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19"/>
  </p:notesMasterIdLst>
  <p:sldIdLst>
    <p:sldId id="308" r:id="rId3"/>
    <p:sldId id="2076138011" r:id="rId4"/>
    <p:sldId id="2315" r:id="rId5"/>
    <p:sldId id="4555" r:id="rId6"/>
    <p:sldId id="4554" r:id="rId7"/>
    <p:sldId id="2076138008" r:id="rId8"/>
    <p:sldId id="2076137975" r:id="rId9"/>
    <p:sldId id="2076137977" r:id="rId10"/>
    <p:sldId id="2076137978" r:id="rId11"/>
    <p:sldId id="264" r:id="rId12"/>
    <p:sldId id="2076138009" r:id="rId13"/>
    <p:sldId id="2076138010" r:id="rId14"/>
    <p:sldId id="2076138012" r:id="rId15"/>
    <p:sldId id="2076138013" r:id="rId16"/>
    <p:sldId id="2076138014" r:id="rId17"/>
    <p:sldId id="20761380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F8C37-1E4F-4BC6-804B-5B527ED70035}" v="1" dt="2020-10-08T18:22:2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 Kim" userId="3adec713-6bc1-4bc6-8283-b0c71d198f90" providerId="ADAL" clId="{6E8F8C37-1E4F-4BC6-804B-5B527ED70035}"/>
    <pc:docChg chg="modSld">
      <pc:chgData name="Liz Kim" userId="3adec713-6bc1-4bc6-8283-b0c71d198f90" providerId="ADAL" clId="{6E8F8C37-1E4F-4BC6-804B-5B527ED70035}" dt="2020-10-08T18:22:34.268" v="3" actId="1076"/>
      <pc:docMkLst>
        <pc:docMk/>
      </pc:docMkLst>
      <pc:sldChg chg="addSp delSp modSp mod">
        <pc:chgData name="Liz Kim" userId="3adec713-6bc1-4bc6-8283-b0c71d198f90" providerId="ADAL" clId="{6E8F8C37-1E4F-4BC6-804B-5B527ED70035}" dt="2020-10-08T18:22:34.268" v="3" actId="1076"/>
        <pc:sldMkLst>
          <pc:docMk/>
          <pc:sldMk cId="3688217680" sldId="264"/>
        </pc:sldMkLst>
        <pc:spChg chg="del">
          <ac:chgData name="Liz Kim" userId="3adec713-6bc1-4bc6-8283-b0c71d198f90" providerId="ADAL" clId="{6E8F8C37-1E4F-4BC6-804B-5B527ED70035}" dt="2020-10-08T18:22:25.552" v="0" actId="21"/>
          <ac:spMkLst>
            <pc:docMk/>
            <pc:sldMk cId="3688217680" sldId="264"/>
            <ac:spMk id="3" creationId="{B4EE2080-E3C2-4D30-AFEB-901050EFEF1D}"/>
          </ac:spMkLst>
        </pc:spChg>
        <pc:spChg chg="del">
          <ac:chgData name="Liz Kim" userId="3adec713-6bc1-4bc6-8283-b0c71d198f90" providerId="ADAL" clId="{6E8F8C37-1E4F-4BC6-804B-5B527ED70035}" dt="2020-10-08T18:22:25.552" v="0" actId="21"/>
          <ac:spMkLst>
            <pc:docMk/>
            <pc:sldMk cId="3688217680" sldId="264"/>
            <ac:spMk id="4" creationId="{2DA17E88-476B-43E8-A994-F24E5A595597}"/>
          </ac:spMkLst>
        </pc:spChg>
        <pc:spChg chg="del">
          <ac:chgData name="Liz Kim" userId="3adec713-6bc1-4bc6-8283-b0c71d198f90" providerId="ADAL" clId="{6E8F8C37-1E4F-4BC6-804B-5B527ED70035}" dt="2020-10-08T18:22:25.552" v="0" actId="21"/>
          <ac:spMkLst>
            <pc:docMk/>
            <pc:sldMk cId="3688217680" sldId="264"/>
            <ac:spMk id="7" creationId="{5ED94817-5717-4537-9FF7-0460E0D966FF}"/>
          </ac:spMkLst>
        </pc:spChg>
        <pc:picChg chg="del">
          <ac:chgData name="Liz Kim" userId="3adec713-6bc1-4bc6-8283-b0c71d198f90" providerId="ADAL" clId="{6E8F8C37-1E4F-4BC6-804B-5B527ED70035}" dt="2020-10-08T18:22:25.552" v="0" actId="21"/>
          <ac:picMkLst>
            <pc:docMk/>
            <pc:sldMk cId="3688217680" sldId="264"/>
            <ac:picMk id="6" creationId="{B6AAE9FE-249A-41F9-87CA-A2620F3E585D}"/>
          </ac:picMkLst>
        </pc:picChg>
        <pc:picChg chg="add mod">
          <ac:chgData name="Liz Kim" userId="3adec713-6bc1-4bc6-8283-b0c71d198f90" providerId="ADAL" clId="{6E8F8C37-1E4F-4BC6-804B-5B527ED70035}" dt="2020-10-08T18:22:34.268" v="3" actId="1076"/>
          <ac:picMkLst>
            <pc:docMk/>
            <pc:sldMk cId="3688217680" sldId="264"/>
            <ac:picMk id="8" creationId="{F1FCAE56-A445-4307-A035-69A300338A75}"/>
          </ac:picMkLst>
        </pc:picChg>
        <pc:picChg chg="del">
          <ac:chgData name="Liz Kim" userId="3adec713-6bc1-4bc6-8283-b0c71d198f90" providerId="ADAL" clId="{6E8F8C37-1E4F-4BC6-804B-5B527ED70035}" dt="2020-10-08T18:22:25.552" v="0" actId="21"/>
          <ac:picMkLst>
            <pc:docMk/>
            <pc:sldMk cId="3688217680" sldId="264"/>
            <ac:picMk id="1044" creationId="{BBBAA175-7D22-4DBA-88FF-E6E3113616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8229-CBE9-4711-AA6F-06C074D9D38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B99F7-CAB8-4FCC-8935-C9D677E82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F2885-C677-6341-835A-E92F0BF51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9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08000" y="901700"/>
            <a:ext cx="8026400" cy="4514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D08D1A-0AF6-4182-AE5B-5B46AB3CF6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86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D08D1A-0AF6-4182-AE5B-5B46AB3CF6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24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08000" y="901700"/>
            <a:ext cx="8026400" cy="4514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27F-C753-43C8-8378-51B4DD2E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8CEF-D014-450C-8054-F01400C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E591-DB89-4CCC-8615-FA29D881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54BA4-7287-4829-92F6-2AD67CFF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A8D8-CBB4-48A8-A6C3-68E74BDD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147C-6CE9-40DF-BACD-365D7A4F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41C25-45B2-4A91-A288-B0D0D7640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E1F2-683E-4600-B675-BD3B285A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05659-71C7-4B1B-BF62-D0B40629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FB0C-D72A-48AC-AC3A-29E2A92A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70E04-CF98-42E9-854A-7AF665A0C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D9665-C732-46EE-97BE-084A9526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FB15-E39D-4258-90D2-E0F7C2C0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1847-C65F-47EE-B2F0-42123E5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A508-0D3E-498E-BFE4-6D47149E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C946CA4-1BD3-8B4B-A389-DD7D8870B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40733"/>
            <a:ext cx="12192000" cy="951701"/>
          </a:xfrm>
        </p:spPr>
        <p:txBody>
          <a:bodyPr>
            <a:noAutofit/>
          </a:bodyPr>
          <a:lstStyle>
            <a:lvl1pPr marL="0" indent="0" algn="ctr">
              <a:buNone/>
              <a:defRPr sz="6000" b="1" i="0" spc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FF593-5428-7E45-83E3-F1100F77A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6430" y="6346520"/>
            <a:ext cx="1511226" cy="4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6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2027759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7525-D356-4018-A7ED-895160AC9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5C325-FCBF-4972-8390-B2A411E6D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77AB-9F77-4F51-947E-48D214BA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33E4E-4F7F-40DC-9F9F-8F008691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5A64-DB3E-45E7-A88D-2835B5E5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A9C4-6AD0-4179-A19D-1638EDB3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A34D-C166-462A-A932-D6BF45A7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CCB6-491D-414A-8115-F7556178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776B-72B8-4B9C-92CA-B9E84512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E2BA-7F9B-4A4A-AB53-3541D54B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3F4-0634-476A-9173-15A4CBE7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B8C14-5FA3-44B8-B2A9-9E609B8C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AF1D-960E-4415-80D1-AD5CE1EA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1BBB-3C08-4A66-B00D-22EBF7B1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54E2-2A43-4494-BF26-324AE1B9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9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771B-AC3A-499C-9350-2344495F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90AA-40C9-4490-80A0-B60E13500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1E81-8F8A-4D1B-9E9B-1B0BFC60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3E541-5C57-4176-AC62-3095005E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CFE-020C-4111-9535-62530BC3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7B54A-6753-4E31-9933-7B6680CA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0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9FD8-E076-4C22-AB7D-74EE20F3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BF666-131B-4C27-B650-AA23AB7F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A7CBD-D7AE-4557-864D-1BD2E5C7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1B326-A166-42E9-AE03-0182F2FF6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1D7CF-40F8-4250-B754-B7AFFC92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ADA6D-34B0-4037-B675-DD21ADC3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AD4A4-70A4-4D04-87AB-1B5B28CB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6C777-2EC9-46F3-97C5-BFF6F630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0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5DCE-39D1-41C7-A5AD-182907D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B355A-D36B-44E6-96CF-34DAB42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BDA58-402E-4890-B81B-6D26C6B0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1DDCA-BBC2-4E0F-8B02-5AD419FE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749B-0BC6-43A5-9B73-5ED24DB7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017C-2FCC-4E9F-9408-37E17247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4AD3-BFC2-475D-88C0-A5D24E1F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C14A-794D-4F31-9F3D-10199AC0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5418-4664-4CC2-9998-E3CE2959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38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E87D5-7B3C-4899-8F59-6B8D1BAB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619DF-7630-4EF0-AB16-4D3AEAFA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4137B-8EEC-4FD1-8FEB-BB321B03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18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83BF-499D-4621-A7F9-FC6FB617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E371-88BD-4432-A95C-048D884B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E500-4CFC-4165-9653-72A9517F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30E2-147B-4E47-BD36-BD6559F0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CEE0F-7373-46EE-A887-913F9D53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23C50-74A7-4BE2-8644-960690A5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5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2307-0AC8-46FE-BED3-45F64C78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E15FD-6674-4B46-9044-CF5D52A9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0A914-B268-4FDF-9158-8EA4F140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31B85-D99C-4F63-9C15-6F98762A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AF763-7D30-4E39-95BF-2F9CB062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62BEE-BD32-4A8A-989B-CB5B2E9A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4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5553-D46C-4A0B-9D32-4B24C3A9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6B854-D6DA-4F21-AEAE-9A334007C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65A5-4AF3-49F0-8E00-50A486F8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2084-F4E4-4A6A-B2EF-38041D73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390A-EF10-48CE-94F6-B14D54CE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13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01969-AEAF-4D09-8BF6-3176F542F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D51C7-17B6-46D3-B570-C6D6236F2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0207-4C53-4E09-AFAB-F2CCA45A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952E-67CB-40EB-9335-5211450D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966B-857D-48AD-9FB5-368E9358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2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64302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F253213-343D-EC4E-80BF-981DFB4846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409302"/>
            <a:ext cx="11390811" cy="670562"/>
          </a:xfrm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99B133C-4C10-6645-86DA-1C2FAC40C9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990654"/>
            <a:ext cx="11390811" cy="416630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 goes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EF1F14-E210-5E4E-AD6C-FBD6DF26F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1543324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Content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5F4A40-189E-E241-84B7-DFBC61D58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2275" y="6346520"/>
            <a:ext cx="1517649" cy="5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0472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B3DA-D361-434C-81E4-51D9294C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43764-A078-4CA7-AA30-958D2975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2147-2E39-404D-A135-A752DEFF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C945-C003-4C37-A85F-2800A41D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1FAE-EB5D-4C1E-B22A-63883008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7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7733-B81B-457E-9035-CB165A06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C921-08C5-4932-B093-E3ADD6E4F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B38D0-41DA-4B3E-9BB6-FE2FA2FC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0440A-8576-4B2C-9153-1AC3314B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C1DA0-107C-450E-BA0F-488E51D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3396D-BA80-4405-8C6B-75CB3579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E12A-85EE-4B2A-AFE8-49910E66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8BCD-57F4-4140-A576-98676D32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7A470-B836-408E-9FBF-C312BCD13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5E65E-92CF-4426-A905-12C51F453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C8EED-980A-4C8C-978F-34EF4336A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140DF-489F-4D84-B8D0-01115AAF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00F9A-AC3B-4FF2-ACA8-DD626E7F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7A05D-678F-4013-B207-452500E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7FBD-4A89-48CC-9CFC-840BD113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9C80C-2153-4CAE-A6E5-A911EEA3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4B982-3E07-4ACF-9E4D-2D30F032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16954-C607-42CB-9E43-66D40473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89986-6FDC-4417-AA08-F0BA0947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337D0-6A81-4291-8CBB-91C1F63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EE44B-7658-4881-8783-B8569846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4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BD2-BE19-4528-81E4-4134E97B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835E-E065-4DC2-ADF6-30AFC0C7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5FAB-B58F-42FB-B37B-A72DA15A1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6BC8-68E3-4680-92FE-5034293E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095B-2B59-46AD-B835-1071EB88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797CB-F948-4DB0-8D46-85E8CD2C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F24-6845-47F0-B136-9FEFC8FD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4A1FD-9455-4A52-A724-B377D0F1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46CDB-5BF3-4E57-B035-8E127C99B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18B4C-1A4C-48D8-B497-D0076A49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FAEB0-D174-44FC-A17A-697F773F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5AEA-DDC1-4352-9CFA-6A922503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6E5B2-2E16-4E04-9E06-15F65844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3CC3-7F92-45F0-8DED-CA503627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66F8-9CDF-4BD5-B550-A90428179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F4C6-20BD-4772-84B9-DD52ECF99B4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E2DED-725C-4AEC-AC0D-8A028D9BB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1DFE-3364-45E9-AA4F-D5E366654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0178-8612-436E-B6B8-9D4B365C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9933B-F0FC-44E0-8FE8-928A869D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6912A-3C9E-4026-8B64-BFB1A8B69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965C-FB4D-402A-9C25-1CFFE68CF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C599-FD40-49EF-99A2-284A4F9DA9D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31D7-7037-4A7F-A3A6-B7567C00F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53F3-C451-4643-A3AD-C25DFE1DD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A493-A555-4E22-BBCE-8F295743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9300B7-5C32-3C41-AA6D-4336D4472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953149"/>
            <a:ext cx="12192000" cy="951701"/>
          </a:xfrm>
        </p:spPr>
        <p:txBody>
          <a:bodyPr/>
          <a:lstStyle/>
          <a:p>
            <a:r>
              <a:rPr lang="en-US" dirty="0"/>
              <a:t>Azure Policy for AKS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F0E83-8C0D-554E-8C20-0E710BC76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15" r="20000"/>
          <a:stretch/>
        </p:blipFill>
        <p:spPr>
          <a:xfrm>
            <a:off x="0" y="4568032"/>
            <a:ext cx="2651760" cy="2289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DC16D-BF52-6D49-9246-B72A69B321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0" t="8479" r="8270" b="22435"/>
          <a:stretch/>
        </p:blipFill>
        <p:spPr>
          <a:xfrm>
            <a:off x="309282" y="4366326"/>
            <a:ext cx="2651760" cy="2289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DF6B89-B63E-CB48-94D9-CCE81B206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15" r="20000"/>
          <a:stretch/>
        </p:blipFill>
        <p:spPr>
          <a:xfrm>
            <a:off x="9540240" y="0"/>
            <a:ext cx="2651760" cy="2289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AF8F9E-1B35-D246-93A7-E5C6A00B1B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0" t="8479" r="8270" b="22435"/>
          <a:stretch/>
        </p:blipFill>
        <p:spPr>
          <a:xfrm rot="10800000">
            <a:off x="9298194" y="225383"/>
            <a:ext cx="2651760" cy="228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6449-F44E-483E-AF45-020FA805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AKS policy architecture</a:t>
            </a:r>
            <a:endParaRPr lang="en-US" sz="32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CAE56-A445-4307-A035-69A30033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9" y="1552785"/>
            <a:ext cx="11876037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76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3">
            <a:extLst>
              <a:ext uri="{FF2B5EF4-FFF2-40B4-BE49-F238E27FC236}">
                <a16:creationId xmlns:a16="http://schemas.microsoft.com/office/drawing/2014/main" id="{2EC81DD8-F9BF-4187-B296-E5E63679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Policy definitions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4ECB9-FA99-4880-A377-9A139B433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18" y="132723"/>
            <a:ext cx="5234852" cy="65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891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2D474-70F3-4AA6-9516-C09A754C8100}"/>
              </a:ext>
            </a:extLst>
          </p:cNvPr>
          <p:cNvSpPr txBox="1"/>
          <p:nvPr/>
        </p:nvSpPr>
        <p:spPr>
          <a:xfrm>
            <a:off x="175260" y="174340"/>
            <a:ext cx="15240515" cy="709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"properties"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"Ensure only allowed container images in Kubernetes cluster"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policyType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BuiltIn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"mode"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Microsoft.Kubernetes.Data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"This policy ensures only allowed container images are running in a Kubernetes cluster. For instructions on using this policy, visit https://aka.ms/kubepolicydoc."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"4.0.1"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"Kubernetes"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"parameters"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allowedContainerImagesRegex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"Allowed container images regex"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"The </a:t>
            </a:r>
            <a:r>
              <a:rPr lang="en-US" sz="7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rule used to match allowed container images in a Kubernetes cluster. For example, to allow any Azure Container Registry image by matching partial path: ^.+azurecr.io/.+$"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"effect"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"Effect"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"'Audit' allows a non-compliant resource to be created, but flags it as non-compliant. 'Deny' blocks the resource creation. 'Disable' turns off the policy."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allowedValues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"audit"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"deny"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"disabled"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"deny"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excludedNamespaces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"Array"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"Namespace exclusions"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"List of Kubernetes namespaces to exclude from policy evaluation."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kube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-system"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"gatekeeper-system"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"azure-arc"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"if"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"field"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"AKS Engine"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Microsoft.Kubernetes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connectedClusters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Microsoft.ContainerService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managedClusters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"then"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"effect"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"[parameters('effect')]"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constraintTemplate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"https://raw.githubusercontent.com/Azure/azure-policy/master/built-in-references/Kubernetes/container-allowed-images/</a:t>
            </a:r>
            <a:r>
              <a:rPr lang="en-US" sz="7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template.yaml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"constraint"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"https://raw.githubusercontent.com/Azure/azure-policy/master/built-in-references/Kubernetes/container-allowed-images/</a:t>
            </a:r>
            <a:r>
              <a:rPr lang="en-US" sz="7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constraint.yaml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"values"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allowedContainerImagesRegex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"[parameters('</a:t>
            </a:r>
            <a:r>
              <a:rPr lang="en-US" sz="7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allowedContainerImagesRegex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')]"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excludedNamespaces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"[parameters('</a:t>
            </a:r>
            <a:r>
              <a:rPr lang="en-US" sz="7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excludedNamespaces</a:t>
            </a:r>
            <a:r>
              <a:rPr lang="en-US" sz="7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')]"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</p:spTree>
    <p:extLst>
      <p:ext uri="{BB962C8B-B14F-4D97-AF65-F5344CB8AC3E}">
        <p14:creationId xmlns:p14="http://schemas.microsoft.com/office/powerpoint/2010/main" val="14213302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0B64CF-F343-4CBF-B9D1-6C869A8A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5" y="336468"/>
            <a:ext cx="9764410" cy="6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09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DF81EE-EE78-46AD-9445-0971B566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95" y="749969"/>
            <a:ext cx="6503107" cy="306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59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C00451-D5AE-4A58-AB36-4831ABF170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6070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BCD12-A6B1-A84F-9826-DBE0907DE6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Roadmap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12D05-50AE-2A4C-81D8-A3F8B856A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990654"/>
            <a:ext cx="11390811" cy="41663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Custom policy support for AKS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GitOps</a:t>
            </a:r>
            <a:r>
              <a:rPr lang="en-US" dirty="0"/>
              <a:t> integration for Rego policy</a:t>
            </a:r>
          </a:p>
          <a:p>
            <a:pPr>
              <a:lnSpc>
                <a:spcPct val="150000"/>
              </a:lnSpc>
            </a:pPr>
            <a:r>
              <a:rPr lang="en-US" dirty="0"/>
              <a:t>Embedded Rego policy for AKS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4E8477-6CB0-45A6-8916-9AA91C284A7D}"/>
              </a:ext>
            </a:extLst>
          </p:cNvPr>
          <p:cNvSpPr/>
          <p:nvPr/>
        </p:nvSpPr>
        <p:spPr>
          <a:xfrm>
            <a:off x="0" y="5421630"/>
            <a:ext cx="12192000" cy="1436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https://aka.ms/akspolicysurvey2</a:t>
            </a:r>
          </a:p>
        </p:txBody>
      </p:sp>
    </p:spTree>
    <p:extLst>
      <p:ext uri="{BB962C8B-B14F-4D97-AF65-F5344CB8AC3E}">
        <p14:creationId xmlns:p14="http://schemas.microsoft.com/office/powerpoint/2010/main" val="280009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6D897-F746-4B78-9654-B19E4E154E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Policy</a:t>
            </a:r>
          </a:p>
        </p:txBody>
      </p:sp>
    </p:spTree>
    <p:extLst>
      <p:ext uri="{BB962C8B-B14F-4D97-AF65-F5344CB8AC3E}">
        <p14:creationId xmlns:p14="http://schemas.microsoft.com/office/powerpoint/2010/main" val="198868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D835616-D009-4781-9CCA-21442B7CCCE4}"/>
              </a:ext>
            </a:extLst>
          </p:cNvPr>
          <p:cNvSpPr/>
          <p:nvPr/>
        </p:nvSpPr>
        <p:spPr bwMode="auto">
          <a:xfrm>
            <a:off x="7710682" y="1793337"/>
            <a:ext cx="3313310" cy="4518851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algn="tl" rotWithShape="0">
              <a:prstClr val="black">
                <a:alpha val="24000"/>
              </a:prstClr>
            </a:outerShdw>
          </a:effectLst>
        </p:spPr>
        <p:txBody>
          <a:bodyPr vert="horz" wrap="square" lIns="0" tIns="45706" rIns="0" bIns="45706" numCol="1" rtlCol="0" anchor="ctr" anchorCtr="0" compatLnSpc="1">
            <a:prstTxWarp prst="textNoShape">
              <a:avLst/>
            </a:prstTxWarp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8D5073-D0B6-4D71-8C54-4E29ED5B405E}"/>
              </a:ext>
            </a:extLst>
          </p:cNvPr>
          <p:cNvSpPr/>
          <p:nvPr/>
        </p:nvSpPr>
        <p:spPr bwMode="auto">
          <a:xfrm>
            <a:off x="4083339" y="1793337"/>
            <a:ext cx="3313310" cy="4518851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algn="tl" rotWithShape="0">
              <a:prstClr val="black">
                <a:alpha val="24000"/>
              </a:prstClr>
            </a:outerShdw>
          </a:effectLst>
        </p:spPr>
        <p:txBody>
          <a:bodyPr vert="horz" wrap="square" lIns="0" tIns="45706" rIns="0" bIns="45706" numCol="1" rtlCol="0" anchor="ctr" anchorCtr="0" compatLnSpc="1">
            <a:prstTxWarp prst="textNoShape">
              <a:avLst/>
            </a:prstTxWarp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CABCE9-1C64-4710-9754-8CA6E580AA7C}"/>
              </a:ext>
            </a:extLst>
          </p:cNvPr>
          <p:cNvSpPr/>
          <p:nvPr/>
        </p:nvSpPr>
        <p:spPr bwMode="auto">
          <a:xfrm>
            <a:off x="455995" y="1793337"/>
            <a:ext cx="3313310" cy="4518851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algn="tl" rotWithShape="0">
              <a:prstClr val="black">
                <a:alpha val="24000"/>
              </a:prstClr>
            </a:outerShdw>
          </a:effectLst>
        </p:spPr>
        <p:txBody>
          <a:bodyPr vert="horz" wrap="square" lIns="0" tIns="45706" rIns="0" bIns="45706" numCol="1" rtlCol="0" anchor="ctr" anchorCtr="0" compatLnSpc="1">
            <a:prstTxWarp prst="textNoShape">
              <a:avLst/>
            </a:prstTxWarp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</a:pPr>
            <a:endParaRPr lang="en-US" sz="196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2EC81DD8-F9BF-4187-B296-E5E63679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Policy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9789E3-A7C5-4FB2-B993-38C470606BA7}"/>
              </a:ext>
            </a:extLst>
          </p:cNvPr>
          <p:cNvSpPr txBox="1"/>
          <p:nvPr/>
        </p:nvSpPr>
        <p:spPr>
          <a:xfrm>
            <a:off x="455996" y="1052648"/>
            <a:ext cx="8091154" cy="438840"/>
          </a:xfrm>
          <a:prstGeom prst="rect">
            <a:avLst/>
          </a:prstGeom>
          <a:noFill/>
        </p:spPr>
        <p:txBody>
          <a:bodyPr wrap="square" lIns="0" tIns="91427" rIns="91427" bIns="91427" rtlCol="0">
            <a:spAutoFit/>
          </a:bodyPr>
          <a:lstStyle>
            <a:defPPr>
              <a:defRPr lang="en-US"/>
            </a:defPPr>
            <a:lvl1pPr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kern="0">
                <a:gradFill>
                  <a:gsLst>
                    <a:gs pos="78761">
                      <a:schemeClr val="accent1"/>
                    </a:gs>
                    <a:gs pos="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defTabSz="457200"/>
            <a:lvl3pPr marL="914400" defTabSz="457200"/>
            <a:lvl4pPr marL="1371600" defTabSz="457200"/>
            <a:lvl5pPr marL="1828800" defTabSz="457200"/>
            <a:lvl6pPr marL="2286000" defTabSz="457200"/>
            <a:lvl7pPr marL="2743200" defTabSz="457200"/>
            <a:lvl8pPr marL="3200400" defTabSz="457200"/>
            <a:lvl9pPr marL="3657600" defTabSz="457200"/>
          </a:lstStyle>
          <a:p>
            <a:pPr defTabSz="950480">
              <a:defRPr/>
            </a:pPr>
            <a:r>
              <a:rPr lang="en-US" sz="1800" dirty="0">
                <a:solidFill>
                  <a:srgbClr val="0078D4"/>
                </a:solidFill>
              </a:rPr>
              <a:t>Active control and governance at scale for your Azure resources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A950868-B3AE-4604-AD18-57A4CF5A94DA}"/>
              </a:ext>
            </a:extLst>
          </p:cNvPr>
          <p:cNvGrpSpPr/>
          <p:nvPr/>
        </p:nvGrpSpPr>
        <p:grpSpPr>
          <a:xfrm>
            <a:off x="7681822" y="2552642"/>
            <a:ext cx="3333923" cy="2632351"/>
            <a:chOff x="8647992" y="1934882"/>
            <a:chExt cx="3108961" cy="268513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7ED6F87-F14E-412B-B997-965AD4A009F1}"/>
                </a:ext>
              </a:extLst>
            </p:cNvPr>
            <p:cNvSpPr txBox="1"/>
            <p:nvPr/>
          </p:nvSpPr>
          <p:spPr>
            <a:xfrm>
              <a:off x="8647993" y="2804135"/>
              <a:ext cx="3108960" cy="1815882"/>
            </a:xfrm>
            <a:prstGeom prst="rect">
              <a:avLst/>
            </a:prstGeom>
            <a:noFill/>
          </p:spPr>
          <p:txBody>
            <a:bodyPr wrap="square" lIns="179285" tIns="89642" rIns="89642" bIns="0" rtlCol="0">
              <a:spAutoFit/>
            </a:bodyPr>
            <a:lstStyle/>
            <a:p>
              <a:pPr defTabSz="914192">
                <a:lnSpc>
                  <a:spcPct val="90000"/>
                </a:lnSpc>
                <a:spcBef>
                  <a:spcPts val="2353"/>
                </a:spcBef>
                <a:defRPr/>
              </a:pPr>
              <a:r>
                <a:rPr lang="en-US" sz="1568" dirty="0"/>
                <a:t>Remediate existing resources at scale </a:t>
              </a:r>
            </a:p>
            <a:p>
              <a:pPr defTabSz="914192">
                <a:lnSpc>
                  <a:spcPct val="90000"/>
                </a:lnSpc>
                <a:spcBef>
                  <a:spcPts val="2353"/>
                </a:spcBef>
                <a:defRPr/>
              </a:pPr>
              <a:r>
                <a:rPr lang="en-US" sz="1568" dirty="0"/>
                <a:t>Automatic remediation resources at deployment time</a:t>
              </a:r>
            </a:p>
            <a:p>
              <a:pPr defTabSz="914192">
                <a:lnSpc>
                  <a:spcPct val="90000"/>
                </a:lnSpc>
                <a:spcBef>
                  <a:spcPts val="2353"/>
                </a:spcBef>
                <a:defRPr/>
              </a:pPr>
              <a:r>
                <a:rPr lang="en-US" sz="1568" dirty="0"/>
                <a:t>Trigger alerts when a resource is out of compliance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A988B57-35F6-4D06-A6C3-33801E92E596}"/>
                </a:ext>
              </a:extLst>
            </p:cNvPr>
            <p:cNvSpPr/>
            <p:nvPr/>
          </p:nvSpPr>
          <p:spPr bwMode="auto">
            <a:xfrm>
              <a:off x="8647992" y="1934882"/>
              <a:ext cx="3108960" cy="910936"/>
            </a:xfrm>
            <a:prstGeom prst="rect">
              <a:avLst/>
            </a:prstGeom>
            <a:noFill/>
            <a:ln w="10795" cap="flat" cmpd="sng" algn="ctr">
              <a:noFill/>
              <a:prstDash val="solid"/>
            </a:ln>
            <a:effectLst/>
          </p:spPr>
          <p:txBody>
            <a:bodyPr vert="horz" wrap="square" lIns="179285" tIns="89642" rIns="89642" bIns="89642" numCol="1" rtlCol="0" anchor="ctr" anchorCtr="0" compatLnSpc="1">
              <a:prstTxWarp prst="textNoShape">
                <a:avLst/>
              </a:prstTxWarp>
            </a:bodyPr>
            <a:lstStyle/>
            <a:p>
              <a:pPr defTabSz="91375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65" kern="0" dirty="0">
                  <a:solidFill>
                    <a:schemeClr val="tx2"/>
                  </a:solidFill>
                </a:rPr>
                <a:t>Remediate &amp; automate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48337F-E987-46A7-B8F6-89AEC5B2AF93}"/>
              </a:ext>
            </a:extLst>
          </p:cNvPr>
          <p:cNvGrpSpPr/>
          <p:nvPr/>
        </p:nvGrpSpPr>
        <p:grpSpPr>
          <a:xfrm>
            <a:off x="439916" y="2559461"/>
            <a:ext cx="3358133" cy="2631872"/>
            <a:chOff x="448736" y="1934882"/>
            <a:chExt cx="3131538" cy="26846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E7FFB2E-7B18-45C8-A2F8-9F0CCD570378}"/>
                </a:ext>
              </a:extLst>
            </p:cNvPr>
            <p:cNvSpPr txBox="1"/>
            <p:nvPr/>
          </p:nvSpPr>
          <p:spPr>
            <a:xfrm>
              <a:off x="448738" y="2803647"/>
              <a:ext cx="2881780" cy="1815882"/>
            </a:xfrm>
            <a:prstGeom prst="rect">
              <a:avLst/>
            </a:prstGeom>
            <a:noFill/>
          </p:spPr>
          <p:txBody>
            <a:bodyPr wrap="square" lIns="179285" tIns="89642" rIns="89642" bIns="0" rtlCol="0">
              <a:spAutoFit/>
            </a:bodyPr>
            <a:lstStyle/>
            <a:p>
              <a:pPr defTabSz="914192">
                <a:lnSpc>
                  <a:spcPct val="90000"/>
                </a:lnSpc>
                <a:spcBef>
                  <a:spcPts val="2353"/>
                </a:spcBef>
                <a:defRPr/>
              </a:pPr>
              <a:r>
                <a:rPr lang="en-US" sz="1568" dirty="0">
                  <a:solidFill>
                    <a:srgbClr val="353535"/>
                  </a:solidFill>
                  <a:cs typeface="Segoe UI" panose="020B0502040204020203" pitchFamily="34" charset="0"/>
                </a:rPr>
                <a:t>Real-time policy evaluation </a:t>
              </a:r>
              <a:br>
                <a:rPr lang="en-US" sz="1568" dirty="0">
                  <a:solidFill>
                    <a:srgbClr val="353535"/>
                  </a:solidFill>
                  <a:cs typeface="Segoe UI" panose="020B0502040204020203" pitchFamily="34" charset="0"/>
                </a:rPr>
              </a:br>
              <a:r>
                <a:rPr lang="en-US" sz="1568" dirty="0">
                  <a:solidFill>
                    <a:srgbClr val="353535"/>
                  </a:solidFill>
                  <a:cs typeface="Segoe UI" panose="020B0502040204020203" pitchFamily="34" charset="0"/>
                </a:rPr>
                <a:t>and enforcement</a:t>
              </a:r>
            </a:p>
            <a:p>
              <a:pPr defTabSz="914192">
                <a:lnSpc>
                  <a:spcPct val="90000"/>
                </a:lnSpc>
                <a:spcBef>
                  <a:spcPts val="2353"/>
                </a:spcBef>
                <a:defRPr/>
              </a:pPr>
              <a:r>
                <a:rPr lang="en-US" sz="1568" dirty="0">
                  <a:solidFill>
                    <a:srgbClr val="353535"/>
                  </a:solidFill>
                  <a:cs typeface="Segoe UI" panose="020B0502040204020203" pitchFamily="34" charset="0"/>
                </a:rPr>
                <a:t>Periodic &amp; on-demand compliance evaluation</a:t>
              </a:r>
            </a:p>
            <a:p>
              <a:pPr defTabSz="914192">
                <a:lnSpc>
                  <a:spcPct val="90000"/>
                </a:lnSpc>
                <a:spcBef>
                  <a:spcPts val="2353"/>
                </a:spcBef>
                <a:defRPr/>
              </a:pPr>
              <a:r>
                <a:rPr lang="en-US" sz="1568" dirty="0">
                  <a:solidFill>
                    <a:srgbClr val="353535"/>
                  </a:solidFill>
                  <a:cs typeface="Segoe UI" panose="020B0502040204020203" pitchFamily="34" charset="0"/>
                </a:rPr>
                <a:t>VM In-Guest and </a:t>
              </a:r>
              <a:r>
                <a:rPr lang="en-US" sz="1568" dirty="0" err="1">
                  <a:solidFill>
                    <a:srgbClr val="353535"/>
                  </a:solidFill>
                  <a:cs typeface="Segoe UI" panose="020B0502040204020203" pitchFamily="34" charset="0"/>
                </a:rPr>
                <a:t>Dataplane</a:t>
              </a:r>
              <a:r>
                <a:rPr lang="en-US" sz="1568" dirty="0">
                  <a:solidFill>
                    <a:srgbClr val="353535"/>
                  </a:solidFill>
                  <a:cs typeface="Segoe UI" panose="020B0502040204020203" pitchFamily="34" charset="0"/>
                </a:rPr>
                <a:t> policy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12213E3-8B24-4A35-8579-DC3F3454E6D7}"/>
                </a:ext>
              </a:extLst>
            </p:cNvPr>
            <p:cNvSpPr/>
            <p:nvPr/>
          </p:nvSpPr>
          <p:spPr bwMode="auto">
            <a:xfrm>
              <a:off x="448736" y="1934882"/>
              <a:ext cx="3131538" cy="910936"/>
            </a:xfrm>
            <a:prstGeom prst="rect">
              <a:avLst/>
            </a:prstGeom>
            <a:noFill/>
            <a:ln w="10795" cap="flat" cmpd="sng" algn="ctr">
              <a:noFill/>
              <a:prstDash val="solid"/>
            </a:ln>
            <a:effectLst/>
          </p:spPr>
          <p:txBody>
            <a:bodyPr vert="horz" wrap="square" lIns="179285" tIns="89642" rIns="89642" bIns="89642" numCol="1" rtlCol="0" anchor="ctr" anchorCtr="0" compatLnSpc="1">
              <a:prstTxWarp prst="textNoShape">
                <a:avLst/>
              </a:prstTxWarp>
            </a:bodyPr>
            <a:lstStyle/>
            <a:p>
              <a:pPr defTabSz="91375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65" kern="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Enforcement &amp; compliance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173EB1-72AF-403B-BB65-3E9A0083460C}"/>
              </a:ext>
            </a:extLst>
          </p:cNvPr>
          <p:cNvGrpSpPr/>
          <p:nvPr/>
        </p:nvGrpSpPr>
        <p:grpSpPr>
          <a:xfrm>
            <a:off x="4083223" y="2552642"/>
            <a:ext cx="3358132" cy="3066358"/>
            <a:chOff x="4630136" y="1934882"/>
            <a:chExt cx="3131537" cy="312784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240635D-ABEC-422A-AE04-ED563E3DB34B}"/>
                </a:ext>
              </a:extLst>
            </p:cNvPr>
            <p:cNvSpPr txBox="1"/>
            <p:nvPr/>
          </p:nvSpPr>
          <p:spPr>
            <a:xfrm>
              <a:off x="4630136" y="2803647"/>
              <a:ext cx="2969908" cy="2259080"/>
            </a:xfrm>
            <a:prstGeom prst="rect">
              <a:avLst/>
            </a:prstGeom>
            <a:noFill/>
          </p:spPr>
          <p:txBody>
            <a:bodyPr wrap="square" lIns="179285" tIns="89642" rIns="89642" bIns="0" rtlCol="0">
              <a:spAutoFit/>
            </a:bodyPr>
            <a:lstStyle/>
            <a:p>
              <a:pPr defTabSz="914192">
                <a:lnSpc>
                  <a:spcPct val="90000"/>
                </a:lnSpc>
                <a:spcBef>
                  <a:spcPts val="2353"/>
                </a:spcBef>
                <a:defRPr/>
              </a:pPr>
              <a:r>
                <a:rPr lang="en-US" sz="1568" dirty="0"/>
                <a:t>Apply policies to a Management Group with control across your </a:t>
              </a:r>
              <a:br>
                <a:rPr lang="en-US" sz="1568" dirty="0"/>
              </a:br>
              <a:r>
                <a:rPr lang="en-US" sz="1568" dirty="0"/>
                <a:t>entire organization</a:t>
              </a:r>
            </a:p>
            <a:p>
              <a:pPr defTabSz="914192">
                <a:lnSpc>
                  <a:spcPct val="90000"/>
                </a:lnSpc>
                <a:spcBef>
                  <a:spcPts val="2353"/>
                </a:spcBef>
                <a:defRPr/>
              </a:pPr>
              <a:r>
                <a:rPr lang="en-US" sz="1568" dirty="0"/>
                <a:t>Apply multiple policies and &amp; aggregate policy states with </a:t>
              </a:r>
              <a:br>
                <a:rPr lang="en-US" sz="1568" dirty="0"/>
              </a:br>
              <a:r>
                <a:rPr lang="en-US" sz="1568" dirty="0"/>
                <a:t>policy initiatives</a:t>
              </a:r>
            </a:p>
            <a:p>
              <a:pPr defTabSz="914192">
                <a:lnSpc>
                  <a:spcPct val="90000"/>
                </a:lnSpc>
                <a:spcBef>
                  <a:spcPts val="2353"/>
                </a:spcBef>
                <a:defRPr/>
              </a:pPr>
              <a:r>
                <a:rPr lang="en-US" sz="1568" dirty="0"/>
                <a:t>Exclusion Scope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473AFF-6A95-433C-B9DC-1920A9B06AF9}"/>
                </a:ext>
              </a:extLst>
            </p:cNvPr>
            <p:cNvSpPr/>
            <p:nvPr/>
          </p:nvSpPr>
          <p:spPr bwMode="auto">
            <a:xfrm>
              <a:off x="4652713" y="1934882"/>
              <a:ext cx="3108960" cy="910936"/>
            </a:xfrm>
            <a:prstGeom prst="rect">
              <a:avLst/>
            </a:prstGeom>
            <a:noFill/>
            <a:ln w="10795" cap="flat" cmpd="sng" algn="ctr">
              <a:noFill/>
              <a:prstDash val="solid"/>
            </a:ln>
            <a:effectLst/>
          </p:spPr>
          <p:txBody>
            <a:bodyPr vert="horz" wrap="square" lIns="179285" tIns="89642" rIns="89642" bIns="89642" numCol="1" rtlCol="0" anchor="ctr" anchorCtr="0" compatLnSpc="1">
              <a:prstTxWarp prst="textNoShape">
                <a:avLst/>
              </a:prstTxWarp>
            </a:bodyPr>
            <a:lstStyle/>
            <a:p>
              <a:pPr defTabSz="91375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65" kern="0" dirty="0">
                  <a:solidFill>
                    <a:schemeClr val="tx2"/>
                  </a:solidFill>
                </a:rPr>
                <a:t>Apply policies at scale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7736990-3C3A-440F-B7C7-9F0442A2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1" y="2012395"/>
            <a:ext cx="582676" cy="582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EF57D2-EBBA-4251-A85A-DAD1A7A78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16" y="2012395"/>
            <a:ext cx="531969" cy="5319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6369EE-7C71-4075-B8C5-F2ABE9FB9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834" y="1969966"/>
            <a:ext cx="582676" cy="5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492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79CE46-21DF-4799-88AD-DB5EFB8B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4AE31D-C4EE-4BA7-8669-140A3B78E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12192000" cy="69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6D897-F746-4B78-9654-B19E4E154E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Policy for Kubernetes</a:t>
            </a:r>
          </a:p>
        </p:txBody>
      </p:sp>
    </p:spTree>
    <p:extLst>
      <p:ext uri="{BB962C8B-B14F-4D97-AF65-F5344CB8AC3E}">
        <p14:creationId xmlns:p14="http://schemas.microsoft.com/office/powerpoint/2010/main" val="18994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58080-CA5A-4CD1-8F4C-55D67D3F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3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5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FE68A-21A2-4D3D-86A4-DDA51863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3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82A446-5D60-4143-914E-AF28944C2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2" r="1023" b="1431"/>
          <a:stretch/>
        </p:blipFill>
        <p:spPr>
          <a:xfrm>
            <a:off x="55416" y="1835727"/>
            <a:ext cx="12067311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0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1040</Words>
  <Application>Microsoft Office PowerPoint</Application>
  <PresentationFormat>Widescreen</PresentationFormat>
  <Paragraphs>97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Office Theme</vt:lpstr>
      <vt:lpstr>2_Office Theme</vt:lpstr>
      <vt:lpstr>PowerPoint Presentation</vt:lpstr>
      <vt:lpstr>PowerPoint Presentation</vt:lpstr>
      <vt:lpstr>Azure Policy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AKS policy architecture</vt:lpstr>
      <vt:lpstr>Policy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Kim</dc:creator>
  <cp:lastModifiedBy>Liz Kim</cp:lastModifiedBy>
  <cp:revision>4</cp:revision>
  <dcterms:created xsi:type="dcterms:W3CDTF">2020-10-08T15:49:05Z</dcterms:created>
  <dcterms:modified xsi:type="dcterms:W3CDTF">2020-10-08T18:22:36Z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2020-10-08T15:49:04Z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82982dae-3aeb-4c02-95cc-03d0d3004a90</vt:lpwstr>
  </property>
  <property fmtid="{D5CDD505-2E9C-101B-9397-08002B2CF9AE}" pid="8" name="MSIP_Label_f42aa342-8706-4288-bd11-ebb85995028c_ContentBits">
    <vt:lpwstr>0</vt:lpwstr>
  </property>
</Properties>
</file>