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FA8C3-AEDC-3F20-1BCF-1AD6BC929B27}" v="914" dt="2024-05-16T06:26:52.290"/>
    <p1510:client id="{C80E3D2B-2689-4445-A479-C77D66F04A98}" v="42" dt="2024-05-16T06:40:1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689"/>
  </p:normalViewPr>
  <p:slideViewPr>
    <p:cSldViewPr snapToGrid="0">
      <p:cViewPr varScale="1">
        <p:scale>
          <a:sx n="143" d="100"/>
          <a:sy n="143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8B7A-00B5-47D7-5202-8D83028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8EFB-799F-6ED1-72D6-91019088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61AC-8003-97A6-3E0D-1D49BDA2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32DE-E22A-4B36-4AB2-AF9ED60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6C06-8C23-2F8A-9C47-878BDB3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490-6599-0AA8-1849-BA583E55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5F11-1C3E-1258-6762-08E4A6DF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73A4-CE77-813F-84EB-19F09C3B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8C15-A0B1-DF72-2A05-4A6F9FD8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D867-A7F1-B24A-D8FC-B0FC5D57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A569-BD7B-FCFF-A5D7-818D57105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610D-B1BF-579E-CB33-24653FA6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AF42-B146-C8C9-EA22-F7838AA8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EEA0-A92E-494C-342B-DA71D81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FBBA-D714-2D2E-45A6-5EE14F5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F267-A7AA-32AB-94CD-63C18C06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37D9-FE7E-128D-A493-8C82C3EA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BCBD-6C6F-208B-BCA4-56D1305A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E880-7F9C-BFF4-1129-EC1A05ED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CFD8-2D4A-F0DC-EF81-426084E0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84CE-9C76-436B-53A2-37104D9C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B81D-429F-DEA6-E648-03560A5B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851F-8979-5879-D7DB-1970EEE4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5544-873B-17EB-3741-C5574A69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F4DA-F29B-0FB6-6BB8-839875B1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67F4-1349-3829-51BA-E1F9927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3A6C-44B3-2643-FF42-6B72A217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492E-8A85-75C7-139F-806AB80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95CE-E4A0-0BC4-730A-F85819D8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5B00-1F1E-BBC7-AEF7-DBA6879D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3ED9-18FD-F7F8-58DF-BD97F8E0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A0C-5698-AA10-22BA-EC16575C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4D8B-EA34-7EB0-56E3-3EFC2C2F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09AA-A758-7B88-BC45-F4386594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947C-5FA0-43E6-5DA4-C026F2F4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8750-30FF-5C7E-7846-C4CB9116D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6D6E2-D12D-6F24-C9E2-147662DE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81164-6F22-C4F3-BA88-2C5D5E81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78668-1DA6-B18C-7E01-648EA2B6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20A9-8D6E-C643-46F0-2016BF4A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3532A-7CAE-5682-B1F9-B10845FD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F9AB7-A2B8-0A68-BC41-FCB4D3D9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35598-32B4-E9BF-3FF1-5097D043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1494D-0828-72B9-AB95-A0BAF03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4292-6BE5-3293-01FC-5FD873B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5E77-85C1-FE6E-6231-BD1484BF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3352-B529-8DCB-764F-60BAA552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9F36-59AB-2F65-7722-F125825D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4525-7766-E588-8388-3C4A26C3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C701-DB15-3303-7B04-B77B495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91CD-151B-A27D-A20A-989CA73D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FAE7-4EBA-A49A-A497-5061E85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2B15-8E83-7259-6D4A-358D9EC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68252-0888-13BF-AA65-04DEF441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93DA6-55D7-FE5D-360F-C6601215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9FAF-9574-3657-7ABC-37FEC3A3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FDA7-3272-682D-4040-6C7AD250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E2AB-30C3-28D6-1513-BD3E89A9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7D37E-9926-227E-59FE-86627464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7647-960B-30CB-70EC-8892ADD5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9FFE-EF8D-4406-A0F4-25403867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917AB-58D9-AD40-B118-7FAFA447469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CFD7-7BDC-1545-B0B7-381EE4BF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FACC-1E1A-E86B-1249-F84A4390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E2F-E7A3-3E7D-4DBE-06D85F37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833" y="0"/>
            <a:ext cx="9144000" cy="107408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dirty="0"/>
              <a:t>Capabilities - GenAI Gateway</a:t>
            </a:r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49A0E439-AF04-F9BC-67AA-8FDDB34E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59" y="3981900"/>
            <a:ext cx="584593" cy="540748"/>
          </a:xfrm>
          <a:prstGeom prst="rect">
            <a:avLst/>
          </a:prstGeom>
        </p:spPr>
      </p:pic>
      <p:pic>
        <p:nvPicPr>
          <p:cNvPr id="17" name="Graphic 16" descr="Speedometer Low with solid fill">
            <a:extLst>
              <a:ext uri="{FF2B5EF4-FFF2-40B4-BE49-F238E27FC236}">
                <a16:creationId xmlns:a16="http://schemas.microsoft.com/office/drawing/2014/main" id="{042A1B0D-8374-81AF-ECAB-ACB07F27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278" y="1320638"/>
            <a:ext cx="662120" cy="638441"/>
          </a:xfrm>
          <a:prstGeom prst="rect">
            <a:avLst/>
          </a:prstGeom>
        </p:spPr>
      </p:pic>
      <p:pic>
        <p:nvPicPr>
          <p:cNvPr id="19" name="Graphic 18" descr="Clipboard with solid fill">
            <a:extLst>
              <a:ext uri="{FF2B5EF4-FFF2-40B4-BE49-F238E27FC236}">
                <a16:creationId xmlns:a16="http://schemas.microsoft.com/office/drawing/2014/main" id="{3CED942E-786D-363E-6F86-AF5C804F7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7272" y="4024132"/>
            <a:ext cx="594362" cy="570056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42D6A85-7547-99A3-E182-8D77321B0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5470" y="3990578"/>
            <a:ext cx="594362" cy="5700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4745C2-5E56-1289-D18D-9254191937A9}"/>
              </a:ext>
            </a:extLst>
          </p:cNvPr>
          <p:cNvSpPr txBox="1"/>
          <p:nvPr/>
        </p:nvSpPr>
        <p:spPr>
          <a:xfrm>
            <a:off x="1225296" y="3779041"/>
            <a:ext cx="2423160" cy="8833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Manage spike usage in PTUs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EB1A4-580E-BD87-913F-201429206DA7}"/>
              </a:ext>
            </a:extLst>
          </p:cNvPr>
          <p:cNvSpPr txBox="1"/>
          <p:nvPr/>
        </p:nvSpPr>
        <p:spPr>
          <a:xfrm>
            <a:off x="5129393" y="1455594"/>
            <a:ext cx="2245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Rate limit by tokens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EBA51-B8D5-164A-44DA-70914B319B56}"/>
              </a:ext>
            </a:extLst>
          </p:cNvPr>
          <p:cNvSpPr txBox="1"/>
          <p:nvPr/>
        </p:nvSpPr>
        <p:spPr>
          <a:xfrm>
            <a:off x="5073421" y="4120674"/>
            <a:ext cx="23114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Monitor token usage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B7898-09FE-152E-7847-B36BD8CBC29B}"/>
              </a:ext>
            </a:extLst>
          </p:cNvPr>
          <p:cNvSpPr txBox="1"/>
          <p:nvPr/>
        </p:nvSpPr>
        <p:spPr>
          <a:xfrm>
            <a:off x="8695098" y="3831180"/>
            <a:ext cx="2488014" cy="8833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Supports streaming endpoints</a:t>
            </a:r>
          </a:p>
        </p:txBody>
      </p:sp>
      <p:pic>
        <p:nvPicPr>
          <p:cNvPr id="7" name="Graphic 6" descr="Seesaw with solid fill">
            <a:extLst>
              <a:ext uri="{FF2B5EF4-FFF2-40B4-BE49-F238E27FC236}">
                <a16:creationId xmlns:a16="http://schemas.microsoft.com/office/drawing/2014/main" id="{064A34DC-78A6-ECEA-9C64-45A4314DF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350" y="1409871"/>
            <a:ext cx="594362" cy="638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49DF7E-BDAB-5F50-DD18-A76FAB114CD4}"/>
              </a:ext>
            </a:extLst>
          </p:cNvPr>
          <p:cNvSpPr txBox="1"/>
          <p:nvPr/>
        </p:nvSpPr>
        <p:spPr>
          <a:xfrm>
            <a:off x="1253833" y="1583703"/>
            <a:ext cx="26920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Load Balance 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AFDC19-EC94-A341-EFE7-F9D20C6F77B3}"/>
              </a:ext>
            </a:extLst>
          </p:cNvPr>
          <p:cNvSpPr txBox="1"/>
          <p:nvPr/>
        </p:nvSpPr>
        <p:spPr>
          <a:xfrm>
            <a:off x="677448" y="1958719"/>
            <a:ext cx="3462335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Route using simple and weighted round robin algorithm across PAYG/PTU endpoints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BC12A-0411-2991-D3C4-60506B7F80D3}"/>
              </a:ext>
            </a:extLst>
          </p:cNvPr>
          <p:cNvSpPr txBox="1"/>
          <p:nvPr/>
        </p:nvSpPr>
        <p:spPr>
          <a:xfrm>
            <a:off x="4464743" y="1842092"/>
            <a:ext cx="3364642" cy="1524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Dynamically rate limit client request based on their token usage requirements and overall consumption.*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ED2F7-602F-469E-C53F-DB6B07885AA5}"/>
              </a:ext>
            </a:extLst>
          </p:cNvPr>
          <p:cNvSpPr txBox="1"/>
          <p:nvPr/>
        </p:nvSpPr>
        <p:spPr>
          <a:xfrm>
            <a:off x="665413" y="4609306"/>
            <a:ext cx="3364642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Switch to the configured PAYG instance if there's a sudden spike in PTU usage (default).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718F2-2D45-F48D-CD29-0E634D12092B}"/>
              </a:ext>
            </a:extLst>
          </p:cNvPr>
          <p:cNvSpPr txBox="1"/>
          <p:nvPr/>
        </p:nvSpPr>
        <p:spPr>
          <a:xfrm>
            <a:off x="4477132" y="4568588"/>
            <a:ext cx="3266951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Track and aggregate token consumption of a service at the desired unit*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C1777-9C0C-3497-0332-057B49EFB349}"/>
              </a:ext>
            </a:extLst>
          </p:cNvPr>
          <p:cNvSpPr txBox="1"/>
          <p:nvPr/>
        </p:nvSpPr>
        <p:spPr>
          <a:xfrm>
            <a:off x="8717605" y="1424112"/>
            <a:ext cx="26030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Keyless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441E-3840-6CFF-8565-EA9BC32CDEB1}"/>
              </a:ext>
            </a:extLst>
          </p:cNvPr>
          <p:cNvSpPr txBox="1"/>
          <p:nvPr/>
        </p:nvSpPr>
        <p:spPr>
          <a:xfrm>
            <a:off x="8196431" y="1950179"/>
            <a:ext cx="3218106" cy="1155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Authenticate using managed identities between APIM and Azure OpenAI</a:t>
            </a:r>
            <a:endParaRPr lang="en-US" dirty="0"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F032531B-D984-E628-8475-EACBC01D3F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620000">
            <a:off x="8179080" y="1381755"/>
            <a:ext cx="481274" cy="430693"/>
          </a:xfrm>
          <a:prstGeom prst="rect">
            <a:avLst/>
          </a:prstGeom>
        </p:spPr>
      </p:pic>
      <p:pic>
        <p:nvPicPr>
          <p:cNvPr id="9" name="Graphic 8" descr="No sign outline">
            <a:extLst>
              <a:ext uri="{FF2B5EF4-FFF2-40B4-BE49-F238E27FC236}">
                <a16:creationId xmlns:a16="http://schemas.microsoft.com/office/drawing/2014/main" id="{180DBB50-8D1A-8E7A-9ABC-234B9C4BEB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6804" y="1296348"/>
            <a:ext cx="749496" cy="650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34480-2AB5-A757-67E1-DCC26F8DBF32}"/>
              </a:ext>
            </a:extLst>
          </p:cNvPr>
          <p:cNvSpPr txBox="1"/>
          <p:nvPr/>
        </p:nvSpPr>
        <p:spPr>
          <a:xfrm>
            <a:off x="8179514" y="4628453"/>
            <a:ext cx="2954336" cy="795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Use streaming/non-streaming endpoints of Azure OpenAI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74461E-D855-89FE-A020-1EA3C696E607}"/>
              </a:ext>
            </a:extLst>
          </p:cNvPr>
          <p:cNvSpPr txBox="1"/>
          <p:nvPr/>
        </p:nvSpPr>
        <p:spPr>
          <a:xfrm>
            <a:off x="585216" y="6345936"/>
            <a:ext cx="662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sz="1400" i="1" dirty="0"/>
              <a:t>doesn’t support streaming endpoints yet. planned for post MSFT build 2024 event.</a:t>
            </a:r>
          </a:p>
        </p:txBody>
      </p:sp>
    </p:spTree>
    <p:extLst>
      <p:ext uri="{BB962C8B-B14F-4D97-AF65-F5344CB8AC3E}">
        <p14:creationId xmlns:p14="http://schemas.microsoft.com/office/powerpoint/2010/main" val="12336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Capabilities - GenAI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of GenAI Gateway</dc:title>
  <dc:creator>Prasanna Nagarajan</dc:creator>
  <cp:lastModifiedBy>Prasanna Nagarajan</cp:lastModifiedBy>
  <cp:revision>4</cp:revision>
  <dcterms:created xsi:type="dcterms:W3CDTF">2024-05-16T01:23:15Z</dcterms:created>
  <dcterms:modified xsi:type="dcterms:W3CDTF">2024-05-17T10:24:21Z</dcterms:modified>
</cp:coreProperties>
</file>