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0F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44FA8C3-AEDC-3F20-1BCF-1AD6BC929B27}" v="914" dt="2024-05-16T06:26:52.290"/>
    <p1510:client id="{C80E3D2B-2689-4445-A479-C77D66F04A98}" v="42" dt="2024-05-16T06:40:12.2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66"/>
    <p:restoredTop sz="94658"/>
  </p:normalViewPr>
  <p:slideViewPr>
    <p:cSldViewPr snapToGrid="0">
      <p:cViewPr varScale="1">
        <p:scale>
          <a:sx n="116" d="100"/>
          <a:sy n="116" d="100"/>
        </p:scale>
        <p:origin x="128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8B7A-00B5-47D7-5202-8D830283F8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768EFB-799F-6ED1-72D6-91019088D8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0D61AC-8003-97A6-3E0D-1D49BDA2B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917AB-58D9-AD40-B118-7FAFA4474695}" type="datetimeFigureOut">
              <a:rPr lang="en-US" smtClean="0"/>
              <a:t>5/23/24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0332DE-E22A-4B36-4AB2-AF9ED60BA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BD6C06-8C23-2F8A-9C47-878BDB3DE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751DB-A83C-6C48-9758-843C9CD758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063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F0490-6599-0AA8-1849-BA583E55B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435F11-1C3E-1258-6762-08E4A6DF1C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BD73A4-CE77-813F-84EB-19F09C3B0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917AB-58D9-AD40-B118-7FAFA4474695}" type="datetimeFigureOut">
              <a:rPr lang="en-US" smtClean="0"/>
              <a:t>5/23/24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FB8C15-A0B1-DF72-2A05-4A6F9FD86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52D867-A7F1-B24A-D8FC-B0FC5D570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751DB-A83C-6C48-9758-843C9CD758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077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E5A569-BD7B-FCFF-A5D7-818D571058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65610D-B1BF-579E-CB33-24653FA632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3AAF42-B146-C8C9-EA22-F7838AA82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917AB-58D9-AD40-B118-7FAFA4474695}" type="datetimeFigureOut">
              <a:rPr lang="en-US" smtClean="0"/>
              <a:t>5/23/24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4FEEA0-A92E-494C-342B-DA71D81B9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C4FBBA-D714-2D2E-45A6-5EE14F5C8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751DB-A83C-6C48-9758-843C9CD758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750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4F267-A7AA-32AB-94CD-63C18C06D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6237D9-FE7E-128D-A493-8C82C3EADD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07BCBD-6C6F-208B-BCA4-56D1305A8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917AB-58D9-AD40-B118-7FAFA4474695}" type="datetimeFigureOut">
              <a:rPr lang="en-US" smtClean="0"/>
              <a:t>5/23/24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35E880-7F9C-BFF4-1129-EC1A05ED5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79CFD8-2D4A-F0DC-EF81-426084E06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751DB-A83C-6C48-9758-843C9CD758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277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984CE-9C76-436B-53A2-37104D9C2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72B81D-429F-DEA6-E648-03560A5BC0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5C851F-8979-5879-D7DB-1970EEE4A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917AB-58D9-AD40-B118-7FAFA4474695}" type="datetimeFigureOut">
              <a:rPr lang="en-US" smtClean="0"/>
              <a:t>5/23/24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2C5544-873B-17EB-3741-C5574A698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C3F4DA-F29B-0FB6-6BB8-839875B1A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751DB-A83C-6C48-9758-843C9CD758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918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067F4-1349-3829-51BA-E1F992747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A63A6C-44B3-2643-FF42-6B72A21785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F1492E-8A85-75C7-139F-806AB80D5D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EF95CE-E4A0-0BC4-730A-F85819D8A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917AB-58D9-AD40-B118-7FAFA4474695}" type="datetimeFigureOut">
              <a:rPr lang="en-US" smtClean="0"/>
              <a:t>5/23/24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695B00-1F1E-BBC7-AEF7-DBA6879D1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123ED9-18FD-F7F8-58DF-BD97F8E03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751DB-A83C-6C48-9758-843C9CD758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757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67A0C-5698-AA10-22BA-EC16575CB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794D8B-EA34-7EB0-56E3-3EFC2C2FF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0709AA-A758-7B88-BC45-F4386594D5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AB947C-5FA0-43E6-5DA4-C026F2F41E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BB8750-30FF-5C7E-7846-C4CB9116D1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86D6E2-D12D-6F24-C9E2-147662DE9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917AB-58D9-AD40-B118-7FAFA4474695}" type="datetimeFigureOut">
              <a:rPr lang="en-US" smtClean="0"/>
              <a:t>5/23/24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F81164-6F22-C4F3-BA88-2C5D5E818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F78668-1DA6-B18C-7E01-648EA2B6C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751DB-A83C-6C48-9758-843C9CD758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840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520A9-8D6E-C643-46F0-2016BF4AC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83532A-7CAE-5682-B1F9-B10845FDF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917AB-58D9-AD40-B118-7FAFA4474695}" type="datetimeFigureOut">
              <a:rPr lang="en-US" smtClean="0"/>
              <a:t>5/23/24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2F9AB7-A2B8-0A68-BC41-FCB4D3D9E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C35598-32B4-E9BF-3FF1-5097D0434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751DB-A83C-6C48-9758-843C9CD758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771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01494D-0828-72B9-AB95-A0BAF0367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917AB-58D9-AD40-B118-7FAFA4474695}" type="datetimeFigureOut">
              <a:rPr lang="en-US" smtClean="0"/>
              <a:t>5/23/24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FD4292-6BE5-3293-01FC-5FD873BF8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A35E77-85C1-FE6E-6231-BD1484BF3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751DB-A83C-6C48-9758-843C9CD758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913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43352-B529-8DCB-764F-60BAA552C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9B9F36-59AB-2F65-7722-F125825DD7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184525-7766-E588-8388-3C4A26C395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11C701-DB15-3303-7B04-B77B495D0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917AB-58D9-AD40-B118-7FAFA4474695}" type="datetimeFigureOut">
              <a:rPr lang="en-US" smtClean="0"/>
              <a:t>5/23/24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6691CD-151B-A27D-A20A-989CA73DA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D9FAE7-4EBA-A49A-A497-5061E856D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751DB-A83C-6C48-9758-843C9CD758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678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F2B15-8E83-7259-6D4A-358D9ECAE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068252-0888-13BF-AA65-04DEF441B0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293DA6-55D7-FE5D-360F-C66012150B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149FAF-9574-3657-7ABC-37FEC3A39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917AB-58D9-AD40-B118-7FAFA4474695}" type="datetimeFigureOut">
              <a:rPr lang="en-US" smtClean="0"/>
              <a:t>5/23/24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5AFDA7-3272-682D-4040-6C7AD2503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69E2AB-30C3-28D6-1513-BD3E89A95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751DB-A83C-6C48-9758-843C9CD758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897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87D37E-9926-227E-59FE-86627464E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807647-960B-30CB-70EC-8892ADD534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7A9FFE-EF8D-4406-A0F4-25403867A2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E3917AB-58D9-AD40-B118-7FAFA4474695}" type="datetimeFigureOut">
              <a:rPr lang="en-US" smtClean="0"/>
              <a:t>5/23/24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BCFD7-7BDC-1545-B0B7-381EE4BF27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3FACC-1E1A-E86B-1249-F84A43900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E2751DB-A83C-6C48-9758-843C9CD758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073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A8E2F-E7A3-3E7D-4DBE-06D85F373E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18833" y="0"/>
            <a:ext cx="9144000" cy="1074082"/>
          </a:xfrm>
          <a:solidFill>
            <a:schemeClr val="bg2"/>
          </a:solidFill>
        </p:spPr>
        <p:txBody>
          <a:bodyPr>
            <a:normAutofit/>
          </a:bodyPr>
          <a:lstStyle/>
          <a:p>
            <a:r>
              <a:rPr lang="en-US" sz="3600" b="1" dirty="0"/>
              <a:t>Capabilities - GenAI Gateway</a:t>
            </a:r>
          </a:p>
        </p:txBody>
      </p:sp>
      <p:pic>
        <p:nvPicPr>
          <p:cNvPr id="15" name="Graphic 14" descr="Bar chart with solid fill">
            <a:extLst>
              <a:ext uri="{FF2B5EF4-FFF2-40B4-BE49-F238E27FC236}">
                <a16:creationId xmlns:a16="http://schemas.microsoft.com/office/drawing/2014/main" id="{49A0E439-AF04-F9BC-67AA-8FDDB34EA0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6259" y="3981900"/>
            <a:ext cx="584593" cy="540748"/>
          </a:xfrm>
          <a:prstGeom prst="rect">
            <a:avLst/>
          </a:prstGeom>
        </p:spPr>
      </p:pic>
      <p:pic>
        <p:nvPicPr>
          <p:cNvPr id="17" name="Graphic 16" descr="Speedometer Low with solid fill">
            <a:extLst>
              <a:ext uri="{FF2B5EF4-FFF2-40B4-BE49-F238E27FC236}">
                <a16:creationId xmlns:a16="http://schemas.microsoft.com/office/drawing/2014/main" id="{042A1B0D-8374-81AF-ECAB-ACB07F27D6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61278" y="1320638"/>
            <a:ext cx="662120" cy="638441"/>
          </a:xfrm>
          <a:prstGeom prst="rect">
            <a:avLst/>
          </a:prstGeom>
        </p:spPr>
      </p:pic>
      <p:pic>
        <p:nvPicPr>
          <p:cNvPr id="19" name="Graphic 18" descr="Clipboard with solid fill">
            <a:extLst>
              <a:ext uri="{FF2B5EF4-FFF2-40B4-BE49-F238E27FC236}">
                <a16:creationId xmlns:a16="http://schemas.microsoft.com/office/drawing/2014/main" id="{3CED942E-786D-363E-6F86-AF5C804F736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477272" y="4024132"/>
            <a:ext cx="594362" cy="570056"/>
          </a:xfrm>
          <a:prstGeom prst="rect">
            <a:avLst/>
          </a:prstGeom>
        </p:spPr>
      </p:pic>
      <p:pic>
        <p:nvPicPr>
          <p:cNvPr id="27" name="Graphic 26" descr="Wireless router with solid fill">
            <a:extLst>
              <a:ext uri="{FF2B5EF4-FFF2-40B4-BE49-F238E27FC236}">
                <a16:creationId xmlns:a16="http://schemas.microsoft.com/office/drawing/2014/main" id="{742D6A85-7547-99A3-E182-8D77321B079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165470" y="3990578"/>
            <a:ext cx="594362" cy="570055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044745C2-5E56-1289-D18D-9254191937A9}"/>
              </a:ext>
            </a:extLst>
          </p:cNvPr>
          <p:cNvSpPr txBox="1"/>
          <p:nvPr/>
        </p:nvSpPr>
        <p:spPr>
          <a:xfrm>
            <a:off x="1225296" y="3779041"/>
            <a:ext cx="2423160" cy="88338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Manage spike usage in PTUs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EFEB1A4-580E-BD87-913F-201429206DA7}"/>
              </a:ext>
            </a:extLst>
          </p:cNvPr>
          <p:cNvSpPr txBox="1"/>
          <p:nvPr/>
        </p:nvSpPr>
        <p:spPr>
          <a:xfrm>
            <a:off x="5129393" y="1455594"/>
            <a:ext cx="2245102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b="1" dirty="0"/>
              <a:t>Rate limit by tokens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6FEBA51-B8D5-164A-44DA-70914B319B56}"/>
              </a:ext>
            </a:extLst>
          </p:cNvPr>
          <p:cNvSpPr txBox="1"/>
          <p:nvPr/>
        </p:nvSpPr>
        <p:spPr>
          <a:xfrm>
            <a:off x="5073421" y="4120674"/>
            <a:ext cx="2311402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b="1" dirty="0"/>
              <a:t>Monitor token usage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70B7898-09FE-152E-7847-B36BD8CBC29B}"/>
              </a:ext>
            </a:extLst>
          </p:cNvPr>
          <p:cNvSpPr txBox="1"/>
          <p:nvPr/>
        </p:nvSpPr>
        <p:spPr>
          <a:xfrm>
            <a:off x="8695098" y="3831180"/>
            <a:ext cx="2488014" cy="88338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Supports streaming endpoints</a:t>
            </a:r>
          </a:p>
        </p:txBody>
      </p:sp>
      <p:pic>
        <p:nvPicPr>
          <p:cNvPr id="7" name="Graphic 6" descr="Seesaw with solid fill">
            <a:extLst>
              <a:ext uri="{FF2B5EF4-FFF2-40B4-BE49-F238E27FC236}">
                <a16:creationId xmlns:a16="http://schemas.microsoft.com/office/drawing/2014/main" id="{064A34DC-78A6-ECEA-9C64-45A4314DF2B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80350" y="1409871"/>
            <a:ext cx="594362" cy="63844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0F49DF7E-BDAB-5F50-DD18-A76FAB114CD4}"/>
              </a:ext>
            </a:extLst>
          </p:cNvPr>
          <p:cNvSpPr txBox="1"/>
          <p:nvPr/>
        </p:nvSpPr>
        <p:spPr>
          <a:xfrm>
            <a:off x="1253833" y="1583703"/>
            <a:ext cx="2692028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b="1" dirty="0"/>
              <a:t>Load Balance Requests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DAFDC19-EC94-A341-EFE7-F9D20C6F77B3}"/>
              </a:ext>
            </a:extLst>
          </p:cNvPr>
          <p:cNvSpPr txBox="1"/>
          <p:nvPr/>
        </p:nvSpPr>
        <p:spPr>
          <a:xfrm>
            <a:off x="677448" y="1958719"/>
            <a:ext cx="3462335" cy="116487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/>
              <a:t>Route using simple and weighted round robin algorithm across PAYG/PTU endpoints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7ABC12A-0411-2991-D3C4-60506B7F80D3}"/>
              </a:ext>
            </a:extLst>
          </p:cNvPr>
          <p:cNvSpPr txBox="1"/>
          <p:nvPr/>
        </p:nvSpPr>
        <p:spPr>
          <a:xfrm>
            <a:off x="4464743" y="1842092"/>
            <a:ext cx="3364642" cy="152443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000000"/>
                </a:solidFill>
                <a:ea typeface="+mn-lt"/>
                <a:cs typeface="+mn-lt"/>
              </a:rPr>
              <a:t>Dynamically rate limit client request based on their token usage requirements and overall consumption.</a:t>
            </a:r>
            <a:endParaRPr lang="en-US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8ED2F7-602F-469E-C53F-DB6B07885AA5}"/>
              </a:ext>
            </a:extLst>
          </p:cNvPr>
          <p:cNvSpPr txBox="1"/>
          <p:nvPr/>
        </p:nvSpPr>
        <p:spPr>
          <a:xfrm>
            <a:off x="665413" y="4609306"/>
            <a:ext cx="3364642" cy="116487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000000"/>
                </a:solidFill>
                <a:ea typeface="+mn-lt"/>
                <a:cs typeface="+mn-lt"/>
              </a:rPr>
              <a:t>Switch to the configured PAYG instance if there's a sudden spike in PTU usage (default).</a:t>
            </a:r>
            <a:endParaRPr lang="en-US" sz="16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5718F2-2D45-F48D-CD29-0E634D12092B}"/>
              </a:ext>
            </a:extLst>
          </p:cNvPr>
          <p:cNvSpPr txBox="1"/>
          <p:nvPr/>
        </p:nvSpPr>
        <p:spPr>
          <a:xfrm>
            <a:off x="4477132" y="4568588"/>
            <a:ext cx="3266951" cy="116487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/>
              <a:t>Track and aggregate token consumption of a service at the desired unit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09C1777-9C0C-3497-0332-057B49EFB349}"/>
              </a:ext>
            </a:extLst>
          </p:cNvPr>
          <p:cNvSpPr txBox="1"/>
          <p:nvPr/>
        </p:nvSpPr>
        <p:spPr>
          <a:xfrm>
            <a:off x="8717605" y="1424112"/>
            <a:ext cx="2603085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b="1" dirty="0"/>
              <a:t>Keyless Authentication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35441E-3840-6CFF-8565-EA9BC32CDEB1}"/>
              </a:ext>
            </a:extLst>
          </p:cNvPr>
          <p:cNvSpPr txBox="1"/>
          <p:nvPr/>
        </p:nvSpPr>
        <p:spPr>
          <a:xfrm>
            <a:off x="8196431" y="1950179"/>
            <a:ext cx="3218106" cy="115510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/>
              <a:t>Authenticate using managed identities between APIM and Azure OpenAI</a:t>
            </a:r>
            <a:endParaRPr lang="en-US" dirty="0"/>
          </a:p>
        </p:txBody>
      </p:sp>
      <p:pic>
        <p:nvPicPr>
          <p:cNvPr id="25" name="Graphic 24" descr="Key with solid fill">
            <a:extLst>
              <a:ext uri="{FF2B5EF4-FFF2-40B4-BE49-F238E27FC236}">
                <a16:creationId xmlns:a16="http://schemas.microsoft.com/office/drawing/2014/main" id="{F032531B-D984-E628-8475-EACBC01D3F8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19620000">
            <a:off x="8179080" y="1381755"/>
            <a:ext cx="481274" cy="430693"/>
          </a:xfrm>
          <a:prstGeom prst="rect">
            <a:avLst/>
          </a:prstGeom>
        </p:spPr>
      </p:pic>
      <p:pic>
        <p:nvPicPr>
          <p:cNvPr id="9" name="Graphic 8" descr="No sign outline">
            <a:extLst>
              <a:ext uri="{FF2B5EF4-FFF2-40B4-BE49-F238E27FC236}">
                <a16:creationId xmlns:a16="http://schemas.microsoft.com/office/drawing/2014/main" id="{180DBB50-8D1A-8E7A-9ABC-234B9C4BEBA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036804" y="1296348"/>
            <a:ext cx="749496" cy="65063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2934480-2AB5-A757-67E1-DCC26F8DBF32}"/>
              </a:ext>
            </a:extLst>
          </p:cNvPr>
          <p:cNvSpPr txBox="1"/>
          <p:nvPr/>
        </p:nvSpPr>
        <p:spPr>
          <a:xfrm>
            <a:off x="8179514" y="4628453"/>
            <a:ext cx="2954336" cy="7955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/>
              <a:t>Use streaming/non-streaming endpoints of Azure OpenAI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6949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Privilege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98</Words>
  <Application>Microsoft Macintosh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Capabilities - GenAI Gateway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Capabilities of GenAI Gateway</dc:title>
  <dc:creator>Prasanna Nagarajan</dc:creator>
  <cp:lastModifiedBy>Prasanna Nagarajan</cp:lastModifiedBy>
  <cp:revision>6</cp:revision>
  <dcterms:created xsi:type="dcterms:W3CDTF">2024-05-16T01:23:15Z</dcterms:created>
  <dcterms:modified xsi:type="dcterms:W3CDTF">2024-05-23T10:40:03Z</dcterms:modified>
</cp:coreProperties>
</file>