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10704" r:id="rId5"/>
    <p:sldId id="10734" r:id="rId6"/>
    <p:sldId id="10741" r:id="rId7"/>
    <p:sldId id="10715" r:id="rId8"/>
    <p:sldId id="10742" r:id="rId9"/>
    <p:sldId id="10737" r:id="rId10"/>
    <p:sldId id="10738" r:id="rId11"/>
    <p:sldId id="10727" r:id="rId12"/>
    <p:sldId id="10739" r:id="rId13"/>
    <p:sldId id="10733" r:id="rId14"/>
    <p:sldId id="10740" r:id="rId15"/>
    <p:sldId id="10718" r:id="rId16"/>
    <p:sldId id="10719" r:id="rId17"/>
    <p:sldId id="10720" r:id="rId18"/>
    <p:sldId id="10721" r:id="rId19"/>
    <p:sldId id="10743" r:id="rId20"/>
    <p:sldId id="10722" r:id="rId21"/>
    <p:sldId id="10723" r:id="rId22"/>
    <p:sldId id="10724" r:id="rId23"/>
    <p:sldId id="10725" r:id="rId24"/>
    <p:sldId id="10728" r:id="rId25"/>
    <p:sldId id="10732" r:id="rId26"/>
    <p:sldId id="10729" r:id="rId27"/>
    <p:sldId id="10074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ofra Kiernan" initials="SK" lastIdx="1" clrIdx="0">
    <p:extLst>
      <p:ext uri="{19B8F6BF-5375-455C-9EA6-DF929625EA0E}">
        <p15:presenceInfo xmlns:p15="http://schemas.microsoft.com/office/powerpoint/2012/main" userId="4ccafb33f0ded2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FF"/>
    <a:srgbClr val="F8CBAD"/>
    <a:srgbClr val="E2EFDA"/>
    <a:srgbClr val="FF99CC"/>
    <a:srgbClr val="FFFF99"/>
    <a:srgbClr val="CCFFCC"/>
    <a:srgbClr val="FFFFCC"/>
    <a:srgbClr val="A4AFC0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2A3B5-625B-43B0-9B33-01F279026F7E}" v="9" dt="2019-07-26T11:42:39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7" autoAdjust="0"/>
    <p:restoredTop sz="96196" autoAdjust="0"/>
  </p:normalViewPr>
  <p:slideViewPr>
    <p:cSldViewPr snapToGrid="0">
      <p:cViewPr varScale="1">
        <p:scale>
          <a:sx n="99" d="100"/>
          <a:sy n="99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Cost Benefit Analysis ($/month)</a:t>
            </a:r>
          </a:p>
        </c:rich>
      </c:tx>
      <c:layout>
        <c:manualLayout>
          <c:xMode val="edge"/>
          <c:yMode val="edge"/>
          <c:x val="0.28744433247022577"/>
          <c:y val="1.0563851829916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953899955242675E-2"/>
          <c:y val="0.10452889795735033"/>
          <c:w val="0.96609220008951469"/>
          <c:h val="0.56342644625218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User Group 1</c:v>
                </c:pt>
                <c:pt idx="1">
                  <c:v>User Group 2</c:v>
                </c:pt>
                <c:pt idx="2">
                  <c:v>User Group 3</c:v>
                </c:pt>
                <c:pt idx="3">
                  <c:v>User Group 4</c:v>
                </c:pt>
                <c:pt idx="4">
                  <c:v>User Group 5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20500</c:v>
                </c:pt>
                <c:pt idx="1">
                  <c:v>11000</c:v>
                </c:pt>
                <c:pt idx="2">
                  <c:v>3000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59-46B6-93CE-B5AF7C7757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WVD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User Group 1</c:v>
                </c:pt>
                <c:pt idx="1">
                  <c:v>User Group 2</c:v>
                </c:pt>
                <c:pt idx="2">
                  <c:v>User Group 3</c:v>
                </c:pt>
                <c:pt idx="3">
                  <c:v>User Group 4</c:v>
                </c:pt>
                <c:pt idx="4">
                  <c:v>User Group 5</c:v>
                </c:pt>
              </c:strCache>
            </c:strRef>
          </c:cat>
          <c:val>
            <c:numRef>
              <c:f>Sheet1!$C$2:$C$6</c:f>
              <c:numCache>
                <c:formatCode>"$"#,##0_);[Red]\("$"#,##0\)</c:formatCode>
                <c:ptCount val="5"/>
                <c:pt idx="0">
                  <c:v>8000</c:v>
                </c:pt>
                <c:pt idx="1">
                  <c:v>10000</c:v>
                </c:pt>
                <c:pt idx="2">
                  <c:v>3000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59-46B6-93CE-B5AF7C775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27"/>
        <c:axId val="830079856"/>
        <c:axId val="830074608"/>
      </c:barChart>
      <c:catAx>
        <c:axId val="8300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74608"/>
        <c:crosses val="autoZero"/>
        <c:auto val="1"/>
        <c:lblAlgn val="ctr"/>
        <c:lblOffset val="100"/>
        <c:noMultiLvlLbl val="0"/>
      </c:catAx>
      <c:valAx>
        <c:axId val="830074608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8300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311259040057318"/>
          <c:y val="0.13343032651334336"/>
          <c:w val="0.13372707157968111"/>
          <c:h val="0.184445032852984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F0549-59CB-486F-BCF1-40BC18E14B6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7D5-1776-4732-A39A-DA97EB44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7D5-1776-4732-A39A-DA97EB440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7D5-1776-4732-A39A-DA97EB4405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7D5-1776-4732-A39A-DA97EB4405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7D5-1776-4732-A39A-DA97EB4405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400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4" y="6041178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6711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240" imgH="240" progId="TCLayout.ActiveDocument.1">
                  <p:embed/>
                </p:oleObj>
              </mc:Choice>
              <mc:Fallback>
                <p:oleObj name="think-cell Slide" r:id="rId5" imgW="240" imgH="24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813E8A4-55E8-4BB8-8DE8-0A8C135B64EA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D28ECF-D034-4D33-A624-658D1C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8683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891074"/>
            <a:ext cx="11653523" cy="10987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6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2738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CEC0939-D592-4255-90F0-D519E13BB9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614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CEC0939-D592-4255-90F0-D519E13BB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B6C2CB-6BFF-4AAC-A1EE-C11EFC3B2F2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600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891074"/>
            <a:ext cx="11653523" cy="10987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20273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2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503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2597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B9F8E93-3D62-49C8-B4E6-B84F7F0F95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B9F8E93-3D62-49C8-B4E6-B84F7F0F95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D0975-0574-4632-955A-F451DAD16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01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 horizontal boxes w commentary &amp;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171"/>
            <a:ext cx="11887200" cy="5130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399" y="723687"/>
            <a:ext cx="11887202" cy="46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3327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2B2E-BDDD-432E-A190-3E9E2D3A5D5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2399" y="730712"/>
            <a:ext cx="11887200" cy="36576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662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A8036D7-1993-4A17-9D7E-35244C07F42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882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2"/>
            <a:ext cx="6273418" cy="1794661"/>
          </a:xfrm>
          <a:noFill/>
        </p:spPr>
        <p:txBody>
          <a:bodyPr lIns="146290" tIns="109717" rIns="146290" bIns="109717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290" tIns="91432" rIns="146290" bIns="91432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7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288781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32A6EA7-F5C0-465E-B481-971DA3C067B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240" y="845820"/>
            <a:ext cx="11467841" cy="276999"/>
          </a:xfrm>
          <a:prstGeom prst="rect">
            <a:avLst/>
          </a:prstGeom>
        </p:spPr>
        <p:txBody>
          <a:bodyPr lIns="146304" tIns="0" rIns="0" bIns="0" anchor="ctr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B3430-44F7-420B-9177-6363067D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467841" cy="4953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81541E-67D1-4709-B664-38077D4FD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47249" y="6535819"/>
            <a:ext cx="187551" cy="184666"/>
          </a:xfrm>
        </p:spPr>
        <p:txBody>
          <a:bodyPr/>
          <a:lstStyle/>
          <a:p>
            <a:fld id="{07FABE71-97A2-4ED2-B2D2-3E262D1B6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2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D87A0D3-17CF-4928-A9F1-53E73A2988D1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  <a:cs typeface="Segoe UI" pitchFamily="34" charset="0"/>
              <a:sym typeface="Segoe UI Ligh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3" y="743765"/>
            <a:ext cx="11499545" cy="276999"/>
          </a:xfrm>
        </p:spPr>
        <p:txBody>
          <a:bodyPr tIns="0" bIns="0" anchor="b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D471E-DE43-42BD-9DBA-79FE1B6D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115182"/>
            <a:ext cx="11449741" cy="6285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DA8AAB1-D828-4F71-8614-7267607C5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7249" y="6535819"/>
            <a:ext cx="187551" cy="184666"/>
          </a:xfrm>
        </p:spPr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0BC824-CE59-4041-A2A4-3C7C4F177C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3813" y="1219200"/>
            <a:ext cx="11644374" cy="1926681"/>
          </a:xfrm>
        </p:spPr>
        <p:txBody>
          <a:bodyPr/>
          <a:lstStyle>
            <a:lvl1pPr marL="0" indent="0">
              <a:buNone/>
              <a:defRPr sz="2800"/>
            </a:lvl1pPr>
            <a:lvl2pPr marL="400050" indent="-236538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740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53CC496-5EDA-407F-8853-44C1E2FADD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53CC496-5EDA-407F-8853-44C1E2FAD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06575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4097" indent="0">
              <a:buNone/>
              <a:defRPr sz="2000"/>
            </a:lvl3pPr>
            <a:lvl4pPr marL="448193" indent="0">
              <a:buNone/>
              <a:defRPr sz="1800"/>
            </a:lvl4pPr>
            <a:lvl5pPr marL="67229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0C6B6A-02EF-4315-9C04-D27EB4F2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E4E58B-65B3-460A-BCB3-FC2945FAE8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E4E58B-65B3-460A-BCB3-FC2945FAE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06575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4097" indent="0">
              <a:buNone/>
              <a:defRPr sz="2000"/>
            </a:lvl3pPr>
            <a:lvl4pPr marL="448193" indent="0">
              <a:buNone/>
              <a:defRPr sz="1800"/>
            </a:lvl4pPr>
            <a:lvl5pPr marL="67229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32E6A2-87C8-4946-ACA0-F862E869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704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123DCA-52A6-4323-B4D2-05F77F4E30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839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123DCA-52A6-4323-B4D2-05F77F4E30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3685964-F359-4C37-93BE-9EA1F74C6EB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5838"/>
          </a:xfrm>
        </p:spPr>
        <p:txBody>
          <a:bodyPr>
            <a:spAutoFit/>
          </a:bodyPr>
          <a:lstStyle>
            <a:lvl1pPr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0E2A71-7818-4831-A8C5-725EF97C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9278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0AC6CBD-FAA5-414B-A794-2D267E88C4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0AC6CBD-FAA5-414B-A794-2D267E88C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31518"/>
          </a:xfrm>
        </p:spPr>
        <p:txBody>
          <a:bodyPr>
            <a:spAutoFit/>
          </a:bodyPr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E10AC4-A93F-4DEF-89EB-2744AC2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678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4977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27209" indent="0">
              <a:buNone/>
              <a:tabLst/>
              <a:defRPr sz="2000"/>
            </a:lvl3pPr>
            <a:lvl4pPr marL="451306" indent="0">
              <a:buNone/>
              <a:defRPr sz="1800"/>
            </a:lvl4pPr>
            <a:lvl5pPr marL="672290" indent="0">
              <a:buNone/>
              <a:tabLst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4977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27209" indent="0">
              <a:buNone/>
              <a:tabLst/>
              <a:defRPr sz="2000"/>
            </a:lvl3pPr>
            <a:lvl4pPr marL="451306" indent="0">
              <a:buNone/>
              <a:defRPr sz="1800"/>
            </a:lvl4pPr>
            <a:lvl5pPr marL="672290" indent="0">
              <a:buNone/>
              <a:tabLst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0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4977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27209" indent="0">
              <a:buNone/>
              <a:tabLst/>
              <a:defRPr sz="2000"/>
            </a:lvl3pPr>
            <a:lvl4pPr marL="451306" indent="0">
              <a:buNone/>
              <a:defRPr sz="1800"/>
            </a:lvl4pPr>
            <a:lvl5pPr marL="672290" indent="0">
              <a:buNone/>
              <a:tabLst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4977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27209" indent="0">
              <a:buNone/>
              <a:tabLst/>
              <a:defRPr sz="2000"/>
            </a:lvl3pPr>
            <a:lvl4pPr marL="451306" indent="0">
              <a:buNone/>
              <a:defRPr sz="1800"/>
            </a:lvl4pPr>
            <a:lvl5pPr marL="672290" indent="0">
              <a:buNone/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20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06684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400"/>
            </a:lvl2pPr>
            <a:lvl3pPr marL="685803" indent="-165101">
              <a:tabLst/>
              <a:defRPr sz="2000"/>
            </a:lvl3pPr>
            <a:lvl4pPr marL="863603" indent="-177801">
              <a:defRPr sz="1800"/>
            </a:lvl4pPr>
            <a:lvl5pPr marL="1028704" indent="-165101">
              <a:tabLst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06684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400"/>
            </a:lvl2pPr>
            <a:lvl3pPr marL="685803" indent="-165101">
              <a:tabLst/>
              <a:defRPr sz="2000"/>
            </a:lvl3pPr>
            <a:lvl4pPr marL="863603" indent="-177801">
              <a:defRPr sz="1800"/>
            </a:lvl4pPr>
            <a:lvl5pPr marL="1028704" indent="-165101"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36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06684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20702" indent="-228601">
              <a:defRPr sz="2400"/>
            </a:lvl2pPr>
            <a:lvl3pPr marL="685803" indent="-165101">
              <a:tabLst/>
              <a:defRPr sz="2000"/>
            </a:lvl3pPr>
            <a:lvl4pPr marL="863603" indent="-177801">
              <a:defRPr sz="1800"/>
            </a:lvl4pPr>
            <a:lvl5pPr marL="1028704" indent="-165101">
              <a:tabLst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06684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20702" indent="-228601">
              <a:defRPr sz="2400"/>
            </a:lvl2pPr>
            <a:lvl3pPr marL="685803" indent="-165101">
              <a:tabLst/>
              <a:defRPr sz="2000"/>
            </a:lvl3pPr>
            <a:lvl4pPr marL="863603" indent="-177801">
              <a:defRPr sz="1800"/>
            </a:lvl4pPr>
            <a:lvl5pPr marL="1028704" indent="-165101"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000845846"/>
              </p:ext>
            </p:ext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0290130-EA73-4809-B825-DF5A5B2FC73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46784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465559" cy="16219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47249" y="6535819"/>
            <a:ext cx="187551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7FABE71-97A2-4ED2-B2D2-3E262D1B6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3" r:id="rId12"/>
    <p:sldLayoutId id="2147483685" r:id="rId13"/>
    <p:sldLayoutId id="2147483686" r:id="rId14"/>
    <p:sldLayoutId id="2147483687" r:id="rId15"/>
    <p:sldLayoutId id="2147483689" r:id="rId16"/>
    <p:sldLayoutId id="2147483690" r:id="rId17"/>
    <p:sldLayoutId id="2147483691" r:id="rId18"/>
    <p:sldLayoutId id="2147483692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8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orient="horz" pos="100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13" Type="http://schemas.openxmlformats.org/officeDocument/2006/relationships/image" Target="../media/image12.emf"/><Relationship Id="rId3" Type="http://schemas.openxmlformats.org/officeDocument/2006/relationships/tags" Target="../tags/tag39.xml"/><Relationship Id="rId7" Type="http://schemas.openxmlformats.org/officeDocument/2006/relationships/image" Target="../media/image4.emf"/><Relationship Id="rId12" Type="http://schemas.openxmlformats.org/officeDocument/2006/relationships/image" Target="../media/image1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0.emf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9.emf"/><Relationship Id="rId4" Type="http://schemas.openxmlformats.org/officeDocument/2006/relationships/slideLayout" Target="../slideLayouts/slideLayout18.xml"/><Relationship Id="rId9" Type="http://schemas.openxmlformats.org/officeDocument/2006/relationships/hyperlink" Target="https://azure.microsoft.com/en-us/pricing/details/netapp/" TargetMode="External"/><Relationship Id="rId1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43.xml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tags" Target="../tags/tag4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45.xml"/><Relationship Id="rId7" Type="http://schemas.openxmlformats.org/officeDocument/2006/relationships/image" Target="../media/image20.emf"/><Relationship Id="rId2" Type="http://schemas.openxmlformats.org/officeDocument/2006/relationships/tags" Target="../tags/tag4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3.emf"/><Relationship Id="rId2" Type="http://schemas.openxmlformats.org/officeDocument/2006/relationships/tags" Target="../tags/tag4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tags" Target="../tags/tag49.xml"/><Relationship Id="rId7" Type="http://schemas.openxmlformats.org/officeDocument/2006/relationships/image" Target="../media/image24.emf"/><Relationship Id="rId2" Type="http://schemas.openxmlformats.org/officeDocument/2006/relationships/tags" Target="../tags/tag4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details/netapp/" TargetMode="External"/><Relationship Id="rId3" Type="http://schemas.openxmlformats.org/officeDocument/2006/relationships/tags" Target="../tags/tag51.xml"/><Relationship Id="rId7" Type="http://schemas.openxmlformats.org/officeDocument/2006/relationships/image" Target="../media/image4.emf"/><Relationship Id="rId2" Type="http://schemas.openxmlformats.org/officeDocument/2006/relationships/tags" Target="../tags/tag5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emf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9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3" Type="http://schemas.openxmlformats.org/officeDocument/2006/relationships/tags" Target="../tags/tag53.xml"/><Relationship Id="rId7" Type="http://schemas.openxmlformats.org/officeDocument/2006/relationships/image" Target="../media/image4.emf"/><Relationship Id="rId2" Type="http://schemas.openxmlformats.org/officeDocument/2006/relationships/tags" Target="../tags/tag5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emf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32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34.emf"/><Relationship Id="rId2" Type="http://schemas.openxmlformats.org/officeDocument/2006/relationships/tags" Target="../tags/tag5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35.emf"/><Relationship Id="rId2" Type="http://schemas.openxmlformats.org/officeDocument/2006/relationships/tags" Target="../tags/tag5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59.xml"/><Relationship Id="rId7" Type="http://schemas.openxmlformats.org/officeDocument/2006/relationships/image" Target="../media/image36.emf"/><Relationship Id="rId2" Type="http://schemas.openxmlformats.org/officeDocument/2006/relationships/tags" Target="../tags/tag5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tags" Target="../tags/tag62.xml"/><Relationship Id="rId7" Type="http://schemas.openxmlformats.org/officeDocument/2006/relationships/image" Target="../media/image40.emf"/><Relationship Id="rId2" Type="http://schemas.openxmlformats.org/officeDocument/2006/relationships/tags" Target="../tags/tag6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4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chart" Target="../charts/chart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3703543-ACA9-4BF3-BE5C-C40E258B63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4337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3703543-ACA9-4BF3-BE5C-C40E258B6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CBB846C-2FC6-46E8-8146-39ADD41C641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5400" u="none" strike="noStrike" kern="1200" cap="none" spc="0" normalizeH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6DBD-9941-4072-90EB-AFF77458E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  <a:p>
            <a:endParaRPr lang="en-US" dirty="0"/>
          </a:p>
          <a:p>
            <a:r>
              <a:rPr lang="en-US" sz="2400" dirty="0"/>
              <a:t>V1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3153AA-99CD-43C7-BBBF-A3C5A59B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WVD Solution Configurator</a:t>
            </a:r>
          </a:p>
        </p:txBody>
      </p:sp>
    </p:spTree>
    <p:extLst>
      <p:ext uri="{BB962C8B-B14F-4D97-AF65-F5344CB8AC3E}">
        <p14:creationId xmlns:p14="http://schemas.microsoft.com/office/powerpoint/2010/main" val="19653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2538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4ABC5-471F-4E55-9B2C-A1D21320C64D}"/>
              </a:ext>
            </a:extLst>
          </p:cNvPr>
          <p:cNvSpPr txBox="1"/>
          <p:nvPr/>
        </p:nvSpPr>
        <p:spPr>
          <a:xfrm>
            <a:off x="8914407" y="1604965"/>
            <a:ext cx="2820393" cy="491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Standalone Simple Solution Configurator for Azure Infrastructure Cost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Solution (Infra Cost ONLY)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0560050-2A93-4448-94D0-6BA110C12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0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F38BE94-1B6B-4A1C-9940-6546ED0A0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02786"/>
              </p:ext>
            </p:extLst>
          </p:nvPr>
        </p:nvGraphicFramePr>
        <p:xfrm>
          <a:off x="10118035" y="479103"/>
          <a:ext cx="1616765" cy="1042416"/>
        </p:xfrm>
        <a:graphic>
          <a:graphicData uri="http://schemas.openxmlformats.org/drawingml/2006/table">
            <a:tbl>
              <a:tblPr/>
              <a:tblGrid>
                <a:gridCol w="1616765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Pre-configured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3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Live lookup functions in use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149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FCA31F-F8A4-4000-8DC2-98BE3BBEBA56}"/>
              </a:ext>
            </a:extLst>
          </p:cNvPr>
          <p:cNvSpPr txBox="1"/>
          <p:nvPr/>
        </p:nvSpPr>
        <p:spPr>
          <a:xfrm>
            <a:off x="9224877" y="1947672"/>
            <a:ext cx="2509923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Input required customer information </a:t>
            </a:r>
            <a:r>
              <a:rPr lang="en-US" sz="1100" b="1" i="1" dirty="0">
                <a:solidFill>
                  <a:srgbClr val="FF0000"/>
                </a:solidFill>
                <a:cs typeface="Arial" panose="020B0604020202020204" pitchFamily="34" charset="0"/>
              </a:rPr>
              <a:t>(Azure Hybrid Benefits </a:t>
            </a:r>
            <a:r>
              <a:rPr lang="en-US" altLang="zh-CN" sz="1100" b="1" i="1" dirty="0">
                <a:solidFill>
                  <a:srgbClr val="FF0000"/>
                </a:solidFill>
                <a:cs typeface="Arial" panose="020B0604020202020204" pitchFamily="34" charset="0"/>
              </a:rPr>
              <a:t>ONLY</a:t>
            </a:r>
            <a:r>
              <a:rPr lang="en-US" sz="1100" b="1" i="1" dirty="0">
                <a:solidFill>
                  <a:srgbClr val="FF0000"/>
                </a:solidFill>
                <a:cs typeface="Arial" panose="020B0604020202020204" pitchFamily="34" charset="0"/>
              </a:rPr>
              <a:t> apply to non-session host VM; WVD session host VMs are always charged at Linux compute rate)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6302D0-5572-433B-A939-097C8BB73C46}"/>
              </a:ext>
            </a:extLst>
          </p:cNvPr>
          <p:cNvSpPr txBox="1"/>
          <p:nvPr/>
        </p:nvSpPr>
        <p:spPr>
          <a:xfrm>
            <a:off x="9224877" y="3467193"/>
            <a:ext cx="2509923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Default values would be used to calculate compute cost; use override row to if you want different configuration</a:t>
            </a:r>
            <a:r>
              <a:rPr lang="en-US" altLang="zh-CN" sz="1100" dirty="0">
                <a:cs typeface="Arial" panose="020B0604020202020204" pitchFamily="34" charset="0"/>
              </a:rPr>
              <a:t>; </a:t>
            </a:r>
            <a:r>
              <a:rPr lang="en-US" sz="1100" dirty="0">
                <a:cs typeface="Arial" panose="020B0604020202020204" pitchFamily="34" charset="0"/>
              </a:rPr>
              <a:t>refer to [Default Values (MSFT Guidance)] tab for details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3F1386-3D00-4F49-8121-0AC966278459}"/>
              </a:ext>
            </a:extLst>
          </p:cNvPr>
          <p:cNvSpPr/>
          <p:nvPr/>
        </p:nvSpPr>
        <p:spPr>
          <a:xfrm>
            <a:off x="8972560" y="287671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A8702-AC96-4F05-90C1-6DA6EC6A0CE8}"/>
              </a:ext>
            </a:extLst>
          </p:cNvPr>
          <p:cNvSpPr txBox="1"/>
          <p:nvPr/>
        </p:nvSpPr>
        <p:spPr>
          <a:xfrm>
            <a:off x="9224877" y="5325269"/>
            <a:ext cx="2509923" cy="600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Use </a:t>
            </a:r>
            <a:r>
              <a:rPr lang="en-US" sz="1100" dirty="0">
                <a:cs typeface="Arial" panose="020B0604020202020204" pitchFamily="34" charset="0"/>
                <a:hlinkClick r:id="rId8"/>
              </a:rPr>
              <a:t>Azure pricing calculator</a:t>
            </a:r>
            <a:r>
              <a:rPr lang="en-US" sz="1100" dirty="0">
                <a:cs typeface="Arial" panose="020B0604020202020204" pitchFamily="34" charset="0"/>
              </a:rPr>
              <a:t> to get Virtual Network cost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08D55C-41DB-4037-9524-156CA64813CF}"/>
              </a:ext>
            </a:extLst>
          </p:cNvPr>
          <p:cNvSpPr/>
          <p:nvPr/>
        </p:nvSpPr>
        <p:spPr>
          <a:xfrm>
            <a:off x="8972560" y="439623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4EBEA6-B6EA-48B8-B1CF-42D479117826}"/>
              </a:ext>
            </a:extLst>
          </p:cNvPr>
          <p:cNvSpPr/>
          <p:nvPr/>
        </p:nvSpPr>
        <p:spPr>
          <a:xfrm>
            <a:off x="8972560" y="346719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C24E8-9C63-421A-9DDF-5A95B9A97810}"/>
              </a:ext>
            </a:extLst>
          </p:cNvPr>
          <p:cNvSpPr txBox="1"/>
          <p:nvPr/>
        </p:nvSpPr>
        <p:spPr>
          <a:xfrm>
            <a:off x="9224877" y="4396231"/>
            <a:ext cx="2509923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Two storage options available: Azure NetApp Files and File Server. (For Azure NetApp Files, use </a:t>
            </a:r>
            <a:r>
              <a:rPr lang="en-US" sz="1100" dirty="0">
                <a:cs typeface="Arial" panose="020B0604020202020204" pitchFamily="34" charset="0"/>
                <a:hlinkClick r:id="rId9"/>
              </a:rPr>
              <a:t>NetApp Files pricing </a:t>
            </a:r>
            <a:r>
              <a:rPr lang="en-US" sz="1100" dirty="0">
                <a:cs typeface="Arial" panose="020B0604020202020204" pitchFamily="34" charset="0"/>
              </a:rPr>
              <a:t>to get the cost)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36292-F57C-4AD4-86B3-1AA75C1CE8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581" y="1604963"/>
            <a:ext cx="3063240" cy="143920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57620B4-37F0-42F6-A547-9A31DD10FD33}"/>
              </a:ext>
            </a:extLst>
          </p:cNvPr>
          <p:cNvSpPr/>
          <p:nvPr/>
        </p:nvSpPr>
        <p:spPr>
          <a:xfrm>
            <a:off x="185261" y="174688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DFF49-BC4B-4CAB-AEB0-E6E6EED0F4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81" y="3125425"/>
            <a:ext cx="3063240" cy="338967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6EFBD66-5ECD-49DA-8C72-A3E42F3828D9}"/>
              </a:ext>
            </a:extLst>
          </p:cNvPr>
          <p:cNvSpPr/>
          <p:nvPr/>
        </p:nvSpPr>
        <p:spPr>
          <a:xfrm>
            <a:off x="185261" y="4604495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6DF75B-18FF-4EE5-9D65-E1490DC79C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8399" y="3691636"/>
            <a:ext cx="2944368" cy="156043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D70942-FD82-47D9-A2FA-0545DE8E21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8399" y="5332871"/>
            <a:ext cx="2944368" cy="118222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781E35-818A-401B-935A-7BC84C44FC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8399" y="1604964"/>
            <a:ext cx="2944368" cy="200586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7B6658D-693A-480D-9E70-C01DC80BB6CF}"/>
              </a:ext>
            </a:extLst>
          </p:cNvPr>
          <p:cNvSpPr/>
          <p:nvPr/>
        </p:nvSpPr>
        <p:spPr>
          <a:xfrm>
            <a:off x="3664079" y="212239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08505-229A-4493-995B-FF08F804B50C}"/>
              </a:ext>
            </a:extLst>
          </p:cNvPr>
          <p:cNvSpPr/>
          <p:nvPr/>
        </p:nvSpPr>
        <p:spPr>
          <a:xfrm>
            <a:off x="3664079" y="423443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F4BBAD-E6F5-4819-BDF0-70577DC0FDA6}"/>
              </a:ext>
            </a:extLst>
          </p:cNvPr>
          <p:cNvSpPr txBox="1"/>
          <p:nvPr/>
        </p:nvSpPr>
        <p:spPr>
          <a:xfrm>
            <a:off x="9224877" y="5915752"/>
            <a:ext cx="2509923" cy="600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Apply customer discount to get total infra cost / month and cost /</a:t>
            </a:r>
            <a:br>
              <a:rPr lang="en-US" sz="11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user / month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5BA065-57CD-44C8-B9C1-2DB071A69713}"/>
              </a:ext>
            </a:extLst>
          </p:cNvPr>
          <p:cNvSpPr/>
          <p:nvPr/>
        </p:nvSpPr>
        <p:spPr>
          <a:xfrm>
            <a:off x="8972560" y="532526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DE2D49-A6CD-46A5-9F69-27E59B4CD8E3}"/>
              </a:ext>
            </a:extLst>
          </p:cNvPr>
          <p:cNvSpPr/>
          <p:nvPr/>
        </p:nvSpPr>
        <p:spPr>
          <a:xfrm>
            <a:off x="3664079" y="597620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D4AD40-B6AF-4BFA-9DEB-F0842994B56A}"/>
              </a:ext>
            </a:extLst>
          </p:cNvPr>
          <p:cNvSpPr/>
          <p:nvPr/>
        </p:nvSpPr>
        <p:spPr>
          <a:xfrm>
            <a:off x="185261" y="247548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A641C-285D-49D4-A34A-791013FE9E11}"/>
              </a:ext>
            </a:extLst>
          </p:cNvPr>
          <p:cNvSpPr/>
          <p:nvPr/>
        </p:nvSpPr>
        <p:spPr>
          <a:xfrm>
            <a:off x="9224877" y="2876710"/>
            <a:ext cx="2509923" cy="600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Refer to [Default Values (MSFT Guidance)] tab for user</a:t>
            </a:r>
            <a:br>
              <a:rPr lang="en-US" sz="11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type definition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C4DE2-5C53-434C-ADB2-B33048DEE2EB}"/>
              </a:ext>
            </a:extLst>
          </p:cNvPr>
          <p:cNvSpPr/>
          <p:nvPr/>
        </p:nvSpPr>
        <p:spPr>
          <a:xfrm>
            <a:off x="8972560" y="591575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91E3C7-9312-4A60-BE28-275D490C9C8B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21394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B2DF3D7-4ADF-4F6F-8E3E-586C6F482A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0827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B2DF3D7-4ADF-4F6F-8E3E-586C6F482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AB331A-3BC4-4683-8F29-1BF6C8BDF6D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6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62397D-DC38-40A5-BDEF-07A2FB4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Version</a:t>
            </a:r>
          </a:p>
        </p:txBody>
      </p:sp>
    </p:spTree>
    <p:extLst>
      <p:ext uri="{BB962C8B-B14F-4D97-AF65-F5344CB8AC3E}">
        <p14:creationId xmlns:p14="http://schemas.microsoft.com/office/powerpoint/2010/main" val="23778307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5733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4ABC5-471F-4E55-9B2C-A1D21320C64D}"/>
              </a:ext>
            </a:extLst>
          </p:cNvPr>
          <p:cNvSpPr txBox="1"/>
          <p:nvPr/>
        </p:nvSpPr>
        <p:spPr>
          <a:xfrm>
            <a:off x="8915400" y="1604582"/>
            <a:ext cx="2820393" cy="490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Customer and Opportunity Profile 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Profile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35879" y="1947412"/>
            <a:ext cx="2509923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Input user requirements </a:t>
            </a:r>
            <a:r>
              <a:rPr lang="en-US" sz="1200" b="1" i="1" dirty="0">
                <a:solidFill>
                  <a:srgbClr val="FF0000"/>
                </a:solidFill>
                <a:cs typeface="Arial" panose="020B0604020202020204" pitchFamily="34" charset="0"/>
              </a:rPr>
              <a:t>(Azure Hybrid Benefits ONLY apply to non-session host VM; WVD session host VMs are always charged at Linux compute rate)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30C8C5-DA76-42C1-9754-A6A00EB2F3C6}"/>
              </a:ext>
            </a:extLst>
          </p:cNvPr>
          <p:cNvSpPr/>
          <p:nvPr/>
        </p:nvSpPr>
        <p:spPr>
          <a:xfrm>
            <a:off x="8972560" y="321234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F180BD-EA91-4CD3-B48E-C017B710A97A}"/>
              </a:ext>
            </a:extLst>
          </p:cNvPr>
          <p:cNvSpPr/>
          <p:nvPr/>
        </p:nvSpPr>
        <p:spPr>
          <a:xfrm>
            <a:off x="8972560" y="4464186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1BC268-4DC8-4166-80C8-57BF603A68CC}"/>
              </a:ext>
            </a:extLst>
          </p:cNvPr>
          <p:cNvSpPr/>
          <p:nvPr/>
        </p:nvSpPr>
        <p:spPr>
          <a:xfrm>
            <a:off x="8972560" y="5730067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A8702-AC96-4F05-90C1-6DA6EC6A0CE8}"/>
              </a:ext>
            </a:extLst>
          </p:cNvPr>
          <p:cNvSpPr txBox="1"/>
          <p:nvPr/>
        </p:nvSpPr>
        <p:spPr>
          <a:xfrm>
            <a:off x="9235879" y="3198627"/>
            <a:ext cx="2509923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Input current server-based and client-based licensing position; both are needed for determining WVD rights qualification and license cost benefit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64EB8B-8B25-42F4-8FCE-170CD891E7E9}"/>
              </a:ext>
            </a:extLst>
          </p:cNvPr>
          <p:cNvSpPr txBox="1"/>
          <p:nvPr/>
        </p:nvSpPr>
        <p:spPr>
          <a:xfrm>
            <a:off x="9235879" y="4449842"/>
            <a:ext cx="2509923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If the customer is using Citrix or VMware for virtualization, input management cost; if management  infra cost is unknown; input 0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C62EEBF-C65B-4C06-8879-EE7DB3A45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53060"/>
              </p:ext>
            </p:extLst>
          </p:nvPr>
        </p:nvGraphicFramePr>
        <p:xfrm>
          <a:off x="10117646" y="480378"/>
          <a:ext cx="1618488" cy="694944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</a:tbl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0560050-2A93-4448-94D0-6BA110C12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E7D3E-FA8A-4E68-9665-94EAD2801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4887778"/>
            <a:ext cx="7836408" cy="8142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3A76AE-C5B7-45E3-BD4C-45B023458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9" y="2151874"/>
            <a:ext cx="7836408" cy="68807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6BB603-2C3D-46B1-BEFE-A9F846355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99" y="4155922"/>
            <a:ext cx="7836408" cy="67278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200091-C7A7-4A58-A585-D4B6C9D7875E}"/>
              </a:ext>
            </a:extLst>
          </p:cNvPr>
          <p:cNvSpPr txBox="1"/>
          <p:nvPr/>
        </p:nvSpPr>
        <p:spPr>
          <a:xfrm>
            <a:off x="9235879" y="5701058"/>
            <a:ext cx="25099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(Optional) input other current cost for side-by-side current vs. WVD cost benefit analysis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21D721-A6E5-455F-AB63-949434603AF7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9998A-1F0A-4EE0-82EB-A04BFFEAA2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" y="5761072"/>
            <a:ext cx="7836408" cy="74953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BA2631-2EFF-4047-B679-4FADE06592AF}"/>
              </a:ext>
            </a:extLst>
          </p:cNvPr>
          <p:cNvSpPr txBox="1"/>
          <p:nvPr/>
        </p:nvSpPr>
        <p:spPr>
          <a:xfrm>
            <a:off x="-2988283" y="2435577"/>
            <a:ext cx="2988283" cy="2289858"/>
          </a:xfrm>
          <a:prstGeom prst="rect">
            <a:avLst/>
          </a:prstGeom>
          <a:solidFill>
            <a:srgbClr val="FFFF00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need to talk through this to make it more natural language and make it parallel guidance…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B2CE2-57FD-4290-AB44-BB55A1B0E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" y="1609342"/>
            <a:ext cx="7836408" cy="48346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0CC25-FEA4-44EC-B6F8-029FB0DE45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199" y="2899021"/>
            <a:ext cx="7836408" cy="119783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B0F9E30-C881-4992-A8F3-E337F650FC63}"/>
              </a:ext>
            </a:extLst>
          </p:cNvPr>
          <p:cNvSpPr/>
          <p:nvPr/>
        </p:nvSpPr>
        <p:spPr>
          <a:xfrm>
            <a:off x="185261" y="174688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F8039D3-1E39-4618-A634-E69FAB5D7BE3}"/>
              </a:ext>
            </a:extLst>
          </p:cNvPr>
          <p:cNvSpPr/>
          <p:nvPr/>
        </p:nvSpPr>
        <p:spPr>
          <a:xfrm>
            <a:off x="185261" y="522484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672FC6-EAFD-45BA-95E2-5C18CA49613D}"/>
              </a:ext>
            </a:extLst>
          </p:cNvPr>
          <p:cNvSpPr/>
          <p:nvPr/>
        </p:nvSpPr>
        <p:spPr>
          <a:xfrm>
            <a:off x="185261" y="419145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2FF8E5-65B5-4CC9-9791-885D009FD02D}"/>
              </a:ext>
            </a:extLst>
          </p:cNvPr>
          <p:cNvSpPr/>
          <p:nvPr/>
        </p:nvSpPr>
        <p:spPr>
          <a:xfrm>
            <a:off x="185261" y="593508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235480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5393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5A36D6-C37D-4E17-9F53-480312CE2D69}"/>
              </a:ext>
            </a:extLst>
          </p:cNvPr>
          <p:cNvSpPr txBox="1"/>
          <p:nvPr/>
        </p:nvSpPr>
        <p:spPr>
          <a:xfrm>
            <a:off x="8915400" y="1604582"/>
            <a:ext cx="2820393" cy="4091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CD24D-C472-419B-8499-F1862EA1C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9344"/>
            <a:ext cx="7836408" cy="11739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WVD desktop license requirements and cost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License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4034-CC25-4118-A7EE-A87E0A20A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CA31F-F8A4-4000-8DC2-98BE3BBEBA56}"/>
              </a:ext>
            </a:extLst>
          </p:cNvPr>
          <p:cNvSpPr txBox="1"/>
          <p:nvPr/>
        </p:nvSpPr>
        <p:spPr>
          <a:xfrm>
            <a:off x="9235440" y="3602075"/>
            <a:ext cx="25099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WVD doesn’t require Windows Server license for session host VMs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EA38B-FE43-4CBC-8A8D-72B89BAF35FB}"/>
              </a:ext>
            </a:extLst>
          </p:cNvPr>
          <p:cNvSpPr txBox="1"/>
          <p:nvPr/>
        </p:nvSpPr>
        <p:spPr>
          <a:xfrm>
            <a:off x="9235440" y="1947672"/>
            <a:ext cx="2509923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Input required license and price only If customer doesn’t already meet WVD license requirement; choose one from the dropdown list and input the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C6348-5538-415E-9148-391330E35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298777"/>
            <a:ext cx="7836408" cy="139738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9212F5-F5C0-4FB9-A156-6D747AD8A159}"/>
              </a:ext>
            </a:extLst>
          </p:cNvPr>
          <p:cNvSpPr txBox="1"/>
          <p:nvPr/>
        </p:nvSpPr>
        <p:spPr>
          <a:xfrm>
            <a:off x="9235440" y="4887146"/>
            <a:ext cx="250992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WVD includes 3-year Win7 ESU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927CC-A523-4DB2-99E7-574ADD78B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2842316"/>
            <a:ext cx="7836408" cy="139738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F322EB7-9E11-4A27-9786-E1BFA203F9D8}"/>
              </a:ext>
            </a:extLst>
          </p:cNvPr>
          <p:cNvSpPr/>
          <p:nvPr/>
        </p:nvSpPr>
        <p:spPr>
          <a:xfrm>
            <a:off x="182880" y="3082227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513C20-C76B-4228-A52E-9BA53EBAD724}"/>
              </a:ext>
            </a:extLst>
          </p:cNvPr>
          <p:cNvSpPr/>
          <p:nvPr/>
        </p:nvSpPr>
        <p:spPr>
          <a:xfrm>
            <a:off x="182880" y="4887146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350526-6D7B-45AB-810D-633C8B189BCF}"/>
              </a:ext>
            </a:extLst>
          </p:cNvPr>
          <p:cNvSpPr/>
          <p:nvPr/>
        </p:nvSpPr>
        <p:spPr>
          <a:xfrm>
            <a:off x="182880" y="248738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D5FDC7-B3F1-473A-BA36-38B20815D3D1}"/>
              </a:ext>
            </a:extLst>
          </p:cNvPr>
          <p:cNvSpPr/>
          <p:nvPr/>
        </p:nvSpPr>
        <p:spPr>
          <a:xfrm>
            <a:off x="8972560" y="3602075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896732-2CF9-4E8C-894D-33EF4926FE6A}"/>
              </a:ext>
            </a:extLst>
          </p:cNvPr>
          <p:cNvSpPr/>
          <p:nvPr/>
        </p:nvSpPr>
        <p:spPr>
          <a:xfrm>
            <a:off x="8972560" y="4887146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48B4E1-CC22-47FA-AC47-E42797A2DECD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FFDC0B0-0EFF-4905-8D89-15D6CBD6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1293"/>
              </p:ext>
            </p:extLst>
          </p:nvPr>
        </p:nvGraphicFramePr>
        <p:xfrm>
          <a:off x="10117646" y="480378"/>
          <a:ext cx="1618488" cy="694944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141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0727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5CAD7-DB59-4B32-B764-53D687E0DCDC}"/>
              </a:ext>
            </a:extLst>
          </p:cNvPr>
          <p:cNvSpPr txBox="1"/>
          <p:nvPr/>
        </p:nvSpPr>
        <p:spPr>
          <a:xfrm>
            <a:off x="8915400" y="1604582"/>
            <a:ext cx="2820393" cy="235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WVD management cost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WVD Management Cost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D6FA-11FD-47CC-96A9-4C237BDEB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CA31F-F8A4-4000-8DC2-98BE3BBEBA56}"/>
              </a:ext>
            </a:extLst>
          </p:cNvPr>
          <p:cNvSpPr txBox="1"/>
          <p:nvPr/>
        </p:nvSpPr>
        <p:spPr>
          <a:xfrm>
            <a:off x="9235440" y="2627331"/>
            <a:ext cx="250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Choose management plane; note 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management service (</a:t>
            </a:r>
            <a:r>
              <a:rPr lang="en-US" sz="1200" b="1" dirty="0" err="1">
                <a:solidFill>
                  <a:srgbClr val="FF0000"/>
                </a:solidFill>
                <a:cs typeface="Arial" panose="020B0604020202020204" pitchFamily="34" charset="0"/>
              </a:rPr>
              <a:t>invl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. Infra) is included in WVD; </a:t>
            </a:r>
            <a:r>
              <a:rPr lang="en-US" sz="1200" dirty="0">
                <a:cs typeface="Arial" panose="020B0604020202020204" pitchFamily="34" charset="0"/>
              </a:rPr>
              <a:t>However, if customers choose to Citrix or VMware solution, need to input the licensing and infra cost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EC31B-1658-4481-B149-C2B3350C684B}"/>
              </a:ext>
            </a:extLst>
          </p:cNvPr>
          <p:cNvSpPr/>
          <p:nvPr/>
        </p:nvSpPr>
        <p:spPr>
          <a:xfrm>
            <a:off x="8972560" y="262733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AEC0B-15CF-4600-B69A-0ACC2170C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1609344"/>
            <a:ext cx="7836408" cy="2353497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916A09-C6C3-4D70-AC2F-2BF2093F3BDD}"/>
              </a:ext>
            </a:extLst>
          </p:cNvPr>
          <p:cNvSpPr txBox="1"/>
          <p:nvPr/>
        </p:nvSpPr>
        <p:spPr>
          <a:xfrm>
            <a:off x="9235440" y="1947672"/>
            <a:ext cx="25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value copy from [1. Opportunity Profile] tab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4B9333-139D-4005-9C4F-BEF753155FEA}"/>
              </a:ext>
            </a:extLst>
          </p:cNvPr>
          <p:cNvSpPr/>
          <p:nvPr/>
        </p:nvSpPr>
        <p:spPr>
          <a:xfrm>
            <a:off x="182880" y="181881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50F978-9971-4DD7-8DD7-34B47FF0C2D8}"/>
              </a:ext>
            </a:extLst>
          </p:cNvPr>
          <p:cNvSpPr/>
          <p:nvPr/>
        </p:nvSpPr>
        <p:spPr>
          <a:xfrm>
            <a:off x="182880" y="2241705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8CE52-D10F-47D4-B135-672464410C27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62CEAF-A93A-4E23-AE1F-BCF8AAC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49804"/>
              </p:ext>
            </p:extLst>
          </p:nvPr>
        </p:nvGraphicFramePr>
        <p:xfrm>
          <a:off x="10117646" y="480378"/>
          <a:ext cx="1618488" cy="521208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543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8164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CA84D-C126-46B4-947C-2518E3E3FB08}"/>
              </a:ext>
            </a:extLst>
          </p:cNvPr>
          <p:cNvSpPr txBox="1"/>
          <p:nvPr/>
        </p:nvSpPr>
        <p:spPr>
          <a:xfrm>
            <a:off x="8915400" y="1604582"/>
            <a:ext cx="2820393" cy="4806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WVD infrastructure cost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Cost (1/3)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35440" y="2819013"/>
            <a:ext cx="2509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Arial" panose="020B0604020202020204" pitchFamily="34" charset="0"/>
              </a:rPr>
              <a:t>Default values would be used to calculate compute cost; use override row to if you want different configuration; </a:t>
            </a:r>
            <a:r>
              <a:rPr lang="en-US" sz="1200" dirty="0">
                <a:cs typeface="Arial" panose="020B0604020202020204" pitchFamily="34" charset="0"/>
              </a:rPr>
              <a:t>refer to [Default Values (MSFT Guidance)] tab for details</a:t>
            </a:r>
          </a:p>
          <a:p>
            <a:r>
              <a:rPr lang="en-US" sz="1200" dirty="0">
                <a:cs typeface="Arial" panose="020B0604020202020204" pitchFamily="34" charset="0"/>
              </a:rPr>
              <a:t>Note: 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WVD session host VMs are always charged at Linux compute rate regardless of OS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30C8C5-DA76-42C1-9754-A6A00EB2F3C6}"/>
              </a:ext>
            </a:extLst>
          </p:cNvPr>
          <p:cNvSpPr/>
          <p:nvPr/>
        </p:nvSpPr>
        <p:spPr>
          <a:xfrm>
            <a:off x="8972560" y="281901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F180BD-EA91-4CD3-B48E-C017B710A97A}"/>
              </a:ext>
            </a:extLst>
          </p:cNvPr>
          <p:cNvSpPr/>
          <p:nvPr/>
        </p:nvSpPr>
        <p:spPr>
          <a:xfrm>
            <a:off x="8972560" y="566969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A8702-AC96-4F05-90C1-6DA6EC6A0CE8}"/>
              </a:ext>
            </a:extLst>
          </p:cNvPr>
          <p:cNvSpPr txBox="1"/>
          <p:nvPr/>
        </p:nvSpPr>
        <p:spPr>
          <a:xfrm>
            <a:off x="9235440" y="4613683"/>
            <a:ext cx="2509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Every VM has attached OS Disk; note in general, it's NOT recommended to host applications on OS Disk, use Data Disk instead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01522E-D85A-41F6-AC2C-BE14A7E8B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33BF2D-CE86-4D32-A6E2-8C95EBF3168E}"/>
              </a:ext>
            </a:extLst>
          </p:cNvPr>
          <p:cNvSpPr/>
          <p:nvPr/>
        </p:nvSpPr>
        <p:spPr>
          <a:xfrm>
            <a:off x="8972560" y="461368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D35D2-F98B-4D1D-A94E-7EA79C251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9344"/>
            <a:ext cx="7836408" cy="71955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450ADB0-5C4E-4249-B76B-BA0BFC360349}"/>
              </a:ext>
            </a:extLst>
          </p:cNvPr>
          <p:cNvSpPr txBox="1"/>
          <p:nvPr/>
        </p:nvSpPr>
        <p:spPr>
          <a:xfrm>
            <a:off x="9235440" y="1947672"/>
            <a:ext cx="250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Select Azure Region for infrastructure; note this is the same concept as WVD Service Region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A58DE-A1B0-4AE3-BD08-3DB12AFD2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387972"/>
            <a:ext cx="7836408" cy="139413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15967-1F63-4D93-9B9C-B4ACD441E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841183"/>
            <a:ext cx="7836408" cy="12554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E293B-01F7-443F-B427-C3CBD6CED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5155729"/>
            <a:ext cx="7836408" cy="12554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8B09C2-AEEE-4236-8802-3ADCB2753D59}"/>
              </a:ext>
            </a:extLst>
          </p:cNvPr>
          <p:cNvSpPr txBox="1"/>
          <p:nvPr/>
        </p:nvSpPr>
        <p:spPr>
          <a:xfrm>
            <a:off x="9235440" y="5669690"/>
            <a:ext cx="250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(Optional) Add data disk if customers need to host applications on session host VM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1A4466-AFC9-4077-B5C8-72578F2625BD}"/>
              </a:ext>
            </a:extLst>
          </p:cNvPr>
          <p:cNvSpPr/>
          <p:nvPr/>
        </p:nvSpPr>
        <p:spPr>
          <a:xfrm>
            <a:off x="182880" y="2878133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58EEBD-FB68-413E-8402-A7C080ED3A32}"/>
              </a:ext>
            </a:extLst>
          </p:cNvPr>
          <p:cNvSpPr/>
          <p:nvPr/>
        </p:nvSpPr>
        <p:spPr>
          <a:xfrm>
            <a:off x="182880" y="529987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F8AF1E-2E3C-4608-AF0E-D5D3276529B2}"/>
              </a:ext>
            </a:extLst>
          </p:cNvPr>
          <p:cNvSpPr/>
          <p:nvPr/>
        </p:nvSpPr>
        <p:spPr>
          <a:xfrm>
            <a:off x="182880" y="406022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EB0139-0DA5-4D2E-A3FA-725F2DE7A858}"/>
              </a:ext>
            </a:extLst>
          </p:cNvPr>
          <p:cNvSpPr/>
          <p:nvPr/>
        </p:nvSpPr>
        <p:spPr>
          <a:xfrm>
            <a:off x="182880" y="170813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F00E8E-AE0B-4D28-9E32-6C843042B08E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5D9F5F9-0BDF-47EC-8BFA-264335044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53616"/>
              </p:ext>
            </p:extLst>
          </p:nvPr>
        </p:nvGraphicFramePr>
        <p:xfrm>
          <a:off x="10118035" y="479103"/>
          <a:ext cx="1616765" cy="1042416"/>
        </p:xfrm>
        <a:graphic>
          <a:graphicData uri="http://schemas.openxmlformats.org/drawingml/2006/table">
            <a:tbl>
              <a:tblPr/>
              <a:tblGrid>
                <a:gridCol w="1616765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Pre-configured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3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Live lookup functions in use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596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24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5062B-8708-4984-9009-A31E6960B196}"/>
              </a:ext>
            </a:extLst>
          </p:cNvPr>
          <p:cNvSpPr txBox="1"/>
          <p:nvPr/>
        </p:nvSpPr>
        <p:spPr>
          <a:xfrm>
            <a:off x="8915400" y="1604582"/>
            <a:ext cx="2820393" cy="4859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WVD infrastructure cost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Cost (2/3)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6C5-CABB-41B6-BB14-5C534303F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35440" y="1947672"/>
            <a:ext cx="250992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Two storage options available: Azure NetApp Files and File Server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Note: Azure NetApp Files is usually a more economic option compared to File Server. For File Server, customers need to configure for max user storage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For Azure NetApp Files, it's charged at actual storage usage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* this solution configurator doesn't model the above difference as the cost is estimated at max user storage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A8702-AC96-4F05-90C1-6DA6EC6A0CE8}"/>
              </a:ext>
            </a:extLst>
          </p:cNvPr>
          <p:cNvSpPr txBox="1"/>
          <p:nvPr/>
        </p:nvSpPr>
        <p:spPr>
          <a:xfrm>
            <a:off x="9235440" y="4843280"/>
            <a:ext cx="25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For Azure NetApp Files, visit </a:t>
            </a:r>
            <a:r>
              <a:rPr lang="en-US" sz="1200" dirty="0">
                <a:cs typeface="Arial" panose="020B0604020202020204" pitchFamily="34" charset="0"/>
                <a:hlinkClick r:id="rId8"/>
              </a:rPr>
              <a:t>pricing website</a:t>
            </a:r>
            <a:r>
              <a:rPr lang="en-US" sz="1200" dirty="0">
                <a:cs typeface="Arial" panose="020B0604020202020204" pitchFamily="34" charset="0"/>
              </a:rPr>
              <a:t> to get the cost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D7FA76-6B14-43FF-B929-65779D5ADF9E}"/>
              </a:ext>
            </a:extLst>
          </p:cNvPr>
          <p:cNvSpPr/>
          <p:nvPr/>
        </p:nvSpPr>
        <p:spPr>
          <a:xfrm>
            <a:off x="8989972" y="484328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1F198-2DBD-4A80-8E02-7814A9530AF5}"/>
              </a:ext>
            </a:extLst>
          </p:cNvPr>
          <p:cNvSpPr txBox="1"/>
          <p:nvPr/>
        </p:nvSpPr>
        <p:spPr>
          <a:xfrm>
            <a:off x="9235440" y="5661395"/>
            <a:ext cx="250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Input File Server configuration; note for pooled deployment, File Server must have at least 1 VM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79F08-B604-4A22-9877-6A78C0581C77}"/>
              </a:ext>
            </a:extLst>
          </p:cNvPr>
          <p:cNvSpPr/>
          <p:nvPr/>
        </p:nvSpPr>
        <p:spPr>
          <a:xfrm>
            <a:off x="8970264" y="5661395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AA248-854F-4C12-9D49-1E07B0C2D4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99" y="1609344"/>
            <a:ext cx="7836408" cy="97814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F4902B-0550-4E4E-B5F7-5497C72CDF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" y="2646561"/>
            <a:ext cx="7836408" cy="12554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97A6A-DC68-4AB0-81B8-8977BFE83C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" y="3961107"/>
            <a:ext cx="7836408" cy="250345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9BBBEC8-A21E-4524-99EA-44F76E5CAADE}"/>
              </a:ext>
            </a:extLst>
          </p:cNvPr>
          <p:cNvSpPr/>
          <p:nvPr/>
        </p:nvSpPr>
        <p:spPr>
          <a:xfrm>
            <a:off x="182879" y="306622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350526-6D7B-45AB-810D-633C8B189BCF}"/>
              </a:ext>
            </a:extLst>
          </p:cNvPr>
          <p:cNvSpPr/>
          <p:nvPr/>
        </p:nvSpPr>
        <p:spPr>
          <a:xfrm>
            <a:off x="182879" y="224203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9E727F-3411-49AB-81DE-F99A4CDF7A47}"/>
              </a:ext>
            </a:extLst>
          </p:cNvPr>
          <p:cNvSpPr/>
          <p:nvPr/>
        </p:nvSpPr>
        <p:spPr>
          <a:xfrm>
            <a:off x="182879" y="493069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6CE905-81D8-422E-A602-ABE6E8A2E6C2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8E524-3E9F-4702-8BB1-7949F6336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79326"/>
              </p:ext>
            </p:extLst>
          </p:nvPr>
        </p:nvGraphicFramePr>
        <p:xfrm>
          <a:off x="10117646" y="480378"/>
          <a:ext cx="1618488" cy="868680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Pre-configured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0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641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6418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D5BF0A-112B-4762-AB90-8073B3C468F9}"/>
              </a:ext>
            </a:extLst>
          </p:cNvPr>
          <p:cNvSpPr txBox="1"/>
          <p:nvPr/>
        </p:nvSpPr>
        <p:spPr>
          <a:xfrm>
            <a:off x="8915400" y="1604582"/>
            <a:ext cx="2820393" cy="4521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WVD infrastructure cost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Cost (3/3)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6C5-CABB-41B6-BB14-5C534303F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25870" y="1947672"/>
            <a:ext cx="250992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Use </a:t>
            </a:r>
            <a:r>
              <a:rPr lang="en-US" sz="1200" dirty="0">
                <a:cs typeface="Arial" panose="020B0604020202020204" pitchFamily="34" charset="0"/>
                <a:hlinkClick r:id="rId8"/>
              </a:rPr>
              <a:t>Azure pricing calculator</a:t>
            </a:r>
            <a:r>
              <a:rPr lang="en-US" sz="1200" dirty="0">
                <a:cs typeface="Arial" panose="020B0604020202020204" pitchFamily="34" charset="0"/>
              </a:rPr>
              <a:t> to get the cost of Virtual Network and input back to the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FB4E-2D5D-4517-AEE3-632BFEA31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609344"/>
            <a:ext cx="7836408" cy="153280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F0992-83E7-45CE-A437-603A754D14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3201219"/>
            <a:ext cx="7836408" cy="12554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CA8702-AC96-4F05-90C1-6DA6EC6A0CE8}"/>
              </a:ext>
            </a:extLst>
          </p:cNvPr>
          <p:cNvSpPr txBox="1"/>
          <p:nvPr/>
        </p:nvSpPr>
        <p:spPr>
          <a:xfrm>
            <a:off x="9225870" y="3659717"/>
            <a:ext cx="25099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(Optional) Input other infra cost</a:t>
            </a:r>
            <a:br>
              <a:rPr lang="en-US" sz="1200" dirty="0">
                <a:cs typeface="Arial" panose="020B0604020202020204" pitchFamily="34" charset="0"/>
              </a:rPr>
            </a:br>
            <a:r>
              <a:rPr lang="en-US" sz="1200" dirty="0">
                <a:cs typeface="Arial" panose="020B0604020202020204" pitchFamily="34" charset="0"/>
              </a:rPr>
              <a:t>if customer requires other</a:t>
            </a:r>
            <a:br>
              <a:rPr lang="en-US" sz="1200" dirty="0">
                <a:cs typeface="Arial" panose="020B0604020202020204" pitchFamily="34" charset="0"/>
              </a:rPr>
            </a:br>
            <a:r>
              <a:rPr lang="en-US" sz="1200" dirty="0">
                <a:cs typeface="Arial" panose="020B0604020202020204" pitchFamily="34" charset="0"/>
              </a:rPr>
              <a:t>infra setup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D7FA76-6B14-43FF-B929-65779D5ADF9E}"/>
              </a:ext>
            </a:extLst>
          </p:cNvPr>
          <p:cNvSpPr/>
          <p:nvPr/>
        </p:nvSpPr>
        <p:spPr>
          <a:xfrm>
            <a:off x="8970264" y="3659717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1F198-2DBD-4A80-8E02-7814A9530AF5}"/>
              </a:ext>
            </a:extLst>
          </p:cNvPr>
          <p:cNvSpPr txBox="1"/>
          <p:nvPr/>
        </p:nvSpPr>
        <p:spPr>
          <a:xfrm>
            <a:off x="9225870" y="5187096"/>
            <a:ext cx="25099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Apply customer discount to get total infra cost / month and cost / user / month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79F08-B604-4A22-9877-6A78C0581C77}"/>
              </a:ext>
            </a:extLst>
          </p:cNvPr>
          <p:cNvSpPr/>
          <p:nvPr/>
        </p:nvSpPr>
        <p:spPr>
          <a:xfrm>
            <a:off x="8970264" y="5187096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6385F-9454-4087-8CFD-2C73EDE20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515765"/>
            <a:ext cx="7836408" cy="16106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9BBBEC8-A21E-4524-99EA-44F76E5CAADE}"/>
              </a:ext>
            </a:extLst>
          </p:cNvPr>
          <p:cNvSpPr/>
          <p:nvPr/>
        </p:nvSpPr>
        <p:spPr>
          <a:xfrm>
            <a:off x="182880" y="355305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350526-6D7B-45AB-810D-633C8B189BCF}"/>
              </a:ext>
            </a:extLst>
          </p:cNvPr>
          <p:cNvSpPr/>
          <p:nvPr/>
        </p:nvSpPr>
        <p:spPr>
          <a:xfrm>
            <a:off x="182880" y="2725527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9E727F-3411-49AB-81DE-F99A4CDF7A47}"/>
              </a:ext>
            </a:extLst>
          </p:cNvPr>
          <p:cNvSpPr/>
          <p:nvPr/>
        </p:nvSpPr>
        <p:spPr>
          <a:xfrm>
            <a:off x="182880" y="545245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3B2917-BC13-4482-9760-59DF39ECFD62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6FF2D0-44EE-4BBE-A582-E08B0ABED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4365"/>
              </p:ext>
            </p:extLst>
          </p:nvPr>
        </p:nvGraphicFramePr>
        <p:xfrm>
          <a:off x="10117646" y="480378"/>
          <a:ext cx="1618488" cy="868680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0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Pre-configured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0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1809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7793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98FED-FFFD-43C0-954E-62D1543EF0F8}"/>
              </a:ext>
            </a:extLst>
          </p:cNvPr>
          <p:cNvSpPr txBox="1"/>
          <p:nvPr/>
        </p:nvSpPr>
        <p:spPr>
          <a:xfrm>
            <a:off x="8915400" y="1604582"/>
            <a:ext cx="2820393" cy="3461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Input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B248C4-07A5-449A-8F4A-ECD44058D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9344"/>
            <a:ext cx="7836408" cy="287334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MSFT Guidance on Infrastructure Configuration by User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(MSFT Guidance)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21193" y="1947672"/>
            <a:ext cx="25146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No change allowed; default values based on Microsoft </a:t>
            </a:r>
            <a:r>
              <a:rPr lang="en-US" altLang="zh-CN" sz="1200" dirty="0">
                <a:cs typeface="Arial" panose="020B0604020202020204" pitchFamily="34" charset="0"/>
              </a:rPr>
              <a:t>engineering guidance</a:t>
            </a:r>
            <a:endParaRPr lang="en-US" sz="12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cs typeface="Arial" panose="020B0604020202020204" pitchFamily="34" charset="0"/>
              </a:rPr>
              <a:t>Note: while Microsoft Guidance provides a reasonable configuration in general, it's not a one-size-fits-all solution. User should fully understand customer requirements (e.g. through </a:t>
            </a:r>
            <a:r>
              <a:rPr lang="en-US" sz="1200" dirty="0" err="1">
                <a:cs typeface="Arial" panose="020B0604020202020204" pitchFamily="34" charset="0"/>
              </a:rPr>
              <a:t>PoC</a:t>
            </a:r>
            <a:r>
              <a:rPr lang="en-US" sz="1200" dirty="0">
                <a:cs typeface="Arial" panose="020B0604020202020204" pitchFamily="34" charset="0"/>
              </a:rPr>
              <a:t>) and override the value as necessary. The placeholders for overriding have been provided in [4. Infrastructure Cost] tab. User should not change the value directly in this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7260A-575C-47E9-A3D9-34505A575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0AF342-0C4B-4B6A-824C-B3D4202F4387}"/>
              </a:ext>
            </a:extLst>
          </p:cNvPr>
          <p:cNvSpPr/>
          <p:nvPr/>
        </p:nvSpPr>
        <p:spPr>
          <a:xfrm>
            <a:off x="182880" y="291117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FBF844-318A-43B8-A294-7DA41363FC7A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ECDE74-1155-4CDC-9441-41A3CD882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1315"/>
              </p:ext>
            </p:extLst>
          </p:nvPr>
        </p:nvGraphicFramePr>
        <p:xfrm>
          <a:off x="10117646" y="480378"/>
          <a:ext cx="1618488" cy="347472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Pre-configured value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0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053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941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BA735-448A-4EC9-9445-0A0683462A4B}"/>
              </a:ext>
            </a:extLst>
          </p:cNvPr>
          <p:cNvSpPr txBox="1"/>
          <p:nvPr/>
        </p:nvSpPr>
        <p:spPr>
          <a:xfrm>
            <a:off x="8915400" y="1604582"/>
            <a:ext cx="2820393" cy="1499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Service Cost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21193" y="1947672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Scaffolding for partners / customers to customize for</a:t>
            </a:r>
          </a:p>
          <a:p>
            <a:r>
              <a:rPr lang="en-US" sz="1200" dirty="0">
                <a:cs typeface="Arial" panose="020B0604020202020204" pitchFamily="34" charset="0"/>
              </a:rPr>
              <a:t>project / deployment / desktop management costs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D59-F185-4D20-961C-2C9EC605D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9D734-1B9E-409E-959F-E93F18BFA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9344"/>
            <a:ext cx="7836408" cy="149907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55AD6F3-51EC-4B11-B5C2-79B17698224B}"/>
              </a:ext>
            </a:extLst>
          </p:cNvPr>
          <p:cNvSpPr/>
          <p:nvPr/>
        </p:nvSpPr>
        <p:spPr>
          <a:xfrm>
            <a:off x="182880" y="192155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FAB8AD-90ED-484B-84F2-33FEF65C2B74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3275FE-356A-4FBE-B105-013D5814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51722"/>
              </p:ext>
            </p:extLst>
          </p:nvPr>
        </p:nvGraphicFramePr>
        <p:xfrm>
          <a:off x="10117646" y="480378"/>
          <a:ext cx="1618488" cy="521208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2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FF90D5-48F4-45B7-AC30-D1EF3D0BD9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FF90D5-48F4-45B7-AC30-D1EF3D0BD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D075CD7-0717-494A-994F-C2647A00D5D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E2AF4E-06D5-4F4B-8813-AFB955C52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WVD Solution Configurator Overview</a:t>
            </a:r>
          </a:p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Model Structure and General Input Guidance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Simple Version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Comprehensive Version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83116-B60D-4D3B-A749-146D0B2D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FABE71-97A2-4ED2-B2D2-3E262D1B63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95494-C492-43F6-93F7-02BE85C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162949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F505A4-260A-4DC5-9588-378C26628B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9369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F505A4-260A-4DC5-9588-378C266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3F6FDE-C644-457E-8EE9-00ED2F4673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C9E96-459C-4631-A2F1-8CB364069630}"/>
              </a:ext>
            </a:extLst>
          </p:cNvPr>
          <p:cNvSpPr txBox="1"/>
          <p:nvPr/>
        </p:nvSpPr>
        <p:spPr>
          <a:xfrm>
            <a:off x="8915400" y="1604582"/>
            <a:ext cx="2820393" cy="464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15742-2488-4790-A5D8-6C6B84635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Cost comparison between Current and WVD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9AF47-90BD-4C25-AB51-4AC55CF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FAF6A-08E0-4022-8236-0EE5F49C15BB}"/>
              </a:ext>
            </a:extLst>
          </p:cNvPr>
          <p:cNvSpPr/>
          <p:nvPr/>
        </p:nvSpPr>
        <p:spPr>
          <a:xfrm>
            <a:off x="64371" y="435294"/>
            <a:ext cx="311362" cy="307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A1-0278-4ED4-8403-40EA513E6DB3}"/>
              </a:ext>
            </a:extLst>
          </p:cNvPr>
          <p:cNvSpPr txBox="1"/>
          <p:nvPr/>
        </p:nvSpPr>
        <p:spPr>
          <a:xfrm>
            <a:off x="9235440" y="194767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for</a:t>
            </a:r>
            <a:r>
              <a:rPr lang="zh-CN" altLang="en-US" sz="1200" dirty="0">
                <a:cs typeface="Arial" panose="020B0604020202020204" pitchFamily="34" charset="0"/>
              </a:rPr>
              <a:t> </a:t>
            </a:r>
            <a:r>
              <a:rPr lang="en-US" altLang="zh-CN" sz="1200" dirty="0">
                <a:cs typeface="Arial" panose="020B0604020202020204" pitchFamily="34" charset="0"/>
              </a:rPr>
              <a:t>“From”</a:t>
            </a:r>
            <a:r>
              <a:rPr lang="zh-CN" altLang="en-US" sz="1200" dirty="0">
                <a:cs typeface="Arial" panose="020B0604020202020204" pitchFamily="34" charset="0"/>
              </a:rPr>
              <a:t> </a:t>
            </a:r>
            <a:r>
              <a:rPr lang="en-US" sz="1200" dirty="0">
                <a:cs typeface="Arial" panose="020B0604020202020204" pitchFamily="34" charset="0"/>
              </a:rPr>
              <a:t>required; auto-fill from [1. Opportunity Profile]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1F2855-F2F8-45B0-99EE-C7E8DC5A8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F401C1-74E9-4608-879B-1F622AEBB091}"/>
              </a:ext>
            </a:extLst>
          </p:cNvPr>
          <p:cNvSpPr/>
          <p:nvPr/>
        </p:nvSpPr>
        <p:spPr>
          <a:xfrm>
            <a:off x="8972560" y="424200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DC873-12DD-4F5B-8A34-0DD0EC94B849}"/>
              </a:ext>
            </a:extLst>
          </p:cNvPr>
          <p:cNvSpPr txBox="1"/>
          <p:nvPr/>
        </p:nvSpPr>
        <p:spPr>
          <a:xfrm>
            <a:off x="9235440" y="42420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(Optional) Input IT Labor saving assumption for current vs. WVD cost comparison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199F2C-A0BF-4ED2-B659-B69A6A82A936}"/>
              </a:ext>
            </a:extLst>
          </p:cNvPr>
          <p:cNvSpPr txBox="1"/>
          <p:nvPr/>
        </p:nvSpPr>
        <p:spPr>
          <a:xfrm>
            <a:off x="9235440" y="35570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(Optional) Input WVD Device cost for current vs. WVD cost comparison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0F576F-AAB6-4CA6-BB08-3CB3B11A8DEE}"/>
              </a:ext>
            </a:extLst>
          </p:cNvPr>
          <p:cNvSpPr/>
          <p:nvPr/>
        </p:nvSpPr>
        <p:spPr>
          <a:xfrm>
            <a:off x="8972560" y="355706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616261-6673-4878-9179-B74FFEE8AF35}"/>
              </a:ext>
            </a:extLst>
          </p:cNvPr>
          <p:cNvSpPr/>
          <p:nvPr/>
        </p:nvSpPr>
        <p:spPr>
          <a:xfrm>
            <a:off x="8972560" y="266918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0A7B2F-F732-4BFC-8789-8CD884FDB7B8}"/>
              </a:ext>
            </a:extLst>
          </p:cNvPr>
          <p:cNvSpPr txBox="1"/>
          <p:nvPr/>
        </p:nvSpPr>
        <p:spPr>
          <a:xfrm>
            <a:off x="9235440" y="2669181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model output from [2. Desktop License Cost], </a:t>
            </a:r>
            <a:br>
              <a:rPr lang="en-US" sz="1200" dirty="0">
                <a:cs typeface="Arial" panose="020B0604020202020204" pitchFamily="34" charset="0"/>
              </a:rPr>
            </a:br>
            <a:r>
              <a:rPr lang="en-US" sz="1200" dirty="0">
                <a:cs typeface="Arial" panose="020B0604020202020204" pitchFamily="34" charset="0"/>
              </a:rPr>
              <a:t>[</a:t>
            </a:r>
            <a:r>
              <a:rPr lang="en-US" altLang="zh-CN" sz="1200" dirty="0">
                <a:cs typeface="Arial" panose="020B0604020202020204" pitchFamily="34" charset="0"/>
              </a:rPr>
              <a:t>3. </a:t>
            </a:r>
            <a:r>
              <a:rPr lang="en-US" sz="1200" dirty="0">
                <a:cs typeface="Arial" panose="020B0604020202020204" pitchFamily="34" charset="0"/>
              </a:rPr>
              <a:t>WVD Management Cost], and [</a:t>
            </a:r>
            <a:r>
              <a:rPr lang="en-US" altLang="zh-CN" sz="1200" dirty="0">
                <a:cs typeface="Arial" panose="020B0604020202020204" pitchFamily="34" charset="0"/>
              </a:rPr>
              <a:t>4. </a:t>
            </a:r>
            <a:r>
              <a:rPr lang="en-US" sz="1200" dirty="0">
                <a:cs typeface="Arial" panose="020B0604020202020204" pitchFamily="34" charset="0"/>
              </a:rPr>
              <a:t>Infrastructure Cost]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7E66-74DF-4238-8A7B-78E191117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09344"/>
            <a:ext cx="7836408" cy="251908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2B78B6E-0104-4651-9F89-E27900FC82BB}"/>
              </a:ext>
            </a:extLst>
          </p:cNvPr>
          <p:cNvSpPr/>
          <p:nvPr/>
        </p:nvSpPr>
        <p:spPr>
          <a:xfrm>
            <a:off x="8972560" y="496351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71289B-0C59-4841-A387-4D56A5DB17BB}"/>
              </a:ext>
            </a:extLst>
          </p:cNvPr>
          <p:cNvSpPr txBox="1"/>
          <p:nvPr/>
        </p:nvSpPr>
        <p:spPr>
          <a:xfrm>
            <a:off x="9235440" y="49635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value copy from [5. Service Cost]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A47DC1-CF90-43DE-BF3A-CEBB2ED4A6FB}"/>
              </a:ext>
            </a:extLst>
          </p:cNvPr>
          <p:cNvSpPr/>
          <p:nvPr/>
        </p:nvSpPr>
        <p:spPr>
          <a:xfrm>
            <a:off x="8972560" y="548689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08FB57-3B14-455D-9733-46F93320FE19}"/>
              </a:ext>
            </a:extLst>
          </p:cNvPr>
          <p:cNvSpPr txBox="1"/>
          <p:nvPr/>
        </p:nvSpPr>
        <p:spPr>
          <a:xfrm>
            <a:off x="9235440" y="548689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No input required; Side-by-side cost comparison between current and WVD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350526-6D7B-45AB-810D-633C8B189BCF}"/>
              </a:ext>
            </a:extLst>
          </p:cNvPr>
          <p:cNvSpPr/>
          <p:nvPr/>
        </p:nvSpPr>
        <p:spPr>
          <a:xfrm>
            <a:off x="182880" y="2032680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63995D-DF91-4966-8E8E-22BBB278E4CF}"/>
              </a:ext>
            </a:extLst>
          </p:cNvPr>
          <p:cNvSpPr/>
          <p:nvPr/>
        </p:nvSpPr>
        <p:spPr>
          <a:xfrm>
            <a:off x="182880" y="355795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0F5E3-6CE2-4337-BC1F-C07917BFC0AA}"/>
              </a:ext>
            </a:extLst>
          </p:cNvPr>
          <p:cNvSpPr/>
          <p:nvPr/>
        </p:nvSpPr>
        <p:spPr>
          <a:xfrm>
            <a:off x="182880" y="3281387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B918A-B9A3-4ABB-93FB-AEAE7C5F4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363200"/>
            <a:ext cx="7836408" cy="8802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20F9D78E-0727-455F-A17D-9029B385ACF9}"/>
              </a:ext>
            </a:extLst>
          </p:cNvPr>
          <p:cNvSpPr/>
          <p:nvPr/>
        </p:nvSpPr>
        <p:spPr>
          <a:xfrm>
            <a:off x="182880" y="561746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A60A60-01FE-4DE9-9192-E2584E30AA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716478"/>
            <a:ext cx="7836408" cy="39808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B8197-782E-44C9-A1B9-AC90C2CDC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407223"/>
            <a:ext cx="1614495" cy="30925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2D296D-629F-4FF9-A92E-ADB1703CF9BF}"/>
              </a:ext>
            </a:extLst>
          </p:cNvPr>
          <p:cNvSpPr/>
          <p:nvPr/>
        </p:nvSpPr>
        <p:spPr>
          <a:xfrm>
            <a:off x="182880" y="442518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20B5F2-52F6-4D77-BCF8-C6E9A0A76396}"/>
              </a:ext>
            </a:extLst>
          </p:cNvPr>
          <p:cNvSpPr/>
          <p:nvPr/>
        </p:nvSpPr>
        <p:spPr>
          <a:xfrm>
            <a:off x="182880" y="4714794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47E077-3460-43B1-8677-4BEC3B19125E}"/>
              </a:ext>
            </a:extLst>
          </p:cNvPr>
          <p:cNvSpPr/>
          <p:nvPr/>
        </p:nvSpPr>
        <p:spPr>
          <a:xfrm>
            <a:off x="8972560" y="1947412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FA676CA-B73B-470C-A79A-F1ED0CE2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87198"/>
              </p:ext>
            </p:extLst>
          </p:nvPr>
        </p:nvGraphicFramePr>
        <p:xfrm>
          <a:off x="10117646" y="480378"/>
          <a:ext cx="1618488" cy="521208"/>
        </p:xfrm>
        <a:graphic>
          <a:graphicData uri="http://schemas.openxmlformats.org/drawingml/2006/table">
            <a:tbl>
              <a:tblPr/>
              <a:tblGrid>
                <a:gridCol w="1618488">
                  <a:extLst>
                    <a:ext uri="{9D8B030D-6E8A-4147-A177-3AD203B41FA5}">
                      <a16:colId xmlns:a16="http://schemas.microsoft.com/office/drawing/2014/main" val="777937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Legend</a:t>
                      </a: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Optional User Input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Calculation/Value copy</a:t>
                      </a:r>
                    </a:p>
                  </a:txBody>
                  <a:tcPr marL="18288" marR="18288" marT="18288" marB="18288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8340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B2DF3D7-4ADF-4F6F-8E3E-586C6F482A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7274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B2DF3D7-4ADF-4F6F-8E3E-586C6F482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FA62397D-DC38-40A5-BDEF-07A2FB4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421962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75335CC-7DF4-4258-B718-3A31C3EBA4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2498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75335CC-7DF4-4258-B718-3A31C3EBA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DFB8D2A-E961-4B78-8CE7-A72CBE33AF4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A6B0B9-EA38-42EA-B33A-08DC4EAC4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EC8FD-3178-4FFE-B681-0FB9D5EE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Remediation Plan When Live Lookup Functions Break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037AA-F0AA-49FC-8115-05BA800844FD}"/>
              </a:ext>
            </a:extLst>
          </p:cNvPr>
          <p:cNvSpPr txBox="1"/>
          <p:nvPr/>
        </p:nvSpPr>
        <p:spPr>
          <a:xfrm>
            <a:off x="457199" y="1219200"/>
            <a:ext cx="11277601" cy="4078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Live lookup functions are used extensively in the solution configurator</a:t>
            </a:r>
          </a:p>
          <a:p>
            <a:pPr>
              <a:spcAft>
                <a:spcPts val="1200"/>
              </a:spcAft>
            </a:pP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If you got errors in those cells, follow the steps below:</a:t>
            </a:r>
          </a:p>
          <a:p>
            <a:pPr>
              <a:spcAft>
                <a:spcPts val="600"/>
              </a:spcAft>
            </a:pPr>
            <a:endParaRPr lang="en-US" sz="22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Make sure you input the right configuration (e.g. VM instance name) that does exist in the selected Azure Region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Go to Azure pricing calculator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Look for the corresponding info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Put the info back to the corresponding cell in this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135E15-471A-43D3-9F2E-23BD48BA0F60}"/>
              </a:ext>
            </a:extLst>
          </p:cNvPr>
          <p:cNvGrpSpPr/>
          <p:nvPr/>
        </p:nvGrpSpPr>
        <p:grpSpPr>
          <a:xfrm>
            <a:off x="457198" y="2780778"/>
            <a:ext cx="4375246" cy="412237"/>
            <a:chOff x="810819" y="2385391"/>
            <a:chExt cx="3769939" cy="3578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F04AFB-CC72-4FFA-B333-F100C81F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0819" y="2478924"/>
              <a:ext cx="3679229" cy="17736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077F75-3878-4BEE-B5DA-873E9630C867}"/>
                </a:ext>
              </a:extLst>
            </p:cNvPr>
            <p:cNvSpPr/>
            <p:nvPr/>
          </p:nvSpPr>
          <p:spPr bwMode="auto">
            <a:xfrm>
              <a:off x="3095027" y="2385391"/>
              <a:ext cx="1485731" cy="357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B7A99C-1182-43D2-BB7F-626E63537892}"/>
              </a:ext>
            </a:extLst>
          </p:cNvPr>
          <p:cNvGrpSpPr/>
          <p:nvPr/>
        </p:nvGrpSpPr>
        <p:grpSpPr>
          <a:xfrm>
            <a:off x="457198" y="1741624"/>
            <a:ext cx="11310029" cy="453425"/>
            <a:chOff x="810818" y="1729791"/>
            <a:chExt cx="9836464" cy="3943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F97247-045A-4CB6-98CA-944378026378}"/>
                </a:ext>
              </a:extLst>
            </p:cNvPr>
            <p:cNvSpPr/>
            <p:nvPr/>
          </p:nvSpPr>
          <p:spPr>
            <a:xfrm>
              <a:off x="5030039" y="1754808"/>
              <a:ext cx="56172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=IF(C$11&lt;&gt;"",</a:t>
              </a:r>
              <a:r>
                <a:rPr lang="en-US" dirty="0" err="1"/>
                <a:t>getVMPriceHour</a:t>
              </a:r>
              <a:r>
                <a:rPr lang="en-US" dirty="0"/>
                <a:t>(C39,C44,C$9,C$10),"")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AB6CC0-6DA3-478B-8A6F-ABDA5C70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0818" y="1820014"/>
              <a:ext cx="3679229" cy="17736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A505791-7394-45DD-AF71-BAB5413AE325}"/>
                </a:ext>
              </a:extLst>
            </p:cNvPr>
            <p:cNvSpPr/>
            <p:nvPr/>
          </p:nvSpPr>
          <p:spPr bwMode="auto">
            <a:xfrm>
              <a:off x="4580758" y="1809017"/>
              <a:ext cx="450574" cy="234073"/>
            </a:xfrm>
            <a:prstGeom prst="rightArrow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7975C0-2585-4423-A363-8ABD87E718E2}"/>
                </a:ext>
              </a:extLst>
            </p:cNvPr>
            <p:cNvSpPr/>
            <p:nvPr/>
          </p:nvSpPr>
          <p:spPr bwMode="auto">
            <a:xfrm>
              <a:off x="3116392" y="1729791"/>
              <a:ext cx="1499628" cy="357809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BCA69-5EC9-4E59-B7E2-4F37DCE3C0A8}"/>
              </a:ext>
            </a:extLst>
          </p:cNvPr>
          <p:cNvSpPr/>
          <p:nvPr/>
        </p:nvSpPr>
        <p:spPr>
          <a:xfrm>
            <a:off x="457198" y="5510540"/>
            <a:ext cx="10763251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200" dirty="0"/>
              <a:t>* Make sure to create a copy of the model template as step 4 will break the formula that exists in the cell</a:t>
            </a:r>
          </a:p>
        </p:txBody>
      </p:sp>
    </p:spTree>
    <p:extLst>
      <p:ext uri="{BB962C8B-B14F-4D97-AF65-F5344CB8AC3E}">
        <p14:creationId xmlns:p14="http://schemas.microsoft.com/office/powerpoint/2010/main" val="5973107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75335CC-7DF4-4258-B718-3A31C3EBA4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9589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75335CC-7DF4-4258-B718-3A31C3EBA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DFB8D2A-E961-4B78-8CE7-A72CBE33AF4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A6B0B9-EA38-42EA-B33A-08DC4EAC4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EC8FD-3178-4FFE-B681-0FB9D5EE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WVD Client Licensing Requirements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2C4BFF-5275-4894-9F0C-04141557C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34319"/>
              </p:ext>
            </p:extLst>
          </p:nvPr>
        </p:nvGraphicFramePr>
        <p:xfrm>
          <a:off x="457200" y="1601787"/>
          <a:ext cx="11277600" cy="35321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396123159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13914900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Client-based (W7 WVD, W10 WVD, W10 MS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Server-based (WS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4944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Windows 10 VDA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RDS CAL w/ SA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09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M365 E3/A3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271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M365 E5/A5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59486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M365 F1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200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M365 Business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6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Windows 10 Enterprise E3/E5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765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Windows 10 Enterprise A3/A5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3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1067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8B6DD02-F7B1-40C8-AC71-6990D4FBB4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163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8B6DD02-F7B1-40C8-AC71-6990D4FBB4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877C103-E44A-40BE-A298-E39976717D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CB5269-8B6F-4071-B18C-BA04DA3C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WVD Licensing Cost Benefits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29D52A-904B-4FCF-920E-4CF8285C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7177"/>
              </p:ext>
            </p:extLst>
          </p:nvPr>
        </p:nvGraphicFramePr>
        <p:xfrm>
          <a:off x="457200" y="1601788"/>
          <a:ext cx="11286310" cy="3718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6975">
                  <a:extLst>
                    <a:ext uri="{9D8B030D-6E8A-4147-A177-3AD203B41FA5}">
                      <a16:colId xmlns:a16="http://schemas.microsoft.com/office/drawing/2014/main" val="2493145311"/>
                    </a:ext>
                  </a:extLst>
                </a:gridCol>
                <a:gridCol w="2173950">
                  <a:extLst>
                    <a:ext uri="{9D8B030D-6E8A-4147-A177-3AD203B41FA5}">
                      <a16:colId xmlns:a16="http://schemas.microsoft.com/office/drawing/2014/main" val="3139149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6434493"/>
                    </a:ext>
                  </a:extLst>
                </a:gridCol>
                <a:gridCol w="1630463">
                  <a:extLst>
                    <a:ext uri="{9D8B030D-6E8A-4147-A177-3AD203B41FA5}">
                      <a16:colId xmlns:a16="http://schemas.microsoft.com/office/drawing/2014/main" val="2609199470"/>
                    </a:ext>
                  </a:extLst>
                </a:gridCol>
                <a:gridCol w="1449300">
                  <a:extLst>
                    <a:ext uri="{9D8B030D-6E8A-4147-A177-3AD203B41FA5}">
                      <a16:colId xmlns:a16="http://schemas.microsoft.com/office/drawing/2014/main" val="491289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7017877"/>
                    </a:ext>
                  </a:extLst>
                </a:gridCol>
                <a:gridCol w="2264531">
                  <a:extLst>
                    <a:ext uri="{9D8B030D-6E8A-4147-A177-3AD203B41FA5}">
                      <a16:colId xmlns:a16="http://schemas.microsoft.com/office/drawing/2014/main" val="1497270527"/>
                    </a:ext>
                  </a:extLst>
                </a:gridCol>
                <a:gridCol w="2264531">
                  <a:extLst>
                    <a:ext uri="{9D8B030D-6E8A-4147-A177-3AD203B41FA5}">
                      <a16:colId xmlns:a16="http://schemas.microsoft.com/office/drawing/2014/main" val="1692998571"/>
                    </a:ext>
                  </a:extLst>
                </a:gridCol>
              </a:tblGrid>
              <a:tr h="25786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From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Current License Position Assumption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WVD License Requirement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Licensing Cost Benefits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Incremental Licensing Requirements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349441"/>
                  </a:ext>
                </a:extLst>
              </a:tr>
              <a:tr h="42072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Client (W7/W10)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 Client License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M365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Client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(W7 WVD, W10 WVD, W10 MS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VDA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M365 E3+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Windows 10 E3+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No cost savings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3"/>
                          </a:solidFill>
                        </a:rPr>
                        <a:t>Only if customers doesn’t have WVD-qualifying Microsoft license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0900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Client (W7/W10)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 Client License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M365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Server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(WS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RDS CAL w/ SA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Windows Client License or M365 (if no longer required)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3"/>
                          </a:solidFill>
                        </a:rPr>
                        <a:t>RDS CAL with SA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600"/>
                  </a:ext>
                </a:extLst>
              </a:tr>
              <a:tr h="23072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Server (WS)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RDS CAL w/ SA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 Server License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Server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(WS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RDS CAL w/ SA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Windows Server License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</a:rPr>
                        <a:t>No additional cost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76500"/>
                  </a:ext>
                </a:extLst>
              </a:tr>
              <a:tr h="420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Server (WS)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RDS CAL w/ SA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 Server License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Client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(W7 WVD, W10 WVD, W10 MS WVD)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VDA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M365 E3+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 Windows 10 E3+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RDS CAL w/ SA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Windows Server License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3"/>
                          </a:solidFill>
                        </a:rPr>
                        <a:t>Only if customers doesn’t have WVD-qualifying Microsoft license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3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07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FF90D5-48F4-45B7-AC30-D1EF3D0BD9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FF90D5-48F4-45B7-AC30-D1EF3D0BD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D075CD7-0717-494A-994F-C2647A00D5D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E2AF4E-06D5-4F4B-8813-AFB955C52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3713"/>
          </a:xfrm>
        </p:spPr>
        <p:txBody>
          <a:bodyPr/>
          <a:lstStyle/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WVD Solution Configurator Overview</a:t>
            </a:r>
          </a:p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Model Structure and General Input Guidance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Simple Version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Comprehensive Version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83116-B60D-4D3B-A749-146D0B2D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FABE71-97A2-4ED2-B2D2-3E262D1B63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95494-C492-43F6-93F7-02BE85C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E39F8-EF87-4FC8-B0D0-5E914CE1A446}"/>
              </a:ext>
            </a:extLst>
          </p:cNvPr>
          <p:cNvSpPr/>
          <p:nvPr/>
        </p:nvSpPr>
        <p:spPr bwMode="auto">
          <a:xfrm>
            <a:off x="274638" y="1219199"/>
            <a:ext cx="11460161" cy="6000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+mj-lt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370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BD6D1F7-E5C7-4880-A84D-985EC13F2D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BD6D1F7-E5C7-4880-A84D-985EC13F2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4EFE97E-3EBA-4AAD-A050-467B2F3C0F8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7C785-A21A-4CB2-B3B6-17F840A8D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B94C18-C895-43EB-81D9-4F7D8B52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WVD Solution Configurator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0E63D-AB75-4016-981C-1FA4BEA1035E}"/>
              </a:ext>
            </a:extLst>
          </p:cNvPr>
          <p:cNvSpPr/>
          <p:nvPr/>
        </p:nvSpPr>
        <p:spPr bwMode="auto">
          <a:xfrm>
            <a:off x="457200" y="1601788"/>
            <a:ext cx="1876425" cy="129646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rPr>
              <a:t>What it 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AB384-DCBB-4C55-9AE2-5DDCB252805E}"/>
              </a:ext>
            </a:extLst>
          </p:cNvPr>
          <p:cNvSpPr/>
          <p:nvPr/>
        </p:nvSpPr>
        <p:spPr bwMode="auto">
          <a:xfrm>
            <a:off x="2333625" y="1601789"/>
            <a:ext cx="9401175" cy="129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A spreadsheet tool that captures high-level economics for costing WVD opportunities</a:t>
            </a:r>
          </a:p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Incorporates Microsoft guidance on Azure infrastructure costs for WVD deployments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1D35C-0721-460F-97D5-5FF75DDADC39}"/>
              </a:ext>
            </a:extLst>
          </p:cNvPr>
          <p:cNvSpPr/>
          <p:nvPr/>
        </p:nvSpPr>
        <p:spPr bwMode="auto">
          <a:xfrm>
            <a:off x="457200" y="2978158"/>
            <a:ext cx="1876425" cy="129646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rPr>
              <a:t>What it’s not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76043F-401F-42E7-B162-5D17EABB0C1C}"/>
              </a:ext>
            </a:extLst>
          </p:cNvPr>
          <p:cNvSpPr/>
          <p:nvPr/>
        </p:nvSpPr>
        <p:spPr bwMode="auto">
          <a:xfrm>
            <a:off x="2333625" y="2978159"/>
            <a:ext cx="9401175" cy="129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ROI model – baseline and future state will vary substantially by customer and scenario</a:t>
            </a:r>
          </a:p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Complete commercial model for a Desktop/</a:t>
            </a:r>
            <a:r>
              <a:rPr lang="en-US" dirty="0" err="1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DaaS</a:t>
            </a: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 RFP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5759-A6ED-456E-87E7-5652CE45ECE0}"/>
              </a:ext>
            </a:extLst>
          </p:cNvPr>
          <p:cNvSpPr/>
          <p:nvPr/>
        </p:nvSpPr>
        <p:spPr bwMode="auto">
          <a:xfrm>
            <a:off x="457200" y="4354527"/>
            <a:ext cx="1876425" cy="129646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ea typeface="Segoe UI" pitchFamily="34" charset="0"/>
                <a:cs typeface="Segoe UI Semibold" panose="020B0702040204020203" pitchFamily="34" charset="0"/>
              </a:rPr>
              <a:t>Design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A27E5E-A989-4293-9AF4-C3BA8FE64652}"/>
              </a:ext>
            </a:extLst>
          </p:cNvPr>
          <p:cNvSpPr/>
          <p:nvPr/>
        </p:nvSpPr>
        <p:spPr bwMode="auto">
          <a:xfrm>
            <a:off x="2333625" y="4354528"/>
            <a:ext cx="9401175" cy="129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Preconfigured cost calculator for WVD infrastructure and licensing costs</a:t>
            </a:r>
          </a:p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Intuitive UI so it can be used with minimal training</a:t>
            </a:r>
          </a:p>
          <a:p>
            <a:pPr marL="228600" indent="-2286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26270154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FF90D5-48F4-45B7-AC30-D1EF3D0BD9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FF90D5-48F4-45B7-AC30-D1EF3D0BD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D075CD7-0717-494A-994F-C2647A00D5D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E2AF4E-06D5-4F4B-8813-AFB955C52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3713"/>
          </a:xfrm>
        </p:spPr>
        <p:txBody>
          <a:bodyPr/>
          <a:lstStyle/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WVD Solution Configurator Overview</a:t>
            </a:r>
          </a:p>
          <a:p>
            <a:pPr marL="401638" indent="-40163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Model Structure and General Input Guidance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Simple Version</a:t>
            </a:r>
          </a:p>
          <a:p>
            <a:pPr marL="1085850" lvl="1" indent="-4000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Comprehensive Version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83116-B60D-4D3B-A749-146D0B2D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FABE71-97A2-4ED2-B2D2-3E262D1B63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95494-C492-43F6-93F7-02BE85C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0B5FE-BF5C-4C80-B661-E30393FBCBD6}"/>
              </a:ext>
            </a:extLst>
          </p:cNvPr>
          <p:cNvSpPr/>
          <p:nvPr/>
        </p:nvSpPr>
        <p:spPr bwMode="auto">
          <a:xfrm>
            <a:off x="274638" y="1944517"/>
            <a:ext cx="11460161" cy="160830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+mj-lt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9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BD6D1F7-E5C7-4880-A84D-985EC13F2D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BD6D1F7-E5C7-4880-A84D-985EC13F2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4EFE97E-3EBA-4AAD-A050-467B2F3C0F8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747A40-6F65-4E71-AC11-CA6D0377B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B94C18-C895-43EB-81D9-4F7D8B52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Solution Configurator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8D845F-60EB-4ED1-9A0D-70ADA8C3FCBE}"/>
              </a:ext>
            </a:extLst>
          </p:cNvPr>
          <p:cNvSpPr/>
          <p:nvPr/>
        </p:nvSpPr>
        <p:spPr>
          <a:xfrm>
            <a:off x="10609955" y="4876080"/>
            <a:ext cx="731520" cy="731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RFP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91561-48EB-4A60-A494-8ACC7C25C7AA}"/>
              </a:ext>
            </a:extLst>
          </p:cNvPr>
          <p:cNvSpPr/>
          <p:nvPr/>
        </p:nvSpPr>
        <p:spPr>
          <a:xfrm>
            <a:off x="536574" y="2641717"/>
            <a:ext cx="2990088" cy="3209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75B3FA-9DBB-47F3-BEEE-42E45B2C6A91}"/>
              </a:ext>
            </a:extLst>
          </p:cNvPr>
          <p:cNvSpPr/>
          <p:nvPr/>
        </p:nvSpPr>
        <p:spPr>
          <a:xfrm>
            <a:off x="7085741" y="2641717"/>
            <a:ext cx="2990088" cy="3209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AC969-B358-4802-8CD8-E6A11B2AF217}"/>
              </a:ext>
            </a:extLst>
          </p:cNvPr>
          <p:cNvSpPr/>
          <p:nvPr/>
        </p:nvSpPr>
        <p:spPr>
          <a:xfrm>
            <a:off x="3811157" y="2641717"/>
            <a:ext cx="2990088" cy="3209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9A2209-594F-45AE-A446-EABC0B060D59}"/>
              </a:ext>
            </a:extLst>
          </p:cNvPr>
          <p:cNvSpPr/>
          <p:nvPr/>
        </p:nvSpPr>
        <p:spPr>
          <a:xfrm>
            <a:off x="536574" y="2251780"/>
            <a:ext cx="2990088" cy="388549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</a:rPr>
              <a:t>Customer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39B4F-03FE-423B-BBF7-4EB6D29541C4}"/>
              </a:ext>
            </a:extLst>
          </p:cNvPr>
          <p:cNvSpPr/>
          <p:nvPr/>
        </p:nvSpPr>
        <p:spPr>
          <a:xfrm>
            <a:off x="3811157" y="2251780"/>
            <a:ext cx="2990088" cy="388549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</a:rPr>
              <a:t>MSFT Guidance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E0B4FA-E1DF-4AA5-9F1E-4919C39E1C27}"/>
              </a:ext>
            </a:extLst>
          </p:cNvPr>
          <p:cNvSpPr/>
          <p:nvPr/>
        </p:nvSpPr>
        <p:spPr>
          <a:xfrm>
            <a:off x="7085741" y="2251780"/>
            <a:ext cx="2990088" cy="388549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00A8E-5A55-4EA2-AD94-1A9227902334}"/>
              </a:ext>
            </a:extLst>
          </p:cNvPr>
          <p:cNvSpPr/>
          <p:nvPr/>
        </p:nvSpPr>
        <p:spPr>
          <a:xfrm>
            <a:off x="536574" y="2641717"/>
            <a:ext cx="2990088" cy="360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Opportunity Profile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573C7-449A-49BD-A1E8-C788EB471C37}"/>
              </a:ext>
            </a:extLst>
          </p:cNvPr>
          <p:cNvSpPr txBox="1"/>
          <p:nvPr/>
        </p:nvSpPr>
        <p:spPr>
          <a:xfrm>
            <a:off x="536574" y="3042466"/>
            <a:ext cx="2990088" cy="2246769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From – To information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# users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User profile e.g., light, medium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Work hours, days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Current desktop license cost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Current management cost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Current infra cost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Current device cost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Current IT labor cost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93A7D-AC69-41B8-B069-A9586C3AEDA0}"/>
              </a:ext>
            </a:extLst>
          </p:cNvPr>
          <p:cNvSpPr/>
          <p:nvPr/>
        </p:nvSpPr>
        <p:spPr>
          <a:xfrm>
            <a:off x="3811157" y="2641717"/>
            <a:ext cx="2990088" cy="36057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Desktop License Cost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A6ED6-5F98-4B59-AA73-7601CE4F18F8}"/>
              </a:ext>
            </a:extLst>
          </p:cNvPr>
          <p:cNvSpPr txBox="1"/>
          <p:nvPr/>
        </p:nvSpPr>
        <p:spPr>
          <a:xfrm>
            <a:off x="3811157" y="3042466"/>
            <a:ext cx="2990088" cy="215444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VDA, M365, Windows 10, etc.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3F7E8C-DE2C-4F89-AC15-45F6853483DA}"/>
              </a:ext>
            </a:extLst>
          </p:cNvPr>
          <p:cNvSpPr/>
          <p:nvPr/>
        </p:nvSpPr>
        <p:spPr>
          <a:xfrm>
            <a:off x="3811157" y="3312268"/>
            <a:ext cx="2990088" cy="36057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WVD Management Cost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FEFFFF-4470-406B-BA51-31203E014358}"/>
              </a:ext>
            </a:extLst>
          </p:cNvPr>
          <p:cNvSpPr txBox="1"/>
          <p:nvPr/>
        </p:nvSpPr>
        <p:spPr>
          <a:xfrm>
            <a:off x="3811157" y="3721594"/>
            <a:ext cx="2990088" cy="74892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WVD Native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Citrix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VMware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7EB0E-C6F7-4B09-ABBD-E51E1B98AB1D}"/>
              </a:ext>
            </a:extLst>
          </p:cNvPr>
          <p:cNvSpPr/>
          <p:nvPr/>
        </p:nvSpPr>
        <p:spPr>
          <a:xfrm>
            <a:off x="3811157" y="4475025"/>
            <a:ext cx="2990088" cy="36057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Infrastructure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08E66-EEB4-4D7E-AC2E-CB72EB382510}"/>
              </a:ext>
            </a:extLst>
          </p:cNvPr>
          <p:cNvSpPr txBox="1"/>
          <p:nvPr/>
        </p:nvSpPr>
        <p:spPr>
          <a:xfrm>
            <a:off x="3811157" y="4852349"/>
            <a:ext cx="2990088" cy="977191"/>
          </a:xfrm>
          <a:prstGeom prst="rect">
            <a:avLst/>
          </a:prstGeom>
          <a:noFill/>
        </p:spPr>
        <p:txBody>
          <a:bodyPr wrap="square" lIns="91440" tIns="0" rIns="0" bIns="0" rtlCol="0">
            <a:no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VM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Storage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Networking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Other infrastructure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2C601-25C8-464E-A2D3-F923238C2B5E}"/>
              </a:ext>
            </a:extLst>
          </p:cNvPr>
          <p:cNvSpPr/>
          <p:nvPr/>
        </p:nvSpPr>
        <p:spPr>
          <a:xfrm>
            <a:off x="7085741" y="2641717"/>
            <a:ext cx="2990088" cy="360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Service Categories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F5D88-3597-4C67-9AC1-FCF215EBBAD7}"/>
              </a:ext>
            </a:extLst>
          </p:cNvPr>
          <p:cNvSpPr txBox="1"/>
          <p:nvPr/>
        </p:nvSpPr>
        <p:spPr>
          <a:xfrm>
            <a:off x="7085741" y="3042466"/>
            <a:ext cx="2990088" cy="267765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Project/Migration Services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cs typeface="Arial" panose="020B0604020202020204" pitchFamily="34" charset="0"/>
              </a:rPr>
              <a:t>DaaS</a:t>
            </a:r>
            <a:r>
              <a:rPr lang="en-US" sz="1400" dirty="0">
                <a:cs typeface="Arial" panose="020B0604020202020204" pitchFamily="34" charset="0"/>
              </a:rPr>
              <a:t>/Desktop Management Services</a:t>
            </a: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400" dirty="0"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400" dirty="0">
                <a:cs typeface="Arial" panose="020B0604020202020204" pitchFamily="34" charset="0"/>
              </a:rPr>
              <a:t>(Partners/Customers will customize and build the complete solution)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F421BB-9139-4C4D-A78A-28F8E63ABA91}"/>
              </a:ext>
            </a:extLst>
          </p:cNvPr>
          <p:cNvSpPr/>
          <p:nvPr/>
        </p:nvSpPr>
        <p:spPr>
          <a:xfrm>
            <a:off x="536574" y="5927139"/>
            <a:ext cx="2990088" cy="5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Opportunity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8ADD0-B8D0-4194-B49E-EB6A91097242}"/>
              </a:ext>
            </a:extLst>
          </p:cNvPr>
          <p:cNvSpPr/>
          <p:nvPr/>
        </p:nvSpPr>
        <p:spPr>
          <a:xfrm>
            <a:off x="3811157" y="5927139"/>
            <a:ext cx="2990088" cy="5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WVD Cost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9335AE-CF61-4C40-8906-B76E1BFB60CE}"/>
              </a:ext>
            </a:extLst>
          </p:cNvPr>
          <p:cNvSpPr/>
          <p:nvPr/>
        </p:nvSpPr>
        <p:spPr>
          <a:xfrm>
            <a:off x="7085741" y="5927139"/>
            <a:ext cx="2990088" cy="5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Service Cost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AAD01-4E21-4CF7-80F8-70530BDED8D1}"/>
              </a:ext>
            </a:extLst>
          </p:cNvPr>
          <p:cNvGrpSpPr/>
          <p:nvPr/>
        </p:nvGrpSpPr>
        <p:grpSpPr>
          <a:xfrm>
            <a:off x="3502349" y="6007734"/>
            <a:ext cx="333122" cy="346810"/>
            <a:chOff x="3446580" y="5801262"/>
            <a:chExt cx="401520" cy="40151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26CC81-D246-4875-8A33-F5ACFD662692}"/>
                </a:ext>
              </a:extLst>
            </p:cNvPr>
            <p:cNvSpPr/>
            <p:nvPr/>
          </p:nvSpPr>
          <p:spPr>
            <a:xfrm>
              <a:off x="3446580" y="5801262"/>
              <a:ext cx="401520" cy="401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2A0E591B-EBAC-4D97-BAE5-DF55C8722882}"/>
                </a:ext>
              </a:extLst>
            </p:cNvPr>
            <p:cNvSpPr/>
            <p:nvPr/>
          </p:nvSpPr>
          <p:spPr>
            <a:xfrm>
              <a:off x="3467536" y="5828475"/>
              <a:ext cx="359610" cy="347092"/>
            </a:xfrm>
            <a:prstGeom prst="mathPlus">
              <a:avLst>
                <a:gd name="adj1" fmla="val 183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BCBA18-DABE-4877-9FEF-70F8B53FC427}"/>
              </a:ext>
            </a:extLst>
          </p:cNvPr>
          <p:cNvGrpSpPr/>
          <p:nvPr/>
        </p:nvGrpSpPr>
        <p:grpSpPr>
          <a:xfrm>
            <a:off x="6776932" y="6007734"/>
            <a:ext cx="333122" cy="346810"/>
            <a:chOff x="6731846" y="5801262"/>
            <a:chExt cx="401520" cy="40151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14598E4-F25E-4825-A651-EE99793E2A6B}"/>
                </a:ext>
              </a:extLst>
            </p:cNvPr>
            <p:cNvSpPr/>
            <p:nvPr/>
          </p:nvSpPr>
          <p:spPr>
            <a:xfrm>
              <a:off x="6731846" y="5801262"/>
              <a:ext cx="401520" cy="401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1289E68B-5FB2-477E-B4EE-FEBFDAE77EAD}"/>
                </a:ext>
              </a:extLst>
            </p:cNvPr>
            <p:cNvSpPr/>
            <p:nvPr/>
          </p:nvSpPr>
          <p:spPr>
            <a:xfrm>
              <a:off x="6752801" y="5828475"/>
              <a:ext cx="359610" cy="347092"/>
            </a:xfrm>
            <a:prstGeom prst="mathPlus">
              <a:avLst>
                <a:gd name="adj1" fmla="val 183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09232B6-DFA5-45DE-AB71-E24F698296F8}"/>
              </a:ext>
            </a:extLst>
          </p:cNvPr>
          <p:cNvSpPr/>
          <p:nvPr/>
        </p:nvSpPr>
        <p:spPr>
          <a:xfrm>
            <a:off x="574674" y="2685186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4AC7AE-0EC7-42DB-8A93-60BFAC82E6FF}"/>
              </a:ext>
            </a:extLst>
          </p:cNvPr>
          <p:cNvSpPr/>
          <p:nvPr/>
        </p:nvSpPr>
        <p:spPr>
          <a:xfrm>
            <a:off x="7123841" y="2685186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EC3019-A98C-4570-B6FD-9B4A66471FDD}"/>
              </a:ext>
            </a:extLst>
          </p:cNvPr>
          <p:cNvSpPr/>
          <p:nvPr/>
        </p:nvSpPr>
        <p:spPr>
          <a:xfrm>
            <a:off x="3849257" y="2685186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D05497-8091-471E-9783-EDCD4545357A}"/>
              </a:ext>
            </a:extLst>
          </p:cNvPr>
          <p:cNvSpPr/>
          <p:nvPr/>
        </p:nvSpPr>
        <p:spPr>
          <a:xfrm>
            <a:off x="3849257" y="3355737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E9B56BE-0E13-48A0-BCC7-0A0AB7F1CE3E}"/>
              </a:ext>
            </a:extLst>
          </p:cNvPr>
          <p:cNvSpPr/>
          <p:nvPr/>
        </p:nvSpPr>
        <p:spPr>
          <a:xfrm>
            <a:off x="3849257" y="4518494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CFDFB6A-04FD-486E-B3AF-ABBED9B087AF}"/>
              </a:ext>
            </a:extLst>
          </p:cNvPr>
          <p:cNvSpPr/>
          <p:nvPr/>
        </p:nvSpPr>
        <p:spPr>
          <a:xfrm>
            <a:off x="10814063" y="5655263"/>
            <a:ext cx="323304" cy="1957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65640E-D6C8-48AB-B8CA-CA6CB268809A}"/>
              </a:ext>
            </a:extLst>
          </p:cNvPr>
          <p:cNvSpPr/>
          <p:nvPr/>
        </p:nvSpPr>
        <p:spPr>
          <a:xfrm>
            <a:off x="10285373" y="5927139"/>
            <a:ext cx="1380684" cy="508000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43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Cost Benefit Analysis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D21D5C-DA61-46BA-8BB7-E117A3C40347}"/>
              </a:ext>
            </a:extLst>
          </p:cNvPr>
          <p:cNvSpPr/>
          <p:nvPr/>
        </p:nvSpPr>
        <p:spPr>
          <a:xfrm>
            <a:off x="10304423" y="6044323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1C88D-C840-4152-A49C-910688F6BBE4}"/>
              </a:ext>
            </a:extLst>
          </p:cNvPr>
          <p:cNvSpPr/>
          <p:nvPr/>
        </p:nvSpPr>
        <p:spPr>
          <a:xfrm>
            <a:off x="536574" y="1478250"/>
            <a:ext cx="3710748" cy="360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Quick Solution (Infra Cost ONLY)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06E8CA-C3C6-4446-8F6B-AAD0609F762E}"/>
              </a:ext>
            </a:extLst>
          </p:cNvPr>
          <p:cNvSpPr/>
          <p:nvPr/>
        </p:nvSpPr>
        <p:spPr>
          <a:xfrm>
            <a:off x="574674" y="1521719"/>
            <a:ext cx="274320" cy="27363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C3BCEC8-F288-46E3-9C51-FAA31F447C99}"/>
              </a:ext>
            </a:extLst>
          </p:cNvPr>
          <p:cNvSpPr/>
          <p:nvPr/>
        </p:nvSpPr>
        <p:spPr>
          <a:xfrm rot="5400000">
            <a:off x="8612279" y="1455416"/>
            <a:ext cx="323304" cy="1433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B0B38A-9338-4418-B9E0-E39DF16AEFD5}"/>
              </a:ext>
            </a:extLst>
          </p:cNvPr>
          <p:cNvSpPr/>
          <p:nvPr/>
        </p:nvSpPr>
        <p:spPr>
          <a:xfrm>
            <a:off x="9999180" y="1144763"/>
            <a:ext cx="731520" cy="731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Quick Infra Cost Estimation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w/ Minimal Inputs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A2DFD-457D-4E6F-941D-32EBB87BCC75}"/>
              </a:ext>
            </a:extLst>
          </p:cNvPr>
          <p:cNvSpPr txBox="1"/>
          <p:nvPr/>
        </p:nvSpPr>
        <p:spPr>
          <a:xfrm>
            <a:off x="536574" y="1126969"/>
            <a:ext cx="3473365" cy="341632"/>
          </a:xfrm>
          <a:prstGeom prst="rect">
            <a:avLst/>
          </a:prstGeom>
          <a:noFill/>
        </p:spPr>
        <p:txBody>
          <a:bodyPr wrap="square" lIns="0" tIns="45720" rIns="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Simple Version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726858-D94D-4D83-ABD3-D92F30A93A1B}"/>
              </a:ext>
            </a:extLst>
          </p:cNvPr>
          <p:cNvSpPr txBox="1"/>
          <p:nvPr/>
        </p:nvSpPr>
        <p:spPr>
          <a:xfrm>
            <a:off x="536574" y="1910058"/>
            <a:ext cx="4504162" cy="3416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Comprehensive Version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0DB92-EE50-425F-9D05-7763C0C27E37}"/>
              </a:ext>
            </a:extLst>
          </p:cNvPr>
          <p:cNvSpPr/>
          <p:nvPr/>
        </p:nvSpPr>
        <p:spPr bwMode="auto">
          <a:xfrm>
            <a:off x="457199" y="1905000"/>
            <a:ext cx="11277601" cy="461010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20D105-9FB3-4C20-BFE7-2478ACB8580E}"/>
              </a:ext>
            </a:extLst>
          </p:cNvPr>
          <p:cNvSpPr/>
          <p:nvPr/>
        </p:nvSpPr>
        <p:spPr bwMode="auto">
          <a:xfrm>
            <a:off x="457199" y="1119283"/>
            <a:ext cx="11277601" cy="78571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BD1185A-1140-436E-87FB-BCE94F33713B}"/>
              </a:ext>
            </a:extLst>
          </p:cNvPr>
          <p:cNvSpPr/>
          <p:nvPr/>
        </p:nvSpPr>
        <p:spPr>
          <a:xfrm rot="5400000">
            <a:off x="9988562" y="6109480"/>
            <a:ext cx="323304" cy="1433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82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BD6D1F7-E5C7-4880-A84D-985EC13F2D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3955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BD6D1F7-E5C7-4880-A84D-985EC13F2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4EFE97E-3EBA-4AAD-A050-467B2F3C0F8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3FA173-42EB-4C79-A03B-C03A53318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685369"/>
              </p:ext>
            </p:extLst>
          </p:nvPr>
        </p:nvGraphicFramePr>
        <p:xfrm>
          <a:off x="3494807" y="1657033"/>
          <a:ext cx="8239992" cy="246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3DDD8D8-6366-4DCC-8BA0-8F85438506EA}"/>
              </a:ext>
            </a:extLst>
          </p:cNvPr>
          <p:cNvSpPr/>
          <p:nvPr/>
        </p:nvSpPr>
        <p:spPr bwMode="auto">
          <a:xfrm>
            <a:off x="3494806" y="3656858"/>
            <a:ext cx="8239991" cy="711660"/>
          </a:xfrm>
          <a:custGeom>
            <a:avLst/>
            <a:gdLst>
              <a:gd name="connsiteX0" fmla="*/ 0 w 8239991"/>
              <a:gd name="connsiteY0" fmla="*/ 0 h 327281"/>
              <a:gd name="connsiteX1" fmla="*/ 8239991 w 8239991"/>
              <a:gd name="connsiteY1" fmla="*/ 0 h 327281"/>
              <a:gd name="connsiteX2" fmla="*/ 8239991 w 8239991"/>
              <a:gd name="connsiteY2" fmla="*/ 327281 h 327281"/>
              <a:gd name="connsiteX3" fmla="*/ 0 w 8239991"/>
              <a:gd name="connsiteY3" fmla="*/ 327281 h 327281"/>
              <a:gd name="connsiteX4" fmla="*/ 0 w 8239991"/>
              <a:gd name="connsiteY4" fmla="*/ 0 h 327281"/>
              <a:gd name="connsiteX0" fmla="*/ 444500 w 8239991"/>
              <a:gd name="connsiteY0" fmla="*/ 6350 h 327281"/>
              <a:gd name="connsiteX1" fmla="*/ 8239991 w 8239991"/>
              <a:gd name="connsiteY1" fmla="*/ 0 h 327281"/>
              <a:gd name="connsiteX2" fmla="*/ 8239991 w 8239991"/>
              <a:gd name="connsiteY2" fmla="*/ 327281 h 327281"/>
              <a:gd name="connsiteX3" fmla="*/ 0 w 8239991"/>
              <a:gd name="connsiteY3" fmla="*/ 327281 h 327281"/>
              <a:gd name="connsiteX4" fmla="*/ 444500 w 8239991"/>
              <a:gd name="connsiteY4" fmla="*/ 6350 h 327281"/>
              <a:gd name="connsiteX0" fmla="*/ 444500 w 8239991"/>
              <a:gd name="connsiteY0" fmla="*/ 222250 h 543181"/>
              <a:gd name="connsiteX1" fmla="*/ 1413741 w 8239991"/>
              <a:gd name="connsiteY1" fmla="*/ 0 h 543181"/>
              <a:gd name="connsiteX2" fmla="*/ 8239991 w 8239991"/>
              <a:gd name="connsiteY2" fmla="*/ 543181 h 543181"/>
              <a:gd name="connsiteX3" fmla="*/ 0 w 8239991"/>
              <a:gd name="connsiteY3" fmla="*/ 543181 h 543181"/>
              <a:gd name="connsiteX4" fmla="*/ 444500 w 8239991"/>
              <a:gd name="connsiteY4" fmla="*/ 222250 h 543181"/>
              <a:gd name="connsiteX0" fmla="*/ 450850 w 8239991"/>
              <a:gd name="connsiteY0" fmla="*/ 0 h 549531"/>
              <a:gd name="connsiteX1" fmla="*/ 1413741 w 8239991"/>
              <a:gd name="connsiteY1" fmla="*/ 6350 h 549531"/>
              <a:gd name="connsiteX2" fmla="*/ 8239991 w 8239991"/>
              <a:gd name="connsiteY2" fmla="*/ 549531 h 549531"/>
              <a:gd name="connsiteX3" fmla="*/ 0 w 8239991"/>
              <a:gd name="connsiteY3" fmla="*/ 549531 h 549531"/>
              <a:gd name="connsiteX4" fmla="*/ 450850 w 8239991"/>
              <a:gd name="connsiteY4" fmla="*/ 0 h 549531"/>
              <a:gd name="connsiteX0" fmla="*/ 336550 w 8239991"/>
              <a:gd name="connsiteY0" fmla="*/ 685 h 543181"/>
              <a:gd name="connsiteX1" fmla="*/ 1413741 w 8239991"/>
              <a:gd name="connsiteY1" fmla="*/ 0 h 543181"/>
              <a:gd name="connsiteX2" fmla="*/ 8239991 w 8239991"/>
              <a:gd name="connsiteY2" fmla="*/ 543181 h 543181"/>
              <a:gd name="connsiteX3" fmla="*/ 0 w 8239991"/>
              <a:gd name="connsiteY3" fmla="*/ 543181 h 543181"/>
              <a:gd name="connsiteX4" fmla="*/ 336550 w 8239991"/>
              <a:gd name="connsiteY4" fmla="*/ 685 h 543181"/>
              <a:gd name="connsiteX0" fmla="*/ 336550 w 8239991"/>
              <a:gd name="connsiteY0" fmla="*/ 685 h 543181"/>
              <a:gd name="connsiteX1" fmla="*/ 1543281 w 8239991"/>
              <a:gd name="connsiteY1" fmla="*/ 0 h 543181"/>
              <a:gd name="connsiteX2" fmla="*/ 8239991 w 8239991"/>
              <a:gd name="connsiteY2" fmla="*/ 543181 h 543181"/>
              <a:gd name="connsiteX3" fmla="*/ 0 w 8239991"/>
              <a:gd name="connsiteY3" fmla="*/ 543181 h 543181"/>
              <a:gd name="connsiteX4" fmla="*/ 336550 w 8239991"/>
              <a:gd name="connsiteY4" fmla="*/ 685 h 54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9991" h="543181">
                <a:moveTo>
                  <a:pt x="336550" y="685"/>
                </a:moveTo>
                <a:lnTo>
                  <a:pt x="1543281" y="0"/>
                </a:lnTo>
                <a:lnTo>
                  <a:pt x="8239991" y="543181"/>
                </a:lnTo>
                <a:lnTo>
                  <a:pt x="0" y="543181"/>
                </a:lnTo>
                <a:lnTo>
                  <a:pt x="336550" y="685"/>
                </a:lnTo>
                <a:close/>
              </a:path>
            </a:pathLst>
          </a:custGeom>
          <a:gradFill>
            <a:gsLst>
              <a:gs pos="0">
                <a:schemeClr val="tx1">
                  <a:alpha val="32000"/>
                </a:schemeClr>
              </a:gs>
              <a:gs pos="99000">
                <a:schemeClr val="tx1">
                  <a:alpha val="8000"/>
                </a:schemeClr>
              </a:gs>
            </a:gsLst>
            <a:lin ang="5400000" scaled="1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2C6492-BA14-4810-9A67-31023F8E6E24}"/>
              </a:ext>
            </a:extLst>
          </p:cNvPr>
          <p:cNvSpPr txBox="1"/>
          <p:nvPr/>
        </p:nvSpPr>
        <p:spPr>
          <a:xfrm>
            <a:off x="457200" y="1657033"/>
            <a:ext cx="2735579" cy="17243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wrap="square" lIns="91440" tIns="45720" rIns="91440" bIns="45720" rtlCol="0" anchor="ctr">
            <a:no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5 user groups constitute an overall WVD opportunity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Each user group represents a need for different solution and is independent of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each other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73C2B2-3B21-40DC-B93F-2D1E3A4C6AA0}"/>
              </a:ext>
            </a:extLst>
          </p:cNvPr>
          <p:cNvSpPr txBox="1"/>
          <p:nvPr/>
        </p:nvSpPr>
        <p:spPr>
          <a:xfrm>
            <a:off x="457200" y="3651250"/>
            <a:ext cx="2735579" cy="23613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wrap="square" lIns="91440" tIns="45720" rIns="91440" bIns="45720" rtlCol="0" anchor="ctr">
            <a:no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Cost benefit analysis for each user group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Solution configurator estimates WVD desktop license, management, and infrastructure cost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Partner/customer input other cost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7C785-A21A-4CB2-B3B6-17F840A8D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B94C18-C895-43EB-81D9-4F7D8B52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Points of Comprehensive Solution Configurator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0F7A43-79DB-4D5E-98F1-06AFBE3DC127}"/>
              </a:ext>
            </a:extLst>
          </p:cNvPr>
          <p:cNvSpPr/>
          <p:nvPr/>
        </p:nvSpPr>
        <p:spPr>
          <a:xfrm>
            <a:off x="379147" y="1559636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7DF78A-5D80-4859-86FB-3390333DC54B}"/>
              </a:ext>
            </a:extLst>
          </p:cNvPr>
          <p:cNvSpPr/>
          <p:nvPr/>
        </p:nvSpPr>
        <p:spPr>
          <a:xfrm>
            <a:off x="379147" y="3548748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FDAC3AC-CC83-4BBC-937F-2855ABB8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4380"/>
              </p:ext>
            </p:extLst>
          </p:nvPr>
        </p:nvGraphicFramePr>
        <p:xfrm>
          <a:off x="3494807" y="4368518"/>
          <a:ext cx="8239992" cy="1645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6664">
                  <a:extLst>
                    <a:ext uri="{9D8B030D-6E8A-4147-A177-3AD203B41FA5}">
                      <a16:colId xmlns:a16="http://schemas.microsoft.com/office/drawing/2014/main" val="3244820281"/>
                    </a:ext>
                  </a:extLst>
                </a:gridCol>
                <a:gridCol w="2746664">
                  <a:extLst>
                    <a:ext uri="{9D8B030D-6E8A-4147-A177-3AD203B41FA5}">
                      <a16:colId xmlns:a16="http://schemas.microsoft.com/office/drawing/2014/main" val="2158733372"/>
                    </a:ext>
                  </a:extLst>
                </a:gridCol>
                <a:gridCol w="2746664">
                  <a:extLst>
                    <a:ext uri="{9D8B030D-6E8A-4147-A177-3AD203B41FA5}">
                      <a16:colId xmlns:a16="http://schemas.microsoft.com/office/drawing/2014/main" val="391581962"/>
                    </a:ext>
                  </a:extLst>
                </a:gridCol>
              </a:tblGrid>
              <a:tr h="19688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Cost Component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Current Cost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WVD Cost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53132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Desktop License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Solution Configurator Output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3023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Management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Solution Configurator Output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2269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Infrastructure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Solution Configurator Output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3696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Device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22787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IT Labor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Partner/Customer Input</a:t>
                      </a:r>
                    </a:p>
                  </a:txBody>
                  <a:tcPr marL="182880" marR="1828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57106"/>
                  </a:ext>
                </a:extLst>
              </a:tr>
            </a:tbl>
          </a:graphicData>
        </a:graphic>
      </p:graphicFrame>
      <p:sp>
        <p:nvSpPr>
          <p:cNvPr id="67" name="Oval 66">
            <a:extLst>
              <a:ext uri="{FF2B5EF4-FFF2-40B4-BE49-F238E27FC236}">
                <a16:creationId xmlns:a16="http://schemas.microsoft.com/office/drawing/2014/main" id="{0CD25BBA-D535-457E-88CC-41F25393B7E4}"/>
              </a:ext>
            </a:extLst>
          </p:cNvPr>
          <p:cNvSpPr/>
          <p:nvPr/>
        </p:nvSpPr>
        <p:spPr>
          <a:xfrm>
            <a:off x="3362144" y="5194241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B8494D-F304-4B80-A17C-304138C69A8E}"/>
              </a:ext>
            </a:extLst>
          </p:cNvPr>
          <p:cNvSpPr/>
          <p:nvPr/>
        </p:nvSpPr>
        <p:spPr>
          <a:xfrm>
            <a:off x="457200" y="1230951"/>
            <a:ext cx="21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Key Design Points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7B9743-0562-4B6E-AF7C-77BEE68E6EAC}"/>
              </a:ext>
            </a:extLst>
          </p:cNvPr>
          <p:cNvSpPr/>
          <p:nvPr/>
        </p:nvSpPr>
        <p:spPr bwMode="auto">
          <a:xfrm>
            <a:off x="3824048" y="1905000"/>
            <a:ext cx="1212772" cy="174625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58" name="Rectangle 101">
            <a:extLst>
              <a:ext uri="{FF2B5EF4-FFF2-40B4-BE49-F238E27FC236}">
                <a16:creationId xmlns:a16="http://schemas.microsoft.com/office/drawing/2014/main" id="{22D20D5A-1B6C-457D-8290-E1985FF8F41F}"/>
              </a:ext>
            </a:extLst>
          </p:cNvPr>
          <p:cNvSpPr/>
          <p:nvPr/>
        </p:nvSpPr>
        <p:spPr>
          <a:xfrm flipV="1">
            <a:off x="4430434" y="3663950"/>
            <a:ext cx="6397586" cy="11176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914400 h 1005840"/>
              <a:gd name="connsiteX1" fmla="*/ 0 w 914400"/>
              <a:gd name="connsiteY1" fmla="*/ 0 h 1005840"/>
              <a:gd name="connsiteX2" fmla="*/ 914400 w 914400"/>
              <a:gd name="connsiteY2" fmla="*/ 0 h 1005840"/>
              <a:gd name="connsiteX3" fmla="*/ 914400 w 914400"/>
              <a:gd name="connsiteY3" fmla="*/ 914400 h 1005840"/>
              <a:gd name="connsiteX4" fmla="*/ 91440 w 914400"/>
              <a:gd name="connsiteY4" fmla="*/ 1005840 h 1005840"/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0 h 914400"/>
              <a:gd name="connsiteX3" fmla="*/ 91440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</a:path>
            </a:pathLst>
          </a:custGeom>
          <a:noFill/>
          <a:ln w="15875" cap="sq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04A60B-1DAE-40D4-A318-2ABAECC80B33}"/>
              </a:ext>
            </a:extLst>
          </p:cNvPr>
          <p:cNvSpPr/>
          <p:nvPr/>
        </p:nvSpPr>
        <p:spPr>
          <a:xfrm>
            <a:off x="7477641" y="3592629"/>
            <a:ext cx="274320" cy="269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83657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9118150-D6D2-4BBA-9544-D3FB7CD10A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9118150-D6D2-4BBA-9544-D3FB7CD10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22A778A-9006-4D9B-8478-3EA26AD67B2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155A6-D01E-4D25-9EDA-C9270174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398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The model uses macro to enable live lookup functions, make sure macro is enabled when using this model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The model uses live lookup functions to retrieve real-time Azure pricing and spec data, with limitations:</a:t>
            </a:r>
          </a:p>
          <a:p>
            <a:pPr marL="800100" lvl="1" indent="-28575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Font typeface="Segoe UI" panose="020B0502040204020203" pitchFamily="34" charset="0"/>
              <a:buChar char="–"/>
            </a:pPr>
            <a:r>
              <a:rPr lang="en-US" sz="2000" dirty="0"/>
              <a:t>Could have up to 24 hours lag comparing to latest Azure pricing calculator data due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caching mechanism</a:t>
            </a:r>
            <a:endParaRPr lang="en-US" sz="2000" dirty="0"/>
          </a:p>
          <a:p>
            <a:pPr marL="800100" lvl="1" indent="-28575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Font typeface="Segoe UI" panose="020B0502040204020203" pitchFamily="34" charset="0"/>
              <a:buChar char="–"/>
            </a:pPr>
            <a:r>
              <a:rPr lang="en-US" sz="2000" dirty="0"/>
              <a:t>Only covers SKUs that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available</a:t>
            </a:r>
            <a:r>
              <a:rPr lang="zh-CN" altLang="en-US" sz="2000" dirty="0"/>
              <a:t> </a:t>
            </a:r>
            <a:r>
              <a:rPr lang="en-US" altLang="zh-CN" sz="2000" dirty="0"/>
              <a:t>across Azure Regions </a:t>
            </a:r>
            <a:r>
              <a:rPr lang="en-US" sz="2000" dirty="0"/>
              <a:t>(e.g. D8s v3)</a:t>
            </a:r>
          </a:p>
          <a:p>
            <a:pPr marL="800100" lvl="1" indent="-285750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Font typeface="Segoe UI" panose="020B0502040204020203" pitchFamily="34" charset="0"/>
              <a:buChar char="–"/>
            </a:pPr>
            <a:r>
              <a:rPr lang="en-US" sz="2000" dirty="0"/>
              <a:t>In case of function breakdown, the corresponding cells would require user manual input (refer to Appendix for remediation plan)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The model uses local lookup for Azure Region and Currency, requiring regular synchronization with latest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37842-A193-4310-8B6D-281FFB12D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BE71-97A2-4ED2-B2D2-3E262D1B633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3CD5F-8B85-4D8D-ABC0-29904A42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</p:spTree>
    <p:extLst>
      <p:ext uri="{BB962C8B-B14F-4D97-AF65-F5344CB8AC3E}">
        <p14:creationId xmlns:p14="http://schemas.microsoft.com/office/powerpoint/2010/main" val="10620633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B2DF3D7-4ADF-4F6F-8E3E-586C6F482A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6474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B2DF3D7-4ADF-4F6F-8E3E-586C6F482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AB331A-3BC4-4683-8F29-1BF6C8BDF6D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600" dirty="0" err="1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62397D-DC38-40A5-BDEF-07A2FB4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Version</a:t>
            </a:r>
          </a:p>
        </p:txBody>
      </p:sp>
    </p:spTree>
    <p:extLst>
      <p:ext uri="{BB962C8B-B14F-4D97-AF65-F5344CB8AC3E}">
        <p14:creationId xmlns:p14="http://schemas.microsoft.com/office/powerpoint/2010/main" val="4437153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8SaLS6ROGeL8aUtP8V7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.jjdJBSLmIsw48BeKhb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6kkSlgQ..Lq0y6sqoY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sjC0DVRXmGVVi0Bq_a.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7rL_0HQ8ezMF2TqDwA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kC.RMkSYG0KhiNwTqfS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ZxVhThQcelrwR3tVw.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ZxVhThQcelrwR3tVw.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e_c760Sz.SvN8AD79sT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ZxVhThQcelrwR3tVw.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FwpXJRHGbKsfne.Jb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e_c760Sz.SvN8AD79sT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e_c760Sz.SvN8AD79sT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Yf.aZVTA.g2mY4D9StV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2.xG_FTfCFQ1hCZeVZe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2.xG_FTfCFQ1hCZeVZe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rIlkrSL.t4kDlJRy5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DSokdoQFeP5Evoj0PyA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DSokdoQFeP5Evoj0Py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A891nSMmjYA5m34N7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mvq_dcSbms7t0TzaMS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err="1" smtClean="0">
            <a:solidFill>
              <a:schemeClr val="bg1"/>
            </a:solidFill>
            <a:ea typeface="Segoe UI" pitchFamily="34" charset="0"/>
            <a:cs typeface="Segoe UI Semibold" panose="020B07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6_1.potx [Read-Only]" id="{9B8F0300-1F25-4684-9C1D-58B3DC31E4EF}" vid="{7E638EB2-3569-4C2D-A553-286C68FB27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04B3114F65E478F8161C432D8AA5F" ma:contentTypeVersion="11" ma:contentTypeDescription="Create a new document." ma:contentTypeScope="" ma:versionID="de9869b854cd0104ff5ff03b48280ffd">
  <xsd:schema xmlns:xsd="http://www.w3.org/2001/XMLSchema" xmlns:xs="http://www.w3.org/2001/XMLSchema" xmlns:p="http://schemas.microsoft.com/office/2006/metadata/properties" xmlns:ns2="63da241b-e6ae-4f54-a3a2-3ccbb622fb9d" xmlns:ns3="1e9410ce-35a7-49b8-83e4-b61544872e3a" targetNamespace="http://schemas.microsoft.com/office/2006/metadata/properties" ma:root="true" ma:fieldsID="6be0d58a03103768955939a54842570e" ns2:_="" ns3:_="">
    <xsd:import namespace="63da241b-e6ae-4f54-a3a2-3ccbb622fb9d"/>
    <xsd:import namespace="1e9410ce-35a7-49b8-83e4-b61544872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a241b-e6ae-4f54-a3a2-3ccbb622f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410ce-35a7-49b8-83e4-b61544872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09058-389B-4C31-9095-1119D51526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93669B-A8EC-4ADA-BCE1-123F6185E8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818fea1-c35c-43f7-87a4-0881665b294f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6D7B9B-CA0E-4A05-841A-FB87051CC61A}"/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1909</Words>
  <Application>Microsoft Office PowerPoint</Application>
  <PresentationFormat>Widescreen</PresentationFormat>
  <Paragraphs>396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Wingdings</vt:lpstr>
      <vt:lpstr>WHITE TEMPLATE</vt:lpstr>
      <vt:lpstr>think-cell Slide</vt:lpstr>
      <vt:lpstr>WVD Solution Configurator</vt:lpstr>
      <vt:lpstr>Table of Contents</vt:lpstr>
      <vt:lpstr>Table of Contents</vt:lpstr>
      <vt:lpstr>WVD Solution Configurator Overview</vt:lpstr>
      <vt:lpstr>Table of Contents</vt:lpstr>
      <vt:lpstr>Structure of Solution Configurator</vt:lpstr>
      <vt:lpstr>Key Design Points of Comprehensive Solution Configurator</vt:lpstr>
      <vt:lpstr>Important Notes</vt:lpstr>
      <vt:lpstr>Simple Version</vt:lpstr>
      <vt:lpstr>Quick Solution (Infra Cost ONLY)</vt:lpstr>
      <vt:lpstr>Comprehensive Version</vt:lpstr>
      <vt:lpstr>Opportunity Profile</vt:lpstr>
      <vt:lpstr>Desktop License Cost</vt:lpstr>
      <vt:lpstr>WVD Management Cost</vt:lpstr>
      <vt:lpstr>Infrastructure Cost (1/3)</vt:lpstr>
      <vt:lpstr>Infrastructure Cost (2/3)</vt:lpstr>
      <vt:lpstr>Infrastructure Cost (3/3)</vt:lpstr>
      <vt:lpstr>Default Values (MSFT Guidance)</vt:lpstr>
      <vt:lpstr>Service Cost</vt:lpstr>
      <vt:lpstr>Cost Benefit Analysis</vt:lpstr>
      <vt:lpstr>Appendix</vt:lpstr>
      <vt:lpstr>Remediation Plan When Live Lookup Functions Break Down</vt:lpstr>
      <vt:lpstr>WVD Client Licensing Requirements</vt:lpstr>
      <vt:lpstr>WVD Licensing Cost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Configurator How To.pptx</dc:title>
  <dc:creator>The Arnold Group</dc:creator>
  <cp:lastModifiedBy>Hua Gong</cp:lastModifiedBy>
  <cp:revision>755</cp:revision>
  <dcterms:created xsi:type="dcterms:W3CDTF">2019-05-23T17:20:56Z</dcterms:created>
  <dcterms:modified xsi:type="dcterms:W3CDTF">2019-07-26T21:47:47Z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v-vagku@microsoft.com</vt:lpwstr>
  </property>
  <property fmtid="{D5CDD505-2E9C-101B-9397-08002B2CF9AE}" pid="5" name="MSIP_Label_f42aa342-8706-4288-bd11-ebb85995028c_SetDate">
    <vt:lpwstr>2019-06-05T18:14:10.6924252Z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5fff7187-c4f6-407e-9286-3a89a3572f36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0x01010073904B3114F65E478F8161C432D8AA5F</vt:lpwstr>
  </property>
</Properties>
</file>