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98" r:id="rId5"/>
    <p:sldId id="360" r:id="rId6"/>
    <p:sldId id="313" r:id="rId7"/>
    <p:sldId id="361" r:id="rId8"/>
    <p:sldId id="362" r:id="rId9"/>
    <p:sldId id="364" r:id="rId10"/>
    <p:sldId id="323" r:id="rId11"/>
    <p:sldId id="336" r:id="rId12"/>
    <p:sldId id="368" r:id="rId13"/>
    <p:sldId id="351" r:id="rId14"/>
    <p:sldId id="367" r:id="rId15"/>
    <p:sldId id="314" r:id="rId16"/>
    <p:sldId id="315" r:id="rId17"/>
    <p:sldId id="345" r:id="rId18"/>
    <p:sldId id="344" r:id="rId19"/>
    <p:sldId id="331" r:id="rId20"/>
    <p:sldId id="365" r:id="rId21"/>
    <p:sldId id="369" r:id="rId22"/>
    <p:sldId id="342" r:id="rId23"/>
    <p:sldId id="374" r:id="rId24"/>
    <p:sldId id="370" r:id="rId25"/>
    <p:sldId id="35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jing Chen" initials="YC" lastIdx="12" clrIdx="0">
    <p:extLst>
      <p:ext uri="{19B8F6BF-5375-455C-9EA6-DF929625EA0E}">
        <p15:presenceInfo xmlns:p15="http://schemas.microsoft.com/office/powerpoint/2012/main" userId="S-1-5-21-124525095-708259637-1543119021-1473610" providerId="AD"/>
      </p:ext>
    </p:extLst>
  </p:cmAuthor>
  <p:cmAuthor id="2" name="Rahee Ghosh Peshawaria" initials="RGP" lastIdx="7" clrIdx="1">
    <p:extLst>
      <p:ext uri="{19B8F6BF-5375-455C-9EA6-DF929625EA0E}">
        <p15:presenceInfo xmlns:p15="http://schemas.microsoft.com/office/powerpoint/2012/main" userId="S-1-5-21-2127521184-1604012920-1887927527-12427356" providerId="AD"/>
      </p:ext>
    </p:extLst>
  </p:cmAuthor>
  <p:cmAuthor id="3" name="Ilan Reiter" initials="IR" lastIdx="5" clrIdx="2">
    <p:extLst>
      <p:ext uri="{19B8F6BF-5375-455C-9EA6-DF929625EA0E}">
        <p15:presenceInfo xmlns:p15="http://schemas.microsoft.com/office/powerpoint/2012/main" userId="S-1-5-21-124525095-708259637-1543119021-1474399" providerId="AD"/>
      </p:ext>
    </p:extLst>
  </p:cmAuthor>
  <p:cmAuthor id="4" name="Eric Lunnin (Kforce)" initials="EL(" lastIdx="5" clrIdx="3">
    <p:extLst>
      <p:ext uri="{19B8F6BF-5375-455C-9EA6-DF929625EA0E}">
        <p15:presenceInfo xmlns:p15="http://schemas.microsoft.com/office/powerpoint/2012/main" userId="S-1-5-21-124525095-708259637-1543119021-16376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1"/>
    <a:srgbClr val="505050"/>
    <a:srgbClr val="C2C2C2"/>
    <a:srgbClr val="939393"/>
    <a:srgbClr val="00BCF2"/>
    <a:srgbClr val="0078D7"/>
    <a:srgbClr val="008272"/>
    <a:srgbClr val="00B294"/>
    <a:srgbClr val="73737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9" autoAdjust="0"/>
    <p:restoredTop sz="88826" autoAdjust="0"/>
  </p:normalViewPr>
  <p:slideViewPr>
    <p:cSldViewPr snapToGrid="0">
      <p:cViewPr varScale="1">
        <p:scale>
          <a:sx n="138" d="100"/>
          <a:sy n="138" d="100"/>
        </p:scale>
        <p:origin x="730" y="91"/>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B8464-E05F-433D-84E0-260999A018C7}" type="datetimeFigureOut">
              <a:rPr lang="en-US" smtClean="0"/>
              <a:t>9/5/2017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2D322-474A-446D-9BD6-85AF011F6ED6}" type="slidenum">
              <a:rPr lang="en-US" smtClean="0"/>
              <a:t>‹#›</a:t>
            </a:fld>
            <a:endParaRPr lang="en-US" dirty="0"/>
          </a:p>
        </p:txBody>
      </p:sp>
    </p:spTree>
    <p:extLst>
      <p:ext uri="{BB962C8B-B14F-4D97-AF65-F5344CB8AC3E}">
        <p14:creationId xmlns:p14="http://schemas.microsoft.com/office/powerpoint/2010/main" val="394175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a:t>
            </a:fld>
            <a:endParaRPr lang="en-US" dirty="0"/>
          </a:p>
        </p:txBody>
      </p:sp>
    </p:spTree>
    <p:extLst>
      <p:ext uri="{BB962C8B-B14F-4D97-AF65-F5344CB8AC3E}">
        <p14:creationId xmlns:p14="http://schemas.microsoft.com/office/powerpoint/2010/main" val="1815399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10</a:t>
            </a:fld>
            <a:endParaRPr lang="en-US" dirty="0"/>
          </a:p>
        </p:txBody>
      </p:sp>
    </p:spTree>
    <p:extLst>
      <p:ext uri="{BB962C8B-B14F-4D97-AF65-F5344CB8AC3E}">
        <p14:creationId xmlns:p14="http://schemas.microsoft.com/office/powerpoint/2010/main" val="3540008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11</a:t>
            </a:fld>
            <a:endParaRPr lang="en-US" dirty="0"/>
          </a:p>
        </p:txBody>
      </p:sp>
    </p:spTree>
    <p:extLst>
      <p:ext uri="{BB962C8B-B14F-4D97-AF65-F5344CB8AC3E}">
        <p14:creationId xmlns:p14="http://schemas.microsoft.com/office/powerpoint/2010/main" val="444000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12</a:t>
            </a:fld>
            <a:endParaRPr lang="en-US" dirty="0"/>
          </a:p>
        </p:txBody>
      </p:sp>
    </p:spTree>
    <p:extLst>
      <p:ext uri="{BB962C8B-B14F-4D97-AF65-F5344CB8AC3E}">
        <p14:creationId xmlns:p14="http://schemas.microsoft.com/office/powerpoint/2010/main" val="788471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13</a:t>
            </a:fld>
            <a:endParaRPr lang="en-US" dirty="0"/>
          </a:p>
        </p:txBody>
      </p:sp>
    </p:spTree>
    <p:extLst>
      <p:ext uri="{BB962C8B-B14F-4D97-AF65-F5344CB8AC3E}">
        <p14:creationId xmlns:p14="http://schemas.microsoft.com/office/powerpoint/2010/main" val="492383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14</a:t>
            </a:fld>
            <a:endParaRPr lang="en-US" dirty="0"/>
          </a:p>
        </p:txBody>
      </p:sp>
    </p:spTree>
    <p:extLst>
      <p:ext uri="{BB962C8B-B14F-4D97-AF65-F5344CB8AC3E}">
        <p14:creationId xmlns:p14="http://schemas.microsoft.com/office/powerpoint/2010/main" val="3068023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15</a:t>
            </a:fld>
            <a:endParaRPr lang="en-US" dirty="0"/>
          </a:p>
        </p:txBody>
      </p:sp>
    </p:spTree>
    <p:extLst>
      <p:ext uri="{BB962C8B-B14F-4D97-AF65-F5344CB8AC3E}">
        <p14:creationId xmlns:p14="http://schemas.microsoft.com/office/powerpoint/2010/main" val="3365582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16</a:t>
            </a:fld>
            <a:endParaRPr lang="en-US" dirty="0"/>
          </a:p>
        </p:txBody>
      </p:sp>
    </p:spTree>
    <p:extLst>
      <p:ext uri="{BB962C8B-B14F-4D97-AF65-F5344CB8AC3E}">
        <p14:creationId xmlns:p14="http://schemas.microsoft.com/office/powerpoint/2010/main" val="2250584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17</a:t>
            </a:fld>
            <a:endParaRPr lang="en-US" dirty="0"/>
          </a:p>
        </p:txBody>
      </p:sp>
    </p:spTree>
    <p:extLst>
      <p:ext uri="{BB962C8B-B14F-4D97-AF65-F5344CB8AC3E}">
        <p14:creationId xmlns:p14="http://schemas.microsoft.com/office/powerpoint/2010/main" val="180415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18</a:t>
            </a:fld>
            <a:endParaRPr lang="en-US" dirty="0"/>
          </a:p>
        </p:txBody>
      </p:sp>
    </p:spTree>
    <p:extLst>
      <p:ext uri="{BB962C8B-B14F-4D97-AF65-F5344CB8AC3E}">
        <p14:creationId xmlns:p14="http://schemas.microsoft.com/office/powerpoint/2010/main" val="2848845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19</a:t>
            </a:fld>
            <a:endParaRPr lang="en-US" dirty="0"/>
          </a:p>
        </p:txBody>
      </p:sp>
    </p:spTree>
    <p:extLst>
      <p:ext uri="{BB962C8B-B14F-4D97-AF65-F5344CB8AC3E}">
        <p14:creationId xmlns:p14="http://schemas.microsoft.com/office/powerpoint/2010/main" val="1386668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2</a:t>
            </a:fld>
            <a:endParaRPr lang="en-US" dirty="0"/>
          </a:p>
        </p:txBody>
      </p:sp>
    </p:spTree>
    <p:extLst>
      <p:ext uri="{BB962C8B-B14F-4D97-AF65-F5344CB8AC3E}">
        <p14:creationId xmlns:p14="http://schemas.microsoft.com/office/powerpoint/2010/main" val="711783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20</a:t>
            </a:fld>
            <a:endParaRPr lang="en-US" dirty="0"/>
          </a:p>
        </p:txBody>
      </p:sp>
    </p:spTree>
    <p:extLst>
      <p:ext uri="{BB962C8B-B14F-4D97-AF65-F5344CB8AC3E}">
        <p14:creationId xmlns:p14="http://schemas.microsoft.com/office/powerpoint/2010/main" val="1176801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21</a:t>
            </a:fld>
            <a:endParaRPr lang="en-US" dirty="0"/>
          </a:p>
        </p:txBody>
      </p:sp>
    </p:spTree>
    <p:extLst>
      <p:ext uri="{BB962C8B-B14F-4D97-AF65-F5344CB8AC3E}">
        <p14:creationId xmlns:p14="http://schemas.microsoft.com/office/powerpoint/2010/main" val="33176265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22</a:t>
            </a:fld>
            <a:endParaRPr lang="en-US" dirty="0"/>
          </a:p>
        </p:txBody>
      </p:sp>
    </p:spTree>
    <p:extLst>
      <p:ext uri="{BB962C8B-B14F-4D97-AF65-F5344CB8AC3E}">
        <p14:creationId xmlns:p14="http://schemas.microsoft.com/office/powerpoint/2010/main" val="996518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3</a:t>
            </a:fld>
            <a:endParaRPr lang="en-US" dirty="0"/>
          </a:p>
        </p:txBody>
      </p:sp>
    </p:spTree>
    <p:extLst>
      <p:ext uri="{BB962C8B-B14F-4D97-AF65-F5344CB8AC3E}">
        <p14:creationId xmlns:p14="http://schemas.microsoft.com/office/powerpoint/2010/main" val="2124963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4</a:t>
            </a:fld>
            <a:endParaRPr lang="en-US" dirty="0"/>
          </a:p>
        </p:txBody>
      </p:sp>
    </p:spTree>
    <p:extLst>
      <p:ext uri="{BB962C8B-B14F-4D97-AF65-F5344CB8AC3E}">
        <p14:creationId xmlns:p14="http://schemas.microsoft.com/office/powerpoint/2010/main" val="441039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5</a:t>
            </a:fld>
            <a:endParaRPr lang="en-US" dirty="0"/>
          </a:p>
        </p:txBody>
      </p:sp>
    </p:spTree>
    <p:extLst>
      <p:ext uri="{BB962C8B-B14F-4D97-AF65-F5344CB8AC3E}">
        <p14:creationId xmlns:p14="http://schemas.microsoft.com/office/powerpoint/2010/main" val="178164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6</a:t>
            </a:fld>
            <a:endParaRPr lang="en-US" dirty="0"/>
          </a:p>
        </p:txBody>
      </p:sp>
    </p:spTree>
    <p:extLst>
      <p:ext uri="{BB962C8B-B14F-4D97-AF65-F5344CB8AC3E}">
        <p14:creationId xmlns:p14="http://schemas.microsoft.com/office/powerpoint/2010/main" val="527330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7</a:t>
            </a:fld>
            <a:endParaRPr lang="en-US" dirty="0"/>
          </a:p>
        </p:txBody>
      </p:sp>
    </p:spTree>
    <p:extLst>
      <p:ext uri="{BB962C8B-B14F-4D97-AF65-F5344CB8AC3E}">
        <p14:creationId xmlns:p14="http://schemas.microsoft.com/office/powerpoint/2010/main" val="3228229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8</a:t>
            </a:fld>
            <a:endParaRPr lang="en-US" dirty="0"/>
          </a:p>
        </p:txBody>
      </p:sp>
    </p:spTree>
    <p:extLst>
      <p:ext uri="{BB962C8B-B14F-4D97-AF65-F5344CB8AC3E}">
        <p14:creationId xmlns:p14="http://schemas.microsoft.com/office/powerpoint/2010/main" val="448087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9</a:t>
            </a:fld>
            <a:endParaRPr lang="en-US" dirty="0"/>
          </a:p>
        </p:txBody>
      </p:sp>
    </p:spTree>
    <p:extLst>
      <p:ext uri="{BB962C8B-B14F-4D97-AF65-F5344CB8AC3E}">
        <p14:creationId xmlns:p14="http://schemas.microsoft.com/office/powerpoint/2010/main" val="24413750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sp>
        <p:nvSpPr>
          <p:cNvPr id="2" name="Rectangle 1"/>
          <p:cNvSpPr/>
          <p:nvPr userDrawn="1"/>
        </p:nvSpPr>
        <p:spPr bwMode="auto">
          <a:xfrm>
            <a:off x="0" y="0"/>
            <a:ext cx="12192000" cy="6857999"/>
          </a:xfrm>
          <a:prstGeom prst="rect">
            <a:avLst/>
          </a:prstGeom>
          <a:blipFill dpi="0" rotWithShape="1">
            <a:blip r:embed="rId2"/>
            <a:srcRect/>
            <a:stretch>
              <a:fillRect t="-2000" b="-23000"/>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sp>
        <p:nvSpPr>
          <p:cNvPr id="7" name="Rectangle 6"/>
          <p:cNvSpPr/>
          <p:nvPr userDrawn="1"/>
        </p:nvSpPr>
        <p:spPr bwMode="auto">
          <a:xfrm>
            <a:off x="260772" y="2537460"/>
            <a:ext cx="6274974" cy="3132919"/>
          </a:xfrm>
          <a:prstGeom prst="rect">
            <a:avLst/>
          </a:prstGeom>
          <a:solidFill>
            <a:srgbClr val="0078D7">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8" name="Title 1"/>
          <p:cNvSpPr>
            <a:spLocks noGrp="1"/>
          </p:cNvSpPr>
          <p:nvPr>
            <p:ph type="title" hasCustomPrompt="1"/>
          </p:nvPr>
        </p:nvSpPr>
        <p:spPr bwMode="auto">
          <a:xfrm>
            <a:off x="259826" y="2536743"/>
            <a:ext cx="6261291" cy="2293620"/>
          </a:xfrm>
          <a:noFill/>
        </p:spPr>
        <p:txBody>
          <a:bodyPr lIns="182880" tIns="91440" rIns="182880" bIns="91440" anchor="b" anchorCtr="0"/>
          <a:lstStyle>
            <a:lvl1pPr>
              <a:defRPr sz="4800" spc="-98" baseline="0">
                <a:gradFill>
                  <a:gsLst>
                    <a:gs pos="72727">
                      <a:srgbClr val="FFFFFF"/>
                    </a:gs>
                    <a:gs pos="36000">
                      <a:srgbClr val="FFFFFF"/>
                    </a:gs>
                  </a:gsLst>
                  <a:lin ang="5400000" scaled="0"/>
                </a:gradFill>
              </a:defRPr>
            </a:lvl1pPr>
          </a:lstStyle>
          <a:p>
            <a:r>
              <a:rPr lang="en-US" dirty="0"/>
              <a:t>Presentation title</a:t>
            </a:r>
          </a:p>
        </p:txBody>
      </p:sp>
      <p:sp>
        <p:nvSpPr>
          <p:cNvPr id="11" name="TextBox 10"/>
          <p:cNvSpPr txBox="1"/>
          <p:nvPr userDrawn="1"/>
        </p:nvSpPr>
        <p:spPr>
          <a:xfrm>
            <a:off x="259826" y="4831080"/>
            <a:ext cx="6275920" cy="840016"/>
          </a:xfrm>
          <a:prstGeom prst="rect">
            <a:avLst/>
          </a:prstGeom>
          <a:noFill/>
        </p:spPr>
        <p:txBody>
          <a:bodyPr wrap="square" lIns="182880" tIns="146304" rIns="182880" bIns="146304" rtlCol="0" anchor="ctr" anchorCtr="0">
            <a:noAutofit/>
          </a:bodyPr>
          <a:lstStyle/>
          <a:p>
            <a:pPr>
              <a:lnSpc>
                <a:spcPct val="90000"/>
              </a:lnSpc>
              <a:spcAft>
                <a:spcPts val="600"/>
              </a:spcAft>
              <a:defRPr/>
            </a:pPr>
            <a:r>
              <a:rPr lang="en-US" sz="2400" kern="0" dirty="0">
                <a:solidFill>
                  <a:srgbClr val="9BD2FF"/>
                </a:solidFill>
                <a:cs typeface="Segoe UI Semilight" panose="020B0402040204020203" pitchFamily="34" charset="0"/>
              </a:rPr>
              <a:t>Cortana Intelligence Suite</a:t>
            </a:r>
          </a:p>
        </p:txBody>
      </p:sp>
      <p:cxnSp>
        <p:nvCxnSpPr>
          <p:cNvPr id="12" name="Straight Connector 11"/>
          <p:cNvCxnSpPr/>
          <p:nvPr userDrawn="1"/>
        </p:nvCxnSpPr>
        <p:spPr>
          <a:xfrm>
            <a:off x="459403" y="4872330"/>
            <a:ext cx="4663440" cy="0"/>
          </a:xfrm>
          <a:prstGeom prst="line">
            <a:avLst/>
          </a:prstGeom>
          <a:ln w="31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57837" y="813773"/>
            <a:ext cx="1792845" cy="384107"/>
          </a:xfrm>
          <a:prstGeom prst="rect">
            <a:avLst/>
          </a:prstGeom>
        </p:spPr>
      </p:pic>
    </p:spTree>
    <p:extLst>
      <p:ext uri="{BB962C8B-B14F-4D97-AF65-F5344CB8AC3E}">
        <p14:creationId xmlns:p14="http://schemas.microsoft.com/office/powerpoint/2010/main" val="192772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31727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336725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822814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9"/>
            <a:ext cx="9860674" cy="1793881"/>
          </a:xfrm>
          <a:noFill/>
        </p:spPr>
        <p:txBody>
          <a:bodyPr lIns="182880" tIns="146304" rIns="182880" bIns="146304">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56959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lang="en-US" sz="7055"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7545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49110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3195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81688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6531952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2288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336" y="0"/>
            <a:ext cx="12234672" cy="6871371"/>
          </a:xfrm>
          <a:prstGeom prst="rect">
            <a:avLst/>
          </a:prstGeom>
        </p:spPr>
      </p:pic>
      <p:sp>
        <p:nvSpPr>
          <p:cNvPr id="8" name="Title 1"/>
          <p:cNvSpPr>
            <a:spLocks noGrp="1"/>
          </p:cNvSpPr>
          <p:nvPr>
            <p:ph type="title" hasCustomPrompt="1"/>
          </p:nvPr>
        </p:nvSpPr>
        <p:spPr bwMode="auto">
          <a:xfrm>
            <a:off x="268293" y="970410"/>
            <a:ext cx="6261291" cy="2293620"/>
          </a:xfrm>
          <a:noFill/>
        </p:spPr>
        <p:txBody>
          <a:bodyPr lIns="182880" tIns="91440" rIns="182880" bIns="91440" anchor="b" anchorCtr="0"/>
          <a:lstStyle>
            <a:lvl1pPr marL="0" algn="l" defTabSz="914005" rtl="0" eaLnBrk="1" latinLnBrk="0" hangingPunct="1">
              <a:lnSpc>
                <a:spcPct val="90000"/>
              </a:lnSpc>
              <a:spcBef>
                <a:spcPct val="0"/>
              </a:spcBef>
              <a:buNone/>
              <a:defRPr lang="en-US" sz="4800" b="0" kern="1200" cap="none" spc="-100" baseline="0" dirty="0">
                <a:ln w="3175">
                  <a:noFill/>
                </a:ln>
                <a:solidFill>
                  <a:schemeClr val="bg1"/>
                </a:solidFill>
                <a:effectLst/>
                <a:latin typeface="+mj-lt"/>
                <a:ea typeface="+mn-ea"/>
                <a:cs typeface="Segoe UI" pitchFamily="34" charset="0"/>
              </a:defRPr>
            </a:lvl1pPr>
          </a:lstStyle>
          <a:p>
            <a:r>
              <a:rPr lang="en-US" dirty="0"/>
              <a:t>Presentation title</a:t>
            </a:r>
          </a:p>
        </p:txBody>
      </p:sp>
    </p:spTree>
    <p:extLst>
      <p:ext uri="{BB962C8B-B14F-4D97-AF65-F5344CB8AC3E}">
        <p14:creationId xmlns:p14="http://schemas.microsoft.com/office/powerpoint/2010/main" val="128059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0422104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4060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3" tIns="45703" rIns="45703" bIns="45703" numCol="1" spcCol="0" rtlCol="0" fromWordArt="0" anchor="ctr" anchorCtr="0" forceAA="0" compatLnSpc="1">
            <a:prstTxWarp prst="textNoShape">
              <a:avLst/>
            </a:prstTxWarp>
            <a:noAutofit/>
          </a:bodyPr>
          <a:lstStyle/>
          <a:p>
            <a:pPr marL="0" marR="0" lvl="0" indent="0" algn="ctr" defTabSz="913740" rtl="0" eaLnBrk="1" fontAlgn="base" latinLnBrk="0" hangingPunct="1">
              <a:lnSpc>
                <a:spcPct val="100000"/>
              </a:lnSpc>
              <a:spcBef>
                <a:spcPct val="0"/>
              </a:spcBef>
              <a:spcAft>
                <a:spcPct val="0"/>
              </a:spcAft>
              <a:buClrTx/>
              <a:buSzTx/>
              <a:buFontTx/>
              <a:buNone/>
              <a:tabLst/>
              <a:defRPr/>
            </a:pPr>
            <a:endParaRPr kumimoji="0" lang="en-US" sz="176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40"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8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60285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1" y="6170061"/>
            <a:ext cx="11623331" cy="395317"/>
          </a:xfrm>
          <a:prstGeom prst="rect">
            <a:avLst/>
          </a:prstGeom>
          <a:noFill/>
          <a:ln w="12700">
            <a:noFill/>
            <a:miter lim="800000"/>
            <a:headEnd type="none" w="sm" len="sm"/>
            <a:tailEnd type="none" w="sm" len="sm"/>
          </a:ln>
          <a:effectLst/>
        </p:spPr>
        <p:txBody>
          <a:bodyPr vert="horz" wrap="square" lIns="179213" tIns="143370" rIns="179213" bIns="143370" numCol="1" anchor="t" anchorCtr="0" compatLnSpc="1">
            <a:prstTxWarp prst="textNoShape">
              <a:avLst/>
            </a:prstTxWarp>
            <a:spAutoFit/>
          </a:bodyPr>
          <a:lstStyle/>
          <a:p>
            <a:pPr marL="0" marR="0" lvl="0" indent="0" algn="l" defTabSz="913562"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a:ea typeface="+mn-ea"/>
                <a:cs typeface="Segoe UI" pitchFamily="34" charset="0"/>
              </a:rPr>
              <a:t>© 2014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3" y="3083653"/>
            <a:ext cx="3223861" cy="690694"/>
          </a:xfrm>
          <a:prstGeom prst="rect">
            <a:avLst/>
          </a:prstGeom>
        </p:spPr>
      </p:pic>
    </p:spTree>
    <p:extLst>
      <p:ext uri="{BB962C8B-B14F-4D97-AF65-F5344CB8AC3E}">
        <p14:creationId xmlns:p14="http://schemas.microsoft.com/office/powerpoint/2010/main" val="101378785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2396047"/>
          </a:xfrm>
          <a:prstGeom prst="rect">
            <a:avLst/>
          </a:prstGeom>
        </p:spPr>
        <p:txBody>
          <a:bodyPr/>
          <a:lstStyle>
            <a:lvl1pPr marL="284677" indent="-284677">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19" indent="-275344">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6" indent="-284677">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5" indent="-224009">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9">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217833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78429503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3"/>
            <a:ext cx="6273418" cy="1794661"/>
          </a:xfrm>
          <a:noFill/>
        </p:spPr>
        <p:txBody>
          <a:bodyPr lIns="146304" tIns="109728" rIns="146304" bIns="109728">
            <a:noAutofit/>
          </a:bodyPr>
          <a:lstStyle>
            <a:lvl1pPr marL="0" indent="0">
              <a:spcBef>
                <a:spcPts val="0"/>
              </a:spcBef>
              <a:buNone/>
              <a:defRPr sz="313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292"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476320"/>
            <a:ext cx="1792850" cy="384107"/>
          </a:xfrm>
          <a:prstGeom prst="rect">
            <a:avLst/>
          </a:prstGeom>
        </p:spPr>
      </p:pic>
    </p:spTree>
    <p:extLst>
      <p:ext uri="{BB962C8B-B14F-4D97-AF65-F5344CB8AC3E}">
        <p14:creationId xmlns:p14="http://schemas.microsoft.com/office/powerpoint/2010/main" val="796773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5696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02844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82250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98752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70801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76415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pic>
        <p:nvPicPr>
          <p:cNvPr id="6" name="Picture 5"/>
          <p:cNvPicPr>
            <a:picLocks noChangeAspect="1"/>
          </p:cNvPicPr>
          <p:nvPr userDrawn="1"/>
        </p:nvPicPr>
        <p:blipFill>
          <a:blip r:embed="rId27"/>
          <a:stretch>
            <a:fillRect/>
          </a:stretch>
        </p:blipFill>
        <p:spPr>
          <a:xfrm>
            <a:off x="12240323" y="0"/>
            <a:ext cx="1397517" cy="6858000"/>
          </a:xfrm>
          <a:prstGeom prst="rect">
            <a:avLst/>
          </a:prstGeom>
        </p:spPr>
      </p:pic>
    </p:spTree>
    <p:extLst>
      <p:ext uri="{BB962C8B-B14F-4D97-AF65-F5344CB8AC3E}">
        <p14:creationId xmlns:p14="http://schemas.microsoft.com/office/powerpoint/2010/main" val="4275354062"/>
      </p:ext>
    </p:extLst>
  </p:cSld>
  <p:clrMap bg1="lt1" tx1="dk1" bg2="lt2" tx2="dk2" accent1="accent1" accent2="accent2" accent3="accent3" accent4="accent4" accent5="accent5" accent6="accent6" hlink="hlink" folHlink="folHlink"/>
  <p:sldLayoutIdLst>
    <p:sldLayoutId id="2147483661" r:id="rId1"/>
    <p:sldLayoutId id="2147483689"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5" r:id="rId25"/>
  </p:sldLayoutIdLst>
  <p:transition>
    <p:fade/>
  </p:transition>
  <p:hf hdr="0" ftr="0" dt="0"/>
  <p:txStyles>
    <p:title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5"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65" marR="0" indent="-236452" algn="l" defTabSz="914005"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036"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043"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513"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6"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5" rtl="0" eaLnBrk="1" latinLnBrk="0" hangingPunct="1">
        <a:defRPr sz="1764" kern="1200">
          <a:solidFill>
            <a:schemeClr val="tx1"/>
          </a:solidFill>
          <a:latin typeface="+mn-lt"/>
          <a:ea typeface="+mn-ea"/>
          <a:cs typeface="+mn-cs"/>
        </a:defRPr>
      </a:lvl1pPr>
      <a:lvl2pPr marL="457002" algn="l" defTabSz="914005" rtl="0" eaLnBrk="1" latinLnBrk="0" hangingPunct="1">
        <a:defRPr sz="1764" kern="1200">
          <a:solidFill>
            <a:schemeClr val="tx1"/>
          </a:solidFill>
          <a:latin typeface="+mn-lt"/>
          <a:ea typeface="+mn-ea"/>
          <a:cs typeface="+mn-cs"/>
        </a:defRPr>
      </a:lvl2pPr>
      <a:lvl3pPr marL="914005" algn="l" defTabSz="914005" rtl="0" eaLnBrk="1" latinLnBrk="0" hangingPunct="1">
        <a:defRPr sz="1764" kern="1200">
          <a:solidFill>
            <a:schemeClr val="tx1"/>
          </a:solidFill>
          <a:latin typeface="+mn-lt"/>
          <a:ea typeface="+mn-ea"/>
          <a:cs typeface="+mn-cs"/>
        </a:defRPr>
      </a:lvl3pPr>
      <a:lvl4pPr marL="1371007" algn="l" defTabSz="914005" rtl="0" eaLnBrk="1" latinLnBrk="0" hangingPunct="1">
        <a:defRPr sz="1764" kern="1200">
          <a:solidFill>
            <a:schemeClr val="tx1"/>
          </a:solidFill>
          <a:latin typeface="+mn-lt"/>
          <a:ea typeface="+mn-ea"/>
          <a:cs typeface="+mn-cs"/>
        </a:defRPr>
      </a:lvl4pPr>
      <a:lvl5pPr marL="1828010" algn="l" defTabSz="914005" rtl="0" eaLnBrk="1" latinLnBrk="0" hangingPunct="1">
        <a:defRPr sz="1764" kern="1200">
          <a:solidFill>
            <a:schemeClr val="tx1"/>
          </a:solidFill>
          <a:latin typeface="+mn-lt"/>
          <a:ea typeface="+mn-ea"/>
          <a:cs typeface="+mn-cs"/>
        </a:defRPr>
      </a:lvl5pPr>
      <a:lvl6pPr marL="2285013" algn="l" defTabSz="914005" rtl="0" eaLnBrk="1" latinLnBrk="0" hangingPunct="1">
        <a:defRPr sz="1764" kern="1200">
          <a:solidFill>
            <a:schemeClr val="tx1"/>
          </a:solidFill>
          <a:latin typeface="+mn-lt"/>
          <a:ea typeface="+mn-ea"/>
          <a:cs typeface="+mn-cs"/>
        </a:defRPr>
      </a:lvl6pPr>
      <a:lvl7pPr marL="2742015" algn="l" defTabSz="914005" rtl="0" eaLnBrk="1" latinLnBrk="0" hangingPunct="1">
        <a:defRPr sz="1764" kern="1200">
          <a:solidFill>
            <a:schemeClr val="tx1"/>
          </a:solidFill>
          <a:latin typeface="+mn-lt"/>
          <a:ea typeface="+mn-ea"/>
          <a:cs typeface="+mn-cs"/>
        </a:defRPr>
      </a:lvl7pPr>
      <a:lvl8pPr marL="3199017" algn="l" defTabSz="914005" rtl="0" eaLnBrk="1" latinLnBrk="0" hangingPunct="1">
        <a:defRPr sz="1764" kern="1200">
          <a:solidFill>
            <a:schemeClr val="tx1"/>
          </a:solidFill>
          <a:latin typeface="+mn-lt"/>
          <a:ea typeface="+mn-ea"/>
          <a:cs typeface="+mn-cs"/>
        </a:defRPr>
      </a:lvl8pPr>
      <a:lvl9pPr marL="3656021" algn="l" defTabSz="914005"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Pixel Tracking</a:t>
            </a:r>
          </a:p>
        </p:txBody>
      </p:sp>
    </p:spTree>
    <p:extLst>
      <p:ext uri="{BB962C8B-B14F-4D97-AF65-F5344CB8AC3E}">
        <p14:creationId xmlns:p14="http://schemas.microsoft.com/office/powerpoint/2010/main" val="6524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10</a:t>
            </a:fld>
            <a:endParaRPr lang="en-IN" dirty="0"/>
          </a:p>
        </p:txBody>
      </p:sp>
      <p:sp>
        <p:nvSpPr>
          <p:cNvPr id="5"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Sample Dashboard</a:t>
            </a:r>
          </a:p>
        </p:txBody>
      </p:sp>
      <p:grpSp>
        <p:nvGrpSpPr>
          <p:cNvPr id="11" name="Group 10"/>
          <p:cNvGrpSpPr/>
          <p:nvPr/>
        </p:nvGrpSpPr>
        <p:grpSpPr>
          <a:xfrm>
            <a:off x="5547360" y="5720372"/>
            <a:ext cx="1097280" cy="868681"/>
            <a:chOff x="5728855" y="5486400"/>
            <a:chExt cx="997527" cy="789710"/>
          </a:xfrm>
        </p:grpSpPr>
        <p:sp>
          <p:nvSpPr>
            <p:cNvPr id="13" name="Rectangle 12"/>
            <p:cNvSpPr/>
            <p:nvPr/>
          </p:nvSpPr>
          <p:spPr bwMode="auto">
            <a:xfrm>
              <a:off x="5728855" y="5597238"/>
              <a:ext cx="997527" cy="678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5728855" y="5486400"/>
              <a:ext cx="997527" cy="318195"/>
            </a:xfrm>
            <a:prstGeom prst="rect">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p:nvSpPr>
        <p:spPr bwMode="auto">
          <a:xfrm>
            <a:off x="4919941" y="6589053"/>
            <a:ext cx="2352118" cy="270637"/>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p:cNvSpPr/>
          <p:nvPr/>
        </p:nvSpPr>
        <p:spPr bwMode="auto">
          <a:xfrm>
            <a:off x="1849120" y="805218"/>
            <a:ext cx="8493760" cy="5029200"/>
          </a:xfrm>
          <a:prstGeom prst="roundRect">
            <a:avLst>
              <a:gd name="adj" fmla="val 2743"/>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0416" t="19008" r="-679" b="305"/>
          <a:stretch/>
        </p:blipFill>
        <p:spPr>
          <a:xfrm>
            <a:off x="2090844" y="1078991"/>
            <a:ext cx="8033461" cy="4492666"/>
          </a:xfrm>
          <a:prstGeom prst="rect">
            <a:avLst/>
          </a:prstGeom>
        </p:spPr>
      </p:pic>
    </p:spTree>
    <p:extLst>
      <p:ext uri="{BB962C8B-B14F-4D97-AF65-F5344CB8AC3E}">
        <p14:creationId xmlns:p14="http://schemas.microsoft.com/office/powerpoint/2010/main" val="113226694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11</a:t>
            </a:fld>
            <a:endParaRPr lang="en-IN" dirty="0"/>
          </a:p>
        </p:txBody>
      </p:sp>
      <p:sp>
        <p:nvSpPr>
          <p:cNvPr id="5"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Sample Dashboard</a:t>
            </a:r>
          </a:p>
        </p:txBody>
      </p:sp>
      <p:grpSp>
        <p:nvGrpSpPr>
          <p:cNvPr id="11" name="Group 10"/>
          <p:cNvGrpSpPr/>
          <p:nvPr/>
        </p:nvGrpSpPr>
        <p:grpSpPr>
          <a:xfrm>
            <a:off x="5547360" y="5720372"/>
            <a:ext cx="1097280" cy="868681"/>
            <a:chOff x="5728855" y="5486400"/>
            <a:chExt cx="997527" cy="789710"/>
          </a:xfrm>
        </p:grpSpPr>
        <p:sp>
          <p:nvSpPr>
            <p:cNvPr id="13" name="Rectangle 12"/>
            <p:cNvSpPr/>
            <p:nvPr/>
          </p:nvSpPr>
          <p:spPr bwMode="auto">
            <a:xfrm>
              <a:off x="5728855" y="5597238"/>
              <a:ext cx="997527" cy="678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5728855" y="5486400"/>
              <a:ext cx="997527" cy="318195"/>
            </a:xfrm>
            <a:prstGeom prst="rect">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p:nvSpPr>
        <p:spPr bwMode="auto">
          <a:xfrm>
            <a:off x="4919941" y="6589053"/>
            <a:ext cx="2352118" cy="270637"/>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p:cNvSpPr/>
          <p:nvPr/>
        </p:nvSpPr>
        <p:spPr bwMode="auto">
          <a:xfrm>
            <a:off x="1849120" y="805218"/>
            <a:ext cx="8493760" cy="5029200"/>
          </a:xfrm>
          <a:prstGeom prst="roundRect">
            <a:avLst>
              <a:gd name="adj" fmla="val 2743"/>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33" t="2293" r="-100" b="4873"/>
          <a:stretch/>
        </p:blipFill>
        <p:spPr>
          <a:xfrm>
            <a:off x="2081046" y="1072055"/>
            <a:ext cx="8027863" cy="4489704"/>
          </a:xfrm>
          <a:prstGeom prst="rect">
            <a:avLst/>
          </a:prstGeom>
        </p:spPr>
      </p:pic>
    </p:spTree>
    <p:extLst>
      <p:ext uri="{BB962C8B-B14F-4D97-AF65-F5344CB8AC3E}">
        <p14:creationId xmlns:p14="http://schemas.microsoft.com/office/powerpoint/2010/main" val="14924325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5080542" cy="2293620"/>
          </a:xfrm>
        </p:spPr>
        <p:txBody>
          <a:bodyPr/>
          <a:lstStyle/>
          <a:p>
            <a:r>
              <a:rPr lang="en-US" dirty="0"/>
              <a:t>Cortana Intelligence Suite</a:t>
            </a:r>
          </a:p>
        </p:txBody>
      </p:sp>
    </p:spTree>
    <p:extLst>
      <p:ext uri="{BB962C8B-B14F-4D97-AF65-F5344CB8AC3E}">
        <p14:creationId xmlns:p14="http://schemas.microsoft.com/office/powerpoint/2010/main" val="278953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sp>
        <p:nvSpPr>
          <p:cNvPr id="162" name="Rectangle 161"/>
          <p:cNvSpPr/>
          <p:nvPr/>
        </p:nvSpPr>
        <p:spPr>
          <a:xfrm>
            <a:off x="-1" y="806298"/>
            <a:ext cx="6400801" cy="6051702"/>
          </a:xfrm>
          <a:prstGeom prst="rect">
            <a:avLst/>
          </a:prstGeom>
          <a:ln w="38100">
            <a:solidFill>
              <a:srgbClr val="0070C0"/>
            </a:solidFill>
          </a:ln>
        </p:spPr>
        <p:txBody>
          <a:bodyPr wrap="square" lIns="274320" tIns="274320" rIns="548640" bIns="457200" anchor="t">
            <a:noAutofit/>
          </a:bodyPr>
          <a:lstStyle/>
          <a:p>
            <a:r>
              <a:rPr lang="en-US" dirty="0"/>
              <a:t>Cortana Intelligence is a fully managed</a:t>
            </a:r>
            <a:r>
              <a:rPr lang="en-US" b="1" dirty="0"/>
              <a:t> </a:t>
            </a:r>
            <a:r>
              <a:rPr lang="en-US" dirty="0">
                <a:solidFill>
                  <a:srgbClr val="005291"/>
                </a:solidFill>
                <a:latin typeface="Segoe UI Semibold" panose="020B0702040204020203" pitchFamily="34" charset="0"/>
                <a:cs typeface="Segoe UI Semibold" panose="020B0702040204020203" pitchFamily="34" charset="0"/>
              </a:rPr>
              <a:t>big data and advanced analytics suite </a:t>
            </a:r>
            <a:r>
              <a:rPr lang="en-US" dirty="0"/>
              <a:t>in the cloud that </a:t>
            </a:r>
            <a:r>
              <a:rPr lang="en-US" dirty="0">
                <a:solidFill>
                  <a:srgbClr val="005291"/>
                </a:solidFill>
                <a:latin typeface="Segoe UI Semibold" panose="020B0702040204020203" pitchFamily="34" charset="0"/>
                <a:cs typeface="Segoe UI Semibold" panose="020B0702040204020203" pitchFamily="34" charset="0"/>
              </a:rPr>
              <a:t>transforms data into intelligent action.</a:t>
            </a:r>
          </a:p>
          <a:p>
            <a:pPr marL="228600">
              <a:spcBef>
                <a:spcPts val="1800"/>
              </a:spcBef>
            </a:pPr>
            <a:r>
              <a:rPr lang="en-US" dirty="0"/>
              <a:t>Cortana Intelligence… </a:t>
            </a:r>
          </a:p>
          <a:p>
            <a:pPr marL="571500" indent="-228600">
              <a:spcBef>
                <a:spcPts val="1200"/>
              </a:spcBef>
              <a:buFont typeface="Arial" panose="020B0604020202020204" pitchFamily="34" charset="0"/>
              <a:buChar char="•"/>
            </a:pPr>
            <a:r>
              <a:rPr lang="en-US" dirty="0"/>
              <a:t>Allows you to collect, manage, process and store all your data that can seamlessly and cost effectively grow over time in a </a:t>
            </a:r>
            <a:r>
              <a:rPr lang="en-US" dirty="0">
                <a:solidFill>
                  <a:srgbClr val="005291"/>
                </a:solidFill>
                <a:latin typeface="Segoe UI Semibold" panose="020B0702040204020203" pitchFamily="34" charset="0"/>
                <a:cs typeface="Segoe UI Semibold" panose="020B0702040204020203" pitchFamily="34" charset="0"/>
              </a:rPr>
              <a:t>scalable</a:t>
            </a:r>
            <a:r>
              <a:rPr lang="en-US" dirty="0"/>
              <a:t> and </a:t>
            </a:r>
            <a:r>
              <a:rPr lang="en-US" dirty="0">
                <a:solidFill>
                  <a:srgbClr val="005291"/>
                </a:solidFill>
                <a:latin typeface="Segoe UI Semibold" panose="020B0702040204020203" pitchFamily="34" charset="0"/>
                <a:cs typeface="Segoe UI Semibold" panose="020B0702040204020203" pitchFamily="34" charset="0"/>
              </a:rPr>
              <a:t>secure</a:t>
            </a:r>
            <a:r>
              <a:rPr lang="en-US" dirty="0"/>
              <a:t> way.</a:t>
            </a:r>
          </a:p>
          <a:p>
            <a:pPr marL="571500" indent="-228600">
              <a:spcBef>
                <a:spcPts val="1200"/>
              </a:spcBef>
              <a:buFont typeface="Arial" panose="020B0604020202020204" pitchFamily="34" charset="0"/>
              <a:buChar char="•"/>
            </a:pPr>
            <a:r>
              <a:rPr lang="en-US" dirty="0"/>
              <a:t>Provides </a:t>
            </a:r>
            <a:r>
              <a:rPr lang="en-US" dirty="0">
                <a:solidFill>
                  <a:srgbClr val="005291"/>
                </a:solidFill>
                <a:latin typeface="Segoe UI Semibold" panose="020B0702040204020203" pitchFamily="34" charset="0"/>
                <a:cs typeface="Segoe UI Semibold" panose="020B0702040204020203" pitchFamily="34" charset="0"/>
              </a:rPr>
              <a:t>easy</a:t>
            </a:r>
            <a:r>
              <a:rPr lang="en-US" b="1" dirty="0"/>
              <a:t> </a:t>
            </a:r>
            <a:r>
              <a:rPr lang="en-US" dirty="0"/>
              <a:t>and</a:t>
            </a:r>
            <a:r>
              <a:rPr lang="en-US" b="1" dirty="0"/>
              <a:t> </a:t>
            </a:r>
            <a:r>
              <a:rPr lang="en-US" dirty="0">
                <a:solidFill>
                  <a:srgbClr val="005291"/>
                </a:solidFill>
                <a:latin typeface="Segoe UI Semibold" panose="020B0702040204020203" pitchFamily="34" charset="0"/>
                <a:cs typeface="Segoe UI Semibold" panose="020B0702040204020203" pitchFamily="34" charset="0"/>
              </a:rPr>
              <a:t>actionable</a:t>
            </a:r>
            <a:r>
              <a:rPr lang="en-US" dirty="0"/>
              <a:t> analytics powered by the cloud that allow you to predict, prescribe and automate decision making for the most demanding problems. </a:t>
            </a:r>
          </a:p>
          <a:p>
            <a:pPr marL="571500" indent="-228600">
              <a:spcBef>
                <a:spcPts val="1200"/>
              </a:spcBef>
              <a:buFont typeface="Arial" panose="020B0604020202020204" pitchFamily="34" charset="0"/>
              <a:buChar char="•"/>
            </a:pPr>
            <a:r>
              <a:rPr lang="en-US" dirty="0"/>
              <a:t>Enables </a:t>
            </a:r>
            <a:r>
              <a:rPr lang="en-US" dirty="0">
                <a:solidFill>
                  <a:srgbClr val="005291"/>
                </a:solidFill>
                <a:latin typeface="Segoe UI Semibold" panose="020B0702040204020203" pitchFamily="34" charset="0"/>
                <a:cs typeface="Segoe UI Semibold" panose="020B0702040204020203" pitchFamily="34" charset="0"/>
              </a:rPr>
              <a:t>intelligent</a:t>
            </a:r>
            <a:r>
              <a:rPr lang="en-US" b="1" dirty="0"/>
              <a:t> </a:t>
            </a:r>
            <a:r>
              <a:rPr lang="en-US" dirty="0"/>
              <a:t>solutions through cognitive services and agents that allow you to see, hear, interpret and understand the world around you in more contextual and natural ways.</a:t>
            </a:r>
          </a:p>
        </p:txBody>
      </p:sp>
      <p:sp>
        <p:nvSpPr>
          <p:cNvPr id="2" name="Rectangle 1"/>
          <p:cNvSpPr/>
          <p:nvPr/>
        </p:nvSpPr>
        <p:spPr bwMode="auto">
          <a:xfrm>
            <a:off x="6400800" y="789518"/>
            <a:ext cx="5791200" cy="6068482"/>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grpSp>
        <p:nvGrpSpPr>
          <p:cNvPr id="3" name="Group 2"/>
          <p:cNvGrpSpPr/>
          <p:nvPr/>
        </p:nvGrpSpPr>
        <p:grpSpPr>
          <a:xfrm>
            <a:off x="6810430" y="2457004"/>
            <a:ext cx="4971940" cy="2733507"/>
            <a:chOff x="6948210" y="2187748"/>
            <a:chExt cx="3940556" cy="2166466"/>
          </a:xfrm>
        </p:grpSpPr>
        <p:grpSp>
          <p:nvGrpSpPr>
            <p:cNvPr id="167" name="Group 166"/>
            <p:cNvGrpSpPr/>
            <p:nvPr/>
          </p:nvGrpSpPr>
          <p:grpSpPr>
            <a:xfrm>
              <a:off x="6948210" y="2187748"/>
              <a:ext cx="3940556" cy="2166466"/>
              <a:chOff x="2738160" y="3131427"/>
              <a:chExt cx="3940556" cy="2166466"/>
            </a:xfrm>
          </p:grpSpPr>
          <p:sp>
            <p:nvSpPr>
              <p:cNvPr id="170" name="Freeform 539"/>
              <p:cNvSpPr>
                <a:spLocks noChangeAspect="1"/>
              </p:cNvSpPr>
              <p:nvPr/>
            </p:nvSpPr>
            <p:spPr bwMode="auto">
              <a:xfrm>
                <a:off x="2738160" y="3131427"/>
                <a:ext cx="3940556" cy="2166466"/>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D7D7D7"/>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grpSp>
            <p:nvGrpSpPr>
              <p:cNvPr id="171" name="Group 170"/>
              <p:cNvGrpSpPr/>
              <p:nvPr/>
            </p:nvGrpSpPr>
            <p:grpSpPr>
              <a:xfrm>
                <a:off x="3150335" y="3368612"/>
                <a:ext cx="3113022" cy="1573428"/>
                <a:chOff x="3150335" y="3368612"/>
                <a:chExt cx="3113022" cy="1573428"/>
              </a:xfrm>
            </p:grpSpPr>
            <p:sp>
              <p:nvSpPr>
                <p:cNvPr id="172" name="Freeform: Shape 171"/>
                <p:cNvSpPr>
                  <a:spLocks/>
                </p:cNvSpPr>
                <p:nvPr/>
              </p:nvSpPr>
              <p:spPr bwMode="auto">
                <a:xfrm>
                  <a:off x="3150335" y="4479338"/>
                  <a:ext cx="935093" cy="245886"/>
                </a:xfrm>
                <a:custGeom>
                  <a:avLst/>
                  <a:gdLst>
                    <a:gd name="connsiteX0" fmla="*/ 501462 w 935093"/>
                    <a:gd name="connsiteY0" fmla="*/ 0 h 245886"/>
                    <a:gd name="connsiteX1" fmla="*/ 903600 w 935093"/>
                    <a:gd name="connsiteY1" fmla="*/ 0 h 245886"/>
                    <a:gd name="connsiteX2" fmla="*/ 910868 w 935093"/>
                    <a:gd name="connsiteY2" fmla="*/ 1211 h 245886"/>
                    <a:gd name="connsiteX3" fmla="*/ 915713 w 935093"/>
                    <a:gd name="connsiteY3" fmla="*/ 2422 h 245886"/>
                    <a:gd name="connsiteX4" fmla="*/ 921769 w 935093"/>
                    <a:gd name="connsiteY4" fmla="*/ 6056 h 245886"/>
                    <a:gd name="connsiteX5" fmla="*/ 926614 w 935093"/>
                    <a:gd name="connsiteY5" fmla="*/ 9690 h 245886"/>
                    <a:gd name="connsiteX6" fmla="*/ 930248 w 935093"/>
                    <a:gd name="connsiteY6" fmla="*/ 14535 h 245886"/>
                    <a:gd name="connsiteX7" fmla="*/ 932671 w 935093"/>
                    <a:gd name="connsiteY7" fmla="*/ 19380 h 245886"/>
                    <a:gd name="connsiteX8" fmla="*/ 935093 w 935093"/>
                    <a:gd name="connsiteY8" fmla="*/ 25436 h 245886"/>
                    <a:gd name="connsiteX9" fmla="*/ 935093 w 935093"/>
                    <a:gd name="connsiteY9" fmla="*/ 31493 h 245886"/>
                    <a:gd name="connsiteX10" fmla="*/ 935093 w 935093"/>
                    <a:gd name="connsiteY10" fmla="*/ 38760 h 245886"/>
                    <a:gd name="connsiteX11" fmla="*/ 932671 w 935093"/>
                    <a:gd name="connsiteY11" fmla="*/ 44816 h 245886"/>
                    <a:gd name="connsiteX12" fmla="*/ 930248 w 935093"/>
                    <a:gd name="connsiteY12" fmla="*/ 49661 h 245886"/>
                    <a:gd name="connsiteX13" fmla="*/ 926614 w 935093"/>
                    <a:gd name="connsiteY13" fmla="*/ 54507 h 245886"/>
                    <a:gd name="connsiteX14" fmla="*/ 921769 w 935093"/>
                    <a:gd name="connsiteY14" fmla="*/ 58140 h 245886"/>
                    <a:gd name="connsiteX15" fmla="*/ 915713 w 935093"/>
                    <a:gd name="connsiteY15" fmla="*/ 61774 h 245886"/>
                    <a:gd name="connsiteX16" fmla="*/ 910868 w 935093"/>
                    <a:gd name="connsiteY16" fmla="*/ 62985 h 245886"/>
                    <a:gd name="connsiteX17" fmla="*/ 903600 w 935093"/>
                    <a:gd name="connsiteY17" fmla="*/ 64197 h 245886"/>
                    <a:gd name="connsiteX18" fmla="*/ 503885 w 935093"/>
                    <a:gd name="connsiteY18" fmla="*/ 64197 h 245886"/>
                    <a:gd name="connsiteX19" fmla="*/ 492983 w 935093"/>
                    <a:gd name="connsiteY19" fmla="*/ 65408 h 245886"/>
                    <a:gd name="connsiteX20" fmla="*/ 484504 w 935093"/>
                    <a:gd name="connsiteY20" fmla="*/ 69042 h 245886"/>
                    <a:gd name="connsiteX21" fmla="*/ 477237 w 935093"/>
                    <a:gd name="connsiteY21" fmla="*/ 72676 h 245886"/>
                    <a:gd name="connsiteX22" fmla="*/ 469969 w 935093"/>
                    <a:gd name="connsiteY22" fmla="*/ 78732 h 245886"/>
                    <a:gd name="connsiteX23" fmla="*/ 463913 w 935093"/>
                    <a:gd name="connsiteY23" fmla="*/ 86000 h 245886"/>
                    <a:gd name="connsiteX24" fmla="*/ 461490 w 935093"/>
                    <a:gd name="connsiteY24" fmla="*/ 90845 h 245886"/>
                    <a:gd name="connsiteX25" fmla="*/ 459068 w 935093"/>
                    <a:gd name="connsiteY25" fmla="*/ 95690 h 245886"/>
                    <a:gd name="connsiteX26" fmla="*/ 457857 w 935093"/>
                    <a:gd name="connsiteY26" fmla="*/ 102957 h 245886"/>
                    <a:gd name="connsiteX27" fmla="*/ 457857 w 935093"/>
                    <a:gd name="connsiteY27" fmla="*/ 109014 h 245886"/>
                    <a:gd name="connsiteX28" fmla="*/ 459068 w 935093"/>
                    <a:gd name="connsiteY28" fmla="*/ 118704 h 245886"/>
                    <a:gd name="connsiteX29" fmla="*/ 460279 w 935093"/>
                    <a:gd name="connsiteY29" fmla="*/ 125971 h 245886"/>
                    <a:gd name="connsiteX30" fmla="*/ 462702 w 935093"/>
                    <a:gd name="connsiteY30" fmla="*/ 132028 h 245886"/>
                    <a:gd name="connsiteX31" fmla="*/ 466335 w 935093"/>
                    <a:gd name="connsiteY31" fmla="*/ 136873 h 245886"/>
                    <a:gd name="connsiteX32" fmla="*/ 473603 w 935093"/>
                    <a:gd name="connsiteY32" fmla="*/ 141718 h 245886"/>
                    <a:gd name="connsiteX33" fmla="*/ 480871 w 935093"/>
                    <a:gd name="connsiteY33" fmla="*/ 144140 h 245886"/>
                    <a:gd name="connsiteX34" fmla="*/ 486927 w 935093"/>
                    <a:gd name="connsiteY34" fmla="*/ 145352 h 245886"/>
                    <a:gd name="connsiteX35" fmla="*/ 491772 w 935093"/>
                    <a:gd name="connsiteY35" fmla="*/ 145352 h 245886"/>
                    <a:gd name="connsiteX36" fmla="*/ 633489 w 935093"/>
                    <a:gd name="connsiteY36" fmla="*/ 145352 h 245886"/>
                    <a:gd name="connsiteX37" fmla="*/ 640757 w 935093"/>
                    <a:gd name="connsiteY37" fmla="*/ 145352 h 245886"/>
                    <a:gd name="connsiteX38" fmla="*/ 652870 w 935093"/>
                    <a:gd name="connsiteY38" fmla="*/ 147774 h 245886"/>
                    <a:gd name="connsiteX39" fmla="*/ 660137 w 935093"/>
                    <a:gd name="connsiteY39" fmla="*/ 150197 h 245886"/>
                    <a:gd name="connsiteX40" fmla="*/ 667405 w 935093"/>
                    <a:gd name="connsiteY40" fmla="*/ 152619 h 245886"/>
                    <a:gd name="connsiteX41" fmla="*/ 675883 w 935093"/>
                    <a:gd name="connsiteY41" fmla="*/ 157464 h 245886"/>
                    <a:gd name="connsiteX42" fmla="*/ 683151 w 935093"/>
                    <a:gd name="connsiteY42" fmla="*/ 163520 h 245886"/>
                    <a:gd name="connsiteX43" fmla="*/ 690419 w 935093"/>
                    <a:gd name="connsiteY43" fmla="*/ 171999 h 245886"/>
                    <a:gd name="connsiteX44" fmla="*/ 696475 w 935093"/>
                    <a:gd name="connsiteY44" fmla="*/ 182901 h 245886"/>
                    <a:gd name="connsiteX45" fmla="*/ 698897 w 935093"/>
                    <a:gd name="connsiteY45" fmla="*/ 188957 h 245886"/>
                    <a:gd name="connsiteX46" fmla="*/ 701320 w 935093"/>
                    <a:gd name="connsiteY46" fmla="*/ 196225 h 245886"/>
                    <a:gd name="connsiteX47" fmla="*/ 702531 w 935093"/>
                    <a:gd name="connsiteY47" fmla="*/ 204703 h 245886"/>
                    <a:gd name="connsiteX48" fmla="*/ 702531 w 935093"/>
                    <a:gd name="connsiteY48" fmla="*/ 214393 h 245886"/>
                    <a:gd name="connsiteX49" fmla="*/ 702531 w 935093"/>
                    <a:gd name="connsiteY49" fmla="*/ 220450 h 245886"/>
                    <a:gd name="connsiteX50" fmla="*/ 700109 w 935093"/>
                    <a:gd name="connsiteY50" fmla="*/ 226506 h 245886"/>
                    <a:gd name="connsiteX51" fmla="*/ 697686 w 935093"/>
                    <a:gd name="connsiteY51" fmla="*/ 232562 h 245886"/>
                    <a:gd name="connsiteX52" fmla="*/ 694052 w 935093"/>
                    <a:gd name="connsiteY52" fmla="*/ 236196 h 245886"/>
                    <a:gd name="connsiteX53" fmla="*/ 689207 w 935093"/>
                    <a:gd name="connsiteY53" fmla="*/ 241041 h 245886"/>
                    <a:gd name="connsiteX54" fmla="*/ 683151 w 935093"/>
                    <a:gd name="connsiteY54" fmla="*/ 243464 h 245886"/>
                    <a:gd name="connsiteX55" fmla="*/ 677095 w 935093"/>
                    <a:gd name="connsiteY55" fmla="*/ 245886 h 245886"/>
                    <a:gd name="connsiteX56" fmla="*/ 671038 w 935093"/>
                    <a:gd name="connsiteY56" fmla="*/ 245886 h 245886"/>
                    <a:gd name="connsiteX57" fmla="*/ 664982 w 935093"/>
                    <a:gd name="connsiteY57" fmla="*/ 245886 h 245886"/>
                    <a:gd name="connsiteX58" fmla="*/ 658926 w 935093"/>
                    <a:gd name="connsiteY58" fmla="*/ 243464 h 245886"/>
                    <a:gd name="connsiteX59" fmla="*/ 652870 w 935093"/>
                    <a:gd name="connsiteY59" fmla="*/ 241041 h 245886"/>
                    <a:gd name="connsiteX60" fmla="*/ 648024 w 935093"/>
                    <a:gd name="connsiteY60" fmla="*/ 236196 h 245886"/>
                    <a:gd name="connsiteX61" fmla="*/ 644391 w 935093"/>
                    <a:gd name="connsiteY61" fmla="*/ 232562 h 245886"/>
                    <a:gd name="connsiteX62" fmla="*/ 641968 w 935093"/>
                    <a:gd name="connsiteY62" fmla="*/ 226506 h 245886"/>
                    <a:gd name="connsiteX63" fmla="*/ 639546 w 935093"/>
                    <a:gd name="connsiteY63" fmla="*/ 220450 h 245886"/>
                    <a:gd name="connsiteX64" fmla="*/ 639546 w 935093"/>
                    <a:gd name="connsiteY64" fmla="*/ 214393 h 245886"/>
                    <a:gd name="connsiteX65" fmla="*/ 638334 w 935093"/>
                    <a:gd name="connsiteY65" fmla="*/ 209548 h 245886"/>
                    <a:gd name="connsiteX66" fmla="*/ 634701 w 935093"/>
                    <a:gd name="connsiteY66" fmla="*/ 208337 h 245886"/>
                    <a:gd name="connsiteX67" fmla="*/ 494194 w 935093"/>
                    <a:gd name="connsiteY67" fmla="*/ 208337 h 245886"/>
                    <a:gd name="connsiteX68" fmla="*/ 485716 w 935093"/>
                    <a:gd name="connsiteY68" fmla="*/ 208337 h 245886"/>
                    <a:gd name="connsiteX69" fmla="*/ 478448 w 935093"/>
                    <a:gd name="connsiteY69" fmla="*/ 208337 h 245886"/>
                    <a:gd name="connsiteX70" fmla="*/ 468758 w 935093"/>
                    <a:gd name="connsiteY70" fmla="*/ 205915 h 245886"/>
                    <a:gd name="connsiteX71" fmla="*/ 457857 w 935093"/>
                    <a:gd name="connsiteY71" fmla="*/ 203492 h 245886"/>
                    <a:gd name="connsiteX72" fmla="*/ 445744 w 935093"/>
                    <a:gd name="connsiteY72" fmla="*/ 198647 h 245886"/>
                    <a:gd name="connsiteX73" fmla="*/ 434843 w 935093"/>
                    <a:gd name="connsiteY73" fmla="*/ 192591 h 245886"/>
                    <a:gd name="connsiteX74" fmla="*/ 422730 w 935093"/>
                    <a:gd name="connsiteY74" fmla="*/ 182901 h 245886"/>
                    <a:gd name="connsiteX75" fmla="*/ 417885 w 935093"/>
                    <a:gd name="connsiteY75" fmla="*/ 178056 h 245886"/>
                    <a:gd name="connsiteX76" fmla="*/ 413040 w 935093"/>
                    <a:gd name="connsiteY76" fmla="*/ 171999 h 245886"/>
                    <a:gd name="connsiteX77" fmla="*/ 408195 w 935093"/>
                    <a:gd name="connsiteY77" fmla="*/ 164732 h 245886"/>
                    <a:gd name="connsiteX78" fmla="*/ 403350 w 935093"/>
                    <a:gd name="connsiteY78" fmla="*/ 156253 h 245886"/>
                    <a:gd name="connsiteX79" fmla="*/ 399716 w 935093"/>
                    <a:gd name="connsiteY79" fmla="*/ 146563 h 245886"/>
                    <a:gd name="connsiteX80" fmla="*/ 397294 w 935093"/>
                    <a:gd name="connsiteY80" fmla="*/ 135661 h 245886"/>
                    <a:gd name="connsiteX81" fmla="*/ 396567 w 935093"/>
                    <a:gd name="connsiteY81" fmla="*/ 132028 h 245886"/>
                    <a:gd name="connsiteX82" fmla="*/ 31493 w 935093"/>
                    <a:gd name="connsiteY82" fmla="*/ 132028 h 245886"/>
                    <a:gd name="connsiteX83" fmla="*/ 25437 w 935093"/>
                    <a:gd name="connsiteY83" fmla="*/ 132028 h 245886"/>
                    <a:gd name="connsiteX84" fmla="*/ 19380 w 935093"/>
                    <a:gd name="connsiteY84" fmla="*/ 129606 h 245886"/>
                    <a:gd name="connsiteX85" fmla="*/ 13324 w 935093"/>
                    <a:gd name="connsiteY85" fmla="*/ 127183 h 245886"/>
                    <a:gd name="connsiteX86" fmla="*/ 8479 w 935093"/>
                    <a:gd name="connsiteY86" fmla="*/ 123549 h 245886"/>
                    <a:gd name="connsiteX87" fmla="*/ 4845 w 935093"/>
                    <a:gd name="connsiteY87" fmla="*/ 118704 h 245886"/>
                    <a:gd name="connsiteX88" fmla="*/ 2423 w 935093"/>
                    <a:gd name="connsiteY88" fmla="*/ 112648 h 245886"/>
                    <a:gd name="connsiteX89" fmla="*/ 0 w 935093"/>
                    <a:gd name="connsiteY89" fmla="*/ 106592 h 245886"/>
                    <a:gd name="connsiteX90" fmla="*/ 0 w 935093"/>
                    <a:gd name="connsiteY90" fmla="*/ 100535 h 245886"/>
                    <a:gd name="connsiteX91" fmla="*/ 0 w 935093"/>
                    <a:gd name="connsiteY91" fmla="*/ 94479 h 245886"/>
                    <a:gd name="connsiteX92" fmla="*/ 2423 w 935093"/>
                    <a:gd name="connsiteY92" fmla="*/ 88423 h 245886"/>
                    <a:gd name="connsiteX93" fmla="*/ 4845 w 935093"/>
                    <a:gd name="connsiteY93" fmla="*/ 82366 h 245886"/>
                    <a:gd name="connsiteX94" fmla="*/ 8479 w 935093"/>
                    <a:gd name="connsiteY94" fmla="*/ 78732 h 245886"/>
                    <a:gd name="connsiteX95" fmla="*/ 13324 w 935093"/>
                    <a:gd name="connsiteY95" fmla="*/ 73887 h 245886"/>
                    <a:gd name="connsiteX96" fmla="*/ 19380 w 935093"/>
                    <a:gd name="connsiteY96" fmla="*/ 71465 h 245886"/>
                    <a:gd name="connsiteX97" fmla="*/ 25437 w 935093"/>
                    <a:gd name="connsiteY97" fmla="*/ 69042 h 245886"/>
                    <a:gd name="connsiteX98" fmla="*/ 31493 w 935093"/>
                    <a:gd name="connsiteY98" fmla="*/ 69042 h 245886"/>
                    <a:gd name="connsiteX99" fmla="*/ 400927 w 935093"/>
                    <a:gd name="connsiteY99" fmla="*/ 69042 h 245886"/>
                    <a:gd name="connsiteX100" fmla="*/ 405772 w 935093"/>
                    <a:gd name="connsiteY100" fmla="*/ 58140 h 245886"/>
                    <a:gd name="connsiteX101" fmla="*/ 411829 w 935093"/>
                    <a:gd name="connsiteY101" fmla="*/ 48450 h 245886"/>
                    <a:gd name="connsiteX102" fmla="*/ 417885 w 935093"/>
                    <a:gd name="connsiteY102" fmla="*/ 39971 h 245886"/>
                    <a:gd name="connsiteX103" fmla="*/ 426364 w 935093"/>
                    <a:gd name="connsiteY103" fmla="*/ 32704 h 245886"/>
                    <a:gd name="connsiteX104" fmla="*/ 433631 w 935093"/>
                    <a:gd name="connsiteY104" fmla="*/ 25436 h 245886"/>
                    <a:gd name="connsiteX105" fmla="*/ 442110 w 935093"/>
                    <a:gd name="connsiteY105" fmla="*/ 19380 h 245886"/>
                    <a:gd name="connsiteX106" fmla="*/ 450589 w 935093"/>
                    <a:gd name="connsiteY106" fmla="*/ 14535 h 245886"/>
                    <a:gd name="connsiteX107" fmla="*/ 460279 w 935093"/>
                    <a:gd name="connsiteY107" fmla="*/ 10901 h 245886"/>
                    <a:gd name="connsiteX108" fmla="*/ 468758 w 935093"/>
                    <a:gd name="connsiteY108" fmla="*/ 7267 h 245886"/>
                    <a:gd name="connsiteX109" fmla="*/ 485716 w 935093"/>
                    <a:gd name="connsiteY109" fmla="*/ 2422 h 245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35093" h="245886">
                      <a:moveTo>
                        <a:pt x="501462" y="0"/>
                      </a:moveTo>
                      <a:lnTo>
                        <a:pt x="903600" y="0"/>
                      </a:lnTo>
                      <a:lnTo>
                        <a:pt x="910868" y="1211"/>
                      </a:lnTo>
                      <a:lnTo>
                        <a:pt x="915713" y="2422"/>
                      </a:lnTo>
                      <a:lnTo>
                        <a:pt x="921769" y="6056"/>
                      </a:lnTo>
                      <a:lnTo>
                        <a:pt x="926614" y="9690"/>
                      </a:lnTo>
                      <a:lnTo>
                        <a:pt x="930248" y="14535"/>
                      </a:lnTo>
                      <a:lnTo>
                        <a:pt x="932671" y="19380"/>
                      </a:lnTo>
                      <a:lnTo>
                        <a:pt x="935093" y="25436"/>
                      </a:lnTo>
                      <a:lnTo>
                        <a:pt x="935093" y="31493"/>
                      </a:lnTo>
                      <a:lnTo>
                        <a:pt x="935093" y="38760"/>
                      </a:lnTo>
                      <a:lnTo>
                        <a:pt x="932671" y="44816"/>
                      </a:lnTo>
                      <a:lnTo>
                        <a:pt x="930248" y="49661"/>
                      </a:lnTo>
                      <a:lnTo>
                        <a:pt x="926614" y="54507"/>
                      </a:lnTo>
                      <a:lnTo>
                        <a:pt x="921769" y="58140"/>
                      </a:lnTo>
                      <a:lnTo>
                        <a:pt x="915713" y="61774"/>
                      </a:lnTo>
                      <a:lnTo>
                        <a:pt x="910868" y="62985"/>
                      </a:lnTo>
                      <a:lnTo>
                        <a:pt x="903600" y="64197"/>
                      </a:lnTo>
                      <a:lnTo>
                        <a:pt x="503885" y="64197"/>
                      </a:lnTo>
                      <a:lnTo>
                        <a:pt x="492983" y="65408"/>
                      </a:lnTo>
                      <a:lnTo>
                        <a:pt x="484504" y="69042"/>
                      </a:lnTo>
                      <a:lnTo>
                        <a:pt x="477237" y="72676"/>
                      </a:lnTo>
                      <a:lnTo>
                        <a:pt x="469969" y="78732"/>
                      </a:lnTo>
                      <a:lnTo>
                        <a:pt x="463913" y="86000"/>
                      </a:lnTo>
                      <a:lnTo>
                        <a:pt x="461490" y="90845"/>
                      </a:lnTo>
                      <a:lnTo>
                        <a:pt x="459068" y="95690"/>
                      </a:lnTo>
                      <a:lnTo>
                        <a:pt x="457857" y="102957"/>
                      </a:lnTo>
                      <a:lnTo>
                        <a:pt x="457857" y="109014"/>
                      </a:lnTo>
                      <a:lnTo>
                        <a:pt x="459068" y="118704"/>
                      </a:lnTo>
                      <a:lnTo>
                        <a:pt x="460279" y="125971"/>
                      </a:lnTo>
                      <a:lnTo>
                        <a:pt x="462702" y="132028"/>
                      </a:lnTo>
                      <a:lnTo>
                        <a:pt x="466335" y="136873"/>
                      </a:lnTo>
                      <a:lnTo>
                        <a:pt x="473603" y="141718"/>
                      </a:lnTo>
                      <a:lnTo>
                        <a:pt x="480871" y="144140"/>
                      </a:lnTo>
                      <a:lnTo>
                        <a:pt x="486927" y="145352"/>
                      </a:lnTo>
                      <a:lnTo>
                        <a:pt x="491772" y="145352"/>
                      </a:lnTo>
                      <a:lnTo>
                        <a:pt x="633489" y="145352"/>
                      </a:lnTo>
                      <a:lnTo>
                        <a:pt x="640757" y="145352"/>
                      </a:lnTo>
                      <a:lnTo>
                        <a:pt x="652870" y="147774"/>
                      </a:lnTo>
                      <a:lnTo>
                        <a:pt x="660137" y="150197"/>
                      </a:lnTo>
                      <a:lnTo>
                        <a:pt x="667405" y="152619"/>
                      </a:lnTo>
                      <a:lnTo>
                        <a:pt x="675883" y="157464"/>
                      </a:lnTo>
                      <a:lnTo>
                        <a:pt x="683151" y="163520"/>
                      </a:lnTo>
                      <a:lnTo>
                        <a:pt x="690419" y="171999"/>
                      </a:lnTo>
                      <a:lnTo>
                        <a:pt x="696475" y="182901"/>
                      </a:lnTo>
                      <a:lnTo>
                        <a:pt x="698897" y="188957"/>
                      </a:lnTo>
                      <a:lnTo>
                        <a:pt x="701320" y="196225"/>
                      </a:lnTo>
                      <a:lnTo>
                        <a:pt x="702531" y="204703"/>
                      </a:lnTo>
                      <a:lnTo>
                        <a:pt x="702531" y="214393"/>
                      </a:lnTo>
                      <a:lnTo>
                        <a:pt x="702531" y="220450"/>
                      </a:lnTo>
                      <a:lnTo>
                        <a:pt x="700109" y="226506"/>
                      </a:lnTo>
                      <a:lnTo>
                        <a:pt x="697686" y="232562"/>
                      </a:lnTo>
                      <a:lnTo>
                        <a:pt x="694052" y="236196"/>
                      </a:lnTo>
                      <a:lnTo>
                        <a:pt x="689207" y="241041"/>
                      </a:lnTo>
                      <a:lnTo>
                        <a:pt x="683151" y="243464"/>
                      </a:lnTo>
                      <a:lnTo>
                        <a:pt x="677095" y="245886"/>
                      </a:lnTo>
                      <a:lnTo>
                        <a:pt x="671038" y="245886"/>
                      </a:lnTo>
                      <a:lnTo>
                        <a:pt x="664982" y="245886"/>
                      </a:lnTo>
                      <a:lnTo>
                        <a:pt x="658926" y="243464"/>
                      </a:lnTo>
                      <a:lnTo>
                        <a:pt x="652870" y="241041"/>
                      </a:lnTo>
                      <a:lnTo>
                        <a:pt x="648024" y="236196"/>
                      </a:lnTo>
                      <a:lnTo>
                        <a:pt x="644391" y="232562"/>
                      </a:lnTo>
                      <a:lnTo>
                        <a:pt x="641968" y="226506"/>
                      </a:lnTo>
                      <a:lnTo>
                        <a:pt x="639546" y="220450"/>
                      </a:lnTo>
                      <a:lnTo>
                        <a:pt x="639546" y="214393"/>
                      </a:lnTo>
                      <a:lnTo>
                        <a:pt x="638334" y="209548"/>
                      </a:lnTo>
                      <a:lnTo>
                        <a:pt x="634701" y="208337"/>
                      </a:lnTo>
                      <a:lnTo>
                        <a:pt x="494194" y="208337"/>
                      </a:lnTo>
                      <a:lnTo>
                        <a:pt x="485716" y="208337"/>
                      </a:lnTo>
                      <a:lnTo>
                        <a:pt x="478448" y="208337"/>
                      </a:lnTo>
                      <a:lnTo>
                        <a:pt x="468758" y="205915"/>
                      </a:lnTo>
                      <a:lnTo>
                        <a:pt x="457857" y="203492"/>
                      </a:lnTo>
                      <a:lnTo>
                        <a:pt x="445744" y="198647"/>
                      </a:lnTo>
                      <a:lnTo>
                        <a:pt x="434843" y="192591"/>
                      </a:lnTo>
                      <a:lnTo>
                        <a:pt x="422730" y="182901"/>
                      </a:lnTo>
                      <a:lnTo>
                        <a:pt x="417885" y="178056"/>
                      </a:lnTo>
                      <a:lnTo>
                        <a:pt x="413040" y="171999"/>
                      </a:lnTo>
                      <a:lnTo>
                        <a:pt x="408195" y="164732"/>
                      </a:lnTo>
                      <a:lnTo>
                        <a:pt x="403350" y="156253"/>
                      </a:lnTo>
                      <a:lnTo>
                        <a:pt x="399716" y="146563"/>
                      </a:lnTo>
                      <a:lnTo>
                        <a:pt x="397294" y="135661"/>
                      </a:lnTo>
                      <a:lnTo>
                        <a:pt x="396567" y="132028"/>
                      </a:lnTo>
                      <a:lnTo>
                        <a:pt x="31493" y="132028"/>
                      </a:lnTo>
                      <a:lnTo>
                        <a:pt x="25437" y="132028"/>
                      </a:lnTo>
                      <a:lnTo>
                        <a:pt x="19380" y="129606"/>
                      </a:lnTo>
                      <a:lnTo>
                        <a:pt x="13324" y="127183"/>
                      </a:lnTo>
                      <a:lnTo>
                        <a:pt x="8479" y="123549"/>
                      </a:lnTo>
                      <a:lnTo>
                        <a:pt x="4845" y="118704"/>
                      </a:lnTo>
                      <a:lnTo>
                        <a:pt x="2423" y="112648"/>
                      </a:lnTo>
                      <a:lnTo>
                        <a:pt x="0" y="106592"/>
                      </a:lnTo>
                      <a:lnTo>
                        <a:pt x="0" y="100535"/>
                      </a:lnTo>
                      <a:lnTo>
                        <a:pt x="0" y="94479"/>
                      </a:lnTo>
                      <a:lnTo>
                        <a:pt x="2423" y="88423"/>
                      </a:lnTo>
                      <a:lnTo>
                        <a:pt x="4845" y="82366"/>
                      </a:lnTo>
                      <a:lnTo>
                        <a:pt x="8479" y="78732"/>
                      </a:lnTo>
                      <a:lnTo>
                        <a:pt x="13324" y="73887"/>
                      </a:lnTo>
                      <a:lnTo>
                        <a:pt x="19380" y="71465"/>
                      </a:lnTo>
                      <a:lnTo>
                        <a:pt x="25437" y="69042"/>
                      </a:lnTo>
                      <a:lnTo>
                        <a:pt x="31493" y="69042"/>
                      </a:lnTo>
                      <a:lnTo>
                        <a:pt x="400927" y="69042"/>
                      </a:lnTo>
                      <a:lnTo>
                        <a:pt x="405772" y="58140"/>
                      </a:lnTo>
                      <a:lnTo>
                        <a:pt x="411829" y="48450"/>
                      </a:lnTo>
                      <a:lnTo>
                        <a:pt x="417885" y="39971"/>
                      </a:lnTo>
                      <a:lnTo>
                        <a:pt x="426364" y="32704"/>
                      </a:lnTo>
                      <a:lnTo>
                        <a:pt x="433631" y="25436"/>
                      </a:lnTo>
                      <a:lnTo>
                        <a:pt x="442110" y="19380"/>
                      </a:lnTo>
                      <a:lnTo>
                        <a:pt x="450589" y="14535"/>
                      </a:lnTo>
                      <a:lnTo>
                        <a:pt x="460279" y="10901"/>
                      </a:lnTo>
                      <a:lnTo>
                        <a:pt x="468758" y="7267"/>
                      </a:lnTo>
                      <a:lnTo>
                        <a:pt x="485716" y="2422"/>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3" name="Freeform: Shape 172"/>
                <p:cNvSpPr>
                  <a:spLocks/>
                </p:cNvSpPr>
                <p:nvPr/>
              </p:nvSpPr>
              <p:spPr bwMode="auto">
                <a:xfrm>
                  <a:off x="5368236" y="4224973"/>
                  <a:ext cx="895121" cy="404562"/>
                </a:xfrm>
                <a:custGeom>
                  <a:avLst/>
                  <a:gdLst>
                    <a:gd name="connsiteX0" fmla="*/ 612898 w 895121"/>
                    <a:gd name="connsiteY0" fmla="*/ 0 h 404562"/>
                    <a:gd name="connsiteX1" fmla="*/ 618954 w 895121"/>
                    <a:gd name="connsiteY1" fmla="*/ 0 h 404562"/>
                    <a:gd name="connsiteX2" fmla="*/ 625010 w 895121"/>
                    <a:gd name="connsiteY2" fmla="*/ 0 h 404562"/>
                    <a:gd name="connsiteX3" fmla="*/ 631067 w 895121"/>
                    <a:gd name="connsiteY3" fmla="*/ 2423 h 404562"/>
                    <a:gd name="connsiteX4" fmla="*/ 637123 w 895121"/>
                    <a:gd name="connsiteY4" fmla="*/ 4845 h 404562"/>
                    <a:gd name="connsiteX5" fmla="*/ 641968 w 895121"/>
                    <a:gd name="connsiteY5" fmla="*/ 8479 h 404562"/>
                    <a:gd name="connsiteX6" fmla="*/ 645602 w 895121"/>
                    <a:gd name="connsiteY6" fmla="*/ 13324 h 404562"/>
                    <a:gd name="connsiteX7" fmla="*/ 648024 w 895121"/>
                    <a:gd name="connsiteY7" fmla="*/ 19380 h 404562"/>
                    <a:gd name="connsiteX8" fmla="*/ 650447 w 895121"/>
                    <a:gd name="connsiteY8" fmla="*/ 25437 h 404562"/>
                    <a:gd name="connsiteX9" fmla="*/ 650447 w 895121"/>
                    <a:gd name="connsiteY9" fmla="*/ 31493 h 404562"/>
                    <a:gd name="connsiteX10" fmla="*/ 651658 w 895121"/>
                    <a:gd name="connsiteY10" fmla="*/ 36338 h 404562"/>
                    <a:gd name="connsiteX11" fmla="*/ 655292 w 895121"/>
                    <a:gd name="connsiteY11" fmla="*/ 36338 h 404562"/>
                    <a:gd name="connsiteX12" fmla="*/ 795798 w 895121"/>
                    <a:gd name="connsiteY12" fmla="*/ 36338 h 404562"/>
                    <a:gd name="connsiteX13" fmla="*/ 804277 w 895121"/>
                    <a:gd name="connsiteY13" fmla="*/ 36338 h 404562"/>
                    <a:gd name="connsiteX14" fmla="*/ 811544 w 895121"/>
                    <a:gd name="connsiteY14" fmla="*/ 37549 h 404562"/>
                    <a:gd name="connsiteX15" fmla="*/ 821234 w 895121"/>
                    <a:gd name="connsiteY15" fmla="*/ 38761 h 404562"/>
                    <a:gd name="connsiteX16" fmla="*/ 832136 w 895121"/>
                    <a:gd name="connsiteY16" fmla="*/ 42394 h 404562"/>
                    <a:gd name="connsiteX17" fmla="*/ 844248 w 895121"/>
                    <a:gd name="connsiteY17" fmla="*/ 47239 h 404562"/>
                    <a:gd name="connsiteX18" fmla="*/ 855150 w 895121"/>
                    <a:gd name="connsiteY18" fmla="*/ 53296 h 404562"/>
                    <a:gd name="connsiteX19" fmla="*/ 867262 w 895121"/>
                    <a:gd name="connsiteY19" fmla="*/ 62986 h 404562"/>
                    <a:gd name="connsiteX20" fmla="*/ 872107 w 895121"/>
                    <a:gd name="connsiteY20" fmla="*/ 67831 h 404562"/>
                    <a:gd name="connsiteX21" fmla="*/ 876952 w 895121"/>
                    <a:gd name="connsiteY21" fmla="*/ 73887 h 404562"/>
                    <a:gd name="connsiteX22" fmla="*/ 881797 w 895121"/>
                    <a:gd name="connsiteY22" fmla="*/ 81155 h 404562"/>
                    <a:gd name="connsiteX23" fmla="*/ 886642 w 895121"/>
                    <a:gd name="connsiteY23" fmla="*/ 89634 h 404562"/>
                    <a:gd name="connsiteX24" fmla="*/ 890276 w 895121"/>
                    <a:gd name="connsiteY24" fmla="*/ 99324 h 404562"/>
                    <a:gd name="connsiteX25" fmla="*/ 892699 w 895121"/>
                    <a:gd name="connsiteY25" fmla="*/ 110225 h 404562"/>
                    <a:gd name="connsiteX26" fmla="*/ 895121 w 895121"/>
                    <a:gd name="connsiteY26" fmla="*/ 122338 h 404562"/>
                    <a:gd name="connsiteX27" fmla="*/ 895121 w 895121"/>
                    <a:gd name="connsiteY27" fmla="*/ 136873 h 404562"/>
                    <a:gd name="connsiteX28" fmla="*/ 895121 w 895121"/>
                    <a:gd name="connsiteY28" fmla="*/ 151408 h 404562"/>
                    <a:gd name="connsiteX29" fmla="*/ 892699 w 895121"/>
                    <a:gd name="connsiteY29" fmla="*/ 164732 h 404562"/>
                    <a:gd name="connsiteX30" fmla="*/ 889065 w 895121"/>
                    <a:gd name="connsiteY30" fmla="*/ 176844 h 404562"/>
                    <a:gd name="connsiteX31" fmla="*/ 884220 w 895121"/>
                    <a:gd name="connsiteY31" fmla="*/ 187746 h 404562"/>
                    <a:gd name="connsiteX32" fmla="*/ 878164 w 895121"/>
                    <a:gd name="connsiteY32" fmla="*/ 197436 h 404562"/>
                    <a:gd name="connsiteX33" fmla="*/ 872107 w 895121"/>
                    <a:gd name="connsiteY33" fmla="*/ 205915 h 404562"/>
                    <a:gd name="connsiteX34" fmla="*/ 863628 w 895121"/>
                    <a:gd name="connsiteY34" fmla="*/ 213182 h 404562"/>
                    <a:gd name="connsiteX35" fmla="*/ 856361 w 895121"/>
                    <a:gd name="connsiteY35" fmla="*/ 220450 h 404562"/>
                    <a:gd name="connsiteX36" fmla="*/ 847882 w 895121"/>
                    <a:gd name="connsiteY36" fmla="*/ 226506 h 404562"/>
                    <a:gd name="connsiteX37" fmla="*/ 839403 w 895121"/>
                    <a:gd name="connsiteY37" fmla="*/ 231351 h 404562"/>
                    <a:gd name="connsiteX38" fmla="*/ 829713 w 895121"/>
                    <a:gd name="connsiteY38" fmla="*/ 234985 h 404562"/>
                    <a:gd name="connsiteX39" fmla="*/ 821234 w 895121"/>
                    <a:gd name="connsiteY39" fmla="*/ 238619 h 404562"/>
                    <a:gd name="connsiteX40" fmla="*/ 804277 w 895121"/>
                    <a:gd name="connsiteY40" fmla="*/ 243464 h 404562"/>
                    <a:gd name="connsiteX41" fmla="*/ 788530 w 895121"/>
                    <a:gd name="connsiteY41" fmla="*/ 245886 h 404562"/>
                    <a:gd name="connsiteX42" fmla="*/ 302815 w 895121"/>
                    <a:gd name="connsiteY42" fmla="*/ 245886 h 404562"/>
                    <a:gd name="connsiteX43" fmla="*/ 302815 w 895121"/>
                    <a:gd name="connsiteY43" fmla="*/ 274957 h 404562"/>
                    <a:gd name="connsiteX44" fmla="*/ 301604 w 895121"/>
                    <a:gd name="connsiteY44" fmla="*/ 373069 h 404562"/>
                    <a:gd name="connsiteX45" fmla="*/ 301604 w 895121"/>
                    <a:gd name="connsiteY45" fmla="*/ 379126 h 404562"/>
                    <a:gd name="connsiteX46" fmla="*/ 299181 w 895121"/>
                    <a:gd name="connsiteY46" fmla="*/ 385182 h 404562"/>
                    <a:gd name="connsiteX47" fmla="*/ 296759 w 895121"/>
                    <a:gd name="connsiteY47" fmla="*/ 391238 h 404562"/>
                    <a:gd name="connsiteX48" fmla="*/ 291914 w 895121"/>
                    <a:gd name="connsiteY48" fmla="*/ 396083 h 404562"/>
                    <a:gd name="connsiteX49" fmla="*/ 288280 w 895121"/>
                    <a:gd name="connsiteY49" fmla="*/ 399717 h 404562"/>
                    <a:gd name="connsiteX50" fmla="*/ 282224 w 895121"/>
                    <a:gd name="connsiteY50" fmla="*/ 402140 h 404562"/>
                    <a:gd name="connsiteX51" fmla="*/ 276167 w 895121"/>
                    <a:gd name="connsiteY51" fmla="*/ 404562 h 404562"/>
                    <a:gd name="connsiteX52" fmla="*/ 270111 w 895121"/>
                    <a:gd name="connsiteY52" fmla="*/ 404562 h 404562"/>
                    <a:gd name="connsiteX53" fmla="*/ 262844 w 895121"/>
                    <a:gd name="connsiteY53" fmla="*/ 404562 h 404562"/>
                    <a:gd name="connsiteX54" fmla="*/ 257998 w 895121"/>
                    <a:gd name="connsiteY54" fmla="*/ 402140 h 404562"/>
                    <a:gd name="connsiteX55" fmla="*/ 251942 w 895121"/>
                    <a:gd name="connsiteY55" fmla="*/ 398506 h 404562"/>
                    <a:gd name="connsiteX56" fmla="*/ 247097 w 895121"/>
                    <a:gd name="connsiteY56" fmla="*/ 394872 h 404562"/>
                    <a:gd name="connsiteX57" fmla="*/ 243463 w 895121"/>
                    <a:gd name="connsiteY57" fmla="*/ 390027 h 404562"/>
                    <a:gd name="connsiteX58" fmla="*/ 241041 w 895121"/>
                    <a:gd name="connsiteY58" fmla="*/ 385182 h 404562"/>
                    <a:gd name="connsiteX59" fmla="*/ 238618 w 895121"/>
                    <a:gd name="connsiteY59" fmla="*/ 379126 h 404562"/>
                    <a:gd name="connsiteX60" fmla="*/ 238618 w 895121"/>
                    <a:gd name="connsiteY60" fmla="*/ 373069 h 404562"/>
                    <a:gd name="connsiteX61" fmla="*/ 238618 w 895121"/>
                    <a:gd name="connsiteY61" fmla="*/ 272535 h 404562"/>
                    <a:gd name="connsiteX62" fmla="*/ 238618 w 895121"/>
                    <a:gd name="connsiteY62" fmla="*/ 245886 h 404562"/>
                    <a:gd name="connsiteX63" fmla="*/ 31493 w 895121"/>
                    <a:gd name="connsiteY63" fmla="*/ 245886 h 404562"/>
                    <a:gd name="connsiteX64" fmla="*/ 25437 w 895121"/>
                    <a:gd name="connsiteY64" fmla="*/ 244675 h 404562"/>
                    <a:gd name="connsiteX65" fmla="*/ 19380 w 895121"/>
                    <a:gd name="connsiteY65" fmla="*/ 243464 h 404562"/>
                    <a:gd name="connsiteX66" fmla="*/ 13324 w 895121"/>
                    <a:gd name="connsiteY66" fmla="*/ 239830 h 404562"/>
                    <a:gd name="connsiteX67" fmla="*/ 8479 w 895121"/>
                    <a:gd name="connsiteY67" fmla="*/ 236196 h 404562"/>
                    <a:gd name="connsiteX68" fmla="*/ 4845 w 895121"/>
                    <a:gd name="connsiteY68" fmla="*/ 231351 h 404562"/>
                    <a:gd name="connsiteX69" fmla="*/ 2423 w 895121"/>
                    <a:gd name="connsiteY69" fmla="*/ 226506 h 404562"/>
                    <a:gd name="connsiteX70" fmla="*/ 0 w 895121"/>
                    <a:gd name="connsiteY70" fmla="*/ 220450 h 404562"/>
                    <a:gd name="connsiteX71" fmla="*/ 0 w 895121"/>
                    <a:gd name="connsiteY71" fmla="*/ 213182 h 404562"/>
                    <a:gd name="connsiteX72" fmla="*/ 0 w 895121"/>
                    <a:gd name="connsiteY72" fmla="*/ 207126 h 404562"/>
                    <a:gd name="connsiteX73" fmla="*/ 2423 w 895121"/>
                    <a:gd name="connsiteY73" fmla="*/ 201070 h 404562"/>
                    <a:gd name="connsiteX74" fmla="*/ 4845 w 895121"/>
                    <a:gd name="connsiteY74" fmla="*/ 196225 h 404562"/>
                    <a:gd name="connsiteX75" fmla="*/ 8479 w 895121"/>
                    <a:gd name="connsiteY75" fmla="*/ 191379 h 404562"/>
                    <a:gd name="connsiteX76" fmla="*/ 13324 w 895121"/>
                    <a:gd name="connsiteY76" fmla="*/ 187746 h 404562"/>
                    <a:gd name="connsiteX77" fmla="*/ 19380 w 895121"/>
                    <a:gd name="connsiteY77" fmla="*/ 184112 h 404562"/>
                    <a:gd name="connsiteX78" fmla="*/ 25437 w 895121"/>
                    <a:gd name="connsiteY78" fmla="*/ 182901 h 404562"/>
                    <a:gd name="connsiteX79" fmla="*/ 31493 w 895121"/>
                    <a:gd name="connsiteY79" fmla="*/ 181689 h 404562"/>
                    <a:gd name="connsiteX80" fmla="*/ 787319 w 895121"/>
                    <a:gd name="connsiteY80" fmla="*/ 181689 h 404562"/>
                    <a:gd name="connsiteX81" fmla="*/ 797009 w 895121"/>
                    <a:gd name="connsiteY81" fmla="*/ 179267 h 404562"/>
                    <a:gd name="connsiteX82" fmla="*/ 805488 w 895121"/>
                    <a:gd name="connsiteY82" fmla="*/ 176844 h 404562"/>
                    <a:gd name="connsiteX83" fmla="*/ 812756 w 895121"/>
                    <a:gd name="connsiteY83" fmla="*/ 173211 h 404562"/>
                    <a:gd name="connsiteX84" fmla="*/ 820023 w 895121"/>
                    <a:gd name="connsiteY84" fmla="*/ 167154 h 404562"/>
                    <a:gd name="connsiteX85" fmla="*/ 826079 w 895121"/>
                    <a:gd name="connsiteY85" fmla="*/ 159887 h 404562"/>
                    <a:gd name="connsiteX86" fmla="*/ 828502 w 895121"/>
                    <a:gd name="connsiteY86" fmla="*/ 155042 h 404562"/>
                    <a:gd name="connsiteX87" fmla="*/ 830924 w 895121"/>
                    <a:gd name="connsiteY87" fmla="*/ 148985 h 404562"/>
                    <a:gd name="connsiteX88" fmla="*/ 832136 w 895121"/>
                    <a:gd name="connsiteY88" fmla="*/ 142929 h 404562"/>
                    <a:gd name="connsiteX89" fmla="*/ 832136 w 895121"/>
                    <a:gd name="connsiteY89" fmla="*/ 136873 h 404562"/>
                    <a:gd name="connsiteX90" fmla="*/ 832136 w 895121"/>
                    <a:gd name="connsiteY90" fmla="*/ 127183 h 404562"/>
                    <a:gd name="connsiteX91" fmla="*/ 829713 w 895121"/>
                    <a:gd name="connsiteY91" fmla="*/ 119915 h 404562"/>
                    <a:gd name="connsiteX92" fmla="*/ 827291 w 895121"/>
                    <a:gd name="connsiteY92" fmla="*/ 113859 h 404562"/>
                    <a:gd name="connsiteX93" fmla="*/ 823657 w 895121"/>
                    <a:gd name="connsiteY93" fmla="*/ 109014 h 404562"/>
                    <a:gd name="connsiteX94" fmla="*/ 816389 w 895121"/>
                    <a:gd name="connsiteY94" fmla="*/ 104169 h 404562"/>
                    <a:gd name="connsiteX95" fmla="*/ 809122 w 895121"/>
                    <a:gd name="connsiteY95" fmla="*/ 101746 h 404562"/>
                    <a:gd name="connsiteX96" fmla="*/ 803065 w 895121"/>
                    <a:gd name="connsiteY96" fmla="*/ 100535 h 404562"/>
                    <a:gd name="connsiteX97" fmla="*/ 798220 w 895121"/>
                    <a:gd name="connsiteY97" fmla="*/ 100535 h 404562"/>
                    <a:gd name="connsiteX98" fmla="*/ 656503 w 895121"/>
                    <a:gd name="connsiteY98" fmla="*/ 100535 h 404562"/>
                    <a:gd name="connsiteX99" fmla="*/ 649235 w 895121"/>
                    <a:gd name="connsiteY99" fmla="*/ 100535 h 404562"/>
                    <a:gd name="connsiteX100" fmla="*/ 637123 w 895121"/>
                    <a:gd name="connsiteY100" fmla="*/ 98112 h 404562"/>
                    <a:gd name="connsiteX101" fmla="*/ 629855 w 895121"/>
                    <a:gd name="connsiteY101" fmla="*/ 95690 h 404562"/>
                    <a:gd name="connsiteX102" fmla="*/ 622588 w 895121"/>
                    <a:gd name="connsiteY102" fmla="*/ 92056 h 404562"/>
                    <a:gd name="connsiteX103" fmla="*/ 614109 w 895121"/>
                    <a:gd name="connsiteY103" fmla="*/ 88422 h 404562"/>
                    <a:gd name="connsiteX104" fmla="*/ 606841 w 895121"/>
                    <a:gd name="connsiteY104" fmla="*/ 81155 h 404562"/>
                    <a:gd name="connsiteX105" fmla="*/ 599574 w 895121"/>
                    <a:gd name="connsiteY105" fmla="*/ 73887 h 404562"/>
                    <a:gd name="connsiteX106" fmla="*/ 593518 w 895121"/>
                    <a:gd name="connsiteY106" fmla="*/ 62986 h 404562"/>
                    <a:gd name="connsiteX107" fmla="*/ 591095 w 895121"/>
                    <a:gd name="connsiteY107" fmla="*/ 56930 h 404562"/>
                    <a:gd name="connsiteX108" fmla="*/ 588672 w 895121"/>
                    <a:gd name="connsiteY108" fmla="*/ 48451 h 404562"/>
                    <a:gd name="connsiteX109" fmla="*/ 587461 w 895121"/>
                    <a:gd name="connsiteY109" fmla="*/ 41183 h 404562"/>
                    <a:gd name="connsiteX110" fmla="*/ 587461 w 895121"/>
                    <a:gd name="connsiteY110" fmla="*/ 31493 h 404562"/>
                    <a:gd name="connsiteX111" fmla="*/ 587461 w 895121"/>
                    <a:gd name="connsiteY111" fmla="*/ 25437 h 404562"/>
                    <a:gd name="connsiteX112" fmla="*/ 589884 w 895121"/>
                    <a:gd name="connsiteY112" fmla="*/ 19380 h 404562"/>
                    <a:gd name="connsiteX113" fmla="*/ 592306 w 895121"/>
                    <a:gd name="connsiteY113" fmla="*/ 13324 h 404562"/>
                    <a:gd name="connsiteX114" fmla="*/ 595940 w 895121"/>
                    <a:gd name="connsiteY114" fmla="*/ 8479 h 404562"/>
                    <a:gd name="connsiteX115" fmla="*/ 600785 w 895121"/>
                    <a:gd name="connsiteY115" fmla="*/ 4845 h 404562"/>
                    <a:gd name="connsiteX116" fmla="*/ 606841 w 895121"/>
                    <a:gd name="connsiteY116" fmla="*/ 2423 h 40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895121" h="404562">
                      <a:moveTo>
                        <a:pt x="612898" y="0"/>
                      </a:moveTo>
                      <a:lnTo>
                        <a:pt x="618954" y="0"/>
                      </a:lnTo>
                      <a:lnTo>
                        <a:pt x="625010" y="0"/>
                      </a:lnTo>
                      <a:lnTo>
                        <a:pt x="631067" y="2423"/>
                      </a:lnTo>
                      <a:lnTo>
                        <a:pt x="637123" y="4845"/>
                      </a:lnTo>
                      <a:lnTo>
                        <a:pt x="641968" y="8479"/>
                      </a:lnTo>
                      <a:lnTo>
                        <a:pt x="645602" y="13324"/>
                      </a:lnTo>
                      <a:lnTo>
                        <a:pt x="648024" y="19380"/>
                      </a:lnTo>
                      <a:lnTo>
                        <a:pt x="650447" y="25437"/>
                      </a:lnTo>
                      <a:lnTo>
                        <a:pt x="650447" y="31493"/>
                      </a:lnTo>
                      <a:lnTo>
                        <a:pt x="651658" y="36338"/>
                      </a:lnTo>
                      <a:lnTo>
                        <a:pt x="655292" y="36338"/>
                      </a:lnTo>
                      <a:lnTo>
                        <a:pt x="795798" y="36338"/>
                      </a:lnTo>
                      <a:lnTo>
                        <a:pt x="804277" y="36338"/>
                      </a:lnTo>
                      <a:lnTo>
                        <a:pt x="811544" y="37549"/>
                      </a:lnTo>
                      <a:lnTo>
                        <a:pt x="821234" y="38761"/>
                      </a:lnTo>
                      <a:lnTo>
                        <a:pt x="832136" y="42394"/>
                      </a:lnTo>
                      <a:lnTo>
                        <a:pt x="844248" y="47239"/>
                      </a:lnTo>
                      <a:lnTo>
                        <a:pt x="855150" y="53296"/>
                      </a:lnTo>
                      <a:lnTo>
                        <a:pt x="867262" y="62986"/>
                      </a:lnTo>
                      <a:lnTo>
                        <a:pt x="872107" y="67831"/>
                      </a:lnTo>
                      <a:lnTo>
                        <a:pt x="876952" y="73887"/>
                      </a:lnTo>
                      <a:lnTo>
                        <a:pt x="881797" y="81155"/>
                      </a:lnTo>
                      <a:lnTo>
                        <a:pt x="886642" y="89634"/>
                      </a:lnTo>
                      <a:lnTo>
                        <a:pt x="890276" y="99324"/>
                      </a:lnTo>
                      <a:lnTo>
                        <a:pt x="892699" y="110225"/>
                      </a:lnTo>
                      <a:lnTo>
                        <a:pt x="895121" y="122338"/>
                      </a:lnTo>
                      <a:lnTo>
                        <a:pt x="895121" y="136873"/>
                      </a:lnTo>
                      <a:lnTo>
                        <a:pt x="895121" y="151408"/>
                      </a:lnTo>
                      <a:lnTo>
                        <a:pt x="892699" y="164732"/>
                      </a:lnTo>
                      <a:lnTo>
                        <a:pt x="889065" y="176844"/>
                      </a:lnTo>
                      <a:lnTo>
                        <a:pt x="884220" y="187746"/>
                      </a:lnTo>
                      <a:lnTo>
                        <a:pt x="878164" y="197436"/>
                      </a:lnTo>
                      <a:lnTo>
                        <a:pt x="872107" y="205915"/>
                      </a:lnTo>
                      <a:lnTo>
                        <a:pt x="863628" y="213182"/>
                      </a:lnTo>
                      <a:lnTo>
                        <a:pt x="856361" y="220450"/>
                      </a:lnTo>
                      <a:lnTo>
                        <a:pt x="847882" y="226506"/>
                      </a:lnTo>
                      <a:lnTo>
                        <a:pt x="839403" y="231351"/>
                      </a:lnTo>
                      <a:lnTo>
                        <a:pt x="829713" y="234985"/>
                      </a:lnTo>
                      <a:lnTo>
                        <a:pt x="821234" y="238619"/>
                      </a:lnTo>
                      <a:lnTo>
                        <a:pt x="804277" y="243464"/>
                      </a:lnTo>
                      <a:lnTo>
                        <a:pt x="788530" y="245886"/>
                      </a:lnTo>
                      <a:lnTo>
                        <a:pt x="302815" y="245886"/>
                      </a:lnTo>
                      <a:lnTo>
                        <a:pt x="302815" y="274957"/>
                      </a:lnTo>
                      <a:lnTo>
                        <a:pt x="301604" y="373069"/>
                      </a:lnTo>
                      <a:lnTo>
                        <a:pt x="301604" y="379126"/>
                      </a:lnTo>
                      <a:lnTo>
                        <a:pt x="299181" y="385182"/>
                      </a:lnTo>
                      <a:lnTo>
                        <a:pt x="296759" y="391238"/>
                      </a:lnTo>
                      <a:lnTo>
                        <a:pt x="291914" y="396083"/>
                      </a:lnTo>
                      <a:lnTo>
                        <a:pt x="288280" y="399717"/>
                      </a:lnTo>
                      <a:lnTo>
                        <a:pt x="282224" y="402140"/>
                      </a:lnTo>
                      <a:lnTo>
                        <a:pt x="276167" y="404562"/>
                      </a:lnTo>
                      <a:lnTo>
                        <a:pt x="270111" y="404562"/>
                      </a:lnTo>
                      <a:lnTo>
                        <a:pt x="262844" y="404562"/>
                      </a:lnTo>
                      <a:lnTo>
                        <a:pt x="257998" y="402140"/>
                      </a:lnTo>
                      <a:lnTo>
                        <a:pt x="251942" y="398506"/>
                      </a:lnTo>
                      <a:lnTo>
                        <a:pt x="247097" y="394872"/>
                      </a:lnTo>
                      <a:lnTo>
                        <a:pt x="243463" y="390027"/>
                      </a:lnTo>
                      <a:lnTo>
                        <a:pt x="241041" y="385182"/>
                      </a:lnTo>
                      <a:lnTo>
                        <a:pt x="238618" y="379126"/>
                      </a:lnTo>
                      <a:lnTo>
                        <a:pt x="238618" y="373069"/>
                      </a:lnTo>
                      <a:lnTo>
                        <a:pt x="238618" y="272535"/>
                      </a:lnTo>
                      <a:lnTo>
                        <a:pt x="238618" y="245886"/>
                      </a:lnTo>
                      <a:lnTo>
                        <a:pt x="31493" y="245886"/>
                      </a:lnTo>
                      <a:lnTo>
                        <a:pt x="25437" y="244675"/>
                      </a:lnTo>
                      <a:lnTo>
                        <a:pt x="19380" y="243464"/>
                      </a:lnTo>
                      <a:lnTo>
                        <a:pt x="13324" y="239830"/>
                      </a:lnTo>
                      <a:lnTo>
                        <a:pt x="8479" y="236196"/>
                      </a:lnTo>
                      <a:lnTo>
                        <a:pt x="4845" y="231351"/>
                      </a:lnTo>
                      <a:lnTo>
                        <a:pt x="2423" y="226506"/>
                      </a:lnTo>
                      <a:lnTo>
                        <a:pt x="0" y="220450"/>
                      </a:lnTo>
                      <a:lnTo>
                        <a:pt x="0" y="213182"/>
                      </a:lnTo>
                      <a:lnTo>
                        <a:pt x="0" y="207126"/>
                      </a:lnTo>
                      <a:lnTo>
                        <a:pt x="2423" y="201070"/>
                      </a:lnTo>
                      <a:lnTo>
                        <a:pt x="4845" y="196225"/>
                      </a:lnTo>
                      <a:lnTo>
                        <a:pt x="8479" y="191379"/>
                      </a:lnTo>
                      <a:lnTo>
                        <a:pt x="13324" y="187746"/>
                      </a:lnTo>
                      <a:lnTo>
                        <a:pt x="19380" y="184112"/>
                      </a:lnTo>
                      <a:lnTo>
                        <a:pt x="25437" y="182901"/>
                      </a:lnTo>
                      <a:lnTo>
                        <a:pt x="31493" y="181689"/>
                      </a:lnTo>
                      <a:lnTo>
                        <a:pt x="787319" y="181689"/>
                      </a:lnTo>
                      <a:lnTo>
                        <a:pt x="797009" y="179267"/>
                      </a:lnTo>
                      <a:lnTo>
                        <a:pt x="805488" y="176844"/>
                      </a:lnTo>
                      <a:lnTo>
                        <a:pt x="812756" y="173211"/>
                      </a:lnTo>
                      <a:lnTo>
                        <a:pt x="820023" y="167154"/>
                      </a:lnTo>
                      <a:lnTo>
                        <a:pt x="826079" y="159887"/>
                      </a:lnTo>
                      <a:lnTo>
                        <a:pt x="828502" y="155042"/>
                      </a:lnTo>
                      <a:lnTo>
                        <a:pt x="830924" y="148985"/>
                      </a:lnTo>
                      <a:lnTo>
                        <a:pt x="832136" y="142929"/>
                      </a:lnTo>
                      <a:lnTo>
                        <a:pt x="832136" y="136873"/>
                      </a:lnTo>
                      <a:lnTo>
                        <a:pt x="832136" y="127183"/>
                      </a:lnTo>
                      <a:lnTo>
                        <a:pt x="829713" y="119915"/>
                      </a:lnTo>
                      <a:lnTo>
                        <a:pt x="827291" y="113859"/>
                      </a:lnTo>
                      <a:lnTo>
                        <a:pt x="823657" y="109014"/>
                      </a:lnTo>
                      <a:lnTo>
                        <a:pt x="816389" y="104169"/>
                      </a:lnTo>
                      <a:lnTo>
                        <a:pt x="809122" y="101746"/>
                      </a:lnTo>
                      <a:lnTo>
                        <a:pt x="803065" y="100535"/>
                      </a:lnTo>
                      <a:lnTo>
                        <a:pt x="798220" y="100535"/>
                      </a:lnTo>
                      <a:lnTo>
                        <a:pt x="656503" y="100535"/>
                      </a:lnTo>
                      <a:lnTo>
                        <a:pt x="649235" y="100535"/>
                      </a:lnTo>
                      <a:lnTo>
                        <a:pt x="637123" y="98112"/>
                      </a:lnTo>
                      <a:lnTo>
                        <a:pt x="629855" y="95690"/>
                      </a:lnTo>
                      <a:lnTo>
                        <a:pt x="622588" y="92056"/>
                      </a:lnTo>
                      <a:lnTo>
                        <a:pt x="614109" y="88422"/>
                      </a:lnTo>
                      <a:lnTo>
                        <a:pt x="606841" y="81155"/>
                      </a:lnTo>
                      <a:lnTo>
                        <a:pt x="599574" y="73887"/>
                      </a:lnTo>
                      <a:lnTo>
                        <a:pt x="593518" y="62986"/>
                      </a:lnTo>
                      <a:lnTo>
                        <a:pt x="591095" y="56930"/>
                      </a:lnTo>
                      <a:lnTo>
                        <a:pt x="588672" y="48451"/>
                      </a:lnTo>
                      <a:lnTo>
                        <a:pt x="587461" y="41183"/>
                      </a:lnTo>
                      <a:lnTo>
                        <a:pt x="587461" y="31493"/>
                      </a:lnTo>
                      <a:lnTo>
                        <a:pt x="587461" y="25437"/>
                      </a:lnTo>
                      <a:lnTo>
                        <a:pt x="589884" y="19380"/>
                      </a:lnTo>
                      <a:lnTo>
                        <a:pt x="592306" y="13324"/>
                      </a:lnTo>
                      <a:lnTo>
                        <a:pt x="595940" y="8479"/>
                      </a:lnTo>
                      <a:lnTo>
                        <a:pt x="600785" y="4845"/>
                      </a:lnTo>
                      <a:lnTo>
                        <a:pt x="606841" y="2423"/>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4" name="Freeform 15"/>
                <p:cNvSpPr>
                  <a:spLocks noEditPoints="1"/>
                </p:cNvSpPr>
                <p:nvPr/>
              </p:nvSpPr>
              <p:spPr bwMode="auto">
                <a:xfrm>
                  <a:off x="5534178" y="4652548"/>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5" name="Freeform 16"/>
                <p:cNvSpPr>
                  <a:spLocks noEditPoints="1"/>
                </p:cNvSpPr>
                <p:nvPr/>
              </p:nvSpPr>
              <p:spPr bwMode="auto">
                <a:xfrm>
                  <a:off x="3711148" y="4151086"/>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2 w 344"/>
                    <a:gd name="T33" fmla="*/ 34 h 344"/>
                    <a:gd name="T34" fmla="*/ 126 w 344"/>
                    <a:gd name="T35" fmla="*/ 26 h 344"/>
                    <a:gd name="T36" fmla="*/ 144 w 344"/>
                    <a:gd name="T37" fmla="*/ 10 h 344"/>
                    <a:gd name="T38" fmla="*/ 172 w 344"/>
                    <a:gd name="T39" fmla="*/ 0 h 344"/>
                    <a:gd name="T40" fmla="*/ 180 w 344"/>
                    <a:gd name="T41" fmla="*/ 2 h 344"/>
                    <a:gd name="T42" fmla="*/ 202 w 344"/>
                    <a:gd name="T43" fmla="*/ 10 h 344"/>
                    <a:gd name="T44" fmla="*/ 218 w 344"/>
                    <a:gd name="T45" fmla="*/ 28 h 344"/>
                    <a:gd name="T46" fmla="*/ 222 w 344"/>
                    <a:gd name="T47" fmla="*/ 34 h 344"/>
                    <a:gd name="T48" fmla="*/ 232 w 344"/>
                    <a:gd name="T49" fmla="*/ 54 h 344"/>
                    <a:gd name="T50" fmla="*/ 254 w 344"/>
                    <a:gd name="T51" fmla="*/ 82 h 344"/>
                    <a:gd name="T52" fmla="*/ 290 w 344"/>
                    <a:gd name="T53" fmla="*/ 112 h 344"/>
                    <a:gd name="T54" fmla="*/ 314 w 344"/>
                    <a:gd name="T55" fmla="*/ 124 h 344"/>
                    <a:gd name="T56" fmla="*/ 328 w 344"/>
                    <a:gd name="T57" fmla="*/ 134 h 344"/>
                    <a:gd name="T58" fmla="*/ 342 w 344"/>
                    <a:gd name="T59" fmla="*/ 160 h 344"/>
                    <a:gd name="T60" fmla="*/ 344 w 344"/>
                    <a:gd name="T61" fmla="*/ 176 h 344"/>
                    <a:gd name="T62" fmla="*/ 340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6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8"/>
                      </a:lnTo>
                      <a:lnTo>
                        <a:pt x="88" y="262"/>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2" y="34"/>
                      </a:lnTo>
                      <a:lnTo>
                        <a:pt x="122" y="34"/>
                      </a:lnTo>
                      <a:lnTo>
                        <a:pt x="126" y="26"/>
                      </a:lnTo>
                      <a:lnTo>
                        <a:pt x="132" y="20"/>
                      </a:lnTo>
                      <a:lnTo>
                        <a:pt x="144" y="10"/>
                      </a:lnTo>
                      <a:lnTo>
                        <a:pt x="158" y="4"/>
                      </a:lnTo>
                      <a:lnTo>
                        <a:pt x="172" y="0"/>
                      </a:lnTo>
                      <a:lnTo>
                        <a:pt x="172" y="0"/>
                      </a:lnTo>
                      <a:lnTo>
                        <a:pt x="180" y="2"/>
                      </a:lnTo>
                      <a:lnTo>
                        <a:pt x="188" y="2"/>
                      </a:lnTo>
                      <a:lnTo>
                        <a:pt x="202" y="10"/>
                      </a:lnTo>
                      <a:lnTo>
                        <a:pt x="214" y="20"/>
                      </a:lnTo>
                      <a:lnTo>
                        <a:pt x="218" y="28"/>
                      </a:lnTo>
                      <a:lnTo>
                        <a:pt x="222" y="34"/>
                      </a:lnTo>
                      <a:lnTo>
                        <a:pt x="222" y="34"/>
                      </a:lnTo>
                      <a:lnTo>
                        <a:pt x="226" y="44"/>
                      </a:lnTo>
                      <a:lnTo>
                        <a:pt x="232" y="54"/>
                      </a:lnTo>
                      <a:lnTo>
                        <a:pt x="242" y="68"/>
                      </a:lnTo>
                      <a:lnTo>
                        <a:pt x="254" y="82"/>
                      </a:lnTo>
                      <a:lnTo>
                        <a:pt x="270" y="96"/>
                      </a:lnTo>
                      <a:lnTo>
                        <a:pt x="290" y="112"/>
                      </a:lnTo>
                      <a:lnTo>
                        <a:pt x="314" y="124"/>
                      </a:lnTo>
                      <a:lnTo>
                        <a:pt x="314" y="124"/>
                      </a:lnTo>
                      <a:lnTo>
                        <a:pt x="320" y="128"/>
                      </a:lnTo>
                      <a:lnTo>
                        <a:pt x="328" y="134"/>
                      </a:lnTo>
                      <a:lnTo>
                        <a:pt x="336" y="146"/>
                      </a:lnTo>
                      <a:lnTo>
                        <a:pt x="342" y="160"/>
                      </a:lnTo>
                      <a:lnTo>
                        <a:pt x="344" y="176"/>
                      </a:lnTo>
                      <a:lnTo>
                        <a:pt x="344" y="176"/>
                      </a:lnTo>
                      <a:lnTo>
                        <a:pt x="342" y="182"/>
                      </a:lnTo>
                      <a:lnTo>
                        <a:pt x="340"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0" y="292"/>
                      </a:lnTo>
                      <a:lnTo>
                        <a:pt x="220" y="312"/>
                      </a:lnTo>
                      <a:lnTo>
                        <a:pt x="220" y="312"/>
                      </a:lnTo>
                      <a:lnTo>
                        <a:pt x="212" y="326"/>
                      </a:lnTo>
                      <a:lnTo>
                        <a:pt x="202" y="336"/>
                      </a:lnTo>
                      <a:lnTo>
                        <a:pt x="188" y="342"/>
                      </a:lnTo>
                      <a:lnTo>
                        <a:pt x="172" y="344"/>
                      </a:lnTo>
                      <a:lnTo>
                        <a:pt x="172" y="344"/>
                      </a:lnTo>
                      <a:close/>
                      <a:moveTo>
                        <a:pt x="146" y="172"/>
                      </a:moveTo>
                      <a:lnTo>
                        <a:pt x="146" y="172"/>
                      </a:lnTo>
                      <a:lnTo>
                        <a:pt x="170" y="196"/>
                      </a:lnTo>
                      <a:lnTo>
                        <a:pt x="170" y="196"/>
                      </a:lnTo>
                      <a:lnTo>
                        <a:pt x="182" y="184"/>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6" name="Freeform 17"/>
                <p:cNvSpPr>
                  <a:spLocks noEditPoints="1"/>
                </p:cNvSpPr>
                <p:nvPr/>
              </p:nvSpPr>
              <p:spPr bwMode="auto">
                <a:xfrm>
                  <a:off x="4269540" y="3368612"/>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6 h 344"/>
                    <a:gd name="T12" fmla="*/ 74 w 344"/>
                    <a:gd name="T13" fmla="*/ 248 h 344"/>
                    <a:gd name="T14" fmla="*/ 28 w 344"/>
                    <a:gd name="T15" fmla="*/ 218 h 344"/>
                    <a:gd name="T16" fmla="*/ 16 w 344"/>
                    <a:gd name="T17" fmla="*/ 210 h 344"/>
                    <a:gd name="T18" fmla="*/ 2 w 344"/>
                    <a:gd name="T19" fmla="*/ 186 h 344"/>
                    <a:gd name="T20" fmla="*/ 0 w 344"/>
                    <a:gd name="T21" fmla="*/ 170 h 344"/>
                    <a:gd name="T22" fmla="*/ 8 w 344"/>
                    <a:gd name="T23" fmla="*/ 144 h 344"/>
                    <a:gd name="T24" fmla="*/ 30 w 344"/>
                    <a:gd name="T25" fmla="*/ 124 h 344"/>
                    <a:gd name="T26" fmla="*/ 54 w 344"/>
                    <a:gd name="T27" fmla="*/ 110 h 344"/>
                    <a:gd name="T28" fmla="*/ 90 w 344"/>
                    <a:gd name="T29" fmla="*/ 82 h 344"/>
                    <a:gd name="T30" fmla="*/ 112 w 344"/>
                    <a:gd name="T31" fmla="*/ 54 h 344"/>
                    <a:gd name="T32" fmla="*/ 124 w 344"/>
                    <a:gd name="T33" fmla="*/ 34 h 344"/>
                    <a:gd name="T34" fmla="*/ 126 w 344"/>
                    <a:gd name="T35" fmla="*/ 26 h 344"/>
                    <a:gd name="T36" fmla="*/ 144 w 344"/>
                    <a:gd name="T37" fmla="*/ 10 h 344"/>
                    <a:gd name="T38" fmla="*/ 172 w 344"/>
                    <a:gd name="T39" fmla="*/ 0 h 344"/>
                    <a:gd name="T40" fmla="*/ 180 w 344"/>
                    <a:gd name="T41" fmla="*/ 0 h 344"/>
                    <a:gd name="T42" fmla="*/ 202 w 344"/>
                    <a:gd name="T43" fmla="*/ 10 h 344"/>
                    <a:gd name="T44" fmla="*/ 218 w 344"/>
                    <a:gd name="T45" fmla="*/ 26 h 344"/>
                    <a:gd name="T46" fmla="*/ 222 w 344"/>
                    <a:gd name="T47" fmla="*/ 34 h 344"/>
                    <a:gd name="T48" fmla="*/ 234 w 344"/>
                    <a:gd name="T49" fmla="*/ 54 h 344"/>
                    <a:gd name="T50" fmla="*/ 254 w 344"/>
                    <a:gd name="T51" fmla="*/ 82 h 344"/>
                    <a:gd name="T52" fmla="*/ 290 w 344"/>
                    <a:gd name="T53" fmla="*/ 110 h 344"/>
                    <a:gd name="T54" fmla="*/ 314 w 344"/>
                    <a:gd name="T55" fmla="*/ 124 h 344"/>
                    <a:gd name="T56" fmla="*/ 328 w 344"/>
                    <a:gd name="T57" fmla="*/ 132 h 344"/>
                    <a:gd name="T58" fmla="*/ 342 w 344"/>
                    <a:gd name="T59" fmla="*/ 160 h 344"/>
                    <a:gd name="T60" fmla="*/ 344 w 344"/>
                    <a:gd name="T61" fmla="*/ 174 h 344"/>
                    <a:gd name="T62" fmla="*/ 342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4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6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6"/>
                      </a:lnTo>
                      <a:lnTo>
                        <a:pt x="90" y="262"/>
                      </a:lnTo>
                      <a:lnTo>
                        <a:pt x="74" y="248"/>
                      </a:lnTo>
                      <a:lnTo>
                        <a:pt x="54" y="232"/>
                      </a:lnTo>
                      <a:lnTo>
                        <a:pt x="28" y="218"/>
                      </a:lnTo>
                      <a:lnTo>
                        <a:pt x="28" y="218"/>
                      </a:lnTo>
                      <a:lnTo>
                        <a:pt x="16" y="210"/>
                      </a:lnTo>
                      <a:lnTo>
                        <a:pt x="8" y="198"/>
                      </a:lnTo>
                      <a:lnTo>
                        <a:pt x="2" y="186"/>
                      </a:lnTo>
                      <a:lnTo>
                        <a:pt x="0" y="170"/>
                      </a:lnTo>
                      <a:lnTo>
                        <a:pt x="0" y="170"/>
                      </a:lnTo>
                      <a:lnTo>
                        <a:pt x="2" y="156"/>
                      </a:lnTo>
                      <a:lnTo>
                        <a:pt x="8" y="144"/>
                      </a:lnTo>
                      <a:lnTo>
                        <a:pt x="18" y="132"/>
                      </a:lnTo>
                      <a:lnTo>
                        <a:pt x="30" y="124"/>
                      </a:lnTo>
                      <a:lnTo>
                        <a:pt x="30" y="124"/>
                      </a:lnTo>
                      <a:lnTo>
                        <a:pt x="54" y="110"/>
                      </a:lnTo>
                      <a:lnTo>
                        <a:pt x="74" y="96"/>
                      </a:lnTo>
                      <a:lnTo>
                        <a:pt x="90" y="82"/>
                      </a:lnTo>
                      <a:lnTo>
                        <a:pt x="102" y="68"/>
                      </a:lnTo>
                      <a:lnTo>
                        <a:pt x="112" y="54"/>
                      </a:lnTo>
                      <a:lnTo>
                        <a:pt x="118" y="44"/>
                      </a:lnTo>
                      <a:lnTo>
                        <a:pt x="124" y="34"/>
                      </a:lnTo>
                      <a:lnTo>
                        <a:pt x="124" y="34"/>
                      </a:lnTo>
                      <a:lnTo>
                        <a:pt x="126" y="26"/>
                      </a:lnTo>
                      <a:lnTo>
                        <a:pt x="132" y="20"/>
                      </a:lnTo>
                      <a:lnTo>
                        <a:pt x="144" y="10"/>
                      </a:lnTo>
                      <a:lnTo>
                        <a:pt x="158" y="2"/>
                      </a:lnTo>
                      <a:lnTo>
                        <a:pt x="172" y="0"/>
                      </a:lnTo>
                      <a:lnTo>
                        <a:pt x="172" y="0"/>
                      </a:lnTo>
                      <a:lnTo>
                        <a:pt x="180" y="0"/>
                      </a:lnTo>
                      <a:lnTo>
                        <a:pt x="188" y="2"/>
                      </a:lnTo>
                      <a:lnTo>
                        <a:pt x="202" y="10"/>
                      </a:lnTo>
                      <a:lnTo>
                        <a:pt x="214" y="20"/>
                      </a:lnTo>
                      <a:lnTo>
                        <a:pt x="218" y="26"/>
                      </a:lnTo>
                      <a:lnTo>
                        <a:pt x="222" y="34"/>
                      </a:lnTo>
                      <a:lnTo>
                        <a:pt x="222" y="34"/>
                      </a:lnTo>
                      <a:lnTo>
                        <a:pt x="226" y="44"/>
                      </a:lnTo>
                      <a:lnTo>
                        <a:pt x="234" y="54"/>
                      </a:lnTo>
                      <a:lnTo>
                        <a:pt x="242" y="68"/>
                      </a:lnTo>
                      <a:lnTo>
                        <a:pt x="254" y="82"/>
                      </a:lnTo>
                      <a:lnTo>
                        <a:pt x="270" y="96"/>
                      </a:lnTo>
                      <a:lnTo>
                        <a:pt x="290" y="110"/>
                      </a:lnTo>
                      <a:lnTo>
                        <a:pt x="314" y="124"/>
                      </a:lnTo>
                      <a:lnTo>
                        <a:pt x="314" y="124"/>
                      </a:lnTo>
                      <a:lnTo>
                        <a:pt x="322" y="128"/>
                      </a:lnTo>
                      <a:lnTo>
                        <a:pt x="328" y="132"/>
                      </a:lnTo>
                      <a:lnTo>
                        <a:pt x="338" y="144"/>
                      </a:lnTo>
                      <a:lnTo>
                        <a:pt x="342" y="160"/>
                      </a:lnTo>
                      <a:lnTo>
                        <a:pt x="344" y="174"/>
                      </a:lnTo>
                      <a:lnTo>
                        <a:pt x="344" y="174"/>
                      </a:lnTo>
                      <a:lnTo>
                        <a:pt x="344" y="182"/>
                      </a:lnTo>
                      <a:lnTo>
                        <a:pt x="342"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2" y="292"/>
                      </a:lnTo>
                      <a:lnTo>
                        <a:pt x="220" y="312"/>
                      </a:lnTo>
                      <a:lnTo>
                        <a:pt x="220" y="312"/>
                      </a:lnTo>
                      <a:lnTo>
                        <a:pt x="212" y="324"/>
                      </a:lnTo>
                      <a:lnTo>
                        <a:pt x="202" y="334"/>
                      </a:lnTo>
                      <a:lnTo>
                        <a:pt x="188" y="342"/>
                      </a:lnTo>
                      <a:lnTo>
                        <a:pt x="172" y="344"/>
                      </a:lnTo>
                      <a:lnTo>
                        <a:pt x="172" y="344"/>
                      </a:lnTo>
                      <a:close/>
                      <a:moveTo>
                        <a:pt x="146" y="172"/>
                      </a:moveTo>
                      <a:lnTo>
                        <a:pt x="146" y="172"/>
                      </a:lnTo>
                      <a:lnTo>
                        <a:pt x="170" y="196"/>
                      </a:lnTo>
                      <a:lnTo>
                        <a:pt x="170" y="196"/>
                      </a:lnTo>
                      <a:lnTo>
                        <a:pt x="182" y="182"/>
                      </a:lnTo>
                      <a:lnTo>
                        <a:pt x="196" y="170"/>
                      </a:lnTo>
                      <a:lnTo>
                        <a:pt x="196" y="170"/>
                      </a:lnTo>
                      <a:lnTo>
                        <a:pt x="172" y="146"/>
                      </a:lnTo>
                      <a:lnTo>
                        <a:pt x="172" y="146"/>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7" name="Freeform 19"/>
                <p:cNvSpPr>
                  <a:spLocks noEditPoints="1"/>
                </p:cNvSpPr>
                <p:nvPr/>
              </p:nvSpPr>
              <p:spPr bwMode="auto">
                <a:xfrm>
                  <a:off x="3732951" y="4756717"/>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8" name="Freeform 20"/>
                <p:cNvSpPr>
                  <a:spLocks noEditPoints="1"/>
                </p:cNvSpPr>
                <p:nvPr/>
              </p:nvSpPr>
              <p:spPr bwMode="auto">
                <a:xfrm>
                  <a:off x="5891500" y="4002101"/>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79" name="Group 178"/>
            <p:cNvGrpSpPr/>
            <p:nvPr/>
          </p:nvGrpSpPr>
          <p:grpSpPr>
            <a:xfrm>
              <a:off x="8264615" y="2825053"/>
              <a:ext cx="1326042" cy="1326043"/>
              <a:chOff x="4054565" y="3768732"/>
              <a:chExt cx="1326042" cy="1326043"/>
            </a:xfrm>
          </p:grpSpPr>
          <p:sp>
            <p:nvSpPr>
              <p:cNvPr id="180" name="Freeform 6"/>
              <p:cNvSpPr>
                <a:spLocks noEditPoints="1"/>
              </p:cNvSpPr>
              <p:nvPr/>
            </p:nvSpPr>
            <p:spPr bwMode="auto">
              <a:xfrm>
                <a:off x="4399144" y="4095368"/>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1" name="Freeform 7"/>
              <p:cNvSpPr>
                <a:spLocks noEditPoints="1"/>
              </p:cNvSpPr>
              <p:nvPr/>
            </p:nvSpPr>
            <p:spPr bwMode="auto">
              <a:xfrm>
                <a:off x="4643820" y="4164411"/>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2" name="Freeform 8"/>
              <p:cNvSpPr>
                <a:spLocks noEditPoints="1"/>
              </p:cNvSpPr>
              <p:nvPr/>
            </p:nvSpPr>
            <p:spPr bwMode="auto">
              <a:xfrm>
                <a:off x="4887283" y="4020270"/>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3" name="Freeform: Shape 212"/>
              <p:cNvSpPr>
                <a:spLocks/>
              </p:cNvSpPr>
              <p:nvPr/>
            </p:nvSpPr>
            <p:spPr bwMode="auto">
              <a:xfrm>
                <a:off x="4269540" y="4123227"/>
                <a:ext cx="852727" cy="604419"/>
              </a:xfrm>
              <a:custGeom>
                <a:avLst/>
                <a:gdLst>
                  <a:gd name="connsiteX0" fmla="*/ 673461 w 852727"/>
                  <a:gd name="connsiteY0" fmla="*/ 213182 h 604419"/>
                  <a:gd name="connsiteX1" fmla="*/ 743714 w 852727"/>
                  <a:gd name="connsiteY1" fmla="*/ 213182 h 604419"/>
                  <a:gd name="connsiteX2" fmla="*/ 753404 w 852727"/>
                  <a:gd name="connsiteY2" fmla="*/ 214394 h 604419"/>
                  <a:gd name="connsiteX3" fmla="*/ 761883 w 852727"/>
                  <a:gd name="connsiteY3" fmla="*/ 216816 h 604419"/>
                  <a:gd name="connsiteX4" fmla="*/ 769150 w 852727"/>
                  <a:gd name="connsiteY4" fmla="*/ 220450 h 604419"/>
                  <a:gd name="connsiteX5" fmla="*/ 776418 w 852727"/>
                  <a:gd name="connsiteY5" fmla="*/ 226506 h 604419"/>
                  <a:gd name="connsiteX6" fmla="*/ 781263 w 852727"/>
                  <a:gd name="connsiteY6" fmla="*/ 233774 h 604419"/>
                  <a:gd name="connsiteX7" fmla="*/ 786108 w 852727"/>
                  <a:gd name="connsiteY7" fmla="*/ 241041 h 604419"/>
                  <a:gd name="connsiteX8" fmla="*/ 788530 w 852727"/>
                  <a:gd name="connsiteY8" fmla="*/ 249520 h 604419"/>
                  <a:gd name="connsiteX9" fmla="*/ 789742 w 852727"/>
                  <a:gd name="connsiteY9" fmla="*/ 259210 h 604419"/>
                  <a:gd name="connsiteX10" fmla="*/ 789742 w 852727"/>
                  <a:gd name="connsiteY10" fmla="*/ 540222 h 604419"/>
                  <a:gd name="connsiteX11" fmla="*/ 821234 w 852727"/>
                  <a:gd name="connsiteY11" fmla="*/ 540222 h 604419"/>
                  <a:gd name="connsiteX12" fmla="*/ 827291 w 852727"/>
                  <a:gd name="connsiteY12" fmla="*/ 541434 h 604419"/>
                  <a:gd name="connsiteX13" fmla="*/ 833347 w 852727"/>
                  <a:gd name="connsiteY13" fmla="*/ 542645 h 604419"/>
                  <a:gd name="connsiteX14" fmla="*/ 839403 w 852727"/>
                  <a:gd name="connsiteY14" fmla="*/ 546279 h 604419"/>
                  <a:gd name="connsiteX15" fmla="*/ 844248 w 852727"/>
                  <a:gd name="connsiteY15" fmla="*/ 549913 h 604419"/>
                  <a:gd name="connsiteX16" fmla="*/ 847882 w 852727"/>
                  <a:gd name="connsiteY16" fmla="*/ 554758 h 604419"/>
                  <a:gd name="connsiteX17" fmla="*/ 850305 w 852727"/>
                  <a:gd name="connsiteY17" fmla="*/ 559603 h 604419"/>
                  <a:gd name="connsiteX18" fmla="*/ 852727 w 852727"/>
                  <a:gd name="connsiteY18" fmla="*/ 565659 h 604419"/>
                  <a:gd name="connsiteX19" fmla="*/ 852727 w 852727"/>
                  <a:gd name="connsiteY19" fmla="*/ 572926 h 604419"/>
                  <a:gd name="connsiteX20" fmla="*/ 852727 w 852727"/>
                  <a:gd name="connsiteY20" fmla="*/ 578983 h 604419"/>
                  <a:gd name="connsiteX21" fmla="*/ 850305 w 852727"/>
                  <a:gd name="connsiteY21" fmla="*/ 585039 h 604419"/>
                  <a:gd name="connsiteX22" fmla="*/ 847882 w 852727"/>
                  <a:gd name="connsiteY22" fmla="*/ 589884 h 604419"/>
                  <a:gd name="connsiteX23" fmla="*/ 844248 w 852727"/>
                  <a:gd name="connsiteY23" fmla="*/ 594729 h 604419"/>
                  <a:gd name="connsiteX24" fmla="*/ 839403 w 852727"/>
                  <a:gd name="connsiteY24" fmla="*/ 598363 h 604419"/>
                  <a:gd name="connsiteX25" fmla="*/ 833347 w 852727"/>
                  <a:gd name="connsiteY25" fmla="*/ 601997 h 604419"/>
                  <a:gd name="connsiteX26" fmla="*/ 827291 w 852727"/>
                  <a:gd name="connsiteY26" fmla="*/ 603208 h 604419"/>
                  <a:gd name="connsiteX27" fmla="*/ 821234 w 852727"/>
                  <a:gd name="connsiteY27" fmla="*/ 604419 h 604419"/>
                  <a:gd name="connsiteX28" fmla="*/ 758249 w 852727"/>
                  <a:gd name="connsiteY28" fmla="*/ 604419 h 604419"/>
                  <a:gd name="connsiteX29" fmla="*/ 750981 w 852727"/>
                  <a:gd name="connsiteY29" fmla="*/ 603208 h 604419"/>
                  <a:gd name="connsiteX30" fmla="*/ 744925 w 852727"/>
                  <a:gd name="connsiteY30" fmla="*/ 601997 h 604419"/>
                  <a:gd name="connsiteX31" fmla="*/ 740080 w 852727"/>
                  <a:gd name="connsiteY31" fmla="*/ 598363 h 604419"/>
                  <a:gd name="connsiteX32" fmla="*/ 735235 w 852727"/>
                  <a:gd name="connsiteY32" fmla="*/ 594729 h 604419"/>
                  <a:gd name="connsiteX33" fmla="*/ 731601 w 852727"/>
                  <a:gd name="connsiteY33" fmla="*/ 589884 h 604419"/>
                  <a:gd name="connsiteX34" fmla="*/ 727967 w 852727"/>
                  <a:gd name="connsiteY34" fmla="*/ 585039 h 604419"/>
                  <a:gd name="connsiteX35" fmla="*/ 726756 w 852727"/>
                  <a:gd name="connsiteY35" fmla="*/ 578983 h 604419"/>
                  <a:gd name="connsiteX36" fmla="*/ 725545 w 852727"/>
                  <a:gd name="connsiteY36" fmla="*/ 572926 h 604419"/>
                  <a:gd name="connsiteX37" fmla="*/ 725545 w 852727"/>
                  <a:gd name="connsiteY37" fmla="*/ 277379 h 604419"/>
                  <a:gd name="connsiteX38" fmla="*/ 691629 w 852727"/>
                  <a:gd name="connsiteY38" fmla="*/ 277379 h 604419"/>
                  <a:gd name="connsiteX39" fmla="*/ 691629 w 852727"/>
                  <a:gd name="connsiteY39" fmla="*/ 572926 h 604419"/>
                  <a:gd name="connsiteX40" fmla="*/ 690418 w 852727"/>
                  <a:gd name="connsiteY40" fmla="*/ 578983 h 604419"/>
                  <a:gd name="connsiteX41" fmla="*/ 689207 w 852727"/>
                  <a:gd name="connsiteY41" fmla="*/ 585039 h 604419"/>
                  <a:gd name="connsiteX42" fmla="*/ 685573 w 852727"/>
                  <a:gd name="connsiteY42" fmla="*/ 589884 h 604419"/>
                  <a:gd name="connsiteX43" fmla="*/ 681939 w 852727"/>
                  <a:gd name="connsiteY43" fmla="*/ 594729 h 604419"/>
                  <a:gd name="connsiteX44" fmla="*/ 677094 w 852727"/>
                  <a:gd name="connsiteY44" fmla="*/ 598363 h 604419"/>
                  <a:gd name="connsiteX45" fmla="*/ 672249 w 852727"/>
                  <a:gd name="connsiteY45" fmla="*/ 601997 h 604419"/>
                  <a:gd name="connsiteX46" fmla="*/ 666193 w 852727"/>
                  <a:gd name="connsiteY46" fmla="*/ 603208 h 604419"/>
                  <a:gd name="connsiteX47" fmla="*/ 658925 w 852727"/>
                  <a:gd name="connsiteY47" fmla="*/ 604419 h 604419"/>
                  <a:gd name="connsiteX48" fmla="*/ 513574 w 852727"/>
                  <a:gd name="connsiteY48" fmla="*/ 604419 h 604419"/>
                  <a:gd name="connsiteX49" fmla="*/ 507518 w 852727"/>
                  <a:gd name="connsiteY49" fmla="*/ 603208 h 604419"/>
                  <a:gd name="connsiteX50" fmla="*/ 501461 w 852727"/>
                  <a:gd name="connsiteY50" fmla="*/ 601997 h 604419"/>
                  <a:gd name="connsiteX51" fmla="*/ 495405 w 852727"/>
                  <a:gd name="connsiteY51" fmla="*/ 598363 h 604419"/>
                  <a:gd name="connsiteX52" fmla="*/ 490560 w 852727"/>
                  <a:gd name="connsiteY52" fmla="*/ 594729 h 604419"/>
                  <a:gd name="connsiteX53" fmla="*/ 486926 w 852727"/>
                  <a:gd name="connsiteY53" fmla="*/ 589884 h 604419"/>
                  <a:gd name="connsiteX54" fmla="*/ 484503 w 852727"/>
                  <a:gd name="connsiteY54" fmla="*/ 585039 h 604419"/>
                  <a:gd name="connsiteX55" fmla="*/ 482081 w 852727"/>
                  <a:gd name="connsiteY55" fmla="*/ 578983 h 604419"/>
                  <a:gd name="connsiteX56" fmla="*/ 482081 w 852727"/>
                  <a:gd name="connsiteY56" fmla="*/ 572926 h 604419"/>
                  <a:gd name="connsiteX57" fmla="*/ 482081 w 852727"/>
                  <a:gd name="connsiteY57" fmla="*/ 323407 h 604419"/>
                  <a:gd name="connsiteX58" fmla="*/ 446954 w 852727"/>
                  <a:gd name="connsiteY58" fmla="*/ 323407 h 604419"/>
                  <a:gd name="connsiteX59" fmla="*/ 446954 w 852727"/>
                  <a:gd name="connsiteY59" fmla="*/ 572926 h 604419"/>
                  <a:gd name="connsiteX60" fmla="*/ 445743 w 852727"/>
                  <a:gd name="connsiteY60" fmla="*/ 578983 h 604419"/>
                  <a:gd name="connsiteX61" fmla="*/ 444532 w 852727"/>
                  <a:gd name="connsiteY61" fmla="*/ 585039 h 604419"/>
                  <a:gd name="connsiteX62" fmla="*/ 442109 w 852727"/>
                  <a:gd name="connsiteY62" fmla="*/ 589884 h 604419"/>
                  <a:gd name="connsiteX63" fmla="*/ 437264 w 852727"/>
                  <a:gd name="connsiteY63" fmla="*/ 594729 h 604419"/>
                  <a:gd name="connsiteX64" fmla="*/ 432419 w 852727"/>
                  <a:gd name="connsiteY64" fmla="*/ 598363 h 604419"/>
                  <a:gd name="connsiteX65" fmla="*/ 427574 w 852727"/>
                  <a:gd name="connsiteY65" fmla="*/ 601997 h 604419"/>
                  <a:gd name="connsiteX66" fmla="*/ 421518 w 852727"/>
                  <a:gd name="connsiteY66" fmla="*/ 603208 h 604419"/>
                  <a:gd name="connsiteX67" fmla="*/ 415461 w 852727"/>
                  <a:gd name="connsiteY67" fmla="*/ 604419 h 604419"/>
                  <a:gd name="connsiteX68" fmla="*/ 268899 w 852727"/>
                  <a:gd name="connsiteY68" fmla="*/ 604419 h 604419"/>
                  <a:gd name="connsiteX69" fmla="*/ 262842 w 852727"/>
                  <a:gd name="connsiteY69" fmla="*/ 603208 h 604419"/>
                  <a:gd name="connsiteX70" fmla="*/ 256786 w 852727"/>
                  <a:gd name="connsiteY70" fmla="*/ 601997 h 604419"/>
                  <a:gd name="connsiteX71" fmla="*/ 250730 w 852727"/>
                  <a:gd name="connsiteY71" fmla="*/ 598363 h 604419"/>
                  <a:gd name="connsiteX72" fmla="*/ 247096 w 852727"/>
                  <a:gd name="connsiteY72" fmla="*/ 594729 h 604419"/>
                  <a:gd name="connsiteX73" fmla="*/ 242251 w 852727"/>
                  <a:gd name="connsiteY73" fmla="*/ 589884 h 604419"/>
                  <a:gd name="connsiteX74" fmla="*/ 239828 w 852727"/>
                  <a:gd name="connsiteY74" fmla="*/ 585039 h 604419"/>
                  <a:gd name="connsiteX75" fmla="*/ 237406 w 852727"/>
                  <a:gd name="connsiteY75" fmla="*/ 578983 h 604419"/>
                  <a:gd name="connsiteX76" fmla="*/ 237406 w 852727"/>
                  <a:gd name="connsiteY76" fmla="*/ 572926 h 604419"/>
                  <a:gd name="connsiteX77" fmla="*/ 237406 w 852727"/>
                  <a:gd name="connsiteY77" fmla="*/ 408195 h 604419"/>
                  <a:gd name="connsiteX78" fmla="*/ 202279 w 852727"/>
                  <a:gd name="connsiteY78" fmla="*/ 408195 h 604419"/>
                  <a:gd name="connsiteX79" fmla="*/ 202279 w 852727"/>
                  <a:gd name="connsiteY79" fmla="*/ 572926 h 604419"/>
                  <a:gd name="connsiteX80" fmla="*/ 202279 w 852727"/>
                  <a:gd name="connsiteY80" fmla="*/ 578983 h 604419"/>
                  <a:gd name="connsiteX81" fmla="*/ 199857 w 852727"/>
                  <a:gd name="connsiteY81" fmla="*/ 585039 h 604419"/>
                  <a:gd name="connsiteX82" fmla="*/ 197434 w 852727"/>
                  <a:gd name="connsiteY82" fmla="*/ 589884 h 604419"/>
                  <a:gd name="connsiteX83" fmla="*/ 193800 w 852727"/>
                  <a:gd name="connsiteY83" fmla="*/ 594729 h 604419"/>
                  <a:gd name="connsiteX84" fmla="*/ 188955 w 852727"/>
                  <a:gd name="connsiteY84" fmla="*/ 598363 h 604419"/>
                  <a:gd name="connsiteX85" fmla="*/ 182899 w 852727"/>
                  <a:gd name="connsiteY85" fmla="*/ 601997 h 604419"/>
                  <a:gd name="connsiteX86" fmla="*/ 176843 w 852727"/>
                  <a:gd name="connsiteY86" fmla="*/ 603208 h 604419"/>
                  <a:gd name="connsiteX87" fmla="*/ 170786 w 852727"/>
                  <a:gd name="connsiteY87" fmla="*/ 604419 h 604419"/>
                  <a:gd name="connsiteX88" fmla="*/ 46027 w 852727"/>
                  <a:gd name="connsiteY88" fmla="*/ 604419 h 604419"/>
                  <a:gd name="connsiteX89" fmla="*/ 39970 w 852727"/>
                  <a:gd name="connsiteY89" fmla="*/ 603208 h 604419"/>
                  <a:gd name="connsiteX90" fmla="*/ 33914 w 852727"/>
                  <a:gd name="connsiteY90" fmla="*/ 601997 h 604419"/>
                  <a:gd name="connsiteX91" fmla="*/ 29069 w 852727"/>
                  <a:gd name="connsiteY91" fmla="*/ 598363 h 604419"/>
                  <a:gd name="connsiteX92" fmla="*/ 24224 w 852727"/>
                  <a:gd name="connsiteY92" fmla="*/ 594729 h 604419"/>
                  <a:gd name="connsiteX93" fmla="*/ 20590 w 852727"/>
                  <a:gd name="connsiteY93" fmla="*/ 589884 h 604419"/>
                  <a:gd name="connsiteX94" fmla="*/ 16956 w 852727"/>
                  <a:gd name="connsiteY94" fmla="*/ 585039 h 604419"/>
                  <a:gd name="connsiteX95" fmla="*/ 15745 w 852727"/>
                  <a:gd name="connsiteY95" fmla="*/ 578983 h 604419"/>
                  <a:gd name="connsiteX96" fmla="*/ 14534 w 852727"/>
                  <a:gd name="connsiteY96" fmla="*/ 572926 h 604419"/>
                  <a:gd name="connsiteX97" fmla="*/ 15745 w 852727"/>
                  <a:gd name="connsiteY97" fmla="*/ 565659 h 604419"/>
                  <a:gd name="connsiteX98" fmla="*/ 16956 w 852727"/>
                  <a:gd name="connsiteY98" fmla="*/ 559603 h 604419"/>
                  <a:gd name="connsiteX99" fmla="*/ 20590 w 852727"/>
                  <a:gd name="connsiteY99" fmla="*/ 554758 h 604419"/>
                  <a:gd name="connsiteX100" fmla="*/ 24224 w 852727"/>
                  <a:gd name="connsiteY100" fmla="*/ 549913 h 604419"/>
                  <a:gd name="connsiteX101" fmla="*/ 29069 w 852727"/>
                  <a:gd name="connsiteY101" fmla="*/ 546279 h 604419"/>
                  <a:gd name="connsiteX102" fmla="*/ 33914 w 852727"/>
                  <a:gd name="connsiteY102" fmla="*/ 542645 h 604419"/>
                  <a:gd name="connsiteX103" fmla="*/ 39970 w 852727"/>
                  <a:gd name="connsiteY103" fmla="*/ 541434 h 604419"/>
                  <a:gd name="connsiteX104" fmla="*/ 46027 w 852727"/>
                  <a:gd name="connsiteY104" fmla="*/ 540222 h 604419"/>
                  <a:gd name="connsiteX105" fmla="*/ 139294 w 852727"/>
                  <a:gd name="connsiteY105" fmla="*/ 540222 h 604419"/>
                  <a:gd name="connsiteX106" fmla="*/ 139294 w 852727"/>
                  <a:gd name="connsiteY106" fmla="*/ 390026 h 604419"/>
                  <a:gd name="connsiteX107" fmla="*/ 140505 w 852727"/>
                  <a:gd name="connsiteY107" fmla="*/ 381547 h 604419"/>
                  <a:gd name="connsiteX108" fmla="*/ 142927 w 852727"/>
                  <a:gd name="connsiteY108" fmla="*/ 373069 h 604419"/>
                  <a:gd name="connsiteX109" fmla="*/ 146561 w 852727"/>
                  <a:gd name="connsiteY109" fmla="*/ 364590 h 604419"/>
                  <a:gd name="connsiteX110" fmla="*/ 152618 w 852727"/>
                  <a:gd name="connsiteY110" fmla="*/ 358533 h 604419"/>
                  <a:gd name="connsiteX111" fmla="*/ 158674 w 852727"/>
                  <a:gd name="connsiteY111" fmla="*/ 352477 h 604419"/>
                  <a:gd name="connsiteX112" fmla="*/ 167153 w 852727"/>
                  <a:gd name="connsiteY112" fmla="*/ 348843 h 604419"/>
                  <a:gd name="connsiteX113" fmla="*/ 175632 w 852727"/>
                  <a:gd name="connsiteY113" fmla="*/ 345210 h 604419"/>
                  <a:gd name="connsiteX114" fmla="*/ 184110 w 852727"/>
                  <a:gd name="connsiteY114" fmla="*/ 345210 h 604419"/>
                  <a:gd name="connsiteX115" fmla="*/ 255575 w 852727"/>
                  <a:gd name="connsiteY115" fmla="*/ 345210 h 604419"/>
                  <a:gd name="connsiteX116" fmla="*/ 264054 w 852727"/>
                  <a:gd name="connsiteY116" fmla="*/ 345210 h 604419"/>
                  <a:gd name="connsiteX117" fmla="*/ 272532 w 852727"/>
                  <a:gd name="connsiteY117" fmla="*/ 348843 h 604419"/>
                  <a:gd name="connsiteX118" fmla="*/ 281011 w 852727"/>
                  <a:gd name="connsiteY118" fmla="*/ 352477 h 604419"/>
                  <a:gd name="connsiteX119" fmla="*/ 287068 w 852727"/>
                  <a:gd name="connsiteY119" fmla="*/ 358533 h 604419"/>
                  <a:gd name="connsiteX120" fmla="*/ 293124 w 852727"/>
                  <a:gd name="connsiteY120" fmla="*/ 364590 h 604419"/>
                  <a:gd name="connsiteX121" fmla="*/ 296758 w 852727"/>
                  <a:gd name="connsiteY121" fmla="*/ 373069 h 604419"/>
                  <a:gd name="connsiteX122" fmla="*/ 300391 w 852727"/>
                  <a:gd name="connsiteY122" fmla="*/ 381547 h 604419"/>
                  <a:gd name="connsiteX123" fmla="*/ 300391 w 852727"/>
                  <a:gd name="connsiteY123" fmla="*/ 390026 h 604419"/>
                  <a:gd name="connsiteX124" fmla="*/ 300391 w 852727"/>
                  <a:gd name="connsiteY124" fmla="*/ 540222 h 604419"/>
                  <a:gd name="connsiteX125" fmla="*/ 382757 w 852727"/>
                  <a:gd name="connsiteY125" fmla="*/ 540222 h 604419"/>
                  <a:gd name="connsiteX126" fmla="*/ 382757 w 852727"/>
                  <a:gd name="connsiteY126" fmla="*/ 305238 h 604419"/>
                  <a:gd name="connsiteX127" fmla="*/ 383969 w 852727"/>
                  <a:gd name="connsiteY127" fmla="*/ 295548 h 604419"/>
                  <a:gd name="connsiteX128" fmla="*/ 386391 w 852727"/>
                  <a:gd name="connsiteY128" fmla="*/ 287069 h 604419"/>
                  <a:gd name="connsiteX129" fmla="*/ 391236 w 852727"/>
                  <a:gd name="connsiteY129" fmla="*/ 279802 h 604419"/>
                  <a:gd name="connsiteX130" fmla="*/ 397292 w 852727"/>
                  <a:gd name="connsiteY130" fmla="*/ 272534 h 604419"/>
                  <a:gd name="connsiteX131" fmla="*/ 403349 w 852727"/>
                  <a:gd name="connsiteY131" fmla="*/ 267689 h 604419"/>
                  <a:gd name="connsiteX132" fmla="*/ 410616 w 852727"/>
                  <a:gd name="connsiteY132" fmla="*/ 262844 h 604419"/>
                  <a:gd name="connsiteX133" fmla="*/ 419095 w 852727"/>
                  <a:gd name="connsiteY133" fmla="*/ 260421 h 604419"/>
                  <a:gd name="connsiteX134" fmla="*/ 428785 w 852727"/>
                  <a:gd name="connsiteY134" fmla="*/ 259210 h 604419"/>
                  <a:gd name="connsiteX135" fmla="*/ 499039 w 852727"/>
                  <a:gd name="connsiteY135" fmla="*/ 259210 h 604419"/>
                  <a:gd name="connsiteX136" fmla="*/ 508729 w 852727"/>
                  <a:gd name="connsiteY136" fmla="*/ 260421 h 604419"/>
                  <a:gd name="connsiteX137" fmla="*/ 517208 w 852727"/>
                  <a:gd name="connsiteY137" fmla="*/ 262844 h 604419"/>
                  <a:gd name="connsiteX138" fmla="*/ 524475 w 852727"/>
                  <a:gd name="connsiteY138" fmla="*/ 267689 h 604419"/>
                  <a:gd name="connsiteX139" fmla="*/ 531743 w 852727"/>
                  <a:gd name="connsiteY139" fmla="*/ 272534 h 604419"/>
                  <a:gd name="connsiteX140" fmla="*/ 537799 w 852727"/>
                  <a:gd name="connsiteY140" fmla="*/ 279802 h 604419"/>
                  <a:gd name="connsiteX141" fmla="*/ 541433 w 852727"/>
                  <a:gd name="connsiteY141" fmla="*/ 287069 h 604419"/>
                  <a:gd name="connsiteX142" fmla="*/ 543856 w 852727"/>
                  <a:gd name="connsiteY142" fmla="*/ 295548 h 604419"/>
                  <a:gd name="connsiteX143" fmla="*/ 545067 w 852727"/>
                  <a:gd name="connsiteY143" fmla="*/ 305238 h 604419"/>
                  <a:gd name="connsiteX144" fmla="*/ 545067 w 852727"/>
                  <a:gd name="connsiteY144" fmla="*/ 540222 h 604419"/>
                  <a:gd name="connsiteX145" fmla="*/ 627433 w 852727"/>
                  <a:gd name="connsiteY145" fmla="*/ 540222 h 604419"/>
                  <a:gd name="connsiteX146" fmla="*/ 627433 w 852727"/>
                  <a:gd name="connsiteY146" fmla="*/ 259210 h 604419"/>
                  <a:gd name="connsiteX147" fmla="*/ 628644 w 852727"/>
                  <a:gd name="connsiteY147" fmla="*/ 249520 h 604419"/>
                  <a:gd name="connsiteX148" fmla="*/ 631066 w 852727"/>
                  <a:gd name="connsiteY148" fmla="*/ 241041 h 604419"/>
                  <a:gd name="connsiteX149" fmla="*/ 635911 w 852727"/>
                  <a:gd name="connsiteY149" fmla="*/ 233774 h 604419"/>
                  <a:gd name="connsiteX150" fmla="*/ 640756 w 852727"/>
                  <a:gd name="connsiteY150" fmla="*/ 226506 h 604419"/>
                  <a:gd name="connsiteX151" fmla="*/ 648024 w 852727"/>
                  <a:gd name="connsiteY151" fmla="*/ 220450 h 604419"/>
                  <a:gd name="connsiteX152" fmla="*/ 655292 w 852727"/>
                  <a:gd name="connsiteY152" fmla="*/ 216816 h 604419"/>
                  <a:gd name="connsiteX153" fmla="*/ 663770 w 852727"/>
                  <a:gd name="connsiteY153" fmla="*/ 214394 h 604419"/>
                  <a:gd name="connsiteX154" fmla="*/ 174422 w 852727"/>
                  <a:gd name="connsiteY154" fmla="*/ 73887 h 604419"/>
                  <a:gd name="connsiteX155" fmla="*/ 180478 w 852727"/>
                  <a:gd name="connsiteY155" fmla="*/ 73887 h 604419"/>
                  <a:gd name="connsiteX156" fmla="*/ 186535 w 852727"/>
                  <a:gd name="connsiteY156" fmla="*/ 75099 h 604419"/>
                  <a:gd name="connsiteX157" fmla="*/ 192591 w 852727"/>
                  <a:gd name="connsiteY157" fmla="*/ 77521 h 604419"/>
                  <a:gd name="connsiteX158" fmla="*/ 197436 w 852727"/>
                  <a:gd name="connsiteY158" fmla="*/ 81155 h 604419"/>
                  <a:gd name="connsiteX159" fmla="*/ 202281 w 852727"/>
                  <a:gd name="connsiteY159" fmla="*/ 84789 h 604419"/>
                  <a:gd name="connsiteX160" fmla="*/ 205915 w 852727"/>
                  <a:gd name="connsiteY160" fmla="*/ 90845 h 604419"/>
                  <a:gd name="connsiteX161" fmla="*/ 208337 w 852727"/>
                  <a:gd name="connsiteY161" fmla="*/ 96901 h 604419"/>
                  <a:gd name="connsiteX162" fmla="*/ 208337 w 852727"/>
                  <a:gd name="connsiteY162" fmla="*/ 102958 h 604419"/>
                  <a:gd name="connsiteX163" fmla="*/ 208337 w 852727"/>
                  <a:gd name="connsiteY163" fmla="*/ 109014 h 604419"/>
                  <a:gd name="connsiteX164" fmla="*/ 207126 w 852727"/>
                  <a:gd name="connsiteY164" fmla="*/ 115070 h 604419"/>
                  <a:gd name="connsiteX165" fmla="*/ 204703 w 852727"/>
                  <a:gd name="connsiteY165" fmla="*/ 119915 h 604419"/>
                  <a:gd name="connsiteX166" fmla="*/ 202281 w 852727"/>
                  <a:gd name="connsiteY166" fmla="*/ 125972 h 604419"/>
                  <a:gd name="connsiteX167" fmla="*/ 197436 w 852727"/>
                  <a:gd name="connsiteY167" fmla="*/ 129605 h 604419"/>
                  <a:gd name="connsiteX168" fmla="*/ 52084 w 852727"/>
                  <a:gd name="connsiteY168" fmla="*/ 247098 h 604419"/>
                  <a:gd name="connsiteX169" fmla="*/ 47239 w 852727"/>
                  <a:gd name="connsiteY169" fmla="*/ 250731 h 604419"/>
                  <a:gd name="connsiteX170" fmla="*/ 42394 w 852727"/>
                  <a:gd name="connsiteY170" fmla="*/ 253154 h 604419"/>
                  <a:gd name="connsiteX171" fmla="*/ 37549 w 852727"/>
                  <a:gd name="connsiteY171" fmla="*/ 254365 h 604419"/>
                  <a:gd name="connsiteX172" fmla="*/ 31493 w 852727"/>
                  <a:gd name="connsiteY172" fmla="*/ 254365 h 604419"/>
                  <a:gd name="connsiteX173" fmla="*/ 25437 w 852727"/>
                  <a:gd name="connsiteY173" fmla="*/ 254365 h 604419"/>
                  <a:gd name="connsiteX174" fmla="*/ 18169 w 852727"/>
                  <a:gd name="connsiteY174" fmla="*/ 251943 h 604419"/>
                  <a:gd name="connsiteX175" fmla="*/ 12113 w 852727"/>
                  <a:gd name="connsiteY175" fmla="*/ 248309 h 604419"/>
                  <a:gd name="connsiteX176" fmla="*/ 7268 w 852727"/>
                  <a:gd name="connsiteY176" fmla="*/ 242253 h 604419"/>
                  <a:gd name="connsiteX177" fmla="*/ 3634 w 852727"/>
                  <a:gd name="connsiteY177" fmla="*/ 237408 h 604419"/>
                  <a:gd name="connsiteX178" fmla="*/ 1212 w 852727"/>
                  <a:gd name="connsiteY178" fmla="*/ 231351 h 604419"/>
                  <a:gd name="connsiteX179" fmla="*/ 0 w 852727"/>
                  <a:gd name="connsiteY179" fmla="*/ 225295 h 604419"/>
                  <a:gd name="connsiteX180" fmla="*/ 0 w 852727"/>
                  <a:gd name="connsiteY180" fmla="*/ 219239 h 604419"/>
                  <a:gd name="connsiteX181" fmla="*/ 1212 w 852727"/>
                  <a:gd name="connsiteY181" fmla="*/ 213182 h 604419"/>
                  <a:gd name="connsiteX182" fmla="*/ 3634 w 852727"/>
                  <a:gd name="connsiteY182" fmla="*/ 207126 h 604419"/>
                  <a:gd name="connsiteX183" fmla="*/ 7268 w 852727"/>
                  <a:gd name="connsiteY183" fmla="*/ 202281 h 604419"/>
                  <a:gd name="connsiteX184" fmla="*/ 12113 w 852727"/>
                  <a:gd name="connsiteY184" fmla="*/ 197436 h 604419"/>
                  <a:gd name="connsiteX185" fmla="*/ 157464 w 852727"/>
                  <a:gd name="connsiteY185" fmla="*/ 79944 h 604419"/>
                  <a:gd name="connsiteX186" fmla="*/ 162309 w 852727"/>
                  <a:gd name="connsiteY186" fmla="*/ 77521 h 604419"/>
                  <a:gd name="connsiteX187" fmla="*/ 168366 w 852727"/>
                  <a:gd name="connsiteY187" fmla="*/ 75099 h 604419"/>
                  <a:gd name="connsiteX188" fmla="*/ 274956 w 852727"/>
                  <a:gd name="connsiteY188" fmla="*/ 53296 h 604419"/>
                  <a:gd name="connsiteX189" fmla="*/ 281013 w 852727"/>
                  <a:gd name="connsiteY189" fmla="*/ 53296 h 604419"/>
                  <a:gd name="connsiteX190" fmla="*/ 288280 w 852727"/>
                  <a:gd name="connsiteY190" fmla="*/ 55718 h 604419"/>
                  <a:gd name="connsiteX191" fmla="*/ 415463 w 852727"/>
                  <a:gd name="connsiteY191" fmla="*/ 94479 h 604419"/>
                  <a:gd name="connsiteX192" fmla="*/ 420308 w 852727"/>
                  <a:gd name="connsiteY192" fmla="*/ 96902 h 604419"/>
                  <a:gd name="connsiteX193" fmla="*/ 426364 w 852727"/>
                  <a:gd name="connsiteY193" fmla="*/ 100535 h 604419"/>
                  <a:gd name="connsiteX194" fmla="*/ 429998 w 852727"/>
                  <a:gd name="connsiteY194" fmla="*/ 105380 h 604419"/>
                  <a:gd name="connsiteX195" fmla="*/ 433631 w 852727"/>
                  <a:gd name="connsiteY195" fmla="*/ 110225 h 604419"/>
                  <a:gd name="connsiteX196" fmla="*/ 436054 w 852727"/>
                  <a:gd name="connsiteY196" fmla="*/ 116282 h 604419"/>
                  <a:gd name="connsiteX197" fmla="*/ 437265 w 852727"/>
                  <a:gd name="connsiteY197" fmla="*/ 122338 h 604419"/>
                  <a:gd name="connsiteX198" fmla="*/ 437265 w 852727"/>
                  <a:gd name="connsiteY198" fmla="*/ 128394 h 604419"/>
                  <a:gd name="connsiteX199" fmla="*/ 436054 w 852727"/>
                  <a:gd name="connsiteY199" fmla="*/ 134451 h 604419"/>
                  <a:gd name="connsiteX200" fmla="*/ 433631 w 852727"/>
                  <a:gd name="connsiteY200" fmla="*/ 139296 h 604419"/>
                  <a:gd name="connsiteX201" fmla="*/ 431209 w 852727"/>
                  <a:gd name="connsiteY201" fmla="*/ 144141 h 604419"/>
                  <a:gd name="connsiteX202" fmla="*/ 427575 w 852727"/>
                  <a:gd name="connsiteY202" fmla="*/ 147774 h 604419"/>
                  <a:gd name="connsiteX203" fmla="*/ 423941 w 852727"/>
                  <a:gd name="connsiteY203" fmla="*/ 150197 h 604419"/>
                  <a:gd name="connsiteX204" fmla="*/ 420308 w 852727"/>
                  <a:gd name="connsiteY204" fmla="*/ 153831 h 604419"/>
                  <a:gd name="connsiteX205" fmla="*/ 415463 w 852727"/>
                  <a:gd name="connsiteY205" fmla="*/ 155042 h 604419"/>
                  <a:gd name="connsiteX206" fmla="*/ 410617 w 852727"/>
                  <a:gd name="connsiteY206" fmla="*/ 156253 h 604419"/>
                  <a:gd name="connsiteX207" fmla="*/ 405772 w 852727"/>
                  <a:gd name="connsiteY207" fmla="*/ 156253 h 604419"/>
                  <a:gd name="connsiteX208" fmla="*/ 400927 w 852727"/>
                  <a:gd name="connsiteY208" fmla="*/ 156253 h 604419"/>
                  <a:gd name="connsiteX209" fmla="*/ 396082 w 852727"/>
                  <a:gd name="connsiteY209" fmla="*/ 155042 h 604419"/>
                  <a:gd name="connsiteX210" fmla="*/ 268900 w 852727"/>
                  <a:gd name="connsiteY210" fmla="*/ 116282 h 604419"/>
                  <a:gd name="connsiteX211" fmla="*/ 262844 w 852727"/>
                  <a:gd name="connsiteY211" fmla="*/ 113859 h 604419"/>
                  <a:gd name="connsiteX212" fmla="*/ 257999 w 852727"/>
                  <a:gd name="connsiteY212" fmla="*/ 110225 h 604419"/>
                  <a:gd name="connsiteX213" fmla="*/ 253154 w 852727"/>
                  <a:gd name="connsiteY213" fmla="*/ 105380 h 604419"/>
                  <a:gd name="connsiteX214" fmla="*/ 250731 w 852727"/>
                  <a:gd name="connsiteY214" fmla="*/ 100535 h 604419"/>
                  <a:gd name="connsiteX215" fmla="*/ 248309 w 852727"/>
                  <a:gd name="connsiteY215" fmla="*/ 94479 h 604419"/>
                  <a:gd name="connsiteX216" fmla="*/ 247097 w 852727"/>
                  <a:gd name="connsiteY216" fmla="*/ 88423 h 604419"/>
                  <a:gd name="connsiteX217" fmla="*/ 247097 w 852727"/>
                  <a:gd name="connsiteY217" fmla="*/ 82366 h 604419"/>
                  <a:gd name="connsiteX218" fmla="*/ 248309 w 852727"/>
                  <a:gd name="connsiteY218" fmla="*/ 76310 h 604419"/>
                  <a:gd name="connsiteX219" fmla="*/ 250731 w 852727"/>
                  <a:gd name="connsiteY219" fmla="*/ 70253 h 604419"/>
                  <a:gd name="connsiteX220" fmla="*/ 254365 w 852727"/>
                  <a:gd name="connsiteY220" fmla="*/ 65408 h 604419"/>
                  <a:gd name="connsiteX221" fmla="*/ 257999 w 852727"/>
                  <a:gd name="connsiteY221" fmla="*/ 60563 h 604419"/>
                  <a:gd name="connsiteX222" fmla="*/ 264055 w 852727"/>
                  <a:gd name="connsiteY222" fmla="*/ 56930 h 604419"/>
                  <a:gd name="connsiteX223" fmla="*/ 268900 w 852727"/>
                  <a:gd name="connsiteY223" fmla="*/ 54507 h 604419"/>
                  <a:gd name="connsiteX224" fmla="*/ 660138 w 852727"/>
                  <a:gd name="connsiteY224" fmla="*/ 0 h 604419"/>
                  <a:gd name="connsiteX225" fmla="*/ 666194 w 852727"/>
                  <a:gd name="connsiteY225" fmla="*/ 0 h 604419"/>
                  <a:gd name="connsiteX226" fmla="*/ 672251 w 852727"/>
                  <a:gd name="connsiteY226" fmla="*/ 0 h 604419"/>
                  <a:gd name="connsiteX227" fmla="*/ 678307 w 852727"/>
                  <a:gd name="connsiteY227" fmla="*/ 2423 h 604419"/>
                  <a:gd name="connsiteX228" fmla="*/ 683152 w 852727"/>
                  <a:gd name="connsiteY228" fmla="*/ 4845 h 604419"/>
                  <a:gd name="connsiteX229" fmla="*/ 687997 w 852727"/>
                  <a:gd name="connsiteY229" fmla="*/ 8479 h 604419"/>
                  <a:gd name="connsiteX230" fmla="*/ 692842 w 852727"/>
                  <a:gd name="connsiteY230" fmla="*/ 13324 h 604419"/>
                  <a:gd name="connsiteX231" fmla="*/ 695265 w 852727"/>
                  <a:gd name="connsiteY231" fmla="*/ 19380 h 604419"/>
                  <a:gd name="connsiteX232" fmla="*/ 697687 w 852727"/>
                  <a:gd name="connsiteY232" fmla="*/ 25437 h 604419"/>
                  <a:gd name="connsiteX233" fmla="*/ 697687 w 852727"/>
                  <a:gd name="connsiteY233" fmla="*/ 31493 h 604419"/>
                  <a:gd name="connsiteX234" fmla="*/ 697687 w 852727"/>
                  <a:gd name="connsiteY234" fmla="*/ 37549 h 604419"/>
                  <a:gd name="connsiteX235" fmla="*/ 695265 w 852727"/>
                  <a:gd name="connsiteY235" fmla="*/ 43606 h 604419"/>
                  <a:gd name="connsiteX236" fmla="*/ 692842 w 852727"/>
                  <a:gd name="connsiteY236" fmla="*/ 48451 h 604419"/>
                  <a:gd name="connsiteX237" fmla="*/ 689208 w 852727"/>
                  <a:gd name="connsiteY237" fmla="*/ 53296 h 604419"/>
                  <a:gd name="connsiteX238" fmla="*/ 684363 w 852727"/>
                  <a:gd name="connsiteY238" fmla="*/ 58141 h 604419"/>
                  <a:gd name="connsiteX239" fmla="*/ 545068 w 852727"/>
                  <a:gd name="connsiteY239" fmla="*/ 151408 h 604419"/>
                  <a:gd name="connsiteX240" fmla="*/ 540223 w 852727"/>
                  <a:gd name="connsiteY240" fmla="*/ 153831 h 604419"/>
                  <a:gd name="connsiteX241" fmla="*/ 535378 w 852727"/>
                  <a:gd name="connsiteY241" fmla="*/ 155042 h 604419"/>
                  <a:gd name="connsiteX242" fmla="*/ 526899 w 852727"/>
                  <a:gd name="connsiteY242" fmla="*/ 156253 h 604419"/>
                  <a:gd name="connsiteX243" fmla="*/ 519632 w 852727"/>
                  <a:gd name="connsiteY243" fmla="*/ 156253 h 604419"/>
                  <a:gd name="connsiteX244" fmla="*/ 512364 w 852727"/>
                  <a:gd name="connsiteY244" fmla="*/ 152619 h 604419"/>
                  <a:gd name="connsiteX245" fmla="*/ 505096 w 852727"/>
                  <a:gd name="connsiteY245" fmla="*/ 148986 h 604419"/>
                  <a:gd name="connsiteX246" fmla="*/ 500251 w 852727"/>
                  <a:gd name="connsiteY246" fmla="*/ 142929 h 604419"/>
                  <a:gd name="connsiteX247" fmla="*/ 497829 w 852727"/>
                  <a:gd name="connsiteY247" fmla="*/ 136873 h 604419"/>
                  <a:gd name="connsiteX248" fmla="*/ 495406 w 852727"/>
                  <a:gd name="connsiteY248" fmla="*/ 130817 h 604419"/>
                  <a:gd name="connsiteX249" fmla="*/ 495406 w 852727"/>
                  <a:gd name="connsiteY249" fmla="*/ 124760 h 604419"/>
                  <a:gd name="connsiteX250" fmla="*/ 495406 w 852727"/>
                  <a:gd name="connsiteY250" fmla="*/ 118704 h 604419"/>
                  <a:gd name="connsiteX251" fmla="*/ 497829 w 852727"/>
                  <a:gd name="connsiteY251" fmla="*/ 112648 h 604419"/>
                  <a:gd name="connsiteX252" fmla="*/ 500251 w 852727"/>
                  <a:gd name="connsiteY252" fmla="*/ 107803 h 604419"/>
                  <a:gd name="connsiteX253" fmla="*/ 503885 w 852727"/>
                  <a:gd name="connsiteY253" fmla="*/ 102958 h 604419"/>
                  <a:gd name="connsiteX254" fmla="*/ 508730 w 852727"/>
                  <a:gd name="connsiteY254" fmla="*/ 98113 h 604419"/>
                  <a:gd name="connsiteX255" fmla="*/ 648025 w 852727"/>
                  <a:gd name="connsiteY255" fmla="*/ 4845 h 604419"/>
                  <a:gd name="connsiteX256" fmla="*/ 654082 w 852727"/>
                  <a:gd name="connsiteY256" fmla="*/ 2423 h 60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852727" h="604419">
                    <a:moveTo>
                      <a:pt x="673461" y="213182"/>
                    </a:moveTo>
                    <a:lnTo>
                      <a:pt x="743714" y="213182"/>
                    </a:lnTo>
                    <a:lnTo>
                      <a:pt x="753404" y="214394"/>
                    </a:lnTo>
                    <a:lnTo>
                      <a:pt x="761883" y="216816"/>
                    </a:lnTo>
                    <a:lnTo>
                      <a:pt x="769150" y="220450"/>
                    </a:lnTo>
                    <a:lnTo>
                      <a:pt x="776418" y="226506"/>
                    </a:lnTo>
                    <a:lnTo>
                      <a:pt x="781263" y="233774"/>
                    </a:lnTo>
                    <a:lnTo>
                      <a:pt x="786108" y="241041"/>
                    </a:lnTo>
                    <a:lnTo>
                      <a:pt x="788530" y="249520"/>
                    </a:lnTo>
                    <a:lnTo>
                      <a:pt x="789742" y="259210"/>
                    </a:lnTo>
                    <a:lnTo>
                      <a:pt x="789742" y="540222"/>
                    </a:lnTo>
                    <a:lnTo>
                      <a:pt x="821234" y="540222"/>
                    </a:lnTo>
                    <a:lnTo>
                      <a:pt x="827291" y="541434"/>
                    </a:lnTo>
                    <a:lnTo>
                      <a:pt x="833347" y="542645"/>
                    </a:lnTo>
                    <a:lnTo>
                      <a:pt x="839403" y="546279"/>
                    </a:lnTo>
                    <a:lnTo>
                      <a:pt x="844248" y="549913"/>
                    </a:lnTo>
                    <a:lnTo>
                      <a:pt x="847882" y="554758"/>
                    </a:lnTo>
                    <a:lnTo>
                      <a:pt x="850305" y="559603"/>
                    </a:lnTo>
                    <a:lnTo>
                      <a:pt x="852727" y="565659"/>
                    </a:lnTo>
                    <a:lnTo>
                      <a:pt x="852727" y="572926"/>
                    </a:lnTo>
                    <a:lnTo>
                      <a:pt x="852727" y="578983"/>
                    </a:lnTo>
                    <a:lnTo>
                      <a:pt x="850305" y="585039"/>
                    </a:lnTo>
                    <a:lnTo>
                      <a:pt x="847882" y="589884"/>
                    </a:lnTo>
                    <a:lnTo>
                      <a:pt x="844248" y="594729"/>
                    </a:lnTo>
                    <a:lnTo>
                      <a:pt x="839403" y="598363"/>
                    </a:lnTo>
                    <a:lnTo>
                      <a:pt x="833347" y="601997"/>
                    </a:lnTo>
                    <a:lnTo>
                      <a:pt x="827291" y="603208"/>
                    </a:lnTo>
                    <a:lnTo>
                      <a:pt x="821234" y="604419"/>
                    </a:lnTo>
                    <a:lnTo>
                      <a:pt x="758249" y="604419"/>
                    </a:lnTo>
                    <a:lnTo>
                      <a:pt x="750981" y="603208"/>
                    </a:lnTo>
                    <a:lnTo>
                      <a:pt x="744925" y="601997"/>
                    </a:lnTo>
                    <a:lnTo>
                      <a:pt x="740080" y="598363"/>
                    </a:lnTo>
                    <a:lnTo>
                      <a:pt x="735235" y="594729"/>
                    </a:lnTo>
                    <a:lnTo>
                      <a:pt x="731601" y="589884"/>
                    </a:lnTo>
                    <a:lnTo>
                      <a:pt x="727967" y="585039"/>
                    </a:lnTo>
                    <a:lnTo>
                      <a:pt x="726756" y="578983"/>
                    </a:lnTo>
                    <a:lnTo>
                      <a:pt x="725545" y="572926"/>
                    </a:lnTo>
                    <a:lnTo>
                      <a:pt x="725545" y="277379"/>
                    </a:lnTo>
                    <a:lnTo>
                      <a:pt x="691629" y="277379"/>
                    </a:lnTo>
                    <a:lnTo>
                      <a:pt x="691629" y="572926"/>
                    </a:lnTo>
                    <a:lnTo>
                      <a:pt x="690418" y="578983"/>
                    </a:lnTo>
                    <a:lnTo>
                      <a:pt x="689207" y="585039"/>
                    </a:lnTo>
                    <a:lnTo>
                      <a:pt x="685573" y="589884"/>
                    </a:lnTo>
                    <a:lnTo>
                      <a:pt x="681939" y="594729"/>
                    </a:lnTo>
                    <a:lnTo>
                      <a:pt x="677094" y="598363"/>
                    </a:lnTo>
                    <a:lnTo>
                      <a:pt x="672249" y="601997"/>
                    </a:lnTo>
                    <a:lnTo>
                      <a:pt x="666193" y="603208"/>
                    </a:lnTo>
                    <a:lnTo>
                      <a:pt x="658925" y="604419"/>
                    </a:lnTo>
                    <a:lnTo>
                      <a:pt x="513574" y="604419"/>
                    </a:lnTo>
                    <a:lnTo>
                      <a:pt x="507518" y="603208"/>
                    </a:lnTo>
                    <a:lnTo>
                      <a:pt x="501461" y="601997"/>
                    </a:lnTo>
                    <a:lnTo>
                      <a:pt x="495405" y="598363"/>
                    </a:lnTo>
                    <a:lnTo>
                      <a:pt x="490560" y="594729"/>
                    </a:lnTo>
                    <a:lnTo>
                      <a:pt x="486926" y="589884"/>
                    </a:lnTo>
                    <a:lnTo>
                      <a:pt x="484503" y="585039"/>
                    </a:lnTo>
                    <a:lnTo>
                      <a:pt x="482081" y="578983"/>
                    </a:lnTo>
                    <a:lnTo>
                      <a:pt x="482081" y="572926"/>
                    </a:lnTo>
                    <a:lnTo>
                      <a:pt x="482081" y="323407"/>
                    </a:lnTo>
                    <a:lnTo>
                      <a:pt x="446954" y="323407"/>
                    </a:lnTo>
                    <a:lnTo>
                      <a:pt x="446954" y="572926"/>
                    </a:lnTo>
                    <a:lnTo>
                      <a:pt x="445743" y="578983"/>
                    </a:lnTo>
                    <a:lnTo>
                      <a:pt x="444532" y="585039"/>
                    </a:lnTo>
                    <a:lnTo>
                      <a:pt x="442109" y="589884"/>
                    </a:lnTo>
                    <a:lnTo>
                      <a:pt x="437264" y="594729"/>
                    </a:lnTo>
                    <a:lnTo>
                      <a:pt x="432419" y="598363"/>
                    </a:lnTo>
                    <a:lnTo>
                      <a:pt x="427574" y="601997"/>
                    </a:lnTo>
                    <a:lnTo>
                      <a:pt x="421518" y="603208"/>
                    </a:lnTo>
                    <a:lnTo>
                      <a:pt x="415461" y="604419"/>
                    </a:lnTo>
                    <a:lnTo>
                      <a:pt x="268899" y="604419"/>
                    </a:lnTo>
                    <a:lnTo>
                      <a:pt x="262842" y="603208"/>
                    </a:lnTo>
                    <a:lnTo>
                      <a:pt x="256786" y="601997"/>
                    </a:lnTo>
                    <a:lnTo>
                      <a:pt x="250730" y="598363"/>
                    </a:lnTo>
                    <a:lnTo>
                      <a:pt x="247096" y="594729"/>
                    </a:lnTo>
                    <a:lnTo>
                      <a:pt x="242251" y="589884"/>
                    </a:lnTo>
                    <a:lnTo>
                      <a:pt x="239828" y="585039"/>
                    </a:lnTo>
                    <a:lnTo>
                      <a:pt x="237406" y="578983"/>
                    </a:lnTo>
                    <a:lnTo>
                      <a:pt x="237406" y="572926"/>
                    </a:lnTo>
                    <a:lnTo>
                      <a:pt x="237406" y="408195"/>
                    </a:lnTo>
                    <a:lnTo>
                      <a:pt x="202279" y="408195"/>
                    </a:lnTo>
                    <a:lnTo>
                      <a:pt x="202279" y="572926"/>
                    </a:lnTo>
                    <a:lnTo>
                      <a:pt x="202279" y="578983"/>
                    </a:lnTo>
                    <a:lnTo>
                      <a:pt x="199857" y="585039"/>
                    </a:lnTo>
                    <a:lnTo>
                      <a:pt x="197434" y="589884"/>
                    </a:lnTo>
                    <a:lnTo>
                      <a:pt x="193800" y="594729"/>
                    </a:lnTo>
                    <a:lnTo>
                      <a:pt x="188955" y="598363"/>
                    </a:lnTo>
                    <a:lnTo>
                      <a:pt x="182899" y="601997"/>
                    </a:lnTo>
                    <a:lnTo>
                      <a:pt x="176843" y="603208"/>
                    </a:lnTo>
                    <a:lnTo>
                      <a:pt x="170786" y="604419"/>
                    </a:lnTo>
                    <a:lnTo>
                      <a:pt x="46027" y="604419"/>
                    </a:lnTo>
                    <a:lnTo>
                      <a:pt x="39970" y="603208"/>
                    </a:lnTo>
                    <a:lnTo>
                      <a:pt x="33914" y="601997"/>
                    </a:lnTo>
                    <a:lnTo>
                      <a:pt x="29069" y="598363"/>
                    </a:lnTo>
                    <a:lnTo>
                      <a:pt x="24224" y="594729"/>
                    </a:lnTo>
                    <a:lnTo>
                      <a:pt x="20590" y="589884"/>
                    </a:lnTo>
                    <a:lnTo>
                      <a:pt x="16956" y="585039"/>
                    </a:lnTo>
                    <a:lnTo>
                      <a:pt x="15745" y="578983"/>
                    </a:lnTo>
                    <a:lnTo>
                      <a:pt x="14534" y="572926"/>
                    </a:lnTo>
                    <a:lnTo>
                      <a:pt x="15745" y="565659"/>
                    </a:lnTo>
                    <a:lnTo>
                      <a:pt x="16956" y="559603"/>
                    </a:lnTo>
                    <a:lnTo>
                      <a:pt x="20590" y="554758"/>
                    </a:lnTo>
                    <a:lnTo>
                      <a:pt x="24224" y="549913"/>
                    </a:lnTo>
                    <a:lnTo>
                      <a:pt x="29069" y="546279"/>
                    </a:lnTo>
                    <a:lnTo>
                      <a:pt x="33914" y="542645"/>
                    </a:lnTo>
                    <a:lnTo>
                      <a:pt x="39970" y="541434"/>
                    </a:lnTo>
                    <a:lnTo>
                      <a:pt x="46027" y="540222"/>
                    </a:lnTo>
                    <a:lnTo>
                      <a:pt x="139294" y="540222"/>
                    </a:lnTo>
                    <a:lnTo>
                      <a:pt x="139294" y="390026"/>
                    </a:lnTo>
                    <a:lnTo>
                      <a:pt x="140505" y="381547"/>
                    </a:lnTo>
                    <a:lnTo>
                      <a:pt x="142927" y="373069"/>
                    </a:lnTo>
                    <a:lnTo>
                      <a:pt x="146561" y="364590"/>
                    </a:lnTo>
                    <a:lnTo>
                      <a:pt x="152618" y="358533"/>
                    </a:lnTo>
                    <a:lnTo>
                      <a:pt x="158674" y="352477"/>
                    </a:lnTo>
                    <a:lnTo>
                      <a:pt x="167153" y="348843"/>
                    </a:lnTo>
                    <a:lnTo>
                      <a:pt x="175632" y="345210"/>
                    </a:lnTo>
                    <a:lnTo>
                      <a:pt x="184110" y="345210"/>
                    </a:lnTo>
                    <a:lnTo>
                      <a:pt x="255575" y="345210"/>
                    </a:lnTo>
                    <a:lnTo>
                      <a:pt x="264054" y="345210"/>
                    </a:lnTo>
                    <a:lnTo>
                      <a:pt x="272532" y="348843"/>
                    </a:lnTo>
                    <a:lnTo>
                      <a:pt x="281011" y="352477"/>
                    </a:lnTo>
                    <a:lnTo>
                      <a:pt x="287068" y="358533"/>
                    </a:lnTo>
                    <a:lnTo>
                      <a:pt x="293124" y="364590"/>
                    </a:lnTo>
                    <a:lnTo>
                      <a:pt x="296758" y="373069"/>
                    </a:lnTo>
                    <a:lnTo>
                      <a:pt x="300391" y="381547"/>
                    </a:lnTo>
                    <a:lnTo>
                      <a:pt x="300391" y="390026"/>
                    </a:lnTo>
                    <a:lnTo>
                      <a:pt x="300391" y="540222"/>
                    </a:lnTo>
                    <a:lnTo>
                      <a:pt x="382757" y="540222"/>
                    </a:lnTo>
                    <a:lnTo>
                      <a:pt x="382757" y="305238"/>
                    </a:lnTo>
                    <a:lnTo>
                      <a:pt x="383969" y="295548"/>
                    </a:lnTo>
                    <a:lnTo>
                      <a:pt x="386391" y="287069"/>
                    </a:lnTo>
                    <a:lnTo>
                      <a:pt x="391236" y="279802"/>
                    </a:lnTo>
                    <a:lnTo>
                      <a:pt x="397292" y="272534"/>
                    </a:lnTo>
                    <a:lnTo>
                      <a:pt x="403349" y="267689"/>
                    </a:lnTo>
                    <a:lnTo>
                      <a:pt x="410616" y="262844"/>
                    </a:lnTo>
                    <a:lnTo>
                      <a:pt x="419095" y="260421"/>
                    </a:lnTo>
                    <a:lnTo>
                      <a:pt x="428785" y="259210"/>
                    </a:lnTo>
                    <a:lnTo>
                      <a:pt x="499039" y="259210"/>
                    </a:lnTo>
                    <a:lnTo>
                      <a:pt x="508729" y="260421"/>
                    </a:lnTo>
                    <a:lnTo>
                      <a:pt x="517208" y="262844"/>
                    </a:lnTo>
                    <a:lnTo>
                      <a:pt x="524475" y="267689"/>
                    </a:lnTo>
                    <a:lnTo>
                      <a:pt x="531743" y="272534"/>
                    </a:lnTo>
                    <a:lnTo>
                      <a:pt x="537799" y="279802"/>
                    </a:lnTo>
                    <a:lnTo>
                      <a:pt x="541433" y="287069"/>
                    </a:lnTo>
                    <a:lnTo>
                      <a:pt x="543856" y="295548"/>
                    </a:lnTo>
                    <a:lnTo>
                      <a:pt x="545067" y="305238"/>
                    </a:lnTo>
                    <a:lnTo>
                      <a:pt x="545067" y="540222"/>
                    </a:lnTo>
                    <a:lnTo>
                      <a:pt x="627433" y="540222"/>
                    </a:lnTo>
                    <a:lnTo>
                      <a:pt x="627433" y="259210"/>
                    </a:lnTo>
                    <a:lnTo>
                      <a:pt x="628644" y="249520"/>
                    </a:lnTo>
                    <a:lnTo>
                      <a:pt x="631066" y="241041"/>
                    </a:lnTo>
                    <a:lnTo>
                      <a:pt x="635911" y="233774"/>
                    </a:lnTo>
                    <a:lnTo>
                      <a:pt x="640756" y="226506"/>
                    </a:lnTo>
                    <a:lnTo>
                      <a:pt x="648024" y="220450"/>
                    </a:lnTo>
                    <a:lnTo>
                      <a:pt x="655292" y="216816"/>
                    </a:lnTo>
                    <a:lnTo>
                      <a:pt x="663770" y="214394"/>
                    </a:lnTo>
                    <a:close/>
                    <a:moveTo>
                      <a:pt x="174422" y="73887"/>
                    </a:moveTo>
                    <a:lnTo>
                      <a:pt x="180478" y="73887"/>
                    </a:lnTo>
                    <a:lnTo>
                      <a:pt x="186535" y="75099"/>
                    </a:lnTo>
                    <a:lnTo>
                      <a:pt x="192591" y="77521"/>
                    </a:lnTo>
                    <a:lnTo>
                      <a:pt x="197436" y="81155"/>
                    </a:lnTo>
                    <a:lnTo>
                      <a:pt x="202281" y="84789"/>
                    </a:lnTo>
                    <a:lnTo>
                      <a:pt x="205915" y="90845"/>
                    </a:lnTo>
                    <a:lnTo>
                      <a:pt x="208337" y="96901"/>
                    </a:lnTo>
                    <a:lnTo>
                      <a:pt x="208337" y="102958"/>
                    </a:lnTo>
                    <a:lnTo>
                      <a:pt x="208337" y="109014"/>
                    </a:lnTo>
                    <a:lnTo>
                      <a:pt x="207126" y="115070"/>
                    </a:lnTo>
                    <a:lnTo>
                      <a:pt x="204703" y="119915"/>
                    </a:lnTo>
                    <a:lnTo>
                      <a:pt x="202281" y="125972"/>
                    </a:lnTo>
                    <a:lnTo>
                      <a:pt x="197436" y="129605"/>
                    </a:lnTo>
                    <a:lnTo>
                      <a:pt x="52084" y="247098"/>
                    </a:lnTo>
                    <a:lnTo>
                      <a:pt x="47239" y="250731"/>
                    </a:lnTo>
                    <a:lnTo>
                      <a:pt x="42394" y="253154"/>
                    </a:lnTo>
                    <a:lnTo>
                      <a:pt x="37549" y="254365"/>
                    </a:lnTo>
                    <a:lnTo>
                      <a:pt x="31493" y="254365"/>
                    </a:lnTo>
                    <a:lnTo>
                      <a:pt x="25437" y="254365"/>
                    </a:lnTo>
                    <a:lnTo>
                      <a:pt x="18169" y="251943"/>
                    </a:lnTo>
                    <a:lnTo>
                      <a:pt x="12113" y="248309"/>
                    </a:lnTo>
                    <a:lnTo>
                      <a:pt x="7268" y="242253"/>
                    </a:lnTo>
                    <a:lnTo>
                      <a:pt x="3634" y="237408"/>
                    </a:lnTo>
                    <a:lnTo>
                      <a:pt x="1212" y="231351"/>
                    </a:lnTo>
                    <a:lnTo>
                      <a:pt x="0" y="225295"/>
                    </a:lnTo>
                    <a:lnTo>
                      <a:pt x="0" y="219239"/>
                    </a:lnTo>
                    <a:lnTo>
                      <a:pt x="1212" y="213182"/>
                    </a:lnTo>
                    <a:lnTo>
                      <a:pt x="3634" y="207126"/>
                    </a:lnTo>
                    <a:lnTo>
                      <a:pt x="7268" y="202281"/>
                    </a:lnTo>
                    <a:lnTo>
                      <a:pt x="12113" y="197436"/>
                    </a:lnTo>
                    <a:lnTo>
                      <a:pt x="157464" y="79944"/>
                    </a:lnTo>
                    <a:lnTo>
                      <a:pt x="162309" y="77521"/>
                    </a:lnTo>
                    <a:lnTo>
                      <a:pt x="168366" y="75099"/>
                    </a:lnTo>
                    <a:close/>
                    <a:moveTo>
                      <a:pt x="274956" y="53296"/>
                    </a:moveTo>
                    <a:lnTo>
                      <a:pt x="281013" y="53296"/>
                    </a:lnTo>
                    <a:lnTo>
                      <a:pt x="288280" y="55718"/>
                    </a:lnTo>
                    <a:lnTo>
                      <a:pt x="415463" y="94479"/>
                    </a:lnTo>
                    <a:lnTo>
                      <a:pt x="420308" y="96902"/>
                    </a:lnTo>
                    <a:lnTo>
                      <a:pt x="426364" y="100535"/>
                    </a:lnTo>
                    <a:lnTo>
                      <a:pt x="429998" y="105380"/>
                    </a:lnTo>
                    <a:lnTo>
                      <a:pt x="433631" y="110225"/>
                    </a:lnTo>
                    <a:lnTo>
                      <a:pt x="436054" y="116282"/>
                    </a:lnTo>
                    <a:lnTo>
                      <a:pt x="437265" y="122338"/>
                    </a:lnTo>
                    <a:lnTo>
                      <a:pt x="437265" y="128394"/>
                    </a:lnTo>
                    <a:lnTo>
                      <a:pt x="436054" y="134451"/>
                    </a:lnTo>
                    <a:lnTo>
                      <a:pt x="433631" y="139296"/>
                    </a:lnTo>
                    <a:lnTo>
                      <a:pt x="431209" y="144141"/>
                    </a:lnTo>
                    <a:lnTo>
                      <a:pt x="427575" y="147774"/>
                    </a:lnTo>
                    <a:lnTo>
                      <a:pt x="423941" y="150197"/>
                    </a:lnTo>
                    <a:lnTo>
                      <a:pt x="420308" y="153831"/>
                    </a:lnTo>
                    <a:lnTo>
                      <a:pt x="415463" y="155042"/>
                    </a:lnTo>
                    <a:lnTo>
                      <a:pt x="410617" y="156253"/>
                    </a:lnTo>
                    <a:lnTo>
                      <a:pt x="405772" y="156253"/>
                    </a:lnTo>
                    <a:lnTo>
                      <a:pt x="400927" y="156253"/>
                    </a:lnTo>
                    <a:lnTo>
                      <a:pt x="396082" y="155042"/>
                    </a:lnTo>
                    <a:lnTo>
                      <a:pt x="268900" y="116282"/>
                    </a:lnTo>
                    <a:lnTo>
                      <a:pt x="262844" y="113859"/>
                    </a:lnTo>
                    <a:lnTo>
                      <a:pt x="257999" y="110225"/>
                    </a:lnTo>
                    <a:lnTo>
                      <a:pt x="253154" y="105380"/>
                    </a:lnTo>
                    <a:lnTo>
                      <a:pt x="250731" y="100535"/>
                    </a:lnTo>
                    <a:lnTo>
                      <a:pt x="248309" y="94479"/>
                    </a:lnTo>
                    <a:lnTo>
                      <a:pt x="247097" y="88423"/>
                    </a:lnTo>
                    <a:lnTo>
                      <a:pt x="247097" y="82366"/>
                    </a:lnTo>
                    <a:lnTo>
                      <a:pt x="248309" y="76310"/>
                    </a:lnTo>
                    <a:lnTo>
                      <a:pt x="250731" y="70253"/>
                    </a:lnTo>
                    <a:lnTo>
                      <a:pt x="254365" y="65408"/>
                    </a:lnTo>
                    <a:lnTo>
                      <a:pt x="257999" y="60563"/>
                    </a:lnTo>
                    <a:lnTo>
                      <a:pt x="264055" y="56930"/>
                    </a:lnTo>
                    <a:lnTo>
                      <a:pt x="268900" y="54507"/>
                    </a:lnTo>
                    <a:close/>
                    <a:moveTo>
                      <a:pt x="660138" y="0"/>
                    </a:moveTo>
                    <a:lnTo>
                      <a:pt x="666194" y="0"/>
                    </a:lnTo>
                    <a:lnTo>
                      <a:pt x="672251" y="0"/>
                    </a:lnTo>
                    <a:lnTo>
                      <a:pt x="678307" y="2423"/>
                    </a:lnTo>
                    <a:lnTo>
                      <a:pt x="683152" y="4845"/>
                    </a:lnTo>
                    <a:lnTo>
                      <a:pt x="687997" y="8479"/>
                    </a:lnTo>
                    <a:lnTo>
                      <a:pt x="692842" y="13324"/>
                    </a:lnTo>
                    <a:lnTo>
                      <a:pt x="695265" y="19380"/>
                    </a:lnTo>
                    <a:lnTo>
                      <a:pt x="697687" y="25437"/>
                    </a:lnTo>
                    <a:lnTo>
                      <a:pt x="697687" y="31493"/>
                    </a:lnTo>
                    <a:lnTo>
                      <a:pt x="697687" y="37549"/>
                    </a:lnTo>
                    <a:lnTo>
                      <a:pt x="695265" y="43606"/>
                    </a:lnTo>
                    <a:lnTo>
                      <a:pt x="692842" y="48451"/>
                    </a:lnTo>
                    <a:lnTo>
                      <a:pt x="689208" y="53296"/>
                    </a:lnTo>
                    <a:lnTo>
                      <a:pt x="684363" y="58141"/>
                    </a:lnTo>
                    <a:lnTo>
                      <a:pt x="545068" y="151408"/>
                    </a:lnTo>
                    <a:lnTo>
                      <a:pt x="540223" y="153831"/>
                    </a:lnTo>
                    <a:lnTo>
                      <a:pt x="535378" y="155042"/>
                    </a:lnTo>
                    <a:lnTo>
                      <a:pt x="526899" y="156253"/>
                    </a:lnTo>
                    <a:lnTo>
                      <a:pt x="519632" y="156253"/>
                    </a:lnTo>
                    <a:lnTo>
                      <a:pt x="512364" y="152619"/>
                    </a:lnTo>
                    <a:lnTo>
                      <a:pt x="505096" y="148986"/>
                    </a:lnTo>
                    <a:lnTo>
                      <a:pt x="500251" y="142929"/>
                    </a:lnTo>
                    <a:lnTo>
                      <a:pt x="497829" y="136873"/>
                    </a:lnTo>
                    <a:lnTo>
                      <a:pt x="495406" y="130817"/>
                    </a:lnTo>
                    <a:lnTo>
                      <a:pt x="495406" y="124760"/>
                    </a:lnTo>
                    <a:lnTo>
                      <a:pt x="495406" y="118704"/>
                    </a:lnTo>
                    <a:lnTo>
                      <a:pt x="497829" y="112648"/>
                    </a:lnTo>
                    <a:lnTo>
                      <a:pt x="500251" y="107803"/>
                    </a:lnTo>
                    <a:lnTo>
                      <a:pt x="503885" y="102958"/>
                    </a:lnTo>
                    <a:lnTo>
                      <a:pt x="508730" y="98113"/>
                    </a:lnTo>
                    <a:lnTo>
                      <a:pt x="648025" y="4845"/>
                    </a:lnTo>
                    <a:lnTo>
                      <a:pt x="654082" y="2423"/>
                    </a:ln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4" name="Oval 213"/>
              <p:cNvSpPr/>
              <p:nvPr/>
            </p:nvSpPr>
            <p:spPr bwMode="auto">
              <a:xfrm>
                <a:off x="4054565" y="3768732"/>
                <a:ext cx="1326042" cy="1326043"/>
              </a:xfrm>
              <a:prstGeom prst="ellipse">
                <a:avLst/>
              </a:prstGeom>
              <a:noFill/>
              <a:ln w="5715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35162055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Advantages</a:t>
            </a:r>
            <a:endParaRPr lang="en-IN" sz="4000" dirty="0">
              <a:solidFill>
                <a:srgbClr val="0070C0"/>
              </a:solidFill>
            </a:endParaRPr>
          </a:p>
        </p:txBody>
      </p:sp>
      <p:grpSp>
        <p:nvGrpSpPr>
          <p:cNvPr id="31" name="Group 30"/>
          <p:cNvGrpSpPr/>
          <p:nvPr/>
        </p:nvGrpSpPr>
        <p:grpSpPr>
          <a:xfrm>
            <a:off x="1609116" y="1694737"/>
            <a:ext cx="1500909" cy="1500909"/>
            <a:chOff x="1905116" y="1586601"/>
            <a:chExt cx="1500909" cy="1500909"/>
          </a:xfrm>
          <a:effectLst>
            <a:outerShdw blurRad="127000" dist="76200" dir="5400000" algn="t" rotWithShape="0">
              <a:prstClr val="black">
                <a:alpha val="20000"/>
              </a:prstClr>
            </a:outerShdw>
          </a:effectLst>
        </p:grpSpPr>
        <p:sp>
          <p:nvSpPr>
            <p:cNvPr id="5" name="Oval 4"/>
            <p:cNvSpPr/>
            <p:nvPr/>
          </p:nvSpPr>
          <p:spPr bwMode="auto">
            <a:xfrm>
              <a:off x="1905116" y="1586601"/>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Freeform 5"/>
            <p:cNvSpPr>
              <a:spLocks noEditPoints="1"/>
            </p:cNvSpPr>
            <p:nvPr/>
          </p:nvSpPr>
          <p:spPr bwMode="auto">
            <a:xfrm>
              <a:off x="2449589" y="1855558"/>
              <a:ext cx="411963" cy="962995"/>
            </a:xfrm>
            <a:custGeom>
              <a:avLst/>
              <a:gdLst>
                <a:gd name="T0" fmla="*/ 229 w 412"/>
                <a:gd name="T1" fmla="*/ 970 h 970"/>
                <a:gd name="T2" fmla="*/ 180 w 412"/>
                <a:gd name="T3" fmla="*/ 970 h 970"/>
                <a:gd name="T4" fmla="*/ 180 w 412"/>
                <a:gd name="T5" fmla="*/ 859 h 970"/>
                <a:gd name="T6" fmla="*/ 2 w 412"/>
                <a:gd name="T7" fmla="*/ 815 h 970"/>
                <a:gd name="T8" fmla="*/ 2 w 412"/>
                <a:gd name="T9" fmla="*/ 741 h 970"/>
                <a:gd name="T10" fmla="*/ 40 w 412"/>
                <a:gd name="T11" fmla="*/ 765 h 970"/>
                <a:gd name="T12" fmla="*/ 85 w 412"/>
                <a:gd name="T13" fmla="*/ 784 h 970"/>
                <a:gd name="T14" fmla="*/ 133 w 412"/>
                <a:gd name="T15" fmla="*/ 795 h 970"/>
                <a:gd name="T16" fmla="*/ 180 w 412"/>
                <a:gd name="T17" fmla="*/ 799 h 970"/>
                <a:gd name="T18" fmla="*/ 180 w 412"/>
                <a:gd name="T19" fmla="*/ 504 h 970"/>
                <a:gd name="T20" fmla="*/ 116 w 412"/>
                <a:gd name="T21" fmla="*/ 468 h 970"/>
                <a:gd name="T22" fmla="*/ 58 w 412"/>
                <a:gd name="T23" fmla="*/ 425 h 970"/>
                <a:gd name="T24" fmla="*/ 16 w 412"/>
                <a:gd name="T25" fmla="*/ 370 h 970"/>
                <a:gd name="T26" fmla="*/ 0 w 412"/>
                <a:gd name="T27" fmla="*/ 293 h 970"/>
                <a:gd name="T28" fmla="*/ 14 w 412"/>
                <a:gd name="T29" fmla="*/ 220 h 970"/>
                <a:gd name="T30" fmla="*/ 51 w 412"/>
                <a:gd name="T31" fmla="*/ 161 h 970"/>
                <a:gd name="T32" fmla="*/ 108 w 412"/>
                <a:gd name="T33" fmla="*/ 119 h 970"/>
                <a:gd name="T34" fmla="*/ 180 w 412"/>
                <a:gd name="T35" fmla="*/ 96 h 970"/>
                <a:gd name="T36" fmla="*/ 180 w 412"/>
                <a:gd name="T37" fmla="*/ 0 h 970"/>
                <a:gd name="T38" fmla="*/ 229 w 412"/>
                <a:gd name="T39" fmla="*/ 0 h 970"/>
                <a:gd name="T40" fmla="*/ 229 w 412"/>
                <a:gd name="T41" fmla="*/ 95 h 970"/>
                <a:gd name="T42" fmla="*/ 310 w 412"/>
                <a:gd name="T43" fmla="*/ 104 h 970"/>
                <a:gd name="T44" fmla="*/ 370 w 412"/>
                <a:gd name="T45" fmla="*/ 124 h 970"/>
                <a:gd name="T46" fmla="*/ 370 w 412"/>
                <a:gd name="T47" fmla="*/ 194 h 970"/>
                <a:gd name="T48" fmla="*/ 229 w 412"/>
                <a:gd name="T49" fmla="*/ 155 h 970"/>
                <a:gd name="T50" fmla="*/ 229 w 412"/>
                <a:gd name="T51" fmla="*/ 457 h 970"/>
                <a:gd name="T52" fmla="*/ 316 w 412"/>
                <a:gd name="T53" fmla="*/ 507 h 970"/>
                <a:gd name="T54" fmla="*/ 372 w 412"/>
                <a:gd name="T55" fmla="*/ 557 h 970"/>
                <a:gd name="T56" fmla="*/ 402 w 412"/>
                <a:gd name="T57" fmla="*/ 608 h 970"/>
                <a:gd name="T58" fmla="*/ 412 w 412"/>
                <a:gd name="T59" fmla="*/ 666 h 970"/>
                <a:gd name="T60" fmla="*/ 399 w 412"/>
                <a:gd name="T61" fmla="*/ 735 h 970"/>
                <a:gd name="T62" fmla="*/ 363 w 412"/>
                <a:gd name="T63" fmla="*/ 792 h 970"/>
                <a:gd name="T64" fmla="*/ 306 w 412"/>
                <a:gd name="T65" fmla="*/ 833 h 970"/>
                <a:gd name="T66" fmla="*/ 229 w 412"/>
                <a:gd name="T67" fmla="*/ 856 h 970"/>
                <a:gd name="T68" fmla="*/ 229 w 412"/>
                <a:gd name="T69" fmla="*/ 970 h 970"/>
                <a:gd name="T70" fmla="*/ 180 w 412"/>
                <a:gd name="T71" fmla="*/ 157 h 970"/>
                <a:gd name="T72" fmla="*/ 100 w 412"/>
                <a:gd name="T73" fmla="*/ 200 h 970"/>
                <a:gd name="T74" fmla="*/ 71 w 412"/>
                <a:gd name="T75" fmla="*/ 284 h 970"/>
                <a:gd name="T76" fmla="*/ 76 w 412"/>
                <a:gd name="T77" fmla="*/ 326 h 970"/>
                <a:gd name="T78" fmla="*/ 93 w 412"/>
                <a:gd name="T79" fmla="*/ 362 h 970"/>
                <a:gd name="T80" fmla="*/ 127 w 412"/>
                <a:gd name="T81" fmla="*/ 395 h 970"/>
                <a:gd name="T82" fmla="*/ 180 w 412"/>
                <a:gd name="T83" fmla="*/ 430 h 970"/>
                <a:gd name="T84" fmla="*/ 180 w 412"/>
                <a:gd name="T85" fmla="*/ 157 h 970"/>
                <a:gd name="T86" fmla="*/ 229 w 412"/>
                <a:gd name="T87" fmla="*/ 797 h 970"/>
                <a:gd name="T88" fmla="*/ 313 w 412"/>
                <a:gd name="T89" fmla="*/ 754 h 970"/>
                <a:gd name="T90" fmla="*/ 341 w 412"/>
                <a:gd name="T91" fmla="*/ 674 h 970"/>
                <a:gd name="T92" fmla="*/ 335 w 412"/>
                <a:gd name="T93" fmla="*/ 634 h 970"/>
                <a:gd name="T94" fmla="*/ 316 w 412"/>
                <a:gd name="T95" fmla="*/ 599 h 970"/>
                <a:gd name="T96" fmla="*/ 281 w 412"/>
                <a:gd name="T97" fmla="*/ 565 h 970"/>
                <a:gd name="T98" fmla="*/ 229 w 412"/>
                <a:gd name="T99" fmla="*/ 531 h 970"/>
                <a:gd name="T100" fmla="*/ 229 w 412"/>
                <a:gd name="T101" fmla="*/ 797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970">
                  <a:moveTo>
                    <a:pt x="229" y="970"/>
                  </a:moveTo>
                  <a:cubicBezTo>
                    <a:pt x="180" y="970"/>
                    <a:pt x="180" y="970"/>
                    <a:pt x="180" y="970"/>
                  </a:cubicBezTo>
                  <a:cubicBezTo>
                    <a:pt x="180" y="859"/>
                    <a:pt x="180" y="859"/>
                    <a:pt x="180" y="859"/>
                  </a:cubicBezTo>
                  <a:cubicBezTo>
                    <a:pt x="110" y="859"/>
                    <a:pt x="50" y="844"/>
                    <a:pt x="2" y="815"/>
                  </a:cubicBezTo>
                  <a:cubicBezTo>
                    <a:pt x="2" y="741"/>
                    <a:pt x="2" y="741"/>
                    <a:pt x="2" y="741"/>
                  </a:cubicBezTo>
                  <a:cubicBezTo>
                    <a:pt x="13" y="750"/>
                    <a:pt x="26" y="758"/>
                    <a:pt x="40" y="765"/>
                  </a:cubicBezTo>
                  <a:cubicBezTo>
                    <a:pt x="55" y="772"/>
                    <a:pt x="70" y="778"/>
                    <a:pt x="85" y="784"/>
                  </a:cubicBezTo>
                  <a:cubicBezTo>
                    <a:pt x="101" y="789"/>
                    <a:pt x="117" y="793"/>
                    <a:pt x="133" y="795"/>
                  </a:cubicBezTo>
                  <a:cubicBezTo>
                    <a:pt x="149" y="798"/>
                    <a:pt x="165" y="799"/>
                    <a:pt x="180" y="799"/>
                  </a:cubicBezTo>
                  <a:cubicBezTo>
                    <a:pt x="180" y="504"/>
                    <a:pt x="180" y="504"/>
                    <a:pt x="180" y="504"/>
                  </a:cubicBezTo>
                  <a:cubicBezTo>
                    <a:pt x="159" y="492"/>
                    <a:pt x="137" y="480"/>
                    <a:pt x="116" y="468"/>
                  </a:cubicBezTo>
                  <a:cubicBezTo>
                    <a:pt x="94" y="455"/>
                    <a:pt x="75" y="441"/>
                    <a:pt x="58" y="425"/>
                  </a:cubicBezTo>
                  <a:cubicBezTo>
                    <a:pt x="41" y="410"/>
                    <a:pt x="27" y="391"/>
                    <a:pt x="16" y="370"/>
                  </a:cubicBezTo>
                  <a:cubicBezTo>
                    <a:pt x="6" y="348"/>
                    <a:pt x="0" y="323"/>
                    <a:pt x="0" y="293"/>
                  </a:cubicBezTo>
                  <a:cubicBezTo>
                    <a:pt x="0" y="266"/>
                    <a:pt x="5" y="242"/>
                    <a:pt x="14" y="220"/>
                  </a:cubicBezTo>
                  <a:cubicBezTo>
                    <a:pt x="23" y="197"/>
                    <a:pt x="35" y="178"/>
                    <a:pt x="51" y="161"/>
                  </a:cubicBezTo>
                  <a:cubicBezTo>
                    <a:pt x="67" y="144"/>
                    <a:pt x="86" y="130"/>
                    <a:pt x="108" y="119"/>
                  </a:cubicBezTo>
                  <a:cubicBezTo>
                    <a:pt x="130" y="108"/>
                    <a:pt x="154" y="100"/>
                    <a:pt x="180" y="96"/>
                  </a:cubicBezTo>
                  <a:cubicBezTo>
                    <a:pt x="180" y="0"/>
                    <a:pt x="180" y="0"/>
                    <a:pt x="180" y="0"/>
                  </a:cubicBezTo>
                  <a:cubicBezTo>
                    <a:pt x="229" y="0"/>
                    <a:pt x="229" y="0"/>
                    <a:pt x="229" y="0"/>
                  </a:cubicBezTo>
                  <a:cubicBezTo>
                    <a:pt x="229" y="95"/>
                    <a:pt x="229" y="95"/>
                    <a:pt x="229" y="95"/>
                  </a:cubicBezTo>
                  <a:cubicBezTo>
                    <a:pt x="260" y="95"/>
                    <a:pt x="287" y="98"/>
                    <a:pt x="310" y="104"/>
                  </a:cubicBezTo>
                  <a:cubicBezTo>
                    <a:pt x="334" y="109"/>
                    <a:pt x="354" y="116"/>
                    <a:pt x="370" y="124"/>
                  </a:cubicBezTo>
                  <a:cubicBezTo>
                    <a:pt x="370" y="194"/>
                    <a:pt x="370" y="194"/>
                    <a:pt x="370" y="194"/>
                  </a:cubicBezTo>
                  <a:cubicBezTo>
                    <a:pt x="333" y="169"/>
                    <a:pt x="286" y="156"/>
                    <a:pt x="229" y="155"/>
                  </a:cubicBezTo>
                  <a:cubicBezTo>
                    <a:pt x="229" y="457"/>
                    <a:pt x="229" y="457"/>
                    <a:pt x="229" y="457"/>
                  </a:cubicBezTo>
                  <a:cubicBezTo>
                    <a:pt x="263" y="474"/>
                    <a:pt x="292" y="491"/>
                    <a:pt x="316" y="507"/>
                  </a:cubicBezTo>
                  <a:cubicBezTo>
                    <a:pt x="339" y="524"/>
                    <a:pt x="358" y="540"/>
                    <a:pt x="372" y="557"/>
                  </a:cubicBezTo>
                  <a:cubicBezTo>
                    <a:pt x="386" y="573"/>
                    <a:pt x="396" y="590"/>
                    <a:pt x="402" y="608"/>
                  </a:cubicBezTo>
                  <a:cubicBezTo>
                    <a:pt x="408" y="626"/>
                    <a:pt x="412" y="645"/>
                    <a:pt x="412" y="666"/>
                  </a:cubicBezTo>
                  <a:cubicBezTo>
                    <a:pt x="412" y="691"/>
                    <a:pt x="407" y="714"/>
                    <a:pt x="399" y="735"/>
                  </a:cubicBezTo>
                  <a:cubicBezTo>
                    <a:pt x="391" y="756"/>
                    <a:pt x="379" y="775"/>
                    <a:pt x="363" y="792"/>
                  </a:cubicBezTo>
                  <a:cubicBezTo>
                    <a:pt x="348" y="808"/>
                    <a:pt x="328" y="822"/>
                    <a:pt x="306" y="833"/>
                  </a:cubicBezTo>
                  <a:cubicBezTo>
                    <a:pt x="283" y="844"/>
                    <a:pt x="257" y="851"/>
                    <a:pt x="229" y="856"/>
                  </a:cubicBezTo>
                  <a:lnTo>
                    <a:pt x="229" y="970"/>
                  </a:lnTo>
                  <a:close/>
                  <a:moveTo>
                    <a:pt x="180" y="157"/>
                  </a:moveTo>
                  <a:cubicBezTo>
                    <a:pt x="147" y="163"/>
                    <a:pt x="120" y="178"/>
                    <a:pt x="100" y="200"/>
                  </a:cubicBezTo>
                  <a:cubicBezTo>
                    <a:pt x="81" y="222"/>
                    <a:pt x="71" y="250"/>
                    <a:pt x="71" y="284"/>
                  </a:cubicBezTo>
                  <a:cubicBezTo>
                    <a:pt x="71" y="300"/>
                    <a:pt x="72" y="314"/>
                    <a:pt x="76" y="326"/>
                  </a:cubicBezTo>
                  <a:cubicBezTo>
                    <a:pt x="79" y="339"/>
                    <a:pt x="85" y="351"/>
                    <a:pt x="93" y="362"/>
                  </a:cubicBezTo>
                  <a:cubicBezTo>
                    <a:pt x="102" y="374"/>
                    <a:pt x="113" y="385"/>
                    <a:pt x="127" y="395"/>
                  </a:cubicBezTo>
                  <a:cubicBezTo>
                    <a:pt x="141" y="406"/>
                    <a:pt x="159" y="418"/>
                    <a:pt x="180" y="430"/>
                  </a:cubicBezTo>
                  <a:lnTo>
                    <a:pt x="180" y="157"/>
                  </a:lnTo>
                  <a:close/>
                  <a:moveTo>
                    <a:pt x="229" y="797"/>
                  </a:moveTo>
                  <a:cubicBezTo>
                    <a:pt x="266" y="789"/>
                    <a:pt x="294" y="775"/>
                    <a:pt x="313" y="754"/>
                  </a:cubicBezTo>
                  <a:cubicBezTo>
                    <a:pt x="332" y="733"/>
                    <a:pt x="341" y="707"/>
                    <a:pt x="341" y="674"/>
                  </a:cubicBezTo>
                  <a:cubicBezTo>
                    <a:pt x="341" y="660"/>
                    <a:pt x="339" y="647"/>
                    <a:pt x="335" y="634"/>
                  </a:cubicBezTo>
                  <a:cubicBezTo>
                    <a:pt x="331" y="622"/>
                    <a:pt x="325" y="610"/>
                    <a:pt x="316" y="599"/>
                  </a:cubicBezTo>
                  <a:cubicBezTo>
                    <a:pt x="307" y="587"/>
                    <a:pt x="295" y="576"/>
                    <a:pt x="281" y="565"/>
                  </a:cubicBezTo>
                  <a:cubicBezTo>
                    <a:pt x="267" y="554"/>
                    <a:pt x="249" y="542"/>
                    <a:pt x="229" y="531"/>
                  </a:cubicBezTo>
                  <a:lnTo>
                    <a:pt x="229" y="797"/>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p:cNvSpPr txBox="1"/>
          <p:nvPr/>
        </p:nvSpPr>
        <p:spPr>
          <a:xfrm>
            <a:off x="1753281" y="3221052"/>
            <a:ext cx="1212577" cy="667512"/>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COST</a:t>
            </a:r>
          </a:p>
        </p:txBody>
      </p:sp>
      <p:sp>
        <p:nvSpPr>
          <p:cNvPr id="212" name="TextBox 211"/>
          <p:cNvSpPr txBox="1"/>
          <p:nvPr/>
        </p:nvSpPr>
        <p:spPr>
          <a:xfrm>
            <a:off x="987969" y="3783768"/>
            <a:ext cx="2743200" cy="2019014"/>
          </a:xfrm>
          <a:prstGeom prst="rect">
            <a:avLst/>
          </a:prstGeom>
          <a:noFill/>
        </p:spPr>
        <p:txBody>
          <a:bodyPr wrap="square" lIns="182880" tIns="146304" rIns="182880" bIns="146304" rtlCol="0" anchor="t">
            <a:spAutoFit/>
          </a:bodyPr>
          <a:lstStyle/>
          <a:p>
            <a:pPr algn="just"/>
            <a:r>
              <a:rPr lang="en-US" sz="1400" dirty="0">
                <a:solidFill>
                  <a:schemeClr val="bg1"/>
                </a:solidFill>
              </a:rPr>
              <a:t>There are no upfront costs or COGS (Cost of Goods Sold) component costs associated. Meaning there is no need to invest in hardware, software, and/or IT maintenance. This translates into a substantial reduction in business risk.</a:t>
            </a:r>
          </a:p>
        </p:txBody>
      </p:sp>
      <p:sp>
        <p:nvSpPr>
          <p:cNvPr id="180" name="TextBox 179"/>
          <p:cNvSpPr txBox="1"/>
          <p:nvPr/>
        </p:nvSpPr>
        <p:spPr>
          <a:xfrm>
            <a:off x="5014320" y="3221052"/>
            <a:ext cx="2148156"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SCALABILITY</a:t>
            </a:r>
          </a:p>
        </p:txBody>
      </p:sp>
      <p:sp>
        <p:nvSpPr>
          <p:cNvPr id="215" name="TextBox 214"/>
          <p:cNvSpPr txBox="1"/>
          <p:nvPr/>
        </p:nvSpPr>
        <p:spPr>
          <a:xfrm>
            <a:off x="4723704" y="3783768"/>
            <a:ext cx="2743200" cy="2019014"/>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Servers for computing and/or storage can be deployed and scaled on an as-needed basis and can be done quickly and easily. This effects the cost efficiency advantage of a cloud-based solution with  a pay-for-what-is-used policy.</a:t>
            </a:r>
          </a:p>
        </p:txBody>
      </p:sp>
      <p:grpSp>
        <p:nvGrpSpPr>
          <p:cNvPr id="69" name="Group 68"/>
          <p:cNvGrpSpPr/>
          <p:nvPr/>
        </p:nvGrpSpPr>
        <p:grpSpPr>
          <a:xfrm>
            <a:off x="9080585" y="1694737"/>
            <a:ext cx="1500909" cy="1500909"/>
            <a:chOff x="9080585" y="1694737"/>
            <a:chExt cx="1500909" cy="1500909"/>
          </a:xfrm>
          <a:effectLst>
            <a:outerShdw blurRad="127000" dist="76200" dir="5400000" algn="ctr" rotWithShape="0">
              <a:srgbClr val="000000">
                <a:alpha val="20000"/>
              </a:srgbClr>
            </a:outerShdw>
          </a:effectLst>
        </p:grpSpPr>
        <p:sp>
          <p:nvSpPr>
            <p:cNvPr id="162" name="Oval 161"/>
            <p:cNvSpPr/>
            <p:nvPr/>
          </p:nvSpPr>
          <p:spPr bwMode="auto">
            <a:xfrm>
              <a:off x="9080585"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14" name="Group 13"/>
            <p:cNvGrpSpPr/>
            <p:nvPr/>
          </p:nvGrpSpPr>
          <p:grpSpPr>
            <a:xfrm>
              <a:off x="9389858" y="1879464"/>
              <a:ext cx="971262" cy="1004455"/>
              <a:chOff x="7154863" y="1817688"/>
              <a:chExt cx="1068388" cy="1104900"/>
            </a:xfrm>
            <a:solidFill>
              <a:srgbClr val="0078D7"/>
            </a:solidFill>
          </p:grpSpPr>
          <p:sp>
            <p:nvSpPr>
              <p:cNvPr id="12" name="Freeform 9"/>
              <p:cNvSpPr>
                <a:spLocks noEditPoints="1"/>
              </p:cNvSpPr>
              <p:nvPr/>
            </p:nvSpPr>
            <p:spPr bwMode="auto">
              <a:xfrm>
                <a:off x="7154863" y="1817688"/>
                <a:ext cx="1068388" cy="1104900"/>
              </a:xfrm>
              <a:custGeom>
                <a:avLst/>
                <a:gdLst>
                  <a:gd name="T0" fmla="*/ 9 w 1073"/>
                  <a:gd name="T1" fmla="*/ 713 h 1113"/>
                  <a:gd name="T2" fmla="*/ 0 w 1073"/>
                  <a:gd name="T3" fmla="*/ 616 h 1113"/>
                  <a:gd name="T4" fmla="*/ 408 w 1073"/>
                  <a:gd name="T5" fmla="*/ 127 h 1113"/>
                  <a:gd name="T6" fmla="*/ 424 w 1073"/>
                  <a:gd name="T7" fmla="*/ 124 h 1113"/>
                  <a:gd name="T8" fmla="*/ 424 w 1073"/>
                  <a:gd name="T9" fmla="*/ 0 h 1113"/>
                  <a:gd name="T10" fmla="*/ 577 w 1073"/>
                  <a:gd name="T11" fmla="*/ 154 h 1113"/>
                  <a:gd name="T12" fmla="*/ 424 w 1073"/>
                  <a:gd name="T13" fmla="*/ 307 h 1113"/>
                  <a:gd name="T14" fmla="*/ 424 w 1073"/>
                  <a:gd name="T15" fmla="*/ 195 h 1113"/>
                  <a:gd name="T16" fmla="*/ 401 w 1073"/>
                  <a:gd name="T17" fmla="*/ 200 h 1113"/>
                  <a:gd name="T18" fmla="*/ 70 w 1073"/>
                  <a:gd name="T19" fmla="*/ 616 h 1113"/>
                  <a:gd name="T20" fmla="*/ 78 w 1073"/>
                  <a:gd name="T21" fmla="*/ 697 h 1113"/>
                  <a:gd name="T22" fmla="*/ 59 w 1073"/>
                  <a:gd name="T23" fmla="*/ 695 h 1113"/>
                  <a:gd name="T24" fmla="*/ 9 w 1073"/>
                  <a:gd name="T25" fmla="*/ 713 h 1113"/>
                  <a:gd name="T26" fmla="*/ 824 w 1073"/>
                  <a:gd name="T27" fmla="*/ 990 h 1113"/>
                  <a:gd name="T28" fmla="*/ 784 w 1073"/>
                  <a:gd name="T29" fmla="*/ 940 h 1113"/>
                  <a:gd name="T30" fmla="*/ 782 w 1073"/>
                  <a:gd name="T31" fmla="*/ 933 h 1113"/>
                  <a:gd name="T32" fmla="*/ 497 w 1073"/>
                  <a:gd name="T33" fmla="*/ 1043 h 1113"/>
                  <a:gd name="T34" fmla="*/ 190 w 1073"/>
                  <a:gd name="T35" fmla="*/ 912 h 1113"/>
                  <a:gd name="T36" fmla="*/ 174 w 1073"/>
                  <a:gd name="T37" fmla="*/ 895 h 1113"/>
                  <a:gd name="T38" fmla="*/ 273 w 1073"/>
                  <a:gd name="T39" fmla="*/ 838 h 1113"/>
                  <a:gd name="T40" fmla="*/ 64 w 1073"/>
                  <a:gd name="T41" fmla="*/ 781 h 1113"/>
                  <a:gd name="T42" fmla="*/ 8 w 1073"/>
                  <a:gd name="T43" fmla="*/ 991 h 1113"/>
                  <a:gd name="T44" fmla="*/ 112 w 1073"/>
                  <a:gd name="T45" fmla="*/ 930 h 1113"/>
                  <a:gd name="T46" fmla="*/ 122 w 1073"/>
                  <a:gd name="T47" fmla="*/ 942 h 1113"/>
                  <a:gd name="T48" fmla="*/ 497 w 1073"/>
                  <a:gd name="T49" fmla="*/ 1113 h 1113"/>
                  <a:gd name="T50" fmla="*/ 824 w 1073"/>
                  <a:gd name="T51" fmla="*/ 990 h 1113"/>
                  <a:gd name="T52" fmla="*/ 864 w 1073"/>
                  <a:gd name="T53" fmla="*/ 912 h 1113"/>
                  <a:gd name="T54" fmla="*/ 1073 w 1073"/>
                  <a:gd name="T55" fmla="*/ 856 h 1113"/>
                  <a:gd name="T56" fmla="*/ 962 w 1073"/>
                  <a:gd name="T57" fmla="*/ 791 h 1113"/>
                  <a:gd name="T58" fmla="*/ 967 w 1073"/>
                  <a:gd name="T59" fmla="*/ 777 h 1113"/>
                  <a:gd name="T60" fmla="*/ 994 w 1073"/>
                  <a:gd name="T61" fmla="*/ 616 h 1113"/>
                  <a:gd name="T62" fmla="*/ 641 w 1073"/>
                  <a:gd name="T63" fmla="*/ 140 h 1113"/>
                  <a:gd name="T64" fmla="*/ 643 w 1073"/>
                  <a:gd name="T65" fmla="*/ 154 h 1113"/>
                  <a:gd name="T66" fmla="*/ 626 w 1073"/>
                  <a:gd name="T67" fmla="*/ 194 h 1113"/>
                  <a:gd name="T68" fmla="*/ 615 w 1073"/>
                  <a:gd name="T69" fmla="*/ 205 h 1113"/>
                  <a:gd name="T70" fmla="*/ 924 w 1073"/>
                  <a:gd name="T71" fmla="*/ 616 h 1113"/>
                  <a:gd name="T72" fmla="*/ 907 w 1073"/>
                  <a:gd name="T73" fmla="*/ 733 h 1113"/>
                  <a:gd name="T74" fmla="*/ 901 w 1073"/>
                  <a:gd name="T75" fmla="*/ 756 h 1113"/>
                  <a:gd name="T76" fmla="*/ 808 w 1073"/>
                  <a:gd name="T77" fmla="*/ 702 h 1113"/>
                  <a:gd name="T78" fmla="*/ 864 w 1073"/>
                  <a:gd name="T79" fmla="*/ 912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3" h="1113">
                    <a:moveTo>
                      <a:pt x="9" y="713"/>
                    </a:moveTo>
                    <a:cubicBezTo>
                      <a:pt x="3" y="681"/>
                      <a:pt x="0" y="649"/>
                      <a:pt x="0" y="616"/>
                    </a:cubicBezTo>
                    <a:cubicBezTo>
                      <a:pt x="0" y="375"/>
                      <a:pt x="172" y="169"/>
                      <a:pt x="408" y="127"/>
                    </a:cubicBezTo>
                    <a:cubicBezTo>
                      <a:pt x="424" y="124"/>
                      <a:pt x="424" y="124"/>
                      <a:pt x="424" y="124"/>
                    </a:cubicBezTo>
                    <a:cubicBezTo>
                      <a:pt x="424" y="0"/>
                      <a:pt x="424" y="0"/>
                      <a:pt x="424" y="0"/>
                    </a:cubicBezTo>
                    <a:cubicBezTo>
                      <a:pt x="577" y="154"/>
                      <a:pt x="577" y="154"/>
                      <a:pt x="577" y="154"/>
                    </a:cubicBezTo>
                    <a:cubicBezTo>
                      <a:pt x="424" y="307"/>
                      <a:pt x="424" y="307"/>
                      <a:pt x="424" y="307"/>
                    </a:cubicBezTo>
                    <a:cubicBezTo>
                      <a:pt x="424" y="195"/>
                      <a:pt x="424" y="195"/>
                      <a:pt x="424" y="195"/>
                    </a:cubicBezTo>
                    <a:cubicBezTo>
                      <a:pt x="401" y="200"/>
                      <a:pt x="401" y="200"/>
                      <a:pt x="401" y="200"/>
                    </a:cubicBezTo>
                    <a:cubicBezTo>
                      <a:pt x="206" y="245"/>
                      <a:pt x="70" y="416"/>
                      <a:pt x="70" y="616"/>
                    </a:cubicBezTo>
                    <a:cubicBezTo>
                      <a:pt x="70" y="643"/>
                      <a:pt x="73" y="670"/>
                      <a:pt x="78" y="697"/>
                    </a:cubicBezTo>
                    <a:cubicBezTo>
                      <a:pt x="72" y="696"/>
                      <a:pt x="66" y="695"/>
                      <a:pt x="59" y="695"/>
                    </a:cubicBezTo>
                    <a:cubicBezTo>
                      <a:pt x="41" y="695"/>
                      <a:pt x="23" y="702"/>
                      <a:pt x="9" y="713"/>
                    </a:cubicBezTo>
                    <a:close/>
                    <a:moveTo>
                      <a:pt x="824" y="990"/>
                    </a:moveTo>
                    <a:cubicBezTo>
                      <a:pt x="805" y="980"/>
                      <a:pt x="790" y="962"/>
                      <a:pt x="784" y="940"/>
                    </a:cubicBezTo>
                    <a:cubicBezTo>
                      <a:pt x="782" y="933"/>
                      <a:pt x="782" y="933"/>
                      <a:pt x="782" y="933"/>
                    </a:cubicBezTo>
                    <a:cubicBezTo>
                      <a:pt x="703" y="1004"/>
                      <a:pt x="603" y="1043"/>
                      <a:pt x="497" y="1043"/>
                    </a:cubicBezTo>
                    <a:cubicBezTo>
                      <a:pt x="380" y="1043"/>
                      <a:pt x="271" y="996"/>
                      <a:pt x="190" y="912"/>
                    </a:cubicBezTo>
                    <a:cubicBezTo>
                      <a:pt x="174" y="895"/>
                      <a:pt x="174" y="895"/>
                      <a:pt x="174" y="895"/>
                    </a:cubicBezTo>
                    <a:cubicBezTo>
                      <a:pt x="273" y="838"/>
                      <a:pt x="273" y="838"/>
                      <a:pt x="273" y="838"/>
                    </a:cubicBezTo>
                    <a:cubicBezTo>
                      <a:pt x="64" y="781"/>
                      <a:pt x="64" y="781"/>
                      <a:pt x="64" y="781"/>
                    </a:cubicBezTo>
                    <a:cubicBezTo>
                      <a:pt x="8" y="991"/>
                      <a:pt x="8" y="991"/>
                      <a:pt x="8" y="991"/>
                    </a:cubicBezTo>
                    <a:cubicBezTo>
                      <a:pt x="112" y="930"/>
                      <a:pt x="112" y="930"/>
                      <a:pt x="112" y="930"/>
                    </a:cubicBezTo>
                    <a:cubicBezTo>
                      <a:pt x="122" y="942"/>
                      <a:pt x="122" y="942"/>
                      <a:pt x="122" y="942"/>
                    </a:cubicBezTo>
                    <a:cubicBezTo>
                      <a:pt x="217" y="1050"/>
                      <a:pt x="353" y="1113"/>
                      <a:pt x="497" y="1113"/>
                    </a:cubicBezTo>
                    <a:cubicBezTo>
                      <a:pt x="618" y="1113"/>
                      <a:pt x="733" y="1069"/>
                      <a:pt x="824" y="990"/>
                    </a:cubicBezTo>
                    <a:close/>
                    <a:moveTo>
                      <a:pt x="864" y="912"/>
                    </a:moveTo>
                    <a:cubicBezTo>
                      <a:pt x="1073" y="856"/>
                      <a:pt x="1073" y="856"/>
                      <a:pt x="1073" y="856"/>
                    </a:cubicBezTo>
                    <a:cubicBezTo>
                      <a:pt x="962" y="791"/>
                      <a:pt x="962" y="791"/>
                      <a:pt x="962" y="791"/>
                    </a:cubicBezTo>
                    <a:cubicBezTo>
                      <a:pt x="967" y="777"/>
                      <a:pt x="967" y="777"/>
                      <a:pt x="967" y="777"/>
                    </a:cubicBezTo>
                    <a:cubicBezTo>
                      <a:pt x="985" y="725"/>
                      <a:pt x="994" y="671"/>
                      <a:pt x="994" y="616"/>
                    </a:cubicBezTo>
                    <a:cubicBezTo>
                      <a:pt x="994" y="396"/>
                      <a:pt x="848" y="203"/>
                      <a:pt x="641" y="140"/>
                    </a:cubicBezTo>
                    <a:cubicBezTo>
                      <a:pt x="642" y="144"/>
                      <a:pt x="643" y="149"/>
                      <a:pt x="643" y="154"/>
                    </a:cubicBezTo>
                    <a:cubicBezTo>
                      <a:pt x="643" y="169"/>
                      <a:pt x="637" y="183"/>
                      <a:pt x="626" y="194"/>
                    </a:cubicBezTo>
                    <a:cubicBezTo>
                      <a:pt x="615" y="205"/>
                      <a:pt x="615" y="205"/>
                      <a:pt x="615" y="205"/>
                    </a:cubicBezTo>
                    <a:cubicBezTo>
                      <a:pt x="796" y="257"/>
                      <a:pt x="924" y="425"/>
                      <a:pt x="924" y="616"/>
                    </a:cubicBezTo>
                    <a:cubicBezTo>
                      <a:pt x="924" y="655"/>
                      <a:pt x="918" y="695"/>
                      <a:pt x="907" y="733"/>
                    </a:cubicBezTo>
                    <a:cubicBezTo>
                      <a:pt x="901" y="756"/>
                      <a:pt x="901" y="756"/>
                      <a:pt x="901" y="756"/>
                    </a:cubicBezTo>
                    <a:cubicBezTo>
                      <a:pt x="808" y="702"/>
                      <a:pt x="808" y="702"/>
                      <a:pt x="808" y="702"/>
                    </a:cubicBezTo>
                    <a:lnTo>
                      <a:pt x="864" y="912"/>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7435851" y="2165350"/>
                <a:ext cx="450850" cy="536575"/>
              </a:xfrm>
              <a:custGeom>
                <a:avLst/>
                <a:gdLst>
                  <a:gd name="T0" fmla="*/ 284 w 284"/>
                  <a:gd name="T1" fmla="*/ 141 h 338"/>
                  <a:gd name="T2" fmla="*/ 142 w 284"/>
                  <a:gd name="T3" fmla="*/ 0 h 338"/>
                  <a:gd name="T4" fmla="*/ 0 w 284"/>
                  <a:gd name="T5" fmla="*/ 141 h 338"/>
                  <a:gd name="T6" fmla="*/ 82 w 284"/>
                  <a:gd name="T7" fmla="*/ 141 h 338"/>
                  <a:gd name="T8" fmla="*/ 82 w 284"/>
                  <a:gd name="T9" fmla="*/ 338 h 338"/>
                  <a:gd name="T10" fmla="*/ 203 w 284"/>
                  <a:gd name="T11" fmla="*/ 338 h 338"/>
                  <a:gd name="T12" fmla="*/ 203 w 284"/>
                  <a:gd name="T13" fmla="*/ 141 h 338"/>
                  <a:gd name="T14" fmla="*/ 284 w 284"/>
                  <a:gd name="T15" fmla="*/ 141 h 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338">
                    <a:moveTo>
                      <a:pt x="284" y="141"/>
                    </a:moveTo>
                    <a:lnTo>
                      <a:pt x="142" y="0"/>
                    </a:lnTo>
                    <a:lnTo>
                      <a:pt x="0" y="141"/>
                    </a:lnTo>
                    <a:lnTo>
                      <a:pt x="82" y="141"/>
                    </a:lnTo>
                    <a:lnTo>
                      <a:pt x="82" y="338"/>
                    </a:lnTo>
                    <a:lnTo>
                      <a:pt x="203" y="338"/>
                    </a:lnTo>
                    <a:lnTo>
                      <a:pt x="203" y="141"/>
                    </a:lnTo>
                    <a:lnTo>
                      <a:pt x="284" y="141"/>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211" name="TextBox 210"/>
          <p:cNvSpPr txBox="1"/>
          <p:nvPr/>
        </p:nvSpPr>
        <p:spPr>
          <a:xfrm>
            <a:off x="8943371" y="3221052"/>
            <a:ext cx="1775335"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GROWTH</a:t>
            </a:r>
          </a:p>
        </p:txBody>
      </p:sp>
      <p:sp>
        <p:nvSpPr>
          <p:cNvPr id="216" name="TextBox 215"/>
          <p:cNvSpPr txBox="1"/>
          <p:nvPr/>
        </p:nvSpPr>
        <p:spPr>
          <a:xfrm>
            <a:off x="8459440" y="3783769"/>
            <a:ext cx="2743200" cy="180357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Features, components, and capabilities are consistently being introduced and evolved in Cortana Intelligence Suite. As such, they can easily and quickly be implemented in a cloud-based solution.</a:t>
            </a:r>
          </a:p>
        </p:txBody>
      </p:sp>
      <p:grpSp>
        <p:nvGrpSpPr>
          <p:cNvPr id="78" name="Group 77"/>
          <p:cNvGrpSpPr/>
          <p:nvPr/>
        </p:nvGrpSpPr>
        <p:grpSpPr>
          <a:xfrm>
            <a:off x="5344850" y="1694737"/>
            <a:ext cx="1500909" cy="1500909"/>
            <a:chOff x="5344850" y="1694737"/>
            <a:chExt cx="1500909" cy="1500909"/>
          </a:xfrm>
          <a:effectLst>
            <a:outerShdw blurRad="127000" dist="76200" dir="5400000" algn="t" rotWithShape="0">
              <a:prstClr val="black">
                <a:alpha val="20000"/>
              </a:prstClr>
            </a:outerShdw>
          </a:effectLst>
        </p:grpSpPr>
        <p:sp>
          <p:nvSpPr>
            <p:cNvPr id="167" name="Oval 166"/>
            <p:cNvSpPr/>
            <p:nvPr/>
          </p:nvSpPr>
          <p:spPr bwMode="auto">
            <a:xfrm>
              <a:off x="5344850"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77" name="Group 76"/>
            <p:cNvGrpSpPr/>
            <p:nvPr/>
          </p:nvGrpSpPr>
          <p:grpSpPr>
            <a:xfrm>
              <a:off x="5707160" y="2056571"/>
              <a:ext cx="776288" cy="777240"/>
              <a:chOff x="6192838" y="-1627188"/>
              <a:chExt cx="1552575" cy="1549401"/>
            </a:xfrm>
            <a:solidFill>
              <a:srgbClr val="005291"/>
            </a:solidFill>
          </p:grpSpPr>
          <p:sp>
            <p:nvSpPr>
              <p:cNvPr id="73" name="Freeform 22"/>
              <p:cNvSpPr>
                <a:spLocks/>
              </p:cNvSpPr>
              <p:nvPr/>
            </p:nvSpPr>
            <p:spPr bwMode="auto">
              <a:xfrm>
                <a:off x="6192838" y="-1627188"/>
                <a:ext cx="635000" cy="628650"/>
              </a:xfrm>
              <a:custGeom>
                <a:avLst/>
                <a:gdLst>
                  <a:gd name="T0" fmla="*/ 159 w 436"/>
                  <a:gd name="T1" fmla="*/ 114 h 433"/>
                  <a:gd name="T2" fmla="*/ 273 w 436"/>
                  <a:gd name="T3" fmla="*/ 0 h 433"/>
                  <a:gd name="T4" fmla="*/ 0 w 436"/>
                  <a:gd name="T5" fmla="*/ 0 h 433"/>
                  <a:gd name="T6" fmla="*/ 0 w 436"/>
                  <a:gd name="T7" fmla="*/ 273 h 433"/>
                  <a:gd name="T8" fmla="*/ 114 w 436"/>
                  <a:gd name="T9" fmla="*/ 159 h 433"/>
                  <a:gd name="T10" fmla="*/ 379 w 436"/>
                  <a:gd name="T11" fmla="*/ 424 h 433"/>
                  <a:gd name="T12" fmla="*/ 402 w 436"/>
                  <a:gd name="T13" fmla="*/ 433 h 433"/>
                  <a:gd name="T14" fmla="*/ 424 w 436"/>
                  <a:gd name="T15" fmla="*/ 424 h 433"/>
                  <a:gd name="T16" fmla="*/ 424 w 436"/>
                  <a:gd name="T17" fmla="*/ 379 h 433"/>
                  <a:gd name="T18" fmla="*/ 159 w 436"/>
                  <a:gd name="T19" fmla="*/ 114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159" y="114"/>
                    </a:moveTo>
                    <a:cubicBezTo>
                      <a:pt x="273" y="0"/>
                      <a:pt x="273" y="0"/>
                      <a:pt x="273" y="0"/>
                    </a:cubicBezTo>
                    <a:cubicBezTo>
                      <a:pt x="0" y="0"/>
                      <a:pt x="0" y="0"/>
                      <a:pt x="0" y="0"/>
                    </a:cubicBezTo>
                    <a:cubicBezTo>
                      <a:pt x="0" y="273"/>
                      <a:pt x="0" y="273"/>
                      <a:pt x="0" y="273"/>
                    </a:cubicBezTo>
                    <a:cubicBezTo>
                      <a:pt x="114" y="159"/>
                      <a:pt x="114" y="159"/>
                      <a:pt x="114" y="159"/>
                    </a:cubicBezTo>
                    <a:cubicBezTo>
                      <a:pt x="379" y="424"/>
                      <a:pt x="379" y="424"/>
                      <a:pt x="379" y="424"/>
                    </a:cubicBezTo>
                    <a:cubicBezTo>
                      <a:pt x="385" y="430"/>
                      <a:pt x="394" y="433"/>
                      <a:pt x="402" y="433"/>
                    </a:cubicBezTo>
                    <a:cubicBezTo>
                      <a:pt x="410" y="433"/>
                      <a:pt x="418" y="430"/>
                      <a:pt x="424" y="424"/>
                    </a:cubicBezTo>
                    <a:cubicBezTo>
                      <a:pt x="436" y="412"/>
                      <a:pt x="436" y="392"/>
                      <a:pt x="424" y="379"/>
                    </a:cubicBezTo>
                    <a:lnTo>
                      <a:pt x="159" y="114"/>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3"/>
              <p:cNvSpPr>
                <a:spLocks/>
              </p:cNvSpPr>
              <p:nvPr/>
            </p:nvSpPr>
            <p:spPr bwMode="auto">
              <a:xfrm>
                <a:off x="7110413" y="-711200"/>
                <a:ext cx="635000" cy="633413"/>
              </a:xfrm>
              <a:custGeom>
                <a:avLst/>
                <a:gdLst>
                  <a:gd name="T0" fmla="*/ 57 w 436"/>
                  <a:gd name="T1" fmla="*/ 12 h 436"/>
                  <a:gd name="T2" fmla="*/ 12 w 436"/>
                  <a:gd name="T3" fmla="*/ 12 h 436"/>
                  <a:gd name="T4" fmla="*/ 12 w 436"/>
                  <a:gd name="T5" fmla="*/ 57 h 436"/>
                  <a:gd name="T6" fmla="*/ 277 w 436"/>
                  <a:gd name="T7" fmla="*/ 322 h 436"/>
                  <a:gd name="T8" fmla="*/ 163 w 436"/>
                  <a:gd name="T9" fmla="*/ 436 h 436"/>
                  <a:gd name="T10" fmla="*/ 436 w 436"/>
                  <a:gd name="T11" fmla="*/ 436 h 436"/>
                  <a:gd name="T12" fmla="*/ 436 w 436"/>
                  <a:gd name="T13" fmla="*/ 163 h 436"/>
                  <a:gd name="T14" fmla="*/ 322 w 436"/>
                  <a:gd name="T15" fmla="*/ 277 h 436"/>
                  <a:gd name="T16" fmla="*/ 57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57" y="12"/>
                    </a:moveTo>
                    <a:cubicBezTo>
                      <a:pt x="44" y="0"/>
                      <a:pt x="24" y="0"/>
                      <a:pt x="12" y="12"/>
                    </a:cubicBezTo>
                    <a:cubicBezTo>
                      <a:pt x="0" y="24"/>
                      <a:pt x="0" y="44"/>
                      <a:pt x="12" y="57"/>
                    </a:cubicBezTo>
                    <a:cubicBezTo>
                      <a:pt x="277" y="322"/>
                      <a:pt x="277" y="322"/>
                      <a:pt x="277" y="322"/>
                    </a:cubicBezTo>
                    <a:cubicBezTo>
                      <a:pt x="163" y="436"/>
                      <a:pt x="163" y="436"/>
                      <a:pt x="163" y="436"/>
                    </a:cubicBezTo>
                    <a:cubicBezTo>
                      <a:pt x="436" y="436"/>
                      <a:pt x="436" y="436"/>
                      <a:pt x="436" y="436"/>
                    </a:cubicBezTo>
                    <a:cubicBezTo>
                      <a:pt x="436" y="163"/>
                      <a:pt x="436" y="163"/>
                      <a:pt x="436" y="163"/>
                    </a:cubicBezTo>
                    <a:cubicBezTo>
                      <a:pt x="322" y="277"/>
                      <a:pt x="322" y="277"/>
                      <a:pt x="322" y="277"/>
                    </a:cubicBezTo>
                    <a:lnTo>
                      <a:pt x="57" y="12"/>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24"/>
              <p:cNvSpPr>
                <a:spLocks/>
              </p:cNvSpPr>
              <p:nvPr/>
            </p:nvSpPr>
            <p:spPr bwMode="auto">
              <a:xfrm>
                <a:off x="6192838" y="-711200"/>
                <a:ext cx="635000" cy="633413"/>
              </a:xfrm>
              <a:custGeom>
                <a:avLst/>
                <a:gdLst>
                  <a:gd name="T0" fmla="*/ 379 w 436"/>
                  <a:gd name="T1" fmla="*/ 12 h 436"/>
                  <a:gd name="T2" fmla="*/ 114 w 436"/>
                  <a:gd name="T3" fmla="*/ 277 h 436"/>
                  <a:gd name="T4" fmla="*/ 0 w 436"/>
                  <a:gd name="T5" fmla="*/ 163 h 436"/>
                  <a:gd name="T6" fmla="*/ 0 w 436"/>
                  <a:gd name="T7" fmla="*/ 436 h 436"/>
                  <a:gd name="T8" fmla="*/ 273 w 436"/>
                  <a:gd name="T9" fmla="*/ 436 h 436"/>
                  <a:gd name="T10" fmla="*/ 159 w 436"/>
                  <a:gd name="T11" fmla="*/ 322 h 436"/>
                  <a:gd name="T12" fmla="*/ 424 w 436"/>
                  <a:gd name="T13" fmla="*/ 57 h 436"/>
                  <a:gd name="T14" fmla="*/ 424 w 436"/>
                  <a:gd name="T15" fmla="*/ 12 h 436"/>
                  <a:gd name="T16" fmla="*/ 379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379" y="12"/>
                    </a:moveTo>
                    <a:cubicBezTo>
                      <a:pt x="114" y="277"/>
                      <a:pt x="114" y="277"/>
                      <a:pt x="114" y="277"/>
                    </a:cubicBezTo>
                    <a:cubicBezTo>
                      <a:pt x="0" y="163"/>
                      <a:pt x="0" y="163"/>
                      <a:pt x="0" y="163"/>
                    </a:cubicBezTo>
                    <a:cubicBezTo>
                      <a:pt x="0" y="436"/>
                      <a:pt x="0" y="436"/>
                      <a:pt x="0" y="436"/>
                    </a:cubicBezTo>
                    <a:cubicBezTo>
                      <a:pt x="273" y="436"/>
                      <a:pt x="273" y="436"/>
                      <a:pt x="273" y="436"/>
                    </a:cubicBezTo>
                    <a:cubicBezTo>
                      <a:pt x="159" y="322"/>
                      <a:pt x="159" y="322"/>
                      <a:pt x="159" y="322"/>
                    </a:cubicBezTo>
                    <a:cubicBezTo>
                      <a:pt x="424" y="57"/>
                      <a:pt x="424" y="57"/>
                      <a:pt x="424" y="57"/>
                    </a:cubicBezTo>
                    <a:cubicBezTo>
                      <a:pt x="436" y="44"/>
                      <a:pt x="436" y="24"/>
                      <a:pt x="424" y="12"/>
                    </a:cubicBezTo>
                    <a:cubicBezTo>
                      <a:pt x="412" y="0"/>
                      <a:pt x="392" y="0"/>
                      <a:pt x="379" y="12"/>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5"/>
              <p:cNvSpPr>
                <a:spLocks/>
              </p:cNvSpPr>
              <p:nvPr/>
            </p:nvSpPr>
            <p:spPr bwMode="auto">
              <a:xfrm>
                <a:off x="7110413" y="-1627188"/>
                <a:ext cx="635000" cy="628650"/>
              </a:xfrm>
              <a:custGeom>
                <a:avLst/>
                <a:gdLst>
                  <a:gd name="T0" fmla="*/ 34 w 436"/>
                  <a:gd name="T1" fmla="*/ 433 h 433"/>
                  <a:gd name="T2" fmla="*/ 57 w 436"/>
                  <a:gd name="T3" fmla="*/ 424 h 433"/>
                  <a:gd name="T4" fmla="*/ 322 w 436"/>
                  <a:gd name="T5" fmla="*/ 159 h 433"/>
                  <a:gd name="T6" fmla="*/ 436 w 436"/>
                  <a:gd name="T7" fmla="*/ 273 h 433"/>
                  <a:gd name="T8" fmla="*/ 436 w 436"/>
                  <a:gd name="T9" fmla="*/ 0 h 433"/>
                  <a:gd name="T10" fmla="*/ 163 w 436"/>
                  <a:gd name="T11" fmla="*/ 0 h 433"/>
                  <a:gd name="T12" fmla="*/ 277 w 436"/>
                  <a:gd name="T13" fmla="*/ 114 h 433"/>
                  <a:gd name="T14" fmla="*/ 12 w 436"/>
                  <a:gd name="T15" fmla="*/ 379 h 433"/>
                  <a:gd name="T16" fmla="*/ 12 w 436"/>
                  <a:gd name="T17" fmla="*/ 424 h 433"/>
                  <a:gd name="T18" fmla="*/ 34 w 436"/>
                  <a:gd name="T19"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34" y="433"/>
                    </a:moveTo>
                    <a:cubicBezTo>
                      <a:pt x="42" y="433"/>
                      <a:pt x="51" y="430"/>
                      <a:pt x="57" y="424"/>
                    </a:cubicBezTo>
                    <a:cubicBezTo>
                      <a:pt x="322" y="159"/>
                      <a:pt x="322" y="159"/>
                      <a:pt x="322" y="159"/>
                    </a:cubicBezTo>
                    <a:cubicBezTo>
                      <a:pt x="436" y="273"/>
                      <a:pt x="436" y="273"/>
                      <a:pt x="436" y="273"/>
                    </a:cubicBezTo>
                    <a:cubicBezTo>
                      <a:pt x="436" y="0"/>
                      <a:pt x="436" y="0"/>
                      <a:pt x="436" y="0"/>
                    </a:cubicBezTo>
                    <a:cubicBezTo>
                      <a:pt x="163" y="0"/>
                      <a:pt x="163" y="0"/>
                      <a:pt x="163" y="0"/>
                    </a:cubicBezTo>
                    <a:cubicBezTo>
                      <a:pt x="277" y="114"/>
                      <a:pt x="277" y="114"/>
                      <a:pt x="277" y="114"/>
                    </a:cubicBezTo>
                    <a:cubicBezTo>
                      <a:pt x="12" y="379"/>
                      <a:pt x="12" y="379"/>
                      <a:pt x="12" y="379"/>
                    </a:cubicBezTo>
                    <a:cubicBezTo>
                      <a:pt x="0" y="392"/>
                      <a:pt x="0" y="412"/>
                      <a:pt x="12" y="424"/>
                    </a:cubicBezTo>
                    <a:cubicBezTo>
                      <a:pt x="18" y="430"/>
                      <a:pt x="26" y="433"/>
                      <a:pt x="34" y="433"/>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568291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grpSp>
        <p:nvGrpSpPr>
          <p:cNvPr id="9" name="Group 8"/>
          <p:cNvGrpSpPr/>
          <p:nvPr/>
        </p:nvGrpSpPr>
        <p:grpSpPr>
          <a:xfrm>
            <a:off x="9588714" y="1434930"/>
            <a:ext cx="2241039" cy="4615293"/>
            <a:chOff x="9588714" y="1434930"/>
            <a:chExt cx="2241039" cy="4615293"/>
          </a:xfrm>
        </p:grpSpPr>
        <p:sp>
          <p:nvSpPr>
            <p:cNvPr id="94" name="Rectangle 93"/>
            <p:cNvSpPr/>
            <p:nvPr/>
          </p:nvSpPr>
          <p:spPr>
            <a:xfrm>
              <a:off x="10329146" y="5722311"/>
              <a:ext cx="1500607" cy="327912"/>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Action</a:t>
              </a:r>
            </a:p>
          </p:txBody>
        </p:sp>
        <p:sp>
          <p:nvSpPr>
            <p:cNvPr id="95" name="Freeform 482"/>
            <p:cNvSpPr/>
            <p:nvPr/>
          </p:nvSpPr>
          <p:spPr bwMode="auto">
            <a:xfrm flipH="1">
              <a:off x="9588714" y="1434930"/>
              <a:ext cx="123857" cy="4199169"/>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6" name="TextBox 95"/>
            <p:cNvSpPr txBox="1"/>
            <p:nvPr/>
          </p:nvSpPr>
          <p:spPr>
            <a:xfrm>
              <a:off x="10381650" y="1747515"/>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People</a:t>
              </a:r>
            </a:p>
          </p:txBody>
        </p:sp>
        <p:sp>
          <p:nvSpPr>
            <p:cNvPr id="97" name="TextBox 96"/>
            <p:cNvSpPr txBox="1"/>
            <p:nvPr/>
          </p:nvSpPr>
          <p:spPr>
            <a:xfrm>
              <a:off x="10650440" y="4973067"/>
              <a:ext cx="868271" cy="332399"/>
            </a:xfrm>
            <a:prstGeom prst="rect">
              <a:avLst/>
            </a:prstGeom>
            <a:noFill/>
          </p:spPr>
          <p:txBody>
            <a:bodyPr wrap="square" lIns="0" tIns="0" rIns="0" bIns="0"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Automated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Systems</a:t>
              </a:r>
            </a:p>
          </p:txBody>
        </p:sp>
        <p:grpSp>
          <p:nvGrpSpPr>
            <p:cNvPr id="98" name="Group 97"/>
            <p:cNvGrpSpPr/>
            <p:nvPr/>
          </p:nvGrpSpPr>
          <p:grpSpPr>
            <a:xfrm>
              <a:off x="9984119" y="1785656"/>
              <a:ext cx="377227" cy="385340"/>
              <a:chOff x="6112510" y="6954657"/>
              <a:chExt cx="1181100" cy="1206500"/>
            </a:xfrm>
            <a:solidFill>
              <a:srgbClr val="0078D7"/>
            </a:solidFill>
          </p:grpSpPr>
          <p:sp>
            <p:nvSpPr>
              <p:cNvPr id="116"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7"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8"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9"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99" name="Group 98"/>
            <p:cNvGrpSpPr/>
            <p:nvPr/>
          </p:nvGrpSpPr>
          <p:grpSpPr>
            <a:xfrm>
              <a:off x="10034296" y="4898172"/>
              <a:ext cx="385751" cy="482188"/>
              <a:chOff x="2954338" y="6831013"/>
              <a:chExt cx="1041400" cy="1301750"/>
            </a:xfrm>
            <a:solidFill>
              <a:srgbClr val="0078D7"/>
            </a:solidFill>
          </p:grpSpPr>
          <p:sp>
            <p:nvSpPr>
              <p:cNvPr id="114"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5"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0" name="Group 99"/>
            <p:cNvGrpSpPr/>
            <p:nvPr/>
          </p:nvGrpSpPr>
          <p:grpSpPr>
            <a:xfrm>
              <a:off x="9872701" y="2829657"/>
              <a:ext cx="1878892" cy="1542780"/>
              <a:chOff x="9910801" y="2434267"/>
              <a:chExt cx="1878892" cy="1542780"/>
            </a:xfrm>
          </p:grpSpPr>
          <p:sp>
            <p:nvSpPr>
              <p:cNvPr id="101" name="TextBox 100"/>
              <p:cNvSpPr txBox="1"/>
              <p:nvPr/>
            </p:nvSpPr>
            <p:spPr>
              <a:xfrm>
                <a:off x="9910801" y="323474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Apps</a:t>
                </a:r>
              </a:p>
            </p:txBody>
          </p:sp>
          <p:grpSp>
            <p:nvGrpSpPr>
              <p:cNvPr id="102" name="Group 101"/>
              <p:cNvGrpSpPr/>
              <p:nvPr/>
            </p:nvGrpSpPr>
            <p:grpSpPr>
              <a:xfrm>
                <a:off x="10012430" y="2917883"/>
                <a:ext cx="462396" cy="357669"/>
                <a:chOff x="5007615" y="2323753"/>
                <a:chExt cx="649029" cy="502032"/>
              </a:xfrm>
              <a:solidFill>
                <a:srgbClr val="0078D7"/>
              </a:solidFill>
            </p:grpSpPr>
            <p:sp>
              <p:nvSpPr>
                <p:cNvPr id="112" name="Freeform 499"/>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3" name="Freeform 500"/>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3" name="Group 102"/>
              <p:cNvGrpSpPr/>
              <p:nvPr/>
            </p:nvGrpSpPr>
            <p:grpSpPr>
              <a:xfrm>
                <a:off x="10486805" y="2434267"/>
                <a:ext cx="1302888" cy="1542780"/>
                <a:chOff x="10486805" y="2923046"/>
                <a:chExt cx="1302888" cy="1542780"/>
              </a:xfrm>
            </p:grpSpPr>
            <p:sp>
              <p:nvSpPr>
                <p:cNvPr id="104" name="Rectangle 103"/>
                <p:cNvSpPr/>
                <p:nvPr/>
              </p:nvSpPr>
              <p:spPr bwMode="auto">
                <a:xfrm>
                  <a:off x="10802824" y="2923046"/>
                  <a:ext cx="986869" cy="1542780"/>
                </a:xfrm>
                <a:prstGeom prst="rect">
                  <a:avLst/>
                </a:prstGeom>
                <a:noFill/>
                <a:ln w="952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5" name="TextBox 104"/>
                <p:cNvSpPr txBox="1"/>
                <p:nvPr/>
              </p:nvSpPr>
              <p:spPr>
                <a:xfrm>
                  <a:off x="11212738" y="3022354"/>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Web</a:t>
                  </a:r>
                </a:p>
              </p:txBody>
            </p:sp>
            <p:sp>
              <p:nvSpPr>
                <p:cNvPr id="106" name="TextBox 105"/>
                <p:cNvSpPr txBox="1"/>
                <p:nvPr/>
              </p:nvSpPr>
              <p:spPr>
                <a:xfrm>
                  <a:off x="11212738" y="3571986"/>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Mobile</a:t>
                  </a:r>
                </a:p>
              </p:txBody>
            </p:sp>
            <p:sp>
              <p:nvSpPr>
                <p:cNvPr id="107" name="TextBox 106"/>
                <p:cNvSpPr txBox="1"/>
                <p:nvPr/>
              </p:nvSpPr>
              <p:spPr>
                <a:xfrm>
                  <a:off x="11212738" y="4160203"/>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Bots</a:t>
                  </a:r>
                </a:p>
              </p:txBody>
            </p:sp>
            <p:sp>
              <p:nvSpPr>
                <p:cNvPr id="108" name="Freeform 495"/>
                <p:cNvSpPr>
                  <a:spLocks noChangeArrowheads="1"/>
                </p:cNvSpPr>
                <p:nvPr/>
              </p:nvSpPr>
              <p:spPr bwMode="auto">
                <a:xfrm>
                  <a:off x="10907711" y="3020740"/>
                  <a:ext cx="187689" cy="18768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9" name="Freeform 496"/>
                <p:cNvSpPr>
                  <a:spLocks/>
                </p:cNvSpPr>
                <p:nvPr/>
              </p:nvSpPr>
              <p:spPr bwMode="auto">
                <a:xfrm>
                  <a:off x="10935462" y="3576787"/>
                  <a:ext cx="131222" cy="23579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0" name="Freeform 497"/>
                <p:cNvSpPr/>
                <p:nvPr/>
              </p:nvSpPr>
              <p:spPr bwMode="auto">
                <a:xfrm>
                  <a:off x="10884687" y="4165112"/>
                  <a:ext cx="248428" cy="140196"/>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11" name="Straight Connector 110"/>
                <p:cNvCxnSpPr/>
                <p:nvPr/>
              </p:nvCxnSpPr>
              <p:spPr>
                <a:xfrm flipH="1">
                  <a:off x="10486805" y="3605293"/>
                  <a:ext cx="308472" cy="0"/>
                </a:xfrm>
                <a:prstGeom prst="line">
                  <a:avLst/>
                </a:prstGeom>
                <a:noFill/>
                <a:ln w="9525" cap="flat" cmpd="sng" algn="ctr">
                  <a:solidFill>
                    <a:srgbClr val="FFFFFF">
                      <a:lumMod val="65000"/>
                    </a:srgbClr>
                  </a:solidFill>
                  <a:prstDash val="solid"/>
                  <a:headEnd type="none" w="med" len="med"/>
                  <a:tailEnd type="none" w="med" len="med"/>
                </a:ln>
                <a:effectLst/>
              </p:spPr>
            </p:cxnSp>
          </p:grpSp>
        </p:grpSp>
        <p:cxnSp>
          <p:nvCxnSpPr>
            <p:cNvPr id="127" name="Straight Connector 126"/>
            <p:cNvCxnSpPr/>
            <p:nvPr/>
          </p:nvCxnSpPr>
          <p:spPr>
            <a:xfrm flipH="1">
              <a:off x="9588715" y="3534514"/>
              <a:ext cx="308472" cy="0"/>
            </a:xfrm>
            <a:prstGeom prst="line">
              <a:avLst/>
            </a:prstGeom>
            <a:noFill/>
            <a:ln w="12700" cap="flat" cmpd="sng" algn="ctr">
              <a:solidFill>
                <a:srgbClr val="0078D7"/>
              </a:solidFill>
              <a:prstDash val="solid"/>
              <a:headEnd type="none"/>
              <a:tailEnd type="none"/>
            </a:ln>
            <a:effectLst/>
          </p:spPr>
        </p:cxnSp>
      </p:grpSp>
      <p:grpSp>
        <p:nvGrpSpPr>
          <p:cNvPr id="8" name="Group 7"/>
          <p:cNvGrpSpPr/>
          <p:nvPr/>
        </p:nvGrpSpPr>
        <p:grpSpPr>
          <a:xfrm>
            <a:off x="7329456" y="1425784"/>
            <a:ext cx="2377440" cy="4551232"/>
            <a:chOff x="7329456" y="1425784"/>
            <a:chExt cx="2377440" cy="4551232"/>
          </a:xfrm>
        </p:grpSpPr>
        <p:sp>
          <p:nvSpPr>
            <p:cNvPr id="121" name="Rectangle 120"/>
            <p:cNvSpPr/>
            <p:nvPr/>
          </p:nvSpPr>
          <p:spPr bwMode="auto">
            <a:xfrm>
              <a:off x="7759316" y="1425784"/>
              <a:ext cx="1737360" cy="273423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Intelligence</a:t>
              </a:r>
            </a:p>
          </p:txBody>
        </p:sp>
        <p:sp>
          <p:nvSpPr>
            <p:cNvPr id="122" name="Rectangle 121"/>
            <p:cNvSpPr/>
            <p:nvPr/>
          </p:nvSpPr>
          <p:spPr bwMode="auto">
            <a:xfrm>
              <a:off x="7759316" y="4260220"/>
              <a:ext cx="1737360" cy="135296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Dashboards &amp; Visualizations</a:t>
              </a:r>
            </a:p>
          </p:txBody>
        </p:sp>
        <p:sp>
          <p:nvSpPr>
            <p:cNvPr id="123" name="Rectangle 122"/>
            <p:cNvSpPr/>
            <p:nvPr/>
          </p:nvSpPr>
          <p:spPr>
            <a:xfrm>
              <a:off x="8398498" y="3493375"/>
              <a:ext cx="974102"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Cortana</a:t>
              </a:r>
            </a:p>
          </p:txBody>
        </p:sp>
        <p:grpSp>
          <p:nvGrpSpPr>
            <p:cNvPr id="124" name="Group 123"/>
            <p:cNvGrpSpPr/>
            <p:nvPr/>
          </p:nvGrpSpPr>
          <p:grpSpPr>
            <a:xfrm>
              <a:off x="8002521" y="3464448"/>
              <a:ext cx="315759" cy="315759"/>
              <a:chOff x="5316017" y="589298"/>
              <a:chExt cx="5641200" cy="5641200"/>
            </a:xfrm>
          </p:grpSpPr>
          <p:sp>
            <p:nvSpPr>
              <p:cNvPr id="143" name="Freeform 530"/>
              <p:cNvSpPr/>
              <p:nvPr/>
            </p:nvSpPr>
            <p:spPr bwMode="auto">
              <a:xfrm>
                <a:off x="5316017" y="589298"/>
                <a:ext cx="5641200" cy="5641200"/>
              </a:xfrm>
              <a:custGeom>
                <a:avLst/>
                <a:gdLst>
                  <a:gd name="connsiteX0" fmla="*/ 2820600 w 5641200"/>
                  <a:gd name="connsiteY0" fmla="*/ 378999 h 5641200"/>
                  <a:gd name="connsiteX1" fmla="*/ 378999 w 5641200"/>
                  <a:gd name="connsiteY1" fmla="*/ 2820600 h 5641200"/>
                  <a:gd name="connsiteX2" fmla="*/ 2820600 w 5641200"/>
                  <a:gd name="connsiteY2" fmla="*/ 5262201 h 5641200"/>
                  <a:gd name="connsiteX3" fmla="*/ 5262201 w 5641200"/>
                  <a:gd name="connsiteY3" fmla="*/ 2820600 h 5641200"/>
                  <a:gd name="connsiteX4" fmla="*/ 2820600 w 5641200"/>
                  <a:gd name="connsiteY4" fmla="*/ 378999 h 5641200"/>
                  <a:gd name="connsiteX5" fmla="*/ 2820600 w 5641200"/>
                  <a:gd name="connsiteY5" fmla="*/ 0 h 5641200"/>
                  <a:gd name="connsiteX6" fmla="*/ 5641200 w 5641200"/>
                  <a:gd name="connsiteY6" fmla="*/ 2820600 h 5641200"/>
                  <a:gd name="connsiteX7" fmla="*/ 2820600 w 5641200"/>
                  <a:gd name="connsiteY7" fmla="*/ 5641200 h 5641200"/>
                  <a:gd name="connsiteX8" fmla="*/ 0 w 5641200"/>
                  <a:gd name="connsiteY8" fmla="*/ 2820600 h 5641200"/>
                  <a:gd name="connsiteX9" fmla="*/ 2820600 w 5641200"/>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1200" h="5641200">
                    <a:moveTo>
                      <a:pt x="2820600" y="378999"/>
                    </a:moveTo>
                    <a:cubicBezTo>
                      <a:pt x="1472141" y="378999"/>
                      <a:pt x="378999" y="1472141"/>
                      <a:pt x="378999" y="2820600"/>
                    </a:cubicBezTo>
                    <a:cubicBezTo>
                      <a:pt x="378999" y="4169059"/>
                      <a:pt x="1472141" y="5262201"/>
                      <a:pt x="2820600" y="5262201"/>
                    </a:cubicBezTo>
                    <a:cubicBezTo>
                      <a:pt x="4169059" y="5262201"/>
                      <a:pt x="5262201" y="4169059"/>
                      <a:pt x="5262201" y="2820600"/>
                    </a:cubicBezTo>
                    <a:cubicBezTo>
                      <a:pt x="5262201" y="1472141"/>
                      <a:pt x="4169059" y="378999"/>
                      <a:pt x="2820600" y="378999"/>
                    </a:cubicBezTo>
                    <a:close/>
                    <a:moveTo>
                      <a:pt x="2820600" y="0"/>
                    </a:moveTo>
                    <a:cubicBezTo>
                      <a:pt x="4378374" y="0"/>
                      <a:pt x="5641200" y="1262826"/>
                      <a:pt x="5641200" y="2820600"/>
                    </a:cubicBezTo>
                    <a:cubicBezTo>
                      <a:pt x="5641200" y="4378374"/>
                      <a:pt x="4378374" y="5641200"/>
                      <a:pt x="2820600" y="5641200"/>
                    </a:cubicBezTo>
                    <a:cubicBezTo>
                      <a:pt x="1262826" y="5641200"/>
                      <a:pt x="0" y="4378374"/>
                      <a:pt x="0" y="2820600"/>
                    </a:cubicBezTo>
                    <a:cubicBezTo>
                      <a:pt x="0" y="1262826"/>
                      <a:pt x="1262826" y="0"/>
                      <a:pt x="2820600"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44" name="Freeform 531"/>
              <p:cNvSpPr/>
              <p:nvPr/>
            </p:nvSpPr>
            <p:spPr bwMode="auto">
              <a:xfrm>
                <a:off x="5695017" y="968297"/>
                <a:ext cx="4883202" cy="4883202"/>
              </a:xfrm>
              <a:custGeom>
                <a:avLst/>
                <a:gdLst>
                  <a:gd name="connsiteX0" fmla="*/ 2441601 w 4883202"/>
                  <a:gd name="connsiteY0" fmla="*/ 535401 h 4883202"/>
                  <a:gd name="connsiteX1" fmla="*/ 535401 w 4883202"/>
                  <a:gd name="connsiteY1" fmla="*/ 2441601 h 4883202"/>
                  <a:gd name="connsiteX2" fmla="*/ 2441601 w 4883202"/>
                  <a:gd name="connsiteY2" fmla="*/ 4347801 h 4883202"/>
                  <a:gd name="connsiteX3" fmla="*/ 4347801 w 4883202"/>
                  <a:gd name="connsiteY3" fmla="*/ 2441601 h 4883202"/>
                  <a:gd name="connsiteX4" fmla="*/ 2441601 w 4883202"/>
                  <a:gd name="connsiteY4" fmla="*/ 535401 h 4883202"/>
                  <a:gd name="connsiteX5" fmla="*/ 2441601 w 4883202"/>
                  <a:gd name="connsiteY5" fmla="*/ 0 h 4883202"/>
                  <a:gd name="connsiteX6" fmla="*/ 4883202 w 4883202"/>
                  <a:gd name="connsiteY6" fmla="*/ 2441601 h 4883202"/>
                  <a:gd name="connsiteX7" fmla="*/ 2441601 w 4883202"/>
                  <a:gd name="connsiteY7" fmla="*/ 4883202 h 4883202"/>
                  <a:gd name="connsiteX8" fmla="*/ 0 w 4883202"/>
                  <a:gd name="connsiteY8" fmla="*/ 2441601 h 4883202"/>
                  <a:gd name="connsiteX9" fmla="*/ 2441601 w 4883202"/>
                  <a:gd name="connsiteY9" fmla="*/ 0 h 48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3202" h="4883202">
                    <a:moveTo>
                      <a:pt x="2441601" y="535401"/>
                    </a:moveTo>
                    <a:cubicBezTo>
                      <a:pt x="1388836" y="535401"/>
                      <a:pt x="535401" y="1388836"/>
                      <a:pt x="535401" y="2441601"/>
                    </a:cubicBezTo>
                    <a:cubicBezTo>
                      <a:pt x="535401" y="3494366"/>
                      <a:pt x="1388836" y="4347801"/>
                      <a:pt x="2441601" y="4347801"/>
                    </a:cubicBezTo>
                    <a:cubicBezTo>
                      <a:pt x="3494366" y="4347801"/>
                      <a:pt x="4347801" y="3494366"/>
                      <a:pt x="4347801" y="2441601"/>
                    </a:cubicBezTo>
                    <a:cubicBezTo>
                      <a:pt x="4347801" y="1388836"/>
                      <a:pt x="3494366" y="535401"/>
                      <a:pt x="2441601" y="535401"/>
                    </a:cubicBezTo>
                    <a:close/>
                    <a:moveTo>
                      <a:pt x="2441601" y="0"/>
                    </a:moveTo>
                    <a:cubicBezTo>
                      <a:pt x="3790060" y="0"/>
                      <a:pt x="4883202" y="1093142"/>
                      <a:pt x="4883202" y="2441601"/>
                    </a:cubicBezTo>
                    <a:cubicBezTo>
                      <a:pt x="4883202" y="3790060"/>
                      <a:pt x="3790060" y="4883202"/>
                      <a:pt x="2441601" y="4883202"/>
                    </a:cubicBezTo>
                    <a:cubicBezTo>
                      <a:pt x="1093142" y="4883202"/>
                      <a:pt x="0" y="3790060"/>
                      <a:pt x="0" y="2441601"/>
                    </a:cubicBezTo>
                    <a:cubicBezTo>
                      <a:pt x="0" y="1093142"/>
                      <a:pt x="1093142" y="0"/>
                      <a:pt x="2441601" y="0"/>
                    </a:cubicBezTo>
                    <a:close/>
                  </a:path>
                </a:pathLst>
              </a:cu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cxnSp>
          <p:nvCxnSpPr>
            <p:cNvPr id="125" name="Straight Connector 124"/>
            <p:cNvCxnSpPr/>
            <p:nvPr/>
          </p:nvCxnSpPr>
          <p:spPr>
            <a:xfrm>
              <a:off x="7329456"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26" name="Group 125"/>
            <p:cNvGrpSpPr/>
            <p:nvPr/>
          </p:nvGrpSpPr>
          <p:grpSpPr>
            <a:xfrm rot="13500000">
              <a:off x="9515255" y="5796874"/>
              <a:ext cx="181498" cy="178786"/>
              <a:chOff x="402446" y="5872915"/>
              <a:chExt cx="292608" cy="288235"/>
            </a:xfrm>
            <a:solidFill>
              <a:srgbClr val="FFFFFF">
                <a:lumMod val="85000"/>
              </a:srgbClr>
            </a:solidFill>
          </p:grpSpPr>
          <p:cxnSp>
            <p:nvCxnSpPr>
              <p:cNvPr id="141" name="Straight Connector 140"/>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42" name="Straight Connector 141"/>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28" name="Rectangle 127"/>
            <p:cNvSpPr/>
            <p:nvPr/>
          </p:nvSpPr>
          <p:spPr>
            <a:xfrm>
              <a:off x="8398498" y="2824675"/>
              <a:ext cx="974102" cy="430887"/>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Bot </a:t>
              </a:r>
              <a:b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b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Framework</a:t>
              </a:r>
            </a:p>
          </p:txBody>
        </p:sp>
        <p:sp>
          <p:nvSpPr>
            <p:cNvPr id="129" name="Rectangle 128"/>
            <p:cNvSpPr/>
            <p:nvPr/>
          </p:nvSpPr>
          <p:spPr>
            <a:xfrm>
              <a:off x="8398498" y="2212325"/>
              <a:ext cx="974102" cy="43088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Cognitive Services</a:t>
              </a:r>
            </a:p>
          </p:txBody>
        </p:sp>
        <p:grpSp>
          <p:nvGrpSpPr>
            <p:cNvPr id="130" name="Group 129"/>
            <p:cNvGrpSpPr/>
            <p:nvPr/>
          </p:nvGrpSpPr>
          <p:grpSpPr>
            <a:xfrm>
              <a:off x="7946685" y="2290730"/>
              <a:ext cx="427431" cy="274077"/>
              <a:chOff x="7939237" y="2717080"/>
              <a:chExt cx="427431" cy="274077"/>
            </a:xfrm>
          </p:grpSpPr>
          <p:sp>
            <p:nvSpPr>
              <p:cNvPr id="139" name="Freeform 526"/>
              <p:cNvSpPr>
                <a:spLocks/>
              </p:cNvSpPr>
              <p:nvPr/>
            </p:nvSpPr>
            <p:spPr bwMode="auto">
              <a:xfrm flipH="1">
                <a:off x="7939237"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40" name="Freeform 109"/>
              <p:cNvSpPr>
                <a:spLocks/>
              </p:cNvSpPr>
              <p:nvPr/>
            </p:nvSpPr>
            <p:spPr bwMode="auto">
              <a:xfrm>
                <a:off x="8053107"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31" name="Rectangle 130"/>
            <p:cNvSpPr/>
            <p:nvPr/>
          </p:nvSpPr>
          <p:spPr>
            <a:xfrm>
              <a:off x="8360284" y="5065902"/>
              <a:ext cx="92969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Power BI</a:t>
              </a:r>
            </a:p>
          </p:txBody>
        </p:sp>
        <p:grpSp>
          <p:nvGrpSpPr>
            <p:cNvPr id="132" name="Group 131"/>
            <p:cNvGrpSpPr/>
            <p:nvPr/>
          </p:nvGrpSpPr>
          <p:grpSpPr>
            <a:xfrm>
              <a:off x="8002521" y="5092876"/>
              <a:ext cx="324905" cy="207663"/>
              <a:chOff x="8002521" y="5368509"/>
              <a:chExt cx="324905" cy="207663"/>
            </a:xfrm>
          </p:grpSpPr>
          <p:sp>
            <p:nvSpPr>
              <p:cNvPr id="134" name="Freeform 5"/>
              <p:cNvSpPr>
                <a:spLocks noEditPoints="1"/>
              </p:cNvSpPr>
              <p:nvPr/>
            </p:nvSpPr>
            <p:spPr bwMode="auto">
              <a:xfrm>
                <a:off x="8002521"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5" name="Freeform 6"/>
              <p:cNvSpPr>
                <a:spLocks/>
              </p:cNvSpPr>
              <p:nvPr/>
            </p:nvSpPr>
            <p:spPr bwMode="auto">
              <a:xfrm>
                <a:off x="8121295"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6" name="Freeform 7"/>
              <p:cNvSpPr>
                <a:spLocks/>
              </p:cNvSpPr>
              <p:nvPr/>
            </p:nvSpPr>
            <p:spPr bwMode="auto">
              <a:xfrm>
                <a:off x="8174169"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7" name="Freeform 8"/>
              <p:cNvSpPr>
                <a:spLocks/>
              </p:cNvSpPr>
              <p:nvPr/>
            </p:nvSpPr>
            <p:spPr bwMode="auto">
              <a:xfrm>
                <a:off x="8061525"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8" name="Freeform 9"/>
              <p:cNvSpPr>
                <a:spLocks/>
              </p:cNvSpPr>
              <p:nvPr/>
            </p:nvSpPr>
            <p:spPr bwMode="auto">
              <a:xfrm>
                <a:off x="8223212"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sp>
          <p:nvSpPr>
            <p:cNvPr id="133" name="Freeform 520"/>
            <p:cNvSpPr/>
            <p:nvPr/>
          </p:nvSpPr>
          <p:spPr bwMode="auto">
            <a:xfrm>
              <a:off x="7973721" y="2909059"/>
              <a:ext cx="373358" cy="253796"/>
            </a:xfrm>
            <a:custGeom>
              <a:avLst/>
              <a:gdLst>
                <a:gd name="connsiteX0" fmla="*/ 3322794 w 5223983"/>
                <a:gd name="connsiteY0" fmla="*/ 1406050 h 3551081"/>
                <a:gd name="connsiteX1" fmla="*/ 3699984 w 5223983"/>
                <a:gd name="connsiteY1" fmla="*/ 1783240 h 3551081"/>
                <a:gd name="connsiteX2" fmla="*/ 3322794 w 5223983"/>
                <a:gd name="connsiteY2" fmla="*/ 2160430 h 3551081"/>
                <a:gd name="connsiteX3" fmla="*/ 2945604 w 5223983"/>
                <a:gd name="connsiteY3" fmla="*/ 1783240 h 3551081"/>
                <a:gd name="connsiteX4" fmla="*/ 3322794 w 5223983"/>
                <a:gd name="connsiteY4" fmla="*/ 1406050 h 3551081"/>
                <a:gd name="connsiteX5" fmla="*/ 1901190 w 5223983"/>
                <a:gd name="connsiteY5" fmla="*/ 1406050 h 3551081"/>
                <a:gd name="connsiteX6" fmla="*/ 2278380 w 5223983"/>
                <a:gd name="connsiteY6" fmla="*/ 1783240 h 3551081"/>
                <a:gd name="connsiteX7" fmla="*/ 1901190 w 5223983"/>
                <a:gd name="connsiteY7" fmla="*/ 2160430 h 3551081"/>
                <a:gd name="connsiteX8" fmla="*/ 1524000 w 5223983"/>
                <a:gd name="connsiteY8" fmla="*/ 1783240 h 3551081"/>
                <a:gd name="connsiteX9" fmla="*/ 1901190 w 5223983"/>
                <a:gd name="connsiteY9" fmla="*/ 1406050 h 3551081"/>
                <a:gd name="connsiteX10" fmla="*/ 3444555 w 5223983"/>
                <a:gd name="connsiteY10" fmla="*/ 1 h 3551081"/>
                <a:gd name="connsiteX11" fmla="*/ 5223983 w 5223983"/>
                <a:gd name="connsiteY11" fmla="*/ 1779430 h 3551081"/>
                <a:gd name="connsiteX12" fmla="*/ 3452333 w 5223983"/>
                <a:gd name="connsiteY12" fmla="*/ 3551081 h 3551081"/>
                <a:gd name="connsiteX13" fmla="*/ 3296124 w 5223983"/>
                <a:gd name="connsiteY13" fmla="*/ 3394871 h 3551081"/>
                <a:gd name="connsiteX14" fmla="*/ 4919183 w 5223983"/>
                <a:gd name="connsiteY14" fmla="*/ 1771811 h 3551081"/>
                <a:gd name="connsiteX15" fmla="*/ 3295964 w 5223983"/>
                <a:gd name="connsiteY15" fmla="*/ 148592 h 3551081"/>
                <a:gd name="connsiteX16" fmla="*/ 1779429 w 5223983"/>
                <a:gd name="connsiteY16" fmla="*/ 0 h 3551081"/>
                <a:gd name="connsiteX17" fmla="*/ 1928020 w 5223983"/>
                <a:gd name="connsiteY17" fmla="*/ 148590 h 3551081"/>
                <a:gd name="connsiteX18" fmla="*/ 304801 w 5223983"/>
                <a:gd name="connsiteY18" fmla="*/ 1771809 h 3551081"/>
                <a:gd name="connsiteX19" fmla="*/ 1927860 w 5223983"/>
                <a:gd name="connsiteY19" fmla="*/ 3394869 h 3551081"/>
                <a:gd name="connsiteX20" fmla="*/ 1771651 w 5223983"/>
                <a:gd name="connsiteY20" fmla="*/ 3551079 h 3551081"/>
                <a:gd name="connsiteX21" fmla="*/ 0 w 5223983"/>
                <a:gd name="connsiteY21" fmla="*/ 1779428 h 355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3983" h="3551081">
                  <a:moveTo>
                    <a:pt x="3322794" y="1406050"/>
                  </a:moveTo>
                  <a:cubicBezTo>
                    <a:pt x="3531110" y="1406050"/>
                    <a:pt x="3699984" y="1574924"/>
                    <a:pt x="3699984" y="1783240"/>
                  </a:cubicBezTo>
                  <a:cubicBezTo>
                    <a:pt x="3699984" y="1991556"/>
                    <a:pt x="3531110" y="2160430"/>
                    <a:pt x="3322794" y="2160430"/>
                  </a:cubicBezTo>
                  <a:cubicBezTo>
                    <a:pt x="3114478" y="2160430"/>
                    <a:pt x="2945604" y="1991556"/>
                    <a:pt x="2945604" y="1783240"/>
                  </a:cubicBezTo>
                  <a:cubicBezTo>
                    <a:pt x="2945604" y="1574924"/>
                    <a:pt x="3114478" y="1406050"/>
                    <a:pt x="3322794" y="1406050"/>
                  </a:cubicBezTo>
                  <a:close/>
                  <a:moveTo>
                    <a:pt x="1901190" y="1406050"/>
                  </a:moveTo>
                  <a:cubicBezTo>
                    <a:pt x="2109506" y="1406050"/>
                    <a:pt x="2278380" y="1574924"/>
                    <a:pt x="2278380" y="1783240"/>
                  </a:cubicBezTo>
                  <a:cubicBezTo>
                    <a:pt x="2278380" y="1991556"/>
                    <a:pt x="2109506" y="2160430"/>
                    <a:pt x="1901190" y="2160430"/>
                  </a:cubicBezTo>
                  <a:cubicBezTo>
                    <a:pt x="1692874" y="2160430"/>
                    <a:pt x="1524000" y="1991556"/>
                    <a:pt x="1524000" y="1783240"/>
                  </a:cubicBezTo>
                  <a:cubicBezTo>
                    <a:pt x="1524000" y="1574924"/>
                    <a:pt x="1692874" y="1406050"/>
                    <a:pt x="1901190" y="1406050"/>
                  </a:cubicBezTo>
                  <a:close/>
                  <a:moveTo>
                    <a:pt x="3444555" y="1"/>
                  </a:moveTo>
                  <a:lnTo>
                    <a:pt x="5223983" y="1779430"/>
                  </a:lnTo>
                  <a:lnTo>
                    <a:pt x="3452333" y="3551081"/>
                  </a:lnTo>
                  <a:lnTo>
                    <a:pt x="3296124" y="3394871"/>
                  </a:lnTo>
                  <a:lnTo>
                    <a:pt x="4919183" y="1771811"/>
                  </a:lnTo>
                  <a:lnTo>
                    <a:pt x="3295964" y="148592"/>
                  </a:lnTo>
                  <a:close/>
                  <a:moveTo>
                    <a:pt x="1779429" y="0"/>
                  </a:moveTo>
                  <a:lnTo>
                    <a:pt x="1928020" y="148590"/>
                  </a:lnTo>
                  <a:lnTo>
                    <a:pt x="304801" y="1771809"/>
                  </a:lnTo>
                  <a:lnTo>
                    <a:pt x="1927860" y="3394869"/>
                  </a:lnTo>
                  <a:lnTo>
                    <a:pt x="1771651" y="3551079"/>
                  </a:lnTo>
                  <a:lnTo>
                    <a:pt x="0" y="1779428"/>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6" name="Group 5"/>
          <p:cNvGrpSpPr/>
          <p:nvPr/>
        </p:nvGrpSpPr>
        <p:grpSpPr>
          <a:xfrm>
            <a:off x="2019368" y="1425784"/>
            <a:ext cx="2377440" cy="4551232"/>
            <a:chOff x="2019368" y="1425784"/>
            <a:chExt cx="2377440" cy="4551232"/>
          </a:xfrm>
        </p:grpSpPr>
        <p:sp>
          <p:nvSpPr>
            <p:cNvPr id="146" name="Rectangle 145"/>
            <p:cNvSpPr/>
            <p:nvPr/>
          </p:nvSpPr>
          <p:spPr bwMode="auto">
            <a:xfrm>
              <a:off x="2186019" y="1425784"/>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Information Management</a:t>
              </a:r>
            </a:p>
          </p:txBody>
        </p:sp>
        <p:sp>
          <p:nvSpPr>
            <p:cNvPr id="147" name="Rectangle 146"/>
            <p:cNvSpPr/>
            <p:nvPr/>
          </p:nvSpPr>
          <p:spPr>
            <a:xfrm>
              <a:off x="2652706" y="3493375"/>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Event Hubs</a:t>
              </a:r>
              <a:endParaRPr kumimoji="0" lang="en-US" sz="1100" b="0" i="0" u="none" strike="noStrike" kern="0" cap="none" spc="0" normalizeH="0" baseline="0" noProof="0" dirty="0">
                <a:ln>
                  <a:noFill/>
                </a:ln>
                <a:solidFill>
                  <a:srgbClr val="FFFFFF"/>
                </a:solidFill>
                <a:effectLst/>
                <a:uLnTx/>
                <a:uFillTx/>
              </a:endParaRPr>
            </a:p>
          </p:txBody>
        </p:sp>
        <p:cxnSp>
          <p:nvCxnSpPr>
            <p:cNvPr id="148" name="Straight Connector 147"/>
            <p:cNvCxnSpPr/>
            <p:nvPr/>
          </p:nvCxnSpPr>
          <p:spPr>
            <a:xfrm>
              <a:off x="2019368"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49" name="Group 148"/>
            <p:cNvGrpSpPr/>
            <p:nvPr/>
          </p:nvGrpSpPr>
          <p:grpSpPr>
            <a:xfrm rot="13500000">
              <a:off x="4205167" y="5796874"/>
              <a:ext cx="181498" cy="178786"/>
              <a:chOff x="402446" y="5872915"/>
              <a:chExt cx="292608" cy="288235"/>
            </a:xfrm>
            <a:solidFill>
              <a:srgbClr val="FFFFFF">
                <a:lumMod val="85000"/>
              </a:srgbClr>
            </a:solidFill>
          </p:grpSpPr>
          <p:cxnSp>
            <p:nvCxnSpPr>
              <p:cNvPr id="158" name="Straight Connector 157"/>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59" name="Straight Connector 158"/>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50" name="Rectangle 149"/>
            <p:cNvSpPr/>
            <p:nvPr/>
          </p:nvSpPr>
          <p:spPr>
            <a:xfrm>
              <a:off x="2652706" y="2930536"/>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Catalog</a:t>
              </a:r>
            </a:p>
          </p:txBody>
        </p:sp>
        <p:grpSp>
          <p:nvGrpSpPr>
            <p:cNvPr id="151" name="Group 150"/>
            <p:cNvGrpSpPr/>
            <p:nvPr/>
          </p:nvGrpSpPr>
          <p:grpSpPr>
            <a:xfrm>
              <a:off x="2337798" y="2888091"/>
              <a:ext cx="274997" cy="292527"/>
              <a:chOff x="3232150" y="382588"/>
              <a:chExt cx="5727700" cy="6092825"/>
            </a:xfrm>
            <a:solidFill>
              <a:srgbClr val="FFFFFF"/>
            </a:solidFill>
          </p:grpSpPr>
          <p:sp>
            <p:nvSpPr>
              <p:cNvPr id="155" name="Freeform 10"/>
              <p:cNvSpPr>
                <a:spLocks/>
              </p:cNvSpPr>
              <p:nvPr/>
            </p:nvSpPr>
            <p:spPr bwMode="auto">
              <a:xfrm>
                <a:off x="3232150" y="382588"/>
                <a:ext cx="4492625" cy="4781550"/>
              </a:xfrm>
              <a:custGeom>
                <a:avLst/>
                <a:gdLst>
                  <a:gd name="T0" fmla="*/ 490 w 2830"/>
                  <a:gd name="T1" fmla="*/ 280 h 3012"/>
                  <a:gd name="T2" fmla="*/ 458 w 2830"/>
                  <a:gd name="T3" fmla="*/ 274 h 3012"/>
                  <a:gd name="T4" fmla="*/ 422 w 2830"/>
                  <a:gd name="T5" fmla="*/ 246 h 3012"/>
                  <a:gd name="T6" fmla="*/ 410 w 2830"/>
                  <a:gd name="T7" fmla="*/ 200 h 3012"/>
                  <a:gd name="T8" fmla="*/ 416 w 2830"/>
                  <a:gd name="T9" fmla="*/ 170 h 3012"/>
                  <a:gd name="T10" fmla="*/ 444 w 2830"/>
                  <a:gd name="T11" fmla="*/ 134 h 3012"/>
                  <a:gd name="T12" fmla="*/ 490 w 2830"/>
                  <a:gd name="T13" fmla="*/ 120 h 3012"/>
                  <a:gd name="T14" fmla="*/ 2724 w 2830"/>
                  <a:gd name="T15" fmla="*/ 1362 h 3012"/>
                  <a:gd name="T16" fmla="*/ 2830 w 2830"/>
                  <a:gd name="T17" fmla="*/ 0 h 3012"/>
                  <a:gd name="T18" fmla="*/ 382 w 2830"/>
                  <a:gd name="T19" fmla="*/ 16 h 3012"/>
                  <a:gd name="T20" fmla="*/ 314 w 2830"/>
                  <a:gd name="T21" fmla="*/ 74 h 3012"/>
                  <a:gd name="T22" fmla="*/ 266 w 2830"/>
                  <a:gd name="T23" fmla="*/ 130 h 3012"/>
                  <a:gd name="T24" fmla="*/ 222 w 2830"/>
                  <a:gd name="T25" fmla="*/ 206 h 3012"/>
                  <a:gd name="T26" fmla="*/ 214 w 2830"/>
                  <a:gd name="T27" fmla="*/ 736 h 3012"/>
                  <a:gd name="T28" fmla="*/ 62 w 2830"/>
                  <a:gd name="T29" fmla="*/ 738 h 3012"/>
                  <a:gd name="T30" fmla="*/ 22 w 2830"/>
                  <a:gd name="T31" fmla="*/ 760 h 3012"/>
                  <a:gd name="T32" fmla="*/ 0 w 2830"/>
                  <a:gd name="T33" fmla="*/ 800 h 3012"/>
                  <a:gd name="T34" fmla="*/ 0 w 2830"/>
                  <a:gd name="T35" fmla="*/ 832 h 3012"/>
                  <a:gd name="T36" fmla="*/ 22 w 2830"/>
                  <a:gd name="T37" fmla="*/ 872 h 3012"/>
                  <a:gd name="T38" fmla="*/ 62 w 2830"/>
                  <a:gd name="T39" fmla="*/ 894 h 3012"/>
                  <a:gd name="T40" fmla="*/ 214 w 2830"/>
                  <a:gd name="T41" fmla="*/ 896 h 3012"/>
                  <a:gd name="T42" fmla="*/ 80 w 2830"/>
                  <a:gd name="T43" fmla="*/ 1556 h 3012"/>
                  <a:gd name="T44" fmla="*/ 34 w 2830"/>
                  <a:gd name="T45" fmla="*/ 1570 h 3012"/>
                  <a:gd name="T46" fmla="*/ 6 w 2830"/>
                  <a:gd name="T47" fmla="*/ 1606 h 3012"/>
                  <a:gd name="T48" fmla="*/ 0 w 2830"/>
                  <a:gd name="T49" fmla="*/ 1636 h 3012"/>
                  <a:gd name="T50" fmla="*/ 12 w 2830"/>
                  <a:gd name="T51" fmla="*/ 1682 h 3012"/>
                  <a:gd name="T52" fmla="*/ 48 w 2830"/>
                  <a:gd name="T53" fmla="*/ 1710 h 3012"/>
                  <a:gd name="T54" fmla="*/ 214 w 2830"/>
                  <a:gd name="T55" fmla="*/ 1716 h 3012"/>
                  <a:gd name="T56" fmla="*/ 80 w 2830"/>
                  <a:gd name="T57" fmla="*/ 2314 h 3012"/>
                  <a:gd name="T58" fmla="*/ 48 w 2830"/>
                  <a:gd name="T59" fmla="*/ 2320 h 3012"/>
                  <a:gd name="T60" fmla="*/ 12 w 2830"/>
                  <a:gd name="T61" fmla="*/ 2348 h 3012"/>
                  <a:gd name="T62" fmla="*/ 0 w 2830"/>
                  <a:gd name="T63" fmla="*/ 2394 h 3012"/>
                  <a:gd name="T64" fmla="*/ 6 w 2830"/>
                  <a:gd name="T65" fmla="*/ 2424 h 3012"/>
                  <a:gd name="T66" fmla="*/ 34 w 2830"/>
                  <a:gd name="T67" fmla="*/ 2460 h 3012"/>
                  <a:gd name="T68" fmla="*/ 80 w 2830"/>
                  <a:gd name="T69" fmla="*/ 2474 h 3012"/>
                  <a:gd name="T70" fmla="*/ 214 w 2830"/>
                  <a:gd name="T71" fmla="*/ 2854 h 3012"/>
                  <a:gd name="T72" fmla="*/ 220 w 2830"/>
                  <a:gd name="T73" fmla="*/ 2910 h 3012"/>
                  <a:gd name="T74" fmla="*/ 250 w 2830"/>
                  <a:gd name="T75" fmla="*/ 2966 h 3012"/>
                  <a:gd name="T76" fmla="*/ 292 w 2830"/>
                  <a:gd name="T77" fmla="*/ 2998 h 3012"/>
                  <a:gd name="T78" fmla="*/ 346 w 2830"/>
                  <a:gd name="T79" fmla="*/ 3010 h 3012"/>
                  <a:gd name="T80" fmla="*/ 1744 w 2830"/>
                  <a:gd name="T81" fmla="*/ 3012 h 3012"/>
                  <a:gd name="T82" fmla="*/ 1746 w 2830"/>
                  <a:gd name="T83" fmla="*/ 1702 h 3012"/>
                  <a:gd name="T84" fmla="*/ 1786 w 2830"/>
                  <a:gd name="T85" fmla="*/ 1632 h 3012"/>
                  <a:gd name="T86" fmla="*/ 1840 w 2830"/>
                  <a:gd name="T87" fmla="*/ 1572 h 3012"/>
                  <a:gd name="T88" fmla="*/ 1900 w 2830"/>
                  <a:gd name="T89" fmla="*/ 1530 h 3012"/>
                  <a:gd name="T90" fmla="*/ 1952 w 2830"/>
                  <a:gd name="T91" fmla="*/ 1502 h 3012"/>
                  <a:gd name="T92" fmla="*/ 2048 w 2830"/>
                  <a:gd name="T93" fmla="*/ 1458 h 3012"/>
                  <a:gd name="T94" fmla="*/ 2162 w 2830"/>
                  <a:gd name="T95" fmla="*/ 1424 h 3012"/>
                  <a:gd name="T96" fmla="*/ 2376 w 2830"/>
                  <a:gd name="T97" fmla="*/ 1382 h 3012"/>
                  <a:gd name="T98" fmla="*/ 2564 w 2830"/>
                  <a:gd name="T99" fmla="*/ 1366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0" h="3012">
                    <a:moveTo>
                      <a:pt x="2564" y="1366"/>
                    </a:moveTo>
                    <a:lnTo>
                      <a:pt x="2564" y="280"/>
                    </a:lnTo>
                    <a:lnTo>
                      <a:pt x="490" y="280"/>
                    </a:lnTo>
                    <a:lnTo>
                      <a:pt x="490" y="280"/>
                    </a:lnTo>
                    <a:lnTo>
                      <a:pt x="472" y="280"/>
                    </a:lnTo>
                    <a:lnTo>
                      <a:pt x="458" y="274"/>
                    </a:lnTo>
                    <a:lnTo>
                      <a:pt x="444" y="268"/>
                    </a:lnTo>
                    <a:lnTo>
                      <a:pt x="432" y="258"/>
                    </a:lnTo>
                    <a:lnTo>
                      <a:pt x="422" y="246"/>
                    </a:lnTo>
                    <a:lnTo>
                      <a:pt x="416" y="232"/>
                    </a:lnTo>
                    <a:lnTo>
                      <a:pt x="410" y="216"/>
                    </a:lnTo>
                    <a:lnTo>
                      <a:pt x="410" y="200"/>
                    </a:lnTo>
                    <a:lnTo>
                      <a:pt x="410" y="200"/>
                    </a:lnTo>
                    <a:lnTo>
                      <a:pt x="410" y="184"/>
                    </a:lnTo>
                    <a:lnTo>
                      <a:pt x="416" y="170"/>
                    </a:lnTo>
                    <a:lnTo>
                      <a:pt x="422" y="156"/>
                    </a:lnTo>
                    <a:lnTo>
                      <a:pt x="432" y="144"/>
                    </a:lnTo>
                    <a:lnTo>
                      <a:pt x="444" y="134"/>
                    </a:lnTo>
                    <a:lnTo>
                      <a:pt x="458" y="126"/>
                    </a:lnTo>
                    <a:lnTo>
                      <a:pt x="472" y="122"/>
                    </a:lnTo>
                    <a:lnTo>
                      <a:pt x="490" y="120"/>
                    </a:lnTo>
                    <a:lnTo>
                      <a:pt x="2724" y="120"/>
                    </a:lnTo>
                    <a:lnTo>
                      <a:pt x="2724" y="1362"/>
                    </a:lnTo>
                    <a:lnTo>
                      <a:pt x="2724" y="1362"/>
                    </a:lnTo>
                    <a:lnTo>
                      <a:pt x="2776" y="1364"/>
                    </a:lnTo>
                    <a:lnTo>
                      <a:pt x="2830" y="1366"/>
                    </a:lnTo>
                    <a:lnTo>
                      <a:pt x="2830" y="0"/>
                    </a:lnTo>
                    <a:lnTo>
                      <a:pt x="410" y="0"/>
                    </a:lnTo>
                    <a:lnTo>
                      <a:pt x="410" y="0"/>
                    </a:lnTo>
                    <a:lnTo>
                      <a:pt x="382" y="16"/>
                    </a:lnTo>
                    <a:lnTo>
                      <a:pt x="356" y="36"/>
                    </a:lnTo>
                    <a:lnTo>
                      <a:pt x="334" y="54"/>
                    </a:lnTo>
                    <a:lnTo>
                      <a:pt x="314" y="74"/>
                    </a:lnTo>
                    <a:lnTo>
                      <a:pt x="296" y="92"/>
                    </a:lnTo>
                    <a:lnTo>
                      <a:pt x="280" y="112"/>
                    </a:lnTo>
                    <a:lnTo>
                      <a:pt x="266" y="130"/>
                    </a:lnTo>
                    <a:lnTo>
                      <a:pt x="254" y="148"/>
                    </a:lnTo>
                    <a:lnTo>
                      <a:pt x="234" y="180"/>
                    </a:lnTo>
                    <a:lnTo>
                      <a:pt x="222" y="206"/>
                    </a:lnTo>
                    <a:lnTo>
                      <a:pt x="214" y="230"/>
                    </a:lnTo>
                    <a:lnTo>
                      <a:pt x="214" y="230"/>
                    </a:lnTo>
                    <a:lnTo>
                      <a:pt x="214" y="736"/>
                    </a:lnTo>
                    <a:lnTo>
                      <a:pt x="80" y="736"/>
                    </a:lnTo>
                    <a:lnTo>
                      <a:pt x="80" y="736"/>
                    </a:lnTo>
                    <a:lnTo>
                      <a:pt x="62" y="738"/>
                    </a:lnTo>
                    <a:lnTo>
                      <a:pt x="48" y="742"/>
                    </a:lnTo>
                    <a:lnTo>
                      <a:pt x="34" y="750"/>
                    </a:lnTo>
                    <a:lnTo>
                      <a:pt x="22" y="760"/>
                    </a:lnTo>
                    <a:lnTo>
                      <a:pt x="12" y="772"/>
                    </a:lnTo>
                    <a:lnTo>
                      <a:pt x="6" y="784"/>
                    </a:lnTo>
                    <a:lnTo>
                      <a:pt x="0" y="800"/>
                    </a:lnTo>
                    <a:lnTo>
                      <a:pt x="0" y="816"/>
                    </a:lnTo>
                    <a:lnTo>
                      <a:pt x="0" y="816"/>
                    </a:lnTo>
                    <a:lnTo>
                      <a:pt x="0" y="832"/>
                    </a:lnTo>
                    <a:lnTo>
                      <a:pt x="6" y="846"/>
                    </a:lnTo>
                    <a:lnTo>
                      <a:pt x="12" y="860"/>
                    </a:lnTo>
                    <a:lnTo>
                      <a:pt x="22" y="872"/>
                    </a:lnTo>
                    <a:lnTo>
                      <a:pt x="34" y="882"/>
                    </a:lnTo>
                    <a:lnTo>
                      <a:pt x="48" y="890"/>
                    </a:lnTo>
                    <a:lnTo>
                      <a:pt x="62" y="894"/>
                    </a:lnTo>
                    <a:lnTo>
                      <a:pt x="80" y="896"/>
                    </a:lnTo>
                    <a:lnTo>
                      <a:pt x="214" y="896"/>
                    </a:lnTo>
                    <a:lnTo>
                      <a:pt x="214" y="896"/>
                    </a:lnTo>
                    <a:lnTo>
                      <a:pt x="214" y="1556"/>
                    </a:lnTo>
                    <a:lnTo>
                      <a:pt x="80" y="1556"/>
                    </a:lnTo>
                    <a:lnTo>
                      <a:pt x="80" y="1556"/>
                    </a:lnTo>
                    <a:lnTo>
                      <a:pt x="62" y="1558"/>
                    </a:lnTo>
                    <a:lnTo>
                      <a:pt x="48" y="1562"/>
                    </a:lnTo>
                    <a:lnTo>
                      <a:pt x="34" y="1570"/>
                    </a:lnTo>
                    <a:lnTo>
                      <a:pt x="22" y="1580"/>
                    </a:lnTo>
                    <a:lnTo>
                      <a:pt x="12" y="1592"/>
                    </a:lnTo>
                    <a:lnTo>
                      <a:pt x="6" y="1606"/>
                    </a:lnTo>
                    <a:lnTo>
                      <a:pt x="0" y="1620"/>
                    </a:lnTo>
                    <a:lnTo>
                      <a:pt x="0" y="1636"/>
                    </a:lnTo>
                    <a:lnTo>
                      <a:pt x="0" y="1636"/>
                    </a:lnTo>
                    <a:lnTo>
                      <a:pt x="0" y="1652"/>
                    </a:lnTo>
                    <a:lnTo>
                      <a:pt x="6" y="1668"/>
                    </a:lnTo>
                    <a:lnTo>
                      <a:pt x="12" y="1682"/>
                    </a:lnTo>
                    <a:lnTo>
                      <a:pt x="22" y="1694"/>
                    </a:lnTo>
                    <a:lnTo>
                      <a:pt x="34" y="1702"/>
                    </a:lnTo>
                    <a:lnTo>
                      <a:pt x="48" y="1710"/>
                    </a:lnTo>
                    <a:lnTo>
                      <a:pt x="62" y="1716"/>
                    </a:lnTo>
                    <a:lnTo>
                      <a:pt x="80" y="1716"/>
                    </a:lnTo>
                    <a:lnTo>
                      <a:pt x="214" y="1716"/>
                    </a:lnTo>
                    <a:lnTo>
                      <a:pt x="214" y="1716"/>
                    </a:lnTo>
                    <a:lnTo>
                      <a:pt x="214" y="2314"/>
                    </a:lnTo>
                    <a:lnTo>
                      <a:pt x="80" y="2314"/>
                    </a:lnTo>
                    <a:lnTo>
                      <a:pt x="80" y="2314"/>
                    </a:lnTo>
                    <a:lnTo>
                      <a:pt x="62" y="2316"/>
                    </a:lnTo>
                    <a:lnTo>
                      <a:pt x="48" y="2320"/>
                    </a:lnTo>
                    <a:lnTo>
                      <a:pt x="34" y="2328"/>
                    </a:lnTo>
                    <a:lnTo>
                      <a:pt x="22" y="2338"/>
                    </a:lnTo>
                    <a:lnTo>
                      <a:pt x="12" y="2348"/>
                    </a:lnTo>
                    <a:lnTo>
                      <a:pt x="6" y="2362"/>
                    </a:lnTo>
                    <a:lnTo>
                      <a:pt x="0" y="2378"/>
                    </a:lnTo>
                    <a:lnTo>
                      <a:pt x="0" y="2394"/>
                    </a:lnTo>
                    <a:lnTo>
                      <a:pt x="0" y="2394"/>
                    </a:lnTo>
                    <a:lnTo>
                      <a:pt x="0" y="2410"/>
                    </a:lnTo>
                    <a:lnTo>
                      <a:pt x="6" y="2424"/>
                    </a:lnTo>
                    <a:lnTo>
                      <a:pt x="12" y="2438"/>
                    </a:lnTo>
                    <a:lnTo>
                      <a:pt x="22" y="2450"/>
                    </a:lnTo>
                    <a:lnTo>
                      <a:pt x="34" y="2460"/>
                    </a:lnTo>
                    <a:lnTo>
                      <a:pt x="48" y="2468"/>
                    </a:lnTo>
                    <a:lnTo>
                      <a:pt x="62" y="2472"/>
                    </a:lnTo>
                    <a:lnTo>
                      <a:pt x="80" y="2474"/>
                    </a:lnTo>
                    <a:lnTo>
                      <a:pt x="214" y="2474"/>
                    </a:lnTo>
                    <a:lnTo>
                      <a:pt x="214" y="2474"/>
                    </a:lnTo>
                    <a:lnTo>
                      <a:pt x="214" y="2854"/>
                    </a:lnTo>
                    <a:lnTo>
                      <a:pt x="214" y="2854"/>
                    </a:lnTo>
                    <a:lnTo>
                      <a:pt x="216" y="2884"/>
                    </a:lnTo>
                    <a:lnTo>
                      <a:pt x="220" y="2910"/>
                    </a:lnTo>
                    <a:lnTo>
                      <a:pt x="228" y="2932"/>
                    </a:lnTo>
                    <a:lnTo>
                      <a:pt x="238" y="2952"/>
                    </a:lnTo>
                    <a:lnTo>
                      <a:pt x="250" y="2966"/>
                    </a:lnTo>
                    <a:lnTo>
                      <a:pt x="262" y="2980"/>
                    </a:lnTo>
                    <a:lnTo>
                      <a:pt x="276" y="2990"/>
                    </a:lnTo>
                    <a:lnTo>
                      <a:pt x="292" y="2998"/>
                    </a:lnTo>
                    <a:lnTo>
                      <a:pt x="306" y="3002"/>
                    </a:lnTo>
                    <a:lnTo>
                      <a:pt x="320" y="3006"/>
                    </a:lnTo>
                    <a:lnTo>
                      <a:pt x="346" y="3010"/>
                    </a:lnTo>
                    <a:lnTo>
                      <a:pt x="364" y="3012"/>
                    </a:lnTo>
                    <a:lnTo>
                      <a:pt x="370" y="3012"/>
                    </a:lnTo>
                    <a:lnTo>
                      <a:pt x="1744" y="3012"/>
                    </a:lnTo>
                    <a:lnTo>
                      <a:pt x="1744" y="1710"/>
                    </a:lnTo>
                    <a:lnTo>
                      <a:pt x="1746" y="1702"/>
                    </a:lnTo>
                    <a:lnTo>
                      <a:pt x="1746" y="1702"/>
                    </a:lnTo>
                    <a:lnTo>
                      <a:pt x="1756" y="1680"/>
                    </a:lnTo>
                    <a:lnTo>
                      <a:pt x="1768" y="1658"/>
                    </a:lnTo>
                    <a:lnTo>
                      <a:pt x="1786" y="1632"/>
                    </a:lnTo>
                    <a:lnTo>
                      <a:pt x="1810" y="1602"/>
                    </a:lnTo>
                    <a:lnTo>
                      <a:pt x="1824" y="1588"/>
                    </a:lnTo>
                    <a:lnTo>
                      <a:pt x="1840" y="1572"/>
                    </a:lnTo>
                    <a:lnTo>
                      <a:pt x="1858" y="1558"/>
                    </a:lnTo>
                    <a:lnTo>
                      <a:pt x="1878" y="1544"/>
                    </a:lnTo>
                    <a:lnTo>
                      <a:pt x="1900" y="1530"/>
                    </a:lnTo>
                    <a:lnTo>
                      <a:pt x="1924" y="1518"/>
                    </a:lnTo>
                    <a:lnTo>
                      <a:pt x="1924" y="1518"/>
                    </a:lnTo>
                    <a:lnTo>
                      <a:pt x="1952" y="1502"/>
                    </a:lnTo>
                    <a:lnTo>
                      <a:pt x="1982" y="1486"/>
                    </a:lnTo>
                    <a:lnTo>
                      <a:pt x="2014" y="1472"/>
                    </a:lnTo>
                    <a:lnTo>
                      <a:pt x="2048" y="1458"/>
                    </a:lnTo>
                    <a:lnTo>
                      <a:pt x="2086" y="1446"/>
                    </a:lnTo>
                    <a:lnTo>
                      <a:pt x="2122" y="1434"/>
                    </a:lnTo>
                    <a:lnTo>
                      <a:pt x="2162" y="1424"/>
                    </a:lnTo>
                    <a:lnTo>
                      <a:pt x="2202" y="1414"/>
                    </a:lnTo>
                    <a:lnTo>
                      <a:pt x="2288" y="1396"/>
                    </a:lnTo>
                    <a:lnTo>
                      <a:pt x="2376" y="1382"/>
                    </a:lnTo>
                    <a:lnTo>
                      <a:pt x="2470" y="1372"/>
                    </a:lnTo>
                    <a:lnTo>
                      <a:pt x="2564" y="1366"/>
                    </a:lnTo>
                    <a:lnTo>
                      <a:pt x="2564" y="1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6" name="Freeform 11"/>
              <p:cNvSpPr>
                <a:spLocks/>
              </p:cNvSpPr>
              <p:nvPr/>
            </p:nvSpPr>
            <p:spPr bwMode="auto">
              <a:xfrm>
                <a:off x="6134100" y="3106738"/>
                <a:ext cx="2825750" cy="3368675"/>
              </a:xfrm>
              <a:custGeom>
                <a:avLst/>
                <a:gdLst>
                  <a:gd name="T0" fmla="*/ 866 w 1780"/>
                  <a:gd name="T1" fmla="*/ 356 h 2122"/>
                  <a:gd name="T2" fmla="*/ 730 w 1780"/>
                  <a:gd name="T3" fmla="*/ 352 h 2122"/>
                  <a:gd name="T4" fmla="*/ 594 w 1780"/>
                  <a:gd name="T5" fmla="*/ 340 h 2122"/>
                  <a:gd name="T6" fmla="*/ 464 w 1780"/>
                  <a:gd name="T7" fmla="*/ 322 h 2122"/>
                  <a:gd name="T8" fmla="*/ 342 w 1780"/>
                  <a:gd name="T9" fmla="*/ 296 h 2122"/>
                  <a:gd name="T10" fmla="*/ 232 w 1780"/>
                  <a:gd name="T11" fmla="*/ 262 h 2122"/>
                  <a:gd name="T12" fmla="*/ 136 w 1780"/>
                  <a:gd name="T13" fmla="*/ 222 h 2122"/>
                  <a:gd name="T14" fmla="*/ 58 w 1780"/>
                  <a:gd name="T15" fmla="*/ 174 h 2122"/>
                  <a:gd name="T16" fmla="*/ 12 w 1780"/>
                  <a:gd name="T17" fmla="*/ 134 h 2122"/>
                  <a:gd name="T18" fmla="*/ 0 w 1780"/>
                  <a:gd name="T19" fmla="*/ 1940 h 2122"/>
                  <a:gd name="T20" fmla="*/ 26 w 1780"/>
                  <a:gd name="T21" fmla="*/ 1960 h 2122"/>
                  <a:gd name="T22" fmla="*/ 90 w 1780"/>
                  <a:gd name="T23" fmla="*/ 1996 h 2122"/>
                  <a:gd name="T24" fmla="*/ 174 w 1780"/>
                  <a:gd name="T25" fmla="*/ 2030 h 2122"/>
                  <a:gd name="T26" fmla="*/ 272 w 1780"/>
                  <a:gd name="T27" fmla="*/ 2058 h 2122"/>
                  <a:gd name="T28" fmla="*/ 386 w 1780"/>
                  <a:gd name="T29" fmla="*/ 2082 h 2122"/>
                  <a:gd name="T30" fmla="*/ 512 w 1780"/>
                  <a:gd name="T31" fmla="*/ 2102 h 2122"/>
                  <a:gd name="T32" fmla="*/ 646 w 1780"/>
                  <a:gd name="T33" fmla="*/ 2114 h 2122"/>
                  <a:gd name="T34" fmla="*/ 790 w 1780"/>
                  <a:gd name="T35" fmla="*/ 2122 h 2122"/>
                  <a:gd name="T36" fmla="*/ 866 w 1780"/>
                  <a:gd name="T37" fmla="*/ 2122 h 2122"/>
                  <a:gd name="T38" fmla="*/ 1050 w 1780"/>
                  <a:gd name="T39" fmla="*/ 2118 h 2122"/>
                  <a:gd name="T40" fmla="*/ 1222 w 1780"/>
                  <a:gd name="T41" fmla="*/ 2102 h 2122"/>
                  <a:gd name="T42" fmla="*/ 1376 w 1780"/>
                  <a:gd name="T43" fmla="*/ 2076 h 2122"/>
                  <a:gd name="T44" fmla="*/ 1512 w 1780"/>
                  <a:gd name="T45" fmla="*/ 2044 h 2122"/>
                  <a:gd name="T46" fmla="*/ 1624 w 1780"/>
                  <a:gd name="T47" fmla="*/ 2004 h 2122"/>
                  <a:gd name="T48" fmla="*/ 1690 w 1780"/>
                  <a:gd name="T49" fmla="*/ 1970 h 2122"/>
                  <a:gd name="T50" fmla="*/ 1724 w 1780"/>
                  <a:gd name="T51" fmla="*/ 1946 h 2122"/>
                  <a:gd name="T52" fmla="*/ 1750 w 1780"/>
                  <a:gd name="T53" fmla="*/ 1922 h 2122"/>
                  <a:gd name="T54" fmla="*/ 1770 w 1780"/>
                  <a:gd name="T55" fmla="*/ 1894 h 2122"/>
                  <a:gd name="T56" fmla="*/ 1778 w 1780"/>
                  <a:gd name="T57" fmla="*/ 1868 h 2122"/>
                  <a:gd name="T58" fmla="*/ 1780 w 1780"/>
                  <a:gd name="T59" fmla="*/ 0 h 2122"/>
                  <a:gd name="T60" fmla="*/ 1778 w 1780"/>
                  <a:gd name="T61" fmla="*/ 22 h 2122"/>
                  <a:gd name="T62" fmla="*/ 1768 w 1780"/>
                  <a:gd name="T63" fmla="*/ 64 h 2122"/>
                  <a:gd name="T64" fmla="*/ 1748 w 1780"/>
                  <a:gd name="T65" fmla="*/ 102 h 2122"/>
                  <a:gd name="T66" fmla="*/ 1718 w 1780"/>
                  <a:gd name="T67" fmla="*/ 138 h 2122"/>
                  <a:gd name="T68" fmla="*/ 1682 w 1780"/>
                  <a:gd name="T69" fmla="*/ 170 h 2122"/>
                  <a:gd name="T70" fmla="*/ 1636 w 1780"/>
                  <a:gd name="T71" fmla="*/ 202 h 2122"/>
                  <a:gd name="T72" fmla="*/ 1584 w 1780"/>
                  <a:gd name="T73" fmla="*/ 228 h 2122"/>
                  <a:gd name="T74" fmla="*/ 1494 w 1780"/>
                  <a:gd name="T75" fmla="*/ 266 h 2122"/>
                  <a:gd name="T76" fmla="*/ 1356 w 1780"/>
                  <a:gd name="T77" fmla="*/ 304 h 2122"/>
                  <a:gd name="T78" fmla="*/ 1200 w 1780"/>
                  <a:gd name="T79" fmla="*/ 332 h 2122"/>
                  <a:gd name="T80" fmla="*/ 1036 w 1780"/>
                  <a:gd name="T81" fmla="*/ 350 h 2122"/>
                  <a:gd name="T82" fmla="*/ 866 w 1780"/>
                  <a:gd name="T83" fmla="*/ 356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0" h="2122">
                    <a:moveTo>
                      <a:pt x="866" y="356"/>
                    </a:moveTo>
                    <a:lnTo>
                      <a:pt x="866" y="356"/>
                    </a:lnTo>
                    <a:lnTo>
                      <a:pt x="798" y="354"/>
                    </a:lnTo>
                    <a:lnTo>
                      <a:pt x="730" y="352"/>
                    </a:lnTo>
                    <a:lnTo>
                      <a:pt x="660" y="348"/>
                    </a:lnTo>
                    <a:lnTo>
                      <a:pt x="594" y="340"/>
                    </a:lnTo>
                    <a:lnTo>
                      <a:pt x="528" y="332"/>
                    </a:lnTo>
                    <a:lnTo>
                      <a:pt x="464" y="322"/>
                    </a:lnTo>
                    <a:lnTo>
                      <a:pt x="402" y="310"/>
                    </a:lnTo>
                    <a:lnTo>
                      <a:pt x="342" y="296"/>
                    </a:lnTo>
                    <a:lnTo>
                      <a:pt x="286" y="280"/>
                    </a:lnTo>
                    <a:lnTo>
                      <a:pt x="232" y="262"/>
                    </a:lnTo>
                    <a:lnTo>
                      <a:pt x="182" y="244"/>
                    </a:lnTo>
                    <a:lnTo>
                      <a:pt x="136" y="222"/>
                    </a:lnTo>
                    <a:lnTo>
                      <a:pt x="96" y="200"/>
                    </a:lnTo>
                    <a:lnTo>
                      <a:pt x="58" y="174"/>
                    </a:lnTo>
                    <a:lnTo>
                      <a:pt x="26" y="148"/>
                    </a:lnTo>
                    <a:lnTo>
                      <a:pt x="12" y="134"/>
                    </a:lnTo>
                    <a:lnTo>
                      <a:pt x="0" y="120"/>
                    </a:lnTo>
                    <a:lnTo>
                      <a:pt x="0" y="1940"/>
                    </a:lnTo>
                    <a:lnTo>
                      <a:pt x="0" y="1940"/>
                    </a:lnTo>
                    <a:lnTo>
                      <a:pt x="26" y="1960"/>
                    </a:lnTo>
                    <a:lnTo>
                      <a:pt x="56" y="1978"/>
                    </a:lnTo>
                    <a:lnTo>
                      <a:pt x="90" y="1996"/>
                    </a:lnTo>
                    <a:lnTo>
                      <a:pt x="130" y="2014"/>
                    </a:lnTo>
                    <a:lnTo>
                      <a:pt x="174" y="2030"/>
                    </a:lnTo>
                    <a:lnTo>
                      <a:pt x="222" y="2044"/>
                    </a:lnTo>
                    <a:lnTo>
                      <a:pt x="272" y="2058"/>
                    </a:lnTo>
                    <a:lnTo>
                      <a:pt x="328" y="2072"/>
                    </a:lnTo>
                    <a:lnTo>
                      <a:pt x="386" y="2082"/>
                    </a:lnTo>
                    <a:lnTo>
                      <a:pt x="448" y="2092"/>
                    </a:lnTo>
                    <a:lnTo>
                      <a:pt x="512" y="2102"/>
                    </a:lnTo>
                    <a:lnTo>
                      <a:pt x="578" y="2108"/>
                    </a:lnTo>
                    <a:lnTo>
                      <a:pt x="646" y="2114"/>
                    </a:lnTo>
                    <a:lnTo>
                      <a:pt x="718" y="2118"/>
                    </a:lnTo>
                    <a:lnTo>
                      <a:pt x="790" y="2122"/>
                    </a:lnTo>
                    <a:lnTo>
                      <a:pt x="866" y="2122"/>
                    </a:lnTo>
                    <a:lnTo>
                      <a:pt x="866" y="2122"/>
                    </a:lnTo>
                    <a:lnTo>
                      <a:pt x="958" y="2122"/>
                    </a:lnTo>
                    <a:lnTo>
                      <a:pt x="1050" y="2118"/>
                    </a:lnTo>
                    <a:lnTo>
                      <a:pt x="1138" y="2110"/>
                    </a:lnTo>
                    <a:lnTo>
                      <a:pt x="1222" y="2102"/>
                    </a:lnTo>
                    <a:lnTo>
                      <a:pt x="1302" y="2090"/>
                    </a:lnTo>
                    <a:lnTo>
                      <a:pt x="1376" y="2076"/>
                    </a:lnTo>
                    <a:lnTo>
                      <a:pt x="1446" y="2062"/>
                    </a:lnTo>
                    <a:lnTo>
                      <a:pt x="1512" y="2044"/>
                    </a:lnTo>
                    <a:lnTo>
                      <a:pt x="1570" y="2024"/>
                    </a:lnTo>
                    <a:lnTo>
                      <a:pt x="1624" y="2004"/>
                    </a:lnTo>
                    <a:lnTo>
                      <a:pt x="1670" y="1982"/>
                    </a:lnTo>
                    <a:lnTo>
                      <a:pt x="1690" y="1970"/>
                    </a:lnTo>
                    <a:lnTo>
                      <a:pt x="1708" y="1958"/>
                    </a:lnTo>
                    <a:lnTo>
                      <a:pt x="1724" y="1946"/>
                    </a:lnTo>
                    <a:lnTo>
                      <a:pt x="1738" y="1934"/>
                    </a:lnTo>
                    <a:lnTo>
                      <a:pt x="1750" y="1922"/>
                    </a:lnTo>
                    <a:lnTo>
                      <a:pt x="1762" y="1908"/>
                    </a:lnTo>
                    <a:lnTo>
                      <a:pt x="1770" y="1894"/>
                    </a:lnTo>
                    <a:lnTo>
                      <a:pt x="1774" y="1882"/>
                    </a:lnTo>
                    <a:lnTo>
                      <a:pt x="1778" y="1868"/>
                    </a:lnTo>
                    <a:lnTo>
                      <a:pt x="1780" y="1854"/>
                    </a:lnTo>
                    <a:lnTo>
                      <a:pt x="1780" y="0"/>
                    </a:lnTo>
                    <a:lnTo>
                      <a:pt x="1780" y="0"/>
                    </a:lnTo>
                    <a:lnTo>
                      <a:pt x="1778" y="22"/>
                    </a:lnTo>
                    <a:lnTo>
                      <a:pt x="1774" y="44"/>
                    </a:lnTo>
                    <a:lnTo>
                      <a:pt x="1768" y="64"/>
                    </a:lnTo>
                    <a:lnTo>
                      <a:pt x="1760" y="82"/>
                    </a:lnTo>
                    <a:lnTo>
                      <a:pt x="1748" y="102"/>
                    </a:lnTo>
                    <a:lnTo>
                      <a:pt x="1734" y="120"/>
                    </a:lnTo>
                    <a:lnTo>
                      <a:pt x="1718" y="138"/>
                    </a:lnTo>
                    <a:lnTo>
                      <a:pt x="1700" y="154"/>
                    </a:lnTo>
                    <a:lnTo>
                      <a:pt x="1682" y="170"/>
                    </a:lnTo>
                    <a:lnTo>
                      <a:pt x="1660" y="186"/>
                    </a:lnTo>
                    <a:lnTo>
                      <a:pt x="1636" y="202"/>
                    </a:lnTo>
                    <a:lnTo>
                      <a:pt x="1610" y="216"/>
                    </a:lnTo>
                    <a:lnTo>
                      <a:pt x="1584" y="228"/>
                    </a:lnTo>
                    <a:lnTo>
                      <a:pt x="1554" y="242"/>
                    </a:lnTo>
                    <a:lnTo>
                      <a:pt x="1494" y="266"/>
                    </a:lnTo>
                    <a:lnTo>
                      <a:pt x="1426" y="286"/>
                    </a:lnTo>
                    <a:lnTo>
                      <a:pt x="1356" y="304"/>
                    </a:lnTo>
                    <a:lnTo>
                      <a:pt x="1280" y="320"/>
                    </a:lnTo>
                    <a:lnTo>
                      <a:pt x="1200" y="332"/>
                    </a:lnTo>
                    <a:lnTo>
                      <a:pt x="1120" y="342"/>
                    </a:lnTo>
                    <a:lnTo>
                      <a:pt x="1036" y="350"/>
                    </a:lnTo>
                    <a:lnTo>
                      <a:pt x="952" y="354"/>
                    </a:lnTo>
                    <a:lnTo>
                      <a:pt x="866" y="356"/>
                    </a:lnTo>
                    <a:lnTo>
                      <a:pt x="866" y="3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7" name="Freeform 12"/>
              <p:cNvSpPr>
                <a:spLocks/>
              </p:cNvSpPr>
              <p:nvPr/>
            </p:nvSpPr>
            <p:spPr bwMode="auto">
              <a:xfrm>
                <a:off x="6299200" y="2779713"/>
                <a:ext cx="2422525" cy="654050"/>
              </a:xfrm>
              <a:custGeom>
                <a:avLst/>
                <a:gdLst>
                  <a:gd name="T0" fmla="*/ 0 w 1526"/>
                  <a:gd name="T1" fmla="*/ 206 h 412"/>
                  <a:gd name="T2" fmla="*/ 2 w 1526"/>
                  <a:gd name="T3" fmla="*/ 220 h 412"/>
                  <a:gd name="T4" fmla="*/ 12 w 1526"/>
                  <a:gd name="T5" fmla="*/ 236 h 412"/>
                  <a:gd name="T6" fmla="*/ 52 w 1526"/>
                  <a:gd name="T7" fmla="*/ 270 h 412"/>
                  <a:gd name="T8" fmla="*/ 116 w 1526"/>
                  <a:gd name="T9" fmla="*/ 304 h 412"/>
                  <a:gd name="T10" fmla="*/ 204 w 1526"/>
                  <a:gd name="T11" fmla="*/ 336 h 412"/>
                  <a:gd name="T12" fmla="*/ 312 w 1526"/>
                  <a:gd name="T13" fmla="*/ 366 h 412"/>
                  <a:gd name="T14" fmla="*/ 444 w 1526"/>
                  <a:gd name="T15" fmla="*/ 390 h 412"/>
                  <a:gd name="T16" fmla="*/ 594 w 1526"/>
                  <a:gd name="T17" fmla="*/ 406 h 412"/>
                  <a:gd name="T18" fmla="*/ 762 w 1526"/>
                  <a:gd name="T19" fmla="*/ 412 h 412"/>
                  <a:gd name="T20" fmla="*/ 850 w 1526"/>
                  <a:gd name="T21" fmla="*/ 412 h 412"/>
                  <a:gd name="T22" fmla="*/ 1010 w 1526"/>
                  <a:gd name="T23" fmla="*/ 400 h 412"/>
                  <a:gd name="T24" fmla="*/ 1150 w 1526"/>
                  <a:gd name="T25" fmla="*/ 380 h 412"/>
                  <a:gd name="T26" fmla="*/ 1270 w 1526"/>
                  <a:gd name="T27" fmla="*/ 352 h 412"/>
                  <a:gd name="T28" fmla="*/ 1370 w 1526"/>
                  <a:gd name="T29" fmla="*/ 320 h 412"/>
                  <a:gd name="T30" fmla="*/ 1446 w 1526"/>
                  <a:gd name="T31" fmla="*/ 286 h 412"/>
                  <a:gd name="T32" fmla="*/ 1496 w 1526"/>
                  <a:gd name="T33" fmla="*/ 252 h 412"/>
                  <a:gd name="T34" fmla="*/ 1520 w 1526"/>
                  <a:gd name="T35" fmla="*/ 228 h 412"/>
                  <a:gd name="T36" fmla="*/ 1526 w 1526"/>
                  <a:gd name="T37" fmla="*/ 214 h 412"/>
                  <a:gd name="T38" fmla="*/ 1526 w 1526"/>
                  <a:gd name="T39" fmla="*/ 206 h 412"/>
                  <a:gd name="T40" fmla="*/ 1524 w 1526"/>
                  <a:gd name="T41" fmla="*/ 192 h 412"/>
                  <a:gd name="T42" fmla="*/ 1514 w 1526"/>
                  <a:gd name="T43" fmla="*/ 176 h 412"/>
                  <a:gd name="T44" fmla="*/ 1474 w 1526"/>
                  <a:gd name="T45" fmla="*/ 144 h 412"/>
                  <a:gd name="T46" fmla="*/ 1410 w 1526"/>
                  <a:gd name="T47" fmla="*/ 110 h 412"/>
                  <a:gd name="T48" fmla="*/ 1322 w 1526"/>
                  <a:gd name="T49" fmla="*/ 76 h 412"/>
                  <a:gd name="T50" fmla="*/ 1212 w 1526"/>
                  <a:gd name="T51" fmla="*/ 46 h 412"/>
                  <a:gd name="T52" fmla="*/ 1082 w 1526"/>
                  <a:gd name="T53" fmla="*/ 22 h 412"/>
                  <a:gd name="T54" fmla="*/ 932 w 1526"/>
                  <a:gd name="T55" fmla="*/ 6 h 412"/>
                  <a:gd name="T56" fmla="*/ 762 w 1526"/>
                  <a:gd name="T57" fmla="*/ 0 h 412"/>
                  <a:gd name="T58" fmla="*/ 676 w 1526"/>
                  <a:gd name="T59" fmla="*/ 2 h 412"/>
                  <a:gd name="T60" fmla="*/ 516 w 1526"/>
                  <a:gd name="T61" fmla="*/ 14 h 412"/>
                  <a:gd name="T62" fmla="*/ 376 w 1526"/>
                  <a:gd name="T63" fmla="*/ 34 h 412"/>
                  <a:gd name="T64" fmla="*/ 256 w 1526"/>
                  <a:gd name="T65" fmla="*/ 60 h 412"/>
                  <a:gd name="T66" fmla="*/ 156 w 1526"/>
                  <a:gd name="T67" fmla="*/ 92 h 412"/>
                  <a:gd name="T68" fmla="*/ 80 w 1526"/>
                  <a:gd name="T69" fmla="*/ 126 h 412"/>
                  <a:gd name="T70" fmla="*/ 28 w 1526"/>
                  <a:gd name="T71" fmla="*/ 160 h 412"/>
                  <a:gd name="T72" fmla="*/ 6 w 1526"/>
                  <a:gd name="T73" fmla="*/ 184 h 412"/>
                  <a:gd name="T74" fmla="*/ 0 w 1526"/>
                  <a:gd name="T75" fmla="*/ 200 h 412"/>
                  <a:gd name="T76" fmla="*/ 0 w 1526"/>
                  <a:gd name="T77"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6" h="412">
                    <a:moveTo>
                      <a:pt x="0" y="206"/>
                    </a:moveTo>
                    <a:lnTo>
                      <a:pt x="0" y="206"/>
                    </a:lnTo>
                    <a:lnTo>
                      <a:pt x="0" y="214"/>
                    </a:lnTo>
                    <a:lnTo>
                      <a:pt x="2" y="220"/>
                    </a:lnTo>
                    <a:lnTo>
                      <a:pt x="6" y="228"/>
                    </a:lnTo>
                    <a:lnTo>
                      <a:pt x="12" y="236"/>
                    </a:lnTo>
                    <a:lnTo>
                      <a:pt x="28" y="252"/>
                    </a:lnTo>
                    <a:lnTo>
                      <a:pt x="52" y="270"/>
                    </a:lnTo>
                    <a:lnTo>
                      <a:pt x="80" y="286"/>
                    </a:lnTo>
                    <a:lnTo>
                      <a:pt x="116" y="304"/>
                    </a:lnTo>
                    <a:lnTo>
                      <a:pt x="156" y="320"/>
                    </a:lnTo>
                    <a:lnTo>
                      <a:pt x="204" y="336"/>
                    </a:lnTo>
                    <a:lnTo>
                      <a:pt x="256" y="352"/>
                    </a:lnTo>
                    <a:lnTo>
                      <a:pt x="312" y="366"/>
                    </a:lnTo>
                    <a:lnTo>
                      <a:pt x="376" y="380"/>
                    </a:lnTo>
                    <a:lnTo>
                      <a:pt x="444" y="390"/>
                    </a:lnTo>
                    <a:lnTo>
                      <a:pt x="516" y="400"/>
                    </a:lnTo>
                    <a:lnTo>
                      <a:pt x="594" y="406"/>
                    </a:lnTo>
                    <a:lnTo>
                      <a:pt x="676" y="412"/>
                    </a:lnTo>
                    <a:lnTo>
                      <a:pt x="762" y="412"/>
                    </a:lnTo>
                    <a:lnTo>
                      <a:pt x="762" y="412"/>
                    </a:lnTo>
                    <a:lnTo>
                      <a:pt x="850" y="412"/>
                    </a:lnTo>
                    <a:lnTo>
                      <a:pt x="932" y="406"/>
                    </a:lnTo>
                    <a:lnTo>
                      <a:pt x="1010" y="400"/>
                    </a:lnTo>
                    <a:lnTo>
                      <a:pt x="1082" y="390"/>
                    </a:lnTo>
                    <a:lnTo>
                      <a:pt x="1150" y="380"/>
                    </a:lnTo>
                    <a:lnTo>
                      <a:pt x="1212" y="366"/>
                    </a:lnTo>
                    <a:lnTo>
                      <a:pt x="1270" y="352"/>
                    </a:lnTo>
                    <a:lnTo>
                      <a:pt x="1322" y="336"/>
                    </a:lnTo>
                    <a:lnTo>
                      <a:pt x="1370" y="320"/>
                    </a:lnTo>
                    <a:lnTo>
                      <a:pt x="1410" y="304"/>
                    </a:lnTo>
                    <a:lnTo>
                      <a:pt x="1446" y="286"/>
                    </a:lnTo>
                    <a:lnTo>
                      <a:pt x="1474" y="270"/>
                    </a:lnTo>
                    <a:lnTo>
                      <a:pt x="1496" y="252"/>
                    </a:lnTo>
                    <a:lnTo>
                      <a:pt x="1514" y="236"/>
                    </a:lnTo>
                    <a:lnTo>
                      <a:pt x="1520" y="228"/>
                    </a:lnTo>
                    <a:lnTo>
                      <a:pt x="1524" y="220"/>
                    </a:lnTo>
                    <a:lnTo>
                      <a:pt x="1526" y="214"/>
                    </a:lnTo>
                    <a:lnTo>
                      <a:pt x="1526" y="206"/>
                    </a:lnTo>
                    <a:lnTo>
                      <a:pt x="1526" y="206"/>
                    </a:lnTo>
                    <a:lnTo>
                      <a:pt x="1526" y="200"/>
                    </a:lnTo>
                    <a:lnTo>
                      <a:pt x="1524" y="192"/>
                    </a:lnTo>
                    <a:lnTo>
                      <a:pt x="1520" y="184"/>
                    </a:lnTo>
                    <a:lnTo>
                      <a:pt x="1514" y="176"/>
                    </a:lnTo>
                    <a:lnTo>
                      <a:pt x="1496" y="160"/>
                    </a:lnTo>
                    <a:lnTo>
                      <a:pt x="1474" y="144"/>
                    </a:lnTo>
                    <a:lnTo>
                      <a:pt x="1446" y="126"/>
                    </a:lnTo>
                    <a:lnTo>
                      <a:pt x="1410" y="110"/>
                    </a:lnTo>
                    <a:lnTo>
                      <a:pt x="1370" y="92"/>
                    </a:lnTo>
                    <a:lnTo>
                      <a:pt x="1322" y="76"/>
                    </a:lnTo>
                    <a:lnTo>
                      <a:pt x="1270" y="60"/>
                    </a:lnTo>
                    <a:lnTo>
                      <a:pt x="1212" y="46"/>
                    </a:lnTo>
                    <a:lnTo>
                      <a:pt x="1150" y="34"/>
                    </a:lnTo>
                    <a:lnTo>
                      <a:pt x="1082" y="22"/>
                    </a:lnTo>
                    <a:lnTo>
                      <a:pt x="1010" y="14"/>
                    </a:lnTo>
                    <a:lnTo>
                      <a:pt x="932" y="6"/>
                    </a:lnTo>
                    <a:lnTo>
                      <a:pt x="850" y="2"/>
                    </a:lnTo>
                    <a:lnTo>
                      <a:pt x="762" y="0"/>
                    </a:lnTo>
                    <a:lnTo>
                      <a:pt x="762" y="0"/>
                    </a:lnTo>
                    <a:lnTo>
                      <a:pt x="676" y="2"/>
                    </a:lnTo>
                    <a:lnTo>
                      <a:pt x="594" y="6"/>
                    </a:lnTo>
                    <a:lnTo>
                      <a:pt x="516" y="14"/>
                    </a:lnTo>
                    <a:lnTo>
                      <a:pt x="444" y="22"/>
                    </a:lnTo>
                    <a:lnTo>
                      <a:pt x="376" y="34"/>
                    </a:lnTo>
                    <a:lnTo>
                      <a:pt x="312" y="46"/>
                    </a:lnTo>
                    <a:lnTo>
                      <a:pt x="256" y="60"/>
                    </a:lnTo>
                    <a:lnTo>
                      <a:pt x="204" y="76"/>
                    </a:lnTo>
                    <a:lnTo>
                      <a:pt x="156" y="92"/>
                    </a:lnTo>
                    <a:lnTo>
                      <a:pt x="116" y="110"/>
                    </a:lnTo>
                    <a:lnTo>
                      <a:pt x="80" y="126"/>
                    </a:lnTo>
                    <a:lnTo>
                      <a:pt x="52" y="144"/>
                    </a:lnTo>
                    <a:lnTo>
                      <a:pt x="28" y="160"/>
                    </a:lnTo>
                    <a:lnTo>
                      <a:pt x="12" y="176"/>
                    </a:lnTo>
                    <a:lnTo>
                      <a:pt x="6" y="184"/>
                    </a:lnTo>
                    <a:lnTo>
                      <a:pt x="2" y="192"/>
                    </a:lnTo>
                    <a:lnTo>
                      <a:pt x="0" y="200"/>
                    </a:lnTo>
                    <a:lnTo>
                      <a:pt x="0" y="206"/>
                    </a:ln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52" name="Rectangle 151"/>
            <p:cNvSpPr/>
            <p:nvPr/>
          </p:nvSpPr>
          <p:spPr>
            <a:xfrm>
              <a:off x="2652706" y="2296963"/>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Factory </a:t>
              </a:r>
              <a:endParaRPr kumimoji="0" lang="en-US" sz="1100" b="0" i="0" u="none" strike="noStrike" kern="0" cap="none" spc="0" normalizeH="0" baseline="0" noProof="0" dirty="0">
                <a:ln>
                  <a:noFill/>
                </a:ln>
                <a:solidFill>
                  <a:srgbClr val="FFFFFF"/>
                </a:solidFill>
                <a:effectLst/>
                <a:uLnTx/>
                <a:uFillTx/>
              </a:endParaRPr>
            </a:p>
          </p:txBody>
        </p:sp>
        <p:sp>
          <p:nvSpPr>
            <p:cNvPr id="153" name="Freeform 540"/>
            <p:cNvSpPr/>
            <p:nvPr/>
          </p:nvSpPr>
          <p:spPr bwMode="auto">
            <a:xfrm>
              <a:off x="2333792" y="2235699"/>
              <a:ext cx="286460" cy="301030"/>
            </a:xfrm>
            <a:custGeom>
              <a:avLst/>
              <a:gdLst>
                <a:gd name="connsiteX0" fmla="*/ 1931382 w 2687091"/>
                <a:gd name="connsiteY0" fmla="*/ 1799512 h 2823758"/>
                <a:gd name="connsiteX1" fmla="*/ 1931382 w 2687091"/>
                <a:gd name="connsiteY1" fmla="*/ 2128383 h 2823758"/>
                <a:gd name="connsiteX2" fmla="*/ 2260253 w 2687091"/>
                <a:gd name="connsiteY2" fmla="*/ 2128383 h 2823758"/>
                <a:gd name="connsiteX3" fmla="*/ 2260253 w 2687091"/>
                <a:gd name="connsiteY3" fmla="*/ 1799512 h 2823758"/>
                <a:gd name="connsiteX4" fmla="*/ 1372033 w 2687091"/>
                <a:gd name="connsiteY4" fmla="*/ 1799512 h 2823758"/>
                <a:gd name="connsiteX5" fmla="*/ 1372033 w 2687091"/>
                <a:gd name="connsiteY5" fmla="*/ 2128383 h 2823758"/>
                <a:gd name="connsiteX6" fmla="*/ 1700904 w 2687091"/>
                <a:gd name="connsiteY6" fmla="*/ 2128383 h 2823758"/>
                <a:gd name="connsiteX7" fmla="*/ 1700904 w 2687091"/>
                <a:gd name="connsiteY7" fmla="*/ 1799512 h 2823758"/>
                <a:gd name="connsiteX8" fmla="*/ 812685 w 2687091"/>
                <a:gd name="connsiteY8" fmla="*/ 1799512 h 2823758"/>
                <a:gd name="connsiteX9" fmla="*/ 812685 w 2687091"/>
                <a:gd name="connsiteY9" fmla="*/ 2128383 h 2823758"/>
                <a:gd name="connsiteX10" fmla="*/ 1141555 w 2687091"/>
                <a:gd name="connsiteY10" fmla="*/ 2128383 h 2823758"/>
                <a:gd name="connsiteX11" fmla="*/ 1141555 w 2687091"/>
                <a:gd name="connsiteY11" fmla="*/ 1799512 h 2823758"/>
                <a:gd name="connsiteX12" fmla="*/ 486277 w 2687091"/>
                <a:gd name="connsiteY12" fmla="*/ 93827 h 2823758"/>
                <a:gd name="connsiteX13" fmla="*/ 103872 w 2687091"/>
                <a:gd name="connsiteY13" fmla="*/ 162103 h 2823758"/>
                <a:gd name="connsiteX14" fmla="*/ 486277 w 2687091"/>
                <a:gd name="connsiteY14" fmla="*/ 230379 h 2823758"/>
                <a:gd name="connsiteX15" fmla="*/ 868682 w 2687091"/>
                <a:gd name="connsiteY15" fmla="*/ 162103 h 2823758"/>
                <a:gd name="connsiteX16" fmla="*/ 486277 w 2687091"/>
                <a:gd name="connsiteY16" fmla="*/ 93827 h 2823758"/>
                <a:gd name="connsiteX17" fmla="*/ 486276 w 2687091"/>
                <a:gd name="connsiteY17" fmla="*/ 0 h 2823758"/>
                <a:gd name="connsiteX18" fmla="*/ 486277 w 2687091"/>
                <a:gd name="connsiteY18" fmla="*/ 0 h 2823758"/>
                <a:gd name="connsiteX19" fmla="*/ 972553 w 2687091"/>
                <a:gd name="connsiteY19" fmla="*/ 100893 h 2823758"/>
                <a:gd name="connsiteX20" fmla="*/ 972552 w 2687091"/>
                <a:gd name="connsiteY20" fmla="*/ 706248 h 2823758"/>
                <a:gd name="connsiteX21" fmla="*/ 972552 w 2687091"/>
                <a:gd name="connsiteY21" fmla="*/ 1342945 h 2823758"/>
                <a:gd name="connsiteX22" fmla="*/ 1792243 w 2687091"/>
                <a:gd name="connsiteY22" fmla="*/ 722637 h 2823758"/>
                <a:gd name="connsiteX23" fmla="*/ 1792243 w 2687091"/>
                <a:gd name="connsiteY23" fmla="*/ 1365018 h 2823758"/>
                <a:gd name="connsiteX24" fmla="*/ 2687091 w 2687091"/>
                <a:gd name="connsiteY24" fmla="*/ 723934 h 2823758"/>
                <a:gd name="connsiteX25" fmla="*/ 2687091 w 2687091"/>
                <a:gd name="connsiteY25" fmla="*/ 1573518 h 2823758"/>
                <a:gd name="connsiteX26" fmla="*/ 2687091 w 2687091"/>
                <a:gd name="connsiteY26" fmla="*/ 1833418 h 2823758"/>
                <a:gd name="connsiteX27" fmla="*/ 2687091 w 2687091"/>
                <a:gd name="connsiteY27" fmla="*/ 2090363 h 2823758"/>
                <a:gd name="connsiteX28" fmla="*/ 2687091 w 2687091"/>
                <a:gd name="connsiteY28" fmla="*/ 2468997 h 2823758"/>
                <a:gd name="connsiteX29" fmla="*/ 2687091 w 2687091"/>
                <a:gd name="connsiteY29" fmla="*/ 2823758 h 2823758"/>
                <a:gd name="connsiteX30" fmla="*/ 186290 w 2687091"/>
                <a:gd name="connsiteY30" fmla="*/ 2823758 h 2823758"/>
                <a:gd name="connsiteX31" fmla="*/ 186290 w 2687091"/>
                <a:gd name="connsiteY31" fmla="*/ 2823753 h 2823758"/>
                <a:gd name="connsiteX32" fmla="*/ 1 w 2687091"/>
                <a:gd name="connsiteY32" fmla="*/ 2823753 h 2823758"/>
                <a:gd name="connsiteX33" fmla="*/ 1 w 2687091"/>
                <a:gd name="connsiteY33" fmla="*/ 706250 h 2823758"/>
                <a:gd name="connsiteX34" fmla="*/ 0 w 2687091"/>
                <a:gd name="connsiteY34" fmla="*/ 706248 h 2823758"/>
                <a:gd name="connsiteX35" fmla="*/ 1 w 2687091"/>
                <a:gd name="connsiteY35" fmla="*/ 100895 h 2823758"/>
                <a:gd name="connsiteX36" fmla="*/ 0 w 2687091"/>
                <a:gd name="connsiteY36" fmla="*/ 100893 h 2823758"/>
                <a:gd name="connsiteX37" fmla="*/ 486276 w 2687091"/>
                <a:gd name="connsiteY37" fmla="*/ 0 h 28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7091" h="2823758">
                  <a:moveTo>
                    <a:pt x="1931382" y="1799512"/>
                  </a:moveTo>
                  <a:lnTo>
                    <a:pt x="1931382" y="2128383"/>
                  </a:lnTo>
                  <a:lnTo>
                    <a:pt x="2260253" y="2128383"/>
                  </a:lnTo>
                  <a:lnTo>
                    <a:pt x="2260253" y="1799512"/>
                  </a:lnTo>
                  <a:close/>
                  <a:moveTo>
                    <a:pt x="1372033" y="1799512"/>
                  </a:moveTo>
                  <a:lnTo>
                    <a:pt x="1372033" y="2128383"/>
                  </a:lnTo>
                  <a:lnTo>
                    <a:pt x="1700904" y="2128383"/>
                  </a:lnTo>
                  <a:lnTo>
                    <a:pt x="1700904" y="1799512"/>
                  </a:lnTo>
                  <a:close/>
                  <a:moveTo>
                    <a:pt x="812685" y="1799512"/>
                  </a:moveTo>
                  <a:lnTo>
                    <a:pt x="812685" y="2128383"/>
                  </a:lnTo>
                  <a:lnTo>
                    <a:pt x="1141555" y="2128383"/>
                  </a:lnTo>
                  <a:lnTo>
                    <a:pt x="1141555" y="1799512"/>
                  </a:lnTo>
                  <a:close/>
                  <a:moveTo>
                    <a:pt x="486277" y="93827"/>
                  </a:moveTo>
                  <a:cubicBezTo>
                    <a:pt x="275081" y="93827"/>
                    <a:pt x="103872" y="124395"/>
                    <a:pt x="103872" y="162103"/>
                  </a:cubicBezTo>
                  <a:cubicBezTo>
                    <a:pt x="103872" y="199811"/>
                    <a:pt x="275081" y="230379"/>
                    <a:pt x="486277" y="230379"/>
                  </a:cubicBezTo>
                  <a:cubicBezTo>
                    <a:pt x="697473" y="230379"/>
                    <a:pt x="868682" y="199811"/>
                    <a:pt x="868682" y="162103"/>
                  </a:cubicBezTo>
                  <a:cubicBezTo>
                    <a:pt x="868682" y="124395"/>
                    <a:pt x="697473" y="93827"/>
                    <a:pt x="486277" y="93827"/>
                  </a:cubicBezTo>
                  <a:close/>
                  <a:moveTo>
                    <a:pt x="486276" y="0"/>
                  </a:moveTo>
                  <a:lnTo>
                    <a:pt x="486277" y="0"/>
                  </a:lnTo>
                  <a:cubicBezTo>
                    <a:pt x="754840" y="0"/>
                    <a:pt x="972553" y="45171"/>
                    <a:pt x="972553" y="100893"/>
                  </a:cubicBezTo>
                  <a:cubicBezTo>
                    <a:pt x="972553" y="302678"/>
                    <a:pt x="972552" y="504463"/>
                    <a:pt x="972552" y="706248"/>
                  </a:cubicBezTo>
                  <a:lnTo>
                    <a:pt x="972552" y="1342945"/>
                  </a:lnTo>
                  <a:lnTo>
                    <a:pt x="1792243" y="722637"/>
                  </a:lnTo>
                  <a:lnTo>
                    <a:pt x="1792243" y="1365018"/>
                  </a:lnTo>
                  <a:lnTo>
                    <a:pt x="2687091" y="723934"/>
                  </a:lnTo>
                  <a:lnTo>
                    <a:pt x="2687091" y="1573518"/>
                  </a:lnTo>
                  <a:lnTo>
                    <a:pt x="2687091" y="1833418"/>
                  </a:lnTo>
                  <a:lnTo>
                    <a:pt x="2687091" y="2090363"/>
                  </a:lnTo>
                  <a:lnTo>
                    <a:pt x="2687091" y="2468997"/>
                  </a:lnTo>
                  <a:lnTo>
                    <a:pt x="2687091" y="2823758"/>
                  </a:lnTo>
                  <a:lnTo>
                    <a:pt x="186290" y="2823758"/>
                  </a:lnTo>
                  <a:lnTo>
                    <a:pt x="186290" y="2823753"/>
                  </a:lnTo>
                  <a:lnTo>
                    <a:pt x="1" y="2823753"/>
                  </a:lnTo>
                  <a:lnTo>
                    <a:pt x="1" y="706250"/>
                  </a:lnTo>
                  <a:lnTo>
                    <a:pt x="0" y="706248"/>
                  </a:lnTo>
                  <a:lnTo>
                    <a:pt x="1" y="100895"/>
                  </a:lnTo>
                  <a:lnTo>
                    <a:pt x="0" y="100893"/>
                  </a:lnTo>
                  <a:cubicBezTo>
                    <a:pt x="0" y="45171"/>
                    <a:pt x="217713" y="0"/>
                    <a:pt x="48627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54" name="Freeform 541"/>
            <p:cNvSpPr/>
            <p:nvPr/>
          </p:nvSpPr>
          <p:spPr bwMode="auto">
            <a:xfrm>
              <a:off x="2354114" y="3498300"/>
              <a:ext cx="231574" cy="242335"/>
            </a:xfrm>
            <a:custGeom>
              <a:avLst/>
              <a:gdLst>
                <a:gd name="connsiteX0" fmla="*/ 84139 w 3657601"/>
                <a:gd name="connsiteY0" fmla="*/ 2916238 h 3827556"/>
                <a:gd name="connsiteX1" fmla="*/ 420687 w 3657601"/>
                <a:gd name="connsiteY1" fmla="*/ 2916238 h 3827556"/>
                <a:gd name="connsiteX2" fmla="*/ 504826 w 3657601"/>
                <a:gd name="connsiteY2" fmla="*/ 3000377 h 3827556"/>
                <a:gd name="connsiteX3" fmla="*/ 504826 w 3657601"/>
                <a:gd name="connsiteY3" fmla="*/ 3306764 h 3827556"/>
                <a:gd name="connsiteX4" fmla="*/ 3152775 w 3657601"/>
                <a:gd name="connsiteY4" fmla="*/ 3306764 h 3827556"/>
                <a:gd name="connsiteX5" fmla="*/ 3152775 w 3657601"/>
                <a:gd name="connsiteY5" fmla="*/ 3000377 h 3827556"/>
                <a:gd name="connsiteX6" fmla="*/ 3236914 w 3657601"/>
                <a:gd name="connsiteY6" fmla="*/ 2916238 h 3827556"/>
                <a:gd name="connsiteX7" fmla="*/ 3573462 w 3657601"/>
                <a:gd name="connsiteY7" fmla="*/ 2916238 h 3827556"/>
                <a:gd name="connsiteX8" fmla="*/ 3657601 w 3657601"/>
                <a:gd name="connsiteY8" fmla="*/ 3000377 h 3827556"/>
                <a:gd name="connsiteX9" fmla="*/ 3657601 w 3657601"/>
                <a:gd name="connsiteY9" fmla="*/ 3827556 h 3827556"/>
                <a:gd name="connsiteX10" fmla="*/ 3657600 w 3657601"/>
                <a:gd name="connsiteY10" fmla="*/ 3827556 h 3827556"/>
                <a:gd name="connsiteX11" fmla="*/ 3152775 w 3657601"/>
                <a:gd name="connsiteY11" fmla="*/ 3827556 h 3827556"/>
                <a:gd name="connsiteX12" fmla="*/ 504826 w 3657601"/>
                <a:gd name="connsiteY12" fmla="*/ 3827556 h 3827556"/>
                <a:gd name="connsiteX13" fmla="*/ 0 w 3657601"/>
                <a:gd name="connsiteY13" fmla="*/ 3827556 h 3827556"/>
                <a:gd name="connsiteX14" fmla="*/ 0 w 3657601"/>
                <a:gd name="connsiteY14" fmla="*/ 3306764 h 3827556"/>
                <a:gd name="connsiteX15" fmla="*/ 0 w 3657601"/>
                <a:gd name="connsiteY15" fmla="*/ 3000377 h 3827556"/>
                <a:gd name="connsiteX16" fmla="*/ 84139 w 3657601"/>
                <a:gd name="connsiteY16" fmla="*/ 2916238 h 3827556"/>
                <a:gd name="connsiteX17" fmla="*/ 805598 w 3657601"/>
                <a:gd name="connsiteY17" fmla="*/ 2427382 h 3827556"/>
                <a:gd name="connsiteX18" fmla="*/ 1347052 w 3657601"/>
                <a:gd name="connsiteY18" fmla="*/ 2427382 h 3827556"/>
                <a:gd name="connsiteX19" fmla="*/ 1390650 w 3657601"/>
                <a:gd name="connsiteY19" fmla="*/ 2470980 h 3827556"/>
                <a:gd name="connsiteX20" fmla="*/ 1390650 w 3657601"/>
                <a:gd name="connsiteY20" fmla="*/ 2869558 h 3827556"/>
                <a:gd name="connsiteX21" fmla="*/ 1347052 w 3657601"/>
                <a:gd name="connsiteY21" fmla="*/ 2913156 h 3827556"/>
                <a:gd name="connsiteX22" fmla="*/ 805598 w 3657601"/>
                <a:gd name="connsiteY22" fmla="*/ 2913156 h 3827556"/>
                <a:gd name="connsiteX23" fmla="*/ 762000 w 3657601"/>
                <a:gd name="connsiteY23" fmla="*/ 2869558 h 3827556"/>
                <a:gd name="connsiteX24" fmla="*/ 762000 w 3657601"/>
                <a:gd name="connsiteY24" fmla="*/ 2470980 h 3827556"/>
                <a:gd name="connsiteX25" fmla="*/ 805598 w 3657601"/>
                <a:gd name="connsiteY25" fmla="*/ 2427382 h 3827556"/>
                <a:gd name="connsiteX26" fmla="*/ 1681898 w 3657601"/>
                <a:gd name="connsiteY26" fmla="*/ 2047199 h 3827556"/>
                <a:gd name="connsiteX27" fmla="*/ 2223352 w 3657601"/>
                <a:gd name="connsiteY27" fmla="*/ 2047199 h 3827556"/>
                <a:gd name="connsiteX28" fmla="*/ 2266950 w 3657601"/>
                <a:gd name="connsiteY28" fmla="*/ 2090797 h 3827556"/>
                <a:gd name="connsiteX29" fmla="*/ 2266950 w 3657601"/>
                <a:gd name="connsiteY29" fmla="*/ 2489375 h 3827556"/>
                <a:gd name="connsiteX30" fmla="*/ 2223352 w 3657601"/>
                <a:gd name="connsiteY30" fmla="*/ 2532973 h 3827556"/>
                <a:gd name="connsiteX31" fmla="*/ 1681898 w 3657601"/>
                <a:gd name="connsiteY31" fmla="*/ 2532973 h 3827556"/>
                <a:gd name="connsiteX32" fmla="*/ 1638300 w 3657601"/>
                <a:gd name="connsiteY32" fmla="*/ 2489375 h 3827556"/>
                <a:gd name="connsiteX33" fmla="*/ 1638300 w 3657601"/>
                <a:gd name="connsiteY33" fmla="*/ 2090797 h 3827556"/>
                <a:gd name="connsiteX34" fmla="*/ 1681898 w 3657601"/>
                <a:gd name="connsiteY34" fmla="*/ 2047199 h 3827556"/>
                <a:gd name="connsiteX35" fmla="*/ 805598 w 3657601"/>
                <a:gd name="connsiteY35" fmla="*/ 1669351 h 3827556"/>
                <a:gd name="connsiteX36" fmla="*/ 1347052 w 3657601"/>
                <a:gd name="connsiteY36" fmla="*/ 1669351 h 3827556"/>
                <a:gd name="connsiteX37" fmla="*/ 1390650 w 3657601"/>
                <a:gd name="connsiteY37" fmla="*/ 1712949 h 3827556"/>
                <a:gd name="connsiteX38" fmla="*/ 1390650 w 3657601"/>
                <a:gd name="connsiteY38" fmla="*/ 2111527 h 3827556"/>
                <a:gd name="connsiteX39" fmla="*/ 1347052 w 3657601"/>
                <a:gd name="connsiteY39" fmla="*/ 2155125 h 3827556"/>
                <a:gd name="connsiteX40" fmla="*/ 805598 w 3657601"/>
                <a:gd name="connsiteY40" fmla="*/ 2155125 h 3827556"/>
                <a:gd name="connsiteX41" fmla="*/ 762000 w 3657601"/>
                <a:gd name="connsiteY41" fmla="*/ 2111527 h 3827556"/>
                <a:gd name="connsiteX42" fmla="*/ 762000 w 3657601"/>
                <a:gd name="connsiteY42" fmla="*/ 1712949 h 3827556"/>
                <a:gd name="connsiteX43" fmla="*/ 805598 w 3657601"/>
                <a:gd name="connsiteY43" fmla="*/ 1669351 h 3827556"/>
                <a:gd name="connsiteX44" fmla="*/ 2558198 w 3657601"/>
                <a:gd name="connsiteY44" fmla="*/ 1645318 h 3827556"/>
                <a:gd name="connsiteX45" fmla="*/ 3099652 w 3657601"/>
                <a:gd name="connsiteY45" fmla="*/ 1645318 h 3827556"/>
                <a:gd name="connsiteX46" fmla="*/ 3143250 w 3657601"/>
                <a:gd name="connsiteY46" fmla="*/ 1688916 h 3827556"/>
                <a:gd name="connsiteX47" fmla="*/ 3143250 w 3657601"/>
                <a:gd name="connsiteY47" fmla="*/ 2087494 h 3827556"/>
                <a:gd name="connsiteX48" fmla="*/ 3099652 w 3657601"/>
                <a:gd name="connsiteY48" fmla="*/ 2131092 h 3827556"/>
                <a:gd name="connsiteX49" fmla="*/ 2558198 w 3657601"/>
                <a:gd name="connsiteY49" fmla="*/ 2131092 h 3827556"/>
                <a:gd name="connsiteX50" fmla="*/ 2514600 w 3657601"/>
                <a:gd name="connsiteY50" fmla="*/ 2087494 h 3827556"/>
                <a:gd name="connsiteX51" fmla="*/ 2514600 w 3657601"/>
                <a:gd name="connsiteY51" fmla="*/ 1688916 h 3827556"/>
                <a:gd name="connsiteX52" fmla="*/ 2558198 w 3657601"/>
                <a:gd name="connsiteY52" fmla="*/ 1645318 h 3827556"/>
                <a:gd name="connsiteX53" fmla="*/ 1681898 w 3657601"/>
                <a:gd name="connsiteY53" fmla="*/ 1288793 h 3827556"/>
                <a:gd name="connsiteX54" fmla="*/ 2223352 w 3657601"/>
                <a:gd name="connsiteY54" fmla="*/ 1288793 h 3827556"/>
                <a:gd name="connsiteX55" fmla="*/ 2266950 w 3657601"/>
                <a:gd name="connsiteY55" fmla="*/ 1332391 h 3827556"/>
                <a:gd name="connsiteX56" fmla="*/ 2266950 w 3657601"/>
                <a:gd name="connsiteY56" fmla="*/ 1730969 h 3827556"/>
                <a:gd name="connsiteX57" fmla="*/ 2223352 w 3657601"/>
                <a:gd name="connsiteY57" fmla="*/ 1774567 h 3827556"/>
                <a:gd name="connsiteX58" fmla="*/ 1681898 w 3657601"/>
                <a:gd name="connsiteY58" fmla="*/ 1774567 h 3827556"/>
                <a:gd name="connsiteX59" fmla="*/ 1638300 w 3657601"/>
                <a:gd name="connsiteY59" fmla="*/ 1730969 h 3827556"/>
                <a:gd name="connsiteX60" fmla="*/ 1638300 w 3657601"/>
                <a:gd name="connsiteY60" fmla="*/ 1332391 h 3827556"/>
                <a:gd name="connsiteX61" fmla="*/ 1681898 w 3657601"/>
                <a:gd name="connsiteY61" fmla="*/ 1288793 h 3827556"/>
                <a:gd name="connsiteX62" fmla="*/ 805598 w 3657601"/>
                <a:gd name="connsiteY62" fmla="*/ 911320 h 3827556"/>
                <a:gd name="connsiteX63" fmla="*/ 1347052 w 3657601"/>
                <a:gd name="connsiteY63" fmla="*/ 911320 h 3827556"/>
                <a:gd name="connsiteX64" fmla="*/ 1390650 w 3657601"/>
                <a:gd name="connsiteY64" fmla="*/ 954918 h 3827556"/>
                <a:gd name="connsiteX65" fmla="*/ 1390650 w 3657601"/>
                <a:gd name="connsiteY65" fmla="*/ 1353496 h 3827556"/>
                <a:gd name="connsiteX66" fmla="*/ 1347052 w 3657601"/>
                <a:gd name="connsiteY66" fmla="*/ 1397094 h 3827556"/>
                <a:gd name="connsiteX67" fmla="*/ 805598 w 3657601"/>
                <a:gd name="connsiteY67" fmla="*/ 1397094 h 3827556"/>
                <a:gd name="connsiteX68" fmla="*/ 762000 w 3657601"/>
                <a:gd name="connsiteY68" fmla="*/ 1353496 h 3827556"/>
                <a:gd name="connsiteX69" fmla="*/ 762000 w 3657601"/>
                <a:gd name="connsiteY69" fmla="*/ 954918 h 3827556"/>
                <a:gd name="connsiteX70" fmla="*/ 805598 w 3657601"/>
                <a:gd name="connsiteY70" fmla="*/ 911320 h 3827556"/>
                <a:gd name="connsiteX71" fmla="*/ 0 w 3657601"/>
                <a:gd name="connsiteY71" fmla="*/ 0 h 3827556"/>
                <a:gd name="connsiteX72" fmla="*/ 1 w 3657601"/>
                <a:gd name="connsiteY72" fmla="*/ 0 h 3827556"/>
                <a:gd name="connsiteX73" fmla="*/ 504826 w 3657601"/>
                <a:gd name="connsiteY73" fmla="*/ 0 h 3827556"/>
                <a:gd name="connsiteX74" fmla="*/ 3152775 w 3657601"/>
                <a:gd name="connsiteY74" fmla="*/ 0 h 3827556"/>
                <a:gd name="connsiteX75" fmla="*/ 3657601 w 3657601"/>
                <a:gd name="connsiteY75" fmla="*/ 0 h 3827556"/>
                <a:gd name="connsiteX76" fmla="*/ 3657601 w 3657601"/>
                <a:gd name="connsiteY76" fmla="*/ 520792 h 3827556"/>
                <a:gd name="connsiteX77" fmla="*/ 3657601 w 3657601"/>
                <a:gd name="connsiteY77" fmla="*/ 827179 h 3827556"/>
                <a:gd name="connsiteX78" fmla="*/ 3573462 w 3657601"/>
                <a:gd name="connsiteY78" fmla="*/ 911318 h 3827556"/>
                <a:gd name="connsiteX79" fmla="*/ 3236914 w 3657601"/>
                <a:gd name="connsiteY79" fmla="*/ 911318 h 3827556"/>
                <a:gd name="connsiteX80" fmla="*/ 3152775 w 3657601"/>
                <a:gd name="connsiteY80" fmla="*/ 827179 h 3827556"/>
                <a:gd name="connsiteX81" fmla="*/ 3152775 w 3657601"/>
                <a:gd name="connsiteY81" fmla="*/ 520792 h 3827556"/>
                <a:gd name="connsiteX82" fmla="*/ 504826 w 3657601"/>
                <a:gd name="connsiteY82" fmla="*/ 520792 h 3827556"/>
                <a:gd name="connsiteX83" fmla="*/ 504826 w 3657601"/>
                <a:gd name="connsiteY83" fmla="*/ 827179 h 3827556"/>
                <a:gd name="connsiteX84" fmla="*/ 420687 w 3657601"/>
                <a:gd name="connsiteY84" fmla="*/ 911318 h 3827556"/>
                <a:gd name="connsiteX85" fmla="*/ 84139 w 3657601"/>
                <a:gd name="connsiteY85" fmla="*/ 911318 h 3827556"/>
                <a:gd name="connsiteX86" fmla="*/ 0 w 3657601"/>
                <a:gd name="connsiteY86" fmla="*/ 827179 h 38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57601" h="3827556">
                  <a:moveTo>
                    <a:pt x="84139" y="2916238"/>
                  </a:moveTo>
                  <a:lnTo>
                    <a:pt x="420687" y="2916238"/>
                  </a:lnTo>
                  <a:cubicBezTo>
                    <a:pt x="467156" y="2916238"/>
                    <a:pt x="504826" y="2953908"/>
                    <a:pt x="504826" y="3000377"/>
                  </a:cubicBezTo>
                  <a:lnTo>
                    <a:pt x="504826" y="3306764"/>
                  </a:lnTo>
                  <a:lnTo>
                    <a:pt x="3152775" y="3306764"/>
                  </a:lnTo>
                  <a:lnTo>
                    <a:pt x="3152775" y="3000377"/>
                  </a:lnTo>
                  <a:cubicBezTo>
                    <a:pt x="3152775" y="2953908"/>
                    <a:pt x="3190445" y="2916238"/>
                    <a:pt x="3236914" y="2916238"/>
                  </a:cubicBezTo>
                  <a:lnTo>
                    <a:pt x="3573462" y="2916238"/>
                  </a:lnTo>
                  <a:cubicBezTo>
                    <a:pt x="3619931" y="2916238"/>
                    <a:pt x="3657601" y="2953908"/>
                    <a:pt x="3657601" y="3000377"/>
                  </a:cubicBezTo>
                  <a:lnTo>
                    <a:pt x="3657601" y="3827556"/>
                  </a:lnTo>
                  <a:lnTo>
                    <a:pt x="3657600" y="3827556"/>
                  </a:lnTo>
                  <a:lnTo>
                    <a:pt x="3152775" y="3827556"/>
                  </a:lnTo>
                  <a:lnTo>
                    <a:pt x="504826" y="3827556"/>
                  </a:lnTo>
                  <a:lnTo>
                    <a:pt x="0" y="3827556"/>
                  </a:lnTo>
                  <a:lnTo>
                    <a:pt x="0" y="3306764"/>
                  </a:lnTo>
                  <a:lnTo>
                    <a:pt x="0" y="3000377"/>
                  </a:lnTo>
                  <a:cubicBezTo>
                    <a:pt x="0" y="2953908"/>
                    <a:pt x="37670" y="2916238"/>
                    <a:pt x="84139" y="2916238"/>
                  </a:cubicBezTo>
                  <a:close/>
                  <a:moveTo>
                    <a:pt x="805598" y="2427382"/>
                  </a:moveTo>
                  <a:lnTo>
                    <a:pt x="1347052" y="2427382"/>
                  </a:lnTo>
                  <a:cubicBezTo>
                    <a:pt x="1371131" y="2427382"/>
                    <a:pt x="1390650" y="2446901"/>
                    <a:pt x="1390650" y="2470980"/>
                  </a:cubicBezTo>
                  <a:lnTo>
                    <a:pt x="1390650" y="2869558"/>
                  </a:lnTo>
                  <a:cubicBezTo>
                    <a:pt x="1390650" y="2893637"/>
                    <a:pt x="1371131" y="2913156"/>
                    <a:pt x="1347052" y="2913156"/>
                  </a:cubicBezTo>
                  <a:lnTo>
                    <a:pt x="805598" y="2913156"/>
                  </a:lnTo>
                  <a:cubicBezTo>
                    <a:pt x="781519" y="2913156"/>
                    <a:pt x="762000" y="2893637"/>
                    <a:pt x="762000" y="2869558"/>
                  </a:cubicBezTo>
                  <a:lnTo>
                    <a:pt x="762000" y="2470980"/>
                  </a:lnTo>
                  <a:cubicBezTo>
                    <a:pt x="762000" y="2446901"/>
                    <a:pt x="781519" y="2427382"/>
                    <a:pt x="805598" y="2427382"/>
                  </a:cubicBezTo>
                  <a:close/>
                  <a:moveTo>
                    <a:pt x="1681898" y="2047199"/>
                  </a:moveTo>
                  <a:lnTo>
                    <a:pt x="2223352" y="2047199"/>
                  </a:lnTo>
                  <a:cubicBezTo>
                    <a:pt x="2247431" y="2047199"/>
                    <a:pt x="2266950" y="2066718"/>
                    <a:pt x="2266950" y="2090797"/>
                  </a:cubicBezTo>
                  <a:lnTo>
                    <a:pt x="2266950" y="2489375"/>
                  </a:lnTo>
                  <a:cubicBezTo>
                    <a:pt x="2266950" y="2513454"/>
                    <a:pt x="2247431" y="2532973"/>
                    <a:pt x="2223352" y="2532973"/>
                  </a:cubicBezTo>
                  <a:lnTo>
                    <a:pt x="1681898" y="2532973"/>
                  </a:lnTo>
                  <a:cubicBezTo>
                    <a:pt x="1657819" y="2532973"/>
                    <a:pt x="1638300" y="2513454"/>
                    <a:pt x="1638300" y="2489375"/>
                  </a:cubicBezTo>
                  <a:lnTo>
                    <a:pt x="1638300" y="2090797"/>
                  </a:lnTo>
                  <a:cubicBezTo>
                    <a:pt x="1638300" y="2066718"/>
                    <a:pt x="1657819" y="2047199"/>
                    <a:pt x="1681898" y="2047199"/>
                  </a:cubicBezTo>
                  <a:close/>
                  <a:moveTo>
                    <a:pt x="805598" y="1669351"/>
                  </a:moveTo>
                  <a:lnTo>
                    <a:pt x="1347052" y="1669351"/>
                  </a:lnTo>
                  <a:cubicBezTo>
                    <a:pt x="1371131" y="1669351"/>
                    <a:pt x="1390650" y="1688870"/>
                    <a:pt x="1390650" y="1712949"/>
                  </a:cubicBezTo>
                  <a:lnTo>
                    <a:pt x="1390650" y="2111527"/>
                  </a:lnTo>
                  <a:cubicBezTo>
                    <a:pt x="1390650" y="2135606"/>
                    <a:pt x="1371131" y="2155125"/>
                    <a:pt x="1347052" y="2155125"/>
                  </a:cubicBezTo>
                  <a:lnTo>
                    <a:pt x="805598" y="2155125"/>
                  </a:lnTo>
                  <a:cubicBezTo>
                    <a:pt x="781519" y="2155125"/>
                    <a:pt x="762000" y="2135606"/>
                    <a:pt x="762000" y="2111527"/>
                  </a:cubicBezTo>
                  <a:lnTo>
                    <a:pt x="762000" y="1712949"/>
                  </a:lnTo>
                  <a:cubicBezTo>
                    <a:pt x="762000" y="1688870"/>
                    <a:pt x="781519" y="1669351"/>
                    <a:pt x="805598" y="1669351"/>
                  </a:cubicBezTo>
                  <a:close/>
                  <a:moveTo>
                    <a:pt x="2558198" y="1645318"/>
                  </a:moveTo>
                  <a:lnTo>
                    <a:pt x="3099652" y="1645318"/>
                  </a:lnTo>
                  <a:cubicBezTo>
                    <a:pt x="3123731" y="1645318"/>
                    <a:pt x="3143250" y="1664837"/>
                    <a:pt x="3143250" y="1688916"/>
                  </a:cubicBezTo>
                  <a:lnTo>
                    <a:pt x="3143250" y="2087494"/>
                  </a:lnTo>
                  <a:cubicBezTo>
                    <a:pt x="3143250" y="2111573"/>
                    <a:pt x="3123731" y="2131092"/>
                    <a:pt x="3099652" y="2131092"/>
                  </a:cubicBezTo>
                  <a:lnTo>
                    <a:pt x="2558198" y="2131092"/>
                  </a:lnTo>
                  <a:cubicBezTo>
                    <a:pt x="2534119" y="2131092"/>
                    <a:pt x="2514600" y="2111573"/>
                    <a:pt x="2514600" y="2087494"/>
                  </a:cubicBezTo>
                  <a:lnTo>
                    <a:pt x="2514600" y="1688916"/>
                  </a:lnTo>
                  <a:cubicBezTo>
                    <a:pt x="2514600" y="1664837"/>
                    <a:pt x="2534119" y="1645318"/>
                    <a:pt x="2558198" y="1645318"/>
                  </a:cubicBezTo>
                  <a:close/>
                  <a:moveTo>
                    <a:pt x="1681898" y="1288793"/>
                  </a:moveTo>
                  <a:lnTo>
                    <a:pt x="2223352" y="1288793"/>
                  </a:lnTo>
                  <a:cubicBezTo>
                    <a:pt x="2247431" y="1288793"/>
                    <a:pt x="2266950" y="1308312"/>
                    <a:pt x="2266950" y="1332391"/>
                  </a:cubicBezTo>
                  <a:lnTo>
                    <a:pt x="2266950" y="1730969"/>
                  </a:lnTo>
                  <a:cubicBezTo>
                    <a:pt x="2266950" y="1755048"/>
                    <a:pt x="2247431" y="1774567"/>
                    <a:pt x="2223352" y="1774567"/>
                  </a:cubicBezTo>
                  <a:lnTo>
                    <a:pt x="1681898" y="1774567"/>
                  </a:lnTo>
                  <a:cubicBezTo>
                    <a:pt x="1657819" y="1774567"/>
                    <a:pt x="1638300" y="1755048"/>
                    <a:pt x="1638300" y="1730969"/>
                  </a:cubicBezTo>
                  <a:lnTo>
                    <a:pt x="1638300" y="1332391"/>
                  </a:lnTo>
                  <a:cubicBezTo>
                    <a:pt x="1638300" y="1308312"/>
                    <a:pt x="1657819" y="1288793"/>
                    <a:pt x="1681898" y="1288793"/>
                  </a:cubicBezTo>
                  <a:close/>
                  <a:moveTo>
                    <a:pt x="805598" y="911320"/>
                  </a:moveTo>
                  <a:lnTo>
                    <a:pt x="1347052" y="911320"/>
                  </a:lnTo>
                  <a:cubicBezTo>
                    <a:pt x="1371131" y="911320"/>
                    <a:pt x="1390650" y="930839"/>
                    <a:pt x="1390650" y="954918"/>
                  </a:cubicBezTo>
                  <a:lnTo>
                    <a:pt x="1390650" y="1353496"/>
                  </a:lnTo>
                  <a:cubicBezTo>
                    <a:pt x="1390650" y="1377575"/>
                    <a:pt x="1371131" y="1397094"/>
                    <a:pt x="1347052" y="1397094"/>
                  </a:cubicBezTo>
                  <a:lnTo>
                    <a:pt x="805598" y="1397094"/>
                  </a:lnTo>
                  <a:cubicBezTo>
                    <a:pt x="781519" y="1397094"/>
                    <a:pt x="762000" y="1377575"/>
                    <a:pt x="762000" y="1353496"/>
                  </a:cubicBezTo>
                  <a:lnTo>
                    <a:pt x="762000" y="954918"/>
                  </a:lnTo>
                  <a:cubicBezTo>
                    <a:pt x="762000" y="930839"/>
                    <a:pt x="781519" y="911320"/>
                    <a:pt x="805598" y="911320"/>
                  </a:cubicBezTo>
                  <a:close/>
                  <a:moveTo>
                    <a:pt x="0" y="0"/>
                  </a:moveTo>
                  <a:lnTo>
                    <a:pt x="1" y="0"/>
                  </a:lnTo>
                  <a:lnTo>
                    <a:pt x="504826" y="0"/>
                  </a:lnTo>
                  <a:lnTo>
                    <a:pt x="3152775" y="0"/>
                  </a:lnTo>
                  <a:lnTo>
                    <a:pt x="3657601" y="0"/>
                  </a:lnTo>
                  <a:lnTo>
                    <a:pt x="3657601" y="520792"/>
                  </a:lnTo>
                  <a:lnTo>
                    <a:pt x="3657601" y="827179"/>
                  </a:lnTo>
                  <a:cubicBezTo>
                    <a:pt x="3657601" y="873648"/>
                    <a:pt x="3619931" y="911318"/>
                    <a:pt x="3573462" y="911318"/>
                  </a:cubicBezTo>
                  <a:lnTo>
                    <a:pt x="3236914" y="911318"/>
                  </a:lnTo>
                  <a:cubicBezTo>
                    <a:pt x="3190445" y="911318"/>
                    <a:pt x="3152775" y="873648"/>
                    <a:pt x="3152775" y="827179"/>
                  </a:cubicBezTo>
                  <a:lnTo>
                    <a:pt x="3152775" y="520792"/>
                  </a:lnTo>
                  <a:lnTo>
                    <a:pt x="504826" y="520792"/>
                  </a:lnTo>
                  <a:lnTo>
                    <a:pt x="504826" y="827179"/>
                  </a:lnTo>
                  <a:cubicBezTo>
                    <a:pt x="504826" y="873648"/>
                    <a:pt x="467156" y="911318"/>
                    <a:pt x="420687" y="911318"/>
                  </a:cubicBezTo>
                  <a:lnTo>
                    <a:pt x="84139" y="911318"/>
                  </a:lnTo>
                  <a:cubicBezTo>
                    <a:pt x="37670" y="911318"/>
                    <a:pt x="0" y="873648"/>
                    <a:pt x="0" y="827179"/>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7" name="Group 6"/>
          <p:cNvGrpSpPr/>
          <p:nvPr/>
        </p:nvGrpSpPr>
        <p:grpSpPr>
          <a:xfrm>
            <a:off x="4043785" y="1425785"/>
            <a:ext cx="3595126" cy="4645148"/>
            <a:chOff x="4043785" y="1425785"/>
            <a:chExt cx="3595126" cy="4645148"/>
          </a:xfrm>
        </p:grpSpPr>
        <p:sp>
          <p:nvSpPr>
            <p:cNvPr id="184" name="Rectangle 183"/>
            <p:cNvSpPr/>
            <p:nvPr/>
          </p:nvSpPr>
          <p:spPr>
            <a:xfrm>
              <a:off x="5123071" y="5701601"/>
              <a:ext cx="1455527" cy="369332"/>
            </a:xfrm>
            <a:prstGeom prst="rect">
              <a:avLst/>
            </a:prstGeom>
          </p:spPr>
          <p:txBody>
            <a:bodyPr wrap="none" lIns="0" tIns="0" rIns="0" bIns="0" anchor="ctr">
              <a:spAutoFit/>
            </a:bodyPr>
            <a:lstStyle/>
            <a:p>
              <a:pPr algn="ctr" defTabSz="725012">
                <a:spcBef>
                  <a:spcPct val="0"/>
                </a:spcBef>
                <a:spcAft>
                  <a:spcPct val="35000"/>
                </a:spcAft>
              </a:pPr>
              <a:r>
                <a:rPr lang="en-US" sz="2400" dirty="0">
                  <a:solidFill>
                    <a:srgbClr val="002050"/>
                  </a:solidFill>
                  <a:latin typeface="Segoe UI Light"/>
                </a:rPr>
                <a:t>Intelligence</a:t>
              </a:r>
              <a:endParaRPr lang="en-US" b="1" spc="-30" dirty="0">
                <a:solidFill>
                  <a:srgbClr val="002050"/>
                </a:solidFill>
                <a:latin typeface="Segoe UI Semilight" panose="020B0402040204020203" pitchFamily="34" charset="0"/>
                <a:cs typeface="Segoe UI Semilight" panose="020B0402040204020203" pitchFamily="34" charset="0"/>
              </a:endParaRPr>
            </a:p>
          </p:txBody>
        </p:sp>
        <p:grpSp>
          <p:nvGrpSpPr>
            <p:cNvPr id="185" name="Group 184"/>
            <p:cNvGrpSpPr/>
            <p:nvPr/>
          </p:nvGrpSpPr>
          <p:grpSpPr>
            <a:xfrm>
              <a:off x="5901551" y="1425785"/>
              <a:ext cx="1737360" cy="4187396"/>
              <a:chOff x="5901551" y="1293980"/>
              <a:chExt cx="1737360" cy="4187396"/>
            </a:xfrm>
          </p:grpSpPr>
          <p:sp>
            <p:nvSpPr>
              <p:cNvPr id="196" name="Rectangle 195"/>
              <p:cNvSpPr/>
              <p:nvPr/>
            </p:nvSpPr>
            <p:spPr bwMode="auto">
              <a:xfrm>
                <a:off x="5901551"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Machine Learning and Analytics</a:t>
                </a:r>
              </a:p>
            </p:txBody>
          </p:sp>
          <p:sp>
            <p:nvSpPr>
              <p:cNvPr id="197" name="Rectangle 196"/>
              <p:cNvSpPr/>
              <p:nvPr/>
            </p:nvSpPr>
            <p:spPr>
              <a:xfrm>
                <a:off x="6340519" y="3368932"/>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HDInsight </a:t>
                </a:r>
              </a:p>
            </p:txBody>
          </p:sp>
          <p:sp>
            <p:nvSpPr>
              <p:cNvPr id="198" name="Rectangle 197"/>
              <p:cNvSpPr/>
              <p:nvPr/>
            </p:nvSpPr>
            <p:spPr>
              <a:xfrm>
                <a:off x="6340519" y="3920538"/>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Stream Analytics</a:t>
                </a:r>
              </a:p>
            </p:txBody>
          </p:sp>
          <p:sp>
            <p:nvSpPr>
              <p:cNvPr id="199" name="Rectangle 198"/>
              <p:cNvSpPr/>
              <p:nvPr/>
            </p:nvSpPr>
            <p:spPr>
              <a:xfrm>
                <a:off x="6340519" y="269287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Data Lake Analytics</a:t>
                </a:r>
              </a:p>
            </p:txBody>
          </p:sp>
          <p:sp>
            <p:nvSpPr>
              <p:cNvPr id="200" name="Rectangle 199"/>
              <p:cNvSpPr/>
              <p:nvPr/>
            </p:nvSpPr>
            <p:spPr>
              <a:xfrm>
                <a:off x="6340519" y="208052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Machine Learning</a:t>
                </a:r>
              </a:p>
            </p:txBody>
          </p:sp>
          <p:grpSp>
            <p:nvGrpSpPr>
              <p:cNvPr id="201" name="Group 200"/>
              <p:cNvGrpSpPr/>
              <p:nvPr/>
            </p:nvGrpSpPr>
            <p:grpSpPr>
              <a:xfrm>
                <a:off x="5982706" y="3922858"/>
                <a:ext cx="352655" cy="270905"/>
                <a:chOff x="1260022" y="5196402"/>
                <a:chExt cx="3273425" cy="2514600"/>
              </a:xfrm>
              <a:solidFill>
                <a:srgbClr val="FFFFFF"/>
              </a:solidFill>
            </p:grpSpPr>
            <p:sp>
              <p:nvSpPr>
                <p:cNvPr id="207" name="Freeform 554"/>
                <p:cNvSpPr>
                  <a:spLocks/>
                </p:cNvSpPr>
                <p:nvPr/>
              </p:nvSpPr>
              <p:spPr bwMode="auto">
                <a:xfrm>
                  <a:off x="2247447" y="5196402"/>
                  <a:ext cx="2286000" cy="2514600"/>
                </a:xfrm>
                <a:custGeom>
                  <a:avLst/>
                  <a:gdLst>
                    <a:gd name="T0" fmla="*/ 307 w 609"/>
                    <a:gd name="T1" fmla="*/ 0 h 669"/>
                    <a:gd name="T2" fmla="*/ 341 w 609"/>
                    <a:gd name="T3" fmla="*/ 90 h 669"/>
                    <a:gd name="T4" fmla="*/ 395 w 609"/>
                    <a:gd name="T5" fmla="*/ 114 h 669"/>
                    <a:gd name="T6" fmla="*/ 482 w 609"/>
                    <a:gd name="T7" fmla="*/ 68 h 669"/>
                    <a:gd name="T8" fmla="*/ 537 w 609"/>
                    <a:gd name="T9" fmla="*/ 123 h 669"/>
                    <a:gd name="T10" fmla="*/ 494 w 609"/>
                    <a:gd name="T11" fmla="*/ 208 h 669"/>
                    <a:gd name="T12" fmla="*/ 516 w 609"/>
                    <a:gd name="T13" fmla="*/ 261 h 669"/>
                    <a:gd name="T14" fmla="*/ 609 w 609"/>
                    <a:gd name="T15" fmla="*/ 293 h 669"/>
                    <a:gd name="T16" fmla="*/ 609 w 609"/>
                    <a:gd name="T17" fmla="*/ 369 h 669"/>
                    <a:gd name="T18" fmla="*/ 517 w 609"/>
                    <a:gd name="T19" fmla="*/ 401 h 669"/>
                    <a:gd name="T20" fmla="*/ 493 w 609"/>
                    <a:gd name="T21" fmla="*/ 454 h 669"/>
                    <a:gd name="T22" fmla="*/ 535 w 609"/>
                    <a:gd name="T23" fmla="*/ 540 h 669"/>
                    <a:gd name="T24" fmla="*/ 480 w 609"/>
                    <a:gd name="T25" fmla="*/ 595 h 669"/>
                    <a:gd name="T26" fmla="*/ 394 w 609"/>
                    <a:gd name="T27" fmla="*/ 556 h 669"/>
                    <a:gd name="T28" fmla="*/ 339 w 609"/>
                    <a:gd name="T29" fmla="*/ 579 h 669"/>
                    <a:gd name="T30" fmla="*/ 309 w 609"/>
                    <a:gd name="T31" fmla="*/ 669 h 669"/>
                    <a:gd name="T32" fmla="*/ 231 w 609"/>
                    <a:gd name="T33" fmla="*/ 669 h 669"/>
                    <a:gd name="T34" fmla="*/ 201 w 609"/>
                    <a:gd name="T35" fmla="*/ 579 h 669"/>
                    <a:gd name="T36" fmla="*/ 148 w 609"/>
                    <a:gd name="T37" fmla="*/ 558 h 669"/>
                    <a:gd name="T38" fmla="*/ 63 w 609"/>
                    <a:gd name="T39" fmla="*/ 600 h 669"/>
                    <a:gd name="T40" fmla="*/ 7 w 609"/>
                    <a:gd name="T41" fmla="*/ 546 h 669"/>
                    <a:gd name="T42" fmla="*/ 24 w 609"/>
                    <a:gd name="T43" fmla="*/ 519 h 669"/>
                    <a:gd name="T44" fmla="*/ 102 w 609"/>
                    <a:gd name="T45" fmla="*/ 479 h 669"/>
                    <a:gd name="T46" fmla="*/ 171 w 609"/>
                    <a:gd name="T47" fmla="*/ 431 h 669"/>
                    <a:gd name="T48" fmla="*/ 208 w 609"/>
                    <a:gd name="T49" fmla="*/ 457 h 669"/>
                    <a:gd name="T50" fmla="*/ 411 w 609"/>
                    <a:gd name="T51" fmla="*/ 332 h 669"/>
                    <a:gd name="T52" fmla="*/ 339 w 609"/>
                    <a:gd name="T53" fmla="*/ 213 h 669"/>
                    <a:gd name="T54" fmla="*/ 180 w 609"/>
                    <a:gd name="T55" fmla="*/ 146 h 669"/>
                    <a:gd name="T56" fmla="*/ 28 w 609"/>
                    <a:gd name="T57" fmla="*/ 180 h 669"/>
                    <a:gd name="T58" fmla="*/ 0 w 609"/>
                    <a:gd name="T59" fmla="*/ 127 h 669"/>
                    <a:gd name="T60" fmla="*/ 51 w 609"/>
                    <a:gd name="T61" fmla="*/ 72 h 669"/>
                    <a:gd name="T62" fmla="*/ 143 w 609"/>
                    <a:gd name="T63" fmla="*/ 113 h 669"/>
                    <a:gd name="T64" fmla="*/ 196 w 609"/>
                    <a:gd name="T65" fmla="*/ 90 h 669"/>
                    <a:gd name="T66" fmla="*/ 233 w 609"/>
                    <a:gd name="T67" fmla="*/ 0 h 669"/>
                    <a:gd name="T68" fmla="*/ 307 w 609"/>
                    <a:gd name="T6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669">
                      <a:moveTo>
                        <a:pt x="307" y="0"/>
                      </a:moveTo>
                      <a:cubicBezTo>
                        <a:pt x="319" y="29"/>
                        <a:pt x="331" y="58"/>
                        <a:pt x="341" y="90"/>
                      </a:cubicBezTo>
                      <a:cubicBezTo>
                        <a:pt x="358" y="98"/>
                        <a:pt x="378" y="105"/>
                        <a:pt x="395" y="114"/>
                      </a:cubicBezTo>
                      <a:cubicBezTo>
                        <a:pt x="423" y="98"/>
                        <a:pt x="455" y="86"/>
                        <a:pt x="482" y="68"/>
                      </a:cubicBezTo>
                      <a:cubicBezTo>
                        <a:pt x="503" y="85"/>
                        <a:pt x="521" y="103"/>
                        <a:pt x="537" y="123"/>
                      </a:cubicBezTo>
                      <a:cubicBezTo>
                        <a:pt x="521" y="150"/>
                        <a:pt x="509" y="181"/>
                        <a:pt x="494" y="208"/>
                      </a:cubicBezTo>
                      <a:cubicBezTo>
                        <a:pt x="500" y="227"/>
                        <a:pt x="510" y="242"/>
                        <a:pt x="516" y="261"/>
                      </a:cubicBezTo>
                      <a:cubicBezTo>
                        <a:pt x="546" y="272"/>
                        <a:pt x="576" y="284"/>
                        <a:pt x="609" y="293"/>
                      </a:cubicBezTo>
                      <a:cubicBezTo>
                        <a:pt x="609" y="318"/>
                        <a:pt x="609" y="344"/>
                        <a:pt x="609" y="369"/>
                      </a:cubicBezTo>
                      <a:cubicBezTo>
                        <a:pt x="579" y="380"/>
                        <a:pt x="549" y="391"/>
                        <a:pt x="517" y="401"/>
                      </a:cubicBezTo>
                      <a:cubicBezTo>
                        <a:pt x="508" y="417"/>
                        <a:pt x="502" y="437"/>
                        <a:pt x="493" y="454"/>
                      </a:cubicBezTo>
                      <a:cubicBezTo>
                        <a:pt x="506" y="484"/>
                        <a:pt x="519" y="513"/>
                        <a:pt x="535" y="540"/>
                      </a:cubicBezTo>
                      <a:cubicBezTo>
                        <a:pt x="519" y="561"/>
                        <a:pt x="501" y="579"/>
                        <a:pt x="480" y="595"/>
                      </a:cubicBezTo>
                      <a:cubicBezTo>
                        <a:pt x="453" y="581"/>
                        <a:pt x="422" y="570"/>
                        <a:pt x="394" y="556"/>
                      </a:cubicBezTo>
                      <a:cubicBezTo>
                        <a:pt x="374" y="562"/>
                        <a:pt x="357" y="572"/>
                        <a:pt x="339" y="579"/>
                      </a:cubicBezTo>
                      <a:cubicBezTo>
                        <a:pt x="329" y="609"/>
                        <a:pt x="317" y="638"/>
                        <a:pt x="309" y="669"/>
                      </a:cubicBezTo>
                      <a:cubicBezTo>
                        <a:pt x="283" y="669"/>
                        <a:pt x="257" y="669"/>
                        <a:pt x="231" y="669"/>
                      </a:cubicBezTo>
                      <a:cubicBezTo>
                        <a:pt x="221" y="640"/>
                        <a:pt x="211" y="610"/>
                        <a:pt x="201" y="579"/>
                      </a:cubicBezTo>
                      <a:cubicBezTo>
                        <a:pt x="183" y="572"/>
                        <a:pt x="166" y="564"/>
                        <a:pt x="148" y="558"/>
                      </a:cubicBezTo>
                      <a:cubicBezTo>
                        <a:pt x="118" y="571"/>
                        <a:pt x="92" y="587"/>
                        <a:pt x="63" y="600"/>
                      </a:cubicBezTo>
                      <a:cubicBezTo>
                        <a:pt x="44" y="590"/>
                        <a:pt x="23" y="565"/>
                        <a:pt x="7" y="546"/>
                      </a:cubicBezTo>
                      <a:cubicBezTo>
                        <a:pt x="14" y="538"/>
                        <a:pt x="20" y="529"/>
                        <a:pt x="24" y="519"/>
                      </a:cubicBezTo>
                      <a:cubicBezTo>
                        <a:pt x="53" y="509"/>
                        <a:pt x="77" y="498"/>
                        <a:pt x="102" y="479"/>
                      </a:cubicBezTo>
                      <a:cubicBezTo>
                        <a:pt x="119" y="466"/>
                        <a:pt x="144" y="427"/>
                        <a:pt x="171" y="431"/>
                      </a:cubicBezTo>
                      <a:cubicBezTo>
                        <a:pt x="182" y="432"/>
                        <a:pt x="193" y="450"/>
                        <a:pt x="208" y="457"/>
                      </a:cubicBezTo>
                      <a:cubicBezTo>
                        <a:pt x="301" y="505"/>
                        <a:pt x="414" y="433"/>
                        <a:pt x="411" y="332"/>
                      </a:cubicBezTo>
                      <a:cubicBezTo>
                        <a:pt x="410" y="268"/>
                        <a:pt x="377" y="244"/>
                        <a:pt x="339" y="213"/>
                      </a:cubicBezTo>
                      <a:cubicBezTo>
                        <a:pt x="299" y="181"/>
                        <a:pt x="244" y="151"/>
                        <a:pt x="180" y="146"/>
                      </a:cubicBezTo>
                      <a:cubicBezTo>
                        <a:pt x="125" y="142"/>
                        <a:pt x="75" y="156"/>
                        <a:pt x="28" y="180"/>
                      </a:cubicBezTo>
                      <a:cubicBezTo>
                        <a:pt x="19" y="162"/>
                        <a:pt x="10" y="144"/>
                        <a:pt x="0" y="127"/>
                      </a:cubicBezTo>
                      <a:cubicBezTo>
                        <a:pt x="14" y="106"/>
                        <a:pt x="35" y="92"/>
                        <a:pt x="51" y="72"/>
                      </a:cubicBezTo>
                      <a:cubicBezTo>
                        <a:pt x="81" y="86"/>
                        <a:pt x="112" y="99"/>
                        <a:pt x="143" y="113"/>
                      </a:cubicBezTo>
                      <a:cubicBezTo>
                        <a:pt x="160" y="105"/>
                        <a:pt x="177" y="97"/>
                        <a:pt x="196" y="90"/>
                      </a:cubicBezTo>
                      <a:cubicBezTo>
                        <a:pt x="209" y="60"/>
                        <a:pt x="218" y="27"/>
                        <a:pt x="233" y="0"/>
                      </a:cubicBezTo>
                      <a:cubicBezTo>
                        <a:pt x="258" y="0"/>
                        <a:pt x="282" y="0"/>
                        <a:pt x="3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8" name="Freeform 555"/>
                <p:cNvSpPr>
                  <a:spLocks/>
                </p:cNvSpPr>
                <p:nvPr/>
              </p:nvSpPr>
              <p:spPr bwMode="auto">
                <a:xfrm>
                  <a:off x="1620384" y="5858389"/>
                  <a:ext cx="1892300" cy="604838"/>
                </a:xfrm>
                <a:custGeom>
                  <a:avLst/>
                  <a:gdLst>
                    <a:gd name="T0" fmla="*/ 319 w 504"/>
                    <a:gd name="T1" fmla="*/ 4 h 161"/>
                    <a:gd name="T2" fmla="*/ 486 w 504"/>
                    <a:gd name="T3" fmla="*/ 67 h 161"/>
                    <a:gd name="T4" fmla="*/ 502 w 504"/>
                    <a:gd name="T5" fmla="*/ 90 h 161"/>
                    <a:gd name="T6" fmla="*/ 490 w 504"/>
                    <a:gd name="T7" fmla="*/ 115 h 161"/>
                    <a:gd name="T8" fmla="*/ 455 w 504"/>
                    <a:gd name="T9" fmla="*/ 90 h 161"/>
                    <a:gd name="T10" fmla="*/ 327 w 504"/>
                    <a:gd name="T11" fmla="*/ 37 h 161"/>
                    <a:gd name="T12" fmla="*/ 216 w 504"/>
                    <a:gd name="T13" fmla="*/ 69 h 161"/>
                    <a:gd name="T14" fmla="*/ 68 w 504"/>
                    <a:gd name="T15" fmla="*/ 143 h 161"/>
                    <a:gd name="T16" fmla="*/ 2 w 504"/>
                    <a:gd name="T17" fmla="*/ 99 h 161"/>
                    <a:gd name="T18" fmla="*/ 11 w 504"/>
                    <a:gd name="T19" fmla="*/ 76 h 161"/>
                    <a:gd name="T20" fmla="*/ 76 w 504"/>
                    <a:gd name="T21" fmla="*/ 110 h 161"/>
                    <a:gd name="T22" fmla="*/ 174 w 504"/>
                    <a:gd name="T23" fmla="*/ 57 h 161"/>
                    <a:gd name="T24" fmla="*/ 319 w 504"/>
                    <a:gd name="T25"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161">
                      <a:moveTo>
                        <a:pt x="319" y="4"/>
                      </a:moveTo>
                      <a:cubicBezTo>
                        <a:pt x="384" y="0"/>
                        <a:pt x="445" y="29"/>
                        <a:pt x="486" y="67"/>
                      </a:cubicBezTo>
                      <a:cubicBezTo>
                        <a:pt x="490" y="71"/>
                        <a:pt x="501" y="81"/>
                        <a:pt x="502" y="90"/>
                      </a:cubicBezTo>
                      <a:cubicBezTo>
                        <a:pt x="504" y="101"/>
                        <a:pt x="499" y="113"/>
                        <a:pt x="490" y="115"/>
                      </a:cubicBezTo>
                      <a:cubicBezTo>
                        <a:pt x="480" y="117"/>
                        <a:pt x="461" y="97"/>
                        <a:pt x="455" y="90"/>
                      </a:cubicBezTo>
                      <a:cubicBezTo>
                        <a:pt x="424" y="61"/>
                        <a:pt x="384" y="38"/>
                        <a:pt x="327" y="37"/>
                      </a:cubicBezTo>
                      <a:cubicBezTo>
                        <a:pt x="284" y="37"/>
                        <a:pt x="245" y="51"/>
                        <a:pt x="216" y="69"/>
                      </a:cubicBezTo>
                      <a:cubicBezTo>
                        <a:pt x="173" y="96"/>
                        <a:pt x="147" y="161"/>
                        <a:pt x="68" y="143"/>
                      </a:cubicBezTo>
                      <a:cubicBezTo>
                        <a:pt x="45" y="138"/>
                        <a:pt x="7" y="123"/>
                        <a:pt x="2" y="99"/>
                      </a:cubicBezTo>
                      <a:cubicBezTo>
                        <a:pt x="0" y="91"/>
                        <a:pt x="1" y="80"/>
                        <a:pt x="11" y="76"/>
                      </a:cubicBezTo>
                      <a:cubicBezTo>
                        <a:pt x="31" y="70"/>
                        <a:pt x="54" y="107"/>
                        <a:pt x="76" y="110"/>
                      </a:cubicBezTo>
                      <a:cubicBezTo>
                        <a:pt x="126" y="116"/>
                        <a:pt x="147" y="79"/>
                        <a:pt x="174" y="57"/>
                      </a:cubicBezTo>
                      <a:cubicBezTo>
                        <a:pt x="208" y="29"/>
                        <a:pt x="256" y="8"/>
                        <a:pt x="3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9" name="Freeform 556"/>
                <p:cNvSpPr>
                  <a:spLocks/>
                </p:cNvSpPr>
                <p:nvPr/>
              </p:nvSpPr>
              <p:spPr bwMode="auto">
                <a:xfrm>
                  <a:off x="1394959" y="6174302"/>
                  <a:ext cx="1952625" cy="593725"/>
                </a:xfrm>
                <a:custGeom>
                  <a:avLst/>
                  <a:gdLst>
                    <a:gd name="T0" fmla="*/ 366 w 520"/>
                    <a:gd name="T1" fmla="*/ 6 h 158"/>
                    <a:gd name="T2" fmla="*/ 508 w 520"/>
                    <a:gd name="T3" fmla="*/ 59 h 158"/>
                    <a:gd name="T4" fmla="*/ 506 w 520"/>
                    <a:gd name="T5" fmla="*/ 95 h 158"/>
                    <a:gd name="T6" fmla="*/ 453 w 520"/>
                    <a:gd name="T7" fmla="*/ 59 h 158"/>
                    <a:gd name="T8" fmla="*/ 290 w 520"/>
                    <a:gd name="T9" fmla="*/ 74 h 158"/>
                    <a:gd name="T10" fmla="*/ 260 w 520"/>
                    <a:gd name="T11" fmla="*/ 105 h 158"/>
                    <a:gd name="T12" fmla="*/ 32 w 520"/>
                    <a:gd name="T13" fmla="*/ 97 h 158"/>
                    <a:gd name="T14" fmla="*/ 27 w 520"/>
                    <a:gd name="T15" fmla="*/ 51 h 158"/>
                    <a:gd name="T16" fmla="*/ 78 w 520"/>
                    <a:gd name="T17" fmla="*/ 88 h 158"/>
                    <a:gd name="T18" fmla="*/ 230 w 520"/>
                    <a:gd name="T19" fmla="*/ 82 h 158"/>
                    <a:gd name="T20" fmla="*/ 366 w 520"/>
                    <a:gd name="T21"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158">
                      <a:moveTo>
                        <a:pt x="366" y="6"/>
                      </a:moveTo>
                      <a:cubicBezTo>
                        <a:pt x="422" y="0"/>
                        <a:pt x="479" y="24"/>
                        <a:pt x="508" y="59"/>
                      </a:cubicBezTo>
                      <a:cubicBezTo>
                        <a:pt x="520" y="75"/>
                        <a:pt x="518" y="91"/>
                        <a:pt x="506" y="95"/>
                      </a:cubicBezTo>
                      <a:cubicBezTo>
                        <a:pt x="488" y="100"/>
                        <a:pt x="467" y="68"/>
                        <a:pt x="453" y="59"/>
                      </a:cubicBezTo>
                      <a:cubicBezTo>
                        <a:pt x="402" y="29"/>
                        <a:pt x="333" y="38"/>
                        <a:pt x="290" y="74"/>
                      </a:cubicBezTo>
                      <a:cubicBezTo>
                        <a:pt x="281" y="82"/>
                        <a:pt x="270" y="97"/>
                        <a:pt x="260" y="105"/>
                      </a:cubicBezTo>
                      <a:cubicBezTo>
                        <a:pt x="195" y="158"/>
                        <a:pt x="91" y="149"/>
                        <a:pt x="32" y="97"/>
                      </a:cubicBezTo>
                      <a:cubicBezTo>
                        <a:pt x="24" y="89"/>
                        <a:pt x="0" y="56"/>
                        <a:pt x="27" y="51"/>
                      </a:cubicBezTo>
                      <a:cubicBezTo>
                        <a:pt x="43" y="47"/>
                        <a:pt x="61" y="77"/>
                        <a:pt x="78" y="88"/>
                      </a:cubicBezTo>
                      <a:cubicBezTo>
                        <a:pt x="125" y="116"/>
                        <a:pt x="190" y="109"/>
                        <a:pt x="230" y="82"/>
                      </a:cubicBezTo>
                      <a:cubicBezTo>
                        <a:pt x="277" y="51"/>
                        <a:pt x="292" y="14"/>
                        <a:pt x="3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10" name="Freeform 557"/>
                <p:cNvSpPr>
                  <a:spLocks/>
                </p:cNvSpPr>
                <p:nvPr/>
              </p:nvSpPr>
              <p:spPr bwMode="auto">
                <a:xfrm>
                  <a:off x="1260022" y="6493389"/>
                  <a:ext cx="1930400" cy="566738"/>
                </a:xfrm>
                <a:custGeom>
                  <a:avLst/>
                  <a:gdLst>
                    <a:gd name="T0" fmla="*/ 10 w 514"/>
                    <a:gd name="T1" fmla="*/ 35 h 151"/>
                    <a:gd name="T2" fmla="*/ 63 w 514"/>
                    <a:gd name="T3" fmla="*/ 72 h 151"/>
                    <a:gd name="T4" fmla="*/ 211 w 514"/>
                    <a:gd name="T5" fmla="*/ 111 h 151"/>
                    <a:gd name="T6" fmla="*/ 296 w 514"/>
                    <a:gd name="T7" fmla="*/ 77 h 151"/>
                    <a:gd name="T8" fmla="*/ 436 w 514"/>
                    <a:gd name="T9" fmla="*/ 8 h 151"/>
                    <a:gd name="T10" fmla="*/ 510 w 514"/>
                    <a:gd name="T11" fmla="*/ 49 h 151"/>
                    <a:gd name="T12" fmla="*/ 501 w 514"/>
                    <a:gd name="T13" fmla="*/ 73 h 151"/>
                    <a:gd name="T14" fmla="*/ 448 w 514"/>
                    <a:gd name="T15" fmla="*/ 42 h 151"/>
                    <a:gd name="T16" fmla="*/ 323 w 514"/>
                    <a:gd name="T17" fmla="*/ 103 h 151"/>
                    <a:gd name="T18" fmla="*/ 165 w 514"/>
                    <a:gd name="T19" fmla="*/ 146 h 151"/>
                    <a:gd name="T20" fmla="*/ 63 w 514"/>
                    <a:gd name="T21" fmla="*/ 111 h 151"/>
                    <a:gd name="T22" fmla="*/ 10 w 514"/>
                    <a:gd name="T23" fmla="*/ 3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151">
                      <a:moveTo>
                        <a:pt x="10" y="35"/>
                      </a:moveTo>
                      <a:cubicBezTo>
                        <a:pt x="40" y="37"/>
                        <a:pt x="46" y="59"/>
                        <a:pt x="63" y="72"/>
                      </a:cubicBezTo>
                      <a:cubicBezTo>
                        <a:pt x="95" y="96"/>
                        <a:pt x="147" y="117"/>
                        <a:pt x="211" y="111"/>
                      </a:cubicBezTo>
                      <a:cubicBezTo>
                        <a:pt x="248" y="107"/>
                        <a:pt x="274" y="92"/>
                        <a:pt x="296" y="77"/>
                      </a:cubicBezTo>
                      <a:cubicBezTo>
                        <a:pt x="338" y="48"/>
                        <a:pt x="358" y="0"/>
                        <a:pt x="436" y="8"/>
                      </a:cubicBezTo>
                      <a:cubicBezTo>
                        <a:pt x="454" y="10"/>
                        <a:pt x="503" y="25"/>
                        <a:pt x="510" y="49"/>
                      </a:cubicBezTo>
                      <a:cubicBezTo>
                        <a:pt x="512" y="58"/>
                        <a:pt x="514" y="70"/>
                        <a:pt x="501" y="73"/>
                      </a:cubicBezTo>
                      <a:cubicBezTo>
                        <a:pt x="484" y="78"/>
                        <a:pt x="467" y="48"/>
                        <a:pt x="448" y="42"/>
                      </a:cubicBezTo>
                      <a:cubicBezTo>
                        <a:pt x="388" y="23"/>
                        <a:pt x="360" y="77"/>
                        <a:pt x="323" y="103"/>
                      </a:cubicBezTo>
                      <a:cubicBezTo>
                        <a:pt x="286" y="130"/>
                        <a:pt x="237" y="151"/>
                        <a:pt x="165" y="146"/>
                      </a:cubicBezTo>
                      <a:cubicBezTo>
                        <a:pt x="129" y="143"/>
                        <a:pt x="92" y="129"/>
                        <a:pt x="63" y="111"/>
                      </a:cubicBezTo>
                      <a:cubicBezTo>
                        <a:pt x="38" y="95"/>
                        <a:pt x="0" y="73"/>
                        <a:pt x="1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grpSp>
          <p:sp>
            <p:nvSpPr>
              <p:cNvPr id="202" name="Freeform 558"/>
              <p:cNvSpPr>
                <a:spLocks/>
              </p:cNvSpPr>
              <p:nvPr/>
            </p:nvSpPr>
            <p:spPr bwMode="auto">
              <a:xfrm>
                <a:off x="5984022" y="3353857"/>
                <a:ext cx="366380" cy="277258"/>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FFF"/>
              </a:solidFill>
              <a:ln w="6350">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203" name="Freeform 559"/>
              <p:cNvSpPr/>
              <p:nvPr/>
            </p:nvSpPr>
            <p:spPr bwMode="auto">
              <a:xfrm flipH="1">
                <a:off x="6027271" y="2158754"/>
                <a:ext cx="267252" cy="28281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defRPr/>
                </a:pPr>
                <a:endParaRPr lang="en-US" sz="2400" kern="0" dirty="0">
                  <a:solidFill>
                    <a:srgbClr val="FFFFFF"/>
                  </a:solidFill>
                  <a:ea typeface="Segoe UI" pitchFamily="34" charset="0"/>
                  <a:cs typeface="Segoe UI" pitchFamily="34" charset="0"/>
                </a:endParaRPr>
              </a:p>
            </p:txBody>
          </p:sp>
          <p:grpSp>
            <p:nvGrpSpPr>
              <p:cNvPr id="204" name="Group 203"/>
              <p:cNvGrpSpPr>
                <a:grpSpLocks noChangeAspect="1"/>
              </p:cNvGrpSpPr>
              <p:nvPr/>
            </p:nvGrpSpPr>
            <p:grpSpPr>
              <a:xfrm>
                <a:off x="6008529" y="2775918"/>
                <a:ext cx="294051" cy="292608"/>
                <a:chOff x="8580718" y="793097"/>
                <a:chExt cx="2587625" cy="2574925"/>
              </a:xfrm>
            </p:grpSpPr>
            <p:sp>
              <p:nvSpPr>
                <p:cNvPr id="205"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06"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86" name="Group 185"/>
            <p:cNvGrpSpPr/>
            <p:nvPr/>
          </p:nvGrpSpPr>
          <p:grpSpPr>
            <a:xfrm>
              <a:off x="4043785" y="1425785"/>
              <a:ext cx="1737360" cy="4187396"/>
              <a:chOff x="4043785" y="1293980"/>
              <a:chExt cx="1737360" cy="4187396"/>
            </a:xfrm>
          </p:grpSpPr>
          <p:sp>
            <p:nvSpPr>
              <p:cNvPr id="187" name="Rectangle 186"/>
              <p:cNvSpPr/>
              <p:nvPr/>
            </p:nvSpPr>
            <p:spPr bwMode="auto">
              <a:xfrm>
                <a:off x="4043785"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Big Data Stores</a:t>
                </a:r>
              </a:p>
            </p:txBody>
          </p:sp>
          <p:sp>
            <p:nvSpPr>
              <p:cNvPr id="188" name="Rectangle 187"/>
              <p:cNvSpPr/>
              <p:nvPr/>
            </p:nvSpPr>
            <p:spPr>
              <a:xfrm>
                <a:off x="4508692" y="2692870"/>
                <a:ext cx="1271016" cy="430887"/>
              </a:xfrm>
              <a:prstGeom prst="rect">
                <a:avLst/>
              </a:prstGeom>
            </p:spPr>
            <p:txBody>
              <a:bodyPr wrap="square">
                <a:spAutoFit/>
              </a:bodyPr>
              <a:lstStyle/>
              <a:p>
                <a:r>
                  <a:rPr lang="en-US" sz="1100" dirty="0">
                    <a:solidFill>
                      <a:srgbClr val="FFFFFF"/>
                    </a:solidFill>
                    <a:cs typeface="Segoe UI Semilight" panose="020B0402040204020203" pitchFamily="34" charset="0"/>
                  </a:rPr>
                  <a:t>SQL Data </a:t>
                </a:r>
              </a:p>
              <a:p>
                <a:r>
                  <a:rPr lang="en-US" sz="1100" dirty="0">
                    <a:solidFill>
                      <a:srgbClr val="FFFFFF"/>
                    </a:solidFill>
                    <a:cs typeface="Segoe UI Semilight" panose="020B0402040204020203" pitchFamily="34" charset="0"/>
                  </a:rPr>
                  <a:t>Warehouse</a:t>
                </a:r>
              </a:p>
            </p:txBody>
          </p:sp>
          <p:sp>
            <p:nvSpPr>
              <p:cNvPr id="189" name="Rectangle 188"/>
              <p:cNvSpPr/>
              <p:nvPr/>
            </p:nvSpPr>
            <p:spPr>
              <a:xfrm>
                <a:off x="4494875" y="2165158"/>
                <a:ext cx="1271016" cy="261610"/>
              </a:xfrm>
              <a:prstGeom prst="rect">
                <a:avLst/>
              </a:prstGeom>
            </p:spPr>
            <p:txBody>
              <a:bodyPr wrap="square">
                <a:spAutoFit/>
              </a:bodyPr>
              <a:lstStyle/>
              <a:p>
                <a:r>
                  <a:rPr lang="en-US" sz="1100" dirty="0">
                    <a:solidFill>
                      <a:srgbClr val="FFFFFF"/>
                    </a:solidFill>
                    <a:cs typeface="Segoe UI Semilight" panose="020B0402040204020203" pitchFamily="34" charset="0"/>
                  </a:rPr>
                  <a:t>Data Lake Store</a:t>
                </a:r>
              </a:p>
            </p:txBody>
          </p:sp>
          <p:grpSp>
            <p:nvGrpSpPr>
              <p:cNvPr id="190" name="Group 189"/>
              <p:cNvGrpSpPr/>
              <p:nvPr/>
            </p:nvGrpSpPr>
            <p:grpSpPr>
              <a:xfrm>
                <a:off x="4186988" y="2756286"/>
                <a:ext cx="248256" cy="304055"/>
                <a:chOff x="-3084513" y="3390510"/>
                <a:chExt cx="2716213" cy="3363913"/>
              </a:xfrm>
              <a:solidFill>
                <a:srgbClr val="FFFFFF"/>
              </a:solidFill>
            </p:grpSpPr>
            <p:sp>
              <p:nvSpPr>
                <p:cNvPr id="194"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5"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91" name="Group 190"/>
              <p:cNvGrpSpPr>
                <a:grpSpLocks noChangeAspect="1"/>
              </p:cNvGrpSpPr>
              <p:nvPr/>
            </p:nvGrpSpPr>
            <p:grpSpPr>
              <a:xfrm>
                <a:off x="4165572" y="2158754"/>
                <a:ext cx="292608" cy="229390"/>
                <a:chOff x="8588655" y="3482322"/>
                <a:chExt cx="2571750" cy="2016125"/>
              </a:xfrm>
            </p:grpSpPr>
            <p:sp>
              <p:nvSpPr>
                <p:cNvPr id="192"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3"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grpSp>
        <p:nvGrpSpPr>
          <p:cNvPr id="5" name="Group 4"/>
          <p:cNvGrpSpPr/>
          <p:nvPr/>
        </p:nvGrpSpPr>
        <p:grpSpPr>
          <a:xfrm>
            <a:off x="496692" y="1434930"/>
            <a:ext cx="1600799" cy="4611909"/>
            <a:chOff x="496692" y="1434930"/>
            <a:chExt cx="1600799" cy="4611909"/>
          </a:xfrm>
        </p:grpSpPr>
        <p:sp>
          <p:nvSpPr>
            <p:cNvPr id="164" name="Rectangle 163"/>
            <p:cNvSpPr/>
            <p:nvPr/>
          </p:nvSpPr>
          <p:spPr>
            <a:xfrm>
              <a:off x="813890" y="5725695"/>
              <a:ext cx="933597" cy="321144"/>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Data</a:t>
              </a:r>
            </a:p>
          </p:txBody>
        </p:sp>
        <p:grpSp>
          <p:nvGrpSpPr>
            <p:cNvPr id="165" name="Group 164"/>
            <p:cNvGrpSpPr/>
            <p:nvPr/>
          </p:nvGrpSpPr>
          <p:grpSpPr>
            <a:xfrm>
              <a:off x="1789019" y="1434930"/>
              <a:ext cx="308472" cy="4199169"/>
              <a:chOff x="1776319" y="1369399"/>
              <a:chExt cx="308472" cy="3830198"/>
            </a:xfrm>
          </p:grpSpPr>
          <p:sp>
            <p:nvSpPr>
              <p:cNvPr id="181" name="Freeform 586"/>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cxnSp>
            <p:nvCxnSpPr>
              <p:cNvPr id="182" name="Straight Connector 181"/>
              <p:cNvCxnSpPr/>
              <p:nvPr/>
            </p:nvCxnSpPr>
            <p:spPr>
              <a:xfrm>
                <a:off x="1776319" y="3284498"/>
                <a:ext cx="308472" cy="0"/>
              </a:xfrm>
              <a:prstGeom prst="line">
                <a:avLst/>
              </a:prstGeom>
              <a:noFill/>
              <a:ln w="12700" cap="flat" cmpd="sng" algn="ctr">
                <a:solidFill>
                  <a:srgbClr val="0078D7"/>
                </a:solidFill>
                <a:prstDash val="solid"/>
                <a:headEnd type="none"/>
                <a:tailEnd type="none"/>
              </a:ln>
              <a:effectLst/>
            </p:spPr>
          </p:cxnSp>
        </p:grpSp>
        <p:grpSp>
          <p:nvGrpSpPr>
            <p:cNvPr id="3" name="Group 2"/>
            <p:cNvGrpSpPr/>
            <p:nvPr/>
          </p:nvGrpSpPr>
          <p:grpSpPr>
            <a:xfrm>
              <a:off x="496692" y="1654968"/>
              <a:ext cx="1439175" cy="563250"/>
              <a:chOff x="496692" y="2081186"/>
              <a:chExt cx="1439175" cy="563250"/>
            </a:xfrm>
          </p:grpSpPr>
          <p:sp>
            <p:nvSpPr>
              <p:cNvPr id="161" name="TextBox 160"/>
              <p:cNvSpPr txBox="1"/>
              <p:nvPr/>
            </p:nvSpPr>
            <p:spPr>
              <a:xfrm>
                <a:off x="1261371" y="2081186"/>
                <a:ext cx="674496" cy="563250"/>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Data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Sources</a:t>
                </a:r>
              </a:p>
            </p:txBody>
          </p:sp>
          <p:sp>
            <p:nvSpPr>
              <p:cNvPr id="166" name="Freeform 34"/>
              <p:cNvSpPr>
                <a:spLocks noChangeAspect="1" noEditPoints="1"/>
              </p:cNvSpPr>
              <p:nvPr/>
            </p:nvSpPr>
            <p:spPr bwMode="auto">
              <a:xfrm>
                <a:off x="496692" y="2203651"/>
                <a:ext cx="530352" cy="419571"/>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rgbClr val="FFFFFF"/>
              </a:solidFill>
              <a:ln w="15240">
                <a:solidFill>
                  <a:srgbClr val="0078D7"/>
                </a:solidFill>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33333"/>
                  </a:solidFill>
                  <a:effectLst/>
                  <a:uLnTx/>
                  <a:uFillTx/>
                </a:endParaRPr>
              </a:p>
            </p:txBody>
          </p:sp>
        </p:grpSp>
        <p:grpSp>
          <p:nvGrpSpPr>
            <p:cNvPr id="2" name="Group 1"/>
            <p:cNvGrpSpPr/>
            <p:nvPr/>
          </p:nvGrpSpPr>
          <p:grpSpPr>
            <a:xfrm>
              <a:off x="594076" y="4751805"/>
              <a:ext cx="1341791" cy="628194"/>
              <a:chOff x="594076" y="4356536"/>
              <a:chExt cx="1341791" cy="628194"/>
            </a:xfrm>
          </p:grpSpPr>
          <p:sp>
            <p:nvSpPr>
              <p:cNvPr id="163" name="TextBox 162"/>
              <p:cNvSpPr txBox="1"/>
              <p:nvPr/>
            </p:nvSpPr>
            <p:spPr>
              <a:xfrm>
                <a:off x="1261370" y="4356536"/>
                <a:ext cx="674497" cy="616531"/>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Sensors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and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Devices</a:t>
                </a:r>
              </a:p>
            </p:txBody>
          </p:sp>
          <p:sp>
            <p:nvSpPr>
              <p:cNvPr id="169" name="Freeform 574"/>
              <p:cNvSpPr>
                <a:spLocks noChangeAspect="1"/>
              </p:cNvSpPr>
              <p:nvPr/>
            </p:nvSpPr>
            <p:spPr bwMode="auto">
              <a:xfrm>
                <a:off x="594076" y="4527530"/>
                <a:ext cx="269639" cy="457200"/>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rgbClr val="0078D7"/>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grpSp>
        <p:grpSp>
          <p:nvGrpSpPr>
            <p:cNvPr id="4" name="Group 3"/>
            <p:cNvGrpSpPr/>
            <p:nvPr/>
          </p:nvGrpSpPr>
          <p:grpSpPr>
            <a:xfrm>
              <a:off x="560606" y="3208609"/>
              <a:ext cx="1352825" cy="652896"/>
              <a:chOff x="560606" y="3208609"/>
              <a:chExt cx="1352825" cy="652896"/>
            </a:xfrm>
          </p:grpSpPr>
          <p:sp>
            <p:nvSpPr>
              <p:cNvPr id="315" name="TextBox 314"/>
              <p:cNvSpPr txBox="1"/>
              <p:nvPr/>
            </p:nvSpPr>
            <p:spPr>
              <a:xfrm>
                <a:off x="1262902" y="3208609"/>
                <a:ext cx="650529" cy="606590"/>
              </a:xfrm>
              <a:prstGeom prst="rect">
                <a:avLst/>
              </a:prstGeom>
              <a:noFill/>
            </p:spPr>
            <p:txBody>
              <a:bodyPr wrap="square" lIns="0" tIns="0" rIns="0" bIns="0" rtlCol="0" anchor="ctr">
                <a:noAutofit/>
              </a:bodyPr>
              <a:lstStyle/>
              <a:p>
                <a:pPr defTabSz="932563">
                  <a:spcBef>
                    <a:spcPct val="0"/>
                  </a:spcBef>
                </a:pPr>
                <a:r>
                  <a:rPr lang="en-US" sz="1200" kern="0" spc="-30" dirty="0">
                    <a:solidFill>
                      <a:srgbClr val="002050"/>
                    </a:solidFill>
                    <a:latin typeface="Segoe UI Semilight" panose="020B0402040204020203" pitchFamily="34" charset="0"/>
                    <a:cs typeface="Segoe UI Semilight" panose="020B0402040204020203" pitchFamily="34" charset="0"/>
                  </a:rPr>
                  <a:t>Apps</a:t>
                </a:r>
                <a:endParaRPr lang="en-US" sz="800" spc="-30" dirty="0">
                  <a:cs typeface="Segoe UI Semilight" panose="020B0402040204020203" pitchFamily="34" charset="0"/>
                </a:endParaRPr>
              </a:p>
            </p:txBody>
          </p:sp>
          <p:grpSp>
            <p:nvGrpSpPr>
              <p:cNvPr id="316" name="Group 315"/>
              <p:cNvGrpSpPr/>
              <p:nvPr/>
            </p:nvGrpSpPr>
            <p:grpSpPr>
              <a:xfrm>
                <a:off x="560606" y="3257170"/>
                <a:ext cx="591301" cy="604335"/>
                <a:chOff x="2308225" y="7734300"/>
                <a:chExt cx="1368425" cy="1398588"/>
              </a:xfrm>
              <a:solidFill>
                <a:schemeClr val="accent2"/>
              </a:solidFill>
            </p:grpSpPr>
            <p:sp>
              <p:nvSpPr>
                <p:cNvPr id="317" name="Freeform 97"/>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8" name="Freeform 98"/>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9" name="Freeform 99"/>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0" name="Freeform 100"/>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1" name="Freeform 101"/>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2" name="Freeform 102"/>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3" name="Freeform 103"/>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4" name="Freeform 104"/>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5" name="Freeform 105"/>
                <p:cNvSpPr>
                  <a:spLocks noEditPoints="1"/>
                </p:cNvSpPr>
                <p:nvPr/>
              </p:nvSpPr>
              <p:spPr bwMode="auto">
                <a:xfrm>
                  <a:off x="2724149" y="8156577"/>
                  <a:ext cx="952501" cy="976311"/>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6" name="Freeform 106"/>
                <p:cNvSpPr>
                  <a:spLocks/>
                </p:cNvSpPr>
                <p:nvPr/>
              </p:nvSpPr>
              <p:spPr bwMode="auto">
                <a:xfrm>
                  <a:off x="2308225" y="7734300"/>
                  <a:ext cx="704849" cy="1154114"/>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7" name="Freeform 107"/>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grpSp>
        </p:grpSp>
      </p:grpSp>
    </p:spTree>
    <p:extLst>
      <p:ext uri="{BB962C8B-B14F-4D97-AF65-F5344CB8AC3E}">
        <p14:creationId xmlns:p14="http://schemas.microsoft.com/office/powerpoint/2010/main" val="1600966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4932357" cy="2293620"/>
          </a:xfrm>
        </p:spPr>
        <p:txBody>
          <a:bodyPr/>
          <a:lstStyle/>
          <a:p>
            <a:r>
              <a:rPr lang="en-US" dirty="0"/>
              <a:t>Appendix</a:t>
            </a:r>
          </a:p>
        </p:txBody>
      </p:sp>
    </p:spTree>
    <p:extLst>
      <p:ext uri="{BB962C8B-B14F-4D97-AF65-F5344CB8AC3E}">
        <p14:creationId xmlns:p14="http://schemas.microsoft.com/office/powerpoint/2010/main" val="308665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0070C0"/>
                </a:solidFill>
              </a:rPr>
              <a:t>References</a:t>
            </a:r>
            <a:endParaRPr lang="en-IN" sz="4000" dirty="0">
              <a:solidFill>
                <a:srgbClr val="0070C0"/>
              </a:solidFill>
            </a:endParaRPr>
          </a:p>
        </p:txBody>
      </p:sp>
      <p:sp>
        <p:nvSpPr>
          <p:cNvPr id="33" name="Title 3"/>
          <p:cNvSpPr txBox="1">
            <a:spLocks/>
          </p:cNvSpPr>
          <p:nvPr/>
        </p:nvSpPr>
        <p:spPr>
          <a:xfrm>
            <a:off x="271554" y="704233"/>
            <a:ext cx="11721524" cy="1172629"/>
          </a:xfrm>
          <a:prstGeom prst="rect">
            <a:avLst/>
          </a:prstGeom>
        </p:spPr>
        <p:txBody>
          <a:bodyPr wrap="square" anchor="t">
            <a:spAutoFit/>
          </a:bodyP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300" spc="0" baseline="30000" dirty="0">
                <a:solidFill>
                  <a:srgbClr val="737373"/>
                </a:solidFill>
                <a:latin typeface="Segoe UI" panose="020B0502040204020203" pitchFamily="34" charset="0"/>
              </a:rPr>
              <a:t>1</a:t>
            </a:r>
            <a:r>
              <a:rPr lang="en-US" sz="1300" spc="0" dirty="0">
                <a:solidFill>
                  <a:srgbClr val="737373"/>
                </a:solidFill>
                <a:latin typeface="Segoe UI" panose="020B0502040204020203" pitchFamily="34" charset="0"/>
              </a:rPr>
              <a:t>Harvard Business Review - https://hbr.org/2014/10/the-value-of-keeping-the-right-customers</a:t>
            </a:r>
          </a:p>
          <a:p>
            <a:endParaRPr lang="en-US" sz="1300" spc="0" baseline="30000" dirty="0">
              <a:solidFill>
                <a:srgbClr val="737373"/>
              </a:solidFill>
              <a:latin typeface="Segoe UI" panose="020B0502040204020203" pitchFamily="34" charset="0"/>
            </a:endParaRPr>
          </a:p>
          <a:p>
            <a:r>
              <a:rPr lang="en-US" sz="1300" spc="0" baseline="30000" dirty="0">
                <a:solidFill>
                  <a:srgbClr val="737373"/>
                </a:solidFill>
                <a:latin typeface="Segoe UI" panose="020B0502040204020203" pitchFamily="34" charset="0"/>
              </a:rPr>
              <a:t>2</a:t>
            </a:r>
            <a:r>
              <a:rPr lang="en-US" sz="1300" spc="0" dirty="0">
                <a:solidFill>
                  <a:srgbClr val="737373"/>
                </a:solidFill>
                <a:latin typeface="Segoe UI" panose="020B0502040204020203" pitchFamily="34" charset="0"/>
              </a:rPr>
              <a:t>"Leading on the Edge of Chaos" by Emmett C Murphy</a:t>
            </a:r>
          </a:p>
          <a:p>
            <a:endParaRPr lang="en-US" sz="1300" spc="0" baseline="30000" dirty="0">
              <a:solidFill>
                <a:srgbClr val="737373"/>
              </a:solidFill>
              <a:latin typeface="Segoe UI" panose="020B0502040204020203" pitchFamily="34" charset="0"/>
            </a:endParaRPr>
          </a:p>
          <a:p>
            <a:r>
              <a:rPr lang="en-US" sz="1300" spc="0" baseline="30000" dirty="0">
                <a:solidFill>
                  <a:srgbClr val="737373"/>
                </a:solidFill>
                <a:latin typeface="Segoe UI" panose="020B0502040204020203" pitchFamily="34" charset="0"/>
              </a:rPr>
              <a:t>3</a:t>
            </a:r>
            <a:r>
              <a:rPr lang="en-US" sz="1300" spc="0" dirty="0">
                <a:solidFill>
                  <a:srgbClr val="737373"/>
                </a:solidFill>
                <a:latin typeface="Segoe UI" panose="020B0502040204020203" pitchFamily="34" charset="0"/>
              </a:rPr>
              <a:t>”Marketing Metrics” by Paul Farris, Neil Bendle, Phillip Pfeifer, and David Reibstein</a:t>
            </a:r>
          </a:p>
          <a:p>
            <a:endParaRPr lang="en-US" sz="1300" spc="0" baseline="30000" dirty="0">
              <a:solidFill>
                <a:srgbClr val="737373"/>
              </a:solidFill>
              <a:latin typeface="Segoe UI" panose="020B0502040204020203" pitchFamily="34" charset="0"/>
            </a:endParaRPr>
          </a:p>
          <a:p>
            <a:r>
              <a:rPr lang="en-US" sz="1300" spc="0" baseline="30000" dirty="0">
                <a:solidFill>
                  <a:srgbClr val="737373"/>
                </a:solidFill>
                <a:latin typeface="Segoe UI" panose="020B0502040204020203" pitchFamily="34" charset="0"/>
              </a:rPr>
              <a:t>4, 5, 6</a:t>
            </a:r>
            <a:r>
              <a:rPr lang="en-US" sz="1300" spc="0" dirty="0">
                <a:solidFill>
                  <a:srgbClr val="737373"/>
                </a:solidFill>
                <a:latin typeface="Segoe UI" panose="020B0502040204020203" pitchFamily="34" charset="0"/>
              </a:rPr>
              <a:t>Bain &amp; Company - http://www.bain.com/publications/articles/the-value-of-online-customer-loyalty-and-how-you-can-capture-it.aspx</a:t>
            </a:r>
          </a:p>
        </p:txBody>
      </p:sp>
    </p:spTree>
    <p:extLst>
      <p:ext uri="{BB962C8B-B14F-4D97-AF65-F5344CB8AC3E}">
        <p14:creationId xmlns:p14="http://schemas.microsoft.com/office/powerpoint/2010/main" val="333963314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Azure Machine Learning</a:t>
            </a:r>
            <a:endParaRPr lang="en-IN" sz="3200" dirty="0">
              <a:solidFill>
                <a:schemeClr val="bg1"/>
              </a:solidFill>
            </a:endParaRPr>
          </a:p>
        </p:txBody>
      </p:sp>
      <p:sp>
        <p:nvSpPr>
          <p:cNvPr id="27" name="Rectangle 26"/>
          <p:cNvSpPr/>
          <p:nvPr/>
        </p:nvSpPr>
        <p:spPr>
          <a:xfrm>
            <a:off x="183357" y="1959488"/>
            <a:ext cx="5644687" cy="4524315"/>
          </a:xfrm>
          <a:prstGeom prst="rect">
            <a:avLst/>
          </a:prstGeom>
        </p:spPr>
        <p:txBody>
          <a:bodyPr wrap="square">
            <a:spAutoFit/>
          </a:bodyPr>
          <a:lstStyle/>
          <a:p>
            <a:r>
              <a:rPr lang="en-US" dirty="0">
                <a:latin typeface="Segoe UI Semilight" panose="020B0402040204020203" pitchFamily="34" charset="0"/>
                <a:cs typeface="Segoe UI Semilight" panose="020B0402040204020203" pitchFamily="34" charset="0"/>
              </a:rPr>
              <a:t>Azure Machine Learning is a cloud predictive analytics service that makes it</a:t>
            </a:r>
            <a:r>
              <a:rPr lang="en-US" dirty="0"/>
              <a:t> </a:t>
            </a:r>
            <a:r>
              <a:rPr lang="en-US" dirty="0">
                <a:latin typeface="Segoe UI Semibold" panose="020B0702040204020203" pitchFamily="34" charset="0"/>
                <a:cs typeface="Segoe UI Semibold" panose="020B0702040204020203" pitchFamily="34" charset="0"/>
              </a:rPr>
              <a:t>possible to quickly create and deploy predictive models as analytics solutions</a:t>
            </a:r>
            <a:r>
              <a:rPr lang="en-US" dirty="0">
                <a:latin typeface="Segoe UI Semilight" panose="020B0402040204020203" pitchFamily="34" charset="0"/>
                <a:cs typeface="Segoe UI Semilight" panose="020B0402040204020203" pitchFamily="34" charset="0"/>
              </a:rPr>
              <a:t>. It learns from data in order to </a:t>
            </a:r>
            <a:r>
              <a:rPr lang="en-US" dirty="0">
                <a:latin typeface="Segoe UI Semibold" panose="020B0702040204020203" pitchFamily="34" charset="0"/>
                <a:cs typeface="Segoe UI Semibold" panose="020B0702040204020203" pitchFamily="34" charset="0"/>
              </a:rPr>
              <a:t>forecast future behaviors, outcomes, and trends</a:t>
            </a:r>
            <a:r>
              <a:rPr lang="en-US" dirty="0">
                <a:latin typeface="Segoe UI Semilight" panose="020B0402040204020203" pitchFamily="34" charset="0"/>
                <a:cs typeface="Segoe UI Semilight" panose="020B0402040204020203" pitchFamily="34" charset="0"/>
              </a:rPr>
              <a:t>. These forecasts or predictions from machine learning can make apps and devices smarter. You can </a:t>
            </a:r>
            <a:r>
              <a:rPr lang="en-US" dirty="0">
                <a:latin typeface="Segoe UI Semibold" panose="020B0702040204020203" pitchFamily="34" charset="0"/>
                <a:cs typeface="Segoe UI Semibold" panose="020B0702040204020203" pitchFamily="34" charset="0"/>
              </a:rPr>
              <a:t>work from a ready-to-use library of algorithms</a:t>
            </a:r>
            <a:r>
              <a:rPr lang="en-US" dirty="0">
                <a:latin typeface="Segoe UI Semilight" panose="020B0402040204020203" pitchFamily="34" charset="0"/>
                <a:cs typeface="Segoe UI Semilight" panose="020B0402040204020203" pitchFamily="34" charset="0"/>
              </a:rPr>
              <a:t>, use them to create models on an internet-connected PC, and deploy your predictive solution quickly. </a:t>
            </a:r>
            <a:r>
              <a:rPr lang="en-US" dirty="0">
                <a:latin typeface="Segoe UI Semibold" panose="020B0702040204020203" pitchFamily="34" charset="0"/>
                <a:cs typeface="Segoe UI Semibold" panose="020B0702040204020203" pitchFamily="34" charset="0"/>
              </a:rPr>
              <a:t>Start from ready-to-use </a:t>
            </a:r>
            <a:r>
              <a:rPr lang="en-US" dirty="0">
                <a:latin typeface="Segoe UI Semilight" panose="020B0402040204020203" pitchFamily="34" charset="0"/>
                <a:cs typeface="Segoe UI Semilight" panose="020B0402040204020203" pitchFamily="34" charset="0"/>
              </a:rPr>
              <a:t>examples and solutions in the Cortana Intelligence Gallery.</a:t>
            </a:r>
          </a:p>
          <a:p>
            <a:endParaRPr lang="en-US" dirty="0"/>
          </a:p>
          <a:p>
            <a:r>
              <a:rPr lang="en-US" dirty="0">
                <a:latin typeface="Segoe UI Semilight" panose="020B0402040204020203" pitchFamily="34" charset="0"/>
                <a:cs typeface="Segoe UI Semilight" panose="020B0402040204020203" pitchFamily="34" charset="0"/>
              </a:rPr>
              <a:t>Azure Machine Learning not only provides tools to model predictive analytics, but also provides </a:t>
            </a:r>
            <a:r>
              <a:rPr lang="en-US" dirty="0">
                <a:latin typeface="Segoe UI Semibold" panose="020B0702040204020203" pitchFamily="34" charset="0"/>
                <a:cs typeface="Segoe UI Semibold" panose="020B0702040204020203" pitchFamily="34" charset="0"/>
              </a:rPr>
              <a:t>a fully managed service</a:t>
            </a:r>
            <a:r>
              <a:rPr lang="en-US" dirty="0"/>
              <a:t> </a:t>
            </a:r>
            <a:r>
              <a:rPr lang="en-US" dirty="0">
                <a:latin typeface="Segoe UI Semilight" panose="020B0402040204020203" pitchFamily="34" charset="0"/>
                <a:cs typeface="Segoe UI Semilight" panose="020B0402040204020203" pitchFamily="34" charset="0"/>
              </a:rPr>
              <a:t>you can use to deploy your predictive models as ready-to-consume web services</a:t>
            </a:r>
            <a:r>
              <a:rPr lang="en-US" dirty="0"/>
              <a:t>.</a:t>
            </a:r>
            <a:endParaRPr lang="en-US" sz="1600" dirty="0">
              <a:solidFill>
                <a:srgbClr val="005291"/>
              </a:solidFill>
              <a:ea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3527" y="2104776"/>
            <a:ext cx="3869740" cy="4098316"/>
          </a:xfrm>
          <a:prstGeom prst="rect">
            <a:avLst/>
          </a:prstGeom>
        </p:spPr>
      </p:pic>
    </p:spTree>
    <p:extLst>
      <p:ext uri="{BB962C8B-B14F-4D97-AF65-F5344CB8AC3E}">
        <p14:creationId xmlns:p14="http://schemas.microsoft.com/office/powerpoint/2010/main" val="282314865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Azure Event Hubs</a:t>
            </a:r>
            <a:endParaRPr lang="en-IN" sz="3200" dirty="0">
              <a:solidFill>
                <a:schemeClr val="bg1"/>
              </a:solidFill>
            </a:endParaRPr>
          </a:p>
        </p:txBody>
      </p:sp>
      <p:sp>
        <p:nvSpPr>
          <p:cNvPr id="27" name="Rectangle 26"/>
          <p:cNvSpPr/>
          <p:nvPr/>
        </p:nvSpPr>
        <p:spPr>
          <a:xfrm>
            <a:off x="183357" y="1959488"/>
            <a:ext cx="5644687" cy="4524315"/>
          </a:xfrm>
          <a:prstGeom prst="rect">
            <a:avLst/>
          </a:prstGeom>
        </p:spPr>
        <p:txBody>
          <a:bodyPr wrap="square">
            <a:spAutoFit/>
          </a:bodyPr>
          <a:lstStyle/>
          <a:p>
            <a:r>
              <a:rPr lang="en-US" dirty="0">
                <a:latin typeface="Segoe UI Semilight" panose="020B0402040204020203" pitchFamily="34" charset="0"/>
                <a:cs typeface="Segoe UI Semilight" panose="020B0402040204020203" pitchFamily="34" charset="0"/>
              </a:rPr>
              <a:t>Azure Event Hubs is a hyper-scale telemetry ingestion service that </a:t>
            </a:r>
            <a:r>
              <a:rPr lang="en-US" dirty="0">
                <a:latin typeface="Segoe UI Semibold" panose="020B0702040204020203" pitchFamily="34" charset="0"/>
                <a:cs typeface="Segoe UI Semibold" panose="020B0702040204020203" pitchFamily="34" charset="0"/>
              </a:rPr>
              <a:t>collects, transforms, and stores millions of events</a:t>
            </a:r>
            <a:r>
              <a:rPr lang="en-US" dirty="0">
                <a:latin typeface="Segoe UI Semilight" panose="020B0402040204020203" pitchFamily="34" charset="0"/>
                <a:cs typeface="Segoe UI Semilight" panose="020B0402040204020203" pitchFamily="34" charset="0"/>
              </a:rPr>
              <a:t>. As a distributed streaming platform, it offers </a:t>
            </a:r>
            <a:r>
              <a:rPr lang="en-US" dirty="0">
                <a:latin typeface="Segoe UI Semibold" panose="020B0702040204020203" pitchFamily="34" charset="0"/>
                <a:cs typeface="Segoe UI Semibold" panose="020B0702040204020203" pitchFamily="34" charset="0"/>
              </a:rPr>
              <a:t>low latency and configurable time retention </a:t>
            </a:r>
            <a:r>
              <a:rPr lang="en-US" dirty="0">
                <a:latin typeface="Segoe UI Semilight" panose="020B0402040204020203" pitchFamily="34" charset="0"/>
                <a:cs typeface="Segoe UI Semilight" panose="020B0402040204020203" pitchFamily="34" charset="0"/>
              </a:rPr>
              <a:t>that </a:t>
            </a:r>
            <a:r>
              <a:rPr lang="en-US" dirty="0">
                <a:latin typeface="Segoe UI Semibold" panose="020B0702040204020203" pitchFamily="34" charset="0"/>
                <a:cs typeface="Segoe UI Semibold" panose="020B0702040204020203" pitchFamily="34" charset="0"/>
              </a:rPr>
              <a:t>enable ingression of massive amounts of telemetry </a:t>
            </a:r>
            <a:r>
              <a:rPr lang="en-US" dirty="0">
                <a:latin typeface="Segoe UI Semilight" panose="020B0402040204020203" pitchFamily="34" charset="0"/>
                <a:cs typeface="Segoe UI Semilight" panose="020B0402040204020203" pitchFamily="34" charset="0"/>
              </a:rPr>
              <a:t>into the cloud and read the data from multiple applications using publish-subscribe semantics. Event Hubs ingests events with </a:t>
            </a:r>
            <a:r>
              <a:rPr lang="en-US" dirty="0">
                <a:latin typeface="Segoe UI Semibold" panose="020B0702040204020203" pitchFamily="34" charset="0"/>
                <a:cs typeface="Segoe UI Semibold" panose="020B0702040204020203" pitchFamily="34" charset="0"/>
              </a:rPr>
              <a:t>elastic scale to accommodate variable load profiles and the spikes</a:t>
            </a:r>
            <a:r>
              <a:rPr lang="en-US" dirty="0">
                <a:latin typeface="Segoe UI Semilight" panose="020B0402040204020203" pitchFamily="34" charset="0"/>
                <a:cs typeface="Segoe UI Semilight" panose="020B0402040204020203" pitchFamily="34" charset="0"/>
              </a:rPr>
              <a:t>. </a:t>
            </a:r>
          </a:p>
          <a:p>
            <a:endParaRPr lang="en-US" dirty="0">
              <a:latin typeface="Segoe UI Semilight" panose="020B0402040204020203" pitchFamily="34" charset="0"/>
              <a:cs typeface="Segoe UI Semilight" panose="020B0402040204020203" pitchFamily="34" charset="0"/>
            </a:endParaRPr>
          </a:p>
          <a:p>
            <a:r>
              <a:rPr lang="en-US" dirty="0">
                <a:latin typeface="Segoe UI Semilight" panose="020B0402040204020203" pitchFamily="34" charset="0"/>
                <a:cs typeface="Segoe UI Semilight" panose="020B0402040204020203" pitchFamily="34" charset="0"/>
              </a:rPr>
              <a:t>As a fully managed service, there are no servers to maintain and no software licenses to acquire. Pricing is simple and easy to predict. Event Hubs lets you focus on getting value from your telemetry rather than on gathering the data.</a:t>
            </a:r>
          </a:p>
          <a:p>
            <a:endParaRPr lang="en-US" dirty="0">
              <a:latin typeface="Segoe UI Semilight" panose="020B0402040204020203" pitchFamily="34" charset="0"/>
              <a:cs typeface="Segoe UI Semilight" panose="020B04020402040202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8474" y="2679605"/>
            <a:ext cx="2939845" cy="3025838"/>
          </a:xfrm>
          <a:prstGeom prst="rect">
            <a:avLst/>
          </a:prstGeom>
        </p:spPr>
      </p:pic>
    </p:spTree>
    <p:extLst>
      <p:ext uri="{BB962C8B-B14F-4D97-AF65-F5344CB8AC3E}">
        <p14:creationId xmlns:p14="http://schemas.microsoft.com/office/powerpoint/2010/main" val="7724267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516CB8E-1B8D-468C-BF05-709C7D80A31E}"/>
              </a:ext>
            </a:extLst>
          </p:cNvPr>
          <p:cNvGrpSpPr/>
          <p:nvPr/>
        </p:nvGrpSpPr>
        <p:grpSpPr>
          <a:xfrm>
            <a:off x="955894" y="428625"/>
            <a:ext cx="10753725" cy="6429375"/>
            <a:chOff x="955894" y="428625"/>
            <a:chExt cx="10753725" cy="6429375"/>
          </a:xfrm>
        </p:grpSpPr>
        <p:pic>
          <p:nvPicPr>
            <p:cNvPr id="3" name="Picture 2">
              <a:extLst>
                <a:ext uri="{FF2B5EF4-FFF2-40B4-BE49-F238E27FC236}">
                  <a16:creationId xmlns:a16="http://schemas.microsoft.com/office/drawing/2014/main" id="{E5B2F696-A949-461B-BF3A-27A1D13E0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894" y="428625"/>
              <a:ext cx="10753725" cy="6429375"/>
            </a:xfrm>
            <a:prstGeom prst="rect">
              <a:avLst/>
            </a:prstGeom>
          </p:spPr>
        </p:pic>
        <p:sp>
          <p:nvSpPr>
            <p:cNvPr id="6" name="TextBox 5">
              <a:extLst>
                <a:ext uri="{FF2B5EF4-FFF2-40B4-BE49-F238E27FC236}">
                  <a16:creationId xmlns:a16="http://schemas.microsoft.com/office/drawing/2014/main" id="{AB48FB8A-4500-4A10-8723-9008F97FE76F}"/>
                </a:ext>
              </a:extLst>
            </p:cNvPr>
            <p:cNvSpPr txBox="1"/>
            <p:nvPr/>
          </p:nvSpPr>
          <p:spPr>
            <a:xfrm>
              <a:off x="1510393" y="5029200"/>
              <a:ext cx="3861707"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effectLst>
                    <a:outerShdw blurRad="50800" dist="38100" dir="2700000" algn="tl" rotWithShape="0">
                      <a:prstClr val="black">
                        <a:alpha val="40000"/>
                      </a:prstClr>
                    </a:outerShdw>
                  </a:effectLst>
                </a:rPr>
                <a:t>C O N T O S O ‘ S</a:t>
              </a:r>
            </a:p>
          </p:txBody>
        </p:sp>
      </p:grpSp>
      <p:sp>
        <p:nvSpPr>
          <p:cNvPr id="4"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2</a:t>
            </a:fld>
            <a:endParaRPr lang="en-IN" dirty="0"/>
          </a:p>
        </p:txBody>
      </p:sp>
      <p:sp>
        <p:nvSpPr>
          <p:cNvPr id="7" name="Rectangle 6"/>
          <p:cNvSpPr/>
          <p:nvPr/>
        </p:nvSpPr>
        <p:spPr>
          <a:xfrm>
            <a:off x="196516" y="471655"/>
            <a:ext cx="6103700" cy="415498"/>
          </a:xfrm>
          <a:prstGeom prst="rect">
            <a:avLst/>
          </a:prstGeom>
        </p:spPr>
        <p:txBody>
          <a:bodyPr wrap="square">
            <a:spAutoFit/>
          </a:bodyPr>
          <a:lstStyle/>
          <a:p>
            <a:r>
              <a:rPr lang="en-US" sz="2100" dirty="0">
                <a:solidFill>
                  <a:srgbClr val="006FC8"/>
                </a:solidFill>
                <a:latin typeface="Segoe UI" panose="020B0502040204020203" pitchFamily="34" charset="0"/>
              </a:rPr>
              <a:t>Pixel Tracking uses Azure to </a:t>
            </a:r>
            <a:r>
              <a:rPr lang="en-US" sz="2100" dirty="0">
                <a:solidFill>
                  <a:srgbClr val="005291"/>
                </a:solidFill>
                <a:latin typeface="Segoe UI Semibold" panose="020B0702040204020203" pitchFamily="34" charset="0"/>
                <a:cs typeface="Segoe UI Semibold" panose="020B0702040204020203" pitchFamily="34" charset="0"/>
              </a:rPr>
              <a:t>collect data. </a:t>
            </a:r>
          </a:p>
        </p:txBody>
      </p:sp>
    </p:spTree>
    <p:extLst>
      <p:ext uri="{BB962C8B-B14F-4D97-AF65-F5344CB8AC3E}">
        <p14:creationId xmlns:p14="http://schemas.microsoft.com/office/powerpoint/2010/main" val="36964132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Azure Stream Analytics</a:t>
            </a:r>
            <a:endParaRPr lang="en-IN" sz="3200" dirty="0">
              <a:solidFill>
                <a:schemeClr val="bg1"/>
              </a:solidFill>
            </a:endParaRPr>
          </a:p>
        </p:txBody>
      </p:sp>
      <p:sp>
        <p:nvSpPr>
          <p:cNvPr id="27" name="Rectangle 26"/>
          <p:cNvSpPr/>
          <p:nvPr/>
        </p:nvSpPr>
        <p:spPr>
          <a:xfrm>
            <a:off x="183357" y="1959488"/>
            <a:ext cx="5644687" cy="3970318"/>
          </a:xfrm>
          <a:prstGeom prst="rect">
            <a:avLst/>
          </a:prstGeom>
        </p:spPr>
        <p:txBody>
          <a:bodyPr wrap="square">
            <a:spAutoFit/>
          </a:bodyPr>
          <a:lstStyle/>
          <a:p>
            <a:r>
              <a:rPr lang="en-US" dirty="0">
                <a:latin typeface="Segoe UI Semilight" panose="020B0402040204020203" pitchFamily="34" charset="0"/>
                <a:cs typeface="Segoe UI Semilight" panose="020B0402040204020203" pitchFamily="34" charset="0"/>
              </a:rPr>
              <a:t>Azure Stream Analytics produces insights from devices, sensors, infrastructure, and applications. It </a:t>
            </a:r>
            <a:r>
              <a:rPr lang="en-US" dirty="0">
                <a:latin typeface="Segoe UI Semibold" panose="020B0702040204020203" pitchFamily="34" charset="0"/>
                <a:cs typeface="Segoe UI Semibold" panose="020B0702040204020203" pitchFamily="34" charset="0"/>
              </a:rPr>
              <a:t>processes ingested events in real-time, comparing multiple streams or comparing streams with historical values and models</a:t>
            </a:r>
            <a:r>
              <a:rPr lang="en-US" dirty="0">
                <a:latin typeface="Segoe UI Semilight" panose="020B0402040204020203" pitchFamily="34" charset="0"/>
                <a:cs typeface="Segoe UI Semilight" panose="020B0402040204020203" pitchFamily="34" charset="0"/>
              </a:rPr>
              <a:t>. Stream is also able to detect anomalies, transform incoming data, trigger an alert when a specific error or condition appears in the stream, and is able to display this real-time data in your dashboard.</a:t>
            </a:r>
          </a:p>
          <a:p>
            <a:endParaRPr lang="en-US" dirty="0">
              <a:latin typeface="Segoe UI Semilight" panose="020B0402040204020203" pitchFamily="34" charset="0"/>
              <a:cs typeface="Segoe UI Semilight" panose="020B0402040204020203" pitchFamily="34" charset="0"/>
            </a:endParaRPr>
          </a:p>
          <a:p>
            <a:r>
              <a:rPr lang="en-US" dirty="0">
                <a:latin typeface="Segoe UI Semilight" panose="020B0402040204020203" pitchFamily="34" charset="0"/>
                <a:cs typeface="Segoe UI Semilight" panose="020B0402040204020203" pitchFamily="34" charset="0"/>
              </a:rPr>
              <a:t>Stream Analytics </a:t>
            </a:r>
            <a:r>
              <a:rPr lang="en-US" dirty="0">
                <a:latin typeface="Segoe UI Semibold" panose="020B0702040204020203" pitchFamily="34" charset="0"/>
                <a:cs typeface="Segoe UI Semibold" panose="020B0702040204020203" pitchFamily="34" charset="0"/>
              </a:rPr>
              <a:t>scales to any volume of data </a:t>
            </a:r>
            <a:r>
              <a:rPr lang="en-US" dirty="0">
                <a:latin typeface="Segoe UI Semilight" panose="020B0402040204020203" pitchFamily="34" charset="0"/>
                <a:cs typeface="Segoe UI Semilight" panose="020B0402040204020203" pitchFamily="34" charset="0"/>
              </a:rPr>
              <a:t>while still achieving </a:t>
            </a:r>
            <a:r>
              <a:rPr lang="en-US" dirty="0">
                <a:latin typeface="Segoe UI Semibold" panose="020B0702040204020203" pitchFamily="34" charset="0"/>
                <a:cs typeface="Segoe UI Semibold" panose="020B0702040204020203" pitchFamily="34" charset="0"/>
              </a:rPr>
              <a:t>high throughput, low-latency, and guaranteed resiliency</a:t>
            </a:r>
            <a:r>
              <a:rPr lang="en-US" dirty="0">
                <a:latin typeface="Segoe UI Semilight" panose="020B0402040204020203" pitchFamily="34" charset="0"/>
                <a:cs typeface="Segoe UI Semilight" panose="020B0402040204020203" pitchFamily="34" charset="0"/>
              </a:rPr>
              <a:t>. Get all of this without incurring hardware or other up-front costs and without time-consuming installation or setup.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6283" y="2526481"/>
            <a:ext cx="4304227" cy="3332087"/>
          </a:xfrm>
          <a:prstGeom prst="rect">
            <a:avLst/>
          </a:prstGeom>
        </p:spPr>
      </p:pic>
    </p:spTree>
    <p:extLst>
      <p:ext uri="{BB962C8B-B14F-4D97-AF65-F5344CB8AC3E}">
        <p14:creationId xmlns:p14="http://schemas.microsoft.com/office/powerpoint/2010/main" val="2932456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Azure SQL Data Warehouse</a:t>
            </a:r>
            <a:endParaRPr lang="en-IN" sz="3200" dirty="0">
              <a:solidFill>
                <a:schemeClr val="bg1"/>
              </a:solidFill>
            </a:endParaRPr>
          </a:p>
        </p:txBody>
      </p:sp>
      <p:sp>
        <p:nvSpPr>
          <p:cNvPr id="27" name="Rectangle 26"/>
          <p:cNvSpPr/>
          <p:nvPr/>
        </p:nvSpPr>
        <p:spPr>
          <a:xfrm>
            <a:off x="183357" y="1959488"/>
            <a:ext cx="5644687" cy="4524315"/>
          </a:xfrm>
          <a:prstGeom prst="rect">
            <a:avLst/>
          </a:prstGeom>
        </p:spPr>
        <p:txBody>
          <a:bodyPr wrap="square">
            <a:spAutoFit/>
          </a:bodyPr>
          <a:lstStyle/>
          <a:p>
            <a:r>
              <a:rPr lang="en-US" dirty="0">
                <a:latin typeface="+mj-lt"/>
              </a:rPr>
              <a:t>Unlike other cloud services SQL Data Warehouse (DW) truly delivers on the promise of </a:t>
            </a:r>
            <a:r>
              <a:rPr lang="en-US" dirty="0">
                <a:latin typeface="Segoe UI Semibold" panose="020B0702040204020203" pitchFamily="34" charset="0"/>
                <a:cs typeface="Segoe UI Semibold" panose="020B0702040204020203" pitchFamily="34" charset="0"/>
              </a:rPr>
              <a:t>cloud elasticity</a:t>
            </a:r>
            <a:r>
              <a:rPr lang="en-US" dirty="0">
                <a:latin typeface="+mj-lt"/>
              </a:rPr>
              <a:t>, making it </a:t>
            </a:r>
            <a:r>
              <a:rPr lang="en-US" dirty="0">
                <a:latin typeface="Segoe UI Semibold" panose="020B0702040204020203" pitchFamily="34" charset="0"/>
                <a:cs typeface="Segoe UI Semibold" panose="020B0702040204020203" pitchFamily="34" charset="0"/>
              </a:rPr>
              <a:t>ideal for batch-based data warehouse workloads</a:t>
            </a:r>
            <a:r>
              <a:rPr lang="en-US" dirty="0">
                <a:latin typeface="+mj-lt"/>
              </a:rPr>
              <a:t>. Utilizing a decoupled storage and compute model, DW allows you to </a:t>
            </a:r>
            <a:r>
              <a:rPr lang="en-US" dirty="0">
                <a:latin typeface="Segoe UI Semibold" panose="020B0702040204020203" pitchFamily="34" charset="0"/>
                <a:cs typeface="Segoe UI Semibold" panose="020B0702040204020203" pitchFamily="34" charset="0"/>
              </a:rPr>
              <a:t>easily scale compute in seconds </a:t>
            </a:r>
            <a:r>
              <a:rPr lang="en-US" dirty="0">
                <a:latin typeface="+mj-lt"/>
              </a:rPr>
              <a:t>without over-provisioning or over-paying. </a:t>
            </a:r>
          </a:p>
          <a:p>
            <a:endParaRPr lang="en-US" dirty="0">
              <a:latin typeface="+mj-lt"/>
            </a:endParaRPr>
          </a:p>
          <a:p>
            <a:r>
              <a:rPr lang="en-US" dirty="0">
                <a:latin typeface="+mj-lt"/>
              </a:rPr>
              <a:t>Built-into SQL Data Warehouse, Microsoft PolyBase technology </a:t>
            </a:r>
            <a:r>
              <a:rPr lang="en-US" dirty="0">
                <a:latin typeface="Segoe UI Semibold" panose="020B0702040204020203" pitchFamily="34" charset="0"/>
                <a:cs typeface="Segoe UI Semibold" panose="020B0702040204020203" pitchFamily="34" charset="0"/>
              </a:rPr>
              <a:t>simplifies and enables distributed analytics </a:t>
            </a:r>
            <a:r>
              <a:rPr lang="en-US" dirty="0">
                <a:latin typeface="+mj-lt"/>
              </a:rPr>
              <a:t>and allows you to run a single query using familiar tools over multiple data sources. Seamless compatibility with SQL Server Integration Services, Azure Analysis Services, Azure Stream Analytics, Azure Machine Learning, Azure Data Factory, and Azure Storage </a:t>
            </a:r>
            <a:r>
              <a:rPr lang="en-US" dirty="0">
                <a:latin typeface="Segoe UI Semibold" panose="020B0702040204020203" pitchFamily="34" charset="0"/>
                <a:cs typeface="Segoe UI Semibold" panose="020B0702040204020203" pitchFamily="34" charset="0"/>
              </a:rPr>
              <a:t>ensures insight across all of your data, as fast as it’s coming in</a:t>
            </a:r>
            <a:r>
              <a:rPr lang="en-US" dirty="0">
                <a:latin typeface="+mj-lt"/>
              </a:rPr>
              <a:t>.</a:t>
            </a:r>
            <a:endParaRPr lang="en-US" dirty="0">
              <a:latin typeface="+mj-lt"/>
              <a:cs typeface="Segoe UI Semilight" panose="020B04020402040202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1929" y="2290973"/>
            <a:ext cx="3912934" cy="3803102"/>
          </a:xfrm>
          <a:prstGeom prst="rect">
            <a:avLst/>
          </a:prstGeom>
        </p:spPr>
      </p:pic>
    </p:spTree>
    <p:extLst>
      <p:ext uri="{BB962C8B-B14F-4D97-AF65-F5344CB8AC3E}">
        <p14:creationId xmlns:p14="http://schemas.microsoft.com/office/powerpoint/2010/main" val="348367397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Benefits</a:t>
            </a:r>
            <a:endParaRPr lang="en-IN" sz="4000" dirty="0">
              <a:solidFill>
                <a:srgbClr val="0070C0"/>
              </a:solidFill>
            </a:endParaRPr>
          </a:p>
        </p:txBody>
      </p:sp>
      <p:sp>
        <p:nvSpPr>
          <p:cNvPr id="25" name="TextBox 24"/>
          <p:cNvSpPr txBox="1"/>
          <p:nvPr/>
        </p:nvSpPr>
        <p:spPr>
          <a:xfrm>
            <a:off x="0" y="930737"/>
            <a:ext cx="12192000" cy="800219"/>
          </a:xfrm>
          <a:prstGeom prst="rect">
            <a:avLst/>
          </a:prstGeom>
          <a:noFill/>
        </p:spPr>
        <p:txBody>
          <a:bodyPr wrap="square" lIns="274320" tIns="182880" rIns="274320" bIns="182880" rtlCol="0" anchor="t">
            <a:spAutoFit/>
          </a:bodyPr>
          <a:lstStyle/>
          <a:p>
            <a:pPr algn="just"/>
            <a:r>
              <a:rPr lang="en-US" sz="1400" dirty="0">
                <a:solidFill>
                  <a:schemeClr val="bg1"/>
                </a:solidFill>
              </a:rPr>
              <a:t>Cortana Intelligence Suite enables you to realize your business outcomes by providing tools to transform data into intelligent action. It transforms entire systems of production, management and governance by enabling you to reap business benefits such as: </a:t>
            </a:r>
          </a:p>
        </p:txBody>
      </p:sp>
      <p:grpSp>
        <p:nvGrpSpPr>
          <p:cNvPr id="20" name="Group 19"/>
          <p:cNvGrpSpPr/>
          <p:nvPr/>
        </p:nvGrpSpPr>
        <p:grpSpPr>
          <a:xfrm>
            <a:off x="289268" y="2277310"/>
            <a:ext cx="2267107" cy="2945697"/>
            <a:chOff x="545453" y="2277310"/>
            <a:chExt cx="2267107" cy="2945697"/>
          </a:xfrm>
        </p:grpSpPr>
        <p:sp>
          <p:nvSpPr>
            <p:cNvPr id="212" name="TextBox 211"/>
            <p:cNvSpPr txBox="1"/>
            <p:nvPr/>
          </p:nvSpPr>
          <p:spPr>
            <a:xfrm>
              <a:off x="54545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Improve visibility and prediction accuracy</a:t>
              </a:r>
            </a:p>
          </p:txBody>
        </p:sp>
        <p:grpSp>
          <p:nvGrpSpPr>
            <p:cNvPr id="11" name="Group 10"/>
            <p:cNvGrpSpPr/>
            <p:nvPr/>
          </p:nvGrpSpPr>
          <p:grpSpPr>
            <a:xfrm>
              <a:off x="991539" y="2277310"/>
              <a:ext cx="1364463" cy="1364463"/>
              <a:chOff x="991539" y="2277310"/>
              <a:chExt cx="1364463" cy="1364463"/>
            </a:xfrm>
            <a:effectLst>
              <a:outerShdw blurRad="127000" dist="76200" dir="5400000" algn="t" rotWithShape="0">
                <a:prstClr val="black">
                  <a:alpha val="20000"/>
                </a:prstClr>
              </a:outerShdw>
            </a:effectLst>
          </p:grpSpPr>
          <p:sp>
            <p:nvSpPr>
              <p:cNvPr id="5" name="Oval 4"/>
              <p:cNvSpPr/>
              <p:nvPr/>
            </p:nvSpPr>
            <p:spPr bwMode="auto">
              <a:xfrm>
                <a:off x="99153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p:cNvGrpSpPr/>
              <p:nvPr/>
            </p:nvGrpSpPr>
            <p:grpSpPr>
              <a:xfrm>
                <a:off x="1316452" y="2605292"/>
                <a:ext cx="714636" cy="708499"/>
                <a:chOff x="-4075112" y="-1241425"/>
                <a:chExt cx="1162050" cy="1160463"/>
              </a:xfrm>
              <a:effectLst>
                <a:outerShdw blurRad="12700" dist="25400" dir="5400000" algn="t" rotWithShape="0">
                  <a:prstClr val="black">
                    <a:alpha val="50000"/>
                  </a:prstClr>
                </a:outerShdw>
              </a:effectLst>
            </p:grpSpPr>
            <p:sp>
              <p:nvSpPr>
                <p:cNvPr id="34" name="Oval 7"/>
                <p:cNvSpPr>
                  <a:spLocks noChangeArrowheads="1"/>
                </p:cNvSpPr>
                <p:nvPr/>
              </p:nvSpPr>
              <p:spPr bwMode="auto">
                <a:xfrm>
                  <a:off x="-4075112" y="-1241425"/>
                  <a:ext cx="744538" cy="75565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5" name="Line 8"/>
                <p:cNvSpPr>
                  <a:spLocks noChangeShapeType="1"/>
                </p:cNvSpPr>
                <p:nvPr/>
              </p:nvSpPr>
              <p:spPr bwMode="auto">
                <a:xfrm>
                  <a:off x="-3443287" y="-598487"/>
                  <a:ext cx="112713" cy="11271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6" name="Freeform 9"/>
                <p:cNvSpPr>
                  <a:spLocks/>
                </p:cNvSpPr>
                <p:nvPr/>
              </p:nvSpPr>
              <p:spPr bwMode="auto">
                <a:xfrm>
                  <a:off x="-3387725" y="-542925"/>
                  <a:ext cx="474663" cy="461963"/>
                </a:xfrm>
                <a:custGeom>
                  <a:avLst/>
                  <a:gdLst>
                    <a:gd name="T0" fmla="*/ 299 w 299"/>
                    <a:gd name="T1" fmla="*/ 220 h 291"/>
                    <a:gd name="T2" fmla="*/ 228 w 299"/>
                    <a:gd name="T3" fmla="*/ 291 h 291"/>
                    <a:gd name="T4" fmla="*/ 0 w 299"/>
                    <a:gd name="T5" fmla="*/ 64 h 291"/>
                    <a:gd name="T6" fmla="*/ 71 w 299"/>
                    <a:gd name="T7" fmla="*/ 0 h 291"/>
                    <a:gd name="T8" fmla="*/ 299 w 299"/>
                    <a:gd name="T9" fmla="*/ 220 h 291"/>
                  </a:gdLst>
                  <a:ahLst/>
                  <a:cxnLst>
                    <a:cxn ang="0">
                      <a:pos x="T0" y="T1"/>
                    </a:cxn>
                    <a:cxn ang="0">
                      <a:pos x="T2" y="T3"/>
                    </a:cxn>
                    <a:cxn ang="0">
                      <a:pos x="T4" y="T5"/>
                    </a:cxn>
                    <a:cxn ang="0">
                      <a:pos x="T6" y="T7"/>
                    </a:cxn>
                    <a:cxn ang="0">
                      <a:pos x="T8" y="T9"/>
                    </a:cxn>
                  </a:cxnLst>
                  <a:rect l="0" t="0" r="r" b="b"/>
                  <a:pathLst>
                    <a:path w="299" h="291">
                      <a:moveTo>
                        <a:pt x="299" y="220"/>
                      </a:moveTo>
                      <a:lnTo>
                        <a:pt x="228" y="291"/>
                      </a:lnTo>
                      <a:lnTo>
                        <a:pt x="0" y="64"/>
                      </a:lnTo>
                      <a:lnTo>
                        <a:pt x="71" y="0"/>
                      </a:lnTo>
                      <a:lnTo>
                        <a:pt x="299" y="220"/>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1" name="Group 20"/>
          <p:cNvGrpSpPr/>
          <p:nvPr/>
        </p:nvGrpSpPr>
        <p:grpSpPr>
          <a:xfrm>
            <a:off x="2623521" y="2277310"/>
            <a:ext cx="2267107" cy="2945697"/>
            <a:chOff x="2356002" y="2277310"/>
            <a:chExt cx="2267107" cy="2945697"/>
          </a:xfrm>
        </p:grpSpPr>
        <p:sp>
          <p:nvSpPr>
            <p:cNvPr id="37" name="TextBox 36"/>
            <p:cNvSpPr txBox="1"/>
            <p:nvPr/>
          </p:nvSpPr>
          <p:spPr>
            <a:xfrm>
              <a:off x="2356002"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Get the right products to the right places efficiently</a:t>
              </a:r>
            </a:p>
          </p:txBody>
        </p:sp>
        <p:grpSp>
          <p:nvGrpSpPr>
            <p:cNvPr id="10" name="Group 9"/>
            <p:cNvGrpSpPr/>
            <p:nvPr/>
          </p:nvGrpSpPr>
          <p:grpSpPr>
            <a:xfrm>
              <a:off x="2802088" y="2277310"/>
              <a:ext cx="1364463" cy="1364463"/>
              <a:chOff x="2802088" y="2277310"/>
              <a:chExt cx="1364463" cy="1364463"/>
            </a:xfrm>
            <a:effectLst>
              <a:outerShdw blurRad="127000" dist="76200" dir="5400000" algn="t" rotWithShape="0">
                <a:prstClr val="black">
                  <a:alpha val="20000"/>
                </a:prstClr>
              </a:outerShdw>
            </a:effectLst>
          </p:grpSpPr>
          <p:sp>
            <p:nvSpPr>
              <p:cNvPr id="39" name="Oval 38"/>
              <p:cNvSpPr/>
              <p:nvPr/>
            </p:nvSpPr>
            <p:spPr bwMode="auto">
              <a:xfrm>
                <a:off x="280208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p:nvGrpSpPr>
            <p:grpSpPr>
              <a:xfrm>
                <a:off x="3226902" y="2580066"/>
                <a:ext cx="514835" cy="758951"/>
                <a:chOff x="358784" y="5718036"/>
                <a:chExt cx="214570" cy="316311"/>
              </a:xfrm>
              <a:effectLst>
                <a:outerShdw blurRad="12700" dist="25400" dir="5400000" algn="t" rotWithShape="0">
                  <a:prstClr val="black">
                    <a:alpha val="50000"/>
                  </a:prstClr>
                </a:outerShdw>
              </a:effectLst>
            </p:grpSpPr>
            <p:sp>
              <p:nvSpPr>
                <p:cNvPr id="65" name="Oval 5"/>
                <p:cNvSpPr>
                  <a:spLocks noChangeArrowheads="1"/>
                </p:cNvSpPr>
                <p:nvPr/>
              </p:nvSpPr>
              <p:spPr bwMode="auto">
                <a:xfrm>
                  <a:off x="435632" y="5793899"/>
                  <a:ext cx="61306" cy="60862"/>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6" name="Freeform 6"/>
                <p:cNvSpPr>
                  <a:spLocks/>
                </p:cNvSpPr>
                <p:nvPr/>
              </p:nvSpPr>
              <p:spPr bwMode="auto">
                <a:xfrm>
                  <a:off x="358784" y="5718036"/>
                  <a:ext cx="214570" cy="316311"/>
                </a:xfrm>
                <a:custGeom>
                  <a:avLst/>
                  <a:gdLst>
                    <a:gd name="T0" fmla="*/ 70 w 70"/>
                    <a:gd name="T1" fmla="*/ 37 h 104"/>
                    <a:gd name="T2" fmla="*/ 35 w 70"/>
                    <a:gd name="T3" fmla="*/ 0 h 104"/>
                    <a:gd name="T4" fmla="*/ 0 w 70"/>
                    <a:gd name="T5" fmla="*/ 37 h 104"/>
                    <a:gd name="T6" fmla="*/ 35 w 70"/>
                    <a:gd name="T7" fmla="*/ 104 h 104"/>
                    <a:gd name="T8" fmla="*/ 70 w 70"/>
                    <a:gd name="T9" fmla="*/ 37 h 104"/>
                  </a:gdLst>
                  <a:ahLst/>
                  <a:cxnLst>
                    <a:cxn ang="0">
                      <a:pos x="T0" y="T1"/>
                    </a:cxn>
                    <a:cxn ang="0">
                      <a:pos x="T2" y="T3"/>
                    </a:cxn>
                    <a:cxn ang="0">
                      <a:pos x="T4" y="T5"/>
                    </a:cxn>
                    <a:cxn ang="0">
                      <a:pos x="T6" y="T7"/>
                    </a:cxn>
                    <a:cxn ang="0">
                      <a:pos x="T8" y="T9"/>
                    </a:cxn>
                  </a:cxnLst>
                  <a:rect l="0" t="0" r="r" b="b"/>
                  <a:pathLst>
                    <a:path w="70" h="104">
                      <a:moveTo>
                        <a:pt x="70" y="37"/>
                      </a:moveTo>
                      <a:cubicBezTo>
                        <a:pt x="70" y="17"/>
                        <a:pt x="54" y="0"/>
                        <a:pt x="35" y="0"/>
                      </a:cubicBezTo>
                      <a:cubicBezTo>
                        <a:pt x="16" y="0"/>
                        <a:pt x="0" y="17"/>
                        <a:pt x="0" y="37"/>
                      </a:cubicBezTo>
                      <a:cubicBezTo>
                        <a:pt x="0" y="62"/>
                        <a:pt x="35" y="104"/>
                        <a:pt x="35" y="104"/>
                      </a:cubicBezTo>
                      <a:cubicBezTo>
                        <a:pt x="35" y="104"/>
                        <a:pt x="70" y="62"/>
                        <a:pt x="70" y="37"/>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2" name="Group 21"/>
          <p:cNvGrpSpPr/>
          <p:nvPr/>
        </p:nvGrpSpPr>
        <p:grpSpPr>
          <a:xfrm>
            <a:off x="4957774" y="2277310"/>
            <a:ext cx="2267107" cy="2945697"/>
            <a:chOff x="4234703" y="2277310"/>
            <a:chExt cx="2267107" cy="2945697"/>
          </a:xfrm>
        </p:grpSpPr>
        <p:sp>
          <p:nvSpPr>
            <p:cNvPr id="44" name="TextBox 43"/>
            <p:cNvSpPr txBox="1"/>
            <p:nvPr/>
          </p:nvSpPr>
          <p:spPr>
            <a:xfrm>
              <a:off x="423470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Offer customers exactly what they want, when they want it</a:t>
              </a:r>
            </a:p>
          </p:txBody>
        </p:sp>
        <p:grpSp>
          <p:nvGrpSpPr>
            <p:cNvPr id="9" name="Group 8"/>
            <p:cNvGrpSpPr/>
            <p:nvPr/>
          </p:nvGrpSpPr>
          <p:grpSpPr>
            <a:xfrm>
              <a:off x="4680789" y="2277310"/>
              <a:ext cx="1364463" cy="1364463"/>
              <a:chOff x="4680789" y="2277310"/>
              <a:chExt cx="1364463" cy="1364463"/>
            </a:xfrm>
            <a:effectLst>
              <a:outerShdw blurRad="127000" dist="76200" dir="5400000" algn="t" rotWithShape="0">
                <a:prstClr val="black">
                  <a:alpha val="20000"/>
                </a:prstClr>
              </a:outerShdw>
            </a:effectLst>
          </p:grpSpPr>
          <p:sp>
            <p:nvSpPr>
              <p:cNvPr id="46" name="Oval 45"/>
              <p:cNvSpPr/>
              <p:nvPr/>
            </p:nvSpPr>
            <p:spPr bwMode="auto">
              <a:xfrm>
                <a:off x="468078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4991232" y="2550027"/>
                <a:ext cx="743577" cy="688404"/>
                <a:chOff x="283663" y="6740746"/>
                <a:chExt cx="364812" cy="337743"/>
              </a:xfrm>
              <a:effectLst>
                <a:outerShdw blurRad="12700" dist="25400" dir="5400000" algn="t" rotWithShape="0">
                  <a:prstClr val="black">
                    <a:alpha val="50000"/>
                  </a:prstClr>
                </a:outerShdw>
              </a:effectLst>
            </p:grpSpPr>
            <p:sp>
              <p:nvSpPr>
                <p:cNvPr id="67" name="Freeform 11"/>
                <p:cNvSpPr>
                  <a:spLocks/>
                </p:cNvSpPr>
                <p:nvPr/>
              </p:nvSpPr>
              <p:spPr bwMode="auto">
                <a:xfrm>
                  <a:off x="384688" y="6740746"/>
                  <a:ext cx="263787" cy="334743"/>
                </a:xfrm>
                <a:custGeom>
                  <a:avLst/>
                  <a:gdLst>
                    <a:gd name="T0" fmla="*/ 6 w 86"/>
                    <a:gd name="T1" fmla="*/ 52 h 110"/>
                    <a:gd name="T2" fmla="*/ 24 w 86"/>
                    <a:gd name="T3" fmla="*/ 25 h 110"/>
                    <a:gd name="T4" fmla="*/ 24 w 86"/>
                    <a:gd name="T5" fmla="*/ 10 h 110"/>
                    <a:gd name="T6" fmla="*/ 31 w 86"/>
                    <a:gd name="T7" fmla="*/ 3 h 110"/>
                    <a:gd name="T8" fmla="*/ 43 w 86"/>
                    <a:gd name="T9" fmla="*/ 6 h 110"/>
                    <a:gd name="T10" fmla="*/ 50 w 86"/>
                    <a:gd name="T11" fmla="*/ 26 h 110"/>
                    <a:gd name="T12" fmla="*/ 47 w 86"/>
                    <a:gd name="T13" fmla="*/ 43 h 110"/>
                    <a:gd name="T14" fmla="*/ 76 w 86"/>
                    <a:gd name="T15" fmla="*/ 43 h 110"/>
                    <a:gd name="T16" fmla="*/ 86 w 86"/>
                    <a:gd name="T17" fmla="*/ 52 h 110"/>
                    <a:gd name="T18" fmla="*/ 78 w 86"/>
                    <a:gd name="T19" fmla="*/ 63 h 110"/>
                    <a:gd name="T20" fmla="*/ 83 w 86"/>
                    <a:gd name="T21" fmla="*/ 69 h 110"/>
                    <a:gd name="T22" fmla="*/ 76 w 86"/>
                    <a:gd name="T23" fmla="*/ 76 h 110"/>
                    <a:gd name="T24" fmla="*/ 81 w 86"/>
                    <a:gd name="T25" fmla="*/ 82 h 110"/>
                    <a:gd name="T26" fmla="*/ 75 w 86"/>
                    <a:gd name="T27" fmla="*/ 90 h 110"/>
                    <a:gd name="T28" fmla="*/ 78 w 86"/>
                    <a:gd name="T29" fmla="*/ 97 h 110"/>
                    <a:gd name="T30" fmla="*/ 63 w 86"/>
                    <a:gd name="T31" fmla="*/ 108 h 110"/>
                    <a:gd name="T32" fmla="*/ 14 w 86"/>
                    <a:gd name="T33" fmla="*/ 108 h 110"/>
                    <a:gd name="T34" fmla="*/ 0 w 86"/>
                    <a:gd name="T35" fmla="*/ 104 h 110"/>
                    <a:gd name="T36" fmla="*/ 0 w 86"/>
                    <a:gd name="T37" fmla="*/ 61 h 110"/>
                    <a:gd name="T38" fmla="*/ 6 w 86"/>
                    <a:gd name="T39"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10">
                      <a:moveTo>
                        <a:pt x="6" y="52"/>
                      </a:moveTo>
                      <a:cubicBezTo>
                        <a:pt x="6" y="52"/>
                        <a:pt x="22" y="33"/>
                        <a:pt x="24" y="25"/>
                      </a:cubicBezTo>
                      <a:cubicBezTo>
                        <a:pt x="25" y="21"/>
                        <a:pt x="24" y="10"/>
                        <a:pt x="24" y="10"/>
                      </a:cubicBezTo>
                      <a:cubicBezTo>
                        <a:pt x="24" y="10"/>
                        <a:pt x="22" y="6"/>
                        <a:pt x="31" y="3"/>
                      </a:cubicBezTo>
                      <a:cubicBezTo>
                        <a:pt x="40" y="0"/>
                        <a:pt x="43" y="6"/>
                        <a:pt x="43" y="6"/>
                      </a:cubicBezTo>
                      <a:cubicBezTo>
                        <a:pt x="43" y="6"/>
                        <a:pt x="49" y="15"/>
                        <a:pt x="50" y="26"/>
                      </a:cubicBezTo>
                      <a:cubicBezTo>
                        <a:pt x="50" y="37"/>
                        <a:pt x="47" y="43"/>
                        <a:pt x="47" y="43"/>
                      </a:cubicBezTo>
                      <a:cubicBezTo>
                        <a:pt x="76" y="43"/>
                        <a:pt x="76" y="43"/>
                        <a:pt x="76" y="43"/>
                      </a:cubicBezTo>
                      <a:cubicBezTo>
                        <a:pt x="76" y="43"/>
                        <a:pt x="85" y="43"/>
                        <a:pt x="86" y="52"/>
                      </a:cubicBezTo>
                      <a:cubicBezTo>
                        <a:pt x="86" y="61"/>
                        <a:pt x="78" y="63"/>
                        <a:pt x="78" y="63"/>
                      </a:cubicBezTo>
                      <a:cubicBezTo>
                        <a:pt x="78" y="63"/>
                        <a:pt x="83" y="65"/>
                        <a:pt x="83" y="69"/>
                      </a:cubicBezTo>
                      <a:cubicBezTo>
                        <a:pt x="83" y="74"/>
                        <a:pt x="76" y="76"/>
                        <a:pt x="76" y="76"/>
                      </a:cubicBezTo>
                      <a:cubicBezTo>
                        <a:pt x="76" y="76"/>
                        <a:pt x="81" y="79"/>
                        <a:pt x="81" y="82"/>
                      </a:cubicBezTo>
                      <a:cubicBezTo>
                        <a:pt x="81" y="88"/>
                        <a:pt x="75" y="90"/>
                        <a:pt x="75" y="90"/>
                      </a:cubicBezTo>
                      <a:cubicBezTo>
                        <a:pt x="75" y="90"/>
                        <a:pt x="78" y="91"/>
                        <a:pt x="78" y="97"/>
                      </a:cubicBezTo>
                      <a:cubicBezTo>
                        <a:pt x="78" y="103"/>
                        <a:pt x="74" y="108"/>
                        <a:pt x="63" y="108"/>
                      </a:cubicBezTo>
                      <a:cubicBezTo>
                        <a:pt x="52" y="108"/>
                        <a:pt x="19" y="110"/>
                        <a:pt x="14" y="108"/>
                      </a:cubicBezTo>
                      <a:cubicBezTo>
                        <a:pt x="0" y="104"/>
                        <a:pt x="0" y="104"/>
                        <a:pt x="0" y="104"/>
                      </a:cubicBezTo>
                      <a:cubicBezTo>
                        <a:pt x="0" y="61"/>
                        <a:pt x="0" y="61"/>
                        <a:pt x="0" y="61"/>
                      </a:cubicBezTo>
                      <a:lnTo>
                        <a:pt x="6" y="52"/>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8" name="Freeform 10"/>
                <p:cNvSpPr>
                  <a:spLocks/>
                </p:cNvSpPr>
                <p:nvPr/>
              </p:nvSpPr>
              <p:spPr bwMode="auto">
                <a:xfrm>
                  <a:off x="283663" y="6898902"/>
                  <a:ext cx="98003" cy="179587"/>
                </a:xfrm>
                <a:custGeom>
                  <a:avLst/>
                  <a:gdLst>
                    <a:gd name="T0" fmla="*/ 24 w 32"/>
                    <a:gd name="T1" fmla="*/ 59 h 59"/>
                    <a:gd name="T2" fmla="*/ 7 w 32"/>
                    <a:gd name="T3" fmla="*/ 59 h 59"/>
                    <a:gd name="T4" fmla="*/ 0 w 32"/>
                    <a:gd name="T5" fmla="*/ 52 h 59"/>
                    <a:gd name="T6" fmla="*/ 0 w 32"/>
                    <a:gd name="T7" fmla="*/ 8 h 59"/>
                    <a:gd name="T8" fmla="*/ 7 w 32"/>
                    <a:gd name="T9" fmla="*/ 0 h 59"/>
                    <a:gd name="T10" fmla="*/ 24 w 32"/>
                    <a:gd name="T11" fmla="*/ 0 h 59"/>
                    <a:gd name="T12" fmla="*/ 32 w 32"/>
                    <a:gd name="T13" fmla="*/ 8 h 59"/>
                    <a:gd name="T14" fmla="*/ 32 w 32"/>
                    <a:gd name="T15" fmla="*/ 52 h 59"/>
                    <a:gd name="T16" fmla="*/ 24 w 32"/>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9">
                      <a:moveTo>
                        <a:pt x="24" y="59"/>
                      </a:moveTo>
                      <a:cubicBezTo>
                        <a:pt x="7" y="59"/>
                        <a:pt x="7" y="59"/>
                        <a:pt x="7" y="59"/>
                      </a:cubicBezTo>
                      <a:cubicBezTo>
                        <a:pt x="3" y="59"/>
                        <a:pt x="0" y="56"/>
                        <a:pt x="0" y="52"/>
                      </a:cubicBezTo>
                      <a:cubicBezTo>
                        <a:pt x="0" y="8"/>
                        <a:pt x="0" y="8"/>
                        <a:pt x="0" y="8"/>
                      </a:cubicBezTo>
                      <a:cubicBezTo>
                        <a:pt x="0" y="4"/>
                        <a:pt x="3" y="0"/>
                        <a:pt x="7" y="0"/>
                      </a:cubicBezTo>
                      <a:cubicBezTo>
                        <a:pt x="24" y="0"/>
                        <a:pt x="24" y="0"/>
                        <a:pt x="24" y="0"/>
                      </a:cubicBezTo>
                      <a:cubicBezTo>
                        <a:pt x="28" y="0"/>
                        <a:pt x="32" y="4"/>
                        <a:pt x="32" y="8"/>
                      </a:cubicBezTo>
                      <a:cubicBezTo>
                        <a:pt x="32" y="52"/>
                        <a:pt x="32" y="52"/>
                        <a:pt x="32" y="52"/>
                      </a:cubicBezTo>
                      <a:cubicBezTo>
                        <a:pt x="32" y="56"/>
                        <a:pt x="28" y="59"/>
                        <a:pt x="24" y="59"/>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3" name="Group 22"/>
          <p:cNvGrpSpPr/>
          <p:nvPr/>
        </p:nvGrpSpPr>
        <p:grpSpPr>
          <a:xfrm>
            <a:off x="7292027" y="2287796"/>
            <a:ext cx="2267107" cy="2658212"/>
            <a:chOff x="6045252" y="2287796"/>
            <a:chExt cx="2267107" cy="2658212"/>
          </a:xfrm>
        </p:grpSpPr>
        <p:sp>
          <p:nvSpPr>
            <p:cNvPr id="51" name="TextBox 50"/>
            <p:cNvSpPr txBox="1"/>
            <p:nvPr/>
          </p:nvSpPr>
          <p:spPr>
            <a:xfrm>
              <a:off x="6045252"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Fix problems proactively before they start</a:t>
              </a:r>
            </a:p>
          </p:txBody>
        </p:sp>
        <p:grpSp>
          <p:nvGrpSpPr>
            <p:cNvPr id="7" name="Group 6"/>
            <p:cNvGrpSpPr/>
            <p:nvPr/>
          </p:nvGrpSpPr>
          <p:grpSpPr>
            <a:xfrm>
              <a:off x="6479374" y="2287796"/>
              <a:ext cx="1364463" cy="1364463"/>
              <a:chOff x="6491338" y="2277310"/>
              <a:chExt cx="1364463" cy="1364463"/>
            </a:xfrm>
            <a:effectLst>
              <a:outerShdw blurRad="127000" dist="76200" dir="5400000" algn="t" rotWithShape="0">
                <a:prstClr val="black">
                  <a:alpha val="20000"/>
                </a:prstClr>
              </a:outerShdw>
            </a:effectLst>
          </p:grpSpPr>
          <p:sp>
            <p:nvSpPr>
              <p:cNvPr id="53" name="Oval 52"/>
              <p:cNvSpPr/>
              <p:nvPr/>
            </p:nvSpPr>
            <p:spPr bwMode="auto">
              <a:xfrm>
                <a:off x="649133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0" name="Group 69"/>
              <p:cNvGrpSpPr/>
              <p:nvPr/>
            </p:nvGrpSpPr>
            <p:grpSpPr>
              <a:xfrm>
                <a:off x="6773084" y="2561458"/>
                <a:ext cx="800971" cy="796166"/>
                <a:chOff x="-5133976" y="584200"/>
                <a:chExt cx="1273175" cy="1274763"/>
              </a:xfrm>
              <a:effectLst>
                <a:outerShdw blurRad="12700" dist="25400" dir="5400000" algn="t" rotWithShape="0">
                  <a:prstClr val="black">
                    <a:alpha val="50000"/>
                  </a:prstClr>
                </a:outerShdw>
              </a:effectLst>
            </p:grpSpPr>
            <p:sp>
              <p:nvSpPr>
                <p:cNvPr id="71" name="Freeform 12"/>
                <p:cNvSpPr>
                  <a:spLocks/>
                </p:cNvSpPr>
                <p:nvPr/>
              </p:nvSpPr>
              <p:spPr bwMode="auto">
                <a:xfrm>
                  <a:off x="-5133976" y="584200"/>
                  <a:ext cx="1273175" cy="1274763"/>
                </a:xfrm>
                <a:custGeom>
                  <a:avLst/>
                  <a:gdLst>
                    <a:gd name="T0" fmla="*/ 93 w 113"/>
                    <a:gd name="T1" fmla="*/ 20 h 113"/>
                    <a:gd name="T2" fmla="*/ 93 w 113"/>
                    <a:gd name="T3" fmla="*/ 93 h 113"/>
                    <a:gd name="T4" fmla="*/ 20 w 113"/>
                    <a:gd name="T5" fmla="*/ 93 h 113"/>
                    <a:gd name="T6" fmla="*/ 20 w 113"/>
                    <a:gd name="T7" fmla="*/ 20 h 113"/>
                    <a:gd name="T8" fmla="*/ 93 w 113"/>
                    <a:gd name="T9" fmla="*/ 20 h 113"/>
                  </a:gdLst>
                  <a:ahLst/>
                  <a:cxnLst>
                    <a:cxn ang="0">
                      <a:pos x="T0" y="T1"/>
                    </a:cxn>
                    <a:cxn ang="0">
                      <a:pos x="T2" y="T3"/>
                    </a:cxn>
                    <a:cxn ang="0">
                      <a:pos x="T4" y="T5"/>
                    </a:cxn>
                    <a:cxn ang="0">
                      <a:pos x="T6" y="T7"/>
                    </a:cxn>
                    <a:cxn ang="0">
                      <a:pos x="T8" y="T9"/>
                    </a:cxn>
                  </a:cxnLst>
                  <a:rect l="0" t="0" r="r" b="b"/>
                  <a:pathLst>
                    <a:path w="113" h="113">
                      <a:moveTo>
                        <a:pt x="93" y="20"/>
                      </a:moveTo>
                      <a:cubicBezTo>
                        <a:pt x="113" y="40"/>
                        <a:pt x="113" y="73"/>
                        <a:pt x="93" y="93"/>
                      </a:cubicBezTo>
                      <a:cubicBezTo>
                        <a:pt x="73" y="113"/>
                        <a:pt x="40" y="113"/>
                        <a:pt x="20" y="93"/>
                      </a:cubicBezTo>
                      <a:cubicBezTo>
                        <a:pt x="0" y="73"/>
                        <a:pt x="0" y="40"/>
                        <a:pt x="20" y="20"/>
                      </a:cubicBezTo>
                      <a:cubicBezTo>
                        <a:pt x="40" y="0"/>
                        <a:pt x="73" y="0"/>
                        <a:pt x="93" y="20"/>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2" name="Line 13"/>
                <p:cNvSpPr>
                  <a:spLocks noChangeShapeType="1"/>
                </p:cNvSpPr>
                <p:nvPr/>
              </p:nvSpPr>
              <p:spPr bwMode="auto">
                <a:xfrm>
                  <a:off x="-4503737" y="935039"/>
                  <a:ext cx="0" cy="415925"/>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9" name="Line 14"/>
                <p:cNvSpPr>
                  <a:spLocks noChangeShapeType="1"/>
                </p:cNvSpPr>
                <p:nvPr/>
              </p:nvSpPr>
              <p:spPr bwMode="auto">
                <a:xfrm>
                  <a:off x="-4503737" y="1430338"/>
                  <a:ext cx="0" cy="6826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4" name="Group 23"/>
          <p:cNvGrpSpPr/>
          <p:nvPr/>
        </p:nvGrpSpPr>
        <p:grpSpPr>
          <a:xfrm>
            <a:off x="9626279" y="2277310"/>
            <a:ext cx="2267107" cy="2668698"/>
            <a:chOff x="8092553" y="2277310"/>
            <a:chExt cx="2267107" cy="2668698"/>
          </a:xfrm>
        </p:grpSpPr>
        <p:sp>
          <p:nvSpPr>
            <p:cNvPr id="58" name="TextBox 57"/>
            <p:cNvSpPr txBox="1"/>
            <p:nvPr/>
          </p:nvSpPr>
          <p:spPr>
            <a:xfrm>
              <a:off x="8092553"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Capture new business opportunities</a:t>
              </a:r>
            </a:p>
          </p:txBody>
        </p:sp>
        <p:grpSp>
          <p:nvGrpSpPr>
            <p:cNvPr id="6" name="Group 5"/>
            <p:cNvGrpSpPr/>
            <p:nvPr/>
          </p:nvGrpSpPr>
          <p:grpSpPr>
            <a:xfrm>
              <a:off x="8543875" y="2277310"/>
              <a:ext cx="1364463" cy="1364463"/>
              <a:chOff x="8543875" y="2277310"/>
              <a:chExt cx="1364463" cy="1364463"/>
            </a:xfrm>
            <a:effectLst>
              <a:outerShdw blurRad="127000" dist="76200" dir="5400000" algn="t" rotWithShape="0">
                <a:prstClr val="black">
                  <a:alpha val="20000"/>
                </a:prstClr>
              </a:outerShdw>
            </a:effectLst>
          </p:grpSpPr>
          <p:sp>
            <p:nvSpPr>
              <p:cNvPr id="60" name="Oval 59"/>
              <p:cNvSpPr/>
              <p:nvPr/>
            </p:nvSpPr>
            <p:spPr bwMode="auto">
              <a:xfrm>
                <a:off x="8543875"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80" name="Group 79"/>
              <p:cNvGrpSpPr/>
              <p:nvPr/>
            </p:nvGrpSpPr>
            <p:grpSpPr>
              <a:xfrm>
                <a:off x="8826242" y="2696727"/>
                <a:ext cx="799728" cy="525628"/>
                <a:chOff x="9996890" y="2240429"/>
                <a:chExt cx="1381772" cy="914796"/>
              </a:xfrm>
              <a:effectLst>
                <a:outerShdw blurRad="12700" dist="25400" dir="5400000" algn="t" rotWithShape="0">
                  <a:prstClr val="black">
                    <a:alpha val="50000"/>
                  </a:prstClr>
                </a:outerShdw>
              </a:effectLst>
            </p:grpSpPr>
            <p:sp>
              <p:nvSpPr>
                <p:cNvPr id="81" name="Line 19"/>
                <p:cNvSpPr>
                  <a:spLocks noChangeShapeType="1"/>
                </p:cNvSpPr>
                <p:nvPr/>
              </p:nvSpPr>
              <p:spPr bwMode="auto">
                <a:xfrm flipV="1">
                  <a:off x="10148547" y="2404029"/>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2" name="Line 22"/>
                <p:cNvSpPr>
                  <a:spLocks noChangeShapeType="1"/>
                </p:cNvSpPr>
                <p:nvPr/>
              </p:nvSpPr>
              <p:spPr bwMode="auto">
                <a:xfrm>
                  <a:off x="10505871" y="2404031"/>
                  <a:ext cx="350073" cy="570544"/>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3" name="Oval 16"/>
                <p:cNvSpPr>
                  <a:spLocks noChangeArrowheads="1"/>
                </p:cNvSpPr>
                <p:nvPr/>
              </p:nvSpPr>
              <p:spPr bwMode="auto">
                <a:xfrm>
                  <a:off x="10373753" y="2240429"/>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4" name="Oval 18"/>
                <p:cNvSpPr>
                  <a:spLocks noChangeArrowheads="1"/>
                </p:cNvSpPr>
                <p:nvPr/>
              </p:nvSpPr>
              <p:spPr bwMode="auto">
                <a:xfrm>
                  <a:off x="9996890" y="2697453"/>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5" name="Line 19"/>
                <p:cNvSpPr>
                  <a:spLocks noChangeShapeType="1"/>
                </p:cNvSpPr>
                <p:nvPr/>
              </p:nvSpPr>
              <p:spPr bwMode="auto">
                <a:xfrm flipV="1">
                  <a:off x="10990642" y="2689303"/>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6" name="Oval 15"/>
                <p:cNvSpPr>
                  <a:spLocks noChangeArrowheads="1"/>
                </p:cNvSpPr>
                <p:nvPr/>
              </p:nvSpPr>
              <p:spPr bwMode="auto">
                <a:xfrm>
                  <a:off x="11195782" y="2541006"/>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7" name="Oval 17"/>
                <p:cNvSpPr>
                  <a:spLocks noChangeArrowheads="1"/>
                </p:cNvSpPr>
                <p:nvPr/>
              </p:nvSpPr>
              <p:spPr bwMode="auto">
                <a:xfrm>
                  <a:off x="10825725" y="2972345"/>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cxnSp>
        <p:nvCxnSpPr>
          <p:cNvPr id="89" name="Straight Connector 88"/>
          <p:cNvCxnSpPr>
            <a:cxnSpLocks/>
          </p:cNvCxnSpPr>
          <p:nvPr/>
        </p:nvCxnSpPr>
        <p:spPr>
          <a:xfrm>
            <a:off x="7258454"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p:cNvCxnSpPr>
          <p:nvPr/>
        </p:nvCxnSpPr>
        <p:spPr>
          <a:xfrm>
            <a:off x="9592707"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cxnSpLocks/>
          </p:cNvCxnSpPr>
          <p:nvPr/>
        </p:nvCxnSpPr>
        <p:spPr>
          <a:xfrm>
            <a:off x="2589948"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cxnSpLocks/>
          </p:cNvCxnSpPr>
          <p:nvPr/>
        </p:nvCxnSpPr>
        <p:spPr>
          <a:xfrm>
            <a:off x="4924201"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0" y="5872709"/>
            <a:ext cx="12192000" cy="584775"/>
          </a:xfrm>
          <a:prstGeom prst="rect">
            <a:avLst/>
          </a:prstGeom>
          <a:noFill/>
        </p:spPr>
        <p:txBody>
          <a:bodyPr wrap="square" lIns="274320" tIns="182880" rIns="274320" bIns="182880" rtlCol="0" anchor="t">
            <a:spAutoFit/>
          </a:bodyPr>
          <a:lstStyle/>
          <a:p>
            <a:pPr algn="ctr"/>
            <a:r>
              <a:rPr lang="en-US" sz="1400" dirty="0">
                <a:solidFill>
                  <a:schemeClr val="bg1"/>
                </a:solidFill>
              </a:rPr>
              <a:t>Use Cortana Intelligence Suite to improve outcomes and solve challenges across all aspects of your business.</a:t>
            </a:r>
          </a:p>
        </p:txBody>
      </p:sp>
    </p:spTree>
    <p:extLst>
      <p:ext uri="{BB962C8B-B14F-4D97-AF65-F5344CB8AC3E}">
        <p14:creationId xmlns:p14="http://schemas.microsoft.com/office/powerpoint/2010/main" val="9158635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4" y="1310276"/>
            <a:ext cx="5730486" cy="2293620"/>
          </a:xfrm>
        </p:spPr>
        <p:txBody>
          <a:bodyPr/>
          <a:lstStyle/>
          <a:p>
            <a:br>
              <a:rPr lang="en-US" dirty="0"/>
            </a:br>
            <a:r>
              <a:rPr lang="en-US" dirty="0"/>
              <a:t>Why do we need Pixel Tracking?</a:t>
            </a:r>
          </a:p>
        </p:txBody>
      </p:sp>
    </p:spTree>
    <p:extLst>
      <p:ext uri="{BB962C8B-B14F-4D97-AF65-F5344CB8AC3E}">
        <p14:creationId xmlns:p14="http://schemas.microsoft.com/office/powerpoint/2010/main" val="426855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782" y="837559"/>
            <a:ext cx="9845310" cy="6036625"/>
          </a:xfrm>
          <a:prstGeom prst="rect">
            <a:avLst/>
          </a:prstGeom>
        </p:spPr>
      </p:pic>
      <p:sp>
        <p:nvSpPr>
          <p:cNvPr id="3" name="Rectangle 2"/>
          <p:cNvSpPr/>
          <p:nvPr/>
        </p:nvSpPr>
        <p:spPr>
          <a:xfrm>
            <a:off x="257408" y="295055"/>
            <a:ext cx="7503299" cy="4278094"/>
          </a:xfrm>
          <a:prstGeom prst="rect">
            <a:avLst/>
          </a:prstGeom>
        </p:spPr>
        <p:txBody>
          <a:bodyPr wrap="square">
            <a:spAutoFit/>
          </a:bodyPr>
          <a:lstStyle/>
          <a:p>
            <a:r>
              <a:rPr lang="en-US" sz="3200" kern="0" dirty="0">
                <a:solidFill>
                  <a:srgbClr val="505050"/>
                </a:solidFill>
                <a:latin typeface="Segoe UI Light" panose="020B0502040204020203" pitchFamily="34" charset="0"/>
                <a:cs typeface="Segoe UI Light" panose="020B0502040204020203" pitchFamily="34" charset="0"/>
              </a:rPr>
              <a:t>Increasing by </a:t>
            </a:r>
            <a:r>
              <a:rPr lang="en-US" sz="12000" kern="0" dirty="0">
                <a:solidFill>
                  <a:srgbClr val="0078D7"/>
                </a:solidFill>
                <a:latin typeface="Segoe UI Light" panose="020B0502040204020203" pitchFamily="34" charset="0"/>
                <a:cs typeface="Segoe UI Light" panose="020B0502040204020203" pitchFamily="34" charset="0"/>
              </a:rPr>
              <a:t>%</a:t>
            </a:r>
          </a:p>
          <a:p>
            <a:r>
              <a:rPr lang="en-US" sz="3200" kern="0" dirty="0">
                <a:solidFill>
                  <a:srgbClr val="505050"/>
                </a:solidFill>
                <a:latin typeface="Segoe UI Light" panose="020B0502040204020203" pitchFamily="34" charset="0"/>
                <a:cs typeface="Segoe UI Light" panose="020B0502040204020203" pitchFamily="34" charset="0"/>
              </a:rPr>
              <a:t>can increase profits by</a:t>
            </a:r>
          </a:p>
          <a:p>
            <a:r>
              <a:rPr lang="en-US" sz="12000" kern="0" dirty="0">
                <a:solidFill>
                  <a:srgbClr val="FF8C00"/>
                </a:solidFill>
                <a:latin typeface="Segoe UI Light" panose="020B0502040204020203" pitchFamily="34" charset="0"/>
                <a:cs typeface="Segoe UI Light" panose="020B0502040204020203" pitchFamily="34" charset="0"/>
              </a:rPr>
              <a:t>%</a:t>
            </a:r>
            <a:endParaRPr lang="en-US" sz="2000" kern="0" baseline="30000" dirty="0">
              <a:solidFill>
                <a:srgbClr val="FF8C00"/>
              </a:solidFill>
              <a:latin typeface="Segoe UI Light" panose="020B0502040204020203" pitchFamily="34" charset="0"/>
              <a:cs typeface="Segoe UI Light" panose="020B0502040204020203" pitchFamily="34" charset="0"/>
            </a:endParaRPr>
          </a:p>
        </p:txBody>
      </p:sp>
      <p:sp>
        <p:nvSpPr>
          <p:cNvPr id="100" name="Rectangle 99"/>
          <p:cNvSpPr/>
          <p:nvPr/>
        </p:nvSpPr>
        <p:spPr>
          <a:xfrm>
            <a:off x="372939" y="6644911"/>
            <a:ext cx="7920682" cy="148182"/>
          </a:xfrm>
          <a:prstGeom prst="rect">
            <a:avLst/>
          </a:prstGeom>
        </p:spPr>
        <p:txBody>
          <a:bodyPr wrap="square" lIns="0" tIns="0" rIns="0" bIns="0">
            <a:spAutoFit/>
          </a:bodyPr>
          <a:lstStyle/>
          <a:p>
            <a:pPr marR="0">
              <a:lnSpc>
                <a:spcPct val="107000"/>
              </a:lnSpc>
              <a:spcBef>
                <a:spcPts val="0"/>
              </a:spcBef>
              <a:spcAft>
                <a:spcPts val="800"/>
              </a:spcAft>
            </a:pPr>
            <a:r>
              <a:rPr lang="en-US" sz="900" dirty="0">
                <a:solidFill>
                  <a:srgbClr val="409AE1"/>
                </a:solidFill>
                <a:latin typeface="Segoe UI" panose="020B0502040204020203" pitchFamily="34" charset="0"/>
                <a:ea typeface="Calibri" panose="020F0502020204030204" pitchFamily="34" charset="0"/>
              </a:rPr>
              <a:t>Harvard Business School - http://hbswk.hbs.edu/archive/1590.html</a:t>
            </a:r>
          </a:p>
        </p:txBody>
      </p:sp>
    </p:spTree>
    <p:extLst>
      <p:ext uri="{BB962C8B-B14F-4D97-AF65-F5344CB8AC3E}">
        <p14:creationId xmlns:p14="http://schemas.microsoft.com/office/powerpoint/2010/main" val="235877317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95"/>
            <a:ext cx="12230625" cy="6869098"/>
          </a:xfrm>
          <a:prstGeom prst="rect">
            <a:avLst/>
          </a:prstGeom>
        </p:spPr>
      </p:pic>
      <p:sp>
        <p:nvSpPr>
          <p:cNvPr id="205" name="Freeform 310"/>
          <p:cNvSpPr>
            <a:spLocks/>
          </p:cNvSpPr>
          <p:nvPr/>
        </p:nvSpPr>
        <p:spPr bwMode="auto">
          <a:xfrm>
            <a:off x="10444480" y="94387"/>
            <a:ext cx="1519054" cy="622969"/>
          </a:xfrm>
          <a:custGeom>
            <a:avLst/>
            <a:gdLst>
              <a:gd name="T0" fmla="*/ 521 w 583"/>
              <a:gd name="T1" fmla="*/ 112 h 239"/>
              <a:gd name="T2" fmla="*/ 511 w 583"/>
              <a:gd name="T3" fmla="*/ 112 h 239"/>
              <a:gd name="T4" fmla="*/ 394 w 583"/>
              <a:gd name="T5" fmla="*/ 0 h 239"/>
              <a:gd name="T6" fmla="*/ 279 w 583"/>
              <a:gd name="T7" fmla="*/ 88 h 239"/>
              <a:gd name="T8" fmla="*/ 217 w 583"/>
              <a:gd name="T9" fmla="*/ 63 h 239"/>
              <a:gd name="T10" fmla="*/ 130 w 583"/>
              <a:gd name="T11" fmla="*/ 142 h 239"/>
              <a:gd name="T12" fmla="*/ 88 w 583"/>
              <a:gd name="T13" fmla="*/ 161 h 239"/>
              <a:gd name="T14" fmla="*/ 49 w 583"/>
              <a:gd name="T15" fmla="*/ 140 h 239"/>
              <a:gd name="T16" fmla="*/ 0 w 583"/>
              <a:gd name="T17" fmla="*/ 189 h 239"/>
              <a:gd name="T18" fmla="*/ 49 w 583"/>
              <a:gd name="T19" fmla="*/ 239 h 239"/>
              <a:gd name="T20" fmla="*/ 62 w 583"/>
              <a:gd name="T21" fmla="*/ 239 h 239"/>
              <a:gd name="T22" fmla="*/ 222 w 583"/>
              <a:gd name="T23" fmla="*/ 239 h 239"/>
              <a:gd name="T24" fmla="*/ 311 w 583"/>
              <a:gd name="T25" fmla="*/ 239 h 239"/>
              <a:gd name="T26" fmla="*/ 526 w 583"/>
              <a:gd name="T27" fmla="*/ 239 h 239"/>
              <a:gd name="T28" fmla="*/ 526 w 583"/>
              <a:gd name="T29" fmla="*/ 239 h 239"/>
              <a:gd name="T30" fmla="*/ 583 w 583"/>
              <a:gd name="T31" fmla="*/ 174 h 239"/>
              <a:gd name="T32" fmla="*/ 521 w 583"/>
              <a:gd name="T33" fmla="*/ 11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3" h="239">
                <a:moveTo>
                  <a:pt x="521" y="112"/>
                </a:moveTo>
                <a:cubicBezTo>
                  <a:pt x="517" y="112"/>
                  <a:pt x="515" y="112"/>
                  <a:pt x="511" y="112"/>
                </a:cubicBezTo>
                <a:cubicBezTo>
                  <a:pt x="509" y="50"/>
                  <a:pt x="456" y="0"/>
                  <a:pt x="394" y="0"/>
                </a:cubicBezTo>
                <a:cubicBezTo>
                  <a:pt x="339" y="0"/>
                  <a:pt x="292" y="37"/>
                  <a:pt x="279" y="88"/>
                </a:cubicBezTo>
                <a:cubicBezTo>
                  <a:pt x="262" y="71"/>
                  <a:pt x="241" y="63"/>
                  <a:pt x="217" y="63"/>
                </a:cubicBezTo>
                <a:cubicBezTo>
                  <a:pt x="171" y="63"/>
                  <a:pt x="134" y="97"/>
                  <a:pt x="130" y="142"/>
                </a:cubicBezTo>
                <a:cubicBezTo>
                  <a:pt x="113" y="144"/>
                  <a:pt x="100" y="151"/>
                  <a:pt x="88" y="161"/>
                </a:cubicBezTo>
                <a:cubicBezTo>
                  <a:pt x="79" y="149"/>
                  <a:pt x="64" y="140"/>
                  <a:pt x="49" y="140"/>
                </a:cubicBezTo>
                <a:cubicBezTo>
                  <a:pt x="22" y="140"/>
                  <a:pt x="0" y="161"/>
                  <a:pt x="0" y="189"/>
                </a:cubicBezTo>
                <a:cubicBezTo>
                  <a:pt x="0" y="217"/>
                  <a:pt x="22" y="239"/>
                  <a:pt x="49" y="239"/>
                </a:cubicBezTo>
                <a:cubicBezTo>
                  <a:pt x="62" y="239"/>
                  <a:pt x="62" y="239"/>
                  <a:pt x="62" y="239"/>
                </a:cubicBezTo>
                <a:cubicBezTo>
                  <a:pt x="222" y="239"/>
                  <a:pt x="222" y="239"/>
                  <a:pt x="222" y="239"/>
                </a:cubicBezTo>
                <a:cubicBezTo>
                  <a:pt x="311" y="239"/>
                  <a:pt x="311" y="239"/>
                  <a:pt x="311" y="239"/>
                </a:cubicBezTo>
                <a:cubicBezTo>
                  <a:pt x="526" y="239"/>
                  <a:pt x="526" y="239"/>
                  <a:pt x="526" y="239"/>
                </a:cubicBezTo>
                <a:cubicBezTo>
                  <a:pt x="526" y="239"/>
                  <a:pt x="526" y="239"/>
                  <a:pt x="526" y="239"/>
                </a:cubicBezTo>
                <a:cubicBezTo>
                  <a:pt x="558" y="237"/>
                  <a:pt x="583" y="209"/>
                  <a:pt x="583" y="174"/>
                </a:cubicBezTo>
                <a:cubicBezTo>
                  <a:pt x="583" y="140"/>
                  <a:pt x="555" y="112"/>
                  <a:pt x="521" y="112"/>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 name="Freeform 311"/>
          <p:cNvSpPr>
            <a:spLocks/>
          </p:cNvSpPr>
          <p:nvPr/>
        </p:nvSpPr>
        <p:spPr bwMode="auto">
          <a:xfrm>
            <a:off x="5904369" y="235844"/>
            <a:ext cx="2346154" cy="1338852"/>
          </a:xfrm>
          <a:custGeom>
            <a:avLst/>
            <a:gdLst>
              <a:gd name="T0" fmla="*/ 387 w 463"/>
              <a:gd name="T1" fmla="*/ 110 h 264"/>
              <a:gd name="T2" fmla="*/ 378 w 463"/>
              <a:gd name="T3" fmla="*/ 112 h 264"/>
              <a:gd name="T4" fmla="*/ 387 w 463"/>
              <a:gd name="T5" fmla="*/ 77 h 264"/>
              <a:gd name="T6" fmla="*/ 310 w 463"/>
              <a:gd name="T7" fmla="*/ 0 h 264"/>
              <a:gd name="T8" fmla="*/ 236 w 463"/>
              <a:gd name="T9" fmla="*/ 68 h 264"/>
              <a:gd name="T10" fmla="*/ 180 w 463"/>
              <a:gd name="T11" fmla="*/ 44 h 264"/>
              <a:gd name="T12" fmla="*/ 103 w 463"/>
              <a:gd name="T13" fmla="*/ 115 h 264"/>
              <a:gd name="T14" fmla="*/ 77 w 463"/>
              <a:gd name="T15" fmla="*/ 110 h 264"/>
              <a:gd name="T16" fmla="*/ 0 w 463"/>
              <a:gd name="T17" fmla="*/ 187 h 264"/>
              <a:gd name="T18" fmla="*/ 77 w 463"/>
              <a:gd name="T19" fmla="*/ 264 h 264"/>
              <a:gd name="T20" fmla="*/ 387 w 463"/>
              <a:gd name="T21" fmla="*/ 264 h 264"/>
              <a:gd name="T22" fmla="*/ 463 w 463"/>
              <a:gd name="T23" fmla="*/ 187 h 264"/>
              <a:gd name="T24" fmla="*/ 387 w 463"/>
              <a:gd name="T25"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3" h="264">
                <a:moveTo>
                  <a:pt x="387" y="110"/>
                </a:moveTo>
                <a:cubicBezTo>
                  <a:pt x="384" y="110"/>
                  <a:pt x="381" y="112"/>
                  <a:pt x="378" y="112"/>
                </a:cubicBezTo>
                <a:cubicBezTo>
                  <a:pt x="384" y="101"/>
                  <a:pt x="387" y="89"/>
                  <a:pt x="387" y="77"/>
                </a:cubicBezTo>
                <a:cubicBezTo>
                  <a:pt x="387" y="35"/>
                  <a:pt x="354" y="0"/>
                  <a:pt x="310" y="0"/>
                </a:cubicBezTo>
                <a:cubicBezTo>
                  <a:pt x="271" y="0"/>
                  <a:pt x="239" y="29"/>
                  <a:pt x="236" y="68"/>
                </a:cubicBezTo>
                <a:cubicBezTo>
                  <a:pt x="221" y="53"/>
                  <a:pt x="201" y="44"/>
                  <a:pt x="180" y="44"/>
                </a:cubicBezTo>
                <a:cubicBezTo>
                  <a:pt x="139" y="44"/>
                  <a:pt x="103" y="74"/>
                  <a:pt x="103" y="115"/>
                </a:cubicBezTo>
                <a:cubicBezTo>
                  <a:pt x="94" y="112"/>
                  <a:pt x="85" y="110"/>
                  <a:pt x="77" y="110"/>
                </a:cubicBezTo>
                <a:cubicBezTo>
                  <a:pt x="35" y="110"/>
                  <a:pt x="0" y="145"/>
                  <a:pt x="0" y="187"/>
                </a:cubicBezTo>
                <a:cubicBezTo>
                  <a:pt x="0" y="231"/>
                  <a:pt x="35" y="264"/>
                  <a:pt x="77" y="264"/>
                </a:cubicBezTo>
                <a:cubicBezTo>
                  <a:pt x="387" y="264"/>
                  <a:pt x="387" y="264"/>
                  <a:pt x="387" y="264"/>
                </a:cubicBezTo>
                <a:cubicBezTo>
                  <a:pt x="428" y="264"/>
                  <a:pt x="463" y="231"/>
                  <a:pt x="463" y="187"/>
                </a:cubicBezTo>
                <a:cubicBezTo>
                  <a:pt x="463" y="145"/>
                  <a:pt x="428" y="110"/>
                  <a:pt x="387" y="11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 name="Rectangle 2"/>
          <p:cNvSpPr/>
          <p:nvPr/>
        </p:nvSpPr>
        <p:spPr>
          <a:xfrm>
            <a:off x="452016" y="905270"/>
            <a:ext cx="5325490" cy="1784463"/>
          </a:xfrm>
          <a:prstGeom prst="rect">
            <a:avLst/>
          </a:prstGeom>
        </p:spPr>
        <p:txBody>
          <a:bodyPr wrap="square">
            <a:spAutoFit/>
          </a:bodyPr>
          <a:lstStyle/>
          <a:p>
            <a:pPr marR="0">
              <a:lnSpc>
                <a:spcPct val="107000"/>
              </a:lnSpc>
              <a:spcBef>
                <a:spcPts val="0"/>
              </a:spcBef>
              <a:spcAft>
                <a:spcPts val="400"/>
              </a:spcAft>
            </a:pPr>
            <a:r>
              <a:rPr lang="en-US" sz="2800" dirty="0">
                <a:latin typeface="Segoe UI" panose="020B0502040204020203" pitchFamily="34" charset="0"/>
                <a:ea typeface="Calibri" panose="020F0502020204030204" pitchFamily="34" charset="0"/>
              </a:rPr>
              <a:t>The impact of. Impacts include:</a:t>
            </a:r>
          </a:p>
          <a:p>
            <a:pPr marL="458788" marR="0" lvl="0" indent="-228600">
              <a:spcBef>
                <a:spcPts val="1200"/>
              </a:spcBef>
              <a:spcAft>
                <a:spcPts val="400"/>
              </a:spcAft>
              <a:buFont typeface="Symbol" panose="05050102010706020507" pitchFamily="18" charset="2"/>
              <a:buChar char=""/>
            </a:pPr>
            <a:r>
              <a:rPr lang="en-US" sz="2000" dirty="0">
                <a:latin typeface="Segoe UI" panose="020B0502040204020203" pitchFamily="34" charset="0"/>
                <a:ea typeface="Times New Roman" panose="02020603050405020304" pitchFamily="18" charset="0"/>
              </a:rPr>
              <a:t>Lost Sales and Revenue</a:t>
            </a:r>
            <a:endParaRPr lang="en-US" sz="3200" dirty="0">
              <a:latin typeface="Times New Roman" panose="02020603050405020304" pitchFamily="18" charset="0"/>
              <a:ea typeface="Times New Roman" panose="02020603050405020304" pitchFamily="18" charset="0"/>
            </a:endParaRPr>
          </a:p>
          <a:p>
            <a:pPr marL="458788" marR="0" lvl="0" indent="-228600">
              <a:spcBef>
                <a:spcPts val="0"/>
              </a:spcBef>
              <a:spcAft>
                <a:spcPts val="400"/>
              </a:spcAft>
              <a:buFont typeface="Symbol" panose="05050102010706020507" pitchFamily="18" charset="2"/>
              <a:buChar char=""/>
            </a:pPr>
            <a:r>
              <a:rPr lang="en-US" sz="2000" dirty="0">
                <a:latin typeface="Segoe UI" panose="020B0502040204020203" pitchFamily="34" charset="0"/>
                <a:ea typeface="Times New Roman" panose="02020603050405020304" pitchFamily="18" charset="0"/>
              </a:rPr>
              <a:t>Opportunities for Competition</a:t>
            </a:r>
            <a:endParaRPr lang="en-US" sz="3200" dirty="0">
              <a:latin typeface="Times New Roman" panose="02020603050405020304" pitchFamily="18" charset="0"/>
              <a:ea typeface="Times New Roman" panose="02020603050405020304" pitchFamily="18" charset="0"/>
            </a:endParaRPr>
          </a:p>
          <a:p>
            <a:pPr marL="458788" marR="0" lvl="0" indent="-228600">
              <a:spcBef>
                <a:spcPts val="0"/>
              </a:spcBef>
              <a:spcAft>
                <a:spcPts val="400"/>
              </a:spcAft>
              <a:buFont typeface="Symbol" panose="05050102010706020507" pitchFamily="18" charset="2"/>
              <a:buChar char=""/>
            </a:pPr>
            <a:r>
              <a:rPr lang="en-US" sz="2000" dirty="0">
                <a:latin typeface="Segoe UI" panose="020B0502040204020203" pitchFamily="34" charset="0"/>
                <a:ea typeface="Times New Roman" panose="02020603050405020304" pitchFamily="18" charset="0"/>
              </a:rPr>
              <a:t>Lost Missing</a:t>
            </a:r>
            <a:endParaRPr lang="en-US" sz="3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68917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38793" y="929532"/>
            <a:ext cx="12192000" cy="5974605"/>
          </a:xfrm>
          <a:prstGeom prst="rect">
            <a:avLst/>
          </a:prstGeom>
          <a:solidFill>
            <a:srgbClr val="001A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5" name="Title 1"/>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The Value of</a:t>
            </a:r>
          </a:p>
        </p:txBody>
      </p:sp>
      <p:grpSp>
        <p:nvGrpSpPr>
          <p:cNvPr id="1138" name="Group 1137"/>
          <p:cNvGrpSpPr/>
          <p:nvPr/>
        </p:nvGrpSpPr>
        <p:grpSpPr>
          <a:xfrm>
            <a:off x="660400" y="1174429"/>
            <a:ext cx="5889625" cy="935521"/>
            <a:chOff x="660400" y="1067663"/>
            <a:chExt cx="5889625" cy="935521"/>
          </a:xfrm>
        </p:grpSpPr>
        <p:grpSp>
          <p:nvGrpSpPr>
            <p:cNvPr id="1129" name="Group 1128"/>
            <p:cNvGrpSpPr/>
            <p:nvPr/>
          </p:nvGrpSpPr>
          <p:grpSpPr>
            <a:xfrm>
              <a:off x="660400" y="1067663"/>
              <a:ext cx="5889625" cy="896937"/>
              <a:chOff x="660400" y="1067663"/>
              <a:chExt cx="5889625" cy="896937"/>
            </a:xfrm>
          </p:grpSpPr>
          <p:grpSp>
            <p:nvGrpSpPr>
              <p:cNvPr id="20" name="Group 19"/>
              <p:cNvGrpSpPr/>
              <p:nvPr/>
            </p:nvGrpSpPr>
            <p:grpSpPr>
              <a:xfrm>
                <a:off x="5651500" y="1067663"/>
                <a:ext cx="898525" cy="896937"/>
                <a:chOff x="5651500" y="1067663"/>
                <a:chExt cx="898525" cy="896937"/>
              </a:xfrm>
            </p:grpSpPr>
            <p:sp>
              <p:nvSpPr>
                <p:cNvPr id="5" name="Freeform 5"/>
                <p:cNvSpPr>
                  <a:spLocks/>
                </p:cNvSpPr>
                <p:nvPr/>
              </p:nvSpPr>
              <p:spPr bwMode="auto">
                <a:xfrm>
                  <a:off x="5651500" y="1067663"/>
                  <a:ext cx="898525" cy="896937"/>
                </a:xfrm>
                <a:custGeom>
                  <a:avLst/>
                  <a:gdLst>
                    <a:gd name="T0" fmla="*/ 283 w 566"/>
                    <a:gd name="T1" fmla="*/ 565 h 565"/>
                    <a:gd name="T2" fmla="*/ 0 w 566"/>
                    <a:gd name="T3" fmla="*/ 282 h 565"/>
                    <a:gd name="T4" fmla="*/ 283 w 566"/>
                    <a:gd name="T5" fmla="*/ 0 h 565"/>
                    <a:gd name="T6" fmla="*/ 566 w 566"/>
                    <a:gd name="T7" fmla="*/ 282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2"/>
                      </a:lnTo>
                      <a:lnTo>
                        <a:pt x="283" y="0"/>
                      </a:lnTo>
                      <a:lnTo>
                        <a:pt x="566" y="282"/>
                      </a:lnTo>
                      <a:lnTo>
                        <a:pt x="283" y="565"/>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noEditPoints="1"/>
                </p:cNvSpPr>
                <p:nvPr/>
              </p:nvSpPr>
              <p:spPr bwMode="auto">
                <a:xfrm>
                  <a:off x="5932488" y="1291500"/>
                  <a:ext cx="336550" cy="449262"/>
                </a:xfrm>
                <a:custGeom>
                  <a:avLst/>
                  <a:gdLst>
                    <a:gd name="T0" fmla="*/ 30 w 108"/>
                    <a:gd name="T1" fmla="*/ 47 h 144"/>
                    <a:gd name="T2" fmla="*/ 30 w 108"/>
                    <a:gd name="T3" fmla="*/ 138 h 144"/>
                    <a:gd name="T4" fmla="*/ 24 w 108"/>
                    <a:gd name="T5" fmla="*/ 144 h 144"/>
                    <a:gd name="T6" fmla="*/ 18 w 108"/>
                    <a:gd name="T7" fmla="*/ 138 h 144"/>
                    <a:gd name="T8" fmla="*/ 18 w 108"/>
                    <a:gd name="T9" fmla="*/ 47 h 144"/>
                    <a:gd name="T10" fmla="*/ 0 w 108"/>
                    <a:gd name="T11" fmla="*/ 47 h 144"/>
                    <a:gd name="T12" fmla="*/ 24 w 108"/>
                    <a:gd name="T13" fmla="*/ 6 h 144"/>
                    <a:gd name="T14" fmla="*/ 48 w 108"/>
                    <a:gd name="T15" fmla="*/ 47 h 144"/>
                    <a:gd name="T16" fmla="*/ 30 w 108"/>
                    <a:gd name="T17" fmla="*/ 47 h 144"/>
                    <a:gd name="T18" fmla="*/ 90 w 108"/>
                    <a:gd name="T19" fmla="*/ 96 h 144"/>
                    <a:gd name="T20" fmla="*/ 90 w 108"/>
                    <a:gd name="T21" fmla="*/ 6 h 144"/>
                    <a:gd name="T22" fmla="*/ 84 w 108"/>
                    <a:gd name="T23" fmla="*/ 0 h 144"/>
                    <a:gd name="T24" fmla="*/ 78 w 108"/>
                    <a:gd name="T25" fmla="*/ 6 h 144"/>
                    <a:gd name="T26" fmla="*/ 78 w 108"/>
                    <a:gd name="T27" fmla="*/ 96 h 144"/>
                    <a:gd name="T28" fmla="*/ 60 w 108"/>
                    <a:gd name="T29" fmla="*/ 96 h 144"/>
                    <a:gd name="T30" fmla="*/ 84 w 108"/>
                    <a:gd name="T31" fmla="*/ 138 h 144"/>
                    <a:gd name="T32" fmla="*/ 108 w 108"/>
                    <a:gd name="T33" fmla="*/ 96 h 144"/>
                    <a:gd name="T34" fmla="*/ 90 w 108"/>
                    <a:gd name="T35"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44">
                      <a:moveTo>
                        <a:pt x="30" y="47"/>
                      </a:moveTo>
                      <a:cubicBezTo>
                        <a:pt x="30" y="138"/>
                        <a:pt x="30" y="138"/>
                        <a:pt x="30" y="138"/>
                      </a:cubicBezTo>
                      <a:cubicBezTo>
                        <a:pt x="30" y="141"/>
                        <a:pt x="27" y="144"/>
                        <a:pt x="24" y="144"/>
                      </a:cubicBezTo>
                      <a:cubicBezTo>
                        <a:pt x="20" y="144"/>
                        <a:pt x="18" y="141"/>
                        <a:pt x="18" y="138"/>
                      </a:cubicBezTo>
                      <a:cubicBezTo>
                        <a:pt x="18" y="47"/>
                        <a:pt x="18" y="47"/>
                        <a:pt x="18" y="47"/>
                      </a:cubicBezTo>
                      <a:cubicBezTo>
                        <a:pt x="0" y="47"/>
                        <a:pt x="0" y="47"/>
                        <a:pt x="0" y="47"/>
                      </a:cubicBezTo>
                      <a:cubicBezTo>
                        <a:pt x="24" y="6"/>
                        <a:pt x="24" y="6"/>
                        <a:pt x="24" y="6"/>
                      </a:cubicBezTo>
                      <a:cubicBezTo>
                        <a:pt x="48" y="47"/>
                        <a:pt x="48" y="47"/>
                        <a:pt x="48" y="47"/>
                      </a:cubicBezTo>
                      <a:lnTo>
                        <a:pt x="30" y="47"/>
                      </a:lnTo>
                      <a:close/>
                      <a:moveTo>
                        <a:pt x="90" y="96"/>
                      </a:moveTo>
                      <a:cubicBezTo>
                        <a:pt x="90" y="6"/>
                        <a:pt x="90" y="6"/>
                        <a:pt x="90" y="6"/>
                      </a:cubicBezTo>
                      <a:cubicBezTo>
                        <a:pt x="90" y="3"/>
                        <a:pt x="88" y="0"/>
                        <a:pt x="84" y="0"/>
                      </a:cubicBezTo>
                      <a:cubicBezTo>
                        <a:pt x="81" y="0"/>
                        <a:pt x="78" y="3"/>
                        <a:pt x="78" y="6"/>
                      </a:cubicBezTo>
                      <a:cubicBezTo>
                        <a:pt x="78" y="96"/>
                        <a:pt x="78" y="96"/>
                        <a:pt x="78" y="96"/>
                      </a:cubicBezTo>
                      <a:cubicBezTo>
                        <a:pt x="60" y="96"/>
                        <a:pt x="60" y="96"/>
                        <a:pt x="60" y="96"/>
                      </a:cubicBezTo>
                      <a:cubicBezTo>
                        <a:pt x="84" y="138"/>
                        <a:pt x="84" y="138"/>
                        <a:pt x="84" y="138"/>
                      </a:cubicBezTo>
                      <a:cubicBezTo>
                        <a:pt x="108" y="96"/>
                        <a:pt x="108" y="96"/>
                        <a:pt x="108" y="96"/>
                      </a:cubicBezTo>
                      <a:lnTo>
                        <a:pt x="9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Freeform 15"/>
              <p:cNvSpPr>
                <a:spLocks noEditPoints="1"/>
              </p:cNvSpPr>
              <p:nvPr/>
            </p:nvSpPr>
            <p:spPr bwMode="auto">
              <a:xfrm>
                <a:off x="660400" y="1502638"/>
                <a:ext cx="4929188" cy="384175"/>
              </a:xfrm>
              <a:custGeom>
                <a:avLst/>
                <a:gdLst>
                  <a:gd name="T0" fmla="*/ 1567 w 1581"/>
                  <a:gd name="T1" fmla="*/ 0 h 123"/>
                  <a:gd name="T2" fmla="*/ 8 w 1581"/>
                  <a:gd name="T3" fmla="*/ 77 h 123"/>
                  <a:gd name="T4" fmla="*/ 0 w 1581"/>
                  <a:gd name="T5" fmla="*/ 77 h 123"/>
                  <a:gd name="T6" fmla="*/ 25 w 1581"/>
                  <a:gd name="T7" fmla="*/ 15 h 123"/>
                  <a:gd name="T8" fmla="*/ 8 w 1581"/>
                  <a:gd name="T9" fmla="*/ 29 h 123"/>
                  <a:gd name="T10" fmla="*/ 1535 w 1581"/>
                  <a:gd name="T11" fmla="*/ 0 h 123"/>
                  <a:gd name="T12" fmla="*/ 1535 w 1581"/>
                  <a:gd name="T13" fmla="*/ 8 h 123"/>
                  <a:gd name="T14" fmla="*/ 1463 w 1581"/>
                  <a:gd name="T15" fmla="*/ 0 h 123"/>
                  <a:gd name="T16" fmla="*/ 1487 w 1581"/>
                  <a:gd name="T17" fmla="*/ 4 h 123"/>
                  <a:gd name="T18" fmla="*/ 1406 w 1581"/>
                  <a:gd name="T19" fmla="*/ 4 h 123"/>
                  <a:gd name="T20" fmla="*/ 1382 w 1581"/>
                  <a:gd name="T21" fmla="*/ 4 h 123"/>
                  <a:gd name="T22" fmla="*/ 1358 w 1581"/>
                  <a:gd name="T23" fmla="*/ 8 h 123"/>
                  <a:gd name="T24" fmla="*/ 1326 w 1581"/>
                  <a:gd name="T25" fmla="*/ 0 h 123"/>
                  <a:gd name="T26" fmla="*/ 1326 w 1581"/>
                  <a:gd name="T27" fmla="*/ 8 h 123"/>
                  <a:gd name="T28" fmla="*/ 1254 w 1581"/>
                  <a:gd name="T29" fmla="*/ 0 h 123"/>
                  <a:gd name="T30" fmla="*/ 1278 w 1581"/>
                  <a:gd name="T31" fmla="*/ 4 h 123"/>
                  <a:gd name="T32" fmla="*/ 1198 w 1581"/>
                  <a:gd name="T33" fmla="*/ 4 h 123"/>
                  <a:gd name="T34" fmla="*/ 1174 w 1581"/>
                  <a:gd name="T35" fmla="*/ 4 h 123"/>
                  <a:gd name="T36" fmla="*/ 1150 w 1581"/>
                  <a:gd name="T37" fmla="*/ 8 h 123"/>
                  <a:gd name="T38" fmla="*/ 1117 w 1581"/>
                  <a:gd name="T39" fmla="*/ 0 h 123"/>
                  <a:gd name="T40" fmla="*/ 1117 w 1581"/>
                  <a:gd name="T41" fmla="*/ 8 h 123"/>
                  <a:gd name="T42" fmla="*/ 1045 w 1581"/>
                  <a:gd name="T43" fmla="*/ 0 h 123"/>
                  <a:gd name="T44" fmla="*/ 1069 w 1581"/>
                  <a:gd name="T45" fmla="*/ 4 h 123"/>
                  <a:gd name="T46" fmla="*/ 989 w 1581"/>
                  <a:gd name="T47" fmla="*/ 4 h 123"/>
                  <a:gd name="T48" fmla="*/ 965 w 1581"/>
                  <a:gd name="T49" fmla="*/ 4 h 123"/>
                  <a:gd name="T50" fmla="*/ 941 w 1581"/>
                  <a:gd name="T51" fmla="*/ 8 h 123"/>
                  <a:gd name="T52" fmla="*/ 909 w 1581"/>
                  <a:gd name="T53" fmla="*/ 0 h 123"/>
                  <a:gd name="T54" fmla="*/ 909 w 1581"/>
                  <a:gd name="T55" fmla="*/ 8 h 123"/>
                  <a:gd name="T56" fmla="*/ 836 w 1581"/>
                  <a:gd name="T57" fmla="*/ 0 h 123"/>
                  <a:gd name="T58" fmla="*/ 861 w 1581"/>
                  <a:gd name="T59" fmla="*/ 4 h 123"/>
                  <a:gd name="T60" fmla="*/ 780 w 1581"/>
                  <a:gd name="T61" fmla="*/ 4 h 123"/>
                  <a:gd name="T62" fmla="*/ 756 w 1581"/>
                  <a:gd name="T63" fmla="*/ 4 h 123"/>
                  <a:gd name="T64" fmla="*/ 732 w 1581"/>
                  <a:gd name="T65" fmla="*/ 8 h 123"/>
                  <a:gd name="T66" fmla="*/ 700 w 1581"/>
                  <a:gd name="T67" fmla="*/ 0 h 123"/>
                  <a:gd name="T68" fmla="*/ 700 w 1581"/>
                  <a:gd name="T69" fmla="*/ 8 h 123"/>
                  <a:gd name="T70" fmla="*/ 628 w 1581"/>
                  <a:gd name="T71" fmla="*/ 0 h 123"/>
                  <a:gd name="T72" fmla="*/ 652 w 1581"/>
                  <a:gd name="T73" fmla="*/ 4 h 123"/>
                  <a:gd name="T74" fmla="*/ 572 w 1581"/>
                  <a:gd name="T75" fmla="*/ 4 h 123"/>
                  <a:gd name="T76" fmla="*/ 547 w 1581"/>
                  <a:gd name="T77" fmla="*/ 4 h 123"/>
                  <a:gd name="T78" fmla="*/ 523 w 1581"/>
                  <a:gd name="T79" fmla="*/ 8 h 123"/>
                  <a:gd name="T80" fmla="*/ 491 w 1581"/>
                  <a:gd name="T81" fmla="*/ 0 h 123"/>
                  <a:gd name="T82" fmla="*/ 491 w 1581"/>
                  <a:gd name="T83" fmla="*/ 8 h 123"/>
                  <a:gd name="T84" fmla="*/ 419 w 1581"/>
                  <a:gd name="T85" fmla="*/ 0 h 123"/>
                  <a:gd name="T86" fmla="*/ 443 w 1581"/>
                  <a:gd name="T87" fmla="*/ 4 h 123"/>
                  <a:gd name="T88" fmla="*/ 363 w 1581"/>
                  <a:gd name="T89" fmla="*/ 4 h 123"/>
                  <a:gd name="T90" fmla="*/ 339 w 1581"/>
                  <a:gd name="T91" fmla="*/ 4 h 123"/>
                  <a:gd name="T92" fmla="*/ 315 w 1581"/>
                  <a:gd name="T93" fmla="*/ 8 h 123"/>
                  <a:gd name="T94" fmla="*/ 283 w 1581"/>
                  <a:gd name="T95" fmla="*/ 0 h 123"/>
                  <a:gd name="T96" fmla="*/ 283 w 1581"/>
                  <a:gd name="T97" fmla="*/ 8 h 123"/>
                  <a:gd name="T98" fmla="*/ 210 w 1581"/>
                  <a:gd name="T99" fmla="*/ 0 h 123"/>
                  <a:gd name="T100" fmla="*/ 234 w 1581"/>
                  <a:gd name="T101" fmla="*/ 4 h 123"/>
                  <a:gd name="T102" fmla="*/ 154 w 1581"/>
                  <a:gd name="T103" fmla="*/ 4 h 123"/>
                  <a:gd name="T104" fmla="*/ 130 w 1581"/>
                  <a:gd name="T105" fmla="*/ 4 h 123"/>
                  <a:gd name="T106" fmla="*/ 106 w 1581"/>
                  <a:gd name="T107" fmla="*/ 8 h 123"/>
                  <a:gd name="T108" fmla="*/ 74 w 1581"/>
                  <a:gd name="T109" fmla="*/ 0 h 123"/>
                  <a:gd name="T110" fmla="*/ 74 w 1581"/>
                  <a:gd name="T111" fmla="*/ 8 h 123"/>
                  <a:gd name="T112" fmla="*/ 4 w 1581"/>
                  <a:gd name="T113" fmla="*/ 105 h 123"/>
                  <a:gd name="T114" fmla="*/ 8 w 1581"/>
                  <a:gd name="T115" fmla="*/ 11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1" h="123">
                    <a:moveTo>
                      <a:pt x="1577" y="8"/>
                    </a:moveTo>
                    <a:cubicBezTo>
                      <a:pt x="1567" y="8"/>
                      <a:pt x="1567" y="8"/>
                      <a:pt x="1567" y="8"/>
                    </a:cubicBezTo>
                    <a:cubicBezTo>
                      <a:pt x="1565" y="8"/>
                      <a:pt x="1563" y="6"/>
                      <a:pt x="1563" y="4"/>
                    </a:cubicBezTo>
                    <a:cubicBezTo>
                      <a:pt x="1563" y="2"/>
                      <a:pt x="1565" y="0"/>
                      <a:pt x="1567" y="0"/>
                    </a:cubicBezTo>
                    <a:cubicBezTo>
                      <a:pt x="1577" y="0"/>
                      <a:pt x="1577" y="0"/>
                      <a:pt x="1577" y="0"/>
                    </a:cubicBezTo>
                    <a:cubicBezTo>
                      <a:pt x="1579" y="0"/>
                      <a:pt x="1581" y="2"/>
                      <a:pt x="1581" y="4"/>
                    </a:cubicBezTo>
                    <a:cubicBezTo>
                      <a:pt x="1581" y="6"/>
                      <a:pt x="1579" y="8"/>
                      <a:pt x="1577" y="8"/>
                    </a:cubicBezTo>
                    <a:close/>
                    <a:moveTo>
                      <a:pt x="8" y="77"/>
                    </a:moveTo>
                    <a:cubicBezTo>
                      <a:pt x="8" y="57"/>
                      <a:pt x="8" y="57"/>
                      <a:pt x="8" y="57"/>
                    </a:cubicBezTo>
                    <a:cubicBezTo>
                      <a:pt x="8" y="55"/>
                      <a:pt x="6" y="53"/>
                      <a:pt x="4" y="53"/>
                    </a:cubicBezTo>
                    <a:cubicBezTo>
                      <a:pt x="2" y="53"/>
                      <a:pt x="0" y="55"/>
                      <a:pt x="0" y="57"/>
                    </a:cubicBezTo>
                    <a:cubicBezTo>
                      <a:pt x="0" y="77"/>
                      <a:pt x="0" y="77"/>
                      <a:pt x="0" y="77"/>
                    </a:cubicBezTo>
                    <a:cubicBezTo>
                      <a:pt x="0" y="79"/>
                      <a:pt x="2" y="81"/>
                      <a:pt x="4" y="81"/>
                    </a:cubicBezTo>
                    <a:cubicBezTo>
                      <a:pt x="6" y="81"/>
                      <a:pt x="8" y="79"/>
                      <a:pt x="8" y="77"/>
                    </a:cubicBezTo>
                    <a:close/>
                    <a:moveTo>
                      <a:pt x="13" y="28"/>
                    </a:moveTo>
                    <a:cubicBezTo>
                      <a:pt x="16" y="23"/>
                      <a:pt x="20" y="18"/>
                      <a:pt x="25" y="15"/>
                    </a:cubicBezTo>
                    <a:cubicBezTo>
                      <a:pt x="27" y="13"/>
                      <a:pt x="28" y="11"/>
                      <a:pt x="27" y="9"/>
                    </a:cubicBezTo>
                    <a:cubicBezTo>
                      <a:pt x="25" y="7"/>
                      <a:pt x="23" y="7"/>
                      <a:pt x="21" y="8"/>
                    </a:cubicBezTo>
                    <a:cubicBezTo>
                      <a:pt x="15" y="12"/>
                      <a:pt x="10" y="18"/>
                      <a:pt x="6" y="24"/>
                    </a:cubicBezTo>
                    <a:cubicBezTo>
                      <a:pt x="5" y="26"/>
                      <a:pt x="6" y="28"/>
                      <a:pt x="8" y="29"/>
                    </a:cubicBezTo>
                    <a:cubicBezTo>
                      <a:pt x="8" y="30"/>
                      <a:pt x="9" y="30"/>
                      <a:pt x="10" y="30"/>
                    </a:cubicBezTo>
                    <a:cubicBezTo>
                      <a:pt x="11" y="30"/>
                      <a:pt x="12" y="29"/>
                      <a:pt x="13" y="28"/>
                    </a:cubicBezTo>
                    <a:close/>
                    <a:moveTo>
                      <a:pt x="1539" y="4"/>
                    </a:moveTo>
                    <a:cubicBezTo>
                      <a:pt x="1539" y="2"/>
                      <a:pt x="1537" y="0"/>
                      <a:pt x="1535" y="0"/>
                    </a:cubicBezTo>
                    <a:cubicBezTo>
                      <a:pt x="1515" y="0"/>
                      <a:pt x="1515" y="0"/>
                      <a:pt x="1515" y="0"/>
                    </a:cubicBezTo>
                    <a:cubicBezTo>
                      <a:pt x="1513" y="0"/>
                      <a:pt x="1511" y="2"/>
                      <a:pt x="1511" y="4"/>
                    </a:cubicBezTo>
                    <a:cubicBezTo>
                      <a:pt x="1511" y="6"/>
                      <a:pt x="1513" y="8"/>
                      <a:pt x="1515" y="8"/>
                    </a:cubicBezTo>
                    <a:cubicBezTo>
                      <a:pt x="1535" y="8"/>
                      <a:pt x="1535" y="8"/>
                      <a:pt x="1535" y="8"/>
                    </a:cubicBezTo>
                    <a:cubicBezTo>
                      <a:pt x="1537" y="8"/>
                      <a:pt x="1539" y="6"/>
                      <a:pt x="1539" y="4"/>
                    </a:cubicBezTo>
                    <a:close/>
                    <a:moveTo>
                      <a:pt x="1487" y="4"/>
                    </a:moveTo>
                    <a:cubicBezTo>
                      <a:pt x="1487" y="2"/>
                      <a:pt x="1485" y="0"/>
                      <a:pt x="1483" y="0"/>
                    </a:cubicBezTo>
                    <a:cubicBezTo>
                      <a:pt x="1463" y="0"/>
                      <a:pt x="1463" y="0"/>
                      <a:pt x="1463" y="0"/>
                    </a:cubicBezTo>
                    <a:cubicBezTo>
                      <a:pt x="1460" y="0"/>
                      <a:pt x="1459" y="2"/>
                      <a:pt x="1459" y="4"/>
                    </a:cubicBezTo>
                    <a:cubicBezTo>
                      <a:pt x="1459" y="6"/>
                      <a:pt x="1460" y="8"/>
                      <a:pt x="1463" y="8"/>
                    </a:cubicBezTo>
                    <a:cubicBezTo>
                      <a:pt x="1483" y="8"/>
                      <a:pt x="1483" y="8"/>
                      <a:pt x="1483" y="8"/>
                    </a:cubicBezTo>
                    <a:cubicBezTo>
                      <a:pt x="1485" y="8"/>
                      <a:pt x="1487" y="6"/>
                      <a:pt x="1487" y="4"/>
                    </a:cubicBezTo>
                    <a:close/>
                    <a:moveTo>
                      <a:pt x="1435" y="4"/>
                    </a:moveTo>
                    <a:cubicBezTo>
                      <a:pt x="1435" y="2"/>
                      <a:pt x="1433" y="0"/>
                      <a:pt x="1431" y="0"/>
                    </a:cubicBezTo>
                    <a:cubicBezTo>
                      <a:pt x="1410" y="0"/>
                      <a:pt x="1410" y="0"/>
                      <a:pt x="1410" y="0"/>
                    </a:cubicBezTo>
                    <a:cubicBezTo>
                      <a:pt x="1408" y="0"/>
                      <a:pt x="1406" y="2"/>
                      <a:pt x="1406" y="4"/>
                    </a:cubicBezTo>
                    <a:cubicBezTo>
                      <a:pt x="1406" y="6"/>
                      <a:pt x="1408" y="8"/>
                      <a:pt x="1410" y="8"/>
                    </a:cubicBezTo>
                    <a:cubicBezTo>
                      <a:pt x="1431" y="8"/>
                      <a:pt x="1431" y="8"/>
                      <a:pt x="1431" y="8"/>
                    </a:cubicBezTo>
                    <a:cubicBezTo>
                      <a:pt x="1433" y="8"/>
                      <a:pt x="1435" y="6"/>
                      <a:pt x="1435" y="4"/>
                    </a:cubicBezTo>
                    <a:close/>
                    <a:moveTo>
                      <a:pt x="1382" y="4"/>
                    </a:moveTo>
                    <a:cubicBezTo>
                      <a:pt x="1382" y="2"/>
                      <a:pt x="1381" y="0"/>
                      <a:pt x="1378" y="0"/>
                    </a:cubicBezTo>
                    <a:cubicBezTo>
                      <a:pt x="1358" y="0"/>
                      <a:pt x="1358" y="0"/>
                      <a:pt x="1358" y="0"/>
                    </a:cubicBezTo>
                    <a:cubicBezTo>
                      <a:pt x="1356" y="0"/>
                      <a:pt x="1354" y="2"/>
                      <a:pt x="1354" y="4"/>
                    </a:cubicBezTo>
                    <a:cubicBezTo>
                      <a:pt x="1354" y="6"/>
                      <a:pt x="1356" y="8"/>
                      <a:pt x="1358" y="8"/>
                    </a:cubicBezTo>
                    <a:cubicBezTo>
                      <a:pt x="1378" y="8"/>
                      <a:pt x="1378" y="8"/>
                      <a:pt x="1378" y="8"/>
                    </a:cubicBezTo>
                    <a:cubicBezTo>
                      <a:pt x="1381" y="8"/>
                      <a:pt x="1382" y="6"/>
                      <a:pt x="1382" y="4"/>
                    </a:cubicBezTo>
                    <a:close/>
                    <a:moveTo>
                      <a:pt x="1330" y="4"/>
                    </a:moveTo>
                    <a:cubicBezTo>
                      <a:pt x="1330" y="2"/>
                      <a:pt x="1328" y="0"/>
                      <a:pt x="1326" y="0"/>
                    </a:cubicBezTo>
                    <a:cubicBezTo>
                      <a:pt x="1306" y="0"/>
                      <a:pt x="1306" y="0"/>
                      <a:pt x="1306" y="0"/>
                    </a:cubicBezTo>
                    <a:cubicBezTo>
                      <a:pt x="1304" y="0"/>
                      <a:pt x="1302" y="2"/>
                      <a:pt x="1302" y="4"/>
                    </a:cubicBezTo>
                    <a:cubicBezTo>
                      <a:pt x="1302" y="6"/>
                      <a:pt x="1304" y="8"/>
                      <a:pt x="1306" y="8"/>
                    </a:cubicBezTo>
                    <a:cubicBezTo>
                      <a:pt x="1326" y="8"/>
                      <a:pt x="1326" y="8"/>
                      <a:pt x="1326" y="8"/>
                    </a:cubicBezTo>
                    <a:cubicBezTo>
                      <a:pt x="1328" y="8"/>
                      <a:pt x="1330" y="6"/>
                      <a:pt x="1330" y="4"/>
                    </a:cubicBezTo>
                    <a:close/>
                    <a:moveTo>
                      <a:pt x="1278" y="4"/>
                    </a:moveTo>
                    <a:cubicBezTo>
                      <a:pt x="1278" y="2"/>
                      <a:pt x="1276" y="0"/>
                      <a:pt x="1274" y="0"/>
                    </a:cubicBezTo>
                    <a:cubicBezTo>
                      <a:pt x="1254" y="0"/>
                      <a:pt x="1254" y="0"/>
                      <a:pt x="1254" y="0"/>
                    </a:cubicBezTo>
                    <a:cubicBezTo>
                      <a:pt x="1252" y="0"/>
                      <a:pt x="1250" y="2"/>
                      <a:pt x="1250" y="4"/>
                    </a:cubicBezTo>
                    <a:cubicBezTo>
                      <a:pt x="1250" y="6"/>
                      <a:pt x="1252" y="8"/>
                      <a:pt x="1254" y="8"/>
                    </a:cubicBezTo>
                    <a:cubicBezTo>
                      <a:pt x="1274" y="8"/>
                      <a:pt x="1274" y="8"/>
                      <a:pt x="1274" y="8"/>
                    </a:cubicBezTo>
                    <a:cubicBezTo>
                      <a:pt x="1276" y="8"/>
                      <a:pt x="1278" y="6"/>
                      <a:pt x="1278" y="4"/>
                    </a:cubicBezTo>
                    <a:close/>
                    <a:moveTo>
                      <a:pt x="1226" y="4"/>
                    </a:moveTo>
                    <a:cubicBezTo>
                      <a:pt x="1226" y="2"/>
                      <a:pt x="1224" y="0"/>
                      <a:pt x="1222" y="0"/>
                    </a:cubicBezTo>
                    <a:cubicBezTo>
                      <a:pt x="1202" y="0"/>
                      <a:pt x="1202" y="0"/>
                      <a:pt x="1202" y="0"/>
                    </a:cubicBezTo>
                    <a:cubicBezTo>
                      <a:pt x="1200" y="0"/>
                      <a:pt x="1198" y="2"/>
                      <a:pt x="1198" y="4"/>
                    </a:cubicBezTo>
                    <a:cubicBezTo>
                      <a:pt x="1198" y="6"/>
                      <a:pt x="1200" y="8"/>
                      <a:pt x="1202" y="8"/>
                    </a:cubicBezTo>
                    <a:cubicBezTo>
                      <a:pt x="1222" y="8"/>
                      <a:pt x="1222" y="8"/>
                      <a:pt x="1222" y="8"/>
                    </a:cubicBezTo>
                    <a:cubicBezTo>
                      <a:pt x="1224" y="8"/>
                      <a:pt x="1226" y="6"/>
                      <a:pt x="1226" y="4"/>
                    </a:cubicBezTo>
                    <a:close/>
                    <a:moveTo>
                      <a:pt x="1174" y="4"/>
                    </a:moveTo>
                    <a:cubicBezTo>
                      <a:pt x="1174" y="2"/>
                      <a:pt x="1172" y="0"/>
                      <a:pt x="1170" y="0"/>
                    </a:cubicBezTo>
                    <a:cubicBezTo>
                      <a:pt x="1150" y="0"/>
                      <a:pt x="1150" y="0"/>
                      <a:pt x="1150" y="0"/>
                    </a:cubicBezTo>
                    <a:cubicBezTo>
                      <a:pt x="1147" y="0"/>
                      <a:pt x="1146" y="2"/>
                      <a:pt x="1146" y="4"/>
                    </a:cubicBezTo>
                    <a:cubicBezTo>
                      <a:pt x="1146" y="6"/>
                      <a:pt x="1147" y="8"/>
                      <a:pt x="1150" y="8"/>
                    </a:cubicBezTo>
                    <a:cubicBezTo>
                      <a:pt x="1170" y="8"/>
                      <a:pt x="1170" y="8"/>
                      <a:pt x="1170" y="8"/>
                    </a:cubicBezTo>
                    <a:cubicBezTo>
                      <a:pt x="1172" y="8"/>
                      <a:pt x="1174" y="6"/>
                      <a:pt x="1174" y="4"/>
                    </a:cubicBezTo>
                    <a:close/>
                    <a:moveTo>
                      <a:pt x="1121" y="4"/>
                    </a:moveTo>
                    <a:cubicBezTo>
                      <a:pt x="1121" y="2"/>
                      <a:pt x="1120" y="0"/>
                      <a:pt x="1117" y="0"/>
                    </a:cubicBezTo>
                    <a:cubicBezTo>
                      <a:pt x="1097" y="0"/>
                      <a:pt x="1097" y="0"/>
                      <a:pt x="1097" y="0"/>
                    </a:cubicBezTo>
                    <a:cubicBezTo>
                      <a:pt x="1095" y="0"/>
                      <a:pt x="1093" y="2"/>
                      <a:pt x="1093" y="4"/>
                    </a:cubicBezTo>
                    <a:cubicBezTo>
                      <a:pt x="1093" y="6"/>
                      <a:pt x="1095" y="8"/>
                      <a:pt x="1097" y="8"/>
                    </a:cubicBezTo>
                    <a:cubicBezTo>
                      <a:pt x="1117" y="8"/>
                      <a:pt x="1117" y="8"/>
                      <a:pt x="1117" y="8"/>
                    </a:cubicBezTo>
                    <a:cubicBezTo>
                      <a:pt x="1120" y="8"/>
                      <a:pt x="1121" y="6"/>
                      <a:pt x="1121" y="4"/>
                    </a:cubicBezTo>
                    <a:close/>
                    <a:moveTo>
                      <a:pt x="1069" y="4"/>
                    </a:moveTo>
                    <a:cubicBezTo>
                      <a:pt x="1069" y="2"/>
                      <a:pt x="1067" y="0"/>
                      <a:pt x="1065" y="0"/>
                    </a:cubicBezTo>
                    <a:cubicBezTo>
                      <a:pt x="1045" y="0"/>
                      <a:pt x="1045" y="0"/>
                      <a:pt x="1045" y="0"/>
                    </a:cubicBezTo>
                    <a:cubicBezTo>
                      <a:pt x="1043" y="0"/>
                      <a:pt x="1041" y="2"/>
                      <a:pt x="1041" y="4"/>
                    </a:cubicBezTo>
                    <a:cubicBezTo>
                      <a:pt x="1041" y="6"/>
                      <a:pt x="1043" y="8"/>
                      <a:pt x="1045" y="8"/>
                    </a:cubicBezTo>
                    <a:cubicBezTo>
                      <a:pt x="1065" y="8"/>
                      <a:pt x="1065" y="8"/>
                      <a:pt x="1065" y="8"/>
                    </a:cubicBezTo>
                    <a:cubicBezTo>
                      <a:pt x="1067" y="8"/>
                      <a:pt x="1069" y="6"/>
                      <a:pt x="1069" y="4"/>
                    </a:cubicBezTo>
                    <a:close/>
                    <a:moveTo>
                      <a:pt x="1017" y="4"/>
                    </a:moveTo>
                    <a:cubicBezTo>
                      <a:pt x="1017" y="2"/>
                      <a:pt x="1015" y="0"/>
                      <a:pt x="1013" y="0"/>
                    </a:cubicBezTo>
                    <a:cubicBezTo>
                      <a:pt x="993" y="0"/>
                      <a:pt x="993" y="0"/>
                      <a:pt x="993" y="0"/>
                    </a:cubicBezTo>
                    <a:cubicBezTo>
                      <a:pt x="991" y="0"/>
                      <a:pt x="989" y="2"/>
                      <a:pt x="989" y="4"/>
                    </a:cubicBezTo>
                    <a:cubicBezTo>
                      <a:pt x="989" y="6"/>
                      <a:pt x="991" y="8"/>
                      <a:pt x="993" y="8"/>
                    </a:cubicBezTo>
                    <a:cubicBezTo>
                      <a:pt x="1013" y="8"/>
                      <a:pt x="1013" y="8"/>
                      <a:pt x="1013" y="8"/>
                    </a:cubicBezTo>
                    <a:cubicBezTo>
                      <a:pt x="1015" y="8"/>
                      <a:pt x="1017" y="6"/>
                      <a:pt x="1017" y="4"/>
                    </a:cubicBezTo>
                    <a:close/>
                    <a:moveTo>
                      <a:pt x="965" y="4"/>
                    </a:moveTo>
                    <a:cubicBezTo>
                      <a:pt x="965" y="2"/>
                      <a:pt x="963" y="0"/>
                      <a:pt x="961" y="0"/>
                    </a:cubicBezTo>
                    <a:cubicBezTo>
                      <a:pt x="941" y="0"/>
                      <a:pt x="941" y="0"/>
                      <a:pt x="941" y="0"/>
                    </a:cubicBezTo>
                    <a:cubicBezTo>
                      <a:pt x="939" y="0"/>
                      <a:pt x="937" y="2"/>
                      <a:pt x="937" y="4"/>
                    </a:cubicBezTo>
                    <a:cubicBezTo>
                      <a:pt x="937" y="6"/>
                      <a:pt x="939" y="8"/>
                      <a:pt x="941" y="8"/>
                    </a:cubicBezTo>
                    <a:cubicBezTo>
                      <a:pt x="961" y="8"/>
                      <a:pt x="961" y="8"/>
                      <a:pt x="961" y="8"/>
                    </a:cubicBezTo>
                    <a:cubicBezTo>
                      <a:pt x="963" y="8"/>
                      <a:pt x="965" y="6"/>
                      <a:pt x="965" y="4"/>
                    </a:cubicBezTo>
                    <a:close/>
                    <a:moveTo>
                      <a:pt x="913" y="4"/>
                    </a:moveTo>
                    <a:cubicBezTo>
                      <a:pt x="913" y="2"/>
                      <a:pt x="911" y="0"/>
                      <a:pt x="909" y="0"/>
                    </a:cubicBezTo>
                    <a:cubicBezTo>
                      <a:pt x="889" y="0"/>
                      <a:pt x="889" y="0"/>
                      <a:pt x="889" y="0"/>
                    </a:cubicBezTo>
                    <a:cubicBezTo>
                      <a:pt x="886" y="0"/>
                      <a:pt x="885" y="2"/>
                      <a:pt x="885" y="4"/>
                    </a:cubicBezTo>
                    <a:cubicBezTo>
                      <a:pt x="885" y="6"/>
                      <a:pt x="886" y="8"/>
                      <a:pt x="889" y="8"/>
                    </a:cubicBezTo>
                    <a:cubicBezTo>
                      <a:pt x="909" y="8"/>
                      <a:pt x="909" y="8"/>
                      <a:pt x="909" y="8"/>
                    </a:cubicBezTo>
                    <a:cubicBezTo>
                      <a:pt x="911" y="8"/>
                      <a:pt x="913" y="6"/>
                      <a:pt x="913" y="4"/>
                    </a:cubicBezTo>
                    <a:close/>
                    <a:moveTo>
                      <a:pt x="861" y="4"/>
                    </a:moveTo>
                    <a:cubicBezTo>
                      <a:pt x="861" y="2"/>
                      <a:pt x="859" y="0"/>
                      <a:pt x="857" y="0"/>
                    </a:cubicBezTo>
                    <a:cubicBezTo>
                      <a:pt x="836" y="0"/>
                      <a:pt x="836" y="0"/>
                      <a:pt x="836" y="0"/>
                    </a:cubicBezTo>
                    <a:cubicBezTo>
                      <a:pt x="834" y="0"/>
                      <a:pt x="832" y="2"/>
                      <a:pt x="832" y="4"/>
                    </a:cubicBezTo>
                    <a:cubicBezTo>
                      <a:pt x="832" y="6"/>
                      <a:pt x="834" y="8"/>
                      <a:pt x="836" y="8"/>
                    </a:cubicBezTo>
                    <a:cubicBezTo>
                      <a:pt x="857" y="8"/>
                      <a:pt x="857" y="8"/>
                      <a:pt x="857" y="8"/>
                    </a:cubicBezTo>
                    <a:cubicBezTo>
                      <a:pt x="859" y="8"/>
                      <a:pt x="861" y="6"/>
                      <a:pt x="861" y="4"/>
                    </a:cubicBezTo>
                    <a:close/>
                    <a:moveTo>
                      <a:pt x="808" y="4"/>
                    </a:moveTo>
                    <a:cubicBezTo>
                      <a:pt x="808" y="2"/>
                      <a:pt x="807" y="0"/>
                      <a:pt x="804" y="0"/>
                    </a:cubicBezTo>
                    <a:cubicBezTo>
                      <a:pt x="784" y="0"/>
                      <a:pt x="784" y="0"/>
                      <a:pt x="784" y="0"/>
                    </a:cubicBezTo>
                    <a:cubicBezTo>
                      <a:pt x="782" y="0"/>
                      <a:pt x="780" y="2"/>
                      <a:pt x="780" y="4"/>
                    </a:cubicBezTo>
                    <a:cubicBezTo>
                      <a:pt x="780" y="6"/>
                      <a:pt x="782" y="8"/>
                      <a:pt x="784" y="8"/>
                    </a:cubicBezTo>
                    <a:cubicBezTo>
                      <a:pt x="804" y="8"/>
                      <a:pt x="804" y="8"/>
                      <a:pt x="804" y="8"/>
                    </a:cubicBezTo>
                    <a:cubicBezTo>
                      <a:pt x="807" y="8"/>
                      <a:pt x="808" y="6"/>
                      <a:pt x="808" y="4"/>
                    </a:cubicBezTo>
                    <a:close/>
                    <a:moveTo>
                      <a:pt x="756" y="4"/>
                    </a:moveTo>
                    <a:cubicBezTo>
                      <a:pt x="756" y="2"/>
                      <a:pt x="754" y="0"/>
                      <a:pt x="752" y="0"/>
                    </a:cubicBezTo>
                    <a:cubicBezTo>
                      <a:pt x="732" y="0"/>
                      <a:pt x="732" y="0"/>
                      <a:pt x="732" y="0"/>
                    </a:cubicBezTo>
                    <a:cubicBezTo>
                      <a:pt x="730" y="0"/>
                      <a:pt x="728" y="2"/>
                      <a:pt x="728" y="4"/>
                    </a:cubicBezTo>
                    <a:cubicBezTo>
                      <a:pt x="728" y="6"/>
                      <a:pt x="730" y="8"/>
                      <a:pt x="732" y="8"/>
                    </a:cubicBezTo>
                    <a:cubicBezTo>
                      <a:pt x="752" y="8"/>
                      <a:pt x="752" y="8"/>
                      <a:pt x="752" y="8"/>
                    </a:cubicBezTo>
                    <a:cubicBezTo>
                      <a:pt x="754" y="8"/>
                      <a:pt x="756" y="6"/>
                      <a:pt x="756" y="4"/>
                    </a:cubicBezTo>
                    <a:close/>
                    <a:moveTo>
                      <a:pt x="704" y="4"/>
                    </a:moveTo>
                    <a:cubicBezTo>
                      <a:pt x="704" y="2"/>
                      <a:pt x="702" y="0"/>
                      <a:pt x="700" y="0"/>
                    </a:cubicBezTo>
                    <a:cubicBezTo>
                      <a:pt x="680" y="0"/>
                      <a:pt x="680" y="0"/>
                      <a:pt x="680" y="0"/>
                    </a:cubicBezTo>
                    <a:cubicBezTo>
                      <a:pt x="678" y="0"/>
                      <a:pt x="676" y="2"/>
                      <a:pt x="676" y="4"/>
                    </a:cubicBezTo>
                    <a:cubicBezTo>
                      <a:pt x="676" y="6"/>
                      <a:pt x="678" y="8"/>
                      <a:pt x="680" y="8"/>
                    </a:cubicBezTo>
                    <a:cubicBezTo>
                      <a:pt x="700" y="8"/>
                      <a:pt x="700" y="8"/>
                      <a:pt x="700" y="8"/>
                    </a:cubicBezTo>
                    <a:cubicBezTo>
                      <a:pt x="702" y="8"/>
                      <a:pt x="704" y="6"/>
                      <a:pt x="704" y="4"/>
                    </a:cubicBezTo>
                    <a:close/>
                    <a:moveTo>
                      <a:pt x="652" y="4"/>
                    </a:moveTo>
                    <a:cubicBezTo>
                      <a:pt x="652" y="2"/>
                      <a:pt x="650" y="0"/>
                      <a:pt x="648" y="0"/>
                    </a:cubicBezTo>
                    <a:cubicBezTo>
                      <a:pt x="628" y="0"/>
                      <a:pt x="628" y="0"/>
                      <a:pt x="628" y="0"/>
                    </a:cubicBezTo>
                    <a:cubicBezTo>
                      <a:pt x="626" y="0"/>
                      <a:pt x="624" y="2"/>
                      <a:pt x="624" y="4"/>
                    </a:cubicBezTo>
                    <a:cubicBezTo>
                      <a:pt x="624" y="6"/>
                      <a:pt x="626" y="8"/>
                      <a:pt x="628" y="8"/>
                    </a:cubicBezTo>
                    <a:cubicBezTo>
                      <a:pt x="648" y="8"/>
                      <a:pt x="648" y="8"/>
                      <a:pt x="648" y="8"/>
                    </a:cubicBezTo>
                    <a:cubicBezTo>
                      <a:pt x="650" y="8"/>
                      <a:pt x="652" y="6"/>
                      <a:pt x="652" y="4"/>
                    </a:cubicBezTo>
                    <a:close/>
                    <a:moveTo>
                      <a:pt x="600" y="4"/>
                    </a:moveTo>
                    <a:cubicBezTo>
                      <a:pt x="600" y="2"/>
                      <a:pt x="598" y="0"/>
                      <a:pt x="596" y="0"/>
                    </a:cubicBezTo>
                    <a:cubicBezTo>
                      <a:pt x="576" y="0"/>
                      <a:pt x="576" y="0"/>
                      <a:pt x="576" y="0"/>
                    </a:cubicBezTo>
                    <a:cubicBezTo>
                      <a:pt x="573" y="0"/>
                      <a:pt x="572" y="2"/>
                      <a:pt x="572" y="4"/>
                    </a:cubicBezTo>
                    <a:cubicBezTo>
                      <a:pt x="572" y="6"/>
                      <a:pt x="573" y="8"/>
                      <a:pt x="576" y="8"/>
                    </a:cubicBezTo>
                    <a:cubicBezTo>
                      <a:pt x="596" y="8"/>
                      <a:pt x="596" y="8"/>
                      <a:pt x="596" y="8"/>
                    </a:cubicBezTo>
                    <a:cubicBezTo>
                      <a:pt x="598" y="8"/>
                      <a:pt x="600" y="6"/>
                      <a:pt x="600" y="4"/>
                    </a:cubicBezTo>
                    <a:close/>
                    <a:moveTo>
                      <a:pt x="547" y="4"/>
                    </a:moveTo>
                    <a:cubicBezTo>
                      <a:pt x="547" y="2"/>
                      <a:pt x="546" y="0"/>
                      <a:pt x="543" y="0"/>
                    </a:cubicBezTo>
                    <a:cubicBezTo>
                      <a:pt x="523" y="0"/>
                      <a:pt x="523" y="0"/>
                      <a:pt x="523" y="0"/>
                    </a:cubicBezTo>
                    <a:cubicBezTo>
                      <a:pt x="521" y="0"/>
                      <a:pt x="519" y="2"/>
                      <a:pt x="519" y="4"/>
                    </a:cubicBezTo>
                    <a:cubicBezTo>
                      <a:pt x="519" y="6"/>
                      <a:pt x="521" y="8"/>
                      <a:pt x="523" y="8"/>
                    </a:cubicBezTo>
                    <a:cubicBezTo>
                      <a:pt x="543" y="8"/>
                      <a:pt x="543" y="8"/>
                      <a:pt x="543" y="8"/>
                    </a:cubicBezTo>
                    <a:cubicBezTo>
                      <a:pt x="546" y="8"/>
                      <a:pt x="547" y="6"/>
                      <a:pt x="547" y="4"/>
                    </a:cubicBezTo>
                    <a:close/>
                    <a:moveTo>
                      <a:pt x="495" y="4"/>
                    </a:moveTo>
                    <a:cubicBezTo>
                      <a:pt x="495" y="2"/>
                      <a:pt x="493" y="0"/>
                      <a:pt x="491" y="0"/>
                    </a:cubicBezTo>
                    <a:cubicBezTo>
                      <a:pt x="471" y="0"/>
                      <a:pt x="471" y="0"/>
                      <a:pt x="471" y="0"/>
                    </a:cubicBezTo>
                    <a:cubicBezTo>
                      <a:pt x="469" y="0"/>
                      <a:pt x="467" y="2"/>
                      <a:pt x="467" y="4"/>
                    </a:cubicBezTo>
                    <a:cubicBezTo>
                      <a:pt x="467" y="6"/>
                      <a:pt x="469" y="8"/>
                      <a:pt x="471" y="8"/>
                    </a:cubicBezTo>
                    <a:cubicBezTo>
                      <a:pt x="491" y="8"/>
                      <a:pt x="491" y="8"/>
                      <a:pt x="491" y="8"/>
                    </a:cubicBezTo>
                    <a:cubicBezTo>
                      <a:pt x="493" y="8"/>
                      <a:pt x="495" y="6"/>
                      <a:pt x="495" y="4"/>
                    </a:cubicBezTo>
                    <a:close/>
                    <a:moveTo>
                      <a:pt x="443" y="4"/>
                    </a:moveTo>
                    <a:cubicBezTo>
                      <a:pt x="443" y="2"/>
                      <a:pt x="441" y="0"/>
                      <a:pt x="439" y="0"/>
                    </a:cubicBezTo>
                    <a:cubicBezTo>
                      <a:pt x="419" y="0"/>
                      <a:pt x="419" y="0"/>
                      <a:pt x="419" y="0"/>
                    </a:cubicBezTo>
                    <a:cubicBezTo>
                      <a:pt x="417" y="0"/>
                      <a:pt x="415" y="2"/>
                      <a:pt x="415" y="4"/>
                    </a:cubicBezTo>
                    <a:cubicBezTo>
                      <a:pt x="415" y="6"/>
                      <a:pt x="417" y="8"/>
                      <a:pt x="419" y="8"/>
                    </a:cubicBezTo>
                    <a:cubicBezTo>
                      <a:pt x="439" y="8"/>
                      <a:pt x="439" y="8"/>
                      <a:pt x="439" y="8"/>
                    </a:cubicBezTo>
                    <a:cubicBezTo>
                      <a:pt x="441" y="8"/>
                      <a:pt x="443" y="6"/>
                      <a:pt x="443" y="4"/>
                    </a:cubicBezTo>
                    <a:close/>
                    <a:moveTo>
                      <a:pt x="391" y="4"/>
                    </a:moveTo>
                    <a:cubicBezTo>
                      <a:pt x="391" y="2"/>
                      <a:pt x="389" y="0"/>
                      <a:pt x="387" y="0"/>
                    </a:cubicBezTo>
                    <a:cubicBezTo>
                      <a:pt x="367" y="0"/>
                      <a:pt x="367" y="0"/>
                      <a:pt x="367" y="0"/>
                    </a:cubicBezTo>
                    <a:cubicBezTo>
                      <a:pt x="365" y="0"/>
                      <a:pt x="363" y="2"/>
                      <a:pt x="363" y="4"/>
                    </a:cubicBezTo>
                    <a:cubicBezTo>
                      <a:pt x="363" y="6"/>
                      <a:pt x="365" y="8"/>
                      <a:pt x="367" y="8"/>
                    </a:cubicBezTo>
                    <a:cubicBezTo>
                      <a:pt x="387" y="8"/>
                      <a:pt x="387" y="8"/>
                      <a:pt x="387" y="8"/>
                    </a:cubicBezTo>
                    <a:cubicBezTo>
                      <a:pt x="389" y="8"/>
                      <a:pt x="391" y="6"/>
                      <a:pt x="391" y="4"/>
                    </a:cubicBezTo>
                    <a:close/>
                    <a:moveTo>
                      <a:pt x="339" y="4"/>
                    </a:moveTo>
                    <a:cubicBezTo>
                      <a:pt x="339" y="2"/>
                      <a:pt x="337" y="0"/>
                      <a:pt x="335" y="0"/>
                    </a:cubicBezTo>
                    <a:cubicBezTo>
                      <a:pt x="315" y="0"/>
                      <a:pt x="315" y="0"/>
                      <a:pt x="315" y="0"/>
                    </a:cubicBezTo>
                    <a:cubicBezTo>
                      <a:pt x="312" y="0"/>
                      <a:pt x="311" y="2"/>
                      <a:pt x="311" y="4"/>
                    </a:cubicBezTo>
                    <a:cubicBezTo>
                      <a:pt x="311" y="6"/>
                      <a:pt x="312" y="8"/>
                      <a:pt x="315" y="8"/>
                    </a:cubicBezTo>
                    <a:cubicBezTo>
                      <a:pt x="335" y="8"/>
                      <a:pt x="335" y="8"/>
                      <a:pt x="335" y="8"/>
                    </a:cubicBezTo>
                    <a:cubicBezTo>
                      <a:pt x="337" y="8"/>
                      <a:pt x="339" y="6"/>
                      <a:pt x="339" y="4"/>
                    </a:cubicBezTo>
                    <a:close/>
                    <a:moveTo>
                      <a:pt x="287" y="4"/>
                    </a:moveTo>
                    <a:cubicBezTo>
                      <a:pt x="287" y="2"/>
                      <a:pt x="285" y="0"/>
                      <a:pt x="283" y="0"/>
                    </a:cubicBezTo>
                    <a:cubicBezTo>
                      <a:pt x="262" y="0"/>
                      <a:pt x="262" y="0"/>
                      <a:pt x="262" y="0"/>
                    </a:cubicBezTo>
                    <a:cubicBezTo>
                      <a:pt x="260" y="0"/>
                      <a:pt x="258" y="2"/>
                      <a:pt x="258" y="4"/>
                    </a:cubicBezTo>
                    <a:cubicBezTo>
                      <a:pt x="258" y="6"/>
                      <a:pt x="260" y="8"/>
                      <a:pt x="262" y="8"/>
                    </a:cubicBezTo>
                    <a:cubicBezTo>
                      <a:pt x="283" y="8"/>
                      <a:pt x="283" y="8"/>
                      <a:pt x="283" y="8"/>
                    </a:cubicBezTo>
                    <a:cubicBezTo>
                      <a:pt x="285" y="8"/>
                      <a:pt x="287" y="6"/>
                      <a:pt x="287" y="4"/>
                    </a:cubicBezTo>
                    <a:close/>
                    <a:moveTo>
                      <a:pt x="234" y="4"/>
                    </a:moveTo>
                    <a:cubicBezTo>
                      <a:pt x="234" y="2"/>
                      <a:pt x="233" y="0"/>
                      <a:pt x="230" y="0"/>
                    </a:cubicBezTo>
                    <a:cubicBezTo>
                      <a:pt x="210" y="0"/>
                      <a:pt x="210" y="0"/>
                      <a:pt x="210" y="0"/>
                    </a:cubicBezTo>
                    <a:cubicBezTo>
                      <a:pt x="208" y="0"/>
                      <a:pt x="206" y="2"/>
                      <a:pt x="206" y="4"/>
                    </a:cubicBezTo>
                    <a:cubicBezTo>
                      <a:pt x="206" y="6"/>
                      <a:pt x="208" y="8"/>
                      <a:pt x="210" y="8"/>
                    </a:cubicBezTo>
                    <a:cubicBezTo>
                      <a:pt x="230" y="8"/>
                      <a:pt x="230" y="8"/>
                      <a:pt x="230" y="8"/>
                    </a:cubicBezTo>
                    <a:cubicBezTo>
                      <a:pt x="233" y="8"/>
                      <a:pt x="234" y="6"/>
                      <a:pt x="234" y="4"/>
                    </a:cubicBezTo>
                    <a:close/>
                    <a:moveTo>
                      <a:pt x="182" y="4"/>
                    </a:moveTo>
                    <a:cubicBezTo>
                      <a:pt x="182" y="2"/>
                      <a:pt x="180" y="0"/>
                      <a:pt x="178" y="0"/>
                    </a:cubicBezTo>
                    <a:cubicBezTo>
                      <a:pt x="158" y="0"/>
                      <a:pt x="158" y="0"/>
                      <a:pt x="158" y="0"/>
                    </a:cubicBezTo>
                    <a:cubicBezTo>
                      <a:pt x="156" y="0"/>
                      <a:pt x="154" y="2"/>
                      <a:pt x="154" y="4"/>
                    </a:cubicBezTo>
                    <a:cubicBezTo>
                      <a:pt x="154" y="6"/>
                      <a:pt x="156" y="8"/>
                      <a:pt x="158" y="8"/>
                    </a:cubicBezTo>
                    <a:cubicBezTo>
                      <a:pt x="178" y="8"/>
                      <a:pt x="178" y="8"/>
                      <a:pt x="178" y="8"/>
                    </a:cubicBezTo>
                    <a:cubicBezTo>
                      <a:pt x="180" y="8"/>
                      <a:pt x="182" y="6"/>
                      <a:pt x="182" y="4"/>
                    </a:cubicBezTo>
                    <a:close/>
                    <a:moveTo>
                      <a:pt x="130" y="4"/>
                    </a:moveTo>
                    <a:cubicBezTo>
                      <a:pt x="130" y="2"/>
                      <a:pt x="128" y="0"/>
                      <a:pt x="126" y="0"/>
                    </a:cubicBezTo>
                    <a:cubicBezTo>
                      <a:pt x="106" y="0"/>
                      <a:pt x="106" y="0"/>
                      <a:pt x="106" y="0"/>
                    </a:cubicBezTo>
                    <a:cubicBezTo>
                      <a:pt x="104" y="0"/>
                      <a:pt x="102" y="2"/>
                      <a:pt x="102" y="4"/>
                    </a:cubicBezTo>
                    <a:cubicBezTo>
                      <a:pt x="102" y="6"/>
                      <a:pt x="104" y="8"/>
                      <a:pt x="106" y="8"/>
                    </a:cubicBezTo>
                    <a:cubicBezTo>
                      <a:pt x="126" y="8"/>
                      <a:pt x="126" y="8"/>
                      <a:pt x="126" y="8"/>
                    </a:cubicBezTo>
                    <a:cubicBezTo>
                      <a:pt x="128" y="8"/>
                      <a:pt x="130" y="6"/>
                      <a:pt x="130" y="4"/>
                    </a:cubicBezTo>
                    <a:close/>
                    <a:moveTo>
                      <a:pt x="78" y="4"/>
                    </a:moveTo>
                    <a:cubicBezTo>
                      <a:pt x="78" y="2"/>
                      <a:pt x="76" y="0"/>
                      <a:pt x="74" y="0"/>
                    </a:cubicBezTo>
                    <a:cubicBezTo>
                      <a:pt x="54" y="0"/>
                      <a:pt x="54" y="0"/>
                      <a:pt x="54" y="0"/>
                    </a:cubicBezTo>
                    <a:cubicBezTo>
                      <a:pt x="52" y="0"/>
                      <a:pt x="50" y="2"/>
                      <a:pt x="50" y="4"/>
                    </a:cubicBezTo>
                    <a:cubicBezTo>
                      <a:pt x="50" y="6"/>
                      <a:pt x="52" y="8"/>
                      <a:pt x="54" y="8"/>
                    </a:cubicBezTo>
                    <a:cubicBezTo>
                      <a:pt x="74" y="8"/>
                      <a:pt x="74" y="8"/>
                      <a:pt x="74" y="8"/>
                    </a:cubicBezTo>
                    <a:cubicBezTo>
                      <a:pt x="76" y="8"/>
                      <a:pt x="78" y="6"/>
                      <a:pt x="78" y="4"/>
                    </a:cubicBezTo>
                    <a:close/>
                    <a:moveTo>
                      <a:pt x="8" y="119"/>
                    </a:moveTo>
                    <a:cubicBezTo>
                      <a:pt x="8" y="109"/>
                      <a:pt x="8" y="109"/>
                      <a:pt x="8" y="109"/>
                    </a:cubicBezTo>
                    <a:cubicBezTo>
                      <a:pt x="8" y="107"/>
                      <a:pt x="6" y="105"/>
                      <a:pt x="4" y="105"/>
                    </a:cubicBezTo>
                    <a:cubicBezTo>
                      <a:pt x="2" y="105"/>
                      <a:pt x="0" y="107"/>
                      <a:pt x="0" y="109"/>
                    </a:cubicBezTo>
                    <a:cubicBezTo>
                      <a:pt x="0" y="119"/>
                      <a:pt x="0" y="119"/>
                      <a:pt x="0" y="119"/>
                    </a:cubicBezTo>
                    <a:cubicBezTo>
                      <a:pt x="0" y="122"/>
                      <a:pt x="2" y="123"/>
                      <a:pt x="4" y="123"/>
                    </a:cubicBezTo>
                    <a:cubicBezTo>
                      <a:pt x="6" y="123"/>
                      <a:pt x="8" y="122"/>
                      <a:pt x="8" y="119"/>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0" name="TextBox 29"/>
            <p:cNvSpPr txBox="1"/>
            <p:nvPr/>
          </p:nvSpPr>
          <p:spPr>
            <a:xfrm>
              <a:off x="821570" y="1633852"/>
              <a:ext cx="4715890" cy="369332"/>
            </a:xfrm>
            <a:prstGeom prst="rect">
              <a:avLst/>
            </a:prstGeom>
            <a:noFill/>
          </p:spPr>
          <p:txBody>
            <a:bodyPr wrap="square" lIns="0" tIns="0" rIns="0" bIns="146304" rtlCol="0">
              <a:noAutofit/>
            </a:bodyPr>
            <a:lstStyle/>
            <a:p>
              <a:r>
                <a:rPr lang="en-US" dirty="0">
                  <a:solidFill>
                    <a:srgbClr val="00BCF2"/>
                  </a:solidFill>
                </a:rPr>
                <a:t>…</a:t>
              </a:r>
            </a:p>
            <a:p>
              <a:pPr>
                <a:lnSpc>
                  <a:spcPct val="90000"/>
                </a:lnSpc>
                <a:spcAft>
                  <a:spcPts val="600"/>
                </a:spcAft>
              </a:pPr>
              <a:r>
                <a:rPr lang="en-US" sz="1400" dirty="0">
                  <a:solidFill>
                    <a:schemeClr val="bg1"/>
                  </a:solidFill>
                </a:rPr>
                <a:t>…</a:t>
              </a:r>
              <a:endParaRPr lang="en-US" sz="1400" baseline="30000" dirty="0">
                <a:solidFill>
                  <a:schemeClr val="bg1"/>
                </a:solidFill>
              </a:endParaRPr>
            </a:p>
          </p:txBody>
        </p:sp>
      </p:grpSp>
      <p:grpSp>
        <p:nvGrpSpPr>
          <p:cNvPr id="1137" name="Group 1136"/>
          <p:cNvGrpSpPr/>
          <p:nvPr/>
        </p:nvGrpSpPr>
        <p:grpSpPr>
          <a:xfrm>
            <a:off x="5651500" y="2207891"/>
            <a:ext cx="5880101" cy="957283"/>
            <a:chOff x="5651500" y="2101125"/>
            <a:chExt cx="5880101" cy="957283"/>
          </a:xfrm>
        </p:grpSpPr>
        <p:grpSp>
          <p:nvGrpSpPr>
            <p:cNvPr id="1130" name="Group 1129"/>
            <p:cNvGrpSpPr/>
            <p:nvPr/>
          </p:nvGrpSpPr>
          <p:grpSpPr>
            <a:xfrm>
              <a:off x="5651500" y="2101125"/>
              <a:ext cx="5880101" cy="896937"/>
              <a:chOff x="5651500" y="2101125"/>
              <a:chExt cx="5880101" cy="896937"/>
            </a:xfrm>
          </p:grpSpPr>
          <p:grpSp>
            <p:nvGrpSpPr>
              <p:cNvPr id="21" name="Group 20"/>
              <p:cNvGrpSpPr/>
              <p:nvPr/>
            </p:nvGrpSpPr>
            <p:grpSpPr>
              <a:xfrm>
                <a:off x="5651500" y="2101125"/>
                <a:ext cx="898525" cy="896937"/>
                <a:chOff x="5651500" y="2101125"/>
                <a:chExt cx="898525" cy="896937"/>
              </a:xfrm>
            </p:grpSpPr>
            <p:sp>
              <p:nvSpPr>
                <p:cNvPr id="7" name="Freeform 7"/>
                <p:cNvSpPr>
                  <a:spLocks/>
                </p:cNvSpPr>
                <p:nvPr/>
              </p:nvSpPr>
              <p:spPr bwMode="auto">
                <a:xfrm>
                  <a:off x="5651500" y="2101125"/>
                  <a:ext cx="898525" cy="896937"/>
                </a:xfrm>
                <a:custGeom>
                  <a:avLst/>
                  <a:gdLst>
                    <a:gd name="T0" fmla="*/ 283 w 566"/>
                    <a:gd name="T1" fmla="*/ 565 h 565"/>
                    <a:gd name="T2" fmla="*/ 0 w 566"/>
                    <a:gd name="T3" fmla="*/ 282 h 565"/>
                    <a:gd name="T4" fmla="*/ 283 w 566"/>
                    <a:gd name="T5" fmla="*/ 0 h 565"/>
                    <a:gd name="T6" fmla="*/ 566 w 566"/>
                    <a:gd name="T7" fmla="*/ 282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2"/>
                      </a:lnTo>
                      <a:lnTo>
                        <a:pt x="283" y="0"/>
                      </a:lnTo>
                      <a:lnTo>
                        <a:pt x="566" y="282"/>
                      </a:lnTo>
                      <a:lnTo>
                        <a:pt x="283" y="565"/>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p:nvSpPr>
              <p:spPr bwMode="auto">
                <a:xfrm>
                  <a:off x="5873750" y="2350363"/>
                  <a:ext cx="430213" cy="427037"/>
                </a:xfrm>
                <a:custGeom>
                  <a:avLst/>
                  <a:gdLst>
                    <a:gd name="T0" fmla="*/ 85 w 138"/>
                    <a:gd name="T1" fmla="*/ 79 h 137"/>
                    <a:gd name="T2" fmla="*/ 82 w 138"/>
                    <a:gd name="T3" fmla="*/ 64 h 137"/>
                    <a:gd name="T4" fmla="*/ 80 w 138"/>
                    <a:gd name="T5" fmla="*/ 50 h 137"/>
                    <a:gd name="T6" fmla="*/ 68 w 138"/>
                    <a:gd name="T7" fmla="*/ 56 h 137"/>
                    <a:gd name="T8" fmla="*/ 55 w 138"/>
                    <a:gd name="T9" fmla="*/ 48 h 137"/>
                    <a:gd name="T10" fmla="*/ 44 w 138"/>
                    <a:gd name="T11" fmla="*/ 39 h 137"/>
                    <a:gd name="T12" fmla="*/ 40 w 138"/>
                    <a:gd name="T13" fmla="*/ 53 h 137"/>
                    <a:gd name="T14" fmla="*/ 25 w 138"/>
                    <a:gd name="T15" fmla="*/ 56 h 137"/>
                    <a:gd name="T16" fmla="*/ 11 w 138"/>
                    <a:gd name="T17" fmla="*/ 58 h 137"/>
                    <a:gd name="T18" fmla="*/ 17 w 138"/>
                    <a:gd name="T19" fmla="*/ 70 h 137"/>
                    <a:gd name="T20" fmla="*/ 9 w 138"/>
                    <a:gd name="T21" fmla="*/ 83 h 137"/>
                    <a:gd name="T22" fmla="*/ 0 w 138"/>
                    <a:gd name="T23" fmla="*/ 94 h 137"/>
                    <a:gd name="T24" fmla="*/ 14 w 138"/>
                    <a:gd name="T25" fmla="*/ 97 h 137"/>
                    <a:gd name="T26" fmla="*/ 17 w 138"/>
                    <a:gd name="T27" fmla="*/ 113 h 137"/>
                    <a:gd name="T28" fmla="*/ 19 w 138"/>
                    <a:gd name="T29" fmla="*/ 127 h 137"/>
                    <a:gd name="T30" fmla="*/ 31 w 138"/>
                    <a:gd name="T31" fmla="*/ 120 h 137"/>
                    <a:gd name="T32" fmla="*/ 44 w 138"/>
                    <a:gd name="T33" fmla="*/ 129 h 137"/>
                    <a:gd name="T34" fmla="*/ 55 w 138"/>
                    <a:gd name="T35" fmla="*/ 137 h 137"/>
                    <a:gd name="T36" fmla="*/ 58 w 138"/>
                    <a:gd name="T37" fmla="*/ 124 h 137"/>
                    <a:gd name="T38" fmla="*/ 74 w 138"/>
                    <a:gd name="T39" fmla="*/ 121 h 137"/>
                    <a:gd name="T40" fmla="*/ 88 w 138"/>
                    <a:gd name="T41" fmla="*/ 119 h 137"/>
                    <a:gd name="T42" fmla="*/ 81 w 138"/>
                    <a:gd name="T43" fmla="*/ 107 h 137"/>
                    <a:gd name="T44" fmla="*/ 90 w 138"/>
                    <a:gd name="T45" fmla="*/ 94 h 137"/>
                    <a:gd name="T46" fmla="*/ 98 w 138"/>
                    <a:gd name="T47" fmla="*/ 83 h 137"/>
                    <a:gd name="T48" fmla="*/ 49 w 138"/>
                    <a:gd name="T49" fmla="*/ 111 h 137"/>
                    <a:gd name="T50" fmla="*/ 49 w 138"/>
                    <a:gd name="T51" fmla="*/ 66 h 137"/>
                    <a:gd name="T52" fmla="*/ 49 w 138"/>
                    <a:gd name="T53" fmla="*/ 111 h 137"/>
                    <a:gd name="T54" fmla="*/ 131 w 138"/>
                    <a:gd name="T55" fmla="*/ 34 h 137"/>
                    <a:gd name="T56" fmla="*/ 132 w 138"/>
                    <a:gd name="T57" fmla="*/ 24 h 137"/>
                    <a:gd name="T58" fmla="*/ 135 w 138"/>
                    <a:gd name="T59" fmla="*/ 15 h 137"/>
                    <a:gd name="T60" fmla="*/ 126 w 138"/>
                    <a:gd name="T61" fmla="*/ 16 h 137"/>
                    <a:gd name="T62" fmla="*/ 120 w 138"/>
                    <a:gd name="T63" fmla="*/ 8 h 137"/>
                    <a:gd name="T64" fmla="*/ 115 w 138"/>
                    <a:gd name="T65" fmla="*/ 0 h 137"/>
                    <a:gd name="T66" fmla="*/ 110 w 138"/>
                    <a:gd name="T67" fmla="*/ 7 h 137"/>
                    <a:gd name="T68" fmla="*/ 100 w 138"/>
                    <a:gd name="T69" fmla="*/ 5 h 137"/>
                    <a:gd name="T70" fmla="*/ 91 w 138"/>
                    <a:gd name="T71" fmla="*/ 3 h 137"/>
                    <a:gd name="T72" fmla="*/ 92 w 138"/>
                    <a:gd name="T73" fmla="*/ 12 h 137"/>
                    <a:gd name="T74" fmla="*/ 84 w 138"/>
                    <a:gd name="T75" fmla="*/ 17 h 137"/>
                    <a:gd name="T76" fmla="*/ 76 w 138"/>
                    <a:gd name="T77" fmla="*/ 22 h 137"/>
                    <a:gd name="T78" fmla="*/ 83 w 138"/>
                    <a:gd name="T79" fmla="*/ 27 h 137"/>
                    <a:gd name="T80" fmla="*/ 82 w 138"/>
                    <a:gd name="T81" fmla="*/ 37 h 137"/>
                    <a:gd name="T82" fmla="*/ 79 w 138"/>
                    <a:gd name="T83" fmla="*/ 46 h 137"/>
                    <a:gd name="T84" fmla="*/ 88 w 138"/>
                    <a:gd name="T85" fmla="*/ 45 h 137"/>
                    <a:gd name="T86" fmla="*/ 94 w 138"/>
                    <a:gd name="T87" fmla="*/ 53 h 137"/>
                    <a:gd name="T88" fmla="*/ 99 w 138"/>
                    <a:gd name="T89" fmla="*/ 61 h 137"/>
                    <a:gd name="T90" fmla="*/ 104 w 138"/>
                    <a:gd name="T91" fmla="*/ 54 h 137"/>
                    <a:gd name="T92" fmla="*/ 114 w 138"/>
                    <a:gd name="T93" fmla="*/ 56 h 137"/>
                    <a:gd name="T94" fmla="*/ 123 w 138"/>
                    <a:gd name="T95" fmla="*/ 58 h 137"/>
                    <a:gd name="T96" fmla="*/ 121 w 138"/>
                    <a:gd name="T97" fmla="*/ 49 h 137"/>
                    <a:gd name="T98" fmla="*/ 130 w 138"/>
                    <a:gd name="T99" fmla="*/ 44 h 137"/>
                    <a:gd name="T100" fmla="*/ 138 w 138"/>
                    <a:gd name="T101" fmla="*/ 39 h 137"/>
                    <a:gd name="T102" fmla="*/ 119 w 138"/>
                    <a:gd name="T103" fmla="*/ 36 h 137"/>
                    <a:gd name="T104" fmla="*/ 94 w 138"/>
                    <a:gd name="T105" fmla="*/ 25 h 137"/>
                    <a:gd name="T106" fmla="*/ 119 w 138"/>
                    <a:gd name="T107" fmla="*/ 3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8" h="137">
                      <a:moveTo>
                        <a:pt x="90" y="83"/>
                      </a:moveTo>
                      <a:cubicBezTo>
                        <a:pt x="87" y="83"/>
                        <a:pt x="85" y="81"/>
                        <a:pt x="85" y="79"/>
                      </a:cubicBezTo>
                      <a:cubicBezTo>
                        <a:pt x="84" y="76"/>
                        <a:pt x="83" y="72"/>
                        <a:pt x="81" y="70"/>
                      </a:cubicBezTo>
                      <a:cubicBezTo>
                        <a:pt x="80" y="68"/>
                        <a:pt x="80" y="65"/>
                        <a:pt x="82" y="64"/>
                      </a:cubicBezTo>
                      <a:cubicBezTo>
                        <a:pt x="88" y="58"/>
                        <a:pt x="88" y="58"/>
                        <a:pt x="88" y="58"/>
                      </a:cubicBezTo>
                      <a:cubicBezTo>
                        <a:pt x="80" y="50"/>
                        <a:pt x="80" y="50"/>
                        <a:pt x="80" y="50"/>
                      </a:cubicBezTo>
                      <a:cubicBezTo>
                        <a:pt x="74" y="56"/>
                        <a:pt x="74" y="56"/>
                        <a:pt x="74" y="56"/>
                      </a:cubicBezTo>
                      <a:cubicBezTo>
                        <a:pt x="72" y="57"/>
                        <a:pt x="70" y="58"/>
                        <a:pt x="68" y="56"/>
                      </a:cubicBezTo>
                      <a:cubicBezTo>
                        <a:pt x="65" y="55"/>
                        <a:pt x="62" y="53"/>
                        <a:pt x="58" y="53"/>
                      </a:cubicBezTo>
                      <a:cubicBezTo>
                        <a:pt x="56" y="52"/>
                        <a:pt x="55" y="50"/>
                        <a:pt x="55" y="48"/>
                      </a:cubicBezTo>
                      <a:cubicBezTo>
                        <a:pt x="55" y="39"/>
                        <a:pt x="55" y="39"/>
                        <a:pt x="55" y="39"/>
                      </a:cubicBezTo>
                      <a:cubicBezTo>
                        <a:pt x="44" y="39"/>
                        <a:pt x="44" y="39"/>
                        <a:pt x="44" y="39"/>
                      </a:cubicBezTo>
                      <a:cubicBezTo>
                        <a:pt x="44" y="48"/>
                        <a:pt x="44" y="48"/>
                        <a:pt x="44" y="48"/>
                      </a:cubicBezTo>
                      <a:cubicBezTo>
                        <a:pt x="44" y="50"/>
                        <a:pt x="42" y="52"/>
                        <a:pt x="40" y="53"/>
                      </a:cubicBezTo>
                      <a:cubicBezTo>
                        <a:pt x="37" y="53"/>
                        <a:pt x="33" y="55"/>
                        <a:pt x="31" y="56"/>
                      </a:cubicBezTo>
                      <a:cubicBezTo>
                        <a:pt x="29" y="58"/>
                        <a:pt x="26" y="57"/>
                        <a:pt x="25" y="56"/>
                      </a:cubicBezTo>
                      <a:cubicBezTo>
                        <a:pt x="19" y="50"/>
                        <a:pt x="19" y="50"/>
                        <a:pt x="19" y="50"/>
                      </a:cubicBezTo>
                      <a:cubicBezTo>
                        <a:pt x="11" y="58"/>
                        <a:pt x="11" y="58"/>
                        <a:pt x="11" y="58"/>
                      </a:cubicBezTo>
                      <a:cubicBezTo>
                        <a:pt x="17" y="64"/>
                        <a:pt x="17" y="64"/>
                        <a:pt x="17" y="64"/>
                      </a:cubicBezTo>
                      <a:cubicBezTo>
                        <a:pt x="18" y="65"/>
                        <a:pt x="19" y="68"/>
                        <a:pt x="17" y="70"/>
                      </a:cubicBezTo>
                      <a:cubicBezTo>
                        <a:pt x="16" y="72"/>
                        <a:pt x="14" y="76"/>
                        <a:pt x="14" y="79"/>
                      </a:cubicBezTo>
                      <a:cubicBezTo>
                        <a:pt x="13" y="81"/>
                        <a:pt x="11" y="83"/>
                        <a:pt x="9" y="83"/>
                      </a:cubicBezTo>
                      <a:cubicBezTo>
                        <a:pt x="0" y="83"/>
                        <a:pt x="0" y="83"/>
                        <a:pt x="0" y="83"/>
                      </a:cubicBezTo>
                      <a:cubicBezTo>
                        <a:pt x="0" y="94"/>
                        <a:pt x="0" y="94"/>
                        <a:pt x="0" y="94"/>
                      </a:cubicBezTo>
                      <a:cubicBezTo>
                        <a:pt x="9" y="94"/>
                        <a:pt x="9" y="94"/>
                        <a:pt x="9" y="94"/>
                      </a:cubicBezTo>
                      <a:cubicBezTo>
                        <a:pt x="11" y="94"/>
                        <a:pt x="13" y="95"/>
                        <a:pt x="14" y="97"/>
                      </a:cubicBezTo>
                      <a:cubicBezTo>
                        <a:pt x="14" y="101"/>
                        <a:pt x="16" y="104"/>
                        <a:pt x="17" y="107"/>
                      </a:cubicBezTo>
                      <a:cubicBezTo>
                        <a:pt x="19" y="109"/>
                        <a:pt x="18" y="111"/>
                        <a:pt x="17" y="113"/>
                      </a:cubicBezTo>
                      <a:cubicBezTo>
                        <a:pt x="11" y="119"/>
                        <a:pt x="11" y="119"/>
                        <a:pt x="11" y="119"/>
                      </a:cubicBezTo>
                      <a:cubicBezTo>
                        <a:pt x="19" y="127"/>
                        <a:pt x="19" y="127"/>
                        <a:pt x="19" y="127"/>
                      </a:cubicBezTo>
                      <a:cubicBezTo>
                        <a:pt x="25" y="121"/>
                        <a:pt x="25" y="121"/>
                        <a:pt x="25" y="121"/>
                      </a:cubicBezTo>
                      <a:cubicBezTo>
                        <a:pt x="26" y="119"/>
                        <a:pt x="29" y="119"/>
                        <a:pt x="31" y="120"/>
                      </a:cubicBezTo>
                      <a:cubicBezTo>
                        <a:pt x="33" y="122"/>
                        <a:pt x="37" y="123"/>
                        <a:pt x="40" y="124"/>
                      </a:cubicBezTo>
                      <a:cubicBezTo>
                        <a:pt x="42" y="124"/>
                        <a:pt x="44" y="126"/>
                        <a:pt x="44" y="129"/>
                      </a:cubicBezTo>
                      <a:cubicBezTo>
                        <a:pt x="44" y="137"/>
                        <a:pt x="44" y="137"/>
                        <a:pt x="44" y="137"/>
                      </a:cubicBezTo>
                      <a:cubicBezTo>
                        <a:pt x="55" y="137"/>
                        <a:pt x="55" y="137"/>
                        <a:pt x="55" y="137"/>
                      </a:cubicBezTo>
                      <a:cubicBezTo>
                        <a:pt x="55" y="129"/>
                        <a:pt x="55" y="129"/>
                        <a:pt x="55" y="129"/>
                      </a:cubicBezTo>
                      <a:cubicBezTo>
                        <a:pt x="55" y="126"/>
                        <a:pt x="56" y="124"/>
                        <a:pt x="58" y="124"/>
                      </a:cubicBezTo>
                      <a:cubicBezTo>
                        <a:pt x="62" y="123"/>
                        <a:pt x="65" y="122"/>
                        <a:pt x="68" y="120"/>
                      </a:cubicBezTo>
                      <a:cubicBezTo>
                        <a:pt x="70" y="119"/>
                        <a:pt x="72" y="119"/>
                        <a:pt x="74" y="121"/>
                      </a:cubicBezTo>
                      <a:cubicBezTo>
                        <a:pt x="80" y="127"/>
                        <a:pt x="80" y="127"/>
                        <a:pt x="80" y="127"/>
                      </a:cubicBezTo>
                      <a:cubicBezTo>
                        <a:pt x="88" y="119"/>
                        <a:pt x="88" y="119"/>
                        <a:pt x="88" y="119"/>
                      </a:cubicBezTo>
                      <a:cubicBezTo>
                        <a:pt x="82" y="113"/>
                        <a:pt x="82" y="113"/>
                        <a:pt x="82" y="113"/>
                      </a:cubicBezTo>
                      <a:cubicBezTo>
                        <a:pt x="80" y="111"/>
                        <a:pt x="80" y="109"/>
                        <a:pt x="81" y="107"/>
                      </a:cubicBezTo>
                      <a:cubicBezTo>
                        <a:pt x="83" y="104"/>
                        <a:pt x="84" y="101"/>
                        <a:pt x="85" y="97"/>
                      </a:cubicBezTo>
                      <a:cubicBezTo>
                        <a:pt x="85" y="95"/>
                        <a:pt x="87" y="94"/>
                        <a:pt x="90" y="94"/>
                      </a:cubicBezTo>
                      <a:cubicBezTo>
                        <a:pt x="98" y="94"/>
                        <a:pt x="98" y="94"/>
                        <a:pt x="98" y="94"/>
                      </a:cubicBezTo>
                      <a:cubicBezTo>
                        <a:pt x="98" y="83"/>
                        <a:pt x="98" y="83"/>
                        <a:pt x="98" y="83"/>
                      </a:cubicBezTo>
                      <a:lnTo>
                        <a:pt x="90" y="83"/>
                      </a:lnTo>
                      <a:close/>
                      <a:moveTo>
                        <a:pt x="49" y="111"/>
                      </a:moveTo>
                      <a:cubicBezTo>
                        <a:pt x="37" y="111"/>
                        <a:pt x="26" y="101"/>
                        <a:pt x="26" y="88"/>
                      </a:cubicBezTo>
                      <a:cubicBezTo>
                        <a:pt x="26" y="76"/>
                        <a:pt x="37" y="66"/>
                        <a:pt x="49" y="66"/>
                      </a:cubicBezTo>
                      <a:cubicBezTo>
                        <a:pt x="62" y="66"/>
                        <a:pt x="72" y="76"/>
                        <a:pt x="72" y="88"/>
                      </a:cubicBezTo>
                      <a:cubicBezTo>
                        <a:pt x="72" y="101"/>
                        <a:pt x="62" y="111"/>
                        <a:pt x="49" y="111"/>
                      </a:cubicBezTo>
                      <a:close/>
                      <a:moveTo>
                        <a:pt x="132" y="37"/>
                      </a:moveTo>
                      <a:cubicBezTo>
                        <a:pt x="131" y="36"/>
                        <a:pt x="130" y="35"/>
                        <a:pt x="131" y="34"/>
                      </a:cubicBezTo>
                      <a:cubicBezTo>
                        <a:pt x="131" y="31"/>
                        <a:pt x="131" y="29"/>
                        <a:pt x="131" y="27"/>
                      </a:cubicBezTo>
                      <a:cubicBezTo>
                        <a:pt x="130" y="26"/>
                        <a:pt x="131" y="24"/>
                        <a:pt x="132" y="24"/>
                      </a:cubicBezTo>
                      <a:cubicBezTo>
                        <a:pt x="137" y="21"/>
                        <a:pt x="137" y="21"/>
                        <a:pt x="137" y="21"/>
                      </a:cubicBezTo>
                      <a:cubicBezTo>
                        <a:pt x="135" y="15"/>
                        <a:pt x="135" y="15"/>
                        <a:pt x="135" y="15"/>
                      </a:cubicBezTo>
                      <a:cubicBezTo>
                        <a:pt x="130" y="17"/>
                        <a:pt x="130" y="17"/>
                        <a:pt x="130" y="17"/>
                      </a:cubicBezTo>
                      <a:cubicBezTo>
                        <a:pt x="128" y="18"/>
                        <a:pt x="127" y="17"/>
                        <a:pt x="126" y="16"/>
                      </a:cubicBezTo>
                      <a:cubicBezTo>
                        <a:pt x="125" y="14"/>
                        <a:pt x="123" y="13"/>
                        <a:pt x="121" y="11"/>
                      </a:cubicBezTo>
                      <a:cubicBezTo>
                        <a:pt x="120" y="11"/>
                        <a:pt x="120" y="9"/>
                        <a:pt x="120" y="8"/>
                      </a:cubicBezTo>
                      <a:cubicBezTo>
                        <a:pt x="122" y="3"/>
                        <a:pt x="122" y="3"/>
                        <a:pt x="122" y="3"/>
                      </a:cubicBezTo>
                      <a:cubicBezTo>
                        <a:pt x="115" y="0"/>
                        <a:pt x="115" y="0"/>
                        <a:pt x="115" y="0"/>
                      </a:cubicBezTo>
                      <a:cubicBezTo>
                        <a:pt x="113" y="5"/>
                        <a:pt x="113" y="5"/>
                        <a:pt x="113" y="5"/>
                      </a:cubicBezTo>
                      <a:cubicBezTo>
                        <a:pt x="113" y="6"/>
                        <a:pt x="111" y="7"/>
                        <a:pt x="110" y="7"/>
                      </a:cubicBezTo>
                      <a:cubicBezTo>
                        <a:pt x="108" y="7"/>
                        <a:pt x="106" y="7"/>
                        <a:pt x="103" y="7"/>
                      </a:cubicBezTo>
                      <a:cubicBezTo>
                        <a:pt x="102" y="7"/>
                        <a:pt x="101" y="6"/>
                        <a:pt x="100" y="5"/>
                      </a:cubicBezTo>
                      <a:cubicBezTo>
                        <a:pt x="98" y="0"/>
                        <a:pt x="98" y="0"/>
                        <a:pt x="98" y="0"/>
                      </a:cubicBezTo>
                      <a:cubicBezTo>
                        <a:pt x="91" y="3"/>
                        <a:pt x="91" y="3"/>
                        <a:pt x="91" y="3"/>
                      </a:cubicBezTo>
                      <a:cubicBezTo>
                        <a:pt x="93" y="8"/>
                        <a:pt x="93" y="8"/>
                        <a:pt x="93" y="8"/>
                      </a:cubicBezTo>
                      <a:cubicBezTo>
                        <a:pt x="94" y="9"/>
                        <a:pt x="94" y="11"/>
                        <a:pt x="92" y="12"/>
                      </a:cubicBezTo>
                      <a:cubicBezTo>
                        <a:pt x="91" y="13"/>
                        <a:pt x="89" y="15"/>
                        <a:pt x="88" y="16"/>
                      </a:cubicBezTo>
                      <a:cubicBezTo>
                        <a:pt x="87" y="17"/>
                        <a:pt x="85" y="18"/>
                        <a:pt x="84" y="17"/>
                      </a:cubicBezTo>
                      <a:cubicBezTo>
                        <a:pt x="79" y="15"/>
                        <a:pt x="79" y="15"/>
                        <a:pt x="79" y="15"/>
                      </a:cubicBezTo>
                      <a:cubicBezTo>
                        <a:pt x="76" y="22"/>
                        <a:pt x="76" y="22"/>
                        <a:pt x="76" y="22"/>
                      </a:cubicBezTo>
                      <a:cubicBezTo>
                        <a:pt x="81" y="24"/>
                        <a:pt x="81" y="24"/>
                        <a:pt x="81" y="24"/>
                      </a:cubicBezTo>
                      <a:cubicBezTo>
                        <a:pt x="83" y="25"/>
                        <a:pt x="84" y="26"/>
                        <a:pt x="83" y="27"/>
                      </a:cubicBezTo>
                      <a:cubicBezTo>
                        <a:pt x="83" y="30"/>
                        <a:pt x="83" y="32"/>
                        <a:pt x="83" y="34"/>
                      </a:cubicBezTo>
                      <a:cubicBezTo>
                        <a:pt x="84" y="35"/>
                        <a:pt x="83" y="37"/>
                        <a:pt x="82" y="37"/>
                      </a:cubicBezTo>
                      <a:cubicBezTo>
                        <a:pt x="77" y="39"/>
                        <a:pt x="77" y="39"/>
                        <a:pt x="77" y="39"/>
                      </a:cubicBezTo>
                      <a:cubicBezTo>
                        <a:pt x="79" y="46"/>
                        <a:pt x="79" y="46"/>
                        <a:pt x="79" y="46"/>
                      </a:cubicBezTo>
                      <a:cubicBezTo>
                        <a:pt x="84" y="44"/>
                        <a:pt x="84" y="44"/>
                        <a:pt x="84" y="44"/>
                      </a:cubicBezTo>
                      <a:cubicBezTo>
                        <a:pt x="86" y="43"/>
                        <a:pt x="87" y="44"/>
                        <a:pt x="88" y="45"/>
                      </a:cubicBezTo>
                      <a:cubicBezTo>
                        <a:pt x="89" y="47"/>
                        <a:pt x="91" y="48"/>
                        <a:pt x="93" y="50"/>
                      </a:cubicBezTo>
                      <a:cubicBezTo>
                        <a:pt x="94" y="50"/>
                        <a:pt x="94" y="52"/>
                        <a:pt x="94" y="53"/>
                      </a:cubicBezTo>
                      <a:cubicBezTo>
                        <a:pt x="92" y="58"/>
                        <a:pt x="92" y="58"/>
                        <a:pt x="92" y="58"/>
                      </a:cubicBezTo>
                      <a:cubicBezTo>
                        <a:pt x="99" y="61"/>
                        <a:pt x="99" y="61"/>
                        <a:pt x="99" y="61"/>
                      </a:cubicBezTo>
                      <a:cubicBezTo>
                        <a:pt x="101" y="56"/>
                        <a:pt x="101" y="56"/>
                        <a:pt x="101" y="56"/>
                      </a:cubicBezTo>
                      <a:cubicBezTo>
                        <a:pt x="101" y="55"/>
                        <a:pt x="102" y="54"/>
                        <a:pt x="104" y="54"/>
                      </a:cubicBezTo>
                      <a:cubicBezTo>
                        <a:pt x="106" y="54"/>
                        <a:pt x="108" y="54"/>
                        <a:pt x="110" y="54"/>
                      </a:cubicBezTo>
                      <a:cubicBezTo>
                        <a:pt x="112" y="54"/>
                        <a:pt x="113" y="55"/>
                        <a:pt x="114" y="56"/>
                      </a:cubicBezTo>
                      <a:cubicBezTo>
                        <a:pt x="116" y="61"/>
                        <a:pt x="116" y="61"/>
                        <a:pt x="116" y="61"/>
                      </a:cubicBezTo>
                      <a:cubicBezTo>
                        <a:pt x="123" y="58"/>
                        <a:pt x="123" y="58"/>
                        <a:pt x="123" y="58"/>
                      </a:cubicBezTo>
                      <a:cubicBezTo>
                        <a:pt x="120" y="53"/>
                        <a:pt x="120" y="53"/>
                        <a:pt x="120" y="53"/>
                      </a:cubicBezTo>
                      <a:cubicBezTo>
                        <a:pt x="120" y="52"/>
                        <a:pt x="120" y="50"/>
                        <a:pt x="121" y="49"/>
                      </a:cubicBezTo>
                      <a:cubicBezTo>
                        <a:pt x="123" y="48"/>
                        <a:pt x="125" y="46"/>
                        <a:pt x="126" y="45"/>
                      </a:cubicBezTo>
                      <a:cubicBezTo>
                        <a:pt x="127" y="43"/>
                        <a:pt x="128" y="43"/>
                        <a:pt x="130" y="44"/>
                      </a:cubicBezTo>
                      <a:cubicBezTo>
                        <a:pt x="135" y="46"/>
                        <a:pt x="135" y="46"/>
                        <a:pt x="135" y="46"/>
                      </a:cubicBezTo>
                      <a:cubicBezTo>
                        <a:pt x="138" y="39"/>
                        <a:pt x="138" y="39"/>
                        <a:pt x="138" y="39"/>
                      </a:cubicBezTo>
                      <a:lnTo>
                        <a:pt x="132" y="37"/>
                      </a:lnTo>
                      <a:close/>
                      <a:moveTo>
                        <a:pt x="119" y="36"/>
                      </a:moveTo>
                      <a:cubicBezTo>
                        <a:pt x="117" y="42"/>
                        <a:pt x="109" y="46"/>
                        <a:pt x="102" y="43"/>
                      </a:cubicBezTo>
                      <a:cubicBezTo>
                        <a:pt x="95" y="40"/>
                        <a:pt x="92" y="32"/>
                        <a:pt x="94" y="25"/>
                      </a:cubicBezTo>
                      <a:cubicBezTo>
                        <a:pt x="97" y="19"/>
                        <a:pt x="105" y="15"/>
                        <a:pt x="112" y="18"/>
                      </a:cubicBezTo>
                      <a:cubicBezTo>
                        <a:pt x="119" y="21"/>
                        <a:pt x="122" y="29"/>
                        <a:pt x="119"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8" name="Freeform 18"/>
              <p:cNvSpPr>
                <a:spLocks noEditPoints="1"/>
              </p:cNvSpPr>
              <p:nvPr/>
            </p:nvSpPr>
            <p:spPr bwMode="auto">
              <a:xfrm>
                <a:off x="6599238" y="2540863"/>
                <a:ext cx="4932363" cy="385762"/>
              </a:xfrm>
              <a:custGeom>
                <a:avLst/>
                <a:gdLst>
                  <a:gd name="T0" fmla="*/ 4 w 1582"/>
                  <a:gd name="T1" fmla="*/ 0 h 124"/>
                  <a:gd name="T2" fmla="*/ 1582 w 1582"/>
                  <a:gd name="T3" fmla="*/ 78 h 124"/>
                  <a:gd name="T4" fmla="*/ 1574 w 1582"/>
                  <a:gd name="T5" fmla="*/ 78 h 124"/>
                  <a:gd name="T6" fmla="*/ 1575 w 1582"/>
                  <a:gd name="T7" fmla="*/ 24 h 124"/>
                  <a:gd name="T8" fmla="*/ 1568 w 1582"/>
                  <a:gd name="T9" fmla="*/ 28 h 124"/>
                  <a:gd name="T10" fmla="*/ 1528 w 1582"/>
                  <a:gd name="T11" fmla="*/ 0 h 124"/>
                  <a:gd name="T12" fmla="*/ 1528 w 1582"/>
                  <a:gd name="T13" fmla="*/ 8 h 124"/>
                  <a:gd name="T14" fmla="*/ 1455 w 1582"/>
                  <a:gd name="T15" fmla="*/ 0 h 124"/>
                  <a:gd name="T16" fmla="*/ 1479 w 1582"/>
                  <a:gd name="T17" fmla="*/ 4 h 124"/>
                  <a:gd name="T18" fmla="*/ 1399 w 1582"/>
                  <a:gd name="T19" fmla="*/ 4 h 124"/>
                  <a:gd name="T20" fmla="*/ 1375 w 1582"/>
                  <a:gd name="T21" fmla="*/ 4 h 124"/>
                  <a:gd name="T22" fmla="*/ 1351 w 1582"/>
                  <a:gd name="T23" fmla="*/ 8 h 124"/>
                  <a:gd name="T24" fmla="*/ 1319 w 1582"/>
                  <a:gd name="T25" fmla="*/ 0 h 124"/>
                  <a:gd name="T26" fmla="*/ 1319 w 1582"/>
                  <a:gd name="T27" fmla="*/ 8 h 124"/>
                  <a:gd name="T28" fmla="*/ 1247 w 1582"/>
                  <a:gd name="T29" fmla="*/ 0 h 124"/>
                  <a:gd name="T30" fmla="*/ 1271 w 1582"/>
                  <a:gd name="T31" fmla="*/ 4 h 124"/>
                  <a:gd name="T32" fmla="*/ 1191 w 1582"/>
                  <a:gd name="T33" fmla="*/ 4 h 124"/>
                  <a:gd name="T34" fmla="*/ 1166 w 1582"/>
                  <a:gd name="T35" fmla="*/ 4 h 124"/>
                  <a:gd name="T36" fmla="*/ 1142 w 1582"/>
                  <a:gd name="T37" fmla="*/ 8 h 124"/>
                  <a:gd name="T38" fmla="*/ 1110 w 1582"/>
                  <a:gd name="T39" fmla="*/ 0 h 124"/>
                  <a:gd name="T40" fmla="*/ 1110 w 1582"/>
                  <a:gd name="T41" fmla="*/ 8 h 124"/>
                  <a:gd name="T42" fmla="*/ 1038 w 1582"/>
                  <a:gd name="T43" fmla="*/ 0 h 124"/>
                  <a:gd name="T44" fmla="*/ 1062 w 1582"/>
                  <a:gd name="T45" fmla="*/ 4 h 124"/>
                  <a:gd name="T46" fmla="*/ 982 w 1582"/>
                  <a:gd name="T47" fmla="*/ 4 h 124"/>
                  <a:gd name="T48" fmla="*/ 958 w 1582"/>
                  <a:gd name="T49" fmla="*/ 4 h 124"/>
                  <a:gd name="T50" fmla="*/ 934 w 1582"/>
                  <a:gd name="T51" fmla="*/ 8 h 124"/>
                  <a:gd name="T52" fmla="*/ 902 w 1582"/>
                  <a:gd name="T53" fmla="*/ 0 h 124"/>
                  <a:gd name="T54" fmla="*/ 902 w 1582"/>
                  <a:gd name="T55" fmla="*/ 8 h 124"/>
                  <a:gd name="T56" fmla="*/ 829 w 1582"/>
                  <a:gd name="T57" fmla="*/ 0 h 124"/>
                  <a:gd name="T58" fmla="*/ 853 w 1582"/>
                  <a:gd name="T59" fmla="*/ 4 h 124"/>
                  <a:gd name="T60" fmla="*/ 773 w 1582"/>
                  <a:gd name="T61" fmla="*/ 4 h 124"/>
                  <a:gd name="T62" fmla="*/ 749 w 1582"/>
                  <a:gd name="T63" fmla="*/ 4 h 124"/>
                  <a:gd name="T64" fmla="*/ 725 w 1582"/>
                  <a:gd name="T65" fmla="*/ 8 h 124"/>
                  <a:gd name="T66" fmla="*/ 693 w 1582"/>
                  <a:gd name="T67" fmla="*/ 0 h 124"/>
                  <a:gd name="T68" fmla="*/ 693 w 1582"/>
                  <a:gd name="T69" fmla="*/ 8 h 124"/>
                  <a:gd name="T70" fmla="*/ 621 w 1582"/>
                  <a:gd name="T71" fmla="*/ 0 h 124"/>
                  <a:gd name="T72" fmla="*/ 645 w 1582"/>
                  <a:gd name="T73" fmla="*/ 4 h 124"/>
                  <a:gd name="T74" fmla="*/ 564 w 1582"/>
                  <a:gd name="T75" fmla="*/ 4 h 124"/>
                  <a:gd name="T76" fmla="*/ 540 w 1582"/>
                  <a:gd name="T77" fmla="*/ 4 h 124"/>
                  <a:gd name="T78" fmla="*/ 516 w 1582"/>
                  <a:gd name="T79" fmla="*/ 8 h 124"/>
                  <a:gd name="T80" fmla="*/ 484 w 1582"/>
                  <a:gd name="T81" fmla="*/ 0 h 124"/>
                  <a:gd name="T82" fmla="*/ 484 w 1582"/>
                  <a:gd name="T83" fmla="*/ 8 h 124"/>
                  <a:gd name="T84" fmla="*/ 412 w 1582"/>
                  <a:gd name="T85" fmla="*/ 0 h 124"/>
                  <a:gd name="T86" fmla="*/ 436 w 1582"/>
                  <a:gd name="T87" fmla="*/ 4 h 124"/>
                  <a:gd name="T88" fmla="*/ 356 w 1582"/>
                  <a:gd name="T89" fmla="*/ 4 h 124"/>
                  <a:gd name="T90" fmla="*/ 332 w 1582"/>
                  <a:gd name="T91" fmla="*/ 4 h 124"/>
                  <a:gd name="T92" fmla="*/ 307 w 1582"/>
                  <a:gd name="T93" fmla="*/ 8 h 124"/>
                  <a:gd name="T94" fmla="*/ 275 w 1582"/>
                  <a:gd name="T95" fmla="*/ 0 h 124"/>
                  <a:gd name="T96" fmla="*/ 275 w 1582"/>
                  <a:gd name="T97" fmla="*/ 8 h 124"/>
                  <a:gd name="T98" fmla="*/ 203 w 1582"/>
                  <a:gd name="T99" fmla="*/ 0 h 124"/>
                  <a:gd name="T100" fmla="*/ 227 w 1582"/>
                  <a:gd name="T101" fmla="*/ 4 h 124"/>
                  <a:gd name="T102" fmla="*/ 147 w 1582"/>
                  <a:gd name="T103" fmla="*/ 4 h 124"/>
                  <a:gd name="T104" fmla="*/ 123 w 1582"/>
                  <a:gd name="T105" fmla="*/ 4 h 124"/>
                  <a:gd name="T106" fmla="*/ 99 w 1582"/>
                  <a:gd name="T107" fmla="*/ 8 h 124"/>
                  <a:gd name="T108" fmla="*/ 67 w 1582"/>
                  <a:gd name="T109" fmla="*/ 0 h 124"/>
                  <a:gd name="T110" fmla="*/ 67 w 1582"/>
                  <a:gd name="T111" fmla="*/ 8 h 124"/>
                  <a:gd name="T112" fmla="*/ 1578 w 1582"/>
                  <a:gd name="T113" fmla="*/ 106 h 124"/>
                  <a:gd name="T114" fmla="*/ 1582 w 1582"/>
                  <a:gd name="T115" fmla="*/ 12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2" h="124">
                    <a:moveTo>
                      <a:pt x="14" y="8"/>
                    </a:moveTo>
                    <a:cubicBezTo>
                      <a:pt x="4" y="8"/>
                      <a:pt x="4" y="8"/>
                      <a:pt x="4" y="8"/>
                    </a:cubicBezTo>
                    <a:cubicBezTo>
                      <a:pt x="2" y="8"/>
                      <a:pt x="0" y="6"/>
                      <a:pt x="0" y="4"/>
                    </a:cubicBezTo>
                    <a:cubicBezTo>
                      <a:pt x="0" y="2"/>
                      <a:pt x="2" y="0"/>
                      <a:pt x="4" y="0"/>
                    </a:cubicBezTo>
                    <a:cubicBezTo>
                      <a:pt x="14" y="0"/>
                      <a:pt x="14" y="0"/>
                      <a:pt x="14" y="0"/>
                    </a:cubicBezTo>
                    <a:cubicBezTo>
                      <a:pt x="17" y="0"/>
                      <a:pt x="18" y="2"/>
                      <a:pt x="18" y="4"/>
                    </a:cubicBezTo>
                    <a:cubicBezTo>
                      <a:pt x="18" y="6"/>
                      <a:pt x="17" y="8"/>
                      <a:pt x="14" y="8"/>
                    </a:cubicBezTo>
                    <a:close/>
                    <a:moveTo>
                      <a:pt x="1582" y="78"/>
                    </a:moveTo>
                    <a:cubicBezTo>
                      <a:pt x="1582" y="58"/>
                      <a:pt x="1582" y="58"/>
                      <a:pt x="1582" y="58"/>
                    </a:cubicBezTo>
                    <a:cubicBezTo>
                      <a:pt x="1582" y="55"/>
                      <a:pt x="1580" y="54"/>
                      <a:pt x="1578" y="54"/>
                    </a:cubicBezTo>
                    <a:cubicBezTo>
                      <a:pt x="1575" y="54"/>
                      <a:pt x="1574" y="55"/>
                      <a:pt x="1574" y="58"/>
                    </a:cubicBezTo>
                    <a:cubicBezTo>
                      <a:pt x="1574" y="78"/>
                      <a:pt x="1574" y="78"/>
                      <a:pt x="1574" y="78"/>
                    </a:cubicBezTo>
                    <a:cubicBezTo>
                      <a:pt x="1574" y="80"/>
                      <a:pt x="1575" y="82"/>
                      <a:pt x="1578" y="82"/>
                    </a:cubicBezTo>
                    <a:cubicBezTo>
                      <a:pt x="1580" y="82"/>
                      <a:pt x="1582" y="80"/>
                      <a:pt x="1582" y="78"/>
                    </a:cubicBezTo>
                    <a:close/>
                    <a:moveTo>
                      <a:pt x="1574" y="30"/>
                    </a:moveTo>
                    <a:cubicBezTo>
                      <a:pt x="1576" y="29"/>
                      <a:pt x="1576" y="26"/>
                      <a:pt x="1575" y="24"/>
                    </a:cubicBezTo>
                    <a:cubicBezTo>
                      <a:pt x="1572" y="18"/>
                      <a:pt x="1567" y="13"/>
                      <a:pt x="1560" y="9"/>
                    </a:cubicBezTo>
                    <a:cubicBezTo>
                      <a:pt x="1559" y="7"/>
                      <a:pt x="1556" y="8"/>
                      <a:pt x="1555" y="10"/>
                    </a:cubicBezTo>
                    <a:cubicBezTo>
                      <a:pt x="1554" y="11"/>
                      <a:pt x="1554" y="14"/>
                      <a:pt x="1556" y="15"/>
                    </a:cubicBezTo>
                    <a:cubicBezTo>
                      <a:pt x="1561" y="19"/>
                      <a:pt x="1565" y="23"/>
                      <a:pt x="1568" y="28"/>
                    </a:cubicBezTo>
                    <a:cubicBezTo>
                      <a:pt x="1569" y="30"/>
                      <a:pt x="1570" y="30"/>
                      <a:pt x="1572" y="30"/>
                    </a:cubicBezTo>
                    <a:cubicBezTo>
                      <a:pt x="1572" y="30"/>
                      <a:pt x="1573" y="30"/>
                      <a:pt x="1574" y="30"/>
                    </a:cubicBezTo>
                    <a:close/>
                    <a:moveTo>
                      <a:pt x="1532" y="4"/>
                    </a:moveTo>
                    <a:cubicBezTo>
                      <a:pt x="1532" y="2"/>
                      <a:pt x="1530" y="0"/>
                      <a:pt x="1528" y="0"/>
                    </a:cubicBezTo>
                    <a:cubicBezTo>
                      <a:pt x="1508" y="0"/>
                      <a:pt x="1508" y="0"/>
                      <a:pt x="1508" y="0"/>
                    </a:cubicBezTo>
                    <a:cubicBezTo>
                      <a:pt x="1505" y="0"/>
                      <a:pt x="1504" y="2"/>
                      <a:pt x="1504" y="4"/>
                    </a:cubicBezTo>
                    <a:cubicBezTo>
                      <a:pt x="1504" y="6"/>
                      <a:pt x="1505" y="8"/>
                      <a:pt x="1508" y="8"/>
                    </a:cubicBezTo>
                    <a:cubicBezTo>
                      <a:pt x="1528" y="8"/>
                      <a:pt x="1528" y="8"/>
                      <a:pt x="1528" y="8"/>
                    </a:cubicBezTo>
                    <a:cubicBezTo>
                      <a:pt x="1530" y="8"/>
                      <a:pt x="1532" y="6"/>
                      <a:pt x="1532" y="4"/>
                    </a:cubicBezTo>
                    <a:close/>
                    <a:moveTo>
                      <a:pt x="1479" y="4"/>
                    </a:moveTo>
                    <a:cubicBezTo>
                      <a:pt x="1479" y="2"/>
                      <a:pt x="1478" y="0"/>
                      <a:pt x="1475" y="0"/>
                    </a:cubicBezTo>
                    <a:cubicBezTo>
                      <a:pt x="1455" y="0"/>
                      <a:pt x="1455" y="0"/>
                      <a:pt x="1455" y="0"/>
                    </a:cubicBezTo>
                    <a:cubicBezTo>
                      <a:pt x="1453" y="0"/>
                      <a:pt x="1451" y="2"/>
                      <a:pt x="1451" y="4"/>
                    </a:cubicBezTo>
                    <a:cubicBezTo>
                      <a:pt x="1451" y="6"/>
                      <a:pt x="1453" y="8"/>
                      <a:pt x="1455" y="8"/>
                    </a:cubicBezTo>
                    <a:cubicBezTo>
                      <a:pt x="1475" y="8"/>
                      <a:pt x="1475" y="8"/>
                      <a:pt x="1475" y="8"/>
                    </a:cubicBezTo>
                    <a:cubicBezTo>
                      <a:pt x="1478" y="8"/>
                      <a:pt x="1479" y="6"/>
                      <a:pt x="1479" y="4"/>
                    </a:cubicBezTo>
                    <a:close/>
                    <a:moveTo>
                      <a:pt x="1427" y="4"/>
                    </a:moveTo>
                    <a:cubicBezTo>
                      <a:pt x="1427" y="2"/>
                      <a:pt x="1426" y="0"/>
                      <a:pt x="1423" y="0"/>
                    </a:cubicBezTo>
                    <a:cubicBezTo>
                      <a:pt x="1403" y="0"/>
                      <a:pt x="1403" y="0"/>
                      <a:pt x="1403" y="0"/>
                    </a:cubicBezTo>
                    <a:cubicBezTo>
                      <a:pt x="1401" y="0"/>
                      <a:pt x="1399" y="2"/>
                      <a:pt x="1399" y="4"/>
                    </a:cubicBezTo>
                    <a:cubicBezTo>
                      <a:pt x="1399" y="6"/>
                      <a:pt x="1401" y="8"/>
                      <a:pt x="1403" y="8"/>
                    </a:cubicBezTo>
                    <a:cubicBezTo>
                      <a:pt x="1423" y="8"/>
                      <a:pt x="1423" y="8"/>
                      <a:pt x="1423" y="8"/>
                    </a:cubicBezTo>
                    <a:cubicBezTo>
                      <a:pt x="1426" y="8"/>
                      <a:pt x="1427" y="6"/>
                      <a:pt x="1427" y="4"/>
                    </a:cubicBezTo>
                    <a:close/>
                    <a:moveTo>
                      <a:pt x="1375" y="4"/>
                    </a:moveTo>
                    <a:cubicBezTo>
                      <a:pt x="1375" y="2"/>
                      <a:pt x="1373" y="0"/>
                      <a:pt x="1371" y="0"/>
                    </a:cubicBezTo>
                    <a:cubicBezTo>
                      <a:pt x="1351" y="0"/>
                      <a:pt x="1351" y="0"/>
                      <a:pt x="1351" y="0"/>
                    </a:cubicBezTo>
                    <a:cubicBezTo>
                      <a:pt x="1349" y="0"/>
                      <a:pt x="1347" y="2"/>
                      <a:pt x="1347" y="4"/>
                    </a:cubicBezTo>
                    <a:cubicBezTo>
                      <a:pt x="1347" y="6"/>
                      <a:pt x="1349" y="8"/>
                      <a:pt x="1351" y="8"/>
                    </a:cubicBezTo>
                    <a:cubicBezTo>
                      <a:pt x="1371" y="8"/>
                      <a:pt x="1371" y="8"/>
                      <a:pt x="1371" y="8"/>
                    </a:cubicBezTo>
                    <a:cubicBezTo>
                      <a:pt x="1373" y="8"/>
                      <a:pt x="1375" y="6"/>
                      <a:pt x="1375" y="4"/>
                    </a:cubicBezTo>
                    <a:close/>
                    <a:moveTo>
                      <a:pt x="1323" y="4"/>
                    </a:moveTo>
                    <a:cubicBezTo>
                      <a:pt x="1323" y="2"/>
                      <a:pt x="1321" y="0"/>
                      <a:pt x="1319" y="0"/>
                    </a:cubicBezTo>
                    <a:cubicBezTo>
                      <a:pt x="1299" y="0"/>
                      <a:pt x="1299" y="0"/>
                      <a:pt x="1299" y="0"/>
                    </a:cubicBezTo>
                    <a:cubicBezTo>
                      <a:pt x="1297" y="0"/>
                      <a:pt x="1295" y="2"/>
                      <a:pt x="1295" y="4"/>
                    </a:cubicBezTo>
                    <a:cubicBezTo>
                      <a:pt x="1295" y="6"/>
                      <a:pt x="1297" y="8"/>
                      <a:pt x="1299" y="8"/>
                    </a:cubicBezTo>
                    <a:cubicBezTo>
                      <a:pt x="1319" y="8"/>
                      <a:pt x="1319" y="8"/>
                      <a:pt x="1319" y="8"/>
                    </a:cubicBezTo>
                    <a:cubicBezTo>
                      <a:pt x="1321" y="8"/>
                      <a:pt x="1323" y="6"/>
                      <a:pt x="1323" y="4"/>
                    </a:cubicBezTo>
                    <a:close/>
                    <a:moveTo>
                      <a:pt x="1271" y="4"/>
                    </a:moveTo>
                    <a:cubicBezTo>
                      <a:pt x="1271" y="2"/>
                      <a:pt x="1269" y="0"/>
                      <a:pt x="1267" y="0"/>
                    </a:cubicBezTo>
                    <a:cubicBezTo>
                      <a:pt x="1247" y="0"/>
                      <a:pt x="1247" y="0"/>
                      <a:pt x="1247" y="0"/>
                    </a:cubicBezTo>
                    <a:cubicBezTo>
                      <a:pt x="1244" y="0"/>
                      <a:pt x="1243" y="2"/>
                      <a:pt x="1243" y="4"/>
                    </a:cubicBezTo>
                    <a:cubicBezTo>
                      <a:pt x="1243" y="6"/>
                      <a:pt x="1244" y="8"/>
                      <a:pt x="1247" y="8"/>
                    </a:cubicBezTo>
                    <a:cubicBezTo>
                      <a:pt x="1267" y="8"/>
                      <a:pt x="1267" y="8"/>
                      <a:pt x="1267" y="8"/>
                    </a:cubicBezTo>
                    <a:cubicBezTo>
                      <a:pt x="1269" y="8"/>
                      <a:pt x="1271" y="6"/>
                      <a:pt x="1271" y="4"/>
                    </a:cubicBezTo>
                    <a:close/>
                    <a:moveTo>
                      <a:pt x="1219" y="4"/>
                    </a:moveTo>
                    <a:cubicBezTo>
                      <a:pt x="1219" y="2"/>
                      <a:pt x="1217" y="0"/>
                      <a:pt x="1215" y="0"/>
                    </a:cubicBezTo>
                    <a:cubicBezTo>
                      <a:pt x="1195" y="0"/>
                      <a:pt x="1195" y="0"/>
                      <a:pt x="1195" y="0"/>
                    </a:cubicBezTo>
                    <a:cubicBezTo>
                      <a:pt x="1192" y="0"/>
                      <a:pt x="1191" y="2"/>
                      <a:pt x="1191" y="4"/>
                    </a:cubicBezTo>
                    <a:cubicBezTo>
                      <a:pt x="1191" y="6"/>
                      <a:pt x="1192" y="8"/>
                      <a:pt x="1195" y="8"/>
                    </a:cubicBezTo>
                    <a:cubicBezTo>
                      <a:pt x="1215" y="8"/>
                      <a:pt x="1215" y="8"/>
                      <a:pt x="1215" y="8"/>
                    </a:cubicBezTo>
                    <a:cubicBezTo>
                      <a:pt x="1217" y="8"/>
                      <a:pt x="1219" y="6"/>
                      <a:pt x="1219" y="4"/>
                    </a:cubicBezTo>
                    <a:close/>
                    <a:moveTo>
                      <a:pt x="1166" y="4"/>
                    </a:moveTo>
                    <a:cubicBezTo>
                      <a:pt x="1166" y="2"/>
                      <a:pt x="1165" y="0"/>
                      <a:pt x="1162" y="0"/>
                    </a:cubicBezTo>
                    <a:cubicBezTo>
                      <a:pt x="1142" y="0"/>
                      <a:pt x="1142" y="0"/>
                      <a:pt x="1142" y="0"/>
                    </a:cubicBezTo>
                    <a:cubicBezTo>
                      <a:pt x="1140" y="0"/>
                      <a:pt x="1138" y="2"/>
                      <a:pt x="1138" y="4"/>
                    </a:cubicBezTo>
                    <a:cubicBezTo>
                      <a:pt x="1138" y="6"/>
                      <a:pt x="1140" y="8"/>
                      <a:pt x="1142" y="8"/>
                    </a:cubicBezTo>
                    <a:cubicBezTo>
                      <a:pt x="1162" y="8"/>
                      <a:pt x="1162" y="8"/>
                      <a:pt x="1162" y="8"/>
                    </a:cubicBezTo>
                    <a:cubicBezTo>
                      <a:pt x="1165" y="8"/>
                      <a:pt x="1166" y="6"/>
                      <a:pt x="1166" y="4"/>
                    </a:cubicBezTo>
                    <a:close/>
                    <a:moveTo>
                      <a:pt x="1114" y="4"/>
                    </a:moveTo>
                    <a:cubicBezTo>
                      <a:pt x="1114" y="2"/>
                      <a:pt x="1112" y="0"/>
                      <a:pt x="1110" y="0"/>
                    </a:cubicBezTo>
                    <a:cubicBezTo>
                      <a:pt x="1090" y="0"/>
                      <a:pt x="1090" y="0"/>
                      <a:pt x="1090" y="0"/>
                    </a:cubicBezTo>
                    <a:cubicBezTo>
                      <a:pt x="1088" y="0"/>
                      <a:pt x="1086" y="2"/>
                      <a:pt x="1086" y="4"/>
                    </a:cubicBezTo>
                    <a:cubicBezTo>
                      <a:pt x="1086" y="6"/>
                      <a:pt x="1088" y="8"/>
                      <a:pt x="1090" y="8"/>
                    </a:cubicBezTo>
                    <a:cubicBezTo>
                      <a:pt x="1110" y="8"/>
                      <a:pt x="1110" y="8"/>
                      <a:pt x="1110" y="8"/>
                    </a:cubicBezTo>
                    <a:cubicBezTo>
                      <a:pt x="1112" y="8"/>
                      <a:pt x="1114" y="6"/>
                      <a:pt x="1114" y="4"/>
                    </a:cubicBezTo>
                    <a:close/>
                    <a:moveTo>
                      <a:pt x="1062" y="4"/>
                    </a:moveTo>
                    <a:cubicBezTo>
                      <a:pt x="1062" y="2"/>
                      <a:pt x="1060" y="0"/>
                      <a:pt x="1058" y="0"/>
                    </a:cubicBezTo>
                    <a:cubicBezTo>
                      <a:pt x="1038" y="0"/>
                      <a:pt x="1038" y="0"/>
                      <a:pt x="1038" y="0"/>
                    </a:cubicBezTo>
                    <a:cubicBezTo>
                      <a:pt x="1036" y="0"/>
                      <a:pt x="1034" y="2"/>
                      <a:pt x="1034" y="4"/>
                    </a:cubicBezTo>
                    <a:cubicBezTo>
                      <a:pt x="1034" y="6"/>
                      <a:pt x="1036" y="8"/>
                      <a:pt x="1038" y="8"/>
                    </a:cubicBezTo>
                    <a:cubicBezTo>
                      <a:pt x="1058" y="8"/>
                      <a:pt x="1058" y="8"/>
                      <a:pt x="1058" y="8"/>
                    </a:cubicBezTo>
                    <a:cubicBezTo>
                      <a:pt x="1060" y="8"/>
                      <a:pt x="1062" y="6"/>
                      <a:pt x="1062" y="4"/>
                    </a:cubicBezTo>
                    <a:close/>
                    <a:moveTo>
                      <a:pt x="1010" y="4"/>
                    </a:moveTo>
                    <a:cubicBezTo>
                      <a:pt x="1010" y="2"/>
                      <a:pt x="1008" y="0"/>
                      <a:pt x="1006" y="0"/>
                    </a:cubicBezTo>
                    <a:cubicBezTo>
                      <a:pt x="986" y="0"/>
                      <a:pt x="986" y="0"/>
                      <a:pt x="986" y="0"/>
                    </a:cubicBezTo>
                    <a:cubicBezTo>
                      <a:pt x="984" y="0"/>
                      <a:pt x="982" y="2"/>
                      <a:pt x="982" y="4"/>
                    </a:cubicBezTo>
                    <a:cubicBezTo>
                      <a:pt x="982" y="6"/>
                      <a:pt x="984" y="8"/>
                      <a:pt x="986" y="8"/>
                    </a:cubicBezTo>
                    <a:cubicBezTo>
                      <a:pt x="1006" y="8"/>
                      <a:pt x="1006" y="8"/>
                      <a:pt x="1006" y="8"/>
                    </a:cubicBezTo>
                    <a:cubicBezTo>
                      <a:pt x="1008" y="8"/>
                      <a:pt x="1010" y="6"/>
                      <a:pt x="1010" y="4"/>
                    </a:cubicBezTo>
                    <a:close/>
                    <a:moveTo>
                      <a:pt x="958" y="4"/>
                    </a:moveTo>
                    <a:cubicBezTo>
                      <a:pt x="958" y="2"/>
                      <a:pt x="956" y="0"/>
                      <a:pt x="954" y="0"/>
                    </a:cubicBezTo>
                    <a:cubicBezTo>
                      <a:pt x="934" y="0"/>
                      <a:pt x="934" y="0"/>
                      <a:pt x="934" y="0"/>
                    </a:cubicBezTo>
                    <a:cubicBezTo>
                      <a:pt x="931" y="0"/>
                      <a:pt x="930" y="2"/>
                      <a:pt x="930" y="4"/>
                    </a:cubicBezTo>
                    <a:cubicBezTo>
                      <a:pt x="930" y="6"/>
                      <a:pt x="931" y="8"/>
                      <a:pt x="934" y="8"/>
                    </a:cubicBezTo>
                    <a:cubicBezTo>
                      <a:pt x="954" y="8"/>
                      <a:pt x="954" y="8"/>
                      <a:pt x="954" y="8"/>
                    </a:cubicBezTo>
                    <a:cubicBezTo>
                      <a:pt x="956" y="8"/>
                      <a:pt x="958" y="6"/>
                      <a:pt x="958" y="4"/>
                    </a:cubicBezTo>
                    <a:close/>
                    <a:moveTo>
                      <a:pt x="906" y="4"/>
                    </a:moveTo>
                    <a:cubicBezTo>
                      <a:pt x="906" y="2"/>
                      <a:pt x="904" y="0"/>
                      <a:pt x="902" y="0"/>
                    </a:cubicBezTo>
                    <a:cubicBezTo>
                      <a:pt x="881" y="0"/>
                      <a:pt x="881" y="0"/>
                      <a:pt x="881" y="0"/>
                    </a:cubicBezTo>
                    <a:cubicBezTo>
                      <a:pt x="879" y="0"/>
                      <a:pt x="877" y="2"/>
                      <a:pt x="877" y="4"/>
                    </a:cubicBezTo>
                    <a:cubicBezTo>
                      <a:pt x="877" y="6"/>
                      <a:pt x="879" y="8"/>
                      <a:pt x="881" y="8"/>
                    </a:cubicBezTo>
                    <a:cubicBezTo>
                      <a:pt x="902" y="8"/>
                      <a:pt x="902" y="8"/>
                      <a:pt x="902" y="8"/>
                    </a:cubicBezTo>
                    <a:cubicBezTo>
                      <a:pt x="904" y="8"/>
                      <a:pt x="906" y="6"/>
                      <a:pt x="906" y="4"/>
                    </a:cubicBezTo>
                    <a:close/>
                    <a:moveTo>
                      <a:pt x="853" y="4"/>
                    </a:moveTo>
                    <a:cubicBezTo>
                      <a:pt x="853" y="2"/>
                      <a:pt x="852" y="0"/>
                      <a:pt x="849" y="0"/>
                    </a:cubicBezTo>
                    <a:cubicBezTo>
                      <a:pt x="829" y="0"/>
                      <a:pt x="829" y="0"/>
                      <a:pt x="829" y="0"/>
                    </a:cubicBezTo>
                    <a:cubicBezTo>
                      <a:pt x="827" y="0"/>
                      <a:pt x="825" y="2"/>
                      <a:pt x="825" y="4"/>
                    </a:cubicBezTo>
                    <a:cubicBezTo>
                      <a:pt x="825" y="6"/>
                      <a:pt x="827" y="8"/>
                      <a:pt x="829" y="8"/>
                    </a:cubicBezTo>
                    <a:cubicBezTo>
                      <a:pt x="849" y="8"/>
                      <a:pt x="849" y="8"/>
                      <a:pt x="849" y="8"/>
                    </a:cubicBezTo>
                    <a:cubicBezTo>
                      <a:pt x="852" y="8"/>
                      <a:pt x="853" y="6"/>
                      <a:pt x="853" y="4"/>
                    </a:cubicBezTo>
                    <a:close/>
                    <a:moveTo>
                      <a:pt x="801" y="4"/>
                    </a:moveTo>
                    <a:cubicBezTo>
                      <a:pt x="801" y="2"/>
                      <a:pt x="799" y="0"/>
                      <a:pt x="797" y="0"/>
                    </a:cubicBezTo>
                    <a:cubicBezTo>
                      <a:pt x="777" y="0"/>
                      <a:pt x="777" y="0"/>
                      <a:pt x="777" y="0"/>
                    </a:cubicBezTo>
                    <a:cubicBezTo>
                      <a:pt x="775" y="0"/>
                      <a:pt x="773" y="2"/>
                      <a:pt x="773" y="4"/>
                    </a:cubicBezTo>
                    <a:cubicBezTo>
                      <a:pt x="773" y="6"/>
                      <a:pt x="775" y="8"/>
                      <a:pt x="777" y="8"/>
                    </a:cubicBezTo>
                    <a:cubicBezTo>
                      <a:pt x="797" y="8"/>
                      <a:pt x="797" y="8"/>
                      <a:pt x="797" y="8"/>
                    </a:cubicBezTo>
                    <a:cubicBezTo>
                      <a:pt x="799" y="8"/>
                      <a:pt x="801" y="6"/>
                      <a:pt x="801" y="4"/>
                    </a:cubicBezTo>
                    <a:close/>
                    <a:moveTo>
                      <a:pt x="749" y="4"/>
                    </a:moveTo>
                    <a:cubicBezTo>
                      <a:pt x="749" y="2"/>
                      <a:pt x="747" y="0"/>
                      <a:pt x="745" y="0"/>
                    </a:cubicBezTo>
                    <a:cubicBezTo>
                      <a:pt x="725" y="0"/>
                      <a:pt x="725" y="0"/>
                      <a:pt x="725" y="0"/>
                    </a:cubicBezTo>
                    <a:cubicBezTo>
                      <a:pt x="723" y="0"/>
                      <a:pt x="721" y="2"/>
                      <a:pt x="721" y="4"/>
                    </a:cubicBezTo>
                    <a:cubicBezTo>
                      <a:pt x="721" y="6"/>
                      <a:pt x="723" y="8"/>
                      <a:pt x="725" y="8"/>
                    </a:cubicBezTo>
                    <a:cubicBezTo>
                      <a:pt x="745" y="8"/>
                      <a:pt x="745" y="8"/>
                      <a:pt x="745" y="8"/>
                    </a:cubicBezTo>
                    <a:cubicBezTo>
                      <a:pt x="747" y="8"/>
                      <a:pt x="749" y="6"/>
                      <a:pt x="749" y="4"/>
                    </a:cubicBezTo>
                    <a:close/>
                    <a:moveTo>
                      <a:pt x="697" y="4"/>
                    </a:moveTo>
                    <a:cubicBezTo>
                      <a:pt x="697" y="2"/>
                      <a:pt x="695" y="0"/>
                      <a:pt x="693" y="0"/>
                    </a:cubicBezTo>
                    <a:cubicBezTo>
                      <a:pt x="673" y="0"/>
                      <a:pt x="673" y="0"/>
                      <a:pt x="673" y="0"/>
                    </a:cubicBezTo>
                    <a:cubicBezTo>
                      <a:pt x="671" y="0"/>
                      <a:pt x="669" y="2"/>
                      <a:pt x="669" y="4"/>
                    </a:cubicBezTo>
                    <a:cubicBezTo>
                      <a:pt x="669" y="6"/>
                      <a:pt x="671" y="8"/>
                      <a:pt x="673" y="8"/>
                    </a:cubicBezTo>
                    <a:cubicBezTo>
                      <a:pt x="693" y="8"/>
                      <a:pt x="693" y="8"/>
                      <a:pt x="693" y="8"/>
                    </a:cubicBezTo>
                    <a:cubicBezTo>
                      <a:pt x="695" y="8"/>
                      <a:pt x="697" y="6"/>
                      <a:pt x="697" y="4"/>
                    </a:cubicBezTo>
                    <a:close/>
                    <a:moveTo>
                      <a:pt x="645" y="4"/>
                    </a:moveTo>
                    <a:cubicBezTo>
                      <a:pt x="645" y="2"/>
                      <a:pt x="643" y="0"/>
                      <a:pt x="641" y="0"/>
                    </a:cubicBezTo>
                    <a:cubicBezTo>
                      <a:pt x="621" y="0"/>
                      <a:pt x="621" y="0"/>
                      <a:pt x="621" y="0"/>
                    </a:cubicBezTo>
                    <a:cubicBezTo>
                      <a:pt x="618" y="0"/>
                      <a:pt x="617" y="2"/>
                      <a:pt x="617" y="4"/>
                    </a:cubicBezTo>
                    <a:cubicBezTo>
                      <a:pt x="617" y="6"/>
                      <a:pt x="618" y="8"/>
                      <a:pt x="621" y="8"/>
                    </a:cubicBezTo>
                    <a:cubicBezTo>
                      <a:pt x="641" y="8"/>
                      <a:pt x="641" y="8"/>
                      <a:pt x="641" y="8"/>
                    </a:cubicBezTo>
                    <a:cubicBezTo>
                      <a:pt x="643" y="8"/>
                      <a:pt x="645" y="6"/>
                      <a:pt x="645" y="4"/>
                    </a:cubicBezTo>
                    <a:close/>
                    <a:moveTo>
                      <a:pt x="592" y="4"/>
                    </a:moveTo>
                    <a:cubicBezTo>
                      <a:pt x="592" y="2"/>
                      <a:pt x="591" y="0"/>
                      <a:pt x="588" y="0"/>
                    </a:cubicBezTo>
                    <a:cubicBezTo>
                      <a:pt x="568" y="0"/>
                      <a:pt x="568" y="0"/>
                      <a:pt x="568" y="0"/>
                    </a:cubicBezTo>
                    <a:cubicBezTo>
                      <a:pt x="566" y="0"/>
                      <a:pt x="564" y="2"/>
                      <a:pt x="564" y="4"/>
                    </a:cubicBezTo>
                    <a:cubicBezTo>
                      <a:pt x="564" y="6"/>
                      <a:pt x="566" y="8"/>
                      <a:pt x="568" y="8"/>
                    </a:cubicBezTo>
                    <a:cubicBezTo>
                      <a:pt x="588" y="8"/>
                      <a:pt x="588" y="8"/>
                      <a:pt x="588" y="8"/>
                    </a:cubicBezTo>
                    <a:cubicBezTo>
                      <a:pt x="591" y="8"/>
                      <a:pt x="592" y="6"/>
                      <a:pt x="592" y="4"/>
                    </a:cubicBezTo>
                    <a:close/>
                    <a:moveTo>
                      <a:pt x="540" y="4"/>
                    </a:moveTo>
                    <a:cubicBezTo>
                      <a:pt x="540" y="2"/>
                      <a:pt x="538" y="0"/>
                      <a:pt x="536" y="0"/>
                    </a:cubicBezTo>
                    <a:cubicBezTo>
                      <a:pt x="516" y="0"/>
                      <a:pt x="516" y="0"/>
                      <a:pt x="516" y="0"/>
                    </a:cubicBezTo>
                    <a:cubicBezTo>
                      <a:pt x="514" y="0"/>
                      <a:pt x="512" y="2"/>
                      <a:pt x="512" y="4"/>
                    </a:cubicBezTo>
                    <a:cubicBezTo>
                      <a:pt x="512" y="6"/>
                      <a:pt x="514" y="8"/>
                      <a:pt x="516" y="8"/>
                    </a:cubicBezTo>
                    <a:cubicBezTo>
                      <a:pt x="536" y="8"/>
                      <a:pt x="536" y="8"/>
                      <a:pt x="536" y="8"/>
                    </a:cubicBezTo>
                    <a:cubicBezTo>
                      <a:pt x="538" y="8"/>
                      <a:pt x="540" y="6"/>
                      <a:pt x="540" y="4"/>
                    </a:cubicBezTo>
                    <a:close/>
                    <a:moveTo>
                      <a:pt x="488" y="4"/>
                    </a:moveTo>
                    <a:cubicBezTo>
                      <a:pt x="488" y="2"/>
                      <a:pt x="486" y="0"/>
                      <a:pt x="484" y="0"/>
                    </a:cubicBezTo>
                    <a:cubicBezTo>
                      <a:pt x="464" y="0"/>
                      <a:pt x="464" y="0"/>
                      <a:pt x="464" y="0"/>
                    </a:cubicBezTo>
                    <a:cubicBezTo>
                      <a:pt x="462" y="0"/>
                      <a:pt x="460" y="2"/>
                      <a:pt x="460" y="4"/>
                    </a:cubicBezTo>
                    <a:cubicBezTo>
                      <a:pt x="460" y="6"/>
                      <a:pt x="462" y="8"/>
                      <a:pt x="464" y="8"/>
                    </a:cubicBezTo>
                    <a:cubicBezTo>
                      <a:pt x="484" y="8"/>
                      <a:pt x="484" y="8"/>
                      <a:pt x="484" y="8"/>
                    </a:cubicBezTo>
                    <a:cubicBezTo>
                      <a:pt x="486" y="8"/>
                      <a:pt x="488" y="6"/>
                      <a:pt x="488" y="4"/>
                    </a:cubicBezTo>
                    <a:close/>
                    <a:moveTo>
                      <a:pt x="436" y="4"/>
                    </a:moveTo>
                    <a:cubicBezTo>
                      <a:pt x="436" y="2"/>
                      <a:pt x="434" y="0"/>
                      <a:pt x="432" y="0"/>
                    </a:cubicBezTo>
                    <a:cubicBezTo>
                      <a:pt x="412" y="0"/>
                      <a:pt x="412" y="0"/>
                      <a:pt x="412" y="0"/>
                    </a:cubicBezTo>
                    <a:cubicBezTo>
                      <a:pt x="410" y="0"/>
                      <a:pt x="408" y="2"/>
                      <a:pt x="408" y="4"/>
                    </a:cubicBezTo>
                    <a:cubicBezTo>
                      <a:pt x="408" y="6"/>
                      <a:pt x="410" y="8"/>
                      <a:pt x="412" y="8"/>
                    </a:cubicBezTo>
                    <a:cubicBezTo>
                      <a:pt x="432" y="8"/>
                      <a:pt x="432" y="8"/>
                      <a:pt x="432" y="8"/>
                    </a:cubicBezTo>
                    <a:cubicBezTo>
                      <a:pt x="434" y="8"/>
                      <a:pt x="436" y="6"/>
                      <a:pt x="436" y="4"/>
                    </a:cubicBezTo>
                    <a:close/>
                    <a:moveTo>
                      <a:pt x="384" y="4"/>
                    </a:moveTo>
                    <a:cubicBezTo>
                      <a:pt x="384" y="2"/>
                      <a:pt x="382" y="0"/>
                      <a:pt x="380" y="0"/>
                    </a:cubicBezTo>
                    <a:cubicBezTo>
                      <a:pt x="360" y="0"/>
                      <a:pt x="360" y="0"/>
                      <a:pt x="360" y="0"/>
                    </a:cubicBezTo>
                    <a:cubicBezTo>
                      <a:pt x="357" y="0"/>
                      <a:pt x="356" y="2"/>
                      <a:pt x="356" y="4"/>
                    </a:cubicBezTo>
                    <a:cubicBezTo>
                      <a:pt x="356" y="6"/>
                      <a:pt x="357" y="8"/>
                      <a:pt x="360" y="8"/>
                    </a:cubicBezTo>
                    <a:cubicBezTo>
                      <a:pt x="380" y="8"/>
                      <a:pt x="380" y="8"/>
                      <a:pt x="380" y="8"/>
                    </a:cubicBezTo>
                    <a:cubicBezTo>
                      <a:pt x="382" y="8"/>
                      <a:pt x="384" y="6"/>
                      <a:pt x="384" y="4"/>
                    </a:cubicBezTo>
                    <a:close/>
                    <a:moveTo>
                      <a:pt x="332" y="4"/>
                    </a:moveTo>
                    <a:cubicBezTo>
                      <a:pt x="332" y="2"/>
                      <a:pt x="330" y="0"/>
                      <a:pt x="328" y="0"/>
                    </a:cubicBezTo>
                    <a:cubicBezTo>
                      <a:pt x="307" y="0"/>
                      <a:pt x="307" y="0"/>
                      <a:pt x="307" y="0"/>
                    </a:cubicBezTo>
                    <a:cubicBezTo>
                      <a:pt x="305" y="0"/>
                      <a:pt x="303" y="2"/>
                      <a:pt x="303" y="4"/>
                    </a:cubicBezTo>
                    <a:cubicBezTo>
                      <a:pt x="303" y="6"/>
                      <a:pt x="305" y="8"/>
                      <a:pt x="307" y="8"/>
                    </a:cubicBezTo>
                    <a:cubicBezTo>
                      <a:pt x="328" y="8"/>
                      <a:pt x="328" y="8"/>
                      <a:pt x="328" y="8"/>
                    </a:cubicBezTo>
                    <a:cubicBezTo>
                      <a:pt x="330" y="8"/>
                      <a:pt x="332" y="6"/>
                      <a:pt x="332" y="4"/>
                    </a:cubicBezTo>
                    <a:close/>
                    <a:moveTo>
                      <a:pt x="279" y="4"/>
                    </a:moveTo>
                    <a:cubicBezTo>
                      <a:pt x="279" y="2"/>
                      <a:pt x="278" y="0"/>
                      <a:pt x="275" y="0"/>
                    </a:cubicBezTo>
                    <a:cubicBezTo>
                      <a:pt x="255" y="0"/>
                      <a:pt x="255" y="0"/>
                      <a:pt x="255" y="0"/>
                    </a:cubicBezTo>
                    <a:cubicBezTo>
                      <a:pt x="253" y="0"/>
                      <a:pt x="251" y="2"/>
                      <a:pt x="251" y="4"/>
                    </a:cubicBezTo>
                    <a:cubicBezTo>
                      <a:pt x="251" y="6"/>
                      <a:pt x="253" y="8"/>
                      <a:pt x="255" y="8"/>
                    </a:cubicBezTo>
                    <a:cubicBezTo>
                      <a:pt x="275" y="8"/>
                      <a:pt x="275" y="8"/>
                      <a:pt x="275" y="8"/>
                    </a:cubicBezTo>
                    <a:cubicBezTo>
                      <a:pt x="278" y="8"/>
                      <a:pt x="279" y="6"/>
                      <a:pt x="279" y="4"/>
                    </a:cubicBezTo>
                    <a:close/>
                    <a:moveTo>
                      <a:pt x="227" y="4"/>
                    </a:moveTo>
                    <a:cubicBezTo>
                      <a:pt x="227" y="2"/>
                      <a:pt x="225" y="0"/>
                      <a:pt x="223" y="0"/>
                    </a:cubicBezTo>
                    <a:cubicBezTo>
                      <a:pt x="203" y="0"/>
                      <a:pt x="203" y="0"/>
                      <a:pt x="203" y="0"/>
                    </a:cubicBezTo>
                    <a:cubicBezTo>
                      <a:pt x="201" y="0"/>
                      <a:pt x="199" y="2"/>
                      <a:pt x="199" y="4"/>
                    </a:cubicBezTo>
                    <a:cubicBezTo>
                      <a:pt x="199" y="6"/>
                      <a:pt x="201" y="8"/>
                      <a:pt x="203" y="8"/>
                    </a:cubicBezTo>
                    <a:cubicBezTo>
                      <a:pt x="223" y="8"/>
                      <a:pt x="223" y="8"/>
                      <a:pt x="223" y="8"/>
                    </a:cubicBezTo>
                    <a:cubicBezTo>
                      <a:pt x="225" y="8"/>
                      <a:pt x="227" y="6"/>
                      <a:pt x="227" y="4"/>
                    </a:cubicBezTo>
                    <a:close/>
                    <a:moveTo>
                      <a:pt x="175" y="4"/>
                    </a:moveTo>
                    <a:cubicBezTo>
                      <a:pt x="175" y="2"/>
                      <a:pt x="173" y="0"/>
                      <a:pt x="171" y="0"/>
                    </a:cubicBezTo>
                    <a:cubicBezTo>
                      <a:pt x="151" y="0"/>
                      <a:pt x="151" y="0"/>
                      <a:pt x="151" y="0"/>
                    </a:cubicBezTo>
                    <a:cubicBezTo>
                      <a:pt x="149" y="0"/>
                      <a:pt x="147" y="2"/>
                      <a:pt x="147" y="4"/>
                    </a:cubicBezTo>
                    <a:cubicBezTo>
                      <a:pt x="147" y="6"/>
                      <a:pt x="149" y="8"/>
                      <a:pt x="151" y="8"/>
                    </a:cubicBezTo>
                    <a:cubicBezTo>
                      <a:pt x="171" y="8"/>
                      <a:pt x="171" y="8"/>
                      <a:pt x="171" y="8"/>
                    </a:cubicBezTo>
                    <a:cubicBezTo>
                      <a:pt x="173" y="8"/>
                      <a:pt x="175" y="6"/>
                      <a:pt x="175" y="4"/>
                    </a:cubicBezTo>
                    <a:close/>
                    <a:moveTo>
                      <a:pt x="123" y="4"/>
                    </a:moveTo>
                    <a:cubicBezTo>
                      <a:pt x="123" y="2"/>
                      <a:pt x="121" y="0"/>
                      <a:pt x="119" y="0"/>
                    </a:cubicBezTo>
                    <a:cubicBezTo>
                      <a:pt x="99" y="0"/>
                      <a:pt x="99" y="0"/>
                      <a:pt x="99" y="0"/>
                    </a:cubicBezTo>
                    <a:cubicBezTo>
                      <a:pt x="97" y="0"/>
                      <a:pt x="95" y="2"/>
                      <a:pt x="95" y="4"/>
                    </a:cubicBezTo>
                    <a:cubicBezTo>
                      <a:pt x="95" y="6"/>
                      <a:pt x="97" y="8"/>
                      <a:pt x="99" y="8"/>
                    </a:cubicBezTo>
                    <a:cubicBezTo>
                      <a:pt x="119" y="8"/>
                      <a:pt x="119" y="8"/>
                      <a:pt x="119" y="8"/>
                    </a:cubicBezTo>
                    <a:cubicBezTo>
                      <a:pt x="121" y="8"/>
                      <a:pt x="123" y="6"/>
                      <a:pt x="123" y="4"/>
                    </a:cubicBezTo>
                    <a:close/>
                    <a:moveTo>
                      <a:pt x="71" y="4"/>
                    </a:moveTo>
                    <a:cubicBezTo>
                      <a:pt x="71" y="2"/>
                      <a:pt x="69" y="0"/>
                      <a:pt x="67" y="0"/>
                    </a:cubicBezTo>
                    <a:cubicBezTo>
                      <a:pt x="47" y="0"/>
                      <a:pt x="47" y="0"/>
                      <a:pt x="47" y="0"/>
                    </a:cubicBezTo>
                    <a:cubicBezTo>
                      <a:pt x="44" y="0"/>
                      <a:pt x="43" y="2"/>
                      <a:pt x="43" y="4"/>
                    </a:cubicBezTo>
                    <a:cubicBezTo>
                      <a:pt x="43" y="6"/>
                      <a:pt x="44" y="8"/>
                      <a:pt x="47" y="8"/>
                    </a:cubicBezTo>
                    <a:cubicBezTo>
                      <a:pt x="67" y="8"/>
                      <a:pt x="67" y="8"/>
                      <a:pt x="67" y="8"/>
                    </a:cubicBezTo>
                    <a:cubicBezTo>
                      <a:pt x="69" y="8"/>
                      <a:pt x="71" y="6"/>
                      <a:pt x="71" y="4"/>
                    </a:cubicBezTo>
                    <a:close/>
                    <a:moveTo>
                      <a:pt x="1582" y="120"/>
                    </a:moveTo>
                    <a:cubicBezTo>
                      <a:pt x="1582" y="110"/>
                      <a:pt x="1582" y="110"/>
                      <a:pt x="1582" y="110"/>
                    </a:cubicBezTo>
                    <a:cubicBezTo>
                      <a:pt x="1582" y="108"/>
                      <a:pt x="1580" y="106"/>
                      <a:pt x="1578" y="106"/>
                    </a:cubicBezTo>
                    <a:cubicBezTo>
                      <a:pt x="1575" y="106"/>
                      <a:pt x="1574" y="108"/>
                      <a:pt x="1574" y="110"/>
                    </a:cubicBezTo>
                    <a:cubicBezTo>
                      <a:pt x="1574" y="120"/>
                      <a:pt x="1574" y="120"/>
                      <a:pt x="1574" y="120"/>
                    </a:cubicBezTo>
                    <a:cubicBezTo>
                      <a:pt x="1574" y="122"/>
                      <a:pt x="1575" y="124"/>
                      <a:pt x="1578" y="124"/>
                    </a:cubicBezTo>
                    <a:cubicBezTo>
                      <a:pt x="1580" y="124"/>
                      <a:pt x="1582" y="122"/>
                      <a:pt x="1582" y="120"/>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6" name="TextBox 95"/>
            <p:cNvSpPr txBox="1"/>
            <p:nvPr/>
          </p:nvSpPr>
          <p:spPr>
            <a:xfrm>
              <a:off x="6656233" y="2689076"/>
              <a:ext cx="4715890" cy="369332"/>
            </a:xfrm>
            <a:prstGeom prst="rect">
              <a:avLst/>
            </a:prstGeom>
            <a:noFill/>
          </p:spPr>
          <p:txBody>
            <a:bodyPr wrap="square" lIns="0" tIns="0" rIns="0" bIns="146304" rtlCol="0">
              <a:noAutofit/>
            </a:bodyPr>
            <a:lstStyle/>
            <a:p>
              <a:r>
                <a:rPr lang="en-US" dirty="0">
                  <a:solidFill>
                    <a:srgbClr val="00B294"/>
                  </a:solidFill>
                </a:rPr>
                <a:t>EASIER TO SELL TO</a:t>
              </a:r>
            </a:p>
            <a:p>
              <a:pPr>
                <a:lnSpc>
                  <a:spcPct val="90000"/>
                </a:lnSpc>
                <a:spcAft>
                  <a:spcPts val="600"/>
                </a:spcAft>
              </a:pPr>
              <a:r>
                <a:rPr lang="en-US" sz="1400" dirty="0">
                  <a:solidFill>
                    <a:schemeClr val="bg1"/>
                  </a:solidFill>
                </a:rPr>
                <a:t>The probability of selling to an existing customer is 60-70%, selling to a new prospect is 5-20%</a:t>
              </a:r>
              <a:r>
                <a:rPr lang="en-US" sz="1400" baseline="30000" dirty="0">
                  <a:solidFill>
                    <a:schemeClr val="bg1"/>
                  </a:solidFill>
                </a:rPr>
                <a:t>3</a:t>
              </a:r>
            </a:p>
          </p:txBody>
        </p:sp>
      </p:grpSp>
      <p:grpSp>
        <p:nvGrpSpPr>
          <p:cNvPr id="1136" name="Group 1135"/>
          <p:cNvGrpSpPr/>
          <p:nvPr/>
        </p:nvGrpSpPr>
        <p:grpSpPr>
          <a:xfrm>
            <a:off x="660400" y="3244529"/>
            <a:ext cx="5889625" cy="928615"/>
            <a:chOff x="660400" y="3137763"/>
            <a:chExt cx="5889625" cy="928615"/>
          </a:xfrm>
        </p:grpSpPr>
        <p:grpSp>
          <p:nvGrpSpPr>
            <p:cNvPr id="1131" name="Group 1130"/>
            <p:cNvGrpSpPr/>
            <p:nvPr/>
          </p:nvGrpSpPr>
          <p:grpSpPr>
            <a:xfrm>
              <a:off x="660400" y="3137763"/>
              <a:ext cx="5889625" cy="896937"/>
              <a:chOff x="660400" y="3137763"/>
              <a:chExt cx="5889625" cy="896937"/>
            </a:xfrm>
          </p:grpSpPr>
          <p:grpSp>
            <p:nvGrpSpPr>
              <p:cNvPr id="1127" name="Group 1126"/>
              <p:cNvGrpSpPr/>
              <p:nvPr/>
            </p:nvGrpSpPr>
            <p:grpSpPr>
              <a:xfrm>
                <a:off x="5651500" y="3137763"/>
                <a:ext cx="898525" cy="896937"/>
                <a:chOff x="5651500" y="3137763"/>
                <a:chExt cx="898525" cy="896937"/>
              </a:xfrm>
            </p:grpSpPr>
            <p:sp>
              <p:nvSpPr>
                <p:cNvPr id="9" name="Freeform 9"/>
                <p:cNvSpPr>
                  <a:spLocks/>
                </p:cNvSpPr>
                <p:nvPr/>
              </p:nvSpPr>
              <p:spPr bwMode="auto">
                <a:xfrm>
                  <a:off x="5651500" y="3137763"/>
                  <a:ext cx="898525" cy="896937"/>
                </a:xfrm>
                <a:custGeom>
                  <a:avLst/>
                  <a:gdLst>
                    <a:gd name="T0" fmla="*/ 283 w 566"/>
                    <a:gd name="T1" fmla="*/ 565 h 565"/>
                    <a:gd name="T2" fmla="*/ 0 w 566"/>
                    <a:gd name="T3" fmla="*/ 282 h 565"/>
                    <a:gd name="T4" fmla="*/ 283 w 566"/>
                    <a:gd name="T5" fmla="*/ 0 h 565"/>
                    <a:gd name="T6" fmla="*/ 566 w 566"/>
                    <a:gd name="T7" fmla="*/ 282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2"/>
                      </a:lnTo>
                      <a:lnTo>
                        <a:pt x="283" y="0"/>
                      </a:lnTo>
                      <a:lnTo>
                        <a:pt x="566" y="282"/>
                      </a:lnTo>
                      <a:lnTo>
                        <a:pt x="283" y="565"/>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noEditPoints="1"/>
                </p:cNvSpPr>
                <p:nvPr/>
              </p:nvSpPr>
              <p:spPr bwMode="auto">
                <a:xfrm>
                  <a:off x="5876925" y="3362394"/>
                  <a:ext cx="447675" cy="447675"/>
                </a:xfrm>
                <a:custGeom>
                  <a:avLst/>
                  <a:gdLst>
                    <a:gd name="T0" fmla="*/ 118 w 144"/>
                    <a:gd name="T1" fmla="*/ 26 h 144"/>
                    <a:gd name="T2" fmla="*/ 118 w 144"/>
                    <a:gd name="T3" fmla="*/ 117 h 144"/>
                    <a:gd name="T4" fmla="*/ 26 w 144"/>
                    <a:gd name="T5" fmla="*/ 117 h 144"/>
                    <a:gd name="T6" fmla="*/ 26 w 144"/>
                    <a:gd name="T7" fmla="*/ 26 h 144"/>
                    <a:gd name="T8" fmla="*/ 72 w 144"/>
                    <a:gd name="T9" fmla="*/ 0 h 144"/>
                    <a:gd name="T10" fmla="*/ 72 w 144"/>
                    <a:gd name="T11" fmla="*/ 144 h 144"/>
                    <a:gd name="T12" fmla="*/ 72 w 144"/>
                    <a:gd name="T13" fmla="*/ 0 h 144"/>
                    <a:gd name="T14" fmla="*/ 70 w 144"/>
                    <a:gd name="T15" fmla="*/ 129 h 144"/>
                    <a:gd name="T16" fmla="*/ 72 w 144"/>
                    <a:gd name="T17" fmla="*/ 118 h 144"/>
                    <a:gd name="T18" fmla="*/ 74 w 144"/>
                    <a:gd name="T19" fmla="*/ 129 h 144"/>
                    <a:gd name="T20" fmla="*/ 72 w 144"/>
                    <a:gd name="T21" fmla="*/ 25 h 144"/>
                    <a:gd name="T22" fmla="*/ 70 w 144"/>
                    <a:gd name="T23" fmla="*/ 14 h 144"/>
                    <a:gd name="T24" fmla="*/ 74 w 144"/>
                    <a:gd name="T25" fmla="*/ 14 h 144"/>
                    <a:gd name="T26" fmla="*/ 72 w 144"/>
                    <a:gd name="T27" fmla="*/ 25 h 144"/>
                    <a:gd name="T28" fmla="*/ 120 w 144"/>
                    <a:gd name="T29" fmla="*/ 73 h 144"/>
                    <a:gd name="T30" fmla="*/ 120 w 144"/>
                    <a:gd name="T31" fmla="*/ 70 h 144"/>
                    <a:gd name="T32" fmla="*/ 131 w 144"/>
                    <a:gd name="T33" fmla="*/ 72 h 144"/>
                    <a:gd name="T34" fmla="*/ 24 w 144"/>
                    <a:gd name="T35" fmla="*/ 73 h 144"/>
                    <a:gd name="T36" fmla="*/ 13 w 144"/>
                    <a:gd name="T37" fmla="*/ 72 h 144"/>
                    <a:gd name="T38" fmla="*/ 24 w 144"/>
                    <a:gd name="T39" fmla="*/ 70 h 144"/>
                    <a:gd name="T40" fmla="*/ 24 w 144"/>
                    <a:gd name="T41" fmla="*/ 73 h 144"/>
                    <a:gd name="T42" fmla="*/ 21 w 144"/>
                    <a:gd name="T43" fmla="*/ 101 h 144"/>
                    <a:gd name="T44" fmla="*/ 30 w 144"/>
                    <a:gd name="T45" fmla="*/ 94 h 144"/>
                    <a:gd name="T46" fmla="*/ 31 w 144"/>
                    <a:gd name="T47" fmla="*/ 97 h 144"/>
                    <a:gd name="T48" fmla="*/ 22 w 144"/>
                    <a:gd name="T49" fmla="*/ 102 h 144"/>
                    <a:gd name="T50" fmla="*/ 112 w 144"/>
                    <a:gd name="T51" fmla="*/ 48 h 144"/>
                    <a:gd name="T52" fmla="*/ 121 w 144"/>
                    <a:gd name="T53" fmla="*/ 42 h 144"/>
                    <a:gd name="T54" fmla="*/ 123 w 144"/>
                    <a:gd name="T55" fmla="*/ 44 h 144"/>
                    <a:gd name="T56" fmla="*/ 114 w 144"/>
                    <a:gd name="T57" fmla="*/ 49 h 144"/>
                    <a:gd name="T58" fmla="*/ 99 w 144"/>
                    <a:gd name="T59" fmla="*/ 122 h 144"/>
                    <a:gd name="T60" fmla="*/ 95 w 144"/>
                    <a:gd name="T61" fmla="*/ 112 h 144"/>
                    <a:gd name="T62" fmla="*/ 102 w 144"/>
                    <a:gd name="T63" fmla="*/ 121 h 144"/>
                    <a:gd name="T64" fmla="*/ 101 w 144"/>
                    <a:gd name="T65" fmla="*/ 123 h 144"/>
                    <a:gd name="T66" fmla="*/ 47 w 144"/>
                    <a:gd name="T67" fmla="*/ 31 h 144"/>
                    <a:gd name="T68" fmla="*/ 42 w 144"/>
                    <a:gd name="T69" fmla="*/ 21 h 144"/>
                    <a:gd name="T70" fmla="*/ 49 w 144"/>
                    <a:gd name="T71" fmla="*/ 29 h 144"/>
                    <a:gd name="T72" fmla="*/ 48 w 144"/>
                    <a:gd name="T73" fmla="*/ 32 h 144"/>
                    <a:gd name="T74" fmla="*/ 42 w 144"/>
                    <a:gd name="T75" fmla="*/ 123 h 144"/>
                    <a:gd name="T76" fmla="*/ 47 w 144"/>
                    <a:gd name="T77" fmla="*/ 113 h 144"/>
                    <a:gd name="T78" fmla="*/ 49 w 144"/>
                    <a:gd name="T79" fmla="*/ 114 h 144"/>
                    <a:gd name="T80" fmla="*/ 43 w 144"/>
                    <a:gd name="T81" fmla="*/ 123 h 144"/>
                    <a:gd name="T82" fmla="*/ 95 w 144"/>
                    <a:gd name="T83" fmla="*/ 31 h 144"/>
                    <a:gd name="T84" fmla="*/ 99 w 144"/>
                    <a:gd name="T85" fmla="*/ 21 h 144"/>
                    <a:gd name="T86" fmla="*/ 102 w 144"/>
                    <a:gd name="T87" fmla="*/ 23 h 144"/>
                    <a:gd name="T88" fmla="*/ 96 w 144"/>
                    <a:gd name="T89" fmla="*/ 32 h 144"/>
                    <a:gd name="T90" fmla="*/ 121 w 144"/>
                    <a:gd name="T91" fmla="*/ 102 h 144"/>
                    <a:gd name="T92" fmla="*/ 112 w 144"/>
                    <a:gd name="T93" fmla="*/ 95 h 144"/>
                    <a:gd name="T94" fmla="*/ 123 w 144"/>
                    <a:gd name="T95" fmla="*/ 99 h 144"/>
                    <a:gd name="T96" fmla="*/ 122 w 144"/>
                    <a:gd name="T97" fmla="*/ 102 h 144"/>
                    <a:gd name="T98" fmla="*/ 30 w 144"/>
                    <a:gd name="T99" fmla="*/ 49 h 144"/>
                    <a:gd name="T100" fmla="*/ 21 w 144"/>
                    <a:gd name="T101" fmla="*/ 42 h 144"/>
                    <a:gd name="T102" fmla="*/ 31 w 144"/>
                    <a:gd name="T103" fmla="*/ 46 h 144"/>
                    <a:gd name="T104" fmla="*/ 30 w 144"/>
                    <a:gd name="T105" fmla="*/ 49 h 144"/>
                    <a:gd name="T106" fmla="*/ 79 w 144"/>
                    <a:gd name="T107" fmla="*/ 62 h 144"/>
                    <a:gd name="T108" fmla="*/ 72 w 144"/>
                    <a:gd name="T109" fmla="*/ 61 h 144"/>
                    <a:gd name="T110" fmla="*/ 69 w 144"/>
                    <a:gd name="T111" fmla="*/ 82 h 144"/>
                    <a:gd name="T112" fmla="*/ 82 w 144"/>
                    <a:gd name="T113" fmla="*/ 6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44">
                      <a:moveTo>
                        <a:pt x="72" y="7"/>
                      </a:moveTo>
                      <a:cubicBezTo>
                        <a:pt x="89" y="7"/>
                        <a:pt x="105" y="14"/>
                        <a:pt x="118" y="26"/>
                      </a:cubicBezTo>
                      <a:cubicBezTo>
                        <a:pt x="130" y="38"/>
                        <a:pt x="137" y="54"/>
                        <a:pt x="137" y="72"/>
                      </a:cubicBezTo>
                      <a:cubicBezTo>
                        <a:pt x="137" y="89"/>
                        <a:pt x="130" y="105"/>
                        <a:pt x="118" y="117"/>
                      </a:cubicBezTo>
                      <a:cubicBezTo>
                        <a:pt x="105" y="130"/>
                        <a:pt x="89" y="136"/>
                        <a:pt x="72" y="136"/>
                      </a:cubicBezTo>
                      <a:cubicBezTo>
                        <a:pt x="55" y="136"/>
                        <a:pt x="39" y="130"/>
                        <a:pt x="26" y="117"/>
                      </a:cubicBezTo>
                      <a:cubicBezTo>
                        <a:pt x="14" y="105"/>
                        <a:pt x="7" y="89"/>
                        <a:pt x="7" y="72"/>
                      </a:cubicBezTo>
                      <a:cubicBezTo>
                        <a:pt x="7" y="54"/>
                        <a:pt x="14" y="38"/>
                        <a:pt x="26" y="26"/>
                      </a:cubicBezTo>
                      <a:cubicBezTo>
                        <a:pt x="39" y="14"/>
                        <a:pt x="55" y="7"/>
                        <a:pt x="72" y="7"/>
                      </a:cubicBezTo>
                      <a:moveTo>
                        <a:pt x="72" y="0"/>
                      </a:moveTo>
                      <a:cubicBezTo>
                        <a:pt x="32" y="0"/>
                        <a:pt x="0" y="32"/>
                        <a:pt x="0" y="72"/>
                      </a:cubicBezTo>
                      <a:cubicBezTo>
                        <a:pt x="0" y="111"/>
                        <a:pt x="32" y="144"/>
                        <a:pt x="72" y="144"/>
                      </a:cubicBezTo>
                      <a:cubicBezTo>
                        <a:pt x="112" y="144"/>
                        <a:pt x="144" y="111"/>
                        <a:pt x="144" y="72"/>
                      </a:cubicBezTo>
                      <a:cubicBezTo>
                        <a:pt x="144" y="32"/>
                        <a:pt x="112" y="0"/>
                        <a:pt x="72" y="0"/>
                      </a:cubicBezTo>
                      <a:close/>
                      <a:moveTo>
                        <a:pt x="72" y="131"/>
                      </a:moveTo>
                      <a:cubicBezTo>
                        <a:pt x="71" y="131"/>
                        <a:pt x="70" y="130"/>
                        <a:pt x="70" y="129"/>
                      </a:cubicBezTo>
                      <a:cubicBezTo>
                        <a:pt x="70" y="120"/>
                        <a:pt x="70" y="120"/>
                        <a:pt x="70" y="120"/>
                      </a:cubicBezTo>
                      <a:cubicBezTo>
                        <a:pt x="70" y="119"/>
                        <a:pt x="71" y="118"/>
                        <a:pt x="72" y="118"/>
                      </a:cubicBezTo>
                      <a:cubicBezTo>
                        <a:pt x="73" y="118"/>
                        <a:pt x="74" y="119"/>
                        <a:pt x="74" y="120"/>
                      </a:cubicBezTo>
                      <a:cubicBezTo>
                        <a:pt x="74" y="129"/>
                        <a:pt x="74" y="129"/>
                        <a:pt x="74" y="129"/>
                      </a:cubicBezTo>
                      <a:cubicBezTo>
                        <a:pt x="74" y="130"/>
                        <a:pt x="73" y="131"/>
                        <a:pt x="72" y="131"/>
                      </a:cubicBezTo>
                      <a:close/>
                      <a:moveTo>
                        <a:pt x="72" y="25"/>
                      </a:moveTo>
                      <a:cubicBezTo>
                        <a:pt x="71" y="25"/>
                        <a:pt x="70" y="25"/>
                        <a:pt x="70" y="24"/>
                      </a:cubicBezTo>
                      <a:cubicBezTo>
                        <a:pt x="70" y="14"/>
                        <a:pt x="70" y="14"/>
                        <a:pt x="70" y="14"/>
                      </a:cubicBezTo>
                      <a:cubicBezTo>
                        <a:pt x="70" y="13"/>
                        <a:pt x="71" y="13"/>
                        <a:pt x="72" y="13"/>
                      </a:cubicBezTo>
                      <a:cubicBezTo>
                        <a:pt x="73" y="13"/>
                        <a:pt x="74" y="13"/>
                        <a:pt x="74" y="14"/>
                      </a:cubicBezTo>
                      <a:cubicBezTo>
                        <a:pt x="74" y="24"/>
                        <a:pt x="74" y="24"/>
                        <a:pt x="74" y="24"/>
                      </a:cubicBezTo>
                      <a:cubicBezTo>
                        <a:pt x="74" y="25"/>
                        <a:pt x="73" y="25"/>
                        <a:pt x="72" y="25"/>
                      </a:cubicBezTo>
                      <a:close/>
                      <a:moveTo>
                        <a:pt x="129" y="73"/>
                      </a:moveTo>
                      <a:cubicBezTo>
                        <a:pt x="120" y="73"/>
                        <a:pt x="120" y="73"/>
                        <a:pt x="120" y="73"/>
                      </a:cubicBezTo>
                      <a:cubicBezTo>
                        <a:pt x="119" y="73"/>
                        <a:pt x="118" y="73"/>
                        <a:pt x="118" y="72"/>
                      </a:cubicBezTo>
                      <a:cubicBezTo>
                        <a:pt x="118" y="71"/>
                        <a:pt x="119" y="70"/>
                        <a:pt x="120" y="70"/>
                      </a:cubicBezTo>
                      <a:cubicBezTo>
                        <a:pt x="129" y="70"/>
                        <a:pt x="129" y="70"/>
                        <a:pt x="129" y="70"/>
                      </a:cubicBezTo>
                      <a:cubicBezTo>
                        <a:pt x="130" y="70"/>
                        <a:pt x="131" y="71"/>
                        <a:pt x="131" y="72"/>
                      </a:cubicBezTo>
                      <a:cubicBezTo>
                        <a:pt x="131" y="73"/>
                        <a:pt x="130" y="73"/>
                        <a:pt x="129" y="73"/>
                      </a:cubicBezTo>
                      <a:close/>
                      <a:moveTo>
                        <a:pt x="24" y="73"/>
                      </a:moveTo>
                      <a:cubicBezTo>
                        <a:pt x="15" y="73"/>
                        <a:pt x="15" y="73"/>
                        <a:pt x="15" y="73"/>
                      </a:cubicBezTo>
                      <a:cubicBezTo>
                        <a:pt x="14" y="73"/>
                        <a:pt x="13" y="73"/>
                        <a:pt x="13" y="72"/>
                      </a:cubicBezTo>
                      <a:cubicBezTo>
                        <a:pt x="13" y="71"/>
                        <a:pt x="14" y="70"/>
                        <a:pt x="15" y="70"/>
                      </a:cubicBezTo>
                      <a:cubicBezTo>
                        <a:pt x="24" y="70"/>
                        <a:pt x="24" y="70"/>
                        <a:pt x="24" y="70"/>
                      </a:cubicBezTo>
                      <a:cubicBezTo>
                        <a:pt x="25" y="70"/>
                        <a:pt x="26" y="71"/>
                        <a:pt x="26" y="72"/>
                      </a:cubicBezTo>
                      <a:cubicBezTo>
                        <a:pt x="26" y="73"/>
                        <a:pt x="25" y="73"/>
                        <a:pt x="24" y="73"/>
                      </a:cubicBezTo>
                      <a:close/>
                      <a:moveTo>
                        <a:pt x="22" y="102"/>
                      </a:moveTo>
                      <a:cubicBezTo>
                        <a:pt x="22" y="102"/>
                        <a:pt x="21" y="102"/>
                        <a:pt x="21" y="101"/>
                      </a:cubicBezTo>
                      <a:cubicBezTo>
                        <a:pt x="20" y="100"/>
                        <a:pt x="21" y="99"/>
                        <a:pt x="21" y="99"/>
                      </a:cubicBezTo>
                      <a:cubicBezTo>
                        <a:pt x="30" y="94"/>
                        <a:pt x="30" y="94"/>
                        <a:pt x="30" y="94"/>
                      </a:cubicBezTo>
                      <a:cubicBezTo>
                        <a:pt x="30" y="94"/>
                        <a:pt x="31" y="94"/>
                        <a:pt x="32" y="95"/>
                      </a:cubicBezTo>
                      <a:cubicBezTo>
                        <a:pt x="32" y="96"/>
                        <a:pt x="32" y="97"/>
                        <a:pt x="31" y="97"/>
                      </a:cubicBezTo>
                      <a:cubicBezTo>
                        <a:pt x="23" y="102"/>
                        <a:pt x="23" y="102"/>
                        <a:pt x="23" y="102"/>
                      </a:cubicBezTo>
                      <a:cubicBezTo>
                        <a:pt x="23" y="102"/>
                        <a:pt x="23" y="102"/>
                        <a:pt x="22" y="102"/>
                      </a:cubicBezTo>
                      <a:close/>
                      <a:moveTo>
                        <a:pt x="114" y="49"/>
                      </a:moveTo>
                      <a:cubicBezTo>
                        <a:pt x="113" y="49"/>
                        <a:pt x="113" y="49"/>
                        <a:pt x="112" y="48"/>
                      </a:cubicBezTo>
                      <a:cubicBezTo>
                        <a:pt x="112" y="48"/>
                        <a:pt x="112" y="47"/>
                        <a:pt x="113" y="46"/>
                      </a:cubicBezTo>
                      <a:cubicBezTo>
                        <a:pt x="121" y="42"/>
                        <a:pt x="121" y="42"/>
                        <a:pt x="121" y="42"/>
                      </a:cubicBezTo>
                      <a:cubicBezTo>
                        <a:pt x="122" y="41"/>
                        <a:pt x="123" y="41"/>
                        <a:pt x="123" y="42"/>
                      </a:cubicBezTo>
                      <a:cubicBezTo>
                        <a:pt x="124" y="43"/>
                        <a:pt x="123" y="44"/>
                        <a:pt x="123" y="44"/>
                      </a:cubicBezTo>
                      <a:cubicBezTo>
                        <a:pt x="114" y="49"/>
                        <a:pt x="114" y="49"/>
                        <a:pt x="114" y="49"/>
                      </a:cubicBezTo>
                      <a:cubicBezTo>
                        <a:pt x="114" y="49"/>
                        <a:pt x="114" y="49"/>
                        <a:pt x="114" y="49"/>
                      </a:cubicBezTo>
                      <a:close/>
                      <a:moveTo>
                        <a:pt x="101" y="123"/>
                      </a:moveTo>
                      <a:cubicBezTo>
                        <a:pt x="100" y="123"/>
                        <a:pt x="100" y="123"/>
                        <a:pt x="99" y="122"/>
                      </a:cubicBezTo>
                      <a:cubicBezTo>
                        <a:pt x="95" y="114"/>
                        <a:pt x="95" y="114"/>
                        <a:pt x="95" y="114"/>
                      </a:cubicBezTo>
                      <a:cubicBezTo>
                        <a:pt x="94" y="113"/>
                        <a:pt x="94" y="112"/>
                        <a:pt x="95" y="112"/>
                      </a:cubicBezTo>
                      <a:cubicBezTo>
                        <a:pt x="96" y="111"/>
                        <a:pt x="97" y="112"/>
                        <a:pt x="97" y="113"/>
                      </a:cubicBezTo>
                      <a:cubicBezTo>
                        <a:pt x="102" y="121"/>
                        <a:pt x="102" y="121"/>
                        <a:pt x="102" y="121"/>
                      </a:cubicBezTo>
                      <a:cubicBezTo>
                        <a:pt x="103" y="121"/>
                        <a:pt x="102" y="122"/>
                        <a:pt x="102" y="123"/>
                      </a:cubicBezTo>
                      <a:cubicBezTo>
                        <a:pt x="101" y="123"/>
                        <a:pt x="101" y="123"/>
                        <a:pt x="101" y="123"/>
                      </a:cubicBezTo>
                      <a:close/>
                      <a:moveTo>
                        <a:pt x="48" y="32"/>
                      </a:moveTo>
                      <a:cubicBezTo>
                        <a:pt x="47" y="32"/>
                        <a:pt x="47" y="31"/>
                        <a:pt x="47" y="31"/>
                      </a:cubicBezTo>
                      <a:cubicBezTo>
                        <a:pt x="42" y="23"/>
                        <a:pt x="42" y="23"/>
                        <a:pt x="42" y="23"/>
                      </a:cubicBezTo>
                      <a:cubicBezTo>
                        <a:pt x="41" y="22"/>
                        <a:pt x="42" y="21"/>
                        <a:pt x="42" y="21"/>
                      </a:cubicBezTo>
                      <a:cubicBezTo>
                        <a:pt x="43" y="20"/>
                        <a:pt x="44" y="20"/>
                        <a:pt x="45" y="21"/>
                      </a:cubicBezTo>
                      <a:cubicBezTo>
                        <a:pt x="49" y="29"/>
                        <a:pt x="49" y="29"/>
                        <a:pt x="49" y="29"/>
                      </a:cubicBezTo>
                      <a:cubicBezTo>
                        <a:pt x="50" y="30"/>
                        <a:pt x="50" y="31"/>
                        <a:pt x="49" y="31"/>
                      </a:cubicBezTo>
                      <a:cubicBezTo>
                        <a:pt x="49" y="32"/>
                        <a:pt x="48" y="32"/>
                        <a:pt x="48" y="32"/>
                      </a:cubicBezTo>
                      <a:close/>
                      <a:moveTo>
                        <a:pt x="43" y="123"/>
                      </a:moveTo>
                      <a:cubicBezTo>
                        <a:pt x="43" y="123"/>
                        <a:pt x="43" y="123"/>
                        <a:pt x="42" y="123"/>
                      </a:cubicBezTo>
                      <a:cubicBezTo>
                        <a:pt x="42" y="122"/>
                        <a:pt x="41" y="121"/>
                        <a:pt x="42" y="121"/>
                      </a:cubicBezTo>
                      <a:cubicBezTo>
                        <a:pt x="47" y="113"/>
                        <a:pt x="47" y="113"/>
                        <a:pt x="47" y="113"/>
                      </a:cubicBezTo>
                      <a:cubicBezTo>
                        <a:pt x="47" y="112"/>
                        <a:pt x="48" y="111"/>
                        <a:pt x="49" y="112"/>
                      </a:cubicBezTo>
                      <a:cubicBezTo>
                        <a:pt x="50" y="112"/>
                        <a:pt x="50" y="113"/>
                        <a:pt x="49" y="114"/>
                      </a:cubicBezTo>
                      <a:cubicBezTo>
                        <a:pt x="45" y="122"/>
                        <a:pt x="45" y="122"/>
                        <a:pt x="45" y="122"/>
                      </a:cubicBezTo>
                      <a:cubicBezTo>
                        <a:pt x="44" y="123"/>
                        <a:pt x="44" y="123"/>
                        <a:pt x="43" y="123"/>
                      </a:cubicBezTo>
                      <a:close/>
                      <a:moveTo>
                        <a:pt x="96" y="32"/>
                      </a:moveTo>
                      <a:cubicBezTo>
                        <a:pt x="96" y="32"/>
                        <a:pt x="95" y="32"/>
                        <a:pt x="95" y="31"/>
                      </a:cubicBezTo>
                      <a:cubicBezTo>
                        <a:pt x="94" y="31"/>
                        <a:pt x="94" y="30"/>
                        <a:pt x="95" y="29"/>
                      </a:cubicBezTo>
                      <a:cubicBezTo>
                        <a:pt x="99" y="21"/>
                        <a:pt x="99" y="21"/>
                        <a:pt x="99" y="21"/>
                      </a:cubicBezTo>
                      <a:cubicBezTo>
                        <a:pt x="100" y="20"/>
                        <a:pt x="101" y="20"/>
                        <a:pt x="102" y="21"/>
                      </a:cubicBezTo>
                      <a:cubicBezTo>
                        <a:pt x="102" y="21"/>
                        <a:pt x="103" y="22"/>
                        <a:pt x="102" y="23"/>
                      </a:cubicBezTo>
                      <a:cubicBezTo>
                        <a:pt x="97" y="31"/>
                        <a:pt x="97" y="31"/>
                        <a:pt x="97" y="31"/>
                      </a:cubicBezTo>
                      <a:cubicBezTo>
                        <a:pt x="97" y="31"/>
                        <a:pt x="97" y="32"/>
                        <a:pt x="96" y="32"/>
                      </a:cubicBezTo>
                      <a:close/>
                      <a:moveTo>
                        <a:pt x="122" y="102"/>
                      </a:moveTo>
                      <a:cubicBezTo>
                        <a:pt x="121" y="102"/>
                        <a:pt x="121" y="102"/>
                        <a:pt x="121" y="102"/>
                      </a:cubicBezTo>
                      <a:cubicBezTo>
                        <a:pt x="113" y="97"/>
                        <a:pt x="113" y="97"/>
                        <a:pt x="113" y="97"/>
                      </a:cubicBezTo>
                      <a:cubicBezTo>
                        <a:pt x="112" y="97"/>
                        <a:pt x="112" y="96"/>
                        <a:pt x="112" y="95"/>
                      </a:cubicBezTo>
                      <a:cubicBezTo>
                        <a:pt x="113" y="94"/>
                        <a:pt x="114" y="94"/>
                        <a:pt x="114" y="94"/>
                      </a:cubicBezTo>
                      <a:cubicBezTo>
                        <a:pt x="123" y="99"/>
                        <a:pt x="123" y="99"/>
                        <a:pt x="123" y="99"/>
                      </a:cubicBezTo>
                      <a:cubicBezTo>
                        <a:pt x="123" y="99"/>
                        <a:pt x="124" y="100"/>
                        <a:pt x="123" y="101"/>
                      </a:cubicBezTo>
                      <a:cubicBezTo>
                        <a:pt x="123" y="102"/>
                        <a:pt x="122" y="102"/>
                        <a:pt x="122" y="102"/>
                      </a:cubicBezTo>
                      <a:close/>
                      <a:moveTo>
                        <a:pt x="30" y="49"/>
                      </a:moveTo>
                      <a:cubicBezTo>
                        <a:pt x="30" y="49"/>
                        <a:pt x="30" y="49"/>
                        <a:pt x="30" y="49"/>
                      </a:cubicBezTo>
                      <a:cubicBezTo>
                        <a:pt x="21" y="44"/>
                        <a:pt x="21" y="44"/>
                        <a:pt x="21" y="44"/>
                      </a:cubicBezTo>
                      <a:cubicBezTo>
                        <a:pt x="21" y="44"/>
                        <a:pt x="20" y="43"/>
                        <a:pt x="21" y="42"/>
                      </a:cubicBezTo>
                      <a:cubicBezTo>
                        <a:pt x="21" y="41"/>
                        <a:pt x="22" y="41"/>
                        <a:pt x="23" y="42"/>
                      </a:cubicBezTo>
                      <a:cubicBezTo>
                        <a:pt x="31" y="46"/>
                        <a:pt x="31" y="46"/>
                        <a:pt x="31" y="46"/>
                      </a:cubicBezTo>
                      <a:cubicBezTo>
                        <a:pt x="32" y="47"/>
                        <a:pt x="32" y="48"/>
                        <a:pt x="32" y="48"/>
                      </a:cubicBezTo>
                      <a:cubicBezTo>
                        <a:pt x="31" y="49"/>
                        <a:pt x="31" y="49"/>
                        <a:pt x="30" y="49"/>
                      </a:cubicBezTo>
                      <a:close/>
                      <a:moveTo>
                        <a:pt x="96" y="50"/>
                      </a:moveTo>
                      <a:cubicBezTo>
                        <a:pt x="79" y="62"/>
                        <a:pt x="79" y="62"/>
                        <a:pt x="79" y="62"/>
                      </a:cubicBezTo>
                      <a:cubicBezTo>
                        <a:pt x="90" y="17"/>
                        <a:pt x="90" y="17"/>
                        <a:pt x="90" y="17"/>
                      </a:cubicBezTo>
                      <a:cubicBezTo>
                        <a:pt x="72" y="61"/>
                        <a:pt x="72" y="61"/>
                        <a:pt x="72" y="61"/>
                      </a:cubicBezTo>
                      <a:cubicBezTo>
                        <a:pt x="67" y="61"/>
                        <a:pt x="63" y="64"/>
                        <a:pt x="61" y="68"/>
                      </a:cubicBezTo>
                      <a:cubicBezTo>
                        <a:pt x="60" y="74"/>
                        <a:pt x="63" y="80"/>
                        <a:pt x="69" y="82"/>
                      </a:cubicBezTo>
                      <a:cubicBezTo>
                        <a:pt x="74" y="84"/>
                        <a:pt x="81" y="81"/>
                        <a:pt x="83" y="75"/>
                      </a:cubicBezTo>
                      <a:cubicBezTo>
                        <a:pt x="83" y="72"/>
                        <a:pt x="83" y="69"/>
                        <a:pt x="82" y="67"/>
                      </a:cubicBezTo>
                      <a:lnTo>
                        <a:pt x="96"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6" name="Freeform 16"/>
              <p:cNvSpPr>
                <a:spLocks noEditPoints="1"/>
              </p:cNvSpPr>
              <p:nvPr/>
            </p:nvSpPr>
            <p:spPr bwMode="auto">
              <a:xfrm>
                <a:off x="660400" y="3580675"/>
                <a:ext cx="4929188" cy="382587"/>
              </a:xfrm>
              <a:custGeom>
                <a:avLst/>
                <a:gdLst>
                  <a:gd name="T0" fmla="*/ 1567 w 1581"/>
                  <a:gd name="T1" fmla="*/ 0 h 123"/>
                  <a:gd name="T2" fmla="*/ 8 w 1581"/>
                  <a:gd name="T3" fmla="*/ 77 h 123"/>
                  <a:gd name="T4" fmla="*/ 0 w 1581"/>
                  <a:gd name="T5" fmla="*/ 77 h 123"/>
                  <a:gd name="T6" fmla="*/ 25 w 1581"/>
                  <a:gd name="T7" fmla="*/ 15 h 123"/>
                  <a:gd name="T8" fmla="*/ 8 w 1581"/>
                  <a:gd name="T9" fmla="*/ 29 h 123"/>
                  <a:gd name="T10" fmla="*/ 1535 w 1581"/>
                  <a:gd name="T11" fmla="*/ 0 h 123"/>
                  <a:gd name="T12" fmla="*/ 1535 w 1581"/>
                  <a:gd name="T13" fmla="*/ 8 h 123"/>
                  <a:gd name="T14" fmla="*/ 1463 w 1581"/>
                  <a:gd name="T15" fmla="*/ 0 h 123"/>
                  <a:gd name="T16" fmla="*/ 1487 w 1581"/>
                  <a:gd name="T17" fmla="*/ 4 h 123"/>
                  <a:gd name="T18" fmla="*/ 1406 w 1581"/>
                  <a:gd name="T19" fmla="*/ 4 h 123"/>
                  <a:gd name="T20" fmla="*/ 1382 w 1581"/>
                  <a:gd name="T21" fmla="*/ 4 h 123"/>
                  <a:gd name="T22" fmla="*/ 1358 w 1581"/>
                  <a:gd name="T23" fmla="*/ 8 h 123"/>
                  <a:gd name="T24" fmla="*/ 1326 w 1581"/>
                  <a:gd name="T25" fmla="*/ 0 h 123"/>
                  <a:gd name="T26" fmla="*/ 1326 w 1581"/>
                  <a:gd name="T27" fmla="*/ 8 h 123"/>
                  <a:gd name="T28" fmla="*/ 1254 w 1581"/>
                  <a:gd name="T29" fmla="*/ 0 h 123"/>
                  <a:gd name="T30" fmla="*/ 1278 w 1581"/>
                  <a:gd name="T31" fmla="*/ 4 h 123"/>
                  <a:gd name="T32" fmla="*/ 1198 w 1581"/>
                  <a:gd name="T33" fmla="*/ 4 h 123"/>
                  <a:gd name="T34" fmla="*/ 1174 w 1581"/>
                  <a:gd name="T35" fmla="*/ 4 h 123"/>
                  <a:gd name="T36" fmla="*/ 1150 w 1581"/>
                  <a:gd name="T37" fmla="*/ 8 h 123"/>
                  <a:gd name="T38" fmla="*/ 1117 w 1581"/>
                  <a:gd name="T39" fmla="*/ 0 h 123"/>
                  <a:gd name="T40" fmla="*/ 1117 w 1581"/>
                  <a:gd name="T41" fmla="*/ 8 h 123"/>
                  <a:gd name="T42" fmla="*/ 1045 w 1581"/>
                  <a:gd name="T43" fmla="*/ 0 h 123"/>
                  <a:gd name="T44" fmla="*/ 1069 w 1581"/>
                  <a:gd name="T45" fmla="*/ 4 h 123"/>
                  <a:gd name="T46" fmla="*/ 989 w 1581"/>
                  <a:gd name="T47" fmla="*/ 4 h 123"/>
                  <a:gd name="T48" fmla="*/ 965 w 1581"/>
                  <a:gd name="T49" fmla="*/ 4 h 123"/>
                  <a:gd name="T50" fmla="*/ 941 w 1581"/>
                  <a:gd name="T51" fmla="*/ 8 h 123"/>
                  <a:gd name="T52" fmla="*/ 909 w 1581"/>
                  <a:gd name="T53" fmla="*/ 0 h 123"/>
                  <a:gd name="T54" fmla="*/ 909 w 1581"/>
                  <a:gd name="T55" fmla="*/ 8 h 123"/>
                  <a:gd name="T56" fmla="*/ 836 w 1581"/>
                  <a:gd name="T57" fmla="*/ 0 h 123"/>
                  <a:gd name="T58" fmla="*/ 861 w 1581"/>
                  <a:gd name="T59" fmla="*/ 4 h 123"/>
                  <a:gd name="T60" fmla="*/ 780 w 1581"/>
                  <a:gd name="T61" fmla="*/ 4 h 123"/>
                  <a:gd name="T62" fmla="*/ 756 w 1581"/>
                  <a:gd name="T63" fmla="*/ 4 h 123"/>
                  <a:gd name="T64" fmla="*/ 732 w 1581"/>
                  <a:gd name="T65" fmla="*/ 8 h 123"/>
                  <a:gd name="T66" fmla="*/ 700 w 1581"/>
                  <a:gd name="T67" fmla="*/ 0 h 123"/>
                  <a:gd name="T68" fmla="*/ 700 w 1581"/>
                  <a:gd name="T69" fmla="*/ 8 h 123"/>
                  <a:gd name="T70" fmla="*/ 628 w 1581"/>
                  <a:gd name="T71" fmla="*/ 0 h 123"/>
                  <a:gd name="T72" fmla="*/ 652 w 1581"/>
                  <a:gd name="T73" fmla="*/ 4 h 123"/>
                  <a:gd name="T74" fmla="*/ 572 w 1581"/>
                  <a:gd name="T75" fmla="*/ 4 h 123"/>
                  <a:gd name="T76" fmla="*/ 547 w 1581"/>
                  <a:gd name="T77" fmla="*/ 4 h 123"/>
                  <a:gd name="T78" fmla="*/ 523 w 1581"/>
                  <a:gd name="T79" fmla="*/ 8 h 123"/>
                  <a:gd name="T80" fmla="*/ 491 w 1581"/>
                  <a:gd name="T81" fmla="*/ 0 h 123"/>
                  <a:gd name="T82" fmla="*/ 491 w 1581"/>
                  <a:gd name="T83" fmla="*/ 8 h 123"/>
                  <a:gd name="T84" fmla="*/ 419 w 1581"/>
                  <a:gd name="T85" fmla="*/ 0 h 123"/>
                  <a:gd name="T86" fmla="*/ 443 w 1581"/>
                  <a:gd name="T87" fmla="*/ 4 h 123"/>
                  <a:gd name="T88" fmla="*/ 363 w 1581"/>
                  <a:gd name="T89" fmla="*/ 4 h 123"/>
                  <a:gd name="T90" fmla="*/ 339 w 1581"/>
                  <a:gd name="T91" fmla="*/ 4 h 123"/>
                  <a:gd name="T92" fmla="*/ 315 w 1581"/>
                  <a:gd name="T93" fmla="*/ 8 h 123"/>
                  <a:gd name="T94" fmla="*/ 283 w 1581"/>
                  <a:gd name="T95" fmla="*/ 0 h 123"/>
                  <a:gd name="T96" fmla="*/ 283 w 1581"/>
                  <a:gd name="T97" fmla="*/ 8 h 123"/>
                  <a:gd name="T98" fmla="*/ 210 w 1581"/>
                  <a:gd name="T99" fmla="*/ 0 h 123"/>
                  <a:gd name="T100" fmla="*/ 234 w 1581"/>
                  <a:gd name="T101" fmla="*/ 4 h 123"/>
                  <a:gd name="T102" fmla="*/ 154 w 1581"/>
                  <a:gd name="T103" fmla="*/ 4 h 123"/>
                  <a:gd name="T104" fmla="*/ 130 w 1581"/>
                  <a:gd name="T105" fmla="*/ 4 h 123"/>
                  <a:gd name="T106" fmla="*/ 106 w 1581"/>
                  <a:gd name="T107" fmla="*/ 8 h 123"/>
                  <a:gd name="T108" fmla="*/ 74 w 1581"/>
                  <a:gd name="T109" fmla="*/ 0 h 123"/>
                  <a:gd name="T110" fmla="*/ 74 w 1581"/>
                  <a:gd name="T111" fmla="*/ 8 h 123"/>
                  <a:gd name="T112" fmla="*/ 4 w 1581"/>
                  <a:gd name="T113" fmla="*/ 105 h 123"/>
                  <a:gd name="T114" fmla="*/ 8 w 1581"/>
                  <a:gd name="T115" fmla="*/ 11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1" h="123">
                    <a:moveTo>
                      <a:pt x="1577" y="8"/>
                    </a:moveTo>
                    <a:cubicBezTo>
                      <a:pt x="1567" y="8"/>
                      <a:pt x="1567" y="8"/>
                      <a:pt x="1567" y="8"/>
                    </a:cubicBezTo>
                    <a:cubicBezTo>
                      <a:pt x="1565" y="8"/>
                      <a:pt x="1563" y="6"/>
                      <a:pt x="1563" y="4"/>
                    </a:cubicBezTo>
                    <a:cubicBezTo>
                      <a:pt x="1563" y="2"/>
                      <a:pt x="1565" y="0"/>
                      <a:pt x="1567" y="0"/>
                    </a:cubicBezTo>
                    <a:cubicBezTo>
                      <a:pt x="1577" y="0"/>
                      <a:pt x="1577" y="0"/>
                      <a:pt x="1577" y="0"/>
                    </a:cubicBezTo>
                    <a:cubicBezTo>
                      <a:pt x="1579" y="0"/>
                      <a:pt x="1581" y="2"/>
                      <a:pt x="1581" y="4"/>
                    </a:cubicBezTo>
                    <a:cubicBezTo>
                      <a:pt x="1581" y="6"/>
                      <a:pt x="1579" y="8"/>
                      <a:pt x="1577" y="8"/>
                    </a:cubicBezTo>
                    <a:close/>
                    <a:moveTo>
                      <a:pt x="8" y="77"/>
                    </a:moveTo>
                    <a:cubicBezTo>
                      <a:pt x="8" y="57"/>
                      <a:pt x="8" y="57"/>
                      <a:pt x="8" y="57"/>
                    </a:cubicBezTo>
                    <a:cubicBezTo>
                      <a:pt x="8" y="55"/>
                      <a:pt x="6" y="53"/>
                      <a:pt x="4" y="53"/>
                    </a:cubicBezTo>
                    <a:cubicBezTo>
                      <a:pt x="2" y="53"/>
                      <a:pt x="0" y="55"/>
                      <a:pt x="0" y="57"/>
                    </a:cubicBezTo>
                    <a:cubicBezTo>
                      <a:pt x="0" y="77"/>
                      <a:pt x="0" y="77"/>
                      <a:pt x="0" y="77"/>
                    </a:cubicBezTo>
                    <a:cubicBezTo>
                      <a:pt x="0" y="79"/>
                      <a:pt x="2" y="81"/>
                      <a:pt x="4" y="81"/>
                    </a:cubicBezTo>
                    <a:cubicBezTo>
                      <a:pt x="6" y="81"/>
                      <a:pt x="8" y="79"/>
                      <a:pt x="8" y="77"/>
                    </a:cubicBezTo>
                    <a:close/>
                    <a:moveTo>
                      <a:pt x="13" y="28"/>
                    </a:moveTo>
                    <a:cubicBezTo>
                      <a:pt x="16" y="23"/>
                      <a:pt x="20" y="18"/>
                      <a:pt x="25" y="15"/>
                    </a:cubicBezTo>
                    <a:cubicBezTo>
                      <a:pt x="27" y="13"/>
                      <a:pt x="28" y="11"/>
                      <a:pt x="27" y="9"/>
                    </a:cubicBezTo>
                    <a:cubicBezTo>
                      <a:pt x="25" y="7"/>
                      <a:pt x="23" y="7"/>
                      <a:pt x="21" y="8"/>
                    </a:cubicBezTo>
                    <a:cubicBezTo>
                      <a:pt x="15" y="12"/>
                      <a:pt x="10" y="18"/>
                      <a:pt x="6" y="24"/>
                    </a:cubicBezTo>
                    <a:cubicBezTo>
                      <a:pt x="5" y="26"/>
                      <a:pt x="6" y="28"/>
                      <a:pt x="8" y="29"/>
                    </a:cubicBezTo>
                    <a:cubicBezTo>
                      <a:pt x="8" y="30"/>
                      <a:pt x="9" y="30"/>
                      <a:pt x="10" y="30"/>
                    </a:cubicBezTo>
                    <a:cubicBezTo>
                      <a:pt x="11" y="30"/>
                      <a:pt x="12" y="29"/>
                      <a:pt x="13" y="28"/>
                    </a:cubicBezTo>
                    <a:close/>
                    <a:moveTo>
                      <a:pt x="1539" y="4"/>
                    </a:moveTo>
                    <a:cubicBezTo>
                      <a:pt x="1539" y="2"/>
                      <a:pt x="1537" y="0"/>
                      <a:pt x="1535" y="0"/>
                    </a:cubicBezTo>
                    <a:cubicBezTo>
                      <a:pt x="1515" y="0"/>
                      <a:pt x="1515" y="0"/>
                      <a:pt x="1515" y="0"/>
                    </a:cubicBezTo>
                    <a:cubicBezTo>
                      <a:pt x="1513" y="0"/>
                      <a:pt x="1511" y="2"/>
                      <a:pt x="1511" y="4"/>
                    </a:cubicBezTo>
                    <a:cubicBezTo>
                      <a:pt x="1511" y="6"/>
                      <a:pt x="1513" y="8"/>
                      <a:pt x="1515" y="8"/>
                    </a:cubicBezTo>
                    <a:cubicBezTo>
                      <a:pt x="1535" y="8"/>
                      <a:pt x="1535" y="8"/>
                      <a:pt x="1535" y="8"/>
                    </a:cubicBezTo>
                    <a:cubicBezTo>
                      <a:pt x="1537" y="8"/>
                      <a:pt x="1539" y="6"/>
                      <a:pt x="1539" y="4"/>
                    </a:cubicBezTo>
                    <a:close/>
                    <a:moveTo>
                      <a:pt x="1487" y="4"/>
                    </a:moveTo>
                    <a:cubicBezTo>
                      <a:pt x="1487" y="2"/>
                      <a:pt x="1485" y="0"/>
                      <a:pt x="1483" y="0"/>
                    </a:cubicBezTo>
                    <a:cubicBezTo>
                      <a:pt x="1463" y="0"/>
                      <a:pt x="1463" y="0"/>
                      <a:pt x="1463" y="0"/>
                    </a:cubicBezTo>
                    <a:cubicBezTo>
                      <a:pt x="1460" y="0"/>
                      <a:pt x="1459" y="2"/>
                      <a:pt x="1459" y="4"/>
                    </a:cubicBezTo>
                    <a:cubicBezTo>
                      <a:pt x="1459" y="6"/>
                      <a:pt x="1460" y="8"/>
                      <a:pt x="1463" y="8"/>
                    </a:cubicBezTo>
                    <a:cubicBezTo>
                      <a:pt x="1483" y="8"/>
                      <a:pt x="1483" y="8"/>
                      <a:pt x="1483" y="8"/>
                    </a:cubicBezTo>
                    <a:cubicBezTo>
                      <a:pt x="1485" y="8"/>
                      <a:pt x="1487" y="6"/>
                      <a:pt x="1487" y="4"/>
                    </a:cubicBezTo>
                    <a:close/>
                    <a:moveTo>
                      <a:pt x="1435" y="4"/>
                    </a:moveTo>
                    <a:cubicBezTo>
                      <a:pt x="1435" y="2"/>
                      <a:pt x="1433" y="0"/>
                      <a:pt x="1431" y="0"/>
                    </a:cubicBezTo>
                    <a:cubicBezTo>
                      <a:pt x="1410" y="0"/>
                      <a:pt x="1410" y="0"/>
                      <a:pt x="1410" y="0"/>
                    </a:cubicBezTo>
                    <a:cubicBezTo>
                      <a:pt x="1408" y="0"/>
                      <a:pt x="1406" y="2"/>
                      <a:pt x="1406" y="4"/>
                    </a:cubicBezTo>
                    <a:cubicBezTo>
                      <a:pt x="1406" y="6"/>
                      <a:pt x="1408" y="8"/>
                      <a:pt x="1410" y="8"/>
                    </a:cubicBezTo>
                    <a:cubicBezTo>
                      <a:pt x="1431" y="8"/>
                      <a:pt x="1431" y="8"/>
                      <a:pt x="1431" y="8"/>
                    </a:cubicBezTo>
                    <a:cubicBezTo>
                      <a:pt x="1433" y="8"/>
                      <a:pt x="1435" y="6"/>
                      <a:pt x="1435" y="4"/>
                    </a:cubicBezTo>
                    <a:close/>
                    <a:moveTo>
                      <a:pt x="1382" y="4"/>
                    </a:moveTo>
                    <a:cubicBezTo>
                      <a:pt x="1382" y="2"/>
                      <a:pt x="1381" y="0"/>
                      <a:pt x="1378" y="0"/>
                    </a:cubicBezTo>
                    <a:cubicBezTo>
                      <a:pt x="1358" y="0"/>
                      <a:pt x="1358" y="0"/>
                      <a:pt x="1358" y="0"/>
                    </a:cubicBezTo>
                    <a:cubicBezTo>
                      <a:pt x="1356" y="0"/>
                      <a:pt x="1354" y="2"/>
                      <a:pt x="1354" y="4"/>
                    </a:cubicBezTo>
                    <a:cubicBezTo>
                      <a:pt x="1354" y="6"/>
                      <a:pt x="1356" y="8"/>
                      <a:pt x="1358" y="8"/>
                    </a:cubicBezTo>
                    <a:cubicBezTo>
                      <a:pt x="1378" y="8"/>
                      <a:pt x="1378" y="8"/>
                      <a:pt x="1378" y="8"/>
                    </a:cubicBezTo>
                    <a:cubicBezTo>
                      <a:pt x="1381" y="8"/>
                      <a:pt x="1382" y="6"/>
                      <a:pt x="1382" y="4"/>
                    </a:cubicBezTo>
                    <a:close/>
                    <a:moveTo>
                      <a:pt x="1330" y="4"/>
                    </a:moveTo>
                    <a:cubicBezTo>
                      <a:pt x="1330" y="2"/>
                      <a:pt x="1328" y="0"/>
                      <a:pt x="1326" y="0"/>
                    </a:cubicBezTo>
                    <a:cubicBezTo>
                      <a:pt x="1306" y="0"/>
                      <a:pt x="1306" y="0"/>
                      <a:pt x="1306" y="0"/>
                    </a:cubicBezTo>
                    <a:cubicBezTo>
                      <a:pt x="1304" y="0"/>
                      <a:pt x="1302" y="2"/>
                      <a:pt x="1302" y="4"/>
                    </a:cubicBezTo>
                    <a:cubicBezTo>
                      <a:pt x="1302" y="6"/>
                      <a:pt x="1304" y="8"/>
                      <a:pt x="1306" y="8"/>
                    </a:cubicBezTo>
                    <a:cubicBezTo>
                      <a:pt x="1326" y="8"/>
                      <a:pt x="1326" y="8"/>
                      <a:pt x="1326" y="8"/>
                    </a:cubicBezTo>
                    <a:cubicBezTo>
                      <a:pt x="1328" y="8"/>
                      <a:pt x="1330" y="6"/>
                      <a:pt x="1330" y="4"/>
                    </a:cubicBezTo>
                    <a:close/>
                    <a:moveTo>
                      <a:pt x="1278" y="4"/>
                    </a:moveTo>
                    <a:cubicBezTo>
                      <a:pt x="1278" y="2"/>
                      <a:pt x="1276" y="0"/>
                      <a:pt x="1274" y="0"/>
                    </a:cubicBezTo>
                    <a:cubicBezTo>
                      <a:pt x="1254" y="0"/>
                      <a:pt x="1254" y="0"/>
                      <a:pt x="1254" y="0"/>
                    </a:cubicBezTo>
                    <a:cubicBezTo>
                      <a:pt x="1252" y="0"/>
                      <a:pt x="1250" y="2"/>
                      <a:pt x="1250" y="4"/>
                    </a:cubicBezTo>
                    <a:cubicBezTo>
                      <a:pt x="1250" y="6"/>
                      <a:pt x="1252" y="8"/>
                      <a:pt x="1254" y="8"/>
                    </a:cubicBezTo>
                    <a:cubicBezTo>
                      <a:pt x="1274" y="8"/>
                      <a:pt x="1274" y="8"/>
                      <a:pt x="1274" y="8"/>
                    </a:cubicBezTo>
                    <a:cubicBezTo>
                      <a:pt x="1276" y="8"/>
                      <a:pt x="1278" y="6"/>
                      <a:pt x="1278" y="4"/>
                    </a:cubicBezTo>
                    <a:close/>
                    <a:moveTo>
                      <a:pt x="1226" y="4"/>
                    </a:moveTo>
                    <a:cubicBezTo>
                      <a:pt x="1226" y="2"/>
                      <a:pt x="1224" y="0"/>
                      <a:pt x="1222" y="0"/>
                    </a:cubicBezTo>
                    <a:cubicBezTo>
                      <a:pt x="1202" y="0"/>
                      <a:pt x="1202" y="0"/>
                      <a:pt x="1202" y="0"/>
                    </a:cubicBezTo>
                    <a:cubicBezTo>
                      <a:pt x="1200" y="0"/>
                      <a:pt x="1198" y="2"/>
                      <a:pt x="1198" y="4"/>
                    </a:cubicBezTo>
                    <a:cubicBezTo>
                      <a:pt x="1198" y="6"/>
                      <a:pt x="1200" y="8"/>
                      <a:pt x="1202" y="8"/>
                    </a:cubicBezTo>
                    <a:cubicBezTo>
                      <a:pt x="1222" y="8"/>
                      <a:pt x="1222" y="8"/>
                      <a:pt x="1222" y="8"/>
                    </a:cubicBezTo>
                    <a:cubicBezTo>
                      <a:pt x="1224" y="8"/>
                      <a:pt x="1226" y="6"/>
                      <a:pt x="1226" y="4"/>
                    </a:cubicBezTo>
                    <a:close/>
                    <a:moveTo>
                      <a:pt x="1174" y="4"/>
                    </a:moveTo>
                    <a:cubicBezTo>
                      <a:pt x="1174" y="2"/>
                      <a:pt x="1172" y="0"/>
                      <a:pt x="1170" y="0"/>
                    </a:cubicBezTo>
                    <a:cubicBezTo>
                      <a:pt x="1150" y="0"/>
                      <a:pt x="1150" y="0"/>
                      <a:pt x="1150" y="0"/>
                    </a:cubicBezTo>
                    <a:cubicBezTo>
                      <a:pt x="1147" y="0"/>
                      <a:pt x="1146" y="2"/>
                      <a:pt x="1146" y="4"/>
                    </a:cubicBezTo>
                    <a:cubicBezTo>
                      <a:pt x="1146" y="6"/>
                      <a:pt x="1147" y="8"/>
                      <a:pt x="1150" y="8"/>
                    </a:cubicBezTo>
                    <a:cubicBezTo>
                      <a:pt x="1170" y="8"/>
                      <a:pt x="1170" y="8"/>
                      <a:pt x="1170" y="8"/>
                    </a:cubicBezTo>
                    <a:cubicBezTo>
                      <a:pt x="1172" y="8"/>
                      <a:pt x="1174" y="6"/>
                      <a:pt x="1174" y="4"/>
                    </a:cubicBezTo>
                    <a:close/>
                    <a:moveTo>
                      <a:pt x="1121" y="4"/>
                    </a:moveTo>
                    <a:cubicBezTo>
                      <a:pt x="1121" y="2"/>
                      <a:pt x="1120" y="0"/>
                      <a:pt x="1117" y="0"/>
                    </a:cubicBezTo>
                    <a:cubicBezTo>
                      <a:pt x="1097" y="0"/>
                      <a:pt x="1097" y="0"/>
                      <a:pt x="1097" y="0"/>
                    </a:cubicBezTo>
                    <a:cubicBezTo>
                      <a:pt x="1095" y="0"/>
                      <a:pt x="1093" y="2"/>
                      <a:pt x="1093" y="4"/>
                    </a:cubicBezTo>
                    <a:cubicBezTo>
                      <a:pt x="1093" y="6"/>
                      <a:pt x="1095" y="8"/>
                      <a:pt x="1097" y="8"/>
                    </a:cubicBezTo>
                    <a:cubicBezTo>
                      <a:pt x="1117" y="8"/>
                      <a:pt x="1117" y="8"/>
                      <a:pt x="1117" y="8"/>
                    </a:cubicBezTo>
                    <a:cubicBezTo>
                      <a:pt x="1120" y="8"/>
                      <a:pt x="1121" y="6"/>
                      <a:pt x="1121" y="4"/>
                    </a:cubicBezTo>
                    <a:close/>
                    <a:moveTo>
                      <a:pt x="1069" y="4"/>
                    </a:moveTo>
                    <a:cubicBezTo>
                      <a:pt x="1069" y="2"/>
                      <a:pt x="1067" y="0"/>
                      <a:pt x="1065" y="0"/>
                    </a:cubicBezTo>
                    <a:cubicBezTo>
                      <a:pt x="1045" y="0"/>
                      <a:pt x="1045" y="0"/>
                      <a:pt x="1045" y="0"/>
                    </a:cubicBezTo>
                    <a:cubicBezTo>
                      <a:pt x="1043" y="0"/>
                      <a:pt x="1041" y="2"/>
                      <a:pt x="1041" y="4"/>
                    </a:cubicBezTo>
                    <a:cubicBezTo>
                      <a:pt x="1041" y="6"/>
                      <a:pt x="1043" y="8"/>
                      <a:pt x="1045" y="8"/>
                    </a:cubicBezTo>
                    <a:cubicBezTo>
                      <a:pt x="1065" y="8"/>
                      <a:pt x="1065" y="8"/>
                      <a:pt x="1065" y="8"/>
                    </a:cubicBezTo>
                    <a:cubicBezTo>
                      <a:pt x="1067" y="8"/>
                      <a:pt x="1069" y="6"/>
                      <a:pt x="1069" y="4"/>
                    </a:cubicBezTo>
                    <a:close/>
                    <a:moveTo>
                      <a:pt x="1017" y="4"/>
                    </a:moveTo>
                    <a:cubicBezTo>
                      <a:pt x="1017" y="2"/>
                      <a:pt x="1015" y="0"/>
                      <a:pt x="1013" y="0"/>
                    </a:cubicBezTo>
                    <a:cubicBezTo>
                      <a:pt x="993" y="0"/>
                      <a:pt x="993" y="0"/>
                      <a:pt x="993" y="0"/>
                    </a:cubicBezTo>
                    <a:cubicBezTo>
                      <a:pt x="991" y="0"/>
                      <a:pt x="989" y="2"/>
                      <a:pt x="989" y="4"/>
                    </a:cubicBezTo>
                    <a:cubicBezTo>
                      <a:pt x="989" y="6"/>
                      <a:pt x="991" y="8"/>
                      <a:pt x="993" y="8"/>
                    </a:cubicBezTo>
                    <a:cubicBezTo>
                      <a:pt x="1013" y="8"/>
                      <a:pt x="1013" y="8"/>
                      <a:pt x="1013" y="8"/>
                    </a:cubicBezTo>
                    <a:cubicBezTo>
                      <a:pt x="1015" y="8"/>
                      <a:pt x="1017" y="6"/>
                      <a:pt x="1017" y="4"/>
                    </a:cubicBezTo>
                    <a:close/>
                    <a:moveTo>
                      <a:pt x="965" y="4"/>
                    </a:moveTo>
                    <a:cubicBezTo>
                      <a:pt x="965" y="2"/>
                      <a:pt x="963" y="0"/>
                      <a:pt x="961" y="0"/>
                    </a:cubicBezTo>
                    <a:cubicBezTo>
                      <a:pt x="941" y="0"/>
                      <a:pt x="941" y="0"/>
                      <a:pt x="941" y="0"/>
                    </a:cubicBezTo>
                    <a:cubicBezTo>
                      <a:pt x="939" y="0"/>
                      <a:pt x="937" y="2"/>
                      <a:pt x="937" y="4"/>
                    </a:cubicBezTo>
                    <a:cubicBezTo>
                      <a:pt x="937" y="6"/>
                      <a:pt x="939" y="8"/>
                      <a:pt x="941" y="8"/>
                    </a:cubicBezTo>
                    <a:cubicBezTo>
                      <a:pt x="961" y="8"/>
                      <a:pt x="961" y="8"/>
                      <a:pt x="961" y="8"/>
                    </a:cubicBezTo>
                    <a:cubicBezTo>
                      <a:pt x="963" y="8"/>
                      <a:pt x="965" y="6"/>
                      <a:pt x="965" y="4"/>
                    </a:cubicBezTo>
                    <a:close/>
                    <a:moveTo>
                      <a:pt x="913" y="4"/>
                    </a:moveTo>
                    <a:cubicBezTo>
                      <a:pt x="913" y="2"/>
                      <a:pt x="911" y="0"/>
                      <a:pt x="909" y="0"/>
                    </a:cubicBezTo>
                    <a:cubicBezTo>
                      <a:pt x="889" y="0"/>
                      <a:pt x="889" y="0"/>
                      <a:pt x="889" y="0"/>
                    </a:cubicBezTo>
                    <a:cubicBezTo>
                      <a:pt x="886" y="0"/>
                      <a:pt x="885" y="2"/>
                      <a:pt x="885" y="4"/>
                    </a:cubicBezTo>
                    <a:cubicBezTo>
                      <a:pt x="885" y="6"/>
                      <a:pt x="886" y="8"/>
                      <a:pt x="889" y="8"/>
                    </a:cubicBezTo>
                    <a:cubicBezTo>
                      <a:pt x="909" y="8"/>
                      <a:pt x="909" y="8"/>
                      <a:pt x="909" y="8"/>
                    </a:cubicBezTo>
                    <a:cubicBezTo>
                      <a:pt x="911" y="8"/>
                      <a:pt x="913" y="6"/>
                      <a:pt x="913" y="4"/>
                    </a:cubicBezTo>
                    <a:close/>
                    <a:moveTo>
                      <a:pt x="861" y="4"/>
                    </a:moveTo>
                    <a:cubicBezTo>
                      <a:pt x="861" y="2"/>
                      <a:pt x="859" y="0"/>
                      <a:pt x="857" y="0"/>
                    </a:cubicBezTo>
                    <a:cubicBezTo>
                      <a:pt x="836" y="0"/>
                      <a:pt x="836" y="0"/>
                      <a:pt x="836" y="0"/>
                    </a:cubicBezTo>
                    <a:cubicBezTo>
                      <a:pt x="834" y="0"/>
                      <a:pt x="832" y="2"/>
                      <a:pt x="832" y="4"/>
                    </a:cubicBezTo>
                    <a:cubicBezTo>
                      <a:pt x="832" y="6"/>
                      <a:pt x="834" y="8"/>
                      <a:pt x="836" y="8"/>
                    </a:cubicBezTo>
                    <a:cubicBezTo>
                      <a:pt x="857" y="8"/>
                      <a:pt x="857" y="8"/>
                      <a:pt x="857" y="8"/>
                    </a:cubicBezTo>
                    <a:cubicBezTo>
                      <a:pt x="859" y="8"/>
                      <a:pt x="861" y="6"/>
                      <a:pt x="861" y="4"/>
                    </a:cubicBezTo>
                    <a:close/>
                    <a:moveTo>
                      <a:pt x="808" y="4"/>
                    </a:moveTo>
                    <a:cubicBezTo>
                      <a:pt x="808" y="2"/>
                      <a:pt x="807" y="0"/>
                      <a:pt x="804" y="0"/>
                    </a:cubicBezTo>
                    <a:cubicBezTo>
                      <a:pt x="784" y="0"/>
                      <a:pt x="784" y="0"/>
                      <a:pt x="784" y="0"/>
                    </a:cubicBezTo>
                    <a:cubicBezTo>
                      <a:pt x="782" y="0"/>
                      <a:pt x="780" y="2"/>
                      <a:pt x="780" y="4"/>
                    </a:cubicBezTo>
                    <a:cubicBezTo>
                      <a:pt x="780" y="6"/>
                      <a:pt x="782" y="8"/>
                      <a:pt x="784" y="8"/>
                    </a:cubicBezTo>
                    <a:cubicBezTo>
                      <a:pt x="804" y="8"/>
                      <a:pt x="804" y="8"/>
                      <a:pt x="804" y="8"/>
                    </a:cubicBezTo>
                    <a:cubicBezTo>
                      <a:pt x="807" y="8"/>
                      <a:pt x="808" y="6"/>
                      <a:pt x="808" y="4"/>
                    </a:cubicBezTo>
                    <a:close/>
                    <a:moveTo>
                      <a:pt x="756" y="4"/>
                    </a:moveTo>
                    <a:cubicBezTo>
                      <a:pt x="756" y="2"/>
                      <a:pt x="754" y="0"/>
                      <a:pt x="752" y="0"/>
                    </a:cubicBezTo>
                    <a:cubicBezTo>
                      <a:pt x="732" y="0"/>
                      <a:pt x="732" y="0"/>
                      <a:pt x="732" y="0"/>
                    </a:cubicBezTo>
                    <a:cubicBezTo>
                      <a:pt x="730" y="0"/>
                      <a:pt x="728" y="2"/>
                      <a:pt x="728" y="4"/>
                    </a:cubicBezTo>
                    <a:cubicBezTo>
                      <a:pt x="728" y="6"/>
                      <a:pt x="730" y="8"/>
                      <a:pt x="732" y="8"/>
                    </a:cubicBezTo>
                    <a:cubicBezTo>
                      <a:pt x="752" y="8"/>
                      <a:pt x="752" y="8"/>
                      <a:pt x="752" y="8"/>
                    </a:cubicBezTo>
                    <a:cubicBezTo>
                      <a:pt x="754" y="8"/>
                      <a:pt x="756" y="6"/>
                      <a:pt x="756" y="4"/>
                    </a:cubicBezTo>
                    <a:close/>
                    <a:moveTo>
                      <a:pt x="704" y="4"/>
                    </a:moveTo>
                    <a:cubicBezTo>
                      <a:pt x="704" y="2"/>
                      <a:pt x="702" y="0"/>
                      <a:pt x="700" y="0"/>
                    </a:cubicBezTo>
                    <a:cubicBezTo>
                      <a:pt x="680" y="0"/>
                      <a:pt x="680" y="0"/>
                      <a:pt x="680" y="0"/>
                    </a:cubicBezTo>
                    <a:cubicBezTo>
                      <a:pt x="678" y="0"/>
                      <a:pt x="676" y="2"/>
                      <a:pt x="676" y="4"/>
                    </a:cubicBezTo>
                    <a:cubicBezTo>
                      <a:pt x="676" y="6"/>
                      <a:pt x="678" y="8"/>
                      <a:pt x="680" y="8"/>
                    </a:cubicBezTo>
                    <a:cubicBezTo>
                      <a:pt x="700" y="8"/>
                      <a:pt x="700" y="8"/>
                      <a:pt x="700" y="8"/>
                    </a:cubicBezTo>
                    <a:cubicBezTo>
                      <a:pt x="702" y="8"/>
                      <a:pt x="704" y="6"/>
                      <a:pt x="704" y="4"/>
                    </a:cubicBezTo>
                    <a:close/>
                    <a:moveTo>
                      <a:pt x="652" y="4"/>
                    </a:moveTo>
                    <a:cubicBezTo>
                      <a:pt x="652" y="2"/>
                      <a:pt x="650" y="0"/>
                      <a:pt x="648" y="0"/>
                    </a:cubicBezTo>
                    <a:cubicBezTo>
                      <a:pt x="628" y="0"/>
                      <a:pt x="628" y="0"/>
                      <a:pt x="628" y="0"/>
                    </a:cubicBezTo>
                    <a:cubicBezTo>
                      <a:pt x="626" y="0"/>
                      <a:pt x="624" y="2"/>
                      <a:pt x="624" y="4"/>
                    </a:cubicBezTo>
                    <a:cubicBezTo>
                      <a:pt x="624" y="6"/>
                      <a:pt x="626" y="8"/>
                      <a:pt x="628" y="8"/>
                    </a:cubicBezTo>
                    <a:cubicBezTo>
                      <a:pt x="648" y="8"/>
                      <a:pt x="648" y="8"/>
                      <a:pt x="648" y="8"/>
                    </a:cubicBezTo>
                    <a:cubicBezTo>
                      <a:pt x="650" y="8"/>
                      <a:pt x="652" y="6"/>
                      <a:pt x="652" y="4"/>
                    </a:cubicBezTo>
                    <a:close/>
                    <a:moveTo>
                      <a:pt x="600" y="4"/>
                    </a:moveTo>
                    <a:cubicBezTo>
                      <a:pt x="600" y="2"/>
                      <a:pt x="598" y="0"/>
                      <a:pt x="596" y="0"/>
                    </a:cubicBezTo>
                    <a:cubicBezTo>
                      <a:pt x="576" y="0"/>
                      <a:pt x="576" y="0"/>
                      <a:pt x="576" y="0"/>
                    </a:cubicBezTo>
                    <a:cubicBezTo>
                      <a:pt x="573" y="0"/>
                      <a:pt x="572" y="2"/>
                      <a:pt x="572" y="4"/>
                    </a:cubicBezTo>
                    <a:cubicBezTo>
                      <a:pt x="572" y="6"/>
                      <a:pt x="573" y="8"/>
                      <a:pt x="576" y="8"/>
                    </a:cubicBezTo>
                    <a:cubicBezTo>
                      <a:pt x="596" y="8"/>
                      <a:pt x="596" y="8"/>
                      <a:pt x="596" y="8"/>
                    </a:cubicBezTo>
                    <a:cubicBezTo>
                      <a:pt x="598" y="8"/>
                      <a:pt x="600" y="6"/>
                      <a:pt x="600" y="4"/>
                    </a:cubicBezTo>
                    <a:close/>
                    <a:moveTo>
                      <a:pt x="547" y="4"/>
                    </a:moveTo>
                    <a:cubicBezTo>
                      <a:pt x="547" y="2"/>
                      <a:pt x="546" y="0"/>
                      <a:pt x="543" y="0"/>
                    </a:cubicBezTo>
                    <a:cubicBezTo>
                      <a:pt x="523" y="0"/>
                      <a:pt x="523" y="0"/>
                      <a:pt x="523" y="0"/>
                    </a:cubicBezTo>
                    <a:cubicBezTo>
                      <a:pt x="521" y="0"/>
                      <a:pt x="519" y="2"/>
                      <a:pt x="519" y="4"/>
                    </a:cubicBezTo>
                    <a:cubicBezTo>
                      <a:pt x="519" y="6"/>
                      <a:pt x="521" y="8"/>
                      <a:pt x="523" y="8"/>
                    </a:cubicBezTo>
                    <a:cubicBezTo>
                      <a:pt x="543" y="8"/>
                      <a:pt x="543" y="8"/>
                      <a:pt x="543" y="8"/>
                    </a:cubicBezTo>
                    <a:cubicBezTo>
                      <a:pt x="546" y="8"/>
                      <a:pt x="547" y="6"/>
                      <a:pt x="547" y="4"/>
                    </a:cubicBezTo>
                    <a:close/>
                    <a:moveTo>
                      <a:pt x="495" y="4"/>
                    </a:moveTo>
                    <a:cubicBezTo>
                      <a:pt x="495" y="2"/>
                      <a:pt x="493" y="0"/>
                      <a:pt x="491" y="0"/>
                    </a:cubicBezTo>
                    <a:cubicBezTo>
                      <a:pt x="471" y="0"/>
                      <a:pt x="471" y="0"/>
                      <a:pt x="471" y="0"/>
                    </a:cubicBezTo>
                    <a:cubicBezTo>
                      <a:pt x="469" y="0"/>
                      <a:pt x="467" y="2"/>
                      <a:pt x="467" y="4"/>
                    </a:cubicBezTo>
                    <a:cubicBezTo>
                      <a:pt x="467" y="6"/>
                      <a:pt x="469" y="8"/>
                      <a:pt x="471" y="8"/>
                    </a:cubicBezTo>
                    <a:cubicBezTo>
                      <a:pt x="491" y="8"/>
                      <a:pt x="491" y="8"/>
                      <a:pt x="491" y="8"/>
                    </a:cubicBezTo>
                    <a:cubicBezTo>
                      <a:pt x="493" y="8"/>
                      <a:pt x="495" y="6"/>
                      <a:pt x="495" y="4"/>
                    </a:cubicBezTo>
                    <a:close/>
                    <a:moveTo>
                      <a:pt x="443" y="4"/>
                    </a:moveTo>
                    <a:cubicBezTo>
                      <a:pt x="443" y="2"/>
                      <a:pt x="441" y="0"/>
                      <a:pt x="439" y="0"/>
                    </a:cubicBezTo>
                    <a:cubicBezTo>
                      <a:pt x="419" y="0"/>
                      <a:pt x="419" y="0"/>
                      <a:pt x="419" y="0"/>
                    </a:cubicBezTo>
                    <a:cubicBezTo>
                      <a:pt x="417" y="0"/>
                      <a:pt x="415" y="2"/>
                      <a:pt x="415" y="4"/>
                    </a:cubicBezTo>
                    <a:cubicBezTo>
                      <a:pt x="415" y="6"/>
                      <a:pt x="417" y="8"/>
                      <a:pt x="419" y="8"/>
                    </a:cubicBezTo>
                    <a:cubicBezTo>
                      <a:pt x="439" y="8"/>
                      <a:pt x="439" y="8"/>
                      <a:pt x="439" y="8"/>
                    </a:cubicBezTo>
                    <a:cubicBezTo>
                      <a:pt x="441" y="8"/>
                      <a:pt x="443" y="6"/>
                      <a:pt x="443" y="4"/>
                    </a:cubicBezTo>
                    <a:close/>
                    <a:moveTo>
                      <a:pt x="391" y="4"/>
                    </a:moveTo>
                    <a:cubicBezTo>
                      <a:pt x="391" y="2"/>
                      <a:pt x="389" y="0"/>
                      <a:pt x="387" y="0"/>
                    </a:cubicBezTo>
                    <a:cubicBezTo>
                      <a:pt x="367" y="0"/>
                      <a:pt x="367" y="0"/>
                      <a:pt x="367" y="0"/>
                    </a:cubicBezTo>
                    <a:cubicBezTo>
                      <a:pt x="365" y="0"/>
                      <a:pt x="363" y="2"/>
                      <a:pt x="363" y="4"/>
                    </a:cubicBezTo>
                    <a:cubicBezTo>
                      <a:pt x="363" y="6"/>
                      <a:pt x="365" y="8"/>
                      <a:pt x="367" y="8"/>
                    </a:cubicBezTo>
                    <a:cubicBezTo>
                      <a:pt x="387" y="8"/>
                      <a:pt x="387" y="8"/>
                      <a:pt x="387" y="8"/>
                    </a:cubicBezTo>
                    <a:cubicBezTo>
                      <a:pt x="389" y="8"/>
                      <a:pt x="391" y="6"/>
                      <a:pt x="391" y="4"/>
                    </a:cubicBezTo>
                    <a:close/>
                    <a:moveTo>
                      <a:pt x="339" y="4"/>
                    </a:moveTo>
                    <a:cubicBezTo>
                      <a:pt x="339" y="2"/>
                      <a:pt x="337" y="0"/>
                      <a:pt x="335" y="0"/>
                    </a:cubicBezTo>
                    <a:cubicBezTo>
                      <a:pt x="315" y="0"/>
                      <a:pt x="315" y="0"/>
                      <a:pt x="315" y="0"/>
                    </a:cubicBezTo>
                    <a:cubicBezTo>
                      <a:pt x="312" y="0"/>
                      <a:pt x="311" y="2"/>
                      <a:pt x="311" y="4"/>
                    </a:cubicBezTo>
                    <a:cubicBezTo>
                      <a:pt x="311" y="6"/>
                      <a:pt x="312" y="8"/>
                      <a:pt x="315" y="8"/>
                    </a:cubicBezTo>
                    <a:cubicBezTo>
                      <a:pt x="335" y="8"/>
                      <a:pt x="335" y="8"/>
                      <a:pt x="335" y="8"/>
                    </a:cubicBezTo>
                    <a:cubicBezTo>
                      <a:pt x="337" y="8"/>
                      <a:pt x="339" y="6"/>
                      <a:pt x="339" y="4"/>
                    </a:cubicBezTo>
                    <a:close/>
                    <a:moveTo>
                      <a:pt x="287" y="4"/>
                    </a:moveTo>
                    <a:cubicBezTo>
                      <a:pt x="287" y="2"/>
                      <a:pt x="285" y="0"/>
                      <a:pt x="283" y="0"/>
                    </a:cubicBezTo>
                    <a:cubicBezTo>
                      <a:pt x="262" y="0"/>
                      <a:pt x="262" y="0"/>
                      <a:pt x="262" y="0"/>
                    </a:cubicBezTo>
                    <a:cubicBezTo>
                      <a:pt x="260" y="0"/>
                      <a:pt x="258" y="2"/>
                      <a:pt x="258" y="4"/>
                    </a:cubicBezTo>
                    <a:cubicBezTo>
                      <a:pt x="258" y="6"/>
                      <a:pt x="260" y="8"/>
                      <a:pt x="262" y="8"/>
                    </a:cubicBezTo>
                    <a:cubicBezTo>
                      <a:pt x="283" y="8"/>
                      <a:pt x="283" y="8"/>
                      <a:pt x="283" y="8"/>
                    </a:cubicBezTo>
                    <a:cubicBezTo>
                      <a:pt x="285" y="8"/>
                      <a:pt x="287" y="6"/>
                      <a:pt x="287" y="4"/>
                    </a:cubicBezTo>
                    <a:close/>
                    <a:moveTo>
                      <a:pt x="234" y="4"/>
                    </a:moveTo>
                    <a:cubicBezTo>
                      <a:pt x="234" y="2"/>
                      <a:pt x="233" y="0"/>
                      <a:pt x="230" y="0"/>
                    </a:cubicBezTo>
                    <a:cubicBezTo>
                      <a:pt x="210" y="0"/>
                      <a:pt x="210" y="0"/>
                      <a:pt x="210" y="0"/>
                    </a:cubicBezTo>
                    <a:cubicBezTo>
                      <a:pt x="208" y="0"/>
                      <a:pt x="206" y="2"/>
                      <a:pt x="206" y="4"/>
                    </a:cubicBezTo>
                    <a:cubicBezTo>
                      <a:pt x="206" y="6"/>
                      <a:pt x="208" y="8"/>
                      <a:pt x="210" y="8"/>
                    </a:cubicBezTo>
                    <a:cubicBezTo>
                      <a:pt x="230" y="8"/>
                      <a:pt x="230" y="8"/>
                      <a:pt x="230" y="8"/>
                    </a:cubicBezTo>
                    <a:cubicBezTo>
                      <a:pt x="233" y="8"/>
                      <a:pt x="234" y="6"/>
                      <a:pt x="234" y="4"/>
                    </a:cubicBezTo>
                    <a:close/>
                    <a:moveTo>
                      <a:pt x="182" y="4"/>
                    </a:moveTo>
                    <a:cubicBezTo>
                      <a:pt x="182" y="2"/>
                      <a:pt x="180" y="0"/>
                      <a:pt x="178" y="0"/>
                    </a:cubicBezTo>
                    <a:cubicBezTo>
                      <a:pt x="158" y="0"/>
                      <a:pt x="158" y="0"/>
                      <a:pt x="158" y="0"/>
                    </a:cubicBezTo>
                    <a:cubicBezTo>
                      <a:pt x="156" y="0"/>
                      <a:pt x="154" y="2"/>
                      <a:pt x="154" y="4"/>
                    </a:cubicBezTo>
                    <a:cubicBezTo>
                      <a:pt x="154" y="6"/>
                      <a:pt x="156" y="8"/>
                      <a:pt x="158" y="8"/>
                    </a:cubicBezTo>
                    <a:cubicBezTo>
                      <a:pt x="178" y="8"/>
                      <a:pt x="178" y="8"/>
                      <a:pt x="178" y="8"/>
                    </a:cubicBezTo>
                    <a:cubicBezTo>
                      <a:pt x="180" y="8"/>
                      <a:pt x="182" y="6"/>
                      <a:pt x="182" y="4"/>
                    </a:cubicBezTo>
                    <a:close/>
                    <a:moveTo>
                      <a:pt x="130" y="4"/>
                    </a:moveTo>
                    <a:cubicBezTo>
                      <a:pt x="130" y="2"/>
                      <a:pt x="128" y="0"/>
                      <a:pt x="126" y="0"/>
                    </a:cubicBezTo>
                    <a:cubicBezTo>
                      <a:pt x="106" y="0"/>
                      <a:pt x="106" y="0"/>
                      <a:pt x="106" y="0"/>
                    </a:cubicBezTo>
                    <a:cubicBezTo>
                      <a:pt x="104" y="0"/>
                      <a:pt x="102" y="2"/>
                      <a:pt x="102" y="4"/>
                    </a:cubicBezTo>
                    <a:cubicBezTo>
                      <a:pt x="102" y="6"/>
                      <a:pt x="104" y="8"/>
                      <a:pt x="106" y="8"/>
                    </a:cubicBezTo>
                    <a:cubicBezTo>
                      <a:pt x="126" y="8"/>
                      <a:pt x="126" y="8"/>
                      <a:pt x="126" y="8"/>
                    </a:cubicBezTo>
                    <a:cubicBezTo>
                      <a:pt x="128" y="8"/>
                      <a:pt x="130" y="6"/>
                      <a:pt x="130" y="4"/>
                    </a:cubicBezTo>
                    <a:close/>
                    <a:moveTo>
                      <a:pt x="78" y="4"/>
                    </a:moveTo>
                    <a:cubicBezTo>
                      <a:pt x="78" y="2"/>
                      <a:pt x="76" y="0"/>
                      <a:pt x="74" y="0"/>
                    </a:cubicBezTo>
                    <a:cubicBezTo>
                      <a:pt x="54" y="0"/>
                      <a:pt x="54" y="0"/>
                      <a:pt x="54" y="0"/>
                    </a:cubicBezTo>
                    <a:cubicBezTo>
                      <a:pt x="52" y="0"/>
                      <a:pt x="50" y="2"/>
                      <a:pt x="50" y="4"/>
                    </a:cubicBezTo>
                    <a:cubicBezTo>
                      <a:pt x="50" y="6"/>
                      <a:pt x="52" y="8"/>
                      <a:pt x="54" y="8"/>
                    </a:cubicBezTo>
                    <a:cubicBezTo>
                      <a:pt x="74" y="8"/>
                      <a:pt x="74" y="8"/>
                      <a:pt x="74" y="8"/>
                    </a:cubicBezTo>
                    <a:cubicBezTo>
                      <a:pt x="76" y="8"/>
                      <a:pt x="78" y="6"/>
                      <a:pt x="78" y="4"/>
                    </a:cubicBezTo>
                    <a:close/>
                    <a:moveTo>
                      <a:pt x="8" y="119"/>
                    </a:moveTo>
                    <a:cubicBezTo>
                      <a:pt x="8" y="109"/>
                      <a:pt x="8" y="109"/>
                      <a:pt x="8" y="109"/>
                    </a:cubicBezTo>
                    <a:cubicBezTo>
                      <a:pt x="8" y="107"/>
                      <a:pt x="6" y="105"/>
                      <a:pt x="4" y="105"/>
                    </a:cubicBezTo>
                    <a:cubicBezTo>
                      <a:pt x="2" y="105"/>
                      <a:pt x="0" y="107"/>
                      <a:pt x="0" y="109"/>
                    </a:cubicBezTo>
                    <a:cubicBezTo>
                      <a:pt x="0" y="119"/>
                      <a:pt x="0" y="119"/>
                      <a:pt x="0" y="119"/>
                    </a:cubicBezTo>
                    <a:cubicBezTo>
                      <a:pt x="0" y="121"/>
                      <a:pt x="2" y="123"/>
                      <a:pt x="4" y="123"/>
                    </a:cubicBezTo>
                    <a:cubicBezTo>
                      <a:pt x="6" y="123"/>
                      <a:pt x="8" y="121"/>
                      <a:pt x="8" y="119"/>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7" name="TextBox 96"/>
            <p:cNvSpPr txBox="1"/>
            <p:nvPr/>
          </p:nvSpPr>
          <p:spPr>
            <a:xfrm>
              <a:off x="821570" y="3697046"/>
              <a:ext cx="4715890" cy="369332"/>
            </a:xfrm>
            <a:prstGeom prst="rect">
              <a:avLst/>
            </a:prstGeom>
            <a:noFill/>
          </p:spPr>
          <p:txBody>
            <a:bodyPr wrap="square" lIns="0" tIns="0" rIns="0" bIns="146304" rtlCol="0">
              <a:noAutofit/>
            </a:bodyPr>
            <a:lstStyle/>
            <a:p>
              <a:r>
                <a:rPr lang="en-US" dirty="0">
                  <a:solidFill>
                    <a:srgbClr val="0078D7"/>
                  </a:solidFill>
                </a:rPr>
                <a:t>INCREASED SALES OVER TIME</a:t>
              </a:r>
            </a:p>
            <a:p>
              <a:pPr>
                <a:lnSpc>
                  <a:spcPct val="90000"/>
                </a:lnSpc>
                <a:spcAft>
                  <a:spcPts val="600"/>
                </a:spcAft>
              </a:pPr>
              <a:r>
                <a:rPr lang="en-US" sz="1400" dirty="0">
                  <a:solidFill>
                    <a:schemeClr val="bg1"/>
                  </a:solidFill>
                </a:rPr>
                <a:t>Repeat customers spend 67% more in months 31-36 than in their first six months</a:t>
              </a:r>
              <a:r>
                <a:rPr lang="en-US" sz="1400" baseline="30000" dirty="0">
                  <a:solidFill>
                    <a:schemeClr val="bg1"/>
                  </a:solidFill>
                </a:rPr>
                <a:t>4</a:t>
              </a:r>
            </a:p>
          </p:txBody>
        </p:sp>
      </p:grpSp>
      <p:grpSp>
        <p:nvGrpSpPr>
          <p:cNvPr id="1135" name="Group 1134"/>
          <p:cNvGrpSpPr/>
          <p:nvPr/>
        </p:nvGrpSpPr>
        <p:grpSpPr>
          <a:xfrm>
            <a:off x="5651500" y="4281166"/>
            <a:ext cx="5880101" cy="947202"/>
            <a:chOff x="5651500" y="4174400"/>
            <a:chExt cx="5880101" cy="947202"/>
          </a:xfrm>
        </p:grpSpPr>
        <p:grpSp>
          <p:nvGrpSpPr>
            <p:cNvPr id="1132" name="Group 1131"/>
            <p:cNvGrpSpPr/>
            <p:nvPr/>
          </p:nvGrpSpPr>
          <p:grpSpPr>
            <a:xfrm>
              <a:off x="5651500" y="4174400"/>
              <a:ext cx="5880101" cy="896937"/>
              <a:chOff x="5651500" y="4174400"/>
              <a:chExt cx="5880101" cy="896937"/>
            </a:xfrm>
          </p:grpSpPr>
          <p:grpSp>
            <p:nvGrpSpPr>
              <p:cNvPr id="23" name="Group 22"/>
              <p:cNvGrpSpPr/>
              <p:nvPr/>
            </p:nvGrpSpPr>
            <p:grpSpPr>
              <a:xfrm>
                <a:off x="5651500" y="4174400"/>
                <a:ext cx="898525" cy="896937"/>
                <a:chOff x="5651500" y="4174400"/>
                <a:chExt cx="898525" cy="896937"/>
              </a:xfrm>
            </p:grpSpPr>
            <p:sp>
              <p:nvSpPr>
                <p:cNvPr id="11" name="Freeform 11"/>
                <p:cNvSpPr>
                  <a:spLocks/>
                </p:cNvSpPr>
                <p:nvPr/>
              </p:nvSpPr>
              <p:spPr bwMode="auto">
                <a:xfrm>
                  <a:off x="5651500" y="4174400"/>
                  <a:ext cx="898525" cy="896937"/>
                </a:xfrm>
                <a:custGeom>
                  <a:avLst/>
                  <a:gdLst>
                    <a:gd name="T0" fmla="*/ 283 w 566"/>
                    <a:gd name="T1" fmla="*/ 565 h 565"/>
                    <a:gd name="T2" fmla="*/ 0 w 566"/>
                    <a:gd name="T3" fmla="*/ 283 h 565"/>
                    <a:gd name="T4" fmla="*/ 283 w 566"/>
                    <a:gd name="T5" fmla="*/ 0 h 565"/>
                    <a:gd name="T6" fmla="*/ 566 w 566"/>
                    <a:gd name="T7" fmla="*/ 283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3"/>
                      </a:lnTo>
                      <a:lnTo>
                        <a:pt x="283" y="0"/>
                      </a:lnTo>
                      <a:lnTo>
                        <a:pt x="566" y="283"/>
                      </a:lnTo>
                      <a:lnTo>
                        <a:pt x="283" y="56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p:nvSpPr>
              <p:spPr bwMode="auto">
                <a:xfrm>
                  <a:off x="5903913" y="4490915"/>
                  <a:ext cx="393700" cy="292100"/>
                </a:xfrm>
                <a:custGeom>
                  <a:avLst/>
                  <a:gdLst>
                    <a:gd name="T0" fmla="*/ 63 w 126"/>
                    <a:gd name="T1" fmla="*/ 0 h 94"/>
                    <a:gd name="T2" fmla="*/ 0 w 126"/>
                    <a:gd name="T3" fmla="*/ 41 h 94"/>
                    <a:gd name="T4" fmla="*/ 13 w 126"/>
                    <a:gd name="T5" fmla="*/ 66 h 94"/>
                    <a:gd name="T6" fmla="*/ 0 w 126"/>
                    <a:gd name="T7" fmla="*/ 94 h 94"/>
                    <a:gd name="T8" fmla="*/ 34 w 126"/>
                    <a:gd name="T9" fmla="*/ 78 h 94"/>
                    <a:gd name="T10" fmla="*/ 63 w 126"/>
                    <a:gd name="T11" fmla="*/ 83 h 94"/>
                    <a:gd name="T12" fmla="*/ 126 w 126"/>
                    <a:gd name="T13" fmla="*/ 41 h 94"/>
                    <a:gd name="T14" fmla="*/ 63 w 126"/>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94">
                      <a:moveTo>
                        <a:pt x="63" y="0"/>
                      </a:moveTo>
                      <a:cubicBezTo>
                        <a:pt x="28" y="0"/>
                        <a:pt x="0" y="19"/>
                        <a:pt x="0" y="41"/>
                      </a:cubicBezTo>
                      <a:cubicBezTo>
                        <a:pt x="0" y="51"/>
                        <a:pt x="5" y="59"/>
                        <a:pt x="13" y="66"/>
                      </a:cubicBezTo>
                      <a:cubicBezTo>
                        <a:pt x="0" y="94"/>
                        <a:pt x="0" y="94"/>
                        <a:pt x="0" y="94"/>
                      </a:cubicBezTo>
                      <a:cubicBezTo>
                        <a:pt x="34" y="78"/>
                        <a:pt x="34" y="78"/>
                        <a:pt x="34" y="78"/>
                      </a:cubicBezTo>
                      <a:cubicBezTo>
                        <a:pt x="42" y="81"/>
                        <a:pt x="52" y="83"/>
                        <a:pt x="63" y="83"/>
                      </a:cubicBezTo>
                      <a:cubicBezTo>
                        <a:pt x="98" y="83"/>
                        <a:pt x="126" y="64"/>
                        <a:pt x="126" y="41"/>
                      </a:cubicBezTo>
                      <a:cubicBezTo>
                        <a:pt x="126" y="19"/>
                        <a:pt x="98" y="0"/>
                        <a:pt x="6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9" name="Freeform 19"/>
              <p:cNvSpPr>
                <a:spLocks noEditPoints="1"/>
              </p:cNvSpPr>
              <p:nvPr/>
            </p:nvSpPr>
            <p:spPr bwMode="auto">
              <a:xfrm>
                <a:off x="6599238" y="4614138"/>
                <a:ext cx="4932363" cy="382587"/>
              </a:xfrm>
              <a:custGeom>
                <a:avLst/>
                <a:gdLst>
                  <a:gd name="T0" fmla="*/ 4 w 1582"/>
                  <a:gd name="T1" fmla="*/ 0 h 123"/>
                  <a:gd name="T2" fmla="*/ 1582 w 1582"/>
                  <a:gd name="T3" fmla="*/ 77 h 123"/>
                  <a:gd name="T4" fmla="*/ 1574 w 1582"/>
                  <a:gd name="T5" fmla="*/ 77 h 123"/>
                  <a:gd name="T6" fmla="*/ 1575 w 1582"/>
                  <a:gd name="T7" fmla="*/ 24 h 123"/>
                  <a:gd name="T8" fmla="*/ 1568 w 1582"/>
                  <a:gd name="T9" fmla="*/ 28 h 123"/>
                  <a:gd name="T10" fmla="*/ 1528 w 1582"/>
                  <a:gd name="T11" fmla="*/ 0 h 123"/>
                  <a:gd name="T12" fmla="*/ 1528 w 1582"/>
                  <a:gd name="T13" fmla="*/ 8 h 123"/>
                  <a:gd name="T14" fmla="*/ 1455 w 1582"/>
                  <a:gd name="T15" fmla="*/ 0 h 123"/>
                  <a:gd name="T16" fmla="*/ 1479 w 1582"/>
                  <a:gd name="T17" fmla="*/ 4 h 123"/>
                  <a:gd name="T18" fmla="*/ 1399 w 1582"/>
                  <a:gd name="T19" fmla="*/ 4 h 123"/>
                  <a:gd name="T20" fmla="*/ 1375 w 1582"/>
                  <a:gd name="T21" fmla="*/ 4 h 123"/>
                  <a:gd name="T22" fmla="*/ 1351 w 1582"/>
                  <a:gd name="T23" fmla="*/ 8 h 123"/>
                  <a:gd name="T24" fmla="*/ 1319 w 1582"/>
                  <a:gd name="T25" fmla="*/ 0 h 123"/>
                  <a:gd name="T26" fmla="*/ 1319 w 1582"/>
                  <a:gd name="T27" fmla="*/ 8 h 123"/>
                  <a:gd name="T28" fmla="*/ 1247 w 1582"/>
                  <a:gd name="T29" fmla="*/ 0 h 123"/>
                  <a:gd name="T30" fmla="*/ 1271 w 1582"/>
                  <a:gd name="T31" fmla="*/ 4 h 123"/>
                  <a:gd name="T32" fmla="*/ 1191 w 1582"/>
                  <a:gd name="T33" fmla="*/ 4 h 123"/>
                  <a:gd name="T34" fmla="*/ 1166 w 1582"/>
                  <a:gd name="T35" fmla="*/ 4 h 123"/>
                  <a:gd name="T36" fmla="*/ 1142 w 1582"/>
                  <a:gd name="T37" fmla="*/ 8 h 123"/>
                  <a:gd name="T38" fmla="*/ 1110 w 1582"/>
                  <a:gd name="T39" fmla="*/ 0 h 123"/>
                  <a:gd name="T40" fmla="*/ 1110 w 1582"/>
                  <a:gd name="T41" fmla="*/ 8 h 123"/>
                  <a:gd name="T42" fmla="*/ 1038 w 1582"/>
                  <a:gd name="T43" fmla="*/ 0 h 123"/>
                  <a:gd name="T44" fmla="*/ 1062 w 1582"/>
                  <a:gd name="T45" fmla="*/ 4 h 123"/>
                  <a:gd name="T46" fmla="*/ 982 w 1582"/>
                  <a:gd name="T47" fmla="*/ 4 h 123"/>
                  <a:gd name="T48" fmla="*/ 958 w 1582"/>
                  <a:gd name="T49" fmla="*/ 4 h 123"/>
                  <a:gd name="T50" fmla="*/ 934 w 1582"/>
                  <a:gd name="T51" fmla="*/ 8 h 123"/>
                  <a:gd name="T52" fmla="*/ 902 w 1582"/>
                  <a:gd name="T53" fmla="*/ 0 h 123"/>
                  <a:gd name="T54" fmla="*/ 902 w 1582"/>
                  <a:gd name="T55" fmla="*/ 8 h 123"/>
                  <a:gd name="T56" fmla="*/ 829 w 1582"/>
                  <a:gd name="T57" fmla="*/ 0 h 123"/>
                  <a:gd name="T58" fmla="*/ 853 w 1582"/>
                  <a:gd name="T59" fmla="*/ 4 h 123"/>
                  <a:gd name="T60" fmla="*/ 773 w 1582"/>
                  <a:gd name="T61" fmla="*/ 4 h 123"/>
                  <a:gd name="T62" fmla="*/ 749 w 1582"/>
                  <a:gd name="T63" fmla="*/ 4 h 123"/>
                  <a:gd name="T64" fmla="*/ 725 w 1582"/>
                  <a:gd name="T65" fmla="*/ 8 h 123"/>
                  <a:gd name="T66" fmla="*/ 693 w 1582"/>
                  <a:gd name="T67" fmla="*/ 0 h 123"/>
                  <a:gd name="T68" fmla="*/ 693 w 1582"/>
                  <a:gd name="T69" fmla="*/ 8 h 123"/>
                  <a:gd name="T70" fmla="*/ 621 w 1582"/>
                  <a:gd name="T71" fmla="*/ 0 h 123"/>
                  <a:gd name="T72" fmla="*/ 645 w 1582"/>
                  <a:gd name="T73" fmla="*/ 4 h 123"/>
                  <a:gd name="T74" fmla="*/ 564 w 1582"/>
                  <a:gd name="T75" fmla="*/ 4 h 123"/>
                  <a:gd name="T76" fmla="*/ 540 w 1582"/>
                  <a:gd name="T77" fmla="*/ 4 h 123"/>
                  <a:gd name="T78" fmla="*/ 516 w 1582"/>
                  <a:gd name="T79" fmla="*/ 8 h 123"/>
                  <a:gd name="T80" fmla="*/ 484 w 1582"/>
                  <a:gd name="T81" fmla="*/ 0 h 123"/>
                  <a:gd name="T82" fmla="*/ 484 w 1582"/>
                  <a:gd name="T83" fmla="*/ 8 h 123"/>
                  <a:gd name="T84" fmla="*/ 412 w 1582"/>
                  <a:gd name="T85" fmla="*/ 0 h 123"/>
                  <a:gd name="T86" fmla="*/ 436 w 1582"/>
                  <a:gd name="T87" fmla="*/ 4 h 123"/>
                  <a:gd name="T88" fmla="*/ 356 w 1582"/>
                  <a:gd name="T89" fmla="*/ 4 h 123"/>
                  <a:gd name="T90" fmla="*/ 332 w 1582"/>
                  <a:gd name="T91" fmla="*/ 4 h 123"/>
                  <a:gd name="T92" fmla="*/ 307 w 1582"/>
                  <a:gd name="T93" fmla="*/ 8 h 123"/>
                  <a:gd name="T94" fmla="*/ 275 w 1582"/>
                  <a:gd name="T95" fmla="*/ 0 h 123"/>
                  <a:gd name="T96" fmla="*/ 275 w 1582"/>
                  <a:gd name="T97" fmla="*/ 8 h 123"/>
                  <a:gd name="T98" fmla="*/ 203 w 1582"/>
                  <a:gd name="T99" fmla="*/ 0 h 123"/>
                  <a:gd name="T100" fmla="*/ 227 w 1582"/>
                  <a:gd name="T101" fmla="*/ 4 h 123"/>
                  <a:gd name="T102" fmla="*/ 147 w 1582"/>
                  <a:gd name="T103" fmla="*/ 4 h 123"/>
                  <a:gd name="T104" fmla="*/ 123 w 1582"/>
                  <a:gd name="T105" fmla="*/ 4 h 123"/>
                  <a:gd name="T106" fmla="*/ 99 w 1582"/>
                  <a:gd name="T107" fmla="*/ 8 h 123"/>
                  <a:gd name="T108" fmla="*/ 67 w 1582"/>
                  <a:gd name="T109" fmla="*/ 0 h 123"/>
                  <a:gd name="T110" fmla="*/ 67 w 1582"/>
                  <a:gd name="T111" fmla="*/ 8 h 123"/>
                  <a:gd name="T112" fmla="*/ 1578 w 1582"/>
                  <a:gd name="T113" fmla="*/ 105 h 123"/>
                  <a:gd name="T114" fmla="*/ 1582 w 1582"/>
                  <a:gd name="T115" fmla="*/ 11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2" h="123">
                    <a:moveTo>
                      <a:pt x="14" y="8"/>
                    </a:moveTo>
                    <a:cubicBezTo>
                      <a:pt x="4" y="8"/>
                      <a:pt x="4" y="8"/>
                      <a:pt x="4" y="8"/>
                    </a:cubicBezTo>
                    <a:cubicBezTo>
                      <a:pt x="2" y="8"/>
                      <a:pt x="0" y="6"/>
                      <a:pt x="0" y="4"/>
                    </a:cubicBezTo>
                    <a:cubicBezTo>
                      <a:pt x="0" y="1"/>
                      <a:pt x="2" y="0"/>
                      <a:pt x="4" y="0"/>
                    </a:cubicBezTo>
                    <a:cubicBezTo>
                      <a:pt x="14" y="0"/>
                      <a:pt x="14" y="0"/>
                      <a:pt x="14" y="0"/>
                    </a:cubicBezTo>
                    <a:cubicBezTo>
                      <a:pt x="17" y="0"/>
                      <a:pt x="18" y="1"/>
                      <a:pt x="18" y="4"/>
                    </a:cubicBezTo>
                    <a:cubicBezTo>
                      <a:pt x="18" y="6"/>
                      <a:pt x="17" y="8"/>
                      <a:pt x="14" y="8"/>
                    </a:cubicBezTo>
                    <a:close/>
                    <a:moveTo>
                      <a:pt x="1582" y="77"/>
                    </a:moveTo>
                    <a:cubicBezTo>
                      <a:pt x="1582" y="57"/>
                      <a:pt x="1582" y="57"/>
                      <a:pt x="1582" y="57"/>
                    </a:cubicBezTo>
                    <a:cubicBezTo>
                      <a:pt x="1582" y="55"/>
                      <a:pt x="1580" y="53"/>
                      <a:pt x="1578" y="53"/>
                    </a:cubicBezTo>
                    <a:cubicBezTo>
                      <a:pt x="1575" y="53"/>
                      <a:pt x="1574" y="55"/>
                      <a:pt x="1574" y="57"/>
                    </a:cubicBezTo>
                    <a:cubicBezTo>
                      <a:pt x="1574" y="77"/>
                      <a:pt x="1574" y="77"/>
                      <a:pt x="1574" y="77"/>
                    </a:cubicBezTo>
                    <a:cubicBezTo>
                      <a:pt x="1574" y="79"/>
                      <a:pt x="1575" y="81"/>
                      <a:pt x="1578" y="81"/>
                    </a:cubicBezTo>
                    <a:cubicBezTo>
                      <a:pt x="1580" y="81"/>
                      <a:pt x="1582" y="79"/>
                      <a:pt x="1582" y="77"/>
                    </a:cubicBezTo>
                    <a:close/>
                    <a:moveTo>
                      <a:pt x="1574" y="29"/>
                    </a:moveTo>
                    <a:cubicBezTo>
                      <a:pt x="1576" y="28"/>
                      <a:pt x="1576" y="26"/>
                      <a:pt x="1575" y="24"/>
                    </a:cubicBezTo>
                    <a:cubicBezTo>
                      <a:pt x="1572" y="17"/>
                      <a:pt x="1567" y="12"/>
                      <a:pt x="1560" y="8"/>
                    </a:cubicBezTo>
                    <a:cubicBezTo>
                      <a:pt x="1559" y="7"/>
                      <a:pt x="1556" y="7"/>
                      <a:pt x="1555" y="9"/>
                    </a:cubicBezTo>
                    <a:cubicBezTo>
                      <a:pt x="1554" y="11"/>
                      <a:pt x="1554" y="13"/>
                      <a:pt x="1556" y="15"/>
                    </a:cubicBezTo>
                    <a:cubicBezTo>
                      <a:pt x="1561" y="18"/>
                      <a:pt x="1565" y="23"/>
                      <a:pt x="1568" y="28"/>
                    </a:cubicBezTo>
                    <a:cubicBezTo>
                      <a:pt x="1569" y="29"/>
                      <a:pt x="1570" y="30"/>
                      <a:pt x="1572" y="30"/>
                    </a:cubicBezTo>
                    <a:cubicBezTo>
                      <a:pt x="1572" y="30"/>
                      <a:pt x="1573" y="30"/>
                      <a:pt x="1574" y="29"/>
                    </a:cubicBezTo>
                    <a:close/>
                    <a:moveTo>
                      <a:pt x="1532" y="4"/>
                    </a:moveTo>
                    <a:cubicBezTo>
                      <a:pt x="1532" y="1"/>
                      <a:pt x="1530" y="0"/>
                      <a:pt x="1528" y="0"/>
                    </a:cubicBezTo>
                    <a:cubicBezTo>
                      <a:pt x="1508" y="0"/>
                      <a:pt x="1508" y="0"/>
                      <a:pt x="1508" y="0"/>
                    </a:cubicBezTo>
                    <a:cubicBezTo>
                      <a:pt x="1505" y="0"/>
                      <a:pt x="1504" y="1"/>
                      <a:pt x="1504" y="4"/>
                    </a:cubicBezTo>
                    <a:cubicBezTo>
                      <a:pt x="1504" y="6"/>
                      <a:pt x="1505" y="8"/>
                      <a:pt x="1508" y="8"/>
                    </a:cubicBezTo>
                    <a:cubicBezTo>
                      <a:pt x="1528" y="8"/>
                      <a:pt x="1528" y="8"/>
                      <a:pt x="1528" y="8"/>
                    </a:cubicBezTo>
                    <a:cubicBezTo>
                      <a:pt x="1530" y="8"/>
                      <a:pt x="1532" y="6"/>
                      <a:pt x="1532" y="4"/>
                    </a:cubicBezTo>
                    <a:close/>
                    <a:moveTo>
                      <a:pt x="1479" y="4"/>
                    </a:moveTo>
                    <a:cubicBezTo>
                      <a:pt x="1479" y="1"/>
                      <a:pt x="1478" y="0"/>
                      <a:pt x="1475" y="0"/>
                    </a:cubicBezTo>
                    <a:cubicBezTo>
                      <a:pt x="1455" y="0"/>
                      <a:pt x="1455" y="0"/>
                      <a:pt x="1455" y="0"/>
                    </a:cubicBezTo>
                    <a:cubicBezTo>
                      <a:pt x="1453" y="0"/>
                      <a:pt x="1451" y="1"/>
                      <a:pt x="1451" y="4"/>
                    </a:cubicBezTo>
                    <a:cubicBezTo>
                      <a:pt x="1451" y="6"/>
                      <a:pt x="1453" y="8"/>
                      <a:pt x="1455" y="8"/>
                    </a:cubicBezTo>
                    <a:cubicBezTo>
                      <a:pt x="1475" y="8"/>
                      <a:pt x="1475" y="8"/>
                      <a:pt x="1475" y="8"/>
                    </a:cubicBezTo>
                    <a:cubicBezTo>
                      <a:pt x="1478" y="8"/>
                      <a:pt x="1479" y="6"/>
                      <a:pt x="1479" y="4"/>
                    </a:cubicBezTo>
                    <a:close/>
                    <a:moveTo>
                      <a:pt x="1427" y="4"/>
                    </a:moveTo>
                    <a:cubicBezTo>
                      <a:pt x="1427" y="1"/>
                      <a:pt x="1426" y="0"/>
                      <a:pt x="1423" y="0"/>
                    </a:cubicBezTo>
                    <a:cubicBezTo>
                      <a:pt x="1403" y="0"/>
                      <a:pt x="1403" y="0"/>
                      <a:pt x="1403" y="0"/>
                    </a:cubicBezTo>
                    <a:cubicBezTo>
                      <a:pt x="1401" y="0"/>
                      <a:pt x="1399" y="1"/>
                      <a:pt x="1399" y="4"/>
                    </a:cubicBezTo>
                    <a:cubicBezTo>
                      <a:pt x="1399" y="6"/>
                      <a:pt x="1401" y="8"/>
                      <a:pt x="1403" y="8"/>
                    </a:cubicBezTo>
                    <a:cubicBezTo>
                      <a:pt x="1423" y="8"/>
                      <a:pt x="1423" y="8"/>
                      <a:pt x="1423" y="8"/>
                    </a:cubicBezTo>
                    <a:cubicBezTo>
                      <a:pt x="1426" y="8"/>
                      <a:pt x="1427" y="6"/>
                      <a:pt x="1427" y="4"/>
                    </a:cubicBezTo>
                    <a:close/>
                    <a:moveTo>
                      <a:pt x="1375" y="4"/>
                    </a:moveTo>
                    <a:cubicBezTo>
                      <a:pt x="1375" y="1"/>
                      <a:pt x="1373" y="0"/>
                      <a:pt x="1371" y="0"/>
                    </a:cubicBezTo>
                    <a:cubicBezTo>
                      <a:pt x="1351" y="0"/>
                      <a:pt x="1351" y="0"/>
                      <a:pt x="1351" y="0"/>
                    </a:cubicBezTo>
                    <a:cubicBezTo>
                      <a:pt x="1349" y="0"/>
                      <a:pt x="1347" y="1"/>
                      <a:pt x="1347" y="4"/>
                    </a:cubicBezTo>
                    <a:cubicBezTo>
                      <a:pt x="1347" y="6"/>
                      <a:pt x="1349" y="8"/>
                      <a:pt x="1351" y="8"/>
                    </a:cubicBezTo>
                    <a:cubicBezTo>
                      <a:pt x="1371" y="8"/>
                      <a:pt x="1371" y="8"/>
                      <a:pt x="1371" y="8"/>
                    </a:cubicBezTo>
                    <a:cubicBezTo>
                      <a:pt x="1373" y="8"/>
                      <a:pt x="1375" y="6"/>
                      <a:pt x="1375" y="4"/>
                    </a:cubicBezTo>
                    <a:close/>
                    <a:moveTo>
                      <a:pt x="1323" y="4"/>
                    </a:moveTo>
                    <a:cubicBezTo>
                      <a:pt x="1323" y="1"/>
                      <a:pt x="1321" y="0"/>
                      <a:pt x="1319" y="0"/>
                    </a:cubicBezTo>
                    <a:cubicBezTo>
                      <a:pt x="1299" y="0"/>
                      <a:pt x="1299" y="0"/>
                      <a:pt x="1299" y="0"/>
                    </a:cubicBezTo>
                    <a:cubicBezTo>
                      <a:pt x="1297" y="0"/>
                      <a:pt x="1295" y="1"/>
                      <a:pt x="1295" y="4"/>
                    </a:cubicBezTo>
                    <a:cubicBezTo>
                      <a:pt x="1295" y="6"/>
                      <a:pt x="1297" y="8"/>
                      <a:pt x="1299" y="8"/>
                    </a:cubicBezTo>
                    <a:cubicBezTo>
                      <a:pt x="1319" y="8"/>
                      <a:pt x="1319" y="8"/>
                      <a:pt x="1319" y="8"/>
                    </a:cubicBezTo>
                    <a:cubicBezTo>
                      <a:pt x="1321" y="8"/>
                      <a:pt x="1323" y="6"/>
                      <a:pt x="1323" y="4"/>
                    </a:cubicBezTo>
                    <a:close/>
                    <a:moveTo>
                      <a:pt x="1271" y="4"/>
                    </a:moveTo>
                    <a:cubicBezTo>
                      <a:pt x="1271" y="1"/>
                      <a:pt x="1269" y="0"/>
                      <a:pt x="1267" y="0"/>
                    </a:cubicBezTo>
                    <a:cubicBezTo>
                      <a:pt x="1247" y="0"/>
                      <a:pt x="1247" y="0"/>
                      <a:pt x="1247" y="0"/>
                    </a:cubicBezTo>
                    <a:cubicBezTo>
                      <a:pt x="1244" y="0"/>
                      <a:pt x="1243" y="1"/>
                      <a:pt x="1243" y="4"/>
                    </a:cubicBezTo>
                    <a:cubicBezTo>
                      <a:pt x="1243" y="6"/>
                      <a:pt x="1244" y="8"/>
                      <a:pt x="1247" y="8"/>
                    </a:cubicBezTo>
                    <a:cubicBezTo>
                      <a:pt x="1267" y="8"/>
                      <a:pt x="1267" y="8"/>
                      <a:pt x="1267" y="8"/>
                    </a:cubicBezTo>
                    <a:cubicBezTo>
                      <a:pt x="1269" y="8"/>
                      <a:pt x="1271" y="6"/>
                      <a:pt x="1271" y="4"/>
                    </a:cubicBezTo>
                    <a:close/>
                    <a:moveTo>
                      <a:pt x="1219" y="4"/>
                    </a:moveTo>
                    <a:cubicBezTo>
                      <a:pt x="1219" y="1"/>
                      <a:pt x="1217" y="0"/>
                      <a:pt x="1215" y="0"/>
                    </a:cubicBezTo>
                    <a:cubicBezTo>
                      <a:pt x="1195" y="0"/>
                      <a:pt x="1195" y="0"/>
                      <a:pt x="1195" y="0"/>
                    </a:cubicBezTo>
                    <a:cubicBezTo>
                      <a:pt x="1192" y="0"/>
                      <a:pt x="1191" y="1"/>
                      <a:pt x="1191" y="4"/>
                    </a:cubicBezTo>
                    <a:cubicBezTo>
                      <a:pt x="1191" y="6"/>
                      <a:pt x="1192" y="8"/>
                      <a:pt x="1195" y="8"/>
                    </a:cubicBezTo>
                    <a:cubicBezTo>
                      <a:pt x="1215" y="8"/>
                      <a:pt x="1215" y="8"/>
                      <a:pt x="1215" y="8"/>
                    </a:cubicBezTo>
                    <a:cubicBezTo>
                      <a:pt x="1217" y="8"/>
                      <a:pt x="1219" y="6"/>
                      <a:pt x="1219" y="4"/>
                    </a:cubicBezTo>
                    <a:close/>
                    <a:moveTo>
                      <a:pt x="1166" y="4"/>
                    </a:moveTo>
                    <a:cubicBezTo>
                      <a:pt x="1166" y="1"/>
                      <a:pt x="1165" y="0"/>
                      <a:pt x="1162" y="0"/>
                    </a:cubicBezTo>
                    <a:cubicBezTo>
                      <a:pt x="1142" y="0"/>
                      <a:pt x="1142" y="0"/>
                      <a:pt x="1142" y="0"/>
                    </a:cubicBezTo>
                    <a:cubicBezTo>
                      <a:pt x="1140" y="0"/>
                      <a:pt x="1138" y="1"/>
                      <a:pt x="1138" y="4"/>
                    </a:cubicBezTo>
                    <a:cubicBezTo>
                      <a:pt x="1138" y="6"/>
                      <a:pt x="1140" y="8"/>
                      <a:pt x="1142" y="8"/>
                    </a:cubicBezTo>
                    <a:cubicBezTo>
                      <a:pt x="1162" y="8"/>
                      <a:pt x="1162" y="8"/>
                      <a:pt x="1162" y="8"/>
                    </a:cubicBezTo>
                    <a:cubicBezTo>
                      <a:pt x="1165" y="8"/>
                      <a:pt x="1166" y="6"/>
                      <a:pt x="1166" y="4"/>
                    </a:cubicBezTo>
                    <a:close/>
                    <a:moveTo>
                      <a:pt x="1114" y="4"/>
                    </a:moveTo>
                    <a:cubicBezTo>
                      <a:pt x="1114" y="1"/>
                      <a:pt x="1112" y="0"/>
                      <a:pt x="1110" y="0"/>
                    </a:cubicBezTo>
                    <a:cubicBezTo>
                      <a:pt x="1090" y="0"/>
                      <a:pt x="1090" y="0"/>
                      <a:pt x="1090" y="0"/>
                    </a:cubicBezTo>
                    <a:cubicBezTo>
                      <a:pt x="1088" y="0"/>
                      <a:pt x="1086" y="1"/>
                      <a:pt x="1086" y="4"/>
                    </a:cubicBezTo>
                    <a:cubicBezTo>
                      <a:pt x="1086" y="6"/>
                      <a:pt x="1088" y="8"/>
                      <a:pt x="1090" y="8"/>
                    </a:cubicBezTo>
                    <a:cubicBezTo>
                      <a:pt x="1110" y="8"/>
                      <a:pt x="1110" y="8"/>
                      <a:pt x="1110" y="8"/>
                    </a:cubicBezTo>
                    <a:cubicBezTo>
                      <a:pt x="1112" y="8"/>
                      <a:pt x="1114" y="6"/>
                      <a:pt x="1114" y="4"/>
                    </a:cubicBezTo>
                    <a:close/>
                    <a:moveTo>
                      <a:pt x="1062" y="4"/>
                    </a:moveTo>
                    <a:cubicBezTo>
                      <a:pt x="1062" y="1"/>
                      <a:pt x="1060" y="0"/>
                      <a:pt x="1058" y="0"/>
                    </a:cubicBezTo>
                    <a:cubicBezTo>
                      <a:pt x="1038" y="0"/>
                      <a:pt x="1038" y="0"/>
                      <a:pt x="1038" y="0"/>
                    </a:cubicBezTo>
                    <a:cubicBezTo>
                      <a:pt x="1036" y="0"/>
                      <a:pt x="1034" y="1"/>
                      <a:pt x="1034" y="4"/>
                    </a:cubicBezTo>
                    <a:cubicBezTo>
                      <a:pt x="1034" y="6"/>
                      <a:pt x="1036" y="8"/>
                      <a:pt x="1038" y="8"/>
                    </a:cubicBezTo>
                    <a:cubicBezTo>
                      <a:pt x="1058" y="8"/>
                      <a:pt x="1058" y="8"/>
                      <a:pt x="1058" y="8"/>
                    </a:cubicBezTo>
                    <a:cubicBezTo>
                      <a:pt x="1060" y="8"/>
                      <a:pt x="1062" y="6"/>
                      <a:pt x="1062" y="4"/>
                    </a:cubicBezTo>
                    <a:close/>
                    <a:moveTo>
                      <a:pt x="1010" y="4"/>
                    </a:moveTo>
                    <a:cubicBezTo>
                      <a:pt x="1010" y="1"/>
                      <a:pt x="1008" y="0"/>
                      <a:pt x="1006" y="0"/>
                    </a:cubicBezTo>
                    <a:cubicBezTo>
                      <a:pt x="986" y="0"/>
                      <a:pt x="986" y="0"/>
                      <a:pt x="986" y="0"/>
                    </a:cubicBezTo>
                    <a:cubicBezTo>
                      <a:pt x="984" y="0"/>
                      <a:pt x="982" y="1"/>
                      <a:pt x="982" y="4"/>
                    </a:cubicBezTo>
                    <a:cubicBezTo>
                      <a:pt x="982" y="6"/>
                      <a:pt x="984" y="8"/>
                      <a:pt x="986" y="8"/>
                    </a:cubicBezTo>
                    <a:cubicBezTo>
                      <a:pt x="1006" y="8"/>
                      <a:pt x="1006" y="8"/>
                      <a:pt x="1006" y="8"/>
                    </a:cubicBezTo>
                    <a:cubicBezTo>
                      <a:pt x="1008" y="8"/>
                      <a:pt x="1010" y="6"/>
                      <a:pt x="1010" y="4"/>
                    </a:cubicBezTo>
                    <a:close/>
                    <a:moveTo>
                      <a:pt x="958" y="4"/>
                    </a:moveTo>
                    <a:cubicBezTo>
                      <a:pt x="958" y="1"/>
                      <a:pt x="956" y="0"/>
                      <a:pt x="954" y="0"/>
                    </a:cubicBezTo>
                    <a:cubicBezTo>
                      <a:pt x="934" y="0"/>
                      <a:pt x="934" y="0"/>
                      <a:pt x="934" y="0"/>
                    </a:cubicBezTo>
                    <a:cubicBezTo>
                      <a:pt x="931" y="0"/>
                      <a:pt x="930" y="1"/>
                      <a:pt x="930" y="4"/>
                    </a:cubicBezTo>
                    <a:cubicBezTo>
                      <a:pt x="930" y="6"/>
                      <a:pt x="931" y="8"/>
                      <a:pt x="934" y="8"/>
                    </a:cubicBezTo>
                    <a:cubicBezTo>
                      <a:pt x="954" y="8"/>
                      <a:pt x="954" y="8"/>
                      <a:pt x="954" y="8"/>
                    </a:cubicBezTo>
                    <a:cubicBezTo>
                      <a:pt x="956" y="8"/>
                      <a:pt x="958" y="6"/>
                      <a:pt x="958" y="4"/>
                    </a:cubicBezTo>
                    <a:close/>
                    <a:moveTo>
                      <a:pt x="906" y="4"/>
                    </a:moveTo>
                    <a:cubicBezTo>
                      <a:pt x="906" y="1"/>
                      <a:pt x="904" y="0"/>
                      <a:pt x="902" y="0"/>
                    </a:cubicBezTo>
                    <a:cubicBezTo>
                      <a:pt x="881" y="0"/>
                      <a:pt x="881" y="0"/>
                      <a:pt x="881" y="0"/>
                    </a:cubicBezTo>
                    <a:cubicBezTo>
                      <a:pt x="879" y="0"/>
                      <a:pt x="877" y="1"/>
                      <a:pt x="877" y="4"/>
                    </a:cubicBezTo>
                    <a:cubicBezTo>
                      <a:pt x="877" y="6"/>
                      <a:pt x="879" y="8"/>
                      <a:pt x="881" y="8"/>
                    </a:cubicBezTo>
                    <a:cubicBezTo>
                      <a:pt x="902" y="8"/>
                      <a:pt x="902" y="8"/>
                      <a:pt x="902" y="8"/>
                    </a:cubicBezTo>
                    <a:cubicBezTo>
                      <a:pt x="904" y="8"/>
                      <a:pt x="906" y="6"/>
                      <a:pt x="906" y="4"/>
                    </a:cubicBezTo>
                    <a:close/>
                    <a:moveTo>
                      <a:pt x="853" y="4"/>
                    </a:moveTo>
                    <a:cubicBezTo>
                      <a:pt x="853" y="1"/>
                      <a:pt x="852" y="0"/>
                      <a:pt x="849" y="0"/>
                    </a:cubicBezTo>
                    <a:cubicBezTo>
                      <a:pt x="829" y="0"/>
                      <a:pt x="829" y="0"/>
                      <a:pt x="829" y="0"/>
                    </a:cubicBezTo>
                    <a:cubicBezTo>
                      <a:pt x="827" y="0"/>
                      <a:pt x="825" y="1"/>
                      <a:pt x="825" y="4"/>
                    </a:cubicBezTo>
                    <a:cubicBezTo>
                      <a:pt x="825" y="6"/>
                      <a:pt x="827" y="8"/>
                      <a:pt x="829" y="8"/>
                    </a:cubicBezTo>
                    <a:cubicBezTo>
                      <a:pt x="849" y="8"/>
                      <a:pt x="849" y="8"/>
                      <a:pt x="849" y="8"/>
                    </a:cubicBezTo>
                    <a:cubicBezTo>
                      <a:pt x="852" y="8"/>
                      <a:pt x="853" y="6"/>
                      <a:pt x="853" y="4"/>
                    </a:cubicBezTo>
                    <a:close/>
                    <a:moveTo>
                      <a:pt x="801" y="4"/>
                    </a:moveTo>
                    <a:cubicBezTo>
                      <a:pt x="801" y="1"/>
                      <a:pt x="799" y="0"/>
                      <a:pt x="797" y="0"/>
                    </a:cubicBezTo>
                    <a:cubicBezTo>
                      <a:pt x="777" y="0"/>
                      <a:pt x="777" y="0"/>
                      <a:pt x="777" y="0"/>
                    </a:cubicBezTo>
                    <a:cubicBezTo>
                      <a:pt x="775" y="0"/>
                      <a:pt x="773" y="1"/>
                      <a:pt x="773" y="4"/>
                    </a:cubicBezTo>
                    <a:cubicBezTo>
                      <a:pt x="773" y="6"/>
                      <a:pt x="775" y="8"/>
                      <a:pt x="777" y="8"/>
                    </a:cubicBezTo>
                    <a:cubicBezTo>
                      <a:pt x="797" y="8"/>
                      <a:pt x="797" y="8"/>
                      <a:pt x="797" y="8"/>
                    </a:cubicBezTo>
                    <a:cubicBezTo>
                      <a:pt x="799" y="8"/>
                      <a:pt x="801" y="6"/>
                      <a:pt x="801" y="4"/>
                    </a:cubicBezTo>
                    <a:close/>
                    <a:moveTo>
                      <a:pt x="749" y="4"/>
                    </a:moveTo>
                    <a:cubicBezTo>
                      <a:pt x="749" y="1"/>
                      <a:pt x="747" y="0"/>
                      <a:pt x="745" y="0"/>
                    </a:cubicBezTo>
                    <a:cubicBezTo>
                      <a:pt x="725" y="0"/>
                      <a:pt x="725" y="0"/>
                      <a:pt x="725" y="0"/>
                    </a:cubicBezTo>
                    <a:cubicBezTo>
                      <a:pt x="723" y="0"/>
                      <a:pt x="721" y="1"/>
                      <a:pt x="721" y="4"/>
                    </a:cubicBezTo>
                    <a:cubicBezTo>
                      <a:pt x="721" y="6"/>
                      <a:pt x="723" y="8"/>
                      <a:pt x="725" y="8"/>
                    </a:cubicBezTo>
                    <a:cubicBezTo>
                      <a:pt x="745" y="8"/>
                      <a:pt x="745" y="8"/>
                      <a:pt x="745" y="8"/>
                    </a:cubicBezTo>
                    <a:cubicBezTo>
                      <a:pt x="747" y="8"/>
                      <a:pt x="749" y="6"/>
                      <a:pt x="749" y="4"/>
                    </a:cubicBezTo>
                    <a:close/>
                    <a:moveTo>
                      <a:pt x="697" y="4"/>
                    </a:moveTo>
                    <a:cubicBezTo>
                      <a:pt x="697" y="1"/>
                      <a:pt x="695" y="0"/>
                      <a:pt x="693" y="0"/>
                    </a:cubicBezTo>
                    <a:cubicBezTo>
                      <a:pt x="673" y="0"/>
                      <a:pt x="673" y="0"/>
                      <a:pt x="673" y="0"/>
                    </a:cubicBezTo>
                    <a:cubicBezTo>
                      <a:pt x="671" y="0"/>
                      <a:pt x="669" y="1"/>
                      <a:pt x="669" y="4"/>
                    </a:cubicBezTo>
                    <a:cubicBezTo>
                      <a:pt x="669" y="6"/>
                      <a:pt x="671" y="8"/>
                      <a:pt x="673" y="8"/>
                    </a:cubicBezTo>
                    <a:cubicBezTo>
                      <a:pt x="693" y="8"/>
                      <a:pt x="693" y="8"/>
                      <a:pt x="693" y="8"/>
                    </a:cubicBezTo>
                    <a:cubicBezTo>
                      <a:pt x="695" y="8"/>
                      <a:pt x="697" y="6"/>
                      <a:pt x="697" y="4"/>
                    </a:cubicBezTo>
                    <a:close/>
                    <a:moveTo>
                      <a:pt x="645" y="4"/>
                    </a:moveTo>
                    <a:cubicBezTo>
                      <a:pt x="645" y="1"/>
                      <a:pt x="643" y="0"/>
                      <a:pt x="641" y="0"/>
                    </a:cubicBezTo>
                    <a:cubicBezTo>
                      <a:pt x="621" y="0"/>
                      <a:pt x="621" y="0"/>
                      <a:pt x="621" y="0"/>
                    </a:cubicBezTo>
                    <a:cubicBezTo>
                      <a:pt x="618" y="0"/>
                      <a:pt x="617" y="1"/>
                      <a:pt x="617" y="4"/>
                    </a:cubicBezTo>
                    <a:cubicBezTo>
                      <a:pt x="617" y="6"/>
                      <a:pt x="618" y="8"/>
                      <a:pt x="621" y="8"/>
                    </a:cubicBezTo>
                    <a:cubicBezTo>
                      <a:pt x="641" y="8"/>
                      <a:pt x="641" y="8"/>
                      <a:pt x="641" y="8"/>
                    </a:cubicBezTo>
                    <a:cubicBezTo>
                      <a:pt x="643" y="8"/>
                      <a:pt x="645" y="6"/>
                      <a:pt x="645" y="4"/>
                    </a:cubicBezTo>
                    <a:close/>
                    <a:moveTo>
                      <a:pt x="592" y="4"/>
                    </a:moveTo>
                    <a:cubicBezTo>
                      <a:pt x="592" y="1"/>
                      <a:pt x="591" y="0"/>
                      <a:pt x="588" y="0"/>
                    </a:cubicBezTo>
                    <a:cubicBezTo>
                      <a:pt x="568" y="0"/>
                      <a:pt x="568" y="0"/>
                      <a:pt x="568" y="0"/>
                    </a:cubicBezTo>
                    <a:cubicBezTo>
                      <a:pt x="566" y="0"/>
                      <a:pt x="564" y="1"/>
                      <a:pt x="564" y="4"/>
                    </a:cubicBezTo>
                    <a:cubicBezTo>
                      <a:pt x="564" y="6"/>
                      <a:pt x="566" y="8"/>
                      <a:pt x="568" y="8"/>
                    </a:cubicBezTo>
                    <a:cubicBezTo>
                      <a:pt x="588" y="8"/>
                      <a:pt x="588" y="8"/>
                      <a:pt x="588" y="8"/>
                    </a:cubicBezTo>
                    <a:cubicBezTo>
                      <a:pt x="591" y="8"/>
                      <a:pt x="592" y="6"/>
                      <a:pt x="592" y="4"/>
                    </a:cubicBezTo>
                    <a:close/>
                    <a:moveTo>
                      <a:pt x="540" y="4"/>
                    </a:moveTo>
                    <a:cubicBezTo>
                      <a:pt x="540" y="1"/>
                      <a:pt x="538" y="0"/>
                      <a:pt x="536" y="0"/>
                    </a:cubicBezTo>
                    <a:cubicBezTo>
                      <a:pt x="516" y="0"/>
                      <a:pt x="516" y="0"/>
                      <a:pt x="516" y="0"/>
                    </a:cubicBezTo>
                    <a:cubicBezTo>
                      <a:pt x="514" y="0"/>
                      <a:pt x="512" y="1"/>
                      <a:pt x="512" y="4"/>
                    </a:cubicBezTo>
                    <a:cubicBezTo>
                      <a:pt x="512" y="6"/>
                      <a:pt x="514" y="8"/>
                      <a:pt x="516" y="8"/>
                    </a:cubicBezTo>
                    <a:cubicBezTo>
                      <a:pt x="536" y="8"/>
                      <a:pt x="536" y="8"/>
                      <a:pt x="536" y="8"/>
                    </a:cubicBezTo>
                    <a:cubicBezTo>
                      <a:pt x="538" y="8"/>
                      <a:pt x="540" y="6"/>
                      <a:pt x="540" y="4"/>
                    </a:cubicBezTo>
                    <a:close/>
                    <a:moveTo>
                      <a:pt x="488" y="4"/>
                    </a:moveTo>
                    <a:cubicBezTo>
                      <a:pt x="488" y="1"/>
                      <a:pt x="486" y="0"/>
                      <a:pt x="484" y="0"/>
                    </a:cubicBezTo>
                    <a:cubicBezTo>
                      <a:pt x="464" y="0"/>
                      <a:pt x="464" y="0"/>
                      <a:pt x="464" y="0"/>
                    </a:cubicBezTo>
                    <a:cubicBezTo>
                      <a:pt x="462" y="0"/>
                      <a:pt x="460" y="1"/>
                      <a:pt x="460" y="4"/>
                    </a:cubicBezTo>
                    <a:cubicBezTo>
                      <a:pt x="460" y="6"/>
                      <a:pt x="462" y="8"/>
                      <a:pt x="464" y="8"/>
                    </a:cubicBezTo>
                    <a:cubicBezTo>
                      <a:pt x="484" y="8"/>
                      <a:pt x="484" y="8"/>
                      <a:pt x="484" y="8"/>
                    </a:cubicBezTo>
                    <a:cubicBezTo>
                      <a:pt x="486" y="8"/>
                      <a:pt x="488" y="6"/>
                      <a:pt x="488" y="4"/>
                    </a:cubicBezTo>
                    <a:close/>
                    <a:moveTo>
                      <a:pt x="436" y="4"/>
                    </a:moveTo>
                    <a:cubicBezTo>
                      <a:pt x="436" y="1"/>
                      <a:pt x="434" y="0"/>
                      <a:pt x="432" y="0"/>
                    </a:cubicBezTo>
                    <a:cubicBezTo>
                      <a:pt x="412" y="0"/>
                      <a:pt x="412" y="0"/>
                      <a:pt x="412" y="0"/>
                    </a:cubicBezTo>
                    <a:cubicBezTo>
                      <a:pt x="410" y="0"/>
                      <a:pt x="408" y="1"/>
                      <a:pt x="408" y="4"/>
                    </a:cubicBezTo>
                    <a:cubicBezTo>
                      <a:pt x="408" y="6"/>
                      <a:pt x="410" y="8"/>
                      <a:pt x="412" y="8"/>
                    </a:cubicBezTo>
                    <a:cubicBezTo>
                      <a:pt x="432" y="8"/>
                      <a:pt x="432" y="8"/>
                      <a:pt x="432" y="8"/>
                    </a:cubicBezTo>
                    <a:cubicBezTo>
                      <a:pt x="434" y="8"/>
                      <a:pt x="436" y="6"/>
                      <a:pt x="436" y="4"/>
                    </a:cubicBezTo>
                    <a:close/>
                    <a:moveTo>
                      <a:pt x="384" y="4"/>
                    </a:moveTo>
                    <a:cubicBezTo>
                      <a:pt x="384" y="1"/>
                      <a:pt x="382" y="0"/>
                      <a:pt x="380" y="0"/>
                    </a:cubicBezTo>
                    <a:cubicBezTo>
                      <a:pt x="360" y="0"/>
                      <a:pt x="360" y="0"/>
                      <a:pt x="360" y="0"/>
                    </a:cubicBezTo>
                    <a:cubicBezTo>
                      <a:pt x="357" y="0"/>
                      <a:pt x="356" y="1"/>
                      <a:pt x="356" y="4"/>
                    </a:cubicBezTo>
                    <a:cubicBezTo>
                      <a:pt x="356" y="6"/>
                      <a:pt x="357" y="8"/>
                      <a:pt x="360" y="8"/>
                    </a:cubicBezTo>
                    <a:cubicBezTo>
                      <a:pt x="380" y="8"/>
                      <a:pt x="380" y="8"/>
                      <a:pt x="380" y="8"/>
                    </a:cubicBezTo>
                    <a:cubicBezTo>
                      <a:pt x="382" y="8"/>
                      <a:pt x="384" y="6"/>
                      <a:pt x="384" y="4"/>
                    </a:cubicBezTo>
                    <a:close/>
                    <a:moveTo>
                      <a:pt x="332" y="4"/>
                    </a:moveTo>
                    <a:cubicBezTo>
                      <a:pt x="332" y="1"/>
                      <a:pt x="330" y="0"/>
                      <a:pt x="328" y="0"/>
                    </a:cubicBezTo>
                    <a:cubicBezTo>
                      <a:pt x="307" y="0"/>
                      <a:pt x="307" y="0"/>
                      <a:pt x="307" y="0"/>
                    </a:cubicBezTo>
                    <a:cubicBezTo>
                      <a:pt x="305" y="0"/>
                      <a:pt x="303" y="1"/>
                      <a:pt x="303" y="4"/>
                    </a:cubicBezTo>
                    <a:cubicBezTo>
                      <a:pt x="303" y="6"/>
                      <a:pt x="305" y="8"/>
                      <a:pt x="307" y="8"/>
                    </a:cubicBezTo>
                    <a:cubicBezTo>
                      <a:pt x="328" y="8"/>
                      <a:pt x="328" y="8"/>
                      <a:pt x="328" y="8"/>
                    </a:cubicBezTo>
                    <a:cubicBezTo>
                      <a:pt x="330" y="8"/>
                      <a:pt x="332" y="6"/>
                      <a:pt x="332" y="4"/>
                    </a:cubicBezTo>
                    <a:close/>
                    <a:moveTo>
                      <a:pt x="279" y="4"/>
                    </a:moveTo>
                    <a:cubicBezTo>
                      <a:pt x="279" y="1"/>
                      <a:pt x="278" y="0"/>
                      <a:pt x="275" y="0"/>
                    </a:cubicBezTo>
                    <a:cubicBezTo>
                      <a:pt x="255" y="0"/>
                      <a:pt x="255" y="0"/>
                      <a:pt x="255" y="0"/>
                    </a:cubicBezTo>
                    <a:cubicBezTo>
                      <a:pt x="253" y="0"/>
                      <a:pt x="251" y="1"/>
                      <a:pt x="251" y="4"/>
                    </a:cubicBezTo>
                    <a:cubicBezTo>
                      <a:pt x="251" y="6"/>
                      <a:pt x="253" y="8"/>
                      <a:pt x="255" y="8"/>
                    </a:cubicBezTo>
                    <a:cubicBezTo>
                      <a:pt x="275" y="8"/>
                      <a:pt x="275" y="8"/>
                      <a:pt x="275" y="8"/>
                    </a:cubicBezTo>
                    <a:cubicBezTo>
                      <a:pt x="278" y="8"/>
                      <a:pt x="279" y="6"/>
                      <a:pt x="279" y="4"/>
                    </a:cubicBezTo>
                    <a:close/>
                    <a:moveTo>
                      <a:pt x="227" y="4"/>
                    </a:moveTo>
                    <a:cubicBezTo>
                      <a:pt x="227" y="1"/>
                      <a:pt x="225" y="0"/>
                      <a:pt x="223" y="0"/>
                    </a:cubicBezTo>
                    <a:cubicBezTo>
                      <a:pt x="203" y="0"/>
                      <a:pt x="203" y="0"/>
                      <a:pt x="203" y="0"/>
                    </a:cubicBezTo>
                    <a:cubicBezTo>
                      <a:pt x="201" y="0"/>
                      <a:pt x="199" y="1"/>
                      <a:pt x="199" y="4"/>
                    </a:cubicBezTo>
                    <a:cubicBezTo>
                      <a:pt x="199" y="6"/>
                      <a:pt x="201" y="8"/>
                      <a:pt x="203" y="8"/>
                    </a:cubicBezTo>
                    <a:cubicBezTo>
                      <a:pt x="223" y="8"/>
                      <a:pt x="223" y="8"/>
                      <a:pt x="223" y="8"/>
                    </a:cubicBezTo>
                    <a:cubicBezTo>
                      <a:pt x="225" y="8"/>
                      <a:pt x="227" y="6"/>
                      <a:pt x="227" y="4"/>
                    </a:cubicBezTo>
                    <a:close/>
                    <a:moveTo>
                      <a:pt x="175" y="4"/>
                    </a:moveTo>
                    <a:cubicBezTo>
                      <a:pt x="175" y="1"/>
                      <a:pt x="173" y="0"/>
                      <a:pt x="171" y="0"/>
                    </a:cubicBezTo>
                    <a:cubicBezTo>
                      <a:pt x="151" y="0"/>
                      <a:pt x="151" y="0"/>
                      <a:pt x="151" y="0"/>
                    </a:cubicBezTo>
                    <a:cubicBezTo>
                      <a:pt x="149" y="0"/>
                      <a:pt x="147" y="1"/>
                      <a:pt x="147" y="4"/>
                    </a:cubicBezTo>
                    <a:cubicBezTo>
                      <a:pt x="147" y="6"/>
                      <a:pt x="149" y="8"/>
                      <a:pt x="151" y="8"/>
                    </a:cubicBezTo>
                    <a:cubicBezTo>
                      <a:pt x="171" y="8"/>
                      <a:pt x="171" y="8"/>
                      <a:pt x="171" y="8"/>
                    </a:cubicBezTo>
                    <a:cubicBezTo>
                      <a:pt x="173" y="8"/>
                      <a:pt x="175" y="6"/>
                      <a:pt x="175" y="4"/>
                    </a:cubicBezTo>
                    <a:close/>
                    <a:moveTo>
                      <a:pt x="123" y="4"/>
                    </a:moveTo>
                    <a:cubicBezTo>
                      <a:pt x="123" y="1"/>
                      <a:pt x="121" y="0"/>
                      <a:pt x="119" y="0"/>
                    </a:cubicBezTo>
                    <a:cubicBezTo>
                      <a:pt x="99" y="0"/>
                      <a:pt x="99" y="0"/>
                      <a:pt x="99" y="0"/>
                    </a:cubicBezTo>
                    <a:cubicBezTo>
                      <a:pt x="97" y="0"/>
                      <a:pt x="95" y="1"/>
                      <a:pt x="95" y="4"/>
                    </a:cubicBezTo>
                    <a:cubicBezTo>
                      <a:pt x="95" y="6"/>
                      <a:pt x="97" y="8"/>
                      <a:pt x="99" y="8"/>
                    </a:cubicBezTo>
                    <a:cubicBezTo>
                      <a:pt x="119" y="8"/>
                      <a:pt x="119" y="8"/>
                      <a:pt x="119" y="8"/>
                    </a:cubicBezTo>
                    <a:cubicBezTo>
                      <a:pt x="121" y="8"/>
                      <a:pt x="123" y="6"/>
                      <a:pt x="123" y="4"/>
                    </a:cubicBezTo>
                    <a:close/>
                    <a:moveTo>
                      <a:pt x="71" y="4"/>
                    </a:moveTo>
                    <a:cubicBezTo>
                      <a:pt x="71" y="1"/>
                      <a:pt x="69" y="0"/>
                      <a:pt x="67" y="0"/>
                    </a:cubicBezTo>
                    <a:cubicBezTo>
                      <a:pt x="47" y="0"/>
                      <a:pt x="47" y="0"/>
                      <a:pt x="47" y="0"/>
                    </a:cubicBezTo>
                    <a:cubicBezTo>
                      <a:pt x="44" y="0"/>
                      <a:pt x="43" y="1"/>
                      <a:pt x="43" y="4"/>
                    </a:cubicBezTo>
                    <a:cubicBezTo>
                      <a:pt x="43" y="6"/>
                      <a:pt x="44" y="8"/>
                      <a:pt x="47" y="8"/>
                    </a:cubicBezTo>
                    <a:cubicBezTo>
                      <a:pt x="67" y="8"/>
                      <a:pt x="67" y="8"/>
                      <a:pt x="67" y="8"/>
                    </a:cubicBezTo>
                    <a:cubicBezTo>
                      <a:pt x="69" y="8"/>
                      <a:pt x="71" y="6"/>
                      <a:pt x="71" y="4"/>
                    </a:cubicBezTo>
                    <a:close/>
                    <a:moveTo>
                      <a:pt x="1582" y="119"/>
                    </a:moveTo>
                    <a:cubicBezTo>
                      <a:pt x="1582" y="109"/>
                      <a:pt x="1582" y="109"/>
                      <a:pt x="1582" y="109"/>
                    </a:cubicBezTo>
                    <a:cubicBezTo>
                      <a:pt x="1582" y="107"/>
                      <a:pt x="1580" y="105"/>
                      <a:pt x="1578" y="105"/>
                    </a:cubicBezTo>
                    <a:cubicBezTo>
                      <a:pt x="1575" y="105"/>
                      <a:pt x="1574" y="107"/>
                      <a:pt x="1574" y="109"/>
                    </a:cubicBezTo>
                    <a:cubicBezTo>
                      <a:pt x="1574" y="119"/>
                      <a:pt x="1574" y="119"/>
                      <a:pt x="1574" y="119"/>
                    </a:cubicBezTo>
                    <a:cubicBezTo>
                      <a:pt x="1574" y="121"/>
                      <a:pt x="1575" y="123"/>
                      <a:pt x="1578" y="123"/>
                    </a:cubicBezTo>
                    <a:cubicBezTo>
                      <a:pt x="1580" y="123"/>
                      <a:pt x="1582" y="121"/>
                      <a:pt x="1582" y="119"/>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8" name="TextBox 97"/>
            <p:cNvSpPr txBox="1"/>
            <p:nvPr/>
          </p:nvSpPr>
          <p:spPr>
            <a:xfrm>
              <a:off x="6656233" y="4752270"/>
              <a:ext cx="4715890" cy="369332"/>
            </a:xfrm>
            <a:prstGeom prst="rect">
              <a:avLst/>
            </a:prstGeom>
            <a:noFill/>
          </p:spPr>
          <p:txBody>
            <a:bodyPr wrap="square" lIns="0" tIns="0" rIns="0" bIns="146304" rtlCol="0">
              <a:noAutofit/>
            </a:bodyPr>
            <a:lstStyle/>
            <a:p>
              <a:r>
                <a:rPr lang="en-US" dirty="0">
                  <a:solidFill>
                    <a:srgbClr val="008272"/>
                  </a:solidFill>
                </a:rPr>
                <a:t>FREE VALUED ADVERTISING</a:t>
              </a:r>
            </a:p>
            <a:p>
              <a:pPr>
                <a:lnSpc>
                  <a:spcPct val="90000"/>
                </a:lnSpc>
                <a:spcAft>
                  <a:spcPts val="600"/>
                </a:spcAft>
              </a:pPr>
              <a:r>
                <a:rPr lang="en-US" sz="1400" dirty="0">
                  <a:solidFill>
                    <a:schemeClr val="bg1"/>
                  </a:solidFill>
                </a:rPr>
                <a:t>Repeat customers refer more people to businesses through word-of-month</a:t>
              </a:r>
              <a:r>
                <a:rPr lang="en-US" sz="1400" baseline="30000" dirty="0">
                  <a:solidFill>
                    <a:schemeClr val="bg1"/>
                  </a:solidFill>
                </a:rPr>
                <a:t>5</a:t>
              </a:r>
            </a:p>
          </p:txBody>
        </p:sp>
      </p:grpSp>
      <p:grpSp>
        <p:nvGrpSpPr>
          <p:cNvPr id="1134" name="Group 1133"/>
          <p:cNvGrpSpPr/>
          <p:nvPr/>
        </p:nvGrpSpPr>
        <p:grpSpPr>
          <a:xfrm>
            <a:off x="660400" y="5317804"/>
            <a:ext cx="5889625" cy="921459"/>
            <a:chOff x="660400" y="5211038"/>
            <a:chExt cx="5889625" cy="921459"/>
          </a:xfrm>
        </p:grpSpPr>
        <p:grpSp>
          <p:nvGrpSpPr>
            <p:cNvPr id="1133" name="Group 1132"/>
            <p:cNvGrpSpPr/>
            <p:nvPr/>
          </p:nvGrpSpPr>
          <p:grpSpPr>
            <a:xfrm>
              <a:off x="660400" y="5211038"/>
              <a:ext cx="5889625" cy="896937"/>
              <a:chOff x="660400" y="5211038"/>
              <a:chExt cx="5889625" cy="896937"/>
            </a:xfrm>
          </p:grpSpPr>
          <p:grpSp>
            <p:nvGrpSpPr>
              <p:cNvPr id="1128" name="Group 1127"/>
              <p:cNvGrpSpPr/>
              <p:nvPr/>
            </p:nvGrpSpPr>
            <p:grpSpPr>
              <a:xfrm>
                <a:off x="5651500" y="5211038"/>
                <a:ext cx="898525" cy="896937"/>
                <a:chOff x="5651500" y="5211038"/>
                <a:chExt cx="898525" cy="896937"/>
              </a:xfrm>
            </p:grpSpPr>
            <p:sp>
              <p:nvSpPr>
                <p:cNvPr id="13" name="Freeform 13"/>
                <p:cNvSpPr>
                  <a:spLocks/>
                </p:cNvSpPr>
                <p:nvPr/>
              </p:nvSpPr>
              <p:spPr bwMode="auto">
                <a:xfrm>
                  <a:off x="5651500" y="5211038"/>
                  <a:ext cx="898525" cy="896937"/>
                </a:xfrm>
                <a:custGeom>
                  <a:avLst/>
                  <a:gdLst>
                    <a:gd name="T0" fmla="*/ 283 w 566"/>
                    <a:gd name="T1" fmla="*/ 565 h 565"/>
                    <a:gd name="T2" fmla="*/ 0 w 566"/>
                    <a:gd name="T3" fmla="*/ 283 h 565"/>
                    <a:gd name="T4" fmla="*/ 283 w 566"/>
                    <a:gd name="T5" fmla="*/ 0 h 565"/>
                    <a:gd name="T6" fmla="*/ 566 w 566"/>
                    <a:gd name="T7" fmla="*/ 283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3"/>
                      </a:lnTo>
                      <a:lnTo>
                        <a:pt x="283" y="0"/>
                      </a:lnTo>
                      <a:lnTo>
                        <a:pt x="566" y="283"/>
                      </a:lnTo>
                      <a:lnTo>
                        <a:pt x="283" y="565"/>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noEditPoints="1"/>
                </p:cNvSpPr>
                <p:nvPr/>
              </p:nvSpPr>
              <p:spPr bwMode="auto">
                <a:xfrm>
                  <a:off x="6000750" y="5406300"/>
                  <a:ext cx="200025" cy="506412"/>
                </a:xfrm>
                <a:custGeom>
                  <a:avLst/>
                  <a:gdLst>
                    <a:gd name="T0" fmla="*/ 58 w 64"/>
                    <a:gd name="T1" fmla="*/ 104 h 163"/>
                    <a:gd name="T2" fmla="*/ 36 w 64"/>
                    <a:gd name="T3" fmla="*/ 89 h 163"/>
                    <a:gd name="T4" fmla="*/ 36 w 64"/>
                    <a:gd name="T5" fmla="*/ 55 h 163"/>
                    <a:gd name="T6" fmla="*/ 58 w 64"/>
                    <a:gd name="T7" fmla="*/ 61 h 163"/>
                    <a:gd name="T8" fmla="*/ 58 w 64"/>
                    <a:gd name="T9" fmla="*/ 46 h 163"/>
                    <a:gd name="T10" fmla="*/ 36 w 64"/>
                    <a:gd name="T11" fmla="*/ 42 h 163"/>
                    <a:gd name="T12" fmla="*/ 36 w 64"/>
                    <a:gd name="T13" fmla="*/ 21 h 163"/>
                    <a:gd name="T14" fmla="*/ 52 w 64"/>
                    <a:gd name="T15" fmla="*/ 21 h 163"/>
                    <a:gd name="T16" fmla="*/ 31 w 64"/>
                    <a:gd name="T17" fmla="*/ 0 h 163"/>
                    <a:gd name="T18" fmla="*/ 11 w 64"/>
                    <a:gd name="T19" fmla="*/ 21 h 163"/>
                    <a:gd name="T20" fmla="*/ 27 w 64"/>
                    <a:gd name="T21" fmla="*/ 21 h 163"/>
                    <a:gd name="T22" fmla="*/ 27 w 64"/>
                    <a:gd name="T23" fmla="*/ 42 h 163"/>
                    <a:gd name="T24" fmla="*/ 7 w 64"/>
                    <a:gd name="T25" fmla="*/ 51 h 163"/>
                    <a:gd name="T26" fmla="*/ 0 w 64"/>
                    <a:gd name="T27" fmla="*/ 70 h 163"/>
                    <a:gd name="T28" fmla="*/ 5 w 64"/>
                    <a:gd name="T29" fmla="*/ 86 h 163"/>
                    <a:gd name="T30" fmla="*/ 27 w 64"/>
                    <a:gd name="T31" fmla="*/ 101 h 163"/>
                    <a:gd name="T32" fmla="*/ 27 w 64"/>
                    <a:gd name="T33" fmla="*/ 134 h 163"/>
                    <a:gd name="T34" fmla="*/ 13 w 64"/>
                    <a:gd name="T35" fmla="*/ 131 h 163"/>
                    <a:gd name="T36" fmla="*/ 1 w 64"/>
                    <a:gd name="T37" fmla="*/ 125 h 163"/>
                    <a:gd name="T38" fmla="*/ 1 w 64"/>
                    <a:gd name="T39" fmla="*/ 141 h 163"/>
                    <a:gd name="T40" fmla="*/ 27 w 64"/>
                    <a:gd name="T41" fmla="*/ 147 h 163"/>
                    <a:gd name="T42" fmla="*/ 27 w 64"/>
                    <a:gd name="T43" fmla="*/ 163 h 163"/>
                    <a:gd name="T44" fmla="*/ 36 w 64"/>
                    <a:gd name="T45" fmla="*/ 163 h 163"/>
                    <a:gd name="T46" fmla="*/ 36 w 64"/>
                    <a:gd name="T47" fmla="*/ 147 h 163"/>
                    <a:gd name="T48" fmla="*/ 57 w 64"/>
                    <a:gd name="T49" fmla="*/ 138 h 163"/>
                    <a:gd name="T50" fmla="*/ 64 w 64"/>
                    <a:gd name="T51" fmla="*/ 119 h 163"/>
                    <a:gd name="T52" fmla="*/ 58 w 64"/>
                    <a:gd name="T53" fmla="*/ 104 h 163"/>
                    <a:gd name="T54" fmla="*/ 27 w 64"/>
                    <a:gd name="T55" fmla="*/ 85 h 163"/>
                    <a:gd name="T56" fmla="*/ 18 w 64"/>
                    <a:gd name="T57" fmla="*/ 78 h 163"/>
                    <a:gd name="T58" fmla="*/ 15 w 64"/>
                    <a:gd name="T59" fmla="*/ 69 h 163"/>
                    <a:gd name="T60" fmla="*/ 18 w 64"/>
                    <a:gd name="T61" fmla="*/ 60 h 163"/>
                    <a:gd name="T62" fmla="*/ 27 w 64"/>
                    <a:gd name="T63" fmla="*/ 55 h 163"/>
                    <a:gd name="T64" fmla="*/ 27 w 64"/>
                    <a:gd name="T65" fmla="*/ 85 h 163"/>
                    <a:gd name="T66" fmla="*/ 36 w 64"/>
                    <a:gd name="T67" fmla="*/ 133 h 163"/>
                    <a:gd name="T68" fmla="*/ 36 w 64"/>
                    <a:gd name="T69" fmla="*/ 105 h 163"/>
                    <a:gd name="T70" fmla="*/ 49 w 64"/>
                    <a:gd name="T71" fmla="*/ 120 h 163"/>
                    <a:gd name="T72" fmla="*/ 36 w 64"/>
                    <a:gd name="T73" fmla="*/ 13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4" h="163">
                      <a:moveTo>
                        <a:pt x="58" y="104"/>
                      </a:moveTo>
                      <a:cubicBezTo>
                        <a:pt x="54" y="99"/>
                        <a:pt x="47" y="94"/>
                        <a:pt x="36" y="89"/>
                      </a:cubicBezTo>
                      <a:cubicBezTo>
                        <a:pt x="36" y="55"/>
                        <a:pt x="36" y="55"/>
                        <a:pt x="36" y="55"/>
                      </a:cubicBezTo>
                      <a:cubicBezTo>
                        <a:pt x="45" y="55"/>
                        <a:pt x="52" y="57"/>
                        <a:pt x="58" y="61"/>
                      </a:cubicBezTo>
                      <a:cubicBezTo>
                        <a:pt x="58" y="46"/>
                        <a:pt x="58" y="46"/>
                        <a:pt x="58" y="46"/>
                      </a:cubicBezTo>
                      <a:cubicBezTo>
                        <a:pt x="54" y="43"/>
                        <a:pt x="47" y="42"/>
                        <a:pt x="36" y="42"/>
                      </a:cubicBezTo>
                      <a:cubicBezTo>
                        <a:pt x="36" y="21"/>
                        <a:pt x="36" y="21"/>
                        <a:pt x="36" y="21"/>
                      </a:cubicBezTo>
                      <a:cubicBezTo>
                        <a:pt x="52" y="21"/>
                        <a:pt x="52" y="21"/>
                        <a:pt x="52" y="21"/>
                      </a:cubicBezTo>
                      <a:cubicBezTo>
                        <a:pt x="31" y="0"/>
                        <a:pt x="31" y="0"/>
                        <a:pt x="31" y="0"/>
                      </a:cubicBezTo>
                      <a:cubicBezTo>
                        <a:pt x="11" y="21"/>
                        <a:pt x="11" y="21"/>
                        <a:pt x="11" y="21"/>
                      </a:cubicBezTo>
                      <a:cubicBezTo>
                        <a:pt x="27" y="21"/>
                        <a:pt x="27" y="21"/>
                        <a:pt x="27" y="21"/>
                      </a:cubicBezTo>
                      <a:cubicBezTo>
                        <a:pt x="27" y="42"/>
                        <a:pt x="27" y="42"/>
                        <a:pt x="27" y="42"/>
                      </a:cubicBezTo>
                      <a:cubicBezTo>
                        <a:pt x="19" y="43"/>
                        <a:pt x="13" y="46"/>
                        <a:pt x="7" y="51"/>
                      </a:cubicBezTo>
                      <a:cubicBezTo>
                        <a:pt x="2" y="57"/>
                        <a:pt x="0" y="63"/>
                        <a:pt x="0" y="70"/>
                      </a:cubicBezTo>
                      <a:cubicBezTo>
                        <a:pt x="0" y="77"/>
                        <a:pt x="1" y="82"/>
                        <a:pt x="5" y="86"/>
                      </a:cubicBezTo>
                      <a:cubicBezTo>
                        <a:pt x="8" y="91"/>
                        <a:pt x="16" y="96"/>
                        <a:pt x="27" y="101"/>
                      </a:cubicBezTo>
                      <a:cubicBezTo>
                        <a:pt x="27" y="134"/>
                        <a:pt x="27" y="134"/>
                        <a:pt x="27" y="134"/>
                      </a:cubicBezTo>
                      <a:cubicBezTo>
                        <a:pt x="23" y="134"/>
                        <a:pt x="18" y="133"/>
                        <a:pt x="13" y="131"/>
                      </a:cubicBezTo>
                      <a:cubicBezTo>
                        <a:pt x="8" y="129"/>
                        <a:pt x="4" y="127"/>
                        <a:pt x="1" y="125"/>
                      </a:cubicBezTo>
                      <a:cubicBezTo>
                        <a:pt x="1" y="141"/>
                        <a:pt x="1" y="141"/>
                        <a:pt x="1" y="141"/>
                      </a:cubicBezTo>
                      <a:cubicBezTo>
                        <a:pt x="8" y="145"/>
                        <a:pt x="16" y="147"/>
                        <a:pt x="27" y="147"/>
                      </a:cubicBezTo>
                      <a:cubicBezTo>
                        <a:pt x="27" y="163"/>
                        <a:pt x="27" y="163"/>
                        <a:pt x="27" y="163"/>
                      </a:cubicBezTo>
                      <a:cubicBezTo>
                        <a:pt x="36" y="163"/>
                        <a:pt x="36" y="163"/>
                        <a:pt x="36" y="163"/>
                      </a:cubicBezTo>
                      <a:cubicBezTo>
                        <a:pt x="36" y="147"/>
                        <a:pt x="36" y="147"/>
                        <a:pt x="36" y="147"/>
                      </a:cubicBezTo>
                      <a:cubicBezTo>
                        <a:pt x="45" y="145"/>
                        <a:pt x="52" y="142"/>
                        <a:pt x="57" y="138"/>
                      </a:cubicBezTo>
                      <a:cubicBezTo>
                        <a:pt x="62" y="133"/>
                        <a:pt x="64" y="127"/>
                        <a:pt x="64" y="119"/>
                      </a:cubicBezTo>
                      <a:cubicBezTo>
                        <a:pt x="64" y="114"/>
                        <a:pt x="62" y="108"/>
                        <a:pt x="58" y="104"/>
                      </a:cubicBezTo>
                      <a:close/>
                      <a:moveTo>
                        <a:pt x="27" y="85"/>
                      </a:moveTo>
                      <a:cubicBezTo>
                        <a:pt x="23" y="82"/>
                        <a:pt x="20" y="80"/>
                        <a:pt x="18" y="78"/>
                      </a:cubicBezTo>
                      <a:cubicBezTo>
                        <a:pt x="16" y="75"/>
                        <a:pt x="15" y="73"/>
                        <a:pt x="15" y="69"/>
                      </a:cubicBezTo>
                      <a:cubicBezTo>
                        <a:pt x="15" y="65"/>
                        <a:pt x="16" y="63"/>
                        <a:pt x="18" y="60"/>
                      </a:cubicBezTo>
                      <a:cubicBezTo>
                        <a:pt x="21" y="58"/>
                        <a:pt x="24" y="56"/>
                        <a:pt x="27" y="55"/>
                      </a:cubicBezTo>
                      <a:lnTo>
                        <a:pt x="27" y="85"/>
                      </a:lnTo>
                      <a:close/>
                      <a:moveTo>
                        <a:pt x="36" y="133"/>
                      </a:moveTo>
                      <a:cubicBezTo>
                        <a:pt x="36" y="105"/>
                        <a:pt x="36" y="105"/>
                        <a:pt x="36" y="105"/>
                      </a:cubicBezTo>
                      <a:cubicBezTo>
                        <a:pt x="45" y="110"/>
                        <a:pt x="49" y="115"/>
                        <a:pt x="49" y="120"/>
                      </a:cubicBezTo>
                      <a:cubicBezTo>
                        <a:pt x="49" y="127"/>
                        <a:pt x="45" y="132"/>
                        <a:pt x="36" y="1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7" name="Freeform 17"/>
              <p:cNvSpPr>
                <a:spLocks noEditPoints="1"/>
              </p:cNvSpPr>
              <p:nvPr/>
            </p:nvSpPr>
            <p:spPr bwMode="auto">
              <a:xfrm>
                <a:off x="660400" y="5657125"/>
                <a:ext cx="4929188" cy="382587"/>
              </a:xfrm>
              <a:custGeom>
                <a:avLst/>
                <a:gdLst>
                  <a:gd name="T0" fmla="*/ 1567 w 1581"/>
                  <a:gd name="T1" fmla="*/ 0 h 123"/>
                  <a:gd name="T2" fmla="*/ 8 w 1581"/>
                  <a:gd name="T3" fmla="*/ 77 h 123"/>
                  <a:gd name="T4" fmla="*/ 0 w 1581"/>
                  <a:gd name="T5" fmla="*/ 77 h 123"/>
                  <a:gd name="T6" fmla="*/ 25 w 1581"/>
                  <a:gd name="T7" fmla="*/ 15 h 123"/>
                  <a:gd name="T8" fmla="*/ 8 w 1581"/>
                  <a:gd name="T9" fmla="*/ 29 h 123"/>
                  <a:gd name="T10" fmla="*/ 1535 w 1581"/>
                  <a:gd name="T11" fmla="*/ 0 h 123"/>
                  <a:gd name="T12" fmla="*/ 1535 w 1581"/>
                  <a:gd name="T13" fmla="*/ 8 h 123"/>
                  <a:gd name="T14" fmla="*/ 1463 w 1581"/>
                  <a:gd name="T15" fmla="*/ 0 h 123"/>
                  <a:gd name="T16" fmla="*/ 1487 w 1581"/>
                  <a:gd name="T17" fmla="*/ 4 h 123"/>
                  <a:gd name="T18" fmla="*/ 1406 w 1581"/>
                  <a:gd name="T19" fmla="*/ 4 h 123"/>
                  <a:gd name="T20" fmla="*/ 1382 w 1581"/>
                  <a:gd name="T21" fmla="*/ 4 h 123"/>
                  <a:gd name="T22" fmla="*/ 1358 w 1581"/>
                  <a:gd name="T23" fmla="*/ 8 h 123"/>
                  <a:gd name="T24" fmla="*/ 1326 w 1581"/>
                  <a:gd name="T25" fmla="*/ 0 h 123"/>
                  <a:gd name="T26" fmla="*/ 1326 w 1581"/>
                  <a:gd name="T27" fmla="*/ 8 h 123"/>
                  <a:gd name="T28" fmla="*/ 1254 w 1581"/>
                  <a:gd name="T29" fmla="*/ 0 h 123"/>
                  <a:gd name="T30" fmla="*/ 1278 w 1581"/>
                  <a:gd name="T31" fmla="*/ 4 h 123"/>
                  <a:gd name="T32" fmla="*/ 1198 w 1581"/>
                  <a:gd name="T33" fmla="*/ 4 h 123"/>
                  <a:gd name="T34" fmla="*/ 1174 w 1581"/>
                  <a:gd name="T35" fmla="*/ 4 h 123"/>
                  <a:gd name="T36" fmla="*/ 1150 w 1581"/>
                  <a:gd name="T37" fmla="*/ 8 h 123"/>
                  <a:gd name="T38" fmla="*/ 1117 w 1581"/>
                  <a:gd name="T39" fmla="*/ 0 h 123"/>
                  <a:gd name="T40" fmla="*/ 1117 w 1581"/>
                  <a:gd name="T41" fmla="*/ 8 h 123"/>
                  <a:gd name="T42" fmla="*/ 1045 w 1581"/>
                  <a:gd name="T43" fmla="*/ 0 h 123"/>
                  <a:gd name="T44" fmla="*/ 1069 w 1581"/>
                  <a:gd name="T45" fmla="*/ 4 h 123"/>
                  <a:gd name="T46" fmla="*/ 989 w 1581"/>
                  <a:gd name="T47" fmla="*/ 4 h 123"/>
                  <a:gd name="T48" fmla="*/ 965 w 1581"/>
                  <a:gd name="T49" fmla="*/ 4 h 123"/>
                  <a:gd name="T50" fmla="*/ 941 w 1581"/>
                  <a:gd name="T51" fmla="*/ 8 h 123"/>
                  <a:gd name="T52" fmla="*/ 909 w 1581"/>
                  <a:gd name="T53" fmla="*/ 0 h 123"/>
                  <a:gd name="T54" fmla="*/ 909 w 1581"/>
                  <a:gd name="T55" fmla="*/ 8 h 123"/>
                  <a:gd name="T56" fmla="*/ 836 w 1581"/>
                  <a:gd name="T57" fmla="*/ 0 h 123"/>
                  <a:gd name="T58" fmla="*/ 861 w 1581"/>
                  <a:gd name="T59" fmla="*/ 4 h 123"/>
                  <a:gd name="T60" fmla="*/ 780 w 1581"/>
                  <a:gd name="T61" fmla="*/ 4 h 123"/>
                  <a:gd name="T62" fmla="*/ 756 w 1581"/>
                  <a:gd name="T63" fmla="*/ 4 h 123"/>
                  <a:gd name="T64" fmla="*/ 732 w 1581"/>
                  <a:gd name="T65" fmla="*/ 8 h 123"/>
                  <a:gd name="T66" fmla="*/ 700 w 1581"/>
                  <a:gd name="T67" fmla="*/ 0 h 123"/>
                  <a:gd name="T68" fmla="*/ 700 w 1581"/>
                  <a:gd name="T69" fmla="*/ 8 h 123"/>
                  <a:gd name="T70" fmla="*/ 628 w 1581"/>
                  <a:gd name="T71" fmla="*/ 0 h 123"/>
                  <a:gd name="T72" fmla="*/ 652 w 1581"/>
                  <a:gd name="T73" fmla="*/ 4 h 123"/>
                  <a:gd name="T74" fmla="*/ 572 w 1581"/>
                  <a:gd name="T75" fmla="*/ 4 h 123"/>
                  <a:gd name="T76" fmla="*/ 547 w 1581"/>
                  <a:gd name="T77" fmla="*/ 4 h 123"/>
                  <a:gd name="T78" fmla="*/ 523 w 1581"/>
                  <a:gd name="T79" fmla="*/ 8 h 123"/>
                  <a:gd name="T80" fmla="*/ 491 w 1581"/>
                  <a:gd name="T81" fmla="*/ 0 h 123"/>
                  <a:gd name="T82" fmla="*/ 491 w 1581"/>
                  <a:gd name="T83" fmla="*/ 8 h 123"/>
                  <a:gd name="T84" fmla="*/ 419 w 1581"/>
                  <a:gd name="T85" fmla="*/ 0 h 123"/>
                  <a:gd name="T86" fmla="*/ 443 w 1581"/>
                  <a:gd name="T87" fmla="*/ 4 h 123"/>
                  <a:gd name="T88" fmla="*/ 363 w 1581"/>
                  <a:gd name="T89" fmla="*/ 4 h 123"/>
                  <a:gd name="T90" fmla="*/ 339 w 1581"/>
                  <a:gd name="T91" fmla="*/ 4 h 123"/>
                  <a:gd name="T92" fmla="*/ 315 w 1581"/>
                  <a:gd name="T93" fmla="*/ 8 h 123"/>
                  <a:gd name="T94" fmla="*/ 283 w 1581"/>
                  <a:gd name="T95" fmla="*/ 0 h 123"/>
                  <a:gd name="T96" fmla="*/ 283 w 1581"/>
                  <a:gd name="T97" fmla="*/ 8 h 123"/>
                  <a:gd name="T98" fmla="*/ 210 w 1581"/>
                  <a:gd name="T99" fmla="*/ 0 h 123"/>
                  <a:gd name="T100" fmla="*/ 234 w 1581"/>
                  <a:gd name="T101" fmla="*/ 4 h 123"/>
                  <a:gd name="T102" fmla="*/ 154 w 1581"/>
                  <a:gd name="T103" fmla="*/ 4 h 123"/>
                  <a:gd name="T104" fmla="*/ 130 w 1581"/>
                  <a:gd name="T105" fmla="*/ 4 h 123"/>
                  <a:gd name="T106" fmla="*/ 106 w 1581"/>
                  <a:gd name="T107" fmla="*/ 8 h 123"/>
                  <a:gd name="T108" fmla="*/ 74 w 1581"/>
                  <a:gd name="T109" fmla="*/ 0 h 123"/>
                  <a:gd name="T110" fmla="*/ 74 w 1581"/>
                  <a:gd name="T111" fmla="*/ 8 h 123"/>
                  <a:gd name="T112" fmla="*/ 4 w 1581"/>
                  <a:gd name="T113" fmla="*/ 105 h 123"/>
                  <a:gd name="T114" fmla="*/ 8 w 1581"/>
                  <a:gd name="T115" fmla="*/ 11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1" h="123">
                    <a:moveTo>
                      <a:pt x="1577" y="8"/>
                    </a:moveTo>
                    <a:cubicBezTo>
                      <a:pt x="1567" y="8"/>
                      <a:pt x="1567" y="8"/>
                      <a:pt x="1567" y="8"/>
                    </a:cubicBezTo>
                    <a:cubicBezTo>
                      <a:pt x="1565" y="8"/>
                      <a:pt x="1563" y="6"/>
                      <a:pt x="1563" y="4"/>
                    </a:cubicBezTo>
                    <a:cubicBezTo>
                      <a:pt x="1563" y="1"/>
                      <a:pt x="1565" y="0"/>
                      <a:pt x="1567" y="0"/>
                    </a:cubicBezTo>
                    <a:cubicBezTo>
                      <a:pt x="1577" y="0"/>
                      <a:pt x="1577" y="0"/>
                      <a:pt x="1577" y="0"/>
                    </a:cubicBezTo>
                    <a:cubicBezTo>
                      <a:pt x="1579" y="0"/>
                      <a:pt x="1581" y="1"/>
                      <a:pt x="1581" y="4"/>
                    </a:cubicBezTo>
                    <a:cubicBezTo>
                      <a:pt x="1581" y="6"/>
                      <a:pt x="1579" y="8"/>
                      <a:pt x="1577" y="8"/>
                    </a:cubicBezTo>
                    <a:close/>
                    <a:moveTo>
                      <a:pt x="8" y="77"/>
                    </a:moveTo>
                    <a:cubicBezTo>
                      <a:pt x="8" y="57"/>
                      <a:pt x="8" y="57"/>
                      <a:pt x="8" y="57"/>
                    </a:cubicBezTo>
                    <a:cubicBezTo>
                      <a:pt x="8" y="55"/>
                      <a:pt x="6" y="53"/>
                      <a:pt x="4" y="53"/>
                    </a:cubicBezTo>
                    <a:cubicBezTo>
                      <a:pt x="2" y="53"/>
                      <a:pt x="0" y="55"/>
                      <a:pt x="0" y="57"/>
                    </a:cubicBezTo>
                    <a:cubicBezTo>
                      <a:pt x="0" y="77"/>
                      <a:pt x="0" y="77"/>
                      <a:pt x="0" y="77"/>
                    </a:cubicBezTo>
                    <a:cubicBezTo>
                      <a:pt x="0" y="79"/>
                      <a:pt x="2" y="81"/>
                      <a:pt x="4" y="81"/>
                    </a:cubicBezTo>
                    <a:cubicBezTo>
                      <a:pt x="6" y="81"/>
                      <a:pt x="8" y="79"/>
                      <a:pt x="8" y="77"/>
                    </a:cubicBezTo>
                    <a:close/>
                    <a:moveTo>
                      <a:pt x="13" y="28"/>
                    </a:moveTo>
                    <a:cubicBezTo>
                      <a:pt x="16" y="23"/>
                      <a:pt x="20" y="18"/>
                      <a:pt x="25" y="15"/>
                    </a:cubicBezTo>
                    <a:cubicBezTo>
                      <a:pt x="27" y="13"/>
                      <a:pt x="28" y="11"/>
                      <a:pt x="27" y="9"/>
                    </a:cubicBezTo>
                    <a:cubicBezTo>
                      <a:pt x="25" y="7"/>
                      <a:pt x="23" y="7"/>
                      <a:pt x="21" y="8"/>
                    </a:cubicBezTo>
                    <a:cubicBezTo>
                      <a:pt x="15" y="12"/>
                      <a:pt x="10" y="18"/>
                      <a:pt x="6" y="24"/>
                    </a:cubicBezTo>
                    <a:cubicBezTo>
                      <a:pt x="5" y="26"/>
                      <a:pt x="6" y="28"/>
                      <a:pt x="8" y="29"/>
                    </a:cubicBezTo>
                    <a:cubicBezTo>
                      <a:pt x="8" y="30"/>
                      <a:pt x="9" y="30"/>
                      <a:pt x="10" y="30"/>
                    </a:cubicBezTo>
                    <a:cubicBezTo>
                      <a:pt x="11" y="30"/>
                      <a:pt x="12" y="29"/>
                      <a:pt x="13" y="28"/>
                    </a:cubicBezTo>
                    <a:close/>
                    <a:moveTo>
                      <a:pt x="1539" y="4"/>
                    </a:moveTo>
                    <a:cubicBezTo>
                      <a:pt x="1539" y="1"/>
                      <a:pt x="1537" y="0"/>
                      <a:pt x="1535" y="0"/>
                    </a:cubicBezTo>
                    <a:cubicBezTo>
                      <a:pt x="1515" y="0"/>
                      <a:pt x="1515" y="0"/>
                      <a:pt x="1515" y="0"/>
                    </a:cubicBezTo>
                    <a:cubicBezTo>
                      <a:pt x="1513" y="0"/>
                      <a:pt x="1511" y="1"/>
                      <a:pt x="1511" y="4"/>
                    </a:cubicBezTo>
                    <a:cubicBezTo>
                      <a:pt x="1511" y="6"/>
                      <a:pt x="1513" y="8"/>
                      <a:pt x="1515" y="8"/>
                    </a:cubicBezTo>
                    <a:cubicBezTo>
                      <a:pt x="1535" y="8"/>
                      <a:pt x="1535" y="8"/>
                      <a:pt x="1535" y="8"/>
                    </a:cubicBezTo>
                    <a:cubicBezTo>
                      <a:pt x="1537" y="8"/>
                      <a:pt x="1539" y="6"/>
                      <a:pt x="1539" y="4"/>
                    </a:cubicBezTo>
                    <a:close/>
                    <a:moveTo>
                      <a:pt x="1487" y="4"/>
                    </a:moveTo>
                    <a:cubicBezTo>
                      <a:pt x="1487" y="1"/>
                      <a:pt x="1485" y="0"/>
                      <a:pt x="1483" y="0"/>
                    </a:cubicBezTo>
                    <a:cubicBezTo>
                      <a:pt x="1463" y="0"/>
                      <a:pt x="1463" y="0"/>
                      <a:pt x="1463" y="0"/>
                    </a:cubicBezTo>
                    <a:cubicBezTo>
                      <a:pt x="1460" y="0"/>
                      <a:pt x="1459" y="1"/>
                      <a:pt x="1459" y="4"/>
                    </a:cubicBezTo>
                    <a:cubicBezTo>
                      <a:pt x="1459" y="6"/>
                      <a:pt x="1460" y="8"/>
                      <a:pt x="1463" y="8"/>
                    </a:cubicBezTo>
                    <a:cubicBezTo>
                      <a:pt x="1483" y="8"/>
                      <a:pt x="1483" y="8"/>
                      <a:pt x="1483" y="8"/>
                    </a:cubicBezTo>
                    <a:cubicBezTo>
                      <a:pt x="1485" y="8"/>
                      <a:pt x="1487" y="6"/>
                      <a:pt x="1487" y="4"/>
                    </a:cubicBezTo>
                    <a:close/>
                    <a:moveTo>
                      <a:pt x="1435" y="4"/>
                    </a:moveTo>
                    <a:cubicBezTo>
                      <a:pt x="1435" y="1"/>
                      <a:pt x="1433" y="0"/>
                      <a:pt x="1431" y="0"/>
                    </a:cubicBezTo>
                    <a:cubicBezTo>
                      <a:pt x="1410" y="0"/>
                      <a:pt x="1410" y="0"/>
                      <a:pt x="1410" y="0"/>
                    </a:cubicBezTo>
                    <a:cubicBezTo>
                      <a:pt x="1408" y="0"/>
                      <a:pt x="1406" y="1"/>
                      <a:pt x="1406" y="4"/>
                    </a:cubicBezTo>
                    <a:cubicBezTo>
                      <a:pt x="1406" y="6"/>
                      <a:pt x="1408" y="8"/>
                      <a:pt x="1410" y="8"/>
                    </a:cubicBezTo>
                    <a:cubicBezTo>
                      <a:pt x="1431" y="8"/>
                      <a:pt x="1431" y="8"/>
                      <a:pt x="1431" y="8"/>
                    </a:cubicBezTo>
                    <a:cubicBezTo>
                      <a:pt x="1433" y="8"/>
                      <a:pt x="1435" y="6"/>
                      <a:pt x="1435" y="4"/>
                    </a:cubicBezTo>
                    <a:close/>
                    <a:moveTo>
                      <a:pt x="1382" y="4"/>
                    </a:moveTo>
                    <a:cubicBezTo>
                      <a:pt x="1382" y="1"/>
                      <a:pt x="1381" y="0"/>
                      <a:pt x="1378" y="0"/>
                    </a:cubicBezTo>
                    <a:cubicBezTo>
                      <a:pt x="1358" y="0"/>
                      <a:pt x="1358" y="0"/>
                      <a:pt x="1358" y="0"/>
                    </a:cubicBezTo>
                    <a:cubicBezTo>
                      <a:pt x="1356" y="0"/>
                      <a:pt x="1354" y="1"/>
                      <a:pt x="1354" y="4"/>
                    </a:cubicBezTo>
                    <a:cubicBezTo>
                      <a:pt x="1354" y="6"/>
                      <a:pt x="1356" y="8"/>
                      <a:pt x="1358" y="8"/>
                    </a:cubicBezTo>
                    <a:cubicBezTo>
                      <a:pt x="1378" y="8"/>
                      <a:pt x="1378" y="8"/>
                      <a:pt x="1378" y="8"/>
                    </a:cubicBezTo>
                    <a:cubicBezTo>
                      <a:pt x="1381" y="8"/>
                      <a:pt x="1382" y="6"/>
                      <a:pt x="1382" y="4"/>
                    </a:cubicBezTo>
                    <a:close/>
                    <a:moveTo>
                      <a:pt x="1330" y="4"/>
                    </a:moveTo>
                    <a:cubicBezTo>
                      <a:pt x="1330" y="1"/>
                      <a:pt x="1328" y="0"/>
                      <a:pt x="1326" y="0"/>
                    </a:cubicBezTo>
                    <a:cubicBezTo>
                      <a:pt x="1306" y="0"/>
                      <a:pt x="1306" y="0"/>
                      <a:pt x="1306" y="0"/>
                    </a:cubicBezTo>
                    <a:cubicBezTo>
                      <a:pt x="1304" y="0"/>
                      <a:pt x="1302" y="1"/>
                      <a:pt x="1302" y="4"/>
                    </a:cubicBezTo>
                    <a:cubicBezTo>
                      <a:pt x="1302" y="6"/>
                      <a:pt x="1304" y="8"/>
                      <a:pt x="1306" y="8"/>
                    </a:cubicBezTo>
                    <a:cubicBezTo>
                      <a:pt x="1326" y="8"/>
                      <a:pt x="1326" y="8"/>
                      <a:pt x="1326" y="8"/>
                    </a:cubicBezTo>
                    <a:cubicBezTo>
                      <a:pt x="1328" y="8"/>
                      <a:pt x="1330" y="6"/>
                      <a:pt x="1330" y="4"/>
                    </a:cubicBezTo>
                    <a:close/>
                    <a:moveTo>
                      <a:pt x="1278" y="4"/>
                    </a:moveTo>
                    <a:cubicBezTo>
                      <a:pt x="1278" y="1"/>
                      <a:pt x="1276" y="0"/>
                      <a:pt x="1274" y="0"/>
                    </a:cubicBezTo>
                    <a:cubicBezTo>
                      <a:pt x="1254" y="0"/>
                      <a:pt x="1254" y="0"/>
                      <a:pt x="1254" y="0"/>
                    </a:cubicBezTo>
                    <a:cubicBezTo>
                      <a:pt x="1252" y="0"/>
                      <a:pt x="1250" y="1"/>
                      <a:pt x="1250" y="4"/>
                    </a:cubicBezTo>
                    <a:cubicBezTo>
                      <a:pt x="1250" y="6"/>
                      <a:pt x="1252" y="8"/>
                      <a:pt x="1254" y="8"/>
                    </a:cubicBezTo>
                    <a:cubicBezTo>
                      <a:pt x="1274" y="8"/>
                      <a:pt x="1274" y="8"/>
                      <a:pt x="1274" y="8"/>
                    </a:cubicBezTo>
                    <a:cubicBezTo>
                      <a:pt x="1276" y="8"/>
                      <a:pt x="1278" y="6"/>
                      <a:pt x="1278" y="4"/>
                    </a:cubicBezTo>
                    <a:close/>
                    <a:moveTo>
                      <a:pt x="1226" y="4"/>
                    </a:moveTo>
                    <a:cubicBezTo>
                      <a:pt x="1226" y="1"/>
                      <a:pt x="1224" y="0"/>
                      <a:pt x="1222" y="0"/>
                    </a:cubicBezTo>
                    <a:cubicBezTo>
                      <a:pt x="1202" y="0"/>
                      <a:pt x="1202" y="0"/>
                      <a:pt x="1202" y="0"/>
                    </a:cubicBezTo>
                    <a:cubicBezTo>
                      <a:pt x="1200" y="0"/>
                      <a:pt x="1198" y="1"/>
                      <a:pt x="1198" y="4"/>
                    </a:cubicBezTo>
                    <a:cubicBezTo>
                      <a:pt x="1198" y="6"/>
                      <a:pt x="1200" y="8"/>
                      <a:pt x="1202" y="8"/>
                    </a:cubicBezTo>
                    <a:cubicBezTo>
                      <a:pt x="1222" y="8"/>
                      <a:pt x="1222" y="8"/>
                      <a:pt x="1222" y="8"/>
                    </a:cubicBezTo>
                    <a:cubicBezTo>
                      <a:pt x="1224" y="8"/>
                      <a:pt x="1226" y="6"/>
                      <a:pt x="1226" y="4"/>
                    </a:cubicBezTo>
                    <a:close/>
                    <a:moveTo>
                      <a:pt x="1174" y="4"/>
                    </a:moveTo>
                    <a:cubicBezTo>
                      <a:pt x="1174" y="1"/>
                      <a:pt x="1172" y="0"/>
                      <a:pt x="1170" y="0"/>
                    </a:cubicBezTo>
                    <a:cubicBezTo>
                      <a:pt x="1150" y="0"/>
                      <a:pt x="1150" y="0"/>
                      <a:pt x="1150" y="0"/>
                    </a:cubicBezTo>
                    <a:cubicBezTo>
                      <a:pt x="1147" y="0"/>
                      <a:pt x="1146" y="1"/>
                      <a:pt x="1146" y="4"/>
                    </a:cubicBezTo>
                    <a:cubicBezTo>
                      <a:pt x="1146" y="6"/>
                      <a:pt x="1147" y="8"/>
                      <a:pt x="1150" y="8"/>
                    </a:cubicBezTo>
                    <a:cubicBezTo>
                      <a:pt x="1170" y="8"/>
                      <a:pt x="1170" y="8"/>
                      <a:pt x="1170" y="8"/>
                    </a:cubicBezTo>
                    <a:cubicBezTo>
                      <a:pt x="1172" y="8"/>
                      <a:pt x="1174" y="6"/>
                      <a:pt x="1174" y="4"/>
                    </a:cubicBezTo>
                    <a:close/>
                    <a:moveTo>
                      <a:pt x="1121" y="4"/>
                    </a:moveTo>
                    <a:cubicBezTo>
                      <a:pt x="1121" y="1"/>
                      <a:pt x="1120" y="0"/>
                      <a:pt x="1117" y="0"/>
                    </a:cubicBezTo>
                    <a:cubicBezTo>
                      <a:pt x="1097" y="0"/>
                      <a:pt x="1097" y="0"/>
                      <a:pt x="1097" y="0"/>
                    </a:cubicBezTo>
                    <a:cubicBezTo>
                      <a:pt x="1095" y="0"/>
                      <a:pt x="1093" y="1"/>
                      <a:pt x="1093" y="4"/>
                    </a:cubicBezTo>
                    <a:cubicBezTo>
                      <a:pt x="1093" y="6"/>
                      <a:pt x="1095" y="8"/>
                      <a:pt x="1097" y="8"/>
                    </a:cubicBezTo>
                    <a:cubicBezTo>
                      <a:pt x="1117" y="8"/>
                      <a:pt x="1117" y="8"/>
                      <a:pt x="1117" y="8"/>
                    </a:cubicBezTo>
                    <a:cubicBezTo>
                      <a:pt x="1120" y="8"/>
                      <a:pt x="1121" y="6"/>
                      <a:pt x="1121" y="4"/>
                    </a:cubicBezTo>
                    <a:close/>
                    <a:moveTo>
                      <a:pt x="1069" y="4"/>
                    </a:moveTo>
                    <a:cubicBezTo>
                      <a:pt x="1069" y="1"/>
                      <a:pt x="1067" y="0"/>
                      <a:pt x="1065" y="0"/>
                    </a:cubicBezTo>
                    <a:cubicBezTo>
                      <a:pt x="1045" y="0"/>
                      <a:pt x="1045" y="0"/>
                      <a:pt x="1045" y="0"/>
                    </a:cubicBezTo>
                    <a:cubicBezTo>
                      <a:pt x="1043" y="0"/>
                      <a:pt x="1041" y="1"/>
                      <a:pt x="1041" y="4"/>
                    </a:cubicBezTo>
                    <a:cubicBezTo>
                      <a:pt x="1041" y="6"/>
                      <a:pt x="1043" y="8"/>
                      <a:pt x="1045" y="8"/>
                    </a:cubicBezTo>
                    <a:cubicBezTo>
                      <a:pt x="1065" y="8"/>
                      <a:pt x="1065" y="8"/>
                      <a:pt x="1065" y="8"/>
                    </a:cubicBezTo>
                    <a:cubicBezTo>
                      <a:pt x="1067" y="8"/>
                      <a:pt x="1069" y="6"/>
                      <a:pt x="1069" y="4"/>
                    </a:cubicBezTo>
                    <a:close/>
                    <a:moveTo>
                      <a:pt x="1017" y="4"/>
                    </a:moveTo>
                    <a:cubicBezTo>
                      <a:pt x="1017" y="1"/>
                      <a:pt x="1015" y="0"/>
                      <a:pt x="1013" y="0"/>
                    </a:cubicBezTo>
                    <a:cubicBezTo>
                      <a:pt x="993" y="0"/>
                      <a:pt x="993" y="0"/>
                      <a:pt x="993" y="0"/>
                    </a:cubicBezTo>
                    <a:cubicBezTo>
                      <a:pt x="991" y="0"/>
                      <a:pt x="989" y="1"/>
                      <a:pt x="989" y="4"/>
                    </a:cubicBezTo>
                    <a:cubicBezTo>
                      <a:pt x="989" y="6"/>
                      <a:pt x="991" y="8"/>
                      <a:pt x="993" y="8"/>
                    </a:cubicBezTo>
                    <a:cubicBezTo>
                      <a:pt x="1013" y="8"/>
                      <a:pt x="1013" y="8"/>
                      <a:pt x="1013" y="8"/>
                    </a:cubicBezTo>
                    <a:cubicBezTo>
                      <a:pt x="1015" y="8"/>
                      <a:pt x="1017" y="6"/>
                      <a:pt x="1017" y="4"/>
                    </a:cubicBezTo>
                    <a:close/>
                    <a:moveTo>
                      <a:pt x="965" y="4"/>
                    </a:moveTo>
                    <a:cubicBezTo>
                      <a:pt x="965" y="1"/>
                      <a:pt x="963" y="0"/>
                      <a:pt x="961" y="0"/>
                    </a:cubicBezTo>
                    <a:cubicBezTo>
                      <a:pt x="941" y="0"/>
                      <a:pt x="941" y="0"/>
                      <a:pt x="941" y="0"/>
                    </a:cubicBezTo>
                    <a:cubicBezTo>
                      <a:pt x="939" y="0"/>
                      <a:pt x="937" y="1"/>
                      <a:pt x="937" y="4"/>
                    </a:cubicBezTo>
                    <a:cubicBezTo>
                      <a:pt x="937" y="6"/>
                      <a:pt x="939" y="8"/>
                      <a:pt x="941" y="8"/>
                    </a:cubicBezTo>
                    <a:cubicBezTo>
                      <a:pt x="961" y="8"/>
                      <a:pt x="961" y="8"/>
                      <a:pt x="961" y="8"/>
                    </a:cubicBezTo>
                    <a:cubicBezTo>
                      <a:pt x="963" y="8"/>
                      <a:pt x="965" y="6"/>
                      <a:pt x="965" y="4"/>
                    </a:cubicBezTo>
                    <a:close/>
                    <a:moveTo>
                      <a:pt x="913" y="4"/>
                    </a:moveTo>
                    <a:cubicBezTo>
                      <a:pt x="913" y="1"/>
                      <a:pt x="911" y="0"/>
                      <a:pt x="909" y="0"/>
                    </a:cubicBezTo>
                    <a:cubicBezTo>
                      <a:pt x="889" y="0"/>
                      <a:pt x="889" y="0"/>
                      <a:pt x="889" y="0"/>
                    </a:cubicBezTo>
                    <a:cubicBezTo>
                      <a:pt x="886" y="0"/>
                      <a:pt x="885" y="1"/>
                      <a:pt x="885" y="4"/>
                    </a:cubicBezTo>
                    <a:cubicBezTo>
                      <a:pt x="885" y="6"/>
                      <a:pt x="886" y="8"/>
                      <a:pt x="889" y="8"/>
                    </a:cubicBezTo>
                    <a:cubicBezTo>
                      <a:pt x="909" y="8"/>
                      <a:pt x="909" y="8"/>
                      <a:pt x="909" y="8"/>
                    </a:cubicBezTo>
                    <a:cubicBezTo>
                      <a:pt x="911" y="8"/>
                      <a:pt x="913" y="6"/>
                      <a:pt x="913" y="4"/>
                    </a:cubicBezTo>
                    <a:close/>
                    <a:moveTo>
                      <a:pt x="861" y="4"/>
                    </a:moveTo>
                    <a:cubicBezTo>
                      <a:pt x="861" y="1"/>
                      <a:pt x="859" y="0"/>
                      <a:pt x="857" y="0"/>
                    </a:cubicBezTo>
                    <a:cubicBezTo>
                      <a:pt x="836" y="0"/>
                      <a:pt x="836" y="0"/>
                      <a:pt x="836" y="0"/>
                    </a:cubicBezTo>
                    <a:cubicBezTo>
                      <a:pt x="834" y="0"/>
                      <a:pt x="832" y="1"/>
                      <a:pt x="832" y="4"/>
                    </a:cubicBezTo>
                    <a:cubicBezTo>
                      <a:pt x="832" y="6"/>
                      <a:pt x="834" y="8"/>
                      <a:pt x="836" y="8"/>
                    </a:cubicBezTo>
                    <a:cubicBezTo>
                      <a:pt x="857" y="8"/>
                      <a:pt x="857" y="8"/>
                      <a:pt x="857" y="8"/>
                    </a:cubicBezTo>
                    <a:cubicBezTo>
                      <a:pt x="859" y="8"/>
                      <a:pt x="861" y="6"/>
                      <a:pt x="861" y="4"/>
                    </a:cubicBezTo>
                    <a:close/>
                    <a:moveTo>
                      <a:pt x="808" y="4"/>
                    </a:moveTo>
                    <a:cubicBezTo>
                      <a:pt x="808" y="1"/>
                      <a:pt x="807" y="0"/>
                      <a:pt x="804" y="0"/>
                    </a:cubicBezTo>
                    <a:cubicBezTo>
                      <a:pt x="784" y="0"/>
                      <a:pt x="784" y="0"/>
                      <a:pt x="784" y="0"/>
                    </a:cubicBezTo>
                    <a:cubicBezTo>
                      <a:pt x="782" y="0"/>
                      <a:pt x="780" y="1"/>
                      <a:pt x="780" y="4"/>
                    </a:cubicBezTo>
                    <a:cubicBezTo>
                      <a:pt x="780" y="6"/>
                      <a:pt x="782" y="8"/>
                      <a:pt x="784" y="8"/>
                    </a:cubicBezTo>
                    <a:cubicBezTo>
                      <a:pt x="804" y="8"/>
                      <a:pt x="804" y="8"/>
                      <a:pt x="804" y="8"/>
                    </a:cubicBezTo>
                    <a:cubicBezTo>
                      <a:pt x="807" y="8"/>
                      <a:pt x="808" y="6"/>
                      <a:pt x="808" y="4"/>
                    </a:cubicBezTo>
                    <a:close/>
                    <a:moveTo>
                      <a:pt x="756" y="4"/>
                    </a:moveTo>
                    <a:cubicBezTo>
                      <a:pt x="756" y="1"/>
                      <a:pt x="754" y="0"/>
                      <a:pt x="752" y="0"/>
                    </a:cubicBezTo>
                    <a:cubicBezTo>
                      <a:pt x="732" y="0"/>
                      <a:pt x="732" y="0"/>
                      <a:pt x="732" y="0"/>
                    </a:cubicBezTo>
                    <a:cubicBezTo>
                      <a:pt x="730" y="0"/>
                      <a:pt x="728" y="1"/>
                      <a:pt x="728" y="4"/>
                    </a:cubicBezTo>
                    <a:cubicBezTo>
                      <a:pt x="728" y="6"/>
                      <a:pt x="730" y="8"/>
                      <a:pt x="732" y="8"/>
                    </a:cubicBezTo>
                    <a:cubicBezTo>
                      <a:pt x="752" y="8"/>
                      <a:pt x="752" y="8"/>
                      <a:pt x="752" y="8"/>
                    </a:cubicBezTo>
                    <a:cubicBezTo>
                      <a:pt x="754" y="8"/>
                      <a:pt x="756" y="6"/>
                      <a:pt x="756" y="4"/>
                    </a:cubicBezTo>
                    <a:close/>
                    <a:moveTo>
                      <a:pt x="704" y="4"/>
                    </a:moveTo>
                    <a:cubicBezTo>
                      <a:pt x="704" y="1"/>
                      <a:pt x="702" y="0"/>
                      <a:pt x="700" y="0"/>
                    </a:cubicBezTo>
                    <a:cubicBezTo>
                      <a:pt x="680" y="0"/>
                      <a:pt x="680" y="0"/>
                      <a:pt x="680" y="0"/>
                    </a:cubicBezTo>
                    <a:cubicBezTo>
                      <a:pt x="678" y="0"/>
                      <a:pt x="676" y="1"/>
                      <a:pt x="676" y="4"/>
                    </a:cubicBezTo>
                    <a:cubicBezTo>
                      <a:pt x="676" y="6"/>
                      <a:pt x="678" y="8"/>
                      <a:pt x="680" y="8"/>
                    </a:cubicBezTo>
                    <a:cubicBezTo>
                      <a:pt x="700" y="8"/>
                      <a:pt x="700" y="8"/>
                      <a:pt x="700" y="8"/>
                    </a:cubicBezTo>
                    <a:cubicBezTo>
                      <a:pt x="702" y="8"/>
                      <a:pt x="704" y="6"/>
                      <a:pt x="704" y="4"/>
                    </a:cubicBezTo>
                    <a:close/>
                    <a:moveTo>
                      <a:pt x="652" y="4"/>
                    </a:moveTo>
                    <a:cubicBezTo>
                      <a:pt x="652" y="1"/>
                      <a:pt x="650" y="0"/>
                      <a:pt x="648" y="0"/>
                    </a:cubicBezTo>
                    <a:cubicBezTo>
                      <a:pt x="628" y="0"/>
                      <a:pt x="628" y="0"/>
                      <a:pt x="628" y="0"/>
                    </a:cubicBezTo>
                    <a:cubicBezTo>
                      <a:pt x="626" y="0"/>
                      <a:pt x="624" y="1"/>
                      <a:pt x="624" y="4"/>
                    </a:cubicBezTo>
                    <a:cubicBezTo>
                      <a:pt x="624" y="6"/>
                      <a:pt x="626" y="8"/>
                      <a:pt x="628" y="8"/>
                    </a:cubicBezTo>
                    <a:cubicBezTo>
                      <a:pt x="648" y="8"/>
                      <a:pt x="648" y="8"/>
                      <a:pt x="648" y="8"/>
                    </a:cubicBezTo>
                    <a:cubicBezTo>
                      <a:pt x="650" y="8"/>
                      <a:pt x="652" y="6"/>
                      <a:pt x="652" y="4"/>
                    </a:cubicBezTo>
                    <a:close/>
                    <a:moveTo>
                      <a:pt x="600" y="4"/>
                    </a:moveTo>
                    <a:cubicBezTo>
                      <a:pt x="600" y="1"/>
                      <a:pt x="598" y="0"/>
                      <a:pt x="596" y="0"/>
                    </a:cubicBezTo>
                    <a:cubicBezTo>
                      <a:pt x="576" y="0"/>
                      <a:pt x="576" y="0"/>
                      <a:pt x="576" y="0"/>
                    </a:cubicBezTo>
                    <a:cubicBezTo>
                      <a:pt x="573" y="0"/>
                      <a:pt x="572" y="1"/>
                      <a:pt x="572" y="4"/>
                    </a:cubicBezTo>
                    <a:cubicBezTo>
                      <a:pt x="572" y="6"/>
                      <a:pt x="573" y="8"/>
                      <a:pt x="576" y="8"/>
                    </a:cubicBezTo>
                    <a:cubicBezTo>
                      <a:pt x="596" y="8"/>
                      <a:pt x="596" y="8"/>
                      <a:pt x="596" y="8"/>
                    </a:cubicBezTo>
                    <a:cubicBezTo>
                      <a:pt x="598" y="8"/>
                      <a:pt x="600" y="6"/>
                      <a:pt x="600" y="4"/>
                    </a:cubicBezTo>
                    <a:close/>
                    <a:moveTo>
                      <a:pt x="547" y="4"/>
                    </a:moveTo>
                    <a:cubicBezTo>
                      <a:pt x="547" y="1"/>
                      <a:pt x="546" y="0"/>
                      <a:pt x="543" y="0"/>
                    </a:cubicBezTo>
                    <a:cubicBezTo>
                      <a:pt x="523" y="0"/>
                      <a:pt x="523" y="0"/>
                      <a:pt x="523" y="0"/>
                    </a:cubicBezTo>
                    <a:cubicBezTo>
                      <a:pt x="521" y="0"/>
                      <a:pt x="519" y="1"/>
                      <a:pt x="519" y="4"/>
                    </a:cubicBezTo>
                    <a:cubicBezTo>
                      <a:pt x="519" y="6"/>
                      <a:pt x="521" y="8"/>
                      <a:pt x="523" y="8"/>
                    </a:cubicBezTo>
                    <a:cubicBezTo>
                      <a:pt x="543" y="8"/>
                      <a:pt x="543" y="8"/>
                      <a:pt x="543" y="8"/>
                    </a:cubicBezTo>
                    <a:cubicBezTo>
                      <a:pt x="546" y="8"/>
                      <a:pt x="547" y="6"/>
                      <a:pt x="547" y="4"/>
                    </a:cubicBezTo>
                    <a:close/>
                    <a:moveTo>
                      <a:pt x="495" y="4"/>
                    </a:moveTo>
                    <a:cubicBezTo>
                      <a:pt x="495" y="1"/>
                      <a:pt x="493" y="0"/>
                      <a:pt x="491" y="0"/>
                    </a:cubicBezTo>
                    <a:cubicBezTo>
                      <a:pt x="471" y="0"/>
                      <a:pt x="471" y="0"/>
                      <a:pt x="471" y="0"/>
                    </a:cubicBezTo>
                    <a:cubicBezTo>
                      <a:pt x="469" y="0"/>
                      <a:pt x="467" y="1"/>
                      <a:pt x="467" y="4"/>
                    </a:cubicBezTo>
                    <a:cubicBezTo>
                      <a:pt x="467" y="6"/>
                      <a:pt x="469" y="8"/>
                      <a:pt x="471" y="8"/>
                    </a:cubicBezTo>
                    <a:cubicBezTo>
                      <a:pt x="491" y="8"/>
                      <a:pt x="491" y="8"/>
                      <a:pt x="491" y="8"/>
                    </a:cubicBezTo>
                    <a:cubicBezTo>
                      <a:pt x="493" y="8"/>
                      <a:pt x="495" y="6"/>
                      <a:pt x="495" y="4"/>
                    </a:cubicBezTo>
                    <a:close/>
                    <a:moveTo>
                      <a:pt x="443" y="4"/>
                    </a:moveTo>
                    <a:cubicBezTo>
                      <a:pt x="443" y="1"/>
                      <a:pt x="441" y="0"/>
                      <a:pt x="439" y="0"/>
                    </a:cubicBezTo>
                    <a:cubicBezTo>
                      <a:pt x="419" y="0"/>
                      <a:pt x="419" y="0"/>
                      <a:pt x="419" y="0"/>
                    </a:cubicBezTo>
                    <a:cubicBezTo>
                      <a:pt x="417" y="0"/>
                      <a:pt x="415" y="1"/>
                      <a:pt x="415" y="4"/>
                    </a:cubicBezTo>
                    <a:cubicBezTo>
                      <a:pt x="415" y="6"/>
                      <a:pt x="417" y="8"/>
                      <a:pt x="419" y="8"/>
                    </a:cubicBezTo>
                    <a:cubicBezTo>
                      <a:pt x="439" y="8"/>
                      <a:pt x="439" y="8"/>
                      <a:pt x="439" y="8"/>
                    </a:cubicBezTo>
                    <a:cubicBezTo>
                      <a:pt x="441" y="8"/>
                      <a:pt x="443" y="6"/>
                      <a:pt x="443" y="4"/>
                    </a:cubicBezTo>
                    <a:close/>
                    <a:moveTo>
                      <a:pt x="391" y="4"/>
                    </a:moveTo>
                    <a:cubicBezTo>
                      <a:pt x="391" y="1"/>
                      <a:pt x="389" y="0"/>
                      <a:pt x="387" y="0"/>
                    </a:cubicBezTo>
                    <a:cubicBezTo>
                      <a:pt x="367" y="0"/>
                      <a:pt x="367" y="0"/>
                      <a:pt x="367" y="0"/>
                    </a:cubicBezTo>
                    <a:cubicBezTo>
                      <a:pt x="365" y="0"/>
                      <a:pt x="363" y="1"/>
                      <a:pt x="363" y="4"/>
                    </a:cubicBezTo>
                    <a:cubicBezTo>
                      <a:pt x="363" y="6"/>
                      <a:pt x="365" y="8"/>
                      <a:pt x="367" y="8"/>
                    </a:cubicBezTo>
                    <a:cubicBezTo>
                      <a:pt x="387" y="8"/>
                      <a:pt x="387" y="8"/>
                      <a:pt x="387" y="8"/>
                    </a:cubicBezTo>
                    <a:cubicBezTo>
                      <a:pt x="389" y="8"/>
                      <a:pt x="391" y="6"/>
                      <a:pt x="391" y="4"/>
                    </a:cubicBezTo>
                    <a:close/>
                    <a:moveTo>
                      <a:pt x="339" y="4"/>
                    </a:moveTo>
                    <a:cubicBezTo>
                      <a:pt x="339" y="1"/>
                      <a:pt x="337" y="0"/>
                      <a:pt x="335" y="0"/>
                    </a:cubicBezTo>
                    <a:cubicBezTo>
                      <a:pt x="315" y="0"/>
                      <a:pt x="315" y="0"/>
                      <a:pt x="315" y="0"/>
                    </a:cubicBezTo>
                    <a:cubicBezTo>
                      <a:pt x="312" y="0"/>
                      <a:pt x="311" y="1"/>
                      <a:pt x="311" y="4"/>
                    </a:cubicBezTo>
                    <a:cubicBezTo>
                      <a:pt x="311" y="6"/>
                      <a:pt x="312" y="8"/>
                      <a:pt x="315" y="8"/>
                    </a:cubicBezTo>
                    <a:cubicBezTo>
                      <a:pt x="335" y="8"/>
                      <a:pt x="335" y="8"/>
                      <a:pt x="335" y="8"/>
                    </a:cubicBezTo>
                    <a:cubicBezTo>
                      <a:pt x="337" y="8"/>
                      <a:pt x="339" y="6"/>
                      <a:pt x="339" y="4"/>
                    </a:cubicBezTo>
                    <a:close/>
                    <a:moveTo>
                      <a:pt x="287" y="4"/>
                    </a:moveTo>
                    <a:cubicBezTo>
                      <a:pt x="287" y="1"/>
                      <a:pt x="285" y="0"/>
                      <a:pt x="283" y="0"/>
                    </a:cubicBezTo>
                    <a:cubicBezTo>
                      <a:pt x="262" y="0"/>
                      <a:pt x="262" y="0"/>
                      <a:pt x="262" y="0"/>
                    </a:cubicBezTo>
                    <a:cubicBezTo>
                      <a:pt x="260" y="0"/>
                      <a:pt x="258" y="1"/>
                      <a:pt x="258" y="4"/>
                    </a:cubicBezTo>
                    <a:cubicBezTo>
                      <a:pt x="258" y="6"/>
                      <a:pt x="260" y="8"/>
                      <a:pt x="262" y="8"/>
                    </a:cubicBezTo>
                    <a:cubicBezTo>
                      <a:pt x="283" y="8"/>
                      <a:pt x="283" y="8"/>
                      <a:pt x="283" y="8"/>
                    </a:cubicBezTo>
                    <a:cubicBezTo>
                      <a:pt x="285" y="8"/>
                      <a:pt x="287" y="6"/>
                      <a:pt x="287" y="4"/>
                    </a:cubicBezTo>
                    <a:close/>
                    <a:moveTo>
                      <a:pt x="234" y="4"/>
                    </a:moveTo>
                    <a:cubicBezTo>
                      <a:pt x="234" y="1"/>
                      <a:pt x="233" y="0"/>
                      <a:pt x="230" y="0"/>
                    </a:cubicBezTo>
                    <a:cubicBezTo>
                      <a:pt x="210" y="0"/>
                      <a:pt x="210" y="0"/>
                      <a:pt x="210" y="0"/>
                    </a:cubicBezTo>
                    <a:cubicBezTo>
                      <a:pt x="208" y="0"/>
                      <a:pt x="206" y="1"/>
                      <a:pt x="206" y="4"/>
                    </a:cubicBezTo>
                    <a:cubicBezTo>
                      <a:pt x="206" y="6"/>
                      <a:pt x="208" y="8"/>
                      <a:pt x="210" y="8"/>
                    </a:cubicBezTo>
                    <a:cubicBezTo>
                      <a:pt x="230" y="8"/>
                      <a:pt x="230" y="8"/>
                      <a:pt x="230" y="8"/>
                    </a:cubicBezTo>
                    <a:cubicBezTo>
                      <a:pt x="233" y="8"/>
                      <a:pt x="234" y="6"/>
                      <a:pt x="234" y="4"/>
                    </a:cubicBezTo>
                    <a:close/>
                    <a:moveTo>
                      <a:pt x="182" y="4"/>
                    </a:moveTo>
                    <a:cubicBezTo>
                      <a:pt x="182" y="1"/>
                      <a:pt x="180" y="0"/>
                      <a:pt x="178" y="0"/>
                    </a:cubicBezTo>
                    <a:cubicBezTo>
                      <a:pt x="158" y="0"/>
                      <a:pt x="158" y="0"/>
                      <a:pt x="158" y="0"/>
                    </a:cubicBezTo>
                    <a:cubicBezTo>
                      <a:pt x="156" y="0"/>
                      <a:pt x="154" y="1"/>
                      <a:pt x="154" y="4"/>
                    </a:cubicBezTo>
                    <a:cubicBezTo>
                      <a:pt x="154" y="6"/>
                      <a:pt x="156" y="8"/>
                      <a:pt x="158" y="8"/>
                    </a:cubicBezTo>
                    <a:cubicBezTo>
                      <a:pt x="178" y="8"/>
                      <a:pt x="178" y="8"/>
                      <a:pt x="178" y="8"/>
                    </a:cubicBezTo>
                    <a:cubicBezTo>
                      <a:pt x="180" y="8"/>
                      <a:pt x="182" y="6"/>
                      <a:pt x="182" y="4"/>
                    </a:cubicBezTo>
                    <a:close/>
                    <a:moveTo>
                      <a:pt x="130" y="4"/>
                    </a:moveTo>
                    <a:cubicBezTo>
                      <a:pt x="130" y="1"/>
                      <a:pt x="128" y="0"/>
                      <a:pt x="126" y="0"/>
                    </a:cubicBezTo>
                    <a:cubicBezTo>
                      <a:pt x="106" y="0"/>
                      <a:pt x="106" y="0"/>
                      <a:pt x="106" y="0"/>
                    </a:cubicBezTo>
                    <a:cubicBezTo>
                      <a:pt x="104" y="0"/>
                      <a:pt x="102" y="1"/>
                      <a:pt x="102" y="4"/>
                    </a:cubicBezTo>
                    <a:cubicBezTo>
                      <a:pt x="102" y="6"/>
                      <a:pt x="104" y="8"/>
                      <a:pt x="106" y="8"/>
                    </a:cubicBezTo>
                    <a:cubicBezTo>
                      <a:pt x="126" y="8"/>
                      <a:pt x="126" y="8"/>
                      <a:pt x="126" y="8"/>
                    </a:cubicBezTo>
                    <a:cubicBezTo>
                      <a:pt x="128" y="8"/>
                      <a:pt x="130" y="6"/>
                      <a:pt x="130" y="4"/>
                    </a:cubicBezTo>
                    <a:close/>
                    <a:moveTo>
                      <a:pt x="78" y="4"/>
                    </a:moveTo>
                    <a:cubicBezTo>
                      <a:pt x="78" y="1"/>
                      <a:pt x="76" y="0"/>
                      <a:pt x="74" y="0"/>
                    </a:cubicBezTo>
                    <a:cubicBezTo>
                      <a:pt x="54" y="0"/>
                      <a:pt x="54" y="0"/>
                      <a:pt x="54" y="0"/>
                    </a:cubicBezTo>
                    <a:cubicBezTo>
                      <a:pt x="52" y="0"/>
                      <a:pt x="50" y="1"/>
                      <a:pt x="50" y="4"/>
                    </a:cubicBezTo>
                    <a:cubicBezTo>
                      <a:pt x="50" y="6"/>
                      <a:pt x="52" y="8"/>
                      <a:pt x="54" y="8"/>
                    </a:cubicBezTo>
                    <a:cubicBezTo>
                      <a:pt x="74" y="8"/>
                      <a:pt x="74" y="8"/>
                      <a:pt x="74" y="8"/>
                    </a:cubicBezTo>
                    <a:cubicBezTo>
                      <a:pt x="76" y="8"/>
                      <a:pt x="78" y="6"/>
                      <a:pt x="78" y="4"/>
                    </a:cubicBezTo>
                    <a:close/>
                    <a:moveTo>
                      <a:pt x="8" y="119"/>
                    </a:moveTo>
                    <a:cubicBezTo>
                      <a:pt x="8" y="109"/>
                      <a:pt x="8" y="109"/>
                      <a:pt x="8" y="109"/>
                    </a:cubicBezTo>
                    <a:cubicBezTo>
                      <a:pt x="8" y="107"/>
                      <a:pt x="6" y="105"/>
                      <a:pt x="4" y="105"/>
                    </a:cubicBezTo>
                    <a:cubicBezTo>
                      <a:pt x="2" y="105"/>
                      <a:pt x="0" y="107"/>
                      <a:pt x="0" y="109"/>
                    </a:cubicBezTo>
                    <a:cubicBezTo>
                      <a:pt x="0" y="119"/>
                      <a:pt x="0" y="119"/>
                      <a:pt x="0" y="119"/>
                    </a:cubicBezTo>
                    <a:cubicBezTo>
                      <a:pt x="0" y="121"/>
                      <a:pt x="2" y="123"/>
                      <a:pt x="4" y="123"/>
                    </a:cubicBezTo>
                    <a:cubicBezTo>
                      <a:pt x="6" y="123"/>
                      <a:pt x="8" y="121"/>
                      <a:pt x="8" y="119"/>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9" name="TextBox 98"/>
            <p:cNvSpPr txBox="1"/>
            <p:nvPr/>
          </p:nvSpPr>
          <p:spPr>
            <a:xfrm>
              <a:off x="829402" y="5763165"/>
              <a:ext cx="4715890" cy="369332"/>
            </a:xfrm>
            <a:prstGeom prst="rect">
              <a:avLst/>
            </a:prstGeom>
            <a:noFill/>
          </p:spPr>
          <p:txBody>
            <a:bodyPr wrap="square" lIns="0" tIns="0" rIns="0" bIns="146304" rtlCol="0">
              <a:noAutofit/>
            </a:bodyPr>
            <a:lstStyle/>
            <a:p>
              <a:r>
                <a:rPr lang="en-US" dirty="0">
                  <a:solidFill>
                    <a:srgbClr val="409AE1"/>
                  </a:solidFill>
                </a:rPr>
                <a:t>COMPOUND INVESTMENT</a:t>
              </a:r>
            </a:p>
            <a:p>
              <a:pPr>
                <a:lnSpc>
                  <a:spcPct val="90000"/>
                </a:lnSpc>
                <a:spcAft>
                  <a:spcPts val="600"/>
                </a:spcAft>
              </a:pPr>
              <a:r>
                <a:rPr lang="en-US" sz="1400" dirty="0">
                  <a:solidFill>
                    <a:schemeClr val="bg1"/>
                  </a:solidFill>
                </a:rPr>
                <a:t>Referred customers can spend 150-175% more than the people that refer them</a:t>
              </a:r>
              <a:r>
                <a:rPr lang="en-US" sz="1400" baseline="30000" dirty="0">
                  <a:solidFill>
                    <a:schemeClr val="bg1"/>
                  </a:solidFill>
                </a:rPr>
                <a:t>6</a:t>
              </a:r>
            </a:p>
          </p:txBody>
        </p:sp>
      </p:grpSp>
    </p:spTree>
    <p:extLst>
      <p:ext uri="{BB962C8B-B14F-4D97-AF65-F5344CB8AC3E}">
        <p14:creationId xmlns:p14="http://schemas.microsoft.com/office/powerpoint/2010/main" val="31755386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561" y="869679"/>
            <a:ext cx="5487723" cy="5974604"/>
          </a:xfrm>
          <a:prstGeom prst="rect">
            <a:avLst/>
          </a:prstGeom>
          <a:ln w="12700">
            <a:solidFill>
              <a:srgbClr val="409AE1"/>
            </a:solidFill>
          </a:ln>
        </p:spPr>
      </p:pic>
      <p:sp>
        <p:nvSpPr>
          <p:cNvPr id="3" name="Rectangle 2"/>
          <p:cNvSpPr/>
          <p:nvPr/>
        </p:nvSpPr>
        <p:spPr bwMode="auto">
          <a:xfrm>
            <a:off x="0" y="854184"/>
            <a:ext cx="6704277" cy="6003815"/>
          </a:xfrm>
          <a:prstGeom prst="rect">
            <a:avLst/>
          </a:prstGeom>
          <a:solidFill>
            <a:srgbClr val="409AE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5" name="Title 1"/>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Benefits</a:t>
            </a:r>
          </a:p>
        </p:txBody>
      </p:sp>
      <p:sp>
        <p:nvSpPr>
          <p:cNvPr id="56" name="Rectangle 55"/>
          <p:cNvSpPr/>
          <p:nvPr/>
        </p:nvSpPr>
        <p:spPr>
          <a:xfrm>
            <a:off x="239699" y="1300763"/>
            <a:ext cx="6331748" cy="5139869"/>
          </a:xfrm>
          <a:prstGeom prst="rect">
            <a:avLst/>
          </a:prstGeom>
        </p:spPr>
        <p:txBody>
          <a:bodyPr wrap="square">
            <a:spAutoFit/>
          </a:bodyPr>
          <a:lstStyle/>
          <a:p>
            <a:r>
              <a:rPr lang="en-US" sz="3200" dirty="0">
                <a:solidFill>
                  <a:srgbClr val="001A41"/>
                </a:solidFill>
                <a:latin typeface="+mj-lt"/>
              </a:rPr>
              <a:t>Improve Customer Targeting</a:t>
            </a:r>
          </a:p>
          <a:p>
            <a:pPr marL="228600"/>
            <a:r>
              <a:rPr lang="en-US" dirty="0">
                <a:solidFill>
                  <a:srgbClr val="E6E6E6"/>
                </a:solidFill>
              </a:rPr>
              <a:t>Track actions users take such as product views or purchases</a:t>
            </a:r>
          </a:p>
          <a:p>
            <a:endParaRPr lang="en-US" sz="2000" dirty="0">
              <a:solidFill>
                <a:schemeClr val="bg1"/>
              </a:solidFill>
              <a:latin typeface="+mj-lt"/>
            </a:endParaRPr>
          </a:p>
          <a:p>
            <a:r>
              <a:rPr lang="en-US" sz="3200" dirty="0">
                <a:solidFill>
                  <a:srgbClr val="001A41"/>
                </a:solidFill>
                <a:latin typeface="+mj-lt"/>
              </a:rPr>
              <a:t>Maximize Profit Margins</a:t>
            </a:r>
          </a:p>
          <a:p>
            <a:pPr marL="228600"/>
            <a:r>
              <a:rPr lang="en-US" dirty="0">
                <a:solidFill>
                  <a:srgbClr val="E6E6E6"/>
                </a:solidFill>
              </a:rPr>
              <a:t>Calculate return on investment for campaigns and strategies</a:t>
            </a:r>
          </a:p>
          <a:p>
            <a:endParaRPr lang="en-US" dirty="0">
              <a:solidFill>
                <a:schemeClr val="bg1"/>
              </a:solidFill>
            </a:endParaRPr>
          </a:p>
          <a:p>
            <a:r>
              <a:rPr lang="en-US" sz="3200" dirty="0">
                <a:solidFill>
                  <a:srgbClr val="001A41"/>
                </a:solidFill>
                <a:latin typeface="+mj-lt"/>
              </a:rPr>
              <a:t>Gain Actionable Intelligence</a:t>
            </a:r>
          </a:p>
          <a:p>
            <a:pPr marL="228600"/>
            <a:r>
              <a:rPr lang="en-US" dirty="0">
                <a:solidFill>
                  <a:srgbClr val="E6E6E6"/>
                </a:solidFill>
              </a:rPr>
              <a:t>Know the effects of seasonality on the success of campaigns and strategies</a:t>
            </a:r>
          </a:p>
          <a:p>
            <a:endParaRPr lang="en-US" dirty="0">
              <a:solidFill>
                <a:schemeClr val="bg1"/>
              </a:solidFill>
            </a:endParaRPr>
          </a:p>
          <a:p>
            <a:r>
              <a:rPr lang="en-US" sz="3200" dirty="0">
                <a:solidFill>
                  <a:srgbClr val="001A41"/>
                </a:solidFill>
                <a:latin typeface="+mj-lt"/>
              </a:rPr>
              <a:t>Reduce Costs</a:t>
            </a:r>
          </a:p>
          <a:p>
            <a:pPr marL="228600"/>
            <a:r>
              <a:rPr lang="en-US" dirty="0">
                <a:solidFill>
                  <a:srgbClr val="E6E6E6"/>
                </a:solidFill>
              </a:rPr>
              <a:t>Gain knowledge about what users have seen to provide crisp ad targeting</a:t>
            </a:r>
            <a:endParaRPr lang="en-US" dirty="0">
              <a:solidFill>
                <a:schemeClr val="bg1"/>
              </a:solidFill>
            </a:endParaRPr>
          </a:p>
        </p:txBody>
      </p:sp>
    </p:spTree>
    <p:extLst>
      <p:ext uri="{BB962C8B-B14F-4D97-AF65-F5344CB8AC3E}">
        <p14:creationId xmlns:p14="http://schemas.microsoft.com/office/powerpoint/2010/main" val="6001231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79" y="138489"/>
            <a:ext cx="7534587" cy="2293620"/>
          </a:xfrm>
        </p:spPr>
        <p:txBody>
          <a:bodyPr/>
          <a:lstStyle/>
          <a:p>
            <a:r>
              <a:rPr lang="en-US" dirty="0"/>
              <a:t>Pixel Tracking Implementation</a:t>
            </a:r>
          </a:p>
        </p:txBody>
      </p:sp>
    </p:spTree>
    <p:extLst>
      <p:ext uri="{BB962C8B-B14F-4D97-AF65-F5344CB8AC3E}">
        <p14:creationId xmlns:p14="http://schemas.microsoft.com/office/powerpoint/2010/main" val="353948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9580EC1-98C3-4969-ABCF-5422FDA77F0B}"/>
              </a:ext>
            </a:extLst>
          </p:cNvPr>
          <p:cNvGrpSpPr/>
          <p:nvPr/>
        </p:nvGrpSpPr>
        <p:grpSpPr>
          <a:xfrm>
            <a:off x="0" y="815038"/>
            <a:ext cx="12200164" cy="6076980"/>
            <a:chOff x="0" y="815038"/>
            <a:chExt cx="12200164" cy="6076980"/>
          </a:xfrm>
        </p:grpSpPr>
        <p:pic>
          <p:nvPicPr>
            <p:cNvPr id="5" name="Picture 4">
              <a:extLst>
                <a:ext uri="{FF2B5EF4-FFF2-40B4-BE49-F238E27FC236}">
                  <a16:creationId xmlns:a16="http://schemas.microsoft.com/office/drawing/2014/main" id="{AF7BCADC-6614-4E8E-82E8-E8F604045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5038"/>
              <a:ext cx="12200164" cy="6076980"/>
            </a:xfrm>
            <a:prstGeom prst="rect">
              <a:avLst/>
            </a:prstGeom>
          </p:spPr>
        </p:pic>
        <p:sp>
          <p:nvSpPr>
            <p:cNvPr id="30" name="TextBox 29">
              <a:extLst>
                <a:ext uri="{FF2B5EF4-FFF2-40B4-BE49-F238E27FC236}">
                  <a16:creationId xmlns:a16="http://schemas.microsoft.com/office/drawing/2014/main" id="{4E26F6D4-505B-49A5-9597-DEA14AA00D18}"/>
                </a:ext>
              </a:extLst>
            </p:cNvPr>
            <p:cNvSpPr txBox="1"/>
            <p:nvPr/>
          </p:nvSpPr>
          <p:spPr>
            <a:xfrm>
              <a:off x="1396093" y="4914317"/>
              <a:ext cx="3861707"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effectLst>
                    <a:outerShdw blurRad="50800" dist="38100" dir="2700000" algn="tl" rotWithShape="0">
                      <a:prstClr val="black">
                        <a:alpha val="40000"/>
                      </a:prstClr>
                    </a:outerShdw>
                  </a:effectLst>
                </a:rPr>
                <a:t>C O N T O S O ‘ S</a:t>
              </a:r>
            </a:p>
          </p:txBody>
        </p:sp>
      </p:grpSp>
      <p:sp>
        <p:nvSpPr>
          <p:cNvPr id="389" name="Slide Number Placeholder 1"/>
          <p:cNvSpPr>
            <a:spLocks noGrp="1"/>
          </p:cNvSpPr>
          <p:nvPr>
            <p:ph type="sldNum" sz="quarter" idx="4"/>
          </p:nvPr>
        </p:nvSpPr>
        <p:spPr>
          <a:xfrm>
            <a:off x="9448800" y="6581887"/>
            <a:ext cx="2743200" cy="365125"/>
          </a:xfrm>
        </p:spPr>
        <p:txBody>
          <a:bodyPr/>
          <a:lstStyle/>
          <a:p>
            <a:fld id="{A34B8C21-472C-43AD-8B9F-5964D09AB204}" type="slidenum">
              <a:rPr lang="en-IN" smtClean="0"/>
              <a:pPr/>
              <a:t>9</a:t>
            </a:fld>
            <a:endParaRPr lang="en-IN" dirty="0"/>
          </a:p>
        </p:txBody>
      </p:sp>
      <p:sp>
        <p:nvSpPr>
          <p:cNvPr id="11"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Architecture</a:t>
            </a:r>
          </a:p>
        </p:txBody>
      </p:sp>
      <p:grpSp>
        <p:nvGrpSpPr>
          <p:cNvPr id="32" name="Group 31"/>
          <p:cNvGrpSpPr/>
          <p:nvPr/>
        </p:nvGrpSpPr>
        <p:grpSpPr>
          <a:xfrm>
            <a:off x="7009749" y="5049490"/>
            <a:ext cx="2037147" cy="753770"/>
            <a:chOff x="267351" y="1275254"/>
            <a:chExt cx="1746297" cy="753770"/>
          </a:xfrm>
        </p:grpSpPr>
        <p:sp>
          <p:nvSpPr>
            <p:cNvPr id="33" name="Rectangle 32"/>
            <p:cNvSpPr/>
            <p:nvPr/>
          </p:nvSpPr>
          <p:spPr>
            <a:xfrm>
              <a:off x="267351" y="1475026"/>
              <a:ext cx="1746297"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Delivers predictions, visualizations and reports based on historical and current transaction data</a:t>
              </a:r>
            </a:p>
          </p:txBody>
        </p:sp>
        <p:sp>
          <p:nvSpPr>
            <p:cNvPr id="34" name="Rectangle 33"/>
            <p:cNvSpPr/>
            <p:nvPr/>
          </p:nvSpPr>
          <p:spPr>
            <a:xfrm>
              <a:off x="273702" y="1275254"/>
              <a:ext cx="1449611"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Power BI</a:t>
              </a:r>
            </a:p>
          </p:txBody>
        </p:sp>
      </p:grpSp>
      <p:grpSp>
        <p:nvGrpSpPr>
          <p:cNvPr id="35" name="Group 34"/>
          <p:cNvGrpSpPr/>
          <p:nvPr/>
        </p:nvGrpSpPr>
        <p:grpSpPr>
          <a:xfrm>
            <a:off x="10050427" y="2493234"/>
            <a:ext cx="1998614" cy="915275"/>
            <a:chOff x="10130751" y="2879525"/>
            <a:chExt cx="1998614" cy="915275"/>
          </a:xfrm>
        </p:grpSpPr>
        <p:sp>
          <p:nvSpPr>
            <p:cNvPr id="36" name="Rectangle 35"/>
            <p:cNvSpPr/>
            <p:nvPr/>
          </p:nvSpPr>
          <p:spPr>
            <a:xfrm>
              <a:off x="10130751" y="3086914"/>
              <a:ext cx="1998614" cy="707886"/>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cs typeface="Segoe UI Semilight" panose="020B0402040204020203" pitchFamily="34" charset="0"/>
                </a:rPr>
                <a:t>Coordinates data transfer to and from Azure SQL Data Warehouse and Azure Blob Storage and invokes Azure Machine Learning.</a:t>
              </a:r>
            </a:p>
          </p:txBody>
        </p:sp>
        <p:sp>
          <p:nvSpPr>
            <p:cNvPr id="37" name="Rectangle 36"/>
            <p:cNvSpPr/>
            <p:nvPr/>
          </p:nvSpPr>
          <p:spPr>
            <a:xfrm>
              <a:off x="10137102" y="2879525"/>
              <a:ext cx="1827100" cy="276999"/>
            </a:xfrm>
            <a:prstGeom prst="rect">
              <a:avLst/>
            </a:prstGeom>
          </p:spPr>
          <p:txBody>
            <a:bodyPr wrap="square" anchor="b">
              <a:spAutoFit/>
            </a:bodyPr>
            <a:lstStyle/>
            <a:p>
              <a:pPr>
                <a:spcAft>
                  <a:spcPts val="600"/>
                </a:spcAft>
              </a:pPr>
              <a:r>
                <a:rPr lang="en-US" sz="1200" dirty="0">
                  <a:solidFill>
                    <a:srgbClr val="002050"/>
                  </a:solidFill>
                  <a:latin typeface="Segoe UI" panose="020B0502040204020203" pitchFamily="34" charset="0"/>
                  <a:cs typeface="Segoe UI" panose="020B0502040204020203" pitchFamily="34" charset="0"/>
                </a:rPr>
                <a:t>Azure Data Factory</a:t>
              </a:r>
            </a:p>
          </p:txBody>
        </p:sp>
      </p:grpSp>
      <p:sp>
        <p:nvSpPr>
          <p:cNvPr id="41" name="Rectangle 40"/>
          <p:cNvSpPr/>
          <p:nvPr/>
        </p:nvSpPr>
        <p:spPr>
          <a:xfrm>
            <a:off x="1650774" y="1857705"/>
            <a:ext cx="1594132" cy="646331"/>
          </a:xfrm>
          <a:prstGeom prst="rect">
            <a:avLst/>
          </a:prstGeom>
        </p:spPr>
        <p:txBody>
          <a:bodyPr wrap="square">
            <a:spAutoFit/>
          </a:bodyPr>
          <a:lstStyle/>
          <a:p>
            <a:pPr defTabSz="932472" fontAlgn="base">
              <a:spcBef>
                <a:spcPct val="0"/>
              </a:spcBef>
              <a:spcAft>
                <a:spcPct val="0"/>
              </a:spcAft>
            </a:pPr>
            <a:r>
              <a:rPr lang="en-US" sz="1200" dirty="0">
                <a:solidFill>
                  <a:srgbClr val="505050"/>
                </a:solidFill>
                <a:latin typeface="Segoe UI Semilight" panose="020B0402040204020203" pitchFamily="34" charset="0"/>
                <a:ea typeface="Segoe UI" pitchFamily="34" charset="0"/>
                <a:cs typeface="Segoe UI Semilight" panose="020B0402040204020203" pitchFamily="34" charset="0"/>
              </a:rPr>
              <a:t>One-time ingestion of </a:t>
            </a:r>
            <a:r>
              <a:rPr lang="en-US" sz="1200" dirty="0">
                <a:solidFill>
                  <a:srgbClr val="505050"/>
                </a:solidFill>
                <a:latin typeface="Segoe UI Semibold" panose="020B0702040204020203" pitchFamily="34" charset="0"/>
                <a:ea typeface="Segoe UI" pitchFamily="34" charset="0"/>
                <a:cs typeface="Segoe UI Semibold" panose="020B0702040204020203" pitchFamily="34" charset="0"/>
              </a:rPr>
              <a:t>historical transaction data </a:t>
            </a:r>
          </a:p>
        </p:txBody>
      </p:sp>
      <p:grpSp>
        <p:nvGrpSpPr>
          <p:cNvPr id="42" name="Group 41"/>
          <p:cNvGrpSpPr/>
          <p:nvPr/>
        </p:nvGrpSpPr>
        <p:grpSpPr>
          <a:xfrm>
            <a:off x="4730988" y="3433557"/>
            <a:ext cx="1831653" cy="599882"/>
            <a:chOff x="267352" y="1275254"/>
            <a:chExt cx="1831653" cy="599882"/>
          </a:xfrm>
        </p:grpSpPr>
        <p:sp>
          <p:nvSpPr>
            <p:cNvPr id="43" name="Rectangle 42"/>
            <p:cNvSpPr/>
            <p:nvPr/>
          </p:nvSpPr>
          <p:spPr>
            <a:xfrm>
              <a:off x="267352" y="1475026"/>
              <a:ext cx="1831653" cy="400110"/>
            </a:xfrm>
            <a:prstGeom prst="rect">
              <a:avLst/>
            </a:prstGeom>
          </p:spPr>
          <p:txBody>
            <a:bodyPr wrap="square">
              <a:spAutoFit/>
            </a:bodyPr>
            <a:lstStyle/>
            <a:p>
              <a:pPr defTabSz="932472" fontAlgn="base">
                <a:spcBef>
                  <a:spcPct val="0"/>
                </a:spcBef>
                <a:spcAft>
                  <a:spcPct val="0"/>
                </a:spcAft>
              </a:pPr>
              <a:r>
                <a:rPr lang="en-US" sz="1000" spc="-40" dirty="0">
                  <a:solidFill>
                    <a:srgbClr val="F08400"/>
                  </a:solidFill>
                  <a:latin typeface="Segoe UI Semibold" panose="020B0702040204020203" pitchFamily="34" charset="0"/>
                  <a:ea typeface="Segoe UI" pitchFamily="34" charset="0"/>
                  <a:cs typeface="Segoe UI Semibold" panose="020B0702040204020203" pitchFamily="34" charset="0"/>
                </a:rPr>
                <a:t>Time-stamps data and sends it </a:t>
              </a:r>
              <a:r>
                <a:rPr lang="en-US" sz="1000" spc="-40" dirty="0">
                  <a:solidFill>
                    <a:srgbClr val="282828"/>
                  </a:solidFill>
                  <a:latin typeface="Segoe UI Semilight" panose="020B0402040204020203" pitchFamily="34" charset="0"/>
                  <a:ea typeface="Segoe UI" pitchFamily="34" charset="0"/>
                  <a:cs typeface="Segoe UI Semilight" panose="020B0402040204020203" pitchFamily="34" charset="0"/>
                </a:rPr>
                <a:t>to Azure SQL Data Warehouse.</a:t>
              </a:r>
            </a:p>
          </p:txBody>
        </p:sp>
        <p:sp>
          <p:nvSpPr>
            <p:cNvPr id="44" name="Rectangle 43"/>
            <p:cNvSpPr/>
            <p:nvPr/>
          </p:nvSpPr>
          <p:spPr>
            <a:xfrm>
              <a:off x="273702" y="1275254"/>
              <a:ext cx="1726565"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Stream Analytics</a:t>
              </a:r>
            </a:p>
          </p:txBody>
        </p:sp>
      </p:grpSp>
      <p:grpSp>
        <p:nvGrpSpPr>
          <p:cNvPr id="45" name="Group 44"/>
          <p:cNvGrpSpPr/>
          <p:nvPr/>
        </p:nvGrpSpPr>
        <p:grpSpPr>
          <a:xfrm>
            <a:off x="2804648" y="3533443"/>
            <a:ext cx="1645972" cy="753770"/>
            <a:chOff x="267352" y="1275254"/>
            <a:chExt cx="1645972" cy="753770"/>
          </a:xfrm>
        </p:grpSpPr>
        <p:sp>
          <p:nvSpPr>
            <p:cNvPr id="46" name="Rectangle 45"/>
            <p:cNvSpPr/>
            <p:nvPr/>
          </p:nvSpPr>
          <p:spPr>
            <a:xfrm>
              <a:off x="267352" y="1475026"/>
              <a:ext cx="1645972" cy="553998"/>
            </a:xfrm>
            <a:prstGeom prst="rect">
              <a:avLst/>
            </a:prstGeom>
          </p:spPr>
          <p:txBody>
            <a:bodyPr wrap="square" lIns="91440" rIns="91440">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This highly-scalable service </a:t>
              </a:r>
              <a:r>
                <a:rPr lang="en-US" sz="1000" dirty="0">
                  <a:solidFill>
                    <a:srgbClr val="008272"/>
                  </a:solidFill>
                  <a:latin typeface="Segoe UI Semibold" panose="020B0702040204020203" pitchFamily="34" charset="0"/>
                  <a:ea typeface="Segoe UI" pitchFamily="34" charset="0"/>
                  <a:cs typeface="Segoe UI Semibold" panose="020B0702040204020203" pitchFamily="34" charset="0"/>
                </a:rPr>
                <a:t>ingests near real-time data</a:t>
              </a:r>
              <a:r>
                <a:rPr lang="en-US" sz="1000" dirty="0">
                  <a:solidFill>
                    <a:srgbClr val="008272"/>
                  </a:solidFill>
                  <a:latin typeface="Segoe UI Semilight" panose="020B0402040204020203" pitchFamily="34" charset="0"/>
                  <a:ea typeface="Segoe UI" pitchFamily="34" charset="0"/>
                  <a:cs typeface="Segoe UI Semilight" panose="020B0402040204020203" pitchFamily="34" charset="0"/>
                </a:rPr>
                <a:t>.</a:t>
              </a:r>
            </a:p>
          </p:txBody>
        </p:sp>
        <p:sp>
          <p:nvSpPr>
            <p:cNvPr id="47" name="Rectangle 46"/>
            <p:cNvSpPr/>
            <p:nvPr/>
          </p:nvSpPr>
          <p:spPr>
            <a:xfrm>
              <a:off x="273702" y="1275254"/>
              <a:ext cx="1309837" cy="276999"/>
            </a:xfrm>
            <a:prstGeom prst="rect">
              <a:avLst/>
            </a:prstGeom>
          </p:spPr>
          <p:txBody>
            <a:bodyPr wrap="square" lIns="91440" rIns="91440">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Event Hub</a:t>
              </a:r>
            </a:p>
          </p:txBody>
        </p:sp>
      </p:grpSp>
      <p:grpSp>
        <p:nvGrpSpPr>
          <p:cNvPr id="52" name="Group 51"/>
          <p:cNvGrpSpPr/>
          <p:nvPr/>
        </p:nvGrpSpPr>
        <p:grpSpPr>
          <a:xfrm>
            <a:off x="8223822" y="3606271"/>
            <a:ext cx="2303916" cy="604281"/>
            <a:chOff x="10130751" y="2694859"/>
            <a:chExt cx="2303916" cy="604281"/>
          </a:xfrm>
        </p:grpSpPr>
        <p:sp>
          <p:nvSpPr>
            <p:cNvPr id="53" name="Rectangle 52"/>
            <p:cNvSpPr/>
            <p:nvPr/>
          </p:nvSpPr>
          <p:spPr>
            <a:xfrm>
              <a:off x="10130751" y="2899030"/>
              <a:ext cx="2303916" cy="400110"/>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bold" panose="020B0702040204020203" pitchFamily="34" charset="0"/>
                  <a:cs typeface="Segoe UI Semibold" panose="020B0702040204020203" pitchFamily="34" charset="0"/>
                </a:rPr>
                <a:t>Historical</a:t>
              </a:r>
              <a:r>
                <a:rPr lang="en-US" sz="1000" dirty="0">
                  <a:solidFill>
                    <a:srgbClr val="282828"/>
                  </a:solidFill>
                  <a:latin typeface="Segoe UI Semilight" panose="020B0402040204020203" pitchFamily="34" charset="0"/>
                  <a:cs typeface="Segoe UI Semilight" panose="020B0402040204020203" pitchFamily="34" charset="0"/>
                </a:rPr>
                <a:t> and </a:t>
              </a:r>
              <a:r>
                <a:rPr lang="en-US" sz="1000" dirty="0">
                  <a:solidFill>
                    <a:srgbClr val="F08400"/>
                  </a:solidFill>
                  <a:latin typeface="Segoe UI Semibold" panose="020B0702040204020203" pitchFamily="34" charset="0"/>
                  <a:cs typeface="Segoe UI Semibold" panose="020B0702040204020203" pitchFamily="34" charset="0"/>
                </a:rPr>
                <a:t>current</a:t>
              </a:r>
              <a:r>
                <a:rPr lang="en-US" sz="1000" dirty="0">
                  <a:solidFill>
                    <a:srgbClr val="282828"/>
                  </a:solidFill>
                  <a:latin typeface="Segoe UI Semilight" panose="020B0402040204020203" pitchFamily="34" charset="0"/>
                  <a:cs typeface="Segoe UI Semilight" panose="020B0402040204020203" pitchFamily="34" charset="0"/>
                </a:rPr>
                <a:t> data is stored along with </a:t>
              </a:r>
              <a:r>
                <a:rPr lang="en-US" sz="1000" dirty="0">
                  <a:solidFill>
                    <a:srgbClr val="005291"/>
                  </a:solidFill>
                  <a:latin typeface="Segoe UI Semibold" panose="020B0702040204020203" pitchFamily="34" charset="0"/>
                  <a:cs typeface="Segoe UI Semibold" panose="020B0702040204020203" pitchFamily="34" charset="0"/>
                </a:rPr>
                <a:t>predictions</a:t>
              </a:r>
              <a:r>
                <a:rPr lang="en-US" sz="1000" dirty="0">
                  <a:solidFill>
                    <a:srgbClr val="282828"/>
                  </a:solidFill>
                  <a:latin typeface="Segoe UI Semilight" panose="020B0402040204020203" pitchFamily="34" charset="0"/>
                  <a:cs typeface="Segoe UI Semilight" panose="020B0402040204020203" pitchFamily="34" charset="0"/>
                </a:rPr>
                <a:t>.</a:t>
              </a:r>
            </a:p>
          </p:txBody>
        </p:sp>
        <p:sp>
          <p:nvSpPr>
            <p:cNvPr id="54" name="Rectangle 53"/>
            <p:cNvSpPr/>
            <p:nvPr/>
          </p:nvSpPr>
          <p:spPr>
            <a:xfrm>
              <a:off x="10137102" y="2694859"/>
              <a:ext cx="2201302"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cs typeface="Segoe UI" panose="020B0502040204020203" pitchFamily="34" charset="0"/>
                </a:rPr>
                <a:t>Azure SQL Data Warehouse</a:t>
              </a:r>
            </a:p>
          </p:txBody>
        </p:sp>
      </p:grpSp>
      <p:grpSp>
        <p:nvGrpSpPr>
          <p:cNvPr id="55" name="Group 54"/>
          <p:cNvGrpSpPr/>
          <p:nvPr/>
        </p:nvGrpSpPr>
        <p:grpSpPr>
          <a:xfrm>
            <a:off x="9111711" y="1451199"/>
            <a:ext cx="2025000" cy="753770"/>
            <a:chOff x="267351" y="1275254"/>
            <a:chExt cx="2025000" cy="753770"/>
          </a:xfrm>
        </p:grpSpPr>
        <p:sp>
          <p:nvSpPr>
            <p:cNvPr id="56" name="Rectangle 55"/>
            <p:cNvSpPr/>
            <p:nvPr/>
          </p:nvSpPr>
          <p:spPr>
            <a:xfrm>
              <a:off x="267351" y="1475026"/>
              <a:ext cx="2025000"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Compares </a:t>
              </a:r>
              <a:r>
                <a:rPr lang="en-US" sz="1000" dirty="0">
                  <a:solidFill>
                    <a:srgbClr val="282828"/>
                  </a:solidFill>
                  <a:latin typeface="Segoe UI Semibold" panose="020B0702040204020203" pitchFamily="34" charset="0"/>
                  <a:cs typeface="Segoe UI Semibold" panose="020B0702040204020203" pitchFamily="34" charset="0"/>
                </a:rPr>
                <a:t>historical </a:t>
              </a: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and </a:t>
              </a:r>
              <a:r>
                <a:rPr lang="en-US" sz="1000" dirty="0">
                  <a:solidFill>
                    <a:srgbClr val="F08400"/>
                  </a:solidFill>
                  <a:latin typeface="Segoe UI Semibold" panose="020B0702040204020203" pitchFamily="34" charset="0"/>
                  <a:cs typeface="Segoe UI Semibold" panose="020B0702040204020203" pitchFamily="34" charset="0"/>
                </a:rPr>
                <a:t>current</a:t>
              </a: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 data to make </a:t>
              </a:r>
              <a:r>
                <a:rPr lang="en-US" sz="1000" dirty="0">
                  <a:solidFill>
                    <a:srgbClr val="005291"/>
                  </a:solidFill>
                  <a:latin typeface="Segoe UI Semibold" panose="020B0702040204020203" pitchFamily="34" charset="0"/>
                  <a:cs typeface="Segoe UI Semibold" panose="020B0702040204020203" pitchFamily="34" charset="0"/>
                </a:rPr>
                <a:t>predictions and give insight</a:t>
              </a: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 into customer churn.</a:t>
              </a:r>
            </a:p>
          </p:txBody>
        </p:sp>
        <p:sp>
          <p:nvSpPr>
            <p:cNvPr id="57" name="Rectangle 56"/>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Machine Learning</a:t>
              </a:r>
            </a:p>
          </p:txBody>
        </p:sp>
      </p:grpSp>
      <p:grpSp>
        <p:nvGrpSpPr>
          <p:cNvPr id="58" name="Group 57"/>
          <p:cNvGrpSpPr/>
          <p:nvPr/>
        </p:nvGrpSpPr>
        <p:grpSpPr>
          <a:xfrm>
            <a:off x="3091158" y="1824223"/>
            <a:ext cx="3726115" cy="912057"/>
            <a:chOff x="8708552" y="2694859"/>
            <a:chExt cx="3726115" cy="912057"/>
          </a:xfrm>
        </p:grpSpPr>
        <p:sp>
          <p:nvSpPr>
            <p:cNvPr id="59" name="Rectangle 58"/>
            <p:cNvSpPr/>
            <p:nvPr/>
          </p:nvSpPr>
          <p:spPr>
            <a:xfrm>
              <a:off x="8708552" y="2899030"/>
              <a:ext cx="3726115" cy="707886"/>
            </a:xfrm>
            <a:prstGeom prst="rect">
              <a:avLst/>
            </a:prstGeom>
          </p:spPr>
          <p:txBody>
            <a:bodyPr wrap="square">
              <a:spAutoFit/>
            </a:bodyPr>
            <a:lstStyle/>
            <a:p>
              <a:pPr algn="r" defTabSz="932472" fontAlgn="base">
                <a:spcBef>
                  <a:spcPct val="0"/>
                </a:spcBef>
                <a:spcAft>
                  <a:spcPct val="0"/>
                </a:spcAft>
              </a:pPr>
              <a:r>
                <a:rPr lang="en-US" sz="1000" dirty="0">
                  <a:solidFill>
                    <a:srgbClr val="282828"/>
                  </a:solidFill>
                  <a:latin typeface="Segoe UI Semibold" panose="020B0702040204020203" pitchFamily="34" charset="0"/>
                  <a:cs typeface="Segoe UI Semibold" panose="020B0702040204020203" pitchFamily="34" charset="0"/>
                </a:rPr>
                <a:t>Historical data </a:t>
              </a:r>
              <a:r>
                <a:rPr lang="en-US" sz="1000" dirty="0">
                  <a:solidFill>
                    <a:srgbClr val="282828"/>
                  </a:solidFill>
                  <a:latin typeface="Segoe UI Semilight" panose="020B0402040204020203" pitchFamily="34" charset="0"/>
                  <a:cs typeface="Segoe UI Semilight" panose="020B0402040204020203" pitchFamily="34" charset="0"/>
                </a:rPr>
                <a:t>is loaded and then transferred to Azure SQL Data Warehouse through PolyBase (for efficiency and speed). </a:t>
              </a:r>
              <a:r>
                <a:rPr lang="en-US" sz="1000" dirty="0">
                  <a:solidFill>
                    <a:srgbClr val="005291"/>
                  </a:solidFill>
                  <a:latin typeface="Segoe UI Semibold" panose="020B0702040204020203" pitchFamily="34" charset="0"/>
                  <a:cs typeface="Segoe UI Semibold" panose="020B0702040204020203" pitchFamily="34" charset="0"/>
                </a:rPr>
                <a:t>Prediction data </a:t>
              </a:r>
              <a:r>
                <a:rPr lang="en-US" sz="1000" dirty="0">
                  <a:solidFill>
                    <a:srgbClr val="282828"/>
                  </a:solidFill>
                  <a:latin typeface="Segoe UI Semilight" panose="020B0402040204020203" pitchFamily="34" charset="0"/>
                  <a:cs typeface="Segoe UI Semilight" panose="020B0402040204020203" pitchFamily="34" charset="0"/>
                </a:rPr>
                <a:t>is transferred from Azure Machine Learning and then loaded into Azure SQL Data Warehouse.</a:t>
              </a:r>
            </a:p>
          </p:txBody>
        </p:sp>
        <p:sp>
          <p:nvSpPr>
            <p:cNvPr id="60" name="Rectangle 59"/>
            <p:cNvSpPr/>
            <p:nvPr/>
          </p:nvSpPr>
          <p:spPr>
            <a:xfrm>
              <a:off x="10201838" y="2694859"/>
              <a:ext cx="2201302" cy="276999"/>
            </a:xfrm>
            <a:prstGeom prst="rect">
              <a:avLst/>
            </a:prstGeom>
          </p:spPr>
          <p:txBody>
            <a:bodyPr wrap="square">
              <a:spAutoFit/>
            </a:bodyPr>
            <a:lstStyle/>
            <a:p>
              <a:pPr algn="r">
                <a:spcAft>
                  <a:spcPts val="600"/>
                </a:spcAft>
              </a:pPr>
              <a:r>
                <a:rPr lang="en-US" sz="1200" dirty="0">
                  <a:solidFill>
                    <a:srgbClr val="002050"/>
                  </a:solidFill>
                  <a:latin typeface="Segoe UI" panose="020B0502040204020203" pitchFamily="34" charset="0"/>
                  <a:cs typeface="Segoe UI" panose="020B0502040204020203" pitchFamily="34" charset="0"/>
                </a:rPr>
                <a:t>Azure Blob Storage</a:t>
              </a:r>
            </a:p>
          </p:txBody>
        </p:sp>
      </p:grpSp>
    </p:spTree>
    <p:extLst>
      <p:ext uri="{BB962C8B-B14F-4D97-AF65-F5344CB8AC3E}">
        <p14:creationId xmlns:p14="http://schemas.microsoft.com/office/powerpoint/2010/main" val="60655407"/>
      </p:ext>
    </p:extLst>
  </p:cSld>
  <p:clrMapOvr>
    <a:masterClrMapping/>
  </p:clrMapOvr>
  <p:transition>
    <p:fade/>
  </p:transition>
</p:sld>
</file>

<file path=ppt/theme/theme1.xml><?xml version="1.0" encoding="utf-8"?>
<a:theme xmlns:a="http://schemas.openxmlformats.org/drawingml/2006/main" name="2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Consumer_MID-BLUE_1.potx" id="{5934182C-5E91-4AA0-AC54-8FABA87FDE33}" vid="{A438645E-38DE-470C-AF49-BEF4F95CC5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55309E72F05C489310D2D9C7ACB0F1" ma:contentTypeVersion="15" ma:contentTypeDescription="Create a new document." ma:contentTypeScope="" ma:versionID="5660dbaf1d1785bb11789bf89357b73c">
  <xsd:schema xmlns:xsd="http://www.w3.org/2001/XMLSchema" xmlns:xs="http://www.w3.org/2001/XMLSchema" xmlns:p="http://schemas.microsoft.com/office/2006/metadata/properties" xmlns:ns1="http://schemas.microsoft.com/sharepoint/v3" xmlns:ns2="a42fd016-a1c9-4aeb-9275-9196f64224cd" xmlns:ns3="230e9df3-be65-4c73-a93b-d1236ebd677e" xmlns:ns4="f1197397-bb23-41cb-a014-fefee0ee12f1" targetNamespace="http://schemas.microsoft.com/office/2006/metadata/properties" ma:root="true" ma:fieldsID="2b75c65ceb472ce5a46ea3c55f52b5bd" ns1:_="" ns2:_="" ns3:_="" ns4:_="">
    <xsd:import namespace="http://schemas.microsoft.com/sharepoint/v3"/>
    <xsd:import namespace="a42fd016-a1c9-4aeb-9275-9196f64224cd"/>
    <xsd:import namespace="230e9df3-be65-4c73-a93b-d1236ebd677e"/>
    <xsd:import namespace="f1197397-bb23-41cb-a014-fefee0ee12f1"/>
    <xsd:element name="properties">
      <xsd:complexType>
        <xsd:sequence>
          <xsd:element name="documentManagement">
            <xsd:complexType>
              <xsd:all>
                <xsd:element ref="ns2:SharedWithUsers" minOccurs="0"/>
                <xsd:element ref="ns2:SharingHintHash" minOccurs="0"/>
                <xsd:element ref="ns2:SharedWithDetails" minOccurs="0"/>
                <xsd:element ref="ns3:TaxKeywordTaxHTField" minOccurs="0"/>
                <xsd:element ref="ns3:TaxCatchAll" minOccurs="0"/>
                <xsd:element ref="ns4:_ShortcutUrl" minOccurs="0"/>
                <xsd:element ref="ns2:LastSharedByUser" minOccurs="0"/>
                <xsd:element ref="ns2:LastSharedByTime" minOccurs="0"/>
                <xsd:element ref="ns1:_ip_UnifiedCompliancePolicyProperties" minOccurs="0"/>
                <xsd:element ref="ns1:_ip_UnifiedCompliancePolicyUIAction" minOccurs="0"/>
                <xsd:element ref="ns4:MediaServiceMetadata" minOccurs="0"/>
                <xsd:element ref="ns4:MediaServiceFastMetadata" minOccurs="0"/>
                <xsd:element ref="ns4:MediaServiceAutoTags"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description="" ma:hidden="true" ma:internalName="_ip_UnifiedCompliancePolicyProperties">
      <xsd:simpleType>
        <xsd:restriction base="dms:Note"/>
      </xsd:simpleType>
    </xsd:element>
    <xsd:element name="_ip_UnifiedCompliancePolicyUIAction" ma:index="18"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42fd016-a1c9-4aeb-9275-9196f64224c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5" nillable="true" ma:displayName="Last Shared By User" ma:description="" ma:internalName="LastSharedByUser" ma:readOnly="true">
      <xsd:simpleType>
        <xsd:restriction base="dms:Note">
          <xsd:maxLength value="255"/>
        </xsd:restriction>
      </xsd:simpleType>
    </xsd:element>
    <xsd:element name="LastSharedByTime" ma:index="16"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2"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3" nillable="true" ma:displayName="Taxonomy Catch All Column" ma:description="" ma:hidden="true" ma:list="{f90f612e-ba70-4fe3-82a2-887cddae5375}" ma:internalName="TaxCatchAll" ma:showField="CatchAllData" ma:web="a42fd016-a1c9-4aeb-9275-9196f64224c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1197397-bb23-41cb-a014-fefee0ee12f1" elementFormDefault="qualified">
    <xsd:import namespace="http://schemas.microsoft.com/office/2006/documentManagement/types"/>
    <xsd:import namespace="http://schemas.microsoft.com/office/infopath/2007/PartnerControls"/>
    <xsd:element name="_ShortcutUrl" ma:index="14" nillable="true" ma:displayName="_ShortcutUrl" ma:hidden="true" ma:internalName="c000__ShortcutUrl">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19" nillable="true" ma:displayName="MediaServiceMetadata" ma:description="" ma:hidden="true" ma:internalName="MediaServiceMetadata" ma:readOnly="true">
      <xsd:simpleType>
        <xsd:restriction base="dms:Note"/>
      </xsd:simpleType>
    </xsd:element>
    <xsd:element name="MediaServiceFastMetadata" ma:index="20" nillable="true" ma:displayName="MediaServiceFastMetadata" ma:description="" ma:hidden="true" ma:internalName="MediaServiceFastMetadata" ma:readOnly="true">
      <xsd:simpleType>
        <xsd:restriction base="dms:Note"/>
      </xsd:simpleType>
    </xsd:element>
    <xsd:element name="MediaServiceAutoTags" ma:index="21" nillable="true" ma:displayName="MediaServiceAutoTags" ma:description="" ma:internalName="MediaServiceAutoTags" ma:readOnly="true">
      <xsd:simpleType>
        <xsd:restriction base="dms:Text"/>
      </xsd:simpleType>
    </xsd:element>
    <xsd:element name="MediaServiceDateTaken" ma:index="22"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ShortcutUrl xmlns="f1197397-bb23-41cb-a014-fefee0ee12f1">
      <Url xsi:nil="true"/>
      <Description xsi:nil="true"/>
    </_ShortcutUrl>
    <_ip_UnifiedCompliancePolicyUIAction xmlns="http://schemas.microsoft.com/sharepoint/v3" xsi:nil="true"/>
    <_ip_UnifiedCompliancePolicyProperties xmlns="http://schemas.microsoft.com/sharepoint/v3" xsi:nil="true"/>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3EBE1D0D-4404-4C2B-8A38-29C3566125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42fd016-a1c9-4aeb-9275-9196f64224cd"/>
    <ds:schemaRef ds:uri="230e9df3-be65-4c73-a93b-d1236ebd677e"/>
    <ds:schemaRef ds:uri="f1197397-bb23-41cb-a014-fefee0ee12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42191C-C540-4554-AB58-9F91F57B9F87}">
  <ds:schemaRefs>
    <ds:schemaRef ds:uri="http://schemas.microsoft.com/sharepoint/v3/contenttype/forms"/>
  </ds:schemaRefs>
</ds:datastoreItem>
</file>

<file path=customXml/itemProps3.xml><?xml version="1.0" encoding="utf-8"?>
<ds:datastoreItem xmlns:ds="http://schemas.openxmlformats.org/officeDocument/2006/customXml" ds:itemID="{45945A42-0DE3-4BF2-80C7-513A0F104EAC}">
  <ds:schemaRefs>
    <ds:schemaRef ds:uri="http://www.w3.org/XML/1998/namespace"/>
    <ds:schemaRef ds:uri="http://schemas.microsoft.com/office/2006/metadata/properties"/>
    <ds:schemaRef ds:uri="http://purl.org/dc/dcmitype/"/>
    <ds:schemaRef ds:uri="http://schemas.microsoft.com/office/2006/documentManagement/types"/>
    <ds:schemaRef ds:uri="f1197397-bb23-41cb-a014-fefee0ee12f1"/>
    <ds:schemaRef ds:uri="http://purl.org/dc/terms/"/>
    <ds:schemaRef ds:uri="a42fd016-a1c9-4aeb-9275-9196f64224cd"/>
    <ds:schemaRef ds:uri="230e9df3-be65-4c73-a93b-d1236ebd677e"/>
    <ds:schemaRef ds:uri="http://purl.org/dc/elements/1.1/"/>
    <ds:schemaRef ds:uri="http://schemas.microsoft.com/office/infopath/2007/PartnerControls"/>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65183</TotalTime>
  <Words>1282</Words>
  <Application>Microsoft Office PowerPoint</Application>
  <PresentationFormat>Widescreen</PresentationFormat>
  <Paragraphs>164</Paragraphs>
  <Slides>22</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Calibri</vt:lpstr>
      <vt:lpstr>Consolas</vt:lpstr>
      <vt:lpstr>Segoe UI</vt:lpstr>
      <vt:lpstr>Segoe UI Light</vt:lpstr>
      <vt:lpstr>Segoe UI Semibold</vt:lpstr>
      <vt:lpstr>Segoe UI Semilight</vt:lpstr>
      <vt:lpstr>Symbol</vt:lpstr>
      <vt:lpstr>Times New Roman</vt:lpstr>
      <vt:lpstr>Wingdings</vt:lpstr>
      <vt:lpstr>2_WHITE TEMPLATE</vt:lpstr>
      <vt:lpstr>Pixel Tracking</vt:lpstr>
      <vt:lpstr>PowerPoint Presentation</vt:lpstr>
      <vt:lpstr> Why do we need Pixel Tracking?</vt:lpstr>
      <vt:lpstr>PowerPoint Presentation</vt:lpstr>
      <vt:lpstr>PowerPoint Presentation</vt:lpstr>
      <vt:lpstr>PowerPoint Presentation</vt:lpstr>
      <vt:lpstr>PowerPoint Presentation</vt:lpstr>
      <vt:lpstr>Pixel Tracking Implementation</vt:lpstr>
      <vt:lpstr>PowerPoint Presentation</vt:lpstr>
      <vt:lpstr>PowerPoint Presentation</vt:lpstr>
      <vt:lpstr>PowerPoint Presentation</vt:lpstr>
      <vt:lpstr>Cortana Intelligence Suite</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Lunnin (Kforce)</dc:creator>
  <cp:lastModifiedBy>Daniel Ciborowski</cp:lastModifiedBy>
  <cp:revision>687</cp:revision>
  <dcterms:created xsi:type="dcterms:W3CDTF">2016-05-26T06:26:46Z</dcterms:created>
  <dcterms:modified xsi:type="dcterms:W3CDTF">2017-09-06T17:07:32Z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rijai@microsoft.com</vt:lpwstr>
  </property>
  <property fmtid="{D5CDD505-2E9C-101B-9397-08002B2CF9AE}" pid="6" name="MSIP_Label_f42aa342-8706-4288-bd11-ebb85995028c_SetDate">
    <vt:lpwstr>2017-07-19T17:04:10.3619705-04:00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0x0101000955309E72F05C489310D2D9C7ACB0F1</vt:lpwstr>
  </property>
</Properties>
</file>