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98" r:id="rId5"/>
    <p:sldId id="360" r:id="rId6"/>
    <p:sldId id="313" r:id="rId7"/>
    <p:sldId id="361" r:id="rId8"/>
    <p:sldId id="362" r:id="rId9"/>
    <p:sldId id="364" r:id="rId10"/>
    <p:sldId id="323" r:id="rId11"/>
    <p:sldId id="336" r:id="rId12"/>
    <p:sldId id="368" r:id="rId13"/>
    <p:sldId id="351" r:id="rId14"/>
    <p:sldId id="367" r:id="rId15"/>
    <p:sldId id="314" r:id="rId16"/>
    <p:sldId id="315" r:id="rId17"/>
    <p:sldId id="345" r:id="rId18"/>
    <p:sldId id="344" r:id="rId19"/>
    <p:sldId id="331" r:id="rId20"/>
    <p:sldId id="365" r:id="rId21"/>
    <p:sldId id="369" r:id="rId22"/>
    <p:sldId id="342" r:id="rId23"/>
    <p:sldId id="374" r:id="rId24"/>
    <p:sldId id="370" r:id="rId25"/>
    <p:sldId id="3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138" d="100"/>
          <a:sy n="138" d="100"/>
        </p:scale>
        <p:origin x="730" y="1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9/5/2017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81539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78847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25058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17</a:t>
            </a:fld>
            <a:endParaRPr lang="en-US" dirty="0"/>
          </a:p>
        </p:txBody>
      </p:sp>
    </p:spTree>
    <p:extLst>
      <p:ext uri="{BB962C8B-B14F-4D97-AF65-F5344CB8AC3E}">
        <p14:creationId xmlns:p14="http://schemas.microsoft.com/office/powerpoint/2010/main" val="180415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21249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52733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32282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44808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244137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Pixel Tracking</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10</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416" t="19008" r="-679" b="305"/>
          <a:stretch/>
        </p:blipFill>
        <p:spPr>
          <a:xfrm>
            <a:off x="2090844" y="1078991"/>
            <a:ext cx="8033461" cy="4492666"/>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3" t="2293" r="-100" b="4873"/>
          <a:stretch/>
        </p:blipFill>
        <p:spPr>
          <a:xfrm>
            <a:off x="2081046" y="1072055"/>
            <a:ext cx="8027863" cy="4489704"/>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516CB8E-1B8D-468C-BF05-709C7D80A31E}"/>
              </a:ext>
            </a:extLst>
          </p:cNvPr>
          <p:cNvGrpSpPr/>
          <p:nvPr/>
        </p:nvGrpSpPr>
        <p:grpSpPr>
          <a:xfrm>
            <a:off x="955894" y="428625"/>
            <a:ext cx="10753725" cy="6429375"/>
            <a:chOff x="955894" y="428625"/>
            <a:chExt cx="10753725" cy="6429375"/>
          </a:xfrm>
        </p:grpSpPr>
        <p:pic>
          <p:nvPicPr>
            <p:cNvPr id="3" name="Picture 2">
              <a:extLst>
                <a:ext uri="{FF2B5EF4-FFF2-40B4-BE49-F238E27FC236}">
                  <a16:creationId xmlns:a16="http://schemas.microsoft.com/office/drawing/2014/main" id="{E5B2F696-A949-461B-BF3A-27A1D13E0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94" y="428625"/>
              <a:ext cx="10753725" cy="6429375"/>
            </a:xfrm>
            <a:prstGeom prst="rect">
              <a:avLst/>
            </a:prstGeom>
          </p:spPr>
        </p:pic>
        <p:sp>
          <p:nvSpPr>
            <p:cNvPr id="6" name="TextBox 5">
              <a:extLst>
                <a:ext uri="{FF2B5EF4-FFF2-40B4-BE49-F238E27FC236}">
                  <a16:creationId xmlns:a16="http://schemas.microsoft.com/office/drawing/2014/main" id="{AB48FB8A-4500-4A10-8723-9008F97FE76F}"/>
                </a:ext>
              </a:extLst>
            </p:cNvPr>
            <p:cNvSpPr txBox="1"/>
            <p:nvPr/>
          </p:nvSpPr>
          <p:spPr>
            <a:xfrm>
              <a:off x="1510393" y="5029200"/>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5498"/>
          </a:xfrm>
          <a:prstGeom prst="rect">
            <a:avLst/>
          </a:prstGeom>
        </p:spPr>
        <p:txBody>
          <a:bodyPr wrap="square">
            <a:spAutoFit/>
          </a:bodyPr>
          <a:lstStyle/>
          <a:p>
            <a:r>
              <a:rPr lang="en-US" sz="2100" dirty="0">
                <a:solidFill>
                  <a:srgbClr val="006FC8"/>
                </a:solidFill>
                <a:latin typeface="Segoe UI" panose="020B0502040204020203" pitchFamily="34" charset="0"/>
              </a:rPr>
              <a:t>Pixel Tracking uses Azure to </a:t>
            </a:r>
            <a:r>
              <a:rPr lang="en-US" sz="2100" dirty="0">
                <a:solidFill>
                  <a:srgbClr val="005291"/>
                </a:solidFill>
                <a:latin typeface="Segoe UI Semibold" panose="020B0702040204020203" pitchFamily="34" charset="0"/>
                <a:cs typeface="Segoe UI Semibold" panose="020B0702040204020203" pitchFamily="34" charset="0"/>
              </a:rPr>
              <a:t>collect data. </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Pixel Tracking?</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278094"/>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by </a:t>
            </a:r>
            <a:r>
              <a:rPr lang="en-US" sz="12000" kern="0" dirty="0">
                <a:solidFill>
                  <a:srgbClr val="0078D7"/>
                </a:solidFill>
                <a:latin typeface="Segoe UI Light" panose="020B0502040204020203" pitchFamily="34" charset="0"/>
                <a:cs typeface="Segoe UI Light" panose="020B0502040204020203" pitchFamily="34" charset="0"/>
              </a:rPr>
              <a:t>%</a:t>
            </a:r>
          </a:p>
          <a:p>
            <a:r>
              <a:rPr lang="en-US" sz="3200" kern="0" dirty="0">
                <a:solidFill>
                  <a:srgbClr val="505050"/>
                </a:solidFill>
                <a:latin typeface="Segoe UI Light" panose="020B0502040204020203" pitchFamily="34" charset="0"/>
                <a:cs typeface="Segoe UI Light" panose="020B0502040204020203" pitchFamily="34" charset="0"/>
              </a:rPr>
              <a:t>can increase profits by</a:t>
            </a:r>
          </a:p>
          <a:p>
            <a:r>
              <a:rPr lang="en-US" sz="12000" kern="0" dirty="0">
                <a:solidFill>
                  <a:srgbClr val="FF8C00"/>
                </a:solidFill>
                <a:latin typeface="Segoe UI Light" panose="020B0502040204020203" pitchFamily="34" charset="0"/>
                <a:cs typeface="Segoe UI Light" panose="020B0502040204020203" pitchFamily="34" charset="0"/>
              </a:rPr>
              <a:t>%</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178446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Missing</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793" y="929532"/>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CHEAPER TO KEEP</a:t>
              </a:r>
            </a:p>
            <a:p>
              <a:pPr>
                <a:lnSpc>
                  <a:spcPct val="90000"/>
                </a:lnSpc>
                <a:spcAft>
                  <a:spcPts val="600"/>
                </a:spcAft>
              </a:pPr>
              <a:r>
                <a:rPr lang="en-US" sz="1400" dirty="0">
                  <a:solidFill>
                    <a:schemeClr val="bg1"/>
                  </a:solidFill>
                </a:rPr>
                <a:t>A 2% increase in customer retention is the same as decreasing costs by 10%</a:t>
              </a:r>
              <a:r>
                <a:rPr lang="en-US" sz="1400" baseline="30000" dirty="0">
                  <a:solidFill>
                    <a:schemeClr val="bg1"/>
                  </a:solidFill>
                </a:rPr>
                <a:t>2</a:t>
              </a: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Targeting</a:t>
            </a:r>
          </a:p>
          <a:p>
            <a:pPr marL="228600"/>
            <a:r>
              <a:rPr lang="en-US" dirty="0">
                <a:solidFill>
                  <a:srgbClr val="E6E6E6"/>
                </a:solidFill>
              </a:rPr>
              <a:t>Proactively launch campaigns and strategies to abate customer attrition</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Selling to existing customers is more likely and cheaper than selling to new ones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Gain knowledge about what users have seen to provide crisp ad targeting</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9" y="138489"/>
            <a:ext cx="7534587" cy="2293620"/>
          </a:xfrm>
        </p:spPr>
        <p:txBody>
          <a:bodyPr/>
          <a:lstStyle/>
          <a:p>
            <a:r>
              <a:rPr lang="en-US" dirty="0"/>
              <a:t>Pixel Tracking 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9580EC1-98C3-4969-ABCF-5422FDA77F0B}"/>
              </a:ext>
            </a:extLst>
          </p:cNvPr>
          <p:cNvGrpSpPr/>
          <p:nvPr/>
        </p:nvGrpSpPr>
        <p:grpSpPr>
          <a:xfrm>
            <a:off x="0" y="815038"/>
            <a:ext cx="12200164" cy="6076980"/>
            <a:chOff x="0" y="815038"/>
            <a:chExt cx="12200164" cy="6076980"/>
          </a:xfrm>
        </p:grpSpPr>
        <p:pic>
          <p:nvPicPr>
            <p:cNvPr id="5" name="Picture 4">
              <a:extLst>
                <a:ext uri="{FF2B5EF4-FFF2-40B4-BE49-F238E27FC236}">
                  <a16:creationId xmlns:a16="http://schemas.microsoft.com/office/drawing/2014/main" id="{AF7BCADC-6614-4E8E-82E8-E8F604045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5038"/>
              <a:ext cx="12200164" cy="6076980"/>
            </a:xfrm>
            <a:prstGeom prst="rect">
              <a:avLst/>
            </a:prstGeom>
          </p:spPr>
        </p:pic>
        <p:sp>
          <p:nvSpPr>
            <p:cNvPr id="30" name="TextBox 29">
              <a:extLst>
                <a:ext uri="{FF2B5EF4-FFF2-40B4-BE49-F238E27FC236}">
                  <a16:creationId xmlns:a16="http://schemas.microsoft.com/office/drawing/2014/main" id="{4E26F6D4-505B-49A5-9597-DEA14AA00D18}"/>
                </a:ext>
              </a:extLst>
            </p:cNvPr>
            <p:cNvSpPr txBox="1"/>
            <p:nvPr/>
          </p:nvSpPr>
          <p:spPr>
            <a:xfrm>
              <a:off x="1396093" y="4914317"/>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55309E72F05C489310D2D9C7ACB0F1" ma:contentTypeVersion="15" ma:contentTypeDescription="Create a new document." ma:contentTypeScope="" ma:versionID="5660dbaf1d1785bb11789bf89357b73c">
  <xsd:schema xmlns:xsd="http://www.w3.org/2001/XMLSchema" xmlns:xs="http://www.w3.org/2001/XMLSchema" xmlns:p="http://schemas.microsoft.com/office/2006/metadata/properties" xmlns:ns1="http://schemas.microsoft.com/sharepoint/v3" xmlns:ns2="a42fd016-a1c9-4aeb-9275-9196f64224cd" xmlns:ns3="230e9df3-be65-4c73-a93b-d1236ebd677e" xmlns:ns4="f1197397-bb23-41cb-a014-fefee0ee12f1" targetNamespace="http://schemas.microsoft.com/office/2006/metadata/properties" ma:root="true" ma:fieldsID="2b75c65ceb472ce5a46ea3c55f52b5bd" ns1:_="" ns2:_="" ns3:_="" ns4:_="">
    <xsd:import namespace="http://schemas.microsoft.com/sharepoint/v3"/>
    <xsd:import namespace="a42fd016-a1c9-4aeb-9275-9196f64224cd"/>
    <xsd:import namespace="230e9df3-be65-4c73-a93b-d1236ebd677e"/>
    <xsd:import namespace="f1197397-bb23-41cb-a014-fefee0ee12f1"/>
    <xsd:element name="properties">
      <xsd:complexType>
        <xsd:sequence>
          <xsd:element name="documentManagement">
            <xsd:complexType>
              <xsd:all>
                <xsd:element ref="ns2:SharedWithUsers" minOccurs="0"/>
                <xsd:element ref="ns2:SharingHintHash" minOccurs="0"/>
                <xsd:element ref="ns2:SharedWithDetails" minOccurs="0"/>
                <xsd:element ref="ns3:TaxKeywordTaxHTField" minOccurs="0"/>
                <xsd:element ref="ns3:TaxCatchAll" minOccurs="0"/>
                <xsd:element ref="ns4:_ShortcutUrl" minOccurs="0"/>
                <xsd:element ref="ns2:LastSharedByUser" minOccurs="0"/>
                <xsd:element ref="ns2: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2fd016-a1c9-4aeb-9275-9196f64224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description="" ma:hidden="true" ma:list="{f90f612e-ba70-4fe3-82a2-887cddae5375}" ma:internalName="TaxCatchAll" ma:showField="CatchAllData" ma:web="a42fd016-a1c9-4aeb-9275-9196f64224c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1197397-bb23-41cb-a014-fefee0ee12f1" elementFormDefault="qualified">
    <xsd:import namespace="http://schemas.microsoft.com/office/2006/documentManagement/types"/>
    <xsd:import namespace="http://schemas.microsoft.com/office/infopath/2007/PartnerControls"/>
    <xsd:element name="_ShortcutUrl" ma:index="14" nillable="true" ma:displayName="_ShortcutUrl" ma:hidden="true" ma:internalName="c000__ShortcutUrl">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AutoTags" ma:index="21" nillable="true" ma:displayName="MediaServiceAutoTags" ma:description="" ma:internalName="MediaServiceAutoTags" ma:readOnly="true">
      <xsd:simpleType>
        <xsd:restriction base="dms:Text"/>
      </xsd:simpleType>
    </xsd:element>
    <xsd:element name="MediaServiceDateTaken" ma:index="22"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hortcutUrl xmlns="f1197397-bb23-41cb-a014-fefee0ee12f1">
      <Url xsi:nil="true"/>
      <Description xsi:nil="true"/>
    </_ShortcutUrl>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EBE1D0D-4404-4C2B-8A38-29C356612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42fd016-a1c9-4aeb-9275-9196f64224cd"/>
    <ds:schemaRef ds:uri="230e9df3-be65-4c73-a93b-d1236ebd677e"/>
    <ds:schemaRef ds:uri="f1197397-bb23-41cb-a014-fefee0ee1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42191C-C540-4554-AB58-9F91F57B9F87}">
  <ds:schemaRefs>
    <ds:schemaRef ds:uri="http://schemas.microsoft.com/sharepoint/v3/contenttype/forms"/>
  </ds:schemaRefs>
</ds:datastoreItem>
</file>

<file path=customXml/itemProps3.xml><?xml version="1.0" encoding="utf-8"?>
<ds:datastoreItem xmlns:ds="http://schemas.openxmlformats.org/officeDocument/2006/customXml" ds:itemID="{45945A42-0DE3-4BF2-80C7-513A0F104EAC}">
  <ds:schemaRefs>
    <ds:schemaRef ds:uri="http://purl.org/dc/elements/1.1/"/>
    <ds:schemaRef ds:uri="a42fd016-a1c9-4aeb-9275-9196f64224cd"/>
    <ds:schemaRef ds:uri="http://schemas.microsoft.com/sharepoint/v3"/>
    <ds:schemaRef ds:uri="http://purl.org/dc/terms/"/>
    <ds:schemaRef ds:uri="http://www.w3.org/XML/1998/namespace"/>
    <ds:schemaRef ds:uri="http://purl.org/dc/dcmitype/"/>
    <ds:schemaRef ds:uri="f1197397-bb23-41cb-a014-fefee0ee12f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63779</TotalTime>
  <Words>1303</Words>
  <Application>Microsoft Office PowerPoint</Application>
  <PresentationFormat>Widescreen</PresentationFormat>
  <Paragraphs>164</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Pixel Tracking</vt:lpstr>
      <vt:lpstr>PowerPoint Presentation</vt:lpstr>
      <vt:lpstr> Why do we need Pixel Tracking?</vt:lpstr>
      <vt:lpstr>PowerPoint Presentation</vt:lpstr>
      <vt:lpstr>PowerPoint Presentation</vt:lpstr>
      <vt:lpstr>PowerPoint Presentation</vt:lpstr>
      <vt:lpstr>PowerPoint Presentation</vt:lpstr>
      <vt:lpstr>Pixel Tracking Implementation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Daniel Ciborowski</cp:lastModifiedBy>
  <cp:revision>686</cp:revision>
  <dcterms:created xsi:type="dcterms:W3CDTF">2016-05-26T06:26:46Z</dcterms:created>
  <dcterms:modified xsi:type="dcterms:W3CDTF">2017-09-05T17:43:43Z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rijai@microsoft.com</vt:lpwstr>
  </property>
  <property fmtid="{D5CDD505-2E9C-101B-9397-08002B2CF9AE}" pid="6" name="MSIP_Label_f42aa342-8706-4288-bd11-ebb85995028c_SetDate">
    <vt:lpwstr>2017-07-19T17:04:10.3619705-04:00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0x0101000955309E72F05C489310D2D9C7ACB0F1</vt:lpwstr>
  </property>
</Properties>
</file>