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lla Lin" initials="SL" lastIdx="2" clrIdx="0">
    <p:extLst>
      <p:ext uri="{19B8F6BF-5375-455C-9EA6-DF929625EA0E}">
        <p15:presenceInfo xmlns:p15="http://schemas.microsoft.com/office/powerpoint/2012/main" userId="S-1-5-21-2127521184-1604012920-1887927527-151877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294660"/>
    <a:srgbClr val="7E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AECCD-F44F-4483-97B4-5146420EDFC1}" v="139" dt="2018-04-23T17:02:41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0" autoAdjust="0"/>
    <p:restoredTop sz="96387" autoAdjust="0"/>
  </p:normalViewPr>
  <p:slideViewPr>
    <p:cSldViewPr snapToGrid="0">
      <p:cViewPr>
        <p:scale>
          <a:sx n="100" d="100"/>
          <a:sy n="100" d="100"/>
        </p:scale>
        <p:origin x="21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Lin" userId="018cca14-cf35-4d97-922e-1a4e2a8c0fbf" providerId="ADAL" clId="{927AECCD-F44F-4483-97B4-5146420EDFC1}"/>
    <pc:docChg chg="undo modSld">
      <pc:chgData name="Stella Lin" userId="018cca14-cf35-4d97-922e-1a4e2a8c0fbf" providerId="ADAL" clId="{927AECCD-F44F-4483-97B4-5146420EDFC1}" dt="2018-04-23T17:02:41.664" v="138" actId="1035"/>
      <pc:docMkLst>
        <pc:docMk/>
      </pc:docMkLst>
      <pc:sldChg chg="modSp">
        <pc:chgData name="Stella Lin" userId="018cca14-cf35-4d97-922e-1a4e2a8c0fbf" providerId="ADAL" clId="{927AECCD-F44F-4483-97B4-5146420EDFC1}" dt="2018-04-23T17:02:41.664" v="138" actId="1035"/>
        <pc:sldMkLst>
          <pc:docMk/>
          <pc:sldMk cId="1354830580" sldId="263"/>
        </pc:sldMkLst>
        <pc:spChg chg="mod">
          <ac:chgData name="Stella Lin" userId="018cca14-cf35-4d97-922e-1a4e2a8c0fbf" providerId="ADAL" clId="{927AECCD-F44F-4483-97B4-5146420EDFC1}" dt="2018-04-23T17:02:29.844" v="101" actId="20577"/>
          <ac:spMkLst>
            <pc:docMk/>
            <pc:sldMk cId="1354830580" sldId="263"/>
            <ac:spMk id="8" creationId="{7B3A2BF3-4FF5-4389-BD5A-319386907EEE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86" creationId="{7FD39AF7-6251-4988-91F6-1990E2967B1E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87" creationId="{9CF8AA6A-4610-4334-BA11-CFBE6D14BF41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88" creationId="{F9103A82-A358-44DB-B43D-B69AA30DC54E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89" creationId="{E5FF8F66-CA54-4926-9263-62C41C24C2A1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90" creationId="{0EF40AE8-0D2C-45B2-8888-D3085F6E8B60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91" creationId="{27EEC28A-9C78-4ED4-B790-9BA24026AF0E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92" creationId="{29828F86-F41C-491D-949E-053F22470918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93" creationId="{6CE847F3-6D1A-4AE7-A4C2-5D1F4016586B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94" creationId="{AF1B52E8-64A0-4550-8046-E75D42118958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95" creationId="{16B53BFC-A3F0-443F-AAF3-DC31AA64596F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96" creationId="{D7EFC73B-7E8C-4AF7-9FC5-4D09B305B269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97" creationId="{99528165-D8EB-4ED0-86C3-D206C5987505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98" creationId="{99C783E3-3117-4E8A-BA15-FEB37C6EA8F4}"/>
          </ac:spMkLst>
        </pc:spChg>
        <pc:spChg chg="mod">
          <ac:chgData name="Stella Lin" userId="018cca14-cf35-4d97-922e-1a4e2a8c0fbf" providerId="ADAL" clId="{927AECCD-F44F-4483-97B4-5146420EDFC1}" dt="2018-04-23T17:02:41.664" v="138" actId="1035"/>
          <ac:spMkLst>
            <pc:docMk/>
            <pc:sldMk cId="1354830580" sldId="263"/>
            <ac:spMk id="299" creationId="{09926B6D-EBA9-4323-9E58-C0DE82BD6D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2A6D3-5676-4949-A065-772347F04A5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CD169-F5F2-4287-A691-B5BA85C9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4338B-E895-4154-80A6-880653366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3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FB70F-9F1E-433B-BA6E-ACE90974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8E91-4516-4674-875A-09DF6EAB53B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09858-3C97-48EB-B080-FF7D2679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70BB1-E7CF-4C48-A708-B0691B88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32EE-A94C-4A12-8D9F-2CE1CEAB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837DE-14FE-45D6-AC86-6AE27685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B5AF8-CA20-4CC7-943F-92389F12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D192-1DFF-4783-8601-9CBDE7475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28E91-4516-4674-875A-09DF6EAB53B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10C1F-3A03-44A4-87B6-82B111189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9F6-A829-40B4-9CC1-B9F953A2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32EE-A94C-4A12-8D9F-2CE1CEAB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hyperlink" Target="http://flickr.com/photos/mynetx/4463858573" TargetMode="External"/><Relationship Id="rId5" Type="http://schemas.openxmlformats.org/officeDocument/2006/relationships/image" Target="../media/image3.emf"/><Relationship Id="rId15" Type="http://schemas.openxmlformats.org/officeDocument/2006/relationships/image" Target="../media/image12.png"/><Relationship Id="rId10" Type="http://schemas.openxmlformats.org/officeDocument/2006/relationships/image" Target="../media/image8.jp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8215EC05-661F-4F06-B7E6-083FB3D1B2F0}"/>
              </a:ext>
            </a:extLst>
          </p:cNvPr>
          <p:cNvCxnSpPr>
            <a:cxnSpLocks/>
          </p:cNvCxnSpPr>
          <p:nvPr/>
        </p:nvCxnSpPr>
        <p:spPr>
          <a:xfrm>
            <a:off x="2454154" y="1525903"/>
            <a:ext cx="9879" cy="491057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81C83DC-1219-4CCD-BFCC-37BB0159011D}"/>
              </a:ext>
            </a:extLst>
          </p:cNvPr>
          <p:cNvSpPr/>
          <p:nvPr/>
        </p:nvSpPr>
        <p:spPr>
          <a:xfrm>
            <a:off x="3019455" y="1924050"/>
            <a:ext cx="3508687" cy="3038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App Service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226" y="247135"/>
            <a:ext cx="6829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Ecommerce website running in secured App Service Environment</a:t>
            </a:r>
          </a:p>
          <a:p>
            <a:r>
              <a:rPr lang="en-US" sz="1200" dirty="0"/>
              <a:t>Architecture Overview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3A2BF3-4FF5-4389-BD5A-319386907EEE}"/>
              </a:ext>
            </a:extLst>
          </p:cNvPr>
          <p:cNvSpPr/>
          <p:nvPr/>
        </p:nvSpPr>
        <p:spPr>
          <a:xfrm>
            <a:off x="9261646" y="-2"/>
            <a:ext cx="2939879" cy="6858002"/>
          </a:xfrm>
          <a:prstGeom prst="rect">
            <a:avLst/>
          </a:prstGeom>
          <a:solidFill>
            <a:srgbClr val="29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1200" b="1" dirty="0"/>
              <a:t>Architecture Overview</a:t>
            </a:r>
            <a:endParaRPr lang="en-US" sz="1200" dirty="0"/>
          </a:p>
          <a:p>
            <a:pPr>
              <a:spcBef>
                <a:spcPts val="400"/>
              </a:spcBef>
              <a:spcAft>
                <a:spcPts val="800"/>
              </a:spcAft>
            </a:pPr>
            <a:r>
              <a:rPr lang="en-US" sz="1050" dirty="0"/>
              <a:t>The eShop website is deployed on internal-load-balanced App Service Environment (ILB ASE) within a virtual network. The public website is further secured by application gateway. Its content and product images are served by Azure CDN for better performance.  </a:t>
            </a:r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Customer accesses the public website in browser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Browser pulls static resources and product images from Azure CDN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Azure CDN pulls static content from content website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Azure CDN pulls product images from blob storage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Customer searches for products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Public website pulls product catalog from product database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Page output is cached in the Redis Cache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Customer creates new orders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Public website invokes orders web service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Orders web service saves/loads orders from Azure SQL Database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Employee accesses the admin website in browser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Employee authenticates against AAD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Employee searches orders</a:t>
            </a:r>
          </a:p>
          <a:p>
            <a:pPr marL="274320" indent="-228600">
              <a:buFont typeface="+mj-lt"/>
              <a:buAutoNum type="alphaUcPeriod"/>
            </a:pPr>
            <a:endParaRPr lang="en-US" sz="1050" dirty="0"/>
          </a:p>
          <a:p>
            <a:pPr marL="274320" indent="-228600">
              <a:buFont typeface="+mj-lt"/>
              <a:buAutoNum type="alphaUcPeriod"/>
            </a:pPr>
            <a:r>
              <a:rPr lang="en-US" sz="1050" dirty="0"/>
              <a:t>Admin website invokes orders web service</a:t>
            </a:r>
          </a:p>
          <a:p>
            <a:endParaRPr lang="en-US" sz="1050" dirty="0"/>
          </a:p>
          <a:p>
            <a:endParaRPr lang="en-US" sz="1050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7D0730D-64C1-4E0A-911E-2DE4C756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87" y="3780999"/>
            <a:ext cx="427367" cy="37046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81242C0-E951-4747-87B5-83F5589FA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325" y="3749062"/>
            <a:ext cx="433745" cy="43433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986FA85-4627-40D6-847E-268B1769DFC8}"/>
              </a:ext>
            </a:extLst>
          </p:cNvPr>
          <p:cNvSpPr txBox="1"/>
          <p:nvPr/>
        </p:nvSpPr>
        <p:spPr>
          <a:xfrm>
            <a:off x="1079064" y="4153213"/>
            <a:ext cx="770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Browser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8A6291-5BB6-4B49-A8EC-70B6467461F2}"/>
              </a:ext>
            </a:extLst>
          </p:cNvPr>
          <p:cNvSpPr txBox="1"/>
          <p:nvPr/>
        </p:nvSpPr>
        <p:spPr>
          <a:xfrm>
            <a:off x="3303593" y="4187584"/>
            <a:ext cx="11012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Web App</a:t>
            </a:r>
          </a:p>
          <a:p>
            <a:pPr algn="ctr"/>
            <a:r>
              <a:rPr lang="en-US" sz="1050" dirty="0"/>
              <a:t>Public Website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53C698-81B0-471B-977C-190139ECA66E}"/>
              </a:ext>
            </a:extLst>
          </p:cNvPr>
          <p:cNvSpPr txBox="1"/>
          <p:nvPr/>
        </p:nvSpPr>
        <p:spPr>
          <a:xfrm>
            <a:off x="6980340" y="5426795"/>
            <a:ext cx="12921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Application</a:t>
            </a:r>
          </a:p>
          <a:p>
            <a:pPr algn="ctr"/>
            <a:r>
              <a:rPr lang="en-US" sz="1050" dirty="0"/>
              <a:t>Insights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B9A9FF-D56C-4754-999C-26F0CA850C0B}"/>
              </a:ext>
            </a:extLst>
          </p:cNvPr>
          <p:cNvSpPr txBox="1"/>
          <p:nvPr/>
        </p:nvSpPr>
        <p:spPr>
          <a:xfrm>
            <a:off x="2713998" y="5988862"/>
            <a:ext cx="1025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Redis</a:t>
            </a:r>
          </a:p>
          <a:p>
            <a:pPr algn="ctr"/>
            <a:r>
              <a:rPr lang="en-US" sz="1050" dirty="0"/>
              <a:t>Cache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968C34D3-A075-4FA6-93D1-46A079489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101" y="5039758"/>
            <a:ext cx="280659" cy="434339"/>
          </a:xfrm>
          <a:prstGeom prst="rect">
            <a:avLst/>
          </a:prstGeom>
        </p:spPr>
      </p:pic>
      <p:cxnSp>
        <p:nvCxnSpPr>
          <p:cNvPr id="101" name="Elbow Connector 36">
            <a:extLst>
              <a:ext uri="{FF2B5EF4-FFF2-40B4-BE49-F238E27FC236}">
                <a16:creationId xmlns:a16="http://schemas.microsoft.com/office/drawing/2014/main" id="{C855A799-FE15-4BA6-9E30-28B72B629F46}"/>
              </a:ext>
            </a:extLst>
          </p:cNvPr>
          <p:cNvCxnSpPr>
            <a:cxnSpLocks/>
            <a:stCxn id="89" idx="3"/>
            <a:endCxn id="169" idx="1"/>
          </p:cNvCxnSpPr>
          <p:nvPr/>
        </p:nvCxnSpPr>
        <p:spPr>
          <a:xfrm flipV="1">
            <a:off x="1677854" y="3966231"/>
            <a:ext cx="53640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1D77631-43B1-4427-812F-FA572C4D6AF3}"/>
              </a:ext>
            </a:extLst>
          </p:cNvPr>
          <p:cNvSpPr txBox="1"/>
          <p:nvPr/>
        </p:nvSpPr>
        <p:spPr>
          <a:xfrm>
            <a:off x="1079064" y="2791841"/>
            <a:ext cx="770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Azure CDN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4CAD15A-E817-4696-9BDE-185736C2D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144" y="2474407"/>
            <a:ext cx="634053" cy="297440"/>
          </a:xfrm>
          <a:prstGeom prst="rect">
            <a:avLst/>
          </a:prstGeom>
        </p:spPr>
      </p:pic>
      <p:cxnSp>
        <p:nvCxnSpPr>
          <p:cNvPr id="106" name="Elbow Connector 36">
            <a:extLst>
              <a:ext uri="{FF2B5EF4-FFF2-40B4-BE49-F238E27FC236}">
                <a16:creationId xmlns:a16="http://schemas.microsoft.com/office/drawing/2014/main" id="{29A93A93-B3A5-4550-A1F7-0857B8E02081}"/>
              </a:ext>
            </a:extLst>
          </p:cNvPr>
          <p:cNvCxnSpPr>
            <a:cxnSpLocks/>
            <a:stCxn id="89" idx="0"/>
            <a:endCxn id="104" idx="2"/>
          </p:cNvCxnSpPr>
          <p:nvPr/>
        </p:nvCxnSpPr>
        <p:spPr>
          <a:xfrm flipV="1">
            <a:off x="1464171" y="3053451"/>
            <a:ext cx="0" cy="727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DECD301-B086-48CB-A646-841E790EF978}"/>
              </a:ext>
            </a:extLst>
          </p:cNvPr>
          <p:cNvSpPr txBox="1"/>
          <p:nvPr/>
        </p:nvSpPr>
        <p:spPr>
          <a:xfrm>
            <a:off x="4979833" y="4187584"/>
            <a:ext cx="12964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API App</a:t>
            </a:r>
          </a:p>
          <a:p>
            <a:pPr algn="ctr"/>
            <a:r>
              <a:rPr lang="en-US" sz="1050" dirty="0"/>
              <a:t>Orders Web Service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701A779-0DFA-4AE4-BAFB-50C494C69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298" y="1182291"/>
            <a:ext cx="433745" cy="370465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5FC2221-7D5D-444E-B998-3D6AE090D6A7}"/>
              </a:ext>
            </a:extLst>
          </p:cNvPr>
          <p:cNvSpPr txBox="1"/>
          <p:nvPr/>
        </p:nvSpPr>
        <p:spPr>
          <a:xfrm>
            <a:off x="911911" y="1541701"/>
            <a:ext cx="11045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Blob Storage</a:t>
            </a:r>
          </a:p>
          <a:p>
            <a:pPr algn="ctr"/>
            <a:r>
              <a:rPr lang="en-US" sz="1050" dirty="0"/>
              <a:t>Product Images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FA8798B2-0117-4032-AD71-A8DEE49E08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7188" y="5580892"/>
            <a:ext cx="325309" cy="42795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E2F70F1A-2EF5-4EB1-94E4-1BCE96115E1C}"/>
              </a:ext>
            </a:extLst>
          </p:cNvPr>
          <p:cNvSpPr txBox="1"/>
          <p:nvPr/>
        </p:nvSpPr>
        <p:spPr>
          <a:xfrm>
            <a:off x="3922670" y="5991685"/>
            <a:ext cx="1173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SQL Database</a:t>
            </a:r>
          </a:p>
          <a:p>
            <a:pPr algn="ctr"/>
            <a:r>
              <a:rPr lang="en-US" sz="1050" dirty="0"/>
              <a:t>Product Catalog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BE2FF309-0FB7-4FC8-991A-8A5B9AFEA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4526" y="5616022"/>
            <a:ext cx="350823" cy="357691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5858DD30-7C27-46F3-B96D-3E4FA05C22F2}"/>
              </a:ext>
            </a:extLst>
          </p:cNvPr>
          <p:cNvSpPr/>
          <p:nvPr/>
        </p:nvSpPr>
        <p:spPr>
          <a:xfrm>
            <a:off x="1349870" y="3296234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8A27E30-2A26-4D9D-99A9-020D237DD4AE}"/>
              </a:ext>
            </a:extLst>
          </p:cNvPr>
          <p:cNvSpPr/>
          <p:nvPr/>
        </p:nvSpPr>
        <p:spPr>
          <a:xfrm>
            <a:off x="1841229" y="3851931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FD45D34-8289-4BC6-8F79-6A4199E4DA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45410" y="3771159"/>
            <a:ext cx="390144" cy="39014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D9CA925-CA77-4218-A843-955A4DF968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5419" y="5580892"/>
            <a:ext cx="325309" cy="42795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B246955-73DF-4E1B-849D-BC980357906A}"/>
              </a:ext>
            </a:extLst>
          </p:cNvPr>
          <p:cNvSpPr txBox="1"/>
          <p:nvPr/>
        </p:nvSpPr>
        <p:spPr>
          <a:xfrm>
            <a:off x="5041452" y="5991685"/>
            <a:ext cx="1173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SQL Database Orders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3F01C62-2B59-41B5-A5DD-5F33B861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47" y="3780999"/>
            <a:ext cx="427367" cy="37046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0CB0D8D-3D2C-46D3-8CF2-B2D8BD9BD184}"/>
              </a:ext>
            </a:extLst>
          </p:cNvPr>
          <p:cNvSpPr txBox="1"/>
          <p:nvPr/>
        </p:nvSpPr>
        <p:spPr>
          <a:xfrm>
            <a:off x="156607" y="4151464"/>
            <a:ext cx="770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Customer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FA8DAD-215B-4115-BC03-4DE66D25DC61}"/>
              </a:ext>
            </a:extLst>
          </p:cNvPr>
          <p:cNvSpPr txBox="1"/>
          <p:nvPr/>
        </p:nvSpPr>
        <p:spPr>
          <a:xfrm>
            <a:off x="8279164" y="4153211"/>
            <a:ext cx="770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Employee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DD463E-1680-45F0-86BD-A7F3F7685A9E}"/>
              </a:ext>
            </a:extLst>
          </p:cNvPr>
          <p:cNvSpPr txBox="1"/>
          <p:nvPr/>
        </p:nvSpPr>
        <p:spPr>
          <a:xfrm>
            <a:off x="7241324" y="4153211"/>
            <a:ext cx="770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Browser</a:t>
            </a:r>
          </a:p>
        </p:txBody>
      </p:sp>
      <p:cxnSp>
        <p:nvCxnSpPr>
          <p:cNvPr id="82" name="Elbow Connector 36">
            <a:extLst>
              <a:ext uri="{FF2B5EF4-FFF2-40B4-BE49-F238E27FC236}">
                <a16:creationId xmlns:a16="http://schemas.microsoft.com/office/drawing/2014/main" id="{5C8B6E9F-1044-4B43-BA6E-55DDA85ED60B}"/>
              </a:ext>
            </a:extLst>
          </p:cNvPr>
          <p:cNvCxnSpPr>
            <a:cxnSpLocks/>
            <a:stCxn id="95" idx="3"/>
            <a:endCxn id="164" idx="1"/>
          </p:cNvCxnSpPr>
          <p:nvPr/>
        </p:nvCxnSpPr>
        <p:spPr>
          <a:xfrm flipV="1">
            <a:off x="4071070" y="3966231"/>
            <a:ext cx="13188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18186DC-2018-487F-B902-5B77281484F6}"/>
              </a:ext>
            </a:extLst>
          </p:cNvPr>
          <p:cNvSpPr txBox="1"/>
          <p:nvPr/>
        </p:nvSpPr>
        <p:spPr>
          <a:xfrm>
            <a:off x="4835294" y="2842113"/>
            <a:ext cx="15855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Web App</a:t>
            </a:r>
          </a:p>
          <a:p>
            <a:pPr algn="ctr"/>
            <a:r>
              <a:rPr lang="en-US" sz="1050" dirty="0"/>
              <a:t>Orders Admin Website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A2238DD5-BC0A-4679-A62B-E09CBB5AFB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418012" y="3771159"/>
            <a:ext cx="390144" cy="39014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B1BEB89-59B2-4058-8D18-A3E7FCFE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325" y="2405958"/>
            <a:ext cx="433745" cy="434339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91591F21-7068-407E-BE71-A1066FCA9418}"/>
              </a:ext>
            </a:extLst>
          </p:cNvPr>
          <p:cNvSpPr txBox="1"/>
          <p:nvPr/>
        </p:nvSpPr>
        <p:spPr>
          <a:xfrm>
            <a:off x="3205957" y="2842113"/>
            <a:ext cx="12964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Web App</a:t>
            </a:r>
          </a:p>
          <a:p>
            <a:pPr algn="ctr"/>
            <a:r>
              <a:rPr lang="en-US" sz="1050" dirty="0"/>
              <a:t>Content Website</a:t>
            </a:r>
          </a:p>
        </p:txBody>
      </p:sp>
      <p:cxnSp>
        <p:nvCxnSpPr>
          <p:cNvPr id="132" name="Elbow Connector 36">
            <a:extLst>
              <a:ext uri="{FF2B5EF4-FFF2-40B4-BE49-F238E27FC236}">
                <a16:creationId xmlns:a16="http://schemas.microsoft.com/office/drawing/2014/main" id="{B54F43AC-9E22-4D9D-956F-5C1A85645635}"/>
              </a:ext>
            </a:extLst>
          </p:cNvPr>
          <p:cNvCxnSpPr>
            <a:cxnSpLocks/>
            <a:stCxn id="105" idx="0"/>
            <a:endCxn id="114" idx="2"/>
          </p:cNvCxnSpPr>
          <p:nvPr/>
        </p:nvCxnSpPr>
        <p:spPr>
          <a:xfrm rot="16200000" flipV="1">
            <a:off x="1205567" y="2215802"/>
            <a:ext cx="517208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36">
            <a:extLst>
              <a:ext uri="{FF2B5EF4-FFF2-40B4-BE49-F238E27FC236}">
                <a16:creationId xmlns:a16="http://schemas.microsoft.com/office/drawing/2014/main" id="{9420EF19-93B4-4458-934E-1BB5475E567D}"/>
              </a:ext>
            </a:extLst>
          </p:cNvPr>
          <p:cNvCxnSpPr>
            <a:cxnSpLocks/>
            <a:stCxn id="105" idx="3"/>
            <a:endCxn id="122" idx="1"/>
          </p:cNvCxnSpPr>
          <p:nvPr/>
        </p:nvCxnSpPr>
        <p:spPr>
          <a:xfrm>
            <a:off x="1781197" y="2623127"/>
            <a:ext cx="1856128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36">
            <a:extLst>
              <a:ext uri="{FF2B5EF4-FFF2-40B4-BE49-F238E27FC236}">
                <a16:creationId xmlns:a16="http://schemas.microsoft.com/office/drawing/2014/main" id="{090C83DB-08E2-4704-B776-871DAFB98694}"/>
              </a:ext>
            </a:extLst>
          </p:cNvPr>
          <p:cNvCxnSpPr>
            <a:cxnSpLocks/>
            <a:stCxn id="151" idx="3"/>
            <a:endCxn id="76" idx="1"/>
          </p:cNvCxnSpPr>
          <p:nvPr/>
        </p:nvCxnSpPr>
        <p:spPr>
          <a:xfrm>
            <a:off x="5844946" y="2623128"/>
            <a:ext cx="1567801" cy="1343104"/>
          </a:xfrm>
          <a:prstGeom prst="bentConnector3">
            <a:avLst>
              <a:gd name="adj1" fmla="val 611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0A3D-00E6-476A-871C-10E1F0C342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33" y="2361730"/>
            <a:ext cx="522794" cy="52279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E8A3C742-5789-45B3-B775-9084508ACA8C}"/>
              </a:ext>
            </a:extLst>
          </p:cNvPr>
          <p:cNvSpPr txBox="1"/>
          <p:nvPr/>
        </p:nvSpPr>
        <p:spPr>
          <a:xfrm>
            <a:off x="6833651" y="2842113"/>
            <a:ext cx="15855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Azure</a:t>
            </a:r>
          </a:p>
          <a:p>
            <a:pPr algn="ctr"/>
            <a:r>
              <a:rPr lang="en-US" sz="1050" dirty="0"/>
              <a:t>Active Directory</a:t>
            </a:r>
          </a:p>
        </p:txBody>
      </p:sp>
      <p:cxnSp>
        <p:nvCxnSpPr>
          <p:cNvPr id="147" name="Elbow Connector 36">
            <a:extLst>
              <a:ext uri="{FF2B5EF4-FFF2-40B4-BE49-F238E27FC236}">
                <a16:creationId xmlns:a16="http://schemas.microsoft.com/office/drawing/2014/main" id="{0B783448-06E7-40DC-82F0-A4C3A5D849E2}"/>
              </a:ext>
            </a:extLst>
          </p:cNvPr>
          <p:cNvCxnSpPr>
            <a:cxnSpLocks/>
            <a:stCxn id="108" idx="2"/>
            <a:endCxn id="73" idx="0"/>
          </p:cNvCxnSpPr>
          <p:nvPr/>
        </p:nvCxnSpPr>
        <p:spPr>
          <a:xfrm>
            <a:off x="5628074" y="4603082"/>
            <a:ext cx="0" cy="977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1971C1A8-72E5-4AE2-8546-D14CED74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201" y="2405958"/>
            <a:ext cx="433745" cy="434339"/>
          </a:xfrm>
          <a:prstGeom prst="rect">
            <a:avLst/>
          </a:prstGeom>
        </p:spPr>
      </p:pic>
      <p:cxnSp>
        <p:nvCxnSpPr>
          <p:cNvPr id="152" name="Elbow Connector 36">
            <a:extLst>
              <a:ext uri="{FF2B5EF4-FFF2-40B4-BE49-F238E27FC236}">
                <a16:creationId xmlns:a16="http://schemas.microsoft.com/office/drawing/2014/main" id="{BBF65C78-F3EA-40D8-B9C4-ABA0EE9C5C34}"/>
              </a:ext>
            </a:extLst>
          </p:cNvPr>
          <p:cNvCxnSpPr>
            <a:cxnSpLocks/>
            <a:stCxn id="164" idx="0"/>
            <a:endCxn id="103" idx="2"/>
          </p:cNvCxnSpPr>
          <p:nvPr/>
        </p:nvCxnSpPr>
        <p:spPr>
          <a:xfrm flipV="1">
            <a:off x="5628073" y="3257611"/>
            <a:ext cx="1" cy="4704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645876D6-4FA7-4D93-9D98-5D02BC083C91}"/>
              </a:ext>
            </a:extLst>
          </p:cNvPr>
          <p:cNvSpPr/>
          <p:nvPr/>
        </p:nvSpPr>
        <p:spPr>
          <a:xfrm>
            <a:off x="5512506" y="5196611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pc="-150" dirty="0"/>
              <a:t>J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00780DBC-CEA2-4A26-B497-48CF4B8E21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89948" y="3728106"/>
            <a:ext cx="476250" cy="476250"/>
          </a:xfrm>
          <a:prstGeom prst="rect">
            <a:avLst/>
          </a:prstGeom>
        </p:spPr>
      </p:pic>
      <p:cxnSp>
        <p:nvCxnSpPr>
          <p:cNvPr id="171" name="Elbow Connector 36">
            <a:extLst>
              <a:ext uri="{FF2B5EF4-FFF2-40B4-BE49-F238E27FC236}">
                <a16:creationId xmlns:a16="http://schemas.microsoft.com/office/drawing/2014/main" id="{588EC55B-3322-49ED-B9EF-EDB15DC3D131}"/>
              </a:ext>
            </a:extLst>
          </p:cNvPr>
          <p:cNvCxnSpPr>
            <a:cxnSpLocks/>
            <a:stCxn id="169" idx="3"/>
            <a:endCxn id="95" idx="1"/>
          </p:cNvCxnSpPr>
          <p:nvPr/>
        </p:nvCxnSpPr>
        <p:spPr>
          <a:xfrm>
            <a:off x="2737048" y="3966231"/>
            <a:ext cx="90027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FDE9B7-E2A2-468D-9B47-04ECCD6D9EA5}"/>
              </a:ext>
            </a:extLst>
          </p:cNvPr>
          <p:cNvSpPr txBox="1"/>
          <p:nvPr/>
        </p:nvSpPr>
        <p:spPr>
          <a:xfrm>
            <a:off x="2073007" y="4187584"/>
            <a:ext cx="87659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Application</a:t>
            </a:r>
          </a:p>
          <a:p>
            <a:pPr algn="ctr"/>
            <a:r>
              <a:rPr lang="en-US" sz="1050" dirty="0"/>
              <a:t>Gateway</a:t>
            </a:r>
          </a:p>
        </p:txBody>
      </p:sp>
      <p:cxnSp>
        <p:nvCxnSpPr>
          <p:cNvPr id="191" name="Elbow Connector 36">
            <a:extLst>
              <a:ext uri="{FF2B5EF4-FFF2-40B4-BE49-F238E27FC236}">
                <a16:creationId xmlns:a16="http://schemas.microsoft.com/office/drawing/2014/main" id="{378DB357-2CFE-4D30-942A-67C654247295}"/>
              </a:ext>
            </a:extLst>
          </p:cNvPr>
          <p:cNvCxnSpPr>
            <a:cxnSpLocks/>
            <a:stCxn id="97" idx="2"/>
            <a:endCxn id="115" idx="0"/>
          </p:cNvCxnSpPr>
          <p:nvPr/>
        </p:nvCxnSpPr>
        <p:spPr>
          <a:xfrm rot="16200000" flipH="1">
            <a:off x="3668115" y="4789164"/>
            <a:ext cx="977810" cy="605646"/>
          </a:xfrm>
          <a:prstGeom prst="bentConnector3">
            <a:avLst>
              <a:gd name="adj1" fmla="val 224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36">
            <a:extLst>
              <a:ext uri="{FF2B5EF4-FFF2-40B4-BE49-F238E27FC236}">
                <a16:creationId xmlns:a16="http://schemas.microsoft.com/office/drawing/2014/main" id="{01E4E765-6F32-447A-8068-A958C2D2FAFD}"/>
              </a:ext>
            </a:extLst>
          </p:cNvPr>
          <p:cNvCxnSpPr>
            <a:cxnSpLocks/>
            <a:stCxn id="97" idx="2"/>
            <a:endCxn id="117" idx="0"/>
          </p:cNvCxnSpPr>
          <p:nvPr/>
        </p:nvCxnSpPr>
        <p:spPr>
          <a:xfrm rot="5400000">
            <a:off x="3040598" y="4802423"/>
            <a:ext cx="1012940" cy="614259"/>
          </a:xfrm>
          <a:prstGeom prst="bentConnector3">
            <a:avLst>
              <a:gd name="adj1" fmla="val 217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36">
            <a:extLst>
              <a:ext uri="{FF2B5EF4-FFF2-40B4-BE49-F238E27FC236}">
                <a16:creationId xmlns:a16="http://schemas.microsoft.com/office/drawing/2014/main" id="{F03AC1A1-28C7-4B3F-8FDE-53F97549C595}"/>
              </a:ext>
            </a:extLst>
          </p:cNvPr>
          <p:cNvCxnSpPr>
            <a:cxnSpLocks/>
            <a:stCxn id="76" idx="3"/>
            <a:endCxn id="121" idx="1"/>
          </p:cNvCxnSpPr>
          <p:nvPr/>
        </p:nvCxnSpPr>
        <p:spPr>
          <a:xfrm flipV="1">
            <a:off x="7840114" y="3966231"/>
            <a:ext cx="5778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36">
            <a:extLst>
              <a:ext uri="{FF2B5EF4-FFF2-40B4-BE49-F238E27FC236}">
                <a16:creationId xmlns:a16="http://schemas.microsoft.com/office/drawing/2014/main" id="{87284948-868D-414D-BE66-9DF162CD4CB7}"/>
              </a:ext>
            </a:extLst>
          </p:cNvPr>
          <p:cNvCxnSpPr>
            <a:cxnSpLocks/>
            <a:stCxn id="151" idx="3"/>
            <a:endCxn id="34" idx="1"/>
          </p:cNvCxnSpPr>
          <p:nvPr/>
        </p:nvCxnSpPr>
        <p:spPr>
          <a:xfrm flipV="1">
            <a:off x="5844946" y="2623127"/>
            <a:ext cx="152008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68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460A15F-B3E4-4B18-89CE-594E442BD8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54" y="3704834"/>
            <a:ext cx="522794" cy="522794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59" name="Elbow Connector 36">
            <a:extLst>
              <a:ext uri="{FF2B5EF4-FFF2-40B4-BE49-F238E27FC236}">
                <a16:creationId xmlns:a16="http://schemas.microsoft.com/office/drawing/2014/main" id="{C672B03A-AB93-487F-BE4F-A260B6406C4B}"/>
              </a:ext>
            </a:extLst>
          </p:cNvPr>
          <p:cNvCxnSpPr>
            <a:cxnSpLocks/>
            <a:stCxn id="70" idx="3"/>
            <a:endCxn id="89" idx="1"/>
          </p:cNvCxnSpPr>
          <p:nvPr/>
        </p:nvCxnSpPr>
        <p:spPr>
          <a:xfrm>
            <a:off x="735554" y="3966231"/>
            <a:ext cx="5149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D3B8C695-BE61-4CB3-8403-5E2F34D17B42}"/>
              </a:ext>
            </a:extLst>
          </p:cNvPr>
          <p:cNvSpPr/>
          <p:nvPr/>
        </p:nvSpPr>
        <p:spPr>
          <a:xfrm>
            <a:off x="895389" y="3851931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B5181E3-5D12-4322-A7F4-593CE048A65E}"/>
              </a:ext>
            </a:extLst>
          </p:cNvPr>
          <p:cNvSpPr/>
          <p:nvPr/>
        </p:nvSpPr>
        <p:spPr>
          <a:xfrm>
            <a:off x="4343801" y="5196611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7215ED-B895-43DE-828F-5D537FCFC0F3}"/>
              </a:ext>
            </a:extLst>
          </p:cNvPr>
          <p:cNvSpPr/>
          <p:nvPr/>
        </p:nvSpPr>
        <p:spPr>
          <a:xfrm>
            <a:off x="3128698" y="5196611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8F601C73-A2BE-44CA-921A-7182E77A464E}"/>
              </a:ext>
            </a:extLst>
          </p:cNvPr>
          <p:cNvSpPr/>
          <p:nvPr/>
        </p:nvSpPr>
        <p:spPr>
          <a:xfrm>
            <a:off x="1357821" y="2090878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E0D4CEA1-3FE4-40B7-80E2-069F06F8FC8C}"/>
              </a:ext>
            </a:extLst>
          </p:cNvPr>
          <p:cNvSpPr/>
          <p:nvPr/>
        </p:nvSpPr>
        <p:spPr>
          <a:xfrm>
            <a:off x="2642666" y="2509180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122F399E-A37A-42BD-A191-CF7FD6991DF9}"/>
              </a:ext>
            </a:extLst>
          </p:cNvPr>
          <p:cNvSpPr/>
          <p:nvPr/>
        </p:nvSpPr>
        <p:spPr>
          <a:xfrm>
            <a:off x="3089280" y="3853316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B27A98FB-8AD6-472B-8257-50F9EFB98CDE}"/>
              </a:ext>
            </a:extLst>
          </p:cNvPr>
          <p:cNvSpPr/>
          <p:nvPr/>
        </p:nvSpPr>
        <p:spPr>
          <a:xfrm>
            <a:off x="4608420" y="3855063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58F5E32-CF4C-4A61-A0C7-D2FCEF08C014}"/>
              </a:ext>
            </a:extLst>
          </p:cNvPr>
          <p:cNvSpPr/>
          <p:nvPr/>
        </p:nvSpPr>
        <p:spPr>
          <a:xfrm>
            <a:off x="8011537" y="3851931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K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6B5A25E-BCFA-45FA-A244-BB62B77F2796}"/>
              </a:ext>
            </a:extLst>
          </p:cNvPr>
          <p:cNvSpPr/>
          <p:nvPr/>
        </p:nvSpPr>
        <p:spPr>
          <a:xfrm>
            <a:off x="6198409" y="2504021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7AC14EA1-1B51-4B78-A30C-D17D3D21E155}"/>
              </a:ext>
            </a:extLst>
          </p:cNvPr>
          <p:cNvSpPr/>
          <p:nvPr/>
        </p:nvSpPr>
        <p:spPr>
          <a:xfrm>
            <a:off x="6954784" y="2504021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</a:t>
            </a: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28BBF32D-4FE0-4320-AAA6-19A4B4ED4780}"/>
              </a:ext>
            </a:extLst>
          </p:cNvPr>
          <p:cNvSpPr/>
          <p:nvPr/>
        </p:nvSpPr>
        <p:spPr>
          <a:xfrm>
            <a:off x="5512506" y="3377047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7FD39AF7-6251-4988-91F6-1990E2967B1E}"/>
              </a:ext>
            </a:extLst>
          </p:cNvPr>
          <p:cNvSpPr/>
          <p:nvPr/>
        </p:nvSpPr>
        <p:spPr>
          <a:xfrm>
            <a:off x="9345174" y="1308596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9CF8AA6A-4610-4334-BA11-CFBE6D14BF41}"/>
              </a:ext>
            </a:extLst>
          </p:cNvPr>
          <p:cNvSpPr/>
          <p:nvPr/>
        </p:nvSpPr>
        <p:spPr>
          <a:xfrm>
            <a:off x="9345174" y="1790043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</a:t>
            </a: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F9103A82-A358-44DB-B43D-B69AA30DC54E}"/>
              </a:ext>
            </a:extLst>
          </p:cNvPr>
          <p:cNvSpPr/>
          <p:nvPr/>
        </p:nvSpPr>
        <p:spPr>
          <a:xfrm>
            <a:off x="9345174" y="2268765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5FF8F66-CA54-4926-9263-62C41C24C2A1}"/>
              </a:ext>
            </a:extLst>
          </p:cNvPr>
          <p:cNvSpPr/>
          <p:nvPr/>
        </p:nvSpPr>
        <p:spPr>
          <a:xfrm>
            <a:off x="9345174" y="2742279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0EF40AE8-0D2C-45B2-8888-D3085F6E8B60}"/>
              </a:ext>
            </a:extLst>
          </p:cNvPr>
          <p:cNvSpPr/>
          <p:nvPr/>
        </p:nvSpPr>
        <p:spPr>
          <a:xfrm>
            <a:off x="9345174" y="3227190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</a:t>
            </a: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27EEC28A-9C78-4ED4-B790-9BA24026AF0E}"/>
              </a:ext>
            </a:extLst>
          </p:cNvPr>
          <p:cNvSpPr/>
          <p:nvPr/>
        </p:nvSpPr>
        <p:spPr>
          <a:xfrm>
            <a:off x="9345174" y="3548348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29828F86-F41C-491D-949E-053F22470918}"/>
              </a:ext>
            </a:extLst>
          </p:cNvPr>
          <p:cNvSpPr/>
          <p:nvPr/>
        </p:nvSpPr>
        <p:spPr>
          <a:xfrm>
            <a:off x="9345174" y="4028715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</a:t>
            </a: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6CE847F3-6D1A-4AE7-A4C2-5D1F4016586B}"/>
              </a:ext>
            </a:extLst>
          </p:cNvPr>
          <p:cNvSpPr/>
          <p:nvPr/>
        </p:nvSpPr>
        <p:spPr>
          <a:xfrm>
            <a:off x="9345174" y="4345301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AF1B52E8-64A0-4550-8046-E75D42118958}"/>
              </a:ext>
            </a:extLst>
          </p:cNvPr>
          <p:cNvSpPr/>
          <p:nvPr/>
        </p:nvSpPr>
        <p:spPr>
          <a:xfrm>
            <a:off x="9345174" y="4669798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16B53BFC-A3F0-443F-AAF3-DC31AA64596F}"/>
              </a:ext>
            </a:extLst>
          </p:cNvPr>
          <p:cNvSpPr/>
          <p:nvPr/>
        </p:nvSpPr>
        <p:spPr>
          <a:xfrm>
            <a:off x="9345174" y="4988849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pc="-150" dirty="0"/>
              <a:t>J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D7EFC73B-7E8C-4AF7-9FC5-4D09B305B269}"/>
              </a:ext>
            </a:extLst>
          </p:cNvPr>
          <p:cNvSpPr/>
          <p:nvPr/>
        </p:nvSpPr>
        <p:spPr>
          <a:xfrm>
            <a:off x="9345174" y="5470585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K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99528165-D8EB-4ED0-86C3-D206C5987505}"/>
              </a:ext>
            </a:extLst>
          </p:cNvPr>
          <p:cNvSpPr/>
          <p:nvPr/>
        </p:nvSpPr>
        <p:spPr>
          <a:xfrm>
            <a:off x="9345174" y="5948983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99C783E3-3117-4E8A-BA15-FEB37C6EA8F4}"/>
              </a:ext>
            </a:extLst>
          </p:cNvPr>
          <p:cNvSpPr/>
          <p:nvPr/>
        </p:nvSpPr>
        <p:spPr>
          <a:xfrm>
            <a:off x="9345174" y="6267771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09926B6D-EBA9-4323-9E58-C0DE82BD6D66}"/>
              </a:ext>
            </a:extLst>
          </p:cNvPr>
          <p:cNvSpPr/>
          <p:nvPr/>
        </p:nvSpPr>
        <p:spPr>
          <a:xfrm>
            <a:off x="9345174" y="6588998"/>
            <a:ext cx="228600" cy="228600"/>
          </a:xfrm>
          <a:prstGeom prst="ellipse">
            <a:avLst/>
          </a:prstGeom>
          <a:solidFill>
            <a:srgbClr val="7E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D444B36D-0CC4-4F3F-8694-0C1F1AC9DD85}"/>
              </a:ext>
            </a:extLst>
          </p:cNvPr>
          <p:cNvCxnSpPr>
            <a:cxnSpLocks/>
          </p:cNvCxnSpPr>
          <p:nvPr/>
        </p:nvCxnSpPr>
        <p:spPr>
          <a:xfrm>
            <a:off x="2454153" y="1525902"/>
            <a:ext cx="4203628" cy="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1C20C1CF-2701-4AFF-A323-C30E8C109791}"/>
              </a:ext>
            </a:extLst>
          </p:cNvPr>
          <p:cNvSpPr txBox="1"/>
          <p:nvPr/>
        </p:nvSpPr>
        <p:spPr>
          <a:xfrm>
            <a:off x="2730733" y="1528866"/>
            <a:ext cx="1209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Network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0" name="Straight Connector 303">
            <a:extLst>
              <a:ext uri="{FF2B5EF4-FFF2-40B4-BE49-F238E27FC236}">
                <a16:creationId xmlns:a16="http://schemas.microsoft.com/office/drawing/2014/main" id="{F8917D55-5928-425E-892E-320DC6788523}"/>
              </a:ext>
            </a:extLst>
          </p:cNvPr>
          <p:cNvCxnSpPr>
            <a:cxnSpLocks/>
          </p:cNvCxnSpPr>
          <p:nvPr/>
        </p:nvCxnSpPr>
        <p:spPr>
          <a:xfrm rot="5400000">
            <a:off x="2804008" y="2606066"/>
            <a:ext cx="4910574" cy="2810196"/>
          </a:xfrm>
          <a:prstGeom prst="bentConnector3">
            <a:avLst>
              <a:gd name="adj1" fmla="val 72112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CC7318B-505B-43E7-B6E1-0BBE68D363A6}"/>
              </a:ext>
            </a:extLst>
          </p:cNvPr>
          <p:cNvCxnSpPr>
            <a:cxnSpLocks/>
          </p:cNvCxnSpPr>
          <p:nvPr/>
        </p:nvCxnSpPr>
        <p:spPr>
          <a:xfrm>
            <a:off x="2475651" y="6454873"/>
            <a:ext cx="137854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3" name="Graphic 352">
            <a:extLst>
              <a:ext uri="{FF2B5EF4-FFF2-40B4-BE49-F238E27FC236}">
                <a16:creationId xmlns:a16="http://schemas.microsoft.com/office/drawing/2014/main" id="{6F800FC5-D37B-4946-B6E6-6685652279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86547" y="1988894"/>
            <a:ext cx="186085" cy="186085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8710211A-FE48-408D-B209-9B8DFFF78A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97" y="1552673"/>
            <a:ext cx="228601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86D3C4FBD85488EA5EB57492C4208" ma:contentTypeVersion="2" ma:contentTypeDescription="Create a new document." ma:contentTypeScope="" ma:versionID="61568e5d37e3de9f70b66f504e48546f">
  <xsd:schema xmlns:xsd="http://www.w3.org/2001/XMLSchema" xmlns:xs="http://www.w3.org/2001/XMLSchema" xmlns:p="http://schemas.microsoft.com/office/2006/metadata/properties" xmlns:ns2="0384eb5a-388c-4a46-8394-fb380c3efe49" targetNamespace="http://schemas.microsoft.com/office/2006/metadata/properties" ma:root="true" ma:fieldsID="674673eb4abc2c31253dbd6922161a31" ns2:_="">
    <xsd:import namespace="0384eb5a-388c-4a46-8394-fb380c3efe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4eb5a-388c-4a46-8394-fb380c3ef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12154C-B806-4004-B5E5-26E2673B85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84eb5a-388c-4a46-8394-fb380c3ef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5F592-ECD5-44F9-B005-07BC3576B4FD}">
  <ds:schemaRefs>
    <ds:schemaRef ds:uri="http://purl.org/dc/elements/1.1/"/>
    <ds:schemaRef ds:uri="http://schemas.microsoft.com/office/2006/documentManagement/types"/>
    <ds:schemaRef ds:uri="http://purl.org/dc/terms/"/>
    <ds:schemaRef ds:uri="0384eb5a-388c-4a46-8394-fb380c3efe49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D6A3EE6-1521-4FF2-8331-9C8742A0F3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228</Words>
  <Application>Microsoft Office PowerPoint</Application>
  <PresentationFormat>Widescreen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Chen</dc:creator>
  <cp:lastModifiedBy>Tyler Lu</cp:lastModifiedBy>
  <cp:revision>66</cp:revision>
  <dcterms:created xsi:type="dcterms:W3CDTF">2017-12-08T06:03:18Z</dcterms:created>
  <dcterms:modified xsi:type="dcterms:W3CDTF">2018-04-24T00:11:21Z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v-jiche3@microsoft.com</vt:lpwstr>
  </property>
  <property fmtid="{D5CDD505-2E9C-101B-9397-08002B2CF9AE}" pid="5" name="MSIP_Label_f42aa342-8706-4288-bd11-ebb85995028c_SetDate">
    <vt:lpwstr>2017-12-08T06:14:38.6929920Z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0x01010013286D3C4FBD85488EA5EB57492C4208</vt:lpwstr>
  </property>
</Properties>
</file>