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B4A"/>
    <a:srgbClr val="F92F6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45DE-37E2-4510-EA14-7BDAFED68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55000-04DA-00A6-D9E2-F19CA1767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7E09-C60C-B52B-43E0-01FDB385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12C96-2771-0E72-D6B2-D44ED219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EF2FB-F28D-9BE3-7CCD-E6BB2AA2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084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0890-3B92-5DD8-A0E0-2374EC0D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B0242-DBD2-A3A3-C029-32D3F5FE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835D-76C6-00E3-5C1A-3E3A3DC3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5C73-704F-260B-1C36-D752C6A3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D035-CD14-8E33-F9AF-7AABA9E5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159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A8706-B19A-0454-522D-B34161D07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4DED-ED98-90EE-FEEB-D3ADF1869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DDFE1-95E8-04C8-6CEA-F3DC750B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72E3-4408-AEAF-68D7-01F7CD4F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EF9D7-2E74-5B44-4BE6-62CCB9CC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0036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7A-FCC4-1AE1-F9C8-727B1500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6422-C95F-90BD-ADFC-30187ED3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CF0D-8ED9-B6E9-65CA-197819E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B47C-1037-BD84-9AE2-E472E21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D60-75A7-890A-1941-6DBC4DA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8546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E65-53C7-E307-C139-1DB8C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F5E9-6D16-7301-00D2-5424323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7A7-1C95-8E09-5681-5590895F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9DF-E5C9-84F0-BB88-DA6772A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C704-F4AF-7590-16B4-17E7E1B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545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DB6-D1FB-D581-DEA7-D2A2E6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F411-FAA8-A3E8-D318-904EA1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01E7-A241-0A78-6AFB-93D7EB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535-AB8B-CDD1-E864-AE2683F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E9-F26E-79F5-4FEA-33DBD40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821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01A-58A1-3ADD-8730-71BBBF9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DDDD-40AE-E4FF-7729-F97991A0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42E5-390E-ACE0-C2FC-278D0C43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07-6D61-723B-60ED-E47042B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66D-3654-CDE0-8BC8-D17F3C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7BDA-F199-3C94-C2BF-79D40E83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2719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1D-AB45-6EF7-34DA-45337E6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4776-3C4B-3024-AA50-DB023D5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7446-D4FB-518C-C438-2C4A8AE5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F2477-A91E-867E-3C63-D93B0D89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B50E-FD6F-3239-5F4E-748ABBC7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B68B-877F-CB7A-D1CE-4DC391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346B2-5346-BC9A-73E0-AB88099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8F704-7674-A35B-6408-9E2A606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2515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105-E05E-796C-AEC2-A8D1ADB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7AF3-907C-7FB3-FB7F-D2FD852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8F88-C810-15B1-3D80-F6BCDA0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85CD-010E-A08C-0661-209421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3914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398FD-0BC1-98DB-D897-CBABB03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8D94-8A95-A025-627B-C31ECE7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AC7-EB44-F825-C0F3-B651F10D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8384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F16-4E47-276A-BC84-84EEAA3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ACC-6CD0-2322-335D-26A5D86E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592B-C646-A7B6-E044-AAA72F6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4E5C-87F7-5D79-D60B-B1BC449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4A1-783F-2921-39EB-9472C8D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A442-E98D-11FF-3C0A-97B6B43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95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DE83-4EC3-5DA8-831D-FE524B4B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DE6E1-2814-4AF9-0EC3-85ED7F80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C3CCC-EE32-B8AF-2205-7C78EFDD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B8FB-987D-6E2A-31DD-DD0D66E5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835F-B56E-5DD7-38B4-18717CEB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3609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ECC-500E-E948-CE54-A0F50E1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17E9-FDE1-1EC4-123C-2D2AF747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B540-D152-5B03-C116-8EF11DB7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D09-FE91-5314-23CD-6F9F473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3BC8-5F60-4ED5-5056-C57FB01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8A24-71AD-C84C-32C5-F0A5C98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4209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358-2098-8616-017C-29E1816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3066-01A6-9C7C-12B1-762E1256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1B0-56D5-D2C3-D5CE-D5275E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B9C4-A53E-FD21-F0D5-F0DC118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6816-9FAF-B187-2968-9419E96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0231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F31A-C998-C3A9-984F-8B61E051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390B-F3F8-10F2-A1E3-B4180B6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206-0BD8-D7A9-C68E-363DF495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D83D-2AE7-B91A-04D1-8D18CF8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6AC1-EF21-C83E-5871-B7E7B731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72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10CD-FE68-D3B2-68BC-E3F16972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427F8-E147-DCEC-C6A6-2DEA122C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6F5F-4143-9111-29BE-BFFF8191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BFAB-BEEC-E592-AE50-A4FE2F55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9672-4ECF-7132-18AF-0AA6D681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620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F270-3741-E086-3801-3C09A038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45C8-0DD2-5E38-3AF0-1CA2E9DD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E8431-262A-8466-DBDF-C5FAE9DC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6754E-DED5-852B-9869-348526CC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182DD-9892-B42F-5306-1E1D1EC8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200F6-C841-88FF-93DE-D141AA0D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03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A84E-7CAC-A6AF-DF5F-FE389725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467F3-B14C-18A0-AB97-421382C7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7AA10-3E79-7088-C1B6-DACCC6B69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5DCF3-7073-2E2C-D5ED-FD39B09EA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DFEFB-26B3-6043-0B5D-A86551AA6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B5D3E-3931-0C31-A0B5-CF953895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0A877-3A21-EA0F-73FE-3DE605D1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FD771-C3CA-A284-918F-8606AAA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08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9945-FF4B-5F4F-A41A-B643DBA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814DA-949C-997E-A690-FF721832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CE2B9-B124-6FFF-DA37-F8FBBB2E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AB588-E362-D064-C20E-804EC6F4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651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F1935-1A13-4706-5D9E-0351FC67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8B7D3-D287-BD39-E618-C190149C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26A70-BF9A-40B1-75BA-4E368F2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069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829-0816-279F-B436-38E445D8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535E-2469-7EFA-8148-4DBCFBC0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81B20-37A7-25F6-FB12-BBC46DB10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1F88-BFD1-38E9-383D-82CD8027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85D8B-1C9E-9953-2E02-82A1C233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71042-7999-0617-33AF-3089D464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207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E4BD-FB51-7A1C-1688-95F911CD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FC9ED-4722-56E5-ACA9-BDFA5574D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A673C-51A6-5BA2-B597-11F98D5D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F14C1-0374-FC65-E0BE-490A9641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7E8F-0046-A9E1-2C69-D374EC00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DF94-29A2-E18D-022E-928EBF87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81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2E168-9D85-D5B5-7687-3CFF03EA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BC38-6A15-ADEC-6313-311C7889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CB86-9D03-96F8-4450-792901685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316B2-EE0D-3D2C-7B3F-878D0B588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32BB1-3015-F237-82DF-02DB01716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440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A49A-D14C-B17C-7E55-70BE240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63F3-1EBE-22B2-4C0B-CC9EC75E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A6A-75DE-033C-7F23-B85AF0A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37-F7E8-6517-F561-77554DAB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5F0B-4FB8-61D4-26A0-EBC41CE8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873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gi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4.sv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svg"/><Relationship Id="rId18" Type="http://schemas.openxmlformats.org/officeDocument/2006/relationships/image" Target="../media/image24.png"/><Relationship Id="rId3" Type="http://schemas.openxmlformats.org/officeDocument/2006/relationships/image" Target="../media/image20.svg"/><Relationship Id="rId21" Type="http://schemas.openxmlformats.org/officeDocument/2006/relationships/image" Target="../media/image4.svg"/><Relationship Id="rId7" Type="http://schemas.openxmlformats.org/officeDocument/2006/relationships/image" Target="../media/image28.svg"/><Relationship Id="rId12" Type="http://schemas.openxmlformats.org/officeDocument/2006/relationships/image" Target="../media/image32.png"/><Relationship Id="rId17" Type="http://schemas.openxmlformats.org/officeDocument/2006/relationships/image" Target="../media/image23.svg"/><Relationship Id="rId2" Type="http://schemas.openxmlformats.org/officeDocument/2006/relationships/image" Target="../media/image19.png"/><Relationship Id="rId16" Type="http://schemas.openxmlformats.org/officeDocument/2006/relationships/image" Target="../media/image2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24" Type="http://schemas.openxmlformats.org/officeDocument/2006/relationships/image" Target="../media/image37.svg"/><Relationship Id="rId5" Type="http://schemas.openxmlformats.org/officeDocument/2006/relationships/image" Target="../media/image26.svg"/><Relationship Id="rId15" Type="http://schemas.openxmlformats.org/officeDocument/2006/relationships/image" Target="../media/image35.svg"/><Relationship Id="rId23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14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4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EC1024-9D4D-FAE6-4B6E-51F9546803EA}"/>
              </a:ext>
            </a:extLst>
          </p:cNvPr>
          <p:cNvSpPr/>
          <p:nvPr/>
        </p:nvSpPr>
        <p:spPr>
          <a:xfrm>
            <a:off x="95443" y="76199"/>
            <a:ext cx="12010831" cy="6581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0117C1-B47C-4036-B471-647C1031F163}"/>
              </a:ext>
            </a:extLst>
          </p:cNvPr>
          <p:cNvGrpSpPr/>
          <p:nvPr/>
        </p:nvGrpSpPr>
        <p:grpSpPr>
          <a:xfrm>
            <a:off x="208429" y="147401"/>
            <a:ext cx="11598087" cy="6509832"/>
            <a:chOff x="1554769" y="1186275"/>
            <a:chExt cx="7253402" cy="3968941"/>
          </a:xfrm>
        </p:grpSpPr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F9023F78-4417-D12F-7128-7F2167042055}"/>
                </a:ext>
              </a:extLst>
            </p:cNvPr>
            <p:cNvSpPr txBox="1"/>
            <p:nvPr/>
          </p:nvSpPr>
          <p:spPr>
            <a:xfrm>
              <a:off x="3394671" y="1559308"/>
              <a:ext cx="1322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 err="1">
                  <a:solidFill>
                    <a:schemeClr val="bg1">
                      <a:lumMod val="50000"/>
                    </a:schemeClr>
                  </a:solidFill>
                </a:rPr>
                <a:t>create</a:t>
              </a:r>
              <a:r>
                <a:rPr lang="de-DE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900" dirty="0" err="1">
                  <a:solidFill>
                    <a:schemeClr val="bg1">
                      <a:lumMod val="50000"/>
                    </a:schemeClr>
                  </a:solidFill>
                </a:rPr>
                <a:t>generator</a:t>
              </a:r>
              <a:endParaRPr lang="de-DE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de-DE" sz="900" dirty="0" err="1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  <a:r>
                <a:rPr lang="de-DE" sz="900" dirty="0">
                  <a:solidFill>
                    <a:schemeClr val="bg1">
                      <a:lumMod val="50000"/>
                    </a:schemeClr>
                  </a:solidFill>
                </a:rPr>
                <a:t> source (optional)</a:t>
              </a:r>
              <a:endParaRPr lang="en-DE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AF6914D-35F5-77B9-2B9B-C376C6F13179}"/>
                </a:ext>
              </a:extLst>
            </p:cNvPr>
            <p:cNvCxnSpPr>
              <a:cxnSpLocks/>
            </p:cNvCxnSpPr>
            <p:nvPr/>
          </p:nvCxnSpPr>
          <p:spPr>
            <a:xfrm>
              <a:off x="3244625" y="1534286"/>
              <a:ext cx="1008843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D8BA99BC-E95D-185E-61F5-9D9296C52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1168" y="4284494"/>
              <a:ext cx="831476" cy="831476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DBE66594-C2B1-B62B-659B-9314075E0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54730" y="4275992"/>
              <a:ext cx="609600" cy="6096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6A128F-8228-795F-73B6-4C5D8EDDDF17}"/>
                </a:ext>
              </a:extLst>
            </p:cNvPr>
            <p:cNvGrpSpPr/>
            <p:nvPr/>
          </p:nvGrpSpPr>
          <p:grpSpPr>
            <a:xfrm>
              <a:off x="2113038" y="1186275"/>
              <a:ext cx="1017872" cy="662877"/>
              <a:chOff x="3863410" y="1235574"/>
              <a:chExt cx="1017872" cy="662877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646CE31-7EDC-8874-5A98-8F1357F05B2F}"/>
                  </a:ext>
                </a:extLst>
              </p:cNvPr>
              <p:cNvSpPr/>
              <p:nvPr/>
            </p:nvSpPr>
            <p:spPr>
              <a:xfrm>
                <a:off x="3879008" y="1257299"/>
                <a:ext cx="1002274" cy="641152"/>
              </a:xfrm>
              <a:prstGeom prst="roundRect">
                <a:avLst>
                  <a:gd name="adj" fmla="val 7143"/>
                </a:avLst>
              </a:prstGeom>
              <a:noFill/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DD3C6B-4EA8-C4BA-55DA-4F0908D61E8C}"/>
                  </a:ext>
                </a:extLst>
              </p:cNvPr>
              <p:cNvSpPr txBox="1"/>
              <p:nvPr/>
            </p:nvSpPr>
            <p:spPr>
              <a:xfrm>
                <a:off x="3863410" y="1235574"/>
                <a:ext cx="53788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solidFill>
                      <a:schemeClr val="bg1">
                        <a:lumMod val="75000"/>
                      </a:schemeClr>
                    </a:solidFill>
                  </a:rPr>
                  <a:t>&lt;/&gt;</a:t>
                </a:r>
                <a:endParaRPr lang="en-DE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C44D63-3B77-47CF-C6B0-40BBB44AA7DB}"/>
                  </a:ext>
                </a:extLst>
              </p:cNvPr>
              <p:cNvSpPr txBox="1"/>
              <p:nvPr/>
            </p:nvSpPr>
            <p:spPr>
              <a:xfrm>
                <a:off x="3924519" y="1561498"/>
                <a:ext cx="933034" cy="2533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050" dirty="0"/>
                  <a:t>publishtobinariesfolder.cmd</a:t>
                </a:r>
                <a:endParaRPr lang="en-DE" sz="1050" dirty="0"/>
              </a:p>
            </p:txBody>
          </p:sp>
        </p:grpSp>
        <p:pic>
          <p:nvPicPr>
            <p:cNvPr id="20" name="Graphic 19" descr="Zipper with solid fill">
              <a:extLst>
                <a:ext uri="{FF2B5EF4-FFF2-40B4-BE49-F238E27FC236}">
                  <a16:creationId xmlns:a16="http://schemas.microsoft.com/office/drawing/2014/main" id="{31483631-4C29-89C4-E666-5B21C8B5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89137" y="1235061"/>
              <a:ext cx="237914" cy="237914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B0B6B7C-A2A1-991C-4661-A3EFD55AA0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3451200" y="3871828"/>
              <a:ext cx="630357" cy="712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52D76C-AF05-6B58-486E-66939850FE9A}"/>
                </a:ext>
              </a:extLst>
            </p:cNvPr>
            <p:cNvCxnSpPr>
              <a:cxnSpLocks/>
              <a:endCxn id="1039" idx="1"/>
            </p:cNvCxnSpPr>
            <p:nvPr/>
          </p:nvCxnSpPr>
          <p:spPr>
            <a:xfrm flipV="1">
              <a:off x="5143594" y="3427081"/>
              <a:ext cx="4662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90B0F0B-A1CC-8759-6653-C118099FA662}"/>
                </a:ext>
              </a:extLst>
            </p:cNvPr>
            <p:cNvGrpSpPr/>
            <p:nvPr/>
          </p:nvGrpSpPr>
          <p:grpSpPr>
            <a:xfrm>
              <a:off x="3395367" y="3012140"/>
              <a:ext cx="1654003" cy="833719"/>
              <a:chOff x="3751729" y="1257298"/>
              <a:chExt cx="1398493" cy="833719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AC272E4-A9C8-3F77-E896-171998CC96B2}"/>
                  </a:ext>
                </a:extLst>
              </p:cNvPr>
              <p:cNvSpPr/>
              <p:nvPr/>
            </p:nvSpPr>
            <p:spPr>
              <a:xfrm>
                <a:off x="3751729" y="1257298"/>
                <a:ext cx="1398493" cy="833719"/>
              </a:xfrm>
              <a:prstGeom prst="roundRect">
                <a:avLst>
                  <a:gd name="adj" fmla="val 7143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F9B1E-B29A-1B5C-D9B8-FBE6A30AD6E2}"/>
                  </a:ext>
                </a:extLst>
              </p:cNvPr>
              <p:cNvSpPr txBox="1"/>
              <p:nvPr/>
            </p:nvSpPr>
            <p:spPr>
              <a:xfrm>
                <a:off x="3751729" y="1580338"/>
                <a:ext cx="1329855" cy="431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 err="1"/>
                  <a:t>DataOperations</a:t>
                </a:r>
                <a:r>
                  <a:rPr lang="de-DE" sz="2000" b="1" dirty="0"/>
                  <a:t>.</a:t>
                </a:r>
              </a:p>
              <a:p>
                <a:r>
                  <a:rPr lang="de-DE" sz="2000" b="1" dirty="0"/>
                  <a:t>Generator.OData.exe</a:t>
                </a:r>
                <a:endParaRPr lang="en-DE" sz="2000" b="1" dirty="0"/>
              </a:p>
            </p:txBody>
          </p:sp>
        </p:grpSp>
        <p:pic>
          <p:nvPicPr>
            <p:cNvPr id="30" name="Picture 2" descr="OData">
              <a:extLst>
                <a:ext uri="{FF2B5EF4-FFF2-40B4-BE49-F238E27FC236}">
                  <a16:creationId xmlns:a16="http://schemas.microsoft.com/office/drawing/2014/main" id="{0A504B6A-7586-5E6F-345B-0645E00CE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984" y="4270740"/>
              <a:ext cx="629216" cy="62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DA18ED-268D-362C-835B-9923DFCE1685}"/>
                </a:ext>
              </a:extLst>
            </p:cNvPr>
            <p:cNvSpPr txBox="1"/>
            <p:nvPr/>
          </p:nvSpPr>
          <p:spPr>
            <a:xfrm>
              <a:off x="2860150" y="4893606"/>
              <a:ext cx="10690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metadata.xml</a:t>
              </a:r>
              <a:endParaRPr lang="en-DE" sz="11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1975580-DFF3-D413-EB53-9D93C07A630D}"/>
                </a:ext>
              </a:extLst>
            </p:cNvPr>
            <p:cNvCxnSpPr>
              <a:cxnSpLocks/>
            </p:cNvCxnSpPr>
            <p:nvPr/>
          </p:nvCxnSpPr>
          <p:spPr>
            <a:xfrm>
              <a:off x="2283652" y="3458398"/>
              <a:ext cx="888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Flowchart: Multidocument 45">
              <a:extLst>
                <a:ext uri="{FF2B5EF4-FFF2-40B4-BE49-F238E27FC236}">
                  <a16:creationId xmlns:a16="http://schemas.microsoft.com/office/drawing/2014/main" id="{7F4AFA3F-4F91-A373-C2C3-2C73C306BBED}"/>
                </a:ext>
              </a:extLst>
            </p:cNvPr>
            <p:cNvSpPr/>
            <p:nvPr/>
          </p:nvSpPr>
          <p:spPr>
            <a:xfrm>
              <a:off x="3794593" y="4434031"/>
              <a:ext cx="1069041" cy="645458"/>
            </a:xfrm>
            <a:prstGeom prst="flowChartMulti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Class </a:t>
              </a:r>
            </a:p>
            <a:p>
              <a:pPr algn="ctr"/>
              <a:r>
                <a:rPr lang="de-DE" sz="1600" dirty="0"/>
                <a:t>Templates</a:t>
              </a:r>
              <a:endParaRPr lang="en-DE" sz="16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00D6514-9721-1857-9614-33231FA14722}"/>
                </a:ext>
              </a:extLst>
            </p:cNvPr>
            <p:cNvCxnSpPr>
              <a:cxnSpLocks/>
              <a:stCxn id="46" idx="0"/>
              <a:endCxn id="26" idx="2"/>
            </p:cNvCxnSpPr>
            <p:nvPr/>
          </p:nvCxnSpPr>
          <p:spPr>
            <a:xfrm flipH="1" flipV="1">
              <a:off x="4222369" y="3845859"/>
              <a:ext cx="180291" cy="58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17681D1-6DA0-F4EA-E8C8-DD9543C8BFF6}"/>
                </a:ext>
              </a:extLst>
            </p:cNvPr>
            <p:cNvSpPr txBox="1"/>
            <p:nvPr/>
          </p:nvSpPr>
          <p:spPr>
            <a:xfrm>
              <a:off x="5573101" y="3809357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/>
                <a:t>OData</a:t>
              </a:r>
              <a:r>
                <a:rPr lang="de-DE" sz="1100" dirty="0"/>
                <a:t> SDK</a:t>
              </a:r>
              <a:endParaRPr lang="en-DE" sz="1100" dirty="0"/>
            </a:p>
          </p:txBody>
        </p:sp>
        <p:pic>
          <p:nvPicPr>
            <p:cNvPr id="51" name="Graphic 50" descr="Programmer female with solid fill">
              <a:extLst>
                <a:ext uri="{FF2B5EF4-FFF2-40B4-BE49-F238E27FC236}">
                  <a16:creationId xmlns:a16="http://schemas.microsoft.com/office/drawing/2014/main" id="{B51C8D7A-B634-45B7-A78A-AD387578E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54769" y="2980935"/>
              <a:ext cx="774009" cy="77400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943DC8-B615-0264-A6D5-B69B79228B17}"/>
                </a:ext>
              </a:extLst>
            </p:cNvPr>
            <p:cNvGrpSpPr/>
            <p:nvPr/>
          </p:nvGrpSpPr>
          <p:grpSpPr>
            <a:xfrm>
              <a:off x="4508819" y="2935268"/>
              <a:ext cx="468151" cy="468151"/>
              <a:chOff x="3909847" y="2935268"/>
              <a:chExt cx="468151" cy="468151"/>
            </a:xfrm>
          </p:grpSpPr>
          <p:pic>
            <p:nvPicPr>
              <p:cNvPr id="60" name="Graphic 59" descr="Laptop with solid fill">
                <a:extLst>
                  <a:ext uri="{FF2B5EF4-FFF2-40B4-BE49-F238E27FC236}">
                    <a16:creationId xmlns:a16="http://schemas.microsoft.com/office/drawing/2014/main" id="{58D46C60-713E-0F0A-C411-4B2F5D1A2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909847" y="2935268"/>
                <a:ext cx="468151" cy="468151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65C5C2-8C5D-8860-9363-B9447CF0EA50}"/>
                  </a:ext>
                </a:extLst>
              </p:cNvPr>
              <p:cNvSpPr txBox="1"/>
              <p:nvPr/>
            </p:nvSpPr>
            <p:spPr>
              <a:xfrm>
                <a:off x="3972260" y="3022953"/>
                <a:ext cx="21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&gt;</a:t>
                </a:r>
                <a:endParaRPr lang="en-DE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589AD4-17F1-4DC8-F644-B79F1AA3A572}"/>
                  </a:ext>
                </a:extLst>
              </p:cNvPr>
              <p:cNvSpPr txBox="1"/>
              <p:nvPr/>
            </p:nvSpPr>
            <p:spPr>
              <a:xfrm>
                <a:off x="4056751" y="2999440"/>
                <a:ext cx="21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_</a:t>
                </a:r>
                <a:endParaRPr lang="en-DE" b="1" dirty="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050A183-0998-3CBD-A588-FDC77A49C884}"/>
                </a:ext>
              </a:extLst>
            </p:cNvPr>
            <p:cNvSpPr txBox="1"/>
            <p:nvPr/>
          </p:nvSpPr>
          <p:spPr>
            <a:xfrm>
              <a:off x="4314020" y="1392891"/>
              <a:ext cx="6017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DE" sz="2000" dirty="0">
                  <a:solidFill>
                    <a:schemeClr val="bg1">
                      <a:lumMod val="75000"/>
                    </a:schemeClr>
                  </a:solidFill>
                </a:rPr>
                <a:t>🗂️</a:t>
              </a:r>
            </a:p>
          </p:txBody>
        </p:sp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EE236821-13D9-9D3E-E9BC-96BA564AFE9C}"/>
                </a:ext>
              </a:extLst>
            </p:cNvPr>
            <p:cNvSpPr/>
            <p:nvPr/>
          </p:nvSpPr>
          <p:spPr>
            <a:xfrm>
              <a:off x="3661723" y="1261957"/>
              <a:ext cx="223037" cy="223037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DE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4F4E5DE2-4622-564E-EDF6-3AE5F3B2404D}"/>
                </a:ext>
              </a:extLst>
            </p:cNvPr>
            <p:cNvSpPr/>
            <p:nvPr/>
          </p:nvSpPr>
          <p:spPr>
            <a:xfrm>
              <a:off x="2580718" y="3176565"/>
              <a:ext cx="223037" cy="223037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1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A6FBC794-D978-E17D-32AE-96BB59A4579E}"/>
                </a:ext>
              </a:extLst>
            </p:cNvPr>
            <p:cNvSpPr txBox="1"/>
            <p:nvPr/>
          </p:nvSpPr>
          <p:spPr>
            <a:xfrm>
              <a:off x="4846315" y="1239441"/>
              <a:ext cx="763484" cy="52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Dependencies</a:t>
              </a:r>
              <a:endParaRPr lang="de-DE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-Templates</a:t>
              </a:r>
            </a:p>
            <a:p>
              <a:r>
                <a:rPr lang="de-DE" sz="1000" dirty="0">
                  <a:solidFill>
                    <a:schemeClr val="bg1">
                      <a:lumMod val="75000"/>
                    </a:schemeClr>
                  </a:solidFill>
                </a:rPr>
                <a:t>-</a:t>
              </a:r>
              <a:r>
                <a:rPr lang="de-DE" sz="1000" b="1" dirty="0">
                  <a:solidFill>
                    <a:schemeClr val="bg1">
                      <a:lumMod val="75000"/>
                    </a:schemeClr>
                  </a:solidFill>
                </a:rPr>
                <a:t>Generator</a:t>
              </a:r>
            </a:p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example</a:t>
              </a:r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metadata</a:t>
              </a:r>
              <a:endParaRPr lang="de-DE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-transformation 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xsl</a:t>
              </a:r>
              <a:endParaRPr lang="en-DE" sz="1000" dirty="0"/>
            </a:p>
          </p:txBody>
        </p:sp>
        <p:sp>
          <p:nvSpPr>
            <p:cNvPr id="1030" name="Left Brace 1029">
              <a:extLst>
                <a:ext uri="{FF2B5EF4-FFF2-40B4-BE49-F238E27FC236}">
                  <a16:creationId xmlns:a16="http://schemas.microsoft.com/office/drawing/2014/main" id="{3611F432-D517-16EE-DF7E-838AD78DC6AA}"/>
                </a:ext>
              </a:extLst>
            </p:cNvPr>
            <p:cNvSpPr/>
            <p:nvPr/>
          </p:nvSpPr>
          <p:spPr>
            <a:xfrm>
              <a:off x="4654641" y="1204088"/>
              <a:ext cx="191674" cy="604170"/>
            </a:xfrm>
            <a:prstGeom prst="leftBrace">
              <a:avLst>
                <a:gd name="adj1" fmla="val 54679"/>
                <a:gd name="adj2" fmla="val 46866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032" name="Connector: Elbow 1031">
              <a:extLst>
                <a:ext uri="{FF2B5EF4-FFF2-40B4-BE49-F238E27FC236}">
                  <a16:creationId xmlns:a16="http://schemas.microsoft.com/office/drawing/2014/main" id="{6AD7B3F0-FB4F-403C-1011-5CE5AA41F999}"/>
                </a:ext>
              </a:extLst>
            </p:cNvPr>
            <p:cNvCxnSpPr>
              <a:cxnSpLocks/>
              <a:stCxn id="1029" idx="3"/>
              <a:endCxn id="26" idx="0"/>
            </p:cNvCxnSpPr>
            <p:nvPr/>
          </p:nvCxnSpPr>
          <p:spPr>
            <a:xfrm flipH="1">
              <a:off x="4222369" y="1502146"/>
              <a:ext cx="1387430" cy="1509994"/>
            </a:xfrm>
            <a:prstGeom prst="bentConnector4">
              <a:avLst>
                <a:gd name="adj1" fmla="val -10304"/>
                <a:gd name="adj2" fmla="val 58699"/>
              </a:avLst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036" name="Picture 4">
              <a:extLst>
                <a:ext uri="{FF2B5EF4-FFF2-40B4-BE49-F238E27FC236}">
                  <a16:creationId xmlns:a16="http://schemas.microsoft.com/office/drawing/2014/main" id="{E5FD4E39-780A-743E-6FEE-4BCB946F7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353" y="2747766"/>
              <a:ext cx="219515" cy="219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6" descr="What are some cool beginner console applications I could make? : r/csharp">
              <a:extLst>
                <a:ext uri="{FF2B5EF4-FFF2-40B4-BE49-F238E27FC236}">
                  <a16:creationId xmlns:a16="http://schemas.microsoft.com/office/drawing/2014/main" id="{B694627A-8A5D-C6FC-2756-AFDCADB60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9799" y="3043096"/>
              <a:ext cx="698996" cy="76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8">
              <a:extLst>
                <a:ext uri="{FF2B5EF4-FFF2-40B4-BE49-F238E27FC236}">
                  <a16:creationId xmlns:a16="http://schemas.microsoft.com/office/drawing/2014/main" id="{6D6D7E0F-2184-E993-A872-2AA1A56AE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5880" y="2890081"/>
              <a:ext cx="638385" cy="638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0">
              <a:extLst>
                <a:ext uri="{FF2B5EF4-FFF2-40B4-BE49-F238E27FC236}">
                  <a16:creationId xmlns:a16="http://schemas.microsoft.com/office/drawing/2014/main" id="{32C95926-5A21-FB4D-F615-B59403AB0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343" y="3329534"/>
              <a:ext cx="638385" cy="638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F0287CF3-2ED2-B3B3-4D40-2861AC1D8CB5}"/>
                </a:ext>
              </a:extLst>
            </p:cNvPr>
            <p:cNvCxnSpPr>
              <a:cxnSpLocks/>
              <a:stCxn id="1039" idx="3"/>
            </p:cNvCxnSpPr>
            <p:nvPr/>
          </p:nvCxnSpPr>
          <p:spPr>
            <a:xfrm>
              <a:off x="6308795" y="3427082"/>
              <a:ext cx="10321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082D5A67-01CD-6D47-E223-314E117B5233}"/>
                </a:ext>
              </a:extLst>
            </p:cNvPr>
            <p:cNvSpPr txBox="1"/>
            <p:nvPr/>
          </p:nvSpPr>
          <p:spPr>
            <a:xfrm>
              <a:off x="6456768" y="3419818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run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locally</a:t>
              </a:r>
              <a:endParaRPr lang="en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48" name="Connector: Elbow 1047">
              <a:extLst>
                <a:ext uri="{FF2B5EF4-FFF2-40B4-BE49-F238E27FC236}">
                  <a16:creationId xmlns:a16="http://schemas.microsoft.com/office/drawing/2014/main" id="{FB7F1550-F12E-9E7D-8AC0-C01DA64AA0B1}"/>
                </a:ext>
              </a:extLst>
            </p:cNvPr>
            <p:cNvCxnSpPr>
              <a:stCxn id="52" idx="2"/>
              <a:endCxn id="29" idx="1"/>
            </p:cNvCxnSpPr>
            <p:nvPr/>
          </p:nvCxnSpPr>
          <p:spPr>
            <a:xfrm rot="16200000" flipH="1">
              <a:off x="6386102" y="3715166"/>
              <a:ext cx="629265" cy="134086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C3A5B05D-3CAE-061F-7005-A2695173B837}"/>
                </a:ext>
              </a:extLst>
            </p:cNvPr>
            <p:cNvSpPr txBox="1"/>
            <p:nvPr/>
          </p:nvSpPr>
          <p:spPr>
            <a:xfrm>
              <a:off x="6030301" y="4513862"/>
              <a:ext cx="1197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upload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to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Azure</a:t>
              </a:r>
              <a:endParaRPr lang="en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919F25DD-DDA9-2F96-E546-3E678D0C5C16}"/>
                </a:ext>
              </a:extLst>
            </p:cNvPr>
            <p:cNvSpPr/>
            <p:nvPr/>
          </p:nvSpPr>
          <p:spPr>
            <a:xfrm>
              <a:off x="6308795" y="3739673"/>
              <a:ext cx="223037" cy="223037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2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pic>
          <p:nvPicPr>
            <p:cNvPr id="1052" name="Picture 12" descr="Azure App Service | Microsoft Power Automate">
              <a:extLst>
                <a:ext uri="{FF2B5EF4-FFF2-40B4-BE49-F238E27FC236}">
                  <a16:creationId xmlns:a16="http://schemas.microsoft.com/office/drawing/2014/main" id="{10A1D459-543F-7843-35E8-D85185CBE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719" y="4729592"/>
              <a:ext cx="356452" cy="356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CE386F-0B2E-59B7-EB70-D9BD62125C50}"/>
                </a:ext>
              </a:extLst>
            </p:cNvPr>
            <p:cNvSpPr txBox="1"/>
            <p:nvPr/>
          </p:nvSpPr>
          <p:spPr>
            <a:xfrm>
              <a:off x="2454516" y="3474631"/>
              <a:ext cx="846626" cy="159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generate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SDK</a:t>
              </a:r>
              <a:endParaRPr lang="en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" name="Picture 4" descr="Happy Penguin GIFs | Tenor">
              <a:extLst>
                <a:ext uri="{FF2B5EF4-FFF2-40B4-BE49-F238E27FC236}">
                  <a16:creationId xmlns:a16="http://schemas.microsoft.com/office/drawing/2014/main" id="{3DC147CF-FD42-C176-9BC3-DBE42BA35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017" y="2696126"/>
              <a:ext cx="283509" cy="28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92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69FD8-F8BC-CB88-B371-DC92B395C2A1}"/>
              </a:ext>
            </a:extLst>
          </p:cNvPr>
          <p:cNvSpPr/>
          <p:nvPr/>
        </p:nvSpPr>
        <p:spPr>
          <a:xfrm>
            <a:off x="95444" y="633064"/>
            <a:ext cx="11497842" cy="589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F6914D-35F5-77B9-2B9B-C376C6F13179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301142" y="1528576"/>
            <a:ext cx="1008843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D8BA99BC-E95D-185E-61F5-9D9296C5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1168" y="4497656"/>
            <a:ext cx="831476" cy="83147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BE66594-C2B1-B62B-659B-9314075E0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4730" y="4489152"/>
            <a:ext cx="609600" cy="609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56A128F-8228-795F-73B6-4C5D8EDDDF17}"/>
              </a:ext>
            </a:extLst>
          </p:cNvPr>
          <p:cNvGrpSpPr/>
          <p:nvPr/>
        </p:nvGrpSpPr>
        <p:grpSpPr>
          <a:xfrm>
            <a:off x="2113038" y="1186275"/>
            <a:ext cx="1017872" cy="662877"/>
            <a:chOff x="3863410" y="1235574"/>
            <a:chExt cx="1017872" cy="66287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646CE31-7EDC-8874-5A98-8F1357F05B2F}"/>
                </a:ext>
              </a:extLst>
            </p:cNvPr>
            <p:cNvSpPr/>
            <p:nvPr/>
          </p:nvSpPr>
          <p:spPr>
            <a:xfrm>
              <a:off x="3879008" y="1257299"/>
              <a:ext cx="1002274" cy="641152"/>
            </a:xfrm>
            <a:prstGeom prst="roundRect">
              <a:avLst>
                <a:gd name="adj" fmla="val 7143"/>
              </a:avLst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DD3C6B-4EA8-C4BA-55DA-4F0908D61E8C}"/>
                </a:ext>
              </a:extLst>
            </p:cNvPr>
            <p:cNvSpPr txBox="1"/>
            <p:nvPr/>
          </p:nvSpPr>
          <p:spPr>
            <a:xfrm>
              <a:off x="3863410" y="1235574"/>
              <a:ext cx="5378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75000"/>
                    </a:schemeClr>
                  </a:solidFill>
                </a:rPr>
                <a:t>&lt;/&gt;</a:t>
              </a:r>
              <a:endParaRPr lang="en-DE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44D63-3B77-47CF-C6B0-40BBB44AA7DB}"/>
                </a:ext>
              </a:extLst>
            </p:cNvPr>
            <p:cNvSpPr txBox="1"/>
            <p:nvPr/>
          </p:nvSpPr>
          <p:spPr>
            <a:xfrm>
              <a:off x="3921962" y="1541197"/>
              <a:ext cx="9330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>
                      <a:lumMod val="75000"/>
                    </a:schemeClr>
                  </a:solidFill>
                </a:rPr>
                <a:t>publishtobinariesfolder.cmd</a:t>
              </a:r>
              <a:endParaRPr lang="en-DE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0" name="Graphic 19" descr="Zipper with solid fill">
            <a:extLst>
              <a:ext uri="{FF2B5EF4-FFF2-40B4-BE49-F238E27FC236}">
                <a16:creationId xmlns:a16="http://schemas.microsoft.com/office/drawing/2014/main" id="{31483631-4C29-89C4-E666-5B21C8B5D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9137" y="1235061"/>
            <a:ext cx="237914" cy="2379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0B6B7C-A2A1-991C-4661-A3EFD55AA03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451200" y="3871828"/>
            <a:ext cx="630357" cy="712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52D76C-AF05-6B58-486E-66939850FE9A}"/>
              </a:ext>
            </a:extLst>
          </p:cNvPr>
          <p:cNvCxnSpPr>
            <a:cxnSpLocks/>
            <a:stCxn id="26" idx="3"/>
            <a:endCxn id="1039" idx="1"/>
          </p:cNvCxnSpPr>
          <p:nvPr/>
        </p:nvCxnSpPr>
        <p:spPr>
          <a:xfrm flipV="1">
            <a:off x="5049370" y="3427082"/>
            <a:ext cx="560429" cy="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0B0F0B-A1CC-8759-6653-C118099FA662}"/>
              </a:ext>
            </a:extLst>
          </p:cNvPr>
          <p:cNvGrpSpPr/>
          <p:nvPr/>
        </p:nvGrpSpPr>
        <p:grpSpPr>
          <a:xfrm>
            <a:off x="3395367" y="3012140"/>
            <a:ext cx="1654003" cy="833719"/>
            <a:chOff x="3751729" y="1257298"/>
            <a:chExt cx="1398493" cy="83371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AC272E4-A9C8-3F77-E896-171998CC96B2}"/>
                </a:ext>
              </a:extLst>
            </p:cNvPr>
            <p:cNvSpPr/>
            <p:nvPr/>
          </p:nvSpPr>
          <p:spPr>
            <a:xfrm>
              <a:off x="3751729" y="1257298"/>
              <a:ext cx="1398493" cy="833719"/>
            </a:xfrm>
            <a:prstGeom prst="roundRect">
              <a:avLst>
                <a:gd name="adj" fmla="val 7143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5F9B1E-B29A-1B5C-D9B8-FBE6A30AD6E2}"/>
                </a:ext>
              </a:extLst>
            </p:cNvPr>
            <p:cNvSpPr txBox="1"/>
            <p:nvPr/>
          </p:nvSpPr>
          <p:spPr>
            <a:xfrm>
              <a:off x="3751729" y="1580338"/>
              <a:ext cx="13298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 err="1"/>
                <a:t>DataOperations</a:t>
              </a:r>
              <a:r>
                <a:rPr lang="de-DE" sz="1100" b="1" dirty="0"/>
                <a:t>.</a:t>
              </a:r>
            </a:p>
            <a:p>
              <a:r>
                <a:rPr lang="de-DE" sz="1100" b="1" dirty="0"/>
                <a:t>Generator.OData.exe</a:t>
              </a:r>
              <a:endParaRPr lang="en-DE" sz="1100" b="1" dirty="0"/>
            </a:p>
          </p:txBody>
        </p:sp>
      </p:grpSp>
      <p:pic>
        <p:nvPicPr>
          <p:cNvPr id="30" name="Picture 2" descr="OData">
            <a:extLst>
              <a:ext uri="{FF2B5EF4-FFF2-40B4-BE49-F238E27FC236}">
                <a16:creationId xmlns:a16="http://schemas.microsoft.com/office/drawing/2014/main" id="{0A504B6A-7586-5E6F-345B-0645E00C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84" y="4270740"/>
            <a:ext cx="629216" cy="6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DA18ED-268D-362C-835B-9923DFCE1685}"/>
              </a:ext>
            </a:extLst>
          </p:cNvPr>
          <p:cNvSpPr txBox="1"/>
          <p:nvPr/>
        </p:nvSpPr>
        <p:spPr>
          <a:xfrm>
            <a:off x="2627926" y="4878171"/>
            <a:ext cx="1069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metadata.xml</a:t>
            </a:r>
            <a:endParaRPr lang="en-DE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975580-DFF3-D413-EB53-9D93C07A630D}"/>
              </a:ext>
            </a:extLst>
          </p:cNvPr>
          <p:cNvCxnSpPr>
            <a:cxnSpLocks/>
          </p:cNvCxnSpPr>
          <p:nvPr/>
        </p:nvCxnSpPr>
        <p:spPr>
          <a:xfrm flipV="1">
            <a:off x="2283652" y="3449086"/>
            <a:ext cx="1017490" cy="9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Flowchart: Multidocument 45">
            <a:extLst>
              <a:ext uri="{FF2B5EF4-FFF2-40B4-BE49-F238E27FC236}">
                <a16:creationId xmlns:a16="http://schemas.microsoft.com/office/drawing/2014/main" id="{7F4AFA3F-4F91-A373-C2C3-2C73C306BBED}"/>
              </a:ext>
            </a:extLst>
          </p:cNvPr>
          <p:cNvSpPr/>
          <p:nvPr/>
        </p:nvSpPr>
        <p:spPr>
          <a:xfrm>
            <a:off x="3794593" y="4434031"/>
            <a:ext cx="1069041" cy="64545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templates</a:t>
            </a:r>
            <a:endParaRPr lang="en-DE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D6514-9721-1857-9614-33231FA14722}"/>
              </a:ext>
            </a:extLst>
          </p:cNvPr>
          <p:cNvCxnSpPr>
            <a:cxnSpLocks/>
            <a:stCxn id="46" idx="0"/>
            <a:endCxn id="26" idx="2"/>
          </p:cNvCxnSpPr>
          <p:nvPr/>
        </p:nvCxnSpPr>
        <p:spPr>
          <a:xfrm flipH="1" flipV="1">
            <a:off x="4222369" y="3845859"/>
            <a:ext cx="180291" cy="588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17681D1-6DA0-F4EA-E8C8-DD9543C8BFF6}"/>
              </a:ext>
            </a:extLst>
          </p:cNvPr>
          <p:cNvSpPr txBox="1"/>
          <p:nvPr/>
        </p:nvSpPr>
        <p:spPr>
          <a:xfrm>
            <a:off x="5573101" y="380935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OData</a:t>
            </a:r>
            <a:r>
              <a:rPr lang="de-DE" sz="1100" dirty="0"/>
              <a:t> SDK</a:t>
            </a:r>
            <a:endParaRPr lang="en-DE" sz="1100" dirty="0"/>
          </a:p>
        </p:txBody>
      </p:sp>
      <p:pic>
        <p:nvPicPr>
          <p:cNvPr id="51" name="Graphic 50" descr="Programmer female with solid fill">
            <a:extLst>
              <a:ext uri="{FF2B5EF4-FFF2-40B4-BE49-F238E27FC236}">
                <a16:creationId xmlns:a16="http://schemas.microsoft.com/office/drawing/2014/main" id="{B51C8D7A-B634-45B7-A78A-AD387578EF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4769" y="2980935"/>
            <a:ext cx="774009" cy="77400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3943DC8-B615-0264-A6D5-B69B79228B17}"/>
              </a:ext>
            </a:extLst>
          </p:cNvPr>
          <p:cNvGrpSpPr/>
          <p:nvPr/>
        </p:nvGrpSpPr>
        <p:grpSpPr>
          <a:xfrm>
            <a:off x="4537610" y="2950246"/>
            <a:ext cx="468151" cy="498840"/>
            <a:chOff x="3938638" y="2950246"/>
            <a:chExt cx="468151" cy="49884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65C5C2-8C5D-8860-9363-B9447CF0EA50}"/>
                </a:ext>
              </a:extLst>
            </p:cNvPr>
            <p:cNvSpPr txBox="1"/>
            <p:nvPr/>
          </p:nvSpPr>
          <p:spPr>
            <a:xfrm>
              <a:off x="3968055" y="2998356"/>
              <a:ext cx="21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&gt;</a:t>
              </a:r>
              <a:endParaRPr lang="en-DE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C589AD4-17F1-4DC8-F644-B79F1AA3A572}"/>
                </a:ext>
              </a:extLst>
            </p:cNvPr>
            <p:cNvSpPr txBox="1"/>
            <p:nvPr/>
          </p:nvSpPr>
          <p:spPr>
            <a:xfrm>
              <a:off x="4086186" y="2950246"/>
              <a:ext cx="21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_</a:t>
              </a:r>
              <a:endParaRPr lang="en-DE" b="1" dirty="0"/>
            </a:p>
          </p:txBody>
        </p:sp>
        <p:pic>
          <p:nvPicPr>
            <p:cNvPr id="60" name="Graphic 59" descr="Laptop with solid fill">
              <a:extLst>
                <a:ext uri="{FF2B5EF4-FFF2-40B4-BE49-F238E27FC236}">
                  <a16:creationId xmlns:a16="http://schemas.microsoft.com/office/drawing/2014/main" id="{58D46C60-713E-0F0A-C411-4B2F5D1A2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38638" y="2980935"/>
              <a:ext cx="468151" cy="468151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050A183-0998-3CBD-A588-FDC77A49C884}"/>
              </a:ext>
            </a:extLst>
          </p:cNvPr>
          <p:cNvSpPr txBox="1"/>
          <p:nvPr/>
        </p:nvSpPr>
        <p:spPr>
          <a:xfrm>
            <a:off x="4309985" y="1328521"/>
            <a:ext cx="60175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chemeClr val="bg1">
                    <a:lumMod val="75000"/>
                  </a:schemeClr>
                </a:solidFill>
              </a:rPr>
              <a:t>🗂️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EE236821-13D9-9D3E-E9BC-96BA564AFE9C}"/>
              </a:ext>
            </a:extLst>
          </p:cNvPr>
          <p:cNvSpPr/>
          <p:nvPr/>
        </p:nvSpPr>
        <p:spPr>
          <a:xfrm>
            <a:off x="3661723" y="1261957"/>
            <a:ext cx="223037" cy="22303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en-D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4F4E5DE2-4622-564E-EDF6-3AE5F3B2404D}"/>
              </a:ext>
            </a:extLst>
          </p:cNvPr>
          <p:cNvSpPr/>
          <p:nvPr/>
        </p:nvSpPr>
        <p:spPr>
          <a:xfrm>
            <a:off x="2580718" y="3176565"/>
            <a:ext cx="223037" cy="22303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6FBC794-D978-E17D-32AE-96BB59A4579E}"/>
              </a:ext>
            </a:extLst>
          </p:cNvPr>
          <p:cNvSpPr txBox="1"/>
          <p:nvPr/>
        </p:nvSpPr>
        <p:spPr>
          <a:xfrm>
            <a:off x="5003841" y="1136471"/>
            <a:ext cx="16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Dependencies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-Templates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de-DE" sz="1000" b="1" dirty="0">
                <a:solidFill>
                  <a:schemeClr val="bg1">
                    <a:lumMod val="75000"/>
                  </a:schemeClr>
                </a:solidFill>
              </a:rPr>
              <a:t>Generator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metadata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-transformation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xsl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DE" sz="1000" dirty="0"/>
          </a:p>
        </p:txBody>
      </p:sp>
      <p:sp>
        <p:nvSpPr>
          <p:cNvPr id="1030" name="Left Brace 1029">
            <a:extLst>
              <a:ext uri="{FF2B5EF4-FFF2-40B4-BE49-F238E27FC236}">
                <a16:creationId xmlns:a16="http://schemas.microsoft.com/office/drawing/2014/main" id="{3611F432-D517-16EE-DF7E-838AD78DC6AA}"/>
              </a:ext>
            </a:extLst>
          </p:cNvPr>
          <p:cNvSpPr/>
          <p:nvPr/>
        </p:nvSpPr>
        <p:spPr>
          <a:xfrm>
            <a:off x="4838767" y="1133300"/>
            <a:ext cx="191674" cy="862421"/>
          </a:xfrm>
          <a:prstGeom prst="leftBrace">
            <a:avLst>
              <a:gd name="adj1" fmla="val 54679"/>
              <a:gd name="adj2" fmla="val 4686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6AD7B3F0-FB4F-403C-1011-5CE5AA41F999}"/>
              </a:ext>
            </a:extLst>
          </p:cNvPr>
          <p:cNvCxnSpPr>
            <a:cxnSpLocks/>
            <a:stCxn id="1029" idx="3"/>
            <a:endCxn id="26" idx="0"/>
          </p:cNvCxnSpPr>
          <p:nvPr/>
        </p:nvCxnSpPr>
        <p:spPr>
          <a:xfrm flipH="1">
            <a:off x="4222369" y="1644303"/>
            <a:ext cx="2382264" cy="1367837"/>
          </a:xfrm>
          <a:prstGeom prst="bentConnector4">
            <a:avLst>
              <a:gd name="adj1" fmla="val -9596"/>
              <a:gd name="adj2" fmla="val 68563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36" name="Picture 4">
            <a:extLst>
              <a:ext uri="{FF2B5EF4-FFF2-40B4-BE49-F238E27FC236}">
                <a16:creationId xmlns:a16="http://schemas.microsoft.com/office/drawing/2014/main" id="{E5FD4E39-780A-743E-6FEE-4BCB946F7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53" y="2747766"/>
            <a:ext cx="219515" cy="21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6" descr="What are some cool beginner console applications I could make? : r/csharp">
            <a:extLst>
              <a:ext uri="{FF2B5EF4-FFF2-40B4-BE49-F238E27FC236}">
                <a16:creationId xmlns:a16="http://schemas.microsoft.com/office/drawing/2014/main" id="{B694627A-8A5D-C6FC-2756-AFDCADB6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99" y="3043096"/>
            <a:ext cx="698996" cy="76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8">
            <a:extLst>
              <a:ext uri="{FF2B5EF4-FFF2-40B4-BE49-F238E27FC236}">
                <a16:creationId xmlns:a16="http://schemas.microsoft.com/office/drawing/2014/main" id="{6D6D7E0F-2184-E993-A872-2AA1A56AE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880" y="2890081"/>
            <a:ext cx="638385" cy="63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0">
            <a:extLst>
              <a:ext uri="{FF2B5EF4-FFF2-40B4-BE49-F238E27FC236}">
                <a16:creationId xmlns:a16="http://schemas.microsoft.com/office/drawing/2014/main" id="{32C95926-5A21-FB4D-F615-B59403AB0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43" y="3329534"/>
            <a:ext cx="638385" cy="63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F0287CF3-2ED2-B3B3-4D40-2861AC1D8CB5}"/>
              </a:ext>
            </a:extLst>
          </p:cNvPr>
          <p:cNvCxnSpPr>
            <a:cxnSpLocks/>
            <a:stCxn id="1039" idx="3"/>
          </p:cNvCxnSpPr>
          <p:nvPr/>
        </p:nvCxnSpPr>
        <p:spPr>
          <a:xfrm>
            <a:off x="6308795" y="3427082"/>
            <a:ext cx="1032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082D5A67-01CD-6D47-E223-314E117B5233}"/>
              </a:ext>
            </a:extLst>
          </p:cNvPr>
          <p:cNvSpPr txBox="1"/>
          <p:nvPr/>
        </p:nvSpPr>
        <p:spPr>
          <a:xfrm>
            <a:off x="6456768" y="3419818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locally</a:t>
            </a:r>
            <a:endParaRPr lang="en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48" name="Connector: Elbow 1047">
            <a:extLst>
              <a:ext uri="{FF2B5EF4-FFF2-40B4-BE49-F238E27FC236}">
                <a16:creationId xmlns:a16="http://schemas.microsoft.com/office/drawing/2014/main" id="{FB7F1550-F12E-9E7D-8AC0-C01DA64AA0B1}"/>
              </a:ext>
            </a:extLst>
          </p:cNvPr>
          <p:cNvCxnSpPr>
            <a:stCxn id="52" idx="2"/>
            <a:endCxn id="29" idx="1"/>
          </p:cNvCxnSpPr>
          <p:nvPr/>
        </p:nvCxnSpPr>
        <p:spPr>
          <a:xfrm rot="16200000" flipH="1">
            <a:off x="6279521" y="3821746"/>
            <a:ext cx="842427" cy="13408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3A5B05D-3CAE-061F-7005-A2695173B837}"/>
              </a:ext>
            </a:extLst>
          </p:cNvPr>
          <p:cNvSpPr txBox="1"/>
          <p:nvPr/>
        </p:nvSpPr>
        <p:spPr>
          <a:xfrm>
            <a:off x="6030301" y="4651783"/>
            <a:ext cx="1197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upload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Azure</a:t>
            </a:r>
            <a:endParaRPr lang="en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919F25DD-DDA9-2F96-E546-3E678D0C5C16}"/>
              </a:ext>
            </a:extLst>
          </p:cNvPr>
          <p:cNvSpPr/>
          <p:nvPr/>
        </p:nvSpPr>
        <p:spPr>
          <a:xfrm>
            <a:off x="6476739" y="3761046"/>
            <a:ext cx="223037" cy="22303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  <a:endParaRPr lang="en-DE" sz="1400" dirty="0">
              <a:solidFill>
                <a:schemeClr val="tx1"/>
              </a:solidFill>
            </a:endParaRPr>
          </a:p>
        </p:txBody>
      </p:sp>
      <p:pic>
        <p:nvPicPr>
          <p:cNvPr id="1052" name="Picture 12" descr="Azure App Service | Microsoft Power Automate">
            <a:extLst>
              <a:ext uri="{FF2B5EF4-FFF2-40B4-BE49-F238E27FC236}">
                <a16:creationId xmlns:a16="http://schemas.microsoft.com/office/drawing/2014/main" id="{10A1D459-543F-7843-35E8-D85185CBE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719" y="4942753"/>
            <a:ext cx="356452" cy="35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TextBox 1053">
            <a:extLst>
              <a:ext uri="{FF2B5EF4-FFF2-40B4-BE49-F238E27FC236}">
                <a16:creationId xmlns:a16="http://schemas.microsoft.com/office/drawing/2014/main" id="{F9023F78-4417-D12F-7128-7F2167042055}"/>
              </a:ext>
            </a:extLst>
          </p:cNvPr>
          <p:cNvSpPr txBox="1"/>
          <p:nvPr/>
        </p:nvSpPr>
        <p:spPr>
          <a:xfrm>
            <a:off x="3244625" y="1534286"/>
            <a:ext cx="132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generator</a:t>
            </a:r>
            <a:endParaRPr lang="de-DE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 source (optional)</a:t>
            </a:r>
            <a:endParaRPr lang="en-DE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E386F-0B2E-59B7-EB70-D9BD62125C50}"/>
              </a:ext>
            </a:extLst>
          </p:cNvPr>
          <p:cNvSpPr txBox="1"/>
          <p:nvPr/>
        </p:nvSpPr>
        <p:spPr>
          <a:xfrm>
            <a:off x="2322428" y="3474329"/>
            <a:ext cx="123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generate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SDK</a:t>
            </a:r>
            <a:endParaRPr lang="en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FD22F-CC3A-755A-4EDB-FE9BA474CB05}"/>
              </a:ext>
            </a:extLst>
          </p:cNvPr>
          <p:cNvSpPr txBox="1"/>
          <p:nvPr/>
        </p:nvSpPr>
        <p:spPr>
          <a:xfrm>
            <a:off x="3564366" y="2655120"/>
            <a:ext cx="454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🐧</a:t>
            </a:r>
          </a:p>
        </p:txBody>
      </p:sp>
    </p:spTree>
    <p:extLst>
      <p:ext uri="{BB962C8B-B14F-4D97-AF65-F5344CB8AC3E}">
        <p14:creationId xmlns:p14="http://schemas.microsoft.com/office/powerpoint/2010/main" val="12127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8C84BC-74C5-F721-B06A-15A156CDA2E8}"/>
              </a:ext>
            </a:extLst>
          </p:cNvPr>
          <p:cNvSpPr/>
          <p:nvPr/>
        </p:nvSpPr>
        <p:spPr>
          <a:xfrm>
            <a:off x="2405172" y="3699253"/>
            <a:ext cx="4587299" cy="1208289"/>
          </a:xfrm>
          <a:prstGeom prst="roundRect">
            <a:avLst>
              <a:gd name="adj" fmla="val 506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D2D12-E1A8-61D4-5C6F-8E211EB8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7" y="249277"/>
            <a:ext cx="4758356" cy="17277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CF4D05-9B19-AF0F-6CA0-94AC06727186}"/>
              </a:ext>
            </a:extLst>
          </p:cNvPr>
          <p:cNvSpPr/>
          <p:nvPr/>
        </p:nvSpPr>
        <p:spPr>
          <a:xfrm>
            <a:off x="4452770" y="4095597"/>
            <a:ext cx="2030287" cy="6282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Data.GWSAMPLE_BASIC</a:t>
            </a:r>
            <a:endParaRPr lang="en-DE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8D9-9F98-52AB-FFF5-4B212A94EDED}"/>
              </a:ext>
            </a:extLst>
          </p:cNvPr>
          <p:cNvSpPr txBox="1"/>
          <p:nvPr/>
        </p:nvSpPr>
        <p:spPr>
          <a:xfrm>
            <a:off x="1303209" y="4199485"/>
            <a:ext cx="122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🛠️</a:t>
            </a:r>
            <a:r>
              <a:rPr lang="de-DE" sz="1200" dirty="0" err="1"/>
              <a:t>Generated</a:t>
            </a:r>
            <a:endParaRPr lang="en-D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45CC0-AC49-4E93-8DC3-E8AC37515175}"/>
              </a:ext>
            </a:extLst>
          </p:cNvPr>
          <p:cNvSpPr/>
          <p:nvPr/>
        </p:nvSpPr>
        <p:spPr>
          <a:xfrm>
            <a:off x="2405172" y="5036956"/>
            <a:ext cx="2489557" cy="366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FunctionsSample.GWSAMPLE_BASIC</a:t>
            </a:r>
            <a:endParaRPr lang="en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36799-51A0-BB41-F859-4899C7758933}"/>
              </a:ext>
            </a:extLst>
          </p:cNvPr>
          <p:cNvSpPr/>
          <p:nvPr/>
        </p:nvSpPr>
        <p:spPr>
          <a:xfrm>
            <a:off x="4955241" y="5036956"/>
            <a:ext cx="2040853" cy="366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TestClient.GWSAMPLE_BASIC</a:t>
            </a:r>
            <a:endParaRPr lang="en-DE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D2E71-0EE1-8789-2750-9D6E7E03AE2B}"/>
              </a:ext>
            </a:extLst>
          </p:cNvPr>
          <p:cNvSpPr/>
          <p:nvPr/>
        </p:nvSpPr>
        <p:spPr>
          <a:xfrm>
            <a:off x="2782642" y="4316189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WebJobs</a:t>
            </a:r>
            <a:r>
              <a:rPr lang="de-DE" sz="1100" dirty="0"/>
              <a:t>.</a:t>
            </a:r>
          </a:p>
          <a:p>
            <a:pPr algn="ctr"/>
            <a:r>
              <a:rPr lang="de-DE" sz="1100" dirty="0"/>
              <a:t>GWSAMPLE_BASIC</a:t>
            </a:r>
            <a:endParaRPr lang="en-DE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D37FB-0A91-62F4-B48F-D070C26329A7}"/>
              </a:ext>
            </a:extLst>
          </p:cNvPr>
          <p:cNvSpPr txBox="1"/>
          <p:nvPr/>
        </p:nvSpPr>
        <p:spPr>
          <a:xfrm>
            <a:off x="1351665" y="4995648"/>
            <a:ext cx="98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📦</a:t>
            </a:r>
            <a:r>
              <a:rPr lang="de-DE" sz="1200" dirty="0" err="1"/>
              <a:t>Shipped</a:t>
            </a:r>
            <a:r>
              <a:rPr lang="de-DE" sz="1200" dirty="0"/>
              <a:t> </a:t>
            </a:r>
            <a:r>
              <a:rPr lang="de-DE" sz="1200" dirty="0" err="1"/>
              <a:t>samples</a:t>
            </a:r>
            <a:endParaRPr lang="en-DE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E72F1F-1C55-C277-F55B-C4D01BD5E71A}"/>
              </a:ext>
            </a:extLst>
          </p:cNvPr>
          <p:cNvSpPr/>
          <p:nvPr/>
        </p:nvSpPr>
        <p:spPr>
          <a:xfrm>
            <a:off x="2405172" y="3162217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WebJobs</a:t>
            </a:r>
            <a:endParaRPr lang="de-DE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4C4684-5A17-FEFC-C201-CAADC1E9AD4B}"/>
              </a:ext>
            </a:extLst>
          </p:cNvPr>
          <p:cNvSpPr/>
          <p:nvPr/>
        </p:nvSpPr>
        <p:spPr>
          <a:xfrm>
            <a:off x="4052492" y="3158747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OData</a:t>
            </a:r>
            <a:endParaRPr lang="de-DE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EFDD6-AF1A-8867-BDD8-98E2E6C4FF7F}"/>
              </a:ext>
            </a:extLst>
          </p:cNvPr>
          <p:cNvSpPr/>
          <p:nvPr/>
        </p:nvSpPr>
        <p:spPr>
          <a:xfrm>
            <a:off x="5699813" y="3158747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0E1BA-1287-AA72-4C9C-928DA373A2F0}"/>
              </a:ext>
            </a:extLst>
          </p:cNvPr>
          <p:cNvSpPr txBox="1"/>
          <p:nvPr/>
        </p:nvSpPr>
        <p:spPr>
          <a:xfrm>
            <a:off x="981635" y="3166782"/>
            <a:ext cx="135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📦 </a:t>
            </a:r>
            <a:r>
              <a:rPr lang="de-DE" sz="1200" dirty="0" err="1"/>
              <a:t>shipped</a:t>
            </a:r>
            <a:r>
              <a:rPr lang="de-DE" sz="1200" dirty="0"/>
              <a:t> </a:t>
            </a:r>
            <a:r>
              <a:rPr lang="de-DE" sz="1200" dirty="0" err="1"/>
              <a:t>base</a:t>
            </a:r>
            <a:r>
              <a:rPr lang="de-DE" sz="1200" dirty="0"/>
              <a:t> </a:t>
            </a:r>
            <a:r>
              <a:rPr lang="de-DE" sz="1200" dirty="0" err="1"/>
              <a:t>dependency</a:t>
            </a:r>
            <a:endParaRPr lang="en-DE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80B370-ED76-3A62-8684-72BAE0EBF88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697830" y="3362558"/>
            <a:ext cx="354662" cy="34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55CED7-BC2B-A1B0-AB9F-5632CC4E52B3}"/>
              </a:ext>
            </a:extLst>
          </p:cNvPr>
          <p:cNvCxnSpPr/>
          <p:nvPr/>
        </p:nvCxnSpPr>
        <p:spPr>
          <a:xfrm flipV="1">
            <a:off x="5345150" y="3360140"/>
            <a:ext cx="354662" cy="34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F03E0ED-1201-DBC3-41C4-F4E499C86674}"/>
              </a:ext>
            </a:extLst>
          </p:cNvPr>
          <p:cNvCxnSpPr>
            <a:stCxn id="13" idx="2"/>
          </p:cNvCxnSpPr>
          <p:nvPr/>
        </p:nvCxnSpPr>
        <p:spPr>
          <a:xfrm rot="16200000" flipH="1">
            <a:off x="2873457" y="3747883"/>
            <a:ext cx="733558" cy="377470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26298D7-A3B1-04B0-EF9E-B1F4647B1AD0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16200000" flipH="1">
            <a:off x="4818753" y="3446436"/>
            <a:ext cx="529228" cy="769093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D81F92A-6D08-FC03-B5B5-96FCAE38740B}"/>
              </a:ext>
            </a:extLst>
          </p:cNvPr>
          <p:cNvCxnSpPr>
            <a:endCxn id="11" idx="3"/>
          </p:cNvCxnSpPr>
          <p:nvPr/>
        </p:nvCxnSpPr>
        <p:spPr>
          <a:xfrm rot="10800000" flipV="1">
            <a:off x="4075300" y="4417358"/>
            <a:ext cx="377470" cy="102641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C464FBF-1C26-69A3-D83A-E6FFAFEB625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rot="5400000">
            <a:off x="5642414" y="3391869"/>
            <a:ext cx="529228" cy="8782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F0B85C6-4FF6-EEED-FC09-6A609788E609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5565219" y="4626507"/>
            <a:ext cx="313145" cy="507754"/>
          </a:xfrm>
          <a:prstGeom prst="bentConnector3">
            <a:avLst>
              <a:gd name="adj1" fmla="val 5644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2934B07-6FD8-745F-73AA-1ADF99933917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4402360" y="3971403"/>
            <a:ext cx="313145" cy="1817963"/>
          </a:xfrm>
          <a:prstGeom prst="bentConnector3">
            <a:avLst>
              <a:gd name="adj1" fmla="val 6932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052E38A-E3AB-474A-A715-B273EAA1890C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rot="16200000" flipV="1">
            <a:off x="3382889" y="4769894"/>
            <a:ext cx="313145" cy="220980"/>
          </a:xfrm>
          <a:prstGeom prst="bentConnector3">
            <a:avLst>
              <a:gd name="adj1" fmla="val 6503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3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95444" y="633064"/>
            <a:ext cx="11497842" cy="589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93863"/>
            <a:ext cx="352426" cy="352426"/>
          </a:xfrm>
          <a:prstGeom prst="rect">
            <a:avLst/>
          </a:prstGeom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FADBE0A0-C110-FEAA-BE4E-667C652A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" y="1776072"/>
            <a:ext cx="759084" cy="75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>
            <a:off x="4637314" y="2332654"/>
            <a:ext cx="0" cy="138471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20691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488533" y="2285030"/>
            <a:ext cx="596089" cy="1577886"/>
          </a:xfrm>
          <a:prstGeom prst="leftBrace">
            <a:avLst>
              <a:gd name="adj1" fmla="val 47466"/>
              <a:gd name="adj2" fmla="val 7001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7334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29EEDA-3510-734F-C548-C35D2F423F83}"/>
              </a:ext>
            </a:extLst>
          </p:cNvPr>
          <p:cNvSpPr txBox="1"/>
          <p:nvPr/>
        </p:nvSpPr>
        <p:spPr>
          <a:xfrm>
            <a:off x="1387275" y="3094480"/>
            <a:ext cx="1750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en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01CAC2-5FB7-F402-BC5A-A11B693E236C}"/>
              </a:ext>
            </a:extLst>
          </p:cNvPr>
          <p:cNvSpPr txBox="1"/>
          <p:nvPr/>
        </p:nvSpPr>
        <p:spPr>
          <a:xfrm>
            <a:off x="0" y="1533301"/>
            <a:ext cx="94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0139" y="1562004"/>
            <a:ext cx="514350" cy="51435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897182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Service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(Y1: Linux,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consumption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93610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75678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powered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</a:t>
            </a:r>
            <a:endParaRPr kumimoji="0" lang="en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4502121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10243339" y="3040128"/>
            <a:ext cx="0" cy="1354492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870654" y="3600519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OData</a:t>
            </a:r>
            <a:endParaRPr kumimoji="0" lang="en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175EB-23E3-E644-B8E1-7F16DE20D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6" y="3067146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60384" y="2709573"/>
            <a:ext cx="1999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 Code / VS Studio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2C1F7E3-528F-CE3A-4871-C3DF49CD12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29579" y="2426480"/>
            <a:ext cx="406978" cy="406978"/>
          </a:xfrm>
          <a:prstGeom prst="rect">
            <a:avLst/>
          </a:prstGeom>
        </p:spPr>
      </p:pic>
      <p:grpSp>
        <p:nvGrpSpPr>
          <p:cNvPr id="27" name="Gruppieren 22">
            <a:extLst>
              <a:ext uri="{FF2B5EF4-FFF2-40B4-BE49-F238E27FC236}">
                <a16:creationId xmlns:a16="http://schemas.microsoft.com/office/drawing/2014/main" id="{3DF9106C-6BEC-9ED4-3125-8C08CCBD46BE}"/>
              </a:ext>
            </a:extLst>
          </p:cNvPr>
          <p:cNvGrpSpPr/>
          <p:nvPr/>
        </p:nvGrpSpPr>
        <p:grpSpPr>
          <a:xfrm flipH="1">
            <a:off x="9450733" y="2132637"/>
            <a:ext cx="555680" cy="368561"/>
            <a:chOff x="6732240" y="1509655"/>
            <a:chExt cx="2160240" cy="1344105"/>
          </a:xfrm>
          <a:solidFill>
            <a:schemeClr val="tx1"/>
          </a:solidFill>
        </p:grpSpPr>
        <p:sp>
          <p:nvSpPr>
            <p:cNvPr id="29" name="Abgerundetes Rechteck 19">
              <a:extLst>
                <a:ext uri="{FF2B5EF4-FFF2-40B4-BE49-F238E27FC236}">
                  <a16:creationId xmlns:a16="http://schemas.microsoft.com/office/drawing/2014/main" id="{617E3CB7-5875-C2E6-8055-6FE04F59FFB7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Abgerundetes Rechteck 20">
              <a:extLst>
                <a:ext uri="{FF2B5EF4-FFF2-40B4-BE49-F238E27FC236}">
                  <a16:creationId xmlns:a16="http://schemas.microsoft.com/office/drawing/2014/main" id="{9E8724BD-4DF2-283E-685E-6764E851C0DF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Abgerundetes Rechteck 21">
              <a:extLst>
                <a:ext uri="{FF2B5EF4-FFF2-40B4-BE49-F238E27FC236}">
                  <a16:creationId xmlns:a16="http://schemas.microsoft.com/office/drawing/2014/main" id="{C3FD7AD1-6BE5-6A29-22A2-FCA1E07BDEBE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2" name="Gruppieren 22">
            <a:extLst>
              <a:ext uri="{FF2B5EF4-FFF2-40B4-BE49-F238E27FC236}">
                <a16:creationId xmlns:a16="http://schemas.microsoft.com/office/drawing/2014/main" id="{98C9BD27-C1EC-79D1-F0A2-EE118036217C}"/>
              </a:ext>
            </a:extLst>
          </p:cNvPr>
          <p:cNvGrpSpPr/>
          <p:nvPr/>
        </p:nvGrpSpPr>
        <p:grpSpPr>
          <a:xfrm flipH="1">
            <a:off x="9474093" y="2167508"/>
            <a:ext cx="515501" cy="320745"/>
            <a:chOff x="6732240" y="1509655"/>
            <a:chExt cx="2160240" cy="1344105"/>
          </a:xfrm>
          <a:solidFill>
            <a:srgbClr val="CA0B4A"/>
          </a:solidFill>
        </p:grpSpPr>
        <p:sp>
          <p:nvSpPr>
            <p:cNvPr id="45" name="Abgerundetes Rechteck 19">
              <a:extLst>
                <a:ext uri="{FF2B5EF4-FFF2-40B4-BE49-F238E27FC236}">
                  <a16:creationId xmlns:a16="http://schemas.microsoft.com/office/drawing/2014/main" id="{DC69D6DA-5AB6-EBA3-5F2E-CBAF916A3BBC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Abgerundetes Rechteck 20">
              <a:extLst>
                <a:ext uri="{FF2B5EF4-FFF2-40B4-BE49-F238E27FC236}">
                  <a16:creationId xmlns:a16="http://schemas.microsoft.com/office/drawing/2014/main" id="{13C9838D-7E5E-FCDB-CACB-175C4AAF5404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Abgerundetes Rechteck 21">
              <a:extLst>
                <a:ext uri="{FF2B5EF4-FFF2-40B4-BE49-F238E27FC236}">
                  <a16:creationId xmlns:a16="http://schemas.microsoft.com/office/drawing/2014/main" id="{3C891DF6-BC75-F91B-A956-D415D788F494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0" name="Gruppieren 22">
            <a:extLst>
              <a:ext uri="{FF2B5EF4-FFF2-40B4-BE49-F238E27FC236}">
                <a16:creationId xmlns:a16="http://schemas.microsoft.com/office/drawing/2014/main" id="{B679354D-503A-C419-48D0-5E6425F1E7E5}"/>
              </a:ext>
            </a:extLst>
          </p:cNvPr>
          <p:cNvGrpSpPr/>
          <p:nvPr/>
        </p:nvGrpSpPr>
        <p:grpSpPr>
          <a:xfrm flipH="1">
            <a:off x="9506633" y="2196355"/>
            <a:ext cx="451661" cy="281024"/>
            <a:chOff x="6732240" y="1509655"/>
            <a:chExt cx="2160240" cy="1344105"/>
          </a:xfrm>
          <a:solidFill>
            <a:schemeClr val="tx1"/>
          </a:solidFill>
        </p:grpSpPr>
        <p:sp>
          <p:nvSpPr>
            <p:cNvPr id="63" name="Abgerundetes Rechteck 19">
              <a:extLst>
                <a:ext uri="{FF2B5EF4-FFF2-40B4-BE49-F238E27FC236}">
                  <a16:creationId xmlns:a16="http://schemas.microsoft.com/office/drawing/2014/main" id="{D6F79054-7F9A-429D-1EEF-5075D133047A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4" name="Abgerundetes Rechteck 20">
              <a:extLst>
                <a:ext uri="{FF2B5EF4-FFF2-40B4-BE49-F238E27FC236}">
                  <a16:creationId xmlns:a16="http://schemas.microsoft.com/office/drawing/2014/main" id="{3A2F869B-E070-A79C-BC53-723F8D89EA37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8" name="Abgerundetes Rechteck 21">
              <a:extLst>
                <a:ext uri="{FF2B5EF4-FFF2-40B4-BE49-F238E27FC236}">
                  <a16:creationId xmlns:a16="http://schemas.microsoft.com/office/drawing/2014/main" id="{70C99A9D-C15F-D993-6BCA-A1ABF5514FDE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29" name="Oval 1028">
            <a:extLst>
              <a:ext uri="{FF2B5EF4-FFF2-40B4-BE49-F238E27FC236}">
                <a16:creationId xmlns:a16="http://schemas.microsoft.com/office/drawing/2014/main" id="{F543014C-9256-072F-5D0A-C4E5D401616C}"/>
              </a:ext>
            </a:extLst>
          </p:cNvPr>
          <p:cNvSpPr/>
          <p:nvPr/>
        </p:nvSpPr>
        <p:spPr>
          <a:xfrm flipH="1">
            <a:off x="9580759" y="2447532"/>
            <a:ext cx="237760" cy="59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E2406C-1944-8BC1-DA29-385B83D18FD0}"/>
              </a:ext>
            </a:extLst>
          </p:cNvPr>
          <p:cNvGrpSpPr/>
          <p:nvPr/>
        </p:nvGrpSpPr>
        <p:grpSpPr>
          <a:xfrm>
            <a:off x="9284268" y="2346779"/>
            <a:ext cx="1696535" cy="584775"/>
            <a:chOff x="9341579" y="2043940"/>
            <a:chExt cx="1696535" cy="584775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E3947853-1852-EC2F-A902-D151C9D813B3}"/>
                </a:ext>
              </a:extLst>
            </p:cNvPr>
            <p:cNvSpPr/>
            <p:nvPr/>
          </p:nvSpPr>
          <p:spPr>
            <a:xfrm>
              <a:off x="9662513" y="2188029"/>
              <a:ext cx="1375601" cy="195942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100" b="1" dirty="0"/>
                <a:t>Azure SDK </a:t>
              </a:r>
              <a:r>
                <a:rPr lang="de-DE" sz="1100" b="1" dirty="0" err="1"/>
                <a:t>for</a:t>
              </a:r>
              <a:r>
                <a:rPr lang="de-DE" sz="1100" b="1" dirty="0"/>
                <a:t> SAP</a:t>
              </a:r>
              <a:endParaRPr lang="en-DE" sz="1100" b="1" dirty="0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3F2D779B-C8F2-81A5-3658-4FFF4E3170FE}"/>
                </a:ext>
              </a:extLst>
            </p:cNvPr>
            <p:cNvSpPr/>
            <p:nvPr/>
          </p:nvSpPr>
          <p:spPr>
            <a:xfrm rot="10800000">
              <a:off x="9662512" y="2383971"/>
              <a:ext cx="1374511" cy="195942"/>
            </a:xfrm>
            <a:prstGeom prst="round2Same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34DCF8-C620-F0BF-8C0F-4F705295D5DB}"/>
                </a:ext>
              </a:extLst>
            </p:cNvPr>
            <p:cNvSpPr txBox="1"/>
            <p:nvPr/>
          </p:nvSpPr>
          <p:spPr>
            <a:xfrm>
              <a:off x="9969030" y="2343441"/>
              <a:ext cx="106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err="1"/>
                <a:t>for</a:t>
              </a:r>
              <a:r>
                <a:rPr lang="de-DE" sz="1200" b="1" dirty="0"/>
                <a:t> .NET 6</a:t>
              </a:r>
              <a:endParaRPr lang="en-DE" sz="12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F48365-BDF7-DB49-71EC-04130F885B18}"/>
                </a:ext>
              </a:extLst>
            </p:cNvPr>
            <p:cNvSpPr txBox="1"/>
            <p:nvPr/>
          </p:nvSpPr>
          <p:spPr>
            <a:xfrm rot="20817953">
              <a:off x="9341579" y="2043940"/>
              <a:ext cx="4247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DE" sz="3200" dirty="0"/>
                <a:t>🚀</a:t>
              </a:r>
            </a:p>
          </p:txBody>
        </p:sp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3DB877F-5799-3C5A-0CA0-646C3DAD0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0" y="3326646"/>
            <a:ext cx="540144" cy="55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39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95444" y="633064"/>
            <a:ext cx="11497842" cy="589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93863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3550200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5589" y="4067852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FADBE0A0-C110-FEAA-BE4E-667C652A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" y="1776072"/>
            <a:ext cx="759084" cy="75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 flipH="1">
            <a:off x="4625166" y="2332654"/>
            <a:ext cx="12148" cy="397289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52357" y="5925814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20691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726413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60734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8"/>
            <a:ext cx="596089" cy="3858208"/>
          </a:xfrm>
          <a:prstGeom prst="leftBrace">
            <a:avLst>
              <a:gd name="adj1" fmla="val 47466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29EEDA-3510-734F-C548-C35D2F423F83}"/>
              </a:ext>
            </a:extLst>
          </p:cNvPr>
          <p:cNvSpPr txBox="1"/>
          <p:nvPr/>
        </p:nvSpPr>
        <p:spPr>
          <a:xfrm>
            <a:off x="1740037" y="3018453"/>
            <a:ext cx="9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`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`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956291" y="3790854"/>
            <a:ext cx="0" cy="3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967274" y="3842953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push</a:t>
            </a:r>
            <a:endParaRPr kumimoji="0" lang="en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</a:t>
            </a:r>
            <a:endParaRPr kumimoji="0" lang="en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01CAC2-5FB7-F402-BC5A-A11B693E236C}"/>
              </a:ext>
            </a:extLst>
          </p:cNvPr>
          <p:cNvSpPr txBox="1"/>
          <p:nvPr/>
        </p:nvSpPr>
        <p:spPr>
          <a:xfrm>
            <a:off x="0" y="1533301"/>
            <a:ext cx="94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 Action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Group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32270" y="812249"/>
            <a:ext cx="514350" cy="5143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90310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897182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Service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(Y1: Linux,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consumption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6" y="355020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Vault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Analytics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Insights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7473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Dashboard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upped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93610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75678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powered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</a:t>
            </a:r>
            <a:endParaRPr kumimoji="0" lang="en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4502121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10243339" y="3040128"/>
            <a:ext cx="0" cy="1354492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870654" y="3600519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OData</a:t>
            </a:r>
            <a:endParaRPr kumimoji="0" lang="en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175EB-23E3-E644-B8E1-7F16DE20D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6" y="3067146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19591" y="2735026"/>
            <a:ext cx="1999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 Code / VS Studio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2C1F7E3-528F-CE3A-4871-C3DF49CD12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9579" y="2426480"/>
            <a:ext cx="406978" cy="406978"/>
          </a:xfrm>
          <a:prstGeom prst="rect">
            <a:avLst/>
          </a:prstGeom>
        </p:spPr>
      </p:pic>
      <p:grpSp>
        <p:nvGrpSpPr>
          <p:cNvPr id="27" name="Gruppieren 22">
            <a:extLst>
              <a:ext uri="{FF2B5EF4-FFF2-40B4-BE49-F238E27FC236}">
                <a16:creationId xmlns:a16="http://schemas.microsoft.com/office/drawing/2014/main" id="{3DF9106C-6BEC-9ED4-3125-8C08CCBD46BE}"/>
              </a:ext>
            </a:extLst>
          </p:cNvPr>
          <p:cNvGrpSpPr/>
          <p:nvPr/>
        </p:nvGrpSpPr>
        <p:grpSpPr>
          <a:xfrm flipH="1">
            <a:off x="9450733" y="2132637"/>
            <a:ext cx="555680" cy="368561"/>
            <a:chOff x="6732240" y="1509655"/>
            <a:chExt cx="2160240" cy="1344105"/>
          </a:xfrm>
          <a:solidFill>
            <a:schemeClr val="tx1"/>
          </a:solidFill>
        </p:grpSpPr>
        <p:sp>
          <p:nvSpPr>
            <p:cNvPr id="29" name="Abgerundetes Rechteck 19">
              <a:extLst>
                <a:ext uri="{FF2B5EF4-FFF2-40B4-BE49-F238E27FC236}">
                  <a16:creationId xmlns:a16="http://schemas.microsoft.com/office/drawing/2014/main" id="{617E3CB7-5875-C2E6-8055-6FE04F59FFB7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Abgerundetes Rechteck 20">
              <a:extLst>
                <a:ext uri="{FF2B5EF4-FFF2-40B4-BE49-F238E27FC236}">
                  <a16:creationId xmlns:a16="http://schemas.microsoft.com/office/drawing/2014/main" id="{9E8724BD-4DF2-283E-685E-6764E851C0DF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Abgerundetes Rechteck 21">
              <a:extLst>
                <a:ext uri="{FF2B5EF4-FFF2-40B4-BE49-F238E27FC236}">
                  <a16:creationId xmlns:a16="http://schemas.microsoft.com/office/drawing/2014/main" id="{C3FD7AD1-6BE5-6A29-22A2-FCA1E07BDEBE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2" name="Gruppieren 22">
            <a:extLst>
              <a:ext uri="{FF2B5EF4-FFF2-40B4-BE49-F238E27FC236}">
                <a16:creationId xmlns:a16="http://schemas.microsoft.com/office/drawing/2014/main" id="{98C9BD27-C1EC-79D1-F0A2-EE118036217C}"/>
              </a:ext>
            </a:extLst>
          </p:cNvPr>
          <p:cNvGrpSpPr/>
          <p:nvPr/>
        </p:nvGrpSpPr>
        <p:grpSpPr>
          <a:xfrm flipH="1">
            <a:off x="9474093" y="2167508"/>
            <a:ext cx="515501" cy="320745"/>
            <a:chOff x="6732240" y="1509655"/>
            <a:chExt cx="2160240" cy="1344105"/>
          </a:xfrm>
          <a:solidFill>
            <a:srgbClr val="CA0B4A"/>
          </a:solidFill>
        </p:grpSpPr>
        <p:sp>
          <p:nvSpPr>
            <p:cNvPr id="45" name="Abgerundetes Rechteck 19">
              <a:extLst>
                <a:ext uri="{FF2B5EF4-FFF2-40B4-BE49-F238E27FC236}">
                  <a16:creationId xmlns:a16="http://schemas.microsoft.com/office/drawing/2014/main" id="{DC69D6DA-5AB6-EBA3-5F2E-CBAF916A3BBC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Abgerundetes Rechteck 20">
              <a:extLst>
                <a:ext uri="{FF2B5EF4-FFF2-40B4-BE49-F238E27FC236}">
                  <a16:creationId xmlns:a16="http://schemas.microsoft.com/office/drawing/2014/main" id="{13C9838D-7E5E-FCDB-CACB-175C4AAF5404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Abgerundetes Rechteck 21">
              <a:extLst>
                <a:ext uri="{FF2B5EF4-FFF2-40B4-BE49-F238E27FC236}">
                  <a16:creationId xmlns:a16="http://schemas.microsoft.com/office/drawing/2014/main" id="{3C891DF6-BC75-F91B-A956-D415D788F494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0" name="Gruppieren 22">
            <a:extLst>
              <a:ext uri="{FF2B5EF4-FFF2-40B4-BE49-F238E27FC236}">
                <a16:creationId xmlns:a16="http://schemas.microsoft.com/office/drawing/2014/main" id="{B679354D-503A-C419-48D0-5E6425F1E7E5}"/>
              </a:ext>
            </a:extLst>
          </p:cNvPr>
          <p:cNvGrpSpPr/>
          <p:nvPr/>
        </p:nvGrpSpPr>
        <p:grpSpPr>
          <a:xfrm flipH="1">
            <a:off x="9506633" y="2196355"/>
            <a:ext cx="451661" cy="281024"/>
            <a:chOff x="6732240" y="1509655"/>
            <a:chExt cx="2160240" cy="1344105"/>
          </a:xfrm>
          <a:solidFill>
            <a:schemeClr val="tx1"/>
          </a:solidFill>
        </p:grpSpPr>
        <p:sp>
          <p:nvSpPr>
            <p:cNvPr id="63" name="Abgerundetes Rechteck 19">
              <a:extLst>
                <a:ext uri="{FF2B5EF4-FFF2-40B4-BE49-F238E27FC236}">
                  <a16:creationId xmlns:a16="http://schemas.microsoft.com/office/drawing/2014/main" id="{D6F79054-7F9A-429D-1EEF-5075D133047A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4" name="Abgerundetes Rechteck 20">
              <a:extLst>
                <a:ext uri="{FF2B5EF4-FFF2-40B4-BE49-F238E27FC236}">
                  <a16:creationId xmlns:a16="http://schemas.microsoft.com/office/drawing/2014/main" id="{3A2F869B-E070-A79C-BC53-723F8D89EA37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8" name="Abgerundetes Rechteck 21">
              <a:extLst>
                <a:ext uri="{FF2B5EF4-FFF2-40B4-BE49-F238E27FC236}">
                  <a16:creationId xmlns:a16="http://schemas.microsoft.com/office/drawing/2014/main" id="{70C99A9D-C15F-D993-6BCA-A1ABF5514FDE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29" name="Oval 1028">
            <a:extLst>
              <a:ext uri="{FF2B5EF4-FFF2-40B4-BE49-F238E27FC236}">
                <a16:creationId xmlns:a16="http://schemas.microsoft.com/office/drawing/2014/main" id="{F543014C-9256-072F-5D0A-C4E5D401616C}"/>
              </a:ext>
            </a:extLst>
          </p:cNvPr>
          <p:cNvSpPr/>
          <p:nvPr/>
        </p:nvSpPr>
        <p:spPr>
          <a:xfrm flipH="1">
            <a:off x="9580759" y="2447532"/>
            <a:ext cx="237760" cy="59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E2406C-1944-8BC1-DA29-385B83D18FD0}"/>
              </a:ext>
            </a:extLst>
          </p:cNvPr>
          <p:cNvGrpSpPr/>
          <p:nvPr/>
        </p:nvGrpSpPr>
        <p:grpSpPr>
          <a:xfrm>
            <a:off x="9284268" y="2346779"/>
            <a:ext cx="1696535" cy="584775"/>
            <a:chOff x="9341579" y="2043940"/>
            <a:chExt cx="1696535" cy="584775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E3947853-1852-EC2F-A902-D151C9D813B3}"/>
                </a:ext>
              </a:extLst>
            </p:cNvPr>
            <p:cNvSpPr/>
            <p:nvPr/>
          </p:nvSpPr>
          <p:spPr>
            <a:xfrm>
              <a:off x="9662513" y="2188029"/>
              <a:ext cx="1375601" cy="195942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100" b="1" dirty="0"/>
                <a:t>Azure SDK </a:t>
              </a:r>
              <a:r>
                <a:rPr lang="de-DE" sz="1100" b="1" dirty="0" err="1"/>
                <a:t>for</a:t>
              </a:r>
              <a:r>
                <a:rPr lang="de-DE" sz="1100" b="1" dirty="0"/>
                <a:t> SAP</a:t>
              </a:r>
              <a:endParaRPr lang="en-DE" sz="1100" b="1" dirty="0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3F2D779B-C8F2-81A5-3658-4FFF4E3170FE}"/>
                </a:ext>
              </a:extLst>
            </p:cNvPr>
            <p:cNvSpPr/>
            <p:nvPr/>
          </p:nvSpPr>
          <p:spPr>
            <a:xfrm rot="10800000">
              <a:off x="9662512" y="2383971"/>
              <a:ext cx="1374511" cy="195942"/>
            </a:xfrm>
            <a:prstGeom prst="round2Same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34DCF8-C620-F0BF-8C0F-4F705295D5DB}"/>
                </a:ext>
              </a:extLst>
            </p:cNvPr>
            <p:cNvSpPr txBox="1"/>
            <p:nvPr/>
          </p:nvSpPr>
          <p:spPr>
            <a:xfrm>
              <a:off x="9969030" y="2343441"/>
              <a:ext cx="106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err="1"/>
                <a:t>for</a:t>
              </a:r>
              <a:r>
                <a:rPr lang="de-DE" sz="1200" b="1" dirty="0"/>
                <a:t> .NET 6</a:t>
              </a:r>
              <a:endParaRPr lang="en-DE" sz="12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F48365-BDF7-DB49-71EC-04130F885B18}"/>
                </a:ext>
              </a:extLst>
            </p:cNvPr>
            <p:cNvSpPr txBox="1"/>
            <p:nvPr/>
          </p:nvSpPr>
          <p:spPr>
            <a:xfrm rot="20817953">
              <a:off x="9341579" y="2043940"/>
              <a:ext cx="4247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DE" sz="3200" dirty="0"/>
                <a:t>🚀</a:t>
              </a:r>
            </a:p>
          </p:txBody>
        </p:sp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3DB877F-5799-3C5A-0CA0-646C3DAD0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0" y="3326646"/>
            <a:ext cx="540144" cy="55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3F6D0-3BCD-C9FF-647D-2E8F4A053674}"/>
              </a:ext>
            </a:extLst>
          </p:cNvPr>
          <p:cNvCxnSpPr>
            <a:cxnSpLocks/>
          </p:cNvCxnSpPr>
          <p:nvPr/>
        </p:nvCxnSpPr>
        <p:spPr>
          <a:xfrm>
            <a:off x="4647907" y="5443831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79EE17-C2B9-CB37-18E3-B4ADEFCD671A}"/>
              </a:ext>
            </a:extLst>
          </p:cNvPr>
          <p:cNvSpPr txBox="1"/>
          <p:nvPr/>
        </p:nvSpPr>
        <p:spPr>
          <a:xfrm>
            <a:off x="6105705" y="5235623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 Account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BBFA6CA-CEF5-8CAE-7A1A-67D2A703D2A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652357" y="5256059"/>
            <a:ext cx="346400" cy="3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8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225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12</cp:revision>
  <dcterms:created xsi:type="dcterms:W3CDTF">2022-11-11T13:45:51Z</dcterms:created>
  <dcterms:modified xsi:type="dcterms:W3CDTF">2023-01-02T10:20:17Z</dcterms:modified>
</cp:coreProperties>
</file>