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Boudry" userId="73fc46c4-b620-4bbc-ab25-de599df90dae" providerId="ADAL" clId="{F039F5F8-7502-49EF-A730-AF686B1E09E9}"/>
    <pc:docChg chg="undo custSel modSld">
      <pc:chgData name="Charles Boudry" userId="73fc46c4-b620-4bbc-ab25-de599df90dae" providerId="ADAL" clId="{F039F5F8-7502-49EF-A730-AF686B1E09E9}" dt="2021-03-19T11:33:16.479" v="2" actId="1076"/>
      <pc:docMkLst>
        <pc:docMk/>
      </pc:docMkLst>
      <pc:sldChg chg="modSp mod">
        <pc:chgData name="Charles Boudry" userId="73fc46c4-b620-4bbc-ab25-de599df90dae" providerId="ADAL" clId="{F039F5F8-7502-49EF-A730-AF686B1E09E9}" dt="2021-03-19T11:31:56.951" v="1" actId="1076"/>
        <pc:sldMkLst>
          <pc:docMk/>
          <pc:sldMk cId="3157224872" sldId="257"/>
        </pc:sldMkLst>
        <pc:spChg chg="mod">
          <ac:chgData name="Charles Boudry" userId="73fc46c4-b620-4bbc-ab25-de599df90dae" providerId="ADAL" clId="{F039F5F8-7502-49EF-A730-AF686B1E09E9}" dt="2021-03-19T11:31:56.951" v="1" actId="1076"/>
          <ac:spMkLst>
            <pc:docMk/>
            <pc:sldMk cId="3157224872" sldId="257"/>
            <ac:spMk id="43" creationId="{D973007C-9927-4DC6-B1DD-8965125D960B}"/>
          </ac:spMkLst>
        </pc:spChg>
      </pc:sldChg>
      <pc:sldChg chg="modSp mod">
        <pc:chgData name="Charles Boudry" userId="73fc46c4-b620-4bbc-ab25-de599df90dae" providerId="ADAL" clId="{F039F5F8-7502-49EF-A730-AF686B1E09E9}" dt="2021-03-19T11:33:16.479" v="2" actId="1076"/>
        <pc:sldMkLst>
          <pc:docMk/>
          <pc:sldMk cId="1975347758" sldId="259"/>
        </pc:sldMkLst>
        <pc:spChg chg="mod">
          <ac:chgData name="Charles Boudry" userId="73fc46c4-b620-4bbc-ab25-de599df90dae" providerId="ADAL" clId="{F039F5F8-7502-49EF-A730-AF686B1E09E9}" dt="2021-03-19T11:33:16.479" v="2" actId="1076"/>
          <ac:spMkLst>
            <pc:docMk/>
            <pc:sldMk cId="1975347758" sldId="259"/>
            <ac:spMk id="9" creationId="{5624821B-F29B-4C97-8690-0694871E7E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12E-6F16-46F4-988A-9B2B4440E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02C9A-7602-491D-8211-FFED7463F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82EC-5E23-4818-8328-7F091B4A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446-635E-4591-815C-457C1AA7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3AD4-4634-4F6E-833C-ECFEB3C5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8AFF-F7B1-4217-A4B9-66B26033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BED97-4A3B-4EFC-8DF9-E282BDCC6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AF4BB-A2F1-4D1E-95C9-F94D6886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8461-E1BC-487C-B6B9-5DF9C2BD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05A8-9911-44F3-AA11-BF04355D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AC1EE-DCCA-450A-9403-1FDA2D82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EE3D2-079E-4808-9E03-23DB649E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B730-B11D-4727-96D3-8D1CBA45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B770-E291-47FB-9909-6E1EE7E9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2674-EF1E-49F8-80B5-6494E164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400-BB38-4A63-9024-DEEC4E36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3253-8593-498B-8373-7CA82091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B7F3-8CDD-49FA-9EF6-46557857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9208-B288-4BD7-8F32-C1C30A5C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498D-98F2-45C3-B78E-40B71A18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69FB-AD8A-4B3B-94FD-43635438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C3D7-CD9A-4FE6-A11F-08C0FD373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642E-15D1-4D4A-A97F-B6C0BB05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546F-CA53-4165-B78E-0D0908B8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F7B2-0C71-422C-AA1F-2D1851B0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AA69-52AE-49CA-828E-CE0F980E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560C-6DAA-41B3-897A-1B2F644D9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9CEB-E444-421A-A76A-7E754455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4804-C786-4BD6-9B27-0B98B43A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DEB97-AD8C-423F-ACC0-6B689BBA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A8C7-26B3-49A6-9659-22B2993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1BC6-3538-4D57-8618-481BB8EA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EB22D-A690-48D2-9D4E-ED0C8FD7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9A476-09EB-46BF-8308-FCC6530C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ECBF5-DEE4-402C-A2B8-684DAC0CA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250A4-F918-4516-9C9E-1DB792CE3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9E616-8E41-4EDD-9D21-73E71A0D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CA376-0D82-43AD-9995-B68922F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74CEA-E55A-4311-B2CE-F5726128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94A-CCF6-47F0-8730-B855EA6C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A4DFB-D72B-4E2D-A184-8585E8A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2045-CA1B-47D4-B843-A501D4CA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E806A-653C-4193-9122-50EBDD9B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8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35473-A2A3-494A-835C-EC3D9D24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224B9-27C6-4A3E-A69C-C3185E09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B510-A0CD-4955-9814-A30BF20F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4703-0F82-4D3B-AF0E-A0CD76C0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3D05-2D16-4A60-8F23-B9E12336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41518-6442-4CD0-83C7-0C7521347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7BBB-9AE2-4A70-BA1F-F93672DE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F8A09-2D26-4C2B-A3D8-9C1004ED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D98E-D9E7-4E84-9542-C2FC1FA5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A1C3-99A6-4398-8974-59400AD1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33B41-F650-41D5-9577-823230CBB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74BC1-CA3E-402B-AD5B-D150B6AE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79074-8E6C-4706-A0A4-D11D2285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9B564-710E-4BF6-8C06-EC71A3C3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AB267-DF56-4988-8D25-514BC340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6BA97-70DC-4589-93FC-014ED574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B688-2017-4DCB-A121-90EF0C43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443E-8C68-4944-B793-CD694AE6C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9802-7DC8-4BEF-AD9B-F6A241A03C6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ECFA-90E2-4F7B-ACEC-EC7E8B32C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65F0-75E3-4887-A376-F3A62DF9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472E-4492-472F-B62D-C94FD59AE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leverage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2D display in the Azure Portal to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achieve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more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21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4E47-05B9-4685-BA53-BF1D9F11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82" y="65953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  Problem Statement(s):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F74B5-FE80-48AD-89A3-C41D760EF922}"/>
              </a:ext>
            </a:extLst>
          </p:cNvPr>
          <p:cNvSpPr txBox="1"/>
          <p:nvPr/>
        </p:nvSpPr>
        <p:spPr>
          <a:xfrm>
            <a:off x="1751369" y="3166654"/>
            <a:ext cx="9826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Creation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15AC4-B03A-449E-A65D-A311495355DF}"/>
              </a:ext>
            </a:extLst>
          </p:cNvPr>
          <p:cNvSpPr txBox="1"/>
          <p:nvPr/>
        </p:nvSpPr>
        <p:spPr>
          <a:xfrm>
            <a:off x="1770861" y="5664043"/>
            <a:ext cx="96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Improve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7AE24-8816-4EF9-AA7E-794732143A22}"/>
              </a:ext>
            </a:extLst>
          </p:cNvPr>
          <p:cNvSpPr txBox="1"/>
          <p:nvPr/>
        </p:nvSpPr>
        <p:spPr>
          <a:xfrm>
            <a:off x="1751369" y="4521776"/>
            <a:ext cx="9550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Monitor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0A4A1-E36B-456B-9465-A1D8181EF646}"/>
              </a:ext>
            </a:extLst>
          </p:cNvPr>
          <p:cNvSpPr txBox="1"/>
          <p:nvPr/>
        </p:nvSpPr>
        <p:spPr>
          <a:xfrm>
            <a:off x="3647296" y="3082662"/>
            <a:ext cx="713695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Customer </a:t>
            </a:r>
            <a:r>
              <a:rPr lang="fr-FR" sz="1400" dirty="0" err="1"/>
              <a:t>onboarding</a:t>
            </a:r>
            <a:r>
              <a:rPr lang="fr-FR" sz="1400" dirty="0"/>
              <a:t> </a:t>
            </a:r>
            <a:r>
              <a:rPr lang="fr-FR" sz="1400" dirty="0" err="1"/>
              <a:t>takes</a:t>
            </a:r>
            <a:r>
              <a:rPr lang="fr-FR" sz="1400" dirty="0"/>
              <a:t> </a:t>
            </a:r>
            <a:r>
              <a:rPr lang="fr-FR" sz="1400" dirty="0" err="1"/>
              <a:t>several</a:t>
            </a:r>
            <a:r>
              <a:rPr lang="fr-FR" sz="1400" dirty="0"/>
              <a:t> </a:t>
            </a:r>
            <a:r>
              <a:rPr lang="fr-FR" sz="1400" dirty="0" err="1"/>
              <a:t>month</a:t>
            </a:r>
            <a:r>
              <a:rPr lang="fr-FR" sz="1400" dirty="0"/>
              <a:t> due to </a:t>
            </a:r>
            <a:r>
              <a:rPr lang="fr-FR" sz="1400" dirty="0" err="1"/>
              <a:t>complexity</a:t>
            </a:r>
            <a:r>
              <a:rPr lang="fr-FR" sz="1400" dirty="0"/>
              <a:t> of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Templates</a:t>
            </a:r>
            <a:r>
              <a:rPr lang="fr-FR" sz="1400" dirty="0"/>
              <a:t> are hard to explore, sort </a:t>
            </a:r>
            <a:r>
              <a:rPr lang="fr-FR" sz="1400" dirty="0" err="1"/>
              <a:t>through</a:t>
            </a:r>
            <a:r>
              <a:rPr lang="fr-FR" sz="1400" dirty="0"/>
              <a:t> and </a:t>
            </a:r>
            <a:r>
              <a:rPr lang="fr-FR" sz="1400" dirty="0" err="1"/>
              <a:t>understand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There </a:t>
            </a:r>
            <a:r>
              <a:rPr lang="fr-FR" sz="1400" dirty="0" err="1"/>
              <a:t>is</a:t>
            </a:r>
            <a:r>
              <a:rPr lang="fr-FR" sz="1400" dirty="0"/>
              <a:t> no </a:t>
            </a:r>
            <a:r>
              <a:rPr lang="fr-FR" sz="1400" dirty="0" err="1"/>
              <a:t>visual</a:t>
            </a:r>
            <a:r>
              <a:rPr lang="fr-FR" sz="1400" dirty="0"/>
              <a:t> </a:t>
            </a:r>
            <a:r>
              <a:rPr lang="fr-FR" sz="1400" dirty="0" err="1"/>
              <a:t>correlation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</a:t>
            </a:r>
            <a:r>
              <a:rPr lang="fr-FR" sz="1400" dirty="0" err="1"/>
              <a:t>reference</a:t>
            </a:r>
            <a:r>
              <a:rPr lang="fr-FR" sz="1400" dirty="0"/>
              <a:t> architecture diagram </a:t>
            </a:r>
            <a:r>
              <a:rPr lang="fr-FR" sz="1400" dirty="0" err="1"/>
              <a:t>used</a:t>
            </a:r>
            <a:r>
              <a:rPr lang="fr-FR" sz="1400" dirty="0"/>
              <a:t>  and the </a:t>
            </a:r>
            <a:r>
              <a:rPr lang="fr-FR" sz="1400" dirty="0" err="1"/>
              <a:t>actual</a:t>
            </a:r>
            <a:r>
              <a:rPr lang="fr-FR" sz="1400" dirty="0"/>
              <a:t> </a:t>
            </a:r>
            <a:r>
              <a:rPr lang="fr-FR" sz="1400" dirty="0" err="1"/>
              <a:t>implementation</a:t>
            </a:r>
            <a:endParaRPr 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38E69A-E2DB-4618-A3B9-A933D6A56FFB}"/>
              </a:ext>
            </a:extLst>
          </p:cNvPr>
          <p:cNvCxnSpPr>
            <a:cxnSpLocks/>
          </p:cNvCxnSpPr>
          <p:nvPr/>
        </p:nvCxnSpPr>
        <p:spPr>
          <a:xfrm flipH="1">
            <a:off x="2734010" y="3082662"/>
            <a:ext cx="913287" cy="9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F782D8-2A39-4F0B-BC7D-CBC8ABC60DB0}"/>
              </a:ext>
            </a:extLst>
          </p:cNvPr>
          <p:cNvCxnSpPr>
            <a:cxnSpLocks/>
          </p:cNvCxnSpPr>
          <p:nvPr/>
        </p:nvCxnSpPr>
        <p:spPr>
          <a:xfrm>
            <a:off x="2734010" y="3535986"/>
            <a:ext cx="920776" cy="497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207B49-FE9B-42FE-97C0-EFC72C6DE3B4}"/>
              </a:ext>
            </a:extLst>
          </p:cNvPr>
          <p:cNvSpPr txBox="1"/>
          <p:nvPr/>
        </p:nvSpPr>
        <p:spPr>
          <a:xfrm>
            <a:off x="3654786" y="4529259"/>
            <a:ext cx="713695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Customer complaint that </a:t>
            </a:r>
            <a:r>
              <a:rPr lang="fr-FR" sz="1400" dirty="0" err="1"/>
              <a:t>they</a:t>
            </a:r>
            <a:r>
              <a:rPr lang="fr-FR" sz="1400" dirty="0"/>
              <a:t> are not able to </a:t>
            </a:r>
            <a:r>
              <a:rPr lang="fr-FR" sz="1400" dirty="0" err="1"/>
              <a:t>see</a:t>
            </a:r>
            <a:r>
              <a:rPr lang="fr-FR" sz="1400" dirty="0"/>
              <a:t> the big </a:t>
            </a:r>
            <a:r>
              <a:rPr lang="fr-FR" sz="1400" dirty="0" err="1"/>
              <a:t>picture</a:t>
            </a:r>
            <a:r>
              <a:rPr lang="fr-FR" sz="1400" dirty="0"/>
              <a:t> </a:t>
            </a:r>
            <a:r>
              <a:rPr lang="fr-FR" sz="1400" dirty="0" err="1"/>
              <a:t>easily</a:t>
            </a:r>
            <a:r>
              <a:rPr lang="fr-FR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Regression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on-prem</a:t>
            </a:r>
            <a:r>
              <a:rPr lang="fr-FR" sz="1400" dirty="0"/>
              <a:t> </a:t>
            </a:r>
            <a:r>
              <a:rPr lang="fr-FR" sz="1400" dirty="0" err="1"/>
              <a:t>where</a:t>
            </a:r>
            <a:r>
              <a:rPr lang="fr-FR" sz="1400" dirty="0"/>
              <a:t> </a:t>
            </a:r>
            <a:r>
              <a:rPr lang="fr-FR" sz="1400" dirty="0" err="1"/>
              <a:t>customer</a:t>
            </a:r>
            <a:r>
              <a:rPr lang="fr-FR" sz="1400" dirty="0"/>
              <a:t> </a:t>
            </a:r>
            <a:r>
              <a:rPr lang="fr-FR" sz="1400" dirty="0" err="1"/>
              <a:t>were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visio</a:t>
            </a:r>
            <a:r>
              <a:rPr lang="fr-FR" sz="1400" dirty="0"/>
              <a:t> diagram with monitoring </a:t>
            </a:r>
            <a:r>
              <a:rPr lang="fr-FR" sz="1400" dirty="0" err="1"/>
              <a:t>layout</a:t>
            </a:r>
            <a:endParaRPr lang="fr-FR" sz="1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7DABD4-5370-4C8F-A6E2-230D37C03FBB}"/>
              </a:ext>
            </a:extLst>
          </p:cNvPr>
          <p:cNvCxnSpPr>
            <a:cxnSpLocks/>
          </p:cNvCxnSpPr>
          <p:nvPr/>
        </p:nvCxnSpPr>
        <p:spPr>
          <a:xfrm>
            <a:off x="2689005" y="4521776"/>
            <a:ext cx="965781" cy="4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15C922-0F49-4EF8-93F1-5C43A631F9F1}"/>
              </a:ext>
            </a:extLst>
          </p:cNvPr>
          <p:cNvCxnSpPr>
            <a:cxnSpLocks/>
          </p:cNvCxnSpPr>
          <p:nvPr/>
        </p:nvCxnSpPr>
        <p:spPr>
          <a:xfrm>
            <a:off x="2689005" y="4882455"/>
            <a:ext cx="965781" cy="157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973007C-9927-4DC6-B1DD-8965125D960B}"/>
              </a:ext>
            </a:extLst>
          </p:cNvPr>
          <p:cNvSpPr txBox="1"/>
          <p:nvPr/>
        </p:nvSpPr>
        <p:spPr>
          <a:xfrm>
            <a:off x="3647296" y="5663937"/>
            <a:ext cx="713695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Customer are </a:t>
            </a:r>
            <a:r>
              <a:rPr lang="fr-FR" sz="1400" dirty="0" err="1"/>
              <a:t>lost</a:t>
            </a:r>
            <a:r>
              <a:rPr lang="fr-FR" sz="1400" dirty="0"/>
              <a:t> by the </a:t>
            </a:r>
            <a:r>
              <a:rPr lang="fr-FR" sz="1400" dirty="0" err="1"/>
              <a:t>diversity</a:t>
            </a:r>
            <a:r>
              <a:rPr lang="fr-FR" sz="1400" dirty="0"/>
              <a:t> of </a:t>
            </a:r>
            <a:r>
              <a:rPr lang="fr-FR" sz="1400" dirty="0" err="1"/>
              <a:t>tools</a:t>
            </a:r>
            <a:r>
              <a:rPr lang="fr-FR" sz="1400" dirty="0"/>
              <a:t> available to help </a:t>
            </a:r>
            <a:r>
              <a:rPr lang="fr-FR" sz="1400" dirty="0" err="1"/>
              <a:t>them</a:t>
            </a:r>
            <a:r>
              <a:rPr lang="fr-FR" sz="1400" dirty="0"/>
              <a:t> (ASC / Advisor / Policy / …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E066D8-E643-4CEE-9E4E-807EC42755B0}"/>
              </a:ext>
            </a:extLst>
          </p:cNvPr>
          <p:cNvCxnSpPr>
            <a:cxnSpLocks/>
          </p:cNvCxnSpPr>
          <p:nvPr/>
        </p:nvCxnSpPr>
        <p:spPr>
          <a:xfrm>
            <a:off x="2734010" y="5663937"/>
            <a:ext cx="942451" cy="15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433D1C5-9E60-4739-B81E-8C66D6D8F0C0}"/>
              </a:ext>
            </a:extLst>
          </p:cNvPr>
          <p:cNvCxnSpPr>
            <a:cxnSpLocks/>
          </p:cNvCxnSpPr>
          <p:nvPr/>
        </p:nvCxnSpPr>
        <p:spPr>
          <a:xfrm>
            <a:off x="2734010" y="6033375"/>
            <a:ext cx="913286" cy="129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 descr="Diagram&#10;&#10;Description automatically generated">
            <a:extLst>
              <a:ext uri="{FF2B5EF4-FFF2-40B4-BE49-F238E27FC236}">
                <a16:creationId xmlns:a16="http://schemas.microsoft.com/office/drawing/2014/main" id="{5F598D81-85FD-4817-A809-EBE5FB04D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35" y="93295"/>
            <a:ext cx="3683123" cy="2578187"/>
          </a:xfrm>
          <a:prstGeom prst="rect">
            <a:avLst/>
          </a:prstGeom>
        </p:spPr>
      </p:pic>
      <p:sp>
        <p:nvSpPr>
          <p:cNvPr id="84" name="Arrow: Down 83">
            <a:extLst>
              <a:ext uri="{FF2B5EF4-FFF2-40B4-BE49-F238E27FC236}">
                <a16:creationId xmlns:a16="http://schemas.microsoft.com/office/drawing/2014/main" id="{59F90DAE-B68B-4CC7-A6AB-0D2890DA96BB}"/>
              </a:ext>
            </a:extLst>
          </p:cNvPr>
          <p:cNvSpPr/>
          <p:nvPr/>
        </p:nvSpPr>
        <p:spPr>
          <a:xfrm>
            <a:off x="2078337" y="3712774"/>
            <a:ext cx="328706" cy="56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44583F86-58E4-40D3-A036-4358E3CEB1CC}"/>
              </a:ext>
            </a:extLst>
          </p:cNvPr>
          <p:cNvSpPr/>
          <p:nvPr/>
        </p:nvSpPr>
        <p:spPr>
          <a:xfrm>
            <a:off x="2088082" y="4994297"/>
            <a:ext cx="328706" cy="56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D60AF7-539C-48B3-AF62-0D2EB96F98CB}"/>
              </a:ext>
            </a:extLst>
          </p:cNvPr>
          <p:cNvSpPr txBox="1"/>
          <p:nvPr/>
        </p:nvSpPr>
        <p:spPr>
          <a:xfrm>
            <a:off x="910914" y="2551338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Azure </a:t>
            </a:r>
            <a:r>
              <a:rPr lang="fr-FR" dirty="0" err="1">
                <a:solidFill>
                  <a:schemeClr val="accent1"/>
                </a:solidFill>
              </a:rPr>
              <a:t>Resources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22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89E-8A35-483A-B0E4-2CD8CE76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Hypothesis: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577471-62A6-469F-93AF-9FFBBDD9EAD7}"/>
              </a:ext>
            </a:extLst>
          </p:cNvPr>
          <p:cNvSpPr txBox="1">
            <a:spLocks/>
          </p:cNvSpPr>
          <p:nvPr/>
        </p:nvSpPr>
        <p:spPr>
          <a:xfrm>
            <a:off x="839788" y="2813424"/>
            <a:ext cx="1654908" cy="799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Goal: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821B-F29B-4C97-8690-0694871E7E0C}"/>
              </a:ext>
            </a:extLst>
          </p:cNvPr>
          <p:cNvSpPr txBox="1"/>
          <p:nvPr/>
        </p:nvSpPr>
        <p:spPr>
          <a:xfrm>
            <a:off x="929746" y="18558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A picture is worth a thousand words.</a:t>
            </a:r>
          </a:p>
        </p:txBody>
      </p:sp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13486C8F-2CE9-456D-A4AE-F76F4829C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58" y="492422"/>
            <a:ext cx="3962072" cy="1785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937307-DE60-447B-A169-ADD8B0E10A74}"/>
              </a:ext>
            </a:extLst>
          </p:cNvPr>
          <p:cNvSpPr txBox="1"/>
          <p:nvPr/>
        </p:nvSpPr>
        <p:spPr>
          <a:xfrm>
            <a:off x="4590193" y="3345075"/>
            <a:ext cx="9826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Creation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0135A-CA64-4C96-A223-9962BA043EA9}"/>
              </a:ext>
            </a:extLst>
          </p:cNvPr>
          <p:cNvSpPr txBox="1"/>
          <p:nvPr/>
        </p:nvSpPr>
        <p:spPr>
          <a:xfrm>
            <a:off x="4609685" y="5842464"/>
            <a:ext cx="96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Improve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00DBE-4002-4449-964C-D38BDAE2BBB5}"/>
              </a:ext>
            </a:extLst>
          </p:cNvPr>
          <p:cNvSpPr txBox="1"/>
          <p:nvPr/>
        </p:nvSpPr>
        <p:spPr>
          <a:xfrm>
            <a:off x="4590193" y="4700197"/>
            <a:ext cx="9550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Monitor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58DF2-92BF-43D6-82BA-9C176A9CF98D}"/>
              </a:ext>
            </a:extLst>
          </p:cNvPr>
          <p:cNvSpPr txBox="1"/>
          <p:nvPr/>
        </p:nvSpPr>
        <p:spPr>
          <a:xfrm>
            <a:off x="6486120" y="3261083"/>
            <a:ext cx="554586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Make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b="1" dirty="0" err="1"/>
              <a:t>easy</a:t>
            </a:r>
            <a:r>
              <a:rPr lang="fr-FR" sz="1400" dirty="0"/>
              <a:t> </a:t>
            </a:r>
            <a:r>
              <a:rPr lang="fr-FR" sz="1400" b="1" dirty="0"/>
              <a:t>to </a:t>
            </a:r>
            <a:r>
              <a:rPr lang="fr-FR" sz="1400" b="1" dirty="0" err="1"/>
              <a:t>see</a:t>
            </a:r>
            <a:r>
              <a:rPr lang="fr-FR" sz="1400" b="1" dirty="0"/>
              <a:t>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being</a:t>
            </a:r>
            <a:r>
              <a:rPr lang="fr-FR" sz="1400" dirty="0"/>
              <a:t> </a:t>
            </a:r>
            <a:r>
              <a:rPr lang="fr-FR" sz="1400" dirty="0" err="1"/>
              <a:t>built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Creation</a:t>
            </a:r>
            <a:r>
              <a:rPr lang="fr-FR" sz="1400" dirty="0"/>
              <a:t> </a:t>
            </a:r>
            <a:r>
              <a:rPr lang="fr-FR" sz="1400" dirty="0" err="1"/>
              <a:t>view</a:t>
            </a:r>
            <a:r>
              <a:rPr lang="fr-FR" sz="1400" dirty="0"/>
              <a:t> and monitoring </a:t>
            </a:r>
            <a:r>
              <a:rPr lang="fr-FR" sz="1400" dirty="0" err="1"/>
              <a:t>view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b="1" dirty="0"/>
              <a:t>the </a:t>
            </a:r>
            <a:r>
              <a:rPr lang="fr-FR" sz="1400" b="1" dirty="0" err="1"/>
              <a:t>same</a:t>
            </a:r>
            <a:r>
              <a:rPr lang="fr-FR" sz="1400" b="1" dirty="0"/>
              <a:t> single </a:t>
            </a:r>
            <a:r>
              <a:rPr lang="fr-FR" sz="1400" b="1" dirty="0" err="1"/>
              <a:t>experience</a:t>
            </a:r>
            <a:endParaRPr lang="fr-FR" sz="14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50654A-B702-4DDF-AA7E-F785C44DF6BE}"/>
              </a:ext>
            </a:extLst>
          </p:cNvPr>
          <p:cNvCxnSpPr>
            <a:cxnSpLocks/>
          </p:cNvCxnSpPr>
          <p:nvPr/>
        </p:nvCxnSpPr>
        <p:spPr>
          <a:xfrm flipH="1">
            <a:off x="5572834" y="3261083"/>
            <a:ext cx="913287" cy="9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9ED7FB-AB9E-4EBE-9E75-3B363F81F6F6}"/>
              </a:ext>
            </a:extLst>
          </p:cNvPr>
          <p:cNvCxnSpPr>
            <a:cxnSpLocks/>
          </p:cNvCxnSpPr>
          <p:nvPr/>
        </p:nvCxnSpPr>
        <p:spPr>
          <a:xfrm>
            <a:off x="5572834" y="3714407"/>
            <a:ext cx="913285" cy="69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8A7127-406A-4002-8DA1-9422C73EADB9}"/>
              </a:ext>
            </a:extLst>
          </p:cNvPr>
          <p:cNvSpPr txBox="1"/>
          <p:nvPr/>
        </p:nvSpPr>
        <p:spPr>
          <a:xfrm>
            <a:off x="6493610" y="4707680"/>
            <a:ext cx="553837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Overlay on top of diagram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B963C0-BB63-4F21-B8E4-4577784B4011}"/>
              </a:ext>
            </a:extLst>
          </p:cNvPr>
          <p:cNvCxnSpPr>
            <a:cxnSpLocks/>
          </p:cNvCxnSpPr>
          <p:nvPr/>
        </p:nvCxnSpPr>
        <p:spPr>
          <a:xfrm>
            <a:off x="5527829" y="4700197"/>
            <a:ext cx="965781" cy="4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EA393F-6D52-4029-AE41-F46AAEB5B1A1}"/>
              </a:ext>
            </a:extLst>
          </p:cNvPr>
          <p:cNvCxnSpPr>
            <a:cxnSpLocks/>
          </p:cNvCxnSpPr>
          <p:nvPr/>
        </p:nvCxnSpPr>
        <p:spPr>
          <a:xfrm flipV="1">
            <a:off x="5527829" y="5014613"/>
            <a:ext cx="965781" cy="4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8B67F6-1E39-447B-BAAA-160CCAC970DF}"/>
              </a:ext>
            </a:extLst>
          </p:cNvPr>
          <p:cNvSpPr txBox="1"/>
          <p:nvPr/>
        </p:nvSpPr>
        <p:spPr>
          <a:xfrm>
            <a:off x="6486120" y="5842358"/>
            <a:ext cx="553837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Overlay on top of diagram (ASC / policy / </a:t>
            </a:r>
            <a:r>
              <a:rPr lang="fr-FR" sz="1400" dirty="0" err="1"/>
              <a:t>advisor</a:t>
            </a:r>
            <a:r>
              <a:rPr lang="fr-F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Extensible to </a:t>
            </a:r>
            <a:r>
              <a:rPr lang="fr-FR" sz="1400" dirty="0" err="1"/>
              <a:t>other</a:t>
            </a:r>
            <a:r>
              <a:rPr lang="fr-FR" sz="1400" dirty="0"/>
              <a:t> topics (</a:t>
            </a:r>
            <a:r>
              <a:rPr lang="fr-FR" sz="1400" dirty="0" err="1"/>
              <a:t>cost</a:t>
            </a:r>
            <a:r>
              <a:rPr lang="fr-FR" sz="1400" dirty="0"/>
              <a:t>, </a:t>
            </a:r>
            <a:r>
              <a:rPr lang="fr-FR" sz="1400" dirty="0" err="1"/>
              <a:t>partner</a:t>
            </a:r>
            <a:r>
              <a:rPr lang="fr-FR" sz="1400" dirty="0"/>
              <a:t> </a:t>
            </a:r>
            <a:r>
              <a:rPr lang="fr-FR" sz="1400" dirty="0" err="1"/>
              <a:t>integration</a:t>
            </a:r>
            <a:r>
              <a:rPr lang="fr-FR" sz="1400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124716-743E-4F58-B226-6A1B4C17375D}"/>
              </a:ext>
            </a:extLst>
          </p:cNvPr>
          <p:cNvCxnSpPr>
            <a:cxnSpLocks/>
          </p:cNvCxnSpPr>
          <p:nvPr/>
        </p:nvCxnSpPr>
        <p:spPr>
          <a:xfrm>
            <a:off x="5572834" y="5842358"/>
            <a:ext cx="942451" cy="15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7AC35E-2B59-4807-95C5-1AA8AB2E2CE1}"/>
              </a:ext>
            </a:extLst>
          </p:cNvPr>
          <p:cNvCxnSpPr>
            <a:cxnSpLocks/>
          </p:cNvCxnSpPr>
          <p:nvPr/>
        </p:nvCxnSpPr>
        <p:spPr>
          <a:xfrm>
            <a:off x="5572834" y="6211796"/>
            <a:ext cx="913286" cy="129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rrow: Down 39">
            <a:extLst>
              <a:ext uri="{FF2B5EF4-FFF2-40B4-BE49-F238E27FC236}">
                <a16:creationId xmlns:a16="http://schemas.microsoft.com/office/drawing/2014/main" id="{01D690D8-251C-4F7C-AE92-1D2CC2036E3E}"/>
              </a:ext>
            </a:extLst>
          </p:cNvPr>
          <p:cNvSpPr/>
          <p:nvPr/>
        </p:nvSpPr>
        <p:spPr>
          <a:xfrm>
            <a:off x="4917161" y="3891195"/>
            <a:ext cx="328706" cy="56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8339AF3-FF1D-4CCC-A07F-2EE246003267}"/>
              </a:ext>
            </a:extLst>
          </p:cNvPr>
          <p:cNvSpPr/>
          <p:nvPr/>
        </p:nvSpPr>
        <p:spPr>
          <a:xfrm>
            <a:off x="4926906" y="5172718"/>
            <a:ext cx="328706" cy="56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4371FCE-0B43-4D64-9AE7-A61A015C7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29" y="3662995"/>
            <a:ext cx="4091011" cy="229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4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89E-8A35-483A-B0E4-2CD8CE76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challenges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821B-F29B-4C97-8690-0694871E7E0C}"/>
              </a:ext>
            </a:extLst>
          </p:cNvPr>
          <p:cNvSpPr txBox="1"/>
          <p:nvPr/>
        </p:nvSpPr>
        <p:spPr>
          <a:xfrm>
            <a:off x="836612" y="1682810"/>
            <a:ext cx="93132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ARM is not built for visual design and does not onboard all the needed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design a service that can retain those information on top of ARM</a:t>
            </a:r>
            <a:endParaRPr lang="en-US" b="0" dirty="0"/>
          </a:p>
          <a:p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Azure Resources and in between relationship are quickly evolving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keep the 2D design up to date</a:t>
            </a: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5187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215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to leverage 2D display in the Azure Portal to achieve more</vt:lpstr>
      <vt:lpstr>  Problem Statement(s):</vt:lpstr>
      <vt:lpstr>Solution Hypothesis:</vt:lpstr>
      <vt:lpstr>The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leverage 2D display in the Azure Portal to achieve more</dc:title>
  <dc:creator>Charles Boudry</dc:creator>
  <cp:lastModifiedBy>Charles Boudry</cp:lastModifiedBy>
  <cp:revision>1</cp:revision>
  <dcterms:created xsi:type="dcterms:W3CDTF">2021-03-18T10:19:22Z</dcterms:created>
  <dcterms:modified xsi:type="dcterms:W3CDTF">2021-03-19T11:33:42Z</dcterms:modified>
</cp:coreProperties>
</file>