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98597-BADC-450A-8C98-0CB39FD8A2F4}" v="7" dt="2021-03-29T16:33:35.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989" autoAdjust="0"/>
  </p:normalViewPr>
  <p:slideViewPr>
    <p:cSldViewPr snapToGrid="0">
      <p:cViewPr varScale="1">
        <p:scale>
          <a:sx n="134" d="100"/>
          <a:sy n="134" d="100"/>
        </p:scale>
        <p:origin x="118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Boudry" userId="73fc46c4-b620-4bbc-ab25-de599df90dae" providerId="ADAL" clId="{F039F5F8-7502-49EF-A730-AF686B1E09E9}"/>
    <pc:docChg chg="undo custSel modSld">
      <pc:chgData name="Charles Boudry" userId="73fc46c4-b620-4bbc-ab25-de599df90dae" providerId="ADAL" clId="{F039F5F8-7502-49EF-A730-AF686B1E09E9}" dt="2021-03-19T11:33:16.479" v="2" actId="1076"/>
      <pc:docMkLst>
        <pc:docMk/>
      </pc:docMkLst>
      <pc:sldChg chg="modSp mod">
        <pc:chgData name="Charles Boudry" userId="73fc46c4-b620-4bbc-ab25-de599df90dae" providerId="ADAL" clId="{F039F5F8-7502-49EF-A730-AF686B1E09E9}" dt="2021-03-19T11:31:56.951" v="1" actId="1076"/>
        <pc:sldMkLst>
          <pc:docMk/>
          <pc:sldMk cId="3157224872" sldId="257"/>
        </pc:sldMkLst>
        <pc:spChg chg="mod">
          <ac:chgData name="Charles Boudry" userId="73fc46c4-b620-4bbc-ab25-de599df90dae" providerId="ADAL" clId="{F039F5F8-7502-49EF-A730-AF686B1E09E9}" dt="2021-03-19T11:31:56.951" v="1" actId="1076"/>
          <ac:spMkLst>
            <pc:docMk/>
            <pc:sldMk cId="3157224872" sldId="257"/>
            <ac:spMk id="43" creationId="{D973007C-9927-4DC6-B1DD-8965125D960B}"/>
          </ac:spMkLst>
        </pc:spChg>
      </pc:sldChg>
      <pc:sldChg chg="modSp mod">
        <pc:chgData name="Charles Boudry" userId="73fc46c4-b620-4bbc-ab25-de599df90dae" providerId="ADAL" clId="{F039F5F8-7502-49EF-A730-AF686B1E09E9}" dt="2021-03-19T11:33:16.479" v="2" actId="1076"/>
        <pc:sldMkLst>
          <pc:docMk/>
          <pc:sldMk cId="1975347758" sldId="259"/>
        </pc:sldMkLst>
        <pc:spChg chg="mod">
          <ac:chgData name="Charles Boudry" userId="73fc46c4-b620-4bbc-ab25-de599df90dae" providerId="ADAL" clId="{F039F5F8-7502-49EF-A730-AF686B1E09E9}" dt="2021-03-19T11:33:16.479" v="2" actId="1076"/>
          <ac:spMkLst>
            <pc:docMk/>
            <pc:sldMk cId="1975347758" sldId="259"/>
            <ac:spMk id="9" creationId="{5624821B-F29B-4C97-8690-0694871E7E0C}"/>
          </ac:spMkLst>
        </pc:spChg>
      </pc:sldChg>
    </pc:docChg>
  </pc:docChgLst>
  <pc:docChgLst>
    <pc:chgData name="Charles Boudry" userId="73fc46c4-b620-4bbc-ab25-de599df90dae" providerId="ADAL" clId="{E8B98597-BADC-450A-8C98-0CB39FD8A2F4}"/>
    <pc:docChg chg="undo custSel addSld delSld modSld">
      <pc:chgData name="Charles Boudry" userId="73fc46c4-b620-4bbc-ab25-de599df90dae" providerId="ADAL" clId="{E8B98597-BADC-450A-8C98-0CB39FD8A2F4}" dt="2021-04-02T16:53:46.407" v="434" actId="20577"/>
      <pc:docMkLst>
        <pc:docMk/>
      </pc:docMkLst>
      <pc:sldChg chg="del">
        <pc:chgData name="Charles Boudry" userId="73fc46c4-b620-4bbc-ab25-de599df90dae" providerId="ADAL" clId="{E8B98597-BADC-450A-8C98-0CB39FD8A2F4}" dt="2021-03-22T17:32:28.433" v="1" actId="47"/>
        <pc:sldMkLst>
          <pc:docMk/>
          <pc:sldMk cId="3157224872" sldId="257"/>
        </pc:sldMkLst>
      </pc:sldChg>
      <pc:sldChg chg="del">
        <pc:chgData name="Charles Boudry" userId="73fc46c4-b620-4bbc-ab25-de599df90dae" providerId="ADAL" clId="{E8B98597-BADC-450A-8C98-0CB39FD8A2F4}" dt="2021-03-22T17:32:27.776" v="0" actId="47"/>
        <pc:sldMkLst>
          <pc:docMk/>
          <pc:sldMk cId="1975347758" sldId="259"/>
        </pc:sldMkLst>
      </pc:sldChg>
      <pc:sldChg chg="addSp delSp modSp">
        <pc:chgData name="Charles Boudry" userId="73fc46c4-b620-4bbc-ab25-de599df90dae" providerId="ADAL" clId="{E8B98597-BADC-450A-8C98-0CB39FD8A2F4}" dt="2021-03-22T17:56:24.348" v="3"/>
        <pc:sldMkLst>
          <pc:docMk/>
          <pc:sldMk cId="320934660" sldId="261"/>
        </pc:sldMkLst>
        <pc:spChg chg="del">
          <ac:chgData name="Charles Boudry" userId="73fc46c4-b620-4bbc-ab25-de599df90dae" providerId="ADAL" clId="{E8B98597-BADC-450A-8C98-0CB39FD8A2F4}" dt="2021-03-22T17:56:24.348" v="3"/>
          <ac:spMkLst>
            <pc:docMk/>
            <pc:sldMk cId="320934660" sldId="261"/>
            <ac:spMk id="4" creationId="{D9D1DFD9-C3E0-4217-A6AA-5EAC8E573BF6}"/>
          </ac:spMkLst>
        </pc:spChg>
        <pc:spChg chg="add mod">
          <ac:chgData name="Charles Boudry" userId="73fc46c4-b620-4bbc-ab25-de599df90dae" providerId="ADAL" clId="{E8B98597-BADC-450A-8C98-0CB39FD8A2F4}" dt="2021-03-22T17:56:24.348" v="3"/>
          <ac:spMkLst>
            <pc:docMk/>
            <pc:sldMk cId="320934660" sldId="261"/>
            <ac:spMk id="7" creationId="{5D290962-24D2-49EE-89AF-D5A371CD6464}"/>
          </ac:spMkLst>
        </pc:spChg>
      </pc:sldChg>
      <pc:sldChg chg="delSp modSp new add del mod modNotesTx">
        <pc:chgData name="Charles Boudry" userId="73fc46c4-b620-4bbc-ab25-de599df90dae" providerId="ADAL" clId="{E8B98597-BADC-450A-8C98-0CB39FD8A2F4}" dt="2021-04-02T16:53:46.407" v="434" actId="20577"/>
        <pc:sldMkLst>
          <pc:docMk/>
          <pc:sldMk cId="3199426434" sldId="261"/>
        </pc:sldMkLst>
        <pc:spChg chg="del">
          <ac:chgData name="Charles Boudry" userId="73fc46c4-b620-4bbc-ab25-de599df90dae" providerId="ADAL" clId="{E8B98597-BADC-450A-8C98-0CB39FD8A2F4}" dt="2021-03-22T17:56:29.341" v="8" actId="478"/>
          <ac:spMkLst>
            <pc:docMk/>
            <pc:sldMk cId="3199426434" sldId="261"/>
            <ac:spMk id="2" creationId="{F5725B66-2C34-46E5-BC45-90BF67E7CAA9}"/>
          </ac:spMkLst>
        </pc:spChg>
        <pc:spChg chg="del">
          <ac:chgData name="Charles Boudry" userId="73fc46c4-b620-4bbc-ab25-de599df90dae" providerId="ADAL" clId="{E8B98597-BADC-450A-8C98-0CB39FD8A2F4}" dt="2021-03-22T17:56:26.681" v="5" actId="478"/>
          <ac:spMkLst>
            <pc:docMk/>
            <pc:sldMk cId="3199426434" sldId="261"/>
            <ac:spMk id="3" creationId="{E38C4C11-2523-4191-90AE-CFB6F406ABC4}"/>
          </ac:spMkLst>
        </pc:spChg>
        <pc:spChg chg="del">
          <ac:chgData name="Charles Boudry" userId="73fc46c4-b620-4bbc-ab25-de599df90dae" providerId="ADAL" clId="{E8B98597-BADC-450A-8C98-0CB39FD8A2F4}" dt="2021-03-22T17:56:28.141" v="7" actId="478"/>
          <ac:spMkLst>
            <pc:docMk/>
            <pc:sldMk cId="3199426434" sldId="261"/>
            <ac:spMk id="5" creationId="{03FCEAED-B576-401B-8CF2-F9A787EE725C}"/>
          </ac:spMkLst>
        </pc:spChg>
        <pc:spChg chg="del">
          <ac:chgData name="Charles Boudry" userId="73fc46c4-b620-4bbc-ab25-de599df90dae" providerId="ADAL" clId="{E8B98597-BADC-450A-8C98-0CB39FD8A2F4}" dt="2021-03-22T17:56:27.613" v="6" actId="478"/>
          <ac:spMkLst>
            <pc:docMk/>
            <pc:sldMk cId="3199426434" sldId="261"/>
            <ac:spMk id="6" creationId="{CDD03E33-859D-46C8-8C49-737D7A66DEDA}"/>
          </ac:spMkLst>
        </pc:spChg>
        <pc:spChg chg="mod">
          <ac:chgData name="Charles Boudry" userId="73fc46c4-b620-4bbc-ab25-de599df90dae" providerId="ADAL" clId="{E8B98597-BADC-450A-8C98-0CB39FD8A2F4}" dt="2021-03-22T17:56:57.663" v="15" actId="1076"/>
          <ac:spMkLst>
            <pc:docMk/>
            <pc:sldMk cId="3199426434" sldId="261"/>
            <ac:spMk id="7" creationId="{5D290962-24D2-49EE-89AF-D5A371CD6464}"/>
          </ac:spMkLst>
        </pc:spChg>
        <pc:graphicFrameChg chg="mod">
          <ac:chgData name="Charles Boudry" userId="73fc46c4-b620-4bbc-ab25-de599df90dae" providerId="ADAL" clId="{E8B98597-BADC-450A-8C98-0CB39FD8A2F4}" dt="2021-03-22T17:57:05.100" v="16" actId="1076"/>
          <ac:graphicFrameMkLst>
            <pc:docMk/>
            <pc:sldMk cId="3199426434" sldId="261"/>
            <ac:graphicFrameMk id="9" creationId="{E71162D8-A955-4AB7-B724-DA5B3B435D79}"/>
          </ac:graphicFrameMkLst>
        </pc:graphicFrameChg>
      </pc:sldChg>
      <pc:sldChg chg="addSp delSp modSp add del mod modNotesTx">
        <pc:chgData name="Charles Boudry" userId="73fc46c4-b620-4bbc-ab25-de599df90dae" providerId="ADAL" clId="{E8B98597-BADC-450A-8C98-0CB39FD8A2F4}" dt="2021-04-02T16:44:10.995" v="319" actId="113"/>
        <pc:sldMkLst>
          <pc:docMk/>
          <pc:sldMk cId="1170208524" sldId="262"/>
        </pc:sldMkLst>
        <pc:spChg chg="add del mod">
          <ac:chgData name="Charles Boudry" userId="73fc46c4-b620-4bbc-ab25-de599df90dae" providerId="ADAL" clId="{E8B98597-BADC-450A-8C98-0CB39FD8A2F4}" dt="2021-03-22T17:56:46.073" v="12" actId="478"/>
          <ac:spMkLst>
            <pc:docMk/>
            <pc:sldMk cId="1170208524" sldId="262"/>
            <ac:spMk id="2" creationId="{0A094A38-3EE8-44DB-BD23-3A9DF32D33AD}"/>
          </ac:spMkLst>
        </pc:spChg>
        <pc:spChg chg="del">
          <ac:chgData name="Charles Boudry" userId="73fc46c4-b620-4bbc-ab25-de599df90dae" providerId="ADAL" clId="{E8B98597-BADC-450A-8C98-0CB39FD8A2F4}" dt="2021-03-22T17:56:43.838" v="11" actId="478"/>
          <ac:spMkLst>
            <pc:docMk/>
            <pc:sldMk cId="1170208524" sldId="262"/>
            <ac:spMk id="7" creationId="{5D290962-24D2-49EE-89AF-D5A371CD6464}"/>
          </ac:spMkLst>
        </pc:spChg>
        <pc:graphicFrameChg chg="mod modGraphic">
          <ac:chgData name="Charles Boudry" userId="73fc46c4-b620-4bbc-ab25-de599df90dae" providerId="ADAL" clId="{E8B98597-BADC-450A-8C98-0CB39FD8A2F4}" dt="2021-03-23T17:13:03.449" v="21" actId="14734"/>
          <ac:graphicFrameMkLst>
            <pc:docMk/>
            <pc:sldMk cId="1170208524" sldId="262"/>
            <ac:graphicFrameMk id="4" creationId="{C35D38CF-519A-4A91-A503-FF9C2593B161}"/>
          </ac:graphicFrameMkLst>
        </pc:graphicFrameChg>
        <pc:graphicFrameChg chg="del">
          <ac:chgData name="Charles Boudry" userId="73fc46c4-b620-4bbc-ab25-de599df90dae" providerId="ADAL" clId="{E8B98597-BADC-450A-8C98-0CB39FD8A2F4}" dt="2021-03-22T17:56:41.518" v="10" actId="478"/>
          <ac:graphicFrameMkLst>
            <pc:docMk/>
            <pc:sldMk cId="1170208524" sldId="262"/>
            <ac:graphicFrameMk id="9" creationId="{E71162D8-A955-4AB7-B724-DA5B3B435D79}"/>
          </ac:graphicFrameMkLst>
        </pc:graphicFrameChg>
      </pc:sldChg>
      <pc:sldChg chg="addSp">
        <pc:chgData name="Charles Boudry" userId="73fc46c4-b620-4bbc-ab25-de599df90dae" providerId="ADAL" clId="{E8B98597-BADC-450A-8C98-0CB39FD8A2F4}" dt="2021-03-22T17:57:11.879" v="17"/>
        <pc:sldMkLst>
          <pc:docMk/>
          <pc:sldMk cId="1801966179" sldId="262"/>
        </pc:sldMkLst>
        <pc:spChg chg="add">
          <ac:chgData name="Charles Boudry" userId="73fc46c4-b620-4bbc-ab25-de599df90dae" providerId="ADAL" clId="{E8B98597-BADC-450A-8C98-0CB39FD8A2F4}" dt="2021-03-22T17:57:11.879" v="17"/>
          <ac:spMkLst>
            <pc:docMk/>
            <pc:sldMk cId="1801966179" sldId="262"/>
            <ac:spMk id="2" creationId="{48082EA1-E3F3-4733-8BCD-A44D12828DF0}"/>
          </ac:spMkLst>
        </pc:spChg>
      </pc:sldChg>
      <pc:sldChg chg="delSp modSp add mod">
        <pc:chgData name="Charles Boudry" userId="73fc46c4-b620-4bbc-ab25-de599df90dae" providerId="ADAL" clId="{E8B98597-BADC-450A-8C98-0CB39FD8A2F4}" dt="2021-03-29T16:34:14.971" v="307" actId="20577"/>
        <pc:sldMkLst>
          <pc:docMk/>
          <pc:sldMk cId="3779604153" sldId="263"/>
        </pc:sldMkLst>
        <pc:spChg chg="mod">
          <ac:chgData name="Charles Boudry" userId="73fc46c4-b620-4bbc-ab25-de599df90dae" providerId="ADAL" clId="{E8B98597-BADC-450A-8C98-0CB39FD8A2F4}" dt="2021-03-29T16:34:14.971" v="307" actId="20577"/>
          <ac:spMkLst>
            <pc:docMk/>
            <pc:sldMk cId="3779604153" sldId="263"/>
            <ac:spMk id="2" creationId="{48082EA1-E3F3-4733-8BCD-A44D12828DF0}"/>
          </ac:spMkLst>
        </pc:spChg>
        <pc:graphicFrameChg chg="del">
          <ac:chgData name="Charles Boudry" userId="73fc46c4-b620-4bbc-ab25-de599df90dae" providerId="ADAL" clId="{E8B98597-BADC-450A-8C98-0CB39FD8A2F4}" dt="2021-03-29T16:32:35.526" v="87" actId="478"/>
          <ac:graphicFrameMkLst>
            <pc:docMk/>
            <pc:sldMk cId="3779604153" sldId="263"/>
            <ac:graphicFrameMk id="4" creationId="{C35D38CF-519A-4A91-A503-FF9C2593B16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7034B-056C-45A8-8A3D-83809A9AC882}"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167F6-93EC-4CCB-B5F3-12E6AACF1CAB}" type="slidenum">
              <a:rPr lang="en-US" smtClean="0"/>
              <a:t>‹#›</a:t>
            </a:fld>
            <a:endParaRPr lang="en-US"/>
          </a:p>
        </p:txBody>
      </p:sp>
    </p:spTree>
    <p:extLst>
      <p:ext uri="{BB962C8B-B14F-4D97-AF65-F5344CB8AC3E}">
        <p14:creationId xmlns:p14="http://schemas.microsoft.com/office/powerpoint/2010/main" val="262272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Ctrl </a:t>
            </a:r>
            <a:r>
              <a:rPr lang="fr-FR"/>
              <a:t>+ Alt </a:t>
            </a:r>
            <a:r>
              <a:rPr lang="fr-FR" dirty="0"/>
              <a:t>+A on the portal to </a:t>
            </a:r>
            <a:r>
              <a:rPr lang="fr-FR" dirty="0" err="1"/>
              <a:t>see</a:t>
            </a:r>
            <a:r>
              <a:rPr lang="fr-FR" dirty="0"/>
              <a:t> the metadata for all services, </a:t>
            </a:r>
            <a:r>
              <a:rPr lang="fr-FR" dirty="0" err="1"/>
              <a:t>courtesy</a:t>
            </a:r>
            <a:r>
              <a:rPr lang="fr-FR" dirty="0"/>
              <a:t> of Portal PG</a:t>
            </a:r>
          </a:p>
          <a:p>
            <a:endParaRPr lang="en-US" dirty="0"/>
          </a:p>
          <a:p>
            <a:endParaRPr lang="en-US" dirty="0"/>
          </a:p>
        </p:txBody>
      </p:sp>
      <p:sp>
        <p:nvSpPr>
          <p:cNvPr id="4" name="Slide Number Placeholder 3"/>
          <p:cNvSpPr>
            <a:spLocks noGrp="1"/>
          </p:cNvSpPr>
          <p:nvPr>
            <p:ph type="sldNum" sz="quarter" idx="5"/>
          </p:nvPr>
        </p:nvSpPr>
        <p:spPr/>
        <p:txBody>
          <a:bodyPr/>
          <a:lstStyle/>
          <a:p>
            <a:fld id="{64D167F6-93EC-4CCB-B5F3-12E6AACF1CAB}" type="slidenum">
              <a:rPr lang="en-US" smtClean="0"/>
              <a:t>3</a:t>
            </a:fld>
            <a:endParaRPr lang="en-US"/>
          </a:p>
        </p:txBody>
      </p:sp>
    </p:spTree>
    <p:extLst>
      <p:ext uri="{BB962C8B-B14F-4D97-AF65-F5344CB8AC3E}">
        <p14:creationId xmlns:p14="http://schemas.microsoft.com/office/powerpoint/2010/main" val="16964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Web server in RG1</a:t>
            </a:r>
          </a:p>
          <a:p>
            <a:r>
              <a:rPr lang="fr-FR" dirty="0"/>
              <a:t>Database in RG2</a:t>
            </a:r>
          </a:p>
          <a:p>
            <a:endParaRPr lang="fr-FR" dirty="0"/>
          </a:p>
          <a:p>
            <a:r>
              <a:rPr lang="fr-FR" dirty="0"/>
              <a:t>Vanessa feedback : </a:t>
            </a:r>
          </a:p>
          <a:p>
            <a:endParaRPr lang="fr-FR" dirty="0"/>
          </a:p>
          <a:p>
            <a:endParaRPr lang="fr-FR" dirty="0"/>
          </a:p>
          <a:p>
            <a:r>
              <a:rPr lang="fr-FR" b="1" dirty="0"/>
              <a:t>ARM tags</a:t>
            </a:r>
            <a:endParaRPr lang="en-US" b="1" dirty="0"/>
          </a:p>
        </p:txBody>
      </p:sp>
      <p:sp>
        <p:nvSpPr>
          <p:cNvPr id="4" name="Slide Number Placeholder 3"/>
          <p:cNvSpPr>
            <a:spLocks noGrp="1"/>
          </p:cNvSpPr>
          <p:nvPr>
            <p:ph type="sldNum" sz="quarter" idx="5"/>
          </p:nvPr>
        </p:nvSpPr>
        <p:spPr/>
        <p:txBody>
          <a:bodyPr/>
          <a:lstStyle/>
          <a:p>
            <a:fld id="{64D167F6-93EC-4CCB-B5F3-12E6AACF1CAB}" type="slidenum">
              <a:rPr lang="en-US" smtClean="0"/>
              <a:t>4</a:t>
            </a:fld>
            <a:endParaRPr lang="en-US"/>
          </a:p>
        </p:txBody>
      </p:sp>
    </p:spTree>
    <p:extLst>
      <p:ext uri="{BB962C8B-B14F-4D97-AF65-F5344CB8AC3E}">
        <p14:creationId xmlns:p14="http://schemas.microsoft.com/office/powerpoint/2010/main" val="326139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Web server in RG1</a:t>
            </a:r>
          </a:p>
          <a:p>
            <a:r>
              <a:rPr lang="fr-FR" dirty="0"/>
              <a:t>Database in RG2</a:t>
            </a:r>
          </a:p>
          <a:p>
            <a:endParaRPr lang="fr-FR" dirty="0"/>
          </a:p>
          <a:p>
            <a:r>
              <a:rPr lang="fr-FR"/>
              <a:t>Vanessa feedback : </a:t>
            </a:r>
            <a:endParaRPr lang="en-US" dirty="0"/>
          </a:p>
        </p:txBody>
      </p:sp>
      <p:sp>
        <p:nvSpPr>
          <p:cNvPr id="4" name="Slide Number Placeholder 3"/>
          <p:cNvSpPr>
            <a:spLocks noGrp="1"/>
          </p:cNvSpPr>
          <p:nvPr>
            <p:ph type="sldNum" sz="quarter" idx="5"/>
          </p:nvPr>
        </p:nvSpPr>
        <p:spPr/>
        <p:txBody>
          <a:bodyPr/>
          <a:lstStyle/>
          <a:p>
            <a:fld id="{64D167F6-93EC-4CCB-B5F3-12E6AACF1CAB}" type="slidenum">
              <a:rPr lang="en-US" smtClean="0"/>
              <a:t>5</a:t>
            </a:fld>
            <a:endParaRPr lang="en-US"/>
          </a:p>
        </p:txBody>
      </p:sp>
    </p:spTree>
    <p:extLst>
      <p:ext uri="{BB962C8B-B14F-4D97-AF65-F5344CB8AC3E}">
        <p14:creationId xmlns:p14="http://schemas.microsoft.com/office/powerpoint/2010/main" val="378468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D12E-6F16-46F4-988A-9B2B4440E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102C9A-7602-491D-8211-FFED7463F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082EC-5E23-4818-8328-7F091B4AE0E0}"/>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5" name="Footer Placeholder 4">
            <a:extLst>
              <a:ext uri="{FF2B5EF4-FFF2-40B4-BE49-F238E27FC236}">
                <a16:creationId xmlns:a16="http://schemas.microsoft.com/office/drawing/2014/main" id="{8A09F446-635E-4591-815C-457C1AA73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63AD4-4634-4F6E-833C-ECFEB3C5E99E}"/>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41008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8AFF-F7B1-4217-A4B9-66B260334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2BED97-4A3B-4EFC-8DF9-E282BDCC6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AF4BB-A2F1-4D1E-95C9-F94D688636BE}"/>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5" name="Footer Placeholder 4">
            <a:extLst>
              <a:ext uri="{FF2B5EF4-FFF2-40B4-BE49-F238E27FC236}">
                <a16:creationId xmlns:a16="http://schemas.microsoft.com/office/drawing/2014/main" id="{86518461-E1BC-487C-B6B9-5DF9C2BDE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305A8-9911-44F3-AA11-BF04355D7B75}"/>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48119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AC1EE-DCCA-450A-9403-1FDA2D821E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DEE3D2-079E-4808-9E03-23DB649ED2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5B730-B11D-4727-96D3-8D1CBA458C72}"/>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5" name="Footer Placeholder 4">
            <a:extLst>
              <a:ext uri="{FF2B5EF4-FFF2-40B4-BE49-F238E27FC236}">
                <a16:creationId xmlns:a16="http://schemas.microsoft.com/office/drawing/2014/main" id="{FC4FB770-E291-47FB-9909-6E1EE7E90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22674-EF1E-49F8-80B5-6494E1644180}"/>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5434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400-BB38-4A63-9024-DEEC4E36E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F3253-8593-498B-8373-7CA82091C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EB7F3-8CDD-49FA-9EF6-465578579F31}"/>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5" name="Footer Placeholder 4">
            <a:extLst>
              <a:ext uri="{FF2B5EF4-FFF2-40B4-BE49-F238E27FC236}">
                <a16:creationId xmlns:a16="http://schemas.microsoft.com/office/drawing/2014/main" id="{A7299208-B288-4BD7-8F32-C1C30A5CE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2498D-98F2-45C3-B78E-40B71A1846C8}"/>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20130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69FB-AD8A-4B3B-94FD-436354382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2DC3D7-CD9A-4FE6-A11F-08C0FD373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D642E-15D1-4D4A-A97F-B6C0BB056096}"/>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5" name="Footer Placeholder 4">
            <a:extLst>
              <a:ext uri="{FF2B5EF4-FFF2-40B4-BE49-F238E27FC236}">
                <a16:creationId xmlns:a16="http://schemas.microsoft.com/office/drawing/2014/main" id="{8B0C546F-CA53-4165-B78E-0D0908B82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CF7B2-0C71-422C-AA1F-2D1851B0E5E8}"/>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32829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AA69-52AE-49CA-828E-CE0F980E3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5560C-6DAA-41B3-897A-1B2F644D96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109CEB-E444-421A-A76A-7E7544550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BF4804-C786-4BD6-9B27-0B98B43AF522}"/>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6" name="Footer Placeholder 5">
            <a:extLst>
              <a:ext uri="{FF2B5EF4-FFF2-40B4-BE49-F238E27FC236}">
                <a16:creationId xmlns:a16="http://schemas.microsoft.com/office/drawing/2014/main" id="{3F9DEB97-AD8C-423F-ACC0-6B689BBA2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0A8C7-26B3-49A6-9659-22B29935ABED}"/>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322305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1BC6-3538-4D57-8618-481BB8EABC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EB22D-A690-48D2-9D4E-ED0C8FD71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9A476-09EB-46BF-8308-FCC6530C79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ECBF5-DEE4-402C-A2B8-684DAC0CA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250A4-F918-4516-9C9E-1DB792CE38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9E616-8E41-4EDD-9D21-73E71A0DB4B6}"/>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8" name="Footer Placeholder 7">
            <a:extLst>
              <a:ext uri="{FF2B5EF4-FFF2-40B4-BE49-F238E27FC236}">
                <a16:creationId xmlns:a16="http://schemas.microsoft.com/office/drawing/2014/main" id="{331CA376-0D82-43AD-9995-B68922FA4E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74CEA-E55A-4311-B2CE-F5726128EAB7}"/>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419301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894A-CCF6-47F0-8730-B855EA6CAB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A4DFB-D72B-4E2D-A184-8585E8A8939D}"/>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4" name="Footer Placeholder 3">
            <a:extLst>
              <a:ext uri="{FF2B5EF4-FFF2-40B4-BE49-F238E27FC236}">
                <a16:creationId xmlns:a16="http://schemas.microsoft.com/office/drawing/2014/main" id="{91B02045-CA1B-47D4-B843-A501D4CAB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E806A-653C-4193-9122-50EBDD9BD05C}"/>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380538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35473-A2A3-494A-835C-EC3D9D2498FD}"/>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3" name="Footer Placeholder 2">
            <a:extLst>
              <a:ext uri="{FF2B5EF4-FFF2-40B4-BE49-F238E27FC236}">
                <a16:creationId xmlns:a16="http://schemas.microsoft.com/office/drawing/2014/main" id="{7E5224B9-27C6-4A3E-A69C-C3185E09E4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E4B510-A0CD-4955-9814-A30BF20F7D1F}"/>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422630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4703-0F82-4D3B-AF0E-A0CD76C08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63D05-2D16-4A60-8F23-B9E123368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541518-6442-4CD0-83C7-0C7521347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C7BBB-9AE2-4A70-BA1F-F93672DEFE5B}"/>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6" name="Footer Placeholder 5">
            <a:extLst>
              <a:ext uri="{FF2B5EF4-FFF2-40B4-BE49-F238E27FC236}">
                <a16:creationId xmlns:a16="http://schemas.microsoft.com/office/drawing/2014/main" id="{4E0F8A09-2D26-4C2B-A3D8-9C1004EDF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7D98E-D9E7-4E84-9542-C2FC1FA5E089}"/>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243597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A1C3-99A6-4398-8974-59400AD18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233B41-F650-41D5-9577-823230CBB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74BC1-CA3E-402B-AD5B-D150B6AE8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79074-8E6C-4706-A0A4-D11D22855980}"/>
              </a:ext>
            </a:extLst>
          </p:cNvPr>
          <p:cNvSpPr>
            <a:spLocks noGrp="1"/>
          </p:cNvSpPr>
          <p:nvPr>
            <p:ph type="dt" sz="half" idx="10"/>
          </p:nvPr>
        </p:nvSpPr>
        <p:spPr/>
        <p:txBody>
          <a:bodyPr/>
          <a:lstStyle/>
          <a:p>
            <a:fld id="{82F69802-7DC8-4BEF-AD9B-F6A241A03C6C}" type="datetimeFigureOut">
              <a:rPr lang="en-US" smtClean="0"/>
              <a:t>5/19/2021</a:t>
            </a:fld>
            <a:endParaRPr lang="en-US"/>
          </a:p>
        </p:txBody>
      </p:sp>
      <p:sp>
        <p:nvSpPr>
          <p:cNvPr id="6" name="Footer Placeholder 5">
            <a:extLst>
              <a:ext uri="{FF2B5EF4-FFF2-40B4-BE49-F238E27FC236}">
                <a16:creationId xmlns:a16="http://schemas.microsoft.com/office/drawing/2014/main" id="{7629B564-710E-4BF6-8C06-EC71A3C3C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AB267-DF56-4988-8D25-514BC3405DFD}"/>
              </a:ext>
            </a:extLst>
          </p:cNvPr>
          <p:cNvSpPr>
            <a:spLocks noGrp="1"/>
          </p:cNvSpPr>
          <p:nvPr>
            <p:ph type="sldNum" sz="quarter" idx="12"/>
          </p:nvPr>
        </p:nvSpPr>
        <p:spPr/>
        <p:txBody>
          <a:bodyPr/>
          <a:lstStyle/>
          <a:p>
            <a:fld id="{DA0E87FF-B600-48E9-A933-C76E4ABEDE11}" type="slidenum">
              <a:rPr lang="en-US" smtClean="0"/>
              <a:t>‹#›</a:t>
            </a:fld>
            <a:endParaRPr lang="en-US"/>
          </a:p>
        </p:txBody>
      </p:sp>
    </p:spTree>
    <p:extLst>
      <p:ext uri="{BB962C8B-B14F-4D97-AF65-F5344CB8AC3E}">
        <p14:creationId xmlns:p14="http://schemas.microsoft.com/office/powerpoint/2010/main" val="219682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6BA97-70DC-4589-93FC-014ED574E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67B688-2017-4DCB-A121-90EF0C431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7443E-8C68-4944-B793-CD694AE6C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69802-7DC8-4BEF-AD9B-F6A241A03C6C}" type="datetimeFigureOut">
              <a:rPr lang="en-US" smtClean="0"/>
              <a:t>5/19/2021</a:t>
            </a:fld>
            <a:endParaRPr lang="en-US"/>
          </a:p>
        </p:txBody>
      </p:sp>
      <p:sp>
        <p:nvSpPr>
          <p:cNvPr id="5" name="Footer Placeholder 4">
            <a:extLst>
              <a:ext uri="{FF2B5EF4-FFF2-40B4-BE49-F238E27FC236}">
                <a16:creationId xmlns:a16="http://schemas.microsoft.com/office/drawing/2014/main" id="{D2B6ECFA-90E2-4F7B-ACEC-EC7E8B32C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B965F0-75E3-4887-A376-F3A62DF90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E87FF-B600-48E9-A933-C76E4ABEDE11}" type="slidenum">
              <a:rPr lang="en-US" smtClean="0"/>
              <a:t>‹#›</a:t>
            </a:fld>
            <a:endParaRPr lang="en-US"/>
          </a:p>
        </p:txBody>
      </p:sp>
    </p:spTree>
    <p:extLst>
      <p:ext uri="{BB962C8B-B14F-4D97-AF65-F5344CB8AC3E}">
        <p14:creationId xmlns:p14="http://schemas.microsoft.com/office/powerpoint/2010/main" val="27984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472E-4492-472F-B62D-C94FD59AE2A0}"/>
              </a:ext>
            </a:extLst>
          </p:cNvPr>
          <p:cNvSpPr>
            <a:spLocks noGrp="1"/>
          </p:cNvSpPr>
          <p:nvPr>
            <p:ph type="ctrTitle"/>
          </p:nvPr>
        </p:nvSpPr>
        <p:spPr>
          <a:xfrm>
            <a:off x="1524000" y="2235200"/>
            <a:ext cx="9144000" cy="2387600"/>
          </a:xfrm>
        </p:spPr>
        <p:txBody>
          <a:bodyPr>
            <a:normAutofit fontScale="90000"/>
          </a:bodyPr>
          <a:lstStyle/>
          <a:p>
            <a:r>
              <a:rPr lang="fr-FR" dirty="0">
                <a:ln w="0"/>
                <a:solidFill>
                  <a:schemeClr val="accent1"/>
                </a:solidFill>
                <a:effectLst>
                  <a:outerShdw blurRad="38100" dist="25400" dir="5400000" algn="ctr" rotWithShape="0">
                    <a:srgbClr val="6E747A">
                      <a:alpha val="43000"/>
                    </a:srgbClr>
                  </a:outerShdw>
                </a:effectLst>
              </a:rPr>
              <a:t>How to </a:t>
            </a:r>
            <a:r>
              <a:rPr lang="fr-FR" dirty="0" err="1">
                <a:ln w="0"/>
                <a:solidFill>
                  <a:schemeClr val="accent1"/>
                </a:solidFill>
                <a:effectLst>
                  <a:outerShdw blurRad="38100" dist="25400" dir="5400000" algn="ctr" rotWithShape="0">
                    <a:srgbClr val="6E747A">
                      <a:alpha val="43000"/>
                    </a:srgbClr>
                  </a:outerShdw>
                </a:effectLst>
              </a:rPr>
              <a:t>leverage</a:t>
            </a:r>
            <a:r>
              <a:rPr lang="fr-FR" dirty="0">
                <a:ln w="0"/>
                <a:solidFill>
                  <a:schemeClr val="accent1"/>
                </a:solidFill>
                <a:effectLst>
                  <a:outerShdw blurRad="38100" dist="25400" dir="5400000" algn="ctr" rotWithShape="0">
                    <a:srgbClr val="6E747A">
                      <a:alpha val="43000"/>
                    </a:srgbClr>
                  </a:outerShdw>
                </a:effectLst>
              </a:rPr>
              <a:t> 2D display in the Azure Portal to </a:t>
            </a:r>
            <a:r>
              <a:rPr lang="fr-FR" dirty="0" err="1">
                <a:ln w="0"/>
                <a:solidFill>
                  <a:schemeClr val="accent1"/>
                </a:solidFill>
                <a:effectLst>
                  <a:outerShdw blurRad="38100" dist="25400" dir="5400000" algn="ctr" rotWithShape="0">
                    <a:srgbClr val="6E747A">
                      <a:alpha val="43000"/>
                    </a:srgbClr>
                  </a:outerShdw>
                </a:effectLst>
              </a:rPr>
              <a:t>achieve</a:t>
            </a:r>
            <a:r>
              <a:rPr lang="fr-FR" dirty="0">
                <a:ln w="0"/>
                <a:solidFill>
                  <a:schemeClr val="accent1"/>
                </a:solidFill>
                <a:effectLst>
                  <a:outerShdw blurRad="38100" dist="25400" dir="5400000" algn="ctr" rotWithShape="0">
                    <a:srgbClr val="6E747A">
                      <a:alpha val="43000"/>
                    </a:srgbClr>
                  </a:outerShdw>
                </a:effectLst>
              </a:rPr>
              <a:t> more</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1821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A89E-8A35-483A-B0E4-2CD8CE763434}"/>
              </a:ext>
            </a:extLst>
          </p:cNvPr>
          <p:cNvSpPr>
            <a:spLocks noGrp="1"/>
          </p:cNvSpPr>
          <p:nvPr>
            <p:ph type="title"/>
          </p:nvPr>
        </p:nvSpPr>
        <p:spPr/>
        <p:txBody>
          <a:bodyPr>
            <a:normAutofit/>
          </a:bodyPr>
          <a:lstStyle/>
          <a:p>
            <a:pPr marL="0" marR="0">
              <a:lnSpc>
                <a:spcPct val="107000"/>
              </a:lnSpc>
              <a:spcBef>
                <a:spcPts val="0"/>
              </a:spcBef>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The challenges</a:t>
            </a:r>
            <a:endParaRPr lang="en-US" dirty="0"/>
          </a:p>
        </p:txBody>
      </p:sp>
      <p:sp>
        <p:nvSpPr>
          <p:cNvPr id="9" name="TextBox 8">
            <a:extLst>
              <a:ext uri="{FF2B5EF4-FFF2-40B4-BE49-F238E27FC236}">
                <a16:creationId xmlns:a16="http://schemas.microsoft.com/office/drawing/2014/main" id="{5624821B-F29B-4C97-8690-0694871E7E0C}"/>
              </a:ext>
            </a:extLst>
          </p:cNvPr>
          <p:cNvSpPr txBox="1"/>
          <p:nvPr/>
        </p:nvSpPr>
        <p:spPr>
          <a:xfrm>
            <a:off x="836612" y="1682810"/>
            <a:ext cx="9313228" cy="1754326"/>
          </a:xfrm>
          <a:prstGeom prst="rect">
            <a:avLst/>
          </a:prstGeom>
          <a:noFill/>
        </p:spPr>
        <p:txBody>
          <a:bodyPr wrap="square">
            <a:spAutoFit/>
          </a:bodyPr>
          <a:lstStyle/>
          <a:p>
            <a:pPr marL="285750" indent="-285750">
              <a:buFont typeface="Arial" panose="020B0604020202020204" pitchFamily="34" charset="0"/>
              <a:buChar char="•"/>
            </a:pPr>
            <a:r>
              <a:rPr lang="en-US" b="0" dirty="0"/>
              <a:t>ARM is not built for visual design and does not onboard all the needed information</a:t>
            </a:r>
          </a:p>
          <a:p>
            <a:pPr marL="742950" lvl="1" indent="-285750">
              <a:buFont typeface="Arial" panose="020B0604020202020204" pitchFamily="34" charset="0"/>
              <a:buChar char="•"/>
            </a:pPr>
            <a:r>
              <a:rPr lang="en-US" dirty="0"/>
              <a:t>How to design a service that can retain those information on top of ARM</a:t>
            </a:r>
            <a:endParaRPr lang="en-US" b="0" dirty="0"/>
          </a:p>
          <a:p>
            <a:endParaRPr lang="en-US" b="0" dirty="0"/>
          </a:p>
          <a:p>
            <a:pPr marL="285750" indent="-285750">
              <a:buFont typeface="Arial" panose="020B0604020202020204" pitchFamily="34" charset="0"/>
              <a:buChar char="•"/>
            </a:pPr>
            <a:r>
              <a:rPr lang="en-US" b="0" dirty="0"/>
              <a:t>Azure Resources and in between relationship are quickly evolving over time</a:t>
            </a:r>
          </a:p>
          <a:p>
            <a:pPr marL="742950" lvl="1" indent="-285750">
              <a:buFont typeface="Arial" panose="020B0604020202020204" pitchFamily="34" charset="0"/>
              <a:buChar char="•"/>
            </a:pPr>
            <a:r>
              <a:rPr lang="en-US" dirty="0"/>
              <a:t>How keep the 2D design up to date</a:t>
            </a:r>
            <a:endParaRPr lang="en-US" b="0" dirty="0"/>
          </a:p>
          <a:p>
            <a:pPr marL="742950" lvl="1"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275187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5D290962-24D2-49EE-89AF-D5A371CD6464}"/>
              </a:ext>
            </a:extLst>
          </p:cNvPr>
          <p:cNvSpPr>
            <a:spLocks noGrp="1" noChangeArrowheads="1"/>
          </p:cNvSpPr>
          <p:nvPr>
            <p:ph sz="half" idx="2"/>
          </p:nvPr>
        </p:nvSpPr>
        <p:spPr bwMode="auto">
          <a:xfrm>
            <a:off x="394464" y="504957"/>
            <a:ext cx="10515600"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Configuration file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Because Azure resources are fluctuating constantly, I would rather focus on an intermediate level of abstraction rather than impose a display for a specific type.</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So then we would have a configuration file describing how each Azure resource type should be displayed, and that may easily be changed.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E71162D8-A955-4AB7-B724-DA5B3B435D79}"/>
              </a:ext>
            </a:extLst>
          </p:cNvPr>
          <p:cNvGraphicFramePr/>
          <p:nvPr>
            <p:extLst>
              <p:ext uri="{D42A27DB-BD31-4B8C-83A1-F6EECF244321}">
                <p14:modId xmlns:p14="http://schemas.microsoft.com/office/powerpoint/2010/main" val="3871670609"/>
              </p:ext>
            </p:extLst>
          </p:nvPr>
        </p:nvGraphicFramePr>
        <p:xfrm>
          <a:off x="394464" y="1441727"/>
          <a:ext cx="10515600" cy="1710916"/>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4066730342"/>
                    </a:ext>
                  </a:extLst>
                </a:gridCol>
                <a:gridCol w="7010400">
                  <a:extLst>
                    <a:ext uri="{9D8B030D-6E8A-4147-A177-3AD203B41FA5}">
                      <a16:colId xmlns:a16="http://schemas.microsoft.com/office/drawing/2014/main" val="1143181639"/>
                    </a:ext>
                  </a:extLst>
                </a:gridCol>
              </a:tblGrid>
              <a:tr h="160495">
                <a:tc>
                  <a:txBody>
                    <a:bodyPr/>
                    <a:lstStyle/>
                    <a:p>
                      <a:pPr algn="l" fontAlgn="t">
                        <a:spcBef>
                          <a:spcPts val="0"/>
                        </a:spcBef>
                        <a:spcAft>
                          <a:spcPts val="0"/>
                        </a:spcAft>
                      </a:pPr>
                      <a:r>
                        <a:rPr lang="en-US" sz="1000" u="none" strike="noStrike">
                          <a:effectLst/>
                        </a:rPr>
                        <a:t>For each Azure Resource type + custom resource type</a:t>
                      </a:r>
                      <a:endParaRPr lang="en-US" sz="1600" b="0" i="0" u="none" strike="noStrike">
                        <a:effectLst/>
                        <a:latin typeface="Arial" panose="020B0604020202020204" pitchFamily="34" charset="0"/>
                      </a:endParaRPr>
                    </a:p>
                  </a:txBody>
                  <a:tcPr marL="62127" marR="62127" marT="8629" marB="0"/>
                </a:tc>
                <a:tc>
                  <a:txBody>
                    <a:bodyPr/>
                    <a:lstStyle/>
                    <a:p>
                      <a:pPr algn="l" fontAlgn="t">
                        <a:spcBef>
                          <a:spcPts val="0"/>
                        </a:spcBef>
                        <a:spcAft>
                          <a:spcPts val="0"/>
                        </a:spcAft>
                      </a:pPr>
                      <a:r>
                        <a:rPr lang="en-US" sz="1000" u="none" strike="noStrike">
                          <a:effectLst/>
                        </a:rPr>
                        <a:t>Why</a:t>
                      </a:r>
                      <a:endParaRPr lang="en-US" sz="1600" b="0" i="0" u="none" strike="noStrike">
                        <a:effectLst/>
                        <a:latin typeface="Arial" panose="020B0604020202020204" pitchFamily="34" charset="0"/>
                      </a:endParaRPr>
                    </a:p>
                  </a:txBody>
                  <a:tcPr marL="62127" marR="62127" marT="8629" marB="0"/>
                </a:tc>
                <a:extLst>
                  <a:ext uri="{0D108BD9-81ED-4DB2-BD59-A6C34878D82A}">
                    <a16:rowId xmlns:a16="http://schemas.microsoft.com/office/drawing/2014/main" val="2499308389"/>
                  </a:ext>
                </a:extLst>
              </a:tr>
              <a:tr h="919827">
                <a:tc>
                  <a:txBody>
                    <a:bodyPr/>
                    <a:lstStyle/>
                    <a:p>
                      <a:pPr algn="l" fontAlgn="t">
                        <a:spcBef>
                          <a:spcPts val="0"/>
                        </a:spcBef>
                        <a:spcAft>
                          <a:spcPts val="0"/>
                        </a:spcAft>
                      </a:pPr>
                      <a:r>
                        <a:rPr lang="en-US" sz="1000" u="none" strike="noStrike" dirty="0">
                          <a:effectLst/>
                        </a:rPr>
                        <a:t>Style </a:t>
                      </a:r>
                      <a:endParaRPr lang="en-US" sz="1600" u="none" strike="noStrike" dirty="0">
                        <a:effectLst/>
                      </a:endParaRPr>
                    </a:p>
                    <a:p>
                      <a:pPr marL="457200" algn="l" fontAlgn="t">
                        <a:spcBef>
                          <a:spcPts val="0"/>
                        </a:spcBef>
                        <a:spcAft>
                          <a:spcPts val="0"/>
                        </a:spcAft>
                      </a:pPr>
                      <a:r>
                        <a:rPr lang="en-US" sz="1000" u="none" strike="noStrike" dirty="0">
                          <a:effectLst/>
                        </a:rPr>
                        <a:t>Display Type  : Container / Item  /Embedded</a:t>
                      </a:r>
                      <a:endParaRPr lang="en-US" sz="1600" u="none" strike="noStrike" dirty="0">
                        <a:effectLst/>
                      </a:endParaRPr>
                    </a:p>
                    <a:p>
                      <a:pPr marL="457200" algn="l" fontAlgn="t">
                        <a:spcBef>
                          <a:spcPts val="0"/>
                        </a:spcBef>
                        <a:spcAft>
                          <a:spcPts val="0"/>
                        </a:spcAft>
                      </a:pPr>
                      <a:r>
                        <a:rPr lang="en-US" sz="1000" u="none" strike="noStrike" dirty="0">
                          <a:effectLst/>
                        </a:rPr>
                        <a:t>Icon</a:t>
                      </a:r>
                      <a:endParaRPr lang="en-US" sz="1600" u="none" strike="noStrike" dirty="0">
                        <a:effectLst/>
                      </a:endParaRPr>
                    </a:p>
                    <a:p>
                      <a:pPr marL="457200" algn="l" fontAlgn="t">
                        <a:spcBef>
                          <a:spcPts val="0"/>
                        </a:spcBef>
                        <a:spcAft>
                          <a:spcPts val="0"/>
                        </a:spcAft>
                      </a:pPr>
                      <a:r>
                        <a:rPr lang="en-US" sz="1000" u="none" strike="noStrike" dirty="0">
                          <a:effectLst/>
                        </a:rPr>
                        <a:t>Background color</a:t>
                      </a:r>
                      <a:endParaRPr lang="en-US" sz="1600" u="none" strike="noStrike" dirty="0">
                        <a:effectLst/>
                      </a:endParaRPr>
                    </a:p>
                    <a:p>
                      <a:pPr marL="457200" algn="l" fontAlgn="t">
                        <a:spcBef>
                          <a:spcPts val="0"/>
                        </a:spcBef>
                        <a:spcAft>
                          <a:spcPts val="0"/>
                        </a:spcAft>
                      </a:pPr>
                      <a:r>
                        <a:rPr lang="en-US" sz="1000" u="none" strike="noStrike" dirty="0">
                          <a:effectLst/>
                        </a:rPr>
                        <a:t>Border color</a:t>
                      </a:r>
                      <a:endParaRPr lang="en-US" sz="1600" u="none" strike="noStrike" dirty="0">
                        <a:effectLst/>
                      </a:endParaRPr>
                    </a:p>
                    <a:p>
                      <a:pPr marL="457200" algn="l" fontAlgn="t">
                        <a:spcBef>
                          <a:spcPts val="0"/>
                        </a:spcBef>
                        <a:spcAft>
                          <a:spcPts val="0"/>
                        </a:spcAft>
                      </a:pPr>
                      <a:r>
                        <a:rPr lang="en-US" sz="1000" u="none" strike="noStrike" dirty="0">
                          <a:effectLst/>
                        </a:rPr>
                        <a:t>Border : dotted lines / straight lines</a:t>
                      </a:r>
                      <a:endParaRPr lang="en-US" sz="1600" b="0" i="0" u="none" strike="noStrike" dirty="0">
                        <a:effectLst/>
                        <a:latin typeface="Arial" panose="020B0604020202020204" pitchFamily="34" charset="0"/>
                      </a:endParaRPr>
                    </a:p>
                  </a:txBody>
                  <a:tcPr marL="62127" marR="62127" marT="8629" marB="0"/>
                </a:tc>
                <a:tc>
                  <a:txBody>
                    <a:bodyPr/>
                    <a:lstStyle/>
                    <a:p>
                      <a:pPr algn="l" fontAlgn="t">
                        <a:spcBef>
                          <a:spcPts val="0"/>
                        </a:spcBef>
                        <a:spcAft>
                          <a:spcPts val="0"/>
                        </a:spcAft>
                      </a:pPr>
                      <a:r>
                        <a:rPr lang="en-US" sz="1000" u="none" strike="noStrike">
                          <a:effectLst/>
                        </a:rPr>
                        <a:t>Container = display a box so that it contains other items</a:t>
                      </a:r>
                      <a:endParaRPr lang="en-US" sz="1600" u="none" strike="noStrike">
                        <a:effectLst/>
                      </a:endParaRPr>
                    </a:p>
                    <a:p>
                      <a:pPr algn="l" fontAlgn="t">
                        <a:spcBef>
                          <a:spcPts val="0"/>
                        </a:spcBef>
                        <a:spcAft>
                          <a:spcPts val="0"/>
                        </a:spcAft>
                      </a:pPr>
                      <a:r>
                        <a:rPr lang="en-US" sz="1000" u="none" strike="noStrike">
                          <a:effectLst/>
                        </a:rPr>
                        <a:t>Item  = basic type for an Azure resource, usually with an icon</a:t>
                      </a:r>
                      <a:endParaRPr lang="en-US" sz="1600" u="none" strike="noStrike">
                        <a:effectLst/>
                      </a:endParaRPr>
                    </a:p>
                    <a:p>
                      <a:pPr algn="l" fontAlgn="t">
                        <a:spcBef>
                          <a:spcPts val="0"/>
                        </a:spcBef>
                        <a:spcAft>
                          <a:spcPts val="0"/>
                        </a:spcAft>
                      </a:pPr>
                      <a:r>
                        <a:rPr lang="en-US" sz="1000" u="none" strike="noStrike">
                          <a:effectLst/>
                        </a:rPr>
                        <a:t>Embedded = item displayed as a subpart of another container/item (tiny icon on the border, or, depending of some others style settings not displayed at all), recommendations for embedded type may be displayed on parent level.</a:t>
                      </a:r>
                      <a:endParaRPr lang="en-US" sz="1600" b="0" i="0" u="none" strike="noStrike">
                        <a:effectLst/>
                        <a:latin typeface="Arial" panose="020B0604020202020204" pitchFamily="34" charset="0"/>
                      </a:endParaRPr>
                    </a:p>
                  </a:txBody>
                  <a:tcPr marL="62127" marR="62127" marT="8629" marB="0"/>
                </a:tc>
                <a:extLst>
                  <a:ext uri="{0D108BD9-81ED-4DB2-BD59-A6C34878D82A}">
                    <a16:rowId xmlns:a16="http://schemas.microsoft.com/office/drawing/2014/main" val="188633555"/>
                  </a:ext>
                </a:extLst>
              </a:tr>
              <a:tr h="312362">
                <a:tc>
                  <a:txBody>
                    <a:bodyPr/>
                    <a:lstStyle/>
                    <a:p>
                      <a:pPr algn="l" fontAlgn="t">
                        <a:spcBef>
                          <a:spcPts val="0"/>
                        </a:spcBef>
                        <a:spcAft>
                          <a:spcPts val="0"/>
                        </a:spcAft>
                      </a:pPr>
                      <a:r>
                        <a:rPr lang="en-US" sz="1000" u="none" strike="noStrike" dirty="0">
                          <a:effectLst/>
                        </a:rPr>
                        <a:t>List of Childs resource type </a:t>
                      </a:r>
                      <a:endParaRPr lang="en-US" sz="1600" b="0" i="0" u="none" strike="noStrike" dirty="0">
                        <a:effectLst/>
                        <a:latin typeface="Arial" panose="020B0604020202020204" pitchFamily="34" charset="0"/>
                      </a:endParaRPr>
                    </a:p>
                  </a:txBody>
                  <a:tcPr marL="62127" marR="62127" marT="8629" marB="0"/>
                </a:tc>
                <a:tc>
                  <a:txBody>
                    <a:bodyPr/>
                    <a:lstStyle/>
                    <a:p>
                      <a:pPr algn="l" fontAlgn="t">
                        <a:spcBef>
                          <a:spcPts val="0"/>
                        </a:spcBef>
                        <a:spcAft>
                          <a:spcPts val="0"/>
                        </a:spcAft>
                      </a:pPr>
                      <a:r>
                        <a:rPr lang="en-US" sz="1000" u="none" strike="noStrike">
                          <a:effectLst/>
                        </a:rPr>
                        <a:t>If there is a dependency between this item and the specified resource type in the ARM template, we can conclude that the resource type is the child , </a:t>
                      </a:r>
                      <a:endParaRPr lang="en-US" sz="1600" b="0" i="0" u="none" strike="noStrike">
                        <a:effectLst/>
                        <a:latin typeface="Arial" panose="020B0604020202020204" pitchFamily="34" charset="0"/>
                      </a:endParaRPr>
                    </a:p>
                  </a:txBody>
                  <a:tcPr marL="62127" marR="62127" marT="8629" marB="0"/>
                </a:tc>
                <a:extLst>
                  <a:ext uri="{0D108BD9-81ED-4DB2-BD59-A6C34878D82A}">
                    <a16:rowId xmlns:a16="http://schemas.microsoft.com/office/drawing/2014/main" val="39603671"/>
                  </a:ext>
                </a:extLst>
              </a:tr>
              <a:tr h="312362">
                <a:tc>
                  <a:txBody>
                    <a:bodyPr/>
                    <a:lstStyle/>
                    <a:p>
                      <a:pPr algn="l" fontAlgn="t">
                        <a:spcBef>
                          <a:spcPts val="0"/>
                        </a:spcBef>
                        <a:spcAft>
                          <a:spcPts val="0"/>
                        </a:spcAft>
                      </a:pPr>
                      <a:r>
                        <a:rPr lang="en-US" sz="1000" u="none" strike="noStrike" dirty="0">
                          <a:effectLst/>
                        </a:rPr>
                        <a:t>List of Parents resource type</a:t>
                      </a:r>
                      <a:endParaRPr lang="en-US" sz="1600" b="0" i="0" u="none" strike="noStrike" dirty="0">
                        <a:effectLst/>
                        <a:latin typeface="Arial" panose="020B0604020202020204" pitchFamily="34" charset="0"/>
                      </a:endParaRPr>
                    </a:p>
                  </a:txBody>
                  <a:tcPr marL="62127" marR="62127" marT="8629" marB="0"/>
                </a:tc>
                <a:tc>
                  <a:txBody>
                    <a:bodyPr/>
                    <a:lstStyle/>
                    <a:p>
                      <a:pPr algn="l" fontAlgn="t">
                        <a:spcBef>
                          <a:spcPts val="0"/>
                        </a:spcBef>
                        <a:spcAft>
                          <a:spcPts val="0"/>
                        </a:spcAft>
                      </a:pPr>
                      <a:r>
                        <a:rPr lang="en-US" sz="1000" u="none" strike="noStrike" dirty="0">
                          <a:effectLst/>
                        </a:rPr>
                        <a:t>If there is a dependency between this item and the specified resource type in the ARM template, we can conclude that the resource type is the parent (multiple parents can be a conflict)</a:t>
                      </a:r>
                      <a:endParaRPr lang="en-US" sz="1600" b="0" i="0" u="none" strike="noStrike" dirty="0">
                        <a:effectLst/>
                        <a:latin typeface="Arial" panose="020B0604020202020204" pitchFamily="34" charset="0"/>
                      </a:endParaRPr>
                    </a:p>
                  </a:txBody>
                  <a:tcPr marL="62127" marR="62127" marT="8629" marB="0"/>
                </a:tc>
                <a:extLst>
                  <a:ext uri="{0D108BD9-81ED-4DB2-BD59-A6C34878D82A}">
                    <a16:rowId xmlns:a16="http://schemas.microsoft.com/office/drawing/2014/main" val="2999180640"/>
                  </a:ext>
                </a:extLst>
              </a:tr>
            </a:tbl>
          </a:graphicData>
        </a:graphic>
      </p:graphicFrame>
    </p:spTree>
    <p:extLst>
      <p:ext uri="{BB962C8B-B14F-4D97-AF65-F5344CB8AC3E}">
        <p14:creationId xmlns:p14="http://schemas.microsoft.com/office/powerpoint/2010/main" val="319942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082EA1-E3F3-4733-8BCD-A44D12828DF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Diagram file </a:t>
            </a: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as a json: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C35D38CF-519A-4A91-A503-FF9C2593B161}"/>
              </a:ext>
            </a:extLst>
          </p:cNvPr>
          <p:cNvGraphicFramePr/>
          <p:nvPr>
            <p:extLst>
              <p:ext uri="{D42A27DB-BD31-4B8C-83A1-F6EECF244321}">
                <p14:modId xmlns:p14="http://schemas.microsoft.com/office/powerpoint/2010/main" val="2970901841"/>
              </p:ext>
            </p:extLst>
          </p:nvPr>
        </p:nvGraphicFramePr>
        <p:xfrm>
          <a:off x="386939" y="673685"/>
          <a:ext cx="10515599" cy="4434534"/>
        </p:xfrm>
        <a:graphic>
          <a:graphicData uri="http://schemas.openxmlformats.org/drawingml/2006/table">
            <a:tbl>
              <a:tblPr firstRow="1" firstCol="1" bandRow="1">
                <a:tableStyleId>{5C22544A-7EE6-4342-B048-85BDC9FD1C3A}</a:tableStyleId>
              </a:tblPr>
              <a:tblGrid>
                <a:gridCol w="2371560">
                  <a:extLst>
                    <a:ext uri="{9D8B030D-6E8A-4147-A177-3AD203B41FA5}">
                      <a16:colId xmlns:a16="http://schemas.microsoft.com/office/drawing/2014/main" val="1078921681"/>
                    </a:ext>
                  </a:extLst>
                </a:gridCol>
                <a:gridCol w="8144039">
                  <a:extLst>
                    <a:ext uri="{9D8B030D-6E8A-4147-A177-3AD203B41FA5}">
                      <a16:colId xmlns:a16="http://schemas.microsoft.com/office/drawing/2014/main" val="1768005625"/>
                    </a:ext>
                  </a:extLst>
                </a:gridCol>
              </a:tblGrid>
              <a:tr h="140780">
                <a:tc>
                  <a:txBody>
                    <a:bodyPr/>
                    <a:lstStyle/>
                    <a:p>
                      <a:pPr algn="l" fontAlgn="t">
                        <a:spcBef>
                          <a:spcPts val="0"/>
                        </a:spcBef>
                        <a:spcAft>
                          <a:spcPts val="0"/>
                        </a:spcAft>
                      </a:pPr>
                      <a:r>
                        <a:rPr lang="en-US" sz="900" u="none" strike="noStrike">
                          <a:effectLst/>
                        </a:rPr>
                        <a:t>What </a:t>
                      </a:r>
                      <a:endParaRPr lang="en-US" sz="1400" b="0" i="0" u="none" strike="noStrike">
                        <a:effectLst/>
                        <a:latin typeface="Arial" panose="020B0604020202020204" pitchFamily="34" charset="0"/>
                      </a:endParaRPr>
                    </a:p>
                  </a:txBody>
                  <a:tcPr marL="54495" marR="54495" marT="7569" marB="0"/>
                </a:tc>
                <a:tc>
                  <a:txBody>
                    <a:bodyPr/>
                    <a:lstStyle/>
                    <a:p>
                      <a:pPr algn="l" fontAlgn="t">
                        <a:spcBef>
                          <a:spcPts val="0"/>
                        </a:spcBef>
                        <a:spcAft>
                          <a:spcPts val="0"/>
                        </a:spcAft>
                      </a:pPr>
                      <a:r>
                        <a:rPr lang="en-US" sz="900" u="none" strike="noStrike">
                          <a:effectLst/>
                        </a:rPr>
                        <a:t>Why</a:t>
                      </a:r>
                      <a:endParaRPr lang="en-US" sz="1400" b="0" i="0" u="none" strike="noStrike">
                        <a:effectLst/>
                        <a:latin typeface="Arial" panose="020B0604020202020204" pitchFamily="34" charset="0"/>
                      </a:endParaRPr>
                    </a:p>
                  </a:txBody>
                  <a:tcPr marL="54495" marR="54495" marT="7569" marB="0"/>
                </a:tc>
                <a:extLst>
                  <a:ext uri="{0D108BD9-81ED-4DB2-BD59-A6C34878D82A}">
                    <a16:rowId xmlns:a16="http://schemas.microsoft.com/office/drawing/2014/main" val="2965690826"/>
                  </a:ext>
                </a:extLst>
              </a:tr>
              <a:tr h="140780">
                <a:tc>
                  <a:txBody>
                    <a:bodyPr/>
                    <a:lstStyle/>
                    <a:p>
                      <a:pPr algn="l" fontAlgn="t">
                        <a:spcBef>
                          <a:spcPts val="0"/>
                        </a:spcBef>
                        <a:spcAft>
                          <a:spcPts val="0"/>
                        </a:spcAft>
                      </a:pPr>
                      <a:r>
                        <a:rPr lang="en-US" sz="900" u="none" strike="noStrike" dirty="0">
                          <a:effectLst/>
                        </a:rPr>
                        <a:t>File name </a:t>
                      </a:r>
                      <a:endParaRPr lang="en-US" sz="1400" b="0" i="0" u="none" strike="noStrike" dirty="0">
                        <a:effectLst/>
                        <a:latin typeface="Arial" panose="020B0604020202020204" pitchFamily="34" charset="0"/>
                      </a:endParaRPr>
                    </a:p>
                  </a:txBody>
                  <a:tcPr marL="54495" marR="54495" marT="7569" marB="0"/>
                </a:tc>
                <a:tc>
                  <a:txBody>
                    <a:bodyPr/>
                    <a:lstStyle/>
                    <a:p>
                      <a:pPr algn="l" fontAlgn="t">
                        <a:spcBef>
                          <a:spcPts val="0"/>
                        </a:spcBef>
                        <a:spcAft>
                          <a:spcPts val="0"/>
                        </a:spcAft>
                      </a:pPr>
                      <a:r>
                        <a:rPr lang="en-US" sz="900" u="none" strike="noStrike">
                          <a:effectLst/>
                        </a:rPr>
                        <a:t> </a:t>
                      </a:r>
                      <a:endParaRPr lang="en-US" sz="1400" b="0" i="0" u="none" strike="noStrike">
                        <a:effectLst/>
                        <a:latin typeface="Arial" panose="020B0604020202020204" pitchFamily="34" charset="0"/>
                      </a:endParaRPr>
                    </a:p>
                  </a:txBody>
                  <a:tcPr marL="54495" marR="54495" marT="7569" marB="0"/>
                </a:tc>
                <a:extLst>
                  <a:ext uri="{0D108BD9-81ED-4DB2-BD59-A6C34878D82A}">
                    <a16:rowId xmlns:a16="http://schemas.microsoft.com/office/drawing/2014/main" val="254272410"/>
                  </a:ext>
                </a:extLst>
              </a:tr>
              <a:tr h="273991">
                <a:tc>
                  <a:txBody>
                    <a:bodyPr/>
                    <a:lstStyle/>
                    <a:p>
                      <a:pPr algn="l" fontAlgn="t">
                        <a:spcBef>
                          <a:spcPts val="0"/>
                        </a:spcBef>
                        <a:spcAft>
                          <a:spcPts val="0"/>
                        </a:spcAft>
                      </a:pPr>
                      <a:r>
                        <a:rPr lang="en-US" sz="900" u="none" strike="noStrike" dirty="0">
                          <a:effectLst/>
                        </a:rPr>
                        <a:t>Arm template</a:t>
                      </a:r>
                      <a:endParaRPr lang="en-US" sz="1400" u="none" strike="noStrike" dirty="0">
                        <a:effectLst/>
                      </a:endParaRPr>
                    </a:p>
                    <a:p>
                      <a:pPr marL="457200" algn="l" fontAlgn="t">
                        <a:spcBef>
                          <a:spcPts val="0"/>
                        </a:spcBef>
                        <a:spcAft>
                          <a:spcPts val="0"/>
                        </a:spcAft>
                      </a:pPr>
                      <a:r>
                        <a:rPr lang="en-US" sz="900" u="none" strike="noStrike" dirty="0">
                          <a:effectLst/>
                        </a:rPr>
                        <a:t>…</a:t>
                      </a:r>
                      <a:endParaRPr lang="en-US" sz="1400" b="0" i="0" u="none" strike="noStrike" dirty="0">
                        <a:effectLst/>
                        <a:latin typeface="Arial" panose="020B0604020202020204" pitchFamily="34" charset="0"/>
                      </a:endParaRPr>
                    </a:p>
                  </a:txBody>
                  <a:tcPr marL="54495" marR="54495" marT="7569" marB="0"/>
                </a:tc>
                <a:tc>
                  <a:txBody>
                    <a:bodyPr/>
                    <a:lstStyle/>
                    <a:p>
                      <a:pPr algn="l" fontAlgn="t">
                        <a:spcBef>
                          <a:spcPts val="0"/>
                        </a:spcBef>
                        <a:spcAft>
                          <a:spcPts val="0"/>
                        </a:spcAft>
                      </a:pPr>
                      <a:r>
                        <a:rPr lang="en-US" sz="900" u="none" strike="noStrike">
                          <a:effectLst/>
                        </a:rPr>
                        <a:t> </a:t>
                      </a:r>
                      <a:endParaRPr lang="en-US" sz="1400" b="0" i="0" u="none" strike="noStrike">
                        <a:effectLst/>
                        <a:latin typeface="Arial" panose="020B0604020202020204" pitchFamily="34" charset="0"/>
                      </a:endParaRPr>
                    </a:p>
                  </a:txBody>
                  <a:tcPr marL="54495" marR="54495" marT="7569" marB="0"/>
                </a:tc>
                <a:extLst>
                  <a:ext uri="{0D108BD9-81ED-4DB2-BD59-A6C34878D82A}">
                    <a16:rowId xmlns:a16="http://schemas.microsoft.com/office/drawing/2014/main" val="905951194"/>
                  </a:ext>
                </a:extLst>
              </a:tr>
              <a:tr h="1339679">
                <a:tc>
                  <a:txBody>
                    <a:bodyPr/>
                    <a:lstStyle/>
                    <a:p>
                      <a:pPr algn="l" fontAlgn="t">
                        <a:spcBef>
                          <a:spcPts val="0"/>
                        </a:spcBef>
                        <a:spcAft>
                          <a:spcPts val="0"/>
                        </a:spcAft>
                      </a:pPr>
                      <a:r>
                        <a:rPr lang="en-US" sz="900" u="none" strike="noStrike" dirty="0">
                          <a:effectLst/>
                        </a:rPr>
                        <a:t>Nodes </a:t>
                      </a:r>
                      <a:endParaRPr lang="en-US" sz="1400" u="none" strike="noStrike" dirty="0">
                        <a:effectLst/>
                      </a:endParaRPr>
                    </a:p>
                    <a:p>
                      <a:pPr marL="457200" algn="l" fontAlgn="t">
                        <a:spcBef>
                          <a:spcPts val="0"/>
                        </a:spcBef>
                        <a:spcAft>
                          <a:spcPts val="0"/>
                        </a:spcAft>
                      </a:pPr>
                      <a:r>
                        <a:rPr lang="en-US" sz="900" u="none" strike="noStrike" dirty="0">
                          <a:effectLst/>
                        </a:rPr>
                        <a:t>Node </a:t>
                      </a:r>
                      <a:endParaRPr lang="en-US" sz="1400" u="none" strike="noStrike" dirty="0">
                        <a:effectLst/>
                      </a:endParaRPr>
                    </a:p>
                    <a:p>
                      <a:pPr marL="914400" algn="l" fontAlgn="t">
                        <a:spcBef>
                          <a:spcPts val="0"/>
                        </a:spcBef>
                        <a:spcAft>
                          <a:spcPts val="0"/>
                        </a:spcAft>
                      </a:pPr>
                      <a:r>
                        <a:rPr lang="en-US" sz="900" u="none" strike="noStrike" dirty="0">
                          <a:effectLst/>
                        </a:rPr>
                        <a:t>Arm reference</a:t>
                      </a:r>
                      <a:endParaRPr lang="en-US" sz="1400" u="none" strike="noStrike" dirty="0">
                        <a:effectLst/>
                      </a:endParaRPr>
                    </a:p>
                    <a:p>
                      <a:pPr marL="914400" algn="l" fontAlgn="t">
                        <a:spcBef>
                          <a:spcPts val="0"/>
                        </a:spcBef>
                        <a:spcAft>
                          <a:spcPts val="0"/>
                        </a:spcAft>
                      </a:pPr>
                      <a:r>
                        <a:rPr lang="en-US" sz="900" u="none" strike="noStrike" dirty="0">
                          <a:effectLst/>
                        </a:rPr>
                        <a:t>Custom resource Type reference</a:t>
                      </a:r>
                      <a:endParaRPr lang="en-US" sz="1400" u="none" strike="noStrike" dirty="0">
                        <a:effectLst/>
                      </a:endParaRPr>
                    </a:p>
                    <a:p>
                      <a:pPr marL="914400" algn="l" fontAlgn="t">
                        <a:spcBef>
                          <a:spcPts val="0"/>
                        </a:spcBef>
                        <a:spcAft>
                          <a:spcPts val="0"/>
                        </a:spcAft>
                      </a:pPr>
                      <a:r>
                        <a:rPr lang="en-US" sz="900" u="none" strike="noStrike" dirty="0">
                          <a:effectLst/>
                        </a:rPr>
                        <a:t>Style </a:t>
                      </a:r>
                      <a:endParaRPr lang="en-US" sz="1400" u="none" strike="noStrike" dirty="0">
                        <a:effectLst/>
                      </a:endParaRPr>
                    </a:p>
                    <a:p>
                      <a:pPr marL="1371600" algn="l" fontAlgn="t">
                        <a:spcBef>
                          <a:spcPts val="0"/>
                        </a:spcBef>
                        <a:spcAft>
                          <a:spcPts val="0"/>
                        </a:spcAft>
                      </a:pPr>
                      <a:r>
                        <a:rPr lang="en-US" sz="900" u="none" strike="noStrike" dirty="0">
                          <a:effectLst/>
                        </a:rPr>
                        <a:t>Resource position (</a:t>
                      </a:r>
                      <a:r>
                        <a:rPr lang="en-US" sz="900" u="none" strike="noStrike" dirty="0" err="1">
                          <a:effectLst/>
                        </a:rPr>
                        <a:t>x,y</a:t>
                      </a: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marL="914400" algn="l" fontAlgn="t">
                        <a:spcBef>
                          <a:spcPts val="0"/>
                        </a:spcBef>
                        <a:spcAft>
                          <a:spcPts val="0"/>
                        </a:spcAft>
                      </a:pPr>
                      <a:r>
                        <a:rPr lang="en-US" sz="900" u="none" strike="noStrike" dirty="0">
                          <a:effectLst/>
                        </a:rPr>
                        <a:t>Link</a:t>
                      </a:r>
                      <a:endParaRPr lang="en-US" sz="1400" u="none" strike="noStrike" dirty="0">
                        <a:effectLst/>
                      </a:endParaRPr>
                    </a:p>
                    <a:p>
                      <a:pPr marL="1371600" algn="l" fontAlgn="t">
                        <a:spcBef>
                          <a:spcPts val="0"/>
                        </a:spcBef>
                        <a:spcAft>
                          <a:spcPts val="0"/>
                        </a:spcAft>
                      </a:pPr>
                      <a:r>
                        <a:rPr lang="en-US" sz="900" u="none" strike="noStrike" dirty="0">
                          <a:effectLst/>
                        </a:rPr>
                        <a:t>Parent node</a:t>
                      </a:r>
                      <a:endParaRPr lang="en-US" sz="1400" u="none" strike="noStrike" dirty="0">
                        <a:effectLst/>
                      </a:endParaRPr>
                    </a:p>
                    <a:p>
                      <a:pPr marL="1371600" algn="l" fontAlgn="t">
                        <a:spcBef>
                          <a:spcPts val="0"/>
                        </a:spcBef>
                        <a:spcAft>
                          <a:spcPts val="0"/>
                        </a:spcAft>
                      </a:pPr>
                      <a:r>
                        <a:rPr lang="en-US" sz="900" u="none" strike="noStrike" dirty="0">
                          <a:effectLst/>
                        </a:rPr>
                        <a:t>Childs node</a:t>
                      </a:r>
                      <a:endParaRPr lang="en-US" sz="1400" b="0" i="0" u="none" strike="noStrike" dirty="0">
                        <a:effectLst/>
                        <a:latin typeface="Arial" panose="020B0604020202020204" pitchFamily="34" charset="0"/>
                      </a:endParaRPr>
                    </a:p>
                  </a:txBody>
                  <a:tcPr marL="54495" marR="54495" marT="7569" marB="0"/>
                </a:tc>
                <a:tc>
                  <a:txBody>
                    <a:bodyPr/>
                    <a:lstStyle/>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To link the node displayed to the actual arm resource</a:t>
                      </a:r>
                      <a:endParaRPr lang="en-US" sz="1400" u="none" strike="noStrike" dirty="0">
                        <a:effectLst/>
                      </a:endParaRPr>
                    </a:p>
                    <a:p>
                      <a:pPr algn="l" fontAlgn="t">
                        <a:spcBef>
                          <a:spcPts val="0"/>
                        </a:spcBef>
                        <a:spcAft>
                          <a:spcPts val="0"/>
                        </a:spcAft>
                      </a:pPr>
                      <a:r>
                        <a:rPr lang="en-US" sz="900" u="none" strike="noStrike" dirty="0">
                          <a:effectLst/>
                        </a:rPr>
                        <a:t>You might need this if the node is not an arm resource but a custom resource type</a:t>
                      </a:r>
                      <a:endParaRPr lang="en-US" sz="1400" u="none" strike="noStrike" dirty="0">
                        <a:effectLst/>
                      </a:endParaRPr>
                    </a:p>
                    <a:p>
                      <a:pPr algn="l" fontAlgn="t">
                        <a:spcBef>
                          <a:spcPts val="0"/>
                        </a:spcBef>
                        <a:spcAft>
                          <a:spcPts val="0"/>
                        </a:spcAft>
                      </a:pPr>
                      <a:r>
                        <a:rPr lang="en-US" sz="900" u="none" strike="noStrike" dirty="0">
                          <a:effectLst/>
                        </a:rPr>
                        <a:t>So that customer can move freely nodes, in case those are not properly initially placed by the algorithm.</a:t>
                      </a:r>
                      <a:endParaRPr lang="en-US" sz="1400" u="none" strike="noStrike" dirty="0">
                        <a:effectLst/>
                      </a:endParaRPr>
                    </a:p>
                    <a:p>
                      <a:pPr algn="l" fontAlgn="t">
                        <a:spcBef>
                          <a:spcPts val="0"/>
                        </a:spcBef>
                        <a:spcAft>
                          <a:spcPts val="0"/>
                        </a:spcAft>
                      </a:pPr>
                      <a:r>
                        <a:rPr lang="en-US" sz="900" u="none" strike="noStrike" dirty="0">
                          <a:effectLst/>
                        </a:rPr>
                        <a:t>The rest of the display should be inherited from the style of the resource type within the configuration file.</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This is needed for 2 purposes : </a:t>
                      </a:r>
                      <a:endParaRPr lang="en-US" sz="1400" u="none" strike="noStrike" dirty="0">
                        <a:effectLst/>
                      </a:endParaRPr>
                    </a:p>
                    <a:p>
                      <a:pPr marL="347472" indent="-347472" algn="l" fontAlgn="t">
                        <a:spcBef>
                          <a:spcPts val="0"/>
                        </a:spcBef>
                        <a:spcAft>
                          <a:spcPts val="0"/>
                        </a:spcAft>
                      </a:pPr>
                      <a:r>
                        <a:rPr lang="en-US" sz="900" u="none" strike="noStrike" dirty="0">
                          <a:effectLst/>
                        </a:rPr>
                        <a:t>Some parents or childs may not be ARM related</a:t>
                      </a:r>
                      <a:endParaRPr lang="en-US" sz="1400" u="none" strike="noStrike" dirty="0">
                        <a:effectLst/>
                      </a:endParaRPr>
                    </a:p>
                    <a:p>
                      <a:pPr marL="347472" indent="-347472" algn="l" fontAlgn="t">
                        <a:spcBef>
                          <a:spcPts val="0"/>
                        </a:spcBef>
                        <a:spcAft>
                          <a:spcPts val="0"/>
                        </a:spcAft>
                      </a:pPr>
                      <a:r>
                        <a:rPr lang="en-US" sz="900" u="none" strike="noStrike" dirty="0">
                          <a:effectLst/>
                        </a:rPr>
                        <a:t>There are some configuration where you might have two parents (resource group &amp; subnet), in this case we need to specify if we are more focused on governance or network</a:t>
                      </a:r>
                      <a:endParaRPr lang="en-US" sz="1400" b="0" i="0" u="none" strike="noStrike" dirty="0">
                        <a:effectLst/>
                        <a:latin typeface="Arial" panose="020B0604020202020204" pitchFamily="34" charset="0"/>
                      </a:endParaRPr>
                    </a:p>
                  </a:txBody>
                  <a:tcPr marL="54495" marR="54495" marT="7569" marB="0"/>
                </a:tc>
                <a:extLst>
                  <a:ext uri="{0D108BD9-81ED-4DB2-BD59-A6C34878D82A}">
                    <a16:rowId xmlns:a16="http://schemas.microsoft.com/office/drawing/2014/main" val="2284271093"/>
                  </a:ext>
                </a:extLst>
              </a:tr>
              <a:tr h="540413">
                <a:tc>
                  <a:txBody>
                    <a:bodyPr/>
                    <a:lstStyle/>
                    <a:p>
                      <a:pPr algn="l" fontAlgn="t">
                        <a:spcBef>
                          <a:spcPts val="0"/>
                        </a:spcBef>
                        <a:spcAft>
                          <a:spcPts val="0"/>
                        </a:spcAft>
                      </a:pPr>
                      <a:r>
                        <a:rPr lang="en-US" sz="900" u="none" strike="noStrike">
                          <a:effectLst/>
                        </a:rPr>
                        <a:t>Network Links</a:t>
                      </a:r>
                      <a:endParaRPr lang="en-US" sz="1400" u="none" strike="noStrike">
                        <a:effectLst/>
                      </a:endParaRPr>
                    </a:p>
                    <a:p>
                      <a:pPr marL="457200" algn="l" fontAlgn="t">
                        <a:spcBef>
                          <a:spcPts val="0"/>
                        </a:spcBef>
                        <a:spcAft>
                          <a:spcPts val="0"/>
                        </a:spcAft>
                      </a:pPr>
                      <a:r>
                        <a:rPr lang="en-US" sz="900" u="none" strike="noStrike">
                          <a:effectLst/>
                        </a:rPr>
                        <a:t>Link</a:t>
                      </a:r>
                      <a:endParaRPr lang="en-US" sz="1400" u="none" strike="noStrike">
                        <a:effectLst/>
                      </a:endParaRPr>
                    </a:p>
                    <a:p>
                      <a:pPr marL="914400" algn="l" fontAlgn="t">
                        <a:spcBef>
                          <a:spcPts val="0"/>
                        </a:spcBef>
                        <a:spcAft>
                          <a:spcPts val="0"/>
                        </a:spcAft>
                      </a:pPr>
                      <a:r>
                        <a:rPr lang="en-US" sz="900" u="none" strike="noStrike">
                          <a:effectLst/>
                        </a:rPr>
                        <a:t>Node(s) initiator</a:t>
                      </a:r>
                      <a:endParaRPr lang="en-US" sz="1400" u="none" strike="noStrike">
                        <a:effectLst/>
                      </a:endParaRPr>
                    </a:p>
                    <a:p>
                      <a:pPr marL="914400" algn="l" fontAlgn="t">
                        <a:spcBef>
                          <a:spcPts val="0"/>
                        </a:spcBef>
                        <a:spcAft>
                          <a:spcPts val="0"/>
                        </a:spcAft>
                      </a:pPr>
                      <a:r>
                        <a:rPr lang="en-US" sz="900" u="none" strike="noStrike">
                          <a:effectLst/>
                        </a:rPr>
                        <a:t>Node(s) receiver</a:t>
                      </a:r>
                      <a:endParaRPr lang="en-US" sz="1400" b="0" i="0" u="none" strike="noStrike">
                        <a:effectLst/>
                        <a:latin typeface="Arial" panose="020B0604020202020204" pitchFamily="34" charset="0"/>
                      </a:endParaRPr>
                    </a:p>
                  </a:txBody>
                  <a:tcPr marL="54495" marR="54495" marT="7569" marB="0"/>
                </a:tc>
                <a:tc>
                  <a:txBody>
                    <a:bodyPr/>
                    <a:lstStyle/>
                    <a:p>
                      <a:pPr algn="l" fontAlgn="t">
                        <a:spcBef>
                          <a:spcPts val="0"/>
                        </a:spcBef>
                        <a:spcAft>
                          <a:spcPts val="0"/>
                        </a:spcAft>
                      </a:pPr>
                      <a:r>
                        <a:rPr lang="en-US" sz="900" u="none" strike="noStrike">
                          <a:effectLst/>
                        </a:rPr>
                        <a:t>To display network links</a:t>
                      </a:r>
                      <a:endParaRPr lang="en-US" sz="1400" b="0" i="0" u="none" strike="noStrike">
                        <a:effectLst/>
                        <a:latin typeface="Arial" panose="020B0604020202020204" pitchFamily="34" charset="0"/>
                      </a:endParaRPr>
                    </a:p>
                  </a:txBody>
                  <a:tcPr marL="54495" marR="54495" marT="7569" marB="0"/>
                </a:tc>
                <a:extLst>
                  <a:ext uri="{0D108BD9-81ED-4DB2-BD59-A6C34878D82A}">
                    <a16:rowId xmlns:a16="http://schemas.microsoft.com/office/drawing/2014/main" val="3206542187"/>
                  </a:ext>
                </a:extLst>
              </a:tr>
              <a:tr h="1606101">
                <a:tc>
                  <a:txBody>
                    <a:bodyPr/>
                    <a:lstStyle/>
                    <a:p>
                      <a:pPr algn="l" fontAlgn="t">
                        <a:spcBef>
                          <a:spcPts val="0"/>
                        </a:spcBef>
                        <a:spcAft>
                          <a:spcPts val="0"/>
                        </a:spcAft>
                      </a:pPr>
                      <a:r>
                        <a:rPr lang="en-US" sz="900" u="none" strike="noStrike" dirty="0">
                          <a:effectLst/>
                        </a:rPr>
                        <a:t>Overlay</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marL="457200" algn="l" fontAlgn="t">
                        <a:spcBef>
                          <a:spcPts val="0"/>
                        </a:spcBef>
                        <a:spcAft>
                          <a:spcPts val="0"/>
                        </a:spcAft>
                      </a:pPr>
                      <a:r>
                        <a:rPr lang="en-US" sz="900" u="none" strike="noStrike" dirty="0">
                          <a:effectLst/>
                        </a:rPr>
                        <a:t>Annotation</a:t>
                      </a:r>
                      <a:endParaRPr lang="en-US" sz="1400" u="none" strike="noStrike" dirty="0">
                        <a:effectLst/>
                      </a:endParaRPr>
                    </a:p>
                    <a:p>
                      <a:pPr marL="914400" algn="l" fontAlgn="t">
                        <a:spcBef>
                          <a:spcPts val="0"/>
                        </a:spcBef>
                        <a:spcAft>
                          <a:spcPts val="0"/>
                        </a:spcAft>
                      </a:pPr>
                      <a:r>
                        <a:rPr lang="en-US" sz="900" u="none" strike="noStrike" dirty="0">
                          <a:effectLst/>
                        </a:rPr>
                        <a:t>Target (node or link)</a:t>
                      </a:r>
                      <a:endParaRPr lang="en-US" sz="1400" u="none" strike="noStrike" dirty="0">
                        <a:effectLst/>
                      </a:endParaRPr>
                    </a:p>
                    <a:p>
                      <a:pPr marL="914400" algn="l" fontAlgn="t">
                        <a:spcBef>
                          <a:spcPts val="0"/>
                        </a:spcBef>
                        <a:spcAft>
                          <a:spcPts val="0"/>
                        </a:spcAft>
                      </a:pPr>
                      <a:r>
                        <a:rPr lang="en-US" sz="900" u="none" strike="noStrike" dirty="0">
                          <a:effectLst/>
                        </a:rPr>
                        <a:t>Metric</a:t>
                      </a:r>
                      <a:endParaRPr lang="en-US" sz="1400" u="none" strike="noStrike" dirty="0">
                        <a:effectLst/>
                      </a:endParaRPr>
                    </a:p>
                    <a:p>
                      <a:pPr marL="914400" algn="l" fontAlgn="t">
                        <a:spcBef>
                          <a:spcPts val="0"/>
                        </a:spcBef>
                        <a:spcAft>
                          <a:spcPts val="0"/>
                        </a:spcAft>
                      </a:pPr>
                      <a:r>
                        <a:rPr lang="en-US" sz="900" u="none" strike="noStrike" dirty="0">
                          <a:effectLst/>
                        </a:rPr>
                        <a:t>Threshold</a:t>
                      </a:r>
                      <a:endParaRPr lang="en-US" sz="1400" u="none" strike="noStrike" dirty="0">
                        <a:effectLst/>
                      </a:endParaRPr>
                    </a:p>
                    <a:p>
                      <a:pPr marL="914400" algn="l" fontAlgn="t">
                        <a:spcBef>
                          <a:spcPts val="0"/>
                        </a:spcBef>
                        <a:spcAft>
                          <a:spcPts val="0"/>
                        </a:spcAft>
                      </a:pPr>
                      <a:r>
                        <a:rPr lang="en-US" sz="900" u="none" strike="noStrike" dirty="0">
                          <a:effectLst/>
                        </a:rPr>
                        <a:t>Name</a:t>
                      </a:r>
                      <a:endParaRPr lang="en-US" sz="1400" u="none" strike="noStrike" dirty="0">
                        <a:effectLst/>
                      </a:endParaRPr>
                    </a:p>
                    <a:p>
                      <a:pPr marL="914400" algn="l" fontAlgn="t">
                        <a:spcBef>
                          <a:spcPts val="0"/>
                        </a:spcBef>
                        <a:spcAft>
                          <a:spcPts val="0"/>
                        </a:spcAft>
                      </a:pPr>
                      <a:r>
                        <a:rPr lang="en-US" sz="900" u="none" strike="noStrike" dirty="0">
                          <a:effectLst/>
                        </a:rPr>
                        <a:t>Explanation</a:t>
                      </a:r>
                      <a:endParaRPr lang="en-US" sz="1400" u="none" strike="noStrike" dirty="0">
                        <a:effectLst/>
                      </a:endParaRPr>
                    </a:p>
                    <a:p>
                      <a:pPr marL="914400" algn="l" fontAlgn="t">
                        <a:spcBef>
                          <a:spcPts val="0"/>
                        </a:spcBef>
                        <a:spcAft>
                          <a:spcPts val="0"/>
                        </a:spcAft>
                      </a:pPr>
                      <a:r>
                        <a:rPr lang="en-US" sz="900" u="none" strike="noStrike" dirty="0">
                          <a:effectLst/>
                        </a:rPr>
                        <a:t>Custom comment </a:t>
                      </a:r>
                      <a:endParaRPr lang="en-US" sz="1400" u="none" strike="noStrike" dirty="0">
                        <a:effectLst/>
                      </a:endParaRPr>
                    </a:p>
                    <a:p>
                      <a:pPr marL="914400" algn="l" fontAlgn="t">
                        <a:spcBef>
                          <a:spcPts val="0"/>
                        </a:spcBef>
                        <a:spcAft>
                          <a:spcPts val="0"/>
                        </a:spcAft>
                      </a:pPr>
                      <a:r>
                        <a:rPr lang="en-US" sz="900" u="none" strike="noStrike" dirty="0">
                          <a:effectLst/>
                        </a:rPr>
                        <a:t>Criticality</a:t>
                      </a:r>
                      <a:endParaRPr lang="en-US" sz="1400" u="none" strike="noStrike" dirty="0">
                        <a:effectLst/>
                      </a:endParaRPr>
                    </a:p>
                    <a:p>
                      <a:pPr marL="914400" algn="l" fontAlgn="t">
                        <a:spcBef>
                          <a:spcPts val="0"/>
                        </a:spcBef>
                        <a:spcAft>
                          <a:spcPts val="0"/>
                        </a:spcAft>
                      </a:pPr>
                      <a:r>
                        <a:rPr lang="en-US" sz="900" u="none" strike="noStrike" dirty="0">
                          <a:effectLst/>
                        </a:rPr>
                        <a:t>Link</a:t>
                      </a:r>
                      <a:endParaRPr lang="en-US" sz="1400" u="none" strike="noStrike" dirty="0">
                        <a:effectLst/>
                      </a:endParaRPr>
                    </a:p>
                    <a:p>
                      <a:pPr marL="914400" algn="l" fontAlgn="t">
                        <a:spcBef>
                          <a:spcPts val="0"/>
                        </a:spcBef>
                        <a:spcAft>
                          <a:spcPts val="0"/>
                        </a:spcAft>
                      </a:pPr>
                      <a:r>
                        <a:rPr lang="en-US" sz="900" u="none" strike="noStrike" dirty="0">
                          <a:effectLst/>
                        </a:rPr>
                        <a:t>Tag</a:t>
                      </a:r>
                      <a:endParaRPr lang="en-US" sz="1400" b="0" i="0" u="none" strike="noStrike" dirty="0">
                        <a:effectLst/>
                        <a:latin typeface="Arial" panose="020B0604020202020204" pitchFamily="34" charset="0"/>
                      </a:endParaRPr>
                    </a:p>
                  </a:txBody>
                  <a:tcPr marL="54495" marR="54495" marT="7569" marB="0"/>
                </a:tc>
                <a:tc>
                  <a:txBody>
                    <a:bodyPr/>
                    <a:lstStyle/>
                    <a:p>
                      <a:pPr algn="l" fontAlgn="t">
                        <a:spcBef>
                          <a:spcPts val="0"/>
                        </a:spcBef>
                        <a:spcAft>
                          <a:spcPts val="0"/>
                        </a:spcAft>
                      </a:pPr>
                      <a:r>
                        <a:rPr lang="en-US" sz="900" u="none" strike="noStrike" dirty="0">
                          <a:effectLst/>
                        </a:rPr>
                        <a:t>This would be for an overlay to display recommendation. Having the recommendation statically as part of the file can actually be a feature to track compliance progress of the targeted architecture over time. </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Metric &amp; Threshold would be to enable real time monitoring as an overlay, this will most likely only be used dynamically but you might want to save those as well for advanced monitoring tracking.</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(for customer to fill in)</a:t>
                      </a:r>
                      <a:endParaRPr lang="en-US" sz="1400" u="none" strike="noStrike" dirty="0">
                        <a:effectLst/>
                      </a:endParaRPr>
                    </a:p>
                    <a:p>
                      <a:pPr algn="l" fontAlgn="t">
                        <a:spcBef>
                          <a:spcPts val="0"/>
                        </a:spcBef>
                        <a:spcAft>
                          <a:spcPts val="0"/>
                        </a:spcAft>
                      </a:pPr>
                      <a:r>
                        <a:rPr lang="en-US" sz="900" u="none" strike="noStrike" dirty="0">
                          <a:effectLst/>
                        </a:rPr>
                        <a:t> </a:t>
                      </a:r>
                      <a:endParaRPr lang="en-US" sz="1400" u="none" strike="noStrike" dirty="0">
                        <a:effectLst/>
                      </a:endParaRPr>
                    </a:p>
                    <a:p>
                      <a:pPr algn="l" fontAlgn="t">
                        <a:spcBef>
                          <a:spcPts val="0"/>
                        </a:spcBef>
                        <a:spcAft>
                          <a:spcPts val="0"/>
                        </a:spcAft>
                      </a:pPr>
                      <a:r>
                        <a:rPr lang="en-US" sz="900" u="none" strike="noStrike" dirty="0">
                          <a:effectLst/>
                        </a:rPr>
                        <a:t>(forward to documentation)</a:t>
                      </a:r>
                      <a:endParaRPr lang="en-US" sz="1400" u="none" strike="noStrike" dirty="0">
                        <a:effectLst/>
                      </a:endParaRPr>
                    </a:p>
                    <a:p>
                      <a:pPr algn="l" fontAlgn="t">
                        <a:spcBef>
                          <a:spcPts val="0"/>
                        </a:spcBef>
                        <a:spcAft>
                          <a:spcPts val="0"/>
                        </a:spcAft>
                      </a:pPr>
                      <a:r>
                        <a:rPr lang="en-US" sz="900" u="none" strike="noStrike" dirty="0">
                          <a:effectLst/>
                        </a:rPr>
                        <a:t>To sort recommendation per usage (monitoring, cost, security)</a:t>
                      </a:r>
                      <a:endParaRPr lang="en-US" sz="1400" b="0" i="0" u="none" strike="noStrike" dirty="0">
                        <a:effectLst/>
                        <a:latin typeface="Arial" panose="020B0604020202020204" pitchFamily="34" charset="0"/>
                      </a:endParaRPr>
                    </a:p>
                  </a:txBody>
                  <a:tcPr marL="54495" marR="54495" marT="7569" marB="0"/>
                </a:tc>
                <a:extLst>
                  <a:ext uri="{0D108BD9-81ED-4DB2-BD59-A6C34878D82A}">
                    <a16:rowId xmlns:a16="http://schemas.microsoft.com/office/drawing/2014/main" val="3859002090"/>
                  </a:ext>
                </a:extLst>
              </a:tr>
            </a:tbl>
          </a:graphicData>
        </a:graphic>
      </p:graphicFrame>
    </p:spTree>
    <p:extLst>
      <p:ext uri="{BB962C8B-B14F-4D97-AF65-F5344CB8AC3E}">
        <p14:creationId xmlns:p14="http://schemas.microsoft.com/office/powerpoint/2010/main" val="117020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082EA1-E3F3-4733-8BCD-A44D12828DF0}"/>
              </a:ext>
            </a:extLst>
          </p:cNvPr>
          <p:cNvSpPr>
            <a:spLocks noChangeArrowheads="1"/>
          </p:cNvSpPr>
          <p:nvPr/>
        </p:nvSpPr>
        <p:spPr bwMode="auto">
          <a:xfrm>
            <a:off x="77973" y="266391"/>
            <a:ext cx="12277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800" b="0" i="0" u="none" strike="noStrike" cap="none" normalizeH="0" baseline="0" dirty="0">
                <a:ln>
                  <a:noFill/>
                </a:ln>
                <a:solidFill>
                  <a:schemeClr val="tx1"/>
                </a:solidFill>
                <a:effectLst/>
                <a:latin typeface="Arial" panose="020B0604020202020204" pitchFamily="34" charset="0"/>
              </a:rPr>
              <a:t>To </a:t>
            </a:r>
            <a:r>
              <a:rPr kumimoji="0" lang="fr-FR" altLang="en-US" sz="1800" b="0" i="0" u="none" strike="noStrike" cap="none" normalizeH="0" baseline="0" dirty="0" err="1">
                <a:ln>
                  <a:noFill/>
                </a:ln>
                <a:solidFill>
                  <a:schemeClr val="tx1"/>
                </a:solidFill>
                <a:effectLst/>
                <a:latin typeface="Arial" panose="020B0604020202020204" pitchFamily="34" charset="0"/>
              </a:rPr>
              <a:t>add</a:t>
            </a:r>
            <a:r>
              <a:rPr kumimoji="0" lang="fr-FR"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en-US" dirty="0">
                <a:latin typeface="Arial" panose="020B0604020202020204" pitchFamily="34" charset="0"/>
              </a:rPr>
              <a:t>	- </a:t>
            </a:r>
            <a:r>
              <a:rPr lang="fr-FR" altLang="en-US" dirty="0" err="1">
                <a:latin typeface="Arial" panose="020B0604020202020204" pitchFamily="34" charset="0"/>
              </a:rPr>
              <a:t>Hierarchy</a:t>
            </a:r>
            <a:r>
              <a:rPr lang="fr-FR" altLang="en-US" dirty="0">
                <a:latin typeface="Arial" panose="020B0604020202020204" pitchFamily="34" charset="0"/>
              </a:rPr>
              <a:t> can </a:t>
            </a:r>
            <a:r>
              <a:rPr lang="fr-FR" altLang="en-US" dirty="0" err="1">
                <a:latin typeface="Arial" panose="020B0604020202020204" pitchFamily="34" charset="0"/>
              </a:rPr>
              <a:t>be</a:t>
            </a:r>
            <a:r>
              <a:rPr lang="fr-FR" altLang="en-US" dirty="0">
                <a:latin typeface="Arial" panose="020B0604020202020204" pitchFamily="34" charset="0"/>
              </a:rPr>
              <a:t> </a:t>
            </a:r>
            <a:r>
              <a:rPr lang="fr-FR" altLang="en-US" dirty="0" err="1">
                <a:latin typeface="Arial" panose="020B0604020202020204" pitchFamily="34" charset="0"/>
              </a:rPr>
              <a:t>hidden</a:t>
            </a:r>
            <a:r>
              <a:rPr lang="fr-FR" altLang="en-US" dirty="0">
                <a:latin typeface="Arial" panose="020B0604020202020204" pitchFamily="34" charset="0"/>
              </a:rPr>
              <a:t> at one point (if </a:t>
            </a:r>
            <a:r>
              <a:rPr lang="fr-FR" altLang="en-US" dirty="0" err="1">
                <a:latin typeface="Arial" panose="020B0604020202020204" pitchFamily="34" charset="0"/>
              </a:rPr>
              <a:t>vm</a:t>
            </a:r>
            <a:r>
              <a:rPr lang="fr-FR" altLang="en-US" dirty="0">
                <a:latin typeface="Arial" panose="020B0604020202020204" pitchFamily="34" charset="0"/>
              </a:rPr>
              <a:t> </a:t>
            </a:r>
            <a:r>
              <a:rPr lang="fr-FR" altLang="en-US" dirty="0" err="1">
                <a:latin typeface="Arial" panose="020B0604020202020204" pitchFamily="34" charset="0"/>
              </a:rPr>
              <a:t>is</a:t>
            </a:r>
            <a:r>
              <a:rPr lang="fr-FR" altLang="en-US" dirty="0">
                <a:latin typeface="Arial" panose="020B0604020202020204" pitchFamily="34" charset="0"/>
              </a:rPr>
              <a:t> the last </a:t>
            </a:r>
            <a:r>
              <a:rPr lang="fr-FR" altLang="en-US" dirty="0" err="1">
                <a:latin typeface="Arial" panose="020B0604020202020204" pitchFamily="34" charset="0"/>
              </a:rPr>
              <a:t>displayed</a:t>
            </a:r>
            <a:r>
              <a:rPr lang="fr-FR" altLang="en-US" dirty="0">
                <a:latin typeface="Arial" panose="020B0604020202020204" pitchFamily="34" charset="0"/>
              </a:rPr>
              <a:t> </a:t>
            </a:r>
            <a:r>
              <a:rPr lang="fr-FR" altLang="en-US" dirty="0" err="1">
                <a:latin typeface="Arial" panose="020B0604020202020204" pitchFamily="34" charset="0"/>
              </a:rPr>
              <a:t>node</a:t>
            </a:r>
            <a:r>
              <a:rPr lang="fr-FR" altLang="en-US" dirty="0">
                <a:latin typeface="Arial" panose="020B0604020202020204" pitchFamily="34" charset="0"/>
              </a:rPr>
              <a:t>, </a:t>
            </a:r>
            <a:r>
              <a:rPr lang="fr-FR" altLang="en-US" dirty="0" err="1">
                <a:latin typeface="Arial" panose="020B0604020202020204" pitchFamily="34" charset="0"/>
              </a:rPr>
              <a:t>should</a:t>
            </a:r>
            <a:r>
              <a:rPr lang="fr-FR" altLang="en-US" dirty="0">
                <a:latin typeface="Arial" panose="020B0604020202020204" pitchFamily="34" charset="0"/>
              </a:rPr>
              <a:t> not display </a:t>
            </a:r>
            <a:r>
              <a:rPr lang="fr-FR" altLang="en-US" dirty="0" err="1">
                <a:latin typeface="Arial" panose="020B0604020202020204" pitchFamily="34" charset="0"/>
              </a:rPr>
              <a:t>sub</a:t>
            </a:r>
            <a:r>
              <a:rPr lang="fr-FR" altLang="en-US" dirty="0">
                <a:latin typeface="Arial" panose="020B0604020202020204" pitchFamily="34" charset="0"/>
              </a:rPr>
              <a:t> </a:t>
            </a:r>
            <a:r>
              <a:rPr lang="fr-FR" altLang="en-US" dirty="0" err="1">
                <a:latin typeface="Arial" panose="020B0604020202020204" pitchFamily="34" charset="0"/>
              </a:rPr>
              <a:t>child</a:t>
            </a:r>
            <a:r>
              <a:rPr lang="fr-FR" altLang="en-US" dirty="0">
                <a:latin typeface="Arial" panose="020B0604020202020204" pitchFamily="34" charset="0"/>
              </a:rPr>
              <a:t> public 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en-US" dirty="0">
                <a:latin typeface="Arial" panose="020B0604020202020204" pitchFamily="34" charset="0"/>
              </a:rPr>
              <a:t>-&gt; Display as </a:t>
            </a:r>
            <a:r>
              <a:rPr lang="fr-FR" altLang="en-US" dirty="0" err="1">
                <a:latin typeface="Arial" panose="020B0604020202020204" pitchFamily="34" charset="0"/>
              </a:rPr>
              <a:t>hierarchy</a:t>
            </a:r>
            <a:r>
              <a:rPr lang="fr-FR" altLang="en-US" dirty="0">
                <a:latin typeface="Arial" panose="020B0604020202020204" pitchFamily="34" charset="0"/>
              </a:rPr>
              <a:t> or as extension to an </a:t>
            </a:r>
            <a:r>
              <a:rPr lang="fr-FR" altLang="en-US" dirty="0" err="1">
                <a:latin typeface="Arial" panose="020B0604020202020204" pitchFamily="34" charset="0"/>
              </a:rPr>
              <a:t>existing</a:t>
            </a:r>
            <a:r>
              <a:rPr lang="fr-FR" altLang="en-US" dirty="0">
                <a:latin typeface="Arial" panose="020B0604020202020204" pitchFamily="34" charset="0"/>
              </a:rPr>
              <a:t> </a:t>
            </a:r>
            <a:r>
              <a:rPr lang="fr-FR" altLang="en-US" dirty="0" err="1">
                <a:latin typeface="Arial" panose="020B0604020202020204" pitchFamily="34" charset="0"/>
              </a:rPr>
              <a:t>resource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9604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1603</TotalTime>
  <Words>664</Words>
  <Application>Microsoft Office PowerPoint</Application>
  <PresentationFormat>Widescreen</PresentationFormat>
  <Paragraphs>99</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How to leverage 2D display in the Azure Portal to achieve more</vt:lpstr>
      <vt:lpstr>The challenges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leverage 2D display in the Azure Portal to achieve more</dc:title>
  <dc:creator>Charles Boudry</dc:creator>
  <cp:lastModifiedBy>Charles Boudry</cp:lastModifiedBy>
  <cp:revision>2</cp:revision>
  <dcterms:created xsi:type="dcterms:W3CDTF">2021-03-18T10:19:22Z</dcterms:created>
  <dcterms:modified xsi:type="dcterms:W3CDTF">2021-05-19T15:15:27Z</dcterms:modified>
</cp:coreProperties>
</file>