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theme/theme2.xml" ContentType="application/vnd.openxmlformats-officedocument.theme+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4229" r:id="rId4"/>
    <p:sldMasterId id="2147484642" r:id="rId5"/>
    <p:sldMasterId id="2147484742" r:id="rId6"/>
  </p:sldMasterIdLst>
  <p:notesMasterIdLst>
    <p:notesMasterId r:id="rId20"/>
  </p:notesMasterIdLst>
  <p:handoutMasterIdLst>
    <p:handoutMasterId r:id="rId21"/>
  </p:handoutMasterIdLst>
  <p:sldIdLst>
    <p:sldId id="338" r:id="rId7"/>
    <p:sldId id="334" r:id="rId8"/>
    <p:sldId id="340" r:id="rId9"/>
    <p:sldId id="341" r:id="rId10"/>
    <p:sldId id="342" r:id="rId11"/>
    <p:sldId id="343" r:id="rId12"/>
    <p:sldId id="324" r:id="rId13"/>
    <p:sldId id="305" r:id="rId14"/>
    <p:sldId id="294" r:id="rId15"/>
    <p:sldId id="347" r:id="rId16"/>
    <p:sldId id="346" r:id="rId17"/>
    <p:sldId id="349" r:id="rId18"/>
    <p:sldId id="348" r:id="rId19"/>
  </p:sldIdLst>
  <p:sldSz cx="12192000" cy="6858000"/>
  <p:notesSz cx="6858000" cy="1152525"/>
  <p:defaultText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defaultTextStyle>
  <p:extLst>
    <p:ext uri="{521415D9-36F7-43E2-AB2F-B90AF26B5E84}">
      <p14:sectionLst xmlns:p14="http://schemas.microsoft.com/office/powerpoint/2010/main">
        <p14:section name="Core presentation" id="{A073DAE3-B461-442F-A3D3-6642BD875E45}">
          <p14:sldIdLst>
            <p14:sldId id="338"/>
            <p14:sldId id="334"/>
            <p14:sldId id="340"/>
            <p14:sldId id="341"/>
            <p14:sldId id="342"/>
            <p14:sldId id="343"/>
            <p14:sldId id="324"/>
            <p14:sldId id="305"/>
            <p14:sldId id="294"/>
            <p14:sldId id="347"/>
            <p14:sldId id="346"/>
            <p14:sldId id="349"/>
            <p14:sldId id="348"/>
          </p14:sldIdLst>
        </p14:section>
      </p14:sectionLst>
    </p:ext>
    <p:ext uri="{EFAFB233-063F-42B5-8137-9DF3F51BA10A}">
      <p15:sldGuideLst xmlns:p15="http://schemas.microsoft.com/office/powerpoint/2012/main"/>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7EC4DA09-A143-8FFA-254E-10C8880A7B10}" name="Saku Uchikawa" initials="SU" userId="Anonymous_Saku Uchikawa" providerId="None"/>
  <p188:author id="{2EFD172E-C533-0181-99D3-961D485BFB69}" name="Monica Lueder" initials="ML" userId="S-1-5-21-2127521184-1604012920-1887927527-2598260" providerId="AD"/>
  <p188:author id="{D6AD233C-0F64-EDAD-DD31-B9692A9881E5}" name="Srik Raghavan" initials="SR" userId="S::srikr@microsoft.com::574797cc-b1e8-4c58-bf1a-bc369d2bf7d2" providerId="AD"/>
  <p188:author id="{B3D18764-E50E-DF36-9CE8-061B19BE6AF6}" name="Mary Feil-Jacobs" initials="MFJ" userId="Anonymous_Mary Feil-Jacobs" providerId="None"/>
  <p188:author id="{A83B7BC8-2945-5958-D7AA-B66EA969BC9A}" name="Ashwin Kulkarni" initials="AK" userId="S::ashkul@microsoft.com::f635b008-dd4d-4f15-bc5b-7645b127d615" providerId="AD"/>
  <p188:author id="{903D06F5-1E01-5A4A-2E05-DDFB59BD23BB}" name="Mary Feil-Jacobs" initials="MF" userId="S-1-5-21-2127521184-1604012920-1887927527-65006"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0" name="Saku Uchikawa" initials="SU" lastIdx="11" clrIdx="0"/>
  <p:cmAuthor id="1" name="Mary Feil-Jacobs" initials="MFJ" lastIdx="43" clrIdx="1"/>
  <p:cmAuthor id="2" name="Monica Lueder" initials="ML" lastIdx="22" clrIdx="2">
    <p:extLst>
      <p:ext uri="{19B8F6BF-5375-455C-9EA6-DF929625EA0E}">
        <p15:presenceInfo xmlns:p15="http://schemas.microsoft.com/office/powerpoint/2012/main" userId="S-1-5-21-2127521184-1604012920-1887927527-2598260" providerId="AD"/>
      </p:ext>
    </p:extLst>
  </p:cmAuthor>
  <p:cmAuthor id="3" name="Mary Feil-Jacobs" initials="MF" lastIdx="28" clrIdx="3">
    <p:extLst>
      <p:ext uri="{19B8F6BF-5375-455C-9EA6-DF929625EA0E}">
        <p15:presenceInfo xmlns:p15="http://schemas.microsoft.com/office/powerpoint/2012/main" userId="S-1-5-21-2127521184-1604012920-1887927527-65006" providerId="AD"/>
      </p:ext>
    </p:extLst>
  </p:cmAuthor>
  <p:cmAuthor id="4" name="Ashwin Kulkarni" initials="AK" lastIdx="12" clrIdx="4">
    <p:extLst>
      <p:ext uri="{19B8F6BF-5375-455C-9EA6-DF929625EA0E}">
        <p15:presenceInfo xmlns:p15="http://schemas.microsoft.com/office/powerpoint/2012/main" userId="S::ashkul@microsoft.com::f635b008-dd4d-4f15-bc5b-7645b127d615"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4B1C"/>
    <a:srgbClr val="107C10"/>
    <a:srgbClr val="1A1A1A"/>
    <a:srgbClr val="002050"/>
    <a:srgbClr val="FFFFFF"/>
    <a:srgbClr val="00BCF2"/>
    <a:srgbClr val="40CDF5"/>
    <a:srgbClr val="40587C"/>
    <a:srgbClr val="00B0E3"/>
    <a:srgbClr val="00188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08FB837D-C827-4EFA-A057-4D05807E0F7C}" styleName="Themed Style 1 - Accent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52" d="100"/>
          <a:sy n="152" d="100"/>
        </p:scale>
        <p:origin x="172" y="96"/>
      </p:cViewPr>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2.xml"/><Relationship Id="rId13" Type="http://schemas.openxmlformats.org/officeDocument/2006/relationships/slide" Target="slides/slide7.xml"/><Relationship Id="rId18" Type="http://schemas.openxmlformats.org/officeDocument/2006/relationships/slide" Target="slides/slide12.xml"/><Relationship Id="rId26" Type="http://schemas.openxmlformats.org/officeDocument/2006/relationships/tableStyles" Target="tableStyle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1.xml"/><Relationship Id="rId12" Type="http://schemas.openxmlformats.org/officeDocument/2006/relationships/slide" Target="slides/slide6.xml"/><Relationship Id="rId17" Type="http://schemas.openxmlformats.org/officeDocument/2006/relationships/slide" Target="slides/slide11.xml"/><Relationship Id="rId25" Type="http://schemas.openxmlformats.org/officeDocument/2006/relationships/theme" Target="theme/theme1.xml"/><Relationship Id="rId2" Type="http://schemas.openxmlformats.org/officeDocument/2006/relationships/customXml" Target="../customXml/item2.xml"/><Relationship Id="rId16" Type="http://schemas.openxmlformats.org/officeDocument/2006/relationships/slide" Target="slides/slide10.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5.xml"/><Relationship Id="rId24" Type="http://schemas.openxmlformats.org/officeDocument/2006/relationships/viewProps" Target="viewProps.xml"/><Relationship Id="rId5" Type="http://schemas.openxmlformats.org/officeDocument/2006/relationships/slideMaster" Target="slideMasters/slideMaster2.xml"/><Relationship Id="rId15" Type="http://schemas.openxmlformats.org/officeDocument/2006/relationships/slide" Target="slides/slide9.xml"/><Relationship Id="rId23" Type="http://schemas.openxmlformats.org/officeDocument/2006/relationships/presProps" Target="presProps.xml"/><Relationship Id="rId10" Type="http://schemas.openxmlformats.org/officeDocument/2006/relationships/slide" Target="slides/slide4.xml"/><Relationship Id="rId19" Type="http://schemas.openxmlformats.org/officeDocument/2006/relationships/slide" Target="slides/slide13.xml"/><Relationship Id="rId4" Type="http://schemas.openxmlformats.org/officeDocument/2006/relationships/slideMaster" Target="slideMasters/slideMaster1.xml"/><Relationship Id="rId9" Type="http://schemas.openxmlformats.org/officeDocument/2006/relationships/slide" Target="slides/slide3.xml"/><Relationship Id="rId14" Type="http://schemas.openxmlformats.org/officeDocument/2006/relationships/slide" Target="slides/slide8.xml"/><Relationship Id="rId22" Type="http://schemas.openxmlformats.org/officeDocument/2006/relationships/commentAuthors" Target="commentAuthors.xml"/><Relationship Id="rId27" Type="http://schemas.microsoft.com/office/2018/10/relationships/authors" Target="author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6" name="Header Placeholder 5"/>
          <p:cNvSpPr>
            <a:spLocks noGrp="1"/>
          </p:cNvSpPr>
          <p:nvPr>
            <p:ph type="hdr" sz="quarter"/>
          </p:nvPr>
        </p:nvSpPr>
        <p:spPr>
          <a:xfrm>
            <a:off x="0" y="-11574"/>
            <a:ext cx="2971800" cy="457200"/>
          </a:xfrm>
          <a:prstGeom prst="rect">
            <a:avLst/>
          </a:prstGeom>
        </p:spPr>
        <p:txBody>
          <a:bodyPr vert="horz" lIns="91440" tIns="45720" rIns="91440" bIns="45720" rtlCol="0"/>
          <a:lstStyle>
            <a:lvl1pPr algn="l">
              <a:defRPr sz="1200"/>
            </a:lvl1pPr>
          </a:lstStyle>
          <a:p>
            <a:endParaRPr lang="en-US">
              <a:latin typeface="Segoe UI" pitchFamily="34" charset="0"/>
            </a:endParaRPr>
          </a:p>
        </p:txBody>
      </p:sp>
      <p:sp>
        <p:nvSpPr>
          <p:cNvPr id="7" name="Date Placeholder 6"/>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460F9EC6-89FF-47E1-8594-1A32E3B45134}" type="datetime8">
              <a:rPr lang="en-US" smtClean="0">
                <a:latin typeface="Segoe UI" pitchFamily="34" charset="0"/>
              </a:rPr>
              <a:t>1/19/2023 3:12 PM</a:t>
            </a:fld>
            <a:endParaRPr lang="en-US">
              <a:latin typeface="Segoe UI" pitchFamily="34" charset="0"/>
            </a:endParaRPr>
          </a:p>
        </p:txBody>
      </p:sp>
      <p:sp>
        <p:nvSpPr>
          <p:cNvPr id="8" name="Footer Placeholder 7"/>
          <p:cNvSpPr>
            <a:spLocks noGrp="1"/>
          </p:cNvSpPr>
          <p:nvPr>
            <p:ph type="ftr" sz="quarter" idx="2"/>
          </p:nvPr>
        </p:nvSpPr>
        <p:spPr>
          <a:xfrm>
            <a:off x="0" y="8685213"/>
            <a:ext cx="5795010" cy="332434"/>
          </a:xfrm>
          <a:prstGeom prst="rect">
            <a:avLst/>
          </a:prstGeom>
        </p:spPr>
        <p:txBody>
          <a:bodyPr vert="horz" lIns="91440" tIns="45720" rIns="91440" bIns="45720" rtlCol="0" anchor="b"/>
          <a:lstStyle>
            <a:lvl1pPr algn="l">
              <a:defRPr sz="1200"/>
            </a:lvl1pPr>
          </a:lstStyle>
          <a:p>
            <a:pPr marL="398463" defTabSz="914099" eaLnBrk="0" hangingPunct="0"/>
            <a:r>
              <a:rPr lang="en-US" sz="400">
                <a:gradFill>
                  <a:gsLst>
                    <a:gs pos="0">
                      <a:schemeClr val="tx1"/>
                    </a:gs>
                    <a:gs pos="100000">
                      <a:schemeClr val="tx1"/>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9" name="Slide Number Placeholder 8"/>
          <p:cNvSpPr>
            <a:spLocks noGrp="1"/>
          </p:cNvSpPr>
          <p:nvPr>
            <p:ph type="sldNum" sz="quarter" idx="3"/>
          </p:nvPr>
        </p:nvSpPr>
        <p:spPr>
          <a:xfrm>
            <a:off x="5783579" y="8685213"/>
            <a:ext cx="1072833" cy="457200"/>
          </a:xfrm>
          <a:prstGeom prst="rect">
            <a:avLst/>
          </a:prstGeom>
        </p:spPr>
        <p:txBody>
          <a:bodyPr vert="horz" lIns="91440" tIns="45720" rIns="91440" bIns="45720" rtlCol="0" anchor="b"/>
          <a:lstStyle>
            <a:lvl1pPr algn="r">
              <a:defRPr sz="1200"/>
            </a:lvl1pPr>
          </a:lstStyle>
          <a:p>
            <a:fld id="{0EC9E9D6-92A0-482B-A603-C9BA7FFB8190}" type="slidenum">
              <a:rPr lang="en-US" smtClean="0">
                <a:latin typeface="Segoe UI" pitchFamily="34" charset="0"/>
              </a:rPr>
              <a:t>‹#›</a:t>
            </a:fld>
            <a:endParaRPr lang="en-US">
              <a:latin typeface="Segoe UI" pitchFamily="34" charset="0"/>
            </a:endParaRPr>
          </a:p>
        </p:txBody>
      </p:sp>
    </p:spTree>
    <p:extLst>
      <p:ext uri="{BB962C8B-B14F-4D97-AF65-F5344CB8AC3E}">
        <p14:creationId xmlns:p14="http://schemas.microsoft.com/office/powerpoint/2010/main" val="3904595630"/>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8" name="Header Placeholder 7"/>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Segoe UI" pitchFamily="34" charset="0"/>
              </a:defRPr>
            </a:lvl1pPr>
          </a:lstStyle>
          <a:p>
            <a:endParaRPr lang="en-US"/>
          </a:p>
        </p:txBody>
      </p:sp>
      <p:sp>
        <p:nvSpPr>
          <p:cNvPr id="9" name="Slide Image Placeholder 8"/>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10" name="Footer Placeholder 9"/>
          <p:cNvSpPr>
            <a:spLocks noGrp="1"/>
          </p:cNvSpPr>
          <p:nvPr>
            <p:ph type="ftr" sz="quarter" idx="4"/>
          </p:nvPr>
        </p:nvSpPr>
        <p:spPr>
          <a:xfrm>
            <a:off x="0" y="8686800"/>
            <a:ext cx="5920740" cy="355964"/>
          </a:xfrm>
          <a:prstGeom prst="rect">
            <a:avLst/>
          </a:prstGeom>
        </p:spPr>
        <p:txBody>
          <a:bodyPr vert="horz" lIns="91440" tIns="45720" rIns="91440" bIns="45720" rtlCol="0" anchor="b"/>
          <a:lstStyle>
            <a:lvl1pPr marL="571500" indent="0" algn="l">
              <a:defRPr sz="1200"/>
            </a:lvl1p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11" name="Date Placeholder 10"/>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Segoe UI" pitchFamily="34" charset="0"/>
              </a:defRPr>
            </a:lvl1pPr>
          </a:lstStyle>
          <a:p>
            <a:fld id="{386CE63F-9E7F-4C04-9D0D-FCA25A8E9E86}" type="datetime8">
              <a:rPr lang="en-US" smtClean="0"/>
              <a:t>1/19/2023 3:12 PM</a:t>
            </a:fld>
            <a:endParaRPr lang="en-US"/>
          </a:p>
        </p:txBody>
      </p:sp>
      <p:sp>
        <p:nvSpPr>
          <p:cNvPr id="12" name="Notes Placeholder 11"/>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Slide Number Placeholder 12"/>
          <p:cNvSpPr>
            <a:spLocks noGrp="1"/>
          </p:cNvSpPr>
          <p:nvPr>
            <p:ph type="sldNum" sz="quarter" idx="5"/>
          </p:nvPr>
        </p:nvSpPr>
        <p:spPr>
          <a:xfrm>
            <a:off x="5909309" y="8685213"/>
            <a:ext cx="947103" cy="457200"/>
          </a:xfrm>
          <a:prstGeom prst="rect">
            <a:avLst/>
          </a:prstGeom>
        </p:spPr>
        <p:txBody>
          <a:bodyPr vert="horz" lIns="91440" tIns="45720" rIns="91440" bIns="45720" rtlCol="0" anchor="b"/>
          <a:lstStyle>
            <a:lvl1pPr algn="r">
              <a:defRPr sz="1200">
                <a:latin typeface="Segoe UI" pitchFamily="34" charset="0"/>
              </a:defRPr>
            </a:lvl1pPr>
          </a:lstStyle>
          <a:p>
            <a:fld id="{B4008EB6-D09E-4580-8CD6-DDB14511944F}" type="slidenum">
              <a:rPr lang="en-US" smtClean="0"/>
              <a:pPr/>
              <a:t>‹#›</a:t>
            </a:fld>
            <a:endParaRPr lang="en-US"/>
          </a:p>
        </p:txBody>
      </p:sp>
    </p:spTree>
    <p:extLst>
      <p:ext uri="{BB962C8B-B14F-4D97-AF65-F5344CB8AC3E}">
        <p14:creationId xmlns:p14="http://schemas.microsoft.com/office/powerpoint/2010/main" val="2624648265"/>
      </p:ext>
    </p:extLst>
  </p:cSld>
  <p:clrMap bg1="lt1" tx1="dk1" bg2="lt2" tx2="dk2" accent1="accent1" accent2="accent2" accent3="accent3" accent4="accent4" accent5="accent5" accent6="accent6" hlink="hlink" folHlink="folHlink"/>
  <p:hf/>
  <p:notesStyle>
    <a:lvl1pPr marL="0" algn="l" defTabSz="914367" rtl="0" eaLnBrk="1" latinLnBrk="0" hangingPunct="1">
      <a:lnSpc>
        <a:spcPct val="90000"/>
      </a:lnSpc>
      <a:spcAft>
        <a:spcPts val="333"/>
      </a:spcAft>
      <a:defRPr sz="882" kern="1200">
        <a:solidFill>
          <a:schemeClr val="tx1"/>
        </a:solidFill>
        <a:latin typeface="Segoe UI Light" pitchFamily="34" charset="0"/>
        <a:ea typeface="+mn-ea"/>
        <a:cs typeface="+mn-cs"/>
      </a:defRPr>
    </a:lvl1pPr>
    <a:lvl2pPr marL="212982" indent="-105829"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2pPr>
    <a:lvl3pPr marL="328071"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3pPr>
    <a:lvl4pPr marL="482848" indent="-146838"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4pPr>
    <a:lvl5pPr marL="615134" indent="-115090" algn="l" defTabSz="914367" rtl="0" eaLnBrk="1" latinLnBrk="0" hangingPunct="1">
      <a:lnSpc>
        <a:spcPct val="90000"/>
      </a:lnSpc>
      <a:spcAft>
        <a:spcPts val="333"/>
      </a:spcAft>
      <a:buFont typeface="Arial" pitchFamily="34" charset="0"/>
      <a:buChar char="•"/>
      <a:defRPr sz="882" kern="1200">
        <a:solidFill>
          <a:schemeClr val="tx1"/>
        </a:solidFill>
        <a:latin typeface="Segoe UI Light" pitchFamily="34" charset="0"/>
        <a:ea typeface="+mn-ea"/>
        <a:cs typeface="+mn-cs"/>
      </a:defRPr>
    </a:lvl5pPr>
    <a:lvl6pPr marL="2285918" algn="l" defTabSz="914367" rtl="0" eaLnBrk="1" latinLnBrk="0" hangingPunct="1">
      <a:defRPr sz="1176" kern="1200">
        <a:solidFill>
          <a:schemeClr val="tx1"/>
        </a:solidFill>
        <a:latin typeface="+mn-lt"/>
        <a:ea typeface="+mn-ea"/>
        <a:cs typeface="+mn-cs"/>
      </a:defRPr>
    </a:lvl6pPr>
    <a:lvl7pPr marL="2743101" algn="l" defTabSz="914367" rtl="0" eaLnBrk="1" latinLnBrk="0" hangingPunct="1">
      <a:defRPr sz="1176" kern="1200">
        <a:solidFill>
          <a:schemeClr val="tx1"/>
        </a:solidFill>
        <a:latin typeface="+mn-lt"/>
        <a:ea typeface="+mn-ea"/>
        <a:cs typeface="+mn-cs"/>
      </a:defRPr>
    </a:lvl7pPr>
    <a:lvl8pPr marL="3200284" algn="l" defTabSz="914367" rtl="0" eaLnBrk="1" latinLnBrk="0" hangingPunct="1">
      <a:defRPr sz="1176" kern="1200">
        <a:solidFill>
          <a:schemeClr val="tx1"/>
        </a:solidFill>
        <a:latin typeface="+mn-lt"/>
        <a:ea typeface="+mn-ea"/>
        <a:cs typeface="+mn-cs"/>
      </a:defRPr>
    </a:lvl8pPr>
    <a:lvl9pPr marL="3657469" algn="l" defTabSz="914367" rtl="0" eaLnBrk="1" latinLnBrk="0" hangingPunct="1">
      <a:defRPr sz="1176"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1/19/2023 3:48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2</a:t>
            </a:fld>
            <a:endParaRPr lang="en-US"/>
          </a:p>
        </p:txBody>
      </p:sp>
    </p:spTree>
    <p:extLst>
      <p:ext uri="{BB962C8B-B14F-4D97-AF65-F5344CB8AC3E}">
        <p14:creationId xmlns:p14="http://schemas.microsoft.com/office/powerpoint/2010/main" val="260521509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1/20/2023 2:09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13</a:t>
            </a:fld>
            <a:endParaRPr lang="en-US"/>
          </a:p>
        </p:txBody>
      </p:sp>
    </p:spTree>
    <p:extLst>
      <p:ext uri="{BB962C8B-B14F-4D97-AF65-F5344CB8AC3E}">
        <p14:creationId xmlns:p14="http://schemas.microsoft.com/office/powerpoint/2010/main" val="57676283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1/19/2023 4:23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3</a:t>
            </a:fld>
            <a:endParaRPr lang="en-US"/>
          </a:p>
        </p:txBody>
      </p:sp>
    </p:spTree>
    <p:extLst>
      <p:ext uri="{BB962C8B-B14F-4D97-AF65-F5344CB8AC3E}">
        <p14:creationId xmlns:p14="http://schemas.microsoft.com/office/powerpoint/2010/main" val="224087685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1/19/2023 4:38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4</a:t>
            </a:fld>
            <a:endParaRPr lang="en-US"/>
          </a:p>
        </p:txBody>
      </p:sp>
    </p:spTree>
    <p:extLst>
      <p:ext uri="{BB962C8B-B14F-4D97-AF65-F5344CB8AC3E}">
        <p14:creationId xmlns:p14="http://schemas.microsoft.com/office/powerpoint/2010/main" val="7993982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1/19/2023 5:07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5</a:t>
            </a:fld>
            <a:endParaRPr lang="en-US"/>
          </a:p>
        </p:txBody>
      </p:sp>
    </p:spTree>
    <p:extLst>
      <p:ext uri="{BB962C8B-B14F-4D97-AF65-F5344CB8AC3E}">
        <p14:creationId xmlns:p14="http://schemas.microsoft.com/office/powerpoint/2010/main" val="71628570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deployment by a technical person, not a purchase by finance or ops. This will allow us to support many more use cases in the future where defining an exact deployment topology and related resources is important. </a:t>
            </a:r>
          </a:p>
          <a:p>
            <a:endParaRPr lang="en-US" dirty="0"/>
          </a:p>
          <a:p>
            <a:r>
              <a:rPr lang="en-US" dirty="0"/>
              <a:t>The customer can also purchase Reserved Instance discounts to complement this feature. Thus they will pay a fixed, term-discount price for persistent capacity whether it is used or not.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1/20/2023 12:30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6</a:t>
            </a:fld>
            <a:endParaRPr lang="en-US"/>
          </a:p>
        </p:txBody>
      </p:sp>
    </p:spTree>
    <p:extLst>
      <p:ext uri="{BB962C8B-B14F-4D97-AF65-F5344CB8AC3E}">
        <p14:creationId xmlns:p14="http://schemas.microsoft.com/office/powerpoint/2010/main" val="1547246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is a deployment by a technical person, not a purchase by finance or ops. This will allow us to support many more use cases in the future where defining an exact deployment topology and related resources is important. </a:t>
            </a:r>
          </a:p>
          <a:p>
            <a:endParaRPr lang="en-US" dirty="0"/>
          </a:p>
          <a:p>
            <a:r>
              <a:rPr lang="en-US" dirty="0"/>
              <a:t>The customer can also purchase Reserved Instance discounts to complement this feature. Thus they will pay a fixed, term-discount price for persistent capacity whether it is used or not.</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1/19/2023 3:12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7</a:t>
            </a:fld>
            <a:endParaRPr lang="en-US"/>
          </a:p>
        </p:txBody>
      </p:sp>
    </p:spTree>
    <p:extLst>
      <p:ext uri="{BB962C8B-B14F-4D97-AF65-F5344CB8AC3E}">
        <p14:creationId xmlns:p14="http://schemas.microsoft.com/office/powerpoint/2010/main" val="22621543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this example, X=2. Azure emits VM usage for both reserved spots while they are not used. Since the customer purchased a single term discount RI, the first VM cost is zeroed out. The second VM results in a charge for just the VM. We should not be billing for software meters or the like.</a:t>
            </a:r>
          </a:p>
          <a:p>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The main caveat is that this reservation covers the VM itself. This is normally the scarcest resource and is therefore the most important piece. The customer can create and leave resident things like disks to assure their capacity. They will often need to do so for DR scenarios for example. But there is no requirement to define all of that if not needed before allocation (for example, stateless app servers). </a:t>
            </a:r>
          </a:p>
          <a:p>
            <a:pPr marL="0" marR="0" lvl="0" indent="0" algn="l" defTabSz="914367" rtl="0" eaLnBrk="1" fontAlgn="auto" latinLnBrk="0" hangingPunct="1">
              <a:lnSpc>
                <a:spcPct val="90000"/>
              </a:lnSpc>
              <a:spcBef>
                <a:spcPts val="0"/>
              </a:spcBef>
              <a:spcAft>
                <a:spcPts val="333"/>
              </a:spcAft>
              <a:buClrTx/>
              <a:buSzTx/>
              <a:buFontTx/>
              <a:buNone/>
              <a:tabLst/>
              <a:defRPr/>
            </a:pPr>
            <a:endParaRPr lang="en-US" dirty="0"/>
          </a:p>
          <a:p>
            <a:pPr marL="0" marR="0" lvl="0" indent="0" algn="l" defTabSz="914367" rtl="0" eaLnBrk="1" fontAlgn="auto" latinLnBrk="0" hangingPunct="1">
              <a:lnSpc>
                <a:spcPct val="90000"/>
              </a:lnSpc>
              <a:spcBef>
                <a:spcPts val="0"/>
              </a:spcBef>
              <a:spcAft>
                <a:spcPts val="333"/>
              </a:spcAft>
              <a:buClrTx/>
              <a:buSzTx/>
              <a:buFontTx/>
              <a:buNone/>
              <a:tabLst/>
              <a:defRPr/>
            </a:pPr>
            <a:r>
              <a:rPr lang="en-US" dirty="0"/>
              <a:t>We do plan to expand to other resource types in the future. Timeline is not yet defined.</a:t>
            </a:r>
          </a:p>
          <a:p>
            <a:endParaRPr lang="en-US" dirty="0"/>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1/19/2023 3:12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9</a:t>
            </a:fld>
            <a:endParaRPr lang="en-US"/>
          </a:p>
        </p:txBody>
      </p:sp>
    </p:spTree>
    <p:extLst>
      <p:ext uri="{BB962C8B-B14F-4D97-AF65-F5344CB8AC3E}">
        <p14:creationId xmlns:p14="http://schemas.microsoft.com/office/powerpoint/2010/main" val="23579549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1/20/2023 1:55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10</a:t>
            </a:fld>
            <a:endParaRPr lang="en-US"/>
          </a:p>
        </p:txBody>
      </p:sp>
    </p:spTree>
    <p:extLst>
      <p:ext uri="{BB962C8B-B14F-4D97-AF65-F5344CB8AC3E}">
        <p14:creationId xmlns:p14="http://schemas.microsoft.com/office/powerpoint/2010/main" val="39484549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Today, there are </a:t>
            </a:r>
          </a:p>
        </p:txBody>
      </p:sp>
      <p:sp>
        <p:nvSpPr>
          <p:cNvPr id="4" name="Header Placeholder 3"/>
          <p:cNvSpPr>
            <a:spLocks noGrp="1"/>
          </p:cNvSpPr>
          <p:nvPr>
            <p:ph type="hdr" sz="quarter"/>
          </p:nvPr>
        </p:nvSpPr>
        <p:spPr/>
        <p:txBody>
          <a:bodyPr/>
          <a:lstStyle/>
          <a:p>
            <a:endParaRPr lang="en-US"/>
          </a:p>
        </p:txBody>
      </p:sp>
      <p:sp>
        <p:nvSpPr>
          <p:cNvPr id="5" name="Footer Placeholder 4"/>
          <p:cNvSpPr>
            <a:spLocks noGrp="1"/>
          </p:cNvSpPr>
          <p:nvPr>
            <p:ph type="ftr" sz="quarter" idx="4"/>
          </p:nvPr>
        </p:nvSpPr>
        <p:spPr/>
        <p:txBody>
          <a:bodyPr/>
          <a:lstStyle/>
          <a:p>
            <a:pPr defTabSz="914099" eaLnBrk="0" hangingPunct="0"/>
            <a:r>
              <a:rPr lang="en-US" sz="400">
                <a:gradFill>
                  <a:gsLst>
                    <a:gs pos="0">
                      <a:prstClr val="black"/>
                    </a:gs>
                    <a:gs pos="100000">
                      <a:prstClr val="black"/>
                    </a:gs>
                  </a:gsLst>
                  <a:lin ang="5400000" scaled="0"/>
                </a:gradFill>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fld id="{386CE63F-9E7F-4C04-9D0D-FCA25A8E9E86}" type="datetime8">
              <a:rPr lang="en-US" smtClean="0"/>
              <a:t>1/20/2023 1:54 PM</a:t>
            </a:fld>
            <a:endParaRPr lang="en-US"/>
          </a:p>
        </p:txBody>
      </p:sp>
      <p:sp>
        <p:nvSpPr>
          <p:cNvPr id="7" name="Slide Number Placeholder 6"/>
          <p:cNvSpPr>
            <a:spLocks noGrp="1"/>
          </p:cNvSpPr>
          <p:nvPr>
            <p:ph type="sldNum" sz="quarter" idx="5"/>
          </p:nvPr>
        </p:nvSpPr>
        <p:spPr/>
        <p:txBody>
          <a:bodyPr/>
          <a:lstStyle/>
          <a:p>
            <a:fld id="{B4008EB6-D09E-4580-8CD6-DDB14511944F}" type="slidenum">
              <a:rPr lang="en-US" smtClean="0"/>
              <a:pPr/>
              <a:t>11</a:t>
            </a:fld>
            <a:endParaRPr lang="en-US"/>
          </a:p>
        </p:txBody>
      </p:sp>
    </p:spTree>
    <p:extLst>
      <p:ext uri="{BB962C8B-B14F-4D97-AF65-F5344CB8AC3E}">
        <p14:creationId xmlns:p14="http://schemas.microsoft.com/office/powerpoint/2010/main" val="3593890306"/>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jpeg"/><Relationship Id="rId1" Type="http://schemas.openxmlformats.org/officeDocument/2006/relationships/slideMaster" Target="../slideMasters/slideMaster3.xml"/><Relationship Id="rId5" Type="http://schemas.openxmlformats.org/officeDocument/2006/relationships/image" Target="../media/image10.png"/><Relationship Id="rId4" Type="http://schemas.openxmlformats.org/officeDocument/2006/relationships/image" Target="../media/image9.png"/></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Master" Target="../slideMasters/slideMaster3.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3.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Master" Target="../slideMasters/slideMaster3.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Layouts/_rels/slideLayout75.xml.rels><?xml version="1.0" encoding="UTF-8" standalone="yes"?>
<Relationships xmlns="http://schemas.openxmlformats.org/package/2006/relationships"><Relationship Id="rId2" Type="http://schemas.openxmlformats.org/officeDocument/2006/relationships/image" Target="../media/image17.emf"/><Relationship Id="rId1" Type="http://schemas.openxmlformats.org/officeDocument/2006/relationships/slideMaster" Target="../slideMasters/slideMaster3.xml"/></Relationships>
</file>

<file path=ppt/slideLayouts/_rels/slideLayout76.xml.rels><?xml version="1.0" encoding="UTF-8" standalone="yes"?>
<Relationships xmlns="http://schemas.openxmlformats.org/package/2006/relationships"><Relationship Id="rId2" Type="http://schemas.openxmlformats.org/officeDocument/2006/relationships/image" Target="../media/image18.emf"/><Relationship Id="rId1" Type="http://schemas.openxmlformats.org/officeDocument/2006/relationships/slideMaster" Target="../slideMasters/slideMaster3.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7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jpeg"/><Relationship Id="rId1" Type="http://schemas.openxmlformats.org/officeDocument/2006/relationships/slideMaster" Target="../slideMasters/slideMaster3.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Picture 9">
            <a:extLst>
              <a:ext uri="{FF2B5EF4-FFF2-40B4-BE49-F238E27FC236}">
                <a16:creationId xmlns:a16="http://schemas.microsoft.com/office/drawing/2014/main" id="{A3C219F0-32DC-4F03-A9C5-0B714A622363}"/>
              </a:ext>
            </a:extLst>
          </p:cNvPr>
          <p:cNvPicPr>
            <a:picLocks noChangeAspect="1"/>
          </p:cNvPicPr>
          <p:nvPr userDrawn="1"/>
        </p:nvPicPr>
        <p:blipFill>
          <a:blip r:embed="rId3"/>
          <a:stretch>
            <a:fillRect/>
          </a:stretch>
        </p:blipFill>
        <p:spPr>
          <a:xfrm>
            <a:off x="6319829" y="968916"/>
            <a:ext cx="4886342" cy="4920168"/>
          </a:xfrm>
          <a:prstGeom prst="rect">
            <a:avLst/>
          </a:prstGeom>
        </p:spPr>
      </p:pic>
    </p:spTree>
    <p:extLst>
      <p:ext uri="{BB962C8B-B14F-4D97-AF65-F5344CB8AC3E}">
        <p14:creationId xmlns:p14="http://schemas.microsoft.com/office/powerpoint/2010/main" val="184959812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0798454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243858526"/>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userDrawn="1">
          <p15:clr>
            <a:srgbClr val="5ACBF0"/>
          </p15:clr>
        </p15:guide>
        <p15:guide id="29" orient="horz" pos="1271" userDrawn="1">
          <p15:clr>
            <a:srgbClr val="5ACBF0"/>
          </p15:clr>
        </p15:guide>
        <p15:guide id="30" orient="horz" pos="288" userDrawn="1">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728665027"/>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userDrawn="1">
          <p15:clr>
            <a:srgbClr val="C35EA4"/>
          </p15:clr>
        </p15:guide>
        <p15:guide id="11" pos="2993">
          <p15:clr>
            <a:srgbClr val="5ACBF0"/>
          </p15:clr>
        </p15:guide>
        <p15:guide id="12" pos="3543" userDrawn="1">
          <p15:clr>
            <a:srgbClr val="A4A3A4"/>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689229390"/>
      </p:ext>
    </p:extLst>
  </p:cSld>
  <p:clrMapOvr>
    <a:masterClrMapping/>
  </p:clrMapOvr>
  <p:transition>
    <p:fade/>
  </p:transition>
  <p:extLst>
    <p:ext uri="{DCECCB84-F9BA-43D5-87BE-67443E8EF086}">
      <p15:sldGuideLst xmlns:p15="http://schemas.microsoft.com/office/powerpoint/2012/main">
        <p15:guide id="2" pos="3360" userDrawn="1">
          <p15:clr>
            <a:srgbClr val="FBAE40"/>
          </p15:clr>
        </p15:guide>
        <p15:guide id="5" orient="horz" pos="2160">
          <p15:clr>
            <a:srgbClr val="FBAE40"/>
          </p15:clr>
        </p15:guide>
        <p15:guide id="6" pos="2991">
          <p15:clr>
            <a:srgbClr val="5ACBF0"/>
          </p15:clr>
        </p15:guide>
        <p15:guide id="7" pos="3728" userDrawn="1">
          <p15:clr>
            <a:srgbClr val="C35EA4"/>
          </p15:clr>
        </p15:guide>
        <p15:guide id="8" pos="3544" userDrawn="1">
          <p15:clr>
            <a:srgbClr val="A4A3A4"/>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2429512451"/>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userDrawn="1">
          <p15:clr>
            <a:srgbClr val="C35EA4"/>
          </p15:clr>
        </p15:guide>
        <p15:guide id="5" pos="2993">
          <p15:clr>
            <a:srgbClr val="5ACBF0"/>
          </p15:clr>
        </p15:guide>
        <p15:guide id="6" pos="3547" userDrawn="1">
          <p15:clr>
            <a:srgbClr val="A4A3A4"/>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8" name="Picture 7">
            <a:extLst>
              <a:ext uri="{FF2B5EF4-FFF2-40B4-BE49-F238E27FC236}">
                <a16:creationId xmlns:a16="http://schemas.microsoft.com/office/drawing/2014/main" id="{5F53BF71-68F2-4D0C-8356-40F7E9BEC793}"/>
              </a:ext>
            </a:extLst>
          </p:cNvPr>
          <p:cNvPicPr>
            <a:picLocks noChangeAspect="1"/>
          </p:cNvPicPr>
          <p:nvPr userDrawn="1"/>
        </p:nvPicPr>
        <p:blipFill>
          <a:blip r:embed="rId2"/>
          <a:stretch>
            <a:fillRect/>
          </a:stretch>
        </p:blipFill>
        <p:spPr>
          <a:xfrm>
            <a:off x="9729216" y="4375850"/>
            <a:ext cx="1880172" cy="1893188"/>
          </a:xfrm>
          <a:prstGeom prst="rect">
            <a:avLst/>
          </a:prstGeom>
        </p:spPr>
      </p:pic>
    </p:spTree>
    <p:extLst>
      <p:ext uri="{BB962C8B-B14F-4D97-AF65-F5344CB8AC3E}">
        <p14:creationId xmlns:p14="http://schemas.microsoft.com/office/powerpoint/2010/main" val="38976025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Dem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77440555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D67D9AEA-F7FD-4BEC-ACC7-737B99845C92}"/>
              </a:ext>
            </a:extLst>
          </p:cNvPr>
          <p:cNvPicPr>
            <a:picLocks noChangeAspect="1"/>
          </p:cNvPicPr>
          <p:nvPr userDrawn="1"/>
        </p:nvPicPr>
        <p:blipFill>
          <a:blip r:embed="rId2"/>
          <a:stretch>
            <a:fillRect/>
          </a:stretch>
        </p:blipFill>
        <p:spPr>
          <a:xfrm>
            <a:off x="9729216" y="4375850"/>
            <a:ext cx="1880172" cy="1893188"/>
          </a:xfrm>
          <a:prstGeom prst="rect">
            <a:avLst/>
          </a:prstGeom>
        </p:spPr>
      </p:pic>
    </p:spTree>
    <p:extLst>
      <p:ext uri="{BB962C8B-B14F-4D97-AF65-F5344CB8AC3E}">
        <p14:creationId xmlns:p14="http://schemas.microsoft.com/office/powerpoint/2010/main" val="5555108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userDrawn="1">
          <p15:clr>
            <a:srgbClr val="5ACBF0"/>
          </p15:clr>
        </p15:guide>
        <p15:guide id="3" orient="horz" pos="1914" userDrawn="1">
          <p15:clr>
            <a:srgbClr val="5ACBF0"/>
          </p15:clr>
        </p15:guide>
        <p15:guide id="4" orient="horz" pos="2505" userDrawn="1">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Video slide 2">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172114844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B486CCB5-44C0-4DAF-9342-568D7AA28518}"/>
              </a:ext>
            </a:extLst>
          </p:cNvPr>
          <p:cNvPicPr>
            <a:picLocks noChangeAspect="1"/>
          </p:cNvPicPr>
          <p:nvPr userDrawn="1"/>
        </p:nvPicPr>
        <p:blipFill>
          <a:blip r:embed="rId2"/>
          <a:stretch>
            <a:fillRect/>
          </a:stretch>
        </p:blipFill>
        <p:spPr>
          <a:xfrm>
            <a:off x="9729216" y="4375850"/>
            <a:ext cx="1880172" cy="1893188"/>
          </a:xfrm>
          <a:prstGeom prst="rect">
            <a:avLst/>
          </a:prstGeom>
        </p:spPr>
      </p:pic>
    </p:spTree>
    <p:extLst>
      <p:ext uri="{BB962C8B-B14F-4D97-AF65-F5344CB8AC3E}">
        <p14:creationId xmlns:p14="http://schemas.microsoft.com/office/powerpoint/2010/main" val="365035823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userDrawn="1">
          <p15:clr>
            <a:srgbClr val="FBAE40"/>
          </p15:clr>
        </p15:guide>
        <p15:guide id="2" pos="6127" userDrawn="1">
          <p15:clr>
            <a:srgbClr val="5ACBF0"/>
          </p15:clr>
        </p15:guide>
        <p15:guide id="3" orient="horz" pos="1911" userDrawn="1">
          <p15:clr>
            <a:srgbClr val="5ACBF0"/>
          </p15:clr>
        </p15:guide>
        <p15:guide id="4" orient="horz" pos="2505" userDrawn="1">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1"/>
      </p:bgRef>
    </p:bg>
    <p:spTree>
      <p:nvGrpSpPr>
        <p:cNvPr id="1" name=""/>
        <p:cNvGrpSpPr/>
        <p:nvPr/>
      </p:nvGrpSpPr>
      <p:grpSpPr>
        <a:xfrm>
          <a:off x="0" y="0"/>
          <a:ext cx="0" cy="0"/>
          <a:chOff x="0" y="0"/>
          <a:chExt cx="0" cy="0"/>
        </a:xfrm>
      </p:grpSpPr>
      <p:sp>
        <p:nvSpPr>
          <p:cNvPr id="12" name="Rectangle 11">
            <a:extLst>
              <a:ext uri="{FF2B5EF4-FFF2-40B4-BE49-F238E27FC236}">
                <a16:creationId xmlns:a16="http://schemas.microsoft.com/office/drawing/2014/main" id="{52270E26-89BA-4369-9EF4-1B9EBAA3D00B}"/>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9" name="MS logo gray - EMF" descr="Microsoft logo, gray text version">
            <a:extLst>
              <a:ext uri="{FF2B5EF4-FFF2-40B4-BE49-F238E27FC236}">
                <a16:creationId xmlns:a16="http://schemas.microsoft.com/office/drawing/2014/main" id="{D03FE64B-525F-4B73-8C45-B4BC3BAD6A2D}"/>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7" name="Picture 6">
            <a:extLst>
              <a:ext uri="{FF2B5EF4-FFF2-40B4-BE49-F238E27FC236}">
                <a16:creationId xmlns:a16="http://schemas.microsoft.com/office/drawing/2014/main" id="{33165D52-B464-459C-BA55-BCD041818082}"/>
              </a:ext>
            </a:extLst>
          </p:cNvPr>
          <p:cNvPicPr>
            <a:picLocks noChangeAspect="1"/>
          </p:cNvPicPr>
          <p:nvPr userDrawn="1"/>
        </p:nvPicPr>
        <p:blipFill>
          <a:blip r:embed="rId3"/>
          <a:stretch>
            <a:fillRect/>
          </a:stretch>
        </p:blipFill>
        <p:spPr>
          <a:xfrm>
            <a:off x="6319829" y="968916"/>
            <a:ext cx="4886342" cy="4920168"/>
          </a:xfrm>
          <a:prstGeom prst="rect">
            <a:avLst/>
          </a:prstGeom>
        </p:spPr>
      </p:pic>
    </p:spTree>
    <p:extLst>
      <p:ext uri="{BB962C8B-B14F-4D97-AF65-F5344CB8AC3E}">
        <p14:creationId xmlns:p14="http://schemas.microsoft.com/office/powerpoint/2010/main" val="301743094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userDrawn="1">
          <p15:clr>
            <a:srgbClr val="5ACBF0"/>
          </p15:clr>
        </p15:guide>
        <p15:guide id="3" pos="3355" userDrawn="1">
          <p15:clr>
            <a:srgbClr val="FBAE40"/>
          </p15:clr>
        </p15:guide>
        <p15:guide id="5" orient="horz" pos="2160" userDrawn="1">
          <p15:clr>
            <a:srgbClr val="FBAE40"/>
          </p15:clr>
        </p15:guide>
        <p15:guide id="6" orient="horz" pos="2229" userDrawn="1">
          <p15:clr>
            <a:srgbClr val="5ACBF0"/>
          </p15:clr>
        </p15:guide>
        <p15:guide id="7" pos="2996" userDrawn="1">
          <p15:clr>
            <a:srgbClr val="5ACBF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4278299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userDrawn="1">
          <p15:clr>
            <a:srgbClr val="5ACBF0"/>
          </p15:clr>
        </p15:guide>
        <p15:guide id="3" orient="horz" pos="1910" userDrawn="1">
          <p15:clr>
            <a:srgbClr val="5ACBF0"/>
          </p15:clr>
        </p15:guide>
        <p15:guide id="4" orient="horz" pos="2505" userDrawn="1">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1556723"/>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4" userDrawn="1">
          <p15:clr>
            <a:srgbClr val="5ACBF0"/>
          </p15:clr>
        </p15:guide>
        <p15:guide id="3" orient="horz" pos="288" userDrawn="1">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567534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1272" userDrawn="1">
          <p15:clr>
            <a:srgbClr val="5ACBF0"/>
          </p15:clr>
        </p15:guide>
        <p15:guide id="3" orient="horz" pos="288" userDrawn="1">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343058790"/>
      </p:ext>
    </p:extLst>
  </p:cSld>
  <p:clrMapOvr>
    <a:masterClrMapping/>
  </p:clrMapOvr>
  <p:transition>
    <p:fade/>
  </p:transition>
  <p:extLst>
    <p:ext uri="{DCECCB84-F9BA-43D5-87BE-67443E8EF086}">
      <p15:sldGuideLst xmlns:p15="http://schemas.microsoft.com/office/powerpoint/2012/main">
        <p15:guide id="1" orient="horz" pos="1272" userDrawn="1">
          <p15:clr>
            <a:srgbClr val="5ACBF0"/>
          </p15:clr>
        </p15:guide>
        <p15:guide id="2" orient="horz" pos="905" userDrawn="1">
          <p15:clr>
            <a:srgbClr val="5ACBF0"/>
          </p15:clr>
        </p15:guide>
        <p15:guide id="3" orient="horz" pos="288" userDrawn="1">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59104CAE-91B8-4A7E-9F8E-214C5F88093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925069136"/>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48296964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userDrawn="1">
          <p15:clr>
            <a:srgbClr val="5ACBF0"/>
          </p15:clr>
        </p15:guide>
        <p15:guide id="2" orient="horz" pos="288" userDrawn="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4572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572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11527229-DBED-4F7D-9D9A-03EC2258F269}"/>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pic>
        <p:nvPicPr>
          <p:cNvPr id="8" name="Picture 7">
            <a:extLst>
              <a:ext uri="{FF2B5EF4-FFF2-40B4-BE49-F238E27FC236}">
                <a16:creationId xmlns:a16="http://schemas.microsoft.com/office/drawing/2014/main" id="{FA3CC897-1F7A-4066-847D-56265D7A2D69}"/>
              </a:ext>
            </a:extLst>
          </p:cNvPr>
          <p:cNvPicPr>
            <a:picLocks noChangeAspect="1"/>
          </p:cNvPicPr>
          <p:nvPr userDrawn="1"/>
        </p:nvPicPr>
        <p:blipFill>
          <a:blip r:embed="rId3"/>
          <a:stretch>
            <a:fillRect/>
          </a:stretch>
        </p:blipFill>
        <p:spPr>
          <a:xfrm>
            <a:off x="6319829" y="968916"/>
            <a:ext cx="4886342" cy="4920168"/>
          </a:xfrm>
          <a:prstGeom prst="rect">
            <a:avLst/>
          </a:prstGeom>
        </p:spPr>
      </p:pic>
    </p:spTree>
    <p:extLst>
      <p:ext uri="{BB962C8B-B14F-4D97-AF65-F5344CB8AC3E}">
        <p14:creationId xmlns:p14="http://schemas.microsoft.com/office/powerpoint/2010/main" val="24117372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2" name="MS logo white - EMF" descr="Microsoft logo white text version">
            <a:extLst>
              <a:ext uri="{FF2B5EF4-FFF2-40B4-BE49-F238E27FC236}">
                <a16:creationId xmlns:a16="http://schemas.microsoft.com/office/drawing/2014/main" id="{788172BF-1F8C-429F-A472-2CEAB692920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8C397809-3ACE-4D4E-AD46-9C3195293B59}"/>
              </a:ext>
            </a:extLst>
          </p:cNvPr>
          <p:cNvSpPr/>
          <p:nvPr userDrawn="1"/>
        </p:nvSpPr>
        <p:spPr bwMode="auto">
          <a:xfrm>
            <a:off x="5334000" y="0"/>
            <a:ext cx="6858000" cy="6858000"/>
          </a:xfrm>
          <a:prstGeom prst="rect">
            <a:avLst/>
          </a:prstGeom>
          <a:solidFill>
            <a:srgbClr val="D2D2D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CFDE6903-33FE-4422-BD48-54A0CE264207}"/>
              </a:ext>
            </a:extLst>
          </p:cNvPr>
          <p:cNvPicPr>
            <a:picLocks noChangeAspect="1"/>
          </p:cNvPicPr>
          <p:nvPr userDrawn="1"/>
        </p:nvPicPr>
        <p:blipFill>
          <a:blip r:embed="rId3"/>
          <a:stretch>
            <a:fillRect/>
          </a:stretch>
        </p:blipFill>
        <p:spPr>
          <a:xfrm>
            <a:off x="6319829" y="968916"/>
            <a:ext cx="4886342" cy="4920168"/>
          </a:xfrm>
          <a:prstGeom prst="rect">
            <a:avLst/>
          </a:prstGeom>
        </p:spPr>
      </p:pic>
    </p:spTree>
    <p:extLst>
      <p:ext uri="{BB962C8B-B14F-4D97-AF65-F5344CB8AC3E}">
        <p14:creationId xmlns:p14="http://schemas.microsoft.com/office/powerpoint/2010/main" val="240914893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square photo 2">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pic>
        <p:nvPicPr>
          <p:cNvPr id="10" name="MS logo white - EMF" descr="Microsoft logo white text version">
            <a:extLst>
              <a:ext uri="{FF2B5EF4-FFF2-40B4-BE49-F238E27FC236}">
                <a16:creationId xmlns:a16="http://schemas.microsoft.com/office/drawing/2014/main" id="{CA27734F-A502-4B5B-8EC7-6E115B31C6C6}"/>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
        <p:nvSpPr>
          <p:cNvPr id="8" name="Rectangle 7">
            <a:extLst>
              <a:ext uri="{FF2B5EF4-FFF2-40B4-BE49-F238E27FC236}">
                <a16:creationId xmlns:a16="http://schemas.microsoft.com/office/drawing/2014/main" id="{2D0C4B04-9C9F-465F-9951-6B4E6D55422A}"/>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9" name="Picture 8">
            <a:extLst>
              <a:ext uri="{FF2B5EF4-FFF2-40B4-BE49-F238E27FC236}">
                <a16:creationId xmlns:a16="http://schemas.microsoft.com/office/drawing/2014/main" id="{6F9D886A-A5DE-478C-B12A-EDD704E705BE}"/>
              </a:ext>
            </a:extLst>
          </p:cNvPr>
          <p:cNvPicPr>
            <a:picLocks noChangeAspect="1"/>
          </p:cNvPicPr>
          <p:nvPr userDrawn="1"/>
        </p:nvPicPr>
        <p:blipFill>
          <a:blip r:embed="rId3"/>
          <a:stretch>
            <a:fillRect/>
          </a:stretch>
        </p:blipFill>
        <p:spPr>
          <a:xfrm>
            <a:off x="6319829" y="968916"/>
            <a:ext cx="4886342" cy="4920168"/>
          </a:xfrm>
          <a:prstGeom prst="rect">
            <a:avLst/>
          </a:prstGeom>
        </p:spPr>
      </p:pic>
    </p:spTree>
    <p:extLst>
      <p:ext uri="{BB962C8B-B14F-4D97-AF65-F5344CB8AC3E}">
        <p14:creationId xmlns:p14="http://schemas.microsoft.com/office/powerpoint/2010/main" val="15936131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pic>
        <p:nvPicPr>
          <p:cNvPr id="10" name="MS logo white - EMF" descr="Microsoft logo white text version">
            <a:extLst>
              <a:ext uri="{FF2B5EF4-FFF2-40B4-BE49-F238E27FC236}">
                <a16:creationId xmlns:a16="http://schemas.microsoft.com/office/drawing/2014/main" id="{CC434C0E-1C79-42AF-9F32-26BBBFEF9023}"/>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68683694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square photo 2">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8" name="Rectangle 7">
            <a:extLst>
              <a:ext uri="{FF2B5EF4-FFF2-40B4-BE49-F238E27FC236}">
                <a16:creationId xmlns:a16="http://schemas.microsoft.com/office/drawing/2014/main" id="{9D026004-6E63-4034-A1B0-34BE8CEF3D76}"/>
              </a:ext>
            </a:extLst>
          </p:cNvPr>
          <p:cNvSpPr/>
          <p:nvPr userDrawn="1"/>
        </p:nvSpPr>
        <p:spPr bwMode="auto">
          <a:xfrm>
            <a:off x="5334000" y="0"/>
            <a:ext cx="6858000" cy="6858000"/>
          </a:xfrm>
          <a:prstGeom prst="rect">
            <a:avLst/>
          </a:prstGeom>
          <a:solidFill>
            <a:srgbClr val="00BCF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00240D"/>
              </a:solidFill>
              <a:ea typeface="Segoe UI" pitchFamily="34" charset="0"/>
              <a:cs typeface="Segoe UI" pitchFamily="34" charset="0"/>
            </a:endParaRPr>
          </a:p>
        </p:txBody>
      </p:sp>
      <p:pic>
        <p:nvPicPr>
          <p:cNvPr id="10" name="Picture 9">
            <a:extLst>
              <a:ext uri="{FF2B5EF4-FFF2-40B4-BE49-F238E27FC236}">
                <a16:creationId xmlns:a16="http://schemas.microsoft.com/office/drawing/2014/main" id="{2BAD583F-63D4-44EB-B40F-8B2CEB88C7CC}"/>
              </a:ext>
            </a:extLst>
          </p:cNvPr>
          <p:cNvPicPr>
            <a:picLocks noChangeAspect="1"/>
          </p:cNvPicPr>
          <p:nvPr userDrawn="1"/>
        </p:nvPicPr>
        <p:blipFill>
          <a:blip r:embed="rId3"/>
          <a:stretch>
            <a:fillRect/>
          </a:stretch>
        </p:blipFill>
        <p:spPr>
          <a:xfrm>
            <a:off x="6319829" y="968916"/>
            <a:ext cx="4886342" cy="4920168"/>
          </a:xfrm>
          <a:prstGeom prst="rect">
            <a:avLst/>
          </a:prstGeom>
        </p:spPr>
      </p:pic>
    </p:spTree>
    <p:extLst>
      <p:ext uri="{BB962C8B-B14F-4D97-AF65-F5344CB8AC3E}">
        <p14:creationId xmlns:p14="http://schemas.microsoft.com/office/powerpoint/2010/main" val="160543543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60" userDrawn="1">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74528113"/>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47060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6077340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843500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145885457"/>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4014188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2931481418"/>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Title - 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025650"/>
            <a:ext cx="4161981" cy="1107996"/>
          </a:xfrm>
        </p:spPr>
        <p:txBody>
          <a:bodyPr wrap="square" rIns="0" anchor="b">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Title format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1"/>
            <a:ext cx="4162425" cy="307777"/>
          </a:xfrm>
        </p:spPr>
        <p:txBody>
          <a:bodyPr/>
          <a:lstStyle>
            <a:lvl1pPr marL="0" indent="0">
              <a:buNone/>
              <a:defRPr sz="20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Edit Master text styles</a:t>
            </a:r>
          </a:p>
        </p:txBody>
      </p:sp>
      <p:sp>
        <p:nvSpPr>
          <p:cNvPr id="5" name="Picture Placeholder">
            <a:extLst>
              <a:ext uri="{FF2B5EF4-FFF2-40B4-BE49-F238E27FC236}">
                <a16:creationId xmlns:a16="http://schemas.microsoft.com/office/drawing/2014/main" id="{6178F5D2-7CA2-4202-8FD2-95D8F7A2E98D}"/>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952163360"/>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6" orient="horz" pos="904">
          <p15:clr>
            <a:srgbClr val="5ACBF0"/>
          </p15:clr>
        </p15:guide>
        <p15:guide id="7" orient="horz" pos="1276">
          <p15:clr>
            <a:srgbClr val="5ACBF0"/>
          </p15:clr>
        </p15:guide>
        <p15:guide id="8" orient="horz" pos="2226">
          <p15:clr>
            <a:srgbClr val="5ACBF0"/>
          </p15:clr>
        </p15:guide>
        <p15:guide id="10" pos="3729">
          <p15:clr>
            <a:srgbClr val="C35EA4"/>
          </p15:clr>
        </p15:guide>
        <p15:guide id="11" pos="2993">
          <p15:clr>
            <a:srgbClr val="5ACBF0"/>
          </p15:clr>
        </p15:guide>
        <p15:guide id="12" pos="3543">
          <p15:clr>
            <a:srgbClr val="A4A3A4"/>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Square Photo ">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025" y="2875002"/>
            <a:ext cx="4161981" cy="1107996"/>
          </a:xfrm>
        </p:spPr>
        <p:txBody>
          <a:bodyPr wrap="square" rIns="0" anchor="ctr" anchorCtr="0">
            <a:spAutoFit/>
          </a:bodyPr>
          <a:lstStyle>
            <a:lvl1pPr>
              <a:lnSpc>
                <a:spcPct val="100000"/>
              </a:lnSpc>
              <a:defRPr sz="3600" b="0" spc="-49"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Title  </a:t>
            </a:r>
          </a:p>
        </p:txBody>
      </p:sp>
      <p:sp>
        <p:nvSpPr>
          <p:cNvPr id="4" name="Picture Placeholder">
            <a:extLst>
              <a:ext uri="{FF2B5EF4-FFF2-40B4-BE49-F238E27FC236}">
                <a16:creationId xmlns:a16="http://schemas.microsoft.com/office/drawing/2014/main" id="{3956AAB8-C2DF-40F3-A72B-0FA6F47702E6}"/>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4208981506"/>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Square Photo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4200" y="2981637"/>
            <a:ext cx="4160520" cy="861774"/>
          </a:xfrm>
        </p:spPr>
        <p:txBody>
          <a:bodyPr wrap="square" anchor="t">
            <a:spAutoFit/>
          </a:bodyPr>
          <a:lstStyle>
            <a:lvl1pPr>
              <a:lnSpc>
                <a:spcPct val="100000"/>
              </a:lnSpc>
              <a:defRPr sz="2800" b="0" spc="0" baseline="0">
                <a:gradFill>
                  <a:gsLst>
                    <a:gs pos="1250">
                      <a:schemeClr val="tx1"/>
                    </a:gs>
                    <a:gs pos="100000">
                      <a:schemeClr val="tx1"/>
                    </a:gs>
                  </a:gsLst>
                  <a:lin ang="5400000" scaled="0"/>
                </a:gradFill>
                <a:latin typeface="+mj-lt"/>
                <a:cs typeface="Segoe UI Semilight" panose="020B0402040204020203" pitchFamily="34" charset="0"/>
              </a:defRPr>
            </a:lvl1pPr>
          </a:lstStyle>
          <a:p>
            <a:r>
              <a:rPr lang="en-US"/>
              <a:t>Square photo layout with smaller text</a:t>
            </a:r>
          </a:p>
        </p:txBody>
      </p:sp>
      <p:sp>
        <p:nvSpPr>
          <p:cNvPr id="4" name="Picture Placeholder">
            <a:extLst>
              <a:ext uri="{FF2B5EF4-FFF2-40B4-BE49-F238E27FC236}">
                <a16:creationId xmlns:a16="http://schemas.microsoft.com/office/drawing/2014/main" id="{18102CFD-D7DD-461F-B675-FAE01404E555}"/>
              </a:ext>
            </a:extLst>
          </p:cNvPr>
          <p:cNvSpPr>
            <a:spLocks noGrp="1"/>
          </p:cNvSpPr>
          <p:nvPr>
            <p:ph type="pic" sz="quarter" idx="11" hasCustomPrompt="1"/>
          </p:nvPr>
        </p:nvSpPr>
        <p:spPr bwMode="gray">
          <a:xfrm>
            <a:off x="5334000" y="0"/>
            <a:ext cx="6858000" cy="6858000"/>
          </a:xfrm>
          <a:blipFill>
            <a:blip r:embed="rId2"/>
            <a:stretch>
              <a:fillRect/>
            </a:stretch>
          </a:blipFill>
        </p:spPr>
        <p:txBody>
          <a:bodyPr lIns="0" tIns="201168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3373083827"/>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3" orient="horz" pos="1877">
          <p15:clr>
            <a:srgbClr val="5ACBF0"/>
          </p15:clr>
        </p15:guide>
        <p15:guide id="4" pos="3731">
          <p15:clr>
            <a:srgbClr val="C35EA4"/>
          </p15:clr>
        </p15:guide>
        <p15:guide id="5" pos="2993">
          <p15:clr>
            <a:srgbClr val="5ACBF0"/>
          </p15:clr>
        </p15:guide>
        <p15:guide id="6" pos="3547">
          <p15:clr>
            <a:srgbClr val="A4A3A4"/>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Slide 2">
    <p:bg>
      <p:bgRef idx="1001">
        <a:schemeClr val="bg2"/>
      </p:bgRef>
    </p:bg>
    <p:spTree>
      <p:nvGrpSpPr>
        <p:cNvPr id="1" name=""/>
        <p:cNvGrpSpPr/>
        <p:nvPr/>
      </p:nvGrpSpPr>
      <p:grpSpPr>
        <a:xfrm>
          <a:off x="0" y="0"/>
          <a:ext cx="0" cy="0"/>
          <a:chOff x="0" y="0"/>
          <a:chExt cx="0" cy="0"/>
        </a:xfrm>
      </p:grpSpPr>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gradFill>
                  <a:gsLst>
                    <a:gs pos="62564">
                      <a:schemeClr val="tx1"/>
                    </a:gs>
                    <a:gs pos="55000">
                      <a:schemeClr val="tx1"/>
                    </a:gs>
                  </a:gsLst>
                  <a:lin ang="5400000" scaled="0"/>
                </a:gra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07777"/>
          </a:xfrm>
          <a:noFill/>
        </p:spPr>
        <p:txBody>
          <a:bodyPr wrap="square" lIns="0" tIns="0" rIns="0" bIns="0">
            <a:spAutoFit/>
          </a:bodyPr>
          <a:lstStyle>
            <a:lvl1pPr marL="0" indent="0">
              <a:spcBef>
                <a:spcPts val="0"/>
              </a:spcBef>
              <a:buNone/>
              <a:defRPr sz="2000"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 text</a:t>
            </a:r>
          </a:p>
        </p:txBody>
      </p:sp>
    </p:spTree>
    <p:extLst>
      <p:ext uri="{BB962C8B-B14F-4D97-AF65-F5344CB8AC3E}">
        <p14:creationId xmlns:p14="http://schemas.microsoft.com/office/powerpoint/2010/main" val="428127511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pic>
        <p:nvPicPr>
          <p:cNvPr id="6" name="Picture 5">
            <a:extLst>
              <a:ext uri="{FF2B5EF4-FFF2-40B4-BE49-F238E27FC236}">
                <a16:creationId xmlns:a16="http://schemas.microsoft.com/office/drawing/2014/main" id="{407EB76B-B17B-45B7-8CCC-26934F2347E2}"/>
              </a:ext>
            </a:extLst>
          </p:cNvPr>
          <p:cNvPicPr>
            <a:picLocks noChangeAspect="1"/>
          </p:cNvPicPr>
          <p:nvPr userDrawn="1"/>
        </p:nvPicPr>
        <p:blipFill>
          <a:blip r:embed="rId2"/>
          <a:stretch>
            <a:fillRect/>
          </a:stretch>
        </p:blipFill>
        <p:spPr>
          <a:xfrm>
            <a:off x="9729216" y="4375850"/>
            <a:ext cx="1880172" cy="1893188"/>
          </a:xfrm>
          <a:prstGeom prst="rect">
            <a:avLst/>
          </a:prstGeom>
        </p:spPr>
      </p:pic>
    </p:spTree>
    <p:extLst>
      <p:ext uri="{BB962C8B-B14F-4D97-AF65-F5344CB8AC3E}">
        <p14:creationId xmlns:p14="http://schemas.microsoft.com/office/powerpoint/2010/main" val="173998807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07777"/>
          </a:xfrm>
          <a:noFill/>
        </p:spPr>
        <p:txBody>
          <a:bodyPr lIns="0" tIns="0" rIns="0" bIns="0">
            <a:spAutoFit/>
          </a:bodyPr>
          <a:lstStyle>
            <a:lvl1pPr marL="0" indent="0">
              <a:spcBef>
                <a:spcPts val="0"/>
              </a:spcBef>
              <a:spcAft>
                <a:spcPts val="0"/>
              </a:spcAft>
              <a:buFont typeface="Arial" panose="020B0604020202020204" pitchFamily="34" charset="0"/>
              <a:buNone/>
              <a:defRPr sz="2000" spc="0" baseline="0">
                <a:gradFill>
                  <a:gsLst>
                    <a:gs pos="0">
                      <a:schemeClr val="tx1"/>
                    </a:gs>
                    <a:gs pos="100000">
                      <a:schemeClr val="tx1"/>
                    </a:gs>
                  </a:gsLst>
                  <a:lin ang="5400000" scaled="0"/>
                </a:gradFill>
                <a:latin typeface="+mn-lt"/>
              </a:defRPr>
            </a:lvl1pPr>
          </a:lstStyle>
          <a:p>
            <a:pPr lvl="0"/>
            <a:r>
              <a:rPr lang="en-US"/>
              <a:t>Speaker name</a:t>
            </a:r>
          </a:p>
        </p:txBody>
      </p:sp>
    </p:spTree>
    <p:extLst>
      <p:ext uri="{BB962C8B-B14F-4D97-AF65-F5344CB8AC3E}">
        <p14:creationId xmlns:p14="http://schemas.microsoft.com/office/powerpoint/2010/main" val="3688632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Vide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pic>
        <p:nvPicPr>
          <p:cNvPr id="4" name="Picture 3">
            <a:extLst>
              <a:ext uri="{FF2B5EF4-FFF2-40B4-BE49-F238E27FC236}">
                <a16:creationId xmlns:a16="http://schemas.microsoft.com/office/drawing/2014/main" id="{B6A17695-1CB4-4931-9AC5-1A1555CCC104}"/>
              </a:ext>
            </a:extLst>
          </p:cNvPr>
          <p:cNvPicPr>
            <a:picLocks noChangeAspect="1"/>
          </p:cNvPicPr>
          <p:nvPr userDrawn="1"/>
        </p:nvPicPr>
        <p:blipFill>
          <a:blip r:embed="rId2"/>
          <a:stretch>
            <a:fillRect/>
          </a:stretch>
        </p:blipFill>
        <p:spPr>
          <a:xfrm>
            <a:off x="9729216" y="4375850"/>
            <a:ext cx="1880172" cy="1893188"/>
          </a:xfrm>
          <a:prstGeom prst="rect">
            <a:avLst/>
          </a:prstGeom>
        </p:spPr>
      </p:pic>
    </p:spTree>
    <p:extLst>
      <p:ext uri="{BB962C8B-B14F-4D97-AF65-F5344CB8AC3E}">
        <p14:creationId xmlns:p14="http://schemas.microsoft.com/office/powerpoint/2010/main" val="1461380859"/>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spTree>
    <p:extLst>
      <p:ext uri="{BB962C8B-B14F-4D97-AF65-F5344CB8AC3E}">
        <p14:creationId xmlns:p14="http://schemas.microsoft.com/office/powerpoint/2010/main" val="241712525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pic>
        <p:nvPicPr>
          <p:cNvPr id="4" name="Picture 3">
            <a:extLst>
              <a:ext uri="{FF2B5EF4-FFF2-40B4-BE49-F238E27FC236}">
                <a16:creationId xmlns:a16="http://schemas.microsoft.com/office/drawing/2014/main" id="{72676959-E6FB-4114-BA2E-31F2EA570569}"/>
              </a:ext>
            </a:extLst>
          </p:cNvPr>
          <p:cNvPicPr>
            <a:picLocks noChangeAspect="1"/>
          </p:cNvPicPr>
          <p:nvPr userDrawn="1"/>
        </p:nvPicPr>
        <p:blipFill>
          <a:blip r:embed="rId2"/>
          <a:stretch>
            <a:fillRect/>
          </a:stretch>
        </p:blipFill>
        <p:spPr>
          <a:xfrm>
            <a:off x="9729216" y="4375850"/>
            <a:ext cx="1880172" cy="1893188"/>
          </a:xfrm>
          <a:prstGeom prst="rect">
            <a:avLst/>
          </a:prstGeom>
        </p:spPr>
      </p:pic>
    </p:spTree>
    <p:extLst>
      <p:ext uri="{BB962C8B-B14F-4D97-AF65-F5344CB8AC3E}">
        <p14:creationId xmlns:p14="http://schemas.microsoft.com/office/powerpoint/2010/main" val="1650275618"/>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27">
          <p15:clr>
            <a:srgbClr val="5ACBF0"/>
          </p15:clr>
        </p15:guide>
        <p15:guide id="3" orient="horz" pos="1911">
          <p15:clr>
            <a:srgbClr val="5ACBF0"/>
          </p15:clr>
        </p15:guide>
        <p15:guide id="4" orient="horz" pos="2505">
          <p15:clr>
            <a:srgbClr val="5ACBF0"/>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spTree>
    <p:extLst>
      <p:ext uri="{BB962C8B-B14F-4D97-AF65-F5344CB8AC3E}">
        <p14:creationId xmlns:p14="http://schemas.microsoft.com/office/powerpoint/2010/main" val="271657401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572093403"/>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4">
          <p15:clr>
            <a:srgbClr val="5ACBF0"/>
          </p15:clr>
        </p15:guide>
        <p15:guide id="3" orient="horz" pos="288">
          <p15:clr>
            <a:srgbClr val="5ACBF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Blank 2">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90680103"/>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904">
          <p15:clr>
            <a:srgbClr val="5ACBF0"/>
          </p15:clr>
        </p15:guide>
        <p15:guide id="2" orient="horz" pos="1272">
          <p15:clr>
            <a:srgbClr val="5ACBF0"/>
          </p15:clr>
        </p15:guide>
        <p15:guide id="3" orient="horz" pos="288">
          <p15:clr>
            <a:srgbClr val="5ACBF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D0DF2A6-26A8-4810-95DF-F65F123C6660}"/>
              </a:ext>
            </a:extLst>
          </p:cNvPr>
          <p:cNvSpPr>
            <a:spLocks noGrp="1"/>
          </p:cNvSpPr>
          <p:nvPr>
            <p:ph type="title" hasCustomPrompt="1"/>
          </p:nvPr>
        </p:nvSpPr>
        <p:spPr/>
        <p:txBody>
          <a:bodyPr/>
          <a:lstStyle>
            <a:lvl1pPr>
              <a:defRPr/>
            </a:lvl1pPr>
          </a:lstStyle>
          <a:p>
            <a:r>
              <a:rPr lang="en-US"/>
              <a:t>Software code slide</a:t>
            </a:r>
          </a:p>
        </p:txBody>
      </p:sp>
      <p:sp>
        <p:nvSpPr>
          <p:cNvPr id="5" name="Text Placeholder 4">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1436688"/>
            <a:ext cx="11018520" cy="1908215"/>
          </a:xfrm>
        </p:spPr>
        <p:txBody>
          <a:bodyPr/>
          <a:lstStyle>
            <a:lvl1pPr marL="0" indent="0">
              <a:buNone/>
              <a:defRPr sz="2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1pPr>
            <a:lvl2pPr marL="346553" indent="0">
              <a:buNone/>
              <a:defRPr sz="24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607" indent="0">
              <a:buNone/>
              <a:defRPr sz="20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563"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997" indent="0">
              <a:buNone/>
              <a:defRPr sz="1800">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212562624"/>
      </p:ext>
    </p:extLst>
  </p:cSld>
  <p:clrMapOvr>
    <a:masterClrMapping/>
  </p:clrMapOvr>
  <p:transition>
    <p:fade/>
  </p:transition>
  <p:extLst>
    <p:ext uri="{DCECCB84-F9BA-43D5-87BE-67443E8EF086}">
      <p15:sldGuideLst xmlns:p15="http://schemas.microsoft.com/office/powerpoint/2012/main">
        <p15:guide id="1" orient="horz" pos="1272">
          <p15:clr>
            <a:srgbClr val="5ACBF0"/>
          </p15:clr>
        </p15:guide>
        <p15:guide id="2" orient="horz" pos="905">
          <p15:clr>
            <a:srgbClr val="5ACBF0"/>
          </p15:clr>
        </p15:guide>
        <p15:guide id="3" orient="horz" pos="288">
          <p15:clr>
            <a:srgbClr val="5ACBF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Closing logo slide">
    <p:bg>
      <p:bgRef idx="1001">
        <a:schemeClr val="bg2"/>
      </p:bgRef>
    </p:bg>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6" name="MS logo gray - EMF" descr="Microsoft logo, gray text version">
            <a:extLst>
              <a:ext uri="{FF2B5EF4-FFF2-40B4-BE49-F238E27FC236}">
                <a16:creationId xmlns:a16="http://schemas.microsoft.com/office/drawing/2014/main" id="{6EB48F5B-FA46-418B-8BEE-9F0C23C84A52}"/>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45792715"/>
      </p:ext>
    </p:extLst>
  </p:cSld>
  <p:clrMapOvr>
    <a:overrideClrMapping bg1="lt1" tx1="dk1" bg2="lt2" tx2="dk2" accent1="accent1" accent2="accent2" accent3="accent3" accent4="accent4" accent5="accent5" accent6="accent6" hlink="hlink" folHlink="folHlink"/>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31337368"/>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905" userDrawn="1">
          <p15:clr>
            <a:srgbClr val="5ACBF0"/>
          </p15:clr>
        </p15:guide>
        <p15:guide id="4" orient="horz" pos="1272" userDrawn="1">
          <p15:clr>
            <a:srgbClr val="5ACBF0"/>
          </p15:clr>
        </p15:guide>
      </p15:sldGuideLst>
    </p:ext>
  </p:extLst>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3833038121"/>
      </p:ext>
    </p:extLst>
  </p:cSld>
  <p:clrMapOvr>
    <a:masterClrMapping/>
  </p:clrMapOvr>
  <p:transition>
    <p:fade/>
  </p:transition>
  <p:extLst>
    <p:ext uri="{DCECCB84-F9BA-43D5-87BE-67443E8EF086}">
      <p15:sldGuideLst xmlns:p15="http://schemas.microsoft.com/office/powerpoint/2012/main">
        <p15:guide id="1" orient="horz" pos="904">
          <p15:clr>
            <a:srgbClr val="5ACBF0"/>
          </p15:clr>
        </p15:guide>
        <p15:guide id="2" orient="horz" pos="288">
          <p15:clr>
            <a:srgbClr val="5ACBF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Commercial Walk-in 1">
    <p:spTree>
      <p:nvGrpSpPr>
        <p:cNvPr id="1" name=""/>
        <p:cNvGrpSpPr/>
        <p:nvPr/>
      </p:nvGrpSpPr>
      <p:grpSpPr>
        <a:xfrm>
          <a:off x="0" y="0"/>
          <a:ext cx="0" cy="0"/>
          <a:chOff x="0" y="0"/>
          <a:chExt cx="0" cy="0"/>
        </a:xfrm>
      </p:grpSpPr>
      <p:pic>
        <p:nvPicPr>
          <p:cNvPr id="4" name="Picture 3"/>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865" y="2241380"/>
            <a:ext cx="12191377" cy="4617243"/>
          </a:xfrm>
          <a:prstGeom prst="rect">
            <a:avLst/>
          </a:prstGeom>
        </p:spPr>
      </p:pic>
      <p:pic>
        <p:nvPicPr>
          <p:cNvPr id="7" name="Picture 6"/>
          <p:cNvPicPr>
            <a:picLocks noChangeAspect="1"/>
          </p:cNvPicPr>
          <p:nvPr userDrawn="1"/>
        </p:nvPicPr>
        <p:blipFill rotWithShape="1">
          <a:blip r:embed="rId3" cstate="print">
            <a:extLst>
              <a:ext uri="{28A0092B-C50C-407E-A947-70E740481C1C}">
                <a14:useLocalDpi xmlns:a14="http://schemas.microsoft.com/office/drawing/2010/main" val="0"/>
              </a:ext>
            </a:extLst>
          </a:blip>
          <a:srcRect r="16884" b="16667"/>
          <a:stretch/>
        </p:blipFill>
        <p:spPr>
          <a:xfrm>
            <a:off x="0" y="0"/>
            <a:ext cx="12192000" cy="2241380"/>
          </a:xfrm>
          <a:prstGeom prst="rect">
            <a:avLst/>
          </a:prstGeom>
        </p:spPr>
      </p:pic>
      <p:pic>
        <p:nvPicPr>
          <p:cNvPr id="10" name="Picture 9"/>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2062089" y="712004"/>
            <a:ext cx="5307617" cy="1129164"/>
          </a:xfrm>
          <a:prstGeom prst="rect">
            <a:avLst/>
          </a:prstGeom>
        </p:spPr>
      </p:pic>
      <p:sp>
        <p:nvSpPr>
          <p:cNvPr id="2" name="Rectangle 1"/>
          <p:cNvSpPr/>
          <p:nvPr userDrawn="1"/>
        </p:nvSpPr>
        <p:spPr bwMode="auto">
          <a:xfrm>
            <a:off x="269239" y="2077800"/>
            <a:ext cx="6274974" cy="2696029"/>
          </a:xfrm>
          <a:prstGeom prst="rect">
            <a:avLst/>
          </a:prstGeom>
          <a:no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marL="0" marR="0" lvl="0" indent="0" algn="ctr" defTabSz="914102" rtl="0" eaLnBrk="1" fontAlgn="base" latinLnBrk="0" hangingPunct="1">
              <a:lnSpc>
                <a:spcPct val="90000"/>
              </a:lnSpc>
              <a:spcBef>
                <a:spcPct val="0"/>
              </a:spcBef>
              <a:spcAft>
                <a:spcPct val="0"/>
              </a:spcAft>
              <a:buClrTx/>
              <a:buSzTx/>
              <a:buFontTx/>
              <a:buNone/>
              <a:tabLst/>
              <a:defRPr/>
            </a:pPr>
            <a:endParaRPr kumimoji="0" lang="en-US" sz="2353" b="0" i="0" u="none" strike="noStrike" kern="1200" cap="none" spc="0" normalizeH="0" baseline="0" noProof="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488092" y="477196"/>
            <a:ext cx="1254995" cy="267546"/>
          </a:xfrm>
          <a:prstGeom prst="rect">
            <a:avLst/>
          </a:prstGeom>
        </p:spPr>
      </p:pic>
    </p:spTree>
    <p:extLst>
      <p:ext uri="{BB962C8B-B14F-4D97-AF65-F5344CB8AC3E}">
        <p14:creationId xmlns:p14="http://schemas.microsoft.com/office/powerpoint/2010/main" val="3752577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itle Slide">
    <p:bg bwMode="black">
      <p:bgPr>
        <a:solidFill>
          <a:schemeClr val="accent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bwMode="white">
          <a:xfrm>
            <a:off x="269239" y="2084186"/>
            <a:ext cx="10757098" cy="1793090"/>
          </a:xfrm>
          <a:noFill/>
        </p:spPr>
        <p:txBody>
          <a:bodyPr lIns="146304" tIns="91440" rIns="146304" bIns="91440" anchor="t" anchorCtr="0"/>
          <a:lstStyle>
            <a:lvl1pPr>
              <a:defRPr sz="5294" spc="-98" baseline="0">
                <a:gradFill>
                  <a:gsLst>
                    <a:gs pos="100000">
                      <a:schemeClr val="tx2"/>
                    </a:gs>
                    <a:gs pos="0">
                      <a:schemeClr val="tx2"/>
                    </a:gs>
                  </a:gsLst>
                  <a:lin ang="5400000" scaled="0"/>
                </a:gradFill>
              </a:defRPr>
            </a:lvl1pPr>
          </a:lstStyle>
          <a:p>
            <a:r>
              <a:rPr lang="en-US"/>
              <a:t>Presentation title</a:t>
            </a:r>
          </a:p>
        </p:txBody>
      </p:sp>
      <p:sp>
        <p:nvSpPr>
          <p:cNvPr id="5" name="Text Placeholder 4"/>
          <p:cNvSpPr>
            <a:spLocks noGrp="1"/>
          </p:cNvSpPr>
          <p:nvPr>
            <p:ph type="body" sz="quarter" idx="12" hasCustomPrompt="1"/>
          </p:nvPr>
        </p:nvSpPr>
        <p:spPr bwMode="white">
          <a:xfrm>
            <a:off x="269219" y="3878573"/>
            <a:ext cx="10757173" cy="1792326"/>
          </a:xfrm>
          <a:noFill/>
        </p:spPr>
        <p:txBody>
          <a:bodyPr lIns="146304" tIns="109728" rIns="146304" bIns="109728">
            <a:noAutofit/>
          </a:bodyPr>
          <a:lstStyle>
            <a:lvl1pPr marL="0" indent="0">
              <a:spcBef>
                <a:spcPts val="0"/>
              </a:spcBef>
              <a:buNone/>
              <a:defRPr sz="3137" spc="0" baseline="0">
                <a:gradFill>
                  <a:gsLst>
                    <a:gs pos="91000">
                      <a:schemeClr val="tx1"/>
                    </a:gs>
                    <a:gs pos="0">
                      <a:schemeClr val="tx1"/>
                    </a:gs>
                  </a:gsLst>
                  <a:lin ang="5400000" scaled="0"/>
                </a:gradFill>
                <a:latin typeface="+mj-lt"/>
              </a:defRPr>
            </a:lvl1pPr>
          </a:lstStyle>
          <a:p>
            <a:pPr lvl="0"/>
            <a:r>
              <a:rPr lang="en-US"/>
              <a:t>Speaker Name</a:t>
            </a:r>
          </a:p>
        </p:txBody>
      </p:sp>
      <p:pic>
        <p:nvPicPr>
          <p:cNvPr id="8" name="Picture 7"/>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488092" y="6122170"/>
            <a:ext cx="1254995" cy="267546"/>
          </a:xfrm>
          <a:prstGeom prst="rect">
            <a:avLst/>
          </a:prstGeom>
        </p:spPr>
      </p:pic>
      <p:sp>
        <p:nvSpPr>
          <p:cNvPr id="6" name="Text Placeholder 3"/>
          <p:cNvSpPr>
            <a:spLocks noGrp="1"/>
          </p:cNvSpPr>
          <p:nvPr>
            <p:ph type="body" sz="quarter" idx="13" hasCustomPrompt="1"/>
          </p:nvPr>
        </p:nvSpPr>
        <p:spPr>
          <a:xfrm>
            <a:off x="269239" y="291069"/>
            <a:ext cx="3585699" cy="672414"/>
          </a:xfrm>
        </p:spPr>
        <p:txBody>
          <a:bodyPr lIns="182880" tIns="146304" rIns="182880" bIns="146304">
            <a:noAutofit/>
          </a:bodyPr>
          <a:lstStyle>
            <a:lvl1pPr marL="0" indent="0">
              <a:buNone/>
              <a:defRPr sz="1961">
                <a:latin typeface="+mn-lt"/>
              </a:defRPr>
            </a:lvl1pPr>
            <a:lvl2pPr marL="336145" indent="0">
              <a:buNone/>
              <a:defRPr sz="2353">
                <a:latin typeface="+mn-lt"/>
              </a:defRPr>
            </a:lvl2pPr>
            <a:lvl3pPr marL="560241" indent="0">
              <a:buNone/>
              <a:defRPr sz="2353">
                <a:latin typeface="+mn-lt"/>
              </a:defRPr>
            </a:lvl3pPr>
            <a:lvl4pPr marL="784338" indent="0">
              <a:buNone/>
              <a:defRPr sz="2353">
                <a:latin typeface="+mn-lt"/>
              </a:defRPr>
            </a:lvl4pPr>
            <a:lvl5pPr marL="1008435" indent="0">
              <a:buNone/>
              <a:defRPr sz="2353">
                <a:latin typeface="+mn-lt"/>
              </a:defRPr>
            </a:lvl5pPr>
          </a:lstStyle>
          <a:p>
            <a:pPr lvl="0"/>
            <a:r>
              <a:rPr lang="en-US"/>
              <a:t>Session Code</a:t>
            </a:r>
          </a:p>
        </p:txBody>
      </p:sp>
    </p:spTree>
    <p:extLst>
      <p:ext uri="{BB962C8B-B14F-4D97-AF65-F5344CB8AC3E}">
        <p14:creationId xmlns:p14="http://schemas.microsoft.com/office/powerpoint/2010/main" val="132825893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8087127"/>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6371606"/>
      </p:ext>
    </p:extLst>
  </p:cSld>
  <p:clrMapOvr>
    <a:masterClrMapping/>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391794201"/>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2052030"/>
          </a:xfrm>
        </p:spPr>
        <p:txBody>
          <a:bodyPr>
            <a:spAutoFit/>
          </a:bodyPr>
          <a:lstStyle>
            <a:lvl1pPr>
              <a:defRPr sz="3921"/>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554164210"/>
      </p:ext>
    </p:extLst>
  </p:cSld>
  <p:clrMapOvr>
    <a:masterClrMapping/>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26284934"/>
      </p:ext>
    </p:extLst>
  </p:cSld>
  <p:clrMapOvr>
    <a:masterClrMapping/>
  </p:clrMapOvr>
  <p:transition>
    <p:fade/>
  </p:transition>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5"/>
            <a:ext cx="5378548" cy="1877004"/>
          </a:xfrm>
        </p:spPr>
        <p:txBody>
          <a:bodyPr wrap="square">
            <a:spAutoFit/>
          </a:bodyPr>
          <a:lstStyle>
            <a:lvl1pPr marL="0" indent="0">
              <a:spcBef>
                <a:spcPts val="1200"/>
              </a:spcBef>
              <a:buClr>
                <a:schemeClr val="tx1"/>
              </a:buClr>
              <a:buFont typeface="Wingdings" pitchFamily="2" charset="2"/>
              <a:buNone/>
              <a:defRPr sz="3137"/>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959157190"/>
      </p:ext>
    </p:extLst>
  </p:cSld>
  <p:clrMapOvr>
    <a:masterClrMapping/>
  </p:clrMapOvr>
  <p:transition>
    <p:fade/>
  </p:transition>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290130964"/>
      </p:ext>
    </p:extLst>
  </p:cSld>
  <p:clrMapOvr>
    <a:masterClrMapping/>
  </p:clrMapOvr>
  <p:transition>
    <p:fade/>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p>
            <a:r>
              <a:rPr lang="en-US"/>
              <a:t>Click to edit Master title style</a:t>
            </a:r>
          </a:p>
        </p:txBody>
      </p:sp>
      <p:sp>
        <p:nvSpPr>
          <p:cNvPr id="3" name="Text Placeholder 2"/>
          <p:cNvSpPr>
            <a:spLocks noGrp="1"/>
          </p:cNvSpPr>
          <p:nvPr>
            <p:ph type="body" sz="quarter" idx="10"/>
          </p:nvPr>
        </p:nvSpPr>
        <p:spPr>
          <a:xfrm>
            <a:off x="584200" y="1435497"/>
            <a:ext cx="11018520" cy="230832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703268474"/>
      </p:ext>
    </p:extLst>
  </p:cSld>
  <p:clrMapOvr>
    <a:masterClrMapping/>
  </p:clrMapOvr>
  <p:transition>
    <p:fade/>
  </p:transition>
  <p:extLst>
    <p:ext uri="{DCECCB84-F9BA-43D5-87BE-67443E8EF086}">
      <p15:sldGuideLst xmlns:p15="http://schemas.microsoft.com/office/powerpoint/2012/main">
        <p15:guide id="2" orient="horz" pos="1272" userDrawn="1">
          <p15:clr>
            <a:srgbClr val="5ACBF0"/>
          </p15:clr>
        </p15:guide>
        <p15:guide id="3" orient="horz" pos="288" userDrawn="1">
          <p15:clr>
            <a:srgbClr val="5ACBF0"/>
          </p15:clr>
        </p15:guide>
        <p15:guide id="5" orient="horz" pos="904" userDrawn="1">
          <p15:clr>
            <a:srgbClr val="5ACBF0"/>
          </p15:clr>
        </p15:guide>
      </p15:sldGuideLst>
    </p:ext>
  </p:extLst>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269241"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3"/>
          <p:cNvSpPr>
            <a:spLocks noGrp="1"/>
          </p:cNvSpPr>
          <p:nvPr>
            <p:ph type="body" sz="quarter" idx="11"/>
          </p:nvPr>
        </p:nvSpPr>
        <p:spPr>
          <a:xfrm>
            <a:off x="6544214" y="1189176"/>
            <a:ext cx="5378548" cy="2377940"/>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1004795"/>
      </p:ext>
    </p:extLst>
  </p:cSld>
  <p:clrMapOvr>
    <a:masterClrMapping/>
  </p:clrMapOvr>
  <p:transition>
    <p:fade/>
  </p:transition>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71121089"/>
      </p:ext>
    </p:extLst>
  </p:cSld>
  <p:clrMapOvr>
    <a:masterClrMapping/>
  </p:clrMapOvr>
  <p:transition>
    <p:fade/>
  </p:transition>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65665" y="1187621"/>
            <a:ext cx="9860672" cy="1158793"/>
          </a:xfrm>
          <a:noFill/>
        </p:spPr>
        <p:txBody>
          <a:bodyPr wrap="square" tIns="91440" bIns="91440" anchor="t" anchorCtr="0">
            <a:spAutoFit/>
          </a:bodyPr>
          <a:lstStyle>
            <a:lvl1pPr>
              <a:defRPr sz="7058" spc="-98" baseline="0">
                <a:gradFill>
                  <a:gsLst>
                    <a:gs pos="0">
                      <a:schemeClr val="tx1"/>
                    </a:gs>
                    <a:gs pos="100000">
                      <a:schemeClr val="tx1"/>
                    </a:gs>
                  </a:gsLst>
                  <a:lin ang="5400000" scaled="0"/>
                </a:gradFill>
              </a:defRPr>
            </a:lvl1pPr>
          </a:lstStyle>
          <a:p>
            <a:r>
              <a:rPr lang="en-US"/>
              <a:t>Demo title</a:t>
            </a:r>
          </a:p>
        </p:txBody>
      </p:sp>
      <p:sp>
        <p:nvSpPr>
          <p:cNvPr id="5" name="Text Placeholder 4"/>
          <p:cNvSpPr>
            <a:spLocks noGrp="1"/>
          </p:cNvSpPr>
          <p:nvPr>
            <p:ph type="body" sz="quarter" idx="12" hasCustomPrompt="1"/>
          </p:nvPr>
        </p:nvSpPr>
        <p:spPr>
          <a:xfrm>
            <a:off x="1165665" y="3878541"/>
            <a:ext cx="9860672" cy="724246"/>
          </a:xfrm>
          <a:noFill/>
        </p:spPr>
        <p:txBody>
          <a:bodyPr wrap="square" lIns="182880" tIns="146304" rIns="182880" bIns="146304">
            <a:sp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a:t>Speaker Name</a:t>
            </a:r>
          </a:p>
        </p:txBody>
      </p:sp>
    </p:spTree>
    <p:extLst>
      <p:ext uri="{BB962C8B-B14F-4D97-AF65-F5344CB8AC3E}">
        <p14:creationId xmlns:p14="http://schemas.microsoft.com/office/powerpoint/2010/main" val="342460980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1165663" y="2084173"/>
            <a:ext cx="9860674" cy="1158793"/>
          </a:xfrm>
          <a:noFill/>
        </p:spPr>
        <p:txBody>
          <a:bodyPr wrap="square" tIns="91440" bIns="91440" anchor="t" anchorCtr="0">
            <a:spAutoFit/>
          </a:bodyPr>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a:t>Video title</a:t>
            </a:r>
          </a:p>
        </p:txBody>
      </p:sp>
    </p:spTree>
    <p:extLst>
      <p:ext uri="{BB962C8B-B14F-4D97-AF65-F5344CB8AC3E}">
        <p14:creationId xmlns:p14="http://schemas.microsoft.com/office/powerpoint/2010/main" val="187402763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Section 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98125466"/>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366461170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265984595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a:t>Section title</a:t>
            </a:r>
          </a:p>
        </p:txBody>
      </p:sp>
    </p:spTree>
    <p:extLst>
      <p:ext uri="{BB962C8B-B14F-4D97-AF65-F5344CB8AC3E}">
        <p14:creationId xmlns:p14="http://schemas.microsoft.com/office/powerpoint/2010/main" val="14909189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50-50 Right Photo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a:t>Click icon to add picture</a:t>
            </a:r>
          </a:p>
        </p:txBody>
      </p:sp>
    </p:spTree>
    <p:extLst>
      <p:ext uri="{BB962C8B-B14F-4D97-AF65-F5344CB8AC3E}">
        <p14:creationId xmlns:p14="http://schemas.microsoft.com/office/powerpoint/2010/main" val="1772425680"/>
      </p:ext>
    </p:extLst>
  </p:cSld>
  <p:clrMapOvr>
    <a:masterClrMapping/>
  </p:clrMapOvr>
  <p:transition>
    <p:fade/>
  </p:transition>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116077535"/>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Semilight" panose="020B0402040204020203" pitchFamily="34" charset="0"/>
                <a:cs typeface="Segoe UI Semilight" panose="020B04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92018982"/>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2" userDrawn="1">
          <p15:clr>
            <a:srgbClr val="5ACBF0"/>
          </p15:clr>
        </p15:guide>
        <p15:guide id="3" orient="horz" pos="904" userDrawn="1">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9184044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67326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49695817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765"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819905891"/>
      </p:ext>
    </p:extLst>
  </p:cSld>
  <p:clrMapOvr>
    <a:masterClrMapping/>
  </p:clrMapOvr>
  <p:transition>
    <p:fade/>
  </p:transition>
</p:sldLayout>
</file>

<file path=ppt/slideLayouts/slideLayout74.xml><?xml version="1.0" encoding="utf-8"?>
<p:sldLayout xmlns:a="http://schemas.openxmlformats.org/drawingml/2006/main" xmlns:r="http://schemas.openxmlformats.org/officeDocument/2006/relationships" xmlns:p="http://schemas.openxmlformats.org/presentationml/2006/main" userDrawn="1">
  <p:cSld name="Confidentiality Slide">
    <p:bg>
      <p:bgPr>
        <a:solidFill>
          <a:schemeClr val="accent1"/>
        </a:solidFill>
        <a:effectLst/>
      </p:bgPr>
    </p:bg>
    <p:spTree>
      <p:nvGrpSpPr>
        <p:cNvPr id="1" name=""/>
        <p:cNvGrpSpPr/>
        <p:nvPr/>
      </p:nvGrpSpPr>
      <p:grpSpPr>
        <a:xfrm>
          <a:off x="0" y="0"/>
          <a:ext cx="0" cy="0"/>
          <a:chOff x="0" y="0"/>
          <a:chExt cx="0" cy="0"/>
        </a:xfrm>
      </p:grpSpPr>
      <p:sp>
        <p:nvSpPr>
          <p:cNvPr id="10" name="Rectangle 9"/>
          <p:cNvSpPr/>
          <p:nvPr userDrawn="1"/>
        </p:nvSpPr>
        <p:spPr>
          <a:xfrm>
            <a:off x="280885" y="302923"/>
            <a:ext cx="11641877" cy="995838"/>
          </a:xfrm>
          <a:prstGeom prst="rect">
            <a:avLst/>
          </a:prstGeom>
        </p:spPr>
        <p:txBody>
          <a:bodyPr wrap="square" lIns="143428" tIns="89642" rIns="143428" bIns="89642">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5294" b="0" i="0" u="none" strike="noStrike" kern="1200" cap="none" spc="0" normalizeH="0" baseline="0" noProof="0">
                <a:ln>
                  <a:noFill/>
                </a:ln>
                <a:gradFill>
                  <a:gsLst>
                    <a:gs pos="20354">
                      <a:srgbClr val="FFFFFF"/>
                    </a:gs>
                    <a:gs pos="44000">
                      <a:srgbClr val="FFFFFF"/>
                    </a:gs>
                  </a:gsLst>
                  <a:lin ang="5400000" scaled="1"/>
                </a:gradFill>
                <a:effectLst/>
                <a:uLnTx/>
                <a:uFillTx/>
                <a:latin typeface="Segoe UI Light"/>
                <a:ea typeface="+mn-ea"/>
                <a:cs typeface="+mn-cs"/>
              </a:rPr>
              <a:t>MICROSOFT </a:t>
            </a:r>
            <a:r>
              <a:rPr kumimoji="0" lang="en-US" sz="5294" b="0" i="0" u="none" strike="noStrike" kern="1200" cap="none" spc="0" normalizeH="0" baseline="0" noProof="0">
                <a:ln>
                  <a:noFill/>
                </a:ln>
                <a:gradFill>
                  <a:gsLst>
                    <a:gs pos="20354">
                      <a:srgbClr val="FFFFFF"/>
                    </a:gs>
                    <a:gs pos="44000">
                      <a:srgbClr val="FFFFFF"/>
                    </a:gs>
                  </a:gsLst>
                  <a:lin ang="5400000" scaled="1"/>
                </a:gradFill>
                <a:effectLst/>
                <a:uLnTx/>
                <a:uFillTx/>
                <a:latin typeface="Segoe UI Semibold" panose="020B0702040204020203" pitchFamily="34" charset="0"/>
                <a:ea typeface="+mn-ea"/>
                <a:cs typeface="Segoe UI Semibold" panose="020B0702040204020203" pitchFamily="34" charset="0"/>
              </a:rPr>
              <a:t>CONFIDENTIAL </a:t>
            </a:r>
            <a:endParaRPr kumimoji="0" lang="en-US" sz="1765" b="0" i="0" u="none" strike="noStrike" kern="1200" cap="none" spc="0" normalizeH="0" baseline="0" noProof="0">
              <a:ln>
                <a:noFill/>
              </a:ln>
              <a:gradFill>
                <a:gsLst>
                  <a:gs pos="20354">
                    <a:srgbClr val="FFFFFF"/>
                  </a:gs>
                  <a:gs pos="44000">
                    <a:srgbClr val="FFFFFF"/>
                  </a:gs>
                </a:gsLst>
                <a:lin ang="5400000" scaled="1"/>
              </a:gradFill>
              <a:effectLst/>
              <a:uLnTx/>
              <a:uFillTx/>
              <a:latin typeface="Segoe UI"/>
              <a:ea typeface="+mn-ea"/>
              <a:cs typeface="+mn-cs"/>
            </a:endParaRPr>
          </a:p>
        </p:txBody>
      </p:sp>
      <p:pic>
        <p:nvPicPr>
          <p:cNvPr id="5" name="Picture 4"/>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26614" y="2016291"/>
            <a:ext cx="896025" cy="734305"/>
          </a:xfrm>
          <a:prstGeom prst="rect">
            <a:avLst/>
          </a:prstGeom>
        </p:spPr>
      </p:pic>
      <p:sp>
        <p:nvSpPr>
          <p:cNvPr id="6" name="TextBox 5"/>
          <p:cNvSpPr txBox="1"/>
          <p:nvPr userDrawn="1"/>
        </p:nvSpPr>
        <p:spPr>
          <a:xfrm>
            <a:off x="1303585" y="2159396"/>
            <a:ext cx="1153696" cy="1507993"/>
          </a:xfrm>
          <a:prstGeom prst="rect">
            <a:avLst/>
          </a:prstGeom>
          <a:noFill/>
        </p:spPr>
        <p:txBody>
          <a:bodyPr wrap="none" lIns="179212" tIns="143371" rIns="179212" bIns="143371" rtlCol="0">
            <a:spAutoFit/>
          </a:bodyPr>
          <a:lstStyle/>
          <a:p>
            <a:pPr marL="0" marR="0" lvl="0" indent="0" algn="l" defTabSz="914004" rtl="0" eaLnBrk="1" fontAlgn="auto" latinLnBrk="0" hangingPunct="1">
              <a:lnSpc>
                <a:spcPct val="90000"/>
              </a:lnSpc>
              <a:spcBef>
                <a:spcPts val="0"/>
              </a:spcBef>
              <a:spcAft>
                <a:spcPts val="588"/>
              </a:spcAft>
              <a:buClrTx/>
              <a:buSzTx/>
              <a:buFontTx/>
              <a:buNone/>
              <a:tabLst/>
              <a:defRPr/>
            </a:pPr>
            <a:r>
              <a:rPr kumimoji="0" lang="en-US" sz="8624" b="0" i="0" u="none" strike="noStrike" kern="1200" cap="none" spc="0" normalizeH="0" baseline="0" noProof="0">
                <a:ln>
                  <a:noFill/>
                </a:ln>
                <a:gradFill>
                  <a:gsLst>
                    <a:gs pos="2917">
                      <a:srgbClr val="E81123"/>
                    </a:gs>
                    <a:gs pos="30000">
                      <a:srgbClr val="E81123"/>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X</a:t>
            </a:r>
          </a:p>
        </p:txBody>
      </p:sp>
      <p:pic>
        <p:nvPicPr>
          <p:cNvPr id="7" name="Picture 6"/>
          <p:cNvPicPr>
            <a:picLocks noChangeAspect="1"/>
          </p:cNvPicPr>
          <p:nvPr userDrawn="1"/>
        </p:nvPicPr>
        <p:blipFill>
          <a:blip r:embed="rId3" cstate="print">
            <a:extLst>
              <a:ext uri="{28A0092B-C50C-407E-A947-70E740481C1C}">
                <a14:useLocalDpi xmlns:a14="http://schemas.microsoft.com/office/drawing/2010/main" val="0"/>
              </a:ext>
            </a:extLst>
          </a:blip>
          <a:stretch>
            <a:fillRect/>
          </a:stretch>
        </p:blipFill>
        <p:spPr>
          <a:xfrm>
            <a:off x="2891181" y="1983023"/>
            <a:ext cx="800728" cy="800841"/>
          </a:xfrm>
          <a:prstGeom prst="rect">
            <a:avLst/>
          </a:prstGeom>
        </p:spPr>
      </p:pic>
      <p:sp>
        <p:nvSpPr>
          <p:cNvPr id="8" name="TextBox 7"/>
          <p:cNvSpPr txBox="1"/>
          <p:nvPr userDrawn="1"/>
        </p:nvSpPr>
        <p:spPr>
          <a:xfrm>
            <a:off x="3119890" y="2168941"/>
            <a:ext cx="1153696" cy="1507993"/>
          </a:xfrm>
          <a:prstGeom prst="rect">
            <a:avLst/>
          </a:prstGeom>
          <a:noFill/>
        </p:spPr>
        <p:txBody>
          <a:bodyPr wrap="none" lIns="179212" tIns="143371" rIns="179212" bIns="143371" rtlCol="0">
            <a:spAutoFit/>
          </a:bodyPr>
          <a:lstStyle/>
          <a:p>
            <a:pPr marL="0" marR="0" lvl="0" indent="0" algn="l" defTabSz="914004" rtl="0" eaLnBrk="1" fontAlgn="auto" latinLnBrk="0" hangingPunct="1">
              <a:lnSpc>
                <a:spcPct val="90000"/>
              </a:lnSpc>
              <a:spcBef>
                <a:spcPts val="0"/>
              </a:spcBef>
              <a:spcAft>
                <a:spcPts val="588"/>
              </a:spcAft>
              <a:buClrTx/>
              <a:buSzTx/>
              <a:buFontTx/>
              <a:buNone/>
              <a:tabLst/>
              <a:defRPr/>
            </a:pPr>
            <a:r>
              <a:rPr kumimoji="0" lang="en-US" sz="8624" b="0" i="0" u="none" strike="noStrike" kern="1200" cap="none" spc="0" normalizeH="0" baseline="0" noProof="0">
                <a:ln>
                  <a:noFill/>
                </a:ln>
                <a:gradFill>
                  <a:gsLst>
                    <a:gs pos="2917">
                      <a:srgbClr val="E81123"/>
                    </a:gs>
                    <a:gs pos="30000">
                      <a:srgbClr val="E81123"/>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X</a:t>
            </a:r>
          </a:p>
        </p:txBody>
      </p:sp>
      <p:pic>
        <p:nvPicPr>
          <p:cNvPr id="9" name="Picture 8"/>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4709100" y="1980631"/>
            <a:ext cx="797497" cy="805625"/>
          </a:xfrm>
          <a:prstGeom prst="rect">
            <a:avLst/>
          </a:prstGeom>
        </p:spPr>
      </p:pic>
      <p:sp>
        <p:nvSpPr>
          <p:cNvPr id="11" name="TextBox 10"/>
          <p:cNvSpPr txBox="1"/>
          <p:nvPr userDrawn="1"/>
        </p:nvSpPr>
        <p:spPr>
          <a:xfrm>
            <a:off x="4935581" y="2168941"/>
            <a:ext cx="1153696" cy="1507993"/>
          </a:xfrm>
          <a:prstGeom prst="rect">
            <a:avLst/>
          </a:prstGeom>
          <a:noFill/>
        </p:spPr>
        <p:txBody>
          <a:bodyPr wrap="none" lIns="179212" tIns="143371" rIns="179212" bIns="143371" rtlCol="0">
            <a:spAutoFit/>
          </a:bodyPr>
          <a:lstStyle/>
          <a:p>
            <a:pPr marL="0" marR="0" lvl="0" indent="0" algn="l" defTabSz="914004" rtl="0" eaLnBrk="1" fontAlgn="auto" latinLnBrk="0" hangingPunct="1">
              <a:lnSpc>
                <a:spcPct val="90000"/>
              </a:lnSpc>
              <a:spcBef>
                <a:spcPts val="0"/>
              </a:spcBef>
              <a:spcAft>
                <a:spcPts val="588"/>
              </a:spcAft>
              <a:buClrTx/>
              <a:buSzTx/>
              <a:buFontTx/>
              <a:buNone/>
              <a:tabLst/>
              <a:defRPr/>
            </a:pPr>
            <a:r>
              <a:rPr kumimoji="0" lang="en-US" sz="8624" b="0" i="0" u="none" strike="noStrike" kern="1200" cap="none" spc="0" normalizeH="0" baseline="0" noProof="0">
                <a:ln>
                  <a:noFill/>
                </a:ln>
                <a:gradFill>
                  <a:gsLst>
                    <a:gs pos="2917">
                      <a:srgbClr val="E81123"/>
                    </a:gs>
                    <a:gs pos="30000">
                      <a:srgbClr val="E81123"/>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X</a:t>
            </a:r>
          </a:p>
        </p:txBody>
      </p:sp>
      <p:pic>
        <p:nvPicPr>
          <p:cNvPr id="12" name="Picture 11"/>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6524789" y="1988881"/>
            <a:ext cx="797497" cy="789125"/>
          </a:xfrm>
          <a:prstGeom prst="rect">
            <a:avLst/>
          </a:prstGeom>
        </p:spPr>
      </p:pic>
      <p:sp>
        <p:nvSpPr>
          <p:cNvPr id="13" name="TextBox 12"/>
          <p:cNvSpPr txBox="1"/>
          <p:nvPr userDrawn="1"/>
        </p:nvSpPr>
        <p:spPr>
          <a:xfrm>
            <a:off x="6750660" y="2168941"/>
            <a:ext cx="1153696" cy="1507993"/>
          </a:xfrm>
          <a:prstGeom prst="rect">
            <a:avLst/>
          </a:prstGeom>
          <a:noFill/>
        </p:spPr>
        <p:txBody>
          <a:bodyPr wrap="none" lIns="179212" tIns="143371" rIns="179212" bIns="143371" rtlCol="0">
            <a:spAutoFit/>
          </a:bodyPr>
          <a:lstStyle/>
          <a:p>
            <a:pPr marL="0" marR="0" lvl="0" indent="0" algn="l" defTabSz="914004" rtl="0" eaLnBrk="1" fontAlgn="auto" latinLnBrk="0" hangingPunct="1">
              <a:lnSpc>
                <a:spcPct val="90000"/>
              </a:lnSpc>
              <a:spcBef>
                <a:spcPts val="0"/>
              </a:spcBef>
              <a:spcAft>
                <a:spcPts val="588"/>
              </a:spcAft>
              <a:buClrTx/>
              <a:buSzTx/>
              <a:buFontTx/>
              <a:buNone/>
              <a:tabLst/>
              <a:defRPr/>
            </a:pPr>
            <a:r>
              <a:rPr kumimoji="0" lang="en-US" sz="8624" b="0" i="0" u="none" strike="noStrike" kern="1200" cap="none" spc="0" normalizeH="0" baseline="0" noProof="0">
                <a:ln>
                  <a:noFill/>
                </a:ln>
                <a:gradFill>
                  <a:gsLst>
                    <a:gs pos="2917">
                      <a:srgbClr val="E81123"/>
                    </a:gs>
                    <a:gs pos="30000">
                      <a:srgbClr val="E81123"/>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X</a:t>
            </a:r>
          </a:p>
        </p:txBody>
      </p:sp>
      <p:pic>
        <p:nvPicPr>
          <p:cNvPr id="14" name="Picture 13"/>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8190942" y="2165632"/>
            <a:ext cx="1095353" cy="435623"/>
          </a:xfrm>
          <a:prstGeom prst="rect">
            <a:avLst/>
          </a:prstGeom>
        </p:spPr>
      </p:pic>
      <p:sp>
        <p:nvSpPr>
          <p:cNvPr id="15" name="TextBox 14"/>
          <p:cNvSpPr txBox="1"/>
          <p:nvPr userDrawn="1"/>
        </p:nvSpPr>
        <p:spPr>
          <a:xfrm>
            <a:off x="8565128" y="2168941"/>
            <a:ext cx="1153696" cy="1507993"/>
          </a:xfrm>
          <a:prstGeom prst="rect">
            <a:avLst/>
          </a:prstGeom>
          <a:noFill/>
        </p:spPr>
        <p:txBody>
          <a:bodyPr wrap="none" lIns="179212" tIns="143371" rIns="179212" bIns="143371" rtlCol="0">
            <a:spAutoFit/>
          </a:bodyPr>
          <a:lstStyle/>
          <a:p>
            <a:pPr marL="0" marR="0" lvl="0" indent="0" algn="l" defTabSz="914004" rtl="0" eaLnBrk="1" fontAlgn="auto" latinLnBrk="0" hangingPunct="1">
              <a:lnSpc>
                <a:spcPct val="90000"/>
              </a:lnSpc>
              <a:spcBef>
                <a:spcPts val="0"/>
              </a:spcBef>
              <a:spcAft>
                <a:spcPts val="588"/>
              </a:spcAft>
              <a:buClrTx/>
              <a:buSzTx/>
              <a:buFontTx/>
              <a:buNone/>
              <a:tabLst/>
              <a:defRPr/>
            </a:pPr>
            <a:r>
              <a:rPr kumimoji="0" lang="en-US" sz="8624" b="0" i="0" u="none" strike="noStrike" kern="1200" cap="none" spc="0" normalizeH="0" baseline="0" noProof="0">
                <a:ln>
                  <a:noFill/>
                </a:ln>
                <a:gradFill>
                  <a:gsLst>
                    <a:gs pos="2917">
                      <a:srgbClr val="E81123"/>
                    </a:gs>
                    <a:gs pos="30000">
                      <a:srgbClr val="E81123"/>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X</a:t>
            </a:r>
          </a:p>
        </p:txBody>
      </p:sp>
      <p:sp>
        <p:nvSpPr>
          <p:cNvPr id="16" name="Freeform 5"/>
          <p:cNvSpPr>
            <a:spLocks noChangeAspect="1" noEditPoints="1"/>
          </p:cNvSpPr>
          <p:nvPr userDrawn="1"/>
        </p:nvSpPr>
        <p:spPr bwMode="auto">
          <a:xfrm>
            <a:off x="10235161" y="1848969"/>
            <a:ext cx="543301" cy="1041869"/>
          </a:xfrm>
          <a:custGeom>
            <a:avLst/>
            <a:gdLst>
              <a:gd name="T0" fmla="*/ 179 w 192"/>
              <a:gd name="T1" fmla="*/ 0 h 370"/>
              <a:gd name="T2" fmla="*/ 12 w 192"/>
              <a:gd name="T3" fmla="*/ 0 h 370"/>
              <a:gd name="T4" fmla="*/ 0 w 192"/>
              <a:gd name="T5" fmla="*/ 13 h 370"/>
              <a:gd name="T6" fmla="*/ 0 w 192"/>
              <a:gd name="T7" fmla="*/ 358 h 370"/>
              <a:gd name="T8" fmla="*/ 12 w 192"/>
              <a:gd name="T9" fmla="*/ 370 h 370"/>
              <a:gd name="T10" fmla="*/ 179 w 192"/>
              <a:gd name="T11" fmla="*/ 370 h 370"/>
              <a:gd name="T12" fmla="*/ 192 w 192"/>
              <a:gd name="T13" fmla="*/ 358 h 370"/>
              <a:gd name="T14" fmla="*/ 192 w 192"/>
              <a:gd name="T15" fmla="*/ 13 h 370"/>
              <a:gd name="T16" fmla="*/ 179 w 192"/>
              <a:gd name="T17" fmla="*/ 0 h 370"/>
              <a:gd name="T18" fmla="*/ 94 w 192"/>
              <a:gd name="T19" fmla="*/ 353 h 370"/>
              <a:gd name="T20" fmla="*/ 86 w 192"/>
              <a:gd name="T21" fmla="*/ 352 h 370"/>
              <a:gd name="T22" fmla="*/ 86 w 192"/>
              <a:gd name="T23" fmla="*/ 345 h 370"/>
              <a:gd name="T24" fmla="*/ 94 w 192"/>
              <a:gd name="T25" fmla="*/ 345 h 370"/>
              <a:gd name="T26" fmla="*/ 94 w 192"/>
              <a:gd name="T27" fmla="*/ 353 h 370"/>
              <a:gd name="T28" fmla="*/ 94 w 192"/>
              <a:gd name="T29" fmla="*/ 344 h 370"/>
              <a:gd name="T30" fmla="*/ 86 w 192"/>
              <a:gd name="T31" fmla="*/ 344 h 370"/>
              <a:gd name="T32" fmla="*/ 86 w 192"/>
              <a:gd name="T33" fmla="*/ 337 h 370"/>
              <a:gd name="T34" fmla="*/ 94 w 192"/>
              <a:gd name="T35" fmla="*/ 336 h 370"/>
              <a:gd name="T36" fmla="*/ 94 w 192"/>
              <a:gd name="T37" fmla="*/ 344 h 370"/>
              <a:gd name="T38" fmla="*/ 106 w 192"/>
              <a:gd name="T39" fmla="*/ 355 h 370"/>
              <a:gd name="T40" fmla="*/ 95 w 192"/>
              <a:gd name="T41" fmla="*/ 353 h 370"/>
              <a:gd name="T42" fmla="*/ 95 w 192"/>
              <a:gd name="T43" fmla="*/ 345 h 370"/>
              <a:gd name="T44" fmla="*/ 106 w 192"/>
              <a:gd name="T45" fmla="*/ 345 h 370"/>
              <a:gd name="T46" fmla="*/ 106 w 192"/>
              <a:gd name="T47" fmla="*/ 355 h 370"/>
              <a:gd name="T48" fmla="*/ 106 w 192"/>
              <a:gd name="T49" fmla="*/ 344 h 370"/>
              <a:gd name="T50" fmla="*/ 95 w 192"/>
              <a:gd name="T51" fmla="*/ 344 h 370"/>
              <a:gd name="T52" fmla="*/ 95 w 192"/>
              <a:gd name="T53" fmla="*/ 336 h 370"/>
              <a:gd name="T54" fmla="*/ 106 w 192"/>
              <a:gd name="T55" fmla="*/ 334 h 370"/>
              <a:gd name="T56" fmla="*/ 106 w 192"/>
              <a:gd name="T57" fmla="*/ 344 h 370"/>
              <a:gd name="T58" fmla="*/ 175 w 192"/>
              <a:gd name="T59" fmla="*/ 320 h 370"/>
              <a:gd name="T60" fmla="*/ 18 w 192"/>
              <a:gd name="T61" fmla="*/ 320 h 370"/>
              <a:gd name="T62" fmla="*/ 18 w 192"/>
              <a:gd name="T63" fmla="*/ 30 h 370"/>
              <a:gd name="T64" fmla="*/ 175 w 192"/>
              <a:gd name="T65" fmla="*/ 30 h 370"/>
              <a:gd name="T66" fmla="*/ 175 w 192"/>
              <a:gd name="T67" fmla="*/ 320 h 37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192" h="370">
                <a:moveTo>
                  <a:pt x="179" y="0"/>
                </a:moveTo>
                <a:cubicBezTo>
                  <a:pt x="12" y="0"/>
                  <a:pt x="12" y="0"/>
                  <a:pt x="12" y="0"/>
                </a:cubicBezTo>
                <a:cubicBezTo>
                  <a:pt x="5" y="0"/>
                  <a:pt x="0" y="6"/>
                  <a:pt x="0" y="13"/>
                </a:cubicBezTo>
                <a:cubicBezTo>
                  <a:pt x="0" y="358"/>
                  <a:pt x="0" y="358"/>
                  <a:pt x="0" y="358"/>
                </a:cubicBezTo>
                <a:cubicBezTo>
                  <a:pt x="0" y="364"/>
                  <a:pt x="5" y="370"/>
                  <a:pt x="12" y="370"/>
                </a:cubicBezTo>
                <a:cubicBezTo>
                  <a:pt x="179" y="370"/>
                  <a:pt x="179" y="370"/>
                  <a:pt x="179" y="370"/>
                </a:cubicBezTo>
                <a:cubicBezTo>
                  <a:pt x="187" y="370"/>
                  <a:pt x="192" y="364"/>
                  <a:pt x="192" y="358"/>
                </a:cubicBezTo>
                <a:cubicBezTo>
                  <a:pt x="192" y="13"/>
                  <a:pt x="192" y="13"/>
                  <a:pt x="192" y="13"/>
                </a:cubicBezTo>
                <a:cubicBezTo>
                  <a:pt x="192" y="6"/>
                  <a:pt x="187" y="0"/>
                  <a:pt x="179" y="0"/>
                </a:cubicBezTo>
                <a:close/>
                <a:moveTo>
                  <a:pt x="94" y="353"/>
                </a:moveTo>
                <a:cubicBezTo>
                  <a:pt x="86" y="352"/>
                  <a:pt x="86" y="352"/>
                  <a:pt x="86" y="352"/>
                </a:cubicBezTo>
                <a:cubicBezTo>
                  <a:pt x="86" y="345"/>
                  <a:pt x="86" y="345"/>
                  <a:pt x="86" y="345"/>
                </a:cubicBezTo>
                <a:cubicBezTo>
                  <a:pt x="94" y="345"/>
                  <a:pt x="94" y="345"/>
                  <a:pt x="94" y="345"/>
                </a:cubicBezTo>
                <a:lnTo>
                  <a:pt x="94" y="353"/>
                </a:lnTo>
                <a:close/>
                <a:moveTo>
                  <a:pt x="94" y="344"/>
                </a:moveTo>
                <a:cubicBezTo>
                  <a:pt x="86" y="344"/>
                  <a:pt x="86" y="344"/>
                  <a:pt x="86" y="344"/>
                </a:cubicBezTo>
                <a:cubicBezTo>
                  <a:pt x="86" y="337"/>
                  <a:pt x="86" y="337"/>
                  <a:pt x="86" y="337"/>
                </a:cubicBezTo>
                <a:cubicBezTo>
                  <a:pt x="94" y="336"/>
                  <a:pt x="94" y="336"/>
                  <a:pt x="94" y="336"/>
                </a:cubicBezTo>
                <a:lnTo>
                  <a:pt x="94" y="344"/>
                </a:lnTo>
                <a:close/>
                <a:moveTo>
                  <a:pt x="106" y="355"/>
                </a:moveTo>
                <a:cubicBezTo>
                  <a:pt x="95" y="353"/>
                  <a:pt x="95" y="353"/>
                  <a:pt x="95" y="353"/>
                </a:cubicBezTo>
                <a:cubicBezTo>
                  <a:pt x="95" y="345"/>
                  <a:pt x="95" y="345"/>
                  <a:pt x="95" y="345"/>
                </a:cubicBezTo>
                <a:cubicBezTo>
                  <a:pt x="106" y="345"/>
                  <a:pt x="106" y="345"/>
                  <a:pt x="106" y="345"/>
                </a:cubicBezTo>
                <a:lnTo>
                  <a:pt x="106" y="355"/>
                </a:lnTo>
                <a:close/>
                <a:moveTo>
                  <a:pt x="106" y="344"/>
                </a:moveTo>
                <a:cubicBezTo>
                  <a:pt x="95" y="344"/>
                  <a:pt x="95" y="344"/>
                  <a:pt x="95" y="344"/>
                </a:cubicBezTo>
                <a:cubicBezTo>
                  <a:pt x="95" y="336"/>
                  <a:pt x="95" y="336"/>
                  <a:pt x="95" y="336"/>
                </a:cubicBezTo>
                <a:cubicBezTo>
                  <a:pt x="106" y="334"/>
                  <a:pt x="106" y="334"/>
                  <a:pt x="106" y="334"/>
                </a:cubicBezTo>
                <a:lnTo>
                  <a:pt x="106" y="344"/>
                </a:lnTo>
                <a:close/>
                <a:moveTo>
                  <a:pt x="175" y="320"/>
                </a:moveTo>
                <a:cubicBezTo>
                  <a:pt x="18" y="320"/>
                  <a:pt x="18" y="320"/>
                  <a:pt x="18" y="320"/>
                </a:cubicBezTo>
                <a:cubicBezTo>
                  <a:pt x="18" y="58"/>
                  <a:pt x="18" y="30"/>
                  <a:pt x="18" y="30"/>
                </a:cubicBezTo>
                <a:cubicBezTo>
                  <a:pt x="175" y="30"/>
                  <a:pt x="175" y="30"/>
                  <a:pt x="175" y="30"/>
                </a:cubicBezTo>
                <a:lnTo>
                  <a:pt x="175" y="320"/>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Segoe UI"/>
              <a:ea typeface="+mn-ea"/>
              <a:cs typeface="+mn-cs"/>
            </a:endParaRPr>
          </a:p>
        </p:txBody>
      </p:sp>
      <p:sp>
        <p:nvSpPr>
          <p:cNvPr id="17" name="TextBox 16"/>
          <p:cNvSpPr txBox="1"/>
          <p:nvPr userDrawn="1"/>
        </p:nvSpPr>
        <p:spPr>
          <a:xfrm>
            <a:off x="10173856" y="2168941"/>
            <a:ext cx="1153696" cy="1507993"/>
          </a:xfrm>
          <a:prstGeom prst="rect">
            <a:avLst/>
          </a:prstGeom>
          <a:noFill/>
        </p:spPr>
        <p:txBody>
          <a:bodyPr wrap="none" lIns="179212" tIns="143371" rIns="179212" bIns="143371" rtlCol="0">
            <a:spAutoFit/>
          </a:bodyPr>
          <a:lstStyle/>
          <a:p>
            <a:pPr marL="0" marR="0" lvl="0" indent="0" algn="l" defTabSz="914004" rtl="0" eaLnBrk="1" fontAlgn="auto" latinLnBrk="0" hangingPunct="1">
              <a:lnSpc>
                <a:spcPct val="90000"/>
              </a:lnSpc>
              <a:spcBef>
                <a:spcPts val="0"/>
              </a:spcBef>
              <a:spcAft>
                <a:spcPts val="588"/>
              </a:spcAft>
              <a:buClrTx/>
              <a:buSzTx/>
              <a:buFontTx/>
              <a:buNone/>
              <a:tabLst/>
              <a:defRPr/>
            </a:pPr>
            <a:r>
              <a:rPr kumimoji="0" lang="en-US" sz="8624" b="0" i="0" u="none" strike="noStrike" kern="1200" cap="none" spc="0" normalizeH="0" baseline="0" noProof="0">
                <a:ln>
                  <a:noFill/>
                </a:ln>
                <a:gradFill>
                  <a:gsLst>
                    <a:gs pos="2917">
                      <a:srgbClr val="E81123"/>
                    </a:gs>
                    <a:gs pos="30000">
                      <a:srgbClr val="E81123"/>
                    </a:gs>
                  </a:gsLst>
                  <a:lin ang="5400000" scaled="0"/>
                </a:gradFill>
                <a:effectLst/>
                <a:uLnTx/>
                <a:uFillTx/>
                <a:latin typeface="Segoe UI Black" panose="020B0A02040204020203" pitchFamily="34" charset="0"/>
                <a:ea typeface="Segoe UI Black" panose="020B0A02040204020203" pitchFamily="34" charset="0"/>
                <a:cs typeface="Segoe UI Black" panose="020B0A02040204020203" pitchFamily="34" charset="0"/>
              </a:rPr>
              <a:t>X</a:t>
            </a:r>
          </a:p>
        </p:txBody>
      </p:sp>
      <p:sp>
        <p:nvSpPr>
          <p:cNvPr id="19" name="Rectangle 18"/>
          <p:cNvSpPr/>
          <p:nvPr userDrawn="1"/>
        </p:nvSpPr>
        <p:spPr>
          <a:xfrm>
            <a:off x="269239" y="3884455"/>
            <a:ext cx="11653522" cy="2190215"/>
          </a:xfrm>
          <a:prstGeom prst="rect">
            <a:avLst/>
          </a:prstGeom>
        </p:spPr>
        <p:txBody>
          <a:bodyPr wrap="square" lIns="179285" tIns="143428" rIns="179285" bIns="143428">
            <a:spAutoFit/>
          </a:bodyPr>
          <a:lstStyle/>
          <a:p>
            <a:pPr marL="0" marR="0" lvl="0" indent="0" algn="l" defTabSz="914367" rtl="0" eaLnBrk="1" fontAlgn="auto" latinLnBrk="0" hangingPunct="1">
              <a:lnSpc>
                <a:spcPct val="90000"/>
              </a:lnSpc>
              <a:spcBef>
                <a:spcPct val="20000"/>
              </a:spcBef>
              <a:spcAft>
                <a:spcPts val="0"/>
              </a:spcAft>
              <a:buClrTx/>
              <a:buSzPct val="90000"/>
              <a:buFont typeface="Arial" pitchFamily="34" charset="0"/>
              <a:buNone/>
              <a:tabLst/>
              <a:defRPr/>
            </a:pPr>
            <a:r>
              <a:rPr kumimoji="0" lang="en-US" sz="2744" b="0" i="0" u="none" strike="noStrike" kern="1200" cap="none" spc="0" normalizeH="0" baseline="0" noProof="0">
                <a:ln>
                  <a:noFill/>
                </a:ln>
                <a:gradFill>
                  <a:gsLst>
                    <a:gs pos="29204">
                      <a:srgbClr val="FFFFFF"/>
                    </a:gs>
                    <a:gs pos="69000">
                      <a:srgbClr val="FFFFFF"/>
                    </a:gs>
                  </a:gsLst>
                  <a:lin ang="5400000" scaled="0"/>
                </a:gradFill>
                <a:effectLst/>
                <a:uLnTx/>
                <a:uFillTx/>
                <a:latin typeface="Segoe UI Light"/>
                <a:ea typeface="+mn-ea"/>
                <a:cs typeface="+mn-cs"/>
              </a:rPr>
              <a:t>Due to the confidential nature of much of the information shared at MGX, </a:t>
            </a:r>
            <a:r>
              <a:rPr kumimoji="0" lang="en-US" sz="2744" b="0" i="0" u="none" strike="noStrike" kern="1200" cap="none" spc="0" normalizeH="0" baseline="0" noProof="0">
                <a:ln>
                  <a:noFill/>
                </a:ln>
                <a:gradFill>
                  <a:gsLst>
                    <a:gs pos="29204">
                      <a:srgbClr val="FFFFFF"/>
                    </a:gs>
                    <a:gs pos="69000">
                      <a:srgbClr val="FFFFFF"/>
                    </a:gs>
                  </a:gsLst>
                  <a:lin ang="5400000" scaled="0"/>
                </a:gradFill>
                <a:effectLst/>
                <a:uLnTx/>
                <a:uFillTx/>
                <a:latin typeface="Segoe UI Semibold" panose="020B0702040204020203" pitchFamily="34" charset="0"/>
                <a:ea typeface="+mn-ea"/>
                <a:cs typeface="Segoe UI Semibold" panose="020B0702040204020203" pitchFamily="34" charset="0"/>
              </a:rPr>
              <a:t>DO NOT </a:t>
            </a:r>
            <a:r>
              <a:rPr kumimoji="0" lang="en-US" sz="2744" b="0" i="0" u="none" strike="noStrike" kern="1200" cap="none" spc="0" normalizeH="0" baseline="0" noProof="0">
                <a:ln>
                  <a:noFill/>
                </a:ln>
                <a:gradFill>
                  <a:gsLst>
                    <a:gs pos="29204">
                      <a:srgbClr val="FFFFFF"/>
                    </a:gs>
                    <a:gs pos="69000">
                      <a:srgbClr val="FFFFFF"/>
                    </a:gs>
                  </a:gsLst>
                  <a:lin ang="5400000" scaled="0"/>
                </a:gradFill>
                <a:effectLst/>
                <a:uLnTx/>
                <a:uFillTx/>
                <a:latin typeface="Segoe UI Light"/>
                <a:ea typeface="+mn-ea"/>
                <a:cs typeface="+mn-cs"/>
              </a:rPr>
              <a:t>take photos or videos of sessions, session slides, or post session content details to any blogs or external websites like Twitter, Facebook, Instagram, Vine, and YouTube. It is imperative that all employees exercise </a:t>
            </a:r>
            <a:br>
              <a:rPr kumimoji="0" lang="en-US" sz="2744" b="0" i="0" u="none" strike="noStrike" kern="1200" cap="none" spc="0" normalizeH="0" baseline="0" noProof="0">
                <a:ln>
                  <a:noFill/>
                </a:ln>
                <a:gradFill>
                  <a:gsLst>
                    <a:gs pos="29204">
                      <a:srgbClr val="FFFFFF"/>
                    </a:gs>
                    <a:gs pos="69000">
                      <a:srgbClr val="FFFFFF"/>
                    </a:gs>
                  </a:gsLst>
                  <a:lin ang="5400000" scaled="0"/>
                </a:gradFill>
                <a:effectLst/>
                <a:uLnTx/>
                <a:uFillTx/>
                <a:latin typeface="Segoe UI Light"/>
                <a:ea typeface="+mn-ea"/>
                <a:cs typeface="+mn-cs"/>
              </a:rPr>
            </a:br>
            <a:r>
              <a:rPr kumimoji="0" lang="en-US" sz="2744" b="0" i="0" u="none" strike="noStrike" kern="1200" cap="none" spc="0" normalizeH="0" baseline="0" noProof="0">
                <a:ln>
                  <a:noFill/>
                </a:ln>
                <a:gradFill>
                  <a:gsLst>
                    <a:gs pos="29204">
                      <a:srgbClr val="FFFFFF"/>
                    </a:gs>
                    <a:gs pos="69000">
                      <a:srgbClr val="FFFFFF"/>
                    </a:gs>
                  </a:gsLst>
                  <a:lin ang="5400000" scaled="0"/>
                </a:gradFill>
                <a:effectLst/>
                <a:uLnTx/>
                <a:uFillTx/>
                <a:latin typeface="Segoe UI Light"/>
                <a:ea typeface="+mn-ea"/>
                <a:cs typeface="+mn-cs"/>
              </a:rPr>
              <a:t>the utmost care in protecting confidential information. </a:t>
            </a:r>
          </a:p>
        </p:txBody>
      </p:sp>
    </p:spTree>
    <p:extLst>
      <p:ext uri="{BB962C8B-B14F-4D97-AF65-F5344CB8AC3E}">
        <p14:creationId xmlns:p14="http://schemas.microsoft.com/office/powerpoint/2010/main" val="2333954581"/>
      </p:ext>
    </p:extLst>
  </p:cSld>
  <p:clrMapOvr>
    <a:overrideClrMapping bg1="dk1" tx1="lt1" bg2="dk2" tx2="lt2" accent1="accent1" accent2="accent2" accent3="accent3" accent4="accent4" accent5="accent5" accent6="accent6" hlink="hlink" folHlink="folHlink"/>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withEffect">
                                  <p:stCondLst>
                                    <p:cond delay="450"/>
                                  </p:stCondLst>
                                  <p:childTnLst>
                                    <p:set>
                                      <p:cBhvr>
                                        <p:cTn id="6" dur="1" fill="hold">
                                          <p:stCondLst>
                                            <p:cond delay="0"/>
                                          </p:stCondLst>
                                        </p:cTn>
                                        <p:tgtEl>
                                          <p:spTgt spid="5"/>
                                        </p:tgtEl>
                                        <p:attrNameLst>
                                          <p:attrName>style.visibility</p:attrName>
                                        </p:attrNameLst>
                                      </p:cBhvr>
                                      <p:to>
                                        <p:strVal val="visible"/>
                                      </p:to>
                                    </p:set>
                                    <p:animEffect transition="in" filter="fade">
                                      <p:cBhvr>
                                        <p:cTn id="7" dur="500"/>
                                        <p:tgtEl>
                                          <p:spTgt spid="5"/>
                                        </p:tgtEl>
                                      </p:cBhvr>
                                    </p:animEffect>
                                  </p:childTnLst>
                                </p:cTn>
                              </p:par>
                              <p:par>
                                <p:cTn id="8" presetID="64" presetClass="path" presetSubtype="0" decel="100000" fill="hold" nodeType="withEffect">
                                  <p:stCondLst>
                                    <p:cond delay="450"/>
                                  </p:stCondLst>
                                  <p:childTnLst>
                                    <p:animMotion origin="layout" path="M -1.00587E-6 0.0547 L -1.00587E-6 -4.03087E-6 " pathEditMode="relative" rAng="0" ptsTypes="AA">
                                      <p:cBhvr>
                                        <p:cTn id="9" dur="500" fill="hold"/>
                                        <p:tgtEl>
                                          <p:spTgt spid="5"/>
                                        </p:tgtEl>
                                        <p:attrNameLst>
                                          <p:attrName>ppt_x</p:attrName>
                                          <p:attrName>ppt_y</p:attrName>
                                        </p:attrNameLst>
                                      </p:cBhvr>
                                      <p:rCtr x="0" y="-3314"/>
                                    </p:animMotion>
                                  </p:childTnLst>
                                </p:cTn>
                              </p:par>
                              <p:par>
                                <p:cTn id="10" presetID="10" presetClass="entr" presetSubtype="0" fill="hold" nodeType="withEffect">
                                  <p:stCondLst>
                                    <p:cond delay="55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par>
                                <p:cTn id="13" presetID="64" presetClass="path" presetSubtype="0" decel="100000" fill="hold" nodeType="withEffect">
                                  <p:stCondLst>
                                    <p:cond delay="550"/>
                                  </p:stCondLst>
                                  <p:childTnLst>
                                    <p:animMotion origin="layout" path="M -1.00587E-6 0.0547 L -1.00587E-6 -4.03087E-6 " pathEditMode="relative" rAng="0" ptsTypes="AA">
                                      <p:cBhvr>
                                        <p:cTn id="14" dur="500" fill="hold"/>
                                        <p:tgtEl>
                                          <p:spTgt spid="7"/>
                                        </p:tgtEl>
                                        <p:attrNameLst>
                                          <p:attrName>ppt_x</p:attrName>
                                          <p:attrName>ppt_y</p:attrName>
                                        </p:attrNameLst>
                                      </p:cBhvr>
                                      <p:rCtr x="0" y="-3314"/>
                                    </p:animMotion>
                                  </p:childTnLst>
                                </p:cTn>
                              </p:par>
                              <p:par>
                                <p:cTn id="15" presetID="10" presetClass="entr" presetSubtype="0" fill="hold" nodeType="withEffect">
                                  <p:stCondLst>
                                    <p:cond delay="650"/>
                                  </p:stCondLst>
                                  <p:childTnLst>
                                    <p:set>
                                      <p:cBhvr>
                                        <p:cTn id="16" dur="1" fill="hold">
                                          <p:stCondLst>
                                            <p:cond delay="0"/>
                                          </p:stCondLst>
                                        </p:cTn>
                                        <p:tgtEl>
                                          <p:spTgt spid="9"/>
                                        </p:tgtEl>
                                        <p:attrNameLst>
                                          <p:attrName>style.visibility</p:attrName>
                                        </p:attrNameLst>
                                      </p:cBhvr>
                                      <p:to>
                                        <p:strVal val="visible"/>
                                      </p:to>
                                    </p:set>
                                    <p:animEffect transition="in" filter="fade">
                                      <p:cBhvr>
                                        <p:cTn id="17" dur="500"/>
                                        <p:tgtEl>
                                          <p:spTgt spid="9"/>
                                        </p:tgtEl>
                                      </p:cBhvr>
                                    </p:animEffect>
                                  </p:childTnLst>
                                </p:cTn>
                              </p:par>
                              <p:par>
                                <p:cTn id="18" presetID="64" presetClass="path" presetSubtype="0" decel="100000" fill="hold" nodeType="withEffect">
                                  <p:stCondLst>
                                    <p:cond delay="650"/>
                                  </p:stCondLst>
                                  <p:childTnLst>
                                    <p:animMotion origin="layout" path="M -1.00587E-6 0.0547 L -1.00587E-6 -4.03087E-6 " pathEditMode="relative" rAng="0" ptsTypes="AA">
                                      <p:cBhvr>
                                        <p:cTn id="19" dur="500" fill="hold"/>
                                        <p:tgtEl>
                                          <p:spTgt spid="9"/>
                                        </p:tgtEl>
                                        <p:attrNameLst>
                                          <p:attrName>ppt_x</p:attrName>
                                          <p:attrName>ppt_y</p:attrName>
                                        </p:attrNameLst>
                                      </p:cBhvr>
                                      <p:rCtr x="0" y="-3314"/>
                                    </p:animMotion>
                                  </p:childTnLst>
                                </p:cTn>
                              </p:par>
                              <p:par>
                                <p:cTn id="20" presetID="10" presetClass="entr" presetSubtype="0" fill="hold" nodeType="withEffect">
                                  <p:stCondLst>
                                    <p:cond delay="7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500"/>
                                        <p:tgtEl>
                                          <p:spTgt spid="12"/>
                                        </p:tgtEl>
                                      </p:cBhvr>
                                    </p:animEffect>
                                  </p:childTnLst>
                                </p:cTn>
                              </p:par>
                              <p:par>
                                <p:cTn id="23" presetID="64" presetClass="path" presetSubtype="0" decel="100000" fill="hold" nodeType="withEffect">
                                  <p:stCondLst>
                                    <p:cond delay="750"/>
                                  </p:stCondLst>
                                  <p:childTnLst>
                                    <p:animMotion origin="layout" path="M -1.00587E-6 0.0547 L -1.00587E-6 -4.03087E-6 " pathEditMode="relative" rAng="0" ptsTypes="AA">
                                      <p:cBhvr>
                                        <p:cTn id="24" dur="500" fill="hold"/>
                                        <p:tgtEl>
                                          <p:spTgt spid="12"/>
                                        </p:tgtEl>
                                        <p:attrNameLst>
                                          <p:attrName>ppt_x</p:attrName>
                                          <p:attrName>ppt_y</p:attrName>
                                        </p:attrNameLst>
                                      </p:cBhvr>
                                      <p:rCtr x="0" y="-3314"/>
                                    </p:animMotion>
                                  </p:childTnLst>
                                </p:cTn>
                              </p:par>
                              <p:par>
                                <p:cTn id="25" presetID="10" presetClass="entr" presetSubtype="0" fill="hold" nodeType="withEffect">
                                  <p:stCondLst>
                                    <p:cond delay="85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500"/>
                                        <p:tgtEl>
                                          <p:spTgt spid="14"/>
                                        </p:tgtEl>
                                      </p:cBhvr>
                                    </p:animEffect>
                                  </p:childTnLst>
                                </p:cTn>
                              </p:par>
                              <p:par>
                                <p:cTn id="28" presetID="64" presetClass="path" presetSubtype="0" decel="100000" fill="hold" nodeType="withEffect">
                                  <p:stCondLst>
                                    <p:cond delay="850"/>
                                  </p:stCondLst>
                                  <p:childTnLst>
                                    <p:animMotion origin="layout" path="M -1.00587E-6 0.0547 L -1.00587E-6 -4.03087E-6 " pathEditMode="relative" rAng="0" ptsTypes="AA">
                                      <p:cBhvr>
                                        <p:cTn id="29" dur="500" fill="hold"/>
                                        <p:tgtEl>
                                          <p:spTgt spid="14"/>
                                        </p:tgtEl>
                                        <p:attrNameLst>
                                          <p:attrName>ppt_x</p:attrName>
                                          <p:attrName>ppt_y</p:attrName>
                                        </p:attrNameLst>
                                      </p:cBhvr>
                                      <p:rCtr x="0" y="-3314"/>
                                    </p:animMotion>
                                  </p:childTnLst>
                                </p:cTn>
                              </p:par>
                              <p:par>
                                <p:cTn id="30" presetID="10" presetClass="entr" presetSubtype="0" fill="hold" grpId="0" nodeType="withEffect">
                                  <p:stCondLst>
                                    <p:cond delay="95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500"/>
                                        <p:tgtEl>
                                          <p:spTgt spid="16"/>
                                        </p:tgtEl>
                                      </p:cBhvr>
                                    </p:animEffect>
                                  </p:childTnLst>
                                </p:cTn>
                              </p:par>
                              <p:par>
                                <p:cTn id="33" presetID="64" presetClass="path" presetSubtype="0" decel="100000" fill="hold" grpId="1" nodeType="withEffect">
                                  <p:stCondLst>
                                    <p:cond delay="950"/>
                                  </p:stCondLst>
                                  <p:childTnLst>
                                    <p:animMotion origin="layout" path="M -1.00587E-6 0.0547 L -1.00587E-6 -4.03087E-6 " pathEditMode="relative" rAng="0" ptsTypes="AA">
                                      <p:cBhvr>
                                        <p:cTn id="34" dur="500" fill="hold"/>
                                        <p:tgtEl>
                                          <p:spTgt spid="16"/>
                                        </p:tgtEl>
                                        <p:attrNameLst>
                                          <p:attrName>ppt_x</p:attrName>
                                          <p:attrName>ppt_y</p:attrName>
                                        </p:attrNameLst>
                                      </p:cBhvr>
                                      <p:rCtr x="0" y="-3314"/>
                                    </p:animMotion>
                                  </p:childTnLst>
                                </p:cTn>
                              </p:par>
                            </p:childTnLst>
                          </p:cTn>
                        </p:par>
                        <p:par>
                          <p:cTn id="35" fill="hold">
                            <p:stCondLst>
                              <p:cond delay="1450"/>
                            </p:stCondLst>
                            <p:childTnLst>
                              <p:par>
                                <p:cTn id="36" presetID="1" presetClass="entr" presetSubtype="0" fill="hold" grpId="0" nodeType="afterEffect">
                                  <p:stCondLst>
                                    <p:cond delay="500"/>
                                  </p:stCondLst>
                                  <p:childTnLst>
                                    <p:set>
                                      <p:cBhvr>
                                        <p:cTn id="37" dur="1" fill="hold">
                                          <p:stCondLst>
                                            <p:cond delay="0"/>
                                          </p:stCondLst>
                                        </p:cTn>
                                        <p:tgtEl>
                                          <p:spTgt spid="6"/>
                                        </p:tgtEl>
                                        <p:attrNameLst>
                                          <p:attrName>style.visibility</p:attrName>
                                        </p:attrNameLst>
                                      </p:cBhvr>
                                      <p:to>
                                        <p:strVal val="visible"/>
                                      </p:to>
                                    </p:set>
                                  </p:childTnLst>
                                </p:cTn>
                              </p:par>
                              <p:par>
                                <p:cTn id="38" presetID="6" presetClass="emph" presetSubtype="0" accel="100000" autoRev="1" fill="hold" grpId="1" nodeType="withEffect">
                                  <p:stCondLst>
                                    <p:cond delay="0"/>
                                  </p:stCondLst>
                                  <p:childTnLst>
                                    <p:animScale>
                                      <p:cBhvr>
                                        <p:cTn id="39" dur="500" fill="hold"/>
                                        <p:tgtEl>
                                          <p:spTgt spid="6"/>
                                        </p:tgtEl>
                                      </p:cBhvr>
                                      <p:by x="0" y="0"/>
                                    </p:animScale>
                                  </p:childTnLst>
                                </p:cTn>
                              </p:par>
                              <p:par>
                                <p:cTn id="40" presetID="1" presetClass="entr" presetSubtype="0" fill="hold" grpId="0" nodeType="withEffect">
                                  <p:stCondLst>
                                    <p:cond delay="500"/>
                                  </p:stCondLst>
                                  <p:childTnLst>
                                    <p:set>
                                      <p:cBhvr>
                                        <p:cTn id="41" dur="1" fill="hold">
                                          <p:stCondLst>
                                            <p:cond delay="0"/>
                                          </p:stCondLst>
                                        </p:cTn>
                                        <p:tgtEl>
                                          <p:spTgt spid="8"/>
                                        </p:tgtEl>
                                        <p:attrNameLst>
                                          <p:attrName>style.visibility</p:attrName>
                                        </p:attrNameLst>
                                      </p:cBhvr>
                                      <p:to>
                                        <p:strVal val="visible"/>
                                      </p:to>
                                    </p:set>
                                  </p:childTnLst>
                                </p:cTn>
                              </p:par>
                              <p:par>
                                <p:cTn id="42" presetID="6" presetClass="emph" presetSubtype="0" accel="100000" autoRev="1" fill="hold" grpId="1" nodeType="withEffect">
                                  <p:stCondLst>
                                    <p:cond delay="0"/>
                                  </p:stCondLst>
                                  <p:childTnLst>
                                    <p:animScale>
                                      <p:cBhvr>
                                        <p:cTn id="43" dur="500" fill="hold"/>
                                        <p:tgtEl>
                                          <p:spTgt spid="8"/>
                                        </p:tgtEl>
                                      </p:cBhvr>
                                      <p:by x="0" y="0"/>
                                    </p:animScale>
                                  </p:childTnLst>
                                </p:cTn>
                              </p:par>
                              <p:par>
                                <p:cTn id="44" presetID="1" presetClass="entr" presetSubtype="0" fill="hold" grpId="0" nodeType="withEffect">
                                  <p:stCondLst>
                                    <p:cond delay="500"/>
                                  </p:stCondLst>
                                  <p:childTnLst>
                                    <p:set>
                                      <p:cBhvr>
                                        <p:cTn id="45" dur="1" fill="hold">
                                          <p:stCondLst>
                                            <p:cond delay="0"/>
                                          </p:stCondLst>
                                        </p:cTn>
                                        <p:tgtEl>
                                          <p:spTgt spid="11"/>
                                        </p:tgtEl>
                                        <p:attrNameLst>
                                          <p:attrName>style.visibility</p:attrName>
                                        </p:attrNameLst>
                                      </p:cBhvr>
                                      <p:to>
                                        <p:strVal val="visible"/>
                                      </p:to>
                                    </p:set>
                                  </p:childTnLst>
                                </p:cTn>
                              </p:par>
                              <p:par>
                                <p:cTn id="46" presetID="6" presetClass="emph" presetSubtype="0" accel="100000" autoRev="1" fill="hold" grpId="1" nodeType="withEffect">
                                  <p:stCondLst>
                                    <p:cond delay="0"/>
                                  </p:stCondLst>
                                  <p:childTnLst>
                                    <p:animScale>
                                      <p:cBhvr>
                                        <p:cTn id="47" dur="500" fill="hold"/>
                                        <p:tgtEl>
                                          <p:spTgt spid="11"/>
                                        </p:tgtEl>
                                      </p:cBhvr>
                                      <p:by x="0" y="0"/>
                                    </p:animScale>
                                  </p:childTnLst>
                                </p:cTn>
                              </p:par>
                              <p:par>
                                <p:cTn id="48" presetID="1" presetClass="entr" presetSubtype="0" fill="hold" grpId="0" nodeType="withEffect">
                                  <p:stCondLst>
                                    <p:cond delay="500"/>
                                  </p:stCondLst>
                                  <p:childTnLst>
                                    <p:set>
                                      <p:cBhvr>
                                        <p:cTn id="49" dur="1" fill="hold">
                                          <p:stCondLst>
                                            <p:cond delay="0"/>
                                          </p:stCondLst>
                                        </p:cTn>
                                        <p:tgtEl>
                                          <p:spTgt spid="13"/>
                                        </p:tgtEl>
                                        <p:attrNameLst>
                                          <p:attrName>style.visibility</p:attrName>
                                        </p:attrNameLst>
                                      </p:cBhvr>
                                      <p:to>
                                        <p:strVal val="visible"/>
                                      </p:to>
                                    </p:set>
                                  </p:childTnLst>
                                </p:cTn>
                              </p:par>
                              <p:par>
                                <p:cTn id="50" presetID="6" presetClass="emph" presetSubtype="0" accel="100000" autoRev="1" fill="hold" grpId="1" nodeType="withEffect">
                                  <p:stCondLst>
                                    <p:cond delay="0"/>
                                  </p:stCondLst>
                                  <p:childTnLst>
                                    <p:animScale>
                                      <p:cBhvr>
                                        <p:cTn id="51" dur="500" fill="hold"/>
                                        <p:tgtEl>
                                          <p:spTgt spid="13"/>
                                        </p:tgtEl>
                                      </p:cBhvr>
                                      <p:by x="0" y="0"/>
                                    </p:animScale>
                                  </p:childTnLst>
                                </p:cTn>
                              </p:par>
                              <p:par>
                                <p:cTn id="52" presetID="1" presetClass="entr" presetSubtype="0" fill="hold" grpId="0" nodeType="withEffect">
                                  <p:stCondLst>
                                    <p:cond delay="500"/>
                                  </p:stCondLst>
                                  <p:childTnLst>
                                    <p:set>
                                      <p:cBhvr>
                                        <p:cTn id="53" dur="1" fill="hold">
                                          <p:stCondLst>
                                            <p:cond delay="0"/>
                                          </p:stCondLst>
                                        </p:cTn>
                                        <p:tgtEl>
                                          <p:spTgt spid="15"/>
                                        </p:tgtEl>
                                        <p:attrNameLst>
                                          <p:attrName>style.visibility</p:attrName>
                                        </p:attrNameLst>
                                      </p:cBhvr>
                                      <p:to>
                                        <p:strVal val="visible"/>
                                      </p:to>
                                    </p:set>
                                  </p:childTnLst>
                                </p:cTn>
                              </p:par>
                              <p:par>
                                <p:cTn id="54" presetID="6" presetClass="emph" presetSubtype="0" accel="100000" autoRev="1" fill="hold" grpId="1" nodeType="withEffect">
                                  <p:stCondLst>
                                    <p:cond delay="0"/>
                                  </p:stCondLst>
                                  <p:childTnLst>
                                    <p:animScale>
                                      <p:cBhvr>
                                        <p:cTn id="55" dur="500" fill="hold"/>
                                        <p:tgtEl>
                                          <p:spTgt spid="15"/>
                                        </p:tgtEl>
                                      </p:cBhvr>
                                      <p:by x="0" y="0"/>
                                    </p:animScale>
                                  </p:childTnLst>
                                </p:cTn>
                              </p:par>
                              <p:par>
                                <p:cTn id="56" presetID="1" presetClass="entr" presetSubtype="0" fill="hold" grpId="0" nodeType="withEffect">
                                  <p:stCondLst>
                                    <p:cond delay="500"/>
                                  </p:stCondLst>
                                  <p:childTnLst>
                                    <p:set>
                                      <p:cBhvr>
                                        <p:cTn id="57" dur="1" fill="hold">
                                          <p:stCondLst>
                                            <p:cond delay="0"/>
                                          </p:stCondLst>
                                        </p:cTn>
                                        <p:tgtEl>
                                          <p:spTgt spid="17"/>
                                        </p:tgtEl>
                                        <p:attrNameLst>
                                          <p:attrName>style.visibility</p:attrName>
                                        </p:attrNameLst>
                                      </p:cBhvr>
                                      <p:to>
                                        <p:strVal val="visible"/>
                                      </p:to>
                                    </p:set>
                                  </p:childTnLst>
                                </p:cTn>
                              </p:par>
                              <p:par>
                                <p:cTn id="58" presetID="6" presetClass="emph" presetSubtype="0" accel="100000" autoRev="1" fill="hold" grpId="1" nodeType="withEffect">
                                  <p:stCondLst>
                                    <p:cond delay="0"/>
                                  </p:stCondLst>
                                  <p:childTnLst>
                                    <p:animScale>
                                      <p:cBhvr>
                                        <p:cTn id="59" dur="500" fill="hold"/>
                                        <p:tgtEl>
                                          <p:spTgt spid="17"/>
                                        </p:tgtEl>
                                      </p:cBhvr>
                                      <p:by x="0" y="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6" grpId="1"/>
      <p:bldP spid="8" grpId="0"/>
      <p:bldP spid="8" grpId="1"/>
      <p:bldP spid="11" grpId="0"/>
      <p:bldP spid="11" grpId="1"/>
      <p:bldP spid="13" grpId="0"/>
      <p:bldP spid="13" grpId="1"/>
      <p:bldP spid="15" grpId="0"/>
      <p:bldP spid="15" grpId="1"/>
      <p:bldP spid="16" grpId="0" animBg="1"/>
      <p:bldP spid="16" grpId="1" animBg="1"/>
      <p:bldP spid="17" grpId="0"/>
      <p:bldP spid="17" grpId="1"/>
    </p:bldLst>
  </p:timing>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Closing logo slide">
    <p:bg>
      <p:bgPr>
        <a:solidFill>
          <a:schemeClr val="bg2"/>
        </a:solidFill>
        <a:effectLst/>
      </p:bgPr>
    </p:bg>
    <p:spTree>
      <p:nvGrpSpPr>
        <p:cNvPr id="1" name=""/>
        <p:cNvGrpSpPr/>
        <p:nvPr/>
      </p:nvGrpSpPr>
      <p:grpSpPr>
        <a:xfrm>
          <a:off x="0" y="0"/>
          <a:ext cx="0" cy="0"/>
          <a:chOff x="0" y="0"/>
          <a:chExt cx="0" cy="0"/>
        </a:xfrm>
      </p:grpSpPr>
      <p:pic>
        <p:nvPicPr>
          <p:cNvPr id="5" name="Picture 4"/>
          <p:cNvPicPr>
            <a:picLocks noChangeAspect="1"/>
          </p:cNvPicPr>
          <p:nvPr userDrawn="1"/>
        </p:nvPicPr>
        <p:blipFill>
          <a:blip r:embed="rId2"/>
          <a:stretch>
            <a:fillRect/>
          </a:stretch>
        </p:blipFill>
        <p:spPr>
          <a:xfrm>
            <a:off x="450203" y="3083652"/>
            <a:ext cx="3227129" cy="692057"/>
          </a:xfrm>
          <a:prstGeom prst="rect">
            <a:avLst/>
          </a:prstGeom>
        </p:spPr>
      </p:pic>
      <p:pic>
        <p:nvPicPr>
          <p:cNvPr id="4" name="Picture 3"/>
          <p:cNvPicPr>
            <a:picLocks noChangeAspect="1"/>
          </p:cNvPicPr>
          <p:nvPr userDrawn="1"/>
        </p:nvPicPr>
        <p:blipFill>
          <a:blip r:embed="rId2"/>
          <a:stretch>
            <a:fillRect/>
          </a:stretch>
        </p:blipFill>
        <p:spPr>
          <a:xfrm>
            <a:off x="450203" y="3083652"/>
            <a:ext cx="3227129" cy="692057"/>
          </a:xfrm>
          <a:prstGeom prst="rect">
            <a:avLst/>
          </a:prstGeom>
        </p:spPr>
      </p:pic>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505050"/>
                    </a:gs>
                    <a:gs pos="100000">
                      <a:srgbClr val="505050"/>
                    </a:gs>
                  </a:gsLst>
                  <a:lin ang="5400000" scaled="0"/>
                </a:gradFill>
                <a:effectLst/>
                <a:uLnTx/>
                <a:uFillTx/>
                <a:latin typeface="Segoe UI"/>
                <a:ea typeface="+mn-ea"/>
                <a:cs typeface="Segoe UI" pitchFamily="34" charset="0"/>
              </a:rPr>
              <a:t>© 2015 Microsoft Corporation. All rights reserved. </a:t>
            </a:r>
          </a:p>
        </p:txBody>
      </p:sp>
    </p:spTree>
    <p:extLst>
      <p:ext uri="{BB962C8B-B14F-4D97-AF65-F5344CB8AC3E}">
        <p14:creationId xmlns:p14="http://schemas.microsoft.com/office/powerpoint/2010/main" val="1617541543"/>
      </p:ext>
    </p:extLst>
  </p:cSld>
  <p:clrMapOvr>
    <a:masterClrMapping/>
  </p:clrMapOvr>
  <p:transition>
    <p:fade/>
  </p:transition>
</p:sldLayout>
</file>

<file path=ppt/slideLayouts/slideLayout76.xml><?xml version="1.0" encoding="utf-8"?>
<p:sldLayout xmlns:a="http://schemas.openxmlformats.org/drawingml/2006/main" xmlns:r="http://schemas.openxmlformats.org/officeDocument/2006/relationships" xmlns:p="http://schemas.openxmlformats.org/presentationml/2006/main" userDrawn="1">
  <p:cSld name="Closing logo slide_color">
    <p:bg>
      <p:bgPr>
        <a:solidFill>
          <a:schemeClr val="accent1"/>
        </a:solidFill>
        <a:effectLst/>
      </p:bgPr>
    </p:bg>
    <p:spTree>
      <p:nvGrpSpPr>
        <p:cNvPr id="1" name=""/>
        <p:cNvGrpSpPr/>
        <p:nvPr/>
      </p:nvGrpSpPr>
      <p:grpSpPr>
        <a:xfrm>
          <a:off x="0" y="0"/>
          <a:ext cx="0" cy="0"/>
          <a:chOff x="0" y="0"/>
          <a:chExt cx="0" cy="0"/>
        </a:xfrm>
      </p:grpSpPr>
      <p:pic>
        <p:nvPicPr>
          <p:cNvPr id="4" name="Picture 3"/>
          <p:cNvPicPr>
            <a:picLocks noChangeAspect="1"/>
          </p:cNvPicPr>
          <p:nvPr userDrawn="1"/>
        </p:nvPicPr>
        <p:blipFill>
          <a:blip r:embed="rId2"/>
          <a:stretch>
            <a:fillRect/>
          </a:stretch>
        </p:blipFill>
        <p:spPr bwMode="invGray">
          <a:xfrm>
            <a:off x="450205" y="3083652"/>
            <a:ext cx="3227129" cy="692059"/>
          </a:xfrm>
          <a:prstGeom prst="rect">
            <a:avLst/>
          </a:prstGeom>
        </p:spPr>
      </p:pic>
      <p:sp>
        <p:nvSpPr>
          <p:cNvPr id="2" name="Text Box 3"/>
          <p:cNvSpPr txBox="1">
            <a:spLocks noChangeArrowheads="1"/>
          </p:cNvSpPr>
          <p:nvPr userDrawn="1"/>
        </p:nvSpPr>
        <p:spPr bwMode="blackWhite">
          <a:xfrm>
            <a:off x="269239" y="6171616"/>
            <a:ext cx="11653522" cy="395317"/>
          </a:xfrm>
          <a:prstGeom prst="rect">
            <a:avLst/>
          </a:prstGeom>
          <a:noFill/>
          <a:ln w="12700">
            <a:noFill/>
            <a:miter lim="800000"/>
            <a:headEnd type="none" w="sm" len="sm"/>
            <a:tailEnd type="none" w="sm" len="sm"/>
          </a:ln>
          <a:effectLst/>
        </p:spPr>
        <p:txBody>
          <a:bodyPr vert="horz" wrap="square" lIns="179285" tIns="143428" rIns="179285" bIns="143428" numCol="1" anchor="t" anchorCtr="0" compatLnSpc="1">
            <a:prstTxWarp prst="textNoShape">
              <a:avLst/>
            </a:prstTxWarp>
            <a:spAutoFit/>
          </a:bodyPr>
          <a:lstStyle/>
          <a:p>
            <a:pPr marL="0" marR="0" lvl="0" indent="0" algn="l" defTabSz="913924" rtl="0" eaLnBrk="0" fontAlgn="auto" latinLnBrk="0" hangingPunct="0">
              <a:lnSpc>
                <a:spcPct val="100000"/>
              </a:lnSpc>
              <a:spcBef>
                <a:spcPts val="0"/>
              </a:spcBef>
              <a:spcAft>
                <a:spcPts val="0"/>
              </a:spcAft>
              <a:buClrTx/>
              <a:buSzTx/>
              <a:buFontTx/>
              <a:buNone/>
              <a:tabLst/>
              <a:defRPr/>
            </a:pPr>
            <a:r>
              <a:rPr kumimoji="0" lang="en-US" sz="686"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Segoe UI" pitchFamily="34" charset="0"/>
              </a:rPr>
              <a:t>© 2015 Microsoft Corporation. All rights reserved. </a:t>
            </a:r>
          </a:p>
        </p:txBody>
      </p:sp>
    </p:spTree>
    <p:extLst>
      <p:ext uri="{BB962C8B-B14F-4D97-AF65-F5344CB8AC3E}">
        <p14:creationId xmlns:p14="http://schemas.microsoft.com/office/powerpoint/2010/main" val="114584374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a:t>Use this Layout for Speaker Notes slides</a:t>
            </a:r>
          </a:p>
          <a:p>
            <a:pPr lvl="1"/>
            <a:r>
              <a:rPr lang="en-US"/>
              <a:t>Second level</a:t>
            </a:r>
          </a:p>
          <a:p>
            <a:pPr lvl="2"/>
            <a:r>
              <a:rPr lang="en-US"/>
              <a:t>Third level</a:t>
            </a:r>
          </a:p>
          <a:p>
            <a:pPr lvl="3"/>
            <a:r>
              <a:rPr lang="en-US"/>
              <a:t>Fourth level</a:t>
            </a:r>
          </a:p>
          <a:p>
            <a:pPr lvl="4"/>
            <a:r>
              <a:rPr lang="en-US"/>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p>
        </p:txBody>
      </p:sp>
    </p:spTree>
    <p:extLst>
      <p:ext uri="{BB962C8B-B14F-4D97-AF65-F5344CB8AC3E}">
        <p14:creationId xmlns:p14="http://schemas.microsoft.com/office/powerpoint/2010/main" val="415526751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78.xml><?xml version="1.0" encoding="utf-8"?>
<p:sldLayout xmlns:a="http://schemas.openxmlformats.org/drawingml/2006/main" xmlns:r="http://schemas.openxmlformats.org/officeDocument/2006/relationships" xmlns:p="http://schemas.openxmlformats.org/presentationml/2006/main" userDrawn="1">
  <p:cSld name="1_Go-Dos Slide">
    <p:bg bwMode="auto">
      <p:bgRef idx="1001">
        <a:schemeClr val="bg2"/>
      </p:bgRef>
    </p:bg>
    <p:spTree>
      <p:nvGrpSpPr>
        <p:cNvPr id="1" name=""/>
        <p:cNvGrpSpPr/>
        <p:nvPr/>
      </p:nvGrpSpPr>
      <p:grpSpPr>
        <a:xfrm>
          <a:off x="0" y="0"/>
          <a:ext cx="0" cy="0"/>
          <a:chOff x="0" y="0"/>
          <a:chExt cx="0" cy="0"/>
        </a:xfrm>
      </p:grpSpPr>
      <p:sp>
        <p:nvSpPr>
          <p:cNvPr id="74" name="Rectangle 31"/>
          <p:cNvSpPr/>
          <p:nvPr/>
        </p:nvSpPr>
        <p:spPr bwMode="gray">
          <a:xfrm>
            <a:off x="5347926" y="2082042"/>
            <a:ext cx="3244598" cy="2016956"/>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846559" rtl="0" eaLnBrk="1" fontAlgn="base" latinLnBrk="0" hangingPunct="1">
              <a:lnSpc>
                <a:spcPct val="90000"/>
              </a:lnSpc>
              <a:spcBef>
                <a:spcPts val="588"/>
              </a:spcBef>
              <a:spcAft>
                <a:spcPts val="0"/>
              </a:spcAft>
              <a:buClrTx/>
              <a:buSzTx/>
              <a:buFontTx/>
              <a:buNone/>
              <a:tabLst/>
              <a:defRPr/>
            </a:pPr>
            <a:endParaRPr kumimoji="0" lang="en-US" sz="1567" b="0" i="0" u="none" strike="noStrike" kern="1200" cap="none" spc="0" normalizeH="0" baseline="0" noProof="0">
              <a:ln>
                <a:noFill/>
              </a:ln>
              <a:gradFill>
                <a:gsLst>
                  <a:gs pos="15315">
                    <a:srgbClr val="525252"/>
                  </a:gs>
                  <a:gs pos="27928">
                    <a:srgbClr val="525252"/>
                  </a:gs>
                </a:gsLst>
                <a:lin ang="5400000" scaled="0"/>
              </a:gradFill>
              <a:effectLst/>
              <a:uLnTx/>
              <a:uFillTx/>
              <a:latin typeface="Segoe UI"/>
              <a:ea typeface="Segoe UI" pitchFamily="34" charset="0"/>
              <a:cs typeface="Segoe UI" pitchFamily="34" charset="0"/>
            </a:endParaRPr>
          </a:p>
        </p:txBody>
      </p:sp>
      <p:sp>
        <p:nvSpPr>
          <p:cNvPr id="75" name="Rectangle 3"/>
          <p:cNvSpPr/>
          <p:nvPr/>
        </p:nvSpPr>
        <p:spPr bwMode="gray">
          <a:xfrm>
            <a:off x="8633190" y="2082042"/>
            <a:ext cx="3288746" cy="2016956"/>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89630" bIns="143407" numCol="1" spcCol="0" rtlCol="0" fromWordArt="0" anchor="t" anchorCtr="0" forceAA="0" compatLnSpc="1">
            <a:prstTxWarp prst="textNoShape">
              <a:avLst/>
            </a:prstTxWarp>
            <a:noAutofit/>
          </a:bodyPr>
          <a:lstStyle/>
          <a:p>
            <a:pPr marL="0" marR="0" lvl="0" indent="0" algn="l" defTabSz="846559" rtl="0" eaLnBrk="1" fontAlgn="base" latinLnBrk="0" hangingPunct="1">
              <a:lnSpc>
                <a:spcPct val="90000"/>
              </a:lnSpc>
              <a:spcBef>
                <a:spcPts val="588"/>
              </a:spcBef>
              <a:spcAft>
                <a:spcPts val="0"/>
              </a:spcAft>
              <a:buClrTx/>
              <a:buSzTx/>
              <a:buFontTx/>
              <a:buNone/>
              <a:tabLst/>
              <a:defRPr/>
            </a:pPr>
            <a:endParaRPr kumimoji="0" lang="en-US" sz="1567" b="0" i="0" u="none" strike="noStrike" kern="1200" cap="none" spc="0" normalizeH="0" baseline="0" noProof="0">
              <a:ln>
                <a:noFill/>
              </a:ln>
              <a:gradFill>
                <a:gsLst>
                  <a:gs pos="15315">
                    <a:srgbClr val="525252"/>
                  </a:gs>
                  <a:gs pos="27928">
                    <a:srgbClr val="525252"/>
                  </a:gs>
                </a:gsLst>
                <a:lin ang="5400000" scaled="0"/>
              </a:gradFill>
              <a:effectLst/>
              <a:uLnTx/>
              <a:uFillTx/>
              <a:latin typeface="Segoe UI"/>
              <a:ea typeface="Segoe UI" pitchFamily="34" charset="0"/>
              <a:cs typeface="Segoe UI" pitchFamily="34" charset="0"/>
            </a:endParaRPr>
          </a:p>
        </p:txBody>
      </p:sp>
      <p:sp>
        <p:nvSpPr>
          <p:cNvPr id="76" name="Rectangle 38"/>
          <p:cNvSpPr/>
          <p:nvPr/>
        </p:nvSpPr>
        <p:spPr bwMode="gray">
          <a:xfrm>
            <a:off x="2062203" y="2082042"/>
            <a:ext cx="3244598" cy="2016956"/>
          </a:xfrm>
          <a:prstGeom prst="rect">
            <a:avLst/>
          </a:prstGeom>
          <a:solidFill>
            <a:srgbClr val="F0F0F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846559" rtl="0" eaLnBrk="1" fontAlgn="base" latinLnBrk="0" hangingPunct="1">
              <a:lnSpc>
                <a:spcPct val="90000"/>
              </a:lnSpc>
              <a:spcBef>
                <a:spcPts val="588"/>
              </a:spcBef>
              <a:spcAft>
                <a:spcPts val="0"/>
              </a:spcAft>
              <a:buClrTx/>
              <a:buSzTx/>
              <a:buFontTx/>
              <a:buNone/>
              <a:tabLst/>
              <a:defRPr/>
            </a:pPr>
            <a:endParaRPr kumimoji="0" lang="en-US" sz="1567" b="1" i="0" u="none" strike="noStrike" kern="1200" cap="none" spc="0" normalizeH="0" baseline="0" noProof="0">
              <a:ln>
                <a:noFill/>
              </a:ln>
              <a:gradFill>
                <a:gsLst>
                  <a:gs pos="15315">
                    <a:srgbClr val="525252"/>
                  </a:gs>
                  <a:gs pos="27928">
                    <a:srgbClr val="525252"/>
                  </a:gs>
                </a:gsLst>
                <a:lin ang="5400000" scaled="0"/>
              </a:gradFill>
              <a:effectLst/>
              <a:uLnTx/>
              <a:uFillTx/>
              <a:latin typeface="Segoe UI"/>
              <a:ea typeface="Segoe UI" pitchFamily="34" charset="0"/>
              <a:cs typeface="Segoe UI" pitchFamily="34" charset="0"/>
            </a:endParaRPr>
          </a:p>
        </p:txBody>
      </p:sp>
      <p:sp>
        <p:nvSpPr>
          <p:cNvPr id="2" name="Title 1"/>
          <p:cNvSpPr>
            <a:spLocks noGrp="1"/>
          </p:cNvSpPr>
          <p:nvPr>
            <p:ph type="title"/>
          </p:nvPr>
        </p:nvSpPr>
        <p:spPr/>
        <p:txBody>
          <a:bodyPr/>
          <a:lstStyle/>
          <a:p>
            <a:r>
              <a:rPr lang="en-US"/>
              <a:t>Click to edit Master title style</a:t>
            </a:r>
          </a:p>
        </p:txBody>
      </p:sp>
      <p:sp>
        <p:nvSpPr>
          <p:cNvPr id="64" name="DELAY"/>
          <p:cNvSpPr/>
          <p:nvPr userDrawn="1"/>
        </p:nvSpPr>
        <p:spPr bwMode="auto">
          <a:xfrm>
            <a:off x="10311323" y="-695009"/>
            <a:ext cx="448212" cy="440493"/>
          </a:xfrm>
          <a:prstGeom prst="rect">
            <a:avLst/>
          </a:prstGeom>
          <a:no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5720" rIns="0" bIns="45720" numCol="1" rtlCol="0" anchor="ctr" anchorCtr="0" compatLnSpc="1">
            <a:prstTxWarp prst="textNoShape">
              <a:avLst/>
            </a:prstTxWarp>
          </a:bodyPr>
          <a:lstStyle/>
          <a:p>
            <a:pPr marL="0" marR="0" lvl="0" indent="0" algn="ctr" defTabSz="914102" rtl="0" eaLnBrk="1" fontAlgn="base" latinLnBrk="0" hangingPunct="1">
              <a:lnSpc>
                <a:spcPct val="100000"/>
              </a:lnSpc>
              <a:spcBef>
                <a:spcPct val="0"/>
              </a:spcBef>
              <a:spcAft>
                <a:spcPct val="0"/>
              </a:spcAft>
              <a:buClrTx/>
              <a:buSzTx/>
              <a:buFontTx/>
              <a:buNone/>
              <a:tabLst/>
              <a:defRPr/>
            </a:pPr>
            <a:endParaRPr kumimoji="0" lang="en-US" sz="1961" b="0" i="0" u="none" strike="noStrike" kern="1200" cap="none" spc="0" normalizeH="0" baseline="0" noProof="0">
              <a:ln>
                <a:noFill/>
              </a:ln>
              <a:gradFill>
                <a:gsLst>
                  <a:gs pos="0">
                    <a:srgbClr val="FFFFFF"/>
                  </a:gs>
                  <a:gs pos="100000">
                    <a:srgbClr val="FFFFFF"/>
                  </a:gs>
                </a:gsLst>
                <a:lin ang="5400000" scaled="0"/>
              </a:gradFill>
              <a:effectLst/>
              <a:uLnTx/>
              <a:uFillTx/>
              <a:latin typeface="Segoe UI"/>
              <a:ea typeface="+mn-ea"/>
              <a:cs typeface="+mn-cs"/>
            </a:endParaRPr>
          </a:p>
        </p:txBody>
      </p:sp>
      <p:grpSp>
        <p:nvGrpSpPr>
          <p:cNvPr id="3" name="Group 2"/>
          <p:cNvGrpSpPr/>
          <p:nvPr userDrawn="1"/>
        </p:nvGrpSpPr>
        <p:grpSpPr>
          <a:xfrm>
            <a:off x="2221246" y="1691616"/>
            <a:ext cx="9587258" cy="236330"/>
            <a:chOff x="2265787" y="1725291"/>
            <a:chExt cx="9779502" cy="241035"/>
          </a:xfrm>
        </p:grpSpPr>
        <p:grpSp>
          <p:nvGrpSpPr>
            <p:cNvPr id="39" name="Group 38"/>
            <p:cNvGrpSpPr/>
            <p:nvPr/>
          </p:nvGrpSpPr>
          <p:grpSpPr>
            <a:xfrm>
              <a:off x="2265787" y="1758748"/>
              <a:ext cx="2462229" cy="193771"/>
              <a:chOff x="2274750" y="2126625"/>
              <a:chExt cx="2462578" cy="193798"/>
            </a:xfrm>
          </p:grpSpPr>
          <p:sp>
            <p:nvSpPr>
              <p:cNvPr id="71" name="Freeform 13"/>
              <p:cNvSpPr>
                <a:spLocks noChangeAspect="1"/>
              </p:cNvSpPr>
              <p:nvPr/>
            </p:nvSpPr>
            <p:spPr bwMode="auto">
              <a:xfrm>
                <a:off x="2274750" y="2126625"/>
                <a:ext cx="322374" cy="188572"/>
              </a:xfrm>
              <a:custGeom>
                <a:avLst/>
                <a:gdLst>
                  <a:gd name="T0" fmla="*/ 155 w 194"/>
                  <a:gd name="T1" fmla="*/ 25 h 112"/>
                  <a:gd name="T2" fmla="*/ 130 w 194"/>
                  <a:gd name="T3" fmla="*/ 34 h 112"/>
                  <a:gd name="T4" fmla="*/ 130 w 194"/>
                  <a:gd name="T5" fmla="*/ 31 h 112"/>
                  <a:gd name="T6" fmla="*/ 82 w 194"/>
                  <a:gd name="T7" fmla="*/ 0 h 112"/>
                  <a:gd name="T8" fmla="*/ 32 w 194"/>
                  <a:gd name="T9" fmla="*/ 41 h 112"/>
                  <a:gd name="T10" fmla="*/ 32 w 194"/>
                  <a:gd name="T11" fmla="*/ 44 h 112"/>
                  <a:gd name="T12" fmla="*/ 29 w 194"/>
                  <a:gd name="T13" fmla="*/ 44 h 112"/>
                  <a:gd name="T14" fmla="*/ 0 w 194"/>
                  <a:gd name="T15" fmla="*/ 73 h 112"/>
                  <a:gd name="T16" fmla="*/ 24 w 194"/>
                  <a:gd name="T17" fmla="*/ 102 h 112"/>
                  <a:gd name="T18" fmla="*/ 29 w 194"/>
                  <a:gd name="T19" fmla="*/ 102 h 112"/>
                  <a:gd name="T20" fmla="*/ 72 w 194"/>
                  <a:gd name="T21" fmla="*/ 102 h 112"/>
                  <a:gd name="T22" fmla="*/ 66 w 194"/>
                  <a:gd name="T23" fmla="*/ 108 h 112"/>
                  <a:gd name="T24" fmla="*/ 70 w 194"/>
                  <a:gd name="T25" fmla="*/ 112 h 112"/>
                  <a:gd name="T26" fmla="*/ 82 w 194"/>
                  <a:gd name="T27" fmla="*/ 99 h 112"/>
                  <a:gd name="T28" fmla="*/ 70 w 194"/>
                  <a:gd name="T29" fmla="*/ 86 h 112"/>
                  <a:gd name="T30" fmla="*/ 66 w 194"/>
                  <a:gd name="T31" fmla="*/ 90 h 112"/>
                  <a:gd name="T32" fmla="*/ 72 w 194"/>
                  <a:gd name="T33" fmla="*/ 96 h 112"/>
                  <a:gd name="T34" fmla="*/ 29 w 194"/>
                  <a:gd name="T35" fmla="*/ 96 h 112"/>
                  <a:gd name="T36" fmla="*/ 25 w 194"/>
                  <a:gd name="T37" fmla="*/ 96 h 112"/>
                  <a:gd name="T38" fmla="*/ 6 w 194"/>
                  <a:gd name="T39" fmla="*/ 73 h 112"/>
                  <a:gd name="T40" fmla="*/ 29 w 194"/>
                  <a:gd name="T41" fmla="*/ 50 h 112"/>
                  <a:gd name="T42" fmla="*/ 37 w 194"/>
                  <a:gd name="T43" fmla="*/ 50 h 112"/>
                  <a:gd name="T44" fmla="*/ 37 w 194"/>
                  <a:gd name="T45" fmla="*/ 42 h 112"/>
                  <a:gd name="T46" fmla="*/ 82 w 194"/>
                  <a:gd name="T47" fmla="*/ 5 h 112"/>
                  <a:gd name="T48" fmla="*/ 124 w 194"/>
                  <a:gd name="T49" fmla="*/ 33 h 112"/>
                  <a:gd name="T50" fmla="*/ 128 w 194"/>
                  <a:gd name="T51" fmla="*/ 45 h 112"/>
                  <a:gd name="T52" fmla="*/ 132 w 194"/>
                  <a:gd name="T53" fmla="*/ 40 h 112"/>
                  <a:gd name="T54" fmla="*/ 155 w 194"/>
                  <a:gd name="T55" fmla="*/ 30 h 112"/>
                  <a:gd name="T56" fmla="*/ 188 w 194"/>
                  <a:gd name="T57" fmla="*/ 63 h 112"/>
                  <a:gd name="T58" fmla="*/ 155 w 194"/>
                  <a:gd name="T59" fmla="*/ 96 h 112"/>
                  <a:gd name="T60" fmla="*/ 118 w 194"/>
                  <a:gd name="T61" fmla="*/ 96 h 112"/>
                  <a:gd name="T62" fmla="*/ 124 w 194"/>
                  <a:gd name="T63" fmla="*/ 90 h 112"/>
                  <a:gd name="T64" fmla="*/ 120 w 194"/>
                  <a:gd name="T65" fmla="*/ 86 h 112"/>
                  <a:gd name="T66" fmla="*/ 108 w 194"/>
                  <a:gd name="T67" fmla="*/ 99 h 112"/>
                  <a:gd name="T68" fmla="*/ 120 w 194"/>
                  <a:gd name="T69" fmla="*/ 112 h 112"/>
                  <a:gd name="T70" fmla="*/ 124 w 194"/>
                  <a:gd name="T71" fmla="*/ 108 h 112"/>
                  <a:gd name="T72" fmla="*/ 118 w 194"/>
                  <a:gd name="T73" fmla="*/ 102 h 112"/>
                  <a:gd name="T74" fmla="*/ 155 w 194"/>
                  <a:gd name="T75" fmla="*/ 102 h 112"/>
                  <a:gd name="T76" fmla="*/ 194 w 194"/>
                  <a:gd name="T77" fmla="*/ 63 h 112"/>
                  <a:gd name="T78" fmla="*/ 155 w 194"/>
                  <a:gd name="T79" fmla="*/ 25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94" h="112">
                    <a:moveTo>
                      <a:pt x="155" y="25"/>
                    </a:moveTo>
                    <a:cubicBezTo>
                      <a:pt x="146" y="25"/>
                      <a:pt x="137" y="28"/>
                      <a:pt x="130" y="34"/>
                    </a:cubicBezTo>
                    <a:cubicBezTo>
                      <a:pt x="130" y="31"/>
                      <a:pt x="130" y="31"/>
                      <a:pt x="130" y="31"/>
                    </a:cubicBezTo>
                    <a:cubicBezTo>
                      <a:pt x="121" y="12"/>
                      <a:pt x="103" y="0"/>
                      <a:pt x="82" y="0"/>
                    </a:cubicBezTo>
                    <a:cubicBezTo>
                      <a:pt x="58" y="0"/>
                      <a:pt x="37" y="17"/>
                      <a:pt x="32" y="41"/>
                    </a:cubicBezTo>
                    <a:cubicBezTo>
                      <a:pt x="32" y="44"/>
                      <a:pt x="32" y="44"/>
                      <a:pt x="32" y="44"/>
                    </a:cubicBezTo>
                    <a:cubicBezTo>
                      <a:pt x="29" y="44"/>
                      <a:pt x="29" y="44"/>
                      <a:pt x="29" y="44"/>
                    </a:cubicBezTo>
                    <a:cubicBezTo>
                      <a:pt x="13" y="44"/>
                      <a:pt x="0" y="57"/>
                      <a:pt x="0" y="73"/>
                    </a:cubicBezTo>
                    <a:cubicBezTo>
                      <a:pt x="0" y="87"/>
                      <a:pt x="10" y="99"/>
                      <a:pt x="24" y="102"/>
                    </a:cubicBezTo>
                    <a:cubicBezTo>
                      <a:pt x="29" y="102"/>
                      <a:pt x="29" y="102"/>
                      <a:pt x="29" y="102"/>
                    </a:cubicBezTo>
                    <a:cubicBezTo>
                      <a:pt x="72" y="102"/>
                      <a:pt x="72" y="102"/>
                      <a:pt x="72" y="102"/>
                    </a:cubicBezTo>
                    <a:cubicBezTo>
                      <a:pt x="66" y="108"/>
                      <a:pt x="66" y="108"/>
                      <a:pt x="66" y="108"/>
                    </a:cubicBezTo>
                    <a:cubicBezTo>
                      <a:pt x="70" y="112"/>
                      <a:pt x="70" y="112"/>
                      <a:pt x="70" y="112"/>
                    </a:cubicBezTo>
                    <a:cubicBezTo>
                      <a:pt x="82" y="99"/>
                      <a:pt x="82" y="99"/>
                      <a:pt x="82" y="99"/>
                    </a:cubicBezTo>
                    <a:cubicBezTo>
                      <a:pt x="70" y="86"/>
                      <a:pt x="70" y="86"/>
                      <a:pt x="70" y="86"/>
                    </a:cubicBezTo>
                    <a:cubicBezTo>
                      <a:pt x="66" y="90"/>
                      <a:pt x="66" y="90"/>
                      <a:pt x="66" y="90"/>
                    </a:cubicBezTo>
                    <a:cubicBezTo>
                      <a:pt x="72" y="96"/>
                      <a:pt x="72" y="96"/>
                      <a:pt x="72" y="96"/>
                    </a:cubicBezTo>
                    <a:cubicBezTo>
                      <a:pt x="29" y="96"/>
                      <a:pt x="29" y="96"/>
                      <a:pt x="29" y="96"/>
                    </a:cubicBezTo>
                    <a:cubicBezTo>
                      <a:pt x="25" y="96"/>
                      <a:pt x="25" y="96"/>
                      <a:pt x="25" y="96"/>
                    </a:cubicBezTo>
                    <a:cubicBezTo>
                      <a:pt x="14" y="94"/>
                      <a:pt x="6" y="84"/>
                      <a:pt x="6" y="73"/>
                    </a:cubicBezTo>
                    <a:cubicBezTo>
                      <a:pt x="6" y="60"/>
                      <a:pt x="16" y="50"/>
                      <a:pt x="29" y="50"/>
                    </a:cubicBezTo>
                    <a:cubicBezTo>
                      <a:pt x="37" y="50"/>
                      <a:pt x="37" y="50"/>
                      <a:pt x="37" y="50"/>
                    </a:cubicBezTo>
                    <a:cubicBezTo>
                      <a:pt x="37" y="42"/>
                      <a:pt x="37" y="42"/>
                      <a:pt x="37" y="42"/>
                    </a:cubicBezTo>
                    <a:cubicBezTo>
                      <a:pt x="42" y="20"/>
                      <a:pt x="61" y="5"/>
                      <a:pt x="82" y="5"/>
                    </a:cubicBezTo>
                    <a:cubicBezTo>
                      <a:pt x="101" y="5"/>
                      <a:pt x="117" y="16"/>
                      <a:pt x="124" y="33"/>
                    </a:cubicBezTo>
                    <a:cubicBezTo>
                      <a:pt x="128" y="45"/>
                      <a:pt x="128" y="45"/>
                      <a:pt x="128" y="45"/>
                    </a:cubicBezTo>
                    <a:cubicBezTo>
                      <a:pt x="132" y="40"/>
                      <a:pt x="132" y="40"/>
                      <a:pt x="132" y="40"/>
                    </a:cubicBezTo>
                    <a:cubicBezTo>
                      <a:pt x="138" y="34"/>
                      <a:pt x="146" y="30"/>
                      <a:pt x="155" y="30"/>
                    </a:cubicBezTo>
                    <a:cubicBezTo>
                      <a:pt x="173" y="30"/>
                      <a:pt x="188" y="45"/>
                      <a:pt x="188" y="63"/>
                    </a:cubicBezTo>
                    <a:cubicBezTo>
                      <a:pt x="188" y="82"/>
                      <a:pt x="173" y="96"/>
                      <a:pt x="155" y="96"/>
                    </a:cubicBezTo>
                    <a:cubicBezTo>
                      <a:pt x="118" y="96"/>
                      <a:pt x="118" y="96"/>
                      <a:pt x="118" y="96"/>
                    </a:cubicBezTo>
                    <a:cubicBezTo>
                      <a:pt x="124" y="90"/>
                      <a:pt x="124" y="90"/>
                      <a:pt x="124" y="90"/>
                    </a:cubicBezTo>
                    <a:cubicBezTo>
                      <a:pt x="120" y="86"/>
                      <a:pt x="120" y="86"/>
                      <a:pt x="120" y="86"/>
                    </a:cubicBezTo>
                    <a:cubicBezTo>
                      <a:pt x="108" y="99"/>
                      <a:pt x="108" y="99"/>
                      <a:pt x="108" y="99"/>
                    </a:cubicBezTo>
                    <a:cubicBezTo>
                      <a:pt x="120" y="112"/>
                      <a:pt x="120" y="112"/>
                      <a:pt x="120" y="112"/>
                    </a:cubicBezTo>
                    <a:cubicBezTo>
                      <a:pt x="124" y="108"/>
                      <a:pt x="124" y="108"/>
                      <a:pt x="124" y="108"/>
                    </a:cubicBezTo>
                    <a:cubicBezTo>
                      <a:pt x="118" y="102"/>
                      <a:pt x="118" y="102"/>
                      <a:pt x="118" y="102"/>
                    </a:cubicBezTo>
                    <a:cubicBezTo>
                      <a:pt x="155" y="102"/>
                      <a:pt x="155" y="102"/>
                      <a:pt x="155" y="102"/>
                    </a:cubicBezTo>
                    <a:cubicBezTo>
                      <a:pt x="176" y="102"/>
                      <a:pt x="194" y="85"/>
                      <a:pt x="194" y="63"/>
                    </a:cubicBezTo>
                    <a:cubicBezTo>
                      <a:pt x="194" y="42"/>
                      <a:pt x="176" y="25"/>
                      <a:pt x="155" y="25"/>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sp>
            <p:nvSpPr>
              <p:cNvPr id="72" name="TextBox 71"/>
              <p:cNvSpPr txBox="1"/>
              <p:nvPr/>
            </p:nvSpPr>
            <p:spPr>
              <a:xfrm>
                <a:off x="2597124" y="2126625"/>
                <a:ext cx="2140204" cy="193798"/>
              </a:xfrm>
              <a:prstGeom prst="rect">
                <a:avLst/>
              </a:prstGeom>
              <a:noFill/>
            </p:spPr>
            <p:txBody>
              <a:bodyPr wrap="square" lIns="91427" tIns="0" rIns="0" bIns="0" rtlCol="0" anchor="t" anchorCtr="0">
                <a:spAutoFit/>
              </a:bodyP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371" b="0" i="0" u="none" strike="noStrike" kern="1200" cap="none" spc="0" normalizeH="0" baseline="0" noProof="0">
                    <a:ln>
                      <a:noFill/>
                    </a:ln>
                    <a:gradFill>
                      <a:gsLst>
                        <a:gs pos="17699">
                          <a:srgbClr val="505050"/>
                        </a:gs>
                        <a:gs pos="46847">
                          <a:srgbClr val="505050"/>
                        </a:gs>
                      </a:gsLst>
                      <a:lin ang="5400000" scaled="1"/>
                    </a:gradFill>
                    <a:effectLst/>
                    <a:uLnTx/>
                    <a:uFillTx/>
                    <a:latin typeface="Segoe UI"/>
                    <a:ea typeface="+mn-ea"/>
                    <a:cs typeface="Segoe UI Semilight" panose="020B0402040204020203" pitchFamily="34" charset="0"/>
                  </a:rPr>
                  <a:t>Build the intelligent cloud </a:t>
                </a:r>
              </a:p>
            </p:txBody>
          </p:sp>
        </p:grpSp>
        <p:grpSp>
          <p:nvGrpSpPr>
            <p:cNvPr id="65" name="Group 64"/>
            <p:cNvGrpSpPr/>
            <p:nvPr/>
          </p:nvGrpSpPr>
          <p:grpSpPr>
            <a:xfrm>
              <a:off x="5065931" y="1736921"/>
              <a:ext cx="3711947" cy="216101"/>
              <a:chOff x="5077648" y="2104795"/>
              <a:chExt cx="3712473" cy="216131"/>
            </a:xfrm>
          </p:grpSpPr>
          <p:sp>
            <p:nvSpPr>
              <p:cNvPr id="69" name="TextBox 68"/>
              <p:cNvSpPr txBox="1"/>
              <p:nvPr/>
            </p:nvSpPr>
            <p:spPr>
              <a:xfrm>
                <a:off x="5292480" y="2126625"/>
                <a:ext cx="3497641" cy="193798"/>
              </a:xfrm>
              <a:prstGeom prst="rect">
                <a:avLst/>
              </a:prstGeom>
              <a:noFill/>
            </p:spPr>
            <p:txBody>
              <a:bodyPr wrap="square" lIns="91427" tIns="0" rIns="0" bIns="0" rtlCol="0" anchor="t" anchorCtr="0">
                <a:spAutoFit/>
              </a:bodyP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371" b="0" i="0" u="none" strike="noStrike" kern="1200" cap="none" spc="0" normalizeH="0" baseline="0" noProof="0">
                    <a:ln>
                      <a:noFill/>
                    </a:ln>
                    <a:gradFill>
                      <a:gsLst>
                        <a:gs pos="17699">
                          <a:srgbClr val="505050"/>
                        </a:gs>
                        <a:gs pos="46847">
                          <a:srgbClr val="505050"/>
                        </a:gs>
                      </a:gsLst>
                      <a:lin ang="5400000" scaled="1"/>
                    </a:gradFill>
                    <a:effectLst/>
                    <a:uLnTx/>
                    <a:uFillTx/>
                    <a:latin typeface="Segoe UI"/>
                    <a:ea typeface="+mn-ea"/>
                    <a:cs typeface="Segoe UI Semilight" panose="020B0402040204020203" pitchFamily="34" charset="0"/>
                  </a:rPr>
                  <a:t>Reinvent productivity &amp; business processes</a:t>
                </a:r>
              </a:p>
            </p:txBody>
          </p:sp>
          <p:sp>
            <p:nvSpPr>
              <p:cNvPr id="70" name="Freeform 5"/>
              <p:cNvSpPr>
                <a:spLocks noChangeAspect="1" noEditPoints="1"/>
              </p:cNvSpPr>
              <p:nvPr/>
            </p:nvSpPr>
            <p:spPr bwMode="auto">
              <a:xfrm>
                <a:off x="5077648" y="2104795"/>
                <a:ext cx="214833" cy="216131"/>
              </a:xfrm>
              <a:custGeom>
                <a:avLst/>
                <a:gdLst>
                  <a:gd name="T0" fmla="*/ 135 w 137"/>
                  <a:gd name="T1" fmla="*/ 73 h 138"/>
                  <a:gd name="T2" fmla="*/ 70 w 137"/>
                  <a:gd name="T3" fmla="*/ 138 h 138"/>
                  <a:gd name="T4" fmla="*/ 40 w 137"/>
                  <a:gd name="T5" fmla="*/ 131 h 138"/>
                  <a:gd name="T6" fmla="*/ 42 w 137"/>
                  <a:gd name="T7" fmla="*/ 126 h 138"/>
                  <a:gd name="T8" fmla="*/ 70 w 137"/>
                  <a:gd name="T9" fmla="*/ 133 h 138"/>
                  <a:gd name="T10" fmla="*/ 130 w 137"/>
                  <a:gd name="T11" fmla="*/ 73 h 138"/>
                  <a:gd name="T12" fmla="*/ 124 w 137"/>
                  <a:gd name="T13" fmla="*/ 49 h 138"/>
                  <a:gd name="T14" fmla="*/ 129 w 137"/>
                  <a:gd name="T15" fmla="*/ 47 h 138"/>
                  <a:gd name="T16" fmla="*/ 135 w 137"/>
                  <a:gd name="T17" fmla="*/ 73 h 138"/>
                  <a:gd name="T18" fmla="*/ 70 w 137"/>
                  <a:gd name="T19" fmla="*/ 14 h 138"/>
                  <a:gd name="T20" fmla="*/ 88 w 137"/>
                  <a:gd name="T21" fmla="*/ 17 h 138"/>
                  <a:gd name="T22" fmla="*/ 90 w 137"/>
                  <a:gd name="T23" fmla="*/ 12 h 138"/>
                  <a:gd name="T24" fmla="*/ 70 w 137"/>
                  <a:gd name="T25" fmla="*/ 9 h 138"/>
                  <a:gd name="T26" fmla="*/ 5 w 137"/>
                  <a:gd name="T27" fmla="*/ 73 h 138"/>
                  <a:gd name="T28" fmla="*/ 10 w 137"/>
                  <a:gd name="T29" fmla="*/ 99 h 138"/>
                  <a:gd name="T30" fmla="*/ 1 w 137"/>
                  <a:gd name="T31" fmla="*/ 97 h 138"/>
                  <a:gd name="T32" fmla="*/ 0 w 137"/>
                  <a:gd name="T33" fmla="*/ 102 h 138"/>
                  <a:gd name="T34" fmla="*/ 18 w 137"/>
                  <a:gd name="T35" fmla="*/ 106 h 138"/>
                  <a:gd name="T36" fmla="*/ 23 w 137"/>
                  <a:gd name="T37" fmla="*/ 89 h 138"/>
                  <a:gd name="T38" fmla="*/ 18 w 137"/>
                  <a:gd name="T39" fmla="*/ 87 h 138"/>
                  <a:gd name="T40" fmla="*/ 15 w 137"/>
                  <a:gd name="T41" fmla="*/ 96 h 138"/>
                  <a:gd name="T42" fmla="*/ 10 w 137"/>
                  <a:gd name="T43" fmla="*/ 73 h 138"/>
                  <a:gd name="T44" fmla="*/ 70 w 137"/>
                  <a:gd name="T45" fmla="*/ 14 h 138"/>
                  <a:gd name="T46" fmla="*/ 66 w 137"/>
                  <a:gd name="T47" fmla="*/ 24 h 138"/>
                  <a:gd name="T48" fmla="*/ 66 w 137"/>
                  <a:gd name="T49" fmla="*/ 75 h 138"/>
                  <a:gd name="T50" fmla="*/ 100 w 137"/>
                  <a:gd name="T51" fmla="*/ 103 h 138"/>
                  <a:gd name="T52" fmla="*/ 103 w 137"/>
                  <a:gd name="T53" fmla="*/ 99 h 138"/>
                  <a:gd name="T54" fmla="*/ 72 w 137"/>
                  <a:gd name="T55" fmla="*/ 73 h 138"/>
                  <a:gd name="T56" fmla="*/ 72 w 137"/>
                  <a:gd name="T57" fmla="*/ 24 h 138"/>
                  <a:gd name="T58" fmla="*/ 66 w 137"/>
                  <a:gd name="T59" fmla="*/ 24 h 138"/>
                  <a:gd name="T60" fmla="*/ 137 w 137"/>
                  <a:gd name="T61" fmla="*/ 21 h 138"/>
                  <a:gd name="T62" fmla="*/ 116 w 137"/>
                  <a:gd name="T63" fmla="*/ 0 h 138"/>
                  <a:gd name="T64" fmla="*/ 95 w 137"/>
                  <a:gd name="T65" fmla="*/ 21 h 138"/>
                  <a:gd name="T66" fmla="*/ 116 w 137"/>
                  <a:gd name="T67" fmla="*/ 42 h 138"/>
                  <a:gd name="T68" fmla="*/ 137 w 137"/>
                  <a:gd name="T69" fmla="*/ 21 h 138"/>
                  <a:gd name="T70" fmla="*/ 132 w 137"/>
                  <a:gd name="T71" fmla="*/ 21 h 138"/>
                  <a:gd name="T72" fmla="*/ 116 w 137"/>
                  <a:gd name="T73" fmla="*/ 37 h 138"/>
                  <a:gd name="T74" fmla="*/ 100 w 137"/>
                  <a:gd name="T75" fmla="*/ 21 h 138"/>
                  <a:gd name="T76" fmla="*/ 116 w 137"/>
                  <a:gd name="T77" fmla="*/ 5 h 138"/>
                  <a:gd name="T78" fmla="*/ 132 w 137"/>
                  <a:gd name="T79" fmla="*/ 21 h 138"/>
                  <a:gd name="T80" fmla="*/ 119 w 137"/>
                  <a:gd name="T81" fmla="*/ 10 h 138"/>
                  <a:gd name="T82" fmla="*/ 114 w 137"/>
                  <a:gd name="T83" fmla="*/ 10 h 138"/>
                  <a:gd name="T84" fmla="*/ 114 w 137"/>
                  <a:gd name="T85" fmla="*/ 23 h 138"/>
                  <a:gd name="T86" fmla="*/ 119 w 137"/>
                  <a:gd name="T87" fmla="*/ 23 h 138"/>
                  <a:gd name="T88" fmla="*/ 119 w 137"/>
                  <a:gd name="T89" fmla="*/ 10 h 138"/>
                  <a:gd name="T90" fmla="*/ 119 w 137"/>
                  <a:gd name="T91" fmla="*/ 27 h 138"/>
                  <a:gd name="T92" fmla="*/ 114 w 137"/>
                  <a:gd name="T93" fmla="*/ 27 h 138"/>
                  <a:gd name="T94" fmla="*/ 114 w 137"/>
                  <a:gd name="T95" fmla="*/ 32 h 138"/>
                  <a:gd name="T96" fmla="*/ 119 w 137"/>
                  <a:gd name="T97" fmla="*/ 32 h 138"/>
                  <a:gd name="T98" fmla="*/ 119 w 137"/>
                  <a:gd name="T99" fmla="*/ 27 h 13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37" h="138">
                    <a:moveTo>
                      <a:pt x="135" y="73"/>
                    </a:moveTo>
                    <a:cubicBezTo>
                      <a:pt x="135" y="109"/>
                      <a:pt x="106" y="138"/>
                      <a:pt x="70" y="138"/>
                    </a:cubicBezTo>
                    <a:cubicBezTo>
                      <a:pt x="59" y="138"/>
                      <a:pt x="49" y="136"/>
                      <a:pt x="40" y="131"/>
                    </a:cubicBezTo>
                    <a:cubicBezTo>
                      <a:pt x="42" y="126"/>
                      <a:pt x="42" y="126"/>
                      <a:pt x="42" y="126"/>
                    </a:cubicBezTo>
                    <a:cubicBezTo>
                      <a:pt x="51" y="131"/>
                      <a:pt x="60" y="133"/>
                      <a:pt x="70" y="133"/>
                    </a:cubicBezTo>
                    <a:cubicBezTo>
                      <a:pt x="103" y="133"/>
                      <a:pt x="130" y="106"/>
                      <a:pt x="130" y="73"/>
                    </a:cubicBezTo>
                    <a:cubicBezTo>
                      <a:pt x="130" y="65"/>
                      <a:pt x="128" y="57"/>
                      <a:pt x="124" y="49"/>
                    </a:cubicBezTo>
                    <a:cubicBezTo>
                      <a:pt x="129" y="47"/>
                      <a:pt x="129" y="47"/>
                      <a:pt x="129" y="47"/>
                    </a:cubicBezTo>
                    <a:cubicBezTo>
                      <a:pt x="133" y="55"/>
                      <a:pt x="135" y="64"/>
                      <a:pt x="135" y="73"/>
                    </a:cubicBezTo>
                    <a:close/>
                    <a:moveTo>
                      <a:pt x="70" y="14"/>
                    </a:moveTo>
                    <a:cubicBezTo>
                      <a:pt x="76" y="14"/>
                      <a:pt x="82" y="15"/>
                      <a:pt x="88" y="17"/>
                    </a:cubicBezTo>
                    <a:cubicBezTo>
                      <a:pt x="90" y="12"/>
                      <a:pt x="90" y="12"/>
                      <a:pt x="90" y="12"/>
                    </a:cubicBezTo>
                    <a:cubicBezTo>
                      <a:pt x="84" y="10"/>
                      <a:pt x="77" y="9"/>
                      <a:pt x="70" y="9"/>
                    </a:cubicBezTo>
                    <a:cubicBezTo>
                      <a:pt x="34" y="9"/>
                      <a:pt x="5" y="38"/>
                      <a:pt x="5" y="73"/>
                    </a:cubicBezTo>
                    <a:cubicBezTo>
                      <a:pt x="5" y="82"/>
                      <a:pt x="7" y="91"/>
                      <a:pt x="10" y="99"/>
                    </a:cubicBezTo>
                    <a:cubicBezTo>
                      <a:pt x="1" y="97"/>
                      <a:pt x="1" y="97"/>
                      <a:pt x="1" y="97"/>
                    </a:cubicBezTo>
                    <a:cubicBezTo>
                      <a:pt x="0" y="102"/>
                      <a:pt x="0" y="102"/>
                      <a:pt x="0" y="102"/>
                    </a:cubicBezTo>
                    <a:cubicBezTo>
                      <a:pt x="18" y="106"/>
                      <a:pt x="18" y="106"/>
                      <a:pt x="18" y="106"/>
                    </a:cubicBezTo>
                    <a:cubicBezTo>
                      <a:pt x="23" y="89"/>
                      <a:pt x="23" y="89"/>
                      <a:pt x="23" y="89"/>
                    </a:cubicBezTo>
                    <a:cubicBezTo>
                      <a:pt x="18" y="87"/>
                      <a:pt x="18" y="87"/>
                      <a:pt x="18" y="87"/>
                    </a:cubicBezTo>
                    <a:cubicBezTo>
                      <a:pt x="15" y="96"/>
                      <a:pt x="15" y="96"/>
                      <a:pt x="15" y="96"/>
                    </a:cubicBezTo>
                    <a:cubicBezTo>
                      <a:pt x="12" y="89"/>
                      <a:pt x="10" y="81"/>
                      <a:pt x="10" y="73"/>
                    </a:cubicBezTo>
                    <a:cubicBezTo>
                      <a:pt x="10" y="40"/>
                      <a:pt x="37" y="14"/>
                      <a:pt x="70" y="14"/>
                    </a:cubicBezTo>
                    <a:close/>
                    <a:moveTo>
                      <a:pt x="66" y="24"/>
                    </a:moveTo>
                    <a:cubicBezTo>
                      <a:pt x="66" y="75"/>
                      <a:pt x="66" y="75"/>
                      <a:pt x="66" y="75"/>
                    </a:cubicBezTo>
                    <a:cubicBezTo>
                      <a:pt x="100" y="103"/>
                      <a:pt x="100" y="103"/>
                      <a:pt x="100" y="103"/>
                    </a:cubicBezTo>
                    <a:cubicBezTo>
                      <a:pt x="103" y="99"/>
                      <a:pt x="103" y="99"/>
                      <a:pt x="103" y="99"/>
                    </a:cubicBezTo>
                    <a:cubicBezTo>
                      <a:pt x="72" y="73"/>
                      <a:pt x="72" y="73"/>
                      <a:pt x="72" y="73"/>
                    </a:cubicBezTo>
                    <a:cubicBezTo>
                      <a:pt x="72" y="24"/>
                      <a:pt x="72" y="24"/>
                      <a:pt x="72" y="24"/>
                    </a:cubicBezTo>
                    <a:lnTo>
                      <a:pt x="66" y="24"/>
                    </a:lnTo>
                    <a:close/>
                    <a:moveTo>
                      <a:pt x="137" y="21"/>
                    </a:moveTo>
                    <a:cubicBezTo>
                      <a:pt x="137" y="9"/>
                      <a:pt x="128" y="0"/>
                      <a:pt x="116" y="0"/>
                    </a:cubicBezTo>
                    <a:cubicBezTo>
                      <a:pt x="105" y="0"/>
                      <a:pt x="95" y="9"/>
                      <a:pt x="95" y="21"/>
                    </a:cubicBezTo>
                    <a:cubicBezTo>
                      <a:pt x="95" y="32"/>
                      <a:pt x="105" y="42"/>
                      <a:pt x="116" y="42"/>
                    </a:cubicBezTo>
                    <a:cubicBezTo>
                      <a:pt x="128" y="42"/>
                      <a:pt x="137" y="32"/>
                      <a:pt x="137" y="21"/>
                    </a:cubicBezTo>
                    <a:close/>
                    <a:moveTo>
                      <a:pt x="132" y="21"/>
                    </a:moveTo>
                    <a:cubicBezTo>
                      <a:pt x="132" y="30"/>
                      <a:pt x="125" y="37"/>
                      <a:pt x="116" y="37"/>
                    </a:cubicBezTo>
                    <a:cubicBezTo>
                      <a:pt x="107" y="37"/>
                      <a:pt x="100" y="30"/>
                      <a:pt x="100" y="21"/>
                    </a:cubicBezTo>
                    <a:cubicBezTo>
                      <a:pt x="100" y="12"/>
                      <a:pt x="107" y="5"/>
                      <a:pt x="116" y="5"/>
                    </a:cubicBezTo>
                    <a:cubicBezTo>
                      <a:pt x="125" y="5"/>
                      <a:pt x="132" y="12"/>
                      <a:pt x="132" y="21"/>
                    </a:cubicBezTo>
                    <a:close/>
                    <a:moveTo>
                      <a:pt x="119" y="10"/>
                    </a:moveTo>
                    <a:cubicBezTo>
                      <a:pt x="114" y="10"/>
                      <a:pt x="114" y="10"/>
                      <a:pt x="114" y="10"/>
                    </a:cubicBezTo>
                    <a:cubicBezTo>
                      <a:pt x="114" y="23"/>
                      <a:pt x="114" y="23"/>
                      <a:pt x="114" y="23"/>
                    </a:cubicBezTo>
                    <a:cubicBezTo>
                      <a:pt x="119" y="23"/>
                      <a:pt x="119" y="23"/>
                      <a:pt x="119" y="23"/>
                    </a:cubicBezTo>
                    <a:lnTo>
                      <a:pt x="119" y="10"/>
                    </a:lnTo>
                    <a:close/>
                    <a:moveTo>
                      <a:pt x="119" y="27"/>
                    </a:moveTo>
                    <a:cubicBezTo>
                      <a:pt x="114" y="27"/>
                      <a:pt x="114" y="27"/>
                      <a:pt x="114" y="27"/>
                    </a:cubicBezTo>
                    <a:cubicBezTo>
                      <a:pt x="114" y="32"/>
                      <a:pt x="114" y="32"/>
                      <a:pt x="114" y="32"/>
                    </a:cubicBezTo>
                    <a:cubicBezTo>
                      <a:pt x="119" y="32"/>
                      <a:pt x="119" y="32"/>
                      <a:pt x="119" y="32"/>
                    </a:cubicBezTo>
                    <a:lnTo>
                      <a:pt x="119" y="27"/>
                    </a:ln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nvGrpSpPr>
            <p:cNvPr id="66" name="Group 65"/>
            <p:cNvGrpSpPr/>
            <p:nvPr/>
          </p:nvGrpSpPr>
          <p:grpSpPr>
            <a:xfrm>
              <a:off x="9093849" y="1725291"/>
              <a:ext cx="2951440" cy="241035"/>
              <a:chOff x="9084730" y="2093163"/>
              <a:chExt cx="2951859" cy="241069"/>
            </a:xfrm>
          </p:grpSpPr>
          <p:sp>
            <p:nvSpPr>
              <p:cNvPr id="67" name="TextBox 66"/>
              <p:cNvSpPr txBox="1"/>
              <p:nvPr/>
            </p:nvSpPr>
            <p:spPr>
              <a:xfrm>
                <a:off x="9314040" y="2126625"/>
                <a:ext cx="2722549" cy="193799"/>
              </a:xfrm>
              <a:prstGeom prst="rect">
                <a:avLst/>
              </a:prstGeom>
              <a:noFill/>
            </p:spPr>
            <p:txBody>
              <a:bodyPr wrap="square" lIns="91427" tIns="0" rIns="0" bIns="0" rtlCol="0" anchor="t" anchorCtr="0">
                <a:spAutoFit/>
              </a:bodyPr>
              <a:lstStyle/>
              <a:p>
                <a:pPr marL="0" marR="0" lvl="0" indent="0" algn="l" defTabSz="914192" rtl="0" eaLnBrk="1" fontAlgn="auto" latinLnBrk="0" hangingPunct="1">
                  <a:lnSpc>
                    <a:spcPct val="90000"/>
                  </a:lnSpc>
                  <a:spcBef>
                    <a:spcPts val="0"/>
                  </a:spcBef>
                  <a:spcAft>
                    <a:spcPts val="0"/>
                  </a:spcAft>
                  <a:buClrTx/>
                  <a:buSzTx/>
                  <a:buFontTx/>
                  <a:buNone/>
                  <a:tabLst/>
                  <a:defRPr/>
                </a:pPr>
                <a:r>
                  <a:rPr kumimoji="0" lang="en-US" sz="1371" b="0" i="0" u="none" strike="noStrike" kern="1200" cap="none" spc="0" normalizeH="0" baseline="0" noProof="0">
                    <a:ln>
                      <a:noFill/>
                    </a:ln>
                    <a:gradFill>
                      <a:gsLst>
                        <a:gs pos="17699">
                          <a:srgbClr val="505050"/>
                        </a:gs>
                        <a:gs pos="46847">
                          <a:srgbClr val="505050"/>
                        </a:gs>
                      </a:gsLst>
                      <a:lin ang="5400000" scaled="1"/>
                    </a:gradFill>
                    <a:effectLst/>
                    <a:uLnTx/>
                    <a:uFillTx/>
                    <a:latin typeface="Segoe UI"/>
                    <a:ea typeface="+mn-ea"/>
                    <a:cs typeface="Segoe UI Semilight" panose="020B0402040204020203" pitchFamily="34" charset="0"/>
                  </a:rPr>
                  <a:t>Create more personal computing</a:t>
                </a:r>
              </a:p>
            </p:txBody>
          </p:sp>
          <p:sp>
            <p:nvSpPr>
              <p:cNvPr id="68" name="Freeform 9"/>
              <p:cNvSpPr>
                <a:spLocks noChangeAspect="1" noEditPoints="1"/>
              </p:cNvSpPr>
              <p:nvPr/>
            </p:nvSpPr>
            <p:spPr bwMode="auto">
              <a:xfrm>
                <a:off x="9084730" y="2093163"/>
                <a:ext cx="229310" cy="241069"/>
              </a:xfrm>
              <a:custGeom>
                <a:avLst/>
                <a:gdLst>
                  <a:gd name="T0" fmla="*/ 75 w 129"/>
                  <a:gd name="T1" fmla="*/ 72 h 136"/>
                  <a:gd name="T2" fmla="*/ 86 w 129"/>
                  <a:gd name="T3" fmla="*/ 52 h 136"/>
                  <a:gd name="T4" fmla="*/ 64 w 129"/>
                  <a:gd name="T5" fmla="*/ 29 h 136"/>
                  <a:gd name="T6" fmla="*/ 41 w 129"/>
                  <a:gd name="T7" fmla="*/ 52 h 136"/>
                  <a:gd name="T8" fmla="*/ 52 w 129"/>
                  <a:gd name="T9" fmla="*/ 72 h 136"/>
                  <a:gd name="T10" fmla="*/ 30 w 129"/>
                  <a:gd name="T11" fmla="*/ 103 h 136"/>
                  <a:gd name="T12" fmla="*/ 35 w 129"/>
                  <a:gd name="T13" fmla="*/ 103 h 136"/>
                  <a:gd name="T14" fmla="*/ 64 w 129"/>
                  <a:gd name="T15" fmla="*/ 75 h 136"/>
                  <a:gd name="T16" fmla="*/ 92 w 129"/>
                  <a:gd name="T17" fmla="*/ 103 h 136"/>
                  <a:gd name="T18" fmla="*/ 97 w 129"/>
                  <a:gd name="T19" fmla="*/ 103 h 136"/>
                  <a:gd name="T20" fmla="*/ 75 w 129"/>
                  <a:gd name="T21" fmla="*/ 72 h 136"/>
                  <a:gd name="T22" fmla="*/ 46 w 129"/>
                  <a:gd name="T23" fmla="*/ 52 h 136"/>
                  <a:gd name="T24" fmla="*/ 64 w 129"/>
                  <a:gd name="T25" fmla="*/ 34 h 136"/>
                  <a:gd name="T26" fmla="*/ 81 w 129"/>
                  <a:gd name="T27" fmla="*/ 52 h 136"/>
                  <a:gd name="T28" fmla="*/ 64 w 129"/>
                  <a:gd name="T29" fmla="*/ 69 h 136"/>
                  <a:gd name="T30" fmla="*/ 46 w 129"/>
                  <a:gd name="T31" fmla="*/ 52 h 136"/>
                  <a:gd name="T32" fmla="*/ 108 w 129"/>
                  <a:gd name="T33" fmla="*/ 42 h 136"/>
                  <a:gd name="T34" fmla="*/ 87 w 129"/>
                  <a:gd name="T35" fmla="*/ 21 h 136"/>
                  <a:gd name="T36" fmla="*/ 108 w 129"/>
                  <a:gd name="T37" fmla="*/ 0 h 136"/>
                  <a:gd name="T38" fmla="*/ 129 w 129"/>
                  <a:gd name="T39" fmla="*/ 21 h 136"/>
                  <a:gd name="T40" fmla="*/ 108 w 129"/>
                  <a:gd name="T41" fmla="*/ 42 h 136"/>
                  <a:gd name="T42" fmla="*/ 108 w 129"/>
                  <a:gd name="T43" fmla="*/ 5 h 136"/>
                  <a:gd name="T44" fmla="*/ 92 w 129"/>
                  <a:gd name="T45" fmla="*/ 21 h 136"/>
                  <a:gd name="T46" fmla="*/ 108 w 129"/>
                  <a:gd name="T47" fmla="*/ 37 h 136"/>
                  <a:gd name="T48" fmla="*/ 124 w 129"/>
                  <a:gd name="T49" fmla="*/ 21 h 136"/>
                  <a:gd name="T50" fmla="*/ 108 w 129"/>
                  <a:gd name="T51" fmla="*/ 5 h 136"/>
                  <a:gd name="T52" fmla="*/ 111 w 129"/>
                  <a:gd name="T53" fmla="*/ 31 h 136"/>
                  <a:gd name="T54" fmla="*/ 105 w 129"/>
                  <a:gd name="T55" fmla="*/ 31 h 136"/>
                  <a:gd name="T56" fmla="*/ 105 w 129"/>
                  <a:gd name="T57" fmla="*/ 18 h 136"/>
                  <a:gd name="T58" fmla="*/ 111 w 129"/>
                  <a:gd name="T59" fmla="*/ 18 h 136"/>
                  <a:gd name="T60" fmla="*/ 111 w 129"/>
                  <a:gd name="T61" fmla="*/ 31 h 136"/>
                  <a:gd name="T62" fmla="*/ 111 w 129"/>
                  <a:gd name="T63" fmla="*/ 15 h 136"/>
                  <a:gd name="T64" fmla="*/ 105 w 129"/>
                  <a:gd name="T65" fmla="*/ 15 h 136"/>
                  <a:gd name="T66" fmla="*/ 105 w 129"/>
                  <a:gd name="T67" fmla="*/ 9 h 136"/>
                  <a:gd name="T68" fmla="*/ 111 w 129"/>
                  <a:gd name="T69" fmla="*/ 9 h 136"/>
                  <a:gd name="T70" fmla="*/ 111 w 129"/>
                  <a:gd name="T71" fmla="*/ 15 h 136"/>
                  <a:gd name="T72" fmla="*/ 64 w 129"/>
                  <a:gd name="T73" fmla="*/ 136 h 136"/>
                  <a:gd name="T74" fmla="*/ 0 w 129"/>
                  <a:gd name="T75" fmla="*/ 72 h 136"/>
                  <a:gd name="T76" fmla="*/ 64 w 129"/>
                  <a:gd name="T77" fmla="*/ 8 h 136"/>
                  <a:gd name="T78" fmla="*/ 82 w 129"/>
                  <a:gd name="T79" fmla="*/ 11 h 136"/>
                  <a:gd name="T80" fmla="*/ 80 w 129"/>
                  <a:gd name="T81" fmla="*/ 16 h 136"/>
                  <a:gd name="T82" fmla="*/ 64 w 129"/>
                  <a:gd name="T83" fmla="*/ 14 h 136"/>
                  <a:gd name="T84" fmla="*/ 5 w 129"/>
                  <a:gd name="T85" fmla="*/ 72 h 136"/>
                  <a:gd name="T86" fmla="*/ 64 w 129"/>
                  <a:gd name="T87" fmla="*/ 130 h 136"/>
                  <a:gd name="T88" fmla="*/ 122 w 129"/>
                  <a:gd name="T89" fmla="*/ 72 h 136"/>
                  <a:gd name="T90" fmla="*/ 117 w 129"/>
                  <a:gd name="T91" fmla="*/ 48 h 136"/>
                  <a:gd name="T92" fmla="*/ 122 w 129"/>
                  <a:gd name="T93" fmla="*/ 46 h 136"/>
                  <a:gd name="T94" fmla="*/ 127 w 129"/>
                  <a:gd name="T95" fmla="*/ 72 h 136"/>
                  <a:gd name="T96" fmla="*/ 64 w 129"/>
                  <a:gd name="T97" fmla="*/ 136 h 1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Lst>
                <a:rect l="0" t="0" r="r" b="b"/>
                <a:pathLst>
                  <a:path w="129" h="136">
                    <a:moveTo>
                      <a:pt x="75" y="72"/>
                    </a:moveTo>
                    <a:cubicBezTo>
                      <a:pt x="82" y="68"/>
                      <a:pt x="86" y="60"/>
                      <a:pt x="86" y="52"/>
                    </a:cubicBezTo>
                    <a:cubicBezTo>
                      <a:pt x="86" y="39"/>
                      <a:pt x="76" y="29"/>
                      <a:pt x="64" y="29"/>
                    </a:cubicBezTo>
                    <a:cubicBezTo>
                      <a:pt x="51" y="29"/>
                      <a:pt x="41" y="39"/>
                      <a:pt x="41" y="52"/>
                    </a:cubicBezTo>
                    <a:cubicBezTo>
                      <a:pt x="41" y="60"/>
                      <a:pt x="45" y="68"/>
                      <a:pt x="52" y="72"/>
                    </a:cubicBezTo>
                    <a:cubicBezTo>
                      <a:pt x="39" y="76"/>
                      <a:pt x="30" y="89"/>
                      <a:pt x="30" y="103"/>
                    </a:cubicBezTo>
                    <a:cubicBezTo>
                      <a:pt x="35" y="103"/>
                      <a:pt x="35" y="103"/>
                      <a:pt x="35" y="103"/>
                    </a:cubicBezTo>
                    <a:cubicBezTo>
                      <a:pt x="35" y="87"/>
                      <a:pt x="48" y="75"/>
                      <a:pt x="64" y="75"/>
                    </a:cubicBezTo>
                    <a:cubicBezTo>
                      <a:pt x="79" y="75"/>
                      <a:pt x="92" y="87"/>
                      <a:pt x="92" y="103"/>
                    </a:cubicBezTo>
                    <a:cubicBezTo>
                      <a:pt x="97" y="103"/>
                      <a:pt x="97" y="103"/>
                      <a:pt x="97" y="103"/>
                    </a:cubicBezTo>
                    <a:cubicBezTo>
                      <a:pt x="97" y="89"/>
                      <a:pt x="88" y="76"/>
                      <a:pt x="75" y="72"/>
                    </a:cubicBezTo>
                    <a:close/>
                    <a:moveTo>
                      <a:pt x="46" y="52"/>
                    </a:moveTo>
                    <a:cubicBezTo>
                      <a:pt x="46" y="42"/>
                      <a:pt x="54" y="34"/>
                      <a:pt x="64" y="34"/>
                    </a:cubicBezTo>
                    <a:cubicBezTo>
                      <a:pt x="73" y="34"/>
                      <a:pt x="81" y="42"/>
                      <a:pt x="81" y="52"/>
                    </a:cubicBezTo>
                    <a:cubicBezTo>
                      <a:pt x="81" y="62"/>
                      <a:pt x="73" y="69"/>
                      <a:pt x="64" y="69"/>
                    </a:cubicBezTo>
                    <a:cubicBezTo>
                      <a:pt x="54" y="69"/>
                      <a:pt x="46" y="62"/>
                      <a:pt x="46" y="52"/>
                    </a:cubicBezTo>
                    <a:close/>
                    <a:moveTo>
                      <a:pt x="108" y="42"/>
                    </a:moveTo>
                    <a:cubicBezTo>
                      <a:pt x="96" y="42"/>
                      <a:pt x="87" y="32"/>
                      <a:pt x="87" y="21"/>
                    </a:cubicBezTo>
                    <a:cubicBezTo>
                      <a:pt x="87" y="9"/>
                      <a:pt x="96" y="0"/>
                      <a:pt x="108" y="0"/>
                    </a:cubicBezTo>
                    <a:cubicBezTo>
                      <a:pt x="120" y="0"/>
                      <a:pt x="129" y="9"/>
                      <a:pt x="129" y="21"/>
                    </a:cubicBezTo>
                    <a:cubicBezTo>
                      <a:pt x="129" y="32"/>
                      <a:pt x="120" y="42"/>
                      <a:pt x="108" y="42"/>
                    </a:cubicBezTo>
                    <a:close/>
                    <a:moveTo>
                      <a:pt x="108" y="5"/>
                    </a:moveTo>
                    <a:cubicBezTo>
                      <a:pt x="99" y="5"/>
                      <a:pt x="92" y="12"/>
                      <a:pt x="92" y="21"/>
                    </a:cubicBezTo>
                    <a:cubicBezTo>
                      <a:pt x="92" y="29"/>
                      <a:pt x="99" y="37"/>
                      <a:pt x="108" y="37"/>
                    </a:cubicBezTo>
                    <a:cubicBezTo>
                      <a:pt x="117" y="37"/>
                      <a:pt x="124" y="29"/>
                      <a:pt x="124" y="21"/>
                    </a:cubicBezTo>
                    <a:cubicBezTo>
                      <a:pt x="124" y="12"/>
                      <a:pt x="117" y="5"/>
                      <a:pt x="108" y="5"/>
                    </a:cubicBezTo>
                    <a:close/>
                    <a:moveTo>
                      <a:pt x="111" y="31"/>
                    </a:moveTo>
                    <a:cubicBezTo>
                      <a:pt x="105" y="31"/>
                      <a:pt x="105" y="31"/>
                      <a:pt x="105" y="31"/>
                    </a:cubicBezTo>
                    <a:cubicBezTo>
                      <a:pt x="105" y="18"/>
                      <a:pt x="105" y="18"/>
                      <a:pt x="105" y="18"/>
                    </a:cubicBezTo>
                    <a:cubicBezTo>
                      <a:pt x="111" y="18"/>
                      <a:pt x="111" y="18"/>
                      <a:pt x="111" y="18"/>
                    </a:cubicBezTo>
                    <a:lnTo>
                      <a:pt x="111" y="31"/>
                    </a:lnTo>
                    <a:close/>
                    <a:moveTo>
                      <a:pt x="111" y="15"/>
                    </a:moveTo>
                    <a:cubicBezTo>
                      <a:pt x="105" y="15"/>
                      <a:pt x="105" y="15"/>
                      <a:pt x="105" y="15"/>
                    </a:cubicBezTo>
                    <a:cubicBezTo>
                      <a:pt x="105" y="9"/>
                      <a:pt x="105" y="9"/>
                      <a:pt x="105" y="9"/>
                    </a:cubicBezTo>
                    <a:cubicBezTo>
                      <a:pt x="111" y="9"/>
                      <a:pt x="111" y="9"/>
                      <a:pt x="111" y="9"/>
                    </a:cubicBezTo>
                    <a:lnTo>
                      <a:pt x="111" y="15"/>
                    </a:lnTo>
                    <a:close/>
                    <a:moveTo>
                      <a:pt x="64" y="136"/>
                    </a:moveTo>
                    <a:cubicBezTo>
                      <a:pt x="29" y="136"/>
                      <a:pt x="0" y="107"/>
                      <a:pt x="0" y="72"/>
                    </a:cubicBezTo>
                    <a:cubicBezTo>
                      <a:pt x="0" y="37"/>
                      <a:pt x="29" y="8"/>
                      <a:pt x="64" y="8"/>
                    </a:cubicBezTo>
                    <a:cubicBezTo>
                      <a:pt x="70" y="8"/>
                      <a:pt x="76" y="9"/>
                      <a:pt x="82" y="11"/>
                    </a:cubicBezTo>
                    <a:cubicBezTo>
                      <a:pt x="80" y="16"/>
                      <a:pt x="80" y="16"/>
                      <a:pt x="80" y="16"/>
                    </a:cubicBezTo>
                    <a:cubicBezTo>
                      <a:pt x="75" y="14"/>
                      <a:pt x="69" y="14"/>
                      <a:pt x="64" y="14"/>
                    </a:cubicBezTo>
                    <a:cubicBezTo>
                      <a:pt x="31" y="14"/>
                      <a:pt x="5" y="40"/>
                      <a:pt x="5" y="72"/>
                    </a:cubicBezTo>
                    <a:cubicBezTo>
                      <a:pt x="5" y="104"/>
                      <a:pt x="31" y="130"/>
                      <a:pt x="64" y="130"/>
                    </a:cubicBezTo>
                    <a:cubicBezTo>
                      <a:pt x="96" y="130"/>
                      <a:pt x="122" y="104"/>
                      <a:pt x="122" y="72"/>
                    </a:cubicBezTo>
                    <a:cubicBezTo>
                      <a:pt x="122" y="64"/>
                      <a:pt x="120" y="56"/>
                      <a:pt x="117" y="48"/>
                    </a:cubicBezTo>
                    <a:cubicBezTo>
                      <a:pt x="122" y="46"/>
                      <a:pt x="122" y="46"/>
                      <a:pt x="122" y="46"/>
                    </a:cubicBezTo>
                    <a:cubicBezTo>
                      <a:pt x="125" y="54"/>
                      <a:pt x="127" y="63"/>
                      <a:pt x="127" y="72"/>
                    </a:cubicBezTo>
                    <a:cubicBezTo>
                      <a:pt x="127" y="107"/>
                      <a:pt x="99" y="136"/>
                      <a:pt x="64" y="136"/>
                    </a:cubicBezTo>
                    <a:close/>
                  </a:path>
                </a:pathLst>
              </a:custGeom>
              <a:solidFill>
                <a:schemeClr val="tx1"/>
              </a:solidFill>
              <a:ln>
                <a:noFill/>
              </a:ln>
            </p:spPr>
            <p:txBody>
              <a:bodyPr vert="horz" wrap="square" lIns="91427" tIns="45713" rIns="91427" bIns="45713" numCol="1" anchor="t" anchorCtr="0" compatLnSpc="1">
                <a:prstTxWarp prst="textNoShape">
                  <a:avLst/>
                </a:prstTxWarp>
              </a:bodyPr>
              <a:lstStyle/>
              <a:p>
                <a:pPr marL="0" marR="0" lvl="0" indent="0" algn="l" defTabSz="914192" rtl="0" eaLnBrk="1" fontAlgn="auto" latinLnBrk="0" hangingPunct="1">
                  <a:lnSpc>
                    <a:spcPct val="100000"/>
                  </a:lnSpc>
                  <a:spcBef>
                    <a:spcPts val="0"/>
                  </a:spcBef>
                  <a:spcAft>
                    <a:spcPts val="0"/>
                  </a:spcAft>
                  <a:buClrTx/>
                  <a:buSzTx/>
                  <a:buFontTx/>
                  <a:buNone/>
                  <a:tabLst/>
                  <a:defRPr/>
                </a:pPr>
                <a:endParaRPr kumimoji="0" lang="en-US" sz="1765" b="0" i="0" u="none" strike="noStrike" kern="1200" cap="none" spc="0" normalizeH="0" baseline="0" noProof="0">
                  <a:ln>
                    <a:noFill/>
                  </a:ln>
                  <a:solidFill>
                    <a:srgbClr val="505050"/>
                  </a:solidFill>
                  <a:effectLst/>
                  <a:uLnTx/>
                  <a:uFillTx/>
                  <a:latin typeface="Segoe UI"/>
                  <a:ea typeface="+mn-ea"/>
                  <a:cs typeface="+mn-cs"/>
                </a:endParaRPr>
              </a:p>
            </p:txBody>
          </p:sp>
        </p:grpSp>
      </p:grpSp>
      <p:sp>
        <p:nvSpPr>
          <p:cNvPr id="77" name="Rectangle 9"/>
          <p:cNvSpPr/>
          <p:nvPr/>
        </p:nvSpPr>
        <p:spPr bwMode="auto">
          <a:xfrm>
            <a:off x="270064" y="2082042"/>
            <a:ext cx="1747468" cy="201695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846559" rtl="0" eaLnBrk="1" fontAlgn="auto" latinLnBrk="0" hangingPunct="1">
              <a:lnSpc>
                <a:spcPct val="90000"/>
              </a:lnSpc>
              <a:spcBef>
                <a:spcPts val="588"/>
              </a:spcBef>
              <a:spcAft>
                <a:spcPts val="0"/>
              </a:spcAft>
              <a:buClrTx/>
              <a:buSzTx/>
              <a:buFontTx/>
              <a:buNone/>
              <a:tabLst/>
              <a:defRPr/>
            </a:pPr>
            <a:r>
              <a:rPr kumimoji="0" lang="en-US" sz="2353" b="0" i="0" u="none" strike="noStrike" kern="1200" cap="none" spc="0" normalizeH="0" baseline="0" noProof="0">
                <a:ln>
                  <a:noFill/>
                </a:ln>
                <a:gradFill>
                  <a:gsLst>
                    <a:gs pos="44144">
                      <a:srgbClr val="FFFFFF"/>
                    </a:gs>
                    <a:gs pos="69000">
                      <a:srgbClr val="FFFFFF"/>
                    </a:gs>
                  </a:gsLst>
                  <a:lin ang="5400000" scaled="0"/>
                </a:gradFill>
                <a:effectLst/>
                <a:uLnTx/>
                <a:uFillTx/>
                <a:latin typeface="Segoe UI Light"/>
                <a:ea typeface="+mn-ea"/>
                <a:cs typeface="Segoe UI Semibold" panose="020B0702040204020203" pitchFamily="34" charset="0"/>
              </a:rPr>
              <a:t>Customer &amp; Partner priorities</a:t>
            </a:r>
          </a:p>
        </p:txBody>
      </p:sp>
      <p:sp>
        <p:nvSpPr>
          <p:cNvPr id="89" name="TextBox 32"/>
          <p:cNvSpPr txBox="1"/>
          <p:nvPr/>
        </p:nvSpPr>
        <p:spPr>
          <a:xfrm>
            <a:off x="2063488" y="4143819"/>
            <a:ext cx="9859274" cy="2061777"/>
          </a:xfrm>
          <a:prstGeom prst="rect">
            <a:avLst/>
          </a:prstGeom>
          <a:solidFill>
            <a:srgbClr val="F0F0F0"/>
          </a:solidFill>
        </p:spPr>
        <p:txBody>
          <a:bodyPr vert="horz" wrap="square" lIns="537778" tIns="143407" rIns="179259" bIns="143407" rtlCol="0" anchor="t">
            <a:noAutofit/>
          </a:bodyPr>
          <a:lstStyle/>
          <a:p>
            <a:pPr marL="0" marR="0" lvl="1" indent="0" algn="l" defTabSz="914192" rtl="0" eaLnBrk="1" fontAlgn="base" latinLnBrk="0" hangingPunct="1">
              <a:lnSpc>
                <a:spcPct val="90000"/>
              </a:lnSpc>
              <a:spcBef>
                <a:spcPts val="0"/>
              </a:spcBef>
              <a:spcAft>
                <a:spcPts val="490"/>
              </a:spcAft>
              <a:buClrTx/>
              <a:buSzTx/>
              <a:buFontTx/>
              <a:buNone/>
              <a:tabLst/>
              <a:defRPr/>
            </a:pPr>
            <a:endParaRPr kumimoji="0" lang="en-US" sz="1765" b="0" i="0" u="none" strike="noStrike" kern="1200" cap="none" spc="0" normalizeH="0" baseline="0" noProof="0">
              <a:ln>
                <a:noFill/>
              </a:ln>
              <a:gradFill>
                <a:gsLst>
                  <a:gs pos="57658">
                    <a:srgbClr val="525252"/>
                  </a:gs>
                  <a:gs pos="47000">
                    <a:srgbClr val="525252"/>
                  </a:gs>
                </a:gsLst>
                <a:lin ang="5400000" scaled="0"/>
              </a:gradFill>
              <a:effectLst/>
              <a:uLnTx/>
              <a:uFillTx/>
              <a:latin typeface="Segoe UI"/>
              <a:ea typeface="Segoe UI" panose="020B0502040204020203" pitchFamily="34" charset="0"/>
              <a:cs typeface="Segoe UI Semibold" panose="020B0702040204020203" pitchFamily="34" charset="0"/>
            </a:endParaRPr>
          </a:p>
        </p:txBody>
      </p:sp>
      <p:sp>
        <p:nvSpPr>
          <p:cNvPr id="90" name="Rectangle 89"/>
          <p:cNvSpPr/>
          <p:nvPr/>
        </p:nvSpPr>
        <p:spPr bwMode="auto">
          <a:xfrm>
            <a:off x="270064" y="4143819"/>
            <a:ext cx="1747468" cy="2061777"/>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marL="0" marR="0" lvl="0" indent="0" algn="l" defTabSz="846559" rtl="0" eaLnBrk="1" fontAlgn="auto" latinLnBrk="0" hangingPunct="1">
              <a:lnSpc>
                <a:spcPct val="90000"/>
              </a:lnSpc>
              <a:spcBef>
                <a:spcPts val="588"/>
              </a:spcBef>
              <a:spcAft>
                <a:spcPts val="0"/>
              </a:spcAft>
              <a:buClrTx/>
              <a:buSzTx/>
              <a:buFontTx/>
              <a:buNone/>
              <a:tabLst/>
              <a:defRPr/>
            </a:pPr>
            <a:r>
              <a:rPr kumimoji="0" lang="en-US" sz="2353" b="0" i="0" u="none" strike="noStrike" kern="1200" cap="none" spc="0" normalizeH="0" baseline="0" noProof="0">
                <a:ln>
                  <a:noFill/>
                </a:ln>
                <a:gradFill>
                  <a:gsLst>
                    <a:gs pos="44144">
                      <a:srgbClr val="FFFFFF"/>
                    </a:gs>
                    <a:gs pos="69000">
                      <a:srgbClr val="FFFFFF"/>
                    </a:gs>
                  </a:gsLst>
                  <a:lin ang="5400000" scaled="0"/>
                </a:gradFill>
                <a:effectLst/>
                <a:uLnTx/>
                <a:uFillTx/>
                <a:latin typeface="Segoe UI Light"/>
                <a:ea typeface="+mn-ea"/>
                <a:cs typeface="Segoe UI Semibold" panose="020B0702040204020203" pitchFamily="34" charset="0"/>
              </a:rPr>
              <a:t>Execution priorities</a:t>
            </a:r>
          </a:p>
        </p:txBody>
      </p:sp>
      <p:sp>
        <p:nvSpPr>
          <p:cNvPr id="4" name="Text Placeholder 3"/>
          <p:cNvSpPr>
            <a:spLocks noGrp="1"/>
          </p:cNvSpPr>
          <p:nvPr>
            <p:ph type="body" sz="quarter" idx="26"/>
          </p:nvPr>
        </p:nvSpPr>
        <p:spPr>
          <a:xfrm>
            <a:off x="2062089" y="4143819"/>
            <a:ext cx="9860673" cy="536109"/>
          </a:xfrm>
        </p:spPr>
        <p:txBody>
          <a:bodyPr lIns="548640" tIns="182880" rIns="182880" bIns="146304"/>
          <a:lstStyle>
            <a:lvl1pPr marL="0" marR="0" indent="0" algn="l" defTabSz="914192" rtl="0" eaLnBrk="1" fontAlgn="base" latinLnBrk="0" hangingPunct="1">
              <a:lnSpc>
                <a:spcPct val="75000"/>
              </a:lnSpc>
              <a:spcBef>
                <a:spcPts val="1176"/>
              </a:spcBef>
              <a:spcAft>
                <a:spcPts val="0"/>
              </a:spcAft>
              <a:buClrTx/>
              <a:buSzPct val="90000"/>
              <a:buFont typeface="Arial" pitchFamily="34" charset="0"/>
              <a:buNone/>
              <a:tabLst/>
              <a:defRPr lang="en-US" sz="1765" kern="1200" dirty="0" smtClean="0">
                <a:gradFill>
                  <a:gsLst>
                    <a:gs pos="57658">
                      <a:srgbClr val="525252"/>
                    </a:gs>
                    <a:gs pos="47000">
                      <a:srgbClr val="525252"/>
                    </a:gs>
                  </a:gsLst>
                  <a:lin ang="5400000" scaled="0"/>
                </a:gradFill>
                <a:latin typeface="+mn-lt"/>
                <a:ea typeface="Segoe UI" panose="020B0502040204020203" pitchFamily="34" charset="0"/>
                <a:cs typeface="Segoe UI Semibold" panose="020B0702040204020203" pitchFamily="34" charset="0"/>
              </a:defRPr>
            </a:lvl1pPr>
            <a:lvl2pPr marL="0" indent="0" algn="l" defTabSz="914192" rtl="0" eaLnBrk="1" fontAlgn="base" latinLnBrk="0" hangingPunct="1">
              <a:lnSpc>
                <a:spcPct val="90000"/>
              </a:lnSpc>
              <a:spcAft>
                <a:spcPts val="490"/>
              </a:spcAft>
              <a:buNone/>
              <a:defRPr lang="en-US" sz="1765" kern="1200" dirty="0" smtClean="0">
                <a:gradFill>
                  <a:gsLst>
                    <a:gs pos="57658">
                      <a:srgbClr val="525252"/>
                    </a:gs>
                    <a:gs pos="47000">
                      <a:srgbClr val="525252"/>
                    </a:gs>
                  </a:gsLst>
                  <a:lin ang="5400000" scaled="0"/>
                </a:gradFill>
                <a:latin typeface="+mn-lt"/>
                <a:ea typeface="Segoe UI" panose="020B0502040204020203" pitchFamily="34" charset="0"/>
                <a:cs typeface="Segoe UI Semibold" panose="020B0702040204020203" pitchFamily="34" charset="0"/>
              </a:defRPr>
            </a:lvl2pPr>
            <a:lvl3pPr marL="0" indent="0" algn="l" defTabSz="914192" rtl="0" eaLnBrk="1" fontAlgn="base" latinLnBrk="0" hangingPunct="1">
              <a:lnSpc>
                <a:spcPct val="90000"/>
              </a:lnSpc>
              <a:spcAft>
                <a:spcPts val="490"/>
              </a:spcAft>
              <a:buNone/>
              <a:defRPr lang="en-US" sz="1765" kern="1200" dirty="0" smtClean="0">
                <a:gradFill>
                  <a:gsLst>
                    <a:gs pos="57658">
                      <a:srgbClr val="525252"/>
                    </a:gs>
                    <a:gs pos="47000">
                      <a:srgbClr val="525252"/>
                    </a:gs>
                  </a:gsLst>
                  <a:lin ang="5400000" scaled="0"/>
                </a:gradFill>
                <a:latin typeface="+mn-lt"/>
                <a:ea typeface="Segoe UI" panose="020B0502040204020203" pitchFamily="34" charset="0"/>
                <a:cs typeface="Segoe UI Semibold" panose="020B0702040204020203" pitchFamily="34" charset="0"/>
              </a:defRPr>
            </a:lvl3pPr>
            <a:lvl4pPr marL="0" indent="0" algn="l" defTabSz="914192" rtl="0" eaLnBrk="1" fontAlgn="base" latinLnBrk="0" hangingPunct="1">
              <a:lnSpc>
                <a:spcPct val="90000"/>
              </a:lnSpc>
              <a:spcAft>
                <a:spcPts val="490"/>
              </a:spcAft>
              <a:buNone/>
              <a:defRPr lang="en-US" sz="1765" kern="1200" dirty="0" smtClean="0">
                <a:gradFill>
                  <a:gsLst>
                    <a:gs pos="57658">
                      <a:srgbClr val="525252"/>
                    </a:gs>
                    <a:gs pos="47000">
                      <a:srgbClr val="525252"/>
                    </a:gs>
                  </a:gsLst>
                  <a:lin ang="5400000" scaled="0"/>
                </a:gradFill>
                <a:latin typeface="+mn-lt"/>
                <a:ea typeface="Segoe UI" panose="020B0502040204020203" pitchFamily="34" charset="0"/>
                <a:cs typeface="Segoe UI Semibold" panose="020B0702040204020203" pitchFamily="34" charset="0"/>
              </a:defRPr>
            </a:lvl4pPr>
            <a:lvl5pPr marL="0" indent="0" algn="l" defTabSz="914192" rtl="0" eaLnBrk="1" fontAlgn="base" latinLnBrk="0" hangingPunct="1">
              <a:lnSpc>
                <a:spcPct val="90000"/>
              </a:lnSpc>
              <a:spcAft>
                <a:spcPts val="490"/>
              </a:spcAft>
              <a:buNone/>
              <a:defRPr lang="en-US" sz="1765" kern="1200" dirty="0">
                <a:gradFill>
                  <a:gsLst>
                    <a:gs pos="57658">
                      <a:srgbClr val="525252"/>
                    </a:gs>
                    <a:gs pos="47000">
                      <a:srgbClr val="525252"/>
                    </a:gs>
                  </a:gsLst>
                  <a:lin ang="5400000" scaled="0"/>
                </a:gradFill>
                <a:latin typeface="+mn-lt"/>
                <a:ea typeface="Segoe UI" panose="020B0502040204020203" pitchFamily="34" charset="0"/>
                <a:cs typeface="Segoe UI Semibold" panose="020B0702040204020203" pitchFamily="34" charset="0"/>
              </a:defRPr>
            </a:lvl5pPr>
          </a:lstStyle>
          <a:p>
            <a:pPr lvl="0"/>
            <a:r>
              <a:rPr lang="en-US"/>
              <a:t>Click to edit Master text styles</a:t>
            </a:r>
          </a:p>
        </p:txBody>
      </p:sp>
      <p:sp>
        <p:nvSpPr>
          <p:cNvPr id="48" name="Text Placeholder 24"/>
          <p:cNvSpPr>
            <a:spLocks noGrp="1"/>
          </p:cNvSpPr>
          <p:nvPr>
            <p:ph type="body" sz="quarter" idx="11"/>
          </p:nvPr>
        </p:nvSpPr>
        <p:spPr bwMode="gray">
          <a:xfrm>
            <a:off x="2062202" y="2082042"/>
            <a:ext cx="3245058" cy="785122"/>
          </a:xfrm>
        </p:spPr>
        <p:txBody>
          <a:bodyPr>
            <a:noAutofit/>
          </a:bodyPr>
          <a:lstStyle>
            <a:lvl1pPr marL="0" indent="0" algn="l" defTabSz="846559" rtl="0" eaLnBrk="1" fontAlgn="base" latinLnBrk="0" hangingPunct="1">
              <a:lnSpc>
                <a:spcPct val="90000"/>
              </a:lnSpc>
              <a:spcBef>
                <a:spcPts val="588"/>
              </a:spcBef>
              <a:buNone/>
              <a:defRPr lang="en-US" sz="1961" kern="1200" spc="-29" dirty="0" smtClean="0">
                <a:gradFill>
                  <a:gsLst>
                    <a:gs pos="55856">
                      <a:srgbClr val="0078D7"/>
                    </a:gs>
                    <a:gs pos="34000">
                      <a:srgbClr val="0078D7"/>
                    </a:gs>
                  </a:gsLst>
                  <a:lin ang="5400000" scaled="0"/>
                </a:gradFill>
                <a:latin typeface="+mn-lt"/>
                <a:ea typeface="Segoe UI" pitchFamily="34" charset="0"/>
                <a:cs typeface="Segoe UI Semibold" panose="020B0702040204020203" pitchFamily="34" charset="0"/>
              </a:defRPr>
            </a:lvl1pPr>
            <a:lvl2pPr>
              <a:defRPr>
                <a:gradFill>
                  <a:gsLst>
                    <a:gs pos="3448">
                      <a:srgbClr val="FFFFFF"/>
                    </a:gs>
                    <a:gs pos="100000">
                      <a:srgbClr val="FFFFFF"/>
                    </a:gs>
                  </a:gsLst>
                  <a:lin ang="5400000" scaled="0"/>
                </a:gradFill>
              </a:defRPr>
            </a:lvl2pPr>
            <a:lvl3pPr>
              <a:defRPr>
                <a:gradFill>
                  <a:gsLst>
                    <a:gs pos="3448">
                      <a:srgbClr val="FFFFFF"/>
                    </a:gs>
                    <a:gs pos="100000">
                      <a:srgbClr val="FFFFFF"/>
                    </a:gs>
                  </a:gsLst>
                  <a:lin ang="5400000" scaled="0"/>
                </a:gradFill>
              </a:defRPr>
            </a:lvl3pPr>
            <a:lvl4pPr>
              <a:defRPr>
                <a:gradFill>
                  <a:gsLst>
                    <a:gs pos="3448">
                      <a:srgbClr val="FFFFFF"/>
                    </a:gs>
                    <a:gs pos="100000">
                      <a:srgbClr val="FFFFFF"/>
                    </a:gs>
                  </a:gsLst>
                  <a:lin ang="5400000" scaled="0"/>
                </a:gradFill>
              </a:defRPr>
            </a:lvl4pPr>
            <a:lvl5pPr>
              <a:defRPr>
                <a:gradFill>
                  <a:gsLst>
                    <a:gs pos="3448">
                      <a:srgbClr val="FFFFFF"/>
                    </a:gs>
                    <a:gs pos="100000">
                      <a:srgbClr val="FFFFFF"/>
                    </a:gs>
                  </a:gsLst>
                  <a:lin ang="5400000" scaled="0"/>
                </a:gradFill>
              </a:defRPr>
            </a:lvl5pPr>
          </a:lstStyle>
          <a:p>
            <a:pPr lvl="0"/>
            <a:r>
              <a:rPr lang="en-US"/>
              <a:t>Click to edit Master text styles</a:t>
            </a:r>
          </a:p>
        </p:txBody>
      </p:sp>
      <p:sp>
        <p:nvSpPr>
          <p:cNvPr id="91" name="Text Placeholder 24"/>
          <p:cNvSpPr>
            <a:spLocks noGrp="1"/>
          </p:cNvSpPr>
          <p:nvPr>
            <p:ph type="body" sz="quarter" idx="27"/>
          </p:nvPr>
        </p:nvSpPr>
        <p:spPr bwMode="gray">
          <a:xfrm>
            <a:off x="2062202" y="2877883"/>
            <a:ext cx="3245058" cy="1207185"/>
          </a:xfrm>
        </p:spPr>
        <p:txBody>
          <a:bodyPr>
            <a:noAutofit/>
          </a:bodyPr>
          <a:lstStyle>
            <a:lvl1pPr marL="0" indent="0" algn="l" defTabSz="846559" rtl="0" eaLnBrk="1" fontAlgn="base" latinLnBrk="0" hangingPunct="1">
              <a:lnSpc>
                <a:spcPct val="90000"/>
              </a:lnSpc>
              <a:spcBef>
                <a:spcPts val="588"/>
              </a:spcBef>
              <a:buNone/>
              <a:defRPr lang="en-US" sz="1567" kern="1200" dirty="0" smtClean="0">
                <a:gradFill>
                  <a:gsLst>
                    <a:gs pos="15315">
                      <a:srgbClr val="525252"/>
                    </a:gs>
                    <a:gs pos="27928">
                      <a:srgbClr val="525252"/>
                    </a:gs>
                  </a:gsLst>
                  <a:lin ang="5400000" scaled="0"/>
                </a:gradFill>
                <a:latin typeface="+mn-lt"/>
                <a:ea typeface="Segoe UI" pitchFamily="34" charset="0"/>
                <a:cs typeface="Segoe UI" pitchFamily="34" charset="0"/>
              </a:defRPr>
            </a:lvl1pPr>
            <a:lvl2pPr>
              <a:defRPr>
                <a:gradFill>
                  <a:gsLst>
                    <a:gs pos="3448">
                      <a:srgbClr val="FFFFFF"/>
                    </a:gs>
                    <a:gs pos="100000">
                      <a:srgbClr val="FFFFFF"/>
                    </a:gs>
                  </a:gsLst>
                  <a:lin ang="5400000" scaled="0"/>
                </a:gradFill>
              </a:defRPr>
            </a:lvl2pPr>
            <a:lvl3pPr>
              <a:defRPr>
                <a:gradFill>
                  <a:gsLst>
                    <a:gs pos="3448">
                      <a:srgbClr val="FFFFFF"/>
                    </a:gs>
                    <a:gs pos="100000">
                      <a:srgbClr val="FFFFFF"/>
                    </a:gs>
                  </a:gsLst>
                  <a:lin ang="5400000" scaled="0"/>
                </a:gradFill>
              </a:defRPr>
            </a:lvl3pPr>
            <a:lvl4pPr>
              <a:defRPr>
                <a:gradFill>
                  <a:gsLst>
                    <a:gs pos="3448">
                      <a:srgbClr val="FFFFFF"/>
                    </a:gs>
                    <a:gs pos="100000">
                      <a:srgbClr val="FFFFFF"/>
                    </a:gs>
                  </a:gsLst>
                  <a:lin ang="5400000" scaled="0"/>
                </a:gradFill>
              </a:defRPr>
            </a:lvl4pPr>
            <a:lvl5pPr>
              <a:defRPr>
                <a:gradFill>
                  <a:gsLst>
                    <a:gs pos="3448">
                      <a:srgbClr val="FFFFFF"/>
                    </a:gs>
                    <a:gs pos="100000">
                      <a:srgbClr val="FFFFFF"/>
                    </a:gs>
                  </a:gsLst>
                  <a:lin ang="5400000" scaled="0"/>
                </a:gradFill>
              </a:defRPr>
            </a:lvl5pPr>
          </a:lstStyle>
          <a:p>
            <a:pPr lvl="0"/>
            <a:r>
              <a:rPr lang="en-US"/>
              <a:t>Click to edit Master text styles</a:t>
            </a:r>
          </a:p>
        </p:txBody>
      </p:sp>
      <p:sp>
        <p:nvSpPr>
          <p:cNvPr id="92" name="Text Placeholder 24"/>
          <p:cNvSpPr>
            <a:spLocks noGrp="1"/>
          </p:cNvSpPr>
          <p:nvPr>
            <p:ph type="body" sz="quarter" idx="28"/>
          </p:nvPr>
        </p:nvSpPr>
        <p:spPr bwMode="gray">
          <a:xfrm>
            <a:off x="5347926" y="2082042"/>
            <a:ext cx="3245058" cy="785122"/>
          </a:xfrm>
        </p:spPr>
        <p:txBody>
          <a:bodyPr>
            <a:noAutofit/>
          </a:bodyPr>
          <a:lstStyle>
            <a:lvl1pPr marL="0" indent="0" algn="l" defTabSz="846559" rtl="0" eaLnBrk="1" fontAlgn="base" latinLnBrk="0" hangingPunct="1">
              <a:lnSpc>
                <a:spcPct val="90000"/>
              </a:lnSpc>
              <a:spcBef>
                <a:spcPts val="588"/>
              </a:spcBef>
              <a:buNone/>
              <a:defRPr lang="en-US" sz="1961" kern="1200" spc="-29" dirty="0" smtClean="0">
                <a:gradFill>
                  <a:gsLst>
                    <a:gs pos="55856">
                      <a:srgbClr val="0078D7"/>
                    </a:gs>
                    <a:gs pos="34000">
                      <a:srgbClr val="0078D7"/>
                    </a:gs>
                  </a:gsLst>
                  <a:lin ang="5400000" scaled="0"/>
                </a:gradFill>
                <a:latin typeface="+mn-lt"/>
                <a:ea typeface="Segoe UI" pitchFamily="34" charset="0"/>
                <a:cs typeface="Segoe UI Semibold" panose="020B0702040204020203" pitchFamily="34" charset="0"/>
              </a:defRPr>
            </a:lvl1pPr>
            <a:lvl2pPr>
              <a:defRPr>
                <a:gradFill>
                  <a:gsLst>
                    <a:gs pos="3448">
                      <a:srgbClr val="FFFFFF"/>
                    </a:gs>
                    <a:gs pos="100000">
                      <a:srgbClr val="FFFFFF"/>
                    </a:gs>
                  </a:gsLst>
                  <a:lin ang="5400000" scaled="0"/>
                </a:gradFill>
              </a:defRPr>
            </a:lvl2pPr>
            <a:lvl3pPr>
              <a:defRPr>
                <a:gradFill>
                  <a:gsLst>
                    <a:gs pos="3448">
                      <a:srgbClr val="FFFFFF"/>
                    </a:gs>
                    <a:gs pos="100000">
                      <a:srgbClr val="FFFFFF"/>
                    </a:gs>
                  </a:gsLst>
                  <a:lin ang="5400000" scaled="0"/>
                </a:gradFill>
              </a:defRPr>
            </a:lvl3pPr>
            <a:lvl4pPr>
              <a:defRPr>
                <a:gradFill>
                  <a:gsLst>
                    <a:gs pos="3448">
                      <a:srgbClr val="FFFFFF"/>
                    </a:gs>
                    <a:gs pos="100000">
                      <a:srgbClr val="FFFFFF"/>
                    </a:gs>
                  </a:gsLst>
                  <a:lin ang="5400000" scaled="0"/>
                </a:gradFill>
              </a:defRPr>
            </a:lvl4pPr>
            <a:lvl5pPr>
              <a:defRPr>
                <a:gradFill>
                  <a:gsLst>
                    <a:gs pos="3448">
                      <a:srgbClr val="FFFFFF"/>
                    </a:gs>
                    <a:gs pos="100000">
                      <a:srgbClr val="FFFFFF"/>
                    </a:gs>
                  </a:gsLst>
                  <a:lin ang="5400000" scaled="0"/>
                </a:gradFill>
              </a:defRPr>
            </a:lvl5pPr>
          </a:lstStyle>
          <a:p>
            <a:pPr lvl="0"/>
            <a:r>
              <a:rPr lang="en-US"/>
              <a:t>Click to edit Master text styles</a:t>
            </a:r>
          </a:p>
        </p:txBody>
      </p:sp>
      <p:sp>
        <p:nvSpPr>
          <p:cNvPr id="93" name="Text Placeholder 24"/>
          <p:cNvSpPr>
            <a:spLocks noGrp="1"/>
          </p:cNvSpPr>
          <p:nvPr>
            <p:ph type="body" sz="quarter" idx="29"/>
          </p:nvPr>
        </p:nvSpPr>
        <p:spPr bwMode="gray">
          <a:xfrm>
            <a:off x="5347926" y="2877883"/>
            <a:ext cx="3245058" cy="1207185"/>
          </a:xfrm>
        </p:spPr>
        <p:txBody>
          <a:bodyPr>
            <a:noAutofit/>
          </a:bodyPr>
          <a:lstStyle>
            <a:lvl1pPr marL="0" indent="0" algn="l" defTabSz="846559" rtl="0" eaLnBrk="1" fontAlgn="base" latinLnBrk="0" hangingPunct="1">
              <a:lnSpc>
                <a:spcPct val="90000"/>
              </a:lnSpc>
              <a:spcBef>
                <a:spcPts val="588"/>
              </a:spcBef>
              <a:buNone/>
              <a:defRPr lang="en-US" sz="1567" kern="1200" dirty="0" smtClean="0">
                <a:gradFill>
                  <a:gsLst>
                    <a:gs pos="15315">
                      <a:srgbClr val="525252"/>
                    </a:gs>
                    <a:gs pos="27928">
                      <a:srgbClr val="525252"/>
                    </a:gs>
                  </a:gsLst>
                  <a:lin ang="5400000" scaled="0"/>
                </a:gradFill>
                <a:latin typeface="+mn-lt"/>
                <a:ea typeface="Segoe UI" pitchFamily="34" charset="0"/>
                <a:cs typeface="Segoe UI" pitchFamily="34" charset="0"/>
              </a:defRPr>
            </a:lvl1pPr>
            <a:lvl2pPr>
              <a:defRPr>
                <a:gradFill>
                  <a:gsLst>
                    <a:gs pos="3448">
                      <a:srgbClr val="FFFFFF"/>
                    </a:gs>
                    <a:gs pos="100000">
                      <a:srgbClr val="FFFFFF"/>
                    </a:gs>
                  </a:gsLst>
                  <a:lin ang="5400000" scaled="0"/>
                </a:gradFill>
              </a:defRPr>
            </a:lvl2pPr>
            <a:lvl3pPr>
              <a:defRPr>
                <a:gradFill>
                  <a:gsLst>
                    <a:gs pos="3448">
                      <a:srgbClr val="FFFFFF"/>
                    </a:gs>
                    <a:gs pos="100000">
                      <a:srgbClr val="FFFFFF"/>
                    </a:gs>
                  </a:gsLst>
                  <a:lin ang="5400000" scaled="0"/>
                </a:gradFill>
              </a:defRPr>
            </a:lvl3pPr>
            <a:lvl4pPr>
              <a:defRPr>
                <a:gradFill>
                  <a:gsLst>
                    <a:gs pos="3448">
                      <a:srgbClr val="FFFFFF"/>
                    </a:gs>
                    <a:gs pos="100000">
                      <a:srgbClr val="FFFFFF"/>
                    </a:gs>
                  </a:gsLst>
                  <a:lin ang="5400000" scaled="0"/>
                </a:gradFill>
              </a:defRPr>
            </a:lvl4pPr>
            <a:lvl5pPr>
              <a:defRPr>
                <a:gradFill>
                  <a:gsLst>
                    <a:gs pos="3448">
                      <a:srgbClr val="FFFFFF"/>
                    </a:gs>
                    <a:gs pos="100000">
                      <a:srgbClr val="FFFFFF"/>
                    </a:gs>
                  </a:gsLst>
                  <a:lin ang="5400000" scaled="0"/>
                </a:gradFill>
              </a:defRPr>
            </a:lvl5pPr>
          </a:lstStyle>
          <a:p>
            <a:pPr lvl="0"/>
            <a:r>
              <a:rPr lang="en-US"/>
              <a:t>Click to edit Master text styles</a:t>
            </a:r>
          </a:p>
        </p:txBody>
      </p:sp>
      <p:sp>
        <p:nvSpPr>
          <p:cNvPr id="94" name="Text Placeholder 24"/>
          <p:cNvSpPr>
            <a:spLocks noGrp="1"/>
          </p:cNvSpPr>
          <p:nvPr>
            <p:ph type="body" sz="quarter" idx="30"/>
          </p:nvPr>
        </p:nvSpPr>
        <p:spPr bwMode="gray">
          <a:xfrm>
            <a:off x="8633191" y="2082042"/>
            <a:ext cx="3289879" cy="785122"/>
          </a:xfrm>
        </p:spPr>
        <p:txBody>
          <a:bodyPr>
            <a:noAutofit/>
          </a:bodyPr>
          <a:lstStyle>
            <a:lvl1pPr marL="0" indent="0" algn="l" defTabSz="846559" rtl="0" eaLnBrk="1" fontAlgn="base" latinLnBrk="0" hangingPunct="1">
              <a:lnSpc>
                <a:spcPct val="90000"/>
              </a:lnSpc>
              <a:spcBef>
                <a:spcPts val="588"/>
              </a:spcBef>
              <a:buNone/>
              <a:defRPr lang="en-US" sz="1961" kern="1200" spc="-29" dirty="0" smtClean="0">
                <a:gradFill>
                  <a:gsLst>
                    <a:gs pos="55856">
                      <a:srgbClr val="0078D7"/>
                    </a:gs>
                    <a:gs pos="34000">
                      <a:srgbClr val="0078D7"/>
                    </a:gs>
                  </a:gsLst>
                  <a:lin ang="5400000" scaled="0"/>
                </a:gradFill>
                <a:latin typeface="+mn-lt"/>
                <a:ea typeface="Segoe UI" pitchFamily="34" charset="0"/>
                <a:cs typeface="Segoe UI Semibold" panose="020B0702040204020203" pitchFamily="34" charset="0"/>
              </a:defRPr>
            </a:lvl1pPr>
            <a:lvl2pPr>
              <a:defRPr>
                <a:gradFill>
                  <a:gsLst>
                    <a:gs pos="3448">
                      <a:srgbClr val="FFFFFF"/>
                    </a:gs>
                    <a:gs pos="100000">
                      <a:srgbClr val="FFFFFF"/>
                    </a:gs>
                  </a:gsLst>
                  <a:lin ang="5400000" scaled="0"/>
                </a:gradFill>
              </a:defRPr>
            </a:lvl2pPr>
            <a:lvl3pPr>
              <a:defRPr>
                <a:gradFill>
                  <a:gsLst>
                    <a:gs pos="3448">
                      <a:srgbClr val="FFFFFF"/>
                    </a:gs>
                    <a:gs pos="100000">
                      <a:srgbClr val="FFFFFF"/>
                    </a:gs>
                  </a:gsLst>
                  <a:lin ang="5400000" scaled="0"/>
                </a:gradFill>
              </a:defRPr>
            </a:lvl3pPr>
            <a:lvl4pPr>
              <a:defRPr>
                <a:gradFill>
                  <a:gsLst>
                    <a:gs pos="3448">
                      <a:srgbClr val="FFFFFF"/>
                    </a:gs>
                    <a:gs pos="100000">
                      <a:srgbClr val="FFFFFF"/>
                    </a:gs>
                  </a:gsLst>
                  <a:lin ang="5400000" scaled="0"/>
                </a:gradFill>
              </a:defRPr>
            </a:lvl4pPr>
            <a:lvl5pPr>
              <a:defRPr>
                <a:gradFill>
                  <a:gsLst>
                    <a:gs pos="3448">
                      <a:srgbClr val="FFFFFF"/>
                    </a:gs>
                    <a:gs pos="100000">
                      <a:srgbClr val="FFFFFF"/>
                    </a:gs>
                  </a:gsLst>
                  <a:lin ang="5400000" scaled="0"/>
                </a:gradFill>
              </a:defRPr>
            </a:lvl5pPr>
          </a:lstStyle>
          <a:p>
            <a:pPr lvl="0"/>
            <a:r>
              <a:rPr lang="en-US"/>
              <a:t>Click to edit Master text styles</a:t>
            </a:r>
          </a:p>
        </p:txBody>
      </p:sp>
      <p:sp>
        <p:nvSpPr>
          <p:cNvPr id="95" name="Text Placeholder 24"/>
          <p:cNvSpPr>
            <a:spLocks noGrp="1"/>
          </p:cNvSpPr>
          <p:nvPr>
            <p:ph type="body" sz="quarter" idx="31"/>
          </p:nvPr>
        </p:nvSpPr>
        <p:spPr bwMode="gray">
          <a:xfrm>
            <a:off x="8633191" y="2877883"/>
            <a:ext cx="3289879" cy="1207185"/>
          </a:xfrm>
        </p:spPr>
        <p:txBody>
          <a:bodyPr>
            <a:noAutofit/>
          </a:bodyPr>
          <a:lstStyle>
            <a:lvl1pPr marL="0" indent="0" algn="l" defTabSz="846559" rtl="0" eaLnBrk="1" fontAlgn="base" latinLnBrk="0" hangingPunct="1">
              <a:lnSpc>
                <a:spcPct val="90000"/>
              </a:lnSpc>
              <a:spcBef>
                <a:spcPts val="588"/>
              </a:spcBef>
              <a:buNone/>
              <a:defRPr lang="en-US" sz="1567" kern="1200" dirty="0" smtClean="0">
                <a:gradFill>
                  <a:gsLst>
                    <a:gs pos="15315">
                      <a:srgbClr val="525252"/>
                    </a:gs>
                    <a:gs pos="27928">
                      <a:srgbClr val="525252"/>
                    </a:gs>
                  </a:gsLst>
                  <a:lin ang="5400000" scaled="0"/>
                </a:gradFill>
                <a:latin typeface="+mn-lt"/>
                <a:ea typeface="Segoe UI" pitchFamily="34" charset="0"/>
                <a:cs typeface="Segoe UI" pitchFamily="34" charset="0"/>
              </a:defRPr>
            </a:lvl1pPr>
            <a:lvl2pPr>
              <a:defRPr>
                <a:gradFill>
                  <a:gsLst>
                    <a:gs pos="3448">
                      <a:srgbClr val="FFFFFF"/>
                    </a:gs>
                    <a:gs pos="100000">
                      <a:srgbClr val="FFFFFF"/>
                    </a:gs>
                  </a:gsLst>
                  <a:lin ang="5400000" scaled="0"/>
                </a:gradFill>
              </a:defRPr>
            </a:lvl2pPr>
            <a:lvl3pPr>
              <a:defRPr>
                <a:gradFill>
                  <a:gsLst>
                    <a:gs pos="3448">
                      <a:srgbClr val="FFFFFF"/>
                    </a:gs>
                    <a:gs pos="100000">
                      <a:srgbClr val="FFFFFF"/>
                    </a:gs>
                  </a:gsLst>
                  <a:lin ang="5400000" scaled="0"/>
                </a:gradFill>
              </a:defRPr>
            </a:lvl3pPr>
            <a:lvl4pPr>
              <a:defRPr>
                <a:gradFill>
                  <a:gsLst>
                    <a:gs pos="3448">
                      <a:srgbClr val="FFFFFF"/>
                    </a:gs>
                    <a:gs pos="100000">
                      <a:srgbClr val="FFFFFF"/>
                    </a:gs>
                  </a:gsLst>
                  <a:lin ang="5400000" scaled="0"/>
                </a:gradFill>
              </a:defRPr>
            </a:lvl4pPr>
            <a:lvl5pPr>
              <a:defRPr>
                <a:gradFill>
                  <a:gsLst>
                    <a:gs pos="3448">
                      <a:srgbClr val="FFFFFF"/>
                    </a:gs>
                    <a:gs pos="100000">
                      <a:srgbClr val="FFFFFF"/>
                    </a:gs>
                  </a:gsLst>
                  <a:lin ang="5400000" scaled="0"/>
                </a:gradFill>
              </a:defRPr>
            </a:lvl5pPr>
          </a:lstStyle>
          <a:p>
            <a:pPr lvl="0"/>
            <a:r>
              <a:rPr lang="en-US"/>
              <a:t>Click to edit Master text styles</a:t>
            </a:r>
          </a:p>
        </p:txBody>
      </p:sp>
    </p:spTree>
    <p:extLst>
      <p:ext uri="{BB962C8B-B14F-4D97-AF65-F5344CB8AC3E}">
        <p14:creationId xmlns:p14="http://schemas.microsoft.com/office/powerpoint/2010/main" val="134828339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decel="10000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800" fill="hold"/>
                                        <p:tgtEl>
                                          <p:spTgt spid="2"/>
                                        </p:tgtEl>
                                        <p:attrNameLst>
                                          <p:attrName>ppt_x</p:attrName>
                                        </p:attrNameLst>
                                      </p:cBhvr>
                                      <p:tavLst>
                                        <p:tav tm="0">
                                          <p:val>
                                            <p:strVal val="#ppt_x"/>
                                          </p:val>
                                        </p:tav>
                                        <p:tav tm="100000">
                                          <p:val>
                                            <p:strVal val="#ppt_x"/>
                                          </p:val>
                                        </p:tav>
                                      </p:tavLst>
                                    </p:anim>
                                    <p:anim calcmode="lin" valueType="num">
                                      <p:cBhvr additive="base">
                                        <p:cTn id="8" dur="800" fill="hold"/>
                                        <p:tgtEl>
                                          <p:spTgt spid="2"/>
                                        </p:tgtEl>
                                        <p:attrNameLst>
                                          <p:attrName>ppt_y</p:attrName>
                                        </p:attrNameLst>
                                      </p:cBhvr>
                                      <p:tavLst>
                                        <p:tav tm="0">
                                          <p:val>
                                            <p:strVal val="0-#ppt_h/2"/>
                                          </p:val>
                                        </p:tav>
                                        <p:tav tm="100000">
                                          <p:val>
                                            <p:strVal val="#ppt_y"/>
                                          </p:val>
                                        </p:tav>
                                      </p:tavLst>
                                    </p:anim>
                                  </p:childTnLst>
                                </p:cTn>
                              </p:par>
                              <p:par>
                                <p:cTn id="9" presetID="10" presetClass="entr" presetSubtype="0" fill="hold" nodeType="withEffect">
                                  <p:stCondLst>
                                    <p:cond delay="600"/>
                                  </p:stCondLst>
                                  <p:childTnLst>
                                    <p:set>
                                      <p:cBhvr>
                                        <p:cTn id="10" dur="1" fill="hold">
                                          <p:stCondLst>
                                            <p:cond delay="0"/>
                                          </p:stCondLst>
                                        </p:cTn>
                                        <p:tgtEl>
                                          <p:spTgt spid="3"/>
                                        </p:tgtEl>
                                        <p:attrNameLst>
                                          <p:attrName>style.visibility</p:attrName>
                                        </p:attrNameLst>
                                      </p:cBhvr>
                                      <p:to>
                                        <p:strVal val="visible"/>
                                      </p:to>
                                    </p:set>
                                    <p:animEffect transition="in" filter="fade">
                                      <p:cBhvr>
                                        <p:cTn id="11" dur="500"/>
                                        <p:tgtEl>
                                          <p:spTgt spid="3"/>
                                        </p:tgtEl>
                                      </p:cBhvr>
                                    </p:animEffect>
                                  </p:childTnLst>
                                </p:cTn>
                              </p:par>
                              <p:par>
                                <p:cTn id="12" presetID="42" presetClass="path" presetSubtype="0" decel="100000" fill="hold" nodeType="withEffect">
                                  <p:stCondLst>
                                    <p:cond delay="600"/>
                                  </p:stCondLst>
                                  <p:childTnLst>
                                    <p:animMotion origin="layout" path="M -2.73934E-6 3.25465E-6 L -2.73934E-6 0.10939 " pathEditMode="relative" rAng="0" ptsTypes="AA">
                                      <p:cBhvr>
                                        <p:cTn id="13" dur="700" spd="-100000" fill="hold"/>
                                        <p:tgtEl>
                                          <p:spTgt spid="3"/>
                                        </p:tgtEl>
                                        <p:attrNameLst>
                                          <p:attrName>ppt_x</p:attrName>
                                          <p:attrName>ppt_y</p:attrName>
                                        </p:attrNameLst>
                                      </p:cBhvr>
                                      <p:rCtr x="0" y="5470"/>
                                    </p:animMotion>
                                  </p:childTnLst>
                                </p:cTn>
                              </p:par>
                              <p:par>
                                <p:cTn id="14" presetID="10" presetClass="entr" presetSubtype="0" fill="hold" grpId="0" nodeType="withEffect">
                                  <p:stCondLst>
                                    <p:cond delay="800"/>
                                  </p:stCondLst>
                                  <p:childTnLst>
                                    <p:set>
                                      <p:cBhvr>
                                        <p:cTn id="15" dur="1" fill="hold">
                                          <p:stCondLst>
                                            <p:cond delay="0"/>
                                          </p:stCondLst>
                                        </p:cTn>
                                        <p:tgtEl>
                                          <p:spTgt spid="77"/>
                                        </p:tgtEl>
                                        <p:attrNameLst>
                                          <p:attrName>style.visibility</p:attrName>
                                        </p:attrNameLst>
                                      </p:cBhvr>
                                      <p:to>
                                        <p:strVal val="visible"/>
                                      </p:to>
                                    </p:set>
                                    <p:animEffect transition="in" filter="fade">
                                      <p:cBhvr>
                                        <p:cTn id="16" dur="500"/>
                                        <p:tgtEl>
                                          <p:spTgt spid="77"/>
                                        </p:tgtEl>
                                      </p:cBhvr>
                                    </p:animEffect>
                                  </p:childTnLst>
                                </p:cTn>
                              </p:par>
                              <p:par>
                                <p:cTn id="17" presetID="42" presetClass="path" presetSubtype="0" decel="100000" fill="hold" grpId="1" nodeType="withEffect">
                                  <p:stCondLst>
                                    <p:cond delay="800"/>
                                  </p:stCondLst>
                                  <p:childTnLst>
                                    <p:animMotion origin="layout" path="M -3.56906E-6 4.64367E-6 L -3.56906E-6 0.10939 " pathEditMode="relative" rAng="0" ptsTypes="AA">
                                      <p:cBhvr>
                                        <p:cTn id="18" dur="700" spd="-100000" fill="hold"/>
                                        <p:tgtEl>
                                          <p:spTgt spid="77"/>
                                        </p:tgtEl>
                                        <p:attrNameLst>
                                          <p:attrName>ppt_x</p:attrName>
                                          <p:attrName>ppt_y</p:attrName>
                                        </p:attrNameLst>
                                      </p:cBhvr>
                                      <p:rCtr x="0" y="5470"/>
                                    </p:animMotion>
                                  </p:childTnLst>
                                </p:cTn>
                              </p:par>
                              <p:par>
                                <p:cTn id="19" presetID="10" presetClass="entr" presetSubtype="0" fill="hold" grpId="0" nodeType="withEffect">
                                  <p:stCondLst>
                                    <p:cond delay="800"/>
                                  </p:stCondLst>
                                  <p:childTnLst>
                                    <p:set>
                                      <p:cBhvr>
                                        <p:cTn id="20" dur="1" fill="hold">
                                          <p:stCondLst>
                                            <p:cond delay="0"/>
                                          </p:stCondLst>
                                        </p:cTn>
                                        <p:tgtEl>
                                          <p:spTgt spid="48"/>
                                        </p:tgtEl>
                                        <p:attrNameLst>
                                          <p:attrName>style.visibility</p:attrName>
                                        </p:attrNameLst>
                                      </p:cBhvr>
                                      <p:to>
                                        <p:strVal val="visible"/>
                                      </p:to>
                                    </p:set>
                                    <p:animEffect transition="in" filter="fade">
                                      <p:cBhvr>
                                        <p:cTn id="21" dur="500"/>
                                        <p:tgtEl>
                                          <p:spTgt spid="48"/>
                                        </p:tgtEl>
                                      </p:cBhvr>
                                    </p:animEffect>
                                  </p:childTnLst>
                                </p:cTn>
                              </p:par>
                              <p:par>
                                <p:cTn id="22" presetID="42" presetClass="path" presetSubtype="0" decel="100000" fill="hold" grpId="1" nodeType="withEffect">
                                  <p:stCondLst>
                                    <p:cond delay="800"/>
                                  </p:stCondLst>
                                  <p:childTnLst>
                                    <p:animMotion origin="layout" path="M -3.56906E-6 4.64367E-6 L -3.56906E-6 0.10939 " pathEditMode="relative" rAng="0" ptsTypes="AA">
                                      <p:cBhvr>
                                        <p:cTn id="23" dur="700" spd="-100000" fill="hold"/>
                                        <p:tgtEl>
                                          <p:spTgt spid="48"/>
                                        </p:tgtEl>
                                        <p:attrNameLst>
                                          <p:attrName>ppt_x</p:attrName>
                                          <p:attrName>ppt_y</p:attrName>
                                        </p:attrNameLst>
                                      </p:cBhvr>
                                      <p:rCtr x="0" y="5470"/>
                                    </p:animMotion>
                                  </p:childTnLst>
                                </p:cTn>
                              </p:par>
                              <p:par>
                                <p:cTn id="24" presetID="10" presetClass="entr" presetSubtype="0" fill="hold" grpId="0" nodeType="withEffect">
                                  <p:stCondLst>
                                    <p:cond delay="800"/>
                                  </p:stCondLst>
                                  <p:childTnLst>
                                    <p:set>
                                      <p:cBhvr>
                                        <p:cTn id="25" dur="1" fill="hold">
                                          <p:stCondLst>
                                            <p:cond delay="0"/>
                                          </p:stCondLst>
                                        </p:cTn>
                                        <p:tgtEl>
                                          <p:spTgt spid="91"/>
                                        </p:tgtEl>
                                        <p:attrNameLst>
                                          <p:attrName>style.visibility</p:attrName>
                                        </p:attrNameLst>
                                      </p:cBhvr>
                                      <p:to>
                                        <p:strVal val="visible"/>
                                      </p:to>
                                    </p:set>
                                    <p:animEffect transition="in" filter="fade">
                                      <p:cBhvr>
                                        <p:cTn id="26" dur="500"/>
                                        <p:tgtEl>
                                          <p:spTgt spid="91"/>
                                        </p:tgtEl>
                                      </p:cBhvr>
                                    </p:animEffect>
                                  </p:childTnLst>
                                </p:cTn>
                              </p:par>
                              <p:par>
                                <p:cTn id="27" presetID="42" presetClass="path" presetSubtype="0" decel="100000" fill="hold" grpId="1" nodeType="withEffect">
                                  <p:stCondLst>
                                    <p:cond delay="800"/>
                                  </p:stCondLst>
                                  <p:childTnLst>
                                    <p:animMotion origin="layout" path="M -3.56906E-6 4.64367E-6 L -3.56906E-6 0.10939 " pathEditMode="relative" rAng="0" ptsTypes="AA">
                                      <p:cBhvr>
                                        <p:cTn id="28" dur="700" spd="-100000" fill="hold"/>
                                        <p:tgtEl>
                                          <p:spTgt spid="91"/>
                                        </p:tgtEl>
                                        <p:attrNameLst>
                                          <p:attrName>ppt_x</p:attrName>
                                          <p:attrName>ppt_y</p:attrName>
                                        </p:attrNameLst>
                                      </p:cBhvr>
                                      <p:rCtr x="0" y="5470"/>
                                    </p:animMotion>
                                  </p:childTnLst>
                                </p:cTn>
                              </p:par>
                              <p:par>
                                <p:cTn id="29" presetID="10" presetClass="entr" presetSubtype="0" fill="hold" grpId="0" nodeType="withEffect">
                                  <p:stCondLst>
                                    <p:cond delay="800"/>
                                  </p:stCondLst>
                                  <p:childTnLst>
                                    <p:set>
                                      <p:cBhvr>
                                        <p:cTn id="30" dur="1" fill="hold">
                                          <p:stCondLst>
                                            <p:cond delay="0"/>
                                          </p:stCondLst>
                                        </p:cTn>
                                        <p:tgtEl>
                                          <p:spTgt spid="92"/>
                                        </p:tgtEl>
                                        <p:attrNameLst>
                                          <p:attrName>style.visibility</p:attrName>
                                        </p:attrNameLst>
                                      </p:cBhvr>
                                      <p:to>
                                        <p:strVal val="visible"/>
                                      </p:to>
                                    </p:set>
                                    <p:animEffect transition="in" filter="fade">
                                      <p:cBhvr>
                                        <p:cTn id="31" dur="500"/>
                                        <p:tgtEl>
                                          <p:spTgt spid="92"/>
                                        </p:tgtEl>
                                      </p:cBhvr>
                                    </p:animEffect>
                                  </p:childTnLst>
                                </p:cTn>
                              </p:par>
                              <p:par>
                                <p:cTn id="32" presetID="42" presetClass="path" presetSubtype="0" decel="100000" fill="hold" grpId="1" nodeType="withEffect">
                                  <p:stCondLst>
                                    <p:cond delay="800"/>
                                  </p:stCondLst>
                                  <p:childTnLst>
                                    <p:animMotion origin="layout" path="M -3.56906E-6 4.64367E-6 L -3.56906E-6 0.10939 " pathEditMode="relative" rAng="0" ptsTypes="AA">
                                      <p:cBhvr>
                                        <p:cTn id="33" dur="700" spd="-100000" fill="hold"/>
                                        <p:tgtEl>
                                          <p:spTgt spid="92"/>
                                        </p:tgtEl>
                                        <p:attrNameLst>
                                          <p:attrName>ppt_x</p:attrName>
                                          <p:attrName>ppt_y</p:attrName>
                                        </p:attrNameLst>
                                      </p:cBhvr>
                                      <p:rCtr x="0" y="5470"/>
                                    </p:animMotion>
                                  </p:childTnLst>
                                </p:cTn>
                              </p:par>
                              <p:par>
                                <p:cTn id="34" presetID="10" presetClass="entr" presetSubtype="0" fill="hold" grpId="0" nodeType="withEffect">
                                  <p:stCondLst>
                                    <p:cond delay="800"/>
                                  </p:stCondLst>
                                  <p:childTnLst>
                                    <p:set>
                                      <p:cBhvr>
                                        <p:cTn id="35" dur="1" fill="hold">
                                          <p:stCondLst>
                                            <p:cond delay="0"/>
                                          </p:stCondLst>
                                        </p:cTn>
                                        <p:tgtEl>
                                          <p:spTgt spid="93"/>
                                        </p:tgtEl>
                                        <p:attrNameLst>
                                          <p:attrName>style.visibility</p:attrName>
                                        </p:attrNameLst>
                                      </p:cBhvr>
                                      <p:to>
                                        <p:strVal val="visible"/>
                                      </p:to>
                                    </p:set>
                                    <p:animEffect transition="in" filter="fade">
                                      <p:cBhvr>
                                        <p:cTn id="36" dur="500"/>
                                        <p:tgtEl>
                                          <p:spTgt spid="93"/>
                                        </p:tgtEl>
                                      </p:cBhvr>
                                    </p:animEffect>
                                  </p:childTnLst>
                                </p:cTn>
                              </p:par>
                              <p:par>
                                <p:cTn id="37" presetID="42" presetClass="path" presetSubtype="0" decel="100000" fill="hold" grpId="1" nodeType="withEffect">
                                  <p:stCondLst>
                                    <p:cond delay="800"/>
                                  </p:stCondLst>
                                  <p:childTnLst>
                                    <p:animMotion origin="layout" path="M -3.56906E-6 4.64367E-6 L -3.56906E-6 0.10939 " pathEditMode="relative" rAng="0" ptsTypes="AA">
                                      <p:cBhvr>
                                        <p:cTn id="38" dur="700" spd="-100000" fill="hold"/>
                                        <p:tgtEl>
                                          <p:spTgt spid="93"/>
                                        </p:tgtEl>
                                        <p:attrNameLst>
                                          <p:attrName>ppt_x</p:attrName>
                                          <p:attrName>ppt_y</p:attrName>
                                        </p:attrNameLst>
                                      </p:cBhvr>
                                      <p:rCtr x="0" y="5470"/>
                                    </p:animMotion>
                                  </p:childTnLst>
                                </p:cTn>
                              </p:par>
                              <p:par>
                                <p:cTn id="39" presetID="10" presetClass="entr" presetSubtype="0" fill="hold" grpId="0" nodeType="withEffect">
                                  <p:stCondLst>
                                    <p:cond delay="800"/>
                                  </p:stCondLst>
                                  <p:childTnLst>
                                    <p:set>
                                      <p:cBhvr>
                                        <p:cTn id="40" dur="1" fill="hold">
                                          <p:stCondLst>
                                            <p:cond delay="0"/>
                                          </p:stCondLst>
                                        </p:cTn>
                                        <p:tgtEl>
                                          <p:spTgt spid="94"/>
                                        </p:tgtEl>
                                        <p:attrNameLst>
                                          <p:attrName>style.visibility</p:attrName>
                                        </p:attrNameLst>
                                      </p:cBhvr>
                                      <p:to>
                                        <p:strVal val="visible"/>
                                      </p:to>
                                    </p:set>
                                    <p:animEffect transition="in" filter="fade">
                                      <p:cBhvr>
                                        <p:cTn id="41" dur="500"/>
                                        <p:tgtEl>
                                          <p:spTgt spid="94"/>
                                        </p:tgtEl>
                                      </p:cBhvr>
                                    </p:animEffect>
                                  </p:childTnLst>
                                </p:cTn>
                              </p:par>
                              <p:par>
                                <p:cTn id="42" presetID="42" presetClass="path" presetSubtype="0" decel="100000" fill="hold" grpId="1" nodeType="withEffect">
                                  <p:stCondLst>
                                    <p:cond delay="800"/>
                                  </p:stCondLst>
                                  <p:childTnLst>
                                    <p:animMotion origin="layout" path="M -3.56906E-6 4.64367E-6 L -3.56906E-6 0.10939 " pathEditMode="relative" rAng="0" ptsTypes="AA">
                                      <p:cBhvr>
                                        <p:cTn id="43" dur="700" spd="-100000" fill="hold"/>
                                        <p:tgtEl>
                                          <p:spTgt spid="94"/>
                                        </p:tgtEl>
                                        <p:attrNameLst>
                                          <p:attrName>ppt_x</p:attrName>
                                          <p:attrName>ppt_y</p:attrName>
                                        </p:attrNameLst>
                                      </p:cBhvr>
                                      <p:rCtr x="0" y="5470"/>
                                    </p:animMotion>
                                  </p:childTnLst>
                                </p:cTn>
                              </p:par>
                              <p:par>
                                <p:cTn id="44" presetID="10" presetClass="entr" presetSubtype="0" fill="hold" grpId="0" nodeType="withEffect">
                                  <p:stCondLst>
                                    <p:cond delay="800"/>
                                  </p:stCondLst>
                                  <p:childTnLst>
                                    <p:set>
                                      <p:cBhvr>
                                        <p:cTn id="45" dur="1" fill="hold">
                                          <p:stCondLst>
                                            <p:cond delay="0"/>
                                          </p:stCondLst>
                                        </p:cTn>
                                        <p:tgtEl>
                                          <p:spTgt spid="95"/>
                                        </p:tgtEl>
                                        <p:attrNameLst>
                                          <p:attrName>style.visibility</p:attrName>
                                        </p:attrNameLst>
                                      </p:cBhvr>
                                      <p:to>
                                        <p:strVal val="visible"/>
                                      </p:to>
                                    </p:set>
                                    <p:animEffect transition="in" filter="fade">
                                      <p:cBhvr>
                                        <p:cTn id="46" dur="500"/>
                                        <p:tgtEl>
                                          <p:spTgt spid="95"/>
                                        </p:tgtEl>
                                      </p:cBhvr>
                                    </p:animEffect>
                                  </p:childTnLst>
                                </p:cTn>
                              </p:par>
                              <p:par>
                                <p:cTn id="47" presetID="42" presetClass="path" presetSubtype="0" decel="100000" fill="hold" grpId="1" nodeType="withEffect">
                                  <p:stCondLst>
                                    <p:cond delay="800"/>
                                  </p:stCondLst>
                                  <p:childTnLst>
                                    <p:animMotion origin="layout" path="M -3.56906E-6 4.64367E-6 L -3.56906E-6 0.10939 " pathEditMode="relative" rAng="0" ptsTypes="AA">
                                      <p:cBhvr>
                                        <p:cTn id="48" dur="700" spd="-100000" fill="hold"/>
                                        <p:tgtEl>
                                          <p:spTgt spid="95"/>
                                        </p:tgtEl>
                                        <p:attrNameLst>
                                          <p:attrName>ppt_x</p:attrName>
                                          <p:attrName>ppt_y</p:attrName>
                                        </p:attrNameLst>
                                      </p:cBhvr>
                                      <p:rCtr x="0" y="5470"/>
                                    </p:animMotion>
                                  </p:childTnLst>
                                </p:cTn>
                              </p:par>
                              <p:par>
                                <p:cTn id="49" presetID="10" presetClass="entr" presetSubtype="0" fill="hold" grpId="0" nodeType="withEffect">
                                  <p:stCondLst>
                                    <p:cond delay="800"/>
                                  </p:stCondLst>
                                  <p:childTnLst>
                                    <p:set>
                                      <p:cBhvr>
                                        <p:cTn id="50" dur="1" fill="hold">
                                          <p:stCondLst>
                                            <p:cond delay="0"/>
                                          </p:stCondLst>
                                        </p:cTn>
                                        <p:tgtEl>
                                          <p:spTgt spid="76"/>
                                        </p:tgtEl>
                                        <p:attrNameLst>
                                          <p:attrName>style.visibility</p:attrName>
                                        </p:attrNameLst>
                                      </p:cBhvr>
                                      <p:to>
                                        <p:strVal val="visible"/>
                                      </p:to>
                                    </p:set>
                                    <p:animEffect transition="in" filter="fade">
                                      <p:cBhvr>
                                        <p:cTn id="51" dur="500"/>
                                        <p:tgtEl>
                                          <p:spTgt spid="76"/>
                                        </p:tgtEl>
                                      </p:cBhvr>
                                    </p:animEffect>
                                  </p:childTnLst>
                                </p:cTn>
                              </p:par>
                              <p:par>
                                <p:cTn id="52" presetID="42" presetClass="path" presetSubtype="0" decel="100000" fill="hold" grpId="1" nodeType="withEffect">
                                  <p:stCondLst>
                                    <p:cond delay="800"/>
                                  </p:stCondLst>
                                  <p:childTnLst>
                                    <p:animMotion origin="layout" path="M -3.56906E-6 4.64367E-6 L -3.56906E-6 0.10939 " pathEditMode="relative" rAng="0" ptsTypes="AA">
                                      <p:cBhvr>
                                        <p:cTn id="53" dur="700" spd="-100000" fill="hold"/>
                                        <p:tgtEl>
                                          <p:spTgt spid="76"/>
                                        </p:tgtEl>
                                        <p:attrNameLst>
                                          <p:attrName>ppt_x</p:attrName>
                                          <p:attrName>ppt_y</p:attrName>
                                        </p:attrNameLst>
                                      </p:cBhvr>
                                      <p:rCtr x="0" y="5470"/>
                                    </p:animMotion>
                                  </p:childTnLst>
                                </p:cTn>
                              </p:par>
                              <p:par>
                                <p:cTn id="54" presetID="10" presetClass="entr" presetSubtype="0" fill="hold" grpId="0" nodeType="withEffect">
                                  <p:stCondLst>
                                    <p:cond delay="800"/>
                                  </p:stCondLst>
                                  <p:childTnLst>
                                    <p:set>
                                      <p:cBhvr>
                                        <p:cTn id="55" dur="1" fill="hold">
                                          <p:stCondLst>
                                            <p:cond delay="0"/>
                                          </p:stCondLst>
                                        </p:cTn>
                                        <p:tgtEl>
                                          <p:spTgt spid="74"/>
                                        </p:tgtEl>
                                        <p:attrNameLst>
                                          <p:attrName>style.visibility</p:attrName>
                                        </p:attrNameLst>
                                      </p:cBhvr>
                                      <p:to>
                                        <p:strVal val="visible"/>
                                      </p:to>
                                    </p:set>
                                    <p:animEffect transition="in" filter="fade">
                                      <p:cBhvr>
                                        <p:cTn id="56" dur="500"/>
                                        <p:tgtEl>
                                          <p:spTgt spid="74"/>
                                        </p:tgtEl>
                                      </p:cBhvr>
                                    </p:animEffect>
                                  </p:childTnLst>
                                </p:cTn>
                              </p:par>
                              <p:par>
                                <p:cTn id="57" presetID="42" presetClass="path" presetSubtype="0" decel="100000" fill="hold" grpId="1" nodeType="withEffect">
                                  <p:stCondLst>
                                    <p:cond delay="800"/>
                                  </p:stCondLst>
                                  <p:childTnLst>
                                    <p:animMotion origin="layout" path="M -3.56906E-6 4.64367E-6 L -3.56906E-6 0.10939 " pathEditMode="relative" rAng="0" ptsTypes="AA">
                                      <p:cBhvr>
                                        <p:cTn id="58" dur="700" spd="-100000" fill="hold"/>
                                        <p:tgtEl>
                                          <p:spTgt spid="74"/>
                                        </p:tgtEl>
                                        <p:attrNameLst>
                                          <p:attrName>ppt_x</p:attrName>
                                          <p:attrName>ppt_y</p:attrName>
                                        </p:attrNameLst>
                                      </p:cBhvr>
                                      <p:rCtr x="0" y="5470"/>
                                    </p:animMotion>
                                  </p:childTnLst>
                                </p:cTn>
                              </p:par>
                              <p:par>
                                <p:cTn id="59" presetID="10" presetClass="entr" presetSubtype="0" fill="hold" grpId="0" nodeType="withEffect">
                                  <p:stCondLst>
                                    <p:cond delay="800"/>
                                  </p:stCondLst>
                                  <p:childTnLst>
                                    <p:set>
                                      <p:cBhvr>
                                        <p:cTn id="60" dur="1" fill="hold">
                                          <p:stCondLst>
                                            <p:cond delay="0"/>
                                          </p:stCondLst>
                                        </p:cTn>
                                        <p:tgtEl>
                                          <p:spTgt spid="75"/>
                                        </p:tgtEl>
                                        <p:attrNameLst>
                                          <p:attrName>style.visibility</p:attrName>
                                        </p:attrNameLst>
                                      </p:cBhvr>
                                      <p:to>
                                        <p:strVal val="visible"/>
                                      </p:to>
                                    </p:set>
                                    <p:animEffect transition="in" filter="fade">
                                      <p:cBhvr>
                                        <p:cTn id="61" dur="500"/>
                                        <p:tgtEl>
                                          <p:spTgt spid="75"/>
                                        </p:tgtEl>
                                      </p:cBhvr>
                                    </p:animEffect>
                                  </p:childTnLst>
                                </p:cTn>
                              </p:par>
                              <p:par>
                                <p:cTn id="62" presetID="42" presetClass="path" presetSubtype="0" decel="100000" fill="hold" grpId="1" nodeType="withEffect">
                                  <p:stCondLst>
                                    <p:cond delay="800"/>
                                  </p:stCondLst>
                                  <p:childTnLst>
                                    <p:animMotion origin="layout" path="M -3.56906E-6 4.64367E-6 L -3.56906E-6 0.10939 " pathEditMode="relative" rAng="0" ptsTypes="AA">
                                      <p:cBhvr>
                                        <p:cTn id="63" dur="700" spd="-100000" fill="hold"/>
                                        <p:tgtEl>
                                          <p:spTgt spid="75"/>
                                        </p:tgtEl>
                                        <p:attrNameLst>
                                          <p:attrName>ppt_x</p:attrName>
                                          <p:attrName>ppt_y</p:attrName>
                                        </p:attrNameLst>
                                      </p:cBhvr>
                                      <p:rCtr x="0" y="5470"/>
                                    </p:animMotion>
                                  </p:childTnLst>
                                </p:cTn>
                              </p:par>
                              <p:par>
                                <p:cTn id="64" presetID="10" presetClass="entr" presetSubtype="0" fill="hold" grpId="0" nodeType="withEffect">
                                  <p:stCondLst>
                                    <p:cond delay="1000"/>
                                  </p:stCondLst>
                                  <p:childTnLst>
                                    <p:set>
                                      <p:cBhvr>
                                        <p:cTn id="65" dur="1" fill="hold">
                                          <p:stCondLst>
                                            <p:cond delay="0"/>
                                          </p:stCondLst>
                                        </p:cTn>
                                        <p:tgtEl>
                                          <p:spTgt spid="90"/>
                                        </p:tgtEl>
                                        <p:attrNameLst>
                                          <p:attrName>style.visibility</p:attrName>
                                        </p:attrNameLst>
                                      </p:cBhvr>
                                      <p:to>
                                        <p:strVal val="visible"/>
                                      </p:to>
                                    </p:set>
                                    <p:animEffect transition="in" filter="fade">
                                      <p:cBhvr>
                                        <p:cTn id="66" dur="500"/>
                                        <p:tgtEl>
                                          <p:spTgt spid="90"/>
                                        </p:tgtEl>
                                      </p:cBhvr>
                                    </p:animEffect>
                                  </p:childTnLst>
                                </p:cTn>
                              </p:par>
                              <p:par>
                                <p:cTn id="67" presetID="42" presetClass="path" presetSubtype="0" decel="100000" fill="hold" grpId="1" nodeType="withEffect">
                                  <p:stCondLst>
                                    <p:cond delay="1000"/>
                                  </p:stCondLst>
                                  <p:childTnLst>
                                    <p:animMotion origin="layout" path="M 0 -1.25284E-6 L 0 0.1094 " pathEditMode="relative" rAng="0" ptsTypes="AA">
                                      <p:cBhvr>
                                        <p:cTn id="68" dur="700" spd="-100000" fill="hold"/>
                                        <p:tgtEl>
                                          <p:spTgt spid="90"/>
                                        </p:tgtEl>
                                        <p:attrNameLst>
                                          <p:attrName>ppt_x</p:attrName>
                                          <p:attrName>ppt_y</p:attrName>
                                        </p:attrNameLst>
                                      </p:cBhvr>
                                      <p:rCtr x="0" y="5470"/>
                                    </p:animMotion>
                                  </p:childTnLst>
                                </p:cTn>
                              </p:par>
                              <p:par>
                                <p:cTn id="69" presetID="10" presetClass="entr" presetSubtype="0" fill="hold" grpId="0" nodeType="withEffect">
                                  <p:stCondLst>
                                    <p:cond delay="1000"/>
                                  </p:stCondLst>
                                  <p:childTnLst>
                                    <p:set>
                                      <p:cBhvr>
                                        <p:cTn id="70" dur="1" fill="hold">
                                          <p:stCondLst>
                                            <p:cond delay="0"/>
                                          </p:stCondLst>
                                        </p:cTn>
                                        <p:tgtEl>
                                          <p:spTgt spid="4"/>
                                        </p:tgtEl>
                                        <p:attrNameLst>
                                          <p:attrName>style.visibility</p:attrName>
                                        </p:attrNameLst>
                                      </p:cBhvr>
                                      <p:to>
                                        <p:strVal val="visible"/>
                                      </p:to>
                                    </p:set>
                                    <p:animEffect transition="in" filter="fade">
                                      <p:cBhvr>
                                        <p:cTn id="71" dur="500"/>
                                        <p:tgtEl>
                                          <p:spTgt spid="4"/>
                                        </p:tgtEl>
                                      </p:cBhvr>
                                    </p:animEffect>
                                  </p:childTnLst>
                                </p:cTn>
                              </p:par>
                              <p:par>
                                <p:cTn id="72" presetID="42" presetClass="path" presetSubtype="0" decel="100000" fill="hold" grpId="1" nodeType="withEffect">
                                  <p:stCondLst>
                                    <p:cond delay="1000"/>
                                  </p:stCondLst>
                                  <p:childTnLst>
                                    <p:animMotion origin="layout" path="M 0 -1.25284E-6 L 0 0.1094 " pathEditMode="relative" rAng="0" ptsTypes="AA">
                                      <p:cBhvr>
                                        <p:cTn id="73" dur="700" spd="-100000" fill="hold"/>
                                        <p:tgtEl>
                                          <p:spTgt spid="4"/>
                                        </p:tgtEl>
                                        <p:attrNameLst>
                                          <p:attrName>ppt_x</p:attrName>
                                          <p:attrName>ppt_y</p:attrName>
                                        </p:attrNameLst>
                                      </p:cBhvr>
                                      <p:rCtr x="0" y="5470"/>
                                    </p:animMotion>
                                  </p:childTnLst>
                                </p:cTn>
                              </p:par>
                              <p:par>
                                <p:cTn id="74" presetID="10" presetClass="entr" presetSubtype="0" fill="hold" grpId="0" nodeType="withEffect">
                                  <p:stCondLst>
                                    <p:cond delay="1000"/>
                                  </p:stCondLst>
                                  <p:childTnLst>
                                    <p:set>
                                      <p:cBhvr>
                                        <p:cTn id="75" dur="1" fill="hold">
                                          <p:stCondLst>
                                            <p:cond delay="0"/>
                                          </p:stCondLst>
                                        </p:cTn>
                                        <p:tgtEl>
                                          <p:spTgt spid="89"/>
                                        </p:tgtEl>
                                        <p:attrNameLst>
                                          <p:attrName>style.visibility</p:attrName>
                                        </p:attrNameLst>
                                      </p:cBhvr>
                                      <p:to>
                                        <p:strVal val="visible"/>
                                      </p:to>
                                    </p:set>
                                    <p:animEffect transition="in" filter="fade">
                                      <p:cBhvr>
                                        <p:cTn id="76" dur="500"/>
                                        <p:tgtEl>
                                          <p:spTgt spid="89"/>
                                        </p:tgtEl>
                                      </p:cBhvr>
                                    </p:animEffect>
                                  </p:childTnLst>
                                </p:cTn>
                              </p:par>
                              <p:par>
                                <p:cTn id="77" presetID="42" presetClass="path" presetSubtype="0" decel="100000" fill="hold" grpId="1" nodeType="withEffect">
                                  <p:stCondLst>
                                    <p:cond delay="1000"/>
                                  </p:stCondLst>
                                  <p:childTnLst>
                                    <p:animMotion origin="layout" path="M 0 -1.25284E-6 L 0 0.1094 " pathEditMode="relative" rAng="0" ptsTypes="AA">
                                      <p:cBhvr>
                                        <p:cTn id="78" dur="700" spd="-100000" fill="hold"/>
                                        <p:tgtEl>
                                          <p:spTgt spid="89"/>
                                        </p:tgtEl>
                                        <p:attrNameLst>
                                          <p:attrName>ppt_x</p:attrName>
                                          <p:attrName>ppt_y</p:attrName>
                                        </p:attrNameLst>
                                      </p:cBhvr>
                                      <p:rCtr x="0" y="5470"/>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4" grpId="1" animBg="1"/>
      <p:bldP spid="75" grpId="0" animBg="1"/>
      <p:bldP spid="75" grpId="1" animBg="1"/>
      <p:bldP spid="76" grpId="0" animBg="1"/>
      <p:bldP spid="76" grpId="1" animBg="1"/>
      <p:bldP spid="2" grpId="0"/>
      <p:bldP spid="77" grpId="0" animBg="1"/>
      <p:bldP spid="77" grpId="1" animBg="1"/>
      <p:bldP spid="89" grpId="0" animBg="1"/>
      <p:bldP spid="89" grpId="1" animBg="1"/>
      <p:bldP spid="90" grpId="0" animBg="1"/>
      <p:bldP spid="90" grpId="1" animBg="1"/>
      <p:bldP spid="4" grpId="0">
        <p:tmplLst>
          <p:tmpl>
            <p:tnLst>
              <p:par>
                <p:cTn presetID="10" presetClass="entr" presetSubtype="0" fill="hold" nodeType="withEffect">
                  <p:stCondLst>
                    <p:cond delay="1000"/>
                  </p:stCondLst>
                  <p:childTnLst>
                    <p:set>
                      <p:cBhvr>
                        <p:cTn dur="1" fill="hold">
                          <p:stCondLst>
                            <p:cond delay="0"/>
                          </p:stCondLst>
                        </p:cTn>
                        <p:tgtEl>
                          <p:spTgt spid="4"/>
                        </p:tgtEl>
                        <p:attrNameLst>
                          <p:attrName>style.visibility</p:attrName>
                        </p:attrNameLst>
                      </p:cBhvr>
                      <p:to>
                        <p:strVal val="visible"/>
                      </p:to>
                    </p:set>
                    <p:animEffect transition="in" filter="fade">
                      <p:cBhvr>
                        <p:cTn dur="500"/>
                        <p:tgtEl>
                          <p:spTgt spid="4"/>
                        </p:tgtEl>
                      </p:cBhvr>
                    </p:animEffect>
                  </p:childTnLst>
                </p:cTn>
              </p:par>
            </p:tnLst>
          </p:tmpl>
        </p:tmplLst>
      </p:bldP>
      <p:bldP spid="4" grpId="1"/>
      <p:bldP spid="48" grpId="0">
        <p:tmplLst>
          <p:tmpl>
            <p:tnLst>
              <p:par>
                <p:cTn presetID="10" presetClass="entr" presetSubtype="0" fill="hold" nodeType="withEffect">
                  <p:stCondLst>
                    <p:cond delay="800"/>
                  </p:stCondLst>
                  <p:childTnLst>
                    <p:set>
                      <p:cBhvr>
                        <p:cTn dur="1" fill="hold">
                          <p:stCondLst>
                            <p:cond delay="0"/>
                          </p:stCondLst>
                        </p:cTn>
                        <p:tgtEl>
                          <p:spTgt spid="48"/>
                        </p:tgtEl>
                        <p:attrNameLst>
                          <p:attrName>style.visibility</p:attrName>
                        </p:attrNameLst>
                      </p:cBhvr>
                      <p:to>
                        <p:strVal val="visible"/>
                      </p:to>
                    </p:set>
                    <p:animEffect transition="in" filter="fade">
                      <p:cBhvr>
                        <p:cTn dur="500"/>
                        <p:tgtEl>
                          <p:spTgt spid="48"/>
                        </p:tgtEl>
                      </p:cBhvr>
                    </p:animEffect>
                  </p:childTnLst>
                </p:cTn>
              </p:par>
            </p:tnLst>
          </p:tmpl>
        </p:tmplLst>
      </p:bldP>
      <p:bldP spid="48" grpId="1"/>
      <p:bldP spid="91" grpId="0">
        <p:tmplLst>
          <p:tmpl>
            <p:tnLst>
              <p:par>
                <p:cTn presetID="10" presetClass="entr" presetSubtype="0" fill="hold" nodeType="withEffect">
                  <p:stCondLst>
                    <p:cond delay="800"/>
                  </p:stCondLst>
                  <p:childTnLst>
                    <p:set>
                      <p:cBhvr>
                        <p:cTn dur="1" fill="hold">
                          <p:stCondLst>
                            <p:cond delay="0"/>
                          </p:stCondLst>
                        </p:cTn>
                        <p:tgtEl>
                          <p:spTgt spid="91"/>
                        </p:tgtEl>
                        <p:attrNameLst>
                          <p:attrName>style.visibility</p:attrName>
                        </p:attrNameLst>
                      </p:cBhvr>
                      <p:to>
                        <p:strVal val="visible"/>
                      </p:to>
                    </p:set>
                    <p:animEffect transition="in" filter="fade">
                      <p:cBhvr>
                        <p:cTn dur="500"/>
                        <p:tgtEl>
                          <p:spTgt spid="91"/>
                        </p:tgtEl>
                      </p:cBhvr>
                    </p:animEffect>
                  </p:childTnLst>
                </p:cTn>
              </p:par>
            </p:tnLst>
          </p:tmpl>
        </p:tmplLst>
      </p:bldP>
      <p:bldP spid="91" grpId="1"/>
      <p:bldP spid="92" grpId="0">
        <p:tmplLst>
          <p:tmpl>
            <p:tnLst>
              <p:par>
                <p:cTn presetID="10" presetClass="entr" presetSubtype="0" fill="hold" nodeType="withEffect">
                  <p:stCondLst>
                    <p:cond delay="800"/>
                  </p:stCondLst>
                  <p:childTnLst>
                    <p:set>
                      <p:cBhvr>
                        <p:cTn dur="1" fill="hold">
                          <p:stCondLst>
                            <p:cond delay="0"/>
                          </p:stCondLst>
                        </p:cTn>
                        <p:tgtEl>
                          <p:spTgt spid="92"/>
                        </p:tgtEl>
                        <p:attrNameLst>
                          <p:attrName>style.visibility</p:attrName>
                        </p:attrNameLst>
                      </p:cBhvr>
                      <p:to>
                        <p:strVal val="visible"/>
                      </p:to>
                    </p:set>
                    <p:animEffect transition="in" filter="fade">
                      <p:cBhvr>
                        <p:cTn dur="500"/>
                        <p:tgtEl>
                          <p:spTgt spid="92"/>
                        </p:tgtEl>
                      </p:cBhvr>
                    </p:animEffect>
                  </p:childTnLst>
                </p:cTn>
              </p:par>
            </p:tnLst>
          </p:tmpl>
        </p:tmplLst>
      </p:bldP>
      <p:bldP spid="92" grpId="1"/>
      <p:bldP spid="93" grpId="0">
        <p:tmplLst>
          <p:tmpl>
            <p:tnLst>
              <p:par>
                <p:cTn presetID="10" presetClass="entr" presetSubtype="0" fill="hold" nodeType="withEffect">
                  <p:stCondLst>
                    <p:cond delay="800"/>
                  </p:stCondLst>
                  <p:childTnLst>
                    <p:set>
                      <p:cBhvr>
                        <p:cTn dur="1" fill="hold">
                          <p:stCondLst>
                            <p:cond delay="0"/>
                          </p:stCondLst>
                        </p:cTn>
                        <p:tgtEl>
                          <p:spTgt spid="93"/>
                        </p:tgtEl>
                        <p:attrNameLst>
                          <p:attrName>style.visibility</p:attrName>
                        </p:attrNameLst>
                      </p:cBhvr>
                      <p:to>
                        <p:strVal val="visible"/>
                      </p:to>
                    </p:set>
                    <p:animEffect transition="in" filter="fade">
                      <p:cBhvr>
                        <p:cTn dur="500"/>
                        <p:tgtEl>
                          <p:spTgt spid="93"/>
                        </p:tgtEl>
                      </p:cBhvr>
                    </p:animEffect>
                  </p:childTnLst>
                </p:cTn>
              </p:par>
            </p:tnLst>
          </p:tmpl>
        </p:tmplLst>
      </p:bldP>
      <p:bldP spid="93" grpId="1"/>
      <p:bldP spid="94" grpId="0">
        <p:tmplLst>
          <p:tmpl>
            <p:tnLst>
              <p:par>
                <p:cTn presetID="10" presetClass="entr" presetSubtype="0" fill="hold" nodeType="withEffect">
                  <p:stCondLst>
                    <p:cond delay="800"/>
                  </p:stCondLst>
                  <p:childTnLst>
                    <p:set>
                      <p:cBhvr>
                        <p:cTn dur="1" fill="hold">
                          <p:stCondLst>
                            <p:cond delay="0"/>
                          </p:stCondLst>
                        </p:cTn>
                        <p:tgtEl>
                          <p:spTgt spid="94"/>
                        </p:tgtEl>
                        <p:attrNameLst>
                          <p:attrName>style.visibility</p:attrName>
                        </p:attrNameLst>
                      </p:cBhvr>
                      <p:to>
                        <p:strVal val="visible"/>
                      </p:to>
                    </p:set>
                    <p:animEffect transition="in" filter="fade">
                      <p:cBhvr>
                        <p:cTn dur="500"/>
                        <p:tgtEl>
                          <p:spTgt spid="94"/>
                        </p:tgtEl>
                      </p:cBhvr>
                    </p:animEffect>
                  </p:childTnLst>
                </p:cTn>
              </p:par>
            </p:tnLst>
          </p:tmpl>
        </p:tmplLst>
      </p:bldP>
      <p:bldP spid="94" grpId="1"/>
      <p:bldP spid="95" grpId="0">
        <p:tmplLst>
          <p:tmpl>
            <p:tnLst>
              <p:par>
                <p:cTn presetID="10" presetClass="entr" presetSubtype="0" fill="hold" nodeType="withEffect">
                  <p:stCondLst>
                    <p:cond delay="800"/>
                  </p:stCondLst>
                  <p:childTnLst>
                    <p:set>
                      <p:cBhvr>
                        <p:cTn dur="1" fill="hold">
                          <p:stCondLst>
                            <p:cond delay="0"/>
                          </p:stCondLst>
                        </p:cTn>
                        <p:tgtEl>
                          <p:spTgt spid="95"/>
                        </p:tgtEl>
                        <p:attrNameLst>
                          <p:attrName>style.visibility</p:attrName>
                        </p:attrNameLst>
                      </p:cBhvr>
                      <p:to>
                        <p:strVal val="visible"/>
                      </p:to>
                    </p:set>
                    <p:animEffect transition="in" filter="fade">
                      <p:cBhvr>
                        <p:cTn dur="500"/>
                        <p:tgtEl>
                          <p:spTgt spid="95"/>
                        </p:tgtEl>
                      </p:cBhvr>
                    </p:animEffect>
                  </p:childTnLst>
                </p:cTn>
              </p:par>
            </p:tnLst>
          </p:tmpl>
        </p:tmplLst>
      </p:bldP>
      <p:bldP spid="95" grpId="1"/>
    </p:bldLst>
  </p:timing>
</p:sldLayout>
</file>

<file path=ppt/slideLayouts/slideLayout79.xml><?xml version="1.0" encoding="utf-8"?>
<p:sldLayout xmlns:a="http://schemas.openxmlformats.org/drawingml/2006/main" xmlns:r="http://schemas.openxmlformats.org/officeDocument/2006/relationships" xmlns:p="http://schemas.openxmlformats.org/presentationml/2006/main" userDrawn="1">
  <p:cSld name="8_Title Slide Solid">
    <p:spTree>
      <p:nvGrpSpPr>
        <p:cNvPr id="1" name=""/>
        <p:cNvGrpSpPr/>
        <p:nvPr/>
      </p:nvGrpSpPr>
      <p:grpSpPr>
        <a:xfrm>
          <a:off x="0" y="0"/>
          <a:ext cx="0" cy="0"/>
          <a:chOff x="0" y="0"/>
          <a:chExt cx="0" cy="0"/>
        </a:xfrm>
      </p:grpSpPr>
      <p:pic>
        <p:nvPicPr>
          <p:cNvPr id="15" name="Picture 14"/>
          <p:cNvPicPr>
            <a:picLocks noChangeAspect="1"/>
          </p:cNvPicPr>
          <p:nvPr userDrawn="1"/>
        </p:nvPicPr>
        <p:blipFill rotWithShape="1">
          <a:blip r:embed="rId2" cstate="screen">
            <a:extLst>
              <a:ext uri="{28A0092B-C50C-407E-A947-70E740481C1C}">
                <a14:useLocalDpi xmlns:a14="http://schemas.microsoft.com/office/drawing/2010/main" val="0"/>
              </a:ext>
            </a:extLst>
          </a:blip>
          <a:srcRect/>
          <a:stretch/>
        </p:blipFill>
        <p:spPr>
          <a:xfrm>
            <a:off x="0" y="0"/>
            <a:ext cx="12192000" cy="6858000"/>
          </a:xfrm>
          <a:prstGeom prst="rect">
            <a:avLst/>
          </a:prstGeom>
        </p:spPr>
      </p:pic>
      <p:sp>
        <p:nvSpPr>
          <p:cNvPr id="6" name="Rectangle 5"/>
          <p:cNvSpPr/>
          <p:nvPr userDrawn="1"/>
        </p:nvSpPr>
        <p:spPr bwMode="auto">
          <a:xfrm>
            <a:off x="269239" y="291069"/>
            <a:ext cx="6276530" cy="6278977"/>
          </a:xfrm>
          <a:prstGeom prst="rect">
            <a:avLst/>
          </a:prstGeom>
          <a:solidFill>
            <a:srgbClr val="0072C6">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lIns="179285" tIns="143428" rIns="179285" bIns="143428"/>
          <a:lstStyle/>
          <a:p>
            <a:pPr algn="ctr" defTabSz="914102">
              <a:lnSpc>
                <a:spcPct val="90000"/>
              </a:lnSpc>
              <a:defRPr/>
            </a:pPr>
            <a:endParaRPr lang="en-US" sz="1765" err="1">
              <a:gradFill>
                <a:gsLst>
                  <a:gs pos="0">
                    <a:srgbClr val="FFFFFF"/>
                  </a:gs>
                  <a:gs pos="100000">
                    <a:srgbClr val="FFFFFF"/>
                  </a:gs>
                </a:gsLst>
                <a:lin ang="5400000" scaled="0"/>
              </a:gradFill>
              <a:ea typeface="Segoe UI" pitchFamily="34" charset="0"/>
              <a:cs typeface="Segoe UI" pitchFamily="34" charset="0"/>
            </a:endParaRPr>
          </a:p>
        </p:txBody>
      </p:sp>
      <p:pic>
        <p:nvPicPr>
          <p:cNvPr id="7" name="Picture 7"/>
          <p:cNvPicPr>
            <a:picLocks noChangeAspect="1"/>
          </p:cNvPicPr>
          <p:nvPr userDrawn="1"/>
        </p:nvPicPr>
        <p:blipFill>
          <a:blip r:embed="rId3" cstate="screen">
            <a:extLst>
              <a:ext uri="{28A0092B-C50C-407E-A947-70E740481C1C}">
                <a14:useLocalDpi xmlns:a14="http://schemas.microsoft.com/office/drawing/2010/main" val="0"/>
              </a:ext>
            </a:extLst>
          </a:blip>
          <a:stretch>
            <a:fillRect/>
          </a:stretch>
        </p:blipFill>
        <p:spPr bwMode="auto">
          <a:xfrm>
            <a:off x="515134" y="552661"/>
            <a:ext cx="1229472" cy="26285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8" name="TextBox 7"/>
          <p:cNvSpPr txBox="1"/>
          <p:nvPr userDrawn="1"/>
        </p:nvSpPr>
        <p:spPr>
          <a:xfrm>
            <a:off x="9918256" y="-1024186"/>
            <a:ext cx="896425" cy="896552"/>
          </a:xfrm>
          <a:prstGeom prst="rect">
            <a:avLst/>
          </a:prstGeom>
          <a:noFill/>
        </p:spPr>
        <p:txBody>
          <a:bodyPr wrap="none" lIns="179285" tIns="143428" rIns="179285" bIns="143428"/>
          <a:lstStyle/>
          <a:p>
            <a:pPr>
              <a:lnSpc>
                <a:spcPct val="90000"/>
              </a:lnSpc>
              <a:spcAft>
                <a:spcPts val="588"/>
              </a:spcAft>
              <a:defRPr/>
            </a:pPr>
            <a:endParaRPr lang="en-US" sz="1765">
              <a:gradFill>
                <a:gsLst>
                  <a:gs pos="2917">
                    <a:schemeClr val="tx1"/>
                  </a:gs>
                  <a:gs pos="30000">
                    <a:schemeClr val="tx1"/>
                  </a:gs>
                </a:gsLst>
                <a:lin ang="5400000" scaled="0"/>
              </a:gradFill>
              <a:ea typeface="MS PGothic" charset="0"/>
            </a:endParaRPr>
          </a:p>
        </p:txBody>
      </p:sp>
      <p:sp>
        <p:nvSpPr>
          <p:cNvPr id="9" name="TextBox 8"/>
          <p:cNvSpPr txBox="1"/>
          <p:nvPr userDrawn="1"/>
        </p:nvSpPr>
        <p:spPr>
          <a:xfrm>
            <a:off x="11052793" y="-1674809"/>
            <a:ext cx="896425" cy="896552"/>
          </a:xfrm>
          <a:prstGeom prst="rect">
            <a:avLst/>
          </a:prstGeom>
          <a:noFill/>
        </p:spPr>
        <p:txBody>
          <a:bodyPr wrap="none" lIns="179285" tIns="143428" rIns="179285" bIns="143428"/>
          <a:lstStyle/>
          <a:p>
            <a:pPr>
              <a:lnSpc>
                <a:spcPct val="90000"/>
              </a:lnSpc>
              <a:spcAft>
                <a:spcPts val="588"/>
              </a:spcAft>
              <a:defRPr/>
            </a:pPr>
            <a:endParaRPr lang="en-US" sz="1765">
              <a:gradFill>
                <a:gsLst>
                  <a:gs pos="2917">
                    <a:schemeClr val="tx1"/>
                  </a:gs>
                  <a:gs pos="30000">
                    <a:schemeClr val="tx1"/>
                  </a:gs>
                </a:gsLst>
                <a:lin ang="5400000" scaled="0"/>
              </a:gradFill>
              <a:ea typeface="MS PGothic" charset="0"/>
            </a:endParaRPr>
          </a:p>
        </p:txBody>
      </p:sp>
      <p:sp>
        <p:nvSpPr>
          <p:cNvPr id="17" name="Title 1"/>
          <p:cNvSpPr>
            <a:spLocks noGrp="1"/>
          </p:cNvSpPr>
          <p:nvPr>
            <p:ph type="ctrTitle"/>
          </p:nvPr>
        </p:nvSpPr>
        <p:spPr>
          <a:xfrm>
            <a:off x="375953" y="1413021"/>
            <a:ext cx="6171371" cy="2488894"/>
          </a:xfrm>
        </p:spPr>
        <p:txBody>
          <a:bodyPr/>
          <a:lstStyle>
            <a:lvl1pPr>
              <a:defRPr sz="5882" baseline="0">
                <a:solidFill>
                  <a:schemeClr val="bg1"/>
                </a:solidFill>
              </a:defRPr>
            </a:lvl1pPr>
          </a:lstStyle>
          <a:p>
            <a:r>
              <a:rPr lang="en-US"/>
              <a:t>Click to edit Master title style</a:t>
            </a:r>
          </a:p>
        </p:txBody>
      </p:sp>
      <p:sp>
        <p:nvSpPr>
          <p:cNvPr id="19" name="Subtitle 2"/>
          <p:cNvSpPr>
            <a:spLocks noGrp="1"/>
          </p:cNvSpPr>
          <p:nvPr>
            <p:ph type="subTitle" idx="1"/>
          </p:nvPr>
        </p:nvSpPr>
        <p:spPr>
          <a:xfrm>
            <a:off x="375954" y="5387374"/>
            <a:ext cx="5720046" cy="425950"/>
          </a:xfrm>
        </p:spPr>
        <p:txBody>
          <a:bodyPr anchor="ctr"/>
          <a:lstStyle>
            <a:lvl1pPr marL="0" indent="0" algn="l">
              <a:lnSpc>
                <a:spcPct val="100000"/>
              </a:lnSpc>
              <a:spcBef>
                <a:spcPts val="0"/>
              </a:spcBef>
              <a:buNone/>
              <a:defRPr sz="1568">
                <a:solidFill>
                  <a:schemeClr val="bg1"/>
                </a:solidFill>
                <a:latin typeface="+mj-lt"/>
              </a:defRPr>
            </a:lvl1pPr>
            <a:lvl2pPr marL="448193" indent="0" algn="ctr">
              <a:buNone/>
              <a:defRPr>
                <a:solidFill>
                  <a:schemeClr val="tx1">
                    <a:tint val="75000"/>
                  </a:schemeClr>
                </a:solidFill>
              </a:defRPr>
            </a:lvl2pPr>
            <a:lvl3pPr marL="896386" indent="0" algn="ctr">
              <a:buNone/>
              <a:defRPr>
                <a:solidFill>
                  <a:schemeClr val="tx1">
                    <a:tint val="75000"/>
                  </a:schemeClr>
                </a:solidFill>
              </a:defRPr>
            </a:lvl3pPr>
            <a:lvl4pPr marL="1344579" indent="0" algn="ctr">
              <a:buNone/>
              <a:defRPr>
                <a:solidFill>
                  <a:schemeClr val="tx1">
                    <a:tint val="75000"/>
                  </a:schemeClr>
                </a:solidFill>
              </a:defRPr>
            </a:lvl4pPr>
            <a:lvl5pPr marL="1792773" indent="0" algn="ctr">
              <a:buNone/>
              <a:defRPr>
                <a:solidFill>
                  <a:schemeClr val="tx1">
                    <a:tint val="75000"/>
                  </a:schemeClr>
                </a:solidFill>
              </a:defRPr>
            </a:lvl5pPr>
            <a:lvl6pPr marL="2240966" indent="0" algn="ctr">
              <a:buNone/>
              <a:defRPr>
                <a:solidFill>
                  <a:schemeClr val="tx1">
                    <a:tint val="75000"/>
                  </a:schemeClr>
                </a:solidFill>
              </a:defRPr>
            </a:lvl6pPr>
            <a:lvl7pPr marL="2689159" indent="0" algn="ctr">
              <a:buNone/>
              <a:defRPr>
                <a:solidFill>
                  <a:schemeClr val="tx1">
                    <a:tint val="75000"/>
                  </a:schemeClr>
                </a:solidFill>
              </a:defRPr>
            </a:lvl7pPr>
            <a:lvl8pPr marL="3137352" indent="0" algn="ctr">
              <a:buNone/>
              <a:defRPr>
                <a:solidFill>
                  <a:schemeClr val="tx1">
                    <a:tint val="75000"/>
                  </a:schemeClr>
                </a:solidFill>
              </a:defRPr>
            </a:lvl8pPr>
            <a:lvl9pPr marL="3585545" indent="0" algn="ctr">
              <a:buNone/>
              <a:defRPr>
                <a:solidFill>
                  <a:schemeClr val="tx1">
                    <a:tint val="75000"/>
                  </a:schemeClr>
                </a:solidFill>
              </a:defRPr>
            </a:lvl9pPr>
          </a:lstStyle>
          <a:p>
            <a:r>
              <a:rPr lang="en-US"/>
              <a:t>Click to edit Master subtitle style</a:t>
            </a:r>
          </a:p>
        </p:txBody>
      </p:sp>
    </p:spTree>
    <p:extLst>
      <p:ext uri="{BB962C8B-B14F-4D97-AF65-F5344CB8AC3E}">
        <p14:creationId xmlns:p14="http://schemas.microsoft.com/office/powerpoint/2010/main" val="1977146823"/>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0"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775" indent="-231775">
              <a:spcBef>
                <a:spcPts val="1224"/>
              </a:spcBef>
              <a:buClr>
                <a:schemeClr val="tx1"/>
              </a:buClr>
              <a:buFont typeface="Wingdings" panose="05000000000000000000" pitchFamily="2" charset="2"/>
              <a:buChar char=""/>
              <a:defRPr sz="2800" b="0">
                <a:latin typeface="Segoe UI Semilight" panose="020B0402040204020203" pitchFamily="34" charset="0"/>
                <a:cs typeface="Segoe UI Semilight" panose="020B0402040204020203" pitchFamily="34" charset="0"/>
              </a:defRPr>
            </a:lvl1pPr>
            <a:lvl2pPr marL="427038" indent="-171450">
              <a:buFont typeface="Wingdings" panose="05000000000000000000" pitchFamily="2" charset="2"/>
              <a:buChar char=""/>
              <a:defRPr sz="2000" b="0"/>
            </a:lvl2pPr>
            <a:lvl3pPr marL="639763" indent="-188913">
              <a:buFont typeface="Wingdings" panose="05000000000000000000" pitchFamily="2" charset="2"/>
              <a:buChar char=""/>
              <a:tabLst/>
              <a:defRPr sz="1600" b="0"/>
            </a:lvl3pPr>
            <a:lvl4pPr marL="828675" indent="-176213">
              <a:buFont typeface="Wingdings" panose="05000000000000000000" pitchFamily="2" charset="2"/>
              <a:buChar char=""/>
              <a:defRPr sz="1400" b="0"/>
            </a:lvl4pPr>
            <a:lvl5pPr marL="1023938" indent="-169863">
              <a:buFont typeface="Wingdings" panose="05000000000000000000" pitchFamily="2" charset="2"/>
              <a:buChar char=""/>
              <a:tabLst/>
              <a:defRPr sz="1400"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179946700"/>
      </p:ext>
    </p:extLst>
  </p:cSld>
  <p:clrMapOvr>
    <a:masterClrMapping/>
  </p:clrMapOvr>
  <p:transition>
    <p:fade/>
  </p:transition>
  <p:extLst>
    <p:ext uri="{DCECCB84-F9BA-43D5-87BE-67443E8EF086}">
      <p15:sldGuideLst xmlns:p15="http://schemas.microsoft.com/office/powerpoint/2012/main">
        <p15:guide id="1" orient="horz" pos="288" userDrawn="1">
          <p15:clr>
            <a:srgbClr val="5ACBF0"/>
          </p15:clr>
        </p15:guide>
        <p15:guide id="2" orient="horz" pos="1276" userDrawn="1">
          <p15:clr>
            <a:srgbClr val="5ACBF0"/>
          </p15:clr>
        </p15:guide>
        <p15:guide id="3" orient="horz" pos="904" userDrawn="1">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10B2A6-0465-4CEB-AFBA-F6C8096EDDE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ED62DA4-77BF-4A21-A6B7-3B0CB3481383}"/>
              </a:ext>
            </a:extLst>
          </p:cNvPr>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ECCFD5B-CE94-43BD-B902-6662755496BF}"/>
              </a:ext>
            </a:extLst>
          </p:cNvPr>
          <p:cNvSpPr>
            <a:spLocks noGrp="1"/>
          </p:cNvSpPr>
          <p:nvPr>
            <p:ph type="dt" sz="half" idx="10"/>
          </p:nvPr>
        </p:nvSpPr>
        <p:spPr/>
        <p:txBody>
          <a:bodyPr/>
          <a:lstStyle/>
          <a:p>
            <a:fld id="{14BC5FBC-E19D-43E9-BCCC-B76C4EE21DF2}" type="datetimeFigureOut">
              <a:rPr lang="en-US" smtClean="0"/>
              <a:t>1/19/2023</a:t>
            </a:fld>
            <a:endParaRPr lang="en-US"/>
          </a:p>
        </p:txBody>
      </p:sp>
      <p:sp>
        <p:nvSpPr>
          <p:cNvPr id="5" name="Footer Placeholder 4">
            <a:extLst>
              <a:ext uri="{FF2B5EF4-FFF2-40B4-BE49-F238E27FC236}">
                <a16:creationId xmlns:a16="http://schemas.microsoft.com/office/drawing/2014/main" id="{8C1BE173-9913-40B8-B163-9B05CAE9DB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4134DDA-2916-4A8E-91F5-AD7977A1460C}"/>
              </a:ext>
            </a:extLst>
          </p:cNvPr>
          <p:cNvSpPr>
            <a:spLocks noGrp="1"/>
          </p:cNvSpPr>
          <p:nvPr>
            <p:ph type="sldNum" sz="quarter" idx="12"/>
          </p:nvPr>
        </p:nvSpPr>
        <p:spPr/>
        <p:txBody>
          <a:bodyPr/>
          <a:lstStyle/>
          <a:p>
            <a:fld id="{99BC4203-0A40-437B-8B4C-F25E42626578}" type="slidenum">
              <a:rPr lang="en-US" smtClean="0"/>
              <a:t>‹#›</a:t>
            </a:fld>
            <a:endParaRPr lang="en-US"/>
          </a:p>
        </p:txBody>
      </p:sp>
    </p:spTree>
    <p:extLst>
      <p:ext uri="{BB962C8B-B14F-4D97-AF65-F5344CB8AC3E}">
        <p14:creationId xmlns:p14="http://schemas.microsoft.com/office/powerpoint/2010/main" val="40358398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89335521"/>
      </p:ext>
    </p:extLst>
  </p:cSld>
  <p:clrMapOvr>
    <a:masterClrMapping/>
  </p:clrMapOvr>
  <p:transition>
    <p:fade/>
  </p:transition>
  <p:extLst>
    <p:ext uri="{DCECCB84-F9BA-43D5-87BE-67443E8EF086}">
      <p15:sldGuideLst xmlns:p15="http://schemas.microsoft.com/office/powerpoint/2012/main">
        <p15:guide id="3" orient="horz" pos="900" userDrawn="1">
          <p15:clr>
            <a:srgbClr val="5ACBF0"/>
          </p15:clr>
        </p15:guide>
        <p15:guide id="4" orient="horz" pos="1276" userDrawn="1">
          <p15:clr>
            <a:srgbClr val="5ACBF0"/>
          </p15:clr>
        </p15:guide>
        <p15:guide id="5" orient="horz" pos="288" userDrawn="1">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image" Target="../media/image1.emf"/></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33.xml"/><Relationship Id="rId13" Type="http://schemas.openxmlformats.org/officeDocument/2006/relationships/slideLayout" Target="../slideLayouts/slideLayout38.xml"/><Relationship Id="rId18" Type="http://schemas.openxmlformats.org/officeDocument/2006/relationships/slideLayout" Target="../slideLayouts/slideLayout43.xml"/><Relationship Id="rId26" Type="http://schemas.openxmlformats.org/officeDocument/2006/relationships/theme" Target="../theme/theme2.xml"/><Relationship Id="rId3" Type="http://schemas.openxmlformats.org/officeDocument/2006/relationships/slideLayout" Target="../slideLayouts/slideLayout28.xml"/><Relationship Id="rId21" Type="http://schemas.openxmlformats.org/officeDocument/2006/relationships/slideLayout" Target="../slideLayouts/slideLayout46.xml"/><Relationship Id="rId7" Type="http://schemas.openxmlformats.org/officeDocument/2006/relationships/slideLayout" Target="../slideLayouts/slideLayout32.xml"/><Relationship Id="rId12" Type="http://schemas.openxmlformats.org/officeDocument/2006/relationships/slideLayout" Target="../slideLayouts/slideLayout37.xml"/><Relationship Id="rId17" Type="http://schemas.openxmlformats.org/officeDocument/2006/relationships/slideLayout" Target="../slideLayouts/slideLayout42.xml"/><Relationship Id="rId25" Type="http://schemas.openxmlformats.org/officeDocument/2006/relationships/slideLayout" Target="../slideLayouts/slideLayout50.xml"/><Relationship Id="rId2" Type="http://schemas.openxmlformats.org/officeDocument/2006/relationships/slideLayout" Target="../slideLayouts/slideLayout27.xml"/><Relationship Id="rId16" Type="http://schemas.openxmlformats.org/officeDocument/2006/relationships/slideLayout" Target="../slideLayouts/slideLayout41.xml"/><Relationship Id="rId20" Type="http://schemas.openxmlformats.org/officeDocument/2006/relationships/slideLayout" Target="../slideLayouts/slideLayout45.xml"/><Relationship Id="rId1" Type="http://schemas.openxmlformats.org/officeDocument/2006/relationships/slideLayout" Target="../slideLayouts/slideLayout26.xml"/><Relationship Id="rId6" Type="http://schemas.openxmlformats.org/officeDocument/2006/relationships/slideLayout" Target="../slideLayouts/slideLayout31.xml"/><Relationship Id="rId11" Type="http://schemas.openxmlformats.org/officeDocument/2006/relationships/slideLayout" Target="../slideLayouts/slideLayout36.xml"/><Relationship Id="rId24" Type="http://schemas.openxmlformats.org/officeDocument/2006/relationships/slideLayout" Target="../slideLayouts/slideLayout49.xml"/><Relationship Id="rId5" Type="http://schemas.openxmlformats.org/officeDocument/2006/relationships/slideLayout" Target="../slideLayouts/slideLayout30.xml"/><Relationship Id="rId15" Type="http://schemas.openxmlformats.org/officeDocument/2006/relationships/slideLayout" Target="../slideLayouts/slideLayout40.xml"/><Relationship Id="rId23" Type="http://schemas.openxmlformats.org/officeDocument/2006/relationships/slideLayout" Target="../slideLayouts/slideLayout48.xml"/><Relationship Id="rId10" Type="http://schemas.openxmlformats.org/officeDocument/2006/relationships/slideLayout" Target="../slideLayouts/slideLayout35.xml"/><Relationship Id="rId19" Type="http://schemas.openxmlformats.org/officeDocument/2006/relationships/slideLayout" Target="../slideLayouts/slideLayout44.xml"/><Relationship Id="rId4" Type="http://schemas.openxmlformats.org/officeDocument/2006/relationships/slideLayout" Target="../slideLayouts/slideLayout29.xml"/><Relationship Id="rId9" Type="http://schemas.openxmlformats.org/officeDocument/2006/relationships/slideLayout" Target="../slideLayouts/slideLayout34.xml"/><Relationship Id="rId14" Type="http://schemas.openxmlformats.org/officeDocument/2006/relationships/slideLayout" Target="../slideLayouts/slideLayout39.xml"/><Relationship Id="rId22" Type="http://schemas.openxmlformats.org/officeDocument/2006/relationships/slideLayout" Target="../slideLayouts/slideLayout47.xml"/><Relationship Id="rId27" Type="http://schemas.openxmlformats.org/officeDocument/2006/relationships/image" Target="../media/image1.emf"/></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58.xml"/><Relationship Id="rId13" Type="http://schemas.openxmlformats.org/officeDocument/2006/relationships/slideLayout" Target="../slideLayouts/slideLayout63.xml"/><Relationship Id="rId18" Type="http://schemas.openxmlformats.org/officeDocument/2006/relationships/slideLayout" Target="../slideLayouts/slideLayout68.xml"/><Relationship Id="rId26" Type="http://schemas.openxmlformats.org/officeDocument/2006/relationships/slideLayout" Target="../slideLayouts/slideLayout76.xml"/><Relationship Id="rId3" Type="http://schemas.openxmlformats.org/officeDocument/2006/relationships/slideLayout" Target="../slideLayouts/slideLayout53.xml"/><Relationship Id="rId21" Type="http://schemas.openxmlformats.org/officeDocument/2006/relationships/slideLayout" Target="../slideLayouts/slideLayout71.xml"/><Relationship Id="rId7" Type="http://schemas.openxmlformats.org/officeDocument/2006/relationships/slideLayout" Target="../slideLayouts/slideLayout57.xml"/><Relationship Id="rId12" Type="http://schemas.openxmlformats.org/officeDocument/2006/relationships/slideLayout" Target="../slideLayouts/slideLayout62.xml"/><Relationship Id="rId17" Type="http://schemas.openxmlformats.org/officeDocument/2006/relationships/slideLayout" Target="../slideLayouts/slideLayout67.xml"/><Relationship Id="rId25" Type="http://schemas.openxmlformats.org/officeDocument/2006/relationships/slideLayout" Target="../slideLayouts/slideLayout75.xml"/><Relationship Id="rId2" Type="http://schemas.openxmlformats.org/officeDocument/2006/relationships/slideLayout" Target="../slideLayouts/slideLayout52.xml"/><Relationship Id="rId16" Type="http://schemas.openxmlformats.org/officeDocument/2006/relationships/slideLayout" Target="../slideLayouts/slideLayout66.xml"/><Relationship Id="rId20" Type="http://schemas.openxmlformats.org/officeDocument/2006/relationships/slideLayout" Target="../slideLayouts/slideLayout70.xml"/><Relationship Id="rId29" Type="http://schemas.openxmlformats.org/officeDocument/2006/relationships/slideLayout" Target="../slideLayouts/slideLayout79.xml"/><Relationship Id="rId1" Type="http://schemas.openxmlformats.org/officeDocument/2006/relationships/slideLayout" Target="../slideLayouts/slideLayout51.xml"/><Relationship Id="rId6" Type="http://schemas.openxmlformats.org/officeDocument/2006/relationships/slideLayout" Target="../slideLayouts/slideLayout56.xml"/><Relationship Id="rId11" Type="http://schemas.openxmlformats.org/officeDocument/2006/relationships/slideLayout" Target="../slideLayouts/slideLayout61.xml"/><Relationship Id="rId24" Type="http://schemas.openxmlformats.org/officeDocument/2006/relationships/slideLayout" Target="../slideLayouts/slideLayout74.xml"/><Relationship Id="rId32" Type="http://schemas.openxmlformats.org/officeDocument/2006/relationships/image" Target="../media/image6.png"/><Relationship Id="rId5" Type="http://schemas.openxmlformats.org/officeDocument/2006/relationships/slideLayout" Target="../slideLayouts/slideLayout55.xml"/><Relationship Id="rId15" Type="http://schemas.openxmlformats.org/officeDocument/2006/relationships/slideLayout" Target="../slideLayouts/slideLayout65.xml"/><Relationship Id="rId23" Type="http://schemas.openxmlformats.org/officeDocument/2006/relationships/slideLayout" Target="../slideLayouts/slideLayout73.xml"/><Relationship Id="rId28" Type="http://schemas.openxmlformats.org/officeDocument/2006/relationships/slideLayout" Target="../slideLayouts/slideLayout78.xml"/><Relationship Id="rId10" Type="http://schemas.openxmlformats.org/officeDocument/2006/relationships/slideLayout" Target="../slideLayouts/slideLayout60.xml"/><Relationship Id="rId19" Type="http://schemas.openxmlformats.org/officeDocument/2006/relationships/slideLayout" Target="../slideLayouts/slideLayout69.xml"/><Relationship Id="rId31" Type="http://schemas.openxmlformats.org/officeDocument/2006/relationships/theme" Target="../theme/theme3.xml"/><Relationship Id="rId4" Type="http://schemas.openxmlformats.org/officeDocument/2006/relationships/slideLayout" Target="../slideLayouts/slideLayout54.xml"/><Relationship Id="rId9" Type="http://schemas.openxmlformats.org/officeDocument/2006/relationships/slideLayout" Target="../slideLayouts/slideLayout59.xml"/><Relationship Id="rId14" Type="http://schemas.openxmlformats.org/officeDocument/2006/relationships/slideLayout" Target="../slideLayouts/slideLayout64.xml"/><Relationship Id="rId22" Type="http://schemas.openxmlformats.org/officeDocument/2006/relationships/slideLayout" Target="../slideLayouts/slideLayout72.xml"/><Relationship Id="rId27" Type="http://schemas.openxmlformats.org/officeDocument/2006/relationships/slideLayout" Target="../slideLayouts/slideLayout77.xml"/><Relationship Id="rId30" Type="http://schemas.openxmlformats.org/officeDocument/2006/relationships/slideLayout" Target="../slideLayouts/slideLayout80.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3588427678"/>
      </p:ext>
    </p:extLst>
  </p:cSld>
  <p:clrMap bg1="lt1" tx1="dk1" bg2="lt2" tx2="dk2" accent1="accent1" accent2="accent2" accent3="accent3" accent4="accent4" accent5="accent5" accent6="accent6" hlink="hlink" folHlink="folHlink"/>
  <p:sldLayoutIdLst>
    <p:sldLayoutId id="2147484610" r:id="rId1"/>
    <p:sldLayoutId id="2147484580" r:id="rId2"/>
    <p:sldLayoutId id="2147484609" r:id="rId3"/>
    <p:sldLayoutId id="2147484741" r:id="rId4"/>
    <p:sldLayoutId id="2147484240" r:id="rId5"/>
    <p:sldLayoutId id="2147484241" r:id="rId6"/>
    <p:sldLayoutId id="2147484474" r:id="rId7"/>
    <p:sldLayoutId id="2147484245" r:id="rId8"/>
    <p:sldLayoutId id="2147484247" r:id="rId9"/>
    <p:sldLayoutId id="2147484639" r:id="rId10"/>
    <p:sldLayoutId id="2147484603" r:id="rId11"/>
    <p:sldLayoutId id="2147484700" r:id="rId12"/>
    <p:sldLayoutId id="2147484701" r:id="rId13"/>
    <p:sldLayoutId id="2147484702" r:id="rId14"/>
    <p:sldLayoutId id="2147484249" r:id="rId15"/>
    <p:sldLayoutId id="2147484640" r:id="rId16"/>
    <p:sldLayoutId id="2147484582" r:id="rId17"/>
    <p:sldLayoutId id="2147484641" r:id="rId18"/>
    <p:sldLayoutId id="2147484584" r:id="rId19"/>
    <p:sldLayoutId id="2147484583" r:id="rId20"/>
    <p:sldLayoutId id="2147484256" r:id="rId21"/>
    <p:sldLayoutId id="2147484257" r:id="rId22"/>
    <p:sldLayoutId id="2147484585" r:id="rId23"/>
    <p:sldLayoutId id="2147484299" r:id="rId24"/>
    <p:sldLayoutId id="2147484263"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userDrawn="1">
          <p15:clr>
            <a:srgbClr val="C35EA4"/>
          </p15:clr>
        </p15:guide>
        <p15:guide id="17" pos="7313" userDrawn="1">
          <p15:clr>
            <a:srgbClr val="C35EA4"/>
          </p15:clr>
        </p15:guide>
        <p15:guide id="25" orient="horz" pos="369" userDrawn="1">
          <p15:clr>
            <a:srgbClr val="C35EA4"/>
          </p15:clr>
        </p15:guide>
        <p15:guide id="26" orient="horz" pos="3949" userDrawn="1">
          <p15:clr>
            <a:srgbClr val="C35EA4"/>
          </p15:clr>
        </p15:guide>
        <p15:guide id="27" orient="horz" pos="184" userDrawn="1">
          <p15:clr>
            <a:srgbClr val="A4A3A4"/>
          </p15:clr>
        </p15:guide>
        <p15:guide id="28" pos="185" userDrawn="1">
          <p15:clr>
            <a:srgbClr val="A4A3A4"/>
          </p15:clr>
        </p15:guide>
        <p15:guide id="29" orient="horz" pos="4135" userDrawn="1">
          <p15:clr>
            <a:srgbClr val="A4A3A4"/>
          </p15:clr>
        </p15:guide>
        <p15:guide id="30" pos="7495" userDrawn="1">
          <p15:clr>
            <a:srgbClr val="A4A3A4"/>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0" y="1435503"/>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27"/>
          <a:stretch>
            <a:fillRect/>
          </a:stretch>
        </p:blipFill>
        <p:spPr>
          <a:xfrm rot="5400000">
            <a:off x="9288988" y="2942644"/>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789957686"/>
      </p:ext>
    </p:extLst>
  </p:cSld>
  <p:clrMap bg1="dk1" tx1="lt1" bg2="dk2" tx2="lt2" accent1="accent1" accent2="accent2" accent3="accent3" accent4="accent4" accent5="accent5" accent6="accent6" hlink="hlink" folHlink="folHlink"/>
  <p:sldLayoutIdLst>
    <p:sldLayoutId id="2147484645" r:id="rId1"/>
    <p:sldLayoutId id="2147484643" r:id="rId2"/>
    <p:sldLayoutId id="2147484644" r:id="rId3"/>
    <p:sldLayoutId id="2147484646" r:id="rId4"/>
    <p:sldLayoutId id="2147484650" r:id="rId5"/>
    <p:sldLayoutId id="2147484651" r:id="rId6"/>
    <p:sldLayoutId id="2147484652" r:id="rId7"/>
    <p:sldLayoutId id="2147484653" r:id="rId8"/>
    <p:sldLayoutId id="2147484654" r:id="rId9"/>
    <p:sldLayoutId id="2147484655" r:id="rId10"/>
    <p:sldLayoutId id="2147484656" r:id="rId11"/>
    <p:sldLayoutId id="2147484738" r:id="rId12"/>
    <p:sldLayoutId id="2147484739" r:id="rId13"/>
    <p:sldLayoutId id="2147484740" r:id="rId14"/>
    <p:sldLayoutId id="2147484660" r:id="rId15"/>
    <p:sldLayoutId id="2147484661" r:id="rId16"/>
    <p:sldLayoutId id="2147484662" r:id="rId17"/>
    <p:sldLayoutId id="2147484663" r:id="rId18"/>
    <p:sldLayoutId id="2147484664" r:id="rId19"/>
    <p:sldLayoutId id="2147484665" r:id="rId20"/>
    <p:sldLayoutId id="2147484666" r:id="rId21"/>
    <p:sldLayoutId id="2147484667" r:id="rId22"/>
    <p:sldLayoutId id="2147484668" r:id="rId23"/>
    <p:sldLayoutId id="2147484669" r:id="rId24"/>
    <p:sldLayoutId id="2147484670" r:id="rId25"/>
  </p:sldLayoutIdLst>
  <p:transition>
    <p:fade/>
  </p:transition>
  <p:hf sldNum="0" hdr="0" ftr="0" dt="0"/>
  <p:txStyles>
    <p:titleStyle>
      <a:lvl1pPr algn="l" defTabSz="932742" rtl="0" eaLnBrk="1" latinLnBrk="0" hangingPunct="1">
        <a:lnSpc>
          <a:spcPct val="100000"/>
        </a:lnSpc>
        <a:spcBef>
          <a:spcPct val="0"/>
        </a:spcBef>
        <a:buNone/>
        <a:defRPr lang="en-US" sz="3600" b="0"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gradFill>
            <a:gsLst>
              <a:gs pos="1250">
                <a:schemeClr val="tx1"/>
              </a:gs>
              <a:gs pos="100000">
                <a:schemeClr val="tx1"/>
              </a:gs>
            </a:gsLst>
            <a:lin ang="5400000" scaled="0"/>
          </a:gra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gradFill>
            <a:gsLst>
              <a:gs pos="1250">
                <a:schemeClr val="tx1"/>
              </a:gs>
              <a:gs pos="100000">
                <a:schemeClr val="tx1"/>
              </a:gs>
            </a:gsLst>
            <a:lin ang="5400000" scaled="0"/>
          </a:gra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7" name="Picture 6"/>
          <p:cNvPicPr>
            <a:picLocks noChangeAspect="1"/>
          </p:cNvPicPr>
          <p:nvPr userDrawn="1"/>
        </p:nvPicPr>
        <p:blipFill>
          <a:blip r:embed="rId32"/>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3599992020"/>
      </p:ext>
    </p:extLst>
  </p:cSld>
  <p:clrMap bg1="lt1" tx1="dk1" bg2="lt2" tx2="dk2" accent1="accent1" accent2="accent2" accent3="accent3" accent4="accent4" accent5="accent5" accent6="accent6" hlink="hlink" folHlink="folHlink"/>
  <p:sldLayoutIdLst>
    <p:sldLayoutId id="2147484743" r:id="rId1"/>
    <p:sldLayoutId id="2147484744" r:id="rId2"/>
    <p:sldLayoutId id="2147484745" r:id="rId3"/>
    <p:sldLayoutId id="2147484746" r:id="rId4"/>
    <p:sldLayoutId id="2147484747" r:id="rId5"/>
    <p:sldLayoutId id="2147484748" r:id="rId6"/>
    <p:sldLayoutId id="2147484749" r:id="rId7"/>
    <p:sldLayoutId id="2147484750" r:id="rId8"/>
    <p:sldLayoutId id="2147484751" r:id="rId9"/>
    <p:sldLayoutId id="2147484752" r:id="rId10"/>
    <p:sldLayoutId id="2147484753" r:id="rId11"/>
    <p:sldLayoutId id="2147484754" r:id="rId12"/>
    <p:sldLayoutId id="2147484755" r:id="rId13"/>
    <p:sldLayoutId id="2147484756" r:id="rId14"/>
    <p:sldLayoutId id="2147484757" r:id="rId15"/>
    <p:sldLayoutId id="2147484758" r:id="rId16"/>
    <p:sldLayoutId id="2147484759" r:id="rId17"/>
    <p:sldLayoutId id="2147484760" r:id="rId18"/>
    <p:sldLayoutId id="2147484761" r:id="rId19"/>
    <p:sldLayoutId id="2147484762" r:id="rId20"/>
    <p:sldLayoutId id="2147484763" r:id="rId21"/>
    <p:sldLayoutId id="2147484764" r:id="rId22"/>
    <p:sldLayoutId id="2147484765" r:id="rId23"/>
    <p:sldLayoutId id="2147484766" r:id="rId24"/>
    <p:sldLayoutId id="2147484767" r:id="rId25"/>
    <p:sldLayoutId id="2147484768" r:id="rId26"/>
    <p:sldLayoutId id="2147484769" r:id="rId27"/>
    <p:sldLayoutId id="2147484770" r:id="rId28"/>
    <p:sldLayoutId id="2147484771" r:id="rId29"/>
    <p:sldLayoutId id="2147484772" r:id="rId30"/>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22.sv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24.svg"/></Relationships>
</file>

<file path=ppt/slides/_rels/slide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0.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7.xml"/><Relationship Id="rId1" Type="http://schemas.openxmlformats.org/officeDocument/2006/relationships/slideLayout" Target="../slideLayouts/slideLayou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E574BF-1A66-4A7E-871E-F378B4135409}"/>
              </a:ext>
            </a:extLst>
          </p:cNvPr>
          <p:cNvSpPr>
            <a:spLocks noGrp="1"/>
          </p:cNvSpPr>
          <p:nvPr>
            <p:ph type="title"/>
          </p:nvPr>
        </p:nvSpPr>
        <p:spPr>
          <a:xfrm>
            <a:off x="588263" y="1871544"/>
            <a:ext cx="4167887" cy="1661993"/>
          </a:xfrm>
        </p:spPr>
        <p:txBody>
          <a:bodyPr/>
          <a:lstStyle/>
          <a:p>
            <a:r>
              <a:rPr lang="en-US" dirty="0"/>
              <a:t>Capacity Reservation sharing across subscriptions</a:t>
            </a:r>
          </a:p>
        </p:txBody>
      </p:sp>
    </p:spTree>
    <p:extLst>
      <p:ext uri="{BB962C8B-B14F-4D97-AF65-F5344CB8AC3E}">
        <p14:creationId xmlns:p14="http://schemas.microsoft.com/office/powerpoint/2010/main" val="42129968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9246-732C-4D7B-B66A-AFF4664BAE60}"/>
              </a:ext>
            </a:extLst>
          </p:cNvPr>
          <p:cNvSpPr>
            <a:spLocks noGrp="1"/>
          </p:cNvSpPr>
          <p:nvPr>
            <p:ph type="title"/>
          </p:nvPr>
        </p:nvSpPr>
        <p:spPr>
          <a:xfrm>
            <a:off x="386464" y="224830"/>
            <a:ext cx="11018520" cy="1661993"/>
          </a:xfrm>
        </p:spPr>
        <p:txBody>
          <a:bodyPr/>
          <a:lstStyle/>
          <a:p>
            <a:pPr algn="l"/>
            <a:r>
              <a:rPr lang="en-US" dirty="0"/>
              <a:t>Role: CRG Admin</a:t>
            </a:r>
            <a:br>
              <a:rPr lang="en-US" dirty="0"/>
            </a:br>
            <a:r>
              <a:rPr lang="en-US" sz="1800" dirty="0">
                <a:gradFill>
                  <a:gsLst>
                    <a:gs pos="2917">
                      <a:schemeClr val="tx1"/>
                    </a:gs>
                    <a:gs pos="30000">
                      <a:schemeClr val="tx1"/>
                    </a:gs>
                  </a:gsLst>
                  <a:lin ang="5400000" scaled="0"/>
                </a:gradFill>
              </a:rPr>
              <a:t>Delete CRG/CR</a:t>
            </a:r>
            <a:br>
              <a:rPr lang="en-US" sz="1800" dirty="0">
                <a:gradFill>
                  <a:gsLst>
                    <a:gs pos="2917">
                      <a:schemeClr val="tx1"/>
                    </a:gs>
                    <a:gs pos="30000">
                      <a:schemeClr val="tx1"/>
                    </a:gs>
                  </a:gsLst>
                  <a:lin ang="5400000" scaled="0"/>
                </a:gradFill>
              </a:rPr>
            </a:br>
            <a:br>
              <a:rPr lang="en-US" sz="1800" dirty="0">
                <a:gradFill>
                  <a:gsLst>
                    <a:gs pos="2917">
                      <a:schemeClr val="tx1"/>
                    </a:gs>
                    <a:gs pos="30000">
                      <a:schemeClr val="tx1"/>
                    </a:gs>
                  </a:gsLst>
                  <a:lin ang="5400000" scaled="0"/>
                </a:gradFill>
              </a:rPr>
            </a:br>
            <a:endParaRPr lang="en-US" dirty="0"/>
          </a:p>
        </p:txBody>
      </p:sp>
      <p:sp>
        <p:nvSpPr>
          <p:cNvPr id="4" name="Rectangle 3">
            <a:extLst>
              <a:ext uri="{FF2B5EF4-FFF2-40B4-BE49-F238E27FC236}">
                <a16:creationId xmlns:a16="http://schemas.microsoft.com/office/drawing/2014/main" id="{B5E119C4-2243-331D-C030-8009DDC06EB0}"/>
              </a:ext>
            </a:extLst>
          </p:cNvPr>
          <p:cNvSpPr/>
          <p:nvPr/>
        </p:nvSpPr>
        <p:spPr bwMode="auto">
          <a:xfrm>
            <a:off x="2894159" y="3208196"/>
            <a:ext cx="2357347"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2B027D1-EFA7-8365-9A3F-96238E837351}"/>
              </a:ext>
            </a:extLst>
          </p:cNvPr>
          <p:cNvSpPr/>
          <p:nvPr/>
        </p:nvSpPr>
        <p:spPr bwMode="auto">
          <a:xfrm>
            <a:off x="3379881" y="3376644"/>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7" name="Rectangle 6">
            <a:extLst>
              <a:ext uri="{FF2B5EF4-FFF2-40B4-BE49-F238E27FC236}">
                <a16:creationId xmlns:a16="http://schemas.microsoft.com/office/drawing/2014/main" id="{1582D41F-E324-4DE7-766B-A03E8D74BAAD}"/>
              </a:ext>
            </a:extLst>
          </p:cNvPr>
          <p:cNvSpPr/>
          <p:nvPr/>
        </p:nvSpPr>
        <p:spPr bwMode="auto">
          <a:xfrm>
            <a:off x="3009416" y="3991668"/>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A</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C20118FF-6356-7C5D-9AF8-95AFAC772215}"/>
              </a:ext>
            </a:extLst>
          </p:cNvPr>
          <p:cNvSpPr/>
          <p:nvPr/>
        </p:nvSpPr>
        <p:spPr bwMode="auto">
          <a:xfrm>
            <a:off x="3934878" y="4002114"/>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B</a:t>
            </a:r>
          </a:p>
        </p:txBody>
      </p:sp>
      <p:cxnSp>
        <p:nvCxnSpPr>
          <p:cNvPr id="14" name="Straight Connector 13">
            <a:extLst>
              <a:ext uri="{FF2B5EF4-FFF2-40B4-BE49-F238E27FC236}">
                <a16:creationId xmlns:a16="http://schemas.microsoft.com/office/drawing/2014/main" id="{A60A57CE-A928-4A75-E883-66693F9DC2F9}"/>
              </a:ext>
            </a:extLst>
          </p:cNvPr>
          <p:cNvCxnSpPr>
            <a:cxnSpLocks/>
          </p:cNvCxnSpPr>
          <p:nvPr/>
        </p:nvCxnSpPr>
        <p:spPr>
          <a:xfrm>
            <a:off x="5786713" y="2813525"/>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7D7EC0-239B-E17D-2595-3C7A72BC58DB}"/>
              </a:ext>
            </a:extLst>
          </p:cNvPr>
          <p:cNvSpPr txBox="1"/>
          <p:nvPr/>
        </p:nvSpPr>
        <p:spPr>
          <a:xfrm>
            <a:off x="3363517" y="2889650"/>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21" name="Straight Connector 20">
            <a:extLst>
              <a:ext uri="{FF2B5EF4-FFF2-40B4-BE49-F238E27FC236}">
                <a16:creationId xmlns:a16="http://schemas.microsoft.com/office/drawing/2014/main" id="{19953029-B6D8-CAAD-039E-F704D07CB967}"/>
              </a:ext>
            </a:extLst>
          </p:cNvPr>
          <p:cNvCxnSpPr>
            <a:cxnSpLocks/>
            <a:stCxn id="5" idx="2"/>
          </p:cNvCxnSpPr>
          <p:nvPr/>
        </p:nvCxnSpPr>
        <p:spPr>
          <a:xfrm flipH="1">
            <a:off x="3296798" y="3745313"/>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F76090-C585-6264-ABA8-40A6ED8E18F9}"/>
              </a:ext>
            </a:extLst>
          </p:cNvPr>
          <p:cNvCxnSpPr>
            <a:endCxn id="11" idx="0"/>
          </p:cNvCxnSpPr>
          <p:nvPr/>
        </p:nvCxnSpPr>
        <p:spPr>
          <a:xfrm>
            <a:off x="3741805" y="3745313"/>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AE72D6-C5C6-1933-C2E6-DA42B5B2717B}"/>
              </a:ext>
            </a:extLst>
          </p:cNvPr>
          <p:cNvSpPr/>
          <p:nvPr/>
        </p:nvSpPr>
        <p:spPr bwMode="auto">
          <a:xfrm>
            <a:off x="6445835" y="3158540"/>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93C11FC1-5CDA-B09D-D848-D4CA6259978F}"/>
              </a:ext>
            </a:extLst>
          </p:cNvPr>
          <p:cNvSpPr/>
          <p:nvPr/>
        </p:nvSpPr>
        <p:spPr bwMode="auto">
          <a:xfrm>
            <a:off x="6916100" y="3376644"/>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33" name="TextBox 32">
            <a:extLst>
              <a:ext uri="{FF2B5EF4-FFF2-40B4-BE49-F238E27FC236}">
                <a16:creationId xmlns:a16="http://schemas.microsoft.com/office/drawing/2014/main" id="{117827D2-9F03-70C8-8B07-FD2B5E270EBB}"/>
              </a:ext>
            </a:extLst>
          </p:cNvPr>
          <p:cNvSpPr txBox="1"/>
          <p:nvPr/>
        </p:nvSpPr>
        <p:spPr>
          <a:xfrm>
            <a:off x="6899736" y="2889650"/>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37" name="Straight Arrow Connector 36">
            <a:extLst>
              <a:ext uri="{FF2B5EF4-FFF2-40B4-BE49-F238E27FC236}">
                <a16:creationId xmlns:a16="http://schemas.microsoft.com/office/drawing/2014/main" id="{577CACF7-FEF5-DA47-A756-16D1A77012D5}"/>
              </a:ext>
            </a:extLst>
          </p:cNvPr>
          <p:cNvCxnSpPr/>
          <p:nvPr/>
        </p:nvCxnSpPr>
        <p:spPr>
          <a:xfrm flipH="1">
            <a:off x="4120450" y="3550126"/>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AA6BCF-380A-6F72-9F82-077C92CC111A}"/>
              </a:ext>
            </a:extLst>
          </p:cNvPr>
          <p:cNvSpPr txBox="1"/>
          <p:nvPr/>
        </p:nvSpPr>
        <p:spPr>
          <a:xfrm>
            <a:off x="2909616" y="2266944"/>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“Prod”</a:t>
            </a:r>
          </a:p>
        </p:txBody>
      </p:sp>
      <p:sp>
        <p:nvSpPr>
          <p:cNvPr id="40" name="TextBox 39">
            <a:extLst>
              <a:ext uri="{FF2B5EF4-FFF2-40B4-BE49-F238E27FC236}">
                <a16:creationId xmlns:a16="http://schemas.microsoft.com/office/drawing/2014/main" id="{4802F085-9D63-5CE6-41CD-A4B3661C350E}"/>
              </a:ext>
            </a:extLst>
          </p:cNvPr>
          <p:cNvSpPr txBox="1"/>
          <p:nvPr/>
        </p:nvSpPr>
        <p:spPr>
          <a:xfrm>
            <a:off x="6723478" y="2266944"/>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“Prod Test”</a:t>
            </a:r>
          </a:p>
        </p:txBody>
      </p:sp>
      <p:sp>
        <p:nvSpPr>
          <p:cNvPr id="43" name="TextBox 42">
            <a:extLst>
              <a:ext uri="{FF2B5EF4-FFF2-40B4-BE49-F238E27FC236}">
                <a16:creationId xmlns:a16="http://schemas.microsoft.com/office/drawing/2014/main" id="{23572F92-08B9-4412-D765-C1F0D07B92F7}"/>
              </a:ext>
            </a:extLst>
          </p:cNvPr>
          <p:cNvSpPr txBox="1"/>
          <p:nvPr/>
        </p:nvSpPr>
        <p:spPr>
          <a:xfrm>
            <a:off x="5051083" y="5607936"/>
            <a:ext cx="2286000" cy="615553"/>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Note: </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VM A and CR X both match in terms of VM SKU/location/zone</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Sub A and Sub B under same AAD</a:t>
            </a:r>
          </a:p>
        </p:txBody>
      </p:sp>
      <p:sp>
        <p:nvSpPr>
          <p:cNvPr id="17" name="TextBox 16">
            <a:extLst>
              <a:ext uri="{FF2B5EF4-FFF2-40B4-BE49-F238E27FC236}">
                <a16:creationId xmlns:a16="http://schemas.microsoft.com/office/drawing/2014/main" id="{A150A701-6905-229E-E72D-BA7FDB854B14}"/>
              </a:ext>
            </a:extLst>
          </p:cNvPr>
          <p:cNvSpPr txBox="1"/>
          <p:nvPr/>
        </p:nvSpPr>
        <p:spPr>
          <a:xfrm>
            <a:off x="2909616" y="5003519"/>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F216114A-E646-D737-1634-4635BEE6A58E}"/>
              </a:ext>
            </a:extLst>
          </p:cNvPr>
          <p:cNvSpPr txBox="1"/>
          <p:nvPr/>
        </p:nvSpPr>
        <p:spPr>
          <a:xfrm>
            <a:off x="3621785" y="3114546"/>
            <a:ext cx="708201" cy="553998"/>
          </a:xfrm>
          <a:prstGeom prst="rect">
            <a:avLst/>
          </a:prstGeom>
          <a:noFill/>
        </p:spPr>
        <p:txBody>
          <a:bodyPr wrap="square" lIns="0" tIns="0" rIns="0" bIns="0" rtlCol="0">
            <a:spAutoFit/>
          </a:bodyPr>
          <a:lstStyle/>
          <a:p>
            <a:pPr algn="l"/>
            <a:r>
              <a:rPr lang="en-US" sz="3600" dirty="0">
                <a:solidFill>
                  <a:schemeClr val="accent4"/>
                </a:solidFill>
              </a:rPr>
              <a:t>x</a:t>
            </a:r>
          </a:p>
        </p:txBody>
      </p:sp>
      <p:sp>
        <p:nvSpPr>
          <p:cNvPr id="6" name="Rectangle 5">
            <a:extLst>
              <a:ext uri="{FF2B5EF4-FFF2-40B4-BE49-F238E27FC236}">
                <a16:creationId xmlns:a16="http://schemas.microsoft.com/office/drawing/2014/main" id="{69600BE6-4AA3-5A9F-A11B-78A967274DCF}"/>
              </a:ext>
            </a:extLst>
          </p:cNvPr>
          <p:cNvSpPr/>
          <p:nvPr/>
        </p:nvSpPr>
        <p:spPr bwMode="auto">
          <a:xfrm>
            <a:off x="4243534" y="3573799"/>
            <a:ext cx="943950" cy="39773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CRG Admin: User Ava</a:t>
            </a:r>
          </a:p>
        </p:txBody>
      </p:sp>
      <p:sp>
        <p:nvSpPr>
          <p:cNvPr id="13" name="TextBox 12">
            <a:extLst>
              <a:ext uri="{FF2B5EF4-FFF2-40B4-BE49-F238E27FC236}">
                <a16:creationId xmlns:a16="http://schemas.microsoft.com/office/drawing/2014/main" id="{8DFBEFBA-7F2A-9B96-2EBA-F4A73345E7DC}"/>
              </a:ext>
            </a:extLst>
          </p:cNvPr>
          <p:cNvSpPr txBox="1"/>
          <p:nvPr/>
        </p:nvSpPr>
        <p:spPr>
          <a:xfrm>
            <a:off x="2937648" y="3778675"/>
            <a:ext cx="301522" cy="646331"/>
          </a:xfrm>
          <a:prstGeom prst="rect">
            <a:avLst/>
          </a:prstGeom>
          <a:noFill/>
        </p:spPr>
        <p:txBody>
          <a:bodyPr wrap="square">
            <a:spAutoFit/>
          </a:bodyPr>
          <a:lstStyle/>
          <a:p>
            <a:r>
              <a:rPr lang="en-US" sz="3600" dirty="0">
                <a:solidFill>
                  <a:schemeClr val="accent4"/>
                </a:solidFill>
              </a:rPr>
              <a:t>x</a:t>
            </a:r>
            <a:r>
              <a:rPr lang="en-US" sz="1800" dirty="0">
                <a:solidFill>
                  <a:schemeClr val="accent4"/>
                </a:solidFill>
              </a:rPr>
              <a:t> </a:t>
            </a:r>
            <a:endParaRPr lang="en-US" dirty="0"/>
          </a:p>
        </p:txBody>
      </p:sp>
      <p:sp>
        <p:nvSpPr>
          <p:cNvPr id="15" name="TextBox 14">
            <a:extLst>
              <a:ext uri="{FF2B5EF4-FFF2-40B4-BE49-F238E27FC236}">
                <a16:creationId xmlns:a16="http://schemas.microsoft.com/office/drawing/2014/main" id="{C4FE534C-1F72-B756-E06B-B6ED7B228ADC}"/>
              </a:ext>
            </a:extLst>
          </p:cNvPr>
          <p:cNvSpPr txBox="1"/>
          <p:nvPr/>
        </p:nvSpPr>
        <p:spPr>
          <a:xfrm flipH="1">
            <a:off x="4072832" y="1259699"/>
            <a:ext cx="3124834"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CRG Admin can delete CRG X/CR A/CR B</a:t>
            </a:r>
          </a:p>
        </p:txBody>
      </p:sp>
      <p:sp>
        <p:nvSpPr>
          <p:cNvPr id="18" name="TextBox 17">
            <a:extLst>
              <a:ext uri="{FF2B5EF4-FFF2-40B4-BE49-F238E27FC236}">
                <a16:creationId xmlns:a16="http://schemas.microsoft.com/office/drawing/2014/main" id="{4D7440DB-7410-7038-BF9D-052945589F73}"/>
              </a:ext>
            </a:extLst>
          </p:cNvPr>
          <p:cNvSpPr txBox="1"/>
          <p:nvPr/>
        </p:nvSpPr>
        <p:spPr>
          <a:xfrm>
            <a:off x="4240879" y="3813791"/>
            <a:ext cx="301522" cy="646331"/>
          </a:xfrm>
          <a:prstGeom prst="rect">
            <a:avLst/>
          </a:prstGeom>
          <a:noFill/>
        </p:spPr>
        <p:txBody>
          <a:bodyPr wrap="square">
            <a:spAutoFit/>
          </a:bodyPr>
          <a:lstStyle/>
          <a:p>
            <a:r>
              <a:rPr lang="en-US" sz="3600" dirty="0">
                <a:solidFill>
                  <a:schemeClr val="accent4"/>
                </a:solidFill>
              </a:rPr>
              <a:t>x</a:t>
            </a:r>
            <a:r>
              <a:rPr lang="en-US" sz="1800" dirty="0">
                <a:solidFill>
                  <a:schemeClr val="accent4"/>
                </a:solidFill>
              </a:rPr>
              <a:t> </a:t>
            </a:r>
            <a:endParaRPr lang="en-US" dirty="0"/>
          </a:p>
        </p:txBody>
      </p:sp>
    </p:spTree>
    <p:extLst>
      <p:ext uri="{BB962C8B-B14F-4D97-AF65-F5344CB8AC3E}">
        <p14:creationId xmlns:p14="http://schemas.microsoft.com/office/powerpoint/2010/main" val="275055661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9246-732C-4D7B-B66A-AFF4664BAE60}"/>
              </a:ext>
            </a:extLst>
          </p:cNvPr>
          <p:cNvSpPr>
            <a:spLocks noGrp="1"/>
          </p:cNvSpPr>
          <p:nvPr>
            <p:ph type="title"/>
          </p:nvPr>
        </p:nvSpPr>
        <p:spPr>
          <a:xfrm>
            <a:off x="386464" y="224830"/>
            <a:ext cx="11018520" cy="1661993"/>
          </a:xfrm>
        </p:spPr>
        <p:txBody>
          <a:bodyPr/>
          <a:lstStyle/>
          <a:p>
            <a:pPr algn="l"/>
            <a:r>
              <a:rPr lang="en-US" dirty="0"/>
              <a:t>Role: CRG Admin</a:t>
            </a:r>
            <a:br>
              <a:rPr lang="en-US" dirty="0"/>
            </a:br>
            <a:r>
              <a:rPr lang="en-US" sz="1800" dirty="0">
                <a:gradFill>
                  <a:gsLst>
                    <a:gs pos="2917">
                      <a:schemeClr val="tx1"/>
                    </a:gs>
                    <a:gs pos="30000">
                      <a:schemeClr val="tx1"/>
                    </a:gs>
                  </a:gsLst>
                  <a:lin ang="5400000" scaled="0"/>
                </a:gradFill>
              </a:rPr>
              <a:t>Evict VMs and remove CRG reference</a:t>
            </a:r>
            <a:br>
              <a:rPr lang="en-US" sz="1800" dirty="0">
                <a:gradFill>
                  <a:gsLst>
                    <a:gs pos="2917">
                      <a:schemeClr val="tx1"/>
                    </a:gs>
                    <a:gs pos="30000">
                      <a:schemeClr val="tx1"/>
                    </a:gs>
                  </a:gsLst>
                  <a:lin ang="5400000" scaled="0"/>
                </a:gradFill>
              </a:rPr>
            </a:br>
            <a:br>
              <a:rPr lang="en-US" sz="1800" dirty="0">
                <a:gradFill>
                  <a:gsLst>
                    <a:gs pos="2917">
                      <a:schemeClr val="tx1"/>
                    </a:gs>
                    <a:gs pos="30000">
                      <a:schemeClr val="tx1"/>
                    </a:gs>
                  </a:gsLst>
                  <a:lin ang="5400000" scaled="0"/>
                </a:gradFill>
              </a:rPr>
            </a:br>
            <a:endParaRPr lang="en-US" dirty="0"/>
          </a:p>
        </p:txBody>
      </p:sp>
      <p:sp>
        <p:nvSpPr>
          <p:cNvPr id="4" name="Rectangle 3">
            <a:extLst>
              <a:ext uri="{FF2B5EF4-FFF2-40B4-BE49-F238E27FC236}">
                <a16:creationId xmlns:a16="http://schemas.microsoft.com/office/drawing/2014/main" id="{B5E119C4-2243-331D-C030-8009DDC06EB0}"/>
              </a:ext>
            </a:extLst>
          </p:cNvPr>
          <p:cNvSpPr/>
          <p:nvPr/>
        </p:nvSpPr>
        <p:spPr bwMode="auto">
          <a:xfrm>
            <a:off x="2894159" y="3208196"/>
            <a:ext cx="2357347"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2B027D1-EFA7-8365-9A3F-96238E837351}"/>
              </a:ext>
            </a:extLst>
          </p:cNvPr>
          <p:cNvSpPr/>
          <p:nvPr/>
        </p:nvSpPr>
        <p:spPr bwMode="auto">
          <a:xfrm>
            <a:off x="3379881" y="3376644"/>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7" name="Rectangle 6">
            <a:extLst>
              <a:ext uri="{FF2B5EF4-FFF2-40B4-BE49-F238E27FC236}">
                <a16:creationId xmlns:a16="http://schemas.microsoft.com/office/drawing/2014/main" id="{1582D41F-E324-4DE7-766B-A03E8D74BAAD}"/>
              </a:ext>
            </a:extLst>
          </p:cNvPr>
          <p:cNvSpPr/>
          <p:nvPr/>
        </p:nvSpPr>
        <p:spPr bwMode="auto">
          <a:xfrm>
            <a:off x="3009416" y="3991668"/>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A</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C20118FF-6356-7C5D-9AF8-95AFAC772215}"/>
              </a:ext>
            </a:extLst>
          </p:cNvPr>
          <p:cNvSpPr/>
          <p:nvPr/>
        </p:nvSpPr>
        <p:spPr bwMode="auto">
          <a:xfrm>
            <a:off x="3934878" y="4002114"/>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B</a:t>
            </a:r>
          </a:p>
        </p:txBody>
      </p:sp>
      <p:cxnSp>
        <p:nvCxnSpPr>
          <p:cNvPr id="14" name="Straight Connector 13">
            <a:extLst>
              <a:ext uri="{FF2B5EF4-FFF2-40B4-BE49-F238E27FC236}">
                <a16:creationId xmlns:a16="http://schemas.microsoft.com/office/drawing/2014/main" id="{A60A57CE-A928-4A75-E883-66693F9DC2F9}"/>
              </a:ext>
            </a:extLst>
          </p:cNvPr>
          <p:cNvCxnSpPr>
            <a:cxnSpLocks/>
          </p:cNvCxnSpPr>
          <p:nvPr/>
        </p:nvCxnSpPr>
        <p:spPr>
          <a:xfrm>
            <a:off x="5786713" y="2813525"/>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7D7EC0-239B-E17D-2595-3C7A72BC58DB}"/>
              </a:ext>
            </a:extLst>
          </p:cNvPr>
          <p:cNvSpPr txBox="1"/>
          <p:nvPr/>
        </p:nvSpPr>
        <p:spPr>
          <a:xfrm>
            <a:off x="3363517" y="2889650"/>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21" name="Straight Connector 20">
            <a:extLst>
              <a:ext uri="{FF2B5EF4-FFF2-40B4-BE49-F238E27FC236}">
                <a16:creationId xmlns:a16="http://schemas.microsoft.com/office/drawing/2014/main" id="{19953029-B6D8-CAAD-039E-F704D07CB967}"/>
              </a:ext>
            </a:extLst>
          </p:cNvPr>
          <p:cNvCxnSpPr>
            <a:cxnSpLocks/>
            <a:stCxn id="5" idx="2"/>
          </p:cNvCxnSpPr>
          <p:nvPr/>
        </p:nvCxnSpPr>
        <p:spPr>
          <a:xfrm flipH="1">
            <a:off x="3296798" y="3745313"/>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F76090-C585-6264-ABA8-40A6ED8E18F9}"/>
              </a:ext>
            </a:extLst>
          </p:cNvPr>
          <p:cNvCxnSpPr>
            <a:endCxn id="11" idx="0"/>
          </p:cNvCxnSpPr>
          <p:nvPr/>
        </p:nvCxnSpPr>
        <p:spPr>
          <a:xfrm>
            <a:off x="3741805" y="3745313"/>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AE72D6-C5C6-1933-C2E6-DA42B5B2717B}"/>
              </a:ext>
            </a:extLst>
          </p:cNvPr>
          <p:cNvSpPr/>
          <p:nvPr/>
        </p:nvSpPr>
        <p:spPr bwMode="auto">
          <a:xfrm>
            <a:off x="6445835" y="3158540"/>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93C11FC1-5CDA-B09D-D848-D4CA6259978F}"/>
              </a:ext>
            </a:extLst>
          </p:cNvPr>
          <p:cNvSpPr/>
          <p:nvPr/>
        </p:nvSpPr>
        <p:spPr bwMode="auto">
          <a:xfrm>
            <a:off x="6916100" y="3376644"/>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33" name="TextBox 32">
            <a:extLst>
              <a:ext uri="{FF2B5EF4-FFF2-40B4-BE49-F238E27FC236}">
                <a16:creationId xmlns:a16="http://schemas.microsoft.com/office/drawing/2014/main" id="{117827D2-9F03-70C8-8B07-FD2B5E270EBB}"/>
              </a:ext>
            </a:extLst>
          </p:cNvPr>
          <p:cNvSpPr txBox="1"/>
          <p:nvPr/>
        </p:nvSpPr>
        <p:spPr>
          <a:xfrm>
            <a:off x="6899736" y="2889650"/>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37" name="Straight Arrow Connector 36">
            <a:extLst>
              <a:ext uri="{FF2B5EF4-FFF2-40B4-BE49-F238E27FC236}">
                <a16:creationId xmlns:a16="http://schemas.microsoft.com/office/drawing/2014/main" id="{577CACF7-FEF5-DA47-A756-16D1A77012D5}"/>
              </a:ext>
            </a:extLst>
          </p:cNvPr>
          <p:cNvCxnSpPr/>
          <p:nvPr/>
        </p:nvCxnSpPr>
        <p:spPr>
          <a:xfrm flipH="1">
            <a:off x="4120450" y="3550126"/>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AA6BCF-380A-6F72-9F82-077C92CC111A}"/>
              </a:ext>
            </a:extLst>
          </p:cNvPr>
          <p:cNvSpPr txBox="1"/>
          <p:nvPr/>
        </p:nvSpPr>
        <p:spPr>
          <a:xfrm>
            <a:off x="2909616" y="2266944"/>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“Prod”</a:t>
            </a:r>
          </a:p>
        </p:txBody>
      </p:sp>
      <p:sp>
        <p:nvSpPr>
          <p:cNvPr id="40" name="TextBox 39">
            <a:extLst>
              <a:ext uri="{FF2B5EF4-FFF2-40B4-BE49-F238E27FC236}">
                <a16:creationId xmlns:a16="http://schemas.microsoft.com/office/drawing/2014/main" id="{4802F085-9D63-5CE6-41CD-A4B3661C350E}"/>
              </a:ext>
            </a:extLst>
          </p:cNvPr>
          <p:cNvSpPr txBox="1"/>
          <p:nvPr/>
        </p:nvSpPr>
        <p:spPr>
          <a:xfrm>
            <a:off x="6723478" y="2266944"/>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“Prod Test”</a:t>
            </a:r>
          </a:p>
        </p:txBody>
      </p:sp>
      <p:sp>
        <p:nvSpPr>
          <p:cNvPr id="43" name="TextBox 42">
            <a:extLst>
              <a:ext uri="{FF2B5EF4-FFF2-40B4-BE49-F238E27FC236}">
                <a16:creationId xmlns:a16="http://schemas.microsoft.com/office/drawing/2014/main" id="{23572F92-08B9-4412-D765-C1F0D07B92F7}"/>
              </a:ext>
            </a:extLst>
          </p:cNvPr>
          <p:cNvSpPr txBox="1"/>
          <p:nvPr/>
        </p:nvSpPr>
        <p:spPr>
          <a:xfrm>
            <a:off x="5051083" y="5607936"/>
            <a:ext cx="2286000" cy="615553"/>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Note: </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VM A and CR X both match in terms of VM SKU/location/zone</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Sub A and Sub B under same AAD</a:t>
            </a:r>
          </a:p>
        </p:txBody>
      </p:sp>
      <p:sp>
        <p:nvSpPr>
          <p:cNvPr id="17" name="TextBox 16">
            <a:extLst>
              <a:ext uri="{FF2B5EF4-FFF2-40B4-BE49-F238E27FC236}">
                <a16:creationId xmlns:a16="http://schemas.microsoft.com/office/drawing/2014/main" id="{A150A701-6905-229E-E72D-BA7FDB854B14}"/>
              </a:ext>
            </a:extLst>
          </p:cNvPr>
          <p:cNvSpPr txBox="1"/>
          <p:nvPr/>
        </p:nvSpPr>
        <p:spPr>
          <a:xfrm>
            <a:off x="2909616" y="5003519"/>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F216114A-E646-D737-1634-4635BEE6A58E}"/>
              </a:ext>
            </a:extLst>
          </p:cNvPr>
          <p:cNvSpPr txBox="1"/>
          <p:nvPr/>
        </p:nvSpPr>
        <p:spPr>
          <a:xfrm>
            <a:off x="7158004" y="3077516"/>
            <a:ext cx="708201" cy="553998"/>
          </a:xfrm>
          <a:prstGeom prst="rect">
            <a:avLst/>
          </a:prstGeom>
          <a:noFill/>
        </p:spPr>
        <p:txBody>
          <a:bodyPr wrap="square" lIns="0" tIns="0" rIns="0" bIns="0" rtlCol="0">
            <a:spAutoFit/>
          </a:bodyPr>
          <a:lstStyle/>
          <a:p>
            <a:pPr algn="l"/>
            <a:r>
              <a:rPr lang="en-US" sz="3600" dirty="0">
                <a:solidFill>
                  <a:schemeClr val="accent4"/>
                </a:solidFill>
              </a:rPr>
              <a:t>x</a:t>
            </a:r>
          </a:p>
        </p:txBody>
      </p:sp>
      <p:sp>
        <p:nvSpPr>
          <p:cNvPr id="6" name="Rectangle 5">
            <a:extLst>
              <a:ext uri="{FF2B5EF4-FFF2-40B4-BE49-F238E27FC236}">
                <a16:creationId xmlns:a16="http://schemas.microsoft.com/office/drawing/2014/main" id="{69600BE6-4AA3-5A9F-A11B-78A967274DCF}"/>
              </a:ext>
            </a:extLst>
          </p:cNvPr>
          <p:cNvSpPr/>
          <p:nvPr/>
        </p:nvSpPr>
        <p:spPr bwMode="auto">
          <a:xfrm>
            <a:off x="4243534" y="3573799"/>
            <a:ext cx="943950" cy="39773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CRG Admin: User Ava</a:t>
            </a:r>
          </a:p>
        </p:txBody>
      </p:sp>
      <p:sp>
        <p:nvSpPr>
          <p:cNvPr id="15" name="TextBox 14">
            <a:extLst>
              <a:ext uri="{FF2B5EF4-FFF2-40B4-BE49-F238E27FC236}">
                <a16:creationId xmlns:a16="http://schemas.microsoft.com/office/drawing/2014/main" id="{C4FE534C-1F72-B756-E06B-B6ED7B228ADC}"/>
              </a:ext>
            </a:extLst>
          </p:cNvPr>
          <p:cNvSpPr txBox="1"/>
          <p:nvPr/>
        </p:nvSpPr>
        <p:spPr>
          <a:xfrm flipH="1">
            <a:off x="4072832" y="1259699"/>
            <a:ext cx="3124834" cy="923330"/>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CRG Admin can evict VMs originating from other subscription</a:t>
            </a:r>
          </a:p>
        </p:txBody>
      </p:sp>
    </p:spTree>
    <p:extLst>
      <p:ext uri="{BB962C8B-B14F-4D97-AF65-F5344CB8AC3E}">
        <p14:creationId xmlns:p14="http://schemas.microsoft.com/office/powerpoint/2010/main" val="500781607"/>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9E14-FB42-4015-ACE5-FA6A4007162A}"/>
              </a:ext>
            </a:extLst>
          </p:cNvPr>
          <p:cNvSpPr>
            <a:spLocks noGrp="1"/>
          </p:cNvSpPr>
          <p:nvPr>
            <p:ph type="title"/>
          </p:nvPr>
        </p:nvSpPr>
        <p:spPr/>
        <p:txBody>
          <a:bodyPr/>
          <a:lstStyle/>
          <a:p>
            <a:r>
              <a:rPr lang="en-US" dirty="0"/>
              <a:t>Sharing Template/API</a:t>
            </a:r>
          </a:p>
        </p:txBody>
      </p:sp>
    </p:spTree>
    <p:extLst>
      <p:ext uri="{BB962C8B-B14F-4D97-AF65-F5344CB8AC3E}">
        <p14:creationId xmlns:p14="http://schemas.microsoft.com/office/powerpoint/2010/main" val="1365718444"/>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9246-732C-4D7B-B66A-AFF4664BAE60}"/>
              </a:ext>
            </a:extLst>
          </p:cNvPr>
          <p:cNvSpPr>
            <a:spLocks noGrp="1"/>
          </p:cNvSpPr>
          <p:nvPr>
            <p:ph type="title"/>
          </p:nvPr>
        </p:nvSpPr>
        <p:spPr>
          <a:xfrm>
            <a:off x="386464" y="224830"/>
            <a:ext cx="11018520" cy="1661993"/>
          </a:xfrm>
        </p:spPr>
        <p:txBody>
          <a:bodyPr/>
          <a:lstStyle/>
          <a:p>
            <a:pPr algn="l"/>
            <a:r>
              <a:rPr lang="en-US" dirty="0"/>
              <a:t>Role: CRG User</a:t>
            </a:r>
            <a:br>
              <a:rPr lang="en-US" dirty="0"/>
            </a:br>
            <a:r>
              <a:rPr lang="en-US" sz="1800" dirty="0">
                <a:gradFill>
                  <a:gsLst>
                    <a:gs pos="2917">
                      <a:schemeClr val="tx1"/>
                    </a:gs>
                    <a:gs pos="30000">
                      <a:schemeClr val="tx1"/>
                    </a:gs>
                  </a:gsLst>
                  <a:lin ang="5400000" scaled="0"/>
                </a:gradFill>
              </a:rPr>
              <a:t>Read and deploy rights</a:t>
            </a:r>
            <a:br>
              <a:rPr lang="en-US" sz="1800" dirty="0">
                <a:gradFill>
                  <a:gsLst>
                    <a:gs pos="2917">
                      <a:schemeClr val="tx1"/>
                    </a:gs>
                    <a:gs pos="30000">
                      <a:schemeClr val="tx1"/>
                    </a:gs>
                  </a:gsLst>
                  <a:lin ang="5400000" scaled="0"/>
                </a:gradFill>
              </a:rPr>
            </a:br>
            <a:br>
              <a:rPr lang="en-US" sz="1800" dirty="0">
                <a:gradFill>
                  <a:gsLst>
                    <a:gs pos="2917">
                      <a:schemeClr val="tx1"/>
                    </a:gs>
                    <a:gs pos="30000">
                      <a:schemeClr val="tx1"/>
                    </a:gs>
                  </a:gsLst>
                  <a:lin ang="5400000" scaled="0"/>
                </a:gradFill>
              </a:rPr>
            </a:br>
            <a:endParaRPr lang="en-US" dirty="0"/>
          </a:p>
        </p:txBody>
      </p:sp>
      <p:sp>
        <p:nvSpPr>
          <p:cNvPr id="4" name="Rectangle 3">
            <a:extLst>
              <a:ext uri="{FF2B5EF4-FFF2-40B4-BE49-F238E27FC236}">
                <a16:creationId xmlns:a16="http://schemas.microsoft.com/office/drawing/2014/main" id="{B5E119C4-2243-331D-C030-8009DDC06EB0}"/>
              </a:ext>
            </a:extLst>
          </p:cNvPr>
          <p:cNvSpPr/>
          <p:nvPr/>
        </p:nvSpPr>
        <p:spPr bwMode="auto">
          <a:xfrm>
            <a:off x="2894159" y="3208196"/>
            <a:ext cx="2357347"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2B027D1-EFA7-8365-9A3F-96238E837351}"/>
              </a:ext>
            </a:extLst>
          </p:cNvPr>
          <p:cNvSpPr/>
          <p:nvPr/>
        </p:nvSpPr>
        <p:spPr bwMode="auto">
          <a:xfrm>
            <a:off x="3379881" y="3376644"/>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7" name="Rectangle 6">
            <a:extLst>
              <a:ext uri="{FF2B5EF4-FFF2-40B4-BE49-F238E27FC236}">
                <a16:creationId xmlns:a16="http://schemas.microsoft.com/office/drawing/2014/main" id="{1582D41F-E324-4DE7-766B-A03E8D74BAAD}"/>
              </a:ext>
            </a:extLst>
          </p:cNvPr>
          <p:cNvSpPr/>
          <p:nvPr/>
        </p:nvSpPr>
        <p:spPr bwMode="auto">
          <a:xfrm>
            <a:off x="3009416" y="3991668"/>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A</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C20118FF-6356-7C5D-9AF8-95AFAC772215}"/>
              </a:ext>
            </a:extLst>
          </p:cNvPr>
          <p:cNvSpPr/>
          <p:nvPr/>
        </p:nvSpPr>
        <p:spPr bwMode="auto">
          <a:xfrm>
            <a:off x="3934878" y="4002114"/>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B</a:t>
            </a:r>
          </a:p>
        </p:txBody>
      </p:sp>
      <p:cxnSp>
        <p:nvCxnSpPr>
          <p:cNvPr id="14" name="Straight Connector 13">
            <a:extLst>
              <a:ext uri="{FF2B5EF4-FFF2-40B4-BE49-F238E27FC236}">
                <a16:creationId xmlns:a16="http://schemas.microsoft.com/office/drawing/2014/main" id="{A60A57CE-A928-4A75-E883-66693F9DC2F9}"/>
              </a:ext>
            </a:extLst>
          </p:cNvPr>
          <p:cNvCxnSpPr>
            <a:cxnSpLocks/>
          </p:cNvCxnSpPr>
          <p:nvPr/>
        </p:nvCxnSpPr>
        <p:spPr>
          <a:xfrm>
            <a:off x="5786713" y="2813525"/>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7D7EC0-239B-E17D-2595-3C7A72BC58DB}"/>
              </a:ext>
            </a:extLst>
          </p:cNvPr>
          <p:cNvSpPr txBox="1"/>
          <p:nvPr/>
        </p:nvSpPr>
        <p:spPr>
          <a:xfrm>
            <a:off x="3363517" y="2889650"/>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21" name="Straight Connector 20">
            <a:extLst>
              <a:ext uri="{FF2B5EF4-FFF2-40B4-BE49-F238E27FC236}">
                <a16:creationId xmlns:a16="http://schemas.microsoft.com/office/drawing/2014/main" id="{19953029-B6D8-CAAD-039E-F704D07CB967}"/>
              </a:ext>
            </a:extLst>
          </p:cNvPr>
          <p:cNvCxnSpPr>
            <a:cxnSpLocks/>
            <a:stCxn id="5" idx="2"/>
          </p:cNvCxnSpPr>
          <p:nvPr/>
        </p:nvCxnSpPr>
        <p:spPr>
          <a:xfrm flipH="1">
            <a:off x="3296798" y="3745313"/>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F76090-C585-6264-ABA8-40A6ED8E18F9}"/>
              </a:ext>
            </a:extLst>
          </p:cNvPr>
          <p:cNvCxnSpPr>
            <a:endCxn id="11" idx="0"/>
          </p:cNvCxnSpPr>
          <p:nvPr/>
        </p:nvCxnSpPr>
        <p:spPr>
          <a:xfrm>
            <a:off x="3741805" y="3745313"/>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AE72D6-C5C6-1933-C2E6-DA42B5B2717B}"/>
              </a:ext>
            </a:extLst>
          </p:cNvPr>
          <p:cNvSpPr/>
          <p:nvPr/>
        </p:nvSpPr>
        <p:spPr bwMode="auto">
          <a:xfrm>
            <a:off x="6445835" y="3158540"/>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93C11FC1-5CDA-B09D-D848-D4CA6259978F}"/>
              </a:ext>
            </a:extLst>
          </p:cNvPr>
          <p:cNvSpPr/>
          <p:nvPr/>
        </p:nvSpPr>
        <p:spPr bwMode="auto">
          <a:xfrm>
            <a:off x="6916100" y="3376644"/>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cxnSp>
        <p:nvCxnSpPr>
          <p:cNvPr id="37" name="Straight Arrow Connector 36">
            <a:extLst>
              <a:ext uri="{FF2B5EF4-FFF2-40B4-BE49-F238E27FC236}">
                <a16:creationId xmlns:a16="http://schemas.microsoft.com/office/drawing/2014/main" id="{577CACF7-FEF5-DA47-A756-16D1A77012D5}"/>
              </a:ext>
            </a:extLst>
          </p:cNvPr>
          <p:cNvCxnSpPr/>
          <p:nvPr/>
        </p:nvCxnSpPr>
        <p:spPr>
          <a:xfrm flipH="1">
            <a:off x="4120450" y="3550126"/>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AA6BCF-380A-6F72-9F82-077C92CC111A}"/>
              </a:ext>
            </a:extLst>
          </p:cNvPr>
          <p:cNvSpPr txBox="1"/>
          <p:nvPr/>
        </p:nvSpPr>
        <p:spPr>
          <a:xfrm>
            <a:off x="2909616" y="2266944"/>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“Prod”</a:t>
            </a:r>
          </a:p>
        </p:txBody>
      </p:sp>
      <p:sp>
        <p:nvSpPr>
          <p:cNvPr id="40" name="TextBox 39">
            <a:extLst>
              <a:ext uri="{FF2B5EF4-FFF2-40B4-BE49-F238E27FC236}">
                <a16:creationId xmlns:a16="http://schemas.microsoft.com/office/drawing/2014/main" id="{4802F085-9D63-5CE6-41CD-A4B3661C350E}"/>
              </a:ext>
            </a:extLst>
          </p:cNvPr>
          <p:cNvSpPr txBox="1"/>
          <p:nvPr/>
        </p:nvSpPr>
        <p:spPr>
          <a:xfrm>
            <a:off x="6723478" y="2266944"/>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“Prod Test”</a:t>
            </a:r>
          </a:p>
        </p:txBody>
      </p:sp>
      <p:sp>
        <p:nvSpPr>
          <p:cNvPr id="43" name="TextBox 42">
            <a:extLst>
              <a:ext uri="{FF2B5EF4-FFF2-40B4-BE49-F238E27FC236}">
                <a16:creationId xmlns:a16="http://schemas.microsoft.com/office/drawing/2014/main" id="{23572F92-08B9-4412-D765-C1F0D07B92F7}"/>
              </a:ext>
            </a:extLst>
          </p:cNvPr>
          <p:cNvSpPr txBox="1"/>
          <p:nvPr/>
        </p:nvSpPr>
        <p:spPr>
          <a:xfrm>
            <a:off x="5051083" y="5607936"/>
            <a:ext cx="2286000" cy="615553"/>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Note: </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VM A and CR X both match in terms of VM SKU/location/zone</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Sub A and Sub B under same AAD</a:t>
            </a:r>
          </a:p>
        </p:txBody>
      </p:sp>
      <p:sp>
        <p:nvSpPr>
          <p:cNvPr id="17" name="TextBox 16">
            <a:extLst>
              <a:ext uri="{FF2B5EF4-FFF2-40B4-BE49-F238E27FC236}">
                <a16:creationId xmlns:a16="http://schemas.microsoft.com/office/drawing/2014/main" id="{A150A701-6905-229E-E72D-BA7FDB854B14}"/>
              </a:ext>
            </a:extLst>
          </p:cNvPr>
          <p:cNvSpPr txBox="1"/>
          <p:nvPr/>
        </p:nvSpPr>
        <p:spPr>
          <a:xfrm>
            <a:off x="2909616" y="5003519"/>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6" name="Rectangle 5">
            <a:extLst>
              <a:ext uri="{FF2B5EF4-FFF2-40B4-BE49-F238E27FC236}">
                <a16:creationId xmlns:a16="http://schemas.microsoft.com/office/drawing/2014/main" id="{69600BE6-4AA3-5A9F-A11B-78A967274DCF}"/>
              </a:ext>
            </a:extLst>
          </p:cNvPr>
          <p:cNvSpPr/>
          <p:nvPr/>
        </p:nvSpPr>
        <p:spPr bwMode="auto">
          <a:xfrm>
            <a:off x="4243534" y="3573799"/>
            <a:ext cx="943950" cy="39773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CRG Admin: User Ava</a:t>
            </a:r>
          </a:p>
        </p:txBody>
      </p:sp>
      <p:sp>
        <p:nvSpPr>
          <p:cNvPr id="15" name="TextBox 14">
            <a:extLst>
              <a:ext uri="{FF2B5EF4-FFF2-40B4-BE49-F238E27FC236}">
                <a16:creationId xmlns:a16="http://schemas.microsoft.com/office/drawing/2014/main" id="{C4FE534C-1F72-B756-E06B-B6ED7B228ADC}"/>
              </a:ext>
            </a:extLst>
          </p:cNvPr>
          <p:cNvSpPr txBox="1"/>
          <p:nvPr/>
        </p:nvSpPr>
        <p:spPr>
          <a:xfrm flipH="1">
            <a:off x="4072832" y="1259699"/>
            <a:ext cx="3124834" cy="615553"/>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CRG User Bob can deploy VM A in CRGX</a:t>
            </a:r>
          </a:p>
        </p:txBody>
      </p:sp>
      <p:sp>
        <p:nvSpPr>
          <p:cNvPr id="8" name="Rectangle 7">
            <a:extLst>
              <a:ext uri="{FF2B5EF4-FFF2-40B4-BE49-F238E27FC236}">
                <a16:creationId xmlns:a16="http://schemas.microsoft.com/office/drawing/2014/main" id="{03883FC9-3F32-5F58-5369-87A4E9991F95}"/>
              </a:ext>
            </a:extLst>
          </p:cNvPr>
          <p:cNvSpPr/>
          <p:nvPr/>
        </p:nvSpPr>
        <p:spPr bwMode="auto">
          <a:xfrm>
            <a:off x="6798225" y="3852501"/>
            <a:ext cx="943950" cy="397735"/>
          </a:xfrm>
          <a:prstGeom prst="rect">
            <a:avLst/>
          </a:prstGeom>
          <a:solidFill>
            <a:schemeClr val="accent6"/>
          </a:solidFill>
          <a:ln>
            <a:noFill/>
          </a:ln>
        </p:spPr>
        <p:style>
          <a:lnRef idx="0">
            <a:scrgbClr r="0" g="0" b="0"/>
          </a:lnRef>
          <a:fillRef idx="0">
            <a:scrgbClr r="0" g="0" b="0"/>
          </a:fillRef>
          <a:effectRef idx="0">
            <a:scrgbClr r="0" g="0" b="0"/>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CRG User: User Bob</a:t>
            </a:r>
          </a:p>
        </p:txBody>
      </p:sp>
      <p:sp>
        <p:nvSpPr>
          <p:cNvPr id="9" name="TextBox 8">
            <a:extLst>
              <a:ext uri="{FF2B5EF4-FFF2-40B4-BE49-F238E27FC236}">
                <a16:creationId xmlns:a16="http://schemas.microsoft.com/office/drawing/2014/main" id="{2F20EF7A-AFBE-ECC3-5179-93299C4A1C7B}"/>
              </a:ext>
            </a:extLst>
          </p:cNvPr>
          <p:cNvSpPr txBox="1"/>
          <p:nvPr/>
        </p:nvSpPr>
        <p:spPr>
          <a:xfrm>
            <a:off x="6846731" y="2833687"/>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spTree>
    <p:extLst>
      <p:ext uri="{BB962C8B-B14F-4D97-AF65-F5344CB8AC3E}">
        <p14:creationId xmlns:p14="http://schemas.microsoft.com/office/powerpoint/2010/main" val="559949274"/>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9246-732C-4D7B-B66A-AFF4664BAE60}"/>
              </a:ext>
            </a:extLst>
          </p:cNvPr>
          <p:cNvSpPr>
            <a:spLocks noGrp="1"/>
          </p:cNvSpPr>
          <p:nvPr>
            <p:ph type="title"/>
          </p:nvPr>
        </p:nvSpPr>
        <p:spPr>
          <a:xfrm>
            <a:off x="386464" y="224829"/>
            <a:ext cx="11018520" cy="553998"/>
          </a:xfrm>
        </p:spPr>
        <p:txBody>
          <a:bodyPr/>
          <a:lstStyle/>
          <a:p>
            <a:r>
              <a:rPr lang="en-US" dirty="0"/>
              <a:t>Scenario 1: Resource Reuse</a:t>
            </a:r>
          </a:p>
        </p:txBody>
      </p:sp>
      <p:cxnSp>
        <p:nvCxnSpPr>
          <p:cNvPr id="13" name="Straight Connector 12">
            <a:extLst>
              <a:ext uri="{FF2B5EF4-FFF2-40B4-BE49-F238E27FC236}">
                <a16:creationId xmlns:a16="http://schemas.microsoft.com/office/drawing/2014/main" id="{5A2CF20B-6A98-4352-94D1-D1D13EE218E3}"/>
              </a:ext>
            </a:extLst>
          </p:cNvPr>
          <p:cNvCxnSpPr>
            <a:cxnSpLocks/>
          </p:cNvCxnSpPr>
          <p:nvPr/>
        </p:nvCxnSpPr>
        <p:spPr>
          <a:xfrm>
            <a:off x="6096000" y="1124250"/>
            <a:ext cx="0" cy="4446040"/>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DB9AC6-CFD3-49F8-9D48-CD04570F7733}"/>
              </a:ext>
            </a:extLst>
          </p:cNvPr>
          <p:cNvSpPr txBox="1"/>
          <p:nvPr/>
        </p:nvSpPr>
        <p:spPr>
          <a:xfrm>
            <a:off x="1721200" y="1328608"/>
            <a:ext cx="1938095" cy="430887"/>
          </a:xfrm>
          <a:prstGeom prst="rect">
            <a:avLst/>
          </a:prstGeom>
          <a:solidFill>
            <a:srgbClr val="FFC000"/>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Without Capacity Reservation sharing</a:t>
            </a:r>
          </a:p>
        </p:txBody>
      </p:sp>
      <p:sp>
        <p:nvSpPr>
          <p:cNvPr id="42" name="TextBox 41">
            <a:extLst>
              <a:ext uri="{FF2B5EF4-FFF2-40B4-BE49-F238E27FC236}">
                <a16:creationId xmlns:a16="http://schemas.microsoft.com/office/drawing/2014/main" id="{81E184E5-391A-4598-9E5F-FFEFE4E52326}"/>
              </a:ext>
            </a:extLst>
          </p:cNvPr>
          <p:cNvSpPr txBox="1"/>
          <p:nvPr/>
        </p:nvSpPr>
        <p:spPr>
          <a:xfrm>
            <a:off x="8613387" y="1239980"/>
            <a:ext cx="1938095" cy="430887"/>
          </a:xfrm>
          <a:prstGeom prst="rect">
            <a:avLst/>
          </a:prstGeom>
          <a:solidFill>
            <a:srgbClr val="FFC000"/>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With Capacity Reservation sharing</a:t>
            </a:r>
          </a:p>
        </p:txBody>
      </p:sp>
      <p:sp>
        <p:nvSpPr>
          <p:cNvPr id="28" name="Cross 27">
            <a:extLst>
              <a:ext uri="{FF2B5EF4-FFF2-40B4-BE49-F238E27FC236}">
                <a16:creationId xmlns:a16="http://schemas.microsoft.com/office/drawing/2014/main" id="{4967FD63-F8CC-423C-B70A-190ADA12341E}"/>
              </a:ext>
            </a:extLst>
          </p:cNvPr>
          <p:cNvSpPr/>
          <p:nvPr/>
        </p:nvSpPr>
        <p:spPr bwMode="auto">
          <a:xfrm rot="18886570">
            <a:off x="3096159" y="3170798"/>
            <a:ext cx="558941" cy="536679"/>
          </a:xfrm>
          <a:prstGeom prst="plus">
            <a:avLst>
              <a:gd name="adj" fmla="val 39529"/>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B5E119C4-2243-331D-C030-8009DDC06EB0}"/>
              </a:ext>
            </a:extLst>
          </p:cNvPr>
          <p:cNvSpPr/>
          <p:nvPr/>
        </p:nvSpPr>
        <p:spPr bwMode="auto">
          <a:xfrm>
            <a:off x="510366" y="3037414"/>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2B027D1-EFA7-8365-9A3F-96238E837351}"/>
              </a:ext>
            </a:extLst>
          </p:cNvPr>
          <p:cNvSpPr/>
          <p:nvPr/>
        </p:nvSpPr>
        <p:spPr bwMode="auto">
          <a:xfrm>
            <a:off x="980631" y="3255518"/>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7" name="Rectangle 6">
            <a:extLst>
              <a:ext uri="{FF2B5EF4-FFF2-40B4-BE49-F238E27FC236}">
                <a16:creationId xmlns:a16="http://schemas.microsoft.com/office/drawing/2014/main" id="{1582D41F-E324-4DE7-766B-A03E8D74BAAD}"/>
              </a:ext>
            </a:extLst>
          </p:cNvPr>
          <p:cNvSpPr/>
          <p:nvPr/>
        </p:nvSpPr>
        <p:spPr bwMode="auto">
          <a:xfrm>
            <a:off x="610166" y="3870542"/>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X</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C20118FF-6356-7C5D-9AF8-95AFAC772215}"/>
              </a:ext>
            </a:extLst>
          </p:cNvPr>
          <p:cNvSpPr/>
          <p:nvPr/>
        </p:nvSpPr>
        <p:spPr bwMode="auto">
          <a:xfrm>
            <a:off x="1535628" y="3880988"/>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Z</a:t>
            </a:r>
          </a:p>
        </p:txBody>
      </p:sp>
      <p:cxnSp>
        <p:nvCxnSpPr>
          <p:cNvPr id="14" name="Straight Connector 13">
            <a:extLst>
              <a:ext uri="{FF2B5EF4-FFF2-40B4-BE49-F238E27FC236}">
                <a16:creationId xmlns:a16="http://schemas.microsoft.com/office/drawing/2014/main" id="{A60A57CE-A928-4A75-E883-66693F9DC2F9}"/>
              </a:ext>
            </a:extLst>
          </p:cNvPr>
          <p:cNvCxnSpPr>
            <a:cxnSpLocks/>
          </p:cNvCxnSpPr>
          <p:nvPr/>
        </p:nvCxnSpPr>
        <p:spPr>
          <a:xfrm>
            <a:off x="3382471" y="2444530"/>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7D7EC0-239B-E17D-2595-3C7A72BC58DB}"/>
              </a:ext>
            </a:extLst>
          </p:cNvPr>
          <p:cNvSpPr txBox="1"/>
          <p:nvPr/>
        </p:nvSpPr>
        <p:spPr>
          <a:xfrm>
            <a:off x="964267" y="276852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21" name="Straight Connector 20">
            <a:extLst>
              <a:ext uri="{FF2B5EF4-FFF2-40B4-BE49-F238E27FC236}">
                <a16:creationId xmlns:a16="http://schemas.microsoft.com/office/drawing/2014/main" id="{19953029-B6D8-CAAD-039E-F704D07CB967}"/>
              </a:ext>
            </a:extLst>
          </p:cNvPr>
          <p:cNvCxnSpPr>
            <a:cxnSpLocks/>
            <a:stCxn id="5" idx="2"/>
          </p:cNvCxnSpPr>
          <p:nvPr/>
        </p:nvCxnSpPr>
        <p:spPr>
          <a:xfrm flipH="1">
            <a:off x="897548" y="3624187"/>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F76090-C585-6264-ABA8-40A6ED8E18F9}"/>
              </a:ext>
            </a:extLst>
          </p:cNvPr>
          <p:cNvCxnSpPr>
            <a:endCxn id="11" idx="0"/>
          </p:cNvCxnSpPr>
          <p:nvPr/>
        </p:nvCxnSpPr>
        <p:spPr>
          <a:xfrm>
            <a:off x="1342555" y="3624187"/>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AE72D6-C5C6-1933-C2E6-DA42B5B2717B}"/>
              </a:ext>
            </a:extLst>
          </p:cNvPr>
          <p:cNvSpPr/>
          <p:nvPr/>
        </p:nvSpPr>
        <p:spPr bwMode="auto">
          <a:xfrm>
            <a:off x="4046585" y="3037414"/>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93C11FC1-5CDA-B09D-D848-D4CA6259978F}"/>
              </a:ext>
            </a:extLst>
          </p:cNvPr>
          <p:cNvSpPr/>
          <p:nvPr/>
        </p:nvSpPr>
        <p:spPr bwMode="auto">
          <a:xfrm>
            <a:off x="4516850" y="3255518"/>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33" name="TextBox 32">
            <a:extLst>
              <a:ext uri="{FF2B5EF4-FFF2-40B4-BE49-F238E27FC236}">
                <a16:creationId xmlns:a16="http://schemas.microsoft.com/office/drawing/2014/main" id="{117827D2-9F03-70C8-8B07-FD2B5E270EBB}"/>
              </a:ext>
            </a:extLst>
          </p:cNvPr>
          <p:cNvSpPr txBox="1"/>
          <p:nvPr/>
        </p:nvSpPr>
        <p:spPr>
          <a:xfrm>
            <a:off x="4500486" y="276852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37" name="Straight Arrow Connector 36">
            <a:extLst>
              <a:ext uri="{FF2B5EF4-FFF2-40B4-BE49-F238E27FC236}">
                <a16:creationId xmlns:a16="http://schemas.microsoft.com/office/drawing/2014/main" id="{577CACF7-FEF5-DA47-A756-16D1A77012D5}"/>
              </a:ext>
            </a:extLst>
          </p:cNvPr>
          <p:cNvCxnSpPr/>
          <p:nvPr/>
        </p:nvCxnSpPr>
        <p:spPr>
          <a:xfrm flipH="1">
            <a:off x="1721200" y="3429000"/>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AA6BCF-380A-6F72-9F82-077C92CC111A}"/>
              </a:ext>
            </a:extLst>
          </p:cNvPr>
          <p:cNvSpPr txBox="1"/>
          <p:nvPr/>
        </p:nvSpPr>
        <p:spPr>
          <a:xfrm>
            <a:off x="510366" y="2145818"/>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“DR Prod”</a:t>
            </a:r>
          </a:p>
        </p:txBody>
      </p:sp>
      <p:sp>
        <p:nvSpPr>
          <p:cNvPr id="40" name="TextBox 39">
            <a:extLst>
              <a:ext uri="{FF2B5EF4-FFF2-40B4-BE49-F238E27FC236}">
                <a16:creationId xmlns:a16="http://schemas.microsoft.com/office/drawing/2014/main" id="{4802F085-9D63-5CE6-41CD-A4B3661C350E}"/>
              </a:ext>
            </a:extLst>
          </p:cNvPr>
          <p:cNvSpPr txBox="1"/>
          <p:nvPr/>
        </p:nvSpPr>
        <p:spPr>
          <a:xfrm>
            <a:off x="4324228" y="2145818"/>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“Web Test”</a:t>
            </a:r>
          </a:p>
        </p:txBody>
      </p:sp>
      <p:sp>
        <p:nvSpPr>
          <p:cNvPr id="41" name="TextBox 40">
            <a:extLst>
              <a:ext uri="{FF2B5EF4-FFF2-40B4-BE49-F238E27FC236}">
                <a16:creationId xmlns:a16="http://schemas.microsoft.com/office/drawing/2014/main" id="{0AA8EB7E-4020-7997-1F61-196DB2D7F926}"/>
              </a:ext>
            </a:extLst>
          </p:cNvPr>
          <p:cNvSpPr txBox="1"/>
          <p:nvPr/>
        </p:nvSpPr>
        <p:spPr>
          <a:xfrm>
            <a:off x="2690247" y="3800413"/>
            <a:ext cx="1377157" cy="307777"/>
          </a:xfrm>
          <a:prstGeom prst="rect">
            <a:avLst/>
          </a:prstGeom>
          <a:noFill/>
        </p:spPr>
        <p:txBody>
          <a:bodyPr wrap="square" lIns="0" tIns="0" rIns="0" bIns="0" rtlCol="0">
            <a:spAutoFit/>
          </a:bodyPr>
          <a:lstStyle/>
          <a:p>
            <a:pPr algn="l"/>
            <a:r>
              <a:rPr lang="en-US" sz="1000" b="1" dirty="0">
                <a:gradFill>
                  <a:gsLst>
                    <a:gs pos="2917">
                      <a:schemeClr val="tx1"/>
                    </a:gs>
                    <a:gs pos="30000">
                      <a:schemeClr val="tx1"/>
                    </a:gs>
                  </a:gsLst>
                  <a:lin ang="5400000" scaled="0"/>
                </a:gradFill>
              </a:rPr>
              <a:t>Sub B cannot deploy VM A to CRX</a:t>
            </a:r>
          </a:p>
        </p:txBody>
      </p:sp>
      <p:sp>
        <p:nvSpPr>
          <p:cNvPr id="43" name="TextBox 42">
            <a:extLst>
              <a:ext uri="{FF2B5EF4-FFF2-40B4-BE49-F238E27FC236}">
                <a16:creationId xmlns:a16="http://schemas.microsoft.com/office/drawing/2014/main" id="{23572F92-08B9-4412-D765-C1F0D07B92F7}"/>
              </a:ext>
            </a:extLst>
          </p:cNvPr>
          <p:cNvSpPr txBox="1"/>
          <p:nvPr/>
        </p:nvSpPr>
        <p:spPr>
          <a:xfrm>
            <a:off x="5051083" y="5607936"/>
            <a:ext cx="2286000" cy="615553"/>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Note: </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VM A and CR X both match in terms of VM SKU/location/zone</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Sub A and Sub B under same AAD</a:t>
            </a:r>
          </a:p>
        </p:txBody>
      </p:sp>
      <p:sp>
        <p:nvSpPr>
          <p:cNvPr id="46" name="Rectangle 45">
            <a:extLst>
              <a:ext uri="{FF2B5EF4-FFF2-40B4-BE49-F238E27FC236}">
                <a16:creationId xmlns:a16="http://schemas.microsoft.com/office/drawing/2014/main" id="{33DCBEA6-897D-5288-DE19-D7C343746744}"/>
              </a:ext>
            </a:extLst>
          </p:cNvPr>
          <p:cNvSpPr/>
          <p:nvPr/>
        </p:nvSpPr>
        <p:spPr bwMode="auto">
          <a:xfrm>
            <a:off x="6529082" y="3002706"/>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DD7690E5-4F6D-E56C-31D9-6FC08B684D70}"/>
              </a:ext>
            </a:extLst>
          </p:cNvPr>
          <p:cNvSpPr/>
          <p:nvPr/>
        </p:nvSpPr>
        <p:spPr bwMode="auto">
          <a:xfrm>
            <a:off x="6999347" y="3220810"/>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48" name="Rectangle 47">
            <a:extLst>
              <a:ext uri="{FF2B5EF4-FFF2-40B4-BE49-F238E27FC236}">
                <a16:creationId xmlns:a16="http://schemas.microsoft.com/office/drawing/2014/main" id="{17213190-C5FE-36FA-702A-0D7EFCBCEAED}"/>
              </a:ext>
            </a:extLst>
          </p:cNvPr>
          <p:cNvSpPr/>
          <p:nvPr/>
        </p:nvSpPr>
        <p:spPr bwMode="auto">
          <a:xfrm>
            <a:off x="6628882" y="3835834"/>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X</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F96E875C-0108-0CF2-2CDC-7A6C949375B2}"/>
              </a:ext>
            </a:extLst>
          </p:cNvPr>
          <p:cNvSpPr/>
          <p:nvPr/>
        </p:nvSpPr>
        <p:spPr bwMode="auto">
          <a:xfrm>
            <a:off x="7554344" y="3846280"/>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Z</a:t>
            </a:r>
          </a:p>
        </p:txBody>
      </p:sp>
      <p:sp>
        <p:nvSpPr>
          <p:cNvPr id="50" name="TextBox 49">
            <a:extLst>
              <a:ext uri="{FF2B5EF4-FFF2-40B4-BE49-F238E27FC236}">
                <a16:creationId xmlns:a16="http://schemas.microsoft.com/office/drawing/2014/main" id="{2DAA5ABB-405B-AE8C-E6C4-6E21A8F7AA1C}"/>
              </a:ext>
            </a:extLst>
          </p:cNvPr>
          <p:cNvSpPr txBox="1"/>
          <p:nvPr/>
        </p:nvSpPr>
        <p:spPr>
          <a:xfrm>
            <a:off x="6982983" y="2733816"/>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54" name="Straight Connector 53">
            <a:extLst>
              <a:ext uri="{FF2B5EF4-FFF2-40B4-BE49-F238E27FC236}">
                <a16:creationId xmlns:a16="http://schemas.microsoft.com/office/drawing/2014/main" id="{438B363B-567E-4EE0-2288-524719B21B49}"/>
              </a:ext>
            </a:extLst>
          </p:cNvPr>
          <p:cNvCxnSpPr>
            <a:cxnSpLocks/>
            <a:stCxn id="47" idx="2"/>
          </p:cNvCxnSpPr>
          <p:nvPr/>
        </p:nvCxnSpPr>
        <p:spPr>
          <a:xfrm flipH="1">
            <a:off x="6916264" y="3589479"/>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55" name="Straight Connector 54">
            <a:extLst>
              <a:ext uri="{FF2B5EF4-FFF2-40B4-BE49-F238E27FC236}">
                <a16:creationId xmlns:a16="http://schemas.microsoft.com/office/drawing/2014/main" id="{7044446A-8119-D7F7-2C08-84DCC07EA745}"/>
              </a:ext>
            </a:extLst>
          </p:cNvPr>
          <p:cNvCxnSpPr>
            <a:endCxn id="49" idx="0"/>
          </p:cNvCxnSpPr>
          <p:nvPr/>
        </p:nvCxnSpPr>
        <p:spPr>
          <a:xfrm>
            <a:off x="7361271" y="3589479"/>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6" name="Rectangle 55">
            <a:extLst>
              <a:ext uri="{FF2B5EF4-FFF2-40B4-BE49-F238E27FC236}">
                <a16:creationId xmlns:a16="http://schemas.microsoft.com/office/drawing/2014/main" id="{725BB520-D631-4AEA-1B8B-4840CF5F4DA4}"/>
              </a:ext>
            </a:extLst>
          </p:cNvPr>
          <p:cNvSpPr/>
          <p:nvPr/>
        </p:nvSpPr>
        <p:spPr bwMode="auto">
          <a:xfrm>
            <a:off x="10065301" y="3002706"/>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7" name="Rectangle 56">
            <a:extLst>
              <a:ext uri="{FF2B5EF4-FFF2-40B4-BE49-F238E27FC236}">
                <a16:creationId xmlns:a16="http://schemas.microsoft.com/office/drawing/2014/main" id="{E78412D3-0AB7-2D81-6A65-98F631747A58}"/>
              </a:ext>
            </a:extLst>
          </p:cNvPr>
          <p:cNvSpPr/>
          <p:nvPr/>
        </p:nvSpPr>
        <p:spPr bwMode="auto">
          <a:xfrm>
            <a:off x="10535566" y="3220810"/>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59" name="TextBox 58">
            <a:extLst>
              <a:ext uri="{FF2B5EF4-FFF2-40B4-BE49-F238E27FC236}">
                <a16:creationId xmlns:a16="http://schemas.microsoft.com/office/drawing/2014/main" id="{A6877ABE-3080-58BA-468B-632A8BD106ED}"/>
              </a:ext>
            </a:extLst>
          </p:cNvPr>
          <p:cNvSpPr txBox="1"/>
          <p:nvPr/>
        </p:nvSpPr>
        <p:spPr>
          <a:xfrm>
            <a:off x="10519202" y="2733816"/>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60" name="Straight Arrow Connector 59">
            <a:extLst>
              <a:ext uri="{FF2B5EF4-FFF2-40B4-BE49-F238E27FC236}">
                <a16:creationId xmlns:a16="http://schemas.microsoft.com/office/drawing/2014/main" id="{1C950301-D238-159A-D78D-748D2BD81D12}"/>
              </a:ext>
            </a:extLst>
          </p:cNvPr>
          <p:cNvCxnSpPr/>
          <p:nvPr/>
        </p:nvCxnSpPr>
        <p:spPr>
          <a:xfrm flipH="1">
            <a:off x="7739916" y="3394292"/>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1" name="TextBox 60">
            <a:extLst>
              <a:ext uri="{FF2B5EF4-FFF2-40B4-BE49-F238E27FC236}">
                <a16:creationId xmlns:a16="http://schemas.microsoft.com/office/drawing/2014/main" id="{DFDC3A34-1388-AB26-A03C-EA7BC8D80D58}"/>
              </a:ext>
            </a:extLst>
          </p:cNvPr>
          <p:cNvSpPr txBox="1"/>
          <p:nvPr/>
        </p:nvSpPr>
        <p:spPr>
          <a:xfrm>
            <a:off x="6529082" y="2111110"/>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“DR Prod”</a:t>
            </a:r>
          </a:p>
        </p:txBody>
      </p:sp>
      <p:sp>
        <p:nvSpPr>
          <p:cNvPr id="62" name="TextBox 61">
            <a:extLst>
              <a:ext uri="{FF2B5EF4-FFF2-40B4-BE49-F238E27FC236}">
                <a16:creationId xmlns:a16="http://schemas.microsoft.com/office/drawing/2014/main" id="{A6134D33-DB7D-FD07-121A-D71A5BA76561}"/>
              </a:ext>
            </a:extLst>
          </p:cNvPr>
          <p:cNvSpPr txBox="1"/>
          <p:nvPr/>
        </p:nvSpPr>
        <p:spPr>
          <a:xfrm>
            <a:off x="10342944" y="2111110"/>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“Web Test”</a:t>
            </a:r>
          </a:p>
        </p:txBody>
      </p:sp>
      <p:sp>
        <p:nvSpPr>
          <p:cNvPr id="63" name="TextBox 62">
            <a:extLst>
              <a:ext uri="{FF2B5EF4-FFF2-40B4-BE49-F238E27FC236}">
                <a16:creationId xmlns:a16="http://schemas.microsoft.com/office/drawing/2014/main" id="{6D5BF2F2-8CD3-A66B-A10D-FC36306510FA}"/>
              </a:ext>
            </a:extLst>
          </p:cNvPr>
          <p:cNvSpPr txBox="1"/>
          <p:nvPr/>
        </p:nvSpPr>
        <p:spPr>
          <a:xfrm>
            <a:off x="8495783" y="3518749"/>
            <a:ext cx="1494761" cy="307777"/>
          </a:xfrm>
          <a:prstGeom prst="rect">
            <a:avLst/>
          </a:prstGeom>
          <a:noFill/>
        </p:spPr>
        <p:txBody>
          <a:bodyPr wrap="square" lIns="0" tIns="0" rIns="0" bIns="0" rtlCol="0">
            <a:spAutoFit/>
          </a:bodyPr>
          <a:lstStyle/>
          <a:p>
            <a:pPr algn="l"/>
            <a:r>
              <a:rPr lang="en-US" sz="1000" b="1" dirty="0">
                <a:gradFill>
                  <a:gsLst>
                    <a:gs pos="2917">
                      <a:schemeClr val="tx1"/>
                    </a:gs>
                    <a:gs pos="30000">
                      <a:schemeClr val="tx1"/>
                    </a:gs>
                  </a:gsLst>
                  <a:lin ang="5400000" scaled="0"/>
                </a:gradFill>
              </a:rPr>
              <a:t>Sub B can deploy VM A to CRX</a:t>
            </a:r>
          </a:p>
        </p:txBody>
      </p:sp>
      <p:cxnSp>
        <p:nvCxnSpPr>
          <p:cNvPr id="65" name="Straight Connector 64">
            <a:extLst>
              <a:ext uri="{FF2B5EF4-FFF2-40B4-BE49-F238E27FC236}">
                <a16:creationId xmlns:a16="http://schemas.microsoft.com/office/drawing/2014/main" id="{4AFC137A-CE5E-CE00-AE51-A6932FB1C34C}"/>
              </a:ext>
            </a:extLst>
          </p:cNvPr>
          <p:cNvCxnSpPr>
            <a:cxnSpLocks/>
          </p:cNvCxnSpPr>
          <p:nvPr/>
        </p:nvCxnSpPr>
        <p:spPr>
          <a:xfrm>
            <a:off x="9229921" y="2145818"/>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99878745"/>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8"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9246-732C-4D7B-B66A-AFF4664BAE60}"/>
              </a:ext>
            </a:extLst>
          </p:cNvPr>
          <p:cNvSpPr>
            <a:spLocks noGrp="1"/>
          </p:cNvSpPr>
          <p:nvPr>
            <p:ph type="title"/>
          </p:nvPr>
        </p:nvSpPr>
        <p:spPr>
          <a:xfrm>
            <a:off x="386464" y="224829"/>
            <a:ext cx="11018520" cy="553998"/>
          </a:xfrm>
        </p:spPr>
        <p:txBody>
          <a:bodyPr/>
          <a:lstStyle/>
          <a:p>
            <a:r>
              <a:rPr lang="en-US" dirty="0"/>
              <a:t>Scenario 2: Centralized Capacity</a:t>
            </a:r>
          </a:p>
        </p:txBody>
      </p:sp>
      <p:cxnSp>
        <p:nvCxnSpPr>
          <p:cNvPr id="13" name="Straight Connector 12">
            <a:extLst>
              <a:ext uri="{FF2B5EF4-FFF2-40B4-BE49-F238E27FC236}">
                <a16:creationId xmlns:a16="http://schemas.microsoft.com/office/drawing/2014/main" id="{5A2CF20B-6A98-4352-94D1-D1D13EE218E3}"/>
              </a:ext>
            </a:extLst>
          </p:cNvPr>
          <p:cNvCxnSpPr>
            <a:cxnSpLocks/>
          </p:cNvCxnSpPr>
          <p:nvPr/>
        </p:nvCxnSpPr>
        <p:spPr>
          <a:xfrm>
            <a:off x="6096000" y="1124250"/>
            <a:ext cx="0" cy="4446040"/>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DB9AC6-CFD3-49F8-9D48-CD04570F7733}"/>
              </a:ext>
            </a:extLst>
          </p:cNvPr>
          <p:cNvSpPr txBox="1"/>
          <p:nvPr/>
        </p:nvSpPr>
        <p:spPr>
          <a:xfrm>
            <a:off x="2236033" y="870694"/>
            <a:ext cx="1938095" cy="430887"/>
          </a:xfrm>
          <a:prstGeom prst="rect">
            <a:avLst/>
          </a:prstGeom>
          <a:solidFill>
            <a:srgbClr val="FFC000"/>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Without Capacity Reservation sharing</a:t>
            </a:r>
          </a:p>
        </p:txBody>
      </p:sp>
      <p:sp>
        <p:nvSpPr>
          <p:cNvPr id="42" name="TextBox 41">
            <a:extLst>
              <a:ext uri="{FF2B5EF4-FFF2-40B4-BE49-F238E27FC236}">
                <a16:creationId xmlns:a16="http://schemas.microsoft.com/office/drawing/2014/main" id="{81E184E5-391A-4598-9E5F-FFEFE4E52326}"/>
              </a:ext>
            </a:extLst>
          </p:cNvPr>
          <p:cNvSpPr txBox="1"/>
          <p:nvPr/>
        </p:nvSpPr>
        <p:spPr>
          <a:xfrm>
            <a:off x="8712131" y="880075"/>
            <a:ext cx="1938095" cy="430887"/>
          </a:xfrm>
          <a:prstGeom prst="rect">
            <a:avLst/>
          </a:prstGeom>
          <a:solidFill>
            <a:srgbClr val="FFC000"/>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With Capacity Reservation sharing</a:t>
            </a:r>
          </a:p>
        </p:txBody>
      </p:sp>
      <p:sp>
        <p:nvSpPr>
          <p:cNvPr id="28" name="Cross 27">
            <a:extLst>
              <a:ext uri="{FF2B5EF4-FFF2-40B4-BE49-F238E27FC236}">
                <a16:creationId xmlns:a16="http://schemas.microsoft.com/office/drawing/2014/main" id="{4967FD63-F8CC-423C-B70A-190ADA12341E}"/>
              </a:ext>
            </a:extLst>
          </p:cNvPr>
          <p:cNvSpPr/>
          <p:nvPr/>
        </p:nvSpPr>
        <p:spPr bwMode="auto">
          <a:xfrm rot="18886570">
            <a:off x="3096159" y="3170798"/>
            <a:ext cx="558941" cy="536679"/>
          </a:xfrm>
          <a:prstGeom prst="plus">
            <a:avLst>
              <a:gd name="adj" fmla="val 39529"/>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B5E119C4-2243-331D-C030-8009DDC06EB0}"/>
              </a:ext>
            </a:extLst>
          </p:cNvPr>
          <p:cNvSpPr/>
          <p:nvPr/>
        </p:nvSpPr>
        <p:spPr bwMode="auto">
          <a:xfrm>
            <a:off x="510366" y="3037414"/>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2B027D1-EFA7-8365-9A3F-96238E837351}"/>
              </a:ext>
            </a:extLst>
          </p:cNvPr>
          <p:cNvSpPr/>
          <p:nvPr/>
        </p:nvSpPr>
        <p:spPr bwMode="auto">
          <a:xfrm>
            <a:off x="980631" y="3255518"/>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7" name="Rectangle 6">
            <a:extLst>
              <a:ext uri="{FF2B5EF4-FFF2-40B4-BE49-F238E27FC236}">
                <a16:creationId xmlns:a16="http://schemas.microsoft.com/office/drawing/2014/main" id="{1582D41F-E324-4DE7-766B-A03E8D74BAAD}"/>
              </a:ext>
            </a:extLst>
          </p:cNvPr>
          <p:cNvSpPr/>
          <p:nvPr/>
        </p:nvSpPr>
        <p:spPr bwMode="auto">
          <a:xfrm>
            <a:off x="610166" y="3870542"/>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X</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C20118FF-6356-7C5D-9AF8-95AFAC772215}"/>
              </a:ext>
            </a:extLst>
          </p:cNvPr>
          <p:cNvSpPr/>
          <p:nvPr/>
        </p:nvSpPr>
        <p:spPr bwMode="auto">
          <a:xfrm>
            <a:off x="1535628" y="3880988"/>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Z</a:t>
            </a:r>
          </a:p>
        </p:txBody>
      </p:sp>
      <p:cxnSp>
        <p:nvCxnSpPr>
          <p:cNvPr id="14" name="Straight Connector 13">
            <a:extLst>
              <a:ext uri="{FF2B5EF4-FFF2-40B4-BE49-F238E27FC236}">
                <a16:creationId xmlns:a16="http://schemas.microsoft.com/office/drawing/2014/main" id="{A60A57CE-A928-4A75-E883-66693F9DC2F9}"/>
              </a:ext>
            </a:extLst>
          </p:cNvPr>
          <p:cNvCxnSpPr>
            <a:cxnSpLocks/>
          </p:cNvCxnSpPr>
          <p:nvPr/>
        </p:nvCxnSpPr>
        <p:spPr>
          <a:xfrm>
            <a:off x="3387463" y="2692399"/>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7D7EC0-239B-E17D-2595-3C7A72BC58DB}"/>
              </a:ext>
            </a:extLst>
          </p:cNvPr>
          <p:cNvSpPr txBox="1"/>
          <p:nvPr/>
        </p:nvSpPr>
        <p:spPr>
          <a:xfrm>
            <a:off x="964267" y="276852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21" name="Straight Connector 20">
            <a:extLst>
              <a:ext uri="{FF2B5EF4-FFF2-40B4-BE49-F238E27FC236}">
                <a16:creationId xmlns:a16="http://schemas.microsoft.com/office/drawing/2014/main" id="{19953029-B6D8-CAAD-039E-F704D07CB967}"/>
              </a:ext>
            </a:extLst>
          </p:cNvPr>
          <p:cNvCxnSpPr>
            <a:cxnSpLocks/>
            <a:stCxn id="5" idx="2"/>
          </p:cNvCxnSpPr>
          <p:nvPr/>
        </p:nvCxnSpPr>
        <p:spPr>
          <a:xfrm flipH="1">
            <a:off x="897548" y="3624187"/>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F76090-C585-6264-ABA8-40A6ED8E18F9}"/>
              </a:ext>
            </a:extLst>
          </p:cNvPr>
          <p:cNvCxnSpPr>
            <a:endCxn id="11" idx="0"/>
          </p:cNvCxnSpPr>
          <p:nvPr/>
        </p:nvCxnSpPr>
        <p:spPr>
          <a:xfrm>
            <a:off x="1342555" y="3624187"/>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AE72D6-C5C6-1933-C2E6-DA42B5B2717B}"/>
              </a:ext>
            </a:extLst>
          </p:cNvPr>
          <p:cNvSpPr/>
          <p:nvPr/>
        </p:nvSpPr>
        <p:spPr bwMode="auto">
          <a:xfrm>
            <a:off x="4046585" y="3037414"/>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93C11FC1-5CDA-B09D-D848-D4CA6259978F}"/>
              </a:ext>
            </a:extLst>
          </p:cNvPr>
          <p:cNvSpPr/>
          <p:nvPr/>
        </p:nvSpPr>
        <p:spPr bwMode="auto">
          <a:xfrm>
            <a:off x="4516850" y="3255518"/>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33" name="TextBox 32">
            <a:extLst>
              <a:ext uri="{FF2B5EF4-FFF2-40B4-BE49-F238E27FC236}">
                <a16:creationId xmlns:a16="http://schemas.microsoft.com/office/drawing/2014/main" id="{117827D2-9F03-70C8-8B07-FD2B5E270EBB}"/>
              </a:ext>
            </a:extLst>
          </p:cNvPr>
          <p:cNvSpPr txBox="1"/>
          <p:nvPr/>
        </p:nvSpPr>
        <p:spPr>
          <a:xfrm>
            <a:off x="4500486" y="276852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37" name="Straight Arrow Connector 36">
            <a:extLst>
              <a:ext uri="{FF2B5EF4-FFF2-40B4-BE49-F238E27FC236}">
                <a16:creationId xmlns:a16="http://schemas.microsoft.com/office/drawing/2014/main" id="{577CACF7-FEF5-DA47-A756-16D1A77012D5}"/>
              </a:ext>
            </a:extLst>
          </p:cNvPr>
          <p:cNvCxnSpPr/>
          <p:nvPr/>
        </p:nvCxnSpPr>
        <p:spPr>
          <a:xfrm flipH="1">
            <a:off x="1721200" y="3429000"/>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AA6BCF-380A-6F72-9F82-077C92CC111A}"/>
              </a:ext>
            </a:extLst>
          </p:cNvPr>
          <p:cNvSpPr txBox="1"/>
          <p:nvPr/>
        </p:nvSpPr>
        <p:spPr>
          <a:xfrm>
            <a:off x="510366" y="2145818"/>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“Web Prod”</a:t>
            </a:r>
          </a:p>
        </p:txBody>
      </p:sp>
      <p:sp>
        <p:nvSpPr>
          <p:cNvPr id="40" name="TextBox 39">
            <a:extLst>
              <a:ext uri="{FF2B5EF4-FFF2-40B4-BE49-F238E27FC236}">
                <a16:creationId xmlns:a16="http://schemas.microsoft.com/office/drawing/2014/main" id="{4802F085-9D63-5CE6-41CD-A4B3661C350E}"/>
              </a:ext>
            </a:extLst>
          </p:cNvPr>
          <p:cNvSpPr txBox="1"/>
          <p:nvPr/>
        </p:nvSpPr>
        <p:spPr>
          <a:xfrm>
            <a:off x="4324228" y="2145818"/>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“Web Test”</a:t>
            </a:r>
          </a:p>
        </p:txBody>
      </p:sp>
      <p:sp>
        <p:nvSpPr>
          <p:cNvPr id="41" name="TextBox 40">
            <a:extLst>
              <a:ext uri="{FF2B5EF4-FFF2-40B4-BE49-F238E27FC236}">
                <a16:creationId xmlns:a16="http://schemas.microsoft.com/office/drawing/2014/main" id="{0AA8EB7E-4020-7997-1F61-196DB2D7F926}"/>
              </a:ext>
            </a:extLst>
          </p:cNvPr>
          <p:cNvSpPr txBox="1"/>
          <p:nvPr/>
        </p:nvSpPr>
        <p:spPr>
          <a:xfrm>
            <a:off x="2690247" y="3800413"/>
            <a:ext cx="1377157" cy="615553"/>
          </a:xfrm>
          <a:prstGeom prst="rect">
            <a:avLst/>
          </a:prstGeom>
          <a:noFill/>
        </p:spPr>
        <p:txBody>
          <a:bodyPr wrap="square" lIns="0" tIns="0" rIns="0" bIns="0" rtlCol="0">
            <a:spAutoFit/>
          </a:bodyPr>
          <a:lstStyle/>
          <a:p>
            <a:pPr algn="l"/>
            <a:r>
              <a:rPr lang="en-US" sz="1000" b="1" dirty="0">
                <a:gradFill>
                  <a:gsLst>
                    <a:gs pos="2917">
                      <a:schemeClr val="tx1"/>
                    </a:gs>
                    <a:gs pos="30000">
                      <a:schemeClr val="tx1"/>
                    </a:gs>
                  </a:gsLst>
                  <a:lin ang="5400000" scaled="0"/>
                </a:gradFill>
              </a:rPr>
              <a:t>Sub B cannot deploy VM A to CRX even though Sub A has quota for VM A size</a:t>
            </a:r>
          </a:p>
        </p:txBody>
      </p:sp>
      <p:sp>
        <p:nvSpPr>
          <p:cNvPr id="43" name="TextBox 42">
            <a:extLst>
              <a:ext uri="{FF2B5EF4-FFF2-40B4-BE49-F238E27FC236}">
                <a16:creationId xmlns:a16="http://schemas.microsoft.com/office/drawing/2014/main" id="{23572F92-08B9-4412-D765-C1F0D07B92F7}"/>
              </a:ext>
            </a:extLst>
          </p:cNvPr>
          <p:cNvSpPr txBox="1"/>
          <p:nvPr/>
        </p:nvSpPr>
        <p:spPr>
          <a:xfrm>
            <a:off x="5051083" y="5607936"/>
            <a:ext cx="2286000" cy="615553"/>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Note: </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VM A and CR X both match in terms of VM SKU/location/zone</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Sub A and Sub B under same AAD</a:t>
            </a:r>
          </a:p>
        </p:txBody>
      </p:sp>
      <p:pic>
        <p:nvPicPr>
          <p:cNvPr id="6" name="Graphic 5" descr="User outline">
            <a:extLst>
              <a:ext uri="{FF2B5EF4-FFF2-40B4-BE49-F238E27FC236}">
                <a16:creationId xmlns:a16="http://schemas.microsoft.com/office/drawing/2014/main" id="{7E464A85-BFB5-8274-AAAA-0AE084AB0F5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869038" y="1417164"/>
            <a:ext cx="1321312" cy="914400"/>
          </a:xfrm>
          <a:prstGeom prst="rect">
            <a:avLst/>
          </a:prstGeom>
        </p:spPr>
      </p:pic>
      <p:sp>
        <p:nvSpPr>
          <p:cNvPr id="8" name="TextBox 7">
            <a:extLst>
              <a:ext uri="{FF2B5EF4-FFF2-40B4-BE49-F238E27FC236}">
                <a16:creationId xmlns:a16="http://schemas.microsoft.com/office/drawing/2014/main" id="{A21FDE41-983F-C4E6-59A7-6DA04D035F44}"/>
              </a:ext>
            </a:extLst>
          </p:cNvPr>
          <p:cNvSpPr txBox="1"/>
          <p:nvPr/>
        </p:nvSpPr>
        <p:spPr>
          <a:xfrm>
            <a:off x="3154289" y="2086215"/>
            <a:ext cx="800631" cy="492443"/>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Person managing centralized quota for both subscriptions</a:t>
            </a:r>
          </a:p>
        </p:txBody>
      </p:sp>
      <p:cxnSp>
        <p:nvCxnSpPr>
          <p:cNvPr id="10" name="Straight Connector 9">
            <a:extLst>
              <a:ext uri="{FF2B5EF4-FFF2-40B4-BE49-F238E27FC236}">
                <a16:creationId xmlns:a16="http://schemas.microsoft.com/office/drawing/2014/main" id="{FA77CB75-2860-78F6-810E-FBB380A1B62E}"/>
              </a:ext>
            </a:extLst>
          </p:cNvPr>
          <p:cNvCxnSpPr/>
          <p:nvPr/>
        </p:nvCxnSpPr>
        <p:spPr>
          <a:xfrm flipH="1">
            <a:off x="1905902" y="2609134"/>
            <a:ext cx="1395512" cy="366126"/>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D117599-2039-01BB-5A0E-C1CB91D8AF5A}"/>
              </a:ext>
            </a:extLst>
          </p:cNvPr>
          <p:cNvCxnSpPr/>
          <p:nvPr/>
        </p:nvCxnSpPr>
        <p:spPr>
          <a:xfrm>
            <a:off x="3578614" y="2618436"/>
            <a:ext cx="833995" cy="31773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50A701-6905-229E-E72D-BA7FDB854B14}"/>
              </a:ext>
            </a:extLst>
          </p:cNvPr>
          <p:cNvSpPr txBox="1"/>
          <p:nvPr/>
        </p:nvSpPr>
        <p:spPr>
          <a:xfrm>
            <a:off x="510366" y="4882393"/>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20" name="Rectangle 19">
            <a:extLst>
              <a:ext uri="{FF2B5EF4-FFF2-40B4-BE49-F238E27FC236}">
                <a16:creationId xmlns:a16="http://schemas.microsoft.com/office/drawing/2014/main" id="{3D57312B-8B12-3367-F762-4721C76B9916}"/>
              </a:ext>
            </a:extLst>
          </p:cNvPr>
          <p:cNvSpPr/>
          <p:nvPr/>
        </p:nvSpPr>
        <p:spPr bwMode="auto">
          <a:xfrm>
            <a:off x="6661851" y="3291117"/>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2" name="Rectangle 21">
            <a:extLst>
              <a:ext uri="{FF2B5EF4-FFF2-40B4-BE49-F238E27FC236}">
                <a16:creationId xmlns:a16="http://schemas.microsoft.com/office/drawing/2014/main" id="{6FA29FAD-A75F-1809-D7AC-64CD316C77ED}"/>
              </a:ext>
            </a:extLst>
          </p:cNvPr>
          <p:cNvSpPr/>
          <p:nvPr/>
        </p:nvSpPr>
        <p:spPr bwMode="auto">
          <a:xfrm>
            <a:off x="7132116" y="3509221"/>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23" name="Rectangle 22">
            <a:extLst>
              <a:ext uri="{FF2B5EF4-FFF2-40B4-BE49-F238E27FC236}">
                <a16:creationId xmlns:a16="http://schemas.microsoft.com/office/drawing/2014/main" id="{33F92C26-D45F-9549-F635-32515EFF183E}"/>
              </a:ext>
            </a:extLst>
          </p:cNvPr>
          <p:cNvSpPr/>
          <p:nvPr/>
        </p:nvSpPr>
        <p:spPr bwMode="auto">
          <a:xfrm>
            <a:off x="6761651" y="4124245"/>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X</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5" name="Rectangle 24">
            <a:extLst>
              <a:ext uri="{FF2B5EF4-FFF2-40B4-BE49-F238E27FC236}">
                <a16:creationId xmlns:a16="http://schemas.microsoft.com/office/drawing/2014/main" id="{59E753A6-58C0-E2E8-EA5D-9B507AA06966}"/>
              </a:ext>
            </a:extLst>
          </p:cNvPr>
          <p:cNvSpPr/>
          <p:nvPr/>
        </p:nvSpPr>
        <p:spPr bwMode="auto">
          <a:xfrm>
            <a:off x="7687113" y="4134691"/>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Z</a:t>
            </a:r>
          </a:p>
        </p:txBody>
      </p:sp>
      <p:cxnSp>
        <p:nvCxnSpPr>
          <p:cNvPr id="26" name="Straight Connector 25">
            <a:extLst>
              <a:ext uri="{FF2B5EF4-FFF2-40B4-BE49-F238E27FC236}">
                <a16:creationId xmlns:a16="http://schemas.microsoft.com/office/drawing/2014/main" id="{09212091-BDB0-80C2-2AB6-469253A27310}"/>
              </a:ext>
            </a:extLst>
          </p:cNvPr>
          <p:cNvCxnSpPr>
            <a:cxnSpLocks/>
          </p:cNvCxnSpPr>
          <p:nvPr/>
        </p:nvCxnSpPr>
        <p:spPr>
          <a:xfrm>
            <a:off x="9538948" y="2946102"/>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A8548A60-5CC9-C798-67F2-FE5778904022}"/>
              </a:ext>
            </a:extLst>
          </p:cNvPr>
          <p:cNvSpPr txBox="1"/>
          <p:nvPr/>
        </p:nvSpPr>
        <p:spPr>
          <a:xfrm>
            <a:off x="7115752" y="3022227"/>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31" name="Straight Connector 30">
            <a:extLst>
              <a:ext uri="{FF2B5EF4-FFF2-40B4-BE49-F238E27FC236}">
                <a16:creationId xmlns:a16="http://schemas.microsoft.com/office/drawing/2014/main" id="{9145C461-29D1-11CA-5F5B-EE04639432ED}"/>
              </a:ext>
            </a:extLst>
          </p:cNvPr>
          <p:cNvCxnSpPr>
            <a:cxnSpLocks/>
            <a:stCxn id="22" idx="2"/>
          </p:cNvCxnSpPr>
          <p:nvPr/>
        </p:nvCxnSpPr>
        <p:spPr>
          <a:xfrm flipH="1">
            <a:off x="7049033" y="3877890"/>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32" name="Straight Connector 31">
            <a:extLst>
              <a:ext uri="{FF2B5EF4-FFF2-40B4-BE49-F238E27FC236}">
                <a16:creationId xmlns:a16="http://schemas.microsoft.com/office/drawing/2014/main" id="{2C8ACF81-54D4-804D-28F9-4E17F15F9734}"/>
              </a:ext>
            </a:extLst>
          </p:cNvPr>
          <p:cNvCxnSpPr>
            <a:endCxn id="25" idx="0"/>
          </p:cNvCxnSpPr>
          <p:nvPr/>
        </p:nvCxnSpPr>
        <p:spPr>
          <a:xfrm>
            <a:off x="7494040" y="3877890"/>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5EB6C488-E229-950E-E259-48E2777B5085}"/>
              </a:ext>
            </a:extLst>
          </p:cNvPr>
          <p:cNvSpPr/>
          <p:nvPr/>
        </p:nvSpPr>
        <p:spPr bwMode="auto">
          <a:xfrm>
            <a:off x="10198070" y="3291117"/>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35" name="Rectangle 34">
            <a:extLst>
              <a:ext uri="{FF2B5EF4-FFF2-40B4-BE49-F238E27FC236}">
                <a16:creationId xmlns:a16="http://schemas.microsoft.com/office/drawing/2014/main" id="{61A0B746-BC85-542D-5F0B-F966C2483FC6}"/>
              </a:ext>
            </a:extLst>
          </p:cNvPr>
          <p:cNvSpPr/>
          <p:nvPr/>
        </p:nvSpPr>
        <p:spPr bwMode="auto">
          <a:xfrm>
            <a:off x="10668335" y="3509221"/>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36" name="TextBox 35">
            <a:extLst>
              <a:ext uri="{FF2B5EF4-FFF2-40B4-BE49-F238E27FC236}">
                <a16:creationId xmlns:a16="http://schemas.microsoft.com/office/drawing/2014/main" id="{18266EEA-96BE-D633-314D-E14DCD44931E}"/>
              </a:ext>
            </a:extLst>
          </p:cNvPr>
          <p:cNvSpPr txBox="1"/>
          <p:nvPr/>
        </p:nvSpPr>
        <p:spPr>
          <a:xfrm>
            <a:off x="10651971" y="3022227"/>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39" name="Straight Arrow Connector 38">
            <a:extLst>
              <a:ext uri="{FF2B5EF4-FFF2-40B4-BE49-F238E27FC236}">
                <a16:creationId xmlns:a16="http://schemas.microsoft.com/office/drawing/2014/main" id="{E75C76BA-1CF4-21AC-F6E6-A62F59388DD7}"/>
              </a:ext>
            </a:extLst>
          </p:cNvPr>
          <p:cNvCxnSpPr/>
          <p:nvPr/>
        </p:nvCxnSpPr>
        <p:spPr>
          <a:xfrm flipH="1">
            <a:off x="7872685" y="3682703"/>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4" name="TextBox 43">
            <a:extLst>
              <a:ext uri="{FF2B5EF4-FFF2-40B4-BE49-F238E27FC236}">
                <a16:creationId xmlns:a16="http://schemas.microsoft.com/office/drawing/2014/main" id="{9DDDBAB0-2E1F-E72A-2A13-2F137F88464A}"/>
              </a:ext>
            </a:extLst>
          </p:cNvPr>
          <p:cNvSpPr txBox="1"/>
          <p:nvPr/>
        </p:nvSpPr>
        <p:spPr>
          <a:xfrm>
            <a:off x="6661851" y="2399521"/>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“Web Prod”</a:t>
            </a:r>
          </a:p>
        </p:txBody>
      </p:sp>
      <p:sp>
        <p:nvSpPr>
          <p:cNvPr id="45" name="TextBox 44">
            <a:extLst>
              <a:ext uri="{FF2B5EF4-FFF2-40B4-BE49-F238E27FC236}">
                <a16:creationId xmlns:a16="http://schemas.microsoft.com/office/drawing/2014/main" id="{69007D08-9242-CCE6-C0DC-BDDCC36F76E8}"/>
              </a:ext>
            </a:extLst>
          </p:cNvPr>
          <p:cNvSpPr txBox="1"/>
          <p:nvPr/>
        </p:nvSpPr>
        <p:spPr>
          <a:xfrm>
            <a:off x="10475713" y="2399521"/>
            <a:ext cx="1377157" cy="307777"/>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Management Group “Web Test”</a:t>
            </a:r>
          </a:p>
        </p:txBody>
      </p:sp>
      <p:sp>
        <p:nvSpPr>
          <p:cNvPr id="51" name="TextBox 50">
            <a:extLst>
              <a:ext uri="{FF2B5EF4-FFF2-40B4-BE49-F238E27FC236}">
                <a16:creationId xmlns:a16="http://schemas.microsoft.com/office/drawing/2014/main" id="{821DB06C-28BE-BC25-4B19-7D833EC55BAD}"/>
              </a:ext>
            </a:extLst>
          </p:cNvPr>
          <p:cNvSpPr txBox="1"/>
          <p:nvPr/>
        </p:nvSpPr>
        <p:spPr>
          <a:xfrm>
            <a:off x="8841732" y="4054116"/>
            <a:ext cx="1377157" cy="615553"/>
          </a:xfrm>
          <a:prstGeom prst="rect">
            <a:avLst/>
          </a:prstGeom>
          <a:noFill/>
        </p:spPr>
        <p:txBody>
          <a:bodyPr wrap="square" lIns="0" tIns="0" rIns="0" bIns="0" rtlCol="0">
            <a:spAutoFit/>
          </a:bodyPr>
          <a:lstStyle/>
          <a:p>
            <a:pPr algn="l"/>
            <a:r>
              <a:rPr lang="en-US" sz="1000" b="1" dirty="0">
                <a:gradFill>
                  <a:gsLst>
                    <a:gs pos="2917">
                      <a:schemeClr val="tx1"/>
                    </a:gs>
                    <a:gs pos="30000">
                      <a:schemeClr val="tx1"/>
                    </a:gs>
                  </a:gsLst>
                  <a:lin ang="5400000" scaled="0"/>
                </a:gradFill>
              </a:rPr>
              <a:t>Sub B can deploy VM A to CRX since Sub A has quota for VM size A</a:t>
            </a:r>
          </a:p>
        </p:txBody>
      </p:sp>
      <p:pic>
        <p:nvPicPr>
          <p:cNvPr id="52" name="Graphic 51" descr="User outline">
            <a:extLst>
              <a:ext uri="{FF2B5EF4-FFF2-40B4-BE49-F238E27FC236}">
                <a16:creationId xmlns:a16="http://schemas.microsoft.com/office/drawing/2014/main" id="{169FF74C-DA4E-62CD-47F3-3D986C88CD6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961800" y="1443327"/>
            <a:ext cx="1321312" cy="914400"/>
          </a:xfrm>
          <a:prstGeom prst="rect">
            <a:avLst/>
          </a:prstGeom>
        </p:spPr>
      </p:pic>
      <p:sp>
        <p:nvSpPr>
          <p:cNvPr id="53" name="TextBox 52">
            <a:extLst>
              <a:ext uri="{FF2B5EF4-FFF2-40B4-BE49-F238E27FC236}">
                <a16:creationId xmlns:a16="http://schemas.microsoft.com/office/drawing/2014/main" id="{88F5872B-B148-91D8-82F3-E2458D5152E1}"/>
              </a:ext>
            </a:extLst>
          </p:cNvPr>
          <p:cNvSpPr txBox="1"/>
          <p:nvPr/>
        </p:nvSpPr>
        <p:spPr>
          <a:xfrm>
            <a:off x="9262328" y="2236696"/>
            <a:ext cx="800631" cy="492443"/>
          </a:xfrm>
          <a:prstGeom prst="rect">
            <a:avLst/>
          </a:prstGeom>
          <a:noFill/>
        </p:spPr>
        <p:txBody>
          <a:bodyPr wrap="square" lIns="0" tIns="0" rIns="0" bIns="0" rtlCol="0">
            <a:spAutoFit/>
          </a:bodyPr>
          <a:lstStyle/>
          <a:p>
            <a:pPr algn="l"/>
            <a:r>
              <a:rPr lang="en-US" sz="800" dirty="0">
                <a:gradFill>
                  <a:gsLst>
                    <a:gs pos="2917">
                      <a:schemeClr val="tx1"/>
                    </a:gs>
                    <a:gs pos="30000">
                      <a:schemeClr val="tx1"/>
                    </a:gs>
                  </a:gsLst>
                  <a:lin ang="5400000" scaled="0"/>
                </a:gradFill>
              </a:rPr>
              <a:t>Person managing centralized quota for both subscriptions</a:t>
            </a:r>
          </a:p>
        </p:txBody>
      </p:sp>
      <p:cxnSp>
        <p:nvCxnSpPr>
          <p:cNvPr id="58" name="Straight Connector 57">
            <a:extLst>
              <a:ext uri="{FF2B5EF4-FFF2-40B4-BE49-F238E27FC236}">
                <a16:creationId xmlns:a16="http://schemas.microsoft.com/office/drawing/2014/main" id="{F0B2A502-60DE-AE67-8ABA-43EB6BF4730F}"/>
              </a:ext>
            </a:extLst>
          </p:cNvPr>
          <p:cNvCxnSpPr/>
          <p:nvPr/>
        </p:nvCxnSpPr>
        <p:spPr>
          <a:xfrm flipH="1">
            <a:off x="8057387" y="2862837"/>
            <a:ext cx="1395512" cy="366126"/>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64" name="Straight Connector 63">
            <a:extLst>
              <a:ext uri="{FF2B5EF4-FFF2-40B4-BE49-F238E27FC236}">
                <a16:creationId xmlns:a16="http://schemas.microsoft.com/office/drawing/2014/main" id="{AB5F6252-80A3-DE68-E282-7F3D2B74F50F}"/>
              </a:ext>
            </a:extLst>
          </p:cNvPr>
          <p:cNvCxnSpPr/>
          <p:nvPr/>
        </p:nvCxnSpPr>
        <p:spPr>
          <a:xfrm>
            <a:off x="9730099" y="2872139"/>
            <a:ext cx="833995" cy="31773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6" name="TextBox 65">
            <a:extLst>
              <a:ext uri="{FF2B5EF4-FFF2-40B4-BE49-F238E27FC236}">
                <a16:creationId xmlns:a16="http://schemas.microsoft.com/office/drawing/2014/main" id="{3DB0F8F3-058C-8A72-8EFF-D1978F56F022}"/>
              </a:ext>
            </a:extLst>
          </p:cNvPr>
          <p:cNvSpPr txBox="1"/>
          <p:nvPr/>
        </p:nvSpPr>
        <p:spPr>
          <a:xfrm>
            <a:off x="6661851" y="5136096"/>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242914511"/>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9246-732C-4D7B-B66A-AFF4664BAE60}"/>
              </a:ext>
            </a:extLst>
          </p:cNvPr>
          <p:cNvSpPr>
            <a:spLocks noGrp="1"/>
          </p:cNvSpPr>
          <p:nvPr>
            <p:ph type="title"/>
          </p:nvPr>
        </p:nvSpPr>
        <p:spPr>
          <a:xfrm>
            <a:off x="386464" y="224829"/>
            <a:ext cx="11018520" cy="553998"/>
          </a:xfrm>
        </p:spPr>
        <p:txBody>
          <a:bodyPr/>
          <a:lstStyle/>
          <a:p>
            <a:r>
              <a:rPr lang="en-US" dirty="0"/>
              <a:t>Scenario 3: Scaling/</a:t>
            </a:r>
            <a:r>
              <a:rPr lang="en-US" dirty="0" err="1"/>
              <a:t>Sharding</a:t>
            </a:r>
            <a:endParaRPr lang="en-US" dirty="0"/>
          </a:p>
        </p:txBody>
      </p:sp>
      <p:cxnSp>
        <p:nvCxnSpPr>
          <p:cNvPr id="13" name="Straight Connector 12">
            <a:extLst>
              <a:ext uri="{FF2B5EF4-FFF2-40B4-BE49-F238E27FC236}">
                <a16:creationId xmlns:a16="http://schemas.microsoft.com/office/drawing/2014/main" id="{5A2CF20B-6A98-4352-94D1-D1D13EE218E3}"/>
              </a:ext>
            </a:extLst>
          </p:cNvPr>
          <p:cNvCxnSpPr>
            <a:cxnSpLocks/>
          </p:cNvCxnSpPr>
          <p:nvPr/>
        </p:nvCxnSpPr>
        <p:spPr>
          <a:xfrm>
            <a:off x="6096000" y="1124250"/>
            <a:ext cx="0" cy="4446040"/>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DB9AC6-CFD3-49F8-9D48-CD04570F7733}"/>
              </a:ext>
            </a:extLst>
          </p:cNvPr>
          <p:cNvSpPr txBox="1"/>
          <p:nvPr/>
        </p:nvSpPr>
        <p:spPr>
          <a:xfrm>
            <a:off x="2236033" y="870694"/>
            <a:ext cx="1938095" cy="430887"/>
          </a:xfrm>
          <a:prstGeom prst="rect">
            <a:avLst/>
          </a:prstGeom>
          <a:solidFill>
            <a:srgbClr val="FFC000"/>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Without Capacity Reservation sharing</a:t>
            </a:r>
          </a:p>
        </p:txBody>
      </p:sp>
      <p:sp>
        <p:nvSpPr>
          <p:cNvPr id="42" name="TextBox 41">
            <a:extLst>
              <a:ext uri="{FF2B5EF4-FFF2-40B4-BE49-F238E27FC236}">
                <a16:creationId xmlns:a16="http://schemas.microsoft.com/office/drawing/2014/main" id="{81E184E5-391A-4598-9E5F-FFEFE4E52326}"/>
              </a:ext>
            </a:extLst>
          </p:cNvPr>
          <p:cNvSpPr txBox="1"/>
          <p:nvPr/>
        </p:nvSpPr>
        <p:spPr>
          <a:xfrm>
            <a:off x="8712131" y="880075"/>
            <a:ext cx="1938095" cy="430887"/>
          </a:xfrm>
          <a:prstGeom prst="rect">
            <a:avLst/>
          </a:prstGeom>
          <a:solidFill>
            <a:srgbClr val="FFC000"/>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With Capacity Reservation sharing</a:t>
            </a:r>
          </a:p>
        </p:txBody>
      </p:sp>
      <p:sp>
        <p:nvSpPr>
          <p:cNvPr id="28" name="Cross 27">
            <a:extLst>
              <a:ext uri="{FF2B5EF4-FFF2-40B4-BE49-F238E27FC236}">
                <a16:creationId xmlns:a16="http://schemas.microsoft.com/office/drawing/2014/main" id="{4967FD63-F8CC-423C-B70A-190ADA12341E}"/>
              </a:ext>
            </a:extLst>
          </p:cNvPr>
          <p:cNvSpPr/>
          <p:nvPr/>
        </p:nvSpPr>
        <p:spPr bwMode="auto">
          <a:xfrm rot="18886570">
            <a:off x="3096159" y="3170798"/>
            <a:ext cx="558941" cy="536679"/>
          </a:xfrm>
          <a:prstGeom prst="plus">
            <a:avLst>
              <a:gd name="adj" fmla="val 39529"/>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B5E119C4-2243-331D-C030-8009DDC06EB0}"/>
              </a:ext>
            </a:extLst>
          </p:cNvPr>
          <p:cNvSpPr/>
          <p:nvPr/>
        </p:nvSpPr>
        <p:spPr bwMode="auto">
          <a:xfrm>
            <a:off x="510366" y="3037414"/>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2B027D1-EFA7-8365-9A3F-96238E837351}"/>
              </a:ext>
            </a:extLst>
          </p:cNvPr>
          <p:cNvSpPr/>
          <p:nvPr/>
        </p:nvSpPr>
        <p:spPr bwMode="auto">
          <a:xfrm>
            <a:off x="980631" y="3255518"/>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7" name="Rectangle 6">
            <a:extLst>
              <a:ext uri="{FF2B5EF4-FFF2-40B4-BE49-F238E27FC236}">
                <a16:creationId xmlns:a16="http://schemas.microsoft.com/office/drawing/2014/main" id="{1582D41F-E324-4DE7-766B-A03E8D74BAAD}"/>
              </a:ext>
            </a:extLst>
          </p:cNvPr>
          <p:cNvSpPr/>
          <p:nvPr/>
        </p:nvSpPr>
        <p:spPr bwMode="auto">
          <a:xfrm>
            <a:off x="610166" y="3870542"/>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X</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C20118FF-6356-7C5D-9AF8-95AFAC772215}"/>
              </a:ext>
            </a:extLst>
          </p:cNvPr>
          <p:cNvSpPr/>
          <p:nvPr/>
        </p:nvSpPr>
        <p:spPr bwMode="auto">
          <a:xfrm>
            <a:off x="1535628" y="3880988"/>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Z</a:t>
            </a:r>
          </a:p>
        </p:txBody>
      </p:sp>
      <p:sp>
        <p:nvSpPr>
          <p:cNvPr id="19" name="TextBox 18">
            <a:extLst>
              <a:ext uri="{FF2B5EF4-FFF2-40B4-BE49-F238E27FC236}">
                <a16:creationId xmlns:a16="http://schemas.microsoft.com/office/drawing/2014/main" id="{DD7D7EC0-239B-E17D-2595-3C7A72BC58DB}"/>
              </a:ext>
            </a:extLst>
          </p:cNvPr>
          <p:cNvSpPr txBox="1"/>
          <p:nvPr/>
        </p:nvSpPr>
        <p:spPr>
          <a:xfrm>
            <a:off x="964267" y="276852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21" name="Straight Connector 20">
            <a:extLst>
              <a:ext uri="{FF2B5EF4-FFF2-40B4-BE49-F238E27FC236}">
                <a16:creationId xmlns:a16="http://schemas.microsoft.com/office/drawing/2014/main" id="{19953029-B6D8-CAAD-039E-F704D07CB967}"/>
              </a:ext>
            </a:extLst>
          </p:cNvPr>
          <p:cNvCxnSpPr>
            <a:cxnSpLocks/>
            <a:stCxn id="5" idx="2"/>
          </p:cNvCxnSpPr>
          <p:nvPr/>
        </p:nvCxnSpPr>
        <p:spPr>
          <a:xfrm flipH="1">
            <a:off x="897548" y="3624187"/>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F76090-C585-6264-ABA8-40A6ED8E18F9}"/>
              </a:ext>
            </a:extLst>
          </p:cNvPr>
          <p:cNvCxnSpPr>
            <a:endCxn id="11" idx="0"/>
          </p:cNvCxnSpPr>
          <p:nvPr/>
        </p:nvCxnSpPr>
        <p:spPr>
          <a:xfrm>
            <a:off x="1342555" y="3624187"/>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AE72D6-C5C6-1933-C2E6-DA42B5B2717B}"/>
              </a:ext>
            </a:extLst>
          </p:cNvPr>
          <p:cNvSpPr/>
          <p:nvPr/>
        </p:nvSpPr>
        <p:spPr bwMode="auto">
          <a:xfrm>
            <a:off x="4042310" y="2579254"/>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93C11FC1-5CDA-B09D-D848-D4CA6259978F}"/>
              </a:ext>
            </a:extLst>
          </p:cNvPr>
          <p:cNvSpPr/>
          <p:nvPr/>
        </p:nvSpPr>
        <p:spPr bwMode="auto">
          <a:xfrm>
            <a:off x="4516850" y="3255518"/>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33" name="TextBox 32">
            <a:extLst>
              <a:ext uri="{FF2B5EF4-FFF2-40B4-BE49-F238E27FC236}">
                <a16:creationId xmlns:a16="http://schemas.microsoft.com/office/drawing/2014/main" id="{117827D2-9F03-70C8-8B07-FD2B5E270EBB}"/>
              </a:ext>
            </a:extLst>
          </p:cNvPr>
          <p:cNvSpPr txBox="1"/>
          <p:nvPr/>
        </p:nvSpPr>
        <p:spPr>
          <a:xfrm>
            <a:off x="4500486" y="276852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37" name="Straight Arrow Connector 36">
            <a:extLst>
              <a:ext uri="{FF2B5EF4-FFF2-40B4-BE49-F238E27FC236}">
                <a16:creationId xmlns:a16="http://schemas.microsoft.com/office/drawing/2014/main" id="{577CACF7-FEF5-DA47-A756-16D1A77012D5}"/>
              </a:ext>
            </a:extLst>
          </p:cNvPr>
          <p:cNvCxnSpPr/>
          <p:nvPr/>
        </p:nvCxnSpPr>
        <p:spPr>
          <a:xfrm flipH="1">
            <a:off x="1721200" y="3429000"/>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0AA8EB7E-4020-7997-1F61-196DB2D7F926}"/>
              </a:ext>
            </a:extLst>
          </p:cNvPr>
          <p:cNvSpPr txBox="1"/>
          <p:nvPr/>
        </p:nvSpPr>
        <p:spPr>
          <a:xfrm>
            <a:off x="2690247" y="3800413"/>
            <a:ext cx="1377157" cy="769441"/>
          </a:xfrm>
          <a:prstGeom prst="rect">
            <a:avLst/>
          </a:prstGeom>
          <a:noFill/>
        </p:spPr>
        <p:txBody>
          <a:bodyPr wrap="square" lIns="0" tIns="0" rIns="0" bIns="0" rtlCol="0">
            <a:spAutoFit/>
          </a:bodyPr>
          <a:lstStyle/>
          <a:p>
            <a:pPr algn="l"/>
            <a:r>
              <a:rPr lang="en-US" sz="1000" b="1" dirty="0">
                <a:gradFill>
                  <a:gsLst>
                    <a:gs pos="2917">
                      <a:schemeClr val="tx1"/>
                    </a:gs>
                    <a:gs pos="30000">
                      <a:schemeClr val="tx1"/>
                    </a:gs>
                  </a:gsLst>
                  <a:lin ang="5400000" scaled="0"/>
                </a:gradFill>
              </a:rPr>
              <a:t>Sub B cannot deploy VM A to CRX even though Sub A has abundant capacity objects</a:t>
            </a:r>
          </a:p>
        </p:txBody>
      </p:sp>
      <p:sp>
        <p:nvSpPr>
          <p:cNvPr id="43" name="TextBox 42">
            <a:extLst>
              <a:ext uri="{FF2B5EF4-FFF2-40B4-BE49-F238E27FC236}">
                <a16:creationId xmlns:a16="http://schemas.microsoft.com/office/drawing/2014/main" id="{23572F92-08B9-4412-D765-C1F0D07B92F7}"/>
              </a:ext>
            </a:extLst>
          </p:cNvPr>
          <p:cNvSpPr txBox="1"/>
          <p:nvPr/>
        </p:nvSpPr>
        <p:spPr>
          <a:xfrm>
            <a:off x="5112855" y="5869573"/>
            <a:ext cx="2286000" cy="769441"/>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Note: </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VM A and CR X both match in terms of VM SKU/location/zone</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Sub A and Sub B under same environment</a:t>
            </a:r>
          </a:p>
        </p:txBody>
      </p:sp>
      <p:sp>
        <p:nvSpPr>
          <p:cNvPr id="17" name="TextBox 16">
            <a:extLst>
              <a:ext uri="{FF2B5EF4-FFF2-40B4-BE49-F238E27FC236}">
                <a16:creationId xmlns:a16="http://schemas.microsoft.com/office/drawing/2014/main" id="{A150A701-6905-229E-E72D-BA7FDB854B14}"/>
              </a:ext>
            </a:extLst>
          </p:cNvPr>
          <p:cNvSpPr txBox="1"/>
          <p:nvPr/>
        </p:nvSpPr>
        <p:spPr>
          <a:xfrm>
            <a:off x="510366" y="4882393"/>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3" name="TextBox 2">
            <a:extLst>
              <a:ext uri="{FF2B5EF4-FFF2-40B4-BE49-F238E27FC236}">
                <a16:creationId xmlns:a16="http://schemas.microsoft.com/office/drawing/2014/main" id="{A021BA70-0951-CB92-0B6C-9FDDACA5FD74}"/>
              </a:ext>
            </a:extLst>
          </p:cNvPr>
          <p:cNvSpPr txBox="1"/>
          <p:nvPr/>
        </p:nvSpPr>
        <p:spPr>
          <a:xfrm>
            <a:off x="2393207" y="1794585"/>
            <a:ext cx="1276976" cy="338554"/>
          </a:xfrm>
          <a:prstGeom prst="rect">
            <a:avLst/>
          </a:prstGeom>
          <a:noFill/>
        </p:spPr>
        <p:txBody>
          <a:bodyPr wrap="square" lIns="0" tIns="0" rIns="0" bIns="0" rtlCol="0">
            <a:spAutoFit/>
          </a:bodyPr>
          <a:lstStyle/>
          <a:p>
            <a:pPr algn="l"/>
            <a:r>
              <a:rPr lang="en-US" sz="1100" dirty="0">
                <a:gradFill>
                  <a:gsLst>
                    <a:gs pos="2917">
                      <a:schemeClr val="tx1"/>
                    </a:gs>
                    <a:gs pos="30000">
                      <a:schemeClr val="tx1"/>
                    </a:gs>
                  </a:gsLst>
                  <a:lin ang="5400000" scaled="0"/>
                </a:gradFill>
              </a:rPr>
              <a:t>Management Group “Web Prod”</a:t>
            </a:r>
          </a:p>
        </p:txBody>
      </p:sp>
      <p:sp>
        <p:nvSpPr>
          <p:cNvPr id="9" name="Rectangle 8">
            <a:extLst>
              <a:ext uri="{FF2B5EF4-FFF2-40B4-BE49-F238E27FC236}">
                <a16:creationId xmlns:a16="http://schemas.microsoft.com/office/drawing/2014/main" id="{EE1469E6-470A-6432-5D7A-E5A0F6DB5F4D}"/>
              </a:ext>
            </a:extLst>
          </p:cNvPr>
          <p:cNvSpPr/>
          <p:nvPr/>
        </p:nvSpPr>
        <p:spPr bwMode="auto">
          <a:xfrm>
            <a:off x="4067404" y="4689430"/>
            <a:ext cx="1765786" cy="9426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8" name="TextBox 17">
            <a:extLst>
              <a:ext uri="{FF2B5EF4-FFF2-40B4-BE49-F238E27FC236}">
                <a16:creationId xmlns:a16="http://schemas.microsoft.com/office/drawing/2014/main" id="{E280AD69-76AB-6B6F-425E-68A03ADAC1D6}"/>
              </a:ext>
            </a:extLst>
          </p:cNvPr>
          <p:cNvSpPr txBox="1"/>
          <p:nvPr/>
        </p:nvSpPr>
        <p:spPr>
          <a:xfrm>
            <a:off x="4508929" y="4381653"/>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M</a:t>
            </a:r>
          </a:p>
        </p:txBody>
      </p:sp>
      <p:sp>
        <p:nvSpPr>
          <p:cNvPr id="46" name="TextBox 45">
            <a:extLst>
              <a:ext uri="{FF2B5EF4-FFF2-40B4-BE49-F238E27FC236}">
                <a16:creationId xmlns:a16="http://schemas.microsoft.com/office/drawing/2014/main" id="{07AB0546-7C34-DF93-8704-D00F9CBF6BFE}"/>
              </a:ext>
            </a:extLst>
          </p:cNvPr>
          <p:cNvSpPr txBox="1"/>
          <p:nvPr/>
        </p:nvSpPr>
        <p:spPr>
          <a:xfrm>
            <a:off x="4826578" y="3708644"/>
            <a:ext cx="380212" cy="430887"/>
          </a:xfrm>
          <a:prstGeom prst="rect">
            <a:avLst/>
          </a:prstGeom>
          <a:noFill/>
        </p:spPr>
        <p:txBody>
          <a:bodyPr wrap="square" lIns="0" tIns="0" rIns="0" bIns="0" rtlCol="0">
            <a:spAutoFit/>
          </a:bodyPr>
          <a:lstStyle/>
          <a:p>
            <a:pPr marL="342900" indent="-342900" algn="l">
              <a:buFont typeface="Arial" panose="020B0604020202020204" pitchFamily="34" charset="0"/>
              <a:buChar char="•"/>
            </a:pPr>
            <a:endParaRPr lang="en-US" sz="8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a:t>
            </a:r>
          </a:p>
        </p:txBody>
      </p:sp>
      <p:sp>
        <p:nvSpPr>
          <p:cNvPr id="50" name="TextBox 49">
            <a:extLst>
              <a:ext uri="{FF2B5EF4-FFF2-40B4-BE49-F238E27FC236}">
                <a16:creationId xmlns:a16="http://schemas.microsoft.com/office/drawing/2014/main" id="{B615359A-1ED6-71FA-D99A-BE6213954066}"/>
              </a:ext>
            </a:extLst>
          </p:cNvPr>
          <p:cNvSpPr txBox="1"/>
          <p:nvPr/>
        </p:nvSpPr>
        <p:spPr>
          <a:xfrm>
            <a:off x="4831075" y="3941624"/>
            <a:ext cx="380212" cy="430887"/>
          </a:xfrm>
          <a:prstGeom prst="rect">
            <a:avLst/>
          </a:prstGeom>
          <a:noFill/>
        </p:spPr>
        <p:txBody>
          <a:bodyPr wrap="square" lIns="0" tIns="0" rIns="0" bIns="0" rtlCol="0">
            <a:spAutoFit/>
          </a:bodyPr>
          <a:lstStyle/>
          <a:p>
            <a:pPr marL="342900" indent="-342900" algn="l">
              <a:buFont typeface="Arial" panose="020B0604020202020204" pitchFamily="34" charset="0"/>
              <a:buChar char="•"/>
            </a:pPr>
            <a:endParaRPr lang="en-US" sz="8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a:t>
            </a:r>
          </a:p>
        </p:txBody>
      </p:sp>
      <p:sp>
        <p:nvSpPr>
          <p:cNvPr id="55" name="Rectangle 54">
            <a:extLst>
              <a:ext uri="{FF2B5EF4-FFF2-40B4-BE49-F238E27FC236}">
                <a16:creationId xmlns:a16="http://schemas.microsoft.com/office/drawing/2014/main" id="{95EEF0D0-55F5-35B3-EA26-ACEDB48AA443}"/>
              </a:ext>
            </a:extLst>
          </p:cNvPr>
          <p:cNvSpPr/>
          <p:nvPr/>
        </p:nvSpPr>
        <p:spPr bwMode="auto">
          <a:xfrm>
            <a:off x="6595937" y="2724225"/>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6" name="Rectangle 55">
            <a:extLst>
              <a:ext uri="{FF2B5EF4-FFF2-40B4-BE49-F238E27FC236}">
                <a16:creationId xmlns:a16="http://schemas.microsoft.com/office/drawing/2014/main" id="{19284B40-35B5-8982-2F01-DCE10CEFC027}"/>
              </a:ext>
            </a:extLst>
          </p:cNvPr>
          <p:cNvSpPr/>
          <p:nvPr/>
        </p:nvSpPr>
        <p:spPr bwMode="auto">
          <a:xfrm>
            <a:off x="7066202" y="2942329"/>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57" name="Rectangle 56">
            <a:extLst>
              <a:ext uri="{FF2B5EF4-FFF2-40B4-BE49-F238E27FC236}">
                <a16:creationId xmlns:a16="http://schemas.microsoft.com/office/drawing/2014/main" id="{10D8BEDB-A660-E4FB-5E8F-C9FFD603B1E1}"/>
              </a:ext>
            </a:extLst>
          </p:cNvPr>
          <p:cNvSpPr/>
          <p:nvPr/>
        </p:nvSpPr>
        <p:spPr bwMode="auto">
          <a:xfrm>
            <a:off x="6695737" y="3557353"/>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X</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a:extLst>
              <a:ext uri="{FF2B5EF4-FFF2-40B4-BE49-F238E27FC236}">
                <a16:creationId xmlns:a16="http://schemas.microsoft.com/office/drawing/2014/main" id="{76DC781F-02F8-DAE6-13ED-079D6CC8228C}"/>
              </a:ext>
            </a:extLst>
          </p:cNvPr>
          <p:cNvSpPr/>
          <p:nvPr/>
        </p:nvSpPr>
        <p:spPr bwMode="auto">
          <a:xfrm>
            <a:off x="7621199" y="3567799"/>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Z</a:t>
            </a:r>
          </a:p>
        </p:txBody>
      </p:sp>
      <p:sp>
        <p:nvSpPr>
          <p:cNvPr id="60" name="TextBox 59">
            <a:extLst>
              <a:ext uri="{FF2B5EF4-FFF2-40B4-BE49-F238E27FC236}">
                <a16:creationId xmlns:a16="http://schemas.microsoft.com/office/drawing/2014/main" id="{6DBAAC5B-A01B-EC9E-9A29-E6E49D6141A8}"/>
              </a:ext>
            </a:extLst>
          </p:cNvPr>
          <p:cNvSpPr txBox="1"/>
          <p:nvPr/>
        </p:nvSpPr>
        <p:spPr>
          <a:xfrm>
            <a:off x="7049838" y="2455335"/>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61" name="Straight Connector 60">
            <a:extLst>
              <a:ext uri="{FF2B5EF4-FFF2-40B4-BE49-F238E27FC236}">
                <a16:creationId xmlns:a16="http://schemas.microsoft.com/office/drawing/2014/main" id="{CB9E7E96-83AF-1426-C914-F8AA8A12108C}"/>
              </a:ext>
            </a:extLst>
          </p:cNvPr>
          <p:cNvCxnSpPr>
            <a:cxnSpLocks/>
            <a:stCxn id="56" idx="2"/>
          </p:cNvCxnSpPr>
          <p:nvPr/>
        </p:nvCxnSpPr>
        <p:spPr>
          <a:xfrm flipH="1">
            <a:off x="6983119" y="3310998"/>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62" name="Straight Connector 61">
            <a:extLst>
              <a:ext uri="{FF2B5EF4-FFF2-40B4-BE49-F238E27FC236}">
                <a16:creationId xmlns:a16="http://schemas.microsoft.com/office/drawing/2014/main" id="{51CFF68F-B970-1FD1-55DB-251CA12AF710}"/>
              </a:ext>
            </a:extLst>
          </p:cNvPr>
          <p:cNvCxnSpPr>
            <a:endCxn id="59" idx="0"/>
          </p:cNvCxnSpPr>
          <p:nvPr/>
        </p:nvCxnSpPr>
        <p:spPr>
          <a:xfrm>
            <a:off x="7428126" y="3310998"/>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3" name="Rectangle 62">
            <a:extLst>
              <a:ext uri="{FF2B5EF4-FFF2-40B4-BE49-F238E27FC236}">
                <a16:creationId xmlns:a16="http://schemas.microsoft.com/office/drawing/2014/main" id="{53C1D713-EB30-718C-D8FC-334982F971FB}"/>
              </a:ext>
            </a:extLst>
          </p:cNvPr>
          <p:cNvSpPr/>
          <p:nvPr/>
        </p:nvSpPr>
        <p:spPr bwMode="auto">
          <a:xfrm>
            <a:off x="10127881" y="2266065"/>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65" name="Rectangle 64">
            <a:extLst>
              <a:ext uri="{FF2B5EF4-FFF2-40B4-BE49-F238E27FC236}">
                <a16:creationId xmlns:a16="http://schemas.microsoft.com/office/drawing/2014/main" id="{CC56369F-70A0-C752-A93E-D6D5DFDCCF7A}"/>
              </a:ext>
            </a:extLst>
          </p:cNvPr>
          <p:cNvSpPr/>
          <p:nvPr/>
        </p:nvSpPr>
        <p:spPr bwMode="auto">
          <a:xfrm>
            <a:off x="10602421" y="2942329"/>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67" name="TextBox 66">
            <a:extLst>
              <a:ext uri="{FF2B5EF4-FFF2-40B4-BE49-F238E27FC236}">
                <a16:creationId xmlns:a16="http://schemas.microsoft.com/office/drawing/2014/main" id="{2C6E8C21-07E3-B6BA-DFFD-C753F19C2023}"/>
              </a:ext>
            </a:extLst>
          </p:cNvPr>
          <p:cNvSpPr txBox="1"/>
          <p:nvPr/>
        </p:nvSpPr>
        <p:spPr>
          <a:xfrm>
            <a:off x="10586057" y="2455335"/>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68" name="Straight Arrow Connector 67">
            <a:extLst>
              <a:ext uri="{FF2B5EF4-FFF2-40B4-BE49-F238E27FC236}">
                <a16:creationId xmlns:a16="http://schemas.microsoft.com/office/drawing/2014/main" id="{61BEEA93-7BE0-DE0F-F6DB-1F46CDC13D53}"/>
              </a:ext>
            </a:extLst>
          </p:cNvPr>
          <p:cNvCxnSpPr/>
          <p:nvPr/>
        </p:nvCxnSpPr>
        <p:spPr>
          <a:xfrm flipH="1">
            <a:off x="7806771" y="3115811"/>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2A60CD64-8FD4-5897-5D66-AC1A0FF97E2F}"/>
              </a:ext>
            </a:extLst>
          </p:cNvPr>
          <p:cNvSpPr txBox="1"/>
          <p:nvPr/>
        </p:nvSpPr>
        <p:spPr>
          <a:xfrm>
            <a:off x="8775818" y="3487224"/>
            <a:ext cx="1377157" cy="615553"/>
          </a:xfrm>
          <a:prstGeom prst="rect">
            <a:avLst/>
          </a:prstGeom>
          <a:noFill/>
        </p:spPr>
        <p:txBody>
          <a:bodyPr wrap="square" lIns="0" tIns="0" rIns="0" bIns="0" rtlCol="0">
            <a:spAutoFit/>
          </a:bodyPr>
          <a:lstStyle/>
          <a:p>
            <a:pPr algn="l"/>
            <a:r>
              <a:rPr lang="en-US" sz="1000" b="1" dirty="0">
                <a:gradFill>
                  <a:gsLst>
                    <a:gs pos="2917">
                      <a:schemeClr val="tx1"/>
                    </a:gs>
                    <a:gs pos="30000">
                      <a:schemeClr val="tx1"/>
                    </a:gs>
                  </a:gsLst>
                  <a:lin ang="5400000" scaled="0"/>
                </a:gradFill>
              </a:rPr>
              <a:t>Sub B can deploy VM A to CRX using Sub A’s capacity objects, data disk </a:t>
            </a:r>
            <a:r>
              <a:rPr lang="en-US" sz="1000" b="1" dirty="0" err="1">
                <a:gradFill>
                  <a:gsLst>
                    <a:gs pos="2917">
                      <a:schemeClr val="tx1"/>
                    </a:gs>
                    <a:gs pos="30000">
                      <a:schemeClr val="tx1"/>
                    </a:gs>
                  </a:gsLst>
                  <a:lin ang="5400000" scaled="0"/>
                </a:gradFill>
              </a:rPr>
              <a:t>etc</a:t>
            </a:r>
            <a:r>
              <a:rPr lang="en-US" sz="1000" b="1" dirty="0">
                <a:gradFill>
                  <a:gsLst>
                    <a:gs pos="2917">
                      <a:schemeClr val="tx1"/>
                    </a:gs>
                    <a:gs pos="30000">
                      <a:schemeClr val="tx1"/>
                    </a:gs>
                  </a:gsLst>
                  <a:lin ang="5400000" scaled="0"/>
                </a:gradFill>
              </a:rPr>
              <a:t> </a:t>
            </a:r>
          </a:p>
        </p:txBody>
      </p:sp>
      <p:sp>
        <p:nvSpPr>
          <p:cNvPr id="70" name="TextBox 69">
            <a:extLst>
              <a:ext uri="{FF2B5EF4-FFF2-40B4-BE49-F238E27FC236}">
                <a16:creationId xmlns:a16="http://schemas.microsoft.com/office/drawing/2014/main" id="{5B968635-B151-F69E-DF12-6341AA92328F}"/>
              </a:ext>
            </a:extLst>
          </p:cNvPr>
          <p:cNvSpPr txBox="1"/>
          <p:nvPr/>
        </p:nvSpPr>
        <p:spPr>
          <a:xfrm>
            <a:off x="6595937" y="4569204"/>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71" name="TextBox 70">
            <a:extLst>
              <a:ext uri="{FF2B5EF4-FFF2-40B4-BE49-F238E27FC236}">
                <a16:creationId xmlns:a16="http://schemas.microsoft.com/office/drawing/2014/main" id="{1DF1588C-51D0-4131-7731-0C722F7884FD}"/>
              </a:ext>
            </a:extLst>
          </p:cNvPr>
          <p:cNvSpPr txBox="1"/>
          <p:nvPr/>
        </p:nvSpPr>
        <p:spPr>
          <a:xfrm>
            <a:off x="8478778" y="1481396"/>
            <a:ext cx="1276976" cy="338554"/>
          </a:xfrm>
          <a:prstGeom prst="rect">
            <a:avLst/>
          </a:prstGeom>
          <a:noFill/>
        </p:spPr>
        <p:txBody>
          <a:bodyPr wrap="square" lIns="0" tIns="0" rIns="0" bIns="0" rtlCol="0">
            <a:spAutoFit/>
          </a:bodyPr>
          <a:lstStyle/>
          <a:p>
            <a:pPr algn="l"/>
            <a:r>
              <a:rPr lang="en-US" sz="1100" dirty="0">
                <a:gradFill>
                  <a:gsLst>
                    <a:gs pos="2917">
                      <a:schemeClr val="tx1"/>
                    </a:gs>
                    <a:gs pos="30000">
                      <a:schemeClr val="tx1"/>
                    </a:gs>
                  </a:gsLst>
                  <a:lin ang="5400000" scaled="0"/>
                </a:gradFill>
              </a:rPr>
              <a:t>Management Group “Web Prod”</a:t>
            </a:r>
          </a:p>
        </p:txBody>
      </p:sp>
      <p:sp>
        <p:nvSpPr>
          <p:cNvPr id="72" name="Rectangle 71">
            <a:extLst>
              <a:ext uri="{FF2B5EF4-FFF2-40B4-BE49-F238E27FC236}">
                <a16:creationId xmlns:a16="http://schemas.microsoft.com/office/drawing/2014/main" id="{64D37353-4BE3-DAE3-9A0F-CB03A13430A1}"/>
              </a:ext>
            </a:extLst>
          </p:cNvPr>
          <p:cNvSpPr/>
          <p:nvPr/>
        </p:nvSpPr>
        <p:spPr bwMode="auto">
          <a:xfrm>
            <a:off x="10152975" y="4376241"/>
            <a:ext cx="1765786" cy="94269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73" name="TextBox 72">
            <a:extLst>
              <a:ext uri="{FF2B5EF4-FFF2-40B4-BE49-F238E27FC236}">
                <a16:creationId xmlns:a16="http://schemas.microsoft.com/office/drawing/2014/main" id="{FCDEB1F1-1539-AD26-4BB2-F527C491C572}"/>
              </a:ext>
            </a:extLst>
          </p:cNvPr>
          <p:cNvSpPr txBox="1"/>
          <p:nvPr/>
        </p:nvSpPr>
        <p:spPr>
          <a:xfrm>
            <a:off x="10594500" y="406846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M</a:t>
            </a:r>
          </a:p>
        </p:txBody>
      </p:sp>
      <p:sp>
        <p:nvSpPr>
          <p:cNvPr id="74" name="TextBox 73">
            <a:extLst>
              <a:ext uri="{FF2B5EF4-FFF2-40B4-BE49-F238E27FC236}">
                <a16:creationId xmlns:a16="http://schemas.microsoft.com/office/drawing/2014/main" id="{81F09081-4E23-4BE7-854D-AA61018E95D5}"/>
              </a:ext>
            </a:extLst>
          </p:cNvPr>
          <p:cNvSpPr txBox="1"/>
          <p:nvPr/>
        </p:nvSpPr>
        <p:spPr>
          <a:xfrm>
            <a:off x="10912149" y="3395455"/>
            <a:ext cx="380212" cy="430887"/>
          </a:xfrm>
          <a:prstGeom prst="rect">
            <a:avLst/>
          </a:prstGeom>
          <a:noFill/>
        </p:spPr>
        <p:txBody>
          <a:bodyPr wrap="square" lIns="0" tIns="0" rIns="0" bIns="0" rtlCol="0">
            <a:spAutoFit/>
          </a:bodyPr>
          <a:lstStyle/>
          <a:p>
            <a:pPr marL="342900" indent="-342900" algn="l">
              <a:buFont typeface="Arial" panose="020B0604020202020204" pitchFamily="34" charset="0"/>
              <a:buChar char="•"/>
            </a:pPr>
            <a:endParaRPr lang="en-US" sz="8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a:t>
            </a:r>
          </a:p>
        </p:txBody>
      </p:sp>
      <p:sp>
        <p:nvSpPr>
          <p:cNvPr id="75" name="TextBox 74">
            <a:extLst>
              <a:ext uri="{FF2B5EF4-FFF2-40B4-BE49-F238E27FC236}">
                <a16:creationId xmlns:a16="http://schemas.microsoft.com/office/drawing/2014/main" id="{B08782A0-C122-DC4C-368D-01EF271F4F8E}"/>
              </a:ext>
            </a:extLst>
          </p:cNvPr>
          <p:cNvSpPr txBox="1"/>
          <p:nvPr/>
        </p:nvSpPr>
        <p:spPr>
          <a:xfrm>
            <a:off x="10916646" y="3628435"/>
            <a:ext cx="380212" cy="430887"/>
          </a:xfrm>
          <a:prstGeom prst="rect">
            <a:avLst/>
          </a:prstGeom>
          <a:noFill/>
        </p:spPr>
        <p:txBody>
          <a:bodyPr wrap="square" lIns="0" tIns="0" rIns="0" bIns="0" rtlCol="0">
            <a:spAutoFit/>
          </a:bodyPr>
          <a:lstStyle/>
          <a:p>
            <a:pPr marL="342900" indent="-342900" algn="l">
              <a:buFont typeface="Arial" panose="020B0604020202020204" pitchFamily="34" charset="0"/>
              <a:buChar char="•"/>
            </a:pPr>
            <a:endParaRPr lang="en-US" sz="800" dirty="0">
              <a:gradFill>
                <a:gsLst>
                  <a:gs pos="2917">
                    <a:schemeClr val="tx1"/>
                  </a:gs>
                  <a:gs pos="30000">
                    <a:schemeClr val="tx1"/>
                  </a:gs>
                </a:gsLst>
                <a:lin ang="5400000" scaled="0"/>
              </a:gradFill>
            </a:endParaRPr>
          </a:p>
          <a:p>
            <a:pPr algn="l"/>
            <a:r>
              <a:rPr lang="en-US" sz="2000" dirty="0">
                <a:gradFill>
                  <a:gsLst>
                    <a:gs pos="2917">
                      <a:schemeClr val="tx1"/>
                    </a:gs>
                    <a:gs pos="30000">
                      <a:schemeClr val="tx1"/>
                    </a:gs>
                  </a:gsLst>
                  <a:lin ang="5400000" scaled="0"/>
                </a:gradFill>
              </a:rPr>
              <a:t>:</a:t>
            </a:r>
          </a:p>
        </p:txBody>
      </p:sp>
    </p:spTree>
    <p:extLst>
      <p:ext uri="{BB962C8B-B14F-4D97-AF65-F5344CB8AC3E}">
        <p14:creationId xmlns:p14="http://schemas.microsoft.com/office/powerpoint/2010/main" val="914579828"/>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8"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D39246-732C-4D7B-B66A-AFF4664BAE60}"/>
              </a:ext>
            </a:extLst>
          </p:cNvPr>
          <p:cNvSpPr>
            <a:spLocks noGrp="1"/>
          </p:cNvSpPr>
          <p:nvPr>
            <p:ph type="title"/>
          </p:nvPr>
        </p:nvSpPr>
        <p:spPr>
          <a:xfrm>
            <a:off x="386464" y="224829"/>
            <a:ext cx="11018520" cy="553998"/>
          </a:xfrm>
        </p:spPr>
        <p:txBody>
          <a:bodyPr/>
          <a:lstStyle/>
          <a:p>
            <a:r>
              <a:rPr lang="en-US" dirty="0"/>
              <a:t>Scenario 4: ISV customer isolation</a:t>
            </a:r>
          </a:p>
        </p:txBody>
      </p:sp>
      <p:cxnSp>
        <p:nvCxnSpPr>
          <p:cNvPr id="13" name="Straight Connector 12">
            <a:extLst>
              <a:ext uri="{FF2B5EF4-FFF2-40B4-BE49-F238E27FC236}">
                <a16:creationId xmlns:a16="http://schemas.microsoft.com/office/drawing/2014/main" id="{5A2CF20B-6A98-4352-94D1-D1D13EE218E3}"/>
              </a:ext>
            </a:extLst>
          </p:cNvPr>
          <p:cNvCxnSpPr>
            <a:cxnSpLocks/>
          </p:cNvCxnSpPr>
          <p:nvPr/>
        </p:nvCxnSpPr>
        <p:spPr>
          <a:xfrm>
            <a:off x="6096000" y="1124250"/>
            <a:ext cx="0" cy="4446040"/>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9BDB9AC6-CFD3-49F8-9D48-CD04570F7733}"/>
              </a:ext>
            </a:extLst>
          </p:cNvPr>
          <p:cNvSpPr txBox="1"/>
          <p:nvPr/>
        </p:nvSpPr>
        <p:spPr>
          <a:xfrm>
            <a:off x="2236033" y="870694"/>
            <a:ext cx="1938095" cy="430887"/>
          </a:xfrm>
          <a:prstGeom prst="rect">
            <a:avLst/>
          </a:prstGeom>
          <a:solidFill>
            <a:srgbClr val="FFC000"/>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Without Capacity Reservation sharing</a:t>
            </a:r>
          </a:p>
        </p:txBody>
      </p:sp>
      <p:sp>
        <p:nvSpPr>
          <p:cNvPr id="42" name="TextBox 41">
            <a:extLst>
              <a:ext uri="{FF2B5EF4-FFF2-40B4-BE49-F238E27FC236}">
                <a16:creationId xmlns:a16="http://schemas.microsoft.com/office/drawing/2014/main" id="{81E184E5-391A-4598-9E5F-FFEFE4E52326}"/>
              </a:ext>
            </a:extLst>
          </p:cNvPr>
          <p:cNvSpPr txBox="1"/>
          <p:nvPr/>
        </p:nvSpPr>
        <p:spPr>
          <a:xfrm>
            <a:off x="8351082" y="742999"/>
            <a:ext cx="1938095" cy="430887"/>
          </a:xfrm>
          <a:prstGeom prst="rect">
            <a:avLst/>
          </a:prstGeom>
          <a:solidFill>
            <a:srgbClr val="FFC000"/>
          </a:solidFill>
        </p:spPr>
        <p:txBody>
          <a:bodyPr wrap="square" lIns="0" tIns="0" rIns="0" bIns="0" rtlCol="0">
            <a:spAutoFit/>
          </a:bodyPr>
          <a:lstStyle/>
          <a:p>
            <a:pPr algn="ctr"/>
            <a:r>
              <a:rPr lang="en-US" sz="1400" dirty="0">
                <a:gradFill>
                  <a:gsLst>
                    <a:gs pos="2917">
                      <a:schemeClr val="tx1"/>
                    </a:gs>
                    <a:gs pos="30000">
                      <a:schemeClr val="tx1"/>
                    </a:gs>
                  </a:gsLst>
                  <a:lin ang="5400000" scaled="0"/>
                </a:gradFill>
              </a:rPr>
              <a:t>With Capacity Reservation sharing</a:t>
            </a:r>
          </a:p>
        </p:txBody>
      </p:sp>
      <p:sp>
        <p:nvSpPr>
          <p:cNvPr id="28" name="Cross 27">
            <a:extLst>
              <a:ext uri="{FF2B5EF4-FFF2-40B4-BE49-F238E27FC236}">
                <a16:creationId xmlns:a16="http://schemas.microsoft.com/office/drawing/2014/main" id="{4967FD63-F8CC-423C-B70A-190ADA12341E}"/>
              </a:ext>
            </a:extLst>
          </p:cNvPr>
          <p:cNvSpPr/>
          <p:nvPr/>
        </p:nvSpPr>
        <p:spPr bwMode="auto">
          <a:xfrm rot="18886570">
            <a:off x="3096159" y="3170798"/>
            <a:ext cx="558941" cy="536679"/>
          </a:xfrm>
          <a:prstGeom prst="plus">
            <a:avLst>
              <a:gd name="adj" fmla="val 39529"/>
            </a:avLst>
          </a:prstGeom>
          <a:solidFill>
            <a:srgbClr val="FF00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4" name="Rectangle 3">
            <a:extLst>
              <a:ext uri="{FF2B5EF4-FFF2-40B4-BE49-F238E27FC236}">
                <a16:creationId xmlns:a16="http://schemas.microsoft.com/office/drawing/2014/main" id="{B5E119C4-2243-331D-C030-8009DDC06EB0}"/>
              </a:ext>
            </a:extLst>
          </p:cNvPr>
          <p:cNvSpPr/>
          <p:nvPr/>
        </p:nvSpPr>
        <p:spPr bwMode="auto">
          <a:xfrm>
            <a:off x="510366" y="3037414"/>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 name="Rectangle 4">
            <a:extLst>
              <a:ext uri="{FF2B5EF4-FFF2-40B4-BE49-F238E27FC236}">
                <a16:creationId xmlns:a16="http://schemas.microsoft.com/office/drawing/2014/main" id="{42B027D1-EFA7-8365-9A3F-96238E837351}"/>
              </a:ext>
            </a:extLst>
          </p:cNvPr>
          <p:cNvSpPr/>
          <p:nvPr/>
        </p:nvSpPr>
        <p:spPr bwMode="auto">
          <a:xfrm>
            <a:off x="980631" y="3255518"/>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7" name="Rectangle 6">
            <a:extLst>
              <a:ext uri="{FF2B5EF4-FFF2-40B4-BE49-F238E27FC236}">
                <a16:creationId xmlns:a16="http://schemas.microsoft.com/office/drawing/2014/main" id="{1582D41F-E324-4DE7-766B-A03E8D74BAAD}"/>
              </a:ext>
            </a:extLst>
          </p:cNvPr>
          <p:cNvSpPr/>
          <p:nvPr/>
        </p:nvSpPr>
        <p:spPr bwMode="auto">
          <a:xfrm>
            <a:off x="610166" y="3870542"/>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X</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11" name="Rectangle 10">
            <a:extLst>
              <a:ext uri="{FF2B5EF4-FFF2-40B4-BE49-F238E27FC236}">
                <a16:creationId xmlns:a16="http://schemas.microsoft.com/office/drawing/2014/main" id="{C20118FF-6356-7C5D-9AF8-95AFAC772215}"/>
              </a:ext>
            </a:extLst>
          </p:cNvPr>
          <p:cNvSpPr/>
          <p:nvPr/>
        </p:nvSpPr>
        <p:spPr bwMode="auto">
          <a:xfrm>
            <a:off x="1535628" y="3880988"/>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Z</a:t>
            </a:r>
          </a:p>
        </p:txBody>
      </p:sp>
      <p:cxnSp>
        <p:nvCxnSpPr>
          <p:cNvPr id="14" name="Straight Connector 13">
            <a:extLst>
              <a:ext uri="{FF2B5EF4-FFF2-40B4-BE49-F238E27FC236}">
                <a16:creationId xmlns:a16="http://schemas.microsoft.com/office/drawing/2014/main" id="{A60A57CE-A928-4A75-E883-66693F9DC2F9}"/>
              </a:ext>
            </a:extLst>
          </p:cNvPr>
          <p:cNvCxnSpPr>
            <a:cxnSpLocks/>
          </p:cNvCxnSpPr>
          <p:nvPr/>
        </p:nvCxnSpPr>
        <p:spPr>
          <a:xfrm>
            <a:off x="3387463" y="2692399"/>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DD7D7EC0-239B-E17D-2595-3C7A72BC58DB}"/>
              </a:ext>
            </a:extLst>
          </p:cNvPr>
          <p:cNvSpPr txBox="1"/>
          <p:nvPr/>
        </p:nvSpPr>
        <p:spPr>
          <a:xfrm>
            <a:off x="964267" y="276852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21" name="Straight Connector 20">
            <a:extLst>
              <a:ext uri="{FF2B5EF4-FFF2-40B4-BE49-F238E27FC236}">
                <a16:creationId xmlns:a16="http://schemas.microsoft.com/office/drawing/2014/main" id="{19953029-B6D8-CAAD-039E-F704D07CB967}"/>
              </a:ext>
            </a:extLst>
          </p:cNvPr>
          <p:cNvCxnSpPr>
            <a:cxnSpLocks/>
            <a:stCxn id="5" idx="2"/>
          </p:cNvCxnSpPr>
          <p:nvPr/>
        </p:nvCxnSpPr>
        <p:spPr>
          <a:xfrm flipH="1">
            <a:off x="897548" y="3624187"/>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24" name="Straight Connector 23">
            <a:extLst>
              <a:ext uri="{FF2B5EF4-FFF2-40B4-BE49-F238E27FC236}">
                <a16:creationId xmlns:a16="http://schemas.microsoft.com/office/drawing/2014/main" id="{C2F76090-C585-6264-ABA8-40A6ED8E18F9}"/>
              </a:ext>
            </a:extLst>
          </p:cNvPr>
          <p:cNvCxnSpPr>
            <a:endCxn id="11" idx="0"/>
          </p:cNvCxnSpPr>
          <p:nvPr/>
        </p:nvCxnSpPr>
        <p:spPr>
          <a:xfrm>
            <a:off x="1342555" y="3624187"/>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7" name="Rectangle 26">
            <a:extLst>
              <a:ext uri="{FF2B5EF4-FFF2-40B4-BE49-F238E27FC236}">
                <a16:creationId xmlns:a16="http://schemas.microsoft.com/office/drawing/2014/main" id="{3CAE72D6-C5C6-1933-C2E6-DA42B5B2717B}"/>
              </a:ext>
            </a:extLst>
          </p:cNvPr>
          <p:cNvSpPr/>
          <p:nvPr/>
        </p:nvSpPr>
        <p:spPr bwMode="auto">
          <a:xfrm>
            <a:off x="4046585" y="3037414"/>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29" name="Rectangle 28">
            <a:extLst>
              <a:ext uri="{FF2B5EF4-FFF2-40B4-BE49-F238E27FC236}">
                <a16:creationId xmlns:a16="http://schemas.microsoft.com/office/drawing/2014/main" id="{93C11FC1-5CDA-B09D-D848-D4CA6259978F}"/>
              </a:ext>
            </a:extLst>
          </p:cNvPr>
          <p:cNvSpPr/>
          <p:nvPr/>
        </p:nvSpPr>
        <p:spPr bwMode="auto">
          <a:xfrm>
            <a:off x="4516850" y="3255518"/>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33" name="TextBox 32">
            <a:extLst>
              <a:ext uri="{FF2B5EF4-FFF2-40B4-BE49-F238E27FC236}">
                <a16:creationId xmlns:a16="http://schemas.microsoft.com/office/drawing/2014/main" id="{117827D2-9F03-70C8-8B07-FD2B5E270EBB}"/>
              </a:ext>
            </a:extLst>
          </p:cNvPr>
          <p:cNvSpPr txBox="1"/>
          <p:nvPr/>
        </p:nvSpPr>
        <p:spPr>
          <a:xfrm>
            <a:off x="4500486" y="2768524"/>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37" name="Straight Arrow Connector 36">
            <a:extLst>
              <a:ext uri="{FF2B5EF4-FFF2-40B4-BE49-F238E27FC236}">
                <a16:creationId xmlns:a16="http://schemas.microsoft.com/office/drawing/2014/main" id="{577CACF7-FEF5-DA47-A756-16D1A77012D5}"/>
              </a:ext>
            </a:extLst>
          </p:cNvPr>
          <p:cNvCxnSpPr/>
          <p:nvPr/>
        </p:nvCxnSpPr>
        <p:spPr>
          <a:xfrm flipH="1">
            <a:off x="1721200" y="3429000"/>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38" name="TextBox 37">
            <a:extLst>
              <a:ext uri="{FF2B5EF4-FFF2-40B4-BE49-F238E27FC236}">
                <a16:creationId xmlns:a16="http://schemas.microsoft.com/office/drawing/2014/main" id="{17AA6BCF-380A-6F72-9F82-077C92CC111A}"/>
              </a:ext>
            </a:extLst>
          </p:cNvPr>
          <p:cNvSpPr txBox="1"/>
          <p:nvPr/>
        </p:nvSpPr>
        <p:spPr>
          <a:xfrm>
            <a:off x="510366" y="2145818"/>
            <a:ext cx="1377157" cy="461665"/>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SaaS Management Group “Prod Customer A”</a:t>
            </a:r>
          </a:p>
        </p:txBody>
      </p:sp>
      <p:sp>
        <p:nvSpPr>
          <p:cNvPr id="40" name="TextBox 39">
            <a:extLst>
              <a:ext uri="{FF2B5EF4-FFF2-40B4-BE49-F238E27FC236}">
                <a16:creationId xmlns:a16="http://schemas.microsoft.com/office/drawing/2014/main" id="{4802F085-9D63-5CE6-41CD-A4B3661C350E}"/>
              </a:ext>
            </a:extLst>
          </p:cNvPr>
          <p:cNvSpPr txBox="1"/>
          <p:nvPr/>
        </p:nvSpPr>
        <p:spPr>
          <a:xfrm>
            <a:off x="4324228" y="2145818"/>
            <a:ext cx="1377157" cy="461665"/>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SaaS Management Group “Prod Customer B”</a:t>
            </a:r>
          </a:p>
        </p:txBody>
      </p:sp>
      <p:sp>
        <p:nvSpPr>
          <p:cNvPr id="41" name="TextBox 40">
            <a:extLst>
              <a:ext uri="{FF2B5EF4-FFF2-40B4-BE49-F238E27FC236}">
                <a16:creationId xmlns:a16="http://schemas.microsoft.com/office/drawing/2014/main" id="{0AA8EB7E-4020-7997-1F61-196DB2D7F926}"/>
              </a:ext>
            </a:extLst>
          </p:cNvPr>
          <p:cNvSpPr txBox="1"/>
          <p:nvPr/>
        </p:nvSpPr>
        <p:spPr>
          <a:xfrm>
            <a:off x="2690247" y="3800413"/>
            <a:ext cx="1377157" cy="769441"/>
          </a:xfrm>
          <a:prstGeom prst="rect">
            <a:avLst/>
          </a:prstGeom>
          <a:noFill/>
        </p:spPr>
        <p:txBody>
          <a:bodyPr wrap="square" lIns="0" tIns="0" rIns="0" bIns="0" rtlCol="0">
            <a:spAutoFit/>
          </a:bodyPr>
          <a:lstStyle/>
          <a:p>
            <a:pPr algn="l"/>
            <a:r>
              <a:rPr lang="en-US" sz="1000" b="1" dirty="0">
                <a:gradFill>
                  <a:gsLst>
                    <a:gs pos="2917">
                      <a:schemeClr val="tx1"/>
                    </a:gs>
                    <a:gs pos="30000">
                      <a:schemeClr val="tx1"/>
                    </a:gs>
                  </a:gsLst>
                  <a:lin ang="5400000" scaled="0"/>
                </a:gradFill>
              </a:rPr>
              <a:t>Sub B cannot deploy VM A to CRX even though Sub A has quota and reserved capacity of VM A size</a:t>
            </a:r>
          </a:p>
        </p:txBody>
      </p:sp>
      <p:sp>
        <p:nvSpPr>
          <p:cNvPr id="43" name="TextBox 42">
            <a:extLst>
              <a:ext uri="{FF2B5EF4-FFF2-40B4-BE49-F238E27FC236}">
                <a16:creationId xmlns:a16="http://schemas.microsoft.com/office/drawing/2014/main" id="{23572F92-08B9-4412-D765-C1F0D07B92F7}"/>
              </a:ext>
            </a:extLst>
          </p:cNvPr>
          <p:cNvSpPr txBox="1"/>
          <p:nvPr/>
        </p:nvSpPr>
        <p:spPr>
          <a:xfrm>
            <a:off x="5051083" y="5607936"/>
            <a:ext cx="2286000" cy="615553"/>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Note: </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VM A and CR X both match in terms of VM SKU/location/zone</a:t>
            </a:r>
          </a:p>
          <a:p>
            <a:pPr marL="171450" indent="-171450" algn="l">
              <a:buFont typeface="Arial" panose="020B0604020202020204" pitchFamily="34" charset="0"/>
              <a:buChar char="•"/>
            </a:pPr>
            <a:r>
              <a:rPr lang="en-US" sz="1000" dirty="0">
                <a:gradFill>
                  <a:gsLst>
                    <a:gs pos="2917">
                      <a:schemeClr val="tx1"/>
                    </a:gs>
                    <a:gs pos="30000">
                      <a:schemeClr val="tx1"/>
                    </a:gs>
                  </a:gsLst>
                  <a:lin ang="5400000" scaled="0"/>
                </a:gradFill>
              </a:rPr>
              <a:t>Sub A and Sub B under same AAD</a:t>
            </a:r>
          </a:p>
        </p:txBody>
      </p:sp>
      <p:cxnSp>
        <p:nvCxnSpPr>
          <p:cNvPr id="10" name="Straight Connector 9">
            <a:extLst>
              <a:ext uri="{FF2B5EF4-FFF2-40B4-BE49-F238E27FC236}">
                <a16:creationId xmlns:a16="http://schemas.microsoft.com/office/drawing/2014/main" id="{FA77CB75-2860-78F6-810E-FBB380A1B62E}"/>
              </a:ext>
            </a:extLst>
          </p:cNvPr>
          <p:cNvCxnSpPr/>
          <p:nvPr/>
        </p:nvCxnSpPr>
        <p:spPr>
          <a:xfrm flipH="1">
            <a:off x="1905902" y="2609134"/>
            <a:ext cx="1395512" cy="366126"/>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16" name="Straight Connector 15">
            <a:extLst>
              <a:ext uri="{FF2B5EF4-FFF2-40B4-BE49-F238E27FC236}">
                <a16:creationId xmlns:a16="http://schemas.microsoft.com/office/drawing/2014/main" id="{2D117599-2039-01BB-5A0E-C1CB91D8AF5A}"/>
              </a:ext>
            </a:extLst>
          </p:cNvPr>
          <p:cNvCxnSpPr/>
          <p:nvPr/>
        </p:nvCxnSpPr>
        <p:spPr>
          <a:xfrm>
            <a:off x="3578614" y="2618436"/>
            <a:ext cx="833995" cy="31773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50A701-6905-229E-E72D-BA7FDB854B14}"/>
              </a:ext>
            </a:extLst>
          </p:cNvPr>
          <p:cNvSpPr txBox="1"/>
          <p:nvPr/>
        </p:nvSpPr>
        <p:spPr>
          <a:xfrm>
            <a:off x="510366" y="4882393"/>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pic>
        <p:nvPicPr>
          <p:cNvPr id="9" name="Graphic 8" descr="Cloud Computing with solid fill">
            <a:extLst>
              <a:ext uri="{FF2B5EF4-FFF2-40B4-BE49-F238E27FC236}">
                <a16:creationId xmlns:a16="http://schemas.microsoft.com/office/drawing/2014/main" id="{93529733-5516-2B87-8D59-BBEA6872383B}"/>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921625" y="1273227"/>
            <a:ext cx="914400" cy="914400"/>
          </a:xfrm>
          <a:prstGeom prst="rect">
            <a:avLst/>
          </a:prstGeom>
        </p:spPr>
      </p:pic>
      <p:sp>
        <p:nvSpPr>
          <p:cNvPr id="12" name="TextBox 11">
            <a:extLst>
              <a:ext uri="{FF2B5EF4-FFF2-40B4-BE49-F238E27FC236}">
                <a16:creationId xmlns:a16="http://schemas.microsoft.com/office/drawing/2014/main" id="{23533FA4-4A64-DE24-6B78-0ECD6F03FCD7}"/>
              </a:ext>
            </a:extLst>
          </p:cNvPr>
          <p:cNvSpPr txBox="1"/>
          <p:nvPr/>
        </p:nvSpPr>
        <p:spPr>
          <a:xfrm flipH="1">
            <a:off x="2896194" y="2182810"/>
            <a:ext cx="1019925" cy="415498"/>
          </a:xfrm>
          <a:prstGeom prst="rect">
            <a:avLst/>
          </a:prstGeom>
          <a:noFill/>
        </p:spPr>
        <p:txBody>
          <a:bodyPr wrap="square" lIns="0" tIns="0" rIns="0" bIns="0" rtlCol="0">
            <a:spAutoFit/>
          </a:bodyPr>
          <a:lstStyle/>
          <a:p>
            <a:pPr algn="l"/>
            <a:r>
              <a:rPr lang="en-US" sz="900" dirty="0">
                <a:gradFill>
                  <a:gsLst>
                    <a:gs pos="2917">
                      <a:schemeClr val="tx1"/>
                    </a:gs>
                    <a:gs pos="30000">
                      <a:schemeClr val="tx1"/>
                    </a:gs>
                  </a:gsLst>
                  <a:lin ang="5400000" scaled="0"/>
                </a:gradFill>
              </a:rPr>
              <a:t>SaaS provider hosting customer VMs</a:t>
            </a:r>
          </a:p>
        </p:txBody>
      </p:sp>
      <p:sp>
        <p:nvSpPr>
          <p:cNvPr id="46" name="Rectangle 45">
            <a:extLst>
              <a:ext uri="{FF2B5EF4-FFF2-40B4-BE49-F238E27FC236}">
                <a16:creationId xmlns:a16="http://schemas.microsoft.com/office/drawing/2014/main" id="{97C5BFCB-6311-452C-7D6E-6E241C5592DC}"/>
              </a:ext>
            </a:extLst>
          </p:cNvPr>
          <p:cNvSpPr/>
          <p:nvPr/>
        </p:nvSpPr>
        <p:spPr bwMode="auto">
          <a:xfrm>
            <a:off x="6529082" y="2814873"/>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7" name="Rectangle 46">
            <a:extLst>
              <a:ext uri="{FF2B5EF4-FFF2-40B4-BE49-F238E27FC236}">
                <a16:creationId xmlns:a16="http://schemas.microsoft.com/office/drawing/2014/main" id="{663370AF-74CC-58FD-301F-435875F98BA4}"/>
              </a:ext>
            </a:extLst>
          </p:cNvPr>
          <p:cNvSpPr/>
          <p:nvPr/>
        </p:nvSpPr>
        <p:spPr bwMode="auto">
          <a:xfrm>
            <a:off x="6999347" y="3032977"/>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CRG X</a:t>
            </a:r>
          </a:p>
        </p:txBody>
      </p:sp>
      <p:sp>
        <p:nvSpPr>
          <p:cNvPr id="48" name="Rectangle 47">
            <a:extLst>
              <a:ext uri="{FF2B5EF4-FFF2-40B4-BE49-F238E27FC236}">
                <a16:creationId xmlns:a16="http://schemas.microsoft.com/office/drawing/2014/main" id="{8E06CA1C-9D68-1024-660B-9442B34215D1}"/>
              </a:ext>
            </a:extLst>
          </p:cNvPr>
          <p:cNvSpPr/>
          <p:nvPr/>
        </p:nvSpPr>
        <p:spPr bwMode="auto">
          <a:xfrm>
            <a:off x="6628882" y="3648001"/>
            <a:ext cx="708201"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defTabSz="932472" fontAlgn="base">
              <a:spcBef>
                <a:spcPct val="0"/>
              </a:spcBef>
              <a:spcAft>
                <a:spcPct val="0"/>
              </a:spcAft>
            </a:pPr>
            <a:r>
              <a:rPr lang="en-US" sz="800" dirty="0">
                <a:solidFill>
                  <a:schemeClr val="tx1"/>
                </a:solidFill>
                <a:ea typeface="Segoe UI" pitchFamily="34" charset="0"/>
                <a:cs typeface="Segoe UI" pitchFamily="34" charset="0"/>
              </a:rPr>
              <a:t>CR X</a:t>
            </a:r>
          </a:p>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49" name="Rectangle 48">
            <a:extLst>
              <a:ext uri="{FF2B5EF4-FFF2-40B4-BE49-F238E27FC236}">
                <a16:creationId xmlns:a16="http://schemas.microsoft.com/office/drawing/2014/main" id="{6FCE848F-0A45-C6A6-DF7D-9AA13F9A1333}"/>
              </a:ext>
            </a:extLst>
          </p:cNvPr>
          <p:cNvSpPr/>
          <p:nvPr/>
        </p:nvSpPr>
        <p:spPr bwMode="auto">
          <a:xfrm>
            <a:off x="7554344" y="3658447"/>
            <a:ext cx="591033" cy="29780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800" dirty="0">
                <a:solidFill>
                  <a:schemeClr val="tx1"/>
                </a:solidFill>
                <a:ea typeface="Segoe UI" pitchFamily="34" charset="0"/>
                <a:cs typeface="Segoe UI" pitchFamily="34" charset="0"/>
              </a:rPr>
              <a:t>CR Z</a:t>
            </a:r>
          </a:p>
        </p:txBody>
      </p:sp>
      <p:cxnSp>
        <p:nvCxnSpPr>
          <p:cNvPr id="50" name="Straight Connector 49">
            <a:extLst>
              <a:ext uri="{FF2B5EF4-FFF2-40B4-BE49-F238E27FC236}">
                <a16:creationId xmlns:a16="http://schemas.microsoft.com/office/drawing/2014/main" id="{99DDB529-BDAE-958A-7353-32B8AAE7DCD6}"/>
              </a:ext>
            </a:extLst>
          </p:cNvPr>
          <p:cNvCxnSpPr>
            <a:cxnSpLocks/>
          </p:cNvCxnSpPr>
          <p:nvPr/>
        </p:nvCxnSpPr>
        <p:spPr>
          <a:xfrm>
            <a:off x="9406179" y="2469858"/>
            <a:ext cx="6124" cy="2915537"/>
          </a:xfrm>
          <a:prstGeom prst="line">
            <a:avLst/>
          </a:prstGeom>
          <a:ln>
            <a:solidFill>
              <a:schemeClr val="tx1"/>
            </a:solidFill>
            <a:prstDash val="sysDash"/>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4" name="TextBox 53">
            <a:extLst>
              <a:ext uri="{FF2B5EF4-FFF2-40B4-BE49-F238E27FC236}">
                <a16:creationId xmlns:a16="http://schemas.microsoft.com/office/drawing/2014/main" id="{6562D5FE-7DA6-652C-8B19-F0C2225C3439}"/>
              </a:ext>
            </a:extLst>
          </p:cNvPr>
          <p:cNvSpPr txBox="1"/>
          <p:nvPr/>
        </p:nvSpPr>
        <p:spPr>
          <a:xfrm>
            <a:off x="6982983" y="2545983"/>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A</a:t>
            </a:r>
          </a:p>
        </p:txBody>
      </p:sp>
      <p:cxnSp>
        <p:nvCxnSpPr>
          <p:cNvPr id="55" name="Straight Connector 54">
            <a:extLst>
              <a:ext uri="{FF2B5EF4-FFF2-40B4-BE49-F238E27FC236}">
                <a16:creationId xmlns:a16="http://schemas.microsoft.com/office/drawing/2014/main" id="{36446D94-31C6-E01A-2099-382DF7E72AB3}"/>
              </a:ext>
            </a:extLst>
          </p:cNvPr>
          <p:cNvCxnSpPr>
            <a:cxnSpLocks/>
            <a:stCxn id="47" idx="2"/>
          </p:cNvCxnSpPr>
          <p:nvPr/>
        </p:nvCxnSpPr>
        <p:spPr>
          <a:xfrm flipH="1">
            <a:off x="6916264" y="3401646"/>
            <a:ext cx="437184" cy="246355"/>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56" name="Straight Connector 55">
            <a:extLst>
              <a:ext uri="{FF2B5EF4-FFF2-40B4-BE49-F238E27FC236}">
                <a16:creationId xmlns:a16="http://schemas.microsoft.com/office/drawing/2014/main" id="{B4BB4EBF-5823-E9F2-E238-DFA37A058DF8}"/>
              </a:ext>
            </a:extLst>
          </p:cNvPr>
          <p:cNvCxnSpPr>
            <a:endCxn id="49" idx="0"/>
          </p:cNvCxnSpPr>
          <p:nvPr/>
        </p:nvCxnSpPr>
        <p:spPr>
          <a:xfrm>
            <a:off x="7361271" y="3401646"/>
            <a:ext cx="488590" cy="256801"/>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7" name="Rectangle 56">
            <a:extLst>
              <a:ext uri="{FF2B5EF4-FFF2-40B4-BE49-F238E27FC236}">
                <a16:creationId xmlns:a16="http://schemas.microsoft.com/office/drawing/2014/main" id="{A326A8FF-24DE-7F6B-FB02-3635D12DB325}"/>
              </a:ext>
            </a:extLst>
          </p:cNvPr>
          <p:cNvSpPr/>
          <p:nvPr/>
        </p:nvSpPr>
        <p:spPr bwMode="auto">
          <a:xfrm>
            <a:off x="10065301" y="2814873"/>
            <a:ext cx="1765786" cy="1228254"/>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dirty="0" err="1">
              <a:gradFill>
                <a:gsLst>
                  <a:gs pos="0">
                    <a:srgbClr val="FFFFFF"/>
                  </a:gs>
                  <a:gs pos="100000">
                    <a:srgbClr val="FFFFFF"/>
                  </a:gs>
                </a:gsLst>
                <a:lin ang="5400000" scaled="0"/>
              </a:gradFill>
              <a:ea typeface="Segoe UI" pitchFamily="34" charset="0"/>
              <a:cs typeface="Segoe UI" pitchFamily="34" charset="0"/>
            </a:endParaRPr>
          </a:p>
        </p:txBody>
      </p:sp>
      <p:sp>
        <p:nvSpPr>
          <p:cNvPr id="59" name="Rectangle 58">
            <a:extLst>
              <a:ext uri="{FF2B5EF4-FFF2-40B4-BE49-F238E27FC236}">
                <a16:creationId xmlns:a16="http://schemas.microsoft.com/office/drawing/2014/main" id="{5249F57C-443B-7064-3408-B2C36902C7B1}"/>
              </a:ext>
            </a:extLst>
          </p:cNvPr>
          <p:cNvSpPr/>
          <p:nvPr/>
        </p:nvSpPr>
        <p:spPr bwMode="auto">
          <a:xfrm>
            <a:off x="10535566" y="3032977"/>
            <a:ext cx="708201" cy="368669"/>
          </a:xfrm>
          <a:prstGeom prst="rect">
            <a:avLst/>
          </a:prstGeom>
          <a:solidFill>
            <a:srgbClr val="FFFF00"/>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r>
              <a:rPr lang="en-US" sz="900" dirty="0">
                <a:solidFill>
                  <a:schemeClr val="tx1"/>
                </a:solidFill>
                <a:ea typeface="Segoe UI" pitchFamily="34" charset="0"/>
                <a:cs typeface="Segoe UI" pitchFamily="34" charset="0"/>
              </a:rPr>
              <a:t>VM A</a:t>
            </a:r>
          </a:p>
        </p:txBody>
      </p:sp>
      <p:sp>
        <p:nvSpPr>
          <p:cNvPr id="60" name="TextBox 59">
            <a:extLst>
              <a:ext uri="{FF2B5EF4-FFF2-40B4-BE49-F238E27FC236}">
                <a16:creationId xmlns:a16="http://schemas.microsoft.com/office/drawing/2014/main" id="{C2BB84B4-04DE-508F-B027-25E3DAB79A18}"/>
              </a:ext>
            </a:extLst>
          </p:cNvPr>
          <p:cNvSpPr txBox="1"/>
          <p:nvPr/>
        </p:nvSpPr>
        <p:spPr>
          <a:xfrm>
            <a:off x="10519202" y="2545983"/>
            <a:ext cx="1224738" cy="307777"/>
          </a:xfrm>
          <a:prstGeom prst="rect">
            <a:avLst/>
          </a:prstGeom>
          <a:noFill/>
        </p:spPr>
        <p:txBody>
          <a:bodyPr wrap="square" lIns="0" tIns="0" rIns="0" bIns="0" rtlCol="0">
            <a:spAutoFit/>
          </a:bodyPr>
          <a:lstStyle/>
          <a:p>
            <a:pPr algn="l"/>
            <a:r>
              <a:rPr lang="en-US" sz="2000" dirty="0">
                <a:gradFill>
                  <a:gsLst>
                    <a:gs pos="2917">
                      <a:schemeClr val="tx1"/>
                    </a:gs>
                    <a:gs pos="30000">
                      <a:schemeClr val="tx1"/>
                    </a:gs>
                  </a:gsLst>
                  <a:lin ang="5400000" scaled="0"/>
                </a:gradFill>
              </a:rPr>
              <a:t>Sub B</a:t>
            </a:r>
          </a:p>
        </p:txBody>
      </p:sp>
      <p:cxnSp>
        <p:nvCxnSpPr>
          <p:cNvPr id="61" name="Straight Arrow Connector 60">
            <a:extLst>
              <a:ext uri="{FF2B5EF4-FFF2-40B4-BE49-F238E27FC236}">
                <a16:creationId xmlns:a16="http://schemas.microsoft.com/office/drawing/2014/main" id="{5343CAEE-4567-3767-77B6-820BCCF317DB}"/>
              </a:ext>
            </a:extLst>
          </p:cNvPr>
          <p:cNvCxnSpPr/>
          <p:nvPr/>
        </p:nvCxnSpPr>
        <p:spPr>
          <a:xfrm flipH="1">
            <a:off x="7739916" y="3206459"/>
            <a:ext cx="2779286" cy="0"/>
          </a:xfrm>
          <a:prstGeom prst="straightConnector1">
            <a:avLst/>
          </a:prstGeom>
          <a:ln>
            <a:solidFill>
              <a:schemeClr val="tx1"/>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62" name="TextBox 61">
            <a:extLst>
              <a:ext uri="{FF2B5EF4-FFF2-40B4-BE49-F238E27FC236}">
                <a16:creationId xmlns:a16="http://schemas.microsoft.com/office/drawing/2014/main" id="{18BDCDA8-E723-6F3A-1DED-6C132FAB526D}"/>
              </a:ext>
            </a:extLst>
          </p:cNvPr>
          <p:cNvSpPr txBox="1"/>
          <p:nvPr/>
        </p:nvSpPr>
        <p:spPr>
          <a:xfrm>
            <a:off x="6529082" y="1923277"/>
            <a:ext cx="1377157" cy="461665"/>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SaaS Management Group “Prod Customer A”</a:t>
            </a:r>
          </a:p>
        </p:txBody>
      </p:sp>
      <p:sp>
        <p:nvSpPr>
          <p:cNvPr id="63" name="TextBox 62">
            <a:extLst>
              <a:ext uri="{FF2B5EF4-FFF2-40B4-BE49-F238E27FC236}">
                <a16:creationId xmlns:a16="http://schemas.microsoft.com/office/drawing/2014/main" id="{2C7A1409-76E7-88AC-78C2-5B870812881A}"/>
              </a:ext>
            </a:extLst>
          </p:cNvPr>
          <p:cNvSpPr txBox="1"/>
          <p:nvPr/>
        </p:nvSpPr>
        <p:spPr>
          <a:xfrm>
            <a:off x="10342944" y="1923277"/>
            <a:ext cx="1377157" cy="461665"/>
          </a:xfrm>
          <a:prstGeom prst="rect">
            <a:avLst/>
          </a:prstGeom>
          <a:noFill/>
        </p:spPr>
        <p:txBody>
          <a:bodyPr wrap="square" lIns="0" tIns="0" rIns="0" bIns="0" rtlCol="0">
            <a:spAutoFit/>
          </a:bodyPr>
          <a:lstStyle/>
          <a:p>
            <a:pPr algn="l"/>
            <a:r>
              <a:rPr lang="en-US" sz="1000" dirty="0">
                <a:gradFill>
                  <a:gsLst>
                    <a:gs pos="2917">
                      <a:schemeClr val="tx1"/>
                    </a:gs>
                    <a:gs pos="30000">
                      <a:schemeClr val="tx1"/>
                    </a:gs>
                  </a:gsLst>
                  <a:lin ang="5400000" scaled="0"/>
                </a:gradFill>
              </a:rPr>
              <a:t>SaaS Management Group “Prod Customer B”</a:t>
            </a:r>
          </a:p>
        </p:txBody>
      </p:sp>
      <p:sp>
        <p:nvSpPr>
          <p:cNvPr id="65" name="TextBox 64">
            <a:extLst>
              <a:ext uri="{FF2B5EF4-FFF2-40B4-BE49-F238E27FC236}">
                <a16:creationId xmlns:a16="http://schemas.microsoft.com/office/drawing/2014/main" id="{C63A6D47-778E-2458-1BF8-5F5084BAF643}"/>
              </a:ext>
            </a:extLst>
          </p:cNvPr>
          <p:cNvSpPr txBox="1"/>
          <p:nvPr/>
        </p:nvSpPr>
        <p:spPr>
          <a:xfrm>
            <a:off x="8708963" y="3577872"/>
            <a:ext cx="1377157" cy="1231106"/>
          </a:xfrm>
          <a:prstGeom prst="rect">
            <a:avLst/>
          </a:prstGeom>
          <a:noFill/>
        </p:spPr>
        <p:txBody>
          <a:bodyPr wrap="square" lIns="0" tIns="0" rIns="0" bIns="0" rtlCol="0">
            <a:spAutoFit/>
          </a:bodyPr>
          <a:lstStyle/>
          <a:p>
            <a:pPr algn="l"/>
            <a:r>
              <a:rPr lang="en-US" sz="1000" b="1" dirty="0">
                <a:gradFill>
                  <a:gsLst>
                    <a:gs pos="2917">
                      <a:schemeClr val="tx1"/>
                    </a:gs>
                    <a:gs pos="30000">
                      <a:schemeClr val="tx1"/>
                    </a:gs>
                  </a:gsLst>
                  <a:lin ang="5400000" scaled="0"/>
                </a:gradFill>
              </a:rPr>
              <a:t>Sub B can deploy VM A to CRX using Sub A quota and reserved capacity of VM A size while keeping customers isolated in their own subscriptions</a:t>
            </a:r>
          </a:p>
        </p:txBody>
      </p:sp>
      <p:cxnSp>
        <p:nvCxnSpPr>
          <p:cNvPr id="67" name="Straight Connector 66">
            <a:extLst>
              <a:ext uri="{FF2B5EF4-FFF2-40B4-BE49-F238E27FC236}">
                <a16:creationId xmlns:a16="http://schemas.microsoft.com/office/drawing/2014/main" id="{EB4662F5-52E5-664C-D1EF-998EEDE4447E}"/>
              </a:ext>
            </a:extLst>
          </p:cNvPr>
          <p:cNvCxnSpPr/>
          <p:nvPr/>
        </p:nvCxnSpPr>
        <p:spPr>
          <a:xfrm flipH="1">
            <a:off x="7924618" y="2386593"/>
            <a:ext cx="1395512" cy="366126"/>
          </a:xfrm>
          <a:prstGeom prst="line">
            <a:avLst/>
          </a:prstGeom>
          <a:ln>
            <a:headEnd type="none" w="lg" len="med"/>
            <a:tailEnd type="none" w="lg" len="med"/>
          </a:ln>
        </p:spPr>
        <p:style>
          <a:lnRef idx="1">
            <a:schemeClr val="dk1"/>
          </a:lnRef>
          <a:fillRef idx="0">
            <a:schemeClr val="dk1"/>
          </a:fillRef>
          <a:effectRef idx="0">
            <a:schemeClr val="dk1"/>
          </a:effectRef>
          <a:fontRef idx="minor">
            <a:schemeClr val="tx1"/>
          </a:fontRef>
        </p:style>
      </p:cxnSp>
      <p:cxnSp>
        <p:nvCxnSpPr>
          <p:cNvPr id="68" name="Straight Connector 67">
            <a:extLst>
              <a:ext uri="{FF2B5EF4-FFF2-40B4-BE49-F238E27FC236}">
                <a16:creationId xmlns:a16="http://schemas.microsoft.com/office/drawing/2014/main" id="{90287CF1-AA77-D90A-770E-A71168619E26}"/>
              </a:ext>
            </a:extLst>
          </p:cNvPr>
          <p:cNvCxnSpPr/>
          <p:nvPr/>
        </p:nvCxnSpPr>
        <p:spPr>
          <a:xfrm>
            <a:off x="9597330" y="2395895"/>
            <a:ext cx="833995" cy="317730"/>
          </a:xfrm>
          <a:prstGeom prst="line">
            <a:avLst/>
          </a:prstGeom>
          <a:ln>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9" name="TextBox 68">
            <a:extLst>
              <a:ext uri="{FF2B5EF4-FFF2-40B4-BE49-F238E27FC236}">
                <a16:creationId xmlns:a16="http://schemas.microsoft.com/office/drawing/2014/main" id="{E89C158F-AE8D-B4B3-7FF2-0F26D295183F}"/>
              </a:ext>
            </a:extLst>
          </p:cNvPr>
          <p:cNvSpPr txBox="1"/>
          <p:nvPr/>
        </p:nvSpPr>
        <p:spPr>
          <a:xfrm>
            <a:off x="6529082" y="4659852"/>
            <a:ext cx="1210834" cy="578840"/>
          </a:xfrm>
          <a:prstGeom prst="rect">
            <a:avLst/>
          </a:prstGeom>
          <a:noFill/>
        </p:spPr>
        <p:txBody>
          <a:bodyPr wrap="square" lIns="0" tIns="0" rIns="0" bIns="0" rtlCol="0">
            <a:spAutoFit/>
          </a:bodyPr>
          <a:lstStyle/>
          <a:p>
            <a:pPr algn="l"/>
            <a:endParaRPr lang="en-US" sz="2000" dirty="0" err="1">
              <a:gradFill>
                <a:gsLst>
                  <a:gs pos="2917">
                    <a:schemeClr val="tx1"/>
                  </a:gs>
                  <a:gs pos="30000">
                    <a:schemeClr val="tx1"/>
                  </a:gs>
                </a:gsLst>
                <a:lin ang="5400000" scaled="0"/>
              </a:gradFill>
            </a:endParaRPr>
          </a:p>
        </p:txBody>
      </p:sp>
      <p:sp>
        <p:nvSpPr>
          <p:cNvPr id="70" name="TextBox 69">
            <a:extLst>
              <a:ext uri="{FF2B5EF4-FFF2-40B4-BE49-F238E27FC236}">
                <a16:creationId xmlns:a16="http://schemas.microsoft.com/office/drawing/2014/main" id="{B26A88C6-7E33-C140-062A-42FC3AB93A41}"/>
              </a:ext>
            </a:extLst>
          </p:cNvPr>
          <p:cNvSpPr txBox="1"/>
          <p:nvPr/>
        </p:nvSpPr>
        <p:spPr>
          <a:xfrm flipH="1">
            <a:off x="8981404" y="1946360"/>
            <a:ext cx="1019925" cy="415498"/>
          </a:xfrm>
          <a:prstGeom prst="rect">
            <a:avLst/>
          </a:prstGeom>
          <a:noFill/>
        </p:spPr>
        <p:txBody>
          <a:bodyPr wrap="square" lIns="0" tIns="0" rIns="0" bIns="0" rtlCol="0">
            <a:spAutoFit/>
          </a:bodyPr>
          <a:lstStyle/>
          <a:p>
            <a:pPr algn="l"/>
            <a:r>
              <a:rPr lang="en-US" sz="900" dirty="0">
                <a:gradFill>
                  <a:gsLst>
                    <a:gs pos="2917">
                      <a:schemeClr val="tx1"/>
                    </a:gs>
                    <a:gs pos="30000">
                      <a:schemeClr val="tx1"/>
                    </a:gs>
                  </a:gsLst>
                  <a:lin ang="5400000" scaled="0"/>
                </a:gradFill>
              </a:rPr>
              <a:t>SaaS provider hosting customer VMs</a:t>
            </a:r>
          </a:p>
        </p:txBody>
      </p:sp>
      <p:pic>
        <p:nvPicPr>
          <p:cNvPr id="71" name="Graphic 70" descr="Cloud Computing with solid fill">
            <a:extLst>
              <a:ext uri="{FF2B5EF4-FFF2-40B4-BE49-F238E27FC236}">
                <a16:creationId xmlns:a16="http://schemas.microsoft.com/office/drawing/2014/main" id="{270BE4C0-4999-D840-FB84-030324D6350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034167" y="1086137"/>
            <a:ext cx="914400" cy="914400"/>
          </a:xfrm>
          <a:prstGeom prst="rect">
            <a:avLst/>
          </a:prstGeom>
        </p:spPr>
      </p:pic>
    </p:spTree>
    <p:extLst>
      <p:ext uri="{BB962C8B-B14F-4D97-AF65-F5344CB8AC3E}">
        <p14:creationId xmlns:p14="http://schemas.microsoft.com/office/powerpoint/2010/main" val="1106334426"/>
      </p:ext>
    </p:extLst>
  </p:cSld>
  <p:clrMapOvr>
    <a:masterClrMapping/>
  </p:clrMapOvr>
  <p:transition>
    <p:fad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8"/>
                                        </p:tgtEl>
                                        <p:attrNameLst>
                                          <p:attrName>style.visibility</p:attrName>
                                        </p:attrNameLst>
                                      </p:cBhvr>
                                      <p:to>
                                        <p:strVal val="visible"/>
                                      </p:to>
                                    </p:set>
                                    <p:anim calcmode="lin" valueType="num">
                                      <p:cBhvr additive="base">
                                        <p:cTn id="7" dur="500" fill="hold"/>
                                        <p:tgtEl>
                                          <p:spTgt spid="28"/>
                                        </p:tgtEl>
                                        <p:attrNameLst>
                                          <p:attrName>ppt_x</p:attrName>
                                        </p:attrNameLst>
                                      </p:cBhvr>
                                      <p:tavLst>
                                        <p:tav tm="0">
                                          <p:val>
                                            <p:strVal val="#ppt_x"/>
                                          </p:val>
                                        </p:tav>
                                        <p:tav tm="100000">
                                          <p:val>
                                            <p:strVal val="#ppt_x"/>
                                          </p:val>
                                        </p:tav>
                                      </p:tavLst>
                                    </p:anim>
                                    <p:anim calcmode="lin" valueType="num">
                                      <p:cBhvr additive="base">
                                        <p:cTn id="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animBg="1"/>
      <p:bldP spid="2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501F-233F-486B-A897-C284AAC68128}"/>
              </a:ext>
            </a:extLst>
          </p:cNvPr>
          <p:cNvSpPr>
            <a:spLocks noGrp="1"/>
          </p:cNvSpPr>
          <p:nvPr>
            <p:ph type="title"/>
          </p:nvPr>
        </p:nvSpPr>
        <p:spPr/>
        <p:txBody>
          <a:bodyPr/>
          <a:lstStyle/>
          <a:p>
            <a:r>
              <a:rPr lang="en-US"/>
              <a:t>Solution overview</a:t>
            </a:r>
          </a:p>
        </p:txBody>
      </p:sp>
      <p:sp>
        <p:nvSpPr>
          <p:cNvPr id="3" name="Text Placeholder 2">
            <a:extLst>
              <a:ext uri="{FF2B5EF4-FFF2-40B4-BE49-F238E27FC236}">
                <a16:creationId xmlns:a16="http://schemas.microsoft.com/office/drawing/2014/main" id="{41720B10-A3BD-4601-B4E1-3E30A4A90196}"/>
              </a:ext>
            </a:extLst>
          </p:cNvPr>
          <p:cNvSpPr>
            <a:spLocks noGrp="1"/>
          </p:cNvSpPr>
          <p:nvPr>
            <p:ph type="body" sz="quarter" idx="10"/>
          </p:nvPr>
        </p:nvSpPr>
        <p:spPr>
          <a:xfrm>
            <a:off x="586390" y="1434370"/>
            <a:ext cx="11018520" cy="1858970"/>
          </a:xfrm>
        </p:spPr>
        <p:txBody>
          <a:bodyPr/>
          <a:lstStyle/>
          <a:p>
            <a:pPr marL="285750" indent="-285750">
              <a:buFont typeface="Arial" panose="020B0604020202020204" pitchFamily="34" charset="0"/>
              <a:buChar char="•"/>
            </a:pPr>
            <a:r>
              <a:rPr lang="en-US" sz="1800" b="1" dirty="0">
                <a:solidFill>
                  <a:schemeClr val="tx1"/>
                </a:solidFill>
              </a:rPr>
              <a:t>Capacity Reservation Group sharing strategy:</a:t>
            </a:r>
          </a:p>
          <a:p>
            <a:endParaRPr lang="en-US" sz="1800" dirty="0">
              <a:solidFill>
                <a:schemeClr val="tx1"/>
              </a:solidFill>
            </a:endParaRPr>
          </a:p>
          <a:p>
            <a:pPr lvl="1"/>
            <a:r>
              <a:rPr lang="en-US" sz="1400" dirty="0">
                <a:solidFill>
                  <a:schemeClr val="tx1"/>
                </a:solidFill>
              </a:rPr>
              <a:t>Capacity Reservation Group can be shared between subscriptions under same AAD</a:t>
            </a:r>
          </a:p>
          <a:p>
            <a:pPr marL="742950" lvl="1" indent="-285750">
              <a:buFont typeface="Arial" panose="020B0604020202020204" pitchFamily="34" charset="0"/>
              <a:buChar char="•"/>
            </a:pPr>
            <a:r>
              <a:rPr lang="en-US" sz="1400" dirty="0">
                <a:solidFill>
                  <a:schemeClr val="tx1"/>
                </a:solidFill>
              </a:rPr>
              <a:t>Host subscription has to explicitly share with other subscriptions by populating “sharing profile” for a CRG</a:t>
            </a:r>
          </a:p>
          <a:p>
            <a:pPr marL="742950" lvl="1" indent="-285750">
              <a:buFont typeface="Arial" panose="020B0604020202020204" pitchFamily="34" charset="0"/>
              <a:buChar char="•"/>
            </a:pPr>
            <a:r>
              <a:rPr lang="en-US" sz="1400" dirty="0">
                <a:solidFill>
                  <a:schemeClr val="tx1"/>
                </a:solidFill>
              </a:rPr>
              <a:t>Host subscription admin has to give read/deploy rights to users of subscription with whom capacity reservation has been shared</a:t>
            </a:r>
            <a:br>
              <a:rPr lang="en-US" sz="1400" dirty="0">
                <a:solidFill>
                  <a:schemeClr val="tx1"/>
                </a:solidFill>
              </a:rPr>
            </a:br>
            <a:endParaRPr lang="en-US" sz="1400" dirty="0">
              <a:solidFill>
                <a:schemeClr val="tx1"/>
              </a:solidFill>
            </a:endParaRPr>
          </a:p>
          <a:p>
            <a:pPr marL="514350" indent="-285750">
              <a:buFont typeface="Arial" panose="020B0604020202020204" pitchFamily="34" charset="0"/>
              <a:buChar char="•"/>
            </a:pPr>
            <a:r>
              <a:rPr lang="en-US" sz="1400" dirty="0">
                <a:solidFill>
                  <a:schemeClr val="tx1"/>
                </a:solidFill>
                <a:latin typeface="+mn-lt"/>
                <a:cs typeface="+mn-cs"/>
              </a:rPr>
              <a:t>Example:</a:t>
            </a:r>
          </a:p>
        </p:txBody>
      </p:sp>
      <p:pic>
        <p:nvPicPr>
          <p:cNvPr id="4" name="Picture 3" descr="Graphical user interface, diagram&#10;&#10;Description automatically generated">
            <a:extLst>
              <a:ext uri="{FF2B5EF4-FFF2-40B4-BE49-F238E27FC236}">
                <a16:creationId xmlns:a16="http://schemas.microsoft.com/office/drawing/2014/main" id="{5084AFFE-3315-7572-BB63-CF3C45414B59}"/>
              </a:ext>
            </a:extLst>
          </p:cNvPr>
          <p:cNvPicPr>
            <a:picLocks noChangeAspect="1"/>
          </p:cNvPicPr>
          <p:nvPr/>
        </p:nvPicPr>
        <p:blipFill>
          <a:blip r:embed="rId3"/>
          <a:stretch>
            <a:fillRect/>
          </a:stretch>
        </p:blipFill>
        <p:spPr>
          <a:xfrm>
            <a:off x="351639" y="3326919"/>
            <a:ext cx="5013121" cy="2251075"/>
          </a:xfrm>
          <a:prstGeom prst="rect">
            <a:avLst/>
          </a:prstGeom>
        </p:spPr>
      </p:pic>
      <p:sp>
        <p:nvSpPr>
          <p:cNvPr id="5" name="TextBox 4">
            <a:extLst>
              <a:ext uri="{FF2B5EF4-FFF2-40B4-BE49-F238E27FC236}">
                <a16:creationId xmlns:a16="http://schemas.microsoft.com/office/drawing/2014/main" id="{1F1F34CA-11F1-ECBF-2FED-3BCFDCA81311}"/>
              </a:ext>
            </a:extLst>
          </p:cNvPr>
          <p:cNvSpPr txBox="1"/>
          <p:nvPr/>
        </p:nvSpPr>
        <p:spPr>
          <a:xfrm>
            <a:off x="6337882" y="3854742"/>
            <a:ext cx="4446165" cy="1793440"/>
          </a:xfrm>
          <a:prstGeom prst="rect">
            <a:avLst/>
          </a:prstGeom>
          <a:noFill/>
        </p:spPr>
        <p:txBody>
          <a:bodyPr wrap="square" lIns="0" tIns="0" rIns="0" bIns="0" rtlCol="0">
            <a:spAutoFit/>
          </a:bodyPr>
          <a:lstStyle/>
          <a:p>
            <a:pPr marL="342900" marR="0" lvl="0" indent="-342900">
              <a:lnSpc>
                <a:spcPct val="107000"/>
              </a:lnSpc>
              <a:spcBef>
                <a:spcPts val="0"/>
              </a:spcBef>
              <a:spcAft>
                <a:spcPts val="0"/>
              </a:spcAft>
              <a:buFont typeface="+mj-lt"/>
              <a:buAutoNum type="arabicParenR"/>
            </a:pPr>
            <a:r>
              <a:rPr lang="en-US" sz="1400" dirty="0"/>
              <a:t>User Ava created CRG X with CRs Y and Z in Sub A. </a:t>
            </a:r>
          </a:p>
          <a:p>
            <a:pPr marL="342900" marR="0" lvl="0" indent="-342900">
              <a:lnSpc>
                <a:spcPct val="107000"/>
              </a:lnSpc>
              <a:spcBef>
                <a:spcPts val="0"/>
              </a:spcBef>
              <a:spcAft>
                <a:spcPts val="0"/>
              </a:spcAft>
              <a:buFont typeface="+mj-lt"/>
              <a:buAutoNum type="arabicParenR"/>
            </a:pPr>
            <a:r>
              <a:rPr lang="en-US" sz="1400" dirty="0"/>
              <a:t>User Ava shared CRG X with Sub B and Sub Dev. </a:t>
            </a:r>
          </a:p>
          <a:p>
            <a:pPr marL="342900" marR="0" lvl="0" indent="-342900">
              <a:lnSpc>
                <a:spcPct val="107000"/>
              </a:lnSpc>
              <a:spcBef>
                <a:spcPts val="0"/>
              </a:spcBef>
              <a:spcAft>
                <a:spcPts val="0"/>
              </a:spcAft>
              <a:buFont typeface="+mj-lt"/>
              <a:buAutoNum type="arabicParenR"/>
            </a:pPr>
            <a:r>
              <a:rPr lang="en-US" sz="1400" dirty="0"/>
              <a:t>User Ava granted User Bob and User Sal “read” and “deploy” rights to CRG X.</a:t>
            </a:r>
          </a:p>
          <a:p>
            <a:pPr marL="342900" marR="0" lvl="0" indent="-342900">
              <a:lnSpc>
                <a:spcPct val="107000"/>
              </a:lnSpc>
              <a:spcBef>
                <a:spcPts val="0"/>
              </a:spcBef>
              <a:spcAft>
                <a:spcPts val="800"/>
              </a:spcAft>
              <a:buFont typeface="+mj-lt"/>
              <a:buAutoNum type="arabicParenR"/>
            </a:pPr>
            <a:r>
              <a:rPr lang="en-US" sz="1400" dirty="0"/>
              <a:t>Sub B/VM R and Sub Dev/VM T both match CR Y in VM SKU/location/zone.</a:t>
            </a:r>
          </a:p>
          <a:p>
            <a:pPr algn="l"/>
            <a:endParaRPr lang="en-US" sz="2000" dirty="0" err="1">
              <a:gradFill>
                <a:gsLst>
                  <a:gs pos="2917">
                    <a:schemeClr val="tx1"/>
                  </a:gs>
                  <a:gs pos="30000">
                    <a:schemeClr val="tx1"/>
                  </a:gs>
                </a:gsLst>
                <a:lin ang="5400000" scaled="0"/>
              </a:gradFill>
            </a:endParaRPr>
          </a:p>
        </p:txBody>
      </p:sp>
    </p:spTree>
    <p:extLst>
      <p:ext uri="{BB962C8B-B14F-4D97-AF65-F5344CB8AC3E}">
        <p14:creationId xmlns:p14="http://schemas.microsoft.com/office/powerpoint/2010/main" val="4173844165"/>
      </p:ext>
    </p:extLst>
  </p:cSld>
  <p:clrMapOvr>
    <a:masterClrMapping/>
  </p:clrMapOvr>
  <p:transition>
    <p:fade/>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5C501F-233F-486B-A897-C284AAC68128}"/>
              </a:ext>
            </a:extLst>
          </p:cNvPr>
          <p:cNvSpPr>
            <a:spLocks noGrp="1"/>
          </p:cNvSpPr>
          <p:nvPr>
            <p:ph type="title"/>
          </p:nvPr>
        </p:nvSpPr>
        <p:spPr/>
        <p:txBody>
          <a:bodyPr/>
          <a:lstStyle/>
          <a:p>
            <a:r>
              <a:rPr lang="en-US" dirty="0"/>
              <a:t>Other Topics</a:t>
            </a:r>
          </a:p>
        </p:txBody>
      </p:sp>
      <p:sp>
        <p:nvSpPr>
          <p:cNvPr id="3" name="Text Placeholder 2">
            <a:extLst>
              <a:ext uri="{FF2B5EF4-FFF2-40B4-BE49-F238E27FC236}">
                <a16:creationId xmlns:a16="http://schemas.microsoft.com/office/drawing/2014/main" id="{41720B10-A3BD-4601-B4E1-3E30A4A90196}"/>
              </a:ext>
            </a:extLst>
          </p:cNvPr>
          <p:cNvSpPr>
            <a:spLocks noGrp="1"/>
          </p:cNvSpPr>
          <p:nvPr>
            <p:ph type="body" sz="quarter" idx="10"/>
          </p:nvPr>
        </p:nvSpPr>
        <p:spPr>
          <a:xfrm>
            <a:off x="586390" y="1434370"/>
            <a:ext cx="11018520" cy="2644827"/>
          </a:xfrm>
        </p:spPr>
        <p:txBody>
          <a:bodyPr/>
          <a:lstStyle/>
          <a:p>
            <a:endParaRPr lang="en-US" sz="1400" dirty="0">
              <a:solidFill>
                <a:schemeClr val="tx1"/>
              </a:solidFill>
            </a:endParaRPr>
          </a:p>
          <a:p>
            <a:pPr marL="285750" indent="-285750">
              <a:buFont typeface="Arial" panose="020B0604020202020204" pitchFamily="34" charset="0"/>
              <a:buChar char="•"/>
            </a:pPr>
            <a:r>
              <a:rPr lang="en-US" sz="1800" dirty="0">
                <a:solidFill>
                  <a:schemeClr val="tx1"/>
                </a:solidFill>
              </a:rPr>
              <a:t>Usage patterns:</a:t>
            </a:r>
            <a:endParaRPr lang="en-US" sz="1600" dirty="0">
              <a:solidFill>
                <a:schemeClr val="tx1"/>
              </a:solidFill>
            </a:endParaRPr>
          </a:p>
          <a:p>
            <a:pPr marL="742950" lvl="1" indent="-285750">
              <a:buFont typeface="Arial" panose="020B0604020202020204" pitchFamily="34" charset="0"/>
              <a:buChar char="•"/>
            </a:pPr>
            <a:r>
              <a:rPr lang="en-US" sz="1400" dirty="0">
                <a:solidFill>
                  <a:schemeClr val="tx1"/>
                </a:solidFill>
              </a:rPr>
              <a:t>Customer intends to grant access to all subscriptions in a management group.</a:t>
            </a:r>
          </a:p>
          <a:p>
            <a:pPr marL="742950" lvl="1" indent="-285750">
              <a:buFont typeface="Arial" panose="020B0604020202020204" pitchFamily="34" charset="0"/>
              <a:buChar char="•"/>
            </a:pPr>
            <a:r>
              <a:rPr lang="en-US" sz="1400" dirty="0">
                <a:solidFill>
                  <a:schemeClr val="tx1"/>
                </a:solidFill>
              </a:rPr>
              <a:t>Customer intends to share with arbitrary subscriptions/specific environments</a:t>
            </a:r>
            <a:br>
              <a:rPr lang="en-US" sz="1400" dirty="0">
                <a:solidFill>
                  <a:schemeClr val="tx1"/>
                </a:solidFill>
              </a:rPr>
            </a:br>
            <a:endParaRPr lang="en-US" sz="1400" dirty="0">
              <a:solidFill>
                <a:schemeClr val="tx1"/>
              </a:solidFill>
            </a:endParaRPr>
          </a:p>
          <a:p>
            <a:pPr marL="285750" indent="-285750">
              <a:buFont typeface="Arial" panose="020B0604020202020204" pitchFamily="34" charset="0"/>
              <a:buChar char="•"/>
            </a:pPr>
            <a:r>
              <a:rPr lang="en-US" sz="1800" dirty="0">
                <a:solidFill>
                  <a:schemeClr val="tx1"/>
                </a:solidFill>
              </a:rPr>
              <a:t>Summary of key design considerations:</a:t>
            </a:r>
            <a:endParaRPr lang="en-US" sz="900" dirty="0">
              <a:solidFill>
                <a:schemeClr val="tx1"/>
              </a:solidFill>
            </a:endParaRP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400" dirty="0">
                <a:solidFill>
                  <a:schemeClr val="tx1"/>
                </a:solidFill>
                <a:latin typeface="Calibri" panose="020F0502020204030204"/>
              </a:rPr>
              <a:t>Usage Control: Customer has control over use of capacity for example evicting VMs</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400" dirty="0">
                <a:solidFill>
                  <a:schemeClr val="tx1"/>
                </a:solidFill>
                <a:latin typeface="Calibri" panose="020F0502020204030204"/>
              </a:rPr>
              <a:t>Discoverability: Customer using shared objects must be able to find them via Portal or API</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400" dirty="0">
                <a:solidFill>
                  <a:schemeClr val="tx1"/>
                </a:solidFill>
                <a:latin typeface="Calibri" panose="020F0502020204030204"/>
              </a:rPr>
              <a:t>Manageability: Customers have the option to set an object’s share policy and then it operates automatically as their object set changes</a:t>
            </a:r>
          </a:p>
          <a:p>
            <a:pPr marL="742950" marR="0" lvl="1" indent="-285750" algn="l" defTabSz="914400" rtl="0" eaLnBrk="1" fontAlgn="auto" latinLnBrk="0" hangingPunct="1">
              <a:lnSpc>
                <a:spcPct val="90000"/>
              </a:lnSpc>
              <a:spcBef>
                <a:spcPts val="500"/>
              </a:spcBef>
              <a:spcAft>
                <a:spcPts val="0"/>
              </a:spcAft>
              <a:buClrTx/>
              <a:buSzTx/>
              <a:buFont typeface="Arial" panose="020B0604020202020204" pitchFamily="34" charset="0"/>
              <a:buChar char="•"/>
              <a:tabLst/>
              <a:defRPr/>
            </a:pPr>
            <a:r>
              <a:rPr lang="en-US" sz="1400" dirty="0">
                <a:solidFill>
                  <a:schemeClr val="tx1"/>
                </a:solidFill>
                <a:latin typeface="Calibri" panose="020F0502020204030204"/>
              </a:rPr>
              <a:t>At scale: System can manage large set of objects in a streamlined way</a:t>
            </a:r>
            <a:endParaRPr lang="en-US" sz="2400" dirty="0">
              <a:solidFill>
                <a:schemeClr val="tx1"/>
              </a:solidFill>
            </a:endParaRPr>
          </a:p>
        </p:txBody>
      </p:sp>
    </p:spTree>
    <p:extLst>
      <p:ext uri="{BB962C8B-B14F-4D97-AF65-F5344CB8AC3E}">
        <p14:creationId xmlns:p14="http://schemas.microsoft.com/office/powerpoint/2010/main" val="2640286755"/>
      </p:ext>
    </p:extLst>
  </p:cSld>
  <p:clrMapOvr>
    <a:masterClrMapping/>
  </p:clrMapOvr>
  <p:transition>
    <p:fade/>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B39E14-FB42-4015-ACE5-FA6A4007162A}"/>
              </a:ext>
            </a:extLst>
          </p:cNvPr>
          <p:cNvSpPr>
            <a:spLocks noGrp="1"/>
          </p:cNvSpPr>
          <p:nvPr>
            <p:ph type="title"/>
          </p:nvPr>
        </p:nvSpPr>
        <p:spPr/>
        <p:txBody>
          <a:bodyPr/>
          <a:lstStyle/>
          <a:p>
            <a:r>
              <a:rPr lang="en-US" dirty="0"/>
              <a:t>Customer experience of CRG sharing</a:t>
            </a:r>
          </a:p>
        </p:txBody>
      </p:sp>
    </p:spTree>
    <p:extLst>
      <p:ext uri="{BB962C8B-B14F-4D97-AF65-F5344CB8AC3E}">
        <p14:creationId xmlns:p14="http://schemas.microsoft.com/office/powerpoint/2010/main" val="284016404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AE0B46-DB72-43C4-931B-FD73C820ABEA}"/>
              </a:ext>
            </a:extLst>
          </p:cNvPr>
          <p:cNvSpPr>
            <a:spLocks noGrp="1"/>
          </p:cNvSpPr>
          <p:nvPr>
            <p:ph type="title"/>
          </p:nvPr>
        </p:nvSpPr>
        <p:spPr/>
        <p:txBody>
          <a:bodyPr/>
          <a:lstStyle/>
          <a:p>
            <a:r>
              <a:rPr lang="en-US" dirty="0"/>
              <a:t>Capacity reservation – “sharing” customer view </a:t>
            </a:r>
          </a:p>
        </p:txBody>
      </p:sp>
      <p:sp>
        <p:nvSpPr>
          <p:cNvPr id="4" name="TextBox 3">
            <a:extLst>
              <a:ext uri="{FF2B5EF4-FFF2-40B4-BE49-F238E27FC236}">
                <a16:creationId xmlns:a16="http://schemas.microsoft.com/office/drawing/2014/main" id="{69FF3FD3-E207-EAEC-46EA-6467D730E374}"/>
              </a:ext>
            </a:extLst>
          </p:cNvPr>
          <p:cNvSpPr txBox="1"/>
          <p:nvPr/>
        </p:nvSpPr>
        <p:spPr>
          <a:xfrm>
            <a:off x="704675" y="1249960"/>
            <a:ext cx="8984609" cy="1446550"/>
          </a:xfrm>
          <a:prstGeom prst="rect">
            <a:avLst/>
          </a:prstGeom>
          <a:noFill/>
        </p:spPr>
        <p:txBody>
          <a:bodyPr wrap="square" lIns="0" tIns="0" rIns="0" bIns="0" rtlCol="0">
            <a:spAutoFit/>
          </a:bodyPr>
          <a:lstStyle/>
          <a:p>
            <a:pPr marL="342900" indent="-342900" algn="l">
              <a:buFont typeface="Arial" panose="020B0604020202020204" pitchFamily="34" charset="0"/>
              <a:buChar char="•"/>
            </a:pPr>
            <a:r>
              <a:rPr lang="en-US" sz="1800" dirty="0">
                <a:gradFill>
                  <a:gsLst>
                    <a:gs pos="2917">
                      <a:schemeClr val="tx1"/>
                    </a:gs>
                    <a:gs pos="30000">
                      <a:schemeClr val="tx1"/>
                    </a:gs>
                  </a:gsLst>
                  <a:lin ang="5400000" scaled="0"/>
                </a:gradFill>
              </a:rPr>
              <a:t>API experience: Customer will populate CRG “</a:t>
            </a:r>
            <a:r>
              <a:rPr lang="en-US" sz="1800" dirty="0" err="1">
                <a:gradFill>
                  <a:gsLst>
                    <a:gs pos="2917">
                      <a:schemeClr val="tx1"/>
                    </a:gs>
                    <a:gs pos="30000">
                      <a:schemeClr val="tx1"/>
                    </a:gs>
                  </a:gsLst>
                  <a:lin ang="5400000" scaled="0"/>
                </a:gradFill>
              </a:rPr>
              <a:t>sharingProfile</a:t>
            </a:r>
            <a:r>
              <a:rPr lang="en-US" sz="1800" dirty="0">
                <a:gradFill>
                  <a:gsLst>
                    <a:gs pos="2917">
                      <a:schemeClr val="tx1"/>
                    </a:gs>
                    <a:gs pos="30000">
                      <a:schemeClr val="tx1"/>
                    </a:gs>
                  </a:gsLst>
                  <a:lin ang="5400000" scaled="0"/>
                </a:gradFill>
              </a:rPr>
              <a:t>” with subscription list to be shared with </a:t>
            </a:r>
          </a:p>
          <a:p>
            <a:pPr marL="342900" indent="-342900">
              <a:buFont typeface="Arial" panose="020B0604020202020204" pitchFamily="34" charset="0"/>
              <a:buChar char="•"/>
            </a:pPr>
            <a:r>
              <a:rPr lang="en-US" sz="1800" dirty="0">
                <a:gradFill>
                  <a:gsLst>
                    <a:gs pos="2917">
                      <a:schemeClr val="tx1"/>
                    </a:gs>
                    <a:gs pos="30000">
                      <a:schemeClr val="tx1"/>
                    </a:gs>
                  </a:gsLst>
                  <a:lin ang="5400000" scaled="0"/>
                </a:gradFill>
              </a:rPr>
              <a:t>Portal experience: Customer can move subscriptions from right to left to share a CRG</a:t>
            </a:r>
          </a:p>
          <a:p>
            <a:pPr marL="342900" indent="-342900" algn="l">
              <a:buFont typeface="Arial" panose="020B0604020202020204" pitchFamily="34" charset="0"/>
              <a:buChar char="•"/>
            </a:pPr>
            <a:endParaRPr lang="en-US" sz="2000" dirty="0">
              <a:gradFill>
                <a:gsLst>
                  <a:gs pos="2917">
                    <a:schemeClr val="tx1"/>
                  </a:gs>
                  <a:gs pos="30000">
                    <a:schemeClr val="tx1"/>
                  </a:gs>
                </a:gsLst>
                <a:lin ang="5400000" scaled="0"/>
              </a:gradFill>
            </a:endParaRPr>
          </a:p>
          <a:p>
            <a:pPr algn="l"/>
            <a:endParaRPr lang="en-US" sz="2000" dirty="0">
              <a:gradFill>
                <a:gsLst>
                  <a:gs pos="2917">
                    <a:schemeClr val="tx1"/>
                  </a:gs>
                  <a:gs pos="30000">
                    <a:schemeClr val="tx1"/>
                  </a:gs>
                </a:gsLst>
                <a:lin ang="5400000" scaled="0"/>
              </a:gradFill>
            </a:endParaRPr>
          </a:p>
        </p:txBody>
      </p:sp>
      <p:pic>
        <p:nvPicPr>
          <p:cNvPr id="6" name="Picture 5" descr="Graphical user interface, text, application&#10;&#10;Description automatically generated">
            <a:extLst>
              <a:ext uri="{FF2B5EF4-FFF2-40B4-BE49-F238E27FC236}">
                <a16:creationId xmlns:a16="http://schemas.microsoft.com/office/drawing/2014/main" id="{71D05E70-5F8E-EA35-0B4B-AA74EC5E4517}"/>
              </a:ext>
            </a:extLst>
          </p:cNvPr>
          <p:cNvPicPr>
            <a:picLocks noChangeAspect="1"/>
          </p:cNvPicPr>
          <p:nvPr/>
        </p:nvPicPr>
        <p:blipFill>
          <a:blip r:embed="rId3"/>
          <a:stretch>
            <a:fillRect/>
          </a:stretch>
        </p:blipFill>
        <p:spPr>
          <a:xfrm>
            <a:off x="943762" y="2051474"/>
            <a:ext cx="5001260" cy="3235150"/>
          </a:xfrm>
          <a:prstGeom prst="rect">
            <a:avLst/>
          </a:prstGeom>
        </p:spPr>
      </p:pic>
    </p:spTree>
    <p:extLst>
      <p:ext uri="{BB962C8B-B14F-4D97-AF65-F5344CB8AC3E}">
        <p14:creationId xmlns:p14="http://schemas.microsoft.com/office/powerpoint/2010/main" val="1354605497"/>
      </p:ext>
    </p:extLst>
  </p:cSld>
  <p:clrMapOvr>
    <a:masterClrMapping/>
  </p:clrMapOvr>
  <p:transition>
    <p:fade/>
  </p:transition>
</p:sld>
</file>

<file path=ppt/theme/theme1.xml><?xml version="1.0" encoding="utf-8"?>
<a:theme xmlns:a="http://schemas.openxmlformats.org/drawingml/2006/main" name="WHITE TEMPLATE">
  <a:themeElements>
    <a:clrScheme name="ST_Illustration_White_Blue">
      <a:dk1>
        <a:srgbClr val="1A1A1A"/>
      </a:dk1>
      <a:lt1>
        <a:srgbClr val="FFFFFF"/>
      </a:lt1>
      <a:dk2>
        <a:srgbClr val="0D0D0D"/>
      </a:dk2>
      <a:lt2>
        <a:srgbClr val="D2D2D2"/>
      </a:lt2>
      <a:accent1>
        <a:srgbClr val="0078D4"/>
      </a:accent1>
      <a:accent2>
        <a:srgbClr val="002050"/>
      </a:accent2>
      <a:accent3>
        <a:srgbClr val="107C10"/>
      </a:accent3>
      <a:accent4>
        <a:srgbClr val="D73B01"/>
      </a:accent4>
      <a:accent5>
        <a:srgbClr val="737373"/>
      </a:accent5>
      <a:accent6>
        <a:srgbClr val="E6E6E6"/>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7.potx" id="{7ECD85A8-47FA-4500-AC4C-6D4EC430D8AE}" vid="{342433CA-A5D1-4744-ACCD-7046C6ECB622}"/>
    </a:ext>
  </a:extLst>
</a:theme>
</file>

<file path=ppt/theme/theme2.xml><?xml version="1.0" encoding="utf-8"?>
<a:theme xmlns:a="http://schemas.openxmlformats.org/drawingml/2006/main" name="SOFT BLACK TEMPLATE">
  <a:themeElements>
    <a:clrScheme name="ST_Illusttration_Soft_Black">
      <a:dk1>
        <a:srgbClr val="1A1A1A"/>
      </a:dk1>
      <a:lt1>
        <a:srgbClr val="FFFFFF"/>
      </a:lt1>
      <a:dk2>
        <a:srgbClr val="0D0D0D"/>
      </a:dk2>
      <a:lt2>
        <a:srgbClr val="D2D2D2"/>
      </a:lt2>
      <a:accent1>
        <a:srgbClr val="0078D4"/>
      </a:accent1>
      <a:accent2>
        <a:srgbClr val="00BCF2"/>
      </a:accent2>
      <a:accent3>
        <a:srgbClr val="107C10"/>
      </a:accent3>
      <a:accent4>
        <a:srgbClr val="D73B01"/>
      </a:accent4>
      <a:accent5>
        <a:srgbClr val="FFB900"/>
      </a:accent5>
      <a:accent6>
        <a:srgbClr val="E6E6E6"/>
      </a:accent6>
      <a:hlink>
        <a:srgbClr val="00BCF2"/>
      </a:hlink>
      <a:folHlink>
        <a:srgbClr val="00BCF2"/>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16-9_Illustration_2018_Cloud_007.potx" id="{7ECD85A8-47FA-4500-AC4C-6D4EC430D8AE}" vid="{ECC4375E-0F1D-4F10-BAE1-D383E1D57803}"/>
    </a:ext>
  </a:extLst>
</a:theme>
</file>

<file path=ppt/theme/theme3.xml><?xml version="1.0" encoding="utf-8"?>
<a:theme xmlns:a="http://schemas.openxmlformats.org/drawingml/2006/main" name="5-30639_MGXFY16_Light_Template">
  <a:themeElements>
    <a:clrScheme name="MGX FY16 Light">
      <a:dk1>
        <a:srgbClr val="505050"/>
      </a:dk1>
      <a:lt1>
        <a:srgbClr val="FFFFFF"/>
      </a:lt1>
      <a:dk2>
        <a:srgbClr val="0078D7"/>
      </a:dk2>
      <a:lt2>
        <a:srgbClr val="FAFAFA"/>
      </a:lt2>
      <a:accent1>
        <a:srgbClr val="002050"/>
      </a:accent1>
      <a:accent2>
        <a:srgbClr val="0078D7"/>
      </a:accent2>
      <a:accent3>
        <a:srgbClr val="D83B01"/>
      </a:accent3>
      <a:accent4>
        <a:srgbClr val="FFB900"/>
      </a:accent4>
      <a:accent5>
        <a:srgbClr val="00188F"/>
      </a:accent5>
      <a:accent6>
        <a:srgbClr val="505050"/>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GXFY16_Commercial_Light_Template.potx" id="{32ACD693-E3D9-4123-90B6-AEF7568814B7}" vid="{1610B33D-60BF-4BF4-BE6A-F227DEB859BF}"/>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52B6C6866EA8D4980968D1220DF87C2" ma:contentTypeVersion="17" ma:contentTypeDescription="Create a new document." ma:contentTypeScope="" ma:versionID="545df36e09657e6030abc9c102fe20dc">
  <xsd:schema xmlns:xsd="http://www.w3.org/2001/XMLSchema" xmlns:xs="http://www.w3.org/2001/XMLSchema" xmlns:p="http://schemas.microsoft.com/office/2006/metadata/properties" xmlns:ns1="http://schemas.microsoft.com/sharepoint/v3" xmlns:ns2="d3091597-977a-4b66-8e8b-c7a48ee0d2e6" xmlns:ns3="4018f740-02f2-4d35-83e0-504bde1fd609" targetNamespace="http://schemas.microsoft.com/office/2006/metadata/properties" ma:root="true" ma:fieldsID="0aa9a2cfb8761d1189858609bc341c6a" ns1:_="" ns2:_="" ns3:_="">
    <xsd:import namespace="http://schemas.microsoft.com/sharepoint/v3"/>
    <xsd:import namespace="d3091597-977a-4b66-8e8b-c7a48ee0d2e6"/>
    <xsd:import namespace="4018f740-02f2-4d35-83e0-504bde1fd609"/>
    <xsd:element name="properties">
      <xsd:complexType>
        <xsd:sequence>
          <xsd:element name="documentManagement">
            <xsd:complexType>
              <xsd:all>
                <xsd:element ref="ns2:MediaServiceKeyPoints" minOccurs="0"/>
                <xsd:element ref="ns2:ReadoutDate" minOccurs="0"/>
                <xsd:element ref="ns2:MediaServiceMetadata" minOccurs="0"/>
                <xsd:element ref="ns2:MediaServiceFastMetadata" minOccurs="0"/>
                <xsd:element ref="ns3:SharedWithUsers" minOccurs="0"/>
                <xsd:element ref="ns3:SharedWithDetails" minOccurs="0"/>
                <xsd:element ref="ns3:LastSharedByUser" minOccurs="0"/>
                <xsd:element ref="ns3:LastSharedByTime" minOccurs="0"/>
                <xsd:element ref="ns2:MediaServiceEventHashCode" minOccurs="0"/>
                <xsd:element ref="ns2:MediaServiceGenerationTime" minOccurs="0"/>
                <xsd:element ref="ns2:MediaServiceAutoKeyPoints" minOccurs="0"/>
                <xsd:element ref="ns1:_ip_UnifiedCompliancePolicyProperties" minOccurs="0"/>
                <xsd:element ref="ns1:_ip_UnifiedCompliancePolicyUIAction" minOccurs="0"/>
                <xsd:element ref="ns2:Readout_x0020_Dat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18" nillable="true" ma:displayName="Unified Compliance Policy Properties" ma:hidden="true" ma:internalName="_ip_UnifiedCompliancePolicyProperties" ma:readOnly="false">
      <xsd:simpleType>
        <xsd:restriction base="dms:Note"/>
      </xsd:simpleType>
    </xsd:element>
    <xsd:element name="_ip_UnifiedCompliancePolicyUIAction" ma:index="19"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d3091597-977a-4b66-8e8b-c7a48ee0d2e6" elementFormDefault="qualified">
    <xsd:import namespace="http://schemas.microsoft.com/office/2006/documentManagement/types"/>
    <xsd:import namespace="http://schemas.microsoft.com/office/infopath/2007/PartnerControls"/>
    <xsd:element name="MediaServiceKeyPoints" ma:index="2" nillable="true" ma:displayName="KeyPoints" ma:internalName="MediaServiceKeyPoints" ma:readOnly="false">
      <xsd:simpleType>
        <xsd:restriction base="dms:Note">
          <xsd:maxLength value="255"/>
        </xsd:restriction>
      </xsd:simpleType>
    </xsd:element>
    <xsd:element name="ReadoutDate" ma:index="3" nillable="true" ma:displayName="Scheduled Readout Date" ma:format="Dropdown" ma:internalName="ReadoutDate">
      <xsd:simpleType>
        <xsd:restriction base="dms:Text">
          <xsd:maxLength value="255"/>
        </xsd:restriction>
      </xsd:simpleType>
    </xsd:element>
    <xsd:element name="MediaServiceMetadata" ma:index="8" nillable="true" ma:displayName="MediaServiceMetadata" ma:description="" ma:hidden="true" ma:internalName="MediaServiceMetadata" ma:readOnly="true">
      <xsd:simpleType>
        <xsd:restriction base="dms:Note"/>
      </xsd:simpleType>
    </xsd:element>
    <xsd:element name="MediaServiceFastMetadata" ma:index="9" nillable="true" ma:displayName="MediaServiceFastMetadata" ma:description="" ma:hidden="true" ma:internalName="MediaServiceFastMetadata" ma:readOnly="true">
      <xsd:simpleType>
        <xsd:restriction base="dms:Note"/>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GenerationTime" ma:index="15"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Readout_x0020_Date" ma:index="21" nillable="true" ma:displayName="Readout Date" ma:internalName="Readout_x0020_Date">
      <xsd:simpleType>
        <xsd:restriction base="dms:Text">
          <xsd:maxLength value="255"/>
        </xsd:restriction>
      </xsd:simpleType>
    </xsd:element>
    <xsd:element name="MediaServiceDateTaken" ma:index="22" nillable="true" ma:displayName="MediaServiceDateTaken" ma:hidden="true" ma:internalName="MediaServiceDateTaken" ma:readOnly="true">
      <xsd:simpleType>
        <xsd:restriction base="dms:Text"/>
      </xsd:simpleType>
    </xsd:element>
    <xsd:element name="MediaLengthInSeconds" ma:index="23" nillable="true" ma:displayName="MediaLengthInSeconds" ma:hidden="true"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4018f740-02f2-4d35-83e0-504bde1fd609" elementFormDefault="qualified">
    <xsd:import namespace="http://schemas.microsoft.com/office/2006/documentManagement/types"/>
    <xsd:import namespace="http://schemas.microsoft.com/office/infopath/2007/PartnerControls"/>
    <xsd:element name="SharedWithUsers" ma:index="10"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hidden="true" ma:internalName="SharedWithDetails" ma:readOnly="true">
      <xsd:simpleType>
        <xsd:restriction base="dms:Note"/>
      </xsd:simpleType>
    </xsd:element>
    <xsd:element name="LastSharedByUser" ma:index="12" nillable="true" ma:displayName="Last Shared By User" ma:hidden="true" ma:internalName="LastSharedByUser" ma:readOnly="true">
      <xsd:simpleType>
        <xsd:restriction base="dms:Note"/>
      </xsd:simpleType>
    </xsd:element>
    <xsd:element name="LastSharedByTime" ma:index="13" nillable="true" ma:displayName="Last Shared By Time" ma:hidden="true" ma:internalName="LastSharedByTime" ma:readOnly="true">
      <xsd:simpleType>
        <xsd:restriction base="dms:DateTim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MediaServiceKeyPoints xmlns="d3091597-977a-4b66-8e8b-c7a48ee0d2e6" xsi:nil="true"/>
    <_ip_UnifiedCompliancePolicyUIAction xmlns="http://schemas.microsoft.com/sharepoint/v3" xsi:nil="true"/>
    <_ip_UnifiedCompliancePolicyProperties xmlns="http://schemas.microsoft.com/sharepoint/v3" xsi:nil="true"/>
    <ReadoutDate xmlns="d3091597-977a-4b66-8e8b-c7a48ee0d2e6" xsi:nil="true"/>
    <Readout_x0020_Date xmlns="d3091597-977a-4b66-8e8b-c7a48ee0d2e6"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4FAE23D-9BDC-460C-AAE5-39C5899D2D72}">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d3091597-977a-4b66-8e8b-c7a48ee0d2e6"/>
    <ds:schemaRef ds:uri="4018f740-02f2-4d35-83e0-504bde1fd609"/>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F990F116-B58F-4255-B05B-DA3808E0E5C6}">
  <ds:schemaRefs>
    <ds:schemaRef ds:uri="http://schemas.microsoft.com/sharepoint/v3"/>
    <ds:schemaRef ds:uri="http://www.w3.org/XML/1998/namespace"/>
    <ds:schemaRef ds:uri="http://purl.org/dc/dcmitype/"/>
    <ds:schemaRef ds:uri="http://schemas.microsoft.com/office/2006/documentManagement/types"/>
    <ds:schemaRef ds:uri="http://purl.org/dc/terms/"/>
    <ds:schemaRef ds:uri="http://purl.org/dc/elements/1.1/"/>
    <ds:schemaRef ds:uri="http://schemas.microsoft.com/office/infopath/2007/PartnerControls"/>
    <ds:schemaRef ds:uri="http://schemas.openxmlformats.org/package/2006/metadata/core-properties"/>
    <ds:schemaRef ds:uri="4018f740-02f2-4d35-83e0-504bde1fd609"/>
    <ds:schemaRef ds:uri="d3091597-977a-4b66-8e8b-c7a48ee0d2e6"/>
    <ds:schemaRef ds:uri="http://schemas.microsoft.com/office/2006/metadata/properties"/>
  </ds:schemaRefs>
</ds:datastoreItem>
</file>

<file path=customXml/itemProps3.xml><?xml version="1.0" encoding="utf-8"?>
<ds:datastoreItem xmlns:ds="http://schemas.openxmlformats.org/officeDocument/2006/customXml" ds:itemID="{758FDAC0-319D-4A54-8D8E-1D42CB1F8004}">
  <ds:schemaRefs>
    <ds:schemaRef ds:uri="http://schemas.microsoft.com/sharepoint/v3/contenttype/forms"/>
  </ds:schemaRefs>
</ds:datastoreItem>
</file>

<file path=docMetadata/LabelInfo.xml><?xml version="1.0" encoding="utf-8"?>
<clbl:labelList xmlns:clbl="http://schemas.microsoft.com/office/2020/mipLabelMetadata">
  <clbl:label id="{f42aa342-8706-4288-bd11-ebb85995028c}" enabled="1" method="Standard" siteId="{72f988bf-86f1-41af-91ab-2d7cd011db47}" removed="0"/>
</clbl:labelList>
</file>

<file path=docProps/app.xml><?xml version="1.0" encoding="utf-8"?>
<Properties xmlns="http://schemas.openxmlformats.org/officeDocument/2006/extended-properties" xmlns:vt="http://schemas.openxmlformats.org/officeDocument/2006/docPropsVTypes">
  <TotalTime>1435</TotalTime>
  <Words>1657</Words>
  <Application>Microsoft Office PowerPoint</Application>
  <PresentationFormat>Widescreen</PresentationFormat>
  <Paragraphs>230</Paragraphs>
  <Slides>13</Slides>
  <Notes>10</Notes>
  <HiddenSlides>0</HiddenSlides>
  <MMClips>0</MMClips>
  <ScaleCrop>false</ScaleCrop>
  <HeadingPairs>
    <vt:vector size="6" baseType="variant">
      <vt:variant>
        <vt:lpstr>Fonts Used</vt:lpstr>
      </vt:variant>
      <vt:variant>
        <vt:i4>9</vt:i4>
      </vt:variant>
      <vt:variant>
        <vt:lpstr>Theme</vt:lpstr>
      </vt:variant>
      <vt:variant>
        <vt:i4>3</vt:i4>
      </vt:variant>
      <vt:variant>
        <vt:lpstr>Slide Titles</vt:lpstr>
      </vt:variant>
      <vt:variant>
        <vt:i4>13</vt:i4>
      </vt:variant>
    </vt:vector>
  </HeadingPairs>
  <TitlesOfParts>
    <vt:vector size="25" baseType="lpstr">
      <vt:lpstr>Arial</vt:lpstr>
      <vt:lpstr>Calibri</vt:lpstr>
      <vt:lpstr>Consolas</vt:lpstr>
      <vt:lpstr>Segoe UI</vt:lpstr>
      <vt:lpstr>Segoe UI Black</vt:lpstr>
      <vt:lpstr>Segoe UI Light</vt:lpstr>
      <vt:lpstr>Segoe UI Semibold</vt:lpstr>
      <vt:lpstr>Segoe UI Semilight</vt:lpstr>
      <vt:lpstr>Wingdings</vt:lpstr>
      <vt:lpstr>WHITE TEMPLATE</vt:lpstr>
      <vt:lpstr>SOFT BLACK TEMPLATE</vt:lpstr>
      <vt:lpstr>5-30639_MGXFY16_Light_Template</vt:lpstr>
      <vt:lpstr>Capacity Reservation sharing across subscriptions</vt:lpstr>
      <vt:lpstr>Scenario 1: Resource Reuse</vt:lpstr>
      <vt:lpstr>Scenario 2: Centralized Capacity</vt:lpstr>
      <vt:lpstr>Scenario 3: Scaling/Sharding</vt:lpstr>
      <vt:lpstr>Scenario 4: ISV customer isolation</vt:lpstr>
      <vt:lpstr>Solution overview</vt:lpstr>
      <vt:lpstr>Other Topics</vt:lpstr>
      <vt:lpstr>Customer experience of CRG sharing</vt:lpstr>
      <vt:lpstr>Capacity reservation – “sharing” customer view </vt:lpstr>
      <vt:lpstr>Role: CRG Admin Delete CRG/CR  </vt:lpstr>
      <vt:lpstr>Role: CRG Admin Evict VMs and remove CRG reference  </vt:lpstr>
      <vt:lpstr>Sharing Template/API</vt:lpstr>
      <vt:lpstr>Role: CRG User Read and deploy rights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Microsoft brand illustration template</dc:title>
  <dc:creator>Bill DeForeest</dc:creator>
  <cp:keywords/>
  <cp:lastModifiedBy>Tarannum Ferdous</cp:lastModifiedBy>
  <cp:revision>29</cp:revision>
  <dcterms:modified xsi:type="dcterms:W3CDTF">2023-01-20T22:10:34Z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0x010100D52B6C6866EA8D4980968D1220DF87C2</vt:lpwstr>
  </property>
  <property fmtid="{D5CDD505-2E9C-101B-9397-08002B2CF9AE}" pid="3" name="Product">
    <vt:lpwstr/>
  </property>
  <property fmtid="{D5CDD505-2E9C-101B-9397-08002B2CF9AE}" pid="4" name="Event1">
    <vt:lpwstr>622;#Unassigned|2c8af875-f38a-40b8-a0a9-056aed3fc8c0</vt:lpwstr>
  </property>
  <property fmtid="{D5CDD505-2E9C-101B-9397-08002B2CF9AE}" pid="5" name="Audience">
    <vt:lpwstr/>
  </property>
  <property fmtid="{D5CDD505-2E9C-101B-9397-08002B2CF9AE}" pid="6" name="Event Venue">
    <vt:lpwstr/>
  </property>
  <property fmtid="{D5CDD505-2E9C-101B-9397-08002B2CF9AE}" pid="7" name="Track">
    <vt:lpwstr/>
  </property>
  <property fmtid="{D5CDD505-2E9C-101B-9397-08002B2CF9AE}" pid="8" name="Event Location">
    <vt:lpwstr/>
  </property>
  <property fmtid="{D5CDD505-2E9C-101B-9397-08002B2CF9AE}" pid="9" name="Campaign">
    <vt:lpwstr/>
  </property>
  <property fmtid="{D5CDD505-2E9C-101B-9397-08002B2CF9AE}" pid="10" name="IsMyDocuments">
    <vt:bool>true</vt:bool>
  </property>
  <property fmtid="{D5CDD505-2E9C-101B-9397-08002B2CF9AE}" pid="11" name="MSIP_Label_f42aa342-8706-4288-bd11-ebb85995028c_Enabled">
    <vt:lpwstr>True</vt:lpwstr>
  </property>
  <property fmtid="{D5CDD505-2E9C-101B-9397-08002B2CF9AE}" pid="12" name="MSIP_Label_f42aa342-8706-4288-bd11-ebb85995028c_SiteId">
    <vt:lpwstr>72f988bf-86f1-41af-91ab-2d7cd011db47</vt:lpwstr>
  </property>
  <property fmtid="{D5CDD505-2E9C-101B-9397-08002B2CF9AE}" pid="13" name="MSIP_Label_f42aa342-8706-4288-bd11-ebb85995028c_Ref">
    <vt:lpwstr>https://api.informationprotection.azure.com/api/72f988bf-86f1-41af-91ab-2d7cd011db47</vt:lpwstr>
  </property>
  <property fmtid="{D5CDD505-2E9C-101B-9397-08002B2CF9AE}" pid="14" name="MSIP_Label_f42aa342-8706-4288-bd11-ebb85995028c_Owner">
    <vt:lpwstr>maryfj@microsoft.com</vt:lpwstr>
  </property>
  <property fmtid="{D5CDD505-2E9C-101B-9397-08002B2CF9AE}" pid="15" name="MSIP_Label_f42aa342-8706-4288-bd11-ebb85995028c_SetDate">
    <vt:lpwstr>2017-08-29T14:27:20.8568347-07:00</vt:lpwstr>
  </property>
  <property fmtid="{D5CDD505-2E9C-101B-9397-08002B2CF9AE}" pid="16" name="MSIP_Label_f42aa342-8706-4288-bd11-ebb85995028c_Name">
    <vt:lpwstr>General</vt:lpwstr>
  </property>
  <property fmtid="{D5CDD505-2E9C-101B-9397-08002B2CF9AE}" pid="17" name="MSIP_Label_f42aa342-8706-4288-bd11-ebb85995028c_Application">
    <vt:lpwstr>Microsoft Azure Information Protection</vt:lpwstr>
  </property>
  <property fmtid="{D5CDD505-2E9C-101B-9397-08002B2CF9AE}" pid="18" name="MSIP_Label_f42aa342-8706-4288-bd11-ebb85995028c_Extended_MSFT_Method">
    <vt:lpwstr>Automatic</vt:lpwstr>
  </property>
  <property fmtid="{D5CDD505-2E9C-101B-9397-08002B2CF9AE}" pid="19" name="Sensitivity">
    <vt:lpwstr>General</vt:lpwstr>
  </property>
</Properties>
</file>