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98" r:id="rId2"/>
    <p:sldId id="360" r:id="rId3"/>
    <p:sldId id="313" r:id="rId4"/>
    <p:sldId id="361" r:id="rId5"/>
    <p:sldId id="362" r:id="rId6"/>
    <p:sldId id="364" r:id="rId7"/>
    <p:sldId id="323" r:id="rId8"/>
    <p:sldId id="336" r:id="rId9"/>
    <p:sldId id="373" r:id="rId10"/>
    <p:sldId id="368" r:id="rId11"/>
    <p:sldId id="351" r:id="rId12"/>
    <p:sldId id="367" r:id="rId13"/>
    <p:sldId id="314" r:id="rId14"/>
    <p:sldId id="315" r:id="rId15"/>
    <p:sldId id="345" r:id="rId16"/>
    <p:sldId id="344" r:id="rId17"/>
    <p:sldId id="331" r:id="rId18"/>
    <p:sldId id="365" r:id="rId19"/>
    <p:sldId id="369" r:id="rId20"/>
    <p:sldId id="342" r:id="rId21"/>
    <p:sldId id="374" r:id="rId22"/>
    <p:sldId id="370" r:id="rId23"/>
    <p:sldId id="35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jing Chen" initials="YC" lastIdx="12" clrIdx="0">
    <p:extLst>
      <p:ext uri="{19B8F6BF-5375-455C-9EA6-DF929625EA0E}">
        <p15:presenceInfo xmlns:p15="http://schemas.microsoft.com/office/powerpoint/2012/main" userId="S-1-5-21-124525095-708259637-1543119021-1473610" providerId="AD"/>
      </p:ext>
    </p:extLst>
  </p:cmAuthor>
  <p:cmAuthor id="2" name="Rahee Ghosh Peshawaria" initials="RGP" lastIdx="7" clrIdx="1">
    <p:extLst>
      <p:ext uri="{19B8F6BF-5375-455C-9EA6-DF929625EA0E}">
        <p15:presenceInfo xmlns:p15="http://schemas.microsoft.com/office/powerpoint/2012/main" userId="S-1-5-21-2127521184-1604012920-1887927527-12427356" providerId="AD"/>
      </p:ext>
    </p:extLst>
  </p:cmAuthor>
  <p:cmAuthor id="3" name="Ilan Reiter" initials="IR" lastIdx="5" clrIdx="2">
    <p:extLst>
      <p:ext uri="{19B8F6BF-5375-455C-9EA6-DF929625EA0E}">
        <p15:presenceInfo xmlns:p15="http://schemas.microsoft.com/office/powerpoint/2012/main" userId="S-1-5-21-124525095-708259637-1543119021-1474399" providerId="AD"/>
      </p:ext>
    </p:extLst>
  </p:cmAuthor>
  <p:cmAuthor id="4" name="Eric Lunnin (Kforce)" initials="EL(" lastIdx="5" clrIdx="3">
    <p:extLst>
      <p:ext uri="{19B8F6BF-5375-455C-9EA6-DF929625EA0E}">
        <p15:presenceInfo xmlns:p15="http://schemas.microsoft.com/office/powerpoint/2012/main" userId="S-1-5-21-124525095-708259637-1543119021-16376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1"/>
    <a:srgbClr val="505050"/>
    <a:srgbClr val="C2C2C2"/>
    <a:srgbClr val="939393"/>
    <a:srgbClr val="00BCF2"/>
    <a:srgbClr val="0078D7"/>
    <a:srgbClr val="008272"/>
    <a:srgbClr val="00B294"/>
    <a:srgbClr val="73737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9" autoAdjust="0"/>
    <p:restoredTop sz="88826" autoAdjust="0"/>
  </p:normalViewPr>
  <p:slideViewPr>
    <p:cSldViewPr snapToGrid="0">
      <p:cViewPr varScale="1">
        <p:scale>
          <a:sx n="81" d="100"/>
          <a:sy n="81" d="100"/>
        </p:scale>
        <p:origin x="1024"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B8464-E05F-433D-84E0-260999A018C7}" type="datetimeFigureOut">
              <a:rPr lang="en-US" smtClean="0"/>
              <a:t>2/7/2017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2D322-474A-446D-9BD6-85AF011F6ED6}" type="slidenum">
              <a:rPr lang="en-US" smtClean="0"/>
              <a:t>‹#›</a:t>
            </a:fld>
            <a:endParaRPr lang="en-US" dirty="0"/>
          </a:p>
        </p:txBody>
      </p:sp>
    </p:spTree>
    <p:extLst>
      <p:ext uri="{BB962C8B-B14F-4D97-AF65-F5344CB8AC3E}">
        <p14:creationId xmlns:p14="http://schemas.microsoft.com/office/powerpoint/2010/main" val="3941750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2</a:t>
            </a:fld>
            <a:endParaRPr lang="en-US" dirty="0"/>
          </a:p>
        </p:txBody>
      </p:sp>
    </p:spTree>
    <p:extLst>
      <p:ext uri="{BB962C8B-B14F-4D97-AF65-F5344CB8AC3E}">
        <p14:creationId xmlns:p14="http://schemas.microsoft.com/office/powerpoint/2010/main" val="711783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19</a:t>
            </a:fld>
            <a:endParaRPr lang="en-US" dirty="0"/>
          </a:p>
        </p:txBody>
      </p:sp>
    </p:spTree>
    <p:extLst>
      <p:ext uri="{BB962C8B-B14F-4D97-AF65-F5344CB8AC3E}">
        <p14:creationId xmlns:p14="http://schemas.microsoft.com/office/powerpoint/2010/main" val="2848845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20</a:t>
            </a:fld>
            <a:endParaRPr lang="en-US" dirty="0"/>
          </a:p>
        </p:txBody>
      </p:sp>
    </p:spTree>
    <p:extLst>
      <p:ext uri="{BB962C8B-B14F-4D97-AF65-F5344CB8AC3E}">
        <p14:creationId xmlns:p14="http://schemas.microsoft.com/office/powerpoint/2010/main" val="1386668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21</a:t>
            </a:fld>
            <a:endParaRPr lang="en-US" dirty="0"/>
          </a:p>
        </p:txBody>
      </p:sp>
    </p:spTree>
    <p:extLst>
      <p:ext uri="{BB962C8B-B14F-4D97-AF65-F5344CB8AC3E}">
        <p14:creationId xmlns:p14="http://schemas.microsoft.com/office/powerpoint/2010/main" val="1176801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22</a:t>
            </a:fld>
            <a:endParaRPr lang="en-US" dirty="0"/>
          </a:p>
        </p:txBody>
      </p:sp>
    </p:spTree>
    <p:extLst>
      <p:ext uri="{BB962C8B-B14F-4D97-AF65-F5344CB8AC3E}">
        <p14:creationId xmlns:p14="http://schemas.microsoft.com/office/powerpoint/2010/main" val="3317626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23</a:t>
            </a:fld>
            <a:endParaRPr lang="en-US" dirty="0"/>
          </a:p>
        </p:txBody>
      </p:sp>
    </p:spTree>
    <p:extLst>
      <p:ext uri="{BB962C8B-B14F-4D97-AF65-F5344CB8AC3E}">
        <p14:creationId xmlns:p14="http://schemas.microsoft.com/office/powerpoint/2010/main" val="996518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4</a:t>
            </a:fld>
            <a:endParaRPr lang="en-US" dirty="0"/>
          </a:p>
        </p:txBody>
      </p:sp>
    </p:spTree>
    <p:extLst>
      <p:ext uri="{BB962C8B-B14F-4D97-AF65-F5344CB8AC3E}">
        <p14:creationId xmlns:p14="http://schemas.microsoft.com/office/powerpoint/2010/main" val="441039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5</a:t>
            </a:fld>
            <a:endParaRPr lang="en-US" dirty="0"/>
          </a:p>
        </p:txBody>
      </p:sp>
    </p:spTree>
    <p:extLst>
      <p:ext uri="{BB962C8B-B14F-4D97-AF65-F5344CB8AC3E}">
        <p14:creationId xmlns:p14="http://schemas.microsoft.com/office/powerpoint/2010/main" val="178164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diagram</a:t>
            </a:r>
          </a:p>
        </p:txBody>
      </p:sp>
      <p:sp>
        <p:nvSpPr>
          <p:cNvPr id="4" name="Slide Number Placeholder 3"/>
          <p:cNvSpPr>
            <a:spLocks noGrp="1"/>
          </p:cNvSpPr>
          <p:nvPr>
            <p:ph type="sldNum" sz="quarter" idx="10"/>
          </p:nvPr>
        </p:nvSpPr>
        <p:spPr/>
        <p:txBody>
          <a:bodyPr/>
          <a:lstStyle/>
          <a:p>
            <a:fld id="{52C2D322-474A-446D-9BD6-85AF011F6ED6}" type="slidenum">
              <a:rPr lang="en-US" smtClean="0"/>
              <a:t>9</a:t>
            </a:fld>
            <a:endParaRPr lang="en-US" dirty="0"/>
          </a:p>
        </p:txBody>
      </p:sp>
    </p:spTree>
    <p:extLst>
      <p:ext uri="{BB962C8B-B14F-4D97-AF65-F5344CB8AC3E}">
        <p14:creationId xmlns:p14="http://schemas.microsoft.com/office/powerpoint/2010/main" val="3241038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11</a:t>
            </a:fld>
            <a:endParaRPr lang="en-US" dirty="0"/>
          </a:p>
        </p:txBody>
      </p:sp>
    </p:spTree>
    <p:extLst>
      <p:ext uri="{BB962C8B-B14F-4D97-AF65-F5344CB8AC3E}">
        <p14:creationId xmlns:p14="http://schemas.microsoft.com/office/powerpoint/2010/main" val="3540008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C2D322-474A-446D-9BD6-85AF011F6ED6}" type="slidenum">
              <a:rPr lang="en-US" smtClean="0"/>
              <a:t>12</a:t>
            </a:fld>
            <a:endParaRPr lang="en-US" dirty="0"/>
          </a:p>
        </p:txBody>
      </p:sp>
    </p:spTree>
    <p:extLst>
      <p:ext uri="{BB962C8B-B14F-4D97-AF65-F5344CB8AC3E}">
        <p14:creationId xmlns:p14="http://schemas.microsoft.com/office/powerpoint/2010/main" val="444000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14</a:t>
            </a:fld>
            <a:endParaRPr lang="en-US" dirty="0"/>
          </a:p>
        </p:txBody>
      </p:sp>
    </p:spTree>
    <p:extLst>
      <p:ext uri="{BB962C8B-B14F-4D97-AF65-F5344CB8AC3E}">
        <p14:creationId xmlns:p14="http://schemas.microsoft.com/office/powerpoint/2010/main" val="492383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15</a:t>
            </a:fld>
            <a:endParaRPr lang="en-US" dirty="0"/>
          </a:p>
        </p:txBody>
      </p:sp>
    </p:spTree>
    <p:extLst>
      <p:ext uri="{BB962C8B-B14F-4D97-AF65-F5344CB8AC3E}">
        <p14:creationId xmlns:p14="http://schemas.microsoft.com/office/powerpoint/2010/main" val="3068023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Segoe UI Light" pitchFamily="34" charset="0"/>
              <a:ea typeface="+mn-ea"/>
              <a:cs typeface="+mn-cs"/>
            </a:endParaRPr>
          </a:p>
        </p:txBody>
      </p:sp>
      <p:sp>
        <p:nvSpPr>
          <p:cNvPr id="4" name="Slide Number Placeholder 3"/>
          <p:cNvSpPr>
            <a:spLocks noGrp="1"/>
          </p:cNvSpPr>
          <p:nvPr>
            <p:ph type="sldNum" sz="quarter" idx="10"/>
          </p:nvPr>
        </p:nvSpPr>
        <p:spPr/>
        <p:txBody>
          <a:bodyPr/>
          <a:lstStyle/>
          <a:p>
            <a:fld id="{A7178F21-7BB5-4F00-9D27-A734FECBAC34}" type="slidenum">
              <a:rPr lang="en-US" smtClean="0"/>
              <a:t>16</a:t>
            </a:fld>
            <a:endParaRPr lang="en-US" dirty="0"/>
          </a:p>
        </p:txBody>
      </p:sp>
    </p:spTree>
    <p:extLst>
      <p:ext uri="{BB962C8B-B14F-4D97-AF65-F5344CB8AC3E}">
        <p14:creationId xmlns:p14="http://schemas.microsoft.com/office/powerpoint/2010/main" val="33655826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sp>
        <p:nvSpPr>
          <p:cNvPr id="2" name="Rectangle 1"/>
          <p:cNvSpPr/>
          <p:nvPr userDrawn="1"/>
        </p:nvSpPr>
        <p:spPr bwMode="auto">
          <a:xfrm>
            <a:off x="0" y="0"/>
            <a:ext cx="12192000" cy="6857999"/>
          </a:xfrm>
          <a:prstGeom prst="rect">
            <a:avLst/>
          </a:prstGeom>
          <a:blipFill dpi="0" rotWithShape="1">
            <a:blip r:embed="rId2"/>
            <a:srcRect/>
            <a:stretch>
              <a:fillRect t="-2000" b="-23000"/>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sp>
        <p:nvSpPr>
          <p:cNvPr id="7" name="Rectangle 6"/>
          <p:cNvSpPr/>
          <p:nvPr userDrawn="1"/>
        </p:nvSpPr>
        <p:spPr bwMode="auto">
          <a:xfrm>
            <a:off x="260772" y="2537460"/>
            <a:ext cx="6274974" cy="3132919"/>
          </a:xfrm>
          <a:prstGeom prst="rect">
            <a:avLst/>
          </a:prstGeom>
          <a:solidFill>
            <a:srgbClr val="0078D7">
              <a:alpha val="8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3" tIns="143370" rIns="179213" bIns="143370" numCol="1" spcCol="0" rtlCol="0" fromWordArt="0" anchor="t" anchorCtr="0" forceAA="0" compatLnSpc="1">
            <a:prstTxWarp prst="textNoShape">
              <a:avLst/>
            </a:prstTxWarp>
            <a:noAutofit/>
          </a:bodyPr>
          <a:lstStyle/>
          <a:p>
            <a:pPr algn="ctr" defTabSz="913740"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8" name="Title 1"/>
          <p:cNvSpPr>
            <a:spLocks noGrp="1"/>
          </p:cNvSpPr>
          <p:nvPr>
            <p:ph type="title" hasCustomPrompt="1"/>
          </p:nvPr>
        </p:nvSpPr>
        <p:spPr bwMode="auto">
          <a:xfrm>
            <a:off x="259826" y="2536743"/>
            <a:ext cx="6261291" cy="2293620"/>
          </a:xfrm>
          <a:noFill/>
        </p:spPr>
        <p:txBody>
          <a:bodyPr lIns="182880" tIns="91440" rIns="182880" bIns="91440" anchor="b" anchorCtr="0"/>
          <a:lstStyle>
            <a:lvl1pPr>
              <a:defRPr sz="4800" spc="-98" baseline="0">
                <a:gradFill>
                  <a:gsLst>
                    <a:gs pos="72727">
                      <a:srgbClr val="FFFFFF"/>
                    </a:gs>
                    <a:gs pos="36000">
                      <a:srgbClr val="FFFFFF"/>
                    </a:gs>
                  </a:gsLst>
                  <a:lin ang="5400000" scaled="0"/>
                </a:gradFill>
              </a:defRPr>
            </a:lvl1pPr>
          </a:lstStyle>
          <a:p>
            <a:r>
              <a:rPr lang="en-US" dirty="0"/>
              <a:t>Presentation title</a:t>
            </a:r>
          </a:p>
        </p:txBody>
      </p:sp>
      <p:sp>
        <p:nvSpPr>
          <p:cNvPr id="11" name="TextBox 10"/>
          <p:cNvSpPr txBox="1"/>
          <p:nvPr userDrawn="1"/>
        </p:nvSpPr>
        <p:spPr>
          <a:xfrm>
            <a:off x="259826" y="4831080"/>
            <a:ext cx="6275920" cy="840016"/>
          </a:xfrm>
          <a:prstGeom prst="rect">
            <a:avLst/>
          </a:prstGeom>
          <a:noFill/>
        </p:spPr>
        <p:txBody>
          <a:bodyPr wrap="square" lIns="182880" tIns="146304" rIns="182880" bIns="146304" rtlCol="0" anchor="ctr" anchorCtr="0">
            <a:noAutofit/>
          </a:bodyPr>
          <a:lstStyle/>
          <a:p>
            <a:pPr>
              <a:lnSpc>
                <a:spcPct val="90000"/>
              </a:lnSpc>
              <a:spcAft>
                <a:spcPts val="600"/>
              </a:spcAft>
              <a:defRPr/>
            </a:pPr>
            <a:r>
              <a:rPr lang="en-US" sz="2400" kern="0" dirty="0">
                <a:solidFill>
                  <a:srgbClr val="9BD2FF"/>
                </a:solidFill>
                <a:cs typeface="Segoe UI Semilight" panose="020B0402040204020203" pitchFamily="34" charset="0"/>
              </a:rPr>
              <a:t>Cortana Intelligence Suite</a:t>
            </a:r>
          </a:p>
        </p:txBody>
      </p:sp>
      <p:cxnSp>
        <p:nvCxnSpPr>
          <p:cNvPr id="12" name="Straight Connector 11"/>
          <p:cNvCxnSpPr/>
          <p:nvPr userDrawn="1"/>
        </p:nvCxnSpPr>
        <p:spPr>
          <a:xfrm>
            <a:off x="459403" y="4872330"/>
            <a:ext cx="4663440" cy="0"/>
          </a:xfrm>
          <a:prstGeom prst="line">
            <a:avLst/>
          </a:prstGeom>
          <a:ln w="3175">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57837" y="813773"/>
            <a:ext cx="1792845" cy="384107"/>
          </a:xfrm>
          <a:prstGeom prst="rect">
            <a:avLst/>
          </a:prstGeom>
        </p:spPr>
      </p:pic>
    </p:spTree>
    <p:extLst>
      <p:ext uri="{BB962C8B-B14F-4D97-AF65-F5344CB8AC3E}">
        <p14:creationId xmlns:p14="http://schemas.microsoft.com/office/powerpoint/2010/main" val="192772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2"/>
              </a:buClr>
              <a:buFont typeface="Arial" pitchFamily="34" charset="0"/>
              <a:buChar char="•"/>
              <a:defRPr sz="3135">
                <a:gradFill>
                  <a:gsLst>
                    <a:gs pos="1250">
                      <a:schemeClr val="tx2"/>
                    </a:gs>
                    <a:gs pos="99000">
                      <a:schemeClr val="tx2"/>
                    </a:gs>
                  </a:gsLst>
                  <a:lin ang="5400000" scaled="0"/>
                </a:gradFill>
              </a:defRPr>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631727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377940"/>
          </a:xfrm>
        </p:spPr>
        <p:txBody>
          <a:bodyPr wrap="square">
            <a:spAutoFit/>
          </a:bodyPr>
          <a:lstStyle>
            <a:lvl1pPr marL="281565" indent="-281565">
              <a:spcBef>
                <a:spcPts val="1200"/>
              </a:spcBef>
              <a:buClr>
                <a:schemeClr val="tx1"/>
              </a:buClr>
              <a:buFont typeface="Arial" pitchFamily="34" charset="0"/>
              <a:buChar char="•"/>
              <a:defRPr sz="3135"/>
            </a:lvl1pPr>
            <a:lvl2pPr marL="520496" indent="-228510">
              <a:defRPr sz="2352"/>
            </a:lvl2pPr>
            <a:lvl3pPr marL="685531" indent="-165036">
              <a:tabLst/>
              <a:defRPr sz="1960"/>
            </a:lvl3pPr>
            <a:lvl4pPr marL="863261" indent="-177730">
              <a:defRPr/>
            </a:lvl4pPr>
            <a:lvl5pPr marL="1028296" indent="-16503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336725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822814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5"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1" y="3877279"/>
            <a:ext cx="9860674" cy="1793881"/>
          </a:xfrm>
          <a:noFill/>
        </p:spPr>
        <p:txBody>
          <a:bodyPr lIns="182880" tIns="146304" rIns="182880" bIns="146304">
            <a:noAutofit/>
          </a:bodyPr>
          <a:lstStyle>
            <a:lvl1pPr marL="0" indent="0">
              <a:spcBef>
                <a:spcPts val="0"/>
              </a:spcBef>
              <a:buNone/>
              <a:defRPr sz="35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156959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lang="en-US" sz="7055"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17545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49110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0319506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158793"/>
          </a:xfrm>
          <a:noFill/>
        </p:spPr>
        <p:txBody>
          <a:bodyPr tIns="91440" bIns="91440" anchor="t" anchorCtr="0">
            <a:spAutoFit/>
          </a:bodyPr>
          <a:lstStyle>
            <a:lvl1pPr>
              <a:defRPr sz="7055"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816888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6531952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2288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336" y="0"/>
            <a:ext cx="12234672" cy="6871371"/>
          </a:xfrm>
          <a:prstGeom prst="rect">
            <a:avLst/>
          </a:prstGeom>
        </p:spPr>
      </p:pic>
      <p:sp>
        <p:nvSpPr>
          <p:cNvPr id="8" name="Title 1"/>
          <p:cNvSpPr>
            <a:spLocks noGrp="1"/>
          </p:cNvSpPr>
          <p:nvPr>
            <p:ph type="title" hasCustomPrompt="1"/>
          </p:nvPr>
        </p:nvSpPr>
        <p:spPr bwMode="auto">
          <a:xfrm>
            <a:off x="268293" y="970410"/>
            <a:ext cx="6261291" cy="2293620"/>
          </a:xfrm>
          <a:noFill/>
        </p:spPr>
        <p:txBody>
          <a:bodyPr lIns="182880" tIns="91440" rIns="182880" bIns="91440" anchor="b" anchorCtr="0"/>
          <a:lstStyle>
            <a:lvl1pPr marL="0" algn="l" defTabSz="914005" rtl="0" eaLnBrk="1" latinLnBrk="0" hangingPunct="1">
              <a:lnSpc>
                <a:spcPct val="90000"/>
              </a:lnSpc>
              <a:spcBef>
                <a:spcPct val="0"/>
              </a:spcBef>
              <a:buNone/>
              <a:defRPr lang="en-US" sz="4800" b="0" kern="1200" cap="none" spc="-100" baseline="0" dirty="0">
                <a:ln w="3175">
                  <a:noFill/>
                </a:ln>
                <a:solidFill>
                  <a:schemeClr val="bg1"/>
                </a:solidFill>
                <a:effectLst/>
                <a:latin typeface="+mj-lt"/>
                <a:ea typeface="+mn-ea"/>
                <a:cs typeface="Segoe UI" pitchFamily="34" charset="0"/>
              </a:defRPr>
            </a:lvl1pPr>
          </a:lstStyle>
          <a:p>
            <a:r>
              <a:rPr lang="en-US" dirty="0"/>
              <a:t>Presentation title</a:t>
            </a:r>
          </a:p>
        </p:txBody>
      </p:sp>
    </p:spTree>
    <p:extLst>
      <p:ext uri="{BB962C8B-B14F-4D97-AF65-F5344CB8AC3E}">
        <p14:creationId xmlns:p14="http://schemas.microsoft.com/office/powerpoint/2010/main" val="128059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04221048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4060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2"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3" tIns="45703" rIns="45703" bIns="45703" numCol="1" spcCol="0" rtlCol="0" fromWordArt="0" anchor="ctr" anchorCtr="0" forceAA="0" compatLnSpc="1">
            <a:prstTxWarp prst="textNoShape">
              <a:avLst/>
            </a:prstTxWarp>
            <a:noAutofit/>
          </a:bodyPr>
          <a:lstStyle/>
          <a:p>
            <a:pPr marL="0" marR="0" lvl="0" indent="0" algn="ctr" defTabSz="913740" rtl="0" eaLnBrk="1" fontAlgn="base" latinLnBrk="0" hangingPunct="1">
              <a:lnSpc>
                <a:spcPct val="100000"/>
              </a:lnSpc>
              <a:spcBef>
                <a:spcPct val="0"/>
              </a:spcBef>
              <a:spcAft>
                <a:spcPct val="0"/>
              </a:spcAft>
              <a:buClrTx/>
              <a:buSzTx/>
              <a:buFontTx/>
              <a:buNone/>
              <a:tabLst/>
              <a:defRPr/>
            </a:pPr>
            <a:endParaRPr kumimoji="0" lang="en-US" sz="1764"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40" y="1197324"/>
            <a:ext cx="11653522" cy="1956973"/>
          </a:xfrm>
        </p:spPr>
        <p:txBody>
          <a:bodyPr/>
          <a:lstStyle>
            <a:lvl1pPr marL="0" indent="0">
              <a:buNone/>
              <a:defRPr sz="3233">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8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19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88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60285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1" y="6170061"/>
            <a:ext cx="11623331" cy="395317"/>
          </a:xfrm>
          <a:prstGeom prst="rect">
            <a:avLst/>
          </a:prstGeom>
          <a:noFill/>
          <a:ln w="12700">
            <a:noFill/>
            <a:miter lim="800000"/>
            <a:headEnd type="none" w="sm" len="sm"/>
            <a:tailEnd type="none" w="sm" len="sm"/>
          </a:ln>
          <a:effectLst/>
        </p:spPr>
        <p:txBody>
          <a:bodyPr vert="horz" wrap="square" lIns="179213" tIns="143370" rIns="179213" bIns="143370" numCol="1" anchor="t" anchorCtr="0" compatLnSpc="1">
            <a:prstTxWarp prst="textNoShape">
              <a:avLst/>
            </a:prstTxWarp>
            <a:spAutoFit/>
          </a:bodyPr>
          <a:lstStyle/>
          <a:p>
            <a:pPr marL="0" marR="0" lvl="0" indent="0" algn="l" defTabSz="913562"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dirty="0">
                <a:ln>
                  <a:noFill/>
                </a:ln>
                <a:gradFill>
                  <a:gsLst>
                    <a:gs pos="0">
                      <a:srgbClr val="505050"/>
                    </a:gs>
                    <a:gs pos="100000">
                      <a:srgbClr val="505050"/>
                    </a:gs>
                  </a:gsLst>
                  <a:lin ang="5400000" scaled="0"/>
                </a:gradFill>
                <a:effectLst/>
                <a:uLnTx/>
                <a:uFillTx/>
                <a:latin typeface="Segoe UI"/>
                <a:ea typeface="+mn-ea"/>
                <a:cs typeface="Segoe UI" pitchFamily="34" charset="0"/>
              </a:rPr>
              <a:t>© 2014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3" y="3083653"/>
            <a:ext cx="3223861" cy="690694"/>
          </a:xfrm>
          <a:prstGeom prst="rect">
            <a:avLst/>
          </a:prstGeom>
        </p:spPr>
      </p:pic>
    </p:spTree>
    <p:extLst>
      <p:ext uri="{BB962C8B-B14F-4D97-AF65-F5344CB8AC3E}">
        <p14:creationId xmlns:p14="http://schemas.microsoft.com/office/powerpoint/2010/main" val="101378785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2396047"/>
          </a:xfrm>
          <a:prstGeom prst="rect">
            <a:avLst/>
          </a:prstGeom>
        </p:spPr>
        <p:txBody>
          <a:bodyPr/>
          <a:lstStyle>
            <a:lvl1pPr marL="284677" indent="-284677">
              <a:buClr>
                <a:schemeClr val="tx1"/>
              </a:buClr>
              <a:buSzPct val="90000"/>
              <a:buFont typeface="Arial" pitchFamily="34" charset="0"/>
              <a:buChar char="•"/>
              <a:defRPr sz="35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19" indent="-275344">
              <a:buClr>
                <a:schemeClr val="tx1"/>
              </a:buClr>
              <a:buSzPct val="90000"/>
              <a:buFont typeface="Arial" pitchFamily="34" charset="0"/>
              <a:buChar char="•"/>
              <a:defRPr sz="3135">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696" indent="-284677">
              <a:buClr>
                <a:schemeClr val="tx1"/>
              </a:buClr>
              <a:buSzPct val="90000"/>
              <a:buFont typeface="Arial" pitchFamily="34" charset="0"/>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705" indent="-224009">
              <a:buClr>
                <a:schemeClr val="tx1"/>
              </a:buClr>
              <a:buSzPct val="90000"/>
              <a:buFont typeface="Arial" pitchFamily="34" charset="0"/>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713" indent="-224009">
              <a:buClr>
                <a:schemeClr val="tx1"/>
              </a:buClr>
              <a:buSzPct val="90000"/>
              <a:buFont typeface="Arial" pitchFamily="34" charset="0"/>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7"/>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5"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52178339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spTree>
    <p:extLst>
      <p:ext uri="{BB962C8B-B14F-4D97-AF65-F5344CB8AC3E}">
        <p14:creationId xmlns:p14="http://schemas.microsoft.com/office/powerpoint/2010/main" val="78429503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3"/>
            <a:ext cx="6273418" cy="1794661"/>
          </a:xfrm>
          <a:noFill/>
        </p:spPr>
        <p:txBody>
          <a:bodyPr lIns="146304" tIns="109728" rIns="146304" bIns="109728">
            <a:noAutofit/>
          </a:bodyPr>
          <a:lstStyle>
            <a:lvl1pPr marL="0" indent="0">
              <a:spcBef>
                <a:spcPts val="0"/>
              </a:spcBef>
              <a:buNone/>
              <a:defRPr sz="3135"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8067760" cy="1801436"/>
          </a:xfrm>
          <a:noFill/>
        </p:spPr>
        <p:txBody>
          <a:bodyPr lIns="146304" tIns="91440" rIns="146304" bIns="91440" anchor="t" anchorCtr="0"/>
          <a:lstStyle>
            <a:lvl1pPr>
              <a:defRPr sz="5292"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5" y="476320"/>
            <a:ext cx="1792850" cy="384107"/>
          </a:xfrm>
          <a:prstGeom prst="rect">
            <a:avLst/>
          </a:prstGeom>
        </p:spPr>
      </p:pic>
    </p:spTree>
    <p:extLst>
      <p:ext uri="{BB962C8B-B14F-4D97-AF65-F5344CB8AC3E}">
        <p14:creationId xmlns:p14="http://schemas.microsoft.com/office/powerpoint/2010/main" val="7967736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5696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09" indent="0">
              <a:buNone/>
              <a:defRPr/>
            </a:lvl3pPr>
            <a:lvl4pPr marL="448015" indent="0">
              <a:buNone/>
              <a:defRPr/>
            </a:lvl4pPr>
            <a:lvl5pPr marL="672024"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028447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822501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9"/>
            <a:ext cx="11653523" cy="1985641"/>
          </a:xfrm>
        </p:spPr>
        <p:txBody>
          <a:bodyPr>
            <a:spAutoFit/>
          </a:bodyPr>
          <a:lstStyle>
            <a:lvl1pPr>
              <a:defRPr sz="352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987520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gradFill>
                  <a:gsLst>
                    <a:gs pos="1250">
                      <a:schemeClr val="tx2"/>
                    </a:gs>
                    <a:gs pos="99000">
                      <a:schemeClr val="tx2"/>
                    </a:gs>
                  </a:gsLst>
                  <a:lin ang="5400000" scaled="0"/>
                </a:gradFill>
              </a:defRPr>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708011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7"/>
            </a:lvl1pPr>
            <a:lvl2pPr marL="0" indent="0">
              <a:buNone/>
              <a:defRPr sz="1960"/>
            </a:lvl2pPr>
            <a:lvl3pPr marL="227119" indent="0">
              <a:buNone/>
              <a:tabLst/>
              <a:defRPr sz="1960"/>
            </a:lvl3pPr>
            <a:lvl4pPr marL="451127" indent="0">
              <a:buNone/>
              <a:defRPr/>
            </a:lvl4pPr>
            <a:lvl5pPr marL="672024"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76415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3"/>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rgbClr val="80808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34B8C21-472C-43AD-8B9F-5964D09AB204}" type="slidenum">
              <a:rPr kumimoji="0" lang="en-IN" sz="1200" b="0" i="0" u="none" strike="noStrike" kern="1200" cap="none" spc="0" normalizeH="0" baseline="0" noProof="0" smtClean="0">
                <a:ln>
                  <a:noFill/>
                </a:ln>
                <a:solidFill>
                  <a:srgbClr val="80808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dirty="0">
              <a:ln>
                <a:noFill/>
              </a:ln>
              <a:solidFill>
                <a:srgbClr val="808080"/>
              </a:solidFill>
              <a:effectLst/>
              <a:uLnTx/>
              <a:uFillTx/>
              <a:latin typeface="Segoe UI"/>
              <a:ea typeface="+mn-ea"/>
              <a:cs typeface="+mn-cs"/>
            </a:endParaRPr>
          </a:p>
        </p:txBody>
      </p:sp>
      <p:pic>
        <p:nvPicPr>
          <p:cNvPr id="6" name="Picture 5"/>
          <p:cNvPicPr>
            <a:picLocks noChangeAspect="1"/>
          </p:cNvPicPr>
          <p:nvPr userDrawn="1"/>
        </p:nvPicPr>
        <p:blipFill>
          <a:blip r:embed="rId27"/>
          <a:stretch>
            <a:fillRect/>
          </a:stretch>
        </p:blipFill>
        <p:spPr>
          <a:xfrm>
            <a:off x="12240323" y="0"/>
            <a:ext cx="1397517" cy="6858000"/>
          </a:xfrm>
          <a:prstGeom prst="rect">
            <a:avLst/>
          </a:prstGeom>
        </p:spPr>
      </p:pic>
    </p:spTree>
    <p:extLst>
      <p:ext uri="{BB962C8B-B14F-4D97-AF65-F5344CB8AC3E}">
        <p14:creationId xmlns:p14="http://schemas.microsoft.com/office/powerpoint/2010/main" val="4275354062"/>
      </p:ext>
    </p:extLst>
  </p:cSld>
  <p:clrMap bg1="lt1" tx1="dk1" bg2="lt2" tx2="dk2" accent1="accent1" accent2="accent2" accent3="accent3" accent4="accent4" accent5="accent5" accent6="accent6" hlink="hlink" folHlink="folHlink"/>
  <p:sldLayoutIdLst>
    <p:sldLayoutId id="2147483661" r:id="rId1"/>
    <p:sldLayoutId id="2147483689"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5" r:id="rId25"/>
  </p:sldLayoutIdLst>
  <p:transition>
    <p:fade/>
  </p:transition>
  <p:hf hdr="0" ftr="0" dt="0"/>
  <p:txStyles>
    <p:title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12" marR="0" indent="-336012" algn="l" defTabSz="914005"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465" marR="0" indent="-236452" algn="l" defTabSz="914005"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4027"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8036"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2043" marR="0" indent="-224009" algn="l" defTabSz="914005"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513"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516"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519"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522" indent="-228501" algn="l" defTabSz="914005"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05" rtl="0" eaLnBrk="1" latinLnBrk="0" hangingPunct="1">
        <a:defRPr sz="1764" kern="1200">
          <a:solidFill>
            <a:schemeClr val="tx1"/>
          </a:solidFill>
          <a:latin typeface="+mn-lt"/>
          <a:ea typeface="+mn-ea"/>
          <a:cs typeface="+mn-cs"/>
        </a:defRPr>
      </a:lvl1pPr>
      <a:lvl2pPr marL="457002" algn="l" defTabSz="914005" rtl="0" eaLnBrk="1" latinLnBrk="0" hangingPunct="1">
        <a:defRPr sz="1764" kern="1200">
          <a:solidFill>
            <a:schemeClr val="tx1"/>
          </a:solidFill>
          <a:latin typeface="+mn-lt"/>
          <a:ea typeface="+mn-ea"/>
          <a:cs typeface="+mn-cs"/>
        </a:defRPr>
      </a:lvl2pPr>
      <a:lvl3pPr marL="914005" algn="l" defTabSz="914005" rtl="0" eaLnBrk="1" latinLnBrk="0" hangingPunct="1">
        <a:defRPr sz="1764" kern="1200">
          <a:solidFill>
            <a:schemeClr val="tx1"/>
          </a:solidFill>
          <a:latin typeface="+mn-lt"/>
          <a:ea typeface="+mn-ea"/>
          <a:cs typeface="+mn-cs"/>
        </a:defRPr>
      </a:lvl3pPr>
      <a:lvl4pPr marL="1371007" algn="l" defTabSz="914005" rtl="0" eaLnBrk="1" latinLnBrk="0" hangingPunct="1">
        <a:defRPr sz="1764" kern="1200">
          <a:solidFill>
            <a:schemeClr val="tx1"/>
          </a:solidFill>
          <a:latin typeface="+mn-lt"/>
          <a:ea typeface="+mn-ea"/>
          <a:cs typeface="+mn-cs"/>
        </a:defRPr>
      </a:lvl4pPr>
      <a:lvl5pPr marL="1828010" algn="l" defTabSz="914005" rtl="0" eaLnBrk="1" latinLnBrk="0" hangingPunct="1">
        <a:defRPr sz="1764" kern="1200">
          <a:solidFill>
            <a:schemeClr val="tx1"/>
          </a:solidFill>
          <a:latin typeface="+mn-lt"/>
          <a:ea typeface="+mn-ea"/>
          <a:cs typeface="+mn-cs"/>
        </a:defRPr>
      </a:lvl5pPr>
      <a:lvl6pPr marL="2285013" algn="l" defTabSz="914005" rtl="0" eaLnBrk="1" latinLnBrk="0" hangingPunct="1">
        <a:defRPr sz="1764" kern="1200">
          <a:solidFill>
            <a:schemeClr val="tx1"/>
          </a:solidFill>
          <a:latin typeface="+mn-lt"/>
          <a:ea typeface="+mn-ea"/>
          <a:cs typeface="+mn-cs"/>
        </a:defRPr>
      </a:lvl6pPr>
      <a:lvl7pPr marL="2742015" algn="l" defTabSz="914005" rtl="0" eaLnBrk="1" latinLnBrk="0" hangingPunct="1">
        <a:defRPr sz="1764" kern="1200">
          <a:solidFill>
            <a:schemeClr val="tx1"/>
          </a:solidFill>
          <a:latin typeface="+mn-lt"/>
          <a:ea typeface="+mn-ea"/>
          <a:cs typeface="+mn-cs"/>
        </a:defRPr>
      </a:lvl7pPr>
      <a:lvl8pPr marL="3199017" algn="l" defTabSz="914005" rtl="0" eaLnBrk="1" latinLnBrk="0" hangingPunct="1">
        <a:defRPr sz="1764" kern="1200">
          <a:solidFill>
            <a:schemeClr val="tx1"/>
          </a:solidFill>
          <a:latin typeface="+mn-lt"/>
          <a:ea typeface="+mn-ea"/>
          <a:cs typeface="+mn-cs"/>
        </a:defRPr>
      </a:lvl8pPr>
      <a:lvl9pPr marL="3656021" algn="l" defTabSz="914005"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Customer Churn Prediction for Retail</a:t>
            </a:r>
          </a:p>
        </p:txBody>
      </p:sp>
    </p:spTree>
    <p:extLst>
      <p:ext uri="{BB962C8B-B14F-4D97-AF65-F5344CB8AC3E}">
        <p14:creationId xmlns:p14="http://schemas.microsoft.com/office/powerpoint/2010/main" val="6524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lide Number Placeholder 1"/>
          <p:cNvSpPr>
            <a:spLocks noGrp="1"/>
          </p:cNvSpPr>
          <p:nvPr>
            <p:ph type="sldNum" sz="quarter" idx="4"/>
          </p:nvPr>
        </p:nvSpPr>
        <p:spPr>
          <a:xfrm>
            <a:off x="9448800" y="6581887"/>
            <a:ext cx="2743200" cy="365125"/>
          </a:xfrm>
        </p:spPr>
        <p:txBody>
          <a:bodyPr/>
          <a:lstStyle/>
          <a:p>
            <a:fld id="{A34B8C21-472C-43AD-8B9F-5964D09AB204}" type="slidenum">
              <a:rPr lang="en-IN" smtClean="0"/>
              <a:pPr/>
              <a:t>10</a:t>
            </a:fld>
            <a:endParaRPr lang="en-IN" dirty="0"/>
          </a:p>
        </p:txBody>
      </p:sp>
      <p:sp>
        <p:nvSpPr>
          <p:cNvPr id="11"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Architecture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5832"/>
            <a:ext cx="12207240" cy="6085738"/>
          </a:xfrm>
          <a:prstGeom prst="rect">
            <a:avLst/>
          </a:prstGeom>
        </p:spPr>
      </p:pic>
      <p:grpSp>
        <p:nvGrpSpPr>
          <p:cNvPr id="32" name="Group 31"/>
          <p:cNvGrpSpPr/>
          <p:nvPr/>
        </p:nvGrpSpPr>
        <p:grpSpPr>
          <a:xfrm>
            <a:off x="7009749" y="5049490"/>
            <a:ext cx="2037147" cy="753770"/>
            <a:chOff x="267351" y="1275254"/>
            <a:chExt cx="1746297" cy="753770"/>
          </a:xfrm>
        </p:grpSpPr>
        <p:sp>
          <p:nvSpPr>
            <p:cNvPr id="33" name="Rectangle 32"/>
            <p:cNvSpPr/>
            <p:nvPr/>
          </p:nvSpPr>
          <p:spPr>
            <a:xfrm>
              <a:off x="267351" y="1475026"/>
              <a:ext cx="1746297"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Delivers predictions, visualizations and reports based on historical and current transaction data</a:t>
              </a:r>
            </a:p>
          </p:txBody>
        </p:sp>
        <p:sp>
          <p:nvSpPr>
            <p:cNvPr id="34" name="Rectangle 33"/>
            <p:cNvSpPr/>
            <p:nvPr/>
          </p:nvSpPr>
          <p:spPr>
            <a:xfrm>
              <a:off x="273702" y="1275254"/>
              <a:ext cx="1449611"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Power BI</a:t>
              </a:r>
            </a:p>
          </p:txBody>
        </p:sp>
      </p:grpSp>
      <p:grpSp>
        <p:nvGrpSpPr>
          <p:cNvPr id="35" name="Group 34"/>
          <p:cNvGrpSpPr/>
          <p:nvPr/>
        </p:nvGrpSpPr>
        <p:grpSpPr>
          <a:xfrm>
            <a:off x="10050427" y="2493234"/>
            <a:ext cx="1998614" cy="915275"/>
            <a:chOff x="10130751" y="2879525"/>
            <a:chExt cx="1998614" cy="915275"/>
          </a:xfrm>
        </p:grpSpPr>
        <p:sp>
          <p:nvSpPr>
            <p:cNvPr id="36" name="Rectangle 35"/>
            <p:cNvSpPr/>
            <p:nvPr/>
          </p:nvSpPr>
          <p:spPr>
            <a:xfrm>
              <a:off x="10130751" y="3086914"/>
              <a:ext cx="1998614" cy="707886"/>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cs typeface="Segoe UI Semilight" panose="020B0402040204020203" pitchFamily="34" charset="0"/>
                </a:rPr>
                <a:t>Coordinates data transfer to and from Azure SQL Data Warehouse and Azure Blob Storage and invokes Azure Machine Learning.</a:t>
              </a:r>
            </a:p>
          </p:txBody>
        </p:sp>
        <p:sp>
          <p:nvSpPr>
            <p:cNvPr id="37" name="Rectangle 36"/>
            <p:cNvSpPr/>
            <p:nvPr/>
          </p:nvSpPr>
          <p:spPr>
            <a:xfrm>
              <a:off x="10137102" y="2879525"/>
              <a:ext cx="1827100" cy="276999"/>
            </a:xfrm>
            <a:prstGeom prst="rect">
              <a:avLst/>
            </a:prstGeom>
          </p:spPr>
          <p:txBody>
            <a:bodyPr wrap="square" anchor="b">
              <a:spAutoFit/>
            </a:bodyPr>
            <a:lstStyle/>
            <a:p>
              <a:pPr>
                <a:spcAft>
                  <a:spcPts val="600"/>
                </a:spcAft>
              </a:pPr>
              <a:r>
                <a:rPr lang="en-US" sz="1200" dirty="0">
                  <a:solidFill>
                    <a:srgbClr val="002050"/>
                  </a:solidFill>
                  <a:latin typeface="Segoe UI" panose="020B0502040204020203" pitchFamily="34" charset="0"/>
                  <a:cs typeface="Segoe UI" panose="020B0502040204020203" pitchFamily="34" charset="0"/>
                </a:rPr>
                <a:t>Azure Data Factory</a:t>
              </a:r>
            </a:p>
          </p:txBody>
        </p:sp>
      </p:grpSp>
      <p:sp>
        <p:nvSpPr>
          <p:cNvPr id="41" name="Rectangle 40"/>
          <p:cNvSpPr/>
          <p:nvPr/>
        </p:nvSpPr>
        <p:spPr>
          <a:xfrm>
            <a:off x="1650774" y="1857705"/>
            <a:ext cx="1594132" cy="646331"/>
          </a:xfrm>
          <a:prstGeom prst="rect">
            <a:avLst/>
          </a:prstGeom>
        </p:spPr>
        <p:txBody>
          <a:bodyPr wrap="square">
            <a:spAutoFit/>
          </a:bodyPr>
          <a:lstStyle/>
          <a:p>
            <a:pPr defTabSz="932472" fontAlgn="base">
              <a:spcBef>
                <a:spcPct val="0"/>
              </a:spcBef>
              <a:spcAft>
                <a:spcPct val="0"/>
              </a:spcAft>
            </a:pPr>
            <a:r>
              <a:rPr lang="en-US" sz="1200" dirty="0">
                <a:solidFill>
                  <a:srgbClr val="505050"/>
                </a:solidFill>
                <a:latin typeface="Segoe UI Semilight" panose="020B0402040204020203" pitchFamily="34" charset="0"/>
                <a:ea typeface="Segoe UI" pitchFamily="34" charset="0"/>
                <a:cs typeface="Segoe UI Semilight" panose="020B0402040204020203" pitchFamily="34" charset="0"/>
              </a:rPr>
              <a:t>One-time ingestion of </a:t>
            </a:r>
            <a:r>
              <a:rPr lang="en-US" sz="1200" dirty="0">
                <a:solidFill>
                  <a:srgbClr val="505050"/>
                </a:solidFill>
                <a:latin typeface="Segoe UI Semibold" panose="020B0702040204020203" pitchFamily="34" charset="0"/>
                <a:ea typeface="Segoe UI" pitchFamily="34" charset="0"/>
                <a:cs typeface="Segoe UI Semibold" panose="020B0702040204020203" pitchFamily="34" charset="0"/>
              </a:rPr>
              <a:t>historical transaction data </a:t>
            </a:r>
          </a:p>
        </p:txBody>
      </p:sp>
      <p:grpSp>
        <p:nvGrpSpPr>
          <p:cNvPr id="42" name="Group 41"/>
          <p:cNvGrpSpPr/>
          <p:nvPr/>
        </p:nvGrpSpPr>
        <p:grpSpPr>
          <a:xfrm>
            <a:off x="4730988" y="3433557"/>
            <a:ext cx="1831653" cy="599882"/>
            <a:chOff x="267352" y="1275254"/>
            <a:chExt cx="1831653" cy="599882"/>
          </a:xfrm>
        </p:grpSpPr>
        <p:sp>
          <p:nvSpPr>
            <p:cNvPr id="43" name="Rectangle 42"/>
            <p:cNvSpPr/>
            <p:nvPr/>
          </p:nvSpPr>
          <p:spPr>
            <a:xfrm>
              <a:off x="267352" y="1475026"/>
              <a:ext cx="1831653" cy="400110"/>
            </a:xfrm>
            <a:prstGeom prst="rect">
              <a:avLst/>
            </a:prstGeom>
          </p:spPr>
          <p:txBody>
            <a:bodyPr wrap="square">
              <a:spAutoFit/>
            </a:bodyPr>
            <a:lstStyle/>
            <a:p>
              <a:pPr defTabSz="932472" fontAlgn="base">
                <a:spcBef>
                  <a:spcPct val="0"/>
                </a:spcBef>
                <a:spcAft>
                  <a:spcPct val="0"/>
                </a:spcAft>
              </a:pPr>
              <a:r>
                <a:rPr lang="en-US" sz="1000" spc="-40" dirty="0">
                  <a:solidFill>
                    <a:srgbClr val="F08400"/>
                  </a:solidFill>
                  <a:latin typeface="Segoe UI Semibold" panose="020B0702040204020203" pitchFamily="34" charset="0"/>
                  <a:ea typeface="Segoe UI" pitchFamily="34" charset="0"/>
                  <a:cs typeface="Segoe UI Semibold" panose="020B0702040204020203" pitchFamily="34" charset="0"/>
                </a:rPr>
                <a:t>Time-stamps data and sends it </a:t>
              </a:r>
              <a:r>
                <a:rPr lang="en-US" sz="1000" spc="-40" dirty="0">
                  <a:solidFill>
                    <a:srgbClr val="282828"/>
                  </a:solidFill>
                  <a:latin typeface="Segoe UI Semilight" panose="020B0402040204020203" pitchFamily="34" charset="0"/>
                  <a:ea typeface="Segoe UI" pitchFamily="34" charset="0"/>
                  <a:cs typeface="Segoe UI Semilight" panose="020B0402040204020203" pitchFamily="34" charset="0"/>
                </a:rPr>
                <a:t>to Azure SQL Data Warehouse.</a:t>
              </a:r>
            </a:p>
          </p:txBody>
        </p:sp>
        <p:sp>
          <p:nvSpPr>
            <p:cNvPr id="44" name="Rectangle 43"/>
            <p:cNvSpPr/>
            <p:nvPr/>
          </p:nvSpPr>
          <p:spPr>
            <a:xfrm>
              <a:off x="273702" y="1275254"/>
              <a:ext cx="1726565"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Stream Analytics</a:t>
              </a:r>
            </a:p>
          </p:txBody>
        </p:sp>
      </p:grpSp>
      <p:grpSp>
        <p:nvGrpSpPr>
          <p:cNvPr id="45" name="Group 44"/>
          <p:cNvGrpSpPr/>
          <p:nvPr/>
        </p:nvGrpSpPr>
        <p:grpSpPr>
          <a:xfrm>
            <a:off x="2804648" y="3533443"/>
            <a:ext cx="1645972" cy="753770"/>
            <a:chOff x="267352" y="1275254"/>
            <a:chExt cx="1645972" cy="753770"/>
          </a:xfrm>
        </p:grpSpPr>
        <p:sp>
          <p:nvSpPr>
            <p:cNvPr id="46" name="Rectangle 45"/>
            <p:cNvSpPr/>
            <p:nvPr/>
          </p:nvSpPr>
          <p:spPr>
            <a:xfrm>
              <a:off x="267352" y="1475026"/>
              <a:ext cx="1645972" cy="553998"/>
            </a:xfrm>
            <a:prstGeom prst="rect">
              <a:avLst/>
            </a:prstGeom>
          </p:spPr>
          <p:txBody>
            <a:bodyPr wrap="square" lIns="91440" rIns="91440">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This highly-scalable service </a:t>
              </a:r>
              <a:r>
                <a:rPr lang="en-US" sz="1000" dirty="0">
                  <a:solidFill>
                    <a:srgbClr val="008272"/>
                  </a:solidFill>
                  <a:latin typeface="Segoe UI Semibold" panose="020B0702040204020203" pitchFamily="34" charset="0"/>
                  <a:ea typeface="Segoe UI" pitchFamily="34" charset="0"/>
                  <a:cs typeface="Segoe UI Semibold" panose="020B0702040204020203" pitchFamily="34" charset="0"/>
                </a:rPr>
                <a:t>ingests near real-time data</a:t>
              </a:r>
              <a:r>
                <a:rPr lang="en-US" sz="1000" dirty="0">
                  <a:solidFill>
                    <a:srgbClr val="008272"/>
                  </a:solidFill>
                  <a:latin typeface="Segoe UI Semilight" panose="020B0402040204020203" pitchFamily="34" charset="0"/>
                  <a:ea typeface="Segoe UI" pitchFamily="34" charset="0"/>
                  <a:cs typeface="Segoe UI Semilight" panose="020B0402040204020203" pitchFamily="34" charset="0"/>
                </a:rPr>
                <a:t>.</a:t>
              </a:r>
            </a:p>
          </p:txBody>
        </p:sp>
        <p:sp>
          <p:nvSpPr>
            <p:cNvPr id="47" name="Rectangle 46"/>
            <p:cNvSpPr/>
            <p:nvPr/>
          </p:nvSpPr>
          <p:spPr>
            <a:xfrm>
              <a:off x="273702" y="1275254"/>
              <a:ext cx="1309837" cy="276999"/>
            </a:xfrm>
            <a:prstGeom prst="rect">
              <a:avLst/>
            </a:prstGeom>
          </p:spPr>
          <p:txBody>
            <a:bodyPr wrap="square" lIns="91440" rIns="91440">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Event Hub</a:t>
              </a:r>
            </a:p>
          </p:txBody>
        </p:sp>
      </p:grpSp>
      <p:grpSp>
        <p:nvGrpSpPr>
          <p:cNvPr id="52" name="Group 51"/>
          <p:cNvGrpSpPr/>
          <p:nvPr/>
        </p:nvGrpSpPr>
        <p:grpSpPr>
          <a:xfrm>
            <a:off x="8223822" y="3606271"/>
            <a:ext cx="2303916" cy="604281"/>
            <a:chOff x="10130751" y="2694859"/>
            <a:chExt cx="2303916" cy="604281"/>
          </a:xfrm>
        </p:grpSpPr>
        <p:sp>
          <p:nvSpPr>
            <p:cNvPr id="53" name="Rectangle 52"/>
            <p:cNvSpPr/>
            <p:nvPr/>
          </p:nvSpPr>
          <p:spPr>
            <a:xfrm>
              <a:off x="10130751" y="2899030"/>
              <a:ext cx="2303916" cy="400110"/>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bold" panose="020B0702040204020203" pitchFamily="34" charset="0"/>
                  <a:cs typeface="Segoe UI Semibold" panose="020B0702040204020203" pitchFamily="34" charset="0"/>
                </a:rPr>
                <a:t>Historical</a:t>
              </a:r>
              <a:r>
                <a:rPr lang="en-US" sz="1000" dirty="0">
                  <a:solidFill>
                    <a:srgbClr val="282828"/>
                  </a:solidFill>
                  <a:latin typeface="Segoe UI Semilight" panose="020B0402040204020203" pitchFamily="34" charset="0"/>
                  <a:cs typeface="Segoe UI Semilight" panose="020B0402040204020203" pitchFamily="34" charset="0"/>
                </a:rPr>
                <a:t> and </a:t>
              </a:r>
              <a:r>
                <a:rPr lang="en-US" sz="1000" dirty="0">
                  <a:solidFill>
                    <a:srgbClr val="F08400"/>
                  </a:solidFill>
                  <a:latin typeface="Segoe UI Semibold" panose="020B0702040204020203" pitchFamily="34" charset="0"/>
                  <a:cs typeface="Segoe UI Semibold" panose="020B0702040204020203" pitchFamily="34" charset="0"/>
                </a:rPr>
                <a:t>current</a:t>
              </a:r>
              <a:r>
                <a:rPr lang="en-US" sz="1000" dirty="0">
                  <a:solidFill>
                    <a:srgbClr val="282828"/>
                  </a:solidFill>
                  <a:latin typeface="Segoe UI Semilight" panose="020B0402040204020203" pitchFamily="34" charset="0"/>
                  <a:cs typeface="Segoe UI Semilight" panose="020B0402040204020203" pitchFamily="34" charset="0"/>
                </a:rPr>
                <a:t> data is stored along with </a:t>
              </a:r>
              <a:r>
                <a:rPr lang="en-US" sz="1000" dirty="0">
                  <a:solidFill>
                    <a:srgbClr val="005291"/>
                  </a:solidFill>
                  <a:latin typeface="Segoe UI Semibold" panose="020B0702040204020203" pitchFamily="34" charset="0"/>
                  <a:cs typeface="Segoe UI Semibold" panose="020B0702040204020203" pitchFamily="34" charset="0"/>
                </a:rPr>
                <a:t>predictions</a:t>
              </a:r>
              <a:r>
                <a:rPr lang="en-US" sz="1000" dirty="0">
                  <a:solidFill>
                    <a:srgbClr val="282828"/>
                  </a:solidFill>
                  <a:latin typeface="Segoe UI Semilight" panose="020B0402040204020203" pitchFamily="34" charset="0"/>
                  <a:cs typeface="Segoe UI Semilight" panose="020B0402040204020203" pitchFamily="34" charset="0"/>
                </a:rPr>
                <a:t>.</a:t>
              </a:r>
            </a:p>
          </p:txBody>
        </p:sp>
        <p:sp>
          <p:nvSpPr>
            <p:cNvPr id="54" name="Rectangle 53"/>
            <p:cNvSpPr/>
            <p:nvPr/>
          </p:nvSpPr>
          <p:spPr>
            <a:xfrm>
              <a:off x="10137102" y="2694859"/>
              <a:ext cx="2201302"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cs typeface="Segoe UI" panose="020B0502040204020203" pitchFamily="34" charset="0"/>
                </a:rPr>
                <a:t>Azure SQL Data Warehouse</a:t>
              </a:r>
            </a:p>
          </p:txBody>
        </p:sp>
      </p:grpSp>
      <p:grpSp>
        <p:nvGrpSpPr>
          <p:cNvPr id="55" name="Group 54"/>
          <p:cNvGrpSpPr/>
          <p:nvPr/>
        </p:nvGrpSpPr>
        <p:grpSpPr>
          <a:xfrm>
            <a:off x="9111711" y="1451199"/>
            <a:ext cx="2025000" cy="753770"/>
            <a:chOff x="267351" y="1275254"/>
            <a:chExt cx="2025000" cy="753770"/>
          </a:xfrm>
        </p:grpSpPr>
        <p:sp>
          <p:nvSpPr>
            <p:cNvPr id="56" name="Rectangle 55"/>
            <p:cNvSpPr/>
            <p:nvPr/>
          </p:nvSpPr>
          <p:spPr>
            <a:xfrm>
              <a:off x="267351" y="1475026"/>
              <a:ext cx="2025000" cy="553998"/>
            </a:xfrm>
            <a:prstGeom prst="rect">
              <a:avLst/>
            </a:prstGeom>
          </p:spPr>
          <p:txBody>
            <a:bodyPr wrap="square">
              <a:spAutoFit/>
            </a:bodyPr>
            <a:lstStyle/>
            <a:p>
              <a:pPr defTabSz="932472" fontAlgn="base">
                <a:spcBef>
                  <a:spcPct val="0"/>
                </a:spcBef>
                <a:spcAft>
                  <a:spcPct val="0"/>
                </a:spcAft>
              </a:pP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Compares </a:t>
              </a:r>
              <a:r>
                <a:rPr lang="en-US" sz="1000" dirty="0">
                  <a:solidFill>
                    <a:srgbClr val="282828"/>
                  </a:solidFill>
                  <a:latin typeface="Segoe UI Semibold" panose="020B0702040204020203" pitchFamily="34" charset="0"/>
                  <a:cs typeface="Segoe UI Semibold" panose="020B0702040204020203" pitchFamily="34" charset="0"/>
                </a:rPr>
                <a:t>historical </a:t>
              </a: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and </a:t>
              </a:r>
              <a:r>
                <a:rPr lang="en-US" sz="1000" dirty="0">
                  <a:solidFill>
                    <a:srgbClr val="F08400"/>
                  </a:solidFill>
                  <a:latin typeface="Segoe UI Semibold" panose="020B0702040204020203" pitchFamily="34" charset="0"/>
                  <a:cs typeface="Segoe UI Semibold" panose="020B0702040204020203" pitchFamily="34" charset="0"/>
                </a:rPr>
                <a:t>current</a:t>
              </a: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 data to make </a:t>
              </a:r>
              <a:r>
                <a:rPr lang="en-US" sz="1000" dirty="0">
                  <a:solidFill>
                    <a:srgbClr val="005291"/>
                  </a:solidFill>
                  <a:latin typeface="Segoe UI Semibold" panose="020B0702040204020203" pitchFamily="34" charset="0"/>
                  <a:cs typeface="Segoe UI Semibold" panose="020B0702040204020203" pitchFamily="34" charset="0"/>
                </a:rPr>
                <a:t>predictions and give insight</a:t>
              </a:r>
              <a:r>
                <a:rPr lang="en-US" sz="1000" dirty="0">
                  <a:solidFill>
                    <a:srgbClr val="282828"/>
                  </a:solidFill>
                  <a:latin typeface="Segoe UI Semilight" panose="020B0402040204020203" pitchFamily="34" charset="0"/>
                  <a:ea typeface="Segoe UI" pitchFamily="34" charset="0"/>
                  <a:cs typeface="Segoe UI Semilight" panose="020B0402040204020203" pitchFamily="34" charset="0"/>
                </a:rPr>
                <a:t> into customer churn.</a:t>
              </a:r>
            </a:p>
          </p:txBody>
        </p:sp>
        <p:sp>
          <p:nvSpPr>
            <p:cNvPr id="57" name="Rectangle 56"/>
            <p:cNvSpPr/>
            <p:nvPr/>
          </p:nvSpPr>
          <p:spPr>
            <a:xfrm>
              <a:off x="273702" y="1275254"/>
              <a:ext cx="2018649" cy="276999"/>
            </a:xfrm>
            <a:prstGeom prst="rect">
              <a:avLst/>
            </a:prstGeom>
          </p:spPr>
          <p:txBody>
            <a:bodyPr wrap="square">
              <a:spAutoFit/>
            </a:bodyPr>
            <a:lstStyle/>
            <a:p>
              <a:pPr>
                <a:spcAft>
                  <a:spcPts val="600"/>
                </a:spcAft>
              </a:pPr>
              <a:r>
                <a:rPr lang="en-US" sz="1200" dirty="0">
                  <a:solidFill>
                    <a:srgbClr val="002050"/>
                  </a:solidFill>
                  <a:latin typeface="Segoe UI" panose="020B0502040204020203" pitchFamily="34" charset="0"/>
                  <a:ea typeface="Times New Roman" panose="02020603050405020304" pitchFamily="18" charset="0"/>
                  <a:cs typeface="Segoe UI" panose="020B0502040204020203" pitchFamily="34" charset="0"/>
                </a:rPr>
                <a:t>Azure Machine Learning</a:t>
              </a:r>
            </a:p>
          </p:txBody>
        </p:sp>
      </p:grpSp>
      <p:grpSp>
        <p:nvGrpSpPr>
          <p:cNvPr id="58" name="Group 57"/>
          <p:cNvGrpSpPr/>
          <p:nvPr/>
        </p:nvGrpSpPr>
        <p:grpSpPr>
          <a:xfrm>
            <a:off x="3091158" y="1824223"/>
            <a:ext cx="3726115" cy="912057"/>
            <a:chOff x="8708552" y="2694859"/>
            <a:chExt cx="3726115" cy="912057"/>
          </a:xfrm>
        </p:grpSpPr>
        <p:sp>
          <p:nvSpPr>
            <p:cNvPr id="59" name="Rectangle 58"/>
            <p:cNvSpPr/>
            <p:nvPr/>
          </p:nvSpPr>
          <p:spPr>
            <a:xfrm>
              <a:off x="8708552" y="2899030"/>
              <a:ext cx="3726115" cy="707886"/>
            </a:xfrm>
            <a:prstGeom prst="rect">
              <a:avLst/>
            </a:prstGeom>
          </p:spPr>
          <p:txBody>
            <a:bodyPr wrap="square">
              <a:spAutoFit/>
            </a:bodyPr>
            <a:lstStyle/>
            <a:p>
              <a:pPr algn="r" defTabSz="932472" fontAlgn="base">
                <a:spcBef>
                  <a:spcPct val="0"/>
                </a:spcBef>
                <a:spcAft>
                  <a:spcPct val="0"/>
                </a:spcAft>
              </a:pPr>
              <a:r>
                <a:rPr lang="en-US" sz="1000" dirty="0">
                  <a:solidFill>
                    <a:srgbClr val="282828"/>
                  </a:solidFill>
                  <a:latin typeface="Segoe UI Semibold" panose="020B0702040204020203" pitchFamily="34" charset="0"/>
                  <a:cs typeface="Segoe UI Semibold" panose="020B0702040204020203" pitchFamily="34" charset="0"/>
                </a:rPr>
                <a:t>Historical data </a:t>
              </a:r>
              <a:r>
                <a:rPr lang="en-US" sz="1000" dirty="0">
                  <a:solidFill>
                    <a:srgbClr val="282828"/>
                  </a:solidFill>
                  <a:latin typeface="Segoe UI Semilight" panose="020B0402040204020203" pitchFamily="34" charset="0"/>
                  <a:cs typeface="Segoe UI Semilight" panose="020B0402040204020203" pitchFamily="34" charset="0"/>
                </a:rPr>
                <a:t>is loaded and then transferred to Azure SQL Data Warehouse through PolyBase (for efficiency and speed). </a:t>
              </a:r>
              <a:r>
                <a:rPr lang="en-US" sz="1000" dirty="0">
                  <a:solidFill>
                    <a:srgbClr val="005291"/>
                  </a:solidFill>
                  <a:latin typeface="Segoe UI Semibold" panose="020B0702040204020203" pitchFamily="34" charset="0"/>
                  <a:cs typeface="Segoe UI Semibold" panose="020B0702040204020203" pitchFamily="34" charset="0"/>
                </a:rPr>
                <a:t>Prediction data </a:t>
              </a:r>
              <a:r>
                <a:rPr lang="en-US" sz="1000" dirty="0">
                  <a:solidFill>
                    <a:srgbClr val="282828"/>
                  </a:solidFill>
                  <a:latin typeface="Segoe UI Semilight" panose="020B0402040204020203" pitchFamily="34" charset="0"/>
                  <a:cs typeface="Segoe UI Semilight" panose="020B0402040204020203" pitchFamily="34" charset="0"/>
                </a:rPr>
                <a:t>is transferred from Azure Machine Learning and then loaded into Azure SQL Data Warehouse using PolyBase.</a:t>
              </a:r>
            </a:p>
          </p:txBody>
        </p:sp>
        <p:sp>
          <p:nvSpPr>
            <p:cNvPr id="60" name="Rectangle 59"/>
            <p:cNvSpPr/>
            <p:nvPr/>
          </p:nvSpPr>
          <p:spPr>
            <a:xfrm>
              <a:off x="10201838" y="2694859"/>
              <a:ext cx="2201302" cy="276999"/>
            </a:xfrm>
            <a:prstGeom prst="rect">
              <a:avLst/>
            </a:prstGeom>
          </p:spPr>
          <p:txBody>
            <a:bodyPr wrap="square">
              <a:spAutoFit/>
            </a:bodyPr>
            <a:lstStyle/>
            <a:p>
              <a:pPr algn="r">
                <a:spcAft>
                  <a:spcPts val="600"/>
                </a:spcAft>
              </a:pPr>
              <a:r>
                <a:rPr lang="en-US" sz="1200" dirty="0">
                  <a:solidFill>
                    <a:srgbClr val="002050"/>
                  </a:solidFill>
                  <a:latin typeface="Segoe UI" panose="020B0502040204020203" pitchFamily="34" charset="0"/>
                  <a:cs typeface="Segoe UI" panose="020B0502040204020203" pitchFamily="34" charset="0"/>
                </a:rPr>
                <a:t>Azure Blob Storage</a:t>
              </a:r>
            </a:p>
          </p:txBody>
        </p:sp>
      </p:grpSp>
    </p:spTree>
    <p:extLst>
      <p:ext uri="{BB962C8B-B14F-4D97-AF65-F5344CB8AC3E}">
        <p14:creationId xmlns:p14="http://schemas.microsoft.com/office/powerpoint/2010/main" val="6065540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11</a:t>
            </a:fld>
            <a:endParaRPr lang="en-IN" dirty="0"/>
          </a:p>
        </p:txBody>
      </p:sp>
      <p:sp>
        <p:nvSpPr>
          <p:cNvPr id="5"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Sample Dashboard</a:t>
            </a:r>
          </a:p>
        </p:txBody>
      </p:sp>
      <p:grpSp>
        <p:nvGrpSpPr>
          <p:cNvPr id="11" name="Group 10"/>
          <p:cNvGrpSpPr/>
          <p:nvPr/>
        </p:nvGrpSpPr>
        <p:grpSpPr>
          <a:xfrm>
            <a:off x="5547360" y="5720372"/>
            <a:ext cx="1097280" cy="868681"/>
            <a:chOff x="5728855" y="5486400"/>
            <a:chExt cx="997527" cy="789710"/>
          </a:xfrm>
        </p:grpSpPr>
        <p:sp>
          <p:nvSpPr>
            <p:cNvPr id="13" name="Rectangle 12"/>
            <p:cNvSpPr/>
            <p:nvPr/>
          </p:nvSpPr>
          <p:spPr bwMode="auto">
            <a:xfrm>
              <a:off x="5728855" y="5597238"/>
              <a:ext cx="997527" cy="678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5728855" y="5486400"/>
              <a:ext cx="997527" cy="318195"/>
            </a:xfrm>
            <a:prstGeom prst="rect">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2" name="Rectangle 11"/>
          <p:cNvSpPr/>
          <p:nvPr/>
        </p:nvSpPr>
        <p:spPr bwMode="auto">
          <a:xfrm>
            <a:off x="4919941" y="6589053"/>
            <a:ext cx="2352118" cy="270637"/>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Rounded Corners 8"/>
          <p:cNvSpPr/>
          <p:nvPr/>
        </p:nvSpPr>
        <p:spPr bwMode="auto">
          <a:xfrm>
            <a:off x="1849120" y="805218"/>
            <a:ext cx="8493760" cy="5029200"/>
          </a:xfrm>
          <a:prstGeom prst="roundRect">
            <a:avLst>
              <a:gd name="adj" fmla="val 2743"/>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0416" t="19008" r="-679" b="305"/>
          <a:stretch/>
        </p:blipFill>
        <p:spPr>
          <a:xfrm>
            <a:off x="2090844" y="1078991"/>
            <a:ext cx="8033461" cy="4492666"/>
          </a:xfrm>
          <a:prstGeom prst="rect">
            <a:avLst/>
          </a:prstGeom>
        </p:spPr>
      </p:pic>
    </p:spTree>
    <p:extLst>
      <p:ext uri="{BB962C8B-B14F-4D97-AF65-F5344CB8AC3E}">
        <p14:creationId xmlns:p14="http://schemas.microsoft.com/office/powerpoint/2010/main" val="113226694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12</a:t>
            </a:fld>
            <a:endParaRPr lang="en-IN" dirty="0"/>
          </a:p>
        </p:txBody>
      </p:sp>
      <p:sp>
        <p:nvSpPr>
          <p:cNvPr id="5"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Sample Dashboard</a:t>
            </a:r>
          </a:p>
        </p:txBody>
      </p:sp>
      <p:grpSp>
        <p:nvGrpSpPr>
          <p:cNvPr id="11" name="Group 10"/>
          <p:cNvGrpSpPr/>
          <p:nvPr/>
        </p:nvGrpSpPr>
        <p:grpSpPr>
          <a:xfrm>
            <a:off x="5547360" y="5720372"/>
            <a:ext cx="1097280" cy="868681"/>
            <a:chOff x="5728855" y="5486400"/>
            <a:chExt cx="997527" cy="789710"/>
          </a:xfrm>
        </p:grpSpPr>
        <p:sp>
          <p:nvSpPr>
            <p:cNvPr id="13" name="Rectangle 12"/>
            <p:cNvSpPr/>
            <p:nvPr/>
          </p:nvSpPr>
          <p:spPr bwMode="auto">
            <a:xfrm>
              <a:off x="5728855" y="5597238"/>
              <a:ext cx="997527" cy="678872"/>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p:nvPr/>
          </p:nvSpPr>
          <p:spPr bwMode="auto">
            <a:xfrm>
              <a:off x="5728855" y="5486400"/>
              <a:ext cx="997527" cy="318195"/>
            </a:xfrm>
            <a:prstGeom prst="rect">
              <a:avLst/>
            </a:prstGeom>
            <a:solidFill>
              <a:srgbClr val="2828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2" name="Rectangle 11"/>
          <p:cNvSpPr/>
          <p:nvPr/>
        </p:nvSpPr>
        <p:spPr bwMode="auto">
          <a:xfrm>
            <a:off x="4919941" y="6589053"/>
            <a:ext cx="2352118" cy="270637"/>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Rounded Corners 8"/>
          <p:cNvSpPr/>
          <p:nvPr/>
        </p:nvSpPr>
        <p:spPr bwMode="auto">
          <a:xfrm>
            <a:off x="1849120" y="805218"/>
            <a:ext cx="8493760" cy="5029200"/>
          </a:xfrm>
          <a:prstGeom prst="roundRect">
            <a:avLst>
              <a:gd name="adj" fmla="val 2743"/>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33" t="2293" r="-100" b="4873"/>
          <a:stretch/>
        </p:blipFill>
        <p:spPr>
          <a:xfrm>
            <a:off x="2081046" y="1072055"/>
            <a:ext cx="8027863" cy="4489704"/>
          </a:xfrm>
          <a:prstGeom prst="rect">
            <a:avLst/>
          </a:prstGeom>
        </p:spPr>
      </p:pic>
    </p:spTree>
    <p:extLst>
      <p:ext uri="{BB962C8B-B14F-4D97-AF65-F5344CB8AC3E}">
        <p14:creationId xmlns:p14="http://schemas.microsoft.com/office/powerpoint/2010/main" val="149243256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5080542" cy="2293620"/>
          </a:xfrm>
        </p:spPr>
        <p:txBody>
          <a:bodyPr/>
          <a:lstStyle/>
          <a:p>
            <a:r>
              <a:rPr lang="en-US" dirty="0"/>
              <a:t>Cortana Intelligence Suite</a:t>
            </a:r>
          </a:p>
        </p:txBody>
      </p:sp>
    </p:spTree>
    <p:extLst>
      <p:ext uri="{BB962C8B-B14F-4D97-AF65-F5344CB8AC3E}">
        <p14:creationId xmlns:p14="http://schemas.microsoft.com/office/powerpoint/2010/main" val="278953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sp>
        <p:nvSpPr>
          <p:cNvPr id="162" name="Rectangle 161"/>
          <p:cNvSpPr/>
          <p:nvPr/>
        </p:nvSpPr>
        <p:spPr>
          <a:xfrm>
            <a:off x="-1" y="806298"/>
            <a:ext cx="6400801" cy="6051702"/>
          </a:xfrm>
          <a:prstGeom prst="rect">
            <a:avLst/>
          </a:prstGeom>
          <a:ln w="38100">
            <a:solidFill>
              <a:srgbClr val="0070C0"/>
            </a:solidFill>
          </a:ln>
        </p:spPr>
        <p:txBody>
          <a:bodyPr wrap="square" lIns="274320" tIns="274320" rIns="548640" bIns="457200" anchor="t">
            <a:noAutofit/>
          </a:bodyPr>
          <a:lstStyle/>
          <a:p>
            <a:r>
              <a:rPr lang="en-US" dirty="0"/>
              <a:t>Cortana Intelligence is a fully managed</a:t>
            </a:r>
            <a:r>
              <a:rPr lang="en-US" b="1" dirty="0"/>
              <a:t> </a:t>
            </a:r>
            <a:r>
              <a:rPr lang="en-US" dirty="0">
                <a:solidFill>
                  <a:srgbClr val="005291"/>
                </a:solidFill>
                <a:latin typeface="Segoe UI Semibold" panose="020B0702040204020203" pitchFamily="34" charset="0"/>
                <a:cs typeface="Segoe UI Semibold" panose="020B0702040204020203" pitchFamily="34" charset="0"/>
              </a:rPr>
              <a:t>big data and advanced analytics suite </a:t>
            </a:r>
            <a:r>
              <a:rPr lang="en-US" dirty="0"/>
              <a:t>in the cloud that </a:t>
            </a:r>
            <a:r>
              <a:rPr lang="en-US" dirty="0">
                <a:solidFill>
                  <a:srgbClr val="005291"/>
                </a:solidFill>
                <a:latin typeface="Segoe UI Semibold" panose="020B0702040204020203" pitchFamily="34" charset="0"/>
                <a:cs typeface="Segoe UI Semibold" panose="020B0702040204020203" pitchFamily="34" charset="0"/>
              </a:rPr>
              <a:t>transforms data into intelligent action.</a:t>
            </a:r>
          </a:p>
          <a:p>
            <a:pPr marL="228600">
              <a:spcBef>
                <a:spcPts val="1800"/>
              </a:spcBef>
            </a:pPr>
            <a:r>
              <a:rPr lang="en-US" dirty="0"/>
              <a:t>Cortana Intelligence… </a:t>
            </a:r>
          </a:p>
          <a:p>
            <a:pPr marL="571500" indent="-228600">
              <a:spcBef>
                <a:spcPts val="1200"/>
              </a:spcBef>
              <a:buFont typeface="Arial" panose="020B0604020202020204" pitchFamily="34" charset="0"/>
              <a:buChar char="•"/>
            </a:pPr>
            <a:r>
              <a:rPr lang="en-US" dirty="0"/>
              <a:t>Allows you to collect, manage, process and store all your data that can seamlessly and cost effectively grow over time in a </a:t>
            </a:r>
            <a:r>
              <a:rPr lang="en-US" dirty="0">
                <a:solidFill>
                  <a:srgbClr val="005291"/>
                </a:solidFill>
                <a:latin typeface="Segoe UI Semibold" panose="020B0702040204020203" pitchFamily="34" charset="0"/>
                <a:cs typeface="Segoe UI Semibold" panose="020B0702040204020203" pitchFamily="34" charset="0"/>
              </a:rPr>
              <a:t>scalable</a:t>
            </a:r>
            <a:r>
              <a:rPr lang="en-US" dirty="0"/>
              <a:t> and </a:t>
            </a:r>
            <a:r>
              <a:rPr lang="en-US" dirty="0">
                <a:solidFill>
                  <a:srgbClr val="005291"/>
                </a:solidFill>
                <a:latin typeface="Segoe UI Semibold" panose="020B0702040204020203" pitchFamily="34" charset="0"/>
                <a:cs typeface="Segoe UI Semibold" panose="020B0702040204020203" pitchFamily="34" charset="0"/>
              </a:rPr>
              <a:t>secure</a:t>
            </a:r>
            <a:r>
              <a:rPr lang="en-US" dirty="0"/>
              <a:t> way.</a:t>
            </a:r>
          </a:p>
          <a:p>
            <a:pPr marL="571500" indent="-228600">
              <a:spcBef>
                <a:spcPts val="1200"/>
              </a:spcBef>
              <a:buFont typeface="Arial" panose="020B0604020202020204" pitchFamily="34" charset="0"/>
              <a:buChar char="•"/>
            </a:pPr>
            <a:r>
              <a:rPr lang="en-US" dirty="0"/>
              <a:t>Provides </a:t>
            </a:r>
            <a:r>
              <a:rPr lang="en-US" dirty="0">
                <a:solidFill>
                  <a:srgbClr val="005291"/>
                </a:solidFill>
                <a:latin typeface="Segoe UI Semibold" panose="020B0702040204020203" pitchFamily="34" charset="0"/>
                <a:cs typeface="Segoe UI Semibold" panose="020B0702040204020203" pitchFamily="34" charset="0"/>
              </a:rPr>
              <a:t>easy</a:t>
            </a:r>
            <a:r>
              <a:rPr lang="en-US" b="1" dirty="0"/>
              <a:t> </a:t>
            </a:r>
            <a:r>
              <a:rPr lang="en-US" dirty="0"/>
              <a:t>and</a:t>
            </a:r>
            <a:r>
              <a:rPr lang="en-US" b="1" dirty="0"/>
              <a:t> </a:t>
            </a:r>
            <a:r>
              <a:rPr lang="en-US" dirty="0">
                <a:solidFill>
                  <a:srgbClr val="005291"/>
                </a:solidFill>
                <a:latin typeface="Segoe UI Semibold" panose="020B0702040204020203" pitchFamily="34" charset="0"/>
                <a:cs typeface="Segoe UI Semibold" panose="020B0702040204020203" pitchFamily="34" charset="0"/>
              </a:rPr>
              <a:t>actionable</a:t>
            </a:r>
            <a:r>
              <a:rPr lang="en-US" dirty="0"/>
              <a:t> analytics powered by the cloud that allow you to predict, prescribe and automate decision making for the most demanding problems. </a:t>
            </a:r>
          </a:p>
          <a:p>
            <a:pPr marL="571500" indent="-228600">
              <a:spcBef>
                <a:spcPts val="1200"/>
              </a:spcBef>
              <a:buFont typeface="Arial" panose="020B0604020202020204" pitchFamily="34" charset="0"/>
              <a:buChar char="•"/>
            </a:pPr>
            <a:r>
              <a:rPr lang="en-US" dirty="0"/>
              <a:t>Enables </a:t>
            </a:r>
            <a:r>
              <a:rPr lang="en-US" dirty="0">
                <a:solidFill>
                  <a:srgbClr val="005291"/>
                </a:solidFill>
                <a:latin typeface="Segoe UI Semibold" panose="020B0702040204020203" pitchFamily="34" charset="0"/>
                <a:cs typeface="Segoe UI Semibold" panose="020B0702040204020203" pitchFamily="34" charset="0"/>
              </a:rPr>
              <a:t>intelligent</a:t>
            </a:r>
            <a:r>
              <a:rPr lang="en-US" b="1" dirty="0"/>
              <a:t> </a:t>
            </a:r>
            <a:r>
              <a:rPr lang="en-US" dirty="0"/>
              <a:t>solutions through cognitive services and agents that allow you to see, hear, interpret and understand the world around you in more contextual and natural ways.</a:t>
            </a:r>
          </a:p>
        </p:txBody>
      </p:sp>
      <p:sp>
        <p:nvSpPr>
          <p:cNvPr id="2" name="Rectangle 1"/>
          <p:cNvSpPr/>
          <p:nvPr/>
        </p:nvSpPr>
        <p:spPr bwMode="auto">
          <a:xfrm>
            <a:off x="6400800" y="789518"/>
            <a:ext cx="5791200" cy="6068482"/>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dirty="0"/>
          </a:p>
        </p:txBody>
      </p:sp>
      <p:grpSp>
        <p:nvGrpSpPr>
          <p:cNvPr id="3" name="Group 2"/>
          <p:cNvGrpSpPr/>
          <p:nvPr/>
        </p:nvGrpSpPr>
        <p:grpSpPr>
          <a:xfrm>
            <a:off x="6810430" y="2457004"/>
            <a:ext cx="4971940" cy="2733507"/>
            <a:chOff x="6948210" y="2187748"/>
            <a:chExt cx="3940556" cy="2166466"/>
          </a:xfrm>
        </p:grpSpPr>
        <p:grpSp>
          <p:nvGrpSpPr>
            <p:cNvPr id="167" name="Group 166"/>
            <p:cNvGrpSpPr/>
            <p:nvPr/>
          </p:nvGrpSpPr>
          <p:grpSpPr>
            <a:xfrm>
              <a:off x="6948210" y="2187748"/>
              <a:ext cx="3940556" cy="2166466"/>
              <a:chOff x="2738160" y="3131427"/>
              <a:chExt cx="3940556" cy="2166466"/>
            </a:xfrm>
          </p:grpSpPr>
          <p:sp>
            <p:nvSpPr>
              <p:cNvPr id="170" name="Freeform 539"/>
              <p:cNvSpPr>
                <a:spLocks noChangeAspect="1"/>
              </p:cNvSpPr>
              <p:nvPr/>
            </p:nvSpPr>
            <p:spPr bwMode="auto">
              <a:xfrm>
                <a:off x="2738160" y="3131427"/>
                <a:ext cx="3940556" cy="2166466"/>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D7D7D7"/>
              </a:solidFill>
              <a:ln w="28575">
                <a:noFill/>
              </a:ln>
              <a:extLst/>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333333"/>
                  </a:solidFill>
                  <a:effectLst/>
                  <a:uLnTx/>
                  <a:uFillTx/>
                </a:endParaRPr>
              </a:p>
            </p:txBody>
          </p:sp>
          <p:grpSp>
            <p:nvGrpSpPr>
              <p:cNvPr id="171" name="Group 170"/>
              <p:cNvGrpSpPr/>
              <p:nvPr/>
            </p:nvGrpSpPr>
            <p:grpSpPr>
              <a:xfrm>
                <a:off x="3150335" y="3368612"/>
                <a:ext cx="3113022" cy="1573428"/>
                <a:chOff x="3150335" y="3368612"/>
                <a:chExt cx="3113022" cy="1573428"/>
              </a:xfrm>
            </p:grpSpPr>
            <p:sp>
              <p:nvSpPr>
                <p:cNvPr id="172" name="Freeform: Shape 171"/>
                <p:cNvSpPr>
                  <a:spLocks/>
                </p:cNvSpPr>
                <p:nvPr/>
              </p:nvSpPr>
              <p:spPr bwMode="auto">
                <a:xfrm>
                  <a:off x="3150335" y="4479338"/>
                  <a:ext cx="935093" cy="245886"/>
                </a:xfrm>
                <a:custGeom>
                  <a:avLst/>
                  <a:gdLst>
                    <a:gd name="connsiteX0" fmla="*/ 501462 w 935093"/>
                    <a:gd name="connsiteY0" fmla="*/ 0 h 245886"/>
                    <a:gd name="connsiteX1" fmla="*/ 903600 w 935093"/>
                    <a:gd name="connsiteY1" fmla="*/ 0 h 245886"/>
                    <a:gd name="connsiteX2" fmla="*/ 910868 w 935093"/>
                    <a:gd name="connsiteY2" fmla="*/ 1211 h 245886"/>
                    <a:gd name="connsiteX3" fmla="*/ 915713 w 935093"/>
                    <a:gd name="connsiteY3" fmla="*/ 2422 h 245886"/>
                    <a:gd name="connsiteX4" fmla="*/ 921769 w 935093"/>
                    <a:gd name="connsiteY4" fmla="*/ 6056 h 245886"/>
                    <a:gd name="connsiteX5" fmla="*/ 926614 w 935093"/>
                    <a:gd name="connsiteY5" fmla="*/ 9690 h 245886"/>
                    <a:gd name="connsiteX6" fmla="*/ 930248 w 935093"/>
                    <a:gd name="connsiteY6" fmla="*/ 14535 h 245886"/>
                    <a:gd name="connsiteX7" fmla="*/ 932671 w 935093"/>
                    <a:gd name="connsiteY7" fmla="*/ 19380 h 245886"/>
                    <a:gd name="connsiteX8" fmla="*/ 935093 w 935093"/>
                    <a:gd name="connsiteY8" fmla="*/ 25436 h 245886"/>
                    <a:gd name="connsiteX9" fmla="*/ 935093 w 935093"/>
                    <a:gd name="connsiteY9" fmla="*/ 31493 h 245886"/>
                    <a:gd name="connsiteX10" fmla="*/ 935093 w 935093"/>
                    <a:gd name="connsiteY10" fmla="*/ 38760 h 245886"/>
                    <a:gd name="connsiteX11" fmla="*/ 932671 w 935093"/>
                    <a:gd name="connsiteY11" fmla="*/ 44816 h 245886"/>
                    <a:gd name="connsiteX12" fmla="*/ 930248 w 935093"/>
                    <a:gd name="connsiteY12" fmla="*/ 49661 h 245886"/>
                    <a:gd name="connsiteX13" fmla="*/ 926614 w 935093"/>
                    <a:gd name="connsiteY13" fmla="*/ 54507 h 245886"/>
                    <a:gd name="connsiteX14" fmla="*/ 921769 w 935093"/>
                    <a:gd name="connsiteY14" fmla="*/ 58140 h 245886"/>
                    <a:gd name="connsiteX15" fmla="*/ 915713 w 935093"/>
                    <a:gd name="connsiteY15" fmla="*/ 61774 h 245886"/>
                    <a:gd name="connsiteX16" fmla="*/ 910868 w 935093"/>
                    <a:gd name="connsiteY16" fmla="*/ 62985 h 245886"/>
                    <a:gd name="connsiteX17" fmla="*/ 903600 w 935093"/>
                    <a:gd name="connsiteY17" fmla="*/ 64197 h 245886"/>
                    <a:gd name="connsiteX18" fmla="*/ 503885 w 935093"/>
                    <a:gd name="connsiteY18" fmla="*/ 64197 h 245886"/>
                    <a:gd name="connsiteX19" fmla="*/ 492983 w 935093"/>
                    <a:gd name="connsiteY19" fmla="*/ 65408 h 245886"/>
                    <a:gd name="connsiteX20" fmla="*/ 484504 w 935093"/>
                    <a:gd name="connsiteY20" fmla="*/ 69042 h 245886"/>
                    <a:gd name="connsiteX21" fmla="*/ 477237 w 935093"/>
                    <a:gd name="connsiteY21" fmla="*/ 72676 h 245886"/>
                    <a:gd name="connsiteX22" fmla="*/ 469969 w 935093"/>
                    <a:gd name="connsiteY22" fmla="*/ 78732 h 245886"/>
                    <a:gd name="connsiteX23" fmla="*/ 463913 w 935093"/>
                    <a:gd name="connsiteY23" fmla="*/ 86000 h 245886"/>
                    <a:gd name="connsiteX24" fmla="*/ 461490 w 935093"/>
                    <a:gd name="connsiteY24" fmla="*/ 90845 h 245886"/>
                    <a:gd name="connsiteX25" fmla="*/ 459068 w 935093"/>
                    <a:gd name="connsiteY25" fmla="*/ 95690 h 245886"/>
                    <a:gd name="connsiteX26" fmla="*/ 457857 w 935093"/>
                    <a:gd name="connsiteY26" fmla="*/ 102957 h 245886"/>
                    <a:gd name="connsiteX27" fmla="*/ 457857 w 935093"/>
                    <a:gd name="connsiteY27" fmla="*/ 109014 h 245886"/>
                    <a:gd name="connsiteX28" fmla="*/ 459068 w 935093"/>
                    <a:gd name="connsiteY28" fmla="*/ 118704 h 245886"/>
                    <a:gd name="connsiteX29" fmla="*/ 460279 w 935093"/>
                    <a:gd name="connsiteY29" fmla="*/ 125971 h 245886"/>
                    <a:gd name="connsiteX30" fmla="*/ 462702 w 935093"/>
                    <a:gd name="connsiteY30" fmla="*/ 132028 h 245886"/>
                    <a:gd name="connsiteX31" fmla="*/ 466335 w 935093"/>
                    <a:gd name="connsiteY31" fmla="*/ 136873 h 245886"/>
                    <a:gd name="connsiteX32" fmla="*/ 473603 w 935093"/>
                    <a:gd name="connsiteY32" fmla="*/ 141718 h 245886"/>
                    <a:gd name="connsiteX33" fmla="*/ 480871 w 935093"/>
                    <a:gd name="connsiteY33" fmla="*/ 144140 h 245886"/>
                    <a:gd name="connsiteX34" fmla="*/ 486927 w 935093"/>
                    <a:gd name="connsiteY34" fmla="*/ 145352 h 245886"/>
                    <a:gd name="connsiteX35" fmla="*/ 491772 w 935093"/>
                    <a:gd name="connsiteY35" fmla="*/ 145352 h 245886"/>
                    <a:gd name="connsiteX36" fmla="*/ 633489 w 935093"/>
                    <a:gd name="connsiteY36" fmla="*/ 145352 h 245886"/>
                    <a:gd name="connsiteX37" fmla="*/ 640757 w 935093"/>
                    <a:gd name="connsiteY37" fmla="*/ 145352 h 245886"/>
                    <a:gd name="connsiteX38" fmla="*/ 652870 w 935093"/>
                    <a:gd name="connsiteY38" fmla="*/ 147774 h 245886"/>
                    <a:gd name="connsiteX39" fmla="*/ 660137 w 935093"/>
                    <a:gd name="connsiteY39" fmla="*/ 150197 h 245886"/>
                    <a:gd name="connsiteX40" fmla="*/ 667405 w 935093"/>
                    <a:gd name="connsiteY40" fmla="*/ 152619 h 245886"/>
                    <a:gd name="connsiteX41" fmla="*/ 675883 w 935093"/>
                    <a:gd name="connsiteY41" fmla="*/ 157464 h 245886"/>
                    <a:gd name="connsiteX42" fmla="*/ 683151 w 935093"/>
                    <a:gd name="connsiteY42" fmla="*/ 163520 h 245886"/>
                    <a:gd name="connsiteX43" fmla="*/ 690419 w 935093"/>
                    <a:gd name="connsiteY43" fmla="*/ 171999 h 245886"/>
                    <a:gd name="connsiteX44" fmla="*/ 696475 w 935093"/>
                    <a:gd name="connsiteY44" fmla="*/ 182901 h 245886"/>
                    <a:gd name="connsiteX45" fmla="*/ 698897 w 935093"/>
                    <a:gd name="connsiteY45" fmla="*/ 188957 h 245886"/>
                    <a:gd name="connsiteX46" fmla="*/ 701320 w 935093"/>
                    <a:gd name="connsiteY46" fmla="*/ 196225 h 245886"/>
                    <a:gd name="connsiteX47" fmla="*/ 702531 w 935093"/>
                    <a:gd name="connsiteY47" fmla="*/ 204703 h 245886"/>
                    <a:gd name="connsiteX48" fmla="*/ 702531 w 935093"/>
                    <a:gd name="connsiteY48" fmla="*/ 214393 h 245886"/>
                    <a:gd name="connsiteX49" fmla="*/ 702531 w 935093"/>
                    <a:gd name="connsiteY49" fmla="*/ 220450 h 245886"/>
                    <a:gd name="connsiteX50" fmla="*/ 700109 w 935093"/>
                    <a:gd name="connsiteY50" fmla="*/ 226506 h 245886"/>
                    <a:gd name="connsiteX51" fmla="*/ 697686 w 935093"/>
                    <a:gd name="connsiteY51" fmla="*/ 232562 h 245886"/>
                    <a:gd name="connsiteX52" fmla="*/ 694052 w 935093"/>
                    <a:gd name="connsiteY52" fmla="*/ 236196 h 245886"/>
                    <a:gd name="connsiteX53" fmla="*/ 689207 w 935093"/>
                    <a:gd name="connsiteY53" fmla="*/ 241041 h 245886"/>
                    <a:gd name="connsiteX54" fmla="*/ 683151 w 935093"/>
                    <a:gd name="connsiteY54" fmla="*/ 243464 h 245886"/>
                    <a:gd name="connsiteX55" fmla="*/ 677095 w 935093"/>
                    <a:gd name="connsiteY55" fmla="*/ 245886 h 245886"/>
                    <a:gd name="connsiteX56" fmla="*/ 671038 w 935093"/>
                    <a:gd name="connsiteY56" fmla="*/ 245886 h 245886"/>
                    <a:gd name="connsiteX57" fmla="*/ 664982 w 935093"/>
                    <a:gd name="connsiteY57" fmla="*/ 245886 h 245886"/>
                    <a:gd name="connsiteX58" fmla="*/ 658926 w 935093"/>
                    <a:gd name="connsiteY58" fmla="*/ 243464 h 245886"/>
                    <a:gd name="connsiteX59" fmla="*/ 652870 w 935093"/>
                    <a:gd name="connsiteY59" fmla="*/ 241041 h 245886"/>
                    <a:gd name="connsiteX60" fmla="*/ 648024 w 935093"/>
                    <a:gd name="connsiteY60" fmla="*/ 236196 h 245886"/>
                    <a:gd name="connsiteX61" fmla="*/ 644391 w 935093"/>
                    <a:gd name="connsiteY61" fmla="*/ 232562 h 245886"/>
                    <a:gd name="connsiteX62" fmla="*/ 641968 w 935093"/>
                    <a:gd name="connsiteY62" fmla="*/ 226506 h 245886"/>
                    <a:gd name="connsiteX63" fmla="*/ 639546 w 935093"/>
                    <a:gd name="connsiteY63" fmla="*/ 220450 h 245886"/>
                    <a:gd name="connsiteX64" fmla="*/ 639546 w 935093"/>
                    <a:gd name="connsiteY64" fmla="*/ 214393 h 245886"/>
                    <a:gd name="connsiteX65" fmla="*/ 638334 w 935093"/>
                    <a:gd name="connsiteY65" fmla="*/ 209548 h 245886"/>
                    <a:gd name="connsiteX66" fmla="*/ 634701 w 935093"/>
                    <a:gd name="connsiteY66" fmla="*/ 208337 h 245886"/>
                    <a:gd name="connsiteX67" fmla="*/ 494194 w 935093"/>
                    <a:gd name="connsiteY67" fmla="*/ 208337 h 245886"/>
                    <a:gd name="connsiteX68" fmla="*/ 485716 w 935093"/>
                    <a:gd name="connsiteY68" fmla="*/ 208337 h 245886"/>
                    <a:gd name="connsiteX69" fmla="*/ 478448 w 935093"/>
                    <a:gd name="connsiteY69" fmla="*/ 208337 h 245886"/>
                    <a:gd name="connsiteX70" fmla="*/ 468758 w 935093"/>
                    <a:gd name="connsiteY70" fmla="*/ 205915 h 245886"/>
                    <a:gd name="connsiteX71" fmla="*/ 457857 w 935093"/>
                    <a:gd name="connsiteY71" fmla="*/ 203492 h 245886"/>
                    <a:gd name="connsiteX72" fmla="*/ 445744 w 935093"/>
                    <a:gd name="connsiteY72" fmla="*/ 198647 h 245886"/>
                    <a:gd name="connsiteX73" fmla="*/ 434843 w 935093"/>
                    <a:gd name="connsiteY73" fmla="*/ 192591 h 245886"/>
                    <a:gd name="connsiteX74" fmla="*/ 422730 w 935093"/>
                    <a:gd name="connsiteY74" fmla="*/ 182901 h 245886"/>
                    <a:gd name="connsiteX75" fmla="*/ 417885 w 935093"/>
                    <a:gd name="connsiteY75" fmla="*/ 178056 h 245886"/>
                    <a:gd name="connsiteX76" fmla="*/ 413040 w 935093"/>
                    <a:gd name="connsiteY76" fmla="*/ 171999 h 245886"/>
                    <a:gd name="connsiteX77" fmla="*/ 408195 w 935093"/>
                    <a:gd name="connsiteY77" fmla="*/ 164732 h 245886"/>
                    <a:gd name="connsiteX78" fmla="*/ 403350 w 935093"/>
                    <a:gd name="connsiteY78" fmla="*/ 156253 h 245886"/>
                    <a:gd name="connsiteX79" fmla="*/ 399716 w 935093"/>
                    <a:gd name="connsiteY79" fmla="*/ 146563 h 245886"/>
                    <a:gd name="connsiteX80" fmla="*/ 397294 w 935093"/>
                    <a:gd name="connsiteY80" fmla="*/ 135661 h 245886"/>
                    <a:gd name="connsiteX81" fmla="*/ 396567 w 935093"/>
                    <a:gd name="connsiteY81" fmla="*/ 132028 h 245886"/>
                    <a:gd name="connsiteX82" fmla="*/ 31493 w 935093"/>
                    <a:gd name="connsiteY82" fmla="*/ 132028 h 245886"/>
                    <a:gd name="connsiteX83" fmla="*/ 25437 w 935093"/>
                    <a:gd name="connsiteY83" fmla="*/ 132028 h 245886"/>
                    <a:gd name="connsiteX84" fmla="*/ 19380 w 935093"/>
                    <a:gd name="connsiteY84" fmla="*/ 129606 h 245886"/>
                    <a:gd name="connsiteX85" fmla="*/ 13324 w 935093"/>
                    <a:gd name="connsiteY85" fmla="*/ 127183 h 245886"/>
                    <a:gd name="connsiteX86" fmla="*/ 8479 w 935093"/>
                    <a:gd name="connsiteY86" fmla="*/ 123549 h 245886"/>
                    <a:gd name="connsiteX87" fmla="*/ 4845 w 935093"/>
                    <a:gd name="connsiteY87" fmla="*/ 118704 h 245886"/>
                    <a:gd name="connsiteX88" fmla="*/ 2423 w 935093"/>
                    <a:gd name="connsiteY88" fmla="*/ 112648 h 245886"/>
                    <a:gd name="connsiteX89" fmla="*/ 0 w 935093"/>
                    <a:gd name="connsiteY89" fmla="*/ 106592 h 245886"/>
                    <a:gd name="connsiteX90" fmla="*/ 0 w 935093"/>
                    <a:gd name="connsiteY90" fmla="*/ 100535 h 245886"/>
                    <a:gd name="connsiteX91" fmla="*/ 0 w 935093"/>
                    <a:gd name="connsiteY91" fmla="*/ 94479 h 245886"/>
                    <a:gd name="connsiteX92" fmla="*/ 2423 w 935093"/>
                    <a:gd name="connsiteY92" fmla="*/ 88423 h 245886"/>
                    <a:gd name="connsiteX93" fmla="*/ 4845 w 935093"/>
                    <a:gd name="connsiteY93" fmla="*/ 82366 h 245886"/>
                    <a:gd name="connsiteX94" fmla="*/ 8479 w 935093"/>
                    <a:gd name="connsiteY94" fmla="*/ 78732 h 245886"/>
                    <a:gd name="connsiteX95" fmla="*/ 13324 w 935093"/>
                    <a:gd name="connsiteY95" fmla="*/ 73887 h 245886"/>
                    <a:gd name="connsiteX96" fmla="*/ 19380 w 935093"/>
                    <a:gd name="connsiteY96" fmla="*/ 71465 h 245886"/>
                    <a:gd name="connsiteX97" fmla="*/ 25437 w 935093"/>
                    <a:gd name="connsiteY97" fmla="*/ 69042 h 245886"/>
                    <a:gd name="connsiteX98" fmla="*/ 31493 w 935093"/>
                    <a:gd name="connsiteY98" fmla="*/ 69042 h 245886"/>
                    <a:gd name="connsiteX99" fmla="*/ 400927 w 935093"/>
                    <a:gd name="connsiteY99" fmla="*/ 69042 h 245886"/>
                    <a:gd name="connsiteX100" fmla="*/ 405772 w 935093"/>
                    <a:gd name="connsiteY100" fmla="*/ 58140 h 245886"/>
                    <a:gd name="connsiteX101" fmla="*/ 411829 w 935093"/>
                    <a:gd name="connsiteY101" fmla="*/ 48450 h 245886"/>
                    <a:gd name="connsiteX102" fmla="*/ 417885 w 935093"/>
                    <a:gd name="connsiteY102" fmla="*/ 39971 h 245886"/>
                    <a:gd name="connsiteX103" fmla="*/ 426364 w 935093"/>
                    <a:gd name="connsiteY103" fmla="*/ 32704 h 245886"/>
                    <a:gd name="connsiteX104" fmla="*/ 433631 w 935093"/>
                    <a:gd name="connsiteY104" fmla="*/ 25436 h 245886"/>
                    <a:gd name="connsiteX105" fmla="*/ 442110 w 935093"/>
                    <a:gd name="connsiteY105" fmla="*/ 19380 h 245886"/>
                    <a:gd name="connsiteX106" fmla="*/ 450589 w 935093"/>
                    <a:gd name="connsiteY106" fmla="*/ 14535 h 245886"/>
                    <a:gd name="connsiteX107" fmla="*/ 460279 w 935093"/>
                    <a:gd name="connsiteY107" fmla="*/ 10901 h 245886"/>
                    <a:gd name="connsiteX108" fmla="*/ 468758 w 935093"/>
                    <a:gd name="connsiteY108" fmla="*/ 7267 h 245886"/>
                    <a:gd name="connsiteX109" fmla="*/ 485716 w 935093"/>
                    <a:gd name="connsiteY109" fmla="*/ 2422 h 245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935093" h="245886">
                      <a:moveTo>
                        <a:pt x="501462" y="0"/>
                      </a:moveTo>
                      <a:lnTo>
                        <a:pt x="903600" y="0"/>
                      </a:lnTo>
                      <a:lnTo>
                        <a:pt x="910868" y="1211"/>
                      </a:lnTo>
                      <a:lnTo>
                        <a:pt x="915713" y="2422"/>
                      </a:lnTo>
                      <a:lnTo>
                        <a:pt x="921769" y="6056"/>
                      </a:lnTo>
                      <a:lnTo>
                        <a:pt x="926614" y="9690"/>
                      </a:lnTo>
                      <a:lnTo>
                        <a:pt x="930248" y="14535"/>
                      </a:lnTo>
                      <a:lnTo>
                        <a:pt x="932671" y="19380"/>
                      </a:lnTo>
                      <a:lnTo>
                        <a:pt x="935093" y="25436"/>
                      </a:lnTo>
                      <a:lnTo>
                        <a:pt x="935093" y="31493"/>
                      </a:lnTo>
                      <a:lnTo>
                        <a:pt x="935093" y="38760"/>
                      </a:lnTo>
                      <a:lnTo>
                        <a:pt x="932671" y="44816"/>
                      </a:lnTo>
                      <a:lnTo>
                        <a:pt x="930248" y="49661"/>
                      </a:lnTo>
                      <a:lnTo>
                        <a:pt x="926614" y="54507"/>
                      </a:lnTo>
                      <a:lnTo>
                        <a:pt x="921769" y="58140"/>
                      </a:lnTo>
                      <a:lnTo>
                        <a:pt x="915713" y="61774"/>
                      </a:lnTo>
                      <a:lnTo>
                        <a:pt x="910868" y="62985"/>
                      </a:lnTo>
                      <a:lnTo>
                        <a:pt x="903600" y="64197"/>
                      </a:lnTo>
                      <a:lnTo>
                        <a:pt x="503885" y="64197"/>
                      </a:lnTo>
                      <a:lnTo>
                        <a:pt x="492983" y="65408"/>
                      </a:lnTo>
                      <a:lnTo>
                        <a:pt x="484504" y="69042"/>
                      </a:lnTo>
                      <a:lnTo>
                        <a:pt x="477237" y="72676"/>
                      </a:lnTo>
                      <a:lnTo>
                        <a:pt x="469969" y="78732"/>
                      </a:lnTo>
                      <a:lnTo>
                        <a:pt x="463913" y="86000"/>
                      </a:lnTo>
                      <a:lnTo>
                        <a:pt x="461490" y="90845"/>
                      </a:lnTo>
                      <a:lnTo>
                        <a:pt x="459068" y="95690"/>
                      </a:lnTo>
                      <a:lnTo>
                        <a:pt x="457857" y="102957"/>
                      </a:lnTo>
                      <a:lnTo>
                        <a:pt x="457857" y="109014"/>
                      </a:lnTo>
                      <a:lnTo>
                        <a:pt x="459068" y="118704"/>
                      </a:lnTo>
                      <a:lnTo>
                        <a:pt x="460279" y="125971"/>
                      </a:lnTo>
                      <a:lnTo>
                        <a:pt x="462702" y="132028"/>
                      </a:lnTo>
                      <a:lnTo>
                        <a:pt x="466335" y="136873"/>
                      </a:lnTo>
                      <a:lnTo>
                        <a:pt x="473603" y="141718"/>
                      </a:lnTo>
                      <a:lnTo>
                        <a:pt x="480871" y="144140"/>
                      </a:lnTo>
                      <a:lnTo>
                        <a:pt x="486927" y="145352"/>
                      </a:lnTo>
                      <a:lnTo>
                        <a:pt x="491772" y="145352"/>
                      </a:lnTo>
                      <a:lnTo>
                        <a:pt x="633489" y="145352"/>
                      </a:lnTo>
                      <a:lnTo>
                        <a:pt x="640757" y="145352"/>
                      </a:lnTo>
                      <a:lnTo>
                        <a:pt x="652870" y="147774"/>
                      </a:lnTo>
                      <a:lnTo>
                        <a:pt x="660137" y="150197"/>
                      </a:lnTo>
                      <a:lnTo>
                        <a:pt x="667405" y="152619"/>
                      </a:lnTo>
                      <a:lnTo>
                        <a:pt x="675883" y="157464"/>
                      </a:lnTo>
                      <a:lnTo>
                        <a:pt x="683151" y="163520"/>
                      </a:lnTo>
                      <a:lnTo>
                        <a:pt x="690419" y="171999"/>
                      </a:lnTo>
                      <a:lnTo>
                        <a:pt x="696475" y="182901"/>
                      </a:lnTo>
                      <a:lnTo>
                        <a:pt x="698897" y="188957"/>
                      </a:lnTo>
                      <a:lnTo>
                        <a:pt x="701320" y="196225"/>
                      </a:lnTo>
                      <a:lnTo>
                        <a:pt x="702531" y="204703"/>
                      </a:lnTo>
                      <a:lnTo>
                        <a:pt x="702531" y="214393"/>
                      </a:lnTo>
                      <a:lnTo>
                        <a:pt x="702531" y="220450"/>
                      </a:lnTo>
                      <a:lnTo>
                        <a:pt x="700109" y="226506"/>
                      </a:lnTo>
                      <a:lnTo>
                        <a:pt x="697686" y="232562"/>
                      </a:lnTo>
                      <a:lnTo>
                        <a:pt x="694052" y="236196"/>
                      </a:lnTo>
                      <a:lnTo>
                        <a:pt x="689207" y="241041"/>
                      </a:lnTo>
                      <a:lnTo>
                        <a:pt x="683151" y="243464"/>
                      </a:lnTo>
                      <a:lnTo>
                        <a:pt x="677095" y="245886"/>
                      </a:lnTo>
                      <a:lnTo>
                        <a:pt x="671038" y="245886"/>
                      </a:lnTo>
                      <a:lnTo>
                        <a:pt x="664982" y="245886"/>
                      </a:lnTo>
                      <a:lnTo>
                        <a:pt x="658926" y="243464"/>
                      </a:lnTo>
                      <a:lnTo>
                        <a:pt x="652870" y="241041"/>
                      </a:lnTo>
                      <a:lnTo>
                        <a:pt x="648024" y="236196"/>
                      </a:lnTo>
                      <a:lnTo>
                        <a:pt x="644391" y="232562"/>
                      </a:lnTo>
                      <a:lnTo>
                        <a:pt x="641968" y="226506"/>
                      </a:lnTo>
                      <a:lnTo>
                        <a:pt x="639546" y="220450"/>
                      </a:lnTo>
                      <a:lnTo>
                        <a:pt x="639546" y="214393"/>
                      </a:lnTo>
                      <a:lnTo>
                        <a:pt x="638334" y="209548"/>
                      </a:lnTo>
                      <a:lnTo>
                        <a:pt x="634701" y="208337"/>
                      </a:lnTo>
                      <a:lnTo>
                        <a:pt x="494194" y="208337"/>
                      </a:lnTo>
                      <a:lnTo>
                        <a:pt x="485716" y="208337"/>
                      </a:lnTo>
                      <a:lnTo>
                        <a:pt x="478448" y="208337"/>
                      </a:lnTo>
                      <a:lnTo>
                        <a:pt x="468758" y="205915"/>
                      </a:lnTo>
                      <a:lnTo>
                        <a:pt x="457857" y="203492"/>
                      </a:lnTo>
                      <a:lnTo>
                        <a:pt x="445744" y="198647"/>
                      </a:lnTo>
                      <a:lnTo>
                        <a:pt x="434843" y="192591"/>
                      </a:lnTo>
                      <a:lnTo>
                        <a:pt x="422730" y="182901"/>
                      </a:lnTo>
                      <a:lnTo>
                        <a:pt x="417885" y="178056"/>
                      </a:lnTo>
                      <a:lnTo>
                        <a:pt x="413040" y="171999"/>
                      </a:lnTo>
                      <a:lnTo>
                        <a:pt x="408195" y="164732"/>
                      </a:lnTo>
                      <a:lnTo>
                        <a:pt x="403350" y="156253"/>
                      </a:lnTo>
                      <a:lnTo>
                        <a:pt x="399716" y="146563"/>
                      </a:lnTo>
                      <a:lnTo>
                        <a:pt x="397294" y="135661"/>
                      </a:lnTo>
                      <a:lnTo>
                        <a:pt x="396567" y="132028"/>
                      </a:lnTo>
                      <a:lnTo>
                        <a:pt x="31493" y="132028"/>
                      </a:lnTo>
                      <a:lnTo>
                        <a:pt x="25437" y="132028"/>
                      </a:lnTo>
                      <a:lnTo>
                        <a:pt x="19380" y="129606"/>
                      </a:lnTo>
                      <a:lnTo>
                        <a:pt x="13324" y="127183"/>
                      </a:lnTo>
                      <a:lnTo>
                        <a:pt x="8479" y="123549"/>
                      </a:lnTo>
                      <a:lnTo>
                        <a:pt x="4845" y="118704"/>
                      </a:lnTo>
                      <a:lnTo>
                        <a:pt x="2423" y="112648"/>
                      </a:lnTo>
                      <a:lnTo>
                        <a:pt x="0" y="106592"/>
                      </a:lnTo>
                      <a:lnTo>
                        <a:pt x="0" y="100535"/>
                      </a:lnTo>
                      <a:lnTo>
                        <a:pt x="0" y="94479"/>
                      </a:lnTo>
                      <a:lnTo>
                        <a:pt x="2423" y="88423"/>
                      </a:lnTo>
                      <a:lnTo>
                        <a:pt x="4845" y="82366"/>
                      </a:lnTo>
                      <a:lnTo>
                        <a:pt x="8479" y="78732"/>
                      </a:lnTo>
                      <a:lnTo>
                        <a:pt x="13324" y="73887"/>
                      </a:lnTo>
                      <a:lnTo>
                        <a:pt x="19380" y="71465"/>
                      </a:lnTo>
                      <a:lnTo>
                        <a:pt x="25437" y="69042"/>
                      </a:lnTo>
                      <a:lnTo>
                        <a:pt x="31493" y="69042"/>
                      </a:lnTo>
                      <a:lnTo>
                        <a:pt x="400927" y="69042"/>
                      </a:lnTo>
                      <a:lnTo>
                        <a:pt x="405772" y="58140"/>
                      </a:lnTo>
                      <a:lnTo>
                        <a:pt x="411829" y="48450"/>
                      </a:lnTo>
                      <a:lnTo>
                        <a:pt x="417885" y="39971"/>
                      </a:lnTo>
                      <a:lnTo>
                        <a:pt x="426364" y="32704"/>
                      </a:lnTo>
                      <a:lnTo>
                        <a:pt x="433631" y="25436"/>
                      </a:lnTo>
                      <a:lnTo>
                        <a:pt x="442110" y="19380"/>
                      </a:lnTo>
                      <a:lnTo>
                        <a:pt x="450589" y="14535"/>
                      </a:lnTo>
                      <a:lnTo>
                        <a:pt x="460279" y="10901"/>
                      </a:lnTo>
                      <a:lnTo>
                        <a:pt x="468758" y="7267"/>
                      </a:lnTo>
                      <a:lnTo>
                        <a:pt x="485716" y="2422"/>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3" name="Freeform: Shape 172"/>
                <p:cNvSpPr>
                  <a:spLocks/>
                </p:cNvSpPr>
                <p:nvPr/>
              </p:nvSpPr>
              <p:spPr bwMode="auto">
                <a:xfrm>
                  <a:off x="5368236" y="4224973"/>
                  <a:ext cx="895121" cy="404562"/>
                </a:xfrm>
                <a:custGeom>
                  <a:avLst/>
                  <a:gdLst>
                    <a:gd name="connsiteX0" fmla="*/ 612898 w 895121"/>
                    <a:gd name="connsiteY0" fmla="*/ 0 h 404562"/>
                    <a:gd name="connsiteX1" fmla="*/ 618954 w 895121"/>
                    <a:gd name="connsiteY1" fmla="*/ 0 h 404562"/>
                    <a:gd name="connsiteX2" fmla="*/ 625010 w 895121"/>
                    <a:gd name="connsiteY2" fmla="*/ 0 h 404562"/>
                    <a:gd name="connsiteX3" fmla="*/ 631067 w 895121"/>
                    <a:gd name="connsiteY3" fmla="*/ 2423 h 404562"/>
                    <a:gd name="connsiteX4" fmla="*/ 637123 w 895121"/>
                    <a:gd name="connsiteY4" fmla="*/ 4845 h 404562"/>
                    <a:gd name="connsiteX5" fmla="*/ 641968 w 895121"/>
                    <a:gd name="connsiteY5" fmla="*/ 8479 h 404562"/>
                    <a:gd name="connsiteX6" fmla="*/ 645602 w 895121"/>
                    <a:gd name="connsiteY6" fmla="*/ 13324 h 404562"/>
                    <a:gd name="connsiteX7" fmla="*/ 648024 w 895121"/>
                    <a:gd name="connsiteY7" fmla="*/ 19380 h 404562"/>
                    <a:gd name="connsiteX8" fmla="*/ 650447 w 895121"/>
                    <a:gd name="connsiteY8" fmla="*/ 25437 h 404562"/>
                    <a:gd name="connsiteX9" fmla="*/ 650447 w 895121"/>
                    <a:gd name="connsiteY9" fmla="*/ 31493 h 404562"/>
                    <a:gd name="connsiteX10" fmla="*/ 651658 w 895121"/>
                    <a:gd name="connsiteY10" fmla="*/ 36338 h 404562"/>
                    <a:gd name="connsiteX11" fmla="*/ 655292 w 895121"/>
                    <a:gd name="connsiteY11" fmla="*/ 36338 h 404562"/>
                    <a:gd name="connsiteX12" fmla="*/ 795798 w 895121"/>
                    <a:gd name="connsiteY12" fmla="*/ 36338 h 404562"/>
                    <a:gd name="connsiteX13" fmla="*/ 804277 w 895121"/>
                    <a:gd name="connsiteY13" fmla="*/ 36338 h 404562"/>
                    <a:gd name="connsiteX14" fmla="*/ 811544 w 895121"/>
                    <a:gd name="connsiteY14" fmla="*/ 37549 h 404562"/>
                    <a:gd name="connsiteX15" fmla="*/ 821234 w 895121"/>
                    <a:gd name="connsiteY15" fmla="*/ 38761 h 404562"/>
                    <a:gd name="connsiteX16" fmla="*/ 832136 w 895121"/>
                    <a:gd name="connsiteY16" fmla="*/ 42394 h 404562"/>
                    <a:gd name="connsiteX17" fmla="*/ 844248 w 895121"/>
                    <a:gd name="connsiteY17" fmla="*/ 47239 h 404562"/>
                    <a:gd name="connsiteX18" fmla="*/ 855150 w 895121"/>
                    <a:gd name="connsiteY18" fmla="*/ 53296 h 404562"/>
                    <a:gd name="connsiteX19" fmla="*/ 867262 w 895121"/>
                    <a:gd name="connsiteY19" fmla="*/ 62986 h 404562"/>
                    <a:gd name="connsiteX20" fmla="*/ 872107 w 895121"/>
                    <a:gd name="connsiteY20" fmla="*/ 67831 h 404562"/>
                    <a:gd name="connsiteX21" fmla="*/ 876952 w 895121"/>
                    <a:gd name="connsiteY21" fmla="*/ 73887 h 404562"/>
                    <a:gd name="connsiteX22" fmla="*/ 881797 w 895121"/>
                    <a:gd name="connsiteY22" fmla="*/ 81155 h 404562"/>
                    <a:gd name="connsiteX23" fmla="*/ 886642 w 895121"/>
                    <a:gd name="connsiteY23" fmla="*/ 89634 h 404562"/>
                    <a:gd name="connsiteX24" fmla="*/ 890276 w 895121"/>
                    <a:gd name="connsiteY24" fmla="*/ 99324 h 404562"/>
                    <a:gd name="connsiteX25" fmla="*/ 892699 w 895121"/>
                    <a:gd name="connsiteY25" fmla="*/ 110225 h 404562"/>
                    <a:gd name="connsiteX26" fmla="*/ 895121 w 895121"/>
                    <a:gd name="connsiteY26" fmla="*/ 122338 h 404562"/>
                    <a:gd name="connsiteX27" fmla="*/ 895121 w 895121"/>
                    <a:gd name="connsiteY27" fmla="*/ 136873 h 404562"/>
                    <a:gd name="connsiteX28" fmla="*/ 895121 w 895121"/>
                    <a:gd name="connsiteY28" fmla="*/ 151408 h 404562"/>
                    <a:gd name="connsiteX29" fmla="*/ 892699 w 895121"/>
                    <a:gd name="connsiteY29" fmla="*/ 164732 h 404562"/>
                    <a:gd name="connsiteX30" fmla="*/ 889065 w 895121"/>
                    <a:gd name="connsiteY30" fmla="*/ 176844 h 404562"/>
                    <a:gd name="connsiteX31" fmla="*/ 884220 w 895121"/>
                    <a:gd name="connsiteY31" fmla="*/ 187746 h 404562"/>
                    <a:gd name="connsiteX32" fmla="*/ 878164 w 895121"/>
                    <a:gd name="connsiteY32" fmla="*/ 197436 h 404562"/>
                    <a:gd name="connsiteX33" fmla="*/ 872107 w 895121"/>
                    <a:gd name="connsiteY33" fmla="*/ 205915 h 404562"/>
                    <a:gd name="connsiteX34" fmla="*/ 863628 w 895121"/>
                    <a:gd name="connsiteY34" fmla="*/ 213182 h 404562"/>
                    <a:gd name="connsiteX35" fmla="*/ 856361 w 895121"/>
                    <a:gd name="connsiteY35" fmla="*/ 220450 h 404562"/>
                    <a:gd name="connsiteX36" fmla="*/ 847882 w 895121"/>
                    <a:gd name="connsiteY36" fmla="*/ 226506 h 404562"/>
                    <a:gd name="connsiteX37" fmla="*/ 839403 w 895121"/>
                    <a:gd name="connsiteY37" fmla="*/ 231351 h 404562"/>
                    <a:gd name="connsiteX38" fmla="*/ 829713 w 895121"/>
                    <a:gd name="connsiteY38" fmla="*/ 234985 h 404562"/>
                    <a:gd name="connsiteX39" fmla="*/ 821234 w 895121"/>
                    <a:gd name="connsiteY39" fmla="*/ 238619 h 404562"/>
                    <a:gd name="connsiteX40" fmla="*/ 804277 w 895121"/>
                    <a:gd name="connsiteY40" fmla="*/ 243464 h 404562"/>
                    <a:gd name="connsiteX41" fmla="*/ 788530 w 895121"/>
                    <a:gd name="connsiteY41" fmla="*/ 245886 h 404562"/>
                    <a:gd name="connsiteX42" fmla="*/ 302815 w 895121"/>
                    <a:gd name="connsiteY42" fmla="*/ 245886 h 404562"/>
                    <a:gd name="connsiteX43" fmla="*/ 302815 w 895121"/>
                    <a:gd name="connsiteY43" fmla="*/ 274957 h 404562"/>
                    <a:gd name="connsiteX44" fmla="*/ 301604 w 895121"/>
                    <a:gd name="connsiteY44" fmla="*/ 373069 h 404562"/>
                    <a:gd name="connsiteX45" fmla="*/ 301604 w 895121"/>
                    <a:gd name="connsiteY45" fmla="*/ 379126 h 404562"/>
                    <a:gd name="connsiteX46" fmla="*/ 299181 w 895121"/>
                    <a:gd name="connsiteY46" fmla="*/ 385182 h 404562"/>
                    <a:gd name="connsiteX47" fmla="*/ 296759 w 895121"/>
                    <a:gd name="connsiteY47" fmla="*/ 391238 h 404562"/>
                    <a:gd name="connsiteX48" fmla="*/ 291914 w 895121"/>
                    <a:gd name="connsiteY48" fmla="*/ 396083 h 404562"/>
                    <a:gd name="connsiteX49" fmla="*/ 288280 w 895121"/>
                    <a:gd name="connsiteY49" fmla="*/ 399717 h 404562"/>
                    <a:gd name="connsiteX50" fmla="*/ 282224 w 895121"/>
                    <a:gd name="connsiteY50" fmla="*/ 402140 h 404562"/>
                    <a:gd name="connsiteX51" fmla="*/ 276167 w 895121"/>
                    <a:gd name="connsiteY51" fmla="*/ 404562 h 404562"/>
                    <a:gd name="connsiteX52" fmla="*/ 270111 w 895121"/>
                    <a:gd name="connsiteY52" fmla="*/ 404562 h 404562"/>
                    <a:gd name="connsiteX53" fmla="*/ 262844 w 895121"/>
                    <a:gd name="connsiteY53" fmla="*/ 404562 h 404562"/>
                    <a:gd name="connsiteX54" fmla="*/ 257998 w 895121"/>
                    <a:gd name="connsiteY54" fmla="*/ 402140 h 404562"/>
                    <a:gd name="connsiteX55" fmla="*/ 251942 w 895121"/>
                    <a:gd name="connsiteY55" fmla="*/ 398506 h 404562"/>
                    <a:gd name="connsiteX56" fmla="*/ 247097 w 895121"/>
                    <a:gd name="connsiteY56" fmla="*/ 394872 h 404562"/>
                    <a:gd name="connsiteX57" fmla="*/ 243463 w 895121"/>
                    <a:gd name="connsiteY57" fmla="*/ 390027 h 404562"/>
                    <a:gd name="connsiteX58" fmla="*/ 241041 w 895121"/>
                    <a:gd name="connsiteY58" fmla="*/ 385182 h 404562"/>
                    <a:gd name="connsiteX59" fmla="*/ 238618 w 895121"/>
                    <a:gd name="connsiteY59" fmla="*/ 379126 h 404562"/>
                    <a:gd name="connsiteX60" fmla="*/ 238618 w 895121"/>
                    <a:gd name="connsiteY60" fmla="*/ 373069 h 404562"/>
                    <a:gd name="connsiteX61" fmla="*/ 238618 w 895121"/>
                    <a:gd name="connsiteY61" fmla="*/ 272535 h 404562"/>
                    <a:gd name="connsiteX62" fmla="*/ 238618 w 895121"/>
                    <a:gd name="connsiteY62" fmla="*/ 245886 h 404562"/>
                    <a:gd name="connsiteX63" fmla="*/ 31493 w 895121"/>
                    <a:gd name="connsiteY63" fmla="*/ 245886 h 404562"/>
                    <a:gd name="connsiteX64" fmla="*/ 25437 w 895121"/>
                    <a:gd name="connsiteY64" fmla="*/ 244675 h 404562"/>
                    <a:gd name="connsiteX65" fmla="*/ 19380 w 895121"/>
                    <a:gd name="connsiteY65" fmla="*/ 243464 h 404562"/>
                    <a:gd name="connsiteX66" fmla="*/ 13324 w 895121"/>
                    <a:gd name="connsiteY66" fmla="*/ 239830 h 404562"/>
                    <a:gd name="connsiteX67" fmla="*/ 8479 w 895121"/>
                    <a:gd name="connsiteY67" fmla="*/ 236196 h 404562"/>
                    <a:gd name="connsiteX68" fmla="*/ 4845 w 895121"/>
                    <a:gd name="connsiteY68" fmla="*/ 231351 h 404562"/>
                    <a:gd name="connsiteX69" fmla="*/ 2423 w 895121"/>
                    <a:gd name="connsiteY69" fmla="*/ 226506 h 404562"/>
                    <a:gd name="connsiteX70" fmla="*/ 0 w 895121"/>
                    <a:gd name="connsiteY70" fmla="*/ 220450 h 404562"/>
                    <a:gd name="connsiteX71" fmla="*/ 0 w 895121"/>
                    <a:gd name="connsiteY71" fmla="*/ 213182 h 404562"/>
                    <a:gd name="connsiteX72" fmla="*/ 0 w 895121"/>
                    <a:gd name="connsiteY72" fmla="*/ 207126 h 404562"/>
                    <a:gd name="connsiteX73" fmla="*/ 2423 w 895121"/>
                    <a:gd name="connsiteY73" fmla="*/ 201070 h 404562"/>
                    <a:gd name="connsiteX74" fmla="*/ 4845 w 895121"/>
                    <a:gd name="connsiteY74" fmla="*/ 196225 h 404562"/>
                    <a:gd name="connsiteX75" fmla="*/ 8479 w 895121"/>
                    <a:gd name="connsiteY75" fmla="*/ 191379 h 404562"/>
                    <a:gd name="connsiteX76" fmla="*/ 13324 w 895121"/>
                    <a:gd name="connsiteY76" fmla="*/ 187746 h 404562"/>
                    <a:gd name="connsiteX77" fmla="*/ 19380 w 895121"/>
                    <a:gd name="connsiteY77" fmla="*/ 184112 h 404562"/>
                    <a:gd name="connsiteX78" fmla="*/ 25437 w 895121"/>
                    <a:gd name="connsiteY78" fmla="*/ 182901 h 404562"/>
                    <a:gd name="connsiteX79" fmla="*/ 31493 w 895121"/>
                    <a:gd name="connsiteY79" fmla="*/ 181689 h 404562"/>
                    <a:gd name="connsiteX80" fmla="*/ 787319 w 895121"/>
                    <a:gd name="connsiteY80" fmla="*/ 181689 h 404562"/>
                    <a:gd name="connsiteX81" fmla="*/ 797009 w 895121"/>
                    <a:gd name="connsiteY81" fmla="*/ 179267 h 404562"/>
                    <a:gd name="connsiteX82" fmla="*/ 805488 w 895121"/>
                    <a:gd name="connsiteY82" fmla="*/ 176844 h 404562"/>
                    <a:gd name="connsiteX83" fmla="*/ 812756 w 895121"/>
                    <a:gd name="connsiteY83" fmla="*/ 173211 h 404562"/>
                    <a:gd name="connsiteX84" fmla="*/ 820023 w 895121"/>
                    <a:gd name="connsiteY84" fmla="*/ 167154 h 404562"/>
                    <a:gd name="connsiteX85" fmla="*/ 826079 w 895121"/>
                    <a:gd name="connsiteY85" fmla="*/ 159887 h 404562"/>
                    <a:gd name="connsiteX86" fmla="*/ 828502 w 895121"/>
                    <a:gd name="connsiteY86" fmla="*/ 155042 h 404562"/>
                    <a:gd name="connsiteX87" fmla="*/ 830924 w 895121"/>
                    <a:gd name="connsiteY87" fmla="*/ 148985 h 404562"/>
                    <a:gd name="connsiteX88" fmla="*/ 832136 w 895121"/>
                    <a:gd name="connsiteY88" fmla="*/ 142929 h 404562"/>
                    <a:gd name="connsiteX89" fmla="*/ 832136 w 895121"/>
                    <a:gd name="connsiteY89" fmla="*/ 136873 h 404562"/>
                    <a:gd name="connsiteX90" fmla="*/ 832136 w 895121"/>
                    <a:gd name="connsiteY90" fmla="*/ 127183 h 404562"/>
                    <a:gd name="connsiteX91" fmla="*/ 829713 w 895121"/>
                    <a:gd name="connsiteY91" fmla="*/ 119915 h 404562"/>
                    <a:gd name="connsiteX92" fmla="*/ 827291 w 895121"/>
                    <a:gd name="connsiteY92" fmla="*/ 113859 h 404562"/>
                    <a:gd name="connsiteX93" fmla="*/ 823657 w 895121"/>
                    <a:gd name="connsiteY93" fmla="*/ 109014 h 404562"/>
                    <a:gd name="connsiteX94" fmla="*/ 816389 w 895121"/>
                    <a:gd name="connsiteY94" fmla="*/ 104169 h 404562"/>
                    <a:gd name="connsiteX95" fmla="*/ 809122 w 895121"/>
                    <a:gd name="connsiteY95" fmla="*/ 101746 h 404562"/>
                    <a:gd name="connsiteX96" fmla="*/ 803065 w 895121"/>
                    <a:gd name="connsiteY96" fmla="*/ 100535 h 404562"/>
                    <a:gd name="connsiteX97" fmla="*/ 798220 w 895121"/>
                    <a:gd name="connsiteY97" fmla="*/ 100535 h 404562"/>
                    <a:gd name="connsiteX98" fmla="*/ 656503 w 895121"/>
                    <a:gd name="connsiteY98" fmla="*/ 100535 h 404562"/>
                    <a:gd name="connsiteX99" fmla="*/ 649235 w 895121"/>
                    <a:gd name="connsiteY99" fmla="*/ 100535 h 404562"/>
                    <a:gd name="connsiteX100" fmla="*/ 637123 w 895121"/>
                    <a:gd name="connsiteY100" fmla="*/ 98112 h 404562"/>
                    <a:gd name="connsiteX101" fmla="*/ 629855 w 895121"/>
                    <a:gd name="connsiteY101" fmla="*/ 95690 h 404562"/>
                    <a:gd name="connsiteX102" fmla="*/ 622588 w 895121"/>
                    <a:gd name="connsiteY102" fmla="*/ 92056 h 404562"/>
                    <a:gd name="connsiteX103" fmla="*/ 614109 w 895121"/>
                    <a:gd name="connsiteY103" fmla="*/ 88422 h 404562"/>
                    <a:gd name="connsiteX104" fmla="*/ 606841 w 895121"/>
                    <a:gd name="connsiteY104" fmla="*/ 81155 h 404562"/>
                    <a:gd name="connsiteX105" fmla="*/ 599574 w 895121"/>
                    <a:gd name="connsiteY105" fmla="*/ 73887 h 404562"/>
                    <a:gd name="connsiteX106" fmla="*/ 593518 w 895121"/>
                    <a:gd name="connsiteY106" fmla="*/ 62986 h 404562"/>
                    <a:gd name="connsiteX107" fmla="*/ 591095 w 895121"/>
                    <a:gd name="connsiteY107" fmla="*/ 56930 h 404562"/>
                    <a:gd name="connsiteX108" fmla="*/ 588672 w 895121"/>
                    <a:gd name="connsiteY108" fmla="*/ 48451 h 404562"/>
                    <a:gd name="connsiteX109" fmla="*/ 587461 w 895121"/>
                    <a:gd name="connsiteY109" fmla="*/ 41183 h 404562"/>
                    <a:gd name="connsiteX110" fmla="*/ 587461 w 895121"/>
                    <a:gd name="connsiteY110" fmla="*/ 31493 h 404562"/>
                    <a:gd name="connsiteX111" fmla="*/ 587461 w 895121"/>
                    <a:gd name="connsiteY111" fmla="*/ 25437 h 404562"/>
                    <a:gd name="connsiteX112" fmla="*/ 589884 w 895121"/>
                    <a:gd name="connsiteY112" fmla="*/ 19380 h 404562"/>
                    <a:gd name="connsiteX113" fmla="*/ 592306 w 895121"/>
                    <a:gd name="connsiteY113" fmla="*/ 13324 h 404562"/>
                    <a:gd name="connsiteX114" fmla="*/ 595940 w 895121"/>
                    <a:gd name="connsiteY114" fmla="*/ 8479 h 404562"/>
                    <a:gd name="connsiteX115" fmla="*/ 600785 w 895121"/>
                    <a:gd name="connsiteY115" fmla="*/ 4845 h 404562"/>
                    <a:gd name="connsiteX116" fmla="*/ 606841 w 895121"/>
                    <a:gd name="connsiteY116" fmla="*/ 2423 h 40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Lst>
                  <a:rect l="l" t="t" r="r" b="b"/>
                  <a:pathLst>
                    <a:path w="895121" h="404562">
                      <a:moveTo>
                        <a:pt x="612898" y="0"/>
                      </a:moveTo>
                      <a:lnTo>
                        <a:pt x="618954" y="0"/>
                      </a:lnTo>
                      <a:lnTo>
                        <a:pt x="625010" y="0"/>
                      </a:lnTo>
                      <a:lnTo>
                        <a:pt x="631067" y="2423"/>
                      </a:lnTo>
                      <a:lnTo>
                        <a:pt x="637123" y="4845"/>
                      </a:lnTo>
                      <a:lnTo>
                        <a:pt x="641968" y="8479"/>
                      </a:lnTo>
                      <a:lnTo>
                        <a:pt x="645602" y="13324"/>
                      </a:lnTo>
                      <a:lnTo>
                        <a:pt x="648024" y="19380"/>
                      </a:lnTo>
                      <a:lnTo>
                        <a:pt x="650447" y="25437"/>
                      </a:lnTo>
                      <a:lnTo>
                        <a:pt x="650447" y="31493"/>
                      </a:lnTo>
                      <a:lnTo>
                        <a:pt x="651658" y="36338"/>
                      </a:lnTo>
                      <a:lnTo>
                        <a:pt x="655292" y="36338"/>
                      </a:lnTo>
                      <a:lnTo>
                        <a:pt x="795798" y="36338"/>
                      </a:lnTo>
                      <a:lnTo>
                        <a:pt x="804277" y="36338"/>
                      </a:lnTo>
                      <a:lnTo>
                        <a:pt x="811544" y="37549"/>
                      </a:lnTo>
                      <a:lnTo>
                        <a:pt x="821234" y="38761"/>
                      </a:lnTo>
                      <a:lnTo>
                        <a:pt x="832136" y="42394"/>
                      </a:lnTo>
                      <a:lnTo>
                        <a:pt x="844248" y="47239"/>
                      </a:lnTo>
                      <a:lnTo>
                        <a:pt x="855150" y="53296"/>
                      </a:lnTo>
                      <a:lnTo>
                        <a:pt x="867262" y="62986"/>
                      </a:lnTo>
                      <a:lnTo>
                        <a:pt x="872107" y="67831"/>
                      </a:lnTo>
                      <a:lnTo>
                        <a:pt x="876952" y="73887"/>
                      </a:lnTo>
                      <a:lnTo>
                        <a:pt x="881797" y="81155"/>
                      </a:lnTo>
                      <a:lnTo>
                        <a:pt x="886642" y="89634"/>
                      </a:lnTo>
                      <a:lnTo>
                        <a:pt x="890276" y="99324"/>
                      </a:lnTo>
                      <a:lnTo>
                        <a:pt x="892699" y="110225"/>
                      </a:lnTo>
                      <a:lnTo>
                        <a:pt x="895121" y="122338"/>
                      </a:lnTo>
                      <a:lnTo>
                        <a:pt x="895121" y="136873"/>
                      </a:lnTo>
                      <a:lnTo>
                        <a:pt x="895121" y="151408"/>
                      </a:lnTo>
                      <a:lnTo>
                        <a:pt x="892699" y="164732"/>
                      </a:lnTo>
                      <a:lnTo>
                        <a:pt x="889065" y="176844"/>
                      </a:lnTo>
                      <a:lnTo>
                        <a:pt x="884220" y="187746"/>
                      </a:lnTo>
                      <a:lnTo>
                        <a:pt x="878164" y="197436"/>
                      </a:lnTo>
                      <a:lnTo>
                        <a:pt x="872107" y="205915"/>
                      </a:lnTo>
                      <a:lnTo>
                        <a:pt x="863628" y="213182"/>
                      </a:lnTo>
                      <a:lnTo>
                        <a:pt x="856361" y="220450"/>
                      </a:lnTo>
                      <a:lnTo>
                        <a:pt x="847882" y="226506"/>
                      </a:lnTo>
                      <a:lnTo>
                        <a:pt x="839403" y="231351"/>
                      </a:lnTo>
                      <a:lnTo>
                        <a:pt x="829713" y="234985"/>
                      </a:lnTo>
                      <a:lnTo>
                        <a:pt x="821234" y="238619"/>
                      </a:lnTo>
                      <a:lnTo>
                        <a:pt x="804277" y="243464"/>
                      </a:lnTo>
                      <a:lnTo>
                        <a:pt x="788530" y="245886"/>
                      </a:lnTo>
                      <a:lnTo>
                        <a:pt x="302815" y="245886"/>
                      </a:lnTo>
                      <a:lnTo>
                        <a:pt x="302815" y="274957"/>
                      </a:lnTo>
                      <a:lnTo>
                        <a:pt x="301604" y="373069"/>
                      </a:lnTo>
                      <a:lnTo>
                        <a:pt x="301604" y="379126"/>
                      </a:lnTo>
                      <a:lnTo>
                        <a:pt x="299181" y="385182"/>
                      </a:lnTo>
                      <a:lnTo>
                        <a:pt x="296759" y="391238"/>
                      </a:lnTo>
                      <a:lnTo>
                        <a:pt x="291914" y="396083"/>
                      </a:lnTo>
                      <a:lnTo>
                        <a:pt x="288280" y="399717"/>
                      </a:lnTo>
                      <a:lnTo>
                        <a:pt x="282224" y="402140"/>
                      </a:lnTo>
                      <a:lnTo>
                        <a:pt x="276167" y="404562"/>
                      </a:lnTo>
                      <a:lnTo>
                        <a:pt x="270111" y="404562"/>
                      </a:lnTo>
                      <a:lnTo>
                        <a:pt x="262844" y="404562"/>
                      </a:lnTo>
                      <a:lnTo>
                        <a:pt x="257998" y="402140"/>
                      </a:lnTo>
                      <a:lnTo>
                        <a:pt x="251942" y="398506"/>
                      </a:lnTo>
                      <a:lnTo>
                        <a:pt x="247097" y="394872"/>
                      </a:lnTo>
                      <a:lnTo>
                        <a:pt x="243463" y="390027"/>
                      </a:lnTo>
                      <a:lnTo>
                        <a:pt x="241041" y="385182"/>
                      </a:lnTo>
                      <a:lnTo>
                        <a:pt x="238618" y="379126"/>
                      </a:lnTo>
                      <a:lnTo>
                        <a:pt x="238618" y="373069"/>
                      </a:lnTo>
                      <a:lnTo>
                        <a:pt x="238618" y="272535"/>
                      </a:lnTo>
                      <a:lnTo>
                        <a:pt x="238618" y="245886"/>
                      </a:lnTo>
                      <a:lnTo>
                        <a:pt x="31493" y="245886"/>
                      </a:lnTo>
                      <a:lnTo>
                        <a:pt x="25437" y="244675"/>
                      </a:lnTo>
                      <a:lnTo>
                        <a:pt x="19380" y="243464"/>
                      </a:lnTo>
                      <a:lnTo>
                        <a:pt x="13324" y="239830"/>
                      </a:lnTo>
                      <a:lnTo>
                        <a:pt x="8479" y="236196"/>
                      </a:lnTo>
                      <a:lnTo>
                        <a:pt x="4845" y="231351"/>
                      </a:lnTo>
                      <a:lnTo>
                        <a:pt x="2423" y="226506"/>
                      </a:lnTo>
                      <a:lnTo>
                        <a:pt x="0" y="220450"/>
                      </a:lnTo>
                      <a:lnTo>
                        <a:pt x="0" y="213182"/>
                      </a:lnTo>
                      <a:lnTo>
                        <a:pt x="0" y="207126"/>
                      </a:lnTo>
                      <a:lnTo>
                        <a:pt x="2423" y="201070"/>
                      </a:lnTo>
                      <a:lnTo>
                        <a:pt x="4845" y="196225"/>
                      </a:lnTo>
                      <a:lnTo>
                        <a:pt x="8479" y="191379"/>
                      </a:lnTo>
                      <a:lnTo>
                        <a:pt x="13324" y="187746"/>
                      </a:lnTo>
                      <a:lnTo>
                        <a:pt x="19380" y="184112"/>
                      </a:lnTo>
                      <a:lnTo>
                        <a:pt x="25437" y="182901"/>
                      </a:lnTo>
                      <a:lnTo>
                        <a:pt x="31493" y="181689"/>
                      </a:lnTo>
                      <a:lnTo>
                        <a:pt x="787319" y="181689"/>
                      </a:lnTo>
                      <a:lnTo>
                        <a:pt x="797009" y="179267"/>
                      </a:lnTo>
                      <a:lnTo>
                        <a:pt x="805488" y="176844"/>
                      </a:lnTo>
                      <a:lnTo>
                        <a:pt x="812756" y="173211"/>
                      </a:lnTo>
                      <a:lnTo>
                        <a:pt x="820023" y="167154"/>
                      </a:lnTo>
                      <a:lnTo>
                        <a:pt x="826079" y="159887"/>
                      </a:lnTo>
                      <a:lnTo>
                        <a:pt x="828502" y="155042"/>
                      </a:lnTo>
                      <a:lnTo>
                        <a:pt x="830924" y="148985"/>
                      </a:lnTo>
                      <a:lnTo>
                        <a:pt x="832136" y="142929"/>
                      </a:lnTo>
                      <a:lnTo>
                        <a:pt x="832136" y="136873"/>
                      </a:lnTo>
                      <a:lnTo>
                        <a:pt x="832136" y="127183"/>
                      </a:lnTo>
                      <a:lnTo>
                        <a:pt x="829713" y="119915"/>
                      </a:lnTo>
                      <a:lnTo>
                        <a:pt x="827291" y="113859"/>
                      </a:lnTo>
                      <a:lnTo>
                        <a:pt x="823657" y="109014"/>
                      </a:lnTo>
                      <a:lnTo>
                        <a:pt x="816389" y="104169"/>
                      </a:lnTo>
                      <a:lnTo>
                        <a:pt x="809122" y="101746"/>
                      </a:lnTo>
                      <a:lnTo>
                        <a:pt x="803065" y="100535"/>
                      </a:lnTo>
                      <a:lnTo>
                        <a:pt x="798220" y="100535"/>
                      </a:lnTo>
                      <a:lnTo>
                        <a:pt x="656503" y="100535"/>
                      </a:lnTo>
                      <a:lnTo>
                        <a:pt x="649235" y="100535"/>
                      </a:lnTo>
                      <a:lnTo>
                        <a:pt x="637123" y="98112"/>
                      </a:lnTo>
                      <a:lnTo>
                        <a:pt x="629855" y="95690"/>
                      </a:lnTo>
                      <a:lnTo>
                        <a:pt x="622588" y="92056"/>
                      </a:lnTo>
                      <a:lnTo>
                        <a:pt x="614109" y="88422"/>
                      </a:lnTo>
                      <a:lnTo>
                        <a:pt x="606841" y="81155"/>
                      </a:lnTo>
                      <a:lnTo>
                        <a:pt x="599574" y="73887"/>
                      </a:lnTo>
                      <a:lnTo>
                        <a:pt x="593518" y="62986"/>
                      </a:lnTo>
                      <a:lnTo>
                        <a:pt x="591095" y="56930"/>
                      </a:lnTo>
                      <a:lnTo>
                        <a:pt x="588672" y="48451"/>
                      </a:lnTo>
                      <a:lnTo>
                        <a:pt x="587461" y="41183"/>
                      </a:lnTo>
                      <a:lnTo>
                        <a:pt x="587461" y="31493"/>
                      </a:lnTo>
                      <a:lnTo>
                        <a:pt x="587461" y="25437"/>
                      </a:lnTo>
                      <a:lnTo>
                        <a:pt x="589884" y="19380"/>
                      </a:lnTo>
                      <a:lnTo>
                        <a:pt x="592306" y="13324"/>
                      </a:lnTo>
                      <a:lnTo>
                        <a:pt x="595940" y="8479"/>
                      </a:lnTo>
                      <a:lnTo>
                        <a:pt x="600785" y="4845"/>
                      </a:lnTo>
                      <a:lnTo>
                        <a:pt x="606841" y="2423"/>
                      </a:ln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4" name="Freeform 15"/>
                <p:cNvSpPr>
                  <a:spLocks noEditPoints="1"/>
                </p:cNvSpPr>
                <p:nvPr/>
              </p:nvSpPr>
              <p:spPr bwMode="auto">
                <a:xfrm>
                  <a:off x="5534178" y="4652548"/>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5" name="Freeform 16"/>
                <p:cNvSpPr>
                  <a:spLocks noEditPoints="1"/>
                </p:cNvSpPr>
                <p:nvPr/>
              </p:nvSpPr>
              <p:spPr bwMode="auto">
                <a:xfrm>
                  <a:off x="3711148" y="4151086"/>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2 w 344"/>
                    <a:gd name="T33" fmla="*/ 34 h 344"/>
                    <a:gd name="T34" fmla="*/ 126 w 344"/>
                    <a:gd name="T35" fmla="*/ 26 h 344"/>
                    <a:gd name="T36" fmla="*/ 144 w 344"/>
                    <a:gd name="T37" fmla="*/ 10 h 344"/>
                    <a:gd name="T38" fmla="*/ 172 w 344"/>
                    <a:gd name="T39" fmla="*/ 0 h 344"/>
                    <a:gd name="T40" fmla="*/ 180 w 344"/>
                    <a:gd name="T41" fmla="*/ 2 h 344"/>
                    <a:gd name="T42" fmla="*/ 202 w 344"/>
                    <a:gd name="T43" fmla="*/ 10 h 344"/>
                    <a:gd name="T44" fmla="*/ 218 w 344"/>
                    <a:gd name="T45" fmla="*/ 28 h 344"/>
                    <a:gd name="T46" fmla="*/ 222 w 344"/>
                    <a:gd name="T47" fmla="*/ 34 h 344"/>
                    <a:gd name="T48" fmla="*/ 232 w 344"/>
                    <a:gd name="T49" fmla="*/ 54 h 344"/>
                    <a:gd name="T50" fmla="*/ 254 w 344"/>
                    <a:gd name="T51" fmla="*/ 82 h 344"/>
                    <a:gd name="T52" fmla="*/ 290 w 344"/>
                    <a:gd name="T53" fmla="*/ 112 h 344"/>
                    <a:gd name="T54" fmla="*/ 314 w 344"/>
                    <a:gd name="T55" fmla="*/ 124 h 344"/>
                    <a:gd name="T56" fmla="*/ 328 w 344"/>
                    <a:gd name="T57" fmla="*/ 134 h 344"/>
                    <a:gd name="T58" fmla="*/ 342 w 344"/>
                    <a:gd name="T59" fmla="*/ 160 h 344"/>
                    <a:gd name="T60" fmla="*/ 344 w 344"/>
                    <a:gd name="T61" fmla="*/ 176 h 344"/>
                    <a:gd name="T62" fmla="*/ 340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6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8"/>
                      </a:lnTo>
                      <a:lnTo>
                        <a:pt x="88" y="262"/>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2" y="34"/>
                      </a:lnTo>
                      <a:lnTo>
                        <a:pt x="122" y="34"/>
                      </a:lnTo>
                      <a:lnTo>
                        <a:pt x="126" y="26"/>
                      </a:lnTo>
                      <a:lnTo>
                        <a:pt x="132" y="20"/>
                      </a:lnTo>
                      <a:lnTo>
                        <a:pt x="144" y="10"/>
                      </a:lnTo>
                      <a:lnTo>
                        <a:pt x="158" y="4"/>
                      </a:lnTo>
                      <a:lnTo>
                        <a:pt x="172" y="0"/>
                      </a:lnTo>
                      <a:lnTo>
                        <a:pt x="172" y="0"/>
                      </a:lnTo>
                      <a:lnTo>
                        <a:pt x="180" y="2"/>
                      </a:lnTo>
                      <a:lnTo>
                        <a:pt x="188" y="2"/>
                      </a:lnTo>
                      <a:lnTo>
                        <a:pt x="202" y="10"/>
                      </a:lnTo>
                      <a:lnTo>
                        <a:pt x="214" y="20"/>
                      </a:lnTo>
                      <a:lnTo>
                        <a:pt x="218" y="28"/>
                      </a:lnTo>
                      <a:lnTo>
                        <a:pt x="222" y="34"/>
                      </a:lnTo>
                      <a:lnTo>
                        <a:pt x="222" y="34"/>
                      </a:lnTo>
                      <a:lnTo>
                        <a:pt x="226" y="44"/>
                      </a:lnTo>
                      <a:lnTo>
                        <a:pt x="232" y="54"/>
                      </a:lnTo>
                      <a:lnTo>
                        <a:pt x="242" y="68"/>
                      </a:lnTo>
                      <a:lnTo>
                        <a:pt x="254" y="82"/>
                      </a:lnTo>
                      <a:lnTo>
                        <a:pt x="270" y="96"/>
                      </a:lnTo>
                      <a:lnTo>
                        <a:pt x="290" y="112"/>
                      </a:lnTo>
                      <a:lnTo>
                        <a:pt x="314" y="124"/>
                      </a:lnTo>
                      <a:lnTo>
                        <a:pt x="314" y="124"/>
                      </a:lnTo>
                      <a:lnTo>
                        <a:pt x="320" y="128"/>
                      </a:lnTo>
                      <a:lnTo>
                        <a:pt x="328" y="134"/>
                      </a:lnTo>
                      <a:lnTo>
                        <a:pt x="336" y="146"/>
                      </a:lnTo>
                      <a:lnTo>
                        <a:pt x="342" y="160"/>
                      </a:lnTo>
                      <a:lnTo>
                        <a:pt x="344" y="176"/>
                      </a:lnTo>
                      <a:lnTo>
                        <a:pt x="344" y="176"/>
                      </a:lnTo>
                      <a:lnTo>
                        <a:pt x="342" y="182"/>
                      </a:lnTo>
                      <a:lnTo>
                        <a:pt x="340"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0" y="292"/>
                      </a:lnTo>
                      <a:lnTo>
                        <a:pt x="220" y="312"/>
                      </a:lnTo>
                      <a:lnTo>
                        <a:pt x="220" y="312"/>
                      </a:lnTo>
                      <a:lnTo>
                        <a:pt x="212" y="326"/>
                      </a:lnTo>
                      <a:lnTo>
                        <a:pt x="202" y="336"/>
                      </a:lnTo>
                      <a:lnTo>
                        <a:pt x="188" y="342"/>
                      </a:lnTo>
                      <a:lnTo>
                        <a:pt x="172" y="344"/>
                      </a:lnTo>
                      <a:lnTo>
                        <a:pt x="172" y="344"/>
                      </a:lnTo>
                      <a:close/>
                      <a:moveTo>
                        <a:pt x="146" y="172"/>
                      </a:moveTo>
                      <a:lnTo>
                        <a:pt x="146" y="172"/>
                      </a:lnTo>
                      <a:lnTo>
                        <a:pt x="170" y="196"/>
                      </a:lnTo>
                      <a:lnTo>
                        <a:pt x="170" y="196"/>
                      </a:lnTo>
                      <a:lnTo>
                        <a:pt x="182" y="184"/>
                      </a:lnTo>
                      <a:lnTo>
                        <a:pt x="196" y="170"/>
                      </a:lnTo>
                      <a:lnTo>
                        <a:pt x="196" y="170"/>
                      </a:lnTo>
                      <a:lnTo>
                        <a:pt x="172" y="148"/>
                      </a:lnTo>
                      <a:lnTo>
                        <a:pt x="172" y="148"/>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6" name="Freeform 17"/>
                <p:cNvSpPr>
                  <a:spLocks noEditPoints="1"/>
                </p:cNvSpPr>
                <p:nvPr/>
              </p:nvSpPr>
              <p:spPr bwMode="auto">
                <a:xfrm>
                  <a:off x="4269540" y="3368612"/>
                  <a:ext cx="208337" cy="208337"/>
                </a:xfrm>
                <a:custGeom>
                  <a:avLst/>
                  <a:gdLst>
                    <a:gd name="T0" fmla="*/ 172 w 344"/>
                    <a:gd name="T1" fmla="*/ 344 h 344"/>
                    <a:gd name="T2" fmla="*/ 172 w 344"/>
                    <a:gd name="T3" fmla="*/ 344 h 344"/>
                    <a:gd name="T4" fmla="*/ 142 w 344"/>
                    <a:gd name="T5" fmla="*/ 334 h 344"/>
                    <a:gd name="T6" fmla="*/ 124 w 344"/>
                    <a:gd name="T7" fmla="*/ 310 h 344"/>
                    <a:gd name="T8" fmla="*/ 118 w 344"/>
                    <a:gd name="T9" fmla="*/ 300 h 344"/>
                    <a:gd name="T10" fmla="*/ 102 w 344"/>
                    <a:gd name="T11" fmla="*/ 276 h 344"/>
                    <a:gd name="T12" fmla="*/ 74 w 344"/>
                    <a:gd name="T13" fmla="*/ 248 h 344"/>
                    <a:gd name="T14" fmla="*/ 28 w 344"/>
                    <a:gd name="T15" fmla="*/ 218 h 344"/>
                    <a:gd name="T16" fmla="*/ 16 w 344"/>
                    <a:gd name="T17" fmla="*/ 210 h 344"/>
                    <a:gd name="T18" fmla="*/ 2 w 344"/>
                    <a:gd name="T19" fmla="*/ 186 h 344"/>
                    <a:gd name="T20" fmla="*/ 0 w 344"/>
                    <a:gd name="T21" fmla="*/ 170 h 344"/>
                    <a:gd name="T22" fmla="*/ 8 w 344"/>
                    <a:gd name="T23" fmla="*/ 144 h 344"/>
                    <a:gd name="T24" fmla="*/ 30 w 344"/>
                    <a:gd name="T25" fmla="*/ 124 h 344"/>
                    <a:gd name="T26" fmla="*/ 54 w 344"/>
                    <a:gd name="T27" fmla="*/ 110 h 344"/>
                    <a:gd name="T28" fmla="*/ 90 w 344"/>
                    <a:gd name="T29" fmla="*/ 82 h 344"/>
                    <a:gd name="T30" fmla="*/ 112 w 344"/>
                    <a:gd name="T31" fmla="*/ 54 h 344"/>
                    <a:gd name="T32" fmla="*/ 124 w 344"/>
                    <a:gd name="T33" fmla="*/ 34 h 344"/>
                    <a:gd name="T34" fmla="*/ 126 w 344"/>
                    <a:gd name="T35" fmla="*/ 26 h 344"/>
                    <a:gd name="T36" fmla="*/ 144 w 344"/>
                    <a:gd name="T37" fmla="*/ 10 h 344"/>
                    <a:gd name="T38" fmla="*/ 172 w 344"/>
                    <a:gd name="T39" fmla="*/ 0 h 344"/>
                    <a:gd name="T40" fmla="*/ 180 w 344"/>
                    <a:gd name="T41" fmla="*/ 0 h 344"/>
                    <a:gd name="T42" fmla="*/ 202 w 344"/>
                    <a:gd name="T43" fmla="*/ 10 h 344"/>
                    <a:gd name="T44" fmla="*/ 218 w 344"/>
                    <a:gd name="T45" fmla="*/ 26 h 344"/>
                    <a:gd name="T46" fmla="*/ 222 w 344"/>
                    <a:gd name="T47" fmla="*/ 34 h 344"/>
                    <a:gd name="T48" fmla="*/ 234 w 344"/>
                    <a:gd name="T49" fmla="*/ 54 h 344"/>
                    <a:gd name="T50" fmla="*/ 254 w 344"/>
                    <a:gd name="T51" fmla="*/ 82 h 344"/>
                    <a:gd name="T52" fmla="*/ 290 w 344"/>
                    <a:gd name="T53" fmla="*/ 110 h 344"/>
                    <a:gd name="T54" fmla="*/ 314 w 344"/>
                    <a:gd name="T55" fmla="*/ 124 h 344"/>
                    <a:gd name="T56" fmla="*/ 328 w 344"/>
                    <a:gd name="T57" fmla="*/ 132 h 344"/>
                    <a:gd name="T58" fmla="*/ 342 w 344"/>
                    <a:gd name="T59" fmla="*/ 160 h 344"/>
                    <a:gd name="T60" fmla="*/ 344 w 344"/>
                    <a:gd name="T61" fmla="*/ 174 h 344"/>
                    <a:gd name="T62" fmla="*/ 342 w 344"/>
                    <a:gd name="T63" fmla="*/ 190 h 344"/>
                    <a:gd name="T64" fmla="*/ 322 w 344"/>
                    <a:gd name="T65" fmla="*/ 214 h 344"/>
                    <a:gd name="T66" fmla="*/ 308 w 344"/>
                    <a:gd name="T67" fmla="*/ 222 h 344"/>
                    <a:gd name="T68" fmla="*/ 292 w 344"/>
                    <a:gd name="T69" fmla="*/ 230 h 344"/>
                    <a:gd name="T70" fmla="*/ 262 w 344"/>
                    <a:gd name="T71" fmla="*/ 252 h 344"/>
                    <a:gd name="T72" fmla="*/ 240 w 344"/>
                    <a:gd name="T73" fmla="*/ 280 h 344"/>
                    <a:gd name="T74" fmla="*/ 220 w 344"/>
                    <a:gd name="T75" fmla="*/ 312 h 344"/>
                    <a:gd name="T76" fmla="*/ 212 w 344"/>
                    <a:gd name="T77" fmla="*/ 324 h 344"/>
                    <a:gd name="T78" fmla="*/ 188 w 344"/>
                    <a:gd name="T79" fmla="*/ 342 h 344"/>
                    <a:gd name="T80" fmla="*/ 172 w 344"/>
                    <a:gd name="T81" fmla="*/ 344 h 344"/>
                    <a:gd name="T82" fmla="*/ 146 w 344"/>
                    <a:gd name="T83" fmla="*/ 172 h 344"/>
                    <a:gd name="T84" fmla="*/ 170 w 344"/>
                    <a:gd name="T85" fmla="*/ 196 h 344"/>
                    <a:gd name="T86" fmla="*/ 196 w 344"/>
                    <a:gd name="T87" fmla="*/ 170 h 344"/>
                    <a:gd name="T88" fmla="*/ 172 w 344"/>
                    <a:gd name="T89" fmla="*/ 146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0"/>
                      </a:lnTo>
                      <a:lnTo>
                        <a:pt x="124" y="310"/>
                      </a:lnTo>
                      <a:lnTo>
                        <a:pt x="118" y="300"/>
                      </a:lnTo>
                      <a:lnTo>
                        <a:pt x="112" y="290"/>
                      </a:lnTo>
                      <a:lnTo>
                        <a:pt x="102" y="276"/>
                      </a:lnTo>
                      <a:lnTo>
                        <a:pt x="90" y="262"/>
                      </a:lnTo>
                      <a:lnTo>
                        <a:pt x="74" y="248"/>
                      </a:lnTo>
                      <a:lnTo>
                        <a:pt x="54" y="232"/>
                      </a:lnTo>
                      <a:lnTo>
                        <a:pt x="28" y="218"/>
                      </a:lnTo>
                      <a:lnTo>
                        <a:pt x="28" y="218"/>
                      </a:lnTo>
                      <a:lnTo>
                        <a:pt x="16" y="210"/>
                      </a:lnTo>
                      <a:lnTo>
                        <a:pt x="8" y="198"/>
                      </a:lnTo>
                      <a:lnTo>
                        <a:pt x="2" y="186"/>
                      </a:lnTo>
                      <a:lnTo>
                        <a:pt x="0" y="170"/>
                      </a:lnTo>
                      <a:lnTo>
                        <a:pt x="0" y="170"/>
                      </a:lnTo>
                      <a:lnTo>
                        <a:pt x="2" y="156"/>
                      </a:lnTo>
                      <a:lnTo>
                        <a:pt x="8" y="144"/>
                      </a:lnTo>
                      <a:lnTo>
                        <a:pt x="18" y="132"/>
                      </a:lnTo>
                      <a:lnTo>
                        <a:pt x="30" y="124"/>
                      </a:lnTo>
                      <a:lnTo>
                        <a:pt x="30" y="124"/>
                      </a:lnTo>
                      <a:lnTo>
                        <a:pt x="54" y="110"/>
                      </a:lnTo>
                      <a:lnTo>
                        <a:pt x="74" y="96"/>
                      </a:lnTo>
                      <a:lnTo>
                        <a:pt x="90" y="82"/>
                      </a:lnTo>
                      <a:lnTo>
                        <a:pt x="102" y="68"/>
                      </a:lnTo>
                      <a:lnTo>
                        <a:pt x="112" y="54"/>
                      </a:lnTo>
                      <a:lnTo>
                        <a:pt x="118" y="44"/>
                      </a:lnTo>
                      <a:lnTo>
                        <a:pt x="124" y="34"/>
                      </a:lnTo>
                      <a:lnTo>
                        <a:pt x="124" y="34"/>
                      </a:lnTo>
                      <a:lnTo>
                        <a:pt x="126" y="26"/>
                      </a:lnTo>
                      <a:lnTo>
                        <a:pt x="132" y="20"/>
                      </a:lnTo>
                      <a:lnTo>
                        <a:pt x="144" y="10"/>
                      </a:lnTo>
                      <a:lnTo>
                        <a:pt x="158" y="2"/>
                      </a:lnTo>
                      <a:lnTo>
                        <a:pt x="172" y="0"/>
                      </a:lnTo>
                      <a:lnTo>
                        <a:pt x="172" y="0"/>
                      </a:lnTo>
                      <a:lnTo>
                        <a:pt x="180" y="0"/>
                      </a:lnTo>
                      <a:lnTo>
                        <a:pt x="188" y="2"/>
                      </a:lnTo>
                      <a:lnTo>
                        <a:pt x="202" y="10"/>
                      </a:lnTo>
                      <a:lnTo>
                        <a:pt x="214" y="20"/>
                      </a:lnTo>
                      <a:lnTo>
                        <a:pt x="218" y="26"/>
                      </a:lnTo>
                      <a:lnTo>
                        <a:pt x="222" y="34"/>
                      </a:lnTo>
                      <a:lnTo>
                        <a:pt x="222" y="34"/>
                      </a:lnTo>
                      <a:lnTo>
                        <a:pt x="226" y="44"/>
                      </a:lnTo>
                      <a:lnTo>
                        <a:pt x="234" y="54"/>
                      </a:lnTo>
                      <a:lnTo>
                        <a:pt x="242" y="68"/>
                      </a:lnTo>
                      <a:lnTo>
                        <a:pt x="254" y="82"/>
                      </a:lnTo>
                      <a:lnTo>
                        <a:pt x="270" y="96"/>
                      </a:lnTo>
                      <a:lnTo>
                        <a:pt x="290" y="110"/>
                      </a:lnTo>
                      <a:lnTo>
                        <a:pt x="314" y="124"/>
                      </a:lnTo>
                      <a:lnTo>
                        <a:pt x="314" y="124"/>
                      </a:lnTo>
                      <a:lnTo>
                        <a:pt x="322" y="128"/>
                      </a:lnTo>
                      <a:lnTo>
                        <a:pt x="328" y="132"/>
                      </a:lnTo>
                      <a:lnTo>
                        <a:pt x="338" y="144"/>
                      </a:lnTo>
                      <a:lnTo>
                        <a:pt x="342" y="160"/>
                      </a:lnTo>
                      <a:lnTo>
                        <a:pt x="344" y="174"/>
                      </a:lnTo>
                      <a:lnTo>
                        <a:pt x="344" y="174"/>
                      </a:lnTo>
                      <a:lnTo>
                        <a:pt x="344" y="182"/>
                      </a:lnTo>
                      <a:lnTo>
                        <a:pt x="342" y="190"/>
                      </a:lnTo>
                      <a:lnTo>
                        <a:pt x="334" y="204"/>
                      </a:lnTo>
                      <a:lnTo>
                        <a:pt x="322" y="214"/>
                      </a:lnTo>
                      <a:lnTo>
                        <a:pt x="316" y="218"/>
                      </a:lnTo>
                      <a:lnTo>
                        <a:pt x="308" y="222"/>
                      </a:lnTo>
                      <a:lnTo>
                        <a:pt x="308" y="222"/>
                      </a:lnTo>
                      <a:lnTo>
                        <a:pt x="292" y="230"/>
                      </a:lnTo>
                      <a:lnTo>
                        <a:pt x="276" y="240"/>
                      </a:lnTo>
                      <a:lnTo>
                        <a:pt x="262" y="252"/>
                      </a:lnTo>
                      <a:lnTo>
                        <a:pt x="250" y="266"/>
                      </a:lnTo>
                      <a:lnTo>
                        <a:pt x="240" y="280"/>
                      </a:lnTo>
                      <a:lnTo>
                        <a:pt x="232" y="292"/>
                      </a:lnTo>
                      <a:lnTo>
                        <a:pt x="220" y="312"/>
                      </a:lnTo>
                      <a:lnTo>
                        <a:pt x="220" y="312"/>
                      </a:lnTo>
                      <a:lnTo>
                        <a:pt x="212" y="324"/>
                      </a:lnTo>
                      <a:lnTo>
                        <a:pt x="202" y="334"/>
                      </a:lnTo>
                      <a:lnTo>
                        <a:pt x="188" y="342"/>
                      </a:lnTo>
                      <a:lnTo>
                        <a:pt x="172" y="344"/>
                      </a:lnTo>
                      <a:lnTo>
                        <a:pt x="172" y="344"/>
                      </a:lnTo>
                      <a:close/>
                      <a:moveTo>
                        <a:pt x="146" y="172"/>
                      </a:moveTo>
                      <a:lnTo>
                        <a:pt x="146" y="172"/>
                      </a:lnTo>
                      <a:lnTo>
                        <a:pt x="170" y="196"/>
                      </a:lnTo>
                      <a:lnTo>
                        <a:pt x="170" y="196"/>
                      </a:lnTo>
                      <a:lnTo>
                        <a:pt x="182" y="182"/>
                      </a:lnTo>
                      <a:lnTo>
                        <a:pt x="196" y="170"/>
                      </a:lnTo>
                      <a:lnTo>
                        <a:pt x="196" y="170"/>
                      </a:lnTo>
                      <a:lnTo>
                        <a:pt x="172" y="146"/>
                      </a:lnTo>
                      <a:lnTo>
                        <a:pt x="172" y="146"/>
                      </a:lnTo>
                      <a:lnTo>
                        <a:pt x="146" y="172"/>
                      </a:lnTo>
                      <a:lnTo>
                        <a:pt x="146" y="172"/>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7" name="Freeform 19"/>
                <p:cNvSpPr>
                  <a:spLocks noEditPoints="1"/>
                </p:cNvSpPr>
                <p:nvPr/>
              </p:nvSpPr>
              <p:spPr bwMode="auto">
                <a:xfrm>
                  <a:off x="3732951" y="4756717"/>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8" name="Freeform 20"/>
                <p:cNvSpPr>
                  <a:spLocks noEditPoints="1"/>
                </p:cNvSpPr>
                <p:nvPr/>
              </p:nvSpPr>
              <p:spPr bwMode="auto">
                <a:xfrm>
                  <a:off x="5891500" y="4002101"/>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79" name="Group 178"/>
            <p:cNvGrpSpPr/>
            <p:nvPr/>
          </p:nvGrpSpPr>
          <p:grpSpPr>
            <a:xfrm>
              <a:off x="8264615" y="2825053"/>
              <a:ext cx="1326042" cy="1326043"/>
              <a:chOff x="4054565" y="3768732"/>
              <a:chExt cx="1326042" cy="1326043"/>
            </a:xfrm>
          </p:grpSpPr>
          <p:sp>
            <p:nvSpPr>
              <p:cNvPr id="180" name="Freeform 6"/>
              <p:cNvSpPr>
                <a:spLocks noEditPoints="1"/>
              </p:cNvSpPr>
              <p:nvPr/>
            </p:nvSpPr>
            <p:spPr bwMode="auto">
              <a:xfrm>
                <a:off x="4399144" y="4095368"/>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1" name="Freeform 7"/>
              <p:cNvSpPr>
                <a:spLocks noEditPoints="1"/>
              </p:cNvSpPr>
              <p:nvPr/>
            </p:nvSpPr>
            <p:spPr bwMode="auto">
              <a:xfrm>
                <a:off x="4643820" y="4164411"/>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2" name="Freeform 8"/>
              <p:cNvSpPr>
                <a:spLocks noEditPoints="1"/>
              </p:cNvSpPr>
              <p:nvPr/>
            </p:nvSpPr>
            <p:spPr bwMode="auto">
              <a:xfrm>
                <a:off x="4887283" y="4020270"/>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3" name="Freeform: Shape 212"/>
              <p:cNvSpPr>
                <a:spLocks/>
              </p:cNvSpPr>
              <p:nvPr/>
            </p:nvSpPr>
            <p:spPr bwMode="auto">
              <a:xfrm>
                <a:off x="4269540" y="4123227"/>
                <a:ext cx="852727" cy="604419"/>
              </a:xfrm>
              <a:custGeom>
                <a:avLst/>
                <a:gdLst>
                  <a:gd name="connsiteX0" fmla="*/ 673461 w 852727"/>
                  <a:gd name="connsiteY0" fmla="*/ 213182 h 604419"/>
                  <a:gd name="connsiteX1" fmla="*/ 743714 w 852727"/>
                  <a:gd name="connsiteY1" fmla="*/ 213182 h 604419"/>
                  <a:gd name="connsiteX2" fmla="*/ 753404 w 852727"/>
                  <a:gd name="connsiteY2" fmla="*/ 214394 h 604419"/>
                  <a:gd name="connsiteX3" fmla="*/ 761883 w 852727"/>
                  <a:gd name="connsiteY3" fmla="*/ 216816 h 604419"/>
                  <a:gd name="connsiteX4" fmla="*/ 769150 w 852727"/>
                  <a:gd name="connsiteY4" fmla="*/ 220450 h 604419"/>
                  <a:gd name="connsiteX5" fmla="*/ 776418 w 852727"/>
                  <a:gd name="connsiteY5" fmla="*/ 226506 h 604419"/>
                  <a:gd name="connsiteX6" fmla="*/ 781263 w 852727"/>
                  <a:gd name="connsiteY6" fmla="*/ 233774 h 604419"/>
                  <a:gd name="connsiteX7" fmla="*/ 786108 w 852727"/>
                  <a:gd name="connsiteY7" fmla="*/ 241041 h 604419"/>
                  <a:gd name="connsiteX8" fmla="*/ 788530 w 852727"/>
                  <a:gd name="connsiteY8" fmla="*/ 249520 h 604419"/>
                  <a:gd name="connsiteX9" fmla="*/ 789742 w 852727"/>
                  <a:gd name="connsiteY9" fmla="*/ 259210 h 604419"/>
                  <a:gd name="connsiteX10" fmla="*/ 789742 w 852727"/>
                  <a:gd name="connsiteY10" fmla="*/ 540222 h 604419"/>
                  <a:gd name="connsiteX11" fmla="*/ 821234 w 852727"/>
                  <a:gd name="connsiteY11" fmla="*/ 540222 h 604419"/>
                  <a:gd name="connsiteX12" fmla="*/ 827291 w 852727"/>
                  <a:gd name="connsiteY12" fmla="*/ 541434 h 604419"/>
                  <a:gd name="connsiteX13" fmla="*/ 833347 w 852727"/>
                  <a:gd name="connsiteY13" fmla="*/ 542645 h 604419"/>
                  <a:gd name="connsiteX14" fmla="*/ 839403 w 852727"/>
                  <a:gd name="connsiteY14" fmla="*/ 546279 h 604419"/>
                  <a:gd name="connsiteX15" fmla="*/ 844248 w 852727"/>
                  <a:gd name="connsiteY15" fmla="*/ 549913 h 604419"/>
                  <a:gd name="connsiteX16" fmla="*/ 847882 w 852727"/>
                  <a:gd name="connsiteY16" fmla="*/ 554758 h 604419"/>
                  <a:gd name="connsiteX17" fmla="*/ 850305 w 852727"/>
                  <a:gd name="connsiteY17" fmla="*/ 559603 h 604419"/>
                  <a:gd name="connsiteX18" fmla="*/ 852727 w 852727"/>
                  <a:gd name="connsiteY18" fmla="*/ 565659 h 604419"/>
                  <a:gd name="connsiteX19" fmla="*/ 852727 w 852727"/>
                  <a:gd name="connsiteY19" fmla="*/ 572926 h 604419"/>
                  <a:gd name="connsiteX20" fmla="*/ 852727 w 852727"/>
                  <a:gd name="connsiteY20" fmla="*/ 578983 h 604419"/>
                  <a:gd name="connsiteX21" fmla="*/ 850305 w 852727"/>
                  <a:gd name="connsiteY21" fmla="*/ 585039 h 604419"/>
                  <a:gd name="connsiteX22" fmla="*/ 847882 w 852727"/>
                  <a:gd name="connsiteY22" fmla="*/ 589884 h 604419"/>
                  <a:gd name="connsiteX23" fmla="*/ 844248 w 852727"/>
                  <a:gd name="connsiteY23" fmla="*/ 594729 h 604419"/>
                  <a:gd name="connsiteX24" fmla="*/ 839403 w 852727"/>
                  <a:gd name="connsiteY24" fmla="*/ 598363 h 604419"/>
                  <a:gd name="connsiteX25" fmla="*/ 833347 w 852727"/>
                  <a:gd name="connsiteY25" fmla="*/ 601997 h 604419"/>
                  <a:gd name="connsiteX26" fmla="*/ 827291 w 852727"/>
                  <a:gd name="connsiteY26" fmla="*/ 603208 h 604419"/>
                  <a:gd name="connsiteX27" fmla="*/ 821234 w 852727"/>
                  <a:gd name="connsiteY27" fmla="*/ 604419 h 604419"/>
                  <a:gd name="connsiteX28" fmla="*/ 758249 w 852727"/>
                  <a:gd name="connsiteY28" fmla="*/ 604419 h 604419"/>
                  <a:gd name="connsiteX29" fmla="*/ 750981 w 852727"/>
                  <a:gd name="connsiteY29" fmla="*/ 603208 h 604419"/>
                  <a:gd name="connsiteX30" fmla="*/ 744925 w 852727"/>
                  <a:gd name="connsiteY30" fmla="*/ 601997 h 604419"/>
                  <a:gd name="connsiteX31" fmla="*/ 740080 w 852727"/>
                  <a:gd name="connsiteY31" fmla="*/ 598363 h 604419"/>
                  <a:gd name="connsiteX32" fmla="*/ 735235 w 852727"/>
                  <a:gd name="connsiteY32" fmla="*/ 594729 h 604419"/>
                  <a:gd name="connsiteX33" fmla="*/ 731601 w 852727"/>
                  <a:gd name="connsiteY33" fmla="*/ 589884 h 604419"/>
                  <a:gd name="connsiteX34" fmla="*/ 727967 w 852727"/>
                  <a:gd name="connsiteY34" fmla="*/ 585039 h 604419"/>
                  <a:gd name="connsiteX35" fmla="*/ 726756 w 852727"/>
                  <a:gd name="connsiteY35" fmla="*/ 578983 h 604419"/>
                  <a:gd name="connsiteX36" fmla="*/ 725545 w 852727"/>
                  <a:gd name="connsiteY36" fmla="*/ 572926 h 604419"/>
                  <a:gd name="connsiteX37" fmla="*/ 725545 w 852727"/>
                  <a:gd name="connsiteY37" fmla="*/ 277379 h 604419"/>
                  <a:gd name="connsiteX38" fmla="*/ 691629 w 852727"/>
                  <a:gd name="connsiteY38" fmla="*/ 277379 h 604419"/>
                  <a:gd name="connsiteX39" fmla="*/ 691629 w 852727"/>
                  <a:gd name="connsiteY39" fmla="*/ 572926 h 604419"/>
                  <a:gd name="connsiteX40" fmla="*/ 690418 w 852727"/>
                  <a:gd name="connsiteY40" fmla="*/ 578983 h 604419"/>
                  <a:gd name="connsiteX41" fmla="*/ 689207 w 852727"/>
                  <a:gd name="connsiteY41" fmla="*/ 585039 h 604419"/>
                  <a:gd name="connsiteX42" fmla="*/ 685573 w 852727"/>
                  <a:gd name="connsiteY42" fmla="*/ 589884 h 604419"/>
                  <a:gd name="connsiteX43" fmla="*/ 681939 w 852727"/>
                  <a:gd name="connsiteY43" fmla="*/ 594729 h 604419"/>
                  <a:gd name="connsiteX44" fmla="*/ 677094 w 852727"/>
                  <a:gd name="connsiteY44" fmla="*/ 598363 h 604419"/>
                  <a:gd name="connsiteX45" fmla="*/ 672249 w 852727"/>
                  <a:gd name="connsiteY45" fmla="*/ 601997 h 604419"/>
                  <a:gd name="connsiteX46" fmla="*/ 666193 w 852727"/>
                  <a:gd name="connsiteY46" fmla="*/ 603208 h 604419"/>
                  <a:gd name="connsiteX47" fmla="*/ 658925 w 852727"/>
                  <a:gd name="connsiteY47" fmla="*/ 604419 h 604419"/>
                  <a:gd name="connsiteX48" fmla="*/ 513574 w 852727"/>
                  <a:gd name="connsiteY48" fmla="*/ 604419 h 604419"/>
                  <a:gd name="connsiteX49" fmla="*/ 507518 w 852727"/>
                  <a:gd name="connsiteY49" fmla="*/ 603208 h 604419"/>
                  <a:gd name="connsiteX50" fmla="*/ 501461 w 852727"/>
                  <a:gd name="connsiteY50" fmla="*/ 601997 h 604419"/>
                  <a:gd name="connsiteX51" fmla="*/ 495405 w 852727"/>
                  <a:gd name="connsiteY51" fmla="*/ 598363 h 604419"/>
                  <a:gd name="connsiteX52" fmla="*/ 490560 w 852727"/>
                  <a:gd name="connsiteY52" fmla="*/ 594729 h 604419"/>
                  <a:gd name="connsiteX53" fmla="*/ 486926 w 852727"/>
                  <a:gd name="connsiteY53" fmla="*/ 589884 h 604419"/>
                  <a:gd name="connsiteX54" fmla="*/ 484503 w 852727"/>
                  <a:gd name="connsiteY54" fmla="*/ 585039 h 604419"/>
                  <a:gd name="connsiteX55" fmla="*/ 482081 w 852727"/>
                  <a:gd name="connsiteY55" fmla="*/ 578983 h 604419"/>
                  <a:gd name="connsiteX56" fmla="*/ 482081 w 852727"/>
                  <a:gd name="connsiteY56" fmla="*/ 572926 h 604419"/>
                  <a:gd name="connsiteX57" fmla="*/ 482081 w 852727"/>
                  <a:gd name="connsiteY57" fmla="*/ 323407 h 604419"/>
                  <a:gd name="connsiteX58" fmla="*/ 446954 w 852727"/>
                  <a:gd name="connsiteY58" fmla="*/ 323407 h 604419"/>
                  <a:gd name="connsiteX59" fmla="*/ 446954 w 852727"/>
                  <a:gd name="connsiteY59" fmla="*/ 572926 h 604419"/>
                  <a:gd name="connsiteX60" fmla="*/ 445743 w 852727"/>
                  <a:gd name="connsiteY60" fmla="*/ 578983 h 604419"/>
                  <a:gd name="connsiteX61" fmla="*/ 444532 w 852727"/>
                  <a:gd name="connsiteY61" fmla="*/ 585039 h 604419"/>
                  <a:gd name="connsiteX62" fmla="*/ 442109 w 852727"/>
                  <a:gd name="connsiteY62" fmla="*/ 589884 h 604419"/>
                  <a:gd name="connsiteX63" fmla="*/ 437264 w 852727"/>
                  <a:gd name="connsiteY63" fmla="*/ 594729 h 604419"/>
                  <a:gd name="connsiteX64" fmla="*/ 432419 w 852727"/>
                  <a:gd name="connsiteY64" fmla="*/ 598363 h 604419"/>
                  <a:gd name="connsiteX65" fmla="*/ 427574 w 852727"/>
                  <a:gd name="connsiteY65" fmla="*/ 601997 h 604419"/>
                  <a:gd name="connsiteX66" fmla="*/ 421518 w 852727"/>
                  <a:gd name="connsiteY66" fmla="*/ 603208 h 604419"/>
                  <a:gd name="connsiteX67" fmla="*/ 415461 w 852727"/>
                  <a:gd name="connsiteY67" fmla="*/ 604419 h 604419"/>
                  <a:gd name="connsiteX68" fmla="*/ 268899 w 852727"/>
                  <a:gd name="connsiteY68" fmla="*/ 604419 h 604419"/>
                  <a:gd name="connsiteX69" fmla="*/ 262842 w 852727"/>
                  <a:gd name="connsiteY69" fmla="*/ 603208 h 604419"/>
                  <a:gd name="connsiteX70" fmla="*/ 256786 w 852727"/>
                  <a:gd name="connsiteY70" fmla="*/ 601997 h 604419"/>
                  <a:gd name="connsiteX71" fmla="*/ 250730 w 852727"/>
                  <a:gd name="connsiteY71" fmla="*/ 598363 h 604419"/>
                  <a:gd name="connsiteX72" fmla="*/ 247096 w 852727"/>
                  <a:gd name="connsiteY72" fmla="*/ 594729 h 604419"/>
                  <a:gd name="connsiteX73" fmla="*/ 242251 w 852727"/>
                  <a:gd name="connsiteY73" fmla="*/ 589884 h 604419"/>
                  <a:gd name="connsiteX74" fmla="*/ 239828 w 852727"/>
                  <a:gd name="connsiteY74" fmla="*/ 585039 h 604419"/>
                  <a:gd name="connsiteX75" fmla="*/ 237406 w 852727"/>
                  <a:gd name="connsiteY75" fmla="*/ 578983 h 604419"/>
                  <a:gd name="connsiteX76" fmla="*/ 237406 w 852727"/>
                  <a:gd name="connsiteY76" fmla="*/ 572926 h 604419"/>
                  <a:gd name="connsiteX77" fmla="*/ 237406 w 852727"/>
                  <a:gd name="connsiteY77" fmla="*/ 408195 h 604419"/>
                  <a:gd name="connsiteX78" fmla="*/ 202279 w 852727"/>
                  <a:gd name="connsiteY78" fmla="*/ 408195 h 604419"/>
                  <a:gd name="connsiteX79" fmla="*/ 202279 w 852727"/>
                  <a:gd name="connsiteY79" fmla="*/ 572926 h 604419"/>
                  <a:gd name="connsiteX80" fmla="*/ 202279 w 852727"/>
                  <a:gd name="connsiteY80" fmla="*/ 578983 h 604419"/>
                  <a:gd name="connsiteX81" fmla="*/ 199857 w 852727"/>
                  <a:gd name="connsiteY81" fmla="*/ 585039 h 604419"/>
                  <a:gd name="connsiteX82" fmla="*/ 197434 w 852727"/>
                  <a:gd name="connsiteY82" fmla="*/ 589884 h 604419"/>
                  <a:gd name="connsiteX83" fmla="*/ 193800 w 852727"/>
                  <a:gd name="connsiteY83" fmla="*/ 594729 h 604419"/>
                  <a:gd name="connsiteX84" fmla="*/ 188955 w 852727"/>
                  <a:gd name="connsiteY84" fmla="*/ 598363 h 604419"/>
                  <a:gd name="connsiteX85" fmla="*/ 182899 w 852727"/>
                  <a:gd name="connsiteY85" fmla="*/ 601997 h 604419"/>
                  <a:gd name="connsiteX86" fmla="*/ 176843 w 852727"/>
                  <a:gd name="connsiteY86" fmla="*/ 603208 h 604419"/>
                  <a:gd name="connsiteX87" fmla="*/ 170786 w 852727"/>
                  <a:gd name="connsiteY87" fmla="*/ 604419 h 604419"/>
                  <a:gd name="connsiteX88" fmla="*/ 46027 w 852727"/>
                  <a:gd name="connsiteY88" fmla="*/ 604419 h 604419"/>
                  <a:gd name="connsiteX89" fmla="*/ 39970 w 852727"/>
                  <a:gd name="connsiteY89" fmla="*/ 603208 h 604419"/>
                  <a:gd name="connsiteX90" fmla="*/ 33914 w 852727"/>
                  <a:gd name="connsiteY90" fmla="*/ 601997 h 604419"/>
                  <a:gd name="connsiteX91" fmla="*/ 29069 w 852727"/>
                  <a:gd name="connsiteY91" fmla="*/ 598363 h 604419"/>
                  <a:gd name="connsiteX92" fmla="*/ 24224 w 852727"/>
                  <a:gd name="connsiteY92" fmla="*/ 594729 h 604419"/>
                  <a:gd name="connsiteX93" fmla="*/ 20590 w 852727"/>
                  <a:gd name="connsiteY93" fmla="*/ 589884 h 604419"/>
                  <a:gd name="connsiteX94" fmla="*/ 16956 w 852727"/>
                  <a:gd name="connsiteY94" fmla="*/ 585039 h 604419"/>
                  <a:gd name="connsiteX95" fmla="*/ 15745 w 852727"/>
                  <a:gd name="connsiteY95" fmla="*/ 578983 h 604419"/>
                  <a:gd name="connsiteX96" fmla="*/ 14534 w 852727"/>
                  <a:gd name="connsiteY96" fmla="*/ 572926 h 604419"/>
                  <a:gd name="connsiteX97" fmla="*/ 15745 w 852727"/>
                  <a:gd name="connsiteY97" fmla="*/ 565659 h 604419"/>
                  <a:gd name="connsiteX98" fmla="*/ 16956 w 852727"/>
                  <a:gd name="connsiteY98" fmla="*/ 559603 h 604419"/>
                  <a:gd name="connsiteX99" fmla="*/ 20590 w 852727"/>
                  <a:gd name="connsiteY99" fmla="*/ 554758 h 604419"/>
                  <a:gd name="connsiteX100" fmla="*/ 24224 w 852727"/>
                  <a:gd name="connsiteY100" fmla="*/ 549913 h 604419"/>
                  <a:gd name="connsiteX101" fmla="*/ 29069 w 852727"/>
                  <a:gd name="connsiteY101" fmla="*/ 546279 h 604419"/>
                  <a:gd name="connsiteX102" fmla="*/ 33914 w 852727"/>
                  <a:gd name="connsiteY102" fmla="*/ 542645 h 604419"/>
                  <a:gd name="connsiteX103" fmla="*/ 39970 w 852727"/>
                  <a:gd name="connsiteY103" fmla="*/ 541434 h 604419"/>
                  <a:gd name="connsiteX104" fmla="*/ 46027 w 852727"/>
                  <a:gd name="connsiteY104" fmla="*/ 540222 h 604419"/>
                  <a:gd name="connsiteX105" fmla="*/ 139294 w 852727"/>
                  <a:gd name="connsiteY105" fmla="*/ 540222 h 604419"/>
                  <a:gd name="connsiteX106" fmla="*/ 139294 w 852727"/>
                  <a:gd name="connsiteY106" fmla="*/ 390026 h 604419"/>
                  <a:gd name="connsiteX107" fmla="*/ 140505 w 852727"/>
                  <a:gd name="connsiteY107" fmla="*/ 381547 h 604419"/>
                  <a:gd name="connsiteX108" fmla="*/ 142927 w 852727"/>
                  <a:gd name="connsiteY108" fmla="*/ 373069 h 604419"/>
                  <a:gd name="connsiteX109" fmla="*/ 146561 w 852727"/>
                  <a:gd name="connsiteY109" fmla="*/ 364590 h 604419"/>
                  <a:gd name="connsiteX110" fmla="*/ 152618 w 852727"/>
                  <a:gd name="connsiteY110" fmla="*/ 358533 h 604419"/>
                  <a:gd name="connsiteX111" fmla="*/ 158674 w 852727"/>
                  <a:gd name="connsiteY111" fmla="*/ 352477 h 604419"/>
                  <a:gd name="connsiteX112" fmla="*/ 167153 w 852727"/>
                  <a:gd name="connsiteY112" fmla="*/ 348843 h 604419"/>
                  <a:gd name="connsiteX113" fmla="*/ 175632 w 852727"/>
                  <a:gd name="connsiteY113" fmla="*/ 345210 h 604419"/>
                  <a:gd name="connsiteX114" fmla="*/ 184110 w 852727"/>
                  <a:gd name="connsiteY114" fmla="*/ 345210 h 604419"/>
                  <a:gd name="connsiteX115" fmla="*/ 255575 w 852727"/>
                  <a:gd name="connsiteY115" fmla="*/ 345210 h 604419"/>
                  <a:gd name="connsiteX116" fmla="*/ 264054 w 852727"/>
                  <a:gd name="connsiteY116" fmla="*/ 345210 h 604419"/>
                  <a:gd name="connsiteX117" fmla="*/ 272532 w 852727"/>
                  <a:gd name="connsiteY117" fmla="*/ 348843 h 604419"/>
                  <a:gd name="connsiteX118" fmla="*/ 281011 w 852727"/>
                  <a:gd name="connsiteY118" fmla="*/ 352477 h 604419"/>
                  <a:gd name="connsiteX119" fmla="*/ 287068 w 852727"/>
                  <a:gd name="connsiteY119" fmla="*/ 358533 h 604419"/>
                  <a:gd name="connsiteX120" fmla="*/ 293124 w 852727"/>
                  <a:gd name="connsiteY120" fmla="*/ 364590 h 604419"/>
                  <a:gd name="connsiteX121" fmla="*/ 296758 w 852727"/>
                  <a:gd name="connsiteY121" fmla="*/ 373069 h 604419"/>
                  <a:gd name="connsiteX122" fmla="*/ 300391 w 852727"/>
                  <a:gd name="connsiteY122" fmla="*/ 381547 h 604419"/>
                  <a:gd name="connsiteX123" fmla="*/ 300391 w 852727"/>
                  <a:gd name="connsiteY123" fmla="*/ 390026 h 604419"/>
                  <a:gd name="connsiteX124" fmla="*/ 300391 w 852727"/>
                  <a:gd name="connsiteY124" fmla="*/ 540222 h 604419"/>
                  <a:gd name="connsiteX125" fmla="*/ 382757 w 852727"/>
                  <a:gd name="connsiteY125" fmla="*/ 540222 h 604419"/>
                  <a:gd name="connsiteX126" fmla="*/ 382757 w 852727"/>
                  <a:gd name="connsiteY126" fmla="*/ 305238 h 604419"/>
                  <a:gd name="connsiteX127" fmla="*/ 383969 w 852727"/>
                  <a:gd name="connsiteY127" fmla="*/ 295548 h 604419"/>
                  <a:gd name="connsiteX128" fmla="*/ 386391 w 852727"/>
                  <a:gd name="connsiteY128" fmla="*/ 287069 h 604419"/>
                  <a:gd name="connsiteX129" fmla="*/ 391236 w 852727"/>
                  <a:gd name="connsiteY129" fmla="*/ 279802 h 604419"/>
                  <a:gd name="connsiteX130" fmla="*/ 397292 w 852727"/>
                  <a:gd name="connsiteY130" fmla="*/ 272534 h 604419"/>
                  <a:gd name="connsiteX131" fmla="*/ 403349 w 852727"/>
                  <a:gd name="connsiteY131" fmla="*/ 267689 h 604419"/>
                  <a:gd name="connsiteX132" fmla="*/ 410616 w 852727"/>
                  <a:gd name="connsiteY132" fmla="*/ 262844 h 604419"/>
                  <a:gd name="connsiteX133" fmla="*/ 419095 w 852727"/>
                  <a:gd name="connsiteY133" fmla="*/ 260421 h 604419"/>
                  <a:gd name="connsiteX134" fmla="*/ 428785 w 852727"/>
                  <a:gd name="connsiteY134" fmla="*/ 259210 h 604419"/>
                  <a:gd name="connsiteX135" fmla="*/ 499039 w 852727"/>
                  <a:gd name="connsiteY135" fmla="*/ 259210 h 604419"/>
                  <a:gd name="connsiteX136" fmla="*/ 508729 w 852727"/>
                  <a:gd name="connsiteY136" fmla="*/ 260421 h 604419"/>
                  <a:gd name="connsiteX137" fmla="*/ 517208 w 852727"/>
                  <a:gd name="connsiteY137" fmla="*/ 262844 h 604419"/>
                  <a:gd name="connsiteX138" fmla="*/ 524475 w 852727"/>
                  <a:gd name="connsiteY138" fmla="*/ 267689 h 604419"/>
                  <a:gd name="connsiteX139" fmla="*/ 531743 w 852727"/>
                  <a:gd name="connsiteY139" fmla="*/ 272534 h 604419"/>
                  <a:gd name="connsiteX140" fmla="*/ 537799 w 852727"/>
                  <a:gd name="connsiteY140" fmla="*/ 279802 h 604419"/>
                  <a:gd name="connsiteX141" fmla="*/ 541433 w 852727"/>
                  <a:gd name="connsiteY141" fmla="*/ 287069 h 604419"/>
                  <a:gd name="connsiteX142" fmla="*/ 543856 w 852727"/>
                  <a:gd name="connsiteY142" fmla="*/ 295548 h 604419"/>
                  <a:gd name="connsiteX143" fmla="*/ 545067 w 852727"/>
                  <a:gd name="connsiteY143" fmla="*/ 305238 h 604419"/>
                  <a:gd name="connsiteX144" fmla="*/ 545067 w 852727"/>
                  <a:gd name="connsiteY144" fmla="*/ 540222 h 604419"/>
                  <a:gd name="connsiteX145" fmla="*/ 627433 w 852727"/>
                  <a:gd name="connsiteY145" fmla="*/ 540222 h 604419"/>
                  <a:gd name="connsiteX146" fmla="*/ 627433 w 852727"/>
                  <a:gd name="connsiteY146" fmla="*/ 259210 h 604419"/>
                  <a:gd name="connsiteX147" fmla="*/ 628644 w 852727"/>
                  <a:gd name="connsiteY147" fmla="*/ 249520 h 604419"/>
                  <a:gd name="connsiteX148" fmla="*/ 631066 w 852727"/>
                  <a:gd name="connsiteY148" fmla="*/ 241041 h 604419"/>
                  <a:gd name="connsiteX149" fmla="*/ 635911 w 852727"/>
                  <a:gd name="connsiteY149" fmla="*/ 233774 h 604419"/>
                  <a:gd name="connsiteX150" fmla="*/ 640756 w 852727"/>
                  <a:gd name="connsiteY150" fmla="*/ 226506 h 604419"/>
                  <a:gd name="connsiteX151" fmla="*/ 648024 w 852727"/>
                  <a:gd name="connsiteY151" fmla="*/ 220450 h 604419"/>
                  <a:gd name="connsiteX152" fmla="*/ 655292 w 852727"/>
                  <a:gd name="connsiteY152" fmla="*/ 216816 h 604419"/>
                  <a:gd name="connsiteX153" fmla="*/ 663770 w 852727"/>
                  <a:gd name="connsiteY153" fmla="*/ 214394 h 604419"/>
                  <a:gd name="connsiteX154" fmla="*/ 174422 w 852727"/>
                  <a:gd name="connsiteY154" fmla="*/ 73887 h 604419"/>
                  <a:gd name="connsiteX155" fmla="*/ 180478 w 852727"/>
                  <a:gd name="connsiteY155" fmla="*/ 73887 h 604419"/>
                  <a:gd name="connsiteX156" fmla="*/ 186535 w 852727"/>
                  <a:gd name="connsiteY156" fmla="*/ 75099 h 604419"/>
                  <a:gd name="connsiteX157" fmla="*/ 192591 w 852727"/>
                  <a:gd name="connsiteY157" fmla="*/ 77521 h 604419"/>
                  <a:gd name="connsiteX158" fmla="*/ 197436 w 852727"/>
                  <a:gd name="connsiteY158" fmla="*/ 81155 h 604419"/>
                  <a:gd name="connsiteX159" fmla="*/ 202281 w 852727"/>
                  <a:gd name="connsiteY159" fmla="*/ 84789 h 604419"/>
                  <a:gd name="connsiteX160" fmla="*/ 205915 w 852727"/>
                  <a:gd name="connsiteY160" fmla="*/ 90845 h 604419"/>
                  <a:gd name="connsiteX161" fmla="*/ 208337 w 852727"/>
                  <a:gd name="connsiteY161" fmla="*/ 96901 h 604419"/>
                  <a:gd name="connsiteX162" fmla="*/ 208337 w 852727"/>
                  <a:gd name="connsiteY162" fmla="*/ 102958 h 604419"/>
                  <a:gd name="connsiteX163" fmla="*/ 208337 w 852727"/>
                  <a:gd name="connsiteY163" fmla="*/ 109014 h 604419"/>
                  <a:gd name="connsiteX164" fmla="*/ 207126 w 852727"/>
                  <a:gd name="connsiteY164" fmla="*/ 115070 h 604419"/>
                  <a:gd name="connsiteX165" fmla="*/ 204703 w 852727"/>
                  <a:gd name="connsiteY165" fmla="*/ 119915 h 604419"/>
                  <a:gd name="connsiteX166" fmla="*/ 202281 w 852727"/>
                  <a:gd name="connsiteY166" fmla="*/ 125972 h 604419"/>
                  <a:gd name="connsiteX167" fmla="*/ 197436 w 852727"/>
                  <a:gd name="connsiteY167" fmla="*/ 129605 h 604419"/>
                  <a:gd name="connsiteX168" fmla="*/ 52084 w 852727"/>
                  <a:gd name="connsiteY168" fmla="*/ 247098 h 604419"/>
                  <a:gd name="connsiteX169" fmla="*/ 47239 w 852727"/>
                  <a:gd name="connsiteY169" fmla="*/ 250731 h 604419"/>
                  <a:gd name="connsiteX170" fmla="*/ 42394 w 852727"/>
                  <a:gd name="connsiteY170" fmla="*/ 253154 h 604419"/>
                  <a:gd name="connsiteX171" fmla="*/ 37549 w 852727"/>
                  <a:gd name="connsiteY171" fmla="*/ 254365 h 604419"/>
                  <a:gd name="connsiteX172" fmla="*/ 31493 w 852727"/>
                  <a:gd name="connsiteY172" fmla="*/ 254365 h 604419"/>
                  <a:gd name="connsiteX173" fmla="*/ 25437 w 852727"/>
                  <a:gd name="connsiteY173" fmla="*/ 254365 h 604419"/>
                  <a:gd name="connsiteX174" fmla="*/ 18169 w 852727"/>
                  <a:gd name="connsiteY174" fmla="*/ 251943 h 604419"/>
                  <a:gd name="connsiteX175" fmla="*/ 12113 w 852727"/>
                  <a:gd name="connsiteY175" fmla="*/ 248309 h 604419"/>
                  <a:gd name="connsiteX176" fmla="*/ 7268 w 852727"/>
                  <a:gd name="connsiteY176" fmla="*/ 242253 h 604419"/>
                  <a:gd name="connsiteX177" fmla="*/ 3634 w 852727"/>
                  <a:gd name="connsiteY177" fmla="*/ 237408 h 604419"/>
                  <a:gd name="connsiteX178" fmla="*/ 1212 w 852727"/>
                  <a:gd name="connsiteY178" fmla="*/ 231351 h 604419"/>
                  <a:gd name="connsiteX179" fmla="*/ 0 w 852727"/>
                  <a:gd name="connsiteY179" fmla="*/ 225295 h 604419"/>
                  <a:gd name="connsiteX180" fmla="*/ 0 w 852727"/>
                  <a:gd name="connsiteY180" fmla="*/ 219239 h 604419"/>
                  <a:gd name="connsiteX181" fmla="*/ 1212 w 852727"/>
                  <a:gd name="connsiteY181" fmla="*/ 213182 h 604419"/>
                  <a:gd name="connsiteX182" fmla="*/ 3634 w 852727"/>
                  <a:gd name="connsiteY182" fmla="*/ 207126 h 604419"/>
                  <a:gd name="connsiteX183" fmla="*/ 7268 w 852727"/>
                  <a:gd name="connsiteY183" fmla="*/ 202281 h 604419"/>
                  <a:gd name="connsiteX184" fmla="*/ 12113 w 852727"/>
                  <a:gd name="connsiteY184" fmla="*/ 197436 h 604419"/>
                  <a:gd name="connsiteX185" fmla="*/ 157464 w 852727"/>
                  <a:gd name="connsiteY185" fmla="*/ 79944 h 604419"/>
                  <a:gd name="connsiteX186" fmla="*/ 162309 w 852727"/>
                  <a:gd name="connsiteY186" fmla="*/ 77521 h 604419"/>
                  <a:gd name="connsiteX187" fmla="*/ 168366 w 852727"/>
                  <a:gd name="connsiteY187" fmla="*/ 75099 h 604419"/>
                  <a:gd name="connsiteX188" fmla="*/ 274956 w 852727"/>
                  <a:gd name="connsiteY188" fmla="*/ 53296 h 604419"/>
                  <a:gd name="connsiteX189" fmla="*/ 281013 w 852727"/>
                  <a:gd name="connsiteY189" fmla="*/ 53296 h 604419"/>
                  <a:gd name="connsiteX190" fmla="*/ 288280 w 852727"/>
                  <a:gd name="connsiteY190" fmla="*/ 55718 h 604419"/>
                  <a:gd name="connsiteX191" fmla="*/ 415463 w 852727"/>
                  <a:gd name="connsiteY191" fmla="*/ 94479 h 604419"/>
                  <a:gd name="connsiteX192" fmla="*/ 420308 w 852727"/>
                  <a:gd name="connsiteY192" fmla="*/ 96902 h 604419"/>
                  <a:gd name="connsiteX193" fmla="*/ 426364 w 852727"/>
                  <a:gd name="connsiteY193" fmla="*/ 100535 h 604419"/>
                  <a:gd name="connsiteX194" fmla="*/ 429998 w 852727"/>
                  <a:gd name="connsiteY194" fmla="*/ 105380 h 604419"/>
                  <a:gd name="connsiteX195" fmla="*/ 433631 w 852727"/>
                  <a:gd name="connsiteY195" fmla="*/ 110225 h 604419"/>
                  <a:gd name="connsiteX196" fmla="*/ 436054 w 852727"/>
                  <a:gd name="connsiteY196" fmla="*/ 116282 h 604419"/>
                  <a:gd name="connsiteX197" fmla="*/ 437265 w 852727"/>
                  <a:gd name="connsiteY197" fmla="*/ 122338 h 604419"/>
                  <a:gd name="connsiteX198" fmla="*/ 437265 w 852727"/>
                  <a:gd name="connsiteY198" fmla="*/ 128394 h 604419"/>
                  <a:gd name="connsiteX199" fmla="*/ 436054 w 852727"/>
                  <a:gd name="connsiteY199" fmla="*/ 134451 h 604419"/>
                  <a:gd name="connsiteX200" fmla="*/ 433631 w 852727"/>
                  <a:gd name="connsiteY200" fmla="*/ 139296 h 604419"/>
                  <a:gd name="connsiteX201" fmla="*/ 431209 w 852727"/>
                  <a:gd name="connsiteY201" fmla="*/ 144141 h 604419"/>
                  <a:gd name="connsiteX202" fmla="*/ 427575 w 852727"/>
                  <a:gd name="connsiteY202" fmla="*/ 147774 h 604419"/>
                  <a:gd name="connsiteX203" fmla="*/ 423941 w 852727"/>
                  <a:gd name="connsiteY203" fmla="*/ 150197 h 604419"/>
                  <a:gd name="connsiteX204" fmla="*/ 420308 w 852727"/>
                  <a:gd name="connsiteY204" fmla="*/ 153831 h 604419"/>
                  <a:gd name="connsiteX205" fmla="*/ 415463 w 852727"/>
                  <a:gd name="connsiteY205" fmla="*/ 155042 h 604419"/>
                  <a:gd name="connsiteX206" fmla="*/ 410617 w 852727"/>
                  <a:gd name="connsiteY206" fmla="*/ 156253 h 604419"/>
                  <a:gd name="connsiteX207" fmla="*/ 405772 w 852727"/>
                  <a:gd name="connsiteY207" fmla="*/ 156253 h 604419"/>
                  <a:gd name="connsiteX208" fmla="*/ 400927 w 852727"/>
                  <a:gd name="connsiteY208" fmla="*/ 156253 h 604419"/>
                  <a:gd name="connsiteX209" fmla="*/ 396082 w 852727"/>
                  <a:gd name="connsiteY209" fmla="*/ 155042 h 604419"/>
                  <a:gd name="connsiteX210" fmla="*/ 268900 w 852727"/>
                  <a:gd name="connsiteY210" fmla="*/ 116282 h 604419"/>
                  <a:gd name="connsiteX211" fmla="*/ 262844 w 852727"/>
                  <a:gd name="connsiteY211" fmla="*/ 113859 h 604419"/>
                  <a:gd name="connsiteX212" fmla="*/ 257999 w 852727"/>
                  <a:gd name="connsiteY212" fmla="*/ 110225 h 604419"/>
                  <a:gd name="connsiteX213" fmla="*/ 253154 w 852727"/>
                  <a:gd name="connsiteY213" fmla="*/ 105380 h 604419"/>
                  <a:gd name="connsiteX214" fmla="*/ 250731 w 852727"/>
                  <a:gd name="connsiteY214" fmla="*/ 100535 h 604419"/>
                  <a:gd name="connsiteX215" fmla="*/ 248309 w 852727"/>
                  <a:gd name="connsiteY215" fmla="*/ 94479 h 604419"/>
                  <a:gd name="connsiteX216" fmla="*/ 247097 w 852727"/>
                  <a:gd name="connsiteY216" fmla="*/ 88423 h 604419"/>
                  <a:gd name="connsiteX217" fmla="*/ 247097 w 852727"/>
                  <a:gd name="connsiteY217" fmla="*/ 82366 h 604419"/>
                  <a:gd name="connsiteX218" fmla="*/ 248309 w 852727"/>
                  <a:gd name="connsiteY218" fmla="*/ 76310 h 604419"/>
                  <a:gd name="connsiteX219" fmla="*/ 250731 w 852727"/>
                  <a:gd name="connsiteY219" fmla="*/ 70253 h 604419"/>
                  <a:gd name="connsiteX220" fmla="*/ 254365 w 852727"/>
                  <a:gd name="connsiteY220" fmla="*/ 65408 h 604419"/>
                  <a:gd name="connsiteX221" fmla="*/ 257999 w 852727"/>
                  <a:gd name="connsiteY221" fmla="*/ 60563 h 604419"/>
                  <a:gd name="connsiteX222" fmla="*/ 264055 w 852727"/>
                  <a:gd name="connsiteY222" fmla="*/ 56930 h 604419"/>
                  <a:gd name="connsiteX223" fmla="*/ 268900 w 852727"/>
                  <a:gd name="connsiteY223" fmla="*/ 54507 h 604419"/>
                  <a:gd name="connsiteX224" fmla="*/ 660138 w 852727"/>
                  <a:gd name="connsiteY224" fmla="*/ 0 h 604419"/>
                  <a:gd name="connsiteX225" fmla="*/ 666194 w 852727"/>
                  <a:gd name="connsiteY225" fmla="*/ 0 h 604419"/>
                  <a:gd name="connsiteX226" fmla="*/ 672251 w 852727"/>
                  <a:gd name="connsiteY226" fmla="*/ 0 h 604419"/>
                  <a:gd name="connsiteX227" fmla="*/ 678307 w 852727"/>
                  <a:gd name="connsiteY227" fmla="*/ 2423 h 604419"/>
                  <a:gd name="connsiteX228" fmla="*/ 683152 w 852727"/>
                  <a:gd name="connsiteY228" fmla="*/ 4845 h 604419"/>
                  <a:gd name="connsiteX229" fmla="*/ 687997 w 852727"/>
                  <a:gd name="connsiteY229" fmla="*/ 8479 h 604419"/>
                  <a:gd name="connsiteX230" fmla="*/ 692842 w 852727"/>
                  <a:gd name="connsiteY230" fmla="*/ 13324 h 604419"/>
                  <a:gd name="connsiteX231" fmla="*/ 695265 w 852727"/>
                  <a:gd name="connsiteY231" fmla="*/ 19380 h 604419"/>
                  <a:gd name="connsiteX232" fmla="*/ 697687 w 852727"/>
                  <a:gd name="connsiteY232" fmla="*/ 25437 h 604419"/>
                  <a:gd name="connsiteX233" fmla="*/ 697687 w 852727"/>
                  <a:gd name="connsiteY233" fmla="*/ 31493 h 604419"/>
                  <a:gd name="connsiteX234" fmla="*/ 697687 w 852727"/>
                  <a:gd name="connsiteY234" fmla="*/ 37549 h 604419"/>
                  <a:gd name="connsiteX235" fmla="*/ 695265 w 852727"/>
                  <a:gd name="connsiteY235" fmla="*/ 43606 h 604419"/>
                  <a:gd name="connsiteX236" fmla="*/ 692842 w 852727"/>
                  <a:gd name="connsiteY236" fmla="*/ 48451 h 604419"/>
                  <a:gd name="connsiteX237" fmla="*/ 689208 w 852727"/>
                  <a:gd name="connsiteY237" fmla="*/ 53296 h 604419"/>
                  <a:gd name="connsiteX238" fmla="*/ 684363 w 852727"/>
                  <a:gd name="connsiteY238" fmla="*/ 58141 h 604419"/>
                  <a:gd name="connsiteX239" fmla="*/ 545068 w 852727"/>
                  <a:gd name="connsiteY239" fmla="*/ 151408 h 604419"/>
                  <a:gd name="connsiteX240" fmla="*/ 540223 w 852727"/>
                  <a:gd name="connsiteY240" fmla="*/ 153831 h 604419"/>
                  <a:gd name="connsiteX241" fmla="*/ 535378 w 852727"/>
                  <a:gd name="connsiteY241" fmla="*/ 155042 h 604419"/>
                  <a:gd name="connsiteX242" fmla="*/ 526899 w 852727"/>
                  <a:gd name="connsiteY242" fmla="*/ 156253 h 604419"/>
                  <a:gd name="connsiteX243" fmla="*/ 519632 w 852727"/>
                  <a:gd name="connsiteY243" fmla="*/ 156253 h 604419"/>
                  <a:gd name="connsiteX244" fmla="*/ 512364 w 852727"/>
                  <a:gd name="connsiteY244" fmla="*/ 152619 h 604419"/>
                  <a:gd name="connsiteX245" fmla="*/ 505096 w 852727"/>
                  <a:gd name="connsiteY245" fmla="*/ 148986 h 604419"/>
                  <a:gd name="connsiteX246" fmla="*/ 500251 w 852727"/>
                  <a:gd name="connsiteY246" fmla="*/ 142929 h 604419"/>
                  <a:gd name="connsiteX247" fmla="*/ 497829 w 852727"/>
                  <a:gd name="connsiteY247" fmla="*/ 136873 h 604419"/>
                  <a:gd name="connsiteX248" fmla="*/ 495406 w 852727"/>
                  <a:gd name="connsiteY248" fmla="*/ 130817 h 604419"/>
                  <a:gd name="connsiteX249" fmla="*/ 495406 w 852727"/>
                  <a:gd name="connsiteY249" fmla="*/ 124760 h 604419"/>
                  <a:gd name="connsiteX250" fmla="*/ 495406 w 852727"/>
                  <a:gd name="connsiteY250" fmla="*/ 118704 h 604419"/>
                  <a:gd name="connsiteX251" fmla="*/ 497829 w 852727"/>
                  <a:gd name="connsiteY251" fmla="*/ 112648 h 604419"/>
                  <a:gd name="connsiteX252" fmla="*/ 500251 w 852727"/>
                  <a:gd name="connsiteY252" fmla="*/ 107803 h 604419"/>
                  <a:gd name="connsiteX253" fmla="*/ 503885 w 852727"/>
                  <a:gd name="connsiteY253" fmla="*/ 102958 h 604419"/>
                  <a:gd name="connsiteX254" fmla="*/ 508730 w 852727"/>
                  <a:gd name="connsiteY254" fmla="*/ 98113 h 604419"/>
                  <a:gd name="connsiteX255" fmla="*/ 648025 w 852727"/>
                  <a:gd name="connsiteY255" fmla="*/ 4845 h 604419"/>
                  <a:gd name="connsiteX256" fmla="*/ 654082 w 852727"/>
                  <a:gd name="connsiteY256" fmla="*/ 2423 h 604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852727" h="604419">
                    <a:moveTo>
                      <a:pt x="673461" y="213182"/>
                    </a:moveTo>
                    <a:lnTo>
                      <a:pt x="743714" y="213182"/>
                    </a:lnTo>
                    <a:lnTo>
                      <a:pt x="753404" y="214394"/>
                    </a:lnTo>
                    <a:lnTo>
                      <a:pt x="761883" y="216816"/>
                    </a:lnTo>
                    <a:lnTo>
                      <a:pt x="769150" y="220450"/>
                    </a:lnTo>
                    <a:lnTo>
                      <a:pt x="776418" y="226506"/>
                    </a:lnTo>
                    <a:lnTo>
                      <a:pt x="781263" y="233774"/>
                    </a:lnTo>
                    <a:lnTo>
                      <a:pt x="786108" y="241041"/>
                    </a:lnTo>
                    <a:lnTo>
                      <a:pt x="788530" y="249520"/>
                    </a:lnTo>
                    <a:lnTo>
                      <a:pt x="789742" y="259210"/>
                    </a:lnTo>
                    <a:lnTo>
                      <a:pt x="789742" y="540222"/>
                    </a:lnTo>
                    <a:lnTo>
                      <a:pt x="821234" y="540222"/>
                    </a:lnTo>
                    <a:lnTo>
                      <a:pt x="827291" y="541434"/>
                    </a:lnTo>
                    <a:lnTo>
                      <a:pt x="833347" y="542645"/>
                    </a:lnTo>
                    <a:lnTo>
                      <a:pt x="839403" y="546279"/>
                    </a:lnTo>
                    <a:lnTo>
                      <a:pt x="844248" y="549913"/>
                    </a:lnTo>
                    <a:lnTo>
                      <a:pt x="847882" y="554758"/>
                    </a:lnTo>
                    <a:lnTo>
                      <a:pt x="850305" y="559603"/>
                    </a:lnTo>
                    <a:lnTo>
                      <a:pt x="852727" y="565659"/>
                    </a:lnTo>
                    <a:lnTo>
                      <a:pt x="852727" y="572926"/>
                    </a:lnTo>
                    <a:lnTo>
                      <a:pt x="852727" y="578983"/>
                    </a:lnTo>
                    <a:lnTo>
                      <a:pt x="850305" y="585039"/>
                    </a:lnTo>
                    <a:lnTo>
                      <a:pt x="847882" y="589884"/>
                    </a:lnTo>
                    <a:lnTo>
                      <a:pt x="844248" y="594729"/>
                    </a:lnTo>
                    <a:lnTo>
                      <a:pt x="839403" y="598363"/>
                    </a:lnTo>
                    <a:lnTo>
                      <a:pt x="833347" y="601997"/>
                    </a:lnTo>
                    <a:lnTo>
                      <a:pt x="827291" y="603208"/>
                    </a:lnTo>
                    <a:lnTo>
                      <a:pt x="821234" y="604419"/>
                    </a:lnTo>
                    <a:lnTo>
                      <a:pt x="758249" y="604419"/>
                    </a:lnTo>
                    <a:lnTo>
                      <a:pt x="750981" y="603208"/>
                    </a:lnTo>
                    <a:lnTo>
                      <a:pt x="744925" y="601997"/>
                    </a:lnTo>
                    <a:lnTo>
                      <a:pt x="740080" y="598363"/>
                    </a:lnTo>
                    <a:lnTo>
                      <a:pt x="735235" y="594729"/>
                    </a:lnTo>
                    <a:lnTo>
                      <a:pt x="731601" y="589884"/>
                    </a:lnTo>
                    <a:lnTo>
                      <a:pt x="727967" y="585039"/>
                    </a:lnTo>
                    <a:lnTo>
                      <a:pt x="726756" y="578983"/>
                    </a:lnTo>
                    <a:lnTo>
                      <a:pt x="725545" y="572926"/>
                    </a:lnTo>
                    <a:lnTo>
                      <a:pt x="725545" y="277379"/>
                    </a:lnTo>
                    <a:lnTo>
                      <a:pt x="691629" y="277379"/>
                    </a:lnTo>
                    <a:lnTo>
                      <a:pt x="691629" y="572926"/>
                    </a:lnTo>
                    <a:lnTo>
                      <a:pt x="690418" y="578983"/>
                    </a:lnTo>
                    <a:lnTo>
                      <a:pt x="689207" y="585039"/>
                    </a:lnTo>
                    <a:lnTo>
                      <a:pt x="685573" y="589884"/>
                    </a:lnTo>
                    <a:lnTo>
                      <a:pt x="681939" y="594729"/>
                    </a:lnTo>
                    <a:lnTo>
                      <a:pt x="677094" y="598363"/>
                    </a:lnTo>
                    <a:lnTo>
                      <a:pt x="672249" y="601997"/>
                    </a:lnTo>
                    <a:lnTo>
                      <a:pt x="666193" y="603208"/>
                    </a:lnTo>
                    <a:lnTo>
                      <a:pt x="658925" y="604419"/>
                    </a:lnTo>
                    <a:lnTo>
                      <a:pt x="513574" y="604419"/>
                    </a:lnTo>
                    <a:lnTo>
                      <a:pt x="507518" y="603208"/>
                    </a:lnTo>
                    <a:lnTo>
                      <a:pt x="501461" y="601997"/>
                    </a:lnTo>
                    <a:lnTo>
                      <a:pt x="495405" y="598363"/>
                    </a:lnTo>
                    <a:lnTo>
                      <a:pt x="490560" y="594729"/>
                    </a:lnTo>
                    <a:lnTo>
                      <a:pt x="486926" y="589884"/>
                    </a:lnTo>
                    <a:lnTo>
                      <a:pt x="484503" y="585039"/>
                    </a:lnTo>
                    <a:lnTo>
                      <a:pt x="482081" y="578983"/>
                    </a:lnTo>
                    <a:lnTo>
                      <a:pt x="482081" y="572926"/>
                    </a:lnTo>
                    <a:lnTo>
                      <a:pt x="482081" y="323407"/>
                    </a:lnTo>
                    <a:lnTo>
                      <a:pt x="446954" y="323407"/>
                    </a:lnTo>
                    <a:lnTo>
                      <a:pt x="446954" y="572926"/>
                    </a:lnTo>
                    <a:lnTo>
                      <a:pt x="445743" y="578983"/>
                    </a:lnTo>
                    <a:lnTo>
                      <a:pt x="444532" y="585039"/>
                    </a:lnTo>
                    <a:lnTo>
                      <a:pt x="442109" y="589884"/>
                    </a:lnTo>
                    <a:lnTo>
                      <a:pt x="437264" y="594729"/>
                    </a:lnTo>
                    <a:lnTo>
                      <a:pt x="432419" y="598363"/>
                    </a:lnTo>
                    <a:lnTo>
                      <a:pt x="427574" y="601997"/>
                    </a:lnTo>
                    <a:lnTo>
                      <a:pt x="421518" y="603208"/>
                    </a:lnTo>
                    <a:lnTo>
                      <a:pt x="415461" y="604419"/>
                    </a:lnTo>
                    <a:lnTo>
                      <a:pt x="268899" y="604419"/>
                    </a:lnTo>
                    <a:lnTo>
                      <a:pt x="262842" y="603208"/>
                    </a:lnTo>
                    <a:lnTo>
                      <a:pt x="256786" y="601997"/>
                    </a:lnTo>
                    <a:lnTo>
                      <a:pt x="250730" y="598363"/>
                    </a:lnTo>
                    <a:lnTo>
                      <a:pt x="247096" y="594729"/>
                    </a:lnTo>
                    <a:lnTo>
                      <a:pt x="242251" y="589884"/>
                    </a:lnTo>
                    <a:lnTo>
                      <a:pt x="239828" y="585039"/>
                    </a:lnTo>
                    <a:lnTo>
                      <a:pt x="237406" y="578983"/>
                    </a:lnTo>
                    <a:lnTo>
                      <a:pt x="237406" y="572926"/>
                    </a:lnTo>
                    <a:lnTo>
                      <a:pt x="237406" y="408195"/>
                    </a:lnTo>
                    <a:lnTo>
                      <a:pt x="202279" y="408195"/>
                    </a:lnTo>
                    <a:lnTo>
                      <a:pt x="202279" y="572926"/>
                    </a:lnTo>
                    <a:lnTo>
                      <a:pt x="202279" y="578983"/>
                    </a:lnTo>
                    <a:lnTo>
                      <a:pt x="199857" y="585039"/>
                    </a:lnTo>
                    <a:lnTo>
                      <a:pt x="197434" y="589884"/>
                    </a:lnTo>
                    <a:lnTo>
                      <a:pt x="193800" y="594729"/>
                    </a:lnTo>
                    <a:lnTo>
                      <a:pt x="188955" y="598363"/>
                    </a:lnTo>
                    <a:lnTo>
                      <a:pt x="182899" y="601997"/>
                    </a:lnTo>
                    <a:lnTo>
                      <a:pt x="176843" y="603208"/>
                    </a:lnTo>
                    <a:lnTo>
                      <a:pt x="170786" y="604419"/>
                    </a:lnTo>
                    <a:lnTo>
                      <a:pt x="46027" y="604419"/>
                    </a:lnTo>
                    <a:lnTo>
                      <a:pt x="39970" y="603208"/>
                    </a:lnTo>
                    <a:lnTo>
                      <a:pt x="33914" y="601997"/>
                    </a:lnTo>
                    <a:lnTo>
                      <a:pt x="29069" y="598363"/>
                    </a:lnTo>
                    <a:lnTo>
                      <a:pt x="24224" y="594729"/>
                    </a:lnTo>
                    <a:lnTo>
                      <a:pt x="20590" y="589884"/>
                    </a:lnTo>
                    <a:lnTo>
                      <a:pt x="16956" y="585039"/>
                    </a:lnTo>
                    <a:lnTo>
                      <a:pt x="15745" y="578983"/>
                    </a:lnTo>
                    <a:lnTo>
                      <a:pt x="14534" y="572926"/>
                    </a:lnTo>
                    <a:lnTo>
                      <a:pt x="15745" y="565659"/>
                    </a:lnTo>
                    <a:lnTo>
                      <a:pt x="16956" y="559603"/>
                    </a:lnTo>
                    <a:lnTo>
                      <a:pt x="20590" y="554758"/>
                    </a:lnTo>
                    <a:lnTo>
                      <a:pt x="24224" y="549913"/>
                    </a:lnTo>
                    <a:lnTo>
                      <a:pt x="29069" y="546279"/>
                    </a:lnTo>
                    <a:lnTo>
                      <a:pt x="33914" y="542645"/>
                    </a:lnTo>
                    <a:lnTo>
                      <a:pt x="39970" y="541434"/>
                    </a:lnTo>
                    <a:lnTo>
                      <a:pt x="46027" y="540222"/>
                    </a:lnTo>
                    <a:lnTo>
                      <a:pt x="139294" y="540222"/>
                    </a:lnTo>
                    <a:lnTo>
                      <a:pt x="139294" y="390026"/>
                    </a:lnTo>
                    <a:lnTo>
                      <a:pt x="140505" y="381547"/>
                    </a:lnTo>
                    <a:lnTo>
                      <a:pt x="142927" y="373069"/>
                    </a:lnTo>
                    <a:lnTo>
                      <a:pt x="146561" y="364590"/>
                    </a:lnTo>
                    <a:lnTo>
                      <a:pt x="152618" y="358533"/>
                    </a:lnTo>
                    <a:lnTo>
                      <a:pt x="158674" y="352477"/>
                    </a:lnTo>
                    <a:lnTo>
                      <a:pt x="167153" y="348843"/>
                    </a:lnTo>
                    <a:lnTo>
                      <a:pt x="175632" y="345210"/>
                    </a:lnTo>
                    <a:lnTo>
                      <a:pt x="184110" y="345210"/>
                    </a:lnTo>
                    <a:lnTo>
                      <a:pt x="255575" y="345210"/>
                    </a:lnTo>
                    <a:lnTo>
                      <a:pt x="264054" y="345210"/>
                    </a:lnTo>
                    <a:lnTo>
                      <a:pt x="272532" y="348843"/>
                    </a:lnTo>
                    <a:lnTo>
                      <a:pt x="281011" y="352477"/>
                    </a:lnTo>
                    <a:lnTo>
                      <a:pt x="287068" y="358533"/>
                    </a:lnTo>
                    <a:lnTo>
                      <a:pt x="293124" y="364590"/>
                    </a:lnTo>
                    <a:lnTo>
                      <a:pt x="296758" y="373069"/>
                    </a:lnTo>
                    <a:lnTo>
                      <a:pt x="300391" y="381547"/>
                    </a:lnTo>
                    <a:lnTo>
                      <a:pt x="300391" y="390026"/>
                    </a:lnTo>
                    <a:lnTo>
                      <a:pt x="300391" y="540222"/>
                    </a:lnTo>
                    <a:lnTo>
                      <a:pt x="382757" y="540222"/>
                    </a:lnTo>
                    <a:lnTo>
                      <a:pt x="382757" y="305238"/>
                    </a:lnTo>
                    <a:lnTo>
                      <a:pt x="383969" y="295548"/>
                    </a:lnTo>
                    <a:lnTo>
                      <a:pt x="386391" y="287069"/>
                    </a:lnTo>
                    <a:lnTo>
                      <a:pt x="391236" y="279802"/>
                    </a:lnTo>
                    <a:lnTo>
                      <a:pt x="397292" y="272534"/>
                    </a:lnTo>
                    <a:lnTo>
                      <a:pt x="403349" y="267689"/>
                    </a:lnTo>
                    <a:lnTo>
                      <a:pt x="410616" y="262844"/>
                    </a:lnTo>
                    <a:lnTo>
                      <a:pt x="419095" y="260421"/>
                    </a:lnTo>
                    <a:lnTo>
                      <a:pt x="428785" y="259210"/>
                    </a:lnTo>
                    <a:lnTo>
                      <a:pt x="499039" y="259210"/>
                    </a:lnTo>
                    <a:lnTo>
                      <a:pt x="508729" y="260421"/>
                    </a:lnTo>
                    <a:lnTo>
                      <a:pt x="517208" y="262844"/>
                    </a:lnTo>
                    <a:lnTo>
                      <a:pt x="524475" y="267689"/>
                    </a:lnTo>
                    <a:lnTo>
                      <a:pt x="531743" y="272534"/>
                    </a:lnTo>
                    <a:lnTo>
                      <a:pt x="537799" y="279802"/>
                    </a:lnTo>
                    <a:lnTo>
                      <a:pt x="541433" y="287069"/>
                    </a:lnTo>
                    <a:lnTo>
                      <a:pt x="543856" y="295548"/>
                    </a:lnTo>
                    <a:lnTo>
                      <a:pt x="545067" y="305238"/>
                    </a:lnTo>
                    <a:lnTo>
                      <a:pt x="545067" y="540222"/>
                    </a:lnTo>
                    <a:lnTo>
                      <a:pt x="627433" y="540222"/>
                    </a:lnTo>
                    <a:lnTo>
                      <a:pt x="627433" y="259210"/>
                    </a:lnTo>
                    <a:lnTo>
                      <a:pt x="628644" y="249520"/>
                    </a:lnTo>
                    <a:lnTo>
                      <a:pt x="631066" y="241041"/>
                    </a:lnTo>
                    <a:lnTo>
                      <a:pt x="635911" y="233774"/>
                    </a:lnTo>
                    <a:lnTo>
                      <a:pt x="640756" y="226506"/>
                    </a:lnTo>
                    <a:lnTo>
                      <a:pt x="648024" y="220450"/>
                    </a:lnTo>
                    <a:lnTo>
                      <a:pt x="655292" y="216816"/>
                    </a:lnTo>
                    <a:lnTo>
                      <a:pt x="663770" y="214394"/>
                    </a:lnTo>
                    <a:close/>
                    <a:moveTo>
                      <a:pt x="174422" y="73887"/>
                    </a:moveTo>
                    <a:lnTo>
                      <a:pt x="180478" y="73887"/>
                    </a:lnTo>
                    <a:lnTo>
                      <a:pt x="186535" y="75099"/>
                    </a:lnTo>
                    <a:lnTo>
                      <a:pt x="192591" y="77521"/>
                    </a:lnTo>
                    <a:lnTo>
                      <a:pt x="197436" y="81155"/>
                    </a:lnTo>
                    <a:lnTo>
                      <a:pt x="202281" y="84789"/>
                    </a:lnTo>
                    <a:lnTo>
                      <a:pt x="205915" y="90845"/>
                    </a:lnTo>
                    <a:lnTo>
                      <a:pt x="208337" y="96901"/>
                    </a:lnTo>
                    <a:lnTo>
                      <a:pt x="208337" y="102958"/>
                    </a:lnTo>
                    <a:lnTo>
                      <a:pt x="208337" y="109014"/>
                    </a:lnTo>
                    <a:lnTo>
                      <a:pt x="207126" y="115070"/>
                    </a:lnTo>
                    <a:lnTo>
                      <a:pt x="204703" y="119915"/>
                    </a:lnTo>
                    <a:lnTo>
                      <a:pt x="202281" y="125972"/>
                    </a:lnTo>
                    <a:lnTo>
                      <a:pt x="197436" y="129605"/>
                    </a:lnTo>
                    <a:lnTo>
                      <a:pt x="52084" y="247098"/>
                    </a:lnTo>
                    <a:lnTo>
                      <a:pt x="47239" y="250731"/>
                    </a:lnTo>
                    <a:lnTo>
                      <a:pt x="42394" y="253154"/>
                    </a:lnTo>
                    <a:lnTo>
                      <a:pt x="37549" y="254365"/>
                    </a:lnTo>
                    <a:lnTo>
                      <a:pt x="31493" y="254365"/>
                    </a:lnTo>
                    <a:lnTo>
                      <a:pt x="25437" y="254365"/>
                    </a:lnTo>
                    <a:lnTo>
                      <a:pt x="18169" y="251943"/>
                    </a:lnTo>
                    <a:lnTo>
                      <a:pt x="12113" y="248309"/>
                    </a:lnTo>
                    <a:lnTo>
                      <a:pt x="7268" y="242253"/>
                    </a:lnTo>
                    <a:lnTo>
                      <a:pt x="3634" y="237408"/>
                    </a:lnTo>
                    <a:lnTo>
                      <a:pt x="1212" y="231351"/>
                    </a:lnTo>
                    <a:lnTo>
                      <a:pt x="0" y="225295"/>
                    </a:lnTo>
                    <a:lnTo>
                      <a:pt x="0" y="219239"/>
                    </a:lnTo>
                    <a:lnTo>
                      <a:pt x="1212" y="213182"/>
                    </a:lnTo>
                    <a:lnTo>
                      <a:pt x="3634" y="207126"/>
                    </a:lnTo>
                    <a:lnTo>
                      <a:pt x="7268" y="202281"/>
                    </a:lnTo>
                    <a:lnTo>
                      <a:pt x="12113" y="197436"/>
                    </a:lnTo>
                    <a:lnTo>
                      <a:pt x="157464" y="79944"/>
                    </a:lnTo>
                    <a:lnTo>
                      <a:pt x="162309" y="77521"/>
                    </a:lnTo>
                    <a:lnTo>
                      <a:pt x="168366" y="75099"/>
                    </a:lnTo>
                    <a:close/>
                    <a:moveTo>
                      <a:pt x="274956" y="53296"/>
                    </a:moveTo>
                    <a:lnTo>
                      <a:pt x="281013" y="53296"/>
                    </a:lnTo>
                    <a:lnTo>
                      <a:pt x="288280" y="55718"/>
                    </a:lnTo>
                    <a:lnTo>
                      <a:pt x="415463" y="94479"/>
                    </a:lnTo>
                    <a:lnTo>
                      <a:pt x="420308" y="96902"/>
                    </a:lnTo>
                    <a:lnTo>
                      <a:pt x="426364" y="100535"/>
                    </a:lnTo>
                    <a:lnTo>
                      <a:pt x="429998" y="105380"/>
                    </a:lnTo>
                    <a:lnTo>
                      <a:pt x="433631" y="110225"/>
                    </a:lnTo>
                    <a:lnTo>
                      <a:pt x="436054" y="116282"/>
                    </a:lnTo>
                    <a:lnTo>
                      <a:pt x="437265" y="122338"/>
                    </a:lnTo>
                    <a:lnTo>
                      <a:pt x="437265" y="128394"/>
                    </a:lnTo>
                    <a:lnTo>
                      <a:pt x="436054" y="134451"/>
                    </a:lnTo>
                    <a:lnTo>
                      <a:pt x="433631" y="139296"/>
                    </a:lnTo>
                    <a:lnTo>
                      <a:pt x="431209" y="144141"/>
                    </a:lnTo>
                    <a:lnTo>
                      <a:pt x="427575" y="147774"/>
                    </a:lnTo>
                    <a:lnTo>
                      <a:pt x="423941" y="150197"/>
                    </a:lnTo>
                    <a:lnTo>
                      <a:pt x="420308" y="153831"/>
                    </a:lnTo>
                    <a:lnTo>
                      <a:pt x="415463" y="155042"/>
                    </a:lnTo>
                    <a:lnTo>
                      <a:pt x="410617" y="156253"/>
                    </a:lnTo>
                    <a:lnTo>
                      <a:pt x="405772" y="156253"/>
                    </a:lnTo>
                    <a:lnTo>
                      <a:pt x="400927" y="156253"/>
                    </a:lnTo>
                    <a:lnTo>
                      <a:pt x="396082" y="155042"/>
                    </a:lnTo>
                    <a:lnTo>
                      <a:pt x="268900" y="116282"/>
                    </a:lnTo>
                    <a:lnTo>
                      <a:pt x="262844" y="113859"/>
                    </a:lnTo>
                    <a:lnTo>
                      <a:pt x="257999" y="110225"/>
                    </a:lnTo>
                    <a:lnTo>
                      <a:pt x="253154" y="105380"/>
                    </a:lnTo>
                    <a:lnTo>
                      <a:pt x="250731" y="100535"/>
                    </a:lnTo>
                    <a:lnTo>
                      <a:pt x="248309" y="94479"/>
                    </a:lnTo>
                    <a:lnTo>
                      <a:pt x="247097" y="88423"/>
                    </a:lnTo>
                    <a:lnTo>
                      <a:pt x="247097" y="82366"/>
                    </a:lnTo>
                    <a:lnTo>
                      <a:pt x="248309" y="76310"/>
                    </a:lnTo>
                    <a:lnTo>
                      <a:pt x="250731" y="70253"/>
                    </a:lnTo>
                    <a:lnTo>
                      <a:pt x="254365" y="65408"/>
                    </a:lnTo>
                    <a:lnTo>
                      <a:pt x="257999" y="60563"/>
                    </a:lnTo>
                    <a:lnTo>
                      <a:pt x="264055" y="56930"/>
                    </a:lnTo>
                    <a:lnTo>
                      <a:pt x="268900" y="54507"/>
                    </a:lnTo>
                    <a:close/>
                    <a:moveTo>
                      <a:pt x="660138" y="0"/>
                    </a:moveTo>
                    <a:lnTo>
                      <a:pt x="666194" y="0"/>
                    </a:lnTo>
                    <a:lnTo>
                      <a:pt x="672251" y="0"/>
                    </a:lnTo>
                    <a:lnTo>
                      <a:pt x="678307" y="2423"/>
                    </a:lnTo>
                    <a:lnTo>
                      <a:pt x="683152" y="4845"/>
                    </a:lnTo>
                    <a:lnTo>
                      <a:pt x="687997" y="8479"/>
                    </a:lnTo>
                    <a:lnTo>
                      <a:pt x="692842" y="13324"/>
                    </a:lnTo>
                    <a:lnTo>
                      <a:pt x="695265" y="19380"/>
                    </a:lnTo>
                    <a:lnTo>
                      <a:pt x="697687" y="25437"/>
                    </a:lnTo>
                    <a:lnTo>
                      <a:pt x="697687" y="31493"/>
                    </a:lnTo>
                    <a:lnTo>
                      <a:pt x="697687" y="37549"/>
                    </a:lnTo>
                    <a:lnTo>
                      <a:pt x="695265" y="43606"/>
                    </a:lnTo>
                    <a:lnTo>
                      <a:pt x="692842" y="48451"/>
                    </a:lnTo>
                    <a:lnTo>
                      <a:pt x="689208" y="53296"/>
                    </a:lnTo>
                    <a:lnTo>
                      <a:pt x="684363" y="58141"/>
                    </a:lnTo>
                    <a:lnTo>
                      <a:pt x="545068" y="151408"/>
                    </a:lnTo>
                    <a:lnTo>
                      <a:pt x="540223" y="153831"/>
                    </a:lnTo>
                    <a:lnTo>
                      <a:pt x="535378" y="155042"/>
                    </a:lnTo>
                    <a:lnTo>
                      <a:pt x="526899" y="156253"/>
                    </a:lnTo>
                    <a:lnTo>
                      <a:pt x="519632" y="156253"/>
                    </a:lnTo>
                    <a:lnTo>
                      <a:pt x="512364" y="152619"/>
                    </a:lnTo>
                    <a:lnTo>
                      <a:pt x="505096" y="148986"/>
                    </a:lnTo>
                    <a:lnTo>
                      <a:pt x="500251" y="142929"/>
                    </a:lnTo>
                    <a:lnTo>
                      <a:pt x="497829" y="136873"/>
                    </a:lnTo>
                    <a:lnTo>
                      <a:pt x="495406" y="130817"/>
                    </a:lnTo>
                    <a:lnTo>
                      <a:pt x="495406" y="124760"/>
                    </a:lnTo>
                    <a:lnTo>
                      <a:pt x="495406" y="118704"/>
                    </a:lnTo>
                    <a:lnTo>
                      <a:pt x="497829" y="112648"/>
                    </a:lnTo>
                    <a:lnTo>
                      <a:pt x="500251" y="107803"/>
                    </a:lnTo>
                    <a:lnTo>
                      <a:pt x="503885" y="102958"/>
                    </a:lnTo>
                    <a:lnTo>
                      <a:pt x="508730" y="98113"/>
                    </a:lnTo>
                    <a:lnTo>
                      <a:pt x="648025" y="4845"/>
                    </a:lnTo>
                    <a:lnTo>
                      <a:pt x="654082" y="2423"/>
                    </a:ln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14" name="Oval 213"/>
              <p:cNvSpPr/>
              <p:nvPr/>
            </p:nvSpPr>
            <p:spPr bwMode="auto">
              <a:xfrm>
                <a:off x="4054565" y="3768732"/>
                <a:ext cx="1326042" cy="1326043"/>
              </a:xfrm>
              <a:prstGeom prst="ellipse">
                <a:avLst/>
              </a:prstGeom>
              <a:noFill/>
              <a:ln w="5715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351620551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Advantages</a:t>
            </a:r>
            <a:endParaRPr lang="en-IN" sz="4000" dirty="0">
              <a:solidFill>
                <a:srgbClr val="0070C0"/>
              </a:solidFill>
            </a:endParaRPr>
          </a:p>
        </p:txBody>
      </p:sp>
      <p:grpSp>
        <p:nvGrpSpPr>
          <p:cNvPr id="31" name="Group 30"/>
          <p:cNvGrpSpPr/>
          <p:nvPr/>
        </p:nvGrpSpPr>
        <p:grpSpPr>
          <a:xfrm>
            <a:off x="1609116" y="1694737"/>
            <a:ext cx="1500909" cy="1500909"/>
            <a:chOff x="1905116" y="1586601"/>
            <a:chExt cx="1500909" cy="1500909"/>
          </a:xfrm>
          <a:effectLst>
            <a:outerShdw blurRad="127000" dist="76200" dir="5400000" algn="t" rotWithShape="0">
              <a:prstClr val="black">
                <a:alpha val="20000"/>
              </a:prstClr>
            </a:outerShdw>
          </a:effectLst>
        </p:grpSpPr>
        <p:sp>
          <p:nvSpPr>
            <p:cNvPr id="5" name="Oval 4"/>
            <p:cNvSpPr/>
            <p:nvPr/>
          </p:nvSpPr>
          <p:spPr bwMode="auto">
            <a:xfrm>
              <a:off x="1905116" y="1586601"/>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Freeform 5"/>
            <p:cNvSpPr>
              <a:spLocks noEditPoints="1"/>
            </p:cNvSpPr>
            <p:nvPr/>
          </p:nvSpPr>
          <p:spPr bwMode="auto">
            <a:xfrm>
              <a:off x="2449589" y="1855558"/>
              <a:ext cx="411963" cy="962995"/>
            </a:xfrm>
            <a:custGeom>
              <a:avLst/>
              <a:gdLst>
                <a:gd name="T0" fmla="*/ 229 w 412"/>
                <a:gd name="T1" fmla="*/ 970 h 970"/>
                <a:gd name="T2" fmla="*/ 180 w 412"/>
                <a:gd name="T3" fmla="*/ 970 h 970"/>
                <a:gd name="T4" fmla="*/ 180 w 412"/>
                <a:gd name="T5" fmla="*/ 859 h 970"/>
                <a:gd name="T6" fmla="*/ 2 w 412"/>
                <a:gd name="T7" fmla="*/ 815 h 970"/>
                <a:gd name="T8" fmla="*/ 2 w 412"/>
                <a:gd name="T9" fmla="*/ 741 h 970"/>
                <a:gd name="T10" fmla="*/ 40 w 412"/>
                <a:gd name="T11" fmla="*/ 765 h 970"/>
                <a:gd name="T12" fmla="*/ 85 w 412"/>
                <a:gd name="T13" fmla="*/ 784 h 970"/>
                <a:gd name="T14" fmla="*/ 133 w 412"/>
                <a:gd name="T15" fmla="*/ 795 h 970"/>
                <a:gd name="T16" fmla="*/ 180 w 412"/>
                <a:gd name="T17" fmla="*/ 799 h 970"/>
                <a:gd name="T18" fmla="*/ 180 w 412"/>
                <a:gd name="T19" fmla="*/ 504 h 970"/>
                <a:gd name="T20" fmla="*/ 116 w 412"/>
                <a:gd name="T21" fmla="*/ 468 h 970"/>
                <a:gd name="T22" fmla="*/ 58 w 412"/>
                <a:gd name="T23" fmla="*/ 425 h 970"/>
                <a:gd name="T24" fmla="*/ 16 w 412"/>
                <a:gd name="T25" fmla="*/ 370 h 970"/>
                <a:gd name="T26" fmla="*/ 0 w 412"/>
                <a:gd name="T27" fmla="*/ 293 h 970"/>
                <a:gd name="T28" fmla="*/ 14 w 412"/>
                <a:gd name="T29" fmla="*/ 220 h 970"/>
                <a:gd name="T30" fmla="*/ 51 w 412"/>
                <a:gd name="T31" fmla="*/ 161 h 970"/>
                <a:gd name="T32" fmla="*/ 108 w 412"/>
                <a:gd name="T33" fmla="*/ 119 h 970"/>
                <a:gd name="T34" fmla="*/ 180 w 412"/>
                <a:gd name="T35" fmla="*/ 96 h 970"/>
                <a:gd name="T36" fmla="*/ 180 w 412"/>
                <a:gd name="T37" fmla="*/ 0 h 970"/>
                <a:gd name="T38" fmla="*/ 229 w 412"/>
                <a:gd name="T39" fmla="*/ 0 h 970"/>
                <a:gd name="T40" fmla="*/ 229 w 412"/>
                <a:gd name="T41" fmla="*/ 95 h 970"/>
                <a:gd name="T42" fmla="*/ 310 w 412"/>
                <a:gd name="T43" fmla="*/ 104 h 970"/>
                <a:gd name="T44" fmla="*/ 370 w 412"/>
                <a:gd name="T45" fmla="*/ 124 h 970"/>
                <a:gd name="T46" fmla="*/ 370 w 412"/>
                <a:gd name="T47" fmla="*/ 194 h 970"/>
                <a:gd name="T48" fmla="*/ 229 w 412"/>
                <a:gd name="T49" fmla="*/ 155 h 970"/>
                <a:gd name="T50" fmla="*/ 229 w 412"/>
                <a:gd name="T51" fmla="*/ 457 h 970"/>
                <a:gd name="T52" fmla="*/ 316 w 412"/>
                <a:gd name="T53" fmla="*/ 507 h 970"/>
                <a:gd name="T54" fmla="*/ 372 w 412"/>
                <a:gd name="T55" fmla="*/ 557 h 970"/>
                <a:gd name="T56" fmla="*/ 402 w 412"/>
                <a:gd name="T57" fmla="*/ 608 h 970"/>
                <a:gd name="T58" fmla="*/ 412 w 412"/>
                <a:gd name="T59" fmla="*/ 666 h 970"/>
                <a:gd name="T60" fmla="*/ 399 w 412"/>
                <a:gd name="T61" fmla="*/ 735 h 970"/>
                <a:gd name="T62" fmla="*/ 363 w 412"/>
                <a:gd name="T63" fmla="*/ 792 h 970"/>
                <a:gd name="T64" fmla="*/ 306 w 412"/>
                <a:gd name="T65" fmla="*/ 833 h 970"/>
                <a:gd name="T66" fmla="*/ 229 w 412"/>
                <a:gd name="T67" fmla="*/ 856 h 970"/>
                <a:gd name="T68" fmla="*/ 229 w 412"/>
                <a:gd name="T69" fmla="*/ 970 h 970"/>
                <a:gd name="T70" fmla="*/ 180 w 412"/>
                <a:gd name="T71" fmla="*/ 157 h 970"/>
                <a:gd name="T72" fmla="*/ 100 w 412"/>
                <a:gd name="T73" fmla="*/ 200 h 970"/>
                <a:gd name="T74" fmla="*/ 71 w 412"/>
                <a:gd name="T75" fmla="*/ 284 h 970"/>
                <a:gd name="T76" fmla="*/ 76 w 412"/>
                <a:gd name="T77" fmla="*/ 326 h 970"/>
                <a:gd name="T78" fmla="*/ 93 w 412"/>
                <a:gd name="T79" fmla="*/ 362 h 970"/>
                <a:gd name="T80" fmla="*/ 127 w 412"/>
                <a:gd name="T81" fmla="*/ 395 h 970"/>
                <a:gd name="T82" fmla="*/ 180 w 412"/>
                <a:gd name="T83" fmla="*/ 430 h 970"/>
                <a:gd name="T84" fmla="*/ 180 w 412"/>
                <a:gd name="T85" fmla="*/ 157 h 970"/>
                <a:gd name="T86" fmla="*/ 229 w 412"/>
                <a:gd name="T87" fmla="*/ 797 h 970"/>
                <a:gd name="T88" fmla="*/ 313 w 412"/>
                <a:gd name="T89" fmla="*/ 754 h 970"/>
                <a:gd name="T90" fmla="*/ 341 w 412"/>
                <a:gd name="T91" fmla="*/ 674 h 970"/>
                <a:gd name="T92" fmla="*/ 335 w 412"/>
                <a:gd name="T93" fmla="*/ 634 h 970"/>
                <a:gd name="T94" fmla="*/ 316 w 412"/>
                <a:gd name="T95" fmla="*/ 599 h 970"/>
                <a:gd name="T96" fmla="*/ 281 w 412"/>
                <a:gd name="T97" fmla="*/ 565 h 970"/>
                <a:gd name="T98" fmla="*/ 229 w 412"/>
                <a:gd name="T99" fmla="*/ 531 h 970"/>
                <a:gd name="T100" fmla="*/ 229 w 412"/>
                <a:gd name="T101" fmla="*/ 797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12" h="970">
                  <a:moveTo>
                    <a:pt x="229" y="970"/>
                  </a:moveTo>
                  <a:cubicBezTo>
                    <a:pt x="180" y="970"/>
                    <a:pt x="180" y="970"/>
                    <a:pt x="180" y="970"/>
                  </a:cubicBezTo>
                  <a:cubicBezTo>
                    <a:pt x="180" y="859"/>
                    <a:pt x="180" y="859"/>
                    <a:pt x="180" y="859"/>
                  </a:cubicBezTo>
                  <a:cubicBezTo>
                    <a:pt x="110" y="859"/>
                    <a:pt x="50" y="844"/>
                    <a:pt x="2" y="815"/>
                  </a:cubicBezTo>
                  <a:cubicBezTo>
                    <a:pt x="2" y="741"/>
                    <a:pt x="2" y="741"/>
                    <a:pt x="2" y="741"/>
                  </a:cubicBezTo>
                  <a:cubicBezTo>
                    <a:pt x="13" y="750"/>
                    <a:pt x="26" y="758"/>
                    <a:pt x="40" y="765"/>
                  </a:cubicBezTo>
                  <a:cubicBezTo>
                    <a:pt x="55" y="772"/>
                    <a:pt x="70" y="778"/>
                    <a:pt x="85" y="784"/>
                  </a:cubicBezTo>
                  <a:cubicBezTo>
                    <a:pt x="101" y="789"/>
                    <a:pt x="117" y="793"/>
                    <a:pt x="133" y="795"/>
                  </a:cubicBezTo>
                  <a:cubicBezTo>
                    <a:pt x="149" y="798"/>
                    <a:pt x="165" y="799"/>
                    <a:pt x="180" y="799"/>
                  </a:cubicBezTo>
                  <a:cubicBezTo>
                    <a:pt x="180" y="504"/>
                    <a:pt x="180" y="504"/>
                    <a:pt x="180" y="504"/>
                  </a:cubicBezTo>
                  <a:cubicBezTo>
                    <a:pt x="159" y="492"/>
                    <a:pt x="137" y="480"/>
                    <a:pt x="116" y="468"/>
                  </a:cubicBezTo>
                  <a:cubicBezTo>
                    <a:pt x="94" y="455"/>
                    <a:pt x="75" y="441"/>
                    <a:pt x="58" y="425"/>
                  </a:cubicBezTo>
                  <a:cubicBezTo>
                    <a:pt x="41" y="410"/>
                    <a:pt x="27" y="391"/>
                    <a:pt x="16" y="370"/>
                  </a:cubicBezTo>
                  <a:cubicBezTo>
                    <a:pt x="6" y="348"/>
                    <a:pt x="0" y="323"/>
                    <a:pt x="0" y="293"/>
                  </a:cubicBezTo>
                  <a:cubicBezTo>
                    <a:pt x="0" y="266"/>
                    <a:pt x="5" y="242"/>
                    <a:pt x="14" y="220"/>
                  </a:cubicBezTo>
                  <a:cubicBezTo>
                    <a:pt x="23" y="197"/>
                    <a:pt x="35" y="178"/>
                    <a:pt x="51" y="161"/>
                  </a:cubicBezTo>
                  <a:cubicBezTo>
                    <a:pt x="67" y="144"/>
                    <a:pt x="86" y="130"/>
                    <a:pt x="108" y="119"/>
                  </a:cubicBezTo>
                  <a:cubicBezTo>
                    <a:pt x="130" y="108"/>
                    <a:pt x="154" y="100"/>
                    <a:pt x="180" y="96"/>
                  </a:cubicBezTo>
                  <a:cubicBezTo>
                    <a:pt x="180" y="0"/>
                    <a:pt x="180" y="0"/>
                    <a:pt x="180" y="0"/>
                  </a:cubicBezTo>
                  <a:cubicBezTo>
                    <a:pt x="229" y="0"/>
                    <a:pt x="229" y="0"/>
                    <a:pt x="229" y="0"/>
                  </a:cubicBezTo>
                  <a:cubicBezTo>
                    <a:pt x="229" y="95"/>
                    <a:pt x="229" y="95"/>
                    <a:pt x="229" y="95"/>
                  </a:cubicBezTo>
                  <a:cubicBezTo>
                    <a:pt x="260" y="95"/>
                    <a:pt x="287" y="98"/>
                    <a:pt x="310" y="104"/>
                  </a:cubicBezTo>
                  <a:cubicBezTo>
                    <a:pt x="334" y="109"/>
                    <a:pt x="354" y="116"/>
                    <a:pt x="370" y="124"/>
                  </a:cubicBezTo>
                  <a:cubicBezTo>
                    <a:pt x="370" y="194"/>
                    <a:pt x="370" y="194"/>
                    <a:pt x="370" y="194"/>
                  </a:cubicBezTo>
                  <a:cubicBezTo>
                    <a:pt x="333" y="169"/>
                    <a:pt x="286" y="156"/>
                    <a:pt x="229" y="155"/>
                  </a:cubicBezTo>
                  <a:cubicBezTo>
                    <a:pt x="229" y="457"/>
                    <a:pt x="229" y="457"/>
                    <a:pt x="229" y="457"/>
                  </a:cubicBezTo>
                  <a:cubicBezTo>
                    <a:pt x="263" y="474"/>
                    <a:pt x="292" y="491"/>
                    <a:pt x="316" y="507"/>
                  </a:cubicBezTo>
                  <a:cubicBezTo>
                    <a:pt x="339" y="524"/>
                    <a:pt x="358" y="540"/>
                    <a:pt x="372" y="557"/>
                  </a:cubicBezTo>
                  <a:cubicBezTo>
                    <a:pt x="386" y="573"/>
                    <a:pt x="396" y="590"/>
                    <a:pt x="402" y="608"/>
                  </a:cubicBezTo>
                  <a:cubicBezTo>
                    <a:pt x="408" y="626"/>
                    <a:pt x="412" y="645"/>
                    <a:pt x="412" y="666"/>
                  </a:cubicBezTo>
                  <a:cubicBezTo>
                    <a:pt x="412" y="691"/>
                    <a:pt x="407" y="714"/>
                    <a:pt x="399" y="735"/>
                  </a:cubicBezTo>
                  <a:cubicBezTo>
                    <a:pt x="391" y="756"/>
                    <a:pt x="379" y="775"/>
                    <a:pt x="363" y="792"/>
                  </a:cubicBezTo>
                  <a:cubicBezTo>
                    <a:pt x="348" y="808"/>
                    <a:pt x="328" y="822"/>
                    <a:pt x="306" y="833"/>
                  </a:cubicBezTo>
                  <a:cubicBezTo>
                    <a:pt x="283" y="844"/>
                    <a:pt x="257" y="851"/>
                    <a:pt x="229" y="856"/>
                  </a:cubicBezTo>
                  <a:lnTo>
                    <a:pt x="229" y="970"/>
                  </a:lnTo>
                  <a:close/>
                  <a:moveTo>
                    <a:pt x="180" y="157"/>
                  </a:moveTo>
                  <a:cubicBezTo>
                    <a:pt x="147" y="163"/>
                    <a:pt x="120" y="178"/>
                    <a:pt x="100" y="200"/>
                  </a:cubicBezTo>
                  <a:cubicBezTo>
                    <a:pt x="81" y="222"/>
                    <a:pt x="71" y="250"/>
                    <a:pt x="71" y="284"/>
                  </a:cubicBezTo>
                  <a:cubicBezTo>
                    <a:pt x="71" y="300"/>
                    <a:pt x="72" y="314"/>
                    <a:pt x="76" y="326"/>
                  </a:cubicBezTo>
                  <a:cubicBezTo>
                    <a:pt x="79" y="339"/>
                    <a:pt x="85" y="351"/>
                    <a:pt x="93" y="362"/>
                  </a:cubicBezTo>
                  <a:cubicBezTo>
                    <a:pt x="102" y="374"/>
                    <a:pt x="113" y="385"/>
                    <a:pt x="127" y="395"/>
                  </a:cubicBezTo>
                  <a:cubicBezTo>
                    <a:pt x="141" y="406"/>
                    <a:pt x="159" y="418"/>
                    <a:pt x="180" y="430"/>
                  </a:cubicBezTo>
                  <a:lnTo>
                    <a:pt x="180" y="157"/>
                  </a:lnTo>
                  <a:close/>
                  <a:moveTo>
                    <a:pt x="229" y="797"/>
                  </a:moveTo>
                  <a:cubicBezTo>
                    <a:pt x="266" y="789"/>
                    <a:pt x="294" y="775"/>
                    <a:pt x="313" y="754"/>
                  </a:cubicBezTo>
                  <a:cubicBezTo>
                    <a:pt x="332" y="733"/>
                    <a:pt x="341" y="707"/>
                    <a:pt x="341" y="674"/>
                  </a:cubicBezTo>
                  <a:cubicBezTo>
                    <a:pt x="341" y="660"/>
                    <a:pt x="339" y="647"/>
                    <a:pt x="335" y="634"/>
                  </a:cubicBezTo>
                  <a:cubicBezTo>
                    <a:pt x="331" y="622"/>
                    <a:pt x="325" y="610"/>
                    <a:pt x="316" y="599"/>
                  </a:cubicBezTo>
                  <a:cubicBezTo>
                    <a:pt x="307" y="587"/>
                    <a:pt x="295" y="576"/>
                    <a:pt x="281" y="565"/>
                  </a:cubicBezTo>
                  <a:cubicBezTo>
                    <a:pt x="267" y="554"/>
                    <a:pt x="249" y="542"/>
                    <a:pt x="229" y="531"/>
                  </a:cubicBezTo>
                  <a:lnTo>
                    <a:pt x="229" y="797"/>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sp>
        <p:nvSpPr>
          <p:cNvPr id="26" name="TextBox 25"/>
          <p:cNvSpPr txBox="1"/>
          <p:nvPr/>
        </p:nvSpPr>
        <p:spPr>
          <a:xfrm>
            <a:off x="1753281" y="3221052"/>
            <a:ext cx="1212577" cy="667512"/>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COST</a:t>
            </a:r>
          </a:p>
        </p:txBody>
      </p:sp>
      <p:sp>
        <p:nvSpPr>
          <p:cNvPr id="212" name="TextBox 211"/>
          <p:cNvSpPr txBox="1"/>
          <p:nvPr/>
        </p:nvSpPr>
        <p:spPr>
          <a:xfrm>
            <a:off x="987969" y="3783768"/>
            <a:ext cx="2743200" cy="2019014"/>
          </a:xfrm>
          <a:prstGeom prst="rect">
            <a:avLst/>
          </a:prstGeom>
          <a:noFill/>
        </p:spPr>
        <p:txBody>
          <a:bodyPr wrap="square" lIns="182880" tIns="146304" rIns="182880" bIns="146304" rtlCol="0" anchor="t">
            <a:spAutoFit/>
          </a:bodyPr>
          <a:lstStyle/>
          <a:p>
            <a:pPr algn="just"/>
            <a:r>
              <a:rPr lang="en-US" sz="1400" dirty="0">
                <a:solidFill>
                  <a:schemeClr val="bg1"/>
                </a:solidFill>
              </a:rPr>
              <a:t>There are no upfront costs or COGS (Cost of Goods Sold) component costs associated. Meaning there is no need to invest in hardware, software, and/or IT maintenance. This translates into a substantial reduction in business risk.</a:t>
            </a:r>
          </a:p>
        </p:txBody>
      </p:sp>
      <p:sp>
        <p:nvSpPr>
          <p:cNvPr id="180" name="TextBox 179"/>
          <p:cNvSpPr txBox="1"/>
          <p:nvPr/>
        </p:nvSpPr>
        <p:spPr>
          <a:xfrm>
            <a:off x="5014320" y="3221052"/>
            <a:ext cx="2148156"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SCALABILITY</a:t>
            </a:r>
          </a:p>
        </p:txBody>
      </p:sp>
      <p:sp>
        <p:nvSpPr>
          <p:cNvPr id="215" name="TextBox 214"/>
          <p:cNvSpPr txBox="1"/>
          <p:nvPr/>
        </p:nvSpPr>
        <p:spPr>
          <a:xfrm>
            <a:off x="4723704" y="3783768"/>
            <a:ext cx="2743200" cy="2019014"/>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Servers for computing and/or storage can be deployed and scaled on an as-needed basis and can be done quickly and easily. This effects the cost efficiency advantage of a cloud-based solution with  a pay-for-what-is-used policy.</a:t>
            </a:r>
          </a:p>
        </p:txBody>
      </p:sp>
      <p:grpSp>
        <p:nvGrpSpPr>
          <p:cNvPr id="69" name="Group 68"/>
          <p:cNvGrpSpPr/>
          <p:nvPr/>
        </p:nvGrpSpPr>
        <p:grpSpPr>
          <a:xfrm>
            <a:off x="9080585" y="1694737"/>
            <a:ext cx="1500909" cy="1500909"/>
            <a:chOff x="9080585" y="1694737"/>
            <a:chExt cx="1500909" cy="1500909"/>
          </a:xfrm>
          <a:effectLst>
            <a:outerShdw blurRad="127000" dist="76200" dir="5400000" algn="ctr" rotWithShape="0">
              <a:srgbClr val="000000">
                <a:alpha val="20000"/>
              </a:srgbClr>
            </a:outerShdw>
          </a:effectLst>
        </p:grpSpPr>
        <p:sp>
          <p:nvSpPr>
            <p:cNvPr id="162" name="Oval 161"/>
            <p:cNvSpPr/>
            <p:nvPr/>
          </p:nvSpPr>
          <p:spPr bwMode="auto">
            <a:xfrm>
              <a:off x="9080585"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14" name="Group 13"/>
            <p:cNvGrpSpPr/>
            <p:nvPr/>
          </p:nvGrpSpPr>
          <p:grpSpPr>
            <a:xfrm>
              <a:off x="9389858" y="1879464"/>
              <a:ext cx="971262" cy="1004455"/>
              <a:chOff x="7154863" y="1817688"/>
              <a:chExt cx="1068388" cy="1104900"/>
            </a:xfrm>
            <a:solidFill>
              <a:srgbClr val="0078D7"/>
            </a:solidFill>
          </p:grpSpPr>
          <p:sp>
            <p:nvSpPr>
              <p:cNvPr id="12" name="Freeform 9"/>
              <p:cNvSpPr>
                <a:spLocks noEditPoints="1"/>
              </p:cNvSpPr>
              <p:nvPr/>
            </p:nvSpPr>
            <p:spPr bwMode="auto">
              <a:xfrm>
                <a:off x="7154863" y="1817688"/>
                <a:ext cx="1068388" cy="1104900"/>
              </a:xfrm>
              <a:custGeom>
                <a:avLst/>
                <a:gdLst>
                  <a:gd name="T0" fmla="*/ 9 w 1073"/>
                  <a:gd name="T1" fmla="*/ 713 h 1113"/>
                  <a:gd name="T2" fmla="*/ 0 w 1073"/>
                  <a:gd name="T3" fmla="*/ 616 h 1113"/>
                  <a:gd name="T4" fmla="*/ 408 w 1073"/>
                  <a:gd name="T5" fmla="*/ 127 h 1113"/>
                  <a:gd name="T6" fmla="*/ 424 w 1073"/>
                  <a:gd name="T7" fmla="*/ 124 h 1113"/>
                  <a:gd name="T8" fmla="*/ 424 w 1073"/>
                  <a:gd name="T9" fmla="*/ 0 h 1113"/>
                  <a:gd name="T10" fmla="*/ 577 w 1073"/>
                  <a:gd name="T11" fmla="*/ 154 h 1113"/>
                  <a:gd name="T12" fmla="*/ 424 w 1073"/>
                  <a:gd name="T13" fmla="*/ 307 h 1113"/>
                  <a:gd name="T14" fmla="*/ 424 w 1073"/>
                  <a:gd name="T15" fmla="*/ 195 h 1113"/>
                  <a:gd name="T16" fmla="*/ 401 w 1073"/>
                  <a:gd name="T17" fmla="*/ 200 h 1113"/>
                  <a:gd name="T18" fmla="*/ 70 w 1073"/>
                  <a:gd name="T19" fmla="*/ 616 h 1113"/>
                  <a:gd name="T20" fmla="*/ 78 w 1073"/>
                  <a:gd name="T21" fmla="*/ 697 h 1113"/>
                  <a:gd name="T22" fmla="*/ 59 w 1073"/>
                  <a:gd name="T23" fmla="*/ 695 h 1113"/>
                  <a:gd name="T24" fmla="*/ 9 w 1073"/>
                  <a:gd name="T25" fmla="*/ 713 h 1113"/>
                  <a:gd name="T26" fmla="*/ 824 w 1073"/>
                  <a:gd name="T27" fmla="*/ 990 h 1113"/>
                  <a:gd name="T28" fmla="*/ 784 w 1073"/>
                  <a:gd name="T29" fmla="*/ 940 h 1113"/>
                  <a:gd name="T30" fmla="*/ 782 w 1073"/>
                  <a:gd name="T31" fmla="*/ 933 h 1113"/>
                  <a:gd name="T32" fmla="*/ 497 w 1073"/>
                  <a:gd name="T33" fmla="*/ 1043 h 1113"/>
                  <a:gd name="T34" fmla="*/ 190 w 1073"/>
                  <a:gd name="T35" fmla="*/ 912 h 1113"/>
                  <a:gd name="T36" fmla="*/ 174 w 1073"/>
                  <a:gd name="T37" fmla="*/ 895 h 1113"/>
                  <a:gd name="T38" fmla="*/ 273 w 1073"/>
                  <a:gd name="T39" fmla="*/ 838 h 1113"/>
                  <a:gd name="T40" fmla="*/ 64 w 1073"/>
                  <a:gd name="T41" fmla="*/ 781 h 1113"/>
                  <a:gd name="T42" fmla="*/ 8 w 1073"/>
                  <a:gd name="T43" fmla="*/ 991 h 1113"/>
                  <a:gd name="T44" fmla="*/ 112 w 1073"/>
                  <a:gd name="T45" fmla="*/ 930 h 1113"/>
                  <a:gd name="T46" fmla="*/ 122 w 1073"/>
                  <a:gd name="T47" fmla="*/ 942 h 1113"/>
                  <a:gd name="T48" fmla="*/ 497 w 1073"/>
                  <a:gd name="T49" fmla="*/ 1113 h 1113"/>
                  <a:gd name="T50" fmla="*/ 824 w 1073"/>
                  <a:gd name="T51" fmla="*/ 990 h 1113"/>
                  <a:gd name="T52" fmla="*/ 864 w 1073"/>
                  <a:gd name="T53" fmla="*/ 912 h 1113"/>
                  <a:gd name="T54" fmla="*/ 1073 w 1073"/>
                  <a:gd name="T55" fmla="*/ 856 h 1113"/>
                  <a:gd name="T56" fmla="*/ 962 w 1073"/>
                  <a:gd name="T57" fmla="*/ 791 h 1113"/>
                  <a:gd name="T58" fmla="*/ 967 w 1073"/>
                  <a:gd name="T59" fmla="*/ 777 h 1113"/>
                  <a:gd name="T60" fmla="*/ 994 w 1073"/>
                  <a:gd name="T61" fmla="*/ 616 h 1113"/>
                  <a:gd name="T62" fmla="*/ 641 w 1073"/>
                  <a:gd name="T63" fmla="*/ 140 h 1113"/>
                  <a:gd name="T64" fmla="*/ 643 w 1073"/>
                  <a:gd name="T65" fmla="*/ 154 h 1113"/>
                  <a:gd name="T66" fmla="*/ 626 w 1073"/>
                  <a:gd name="T67" fmla="*/ 194 h 1113"/>
                  <a:gd name="T68" fmla="*/ 615 w 1073"/>
                  <a:gd name="T69" fmla="*/ 205 h 1113"/>
                  <a:gd name="T70" fmla="*/ 924 w 1073"/>
                  <a:gd name="T71" fmla="*/ 616 h 1113"/>
                  <a:gd name="T72" fmla="*/ 907 w 1073"/>
                  <a:gd name="T73" fmla="*/ 733 h 1113"/>
                  <a:gd name="T74" fmla="*/ 901 w 1073"/>
                  <a:gd name="T75" fmla="*/ 756 h 1113"/>
                  <a:gd name="T76" fmla="*/ 808 w 1073"/>
                  <a:gd name="T77" fmla="*/ 702 h 1113"/>
                  <a:gd name="T78" fmla="*/ 864 w 1073"/>
                  <a:gd name="T79" fmla="*/ 912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73" h="1113">
                    <a:moveTo>
                      <a:pt x="9" y="713"/>
                    </a:moveTo>
                    <a:cubicBezTo>
                      <a:pt x="3" y="681"/>
                      <a:pt x="0" y="649"/>
                      <a:pt x="0" y="616"/>
                    </a:cubicBezTo>
                    <a:cubicBezTo>
                      <a:pt x="0" y="375"/>
                      <a:pt x="172" y="169"/>
                      <a:pt x="408" y="127"/>
                    </a:cubicBezTo>
                    <a:cubicBezTo>
                      <a:pt x="424" y="124"/>
                      <a:pt x="424" y="124"/>
                      <a:pt x="424" y="124"/>
                    </a:cubicBezTo>
                    <a:cubicBezTo>
                      <a:pt x="424" y="0"/>
                      <a:pt x="424" y="0"/>
                      <a:pt x="424" y="0"/>
                    </a:cubicBezTo>
                    <a:cubicBezTo>
                      <a:pt x="577" y="154"/>
                      <a:pt x="577" y="154"/>
                      <a:pt x="577" y="154"/>
                    </a:cubicBezTo>
                    <a:cubicBezTo>
                      <a:pt x="424" y="307"/>
                      <a:pt x="424" y="307"/>
                      <a:pt x="424" y="307"/>
                    </a:cubicBezTo>
                    <a:cubicBezTo>
                      <a:pt x="424" y="195"/>
                      <a:pt x="424" y="195"/>
                      <a:pt x="424" y="195"/>
                    </a:cubicBezTo>
                    <a:cubicBezTo>
                      <a:pt x="401" y="200"/>
                      <a:pt x="401" y="200"/>
                      <a:pt x="401" y="200"/>
                    </a:cubicBezTo>
                    <a:cubicBezTo>
                      <a:pt x="206" y="245"/>
                      <a:pt x="70" y="416"/>
                      <a:pt x="70" y="616"/>
                    </a:cubicBezTo>
                    <a:cubicBezTo>
                      <a:pt x="70" y="643"/>
                      <a:pt x="73" y="670"/>
                      <a:pt x="78" y="697"/>
                    </a:cubicBezTo>
                    <a:cubicBezTo>
                      <a:pt x="72" y="696"/>
                      <a:pt x="66" y="695"/>
                      <a:pt x="59" y="695"/>
                    </a:cubicBezTo>
                    <a:cubicBezTo>
                      <a:pt x="41" y="695"/>
                      <a:pt x="23" y="702"/>
                      <a:pt x="9" y="713"/>
                    </a:cubicBezTo>
                    <a:close/>
                    <a:moveTo>
                      <a:pt x="824" y="990"/>
                    </a:moveTo>
                    <a:cubicBezTo>
                      <a:pt x="805" y="980"/>
                      <a:pt x="790" y="962"/>
                      <a:pt x="784" y="940"/>
                    </a:cubicBezTo>
                    <a:cubicBezTo>
                      <a:pt x="782" y="933"/>
                      <a:pt x="782" y="933"/>
                      <a:pt x="782" y="933"/>
                    </a:cubicBezTo>
                    <a:cubicBezTo>
                      <a:pt x="703" y="1004"/>
                      <a:pt x="603" y="1043"/>
                      <a:pt x="497" y="1043"/>
                    </a:cubicBezTo>
                    <a:cubicBezTo>
                      <a:pt x="380" y="1043"/>
                      <a:pt x="271" y="996"/>
                      <a:pt x="190" y="912"/>
                    </a:cubicBezTo>
                    <a:cubicBezTo>
                      <a:pt x="174" y="895"/>
                      <a:pt x="174" y="895"/>
                      <a:pt x="174" y="895"/>
                    </a:cubicBezTo>
                    <a:cubicBezTo>
                      <a:pt x="273" y="838"/>
                      <a:pt x="273" y="838"/>
                      <a:pt x="273" y="838"/>
                    </a:cubicBezTo>
                    <a:cubicBezTo>
                      <a:pt x="64" y="781"/>
                      <a:pt x="64" y="781"/>
                      <a:pt x="64" y="781"/>
                    </a:cubicBezTo>
                    <a:cubicBezTo>
                      <a:pt x="8" y="991"/>
                      <a:pt x="8" y="991"/>
                      <a:pt x="8" y="991"/>
                    </a:cubicBezTo>
                    <a:cubicBezTo>
                      <a:pt x="112" y="930"/>
                      <a:pt x="112" y="930"/>
                      <a:pt x="112" y="930"/>
                    </a:cubicBezTo>
                    <a:cubicBezTo>
                      <a:pt x="122" y="942"/>
                      <a:pt x="122" y="942"/>
                      <a:pt x="122" y="942"/>
                    </a:cubicBezTo>
                    <a:cubicBezTo>
                      <a:pt x="217" y="1050"/>
                      <a:pt x="353" y="1113"/>
                      <a:pt x="497" y="1113"/>
                    </a:cubicBezTo>
                    <a:cubicBezTo>
                      <a:pt x="618" y="1113"/>
                      <a:pt x="733" y="1069"/>
                      <a:pt x="824" y="990"/>
                    </a:cubicBezTo>
                    <a:close/>
                    <a:moveTo>
                      <a:pt x="864" y="912"/>
                    </a:moveTo>
                    <a:cubicBezTo>
                      <a:pt x="1073" y="856"/>
                      <a:pt x="1073" y="856"/>
                      <a:pt x="1073" y="856"/>
                    </a:cubicBezTo>
                    <a:cubicBezTo>
                      <a:pt x="962" y="791"/>
                      <a:pt x="962" y="791"/>
                      <a:pt x="962" y="791"/>
                    </a:cubicBezTo>
                    <a:cubicBezTo>
                      <a:pt x="967" y="777"/>
                      <a:pt x="967" y="777"/>
                      <a:pt x="967" y="777"/>
                    </a:cubicBezTo>
                    <a:cubicBezTo>
                      <a:pt x="985" y="725"/>
                      <a:pt x="994" y="671"/>
                      <a:pt x="994" y="616"/>
                    </a:cubicBezTo>
                    <a:cubicBezTo>
                      <a:pt x="994" y="396"/>
                      <a:pt x="848" y="203"/>
                      <a:pt x="641" y="140"/>
                    </a:cubicBezTo>
                    <a:cubicBezTo>
                      <a:pt x="642" y="144"/>
                      <a:pt x="643" y="149"/>
                      <a:pt x="643" y="154"/>
                    </a:cubicBezTo>
                    <a:cubicBezTo>
                      <a:pt x="643" y="169"/>
                      <a:pt x="637" y="183"/>
                      <a:pt x="626" y="194"/>
                    </a:cubicBezTo>
                    <a:cubicBezTo>
                      <a:pt x="615" y="205"/>
                      <a:pt x="615" y="205"/>
                      <a:pt x="615" y="205"/>
                    </a:cubicBezTo>
                    <a:cubicBezTo>
                      <a:pt x="796" y="257"/>
                      <a:pt x="924" y="425"/>
                      <a:pt x="924" y="616"/>
                    </a:cubicBezTo>
                    <a:cubicBezTo>
                      <a:pt x="924" y="655"/>
                      <a:pt x="918" y="695"/>
                      <a:pt x="907" y="733"/>
                    </a:cubicBezTo>
                    <a:cubicBezTo>
                      <a:pt x="901" y="756"/>
                      <a:pt x="901" y="756"/>
                      <a:pt x="901" y="756"/>
                    </a:cubicBezTo>
                    <a:cubicBezTo>
                      <a:pt x="808" y="702"/>
                      <a:pt x="808" y="702"/>
                      <a:pt x="808" y="702"/>
                    </a:cubicBezTo>
                    <a:lnTo>
                      <a:pt x="864" y="912"/>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13" name="Freeform 10"/>
              <p:cNvSpPr>
                <a:spLocks/>
              </p:cNvSpPr>
              <p:nvPr/>
            </p:nvSpPr>
            <p:spPr bwMode="auto">
              <a:xfrm>
                <a:off x="7435851" y="2165350"/>
                <a:ext cx="450850" cy="536575"/>
              </a:xfrm>
              <a:custGeom>
                <a:avLst/>
                <a:gdLst>
                  <a:gd name="T0" fmla="*/ 284 w 284"/>
                  <a:gd name="T1" fmla="*/ 141 h 338"/>
                  <a:gd name="T2" fmla="*/ 142 w 284"/>
                  <a:gd name="T3" fmla="*/ 0 h 338"/>
                  <a:gd name="T4" fmla="*/ 0 w 284"/>
                  <a:gd name="T5" fmla="*/ 141 h 338"/>
                  <a:gd name="T6" fmla="*/ 82 w 284"/>
                  <a:gd name="T7" fmla="*/ 141 h 338"/>
                  <a:gd name="T8" fmla="*/ 82 w 284"/>
                  <a:gd name="T9" fmla="*/ 338 h 338"/>
                  <a:gd name="T10" fmla="*/ 203 w 284"/>
                  <a:gd name="T11" fmla="*/ 338 h 338"/>
                  <a:gd name="T12" fmla="*/ 203 w 284"/>
                  <a:gd name="T13" fmla="*/ 141 h 338"/>
                  <a:gd name="T14" fmla="*/ 284 w 284"/>
                  <a:gd name="T15" fmla="*/ 141 h 3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4" h="338">
                    <a:moveTo>
                      <a:pt x="284" y="141"/>
                    </a:moveTo>
                    <a:lnTo>
                      <a:pt x="142" y="0"/>
                    </a:lnTo>
                    <a:lnTo>
                      <a:pt x="0" y="141"/>
                    </a:lnTo>
                    <a:lnTo>
                      <a:pt x="82" y="141"/>
                    </a:lnTo>
                    <a:lnTo>
                      <a:pt x="82" y="338"/>
                    </a:lnTo>
                    <a:lnTo>
                      <a:pt x="203" y="338"/>
                    </a:lnTo>
                    <a:lnTo>
                      <a:pt x="203" y="141"/>
                    </a:lnTo>
                    <a:lnTo>
                      <a:pt x="284" y="141"/>
                    </a:lnTo>
                    <a:close/>
                  </a:path>
                </a:pathLst>
              </a:custGeom>
              <a:solidFill>
                <a:srgbClr val="005291"/>
              </a:solidFill>
              <a:ln>
                <a:noFill/>
              </a:ln>
              <a:effectLst>
                <a:outerShdw blurRad="12700" dist="25400" dir="5400000" algn="t"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211" name="TextBox 210"/>
          <p:cNvSpPr txBox="1"/>
          <p:nvPr/>
        </p:nvSpPr>
        <p:spPr>
          <a:xfrm>
            <a:off x="8943371" y="3221052"/>
            <a:ext cx="1775335" cy="664797"/>
          </a:xfrm>
          <a:prstGeom prst="rect">
            <a:avLst/>
          </a:prstGeom>
          <a:noFill/>
          <a:ln>
            <a:noFill/>
          </a:ln>
          <a:effectLst>
            <a:outerShdw blurRad="12700" dist="25400" dir="5400000" algn="t" rotWithShape="0">
              <a:prstClr val="black">
                <a:alpha val="35000"/>
              </a:prstClr>
            </a:outerShdw>
          </a:effectLst>
        </p:spPr>
        <p:txBody>
          <a:bodyPr vert="horz" wrap="square" lIns="91440" tIns="45720" rIns="91440" bIns="45720" numCol="1" anchor="ctr" anchorCtr="0" compatLnSpc="1">
            <a:prstTxWarp prst="textNoShape">
              <a:avLst/>
            </a:prstTxWarp>
          </a:bodyPr>
          <a:lstStyle>
            <a:defPPr>
              <a:defRPr lang="en-US"/>
            </a:defPPr>
            <a:lvl1pPr algn="ctr">
              <a:defRPr sz="2400">
                <a:solidFill>
                  <a:schemeClr val="bg1"/>
                </a:solidFill>
              </a:defRPr>
            </a:lvl1pPr>
          </a:lstStyle>
          <a:p>
            <a:r>
              <a:rPr lang="en-US" dirty="0"/>
              <a:t>GROWTH</a:t>
            </a:r>
          </a:p>
        </p:txBody>
      </p:sp>
      <p:sp>
        <p:nvSpPr>
          <p:cNvPr id="216" name="TextBox 215"/>
          <p:cNvSpPr txBox="1"/>
          <p:nvPr/>
        </p:nvSpPr>
        <p:spPr>
          <a:xfrm>
            <a:off x="8459440" y="3783769"/>
            <a:ext cx="2743200" cy="180357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r>
              <a:rPr lang="en-US" dirty="0"/>
              <a:t>Features, components, and capabilities are consistently being introduced and evolved in Cortana Intelligence Suite. As such, they can easily and quickly be implemented in a cloud-based solution.</a:t>
            </a:r>
          </a:p>
        </p:txBody>
      </p:sp>
      <p:grpSp>
        <p:nvGrpSpPr>
          <p:cNvPr id="78" name="Group 77"/>
          <p:cNvGrpSpPr/>
          <p:nvPr/>
        </p:nvGrpSpPr>
        <p:grpSpPr>
          <a:xfrm>
            <a:off x="5344850" y="1694737"/>
            <a:ext cx="1500909" cy="1500909"/>
            <a:chOff x="5344850" y="1694737"/>
            <a:chExt cx="1500909" cy="1500909"/>
          </a:xfrm>
          <a:effectLst>
            <a:outerShdw blurRad="127000" dist="76200" dir="5400000" algn="t" rotWithShape="0">
              <a:prstClr val="black">
                <a:alpha val="20000"/>
              </a:prstClr>
            </a:outerShdw>
          </a:effectLst>
        </p:grpSpPr>
        <p:sp>
          <p:nvSpPr>
            <p:cNvPr id="167" name="Oval 166"/>
            <p:cNvSpPr/>
            <p:nvPr/>
          </p:nvSpPr>
          <p:spPr bwMode="auto">
            <a:xfrm>
              <a:off x="5344850" y="1694737"/>
              <a:ext cx="1500909" cy="1500909"/>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cs typeface="Segoe UI" pitchFamily="34" charset="0"/>
              </a:endParaRPr>
            </a:p>
          </p:txBody>
        </p:sp>
        <p:grpSp>
          <p:nvGrpSpPr>
            <p:cNvPr id="77" name="Group 76"/>
            <p:cNvGrpSpPr/>
            <p:nvPr/>
          </p:nvGrpSpPr>
          <p:grpSpPr>
            <a:xfrm>
              <a:off x="5707160" y="2056571"/>
              <a:ext cx="776288" cy="777240"/>
              <a:chOff x="6192838" y="-1627188"/>
              <a:chExt cx="1552575" cy="1549401"/>
            </a:xfrm>
            <a:solidFill>
              <a:srgbClr val="005291"/>
            </a:solidFill>
          </p:grpSpPr>
          <p:sp>
            <p:nvSpPr>
              <p:cNvPr id="73" name="Freeform 22"/>
              <p:cNvSpPr>
                <a:spLocks/>
              </p:cNvSpPr>
              <p:nvPr/>
            </p:nvSpPr>
            <p:spPr bwMode="auto">
              <a:xfrm>
                <a:off x="6192838" y="-1627188"/>
                <a:ext cx="635000" cy="628650"/>
              </a:xfrm>
              <a:custGeom>
                <a:avLst/>
                <a:gdLst>
                  <a:gd name="T0" fmla="*/ 159 w 436"/>
                  <a:gd name="T1" fmla="*/ 114 h 433"/>
                  <a:gd name="T2" fmla="*/ 273 w 436"/>
                  <a:gd name="T3" fmla="*/ 0 h 433"/>
                  <a:gd name="T4" fmla="*/ 0 w 436"/>
                  <a:gd name="T5" fmla="*/ 0 h 433"/>
                  <a:gd name="T6" fmla="*/ 0 w 436"/>
                  <a:gd name="T7" fmla="*/ 273 h 433"/>
                  <a:gd name="T8" fmla="*/ 114 w 436"/>
                  <a:gd name="T9" fmla="*/ 159 h 433"/>
                  <a:gd name="T10" fmla="*/ 379 w 436"/>
                  <a:gd name="T11" fmla="*/ 424 h 433"/>
                  <a:gd name="T12" fmla="*/ 402 w 436"/>
                  <a:gd name="T13" fmla="*/ 433 h 433"/>
                  <a:gd name="T14" fmla="*/ 424 w 436"/>
                  <a:gd name="T15" fmla="*/ 424 h 433"/>
                  <a:gd name="T16" fmla="*/ 424 w 436"/>
                  <a:gd name="T17" fmla="*/ 379 h 433"/>
                  <a:gd name="T18" fmla="*/ 159 w 436"/>
                  <a:gd name="T19" fmla="*/ 114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159" y="114"/>
                    </a:moveTo>
                    <a:cubicBezTo>
                      <a:pt x="273" y="0"/>
                      <a:pt x="273" y="0"/>
                      <a:pt x="273" y="0"/>
                    </a:cubicBezTo>
                    <a:cubicBezTo>
                      <a:pt x="0" y="0"/>
                      <a:pt x="0" y="0"/>
                      <a:pt x="0" y="0"/>
                    </a:cubicBezTo>
                    <a:cubicBezTo>
                      <a:pt x="0" y="273"/>
                      <a:pt x="0" y="273"/>
                      <a:pt x="0" y="273"/>
                    </a:cubicBezTo>
                    <a:cubicBezTo>
                      <a:pt x="114" y="159"/>
                      <a:pt x="114" y="159"/>
                      <a:pt x="114" y="159"/>
                    </a:cubicBezTo>
                    <a:cubicBezTo>
                      <a:pt x="379" y="424"/>
                      <a:pt x="379" y="424"/>
                      <a:pt x="379" y="424"/>
                    </a:cubicBezTo>
                    <a:cubicBezTo>
                      <a:pt x="385" y="430"/>
                      <a:pt x="394" y="433"/>
                      <a:pt x="402" y="433"/>
                    </a:cubicBezTo>
                    <a:cubicBezTo>
                      <a:pt x="410" y="433"/>
                      <a:pt x="418" y="430"/>
                      <a:pt x="424" y="424"/>
                    </a:cubicBezTo>
                    <a:cubicBezTo>
                      <a:pt x="436" y="412"/>
                      <a:pt x="436" y="392"/>
                      <a:pt x="424" y="379"/>
                    </a:cubicBezTo>
                    <a:lnTo>
                      <a:pt x="159" y="114"/>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Freeform 23"/>
              <p:cNvSpPr>
                <a:spLocks/>
              </p:cNvSpPr>
              <p:nvPr/>
            </p:nvSpPr>
            <p:spPr bwMode="auto">
              <a:xfrm>
                <a:off x="7110413" y="-711200"/>
                <a:ext cx="635000" cy="633413"/>
              </a:xfrm>
              <a:custGeom>
                <a:avLst/>
                <a:gdLst>
                  <a:gd name="T0" fmla="*/ 57 w 436"/>
                  <a:gd name="T1" fmla="*/ 12 h 436"/>
                  <a:gd name="T2" fmla="*/ 12 w 436"/>
                  <a:gd name="T3" fmla="*/ 12 h 436"/>
                  <a:gd name="T4" fmla="*/ 12 w 436"/>
                  <a:gd name="T5" fmla="*/ 57 h 436"/>
                  <a:gd name="T6" fmla="*/ 277 w 436"/>
                  <a:gd name="T7" fmla="*/ 322 h 436"/>
                  <a:gd name="T8" fmla="*/ 163 w 436"/>
                  <a:gd name="T9" fmla="*/ 436 h 436"/>
                  <a:gd name="T10" fmla="*/ 436 w 436"/>
                  <a:gd name="T11" fmla="*/ 436 h 436"/>
                  <a:gd name="T12" fmla="*/ 436 w 436"/>
                  <a:gd name="T13" fmla="*/ 163 h 436"/>
                  <a:gd name="T14" fmla="*/ 322 w 436"/>
                  <a:gd name="T15" fmla="*/ 277 h 436"/>
                  <a:gd name="T16" fmla="*/ 57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57" y="12"/>
                    </a:moveTo>
                    <a:cubicBezTo>
                      <a:pt x="44" y="0"/>
                      <a:pt x="24" y="0"/>
                      <a:pt x="12" y="12"/>
                    </a:cubicBezTo>
                    <a:cubicBezTo>
                      <a:pt x="0" y="24"/>
                      <a:pt x="0" y="44"/>
                      <a:pt x="12" y="57"/>
                    </a:cubicBezTo>
                    <a:cubicBezTo>
                      <a:pt x="277" y="322"/>
                      <a:pt x="277" y="322"/>
                      <a:pt x="277" y="322"/>
                    </a:cubicBezTo>
                    <a:cubicBezTo>
                      <a:pt x="163" y="436"/>
                      <a:pt x="163" y="436"/>
                      <a:pt x="163" y="436"/>
                    </a:cubicBezTo>
                    <a:cubicBezTo>
                      <a:pt x="436" y="436"/>
                      <a:pt x="436" y="436"/>
                      <a:pt x="436" y="436"/>
                    </a:cubicBezTo>
                    <a:cubicBezTo>
                      <a:pt x="436" y="163"/>
                      <a:pt x="436" y="163"/>
                      <a:pt x="436" y="163"/>
                    </a:cubicBezTo>
                    <a:cubicBezTo>
                      <a:pt x="322" y="277"/>
                      <a:pt x="322" y="277"/>
                      <a:pt x="322" y="277"/>
                    </a:cubicBezTo>
                    <a:lnTo>
                      <a:pt x="57" y="12"/>
                    </a:ln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24"/>
              <p:cNvSpPr>
                <a:spLocks/>
              </p:cNvSpPr>
              <p:nvPr/>
            </p:nvSpPr>
            <p:spPr bwMode="auto">
              <a:xfrm>
                <a:off x="6192838" y="-711200"/>
                <a:ext cx="635000" cy="633413"/>
              </a:xfrm>
              <a:custGeom>
                <a:avLst/>
                <a:gdLst>
                  <a:gd name="T0" fmla="*/ 379 w 436"/>
                  <a:gd name="T1" fmla="*/ 12 h 436"/>
                  <a:gd name="T2" fmla="*/ 114 w 436"/>
                  <a:gd name="T3" fmla="*/ 277 h 436"/>
                  <a:gd name="T4" fmla="*/ 0 w 436"/>
                  <a:gd name="T5" fmla="*/ 163 h 436"/>
                  <a:gd name="T6" fmla="*/ 0 w 436"/>
                  <a:gd name="T7" fmla="*/ 436 h 436"/>
                  <a:gd name="T8" fmla="*/ 273 w 436"/>
                  <a:gd name="T9" fmla="*/ 436 h 436"/>
                  <a:gd name="T10" fmla="*/ 159 w 436"/>
                  <a:gd name="T11" fmla="*/ 322 h 436"/>
                  <a:gd name="T12" fmla="*/ 424 w 436"/>
                  <a:gd name="T13" fmla="*/ 57 h 436"/>
                  <a:gd name="T14" fmla="*/ 424 w 436"/>
                  <a:gd name="T15" fmla="*/ 12 h 436"/>
                  <a:gd name="T16" fmla="*/ 379 w 436"/>
                  <a:gd name="T17" fmla="*/ 12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6" h="436">
                    <a:moveTo>
                      <a:pt x="379" y="12"/>
                    </a:moveTo>
                    <a:cubicBezTo>
                      <a:pt x="114" y="277"/>
                      <a:pt x="114" y="277"/>
                      <a:pt x="114" y="277"/>
                    </a:cubicBezTo>
                    <a:cubicBezTo>
                      <a:pt x="0" y="163"/>
                      <a:pt x="0" y="163"/>
                      <a:pt x="0" y="163"/>
                    </a:cubicBezTo>
                    <a:cubicBezTo>
                      <a:pt x="0" y="436"/>
                      <a:pt x="0" y="436"/>
                      <a:pt x="0" y="436"/>
                    </a:cubicBezTo>
                    <a:cubicBezTo>
                      <a:pt x="273" y="436"/>
                      <a:pt x="273" y="436"/>
                      <a:pt x="273" y="436"/>
                    </a:cubicBezTo>
                    <a:cubicBezTo>
                      <a:pt x="159" y="322"/>
                      <a:pt x="159" y="322"/>
                      <a:pt x="159" y="322"/>
                    </a:cubicBezTo>
                    <a:cubicBezTo>
                      <a:pt x="424" y="57"/>
                      <a:pt x="424" y="57"/>
                      <a:pt x="424" y="57"/>
                    </a:cubicBezTo>
                    <a:cubicBezTo>
                      <a:pt x="436" y="44"/>
                      <a:pt x="436" y="24"/>
                      <a:pt x="424" y="12"/>
                    </a:cubicBezTo>
                    <a:cubicBezTo>
                      <a:pt x="412" y="0"/>
                      <a:pt x="392" y="0"/>
                      <a:pt x="379" y="12"/>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5"/>
              <p:cNvSpPr>
                <a:spLocks/>
              </p:cNvSpPr>
              <p:nvPr/>
            </p:nvSpPr>
            <p:spPr bwMode="auto">
              <a:xfrm>
                <a:off x="7110413" y="-1627188"/>
                <a:ext cx="635000" cy="628650"/>
              </a:xfrm>
              <a:custGeom>
                <a:avLst/>
                <a:gdLst>
                  <a:gd name="T0" fmla="*/ 34 w 436"/>
                  <a:gd name="T1" fmla="*/ 433 h 433"/>
                  <a:gd name="T2" fmla="*/ 57 w 436"/>
                  <a:gd name="T3" fmla="*/ 424 h 433"/>
                  <a:gd name="T4" fmla="*/ 322 w 436"/>
                  <a:gd name="T5" fmla="*/ 159 h 433"/>
                  <a:gd name="T6" fmla="*/ 436 w 436"/>
                  <a:gd name="T7" fmla="*/ 273 h 433"/>
                  <a:gd name="T8" fmla="*/ 436 w 436"/>
                  <a:gd name="T9" fmla="*/ 0 h 433"/>
                  <a:gd name="T10" fmla="*/ 163 w 436"/>
                  <a:gd name="T11" fmla="*/ 0 h 433"/>
                  <a:gd name="T12" fmla="*/ 277 w 436"/>
                  <a:gd name="T13" fmla="*/ 114 h 433"/>
                  <a:gd name="T14" fmla="*/ 12 w 436"/>
                  <a:gd name="T15" fmla="*/ 379 h 433"/>
                  <a:gd name="T16" fmla="*/ 12 w 436"/>
                  <a:gd name="T17" fmla="*/ 424 h 433"/>
                  <a:gd name="T18" fmla="*/ 34 w 436"/>
                  <a:gd name="T19" fmla="*/ 43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3">
                    <a:moveTo>
                      <a:pt x="34" y="433"/>
                    </a:moveTo>
                    <a:cubicBezTo>
                      <a:pt x="42" y="433"/>
                      <a:pt x="51" y="430"/>
                      <a:pt x="57" y="424"/>
                    </a:cubicBezTo>
                    <a:cubicBezTo>
                      <a:pt x="322" y="159"/>
                      <a:pt x="322" y="159"/>
                      <a:pt x="322" y="159"/>
                    </a:cubicBezTo>
                    <a:cubicBezTo>
                      <a:pt x="436" y="273"/>
                      <a:pt x="436" y="273"/>
                      <a:pt x="436" y="273"/>
                    </a:cubicBezTo>
                    <a:cubicBezTo>
                      <a:pt x="436" y="0"/>
                      <a:pt x="436" y="0"/>
                      <a:pt x="436" y="0"/>
                    </a:cubicBezTo>
                    <a:cubicBezTo>
                      <a:pt x="163" y="0"/>
                      <a:pt x="163" y="0"/>
                      <a:pt x="163" y="0"/>
                    </a:cubicBezTo>
                    <a:cubicBezTo>
                      <a:pt x="277" y="114"/>
                      <a:pt x="277" y="114"/>
                      <a:pt x="277" y="114"/>
                    </a:cubicBezTo>
                    <a:cubicBezTo>
                      <a:pt x="12" y="379"/>
                      <a:pt x="12" y="379"/>
                      <a:pt x="12" y="379"/>
                    </a:cubicBezTo>
                    <a:cubicBezTo>
                      <a:pt x="0" y="392"/>
                      <a:pt x="0" y="412"/>
                      <a:pt x="12" y="424"/>
                    </a:cubicBezTo>
                    <a:cubicBezTo>
                      <a:pt x="18" y="430"/>
                      <a:pt x="26" y="433"/>
                      <a:pt x="34" y="433"/>
                    </a:cubicBezTo>
                    <a:close/>
                  </a:path>
                </a:pathLst>
              </a:custGeom>
              <a:grpFill/>
              <a:ln>
                <a:noFill/>
              </a:ln>
              <a:effectLst>
                <a:outerShdw blurRad="12700" dist="25400" dir="5400000" algn="t" rotWithShape="0">
                  <a:prstClr val="black">
                    <a:alpha val="5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5682919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Overview</a:t>
            </a:r>
            <a:endParaRPr lang="en-IN" sz="4000" dirty="0">
              <a:solidFill>
                <a:srgbClr val="0070C0"/>
              </a:solidFill>
            </a:endParaRPr>
          </a:p>
        </p:txBody>
      </p:sp>
      <p:grpSp>
        <p:nvGrpSpPr>
          <p:cNvPr id="9" name="Group 8"/>
          <p:cNvGrpSpPr/>
          <p:nvPr/>
        </p:nvGrpSpPr>
        <p:grpSpPr>
          <a:xfrm>
            <a:off x="9588714" y="1434930"/>
            <a:ext cx="2241039" cy="4615293"/>
            <a:chOff x="9588714" y="1434930"/>
            <a:chExt cx="2241039" cy="4615293"/>
          </a:xfrm>
        </p:grpSpPr>
        <p:sp>
          <p:nvSpPr>
            <p:cNvPr id="94" name="Rectangle 93"/>
            <p:cNvSpPr/>
            <p:nvPr/>
          </p:nvSpPr>
          <p:spPr>
            <a:xfrm>
              <a:off x="10329146" y="5722311"/>
              <a:ext cx="1500607" cy="327912"/>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Action</a:t>
              </a:r>
            </a:p>
          </p:txBody>
        </p:sp>
        <p:sp>
          <p:nvSpPr>
            <p:cNvPr id="95" name="Freeform 482"/>
            <p:cNvSpPr/>
            <p:nvPr/>
          </p:nvSpPr>
          <p:spPr bwMode="auto">
            <a:xfrm flipH="1">
              <a:off x="9588714" y="1434930"/>
              <a:ext cx="123857" cy="4199169"/>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96" name="TextBox 95"/>
            <p:cNvSpPr txBox="1"/>
            <p:nvPr/>
          </p:nvSpPr>
          <p:spPr>
            <a:xfrm>
              <a:off x="10381650" y="1747515"/>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People</a:t>
              </a:r>
            </a:p>
          </p:txBody>
        </p:sp>
        <p:sp>
          <p:nvSpPr>
            <p:cNvPr id="97" name="TextBox 96"/>
            <p:cNvSpPr txBox="1"/>
            <p:nvPr/>
          </p:nvSpPr>
          <p:spPr>
            <a:xfrm>
              <a:off x="10650440" y="4973067"/>
              <a:ext cx="868271" cy="332399"/>
            </a:xfrm>
            <a:prstGeom prst="rect">
              <a:avLst/>
            </a:prstGeom>
            <a:noFill/>
          </p:spPr>
          <p:txBody>
            <a:bodyPr wrap="square" lIns="0" tIns="0" rIns="0" bIns="0"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Automated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Systems</a:t>
              </a:r>
            </a:p>
          </p:txBody>
        </p:sp>
        <p:grpSp>
          <p:nvGrpSpPr>
            <p:cNvPr id="98" name="Group 97"/>
            <p:cNvGrpSpPr/>
            <p:nvPr/>
          </p:nvGrpSpPr>
          <p:grpSpPr>
            <a:xfrm>
              <a:off x="9984119" y="1785656"/>
              <a:ext cx="377227" cy="385340"/>
              <a:chOff x="6112510" y="6954657"/>
              <a:chExt cx="1181100" cy="1206500"/>
            </a:xfrm>
            <a:solidFill>
              <a:srgbClr val="0078D7"/>
            </a:solidFill>
          </p:grpSpPr>
          <p:sp>
            <p:nvSpPr>
              <p:cNvPr id="116" name="Freeform 5"/>
              <p:cNvSpPr>
                <a:spLocks noEditPoints="1"/>
              </p:cNvSpPr>
              <p:nvPr/>
            </p:nvSpPr>
            <p:spPr bwMode="auto">
              <a:xfrm>
                <a:off x="6233160" y="6954657"/>
                <a:ext cx="485775" cy="482600"/>
              </a:xfrm>
              <a:custGeom>
                <a:avLst/>
                <a:gdLst>
                  <a:gd name="T0" fmla="*/ 154 w 306"/>
                  <a:gd name="T1" fmla="*/ 304 h 304"/>
                  <a:gd name="T2" fmla="*/ 122 w 306"/>
                  <a:gd name="T3" fmla="*/ 302 h 304"/>
                  <a:gd name="T4" fmla="*/ 94 w 306"/>
                  <a:gd name="T5" fmla="*/ 292 h 304"/>
                  <a:gd name="T6" fmla="*/ 68 w 306"/>
                  <a:gd name="T7" fmla="*/ 278 h 304"/>
                  <a:gd name="T8" fmla="*/ 46 w 306"/>
                  <a:gd name="T9" fmla="*/ 260 h 304"/>
                  <a:gd name="T10" fmla="*/ 26 w 306"/>
                  <a:gd name="T11" fmla="*/ 238 h 304"/>
                  <a:gd name="T12" fmla="*/ 12 w 306"/>
                  <a:gd name="T13" fmla="*/ 212 h 304"/>
                  <a:gd name="T14" fmla="*/ 4 w 306"/>
                  <a:gd name="T15" fmla="*/ 182 h 304"/>
                  <a:gd name="T16" fmla="*/ 0 w 306"/>
                  <a:gd name="T17" fmla="*/ 152 h 304"/>
                  <a:gd name="T18" fmla="*/ 2 w 306"/>
                  <a:gd name="T19" fmla="*/ 136 h 304"/>
                  <a:gd name="T20" fmla="*/ 8 w 306"/>
                  <a:gd name="T21" fmla="*/ 106 h 304"/>
                  <a:gd name="T22" fmla="*/ 20 w 306"/>
                  <a:gd name="T23" fmla="*/ 80 h 304"/>
                  <a:gd name="T24" fmla="*/ 36 w 306"/>
                  <a:gd name="T25" fmla="*/ 56 h 304"/>
                  <a:gd name="T26" fmla="*/ 56 w 306"/>
                  <a:gd name="T27" fmla="*/ 34 h 304"/>
                  <a:gd name="T28" fmla="*/ 80 w 306"/>
                  <a:gd name="T29" fmla="*/ 18 h 304"/>
                  <a:gd name="T30" fmla="*/ 108 w 306"/>
                  <a:gd name="T31" fmla="*/ 6 h 304"/>
                  <a:gd name="T32" fmla="*/ 138 w 306"/>
                  <a:gd name="T33" fmla="*/ 0 h 304"/>
                  <a:gd name="T34" fmla="*/ 154 w 306"/>
                  <a:gd name="T35" fmla="*/ 0 h 304"/>
                  <a:gd name="T36" fmla="*/ 184 w 306"/>
                  <a:gd name="T37" fmla="*/ 2 h 304"/>
                  <a:gd name="T38" fmla="*/ 212 w 306"/>
                  <a:gd name="T39" fmla="*/ 12 h 304"/>
                  <a:gd name="T40" fmla="*/ 238 w 306"/>
                  <a:gd name="T41" fmla="*/ 26 h 304"/>
                  <a:gd name="T42" fmla="*/ 260 w 306"/>
                  <a:gd name="T43" fmla="*/ 44 h 304"/>
                  <a:gd name="T44" fmla="*/ 280 w 306"/>
                  <a:gd name="T45" fmla="*/ 66 h 304"/>
                  <a:gd name="T46" fmla="*/ 294 w 306"/>
                  <a:gd name="T47" fmla="*/ 92 h 304"/>
                  <a:gd name="T48" fmla="*/ 302 w 306"/>
                  <a:gd name="T49" fmla="*/ 122 h 304"/>
                  <a:gd name="T50" fmla="*/ 306 w 306"/>
                  <a:gd name="T51" fmla="*/ 152 h 304"/>
                  <a:gd name="T52" fmla="*/ 304 w 306"/>
                  <a:gd name="T53" fmla="*/ 168 h 304"/>
                  <a:gd name="T54" fmla="*/ 298 w 306"/>
                  <a:gd name="T55" fmla="*/ 198 h 304"/>
                  <a:gd name="T56" fmla="*/ 288 w 306"/>
                  <a:gd name="T57" fmla="*/ 224 h 304"/>
                  <a:gd name="T58" fmla="*/ 270 w 306"/>
                  <a:gd name="T59" fmla="*/ 248 h 304"/>
                  <a:gd name="T60" fmla="*/ 250 w 306"/>
                  <a:gd name="T61" fmla="*/ 270 h 304"/>
                  <a:gd name="T62" fmla="*/ 226 w 306"/>
                  <a:gd name="T63" fmla="*/ 286 h 304"/>
                  <a:gd name="T64" fmla="*/ 198 w 306"/>
                  <a:gd name="T65" fmla="*/ 298 h 304"/>
                  <a:gd name="T66" fmla="*/ 168 w 306"/>
                  <a:gd name="T67" fmla="*/ 304 h 304"/>
                  <a:gd name="T68" fmla="*/ 154 w 306"/>
                  <a:gd name="T69" fmla="*/ 304 h 304"/>
                  <a:gd name="T70" fmla="*/ 154 w 306"/>
                  <a:gd name="T71" fmla="*/ 28 h 304"/>
                  <a:gd name="T72" fmla="*/ 128 w 306"/>
                  <a:gd name="T73" fmla="*/ 30 h 304"/>
                  <a:gd name="T74" fmla="*/ 104 w 306"/>
                  <a:gd name="T75" fmla="*/ 38 h 304"/>
                  <a:gd name="T76" fmla="*/ 66 w 306"/>
                  <a:gd name="T77" fmla="*/ 64 h 304"/>
                  <a:gd name="T78" fmla="*/ 38 w 306"/>
                  <a:gd name="T79" fmla="*/ 104 h 304"/>
                  <a:gd name="T80" fmla="*/ 32 w 306"/>
                  <a:gd name="T81" fmla="*/ 128 h 304"/>
                  <a:gd name="T82" fmla="*/ 28 w 306"/>
                  <a:gd name="T83" fmla="*/ 152 h 304"/>
                  <a:gd name="T84" fmla="*/ 30 w 306"/>
                  <a:gd name="T85" fmla="*/ 164 h 304"/>
                  <a:gd name="T86" fmla="*/ 34 w 306"/>
                  <a:gd name="T87" fmla="*/ 190 h 304"/>
                  <a:gd name="T88" fmla="*/ 50 w 306"/>
                  <a:gd name="T89" fmla="*/ 222 h 304"/>
                  <a:gd name="T90" fmla="*/ 84 w 306"/>
                  <a:gd name="T91" fmla="*/ 256 h 304"/>
                  <a:gd name="T92" fmla="*/ 116 w 306"/>
                  <a:gd name="T93" fmla="*/ 270 h 304"/>
                  <a:gd name="T94" fmla="*/ 140 w 306"/>
                  <a:gd name="T95" fmla="*/ 276 h 304"/>
                  <a:gd name="T96" fmla="*/ 154 w 306"/>
                  <a:gd name="T97" fmla="*/ 276 h 304"/>
                  <a:gd name="T98" fmla="*/ 178 w 306"/>
                  <a:gd name="T99" fmla="*/ 274 h 304"/>
                  <a:gd name="T100" fmla="*/ 202 w 306"/>
                  <a:gd name="T101" fmla="*/ 266 h 304"/>
                  <a:gd name="T102" fmla="*/ 242 w 306"/>
                  <a:gd name="T103" fmla="*/ 240 h 304"/>
                  <a:gd name="T104" fmla="*/ 268 w 306"/>
                  <a:gd name="T105" fmla="*/ 200 h 304"/>
                  <a:gd name="T106" fmla="*/ 274 w 306"/>
                  <a:gd name="T107" fmla="*/ 178 h 304"/>
                  <a:gd name="T108" fmla="*/ 278 w 306"/>
                  <a:gd name="T109" fmla="*/ 152 h 304"/>
                  <a:gd name="T110" fmla="*/ 276 w 306"/>
                  <a:gd name="T111" fmla="*/ 140 h 304"/>
                  <a:gd name="T112" fmla="*/ 272 w 306"/>
                  <a:gd name="T113" fmla="*/ 116 h 304"/>
                  <a:gd name="T114" fmla="*/ 256 w 306"/>
                  <a:gd name="T115" fmla="*/ 82 h 304"/>
                  <a:gd name="T116" fmla="*/ 222 w 306"/>
                  <a:gd name="T117" fmla="*/ 50 h 304"/>
                  <a:gd name="T118" fmla="*/ 190 w 306"/>
                  <a:gd name="T119" fmla="*/ 34 h 304"/>
                  <a:gd name="T120" fmla="*/ 166 w 306"/>
                  <a:gd name="T121" fmla="*/ 28 h 304"/>
                  <a:gd name="T122" fmla="*/ 154 w 306"/>
                  <a:gd name="T123" fmla="*/ 2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6" h="304">
                    <a:moveTo>
                      <a:pt x="154" y="304"/>
                    </a:moveTo>
                    <a:lnTo>
                      <a:pt x="154" y="304"/>
                    </a:lnTo>
                    <a:lnTo>
                      <a:pt x="138" y="304"/>
                    </a:lnTo>
                    <a:lnTo>
                      <a:pt x="122" y="302"/>
                    </a:lnTo>
                    <a:lnTo>
                      <a:pt x="108" y="298"/>
                    </a:lnTo>
                    <a:lnTo>
                      <a:pt x="94" y="292"/>
                    </a:lnTo>
                    <a:lnTo>
                      <a:pt x="80" y="286"/>
                    </a:lnTo>
                    <a:lnTo>
                      <a:pt x="68" y="278"/>
                    </a:lnTo>
                    <a:lnTo>
                      <a:pt x="56" y="270"/>
                    </a:lnTo>
                    <a:lnTo>
                      <a:pt x="46" y="260"/>
                    </a:lnTo>
                    <a:lnTo>
                      <a:pt x="36" y="248"/>
                    </a:lnTo>
                    <a:lnTo>
                      <a:pt x="26" y="238"/>
                    </a:lnTo>
                    <a:lnTo>
                      <a:pt x="20" y="224"/>
                    </a:lnTo>
                    <a:lnTo>
                      <a:pt x="12" y="212"/>
                    </a:lnTo>
                    <a:lnTo>
                      <a:pt x="8" y="198"/>
                    </a:lnTo>
                    <a:lnTo>
                      <a:pt x="4" y="182"/>
                    </a:lnTo>
                    <a:lnTo>
                      <a:pt x="2" y="168"/>
                    </a:lnTo>
                    <a:lnTo>
                      <a:pt x="0" y="152"/>
                    </a:lnTo>
                    <a:lnTo>
                      <a:pt x="0" y="152"/>
                    </a:lnTo>
                    <a:lnTo>
                      <a:pt x="2" y="136"/>
                    </a:lnTo>
                    <a:lnTo>
                      <a:pt x="4" y="122"/>
                    </a:lnTo>
                    <a:lnTo>
                      <a:pt x="8" y="106"/>
                    </a:lnTo>
                    <a:lnTo>
                      <a:pt x="12" y="92"/>
                    </a:lnTo>
                    <a:lnTo>
                      <a:pt x="20" y="80"/>
                    </a:lnTo>
                    <a:lnTo>
                      <a:pt x="26" y="66"/>
                    </a:lnTo>
                    <a:lnTo>
                      <a:pt x="36" y="56"/>
                    </a:lnTo>
                    <a:lnTo>
                      <a:pt x="46" y="44"/>
                    </a:lnTo>
                    <a:lnTo>
                      <a:pt x="56" y="34"/>
                    </a:lnTo>
                    <a:lnTo>
                      <a:pt x="68" y="26"/>
                    </a:lnTo>
                    <a:lnTo>
                      <a:pt x="80" y="18"/>
                    </a:lnTo>
                    <a:lnTo>
                      <a:pt x="94" y="12"/>
                    </a:lnTo>
                    <a:lnTo>
                      <a:pt x="108" y="6"/>
                    </a:lnTo>
                    <a:lnTo>
                      <a:pt x="122" y="2"/>
                    </a:lnTo>
                    <a:lnTo>
                      <a:pt x="138" y="0"/>
                    </a:lnTo>
                    <a:lnTo>
                      <a:pt x="154" y="0"/>
                    </a:lnTo>
                    <a:lnTo>
                      <a:pt x="154" y="0"/>
                    </a:lnTo>
                    <a:lnTo>
                      <a:pt x="168" y="0"/>
                    </a:lnTo>
                    <a:lnTo>
                      <a:pt x="184" y="2"/>
                    </a:lnTo>
                    <a:lnTo>
                      <a:pt x="198" y="6"/>
                    </a:lnTo>
                    <a:lnTo>
                      <a:pt x="212" y="12"/>
                    </a:lnTo>
                    <a:lnTo>
                      <a:pt x="226" y="18"/>
                    </a:lnTo>
                    <a:lnTo>
                      <a:pt x="238" y="26"/>
                    </a:lnTo>
                    <a:lnTo>
                      <a:pt x="250" y="34"/>
                    </a:lnTo>
                    <a:lnTo>
                      <a:pt x="260" y="44"/>
                    </a:lnTo>
                    <a:lnTo>
                      <a:pt x="270" y="56"/>
                    </a:lnTo>
                    <a:lnTo>
                      <a:pt x="280" y="66"/>
                    </a:lnTo>
                    <a:lnTo>
                      <a:pt x="288" y="80"/>
                    </a:lnTo>
                    <a:lnTo>
                      <a:pt x="294" y="92"/>
                    </a:lnTo>
                    <a:lnTo>
                      <a:pt x="298" y="106"/>
                    </a:lnTo>
                    <a:lnTo>
                      <a:pt x="302" y="122"/>
                    </a:lnTo>
                    <a:lnTo>
                      <a:pt x="304" y="136"/>
                    </a:lnTo>
                    <a:lnTo>
                      <a:pt x="306" y="152"/>
                    </a:lnTo>
                    <a:lnTo>
                      <a:pt x="306" y="152"/>
                    </a:lnTo>
                    <a:lnTo>
                      <a:pt x="304" y="168"/>
                    </a:lnTo>
                    <a:lnTo>
                      <a:pt x="302" y="182"/>
                    </a:lnTo>
                    <a:lnTo>
                      <a:pt x="298" y="198"/>
                    </a:lnTo>
                    <a:lnTo>
                      <a:pt x="294" y="212"/>
                    </a:lnTo>
                    <a:lnTo>
                      <a:pt x="288" y="224"/>
                    </a:lnTo>
                    <a:lnTo>
                      <a:pt x="280" y="238"/>
                    </a:lnTo>
                    <a:lnTo>
                      <a:pt x="270" y="248"/>
                    </a:lnTo>
                    <a:lnTo>
                      <a:pt x="260" y="260"/>
                    </a:lnTo>
                    <a:lnTo>
                      <a:pt x="250" y="270"/>
                    </a:lnTo>
                    <a:lnTo>
                      <a:pt x="238" y="278"/>
                    </a:lnTo>
                    <a:lnTo>
                      <a:pt x="226" y="286"/>
                    </a:lnTo>
                    <a:lnTo>
                      <a:pt x="212" y="292"/>
                    </a:lnTo>
                    <a:lnTo>
                      <a:pt x="198" y="298"/>
                    </a:lnTo>
                    <a:lnTo>
                      <a:pt x="184" y="302"/>
                    </a:lnTo>
                    <a:lnTo>
                      <a:pt x="168" y="304"/>
                    </a:lnTo>
                    <a:lnTo>
                      <a:pt x="154" y="304"/>
                    </a:lnTo>
                    <a:lnTo>
                      <a:pt x="154" y="304"/>
                    </a:lnTo>
                    <a:close/>
                    <a:moveTo>
                      <a:pt x="154" y="28"/>
                    </a:moveTo>
                    <a:lnTo>
                      <a:pt x="154" y="28"/>
                    </a:lnTo>
                    <a:lnTo>
                      <a:pt x="140" y="28"/>
                    </a:lnTo>
                    <a:lnTo>
                      <a:pt x="128" y="30"/>
                    </a:lnTo>
                    <a:lnTo>
                      <a:pt x="116" y="34"/>
                    </a:lnTo>
                    <a:lnTo>
                      <a:pt x="104" y="38"/>
                    </a:lnTo>
                    <a:lnTo>
                      <a:pt x="84" y="50"/>
                    </a:lnTo>
                    <a:lnTo>
                      <a:pt x="66" y="64"/>
                    </a:lnTo>
                    <a:lnTo>
                      <a:pt x="50" y="82"/>
                    </a:lnTo>
                    <a:lnTo>
                      <a:pt x="38" y="104"/>
                    </a:lnTo>
                    <a:lnTo>
                      <a:pt x="34" y="116"/>
                    </a:lnTo>
                    <a:lnTo>
                      <a:pt x="32" y="128"/>
                    </a:lnTo>
                    <a:lnTo>
                      <a:pt x="30" y="140"/>
                    </a:lnTo>
                    <a:lnTo>
                      <a:pt x="28" y="152"/>
                    </a:lnTo>
                    <a:lnTo>
                      <a:pt x="28" y="152"/>
                    </a:lnTo>
                    <a:lnTo>
                      <a:pt x="30" y="164"/>
                    </a:lnTo>
                    <a:lnTo>
                      <a:pt x="32" y="178"/>
                    </a:lnTo>
                    <a:lnTo>
                      <a:pt x="34" y="190"/>
                    </a:lnTo>
                    <a:lnTo>
                      <a:pt x="38" y="200"/>
                    </a:lnTo>
                    <a:lnTo>
                      <a:pt x="50" y="222"/>
                    </a:lnTo>
                    <a:lnTo>
                      <a:pt x="66" y="240"/>
                    </a:lnTo>
                    <a:lnTo>
                      <a:pt x="84" y="256"/>
                    </a:lnTo>
                    <a:lnTo>
                      <a:pt x="104" y="266"/>
                    </a:lnTo>
                    <a:lnTo>
                      <a:pt x="116" y="270"/>
                    </a:lnTo>
                    <a:lnTo>
                      <a:pt x="128" y="274"/>
                    </a:lnTo>
                    <a:lnTo>
                      <a:pt x="140" y="276"/>
                    </a:lnTo>
                    <a:lnTo>
                      <a:pt x="154" y="276"/>
                    </a:lnTo>
                    <a:lnTo>
                      <a:pt x="154" y="276"/>
                    </a:lnTo>
                    <a:lnTo>
                      <a:pt x="166" y="276"/>
                    </a:lnTo>
                    <a:lnTo>
                      <a:pt x="178" y="274"/>
                    </a:lnTo>
                    <a:lnTo>
                      <a:pt x="190" y="270"/>
                    </a:lnTo>
                    <a:lnTo>
                      <a:pt x="202" y="266"/>
                    </a:lnTo>
                    <a:lnTo>
                      <a:pt x="222" y="256"/>
                    </a:lnTo>
                    <a:lnTo>
                      <a:pt x="242" y="240"/>
                    </a:lnTo>
                    <a:lnTo>
                      <a:pt x="256" y="222"/>
                    </a:lnTo>
                    <a:lnTo>
                      <a:pt x="268" y="200"/>
                    </a:lnTo>
                    <a:lnTo>
                      <a:pt x="272" y="190"/>
                    </a:lnTo>
                    <a:lnTo>
                      <a:pt x="274" y="178"/>
                    </a:lnTo>
                    <a:lnTo>
                      <a:pt x="276" y="164"/>
                    </a:lnTo>
                    <a:lnTo>
                      <a:pt x="278" y="152"/>
                    </a:lnTo>
                    <a:lnTo>
                      <a:pt x="278" y="152"/>
                    </a:lnTo>
                    <a:lnTo>
                      <a:pt x="276" y="140"/>
                    </a:lnTo>
                    <a:lnTo>
                      <a:pt x="274" y="128"/>
                    </a:lnTo>
                    <a:lnTo>
                      <a:pt x="272" y="116"/>
                    </a:lnTo>
                    <a:lnTo>
                      <a:pt x="268" y="104"/>
                    </a:lnTo>
                    <a:lnTo>
                      <a:pt x="256" y="82"/>
                    </a:lnTo>
                    <a:lnTo>
                      <a:pt x="242" y="64"/>
                    </a:lnTo>
                    <a:lnTo>
                      <a:pt x="222" y="50"/>
                    </a:lnTo>
                    <a:lnTo>
                      <a:pt x="202" y="38"/>
                    </a:lnTo>
                    <a:lnTo>
                      <a:pt x="190" y="34"/>
                    </a:lnTo>
                    <a:lnTo>
                      <a:pt x="178" y="30"/>
                    </a:lnTo>
                    <a:lnTo>
                      <a:pt x="166" y="28"/>
                    </a:lnTo>
                    <a:lnTo>
                      <a:pt x="154" y="28"/>
                    </a:lnTo>
                    <a:lnTo>
                      <a:pt x="15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7" name="Freeform 6"/>
              <p:cNvSpPr>
                <a:spLocks noEditPoints="1"/>
              </p:cNvSpPr>
              <p:nvPr/>
            </p:nvSpPr>
            <p:spPr bwMode="auto">
              <a:xfrm>
                <a:off x="6112510" y="7481707"/>
                <a:ext cx="727075" cy="679450"/>
              </a:xfrm>
              <a:custGeom>
                <a:avLst/>
                <a:gdLst>
                  <a:gd name="T0" fmla="*/ 0 w 458"/>
                  <a:gd name="T1" fmla="*/ 428 h 428"/>
                  <a:gd name="T2" fmla="*/ 16 w 458"/>
                  <a:gd name="T3" fmla="*/ 210 h 428"/>
                  <a:gd name="T4" fmla="*/ 22 w 458"/>
                  <a:gd name="T5" fmla="*/ 166 h 428"/>
                  <a:gd name="T6" fmla="*/ 36 w 458"/>
                  <a:gd name="T7" fmla="*/ 126 h 428"/>
                  <a:gd name="T8" fmla="*/ 56 w 458"/>
                  <a:gd name="T9" fmla="*/ 90 h 428"/>
                  <a:gd name="T10" fmla="*/ 82 w 458"/>
                  <a:gd name="T11" fmla="*/ 60 h 428"/>
                  <a:gd name="T12" fmla="*/ 112 w 458"/>
                  <a:gd name="T13" fmla="*/ 34 h 428"/>
                  <a:gd name="T14" fmla="*/ 148 w 458"/>
                  <a:gd name="T15" fmla="*/ 16 h 428"/>
                  <a:gd name="T16" fmla="*/ 186 w 458"/>
                  <a:gd name="T17" fmla="*/ 4 h 428"/>
                  <a:gd name="T18" fmla="*/ 226 w 458"/>
                  <a:gd name="T19" fmla="*/ 0 h 428"/>
                  <a:gd name="T20" fmla="*/ 248 w 458"/>
                  <a:gd name="T21" fmla="*/ 0 h 428"/>
                  <a:gd name="T22" fmla="*/ 286 w 458"/>
                  <a:gd name="T23" fmla="*/ 8 h 428"/>
                  <a:gd name="T24" fmla="*/ 322 w 458"/>
                  <a:gd name="T25" fmla="*/ 24 h 428"/>
                  <a:gd name="T26" fmla="*/ 356 w 458"/>
                  <a:gd name="T27" fmla="*/ 48 h 428"/>
                  <a:gd name="T28" fmla="*/ 384 w 458"/>
                  <a:gd name="T29" fmla="*/ 76 h 428"/>
                  <a:gd name="T30" fmla="*/ 408 w 458"/>
                  <a:gd name="T31" fmla="*/ 108 h 428"/>
                  <a:gd name="T32" fmla="*/ 424 w 458"/>
                  <a:gd name="T33" fmla="*/ 146 h 428"/>
                  <a:gd name="T34" fmla="*/ 436 w 458"/>
                  <a:gd name="T35" fmla="*/ 188 h 428"/>
                  <a:gd name="T36" fmla="*/ 458 w 458"/>
                  <a:gd name="T37" fmla="*/ 428 h 428"/>
                  <a:gd name="T38" fmla="*/ 428 w 458"/>
                  <a:gd name="T39" fmla="*/ 400 h 428"/>
                  <a:gd name="T40" fmla="*/ 410 w 458"/>
                  <a:gd name="T41" fmla="*/ 212 h 428"/>
                  <a:gd name="T42" fmla="*/ 404 w 458"/>
                  <a:gd name="T43" fmla="*/ 174 h 428"/>
                  <a:gd name="T44" fmla="*/ 392 w 458"/>
                  <a:gd name="T45" fmla="*/ 140 h 428"/>
                  <a:gd name="T46" fmla="*/ 374 w 458"/>
                  <a:gd name="T47" fmla="*/ 108 h 428"/>
                  <a:gd name="T48" fmla="*/ 352 w 458"/>
                  <a:gd name="T49" fmla="*/ 82 h 428"/>
                  <a:gd name="T50" fmla="*/ 324 w 458"/>
                  <a:gd name="T51" fmla="*/ 58 h 428"/>
                  <a:gd name="T52" fmla="*/ 294 w 458"/>
                  <a:gd name="T53" fmla="*/ 42 h 428"/>
                  <a:gd name="T54" fmla="*/ 262 w 458"/>
                  <a:gd name="T55" fmla="*/ 32 h 428"/>
                  <a:gd name="T56" fmla="*/ 226 w 458"/>
                  <a:gd name="T57" fmla="*/ 28 h 428"/>
                  <a:gd name="T58" fmla="*/ 208 w 458"/>
                  <a:gd name="T59" fmla="*/ 28 h 428"/>
                  <a:gd name="T60" fmla="*/ 174 w 458"/>
                  <a:gd name="T61" fmla="*/ 36 h 428"/>
                  <a:gd name="T62" fmla="*/ 142 w 458"/>
                  <a:gd name="T63" fmla="*/ 50 h 428"/>
                  <a:gd name="T64" fmla="*/ 114 w 458"/>
                  <a:gd name="T65" fmla="*/ 68 h 428"/>
                  <a:gd name="T66" fmla="*/ 90 w 458"/>
                  <a:gd name="T67" fmla="*/ 94 h 428"/>
                  <a:gd name="T68" fmla="*/ 70 w 458"/>
                  <a:gd name="T69" fmla="*/ 122 h 428"/>
                  <a:gd name="T70" fmla="*/ 54 w 458"/>
                  <a:gd name="T71" fmla="*/ 156 h 428"/>
                  <a:gd name="T72" fmla="*/ 46 w 458"/>
                  <a:gd name="T73" fmla="*/ 192 h 428"/>
                  <a:gd name="T74" fmla="*/ 30 w 458"/>
                  <a:gd name="T75" fmla="*/ 40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428">
                    <a:moveTo>
                      <a:pt x="458" y="428"/>
                    </a:moveTo>
                    <a:lnTo>
                      <a:pt x="0" y="428"/>
                    </a:lnTo>
                    <a:lnTo>
                      <a:pt x="16" y="210"/>
                    </a:lnTo>
                    <a:lnTo>
                      <a:pt x="16" y="210"/>
                    </a:lnTo>
                    <a:lnTo>
                      <a:pt x="18" y="188"/>
                    </a:lnTo>
                    <a:lnTo>
                      <a:pt x="22" y="166"/>
                    </a:lnTo>
                    <a:lnTo>
                      <a:pt x="28" y="146"/>
                    </a:lnTo>
                    <a:lnTo>
                      <a:pt x="36" y="126"/>
                    </a:lnTo>
                    <a:lnTo>
                      <a:pt x="46" y="108"/>
                    </a:lnTo>
                    <a:lnTo>
                      <a:pt x="56" y="90"/>
                    </a:lnTo>
                    <a:lnTo>
                      <a:pt x="68" y="74"/>
                    </a:lnTo>
                    <a:lnTo>
                      <a:pt x="82" y="60"/>
                    </a:lnTo>
                    <a:lnTo>
                      <a:pt x="98" y="46"/>
                    </a:lnTo>
                    <a:lnTo>
                      <a:pt x="112" y="34"/>
                    </a:lnTo>
                    <a:lnTo>
                      <a:pt x="130" y="24"/>
                    </a:lnTo>
                    <a:lnTo>
                      <a:pt x="148" y="16"/>
                    </a:lnTo>
                    <a:lnTo>
                      <a:pt x="166" y="8"/>
                    </a:lnTo>
                    <a:lnTo>
                      <a:pt x="186" y="4"/>
                    </a:lnTo>
                    <a:lnTo>
                      <a:pt x="206" y="0"/>
                    </a:lnTo>
                    <a:lnTo>
                      <a:pt x="226" y="0"/>
                    </a:lnTo>
                    <a:lnTo>
                      <a:pt x="226" y="0"/>
                    </a:lnTo>
                    <a:lnTo>
                      <a:pt x="248" y="0"/>
                    </a:lnTo>
                    <a:lnTo>
                      <a:pt x="268" y="4"/>
                    </a:lnTo>
                    <a:lnTo>
                      <a:pt x="286" y="8"/>
                    </a:lnTo>
                    <a:lnTo>
                      <a:pt x="306" y="16"/>
                    </a:lnTo>
                    <a:lnTo>
                      <a:pt x="322" y="24"/>
                    </a:lnTo>
                    <a:lnTo>
                      <a:pt x="340" y="36"/>
                    </a:lnTo>
                    <a:lnTo>
                      <a:pt x="356" y="48"/>
                    </a:lnTo>
                    <a:lnTo>
                      <a:pt x="370" y="60"/>
                    </a:lnTo>
                    <a:lnTo>
                      <a:pt x="384" y="76"/>
                    </a:lnTo>
                    <a:lnTo>
                      <a:pt x="396" y="92"/>
                    </a:lnTo>
                    <a:lnTo>
                      <a:pt x="408" y="108"/>
                    </a:lnTo>
                    <a:lnTo>
                      <a:pt x="418" y="128"/>
                    </a:lnTo>
                    <a:lnTo>
                      <a:pt x="424" y="146"/>
                    </a:lnTo>
                    <a:lnTo>
                      <a:pt x="432" y="168"/>
                    </a:lnTo>
                    <a:lnTo>
                      <a:pt x="436" y="188"/>
                    </a:lnTo>
                    <a:lnTo>
                      <a:pt x="438" y="210"/>
                    </a:lnTo>
                    <a:lnTo>
                      <a:pt x="458" y="428"/>
                    </a:lnTo>
                    <a:close/>
                    <a:moveTo>
                      <a:pt x="30" y="400"/>
                    </a:moveTo>
                    <a:lnTo>
                      <a:pt x="428" y="400"/>
                    </a:lnTo>
                    <a:lnTo>
                      <a:pt x="410" y="212"/>
                    </a:lnTo>
                    <a:lnTo>
                      <a:pt x="410" y="212"/>
                    </a:lnTo>
                    <a:lnTo>
                      <a:pt x="408" y="194"/>
                    </a:lnTo>
                    <a:lnTo>
                      <a:pt x="404" y="174"/>
                    </a:lnTo>
                    <a:lnTo>
                      <a:pt x="398" y="156"/>
                    </a:lnTo>
                    <a:lnTo>
                      <a:pt x="392" y="140"/>
                    </a:lnTo>
                    <a:lnTo>
                      <a:pt x="384" y="124"/>
                    </a:lnTo>
                    <a:lnTo>
                      <a:pt x="374" y="108"/>
                    </a:lnTo>
                    <a:lnTo>
                      <a:pt x="364" y="94"/>
                    </a:lnTo>
                    <a:lnTo>
                      <a:pt x="352" y="82"/>
                    </a:lnTo>
                    <a:lnTo>
                      <a:pt x="338" y="70"/>
                    </a:lnTo>
                    <a:lnTo>
                      <a:pt x="324" y="58"/>
                    </a:lnTo>
                    <a:lnTo>
                      <a:pt x="310" y="50"/>
                    </a:lnTo>
                    <a:lnTo>
                      <a:pt x="294" y="42"/>
                    </a:lnTo>
                    <a:lnTo>
                      <a:pt x="278" y="36"/>
                    </a:lnTo>
                    <a:lnTo>
                      <a:pt x="262" y="32"/>
                    </a:lnTo>
                    <a:lnTo>
                      <a:pt x="244" y="28"/>
                    </a:lnTo>
                    <a:lnTo>
                      <a:pt x="226" y="28"/>
                    </a:lnTo>
                    <a:lnTo>
                      <a:pt x="226" y="28"/>
                    </a:lnTo>
                    <a:lnTo>
                      <a:pt x="208" y="28"/>
                    </a:lnTo>
                    <a:lnTo>
                      <a:pt x="192" y="32"/>
                    </a:lnTo>
                    <a:lnTo>
                      <a:pt x="174" y="36"/>
                    </a:lnTo>
                    <a:lnTo>
                      <a:pt x="158" y="42"/>
                    </a:lnTo>
                    <a:lnTo>
                      <a:pt x="142" y="50"/>
                    </a:lnTo>
                    <a:lnTo>
                      <a:pt x="128" y="58"/>
                    </a:lnTo>
                    <a:lnTo>
                      <a:pt x="114" y="68"/>
                    </a:lnTo>
                    <a:lnTo>
                      <a:pt x="102" y="80"/>
                    </a:lnTo>
                    <a:lnTo>
                      <a:pt x="90" y="94"/>
                    </a:lnTo>
                    <a:lnTo>
                      <a:pt x="80" y="108"/>
                    </a:lnTo>
                    <a:lnTo>
                      <a:pt x="70" y="122"/>
                    </a:lnTo>
                    <a:lnTo>
                      <a:pt x="62" y="138"/>
                    </a:lnTo>
                    <a:lnTo>
                      <a:pt x="54" y="156"/>
                    </a:lnTo>
                    <a:lnTo>
                      <a:pt x="50" y="174"/>
                    </a:lnTo>
                    <a:lnTo>
                      <a:pt x="46" y="192"/>
                    </a:lnTo>
                    <a:lnTo>
                      <a:pt x="44" y="212"/>
                    </a:lnTo>
                    <a:lnTo>
                      <a:pt x="30" y="4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8" name="Freeform 7"/>
              <p:cNvSpPr>
                <a:spLocks noEditPoints="1"/>
              </p:cNvSpPr>
              <p:nvPr/>
            </p:nvSpPr>
            <p:spPr bwMode="auto">
              <a:xfrm>
                <a:off x="6826885" y="7173732"/>
                <a:ext cx="374650" cy="374650"/>
              </a:xfrm>
              <a:custGeom>
                <a:avLst/>
                <a:gdLst>
                  <a:gd name="T0" fmla="*/ 118 w 236"/>
                  <a:gd name="T1" fmla="*/ 236 h 236"/>
                  <a:gd name="T2" fmla="*/ 94 w 236"/>
                  <a:gd name="T3" fmla="*/ 234 h 236"/>
                  <a:gd name="T4" fmla="*/ 52 w 236"/>
                  <a:gd name="T5" fmla="*/ 216 h 236"/>
                  <a:gd name="T6" fmla="*/ 20 w 236"/>
                  <a:gd name="T7" fmla="*/ 184 h 236"/>
                  <a:gd name="T8" fmla="*/ 2 w 236"/>
                  <a:gd name="T9" fmla="*/ 142 h 236"/>
                  <a:gd name="T10" fmla="*/ 0 w 236"/>
                  <a:gd name="T11" fmla="*/ 118 h 236"/>
                  <a:gd name="T12" fmla="*/ 2 w 236"/>
                  <a:gd name="T13" fmla="*/ 106 h 236"/>
                  <a:gd name="T14" fmla="*/ 10 w 236"/>
                  <a:gd name="T15" fmla="*/ 72 h 236"/>
                  <a:gd name="T16" fmla="*/ 34 w 236"/>
                  <a:gd name="T17" fmla="*/ 34 h 236"/>
                  <a:gd name="T18" fmla="*/ 72 w 236"/>
                  <a:gd name="T19" fmla="*/ 10 h 236"/>
                  <a:gd name="T20" fmla="*/ 106 w 236"/>
                  <a:gd name="T21" fmla="*/ 0 h 236"/>
                  <a:gd name="T22" fmla="*/ 118 w 236"/>
                  <a:gd name="T23" fmla="*/ 0 h 236"/>
                  <a:gd name="T24" fmla="*/ 142 w 236"/>
                  <a:gd name="T25" fmla="*/ 2 h 236"/>
                  <a:gd name="T26" fmla="*/ 184 w 236"/>
                  <a:gd name="T27" fmla="*/ 20 h 236"/>
                  <a:gd name="T28" fmla="*/ 216 w 236"/>
                  <a:gd name="T29" fmla="*/ 52 h 236"/>
                  <a:gd name="T30" fmla="*/ 234 w 236"/>
                  <a:gd name="T31" fmla="*/ 94 h 236"/>
                  <a:gd name="T32" fmla="*/ 236 w 236"/>
                  <a:gd name="T33" fmla="*/ 118 h 236"/>
                  <a:gd name="T34" fmla="*/ 236 w 236"/>
                  <a:gd name="T35" fmla="*/ 130 h 236"/>
                  <a:gd name="T36" fmla="*/ 226 w 236"/>
                  <a:gd name="T37" fmla="*/ 164 h 236"/>
                  <a:gd name="T38" fmla="*/ 202 w 236"/>
                  <a:gd name="T39" fmla="*/ 200 h 236"/>
                  <a:gd name="T40" fmla="*/ 164 w 236"/>
                  <a:gd name="T41" fmla="*/ 226 h 236"/>
                  <a:gd name="T42" fmla="*/ 130 w 236"/>
                  <a:gd name="T43" fmla="*/ 234 h 236"/>
                  <a:gd name="T44" fmla="*/ 118 w 236"/>
                  <a:gd name="T45" fmla="*/ 236 h 236"/>
                  <a:gd name="T46" fmla="*/ 118 w 236"/>
                  <a:gd name="T47" fmla="*/ 28 h 236"/>
                  <a:gd name="T48" fmla="*/ 84 w 236"/>
                  <a:gd name="T49" fmla="*/ 36 h 236"/>
                  <a:gd name="T50" fmla="*/ 54 w 236"/>
                  <a:gd name="T51" fmla="*/ 54 h 236"/>
                  <a:gd name="T52" fmla="*/ 36 w 236"/>
                  <a:gd name="T53" fmla="*/ 82 h 236"/>
                  <a:gd name="T54" fmla="*/ 28 w 236"/>
                  <a:gd name="T55" fmla="*/ 118 h 236"/>
                  <a:gd name="T56" fmla="*/ 30 w 236"/>
                  <a:gd name="T57" fmla="*/ 136 h 236"/>
                  <a:gd name="T58" fmla="*/ 44 w 236"/>
                  <a:gd name="T59" fmla="*/ 168 h 236"/>
                  <a:gd name="T60" fmla="*/ 68 w 236"/>
                  <a:gd name="T61" fmla="*/ 192 h 236"/>
                  <a:gd name="T62" fmla="*/ 100 w 236"/>
                  <a:gd name="T63" fmla="*/ 206 h 236"/>
                  <a:gd name="T64" fmla="*/ 118 w 236"/>
                  <a:gd name="T65" fmla="*/ 208 h 236"/>
                  <a:gd name="T66" fmla="*/ 154 w 236"/>
                  <a:gd name="T67" fmla="*/ 200 h 236"/>
                  <a:gd name="T68" fmla="*/ 182 w 236"/>
                  <a:gd name="T69" fmla="*/ 182 h 236"/>
                  <a:gd name="T70" fmla="*/ 200 w 236"/>
                  <a:gd name="T71" fmla="*/ 152 h 236"/>
                  <a:gd name="T72" fmla="*/ 208 w 236"/>
                  <a:gd name="T73" fmla="*/ 118 h 236"/>
                  <a:gd name="T74" fmla="*/ 206 w 236"/>
                  <a:gd name="T75" fmla="*/ 100 h 236"/>
                  <a:gd name="T76" fmla="*/ 192 w 236"/>
                  <a:gd name="T77" fmla="*/ 68 h 236"/>
                  <a:gd name="T78" fmla="*/ 168 w 236"/>
                  <a:gd name="T79" fmla="*/ 44 h 236"/>
                  <a:gd name="T80" fmla="*/ 136 w 236"/>
                  <a:gd name="T81" fmla="*/ 30 h 236"/>
                  <a:gd name="T82" fmla="*/ 118 w 236"/>
                  <a:gd name="T83" fmla="*/ 2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6" h="236">
                    <a:moveTo>
                      <a:pt x="118" y="236"/>
                    </a:moveTo>
                    <a:lnTo>
                      <a:pt x="118" y="236"/>
                    </a:lnTo>
                    <a:lnTo>
                      <a:pt x="106" y="234"/>
                    </a:lnTo>
                    <a:lnTo>
                      <a:pt x="94" y="234"/>
                    </a:lnTo>
                    <a:lnTo>
                      <a:pt x="72" y="226"/>
                    </a:lnTo>
                    <a:lnTo>
                      <a:pt x="52" y="216"/>
                    </a:lnTo>
                    <a:lnTo>
                      <a:pt x="34" y="200"/>
                    </a:lnTo>
                    <a:lnTo>
                      <a:pt x="20" y="184"/>
                    </a:lnTo>
                    <a:lnTo>
                      <a:pt x="10" y="164"/>
                    </a:lnTo>
                    <a:lnTo>
                      <a:pt x="2" y="142"/>
                    </a:lnTo>
                    <a:lnTo>
                      <a:pt x="2" y="130"/>
                    </a:lnTo>
                    <a:lnTo>
                      <a:pt x="0" y="118"/>
                    </a:lnTo>
                    <a:lnTo>
                      <a:pt x="0" y="118"/>
                    </a:lnTo>
                    <a:lnTo>
                      <a:pt x="2" y="106"/>
                    </a:lnTo>
                    <a:lnTo>
                      <a:pt x="2" y="94"/>
                    </a:lnTo>
                    <a:lnTo>
                      <a:pt x="10" y="72"/>
                    </a:lnTo>
                    <a:lnTo>
                      <a:pt x="20" y="52"/>
                    </a:lnTo>
                    <a:lnTo>
                      <a:pt x="34" y="34"/>
                    </a:lnTo>
                    <a:lnTo>
                      <a:pt x="52" y="20"/>
                    </a:lnTo>
                    <a:lnTo>
                      <a:pt x="72" y="10"/>
                    </a:lnTo>
                    <a:lnTo>
                      <a:pt x="94" y="2"/>
                    </a:lnTo>
                    <a:lnTo>
                      <a:pt x="106" y="0"/>
                    </a:lnTo>
                    <a:lnTo>
                      <a:pt x="118" y="0"/>
                    </a:lnTo>
                    <a:lnTo>
                      <a:pt x="118" y="0"/>
                    </a:lnTo>
                    <a:lnTo>
                      <a:pt x="130" y="0"/>
                    </a:lnTo>
                    <a:lnTo>
                      <a:pt x="142" y="2"/>
                    </a:lnTo>
                    <a:lnTo>
                      <a:pt x="164" y="10"/>
                    </a:lnTo>
                    <a:lnTo>
                      <a:pt x="184" y="20"/>
                    </a:lnTo>
                    <a:lnTo>
                      <a:pt x="202" y="34"/>
                    </a:lnTo>
                    <a:lnTo>
                      <a:pt x="216" y="52"/>
                    </a:lnTo>
                    <a:lnTo>
                      <a:pt x="226" y="72"/>
                    </a:lnTo>
                    <a:lnTo>
                      <a:pt x="234" y="94"/>
                    </a:lnTo>
                    <a:lnTo>
                      <a:pt x="236" y="106"/>
                    </a:lnTo>
                    <a:lnTo>
                      <a:pt x="236" y="118"/>
                    </a:lnTo>
                    <a:lnTo>
                      <a:pt x="236" y="118"/>
                    </a:lnTo>
                    <a:lnTo>
                      <a:pt x="236" y="130"/>
                    </a:lnTo>
                    <a:lnTo>
                      <a:pt x="234" y="142"/>
                    </a:lnTo>
                    <a:lnTo>
                      <a:pt x="226" y="164"/>
                    </a:lnTo>
                    <a:lnTo>
                      <a:pt x="216" y="184"/>
                    </a:lnTo>
                    <a:lnTo>
                      <a:pt x="202" y="200"/>
                    </a:lnTo>
                    <a:lnTo>
                      <a:pt x="184" y="216"/>
                    </a:lnTo>
                    <a:lnTo>
                      <a:pt x="164" y="226"/>
                    </a:lnTo>
                    <a:lnTo>
                      <a:pt x="142" y="234"/>
                    </a:lnTo>
                    <a:lnTo>
                      <a:pt x="130" y="234"/>
                    </a:lnTo>
                    <a:lnTo>
                      <a:pt x="118" y="236"/>
                    </a:lnTo>
                    <a:lnTo>
                      <a:pt x="118" y="236"/>
                    </a:lnTo>
                    <a:close/>
                    <a:moveTo>
                      <a:pt x="118" y="28"/>
                    </a:moveTo>
                    <a:lnTo>
                      <a:pt x="118" y="28"/>
                    </a:lnTo>
                    <a:lnTo>
                      <a:pt x="100" y="30"/>
                    </a:lnTo>
                    <a:lnTo>
                      <a:pt x="84" y="36"/>
                    </a:lnTo>
                    <a:lnTo>
                      <a:pt x="68" y="44"/>
                    </a:lnTo>
                    <a:lnTo>
                      <a:pt x="54" y="54"/>
                    </a:lnTo>
                    <a:lnTo>
                      <a:pt x="44" y="68"/>
                    </a:lnTo>
                    <a:lnTo>
                      <a:pt x="36" y="82"/>
                    </a:lnTo>
                    <a:lnTo>
                      <a:pt x="30" y="100"/>
                    </a:lnTo>
                    <a:lnTo>
                      <a:pt x="28" y="118"/>
                    </a:lnTo>
                    <a:lnTo>
                      <a:pt x="28" y="118"/>
                    </a:lnTo>
                    <a:lnTo>
                      <a:pt x="30" y="136"/>
                    </a:lnTo>
                    <a:lnTo>
                      <a:pt x="36" y="152"/>
                    </a:lnTo>
                    <a:lnTo>
                      <a:pt x="44" y="168"/>
                    </a:lnTo>
                    <a:lnTo>
                      <a:pt x="54" y="182"/>
                    </a:lnTo>
                    <a:lnTo>
                      <a:pt x="68" y="192"/>
                    </a:lnTo>
                    <a:lnTo>
                      <a:pt x="84" y="200"/>
                    </a:lnTo>
                    <a:lnTo>
                      <a:pt x="100" y="206"/>
                    </a:lnTo>
                    <a:lnTo>
                      <a:pt x="118" y="208"/>
                    </a:lnTo>
                    <a:lnTo>
                      <a:pt x="118" y="208"/>
                    </a:lnTo>
                    <a:lnTo>
                      <a:pt x="136" y="206"/>
                    </a:lnTo>
                    <a:lnTo>
                      <a:pt x="154" y="200"/>
                    </a:lnTo>
                    <a:lnTo>
                      <a:pt x="168" y="192"/>
                    </a:lnTo>
                    <a:lnTo>
                      <a:pt x="182" y="182"/>
                    </a:lnTo>
                    <a:lnTo>
                      <a:pt x="192" y="168"/>
                    </a:lnTo>
                    <a:lnTo>
                      <a:pt x="200" y="152"/>
                    </a:lnTo>
                    <a:lnTo>
                      <a:pt x="206" y="136"/>
                    </a:lnTo>
                    <a:lnTo>
                      <a:pt x="208" y="118"/>
                    </a:lnTo>
                    <a:lnTo>
                      <a:pt x="208" y="118"/>
                    </a:lnTo>
                    <a:lnTo>
                      <a:pt x="206" y="100"/>
                    </a:lnTo>
                    <a:lnTo>
                      <a:pt x="200" y="82"/>
                    </a:lnTo>
                    <a:lnTo>
                      <a:pt x="192" y="68"/>
                    </a:lnTo>
                    <a:lnTo>
                      <a:pt x="182" y="54"/>
                    </a:lnTo>
                    <a:lnTo>
                      <a:pt x="168" y="44"/>
                    </a:lnTo>
                    <a:lnTo>
                      <a:pt x="154" y="36"/>
                    </a:lnTo>
                    <a:lnTo>
                      <a:pt x="136" y="30"/>
                    </a:lnTo>
                    <a:lnTo>
                      <a:pt x="118" y="28"/>
                    </a:lnTo>
                    <a:lnTo>
                      <a:pt x="118"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9" name="Freeform 8"/>
              <p:cNvSpPr>
                <a:spLocks noEditPoints="1"/>
              </p:cNvSpPr>
              <p:nvPr/>
            </p:nvSpPr>
            <p:spPr bwMode="auto">
              <a:xfrm>
                <a:off x="6817360" y="7567432"/>
                <a:ext cx="476250" cy="523875"/>
              </a:xfrm>
              <a:custGeom>
                <a:avLst/>
                <a:gdLst>
                  <a:gd name="T0" fmla="*/ 46 w 300"/>
                  <a:gd name="T1" fmla="*/ 330 h 330"/>
                  <a:gd name="T2" fmla="*/ 32 w 300"/>
                  <a:gd name="T3" fmla="*/ 158 h 330"/>
                  <a:gd name="T4" fmla="*/ 22 w 300"/>
                  <a:gd name="T5" fmla="*/ 114 h 330"/>
                  <a:gd name="T6" fmla="*/ 4 w 300"/>
                  <a:gd name="T7" fmla="*/ 70 h 330"/>
                  <a:gd name="T8" fmla="*/ 6 w 300"/>
                  <a:gd name="T9" fmla="*/ 54 h 330"/>
                  <a:gd name="T10" fmla="*/ 18 w 300"/>
                  <a:gd name="T11" fmla="*/ 42 h 330"/>
                  <a:gd name="T12" fmla="*/ 44 w 300"/>
                  <a:gd name="T13" fmla="*/ 22 h 330"/>
                  <a:gd name="T14" fmla="*/ 74 w 300"/>
                  <a:gd name="T15" fmla="*/ 8 h 330"/>
                  <a:gd name="T16" fmla="*/ 106 w 300"/>
                  <a:gd name="T17" fmla="*/ 2 h 330"/>
                  <a:gd name="T18" fmla="*/ 122 w 300"/>
                  <a:gd name="T19" fmla="*/ 0 h 330"/>
                  <a:gd name="T20" fmla="*/ 154 w 300"/>
                  <a:gd name="T21" fmla="*/ 4 h 330"/>
                  <a:gd name="T22" fmla="*/ 182 w 300"/>
                  <a:gd name="T23" fmla="*/ 14 h 330"/>
                  <a:gd name="T24" fmla="*/ 210 w 300"/>
                  <a:gd name="T25" fmla="*/ 28 h 330"/>
                  <a:gd name="T26" fmla="*/ 232 w 300"/>
                  <a:gd name="T27" fmla="*/ 48 h 330"/>
                  <a:gd name="T28" fmla="*/ 252 w 300"/>
                  <a:gd name="T29" fmla="*/ 72 h 330"/>
                  <a:gd name="T30" fmla="*/ 268 w 300"/>
                  <a:gd name="T31" fmla="*/ 98 h 330"/>
                  <a:gd name="T32" fmla="*/ 280 w 300"/>
                  <a:gd name="T33" fmla="*/ 130 h 330"/>
                  <a:gd name="T34" fmla="*/ 284 w 300"/>
                  <a:gd name="T35" fmla="*/ 162 h 330"/>
                  <a:gd name="T36" fmla="*/ 72 w 300"/>
                  <a:gd name="T37" fmla="*/ 302 h 330"/>
                  <a:gd name="T38" fmla="*/ 256 w 300"/>
                  <a:gd name="T39" fmla="*/ 164 h 330"/>
                  <a:gd name="T40" fmla="*/ 252 w 300"/>
                  <a:gd name="T41" fmla="*/ 140 h 330"/>
                  <a:gd name="T42" fmla="*/ 232 w 300"/>
                  <a:gd name="T43" fmla="*/ 92 h 330"/>
                  <a:gd name="T44" fmla="*/ 208 w 300"/>
                  <a:gd name="T45" fmla="*/ 62 h 330"/>
                  <a:gd name="T46" fmla="*/ 188 w 300"/>
                  <a:gd name="T47" fmla="*/ 46 h 330"/>
                  <a:gd name="T48" fmla="*/ 164 w 300"/>
                  <a:gd name="T49" fmla="*/ 36 h 330"/>
                  <a:gd name="T50" fmla="*/ 136 w 300"/>
                  <a:gd name="T51" fmla="*/ 30 h 330"/>
                  <a:gd name="T52" fmla="*/ 122 w 300"/>
                  <a:gd name="T53" fmla="*/ 28 h 330"/>
                  <a:gd name="T54" fmla="*/ 98 w 300"/>
                  <a:gd name="T55" fmla="*/ 32 h 330"/>
                  <a:gd name="T56" fmla="*/ 52 w 300"/>
                  <a:gd name="T57" fmla="*/ 50 h 330"/>
                  <a:gd name="T58" fmla="*/ 34 w 300"/>
                  <a:gd name="T59" fmla="*/ 66 h 330"/>
                  <a:gd name="T60" fmla="*/ 52 w 300"/>
                  <a:gd name="T61" fmla="*/ 110 h 330"/>
                  <a:gd name="T62" fmla="*/ 60 w 300"/>
                  <a:gd name="T63" fmla="*/ 156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0" h="330">
                    <a:moveTo>
                      <a:pt x="300" y="330"/>
                    </a:moveTo>
                    <a:lnTo>
                      <a:pt x="46" y="330"/>
                    </a:lnTo>
                    <a:lnTo>
                      <a:pt x="32" y="158"/>
                    </a:lnTo>
                    <a:lnTo>
                      <a:pt x="32" y="158"/>
                    </a:lnTo>
                    <a:lnTo>
                      <a:pt x="28" y="136"/>
                    </a:lnTo>
                    <a:lnTo>
                      <a:pt x="22" y="114"/>
                    </a:lnTo>
                    <a:lnTo>
                      <a:pt x="14" y="92"/>
                    </a:lnTo>
                    <a:lnTo>
                      <a:pt x="4" y="70"/>
                    </a:lnTo>
                    <a:lnTo>
                      <a:pt x="0" y="62"/>
                    </a:lnTo>
                    <a:lnTo>
                      <a:pt x="6" y="54"/>
                    </a:lnTo>
                    <a:lnTo>
                      <a:pt x="6" y="54"/>
                    </a:lnTo>
                    <a:lnTo>
                      <a:pt x="18" y="42"/>
                    </a:lnTo>
                    <a:lnTo>
                      <a:pt x="30" y="32"/>
                    </a:lnTo>
                    <a:lnTo>
                      <a:pt x="44" y="22"/>
                    </a:lnTo>
                    <a:lnTo>
                      <a:pt x="58" y="14"/>
                    </a:lnTo>
                    <a:lnTo>
                      <a:pt x="74" y="8"/>
                    </a:lnTo>
                    <a:lnTo>
                      <a:pt x="90" y="4"/>
                    </a:lnTo>
                    <a:lnTo>
                      <a:pt x="106" y="2"/>
                    </a:lnTo>
                    <a:lnTo>
                      <a:pt x="122" y="0"/>
                    </a:lnTo>
                    <a:lnTo>
                      <a:pt x="122" y="0"/>
                    </a:lnTo>
                    <a:lnTo>
                      <a:pt x="138" y="2"/>
                    </a:lnTo>
                    <a:lnTo>
                      <a:pt x="154" y="4"/>
                    </a:lnTo>
                    <a:lnTo>
                      <a:pt x="168" y="8"/>
                    </a:lnTo>
                    <a:lnTo>
                      <a:pt x="182" y="14"/>
                    </a:lnTo>
                    <a:lnTo>
                      <a:pt x="196" y="20"/>
                    </a:lnTo>
                    <a:lnTo>
                      <a:pt x="210" y="28"/>
                    </a:lnTo>
                    <a:lnTo>
                      <a:pt x="222" y="38"/>
                    </a:lnTo>
                    <a:lnTo>
                      <a:pt x="232" y="48"/>
                    </a:lnTo>
                    <a:lnTo>
                      <a:pt x="244" y="58"/>
                    </a:lnTo>
                    <a:lnTo>
                      <a:pt x="252" y="72"/>
                    </a:lnTo>
                    <a:lnTo>
                      <a:pt x="260" y="84"/>
                    </a:lnTo>
                    <a:lnTo>
                      <a:pt x="268" y="98"/>
                    </a:lnTo>
                    <a:lnTo>
                      <a:pt x="274" y="114"/>
                    </a:lnTo>
                    <a:lnTo>
                      <a:pt x="280" y="130"/>
                    </a:lnTo>
                    <a:lnTo>
                      <a:pt x="282" y="146"/>
                    </a:lnTo>
                    <a:lnTo>
                      <a:pt x="284" y="162"/>
                    </a:lnTo>
                    <a:lnTo>
                      <a:pt x="300" y="330"/>
                    </a:lnTo>
                    <a:close/>
                    <a:moveTo>
                      <a:pt x="72" y="302"/>
                    </a:moveTo>
                    <a:lnTo>
                      <a:pt x="268" y="302"/>
                    </a:lnTo>
                    <a:lnTo>
                      <a:pt x="256" y="164"/>
                    </a:lnTo>
                    <a:lnTo>
                      <a:pt x="256" y="164"/>
                    </a:lnTo>
                    <a:lnTo>
                      <a:pt x="252" y="140"/>
                    </a:lnTo>
                    <a:lnTo>
                      <a:pt x="244" y="114"/>
                    </a:lnTo>
                    <a:lnTo>
                      <a:pt x="232" y="92"/>
                    </a:lnTo>
                    <a:lnTo>
                      <a:pt x="216" y="72"/>
                    </a:lnTo>
                    <a:lnTo>
                      <a:pt x="208" y="62"/>
                    </a:lnTo>
                    <a:lnTo>
                      <a:pt x="198" y="54"/>
                    </a:lnTo>
                    <a:lnTo>
                      <a:pt x="188" y="46"/>
                    </a:lnTo>
                    <a:lnTo>
                      <a:pt x="176" y="40"/>
                    </a:lnTo>
                    <a:lnTo>
                      <a:pt x="164" y="36"/>
                    </a:lnTo>
                    <a:lnTo>
                      <a:pt x="150" y="32"/>
                    </a:lnTo>
                    <a:lnTo>
                      <a:pt x="136" y="30"/>
                    </a:lnTo>
                    <a:lnTo>
                      <a:pt x="122" y="28"/>
                    </a:lnTo>
                    <a:lnTo>
                      <a:pt x="122" y="28"/>
                    </a:lnTo>
                    <a:lnTo>
                      <a:pt x="110" y="30"/>
                    </a:lnTo>
                    <a:lnTo>
                      <a:pt x="98" y="32"/>
                    </a:lnTo>
                    <a:lnTo>
                      <a:pt x="74" y="38"/>
                    </a:lnTo>
                    <a:lnTo>
                      <a:pt x="52" y="50"/>
                    </a:lnTo>
                    <a:lnTo>
                      <a:pt x="34" y="66"/>
                    </a:lnTo>
                    <a:lnTo>
                      <a:pt x="34" y="66"/>
                    </a:lnTo>
                    <a:lnTo>
                      <a:pt x="44" y="88"/>
                    </a:lnTo>
                    <a:lnTo>
                      <a:pt x="52" y="110"/>
                    </a:lnTo>
                    <a:lnTo>
                      <a:pt x="56" y="132"/>
                    </a:lnTo>
                    <a:lnTo>
                      <a:pt x="60" y="156"/>
                    </a:lnTo>
                    <a:lnTo>
                      <a:pt x="72" y="3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99" name="Group 98"/>
            <p:cNvGrpSpPr/>
            <p:nvPr/>
          </p:nvGrpSpPr>
          <p:grpSpPr>
            <a:xfrm>
              <a:off x="10034296" y="4898172"/>
              <a:ext cx="385751" cy="482188"/>
              <a:chOff x="2954338" y="6831013"/>
              <a:chExt cx="1041400" cy="1301750"/>
            </a:xfrm>
            <a:solidFill>
              <a:srgbClr val="0078D7"/>
            </a:solidFill>
          </p:grpSpPr>
          <p:sp>
            <p:nvSpPr>
              <p:cNvPr id="114" name="Freeform 36"/>
              <p:cNvSpPr>
                <a:spLocks noEditPoints="1"/>
              </p:cNvSpPr>
              <p:nvPr/>
            </p:nvSpPr>
            <p:spPr bwMode="auto">
              <a:xfrm>
                <a:off x="3195638" y="7329488"/>
                <a:ext cx="390525" cy="393700"/>
              </a:xfrm>
              <a:custGeom>
                <a:avLst/>
                <a:gdLst>
                  <a:gd name="T0" fmla="*/ 122 w 246"/>
                  <a:gd name="T1" fmla="*/ 248 h 248"/>
                  <a:gd name="T2" fmla="*/ 98 w 246"/>
                  <a:gd name="T3" fmla="*/ 244 h 248"/>
                  <a:gd name="T4" fmla="*/ 74 w 246"/>
                  <a:gd name="T5" fmla="*/ 238 h 248"/>
                  <a:gd name="T6" fmla="*/ 36 w 246"/>
                  <a:gd name="T7" fmla="*/ 210 h 248"/>
                  <a:gd name="T8" fmla="*/ 8 w 246"/>
                  <a:gd name="T9" fmla="*/ 172 h 248"/>
                  <a:gd name="T10" fmla="*/ 2 w 246"/>
                  <a:gd name="T11" fmla="*/ 148 h 248"/>
                  <a:gd name="T12" fmla="*/ 0 w 246"/>
                  <a:gd name="T13" fmla="*/ 124 h 248"/>
                  <a:gd name="T14" fmla="*/ 0 w 246"/>
                  <a:gd name="T15" fmla="*/ 112 h 248"/>
                  <a:gd name="T16" fmla="*/ 4 w 246"/>
                  <a:gd name="T17" fmla="*/ 88 h 248"/>
                  <a:gd name="T18" fmla="*/ 20 w 246"/>
                  <a:gd name="T19" fmla="*/ 56 h 248"/>
                  <a:gd name="T20" fmla="*/ 54 w 246"/>
                  <a:gd name="T21" fmla="*/ 22 h 248"/>
                  <a:gd name="T22" fmla="*/ 86 w 246"/>
                  <a:gd name="T23" fmla="*/ 6 h 248"/>
                  <a:gd name="T24" fmla="*/ 110 w 246"/>
                  <a:gd name="T25" fmla="*/ 2 h 248"/>
                  <a:gd name="T26" fmla="*/ 122 w 246"/>
                  <a:gd name="T27" fmla="*/ 0 h 248"/>
                  <a:gd name="T28" fmla="*/ 148 w 246"/>
                  <a:gd name="T29" fmla="*/ 4 h 248"/>
                  <a:gd name="T30" fmla="*/ 170 w 246"/>
                  <a:gd name="T31" fmla="*/ 10 h 248"/>
                  <a:gd name="T32" fmla="*/ 210 w 246"/>
                  <a:gd name="T33" fmla="*/ 36 h 248"/>
                  <a:gd name="T34" fmla="*/ 236 w 246"/>
                  <a:gd name="T35" fmla="*/ 76 h 248"/>
                  <a:gd name="T36" fmla="*/ 242 w 246"/>
                  <a:gd name="T37" fmla="*/ 100 h 248"/>
                  <a:gd name="T38" fmla="*/ 246 w 246"/>
                  <a:gd name="T39" fmla="*/ 124 h 248"/>
                  <a:gd name="T40" fmla="*/ 244 w 246"/>
                  <a:gd name="T41" fmla="*/ 136 h 248"/>
                  <a:gd name="T42" fmla="*/ 240 w 246"/>
                  <a:gd name="T43" fmla="*/ 160 h 248"/>
                  <a:gd name="T44" fmla="*/ 224 w 246"/>
                  <a:gd name="T45" fmla="*/ 192 h 248"/>
                  <a:gd name="T46" fmla="*/ 192 w 246"/>
                  <a:gd name="T47" fmla="*/ 226 h 248"/>
                  <a:gd name="T48" fmla="*/ 158 w 246"/>
                  <a:gd name="T49" fmla="*/ 242 h 248"/>
                  <a:gd name="T50" fmla="*/ 134 w 246"/>
                  <a:gd name="T51" fmla="*/ 246 h 248"/>
                  <a:gd name="T52" fmla="*/ 122 w 246"/>
                  <a:gd name="T53" fmla="*/ 248 h 248"/>
                  <a:gd name="T54" fmla="*/ 122 w 246"/>
                  <a:gd name="T55" fmla="*/ 28 h 248"/>
                  <a:gd name="T56" fmla="*/ 86 w 246"/>
                  <a:gd name="T57" fmla="*/ 36 h 248"/>
                  <a:gd name="T58" fmla="*/ 56 w 246"/>
                  <a:gd name="T59" fmla="*/ 56 h 248"/>
                  <a:gd name="T60" fmla="*/ 34 w 246"/>
                  <a:gd name="T61" fmla="*/ 86 h 248"/>
                  <a:gd name="T62" fmla="*/ 28 w 246"/>
                  <a:gd name="T63" fmla="*/ 124 h 248"/>
                  <a:gd name="T64" fmla="*/ 30 w 246"/>
                  <a:gd name="T65" fmla="*/ 144 h 248"/>
                  <a:gd name="T66" fmla="*/ 44 w 246"/>
                  <a:gd name="T67" fmla="*/ 178 h 248"/>
                  <a:gd name="T68" fmla="*/ 70 w 246"/>
                  <a:gd name="T69" fmla="*/ 202 h 248"/>
                  <a:gd name="T70" fmla="*/ 104 w 246"/>
                  <a:gd name="T71" fmla="*/ 218 h 248"/>
                  <a:gd name="T72" fmla="*/ 122 w 246"/>
                  <a:gd name="T73" fmla="*/ 220 h 248"/>
                  <a:gd name="T74" fmla="*/ 160 w 246"/>
                  <a:gd name="T75" fmla="*/ 212 h 248"/>
                  <a:gd name="T76" fmla="*/ 190 w 246"/>
                  <a:gd name="T77" fmla="*/ 192 h 248"/>
                  <a:gd name="T78" fmla="*/ 210 w 246"/>
                  <a:gd name="T79" fmla="*/ 160 h 248"/>
                  <a:gd name="T80" fmla="*/ 218 w 246"/>
                  <a:gd name="T81" fmla="*/ 124 h 248"/>
                  <a:gd name="T82" fmla="*/ 216 w 246"/>
                  <a:gd name="T83" fmla="*/ 104 h 248"/>
                  <a:gd name="T84" fmla="*/ 202 w 246"/>
                  <a:gd name="T85" fmla="*/ 70 h 248"/>
                  <a:gd name="T86" fmla="*/ 176 w 246"/>
                  <a:gd name="T87" fmla="*/ 46 h 248"/>
                  <a:gd name="T88" fmla="*/ 142 w 246"/>
                  <a:gd name="T89" fmla="*/ 30 h 248"/>
                  <a:gd name="T90" fmla="*/ 122 w 246"/>
                  <a:gd name="T91" fmla="*/ 2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48">
                    <a:moveTo>
                      <a:pt x="122" y="248"/>
                    </a:moveTo>
                    <a:lnTo>
                      <a:pt x="122" y="248"/>
                    </a:lnTo>
                    <a:lnTo>
                      <a:pt x="110" y="246"/>
                    </a:lnTo>
                    <a:lnTo>
                      <a:pt x="98" y="244"/>
                    </a:lnTo>
                    <a:lnTo>
                      <a:pt x="86" y="242"/>
                    </a:lnTo>
                    <a:lnTo>
                      <a:pt x="74" y="238"/>
                    </a:lnTo>
                    <a:lnTo>
                      <a:pt x="54" y="226"/>
                    </a:lnTo>
                    <a:lnTo>
                      <a:pt x="36" y="210"/>
                    </a:lnTo>
                    <a:lnTo>
                      <a:pt x="20" y="192"/>
                    </a:lnTo>
                    <a:lnTo>
                      <a:pt x="8" y="172"/>
                    </a:lnTo>
                    <a:lnTo>
                      <a:pt x="4" y="160"/>
                    </a:lnTo>
                    <a:lnTo>
                      <a:pt x="2" y="148"/>
                    </a:lnTo>
                    <a:lnTo>
                      <a:pt x="0" y="136"/>
                    </a:lnTo>
                    <a:lnTo>
                      <a:pt x="0" y="124"/>
                    </a:lnTo>
                    <a:lnTo>
                      <a:pt x="0" y="124"/>
                    </a:lnTo>
                    <a:lnTo>
                      <a:pt x="0" y="112"/>
                    </a:lnTo>
                    <a:lnTo>
                      <a:pt x="2" y="100"/>
                    </a:lnTo>
                    <a:lnTo>
                      <a:pt x="4" y="88"/>
                    </a:lnTo>
                    <a:lnTo>
                      <a:pt x="8" y="76"/>
                    </a:lnTo>
                    <a:lnTo>
                      <a:pt x="20" y="56"/>
                    </a:lnTo>
                    <a:lnTo>
                      <a:pt x="36" y="36"/>
                    </a:lnTo>
                    <a:lnTo>
                      <a:pt x="54" y="22"/>
                    </a:lnTo>
                    <a:lnTo>
                      <a:pt x="74" y="10"/>
                    </a:lnTo>
                    <a:lnTo>
                      <a:pt x="86" y="6"/>
                    </a:lnTo>
                    <a:lnTo>
                      <a:pt x="98" y="4"/>
                    </a:lnTo>
                    <a:lnTo>
                      <a:pt x="110" y="2"/>
                    </a:lnTo>
                    <a:lnTo>
                      <a:pt x="122" y="0"/>
                    </a:lnTo>
                    <a:lnTo>
                      <a:pt x="122" y="0"/>
                    </a:lnTo>
                    <a:lnTo>
                      <a:pt x="134" y="2"/>
                    </a:lnTo>
                    <a:lnTo>
                      <a:pt x="148" y="4"/>
                    </a:lnTo>
                    <a:lnTo>
                      <a:pt x="158" y="6"/>
                    </a:lnTo>
                    <a:lnTo>
                      <a:pt x="170" y="10"/>
                    </a:lnTo>
                    <a:lnTo>
                      <a:pt x="192" y="22"/>
                    </a:lnTo>
                    <a:lnTo>
                      <a:pt x="210" y="36"/>
                    </a:lnTo>
                    <a:lnTo>
                      <a:pt x="224" y="56"/>
                    </a:lnTo>
                    <a:lnTo>
                      <a:pt x="236" y="76"/>
                    </a:lnTo>
                    <a:lnTo>
                      <a:pt x="240" y="88"/>
                    </a:lnTo>
                    <a:lnTo>
                      <a:pt x="242" y="100"/>
                    </a:lnTo>
                    <a:lnTo>
                      <a:pt x="244" y="112"/>
                    </a:lnTo>
                    <a:lnTo>
                      <a:pt x="246" y="124"/>
                    </a:lnTo>
                    <a:lnTo>
                      <a:pt x="246" y="124"/>
                    </a:lnTo>
                    <a:lnTo>
                      <a:pt x="244" y="136"/>
                    </a:lnTo>
                    <a:lnTo>
                      <a:pt x="242" y="148"/>
                    </a:lnTo>
                    <a:lnTo>
                      <a:pt x="240" y="160"/>
                    </a:lnTo>
                    <a:lnTo>
                      <a:pt x="236" y="172"/>
                    </a:lnTo>
                    <a:lnTo>
                      <a:pt x="224" y="192"/>
                    </a:lnTo>
                    <a:lnTo>
                      <a:pt x="210" y="210"/>
                    </a:lnTo>
                    <a:lnTo>
                      <a:pt x="192" y="226"/>
                    </a:lnTo>
                    <a:lnTo>
                      <a:pt x="170" y="238"/>
                    </a:lnTo>
                    <a:lnTo>
                      <a:pt x="158" y="242"/>
                    </a:lnTo>
                    <a:lnTo>
                      <a:pt x="148" y="244"/>
                    </a:lnTo>
                    <a:lnTo>
                      <a:pt x="134" y="246"/>
                    </a:lnTo>
                    <a:lnTo>
                      <a:pt x="122" y="248"/>
                    </a:lnTo>
                    <a:lnTo>
                      <a:pt x="122" y="248"/>
                    </a:lnTo>
                    <a:close/>
                    <a:moveTo>
                      <a:pt x="122" y="28"/>
                    </a:moveTo>
                    <a:lnTo>
                      <a:pt x="122" y="28"/>
                    </a:lnTo>
                    <a:lnTo>
                      <a:pt x="104" y="30"/>
                    </a:lnTo>
                    <a:lnTo>
                      <a:pt x="86" y="36"/>
                    </a:lnTo>
                    <a:lnTo>
                      <a:pt x="70" y="46"/>
                    </a:lnTo>
                    <a:lnTo>
                      <a:pt x="56" y="56"/>
                    </a:lnTo>
                    <a:lnTo>
                      <a:pt x="44" y="70"/>
                    </a:lnTo>
                    <a:lnTo>
                      <a:pt x="34" y="86"/>
                    </a:lnTo>
                    <a:lnTo>
                      <a:pt x="30" y="104"/>
                    </a:lnTo>
                    <a:lnTo>
                      <a:pt x="28" y="124"/>
                    </a:lnTo>
                    <a:lnTo>
                      <a:pt x="28" y="124"/>
                    </a:lnTo>
                    <a:lnTo>
                      <a:pt x="30" y="144"/>
                    </a:lnTo>
                    <a:lnTo>
                      <a:pt x="34" y="160"/>
                    </a:lnTo>
                    <a:lnTo>
                      <a:pt x="44" y="178"/>
                    </a:lnTo>
                    <a:lnTo>
                      <a:pt x="56" y="192"/>
                    </a:lnTo>
                    <a:lnTo>
                      <a:pt x="70" y="202"/>
                    </a:lnTo>
                    <a:lnTo>
                      <a:pt x="86" y="212"/>
                    </a:lnTo>
                    <a:lnTo>
                      <a:pt x="104" y="218"/>
                    </a:lnTo>
                    <a:lnTo>
                      <a:pt x="122" y="220"/>
                    </a:lnTo>
                    <a:lnTo>
                      <a:pt x="122" y="220"/>
                    </a:lnTo>
                    <a:lnTo>
                      <a:pt x="142" y="218"/>
                    </a:lnTo>
                    <a:lnTo>
                      <a:pt x="160" y="212"/>
                    </a:lnTo>
                    <a:lnTo>
                      <a:pt x="176" y="202"/>
                    </a:lnTo>
                    <a:lnTo>
                      <a:pt x="190" y="192"/>
                    </a:lnTo>
                    <a:lnTo>
                      <a:pt x="202" y="178"/>
                    </a:lnTo>
                    <a:lnTo>
                      <a:pt x="210" y="160"/>
                    </a:lnTo>
                    <a:lnTo>
                      <a:pt x="216" y="144"/>
                    </a:lnTo>
                    <a:lnTo>
                      <a:pt x="218" y="124"/>
                    </a:lnTo>
                    <a:lnTo>
                      <a:pt x="218" y="124"/>
                    </a:lnTo>
                    <a:lnTo>
                      <a:pt x="216" y="104"/>
                    </a:lnTo>
                    <a:lnTo>
                      <a:pt x="210" y="86"/>
                    </a:lnTo>
                    <a:lnTo>
                      <a:pt x="202" y="70"/>
                    </a:lnTo>
                    <a:lnTo>
                      <a:pt x="190" y="56"/>
                    </a:lnTo>
                    <a:lnTo>
                      <a:pt x="176" y="46"/>
                    </a:lnTo>
                    <a:lnTo>
                      <a:pt x="160" y="36"/>
                    </a:lnTo>
                    <a:lnTo>
                      <a:pt x="142" y="30"/>
                    </a:lnTo>
                    <a:lnTo>
                      <a:pt x="122" y="28"/>
                    </a:lnTo>
                    <a:lnTo>
                      <a:pt x="122" y="2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5" name="Freeform 37"/>
              <p:cNvSpPr>
                <a:spLocks/>
              </p:cNvSpPr>
              <p:nvPr/>
            </p:nvSpPr>
            <p:spPr bwMode="auto">
              <a:xfrm>
                <a:off x="2954338" y="6831013"/>
                <a:ext cx="1041400" cy="1301750"/>
              </a:xfrm>
              <a:custGeom>
                <a:avLst/>
                <a:gdLst>
                  <a:gd name="T0" fmla="*/ 114 w 656"/>
                  <a:gd name="T1" fmla="*/ 784 h 820"/>
                  <a:gd name="T2" fmla="*/ 80 w 656"/>
                  <a:gd name="T3" fmla="*/ 760 h 820"/>
                  <a:gd name="T4" fmla="*/ 172 w 656"/>
                  <a:gd name="T5" fmla="*/ 608 h 820"/>
                  <a:gd name="T6" fmla="*/ 238 w 656"/>
                  <a:gd name="T7" fmla="*/ 672 h 820"/>
                  <a:gd name="T8" fmla="*/ 300 w 656"/>
                  <a:gd name="T9" fmla="*/ 684 h 820"/>
                  <a:gd name="T10" fmla="*/ 328 w 656"/>
                  <a:gd name="T11" fmla="*/ 628 h 820"/>
                  <a:gd name="T12" fmla="*/ 416 w 656"/>
                  <a:gd name="T13" fmla="*/ 630 h 820"/>
                  <a:gd name="T14" fmla="*/ 466 w 656"/>
                  <a:gd name="T15" fmla="*/ 592 h 820"/>
                  <a:gd name="T16" fmla="*/ 446 w 656"/>
                  <a:gd name="T17" fmla="*/ 536 h 820"/>
                  <a:gd name="T18" fmla="*/ 512 w 656"/>
                  <a:gd name="T19" fmla="*/ 474 h 820"/>
                  <a:gd name="T20" fmla="*/ 518 w 656"/>
                  <a:gd name="T21" fmla="*/ 406 h 820"/>
                  <a:gd name="T22" fmla="*/ 464 w 656"/>
                  <a:gd name="T23" fmla="*/ 386 h 820"/>
                  <a:gd name="T24" fmla="*/ 466 w 656"/>
                  <a:gd name="T25" fmla="*/ 296 h 820"/>
                  <a:gd name="T26" fmla="*/ 424 w 656"/>
                  <a:gd name="T27" fmla="*/ 244 h 820"/>
                  <a:gd name="T28" fmla="*/ 372 w 656"/>
                  <a:gd name="T29" fmla="*/ 266 h 820"/>
                  <a:gd name="T30" fmla="*/ 310 w 656"/>
                  <a:gd name="T31" fmla="*/ 200 h 820"/>
                  <a:gd name="T32" fmla="*/ 240 w 656"/>
                  <a:gd name="T33" fmla="*/ 198 h 820"/>
                  <a:gd name="T34" fmla="*/ 198 w 656"/>
                  <a:gd name="T35" fmla="*/ 256 h 820"/>
                  <a:gd name="T36" fmla="*/ 128 w 656"/>
                  <a:gd name="T37" fmla="*/ 244 h 820"/>
                  <a:gd name="T38" fmla="*/ 82 w 656"/>
                  <a:gd name="T39" fmla="*/ 296 h 820"/>
                  <a:gd name="T40" fmla="*/ 84 w 656"/>
                  <a:gd name="T41" fmla="*/ 386 h 820"/>
                  <a:gd name="T42" fmla="*/ 32 w 656"/>
                  <a:gd name="T43" fmla="*/ 406 h 820"/>
                  <a:gd name="T44" fmla="*/ 38 w 656"/>
                  <a:gd name="T45" fmla="*/ 474 h 820"/>
                  <a:gd name="T46" fmla="*/ 102 w 656"/>
                  <a:gd name="T47" fmla="*/ 536 h 820"/>
                  <a:gd name="T48" fmla="*/ 78 w 656"/>
                  <a:gd name="T49" fmla="*/ 550 h 820"/>
                  <a:gd name="T50" fmla="*/ 10 w 656"/>
                  <a:gd name="T51" fmla="*/ 488 h 820"/>
                  <a:gd name="T52" fmla="*/ 6 w 656"/>
                  <a:gd name="T53" fmla="*/ 394 h 820"/>
                  <a:gd name="T54" fmla="*/ 74 w 656"/>
                  <a:gd name="T55" fmla="*/ 334 h 820"/>
                  <a:gd name="T56" fmla="*/ 60 w 656"/>
                  <a:gd name="T57" fmla="*/ 264 h 820"/>
                  <a:gd name="T58" fmla="*/ 138 w 656"/>
                  <a:gd name="T59" fmla="*/ 218 h 820"/>
                  <a:gd name="T60" fmla="*/ 212 w 656"/>
                  <a:gd name="T61" fmla="*/ 192 h 820"/>
                  <a:gd name="T62" fmla="*/ 296 w 656"/>
                  <a:gd name="T63" fmla="*/ 164 h 820"/>
                  <a:gd name="T64" fmla="*/ 342 w 656"/>
                  <a:gd name="T65" fmla="*/ 222 h 820"/>
                  <a:gd name="T66" fmla="*/ 426 w 656"/>
                  <a:gd name="T67" fmla="*/ 216 h 820"/>
                  <a:gd name="T68" fmla="*/ 494 w 656"/>
                  <a:gd name="T69" fmla="*/ 278 h 820"/>
                  <a:gd name="T70" fmla="*/ 490 w 656"/>
                  <a:gd name="T71" fmla="*/ 370 h 820"/>
                  <a:gd name="T72" fmla="*/ 548 w 656"/>
                  <a:gd name="T73" fmla="*/ 410 h 820"/>
                  <a:gd name="T74" fmla="*/ 528 w 656"/>
                  <a:gd name="T75" fmla="*/ 498 h 820"/>
                  <a:gd name="T76" fmla="*/ 492 w 656"/>
                  <a:gd name="T77" fmla="*/ 568 h 820"/>
                  <a:gd name="T78" fmla="*/ 452 w 656"/>
                  <a:gd name="T79" fmla="*/ 646 h 820"/>
                  <a:gd name="T80" fmla="*/ 398 w 656"/>
                  <a:gd name="T81" fmla="*/ 652 h 820"/>
                  <a:gd name="T82" fmla="*/ 330 w 656"/>
                  <a:gd name="T83" fmla="*/ 696 h 820"/>
                  <a:gd name="T84" fmla="*/ 238 w 656"/>
                  <a:gd name="T85" fmla="*/ 710 h 820"/>
                  <a:gd name="T86" fmla="*/ 176 w 656"/>
                  <a:gd name="T87" fmla="*/ 640 h 820"/>
                  <a:gd name="T88" fmla="*/ 232 w 656"/>
                  <a:gd name="T89" fmla="*/ 788 h 820"/>
                  <a:gd name="T90" fmla="*/ 472 w 656"/>
                  <a:gd name="T91" fmla="*/ 730 h 820"/>
                  <a:gd name="T92" fmla="*/ 626 w 656"/>
                  <a:gd name="T93" fmla="*/ 474 h 820"/>
                  <a:gd name="T94" fmla="*/ 546 w 656"/>
                  <a:gd name="T95" fmla="*/ 214 h 820"/>
                  <a:gd name="T96" fmla="*/ 274 w 656"/>
                  <a:gd name="T97" fmla="*/ 84 h 820"/>
                  <a:gd name="T98" fmla="*/ 186 w 656"/>
                  <a:gd name="T99" fmla="*/ 170 h 820"/>
                  <a:gd name="T100" fmla="*/ 30 w 656"/>
                  <a:gd name="T101" fmla="*/ 136 h 820"/>
                  <a:gd name="T102" fmla="*/ 124 w 656"/>
                  <a:gd name="T103" fmla="*/ 2 h 820"/>
                  <a:gd name="T104" fmla="*/ 130 w 656"/>
                  <a:gd name="T105" fmla="*/ 100 h 820"/>
                  <a:gd name="T106" fmla="*/ 240 w 656"/>
                  <a:gd name="T107" fmla="*/ 58 h 820"/>
                  <a:gd name="T108" fmla="*/ 516 w 656"/>
                  <a:gd name="T109" fmla="*/ 144 h 820"/>
                  <a:gd name="T110" fmla="*/ 656 w 656"/>
                  <a:gd name="T111" fmla="*/ 438 h 820"/>
                  <a:gd name="T112" fmla="*/ 544 w 656"/>
                  <a:gd name="T113" fmla="*/ 708 h 820"/>
                  <a:gd name="T114" fmla="*/ 274 w 656"/>
                  <a:gd name="T115" fmla="*/ 820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6" h="820">
                    <a:moveTo>
                      <a:pt x="274" y="820"/>
                    </a:moveTo>
                    <a:lnTo>
                      <a:pt x="274" y="820"/>
                    </a:lnTo>
                    <a:lnTo>
                      <a:pt x="250" y="818"/>
                    </a:lnTo>
                    <a:lnTo>
                      <a:pt x="228" y="816"/>
                    </a:lnTo>
                    <a:lnTo>
                      <a:pt x="204" y="812"/>
                    </a:lnTo>
                    <a:lnTo>
                      <a:pt x="182" y="808"/>
                    </a:lnTo>
                    <a:lnTo>
                      <a:pt x="158" y="802"/>
                    </a:lnTo>
                    <a:lnTo>
                      <a:pt x="136" y="794"/>
                    </a:lnTo>
                    <a:lnTo>
                      <a:pt x="114" y="784"/>
                    </a:lnTo>
                    <a:lnTo>
                      <a:pt x="94" y="774"/>
                    </a:lnTo>
                    <a:lnTo>
                      <a:pt x="94" y="774"/>
                    </a:lnTo>
                    <a:lnTo>
                      <a:pt x="88" y="770"/>
                    </a:lnTo>
                    <a:lnTo>
                      <a:pt x="88" y="770"/>
                    </a:lnTo>
                    <a:lnTo>
                      <a:pt x="86" y="768"/>
                    </a:lnTo>
                    <a:lnTo>
                      <a:pt x="86" y="768"/>
                    </a:lnTo>
                    <a:lnTo>
                      <a:pt x="82" y="766"/>
                    </a:lnTo>
                    <a:lnTo>
                      <a:pt x="80" y="760"/>
                    </a:lnTo>
                    <a:lnTo>
                      <a:pt x="80" y="760"/>
                    </a:lnTo>
                    <a:lnTo>
                      <a:pt x="80" y="754"/>
                    </a:lnTo>
                    <a:lnTo>
                      <a:pt x="82" y="750"/>
                    </a:lnTo>
                    <a:lnTo>
                      <a:pt x="94" y="730"/>
                    </a:lnTo>
                    <a:lnTo>
                      <a:pt x="158" y="616"/>
                    </a:lnTo>
                    <a:lnTo>
                      <a:pt x="158" y="616"/>
                    </a:lnTo>
                    <a:lnTo>
                      <a:pt x="162" y="612"/>
                    </a:lnTo>
                    <a:lnTo>
                      <a:pt x="166" y="608"/>
                    </a:lnTo>
                    <a:lnTo>
                      <a:pt x="166" y="608"/>
                    </a:lnTo>
                    <a:lnTo>
                      <a:pt x="172" y="608"/>
                    </a:lnTo>
                    <a:lnTo>
                      <a:pt x="176" y="610"/>
                    </a:lnTo>
                    <a:lnTo>
                      <a:pt x="176" y="610"/>
                    </a:lnTo>
                    <a:lnTo>
                      <a:pt x="198" y="620"/>
                    </a:lnTo>
                    <a:lnTo>
                      <a:pt x="222" y="628"/>
                    </a:lnTo>
                    <a:lnTo>
                      <a:pt x="222" y="628"/>
                    </a:lnTo>
                    <a:lnTo>
                      <a:pt x="228" y="632"/>
                    </a:lnTo>
                    <a:lnTo>
                      <a:pt x="232" y="638"/>
                    </a:lnTo>
                    <a:lnTo>
                      <a:pt x="238" y="672"/>
                    </a:lnTo>
                    <a:lnTo>
                      <a:pt x="238" y="672"/>
                    </a:lnTo>
                    <a:lnTo>
                      <a:pt x="238" y="674"/>
                    </a:lnTo>
                    <a:lnTo>
                      <a:pt x="238" y="674"/>
                    </a:lnTo>
                    <a:lnTo>
                      <a:pt x="240" y="678"/>
                    </a:lnTo>
                    <a:lnTo>
                      <a:pt x="244" y="680"/>
                    </a:lnTo>
                    <a:lnTo>
                      <a:pt x="248" y="684"/>
                    </a:lnTo>
                    <a:lnTo>
                      <a:pt x="252" y="684"/>
                    </a:lnTo>
                    <a:lnTo>
                      <a:pt x="296" y="684"/>
                    </a:lnTo>
                    <a:lnTo>
                      <a:pt x="296" y="684"/>
                    </a:lnTo>
                    <a:lnTo>
                      <a:pt x="300" y="684"/>
                    </a:lnTo>
                    <a:lnTo>
                      <a:pt x="306" y="680"/>
                    </a:lnTo>
                    <a:lnTo>
                      <a:pt x="308" y="678"/>
                    </a:lnTo>
                    <a:lnTo>
                      <a:pt x="310" y="674"/>
                    </a:lnTo>
                    <a:lnTo>
                      <a:pt x="310" y="674"/>
                    </a:lnTo>
                    <a:lnTo>
                      <a:pt x="310" y="672"/>
                    </a:lnTo>
                    <a:lnTo>
                      <a:pt x="318" y="638"/>
                    </a:lnTo>
                    <a:lnTo>
                      <a:pt x="318" y="638"/>
                    </a:lnTo>
                    <a:lnTo>
                      <a:pt x="320" y="632"/>
                    </a:lnTo>
                    <a:lnTo>
                      <a:pt x="328" y="628"/>
                    </a:lnTo>
                    <a:lnTo>
                      <a:pt x="328" y="628"/>
                    </a:lnTo>
                    <a:lnTo>
                      <a:pt x="350" y="620"/>
                    </a:lnTo>
                    <a:lnTo>
                      <a:pt x="372" y="610"/>
                    </a:lnTo>
                    <a:lnTo>
                      <a:pt x="372" y="610"/>
                    </a:lnTo>
                    <a:lnTo>
                      <a:pt x="380" y="608"/>
                    </a:lnTo>
                    <a:lnTo>
                      <a:pt x="386" y="610"/>
                    </a:lnTo>
                    <a:lnTo>
                      <a:pt x="414" y="628"/>
                    </a:lnTo>
                    <a:lnTo>
                      <a:pt x="414" y="628"/>
                    </a:lnTo>
                    <a:lnTo>
                      <a:pt x="416" y="630"/>
                    </a:lnTo>
                    <a:lnTo>
                      <a:pt x="416" y="630"/>
                    </a:lnTo>
                    <a:lnTo>
                      <a:pt x="420" y="632"/>
                    </a:lnTo>
                    <a:lnTo>
                      <a:pt x="424" y="632"/>
                    </a:lnTo>
                    <a:lnTo>
                      <a:pt x="424" y="632"/>
                    </a:lnTo>
                    <a:lnTo>
                      <a:pt x="428" y="630"/>
                    </a:lnTo>
                    <a:lnTo>
                      <a:pt x="434" y="628"/>
                    </a:lnTo>
                    <a:lnTo>
                      <a:pt x="464" y="596"/>
                    </a:lnTo>
                    <a:lnTo>
                      <a:pt x="464" y="596"/>
                    </a:lnTo>
                    <a:lnTo>
                      <a:pt x="466" y="592"/>
                    </a:lnTo>
                    <a:lnTo>
                      <a:pt x="468" y="588"/>
                    </a:lnTo>
                    <a:lnTo>
                      <a:pt x="468" y="584"/>
                    </a:lnTo>
                    <a:lnTo>
                      <a:pt x="466" y="580"/>
                    </a:lnTo>
                    <a:lnTo>
                      <a:pt x="466" y="580"/>
                    </a:lnTo>
                    <a:lnTo>
                      <a:pt x="466" y="578"/>
                    </a:lnTo>
                    <a:lnTo>
                      <a:pt x="446" y="550"/>
                    </a:lnTo>
                    <a:lnTo>
                      <a:pt x="446" y="550"/>
                    </a:lnTo>
                    <a:lnTo>
                      <a:pt x="444" y="542"/>
                    </a:lnTo>
                    <a:lnTo>
                      <a:pt x="446" y="536"/>
                    </a:lnTo>
                    <a:lnTo>
                      <a:pt x="446" y="536"/>
                    </a:lnTo>
                    <a:lnTo>
                      <a:pt x="456" y="514"/>
                    </a:lnTo>
                    <a:lnTo>
                      <a:pt x="464" y="490"/>
                    </a:lnTo>
                    <a:lnTo>
                      <a:pt x="464" y="490"/>
                    </a:lnTo>
                    <a:lnTo>
                      <a:pt x="468" y="484"/>
                    </a:lnTo>
                    <a:lnTo>
                      <a:pt x="476" y="480"/>
                    </a:lnTo>
                    <a:lnTo>
                      <a:pt x="508" y="474"/>
                    </a:lnTo>
                    <a:lnTo>
                      <a:pt x="508" y="474"/>
                    </a:lnTo>
                    <a:lnTo>
                      <a:pt x="512" y="474"/>
                    </a:lnTo>
                    <a:lnTo>
                      <a:pt x="512" y="474"/>
                    </a:lnTo>
                    <a:lnTo>
                      <a:pt x="514" y="472"/>
                    </a:lnTo>
                    <a:lnTo>
                      <a:pt x="518" y="468"/>
                    </a:lnTo>
                    <a:lnTo>
                      <a:pt x="520" y="464"/>
                    </a:lnTo>
                    <a:lnTo>
                      <a:pt x="520" y="460"/>
                    </a:lnTo>
                    <a:lnTo>
                      <a:pt x="520" y="416"/>
                    </a:lnTo>
                    <a:lnTo>
                      <a:pt x="520" y="416"/>
                    </a:lnTo>
                    <a:lnTo>
                      <a:pt x="520" y="412"/>
                    </a:lnTo>
                    <a:lnTo>
                      <a:pt x="518" y="406"/>
                    </a:lnTo>
                    <a:lnTo>
                      <a:pt x="514" y="404"/>
                    </a:lnTo>
                    <a:lnTo>
                      <a:pt x="512" y="402"/>
                    </a:lnTo>
                    <a:lnTo>
                      <a:pt x="512" y="402"/>
                    </a:lnTo>
                    <a:lnTo>
                      <a:pt x="508" y="402"/>
                    </a:lnTo>
                    <a:lnTo>
                      <a:pt x="476" y="396"/>
                    </a:lnTo>
                    <a:lnTo>
                      <a:pt x="476" y="396"/>
                    </a:lnTo>
                    <a:lnTo>
                      <a:pt x="468" y="392"/>
                    </a:lnTo>
                    <a:lnTo>
                      <a:pt x="464" y="386"/>
                    </a:lnTo>
                    <a:lnTo>
                      <a:pt x="464" y="386"/>
                    </a:lnTo>
                    <a:lnTo>
                      <a:pt x="456" y="362"/>
                    </a:lnTo>
                    <a:lnTo>
                      <a:pt x="446" y="340"/>
                    </a:lnTo>
                    <a:lnTo>
                      <a:pt x="446" y="340"/>
                    </a:lnTo>
                    <a:lnTo>
                      <a:pt x="444" y="334"/>
                    </a:lnTo>
                    <a:lnTo>
                      <a:pt x="446" y="326"/>
                    </a:lnTo>
                    <a:lnTo>
                      <a:pt x="466" y="298"/>
                    </a:lnTo>
                    <a:lnTo>
                      <a:pt x="466" y="298"/>
                    </a:lnTo>
                    <a:lnTo>
                      <a:pt x="466" y="296"/>
                    </a:lnTo>
                    <a:lnTo>
                      <a:pt x="466" y="296"/>
                    </a:lnTo>
                    <a:lnTo>
                      <a:pt x="468" y="292"/>
                    </a:lnTo>
                    <a:lnTo>
                      <a:pt x="468" y="288"/>
                    </a:lnTo>
                    <a:lnTo>
                      <a:pt x="466" y="284"/>
                    </a:lnTo>
                    <a:lnTo>
                      <a:pt x="464" y="280"/>
                    </a:lnTo>
                    <a:lnTo>
                      <a:pt x="434" y="248"/>
                    </a:lnTo>
                    <a:lnTo>
                      <a:pt x="434" y="248"/>
                    </a:lnTo>
                    <a:lnTo>
                      <a:pt x="428" y="246"/>
                    </a:lnTo>
                    <a:lnTo>
                      <a:pt x="424" y="244"/>
                    </a:lnTo>
                    <a:lnTo>
                      <a:pt x="424" y="244"/>
                    </a:lnTo>
                    <a:lnTo>
                      <a:pt x="420" y="244"/>
                    </a:lnTo>
                    <a:lnTo>
                      <a:pt x="416" y="246"/>
                    </a:lnTo>
                    <a:lnTo>
                      <a:pt x="416" y="246"/>
                    </a:lnTo>
                    <a:lnTo>
                      <a:pt x="414" y="248"/>
                    </a:lnTo>
                    <a:lnTo>
                      <a:pt x="386" y="266"/>
                    </a:lnTo>
                    <a:lnTo>
                      <a:pt x="386" y="266"/>
                    </a:lnTo>
                    <a:lnTo>
                      <a:pt x="380" y="268"/>
                    </a:lnTo>
                    <a:lnTo>
                      <a:pt x="372" y="266"/>
                    </a:lnTo>
                    <a:lnTo>
                      <a:pt x="372" y="266"/>
                    </a:lnTo>
                    <a:lnTo>
                      <a:pt x="350" y="256"/>
                    </a:lnTo>
                    <a:lnTo>
                      <a:pt x="328" y="248"/>
                    </a:lnTo>
                    <a:lnTo>
                      <a:pt x="328" y="248"/>
                    </a:lnTo>
                    <a:lnTo>
                      <a:pt x="320" y="244"/>
                    </a:lnTo>
                    <a:lnTo>
                      <a:pt x="318" y="236"/>
                    </a:lnTo>
                    <a:lnTo>
                      <a:pt x="310" y="204"/>
                    </a:lnTo>
                    <a:lnTo>
                      <a:pt x="310" y="204"/>
                    </a:lnTo>
                    <a:lnTo>
                      <a:pt x="310" y="200"/>
                    </a:lnTo>
                    <a:lnTo>
                      <a:pt x="310" y="200"/>
                    </a:lnTo>
                    <a:lnTo>
                      <a:pt x="308" y="198"/>
                    </a:lnTo>
                    <a:lnTo>
                      <a:pt x="306" y="196"/>
                    </a:lnTo>
                    <a:lnTo>
                      <a:pt x="300" y="192"/>
                    </a:lnTo>
                    <a:lnTo>
                      <a:pt x="296" y="192"/>
                    </a:lnTo>
                    <a:lnTo>
                      <a:pt x="254" y="192"/>
                    </a:lnTo>
                    <a:lnTo>
                      <a:pt x="254" y="192"/>
                    </a:lnTo>
                    <a:lnTo>
                      <a:pt x="248" y="192"/>
                    </a:lnTo>
                    <a:lnTo>
                      <a:pt x="244" y="196"/>
                    </a:lnTo>
                    <a:lnTo>
                      <a:pt x="240" y="198"/>
                    </a:lnTo>
                    <a:lnTo>
                      <a:pt x="238" y="200"/>
                    </a:lnTo>
                    <a:lnTo>
                      <a:pt x="238" y="200"/>
                    </a:lnTo>
                    <a:lnTo>
                      <a:pt x="238" y="204"/>
                    </a:lnTo>
                    <a:lnTo>
                      <a:pt x="232" y="236"/>
                    </a:lnTo>
                    <a:lnTo>
                      <a:pt x="232" y="236"/>
                    </a:lnTo>
                    <a:lnTo>
                      <a:pt x="228" y="244"/>
                    </a:lnTo>
                    <a:lnTo>
                      <a:pt x="222" y="248"/>
                    </a:lnTo>
                    <a:lnTo>
                      <a:pt x="222" y="248"/>
                    </a:lnTo>
                    <a:lnTo>
                      <a:pt x="198" y="256"/>
                    </a:lnTo>
                    <a:lnTo>
                      <a:pt x="176" y="266"/>
                    </a:lnTo>
                    <a:lnTo>
                      <a:pt x="176" y="266"/>
                    </a:lnTo>
                    <a:lnTo>
                      <a:pt x="170" y="268"/>
                    </a:lnTo>
                    <a:lnTo>
                      <a:pt x="162" y="266"/>
                    </a:lnTo>
                    <a:lnTo>
                      <a:pt x="134" y="248"/>
                    </a:lnTo>
                    <a:lnTo>
                      <a:pt x="134" y="248"/>
                    </a:lnTo>
                    <a:lnTo>
                      <a:pt x="132" y="246"/>
                    </a:lnTo>
                    <a:lnTo>
                      <a:pt x="132" y="246"/>
                    </a:lnTo>
                    <a:lnTo>
                      <a:pt x="128" y="244"/>
                    </a:lnTo>
                    <a:lnTo>
                      <a:pt x="124" y="244"/>
                    </a:lnTo>
                    <a:lnTo>
                      <a:pt x="120" y="246"/>
                    </a:lnTo>
                    <a:lnTo>
                      <a:pt x="116" y="248"/>
                    </a:lnTo>
                    <a:lnTo>
                      <a:pt x="86" y="278"/>
                    </a:lnTo>
                    <a:lnTo>
                      <a:pt x="86" y="278"/>
                    </a:lnTo>
                    <a:lnTo>
                      <a:pt x="82" y="284"/>
                    </a:lnTo>
                    <a:lnTo>
                      <a:pt x="80" y="288"/>
                    </a:lnTo>
                    <a:lnTo>
                      <a:pt x="80" y="292"/>
                    </a:lnTo>
                    <a:lnTo>
                      <a:pt x="82" y="296"/>
                    </a:lnTo>
                    <a:lnTo>
                      <a:pt x="82" y="296"/>
                    </a:lnTo>
                    <a:lnTo>
                      <a:pt x="84" y="298"/>
                    </a:lnTo>
                    <a:lnTo>
                      <a:pt x="102" y="326"/>
                    </a:lnTo>
                    <a:lnTo>
                      <a:pt x="102" y="326"/>
                    </a:lnTo>
                    <a:lnTo>
                      <a:pt x="104" y="334"/>
                    </a:lnTo>
                    <a:lnTo>
                      <a:pt x="102" y="340"/>
                    </a:lnTo>
                    <a:lnTo>
                      <a:pt x="102" y="340"/>
                    </a:lnTo>
                    <a:lnTo>
                      <a:pt x="92" y="362"/>
                    </a:lnTo>
                    <a:lnTo>
                      <a:pt x="84" y="386"/>
                    </a:lnTo>
                    <a:lnTo>
                      <a:pt x="84" y="386"/>
                    </a:lnTo>
                    <a:lnTo>
                      <a:pt x="80" y="392"/>
                    </a:lnTo>
                    <a:lnTo>
                      <a:pt x="74" y="396"/>
                    </a:lnTo>
                    <a:lnTo>
                      <a:pt x="40" y="402"/>
                    </a:lnTo>
                    <a:lnTo>
                      <a:pt x="40" y="402"/>
                    </a:lnTo>
                    <a:lnTo>
                      <a:pt x="38" y="402"/>
                    </a:lnTo>
                    <a:lnTo>
                      <a:pt x="38" y="402"/>
                    </a:lnTo>
                    <a:lnTo>
                      <a:pt x="34" y="404"/>
                    </a:lnTo>
                    <a:lnTo>
                      <a:pt x="32" y="406"/>
                    </a:lnTo>
                    <a:lnTo>
                      <a:pt x="30" y="412"/>
                    </a:lnTo>
                    <a:lnTo>
                      <a:pt x="28" y="416"/>
                    </a:lnTo>
                    <a:lnTo>
                      <a:pt x="28" y="460"/>
                    </a:lnTo>
                    <a:lnTo>
                      <a:pt x="28" y="460"/>
                    </a:lnTo>
                    <a:lnTo>
                      <a:pt x="30" y="464"/>
                    </a:lnTo>
                    <a:lnTo>
                      <a:pt x="32" y="468"/>
                    </a:lnTo>
                    <a:lnTo>
                      <a:pt x="34" y="472"/>
                    </a:lnTo>
                    <a:lnTo>
                      <a:pt x="38" y="474"/>
                    </a:lnTo>
                    <a:lnTo>
                      <a:pt x="38" y="474"/>
                    </a:lnTo>
                    <a:lnTo>
                      <a:pt x="40" y="474"/>
                    </a:lnTo>
                    <a:lnTo>
                      <a:pt x="74" y="480"/>
                    </a:lnTo>
                    <a:lnTo>
                      <a:pt x="74" y="480"/>
                    </a:lnTo>
                    <a:lnTo>
                      <a:pt x="80" y="484"/>
                    </a:lnTo>
                    <a:lnTo>
                      <a:pt x="84" y="490"/>
                    </a:lnTo>
                    <a:lnTo>
                      <a:pt x="84" y="490"/>
                    </a:lnTo>
                    <a:lnTo>
                      <a:pt x="92" y="514"/>
                    </a:lnTo>
                    <a:lnTo>
                      <a:pt x="102" y="536"/>
                    </a:lnTo>
                    <a:lnTo>
                      <a:pt x="102" y="536"/>
                    </a:lnTo>
                    <a:lnTo>
                      <a:pt x="104" y="540"/>
                    </a:lnTo>
                    <a:lnTo>
                      <a:pt x="104" y="546"/>
                    </a:lnTo>
                    <a:lnTo>
                      <a:pt x="102" y="550"/>
                    </a:lnTo>
                    <a:lnTo>
                      <a:pt x="98" y="554"/>
                    </a:lnTo>
                    <a:lnTo>
                      <a:pt x="98" y="554"/>
                    </a:lnTo>
                    <a:lnTo>
                      <a:pt x="92" y="556"/>
                    </a:lnTo>
                    <a:lnTo>
                      <a:pt x="86" y="556"/>
                    </a:lnTo>
                    <a:lnTo>
                      <a:pt x="82" y="554"/>
                    </a:lnTo>
                    <a:lnTo>
                      <a:pt x="78" y="550"/>
                    </a:lnTo>
                    <a:lnTo>
                      <a:pt x="78" y="550"/>
                    </a:lnTo>
                    <a:lnTo>
                      <a:pt x="68" y="528"/>
                    </a:lnTo>
                    <a:lnTo>
                      <a:pt x="60" y="506"/>
                    </a:lnTo>
                    <a:lnTo>
                      <a:pt x="36" y="502"/>
                    </a:lnTo>
                    <a:lnTo>
                      <a:pt x="36" y="502"/>
                    </a:lnTo>
                    <a:lnTo>
                      <a:pt x="28" y="500"/>
                    </a:lnTo>
                    <a:lnTo>
                      <a:pt x="22" y="496"/>
                    </a:lnTo>
                    <a:lnTo>
                      <a:pt x="16" y="492"/>
                    </a:lnTo>
                    <a:lnTo>
                      <a:pt x="10" y="488"/>
                    </a:lnTo>
                    <a:lnTo>
                      <a:pt x="6" y="480"/>
                    </a:lnTo>
                    <a:lnTo>
                      <a:pt x="2" y="474"/>
                    </a:lnTo>
                    <a:lnTo>
                      <a:pt x="0" y="466"/>
                    </a:lnTo>
                    <a:lnTo>
                      <a:pt x="0" y="460"/>
                    </a:lnTo>
                    <a:lnTo>
                      <a:pt x="0" y="416"/>
                    </a:lnTo>
                    <a:lnTo>
                      <a:pt x="0" y="416"/>
                    </a:lnTo>
                    <a:lnTo>
                      <a:pt x="0" y="410"/>
                    </a:lnTo>
                    <a:lnTo>
                      <a:pt x="2" y="402"/>
                    </a:lnTo>
                    <a:lnTo>
                      <a:pt x="6" y="394"/>
                    </a:lnTo>
                    <a:lnTo>
                      <a:pt x="10" y="388"/>
                    </a:lnTo>
                    <a:lnTo>
                      <a:pt x="16" y="384"/>
                    </a:lnTo>
                    <a:lnTo>
                      <a:pt x="22" y="378"/>
                    </a:lnTo>
                    <a:lnTo>
                      <a:pt x="28" y="376"/>
                    </a:lnTo>
                    <a:lnTo>
                      <a:pt x="36" y="374"/>
                    </a:lnTo>
                    <a:lnTo>
                      <a:pt x="60" y="370"/>
                    </a:lnTo>
                    <a:lnTo>
                      <a:pt x="60" y="370"/>
                    </a:lnTo>
                    <a:lnTo>
                      <a:pt x="66" y="352"/>
                    </a:lnTo>
                    <a:lnTo>
                      <a:pt x="74" y="334"/>
                    </a:lnTo>
                    <a:lnTo>
                      <a:pt x="60" y="314"/>
                    </a:lnTo>
                    <a:lnTo>
                      <a:pt x="60" y="314"/>
                    </a:lnTo>
                    <a:lnTo>
                      <a:pt x="56" y="308"/>
                    </a:lnTo>
                    <a:lnTo>
                      <a:pt x="54" y="300"/>
                    </a:lnTo>
                    <a:lnTo>
                      <a:pt x="52" y="294"/>
                    </a:lnTo>
                    <a:lnTo>
                      <a:pt x="52" y="286"/>
                    </a:lnTo>
                    <a:lnTo>
                      <a:pt x="54" y="278"/>
                    </a:lnTo>
                    <a:lnTo>
                      <a:pt x="56" y="272"/>
                    </a:lnTo>
                    <a:lnTo>
                      <a:pt x="60" y="264"/>
                    </a:lnTo>
                    <a:lnTo>
                      <a:pt x="66" y="260"/>
                    </a:lnTo>
                    <a:lnTo>
                      <a:pt x="96" y="228"/>
                    </a:lnTo>
                    <a:lnTo>
                      <a:pt x="96" y="228"/>
                    </a:lnTo>
                    <a:lnTo>
                      <a:pt x="102" y="224"/>
                    </a:lnTo>
                    <a:lnTo>
                      <a:pt x="108" y="220"/>
                    </a:lnTo>
                    <a:lnTo>
                      <a:pt x="114" y="218"/>
                    </a:lnTo>
                    <a:lnTo>
                      <a:pt x="122" y="216"/>
                    </a:lnTo>
                    <a:lnTo>
                      <a:pt x="130" y="216"/>
                    </a:lnTo>
                    <a:lnTo>
                      <a:pt x="138" y="218"/>
                    </a:lnTo>
                    <a:lnTo>
                      <a:pt x="144" y="220"/>
                    </a:lnTo>
                    <a:lnTo>
                      <a:pt x="150" y="224"/>
                    </a:lnTo>
                    <a:lnTo>
                      <a:pt x="170" y="238"/>
                    </a:lnTo>
                    <a:lnTo>
                      <a:pt x="170" y="238"/>
                    </a:lnTo>
                    <a:lnTo>
                      <a:pt x="188" y="230"/>
                    </a:lnTo>
                    <a:lnTo>
                      <a:pt x="206" y="222"/>
                    </a:lnTo>
                    <a:lnTo>
                      <a:pt x="210" y="200"/>
                    </a:lnTo>
                    <a:lnTo>
                      <a:pt x="210" y="200"/>
                    </a:lnTo>
                    <a:lnTo>
                      <a:pt x="212" y="192"/>
                    </a:lnTo>
                    <a:lnTo>
                      <a:pt x="216" y="186"/>
                    </a:lnTo>
                    <a:lnTo>
                      <a:pt x="220" y="180"/>
                    </a:lnTo>
                    <a:lnTo>
                      <a:pt x="226" y="174"/>
                    </a:lnTo>
                    <a:lnTo>
                      <a:pt x="232" y="170"/>
                    </a:lnTo>
                    <a:lnTo>
                      <a:pt x="238" y="166"/>
                    </a:lnTo>
                    <a:lnTo>
                      <a:pt x="246" y="164"/>
                    </a:lnTo>
                    <a:lnTo>
                      <a:pt x="254" y="164"/>
                    </a:lnTo>
                    <a:lnTo>
                      <a:pt x="296" y="164"/>
                    </a:lnTo>
                    <a:lnTo>
                      <a:pt x="296" y="164"/>
                    </a:lnTo>
                    <a:lnTo>
                      <a:pt x="304" y="164"/>
                    </a:lnTo>
                    <a:lnTo>
                      <a:pt x="310" y="166"/>
                    </a:lnTo>
                    <a:lnTo>
                      <a:pt x="318" y="170"/>
                    </a:lnTo>
                    <a:lnTo>
                      <a:pt x="324" y="174"/>
                    </a:lnTo>
                    <a:lnTo>
                      <a:pt x="330" y="180"/>
                    </a:lnTo>
                    <a:lnTo>
                      <a:pt x="334" y="186"/>
                    </a:lnTo>
                    <a:lnTo>
                      <a:pt x="336" y="192"/>
                    </a:lnTo>
                    <a:lnTo>
                      <a:pt x="338" y="200"/>
                    </a:lnTo>
                    <a:lnTo>
                      <a:pt x="342" y="222"/>
                    </a:lnTo>
                    <a:lnTo>
                      <a:pt x="342" y="222"/>
                    </a:lnTo>
                    <a:lnTo>
                      <a:pt x="360" y="230"/>
                    </a:lnTo>
                    <a:lnTo>
                      <a:pt x="378" y="238"/>
                    </a:lnTo>
                    <a:lnTo>
                      <a:pt x="398" y="224"/>
                    </a:lnTo>
                    <a:lnTo>
                      <a:pt x="398" y="224"/>
                    </a:lnTo>
                    <a:lnTo>
                      <a:pt x="404" y="220"/>
                    </a:lnTo>
                    <a:lnTo>
                      <a:pt x="412" y="218"/>
                    </a:lnTo>
                    <a:lnTo>
                      <a:pt x="418" y="216"/>
                    </a:lnTo>
                    <a:lnTo>
                      <a:pt x="426" y="216"/>
                    </a:lnTo>
                    <a:lnTo>
                      <a:pt x="426" y="216"/>
                    </a:lnTo>
                    <a:lnTo>
                      <a:pt x="442" y="220"/>
                    </a:lnTo>
                    <a:lnTo>
                      <a:pt x="448" y="224"/>
                    </a:lnTo>
                    <a:lnTo>
                      <a:pt x="454" y="230"/>
                    </a:lnTo>
                    <a:lnTo>
                      <a:pt x="484" y="260"/>
                    </a:lnTo>
                    <a:lnTo>
                      <a:pt x="484" y="260"/>
                    </a:lnTo>
                    <a:lnTo>
                      <a:pt x="488" y="264"/>
                    </a:lnTo>
                    <a:lnTo>
                      <a:pt x="492" y="272"/>
                    </a:lnTo>
                    <a:lnTo>
                      <a:pt x="494" y="278"/>
                    </a:lnTo>
                    <a:lnTo>
                      <a:pt x="496" y="286"/>
                    </a:lnTo>
                    <a:lnTo>
                      <a:pt x="496" y="294"/>
                    </a:lnTo>
                    <a:lnTo>
                      <a:pt x="494" y="300"/>
                    </a:lnTo>
                    <a:lnTo>
                      <a:pt x="492" y="308"/>
                    </a:lnTo>
                    <a:lnTo>
                      <a:pt x="488" y="314"/>
                    </a:lnTo>
                    <a:lnTo>
                      <a:pt x="474" y="334"/>
                    </a:lnTo>
                    <a:lnTo>
                      <a:pt x="474" y="334"/>
                    </a:lnTo>
                    <a:lnTo>
                      <a:pt x="482" y="352"/>
                    </a:lnTo>
                    <a:lnTo>
                      <a:pt x="490" y="370"/>
                    </a:lnTo>
                    <a:lnTo>
                      <a:pt x="512" y="374"/>
                    </a:lnTo>
                    <a:lnTo>
                      <a:pt x="512" y="374"/>
                    </a:lnTo>
                    <a:lnTo>
                      <a:pt x="520" y="376"/>
                    </a:lnTo>
                    <a:lnTo>
                      <a:pt x="528" y="378"/>
                    </a:lnTo>
                    <a:lnTo>
                      <a:pt x="534" y="384"/>
                    </a:lnTo>
                    <a:lnTo>
                      <a:pt x="538" y="388"/>
                    </a:lnTo>
                    <a:lnTo>
                      <a:pt x="542" y="396"/>
                    </a:lnTo>
                    <a:lnTo>
                      <a:pt x="546" y="402"/>
                    </a:lnTo>
                    <a:lnTo>
                      <a:pt x="548" y="410"/>
                    </a:lnTo>
                    <a:lnTo>
                      <a:pt x="548" y="416"/>
                    </a:lnTo>
                    <a:lnTo>
                      <a:pt x="548" y="460"/>
                    </a:lnTo>
                    <a:lnTo>
                      <a:pt x="548" y="460"/>
                    </a:lnTo>
                    <a:lnTo>
                      <a:pt x="548" y="466"/>
                    </a:lnTo>
                    <a:lnTo>
                      <a:pt x="546" y="474"/>
                    </a:lnTo>
                    <a:lnTo>
                      <a:pt x="542" y="480"/>
                    </a:lnTo>
                    <a:lnTo>
                      <a:pt x="538" y="488"/>
                    </a:lnTo>
                    <a:lnTo>
                      <a:pt x="534" y="492"/>
                    </a:lnTo>
                    <a:lnTo>
                      <a:pt x="528" y="498"/>
                    </a:lnTo>
                    <a:lnTo>
                      <a:pt x="520" y="500"/>
                    </a:lnTo>
                    <a:lnTo>
                      <a:pt x="512" y="502"/>
                    </a:lnTo>
                    <a:lnTo>
                      <a:pt x="490" y="506"/>
                    </a:lnTo>
                    <a:lnTo>
                      <a:pt x="490" y="506"/>
                    </a:lnTo>
                    <a:lnTo>
                      <a:pt x="482" y="524"/>
                    </a:lnTo>
                    <a:lnTo>
                      <a:pt x="474" y="542"/>
                    </a:lnTo>
                    <a:lnTo>
                      <a:pt x="488" y="562"/>
                    </a:lnTo>
                    <a:lnTo>
                      <a:pt x="488" y="562"/>
                    </a:lnTo>
                    <a:lnTo>
                      <a:pt x="492" y="568"/>
                    </a:lnTo>
                    <a:lnTo>
                      <a:pt x="494" y="574"/>
                    </a:lnTo>
                    <a:lnTo>
                      <a:pt x="496" y="582"/>
                    </a:lnTo>
                    <a:lnTo>
                      <a:pt x="496" y="590"/>
                    </a:lnTo>
                    <a:lnTo>
                      <a:pt x="494" y="598"/>
                    </a:lnTo>
                    <a:lnTo>
                      <a:pt x="492" y="604"/>
                    </a:lnTo>
                    <a:lnTo>
                      <a:pt x="488" y="610"/>
                    </a:lnTo>
                    <a:lnTo>
                      <a:pt x="484" y="616"/>
                    </a:lnTo>
                    <a:lnTo>
                      <a:pt x="452" y="646"/>
                    </a:lnTo>
                    <a:lnTo>
                      <a:pt x="452" y="646"/>
                    </a:lnTo>
                    <a:lnTo>
                      <a:pt x="448" y="652"/>
                    </a:lnTo>
                    <a:lnTo>
                      <a:pt x="442" y="656"/>
                    </a:lnTo>
                    <a:lnTo>
                      <a:pt x="434" y="658"/>
                    </a:lnTo>
                    <a:lnTo>
                      <a:pt x="426" y="660"/>
                    </a:lnTo>
                    <a:lnTo>
                      <a:pt x="426" y="660"/>
                    </a:lnTo>
                    <a:lnTo>
                      <a:pt x="418" y="660"/>
                    </a:lnTo>
                    <a:lnTo>
                      <a:pt x="412" y="658"/>
                    </a:lnTo>
                    <a:lnTo>
                      <a:pt x="404" y="656"/>
                    </a:lnTo>
                    <a:lnTo>
                      <a:pt x="398" y="652"/>
                    </a:lnTo>
                    <a:lnTo>
                      <a:pt x="378" y="638"/>
                    </a:lnTo>
                    <a:lnTo>
                      <a:pt x="378" y="638"/>
                    </a:lnTo>
                    <a:lnTo>
                      <a:pt x="360" y="646"/>
                    </a:lnTo>
                    <a:lnTo>
                      <a:pt x="342" y="652"/>
                    </a:lnTo>
                    <a:lnTo>
                      <a:pt x="338" y="676"/>
                    </a:lnTo>
                    <a:lnTo>
                      <a:pt x="338" y="676"/>
                    </a:lnTo>
                    <a:lnTo>
                      <a:pt x="336" y="684"/>
                    </a:lnTo>
                    <a:lnTo>
                      <a:pt x="334" y="690"/>
                    </a:lnTo>
                    <a:lnTo>
                      <a:pt x="330" y="696"/>
                    </a:lnTo>
                    <a:lnTo>
                      <a:pt x="324" y="702"/>
                    </a:lnTo>
                    <a:lnTo>
                      <a:pt x="318" y="706"/>
                    </a:lnTo>
                    <a:lnTo>
                      <a:pt x="310" y="710"/>
                    </a:lnTo>
                    <a:lnTo>
                      <a:pt x="302" y="712"/>
                    </a:lnTo>
                    <a:lnTo>
                      <a:pt x="296" y="712"/>
                    </a:lnTo>
                    <a:lnTo>
                      <a:pt x="252" y="712"/>
                    </a:lnTo>
                    <a:lnTo>
                      <a:pt x="252" y="712"/>
                    </a:lnTo>
                    <a:lnTo>
                      <a:pt x="246" y="712"/>
                    </a:lnTo>
                    <a:lnTo>
                      <a:pt x="238" y="710"/>
                    </a:lnTo>
                    <a:lnTo>
                      <a:pt x="232" y="706"/>
                    </a:lnTo>
                    <a:lnTo>
                      <a:pt x="226" y="702"/>
                    </a:lnTo>
                    <a:lnTo>
                      <a:pt x="220" y="696"/>
                    </a:lnTo>
                    <a:lnTo>
                      <a:pt x="216" y="690"/>
                    </a:lnTo>
                    <a:lnTo>
                      <a:pt x="212" y="684"/>
                    </a:lnTo>
                    <a:lnTo>
                      <a:pt x="210" y="676"/>
                    </a:lnTo>
                    <a:lnTo>
                      <a:pt x="206" y="652"/>
                    </a:lnTo>
                    <a:lnTo>
                      <a:pt x="206" y="652"/>
                    </a:lnTo>
                    <a:lnTo>
                      <a:pt x="176" y="640"/>
                    </a:lnTo>
                    <a:lnTo>
                      <a:pt x="118" y="744"/>
                    </a:lnTo>
                    <a:lnTo>
                      <a:pt x="112" y="752"/>
                    </a:lnTo>
                    <a:lnTo>
                      <a:pt x="112" y="752"/>
                    </a:lnTo>
                    <a:lnTo>
                      <a:pt x="132" y="762"/>
                    </a:lnTo>
                    <a:lnTo>
                      <a:pt x="150" y="770"/>
                    </a:lnTo>
                    <a:lnTo>
                      <a:pt x="170" y="776"/>
                    </a:lnTo>
                    <a:lnTo>
                      <a:pt x="190" y="782"/>
                    </a:lnTo>
                    <a:lnTo>
                      <a:pt x="212" y="786"/>
                    </a:lnTo>
                    <a:lnTo>
                      <a:pt x="232" y="788"/>
                    </a:lnTo>
                    <a:lnTo>
                      <a:pt x="254" y="790"/>
                    </a:lnTo>
                    <a:lnTo>
                      <a:pt x="274" y="792"/>
                    </a:lnTo>
                    <a:lnTo>
                      <a:pt x="274" y="792"/>
                    </a:lnTo>
                    <a:lnTo>
                      <a:pt x="310" y="790"/>
                    </a:lnTo>
                    <a:lnTo>
                      <a:pt x="346" y="784"/>
                    </a:lnTo>
                    <a:lnTo>
                      <a:pt x="380" y="776"/>
                    </a:lnTo>
                    <a:lnTo>
                      <a:pt x="412" y="764"/>
                    </a:lnTo>
                    <a:lnTo>
                      <a:pt x="442" y="748"/>
                    </a:lnTo>
                    <a:lnTo>
                      <a:pt x="472" y="730"/>
                    </a:lnTo>
                    <a:lnTo>
                      <a:pt x="500" y="710"/>
                    </a:lnTo>
                    <a:lnTo>
                      <a:pt x="524" y="688"/>
                    </a:lnTo>
                    <a:lnTo>
                      <a:pt x="546" y="662"/>
                    </a:lnTo>
                    <a:lnTo>
                      <a:pt x="568" y="636"/>
                    </a:lnTo>
                    <a:lnTo>
                      <a:pt x="586" y="606"/>
                    </a:lnTo>
                    <a:lnTo>
                      <a:pt x="600" y="576"/>
                    </a:lnTo>
                    <a:lnTo>
                      <a:pt x="612" y="542"/>
                    </a:lnTo>
                    <a:lnTo>
                      <a:pt x="620" y="510"/>
                    </a:lnTo>
                    <a:lnTo>
                      <a:pt x="626" y="474"/>
                    </a:lnTo>
                    <a:lnTo>
                      <a:pt x="628" y="438"/>
                    </a:lnTo>
                    <a:lnTo>
                      <a:pt x="628" y="438"/>
                    </a:lnTo>
                    <a:lnTo>
                      <a:pt x="626" y="402"/>
                    </a:lnTo>
                    <a:lnTo>
                      <a:pt x="620" y="366"/>
                    </a:lnTo>
                    <a:lnTo>
                      <a:pt x="612" y="332"/>
                    </a:lnTo>
                    <a:lnTo>
                      <a:pt x="600" y="300"/>
                    </a:lnTo>
                    <a:lnTo>
                      <a:pt x="586" y="270"/>
                    </a:lnTo>
                    <a:lnTo>
                      <a:pt x="568" y="240"/>
                    </a:lnTo>
                    <a:lnTo>
                      <a:pt x="546" y="214"/>
                    </a:lnTo>
                    <a:lnTo>
                      <a:pt x="524" y="188"/>
                    </a:lnTo>
                    <a:lnTo>
                      <a:pt x="500" y="166"/>
                    </a:lnTo>
                    <a:lnTo>
                      <a:pt x="472" y="144"/>
                    </a:lnTo>
                    <a:lnTo>
                      <a:pt x="442" y="128"/>
                    </a:lnTo>
                    <a:lnTo>
                      <a:pt x="412" y="112"/>
                    </a:lnTo>
                    <a:lnTo>
                      <a:pt x="380" y="100"/>
                    </a:lnTo>
                    <a:lnTo>
                      <a:pt x="346" y="92"/>
                    </a:lnTo>
                    <a:lnTo>
                      <a:pt x="310" y="86"/>
                    </a:lnTo>
                    <a:lnTo>
                      <a:pt x="274" y="84"/>
                    </a:lnTo>
                    <a:lnTo>
                      <a:pt x="274" y="84"/>
                    </a:lnTo>
                    <a:lnTo>
                      <a:pt x="246" y="86"/>
                    </a:lnTo>
                    <a:lnTo>
                      <a:pt x="218" y="88"/>
                    </a:lnTo>
                    <a:lnTo>
                      <a:pt x="190" y="94"/>
                    </a:lnTo>
                    <a:lnTo>
                      <a:pt x="162" y="102"/>
                    </a:lnTo>
                    <a:lnTo>
                      <a:pt x="174" y="130"/>
                    </a:lnTo>
                    <a:lnTo>
                      <a:pt x="186" y="164"/>
                    </a:lnTo>
                    <a:lnTo>
                      <a:pt x="186" y="164"/>
                    </a:lnTo>
                    <a:lnTo>
                      <a:pt x="186" y="170"/>
                    </a:lnTo>
                    <a:lnTo>
                      <a:pt x="184" y="178"/>
                    </a:lnTo>
                    <a:lnTo>
                      <a:pt x="184" y="178"/>
                    </a:lnTo>
                    <a:lnTo>
                      <a:pt x="176" y="182"/>
                    </a:lnTo>
                    <a:lnTo>
                      <a:pt x="170" y="182"/>
                    </a:lnTo>
                    <a:lnTo>
                      <a:pt x="40" y="144"/>
                    </a:lnTo>
                    <a:lnTo>
                      <a:pt x="40" y="144"/>
                    </a:lnTo>
                    <a:lnTo>
                      <a:pt x="34" y="142"/>
                    </a:lnTo>
                    <a:lnTo>
                      <a:pt x="30" y="136"/>
                    </a:lnTo>
                    <a:lnTo>
                      <a:pt x="30" y="136"/>
                    </a:lnTo>
                    <a:lnTo>
                      <a:pt x="28" y="130"/>
                    </a:lnTo>
                    <a:lnTo>
                      <a:pt x="32" y="124"/>
                    </a:lnTo>
                    <a:lnTo>
                      <a:pt x="104" y="8"/>
                    </a:lnTo>
                    <a:lnTo>
                      <a:pt x="104" y="8"/>
                    </a:lnTo>
                    <a:lnTo>
                      <a:pt x="108" y="4"/>
                    </a:lnTo>
                    <a:lnTo>
                      <a:pt x="112" y="0"/>
                    </a:lnTo>
                    <a:lnTo>
                      <a:pt x="118" y="0"/>
                    </a:lnTo>
                    <a:lnTo>
                      <a:pt x="124" y="2"/>
                    </a:lnTo>
                    <a:lnTo>
                      <a:pt x="124" y="2"/>
                    </a:lnTo>
                    <a:lnTo>
                      <a:pt x="128" y="6"/>
                    </a:lnTo>
                    <a:lnTo>
                      <a:pt x="130" y="12"/>
                    </a:lnTo>
                    <a:lnTo>
                      <a:pt x="130" y="16"/>
                    </a:lnTo>
                    <a:lnTo>
                      <a:pt x="128" y="22"/>
                    </a:lnTo>
                    <a:lnTo>
                      <a:pt x="64" y="122"/>
                    </a:lnTo>
                    <a:lnTo>
                      <a:pt x="150" y="148"/>
                    </a:lnTo>
                    <a:lnTo>
                      <a:pt x="148" y="140"/>
                    </a:lnTo>
                    <a:lnTo>
                      <a:pt x="130" y="100"/>
                    </a:lnTo>
                    <a:lnTo>
                      <a:pt x="130" y="100"/>
                    </a:lnTo>
                    <a:lnTo>
                      <a:pt x="130" y="94"/>
                    </a:lnTo>
                    <a:lnTo>
                      <a:pt x="130" y="88"/>
                    </a:lnTo>
                    <a:lnTo>
                      <a:pt x="130" y="88"/>
                    </a:lnTo>
                    <a:lnTo>
                      <a:pt x="134" y="84"/>
                    </a:lnTo>
                    <a:lnTo>
                      <a:pt x="138" y="82"/>
                    </a:lnTo>
                    <a:lnTo>
                      <a:pt x="138" y="82"/>
                    </a:lnTo>
                    <a:lnTo>
                      <a:pt x="172" y="70"/>
                    </a:lnTo>
                    <a:lnTo>
                      <a:pt x="206" y="62"/>
                    </a:lnTo>
                    <a:lnTo>
                      <a:pt x="240" y="58"/>
                    </a:lnTo>
                    <a:lnTo>
                      <a:pt x="274" y="56"/>
                    </a:lnTo>
                    <a:lnTo>
                      <a:pt x="274" y="56"/>
                    </a:lnTo>
                    <a:lnTo>
                      <a:pt x="314" y="58"/>
                    </a:lnTo>
                    <a:lnTo>
                      <a:pt x="352" y="64"/>
                    </a:lnTo>
                    <a:lnTo>
                      <a:pt x="388" y="74"/>
                    </a:lnTo>
                    <a:lnTo>
                      <a:pt x="422" y="86"/>
                    </a:lnTo>
                    <a:lnTo>
                      <a:pt x="456" y="102"/>
                    </a:lnTo>
                    <a:lnTo>
                      <a:pt x="488" y="122"/>
                    </a:lnTo>
                    <a:lnTo>
                      <a:pt x="516" y="144"/>
                    </a:lnTo>
                    <a:lnTo>
                      <a:pt x="544" y="168"/>
                    </a:lnTo>
                    <a:lnTo>
                      <a:pt x="568" y="196"/>
                    </a:lnTo>
                    <a:lnTo>
                      <a:pt x="590" y="224"/>
                    </a:lnTo>
                    <a:lnTo>
                      <a:pt x="610" y="256"/>
                    </a:lnTo>
                    <a:lnTo>
                      <a:pt x="626" y="290"/>
                    </a:lnTo>
                    <a:lnTo>
                      <a:pt x="638" y="324"/>
                    </a:lnTo>
                    <a:lnTo>
                      <a:pt x="648" y="362"/>
                    </a:lnTo>
                    <a:lnTo>
                      <a:pt x="654" y="398"/>
                    </a:lnTo>
                    <a:lnTo>
                      <a:pt x="656" y="438"/>
                    </a:lnTo>
                    <a:lnTo>
                      <a:pt x="656" y="438"/>
                    </a:lnTo>
                    <a:lnTo>
                      <a:pt x="654" y="476"/>
                    </a:lnTo>
                    <a:lnTo>
                      <a:pt x="648" y="514"/>
                    </a:lnTo>
                    <a:lnTo>
                      <a:pt x="638" y="552"/>
                    </a:lnTo>
                    <a:lnTo>
                      <a:pt x="626" y="586"/>
                    </a:lnTo>
                    <a:lnTo>
                      <a:pt x="610" y="620"/>
                    </a:lnTo>
                    <a:lnTo>
                      <a:pt x="590" y="652"/>
                    </a:lnTo>
                    <a:lnTo>
                      <a:pt x="568" y="680"/>
                    </a:lnTo>
                    <a:lnTo>
                      <a:pt x="544" y="708"/>
                    </a:lnTo>
                    <a:lnTo>
                      <a:pt x="516" y="732"/>
                    </a:lnTo>
                    <a:lnTo>
                      <a:pt x="488" y="754"/>
                    </a:lnTo>
                    <a:lnTo>
                      <a:pt x="456" y="774"/>
                    </a:lnTo>
                    <a:lnTo>
                      <a:pt x="422" y="790"/>
                    </a:lnTo>
                    <a:lnTo>
                      <a:pt x="388" y="802"/>
                    </a:lnTo>
                    <a:lnTo>
                      <a:pt x="352" y="812"/>
                    </a:lnTo>
                    <a:lnTo>
                      <a:pt x="314" y="818"/>
                    </a:lnTo>
                    <a:lnTo>
                      <a:pt x="274" y="820"/>
                    </a:lnTo>
                    <a:lnTo>
                      <a:pt x="274" y="82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0" name="Group 99"/>
            <p:cNvGrpSpPr/>
            <p:nvPr/>
          </p:nvGrpSpPr>
          <p:grpSpPr>
            <a:xfrm>
              <a:off x="9872701" y="2829657"/>
              <a:ext cx="1878892" cy="1542780"/>
              <a:chOff x="9910801" y="2434267"/>
              <a:chExt cx="1878892" cy="1542780"/>
            </a:xfrm>
          </p:grpSpPr>
          <p:sp>
            <p:nvSpPr>
              <p:cNvPr id="101" name="TextBox 100"/>
              <p:cNvSpPr txBox="1"/>
              <p:nvPr/>
            </p:nvSpPr>
            <p:spPr>
              <a:xfrm>
                <a:off x="9910801" y="3234749"/>
                <a:ext cx="1090058" cy="461622"/>
              </a:xfrm>
              <a:prstGeom prst="rect">
                <a:avLst/>
              </a:prstGeom>
              <a:noFill/>
            </p:spPr>
            <p:txBody>
              <a:bodyPr wrap="square" lIns="182854" tIns="146283" rIns="182854" bIns="146283" rtlCol="0">
                <a:sp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Apps</a:t>
                </a:r>
              </a:p>
            </p:txBody>
          </p:sp>
          <p:grpSp>
            <p:nvGrpSpPr>
              <p:cNvPr id="102" name="Group 101"/>
              <p:cNvGrpSpPr/>
              <p:nvPr/>
            </p:nvGrpSpPr>
            <p:grpSpPr>
              <a:xfrm>
                <a:off x="10012430" y="2917883"/>
                <a:ext cx="462396" cy="357669"/>
                <a:chOff x="5007615" y="2323753"/>
                <a:chExt cx="649029" cy="502032"/>
              </a:xfrm>
              <a:solidFill>
                <a:srgbClr val="0078D7"/>
              </a:solidFill>
            </p:grpSpPr>
            <p:sp>
              <p:nvSpPr>
                <p:cNvPr id="112" name="Freeform 499"/>
                <p:cNvSpPr>
                  <a:spLocks/>
                </p:cNvSpPr>
                <p:nvPr/>
              </p:nvSpPr>
              <p:spPr bwMode="auto">
                <a:xfrm>
                  <a:off x="5175285" y="2455306"/>
                  <a:ext cx="313688" cy="314768"/>
                </a:xfrm>
                <a:custGeom>
                  <a:avLst/>
                  <a:gdLst>
                    <a:gd name="connsiteX0" fmla="*/ 193673 w 319670"/>
                    <a:gd name="connsiteY0" fmla="*/ 280605 h 320770"/>
                    <a:gd name="connsiteX1" fmla="*/ 165888 w 319670"/>
                    <a:gd name="connsiteY1" fmla="*/ 281661 h 320770"/>
                    <a:gd name="connsiteX2" fmla="*/ 167460 w 319670"/>
                    <a:gd name="connsiteY2" fmla="*/ 307015 h 320770"/>
                    <a:gd name="connsiteX3" fmla="*/ 181091 w 319670"/>
                    <a:gd name="connsiteY3" fmla="*/ 305430 h 320770"/>
                    <a:gd name="connsiteX4" fmla="*/ 193673 w 319670"/>
                    <a:gd name="connsiteY4" fmla="*/ 280605 h 320770"/>
                    <a:gd name="connsiteX5" fmla="*/ 127923 w 319670"/>
                    <a:gd name="connsiteY5" fmla="*/ 280054 h 320770"/>
                    <a:gd name="connsiteX6" fmla="*/ 141657 w 319670"/>
                    <a:gd name="connsiteY6" fmla="*/ 305957 h 320770"/>
                    <a:gd name="connsiteX7" fmla="*/ 154333 w 319670"/>
                    <a:gd name="connsiteY7" fmla="*/ 307015 h 320770"/>
                    <a:gd name="connsiteX8" fmla="*/ 152749 w 319670"/>
                    <a:gd name="connsiteY8" fmla="*/ 281640 h 320770"/>
                    <a:gd name="connsiteX9" fmla="*/ 127923 w 319670"/>
                    <a:gd name="connsiteY9" fmla="*/ 280054 h 320770"/>
                    <a:gd name="connsiteX10" fmla="*/ 226960 w 319670"/>
                    <a:gd name="connsiteY10" fmla="*/ 275378 h 320770"/>
                    <a:gd name="connsiteX11" fmla="*/ 209629 w 319670"/>
                    <a:gd name="connsiteY11" fmla="*/ 278547 h 320770"/>
                    <a:gd name="connsiteX12" fmla="*/ 198075 w 319670"/>
                    <a:gd name="connsiteY12" fmla="*/ 301788 h 320770"/>
                    <a:gd name="connsiteX13" fmla="*/ 204377 w 319670"/>
                    <a:gd name="connsiteY13" fmla="*/ 300203 h 320770"/>
                    <a:gd name="connsiteX14" fmla="*/ 226960 w 319670"/>
                    <a:gd name="connsiteY14" fmla="*/ 275378 h 320770"/>
                    <a:gd name="connsiteX15" fmla="*/ 94911 w 319670"/>
                    <a:gd name="connsiteY15" fmla="*/ 274277 h 320770"/>
                    <a:gd name="connsiteX16" fmla="*/ 120163 w 319670"/>
                    <a:gd name="connsiteY16" fmla="*/ 301828 h 320770"/>
                    <a:gd name="connsiteX17" fmla="*/ 124897 w 319670"/>
                    <a:gd name="connsiteY17" fmla="*/ 302888 h 320770"/>
                    <a:gd name="connsiteX18" fmla="*/ 112797 w 319670"/>
                    <a:gd name="connsiteY18" fmla="*/ 277456 h 320770"/>
                    <a:gd name="connsiteX19" fmla="*/ 94911 w 319670"/>
                    <a:gd name="connsiteY19" fmla="*/ 274277 h 320770"/>
                    <a:gd name="connsiteX20" fmla="*/ 261623 w 319670"/>
                    <a:gd name="connsiteY20" fmla="*/ 266024 h 320770"/>
                    <a:gd name="connsiteX21" fmla="*/ 247511 w 319670"/>
                    <a:gd name="connsiteY21" fmla="*/ 270781 h 320770"/>
                    <a:gd name="connsiteX22" fmla="*/ 235489 w 319670"/>
                    <a:gd name="connsiteY22" fmla="*/ 286107 h 320770"/>
                    <a:gd name="connsiteX23" fmla="*/ 261623 w 319670"/>
                    <a:gd name="connsiteY23" fmla="*/ 266024 h 320770"/>
                    <a:gd name="connsiteX24" fmla="*/ 53646 w 319670"/>
                    <a:gd name="connsiteY24" fmla="*/ 261072 h 320770"/>
                    <a:gd name="connsiteX25" fmla="*/ 90509 w 319670"/>
                    <a:gd name="connsiteY25" fmla="*/ 289683 h 320770"/>
                    <a:gd name="connsiteX26" fmla="*/ 74184 w 319670"/>
                    <a:gd name="connsiteY26" fmla="*/ 268490 h 320770"/>
                    <a:gd name="connsiteX27" fmla="*/ 53646 w 319670"/>
                    <a:gd name="connsiteY27" fmla="*/ 261072 h 320770"/>
                    <a:gd name="connsiteX28" fmla="*/ 213205 w 319670"/>
                    <a:gd name="connsiteY28" fmla="*/ 224209 h 320770"/>
                    <a:gd name="connsiteX29" fmla="*/ 163687 w 319670"/>
                    <a:gd name="connsiteY29" fmla="*/ 228957 h 320770"/>
                    <a:gd name="connsiteX30" fmla="*/ 165267 w 319670"/>
                    <a:gd name="connsiteY30" fmla="*/ 269051 h 320770"/>
                    <a:gd name="connsiteX31" fmla="*/ 200035 w 319670"/>
                    <a:gd name="connsiteY31" fmla="*/ 266413 h 320770"/>
                    <a:gd name="connsiteX32" fmla="*/ 213205 w 319670"/>
                    <a:gd name="connsiteY32" fmla="*/ 224209 h 320770"/>
                    <a:gd name="connsiteX33" fmla="*/ 108941 w 319670"/>
                    <a:gd name="connsiteY33" fmla="*/ 224209 h 320770"/>
                    <a:gd name="connsiteX34" fmla="*/ 122109 w 319670"/>
                    <a:gd name="connsiteY34" fmla="*/ 265864 h 320770"/>
                    <a:gd name="connsiteX35" fmla="*/ 152132 w 319670"/>
                    <a:gd name="connsiteY35" fmla="*/ 268500 h 320770"/>
                    <a:gd name="connsiteX36" fmla="*/ 150552 w 319670"/>
                    <a:gd name="connsiteY36" fmla="*/ 228954 h 320770"/>
                    <a:gd name="connsiteX37" fmla="*/ 108941 w 319670"/>
                    <a:gd name="connsiteY37" fmla="*/ 224209 h 320770"/>
                    <a:gd name="connsiteX38" fmla="*/ 58322 w 319670"/>
                    <a:gd name="connsiteY38" fmla="*/ 209903 h 320770"/>
                    <a:gd name="connsiteX39" fmla="*/ 82669 w 319670"/>
                    <a:gd name="connsiteY39" fmla="*/ 257461 h 320770"/>
                    <a:gd name="connsiteX40" fmla="*/ 107016 w 319670"/>
                    <a:gd name="connsiteY40" fmla="*/ 263273 h 320770"/>
                    <a:gd name="connsiteX41" fmla="*/ 94842 w 319670"/>
                    <a:gd name="connsiteY41" fmla="*/ 221000 h 320770"/>
                    <a:gd name="connsiteX42" fmla="*/ 58322 w 319670"/>
                    <a:gd name="connsiteY42" fmla="*/ 209903 h 320770"/>
                    <a:gd name="connsiteX43" fmla="*/ 264925 w 319670"/>
                    <a:gd name="connsiteY43" fmla="*/ 209078 h 320770"/>
                    <a:gd name="connsiteX44" fmla="*/ 227505 w 319670"/>
                    <a:gd name="connsiteY44" fmla="*/ 221190 h 320770"/>
                    <a:gd name="connsiteX45" fmla="*/ 214856 w 319670"/>
                    <a:gd name="connsiteY45" fmla="*/ 264374 h 320770"/>
                    <a:gd name="connsiteX46" fmla="*/ 239100 w 319670"/>
                    <a:gd name="connsiteY46" fmla="*/ 259634 h 320770"/>
                    <a:gd name="connsiteX47" fmla="*/ 264925 w 319670"/>
                    <a:gd name="connsiteY47" fmla="*/ 209078 h 320770"/>
                    <a:gd name="connsiteX48" fmla="*/ 303989 w 319670"/>
                    <a:gd name="connsiteY48" fmla="*/ 187895 h 320770"/>
                    <a:gd name="connsiteX49" fmla="*/ 280765 w 319670"/>
                    <a:gd name="connsiteY49" fmla="*/ 201624 h 320770"/>
                    <a:gd name="connsiteX50" fmla="*/ 258597 w 319670"/>
                    <a:gd name="connsiteY50" fmla="*/ 253370 h 320770"/>
                    <a:gd name="connsiteX51" fmla="*/ 279710 w 319670"/>
                    <a:gd name="connsiteY51" fmla="*/ 244921 h 320770"/>
                    <a:gd name="connsiteX52" fmla="*/ 303989 w 319670"/>
                    <a:gd name="connsiteY52" fmla="*/ 187895 h 320770"/>
                    <a:gd name="connsiteX53" fmla="*/ 15131 w 319670"/>
                    <a:gd name="connsiteY53" fmla="*/ 186244 h 320770"/>
                    <a:gd name="connsiteX54" fmla="*/ 35764 w 319670"/>
                    <a:gd name="connsiteY54" fmla="*/ 239029 h 320770"/>
                    <a:gd name="connsiteX55" fmla="*/ 63274 w 319670"/>
                    <a:gd name="connsiteY55" fmla="*/ 251169 h 320770"/>
                    <a:gd name="connsiteX56" fmla="*/ 42641 w 319670"/>
                    <a:gd name="connsiteY56" fmla="*/ 202607 h 320770"/>
                    <a:gd name="connsiteX57" fmla="*/ 15131 w 319670"/>
                    <a:gd name="connsiteY57" fmla="*/ 186244 h 320770"/>
                    <a:gd name="connsiteX58" fmla="*/ 220633 w 319670"/>
                    <a:gd name="connsiteY58" fmla="*/ 169463 h 320770"/>
                    <a:gd name="connsiteX59" fmla="*/ 162861 w 319670"/>
                    <a:gd name="connsiteY59" fmla="*/ 176816 h 320770"/>
                    <a:gd name="connsiteX60" fmla="*/ 163386 w 319670"/>
                    <a:gd name="connsiteY60" fmla="*/ 215680 h 320770"/>
                    <a:gd name="connsiteX61" fmla="*/ 216431 w 319670"/>
                    <a:gd name="connsiteY61" fmla="*/ 209903 h 320770"/>
                    <a:gd name="connsiteX62" fmla="*/ 220633 w 319670"/>
                    <a:gd name="connsiteY62" fmla="*/ 169463 h 320770"/>
                    <a:gd name="connsiteX63" fmla="*/ 101513 w 319670"/>
                    <a:gd name="connsiteY63" fmla="*/ 169463 h 320770"/>
                    <a:gd name="connsiteX64" fmla="*/ 105748 w 319670"/>
                    <a:gd name="connsiteY64" fmla="*/ 210428 h 320770"/>
                    <a:gd name="connsiteX65" fmla="*/ 150207 w 319670"/>
                    <a:gd name="connsiteY65" fmla="*/ 215680 h 320770"/>
                    <a:gd name="connsiteX66" fmla="*/ 149678 w 319670"/>
                    <a:gd name="connsiteY66" fmla="*/ 176291 h 320770"/>
                    <a:gd name="connsiteX67" fmla="*/ 101513 w 319670"/>
                    <a:gd name="connsiteY67" fmla="*/ 169463 h 320770"/>
                    <a:gd name="connsiteX68" fmla="*/ 51121 w 319670"/>
                    <a:gd name="connsiteY68" fmla="*/ 149931 h 320770"/>
                    <a:gd name="connsiteX69" fmla="*/ 50069 w 319670"/>
                    <a:gd name="connsiteY69" fmla="*/ 159953 h 320770"/>
                    <a:gd name="connsiteX70" fmla="*/ 53752 w 319670"/>
                    <a:gd name="connsiteY70" fmla="*/ 193713 h 320770"/>
                    <a:gd name="connsiteX71" fmla="*/ 92160 w 319670"/>
                    <a:gd name="connsiteY71" fmla="*/ 207427 h 320770"/>
                    <a:gd name="connsiteX72" fmla="*/ 89003 w 319670"/>
                    <a:gd name="connsiteY72" fmla="*/ 166283 h 320770"/>
                    <a:gd name="connsiteX73" fmla="*/ 51121 w 319670"/>
                    <a:gd name="connsiteY73" fmla="*/ 149931 h 320770"/>
                    <a:gd name="connsiteX74" fmla="*/ 271850 w 319670"/>
                    <a:gd name="connsiteY74" fmla="*/ 148830 h 320770"/>
                    <a:gd name="connsiteX75" fmla="*/ 233420 w 319670"/>
                    <a:gd name="connsiteY75" fmla="*/ 165717 h 320770"/>
                    <a:gd name="connsiteX76" fmla="*/ 230262 w 319670"/>
                    <a:gd name="connsiteY76" fmla="*/ 206877 h 320770"/>
                    <a:gd name="connsiteX77" fmla="*/ 269218 w 319670"/>
                    <a:gd name="connsiteY77" fmla="*/ 193157 h 320770"/>
                    <a:gd name="connsiteX78" fmla="*/ 272903 w 319670"/>
                    <a:gd name="connsiteY78" fmla="*/ 159912 h 320770"/>
                    <a:gd name="connsiteX79" fmla="*/ 271850 w 319670"/>
                    <a:gd name="connsiteY79" fmla="*/ 148830 h 320770"/>
                    <a:gd name="connsiteX80" fmla="*/ 302793 w 319670"/>
                    <a:gd name="connsiteY80" fmla="*/ 126547 h 320770"/>
                    <a:gd name="connsiteX81" fmla="*/ 284431 w 319670"/>
                    <a:gd name="connsiteY81" fmla="*/ 141328 h 320770"/>
                    <a:gd name="connsiteX82" fmla="*/ 286005 w 319670"/>
                    <a:gd name="connsiteY82" fmla="*/ 159805 h 320770"/>
                    <a:gd name="connsiteX83" fmla="*/ 283907 w 319670"/>
                    <a:gd name="connsiteY83" fmla="*/ 185144 h 320770"/>
                    <a:gd name="connsiteX84" fmla="*/ 306465 w 319670"/>
                    <a:gd name="connsiteY84" fmla="*/ 169835 h 320770"/>
                    <a:gd name="connsiteX85" fmla="*/ 306465 w 319670"/>
                    <a:gd name="connsiteY85" fmla="*/ 160333 h 320770"/>
                    <a:gd name="connsiteX86" fmla="*/ 302793 w 319670"/>
                    <a:gd name="connsiteY86" fmla="*/ 126547 h 320770"/>
                    <a:gd name="connsiteX87" fmla="*/ 17427 w 319670"/>
                    <a:gd name="connsiteY87" fmla="*/ 125172 h 320770"/>
                    <a:gd name="connsiteX88" fmla="*/ 13205 w 319670"/>
                    <a:gd name="connsiteY88" fmla="*/ 160446 h 320770"/>
                    <a:gd name="connsiteX89" fmla="*/ 13205 w 319670"/>
                    <a:gd name="connsiteY89" fmla="*/ 168870 h 320770"/>
                    <a:gd name="connsiteX90" fmla="*/ 39065 w 319670"/>
                    <a:gd name="connsiteY90" fmla="*/ 186244 h 320770"/>
                    <a:gd name="connsiteX91" fmla="*/ 36954 w 319670"/>
                    <a:gd name="connsiteY91" fmla="*/ 159920 h 320770"/>
                    <a:gd name="connsiteX92" fmla="*/ 38537 w 319670"/>
                    <a:gd name="connsiteY92" fmla="*/ 142546 h 320770"/>
                    <a:gd name="connsiteX93" fmla="*/ 17427 w 319670"/>
                    <a:gd name="connsiteY93" fmla="*/ 125172 h 320770"/>
                    <a:gd name="connsiteX94" fmla="*/ 215883 w 319670"/>
                    <a:gd name="connsiteY94" fmla="*/ 122420 h 320770"/>
                    <a:gd name="connsiteX95" fmla="*/ 165486 w 319670"/>
                    <a:gd name="connsiteY95" fmla="*/ 128769 h 320770"/>
                    <a:gd name="connsiteX96" fmla="*/ 163386 w 319670"/>
                    <a:gd name="connsiteY96" fmla="*/ 128769 h 320770"/>
                    <a:gd name="connsiteX97" fmla="*/ 162861 w 319670"/>
                    <a:gd name="connsiteY97" fmla="*/ 155221 h 320770"/>
                    <a:gd name="connsiteX98" fmla="*/ 162861 w 319670"/>
                    <a:gd name="connsiteY98" fmla="*/ 163686 h 320770"/>
                    <a:gd name="connsiteX99" fmla="*/ 220083 w 319670"/>
                    <a:gd name="connsiteY99" fmla="*/ 155750 h 320770"/>
                    <a:gd name="connsiteX100" fmla="*/ 215883 w 319670"/>
                    <a:gd name="connsiteY100" fmla="*/ 122420 h 320770"/>
                    <a:gd name="connsiteX101" fmla="*/ 106825 w 319670"/>
                    <a:gd name="connsiteY101" fmla="*/ 120220 h 320770"/>
                    <a:gd name="connsiteX102" fmla="*/ 102064 w 319670"/>
                    <a:gd name="connsiteY102" fmla="*/ 156248 h 320770"/>
                    <a:gd name="connsiteX103" fmla="*/ 149678 w 319670"/>
                    <a:gd name="connsiteY103" fmla="*/ 163136 h 320770"/>
                    <a:gd name="connsiteX104" fmla="*/ 149678 w 319670"/>
                    <a:gd name="connsiteY104" fmla="*/ 155188 h 320770"/>
                    <a:gd name="connsiteX105" fmla="*/ 150207 w 319670"/>
                    <a:gd name="connsiteY105" fmla="*/ 128167 h 320770"/>
                    <a:gd name="connsiteX106" fmla="*/ 106825 w 319670"/>
                    <a:gd name="connsiteY106" fmla="*/ 120220 h 320770"/>
                    <a:gd name="connsiteX107" fmla="*/ 259617 w 319670"/>
                    <a:gd name="connsiteY107" fmla="*/ 103988 h 320770"/>
                    <a:gd name="connsiteX108" fmla="*/ 228611 w 319670"/>
                    <a:gd name="connsiteY108" fmla="*/ 118717 h 320770"/>
                    <a:gd name="connsiteX109" fmla="*/ 233341 w 319670"/>
                    <a:gd name="connsiteY109" fmla="*/ 151856 h 320770"/>
                    <a:gd name="connsiteX110" fmla="*/ 269602 w 319670"/>
                    <a:gd name="connsiteY110" fmla="*/ 135024 h 320770"/>
                    <a:gd name="connsiteX111" fmla="*/ 259617 w 319670"/>
                    <a:gd name="connsiteY111" fmla="*/ 103988 h 320770"/>
                    <a:gd name="connsiteX112" fmla="*/ 65249 w 319670"/>
                    <a:gd name="connsiteY112" fmla="*/ 99862 h 320770"/>
                    <a:gd name="connsiteX113" fmla="*/ 52545 w 319670"/>
                    <a:gd name="connsiteY113" fmla="*/ 136118 h 320770"/>
                    <a:gd name="connsiteX114" fmla="*/ 89068 w 319670"/>
                    <a:gd name="connsiteY114" fmla="*/ 152407 h 320770"/>
                    <a:gd name="connsiteX115" fmla="*/ 94361 w 319670"/>
                    <a:gd name="connsiteY115" fmla="*/ 115625 h 320770"/>
                    <a:gd name="connsiteX116" fmla="*/ 65249 w 319670"/>
                    <a:gd name="connsiteY116" fmla="*/ 99862 h 320770"/>
                    <a:gd name="connsiteX117" fmla="*/ 285381 w 319670"/>
                    <a:gd name="connsiteY117" fmla="*/ 83906 h 320770"/>
                    <a:gd name="connsiteX118" fmla="*/ 270702 w 319670"/>
                    <a:gd name="connsiteY118" fmla="*/ 96554 h 320770"/>
                    <a:gd name="connsiteX119" fmla="*/ 281711 w 319670"/>
                    <a:gd name="connsiteY119" fmla="*/ 127648 h 320770"/>
                    <a:gd name="connsiteX120" fmla="*/ 298487 w 319670"/>
                    <a:gd name="connsiteY120" fmla="*/ 112365 h 320770"/>
                    <a:gd name="connsiteX121" fmla="*/ 285381 w 319670"/>
                    <a:gd name="connsiteY121" fmla="*/ 83906 h 320770"/>
                    <a:gd name="connsiteX122" fmla="*/ 39411 w 319670"/>
                    <a:gd name="connsiteY122" fmla="*/ 75928 h 320770"/>
                    <a:gd name="connsiteX123" fmla="*/ 21458 w 319670"/>
                    <a:gd name="connsiteY123" fmla="*/ 111317 h 320770"/>
                    <a:gd name="connsiteX124" fmla="*/ 40995 w 319670"/>
                    <a:gd name="connsiteY124" fmla="*/ 128748 h 320770"/>
                    <a:gd name="connsiteX125" fmla="*/ 54196 w 319670"/>
                    <a:gd name="connsiteY125" fmla="*/ 91774 h 320770"/>
                    <a:gd name="connsiteX126" fmla="*/ 39411 w 319670"/>
                    <a:gd name="connsiteY126" fmla="*/ 75928 h 320770"/>
                    <a:gd name="connsiteX127" fmla="*/ 201616 w 319670"/>
                    <a:gd name="connsiteY127" fmla="*/ 73452 h 320770"/>
                    <a:gd name="connsiteX128" fmla="*/ 165267 w 319670"/>
                    <a:gd name="connsiteY128" fmla="*/ 78187 h 320770"/>
                    <a:gd name="connsiteX129" fmla="*/ 164740 w 319670"/>
                    <a:gd name="connsiteY129" fmla="*/ 78187 h 320770"/>
                    <a:gd name="connsiteX130" fmla="*/ 163687 w 319670"/>
                    <a:gd name="connsiteY130" fmla="*/ 115543 h 320770"/>
                    <a:gd name="connsiteX131" fmla="*/ 165267 w 319670"/>
                    <a:gd name="connsiteY131" fmla="*/ 115543 h 320770"/>
                    <a:gd name="connsiteX132" fmla="*/ 213205 w 319670"/>
                    <a:gd name="connsiteY132" fmla="*/ 109756 h 320770"/>
                    <a:gd name="connsiteX133" fmla="*/ 201616 w 319670"/>
                    <a:gd name="connsiteY133" fmla="*/ 73452 h 320770"/>
                    <a:gd name="connsiteX134" fmla="*/ 121592 w 319670"/>
                    <a:gd name="connsiteY134" fmla="*/ 70701 h 320770"/>
                    <a:gd name="connsiteX135" fmla="*/ 109491 w 319670"/>
                    <a:gd name="connsiteY135" fmla="*/ 107084 h 320770"/>
                    <a:gd name="connsiteX136" fmla="*/ 150530 w 319670"/>
                    <a:gd name="connsiteY136" fmla="*/ 114993 h 320770"/>
                    <a:gd name="connsiteX137" fmla="*/ 151582 w 319670"/>
                    <a:gd name="connsiteY137" fmla="*/ 77028 h 320770"/>
                    <a:gd name="connsiteX138" fmla="*/ 121592 w 319670"/>
                    <a:gd name="connsiteY138" fmla="*/ 70701 h 320770"/>
                    <a:gd name="connsiteX139" fmla="*/ 233321 w 319670"/>
                    <a:gd name="connsiteY139" fmla="*/ 59697 h 320770"/>
                    <a:gd name="connsiteX140" fmla="*/ 214306 w 319670"/>
                    <a:gd name="connsiteY140" fmla="*/ 69207 h 320770"/>
                    <a:gd name="connsiteX141" fmla="*/ 225926 w 319670"/>
                    <a:gd name="connsiteY141" fmla="*/ 106189 h 320770"/>
                    <a:gd name="connsiteX142" fmla="*/ 253921 w 319670"/>
                    <a:gd name="connsiteY142" fmla="*/ 92453 h 320770"/>
                    <a:gd name="connsiteX143" fmla="*/ 233321 w 319670"/>
                    <a:gd name="connsiteY143" fmla="*/ 59697 h 320770"/>
                    <a:gd name="connsiteX144" fmla="*/ 92595 w 319670"/>
                    <a:gd name="connsiteY144" fmla="*/ 55846 h 320770"/>
                    <a:gd name="connsiteX145" fmla="*/ 70977 w 319670"/>
                    <a:gd name="connsiteY145" fmla="*/ 88088 h 320770"/>
                    <a:gd name="connsiteX146" fmla="*/ 97341 w 319670"/>
                    <a:gd name="connsiteY146" fmla="*/ 102888 h 320770"/>
                    <a:gd name="connsiteX147" fmla="*/ 108941 w 319670"/>
                    <a:gd name="connsiteY147" fmla="*/ 65360 h 320770"/>
                    <a:gd name="connsiteX148" fmla="*/ 92595 w 319670"/>
                    <a:gd name="connsiteY148" fmla="*/ 55846 h 320770"/>
                    <a:gd name="connsiteX149" fmla="*/ 251144 w 319670"/>
                    <a:gd name="connsiteY149" fmla="*/ 44842 h 320770"/>
                    <a:gd name="connsiteX150" fmla="*/ 243742 w 319670"/>
                    <a:gd name="connsiteY150" fmla="*/ 51712 h 320770"/>
                    <a:gd name="connsiteX151" fmla="*/ 264890 w 319670"/>
                    <a:gd name="connsiteY151" fmla="*/ 85007 h 320770"/>
                    <a:gd name="connsiteX152" fmla="*/ 277579 w 319670"/>
                    <a:gd name="connsiteY152" fmla="*/ 72851 h 320770"/>
                    <a:gd name="connsiteX153" fmla="*/ 251144 w 319670"/>
                    <a:gd name="connsiteY153" fmla="*/ 44842 h 320770"/>
                    <a:gd name="connsiteX154" fmla="*/ 75908 w 319670"/>
                    <a:gd name="connsiteY154" fmla="*/ 39614 h 320770"/>
                    <a:gd name="connsiteX155" fmla="*/ 47868 w 319670"/>
                    <a:gd name="connsiteY155" fmla="*/ 65510 h 320770"/>
                    <a:gd name="connsiteX156" fmla="*/ 60565 w 319670"/>
                    <a:gd name="connsiteY156" fmla="*/ 79779 h 320770"/>
                    <a:gd name="connsiteX157" fmla="*/ 82256 w 319670"/>
                    <a:gd name="connsiteY157" fmla="*/ 47013 h 320770"/>
                    <a:gd name="connsiteX158" fmla="*/ 75908 w 319670"/>
                    <a:gd name="connsiteY158" fmla="*/ 39614 h 320770"/>
                    <a:gd name="connsiteX159" fmla="*/ 224484 w 319670"/>
                    <a:gd name="connsiteY159" fmla="*/ 28060 h 320770"/>
                    <a:gd name="connsiteX160" fmla="*/ 236003 w 319670"/>
                    <a:gd name="connsiteY160" fmla="*/ 41815 h 320770"/>
                    <a:gd name="connsiteX161" fmla="*/ 240716 w 319670"/>
                    <a:gd name="connsiteY161" fmla="*/ 37583 h 320770"/>
                    <a:gd name="connsiteX162" fmla="*/ 224484 w 319670"/>
                    <a:gd name="connsiteY162" fmla="*/ 28060 h 320770"/>
                    <a:gd name="connsiteX163" fmla="*/ 101238 w 319670"/>
                    <a:gd name="connsiteY163" fmla="*/ 25309 h 320770"/>
                    <a:gd name="connsiteX164" fmla="*/ 86933 w 319670"/>
                    <a:gd name="connsiteY164" fmla="*/ 32662 h 320770"/>
                    <a:gd name="connsiteX165" fmla="*/ 90642 w 319670"/>
                    <a:gd name="connsiteY165" fmla="*/ 36863 h 320770"/>
                    <a:gd name="connsiteX166" fmla="*/ 101238 w 319670"/>
                    <a:gd name="connsiteY166" fmla="*/ 25309 h 320770"/>
                    <a:gd name="connsiteX167" fmla="*/ 189546 w 319670"/>
                    <a:gd name="connsiteY167" fmla="*/ 16506 h 320770"/>
                    <a:gd name="connsiteX168" fmla="*/ 209532 w 319670"/>
                    <a:gd name="connsiteY168" fmla="*/ 56946 h 320770"/>
                    <a:gd name="connsiteX169" fmla="*/ 225310 w 319670"/>
                    <a:gd name="connsiteY169" fmla="*/ 49068 h 320770"/>
                    <a:gd name="connsiteX170" fmla="*/ 194280 w 319670"/>
                    <a:gd name="connsiteY170" fmla="*/ 17556 h 320770"/>
                    <a:gd name="connsiteX171" fmla="*/ 189546 w 319670"/>
                    <a:gd name="connsiteY171" fmla="*/ 16506 h 320770"/>
                    <a:gd name="connsiteX172" fmla="*/ 132600 w 319670"/>
                    <a:gd name="connsiteY172" fmla="*/ 15955 h 320770"/>
                    <a:gd name="connsiteX173" fmla="*/ 128938 w 319670"/>
                    <a:gd name="connsiteY173" fmla="*/ 16483 h 320770"/>
                    <a:gd name="connsiteX174" fmla="*/ 100688 w 319670"/>
                    <a:gd name="connsiteY174" fmla="*/ 46010 h 320770"/>
                    <a:gd name="connsiteX175" fmla="*/ 114290 w 319670"/>
                    <a:gd name="connsiteY175" fmla="*/ 53920 h 320770"/>
                    <a:gd name="connsiteX176" fmla="*/ 132600 w 319670"/>
                    <a:gd name="connsiteY176" fmla="*/ 15955 h 320770"/>
                    <a:gd name="connsiteX177" fmla="*/ 167974 w 319670"/>
                    <a:gd name="connsiteY177" fmla="*/ 13204 h 320770"/>
                    <a:gd name="connsiteX178" fmla="*/ 165337 w 319670"/>
                    <a:gd name="connsiteY178" fmla="*/ 64924 h 320770"/>
                    <a:gd name="connsiteX179" fmla="*/ 196974 w 319670"/>
                    <a:gd name="connsiteY179" fmla="*/ 60702 h 320770"/>
                    <a:gd name="connsiteX180" fmla="*/ 173247 w 319670"/>
                    <a:gd name="connsiteY180" fmla="*/ 13732 h 320770"/>
                    <a:gd name="connsiteX181" fmla="*/ 167974 w 319670"/>
                    <a:gd name="connsiteY181" fmla="*/ 13204 h 320770"/>
                    <a:gd name="connsiteX182" fmla="*/ 149585 w 319670"/>
                    <a:gd name="connsiteY182" fmla="*/ 13204 h 320770"/>
                    <a:gd name="connsiteX183" fmla="*/ 126273 w 319670"/>
                    <a:gd name="connsiteY183" fmla="*/ 58551 h 320770"/>
                    <a:gd name="connsiteX184" fmla="*/ 152764 w 319670"/>
                    <a:gd name="connsiteY184" fmla="*/ 63823 h 320770"/>
                    <a:gd name="connsiteX185" fmla="*/ 154883 w 319670"/>
                    <a:gd name="connsiteY185" fmla="*/ 13204 h 320770"/>
                    <a:gd name="connsiteX186" fmla="*/ 149585 w 319670"/>
                    <a:gd name="connsiteY186" fmla="*/ 13204 h 320770"/>
                    <a:gd name="connsiteX187" fmla="*/ 160099 w 319670"/>
                    <a:gd name="connsiteY187" fmla="*/ 0 h 320770"/>
                    <a:gd name="connsiteX188" fmla="*/ 248047 w 319670"/>
                    <a:gd name="connsiteY188" fmla="*/ 26906 h 320770"/>
                    <a:gd name="connsiteX189" fmla="*/ 259107 w 319670"/>
                    <a:gd name="connsiteY189" fmla="*/ 34293 h 320770"/>
                    <a:gd name="connsiteX190" fmla="*/ 285965 w 319670"/>
                    <a:gd name="connsiteY190" fmla="*/ 61727 h 320770"/>
                    <a:gd name="connsiteX191" fmla="*/ 293865 w 319670"/>
                    <a:gd name="connsiteY191" fmla="*/ 72806 h 320770"/>
                    <a:gd name="connsiteX192" fmla="*/ 308084 w 319670"/>
                    <a:gd name="connsiteY192" fmla="*/ 100768 h 320770"/>
                    <a:gd name="connsiteX193" fmla="*/ 313350 w 319670"/>
                    <a:gd name="connsiteY193" fmla="*/ 115013 h 320770"/>
                    <a:gd name="connsiteX194" fmla="*/ 319670 w 319670"/>
                    <a:gd name="connsiteY194" fmla="*/ 157747 h 320770"/>
                    <a:gd name="connsiteX195" fmla="*/ 319670 w 319670"/>
                    <a:gd name="connsiteY195" fmla="*/ 160385 h 320770"/>
                    <a:gd name="connsiteX196" fmla="*/ 319144 w 319670"/>
                    <a:gd name="connsiteY196" fmla="*/ 176212 h 320770"/>
                    <a:gd name="connsiteX197" fmla="*/ 302291 w 319670"/>
                    <a:gd name="connsiteY197" fmla="*/ 232664 h 320770"/>
                    <a:gd name="connsiteX198" fmla="*/ 288598 w 319670"/>
                    <a:gd name="connsiteY198" fmla="*/ 254822 h 320770"/>
                    <a:gd name="connsiteX199" fmla="*/ 160099 w 319670"/>
                    <a:gd name="connsiteY199" fmla="*/ 320242 h 320770"/>
                    <a:gd name="connsiteX200" fmla="*/ 159572 w 319670"/>
                    <a:gd name="connsiteY200" fmla="*/ 320242 h 320770"/>
                    <a:gd name="connsiteX201" fmla="*/ 155359 w 319670"/>
                    <a:gd name="connsiteY201" fmla="*/ 320770 h 320770"/>
                    <a:gd name="connsiteX202" fmla="*/ 155359 w 319670"/>
                    <a:gd name="connsiteY202" fmla="*/ 320242 h 320770"/>
                    <a:gd name="connsiteX203" fmla="*/ 26332 w 319670"/>
                    <a:gd name="connsiteY203" fmla="*/ 248491 h 320770"/>
                    <a:gd name="connsiteX204" fmla="*/ 13693 w 319670"/>
                    <a:gd name="connsiteY204" fmla="*/ 225278 h 320770"/>
                    <a:gd name="connsiteX205" fmla="*/ 527 w 319670"/>
                    <a:gd name="connsiteY205" fmla="*/ 174630 h 320770"/>
                    <a:gd name="connsiteX206" fmla="*/ 0 w 319670"/>
                    <a:gd name="connsiteY206" fmla="*/ 160385 h 320770"/>
                    <a:gd name="connsiteX207" fmla="*/ 0 w 319670"/>
                    <a:gd name="connsiteY207" fmla="*/ 156164 h 320770"/>
                    <a:gd name="connsiteX208" fmla="*/ 6847 w 319670"/>
                    <a:gd name="connsiteY208" fmla="*/ 113958 h 320770"/>
                    <a:gd name="connsiteX209" fmla="*/ 12113 w 319670"/>
                    <a:gd name="connsiteY209" fmla="*/ 99185 h 320770"/>
                    <a:gd name="connsiteX210" fmla="*/ 32125 w 319670"/>
                    <a:gd name="connsiteY210" fmla="*/ 64365 h 320770"/>
                    <a:gd name="connsiteX211" fmla="*/ 41078 w 319670"/>
                    <a:gd name="connsiteY211" fmla="*/ 52758 h 320770"/>
                    <a:gd name="connsiteX212" fmla="*/ 68990 w 319670"/>
                    <a:gd name="connsiteY212" fmla="*/ 28489 h 320770"/>
                    <a:gd name="connsiteX213" fmla="*/ 80576 w 319670"/>
                    <a:gd name="connsiteY213" fmla="*/ 21103 h 320770"/>
                    <a:gd name="connsiteX214" fmla="*/ 160099 w 319670"/>
                    <a:gd name="connsiteY214" fmla="*/ 0 h 32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319670" h="320770">
                      <a:moveTo>
                        <a:pt x="193673" y="280605"/>
                      </a:moveTo>
                      <a:cubicBezTo>
                        <a:pt x="184761" y="281133"/>
                        <a:pt x="175324" y="281661"/>
                        <a:pt x="165888" y="281661"/>
                      </a:cubicBezTo>
                      <a:cubicBezTo>
                        <a:pt x="166412" y="292225"/>
                        <a:pt x="166936" y="300676"/>
                        <a:pt x="167460" y="307015"/>
                      </a:cubicBezTo>
                      <a:cubicBezTo>
                        <a:pt x="172179" y="306486"/>
                        <a:pt x="176373" y="305958"/>
                        <a:pt x="181091" y="305430"/>
                      </a:cubicBezTo>
                      <a:cubicBezTo>
                        <a:pt x="183188" y="301733"/>
                        <a:pt x="188430" y="292753"/>
                        <a:pt x="193673" y="280605"/>
                      </a:cubicBezTo>
                      <a:close/>
                      <a:moveTo>
                        <a:pt x="127923" y="280054"/>
                      </a:moveTo>
                      <a:cubicBezTo>
                        <a:pt x="133734" y="293270"/>
                        <a:pt x="139016" y="302257"/>
                        <a:pt x="141657" y="305957"/>
                      </a:cubicBezTo>
                      <a:cubicBezTo>
                        <a:pt x="145882" y="306486"/>
                        <a:pt x="150108" y="307015"/>
                        <a:pt x="154333" y="307015"/>
                      </a:cubicBezTo>
                      <a:cubicBezTo>
                        <a:pt x="153805" y="300671"/>
                        <a:pt x="153277" y="291684"/>
                        <a:pt x="152749" y="281640"/>
                      </a:cubicBezTo>
                      <a:cubicBezTo>
                        <a:pt x="144298" y="281640"/>
                        <a:pt x="135846" y="280583"/>
                        <a:pt x="127923" y="280054"/>
                      </a:cubicBezTo>
                      <a:close/>
                      <a:moveTo>
                        <a:pt x="226960" y="275378"/>
                      </a:moveTo>
                      <a:cubicBezTo>
                        <a:pt x="221183" y="276962"/>
                        <a:pt x="215406" y="277491"/>
                        <a:pt x="209629" y="278547"/>
                      </a:cubicBezTo>
                      <a:cubicBezTo>
                        <a:pt x="205427" y="288055"/>
                        <a:pt x="201226" y="295978"/>
                        <a:pt x="198075" y="301788"/>
                      </a:cubicBezTo>
                      <a:cubicBezTo>
                        <a:pt x="200175" y="301260"/>
                        <a:pt x="202276" y="300731"/>
                        <a:pt x="204377" y="300203"/>
                      </a:cubicBezTo>
                      <a:cubicBezTo>
                        <a:pt x="208053" y="296506"/>
                        <a:pt x="216982" y="288055"/>
                        <a:pt x="226960" y="275378"/>
                      </a:cubicBezTo>
                      <a:close/>
                      <a:moveTo>
                        <a:pt x="94911" y="274277"/>
                      </a:moveTo>
                      <a:cubicBezTo>
                        <a:pt x="107537" y="290172"/>
                        <a:pt x="118584" y="300239"/>
                        <a:pt x="120163" y="301828"/>
                      </a:cubicBezTo>
                      <a:cubicBezTo>
                        <a:pt x="121741" y="302358"/>
                        <a:pt x="123319" y="302358"/>
                        <a:pt x="124897" y="302888"/>
                      </a:cubicBezTo>
                      <a:cubicBezTo>
                        <a:pt x="121215" y="296530"/>
                        <a:pt x="117006" y="288053"/>
                        <a:pt x="112797" y="277456"/>
                      </a:cubicBezTo>
                      <a:cubicBezTo>
                        <a:pt x="106485" y="276927"/>
                        <a:pt x="100698" y="275337"/>
                        <a:pt x="94911" y="274277"/>
                      </a:cubicBezTo>
                      <a:close/>
                      <a:moveTo>
                        <a:pt x="261623" y="266024"/>
                      </a:moveTo>
                      <a:cubicBezTo>
                        <a:pt x="256919" y="267610"/>
                        <a:pt x="252215" y="269195"/>
                        <a:pt x="247511" y="270781"/>
                      </a:cubicBezTo>
                      <a:cubicBezTo>
                        <a:pt x="243329" y="276066"/>
                        <a:pt x="239670" y="281351"/>
                        <a:pt x="235489" y="286107"/>
                      </a:cubicBezTo>
                      <a:cubicBezTo>
                        <a:pt x="244897" y="280294"/>
                        <a:pt x="253783" y="273952"/>
                        <a:pt x="261623" y="266024"/>
                      </a:cubicBezTo>
                      <a:close/>
                      <a:moveTo>
                        <a:pt x="53646" y="261072"/>
                      </a:moveTo>
                      <a:cubicBezTo>
                        <a:pt x="64178" y="272729"/>
                        <a:pt x="76817" y="282266"/>
                        <a:pt x="90509" y="289683"/>
                      </a:cubicBezTo>
                      <a:cubicBezTo>
                        <a:pt x="85243" y="283855"/>
                        <a:pt x="79977" y="276438"/>
                        <a:pt x="74184" y="268490"/>
                      </a:cubicBezTo>
                      <a:cubicBezTo>
                        <a:pt x="66811" y="266371"/>
                        <a:pt x="59965" y="264252"/>
                        <a:pt x="53646" y="261072"/>
                      </a:cubicBezTo>
                      <a:close/>
                      <a:moveTo>
                        <a:pt x="213205" y="224209"/>
                      </a:moveTo>
                      <a:cubicBezTo>
                        <a:pt x="197402" y="226846"/>
                        <a:pt x="180544" y="228429"/>
                        <a:pt x="163687" y="228957"/>
                      </a:cubicBezTo>
                      <a:cubicBezTo>
                        <a:pt x="163687" y="243201"/>
                        <a:pt x="164740" y="256917"/>
                        <a:pt x="165267" y="269051"/>
                      </a:cubicBezTo>
                      <a:cubicBezTo>
                        <a:pt x="176857" y="268523"/>
                        <a:pt x="188446" y="267996"/>
                        <a:pt x="200035" y="266413"/>
                      </a:cubicBezTo>
                      <a:cubicBezTo>
                        <a:pt x="204777" y="254279"/>
                        <a:pt x="209518" y="240035"/>
                        <a:pt x="213205" y="224209"/>
                      </a:cubicBezTo>
                      <a:close/>
                      <a:moveTo>
                        <a:pt x="108941" y="224209"/>
                      </a:moveTo>
                      <a:cubicBezTo>
                        <a:pt x="112628" y="240027"/>
                        <a:pt x="117369" y="253736"/>
                        <a:pt x="122109" y="265864"/>
                      </a:cubicBezTo>
                      <a:cubicBezTo>
                        <a:pt x="131590" y="267446"/>
                        <a:pt x="141598" y="267973"/>
                        <a:pt x="152132" y="268500"/>
                      </a:cubicBezTo>
                      <a:cubicBezTo>
                        <a:pt x="151606" y="256373"/>
                        <a:pt x="151079" y="243191"/>
                        <a:pt x="150552" y="228954"/>
                      </a:cubicBezTo>
                      <a:cubicBezTo>
                        <a:pt x="135804" y="228427"/>
                        <a:pt x="122109" y="226845"/>
                        <a:pt x="108941" y="224209"/>
                      </a:cubicBezTo>
                      <a:close/>
                      <a:moveTo>
                        <a:pt x="58322" y="209903"/>
                      </a:moveTo>
                      <a:cubicBezTo>
                        <a:pt x="64673" y="227869"/>
                        <a:pt x="73671" y="243722"/>
                        <a:pt x="82669" y="257461"/>
                      </a:cubicBezTo>
                      <a:cubicBezTo>
                        <a:pt x="90608" y="260103"/>
                        <a:pt x="98547" y="261688"/>
                        <a:pt x="107016" y="263273"/>
                      </a:cubicBezTo>
                      <a:cubicBezTo>
                        <a:pt x="102252" y="251120"/>
                        <a:pt x="98018" y="236852"/>
                        <a:pt x="94842" y="221000"/>
                      </a:cubicBezTo>
                      <a:cubicBezTo>
                        <a:pt x="82140" y="218358"/>
                        <a:pt x="69966" y="214131"/>
                        <a:pt x="58322" y="209903"/>
                      </a:cubicBezTo>
                      <a:close/>
                      <a:moveTo>
                        <a:pt x="264925" y="209078"/>
                      </a:moveTo>
                      <a:cubicBezTo>
                        <a:pt x="253330" y="213818"/>
                        <a:pt x="240681" y="218031"/>
                        <a:pt x="227505" y="221190"/>
                      </a:cubicBezTo>
                      <a:cubicBezTo>
                        <a:pt x="224343" y="236989"/>
                        <a:pt x="219599" y="251735"/>
                        <a:pt x="214856" y="264374"/>
                      </a:cubicBezTo>
                      <a:cubicBezTo>
                        <a:pt x="223289" y="263320"/>
                        <a:pt x="231194" y="261214"/>
                        <a:pt x="239100" y="259634"/>
                      </a:cubicBezTo>
                      <a:cubicBezTo>
                        <a:pt x="248586" y="245415"/>
                        <a:pt x="258073" y="228037"/>
                        <a:pt x="264925" y="209078"/>
                      </a:cubicBezTo>
                      <a:close/>
                      <a:moveTo>
                        <a:pt x="303989" y="187895"/>
                      </a:moveTo>
                      <a:cubicBezTo>
                        <a:pt x="297128" y="192647"/>
                        <a:pt x="289211" y="197399"/>
                        <a:pt x="280765" y="201624"/>
                      </a:cubicBezTo>
                      <a:cubicBezTo>
                        <a:pt x="275487" y="220632"/>
                        <a:pt x="267570" y="238057"/>
                        <a:pt x="258597" y="253370"/>
                      </a:cubicBezTo>
                      <a:cubicBezTo>
                        <a:pt x="265987" y="250729"/>
                        <a:pt x="273376" y="248089"/>
                        <a:pt x="279710" y="244921"/>
                      </a:cubicBezTo>
                      <a:cubicBezTo>
                        <a:pt x="291850" y="228025"/>
                        <a:pt x="300295" y="209016"/>
                        <a:pt x="303989" y="187895"/>
                      </a:cubicBezTo>
                      <a:close/>
                      <a:moveTo>
                        <a:pt x="15131" y="186244"/>
                      </a:moveTo>
                      <a:cubicBezTo>
                        <a:pt x="18834" y="205247"/>
                        <a:pt x="25712" y="223193"/>
                        <a:pt x="35764" y="239029"/>
                      </a:cubicBezTo>
                      <a:cubicBezTo>
                        <a:pt x="44229" y="243251"/>
                        <a:pt x="53751" y="247474"/>
                        <a:pt x="63274" y="251169"/>
                      </a:cubicBezTo>
                      <a:cubicBezTo>
                        <a:pt x="54810" y="236917"/>
                        <a:pt x="47403" y="220554"/>
                        <a:pt x="42641" y="202607"/>
                      </a:cubicBezTo>
                      <a:cubicBezTo>
                        <a:pt x="32590" y="197857"/>
                        <a:pt x="23596" y="192578"/>
                        <a:pt x="15131" y="186244"/>
                      </a:cubicBezTo>
                      <a:close/>
                      <a:moveTo>
                        <a:pt x="220633" y="169463"/>
                      </a:moveTo>
                      <a:cubicBezTo>
                        <a:pt x="202251" y="174190"/>
                        <a:pt x="182819" y="176291"/>
                        <a:pt x="162861" y="176816"/>
                      </a:cubicBezTo>
                      <a:cubicBezTo>
                        <a:pt x="162861" y="189946"/>
                        <a:pt x="162861" y="203076"/>
                        <a:pt x="163386" y="215680"/>
                      </a:cubicBezTo>
                      <a:cubicBezTo>
                        <a:pt x="181768" y="215680"/>
                        <a:pt x="199625" y="213580"/>
                        <a:pt x="216431" y="209903"/>
                      </a:cubicBezTo>
                      <a:cubicBezTo>
                        <a:pt x="218532" y="197298"/>
                        <a:pt x="220108" y="183643"/>
                        <a:pt x="220633" y="169463"/>
                      </a:cubicBezTo>
                      <a:close/>
                      <a:moveTo>
                        <a:pt x="101513" y="169463"/>
                      </a:moveTo>
                      <a:cubicBezTo>
                        <a:pt x="102043" y="183643"/>
                        <a:pt x="103631" y="197298"/>
                        <a:pt x="105748" y="210428"/>
                      </a:cubicBezTo>
                      <a:cubicBezTo>
                        <a:pt x="120038" y="213054"/>
                        <a:pt x="134858" y="215155"/>
                        <a:pt x="150207" y="215680"/>
                      </a:cubicBezTo>
                      <a:cubicBezTo>
                        <a:pt x="149678" y="203076"/>
                        <a:pt x="149678" y="189946"/>
                        <a:pt x="149678" y="176291"/>
                      </a:cubicBezTo>
                      <a:cubicBezTo>
                        <a:pt x="132741" y="175765"/>
                        <a:pt x="116862" y="173139"/>
                        <a:pt x="101513" y="169463"/>
                      </a:cubicBezTo>
                      <a:close/>
                      <a:moveTo>
                        <a:pt x="51121" y="149931"/>
                      </a:moveTo>
                      <a:cubicBezTo>
                        <a:pt x="50595" y="153623"/>
                        <a:pt x="50069" y="156788"/>
                        <a:pt x="50069" y="159953"/>
                      </a:cubicBezTo>
                      <a:cubicBezTo>
                        <a:pt x="50069" y="171558"/>
                        <a:pt x="51647" y="183163"/>
                        <a:pt x="53752" y="193713"/>
                      </a:cubicBezTo>
                      <a:cubicBezTo>
                        <a:pt x="65853" y="198988"/>
                        <a:pt x="78480" y="203735"/>
                        <a:pt x="92160" y="207427"/>
                      </a:cubicBezTo>
                      <a:cubicBezTo>
                        <a:pt x="90055" y="194240"/>
                        <a:pt x="88477" y="180525"/>
                        <a:pt x="89003" y="166283"/>
                      </a:cubicBezTo>
                      <a:cubicBezTo>
                        <a:pt x="75324" y="161536"/>
                        <a:pt x="62170" y="156261"/>
                        <a:pt x="51121" y="149931"/>
                      </a:cubicBezTo>
                      <a:close/>
                      <a:moveTo>
                        <a:pt x="271850" y="148830"/>
                      </a:moveTo>
                      <a:cubicBezTo>
                        <a:pt x="260269" y="155690"/>
                        <a:pt x="247634" y="161495"/>
                        <a:pt x="233420" y="165717"/>
                      </a:cubicBezTo>
                      <a:cubicBezTo>
                        <a:pt x="233947" y="179965"/>
                        <a:pt x="232367" y="193685"/>
                        <a:pt x="230262" y="206877"/>
                      </a:cubicBezTo>
                      <a:cubicBezTo>
                        <a:pt x="244475" y="203183"/>
                        <a:pt x="257110" y="198434"/>
                        <a:pt x="269218" y="193157"/>
                      </a:cubicBezTo>
                      <a:cubicBezTo>
                        <a:pt x="271850" y="182603"/>
                        <a:pt x="272903" y="171521"/>
                        <a:pt x="272903" y="159912"/>
                      </a:cubicBezTo>
                      <a:cubicBezTo>
                        <a:pt x="272903" y="156218"/>
                        <a:pt x="272376" y="152524"/>
                        <a:pt x="271850" y="148830"/>
                      </a:cubicBezTo>
                      <a:close/>
                      <a:moveTo>
                        <a:pt x="302793" y="126547"/>
                      </a:moveTo>
                      <a:cubicBezTo>
                        <a:pt x="297022" y="131826"/>
                        <a:pt x="290727" y="136577"/>
                        <a:pt x="284431" y="141328"/>
                      </a:cubicBezTo>
                      <a:cubicBezTo>
                        <a:pt x="284956" y="147135"/>
                        <a:pt x="286005" y="153470"/>
                        <a:pt x="286005" y="159805"/>
                      </a:cubicBezTo>
                      <a:cubicBezTo>
                        <a:pt x="286005" y="168251"/>
                        <a:pt x="285481" y="176698"/>
                        <a:pt x="283907" y="185144"/>
                      </a:cubicBezTo>
                      <a:cubicBezTo>
                        <a:pt x="292301" y="180393"/>
                        <a:pt x="299645" y="175642"/>
                        <a:pt x="306465" y="169835"/>
                      </a:cubicBezTo>
                      <a:cubicBezTo>
                        <a:pt x="306465" y="166668"/>
                        <a:pt x="306465" y="163500"/>
                        <a:pt x="306465" y="160333"/>
                      </a:cubicBezTo>
                      <a:cubicBezTo>
                        <a:pt x="306465" y="148719"/>
                        <a:pt x="305416" y="137105"/>
                        <a:pt x="302793" y="126547"/>
                      </a:cubicBezTo>
                      <a:close/>
                      <a:moveTo>
                        <a:pt x="17427" y="125172"/>
                      </a:moveTo>
                      <a:cubicBezTo>
                        <a:pt x="14789" y="136754"/>
                        <a:pt x="13205" y="148337"/>
                        <a:pt x="13205" y="160446"/>
                      </a:cubicBezTo>
                      <a:cubicBezTo>
                        <a:pt x="13205" y="163079"/>
                        <a:pt x="13205" y="165711"/>
                        <a:pt x="13205" y="168870"/>
                      </a:cubicBezTo>
                      <a:cubicBezTo>
                        <a:pt x="21122" y="175188"/>
                        <a:pt x="29565" y="180979"/>
                        <a:pt x="39065" y="186244"/>
                      </a:cubicBezTo>
                      <a:cubicBezTo>
                        <a:pt x="37482" y="177821"/>
                        <a:pt x="36954" y="168870"/>
                        <a:pt x="36954" y="159920"/>
                      </a:cubicBezTo>
                      <a:cubicBezTo>
                        <a:pt x="37482" y="154128"/>
                        <a:pt x="38009" y="148337"/>
                        <a:pt x="38537" y="142546"/>
                      </a:cubicBezTo>
                      <a:cubicBezTo>
                        <a:pt x="30621" y="137281"/>
                        <a:pt x="23760" y="131489"/>
                        <a:pt x="17427" y="125172"/>
                      </a:cubicBezTo>
                      <a:close/>
                      <a:moveTo>
                        <a:pt x="215883" y="122420"/>
                      </a:moveTo>
                      <a:cubicBezTo>
                        <a:pt x="200134" y="126653"/>
                        <a:pt x="183335" y="128769"/>
                        <a:pt x="165486" y="128769"/>
                      </a:cubicBezTo>
                      <a:cubicBezTo>
                        <a:pt x="164961" y="128769"/>
                        <a:pt x="164436" y="128769"/>
                        <a:pt x="163386" y="128769"/>
                      </a:cubicBezTo>
                      <a:cubicBezTo>
                        <a:pt x="163386" y="137763"/>
                        <a:pt x="163386" y="146228"/>
                        <a:pt x="162861" y="155221"/>
                      </a:cubicBezTo>
                      <a:cubicBezTo>
                        <a:pt x="162861" y="157866"/>
                        <a:pt x="162861" y="161041"/>
                        <a:pt x="162861" y="163686"/>
                      </a:cubicBezTo>
                      <a:cubicBezTo>
                        <a:pt x="183335" y="163157"/>
                        <a:pt x="202234" y="160512"/>
                        <a:pt x="220083" y="155750"/>
                      </a:cubicBezTo>
                      <a:cubicBezTo>
                        <a:pt x="219558" y="144640"/>
                        <a:pt x="217983" y="133530"/>
                        <a:pt x="215883" y="122420"/>
                      </a:cubicBezTo>
                      <a:close/>
                      <a:moveTo>
                        <a:pt x="106825" y="120220"/>
                      </a:moveTo>
                      <a:cubicBezTo>
                        <a:pt x="104180" y="131876"/>
                        <a:pt x="102593" y="144062"/>
                        <a:pt x="102064" y="156248"/>
                      </a:cubicBezTo>
                      <a:cubicBezTo>
                        <a:pt x="116877" y="159957"/>
                        <a:pt x="132748" y="162606"/>
                        <a:pt x="149678" y="163136"/>
                      </a:cubicBezTo>
                      <a:cubicBezTo>
                        <a:pt x="149678" y="160487"/>
                        <a:pt x="149678" y="157837"/>
                        <a:pt x="149678" y="155188"/>
                      </a:cubicBezTo>
                      <a:cubicBezTo>
                        <a:pt x="150207" y="146181"/>
                        <a:pt x="150207" y="137174"/>
                        <a:pt x="150207" y="128167"/>
                      </a:cubicBezTo>
                      <a:cubicBezTo>
                        <a:pt x="134864" y="127107"/>
                        <a:pt x="120051" y="124458"/>
                        <a:pt x="106825" y="120220"/>
                      </a:cubicBezTo>
                      <a:close/>
                      <a:moveTo>
                        <a:pt x="259617" y="103988"/>
                      </a:moveTo>
                      <a:cubicBezTo>
                        <a:pt x="250157" y="109775"/>
                        <a:pt x="240173" y="115035"/>
                        <a:pt x="228611" y="118717"/>
                      </a:cubicBezTo>
                      <a:cubicBezTo>
                        <a:pt x="230713" y="129238"/>
                        <a:pt x="232290" y="140810"/>
                        <a:pt x="233341" y="151856"/>
                      </a:cubicBezTo>
                      <a:cubicBezTo>
                        <a:pt x="246479" y="147648"/>
                        <a:pt x="258566" y="141862"/>
                        <a:pt x="269602" y="135024"/>
                      </a:cubicBezTo>
                      <a:cubicBezTo>
                        <a:pt x="267500" y="124503"/>
                        <a:pt x="263821" y="113983"/>
                        <a:pt x="259617" y="103988"/>
                      </a:cubicBezTo>
                      <a:close/>
                      <a:moveTo>
                        <a:pt x="65249" y="99862"/>
                      </a:moveTo>
                      <a:cubicBezTo>
                        <a:pt x="59956" y="111422"/>
                        <a:pt x="55192" y="123507"/>
                        <a:pt x="52545" y="136118"/>
                      </a:cubicBezTo>
                      <a:cubicBezTo>
                        <a:pt x="63661" y="142423"/>
                        <a:pt x="75835" y="148203"/>
                        <a:pt x="89068" y="152407"/>
                      </a:cubicBezTo>
                      <a:cubicBezTo>
                        <a:pt x="90126" y="139796"/>
                        <a:pt x="91714" y="127185"/>
                        <a:pt x="94361" y="115625"/>
                      </a:cubicBezTo>
                      <a:cubicBezTo>
                        <a:pt x="83774" y="111422"/>
                        <a:pt x="73718" y="106167"/>
                        <a:pt x="65249" y="99862"/>
                      </a:cubicBezTo>
                      <a:close/>
                      <a:moveTo>
                        <a:pt x="285381" y="83906"/>
                      </a:moveTo>
                      <a:cubicBezTo>
                        <a:pt x="280663" y="88122"/>
                        <a:pt x="275944" y="92338"/>
                        <a:pt x="270702" y="96554"/>
                      </a:cubicBezTo>
                      <a:cubicBezTo>
                        <a:pt x="275420" y="106567"/>
                        <a:pt x="279090" y="116581"/>
                        <a:pt x="281711" y="127648"/>
                      </a:cubicBezTo>
                      <a:cubicBezTo>
                        <a:pt x="288002" y="122905"/>
                        <a:pt x="293769" y="117635"/>
                        <a:pt x="298487" y="112365"/>
                      </a:cubicBezTo>
                      <a:cubicBezTo>
                        <a:pt x="295342" y="102351"/>
                        <a:pt x="290624" y="92865"/>
                        <a:pt x="285381" y="83906"/>
                      </a:cubicBezTo>
                      <a:close/>
                      <a:moveTo>
                        <a:pt x="39411" y="75928"/>
                      </a:moveTo>
                      <a:cubicBezTo>
                        <a:pt x="32019" y="87020"/>
                        <a:pt x="25683" y="98640"/>
                        <a:pt x="21458" y="111317"/>
                      </a:cubicBezTo>
                      <a:cubicBezTo>
                        <a:pt x="26739" y="117656"/>
                        <a:pt x="33603" y="122938"/>
                        <a:pt x="40995" y="128748"/>
                      </a:cubicBezTo>
                      <a:cubicBezTo>
                        <a:pt x="44163" y="115543"/>
                        <a:pt x="48916" y="103394"/>
                        <a:pt x="54196" y="91774"/>
                      </a:cubicBezTo>
                      <a:cubicBezTo>
                        <a:pt x="48916" y="87020"/>
                        <a:pt x="43635" y="81738"/>
                        <a:pt x="39411" y="75928"/>
                      </a:cubicBezTo>
                      <a:close/>
                      <a:moveTo>
                        <a:pt x="201616" y="73452"/>
                      </a:moveTo>
                      <a:cubicBezTo>
                        <a:pt x="190553" y="76083"/>
                        <a:pt x="178437" y="78187"/>
                        <a:pt x="165267" y="78187"/>
                      </a:cubicBezTo>
                      <a:cubicBezTo>
                        <a:pt x="165267" y="78187"/>
                        <a:pt x="165267" y="78187"/>
                        <a:pt x="164740" y="78187"/>
                      </a:cubicBezTo>
                      <a:cubicBezTo>
                        <a:pt x="164740" y="89762"/>
                        <a:pt x="164214" y="102390"/>
                        <a:pt x="163687" y="115543"/>
                      </a:cubicBezTo>
                      <a:cubicBezTo>
                        <a:pt x="164214" y="115543"/>
                        <a:pt x="164740" y="115543"/>
                        <a:pt x="165267" y="115543"/>
                      </a:cubicBezTo>
                      <a:cubicBezTo>
                        <a:pt x="182125" y="115543"/>
                        <a:pt x="198455" y="113438"/>
                        <a:pt x="213205" y="109756"/>
                      </a:cubicBezTo>
                      <a:cubicBezTo>
                        <a:pt x="210044" y="96602"/>
                        <a:pt x="205830" y="84501"/>
                        <a:pt x="201616" y="73452"/>
                      </a:cubicBezTo>
                      <a:close/>
                      <a:moveTo>
                        <a:pt x="121592" y="70701"/>
                      </a:moveTo>
                      <a:cubicBezTo>
                        <a:pt x="116857" y="81774"/>
                        <a:pt x="113174" y="94429"/>
                        <a:pt x="109491" y="107084"/>
                      </a:cubicBezTo>
                      <a:cubicBezTo>
                        <a:pt x="122119" y="111302"/>
                        <a:pt x="136324" y="113938"/>
                        <a:pt x="150530" y="114993"/>
                      </a:cubicBezTo>
                      <a:cubicBezTo>
                        <a:pt x="151056" y="101811"/>
                        <a:pt x="151582" y="88629"/>
                        <a:pt x="151582" y="77028"/>
                      </a:cubicBezTo>
                      <a:cubicBezTo>
                        <a:pt x="141060" y="75974"/>
                        <a:pt x="131063" y="73865"/>
                        <a:pt x="121592" y="70701"/>
                      </a:cubicBezTo>
                      <a:close/>
                      <a:moveTo>
                        <a:pt x="233321" y="59697"/>
                      </a:moveTo>
                      <a:cubicBezTo>
                        <a:pt x="227511" y="63395"/>
                        <a:pt x="221172" y="66565"/>
                        <a:pt x="214306" y="69207"/>
                      </a:cubicBezTo>
                      <a:cubicBezTo>
                        <a:pt x="218531" y="80302"/>
                        <a:pt x="222757" y="92981"/>
                        <a:pt x="225926" y="106189"/>
                      </a:cubicBezTo>
                      <a:cubicBezTo>
                        <a:pt x="235962" y="102491"/>
                        <a:pt x="245469" y="97736"/>
                        <a:pt x="253921" y="92453"/>
                      </a:cubicBezTo>
                      <a:cubicBezTo>
                        <a:pt x="247582" y="80302"/>
                        <a:pt x="240716" y="69207"/>
                        <a:pt x="233321" y="59697"/>
                      </a:cubicBezTo>
                      <a:close/>
                      <a:moveTo>
                        <a:pt x="92595" y="55846"/>
                      </a:moveTo>
                      <a:cubicBezTo>
                        <a:pt x="85214" y="65360"/>
                        <a:pt x="77832" y="76460"/>
                        <a:pt x="70977" y="88088"/>
                      </a:cubicBezTo>
                      <a:cubicBezTo>
                        <a:pt x="78886" y="93902"/>
                        <a:pt x="87323" y="98660"/>
                        <a:pt x="97341" y="102888"/>
                      </a:cubicBezTo>
                      <a:cubicBezTo>
                        <a:pt x="100505" y="89674"/>
                        <a:pt x="104723" y="76988"/>
                        <a:pt x="108941" y="65360"/>
                      </a:cubicBezTo>
                      <a:cubicBezTo>
                        <a:pt x="103141" y="62717"/>
                        <a:pt x="97341" y="59546"/>
                        <a:pt x="92595" y="55846"/>
                      </a:cubicBezTo>
                      <a:close/>
                      <a:moveTo>
                        <a:pt x="251144" y="44842"/>
                      </a:moveTo>
                      <a:cubicBezTo>
                        <a:pt x="248500" y="47484"/>
                        <a:pt x="246385" y="49598"/>
                        <a:pt x="243742" y="51712"/>
                      </a:cubicBezTo>
                      <a:cubicBezTo>
                        <a:pt x="251144" y="61225"/>
                        <a:pt x="258546" y="72323"/>
                        <a:pt x="264890" y="85007"/>
                      </a:cubicBezTo>
                      <a:cubicBezTo>
                        <a:pt x="269649" y="80779"/>
                        <a:pt x="273878" y="77079"/>
                        <a:pt x="277579" y="72851"/>
                      </a:cubicBezTo>
                      <a:cubicBezTo>
                        <a:pt x="270177" y="62282"/>
                        <a:pt x="261189" y="52769"/>
                        <a:pt x="251144" y="44842"/>
                      </a:cubicBezTo>
                      <a:close/>
                      <a:moveTo>
                        <a:pt x="75908" y="39614"/>
                      </a:moveTo>
                      <a:cubicBezTo>
                        <a:pt x="65327" y="47013"/>
                        <a:pt x="55804" y="55469"/>
                        <a:pt x="47868" y="65510"/>
                      </a:cubicBezTo>
                      <a:cubicBezTo>
                        <a:pt x="51043" y="70795"/>
                        <a:pt x="55804" y="75551"/>
                        <a:pt x="60565" y="79779"/>
                      </a:cubicBezTo>
                      <a:cubicBezTo>
                        <a:pt x="67443" y="67624"/>
                        <a:pt x="74850" y="56526"/>
                        <a:pt x="82256" y="47013"/>
                      </a:cubicBezTo>
                      <a:cubicBezTo>
                        <a:pt x="80140" y="44899"/>
                        <a:pt x="78024" y="42257"/>
                        <a:pt x="75908" y="39614"/>
                      </a:cubicBezTo>
                      <a:close/>
                      <a:moveTo>
                        <a:pt x="224484" y="28060"/>
                      </a:moveTo>
                      <a:cubicBezTo>
                        <a:pt x="228150" y="32293"/>
                        <a:pt x="231815" y="36525"/>
                        <a:pt x="236003" y="41815"/>
                      </a:cubicBezTo>
                      <a:cubicBezTo>
                        <a:pt x="237574" y="40228"/>
                        <a:pt x="239145" y="38641"/>
                        <a:pt x="240716" y="37583"/>
                      </a:cubicBezTo>
                      <a:cubicBezTo>
                        <a:pt x="235480" y="33880"/>
                        <a:pt x="230244" y="31234"/>
                        <a:pt x="224484" y="28060"/>
                      </a:cubicBezTo>
                      <a:close/>
                      <a:moveTo>
                        <a:pt x="101238" y="25309"/>
                      </a:moveTo>
                      <a:cubicBezTo>
                        <a:pt x="95940" y="27410"/>
                        <a:pt x="91172" y="30036"/>
                        <a:pt x="86933" y="32662"/>
                      </a:cubicBezTo>
                      <a:cubicBezTo>
                        <a:pt x="87993" y="34237"/>
                        <a:pt x="89582" y="35288"/>
                        <a:pt x="90642" y="36863"/>
                      </a:cubicBezTo>
                      <a:cubicBezTo>
                        <a:pt x="94350" y="32662"/>
                        <a:pt x="97529" y="28985"/>
                        <a:pt x="101238" y="25309"/>
                      </a:cubicBezTo>
                      <a:close/>
                      <a:moveTo>
                        <a:pt x="189546" y="16506"/>
                      </a:moveTo>
                      <a:cubicBezTo>
                        <a:pt x="195332" y="25959"/>
                        <a:pt x="202695" y="39614"/>
                        <a:pt x="209532" y="56946"/>
                      </a:cubicBezTo>
                      <a:cubicBezTo>
                        <a:pt x="215317" y="54845"/>
                        <a:pt x="220576" y="52219"/>
                        <a:pt x="225310" y="49068"/>
                      </a:cubicBezTo>
                      <a:cubicBezTo>
                        <a:pt x="210584" y="31736"/>
                        <a:pt x="197961" y="20707"/>
                        <a:pt x="194280" y="17556"/>
                      </a:cubicBezTo>
                      <a:cubicBezTo>
                        <a:pt x="192702" y="17031"/>
                        <a:pt x="191124" y="16506"/>
                        <a:pt x="189546" y="16506"/>
                      </a:cubicBezTo>
                      <a:close/>
                      <a:moveTo>
                        <a:pt x="132600" y="15955"/>
                      </a:moveTo>
                      <a:cubicBezTo>
                        <a:pt x="131554" y="15955"/>
                        <a:pt x="130507" y="15955"/>
                        <a:pt x="128938" y="16483"/>
                      </a:cubicBezTo>
                      <a:cubicBezTo>
                        <a:pt x="128938" y="17010"/>
                        <a:pt x="115859" y="27556"/>
                        <a:pt x="100688" y="46010"/>
                      </a:cubicBezTo>
                      <a:cubicBezTo>
                        <a:pt x="104873" y="48647"/>
                        <a:pt x="109058" y="51283"/>
                        <a:pt x="114290" y="53920"/>
                      </a:cubicBezTo>
                      <a:cubicBezTo>
                        <a:pt x="121091" y="37574"/>
                        <a:pt x="127892" y="24919"/>
                        <a:pt x="132600" y="15955"/>
                      </a:cubicBezTo>
                      <a:close/>
                      <a:moveTo>
                        <a:pt x="167974" y="13204"/>
                      </a:moveTo>
                      <a:cubicBezTo>
                        <a:pt x="167447" y="22704"/>
                        <a:pt x="166392" y="40647"/>
                        <a:pt x="165337" y="64924"/>
                      </a:cubicBezTo>
                      <a:cubicBezTo>
                        <a:pt x="176410" y="64924"/>
                        <a:pt x="186956" y="63341"/>
                        <a:pt x="196974" y="60702"/>
                      </a:cubicBezTo>
                      <a:cubicBezTo>
                        <a:pt x="187483" y="38009"/>
                        <a:pt x="177465" y="21121"/>
                        <a:pt x="173247" y="13732"/>
                      </a:cubicBezTo>
                      <a:cubicBezTo>
                        <a:pt x="171665" y="13732"/>
                        <a:pt x="169556" y="13732"/>
                        <a:pt x="167974" y="13204"/>
                      </a:cubicBezTo>
                      <a:close/>
                      <a:moveTo>
                        <a:pt x="149585" y="13204"/>
                      </a:moveTo>
                      <a:cubicBezTo>
                        <a:pt x="145346" y="20059"/>
                        <a:pt x="135810" y="36405"/>
                        <a:pt x="126273" y="58551"/>
                      </a:cubicBezTo>
                      <a:cubicBezTo>
                        <a:pt x="134220" y="61187"/>
                        <a:pt x="143227" y="63296"/>
                        <a:pt x="152764" y="63823"/>
                      </a:cubicBezTo>
                      <a:cubicBezTo>
                        <a:pt x="153294" y="40623"/>
                        <a:pt x="154354" y="22696"/>
                        <a:pt x="154883" y="13204"/>
                      </a:cubicBezTo>
                      <a:cubicBezTo>
                        <a:pt x="153294" y="13204"/>
                        <a:pt x="151175" y="13204"/>
                        <a:pt x="149585" y="13204"/>
                      </a:cubicBezTo>
                      <a:close/>
                      <a:moveTo>
                        <a:pt x="160099" y="0"/>
                      </a:moveTo>
                      <a:cubicBezTo>
                        <a:pt x="192750" y="0"/>
                        <a:pt x="222769" y="10024"/>
                        <a:pt x="248047" y="26906"/>
                      </a:cubicBezTo>
                      <a:cubicBezTo>
                        <a:pt x="251734" y="29017"/>
                        <a:pt x="255420" y="31655"/>
                        <a:pt x="259107" y="34293"/>
                      </a:cubicBezTo>
                      <a:cubicBezTo>
                        <a:pt x="269113" y="42206"/>
                        <a:pt x="278066" y="51703"/>
                        <a:pt x="285965" y="61727"/>
                      </a:cubicBezTo>
                      <a:cubicBezTo>
                        <a:pt x="288598" y="65420"/>
                        <a:pt x="291232" y="69113"/>
                        <a:pt x="293865" y="72806"/>
                      </a:cubicBezTo>
                      <a:cubicBezTo>
                        <a:pt x="299658" y="81775"/>
                        <a:pt x="304398" y="90744"/>
                        <a:pt x="308084" y="100768"/>
                      </a:cubicBezTo>
                      <a:cubicBezTo>
                        <a:pt x="310191" y="105516"/>
                        <a:pt x="311771" y="110264"/>
                        <a:pt x="313350" y="115013"/>
                      </a:cubicBezTo>
                      <a:cubicBezTo>
                        <a:pt x="317564" y="128730"/>
                        <a:pt x="319670" y="142975"/>
                        <a:pt x="319670" y="157747"/>
                      </a:cubicBezTo>
                      <a:cubicBezTo>
                        <a:pt x="319670" y="158275"/>
                        <a:pt x="319670" y="159330"/>
                        <a:pt x="319670" y="160385"/>
                      </a:cubicBezTo>
                      <a:cubicBezTo>
                        <a:pt x="319670" y="165661"/>
                        <a:pt x="319670" y="170937"/>
                        <a:pt x="319144" y="176212"/>
                      </a:cubicBezTo>
                      <a:cubicBezTo>
                        <a:pt x="317037" y="196260"/>
                        <a:pt x="311244" y="215253"/>
                        <a:pt x="302291" y="232664"/>
                      </a:cubicBezTo>
                      <a:cubicBezTo>
                        <a:pt x="298605" y="240577"/>
                        <a:pt x="293865" y="247964"/>
                        <a:pt x="288598" y="254822"/>
                      </a:cubicBezTo>
                      <a:cubicBezTo>
                        <a:pt x="259633" y="294391"/>
                        <a:pt x="212763" y="320242"/>
                        <a:pt x="160099" y="320242"/>
                      </a:cubicBezTo>
                      <a:cubicBezTo>
                        <a:pt x="159572" y="320242"/>
                        <a:pt x="159572" y="320242"/>
                        <a:pt x="159572" y="320242"/>
                      </a:cubicBezTo>
                      <a:cubicBezTo>
                        <a:pt x="159572" y="320242"/>
                        <a:pt x="159572" y="320242"/>
                        <a:pt x="155359" y="320770"/>
                      </a:cubicBezTo>
                      <a:cubicBezTo>
                        <a:pt x="155359" y="320770"/>
                        <a:pt x="155359" y="320242"/>
                        <a:pt x="155359" y="320242"/>
                      </a:cubicBezTo>
                      <a:cubicBezTo>
                        <a:pt x="101642" y="318660"/>
                        <a:pt x="54244" y="290698"/>
                        <a:pt x="26332" y="248491"/>
                      </a:cubicBezTo>
                      <a:cubicBezTo>
                        <a:pt x="21593" y="241105"/>
                        <a:pt x="17379" y="233191"/>
                        <a:pt x="13693" y="225278"/>
                      </a:cubicBezTo>
                      <a:cubicBezTo>
                        <a:pt x="6847" y="209450"/>
                        <a:pt x="2107" y="192567"/>
                        <a:pt x="527" y="174630"/>
                      </a:cubicBezTo>
                      <a:cubicBezTo>
                        <a:pt x="0" y="169881"/>
                        <a:pt x="0" y="165133"/>
                        <a:pt x="0" y="160385"/>
                      </a:cubicBezTo>
                      <a:cubicBezTo>
                        <a:pt x="0" y="158802"/>
                        <a:pt x="0" y="157219"/>
                        <a:pt x="0" y="156164"/>
                      </a:cubicBezTo>
                      <a:cubicBezTo>
                        <a:pt x="527" y="141392"/>
                        <a:pt x="2634" y="127147"/>
                        <a:pt x="6847" y="113958"/>
                      </a:cubicBezTo>
                      <a:cubicBezTo>
                        <a:pt x="8427" y="108682"/>
                        <a:pt x="10006" y="103934"/>
                        <a:pt x="12113" y="99185"/>
                      </a:cubicBezTo>
                      <a:cubicBezTo>
                        <a:pt x="17379" y="86523"/>
                        <a:pt x="23699" y="74916"/>
                        <a:pt x="32125" y="64365"/>
                      </a:cubicBezTo>
                      <a:cubicBezTo>
                        <a:pt x="34758" y="60144"/>
                        <a:pt x="37918" y="56451"/>
                        <a:pt x="41078" y="52758"/>
                      </a:cubicBezTo>
                      <a:cubicBezTo>
                        <a:pt x="49505" y="43789"/>
                        <a:pt x="58984" y="35348"/>
                        <a:pt x="68990" y="28489"/>
                      </a:cubicBezTo>
                      <a:cubicBezTo>
                        <a:pt x="72677" y="25851"/>
                        <a:pt x="76363" y="23213"/>
                        <a:pt x="80576" y="21103"/>
                      </a:cubicBezTo>
                      <a:cubicBezTo>
                        <a:pt x="103748" y="7913"/>
                        <a:pt x="131133" y="0"/>
                        <a:pt x="160099" y="0"/>
                      </a:cubicBezTo>
                      <a:close/>
                    </a:path>
                  </a:pathLst>
                </a:custGeom>
                <a:grp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3" name="Freeform 500"/>
                <p:cNvSpPr>
                  <a:spLocks/>
                </p:cNvSpPr>
                <p:nvPr/>
              </p:nvSpPr>
              <p:spPr bwMode="auto">
                <a:xfrm>
                  <a:off x="5007615" y="2323753"/>
                  <a:ext cx="649029" cy="502032"/>
                </a:xfrm>
                <a:custGeom>
                  <a:avLst/>
                  <a:gdLst>
                    <a:gd name="connsiteX0" fmla="*/ 33287 w 649029"/>
                    <a:gd name="connsiteY0" fmla="*/ 88963 h 502032"/>
                    <a:gd name="connsiteX1" fmla="*/ 21098 w 649029"/>
                    <a:gd name="connsiteY1" fmla="*/ 102250 h 502032"/>
                    <a:gd name="connsiteX2" fmla="*/ 21098 w 649029"/>
                    <a:gd name="connsiteY2" fmla="*/ 467370 h 502032"/>
                    <a:gd name="connsiteX3" fmla="*/ 33287 w 649029"/>
                    <a:gd name="connsiteY3" fmla="*/ 480657 h 502032"/>
                    <a:gd name="connsiteX4" fmla="*/ 615742 w 649029"/>
                    <a:gd name="connsiteY4" fmla="*/ 480657 h 502032"/>
                    <a:gd name="connsiteX5" fmla="*/ 627932 w 649029"/>
                    <a:gd name="connsiteY5" fmla="*/ 467370 h 502032"/>
                    <a:gd name="connsiteX6" fmla="*/ 627932 w 649029"/>
                    <a:gd name="connsiteY6" fmla="*/ 102250 h 502032"/>
                    <a:gd name="connsiteX7" fmla="*/ 615742 w 649029"/>
                    <a:gd name="connsiteY7" fmla="*/ 88963 h 502032"/>
                    <a:gd name="connsiteX8" fmla="*/ 71744 w 649029"/>
                    <a:gd name="connsiteY8" fmla="*/ 21375 h 502032"/>
                    <a:gd name="connsiteX9" fmla="*/ 61676 w 649029"/>
                    <a:gd name="connsiteY9" fmla="*/ 31460 h 502032"/>
                    <a:gd name="connsiteX10" fmla="*/ 61676 w 649029"/>
                    <a:gd name="connsiteY10" fmla="*/ 67588 h 502032"/>
                    <a:gd name="connsiteX11" fmla="*/ 281061 w 649029"/>
                    <a:gd name="connsiteY11" fmla="*/ 67588 h 502032"/>
                    <a:gd name="connsiteX12" fmla="*/ 281061 w 649029"/>
                    <a:gd name="connsiteY12" fmla="*/ 31460 h 502032"/>
                    <a:gd name="connsiteX13" fmla="*/ 270993 w 649029"/>
                    <a:gd name="connsiteY13" fmla="*/ 21375 h 502032"/>
                    <a:gd name="connsiteX14" fmla="*/ 71826 w 649029"/>
                    <a:gd name="connsiteY14" fmla="*/ 0 h 502032"/>
                    <a:gd name="connsiteX15" fmla="*/ 271010 w 649029"/>
                    <a:gd name="connsiteY15" fmla="*/ 0 h 502032"/>
                    <a:gd name="connsiteX16" fmla="*/ 302265 w 649029"/>
                    <a:gd name="connsiteY16" fmla="*/ 31399 h 502032"/>
                    <a:gd name="connsiteX17" fmla="*/ 302265 w 649029"/>
                    <a:gd name="connsiteY17" fmla="*/ 59604 h 502032"/>
                    <a:gd name="connsiteX18" fmla="*/ 614285 w 649029"/>
                    <a:gd name="connsiteY18" fmla="*/ 59604 h 502032"/>
                    <a:gd name="connsiteX19" fmla="*/ 625873 w 649029"/>
                    <a:gd name="connsiteY19" fmla="*/ 64461 h 502032"/>
                    <a:gd name="connsiteX20" fmla="*/ 629657 w 649029"/>
                    <a:gd name="connsiteY20" fmla="*/ 73573 h 502032"/>
                    <a:gd name="connsiteX21" fmla="*/ 639294 w 649029"/>
                    <a:gd name="connsiteY21" fmla="*/ 77692 h 502032"/>
                    <a:gd name="connsiteX22" fmla="*/ 649029 w 649029"/>
                    <a:gd name="connsiteY22" fmla="*/ 102152 h 502032"/>
                    <a:gd name="connsiteX23" fmla="*/ 649029 w 649029"/>
                    <a:gd name="connsiteY23" fmla="*/ 467468 h 502032"/>
                    <a:gd name="connsiteX24" fmla="*/ 615651 w 649029"/>
                    <a:gd name="connsiteY24" fmla="*/ 502032 h 502032"/>
                    <a:gd name="connsiteX25" fmla="*/ 33379 w 649029"/>
                    <a:gd name="connsiteY25" fmla="*/ 502032 h 502032"/>
                    <a:gd name="connsiteX26" fmla="*/ 0 w 649029"/>
                    <a:gd name="connsiteY26" fmla="*/ 467468 h 502032"/>
                    <a:gd name="connsiteX27" fmla="*/ 0 w 649029"/>
                    <a:gd name="connsiteY27" fmla="*/ 102152 h 502032"/>
                    <a:gd name="connsiteX28" fmla="*/ 9735 w 649029"/>
                    <a:gd name="connsiteY28" fmla="*/ 77692 h 502032"/>
                    <a:gd name="connsiteX29" fmla="*/ 19371 w 649029"/>
                    <a:gd name="connsiteY29" fmla="*/ 73574 h 502032"/>
                    <a:gd name="connsiteX30" fmla="*/ 23155 w 649029"/>
                    <a:gd name="connsiteY30" fmla="*/ 64461 h 502032"/>
                    <a:gd name="connsiteX31" fmla="*/ 34744 w 649029"/>
                    <a:gd name="connsiteY31" fmla="*/ 59604 h 502032"/>
                    <a:gd name="connsiteX32" fmla="*/ 40571 w 649029"/>
                    <a:gd name="connsiteY32" fmla="*/ 59604 h 502032"/>
                    <a:gd name="connsiteX33" fmla="*/ 40571 w 649029"/>
                    <a:gd name="connsiteY33" fmla="*/ 31399 h 502032"/>
                    <a:gd name="connsiteX34" fmla="*/ 71826 w 649029"/>
                    <a:gd name="connsiteY34" fmla="*/ 0 h 50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49029" h="502032">
                      <a:moveTo>
                        <a:pt x="33287" y="88963"/>
                      </a:moveTo>
                      <a:cubicBezTo>
                        <a:pt x="26398" y="88963"/>
                        <a:pt x="21098" y="94809"/>
                        <a:pt x="21098" y="102250"/>
                      </a:cubicBezTo>
                      <a:lnTo>
                        <a:pt x="21098" y="467370"/>
                      </a:lnTo>
                      <a:cubicBezTo>
                        <a:pt x="21098" y="474811"/>
                        <a:pt x="26398" y="480657"/>
                        <a:pt x="33287" y="480657"/>
                      </a:cubicBezTo>
                      <a:lnTo>
                        <a:pt x="615742" y="480657"/>
                      </a:lnTo>
                      <a:cubicBezTo>
                        <a:pt x="622632" y="480657"/>
                        <a:pt x="627932" y="474811"/>
                        <a:pt x="627932" y="467370"/>
                      </a:cubicBezTo>
                      <a:lnTo>
                        <a:pt x="627932" y="102250"/>
                      </a:lnTo>
                      <a:cubicBezTo>
                        <a:pt x="627932" y="94809"/>
                        <a:pt x="622632" y="88963"/>
                        <a:pt x="615742" y="88963"/>
                      </a:cubicBezTo>
                      <a:close/>
                      <a:moveTo>
                        <a:pt x="71744" y="21375"/>
                      </a:moveTo>
                      <a:cubicBezTo>
                        <a:pt x="66445" y="21375"/>
                        <a:pt x="61676" y="26152"/>
                        <a:pt x="61676" y="31460"/>
                      </a:cubicBezTo>
                      <a:lnTo>
                        <a:pt x="61676" y="67588"/>
                      </a:lnTo>
                      <a:lnTo>
                        <a:pt x="281061" y="67588"/>
                      </a:lnTo>
                      <a:lnTo>
                        <a:pt x="281061" y="31460"/>
                      </a:lnTo>
                      <a:cubicBezTo>
                        <a:pt x="281061" y="26152"/>
                        <a:pt x="276292" y="21375"/>
                        <a:pt x="270993" y="21375"/>
                      </a:cubicBezTo>
                      <a:close/>
                      <a:moveTo>
                        <a:pt x="71826" y="0"/>
                      </a:moveTo>
                      <a:lnTo>
                        <a:pt x="271010" y="0"/>
                      </a:lnTo>
                      <a:cubicBezTo>
                        <a:pt x="287962" y="0"/>
                        <a:pt x="302265" y="14369"/>
                        <a:pt x="302265" y="31399"/>
                      </a:cubicBezTo>
                      <a:lnTo>
                        <a:pt x="302265" y="59604"/>
                      </a:lnTo>
                      <a:lnTo>
                        <a:pt x="614285" y="59604"/>
                      </a:lnTo>
                      <a:cubicBezTo>
                        <a:pt x="618788" y="59604"/>
                        <a:pt x="622894" y="61467"/>
                        <a:pt x="625873" y="64461"/>
                      </a:cubicBezTo>
                      <a:lnTo>
                        <a:pt x="629657" y="73573"/>
                      </a:lnTo>
                      <a:lnTo>
                        <a:pt x="639294" y="77692"/>
                      </a:lnTo>
                      <a:cubicBezTo>
                        <a:pt x="645320" y="83940"/>
                        <a:pt x="649029" y="92581"/>
                        <a:pt x="649029" y="102152"/>
                      </a:cubicBezTo>
                      <a:lnTo>
                        <a:pt x="649029" y="467468"/>
                      </a:lnTo>
                      <a:cubicBezTo>
                        <a:pt x="649029" y="486611"/>
                        <a:pt x="634194" y="502032"/>
                        <a:pt x="615651" y="502032"/>
                      </a:cubicBezTo>
                      <a:lnTo>
                        <a:pt x="33379" y="502032"/>
                      </a:lnTo>
                      <a:cubicBezTo>
                        <a:pt x="14835" y="502032"/>
                        <a:pt x="0" y="486611"/>
                        <a:pt x="0" y="467468"/>
                      </a:cubicBezTo>
                      <a:lnTo>
                        <a:pt x="0" y="102152"/>
                      </a:lnTo>
                      <a:cubicBezTo>
                        <a:pt x="0" y="92581"/>
                        <a:pt x="3709" y="83940"/>
                        <a:pt x="9735" y="77692"/>
                      </a:cubicBezTo>
                      <a:lnTo>
                        <a:pt x="19371" y="73574"/>
                      </a:lnTo>
                      <a:lnTo>
                        <a:pt x="23155" y="64461"/>
                      </a:lnTo>
                      <a:cubicBezTo>
                        <a:pt x="26135" y="61467"/>
                        <a:pt x="30241" y="59604"/>
                        <a:pt x="34744" y="59604"/>
                      </a:cubicBezTo>
                      <a:lnTo>
                        <a:pt x="40571" y="59604"/>
                      </a:lnTo>
                      <a:lnTo>
                        <a:pt x="40571" y="31399"/>
                      </a:lnTo>
                      <a:cubicBezTo>
                        <a:pt x="40571" y="14369"/>
                        <a:pt x="54344" y="0"/>
                        <a:pt x="718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03" name="Group 102"/>
              <p:cNvGrpSpPr/>
              <p:nvPr/>
            </p:nvGrpSpPr>
            <p:grpSpPr>
              <a:xfrm>
                <a:off x="10486805" y="2434267"/>
                <a:ext cx="1302888" cy="1542780"/>
                <a:chOff x="10486805" y="2923046"/>
                <a:chExt cx="1302888" cy="1542780"/>
              </a:xfrm>
            </p:grpSpPr>
            <p:sp>
              <p:nvSpPr>
                <p:cNvPr id="104" name="Rectangle 103"/>
                <p:cNvSpPr/>
                <p:nvPr/>
              </p:nvSpPr>
              <p:spPr bwMode="auto">
                <a:xfrm>
                  <a:off x="10802824" y="2923046"/>
                  <a:ext cx="986869" cy="1542780"/>
                </a:xfrm>
                <a:prstGeom prst="rect">
                  <a:avLst/>
                </a:prstGeom>
                <a:noFill/>
                <a:ln w="9525" cap="flat" cmpd="sng" algn="ctr">
                  <a:solidFill>
                    <a:srgbClr val="FFFFFF">
                      <a:lumMod val="65000"/>
                    </a:srgbClr>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5" name="TextBox 104"/>
                <p:cNvSpPr txBox="1"/>
                <p:nvPr/>
              </p:nvSpPr>
              <p:spPr>
                <a:xfrm>
                  <a:off x="11212738" y="3022354"/>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Web</a:t>
                  </a:r>
                </a:p>
              </p:txBody>
            </p:sp>
            <p:sp>
              <p:nvSpPr>
                <p:cNvPr id="106" name="TextBox 105"/>
                <p:cNvSpPr txBox="1"/>
                <p:nvPr/>
              </p:nvSpPr>
              <p:spPr>
                <a:xfrm>
                  <a:off x="11212738" y="3571986"/>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Mobile</a:t>
                  </a:r>
                </a:p>
              </p:txBody>
            </p:sp>
            <p:sp>
              <p:nvSpPr>
                <p:cNvPr id="107" name="TextBox 106"/>
                <p:cNvSpPr txBox="1"/>
                <p:nvPr/>
              </p:nvSpPr>
              <p:spPr>
                <a:xfrm>
                  <a:off x="11212738" y="4160203"/>
                  <a:ext cx="473389" cy="187017"/>
                </a:xfrm>
                <a:prstGeom prst="rect">
                  <a:avLst/>
                </a:prstGeom>
                <a:noFill/>
              </p:spPr>
              <p:txBody>
                <a:bodyPr wrap="square" lIns="0" tIns="0" rIns="0" bIns="0" rtlCol="0">
                  <a:spAutoFit/>
                </a:bodyPr>
                <a:lstStyle/>
                <a:p>
                  <a:pPr marL="0" marR="0" lvl="0" indent="0" defTabSz="932563" eaLnBrk="1" fontAlgn="auto" latinLnBrk="0" hangingPunct="1">
                    <a:lnSpc>
                      <a:spcPct val="100000"/>
                    </a:lnSpc>
                    <a:spcBef>
                      <a:spcPct val="0"/>
                    </a:spcBef>
                    <a:spcAft>
                      <a:spcPts val="600"/>
                    </a:spcAft>
                    <a:buClrTx/>
                    <a:buSzTx/>
                    <a:buFontTx/>
                    <a:buNone/>
                    <a:tabLst/>
                    <a:defRPr/>
                  </a:pPr>
                  <a:r>
                    <a:rPr kumimoji="0" lang="en-US" sz="1050" b="0" i="0" u="none" strike="noStrike" kern="0" cap="none" spc="0" normalizeH="0" baseline="0" noProof="0" dirty="0">
                      <a:ln>
                        <a:noFill/>
                      </a:ln>
                      <a:solidFill>
                        <a:srgbClr val="505050"/>
                      </a:solidFill>
                      <a:effectLst/>
                      <a:uLnTx/>
                      <a:uFillTx/>
                      <a:cs typeface="Segoe UI Semilight" panose="020B0402040204020203" pitchFamily="34" charset="0"/>
                    </a:rPr>
                    <a:t>Bots</a:t>
                  </a:r>
                </a:p>
              </p:txBody>
            </p:sp>
            <p:sp>
              <p:nvSpPr>
                <p:cNvPr id="108" name="Freeform 495"/>
                <p:cNvSpPr>
                  <a:spLocks noChangeArrowheads="1"/>
                </p:cNvSpPr>
                <p:nvPr/>
              </p:nvSpPr>
              <p:spPr bwMode="auto">
                <a:xfrm>
                  <a:off x="10907711" y="3020740"/>
                  <a:ext cx="187689" cy="187689"/>
                </a:xfrm>
                <a:custGeom>
                  <a:avLst/>
                  <a:gdLst>
                    <a:gd name="connsiteX0" fmla="*/ 2240514 w 3214688"/>
                    <a:gd name="connsiteY0" fmla="*/ 2452692 h 3214688"/>
                    <a:gd name="connsiteX1" fmla="*/ 2164154 w 3214688"/>
                    <a:gd name="connsiteY1" fmla="*/ 2577661 h 3214688"/>
                    <a:gd name="connsiteX2" fmla="*/ 2066550 w 3214688"/>
                    <a:gd name="connsiteY2" fmla="*/ 2716118 h 3214688"/>
                    <a:gd name="connsiteX3" fmla="*/ 1754615 w 3214688"/>
                    <a:gd name="connsiteY3" fmla="*/ 3074168 h 3214688"/>
                    <a:gd name="connsiteX4" fmla="*/ 1740871 w 3214688"/>
                    <a:gd name="connsiteY4" fmla="*/ 3087292 h 3214688"/>
                    <a:gd name="connsiteX5" fmla="*/ 1759187 w 3214688"/>
                    <a:gd name="connsiteY5" fmla="*/ 3086367 h 3214688"/>
                    <a:gd name="connsiteX6" fmla="*/ 2552008 w 3214688"/>
                    <a:gd name="connsiteY6" fmla="*/ 2754731 h 3214688"/>
                    <a:gd name="connsiteX7" fmla="*/ 2647815 w 3214688"/>
                    <a:gd name="connsiteY7" fmla="*/ 2667609 h 3214688"/>
                    <a:gd name="connsiteX8" fmla="*/ 2533366 w 3214688"/>
                    <a:gd name="connsiteY8" fmla="*/ 2587696 h 3214688"/>
                    <a:gd name="connsiteX9" fmla="*/ 2342448 w 3214688"/>
                    <a:gd name="connsiteY9" fmla="*/ 2491033 h 3214688"/>
                    <a:gd name="connsiteX10" fmla="*/ 974642 w 3214688"/>
                    <a:gd name="connsiteY10" fmla="*/ 2452516 h 3214688"/>
                    <a:gd name="connsiteX11" fmla="*/ 872242 w 3214688"/>
                    <a:gd name="connsiteY11" fmla="*/ 2491033 h 3214688"/>
                    <a:gd name="connsiteX12" fmla="*/ 681324 w 3214688"/>
                    <a:gd name="connsiteY12" fmla="*/ 2587696 h 3214688"/>
                    <a:gd name="connsiteX13" fmla="*/ 566873 w 3214688"/>
                    <a:gd name="connsiteY13" fmla="*/ 2667611 h 3214688"/>
                    <a:gd name="connsiteX14" fmla="*/ 662678 w 3214688"/>
                    <a:gd name="connsiteY14" fmla="*/ 2754731 h 3214688"/>
                    <a:gd name="connsiteX15" fmla="*/ 1455500 w 3214688"/>
                    <a:gd name="connsiteY15" fmla="*/ 3086367 h 3214688"/>
                    <a:gd name="connsiteX16" fmla="*/ 1473960 w 3214688"/>
                    <a:gd name="connsiteY16" fmla="*/ 3087299 h 3214688"/>
                    <a:gd name="connsiteX17" fmla="*/ 1460208 w 3214688"/>
                    <a:gd name="connsiteY17" fmla="*/ 3074168 h 3214688"/>
                    <a:gd name="connsiteX18" fmla="*/ 1148273 w 3214688"/>
                    <a:gd name="connsiteY18" fmla="*/ 2716118 h 3214688"/>
                    <a:gd name="connsiteX19" fmla="*/ 1050800 w 3214688"/>
                    <a:gd name="connsiteY19" fmla="*/ 2577661 h 3214688"/>
                    <a:gd name="connsiteX20" fmla="*/ 1668463 w 3214688"/>
                    <a:gd name="connsiteY20" fmla="*/ 2349078 h 3214688"/>
                    <a:gd name="connsiteX21" fmla="*/ 1668463 w 3214688"/>
                    <a:gd name="connsiteY21" fmla="*/ 2987045 h 3214688"/>
                    <a:gd name="connsiteX22" fmla="*/ 1686282 w 3214688"/>
                    <a:gd name="connsiteY22" fmla="*/ 2969732 h 3214688"/>
                    <a:gd name="connsiteX23" fmla="*/ 2047573 w 3214688"/>
                    <a:gd name="connsiteY23" fmla="*/ 2532767 h 3214688"/>
                    <a:gd name="connsiteX24" fmla="*/ 2118389 w 3214688"/>
                    <a:gd name="connsiteY24" fmla="*/ 2414793 h 3214688"/>
                    <a:gd name="connsiteX25" fmla="*/ 2062644 w 3214688"/>
                    <a:gd name="connsiteY25" fmla="*/ 2398957 h 3214688"/>
                    <a:gd name="connsiteX26" fmla="*/ 1838838 w 3214688"/>
                    <a:gd name="connsiteY26" fmla="*/ 2359062 h 3214688"/>
                    <a:gd name="connsiteX27" fmla="*/ 1546226 w 3214688"/>
                    <a:gd name="connsiteY27" fmla="*/ 2349078 h 3214688"/>
                    <a:gd name="connsiteX28" fmla="*/ 1375851 w 3214688"/>
                    <a:gd name="connsiteY28" fmla="*/ 2359062 h 3214688"/>
                    <a:gd name="connsiteX29" fmla="*/ 1152046 w 3214688"/>
                    <a:gd name="connsiteY29" fmla="*/ 2398957 h 3214688"/>
                    <a:gd name="connsiteX30" fmla="*/ 1097994 w 3214688"/>
                    <a:gd name="connsiteY30" fmla="*/ 2414312 h 3214688"/>
                    <a:gd name="connsiteX31" fmla="*/ 1168773 w 3214688"/>
                    <a:gd name="connsiteY31" fmla="*/ 2532767 h 3214688"/>
                    <a:gd name="connsiteX32" fmla="*/ 1528675 w 3214688"/>
                    <a:gd name="connsiteY32" fmla="*/ 2969732 h 3214688"/>
                    <a:gd name="connsiteX33" fmla="*/ 1546226 w 3214688"/>
                    <a:gd name="connsiteY33" fmla="*/ 2986822 h 3214688"/>
                    <a:gd name="connsiteX34" fmla="*/ 2486262 w 3214688"/>
                    <a:gd name="connsiteY34" fmla="*/ 1668463 h 3214688"/>
                    <a:gd name="connsiteX35" fmla="*/ 2482389 w 3214688"/>
                    <a:gd name="connsiteY35" fmla="*/ 1744921 h 3214688"/>
                    <a:gd name="connsiteX36" fmla="*/ 2321876 w 3214688"/>
                    <a:gd name="connsiteY36" fmla="*/ 2298467 h 3214688"/>
                    <a:gd name="connsiteX37" fmla="*/ 2297383 w 3214688"/>
                    <a:gd name="connsiteY37" fmla="*/ 2345664 h 3214688"/>
                    <a:gd name="connsiteX38" fmla="*/ 2392218 w 3214688"/>
                    <a:gd name="connsiteY38" fmla="*/ 2381629 h 3214688"/>
                    <a:gd name="connsiteX39" fmla="*/ 2596737 w 3214688"/>
                    <a:gd name="connsiteY39" fmla="*/ 2485449 h 3214688"/>
                    <a:gd name="connsiteX40" fmla="*/ 2730520 w 3214688"/>
                    <a:gd name="connsiteY40" fmla="*/ 2578412 h 3214688"/>
                    <a:gd name="connsiteX41" fmla="*/ 2753323 w 3214688"/>
                    <a:gd name="connsiteY41" fmla="*/ 2553309 h 3214688"/>
                    <a:gd name="connsiteX42" fmla="*/ 3084782 w 3214688"/>
                    <a:gd name="connsiteY42" fmla="*/ 1760063 h 3214688"/>
                    <a:gd name="connsiteX43" fmla="*/ 3089405 w 3214688"/>
                    <a:gd name="connsiteY43" fmla="*/ 1668463 h 3214688"/>
                    <a:gd name="connsiteX44" fmla="*/ 1668463 w 3214688"/>
                    <a:gd name="connsiteY44" fmla="*/ 1668463 h 3214688"/>
                    <a:gd name="connsiteX45" fmla="*/ 1668463 w 3214688"/>
                    <a:gd name="connsiteY45" fmla="*/ 2227749 h 3214688"/>
                    <a:gd name="connsiteX46" fmla="*/ 1854174 w 3214688"/>
                    <a:gd name="connsiteY46" fmla="*/ 2238874 h 3214688"/>
                    <a:gd name="connsiteX47" fmla="*/ 2093075 w 3214688"/>
                    <a:gd name="connsiteY47" fmla="*/ 2282190 h 3214688"/>
                    <a:gd name="connsiteX48" fmla="*/ 2180461 w 3214688"/>
                    <a:gd name="connsiteY48" fmla="*/ 2307322 h 3214688"/>
                    <a:gd name="connsiteX49" fmla="*/ 2223231 w 3214688"/>
                    <a:gd name="connsiteY49" fmla="*/ 2220775 h 3214688"/>
                    <a:gd name="connsiteX50" fmla="*/ 2360202 w 3214688"/>
                    <a:gd name="connsiteY50" fmla="*/ 1739141 h 3214688"/>
                    <a:gd name="connsiteX51" fmla="*/ 2363915 w 3214688"/>
                    <a:gd name="connsiteY51" fmla="*/ 1668463 h 3214688"/>
                    <a:gd name="connsiteX52" fmla="*/ 853934 w 3214688"/>
                    <a:gd name="connsiteY52" fmla="*/ 1668463 h 3214688"/>
                    <a:gd name="connsiteX53" fmla="*/ 857628 w 3214688"/>
                    <a:gd name="connsiteY53" fmla="*/ 1739141 h 3214688"/>
                    <a:gd name="connsiteX54" fmla="*/ 993929 w 3214688"/>
                    <a:gd name="connsiteY54" fmla="*/ 2220775 h 3214688"/>
                    <a:gd name="connsiteX55" fmla="*/ 1036215 w 3214688"/>
                    <a:gd name="connsiteY55" fmla="*/ 2306750 h 3214688"/>
                    <a:gd name="connsiteX56" fmla="*/ 1121614 w 3214688"/>
                    <a:gd name="connsiteY56" fmla="*/ 2282190 h 3214688"/>
                    <a:gd name="connsiteX57" fmla="*/ 1360516 w 3214688"/>
                    <a:gd name="connsiteY57" fmla="*/ 2238874 h 3214688"/>
                    <a:gd name="connsiteX58" fmla="*/ 1546226 w 3214688"/>
                    <a:gd name="connsiteY58" fmla="*/ 2227749 h 3214688"/>
                    <a:gd name="connsiteX59" fmla="*/ 1546226 w 3214688"/>
                    <a:gd name="connsiteY59" fmla="*/ 1668463 h 3214688"/>
                    <a:gd name="connsiteX60" fmla="*/ 125282 w 3214688"/>
                    <a:gd name="connsiteY60" fmla="*/ 1668463 h 3214688"/>
                    <a:gd name="connsiteX61" fmla="*/ 129905 w 3214688"/>
                    <a:gd name="connsiteY61" fmla="*/ 1760063 h 3214688"/>
                    <a:gd name="connsiteX62" fmla="*/ 461363 w 3214688"/>
                    <a:gd name="connsiteY62" fmla="*/ 2553309 h 3214688"/>
                    <a:gd name="connsiteX63" fmla="*/ 484168 w 3214688"/>
                    <a:gd name="connsiteY63" fmla="*/ 2578414 h 3214688"/>
                    <a:gd name="connsiteX64" fmla="*/ 617953 w 3214688"/>
                    <a:gd name="connsiteY64" fmla="*/ 2485449 h 3214688"/>
                    <a:gd name="connsiteX65" fmla="*/ 822472 w 3214688"/>
                    <a:gd name="connsiteY65" fmla="*/ 2381629 h 3214688"/>
                    <a:gd name="connsiteX66" fmla="*/ 918086 w 3214688"/>
                    <a:gd name="connsiteY66" fmla="*/ 2345368 h 3214688"/>
                    <a:gd name="connsiteX67" fmla="*/ 893910 w 3214688"/>
                    <a:gd name="connsiteY67" fmla="*/ 2298467 h 3214688"/>
                    <a:gd name="connsiteX68" fmla="*/ 735344 w 3214688"/>
                    <a:gd name="connsiteY68" fmla="*/ 1744921 h 3214688"/>
                    <a:gd name="connsiteX69" fmla="*/ 731546 w 3214688"/>
                    <a:gd name="connsiteY69" fmla="*/ 1668463 h 3214688"/>
                    <a:gd name="connsiteX70" fmla="*/ 1036436 w 3214688"/>
                    <a:gd name="connsiteY70" fmla="*/ 911460 h 3214688"/>
                    <a:gd name="connsiteX71" fmla="*/ 993929 w 3214688"/>
                    <a:gd name="connsiteY71" fmla="*/ 998077 h 3214688"/>
                    <a:gd name="connsiteX72" fmla="*/ 857628 w 3214688"/>
                    <a:gd name="connsiteY72" fmla="*/ 1481228 h 3214688"/>
                    <a:gd name="connsiteX73" fmla="*/ 854245 w 3214688"/>
                    <a:gd name="connsiteY73" fmla="*/ 1546225 h 3214688"/>
                    <a:gd name="connsiteX74" fmla="*/ 1546226 w 3214688"/>
                    <a:gd name="connsiteY74" fmla="*/ 1546225 h 3214688"/>
                    <a:gd name="connsiteX75" fmla="*/ 1546226 w 3214688"/>
                    <a:gd name="connsiteY75" fmla="*/ 990118 h 3214688"/>
                    <a:gd name="connsiteX76" fmla="*/ 1360255 w 3214688"/>
                    <a:gd name="connsiteY76" fmla="*/ 978989 h 3214688"/>
                    <a:gd name="connsiteX77" fmla="*/ 1120814 w 3214688"/>
                    <a:gd name="connsiteY77" fmla="*/ 935673 h 3214688"/>
                    <a:gd name="connsiteX78" fmla="*/ 2180241 w 3214688"/>
                    <a:gd name="connsiteY78" fmla="*/ 910890 h 3214688"/>
                    <a:gd name="connsiteX79" fmla="*/ 2093876 w 3214688"/>
                    <a:gd name="connsiteY79" fmla="*/ 935673 h 3214688"/>
                    <a:gd name="connsiteX80" fmla="*/ 1854434 w 3214688"/>
                    <a:gd name="connsiteY80" fmla="*/ 978989 h 3214688"/>
                    <a:gd name="connsiteX81" fmla="*/ 1668463 w 3214688"/>
                    <a:gd name="connsiteY81" fmla="*/ 990118 h 3214688"/>
                    <a:gd name="connsiteX82" fmla="*/ 1668463 w 3214688"/>
                    <a:gd name="connsiteY82" fmla="*/ 1546225 h 3214688"/>
                    <a:gd name="connsiteX83" fmla="*/ 2363603 w 3214688"/>
                    <a:gd name="connsiteY83" fmla="*/ 1546225 h 3214688"/>
                    <a:gd name="connsiteX84" fmla="*/ 2360202 w 3214688"/>
                    <a:gd name="connsiteY84" fmla="*/ 1481228 h 3214688"/>
                    <a:gd name="connsiteX85" fmla="*/ 2223231 w 3214688"/>
                    <a:gd name="connsiteY85" fmla="*/ 998077 h 3214688"/>
                    <a:gd name="connsiteX86" fmla="*/ 2731519 w 3214688"/>
                    <a:gd name="connsiteY86" fmla="*/ 638964 h 3214688"/>
                    <a:gd name="connsiteX87" fmla="*/ 2597865 w 3214688"/>
                    <a:gd name="connsiteY87" fmla="*/ 732415 h 3214688"/>
                    <a:gd name="connsiteX88" fmla="*/ 2393553 w 3214688"/>
                    <a:gd name="connsiteY88" fmla="*/ 836234 h 3214688"/>
                    <a:gd name="connsiteX89" fmla="*/ 2297528 w 3214688"/>
                    <a:gd name="connsiteY89" fmla="*/ 872602 h 3214688"/>
                    <a:gd name="connsiteX90" fmla="*/ 2321876 w 3214688"/>
                    <a:gd name="connsiteY90" fmla="*/ 919557 h 3214688"/>
                    <a:gd name="connsiteX91" fmla="*/ 2482389 w 3214688"/>
                    <a:gd name="connsiteY91" fmla="*/ 1474977 h 3214688"/>
                    <a:gd name="connsiteX92" fmla="*/ 2485971 w 3214688"/>
                    <a:gd name="connsiteY92" fmla="*/ 1546225 h 3214688"/>
                    <a:gd name="connsiteX93" fmla="*/ 3089325 w 3214688"/>
                    <a:gd name="connsiteY93" fmla="*/ 1546225 h 3214688"/>
                    <a:gd name="connsiteX94" fmla="*/ 3084782 w 3214688"/>
                    <a:gd name="connsiteY94" fmla="*/ 1456213 h 3214688"/>
                    <a:gd name="connsiteX95" fmla="*/ 2753323 w 3214688"/>
                    <a:gd name="connsiteY95" fmla="*/ 662968 h 3214688"/>
                    <a:gd name="connsiteX96" fmla="*/ 483169 w 3214688"/>
                    <a:gd name="connsiteY96" fmla="*/ 638963 h 3214688"/>
                    <a:gd name="connsiteX97" fmla="*/ 461363 w 3214688"/>
                    <a:gd name="connsiteY97" fmla="*/ 662968 h 3214688"/>
                    <a:gd name="connsiteX98" fmla="*/ 129905 w 3214688"/>
                    <a:gd name="connsiteY98" fmla="*/ 1456213 h 3214688"/>
                    <a:gd name="connsiteX99" fmla="*/ 125362 w 3214688"/>
                    <a:gd name="connsiteY99" fmla="*/ 1546225 h 3214688"/>
                    <a:gd name="connsiteX100" fmla="*/ 731831 w 3214688"/>
                    <a:gd name="connsiteY100" fmla="*/ 1546225 h 3214688"/>
                    <a:gd name="connsiteX101" fmla="*/ 735344 w 3214688"/>
                    <a:gd name="connsiteY101" fmla="*/ 1474977 h 3214688"/>
                    <a:gd name="connsiteX102" fmla="*/ 893910 w 3214688"/>
                    <a:gd name="connsiteY102" fmla="*/ 919557 h 3214688"/>
                    <a:gd name="connsiteX103" fmla="*/ 917942 w 3214688"/>
                    <a:gd name="connsiteY103" fmla="*/ 872897 h 3214688"/>
                    <a:gd name="connsiteX104" fmla="*/ 821137 w 3214688"/>
                    <a:gd name="connsiteY104" fmla="*/ 836234 h 3214688"/>
                    <a:gd name="connsiteX105" fmla="*/ 616825 w 3214688"/>
                    <a:gd name="connsiteY105" fmla="*/ 732415 h 3214688"/>
                    <a:gd name="connsiteX106" fmla="*/ 1546226 w 3214688"/>
                    <a:gd name="connsiteY106" fmla="*/ 231046 h 3214688"/>
                    <a:gd name="connsiteX107" fmla="*/ 1528675 w 3214688"/>
                    <a:gd name="connsiteY107" fmla="*/ 248139 h 3214688"/>
                    <a:gd name="connsiteX108" fmla="*/ 1168773 w 3214688"/>
                    <a:gd name="connsiteY108" fmla="*/ 685478 h 3214688"/>
                    <a:gd name="connsiteX109" fmla="*/ 1098769 w 3214688"/>
                    <a:gd name="connsiteY109" fmla="*/ 802845 h 3214688"/>
                    <a:gd name="connsiteX110" fmla="*/ 1152046 w 3214688"/>
                    <a:gd name="connsiteY110" fmla="*/ 818106 h 3214688"/>
                    <a:gd name="connsiteX111" fmla="*/ 1375851 w 3214688"/>
                    <a:gd name="connsiteY111" fmla="*/ 858541 h 3214688"/>
                    <a:gd name="connsiteX112" fmla="*/ 1546226 w 3214688"/>
                    <a:gd name="connsiteY112" fmla="*/ 868716 h 3214688"/>
                    <a:gd name="connsiteX113" fmla="*/ 1668463 w 3214688"/>
                    <a:gd name="connsiteY113" fmla="*/ 230823 h 3214688"/>
                    <a:gd name="connsiteX114" fmla="*/ 1668463 w 3214688"/>
                    <a:gd name="connsiteY114" fmla="*/ 868716 h 3214688"/>
                    <a:gd name="connsiteX115" fmla="*/ 1838838 w 3214688"/>
                    <a:gd name="connsiteY115" fmla="*/ 858541 h 3214688"/>
                    <a:gd name="connsiteX116" fmla="*/ 2062644 w 3214688"/>
                    <a:gd name="connsiteY116" fmla="*/ 818106 h 3214688"/>
                    <a:gd name="connsiteX117" fmla="*/ 2117610 w 3214688"/>
                    <a:gd name="connsiteY117" fmla="*/ 802362 h 3214688"/>
                    <a:gd name="connsiteX118" fmla="*/ 2047573 w 3214688"/>
                    <a:gd name="connsiteY118" fmla="*/ 685478 h 3214688"/>
                    <a:gd name="connsiteX119" fmla="*/ 1686282 w 3214688"/>
                    <a:gd name="connsiteY119" fmla="*/ 248139 h 3214688"/>
                    <a:gd name="connsiteX120" fmla="*/ 1739116 w 3214688"/>
                    <a:gd name="connsiteY120" fmla="*/ 128896 h 3214688"/>
                    <a:gd name="connsiteX121" fmla="*/ 1754615 w 3214688"/>
                    <a:gd name="connsiteY121" fmla="*/ 143696 h 3214688"/>
                    <a:gd name="connsiteX122" fmla="*/ 2066550 w 3214688"/>
                    <a:gd name="connsiteY122" fmla="*/ 501745 h 3214688"/>
                    <a:gd name="connsiteX123" fmla="*/ 2164154 w 3214688"/>
                    <a:gd name="connsiteY123" fmla="*/ 640209 h 3214688"/>
                    <a:gd name="connsiteX124" fmla="*/ 2239903 w 3214688"/>
                    <a:gd name="connsiteY124" fmla="*/ 764214 h 3214688"/>
                    <a:gd name="connsiteX125" fmla="*/ 2342448 w 3214688"/>
                    <a:gd name="connsiteY125" fmla="*/ 725496 h 3214688"/>
                    <a:gd name="connsiteX126" fmla="*/ 2533366 w 3214688"/>
                    <a:gd name="connsiteY126" fmla="*/ 629040 h 3214688"/>
                    <a:gd name="connsiteX127" fmla="*/ 2648575 w 3214688"/>
                    <a:gd name="connsiteY127" fmla="*/ 549358 h 3214688"/>
                    <a:gd name="connsiteX128" fmla="*/ 2552008 w 3214688"/>
                    <a:gd name="connsiteY128" fmla="*/ 461545 h 3214688"/>
                    <a:gd name="connsiteX129" fmla="*/ 1759187 w 3214688"/>
                    <a:gd name="connsiteY129" fmla="*/ 129910 h 3214688"/>
                    <a:gd name="connsiteX130" fmla="*/ 1475715 w 3214688"/>
                    <a:gd name="connsiteY130" fmla="*/ 128888 h 3214688"/>
                    <a:gd name="connsiteX131" fmla="*/ 1455500 w 3214688"/>
                    <a:gd name="connsiteY131" fmla="*/ 129910 h 3214688"/>
                    <a:gd name="connsiteX132" fmla="*/ 662678 w 3214688"/>
                    <a:gd name="connsiteY132" fmla="*/ 461545 h 3214688"/>
                    <a:gd name="connsiteX133" fmla="*/ 566113 w 3214688"/>
                    <a:gd name="connsiteY133" fmla="*/ 549357 h 3214688"/>
                    <a:gd name="connsiteX134" fmla="*/ 681324 w 3214688"/>
                    <a:gd name="connsiteY134" fmla="*/ 629040 h 3214688"/>
                    <a:gd name="connsiteX135" fmla="*/ 872242 w 3214688"/>
                    <a:gd name="connsiteY135" fmla="*/ 725496 h 3214688"/>
                    <a:gd name="connsiteX136" fmla="*/ 975251 w 3214688"/>
                    <a:gd name="connsiteY136" fmla="*/ 764389 h 3214688"/>
                    <a:gd name="connsiteX137" fmla="*/ 1050800 w 3214688"/>
                    <a:gd name="connsiteY137" fmla="*/ 640209 h 3214688"/>
                    <a:gd name="connsiteX138" fmla="*/ 1148273 w 3214688"/>
                    <a:gd name="connsiteY138" fmla="*/ 501745 h 3214688"/>
                    <a:gd name="connsiteX139" fmla="*/ 1460208 w 3214688"/>
                    <a:gd name="connsiteY139" fmla="*/ 143696 h 3214688"/>
                    <a:gd name="connsiteX140" fmla="*/ 1607344 w 3214688"/>
                    <a:gd name="connsiteY140" fmla="*/ 0 h 3214688"/>
                    <a:gd name="connsiteX141" fmla="*/ 3214688 w 3214688"/>
                    <a:gd name="connsiteY141" fmla="*/ 1607344 h 3214688"/>
                    <a:gd name="connsiteX142" fmla="*/ 1607344 w 3214688"/>
                    <a:gd name="connsiteY142" fmla="*/ 3214688 h 3214688"/>
                    <a:gd name="connsiteX143" fmla="*/ 0 w 3214688"/>
                    <a:gd name="connsiteY143" fmla="*/ 1607344 h 3214688"/>
                    <a:gd name="connsiteX144" fmla="*/ 1607344 w 3214688"/>
                    <a:gd name="connsiteY144" fmla="*/ 0 h 321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3214688" h="3214688">
                      <a:moveTo>
                        <a:pt x="2240514" y="2452692"/>
                      </a:moveTo>
                      <a:lnTo>
                        <a:pt x="2164154" y="2577661"/>
                      </a:lnTo>
                      <a:cubicBezTo>
                        <a:pt x="2133682" y="2623995"/>
                        <a:pt x="2101138" y="2670175"/>
                        <a:pt x="2066550" y="2716118"/>
                      </a:cubicBezTo>
                      <a:cubicBezTo>
                        <a:pt x="1950245" y="2873312"/>
                        <a:pt x="1834903" y="2995905"/>
                        <a:pt x="1754615" y="3074168"/>
                      </a:cubicBezTo>
                      <a:lnTo>
                        <a:pt x="1740871" y="3087292"/>
                      </a:lnTo>
                      <a:lnTo>
                        <a:pt x="1759187" y="3086367"/>
                      </a:lnTo>
                      <a:cubicBezTo>
                        <a:pt x="2058736" y="3055930"/>
                        <a:pt x="2331968" y="2936422"/>
                        <a:pt x="2552008" y="2754731"/>
                      </a:cubicBezTo>
                      <a:lnTo>
                        <a:pt x="2647815" y="2667609"/>
                      </a:lnTo>
                      <a:lnTo>
                        <a:pt x="2533366" y="2587696"/>
                      </a:lnTo>
                      <a:cubicBezTo>
                        <a:pt x="2472930" y="2551687"/>
                        <a:pt x="2409077" y="2519400"/>
                        <a:pt x="2342448" y="2491033"/>
                      </a:cubicBezTo>
                      <a:close/>
                      <a:moveTo>
                        <a:pt x="974642" y="2452516"/>
                      </a:moveTo>
                      <a:lnTo>
                        <a:pt x="872242" y="2491033"/>
                      </a:lnTo>
                      <a:cubicBezTo>
                        <a:pt x="805613" y="2519400"/>
                        <a:pt x="741760" y="2551687"/>
                        <a:pt x="681324" y="2587696"/>
                      </a:cubicBezTo>
                      <a:lnTo>
                        <a:pt x="566873" y="2667611"/>
                      </a:lnTo>
                      <a:lnTo>
                        <a:pt x="662678" y="2754731"/>
                      </a:lnTo>
                      <a:cubicBezTo>
                        <a:pt x="882719" y="2936422"/>
                        <a:pt x="1155951" y="3055930"/>
                        <a:pt x="1455500" y="3086367"/>
                      </a:cubicBezTo>
                      <a:lnTo>
                        <a:pt x="1473960" y="3087299"/>
                      </a:lnTo>
                      <a:lnTo>
                        <a:pt x="1460208" y="3074168"/>
                      </a:lnTo>
                      <a:cubicBezTo>
                        <a:pt x="1379921" y="2995905"/>
                        <a:pt x="1264578" y="2873312"/>
                        <a:pt x="1148273" y="2716118"/>
                      </a:cubicBezTo>
                      <a:cubicBezTo>
                        <a:pt x="1113686" y="2670175"/>
                        <a:pt x="1081189" y="2623995"/>
                        <a:pt x="1050800" y="2577661"/>
                      </a:cubicBezTo>
                      <a:close/>
                      <a:moveTo>
                        <a:pt x="1668463" y="2349078"/>
                      </a:moveTo>
                      <a:lnTo>
                        <a:pt x="1668463" y="2987045"/>
                      </a:lnTo>
                      <a:lnTo>
                        <a:pt x="1686282" y="2969732"/>
                      </a:lnTo>
                      <a:cubicBezTo>
                        <a:pt x="1781612" y="2874931"/>
                        <a:pt x="1920253" y="2723080"/>
                        <a:pt x="2047573" y="2532767"/>
                      </a:cubicBezTo>
                      <a:lnTo>
                        <a:pt x="2118389" y="2414793"/>
                      </a:lnTo>
                      <a:lnTo>
                        <a:pt x="2062644" y="2398957"/>
                      </a:lnTo>
                      <a:cubicBezTo>
                        <a:pt x="1989750" y="2381404"/>
                        <a:pt x="1914935" y="2368039"/>
                        <a:pt x="1838838" y="2359062"/>
                      </a:cubicBezTo>
                      <a:close/>
                      <a:moveTo>
                        <a:pt x="1546226" y="2349078"/>
                      </a:moveTo>
                      <a:lnTo>
                        <a:pt x="1375851" y="2359062"/>
                      </a:lnTo>
                      <a:cubicBezTo>
                        <a:pt x="1299755" y="2368039"/>
                        <a:pt x="1224940" y="2381404"/>
                        <a:pt x="1152046" y="2398957"/>
                      </a:cubicBezTo>
                      <a:lnTo>
                        <a:pt x="1097994" y="2414312"/>
                      </a:lnTo>
                      <a:lnTo>
                        <a:pt x="1168773" y="2532767"/>
                      </a:lnTo>
                      <a:cubicBezTo>
                        <a:pt x="1295523" y="2723080"/>
                        <a:pt x="1433595" y="2874931"/>
                        <a:pt x="1528675" y="2969732"/>
                      </a:cubicBezTo>
                      <a:lnTo>
                        <a:pt x="1546226" y="2986822"/>
                      </a:lnTo>
                      <a:close/>
                      <a:moveTo>
                        <a:pt x="2486262" y="1668463"/>
                      </a:moveTo>
                      <a:lnTo>
                        <a:pt x="2482389" y="1744921"/>
                      </a:lnTo>
                      <a:cubicBezTo>
                        <a:pt x="2464263" y="1925703"/>
                        <a:pt x="2410126" y="2111990"/>
                        <a:pt x="2321876" y="2298467"/>
                      </a:cubicBezTo>
                      <a:lnTo>
                        <a:pt x="2297383" y="2345664"/>
                      </a:lnTo>
                      <a:lnTo>
                        <a:pt x="2392218" y="2381629"/>
                      </a:lnTo>
                      <a:cubicBezTo>
                        <a:pt x="2463528" y="2412174"/>
                        <a:pt x="2531927" y="2446867"/>
                        <a:pt x="2596737" y="2485449"/>
                      </a:cubicBezTo>
                      <a:lnTo>
                        <a:pt x="2730520" y="2578412"/>
                      </a:lnTo>
                      <a:lnTo>
                        <a:pt x="2753323" y="2553309"/>
                      </a:lnTo>
                      <a:cubicBezTo>
                        <a:pt x="2934917" y="2333150"/>
                        <a:pt x="3054361" y="2059772"/>
                        <a:pt x="3084782" y="1760063"/>
                      </a:cubicBezTo>
                      <a:lnTo>
                        <a:pt x="3089405" y="1668463"/>
                      </a:lnTo>
                      <a:close/>
                      <a:moveTo>
                        <a:pt x="1668463" y="1668463"/>
                      </a:moveTo>
                      <a:lnTo>
                        <a:pt x="1668463" y="2227749"/>
                      </a:lnTo>
                      <a:lnTo>
                        <a:pt x="1854174" y="2238874"/>
                      </a:lnTo>
                      <a:cubicBezTo>
                        <a:pt x="1935356" y="2248644"/>
                        <a:pt x="2015217" y="2263170"/>
                        <a:pt x="2093075" y="2282190"/>
                      </a:cubicBezTo>
                      <a:lnTo>
                        <a:pt x="2180461" y="2307322"/>
                      </a:lnTo>
                      <a:lnTo>
                        <a:pt x="2223231" y="2220775"/>
                      </a:lnTo>
                      <a:cubicBezTo>
                        <a:pt x="2291457" y="2071357"/>
                        <a:pt x="2342510" y="1908976"/>
                        <a:pt x="2360202" y="1739141"/>
                      </a:cubicBezTo>
                      <a:lnTo>
                        <a:pt x="2363915" y="1668463"/>
                      </a:lnTo>
                      <a:close/>
                      <a:moveTo>
                        <a:pt x="853934" y="1668463"/>
                      </a:moveTo>
                      <a:lnTo>
                        <a:pt x="857628" y="1739141"/>
                      </a:lnTo>
                      <a:cubicBezTo>
                        <a:pt x="875231" y="1908976"/>
                        <a:pt x="926029" y="2071357"/>
                        <a:pt x="993929" y="2220775"/>
                      </a:cubicBezTo>
                      <a:lnTo>
                        <a:pt x="1036215" y="2306750"/>
                      </a:lnTo>
                      <a:lnTo>
                        <a:pt x="1121614" y="2282190"/>
                      </a:lnTo>
                      <a:cubicBezTo>
                        <a:pt x="1199473" y="2263170"/>
                        <a:pt x="1279334" y="2248644"/>
                        <a:pt x="1360516" y="2238874"/>
                      </a:cubicBezTo>
                      <a:lnTo>
                        <a:pt x="1546226" y="2227749"/>
                      </a:lnTo>
                      <a:lnTo>
                        <a:pt x="1546226" y="1668463"/>
                      </a:lnTo>
                      <a:close/>
                      <a:moveTo>
                        <a:pt x="125282" y="1668463"/>
                      </a:moveTo>
                      <a:lnTo>
                        <a:pt x="129905" y="1760063"/>
                      </a:lnTo>
                      <a:cubicBezTo>
                        <a:pt x="160326" y="2059772"/>
                        <a:pt x="279770" y="2333150"/>
                        <a:pt x="461363" y="2553309"/>
                      </a:cubicBezTo>
                      <a:lnTo>
                        <a:pt x="484168" y="2578414"/>
                      </a:lnTo>
                      <a:lnTo>
                        <a:pt x="617953" y="2485449"/>
                      </a:lnTo>
                      <a:cubicBezTo>
                        <a:pt x="682763" y="2446867"/>
                        <a:pt x="751163" y="2412174"/>
                        <a:pt x="822472" y="2381629"/>
                      </a:cubicBezTo>
                      <a:lnTo>
                        <a:pt x="918086" y="2345368"/>
                      </a:lnTo>
                      <a:lnTo>
                        <a:pt x="893910" y="2298467"/>
                      </a:lnTo>
                      <a:cubicBezTo>
                        <a:pt x="806372" y="2111990"/>
                        <a:pt x="753137" y="1925703"/>
                        <a:pt x="735344" y="1744921"/>
                      </a:cubicBezTo>
                      <a:lnTo>
                        <a:pt x="731546" y="1668463"/>
                      </a:lnTo>
                      <a:close/>
                      <a:moveTo>
                        <a:pt x="1036436" y="911460"/>
                      </a:moveTo>
                      <a:lnTo>
                        <a:pt x="993929" y="998077"/>
                      </a:lnTo>
                      <a:cubicBezTo>
                        <a:pt x="926029" y="1147854"/>
                        <a:pt x="875231" y="1310725"/>
                        <a:pt x="857628" y="1481228"/>
                      </a:cubicBezTo>
                      <a:lnTo>
                        <a:pt x="854245" y="1546225"/>
                      </a:lnTo>
                      <a:lnTo>
                        <a:pt x="1546226" y="1546225"/>
                      </a:lnTo>
                      <a:lnTo>
                        <a:pt x="1546226" y="990118"/>
                      </a:lnTo>
                      <a:lnTo>
                        <a:pt x="1360255" y="978989"/>
                      </a:lnTo>
                      <a:cubicBezTo>
                        <a:pt x="1278920" y="969219"/>
                        <a:pt x="1198859" y="954694"/>
                        <a:pt x="1120814" y="935673"/>
                      </a:cubicBezTo>
                      <a:close/>
                      <a:moveTo>
                        <a:pt x="2180241" y="910890"/>
                      </a:moveTo>
                      <a:lnTo>
                        <a:pt x="2093876" y="935673"/>
                      </a:lnTo>
                      <a:cubicBezTo>
                        <a:pt x="2015831" y="954694"/>
                        <a:pt x="1935770" y="969219"/>
                        <a:pt x="1854434" y="978989"/>
                      </a:cubicBezTo>
                      <a:lnTo>
                        <a:pt x="1668463" y="990118"/>
                      </a:lnTo>
                      <a:lnTo>
                        <a:pt x="1668463" y="1546225"/>
                      </a:lnTo>
                      <a:lnTo>
                        <a:pt x="2363603" y="1546225"/>
                      </a:lnTo>
                      <a:lnTo>
                        <a:pt x="2360202" y="1481228"/>
                      </a:lnTo>
                      <a:cubicBezTo>
                        <a:pt x="2342510" y="1310725"/>
                        <a:pt x="2291457" y="1147854"/>
                        <a:pt x="2223231" y="998077"/>
                      </a:cubicBezTo>
                      <a:close/>
                      <a:moveTo>
                        <a:pt x="2731519" y="638964"/>
                      </a:moveTo>
                      <a:lnTo>
                        <a:pt x="2597865" y="732415"/>
                      </a:lnTo>
                      <a:cubicBezTo>
                        <a:pt x="2533258" y="770996"/>
                        <a:pt x="2464907" y="805689"/>
                        <a:pt x="2393553" y="836234"/>
                      </a:cubicBezTo>
                      <a:lnTo>
                        <a:pt x="2297528" y="872602"/>
                      </a:lnTo>
                      <a:lnTo>
                        <a:pt x="2321876" y="919557"/>
                      </a:lnTo>
                      <a:cubicBezTo>
                        <a:pt x="2410126" y="1106247"/>
                        <a:pt x="2464263" y="1293033"/>
                        <a:pt x="2482389" y="1474977"/>
                      </a:cubicBezTo>
                      <a:lnTo>
                        <a:pt x="2485971" y="1546225"/>
                      </a:lnTo>
                      <a:lnTo>
                        <a:pt x="3089325" y="1546225"/>
                      </a:lnTo>
                      <a:lnTo>
                        <a:pt x="3084782" y="1456213"/>
                      </a:lnTo>
                      <a:cubicBezTo>
                        <a:pt x="3054361" y="1156504"/>
                        <a:pt x="2934917" y="883126"/>
                        <a:pt x="2753323" y="662968"/>
                      </a:cubicBezTo>
                      <a:close/>
                      <a:moveTo>
                        <a:pt x="483169" y="638963"/>
                      </a:moveTo>
                      <a:lnTo>
                        <a:pt x="461363" y="662968"/>
                      </a:lnTo>
                      <a:cubicBezTo>
                        <a:pt x="279770" y="883126"/>
                        <a:pt x="160326" y="1156504"/>
                        <a:pt x="129905" y="1456213"/>
                      </a:cubicBezTo>
                      <a:lnTo>
                        <a:pt x="125362" y="1546225"/>
                      </a:lnTo>
                      <a:lnTo>
                        <a:pt x="731831" y="1546225"/>
                      </a:lnTo>
                      <a:lnTo>
                        <a:pt x="735344" y="1474977"/>
                      </a:lnTo>
                      <a:cubicBezTo>
                        <a:pt x="753137" y="1293033"/>
                        <a:pt x="806372" y="1106247"/>
                        <a:pt x="893910" y="919557"/>
                      </a:cubicBezTo>
                      <a:lnTo>
                        <a:pt x="917942" y="872897"/>
                      </a:lnTo>
                      <a:lnTo>
                        <a:pt x="821137" y="836234"/>
                      </a:lnTo>
                      <a:cubicBezTo>
                        <a:pt x="749783" y="805689"/>
                        <a:pt x="681432" y="770996"/>
                        <a:pt x="616825" y="732415"/>
                      </a:cubicBezTo>
                      <a:close/>
                      <a:moveTo>
                        <a:pt x="1546226" y="231046"/>
                      </a:moveTo>
                      <a:lnTo>
                        <a:pt x="1528675" y="248139"/>
                      </a:lnTo>
                      <a:cubicBezTo>
                        <a:pt x="1433595" y="342957"/>
                        <a:pt x="1295523" y="494880"/>
                        <a:pt x="1168773" y="685478"/>
                      </a:cubicBezTo>
                      <a:lnTo>
                        <a:pt x="1098769" y="802845"/>
                      </a:lnTo>
                      <a:lnTo>
                        <a:pt x="1152046" y="818106"/>
                      </a:lnTo>
                      <a:cubicBezTo>
                        <a:pt x="1224940" y="835846"/>
                        <a:pt x="1299755" y="849411"/>
                        <a:pt x="1375851" y="858541"/>
                      </a:cubicBezTo>
                      <a:lnTo>
                        <a:pt x="1546226" y="868716"/>
                      </a:lnTo>
                      <a:close/>
                      <a:moveTo>
                        <a:pt x="1668463" y="230823"/>
                      </a:moveTo>
                      <a:lnTo>
                        <a:pt x="1668463" y="868716"/>
                      </a:lnTo>
                      <a:lnTo>
                        <a:pt x="1838838" y="858541"/>
                      </a:lnTo>
                      <a:cubicBezTo>
                        <a:pt x="1914935" y="849411"/>
                        <a:pt x="1989750" y="835846"/>
                        <a:pt x="2062644" y="818106"/>
                      </a:cubicBezTo>
                      <a:lnTo>
                        <a:pt x="2117610" y="802362"/>
                      </a:lnTo>
                      <a:lnTo>
                        <a:pt x="2047573" y="685478"/>
                      </a:lnTo>
                      <a:cubicBezTo>
                        <a:pt x="1920253" y="494880"/>
                        <a:pt x="1781612" y="342957"/>
                        <a:pt x="1686282" y="248139"/>
                      </a:cubicBezTo>
                      <a:close/>
                      <a:moveTo>
                        <a:pt x="1739116" y="128896"/>
                      </a:moveTo>
                      <a:lnTo>
                        <a:pt x="1754615" y="143696"/>
                      </a:lnTo>
                      <a:cubicBezTo>
                        <a:pt x="1834903" y="221959"/>
                        <a:pt x="1950245" y="344552"/>
                        <a:pt x="2066550" y="501745"/>
                      </a:cubicBezTo>
                      <a:cubicBezTo>
                        <a:pt x="2101138" y="547688"/>
                        <a:pt x="2133682" y="593868"/>
                        <a:pt x="2164154" y="640209"/>
                      </a:cubicBezTo>
                      <a:lnTo>
                        <a:pt x="2239903" y="764214"/>
                      </a:lnTo>
                      <a:lnTo>
                        <a:pt x="2342448" y="725496"/>
                      </a:lnTo>
                      <a:cubicBezTo>
                        <a:pt x="2409077" y="697086"/>
                        <a:pt x="2472930" y="664847"/>
                        <a:pt x="2533366" y="629040"/>
                      </a:cubicBezTo>
                      <a:lnTo>
                        <a:pt x="2648575" y="549358"/>
                      </a:lnTo>
                      <a:lnTo>
                        <a:pt x="2552008" y="461545"/>
                      </a:lnTo>
                      <a:cubicBezTo>
                        <a:pt x="2331968" y="279855"/>
                        <a:pt x="2058736" y="160347"/>
                        <a:pt x="1759187" y="129910"/>
                      </a:cubicBezTo>
                      <a:close/>
                      <a:moveTo>
                        <a:pt x="1475715" y="128888"/>
                      </a:moveTo>
                      <a:lnTo>
                        <a:pt x="1455500" y="129910"/>
                      </a:lnTo>
                      <a:cubicBezTo>
                        <a:pt x="1155951" y="160347"/>
                        <a:pt x="882719" y="279855"/>
                        <a:pt x="662678" y="461545"/>
                      </a:cubicBezTo>
                      <a:lnTo>
                        <a:pt x="566113" y="549357"/>
                      </a:lnTo>
                      <a:lnTo>
                        <a:pt x="681324" y="629040"/>
                      </a:lnTo>
                      <a:cubicBezTo>
                        <a:pt x="741760" y="664847"/>
                        <a:pt x="805613" y="697086"/>
                        <a:pt x="872242" y="725496"/>
                      </a:cubicBezTo>
                      <a:lnTo>
                        <a:pt x="975251" y="764389"/>
                      </a:lnTo>
                      <a:lnTo>
                        <a:pt x="1050800" y="640209"/>
                      </a:lnTo>
                      <a:cubicBezTo>
                        <a:pt x="1081189" y="593868"/>
                        <a:pt x="1113686" y="547688"/>
                        <a:pt x="1148273" y="501745"/>
                      </a:cubicBezTo>
                      <a:cubicBezTo>
                        <a:pt x="1264578" y="344552"/>
                        <a:pt x="1379921" y="221959"/>
                        <a:pt x="1460208" y="143696"/>
                      </a:cubicBezTo>
                      <a:close/>
                      <a:moveTo>
                        <a:pt x="1607344" y="0"/>
                      </a:moveTo>
                      <a:cubicBezTo>
                        <a:pt x="2495056" y="0"/>
                        <a:pt x="3214688" y="719632"/>
                        <a:pt x="3214688" y="1607344"/>
                      </a:cubicBezTo>
                      <a:cubicBezTo>
                        <a:pt x="3214688" y="2495056"/>
                        <a:pt x="2495056" y="3214688"/>
                        <a:pt x="1607344" y="3214688"/>
                      </a:cubicBezTo>
                      <a:cubicBezTo>
                        <a:pt x="719632" y="3214688"/>
                        <a:pt x="0" y="2495056"/>
                        <a:pt x="0" y="1607344"/>
                      </a:cubicBezTo>
                      <a:cubicBezTo>
                        <a:pt x="0" y="719632"/>
                        <a:pt x="719632" y="0"/>
                        <a:pt x="1607344"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09" name="Freeform 496"/>
                <p:cNvSpPr>
                  <a:spLocks/>
                </p:cNvSpPr>
                <p:nvPr/>
              </p:nvSpPr>
              <p:spPr bwMode="auto">
                <a:xfrm>
                  <a:off x="10935462" y="3576787"/>
                  <a:ext cx="131222" cy="235796"/>
                </a:xfrm>
                <a:custGeom>
                  <a:avLst/>
                  <a:gdLst>
                    <a:gd name="connsiteX0" fmla="*/ 930274 w 1860550"/>
                    <a:gd name="connsiteY0" fmla="*/ 2997199 h 3343276"/>
                    <a:gd name="connsiteX1" fmla="*/ 898524 w 1860550"/>
                    <a:gd name="connsiteY1" fmla="*/ 3030537 h 3343276"/>
                    <a:gd name="connsiteX2" fmla="*/ 930274 w 1860550"/>
                    <a:gd name="connsiteY2" fmla="*/ 3063875 h 3343276"/>
                    <a:gd name="connsiteX3" fmla="*/ 962024 w 1860550"/>
                    <a:gd name="connsiteY3" fmla="*/ 3030537 h 3343276"/>
                    <a:gd name="connsiteX4" fmla="*/ 930274 w 1860550"/>
                    <a:gd name="connsiteY4" fmla="*/ 2997199 h 3343276"/>
                    <a:gd name="connsiteX5" fmla="*/ 930275 w 1860550"/>
                    <a:gd name="connsiteY5" fmla="*/ 2874962 h 3343276"/>
                    <a:gd name="connsiteX6" fmla="*/ 1084263 w 1860550"/>
                    <a:gd name="connsiteY6" fmla="*/ 3029744 h 3343276"/>
                    <a:gd name="connsiteX7" fmla="*/ 930275 w 1860550"/>
                    <a:gd name="connsiteY7" fmla="*/ 3184526 h 3343276"/>
                    <a:gd name="connsiteX8" fmla="*/ 776287 w 1860550"/>
                    <a:gd name="connsiteY8" fmla="*/ 3029744 h 3343276"/>
                    <a:gd name="connsiteX9" fmla="*/ 930275 w 1860550"/>
                    <a:gd name="connsiteY9" fmla="*/ 2874962 h 3343276"/>
                    <a:gd name="connsiteX10" fmla="*/ 122238 w 1860550"/>
                    <a:gd name="connsiteY10" fmla="*/ 2844800 h 3343276"/>
                    <a:gd name="connsiteX11" fmla="*/ 122238 w 1860550"/>
                    <a:gd name="connsiteY11" fmla="*/ 2858922 h 3343276"/>
                    <a:gd name="connsiteX12" fmla="*/ 122238 w 1860550"/>
                    <a:gd name="connsiteY12" fmla="*/ 2919914 h 3343276"/>
                    <a:gd name="connsiteX13" fmla="*/ 122238 w 1860550"/>
                    <a:gd name="connsiteY13" fmla="*/ 2937881 h 3343276"/>
                    <a:gd name="connsiteX14" fmla="*/ 122238 w 1860550"/>
                    <a:gd name="connsiteY14" fmla="*/ 2976361 h 3343276"/>
                    <a:gd name="connsiteX15" fmla="*/ 122238 w 1860550"/>
                    <a:gd name="connsiteY15" fmla="*/ 2994458 h 3343276"/>
                    <a:gd name="connsiteX16" fmla="*/ 122238 w 1860550"/>
                    <a:gd name="connsiteY16" fmla="*/ 3016807 h 3343276"/>
                    <a:gd name="connsiteX17" fmla="*/ 122238 w 1860550"/>
                    <a:gd name="connsiteY17" fmla="*/ 3032384 h 3343276"/>
                    <a:gd name="connsiteX18" fmla="*/ 122238 w 1860550"/>
                    <a:gd name="connsiteY18" fmla="*/ 3043919 h 3343276"/>
                    <a:gd name="connsiteX19" fmla="*/ 122238 w 1860550"/>
                    <a:gd name="connsiteY19" fmla="*/ 3055388 h 3343276"/>
                    <a:gd name="connsiteX20" fmla="*/ 122238 w 1860550"/>
                    <a:gd name="connsiteY20" fmla="*/ 3067200 h 3343276"/>
                    <a:gd name="connsiteX21" fmla="*/ 122238 w 1860550"/>
                    <a:gd name="connsiteY21" fmla="*/ 3068809 h 3343276"/>
                    <a:gd name="connsiteX22" fmla="*/ 122238 w 1860550"/>
                    <a:gd name="connsiteY22" fmla="*/ 3072174 h 3343276"/>
                    <a:gd name="connsiteX23" fmla="*/ 268324 w 1860550"/>
                    <a:gd name="connsiteY23" fmla="*/ 3221038 h 3343276"/>
                    <a:gd name="connsiteX24" fmla="*/ 1589184 w 1860550"/>
                    <a:gd name="connsiteY24" fmla="*/ 3221038 h 3343276"/>
                    <a:gd name="connsiteX25" fmla="*/ 1738313 w 1860550"/>
                    <a:gd name="connsiteY25" fmla="*/ 3072174 h 3343276"/>
                    <a:gd name="connsiteX26" fmla="*/ 1738313 w 1860550"/>
                    <a:gd name="connsiteY26" fmla="*/ 2997250 h 3343276"/>
                    <a:gd name="connsiteX27" fmla="*/ 1738313 w 1860550"/>
                    <a:gd name="connsiteY27" fmla="*/ 2940804 h 3343276"/>
                    <a:gd name="connsiteX28" fmla="*/ 1738313 w 1860550"/>
                    <a:gd name="connsiteY28" fmla="*/ 2900358 h 3343276"/>
                    <a:gd name="connsiteX29" fmla="*/ 1738313 w 1860550"/>
                    <a:gd name="connsiteY29" fmla="*/ 2873246 h 3343276"/>
                    <a:gd name="connsiteX30" fmla="*/ 1738313 w 1860550"/>
                    <a:gd name="connsiteY30" fmla="*/ 2848356 h 3343276"/>
                    <a:gd name="connsiteX31" fmla="*/ 1738313 w 1860550"/>
                    <a:gd name="connsiteY31" fmla="*/ 2844800 h 3343276"/>
                    <a:gd name="connsiteX32" fmla="*/ 122238 w 1860550"/>
                    <a:gd name="connsiteY32" fmla="*/ 461963 h 3343276"/>
                    <a:gd name="connsiteX33" fmla="*/ 122238 w 1860550"/>
                    <a:gd name="connsiteY33" fmla="*/ 525582 h 3343276"/>
                    <a:gd name="connsiteX34" fmla="*/ 122238 w 1860550"/>
                    <a:gd name="connsiteY34" fmla="*/ 2618936 h 3343276"/>
                    <a:gd name="connsiteX35" fmla="*/ 122238 w 1860550"/>
                    <a:gd name="connsiteY35" fmla="*/ 2722563 h 3343276"/>
                    <a:gd name="connsiteX36" fmla="*/ 169032 w 1860550"/>
                    <a:gd name="connsiteY36" fmla="*/ 2722563 h 3343276"/>
                    <a:gd name="connsiteX37" fmla="*/ 1704747 w 1860550"/>
                    <a:gd name="connsiteY37" fmla="*/ 2722563 h 3343276"/>
                    <a:gd name="connsiteX38" fmla="*/ 1738313 w 1860550"/>
                    <a:gd name="connsiteY38" fmla="*/ 2722563 h 3343276"/>
                    <a:gd name="connsiteX39" fmla="*/ 1738313 w 1860550"/>
                    <a:gd name="connsiteY39" fmla="*/ 2521894 h 3343276"/>
                    <a:gd name="connsiteX40" fmla="*/ 1738313 w 1860550"/>
                    <a:gd name="connsiteY40" fmla="*/ 505665 h 3343276"/>
                    <a:gd name="connsiteX41" fmla="*/ 1738313 w 1860550"/>
                    <a:gd name="connsiteY41" fmla="*/ 461963 h 3343276"/>
                    <a:gd name="connsiteX42" fmla="*/ 1691518 w 1860550"/>
                    <a:gd name="connsiteY42" fmla="*/ 461963 h 3343276"/>
                    <a:gd name="connsiteX43" fmla="*/ 155803 w 1860550"/>
                    <a:gd name="connsiteY43" fmla="*/ 461963 h 3343276"/>
                    <a:gd name="connsiteX44" fmla="*/ 721442 w 1860550"/>
                    <a:gd name="connsiteY44" fmla="*/ 169863 h 3343276"/>
                    <a:gd name="connsiteX45" fmla="*/ 1072433 w 1860550"/>
                    <a:gd name="connsiteY45" fmla="*/ 169863 h 3343276"/>
                    <a:gd name="connsiteX46" fmla="*/ 1133475 w 1860550"/>
                    <a:gd name="connsiteY46" fmla="*/ 230982 h 3343276"/>
                    <a:gd name="connsiteX47" fmla="*/ 1072433 w 1860550"/>
                    <a:gd name="connsiteY47" fmla="*/ 292101 h 3343276"/>
                    <a:gd name="connsiteX48" fmla="*/ 721442 w 1860550"/>
                    <a:gd name="connsiteY48" fmla="*/ 292101 h 3343276"/>
                    <a:gd name="connsiteX49" fmla="*/ 660400 w 1860550"/>
                    <a:gd name="connsiteY49" fmla="*/ 230982 h 3343276"/>
                    <a:gd name="connsiteX50" fmla="*/ 721442 w 1860550"/>
                    <a:gd name="connsiteY50" fmla="*/ 169863 h 3343276"/>
                    <a:gd name="connsiteX51" fmla="*/ 1281907 w 1860550"/>
                    <a:gd name="connsiteY51" fmla="*/ 149225 h 3343276"/>
                    <a:gd name="connsiteX52" fmla="*/ 1363664 w 1860550"/>
                    <a:gd name="connsiteY52" fmla="*/ 229394 h 3343276"/>
                    <a:gd name="connsiteX53" fmla="*/ 1281907 w 1860550"/>
                    <a:gd name="connsiteY53" fmla="*/ 309563 h 3343276"/>
                    <a:gd name="connsiteX54" fmla="*/ 1200150 w 1860550"/>
                    <a:gd name="connsiteY54" fmla="*/ 229394 h 3343276"/>
                    <a:gd name="connsiteX55" fmla="*/ 1281907 w 1860550"/>
                    <a:gd name="connsiteY55" fmla="*/ 149225 h 3343276"/>
                    <a:gd name="connsiteX56" fmla="*/ 268324 w 1860550"/>
                    <a:gd name="connsiteY56" fmla="*/ 122238 h 3343276"/>
                    <a:gd name="connsiteX57" fmla="*/ 122238 w 1860550"/>
                    <a:gd name="connsiteY57" fmla="*/ 271331 h 3343276"/>
                    <a:gd name="connsiteX58" fmla="*/ 122238 w 1860550"/>
                    <a:gd name="connsiteY58" fmla="*/ 341313 h 3343276"/>
                    <a:gd name="connsiteX59" fmla="*/ 1738313 w 1860550"/>
                    <a:gd name="connsiteY59" fmla="*/ 341313 h 3343276"/>
                    <a:gd name="connsiteX60" fmla="*/ 1738313 w 1860550"/>
                    <a:gd name="connsiteY60" fmla="*/ 314869 h 3343276"/>
                    <a:gd name="connsiteX61" fmla="*/ 1738313 w 1860550"/>
                    <a:gd name="connsiteY61" fmla="*/ 300855 h 3343276"/>
                    <a:gd name="connsiteX62" fmla="*/ 1738313 w 1860550"/>
                    <a:gd name="connsiteY62" fmla="*/ 289566 h 3343276"/>
                    <a:gd name="connsiteX63" fmla="*/ 1738313 w 1860550"/>
                    <a:gd name="connsiteY63" fmla="*/ 280079 h 3343276"/>
                    <a:gd name="connsiteX64" fmla="*/ 1738313 w 1860550"/>
                    <a:gd name="connsiteY64" fmla="*/ 276573 h 3343276"/>
                    <a:gd name="connsiteX65" fmla="*/ 1738313 w 1860550"/>
                    <a:gd name="connsiteY65" fmla="*/ 271331 h 3343276"/>
                    <a:gd name="connsiteX66" fmla="*/ 1589184 w 1860550"/>
                    <a:gd name="connsiteY66" fmla="*/ 122238 h 3343276"/>
                    <a:gd name="connsiteX67" fmla="*/ 1469183 w 1860550"/>
                    <a:gd name="connsiteY67" fmla="*/ 122238 h 3343276"/>
                    <a:gd name="connsiteX68" fmla="*/ 1356679 w 1860550"/>
                    <a:gd name="connsiteY68" fmla="*/ 122238 h 3343276"/>
                    <a:gd name="connsiteX69" fmla="*/ 1153197 w 1860550"/>
                    <a:gd name="connsiteY69" fmla="*/ 122238 h 3343276"/>
                    <a:gd name="connsiteX70" fmla="*/ 976803 w 1860550"/>
                    <a:gd name="connsiteY70" fmla="*/ 122238 h 3343276"/>
                    <a:gd name="connsiteX71" fmla="*/ 825562 w 1860550"/>
                    <a:gd name="connsiteY71" fmla="*/ 122238 h 3343276"/>
                    <a:gd name="connsiteX72" fmla="*/ 697539 w 1860550"/>
                    <a:gd name="connsiteY72" fmla="*/ 122238 h 3343276"/>
                    <a:gd name="connsiteX73" fmla="*/ 590799 w 1860550"/>
                    <a:gd name="connsiteY73" fmla="*/ 122238 h 3343276"/>
                    <a:gd name="connsiteX74" fmla="*/ 503408 w 1860550"/>
                    <a:gd name="connsiteY74" fmla="*/ 122238 h 3343276"/>
                    <a:gd name="connsiteX75" fmla="*/ 433431 w 1860550"/>
                    <a:gd name="connsiteY75" fmla="*/ 122238 h 3343276"/>
                    <a:gd name="connsiteX76" fmla="*/ 378933 w 1860550"/>
                    <a:gd name="connsiteY76" fmla="*/ 122238 h 3343276"/>
                    <a:gd name="connsiteX77" fmla="*/ 337979 w 1860550"/>
                    <a:gd name="connsiteY77" fmla="*/ 122238 h 3343276"/>
                    <a:gd name="connsiteX78" fmla="*/ 308633 w 1860550"/>
                    <a:gd name="connsiteY78" fmla="*/ 122238 h 3343276"/>
                    <a:gd name="connsiteX79" fmla="*/ 288962 w 1860550"/>
                    <a:gd name="connsiteY79" fmla="*/ 122238 h 3343276"/>
                    <a:gd name="connsiteX80" fmla="*/ 277031 w 1860550"/>
                    <a:gd name="connsiteY80" fmla="*/ 122238 h 3343276"/>
                    <a:gd name="connsiteX81" fmla="*/ 270904 w 1860550"/>
                    <a:gd name="connsiteY81" fmla="*/ 122238 h 3343276"/>
                    <a:gd name="connsiteX82" fmla="*/ 267968 w 1860550"/>
                    <a:gd name="connsiteY82" fmla="*/ 0 h 3343276"/>
                    <a:gd name="connsiteX83" fmla="*/ 1589537 w 1860550"/>
                    <a:gd name="connsiteY83" fmla="*/ 0 h 3343276"/>
                    <a:gd name="connsiteX84" fmla="*/ 1860550 w 1860550"/>
                    <a:gd name="connsiteY84" fmla="*/ 270492 h 3343276"/>
                    <a:gd name="connsiteX85" fmla="*/ 1860550 w 1860550"/>
                    <a:gd name="connsiteY85" fmla="*/ 270501 h 3343276"/>
                    <a:gd name="connsiteX86" fmla="*/ 1860550 w 1860550"/>
                    <a:gd name="connsiteY86" fmla="*/ 461963 h 3343276"/>
                    <a:gd name="connsiteX87" fmla="*/ 1860550 w 1860550"/>
                    <a:gd name="connsiteY87" fmla="*/ 525090 h 3343276"/>
                    <a:gd name="connsiteX88" fmla="*/ 1860550 w 1860550"/>
                    <a:gd name="connsiteY88" fmla="*/ 2619341 h 3343276"/>
                    <a:gd name="connsiteX89" fmla="*/ 1860550 w 1860550"/>
                    <a:gd name="connsiteY89" fmla="*/ 2722563 h 3343276"/>
                    <a:gd name="connsiteX90" fmla="*/ 1860550 w 1860550"/>
                    <a:gd name="connsiteY90" fmla="*/ 2754314 h 3343276"/>
                    <a:gd name="connsiteX91" fmla="*/ 1860550 w 1860550"/>
                    <a:gd name="connsiteY91" fmla="*/ 2838062 h 3343276"/>
                    <a:gd name="connsiteX92" fmla="*/ 1860550 w 1860550"/>
                    <a:gd name="connsiteY92" fmla="*/ 2859431 h 3343276"/>
                    <a:gd name="connsiteX93" fmla="*/ 1860550 w 1860550"/>
                    <a:gd name="connsiteY93" fmla="*/ 2924856 h 3343276"/>
                    <a:gd name="connsiteX94" fmla="*/ 1860550 w 1860550"/>
                    <a:gd name="connsiteY94" fmla="*/ 2938424 h 3343276"/>
                    <a:gd name="connsiteX95" fmla="*/ 1860550 w 1860550"/>
                    <a:gd name="connsiteY95" fmla="*/ 2987047 h 3343276"/>
                    <a:gd name="connsiteX96" fmla="*/ 1860550 w 1860550"/>
                    <a:gd name="connsiteY96" fmla="*/ 2995025 h 3343276"/>
                    <a:gd name="connsiteX97" fmla="*/ 1860550 w 1860550"/>
                    <a:gd name="connsiteY97" fmla="*/ 3028736 h 3343276"/>
                    <a:gd name="connsiteX98" fmla="*/ 1860550 w 1860550"/>
                    <a:gd name="connsiteY98" fmla="*/ 3032967 h 3343276"/>
                    <a:gd name="connsiteX99" fmla="*/ 1860550 w 1860550"/>
                    <a:gd name="connsiteY99" fmla="*/ 3054023 h 3343276"/>
                    <a:gd name="connsiteX100" fmla="*/ 1860550 w 1860550"/>
                    <a:gd name="connsiteY100" fmla="*/ 3055980 h 3343276"/>
                    <a:gd name="connsiteX101" fmla="*/ 1860550 w 1860550"/>
                    <a:gd name="connsiteY101" fmla="*/ 3067008 h 3343276"/>
                    <a:gd name="connsiteX102" fmla="*/ 1860550 w 1860550"/>
                    <a:gd name="connsiteY102" fmla="*/ 3067798 h 3343276"/>
                    <a:gd name="connsiteX103" fmla="*/ 1860550 w 1860550"/>
                    <a:gd name="connsiteY103" fmla="*/ 3072475 h 3343276"/>
                    <a:gd name="connsiteX104" fmla="*/ 1860550 w 1860550"/>
                    <a:gd name="connsiteY104" fmla="*/ 3072774 h 3343276"/>
                    <a:gd name="connsiteX105" fmla="*/ 1694831 w 1860550"/>
                    <a:gd name="connsiteY105" fmla="*/ 3321952 h 3343276"/>
                    <a:gd name="connsiteX106" fmla="*/ 1593989 w 1860550"/>
                    <a:gd name="connsiteY106" fmla="*/ 3342374 h 3343276"/>
                    <a:gd name="connsiteX107" fmla="*/ 1589537 w 1860550"/>
                    <a:gd name="connsiteY107" fmla="*/ 3343276 h 3343276"/>
                    <a:gd name="connsiteX108" fmla="*/ 267968 w 1860550"/>
                    <a:gd name="connsiteY108" fmla="*/ 3343276 h 3343276"/>
                    <a:gd name="connsiteX109" fmla="*/ 263590 w 1860550"/>
                    <a:gd name="connsiteY109" fmla="*/ 3342374 h 3343276"/>
                    <a:gd name="connsiteX110" fmla="*/ 164435 w 1860550"/>
                    <a:gd name="connsiteY110" fmla="*/ 3321952 h 3343276"/>
                    <a:gd name="connsiteX111" fmla="*/ 0 w 1860550"/>
                    <a:gd name="connsiteY111" fmla="*/ 3072774 h 3343276"/>
                    <a:gd name="connsiteX112" fmla="*/ 0 w 1860550"/>
                    <a:gd name="connsiteY112" fmla="*/ 3072475 h 3343276"/>
                    <a:gd name="connsiteX113" fmla="*/ 0 w 1860550"/>
                    <a:gd name="connsiteY113" fmla="*/ 2956977 h 3343276"/>
                    <a:gd name="connsiteX114" fmla="*/ 0 w 1860550"/>
                    <a:gd name="connsiteY114" fmla="*/ 2870182 h 3343276"/>
                    <a:gd name="connsiteX115" fmla="*/ 0 w 1860550"/>
                    <a:gd name="connsiteY115" fmla="*/ 2807991 h 3343276"/>
                    <a:gd name="connsiteX116" fmla="*/ 0 w 1860550"/>
                    <a:gd name="connsiteY116" fmla="*/ 2787491 h 3343276"/>
                    <a:gd name="connsiteX117" fmla="*/ 0 w 1860550"/>
                    <a:gd name="connsiteY117" fmla="*/ 2766302 h 3343276"/>
                    <a:gd name="connsiteX118" fmla="*/ 0 w 1860550"/>
                    <a:gd name="connsiteY118" fmla="*/ 2741016 h 3343276"/>
                    <a:gd name="connsiteX119" fmla="*/ 0 w 1860550"/>
                    <a:gd name="connsiteY119" fmla="*/ 2728031 h 3343276"/>
                    <a:gd name="connsiteX120" fmla="*/ 0 w 1860550"/>
                    <a:gd name="connsiteY120" fmla="*/ 2722563 h 3343276"/>
                    <a:gd name="connsiteX121" fmla="*/ 0 w 1860550"/>
                    <a:gd name="connsiteY121" fmla="*/ 2522258 h 3343276"/>
                    <a:gd name="connsiteX122" fmla="*/ 0 w 1860550"/>
                    <a:gd name="connsiteY122" fmla="*/ 505164 h 3343276"/>
                    <a:gd name="connsiteX123" fmla="*/ 0 w 1860550"/>
                    <a:gd name="connsiteY123" fmla="*/ 461963 h 3343276"/>
                    <a:gd name="connsiteX124" fmla="*/ 0 w 1860550"/>
                    <a:gd name="connsiteY124" fmla="*/ 418277 h 3343276"/>
                    <a:gd name="connsiteX125" fmla="*/ 0 w 1860550"/>
                    <a:gd name="connsiteY125" fmla="*/ 398763 h 3343276"/>
                    <a:gd name="connsiteX126" fmla="*/ 0 w 1860550"/>
                    <a:gd name="connsiteY126" fmla="*/ 356020 h 3343276"/>
                    <a:gd name="connsiteX127" fmla="*/ 0 w 1860550"/>
                    <a:gd name="connsiteY127" fmla="*/ 351269 h 3343276"/>
                    <a:gd name="connsiteX128" fmla="*/ 0 w 1860550"/>
                    <a:gd name="connsiteY128" fmla="*/ 314287 h 3343276"/>
                    <a:gd name="connsiteX129" fmla="*/ 0 w 1860550"/>
                    <a:gd name="connsiteY129" fmla="*/ 294426 h 3343276"/>
                    <a:gd name="connsiteX130" fmla="*/ 0 w 1860550"/>
                    <a:gd name="connsiteY130" fmla="*/ 288973 h 3343276"/>
                    <a:gd name="connsiteX131" fmla="*/ 0 w 1860550"/>
                    <a:gd name="connsiteY131" fmla="*/ 275975 h 3343276"/>
                    <a:gd name="connsiteX132" fmla="*/ 0 w 1860550"/>
                    <a:gd name="connsiteY132" fmla="*/ 273484 h 3343276"/>
                    <a:gd name="connsiteX133" fmla="*/ 0 w 1860550"/>
                    <a:gd name="connsiteY133" fmla="*/ 270501 h 3343276"/>
                    <a:gd name="connsiteX134" fmla="*/ 0 w 1860550"/>
                    <a:gd name="connsiteY134" fmla="*/ 270492 h 3343276"/>
                    <a:gd name="connsiteX135" fmla="*/ 267968 w 1860550"/>
                    <a:gd name="connsiteY135" fmla="*/ 0 h 3343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860550" h="3343276">
                      <a:moveTo>
                        <a:pt x="930274" y="2997199"/>
                      </a:moveTo>
                      <a:cubicBezTo>
                        <a:pt x="912739" y="2997199"/>
                        <a:pt x="898524" y="3012125"/>
                        <a:pt x="898524" y="3030537"/>
                      </a:cubicBezTo>
                      <a:cubicBezTo>
                        <a:pt x="898524" y="3048949"/>
                        <a:pt x="912739" y="3063875"/>
                        <a:pt x="930274" y="3063875"/>
                      </a:cubicBezTo>
                      <a:cubicBezTo>
                        <a:pt x="947809" y="3063875"/>
                        <a:pt x="962024" y="3048949"/>
                        <a:pt x="962024" y="3030537"/>
                      </a:cubicBezTo>
                      <a:cubicBezTo>
                        <a:pt x="962024" y="3012125"/>
                        <a:pt x="947809" y="2997199"/>
                        <a:pt x="930274" y="2997199"/>
                      </a:cubicBezTo>
                      <a:close/>
                      <a:moveTo>
                        <a:pt x="930275" y="2874962"/>
                      </a:moveTo>
                      <a:cubicBezTo>
                        <a:pt x="1015320" y="2874962"/>
                        <a:pt x="1084263" y="2944260"/>
                        <a:pt x="1084263" y="3029744"/>
                      </a:cubicBezTo>
                      <a:cubicBezTo>
                        <a:pt x="1084263" y="3115228"/>
                        <a:pt x="1015320" y="3184526"/>
                        <a:pt x="930275" y="3184526"/>
                      </a:cubicBezTo>
                      <a:cubicBezTo>
                        <a:pt x="845230" y="3184526"/>
                        <a:pt x="776287" y="3115228"/>
                        <a:pt x="776287" y="3029744"/>
                      </a:cubicBezTo>
                      <a:cubicBezTo>
                        <a:pt x="776287" y="2944260"/>
                        <a:pt x="845230" y="2874962"/>
                        <a:pt x="930275" y="2874962"/>
                      </a:cubicBezTo>
                      <a:close/>
                      <a:moveTo>
                        <a:pt x="122238" y="2844800"/>
                      </a:moveTo>
                      <a:lnTo>
                        <a:pt x="122238" y="2858922"/>
                      </a:lnTo>
                      <a:lnTo>
                        <a:pt x="122238" y="2919914"/>
                      </a:lnTo>
                      <a:lnTo>
                        <a:pt x="122238" y="2937881"/>
                      </a:lnTo>
                      <a:lnTo>
                        <a:pt x="122238" y="2976361"/>
                      </a:lnTo>
                      <a:lnTo>
                        <a:pt x="122238" y="2994458"/>
                      </a:lnTo>
                      <a:lnTo>
                        <a:pt x="122238" y="3016807"/>
                      </a:lnTo>
                      <a:lnTo>
                        <a:pt x="122238" y="3032384"/>
                      </a:lnTo>
                      <a:lnTo>
                        <a:pt x="122238" y="3043919"/>
                      </a:lnTo>
                      <a:lnTo>
                        <a:pt x="122238" y="3055388"/>
                      </a:lnTo>
                      <a:cubicBezTo>
                        <a:pt x="122238" y="3060983"/>
                        <a:pt x="122238" y="3064714"/>
                        <a:pt x="122238" y="3067200"/>
                      </a:cubicBezTo>
                      <a:lnTo>
                        <a:pt x="122238" y="3068809"/>
                      </a:lnTo>
                      <a:lnTo>
                        <a:pt x="122238" y="3072174"/>
                      </a:lnTo>
                      <a:cubicBezTo>
                        <a:pt x="122238" y="3154201"/>
                        <a:pt x="189194" y="3221038"/>
                        <a:pt x="268324" y="3221038"/>
                      </a:cubicBezTo>
                      <a:cubicBezTo>
                        <a:pt x="1589184" y="3221038"/>
                        <a:pt x="1589184" y="3221038"/>
                        <a:pt x="1589184" y="3221038"/>
                      </a:cubicBezTo>
                      <a:cubicBezTo>
                        <a:pt x="1671357" y="3221038"/>
                        <a:pt x="1738313" y="3154201"/>
                        <a:pt x="1738313" y="3072174"/>
                      </a:cubicBezTo>
                      <a:lnTo>
                        <a:pt x="1738313" y="2997250"/>
                      </a:lnTo>
                      <a:lnTo>
                        <a:pt x="1738313" y="2940804"/>
                      </a:lnTo>
                      <a:lnTo>
                        <a:pt x="1738313" y="2900358"/>
                      </a:lnTo>
                      <a:lnTo>
                        <a:pt x="1738313" y="2873246"/>
                      </a:lnTo>
                      <a:lnTo>
                        <a:pt x="1738313" y="2848356"/>
                      </a:lnTo>
                      <a:lnTo>
                        <a:pt x="1738313" y="2844800"/>
                      </a:lnTo>
                      <a:close/>
                      <a:moveTo>
                        <a:pt x="122238" y="461963"/>
                      </a:moveTo>
                      <a:lnTo>
                        <a:pt x="122238" y="525582"/>
                      </a:lnTo>
                      <a:cubicBezTo>
                        <a:pt x="122238" y="1639716"/>
                        <a:pt x="122238" y="2266416"/>
                        <a:pt x="122238" y="2618936"/>
                      </a:cubicBezTo>
                      <a:lnTo>
                        <a:pt x="122238" y="2722563"/>
                      </a:lnTo>
                      <a:lnTo>
                        <a:pt x="169032" y="2722563"/>
                      </a:lnTo>
                      <a:cubicBezTo>
                        <a:pt x="1096639" y="2722563"/>
                        <a:pt x="1515558" y="2722563"/>
                        <a:pt x="1704747" y="2722563"/>
                      </a:cubicBezTo>
                      <a:lnTo>
                        <a:pt x="1738313" y="2722563"/>
                      </a:lnTo>
                      <a:lnTo>
                        <a:pt x="1738313" y="2521894"/>
                      </a:lnTo>
                      <a:cubicBezTo>
                        <a:pt x="1738313" y="1330298"/>
                        <a:pt x="1738313" y="769547"/>
                        <a:pt x="1738313" y="505665"/>
                      </a:cubicBezTo>
                      <a:lnTo>
                        <a:pt x="1738313" y="461963"/>
                      </a:lnTo>
                      <a:lnTo>
                        <a:pt x="1691518" y="461963"/>
                      </a:lnTo>
                      <a:cubicBezTo>
                        <a:pt x="763911" y="461963"/>
                        <a:pt x="344992" y="461963"/>
                        <a:pt x="155803" y="461963"/>
                      </a:cubicBezTo>
                      <a:close/>
                      <a:moveTo>
                        <a:pt x="721442" y="169863"/>
                      </a:moveTo>
                      <a:cubicBezTo>
                        <a:pt x="1072433" y="169863"/>
                        <a:pt x="1072433" y="169863"/>
                        <a:pt x="1072433" y="169863"/>
                      </a:cubicBezTo>
                      <a:cubicBezTo>
                        <a:pt x="1106006" y="169863"/>
                        <a:pt x="1133475" y="197367"/>
                        <a:pt x="1133475" y="230982"/>
                      </a:cubicBezTo>
                      <a:cubicBezTo>
                        <a:pt x="1133475" y="264598"/>
                        <a:pt x="1106006" y="292101"/>
                        <a:pt x="1072433" y="292101"/>
                      </a:cubicBezTo>
                      <a:cubicBezTo>
                        <a:pt x="721442" y="292101"/>
                        <a:pt x="721442" y="292101"/>
                        <a:pt x="721442" y="292101"/>
                      </a:cubicBezTo>
                      <a:cubicBezTo>
                        <a:pt x="687869" y="292101"/>
                        <a:pt x="660400" y="264598"/>
                        <a:pt x="660400" y="230982"/>
                      </a:cubicBezTo>
                      <a:cubicBezTo>
                        <a:pt x="660400" y="197367"/>
                        <a:pt x="687869" y="169863"/>
                        <a:pt x="721442" y="169863"/>
                      </a:cubicBezTo>
                      <a:close/>
                      <a:moveTo>
                        <a:pt x="1281907" y="149225"/>
                      </a:moveTo>
                      <a:cubicBezTo>
                        <a:pt x="1327060" y="149225"/>
                        <a:pt x="1363664" y="185118"/>
                        <a:pt x="1363664" y="229394"/>
                      </a:cubicBezTo>
                      <a:cubicBezTo>
                        <a:pt x="1363664" y="273670"/>
                        <a:pt x="1327060" y="309563"/>
                        <a:pt x="1281907" y="309563"/>
                      </a:cubicBezTo>
                      <a:cubicBezTo>
                        <a:pt x="1236754" y="309563"/>
                        <a:pt x="1200150" y="273670"/>
                        <a:pt x="1200150" y="229394"/>
                      </a:cubicBezTo>
                      <a:cubicBezTo>
                        <a:pt x="1200150" y="185118"/>
                        <a:pt x="1236754" y="149225"/>
                        <a:pt x="1281907" y="149225"/>
                      </a:cubicBezTo>
                      <a:close/>
                      <a:moveTo>
                        <a:pt x="268324" y="122238"/>
                      </a:moveTo>
                      <a:cubicBezTo>
                        <a:pt x="189194" y="122238"/>
                        <a:pt x="122238" y="189178"/>
                        <a:pt x="122238" y="271331"/>
                      </a:cubicBezTo>
                      <a:lnTo>
                        <a:pt x="122238" y="341313"/>
                      </a:lnTo>
                      <a:cubicBezTo>
                        <a:pt x="1738313" y="341313"/>
                        <a:pt x="1738313" y="341313"/>
                        <a:pt x="1738313" y="341313"/>
                      </a:cubicBezTo>
                      <a:lnTo>
                        <a:pt x="1738313" y="314869"/>
                      </a:lnTo>
                      <a:lnTo>
                        <a:pt x="1738313" y="300855"/>
                      </a:lnTo>
                      <a:lnTo>
                        <a:pt x="1738313" y="289566"/>
                      </a:lnTo>
                      <a:lnTo>
                        <a:pt x="1738313" y="280079"/>
                      </a:lnTo>
                      <a:lnTo>
                        <a:pt x="1738313" y="276573"/>
                      </a:lnTo>
                      <a:lnTo>
                        <a:pt x="1738313" y="271331"/>
                      </a:lnTo>
                      <a:cubicBezTo>
                        <a:pt x="1738313" y="189178"/>
                        <a:pt x="1671357" y="122238"/>
                        <a:pt x="1589184" y="122238"/>
                      </a:cubicBezTo>
                      <a:lnTo>
                        <a:pt x="1469183" y="122238"/>
                      </a:lnTo>
                      <a:lnTo>
                        <a:pt x="1356679" y="122238"/>
                      </a:lnTo>
                      <a:lnTo>
                        <a:pt x="1153197" y="122238"/>
                      </a:lnTo>
                      <a:lnTo>
                        <a:pt x="976803" y="122238"/>
                      </a:lnTo>
                      <a:lnTo>
                        <a:pt x="825562" y="122238"/>
                      </a:lnTo>
                      <a:lnTo>
                        <a:pt x="697539" y="122238"/>
                      </a:lnTo>
                      <a:lnTo>
                        <a:pt x="590799" y="122238"/>
                      </a:lnTo>
                      <a:lnTo>
                        <a:pt x="503408" y="122238"/>
                      </a:lnTo>
                      <a:lnTo>
                        <a:pt x="433431" y="122238"/>
                      </a:lnTo>
                      <a:lnTo>
                        <a:pt x="378933" y="122238"/>
                      </a:lnTo>
                      <a:lnTo>
                        <a:pt x="337979" y="122238"/>
                      </a:lnTo>
                      <a:lnTo>
                        <a:pt x="308633" y="122238"/>
                      </a:lnTo>
                      <a:lnTo>
                        <a:pt x="288962" y="122238"/>
                      </a:lnTo>
                      <a:lnTo>
                        <a:pt x="277031" y="122238"/>
                      </a:lnTo>
                      <a:lnTo>
                        <a:pt x="270904" y="122238"/>
                      </a:lnTo>
                      <a:close/>
                      <a:moveTo>
                        <a:pt x="267968" y="0"/>
                      </a:moveTo>
                      <a:cubicBezTo>
                        <a:pt x="1589537" y="0"/>
                        <a:pt x="1589537" y="0"/>
                        <a:pt x="1589537" y="0"/>
                      </a:cubicBezTo>
                      <a:cubicBezTo>
                        <a:pt x="1738747" y="0"/>
                        <a:pt x="1860550" y="121569"/>
                        <a:pt x="1860550" y="270492"/>
                      </a:cubicBezTo>
                      <a:lnTo>
                        <a:pt x="1860550" y="270501"/>
                      </a:lnTo>
                      <a:lnTo>
                        <a:pt x="1860550" y="461963"/>
                      </a:lnTo>
                      <a:lnTo>
                        <a:pt x="1860550" y="525090"/>
                      </a:lnTo>
                      <a:cubicBezTo>
                        <a:pt x="1860550" y="1639702"/>
                        <a:pt x="1860550" y="2266671"/>
                        <a:pt x="1860550" y="2619341"/>
                      </a:cubicBezTo>
                      <a:lnTo>
                        <a:pt x="1860550" y="2722563"/>
                      </a:lnTo>
                      <a:lnTo>
                        <a:pt x="1860550" y="2754314"/>
                      </a:lnTo>
                      <a:lnTo>
                        <a:pt x="1860550" y="2838062"/>
                      </a:lnTo>
                      <a:lnTo>
                        <a:pt x="1860550" y="2859431"/>
                      </a:lnTo>
                      <a:lnTo>
                        <a:pt x="1860550" y="2924856"/>
                      </a:lnTo>
                      <a:lnTo>
                        <a:pt x="1860550" y="2938424"/>
                      </a:lnTo>
                      <a:lnTo>
                        <a:pt x="1860550" y="2987047"/>
                      </a:lnTo>
                      <a:lnTo>
                        <a:pt x="1860550" y="2995025"/>
                      </a:lnTo>
                      <a:lnTo>
                        <a:pt x="1860550" y="3028736"/>
                      </a:lnTo>
                      <a:lnTo>
                        <a:pt x="1860550" y="3032967"/>
                      </a:lnTo>
                      <a:lnTo>
                        <a:pt x="1860550" y="3054023"/>
                      </a:lnTo>
                      <a:lnTo>
                        <a:pt x="1860550" y="3055980"/>
                      </a:lnTo>
                      <a:lnTo>
                        <a:pt x="1860550" y="3067008"/>
                      </a:lnTo>
                      <a:lnTo>
                        <a:pt x="1860550" y="3067798"/>
                      </a:lnTo>
                      <a:lnTo>
                        <a:pt x="1860550" y="3072475"/>
                      </a:lnTo>
                      <a:lnTo>
                        <a:pt x="1860550" y="3072774"/>
                      </a:lnTo>
                      <a:cubicBezTo>
                        <a:pt x="1860550" y="3184470"/>
                        <a:pt x="1792036" y="3280779"/>
                        <a:pt x="1694831" y="3321952"/>
                      </a:cubicBezTo>
                      <a:lnTo>
                        <a:pt x="1593989" y="3342374"/>
                      </a:lnTo>
                      <a:lnTo>
                        <a:pt x="1589537" y="3343276"/>
                      </a:lnTo>
                      <a:cubicBezTo>
                        <a:pt x="267968" y="3343276"/>
                        <a:pt x="267968" y="3343276"/>
                        <a:pt x="267968" y="3343276"/>
                      </a:cubicBezTo>
                      <a:lnTo>
                        <a:pt x="263590" y="3342374"/>
                      </a:lnTo>
                      <a:lnTo>
                        <a:pt x="164435" y="3321952"/>
                      </a:lnTo>
                      <a:cubicBezTo>
                        <a:pt x="68515" y="3280779"/>
                        <a:pt x="0" y="3184470"/>
                        <a:pt x="0" y="3072774"/>
                      </a:cubicBezTo>
                      <a:lnTo>
                        <a:pt x="0" y="3072475"/>
                      </a:lnTo>
                      <a:lnTo>
                        <a:pt x="0" y="2956977"/>
                      </a:lnTo>
                      <a:lnTo>
                        <a:pt x="0" y="2870182"/>
                      </a:lnTo>
                      <a:lnTo>
                        <a:pt x="0" y="2807991"/>
                      </a:lnTo>
                      <a:lnTo>
                        <a:pt x="0" y="2787491"/>
                      </a:lnTo>
                      <a:lnTo>
                        <a:pt x="0" y="2766302"/>
                      </a:lnTo>
                      <a:lnTo>
                        <a:pt x="0" y="2741016"/>
                      </a:lnTo>
                      <a:lnTo>
                        <a:pt x="0" y="2728031"/>
                      </a:lnTo>
                      <a:lnTo>
                        <a:pt x="0" y="2722563"/>
                      </a:lnTo>
                      <a:lnTo>
                        <a:pt x="0" y="2522258"/>
                      </a:lnTo>
                      <a:cubicBezTo>
                        <a:pt x="0" y="1330151"/>
                        <a:pt x="0" y="769160"/>
                        <a:pt x="0" y="505164"/>
                      </a:cubicBezTo>
                      <a:lnTo>
                        <a:pt x="0" y="461963"/>
                      </a:lnTo>
                      <a:lnTo>
                        <a:pt x="0" y="418277"/>
                      </a:lnTo>
                      <a:lnTo>
                        <a:pt x="0" y="398763"/>
                      </a:lnTo>
                      <a:lnTo>
                        <a:pt x="0" y="356020"/>
                      </a:lnTo>
                      <a:lnTo>
                        <a:pt x="0" y="351269"/>
                      </a:lnTo>
                      <a:lnTo>
                        <a:pt x="0" y="314287"/>
                      </a:lnTo>
                      <a:lnTo>
                        <a:pt x="0" y="294426"/>
                      </a:lnTo>
                      <a:lnTo>
                        <a:pt x="0" y="288973"/>
                      </a:lnTo>
                      <a:cubicBezTo>
                        <a:pt x="0" y="282816"/>
                        <a:pt x="0" y="278711"/>
                        <a:pt x="0" y="275975"/>
                      </a:cubicBezTo>
                      <a:lnTo>
                        <a:pt x="0" y="273484"/>
                      </a:lnTo>
                      <a:lnTo>
                        <a:pt x="0" y="270501"/>
                      </a:lnTo>
                      <a:lnTo>
                        <a:pt x="0" y="270492"/>
                      </a:lnTo>
                      <a:cubicBezTo>
                        <a:pt x="0" y="121569"/>
                        <a:pt x="121804" y="0"/>
                        <a:pt x="267968" y="0"/>
                      </a:cubicBezTo>
                      <a:close/>
                    </a:path>
                  </a:pathLst>
                </a:custGeom>
                <a:solidFill>
                  <a:srgbClr val="0078D7"/>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10" name="Freeform 497"/>
                <p:cNvSpPr/>
                <p:nvPr/>
              </p:nvSpPr>
              <p:spPr bwMode="auto">
                <a:xfrm>
                  <a:off x="10884687" y="4165112"/>
                  <a:ext cx="248428" cy="140196"/>
                </a:xfrm>
                <a:custGeom>
                  <a:avLst/>
                  <a:gdLst>
                    <a:gd name="connsiteX0" fmla="*/ 5333671 w 7645936"/>
                    <a:gd name="connsiteY0" fmla="*/ 2643510 h 4314825"/>
                    <a:gd name="connsiteX1" fmla="*/ 5193195 w 7645936"/>
                    <a:gd name="connsiteY1" fmla="*/ 2783986 h 4314825"/>
                    <a:gd name="connsiteX2" fmla="*/ 5193195 w 7645936"/>
                    <a:gd name="connsiteY2" fmla="*/ 3723500 h 4314825"/>
                    <a:gd name="connsiteX3" fmla="*/ 5333671 w 7645936"/>
                    <a:gd name="connsiteY3" fmla="*/ 3863976 h 4314825"/>
                    <a:gd name="connsiteX4" fmla="*/ 5421017 w 7645936"/>
                    <a:gd name="connsiteY4" fmla="*/ 3863976 h 4314825"/>
                    <a:gd name="connsiteX5" fmla="*/ 5561493 w 7645936"/>
                    <a:gd name="connsiteY5" fmla="*/ 3723500 h 4314825"/>
                    <a:gd name="connsiteX6" fmla="*/ 5561493 w 7645936"/>
                    <a:gd name="connsiteY6" fmla="*/ 2783986 h 4314825"/>
                    <a:gd name="connsiteX7" fmla="*/ 5421017 w 7645936"/>
                    <a:gd name="connsiteY7" fmla="*/ 2643510 h 4314825"/>
                    <a:gd name="connsiteX8" fmla="*/ 4527329 w 7645936"/>
                    <a:gd name="connsiteY8" fmla="*/ 2643510 h 4314825"/>
                    <a:gd name="connsiteX9" fmla="*/ 4386853 w 7645936"/>
                    <a:gd name="connsiteY9" fmla="*/ 2783986 h 4314825"/>
                    <a:gd name="connsiteX10" fmla="*/ 4386853 w 7645936"/>
                    <a:gd name="connsiteY10" fmla="*/ 3723500 h 4314825"/>
                    <a:gd name="connsiteX11" fmla="*/ 4527329 w 7645936"/>
                    <a:gd name="connsiteY11" fmla="*/ 3863976 h 4314825"/>
                    <a:gd name="connsiteX12" fmla="*/ 4614675 w 7645936"/>
                    <a:gd name="connsiteY12" fmla="*/ 3863976 h 4314825"/>
                    <a:gd name="connsiteX13" fmla="*/ 4755151 w 7645936"/>
                    <a:gd name="connsiteY13" fmla="*/ 3723500 h 4314825"/>
                    <a:gd name="connsiteX14" fmla="*/ 4755151 w 7645936"/>
                    <a:gd name="connsiteY14" fmla="*/ 2783986 h 4314825"/>
                    <a:gd name="connsiteX15" fmla="*/ 4614675 w 7645936"/>
                    <a:gd name="connsiteY15" fmla="*/ 2643510 h 4314825"/>
                    <a:gd name="connsiteX16" fmla="*/ 3720987 w 7645936"/>
                    <a:gd name="connsiteY16" fmla="*/ 2643510 h 4314825"/>
                    <a:gd name="connsiteX17" fmla="*/ 3580511 w 7645936"/>
                    <a:gd name="connsiteY17" fmla="*/ 2783986 h 4314825"/>
                    <a:gd name="connsiteX18" fmla="*/ 3580511 w 7645936"/>
                    <a:gd name="connsiteY18" fmla="*/ 3723500 h 4314825"/>
                    <a:gd name="connsiteX19" fmla="*/ 3720987 w 7645936"/>
                    <a:gd name="connsiteY19" fmla="*/ 3863976 h 4314825"/>
                    <a:gd name="connsiteX20" fmla="*/ 3808333 w 7645936"/>
                    <a:gd name="connsiteY20" fmla="*/ 3863976 h 4314825"/>
                    <a:gd name="connsiteX21" fmla="*/ 3948809 w 7645936"/>
                    <a:gd name="connsiteY21" fmla="*/ 3723500 h 4314825"/>
                    <a:gd name="connsiteX22" fmla="*/ 3948809 w 7645936"/>
                    <a:gd name="connsiteY22" fmla="*/ 2783986 h 4314825"/>
                    <a:gd name="connsiteX23" fmla="*/ 3808333 w 7645936"/>
                    <a:gd name="connsiteY23" fmla="*/ 2643510 h 4314825"/>
                    <a:gd name="connsiteX24" fmla="*/ 2914644 w 7645936"/>
                    <a:gd name="connsiteY24" fmla="*/ 2643510 h 4314825"/>
                    <a:gd name="connsiteX25" fmla="*/ 2774168 w 7645936"/>
                    <a:gd name="connsiteY25" fmla="*/ 2783986 h 4314825"/>
                    <a:gd name="connsiteX26" fmla="*/ 2774168 w 7645936"/>
                    <a:gd name="connsiteY26" fmla="*/ 3723500 h 4314825"/>
                    <a:gd name="connsiteX27" fmla="*/ 2914644 w 7645936"/>
                    <a:gd name="connsiteY27" fmla="*/ 3863976 h 4314825"/>
                    <a:gd name="connsiteX28" fmla="*/ 3001990 w 7645936"/>
                    <a:gd name="connsiteY28" fmla="*/ 3863976 h 4314825"/>
                    <a:gd name="connsiteX29" fmla="*/ 3142466 w 7645936"/>
                    <a:gd name="connsiteY29" fmla="*/ 3723500 h 4314825"/>
                    <a:gd name="connsiteX30" fmla="*/ 3142466 w 7645936"/>
                    <a:gd name="connsiteY30" fmla="*/ 2783986 h 4314825"/>
                    <a:gd name="connsiteX31" fmla="*/ 3001990 w 7645936"/>
                    <a:gd name="connsiteY31" fmla="*/ 2643510 h 4314825"/>
                    <a:gd name="connsiteX32" fmla="*/ 2108301 w 7645936"/>
                    <a:gd name="connsiteY32" fmla="*/ 2643510 h 4314825"/>
                    <a:gd name="connsiteX33" fmla="*/ 1967825 w 7645936"/>
                    <a:gd name="connsiteY33" fmla="*/ 2783986 h 4314825"/>
                    <a:gd name="connsiteX34" fmla="*/ 1967825 w 7645936"/>
                    <a:gd name="connsiteY34" fmla="*/ 3723500 h 4314825"/>
                    <a:gd name="connsiteX35" fmla="*/ 2108301 w 7645936"/>
                    <a:gd name="connsiteY35" fmla="*/ 3863976 h 4314825"/>
                    <a:gd name="connsiteX36" fmla="*/ 2195647 w 7645936"/>
                    <a:gd name="connsiteY36" fmla="*/ 3863976 h 4314825"/>
                    <a:gd name="connsiteX37" fmla="*/ 2336123 w 7645936"/>
                    <a:gd name="connsiteY37" fmla="*/ 3723500 h 4314825"/>
                    <a:gd name="connsiteX38" fmla="*/ 2336123 w 7645936"/>
                    <a:gd name="connsiteY38" fmla="*/ 2783986 h 4314825"/>
                    <a:gd name="connsiteX39" fmla="*/ 2195647 w 7645936"/>
                    <a:gd name="connsiteY39" fmla="*/ 2643510 h 4314825"/>
                    <a:gd name="connsiteX40" fmla="*/ 5312536 w 7645936"/>
                    <a:gd name="connsiteY40" fmla="*/ 2564132 h 4314825"/>
                    <a:gd name="connsiteX41" fmla="*/ 5442152 w 7645936"/>
                    <a:gd name="connsiteY41" fmla="*/ 2564132 h 4314825"/>
                    <a:gd name="connsiteX42" fmla="*/ 5650609 w 7645936"/>
                    <a:gd name="connsiteY42" fmla="*/ 2772589 h 4314825"/>
                    <a:gd name="connsiteX43" fmla="*/ 5650609 w 7645936"/>
                    <a:gd name="connsiteY43" fmla="*/ 3734896 h 4314825"/>
                    <a:gd name="connsiteX44" fmla="*/ 5442152 w 7645936"/>
                    <a:gd name="connsiteY44" fmla="*/ 3943353 h 4314825"/>
                    <a:gd name="connsiteX45" fmla="*/ 5312536 w 7645936"/>
                    <a:gd name="connsiteY45" fmla="*/ 3943353 h 4314825"/>
                    <a:gd name="connsiteX46" fmla="*/ 5104079 w 7645936"/>
                    <a:gd name="connsiteY46" fmla="*/ 3734896 h 4314825"/>
                    <a:gd name="connsiteX47" fmla="*/ 5104079 w 7645936"/>
                    <a:gd name="connsiteY47" fmla="*/ 2772589 h 4314825"/>
                    <a:gd name="connsiteX48" fmla="*/ 5312536 w 7645936"/>
                    <a:gd name="connsiteY48" fmla="*/ 2564132 h 4314825"/>
                    <a:gd name="connsiteX49" fmla="*/ 4506194 w 7645936"/>
                    <a:gd name="connsiteY49" fmla="*/ 2564132 h 4314825"/>
                    <a:gd name="connsiteX50" fmla="*/ 4635810 w 7645936"/>
                    <a:gd name="connsiteY50" fmla="*/ 2564132 h 4314825"/>
                    <a:gd name="connsiteX51" fmla="*/ 4844267 w 7645936"/>
                    <a:gd name="connsiteY51" fmla="*/ 2772589 h 4314825"/>
                    <a:gd name="connsiteX52" fmla="*/ 4844267 w 7645936"/>
                    <a:gd name="connsiteY52" fmla="*/ 3734896 h 4314825"/>
                    <a:gd name="connsiteX53" fmla="*/ 4635810 w 7645936"/>
                    <a:gd name="connsiteY53" fmla="*/ 3943353 h 4314825"/>
                    <a:gd name="connsiteX54" fmla="*/ 4506194 w 7645936"/>
                    <a:gd name="connsiteY54" fmla="*/ 3943353 h 4314825"/>
                    <a:gd name="connsiteX55" fmla="*/ 4297737 w 7645936"/>
                    <a:gd name="connsiteY55" fmla="*/ 3734896 h 4314825"/>
                    <a:gd name="connsiteX56" fmla="*/ 4297737 w 7645936"/>
                    <a:gd name="connsiteY56" fmla="*/ 2772589 h 4314825"/>
                    <a:gd name="connsiteX57" fmla="*/ 4506194 w 7645936"/>
                    <a:gd name="connsiteY57" fmla="*/ 2564132 h 4314825"/>
                    <a:gd name="connsiteX58" fmla="*/ 3699852 w 7645936"/>
                    <a:gd name="connsiteY58" fmla="*/ 2564132 h 4314825"/>
                    <a:gd name="connsiteX59" fmla="*/ 3829468 w 7645936"/>
                    <a:gd name="connsiteY59" fmla="*/ 2564132 h 4314825"/>
                    <a:gd name="connsiteX60" fmla="*/ 4037925 w 7645936"/>
                    <a:gd name="connsiteY60" fmla="*/ 2772589 h 4314825"/>
                    <a:gd name="connsiteX61" fmla="*/ 4037925 w 7645936"/>
                    <a:gd name="connsiteY61" fmla="*/ 3734896 h 4314825"/>
                    <a:gd name="connsiteX62" fmla="*/ 3829468 w 7645936"/>
                    <a:gd name="connsiteY62" fmla="*/ 3943353 h 4314825"/>
                    <a:gd name="connsiteX63" fmla="*/ 3699852 w 7645936"/>
                    <a:gd name="connsiteY63" fmla="*/ 3943353 h 4314825"/>
                    <a:gd name="connsiteX64" fmla="*/ 3491395 w 7645936"/>
                    <a:gd name="connsiteY64" fmla="*/ 3734896 h 4314825"/>
                    <a:gd name="connsiteX65" fmla="*/ 3491395 w 7645936"/>
                    <a:gd name="connsiteY65" fmla="*/ 2772589 h 4314825"/>
                    <a:gd name="connsiteX66" fmla="*/ 3699852 w 7645936"/>
                    <a:gd name="connsiteY66" fmla="*/ 2564132 h 4314825"/>
                    <a:gd name="connsiteX67" fmla="*/ 2893509 w 7645936"/>
                    <a:gd name="connsiteY67" fmla="*/ 2564132 h 4314825"/>
                    <a:gd name="connsiteX68" fmla="*/ 3023125 w 7645936"/>
                    <a:gd name="connsiteY68" fmla="*/ 2564132 h 4314825"/>
                    <a:gd name="connsiteX69" fmla="*/ 3231582 w 7645936"/>
                    <a:gd name="connsiteY69" fmla="*/ 2772589 h 4314825"/>
                    <a:gd name="connsiteX70" fmla="*/ 3231582 w 7645936"/>
                    <a:gd name="connsiteY70" fmla="*/ 3734896 h 4314825"/>
                    <a:gd name="connsiteX71" fmla="*/ 3023125 w 7645936"/>
                    <a:gd name="connsiteY71" fmla="*/ 3943353 h 4314825"/>
                    <a:gd name="connsiteX72" fmla="*/ 2893509 w 7645936"/>
                    <a:gd name="connsiteY72" fmla="*/ 3943353 h 4314825"/>
                    <a:gd name="connsiteX73" fmla="*/ 2685052 w 7645936"/>
                    <a:gd name="connsiteY73" fmla="*/ 3734896 h 4314825"/>
                    <a:gd name="connsiteX74" fmla="*/ 2685052 w 7645936"/>
                    <a:gd name="connsiteY74" fmla="*/ 2772589 h 4314825"/>
                    <a:gd name="connsiteX75" fmla="*/ 2893509 w 7645936"/>
                    <a:gd name="connsiteY75" fmla="*/ 2564132 h 4314825"/>
                    <a:gd name="connsiteX76" fmla="*/ 2087166 w 7645936"/>
                    <a:gd name="connsiteY76" fmla="*/ 2564132 h 4314825"/>
                    <a:gd name="connsiteX77" fmla="*/ 2216782 w 7645936"/>
                    <a:gd name="connsiteY77" fmla="*/ 2564132 h 4314825"/>
                    <a:gd name="connsiteX78" fmla="*/ 2425239 w 7645936"/>
                    <a:gd name="connsiteY78" fmla="*/ 2772589 h 4314825"/>
                    <a:gd name="connsiteX79" fmla="*/ 2425239 w 7645936"/>
                    <a:gd name="connsiteY79" fmla="*/ 3734896 h 4314825"/>
                    <a:gd name="connsiteX80" fmla="*/ 2216782 w 7645936"/>
                    <a:gd name="connsiteY80" fmla="*/ 3943353 h 4314825"/>
                    <a:gd name="connsiteX81" fmla="*/ 2087166 w 7645936"/>
                    <a:gd name="connsiteY81" fmla="*/ 3943353 h 4314825"/>
                    <a:gd name="connsiteX82" fmla="*/ 1878709 w 7645936"/>
                    <a:gd name="connsiteY82" fmla="*/ 3734896 h 4314825"/>
                    <a:gd name="connsiteX83" fmla="*/ 1878709 w 7645936"/>
                    <a:gd name="connsiteY83" fmla="*/ 2772589 h 4314825"/>
                    <a:gd name="connsiteX84" fmla="*/ 2087166 w 7645936"/>
                    <a:gd name="connsiteY84" fmla="*/ 2564132 h 4314825"/>
                    <a:gd name="connsiteX85" fmla="*/ 5082919 w 7645936"/>
                    <a:gd name="connsiteY85" fmla="*/ 775812 h 4314825"/>
                    <a:gd name="connsiteX86" fmla="*/ 4576665 w 7645936"/>
                    <a:gd name="connsiteY86" fmla="*/ 1282066 h 4314825"/>
                    <a:gd name="connsiteX87" fmla="*/ 5082919 w 7645936"/>
                    <a:gd name="connsiteY87" fmla="*/ 1788320 h 4314825"/>
                    <a:gd name="connsiteX88" fmla="*/ 5589173 w 7645936"/>
                    <a:gd name="connsiteY88" fmla="*/ 1282066 h 4314825"/>
                    <a:gd name="connsiteX89" fmla="*/ 5082919 w 7645936"/>
                    <a:gd name="connsiteY89" fmla="*/ 775812 h 4314825"/>
                    <a:gd name="connsiteX90" fmla="*/ 2408299 w 7645936"/>
                    <a:gd name="connsiteY90" fmla="*/ 775812 h 4314825"/>
                    <a:gd name="connsiteX91" fmla="*/ 1902046 w 7645936"/>
                    <a:gd name="connsiteY91" fmla="*/ 1282066 h 4314825"/>
                    <a:gd name="connsiteX92" fmla="*/ 2408299 w 7645936"/>
                    <a:gd name="connsiteY92" fmla="*/ 1788320 h 4314825"/>
                    <a:gd name="connsiteX93" fmla="*/ 2914553 w 7645936"/>
                    <a:gd name="connsiteY93" fmla="*/ 1282066 h 4314825"/>
                    <a:gd name="connsiteX94" fmla="*/ 2408299 w 7645936"/>
                    <a:gd name="connsiteY94" fmla="*/ 775812 h 4314825"/>
                    <a:gd name="connsiteX95" fmla="*/ 5082919 w 7645936"/>
                    <a:gd name="connsiteY95" fmla="*/ 661036 h 4314825"/>
                    <a:gd name="connsiteX96" fmla="*/ 5703949 w 7645936"/>
                    <a:gd name="connsiteY96" fmla="*/ 1282066 h 4314825"/>
                    <a:gd name="connsiteX97" fmla="*/ 5082919 w 7645936"/>
                    <a:gd name="connsiteY97" fmla="*/ 1903096 h 4314825"/>
                    <a:gd name="connsiteX98" fmla="*/ 4461889 w 7645936"/>
                    <a:gd name="connsiteY98" fmla="*/ 1282066 h 4314825"/>
                    <a:gd name="connsiteX99" fmla="*/ 5082919 w 7645936"/>
                    <a:gd name="connsiteY99" fmla="*/ 661036 h 4314825"/>
                    <a:gd name="connsiteX100" fmla="*/ 2408299 w 7645936"/>
                    <a:gd name="connsiteY100" fmla="*/ 661036 h 4314825"/>
                    <a:gd name="connsiteX101" fmla="*/ 3029329 w 7645936"/>
                    <a:gd name="connsiteY101" fmla="*/ 1282066 h 4314825"/>
                    <a:gd name="connsiteX102" fmla="*/ 2408299 w 7645936"/>
                    <a:gd name="connsiteY102" fmla="*/ 1903096 h 4314825"/>
                    <a:gd name="connsiteX103" fmla="*/ 1787269 w 7645936"/>
                    <a:gd name="connsiteY103" fmla="*/ 1282066 h 4314825"/>
                    <a:gd name="connsiteX104" fmla="*/ 2408299 w 7645936"/>
                    <a:gd name="connsiteY104" fmla="*/ 661036 h 4314825"/>
                    <a:gd name="connsiteX105" fmla="*/ 1164182 w 7645936"/>
                    <a:gd name="connsiteY105" fmla="*/ 126434 h 4314825"/>
                    <a:gd name="connsiteX106" fmla="*/ 1034158 w 7645936"/>
                    <a:gd name="connsiteY106" fmla="*/ 256457 h 4314825"/>
                    <a:gd name="connsiteX107" fmla="*/ 1034158 w 7645936"/>
                    <a:gd name="connsiteY107" fmla="*/ 1603376 h 4314825"/>
                    <a:gd name="connsiteX108" fmla="*/ 879743 w 7645936"/>
                    <a:gd name="connsiteY108" fmla="*/ 1603376 h 4314825"/>
                    <a:gd name="connsiteX109" fmla="*/ 478976 w 7645936"/>
                    <a:gd name="connsiteY109" fmla="*/ 1603376 h 4314825"/>
                    <a:gd name="connsiteX110" fmla="*/ 478976 w 7645936"/>
                    <a:gd name="connsiteY110" fmla="*/ 1286475 h 4314825"/>
                    <a:gd name="connsiteX111" fmla="*/ 89830 w 7645936"/>
                    <a:gd name="connsiteY111" fmla="*/ 1286475 h 4314825"/>
                    <a:gd name="connsiteX112" fmla="*/ 89830 w 7645936"/>
                    <a:gd name="connsiteY112" fmla="*/ 2046729 h 4314825"/>
                    <a:gd name="connsiteX113" fmla="*/ 478976 w 7645936"/>
                    <a:gd name="connsiteY113" fmla="*/ 2046729 h 4314825"/>
                    <a:gd name="connsiteX114" fmla="*/ 478976 w 7645936"/>
                    <a:gd name="connsiteY114" fmla="*/ 1724026 h 4314825"/>
                    <a:gd name="connsiteX115" fmla="*/ 879743 w 7645936"/>
                    <a:gd name="connsiteY115" fmla="*/ 1724026 h 4314825"/>
                    <a:gd name="connsiteX116" fmla="*/ 1034158 w 7645936"/>
                    <a:gd name="connsiteY116" fmla="*/ 1724026 h 4314825"/>
                    <a:gd name="connsiteX117" fmla="*/ 1034158 w 7645936"/>
                    <a:gd name="connsiteY117" fmla="*/ 4058369 h 4314825"/>
                    <a:gd name="connsiteX118" fmla="*/ 1164182 w 7645936"/>
                    <a:gd name="connsiteY118" fmla="*/ 4188392 h 4314825"/>
                    <a:gd name="connsiteX119" fmla="*/ 6481755 w 7645936"/>
                    <a:gd name="connsiteY119" fmla="*/ 4188392 h 4314825"/>
                    <a:gd name="connsiteX120" fmla="*/ 6611778 w 7645936"/>
                    <a:gd name="connsiteY120" fmla="*/ 4058369 h 4314825"/>
                    <a:gd name="connsiteX121" fmla="*/ 6611778 w 7645936"/>
                    <a:gd name="connsiteY121" fmla="*/ 1724026 h 4314825"/>
                    <a:gd name="connsiteX122" fmla="*/ 6766193 w 7645936"/>
                    <a:gd name="connsiteY122" fmla="*/ 1724026 h 4314825"/>
                    <a:gd name="connsiteX123" fmla="*/ 7166960 w 7645936"/>
                    <a:gd name="connsiteY123" fmla="*/ 1724026 h 4314825"/>
                    <a:gd name="connsiteX124" fmla="*/ 7166960 w 7645936"/>
                    <a:gd name="connsiteY124" fmla="*/ 2046729 h 4314825"/>
                    <a:gd name="connsiteX125" fmla="*/ 7556106 w 7645936"/>
                    <a:gd name="connsiteY125" fmla="*/ 2046729 h 4314825"/>
                    <a:gd name="connsiteX126" fmla="*/ 7556106 w 7645936"/>
                    <a:gd name="connsiteY126" fmla="*/ 1286475 h 4314825"/>
                    <a:gd name="connsiteX127" fmla="*/ 7166960 w 7645936"/>
                    <a:gd name="connsiteY127" fmla="*/ 1286475 h 4314825"/>
                    <a:gd name="connsiteX128" fmla="*/ 7166960 w 7645936"/>
                    <a:gd name="connsiteY128" fmla="*/ 1603376 h 4314825"/>
                    <a:gd name="connsiteX129" fmla="*/ 6766193 w 7645936"/>
                    <a:gd name="connsiteY129" fmla="*/ 1603376 h 4314825"/>
                    <a:gd name="connsiteX130" fmla="*/ 6611778 w 7645936"/>
                    <a:gd name="connsiteY130" fmla="*/ 1603376 h 4314825"/>
                    <a:gd name="connsiteX131" fmla="*/ 6611778 w 7645936"/>
                    <a:gd name="connsiteY131" fmla="*/ 256457 h 4314825"/>
                    <a:gd name="connsiteX132" fmla="*/ 6481755 w 7645936"/>
                    <a:gd name="connsiteY132" fmla="*/ 126434 h 4314825"/>
                    <a:gd name="connsiteX133" fmla="*/ 1011518 w 7645936"/>
                    <a:gd name="connsiteY133" fmla="*/ 0 h 4314825"/>
                    <a:gd name="connsiteX134" fmla="*/ 6634418 w 7645936"/>
                    <a:gd name="connsiteY134" fmla="*/ 0 h 4314825"/>
                    <a:gd name="connsiteX135" fmla="*/ 6766193 w 7645936"/>
                    <a:gd name="connsiteY135" fmla="*/ 131775 h 4314825"/>
                    <a:gd name="connsiteX136" fmla="*/ 6766193 w 7645936"/>
                    <a:gd name="connsiteY136" fmla="*/ 1485987 h 4314825"/>
                    <a:gd name="connsiteX137" fmla="*/ 7077129 w 7645936"/>
                    <a:gd name="connsiteY137" fmla="*/ 1485987 h 4314825"/>
                    <a:gd name="connsiteX138" fmla="*/ 7077129 w 7645936"/>
                    <a:gd name="connsiteY138" fmla="*/ 1193887 h 4314825"/>
                    <a:gd name="connsiteX139" fmla="*/ 7645936 w 7645936"/>
                    <a:gd name="connsiteY139" fmla="*/ 1193887 h 4314825"/>
                    <a:gd name="connsiteX140" fmla="*/ 7645936 w 7645936"/>
                    <a:gd name="connsiteY140" fmla="*/ 2139317 h 4314825"/>
                    <a:gd name="connsiteX141" fmla="*/ 7077129 w 7645936"/>
                    <a:gd name="connsiteY141" fmla="*/ 2139317 h 4314825"/>
                    <a:gd name="connsiteX142" fmla="*/ 7077129 w 7645936"/>
                    <a:gd name="connsiteY142" fmla="*/ 1840719 h 4314825"/>
                    <a:gd name="connsiteX143" fmla="*/ 6766193 w 7645936"/>
                    <a:gd name="connsiteY143" fmla="*/ 1840719 h 4314825"/>
                    <a:gd name="connsiteX144" fmla="*/ 6766193 w 7645936"/>
                    <a:gd name="connsiteY144" fmla="*/ 4183050 h 4314825"/>
                    <a:gd name="connsiteX145" fmla="*/ 6634418 w 7645936"/>
                    <a:gd name="connsiteY145" fmla="*/ 4314825 h 4314825"/>
                    <a:gd name="connsiteX146" fmla="*/ 1011518 w 7645936"/>
                    <a:gd name="connsiteY146" fmla="*/ 4314825 h 4314825"/>
                    <a:gd name="connsiteX147" fmla="*/ 879743 w 7645936"/>
                    <a:gd name="connsiteY147" fmla="*/ 4183050 h 4314825"/>
                    <a:gd name="connsiteX148" fmla="*/ 879743 w 7645936"/>
                    <a:gd name="connsiteY148" fmla="*/ 1840719 h 4314825"/>
                    <a:gd name="connsiteX149" fmla="*/ 568807 w 7645936"/>
                    <a:gd name="connsiteY149" fmla="*/ 1840719 h 4314825"/>
                    <a:gd name="connsiteX150" fmla="*/ 568807 w 7645936"/>
                    <a:gd name="connsiteY150" fmla="*/ 2139317 h 4314825"/>
                    <a:gd name="connsiteX151" fmla="*/ 0 w 7645936"/>
                    <a:gd name="connsiteY151" fmla="*/ 2139317 h 4314825"/>
                    <a:gd name="connsiteX152" fmla="*/ 0 w 7645936"/>
                    <a:gd name="connsiteY152" fmla="*/ 1193887 h 4314825"/>
                    <a:gd name="connsiteX153" fmla="*/ 568807 w 7645936"/>
                    <a:gd name="connsiteY153" fmla="*/ 1193887 h 4314825"/>
                    <a:gd name="connsiteX154" fmla="*/ 568807 w 7645936"/>
                    <a:gd name="connsiteY154" fmla="*/ 1485987 h 4314825"/>
                    <a:gd name="connsiteX155" fmla="*/ 879743 w 7645936"/>
                    <a:gd name="connsiteY155" fmla="*/ 1485987 h 4314825"/>
                    <a:gd name="connsiteX156" fmla="*/ 879743 w 7645936"/>
                    <a:gd name="connsiteY156" fmla="*/ 131775 h 4314825"/>
                    <a:gd name="connsiteX157" fmla="*/ 1011518 w 7645936"/>
                    <a:gd name="connsiteY157" fmla="*/ 0 h 431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7645936" h="4314825">
                      <a:moveTo>
                        <a:pt x="5333671" y="2643510"/>
                      </a:moveTo>
                      <a:cubicBezTo>
                        <a:pt x="5256088" y="2643510"/>
                        <a:pt x="5193195" y="2706403"/>
                        <a:pt x="5193195" y="2783986"/>
                      </a:cubicBezTo>
                      <a:lnTo>
                        <a:pt x="5193195" y="3723500"/>
                      </a:lnTo>
                      <a:cubicBezTo>
                        <a:pt x="5193195" y="3801083"/>
                        <a:pt x="5256088" y="3863976"/>
                        <a:pt x="5333671" y="3863976"/>
                      </a:cubicBezTo>
                      <a:lnTo>
                        <a:pt x="5421017" y="3863976"/>
                      </a:lnTo>
                      <a:cubicBezTo>
                        <a:pt x="5498600" y="3863976"/>
                        <a:pt x="5561493" y="3801083"/>
                        <a:pt x="5561493" y="3723500"/>
                      </a:cubicBezTo>
                      <a:lnTo>
                        <a:pt x="5561493" y="2783986"/>
                      </a:lnTo>
                      <a:cubicBezTo>
                        <a:pt x="5561493" y="2706403"/>
                        <a:pt x="5498600" y="2643510"/>
                        <a:pt x="5421017" y="2643510"/>
                      </a:cubicBezTo>
                      <a:close/>
                      <a:moveTo>
                        <a:pt x="4527329" y="2643510"/>
                      </a:moveTo>
                      <a:cubicBezTo>
                        <a:pt x="4449746" y="2643510"/>
                        <a:pt x="4386853" y="2706403"/>
                        <a:pt x="4386853" y="2783986"/>
                      </a:cubicBezTo>
                      <a:lnTo>
                        <a:pt x="4386853" y="3723500"/>
                      </a:lnTo>
                      <a:cubicBezTo>
                        <a:pt x="4386853" y="3801083"/>
                        <a:pt x="4449746" y="3863976"/>
                        <a:pt x="4527329" y="3863976"/>
                      </a:cubicBezTo>
                      <a:lnTo>
                        <a:pt x="4614675" y="3863976"/>
                      </a:lnTo>
                      <a:cubicBezTo>
                        <a:pt x="4692258" y="3863976"/>
                        <a:pt x="4755151" y="3801083"/>
                        <a:pt x="4755151" y="3723500"/>
                      </a:cubicBezTo>
                      <a:lnTo>
                        <a:pt x="4755151" y="2783986"/>
                      </a:lnTo>
                      <a:cubicBezTo>
                        <a:pt x="4755151" y="2706403"/>
                        <a:pt x="4692258" y="2643510"/>
                        <a:pt x="4614675" y="2643510"/>
                      </a:cubicBezTo>
                      <a:close/>
                      <a:moveTo>
                        <a:pt x="3720987" y="2643510"/>
                      </a:moveTo>
                      <a:cubicBezTo>
                        <a:pt x="3643404" y="2643510"/>
                        <a:pt x="3580511" y="2706403"/>
                        <a:pt x="3580511" y="2783986"/>
                      </a:cubicBezTo>
                      <a:lnTo>
                        <a:pt x="3580511" y="3723500"/>
                      </a:lnTo>
                      <a:cubicBezTo>
                        <a:pt x="3580511" y="3801083"/>
                        <a:pt x="3643404" y="3863976"/>
                        <a:pt x="3720987" y="3863976"/>
                      </a:cubicBezTo>
                      <a:lnTo>
                        <a:pt x="3808333" y="3863976"/>
                      </a:lnTo>
                      <a:cubicBezTo>
                        <a:pt x="3885916" y="3863976"/>
                        <a:pt x="3948809" y="3801083"/>
                        <a:pt x="3948809" y="3723500"/>
                      </a:cubicBezTo>
                      <a:lnTo>
                        <a:pt x="3948809" y="2783986"/>
                      </a:lnTo>
                      <a:cubicBezTo>
                        <a:pt x="3948809" y="2706403"/>
                        <a:pt x="3885916" y="2643510"/>
                        <a:pt x="3808333" y="2643510"/>
                      </a:cubicBezTo>
                      <a:close/>
                      <a:moveTo>
                        <a:pt x="2914644" y="2643510"/>
                      </a:moveTo>
                      <a:cubicBezTo>
                        <a:pt x="2837061" y="2643510"/>
                        <a:pt x="2774168" y="2706403"/>
                        <a:pt x="2774168" y="2783986"/>
                      </a:cubicBezTo>
                      <a:lnTo>
                        <a:pt x="2774168" y="3723500"/>
                      </a:lnTo>
                      <a:cubicBezTo>
                        <a:pt x="2774168" y="3801083"/>
                        <a:pt x="2837061" y="3863976"/>
                        <a:pt x="2914644" y="3863976"/>
                      </a:cubicBezTo>
                      <a:lnTo>
                        <a:pt x="3001990" y="3863976"/>
                      </a:lnTo>
                      <a:cubicBezTo>
                        <a:pt x="3079573" y="3863976"/>
                        <a:pt x="3142466" y="3801083"/>
                        <a:pt x="3142466" y="3723500"/>
                      </a:cubicBezTo>
                      <a:lnTo>
                        <a:pt x="3142466" y="2783986"/>
                      </a:lnTo>
                      <a:cubicBezTo>
                        <a:pt x="3142466" y="2706403"/>
                        <a:pt x="3079573" y="2643510"/>
                        <a:pt x="3001990" y="2643510"/>
                      </a:cubicBezTo>
                      <a:close/>
                      <a:moveTo>
                        <a:pt x="2108301" y="2643510"/>
                      </a:moveTo>
                      <a:cubicBezTo>
                        <a:pt x="2030718" y="2643510"/>
                        <a:pt x="1967825" y="2706403"/>
                        <a:pt x="1967825" y="2783986"/>
                      </a:cubicBezTo>
                      <a:lnTo>
                        <a:pt x="1967825" y="3723500"/>
                      </a:lnTo>
                      <a:cubicBezTo>
                        <a:pt x="1967825" y="3801083"/>
                        <a:pt x="2030718" y="3863976"/>
                        <a:pt x="2108301" y="3863976"/>
                      </a:cubicBezTo>
                      <a:lnTo>
                        <a:pt x="2195647" y="3863976"/>
                      </a:lnTo>
                      <a:cubicBezTo>
                        <a:pt x="2273230" y="3863976"/>
                        <a:pt x="2336123" y="3801083"/>
                        <a:pt x="2336123" y="3723500"/>
                      </a:cubicBezTo>
                      <a:lnTo>
                        <a:pt x="2336123" y="2783986"/>
                      </a:lnTo>
                      <a:cubicBezTo>
                        <a:pt x="2336123" y="2706403"/>
                        <a:pt x="2273230" y="2643510"/>
                        <a:pt x="2195647" y="2643510"/>
                      </a:cubicBezTo>
                      <a:close/>
                      <a:moveTo>
                        <a:pt x="5312536" y="2564132"/>
                      </a:moveTo>
                      <a:lnTo>
                        <a:pt x="5442152" y="2564132"/>
                      </a:lnTo>
                      <a:cubicBezTo>
                        <a:pt x="5557280" y="2564132"/>
                        <a:pt x="5650609" y="2657461"/>
                        <a:pt x="5650609" y="2772589"/>
                      </a:cubicBezTo>
                      <a:lnTo>
                        <a:pt x="5650609" y="3734896"/>
                      </a:lnTo>
                      <a:cubicBezTo>
                        <a:pt x="5650609" y="3850024"/>
                        <a:pt x="5557280" y="3943353"/>
                        <a:pt x="5442152" y="3943353"/>
                      </a:cubicBezTo>
                      <a:lnTo>
                        <a:pt x="5312536" y="3943353"/>
                      </a:lnTo>
                      <a:cubicBezTo>
                        <a:pt x="5197408" y="3943353"/>
                        <a:pt x="5104079" y="3850024"/>
                        <a:pt x="5104079" y="3734896"/>
                      </a:cubicBezTo>
                      <a:lnTo>
                        <a:pt x="5104079" y="2772589"/>
                      </a:lnTo>
                      <a:cubicBezTo>
                        <a:pt x="5104079" y="2657461"/>
                        <a:pt x="5197408" y="2564132"/>
                        <a:pt x="5312536" y="2564132"/>
                      </a:cubicBezTo>
                      <a:close/>
                      <a:moveTo>
                        <a:pt x="4506194" y="2564132"/>
                      </a:moveTo>
                      <a:lnTo>
                        <a:pt x="4635810" y="2564132"/>
                      </a:lnTo>
                      <a:cubicBezTo>
                        <a:pt x="4750938" y="2564132"/>
                        <a:pt x="4844267" y="2657461"/>
                        <a:pt x="4844267" y="2772589"/>
                      </a:cubicBezTo>
                      <a:lnTo>
                        <a:pt x="4844267" y="3734896"/>
                      </a:lnTo>
                      <a:cubicBezTo>
                        <a:pt x="4844267" y="3850024"/>
                        <a:pt x="4750938" y="3943353"/>
                        <a:pt x="4635810" y="3943353"/>
                      </a:cubicBezTo>
                      <a:lnTo>
                        <a:pt x="4506194" y="3943353"/>
                      </a:lnTo>
                      <a:cubicBezTo>
                        <a:pt x="4391066" y="3943353"/>
                        <a:pt x="4297737" y="3850024"/>
                        <a:pt x="4297737" y="3734896"/>
                      </a:cubicBezTo>
                      <a:lnTo>
                        <a:pt x="4297737" y="2772589"/>
                      </a:lnTo>
                      <a:cubicBezTo>
                        <a:pt x="4297737" y="2657461"/>
                        <a:pt x="4391066" y="2564132"/>
                        <a:pt x="4506194" y="2564132"/>
                      </a:cubicBezTo>
                      <a:close/>
                      <a:moveTo>
                        <a:pt x="3699852" y="2564132"/>
                      </a:moveTo>
                      <a:lnTo>
                        <a:pt x="3829468" y="2564132"/>
                      </a:lnTo>
                      <a:cubicBezTo>
                        <a:pt x="3944596" y="2564132"/>
                        <a:pt x="4037925" y="2657461"/>
                        <a:pt x="4037925" y="2772589"/>
                      </a:cubicBezTo>
                      <a:lnTo>
                        <a:pt x="4037925" y="3734896"/>
                      </a:lnTo>
                      <a:cubicBezTo>
                        <a:pt x="4037925" y="3850024"/>
                        <a:pt x="3944596" y="3943353"/>
                        <a:pt x="3829468" y="3943353"/>
                      </a:cubicBezTo>
                      <a:lnTo>
                        <a:pt x="3699852" y="3943353"/>
                      </a:lnTo>
                      <a:cubicBezTo>
                        <a:pt x="3584724" y="3943353"/>
                        <a:pt x="3491395" y="3850024"/>
                        <a:pt x="3491395" y="3734896"/>
                      </a:cubicBezTo>
                      <a:lnTo>
                        <a:pt x="3491395" y="2772589"/>
                      </a:lnTo>
                      <a:cubicBezTo>
                        <a:pt x="3491395" y="2657461"/>
                        <a:pt x="3584724" y="2564132"/>
                        <a:pt x="3699852" y="2564132"/>
                      </a:cubicBezTo>
                      <a:close/>
                      <a:moveTo>
                        <a:pt x="2893509" y="2564132"/>
                      </a:moveTo>
                      <a:lnTo>
                        <a:pt x="3023125" y="2564132"/>
                      </a:lnTo>
                      <a:cubicBezTo>
                        <a:pt x="3138253" y="2564132"/>
                        <a:pt x="3231582" y="2657461"/>
                        <a:pt x="3231582" y="2772589"/>
                      </a:cubicBezTo>
                      <a:lnTo>
                        <a:pt x="3231582" y="3734896"/>
                      </a:lnTo>
                      <a:cubicBezTo>
                        <a:pt x="3231582" y="3850024"/>
                        <a:pt x="3138253" y="3943353"/>
                        <a:pt x="3023125" y="3943353"/>
                      </a:cubicBezTo>
                      <a:lnTo>
                        <a:pt x="2893509" y="3943353"/>
                      </a:lnTo>
                      <a:cubicBezTo>
                        <a:pt x="2778381" y="3943353"/>
                        <a:pt x="2685052" y="3850024"/>
                        <a:pt x="2685052" y="3734896"/>
                      </a:cubicBezTo>
                      <a:lnTo>
                        <a:pt x="2685052" y="2772589"/>
                      </a:lnTo>
                      <a:cubicBezTo>
                        <a:pt x="2685052" y="2657461"/>
                        <a:pt x="2778381" y="2564132"/>
                        <a:pt x="2893509" y="2564132"/>
                      </a:cubicBezTo>
                      <a:close/>
                      <a:moveTo>
                        <a:pt x="2087166" y="2564132"/>
                      </a:moveTo>
                      <a:lnTo>
                        <a:pt x="2216782" y="2564132"/>
                      </a:lnTo>
                      <a:cubicBezTo>
                        <a:pt x="2331910" y="2564132"/>
                        <a:pt x="2425239" y="2657461"/>
                        <a:pt x="2425239" y="2772589"/>
                      </a:cubicBezTo>
                      <a:lnTo>
                        <a:pt x="2425239" y="3734896"/>
                      </a:lnTo>
                      <a:cubicBezTo>
                        <a:pt x="2425239" y="3850024"/>
                        <a:pt x="2331910" y="3943353"/>
                        <a:pt x="2216782" y="3943353"/>
                      </a:cubicBezTo>
                      <a:lnTo>
                        <a:pt x="2087166" y="3943353"/>
                      </a:lnTo>
                      <a:cubicBezTo>
                        <a:pt x="1972038" y="3943353"/>
                        <a:pt x="1878709" y="3850024"/>
                        <a:pt x="1878709" y="3734896"/>
                      </a:cubicBezTo>
                      <a:lnTo>
                        <a:pt x="1878709" y="2772589"/>
                      </a:lnTo>
                      <a:cubicBezTo>
                        <a:pt x="1878709" y="2657461"/>
                        <a:pt x="1972038" y="2564132"/>
                        <a:pt x="2087166" y="2564132"/>
                      </a:cubicBezTo>
                      <a:close/>
                      <a:moveTo>
                        <a:pt x="5082919" y="775812"/>
                      </a:moveTo>
                      <a:cubicBezTo>
                        <a:pt x="4803323" y="775812"/>
                        <a:pt x="4576665" y="1002470"/>
                        <a:pt x="4576665" y="1282066"/>
                      </a:cubicBezTo>
                      <a:cubicBezTo>
                        <a:pt x="4576665" y="1561662"/>
                        <a:pt x="4803323" y="1788320"/>
                        <a:pt x="5082919" y="1788320"/>
                      </a:cubicBezTo>
                      <a:cubicBezTo>
                        <a:pt x="5362515" y="1788320"/>
                        <a:pt x="5589173" y="1561662"/>
                        <a:pt x="5589173" y="1282066"/>
                      </a:cubicBezTo>
                      <a:cubicBezTo>
                        <a:pt x="5589173" y="1002470"/>
                        <a:pt x="5362515" y="775812"/>
                        <a:pt x="5082919" y="775812"/>
                      </a:cubicBezTo>
                      <a:close/>
                      <a:moveTo>
                        <a:pt x="2408299" y="775812"/>
                      </a:moveTo>
                      <a:cubicBezTo>
                        <a:pt x="2128703" y="775812"/>
                        <a:pt x="1902046" y="1002470"/>
                        <a:pt x="1902046" y="1282066"/>
                      </a:cubicBezTo>
                      <a:cubicBezTo>
                        <a:pt x="1902046" y="1561662"/>
                        <a:pt x="2128703" y="1788320"/>
                        <a:pt x="2408299" y="1788320"/>
                      </a:cubicBezTo>
                      <a:cubicBezTo>
                        <a:pt x="2687895" y="1788320"/>
                        <a:pt x="2914553" y="1561662"/>
                        <a:pt x="2914553" y="1282066"/>
                      </a:cubicBezTo>
                      <a:cubicBezTo>
                        <a:pt x="2914553" y="1002470"/>
                        <a:pt x="2687895" y="775812"/>
                        <a:pt x="2408299" y="775812"/>
                      </a:cubicBezTo>
                      <a:close/>
                      <a:moveTo>
                        <a:pt x="5082919" y="661036"/>
                      </a:moveTo>
                      <a:cubicBezTo>
                        <a:pt x="5425904" y="661036"/>
                        <a:pt x="5703949" y="939081"/>
                        <a:pt x="5703949" y="1282066"/>
                      </a:cubicBezTo>
                      <a:cubicBezTo>
                        <a:pt x="5703949" y="1625051"/>
                        <a:pt x="5425904" y="1903096"/>
                        <a:pt x="5082919" y="1903096"/>
                      </a:cubicBezTo>
                      <a:cubicBezTo>
                        <a:pt x="4739934" y="1903096"/>
                        <a:pt x="4461889" y="1625051"/>
                        <a:pt x="4461889" y="1282066"/>
                      </a:cubicBezTo>
                      <a:cubicBezTo>
                        <a:pt x="4461889" y="939081"/>
                        <a:pt x="4739934" y="661036"/>
                        <a:pt x="5082919" y="661036"/>
                      </a:cubicBezTo>
                      <a:close/>
                      <a:moveTo>
                        <a:pt x="2408299" y="661036"/>
                      </a:moveTo>
                      <a:cubicBezTo>
                        <a:pt x="2751284" y="661036"/>
                        <a:pt x="3029329" y="939081"/>
                        <a:pt x="3029329" y="1282066"/>
                      </a:cubicBezTo>
                      <a:cubicBezTo>
                        <a:pt x="3029329" y="1625051"/>
                        <a:pt x="2751284" y="1903096"/>
                        <a:pt x="2408299" y="1903096"/>
                      </a:cubicBezTo>
                      <a:cubicBezTo>
                        <a:pt x="2065314" y="1903096"/>
                        <a:pt x="1787269" y="1625051"/>
                        <a:pt x="1787269" y="1282066"/>
                      </a:cubicBezTo>
                      <a:cubicBezTo>
                        <a:pt x="1787269" y="939081"/>
                        <a:pt x="2065314" y="661036"/>
                        <a:pt x="2408299" y="661036"/>
                      </a:cubicBezTo>
                      <a:close/>
                      <a:moveTo>
                        <a:pt x="1164182" y="126434"/>
                      </a:moveTo>
                      <a:cubicBezTo>
                        <a:pt x="1092372" y="126434"/>
                        <a:pt x="1034158" y="184647"/>
                        <a:pt x="1034158" y="256457"/>
                      </a:cubicBezTo>
                      <a:lnTo>
                        <a:pt x="1034158" y="1603376"/>
                      </a:lnTo>
                      <a:lnTo>
                        <a:pt x="879743" y="1603376"/>
                      </a:lnTo>
                      <a:lnTo>
                        <a:pt x="478976" y="1603376"/>
                      </a:lnTo>
                      <a:lnTo>
                        <a:pt x="478976" y="1286475"/>
                      </a:lnTo>
                      <a:lnTo>
                        <a:pt x="89830" y="1286475"/>
                      </a:lnTo>
                      <a:lnTo>
                        <a:pt x="89830" y="2046729"/>
                      </a:lnTo>
                      <a:lnTo>
                        <a:pt x="478976" y="2046729"/>
                      </a:lnTo>
                      <a:lnTo>
                        <a:pt x="478976" y="1724026"/>
                      </a:lnTo>
                      <a:lnTo>
                        <a:pt x="879743" y="1724026"/>
                      </a:lnTo>
                      <a:lnTo>
                        <a:pt x="1034158" y="1724026"/>
                      </a:lnTo>
                      <a:lnTo>
                        <a:pt x="1034158" y="4058369"/>
                      </a:lnTo>
                      <a:cubicBezTo>
                        <a:pt x="1034158" y="4130179"/>
                        <a:pt x="1092372" y="4188392"/>
                        <a:pt x="1164182" y="4188392"/>
                      </a:cubicBezTo>
                      <a:lnTo>
                        <a:pt x="6481755" y="4188392"/>
                      </a:lnTo>
                      <a:cubicBezTo>
                        <a:pt x="6553565" y="4188392"/>
                        <a:pt x="6611778" y="4130179"/>
                        <a:pt x="6611778" y="4058369"/>
                      </a:cubicBezTo>
                      <a:lnTo>
                        <a:pt x="6611778" y="1724026"/>
                      </a:lnTo>
                      <a:lnTo>
                        <a:pt x="6766193" y="1724026"/>
                      </a:lnTo>
                      <a:lnTo>
                        <a:pt x="7166960" y="1724026"/>
                      </a:lnTo>
                      <a:lnTo>
                        <a:pt x="7166960" y="2046729"/>
                      </a:lnTo>
                      <a:lnTo>
                        <a:pt x="7556106" y="2046729"/>
                      </a:lnTo>
                      <a:lnTo>
                        <a:pt x="7556106" y="1286475"/>
                      </a:lnTo>
                      <a:lnTo>
                        <a:pt x="7166960" y="1286475"/>
                      </a:lnTo>
                      <a:lnTo>
                        <a:pt x="7166960" y="1603376"/>
                      </a:lnTo>
                      <a:lnTo>
                        <a:pt x="6766193" y="1603376"/>
                      </a:lnTo>
                      <a:lnTo>
                        <a:pt x="6611778" y="1603376"/>
                      </a:lnTo>
                      <a:lnTo>
                        <a:pt x="6611778" y="256457"/>
                      </a:lnTo>
                      <a:cubicBezTo>
                        <a:pt x="6611778" y="184647"/>
                        <a:pt x="6553565" y="126434"/>
                        <a:pt x="6481755" y="126434"/>
                      </a:cubicBezTo>
                      <a:close/>
                      <a:moveTo>
                        <a:pt x="1011518" y="0"/>
                      </a:moveTo>
                      <a:lnTo>
                        <a:pt x="6634418" y="0"/>
                      </a:lnTo>
                      <a:cubicBezTo>
                        <a:pt x="6707195" y="0"/>
                        <a:pt x="6766193" y="58999"/>
                        <a:pt x="6766193" y="131775"/>
                      </a:cubicBezTo>
                      <a:lnTo>
                        <a:pt x="6766193" y="1485987"/>
                      </a:lnTo>
                      <a:lnTo>
                        <a:pt x="7077129" y="1485987"/>
                      </a:lnTo>
                      <a:lnTo>
                        <a:pt x="7077129" y="1193887"/>
                      </a:lnTo>
                      <a:lnTo>
                        <a:pt x="7645936" y="1193887"/>
                      </a:lnTo>
                      <a:lnTo>
                        <a:pt x="7645936" y="2139317"/>
                      </a:lnTo>
                      <a:lnTo>
                        <a:pt x="7077129" y="2139317"/>
                      </a:lnTo>
                      <a:lnTo>
                        <a:pt x="7077129" y="1840719"/>
                      </a:lnTo>
                      <a:lnTo>
                        <a:pt x="6766193" y="1840719"/>
                      </a:lnTo>
                      <a:lnTo>
                        <a:pt x="6766193" y="4183050"/>
                      </a:lnTo>
                      <a:cubicBezTo>
                        <a:pt x="6766193" y="4255827"/>
                        <a:pt x="6707195" y="4314825"/>
                        <a:pt x="6634418" y="4314825"/>
                      </a:cubicBezTo>
                      <a:lnTo>
                        <a:pt x="1011518" y="4314825"/>
                      </a:lnTo>
                      <a:cubicBezTo>
                        <a:pt x="938741" y="4314825"/>
                        <a:pt x="879743" y="4255827"/>
                        <a:pt x="879743" y="4183050"/>
                      </a:cubicBezTo>
                      <a:lnTo>
                        <a:pt x="879743" y="1840719"/>
                      </a:lnTo>
                      <a:lnTo>
                        <a:pt x="568807" y="1840719"/>
                      </a:lnTo>
                      <a:lnTo>
                        <a:pt x="568807" y="2139317"/>
                      </a:lnTo>
                      <a:lnTo>
                        <a:pt x="0" y="2139317"/>
                      </a:lnTo>
                      <a:lnTo>
                        <a:pt x="0" y="1193887"/>
                      </a:lnTo>
                      <a:lnTo>
                        <a:pt x="568807" y="1193887"/>
                      </a:lnTo>
                      <a:lnTo>
                        <a:pt x="568807" y="1485987"/>
                      </a:lnTo>
                      <a:lnTo>
                        <a:pt x="879743" y="1485987"/>
                      </a:lnTo>
                      <a:lnTo>
                        <a:pt x="879743" y="131775"/>
                      </a:lnTo>
                      <a:cubicBezTo>
                        <a:pt x="879743" y="58999"/>
                        <a:pt x="938741" y="0"/>
                        <a:pt x="1011518" y="0"/>
                      </a:cubicBezTo>
                      <a:close/>
                    </a:path>
                  </a:pathLst>
                </a:cu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111" name="Straight Connector 110"/>
                <p:cNvCxnSpPr/>
                <p:nvPr/>
              </p:nvCxnSpPr>
              <p:spPr>
                <a:xfrm flipH="1">
                  <a:off x="10486805" y="3605293"/>
                  <a:ext cx="308472" cy="0"/>
                </a:xfrm>
                <a:prstGeom prst="line">
                  <a:avLst/>
                </a:prstGeom>
                <a:noFill/>
                <a:ln w="9525" cap="flat" cmpd="sng" algn="ctr">
                  <a:solidFill>
                    <a:srgbClr val="FFFFFF">
                      <a:lumMod val="65000"/>
                    </a:srgbClr>
                  </a:solidFill>
                  <a:prstDash val="solid"/>
                  <a:headEnd type="none" w="med" len="med"/>
                  <a:tailEnd type="none" w="med" len="med"/>
                </a:ln>
                <a:effectLst/>
              </p:spPr>
            </p:cxnSp>
          </p:grpSp>
        </p:grpSp>
        <p:cxnSp>
          <p:nvCxnSpPr>
            <p:cNvPr id="127" name="Straight Connector 126"/>
            <p:cNvCxnSpPr/>
            <p:nvPr/>
          </p:nvCxnSpPr>
          <p:spPr>
            <a:xfrm flipH="1">
              <a:off x="9588715" y="3534514"/>
              <a:ext cx="308472" cy="0"/>
            </a:xfrm>
            <a:prstGeom prst="line">
              <a:avLst/>
            </a:prstGeom>
            <a:noFill/>
            <a:ln w="12700" cap="flat" cmpd="sng" algn="ctr">
              <a:solidFill>
                <a:srgbClr val="0078D7"/>
              </a:solidFill>
              <a:prstDash val="solid"/>
              <a:headEnd type="none"/>
              <a:tailEnd type="none"/>
            </a:ln>
            <a:effectLst/>
          </p:spPr>
        </p:cxnSp>
      </p:grpSp>
      <p:grpSp>
        <p:nvGrpSpPr>
          <p:cNvPr id="8" name="Group 7"/>
          <p:cNvGrpSpPr/>
          <p:nvPr/>
        </p:nvGrpSpPr>
        <p:grpSpPr>
          <a:xfrm>
            <a:off x="7329456" y="1425784"/>
            <a:ext cx="2377440" cy="4551232"/>
            <a:chOff x="7329456" y="1425784"/>
            <a:chExt cx="2377440" cy="4551232"/>
          </a:xfrm>
        </p:grpSpPr>
        <p:sp>
          <p:nvSpPr>
            <p:cNvPr id="121" name="Rectangle 120"/>
            <p:cNvSpPr/>
            <p:nvPr/>
          </p:nvSpPr>
          <p:spPr bwMode="auto">
            <a:xfrm>
              <a:off x="7759316" y="1425784"/>
              <a:ext cx="1737360" cy="273423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Intelligence</a:t>
              </a:r>
            </a:p>
          </p:txBody>
        </p:sp>
        <p:sp>
          <p:nvSpPr>
            <p:cNvPr id="122" name="Rectangle 121"/>
            <p:cNvSpPr/>
            <p:nvPr/>
          </p:nvSpPr>
          <p:spPr bwMode="auto">
            <a:xfrm>
              <a:off x="7759316" y="4260220"/>
              <a:ext cx="1737360" cy="1352961"/>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Dashboards &amp; Visualizations</a:t>
              </a:r>
            </a:p>
          </p:txBody>
        </p:sp>
        <p:sp>
          <p:nvSpPr>
            <p:cNvPr id="123" name="Rectangle 122"/>
            <p:cNvSpPr/>
            <p:nvPr/>
          </p:nvSpPr>
          <p:spPr>
            <a:xfrm>
              <a:off x="8398498" y="3493375"/>
              <a:ext cx="974102"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Cortana</a:t>
              </a:r>
            </a:p>
          </p:txBody>
        </p:sp>
        <p:grpSp>
          <p:nvGrpSpPr>
            <p:cNvPr id="124" name="Group 123"/>
            <p:cNvGrpSpPr/>
            <p:nvPr/>
          </p:nvGrpSpPr>
          <p:grpSpPr>
            <a:xfrm>
              <a:off x="8002521" y="3464448"/>
              <a:ext cx="315759" cy="315759"/>
              <a:chOff x="5316017" y="589298"/>
              <a:chExt cx="5641200" cy="5641200"/>
            </a:xfrm>
          </p:grpSpPr>
          <p:sp>
            <p:nvSpPr>
              <p:cNvPr id="143" name="Freeform 530"/>
              <p:cNvSpPr/>
              <p:nvPr/>
            </p:nvSpPr>
            <p:spPr bwMode="auto">
              <a:xfrm>
                <a:off x="5316017" y="589298"/>
                <a:ext cx="5641200" cy="5641200"/>
              </a:xfrm>
              <a:custGeom>
                <a:avLst/>
                <a:gdLst>
                  <a:gd name="connsiteX0" fmla="*/ 2820600 w 5641200"/>
                  <a:gd name="connsiteY0" fmla="*/ 378999 h 5641200"/>
                  <a:gd name="connsiteX1" fmla="*/ 378999 w 5641200"/>
                  <a:gd name="connsiteY1" fmla="*/ 2820600 h 5641200"/>
                  <a:gd name="connsiteX2" fmla="*/ 2820600 w 5641200"/>
                  <a:gd name="connsiteY2" fmla="*/ 5262201 h 5641200"/>
                  <a:gd name="connsiteX3" fmla="*/ 5262201 w 5641200"/>
                  <a:gd name="connsiteY3" fmla="*/ 2820600 h 5641200"/>
                  <a:gd name="connsiteX4" fmla="*/ 2820600 w 5641200"/>
                  <a:gd name="connsiteY4" fmla="*/ 378999 h 5641200"/>
                  <a:gd name="connsiteX5" fmla="*/ 2820600 w 5641200"/>
                  <a:gd name="connsiteY5" fmla="*/ 0 h 5641200"/>
                  <a:gd name="connsiteX6" fmla="*/ 5641200 w 5641200"/>
                  <a:gd name="connsiteY6" fmla="*/ 2820600 h 5641200"/>
                  <a:gd name="connsiteX7" fmla="*/ 2820600 w 5641200"/>
                  <a:gd name="connsiteY7" fmla="*/ 5641200 h 5641200"/>
                  <a:gd name="connsiteX8" fmla="*/ 0 w 5641200"/>
                  <a:gd name="connsiteY8" fmla="*/ 2820600 h 5641200"/>
                  <a:gd name="connsiteX9" fmla="*/ 2820600 w 5641200"/>
                  <a:gd name="connsiteY9" fmla="*/ 0 h 56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41200" h="5641200">
                    <a:moveTo>
                      <a:pt x="2820600" y="378999"/>
                    </a:moveTo>
                    <a:cubicBezTo>
                      <a:pt x="1472141" y="378999"/>
                      <a:pt x="378999" y="1472141"/>
                      <a:pt x="378999" y="2820600"/>
                    </a:cubicBezTo>
                    <a:cubicBezTo>
                      <a:pt x="378999" y="4169059"/>
                      <a:pt x="1472141" y="5262201"/>
                      <a:pt x="2820600" y="5262201"/>
                    </a:cubicBezTo>
                    <a:cubicBezTo>
                      <a:pt x="4169059" y="5262201"/>
                      <a:pt x="5262201" y="4169059"/>
                      <a:pt x="5262201" y="2820600"/>
                    </a:cubicBezTo>
                    <a:cubicBezTo>
                      <a:pt x="5262201" y="1472141"/>
                      <a:pt x="4169059" y="378999"/>
                      <a:pt x="2820600" y="378999"/>
                    </a:cubicBezTo>
                    <a:close/>
                    <a:moveTo>
                      <a:pt x="2820600" y="0"/>
                    </a:moveTo>
                    <a:cubicBezTo>
                      <a:pt x="4378374" y="0"/>
                      <a:pt x="5641200" y="1262826"/>
                      <a:pt x="5641200" y="2820600"/>
                    </a:cubicBezTo>
                    <a:cubicBezTo>
                      <a:pt x="5641200" y="4378374"/>
                      <a:pt x="4378374" y="5641200"/>
                      <a:pt x="2820600" y="5641200"/>
                    </a:cubicBezTo>
                    <a:cubicBezTo>
                      <a:pt x="1262826" y="5641200"/>
                      <a:pt x="0" y="4378374"/>
                      <a:pt x="0" y="2820600"/>
                    </a:cubicBezTo>
                    <a:cubicBezTo>
                      <a:pt x="0" y="1262826"/>
                      <a:pt x="1262826" y="0"/>
                      <a:pt x="2820600"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44" name="Freeform 531"/>
              <p:cNvSpPr/>
              <p:nvPr/>
            </p:nvSpPr>
            <p:spPr bwMode="auto">
              <a:xfrm>
                <a:off x="5695017" y="968297"/>
                <a:ext cx="4883202" cy="4883202"/>
              </a:xfrm>
              <a:custGeom>
                <a:avLst/>
                <a:gdLst>
                  <a:gd name="connsiteX0" fmla="*/ 2441601 w 4883202"/>
                  <a:gd name="connsiteY0" fmla="*/ 535401 h 4883202"/>
                  <a:gd name="connsiteX1" fmla="*/ 535401 w 4883202"/>
                  <a:gd name="connsiteY1" fmla="*/ 2441601 h 4883202"/>
                  <a:gd name="connsiteX2" fmla="*/ 2441601 w 4883202"/>
                  <a:gd name="connsiteY2" fmla="*/ 4347801 h 4883202"/>
                  <a:gd name="connsiteX3" fmla="*/ 4347801 w 4883202"/>
                  <a:gd name="connsiteY3" fmla="*/ 2441601 h 4883202"/>
                  <a:gd name="connsiteX4" fmla="*/ 2441601 w 4883202"/>
                  <a:gd name="connsiteY4" fmla="*/ 535401 h 4883202"/>
                  <a:gd name="connsiteX5" fmla="*/ 2441601 w 4883202"/>
                  <a:gd name="connsiteY5" fmla="*/ 0 h 4883202"/>
                  <a:gd name="connsiteX6" fmla="*/ 4883202 w 4883202"/>
                  <a:gd name="connsiteY6" fmla="*/ 2441601 h 4883202"/>
                  <a:gd name="connsiteX7" fmla="*/ 2441601 w 4883202"/>
                  <a:gd name="connsiteY7" fmla="*/ 4883202 h 4883202"/>
                  <a:gd name="connsiteX8" fmla="*/ 0 w 4883202"/>
                  <a:gd name="connsiteY8" fmla="*/ 2441601 h 4883202"/>
                  <a:gd name="connsiteX9" fmla="*/ 2441601 w 4883202"/>
                  <a:gd name="connsiteY9" fmla="*/ 0 h 4883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83202" h="4883202">
                    <a:moveTo>
                      <a:pt x="2441601" y="535401"/>
                    </a:moveTo>
                    <a:cubicBezTo>
                      <a:pt x="1388836" y="535401"/>
                      <a:pt x="535401" y="1388836"/>
                      <a:pt x="535401" y="2441601"/>
                    </a:cubicBezTo>
                    <a:cubicBezTo>
                      <a:pt x="535401" y="3494366"/>
                      <a:pt x="1388836" y="4347801"/>
                      <a:pt x="2441601" y="4347801"/>
                    </a:cubicBezTo>
                    <a:cubicBezTo>
                      <a:pt x="3494366" y="4347801"/>
                      <a:pt x="4347801" y="3494366"/>
                      <a:pt x="4347801" y="2441601"/>
                    </a:cubicBezTo>
                    <a:cubicBezTo>
                      <a:pt x="4347801" y="1388836"/>
                      <a:pt x="3494366" y="535401"/>
                      <a:pt x="2441601" y="535401"/>
                    </a:cubicBezTo>
                    <a:close/>
                    <a:moveTo>
                      <a:pt x="2441601" y="0"/>
                    </a:moveTo>
                    <a:cubicBezTo>
                      <a:pt x="3790060" y="0"/>
                      <a:pt x="4883202" y="1093142"/>
                      <a:pt x="4883202" y="2441601"/>
                    </a:cubicBezTo>
                    <a:cubicBezTo>
                      <a:pt x="4883202" y="3790060"/>
                      <a:pt x="3790060" y="4883202"/>
                      <a:pt x="2441601" y="4883202"/>
                    </a:cubicBezTo>
                    <a:cubicBezTo>
                      <a:pt x="1093142" y="4883202"/>
                      <a:pt x="0" y="3790060"/>
                      <a:pt x="0" y="2441601"/>
                    </a:cubicBezTo>
                    <a:cubicBezTo>
                      <a:pt x="0" y="1093142"/>
                      <a:pt x="1093142" y="0"/>
                      <a:pt x="2441601" y="0"/>
                    </a:cubicBezTo>
                    <a:close/>
                  </a:path>
                </a:pathLst>
              </a:cu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cxnSp>
          <p:nvCxnSpPr>
            <p:cNvPr id="125" name="Straight Connector 124"/>
            <p:cNvCxnSpPr/>
            <p:nvPr/>
          </p:nvCxnSpPr>
          <p:spPr>
            <a:xfrm>
              <a:off x="7329456" y="5886879"/>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26" name="Group 125"/>
            <p:cNvGrpSpPr/>
            <p:nvPr/>
          </p:nvGrpSpPr>
          <p:grpSpPr>
            <a:xfrm rot="13500000">
              <a:off x="9515255" y="5796874"/>
              <a:ext cx="181498" cy="178786"/>
              <a:chOff x="402446" y="5872915"/>
              <a:chExt cx="292608" cy="288235"/>
            </a:xfrm>
            <a:solidFill>
              <a:srgbClr val="FFFFFF">
                <a:lumMod val="85000"/>
              </a:srgbClr>
            </a:solidFill>
          </p:grpSpPr>
          <p:cxnSp>
            <p:nvCxnSpPr>
              <p:cNvPr id="141" name="Straight Connector 140"/>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42" name="Straight Connector 141"/>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28" name="Rectangle 127"/>
            <p:cNvSpPr/>
            <p:nvPr/>
          </p:nvSpPr>
          <p:spPr>
            <a:xfrm>
              <a:off x="8398498" y="2824675"/>
              <a:ext cx="974102" cy="430887"/>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Bot </a:t>
              </a:r>
              <a:b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b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Framework</a:t>
              </a:r>
            </a:p>
          </p:txBody>
        </p:sp>
        <p:sp>
          <p:nvSpPr>
            <p:cNvPr id="129" name="Rectangle 128"/>
            <p:cNvSpPr/>
            <p:nvPr/>
          </p:nvSpPr>
          <p:spPr>
            <a:xfrm>
              <a:off x="8398498" y="2212325"/>
              <a:ext cx="974102" cy="43088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Cognitive Services</a:t>
              </a:r>
            </a:p>
          </p:txBody>
        </p:sp>
        <p:grpSp>
          <p:nvGrpSpPr>
            <p:cNvPr id="130" name="Group 129"/>
            <p:cNvGrpSpPr/>
            <p:nvPr/>
          </p:nvGrpSpPr>
          <p:grpSpPr>
            <a:xfrm>
              <a:off x="7946685" y="2290730"/>
              <a:ext cx="427431" cy="274077"/>
              <a:chOff x="7939237" y="2717080"/>
              <a:chExt cx="427431" cy="274077"/>
            </a:xfrm>
          </p:grpSpPr>
          <p:sp>
            <p:nvSpPr>
              <p:cNvPr id="139" name="Freeform 526"/>
              <p:cNvSpPr>
                <a:spLocks/>
              </p:cNvSpPr>
              <p:nvPr/>
            </p:nvSpPr>
            <p:spPr bwMode="auto">
              <a:xfrm flipH="1">
                <a:off x="7939237" y="2717080"/>
                <a:ext cx="427431" cy="274077"/>
              </a:xfrm>
              <a:custGeom>
                <a:avLst/>
                <a:gdLst>
                  <a:gd name="connsiteX0" fmla="*/ 1918425 w 3835400"/>
                  <a:gd name="connsiteY0" fmla="*/ 122238 h 2295525"/>
                  <a:gd name="connsiteX1" fmla="*/ 1304995 w 3835400"/>
                  <a:gd name="connsiteY1" fmla="*/ 621307 h 2295525"/>
                  <a:gd name="connsiteX2" fmla="*/ 1292848 w 3835400"/>
                  <a:gd name="connsiteY2" fmla="*/ 752160 h 2295525"/>
                  <a:gd name="connsiteX3" fmla="*/ 1226039 w 3835400"/>
                  <a:gd name="connsiteY3" fmla="*/ 806936 h 2295525"/>
                  <a:gd name="connsiteX4" fmla="*/ 1168340 w 3835400"/>
                  <a:gd name="connsiteY4" fmla="*/ 800850 h 2295525"/>
                  <a:gd name="connsiteX5" fmla="*/ 800889 w 3835400"/>
                  <a:gd name="connsiteY5" fmla="*/ 953005 h 2295525"/>
                  <a:gd name="connsiteX6" fmla="*/ 758374 w 3835400"/>
                  <a:gd name="connsiteY6" fmla="*/ 1004737 h 2295525"/>
                  <a:gd name="connsiteX7" fmla="*/ 706749 w 3835400"/>
                  <a:gd name="connsiteY7" fmla="*/ 1026039 h 2295525"/>
                  <a:gd name="connsiteX8" fmla="*/ 694602 w 3835400"/>
                  <a:gd name="connsiteY8" fmla="*/ 1026039 h 2295525"/>
                  <a:gd name="connsiteX9" fmla="*/ 120650 w 3835400"/>
                  <a:gd name="connsiteY9" fmla="*/ 1598142 h 2295525"/>
                  <a:gd name="connsiteX10" fmla="*/ 636903 w 3835400"/>
                  <a:gd name="connsiteY10" fmla="*/ 2170245 h 2295525"/>
                  <a:gd name="connsiteX11" fmla="*/ 679418 w 3835400"/>
                  <a:gd name="connsiteY11" fmla="*/ 2173288 h 2295525"/>
                  <a:gd name="connsiteX12" fmla="*/ 682455 w 3835400"/>
                  <a:gd name="connsiteY12" fmla="*/ 2173288 h 2295525"/>
                  <a:gd name="connsiteX13" fmla="*/ 688528 w 3835400"/>
                  <a:gd name="connsiteY13" fmla="*/ 2173288 h 2295525"/>
                  <a:gd name="connsiteX14" fmla="*/ 3151358 w 3835400"/>
                  <a:gd name="connsiteY14" fmla="*/ 2173288 h 2295525"/>
                  <a:gd name="connsiteX15" fmla="*/ 3160469 w 3835400"/>
                  <a:gd name="connsiteY15" fmla="*/ 2173288 h 2295525"/>
                  <a:gd name="connsiteX16" fmla="*/ 3169579 w 3835400"/>
                  <a:gd name="connsiteY16" fmla="*/ 2173288 h 2295525"/>
                  <a:gd name="connsiteX17" fmla="*/ 3193873 w 3835400"/>
                  <a:gd name="connsiteY17" fmla="*/ 2173288 h 2295525"/>
                  <a:gd name="connsiteX18" fmla="*/ 3713163 w 3835400"/>
                  <a:gd name="connsiteY18" fmla="*/ 1655961 h 2295525"/>
                  <a:gd name="connsiteX19" fmla="*/ 3488441 w 3835400"/>
                  <a:gd name="connsiteY19" fmla="*/ 1226884 h 2295525"/>
                  <a:gd name="connsiteX20" fmla="*/ 3442890 w 3835400"/>
                  <a:gd name="connsiteY20" fmla="*/ 1202539 h 2295525"/>
                  <a:gd name="connsiteX21" fmla="*/ 3409485 w 3835400"/>
                  <a:gd name="connsiteY21" fmla="*/ 1144720 h 2295525"/>
                  <a:gd name="connsiteX22" fmla="*/ 3415558 w 3835400"/>
                  <a:gd name="connsiteY22" fmla="*/ 1059513 h 2295525"/>
                  <a:gd name="connsiteX23" fmla="*/ 2789981 w 3835400"/>
                  <a:gd name="connsiteY23" fmla="*/ 435678 h 2295525"/>
                  <a:gd name="connsiteX24" fmla="*/ 2604738 w 3835400"/>
                  <a:gd name="connsiteY24" fmla="*/ 463065 h 2295525"/>
                  <a:gd name="connsiteX25" fmla="*/ 2547039 w 3835400"/>
                  <a:gd name="connsiteY25" fmla="*/ 484367 h 2295525"/>
                  <a:gd name="connsiteX26" fmla="*/ 2471119 w 3835400"/>
                  <a:gd name="connsiteY26" fmla="*/ 456979 h 2295525"/>
                  <a:gd name="connsiteX27" fmla="*/ 2437715 w 3835400"/>
                  <a:gd name="connsiteY27" fmla="*/ 396117 h 2295525"/>
                  <a:gd name="connsiteX28" fmla="*/ 1918425 w 3835400"/>
                  <a:gd name="connsiteY28" fmla="*/ 122238 h 2295525"/>
                  <a:gd name="connsiteX29" fmla="*/ 1919219 w 3835400"/>
                  <a:gd name="connsiteY29" fmla="*/ 0 h 2295525"/>
                  <a:gd name="connsiteX30" fmla="*/ 2541750 w 3835400"/>
                  <a:gd name="connsiteY30" fmla="*/ 331847 h 2295525"/>
                  <a:gd name="connsiteX31" fmla="*/ 2544787 w 3835400"/>
                  <a:gd name="connsiteY31" fmla="*/ 334891 h 2295525"/>
                  <a:gd name="connsiteX32" fmla="*/ 2553897 w 3835400"/>
                  <a:gd name="connsiteY32" fmla="*/ 353158 h 2295525"/>
                  <a:gd name="connsiteX33" fmla="*/ 2563007 w 3835400"/>
                  <a:gd name="connsiteY33" fmla="*/ 350113 h 2295525"/>
                  <a:gd name="connsiteX34" fmla="*/ 2566044 w 3835400"/>
                  <a:gd name="connsiteY34" fmla="*/ 347069 h 2295525"/>
                  <a:gd name="connsiteX35" fmla="*/ 2790762 w 3835400"/>
                  <a:gd name="connsiteY35" fmla="*/ 313580 h 2295525"/>
                  <a:gd name="connsiteX36" fmla="*/ 3537800 w 3835400"/>
                  <a:gd name="connsiteY36" fmla="*/ 1062518 h 2295525"/>
                  <a:gd name="connsiteX37" fmla="*/ 3537800 w 3835400"/>
                  <a:gd name="connsiteY37" fmla="*/ 1065562 h 2295525"/>
                  <a:gd name="connsiteX38" fmla="*/ 3534763 w 3835400"/>
                  <a:gd name="connsiteY38" fmla="*/ 1114274 h 2295525"/>
                  <a:gd name="connsiteX39" fmla="*/ 3546910 w 3835400"/>
                  <a:gd name="connsiteY39" fmla="*/ 1120363 h 2295525"/>
                  <a:gd name="connsiteX40" fmla="*/ 3552983 w 3835400"/>
                  <a:gd name="connsiteY40" fmla="*/ 1123407 h 2295525"/>
                  <a:gd name="connsiteX41" fmla="*/ 3835400 w 3835400"/>
                  <a:gd name="connsiteY41" fmla="*/ 1656188 h 2295525"/>
                  <a:gd name="connsiteX42" fmla="*/ 3194648 w 3835400"/>
                  <a:gd name="connsiteY42" fmla="*/ 2295525 h 2295525"/>
                  <a:gd name="connsiteX43" fmla="*/ 3191612 w 3835400"/>
                  <a:gd name="connsiteY43" fmla="*/ 2295525 h 2295525"/>
                  <a:gd name="connsiteX44" fmla="*/ 3170355 w 3835400"/>
                  <a:gd name="connsiteY44" fmla="*/ 2295525 h 2295525"/>
                  <a:gd name="connsiteX45" fmla="*/ 3161244 w 3835400"/>
                  <a:gd name="connsiteY45" fmla="*/ 2295525 h 2295525"/>
                  <a:gd name="connsiteX46" fmla="*/ 3155171 w 3835400"/>
                  <a:gd name="connsiteY46" fmla="*/ 2295525 h 2295525"/>
                  <a:gd name="connsiteX47" fmla="*/ 686303 w 3835400"/>
                  <a:gd name="connsiteY47" fmla="*/ 2295525 h 2295525"/>
                  <a:gd name="connsiteX48" fmla="*/ 680230 w 3835400"/>
                  <a:gd name="connsiteY48" fmla="*/ 2295525 h 2295525"/>
                  <a:gd name="connsiteX49" fmla="*/ 671119 w 3835400"/>
                  <a:gd name="connsiteY49" fmla="*/ 2295525 h 2295525"/>
                  <a:gd name="connsiteX50" fmla="*/ 628605 w 3835400"/>
                  <a:gd name="connsiteY50" fmla="*/ 2292481 h 2295525"/>
                  <a:gd name="connsiteX51" fmla="*/ 625568 w 3835400"/>
                  <a:gd name="connsiteY51" fmla="*/ 2292481 h 2295525"/>
                  <a:gd name="connsiteX52" fmla="*/ 0 w 3835400"/>
                  <a:gd name="connsiteY52" fmla="*/ 1598343 h 2295525"/>
                  <a:gd name="connsiteX53" fmla="*/ 683266 w 3835400"/>
                  <a:gd name="connsiteY53" fmla="*/ 904206 h 2295525"/>
                  <a:gd name="connsiteX54" fmla="*/ 710597 w 3835400"/>
                  <a:gd name="connsiteY54" fmla="*/ 873761 h 2295525"/>
                  <a:gd name="connsiteX55" fmla="*/ 713634 w 3835400"/>
                  <a:gd name="connsiteY55" fmla="*/ 867672 h 2295525"/>
                  <a:gd name="connsiteX56" fmla="*/ 1172181 w 3835400"/>
                  <a:gd name="connsiteY56" fmla="*/ 678915 h 2295525"/>
                  <a:gd name="connsiteX57" fmla="*/ 1178255 w 3835400"/>
                  <a:gd name="connsiteY57" fmla="*/ 678915 h 2295525"/>
                  <a:gd name="connsiteX58" fmla="*/ 1184328 w 3835400"/>
                  <a:gd name="connsiteY58" fmla="*/ 605848 h 2295525"/>
                  <a:gd name="connsiteX59" fmla="*/ 1187365 w 3835400"/>
                  <a:gd name="connsiteY59" fmla="*/ 599759 h 2295525"/>
                  <a:gd name="connsiteX60" fmla="*/ 1919219 w 3835400"/>
                  <a:gd name="connsiteY60" fmla="*/ 0 h 2295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835400" h="2295525">
                    <a:moveTo>
                      <a:pt x="1918425" y="122238"/>
                    </a:moveTo>
                    <a:cubicBezTo>
                      <a:pt x="1623857" y="122238"/>
                      <a:pt x="1365731" y="332212"/>
                      <a:pt x="1304995" y="621307"/>
                    </a:cubicBezTo>
                    <a:cubicBezTo>
                      <a:pt x="1292848" y="752160"/>
                      <a:pt x="1292848" y="752160"/>
                      <a:pt x="1292848" y="752160"/>
                    </a:cubicBezTo>
                    <a:cubicBezTo>
                      <a:pt x="1289811" y="785634"/>
                      <a:pt x="1259443" y="809979"/>
                      <a:pt x="1226039" y="806936"/>
                    </a:cubicBezTo>
                    <a:cubicBezTo>
                      <a:pt x="1168340" y="800850"/>
                      <a:pt x="1168340" y="800850"/>
                      <a:pt x="1168340" y="800850"/>
                    </a:cubicBezTo>
                    <a:cubicBezTo>
                      <a:pt x="1028648" y="800850"/>
                      <a:pt x="898066" y="855625"/>
                      <a:pt x="800889" y="953005"/>
                    </a:cubicBezTo>
                    <a:cubicBezTo>
                      <a:pt x="758374" y="1004737"/>
                      <a:pt x="758374" y="1004737"/>
                      <a:pt x="758374" y="1004737"/>
                    </a:cubicBezTo>
                    <a:cubicBezTo>
                      <a:pt x="746227" y="1019953"/>
                      <a:pt x="728007" y="1026039"/>
                      <a:pt x="706749" y="1026039"/>
                    </a:cubicBezTo>
                    <a:cubicBezTo>
                      <a:pt x="694602" y="1026039"/>
                      <a:pt x="694602" y="1026039"/>
                      <a:pt x="694602" y="1026039"/>
                    </a:cubicBezTo>
                    <a:cubicBezTo>
                      <a:pt x="378777" y="1026039"/>
                      <a:pt x="120650" y="1281660"/>
                      <a:pt x="120650" y="1598142"/>
                    </a:cubicBezTo>
                    <a:cubicBezTo>
                      <a:pt x="120650" y="1893323"/>
                      <a:pt x="342335" y="2139814"/>
                      <a:pt x="636903" y="2170245"/>
                    </a:cubicBezTo>
                    <a:cubicBezTo>
                      <a:pt x="679418" y="2173288"/>
                      <a:pt x="679418" y="2173288"/>
                      <a:pt x="679418" y="2173288"/>
                    </a:cubicBezTo>
                    <a:cubicBezTo>
                      <a:pt x="679418" y="2173288"/>
                      <a:pt x="679418" y="2173288"/>
                      <a:pt x="682455" y="2173288"/>
                    </a:cubicBezTo>
                    <a:lnTo>
                      <a:pt x="688528" y="2173288"/>
                    </a:lnTo>
                    <a:cubicBezTo>
                      <a:pt x="3151358" y="2173288"/>
                      <a:pt x="3151358" y="2173288"/>
                      <a:pt x="3151358" y="2173288"/>
                    </a:cubicBezTo>
                    <a:cubicBezTo>
                      <a:pt x="3160469" y="2173288"/>
                      <a:pt x="3160469" y="2173288"/>
                      <a:pt x="3160469" y="2173288"/>
                    </a:cubicBezTo>
                    <a:cubicBezTo>
                      <a:pt x="3163506" y="2173288"/>
                      <a:pt x="3166542" y="2173288"/>
                      <a:pt x="3169579" y="2173288"/>
                    </a:cubicBezTo>
                    <a:cubicBezTo>
                      <a:pt x="3193873" y="2173288"/>
                      <a:pt x="3193873" y="2173288"/>
                      <a:pt x="3193873" y="2173288"/>
                    </a:cubicBezTo>
                    <a:cubicBezTo>
                      <a:pt x="3482368" y="2173288"/>
                      <a:pt x="3713163" y="1938969"/>
                      <a:pt x="3713163" y="1655961"/>
                    </a:cubicBezTo>
                    <a:cubicBezTo>
                      <a:pt x="3713163" y="1482504"/>
                      <a:pt x="3628133" y="1324263"/>
                      <a:pt x="3488441" y="1226884"/>
                    </a:cubicBezTo>
                    <a:cubicBezTo>
                      <a:pt x="3442890" y="1202539"/>
                      <a:pt x="3442890" y="1202539"/>
                      <a:pt x="3442890" y="1202539"/>
                    </a:cubicBezTo>
                    <a:cubicBezTo>
                      <a:pt x="3421632" y="1190367"/>
                      <a:pt x="3409485" y="1169065"/>
                      <a:pt x="3409485" y="1144720"/>
                    </a:cubicBezTo>
                    <a:cubicBezTo>
                      <a:pt x="3415558" y="1059513"/>
                      <a:pt x="3415558" y="1059513"/>
                      <a:pt x="3415558" y="1059513"/>
                    </a:cubicBezTo>
                    <a:cubicBezTo>
                      <a:pt x="3415558" y="715643"/>
                      <a:pt x="3133138" y="435678"/>
                      <a:pt x="2789981" y="435678"/>
                    </a:cubicBezTo>
                    <a:cubicBezTo>
                      <a:pt x="2726209" y="435678"/>
                      <a:pt x="2662437" y="444807"/>
                      <a:pt x="2604738" y="463065"/>
                    </a:cubicBezTo>
                    <a:cubicBezTo>
                      <a:pt x="2547039" y="484367"/>
                      <a:pt x="2547039" y="484367"/>
                      <a:pt x="2547039" y="484367"/>
                    </a:cubicBezTo>
                    <a:cubicBezTo>
                      <a:pt x="2516671" y="496540"/>
                      <a:pt x="2486303" y="484367"/>
                      <a:pt x="2471119" y="456979"/>
                    </a:cubicBezTo>
                    <a:cubicBezTo>
                      <a:pt x="2437715" y="396117"/>
                      <a:pt x="2437715" y="396117"/>
                      <a:pt x="2437715" y="396117"/>
                    </a:cubicBezTo>
                    <a:cubicBezTo>
                      <a:pt x="2322317" y="225704"/>
                      <a:pt x="2127963" y="122238"/>
                      <a:pt x="1918425" y="122238"/>
                    </a:cubicBezTo>
                    <a:close/>
                    <a:moveTo>
                      <a:pt x="1919219" y="0"/>
                    </a:moveTo>
                    <a:cubicBezTo>
                      <a:pt x="2168231" y="0"/>
                      <a:pt x="2402060" y="124823"/>
                      <a:pt x="2541750" y="331847"/>
                    </a:cubicBezTo>
                    <a:cubicBezTo>
                      <a:pt x="2541750" y="331847"/>
                      <a:pt x="2544787" y="334891"/>
                      <a:pt x="2544787" y="334891"/>
                    </a:cubicBezTo>
                    <a:cubicBezTo>
                      <a:pt x="2553897" y="353158"/>
                      <a:pt x="2553897" y="353158"/>
                      <a:pt x="2553897" y="353158"/>
                    </a:cubicBezTo>
                    <a:cubicBezTo>
                      <a:pt x="2563007" y="350113"/>
                      <a:pt x="2563007" y="350113"/>
                      <a:pt x="2563007" y="350113"/>
                    </a:cubicBezTo>
                    <a:cubicBezTo>
                      <a:pt x="2566044" y="350113"/>
                      <a:pt x="2566044" y="347069"/>
                      <a:pt x="2566044" y="347069"/>
                    </a:cubicBezTo>
                    <a:cubicBezTo>
                      <a:pt x="2638925" y="325758"/>
                      <a:pt x="2714844" y="313580"/>
                      <a:pt x="2790762" y="313580"/>
                    </a:cubicBezTo>
                    <a:cubicBezTo>
                      <a:pt x="3203759" y="313580"/>
                      <a:pt x="3537800" y="648471"/>
                      <a:pt x="3537800" y="1062518"/>
                    </a:cubicBezTo>
                    <a:cubicBezTo>
                      <a:pt x="3537800" y="1062518"/>
                      <a:pt x="3537800" y="1065562"/>
                      <a:pt x="3537800" y="1065562"/>
                    </a:cubicBezTo>
                    <a:cubicBezTo>
                      <a:pt x="3534763" y="1114274"/>
                      <a:pt x="3534763" y="1114274"/>
                      <a:pt x="3534763" y="1114274"/>
                    </a:cubicBezTo>
                    <a:cubicBezTo>
                      <a:pt x="3546910" y="1120363"/>
                      <a:pt x="3546910" y="1120363"/>
                      <a:pt x="3546910" y="1120363"/>
                    </a:cubicBezTo>
                    <a:cubicBezTo>
                      <a:pt x="3549947" y="1123407"/>
                      <a:pt x="3552983" y="1123407"/>
                      <a:pt x="3552983" y="1123407"/>
                    </a:cubicBezTo>
                    <a:cubicBezTo>
                      <a:pt x="3729114" y="1245185"/>
                      <a:pt x="3835400" y="1443076"/>
                      <a:pt x="3835400" y="1656188"/>
                    </a:cubicBezTo>
                    <a:cubicBezTo>
                      <a:pt x="3835400" y="2009346"/>
                      <a:pt x="3546910" y="2295525"/>
                      <a:pt x="3194648" y="2295525"/>
                    </a:cubicBezTo>
                    <a:cubicBezTo>
                      <a:pt x="3194648" y="2295525"/>
                      <a:pt x="3191612" y="2295525"/>
                      <a:pt x="3191612" y="2295525"/>
                    </a:cubicBezTo>
                    <a:cubicBezTo>
                      <a:pt x="3170355" y="2295525"/>
                      <a:pt x="3170355" y="2295525"/>
                      <a:pt x="3170355" y="2295525"/>
                    </a:cubicBezTo>
                    <a:cubicBezTo>
                      <a:pt x="3161244" y="2295525"/>
                      <a:pt x="3161244" y="2295525"/>
                      <a:pt x="3161244" y="2295525"/>
                    </a:cubicBezTo>
                    <a:cubicBezTo>
                      <a:pt x="3158208" y="2295525"/>
                      <a:pt x="3158208" y="2295525"/>
                      <a:pt x="3155171" y="2295525"/>
                    </a:cubicBezTo>
                    <a:cubicBezTo>
                      <a:pt x="686303" y="2295525"/>
                      <a:pt x="686303" y="2295525"/>
                      <a:pt x="686303" y="2295525"/>
                    </a:cubicBezTo>
                    <a:cubicBezTo>
                      <a:pt x="686303" y="2295525"/>
                      <a:pt x="683266" y="2295525"/>
                      <a:pt x="680230" y="2295525"/>
                    </a:cubicBezTo>
                    <a:cubicBezTo>
                      <a:pt x="671119" y="2295525"/>
                      <a:pt x="671119" y="2295525"/>
                      <a:pt x="671119" y="2295525"/>
                    </a:cubicBezTo>
                    <a:cubicBezTo>
                      <a:pt x="628605" y="2292481"/>
                      <a:pt x="628605" y="2292481"/>
                      <a:pt x="628605" y="2292481"/>
                    </a:cubicBezTo>
                    <a:cubicBezTo>
                      <a:pt x="628605" y="2292481"/>
                      <a:pt x="628605" y="2292481"/>
                      <a:pt x="625568" y="2292481"/>
                    </a:cubicBezTo>
                    <a:cubicBezTo>
                      <a:pt x="270270" y="2255947"/>
                      <a:pt x="0" y="1957590"/>
                      <a:pt x="0" y="1598343"/>
                    </a:cubicBezTo>
                    <a:cubicBezTo>
                      <a:pt x="0" y="1220830"/>
                      <a:pt x="306711" y="910295"/>
                      <a:pt x="683266" y="904206"/>
                    </a:cubicBezTo>
                    <a:cubicBezTo>
                      <a:pt x="710597" y="873761"/>
                      <a:pt x="710597" y="873761"/>
                      <a:pt x="710597" y="873761"/>
                    </a:cubicBezTo>
                    <a:cubicBezTo>
                      <a:pt x="710597" y="870717"/>
                      <a:pt x="713634" y="870717"/>
                      <a:pt x="713634" y="867672"/>
                    </a:cubicBezTo>
                    <a:cubicBezTo>
                      <a:pt x="835103" y="745894"/>
                      <a:pt x="999087" y="678915"/>
                      <a:pt x="1172181" y="678915"/>
                    </a:cubicBezTo>
                    <a:cubicBezTo>
                      <a:pt x="1172181" y="678915"/>
                      <a:pt x="1175218" y="678915"/>
                      <a:pt x="1178255" y="678915"/>
                    </a:cubicBezTo>
                    <a:cubicBezTo>
                      <a:pt x="1184328" y="605848"/>
                      <a:pt x="1184328" y="605848"/>
                      <a:pt x="1184328" y="605848"/>
                    </a:cubicBezTo>
                    <a:cubicBezTo>
                      <a:pt x="1184328" y="602804"/>
                      <a:pt x="1184328" y="599759"/>
                      <a:pt x="1187365" y="599759"/>
                    </a:cubicBezTo>
                    <a:cubicBezTo>
                      <a:pt x="1257210" y="252691"/>
                      <a:pt x="1566957" y="0"/>
                      <a:pt x="191921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40" name="Freeform 109"/>
              <p:cNvSpPr>
                <a:spLocks/>
              </p:cNvSpPr>
              <p:nvPr/>
            </p:nvSpPr>
            <p:spPr bwMode="auto">
              <a:xfrm>
                <a:off x="8053107" y="2796097"/>
                <a:ext cx="148270" cy="149376"/>
              </a:xfrm>
              <a:custGeom>
                <a:avLst/>
                <a:gdLst>
                  <a:gd name="T0" fmla="*/ 680 w 701"/>
                  <a:gd name="T1" fmla="*/ 640 h 704"/>
                  <a:gd name="T2" fmla="*/ 568 w 701"/>
                  <a:gd name="T3" fmla="*/ 571 h 704"/>
                  <a:gd name="T4" fmla="*/ 531 w 701"/>
                  <a:gd name="T5" fmla="*/ 573 h 704"/>
                  <a:gd name="T6" fmla="*/ 351 w 701"/>
                  <a:gd name="T7" fmla="*/ 637 h 704"/>
                  <a:gd name="T8" fmla="*/ 64 w 701"/>
                  <a:gd name="T9" fmla="*/ 350 h 704"/>
                  <a:gd name="T10" fmla="*/ 351 w 701"/>
                  <a:gd name="T11" fmla="*/ 64 h 704"/>
                  <a:gd name="T12" fmla="*/ 631 w 701"/>
                  <a:gd name="T13" fmla="*/ 294 h 704"/>
                  <a:gd name="T14" fmla="*/ 474 w 701"/>
                  <a:gd name="T15" fmla="*/ 294 h 704"/>
                  <a:gd name="T16" fmla="*/ 445 w 701"/>
                  <a:gd name="T17" fmla="*/ 312 h 704"/>
                  <a:gd name="T18" fmla="*/ 432 w 701"/>
                  <a:gd name="T19" fmla="*/ 338 h 704"/>
                  <a:gd name="T20" fmla="*/ 320 w 701"/>
                  <a:gd name="T21" fmla="*/ 203 h 704"/>
                  <a:gd name="T22" fmla="*/ 284 w 701"/>
                  <a:gd name="T23" fmla="*/ 193 h 704"/>
                  <a:gd name="T24" fmla="*/ 263 w 701"/>
                  <a:gd name="T25" fmla="*/ 223 h 704"/>
                  <a:gd name="T26" fmla="*/ 263 w 701"/>
                  <a:gd name="T27" fmla="*/ 327 h 704"/>
                  <a:gd name="T28" fmla="*/ 192 w 701"/>
                  <a:gd name="T29" fmla="*/ 327 h 704"/>
                  <a:gd name="T30" fmla="*/ 160 w 701"/>
                  <a:gd name="T31" fmla="*/ 359 h 704"/>
                  <a:gd name="T32" fmla="*/ 192 w 701"/>
                  <a:gd name="T33" fmla="*/ 391 h 704"/>
                  <a:gd name="T34" fmla="*/ 295 w 701"/>
                  <a:gd name="T35" fmla="*/ 391 h 704"/>
                  <a:gd name="T36" fmla="*/ 327 w 701"/>
                  <a:gd name="T37" fmla="*/ 359 h 704"/>
                  <a:gd name="T38" fmla="*/ 327 w 701"/>
                  <a:gd name="T39" fmla="*/ 311 h 704"/>
                  <a:gd name="T40" fmla="*/ 414 w 701"/>
                  <a:gd name="T41" fmla="*/ 416 h 704"/>
                  <a:gd name="T42" fmla="*/ 439 w 701"/>
                  <a:gd name="T43" fmla="*/ 428 h 704"/>
                  <a:gd name="T44" fmla="*/ 443 w 701"/>
                  <a:gd name="T45" fmla="*/ 428 h 704"/>
                  <a:gd name="T46" fmla="*/ 468 w 701"/>
                  <a:gd name="T47" fmla="*/ 410 h 704"/>
                  <a:gd name="T48" fmla="*/ 494 w 701"/>
                  <a:gd name="T49" fmla="*/ 358 h 704"/>
                  <a:gd name="T50" fmla="*/ 661 w 701"/>
                  <a:gd name="T51" fmla="*/ 358 h 704"/>
                  <a:gd name="T52" fmla="*/ 665 w 701"/>
                  <a:gd name="T53" fmla="*/ 358 h 704"/>
                  <a:gd name="T54" fmla="*/ 670 w 701"/>
                  <a:gd name="T55" fmla="*/ 358 h 704"/>
                  <a:gd name="T56" fmla="*/ 700 w 701"/>
                  <a:gd name="T57" fmla="*/ 324 h 704"/>
                  <a:gd name="T58" fmla="*/ 589 w 701"/>
                  <a:gd name="T59" fmla="*/ 94 h 704"/>
                  <a:gd name="T60" fmla="*/ 351 w 701"/>
                  <a:gd name="T61" fmla="*/ 0 h 704"/>
                  <a:gd name="T62" fmla="*/ 0 w 701"/>
                  <a:gd name="T63" fmla="*/ 350 h 704"/>
                  <a:gd name="T64" fmla="*/ 351 w 701"/>
                  <a:gd name="T65" fmla="*/ 701 h 704"/>
                  <a:gd name="T66" fmla="*/ 553 w 701"/>
                  <a:gd name="T67" fmla="*/ 637 h 704"/>
                  <a:gd name="T68" fmla="*/ 646 w 701"/>
                  <a:gd name="T69" fmla="*/ 694 h 704"/>
                  <a:gd name="T70" fmla="*/ 690 w 701"/>
                  <a:gd name="T71" fmla="*/ 684 h 704"/>
                  <a:gd name="T72" fmla="*/ 680 w 701"/>
                  <a:gd name="T73" fmla="*/ 64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01" h="704">
                    <a:moveTo>
                      <a:pt x="680" y="640"/>
                    </a:moveTo>
                    <a:cubicBezTo>
                      <a:pt x="568" y="571"/>
                      <a:pt x="568" y="571"/>
                      <a:pt x="568" y="571"/>
                    </a:cubicBezTo>
                    <a:cubicBezTo>
                      <a:pt x="556" y="564"/>
                      <a:pt x="541" y="564"/>
                      <a:pt x="531" y="573"/>
                    </a:cubicBezTo>
                    <a:cubicBezTo>
                      <a:pt x="479" y="615"/>
                      <a:pt x="417" y="637"/>
                      <a:pt x="351" y="637"/>
                    </a:cubicBezTo>
                    <a:cubicBezTo>
                      <a:pt x="193" y="637"/>
                      <a:pt x="64" y="508"/>
                      <a:pt x="64" y="350"/>
                    </a:cubicBezTo>
                    <a:cubicBezTo>
                      <a:pt x="64" y="193"/>
                      <a:pt x="193" y="64"/>
                      <a:pt x="351" y="64"/>
                    </a:cubicBezTo>
                    <a:cubicBezTo>
                      <a:pt x="488" y="64"/>
                      <a:pt x="605" y="163"/>
                      <a:pt x="631" y="294"/>
                    </a:cubicBezTo>
                    <a:cubicBezTo>
                      <a:pt x="474" y="294"/>
                      <a:pt x="474" y="294"/>
                      <a:pt x="474" y="294"/>
                    </a:cubicBezTo>
                    <a:cubicBezTo>
                      <a:pt x="462" y="294"/>
                      <a:pt x="451" y="301"/>
                      <a:pt x="445" y="312"/>
                    </a:cubicBezTo>
                    <a:cubicBezTo>
                      <a:pt x="432" y="338"/>
                      <a:pt x="432" y="338"/>
                      <a:pt x="432" y="338"/>
                    </a:cubicBezTo>
                    <a:cubicBezTo>
                      <a:pt x="320" y="203"/>
                      <a:pt x="320" y="203"/>
                      <a:pt x="320" y="203"/>
                    </a:cubicBezTo>
                    <a:cubicBezTo>
                      <a:pt x="311" y="192"/>
                      <a:pt x="297" y="188"/>
                      <a:pt x="284" y="193"/>
                    </a:cubicBezTo>
                    <a:cubicBezTo>
                      <a:pt x="271" y="197"/>
                      <a:pt x="263" y="210"/>
                      <a:pt x="263" y="223"/>
                    </a:cubicBezTo>
                    <a:cubicBezTo>
                      <a:pt x="263" y="327"/>
                      <a:pt x="263" y="327"/>
                      <a:pt x="263" y="327"/>
                    </a:cubicBezTo>
                    <a:cubicBezTo>
                      <a:pt x="192" y="327"/>
                      <a:pt x="192" y="327"/>
                      <a:pt x="192" y="327"/>
                    </a:cubicBezTo>
                    <a:cubicBezTo>
                      <a:pt x="174" y="327"/>
                      <a:pt x="160" y="341"/>
                      <a:pt x="160" y="359"/>
                    </a:cubicBezTo>
                    <a:cubicBezTo>
                      <a:pt x="160" y="377"/>
                      <a:pt x="174" y="391"/>
                      <a:pt x="192" y="391"/>
                    </a:cubicBezTo>
                    <a:cubicBezTo>
                      <a:pt x="295" y="391"/>
                      <a:pt x="295" y="391"/>
                      <a:pt x="295" y="391"/>
                    </a:cubicBezTo>
                    <a:cubicBezTo>
                      <a:pt x="313" y="391"/>
                      <a:pt x="327" y="377"/>
                      <a:pt x="327" y="359"/>
                    </a:cubicBezTo>
                    <a:cubicBezTo>
                      <a:pt x="327" y="311"/>
                      <a:pt x="327" y="311"/>
                      <a:pt x="327" y="311"/>
                    </a:cubicBezTo>
                    <a:cubicBezTo>
                      <a:pt x="414" y="416"/>
                      <a:pt x="414" y="416"/>
                      <a:pt x="414" y="416"/>
                    </a:cubicBezTo>
                    <a:cubicBezTo>
                      <a:pt x="421" y="424"/>
                      <a:pt x="430" y="428"/>
                      <a:pt x="439" y="428"/>
                    </a:cubicBezTo>
                    <a:cubicBezTo>
                      <a:pt x="440" y="428"/>
                      <a:pt x="441" y="428"/>
                      <a:pt x="443" y="428"/>
                    </a:cubicBezTo>
                    <a:cubicBezTo>
                      <a:pt x="453" y="427"/>
                      <a:pt x="463" y="420"/>
                      <a:pt x="468" y="410"/>
                    </a:cubicBezTo>
                    <a:cubicBezTo>
                      <a:pt x="494" y="358"/>
                      <a:pt x="494" y="358"/>
                      <a:pt x="494" y="358"/>
                    </a:cubicBezTo>
                    <a:cubicBezTo>
                      <a:pt x="661" y="358"/>
                      <a:pt x="661" y="358"/>
                      <a:pt x="661" y="358"/>
                    </a:cubicBezTo>
                    <a:cubicBezTo>
                      <a:pt x="662" y="358"/>
                      <a:pt x="663" y="358"/>
                      <a:pt x="665" y="358"/>
                    </a:cubicBezTo>
                    <a:cubicBezTo>
                      <a:pt x="666" y="358"/>
                      <a:pt x="668" y="358"/>
                      <a:pt x="670" y="358"/>
                    </a:cubicBezTo>
                    <a:cubicBezTo>
                      <a:pt x="688" y="357"/>
                      <a:pt x="701" y="341"/>
                      <a:pt x="700" y="324"/>
                    </a:cubicBezTo>
                    <a:cubicBezTo>
                      <a:pt x="693" y="236"/>
                      <a:pt x="654" y="154"/>
                      <a:pt x="589" y="94"/>
                    </a:cubicBezTo>
                    <a:cubicBezTo>
                      <a:pt x="524" y="33"/>
                      <a:pt x="439" y="0"/>
                      <a:pt x="351" y="0"/>
                    </a:cubicBezTo>
                    <a:cubicBezTo>
                      <a:pt x="157" y="0"/>
                      <a:pt x="0" y="157"/>
                      <a:pt x="0" y="350"/>
                    </a:cubicBezTo>
                    <a:cubicBezTo>
                      <a:pt x="0" y="544"/>
                      <a:pt x="157" y="701"/>
                      <a:pt x="351" y="701"/>
                    </a:cubicBezTo>
                    <a:cubicBezTo>
                      <a:pt x="423" y="701"/>
                      <a:pt x="494" y="678"/>
                      <a:pt x="553" y="637"/>
                    </a:cubicBezTo>
                    <a:cubicBezTo>
                      <a:pt x="646" y="694"/>
                      <a:pt x="646" y="694"/>
                      <a:pt x="646" y="694"/>
                    </a:cubicBezTo>
                    <a:cubicBezTo>
                      <a:pt x="661" y="704"/>
                      <a:pt x="681" y="699"/>
                      <a:pt x="690" y="684"/>
                    </a:cubicBezTo>
                    <a:cubicBezTo>
                      <a:pt x="700" y="669"/>
                      <a:pt x="695" y="649"/>
                      <a:pt x="680" y="64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31" name="Rectangle 130"/>
            <p:cNvSpPr/>
            <p:nvPr/>
          </p:nvSpPr>
          <p:spPr>
            <a:xfrm>
              <a:off x="8360284" y="5065902"/>
              <a:ext cx="92969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Power BI</a:t>
              </a:r>
            </a:p>
          </p:txBody>
        </p:sp>
        <p:grpSp>
          <p:nvGrpSpPr>
            <p:cNvPr id="132" name="Group 131"/>
            <p:cNvGrpSpPr/>
            <p:nvPr/>
          </p:nvGrpSpPr>
          <p:grpSpPr>
            <a:xfrm>
              <a:off x="8002521" y="5092876"/>
              <a:ext cx="324905" cy="207663"/>
              <a:chOff x="8002521" y="5368509"/>
              <a:chExt cx="324905" cy="207663"/>
            </a:xfrm>
          </p:grpSpPr>
          <p:sp>
            <p:nvSpPr>
              <p:cNvPr id="134" name="Freeform 5"/>
              <p:cNvSpPr>
                <a:spLocks noEditPoints="1"/>
              </p:cNvSpPr>
              <p:nvPr/>
            </p:nvSpPr>
            <p:spPr bwMode="auto">
              <a:xfrm>
                <a:off x="8002521" y="5368509"/>
                <a:ext cx="324905" cy="207663"/>
              </a:xfrm>
              <a:custGeom>
                <a:avLst/>
                <a:gdLst>
                  <a:gd name="T0" fmla="*/ 296 w 296"/>
                  <a:gd name="T1" fmla="*/ 164 h 188"/>
                  <a:gd name="T2" fmla="*/ 296 w 296"/>
                  <a:gd name="T3" fmla="*/ 188 h 188"/>
                  <a:gd name="T4" fmla="*/ 0 w 296"/>
                  <a:gd name="T5" fmla="*/ 188 h 188"/>
                  <a:gd name="T6" fmla="*/ 0 w 296"/>
                  <a:gd name="T7" fmla="*/ 164 h 188"/>
                  <a:gd name="T8" fmla="*/ 21 w 296"/>
                  <a:gd name="T9" fmla="*/ 164 h 188"/>
                  <a:gd name="T10" fmla="*/ 20 w 296"/>
                  <a:gd name="T11" fmla="*/ 22 h 188"/>
                  <a:gd name="T12" fmla="*/ 42 w 296"/>
                  <a:gd name="T13" fmla="*/ 0 h 188"/>
                  <a:gd name="T14" fmla="*/ 222 w 296"/>
                  <a:gd name="T15" fmla="*/ 1 h 188"/>
                  <a:gd name="T16" fmla="*/ 275 w 296"/>
                  <a:gd name="T17" fmla="*/ 54 h 188"/>
                  <a:gd name="T18" fmla="*/ 275 w 296"/>
                  <a:gd name="T19" fmla="*/ 164 h 188"/>
                  <a:gd name="T20" fmla="*/ 296 w 296"/>
                  <a:gd name="T21" fmla="*/ 164 h 188"/>
                  <a:gd name="T22" fmla="*/ 251 w 296"/>
                  <a:gd name="T23" fmla="*/ 164 h 188"/>
                  <a:gd name="T24" fmla="*/ 251 w 296"/>
                  <a:gd name="T25" fmla="*/ 25 h 188"/>
                  <a:gd name="T26" fmla="*/ 45 w 296"/>
                  <a:gd name="T27" fmla="*/ 25 h 188"/>
                  <a:gd name="T28" fmla="*/ 45 w 296"/>
                  <a:gd name="T29" fmla="*/ 164 h 188"/>
                  <a:gd name="T30" fmla="*/ 251 w 296"/>
                  <a:gd name="T31" fmla="*/ 16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6" h="188">
                    <a:moveTo>
                      <a:pt x="296" y="164"/>
                    </a:moveTo>
                    <a:cubicBezTo>
                      <a:pt x="296" y="172"/>
                      <a:pt x="296" y="180"/>
                      <a:pt x="296" y="188"/>
                    </a:cubicBezTo>
                    <a:cubicBezTo>
                      <a:pt x="197" y="188"/>
                      <a:pt x="99" y="188"/>
                      <a:pt x="0" y="188"/>
                    </a:cubicBezTo>
                    <a:cubicBezTo>
                      <a:pt x="0" y="180"/>
                      <a:pt x="0" y="172"/>
                      <a:pt x="0" y="164"/>
                    </a:cubicBezTo>
                    <a:cubicBezTo>
                      <a:pt x="6" y="164"/>
                      <a:pt x="13" y="164"/>
                      <a:pt x="21" y="164"/>
                    </a:cubicBezTo>
                    <a:cubicBezTo>
                      <a:pt x="21" y="115"/>
                      <a:pt x="21" y="69"/>
                      <a:pt x="20" y="22"/>
                    </a:cubicBezTo>
                    <a:cubicBezTo>
                      <a:pt x="20" y="6"/>
                      <a:pt x="25" y="0"/>
                      <a:pt x="42" y="0"/>
                    </a:cubicBezTo>
                    <a:cubicBezTo>
                      <a:pt x="102" y="1"/>
                      <a:pt x="162" y="1"/>
                      <a:pt x="222" y="1"/>
                    </a:cubicBezTo>
                    <a:cubicBezTo>
                      <a:pt x="275" y="1"/>
                      <a:pt x="275" y="1"/>
                      <a:pt x="275" y="54"/>
                    </a:cubicBezTo>
                    <a:cubicBezTo>
                      <a:pt x="275" y="91"/>
                      <a:pt x="275" y="127"/>
                      <a:pt x="275" y="164"/>
                    </a:cubicBezTo>
                    <a:cubicBezTo>
                      <a:pt x="284" y="164"/>
                      <a:pt x="290" y="164"/>
                      <a:pt x="296" y="164"/>
                    </a:cubicBezTo>
                    <a:close/>
                    <a:moveTo>
                      <a:pt x="251" y="164"/>
                    </a:moveTo>
                    <a:cubicBezTo>
                      <a:pt x="251" y="116"/>
                      <a:pt x="251" y="70"/>
                      <a:pt x="251" y="25"/>
                    </a:cubicBezTo>
                    <a:cubicBezTo>
                      <a:pt x="181" y="25"/>
                      <a:pt x="113" y="25"/>
                      <a:pt x="45" y="25"/>
                    </a:cubicBezTo>
                    <a:cubicBezTo>
                      <a:pt x="45" y="72"/>
                      <a:pt x="45" y="118"/>
                      <a:pt x="45" y="164"/>
                    </a:cubicBezTo>
                    <a:cubicBezTo>
                      <a:pt x="114" y="164"/>
                      <a:pt x="182" y="164"/>
                      <a:pt x="251" y="164"/>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5" name="Freeform 6"/>
              <p:cNvSpPr>
                <a:spLocks/>
              </p:cNvSpPr>
              <p:nvPr/>
            </p:nvSpPr>
            <p:spPr bwMode="auto">
              <a:xfrm>
                <a:off x="8121295" y="5412187"/>
                <a:ext cx="35248" cy="124138"/>
              </a:xfrm>
              <a:custGeom>
                <a:avLst/>
                <a:gdLst>
                  <a:gd name="T0" fmla="*/ 31 w 32"/>
                  <a:gd name="T1" fmla="*/ 58 h 112"/>
                  <a:gd name="T2" fmla="*/ 32 w 32"/>
                  <a:gd name="T3" fmla="*/ 94 h 112"/>
                  <a:gd name="T4" fmla="*/ 16 w 32"/>
                  <a:gd name="T5" fmla="*/ 112 h 112"/>
                  <a:gd name="T6" fmla="*/ 0 w 32"/>
                  <a:gd name="T7" fmla="*/ 93 h 112"/>
                  <a:gd name="T8" fmla="*/ 0 w 32"/>
                  <a:gd name="T9" fmla="*/ 15 h 112"/>
                  <a:gd name="T10" fmla="*/ 15 w 32"/>
                  <a:gd name="T11" fmla="*/ 0 h 112"/>
                  <a:gd name="T12" fmla="*/ 32 w 32"/>
                  <a:gd name="T13" fmla="*/ 16 h 112"/>
                  <a:gd name="T14" fmla="*/ 31 w 32"/>
                  <a:gd name="T15" fmla="*/ 58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12">
                    <a:moveTo>
                      <a:pt x="31" y="58"/>
                    </a:moveTo>
                    <a:cubicBezTo>
                      <a:pt x="31" y="70"/>
                      <a:pt x="31" y="82"/>
                      <a:pt x="32" y="94"/>
                    </a:cubicBezTo>
                    <a:cubicBezTo>
                      <a:pt x="32" y="105"/>
                      <a:pt x="30" y="112"/>
                      <a:pt x="16" y="112"/>
                    </a:cubicBezTo>
                    <a:cubicBezTo>
                      <a:pt x="1" y="112"/>
                      <a:pt x="0" y="104"/>
                      <a:pt x="0" y="93"/>
                    </a:cubicBezTo>
                    <a:cubicBezTo>
                      <a:pt x="1" y="67"/>
                      <a:pt x="1" y="41"/>
                      <a:pt x="0" y="15"/>
                    </a:cubicBezTo>
                    <a:cubicBezTo>
                      <a:pt x="0" y="4"/>
                      <a:pt x="4" y="0"/>
                      <a:pt x="15" y="0"/>
                    </a:cubicBezTo>
                    <a:cubicBezTo>
                      <a:pt x="27" y="0"/>
                      <a:pt x="32" y="4"/>
                      <a:pt x="32" y="16"/>
                    </a:cubicBezTo>
                    <a:cubicBezTo>
                      <a:pt x="31" y="30"/>
                      <a:pt x="31" y="44"/>
                      <a:pt x="31" y="58"/>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6" name="Freeform 7"/>
              <p:cNvSpPr>
                <a:spLocks/>
              </p:cNvSpPr>
              <p:nvPr/>
            </p:nvSpPr>
            <p:spPr bwMode="auto">
              <a:xfrm>
                <a:off x="8174169" y="5447436"/>
                <a:ext cx="36015" cy="88889"/>
              </a:xfrm>
              <a:custGeom>
                <a:avLst/>
                <a:gdLst>
                  <a:gd name="T0" fmla="*/ 31 w 33"/>
                  <a:gd name="T1" fmla="*/ 40 h 80"/>
                  <a:gd name="T2" fmla="*/ 32 w 33"/>
                  <a:gd name="T3" fmla="*/ 62 h 80"/>
                  <a:gd name="T4" fmla="*/ 16 w 33"/>
                  <a:gd name="T5" fmla="*/ 80 h 80"/>
                  <a:gd name="T6" fmla="*/ 0 w 33"/>
                  <a:gd name="T7" fmla="*/ 61 h 80"/>
                  <a:gd name="T8" fmla="*/ 0 w 33"/>
                  <a:gd name="T9" fmla="*/ 17 h 80"/>
                  <a:gd name="T10" fmla="*/ 15 w 33"/>
                  <a:gd name="T11" fmla="*/ 0 h 80"/>
                  <a:gd name="T12" fmla="*/ 32 w 33"/>
                  <a:gd name="T13" fmla="*/ 18 h 80"/>
                  <a:gd name="T14" fmla="*/ 31 w 33"/>
                  <a:gd name="T15" fmla="*/ 4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80">
                    <a:moveTo>
                      <a:pt x="31" y="40"/>
                    </a:moveTo>
                    <a:cubicBezTo>
                      <a:pt x="31" y="47"/>
                      <a:pt x="31" y="54"/>
                      <a:pt x="32" y="62"/>
                    </a:cubicBezTo>
                    <a:cubicBezTo>
                      <a:pt x="32" y="73"/>
                      <a:pt x="30" y="80"/>
                      <a:pt x="16" y="80"/>
                    </a:cubicBezTo>
                    <a:cubicBezTo>
                      <a:pt x="1" y="80"/>
                      <a:pt x="0" y="72"/>
                      <a:pt x="0" y="61"/>
                    </a:cubicBezTo>
                    <a:cubicBezTo>
                      <a:pt x="1" y="46"/>
                      <a:pt x="1" y="32"/>
                      <a:pt x="0" y="17"/>
                    </a:cubicBezTo>
                    <a:cubicBezTo>
                      <a:pt x="0" y="6"/>
                      <a:pt x="2" y="0"/>
                      <a:pt x="15" y="0"/>
                    </a:cubicBezTo>
                    <a:cubicBezTo>
                      <a:pt x="29" y="0"/>
                      <a:pt x="33" y="6"/>
                      <a:pt x="32" y="18"/>
                    </a:cubicBezTo>
                    <a:cubicBezTo>
                      <a:pt x="31" y="25"/>
                      <a:pt x="31" y="33"/>
                      <a:pt x="31" y="40"/>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7" name="Freeform 8"/>
              <p:cNvSpPr>
                <a:spLocks/>
              </p:cNvSpPr>
              <p:nvPr/>
            </p:nvSpPr>
            <p:spPr bwMode="auto">
              <a:xfrm>
                <a:off x="8061525" y="5478854"/>
                <a:ext cx="49808" cy="57471"/>
              </a:xfrm>
              <a:custGeom>
                <a:avLst/>
                <a:gdLst>
                  <a:gd name="T0" fmla="*/ 6 w 45"/>
                  <a:gd name="T1" fmla="*/ 26 h 52"/>
                  <a:gd name="T2" fmla="*/ 22 w 45"/>
                  <a:gd name="T3" fmla="*/ 0 h 52"/>
                  <a:gd name="T4" fmla="*/ 37 w 45"/>
                  <a:gd name="T5" fmla="*/ 25 h 52"/>
                  <a:gd name="T6" fmla="*/ 23 w 45"/>
                  <a:gd name="T7" fmla="*/ 52 h 52"/>
                  <a:gd name="T8" fmla="*/ 6 w 45"/>
                  <a:gd name="T9" fmla="*/ 26 h 52"/>
                </a:gdLst>
                <a:ahLst/>
                <a:cxnLst>
                  <a:cxn ang="0">
                    <a:pos x="T0" y="T1"/>
                  </a:cxn>
                  <a:cxn ang="0">
                    <a:pos x="T2" y="T3"/>
                  </a:cxn>
                  <a:cxn ang="0">
                    <a:pos x="T4" y="T5"/>
                  </a:cxn>
                  <a:cxn ang="0">
                    <a:pos x="T6" y="T7"/>
                  </a:cxn>
                  <a:cxn ang="0">
                    <a:pos x="T8" y="T9"/>
                  </a:cxn>
                </a:cxnLst>
                <a:rect l="0" t="0" r="r" b="b"/>
                <a:pathLst>
                  <a:path w="45" h="52">
                    <a:moveTo>
                      <a:pt x="6" y="26"/>
                    </a:moveTo>
                    <a:cubicBezTo>
                      <a:pt x="8" y="16"/>
                      <a:pt x="0" y="0"/>
                      <a:pt x="22" y="0"/>
                    </a:cubicBezTo>
                    <a:cubicBezTo>
                      <a:pt x="43" y="0"/>
                      <a:pt x="38" y="14"/>
                      <a:pt x="37" y="25"/>
                    </a:cubicBezTo>
                    <a:cubicBezTo>
                      <a:pt x="36" y="35"/>
                      <a:pt x="45" y="51"/>
                      <a:pt x="23" y="52"/>
                    </a:cubicBezTo>
                    <a:cubicBezTo>
                      <a:pt x="1" y="52"/>
                      <a:pt x="8" y="37"/>
                      <a:pt x="6" y="26"/>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sp>
            <p:nvSpPr>
              <p:cNvPr id="138" name="Freeform 9"/>
              <p:cNvSpPr>
                <a:spLocks/>
              </p:cNvSpPr>
              <p:nvPr/>
            </p:nvSpPr>
            <p:spPr bwMode="auto">
              <a:xfrm>
                <a:off x="8223212" y="5487282"/>
                <a:ext cx="42145" cy="49042"/>
              </a:xfrm>
              <a:custGeom>
                <a:avLst/>
                <a:gdLst>
                  <a:gd name="T0" fmla="*/ 34 w 38"/>
                  <a:gd name="T1" fmla="*/ 21 h 44"/>
                  <a:gd name="T2" fmla="*/ 19 w 38"/>
                  <a:gd name="T3" fmla="*/ 44 h 44"/>
                  <a:gd name="T4" fmla="*/ 3 w 38"/>
                  <a:gd name="T5" fmla="*/ 22 h 44"/>
                  <a:gd name="T6" fmla="*/ 20 w 38"/>
                  <a:gd name="T7" fmla="*/ 0 h 44"/>
                  <a:gd name="T8" fmla="*/ 34 w 38"/>
                  <a:gd name="T9" fmla="*/ 21 h 44"/>
                </a:gdLst>
                <a:ahLst/>
                <a:cxnLst>
                  <a:cxn ang="0">
                    <a:pos x="T0" y="T1"/>
                  </a:cxn>
                  <a:cxn ang="0">
                    <a:pos x="T2" y="T3"/>
                  </a:cxn>
                  <a:cxn ang="0">
                    <a:pos x="T4" y="T5"/>
                  </a:cxn>
                  <a:cxn ang="0">
                    <a:pos x="T6" y="T7"/>
                  </a:cxn>
                  <a:cxn ang="0">
                    <a:pos x="T8" y="T9"/>
                  </a:cxn>
                </a:cxnLst>
                <a:rect l="0" t="0" r="r" b="b"/>
                <a:pathLst>
                  <a:path w="38" h="44">
                    <a:moveTo>
                      <a:pt x="34" y="21"/>
                    </a:moveTo>
                    <a:cubicBezTo>
                      <a:pt x="34" y="32"/>
                      <a:pt x="38" y="44"/>
                      <a:pt x="19" y="44"/>
                    </a:cubicBezTo>
                    <a:cubicBezTo>
                      <a:pt x="0" y="44"/>
                      <a:pt x="4" y="32"/>
                      <a:pt x="3" y="22"/>
                    </a:cubicBezTo>
                    <a:cubicBezTo>
                      <a:pt x="3" y="10"/>
                      <a:pt x="2" y="0"/>
                      <a:pt x="20" y="0"/>
                    </a:cubicBezTo>
                    <a:cubicBezTo>
                      <a:pt x="37" y="0"/>
                      <a:pt x="34" y="11"/>
                      <a:pt x="34" y="21"/>
                    </a:cubicBezTo>
                    <a:close/>
                  </a:path>
                </a:pathLst>
              </a:custGeom>
              <a:solidFill>
                <a:srgbClr val="FFFFFF"/>
              </a:solidFill>
              <a:ln>
                <a:noFill/>
              </a:ln>
            </p:spPr>
            <p:txBody>
              <a:bodyPr vert="horz" wrap="square" lIns="89642" tIns="44821" rIns="89642" bIns="44821"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dirty="0">
                  <a:ln>
                    <a:noFill/>
                  </a:ln>
                  <a:solidFill>
                    <a:srgbClr val="FFFFFF"/>
                  </a:solidFill>
                  <a:effectLst/>
                  <a:uLnTx/>
                  <a:uFillTx/>
                </a:endParaRPr>
              </a:p>
            </p:txBody>
          </p:sp>
        </p:grpSp>
        <p:sp>
          <p:nvSpPr>
            <p:cNvPr id="133" name="Freeform 520"/>
            <p:cNvSpPr/>
            <p:nvPr/>
          </p:nvSpPr>
          <p:spPr bwMode="auto">
            <a:xfrm>
              <a:off x="7973721" y="2909059"/>
              <a:ext cx="373358" cy="253796"/>
            </a:xfrm>
            <a:custGeom>
              <a:avLst/>
              <a:gdLst>
                <a:gd name="connsiteX0" fmla="*/ 3322794 w 5223983"/>
                <a:gd name="connsiteY0" fmla="*/ 1406050 h 3551081"/>
                <a:gd name="connsiteX1" fmla="*/ 3699984 w 5223983"/>
                <a:gd name="connsiteY1" fmla="*/ 1783240 h 3551081"/>
                <a:gd name="connsiteX2" fmla="*/ 3322794 w 5223983"/>
                <a:gd name="connsiteY2" fmla="*/ 2160430 h 3551081"/>
                <a:gd name="connsiteX3" fmla="*/ 2945604 w 5223983"/>
                <a:gd name="connsiteY3" fmla="*/ 1783240 h 3551081"/>
                <a:gd name="connsiteX4" fmla="*/ 3322794 w 5223983"/>
                <a:gd name="connsiteY4" fmla="*/ 1406050 h 3551081"/>
                <a:gd name="connsiteX5" fmla="*/ 1901190 w 5223983"/>
                <a:gd name="connsiteY5" fmla="*/ 1406050 h 3551081"/>
                <a:gd name="connsiteX6" fmla="*/ 2278380 w 5223983"/>
                <a:gd name="connsiteY6" fmla="*/ 1783240 h 3551081"/>
                <a:gd name="connsiteX7" fmla="*/ 1901190 w 5223983"/>
                <a:gd name="connsiteY7" fmla="*/ 2160430 h 3551081"/>
                <a:gd name="connsiteX8" fmla="*/ 1524000 w 5223983"/>
                <a:gd name="connsiteY8" fmla="*/ 1783240 h 3551081"/>
                <a:gd name="connsiteX9" fmla="*/ 1901190 w 5223983"/>
                <a:gd name="connsiteY9" fmla="*/ 1406050 h 3551081"/>
                <a:gd name="connsiteX10" fmla="*/ 3444555 w 5223983"/>
                <a:gd name="connsiteY10" fmla="*/ 1 h 3551081"/>
                <a:gd name="connsiteX11" fmla="*/ 5223983 w 5223983"/>
                <a:gd name="connsiteY11" fmla="*/ 1779430 h 3551081"/>
                <a:gd name="connsiteX12" fmla="*/ 3452333 w 5223983"/>
                <a:gd name="connsiteY12" fmla="*/ 3551081 h 3551081"/>
                <a:gd name="connsiteX13" fmla="*/ 3296124 w 5223983"/>
                <a:gd name="connsiteY13" fmla="*/ 3394871 h 3551081"/>
                <a:gd name="connsiteX14" fmla="*/ 4919183 w 5223983"/>
                <a:gd name="connsiteY14" fmla="*/ 1771811 h 3551081"/>
                <a:gd name="connsiteX15" fmla="*/ 3295964 w 5223983"/>
                <a:gd name="connsiteY15" fmla="*/ 148592 h 3551081"/>
                <a:gd name="connsiteX16" fmla="*/ 1779429 w 5223983"/>
                <a:gd name="connsiteY16" fmla="*/ 0 h 3551081"/>
                <a:gd name="connsiteX17" fmla="*/ 1928020 w 5223983"/>
                <a:gd name="connsiteY17" fmla="*/ 148590 h 3551081"/>
                <a:gd name="connsiteX18" fmla="*/ 304801 w 5223983"/>
                <a:gd name="connsiteY18" fmla="*/ 1771809 h 3551081"/>
                <a:gd name="connsiteX19" fmla="*/ 1927860 w 5223983"/>
                <a:gd name="connsiteY19" fmla="*/ 3394869 h 3551081"/>
                <a:gd name="connsiteX20" fmla="*/ 1771651 w 5223983"/>
                <a:gd name="connsiteY20" fmla="*/ 3551079 h 3551081"/>
                <a:gd name="connsiteX21" fmla="*/ 0 w 5223983"/>
                <a:gd name="connsiteY21" fmla="*/ 1779428 h 355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223983" h="3551081">
                  <a:moveTo>
                    <a:pt x="3322794" y="1406050"/>
                  </a:moveTo>
                  <a:cubicBezTo>
                    <a:pt x="3531110" y="1406050"/>
                    <a:pt x="3699984" y="1574924"/>
                    <a:pt x="3699984" y="1783240"/>
                  </a:cubicBezTo>
                  <a:cubicBezTo>
                    <a:pt x="3699984" y="1991556"/>
                    <a:pt x="3531110" y="2160430"/>
                    <a:pt x="3322794" y="2160430"/>
                  </a:cubicBezTo>
                  <a:cubicBezTo>
                    <a:pt x="3114478" y="2160430"/>
                    <a:pt x="2945604" y="1991556"/>
                    <a:pt x="2945604" y="1783240"/>
                  </a:cubicBezTo>
                  <a:cubicBezTo>
                    <a:pt x="2945604" y="1574924"/>
                    <a:pt x="3114478" y="1406050"/>
                    <a:pt x="3322794" y="1406050"/>
                  </a:cubicBezTo>
                  <a:close/>
                  <a:moveTo>
                    <a:pt x="1901190" y="1406050"/>
                  </a:moveTo>
                  <a:cubicBezTo>
                    <a:pt x="2109506" y="1406050"/>
                    <a:pt x="2278380" y="1574924"/>
                    <a:pt x="2278380" y="1783240"/>
                  </a:cubicBezTo>
                  <a:cubicBezTo>
                    <a:pt x="2278380" y="1991556"/>
                    <a:pt x="2109506" y="2160430"/>
                    <a:pt x="1901190" y="2160430"/>
                  </a:cubicBezTo>
                  <a:cubicBezTo>
                    <a:pt x="1692874" y="2160430"/>
                    <a:pt x="1524000" y="1991556"/>
                    <a:pt x="1524000" y="1783240"/>
                  </a:cubicBezTo>
                  <a:cubicBezTo>
                    <a:pt x="1524000" y="1574924"/>
                    <a:pt x="1692874" y="1406050"/>
                    <a:pt x="1901190" y="1406050"/>
                  </a:cubicBezTo>
                  <a:close/>
                  <a:moveTo>
                    <a:pt x="3444555" y="1"/>
                  </a:moveTo>
                  <a:lnTo>
                    <a:pt x="5223983" y="1779430"/>
                  </a:lnTo>
                  <a:lnTo>
                    <a:pt x="3452333" y="3551081"/>
                  </a:lnTo>
                  <a:lnTo>
                    <a:pt x="3296124" y="3394871"/>
                  </a:lnTo>
                  <a:lnTo>
                    <a:pt x="4919183" y="1771811"/>
                  </a:lnTo>
                  <a:lnTo>
                    <a:pt x="3295964" y="148592"/>
                  </a:lnTo>
                  <a:close/>
                  <a:moveTo>
                    <a:pt x="1779429" y="0"/>
                  </a:moveTo>
                  <a:lnTo>
                    <a:pt x="1928020" y="148590"/>
                  </a:lnTo>
                  <a:lnTo>
                    <a:pt x="304801" y="1771809"/>
                  </a:lnTo>
                  <a:lnTo>
                    <a:pt x="1927860" y="3394869"/>
                  </a:lnTo>
                  <a:lnTo>
                    <a:pt x="1771651" y="3551079"/>
                  </a:lnTo>
                  <a:lnTo>
                    <a:pt x="0" y="1779428"/>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6" name="Group 5"/>
          <p:cNvGrpSpPr/>
          <p:nvPr/>
        </p:nvGrpSpPr>
        <p:grpSpPr>
          <a:xfrm>
            <a:off x="2019368" y="1425784"/>
            <a:ext cx="2377440" cy="4551232"/>
            <a:chOff x="2019368" y="1425784"/>
            <a:chExt cx="2377440" cy="4551232"/>
          </a:xfrm>
        </p:grpSpPr>
        <p:sp>
          <p:nvSpPr>
            <p:cNvPr id="146" name="Rectangle 145"/>
            <p:cNvSpPr/>
            <p:nvPr/>
          </p:nvSpPr>
          <p:spPr bwMode="auto">
            <a:xfrm>
              <a:off x="2186019" y="1425784"/>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marL="0" marR="0" lvl="0" indent="0" algn="ctr" defTabSz="725012" eaLnBrk="1" fontAlgn="auto" latinLnBrk="0" hangingPunct="1">
                <a:lnSpc>
                  <a:spcPct val="100000"/>
                </a:lnSpc>
                <a:spcBef>
                  <a:spcPct val="0"/>
                </a:spcBef>
                <a:spcAft>
                  <a:spcPct val="35000"/>
                </a:spcAft>
                <a:buClrTx/>
                <a:buSzTx/>
                <a:buFontTx/>
                <a:buNone/>
                <a:tabLst/>
                <a:defRPr/>
              </a:pPr>
              <a:r>
                <a:rPr kumimoji="0" lang="en-US" sz="1400" b="0" i="0" u="none" strike="noStrike" kern="0" cap="none" spc="0" normalizeH="0" baseline="0" noProof="0" dirty="0">
                  <a:ln>
                    <a:noFill/>
                  </a:ln>
                  <a:solidFill>
                    <a:srgbClr val="FFFFFF"/>
                  </a:solidFill>
                  <a:effectLst/>
                  <a:uLnTx/>
                  <a:uFillTx/>
                  <a:latin typeface="Segoe UI Semibold" panose="020B0702040204020203" pitchFamily="34" charset="0"/>
                  <a:cs typeface="Segoe UI Semibold" panose="020B0702040204020203" pitchFamily="34" charset="0"/>
                </a:rPr>
                <a:t>Information Management</a:t>
              </a:r>
            </a:p>
          </p:txBody>
        </p:sp>
        <p:sp>
          <p:nvSpPr>
            <p:cNvPr id="147" name="Rectangle 146"/>
            <p:cNvSpPr/>
            <p:nvPr/>
          </p:nvSpPr>
          <p:spPr>
            <a:xfrm>
              <a:off x="2652706" y="3493375"/>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Event Hubs</a:t>
              </a:r>
              <a:endParaRPr kumimoji="0" lang="en-US" sz="1100" b="0" i="0" u="none" strike="noStrike" kern="0" cap="none" spc="0" normalizeH="0" baseline="0" noProof="0" dirty="0">
                <a:ln>
                  <a:noFill/>
                </a:ln>
                <a:solidFill>
                  <a:srgbClr val="FFFFFF"/>
                </a:solidFill>
                <a:effectLst/>
                <a:uLnTx/>
                <a:uFillTx/>
              </a:endParaRPr>
            </a:p>
          </p:txBody>
        </p:sp>
        <p:cxnSp>
          <p:nvCxnSpPr>
            <p:cNvPr id="148" name="Straight Connector 147"/>
            <p:cNvCxnSpPr/>
            <p:nvPr/>
          </p:nvCxnSpPr>
          <p:spPr>
            <a:xfrm>
              <a:off x="2019368" y="5886879"/>
              <a:ext cx="2377440" cy="0"/>
            </a:xfrm>
            <a:prstGeom prst="line">
              <a:avLst/>
            </a:prstGeom>
            <a:solidFill>
              <a:srgbClr val="FFFFFF">
                <a:lumMod val="85000"/>
              </a:srgbClr>
            </a:solidFill>
            <a:ln w="28575" cap="flat" cmpd="sng" algn="ctr">
              <a:solidFill>
                <a:srgbClr val="002050"/>
              </a:solidFill>
              <a:prstDash val="solid"/>
              <a:headEnd type="none"/>
              <a:tailEnd type="none"/>
            </a:ln>
            <a:effectLst/>
          </p:spPr>
        </p:cxnSp>
        <p:grpSp>
          <p:nvGrpSpPr>
            <p:cNvPr id="149" name="Group 148"/>
            <p:cNvGrpSpPr/>
            <p:nvPr/>
          </p:nvGrpSpPr>
          <p:grpSpPr>
            <a:xfrm rot="13500000">
              <a:off x="4205167" y="5796874"/>
              <a:ext cx="181498" cy="178786"/>
              <a:chOff x="402446" y="5872915"/>
              <a:chExt cx="292608" cy="288235"/>
            </a:xfrm>
            <a:solidFill>
              <a:srgbClr val="FFFFFF">
                <a:lumMod val="85000"/>
              </a:srgbClr>
            </a:solidFill>
          </p:grpSpPr>
          <p:cxnSp>
            <p:nvCxnSpPr>
              <p:cNvPr id="158" name="Straight Connector 157"/>
              <p:cNvCxnSpPr/>
              <p:nvPr/>
            </p:nvCxnSpPr>
            <p:spPr>
              <a:xfrm>
                <a:off x="412598" y="5872915"/>
                <a:ext cx="0" cy="288235"/>
              </a:xfrm>
              <a:prstGeom prst="line">
                <a:avLst/>
              </a:prstGeom>
              <a:grpFill/>
              <a:ln w="28575" cap="flat" cmpd="sng" algn="ctr">
                <a:solidFill>
                  <a:srgbClr val="002050"/>
                </a:solidFill>
                <a:prstDash val="solid"/>
                <a:headEnd type="none"/>
                <a:tailEnd type="none"/>
              </a:ln>
              <a:effectLst/>
            </p:spPr>
          </p:cxnSp>
          <p:cxnSp>
            <p:nvCxnSpPr>
              <p:cNvPr id="159" name="Straight Connector 158"/>
              <p:cNvCxnSpPr/>
              <p:nvPr/>
            </p:nvCxnSpPr>
            <p:spPr>
              <a:xfrm>
                <a:off x="402446" y="6148978"/>
                <a:ext cx="292608" cy="0"/>
              </a:xfrm>
              <a:prstGeom prst="line">
                <a:avLst/>
              </a:prstGeom>
              <a:grpFill/>
              <a:ln w="28575" cap="flat" cmpd="sng" algn="ctr">
                <a:solidFill>
                  <a:srgbClr val="002050"/>
                </a:solidFill>
                <a:prstDash val="solid"/>
                <a:headEnd type="none"/>
                <a:tailEnd type="none"/>
              </a:ln>
              <a:effectLst/>
            </p:spPr>
          </p:cxnSp>
        </p:grpSp>
        <p:sp>
          <p:nvSpPr>
            <p:cNvPr id="150" name="Rectangle 149"/>
            <p:cNvSpPr/>
            <p:nvPr/>
          </p:nvSpPr>
          <p:spPr>
            <a:xfrm>
              <a:off x="2652706" y="2930536"/>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Catalog</a:t>
              </a:r>
            </a:p>
          </p:txBody>
        </p:sp>
        <p:grpSp>
          <p:nvGrpSpPr>
            <p:cNvPr id="151" name="Group 150"/>
            <p:cNvGrpSpPr/>
            <p:nvPr/>
          </p:nvGrpSpPr>
          <p:grpSpPr>
            <a:xfrm>
              <a:off x="2337798" y="2888091"/>
              <a:ext cx="274997" cy="292527"/>
              <a:chOff x="3232150" y="382588"/>
              <a:chExt cx="5727700" cy="6092825"/>
            </a:xfrm>
            <a:solidFill>
              <a:srgbClr val="FFFFFF"/>
            </a:solidFill>
          </p:grpSpPr>
          <p:sp>
            <p:nvSpPr>
              <p:cNvPr id="155" name="Freeform 10"/>
              <p:cNvSpPr>
                <a:spLocks/>
              </p:cNvSpPr>
              <p:nvPr/>
            </p:nvSpPr>
            <p:spPr bwMode="auto">
              <a:xfrm>
                <a:off x="3232150" y="382588"/>
                <a:ext cx="4492625" cy="4781550"/>
              </a:xfrm>
              <a:custGeom>
                <a:avLst/>
                <a:gdLst>
                  <a:gd name="T0" fmla="*/ 490 w 2830"/>
                  <a:gd name="T1" fmla="*/ 280 h 3012"/>
                  <a:gd name="T2" fmla="*/ 458 w 2830"/>
                  <a:gd name="T3" fmla="*/ 274 h 3012"/>
                  <a:gd name="T4" fmla="*/ 422 w 2830"/>
                  <a:gd name="T5" fmla="*/ 246 h 3012"/>
                  <a:gd name="T6" fmla="*/ 410 w 2830"/>
                  <a:gd name="T7" fmla="*/ 200 h 3012"/>
                  <a:gd name="T8" fmla="*/ 416 w 2830"/>
                  <a:gd name="T9" fmla="*/ 170 h 3012"/>
                  <a:gd name="T10" fmla="*/ 444 w 2830"/>
                  <a:gd name="T11" fmla="*/ 134 h 3012"/>
                  <a:gd name="T12" fmla="*/ 490 w 2830"/>
                  <a:gd name="T13" fmla="*/ 120 h 3012"/>
                  <a:gd name="T14" fmla="*/ 2724 w 2830"/>
                  <a:gd name="T15" fmla="*/ 1362 h 3012"/>
                  <a:gd name="T16" fmla="*/ 2830 w 2830"/>
                  <a:gd name="T17" fmla="*/ 0 h 3012"/>
                  <a:gd name="T18" fmla="*/ 382 w 2830"/>
                  <a:gd name="T19" fmla="*/ 16 h 3012"/>
                  <a:gd name="T20" fmla="*/ 314 w 2830"/>
                  <a:gd name="T21" fmla="*/ 74 h 3012"/>
                  <a:gd name="T22" fmla="*/ 266 w 2830"/>
                  <a:gd name="T23" fmla="*/ 130 h 3012"/>
                  <a:gd name="T24" fmla="*/ 222 w 2830"/>
                  <a:gd name="T25" fmla="*/ 206 h 3012"/>
                  <a:gd name="T26" fmla="*/ 214 w 2830"/>
                  <a:gd name="T27" fmla="*/ 736 h 3012"/>
                  <a:gd name="T28" fmla="*/ 62 w 2830"/>
                  <a:gd name="T29" fmla="*/ 738 h 3012"/>
                  <a:gd name="T30" fmla="*/ 22 w 2830"/>
                  <a:gd name="T31" fmla="*/ 760 h 3012"/>
                  <a:gd name="T32" fmla="*/ 0 w 2830"/>
                  <a:gd name="T33" fmla="*/ 800 h 3012"/>
                  <a:gd name="T34" fmla="*/ 0 w 2830"/>
                  <a:gd name="T35" fmla="*/ 832 h 3012"/>
                  <a:gd name="T36" fmla="*/ 22 w 2830"/>
                  <a:gd name="T37" fmla="*/ 872 h 3012"/>
                  <a:gd name="T38" fmla="*/ 62 w 2830"/>
                  <a:gd name="T39" fmla="*/ 894 h 3012"/>
                  <a:gd name="T40" fmla="*/ 214 w 2830"/>
                  <a:gd name="T41" fmla="*/ 896 h 3012"/>
                  <a:gd name="T42" fmla="*/ 80 w 2830"/>
                  <a:gd name="T43" fmla="*/ 1556 h 3012"/>
                  <a:gd name="T44" fmla="*/ 34 w 2830"/>
                  <a:gd name="T45" fmla="*/ 1570 h 3012"/>
                  <a:gd name="T46" fmla="*/ 6 w 2830"/>
                  <a:gd name="T47" fmla="*/ 1606 h 3012"/>
                  <a:gd name="T48" fmla="*/ 0 w 2830"/>
                  <a:gd name="T49" fmla="*/ 1636 h 3012"/>
                  <a:gd name="T50" fmla="*/ 12 w 2830"/>
                  <a:gd name="T51" fmla="*/ 1682 h 3012"/>
                  <a:gd name="T52" fmla="*/ 48 w 2830"/>
                  <a:gd name="T53" fmla="*/ 1710 h 3012"/>
                  <a:gd name="T54" fmla="*/ 214 w 2830"/>
                  <a:gd name="T55" fmla="*/ 1716 h 3012"/>
                  <a:gd name="T56" fmla="*/ 80 w 2830"/>
                  <a:gd name="T57" fmla="*/ 2314 h 3012"/>
                  <a:gd name="T58" fmla="*/ 48 w 2830"/>
                  <a:gd name="T59" fmla="*/ 2320 h 3012"/>
                  <a:gd name="T60" fmla="*/ 12 w 2830"/>
                  <a:gd name="T61" fmla="*/ 2348 h 3012"/>
                  <a:gd name="T62" fmla="*/ 0 w 2830"/>
                  <a:gd name="T63" fmla="*/ 2394 h 3012"/>
                  <a:gd name="T64" fmla="*/ 6 w 2830"/>
                  <a:gd name="T65" fmla="*/ 2424 h 3012"/>
                  <a:gd name="T66" fmla="*/ 34 w 2830"/>
                  <a:gd name="T67" fmla="*/ 2460 h 3012"/>
                  <a:gd name="T68" fmla="*/ 80 w 2830"/>
                  <a:gd name="T69" fmla="*/ 2474 h 3012"/>
                  <a:gd name="T70" fmla="*/ 214 w 2830"/>
                  <a:gd name="T71" fmla="*/ 2854 h 3012"/>
                  <a:gd name="T72" fmla="*/ 220 w 2830"/>
                  <a:gd name="T73" fmla="*/ 2910 h 3012"/>
                  <a:gd name="T74" fmla="*/ 250 w 2830"/>
                  <a:gd name="T75" fmla="*/ 2966 h 3012"/>
                  <a:gd name="T76" fmla="*/ 292 w 2830"/>
                  <a:gd name="T77" fmla="*/ 2998 h 3012"/>
                  <a:gd name="T78" fmla="*/ 346 w 2830"/>
                  <a:gd name="T79" fmla="*/ 3010 h 3012"/>
                  <a:gd name="T80" fmla="*/ 1744 w 2830"/>
                  <a:gd name="T81" fmla="*/ 3012 h 3012"/>
                  <a:gd name="T82" fmla="*/ 1746 w 2830"/>
                  <a:gd name="T83" fmla="*/ 1702 h 3012"/>
                  <a:gd name="T84" fmla="*/ 1786 w 2830"/>
                  <a:gd name="T85" fmla="*/ 1632 h 3012"/>
                  <a:gd name="T86" fmla="*/ 1840 w 2830"/>
                  <a:gd name="T87" fmla="*/ 1572 h 3012"/>
                  <a:gd name="T88" fmla="*/ 1900 w 2830"/>
                  <a:gd name="T89" fmla="*/ 1530 h 3012"/>
                  <a:gd name="T90" fmla="*/ 1952 w 2830"/>
                  <a:gd name="T91" fmla="*/ 1502 h 3012"/>
                  <a:gd name="T92" fmla="*/ 2048 w 2830"/>
                  <a:gd name="T93" fmla="*/ 1458 h 3012"/>
                  <a:gd name="T94" fmla="*/ 2162 w 2830"/>
                  <a:gd name="T95" fmla="*/ 1424 h 3012"/>
                  <a:gd name="T96" fmla="*/ 2376 w 2830"/>
                  <a:gd name="T97" fmla="*/ 1382 h 3012"/>
                  <a:gd name="T98" fmla="*/ 2564 w 2830"/>
                  <a:gd name="T99" fmla="*/ 1366 h 3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0" h="3012">
                    <a:moveTo>
                      <a:pt x="2564" y="1366"/>
                    </a:moveTo>
                    <a:lnTo>
                      <a:pt x="2564" y="280"/>
                    </a:lnTo>
                    <a:lnTo>
                      <a:pt x="490" y="280"/>
                    </a:lnTo>
                    <a:lnTo>
                      <a:pt x="490" y="280"/>
                    </a:lnTo>
                    <a:lnTo>
                      <a:pt x="472" y="280"/>
                    </a:lnTo>
                    <a:lnTo>
                      <a:pt x="458" y="274"/>
                    </a:lnTo>
                    <a:lnTo>
                      <a:pt x="444" y="268"/>
                    </a:lnTo>
                    <a:lnTo>
                      <a:pt x="432" y="258"/>
                    </a:lnTo>
                    <a:lnTo>
                      <a:pt x="422" y="246"/>
                    </a:lnTo>
                    <a:lnTo>
                      <a:pt x="416" y="232"/>
                    </a:lnTo>
                    <a:lnTo>
                      <a:pt x="410" y="216"/>
                    </a:lnTo>
                    <a:lnTo>
                      <a:pt x="410" y="200"/>
                    </a:lnTo>
                    <a:lnTo>
                      <a:pt x="410" y="200"/>
                    </a:lnTo>
                    <a:lnTo>
                      <a:pt x="410" y="184"/>
                    </a:lnTo>
                    <a:lnTo>
                      <a:pt x="416" y="170"/>
                    </a:lnTo>
                    <a:lnTo>
                      <a:pt x="422" y="156"/>
                    </a:lnTo>
                    <a:lnTo>
                      <a:pt x="432" y="144"/>
                    </a:lnTo>
                    <a:lnTo>
                      <a:pt x="444" y="134"/>
                    </a:lnTo>
                    <a:lnTo>
                      <a:pt x="458" y="126"/>
                    </a:lnTo>
                    <a:lnTo>
                      <a:pt x="472" y="122"/>
                    </a:lnTo>
                    <a:lnTo>
                      <a:pt x="490" y="120"/>
                    </a:lnTo>
                    <a:lnTo>
                      <a:pt x="2724" y="120"/>
                    </a:lnTo>
                    <a:lnTo>
                      <a:pt x="2724" y="1362"/>
                    </a:lnTo>
                    <a:lnTo>
                      <a:pt x="2724" y="1362"/>
                    </a:lnTo>
                    <a:lnTo>
                      <a:pt x="2776" y="1364"/>
                    </a:lnTo>
                    <a:lnTo>
                      <a:pt x="2830" y="1366"/>
                    </a:lnTo>
                    <a:lnTo>
                      <a:pt x="2830" y="0"/>
                    </a:lnTo>
                    <a:lnTo>
                      <a:pt x="410" y="0"/>
                    </a:lnTo>
                    <a:lnTo>
                      <a:pt x="410" y="0"/>
                    </a:lnTo>
                    <a:lnTo>
                      <a:pt x="382" y="16"/>
                    </a:lnTo>
                    <a:lnTo>
                      <a:pt x="356" y="36"/>
                    </a:lnTo>
                    <a:lnTo>
                      <a:pt x="334" y="54"/>
                    </a:lnTo>
                    <a:lnTo>
                      <a:pt x="314" y="74"/>
                    </a:lnTo>
                    <a:lnTo>
                      <a:pt x="296" y="92"/>
                    </a:lnTo>
                    <a:lnTo>
                      <a:pt x="280" y="112"/>
                    </a:lnTo>
                    <a:lnTo>
                      <a:pt x="266" y="130"/>
                    </a:lnTo>
                    <a:lnTo>
                      <a:pt x="254" y="148"/>
                    </a:lnTo>
                    <a:lnTo>
                      <a:pt x="234" y="180"/>
                    </a:lnTo>
                    <a:lnTo>
                      <a:pt x="222" y="206"/>
                    </a:lnTo>
                    <a:lnTo>
                      <a:pt x="214" y="230"/>
                    </a:lnTo>
                    <a:lnTo>
                      <a:pt x="214" y="230"/>
                    </a:lnTo>
                    <a:lnTo>
                      <a:pt x="214" y="736"/>
                    </a:lnTo>
                    <a:lnTo>
                      <a:pt x="80" y="736"/>
                    </a:lnTo>
                    <a:lnTo>
                      <a:pt x="80" y="736"/>
                    </a:lnTo>
                    <a:lnTo>
                      <a:pt x="62" y="738"/>
                    </a:lnTo>
                    <a:lnTo>
                      <a:pt x="48" y="742"/>
                    </a:lnTo>
                    <a:lnTo>
                      <a:pt x="34" y="750"/>
                    </a:lnTo>
                    <a:lnTo>
                      <a:pt x="22" y="760"/>
                    </a:lnTo>
                    <a:lnTo>
                      <a:pt x="12" y="772"/>
                    </a:lnTo>
                    <a:lnTo>
                      <a:pt x="6" y="784"/>
                    </a:lnTo>
                    <a:lnTo>
                      <a:pt x="0" y="800"/>
                    </a:lnTo>
                    <a:lnTo>
                      <a:pt x="0" y="816"/>
                    </a:lnTo>
                    <a:lnTo>
                      <a:pt x="0" y="816"/>
                    </a:lnTo>
                    <a:lnTo>
                      <a:pt x="0" y="832"/>
                    </a:lnTo>
                    <a:lnTo>
                      <a:pt x="6" y="846"/>
                    </a:lnTo>
                    <a:lnTo>
                      <a:pt x="12" y="860"/>
                    </a:lnTo>
                    <a:lnTo>
                      <a:pt x="22" y="872"/>
                    </a:lnTo>
                    <a:lnTo>
                      <a:pt x="34" y="882"/>
                    </a:lnTo>
                    <a:lnTo>
                      <a:pt x="48" y="890"/>
                    </a:lnTo>
                    <a:lnTo>
                      <a:pt x="62" y="894"/>
                    </a:lnTo>
                    <a:lnTo>
                      <a:pt x="80" y="896"/>
                    </a:lnTo>
                    <a:lnTo>
                      <a:pt x="214" y="896"/>
                    </a:lnTo>
                    <a:lnTo>
                      <a:pt x="214" y="896"/>
                    </a:lnTo>
                    <a:lnTo>
                      <a:pt x="214" y="1556"/>
                    </a:lnTo>
                    <a:lnTo>
                      <a:pt x="80" y="1556"/>
                    </a:lnTo>
                    <a:lnTo>
                      <a:pt x="80" y="1556"/>
                    </a:lnTo>
                    <a:lnTo>
                      <a:pt x="62" y="1558"/>
                    </a:lnTo>
                    <a:lnTo>
                      <a:pt x="48" y="1562"/>
                    </a:lnTo>
                    <a:lnTo>
                      <a:pt x="34" y="1570"/>
                    </a:lnTo>
                    <a:lnTo>
                      <a:pt x="22" y="1580"/>
                    </a:lnTo>
                    <a:lnTo>
                      <a:pt x="12" y="1592"/>
                    </a:lnTo>
                    <a:lnTo>
                      <a:pt x="6" y="1606"/>
                    </a:lnTo>
                    <a:lnTo>
                      <a:pt x="0" y="1620"/>
                    </a:lnTo>
                    <a:lnTo>
                      <a:pt x="0" y="1636"/>
                    </a:lnTo>
                    <a:lnTo>
                      <a:pt x="0" y="1636"/>
                    </a:lnTo>
                    <a:lnTo>
                      <a:pt x="0" y="1652"/>
                    </a:lnTo>
                    <a:lnTo>
                      <a:pt x="6" y="1668"/>
                    </a:lnTo>
                    <a:lnTo>
                      <a:pt x="12" y="1682"/>
                    </a:lnTo>
                    <a:lnTo>
                      <a:pt x="22" y="1694"/>
                    </a:lnTo>
                    <a:lnTo>
                      <a:pt x="34" y="1702"/>
                    </a:lnTo>
                    <a:lnTo>
                      <a:pt x="48" y="1710"/>
                    </a:lnTo>
                    <a:lnTo>
                      <a:pt x="62" y="1716"/>
                    </a:lnTo>
                    <a:lnTo>
                      <a:pt x="80" y="1716"/>
                    </a:lnTo>
                    <a:lnTo>
                      <a:pt x="214" y="1716"/>
                    </a:lnTo>
                    <a:lnTo>
                      <a:pt x="214" y="1716"/>
                    </a:lnTo>
                    <a:lnTo>
                      <a:pt x="214" y="2314"/>
                    </a:lnTo>
                    <a:lnTo>
                      <a:pt x="80" y="2314"/>
                    </a:lnTo>
                    <a:lnTo>
                      <a:pt x="80" y="2314"/>
                    </a:lnTo>
                    <a:lnTo>
                      <a:pt x="62" y="2316"/>
                    </a:lnTo>
                    <a:lnTo>
                      <a:pt x="48" y="2320"/>
                    </a:lnTo>
                    <a:lnTo>
                      <a:pt x="34" y="2328"/>
                    </a:lnTo>
                    <a:lnTo>
                      <a:pt x="22" y="2338"/>
                    </a:lnTo>
                    <a:lnTo>
                      <a:pt x="12" y="2348"/>
                    </a:lnTo>
                    <a:lnTo>
                      <a:pt x="6" y="2362"/>
                    </a:lnTo>
                    <a:lnTo>
                      <a:pt x="0" y="2378"/>
                    </a:lnTo>
                    <a:lnTo>
                      <a:pt x="0" y="2394"/>
                    </a:lnTo>
                    <a:lnTo>
                      <a:pt x="0" y="2394"/>
                    </a:lnTo>
                    <a:lnTo>
                      <a:pt x="0" y="2410"/>
                    </a:lnTo>
                    <a:lnTo>
                      <a:pt x="6" y="2424"/>
                    </a:lnTo>
                    <a:lnTo>
                      <a:pt x="12" y="2438"/>
                    </a:lnTo>
                    <a:lnTo>
                      <a:pt x="22" y="2450"/>
                    </a:lnTo>
                    <a:lnTo>
                      <a:pt x="34" y="2460"/>
                    </a:lnTo>
                    <a:lnTo>
                      <a:pt x="48" y="2468"/>
                    </a:lnTo>
                    <a:lnTo>
                      <a:pt x="62" y="2472"/>
                    </a:lnTo>
                    <a:lnTo>
                      <a:pt x="80" y="2474"/>
                    </a:lnTo>
                    <a:lnTo>
                      <a:pt x="214" y="2474"/>
                    </a:lnTo>
                    <a:lnTo>
                      <a:pt x="214" y="2474"/>
                    </a:lnTo>
                    <a:lnTo>
                      <a:pt x="214" y="2854"/>
                    </a:lnTo>
                    <a:lnTo>
                      <a:pt x="214" y="2854"/>
                    </a:lnTo>
                    <a:lnTo>
                      <a:pt x="216" y="2884"/>
                    </a:lnTo>
                    <a:lnTo>
                      <a:pt x="220" y="2910"/>
                    </a:lnTo>
                    <a:lnTo>
                      <a:pt x="228" y="2932"/>
                    </a:lnTo>
                    <a:lnTo>
                      <a:pt x="238" y="2952"/>
                    </a:lnTo>
                    <a:lnTo>
                      <a:pt x="250" y="2966"/>
                    </a:lnTo>
                    <a:lnTo>
                      <a:pt x="262" y="2980"/>
                    </a:lnTo>
                    <a:lnTo>
                      <a:pt x="276" y="2990"/>
                    </a:lnTo>
                    <a:lnTo>
                      <a:pt x="292" y="2998"/>
                    </a:lnTo>
                    <a:lnTo>
                      <a:pt x="306" y="3002"/>
                    </a:lnTo>
                    <a:lnTo>
                      <a:pt x="320" y="3006"/>
                    </a:lnTo>
                    <a:lnTo>
                      <a:pt x="346" y="3010"/>
                    </a:lnTo>
                    <a:lnTo>
                      <a:pt x="364" y="3012"/>
                    </a:lnTo>
                    <a:lnTo>
                      <a:pt x="370" y="3012"/>
                    </a:lnTo>
                    <a:lnTo>
                      <a:pt x="1744" y="3012"/>
                    </a:lnTo>
                    <a:lnTo>
                      <a:pt x="1744" y="1710"/>
                    </a:lnTo>
                    <a:lnTo>
                      <a:pt x="1746" y="1702"/>
                    </a:lnTo>
                    <a:lnTo>
                      <a:pt x="1746" y="1702"/>
                    </a:lnTo>
                    <a:lnTo>
                      <a:pt x="1756" y="1680"/>
                    </a:lnTo>
                    <a:lnTo>
                      <a:pt x="1768" y="1658"/>
                    </a:lnTo>
                    <a:lnTo>
                      <a:pt x="1786" y="1632"/>
                    </a:lnTo>
                    <a:lnTo>
                      <a:pt x="1810" y="1602"/>
                    </a:lnTo>
                    <a:lnTo>
                      <a:pt x="1824" y="1588"/>
                    </a:lnTo>
                    <a:lnTo>
                      <a:pt x="1840" y="1572"/>
                    </a:lnTo>
                    <a:lnTo>
                      <a:pt x="1858" y="1558"/>
                    </a:lnTo>
                    <a:lnTo>
                      <a:pt x="1878" y="1544"/>
                    </a:lnTo>
                    <a:lnTo>
                      <a:pt x="1900" y="1530"/>
                    </a:lnTo>
                    <a:lnTo>
                      <a:pt x="1924" y="1518"/>
                    </a:lnTo>
                    <a:lnTo>
                      <a:pt x="1924" y="1518"/>
                    </a:lnTo>
                    <a:lnTo>
                      <a:pt x="1952" y="1502"/>
                    </a:lnTo>
                    <a:lnTo>
                      <a:pt x="1982" y="1486"/>
                    </a:lnTo>
                    <a:lnTo>
                      <a:pt x="2014" y="1472"/>
                    </a:lnTo>
                    <a:lnTo>
                      <a:pt x="2048" y="1458"/>
                    </a:lnTo>
                    <a:lnTo>
                      <a:pt x="2086" y="1446"/>
                    </a:lnTo>
                    <a:lnTo>
                      <a:pt x="2122" y="1434"/>
                    </a:lnTo>
                    <a:lnTo>
                      <a:pt x="2162" y="1424"/>
                    </a:lnTo>
                    <a:lnTo>
                      <a:pt x="2202" y="1414"/>
                    </a:lnTo>
                    <a:lnTo>
                      <a:pt x="2288" y="1396"/>
                    </a:lnTo>
                    <a:lnTo>
                      <a:pt x="2376" y="1382"/>
                    </a:lnTo>
                    <a:lnTo>
                      <a:pt x="2470" y="1372"/>
                    </a:lnTo>
                    <a:lnTo>
                      <a:pt x="2564" y="1366"/>
                    </a:lnTo>
                    <a:lnTo>
                      <a:pt x="2564" y="13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6" name="Freeform 11"/>
              <p:cNvSpPr>
                <a:spLocks/>
              </p:cNvSpPr>
              <p:nvPr/>
            </p:nvSpPr>
            <p:spPr bwMode="auto">
              <a:xfrm>
                <a:off x="6134100" y="3106738"/>
                <a:ext cx="2825750" cy="3368675"/>
              </a:xfrm>
              <a:custGeom>
                <a:avLst/>
                <a:gdLst>
                  <a:gd name="T0" fmla="*/ 866 w 1780"/>
                  <a:gd name="T1" fmla="*/ 356 h 2122"/>
                  <a:gd name="T2" fmla="*/ 730 w 1780"/>
                  <a:gd name="T3" fmla="*/ 352 h 2122"/>
                  <a:gd name="T4" fmla="*/ 594 w 1780"/>
                  <a:gd name="T5" fmla="*/ 340 h 2122"/>
                  <a:gd name="T6" fmla="*/ 464 w 1780"/>
                  <a:gd name="T7" fmla="*/ 322 h 2122"/>
                  <a:gd name="T8" fmla="*/ 342 w 1780"/>
                  <a:gd name="T9" fmla="*/ 296 h 2122"/>
                  <a:gd name="T10" fmla="*/ 232 w 1780"/>
                  <a:gd name="T11" fmla="*/ 262 h 2122"/>
                  <a:gd name="T12" fmla="*/ 136 w 1780"/>
                  <a:gd name="T13" fmla="*/ 222 h 2122"/>
                  <a:gd name="T14" fmla="*/ 58 w 1780"/>
                  <a:gd name="T15" fmla="*/ 174 h 2122"/>
                  <a:gd name="T16" fmla="*/ 12 w 1780"/>
                  <a:gd name="T17" fmla="*/ 134 h 2122"/>
                  <a:gd name="T18" fmla="*/ 0 w 1780"/>
                  <a:gd name="T19" fmla="*/ 1940 h 2122"/>
                  <a:gd name="T20" fmla="*/ 26 w 1780"/>
                  <a:gd name="T21" fmla="*/ 1960 h 2122"/>
                  <a:gd name="T22" fmla="*/ 90 w 1780"/>
                  <a:gd name="T23" fmla="*/ 1996 h 2122"/>
                  <a:gd name="T24" fmla="*/ 174 w 1780"/>
                  <a:gd name="T25" fmla="*/ 2030 h 2122"/>
                  <a:gd name="T26" fmla="*/ 272 w 1780"/>
                  <a:gd name="T27" fmla="*/ 2058 h 2122"/>
                  <a:gd name="T28" fmla="*/ 386 w 1780"/>
                  <a:gd name="T29" fmla="*/ 2082 h 2122"/>
                  <a:gd name="T30" fmla="*/ 512 w 1780"/>
                  <a:gd name="T31" fmla="*/ 2102 h 2122"/>
                  <a:gd name="T32" fmla="*/ 646 w 1780"/>
                  <a:gd name="T33" fmla="*/ 2114 h 2122"/>
                  <a:gd name="T34" fmla="*/ 790 w 1780"/>
                  <a:gd name="T35" fmla="*/ 2122 h 2122"/>
                  <a:gd name="T36" fmla="*/ 866 w 1780"/>
                  <a:gd name="T37" fmla="*/ 2122 h 2122"/>
                  <a:gd name="T38" fmla="*/ 1050 w 1780"/>
                  <a:gd name="T39" fmla="*/ 2118 h 2122"/>
                  <a:gd name="T40" fmla="*/ 1222 w 1780"/>
                  <a:gd name="T41" fmla="*/ 2102 h 2122"/>
                  <a:gd name="T42" fmla="*/ 1376 w 1780"/>
                  <a:gd name="T43" fmla="*/ 2076 h 2122"/>
                  <a:gd name="T44" fmla="*/ 1512 w 1780"/>
                  <a:gd name="T45" fmla="*/ 2044 h 2122"/>
                  <a:gd name="T46" fmla="*/ 1624 w 1780"/>
                  <a:gd name="T47" fmla="*/ 2004 h 2122"/>
                  <a:gd name="T48" fmla="*/ 1690 w 1780"/>
                  <a:gd name="T49" fmla="*/ 1970 h 2122"/>
                  <a:gd name="T50" fmla="*/ 1724 w 1780"/>
                  <a:gd name="T51" fmla="*/ 1946 h 2122"/>
                  <a:gd name="T52" fmla="*/ 1750 w 1780"/>
                  <a:gd name="T53" fmla="*/ 1922 h 2122"/>
                  <a:gd name="T54" fmla="*/ 1770 w 1780"/>
                  <a:gd name="T55" fmla="*/ 1894 h 2122"/>
                  <a:gd name="T56" fmla="*/ 1778 w 1780"/>
                  <a:gd name="T57" fmla="*/ 1868 h 2122"/>
                  <a:gd name="T58" fmla="*/ 1780 w 1780"/>
                  <a:gd name="T59" fmla="*/ 0 h 2122"/>
                  <a:gd name="T60" fmla="*/ 1778 w 1780"/>
                  <a:gd name="T61" fmla="*/ 22 h 2122"/>
                  <a:gd name="T62" fmla="*/ 1768 w 1780"/>
                  <a:gd name="T63" fmla="*/ 64 h 2122"/>
                  <a:gd name="T64" fmla="*/ 1748 w 1780"/>
                  <a:gd name="T65" fmla="*/ 102 h 2122"/>
                  <a:gd name="T66" fmla="*/ 1718 w 1780"/>
                  <a:gd name="T67" fmla="*/ 138 h 2122"/>
                  <a:gd name="T68" fmla="*/ 1682 w 1780"/>
                  <a:gd name="T69" fmla="*/ 170 h 2122"/>
                  <a:gd name="T70" fmla="*/ 1636 w 1780"/>
                  <a:gd name="T71" fmla="*/ 202 h 2122"/>
                  <a:gd name="T72" fmla="*/ 1584 w 1780"/>
                  <a:gd name="T73" fmla="*/ 228 h 2122"/>
                  <a:gd name="T74" fmla="*/ 1494 w 1780"/>
                  <a:gd name="T75" fmla="*/ 266 h 2122"/>
                  <a:gd name="T76" fmla="*/ 1356 w 1780"/>
                  <a:gd name="T77" fmla="*/ 304 h 2122"/>
                  <a:gd name="T78" fmla="*/ 1200 w 1780"/>
                  <a:gd name="T79" fmla="*/ 332 h 2122"/>
                  <a:gd name="T80" fmla="*/ 1036 w 1780"/>
                  <a:gd name="T81" fmla="*/ 350 h 2122"/>
                  <a:gd name="T82" fmla="*/ 866 w 1780"/>
                  <a:gd name="T83" fmla="*/ 356 h 2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80" h="2122">
                    <a:moveTo>
                      <a:pt x="866" y="356"/>
                    </a:moveTo>
                    <a:lnTo>
                      <a:pt x="866" y="356"/>
                    </a:lnTo>
                    <a:lnTo>
                      <a:pt x="798" y="354"/>
                    </a:lnTo>
                    <a:lnTo>
                      <a:pt x="730" y="352"/>
                    </a:lnTo>
                    <a:lnTo>
                      <a:pt x="660" y="348"/>
                    </a:lnTo>
                    <a:lnTo>
                      <a:pt x="594" y="340"/>
                    </a:lnTo>
                    <a:lnTo>
                      <a:pt x="528" y="332"/>
                    </a:lnTo>
                    <a:lnTo>
                      <a:pt x="464" y="322"/>
                    </a:lnTo>
                    <a:lnTo>
                      <a:pt x="402" y="310"/>
                    </a:lnTo>
                    <a:lnTo>
                      <a:pt x="342" y="296"/>
                    </a:lnTo>
                    <a:lnTo>
                      <a:pt x="286" y="280"/>
                    </a:lnTo>
                    <a:lnTo>
                      <a:pt x="232" y="262"/>
                    </a:lnTo>
                    <a:lnTo>
                      <a:pt x="182" y="244"/>
                    </a:lnTo>
                    <a:lnTo>
                      <a:pt x="136" y="222"/>
                    </a:lnTo>
                    <a:lnTo>
                      <a:pt x="96" y="200"/>
                    </a:lnTo>
                    <a:lnTo>
                      <a:pt x="58" y="174"/>
                    </a:lnTo>
                    <a:lnTo>
                      <a:pt x="26" y="148"/>
                    </a:lnTo>
                    <a:lnTo>
                      <a:pt x="12" y="134"/>
                    </a:lnTo>
                    <a:lnTo>
                      <a:pt x="0" y="120"/>
                    </a:lnTo>
                    <a:lnTo>
                      <a:pt x="0" y="1940"/>
                    </a:lnTo>
                    <a:lnTo>
                      <a:pt x="0" y="1940"/>
                    </a:lnTo>
                    <a:lnTo>
                      <a:pt x="26" y="1960"/>
                    </a:lnTo>
                    <a:lnTo>
                      <a:pt x="56" y="1978"/>
                    </a:lnTo>
                    <a:lnTo>
                      <a:pt x="90" y="1996"/>
                    </a:lnTo>
                    <a:lnTo>
                      <a:pt x="130" y="2014"/>
                    </a:lnTo>
                    <a:lnTo>
                      <a:pt x="174" y="2030"/>
                    </a:lnTo>
                    <a:lnTo>
                      <a:pt x="222" y="2044"/>
                    </a:lnTo>
                    <a:lnTo>
                      <a:pt x="272" y="2058"/>
                    </a:lnTo>
                    <a:lnTo>
                      <a:pt x="328" y="2072"/>
                    </a:lnTo>
                    <a:lnTo>
                      <a:pt x="386" y="2082"/>
                    </a:lnTo>
                    <a:lnTo>
                      <a:pt x="448" y="2092"/>
                    </a:lnTo>
                    <a:lnTo>
                      <a:pt x="512" y="2102"/>
                    </a:lnTo>
                    <a:lnTo>
                      <a:pt x="578" y="2108"/>
                    </a:lnTo>
                    <a:lnTo>
                      <a:pt x="646" y="2114"/>
                    </a:lnTo>
                    <a:lnTo>
                      <a:pt x="718" y="2118"/>
                    </a:lnTo>
                    <a:lnTo>
                      <a:pt x="790" y="2122"/>
                    </a:lnTo>
                    <a:lnTo>
                      <a:pt x="866" y="2122"/>
                    </a:lnTo>
                    <a:lnTo>
                      <a:pt x="866" y="2122"/>
                    </a:lnTo>
                    <a:lnTo>
                      <a:pt x="958" y="2122"/>
                    </a:lnTo>
                    <a:lnTo>
                      <a:pt x="1050" y="2118"/>
                    </a:lnTo>
                    <a:lnTo>
                      <a:pt x="1138" y="2110"/>
                    </a:lnTo>
                    <a:lnTo>
                      <a:pt x="1222" y="2102"/>
                    </a:lnTo>
                    <a:lnTo>
                      <a:pt x="1302" y="2090"/>
                    </a:lnTo>
                    <a:lnTo>
                      <a:pt x="1376" y="2076"/>
                    </a:lnTo>
                    <a:lnTo>
                      <a:pt x="1446" y="2062"/>
                    </a:lnTo>
                    <a:lnTo>
                      <a:pt x="1512" y="2044"/>
                    </a:lnTo>
                    <a:lnTo>
                      <a:pt x="1570" y="2024"/>
                    </a:lnTo>
                    <a:lnTo>
                      <a:pt x="1624" y="2004"/>
                    </a:lnTo>
                    <a:lnTo>
                      <a:pt x="1670" y="1982"/>
                    </a:lnTo>
                    <a:lnTo>
                      <a:pt x="1690" y="1970"/>
                    </a:lnTo>
                    <a:lnTo>
                      <a:pt x="1708" y="1958"/>
                    </a:lnTo>
                    <a:lnTo>
                      <a:pt x="1724" y="1946"/>
                    </a:lnTo>
                    <a:lnTo>
                      <a:pt x="1738" y="1934"/>
                    </a:lnTo>
                    <a:lnTo>
                      <a:pt x="1750" y="1922"/>
                    </a:lnTo>
                    <a:lnTo>
                      <a:pt x="1762" y="1908"/>
                    </a:lnTo>
                    <a:lnTo>
                      <a:pt x="1770" y="1894"/>
                    </a:lnTo>
                    <a:lnTo>
                      <a:pt x="1774" y="1882"/>
                    </a:lnTo>
                    <a:lnTo>
                      <a:pt x="1778" y="1868"/>
                    </a:lnTo>
                    <a:lnTo>
                      <a:pt x="1780" y="1854"/>
                    </a:lnTo>
                    <a:lnTo>
                      <a:pt x="1780" y="0"/>
                    </a:lnTo>
                    <a:lnTo>
                      <a:pt x="1780" y="0"/>
                    </a:lnTo>
                    <a:lnTo>
                      <a:pt x="1778" y="22"/>
                    </a:lnTo>
                    <a:lnTo>
                      <a:pt x="1774" y="44"/>
                    </a:lnTo>
                    <a:lnTo>
                      <a:pt x="1768" y="64"/>
                    </a:lnTo>
                    <a:lnTo>
                      <a:pt x="1760" y="82"/>
                    </a:lnTo>
                    <a:lnTo>
                      <a:pt x="1748" y="102"/>
                    </a:lnTo>
                    <a:lnTo>
                      <a:pt x="1734" y="120"/>
                    </a:lnTo>
                    <a:lnTo>
                      <a:pt x="1718" y="138"/>
                    </a:lnTo>
                    <a:lnTo>
                      <a:pt x="1700" y="154"/>
                    </a:lnTo>
                    <a:lnTo>
                      <a:pt x="1682" y="170"/>
                    </a:lnTo>
                    <a:lnTo>
                      <a:pt x="1660" y="186"/>
                    </a:lnTo>
                    <a:lnTo>
                      <a:pt x="1636" y="202"/>
                    </a:lnTo>
                    <a:lnTo>
                      <a:pt x="1610" y="216"/>
                    </a:lnTo>
                    <a:lnTo>
                      <a:pt x="1584" y="228"/>
                    </a:lnTo>
                    <a:lnTo>
                      <a:pt x="1554" y="242"/>
                    </a:lnTo>
                    <a:lnTo>
                      <a:pt x="1494" y="266"/>
                    </a:lnTo>
                    <a:lnTo>
                      <a:pt x="1426" y="286"/>
                    </a:lnTo>
                    <a:lnTo>
                      <a:pt x="1356" y="304"/>
                    </a:lnTo>
                    <a:lnTo>
                      <a:pt x="1280" y="320"/>
                    </a:lnTo>
                    <a:lnTo>
                      <a:pt x="1200" y="332"/>
                    </a:lnTo>
                    <a:lnTo>
                      <a:pt x="1120" y="342"/>
                    </a:lnTo>
                    <a:lnTo>
                      <a:pt x="1036" y="350"/>
                    </a:lnTo>
                    <a:lnTo>
                      <a:pt x="952" y="354"/>
                    </a:lnTo>
                    <a:lnTo>
                      <a:pt x="866" y="356"/>
                    </a:lnTo>
                    <a:lnTo>
                      <a:pt x="866" y="3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57" name="Freeform 12"/>
              <p:cNvSpPr>
                <a:spLocks/>
              </p:cNvSpPr>
              <p:nvPr/>
            </p:nvSpPr>
            <p:spPr bwMode="auto">
              <a:xfrm>
                <a:off x="6299200" y="2779713"/>
                <a:ext cx="2422525" cy="654050"/>
              </a:xfrm>
              <a:custGeom>
                <a:avLst/>
                <a:gdLst>
                  <a:gd name="T0" fmla="*/ 0 w 1526"/>
                  <a:gd name="T1" fmla="*/ 206 h 412"/>
                  <a:gd name="T2" fmla="*/ 2 w 1526"/>
                  <a:gd name="T3" fmla="*/ 220 h 412"/>
                  <a:gd name="T4" fmla="*/ 12 w 1526"/>
                  <a:gd name="T5" fmla="*/ 236 h 412"/>
                  <a:gd name="T6" fmla="*/ 52 w 1526"/>
                  <a:gd name="T7" fmla="*/ 270 h 412"/>
                  <a:gd name="T8" fmla="*/ 116 w 1526"/>
                  <a:gd name="T9" fmla="*/ 304 h 412"/>
                  <a:gd name="T10" fmla="*/ 204 w 1526"/>
                  <a:gd name="T11" fmla="*/ 336 h 412"/>
                  <a:gd name="T12" fmla="*/ 312 w 1526"/>
                  <a:gd name="T13" fmla="*/ 366 h 412"/>
                  <a:gd name="T14" fmla="*/ 444 w 1526"/>
                  <a:gd name="T15" fmla="*/ 390 h 412"/>
                  <a:gd name="T16" fmla="*/ 594 w 1526"/>
                  <a:gd name="T17" fmla="*/ 406 h 412"/>
                  <a:gd name="T18" fmla="*/ 762 w 1526"/>
                  <a:gd name="T19" fmla="*/ 412 h 412"/>
                  <a:gd name="T20" fmla="*/ 850 w 1526"/>
                  <a:gd name="T21" fmla="*/ 412 h 412"/>
                  <a:gd name="T22" fmla="*/ 1010 w 1526"/>
                  <a:gd name="T23" fmla="*/ 400 h 412"/>
                  <a:gd name="T24" fmla="*/ 1150 w 1526"/>
                  <a:gd name="T25" fmla="*/ 380 h 412"/>
                  <a:gd name="T26" fmla="*/ 1270 w 1526"/>
                  <a:gd name="T27" fmla="*/ 352 h 412"/>
                  <a:gd name="T28" fmla="*/ 1370 w 1526"/>
                  <a:gd name="T29" fmla="*/ 320 h 412"/>
                  <a:gd name="T30" fmla="*/ 1446 w 1526"/>
                  <a:gd name="T31" fmla="*/ 286 h 412"/>
                  <a:gd name="T32" fmla="*/ 1496 w 1526"/>
                  <a:gd name="T33" fmla="*/ 252 h 412"/>
                  <a:gd name="T34" fmla="*/ 1520 w 1526"/>
                  <a:gd name="T35" fmla="*/ 228 h 412"/>
                  <a:gd name="T36" fmla="*/ 1526 w 1526"/>
                  <a:gd name="T37" fmla="*/ 214 h 412"/>
                  <a:gd name="T38" fmla="*/ 1526 w 1526"/>
                  <a:gd name="T39" fmla="*/ 206 h 412"/>
                  <a:gd name="T40" fmla="*/ 1524 w 1526"/>
                  <a:gd name="T41" fmla="*/ 192 h 412"/>
                  <a:gd name="T42" fmla="*/ 1514 w 1526"/>
                  <a:gd name="T43" fmla="*/ 176 h 412"/>
                  <a:gd name="T44" fmla="*/ 1474 w 1526"/>
                  <a:gd name="T45" fmla="*/ 144 h 412"/>
                  <a:gd name="T46" fmla="*/ 1410 w 1526"/>
                  <a:gd name="T47" fmla="*/ 110 h 412"/>
                  <a:gd name="T48" fmla="*/ 1322 w 1526"/>
                  <a:gd name="T49" fmla="*/ 76 h 412"/>
                  <a:gd name="T50" fmla="*/ 1212 w 1526"/>
                  <a:gd name="T51" fmla="*/ 46 h 412"/>
                  <a:gd name="T52" fmla="*/ 1082 w 1526"/>
                  <a:gd name="T53" fmla="*/ 22 h 412"/>
                  <a:gd name="T54" fmla="*/ 932 w 1526"/>
                  <a:gd name="T55" fmla="*/ 6 h 412"/>
                  <a:gd name="T56" fmla="*/ 762 w 1526"/>
                  <a:gd name="T57" fmla="*/ 0 h 412"/>
                  <a:gd name="T58" fmla="*/ 676 w 1526"/>
                  <a:gd name="T59" fmla="*/ 2 h 412"/>
                  <a:gd name="T60" fmla="*/ 516 w 1526"/>
                  <a:gd name="T61" fmla="*/ 14 h 412"/>
                  <a:gd name="T62" fmla="*/ 376 w 1526"/>
                  <a:gd name="T63" fmla="*/ 34 h 412"/>
                  <a:gd name="T64" fmla="*/ 256 w 1526"/>
                  <a:gd name="T65" fmla="*/ 60 h 412"/>
                  <a:gd name="T66" fmla="*/ 156 w 1526"/>
                  <a:gd name="T67" fmla="*/ 92 h 412"/>
                  <a:gd name="T68" fmla="*/ 80 w 1526"/>
                  <a:gd name="T69" fmla="*/ 126 h 412"/>
                  <a:gd name="T70" fmla="*/ 28 w 1526"/>
                  <a:gd name="T71" fmla="*/ 160 h 412"/>
                  <a:gd name="T72" fmla="*/ 6 w 1526"/>
                  <a:gd name="T73" fmla="*/ 184 h 412"/>
                  <a:gd name="T74" fmla="*/ 0 w 1526"/>
                  <a:gd name="T75" fmla="*/ 200 h 412"/>
                  <a:gd name="T76" fmla="*/ 0 w 1526"/>
                  <a:gd name="T77" fmla="*/ 20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6" h="412">
                    <a:moveTo>
                      <a:pt x="0" y="206"/>
                    </a:moveTo>
                    <a:lnTo>
                      <a:pt x="0" y="206"/>
                    </a:lnTo>
                    <a:lnTo>
                      <a:pt x="0" y="214"/>
                    </a:lnTo>
                    <a:lnTo>
                      <a:pt x="2" y="220"/>
                    </a:lnTo>
                    <a:lnTo>
                      <a:pt x="6" y="228"/>
                    </a:lnTo>
                    <a:lnTo>
                      <a:pt x="12" y="236"/>
                    </a:lnTo>
                    <a:lnTo>
                      <a:pt x="28" y="252"/>
                    </a:lnTo>
                    <a:lnTo>
                      <a:pt x="52" y="270"/>
                    </a:lnTo>
                    <a:lnTo>
                      <a:pt x="80" y="286"/>
                    </a:lnTo>
                    <a:lnTo>
                      <a:pt x="116" y="304"/>
                    </a:lnTo>
                    <a:lnTo>
                      <a:pt x="156" y="320"/>
                    </a:lnTo>
                    <a:lnTo>
                      <a:pt x="204" y="336"/>
                    </a:lnTo>
                    <a:lnTo>
                      <a:pt x="256" y="352"/>
                    </a:lnTo>
                    <a:lnTo>
                      <a:pt x="312" y="366"/>
                    </a:lnTo>
                    <a:lnTo>
                      <a:pt x="376" y="380"/>
                    </a:lnTo>
                    <a:lnTo>
                      <a:pt x="444" y="390"/>
                    </a:lnTo>
                    <a:lnTo>
                      <a:pt x="516" y="400"/>
                    </a:lnTo>
                    <a:lnTo>
                      <a:pt x="594" y="406"/>
                    </a:lnTo>
                    <a:lnTo>
                      <a:pt x="676" y="412"/>
                    </a:lnTo>
                    <a:lnTo>
                      <a:pt x="762" y="412"/>
                    </a:lnTo>
                    <a:lnTo>
                      <a:pt x="762" y="412"/>
                    </a:lnTo>
                    <a:lnTo>
                      <a:pt x="850" y="412"/>
                    </a:lnTo>
                    <a:lnTo>
                      <a:pt x="932" y="406"/>
                    </a:lnTo>
                    <a:lnTo>
                      <a:pt x="1010" y="400"/>
                    </a:lnTo>
                    <a:lnTo>
                      <a:pt x="1082" y="390"/>
                    </a:lnTo>
                    <a:lnTo>
                      <a:pt x="1150" y="380"/>
                    </a:lnTo>
                    <a:lnTo>
                      <a:pt x="1212" y="366"/>
                    </a:lnTo>
                    <a:lnTo>
                      <a:pt x="1270" y="352"/>
                    </a:lnTo>
                    <a:lnTo>
                      <a:pt x="1322" y="336"/>
                    </a:lnTo>
                    <a:lnTo>
                      <a:pt x="1370" y="320"/>
                    </a:lnTo>
                    <a:lnTo>
                      <a:pt x="1410" y="304"/>
                    </a:lnTo>
                    <a:lnTo>
                      <a:pt x="1446" y="286"/>
                    </a:lnTo>
                    <a:lnTo>
                      <a:pt x="1474" y="270"/>
                    </a:lnTo>
                    <a:lnTo>
                      <a:pt x="1496" y="252"/>
                    </a:lnTo>
                    <a:lnTo>
                      <a:pt x="1514" y="236"/>
                    </a:lnTo>
                    <a:lnTo>
                      <a:pt x="1520" y="228"/>
                    </a:lnTo>
                    <a:lnTo>
                      <a:pt x="1524" y="220"/>
                    </a:lnTo>
                    <a:lnTo>
                      <a:pt x="1526" y="214"/>
                    </a:lnTo>
                    <a:lnTo>
                      <a:pt x="1526" y="206"/>
                    </a:lnTo>
                    <a:lnTo>
                      <a:pt x="1526" y="206"/>
                    </a:lnTo>
                    <a:lnTo>
                      <a:pt x="1526" y="200"/>
                    </a:lnTo>
                    <a:lnTo>
                      <a:pt x="1524" y="192"/>
                    </a:lnTo>
                    <a:lnTo>
                      <a:pt x="1520" y="184"/>
                    </a:lnTo>
                    <a:lnTo>
                      <a:pt x="1514" y="176"/>
                    </a:lnTo>
                    <a:lnTo>
                      <a:pt x="1496" y="160"/>
                    </a:lnTo>
                    <a:lnTo>
                      <a:pt x="1474" y="144"/>
                    </a:lnTo>
                    <a:lnTo>
                      <a:pt x="1446" y="126"/>
                    </a:lnTo>
                    <a:lnTo>
                      <a:pt x="1410" y="110"/>
                    </a:lnTo>
                    <a:lnTo>
                      <a:pt x="1370" y="92"/>
                    </a:lnTo>
                    <a:lnTo>
                      <a:pt x="1322" y="76"/>
                    </a:lnTo>
                    <a:lnTo>
                      <a:pt x="1270" y="60"/>
                    </a:lnTo>
                    <a:lnTo>
                      <a:pt x="1212" y="46"/>
                    </a:lnTo>
                    <a:lnTo>
                      <a:pt x="1150" y="34"/>
                    </a:lnTo>
                    <a:lnTo>
                      <a:pt x="1082" y="22"/>
                    </a:lnTo>
                    <a:lnTo>
                      <a:pt x="1010" y="14"/>
                    </a:lnTo>
                    <a:lnTo>
                      <a:pt x="932" y="6"/>
                    </a:lnTo>
                    <a:lnTo>
                      <a:pt x="850" y="2"/>
                    </a:lnTo>
                    <a:lnTo>
                      <a:pt x="762" y="0"/>
                    </a:lnTo>
                    <a:lnTo>
                      <a:pt x="762" y="0"/>
                    </a:lnTo>
                    <a:lnTo>
                      <a:pt x="676" y="2"/>
                    </a:lnTo>
                    <a:lnTo>
                      <a:pt x="594" y="6"/>
                    </a:lnTo>
                    <a:lnTo>
                      <a:pt x="516" y="14"/>
                    </a:lnTo>
                    <a:lnTo>
                      <a:pt x="444" y="22"/>
                    </a:lnTo>
                    <a:lnTo>
                      <a:pt x="376" y="34"/>
                    </a:lnTo>
                    <a:lnTo>
                      <a:pt x="312" y="46"/>
                    </a:lnTo>
                    <a:lnTo>
                      <a:pt x="256" y="60"/>
                    </a:lnTo>
                    <a:lnTo>
                      <a:pt x="204" y="76"/>
                    </a:lnTo>
                    <a:lnTo>
                      <a:pt x="156" y="92"/>
                    </a:lnTo>
                    <a:lnTo>
                      <a:pt x="116" y="110"/>
                    </a:lnTo>
                    <a:lnTo>
                      <a:pt x="80" y="126"/>
                    </a:lnTo>
                    <a:lnTo>
                      <a:pt x="52" y="144"/>
                    </a:lnTo>
                    <a:lnTo>
                      <a:pt x="28" y="160"/>
                    </a:lnTo>
                    <a:lnTo>
                      <a:pt x="12" y="176"/>
                    </a:lnTo>
                    <a:lnTo>
                      <a:pt x="6" y="184"/>
                    </a:lnTo>
                    <a:lnTo>
                      <a:pt x="2" y="192"/>
                    </a:lnTo>
                    <a:lnTo>
                      <a:pt x="0" y="200"/>
                    </a:lnTo>
                    <a:lnTo>
                      <a:pt x="0" y="206"/>
                    </a:lnTo>
                    <a:lnTo>
                      <a:pt x="0"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sp>
          <p:nvSpPr>
            <p:cNvPr id="152" name="Rectangle 151"/>
            <p:cNvSpPr/>
            <p:nvPr/>
          </p:nvSpPr>
          <p:spPr>
            <a:xfrm>
              <a:off x="2652706" y="2296963"/>
              <a:ext cx="1271016" cy="2616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cs typeface="Segoe UI Semilight" panose="020B0402040204020203" pitchFamily="34" charset="0"/>
                </a:rPr>
                <a:t>Data Factory </a:t>
              </a:r>
              <a:endParaRPr kumimoji="0" lang="en-US" sz="1100" b="0" i="0" u="none" strike="noStrike" kern="0" cap="none" spc="0" normalizeH="0" baseline="0" noProof="0" dirty="0">
                <a:ln>
                  <a:noFill/>
                </a:ln>
                <a:solidFill>
                  <a:srgbClr val="FFFFFF"/>
                </a:solidFill>
                <a:effectLst/>
                <a:uLnTx/>
                <a:uFillTx/>
              </a:endParaRPr>
            </a:p>
          </p:txBody>
        </p:sp>
        <p:sp>
          <p:nvSpPr>
            <p:cNvPr id="153" name="Freeform 540"/>
            <p:cNvSpPr/>
            <p:nvPr/>
          </p:nvSpPr>
          <p:spPr bwMode="auto">
            <a:xfrm>
              <a:off x="2333792" y="2235699"/>
              <a:ext cx="286460" cy="301030"/>
            </a:xfrm>
            <a:custGeom>
              <a:avLst/>
              <a:gdLst>
                <a:gd name="connsiteX0" fmla="*/ 1931382 w 2687091"/>
                <a:gd name="connsiteY0" fmla="*/ 1799512 h 2823758"/>
                <a:gd name="connsiteX1" fmla="*/ 1931382 w 2687091"/>
                <a:gd name="connsiteY1" fmla="*/ 2128383 h 2823758"/>
                <a:gd name="connsiteX2" fmla="*/ 2260253 w 2687091"/>
                <a:gd name="connsiteY2" fmla="*/ 2128383 h 2823758"/>
                <a:gd name="connsiteX3" fmla="*/ 2260253 w 2687091"/>
                <a:gd name="connsiteY3" fmla="*/ 1799512 h 2823758"/>
                <a:gd name="connsiteX4" fmla="*/ 1372033 w 2687091"/>
                <a:gd name="connsiteY4" fmla="*/ 1799512 h 2823758"/>
                <a:gd name="connsiteX5" fmla="*/ 1372033 w 2687091"/>
                <a:gd name="connsiteY5" fmla="*/ 2128383 h 2823758"/>
                <a:gd name="connsiteX6" fmla="*/ 1700904 w 2687091"/>
                <a:gd name="connsiteY6" fmla="*/ 2128383 h 2823758"/>
                <a:gd name="connsiteX7" fmla="*/ 1700904 w 2687091"/>
                <a:gd name="connsiteY7" fmla="*/ 1799512 h 2823758"/>
                <a:gd name="connsiteX8" fmla="*/ 812685 w 2687091"/>
                <a:gd name="connsiteY8" fmla="*/ 1799512 h 2823758"/>
                <a:gd name="connsiteX9" fmla="*/ 812685 w 2687091"/>
                <a:gd name="connsiteY9" fmla="*/ 2128383 h 2823758"/>
                <a:gd name="connsiteX10" fmla="*/ 1141555 w 2687091"/>
                <a:gd name="connsiteY10" fmla="*/ 2128383 h 2823758"/>
                <a:gd name="connsiteX11" fmla="*/ 1141555 w 2687091"/>
                <a:gd name="connsiteY11" fmla="*/ 1799512 h 2823758"/>
                <a:gd name="connsiteX12" fmla="*/ 486277 w 2687091"/>
                <a:gd name="connsiteY12" fmla="*/ 93827 h 2823758"/>
                <a:gd name="connsiteX13" fmla="*/ 103872 w 2687091"/>
                <a:gd name="connsiteY13" fmla="*/ 162103 h 2823758"/>
                <a:gd name="connsiteX14" fmla="*/ 486277 w 2687091"/>
                <a:gd name="connsiteY14" fmla="*/ 230379 h 2823758"/>
                <a:gd name="connsiteX15" fmla="*/ 868682 w 2687091"/>
                <a:gd name="connsiteY15" fmla="*/ 162103 h 2823758"/>
                <a:gd name="connsiteX16" fmla="*/ 486277 w 2687091"/>
                <a:gd name="connsiteY16" fmla="*/ 93827 h 2823758"/>
                <a:gd name="connsiteX17" fmla="*/ 486276 w 2687091"/>
                <a:gd name="connsiteY17" fmla="*/ 0 h 2823758"/>
                <a:gd name="connsiteX18" fmla="*/ 486277 w 2687091"/>
                <a:gd name="connsiteY18" fmla="*/ 0 h 2823758"/>
                <a:gd name="connsiteX19" fmla="*/ 972553 w 2687091"/>
                <a:gd name="connsiteY19" fmla="*/ 100893 h 2823758"/>
                <a:gd name="connsiteX20" fmla="*/ 972552 w 2687091"/>
                <a:gd name="connsiteY20" fmla="*/ 706248 h 2823758"/>
                <a:gd name="connsiteX21" fmla="*/ 972552 w 2687091"/>
                <a:gd name="connsiteY21" fmla="*/ 1342945 h 2823758"/>
                <a:gd name="connsiteX22" fmla="*/ 1792243 w 2687091"/>
                <a:gd name="connsiteY22" fmla="*/ 722637 h 2823758"/>
                <a:gd name="connsiteX23" fmla="*/ 1792243 w 2687091"/>
                <a:gd name="connsiteY23" fmla="*/ 1365018 h 2823758"/>
                <a:gd name="connsiteX24" fmla="*/ 2687091 w 2687091"/>
                <a:gd name="connsiteY24" fmla="*/ 723934 h 2823758"/>
                <a:gd name="connsiteX25" fmla="*/ 2687091 w 2687091"/>
                <a:gd name="connsiteY25" fmla="*/ 1573518 h 2823758"/>
                <a:gd name="connsiteX26" fmla="*/ 2687091 w 2687091"/>
                <a:gd name="connsiteY26" fmla="*/ 1833418 h 2823758"/>
                <a:gd name="connsiteX27" fmla="*/ 2687091 w 2687091"/>
                <a:gd name="connsiteY27" fmla="*/ 2090363 h 2823758"/>
                <a:gd name="connsiteX28" fmla="*/ 2687091 w 2687091"/>
                <a:gd name="connsiteY28" fmla="*/ 2468997 h 2823758"/>
                <a:gd name="connsiteX29" fmla="*/ 2687091 w 2687091"/>
                <a:gd name="connsiteY29" fmla="*/ 2823758 h 2823758"/>
                <a:gd name="connsiteX30" fmla="*/ 186290 w 2687091"/>
                <a:gd name="connsiteY30" fmla="*/ 2823758 h 2823758"/>
                <a:gd name="connsiteX31" fmla="*/ 186290 w 2687091"/>
                <a:gd name="connsiteY31" fmla="*/ 2823753 h 2823758"/>
                <a:gd name="connsiteX32" fmla="*/ 1 w 2687091"/>
                <a:gd name="connsiteY32" fmla="*/ 2823753 h 2823758"/>
                <a:gd name="connsiteX33" fmla="*/ 1 w 2687091"/>
                <a:gd name="connsiteY33" fmla="*/ 706250 h 2823758"/>
                <a:gd name="connsiteX34" fmla="*/ 0 w 2687091"/>
                <a:gd name="connsiteY34" fmla="*/ 706248 h 2823758"/>
                <a:gd name="connsiteX35" fmla="*/ 1 w 2687091"/>
                <a:gd name="connsiteY35" fmla="*/ 100895 h 2823758"/>
                <a:gd name="connsiteX36" fmla="*/ 0 w 2687091"/>
                <a:gd name="connsiteY36" fmla="*/ 100893 h 2823758"/>
                <a:gd name="connsiteX37" fmla="*/ 486276 w 2687091"/>
                <a:gd name="connsiteY37" fmla="*/ 0 h 282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87091" h="2823758">
                  <a:moveTo>
                    <a:pt x="1931382" y="1799512"/>
                  </a:moveTo>
                  <a:lnTo>
                    <a:pt x="1931382" y="2128383"/>
                  </a:lnTo>
                  <a:lnTo>
                    <a:pt x="2260253" y="2128383"/>
                  </a:lnTo>
                  <a:lnTo>
                    <a:pt x="2260253" y="1799512"/>
                  </a:lnTo>
                  <a:close/>
                  <a:moveTo>
                    <a:pt x="1372033" y="1799512"/>
                  </a:moveTo>
                  <a:lnTo>
                    <a:pt x="1372033" y="2128383"/>
                  </a:lnTo>
                  <a:lnTo>
                    <a:pt x="1700904" y="2128383"/>
                  </a:lnTo>
                  <a:lnTo>
                    <a:pt x="1700904" y="1799512"/>
                  </a:lnTo>
                  <a:close/>
                  <a:moveTo>
                    <a:pt x="812685" y="1799512"/>
                  </a:moveTo>
                  <a:lnTo>
                    <a:pt x="812685" y="2128383"/>
                  </a:lnTo>
                  <a:lnTo>
                    <a:pt x="1141555" y="2128383"/>
                  </a:lnTo>
                  <a:lnTo>
                    <a:pt x="1141555" y="1799512"/>
                  </a:lnTo>
                  <a:close/>
                  <a:moveTo>
                    <a:pt x="486277" y="93827"/>
                  </a:moveTo>
                  <a:cubicBezTo>
                    <a:pt x="275081" y="93827"/>
                    <a:pt x="103872" y="124395"/>
                    <a:pt x="103872" y="162103"/>
                  </a:cubicBezTo>
                  <a:cubicBezTo>
                    <a:pt x="103872" y="199811"/>
                    <a:pt x="275081" y="230379"/>
                    <a:pt x="486277" y="230379"/>
                  </a:cubicBezTo>
                  <a:cubicBezTo>
                    <a:pt x="697473" y="230379"/>
                    <a:pt x="868682" y="199811"/>
                    <a:pt x="868682" y="162103"/>
                  </a:cubicBezTo>
                  <a:cubicBezTo>
                    <a:pt x="868682" y="124395"/>
                    <a:pt x="697473" y="93827"/>
                    <a:pt x="486277" y="93827"/>
                  </a:cubicBezTo>
                  <a:close/>
                  <a:moveTo>
                    <a:pt x="486276" y="0"/>
                  </a:moveTo>
                  <a:lnTo>
                    <a:pt x="486277" y="0"/>
                  </a:lnTo>
                  <a:cubicBezTo>
                    <a:pt x="754840" y="0"/>
                    <a:pt x="972553" y="45171"/>
                    <a:pt x="972553" y="100893"/>
                  </a:cubicBezTo>
                  <a:cubicBezTo>
                    <a:pt x="972553" y="302678"/>
                    <a:pt x="972552" y="504463"/>
                    <a:pt x="972552" y="706248"/>
                  </a:cubicBezTo>
                  <a:lnTo>
                    <a:pt x="972552" y="1342945"/>
                  </a:lnTo>
                  <a:lnTo>
                    <a:pt x="1792243" y="722637"/>
                  </a:lnTo>
                  <a:lnTo>
                    <a:pt x="1792243" y="1365018"/>
                  </a:lnTo>
                  <a:lnTo>
                    <a:pt x="2687091" y="723934"/>
                  </a:lnTo>
                  <a:lnTo>
                    <a:pt x="2687091" y="1573518"/>
                  </a:lnTo>
                  <a:lnTo>
                    <a:pt x="2687091" y="1833418"/>
                  </a:lnTo>
                  <a:lnTo>
                    <a:pt x="2687091" y="2090363"/>
                  </a:lnTo>
                  <a:lnTo>
                    <a:pt x="2687091" y="2468997"/>
                  </a:lnTo>
                  <a:lnTo>
                    <a:pt x="2687091" y="2823758"/>
                  </a:lnTo>
                  <a:lnTo>
                    <a:pt x="186290" y="2823758"/>
                  </a:lnTo>
                  <a:lnTo>
                    <a:pt x="186290" y="2823753"/>
                  </a:lnTo>
                  <a:lnTo>
                    <a:pt x="1" y="2823753"/>
                  </a:lnTo>
                  <a:lnTo>
                    <a:pt x="1" y="706250"/>
                  </a:lnTo>
                  <a:lnTo>
                    <a:pt x="0" y="706248"/>
                  </a:lnTo>
                  <a:lnTo>
                    <a:pt x="1" y="100895"/>
                  </a:lnTo>
                  <a:lnTo>
                    <a:pt x="0" y="100893"/>
                  </a:lnTo>
                  <a:cubicBezTo>
                    <a:pt x="0" y="45171"/>
                    <a:pt x="217713" y="0"/>
                    <a:pt x="486276" y="0"/>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sp>
          <p:nvSpPr>
            <p:cNvPr id="154" name="Freeform 541"/>
            <p:cNvSpPr/>
            <p:nvPr/>
          </p:nvSpPr>
          <p:spPr bwMode="auto">
            <a:xfrm>
              <a:off x="2354114" y="3498300"/>
              <a:ext cx="231574" cy="242335"/>
            </a:xfrm>
            <a:custGeom>
              <a:avLst/>
              <a:gdLst>
                <a:gd name="connsiteX0" fmla="*/ 84139 w 3657601"/>
                <a:gd name="connsiteY0" fmla="*/ 2916238 h 3827556"/>
                <a:gd name="connsiteX1" fmla="*/ 420687 w 3657601"/>
                <a:gd name="connsiteY1" fmla="*/ 2916238 h 3827556"/>
                <a:gd name="connsiteX2" fmla="*/ 504826 w 3657601"/>
                <a:gd name="connsiteY2" fmla="*/ 3000377 h 3827556"/>
                <a:gd name="connsiteX3" fmla="*/ 504826 w 3657601"/>
                <a:gd name="connsiteY3" fmla="*/ 3306764 h 3827556"/>
                <a:gd name="connsiteX4" fmla="*/ 3152775 w 3657601"/>
                <a:gd name="connsiteY4" fmla="*/ 3306764 h 3827556"/>
                <a:gd name="connsiteX5" fmla="*/ 3152775 w 3657601"/>
                <a:gd name="connsiteY5" fmla="*/ 3000377 h 3827556"/>
                <a:gd name="connsiteX6" fmla="*/ 3236914 w 3657601"/>
                <a:gd name="connsiteY6" fmla="*/ 2916238 h 3827556"/>
                <a:gd name="connsiteX7" fmla="*/ 3573462 w 3657601"/>
                <a:gd name="connsiteY7" fmla="*/ 2916238 h 3827556"/>
                <a:gd name="connsiteX8" fmla="*/ 3657601 w 3657601"/>
                <a:gd name="connsiteY8" fmla="*/ 3000377 h 3827556"/>
                <a:gd name="connsiteX9" fmla="*/ 3657601 w 3657601"/>
                <a:gd name="connsiteY9" fmla="*/ 3827556 h 3827556"/>
                <a:gd name="connsiteX10" fmla="*/ 3657600 w 3657601"/>
                <a:gd name="connsiteY10" fmla="*/ 3827556 h 3827556"/>
                <a:gd name="connsiteX11" fmla="*/ 3152775 w 3657601"/>
                <a:gd name="connsiteY11" fmla="*/ 3827556 h 3827556"/>
                <a:gd name="connsiteX12" fmla="*/ 504826 w 3657601"/>
                <a:gd name="connsiteY12" fmla="*/ 3827556 h 3827556"/>
                <a:gd name="connsiteX13" fmla="*/ 0 w 3657601"/>
                <a:gd name="connsiteY13" fmla="*/ 3827556 h 3827556"/>
                <a:gd name="connsiteX14" fmla="*/ 0 w 3657601"/>
                <a:gd name="connsiteY14" fmla="*/ 3306764 h 3827556"/>
                <a:gd name="connsiteX15" fmla="*/ 0 w 3657601"/>
                <a:gd name="connsiteY15" fmla="*/ 3000377 h 3827556"/>
                <a:gd name="connsiteX16" fmla="*/ 84139 w 3657601"/>
                <a:gd name="connsiteY16" fmla="*/ 2916238 h 3827556"/>
                <a:gd name="connsiteX17" fmla="*/ 805598 w 3657601"/>
                <a:gd name="connsiteY17" fmla="*/ 2427382 h 3827556"/>
                <a:gd name="connsiteX18" fmla="*/ 1347052 w 3657601"/>
                <a:gd name="connsiteY18" fmla="*/ 2427382 h 3827556"/>
                <a:gd name="connsiteX19" fmla="*/ 1390650 w 3657601"/>
                <a:gd name="connsiteY19" fmla="*/ 2470980 h 3827556"/>
                <a:gd name="connsiteX20" fmla="*/ 1390650 w 3657601"/>
                <a:gd name="connsiteY20" fmla="*/ 2869558 h 3827556"/>
                <a:gd name="connsiteX21" fmla="*/ 1347052 w 3657601"/>
                <a:gd name="connsiteY21" fmla="*/ 2913156 h 3827556"/>
                <a:gd name="connsiteX22" fmla="*/ 805598 w 3657601"/>
                <a:gd name="connsiteY22" fmla="*/ 2913156 h 3827556"/>
                <a:gd name="connsiteX23" fmla="*/ 762000 w 3657601"/>
                <a:gd name="connsiteY23" fmla="*/ 2869558 h 3827556"/>
                <a:gd name="connsiteX24" fmla="*/ 762000 w 3657601"/>
                <a:gd name="connsiteY24" fmla="*/ 2470980 h 3827556"/>
                <a:gd name="connsiteX25" fmla="*/ 805598 w 3657601"/>
                <a:gd name="connsiteY25" fmla="*/ 2427382 h 3827556"/>
                <a:gd name="connsiteX26" fmla="*/ 1681898 w 3657601"/>
                <a:gd name="connsiteY26" fmla="*/ 2047199 h 3827556"/>
                <a:gd name="connsiteX27" fmla="*/ 2223352 w 3657601"/>
                <a:gd name="connsiteY27" fmla="*/ 2047199 h 3827556"/>
                <a:gd name="connsiteX28" fmla="*/ 2266950 w 3657601"/>
                <a:gd name="connsiteY28" fmla="*/ 2090797 h 3827556"/>
                <a:gd name="connsiteX29" fmla="*/ 2266950 w 3657601"/>
                <a:gd name="connsiteY29" fmla="*/ 2489375 h 3827556"/>
                <a:gd name="connsiteX30" fmla="*/ 2223352 w 3657601"/>
                <a:gd name="connsiteY30" fmla="*/ 2532973 h 3827556"/>
                <a:gd name="connsiteX31" fmla="*/ 1681898 w 3657601"/>
                <a:gd name="connsiteY31" fmla="*/ 2532973 h 3827556"/>
                <a:gd name="connsiteX32" fmla="*/ 1638300 w 3657601"/>
                <a:gd name="connsiteY32" fmla="*/ 2489375 h 3827556"/>
                <a:gd name="connsiteX33" fmla="*/ 1638300 w 3657601"/>
                <a:gd name="connsiteY33" fmla="*/ 2090797 h 3827556"/>
                <a:gd name="connsiteX34" fmla="*/ 1681898 w 3657601"/>
                <a:gd name="connsiteY34" fmla="*/ 2047199 h 3827556"/>
                <a:gd name="connsiteX35" fmla="*/ 805598 w 3657601"/>
                <a:gd name="connsiteY35" fmla="*/ 1669351 h 3827556"/>
                <a:gd name="connsiteX36" fmla="*/ 1347052 w 3657601"/>
                <a:gd name="connsiteY36" fmla="*/ 1669351 h 3827556"/>
                <a:gd name="connsiteX37" fmla="*/ 1390650 w 3657601"/>
                <a:gd name="connsiteY37" fmla="*/ 1712949 h 3827556"/>
                <a:gd name="connsiteX38" fmla="*/ 1390650 w 3657601"/>
                <a:gd name="connsiteY38" fmla="*/ 2111527 h 3827556"/>
                <a:gd name="connsiteX39" fmla="*/ 1347052 w 3657601"/>
                <a:gd name="connsiteY39" fmla="*/ 2155125 h 3827556"/>
                <a:gd name="connsiteX40" fmla="*/ 805598 w 3657601"/>
                <a:gd name="connsiteY40" fmla="*/ 2155125 h 3827556"/>
                <a:gd name="connsiteX41" fmla="*/ 762000 w 3657601"/>
                <a:gd name="connsiteY41" fmla="*/ 2111527 h 3827556"/>
                <a:gd name="connsiteX42" fmla="*/ 762000 w 3657601"/>
                <a:gd name="connsiteY42" fmla="*/ 1712949 h 3827556"/>
                <a:gd name="connsiteX43" fmla="*/ 805598 w 3657601"/>
                <a:gd name="connsiteY43" fmla="*/ 1669351 h 3827556"/>
                <a:gd name="connsiteX44" fmla="*/ 2558198 w 3657601"/>
                <a:gd name="connsiteY44" fmla="*/ 1645318 h 3827556"/>
                <a:gd name="connsiteX45" fmla="*/ 3099652 w 3657601"/>
                <a:gd name="connsiteY45" fmla="*/ 1645318 h 3827556"/>
                <a:gd name="connsiteX46" fmla="*/ 3143250 w 3657601"/>
                <a:gd name="connsiteY46" fmla="*/ 1688916 h 3827556"/>
                <a:gd name="connsiteX47" fmla="*/ 3143250 w 3657601"/>
                <a:gd name="connsiteY47" fmla="*/ 2087494 h 3827556"/>
                <a:gd name="connsiteX48" fmla="*/ 3099652 w 3657601"/>
                <a:gd name="connsiteY48" fmla="*/ 2131092 h 3827556"/>
                <a:gd name="connsiteX49" fmla="*/ 2558198 w 3657601"/>
                <a:gd name="connsiteY49" fmla="*/ 2131092 h 3827556"/>
                <a:gd name="connsiteX50" fmla="*/ 2514600 w 3657601"/>
                <a:gd name="connsiteY50" fmla="*/ 2087494 h 3827556"/>
                <a:gd name="connsiteX51" fmla="*/ 2514600 w 3657601"/>
                <a:gd name="connsiteY51" fmla="*/ 1688916 h 3827556"/>
                <a:gd name="connsiteX52" fmla="*/ 2558198 w 3657601"/>
                <a:gd name="connsiteY52" fmla="*/ 1645318 h 3827556"/>
                <a:gd name="connsiteX53" fmla="*/ 1681898 w 3657601"/>
                <a:gd name="connsiteY53" fmla="*/ 1288793 h 3827556"/>
                <a:gd name="connsiteX54" fmla="*/ 2223352 w 3657601"/>
                <a:gd name="connsiteY54" fmla="*/ 1288793 h 3827556"/>
                <a:gd name="connsiteX55" fmla="*/ 2266950 w 3657601"/>
                <a:gd name="connsiteY55" fmla="*/ 1332391 h 3827556"/>
                <a:gd name="connsiteX56" fmla="*/ 2266950 w 3657601"/>
                <a:gd name="connsiteY56" fmla="*/ 1730969 h 3827556"/>
                <a:gd name="connsiteX57" fmla="*/ 2223352 w 3657601"/>
                <a:gd name="connsiteY57" fmla="*/ 1774567 h 3827556"/>
                <a:gd name="connsiteX58" fmla="*/ 1681898 w 3657601"/>
                <a:gd name="connsiteY58" fmla="*/ 1774567 h 3827556"/>
                <a:gd name="connsiteX59" fmla="*/ 1638300 w 3657601"/>
                <a:gd name="connsiteY59" fmla="*/ 1730969 h 3827556"/>
                <a:gd name="connsiteX60" fmla="*/ 1638300 w 3657601"/>
                <a:gd name="connsiteY60" fmla="*/ 1332391 h 3827556"/>
                <a:gd name="connsiteX61" fmla="*/ 1681898 w 3657601"/>
                <a:gd name="connsiteY61" fmla="*/ 1288793 h 3827556"/>
                <a:gd name="connsiteX62" fmla="*/ 805598 w 3657601"/>
                <a:gd name="connsiteY62" fmla="*/ 911320 h 3827556"/>
                <a:gd name="connsiteX63" fmla="*/ 1347052 w 3657601"/>
                <a:gd name="connsiteY63" fmla="*/ 911320 h 3827556"/>
                <a:gd name="connsiteX64" fmla="*/ 1390650 w 3657601"/>
                <a:gd name="connsiteY64" fmla="*/ 954918 h 3827556"/>
                <a:gd name="connsiteX65" fmla="*/ 1390650 w 3657601"/>
                <a:gd name="connsiteY65" fmla="*/ 1353496 h 3827556"/>
                <a:gd name="connsiteX66" fmla="*/ 1347052 w 3657601"/>
                <a:gd name="connsiteY66" fmla="*/ 1397094 h 3827556"/>
                <a:gd name="connsiteX67" fmla="*/ 805598 w 3657601"/>
                <a:gd name="connsiteY67" fmla="*/ 1397094 h 3827556"/>
                <a:gd name="connsiteX68" fmla="*/ 762000 w 3657601"/>
                <a:gd name="connsiteY68" fmla="*/ 1353496 h 3827556"/>
                <a:gd name="connsiteX69" fmla="*/ 762000 w 3657601"/>
                <a:gd name="connsiteY69" fmla="*/ 954918 h 3827556"/>
                <a:gd name="connsiteX70" fmla="*/ 805598 w 3657601"/>
                <a:gd name="connsiteY70" fmla="*/ 911320 h 3827556"/>
                <a:gd name="connsiteX71" fmla="*/ 0 w 3657601"/>
                <a:gd name="connsiteY71" fmla="*/ 0 h 3827556"/>
                <a:gd name="connsiteX72" fmla="*/ 1 w 3657601"/>
                <a:gd name="connsiteY72" fmla="*/ 0 h 3827556"/>
                <a:gd name="connsiteX73" fmla="*/ 504826 w 3657601"/>
                <a:gd name="connsiteY73" fmla="*/ 0 h 3827556"/>
                <a:gd name="connsiteX74" fmla="*/ 3152775 w 3657601"/>
                <a:gd name="connsiteY74" fmla="*/ 0 h 3827556"/>
                <a:gd name="connsiteX75" fmla="*/ 3657601 w 3657601"/>
                <a:gd name="connsiteY75" fmla="*/ 0 h 3827556"/>
                <a:gd name="connsiteX76" fmla="*/ 3657601 w 3657601"/>
                <a:gd name="connsiteY76" fmla="*/ 520792 h 3827556"/>
                <a:gd name="connsiteX77" fmla="*/ 3657601 w 3657601"/>
                <a:gd name="connsiteY77" fmla="*/ 827179 h 3827556"/>
                <a:gd name="connsiteX78" fmla="*/ 3573462 w 3657601"/>
                <a:gd name="connsiteY78" fmla="*/ 911318 h 3827556"/>
                <a:gd name="connsiteX79" fmla="*/ 3236914 w 3657601"/>
                <a:gd name="connsiteY79" fmla="*/ 911318 h 3827556"/>
                <a:gd name="connsiteX80" fmla="*/ 3152775 w 3657601"/>
                <a:gd name="connsiteY80" fmla="*/ 827179 h 3827556"/>
                <a:gd name="connsiteX81" fmla="*/ 3152775 w 3657601"/>
                <a:gd name="connsiteY81" fmla="*/ 520792 h 3827556"/>
                <a:gd name="connsiteX82" fmla="*/ 504826 w 3657601"/>
                <a:gd name="connsiteY82" fmla="*/ 520792 h 3827556"/>
                <a:gd name="connsiteX83" fmla="*/ 504826 w 3657601"/>
                <a:gd name="connsiteY83" fmla="*/ 827179 h 3827556"/>
                <a:gd name="connsiteX84" fmla="*/ 420687 w 3657601"/>
                <a:gd name="connsiteY84" fmla="*/ 911318 h 3827556"/>
                <a:gd name="connsiteX85" fmla="*/ 84139 w 3657601"/>
                <a:gd name="connsiteY85" fmla="*/ 911318 h 3827556"/>
                <a:gd name="connsiteX86" fmla="*/ 0 w 3657601"/>
                <a:gd name="connsiteY86" fmla="*/ 827179 h 382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657601" h="3827556">
                  <a:moveTo>
                    <a:pt x="84139" y="2916238"/>
                  </a:moveTo>
                  <a:lnTo>
                    <a:pt x="420687" y="2916238"/>
                  </a:lnTo>
                  <a:cubicBezTo>
                    <a:pt x="467156" y="2916238"/>
                    <a:pt x="504826" y="2953908"/>
                    <a:pt x="504826" y="3000377"/>
                  </a:cubicBezTo>
                  <a:lnTo>
                    <a:pt x="504826" y="3306764"/>
                  </a:lnTo>
                  <a:lnTo>
                    <a:pt x="3152775" y="3306764"/>
                  </a:lnTo>
                  <a:lnTo>
                    <a:pt x="3152775" y="3000377"/>
                  </a:lnTo>
                  <a:cubicBezTo>
                    <a:pt x="3152775" y="2953908"/>
                    <a:pt x="3190445" y="2916238"/>
                    <a:pt x="3236914" y="2916238"/>
                  </a:cubicBezTo>
                  <a:lnTo>
                    <a:pt x="3573462" y="2916238"/>
                  </a:lnTo>
                  <a:cubicBezTo>
                    <a:pt x="3619931" y="2916238"/>
                    <a:pt x="3657601" y="2953908"/>
                    <a:pt x="3657601" y="3000377"/>
                  </a:cubicBezTo>
                  <a:lnTo>
                    <a:pt x="3657601" y="3827556"/>
                  </a:lnTo>
                  <a:lnTo>
                    <a:pt x="3657600" y="3827556"/>
                  </a:lnTo>
                  <a:lnTo>
                    <a:pt x="3152775" y="3827556"/>
                  </a:lnTo>
                  <a:lnTo>
                    <a:pt x="504826" y="3827556"/>
                  </a:lnTo>
                  <a:lnTo>
                    <a:pt x="0" y="3827556"/>
                  </a:lnTo>
                  <a:lnTo>
                    <a:pt x="0" y="3306764"/>
                  </a:lnTo>
                  <a:lnTo>
                    <a:pt x="0" y="3000377"/>
                  </a:lnTo>
                  <a:cubicBezTo>
                    <a:pt x="0" y="2953908"/>
                    <a:pt x="37670" y="2916238"/>
                    <a:pt x="84139" y="2916238"/>
                  </a:cubicBezTo>
                  <a:close/>
                  <a:moveTo>
                    <a:pt x="805598" y="2427382"/>
                  </a:moveTo>
                  <a:lnTo>
                    <a:pt x="1347052" y="2427382"/>
                  </a:lnTo>
                  <a:cubicBezTo>
                    <a:pt x="1371131" y="2427382"/>
                    <a:pt x="1390650" y="2446901"/>
                    <a:pt x="1390650" y="2470980"/>
                  </a:cubicBezTo>
                  <a:lnTo>
                    <a:pt x="1390650" y="2869558"/>
                  </a:lnTo>
                  <a:cubicBezTo>
                    <a:pt x="1390650" y="2893637"/>
                    <a:pt x="1371131" y="2913156"/>
                    <a:pt x="1347052" y="2913156"/>
                  </a:cubicBezTo>
                  <a:lnTo>
                    <a:pt x="805598" y="2913156"/>
                  </a:lnTo>
                  <a:cubicBezTo>
                    <a:pt x="781519" y="2913156"/>
                    <a:pt x="762000" y="2893637"/>
                    <a:pt x="762000" y="2869558"/>
                  </a:cubicBezTo>
                  <a:lnTo>
                    <a:pt x="762000" y="2470980"/>
                  </a:lnTo>
                  <a:cubicBezTo>
                    <a:pt x="762000" y="2446901"/>
                    <a:pt x="781519" y="2427382"/>
                    <a:pt x="805598" y="2427382"/>
                  </a:cubicBezTo>
                  <a:close/>
                  <a:moveTo>
                    <a:pt x="1681898" y="2047199"/>
                  </a:moveTo>
                  <a:lnTo>
                    <a:pt x="2223352" y="2047199"/>
                  </a:lnTo>
                  <a:cubicBezTo>
                    <a:pt x="2247431" y="2047199"/>
                    <a:pt x="2266950" y="2066718"/>
                    <a:pt x="2266950" y="2090797"/>
                  </a:cubicBezTo>
                  <a:lnTo>
                    <a:pt x="2266950" y="2489375"/>
                  </a:lnTo>
                  <a:cubicBezTo>
                    <a:pt x="2266950" y="2513454"/>
                    <a:pt x="2247431" y="2532973"/>
                    <a:pt x="2223352" y="2532973"/>
                  </a:cubicBezTo>
                  <a:lnTo>
                    <a:pt x="1681898" y="2532973"/>
                  </a:lnTo>
                  <a:cubicBezTo>
                    <a:pt x="1657819" y="2532973"/>
                    <a:pt x="1638300" y="2513454"/>
                    <a:pt x="1638300" y="2489375"/>
                  </a:cubicBezTo>
                  <a:lnTo>
                    <a:pt x="1638300" y="2090797"/>
                  </a:lnTo>
                  <a:cubicBezTo>
                    <a:pt x="1638300" y="2066718"/>
                    <a:pt x="1657819" y="2047199"/>
                    <a:pt x="1681898" y="2047199"/>
                  </a:cubicBezTo>
                  <a:close/>
                  <a:moveTo>
                    <a:pt x="805598" y="1669351"/>
                  </a:moveTo>
                  <a:lnTo>
                    <a:pt x="1347052" y="1669351"/>
                  </a:lnTo>
                  <a:cubicBezTo>
                    <a:pt x="1371131" y="1669351"/>
                    <a:pt x="1390650" y="1688870"/>
                    <a:pt x="1390650" y="1712949"/>
                  </a:cubicBezTo>
                  <a:lnTo>
                    <a:pt x="1390650" y="2111527"/>
                  </a:lnTo>
                  <a:cubicBezTo>
                    <a:pt x="1390650" y="2135606"/>
                    <a:pt x="1371131" y="2155125"/>
                    <a:pt x="1347052" y="2155125"/>
                  </a:cubicBezTo>
                  <a:lnTo>
                    <a:pt x="805598" y="2155125"/>
                  </a:lnTo>
                  <a:cubicBezTo>
                    <a:pt x="781519" y="2155125"/>
                    <a:pt x="762000" y="2135606"/>
                    <a:pt x="762000" y="2111527"/>
                  </a:cubicBezTo>
                  <a:lnTo>
                    <a:pt x="762000" y="1712949"/>
                  </a:lnTo>
                  <a:cubicBezTo>
                    <a:pt x="762000" y="1688870"/>
                    <a:pt x="781519" y="1669351"/>
                    <a:pt x="805598" y="1669351"/>
                  </a:cubicBezTo>
                  <a:close/>
                  <a:moveTo>
                    <a:pt x="2558198" y="1645318"/>
                  </a:moveTo>
                  <a:lnTo>
                    <a:pt x="3099652" y="1645318"/>
                  </a:lnTo>
                  <a:cubicBezTo>
                    <a:pt x="3123731" y="1645318"/>
                    <a:pt x="3143250" y="1664837"/>
                    <a:pt x="3143250" y="1688916"/>
                  </a:cubicBezTo>
                  <a:lnTo>
                    <a:pt x="3143250" y="2087494"/>
                  </a:lnTo>
                  <a:cubicBezTo>
                    <a:pt x="3143250" y="2111573"/>
                    <a:pt x="3123731" y="2131092"/>
                    <a:pt x="3099652" y="2131092"/>
                  </a:cubicBezTo>
                  <a:lnTo>
                    <a:pt x="2558198" y="2131092"/>
                  </a:lnTo>
                  <a:cubicBezTo>
                    <a:pt x="2534119" y="2131092"/>
                    <a:pt x="2514600" y="2111573"/>
                    <a:pt x="2514600" y="2087494"/>
                  </a:cubicBezTo>
                  <a:lnTo>
                    <a:pt x="2514600" y="1688916"/>
                  </a:lnTo>
                  <a:cubicBezTo>
                    <a:pt x="2514600" y="1664837"/>
                    <a:pt x="2534119" y="1645318"/>
                    <a:pt x="2558198" y="1645318"/>
                  </a:cubicBezTo>
                  <a:close/>
                  <a:moveTo>
                    <a:pt x="1681898" y="1288793"/>
                  </a:moveTo>
                  <a:lnTo>
                    <a:pt x="2223352" y="1288793"/>
                  </a:lnTo>
                  <a:cubicBezTo>
                    <a:pt x="2247431" y="1288793"/>
                    <a:pt x="2266950" y="1308312"/>
                    <a:pt x="2266950" y="1332391"/>
                  </a:cubicBezTo>
                  <a:lnTo>
                    <a:pt x="2266950" y="1730969"/>
                  </a:lnTo>
                  <a:cubicBezTo>
                    <a:pt x="2266950" y="1755048"/>
                    <a:pt x="2247431" y="1774567"/>
                    <a:pt x="2223352" y="1774567"/>
                  </a:cubicBezTo>
                  <a:lnTo>
                    <a:pt x="1681898" y="1774567"/>
                  </a:lnTo>
                  <a:cubicBezTo>
                    <a:pt x="1657819" y="1774567"/>
                    <a:pt x="1638300" y="1755048"/>
                    <a:pt x="1638300" y="1730969"/>
                  </a:cubicBezTo>
                  <a:lnTo>
                    <a:pt x="1638300" y="1332391"/>
                  </a:lnTo>
                  <a:cubicBezTo>
                    <a:pt x="1638300" y="1308312"/>
                    <a:pt x="1657819" y="1288793"/>
                    <a:pt x="1681898" y="1288793"/>
                  </a:cubicBezTo>
                  <a:close/>
                  <a:moveTo>
                    <a:pt x="805598" y="911320"/>
                  </a:moveTo>
                  <a:lnTo>
                    <a:pt x="1347052" y="911320"/>
                  </a:lnTo>
                  <a:cubicBezTo>
                    <a:pt x="1371131" y="911320"/>
                    <a:pt x="1390650" y="930839"/>
                    <a:pt x="1390650" y="954918"/>
                  </a:cubicBezTo>
                  <a:lnTo>
                    <a:pt x="1390650" y="1353496"/>
                  </a:lnTo>
                  <a:cubicBezTo>
                    <a:pt x="1390650" y="1377575"/>
                    <a:pt x="1371131" y="1397094"/>
                    <a:pt x="1347052" y="1397094"/>
                  </a:cubicBezTo>
                  <a:lnTo>
                    <a:pt x="805598" y="1397094"/>
                  </a:lnTo>
                  <a:cubicBezTo>
                    <a:pt x="781519" y="1397094"/>
                    <a:pt x="762000" y="1377575"/>
                    <a:pt x="762000" y="1353496"/>
                  </a:cubicBezTo>
                  <a:lnTo>
                    <a:pt x="762000" y="954918"/>
                  </a:lnTo>
                  <a:cubicBezTo>
                    <a:pt x="762000" y="930839"/>
                    <a:pt x="781519" y="911320"/>
                    <a:pt x="805598" y="911320"/>
                  </a:cubicBezTo>
                  <a:close/>
                  <a:moveTo>
                    <a:pt x="0" y="0"/>
                  </a:moveTo>
                  <a:lnTo>
                    <a:pt x="1" y="0"/>
                  </a:lnTo>
                  <a:lnTo>
                    <a:pt x="504826" y="0"/>
                  </a:lnTo>
                  <a:lnTo>
                    <a:pt x="3152775" y="0"/>
                  </a:lnTo>
                  <a:lnTo>
                    <a:pt x="3657601" y="0"/>
                  </a:lnTo>
                  <a:lnTo>
                    <a:pt x="3657601" y="520792"/>
                  </a:lnTo>
                  <a:lnTo>
                    <a:pt x="3657601" y="827179"/>
                  </a:lnTo>
                  <a:cubicBezTo>
                    <a:pt x="3657601" y="873648"/>
                    <a:pt x="3619931" y="911318"/>
                    <a:pt x="3573462" y="911318"/>
                  </a:cubicBezTo>
                  <a:lnTo>
                    <a:pt x="3236914" y="911318"/>
                  </a:lnTo>
                  <a:cubicBezTo>
                    <a:pt x="3190445" y="911318"/>
                    <a:pt x="3152775" y="873648"/>
                    <a:pt x="3152775" y="827179"/>
                  </a:cubicBezTo>
                  <a:lnTo>
                    <a:pt x="3152775" y="520792"/>
                  </a:lnTo>
                  <a:lnTo>
                    <a:pt x="504826" y="520792"/>
                  </a:lnTo>
                  <a:lnTo>
                    <a:pt x="504826" y="827179"/>
                  </a:lnTo>
                  <a:cubicBezTo>
                    <a:pt x="504826" y="873648"/>
                    <a:pt x="467156" y="911318"/>
                    <a:pt x="420687" y="911318"/>
                  </a:cubicBezTo>
                  <a:lnTo>
                    <a:pt x="84139" y="911318"/>
                  </a:lnTo>
                  <a:cubicBezTo>
                    <a:pt x="37670" y="911318"/>
                    <a:pt x="0" y="873648"/>
                    <a:pt x="0" y="827179"/>
                  </a:cubicBez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ea typeface="Segoe UI" pitchFamily="34" charset="0"/>
                <a:cs typeface="Segoe UI" pitchFamily="34" charset="0"/>
              </a:endParaRPr>
            </a:p>
          </p:txBody>
        </p:sp>
      </p:grpSp>
      <p:grpSp>
        <p:nvGrpSpPr>
          <p:cNvPr id="7" name="Group 6"/>
          <p:cNvGrpSpPr/>
          <p:nvPr/>
        </p:nvGrpSpPr>
        <p:grpSpPr>
          <a:xfrm>
            <a:off x="4043785" y="1425785"/>
            <a:ext cx="3595126" cy="4645148"/>
            <a:chOff x="4043785" y="1425785"/>
            <a:chExt cx="3595126" cy="4645148"/>
          </a:xfrm>
        </p:grpSpPr>
        <p:sp>
          <p:nvSpPr>
            <p:cNvPr id="184" name="Rectangle 183"/>
            <p:cNvSpPr/>
            <p:nvPr/>
          </p:nvSpPr>
          <p:spPr>
            <a:xfrm>
              <a:off x="5123071" y="5701601"/>
              <a:ext cx="1455527" cy="369332"/>
            </a:xfrm>
            <a:prstGeom prst="rect">
              <a:avLst/>
            </a:prstGeom>
          </p:spPr>
          <p:txBody>
            <a:bodyPr wrap="none" lIns="0" tIns="0" rIns="0" bIns="0" anchor="ctr">
              <a:spAutoFit/>
            </a:bodyPr>
            <a:lstStyle/>
            <a:p>
              <a:pPr algn="ctr" defTabSz="725012">
                <a:spcBef>
                  <a:spcPct val="0"/>
                </a:spcBef>
                <a:spcAft>
                  <a:spcPct val="35000"/>
                </a:spcAft>
              </a:pPr>
              <a:r>
                <a:rPr lang="en-US" sz="2400" dirty="0">
                  <a:solidFill>
                    <a:srgbClr val="002050"/>
                  </a:solidFill>
                  <a:latin typeface="Segoe UI Light"/>
                </a:rPr>
                <a:t>Intelligence</a:t>
              </a:r>
              <a:endParaRPr lang="en-US" b="1" spc="-30" dirty="0">
                <a:solidFill>
                  <a:srgbClr val="002050"/>
                </a:solidFill>
                <a:latin typeface="Segoe UI Semilight" panose="020B0402040204020203" pitchFamily="34" charset="0"/>
                <a:cs typeface="Segoe UI Semilight" panose="020B0402040204020203" pitchFamily="34" charset="0"/>
              </a:endParaRPr>
            </a:p>
          </p:txBody>
        </p:sp>
        <p:grpSp>
          <p:nvGrpSpPr>
            <p:cNvPr id="185" name="Group 184"/>
            <p:cNvGrpSpPr/>
            <p:nvPr/>
          </p:nvGrpSpPr>
          <p:grpSpPr>
            <a:xfrm>
              <a:off x="5901551" y="1425785"/>
              <a:ext cx="1737360" cy="4187396"/>
              <a:chOff x="5901551" y="1293980"/>
              <a:chExt cx="1737360" cy="4187396"/>
            </a:xfrm>
          </p:grpSpPr>
          <p:sp>
            <p:nvSpPr>
              <p:cNvPr id="196" name="Rectangle 195"/>
              <p:cNvSpPr/>
              <p:nvPr/>
            </p:nvSpPr>
            <p:spPr bwMode="auto">
              <a:xfrm>
                <a:off x="5901551"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Machine Learning and Analytics</a:t>
                </a:r>
              </a:p>
            </p:txBody>
          </p:sp>
          <p:sp>
            <p:nvSpPr>
              <p:cNvPr id="197" name="Rectangle 196"/>
              <p:cNvSpPr/>
              <p:nvPr/>
            </p:nvSpPr>
            <p:spPr>
              <a:xfrm>
                <a:off x="6340519" y="3368932"/>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HDInsight </a:t>
                </a:r>
              </a:p>
            </p:txBody>
          </p:sp>
          <p:sp>
            <p:nvSpPr>
              <p:cNvPr id="198" name="Rectangle 197"/>
              <p:cNvSpPr/>
              <p:nvPr/>
            </p:nvSpPr>
            <p:spPr>
              <a:xfrm>
                <a:off x="6340519" y="3920538"/>
                <a:ext cx="1268870" cy="261610"/>
              </a:xfrm>
              <a:prstGeom prst="rect">
                <a:avLst/>
              </a:prstGeom>
            </p:spPr>
            <p:txBody>
              <a:bodyPr wrap="square">
                <a:spAutoFit/>
              </a:bodyPr>
              <a:lstStyle/>
              <a:p>
                <a:r>
                  <a:rPr lang="en-US" sz="1100" dirty="0">
                    <a:solidFill>
                      <a:srgbClr val="FFFFFF"/>
                    </a:solidFill>
                    <a:cs typeface="Segoe UI Semilight" panose="020B0402040204020203" pitchFamily="34" charset="0"/>
                  </a:rPr>
                  <a:t>Stream Analytics</a:t>
                </a:r>
              </a:p>
            </p:txBody>
          </p:sp>
          <p:sp>
            <p:nvSpPr>
              <p:cNvPr id="199" name="Rectangle 198"/>
              <p:cNvSpPr/>
              <p:nvPr/>
            </p:nvSpPr>
            <p:spPr>
              <a:xfrm>
                <a:off x="6340519" y="269287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Data Lake Analytics</a:t>
                </a:r>
              </a:p>
            </p:txBody>
          </p:sp>
          <p:sp>
            <p:nvSpPr>
              <p:cNvPr id="200" name="Rectangle 199"/>
              <p:cNvSpPr/>
              <p:nvPr/>
            </p:nvSpPr>
            <p:spPr>
              <a:xfrm>
                <a:off x="6340519" y="2080520"/>
                <a:ext cx="1268870" cy="430887"/>
              </a:xfrm>
              <a:prstGeom prst="rect">
                <a:avLst/>
              </a:prstGeom>
            </p:spPr>
            <p:txBody>
              <a:bodyPr wrap="square">
                <a:spAutoFit/>
              </a:bodyPr>
              <a:lstStyle/>
              <a:p>
                <a:r>
                  <a:rPr lang="en-US" sz="1100" dirty="0">
                    <a:solidFill>
                      <a:srgbClr val="FFFFFF"/>
                    </a:solidFill>
                    <a:cs typeface="Segoe UI Semilight" panose="020B0402040204020203" pitchFamily="34" charset="0"/>
                  </a:rPr>
                  <a:t>Machine Learning</a:t>
                </a:r>
              </a:p>
            </p:txBody>
          </p:sp>
          <p:grpSp>
            <p:nvGrpSpPr>
              <p:cNvPr id="201" name="Group 200"/>
              <p:cNvGrpSpPr/>
              <p:nvPr/>
            </p:nvGrpSpPr>
            <p:grpSpPr>
              <a:xfrm>
                <a:off x="5982706" y="3922858"/>
                <a:ext cx="352655" cy="270905"/>
                <a:chOff x="1260022" y="5196402"/>
                <a:chExt cx="3273425" cy="2514600"/>
              </a:xfrm>
              <a:solidFill>
                <a:srgbClr val="FFFFFF"/>
              </a:solidFill>
            </p:grpSpPr>
            <p:sp>
              <p:nvSpPr>
                <p:cNvPr id="207" name="Freeform 554"/>
                <p:cNvSpPr>
                  <a:spLocks/>
                </p:cNvSpPr>
                <p:nvPr/>
              </p:nvSpPr>
              <p:spPr bwMode="auto">
                <a:xfrm>
                  <a:off x="2247447" y="5196402"/>
                  <a:ext cx="2286000" cy="2514600"/>
                </a:xfrm>
                <a:custGeom>
                  <a:avLst/>
                  <a:gdLst>
                    <a:gd name="T0" fmla="*/ 307 w 609"/>
                    <a:gd name="T1" fmla="*/ 0 h 669"/>
                    <a:gd name="T2" fmla="*/ 341 w 609"/>
                    <a:gd name="T3" fmla="*/ 90 h 669"/>
                    <a:gd name="T4" fmla="*/ 395 w 609"/>
                    <a:gd name="T5" fmla="*/ 114 h 669"/>
                    <a:gd name="T6" fmla="*/ 482 w 609"/>
                    <a:gd name="T7" fmla="*/ 68 h 669"/>
                    <a:gd name="T8" fmla="*/ 537 w 609"/>
                    <a:gd name="T9" fmla="*/ 123 h 669"/>
                    <a:gd name="T10" fmla="*/ 494 w 609"/>
                    <a:gd name="T11" fmla="*/ 208 h 669"/>
                    <a:gd name="T12" fmla="*/ 516 w 609"/>
                    <a:gd name="T13" fmla="*/ 261 h 669"/>
                    <a:gd name="T14" fmla="*/ 609 w 609"/>
                    <a:gd name="T15" fmla="*/ 293 h 669"/>
                    <a:gd name="T16" fmla="*/ 609 w 609"/>
                    <a:gd name="T17" fmla="*/ 369 h 669"/>
                    <a:gd name="T18" fmla="*/ 517 w 609"/>
                    <a:gd name="T19" fmla="*/ 401 h 669"/>
                    <a:gd name="T20" fmla="*/ 493 w 609"/>
                    <a:gd name="T21" fmla="*/ 454 h 669"/>
                    <a:gd name="T22" fmla="*/ 535 w 609"/>
                    <a:gd name="T23" fmla="*/ 540 h 669"/>
                    <a:gd name="T24" fmla="*/ 480 w 609"/>
                    <a:gd name="T25" fmla="*/ 595 h 669"/>
                    <a:gd name="T26" fmla="*/ 394 w 609"/>
                    <a:gd name="T27" fmla="*/ 556 h 669"/>
                    <a:gd name="T28" fmla="*/ 339 w 609"/>
                    <a:gd name="T29" fmla="*/ 579 h 669"/>
                    <a:gd name="T30" fmla="*/ 309 w 609"/>
                    <a:gd name="T31" fmla="*/ 669 h 669"/>
                    <a:gd name="T32" fmla="*/ 231 w 609"/>
                    <a:gd name="T33" fmla="*/ 669 h 669"/>
                    <a:gd name="T34" fmla="*/ 201 w 609"/>
                    <a:gd name="T35" fmla="*/ 579 h 669"/>
                    <a:gd name="T36" fmla="*/ 148 w 609"/>
                    <a:gd name="T37" fmla="*/ 558 h 669"/>
                    <a:gd name="T38" fmla="*/ 63 w 609"/>
                    <a:gd name="T39" fmla="*/ 600 h 669"/>
                    <a:gd name="T40" fmla="*/ 7 w 609"/>
                    <a:gd name="T41" fmla="*/ 546 h 669"/>
                    <a:gd name="T42" fmla="*/ 24 w 609"/>
                    <a:gd name="T43" fmla="*/ 519 h 669"/>
                    <a:gd name="T44" fmla="*/ 102 w 609"/>
                    <a:gd name="T45" fmla="*/ 479 h 669"/>
                    <a:gd name="T46" fmla="*/ 171 w 609"/>
                    <a:gd name="T47" fmla="*/ 431 h 669"/>
                    <a:gd name="T48" fmla="*/ 208 w 609"/>
                    <a:gd name="T49" fmla="*/ 457 h 669"/>
                    <a:gd name="T50" fmla="*/ 411 w 609"/>
                    <a:gd name="T51" fmla="*/ 332 h 669"/>
                    <a:gd name="T52" fmla="*/ 339 w 609"/>
                    <a:gd name="T53" fmla="*/ 213 h 669"/>
                    <a:gd name="T54" fmla="*/ 180 w 609"/>
                    <a:gd name="T55" fmla="*/ 146 h 669"/>
                    <a:gd name="T56" fmla="*/ 28 w 609"/>
                    <a:gd name="T57" fmla="*/ 180 h 669"/>
                    <a:gd name="T58" fmla="*/ 0 w 609"/>
                    <a:gd name="T59" fmla="*/ 127 h 669"/>
                    <a:gd name="T60" fmla="*/ 51 w 609"/>
                    <a:gd name="T61" fmla="*/ 72 h 669"/>
                    <a:gd name="T62" fmla="*/ 143 w 609"/>
                    <a:gd name="T63" fmla="*/ 113 h 669"/>
                    <a:gd name="T64" fmla="*/ 196 w 609"/>
                    <a:gd name="T65" fmla="*/ 90 h 669"/>
                    <a:gd name="T66" fmla="*/ 233 w 609"/>
                    <a:gd name="T67" fmla="*/ 0 h 669"/>
                    <a:gd name="T68" fmla="*/ 307 w 609"/>
                    <a:gd name="T69" fmla="*/ 0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09" h="669">
                      <a:moveTo>
                        <a:pt x="307" y="0"/>
                      </a:moveTo>
                      <a:cubicBezTo>
                        <a:pt x="319" y="29"/>
                        <a:pt x="331" y="58"/>
                        <a:pt x="341" y="90"/>
                      </a:cubicBezTo>
                      <a:cubicBezTo>
                        <a:pt x="358" y="98"/>
                        <a:pt x="378" y="105"/>
                        <a:pt x="395" y="114"/>
                      </a:cubicBezTo>
                      <a:cubicBezTo>
                        <a:pt x="423" y="98"/>
                        <a:pt x="455" y="86"/>
                        <a:pt x="482" y="68"/>
                      </a:cubicBezTo>
                      <a:cubicBezTo>
                        <a:pt x="503" y="85"/>
                        <a:pt x="521" y="103"/>
                        <a:pt x="537" y="123"/>
                      </a:cubicBezTo>
                      <a:cubicBezTo>
                        <a:pt x="521" y="150"/>
                        <a:pt x="509" y="181"/>
                        <a:pt x="494" y="208"/>
                      </a:cubicBezTo>
                      <a:cubicBezTo>
                        <a:pt x="500" y="227"/>
                        <a:pt x="510" y="242"/>
                        <a:pt x="516" y="261"/>
                      </a:cubicBezTo>
                      <a:cubicBezTo>
                        <a:pt x="546" y="272"/>
                        <a:pt x="576" y="284"/>
                        <a:pt x="609" y="293"/>
                      </a:cubicBezTo>
                      <a:cubicBezTo>
                        <a:pt x="609" y="318"/>
                        <a:pt x="609" y="344"/>
                        <a:pt x="609" y="369"/>
                      </a:cubicBezTo>
                      <a:cubicBezTo>
                        <a:pt x="579" y="380"/>
                        <a:pt x="549" y="391"/>
                        <a:pt x="517" y="401"/>
                      </a:cubicBezTo>
                      <a:cubicBezTo>
                        <a:pt x="508" y="417"/>
                        <a:pt x="502" y="437"/>
                        <a:pt x="493" y="454"/>
                      </a:cubicBezTo>
                      <a:cubicBezTo>
                        <a:pt x="506" y="484"/>
                        <a:pt x="519" y="513"/>
                        <a:pt x="535" y="540"/>
                      </a:cubicBezTo>
                      <a:cubicBezTo>
                        <a:pt x="519" y="561"/>
                        <a:pt x="501" y="579"/>
                        <a:pt x="480" y="595"/>
                      </a:cubicBezTo>
                      <a:cubicBezTo>
                        <a:pt x="453" y="581"/>
                        <a:pt x="422" y="570"/>
                        <a:pt x="394" y="556"/>
                      </a:cubicBezTo>
                      <a:cubicBezTo>
                        <a:pt x="374" y="562"/>
                        <a:pt x="357" y="572"/>
                        <a:pt x="339" y="579"/>
                      </a:cubicBezTo>
                      <a:cubicBezTo>
                        <a:pt x="329" y="609"/>
                        <a:pt x="317" y="638"/>
                        <a:pt x="309" y="669"/>
                      </a:cubicBezTo>
                      <a:cubicBezTo>
                        <a:pt x="283" y="669"/>
                        <a:pt x="257" y="669"/>
                        <a:pt x="231" y="669"/>
                      </a:cubicBezTo>
                      <a:cubicBezTo>
                        <a:pt x="221" y="640"/>
                        <a:pt x="211" y="610"/>
                        <a:pt x="201" y="579"/>
                      </a:cubicBezTo>
                      <a:cubicBezTo>
                        <a:pt x="183" y="572"/>
                        <a:pt x="166" y="564"/>
                        <a:pt x="148" y="558"/>
                      </a:cubicBezTo>
                      <a:cubicBezTo>
                        <a:pt x="118" y="571"/>
                        <a:pt x="92" y="587"/>
                        <a:pt x="63" y="600"/>
                      </a:cubicBezTo>
                      <a:cubicBezTo>
                        <a:pt x="44" y="590"/>
                        <a:pt x="23" y="565"/>
                        <a:pt x="7" y="546"/>
                      </a:cubicBezTo>
                      <a:cubicBezTo>
                        <a:pt x="14" y="538"/>
                        <a:pt x="20" y="529"/>
                        <a:pt x="24" y="519"/>
                      </a:cubicBezTo>
                      <a:cubicBezTo>
                        <a:pt x="53" y="509"/>
                        <a:pt x="77" y="498"/>
                        <a:pt x="102" y="479"/>
                      </a:cubicBezTo>
                      <a:cubicBezTo>
                        <a:pt x="119" y="466"/>
                        <a:pt x="144" y="427"/>
                        <a:pt x="171" y="431"/>
                      </a:cubicBezTo>
                      <a:cubicBezTo>
                        <a:pt x="182" y="432"/>
                        <a:pt x="193" y="450"/>
                        <a:pt x="208" y="457"/>
                      </a:cubicBezTo>
                      <a:cubicBezTo>
                        <a:pt x="301" y="505"/>
                        <a:pt x="414" y="433"/>
                        <a:pt x="411" y="332"/>
                      </a:cubicBezTo>
                      <a:cubicBezTo>
                        <a:pt x="410" y="268"/>
                        <a:pt x="377" y="244"/>
                        <a:pt x="339" y="213"/>
                      </a:cubicBezTo>
                      <a:cubicBezTo>
                        <a:pt x="299" y="181"/>
                        <a:pt x="244" y="151"/>
                        <a:pt x="180" y="146"/>
                      </a:cubicBezTo>
                      <a:cubicBezTo>
                        <a:pt x="125" y="142"/>
                        <a:pt x="75" y="156"/>
                        <a:pt x="28" y="180"/>
                      </a:cubicBezTo>
                      <a:cubicBezTo>
                        <a:pt x="19" y="162"/>
                        <a:pt x="10" y="144"/>
                        <a:pt x="0" y="127"/>
                      </a:cubicBezTo>
                      <a:cubicBezTo>
                        <a:pt x="14" y="106"/>
                        <a:pt x="35" y="92"/>
                        <a:pt x="51" y="72"/>
                      </a:cubicBezTo>
                      <a:cubicBezTo>
                        <a:pt x="81" y="86"/>
                        <a:pt x="112" y="99"/>
                        <a:pt x="143" y="113"/>
                      </a:cubicBezTo>
                      <a:cubicBezTo>
                        <a:pt x="160" y="105"/>
                        <a:pt x="177" y="97"/>
                        <a:pt x="196" y="90"/>
                      </a:cubicBezTo>
                      <a:cubicBezTo>
                        <a:pt x="209" y="60"/>
                        <a:pt x="218" y="27"/>
                        <a:pt x="233" y="0"/>
                      </a:cubicBezTo>
                      <a:cubicBezTo>
                        <a:pt x="258" y="0"/>
                        <a:pt x="282" y="0"/>
                        <a:pt x="3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8" name="Freeform 555"/>
                <p:cNvSpPr>
                  <a:spLocks/>
                </p:cNvSpPr>
                <p:nvPr/>
              </p:nvSpPr>
              <p:spPr bwMode="auto">
                <a:xfrm>
                  <a:off x="1620384" y="5858389"/>
                  <a:ext cx="1892300" cy="604838"/>
                </a:xfrm>
                <a:custGeom>
                  <a:avLst/>
                  <a:gdLst>
                    <a:gd name="T0" fmla="*/ 319 w 504"/>
                    <a:gd name="T1" fmla="*/ 4 h 161"/>
                    <a:gd name="T2" fmla="*/ 486 w 504"/>
                    <a:gd name="T3" fmla="*/ 67 h 161"/>
                    <a:gd name="T4" fmla="*/ 502 w 504"/>
                    <a:gd name="T5" fmla="*/ 90 h 161"/>
                    <a:gd name="T6" fmla="*/ 490 w 504"/>
                    <a:gd name="T7" fmla="*/ 115 h 161"/>
                    <a:gd name="T8" fmla="*/ 455 w 504"/>
                    <a:gd name="T9" fmla="*/ 90 h 161"/>
                    <a:gd name="T10" fmla="*/ 327 w 504"/>
                    <a:gd name="T11" fmla="*/ 37 h 161"/>
                    <a:gd name="T12" fmla="*/ 216 w 504"/>
                    <a:gd name="T13" fmla="*/ 69 h 161"/>
                    <a:gd name="T14" fmla="*/ 68 w 504"/>
                    <a:gd name="T15" fmla="*/ 143 h 161"/>
                    <a:gd name="T16" fmla="*/ 2 w 504"/>
                    <a:gd name="T17" fmla="*/ 99 h 161"/>
                    <a:gd name="T18" fmla="*/ 11 w 504"/>
                    <a:gd name="T19" fmla="*/ 76 h 161"/>
                    <a:gd name="T20" fmla="*/ 76 w 504"/>
                    <a:gd name="T21" fmla="*/ 110 h 161"/>
                    <a:gd name="T22" fmla="*/ 174 w 504"/>
                    <a:gd name="T23" fmla="*/ 57 h 161"/>
                    <a:gd name="T24" fmla="*/ 319 w 504"/>
                    <a:gd name="T25" fmla="*/ 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4" h="161">
                      <a:moveTo>
                        <a:pt x="319" y="4"/>
                      </a:moveTo>
                      <a:cubicBezTo>
                        <a:pt x="384" y="0"/>
                        <a:pt x="445" y="29"/>
                        <a:pt x="486" y="67"/>
                      </a:cubicBezTo>
                      <a:cubicBezTo>
                        <a:pt x="490" y="71"/>
                        <a:pt x="501" y="81"/>
                        <a:pt x="502" y="90"/>
                      </a:cubicBezTo>
                      <a:cubicBezTo>
                        <a:pt x="504" y="101"/>
                        <a:pt x="499" y="113"/>
                        <a:pt x="490" y="115"/>
                      </a:cubicBezTo>
                      <a:cubicBezTo>
                        <a:pt x="480" y="117"/>
                        <a:pt x="461" y="97"/>
                        <a:pt x="455" y="90"/>
                      </a:cubicBezTo>
                      <a:cubicBezTo>
                        <a:pt x="424" y="61"/>
                        <a:pt x="384" y="38"/>
                        <a:pt x="327" y="37"/>
                      </a:cubicBezTo>
                      <a:cubicBezTo>
                        <a:pt x="284" y="37"/>
                        <a:pt x="245" y="51"/>
                        <a:pt x="216" y="69"/>
                      </a:cubicBezTo>
                      <a:cubicBezTo>
                        <a:pt x="173" y="96"/>
                        <a:pt x="147" y="161"/>
                        <a:pt x="68" y="143"/>
                      </a:cubicBezTo>
                      <a:cubicBezTo>
                        <a:pt x="45" y="138"/>
                        <a:pt x="7" y="123"/>
                        <a:pt x="2" y="99"/>
                      </a:cubicBezTo>
                      <a:cubicBezTo>
                        <a:pt x="0" y="91"/>
                        <a:pt x="1" y="80"/>
                        <a:pt x="11" y="76"/>
                      </a:cubicBezTo>
                      <a:cubicBezTo>
                        <a:pt x="31" y="70"/>
                        <a:pt x="54" y="107"/>
                        <a:pt x="76" y="110"/>
                      </a:cubicBezTo>
                      <a:cubicBezTo>
                        <a:pt x="126" y="116"/>
                        <a:pt x="147" y="79"/>
                        <a:pt x="174" y="57"/>
                      </a:cubicBezTo>
                      <a:cubicBezTo>
                        <a:pt x="208" y="29"/>
                        <a:pt x="256" y="8"/>
                        <a:pt x="319"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09" name="Freeform 556"/>
                <p:cNvSpPr>
                  <a:spLocks/>
                </p:cNvSpPr>
                <p:nvPr/>
              </p:nvSpPr>
              <p:spPr bwMode="auto">
                <a:xfrm>
                  <a:off x="1394959" y="6174302"/>
                  <a:ext cx="1952625" cy="593725"/>
                </a:xfrm>
                <a:custGeom>
                  <a:avLst/>
                  <a:gdLst>
                    <a:gd name="T0" fmla="*/ 366 w 520"/>
                    <a:gd name="T1" fmla="*/ 6 h 158"/>
                    <a:gd name="T2" fmla="*/ 508 w 520"/>
                    <a:gd name="T3" fmla="*/ 59 h 158"/>
                    <a:gd name="T4" fmla="*/ 506 w 520"/>
                    <a:gd name="T5" fmla="*/ 95 h 158"/>
                    <a:gd name="T6" fmla="*/ 453 w 520"/>
                    <a:gd name="T7" fmla="*/ 59 h 158"/>
                    <a:gd name="T8" fmla="*/ 290 w 520"/>
                    <a:gd name="T9" fmla="*/ 74 h 158"/>
                    <a:gd name="T10" fmla="*/ 260 w 520"/>
                    <a:gd name="T11" fmla="*/ 105 h 158"/>
                    <a:gd name="T12" fmla="*/ 32 w 520"/>
                    <a:gd name="T13" fmla="*/ 97 h 158"/>
                    <a:gd name="T14" fmla="*/ 27 w 520"/>
                    <a:gd name="T15" fmla="*/ 51 h 158"/>
                    <a:gd name="T16" fmla="*/ 78 w 520"/>
                    <a:gd name="T17" fmla="*/ 88 h 158"/>
                    <a:gd name="T18" fmla="*/ 230 w 520"/>
                    <a:gd name="T19" fmla="*/ 82 h 158"/>
                    <a:gd name="T20" fmla="*/ 366 w 520"/>
                    <a:gd name="T21" fmla="*/ 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0" h="158">
                      <a:moveTo>
                        <a:pt x="366" y="6"/>
                      </a:moveTo>
                      <a:cubicBezTo>
                        <a:pt x="422" y="0"/>
                        <a:pt x="479" y="24"/>
                        <a:pt x="508" y="59"/>
                      </a:cubicBezTo>
                      <a:cubicBezTo>
                        <a:pt x="520" y="75"/>
                        <a:pt x="518" y="91"/>
                        <a:pt x="506" y="95"/>
                      </a:cubicBezTo>
                      <a:cubicBezTo>
                        <a:pt x="488" y="100"/>
                        <a:pt x="467" y="68"/>
                        <a:pt x="453" y="59"/>
                      </a:cubicBezTo>
                      <a:cubicBezTo>
                        <a:pt x="402" y="29"/>
                        <a:pt x="333" y="38"/>
                        <a:pt x="290" y="74"/>
                      </a:cubicBezTo>
                      <a:cubicBezTo>
                        <a:pt x="281" y="82"/>
                        <a:pt x="270" y="97"/>
                        <a:pt x="260" y="105"/>
                      </a:cubicBezTo>
                      <a:cubicBezTo>
                        <a:pt x="195" y="158"/>
                        <a:pt x="91" y="149"/>
                        <a:pt x="32" y="97"/>
                      </a:cubicBezTo>
                      <a:cubicBezTo>
                        <a:pt x="24" y="89"/>
                        <a:pt x="0" y="56"/>
                        <a:pt x="27" y="51"/>
                      </a:cubicBezTo>
                      <a:cubicBezTo>
                        <a:pt x="43" y="47"/>
                        <a:pt x="61" y="77"/>
                        <a:pt x="78" y="88"/>
                      </a:cubicBezTo>
                      <a:cubicBezTo>
                        <a:pt x="125" y="116"/>
                        <a:pt x="190" y="109"/>
                        <a:pt x="230" y="82"/>
                      </a:cubicBezTo>
                      <a:cubicBezTo>
                        <a:pt x="277" y="51"/>
                        <a:pt x="292" y="14"/>
                        <a:pt x="36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sp>
              <p:nvSpPr>
                <p:cNvPr id="210" name="Freeform 557"/>
                <p:cNvSpPr>
                  <a:spLocks/>
                </p:cNvSpPr>
                <p:nvPr/>
              </p:nvSpPr>
              <p:spPr bwMode="auto">
                <a:xfrm>
                  <a:off x="1260022" y="6493389"/>
                  <a:ext cx="1930400" cy="566738"/>
                </a:xfrm>
                <a:custGeom>
                  <a:avLst/>
                  <a:gdLst>
                    <a:gd name="T0" fmla="*/ 10 w 514"/>
                    <a:gd name="T1" fmla="*/ 35 h 151"/>
                    <a:gd name="T2" fmla="*/ 63 w 514"/>
                    <a:gd name="T3" fmla="*/ 72 h 151"/>
                    <a:gd name="T4" fmla="*/ 211 w 514"/>
                    <a:gd name="T5" fmla="*/ 111 h 151"/>
                    <a:gd name="T6" fmla="*/ 296 w 514"/>
                    <a:gd name="T7" fmla="*/ 77 h 151"/>
                    <a:gd name="T8" fmla="*/ 436 w 514"/>
                    <a:gd name="T9" fmla="*/ 8 h 151"/>
                    <a:gd name="T10" fmla="*/ 510 w 514"/>
                    <a:gd name="T11" fmla="*/ 49 h 151"/>
                    <a:gd name="T12" fmla="*/ 501 w 514"/>
                    <a:gd name="T13" fmla="*/ 73 h 151"/>
                    <a:gd name="T14" fmla="*/ 448 w 514"/>
                    <a:gd name="T15" fmla="*/ 42 h 151"/>
                    <a:gd name="T16" fmla="*/ 323 w 514"/>
                    <a:gd name="T17" fmla="*/ 103 h 151"/>
                    <a:gd name="T18" fmla="*/ 165 w 514"/>
                    <a:gd name="T19" fmla="*/ 146 h 151"/>
                    <a:gd name="T20" fmla="*/ 63 w 514"/>
                    <a:gd name="T21" fmla="*/ 111 h 151"/>
                    <a:gd name="T22" fmla="*/ 10 w 514"/>
                    <a:gd name="T23" fmla="*/ 3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4" h="151">
                      <a:moveTo>
                        <a:pt x="10" y="35"/>
                      </a:moveTo>
                      <a:cubicBezTo>
                        <a:pt x="40" y="37"/>
                        <a:pt x="46" y="59"/>
                        <a:pt x="63" y="72"/>
                      </a:cubicBezTo>
                      <a:cubicBezTo>
                        <a:pt x="95" y="96"/>
                        <a:pt x="147" y="117"/>
                        <a:pt x="211" y="111"/>
                      </a:cubicBezTo>
                      <a:cubicBezTo>
                        <a:pt x="248" y="107"/>
                        <a:pt x="274" y="92"/>
                        <a:pt x="296" y="77"/>
                      </a:cubicBezTo>
                      <a:cubicBezTo>
                        <a:pt x="338" y="48"/>
                        <a:pt x="358" y="0"/>
                        <a:pt x="436" y="8"/>
                      </a:cubicBezTo>
                      <a:cubicBezTo>
                        <a:pt x="454" y="10"/>
                        <a:pt x="503" y="25"/>
                        <a:pt x="510" y="49"/>
                      </a:cubicBezTo>
                      <a:cubicBezTo>
                        <a:pt x="512" y="58"/>
                        <a:pt x="514" y="70"/>
                        <a:pt x="501" y="73"/>
                      </a:cubicBezTo>
                      <a:cubicBezTo>
                        <a:pt x="484" y="78"/>
                        <a:pt x="467" y="48"/>
                        <a:pt x="448" y="42"/>
                      </a:cubicBezTo>
                      <a:cubicBezTo>
                        <a:pt x="388" y="23"/>
                        <a:pt x="360" y="77"/>
                        <a:pt x="323" y="103"/>
                      </a:cubicBezTo>
                      <a:cubicBezTo>
                        <a:pt x="286" y="130"/>
                        <a:pt x="237" y="151"/>
                        <a:pt x="165" y="146"/>
                      </a:cubicBezTo>
                      <a:cubicBezTo>
                        <a:pt x="129" y="143"/>
                        <a:pt x="92" y="129"/>
                        <a:pt x="63" y="111"/>
                      </a:cubicBezTo>
                      <a:cubicBezTo>
                        <a:pt x="38" y="95"/>
                        <a:pt x="0" y="73"/>
                        <a:pt x="1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ndParaRPr>
                </a:p>
              </p:txBody>
            </p:sp>
          </p:grpSp>
          <p:sp>
            <p:nvSpPr>
              <p:cNvPr id="202" name="Freeform 558"/>
              <p:cNvSpPr>
                <a:spLocks/>
              </p:cNvSpPr>
              <p:nvPr/>
            </p:nvSpPr>
            <p:spPr bwMode="auto">
              <a:xfrm>
                <a:off x="5984022" y="3353857"/>
                <a:ext cx="366380" cy="277258"/>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rgbClr val="FFFFFF"/>
              </a:solidFill>
              <a:ln w="6350">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203" name="Freeform 559"/>
              <p:cNvSpPr/>
              <p:nvPr/>
            </p:nvSpPr>
            <p:spPr bwMode="auto">
              <a:xfrm flipH="1">
                <a:off x="6027271" y="2158754"/>
                <a:ext cx="267252" cy="282819"/>
              </a:xfrm>
              <a:custGeom>
                <a:avLst/>
                <a:gdLst>
                  <a:gd name="connsiteX0" fmla="*/ 1820774 w 3146654"/>
                  <a:gd name="connsiteY0" fmla="*/ 396240 h 3329940"/>
                  <a:gd name="connsiteX1" fmla="*/ 1820774 w 3146654"/>
                  <a:gd name="connsiteY1" fmla="*/ 1062990 h 3329940"/>
                  <a:gd name="connsiteX2" fmla="*/ 2760574 w 3146654"/>
                  <a:gd name="connsiteY2" fmla="*/ 2815590 h 3329940"/>
                  <a:gd name="connsiteX3" fmla="*/ 2722474 w 3146654"/>
                  <a:gd name="connsiteY3" fmla="*/ 2923540 h 3329940"/>
                  <a:gd name="connsiteX4" fmla="*/ 2455774 w 3146654"/>
                  <a:gd name="connsiteY4" fmla="*/ 2923540 h 3329940"/>
                  <a:gd name="connsiteX5" fmla="*/ 1693774 w 3146654"/>
                  <a:gd name="connsiteY5" fmla="*/ 1418590 h 3329940"/>
                  <a:gd name="connsiteX6" fmla="*/ 1141324 w 3146654"/>
                  <a:gd name="connsiteY6" fmla="*/ 1418590 h 3329940"/>
                  <a:gd name="connsiteX7" fmla="*/ 1331824 w 3146654"/>
                  <a:gd name="connsiteY7" fmla="*/ 999490 h 3329940"/>
                  <a:gd name="connsiteX8" fmla="*/ 1331824 w 3146654"/>
                  <a:gd name="connsiteY8" fmla="*/ 396240 h 3329940"/>
                  <a:gd name="connsiteX9" fmla="*/ 2415134 w 3146654"/>
                  <a:gd name="connsiteY9" fmla="*/ 0 h 3329940"/>
                  <a:gd name="connsiteX10" fmla="*/ 2369414 w 3146654"/>
                  <a:gd name="connsiteY10" fmla="*/ 0 h 3329940"/>
                  <a:gd name="connsiteX11" fmla="*/ 1607414 w 3146654"/>
                  <a:gd name="connsiteY11" fmla="*/ 0 h 3329940"/>
                  <a:gd name="connsiteX12" fmla="*/ 1584960 w 3146654"/>
                  <a:gd name="connsiteY12" fmla="*/ 0 h 3329940"/>
                  <a:gd name="connsiteX13" fmla="*/ 1561694 w 3146654"/>
                  <a:gd name="connsiteY13" fmla="*/ 0 h 3329940"/>
                  <a:gd name="connsiteX14" fmla="*/ 1539240 w 3146654"/>
                  <a:gd name="connsiteY14" fmla="*/ 0 h 3329940"/>
                  <a:gd name="connsiteX15" fmla="*/ 777240 w 3146654"/>
                  <a:gd name="connsiteY15" fmla="*/ 0 h 3329940"/>
                  <a:gd name="connsiteX16" fmla="*/ 731520 w 3146654"/>
                  <a:gd name="connsiteY16" fmla="*/ 0 h 3329940"/>
                  <a:gd name="connsiteX17" fmla="*/ 731520 w 3146654"/>
                  <a:gd name="connsiteY17" fmla="*/ 381000 h 3329940"/>
                  <a:gd name="connsiteX18" fmla="*/ 784860 w 3146654"/>
                  <a:gd name="connsiteY18" fmla="*/ 381000 h 3329940"/>
                  <a:gd name="connsiteX19" fmla="*/ 960120 w 3146654"/>
                  <a:gd name="connsiteY19" fmla="*/ 381000 h 3329940"/>
                  <a:gd name="connsiteX20" fmla="*/ 960120 w 3146654"/>
                  <a:gd name="connsiteY20" fmla="*/ 899160 h 3329940"/>
                  <a:gd name="connsiteX21" fmla="*/ 0 w 3146654"/>
                  <a:gd name="connsiteY21" fmla="*/ 2834640 h 3329940"/>
                  <a:gd name="connsiteX22" fmla="*/ 297180 w 3146654"/>
                  <a:gd name="connsiteY22" fmla="*/ 3329940 h 3329940"/>
                  <a:gd name="connsiteX23" fmla="*/ 1561694 w 3146654"/>
                  <a:gd name="connsiteY23" fmla="*/ 3329940 h 3329940"/>
                  <a:gd name="connsiteX24" fmla="*/ 1584960 w 3146654"/>
                  <a:gd name="connsiteY24" fmla="*/ 3329940 h 3329940"/>
                  <a:gd name="connsiteX25" fmla="*/ 2849474 w 3146654"/>
                  <a:gd name="connsiteY25" fmla="*/ 3329940 h 3329940"/>
                  <a:gd name="connsiteX26" fmla="*/ 3146654 w 3146654"/>
                  <a:gd name="connsiteY26" fmla="*/ 2834640 h 3329940"/>
                  <a:gd name="connsiteX27" fmla="*/ 2186534 w 3146654"/>
                  <a:gd name="connsiteY27" fmla="*/ 899160 h 3329940"/>
                  <a:gd name="connsiteX28" fmla="*/ 2186534 w 3146654"/>
                  <a:gd name="connsiteY28" fmla="*/ 381000 h 3329940"/>
                  <a:gd name="connsiteX29" fmla="*/ 2361794 w 3146654"/>
                  <a:gd name="connsiteY29" fmla="*/ 381000 h 3329940"/>
                  <a:gd name="connsiteX30" fmla="*/ 2415134 w 3146654"/>
                  <a:gd name="connsiteY30" fmla="*/ 381000 h 332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6654" h="3329940">
                    <a:moveTo>
                      <a:pt x="1820774" y="396240"/>
                    </a:moveTo>
                    <a:lnTo>
                      <a:pt x="1820774" y="1062990"/>
                    </a:lnTo>
                    <a:lnTo>
                      <a:pt x="2760574" y="2815590"/>
                    </a:lnTo>
                    <a:lnTo>
                      <a:pt x="2722474" y="2923540"/>
                    </a:lnTo>
                    <a:lnTo>
                      <a:pt x="2455774" y="2923540"/>
                    </a:lnTo>
                    <a:lnTo>
                      <a:pt x="1693774" y="1418590"/>
                    </a:lnTo>
                    <a:lnTo>
                      <a:pt x="1141324" y="1418590"/>
                    </a:lnTo>
                    <a:lnTo>
                      <a:pt x="1331824" y="999490"/>
                    </a:lnTo>
                    <a:lnTo>
                      <a:pt x="1331824" y="396240"/>
                    </a:lnTo>
                    <a:close/>
                    <a:moveTo>
                      <a:pt x="2415134" y="0"/>
                    </a:moveTo>
                    <a:lnTo>
                      <a:pt x="2369414" y="0"/>
                    </a:lnTo>
                    <a:lnTo>
                      <a:pt x="1607414" y="0"/>
                    </a:lnTo>
                    <a:lnTo>
                      <a:pt x="1584960" y="0"/>
                    </a:lnTo>
                    <a:lnTo>
                      <a:pt x="1561694" y="0"/>
                    </a:lnTo>
                    <a:lnTo>
                      <a:pt x="1539240" y="0"/>
                    </a:lnTo>
                    <a:lnTo>
                      <a:pt x="777240" y="0"/>
                    </a:lnTo>
                    <a:lnTo>
                      <a:pt x="731520" y="0"/>
                    </a:lnTo>
                    <a:lnTo>
                      <a:pt x="731520" y="381000"/>
                    </a:lnTo>
                    <a:lnTo>
                      <a:pt x="784860" y="381000"/>
                    </a:lnTo>
                    <a:lnTo>
                      <a:pt x="960120" y="381000"/>
                    </a:lnTo>
                    <a:lnTo>
                      <a:pt x="960120" y="899160"/>
                    </a:lnTo>
                    <a:lnTo>
                      <a:pt x="0" y="2834640"/>
                    </a:lnTo>
                    <a:lnTo>
                      <a:pt x="297180" y="3329940"/>
                    </a:lnTo>
                    <a:lnTo>
                      <a:pt x="1561694" y="3329940"/>
                    </a:lnTo>
                    <a:lnTo>
                      <a:pt x="1584960" y="3329940"/>
                    </a:lnTo>
                    <a:lnTo>
                      <a:pt x="2849474" y="3329940"/>
                    </a:lnTo>
                    <a:lnTo>
                      <a:pt x="3146654" y="2834640"/>
                    </a:lnTo>
                    <a:lnTo>
                      <a:pt x="2186534" y="899160"/>
                    </a:lnTo>
                    <a:lnTo>
                      <a:pt x="2186534" y="381000"/>
                    </a:lnTo>
                    <a:lnTo>
                      <a:pt x="2361794" y="381000"/>
                    </a:lnTo>
                    <a:lnTo>
                      <a:pt x="2415134" y="381000"/>
                    </a:lnTo>
                    <a:close/>
                  </a:path>
                </a:pathLst>
              </a:cu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defRPr/>
                </a:pPr>
                <a:endParaRPr lang="en-US" sz="2400" kern="0" dirty="0">
                  <a:solidFill>
                    <a:srgbClr val="FFFFFF"/>
                  </a:solidFill>
                  <a:ea typeface="Segoe UI" pitchFamily="34" charset="0"/>
                  <a:cs typeface="Segoe UI" pitchFamily="34" charset="0"/>
                </a:endParaRPr>
              </a:p>
            </p:txBody>
          </p:sp>
          <p:grpSp>
            <p:nvGrpSpPr>
              <p:cNvPr id="204" name="Group 203"/>
              <p:cNvGrpSpPr>
                <a:grpSpLocks noChangeAspect="1"/>
              </p:cNvGrpSpPr>
              <p:nvPr/>
            </p:nvGrpSpPr>
            <p:grpSpPr>
              <a:xfrm>
                <a:off x="6008529" y="2775918"/>
                <a:ext cx="294051" cy="292608"/>
                <a:chOff x="8580718" y="793097"/>
                <a:chExt cx="2587625" cy="2574925"/>
              </a:xfrm>
            </p:grpSpPr>
            <p:sp>
              <p:nvSpPr>
                <p:cNvPr id="205" name="Freeform 34"/>
                <p:cNvSpPr>
                  <a:spLocks/>
                </p:cNvSpPr>
                <p:nvPr/>
              </p:nvSpPr>
              <p:spPr bwMode="auto">
                <a:xfrm>
                  <a:off x="9477655" y="1434447"/>
                  <a:ext cx="792163" cy="1312862"/>
                </a:xfrm>
                <a:custGeom>
                  <a:avLst/>
                  <a:gdLst>
                    <a:gd name="T0" fmla="*/ 1459 w 1508"/>
                    <a:gd name="T1" fmla="*/ 930 h 2501"/>
                    <a:gd name="T2" fmla="*/ 837 w 1508"/>
                    <a:gd name="T3" fmla="*/ 930 h 2501"/>
                    <a:gd name="T4" fmla="*/ 1097 w 1508"/>
                    <a:gd name="T5" fmla="*/ 63 h 2501"/>
                    <a:gd name="T6" fmla="*/ 1072 w 1508"/>
                    <a:gd name="T7" fmla="*/ 4 h 2501"/>
                    <a:gd name="T8" fmla="*/ 1053 w 1508"/>
                    <a:gd name="T9" fmla="*/ 0 h 2501"/>
                    <a:gd name="T10" fmla="*/ 1014 w 1508"/>
                    <a:gd name="T11" fmla="*/ 19 h 2501"/>
                    <a:gd name="T12" fmla="*/ 10 w 1508"/>
                    <a:gd name="T13" fmla="*/ 1483 h 2501"/>
                    <a:gd name="T14" fmla="*/ 5 w 1508"/>
                    <a:gd name="T15" fmla="*/ 1532 h 2501"/>
                    <a:gd name="T16" fmla="*/ 49 w 1508"/>
                    <a:gd name="T17" fmla="*/ 1556 h 2501"/>
                    <a:gd name="T18" fmla="*/ 651 w 1508"/>
                    <a:gd name="T19" fmla="*/ 1556 h 2501"/>
                    <a:gd name="T20" fmla="*/ 382 w 1508"/>
                    <a:gd name="T21" fmla="*/ 2438 h 2501"/>
                    <a:gd name="T22" fmla="*/ 407 w 1508"/>
                    <a:gd name="T23" fmla="*/ 2497 h 2501"/>
                    <a:gd name="T24" fmla="*/ 426 w 1508"/>
                    <a:gd name="T25" fmla="*/ 2501 h 2501"/>
                    <a:gd name="T26" fmla="*/ 465 w 1508"/>
                    <a:gd name="T27" fmla="*/ 2482 h 2501"/>
                    <a:gd name="T28" fmla="*/ 1498 w 1508"/>
                    <a:gd name="T29" fmla="*/ 1003 h 2501"/>
                    <a:gd name="T30" fmla="*/ 1508 w 1508"/>
                    <a:gd name="T31" fmla="*/ 974 h 2501"/>
                    <a:gd name="T32" fmla="*/ 1459 w 1508"/>
                    <a:gd name="T33" fmla="*/ 930 h 2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08" h="2501">
                      <a:moveTo>
                        <a:pt x="1459" y="930"/>
                      </a:moveTo>
                      <a:lnTo>
                        <a:pt x="837" y="930"/>
                      </a:lnTo>
                      <a:lnTo>
                        <a:pt x="1097" y="63"/>
                      </a:lnTo>
                      <a:cubicBezTo>
                        <a:pt x="1102" y="39"/>
                        <a:pt x="1092" y="14"/>
                        <a:pt x="1072" y="4"/>
                      </a:cubicBezTo>
                      <a:cubicBezTo>
                        <a:pt x="1068" y="0"/>
                        <a:pt x="1058" y="0"/>
                        <a:pt x="1053" y="0"/>
                      </a:cubicBezTo>
                      <a:cubicBezTo>
                        <a:pt x="1038" y="0"/>
                        <a:pt x="1024" y="9"/>
                        <a:pt x="1014" y="19"/>
                      </a:cubicBezTo>
                      <a:lnTo>
                        <a:pt x="10" y="1483"/>
                      </a:lnTo>
                      <a:cubicBezTo>
                        <a:pt x="0" y="1498"/>
                        <a:pt x="0" y="1517"/>
                        <a:pt x="5" y="1532"/>
                      </a:cubicBezTo>
                      <a:cubicBezTo>
                        <a:pt x="15" y="1547"/>
                        <a:pt x="30" y="1556"/>
                        <a:pt x="49" y="1556"/>
                      </a:cubicBezTo>
                      <a:lnTo>
                        <a:pt x="651" y="1556"/>
                      </a:lnTo>
                      <a:lnTo>
                        <a:pt x="382" y="2438"/>
                      </a:lnTo>
                      <a:cubicBezTo>
                        <a:pt x="377" y="2462"/>
                        <a:pt x="387" y="2487"/>
                        <a:pt x="407" y="2497"/>
                      </a:cubicBezTo>
                      <a:cubicBezTo>
                        <a:pt x="412" y="2501"/>
                        <a:pt x="421" y="2501"/>
                        <a:pt x="426" y="2501"/>
                      </a:cubicBezTo>
                      <a:cubicBezTo>
                        <a:pt x="441" y="2501"/>
                        <a:pt x="456" y="2492"/>
                        <a:pt x="465" y="2482"/>
                      </a:cubicBezTo>
                      <a:lnTo>
                        <a:pt x="1498" y="1003"/>
                      </a:lnTo>
                      <a:cubicBezTo>
                        <a:pt x="1503" y="993"/>
                        <a:pt x="1508" y="984"/>
                        <a:pt x="1508" y="974"/>
                      </a:cubicBezTo>
                      <a:cubicBezTo>
                        <a:pt x="1508" y="949"/>
                        <a:pt x="1484" y="930"/>
                        <a:pt x="1459" y="93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206" name="Freeform 35"/>
                <p:cNvSpPr>
                  <a:spLocks noEditPoints="1"/>
                </p:cNvSpPr>
                <p:nvPr/>
              </p:nvSpPr>
              <p:spPr bwMode="auto">
                <a:xfrm>
                  <a:off x="8580718" y="793097"/>
                  <a:ext cx="2587625" cy="2574925"/>
                </a:xfrm>
                <a:custGeom>
                  <a:avLst/>
                  <a:gdLst>
                    <a:gd name="T0" fmla="*/ 3231 w 4925"/>
                    <a:gd name="T1" fmla="*/ 4866 h 4910"/>
                    <a:gd name="T2" fmla="*/ 3422 w 4925"/>
                    <a:gd name="T3" fmla="*/ 4910 h 4910"/>
                    <a:gd name="T4" fmla="*/ 3579 w 4925"/>
                    <a:gd name="T5" fmla="*/ 4881 h 4910"/>
                    <a:gd name="T6" fmla="*/ 3833 w 4925"/>
                    <a:gd name="T7" fmla="*/ 4646 h 4910"/>
                    <a:gd name="T8" fmla="*/ 3899 w 4925"/>
                    <a:gd name="T9" fmla="*/ 4509 h 4910"/>
                    <a:gd name="T10" fmla="*/ 4063 w 4925"/>
                    <a:gd name="T11" fmla="*/ 4509 h 4910"/>
                    <a:gd name="T12" fmla="*/ 4509 w 4925"/>
                    <a:gd name="T13" fmla="*/ 4063 h 4910"/>
                    <a:gd name="T14" fmla="*/ 4509 w 4925"/>
                    <a:gd name="T15" fmla="*/ 2794 h 4910"/>
                    <a:gd name="T16" fmla="*/ 4866 w 4925"/>
                    <a:gd name="T17" fmla="*/ 2031 h 4910"/>
                    <a:gd name="T18" fmla="*/ 4881 w 4925"/>
                    <a:gd name="T19" fmla="*/ 1679 h 4910"/>
                    <a:gd name="T20" fmla="*/ 4646 w 4925"/>
                    <a:gd name="T21" fmla="*/ 1424 h 4910"/>
                    <a:gd name="T22" fmla="*/ 4509 w 4925"/>
                    <a:gd name="T23" fmla="*/ 1358 h 4910"/>
                    <a:gd name="T24" fmla="*/ 4509 w 4925"/>
                    <a:gd name="T25" fmla="*/ 856 h 4910"/>
                    <a:gd name="T26" fmla="*/ 4063 w 4925"/>
                    <a:gd name="T27" fmla="*/ 411 h 4910"/>
                    <a:gd name="T28" fmla="*/ 2779 w 4925"/>
                    <a:gd name="T29" fmla="*/ 411 h 4910"/>
                    <a:gd name="T30" fmla="*/ 2026 w 4925"/>
                    <a:gd name="T31" fmla="*/ 58 h 4910"/>
                    <a:gd name="T32" fmla="*/ 1679 w 4925"/>
                    <a:gd name="T33" fmla="*/ 44 h 4910"/>
                    <a:gd name="T34" fmla="*/ 1424 w 4925"/>
                    <a:gd name="T35" fmla="*/ 279 h 4910"/>
                    <a:gd name="T36" fmla="*/ 1360 w 4925"/>
                    <a:gd name="T37" fmla="*/ 411 h 4910"/>
                    <a:gd name="T38" fmla="*/ 856 w 4925"/>
                    <a:gd name="T39" fmla="*/ 411 h 4910"/>
                    <a:gd name="T40" fmla="*/ 411 w 4925"/>
                    <a:gd name="T41" fmla="*/ 856 h 4910"/>
                    <a:gd name="T42" fmla="*/ 411 w 4925"/>
                    <a:gd name="T43" fmla="*/ 2478 h 4910"/>
                    <a:gd name="T44" fmla="*/ 58 w 4925"/>
                    <a:gd name="T45" fmla="*/ 3231 h 4910"/>
                    <a:gd name="T46" fmla="*/ 44 w 4925"/>
                    <a:gd name="T47" fmla="*/ 3579 h 4910"/>
                    <a:gd name="T48" fmla="*/ 279 w 4925"/>
                    <a:gd name="T49" fmla="*/ 3833 h 4910"/>
                    <a:gd name="T50" fmla="*/ 411 w 4925"/>
                    <a:gd name="T51" fmla="*/ 3897 h 4910"/>
                    <a:gd name="T52" fmla="*/ 411 w 4925"/>
                    <a:gd name="T53" fmla="*/ 4063 h 4910"/>
                    <a:gd name="T54" fmla="*/ 856 w 4925"/>
                    <a:gd name="T55" fmla="*/ 4509 h 4910"/>
                    <a:gd name="T56" fmla="*/ 2468 w 4925"/>
                    <a:gd name="T57" fmla="*/ 4509 h 4910"/>
                    <a:gd name="T58" fmla="*/ 3231 w 4925"/>
                    <a:gd name="T59" fmla="*/ 4866 h 4910"/>
                    <a:gd name="T60" fmla="*/ 856 w 4925"/>
                    <a:gd name="T61" fmla="*/ 705 h 4910"/>
                    <a:gd name="T62" fmla="*/ 4063 w 4925"/>
                    <a:gd name="T63" fmla="*/ 705 h 4910"/>
                    <a:gd name="T64" fmla="*/ 4210 w 4925"/>
                    <a:gd name="T65" fmla="*/ 851 h 4910"/>
                    <a:gd name="T66" fmla="*/ 4210 w 4925"/>
                    <a:gd name="T67" fmla="*/ 4058 h 4910"/>
                    <a:gd name="T68" fmla="*/ 4063 w 4925"/>
                    <a:gd name="T69" fmla="*/ 4205 h 4910"/>
                    <a:gd name="T70" fmla="*/ 856 w 4925"/>
                    <a:gd name="T71" fmla="*/ 4205 h 4910"/>
                    <a:gd name="T72" fmla="*/ 709 w 4925"/>
                    <a:gd name="T73" fmla="*/ 4058 h 4910"/>
                    <a:gd name="T74" fmla="*/ 709 w 4925"/>
                    <a:gd name="T75" fmla="*/ 851 h 4910"/>
                    <a:gd name="T76" fmla="*/ 856 w 4925"/>
                    <a:gd name="T77" fmla="*/ 705 h 4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925" h="4910">
                      <a:moveTo>
                        <a:pt x="3231" y="4866"/>
                      </a:moveTo>
                      <a:cubicBezTo>
                        <a:pt x="3290" y="4896"/>
                        <a:pt x="3358" y="4910"/>
                        <a:pt x="3422" y="4910"/>
                      </a:cubicBezTo>
                      <a:cubicBezTo>
                        <a:pt x="3476" y="4910"/>
                        <a:pt x="3525" y="4900"/>
                        <a:pt x="3579" y="4881"/>
                      </a:cubicBezTo>
                      <a:cubicBezTo>
                        <a:pt x="3691" y="4842"/>
                        <a:pt x="3784" y="4758"/>
                        <a:pt x="3833" y="4646"/>
                      </a:cubicBezTo>
                      <a:lnTo>
                        <a:pt x="3899" y="4509"/>
                      </a:lnTo>
                      <a:lnTo>
                        <a:pt x="4063" y="4509"/>
                      </a:lnTo>
                      <a:cubicBezTo>
                        <a:pt x="4308" y="4509"/>
                        <a:pt x="4509" y="4308"/>
                        <a:pt x="4509" y="4063"/>
                      </a:cubicBezTo>
                      <a:lnTo>
                        <a:pt x="4509" y="2794"/>
                      </a:lnTo>
                      <a:lnTo>
                        <a:pt x="4866" y="2031"/>
                      </a:lnTo>
                      <a:cubicBezTo>
                        <a:pt x="4920" y="1919"/>
                        <a:pt x="4925" y="1796"/>
                        <a:pt x="4881" y="1679"/>
                      </a:cubicBezTo>
                      <a:cubicBezTo>
                        <a:pt x="4842" y="1566"/>
                        <a:pt x="4758" y="1473"/>
                        <a:pt x="4646" y="1424"/>
                      </a:cubicBezTo>
                      <a:lnTo>
                        <a:pt x="4509" y="1358"/>
                      </a:lnTo>
                      <a:lnTo>
                        <a:pt x="4509" y="856"/>
                      </a:lnTo>
                      <a:cubicBezTo>
                        <a:pt x="4509" y="612"/>
                        <a:pt x="4308" y="411"/>
                        <a:pt x="4063" y="411"/>
                      </a:cubicBezTo>
                      <a:lnTo>
                        <a:pt x="2779" y="411"/>
                      </a:lnTo>
                      <a:lnTo>
                        <a:pt x="2026" y="58"/>
                      </a:lnTo>
                      <a:cubicBezTo>
                        <a:pt x="1919" y="9"/>
                        <a:pt x="1791" y="0"/>
                        <a:pt x="1679" y="44"/>
                      </a:cubicBezTo>
                      <a:cubicBezTo>
                        <a:pt x="1566" y="83"/>
                        <a:pt x="1473" y="166"/>
                        <a:pt x="1424" y="279"/>
                      </a:cubicBezTo>
                      <a:lnTo>
                        <a:pt x="1360" y="411"/>
                      </a:lnTo>
                      <a:lnTo>
                        <a:pt x="856" y="411"/>
                      </a:lnTo>
                      <a:cubicBezTo>
                        <a:pt x="612" y="411"/>
                        <a:pt x="411" y="612"/>
                        <a:pt x="411" y="856"/>
                      </a:cubicBezTo>
                      <a:lnTo>
                        <a:pt x="411" y="2478"/>
                      </a:lnTo>
                      <a:lnTo>
                        <a:pt x="58" y="3231"/>
                      </a:lnTo>
                      <a:cubicBezTo>
                        <a:pt x="9" y="3339"/>
                        <a:pt x="0" y="3466"/>
                        <a:pt x="44" y="3579"/>
                      </a:cubicBezTo>
                      <a:cubicBezTo>
                        <a:pt x="83" y="3691"/>
                        <a:pt x="166" y="3784"/>
                        <a:pt x="279" y="3833"/>
                      </a:cubicBezTo>
                      <a:lnTo>
                        <a:pt x="411" y="3897"/>
                      </a:lnTo>
                      <a:lnTo>
                        <a:pt x="411" y="4063"/>
                      </a:lnTo>
                      <a:cubicBezTo>
                        <a:pt x="411" y="4308"/>
                        <a:pt x="612" y="4509"/>
                        <a:pt x="856" y="4509"/>
                      </a:cubicBezTo>
                      <a:lnTo>
                        <a:pt x="2468" y="4509"/>
                      </a:lnTo>
                      <a:lnTo>
                        <a:pt x="3231" y="4866"/>
                      </a:lnTo>
                      <a:close/>
                      <a:moveTo>
                        <a:pt x="856" y="705"/>
                      </a:moveTo>
                      <a:lnTo>
                        <a:pt x="4063" y="705"/>
                      </a:lnTo>
                      <a:cubicBezTo>
                        <a:pt x="4142" y="705"/>
                        <a:pt x="4210" y="768"/>
                        <a:pt x="4210" y="851"/>
                      </a:cubicBezTo>
                      <a:lnTo>
                        <a:pt x="4210" y="4058"/>
                      </a:lnTo>
                      <a:cubicBezTo>
                        <a:pt x="4210" y="4137"/>
                        <a:pt x="4146" y="4205"/>
                        <a:pt x="4063" y="4205"/>
                      </a:cubicBezTo>
                      <a:lnTo>
                        <a:pt x="856" y="4205"/>
                      </a:lnTo>
                      <a:cubicBezTo>
                        <a:pt x="778" y="4205"/>
                        <a:pt x="709" y="4142"/>
                        <a:pt x="709" y="4058"/>
                      </a:cubicBezTo>
                      <a:lnTo>
                        <a:pt x="709" y="851"/>
                      </a:lnTo>
                      <a:cubicBezTo>
                        <a:pt x="709" y="773"/>
                        <a:pt x="773" y="705"/>
                        <a:pt x="856" y="7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nvGrpSpPr>
            <p:cNvPr id="186" name="Group 185"/>
            <p:cNvGrpSpPr/>
            <p:nvPr/>
          </p:nvGrpSpPr>
          <p:grpSpPr>
            <a:xfrm>
              <a:off x="4043785" y="1425785"/>
              <a:ext cx="1737360" cy="4187396"/>
              <a:chOff x="4043785" y="1293980"/>
              <a:chExt cx="1737360" cy="4187396"/>
            </a:xfrm>
          </p:grpSpPr>
          <p:sp>
            <p:nvSpPr>
              <p:cNvPr id="187" name="Rectangle 186"/>
              <p:cNvSpPr/>
              <p:nvPr/>
            </p:nvSpPr>
            <p:spPr bwMode="auto">
              <a:xfrm>
                <a:off x="4043785" y="1293980"/>
                <a:ext cx="1737360" cy="4187396"/>
              </a:xfrm>
              <a:prstGeom prst="rect">
                <a:avLst/>
              </a:prstGeom>
              <a:solidFill>
                <a:srgbClr val="0078D7"/>
              </a:solidFill>
              <a:ln w="3175">
                <a:noFill/>
              </a:ln>
              <a:effectLst/>
            </p:spPr>
            <p:txBody>
              <a:bodyPr spcFirstLastPara="0" vert="horz" wrap="square" lIns="18281" tIns="91440" rIns="18281" bIns="91401" numCol="1" spcCol="1270" anchor="t" anchorCtr="0">
                <a:noAutofit/>
              </a:bodyPr>
              <a:lstStyle/>
              <a:p>
                <a:pPr algn="ctr" defTabSz="725012">
                  <a:spcBef>
                    <a:spcPct val="0"/>
                  </a:spcBef>
                  <a:spcAft>
                    <a:spcPct val="35000"/>
                  </a:spcAft>
                  <a:defRPr/>
                </a:pPr>
                <a:r>
                  <a:rPr lang="en-US" sz="1400" kern="0" dirty="0">
                    <a:solidFill>
                      <a:srgbClr val="FFFFFF"/>
                    </a:solidFill>
                    <a:latin typeface="Segoe UI Semibold" panose="020B0702040204020203" pitchFamily="34" charset="0"/>
                    <a:cs typeface="Segoe UI Semibold" panose="020B0702040204020203" pitchFamily="34" charset="0"/>
                  </a:rPr>
                  <a:t>Big Data Stores</a:t>
                </a:r>
              </a:p>
            </p:txBody>
          </p:sp>
          <p:sp>
            <p:nvSpPr>
              <p:cNvPr id="188" name="Rectangle 187"/>
              <p:cNvSpPr/>
              <p:nvPr/>
            </p:nvSpPr>
            <p:spPr>
              <a:xfrm>
                <a:off x="4508692" y="2692870"/>
                <a:ext cx="1271016" cy="430887"/>
              </a:xfrm>
              <a:prstGeom prst="rect">
                <a:avLst/>
              </a:prstGeom>
            </p:spPr>
            <p:txBody>
              <a:bodyPr wrap="square">
                <a:spAutoFit/>
              </a:bodyPr>
              <a:lstStyle/>
              <a:p>
                <a:r>
                  <a:rPr lang="en-US" sz="1100" dirty="0">
                    <a:solidFill>
                      <a:srgbClr val="FFFFFF"/>
                    </a:solidFill>
                    <a:cs typeface="Segoe UI Semilight" panose="020B0402040204020203" pitchFamily="34" charset="0"/>
                  </a:rPr>
                  <a:t>SQL Data </a:t>
                </a:r>
              </a:p>
              <a:p>
                <a:r>
                  <a:rPr lang="en-US" sz="1100" dirty="0">
                    <a:solidFill>
                      <a:srgbClr val="FFFFFF"/>
                    </a:solidFill>
                    <a:cs typeface="Segoe UI Semilight" panose="020B0402040204020203" pitchFamily="34" charset="0"/>
                  </a:rPr>
                  <a:t>Warehouse</a:t>
                </a:r>
              </a:p>
            </p:txBody>
          </p:sp>
          <p:sp>
            <p:nvSpPr>
              <p:cNvPr id="189" name="Rectangle 188"/>
              <p:cNvSpPr/>
              <p:nvPr/>
            </p:nvSpPr>
            <p:spPr>
              <a:xfrm>
                <a:off x="4494875" y="2165158"/>
                <a:ext cx="1271016" cy="261610"/>
              </a:xfrm>
              <a:prstGeom prst="rect">
                <a:avLst/>
              </a:prstGeom>
            </p:spPr>
            <p:txBody>
              <a:bodyPr wrap="square">
                <a:spAutoFit/>
              </a:bodyPr>
              <a:lstStyle/>
              <a:p>
                <a:r>
                  <a:rPr lang="en-US" sz="1100" dirty="0">
                    <a:solidFill>
                      <a:srgbClr val="FFFFFF"/>
                    </a:solidFill>
                    <a:cs typeface="Segoe UI Semilight" panose="020B0402040204020203" pitchFamily="34" charset="0"/>
                  </a:rPr>
                  <a:t>Data Lake Store</a:t>
                </a:r>
              </a:p>
            </p:txBody>
          </p:sp>
          <p:grpSp>
            <p:nvGrpSpPr>
              <p:cNvPr id="190" name="Group 189"/>
              <p:cNvGrpSpPr/>
              <p:nvPr/>
            </p:nvGrpSpPr>
            <p:grpSpPr>
              <a:xfrm>
                <a:off x="4186988" y="2756286"/>
                <a:ext cx="248256" cy="304055"/>
                <a:chOff x="-3084513" y="3390510"/>
                <a:chExt cx="2716213" cy="3363913"/>
              </a:xfrm>
              <a:solidFill>
                <a:srgbClr val="FFFFFF"/>
              </a:solidFill>
            </p:grpSpPr>
            <p:sp>
              <p:nvSpPr>
                <p:cNvPr id="194" name="Freeform 40"/>
                <p:cNvSpPr>
                  <a:spLocks noEditPoints="1"/>
                </p:cNvSpPr>
                <p:nvPr/>
              </p:nvSpPr>
              <p:spPr bwMode="auto">
                <a:xfrm>
                  <a:off x="-3084513" y="3390510"/>
                  <a:ext cx="2716213" cy="3363913"/>
                </a:xfrm>
                <a:custGeom>
                  <a:avLst/>
                  <a:gdLst>
                    <a:gd name="T0" fmla="*/ 896 w 896"/>
                    <a:gd name="T1" fmla="*/ 212 h 1107"/>
                    <a:gd name="T2" fmla="*/ 448 w 896"/>
                    <a:gd name="T3" fmla="*/ 0 h 1107"/>
                    <a:gd name="T4" fmla="*/ 0 w 896"/>
                    <a:gd name="T5" fmla="*/ 212 h 1107"/>
                    <a:gd name="T6" fmla="*/ 1 w 896"/>
                    <a:gd name="T7" fmla="*/ 219 h 1107"/>
                    <a:gd name="T8" fmla="*/ 0 w 896"/>
                    <a:gd name="T9" fmla="*/ 894 h 1107"/>
                    <a:gd name="T10" fmla="*/ 448 w 896"/>
                    <a:gd name="T11" fmla="*/ 1107 h 1107"/>
                    <a:gd name="T12" fmla="*/ 896 w 896"/>
                    <a:gd name="T13" fmla="*/ 894 h 1107"/>
                    <a:gd name="T14" fmla="*/ 895 w 896"/>
                    <a:gd name="T15" fmla="*/ 219 h 1107"/>
                    <a:gd name="T16" fmla="*/ 305 w 896"/>
                    <a:gd name="T17" fmla="*/ 679 h 1107"/>
                    <a:gd name="T18" fmla="*/ 253 w 896"/>
                    <a:gd name="T19" fmla="*/ 716 h 1107"/>
                    <a:gd name="T20" fmla="*/ 178 w 896"/>
                    <a:gd name="T21" fmla="*/ 717 h 1107"/>
                    <a:gd name="T22" fmla="*/ 146 w 896"/>
                    <a:gd name="T23" fmla="*/ 648 h 1107"/>
                    <a:gd name="T24" fmla="*/ 213 w 896"/>
                    <a:gd name="T25" fmla="*/ 674 h 1107"/>
                    <a:gd name="T26" fmla="*/ 244 w 896"/>
                    <a:gd name="T27" fmla="*/ 667 h 1107"/>
                    <a:gd name="T28" fmla="*/ 255 w 896"/>
                    <a:gd name="T29" fmla="*/ 648 h 1107"/>
                    <a:gd name="T30" fmla="*/ 240 w 896"/>
                    <a:gd name="T31" fmla="*/ 623 h 1107"/>
                    <a:gd name="T32" fmla="*/ 202 w 896"/>
                    <a:gd name="T33" fmla="*/ 604 h 1107"/>
                    <a:gd name="T34" fmla="*/ 145 w 896"/>
                    <a:gd name="T35" fmla="*/ 529 h 1107"/>
                    <a:gd name="T36" fmla="*/ 174 w 896"/>
                    <a:gd name="T37" fmla="*/ 470 h 1107"/>
                    <a:gd name="T38" fmla="*/ 241 w 896"/>
                    <a:gd name="T39" fmla="*/ 452 h 1107"/>
                    <a:gd name="T40" fmla="*/ 302 w 896"/>
                    <a:gd name="T41" fmla="*/ 462 h 1107"/>
                    <a:gd name="T42" fmla="*/ 288 w 896"/>
                    <a:gd name="T43" fmla="*/ 508 h 1107"/>
                    <a:gd name="T44" fmla="*/ 258 w 896"/>
                    <a:gd name="T45" fmla="*/ 499 h 1107"/>
                    <a:gd name="T46" fmla="*/ 227 w 896"/>
                    <a:gd name="T47" fmla="*/ 500 h 1107"/>
                    <a:gd name="T48" fmla="*/ 206 w 896"/>
                    <a:gd name="T49" fmla="*/ 513 h 1107"/>
                    <a:gd name="T50" fmla="*/ 206 w 896"/>
                    <a:gd name="T51" fmla="*/ 536 h 1107"/>
                    <a:gd name="T52" fmla="*/ 230 w 896"/>
                    <a:gd name="T53" fmla="*/ 555 h 1107"/>
                    <a:gd name="T54" fmla="*/ 275 w 896"/>
                    <a:gd name="T55" fmla="*/ 578 h 1107"/>
                    <a:gd name="T56" fmla="*/ 308 w 896"/>
                    <a:gd name="T57" fmla="*/ 615 h 1107"/>
                    <a:gd name="T58" fmla="*/ 305 w 896"/>
                    <a:gd name="T59" fmla="*/ 679 h 1107"/>
                    <a:gd name="T60" fmla="*/ 491 w 896"/>
                    <a:gd name="T61" fmla="*/ 716 h 1107"/>
                    <a:gd name="T62" fmla="*/ 370 w 896"/>
                    <a:gd name="T63" fmla="*/ 684 h 1107"/>
                    <a:gd name="T64" fmla="*/ 371 w 896"/>
                    <a:gd name="T65" fmla="*/ 490 h 1107"/>
                    <a:gd name="T66" fmla="*/ 544 w 896"/>
                    <a:gd name="T67" fmla="*/ 488 h 1107"/>
                    <a:gd name="T68" fmla="*/ 543 w 896"/>
                    <a:gd name="T69" fmla="*/ 683 h 1107"/>
                    <a:gd name="T70" fmla="*/ 538 w 896"/>
                    <a:gd name="T71" fmla="*/ 687 h 1107"/>
                    <a:gd name="T72" fmla="*/ 523 w 896"/>
                    <a:gd name="T73" fmla="*/ 751 h 1107"/>
                    <a:gd name="T74" fmla="*/ 617 w 896"/>
                    <a:gd name="T75" fmla="*/ 716 h 1107"/>
                    <a:gd name="T76" fmla="*/ 671 w 896"/>
                    <a:gd name="T77" fmla="*/ 456 h 1107"/>
                    <a:gd name="T78" fmla="*/ 762 w 896"/>
                    <a:gd name="T79" fmla="*/ 668 h 1107"/>
                    <a:gd name="T80" fmla="*/ 448 w 896"/>
                    <a:gd name="T81" fmla="*/ 329 h 1107"/>
                    <a:gd name="T82" fmla="*/ 448 w 896"/>
                    <a:gd name="T83" fmla="*/ 73 h 1107"/>
                    <a:gd name="T84" fmla="*/ 448 w 896"/>
                    <a:gd name="T85" fmla="*/ 32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96" h="1107">
                      <a:moveTo>
                        <a:pt x="896" y="215"/>
                      </a:moveTo>
                      <a:cubicBezTo>
                        <a:pt x="896" y="214"/>
                        <a:pt x="896" y="213"/>
                        <a:pt x="896" y="212"/>
                      </a:cubicBezTo>
                      <a:cubicBezTo>
                        <a:pt x="896" y="148"/>
                        <a:pt x="844" y="91"/>
                        <a:pt x="751" y="53"/>
                      </a:cubicBezTo>
                      <a:cubicBezTo>
                        <a:pt x="669" y="18"/>
                        <a:pt x="561" y="0"/>
                        <a:pt x="448" y="0"/>
                      </a:cubicBezTo>
                      <a:cubicBezTo>
                        <a:pt x="335" y="0"/>
                        <a:pt x="227" y="18"/>
                        <a:pt x="146" y="52"/>
                      </a:cubicBezTo>
                      <a:cubicBezTo>
                        <a:pt x="52" y="91"/>
                        <a:pt x="0" y="148"/>
                        <a:pt x="0" y="212"/>
                      </a:cubicBezTo>
                      <a:cubicBezTo>
                        <a:pt x="0" y="213"/>
                        <a:pt x="0" y="214"/>
                        <a:pt x="1" y="215"/>
                      </a:cubicBezTo>
                      <a:cubicBezTo>
                        <a:pt x="1" y="219"/>
                        <a:pt x="1" y="219"/>
                        <a:pt x="1" y="219"/>
                      </a:cubicBezTo>
                      <a:cubicBezTo>
                        <a:pt x="1" y="220"/>
                        <a:pt x="0" y="222"/>
                        <a:pt x="0" y="224"/>
                      </a:cubicBezTo>
                      <a:cubicBezTo>
                        <a:pt x="0" y="894"/>
                        <a:pt x="0" y="894"/>
                        <a:pt x="0" y="894"/>
                      </a:cubicBezTo>
                      <a:cubicBezTo>
                        <a:pt x="0" y="959"/>
                        <a:pt x="52" y="1016"/>
                        <a:pt x="146" y="1054"/>
                      </a:cubicBezTo>
                      <a:cubicBezTo>
                        <a:pt x="227" y="1088"/>
                        <a:pt x="335" y="1107"/>
                        <a:pt x="448" y="1107"/>
                      </a:cubicBezTo>
                      <a:cubicBezTo>
                        <a:pt x="561" y="1107"/>
                        <a:pt x="669" y="1088"/>
                        <a:pt x="751" y="1054"/>
                      </a:cubicBezTo>
                      <a:cubicBezTo>
                        <a:pt x="844" y="1016"/>
                        <a:pt x="896" y="959"/>
                        <a:pt x="896" y="894"/>
                      </a:cubicBezTo>
                      <a:cubicBezTo>
                        <a:pt x="896" y="224"/>
                        <a:pt x="896" y="224"/>
                        <a:pt x="896" y="224"/>
                      </a:cubicBezTo>
                      <a:cubicBezTo>
                        <a:pt x="896" y="222"/>
                        <a:pt x="896" y="220"/>
                        <a:pt x="895" y="219"/>
                      </a:cubicBezTo>
                      <a:lnTo>
                        <a:pt x="896" y="215"/>
                      </a:lnTo>
                      <a:close/>
                      <a:moveTo>
                        <a:pt x="305" y="679"/>
                      </a:moveTo>
                      <a:cubicBezTo>
                        <a:pt x="300" y="689"/>
                        <a:pt x="293" y="697"/>
                        <a:pt x="284" y="703"/>
                      </a:cubicBezTo>
                      <a:cubicBezTo>
                        <a:pt x="275" y="709"/>
                        <a:pt x="265" y="714"/>
                        <a:pt x="253" y="716"/>
                      </a:cubicBezTo>
                      <a:cubicBezTo>
                        <a:pt x="241" y="719"/>
                        <a:pt x="229" y="720"/>
                        <a:pt x="216" y="720"/>
                      </a:cubicBezTo>
                      <a:cubicBezTo>
                        <a:pt x="202" y="720"/>
                        <a:pt x="190" y="719"/>
                        <a:pt x="178" y="717"/>
                      </a:cubicBezTo>
                      <a:cubicBezTo>
                        <a:pt x="166" y="714"/>
                        <a:pt x="155" y="711"/>
                        <a:pt x="146" y="706"/>
                      </a:cubicBezTo>
                      <a:cubicBezTo>
                        <a:pt x="146" y="648"/>
                        <a:pt x="146" y="648"/>
                        <a:pt x="146" y="648"/>
                      </a:cubicBezTo>
                      <a:cubicBezTo>
                        <a:pt x="156" y="657"/>
                        <a:pt x="167" y="663"/>
                        <a:pt x="178" y="668"/>
                      </a:cubicBezTo>
                      <a:cubicBezTo>
                        <a:pt x="190" y="672"/>
                        <a:pt x="202" y="674"/>
                        <a:pt x="213" y="674"/>
                      </a:cubicBezTo>
                      <a:cubicBezTo>
                        <a:pt x="220" y="674"/>
                        <a:pt x="226" y="674"/>
                        <a:pt x="232" y="672"/>
                      </a:cubicBezTo>
                      <a:cubicBezTo>
                        <a:pt x="237" y="671"/>
                        <a:pt x="241" y="669"/>
                        <a:pt x="244" y="667"/>
                      </a:cubicBezTo>
                      <a:cubicBezTo>
                        <a:pt x="248" y="664"/>
                        <a:pt x="251" y="662"/>
                        <a:pt x="252" y="658"/>
                      </a:cubicBezTo>
                      <a:cubicBezTo>
                        <a:pt x="254" y="655"/>
                        <a:pt x="255" y="652"/>
                        <a:pt x="255" y="648"/>
                      </a:cubicBezTo>
                      <a:cubicBezTo>
                        <a:pt x="255" y="643"/>
                        <a:pt x="253" y="638"/>
                        <a:pt x="251" y="634"/>
                      </a:cubicBezTo>
                      <a:cubicBezTo>
                        <a:pt x="248" y="630"/>
                        <a:pt x="244" y="627"/>
                        <a:pt x="240" y="623"/>
                      </a:cubicBezTo>
                      <a:cubicBezTo>
                        <a:pt x="235" y="620"/>
                        <a:pt x="229" y="617"/>
                        <a:pt x="223" y="614"/>
                      </a:cubicBezTo>
                      <a:cubicBezTo>
                        <a:pt x="216" y="610"/>
                        <a:pt x="209" y="607"/>
                        <a:pt x="202" y="604"/>
                      </a:cubicBezTo>
                      <a:cubicBezTo>
                        <a:pt x="183" y="596"/>
                        <a:pt x="169" y="585"/>
                        <a:pt x="159" y="573"/>
                      </a:cubicBezTo>
                      <a:cubicBezTo>
                        <a:pt x="150" y="561"/>
                        <a:pt x="145" y="546"/>
                        <a:pt x="145" y="529"/>
                      </a:cubicBezTo>
                      <a:cubicBezTo>
                        <a:pt x="145" y="515"/>
                        <a:pt x="148" y="504"/>
                        <a:pt x="153" y="494"/>
                      </a:cubicBezTo>
                      <a:cubicBezTo>
                        <a:pt x="158" y="484"/>
                        <a:pt x="165" y="476"/>
                        <a:pt x="174" y="470"/>
                      </a:cubicBezTo>
                      <a:cubicBezTo>
                        <a:pt x="183" y="464"/>
                        <a:pt x="193" y="459"/>
                        <a:pt x="204" y="456"/>
                      </a:cubicBezTo>
                      <a:cubicBezTo>
                        <a:pt x="216" y="453"/>
                        <a:pt x="228" y="452"/>
                        <a:pt x="241" y="452"/>
                      </a:cubicBezTo>
                      <a:cubicBezTo>
                        <a:pt x="254" y="452"/>
                        <a:pt x="265" y="453"/>
                        <a:pt x="275" y="454"/>
                      </a:cubicBezTo>
                      <a:cubicBezTo>
                        <a:pt x="285" y="456"/>
                        <a:pt x="294" y="458"/>
                        <a:pt x="302" y="462"/>
                      </a:cubicBezTo>
                      <a:cubicBezTo>
                        <a:pt x="302" y="516"/>
                        <a:pt x="302" y="516"/>
                        <a:pt x="302" y="516"/>
                      </a:cubicBezTo>
                      <a:cubicBezTo>
                        <a:pt x="298" y="513"/>
                        <a:pt x="293" y="510"/>
                        <a:pt x="288" y="508"/>
                      </a:cubicBezTo>
                      <a:cubicBezTo>
                        <a:pt x="284" y="506"/>
                        <a:pt x="279" y="504"/>
                        <a:pt x="274" y="502"/>
                      </a:cubicBezTo>
                      <a:cubicBezTo>
                        <a:pt x="269" y="501"/>
                        <a:pt x="263" y="500"/>
                        <a:pt x="258" y="499"/>
                      </a:cubicBezTo>
                      <a:cubicBezTo>
                        <a:pt x="253" y="498"/>
                        <a:pt x="249" y="498"/>
                        <a:pt x="244" y="498"/>
                      </a:cubicBezTo>
                      <a:cubicBezTo>
                        <a:pt x="238" y="498"/>
                        <a:pt x="232" y="498"/>
                        <a:pt x="227" y="500"/>
                      </a:cubicBezTo>
                      <a:cubicBezTo>
                        <a:pt x="222" y="501"/>
                        <a:pt x="218" y="503"/>
                        <a:pt x="214" y="505"/>
                      </a:cubicBezTo>
                      <a:cubicBezTo>
                        <a:pt x="211" y="507"/>
                        <a:pt x="208" y="510"/>
                        <a:pt x="206" y="513"/>
                      </a:cubicBezTo>
                      <a:cubicBezTo>
                        <a:pt x="204" y="517"/>
                        <a:pt x="203" y="520"/>
                        <a:pt x="203" y="524"/>
                      </a:cubicBezTo>
                      <a:cubicBezTo>
                        <a:pt x="203" y="528"/>
                        <a:pt x="204" y="532"/>
                        <a:pt x="206" y="536"/>
                      </a:cubicBezTo>
                      <a:cubicBezTo>
                        <a:pt x="208" y="539"/>
                        <a:pt x="212" y="542"/>
                        <a:pt x="216" y="546"/>
                      </a:cubicBezTo>
                      <a:cubicBezTo>
                        <a:pt x="219" y="549"/>
                        <a:pt x="224" y="552"/>
                        <a:pt x="230" y="555"/>
                      </a:cubicBezTo>
                      <a:cubicBezTo>
                        <a:pt x="236" y="558"/>
                        <a:pt x="242" y="561"/>
                        <a:pt x="249" y="564"/>
                      </a:cubicBezTo>
                      <a:cubicBezTo>
                        <a:pt x="259" y="568"/>
                        <a:pt x="268" y="573"/>
                        <a:pt x="275" y="578"/>
                      </a:cubicBezTo>
                      <a:cubicBezTo>
                        <a:pt x="283" y="582"/>
                        <a:pt x="290" y="588"/>
                        <a:pt x="295" y="594"/>
                      </a:cubicBezTo>
                      <a:cubicBezTo>
                        <a:pt x="301" y="600"/>
                        <a:pt x="305" y="607"/>
                        <a:pt x="308" y="615"/>
                      </a:cubicBezTo>
                      <a:cubicBezTo>
                        <a:pt x="311" y="623"/>
                        <a:pt x="313" y="632"/>
                        <a:pt x="313" y="643"/>
                      </a:cubicBezTo>
                      <a:cubicBezTo>
                        <a:pt x="313" y="657"/>
                        <a:pt x="310" y="669"/>
                        <a:pt x="305" y="679"/>
                      </a:cubicBezTo>
                      <a:close/>
                      <a:moveTo>
                        <a:pt x="523" y="751"/>
                      </a:moveTo>
                      <a:cubicBezTo>
                        <a:pt x="491" y="716"/>
                        <a:pt x="491" y="716"/>
                        <a:pt x="491" y="716"/>
                      </a:cubicBezTo>
                      <a:cubicBezTo>
                        <a:pt x="480" y="719"/>
                        <a:pt x="468" y="720"/>
                        <a:pt x="456" y="720"/>
                      </a:cubicBezTo>
                      <a:cubicBezTo>
                        <a:pt x="421" y="720"/>
                        <a:pt x="392" y="708"/>
                        <a:pt x="370" y="684"/>
                      </a:cubicBezTo>
                      <a:cubicBezTo>
                        <a:pt x="348" y="660"/>
                        <a:pt x="337" y="628"/>
                        <a:pt x="337" y="589"/>
                      </a:cubicBezTo>
                      <a:cubicBezTo>
                        <a:pt x="337" y="549"/>
                        <a:pt x="349" y="515"/>
                        <a:pt x="371" y="490"/>
                      </a:cubicBezTo>
                      <a:cubicBezTo>
                        <a:pt x="393" y="465"/>
                        <a:pt x="423" y="452"/>
                        <a:pt x="460" y="452"/>
                      </a:cubicBezTo>
                      <a:cubicBezTo>
                        <a:pt x="494" y="452"/>
                        <a:pt x="522" y="464"/>
                        <a:pt x="544" y="488"/>
                      </a:cubicBezTo>
                      <a:cubicBezTo>
                        <a:pt x="565" y="512"/>
                        <a:pt x="576" y="544"/>
                        <a:pt x="576" y="584"/>
                      </a:cubicBezTo>
                      <a:cubicBezTo>
                        <a:pt x="576" y="625"/>
                        <a:pt x="565" y="658"/>
                        <a:pt x="543" y="683"/>
                      </a:cubicBezTo>
                      <a:cubicBezTo>
                        <a:pt x="542" y="684"/>
                        <a:pt x="541" y="684"/>
                        <a:pt x="540" y="685"/>
                      </a:cubicBezTo>
                      <a:cubicBezTo>
                        <a:pt x="540" y="686"/>
                        <a:pt x="539" y="687"/>
                        <a:pt x="538" y="687"/>
                      </a:cubicBezTo>
                      <a:cubicBezTo>
                        <a:pt x="600" y="751"/>
                        <a:pt x="600" y="751"/>
                        <a:pt x="600" y="751"/>
                      </a:cubicBezTo>
                      <a:lnTo>
                        <a:pt x="523" y="751"/>
                      </a:lnTo>
                      <a:close/>
                      <a:moveTo>
                        <a:pt x="762" y="716"/>
                      </a:moveTo>
                      <a:cubicBezTo>
                        <a:pt x="617" y="716"/>
                        <a:pt x="617" y="716"/>
                        <a:pt x="617" y="716"/>
                      </a:cubicBezTo>
                      <a:cubicBezTo>
                        <a:pt x="617" y="456"/>
                        <a:pt x="617" y="456"/>
                        <a:pt x="617" y="456"/>
                      </a:cubicBezTo>
                      <a:cubicBezTo>
                        <a:pt x="671" y="456"/>
                        <a:pt x="671" y="456"/>
                        <a:pt x="671" y="456"/>
                      </a:cubicBezTo>
                      <a:cubicBezTo>
                        <a:pt x="671" y="668"/>
                        <a:pt x="671" y="668"/>
                        <a:pt x="671" y="668"/>
                      </a:cubicBezTo>
                      <a:cubicBezTo>
                        <a:pt x="762" y="668"/>
                        <a:pt x="762" y="668"/>
                        <a:pt x="762" y="668"/>
                      </a:cubicBezTo>
                      <a:lnTo>
                        <a:pt x="762" y="716"/>
                      </a:lnTo>
                      <a:close/>
                      <a:moveTo>
                        <a:pt x="448" y="329"/>
                      </a:moveTo>
                      <a:cubicBezTo>
                        <a:pt x="250" y="329"/>
                        <a:pt x="89" y="272"/>
                        <a:pt x="89" y="201"/>
                      </a:cubicBezTo>
                      <a:cubicBezTo>
                        <a:pt x="89" y="131"/>
                        <a:pt x="250" y="73"/>
                        <a:pt x="448" y="73"/>
                      </a:cubicBezTo>
                      <a:cubicBezTo>
                        <a:pt x="646" y="73"/>
                        <a:pt x="807" y="131"/>
                        <a:pt x="807" y="201"/>
                      </a:cubicBezTo>
                      <a:cubicBezTo>
                        <a:pt x="807" y="272"/>
                        <a:pt x="646" y="329"/>
                        <a:pt x="448" y="3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5" name="Freeform 41"/>
                <p:cNvSpPr>
                  <a:spLocks/>
                </p:cNvSpPr>
                <p:nvPr/>
              </p:nvSpPr>
              <p:spPr bwMode="auto">
                <a:xfrm>
                  <a:off x="-1887538" y="4916098"/>
                  <a:ext cx="373063" cy="511175"/>
                </a:xfrm>
                <a:custGeom>
                  <a:avLst/>
                  <a:gdLst>
                    <a:gd name="T0" fmla="*/ 63 w 123"/>
                    <a:gd name="T1" fmla="*/ 0 h 168"/>
                    <a:gd name="T2" fmla="*/ 17 w 123"/>
                    <a:gd name="T3" fmla="*/ 23 h 168"/>
                    <a:gd name="T4" fmla="*/ 0 w 123"/>
                    <a:gd name="T5" fmla="*/ 84 h 168"/>
                    <a:gd name="T6" fmla="*/ 17 w 123"/>
                    <a:gd name="T7" fmla="*/ 145 h 168"/>
                    <a:gd name="T8" fmla="*/ 62 w 123"/>
                    <a:gd name="T9" fmla="*/ 168 h 168"/>
                    <a:gd name="T10" fmla="*/ 107 w 123"/>
                    <a:gd name="T11" fmla="*/ 146 h 168"/>
                    <a:gd name="T12" fmla="*/ 123 w 123"/>
                    <a:gd name="T13" fmla="*/ 85 h 168"/>
                    <a:gd name="T14" fmla="*/ 107 w 123"/>
                    <a:gd name="T15" fmla="*/ 23 h 168"/>
                    <a:gd name="T16" fmla="*/ 63 w 123"/>
                    <a:gd name="T17"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68">
                      <a:moveTo>
                        <a:pt x="63" y="0"/>
                      </a:moveTo>
                      <a:cubicBezTo>
                        <a:pt x="44" y="0"/>
                        <a:pt x="29" y="8"/>
                        <a:pt x="17" y="23"/>
                      </a:cubicBezTo>
                      <a:cubicBezTo>
                        <a:pt x="6" y="39"/>
                        <a:pt x="0" y="59"/>
                        <a:pt x="0" y="84"/>
                      </a:cubicBezTo>
                      <a:cubicBezTo>
                        <a:pt x="0" y="110"/>
                        <a:pt x="6" y="130"/>
                        <a:pt x="17" y="145"/>
                      </a:cubicBezTo>
                      <a:cubicBezTo>
                        <a:pt x="28" y="160"/>
                        <a:pt x="43" y="168"/>
                        <a:pt x="62" y="168"/>
                      </a:cubicBezTo>
                      <a:cubicBezTo>
                        <a:pt x="81" y="168"/>
                        <a:pt x="96" y="160"/>
                        <a:pt x="107" y="146"/>
                      </a:cubicBezTo>
                      <a:cubicBezTo>
                        <a:pt x="118" y="131"/>
                        <a:pt x="123" y="111"/>
                        <a:pt x="123" y="85"/>
                      </a:cubicBezTo>
                      <a:cubicBezTo>
                        <a:pt x="123" y="59"/>
                        <a:pt x="118" y="38"/>
                        <a:pt x="107" y="23"/>
                      </a:cubicBezTo>
                      <a:cubicBezTo>
                        <a:pt x="97" y="8"/>
                        <a:pt x="82"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nvGrpSpPr>
              <p:cNvPr id="191" name="Group 190"/>
              <p:cNvGrpSpPr>
                <a:grpSpLocks noChangeAspect="1"/>
              </p:cNvGrpSpPr>
              <p:nvPr/>
            </p:nvGrpSpPr>
            <p:grpSpPr>
              <a:xfrm>
                <a:off x="4165572" y="2158754"/>
                <a:ext cx="292608" cy="229390"/>
                <a:chOff x="8588655" y="3482322"/>
                <a:chExt cx="2571750" cy="2016125"/>
              </a:xfrm>
            </p:grpSpPr>
            <p:sp>
              <p:nvSpPr>
                <p:cNvPr id="192" name="Freeform 36"/>
                <p:cNvSpPr>
                  <a:spLocks/>
                </p:cNvSpPr>
                <p:nvPr/>
              </p:nvSpPr>
              <p:spPr bwMode="auto">
                <a:xfrm>
                  <a:off x="8588655" y="3482322"/>
                  <a:ext cx="1547813" cy="241300"/>
                </a:xfrm>
                <a:custGeom>
                  <a:avLst/>
                  <a:gdLst>
                    <a:gd name="T0" fmla="*/ 2894 w 2948"/>
                    <a:gd name="T1" fmla="*/ 397 h 460"/>
                    <a:gd name="T2" fmla="*/ 2752 w 2948"/>
                    <a:gd name="T3" fmla="*/ 152 h 460"/>
                    <a:gd name="T4" fmla="*/ 2488 w 2948"/>
                    <a:gd name="T5" fmla="*/ 0 h 460"/>
                    <a:gd name="T6" fmla="*/ 304 w 2948"/>
                    <a:gd name="T7" fmla="*/ 0 h 460"/>
                    <a:gd name="T8" fmla="*/ 0 w 2948"/>
                    <a:gd name="T9" fmla="*/ 304 h 460"/>
                    <a:gd name="T10" fmla="*/ 0 w 2948"/>
                    <a:gd name="T11" fmla="*/ 460 h 460"/>
                    <a:gd name="T12" fmla="*/ 2948 w 2948"/>
                    <a:gd name="T13" fmla="*/ 460 h 460"/>
                    <a:gd name="T14" fmla="*/ 2894 w 2948"/>
                    <a:gd name="T15" fmla="*/ 397 h 4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48" h="460">
                      <a:moveTo>
                        <a:pt x="2894" y="397"/>
                      </a:moveTo>
                      <a:lnTo>
                        <a:pt x="2752" y="152"/>
                      </a:lnTo>
                      <a:cubicBezTo>
                        <a:pt x="2698" y="59"/>
                        <a:pt x="2595" y="0"/>
                        <a:pt x="2488" y="0"/>
                      </a:cubicBezTo>
                      <a:lnTo>
                        <a:pt x="304" y="0"/>
                      </a:lnTo>
                      <a:cubicBezTo>
                        <a:pt x="138" y="0"/>
                        <a:pt x="0" y="137"/>
                        <a:pt x="0" y="304"/>
                      </a:cubicBezTo>
                      <a:lnTo>
                        <a:pt x="0" y="460"/>
                      </a:lnTo>
                      <a:lnTo>
                        <a:pt x="2948" y="460"/>
                      </a:lnTo>
                      <a:cubicBezTo>
                        <a:pt x="2923" y="446"/>
                        <a:pt x="2909" y="421"/>
                        <a:pt x="2894"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93" name="Freeform 37"/>
                <p:cNvSpPr>
                  <a:spLocks noEditPoints="1"/>
                </p:cNvSpPr>
                <p:nvPr/>
              </p:nvSpPr>
              <p:spPr bwMode="auto">
                <a:xfrm>
                  <a:off x="8588655" y="3804585"/>
                  <a:ext cx="2571750" cy="1693862"/>
                </a:xfrm>
                <a:custGeom>
                  <a:avLst/>
                  <a:gdLst>
                    <a:gd name="T0" fmla="*/ 4706 w 4896"/>
                    <a:gd name="T1" fmla="*/ 0 h 3227"/>
                    <a:gd name="T2" fmla="*/ 0 w 4896"/>
                    <a:gd name="T3" fmla="*/ 0 h 3227"/>
                    <a:gd name="T4" fmla="*/ 0 w 4896"/>
                    <a:gd name="T5" fmla="*/ 2923 h 3227"/>
                    <a:gd name="T6" fmla="*/ 304 w 4896"/>
                    <a:gd name="T7" fmla="*/ 3227 h 3227"/>
                    <a:gd name="T8" fmla="*/ 4593 w 4896"/>
                    <a:gd name="T9" fmla="*/ 3227 h 3227"/>
                    <a:gd name="T10" fmla="*/ 4896 w 4896"/>
                    <a:gd name="T11" fmla="*/ 2923 h 3227"/>
                    <a:gd name="T12" fmla="*/ 4896 w 4896"/>
                    <a:gd name="T13" fmla="*/ 279 h 3227"/>
                    <a:gd name="T14" fmla="*/ 4706 w 4896"/>
                    <a:gd name="T15" fmla="*/ 0 h 3227"/>
                    <a:gd name="T16" fmla="*/ 3070 w 4896"/>
                    <a:gd name="T17" fmla="*/ 1469 h 3227"/>
                    <a:gd name="T18" fmla="*/ 2204 w 4896"/>
                    <a:gd name="T19" fmla="*/ 2708 h 3227"/>
                    <a:gd name="T20" fmla="*/ 2169 w 4896"/>
                    <a:gd name="T21" fmla="*/ 2727 h 3227"/>
                    <a:gd name="T22" fmla="*/ 2150 w 4896"/>
                    <a:gd name="T23" fmla="*/ 2722 h 3227"/>
                    <a:gd name="T24" fmla="*/ 2130 w 4896"/>
                    <a:gd name="T25" fmla="*/ 2673 h 3227"/>
                    <a:gd name="T26" fmla="*/ 2355 w 4896"/>
                    <a:gd name="T27" fmla="*/ 1934 h 3227"/>
                    <a:gd name="T28" fmla="*/ 1851 w 4896"/>
                    <a:gd name="T29" fmla="*/ 1934 h 3227"/>
                    <a:gd name="T30" fmla="*/ 1812 w 4896"/>
                    <a:gd name="T31" fmla="*/ 1910 h 3227"/>
                    <a:gd name="T32" fmla="*/ 1817 w 4896"/>
                    <a:gd name="T33" fmla="*/ 1866 h 3227"/>
                    <a:gd name="T34" fmla="*/ 2659 w 4896"/>
                    <a:gd name="T35" fmla="*/ 642 h 3227"/>
                    <a:gd name="T36" fmla="*/ 2693 w 4896"/>
                    <a:gd name="T37" fmla="*/ 622 h 3227"/>
                    <a:gd name="T38" fmla="*/ 2713 w 4896"/>
                    <a:gd name="T39" fmla="*/ 627 h 3227"/>
                    <a:gd name="T40" fmla="*/ 2732 w 4896"/>
                    <a:gd name="T41" fmla="*/ 676 h 3227"/>
                    <a:gd name="T42" fmla="*/ 2517 w 4896"/>
                    <a:gd name="T43" fmla="*/ 1400 h 3227"/>
                    <a:gd name="T44" fmla="*/ 3036 w 4896"/>
                    <a:gd name="T45" fmla="*/ 1400 h 3227"/>
                    <a:gd name="T46" fmla="*/ 3080 w 4896"/>
                    <a:gd name="T47" fmla="*/ 1444 h 3227"/>
                    <a:gd name="T48" fmla="*/ 3070 w 4896"/>
                    <a:gd name="T49" fmla="*/ 1469 h 3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6" h="3227">
                      <a:moveTo>
                        <a:pt x="4706" y="0"/>
                      </a:moveTo>
                      <a:lnTo>
                        <a:pt x="0" y="0"/>
                      </a:lnTo>
                      <a:lnTo>
                        <a:pt x="0" y="2923"/>
                      </a:lnTo>
                      <a:cubicBezTo>
                        <a:pt x="0" y="3090"/>
                        <a:pt x="138" y="3227"/>
                        <a:pt x="304" y="3227"/>
                      </a:cubicBezTo>
                      <a:lnTo>
                        <a:pt x="4593" y="3227"/>
                      </a:lnTo>
                      <a:cubicBezTo>
                        <a:pt x="4759" y="3227"/>
                        <a:pt x="4896" y="3090"/>
                        <a:pt x="4896" y="2923"/>
                      </a:cubicBezTo>
                      <a:lnTo>
                        <a:pt x="4896" y="279"/>
                      </a:lnTo>
                      <a:cubicBezTo>
                        <a:pt x="4896" y="157"/>
                        <a:pt x="4818" y="49"/>
                        <a:pt x="4706" y="0"/>
                      </a:cubicBezTo>
                      <a:close/>
                      <a:moveTo>
                        <a:pt x="3070" y="1469"/>
                      </a:moveTo>
                      <a:lnTo>
                        <a:pt x="2204" y="2708"/>
                      </a:lnTo>
                      <a:cubicBezTo>
                        <a:pt x="2194" y="2717"/>
                        <a:pt x="2184" y="2727"/>
                        <a:pt x="2169" y="2727"/>
                      </a:cubicBezTo>
                      <a:cubicBezTo>
                        <a:pt x="2164" y="2727"/>
                        <a:pt x="2155" y="2727"/>
                        <a:pt x="2150" y="2722"/>
                      </a:cubicBezTo>
                      <a:cubicBezTo>
                        <a:pt x="2130" y="2713"/>
                        <a:pt x="2120" y="2693"/>
                        <a:pt x="2130" y="2673"/>
                      </a:cubicBezTo>
                      <a:lnTo>
                        <a:pt x="2355" y="1934"/>
                      </a:lnTo>
                      <a:lnTo>
                        <a:pt x="1851" y="1934"/>
                      </a:lnTo>
                      <a:cubicBezTo>
                        <a:pt x="1836" y="1934"/>
                        <a:pt x="1822" y="1924"/>
                        <a:pt x="1812" y="1910"/>
                      </a:cubicBezTo>
                      <a:cubicBezTo>
                        <a:pt x="1807" y="1895"/>
                        <a:pt x="1807" y="1880"/>
                        <a:pt x="1817" y="1866"/>
                      </a:cubicBezTo>
                      <a:lnTo>
                        <a:pt x="2659" y="642"/>
                      </a:lnTo>
                      <a:cubicBezTo>
                        <a:pt x="2669" y="632"/>
                        <a:pt x="2679" y="622"/>
                        <a:pt x="2693" y="622"/>
                      </a:cubicBezTo>
                      <a:cubicBezTo>
                        <a:pt x="2698" y="622"/>
                        <a:pt x="2703" y="622"/>
                        <a:pt x="2713" y="627"/>
                      </a:cubicBezTo>
                      <a:cubicBezTo>
                        <a:pt x="2732" y="637"/>
                        <a:pt x="2742" y="656"/>
                        <a:pt x="2732" y="676"/>
                      </a:cubicBezTo>
                      <a:lnTo>
                        <a:pt x="2517" y="1400"/>
                      </a:lnTo>
                      <a:lnTo>
                        <a:pt x="3036" y="1400"/>
                      </a:lnTo>
                      <a:cubicBezTo>
                        <a:pt x="3060" y="1400"/>
                        <a:pt x="3080" y="1420"/>
                        <a:pt x="3080" y="1444"/>
                      </a:cubicBezTo>
                      <a:cubicBezTo>
                        <a:pt x="3080" y="1454"/>
                        <a:pt x="3075" y="1459"/>
                        <a:pt x="3070" y="14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grpSp>
        </p:grpSp>
      </p:grpSp>
      <p:grpSp>
        <p:nvGrpSpPr>
          <p:cNvPr id="5" name="Group 4"/>
          <p:cNvGrpSpPr/>
          <p:nvPr/>
        </p:nvGrpSpPr>
        <p:grpSpPr>
          <a:xfrm>
            <a:off x="496692" y="1434930"/>
            <a:ext cx="1600799" cy="4611909"/>
            <a:chOff x="496692" y="1434930"/>
            <a:chExt cx="1600799" cy="4611909"/>
          </a:xfrm>
        </p:grpSpPr>
        <p:sp>
          <p:nvSpPr>
            <p:cNvPr id="164" name="Rectangle 163"/>
            <p:cNvSpPr/>
            <p:nvPr/>
          </p:nvSpPr>
          <p:spPr>
            <a:xfrm>
              <a:off x="813890" y="5725695"/>
              <a:ext cx="933597" cy="321144"/>
            </a:xfrm>
            <a:prstGeom prst="rect">
              <a:avLst/>
            </a:prstGeom>
          </p:spPr>
          <p:txBody>
            <a:bodyPr wrap="none" lIns="0" tIns="0" rIns="0" bIns="0" anchor="ctr">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2050"/>
                  </a:solidFill>
                  <a:effectLst/>
                  <a:uLnTx/>
                  <a:uFillTx/>
                  <a:latin typeface="Segoe UI Light"/>
                </a:rPr>
                <a:t>Data</a:t>
              </a:r>
            </a:p>
          </p:txBody>
        </p:sp>
        <p:grpSp>
          <p:nvGrpSpPr>
            <p:cNvPr id="165" name="Group 164"/>
            <p:cNvGrpSpPr/>
            <p:nvPr/>
          </p:nvGrpSpPr>
          <p:grpSpPr>
            <a:xfrm>
              <a:off x="1789019" y="1434930"/>
              <a:ext cx="308472" cy="4199169"/>
              <a:chOff x="1776319" y="1369399"/>
              <a:chExt cx="308472" cy="3830198"/>
            </a:xfrm>
          </p:grpSpPr>
          <p:sp>
            <p:nvSpPr>
              <p:cNvPr id="181" name="Freeform 586"/>
              <p:cNvSpPr/>
              <p:nvPr/>
            </p:nvSpPr>
            <p:spPr bwMode="auto">
              <a:xfrm>
                <a:off x="1960934" y="1369399"/>
                <a:ext cx="123857" cy="3830198"/>
              </a:xfrm>
              <a:custGeom>
                <a:avLst/>
                <a:gdLst>
                  <a:gd name="connsiteX0" fmla="*/ 247650 w 247650"/>
                  <a:gd name="connsiteY0" fmla="*/ 0 h 295275"/>
                  <a:gd name="connsiteX1" fmla="*/ 0 w 247650"/>
                  <a:gd name="connsiteY1" fmla="*/ 0 h 295275"/>
                  <a:gd name="connsiteX2" fmla="*/ 0 w 247650"/>
                  <a:gd name="connsiteY2" fmla="*/ 295275 h 295275"/>
                  <a:gd name="connsiteX3" fmla="*/ 238125 w 247650"/>
                  <a:gd name="connsiteY3" fmla="*/ 295275 h 295275"/>
                </a:gdLst>
                <a:ahLst/>
                <a:cxnLst>
                  <a:cxn ang="0">
                    <a:pos x="connsiteX0" y="connsiteY0"/>
                  </a:cxn>
                  <a:cxn ang="0">
                    <a:pos x="connsiteX1" y="connsiteY1"/>
                  </a:cxn>
                  <a:cxn ang="0">
                    <a:pos x="connsiteX2" y="connsiteY2"/>
                  </a:cxn>
                  <a:cxn ang="0">
                    <a:pos x="connsiteX3" y="connsiteY3"/>
                  </a:cxn>
                </a:cxnLst>
                <a:rect l="l" t="t" r="r" b="b"/>
                <a:pathLst>
                  <a:path w="247650" h="295275">
                    <a:moveTo>
                      <a:pt x="247650" y="0"/>
                    </a:moveTo>
                    <a:lnTo>
                      <a:pt x="0" y="0"/>
                    </a:lnTo>
                    <a:lnTo>
                      <a:pt x="0" y="295275"/>
                    </a:lnTo>
                    <a:lnTo>
                      <a:pt x="238125" y="295275"/>
                    </a:lnTo>
                  </a:path>
                </a:pathLst>
              </a:custGeom>
              <a:noFill/>
              <a:ln w="12700" cap="flat" cmpd="sng" algn="ctr">
                <a:solidFill>
                  <a:srgbClr val="0078D7"/>
                </a:solidFill>
                <a:prstDash val="solid"/>
                <a:headEnd type="none" w="med" len="med"/>
                <a:tailEnd type="non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cxnSp>
            <p:nvCxnSpPr>
              <p:cNvPr id="182" name="Straight Connector 181"/>
              <p:cNvCxnSpPr/>
              <p:nvPr/>
            </p:nvCxnSpPr>
            <p:spPr>
              <a:xfrm>
                <a:off x="1776319" y="3284498"/>
                <a:ext cx="308472" cy="0"/>
              </a:xfrm>
              <a:prstGeom prst="line">
                <a:avLst/>
              </a:prstGeom>
              <a:noFill/>
              <a:ln w="12700" cap="flat" cmpd="sng" algn="ctr">
                <a:solidFill>
                  <a:srgbClr val="0078D7"/>
                </a:solidFill>
                <a:prstDash val="solid"/>
                <a:headEnd type="none"/>
                <a:tailEnd type="none"/>
              </a:ln>
              <a:effectLst/>
            </p:spPr>
          </p:cxnSp>
        </p:grpSp>
        <p:grpSp>
          <p:nvGrpSpPr>
            <p:cNvPr id="3" name="Group 2"/>
            <p:cNvGrpSpPr/>
            <p:nvPr/>
          </p:nvGrpSpPr>
          <p:grpSpPr>
            <a:xfrm>
              <a:off x="496692" y="1654968"/>
              <a:ext cx="1439175" cy="563250"/>
              <a:chOff x="496692" y="2081186"/>
              <a:chExt cx="1439175" cy="563250"/>
            </a:xfrm>
          </p:grpSpPr>
          <p:sp>
            <p:nvSpPr>
              <p:cNvPr id="161" name="TextBox 160"/>
              <p:cNvSpPr txBox="1"/>
              <p:nvPr/>
            </p:nvSpPr>
            <p:spPr>
              <a:xfrm>
                <a:off x="1261371" y="2081186"/>
                <a:ext cx="674496" cy="563250"/>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ts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Data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Sources</a:t>
                </a:r>
              </a:p>
            </p:txBody>
          </p:sp>
          <p:sp>
            <p:nvSpPr>
              <p:cNvPr id="166" name="Freeform 34"/>
              <p:cNvSpPr>
                <a:spLocks noChangeAspect="1" noEditPoints="1"/>
              </p:cNvSpPr>
              <p:nvPr/>
            </p:nvSpPr>
            <p:spPr bwMode="auto">
              <a:xfrm>
                <a:off x="496692" y="2203651"/>
                <a:ext cx="530352" cy="419571"/>
              </a:xfrm>
              <a:custGeom>
                <a:avLst/>
                <a:gdLst>
                  <a:gd name="T0" fmla="*/ 234 w 1464"/>
                  <a:gd name="T1" fmla="*/ 815 h 1158"/>
                  <a:gd name="T2" fmla="*/ 206 w 1464"/>
                  <a:gd name="T3" fmla="*/ 1158 h 1158"/>
                  <a:gd name="T4" fmla="*/ 33 w 1464"/>
                  <a:gd name="T5" fmla="*/ 1131 h 1158"/>
                  <a:gd name="T6" fmla="*/ 89 w 1464"/>
                  <a:gd name="T7" fmla="*/ 876 h 1158"/>
                  <a:gd name="T8" fmla="*/ 183 w 1464"/>
                  <a:gd name="T9" fmla="*/ 876 h 1158"/>
                  <a:gd name="T10" fmla="*/ 323 w 1464"/>
                  <a:gd name="T11" fmla="*/ 1158 h 1158"/>
                  <a:gd name="T12" fmla="*/ 495 w 1464"/>
                  <a:gd name="T13" fmla="*/ 1131 h 1158"/>
                  <a:gd name="T14" fmla="*/ 295 w 1464"/>
                  <a:gd name="T15" fmla="*/ 748 h 1158"/>
                  <a:gd name="T16" fmla="*/ 295 w 1464"/>
                  <a:gd name="T17" fmla="*/ 1131 h 1158"/>
                  <a:gd name="T18" fmla="*/ 584 w 1464"/>
                  <a:gd name="T19" fmla="*/ 1158 h 1158"/>
                  <a:gd name="T20" fmla="*/ 757 w 1464"/>
                  <a:gd name="T21" fmla="*/ 1131 h 1158"/>
                  <a:gd name="T22" fmla="*/ 557 w 1464"/>
                  <a:gd name="T23" fmla="*/ 493 h 1158"/>
                  <a:gd name="T24" fmla="*/ 557 w 1464"/>
                  <a:gd name="T25" fmla="*/ 1131 h 1158"/>
                  <a:gd name="T26" fmla="*/ 863 w 1464"/>
                  <a:gd name="T27" fmla="*/ 676 h 1158"/>
                  <a:gd name="T28" fmla="*/ 813 w 1464"/>
                  <a:gd name="T29" fmla="*/ 1131 h 1158"/>
                  <a:gd name="T30" fmla="*/ 991 w 1464"/>
                  <a:gd name="T31" fmla="*/ 1158 h 1158"/>
                  <a:gd name="T32" fmla="*/ 1013 w 1464"/>
                  <a:gd name="T33" fmla="*/ 610 h 1158"/>
                  <a:gd name="T34" fmla="*/ 902 w 1464"/>
                  <a:gd name="T35" fmla="*/ 687 h 1158"/>
                  <a:gd name="T36" fmla="*/ 1074 w 1464"/>
                  <a:gd name="T37" fmla="*/ 1131 h 1158"/>
                  <a:gd name="T38" fmla="*/ 1247 w 1464"/>
                  <a:gd name="T39" fmla="*/ 1158 h 1158"/>
                  <a:gd name="T40" fmla="*/ 1275 w 1464"/>
                  <a:gd name="T41" fmla="*/ 366 h 1158"/>
                  <a:gd name="T42" fmla="*/ 1074 w 1464"/>
                  <a:gd name="T43" fmla="*/ 549 h 1158"/>
                  <a:gd name="T44" fmla="*/ 1442 w 1464"/>
                  <a:gd name="T45" fmla="*/ 0 h 1158"/>
                  <a:gd name="T46" fmla="*/ 1024 w 1464"/>
                  <a:gd name="T47" fmla="*/ 33 h 1158"/>
                  <a:gd name="T48" fmla="*/ 1130 w 1464"/>
                  <a:gd name="T49" fmla="*/ 166 h 1158"/>
                  <a:gd name="T50" fmla="*/ 935 w 1464"/>
                  <a:gd name="T51" fmla="*/ 410 h 1158"/>
                  <a:gd name="T52" fmla="*/ 896 w 1464"/>
                  <a:gd name="T53" fmla="*/ 416 h 1158"/>
                  <a:gd name="T54" fmla="*/ 540 w 1464"/>
                  <a:gd name="T55" fmla="*/ 94 h 1158"/>
                  <a:gd name="T56" fmla="*/ 11 w 1464"/>
                  <a:gd name="T57" fmla="*/ 704 h 1158"/>
                  <a:gd name="T58" fmla="*/ 117 w 1464"/>
                  <a:gd name="T59" fmla="*/ 848 h 1158"/>
                  <a:gd name="T60" fmla="*/ 156 w 1464"/>
                  <a:gd name="T61" fmla="*/ 848 h 1158"/>
                  <a:gd name="T62" fmla="*/ 534 w 1464"/>
                  <a:gd name="T63" fmla="*/ 443 h 1158"/>
                  <a:gd name="T64" fmla="*/ 885 w 1464"/>
                  <a:gd name="T65" fmla="*/ 649 h 1158"/>
                  <a:gd name="T66" fmla="*/ 930 w 1464"/>
                  <a:gd name="T67" fmla="*/ 643 h 1158"/>
                  <a:gd name="T68" fmla="*/ 1269 w 1464"/>
                  <a:gd name="T69" fmla="*/ 321 h 1158"/>
                  <a:gd name="T70" fmla="*/ 1420 w 1464"/>
                  <a:gd name="T71" fmla="*/ 460 h 1158"/>
                  <a:gd name="T72" fmla="*/ 1442 w 1464"/>
                  <a:gd name="T73" fmla="*/ 449 h 1158"/>
                  <a:gd name="T74" fmla="*/ 1442 w 1464"/>
                  <a:gd name="T75" fmla="*/ 0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158">
                    <a:moveTo>
                      <a:pt x="183" y="876"/>
                    </a:moveTo>
                    <a:cubicBezTo>
                      <a:pt x="234" y="815"/>
                      <a:pt x="234" y="815"/>
                      <a:pt x="234" y="815"/>
                    </a:cubicBezTo>
                    <a:cubicBezTo>
                      <a:pt x="234" y="1131"/>
                      <a:pt x="234" y="1131"/>
                      <a:pt x="234" y="1131"/>
                    </a:cubicBezTo>
                    <a:cubicBezTo>
                      <a:pt x="234" y="1147"/>
                      <a:pt x="222" y="1158"/>
                      <a:pt x="206" y="1158"/>
                    </a:cubicBezTo>
                    <a:cubicBezTo>
                      <a:pt x="61" y="1158"/>
                      <a:pt x="61" y="1158"/>
                      <a:pt x="61" y="1158"/>
                    </a:cubicBezTo>
                    <a:cubicBezTo>
                      <a:pt x="50" y="1158"/>
                      <a:pt x="33" y="1147"/>
                      <a:pt x="33" y="1131"/>
                    </a:cubicBezTo>
                    <a:cubicBezTo>
                      <a:pt x="33" y="820"/>
                      <a:pt x="33" y="820"/>
                      <a:pt x="33" y="820"/>
                    </a:cubicBezTo>
                    <a:cubicBezTo>
                      <a:pt x="89" y="876"/>
                      <a:pt x="89" y="876"/>
                      <a:pt x="89" y="876"/>
                    </a:cubicBezTo>
                    <a:cubicBezTo>
                      <a:pt x="100" y="887"/>
                      <a:pt x="117" y="898"/>
                      <a:pt x="133" y="898"/>
                    </a:cubicBezTo>
                    <a:cubicBezTo>
                      <a:pt x="150" y="898"/>
                      <a:pt x="172" y="887"/>
                      <a:pt x="183" y="876"/>
                    </a:cubicBezTo>
                    <a:close/>
                    <a:moveTo>
                      <a:pt x="295" y="1131"/>
                    </a:moveTo>
                    <a:cubicBezTo>
                      <a:pt x="295" y="1147"/>
                      <a:pt x="306" y="1158"/>
                      <a:pt x="323" y="1158"/>
                    </a:cubicBezTo>
                    <a:cubicBezTo>
                      <a:pt x="467" y="1158"/>
                      <a:pt x="467" y="1158"/>
                      <a:pt x="467" y="1158"/>
                    </a:cubicBezTo>
                    <a:cubicBezTo>
                      <a:pt x="484" y="1158"/>
                      <a:pt x="495" y="1147"/>
                      <a:pt x="495" y="1131"/>
                    </a:cubicBezTo>
                    <a:cubicBezTo>
                      <a:pt x="495" y="527"/>
                      <a:pt x="495" y="527"/>
                      <a:pt x="495" y="527"/>
                    </a:cubicBezTo>
                    <a:cubicBezTo>
                      <a:pt x="295" y="748"/>
                      <a:pt x="295" y="748"/>
                      <a:pt x="295" y="748"/>
                    </a:cubicBezTo>
                    <a:cubicBezTo>
                      <a:pt x="295" y="1131"/>
                      <a:pt x="295" y="1131"/>
                      <a:pt x="295" y="1131"/>
                    </a:cubicBezTo>
                    <a:cubicBezTo>
                      <a:pt x="295" y="1131"/>
                      <a:pt x="295" y="1131"/>
                      <a:pt x="295" y="1131"/>
                    </a:cubicBezTo>
                    <a:close/>
                    <a:moveTo>
                      <a:pt x="557" y="1131"/>
                    </a:moveTo>
                    <a:cubicBezTo>
                      <a:pt x="557" y="1147"/>
                      <a:pt x="568" y="1158"/>
                      <a:pt x="584" y="1158"/>
                    </a:cubicBezTo>
                    <a:cubicBezTo>
                      <a:pt x="729" y="1158"/>
                      <a:pt x="729" y="1158"/>
                      <a:pt x="729" y="1158"/>
                    </a:cubicBezTo>
                    <a:cubicBezTo>
                      <a:pt x="746" y="1158"/>
                      <a:pt x="757" y="1147"/>
                      <a:pt x="757" y="1131"/>
                    </a:cubicBezTo>
                    <a:cubicBezTo>
                      <a:pt x="757" y="615"/>
                      <a:pt x="757" y="615"/>
                      <a:pt x="757" y="615"/>
                    </a:cubicBezTo>
                    <a:cubicBezTo>
                      <a:pt x="557" y="493"/>
                      <a:pt x="557" y="493"/>
                      <a:pt x="557" y="493"/>
                    </a:cubicBezTo>
                    <a:cubicBezTo>
                      <a:pt x="557" y="1131"/>
                      <a:pt x="557" y="1131"/>
                      <a:pt x="557" y="1131"/>
                    </a:cubicBezTo>
                    <a:cubicBezTo>
                      <a:pt x="557" y="1131"/>
                      <a:pt x="557" y="1131"/>
                      <a:pt x="557" y="1131"/>
                    </a:cubicBezTo>
                    <a:close/>
                    <a:moveTo>
                      <a:pt x="902" y="687"/>
                    </a:moveTo>
                    <a:cubicBezTo>
                      <a:pt x="891" y="687"/>
                      <a:pt x="874" y="687"/>
                      <a:pt x="863" y="676"/>
                    </a:cubicBezTo>
                    <a:cubicBezTo>
                      <a:pt x="813" y="649"/>
                      <a:pt x="813" y="649"/>
                      <a:pt x="813" y="649"/>
                    </a:cubicBezTo>
                    <a:cubicBezTo>
                      <a:pt x="813" y="1131"/>
                      <a:pt x="813" y="1131"/>
                      <a:pt x="813" y="1131"/>
                    </a:cubicBezTo>
                    <a:cubicBezTo>
                      <a:pt x="813" y="1147"/>
                      <a:pt x="829" y="1158"/>
                      <a:pt x="841" y="1158"/>
                    </a:cubicBezTo>
                    <a:cubicBezTo>
                      <a:pt x="991" y="1158"/>
                      <a:pt x="991" y="1158"/>
                      <a:pt x="991" y="1158"/>
                    </a:cubicBezTo>
                    <a:cubicBezTo>
                      <a:pt x="1002" y="1158"/>
                      <a:pt x="1013" y="1147"/>
                      <a:pt x="1013" y="1131"/>
                    </a:cubicBezTo>
                    <a:cubicBezTo>
                      <a:pt x="1013" y="610"/>
                      <a:pt x="1013" y="610"/>
                      <a:pt x="1013" y="610"/>
                    </a:cubicBezTo>
                    <a:cubicBezTo>
                      <a:pt x="958" y="671"/>
                      <a:pt x="958" y="671"/>
                      <a:pt x="958" y="671"/>
                    </a:cubicBezTo>
                    <a:cubicBezTo>
                      <a:pt x="941" y="682"/>
                      <a:pt x="924" y="687"/>
                      <a:pt x="902" y="687"/>
                    </a:cubicBezTo>
                    <a:close/>
                    <a:moveTo>
                      <a:pt x="1074" y="549"/>
                    </a:moveTo>
                    <a:cubicBezTo>
                      <a:pt x="1074" y="1131"/>
                      <a:pt x="1074" y="1131"/>
                      <a:pt x="1074" y="1131"/>
                    </a:cubicBezTo>
                    <a:cubicBezTo>
                      <a:pt x="1074" y="1147"/>
                      <a:pt x="1086" y="1158"/>
                      <a:pt x="1102" y="1158"/>
                    </a:cubicBezTo>
                    <a:cubicBezTo>
                      <a:pt x="1247" y="1158"/>
                      <a:pt x="1247" y="1158"/>
                      <a:pt x="1247" y="1158"/>
                    </a:cubicBezTo>
                    <a:cubicBezTo>
                      <a:pt x="1264" y="1158"/>
                      <a:pt x="1275" y="1147"/>
                      <a:pt x="1275" y="1131"/>
                    </a:cubicBezTo>
                    <a:cubicBezTo>
                      <a:pt x="1275" y="366"/>
                      <a:pt x="1275" y="366"/>
                      <a:pt x="1275" y="366"/>
                    </a:cubicBezTo>
                    <a:cubicBezTo>
                      <a:pt x="1269" y="360"/>
                      <a:pt x="1269" y="360"/>
                      <a:pt x="1269" y="360"/>
                    </a:cubicBezTo>
                    <a:cubicBezTo>
                      <a:pt x="1074" y="549"/>
                      <a:pt x="1074" y="549"/>
                      <a:pt x="1074" y="549"/>
                    </a:cubicBezTo>
                    <a:cubicBezTo>
                      <a:pt x="1074" y="549"/>
                      <a:pt x="1074" y="549"/>
                      <a:pt x="1074" y="549"/>
                    </a:cubicBezTo>
                    <a:close/>
                    <a:moveTo>
                      <a:pt x="1442" y="0"/>
                    </a:moveTo>
                    <a:cubicBezTo>
                      <a:pt x="1442" y="0"/>
                      <a:pt x="1442" y="0"/>
                      <a:pt x="1442" y="0"/>
                    </a:cubicBezTo>
                    <a:cubicBezTo>
                      <a:pt x="1024" y="33"/>
                      <a:pt x="1024" y="33"/>
                      <a:pt x="1024" y="33"/>
                    </a:cubicBezTo>
                    <a:cubicBezTo>
                      <a:pt x="1008" y="33"/>
                      <a:pt x="1002" y="44"/>
                      <a:pt x="1013" y="50"/>
                    </a:cubicBezTo>
                    <a:cubicBezTo>
                      <a:pt x="1130" y="166"/>
                      <a:pt x="1130" y="166"/>
                      <a:pt x="1130" y="166"/>
                    </a:cubicBezTo>
                    <a:cubicBezTo>
                      <a:pt x="1141" y="177"/>
                      <a:pt x="1141" y="194"/>
                      <a:pt x="1130" y="205"/>
                    </a:cubicBezTo>
                    <a:cubicBezTo>
                      <a:pt x="935" y="410"/>
                      <a:pt x="935" y="410"/>
                      <a:pt x="935" y="410"/>
                    </a:cubicBezTo>
                    <a:cubicBezTo>
                      <a:pt x="930" y="416"/>
                      <a:pt x="924" y="421"/>
                      <a:pt x="919" y="421"/>
                    </a:cubicBezTo>
                    <a:cubicBezTo>
                      <a:pt x="907" y="421"/>
                      <a:pt x="902" y="416"/>
                      <a:pt x="896" y="416"/>
                    </a:cubicBezTo>
                    <a:cubicBezTo>
                      <a:pt x="557" y="100"/>
                      <a:pt x="557" y="100"/>
                      <a:pt x="557" y="100"/>
                    </a:cubicBezTo>
                    <a:cubicBezTo>
                      <a:pt x="551" y="94"/>
                      <a:pt x="545" y="94"/>
                      <a:pt x="540" y="94"/>
                    </a:cubicBezTo>
                    <a:cubicBezTo>
                      <a:pt x="529" y="94"/>
                      <a:pt x="523" y="94"/>
                      <a:pt x="518" y="100"/>
                    </a:cubicBezTo>
                    <a:cubicBezTo>
                      <a:pt x="11" y="704"/>
                      <a:pt x="11" y="704"/>
                      <a:pt x="11" y="704"/>
                    </a:cubicBezTo>
                    <a:cubicBezTo>
                      <a:pt x="0" y="715"/>
                      <a:pt x="0" y="737"/>
                      <a:pt x="11" y="748"/>
                    </a:cubicBezTo>
                    <a:cubicBezTo>
                      <a:pt x="117" y="848"/>
                      <a:pt x="117" y="848"/>
                      <a:pt x="117" y="848"/>
                    </a:cubicBezTo>
                    <a:cubicBezTo>
                      <a:pt x="122" y="854"/>
                      <a:pt x="128" y="859"/>
                      <a:pt x="133" y="859"/>
                    </a:cubicBezTo>
                    <a:cubicBezTo>
                      <a:pt x="139" y="859"/>
                      <a:pt x="150" y="854"/>
                      <a:pt x="156" y="848"/>
                    </a:cubicBezTo>
                    <a:cubicBezTo>
                      <a:pt x="506" y="454"/>
                      <a:pt x="506" y="454"/>
                      <a:pt x="506" y="454"/>
                    </a:cubicBezTo>
                    <a:cubicBezTo>
                      <a:pt x="512" y="443"/>
                      <a:pt x="523" y="443"/>
                      <a:pt x="534" y="443"/>
                    </a:cubicBezTo>
                    <a:cubicBezTo>
                      <a:pt x="540" y="443"/>
                      <a:pt x="545" y="443"/>
                      <a:pt x="551" y="443"/>
                    </a:cubicBezTo>
                    <a:cubicBezTo>
                      <a:pt x="885" y="649"/>
                      <a:pt x="885" y="649"/>
                      <a:pt x="885" y="649"/>
                    </a:cubicBezTo>
                    <a:cubicBezTo>
                      <a:pt x="891" y="649"/>
                      <a:pt x="896" y="649"/>
                      <a:pt x="902" y="649"/>
                    </a:cubicBezTo>
                    <a:cubicBezTo>
                      <a:pt x="913" y="649"/>
                      <a:pt x="924" y="649"/>
                      <a:pt x="930" y="643"/>
                    </a:cubicBezTo>
                    <a:cubicBezTo>
                      <a:pt x="1253" y="327"/>
                      <a:pt x="1253" y="327"/>
                      <a:pt x="1253" y="327"/>
                    </a:cubicBezTo>
                    <a:cubicBezTo>
                      <a:pt x="1258" y="321"/>
                      <a:pt x="1264" y="321"/>
                      <a:pt x="1269" y="321"/>
                    </a:cubicBezTo>
                    <a:cubicBezTo>
                      <a:pt x="1281" y="321"/>
                      <a:pt x="1286" y="321"/>
                      <a:pt x="1292" y="327"/>
                    </a:cubicBezTo>
                    <a:cubicBezTo>
                      <a:pt x="1420" y="460"/>
                      <a:pt x="1420" y="460"/>
                      <a:pt x="1420" y="460"/>
                    </a:cubicBezTo>
                    <a:cubicBezTo>
                      <a:pt x="1425" y="460"/>
                      <a:pt x="1431" y="466"/>
                      <a:pt x="1431" y="466"/>
                    </a:cubicBezTo>
                    <a:cubicBezTo>
                      <a:pt x="1436" y="466"/>
                      <a:pt x="1442" y="460"/>
                      <a:pt x="1442" y="449"/>
                    </a:cubicBezTo>
                    <a:cubicBezTo>
                      <a:pt x="1464" y="28"/>
                      <a:pt x="1464" y="28"/>
                      <a:pt x="1464" y="28"/>
                    </a:cubicBezTo>
                    <a:cubicBezTo>
                      <a:pt x="1464" y="11"/>
                      <a:pt x="1453" y="0"/>
                      <a:pt x="1442" y="0"/>
                    </a:cubicBezTo>
                    <a:close/>
                  </a:path>
                </a:pathLst>
              </a:custGeom>
              <a:solidFill>
                <a:srgbClr val="FFFFFF"/>
              </a:solidFill>
              <a:ln w="15240">
                <a:solidFill>
                  <a:srgbClr val="0078D7"/>
                </a:solidFill>
              </a:ln>
            </p:spPr>
            <p:txBody>
              <a:bodyPr vert="horz" wrap="square" lIns="91427" tIns="45713" rIns="91427" bIns="45713" numCol="1" anchor="t" anchorCtr="0" compatLnSpc="1">
                <a:prstTxWarp prst="textNoShape">
                  <a:avLst/>
                </a:prstTxWarp>
              </a:bodyPr>
              <a:lstStyle/>
              <a:p>
                <a:pPr marL="0" marR="0" lvl="0" indent="0" defTabSz="932563"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33333"/>
                  </a:solidFill>
                  <a:effectLst/>
                  <a:uLnTx/>
                  <a:uFillTx/>
                </a:endParaRPr>
              </a:p>
            </p:txBody>
          </p:sp>
        </p:grpSp>
        <p:grpSp>
          <p:nvGrpSpPr>
            <p:cNvPr id="2" name="Group 1"/>
            <p:cNvGrpSpPr/>
            <p:nvPr/>
          </p:nvGrpSpPr>
          <p:grpSpPr>
            <a:xfrm>
              <a:off x="594076" y="4751805"/>
              <a:ext cx="1341791" cy="628194"/>
              <a:chOff x="594076" y="4356536"/>
              <a:chExt cx="1341791" cy="628194"/>
            </a:xfrm>
          </p:grpSpPr>
          <p:sp>
            <p:nvSpPr>
              <p:cNvPr id="163" name="TextBox 162"/>
              <p:cNvSpPr txBox="1"/>
              <p:nvPr/>
            </p:nvSpPr>
            <p:spPr>
              <a:xfrm>
                <a:off x="1261370" y="4356536"/>
                <a:ext cx="674497" cy="616531"/>
              </a:xfrm>
              <a:prstGeom prst="rect">
                <a:avLst/>
              </a:prstGeom>
              <a:noFill/>
            </p:spPr>
            <p:txBody>
              <a:bodyPr wrap="square" lIns="0" tIns="146283" rIns="182854" bIns="146283" rtlCol="0">
                <a:noAutofit/>
              </a:bodyPr>
              <a:lstStyle/>
              <a:p>
                <a:pPr marL="0" marR="0" lvl="0" indent="0" defTabSz="932563" eaLnBrk="1" fontAlgn="auto" latinLnBrk="0" hangingPunct="1">
                  <a:lnSpc>
                    <a:spcPct val="90000"/>
                  </a:lnSpc>
                  <a:spcBef>
                    <a:spcPct val="0"/>
                  </a:spcBef>
                  <a:spcAft>
                    <a:spcPts val="600"/>
                  </a:spcAft>
                  <a:buClrTx/>
                  <a:buSzTx/>
                  <a:buFontTx/>
                  <a:buNone/>
                  <a:tabLst/>
                  <a:defRPr/>
                </a:pP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Sensors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and </a:t>
                </a:r>
                <a:b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br>
                <a:r>
                  <a:rPr kumimoji="0" lang="en-US" sz="1200" b="0" i="0" u="none" strike="noStrike" kern="0" cap="none" spc="-30" normalizeH="0" baseline="0" noProof="0" dirty="0">
                    <a:ln>
                      <a:noFill/>
                    </a:ln>
                    <a:solidFill>
                      <a:srgbClr val="002050"/>
                    </a:solidFill>
                    <a:effectLst/>
                    <a:uLnTx/>
                    <a:uFillTx/>
                    <a:latin typeface="Segoe UI Semilight" panose="020B0402040204020203" pitchFamily="34" charset="0"/>
                    <a:cs typeface="Segoe UI Semilight" panose="020B0402040204020203" pitchFamily="34" charset="0"/>
                  </a:rPr>
                  <a:t>Devices</a:t>
                </a:r>
              </a:p>
            </p:txBody>
          </p:sp>
          <p:sp>
            <p:nvSpPr>
              <p:cNvPr id="169" name="Freeform 574"/>
              <p:cNvSpPr>
                <a:spLocks noChangeAspect="1"/>
              </p:cNvSpPr>
              <p:nvPr/>
            </p:nvSpPr>
            <p:spPr bwMode="auto">
              <a:xfrm>
                <a:off x="594076" y="4527530"/>
                <a:ext cx="269639" cy="457200"/>
              </a:xfrm>
              <a:custGeom>
                <a:avLst/>
                <a:gdLst>
                  <a:gd name="connsiteX0" fmla="*/ 652199 w 1962365"/>
                  <a:gd name="connsiteY0" fmla="*/ 661855 h 3327402"/>
                  <a:gd name="connsiteX1" fmla="*/ 518186 w 1962365"/>
                  <a:gd name="connsiteY1" fmla="*/ 722665 h 3327402"/>
                  <a:gd name="connsiteX2" fmla="*/ 466408 w 1962365"/>
                  <a:gd name="connsiteY2" fmla="*/ 853406 h 3327402"/>
                  <a:gd name="connsiteX3" fmla="*/ 466408 w 1962365"/>
                  <a:gd name="connsiteY3" fmla="*/ 1151375 h 3327402"/>
                  <a:gd name="connsiteX4" fmla="*/ 466408 w 1962365"/>
                  <a:gd name="connsiteY4" fmla="*/ 1282116 h 3327402"/>
                  <a:gd name="connsiteX5" fmla="*/ 466408 w 1962365"/>
                  <a:gd name="connsiteY5" fmla="*/ 1285157 h 3327402"/>
                  <a:gd name="connsiteX6" fmla="*/ 466408 w 1962365"/>
                  <a:gd name="connsiteY6" fmla="*/ 1726029 h 3327402"/>
                  <a:gd name="connsiteX7" fmla="*/ 466408 w 1962365"/>
                  <a:gd name="connsiteY7" fmla="*/ 1732110 h 3327402"/>
                  <a:gd name="connsiteX8" fmla="*/ 466280 w 1962365"/>
                  <a:gd name="connsiteY8" fmla="*/ 1733367 h 3327402"/>
                  <a:gd name="connsiteX9" fmla="*/ 466726 w 1962365"/>
                  <a:gd name="connsiteY9" fmla="*/ 1735547 h 3327402"/>
                  <a:gd name="connsiteX10" fmla="*/ 466726 w 1962365"/>
                  <a:gd name="connsiteY10" fmla="*/ 2345918 h 3327402"/>
                  <a:gd name="connsiteX11" fmla="*/ 405607 w 1962365"/>
                  <a:gd name="connsiteY11" fmla="*/ 2406651 h 3327402"/>
                  <a:gd name="connsiteX12" fmla="*/ 344488 w 1962365"/>
                  <a:gd name="connsiteY12" fmla="*/ 2345918 h 3327402"/>
                  <a:gd name="connsiteX13" fmla="*/ 344488 w 1962365"/>
                  <a:gd name="connsiteY13" fmla="*/ 1884564 h 3327402"/>
                  <a:gd name="connsiteX14" fmla="*/ 344488 w 1962365"/>
                  <a:gd name="connsiteY14" fmla="*/ 1816216 h 3327402"/>
                  <a:gd name="connsiteX15" fmla="*/ 314121 w 1962365"/>
                  <a:gd name="connsiteY15" fmla="*/ 1811163 h 3327402"/>
                  <a:gd name="connsiteX16" fmla="*/ 292800 w 1962365"/>
                  <a:gd name="connsiteY16" fmla="*/ 1814204 h 3327402"/>
                  <a:gd name="connsiteX17" fmla="*/ 122238 w 1962365"/>
                  <a:gd name="connsiteY17" fmla="*/ 2014877 h 3327402"/>
                  <a:gd name="connsiteX18" fmla="*/ 122238 w 1962365"/>
                  <a:gd name="connsiteY18" fmla="*/ 2671624 h 3327402"/>
                  <a:gd name="connsiteX19" fmla="*/ 655245 w 1962365"/>
                  <a:gd name="connsiteY19" fmla="*/ 3206752 h 3327402"/>
                  <a:gd name="connsiteX20" fmla="*/ 1316173 w 1962365"/>
                  <a:gd name="connsiteY20" fmla="*/ 3206752 h 3327402"/>
                  <a:gd name="connsiteX21" fmla="*/ 1660343 w 1962365"/>
                  <a:gd name="connsiteY21" fmla="*/ 3069930 h 3327402"/>
                  <a:gd name="connsiteX22" fmla="*/ 1840042 w 1962365"/>
                  <a:gd name="connsiteY22" fmla="*/ 2635138 h 3327402"/>
                  <a:gd name="connsiteX23" fmla="*/ 1836997 w 1962365"/>
                  <a:gd name="connsiteY23" fmla="*/ 2200347 h 3327402"/>
                  <a:gd name="connsiteX24" fmla="*/ 1836997 w 1962365"/>
                  <a:gd name="connsiteY24" fmla="*/ 1865892 h 3327402"/>
                  <a:gd name="connsiteX25" fmla="*/ 1766944 w 1962365"/>
                  <a:gd name="connsiteY25" fmla="*/ 1710827 h 3327402"/>
                  <a:gd name="connsiteX26" fmla="*/ 1691943 w 1962365"/>
                  <a:gd name="connsiteY26" fmla="*/ 1673201 h 3327402"/>
                  <a:gd name="connsiteX27" fmla="*/ 1627188 w 1962365"/>
                  <a:gd name="connsiteY27" fmla="*/ 1674055 h 3327402"/>
                  <a:gd name="connsiteX28" fmla="*/ 1627188 w 1962365"/>
                  <a:gd name="connsiteY28" fmla="*/ 1739862 h 3327402"/>
                  <a:gd name="connsiteX29" fmla="*/ 1627188 w 1962365"/>
                  <a:gd name="connsiteY29" fmla="*/ 2002880 h 3327402"/>
                  <a:gd name="connsiteX30" fmla="*/ 1566069 w 1962365"/>
                  <a:gd name="connsiteY30" fmla="*/ 2063750 h 3327402"/>
                  <a:gd name="connsiteX31" fmla="*/ 1504950 w 1962365"/>
                  <a:gd name="connsiteY31" fmla="*/ 2002880 h 3327402"/>
                  <a:gd name="connsiteX32" fmla="*/ 1504950 w 1962365"/>
                  <a:gd name="connsiteY32" fmla="*/ 1659347 h 3327402"/>
                  <a:gd name="connsiteX33" fmla="*/ 1504950 w 1962365"/>
                  <a:gd name="connsiteY33" fmla="*/ 1634494 h 3327402"/>
                  <a:gd name="connsiteX34" fmla="*/ 1492827 w 1962365"/>
                  <a:gd name="connsiteY34" fmla="*/ 1616571 h 3327402"/>
                  <a:gd name="connsiteX35" fmla="*/ 1343347 w 1962365"/>
                  <a:gd name="connsiteY35" fmla="*/ 1504121 h 3327402"/>
                  <a:gd name="connsiteX36" fmla="*/ 1295401 w 1962365"/>
                  <a:gd name="connsiteY36" fmla="*/ 1508888 h 3327402"/>
                  <a:gd name="connsiteX37" fmla="*/ 1295401 w 1962365"/>
                  <a:gd name="connsiteY37" fmla="*/ 1587395 h 3327402"/>
                  <a:gd name="connsiteX38" fmla="*/ 1295401 w 1962365"/>
                  <a:gd name="connsiteY38" fmla="*/ 1853811 h 3327402"/>
                  <a:gd name="connsiteX39" fmla="*/ 1234282 w 1962365"/>
                  <a:gd name="connsiteY39" fmla="*/ 1914526 h 3327402"/>
                  <a:gd name="connsiteX40" fmla="*/ 1173163 w 1962365"/>
                  <a:gd name="connsiteY40" fmla="*/ 1853811 h 3327402"/>
                  <a:gd name="connsiteX41" fmla="*/ 1173163 w 1962365"/>
                  <a:gd name="connsiteY41" fmla="*/ 1505839 h 3327402"/>
                  <a:gd name="connsiteX42" fmla="*/ 1173163 w 1962365"/>
                  <a:gd name="connsiteY42" fmla="*/ 1481814 h 3327402"/>
                  <a:gd name="connsiteX43" fmla="*/ 1154748 w 1962365"/>
                  <a:gd name="connsiteY43" fmla="*/ 1452384 h 3327402"/>
                  <a:gd name="connsiteX44" fmla="*/ 1014692 w 1962365"/>
                  <a:gd name="connsiteY44" fmla="*/ 1336513 h 3327402"/>
                  <a:gd name="connsiteX45" fmla="*/ 960438 w 1962365"/>
                  <a:gd name="connsiteY45" fmla="*/ 1336809 h 3327402"/>
                  <a:gd name="connsiteX46" fmla="*/ 960438 w 1962365"/>
                  <a:gd name="connsiteY46" fmla="*/ 1351429 h 3327402"/>
                  <a:gd name="connsiteX47" fmla="*/ 960438 w 1962365"/>
                  <a:gd name="connsiteY47" fmla="*/ 1856956 h 3327402"/>
                  <a:gd name="connsiteX48" fmla="*/ 899319 w 1962365"/>
                  <a:gd name="connsiteY48" fmla="*/ 1917701 h 3327402"/>
                  <a:gd name="connsiteX49" fmla="*/ 838200 w 1962365"/>
                  <a:gd name="connsiteY49" fmla="*/ 1856956 h 3327402"/>
                  <a:gd name="connsiteX50" fmla="*/ 838200 w 1962365"/>
                  <a:gd name="connsiteY50" fmla="*/ 1244632 h 3327402"/>
                  <a:gd name="connsiteX51" fmla="*/ 838200 w 1962365"/>
                  <a:gd name="connsiteY51" fmla="*/ 1244582 h 3327402"/>
                  <a:gd name="connsiteX52" fmla="*/ 837990 w 1962365"/>
                  <a:gd name="connsiteY52" fmla="*/ 1242590 h 3327402"/>
                  <a:gd name="connsiteX53" fmla="*/ 837990 w 1962365"/>
                  <a:gd name="connsiteY53" fmla="*/ 853406 h 3327402"/>
                  <a:gd name="connsiteX54" fmla="*/ 777075 w 1962365"/>
                  <a:gd name="connsiteY54" fmla="*/ 713543 h 3327402"/>
                  <a:gd name="connsiteX55" fmla="*/ 652199 w 1962365"/>
                  <a:gd name="connsiteY55" fmla="*/ 661855 h 3327402"/>
                  <a:gd name="connsiteX56" fmla="*/ 639828 w 1962365"/>
                  <a:gd name="connsiteY56" fmla="*/ 121613 h 3327402"/>
                  <a:gd name="connsiteX57" fmla="*/ 137622 w 1962365"/>
                  <a:gd name="connsiteY57" fmla="*/ 626308 h 3327402"/>
                  <a:gd name="connsiteX58" fmla="*/ 282720 w 1962365"/>
                  <a:gd name="connsiteY58" fmla="*/ 979461 h 3327402"/>
                  <a:gd name="connsiteX59" fmla="*/ 345272 w 1962365"/>
                  <a:gd name="connsiteY59" fmla="*/ 1028322 h 3327402"/>
                  <a:gd name="connsiteX60" fmla="*/ 345456 w 1962365"/>
                  <a:gd name="connsiteY60" fmla="*/ 1004557 h 3327402"/>
                  <a:gd name="connsiteX61" fmla="*/ 344313 w 1962365"/>
                  <a:gd name="connsiteY61" fmla="*/ 857195 h 3327402"/>
                  <a:gd name="connsiteX62" fmla="*/ 429629 w 1962365"/>
                  <a:gd name="connsiteY62" fmla="*/ 638431 h 3327402"/>
                  <a:gd name="connsiteX63" fmla="*/ 649015 w 1962365"/>
                  <a:gd name="connsiteY63" fmla="*/ 541203 h 3327402"/>
                  <a:gd name="connsiteX64" fmla="*/ 859259 w 1962365"/>
                  <a:gd name="connsiteY64" fmla="*/ 626277 h 3327402"/>
                  <a:gd name="connsiteX65" fmla="*/ 959810 w 1962365"/>
                  <a:gd name="connsiteY65" fmla="*/ 854156 h 3327402"/>
                  <a:gd name="connsiteX66" fmla="*/ 961689 w 1962365"/>
                  <a:gd name="connsiteY66" fmla="*/ 1008367 h 3327402"/>
                  <a:gd name="connsiteX67" fmla="*/ 997413 w 1962365"/>
                  <a:gd name="connsiteY67" fmla="*/ 981171 h 3327402"/>
                  <a:gd name="connsiteX68" fmla="*/ 1145078 w 1962365"/>
                  <a:gd name="connsiteY68" fmla="*/ 626308 h 3327402"/>
                  <a:gd name="connsiteX69" fmla="*/ 639828 w 1962365"/>
                  <a:gd name="connsiteY69" fmla="*/ 121613 h 3327402"/>
                  <a:gd name="connsiteX70" fmla="*/ 639828 w 1962365"/>
                  <a:gd name="connsiteY70" fmla="*/ 0 h 3327402"/>
                  <a:gd name="connsiteX71" fmla="*/ 1266825 w 1962365"/>
                  <a:gd name="connsiteY71" fmla="*/ 626308 h 3327402"/>
                  <a:gd name="connsiteX72" fmla="*/ 1024764 w 1962365"/>
                  <a:gd name="connsiteY72" fmla="*/ 1121039 h 3327402"/>
                  <a:gd name="connsiteX73" fmla="*/ 960481 w 1962365"/>
                  <a:gd name="connsiteY73" fmla="*/ 1164696 h 3327402"/>
                  <a:gd name="connsiteX74" fmla="*/ 959810 w 1962365"/>
                  <a:gd name="connsiteY74" fmla="*/ 1215724 h 3327402"/>
                  <a:gd name="connsiteX75" fmla="*/ 1261465 w 1962365"/>
                  <a:gd name="connsiteY75" fmla="*/ 1388912 h 3327402"/>
                  <a:gd name="connsiteX76" fmla="*/ 1596636 w 1962365"/>
                  <a:gd name="connsiteY76" fmla="*/ 1549947 h 3327402"/>
                  <a:gd name="connsiteX77" fmla="*/ 1843445 w 1962365"/>
                  <a:gd name="connsiteY77" fmla="*/ 1613753 h 3327402"/>
                  <a:gd name="connsiteX78" fmla="*/ 1959231 w 1962365"/>
                  <a:gd name="connsiteY78" fmla="*/ 1865939 h 3327402"/>
                  <a:gd name="connsiteX79" fmla="*/ 1959231 w 1962365"/>
                  <a:gd name="connsiteY79" fmla="*/ 2200161 h 3327402"/>
                  <a:gd name="connsiteX80" fmla="*/ 1962278 w 1962365"/>
                  <a:gd name="connsiteY80" fmla="*/ 2631612 h 3327402"/>
                  <a:gd name="connsiteX81" fmla="*/ 1742893 w 1962365"/>
                  <a:gd name="connsiteY81" fmla="*/ 3160291 h 3327402"/>
                  <a:gd name="connsiteX82" fmla="*/ 1316311 w 1962365"/>
                  <a:gd name="connsiteY82" fmla="*/ 3327402 h 3327402"/>
                  <a:gd name="connsiteX83" fmla="*/ 981139 w 1962365"/>
                  <a:gd name="connsiteY83" fmla="*/ 3327402 h 3327402"/>
                  <a:gd name="connsiteX84" fmla="*/ 652062 w 1962365"/>
                  <a:gd name="connsiteY84" fmla="*/ 3327402 h 3327402"/>
                  <a:gd name="connsiteX85" fmla="*/ 0 w 1962365"/>
                  <a:gd name="connsiteY85" fmla="*/ 2674149 h 3327402"/>
                  <a:gd name="connsiteX86" fmla="*/ 0 w 1962365"/>
                  <a:gd name="connsiteY86" fmla="*/ 2014820 h 3327402"/>
                  <a:gd name="connsiteX87" fmla="*/ 271185 w 1962365"/>
                  <a:gd name="connsiteY87" fmla="*/ 1695789 h 3327402"/>
                  <a:gd name="connsiteX88" fmla="*/ 344313 w 1962365"/>
                  <a:gd name="connsiteY88" fmla="*/ 1692751 h 3327402"/>
                  <a:gd name="connsiteX89" fmla="*/ 344313 w 1962365"/>
                  <a:gd name="connsiteY89" fmla="*/ 1282569 h 3327402"/>
                  <a:gd name="connsiteX90" fmla="*/ 344313 w 1962365"/>
                  <a:gd name="connsiteY90" fmla="*/ 1276492 h 3327402"/>
                  <a:gd name="connsiteX91" fmla="*/ 344313 w 1962365"/>
                  <a:gd name="connsiteY91" fmla="*/ 1169483 h 3327402"/>
                  <a:gd name="connsiteX92" fmla="*/ 326330 w 1962365"/>
                  <a:gd name="connsiteY92" fmla="*/ 1167487 h 3327402"/>
                  <a:gd name="connsiteX93" fmla="*/ 15875 w 1962365"/>
                  <a:gd name="connsiteY93" fmla="*/ 626308 h 3327402"/>
                  <a:gd name="connsiteX94" fmla="*/ 639828 w 1962365"/>
                  <a:gd name="connsiteY94" fmla="*/ 0 h 3327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962365" h="3327402">
                    <a:moveTo>
                      <a:pt x="652199" y="661855"/>
                    </a:moveTo>
                    <a:cubicBezTo>
                      <a:pt x="603467" y="661855"/>
                      <a:pt x="554735" y="683138"/>
                      <a:pt x="518186" y="722665"/>
                    </a:cubicBezTo>
                    <a:cubicBezTo>
                      <a:pt x="484683" y="759151"/>
                      <a:pt x="463362" y="807799"/>
                      <a:pt x="466408" y="853406"/>
                    </a:cubicBezTo>
                    <a:cubicBezTo>
                      <a:pt x="469454" y="953743"/>
                      <a:pt x="466408" y="1054079"/>
                      <a:pt x="466408" y="1151375"/>
                    </a:cubicBezTo>
                    <a:cubicBezTo>
                      <a:pt x="466408" y="1193942"/>
                      <a:pt x="466408" y="1236509"/>
                      <a:pt x="466408" y="1282116"/>
                    </a:cubicBezTo>
                    <a:cubicBezTo>
                      <a:pt x="466408" y="1282116"/>
                      <a:pt x="466408" y="1285157"/>
                      <a:pt x="466408" y="1285157"/>
                    </a:cubicBezTo>
                    <a:cubicBezTo>
                      <a:pt x="466408" y="1726029"/>
                      <a:pt x="466408" y="1726029"/>
                      <a:pt x="466408" y="1726029"/>
                    </a:cubicBezTo>
                    <a:cubicBezTo>
                      <a:pt x="466408" y="1729070"/>
                      <a:pt x="466408" y="1729070"/>
                      <a:pt x="466408" y="1732110"/>
                    </a:cubicBezTo>
                    <a:lnTo>
                      <a:pt x="466280" y="1733367"/>
                    </a:lnTo>
                    <a:lnTo>
                      <a:pt x="466726" y="1735547"/>
                    </a:lnTo>
                    <a:cubicBezTo>
                      <a:pt x="466726" y="2345918"/>
                      <a:pt x="466726" y="2345918"/>
                      <a:pt x="466726" y="2345918"/>
                    </a:cubicBezTo>
                    <a:cubicBezTo>
                      <a:pt x="466726" y="2379321"/>
                      <a:pt x="439223" y="2406651"/>
                      <a:pt x="405607" y="2406651"/>
                    </a:cubicBezTo>
                    <a:cubicBezTo>
                      <a:pt x="371992" y="2406651"/>
                      <a:pt x="344488" y="2379321"/>
                      <a:pt x="344488" y="2345918"/>
                    </a:cubicBezTo>
                    <a:cubicBezTo>
                      <a:pt x="344488" y="2117029"/>
                      <a:pt x="344488" y="1973973"/>
                      <a:pt x="344488" y="1884564"/>
                    </a:cubicBezTo>
                    <a:lnTo>
                      <a:pt x="344488" y="1816216"/>
                    </a:lnTo>
                    <a:lnTo>
                      <a:pt x="314121" y="1811163"/>
                    </a:lnTo>
                    <a:cubicBezTo>
                      <a:pt x="308029" y="1811163"/>
                      <a:pt x="298892" y="1811163"/>
                      <a:pt x="292800" y="1814204"/>
                    </a:cubicBezTo>
                    <a:cubicBezTo>
                      <a:pt x="189245" y="1832447"/>
                      <a:pt x="122238" y="1911500"/>
                      <a:pt x="122238" y="2014877"/>
                    </a:cubicBezTo>
                    <a:cubicBezTo>
                      <a:pt x="122238" y="2233793"/>
                      <a:pt x="122238" y="2455749"/>
                      <a:pt x="122238" y="2671624"/>
                    </a:cubicBezTo>
                    <a:cubicBezTo>
                      <a:pt x="122238" y="2969593"/>
                      <a:pt x="356761" y="3203712"/>
                      <a:pt x="655245" y="3206752"/>
                    </a:cubicBezTo>
                    <a:cubicBezTo>
                      <a:pt x="874539" y="3206752"/>
                      <a:pt x="1096879" y="3206752"/>
                      <a:pt x="1316173" y="3206752"/>
                    </a:cubicBezTo>
                    <a:cubicBezTo>
                      <a:pt x="1447140" y="3203712"/>
                      <a:pt x="1562879" y="3158104"/>
                      <a:pt x="1660343" y="3069930"/>
                    </a:cubicBezTo>
                    <a:cubicBezTo>
                      <a:pt x="1782173" y="2960472"/>
                      <a:pt x="1843088" y="2817568"/>
                      <a:pt x="1840042" y="2635138"/>
                    </a:cubicBezTo>
                    <a:cubicBezTo>
                      <a:pt x="1836997" y="2489194"/>
                      <a:pt x="1836997" y="2343251"/>
                      <a:pt x="1836997" y="2200347"/>
                    </a:cubicBezTo>
                    <a:cubicBezTo>
                      <a:pt x="1836997" y="2090889"/>
                      <a:pt x="1840042" y="1978391"/>
                      <a:pt x="1836997" y="1865892"/>
                    </a:cubicBezTo>
                    <a:cubicBezTo>
                      <a:pt x="1836997" y="1802042"/>
                      <a:pt x="1812631" y="1747313"/>
                      <a:pt x="1766944" y="1710827"/>
                    </a:cubicBezTo>
                    <a:cubicBezTo>
                      <a:pt x="1744101" y="1692584"/>
                      <a:pt x="1718974" y="1679662"/>
                      <a:pt x="1691943" y="1673201"/>
                    </a:cubicBezTo>
                    <a:lnTo>
                      <a:pt x="1627188" y="1674055"/>
                    </a:lnTo>
                    <a:lnTo>
                      <a:pt x="1627188" y="1739862"/>
                    </a:lnTo>
                    <a:cubicBezTo>
                      <a:pt x="1627188" y="2002880"/>
                      <a:pt x="1627188" y="2002880"/>
                      <a:pt x="1627188" y="2002880"/>
                    </a:cubicBezTo>
                    <a:cubicBezTo>
                      <a:pt x="1627188" y="2036359"/>
                      <a:pt x="1599685" y="2063750"/>
                      <a:pt x="1566069" y="2063750"/>
                    </a:cubicBezTo>
                    <a:cubicBezTo>
                      <a:pt x="1532454" y="2063750"/>
                      <a:pt x="1504950" y="2036359"/>
                      <a:pt x="1504950" y="2002880"/>
                    </a:cubicBezTo>
                    <a:cubicBezTo>
                      <a:pt x="1504950" y="1806575"/>
                      <a:pt x="1504950" y="1708423"/>
                      <a:pt x="1504950" y="1659347"/>
                    </a:cubicBezTo>
                    <a:lnTo>
                      <a:pt x="1504950" y="1634494"/>
                    </a:lnTo>
                    <a:lnTo>
                      <a:pt x="1492827" y="1616571"/>
                    </a:lnTo>
                    <a:cubicBezTo>
                      <a:pt x="1456278" y="1550441"/>
                      <a:pt x="1402597" y="1509964"/>
                      <a:pt x="1343347" y="1504121"/>
                    </a:cubicBezTo>
                    <a:lnTo>
                      <a:pt x="1295401" y="1508888"/>
                    </a:lnTo>
                    <a:lnTo>
                      <a:pt x="1295401" y="1587395"/>
                    </a:lnTo>
                    <a:cubicBezTo>
                      <a:pt x="1295401" y="1853811"/>
                      <a:pt x="1295401" y="1853811"/>
                      <a:pt x="1295401" y="1853811"/>
                    </a:cubicBezTo>
                    <a:cubicBezTo>
                      <a:pt x="1295401" y="1887204"/>
                      <a:pt x="1270954" y="1914526"/>
                      <a:pt x="1234282" y="1914526"/>
                    </a:cubicBezTo>
                    <a:cubicBezTo>
                      <a:pt x="1200667" y="1914526"/>
                      <a:pt x="1173163" y="1887204"/>
                      <a:pt x="1173163" y="1853811"/>
                    </a:cubicBezTo>
                    <a:cubicBezTo>
                      <a:pt x="1173163" y="1654970"/>
                      <a:pt x="1173163" y="1555549"/>
                      <a:pt x="1173163" y="1505839"/>
                    </a:cubicBezTo>
                    <a:lnTo>
                      <a:pt x="1173163" y="1481814"/>
                    </a:lnTo>
                    <a:lnTo>
                      <a:pt x="1154748" y="1452384"/>
                    </a:lnTo>
                    <a:cubicBezTo>
                      <a:pt x="1127336" y="1388534"/>
                      <a:pt x="1074226" y="1346917"/>
                      <a:pt x="1014692" y="1336513"/>
                    </a:cubicBezTo>
                    <a:lnTo>
                      <a:pt x="960438" y="1336809"/>
                    </a:lnTo>
                    <a:lnTo>
                      <a:pt x="960438" y="1351429"/>
                    </a:lnTo>
                    <a:cubicBezTo>
                      <a:pt x="960438" y="1856956"/>
                      <a:pt x="960438" y="1856956"/>
                      <a:pt x="960438" y="1856956"/>
                    </a:cubicBezTo>
                    <a:cubicBezTo>
                      <a:pt x="960438" y="1890366"/>
                      <a:pt x="932935" y="1917701"/>
                      <a:pt x="899319" y="1917701"/>
                    </a:cubicBezTo>
                    <a:cubicBezTo>
                      <a:pt x="865704" y="1917701"/>
                      <a:pt x="838200" y="1890366"/>
                      <a:pt x="838200" y="1856956"/>
                    </a:cubicBezTo>
                    <a:cubicBezTo>
                      <a:pt x="838200" y="1320124"/>
                      <a:pt x="838200" y="1253020"/>
                      <a:pt x="838200" y="1244632"/>
                    </a:cubicBezTo>
                    <a:lnTo>
                      <a:pt x="838200" y="1244582"/>
                    </a:lnTo>
                    <a:lnTo>
                      <a:pt x="837990" y="1242590"/>
                    </a:lnTo>
                    <a:cubicBezTo>
                      <a:pt x="841036" y="1127051"/>
                      <a:pt x="841036" y="993269"/>
                      <a:pt x="837990" y="853406"/>
                    </a:cubicBezTo>
                    <a:cubicBezTo>
                      <a:pt x="837990" y="801718"/>
                      <a:pt x="816670" y="750029"/>
                      <a:pt x="777075" y="713543"/>
                    </a:cubicBezTo>
                    <a:cubicBezTo>
                      <a:pt x="740526" y="677057"/>
                      <a:pt x="694840" y="658814"/>
                      <a:pt x="652199" y="661855"/>
                    </a:cubicBezTo>
                    <a:close/>
                    <a:moveTo>
                      <a:pt x="639828" y="121613"/>
                    </a:moveTo>
                    <a:cubicBezTo>
                      <a:pt x="362854" y="121613"/>
                      <a:pt x="137622" y="346598"/>
                      <a:pt x="137622" y="626308"/>
                    </a:cubicBezTo>
                    <a:cubicBezTo>
                      <a:pt x="137622" y="758562"/>
                      <a:pt x="190696" y="885686"/>
                      <a:pt x="282720" y="979461"/>
                    </a:cubicBezTo>
                    <a:lnTo>
                      <a:pt x="345272" y="1028322"/>
                    </a:lnTo>
                    <a:lnTo>
                      <a:pt x="345456" y="1004557"/>
                    </a:lnTo>
                    <a:cubicBezTo>
                      <a:pt x="345837" y="955183"/>
                      <a:pt x="345837" y="905809"/>
                      <a:pt x="344313" y="857195"/>
                    </a:cubicBezTo>
                    <a:cubicBezTo>
                      <a:pt x="341266" y="781235"/>
                      <a:pt x="371736" y="699199"/>
                      <a:pt x="429629" y="638431"/>
                    </a:cubicBezTo>
                    <a:cubicBezTo>
                      <a:pt x="490570" y="577663"/>
                      <a:pt x="566745" y="541203"/>
                      <a:pt x="649015" y="541203"/>
                    </a:cubicBezTo>
                    <a:cubicBezTo>
                      <a:pt x="725190" y="538164"/>
                      <a:pt x="801365" y="568548"/>
                      <a:pt x="859259" y="626277"/>
                    </a:cubicBezTo>
                    <a:cubicBezTo>
                      <a:pt x="923246" y="687045"/>
                      <a:pt x="959810" y="769081"/>
                      <a:pt x="959810" y="854156"/>
                    </a:cubicBezTo>
                    <a:lnTo>
                      <a:pt x="961689" y="1008367"/>
                    </a:lnTo>
                    <a:lnTo>
                      <a:pt x="997413" y="981171"/>
                    </a:lnTo>
                    <a:cubicBezTo>
                      <a:pt x="1090292" y="888536"/>
                      <a:pt x="1145078" y="760842"/>
                      <a:pt x="1145078" y="626308"/>
                    </a:cubicBezTo>
                    <a:cubicBezTo>
                      <a:pt x="1145078" y="346598"/>
                      <a:pt x="919846" y="121613"/>
                      <a:pt x="639828" y="121613"/>
                    </a:cubicBezTo>
                    <a:close/>
                    <a:moveTo>
                      <a:pt x="639828" y="0"/>
                    </a:moveTo>
                    <a:cubicBezTo>
                      <a:pt x="986807" y="0"/>
                      <a:pt x="1266825" y="279710"/>
                      <a:pt x="1266825" y="626308"/>
                    </a:cubicBezTo>
                    <a:cubicBezTo>
                      <a:pt x="1266825" y="820509"/>
                      <a:pt x="1175943" y="1003071"/>
                      <a:pt x="1024764" y="1121039"/>
                    </a:cubicBezTo>
                    <a:lnTo>
                      <a:pt x="960481" y="1164696"/>
                    </a:lnTo>
                    <a:lnTo>
                      <a:pt x="959810" y="1215724"/>
                    </a:lnTo>
                    <a:cubicBezTo>
                      <a:pt x="1084738" y="1203571"/>
                      <a:pt x="1200524" y="1273454"/>
                      <a:pt x="1261465" y="1388912"/>
                    </a:cubicBezTo>
                    <a:cubicBezTo>
                      <a:pt x="1392486" y="1358528"/>
                      <a:pt x="1523508" y="1422334"/>
                      <a:pt x="1596636" y="1549947"/>
                    </a:cubicBezTo>
                    <a:cubicBezTo>
                      <a:pt x="1688047" y="1537793"/>
                      <a:pt x="1776410" y="1559062"/>
                      <a:pt x="1843445" y="1613753"/>
                    </a:cubicBezTo>
                    <a:cubicBezTo>
                      <a:pt x="1916573" y="1674520"/>
                      <a:pt x="1959231" y="1765672"/>
                      <a:pt x="1959231" y="1865939"/>
                    </a:cubicBezTo>
                    <a:cubicBezTo>
                      <a:pt x="1962278" y="1975321"/>
                      <a:pt x="1959231" y="2090779"/>
                      <a:pt x="1959231" y="2200161"/>
                    </a:cubicBezTo>
                    <a:cubicBezTo>
                      <a:pt x="1959231" y="2339927"/>
                      <a:pt x="1959231" y="2488808"/>
                      <a:pt x="1962278" y="2631612"/>
                    </a:cubicBezTo>
                    <a:cubicBezTo>
                      <a:pt x="1965325" y="2847337"/>
                      <a:pt x="1889150" y="3026602"/>
                      <a:pt x="1742893" y="3160291"/>
                    </a:cubicBezTo>
                    <a:cubicBezTo>
                      <a:pt x="1621012" y="3269673"/>
                      <a:pt x="1477803" y="3324364"/>
                      <a:pt x="1316311" y="3327402"/>
                    </a:cubicBezTo>
                    <a:cubicBezTo>
                      <a:pt x="1206618" y="3327402"/>
                      <a:pt x="1093879" y="3327402"/>
                      <a:pt x="981139" y="3327402"/>
                    </a:cubicBezTo>
                    <a:cubicBezTo>
                      <a:pt x="871447" y="3327402"/>
                      <a:pt x="761754" y="3327402"/>
                      <a:pt x="652062" y="3327402"/>
                    </a:cubicBezTo>
                    <a:cubicBezTo>
                      <a:pt x="289467" y="3324364"/>
                      <a:pt x="3047" y="3035717"/>
                      <a:pt x="0" y="2674149"/>
                    </a:cubicBezTo>
                    <a:cubicBezTo>
                      <a:pt x="0" y="2455386"/>
                      <a:pt x="0" y="2233583"/>
                      <a:pt x="0" y="2014820"/>
                    </a:cubicBezTo>
                    <a:cubicBezTo>
                      <a:pt x="0" y="1853785"/>
                      <a:pt x="109693" y="1723135"/>
                      <a:pt x="271185" y="1695789"/>
                    </a:cubicBezTo>
                    <a:cubicBezTo>
                      <a:pt x="295561" y="1689712"/>
                      <a:pt x="319937" y="1689712"/>
                      <a:pt x="344313" y="1692751"/>
                    </a:cubicBezTo>
                    <a:cubicBezTo>
                      <a:pt x="344313" y="1282569"/>
                      <a:pt x="344313" y="1282569"/>
                      <a:pt x="344313" y="1282569"/>
                    </a:cubicBezTo>
                    <a:cubicBezTo>
                      <a:pt x="344313" y="1279530"/>
                      <a:pt x="344313" y="1279530"/>
                      <a:pt x="344313" y="1276492"/>
                    </a:cubicBezTo>
                    <a:lnTo>
                      <a:pt x="344313" y="1169483"/>
                    </a:lnTo>
                    <a:lnTo>
                      <a:pt x="326330" y="1167487"/>
                    </a:lnTo>
                    <a:cubicBezTo>
                      <a:pt x="134579" y="1054994"/>
                      <a:pt x="15875" y="848252"/>
                      <a:pt x="15875" y="626308"/>
                    </a:cubicBezTo>
                    <a:cubicBezTo>
                      <a:pt x="15875" y="279710"/>
                      <a:pt x="295893" y="0"/>
                      <a:pt x="639828" y="0"/>
                    </a:cubicBezTo>
                    <a:close/>
                  </a:path>
                </a:pathLst>
              </a:custGeom>
              <a:solidFill>
                <a:srgbClr val="0078D7"/>
              </a:solidFill>
              <a:ln>
                <a:noFill/>
              </a:ln>
              <a:ex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grpSp>
        <p:grpSp>
          <p:nvGrpSpPr>
            <p:cNvPr id="4" name="Group 3"/>
            <p:cNvGrpSpPr/>
            <p:nvPr/>
          </p:nvGrpSpPr>
          <p:grpSpPr>
            <a:xfrm>
              <a:off x="560606" y="3208609"/>
              <a:ext cx="1352825" cy="652896"/>
              <a:chOff x="560606" y="3208609"/>
              <a:chExt cx="1352825" cy="652896"/>
            </a:xfrm>
          </p:grpSpPr>
          <p:sp>
            <p:nvSpPr>
              <p:cNvPr id="315" name="TextBox 314"/>
              <p:cNvSpPr txBox="1"/>
              <p:nvPr/>
            </p:nvSpPr>
            <p:spPr>
              <a:xfrm>
                <a:off x="1262902" y="3208609"/>
                <a:ext cx="650529" cy="606590"/>
              </a:xfrm>
              <a:prstGeom prst="rect">
                <a:avLst/>
              </a:prstGeom>
              <a:noFill/>
            </p:spPr>
            <p:txBody>
              <a:bodyPr wrap="square" lIns="0" tIns="0" rIns="0" bIns="0" rtlCol="0" anchor="ctr">
                <a:noAutofit/>
              </a:bodyPr>
              <a:lstStyle/>
              <a:p>
                <a:pPr defTabSz="932563">
                  <a:spcBef>
                    <a:spcPct val="0"/>
                  </a:spcBef>
                </a:pPr>
                <a:r>
                  <a:rPr lang="en-US" sz="1200" kern="0" spc="-30" dirty="0">
                    <a:solidFill>
                      <a:srgbClr val="002050"/>
                    </a:solidFill>
                    <a:latin typeface="Segoe UI Semilight" panose="020B0402040204020203" pitchFamily="34" charset="0"/>
                    <a:cs typeface="Segoe UI Semilight" panose="020B0402040204020203" pitchFamily="34" charset="0"/>
                  </a:rPr>
                  <a:t>Apps</a:t>
                </a:r>
                <a:endParaRPr lang="en-US" sz="800" spc="-30" dirty="0">
                  <a:cs typeface="Segoe UI Semilight" panose="020B0402040204020203" pitchFamily="34" charset="0"/>
                </a:endParaRPr>
              </a:p>
            </p:txBody>
          </p:sp>
          <p:grpSp>
            <p:nvGrpSpPr>
              <p:cNvPr id="316" name="Group 315"/>
              <p:cNvGrpSpPr/>
              <p:nvPr/>
            </p:nvGrpSpPr>
            <p:grpSpPr>
              <a:xfrm>
                <a:off x="560606" y="3257170"/>
                <a:ext cx="591301" cy="604335"/>
                <a:chOff x="2308225" y="7734300"/>
                <a:chExt cx="1368425" cy="1398588"/>
              </a:xfrm>
              <a:solidFill>
                <a:schemeClr val="accent2"/>
              </a:solidFill>
            </p:grpSpPr>
            <p:sp>
              <p:nvSpPr>
                <p:cNvPr id="317" name="Freeform 97"/>
                <p:cNvSpPr>
                  <a:spLocks/>
                </p:cNvSpPr>
                <p:nvPr/>
              </p:nvSpPr>
              <p:spPr bwMode="auto">
                <a:xfrm>
                  <a:off x="2574925" y="8740775"/>
                  <a:ext cx="174625" cy="41275"/>
                </a:xfrm>
                <a:custGeom>
                  <a:avLst/>
                  <a:gdLst>
                    <a:gd name="T0" fmla="*/ 96 w 110"/>
                    <a:gd name="T1" fmla="*/ 26 h 26"/>
                    <a:gd name="T2" fmla="*/ 14 w 110"/>
                    <a:gd name="T3" fmla="*/ 26 h 26"/>
                    <a:gd name="T4" fmla="*/ 14 w 110"/>
                    <a:gd name="T5" fmla="*/ 26 h 26"/>
                    <a:gd name="T6" fmla="*/ 8 w 110"/>
                    <a:gd name="T7" fmla="*/ 24 h 26"/>
                    <a:gd name="T8" fmla="*/ 4 w 110"/>
                    <a:gd name="T9" fmla="*/ 22 h 26"/>
                    <a:gd name="T10" fmla="*/ 2 w 110"/>
                    <a:gd name="T11" fmla="*/ 18 h 26"/>
                    <a:gd name="T12" fmla="*/ 0 w 110"/>
                    <a:gd name="T13" fmla="*/ 12 h 26"/>
                    <a:gd name="T14" fmla="*/ 0 w 110"/>
                    <a:gd name="T15" fmla="*/ 12 h 26"/>
                    <a:gd name="T16" fmla="*/ 2 w 110"/>
                    <a:gd name="T17" fmla="*/ 8 h 26"/>
                    <a:gd name="T18" fmla="*/ 4 w 110"/>
                    <a:gd name="T19" fmla="*/ 4 h 26"/>
                    <a:gd name="T20" fmla="*/ 8 w 110"/>
                    <a:gd name="T21" fmla="*/ 2 h 26"/>
                    <a:gd name="T22" fmla="*/ 14 w 110"/>
                    <a:gd name="T23" fmla="*/ 0 h 26"/>
                    <a:gd name="T24" fmla="*/ 96 w 110"/>
                    <a:gd name="T25" fmla="*/ 0 h 26"/>
                    <a:gd name="T26" fmla="*/ 96 w 110"/>
                    <a:gd name="T27" fmla="*/ 0 h 26"/>
                    <a:gd name="T28" fmla="*/ 102 w 110"/>
                    <a:gd name="T29" fmla="*/ 2 h 26"/>
                    <a:gd name="T30" fmla="*/ 106 w 110"/>
                    <a:gd name="T31" fmla="*/ 4 h 26"/>
                    <a:gd name="T32" fmla="*/ 108 w 110"/>
                    <a:gd name="T33" fmla="*/ 8 h 26"/>
                    <a:gd name="T34" fmla="*/ 110 w 110"/>
                    <a:gd name="T35" fmla="*/ 12 h 26"/>
                    <a:gd name="T36" fmla="*/ 110 w 110"/>
                    <a:gd name="T37" fmla="*/ 12 h 26"/>
                    <a:gd name="T38" fmla="*/ 108 w 110"/>
                    <a:gd name="T39" fmla="*/ 18 h 26"/>
                    <a:gd name="T40" fmla="*/ 106 w 110"/>
                    <a:gd name="T41" fmla="*/ 22 h 26"/>
                    <a:gd name="T42" fmla="*/ 102 w 110"/>
                    <a:gd name="T43" fmla="*/ 24 h 26"/>
                    <a:gd name="T44" fmla="*/ 96 w 110"/>
                    <a:gd name="T45" fmla="*/ 26 h 26"/>
                    <a:gd name="T46" fmla="*/ 96 w 110"/>
                    <a:gd name="T4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0" h="26">
                      <a:moveTo>
                        <a:pt x="96" y="26"/>
                      </a:moveTo>
                      <a:lnTo>
                        <a:pt x="14" y="26"/>
                      </a:lnTo>
                      <a:lnTo>
                        <a:pt x="14" y="26"/>
                      </a:lnTo>
                      <a:lnTo>
                        <a:pt x="8" y="24"/>
                      </a:lnTo>
                      <a:lnTo>
                        <a:pt x="4" y="22"/>
                      </a:lnTo>
                      <a:lnTo>
                        <a:pt x="2" y="18"/>
                      </a:lnTo>
                      <a:lnTo>
                        <a:pt x="0" y="12"/>
                      </a:lnTo>
                      <a:lnTo>
                        <a:pt x="0" y="12"/>
                      </a:lnTo>
                      <a:lnTo>
                        <a:pt x="2" y="8"/>
                      </a:lnTo>
                      <a:lnTo>
                        <a:pt x="4" y="4"/>
                      </a:lnTo>
                      <a:lnTo>
                        <a:pt x="8" y="2"/>
                      </a:lnTo>
                      <a:lnTo>
                        <a:pt x="14" y="0"/>
                      </a:lnTo>
                      <a:lnTo>
                        <a:pt x="96" y="0"/>
                      </a:lnTo>
                      <a:lnTo>
                        <a:pt x="96" y="0"/>
                      </a:lnTo>
                      <a:lnTo>
                        <a:pt x="102" y="2"/>
                      </a:lnTo>
                      <a:lnTo>
                        <a:pt x="106" y="4"/>
                      </a:lnTo>
                      <a:lnTo>
                        <a:pt x="108" y="8"/>
                      </a:lnTo>
                      <a:lnTo>
                        <a:pt x="110" y="12"/>
                      </a:lnTo>
                      <a:lnTo>
                        <a:pt x="110" y="12"/>
                      </a:lnTo>
                      <a:lnTo>
                        <a:pt x="108" y="18"/>
                      </a:lnTo>
                      <a:lnTo>
                        <a:pt x="106" y="22"/>
                      </a:lnTo>
                      <a:lnTo>
                        <a:pt x="102" y="24"/>
                      </a:lnTo>
                      <a:lnTo>
                        <a:pt x="96" y="26"/>
                      </a:lnTo>
                      <a:lnTo>
                        <a:pt x="96" y="26"/>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18" name="Freeform 98"/>
                <p:cNvSpPr>
                  <a:spLocks noEditPoints="1"/>
                </p:cNvSpPr>
                <p:nvPr/>
              </p:nvSpPr>
              <p:spPr bwMode="auto">
                <a:xfrm>
                  <a:off x="2428875" y="8096250"/>
                  <a:ext cx="219075" cy="215900"/>
                </a:xfrm>
                <a:custGeom>
                  <a:avLst/>
                  <a:gdLst>
                    <a:gd name="T0" fmla="*/ 120 w 138"/>
                    <a:gd name="T1" fmla="*/ 136 h 136"/>
                    <a:gd name="T2" fmla="*/ 18 w 138"/>
                    <a:gd name="T3" fmla="*/ 136 h 136"/>
                    <a:gd name="T4" fmla="*/ 18 w 138"/>
                    <a:gd name="T5" fmla="*/ 136 h 136"/>
                    <a:gd name="T6" fmla="*/ 12 w 138"/>
                    <a:gd name="T7" fmla="*/ 136 h 136"/>
                    <a:gd name="T8" fmla="*/ 6 w 138"/>
                    <a:gd name="T9" fmla="*/ 132 h 136"/>
                    <a:gd name="T10" fmla="*/ 2 w 138"/>
                    <a:gd name="T11" fmla="*/ 126 h 136"/>
                    <a:gd name="T12" fmla="*/ 0 w 138"/>
                    <a:gd name="T13" fmla="*/ 118 h 136"/>
                    <a:gd name="T14" fmla="*/ 0 w 138"/>
                    <a:gd name="T15" fmla="*/ 18 h 136"/>
                    <a:gd name="T16" fmla="*/ 0 w 138"/>
                    <a:gd name="T17" fmla="*/ 18 h 136"/>
                    <a:gd name="T18" fmla="*/ 2 w 138"/>
                    <a:gd name="T19" fmla="*/ 10 h 136"/>
                    <a:gd name="T20" fmla="*/ 6 w 138"/>
                    <a:gd name="T21" fmla="*/ 4 h 136"/>
                    <a:gd name="T22" fmla="*/ 12 w 138"/>
                    <a:gd name="T23" fmla="*/ 2 h 136"/>
                    <a:gd name="T24" fmla="*/ 18 w 138"/>
                    <a:gd name="T25" fmla="*/ 0 h 136"/>
                    <a:gd name="T26" fmla="*/ 120 w 138"/>
                    <a:gd name="T27" fmla="*/ 0 h 136"/>
                    <a:gd name="T28" fmla="*/ 120 w 138"/>
                    <a:gd name="T29" fmla="*/ 0 h 136"/>
                    <a:gd name="T30" fmla="*/ 126 w 138"/>
                    <a:gd name="T31" fmla="*/ 2 h 136"/>
                    <a:gd name="T32" fmla="*/ 132 w 138"/>
                    <a:gd name="T33" fmla="*/ 4 h 136"/>
                    <a:gd name="T34" fmla="*/ 136 w 138"/>
                    <a:gd name="T35" fmla="*/ 10 h 136"/>
                    <a:gd name="T36" fmla="*/ 138 w 138"/>
                    <a:gd name="T37" fmla="*/ 18 h 136"/>
                    <a:gd name="T38" fmla="*/ 138 w 138"/>
                    <a:gd name="T39" fmla="*/ 118 h 136"/>
                    <a:gd name="T40" fmla="*/ 138 w 138"/>
                    <a:gd name="T41" fmla="*/ 118 h 136"/>
                    <a:gd name="T42" fmla="*/ 136 w 138"/>
                    <a:gd name="T43" fmla="*/ 126 h 136"/>
                    <a:gd name="T44" fmla="*/ 132 w 138"/>
                    <a:gd name="T45" fmla="*/ 132 h 136"/>
                    <a:gd name="T46" fmla="*/ 126 w 138"/>
                    <a:gd name="T47" fmla="*/ 136 h 136"/>
                    <a:gd name="T48" fmla="*/ 120 w 138"/>
                    <a:gd name="T49" fmla="*/ 136 h 136"/>
                    <a:gd name="T50" fmla="*/ 120 w 138"/>
                    <a:gd name="T51" fmla="*/ 136 h 136"/>
                    <a:gd name="T52" fmla="*/ 26 w 138"/>
                    <a:gd name="T53" fmla="*/ 112 h 136"/>
                    <a:gd name="T54" fmla="*/ 112 w 138"/>
                    <a:gd name="T55" fmla="*/ 112 h 136"/>
                    <a:gd name="T56" fmla="*/ 112 w 138"/>
                    <a:gd name="T57" fmla="*/ 24 h 136"/>
                    <a:gd name="T58" fmla="*/ 26 w 138"/>
                    <a:gd name="T59" fmla="*/ 24 h 136"/>
                    <a:gd name="T60" fmla="*/ 26 w 138"/>
                    <a:gd name="T61"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6">
                      <a:moveTo>
                        <a:pt x="120" y="136"/>
                      </a:moveTo>
                      <a:lnTo>
                        <a:pt x="18" y="136"/>
                      </a:lnTo>
                      <a:lnTo>
                        <a:pt x="18" y="136"/>
                      </a:lnTo>
                      <a:lnTo>
                        <a:pt x="12" y="136"/>
                      </a:lnTo>
                      <a:lnTo>
                        <a:pt x="6" y="132"/>
                      </a:lnTo>
                      <a:lnTo>
                        <a:pt x="2" y="126"/>
                      </a:lnTo>
                      <a:lnTo>
                        <a:pt x="0" y="118"/>
                      </a:lnTo>
                      <a:lnTo>
                        <a:pt x="0" y="18"/>
                      </a:lnTo>
                      <a:lnTo>
                        <a:pt x="0" y="18"/>
                      </a:lnTo>
                      <a:lnTo>
                        <a:pt x="2" y="10"/>
                      </a:lnTo>
                      <a:lnTo>
                        <a:pt x="6" y="4"/>
                      </a:lnTo>
                      <a:lnTo>
                        <a:pt x="12" y="2"/>
                      </a:lnTo>
                      <a:lnTo>
                        <a:pt x="18" y="0"/>
                      </a:lnTo>
                      <a:lnTo>
                        <a:pt x="120" y="0"/>
                      </a:lnTo>
                      <a:lnTo>
                        <a:pt x="120" y="0"/>
                      </a:lnTo>
                      <a:lnTo>
                        <a:pt x="126" y="2"/>
                      </a:lnTo>
                      <a:lnTo>
                        <a:pt x="132" y="4"/>
                      </a:lnTo>
                      <a:lnTo>
                        <a:pt x="136" y="10"/>
                      </a:lnTo>
                      <a:lnTo>
                        <a:pt x="138" y="18"/>
                      </a:lnTo>
                      <a:lnTo>
                        <a:pt x="138" y="118"/>
                      </a:lnTo>
                      <a:lnTo>
                        <a:pt x="138" y="118"/>
                      </a:lnTo>
                      <a:lnTo>
                        <a:pt x="136" y="126"/>
                      </a:lnTo>
                      <a:lnTo>
                        <a:pt x="132" y="132"/>
                      </a:lnTo>
                      <a:lnTo>
                        <a:pt x="126" y="136"/>
                      </a:lnTo>
                      <a:lnTo>
                        <a:pt x="120" y="136"/>
                      </a:lnTo>
                      <a:lnTo>
                        <a:pt x="120" y="136"/>
                      </a:lnTo>
                      <a:close/>
                      <a:moveTo>
                        <a:pt x="26" y="112"/>
                      </a:moveTo>
                      <a:lnTo>
                        <a:pt x="112" y="112"/>
                      </a:lnTo>
                      <a:lnTo>
                        <a:pt x="112" y="24"/>
                      </a:lnTo>
                      <a:lnTo>
                        <a:pt x="26" y="24"/>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19" name="Freeform 99"/>
                <p:cNvSpPr>
                  <a:spLocks noEditPoints="1"/>
                </p:cNvSpPr>
                <p:nvPr/>
              </p:nvSpPr>
              <p:spPr bwMode="auto">
                <a:xfrm>
                  <a:off x="242887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0" name="Freeform 100"/>
                <p:cNvSpPr>
                  <a:spLocks noEditPoints="1"/>
                </p:cNvSpPr>
                <p:nvPr/>
              </p:nvSpPr>
              <p:spPr bwMode="auto">
                <a:xfrm>
                  <a:off x="2676525" y="7845425"/>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8 h 138"/>
                    <a:gd name="T12" fmla="*/ 0 w 138"/>
                    <a:gd name="T13" fmla="*/ 120 h 138"/>
                    <a:gd name="T14" fmla="*/ 0 w 138"/>
                    <a:gd name="T15" fmla="*/ 20 h 138"/>
                    <a:gd name="T16" fmla="*/ 0 w 138"/>
                    <a:gd name="T17" fmla="*/ 20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20 h 138"/>
                    <a:gd name="T38" fmla="*/ 138 w 138"/>
                    <a:gd name="T39" fmla="*/ 120 h 138"/>
                    <a:gd name="T40" fmla="*/ 138 w 138"/>
                    <a:gd name="T41" fmla="*/ 120 h 138"/>
                    <a:gd name="T42" fmla="*/ 136 w 138"/>
                    <a:gd name="T43" fmla="*/ 128 h 138"/>
                    <a:gd name="T44" fmla="*/ 132 w 138"/>
                    <a:gd name="T45" fmla="*/ 132 h 138"/>
                    <a:gd name="T46" fmla="*/ 126 w 138"/>
                    <a:gd name="T47" fmla="*/ 136 h 138"/>
                    <a:gd name="T48" fmla="*/ 120 w 138"/>
                    <a:gd name="T49" fmla="*/ 138 h 138"/>
                    <a:gd name="T50" fmla="*/ 120 w 138"/>
                    <a:gd name="T51" fmla="*/ 138 h 138"/>
                    <a:gd name="T52" fmla="*/ 26 w 138"/>
                    <a:gd name="T53" fmla="*/ 114 h 138"/>
                    <a:gd name="T54" fmla="*/ 112 w 138"/>
                    <a:gd name="T55" fmla="*/ 114 h 138"/>
                    <a:gd name="T56" fmla="*/ 112 w 138"/>
                    <a:gd name="T57" fmla="*/ 26 h 138"/>
                    <a:gd name="T58" fmla="*/ 26 w 138"/>
                    <a:gd name="T59" fmla="*/ 26 h 138"/>
                    <a:gd name="T60" fmla="*/ 26 w 138"/>
                    <a:gd name="T61" fmla="*/ 11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8"/>
                      </a:lnTo>
                      <a:lnTo>
                        <a:pt x="0" y="120"/>
                      </a:lnTo>
                      <a:lnTo>
                        <a:pt x="0" y="20"/>
                      </a:lnTo>
                      <a:lnTo>
                        <a:pt x="0" y="20"/>
                      </a:lnTo>
                      <a:lnTo>
                        <a:pt x="2" y="12"/>
                      </a:lnTo>
                      <a:lnTo>
                        <a:pt x="6" y="6"/>
                      </a:lnTo>
                      <a:lnTo>
                        <a:pt x="12" y="2"/>
                      </a:lnTo>
                      <a:lnTo>
                        <a:pt x="18" y="0"/>
                      </a:lnTo>
                      <a:lnTo>
                        <a:pt x="120" y="0"/>
                      </a:lnTo>
                      <a:lnTo>
                        <a:pt x="120" y="0"/>
                      </a:lnTo>
                      <a:lnTo>
                        <a:pt x="126" y="2"/>
                      </a:lnTo>
                      <a:lnTo>
                        <a:pt x="132" y="6"/>
                      </a:lnTo>
                      <a:lnTo>
                        <a:pt x="136" y="12"/>
                      </a:lnTo>
                      <a:lnTo>
                        <a:pt x="138" y="20"/>
                      </a:lnTo>
                      <a:lnTo>
                        <a:pt x="138" y="120"/>
                      </a:lnTo>
                      <a:lnTo>
                        <a:pt x="138" y="120"/>
                      </a:lnTo>
                      <a:lnTo>
                        <a:pt x="136" y="128"/>
                      </a:lnTo>
                      <a:lnTo>
                        <a:pt x="132" y="132"/>
                      </a:lnTo>
                      <a:lnTo>
                        <a:pt x="126" y="136"/>
                      </a:lnTo>
                      <a:lnTo>
                        <a:pt x="120" y="138"/>
                      </a:lnTo>
                      <a:lnTo>
                        <a:pt x="120" y="138"/>
                      </a:lnTo>
                      <a:close/>
                      <a:moveTo>
                        <a:pt x="26" y="114"/>
                      </a:moveTo>
                      <a:lnTo>
                        <a:pt x="112" y="114"/>
                      </a:lnTo>
                      <a:lnTo>
                        <a:pt x="112" y="26"/>
                      </a:lnTo>
                      <a:lnTo>
                        <a:pt x="26" y="26"/>
                      </a:lnTo>
                      <a:lnTo>
                        <a:pt x="26" y="11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1" name="Freeform 101"/>
                <p:cNvSpPr>
                  <a:spLocks noEditPoints="1"/>
                </p:cNvSpPr>
                <p:nvPr/>
              </p:nvSpPr>
              <p:spPr bwMode="auto">
                <a:xfrm>
                  <a:off x="242887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2" name="Freeform 102"/>
                <p:cNvSpPr>
                  <a:spLocks noEditPoints="1"/>
                </p:cNvSpPr>
                <p:nvPr/>
              </p:nvSpPr>
              <p:spPr bwMode="auto">
                <a:xfrm>
                  <a:off x="2676525" y="8343900"/>
                  <a:ext cx="219075" cy="219075"/>
                </a:xfrm>
                <a:custGeom>
                  <a:avLst/>
                  <a:gdLst>
                    <a:gd name="T0" fmla="*/ 120 w 138"/>
                    <a:gd name="T1" fmla="*/ 138 h 138"/>
                    <a:gd name="T2" fmla="*/ 18 w 138"/>
                    <a:gd name="T3" fmla="*/ 138 h 138"/>
                    <a:gd name="T4" fmla="*/ 18 w 138"/>
                    <a:gd name="T5" fmla="*/ 138 h 138"/>
                    <a:gd name="T6" fmla="*/ 12 w 138"/>
                    <a:gd name="T7" fmla="*/ 136 h 138"/>
                    <a:gd name="T8" fmla="*/ 6 w 138"/>
                    <a:gd name="T9" fmla="*/ 132 h 138"/>
                    <a:gd name="T10" fmla="*/ 2 w 138"/>
                    <a:gd name="T11" fmla="*/ 126 h 138"/>
                    <a:gd name="T12" fmla="*/ 0 w 138"/>
                    <a:gd name="T13" fmla="*/ 120 h 138"/>
                    <a:gd name="T14" fmla="*/ 0 w 138"/>
                    <a:gd name="T15" fmla="*/ 18 h 138"/>
                    <a:gd name="T16" fmla="*/ 0 w 138"/>
                    <a:gd name="T17" fmla="*/ 18 h 138"/>
                    <a:gd name="T18" fmla="*/ 2 w 138"/>
                    <a:gd name="T19" fmla="*/ 12 h 138"/>
                    <a:gd name="T20" fmla="*/ 6 w 138"/>
                    <a:gd name="T21" fmla="*/ 6 h 138"/>
                    <a:gd name="T22" fmla="*/ 12 w 138"/>
                    <a:gd name="T23" fmla="*/ 2 h 138"/>
                    <a:gd name="T24" fmla="*/ 18 w 138"/>
                    <a:gd name="T25" fmla="*/ 0 h 138"/>
                    <a:gd name="T26" fmla="*/ 120 w 138"/>
                    <a:gd name="T27" fmla="*/ 0 h 138"/>
                    <a:gd name="T28" fmla="*/ 120 w 138"/>
                    <a:gd name="T29" fmla="*/ 0 h 138"/>
                    <a:gd name="T30" fmla="*/ 126 w 138"/>
                    <a:gd name="T31" fmla="*/ 2 h 138"/>
                    <a:gd name="T32" fmla="*/ 132 w 138"/>
                    <a:gd name="T33" fmla="*/ 6 h 138"/>
                    <a:gd name="T34" fmla="*/ 136 w 138"/>
                    <a:gd name="T35" fmla="*/ 12 h 138"/>
                    <a:gd name="T36" fmla="*/ 138 w 138"/>
                    <a:gd name="T37" fmla="*/ 18 h 138"/>
                    <a:gd name="T38" fmla="*/ 138 w 138"/>
                    <a:gd name="T39" fmla="*/ 120 h 138"/>
                    <a:gd name="T40" fmla="*/ 138 w 138"/>
                    <a:gd name="T41" fmla="*/ 120 h 138"/>
                    <a:gd name="T42" fmla="*/ 136 w 138"/>
                    <a:gd name="T43" fmla="*/ 126 h 138"/>
                    <a:gd name="T44" fmla="*/ 132 w 138"/>
                    <a:gd name="T45" fmla="*/ 132 h 138"/>
                    <a:gd name="T46" fmla="*/ 126 w 138"/>
                    <a:gd name="T47" fmla="*/ 136 h 138"/>
                    <a:gd name="T48" fmla="*/ 120 w 138"/>
                    <a:gd name="T49" fmla="*/ 138 h 138"/>
                    <a:gd name="T50" fmla="*/ 120 w 138"/>
                    <a:gd name="T51" fmla="*/ 138 h 138"/>
                    <a:gd name="T52" fmla="*/ 26 w 138"/>
                    <a:gd name="T53" fmla="*/ 112 h 138"/>
                    <a:gd name="T54" fmla="*/ 112 w 138"/>
                    <a:gd name="T55" fmla="*/ 112 h 138"/>
                    <a:gd name="T56" fmla="*/ 112 w 138"/>
                    <a:gd name="T57" fmla="*/ 26 h 138"/>
                    <a:gd name="T58" fmla="*/ 26 w 138"/>
                    <a:gd name="T59" fmla="*/ 26 h 138"/>
                    <a:gd name="T60" fmla="*/ 26 w 138"/>
                    <a:gd name="T61" fmla="*/ 11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138">
                      <a:moveTo>
                        <a:pt x="120" y="138"/>
                      </a:moveTo>
                      <a:lnTo>
                        <a:pt x="18" y="138"/>
                      </a:lnTo>
                      <a:lnTo>
                        <a:pt x="18" y="138"/>
                      </a:lnTo>
                      <a:lnTo>
                        <a:pt x="12" y="136"/>
                      </a:lnTo>
                      <a:lnTo>
                        <a:pt x="6" y="132"/>
                      </a:lnTo>
                      <a:lnTo>
                        <a:pt x="2" y="126"/>
                      </a:lnTo>
                      <a:lnTo>
                        <a:pt x="0" y="120"/>
                      </a:lnTo>
                      <a:lnTo>
                        <a:pt x="0" y="18"/>
                      </a:lnTo>
                      <a:lnTo>
                        <a:pt x="0" y="18"/>
                      </a:lnTo>
                      <a:lnTo>
                        <a:pt x="2" y="12"/>
                      </a:lnTo>
                      <a:lnTo>
                        <a:pt x="6" y="6"/>
                      </a:lnTo>
                      <a:lnTo>
                        <a:pt x="12" y="2"/>
                      </a:lnTo>
                      <a:lnTo>
                        <a:pt x="18" y="0"/>
                      </a:lnTo>
                      <a:lnTo>
                        <a:pt x="120" y="0"/>
                      </a:lnTo>
                      <a:lnTo>
                        <a:pt x="120" y="0"/>
                      </a:lnTo>
                      <a:lnTo>
                        <a:pt x="126" y="2"/>
                      </a:lnTo>
                      <a:lnTo>
                        <a:pt x="132" y="6"/>
                      </a:lnTo>
                      <a:lnTo>
                        <a:pt x="136" y="12"/>
                      </a:lnTo>
                      <a:lnTo>
                        <a:pt x="138" y="18"/>
                      </a:lnTo>
                      <a:lnTo>
                        <a:pt x="138" y="120"/>
                      </a:lnTo>
                      <a:lnTo>
                        <a:pt x="138" y="120"/>
                      </a:lnTo>
                      <a:lnTo>
                        <a:pt x="136" y="126"/>
                      </a:lnTo>
                      <a:lnTo>
                        <a:pt x="132" y="132"/>
                      </a:lnTo>
                      <a:lnTo>
                        <a:pt x="126" y="136"/>
                      </a:lnTo>
                      <a:lnTo>
                        <a:pt x="120" y="138"/>
                      </a:lnTo>
                      <a:lnTo>
                        <a:pt x="120" y="138"/>
                      </a:lnTo>
                      <a:close/>
                      <a:moveTo>
                        <a:pt x="26" y="112"/>
                      </a:moveTo>
                      <a:lnTo>
                        <a:pt x="112" y="112"/>
                      </a:lnTo>
                      <a:lnTo>
                        <a:pt x="112" y="26"/>
                      </a:lnTo>
                      <a:lnTo>
                        <a:pt x="26" y="26"/>
                      </a:lnTo>
                      <a:lnTo>
                        <a:pt x="2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3" name="Freeform 103"/>
                <p:cNvSpPr>
                  <a:spLocks/>
                </p:cNvSpPr>
                <p:nvPr/>
              </p:nvSpPr>
              <p:spPr bwMode="auto">
                <a:xfrm>
                  <a:off x="2330450" y="8623300"/>
                  <a:ext cx="422275" cy="41275"/>
                </a:xfrm>
                <a:custGeom>
                  <a:avLst/>
                  <a:gdLst>
                    <a:gd name="T0" fmla="*/ 264 w 266"/>
                    <a:gd name="T1" fmla="*/ 4 h 26"/>
                    <a:gd name="T2" fmla="*/ 264 w 266"/>
                    <a:gd name="T3" fmla="*/ 2 h 26"/>
                    <a:gd name="T4" fmla="*/ 266 w 266"/>
                    <a:gd name="T5" fmla="*/ 0 h 26"/>
                    <a:gd name="T6" fmla="*/ 0 w 266"/>
                    <a:gd name="T7" fmla="*/ 0 h 26"/>
                    <a:gd name="T8" fmla="*/ 0 w 266"/>
                    <a:gd name="T9" fmla="*/ 26 h 26"/>
                    <a:gd name="T10" fmla="*/ 250 w 266"/>
                    <a:gd name="T11" fmla="*/ 26 h 26"/>
                    <a:gd name="T12" fmla="*/ 250 w 266"/>
                    <a:gd name="T13" fmla="*/ 26 h 26"/>
                    <a:gd name="T14" fmla="*/ 256 w 266"/>
                    <a:gd name="T15" fmla="*/ 12 h 26"/>
                    <a:gd name="T16" fmla="*/ 264 w 266"/>
                    <a:gd name="T17" fmla="*/ 4 h 26"/>
                    <a:gd name="T18" fmla="*/ 264 w 266"/>
                    <a:gd name="T19" fmla="*/ 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6">
                      <a:moveTo>
                        <a:pt x="264" y="4"/>
                      </a:moveTo>
                      <a:lnTo>
                        <a:pt x="264" y="2"/>
                      </a:lnTo>
                      <a:lnTo>
                        <a:pt x="266" y="0"/>
                      </a:lnTo>
                      <a:lnTo>
                        <a:pt x="0" y="0"/>
                      </a:lnTo>
                      <a:lnTo>
                        <a:pt x="0" y="26"/>
                      </a:lnTo>
                      <a:lnTo>
                        <a:pt x="250" y="26"/>
                      </a:lnTo>
                      <a:lnTo>
                        <a:pt x="250" y="26"/>
                      </a:lnTo>
                      <a:lnTo>
                        <a:pt x="256" y="12"/>
                      </a:lnTo>
                      <a:lnTo>
                        <a:pt x="264" y="4"/>
                      </a:lnTo>
                      <a:lnTo>
                        <a:pt x="264" y="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4" name="Freeform 104"/>
                <p:cNvSpPr>
                  <a:spLocks/>
                </p:cNvSpPr>
                <p:nvPr/>
              </p:nvSpPr>
              <p:spPr bwMode="auto">
                <a:xfrm>
                  <a:off x="2676525" y="8096250"/>
                  <a:ext cx="219075" cy="215900"/>
                </a:xfrm>
                <a:custGeom>
                  <a:avLst/>
                  <a:gdLst>
                    <a:gd name="T0" fmla="*/ 86 w 138"/>
                    <a:gd name="T1" fmla="*/ 112 h 136"/>
                    <a:gd name="T2" fmla="*/ 26 w 138"/>
                    <a:gd name="T3" fmla="*/ 112 h 136"/>
                    <a:gd name="T4" fmla="*/ 26 w 138"/>
                    <a:gd name="T5" fmla="*/ 24 h 136"/>
                    <a:gd name="T6" fmla="*/ 112 w 138"/>
                    <a:gd name="T7" fmla="*/ 24 h 136"/>
                    <a:gd name="T8" fmla="*/ 112 w 138"/>
                    <a:gd name="T9" fmla="*/ 38 h 136"/>
                    <a:gd name="T10" fmla="*/ 114 w 138"/>
                    <a:gd name="T11" fmla="*/ 38 h 136"/>
                    <a:gd name="T12" fmla="*/ 114 w 138"/>
                    <a:gd name="T13" fmla="*/ 38 h 136"/>
                    <a:gd name="T14" fmla="*/ 118 w 138"/>
                    <a:gd name="T15" fmla="*/ 38 h 136"/>
                    <a:gd name="T16" fmla="*/ 124 w 138"/>
                    <a:gd name="T17" fmla="*/ 38 h 136"/>
                    <a:gd name="T18" fmla="*/ 124 w 138"/>
                    <a:gd name="T19" fmla="*/ 38 h 136"/>
                    <a:gd name="T20" fmla="*/ 138 w 138"/>
                    <a:gd name="T21" fmla="*/ 50 h 136"/>
                    <a:gd name="T22" fmla="*/ 138 w 138"/>
                    <a:gd name="T23" fmla="*/ 18 h 136"/>
                    <a:gd name="T24" fmla="*/ 138 w 138"/>
                    <a:gd name="T25" fmla="*/ 18 h 136"/>
                    <a:gd name="T26" fmla="*/ 136 w 138"/>
                    <a:gd name="T27" fmla="*/ 10 h 136"/>
                    <a:gd name="T28" fmla="*/ 132 w 138"/>
                    <a:gd name="T29" fmla="*/ 4 h 136"/>
                    <a:gd name="T30" fmla="*/ 126 w 138"/>
                    <a:gd name="T31" fmla="*/ 2 h 136"/>
                    <a:gd name="T32" fmla="*/ 120 w 138"/>
                    <a:gd name="T33" fmla="*/ 0 h 136"/>
                    <a:gd name="T34" fmla="*/ 18 w 138"/>
                    <a:gd name="T35" fmla="*/ 0 h 136"/>
                    <a:gd name="T36" fmla="*/ 18 w 138"/>
                    <a:gd name="T37" fmla="*/ 0 h 136"/>
                    <a:gd name="T38" fmla="*/ 12 w 138"/>
                    <a:gd name="T39" fmla="*/ 2 h 136"/>
                    <a:gd name="T40" fmla="*/ 6 w 138"/>
                    <a:gd name="T41" fmla="*/ 4 h 136"/>
                    <a:gd name="T42" fmla="*/ 2 w 138"/>
                    <a:gd name="T43" fmla="*/ 10 h 136"/>
                    <a:gd name="T44" fmla="*/ 0 w 138"/>
                    <a:gd name="T45" fmla="*/ 18 h 136"/>
                    <a:gd name="T46" fmla="*/ 0 w 138"/>
                    <a:gd name="T47" fmla="*/ 118 h 136"/>
                    <a:gd name="T48" fmla="*/ 0 w 138"/>
                    <a:gd name="T49" fmla="*/ 118 h 136"/>
                    <a:gd name="T50" fmla="*/ 2 w 138"/>
                    <a:gd name="T51" fmla="*/ 126 h 136"/>
                    <a:gd name="T52" fmla="*/ 6 w 138"/>
                    <a:gd name="T53" fmla="*/ 132 h 136"/>
                    <a:gd name="T54" fmla="*/ 12 w 138"/>
                    <a:gd name="T55" fmla="*/ 136 h 136"/>
                    <a:gd name="T56" fmla="*/ 18 w 138"/>
                    <a:gd name="T57" fmla="*/ 136 h 136"/>
                    <a:gd name="T58" fmla="*/ 102 w 138"/>
                    <a:gd name="T59" fmla="*/ 136 h 136"/>
                    <a:gd name="T60" fmla="*/ 102 w 138"/>
                    <a:gd name="T61" fmla="*/ 136 h 136"/>
                    <a:gd name="T62" fmla="*/ 86 w 138"/>
                    <a:gd name="T63" fmla="*/ 112 h 136"/>
                    <a:gd name="T64" fmla="*/ 86 w 138"/>
                    <a:gd name="T65" fmla="*/ 11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36">
                      <a:moveTo>
                        <a:pt x="86" y="112"/>
                      </a:moveTo>
                      <a:lnTo>
                        <a:pt x="26" y="112"/>
                      </a:lnTo>
                      <a:lnTo>
                        <a:pt x="26" y="24"/>
                      </a:lnTo>
                      <a:lnTo>
                        <a:pt x="112" y="24"/>
                      </a:lnTo>
                      <a:lnTo>
                        <a:pt x="112" y="38"/>
                      </a:lnTo>
                      <a:lnTo>
                        <a:pt x="114" y="38"/>
                      </a:lnTo>
                      <a:lnTo>
                        <a:pt x="114" y="38"/>
                      </a:lnTo>
                      <a:lnTo>
                        <a:pt x="118" y="38"/>
                      </a:lnTo>
                      <a:lnTo>
                        <a:pt x="124" y="38"/>
                      </a:lnTo>
                      <a:lnTo>
                        <a:pt x="124" y="38"/>
                      </a:lnTo>
                      <a:lnTo>
                        <a:pt x="138" y="50"/>
                      </a:lnTo>
                      <a:lnTo>
                        <a:pt x="138" y="18"/>
                      </a:lnTo>
                      <a:lnTo>
                        <a:pt x="138" y="18"/>
                      </a:lnTo>
                      <a:lnTo>
                        <a:pt x="136" y="10"/>
                      </a:lnTo>
                      <a:lnTo>
                        <a:pt x="132" y="4"/>
                      </a:lnTo>
                      <a:lnTo>
                        <a:pt x="126" y="2"/>
                      </a:lnTo>
                      <a:lnTo>
                        <a:pt x="120" y="0"/>
                      </a:lnTo>
                      <a:lnTo>
                        <a:pt x="18" y="0"/>
                      </a:lnTo>
                      <a:lnTo>
                        <a:pt x="18" y="0"/>
                      </a:lnTo>
                      <a:lnTo>
                        <a:pt x="12" y="2"/>
                      </a:lnTo>
                      <a:lnTo>
                        <a:pt x="6" y="4"/>
                      </a:lnTo>
                      <a:lnTo>
                        <a:pt x="2" y="10"/>
                      </a:lnTo>
                      <a:lnTo>
                        <a:pt x="0" y="18"/>
                      </a:lnTo>
                      <a:lnTo>
                        <a:pt x="0" y="118"/>
                      </a:lnTo>
                      <a:lnTo>
                        <a:pt x="0" y="118"/>
                      </a:lnTo>
                      <a:lnTo>
                        <a:pt x="2" y="126"/>
                      </a:lnTo>
                      <a:lnTo>
                        <a:pt x="6" y="132"/>
                      </a:lnTo>
                      <a:lnTo>
                        <a:pt x="12" y="136"/>
                      </a:lnTo>
                      <a:lnTo>
                        <a:pt x="18" y="136"/>
                      </a:lnTo>
                      <a:lnTo>
                        <a:pt x="102" y="136"/>
                      </a:lnTo>
                      <a:lnTo>
                        <a:pt x="102" y="136"/>
                      </a:lnTo>
                      <a:lnTo>
                        <a:pt x="86" y="112"/>
                      </a:lnTo>
                      <a:lnTo>
                        <a:pt x="86" y="11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5" name="Freeform 105"/>
                <p:cNvSpPr>
                  <a:spLocks noEditPoints="1"/>
                </p:cNvSpPr>
                <p:nvPr/>
              </p:nvSpPr>
              <p:spPr bwMode="auto">
                <a:xfrm>
                  <a:off x="2724149" y="8156577"/>
                  <a:ext cx="952501" cy="976311"/>
                </a:xfrm>
                <a:custGeom>
                  <a:avLst/>
                  <a:gdLst>
                    <a:gd name="T0" fmla="*/ 386 w 600"/>
                    <a:gd name="T1" fmla="*/ 609 h 615"/>
                    <a:gd name="T2" fmla="*/ 370 w 600"/>
                    <a:gd name="T3" fmla="*/ 581 h 615"/>
                    <a:gd name="T4" fmla="*/ 338 w 600"/>
                    <a:gd name="T5" fmla="*/ 565 h 615"/>
                    <a:gd name="T6" fmla="*/ 256 w 600"/>
                    <a:gd name="T7" fmla="*/ 545 h 615"/>
                    <a:gd name="T8" fmla="*/ 138 w 600"/>
                    <a:gd name="T9" fmla="*/ 457 h 615"/>
                    <a:gd name="T10" fmla="*/ 100 w 600"/>
                    <a:gd name="T11" fmla="*/ 412 h 615"/>
                    <a:gd name="T12" fmla="*/ 34 w 600"/>
                    <a:gd name="T13" fmla="*/ 358 h 615"/>
                    <a:gd name="T14" fmla="*/ 4 w 600"/>
                    <a:gd name="T15" fmla="*/ 342 h 615"/>
                    <a:gd name="T16" fmla="*/ 10 w 600"/>
                    <a:gd name="T17" fmla="*/ 306 h 615"/>
                    <a:gd name="T18" fmla="*/ 40 w 600"/>
                    <a:gd name="T19" fmla="*/ 284 h 615"/>
                    <a:gd name="T20" fmla="*/ 102 w 600"/>
                    <a:gd name="T21" fmla="*/ 286 h 615"/>
                    <a:gd name="T22" fmla="*/ 178 w 600"/>
                    <a:gd name="T23" fmla="*/ 336 h 615"/>
                    <a:gd name="T24" fmla="*/ 200 w 600"/>
                    <a:gd name="T25" fmla="*/ 310 h 615"/>
                    <a:gd name="T26" fmla="*/ 54 w 600"/>
                    <a:gd name="T27" fmla="*/ 74 h 615"/>
                    <a:gd name="T28" fmla="*/ 46 w 600"/>
                    <a:gd name="T29" fmla="*/ 30 h 615"/>
                    <a:gd name="T30" fmla="*/ 78 w 600"/>
                    <a:gd name="T31" fmla="*/ 2 h 615"/>
                    <a:gd name="T32" fmla="*/ 94 w 600"/>
                    <a:gd name="T33" fmla="*/ 0 h 615"/>
                    <a:gd name="T34" fmla="*/ 216 w 600"/>
                    <a:gd name="T35" fmla="*/ 144 h 615"/>
                    <a:gd name="T36" fmla="*/ 314 w 600"/>
                    <a:gd name="T37" fmla="*/ 174 h 615"/>
                    <a:gd name="T38" fmla="*/ 468 w 600"/>
                    <a:gd name="T39" fmla="*/ 194 h 615"/>
                    <a:gd name="T40" fmla="*/ 494 w 600"/>
                    <a:gd name="T41" fmla="*/ 204 h 615"/>
                    <a:gd name="T42" fmla="*/ 584 w 600"/>
                    <a:gd name="T43" fmla="*/ 410 h 615"/>
                    <a:gd name="T44" fmla="*/ 590 w 600"/>
                    <a:gd name="T45" fmla="*/ 477 h 615"/>
                    <a:gd name="T46" fmla="*/ 600 w 600"/>
                    <a:gd name="T47" fmla="*/ 507 h 615"/>
                    <a:gd name="T48" fmla="*/ 578 w 600"/>
                    <a:gd name="T49" fmla="*/ 535 h 615"/>
                    <a:gd name="T50" fmla="*/ 400 w 600"/>
                    <a:gd name="T51" fmla="*/ 615 h 615"/>
                    <a:gd name="T52" fmla="*/ 352 w 600"/>
                    <a:gd name="T53" fmla="*/ 539 h 615"/>
                    <a:gd name="T54" fmla="*/ 394 w 600"/>
                    <a:gd name="T55" fmla="*/ 569 h 615"/>
                    <a:gd name="T56" fmla="*/ 502 w 600"/>
                    <a:gd name="T57" fmla="*/ 547 h 615"/>
                    <a:gd name="T58" fmla="*/ 570 w 600"/>
                    <a:gd name="T59" fmla="*/ 499 h 615"/>
                    <a:gd name="T60" fmla="*/ 562 w 600"/>
                    <a:gd name="T61" fmla="*/ 430 h 615"/>
                    <a:gd name="T62" fmla="*/ 504 w 600"/>
                    <a:gd name="T63" fmla="*/ 278 h 615"/>
                    <a:gd name="T64" fmla="*/ 364 w 600"/>
                    <a:gd name="T65" fmla="*/ 202 h 615"/>
                    <a:gd name="T66" fmla="*/ 274 w 600"/>
                    <a:gd name="T67" fmla="*/ 200 h 615"/>
                    <a:gd name="T68" fmla="*/ 232 w 600"/>
                    <a:gd name="T69" fmla="*/ 208 h 615"/>
                    <a:gd name="T70" fmla="*/ 160 w 600"/>
                    <a:gd name="T71" fmla="*/ 110 h 615"/>
                    <a:gd name="T72" fmla="*/ 84 w 600"/>
                    <a:gd name="T73" fmla="*/ 26 h 615"/>
                    <a:gd name="T74" fmla="*/ 68 w 600"/>
                    <a:gd name="T75" fmla="*/ 44 h 615"/>
                    <a:gd name="T76" fmla="*/ 180 w 600"/>
                    <a:gd name="T77" fmla="*/ 218 h 615"/>
                    <a:gd name="T78" fmla="*/ 234 w 600"/>
                    <a:gd name="T79" fmla="*/ 332 h 615"/>
                    <a:gd name="T80" fmla="*/ 230 w 600"/>
                    <a:gd name="T81" fmla="*/ 352 h 615"/>
                    <a:gd name="T82" fmla="*/ 188 w 600"/>
                    <a:gd name="T83" fmla="*/ 358 h 615"/>
                    <a:gd name="T84" fmla="*/ 168 w 600"/>
                    <a:gd name="T85" fmla="*/ 362 h 615"/>
                    <a:gd name="T86" fmla="*/ 120 w 600"/>
                    <a:gd name="T87" fmla="*/ 322 h 615"/>
                    <a:gd name="T88" fmla="*/ 58 w 600"/>
                    <a:gd name="T89" fmla="*/ 306 h 615"/>
                    <a:gd name="T90" fmla="*/ 26 w 600"/>
                    <a:gd name="T91" fmla="*/ 326 h 615"/>
                    <a:gd name="T92" fmla="*/ 56 w 600"/>
                    <a:gd name="T93" fmla="*/ 344 h 615"/>
                    <a:gd name="T94" fmla="*/ 136 w 600"/>
                    <a:gd name="T95" fmla="*/ 416 h 615"/>
                    <a:gd name="T96" fmla="*/ 202 w 600"/>
                    <a:gd name="T97" fmla="*/ 483 h 615"/>
                    <a:gd name="T98" fmla="*/ 300 w 600"/>
                    <a:gd name="T99" fmla="*/ 535 h 615"/>
                    <a:gd name="T100" fmla="*/ 352 w 600"/>
                    <a:gd name="T101" fmla="*/ 539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0" h="615">
                      <a:moveTo>
                        <a:pt x="396" y="615"/>
                      </a:moveTo>
                      <a:lnTo>
                        <a:pt x="396" y="615"/>
                      </a:lnTo>
                      <a:lnTo>
                        <a:pt x="390" y="613"/>
                      </a:lnTo>
                      <a:lnTo>
                        <a:pt x="390" y="613"/>
                      </a:lnTo>
                      <a:lnTo>
                        <a:pt x="386" y="609"/>
                      </a:lnTo>
                      <a:lnTo>
                        <a:pt x="384" y="603"/>
                      </a:lnTo>
                      <a:lnTo>
                        <a:pt x="384" y="603"/>
                      </a:lnTo>
                      <a:lnTo>
                        <a:pt x="382" y="597"/>
                      </a:lnTo>
                      <a:lnTo>
                        <a:pt x="380" y="591"/>
                      </a:lnTo>
                      <a:lnTo>
                        <a:pt x="370" y="581"/>
                      </a:lnTo>
                      <a:lnTo>
                        <a:pt x="360" y="571"/>
                      </a:lnTo>
                      <a:lnTo>
                        <a:pt x="350" y="563"/>
                      </a:lnTo>
                      <a:lnTo>
                        <a:pt x="350" y="563"/>
                      </a:lnTo>
                      <a:lnTo>
                        <a:pt x="338" y="565"/>
                      </a:lnTo>
                      <a:lnTo>
                        <a:pt x="338" y="565"/>
                      </a:lnTo>
                      <a:lnTo>
                        <a:pt x="338" y="565"/>
                      </a:lnTo>
                      <a:lnTo>
                        <a:pt x="316" y="563"/>
                      </a:lnTo>
                      <a:lnTo>
                        <a:pt x="296" y="559"/>
                      </a:lnTo>
                      <a:lnTo>
                        <a:pt x="276" y="553"/>
                      </a:lnTo>
                      <a:lnTo>
                        <a:pt x="256" y="545"/>
                      </a:lnTo>
                      <a:lnTo>
                        <a:pt x="238" y="537"/>
                      </a:lnTo>
                      <a:lnTo>
                        <a:pt x="220" y="527"/>
                      </a:lnTo>
                      <a:lnTo>
                        <a:pt x="188" y="503"/>
                      </a:lnTo>
                      <a:lnTo>
                        <a:pt x="160" y="481"/>
                      </a:lnTo>
                      <a:lnTo>
                        <a:pt x="138" y="457"/>
                      </a:lnTo>
                      <a:lnTo>
                        <a:pt x="122" y="439"/>
                      </a:lnTo>
                      <a:lnTo>
                        <a:pt x="114" y="428"/>
                      </a:lnTo>
                      <a:lnTo>
                        <a:pt x="114" y="428"/>
                      </a:lnTo>
                      <a:lnTo>
                        <a:pt x="108" y="420"/>
                      </a:lnTo>
                      <a:lnTo>
                        <a:pt x="100" y="412"/>
                      </a:lnTo>
                      <a:lnTo>
                        <a:pt x="78" y="394"/>
                      </a:lnTo>
                      <a:lnTo>
                        <a:pt x="42" y="364"/>
                      </a:lnTo>
                      <a:lnTo>
                        <a:pt x="42" y="364"/>
                      </a:lnTo>
                      <a:lnTo>
                        <a:pt x="34" y="358"/>
                      </a:lnTo>
                      <a:lnTo>
                        <a:pt x="34" y="358"/>
                      </a:lnTo>
                      <a:lnTo>
                        <a:pt x="24" y="354"/>
                      </a:lnTo>
                      <a:lnTo>
                        <a:pt x="8" y="346"/>
                      </a:lnTo>
                      <a:lnTo>
                        <a:pt x="8" y="346"/>
                      </a:lnTo>
                      <a:lnTo>
                        <a:pt x="4" y="342"/>
                      </a:lnTo>
                      <a:lnTo>
                        <a:pt x="4" y="342"/>
                      </a:lnTo>
                      <a:lnTo>
                        <a:pt x="0" y="336"/>
                      </a:lnTo>
                      <a:lnTo>
                        <a:pt x="0" y="328"/>
                      </a:lnTo>
                      <a:lnTo>
                        <a:pt x="0" y="322"/>
                      </a:lnTo>
                      <a:lnTo>
                        <a:pt x="2" y="316"/>
                      </a:lnTo>
                      <a:lnTo>
                        <a:pt x="10" y="306"/>
                      </a:lnTo>
                      <a:lnTo>
                        <a:pt x="16" y="298"/>
                      </a:lnTo>
                      <a:lnTo>
                        <a:pt x="16" y="296"/>
                      </a:lnTo>
                      <a:lnTo>
                        <a:pt x="16" y="296"/>
                      </a:lnTo>
                      <a:lnTo>
                        <a:pt x="28" y="288"/>
                      </a:lnTo>
                      <a:lnTo>
                        <a:pt x="40" y="284"/>
                      </a:lnTo>
                      <a:lnTo>
                        <a:pt x="54" y="280"/>
                      </a:lnTo>
                      <a:lnTo>
                        <a:pt x="68" y="280"/>
                      </a:lnTo>
                      <a:lnTo>
                        <a:pt x="68" y="280"/>
                      </a:lnTo>
                      <a:lnTo>
                        <a:pt x="86" y="280"/>
                      </a:lnTo>
                      <a:lnTo>
                        <a:pt x="102" y="286"/>
                      </a:lnTo>
                      <a:lnTo>
                        <a:pt x="120" y="292"/>
                      </a:lnTo>
                      <a:lnTo>
                        <a:pt x="134" y="302"/>
                      </a:lnTo>
                      <a:lnTo>
                        <a:pt x="148" y="310"/>
                      </a:lnTo>
                      <a:lnTo>
                        <a:pt x="160" y="320"/>
                      </a:lnTo>
                      <a:lnTo>
                        <a:pt x="178" y="336"/>
                      </a:lnTo>
                      <a:lnTo>
                        <a:pt x="178" y="336"/>
                      </a:lnTo>
                      <a:lnTo>
                        <a:pt x="194" y="332"/>
                      </a:lnTo>
                      <a:lnTo>
                        <a:pt x="208" y="330"/>
                      </a:lnTo>
                      <a:lnTo>
                        <a:pt x="208" y="330"/>
                      </a:lnTo>
                      <a:lnTo>
                        <a:pt x="200" y="310"/>
                      </a:lnTo>
                      <a:lnTo>
                        <a:pt x="180" y="268"/>
                      </a:lnTo>
                      <a:lnTo>
                        <a:pt x="180" y="268"/>
                      </a:lnTo>
                      <a:lnTo>
                        <a:pt x="158" y="230"/>
                      </a:lnTo>
                      <a:lnTo>
                        <a:pt x="122" y="174"/>
                      </a:lnTo>
                      <a:lnTo>
                        <a:pt x="54" y="74"/>
                      </a:lnTo>
                      <a:lnTo>
                        <a:pt x="54" y="74"/>
                      </a:lnTo>
                      <a:lnTo>
                        <a:pt x="48" y="62"/>
                      </a:lnTo>
                      <a:lnTo>
                        <a:pt x="44" y="50"/>
                      </a:lnTo>
                      <a:lnTo>
                        <a:pt x="44" y="40"/>
                      </a:lnTo>
                      <a:lnTo>
                        <a:pt x="46" y="30"/>
                      </a:lnTo>
                      <a:lnTo>
                        <a:pt x="46" y="30"/>
                      </a:lnTo>
                      <a:lnTo>
                        <a:pt x="50" y="22"/>
                      </a:lnTo>
                      <a:lnTo>
                        <a:pt x="54" y="16"/>
                      </a:lnTo>
                      <a:lnTo>
                        <a:pt x="66" y="6"/>
                      </a:lnTo>
                      <a:lnTo>
                        <a:pt x="78" y="2"/>
                      </a:lnTo>
                      <a:lnTo>
                        <a:pt x="84" y="0"/>
                      </a:lnTo>
                      <a:lnTo>
                        <a:pt x="84" y="0"/>
                      </a:lnTo>
                      <a:lnTo>
                        <a:pt x="88" y="0"/>
                      </a:lnTo>
                      <a:lnTo>
                        <a:pt x="94" y="0"/>
                      </a:lnTo>
                      <a:lnTo>
                        <a:pt x="94" y="0"/>
                      </a:lnTo>
                      <a:lnTo>
                        <a:pt x="112" y="16"/>
                      </a:lnTo>
                      <a:lnTo>
                        <a:pt x="132" y="36"/>
                      </a:lnTo>
                      <a:lnTo>
                        <a:pt x="154" y="62"/>
                      </a:lnTo>
                      <a:lnTo>
                        <a:pt x="176" y="90"/>
                      </a:lnTo>
                      <a:lnTo>
                        <a:pt x="216" y="144"/>
                      </a:lnTo>
                      <a:lnTo>
                        <a:pt x="242" y="182"/>
                      </a:lnTo>
                      <a:lnTo>
                        <a:pt x="242" y="182"/>
                      </a:lnTo>
                      <a:lnTo>
                        <a:pt x="258" y="178"/>
                      </a:lnTo>
                      <a:lnTo>
                        <a:pt x="276" y="176"/>
                      </a:lnTo>
                      <a:lnTo>
                        <a:pt x="314" y="174"/>
                      </a:lnTo>
                      <a:lnTo>
                        <a:pt x="314" y="174"/>
                      </a:lnTo>
                      <a:lnTo>
                        <a:pt x="344" y="174"/>
                      </a:lnTo>
                      <a:lnTo>
                        <a:pt x="374" y="176"/>
                      </a:lnTo>
                      <a:lnTo>
                        <a:pt x="428" y="184"/>
                      </a:lnTo>
                      <a:lnTo>
                        <a:pt x="468" y="194"/>
                      </a:lnTo>
                      <a:lnTo>
                        <a:pt x="486" y="198"/>
                      </a:lnTo>
                      <a:lnTo>
                        <a:pt x="486" y="198"/>
                      </a:lnTo>
                      <a:lnTo>
                        <a:pt x="490" y="200"/>
                      </a:lnTo>
                      <a:lnTo>
                        <a:pt x="494" y="204"/>
                      </a:lnTo>
                      <a:lnTo>
                        <a:pt x="494" y="204"/>
                      </a:lnTo>
                      <a:lnTo>
                        <a:pt x="512" y="240"/>
                      </a:lnTo>
                      <a:lnTo>
                        <a:pt x="546" y="306"/>
                      </a:lnTo>
                      <a:lnTo>
                        <a:pt x="562" y="344"/>
                      </a:lnTo>
                      <a:lnTo>
                        <a:pt x="576" y="380"/>
                      </a:lnTo>
                      <a:lnTo>
                        <a:pt x="584" y="410"/>
                      </a:lnTo>
                      <a:lnTo>
                        <a:pt x="586" y="422"/>
                      </a:lnTo>
                      <a:lnTo>
                        <a:pt x="586" y="432"/>
                      </a:lnTo>
                      <a:lnTo>
                        <a:pt x="586" y="432"/>
                      </a:lnTo>
                      <a:lnTo>
                        <a:pt x="586" y="457"/>
                      </a:lnTo>
                      <a:lnTo>
                        <a:pt x="590" y="477"/>
                      </a:lnTo>
                      <a:lnTo>
                        <a:pt x="594" y="489"/>
                      </a:lnTo>
                      <a:lnTo>
                        <a:pt x="596" y="495"/>
                      </a:lnTo>
                      <a:lnTo>
                        <a:pt x="596" y="495"/>
                      </a:lnTo>
                      <a:lnTo>
                        <a:pt x="598" y="501"/>
                      </a:lnTo>
                      <a:lnTo>
                        <a:pt x="600" y="507"/>
                      </a:lnTo>
                      <a:lnTo>
                        <a:pt x="600" y="511"/>
                      </a:lnTo>
                      <a:lnTo>
                        <a:pt x="598" y="517"/>
                      </a:lnTo>
                      <a:lnTo>
                        <a:pt x="598" y="517"/>
                      </a:lnTo>
                      <a:lnTo>
                        <a:pt x="590" y="525"/>
                      </a:lnTo>
                      <a:lnTo>
                        <a:pt x="578" y="535"/>
                      </a:lnTo>
                      <a:lnTo>
                        <a:pt x="560" y="547"/>
                      </a:lnTo>
                      <a:lnTo>
                        <a:pt x="536" y="561"/>
                      </a:lnTo>
                      <a:lnTo>
                        <a:pt x="500" y="577"/>
                      </a:lnTo>
                      <a:lnTo>
                        <a:pt x="456" y="595"/>
                      </a:lnTo>
                      <a:lnTo>
                        <a:pt x="400" y="615"/>
                      </a:lnTo>
                      <a:lnTo>
                        <a:pt x="400" y="615"/>
                      </a:lnTo>
                      <a:lnTo>
                        <a:pt x="396" y="615"/>
                      </a:lnTo>
                      <a:lnTo>
                        <a:pt x="396" y="615"/>
                      </a:lnTo>
                      <a:close/>
                      <a:moveTo>
                        <a:pt x="352" y="539"/>
                      </a:moveTo>
                      <a:lnTo>
                        <a:pt x="352" y="539"/>
                      </a:lnTo>
                      <a:lnTo>
                        <a:pt x="360" y="541"/>
                      </a:lnTo>
                      <a:lnTo>
                        <a:pt x="360" y="541"/>
                      </a:lnTo>
                      <a:lnTo>
                        <a:pt x="366" y="545"/>
                      </a:lnTo>
                      <a:lnTo>
                        <a:pt x="380" y="555"/>
                      </a:lnTo>
                      <a:lnTo>
                        <a:pt x="394" y="569"/>
                      </a:lnTo>
                      <a:lnTo>
                        <a:pt x="400" y="577"/>
                      </a:lnTo>
                      <a:lnTo>
                        <a:pt x="404" y="587"/>
                      </a:lnTo>
                      <a:lnTo>
                        <a:pt x="404" y="587"/>
                      </a:lnTo>
                      <a:lnTo>
                        <a:pt x="452" y="569"/>
                      </a:lnTo>
                      <a:lnTo>
                        <a:pt x="502" y="547"/>
                      </a:lnTo>
                      <a:lnTo>
                        <a:pt x="546" y="527"/>
                      </a:lnTo>
                      <a:lnTo>
                        <a:pt x="562" y="517"/>
                      </a:lnTo>
                      <a:lnTo>
                        <a:pt x="574" y="507"/>
                      </a:lnTo>
                      <a:lnTo>
                        <a:pt x="574" y="507"/>
                      </a:lnTo>
                      <a:lnTo>
                        <a:pt x="570" y="499"/>
                      </a:lnTo>
                      <a:lnTo>
                        <a:pt x="566" y="483"/>
                      </a:lnTo>
                      <a:lnTo>
                        <a:pt x="562" y="459"/>
                      </a:lnTo>
                      <a:lnTo>
                        <a:pt x="562" y="445"/>
                      </a:lnTo>
                      <a:lnTo>
                        <a:pt x="562" y="430"/>
                      </a:lnTo>
                      <a:lnTo>
                        <a:pt x="562" y="430"/>
                      </a:lnTo>
                      <a:lnTo>
                        <a:pt x="560" y="416"/>
                      </a:lnTo>
                      <a:lnTo>
                        <a:pt x="554" y="394"/>
                      </a:lnTo>
                      <a:lnTo>
                        <a:pt x="544" y="368"/>
                      </a:lnTo>
                      <a:lnTo>
                        <a:pt x="532" y="340"/>
                      </a:lnTo>
                      <a:lnTo>
                        <a:pt x="504" y="278"/>
                      </a:lnTo>
                      <a:lnTo>
                        <a:pt x="474" y="220"/>
                      </a:lnTo>
                      <a:lnTo>
                        <a:pt x="474" y="220"/>
                      </a:lnTo>
                      <a:lnTo>
                        <a:pt x="450" y="214"/>
                      </a:lnTo>
                      <a:lnTo>
                        <a:pt x="412" y="208"/>
                      </a:lnTo>
                      <a:lnTo>
                        <a:pt x="364" y="202"/>
                      </a:lnTo>
                      <a:lnTo>
                        <a:pt x="340" y="200"/>
                      </a:lnTo>
                      <a:lnTo>
                        <a:pt x="314" y="198"/>
                      </a:lnTo>
                      <a:lnTo>
                        <a:pt x="314" y="198"/>
                      </a:lnTo>
                      <a:lnTo>
                        <a:pt x="292" y="200"/>
                      </a:lnTo>
                      <a:lnTo>
                        <a:pt x="274" y="200"/>
                      </a:lnTo>
                      <a:lnTo>
                        <a:pt x="256" y="204"/>
                      </a:lnTo>
                      <a:lnTo>
                        <a:pt x="240" y="208"/>
                      </a:lnTo>
                      <a:lnTo>
                        <a:pt x="240" y="208"/>
                      </a:lnTo>
                      <a:lnTo>
                        <a:pt x="236" y="208"/>
                      </a:lnTo>
                      <a:lnTo>
                        <a:pt x="232" y="208"/>
                      </a:lnTo>
                      <a:lnTo>
                        <a:pt x="230" y="206"/>
                      </a:lnTo>
                      <a:lnTo>
                        <a:pt x="226" y="204"/>
                      </a:lnTo>
                      <a:lnTo>
                        <a:pt x="226" y="204"/>
                      </a:lnTo>
                      <a:lnTo>
                        <a:pt x="198" y="162"/>
                      </a:lnTo>
                      <a:lnTo>
                        <a:pt x="160" y="110"/>
                      </a:lnTo>
                      <a:lnTo>
                        <a:pt x="140" y="84"/>
                      </a:lnTo>
                      <a:lnTo>
                        <a:pt x="120" y="60"/>
                      </a:lnTo>
                      <a:lnTo>
                        <a:pt x="102" y="40"/>
                      </a:lnTo>
                      <a:lnTo>
                        <a:pt x="84" y="26"/>
                      </a:lnTo>
                      <a:lnTo>
                        <a:pt x="84" y="26"/>
                      </a:lnTo>
                      <a:lnTo>
                        <a:pt x="76" y="30"/>
                      </a:lnTo>
                      <a:lnTo>
                        <a:pt x="72" y="34"/>
                      </a:lnTo>
                      <a:lnTo>
                        <a:pt x="70" y="38"/>
                      </a:lnTo>
                      <a:lnTo>
                        <a:pt x="70" y="38"/>
                      </a:lnTo>
                      <a:lnTo>
                        <a:pt x="68" y="44"/>
                      </a:lnTo>
                      <a:lnTo>
                        <a:pt x="70" y="48"/>
                      </a:lnTo>
                      <a:lnTo>
                        <a:pt x="76" y="58"/>
                      </a:lnTo>
                      <a:lnTo>
                        <a:pt x="76" y="58"/>
                      </a:lnTo>
                      <a:lnTo>
                        <a:pt x="144" y="162"/>
                      </a:lnTo>
                      <a:lnTo>
                        <a:pt x="180" y="218"/>
                      </a:lnTo>
                      <a:lnTo>
                        <a:pt x="202" y="256"/>
                      </a:lnTo>
                      <a:lnTo>
                        <a:pt x="202" y="256"/>
                      </a:lnTo>
                      <a:lnTo>
                        <a:pt x="222" y="296"/>
                      </a:lnTo>
                      <a:lnTo>
                        <a:pt x="232" y="320"/>
                      </a:lnTo>
                      <a:lnTo>
                        <a:pt x="234" y="332"/>
                      </a:lnTo>
                      <a:lnTo>
                        <a:pt x="236" y="336"/>
                      </a:lnTo>
                      <a:lnTo>
                        <a:pt x="234" y="344"/>
                      </a:lnTo>
                      <a:lnTo>
                        <a:pt x="234" y="344"/>
                      </a:lnTo>
                      <a:lnTo>
                        <a:pt x="234" y="348"/>
                      </a:lnTo>
                      <a:lnTo>
                        <a:pt x="230" y="352"/>
                      </a:lnTo>
                      <a:lnTo>
                        <a:pt x="226" y="354"/>
                      </a:lnTo>
                      <a:lnTo>
                        <a:pt x="222" y="356"/>
                      </a:lnTo>
                      <a:lnTo>
                        <a:pt x="222" y="356"/>
                      </a:lnTo>
                      <a:lnTo>
                        <a:pt x="200" y="356"/>
                      </a:lnTo>
                      <a:lnTo>
                        <a:pt x="188" y="358"/>
                      </a:lnTo>
                      <a:lnTo>
                        <a:pt x="180" y="362"/>
                      </a:lnTo>
                      <a:lnTo>
                        <a:pt x="180" y="362"/>
                      </a:lnTo>
                      <a:lnTo>
                        <a:pt x="176" y="362"/>
                      </a:lnTo>
                      <a:lnTo>
                        <a:pt x="172" y="362"/>
                      </a:lnTo>
                      <a:lnTo>
                        <a:pt x="168" y="362"/>
                      </a:lnTo>
                      <a:lnTo>
                        <a:pt x="166" y="358"/>
                      </a:lnTo>
                      <a:lnTo>
                        <a:pt x="166" y="358"/>
                      </a:lnTo>
                      <a:lnTo>
                        <a:pt x="156" y="350"/>
                      </a:lnTo>
                      <a:lnTo>
                        <a:pt x="134" y="332"/>
                      </a:lnTo>
                      <a:lnTo>
                        <a:pt x="120" y="322"/>
                      </a:lnTo>
                      <a:lnTo>
                        <a:pt x="102" y="312"/>
                      </a:lnTo>
                      <a:lnTo>
                        <a:pt x="86" y="306"/>
                      </a:lnTo>
                      <a:lnTo>
                        <a:pt x="68" y="304"/>
                      </a:lnTo>
                      <a:lnTo>
                        <a:pt x="68" y="304"/>
                      </a:lnTo>
                      <a:lnTo>
                        <a:pt x="58" y="306"/>
                      </a:lnTo>
                      <a:lnTo>
                        <a:pt x="50" y="308"/>
                      </a:lnTo>
                      <a:lnTo>
                        <a:pt x="42" y="310"/>
                      </a:lnTo>
                      <a:lnTo>
                        <a:pt x="34" y="316"/>
                      </a:lnTo>
                      <a:lnTo>
                        <a:pt x="34" y="316"/>
                      </a:lnTo>
                      <a:lnTo>
                        <a:pt x="26" y="326"/>
                      </a:lnTo>
                      <a:lnTo>
                        <a:pt x="26" y="326"/>
                      </a:lnTo>
                      <a:lnTo>
                        <a:pt x="40" y="332"/>
                      </a:lnTo>
                      <a:lnTo>
                        <a:pt x="50" y="340"/>
                      </a:lnTo>
                      <a:lnTo>
                        <a:pt x="50" y="340"/>
                      </a:lnTo>
                      <a:lnTo>
                        <a:pt x="56" y="344"/>
                      </a:lnTo>
                      <a:lnTo>
                        <a:pt x="56" y="344"/>
                      </a:lnTo>
                      <a:lnTo>
                        <a:pt x="80" y="362"/>
                      </a:lnTo>
                      <a:lnTo>
                        <a:pt x="102" y="380"/>
                      </a:lnTo>
                      <a:lnTo>
                        <a:pt x="122" y="398"/>
                      </a:lnTo>
                      <a:lnTo>
                        <a:pt x="136" y="416"/>
                      </a:lnTo>
                      <a:lnTo>
                        <a:pt x="136" y="416"/>
                      </a:lnTo>
                      <a:lnTo>
                        <a:pt x="142" y="426"/>
                      </a:lnTo>
                      <a:lnTo>
                        <a:pt x="158" y="441"/>
                      </a:lnTo>
                      <a:lnTo>
                        <a:pt x="176" y="461"/>
                      </a:lnTo>
                      <a:lnTo>
                        <a:pt x="202" y="483"/>
                      </a:lnTo>
                      <a:lnTo>
                        <a:pt x="232" y="503"/>
                      </a:lnTo>
                      <a:lnTo>
                        <a:pt x="248" y="513"/>
                      </a:lnTo>
                      <a:lnTo>
                        <a:pt x="264" y="521"/>
                      </a:lnTo>
                      <a:lnTo>
                        <a:pt x="282" y="529"/>
                      </a:lnTo>
                      <a:lnTo>
                        <a:pt x="300" y="535"/>
                      </a:lnTo>
                      <a:lnTo>
                        <a:pt x="318" y="537"/>
                      </a:lnTo>
                      <a:lnTo>
                        <a:pt x="338" y="539"/>
                      </a:lnTo>
                      <a:lnTo>
                        <a:pt x="338" y="539"/>
                      </a:lnTo>
                      <a:lnTo>
                        <a:pt x="338" y="539"/>
                      </a:lnTo>
                      <a:lnTo>
                        <a:pt x="352" y="539"/>
                      </a:lnTo>
                      <a:lnTo>
                        <a:pt x="352" y="53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6" name="Freeform 106"/>
                <p:cNvSpPr>
                  <a:spLocks/>
                </p:cNvSpPr>
                <p:nvPr/>
              </p:nvSpPr>
              <p:spPr bwMode="auto">
                <a:xfrm>
                  <a:off x="2308225" y="7734300"/>
                  <a:ext cx="704849" cy="1154114"/>
                </a:xfrm>
                <a:custGeom>
                  <a:avLst/>
                  <a:gdLst>
                    <a:gd name="T0" fmla="*/ 34 w 444"/>
                    <a:gd name="T1" fmla="*/ 703 h 727"/>
                    <a:gd name="T2" fmla="*/ 34 w 444"/>
                    <a:gd name="T3" fmla="*/ 703 h 727"/>
                    <a:gd name="T4" fmla="*/ 28 w 444"/>
                    <a:gd name="T5" fmla="*/ 701 h 727"/>
                    <a:gd name="T6" fmla="*/ 26 w 444"/>
                    <a:gd name="T7" fmla="*/ 696 h 727"/>
                    <a:gd name="T8" fmla="*/ 26 w 444"/>
                    <a:gd name="T9" fmla="*/ 32 h 727"/>
                    <a:gd name="T10" fmla="*/ 26 w 444"/>
                    <a:gd name="T11" fmla="*/ 32 h 727"/>
                    <a:gd name="T12" fmla="*/ 28 w 444"/>
                    <a:gd name="T13" fmla="*/ 26 h 727"/>
                    <a:gd name="T14" fmla="*/ 34 w 444"/>
                    <a:gd name="T15" fmla="*/ 24 h 727"/>
                    <a:gd name="T16" fmla="*/ 412 w 444"/>
                    <a:gd name="T17" fmla="*/ 24 h 727"/>
                    <a:gd name="T18" fmla="*/ 412 w 444"/>
                    <a:gd name="T19" fmla="*/ 24 h 727"/>
                    <a:gd name="T20" fmla="*/ 418 w 444"/>
                    <a:gd name="T21" fmla="*/ 26 h 727"/>
                    <a:gd name="T22" fmla="*/ 420 w 444"/>
                    <a:gd name="T23" fmla="*/ 32 h 727"/>
                    <a:gd name="T24" fmla="*/ 420 w 444"/>
                    <a:gd name="T25" fmla="*/ 348 h 727"/>
                    <a:gd name="T26" fmla="*/ 420 w 444"/>
                    <a:gd name="T27" fmla="*/ 348 h 727"/>
                    <a:gd name="T28" fmla="*/ 444 w 444"/>
                    <a:gd name="T29" fmla="*/ 382 h 727"/>
                    <a:gd name="T30" fmla="*/ 444 w 444"/>
                    <a:gd name="T31" fmla="*/ 32 h 727"/>
                    <a:gd name="T32" fmla="*/ 444 w 444"/>
                    <a:gd name="T33" fmla="*/ 32 h 727"/>
                    <a:gd name="T34" fmla="*/ 444 w 444"/>
                    <a:gd name="T35" fmla="*/ 26 h 727"/>
                    <a:gd name="T36" fmla="*/ 442 w 444"/>
                    <a:gd name="T37" fmla="*/ 20 h 727"/>
                    <a:gd name="T38" fmla="*/ 440 w 444"/>
                    <a:gd name="T39" fmla="*/ 14 h 727"/>
                    <a:gd name="T40" fmla="*/ 436 w 444"/>
                    <a:gd name="T41" fmla="*/ 8 h 727"/>
                    <a:gd name="T42" fmla="*/ 430 w 444"/>
                    <a:gd name="T43" fmla="*/ 4 h 727"/>
                    <a:gd name="T44" fmla="*/ 426 w 444"/>
                    <a:gd name="T45" fmla="*/ 2 h 727"/>
                    <a:gd name="T46" fmla="*/ 420 w 444"/>
                    <a:gd name="T47" fmla="*/ 0 h 727"/>
                    <a:gd name="T48" fmla="*/ 412 w 444"/>
                    <a:gd name="T49" fmla="*/ 0 h 727"/>
                    <a:gd name="T50" fmla="*/ 34 w 444"/>
                    <a:gd name="T51" fmla="*/ 0 h 727"/>
                    <a:gd name="T52" fmla="*/ 34 w 444"/>
                    <a:gd name="T53" fmla="*/ 0 h 727"/>
                    <a:gd name="T54" fmla="*/ 26 w 444"/>
                    <a:gd name="T55" fmla="*/ 0 h 727"/>
                    <a:gd name="T56" fmla="*/ 20 w 444"/>
                    <a:gd name="T57" fmla="*/ 2 h 727"/>
                    <a:gd name="T58" fmla="*/ 16 w 444"/>
                    <a:gd name="T59" fmla="*/ 4 h 727"/>
                    <a:gd name="T60" fmla="*/ 10 w 444"/>
                    <a:gd name="T61" fmla="*/ 8 h 727"/>
                    <a:gd name="T62" fmla="*/ 6 w 444"/>
                    <a:gd name="T63" fmla="*/ 14 h 727"/>
                    <a:gd name="T64" fmla="*/ 4 w 444"/>
                    <a:gd name="T65" fmla="*/ 20 h 727"/>
                    <a:gd name="T66" fmla="*/ 2 w 444"/>
                    <a:gd name="T67" fmla="*/ 26 h 727"/>
                    <a:gd name="T68" fmla="*/ 0 w 444"/>
                    <a:gd name="T69" fmla="*/ 32 h 727"/>
                    <a:gd name="T70" fmla="*/ 0 w 444"/>
                    <a:gd name="T71" fmla="*/ 696 h 727"/>
                    <a:gd name="T72" fmla="*/ 0 w 444"/>
                    <a:gd name="T73" fmla="*/ 696 h 727"/>
                    <a:gd name="T74" fmla="*/ 2 w 444"/>
                    <a:gd name="T75" fmla="*/ 701 h 727"/>
                    <a:gd name="T76" fmla="*/ 4 w 444"/>
                    <a:gd name="T77" fmla="*/ 707 h 727"/>
                    <a:gd name="T78" fmla="*/ 6 w 444"/>
                    <a:gd name="T79" fmla="*/ 713 h 727"/>
                    <a:gd name="T80" fmla="*/ 10 w 444"/>
                    <a:gd name="T81" fmla="*/ 719 h 727"/>
                    <a:gd name="T82" fmla="*/ 16 w 444"/>
                    <a:gd name="T83" fmla="*/ 723 h 727"/>
                    <a:gd name="T84" fmla="*/ 20 w 444"/>
                    <a:gd name="T85" fmla="*/ 725 h 727"/>
                    <a:gd name="T86" fmla="*/ 26 w 444"/>
                    <a:gd name="T87" fmla="*/ 727 h 727"/>
                    <a:gd name="T88" fmla="*/ 34 w 444"/>
                    <a:gd name="T89" fmla="*/ 727 h 727"/>
                    <a:gd name="T90" fmla="*/ 404 w 444"/>
                    <a:gd name="T91" fmla="*/ 727 h 727"/>
                    <a:gd name="T92" fmla="*/ 404 w 444"/>
                    <a:gd name="T93" fmla="*/ 727 h 727"/>
                    <a:gd name="T94" fmla="*/ 382 w 444"/>
                    <a:gd name="T95" fmla="*/ 703 h 727"/>
                    <a:gd name="T96" fmla="*/ 34 w 444"/>
                    <a:gd name="T97" fmla="*/ 703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44" h="727">
                      <a:moveTo>
                        <a:pt x="34" y="703"/>
                      </a:moveTo>
                      <a:lnTo>
                        <a:pt x="34" y="703"/>
                      </a:lnTo>
                      <a:lnTo>
                        <a:pt x="28" y="701"/>
                      </a:lnTo>
                      <a:lnTo>
                        <a:pt x="26" y="696"/>
                      </a:lnTo>
                      <a:lnTo>
                        <a:pt x="26" y="32"/>
                      </a:lnTo>
                      <a:lnTo>
                        <a:pt x="26" y="32"/>
                      </a:lnTo>
                      <a:lnTo>
                        <a:pt x="28" y="26"/>
                      </a:lnTo>
                      <a:lnTo>
                        <a:pt x="34" y="24"/>
                      </a:lnTo>
                      <a:lnTo>
                        <a:pt x="412" y="24"/>
                      </a:lnTo>
                      <a:lnTo>
                        <a:pt x="412" y="24"/>
                      </a:lnTo>
                      <a:lnTo>
                        <a:pt x="418" y="26"/>
                      </a:lnTo>
                      <a:lnTo>
                        <a:pt x="420" y="32"/>
                      </a:lnTo>
                      <a:lnTo>
                        <a:pt x="420" y="348"/>
                      </a:lnTo>
                      <a:lnTo>
                        <a:pt x="420" y="348"/>
                      </a:lnTo>
                      <a:lnTo>
                        <a:pt x="444" y="382"/>
                      </a:lnTo>
                      <a:lnTo>
                        <a:pt x="444" y="32"/>
                      </a:lnTo>
                      <a:lnTo>
                        <a:pt x="444" y="32"/>
                      </a:lnTo>
                      <a:lnTo>
                        <a:pt x="444" y="26"/>
                      </a:lnTo>
                      <a:lnTo>
                        <a:pt x="442" y="20"/>
                      </a:lnTo>
                      <a:lnTo>
                        <a:pt x="440" y="14"/>
                      </a:lnTo>
                      <a:lnTo>
                        <a:pt x="436" y="8"/>
                      </a:lnTo>
                      <a:lnTo>
                        <a:pt x="430" y="4"/>
                      </a:lnTo>
                      <a:lnTo>
                        <a:pt x="426" y="2"/>
                      </a:lnTo>
                      <a:lnTo>
                        <a:pt x="420" y="0"/>
                      </a:lnTo>
                      <a:lnTo>
                        <a:pt x="412" y="0"/>
                      </a:lnTo>
                      <a:lnTo>
                        <a:pt x="34" y="0"/>
                      </a:lnTo>
                      <a:lnTo>
                        <a:pt x="34" y="0"/>
                      </a:lnTo>
                      <a:lnTo>
                        <a:pt x="26" y="0"/>
                      </a:lnTo>
                      <a:lnTo>
                        <a:pt x="20" y="2"/>
                      </a:lnTo>
                      <a:lnTo>
                        <a:pt x="16" y="4"/>
                      </a:lnTo>
                      <a:lnTo>
                        <a:pt x="10" y="8"/>
                      </a:lnTo>
                      <a:lnTo>
                        <a:pt x="6" y="14"/>
                      </a:lnTo>
                      <a:lnTo>
                        <a:pt x="4" y="20"/>
                      </a:lnTo>
                      <a:lnTo>
                        <a:pt x="2" y="26"/>
                      </a:lnTo>
                      <a:lnTo>
                        <a:pt x="0" y="32"/>
                      </a:lnTo>
                      <a:lnTo>
                        <a:pt x="0" y="696"/>
                      </a:lnTo>
                      <a:lnTo>
                        <a:pt x="0" y="696"/>
                      </a:lnTo>
                      <a:lnTo>
                        <a:pt x="2" y="701"/>
                      </a:lnTo>
                      <a:lnTo>
                        <a:pt x="4" y="707"/>
                      </a:lnTo>
                      <a:lnTo>
                        <a:pt x="6" y="713"/>
                      </a:lnTo>
                      <a:lnTo>
                        <a:pt x="10" y="719"/>
                      </a:lnTo>
                      <a:lnTo>
                        <a:pt x="16" y="723"/>
                      </a:lnTo>
                      <a:lnTo>
                        <a:pt x="20" y="725"/>
                      </a:lnTo>
                      <a:lnTo>
                        <a:pt x="26" y="727"/>
                      </a:lnTo>
                      <a:lnTo>
                        <a:pt x="34" y="727"/>
                      </a:lnTo>
                      <a:lnTo>
                        <a:pt x="404" y="727"/>
                      </a:lnTo>
                      <a:lnTo>
                        <a:pt x="404" y="727"/>
                      </a:lnTo>
                      <a:lnTo>
                        <a:pt x="382" y="703"/>
                      </a:lnTo>
                      <a:lnTo>
                        <a:pt x="34" y="703"/>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sp>
              <p:nvSpPr>
                <p:cNvPr id="327" name="Freeform 107"/>
                <p:cNvSpPr>
                  <a:spLocks/>
                </p:cNvSpPr>
                <p:nvPr/>
              </p:nvSpPr>
              <p:spPr bwMode="auto">
                <a:xfrm>
                  <a:off x="2974975" y="8467725"/>
                  <a:ext cx="38100" cy="263525"/>
                </a:xfrm>
                <a:custGeom>
                  <a:avLst/>
                  <a:gdLst>
                    <a:gd name="T0" fmla="*/ 0 w 24"/>
                    <a:gd name="T1" fmla="*/ 0 h 166"/>
                    <a:gd name="T2" fmla="*/ 0 w 24"/>
                    <a:gd name="T3" fmla="*/ 134 h 166"/>
                    <a:gd name="T4" fmla="*/ 0 w 24"/>
                    <a:gd name="T5" fmla="*/ 134 h 166"/>
                    <a:gd name="T6" fmla="*/ 24 w 24"/>
                    <a:gd name="T7" fmla="*/ 166 h 166"/>
                    <a:gd name="T8" fmla="*/ 24 w 24"/>
                    <a:gd name="T9" fmla="*/ 50 h 166"/>
                    <a:gd name="T10" fmla="*/ 24 w 24"/>
                    <a:gd name="T11" fmla="*/ 50 h 166"/>
                    <a:gd name="T12" fmla="*/ 12 w 24"/>
                    <a:gd name="T13" fmla="*/ 22 h 166"/>
                    <a:gd name="T14" fmla="*/ 0 w 24"/>
                    <a:gd name="T15" fmla="*/ 0 h 166"/>
                    <a:gd name="T16" fmla="*/ 0 w 24"/>
                    <a:gd name="T17"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66">
                      <a:moveTo>
                        <a:pt x="0" y="0"/>
                      </a:moveTo>
                      <a:lnTo>
                        <a:pt x="0" y="134"/>
                      </a:lnTo>
                      <a:lnTo>
                        <a:pt x="0" y="134"/>
                      </a:lnTo>
                      <a:lnTo>
                        <a:pt x="24" y="166"/>
                      </a:lnTo>
                      <a:lnTo>
                        <a:pt x="24" y="50"/>
                      </a:lnTo>
                      <a:lnTo>
                        <a:pt x="24" y="50"/>
                      </a:lnTo>
                      <a:lnTo>
                        <a:pt x="12" y="22"/>
                      </a:lnTo>
                      <a:lnTo>
                        <a:pt x="0" y="0"/>
                      </a:lnTo>
                      <a:lnTo>
                        <a:pt x="0"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chemeClr val="bg1"/>
                    </a:solidFill>
                    <a:effectLst/>
                    <a:uLnTx/>
                    <a:uFillTx/>
                  </a:endParaRPr>
                </a:p>
              </p:txBody>
            </p:sp>
          </p:grpSp>
        </p:grpSp>
      </p:grpSp>
    </p:spTree>
    <p:extLst>
      <p:ext uri="{BB962C8B-B14F-4D97-AF65-F5344CB8AC3E}">
        <p14:creationId xmlns:p14="http://schemas.microsoft.com/office/powerpoint/2010/main" val="1600966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970410"/>
            <a:ext cx="4932357" cy="2293620"/>
          </a:xfrm>
        </p:spPr>
        <p:txBody>
          <a:bodyPr/>
          <a:lstStyle/>
          <a:p>
            <a:r>
              <a:rPr lang="en-US" dirty="0"/>
              <a:t>Appendix</a:t>
            </a:r>
          </a:p>
        </p:txBody>
      </p:sp>
    </p:spTree>
    <p:extLst>
      <p:ext uri="{BB962C8B-B14F-4D97-AF65-F5344CB8AC3E}">
        <p14:creationId xmlns:p14="http://schemas.microsoft.com/office/powerpoint/2010/main" val="308665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0070C0"/>
                </a:solidFill>
              </a:rPr>
              <a:t>References</a:t>
            </a:r>
            <a:endParaRPr lang="en-IN" sz="4000" dirty="0">
              <a:solidFill>
                <a:srgbClr val="0070C0"/>
              </a:solidFill>
            </a:endParaRPr>
          </a:p>
        </p:txBody>
      </p:sp>
      <p:sp>
        <p:nvSpPr>
          <p:cNvPr id="33" name="Title 3"/>
          <p:cNvSpPr txBox="1">
            <a:spLocks/>
          </p:cNvSpPr>
          <p:nvPr/>
        </p:nvSpPr>
        <p:spPr>
          <a:xfrm>
            <a:off x="271554" y="704233"/>
            <a:ext cx="11721524" cy="1172629"/>
          </a:xfrm>
          <a:prstGeom prst="rect">
            <a:avLst/>
          </a:prstGeom>
        </p:spPr>
        <p:txBody>
          <a:bodyPr wrap="square" anchor="t">
            <a:spAutoFit/>
          </a:bodyPr>
          <a:lstStyle>
            <a:lvl1pPr algn="l" defTabSz="914005" rtl="0" eaLnBrk="1" latinLnBrk="0" hangingPunct="1">
              <a:lnSpc>
                <a:spcPct val="90000"/>
              </a:lnSpc>
              <a:spcBef>
                <a:spcPct val="0"/>
              </a:spcBef>
              <a:buNone/>
              <a:defRPr lang="en-US" sz="470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1300" spc="0" baseline="30000" dirty="0">
                <a:solidFill>
                  <a:srgbClr val="737373"/>
                </a:solidFill>
                <a:latin typeface="Segoe UI" panose="020B0502040204020203" pitchFamily="34" charset="0"/>
              </a:rPr>
              <a:t>1</a:t>
            </a:r>
            <a:r>
              <a:rPr lang="en-US" sz="1300" spc="0" dirty="0">
                <a:solidFill>
                  <a:srgbClr val="737373"/>
                </a:solidFill>
                <a:latin typeface="Segoe UI" panose="020B0502040204020203" pitchFamily="34" charset="0"/>
              </a:rPr>
              <a:t>Harvard Business Review - https://hbr.org/2014/10/the-value-of-keeping-the-right-customers</a:t>
            </a:r>
          </a:p>
          <a:p>
            <a:endParaRPr lang="en-US" sz="1300" spc="0" baseline="30000" dirty="0">
              <a:solidFill>
                <a:srgbClr val="737373"/>
              </a:solidFill>
              <a:latin typeface="Segoe UI" panose="020B0502040204020203" pitchFamily="34" charset="0"/>
            </a:endParaRPr>
          </a:p>
          <a:p>
            <a:r>
              <a:rPr lang="en-US" sz="1300" spc="0" baseline="30000" dirty="0">
                <a:solidFill>
                  <a:srgbClr val="737373"/>
                </a:solidFill>
                <a:latin typeface="Segoe UI" panose="020B0502040204020203" pitchFamily="34" charset="0"/>
              </a:rPr>
              <a:t>2</a:t>
            </a:r>
            <a:r>
              <a:rPr lang="en-US" sz="1300" spc="0" dirty="0">
                <a:solidFill>
                  <a:srgbClr val="737373"/>
                </a:solidFill>
                <a:latin typeface="Segoe UI" panose="020B0502040204020203" pitchFamily="34" charset="0"/>
              </a:rPr>
              <a:t>"Leading on the Edge of Chaos" by Emmett C Murphy</a:t>
            </a:r>
          </a:p>
          <a:p>
            <a:endParaRPr lang="en-US" sz="1300" spc="0" baseline="30000" dirty="0">
              <a:solidFill>
                <a:srgbClr val="737373"/>
              </a:solidFill>
              <a:latin typeface="Segoe UI" panose="020B0502040204020203" pitchFamily="34" charset="0"/>
            </a:endParaRPr>
          </a:p>
          <a:p>
            <a:r>
              <a:rPr lang="en-US" sz="1300" spc="0" baseline="30000" dirty="0">
                <a:solidFill>
                  <a:srgbClr val="737373"/>
                </a:solidFill>
                <a:latin typeface="Segoe UI" panose="020B0502040204020203" pitchFamily="34" charset="0"/>
              </a:rPr>
              <a:t>3</a:t>
            </a:r>
            <a:r>
              <a:rPr lang="en-US" sz="1300" spc="0" dirty="0">
                <a:solidFill>
                  <a:srgbClr val="737373"/>
                </a:solidFill>
                <a:latin typeface="Segoe UI" panose="020B0502040204020203" pitchFamily="34" charset="0"/>
              </a:rPr>
              <a:t>”Marketing Metrics” by Paul Farris, Neil Bendle, Phillip Pfeifer, and David Reibstein</a:t>
            </a:r>
          </a:p>
          <a:p>
            <a:endParaRPr lang="en-US" sz="1300" spc="0" baseline="30000" dirty="0">
              <a:solidFill>
                <a:srgbClr val="737373"/>
              </a:solidFill>
              <a:latin typeface="Segoe UI" panose="020B0502040204020203" pitchFamily="34" charset="0"/>
            </a:endParaRPr>
          </a:p>
          <a:p>
            <a:r>
              <a:rPr lang="en-US" sz="1300" spc="0" baseline="30000" dirty="0">
                <a:solidFill>
                  <a:srgbClr val="737373"/>
                </a:solidFill>
                <a:latin typeface="Segoe UI" panose="020B0502040204020203" pitchFamily="34" charset="0"/>
              </a:rPr>
              <a:t>4, 5, 6</a:t>
            </a:r>
            <a:r>
              <a:rPr lang="en-US" sz="1300" spc="0" dirty="0">
                <a:solidFill>
                  <a:srgbClr val="737373"/>
                </a:solidFill>
                <a:latin typeface="Segoe UI" panose="020B0502040204020203" pitchFamily="34" charset="0"/>
              </a:rPr>
              <a:t>Bain &amp; Company - http://www.bain.com/publications/articles/the-value-of-online-customer-loyalty-and-how-you-can-capture-it.aspx</a:t>
            </a:r>
          </a:p>
        </p:txBody>
      </p:sp>
    </p:spTree>
    <p:extLst>
      <p:ext uri="{BB962C8B-B14F-4D97-AF65-F5344CB8AC3E}">
        <p14:creationId xmlns:p14="http://schemas.microsoft.com/office/powerpoint/2010/main" val="333963314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Azure Machine Learning</a:t>
            </a:r>
            <a:endParaRPr lang="en-IN" sz="3200" dirty="0">
              <a:solidFill>
                <a:schemeClr val="bg1"/>
              </a:solidFill>
            </a:endParaRPr>
          </a:p>
        </p:txBody>
      </p:sp>
      <p:sp>
        <p:nvSpPr>
          <p:cNvPr id="27" name="Rectangle 26"/>
          <p:cNvSpPr/>
          <p:nvPr/>
        </p:nvSpPr>
        <p:spPr>
          <a:xfrm>
            <a:off x="183357" y="1959488"/>
            <a:ext cx="5644687" cy="4524315"/>
          </a:xfrm>
          <a:prstGeom prst="rect">
            <a:avLst/>
          </a:prstGeom>
        </p:spPr>
        <p:txBody>
          <a:bodyPr wrap="square">
            <a:spAutoFit/>
          </a:bodyPr>
          <a:lstStyle/>
          <a:p>
            <a:r>
              <a:rPr lang="en-US" dirty="0">
                <a:latin typeface="Segoe UI Semilight" panose="020B0402040204020203" pitchFamily="34" charset="0"/>
                <a:cs typeface="Segoe UI Semilight" panose="020B0402040204020203" pitchFamily="34" charset="0"/>
              </a:rPr>
              <a:t>Azure Machine Learning is a cloud predictive analytics service that makes it</a:t>
            </a:r>
            <a:r>
              <a:rPr lang="en-US" dirty="0"/>
              <a:t> </a:t>
            </a:r>
            <a:r>
              <a:rPr lang="en-US" dirty="0">
                <a:latin typeface="Segoe UI Semibold" panose="020B0702040204020203" pitchFamily="34" charset="0"/>
                <a:cs typeface="Segoe UI Semibold" panose="020B0702040204020203" pitchFamily="34" charset="0"/>
              </a:rPr>
              <a:t>possible to quickly create and deploy predictive models as analytics solutions</a:t>
            </a:r>
            <a:r>
              <a:rPr lang="en-US" dirty="0">
                <a:latin typeface="Segoe UI Semilight" panose="020B0402040204020203" pitchFamily="34" charset="0"/>
                <a:cs typeface="Segoe UI Semilight" panose="020B0402040204020203" pitchFamily="34" charset="0"/>
              </a:rPr>
              <a:t>. It learns from data in order to </a:t>
            </a:r>
            <a:r>
              <a:rPr lang="en-US" dirty="0">
                <a:latin typeface="Segoe UI Semibold" panose="020B0702040204020203" pitchFamily="34" charset="0"/>
                <a:cs typeface="Segoe UI Semibold" panose="020B0702040204020203" pitchFamily="34" charset="0"/>
              </a:rPr>
              <a:t>forecast future behaviors, outcomes, and trends</a:t>
            </a:r>
            <a:r>
              <a:rPr lang="en-US" dirty="0">
                <a:latin typeface="Segoe UI Semilight" panose="020B0402040204020203" pitchFamily="34" charset="0"/>
                <a:cs typeface="Segoe UI Semilight" panose="020B0402040204020203" pitchFamily="34" charset="0"/>
              </a:rPr>
              <a:t>. These forecasts or predictions from machine learning can make apps and devices smarter. You can </a:t>
            </a:r>
            <a:r>
              <a:rPr lang="en-US" dirty="0">
                <a:latin typeface="Segoe UI Semibold" panose="020B0702040204020203" pitchFamily="34" charset="0"/>
                <a:cs typeface="Segoe UI Semibold" panose="020B0702040204020203" pitchFamily="34" charset="0"/>
              </a:rPr>
              <a:t>work from a ready-to-use library of algorithms</a:t>
            </a:r>
            <a:r>
              <a:rPr lang="en-US" dirty="0">
                <a:latin typeface="Segoe UI Semilight" panose="020B0402040204020203" pitchFamily="34" charset="0"/>
                <a:cs typeface="Segoe UI Semilight" panose="020B0402040204020203" pitchFamily="34" charset="0"/>
              </a:rPr>
              <a:t>, use them to create models on an internet-connected PC, and deploy your predictive solution quickly. </a:t>
            </a:r>
            <a:r>
              <a:rPr lang="en-US" dirty="0">
                <a:latin typeface="Segoe UI Semibold" panose="020B0702040204020203" pitchFamily="34" charset="0"/>
                <a:cs typeface="Segoe UI Semibold" panose="020B0702040204020203" pitchFamily="34" charset="0"/>
              </a:rPr>
              <a:t>Start from ready-to-use </a:t>
            </a:r>
            <a:r>
              <a:rPr lang="en-US" dirty="0">
                <a:latin typeface="Segoe UI Semilight" panose="020B0402040204020203" pitchFamily="34" charset="0"/>
                <a:cs typeface="Segoe UI Semilight" panose="020B0402040204020203" pitchFamily="34" charset="0"/>
              </a:rPr>
              <a:t>examples and solutions in the Cortana Intelligence Gallery.</a:t>
            </a:r>
          </a:p>
          <a:p>
            <a:endParaRPr lang="en-US" dirty="0"/>
          </a:p>
          <a:p>
            <a:r>
              <a:rPr lang="en-US" dirty="0">
                <a:latin typeface="Segoe UI Semilight" panose="020B0402040204020203" pitchFamily="34" charset="0"/>
                <a:cs typeface="Segoe UI Semilight" panose="020B0402040204020203" pitchFamily="34" charset="0"/>
              </a:rPr>
              <a:t>Azure Machine Learning not only provides tools to model predictive analytics, but also provides </a:t>
            </a:r>
            <a:r>
              <a:rPr lang="en-US" dirty="0">
                <a:latin typeface="Segoe UI Semibold" panose="020B0702040204020203" pitchFamily="34" charset="0"/>
                <a:cs typeface="Segoe UI Semibold" panose="020B0702040204020203" pitchFamily="34" charset="0"/>
              </a:rPr>
              <a:t>a fully managed service</a:t>
            </a:r>
            <a:r>
              <a:rPr lang="en-US" dirty="0"/>
              <a:t> </a:t>
            </a:r>
            <a:r>
              <a:rPr lang="en-US" dirty="0">
                <a:latin typeface="Segoe UI Semilight" panose="020B0402040204020203" pitchFamily="34" charset="0"/>
                <a:cs typeface="Segoe UI Semilight" panose="020B0402040204020203" pitchFamily="34" charset="0"/>
              </a:rPr>
              <a:t>you can use to deploy your predictive models as ready-to-consume web services</a:t>
            </a:r>
            <a:r>
              <a:rPr lang="en-US" dirty="0"/>
              <a:t>.</a:t>
            </a:r>
            <a:endParaRPr lang="en-US" sz="1600" dirty="0">
              <a:solidFill>
                <a:srgbClr val="005291"/>
              </a:solidFill>
              <a:ea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3527" y="2104776"/>
            <a:ext cx="3869740" cy="4098316"/>
          </a:xfrm>
          <a:prstGeom prst="rect">
            <a:avLst/>
          </a:prstGeom>
        </p:spPr>
      </p:pic>
    </p:spTree>
    <p:extLst>
      <p:ext uri="{BB962C8B-B14F-4D97-AF65-F5344CB8AC3E}">
        <p14:creationId xmlns:p14="http://schemas.microsoft.com/office/powerpoint/2010/main" val="282314865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764" y="232431"/>
            <a:ext cx="11099799" cy="6645557"/>
          </a:xfrm>
          <a:prstGeom prst="rect">
            <a:avLst/>
          </a:prstGeom>
        </p:spPr>
      </p:pic>
      <p:sp>
        <p:nvSpPr>
          <p:cNvPr id="4"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2</a:t>
            </a:fld>
            <a:endParaRPr lang="en-IN" dirty="0"/>
          </a:p>
        </p:txBody>
      </p:sp>
      <p:sp>
        <p:nvSpPr>
          <p:cNvPr id="7" name="Rectangle 6"/>
          <p:cNvSpPr/>
          <p:nvPr/>
        </p:nvSpPr>
        <p:spPr>
          <a:xfrm>
            <a:off x="196516" y="471655"/>
            <a:ext cx="6103700" cy="4124206"/>
          </a:xfrm>
          <a:prstGeom prst="rect">
            <a:avLst/>
          </a:prstGeom>
        </p:spPr>
        <p:txBody>
          <a:bodyPr wrap="square">
            <a:spAutoFit/>
          </a:bodyPr>
          <a:lstStyle/>
          <a:p>
            <a:pPr>
              <a:spcAft>
                <a:spcPts val="1200"/>
              </a:spcAft>
            </a:pPr>
            <a:r>
              <a:rPr lang="en-US" sz="2100" dirty="0">
                <a:solidFill>
                  <a:srgbClr val="006FC8"/>
                </a:solidFill>
                <a:latin typeface="Segoe UI" panose="020B0502040204020203" pitchFamily="34" charset="0"/>
              </a:rPr>
              <a:t>Keeping existing customers is five times cheaper than the cost of attaining new ones.</a:t>
            </a:r>
            <a:r>
              <a:rPr lang="en-US" sz="2100" baseline="30000" dirty="0">
                <a:solidFill>
                  <a:srgbClr val="006FC8"/>
                </a:solidFill>
                <a:latin typeface="Segoe UI" panose="020B0502040204020203" pitchFamily="34" charset="0"/>
              </a:rPr>
              <a:t>1</a:t>
            </a:r>
            <a:r>
              <a:rPr lang="en-US" sz="2100" dirty="0">
                <a:solidFill>
                  <a:srgbClr val="006FC8"/>
                </a:solidFill>
                <a:latin typeface="Segoe UI" panose="020B0502040204020203" pitchFamily="34" charset="0"/>
              </a:rPr>
              <a:t> For this reason, marketing executives often find themselves trying to </a:t>
            </a:r>
            <a:r>
              <a:rPr lang="en-US" sz="2100" dirty="0">
                <a:solidFill>
                  <a:srgbClr val="005291"/>
                </a:solidFill>
                <a:latin typeface="Segoe UI Semibold" panose="020B0702040204020203" pitchFamily="34" charset="0"/>
                <a:cs typeface="Segoe UI Semibold" panose="020B0702040204020203" pitchFamily="34" charset="0"/>
              </a:rPr>
              <a:t>estimate the likelihood of customer churn</a:t>
            </a:r>
            <a:r>
              <a:rPr lang="en-US" sz="2100" dirty="0">
                <a:solidFill>
                  <a:srgbClr val="006FC8"/>
                </a:solidFill>
                <a:latin typeface="Segoe UI" panose="020B0502040204020203" pitchFamily="34" charset="0"/>
              </a:rPr>
              <a:t> and finding the necessary actions to minimize the churn rate.</a:t>
            </a:r>
          </a:p>
          <a:p>
            <a:r>
              <a:rPr lang="en-US" sz="2100" dirty="0">
                <a:solidFill>
                  <a:srgbClr val="006FC8"/>
                </a:solidFill>
                <a:latin typeface="Segoe UI" panose="020B0502040204020203" pitchFamily="34" charset="0"/>
              </a:rPr>
              <a:t>Customer Churn Prediction uses Azure Machine Learning to </a:t>
            </a:r>
            <a:r>
              <a:rPr lang="en-US" sz="2100" dirty="0">
                <a:solidFill>
                  <a:srgbClr val="005291"/>
                </a:solidFill>
                <a:latin typeface="Segoe UI Semibold" panose="020B0702040204020203" pitchFamily="34" charset="0"/>
                <a:cs typeface="Segoe UI Semibold" panose="020B0702040204020203" pitchFamily="34" charset="0"/>
              </a:rPr>
              <a:t>predict churn probability and helps find patterns in existing data</a:t>
            </a:r>
            <a:r>
              <a:rPr lang="en-US" sz="2100" dirty="0">
                <a:solidFill>
                  <a:srgbClr val="006FC8"/>
                </a:solidFill>
                <a:latin typeface="Segoe UI" panose="020B0502040204020203" pitchFamily="34" charset="0"/>
              </a:rPr>
              <a:t> associated with the predicted churn rate. This information empowers businesses with actionable intelligence to improve customer retention and profit margins.</a:t>
            </a:r>
            <a:endParaRPr lang="en-US" sz="2100" dirty="0">
              <a:solidFill>
                <a:srgbClr val="005291"/>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69641329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Azure Event Hubs</a:t>
            </a:r>
            <a:endParaRPr lang="en-IN" sz="3200" dirty="0">
              <a:solidFill>
                <a:schemeClr val="bg1"/>
              </a:solidFill>
            </a:endParaRPr>
          </a:p>
        </p:txBody>
      </p:sp>
      <p:sp>
        <p:nvSpPr>
          <p:cNvPr id="27" name="Rectangle 26"/>
          <p:cNvSpPr/>
          <p:nvPr/>
        </p:nvSpPr>
        <p:spPr>
          <a:xfrm>
            <a:off x="183357" y="1959488"/>
            <a:ext cx="5644687" cy="4524315"/>
          </a:xfrm>
          <a:prstGeom prst="rect">
            <a:avLst/>
          </a:prstGeom>
        </p:spPr>
        <p:txBody>
          <a:bodyPr wrap="square">
            <a:spAutoFit/>
          </a:bodyPr>
          <a:lstStyle/>
          <a:p>
            <a:r>
              <a:rPr lang="en-US" dirty="0">
                <a:latin typeface="Segoe UI Semilight" panose="020B0402040204020203" pitchFamily="34" charset="0"/>
                <a:cs typeface="Segoe UI Semilight" panose="020B0402040204020203" pitchFamily="34" charset="0"/>
              </a:rPr>
              <a:t>Azure Event Hubs is a hyper-scale telemetry ingestion service that </a:t>
            </a:r>
            <a:r>
              <a:rPr lang="en-US" dirty="0">
                <a:latin typeface="Segoe UI Semibold" panose="020B0702040204020203" pitchFamily="34" charset="0"/>
                <a:cs typeface="Segoe UI Semibold" panose="020B0702040204020203" pitchFamily="34" charset="0"/>
              </a:rPr>
              <a:t>collects, transforms, and stores millions of events</a:t>
            </a:r>
            <a:r>
              <a:rPr lang="en-US" dirty="0">
                <a:latin typeface="Segoe UI Semilight" panose="020B0402040204020203" pitchFamily="34" charset="0"/>
                <a:cs typeface="Segoe UI Semilight" panose="020B0402040204020203" pitchFamily="34" charset="0"/>
              </a:rPr>
              <a:t>. As a distributed streaming platform, it offers </a:t>
            </a:r>
            <a:r>
              <a:rPr lang="en-US" dirty="0">
                <a:latin typeface="Segoe UI Semibold" panose="020B0702040204020203" pitchFamily="34" charset="0"/>
                <a:cs typeface="Segoe UI Semibold" panose="020B0702040204020203" pitchFamily="34" charset="0"/>
              </a:rPr>
              <a:t>low latency and configurable time retention </a:t>
            </a:r>
            <a:r>
              <a:rPr lang="en-US" dirty="0">
                <a:latin typeface="Segoe UI Semilight" panose="020B0402040204020203" pitchFamily="34" charset="0"/>
                <a:cs typeface="Segoe UI Semilight" panose="020B0402040204020203" pitchFamily="34" charset="0"/>
              </a:rPr>
              <a:t>that </a:t>
            </a:r>
            <a:r>
              <a:rPr lang="en-US" dirty="0">
                <a:latin typeface="Segoe UI Semibold" panose="020B0702040204020203" pitchFamily="34" charset="0"/>
                <a:cs typeface="Segoe UI Semibold" panose="020B0702040204020203" pitchFamily="34" charset="0"/>
              </a:rPr>
              <a:t>enable ingression of massive amounts of telemetry </a:t>
            </a:r>
            <a:r>
              <a:rPr lang="en-US" dirty="0">
                <a:latin typeface="Segoe UI Semilight" panose="020B0402040204020203" pitchFamily="34" charset="0"/>
                <a:cs typeface="Segoe UI Semilight" panose="020B0402040204020203" pitchFamily="34" charset="0"/>
              </a:rPr>
              <a:t>into the cloud and read the data from multiple applications using publish-subscribe semantics. Event Hubs ingests events with </a:t>
            </a:r>
            <a:r>
              <a:rPr lang="en-US" dirty="0">
                <a:latin typeface="Segoe UI Semibold" panose="020B0702040204020203" pitchFamily="34" charset="0"/>
                <a:cs typeface="Segoe UI Semibold" panose="020B0702040204020203" pitchFamily="34" charset="0"/>
              </a:rPr>
              <a:t>elastic scale to accommodate variable load profiles and the spikes</a:t>
            </a:r>
            <a:r>
              <a:rPr lang="en-US" dirty="0">
                <a:latin typeface="Segoe UI Semilight" panose="020B0402040204020203" pitchFamily="34" charset="0"/>
                <a:cs typeface="Segoe UI Semilight" panose="020B0402040204020203" pitchFamily="34" charset="0"/>
              </a:rPr>
              <a:t>. </a:t>
            </a:r>
          </a:p>
          <a:p>
            <a:endParaRPr lang="en-US" dirty="0">
              <a:latin typeface="Segoe UI Semilight" panose="020B0402040204020203" pitchFamily="34" charset="0"/>
              <a:cs typeface="Segoe UI Semilight" panose="020B0402040204020203" pitchFamily="34" charset="0"/>
            </a:endParaRPr>
          </a:p>
          <a:p>
            <a:r>
              <a:rPr lang="en-US" dirty="0">
                <a:latin typeface="Segoe UI Semilight" panose="020B0402040204020203" pitchFamily="34" charset="0"/>
                <a:cs typeface="Segoe UI Semilight" panose="020B0402040204020203" pitchFamily="34" charset="0"/>
              </a:rPr>
              <a:t>As a fully managed service, there are no servers to maintain and no software licenses to acquire. Pricing is simple and easy to predict. Event Hubs lets you focus on getting value from your telemetry rather than on gathering the data.</a:t>
            </a:r>
          </a:p>
          <a:p>
            <a:endParaRPr lang="en-US" dirty="0">
              <a:latin typeface="Segoe UI Semilight" panose="020B0402040204020203" pitchFamily="34" charset="0"/>
              <a:cs typeface="Segoe UI Semilight" panose="020B0402040204020203"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8474" y="2679605"/>
            <a:ext cx="2939845" cy="3025838"/>
          </a:xfrm>
          <a:prstGeom prst="rect">
            <a:avLst/>
          </a:prstGeom>
        </p:spPr>
      </p:pic>
    </p:spTree>
    <p:extLst>
      <p:ext uri="{BB962C8B-B14F-4D97-AF65-F5344CB8AC3E}">
        <p14:creationId xmlns:p14="http://schemas.microsoft.com/office/powerpoint/2010/main" val="77242678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Azure Stream Analytics</a:t>
            </a:r>
            <a:endParaRPr lang="en-IN" sz="3200" dirty="0">
              <a:solidFill>
                <a:schemeClr val="bg1"/>
              </a:solidFill>
            </a:endParaRPr>
          </a:p>
        </p:txBody>
      </p:sp>
      <p:sp>
        <p:nvSpPr>
          <p:cNvPr id="27" name="Rectangle 26"/>
          <p:cNvSpPr/>
          <p:nvPr/>
        </p:nvSpPr>
        <p:spPr>
          <a:xfrm>
            <a:off x="183357" y="1959488"/>
            <a:ext cx="5644687" cy="3970318"/>
          </a:xfrm>
          <a:prstGeom prst="rect">
            <a:avLst/>
          </a:prstGeom>
        </p:spPr>
        <p:txBody>
          <a:bodyPr wrap="square">
            <a:spAutoFit/>
          </a:bodyPr>
          <a:lstStyle/>
          <a:p>
            <a:r>
              <a:rPr lang="en-US" dirty="0">
                <a:latin typeface="Segoe UI Semilight" panose="020B0402040204020203" pitchFamily="34" charset="0"/>
                <a:cs typeface="Segoe UI Semilight" panose="020B0402040204020203" pitchFamily="34" charset="0"/>
              </a:rPr>
              <a:t>Azure Stream Analytics produces insights from devices, sensors, infrastructure, and applications. It </a:t>
            </a:r>
            <a:r>
              <a:rPr lang="en-US" dirty="0">
                <a:latin typeface="Segoe UI Semibold" panose="020B0702040204020203" pitchFamily="34" charset="0"/>
                <a:cs typeface="Segoe UI Semibold" panose="020B0702040204020203" pitchFamily="34" charset="0"/>
              </a:rPr>
              <a:t>processes ingested events in real-time, comparing multiple streams or comparing streams with historical values and models</a:t>
            </a:r>
            <a:r>
              <a:rPr lang="en-US" dirty="0">
                <a:latin typeface="Segoe UI Semilight" panose="020B0402040204020203" pitchFamily="34" charset="0"/>
                <a:cs typeface="Segoe UI Semilight" panose="020B0402040204020203" pitchFamily="34" charset="0"/>
              </a:rPr>
              <a:t>. Stream is also able to detect anomalies, transform incoming data, trigger an alert when a specific error or condition appears in the stream, and is able to display this real-time data in your dashboard.</a:t>
            </a:r>
          </a:p>
          <a:p>
            <a:endParaRPr lang="en-US" dirty="0">
              <a:latin typeface="Segoe UI Semilight" panose="020B0402040204020203" pitchFamily="34" charset="0"/>
              <a:cs typeface="Segoe UI Semilight" panose="020B0402040204020203" pitchFamily="34" charset="0"/>
            </a:endParaRPr>
          </a:p>
          <a:p>
            <a:r>
              <a:rPr lang="en-US" dirty="0">
                <a:latin typeface="Segoe UI Semilight" panose="020B0402040204020203" pitchFamily="34" charset="0"/>
                <a:cs typeface="Segoe UI Semilight" panose="020B0402040204020203" pitchFamily="34" charset="0"/>
              </a:rPr>
              <a:t>Stream Analytics </a:t>
            </a:r>
            <a:r>
              <a:rPr lang="en-US" dirty="0">
                <a:latin typeface="Segoe UI Semibold" panose="020B0702040204020203" pitchFamily="34" charset="0"/>
                <a:cs typeface="Segoe UI Semibold" panose="020B0702040204020203" pitchFamily="34" charset="0"/>
              </a:rPr>
              <a:t>scales to any volume of data </a:t>
            </a:r>
            <a:r>
              <a:rPr lang="en-US" dirty="0">
                <a:latin typeface="Segoe UI Semilight" panose="020B0402040204020203" pitchFamily="34" charset="0"/>
                <a:cs typeface="Segoe UI Semilight" panose="020B0402040204020203" pitchFamily="34" charset="0"/>
              </a:rPr>
              <a:t>while still achieving </a:t>
            </a:r>
            <a:r>
              <a:rPr lang="en-US" dirty="0">
                <a:latin typeface="Segoe UI Semibold" panose="020B0702040204020203" pitchFamily="34" charset="0"/>
                <a:cs typeface="Segoe UI Semibold" panose="020B0702040204020203" pitchFamily="34" charset="0"/>
              </a:rPr>
              <a:t>high throughput, low-latency, and guaranteed resiliency</a:t>
            </a:r>
            <a:r>
              <a:rPr lang="en-US" dirty="0">
                <a:latin typeface="Segoe UI Semilight" panose="020B0402040204020203" pitchFamily="34" charset="0"/>
                <a:cs typeface="Segoe UI Semilight" panose="020B0402040204020203" pitchFamily="34" charset="0"/>
              </a:rPr>
              <a:t>. Get all of this without incurring hardware or other up-front costs and without time-consuming installation or setup.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6283" y="2526481"/>
            <a:ext cx="4304227" cy="3332087"/>
          </a:xfrm>
          <a:prstGeom prst="rect">
            <a:avLst/>
          </a:prstGeom>
        </p:spPr>
      </p:pic>
    </p:spTree>
    <p:extLst>
      <p:ext uri="{BB962C8B-B14F-4D97-AF65-F5344CB8AC3E}">
        <p14:creationId xmlns:p14="http://schemas.microsoft.com/office/powerpoint/2010/main" val="29324561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Used in this Solution</a:t>
            </a:r>
            <a:endParaRPr lang="en-IN" sz="4000" dirty="0">
              <a:solidFill>
                <a:srgbClr val="0070C0"/>
              </a:solidFill>
            </a:endParaRPr>
          </a:p>
        </p:txBody>
      </p:sp>
      <p:sp>
        <p:nvSpPr>
          <p:cNvPr id="25" name="Title 1"/>
          <p:cNvSpPr txBox="1">
            <a:spLocks/>
          </p:cNvSpPr>
          <p:nvPr/>
        </p:nvSpPr>
        <p:spPr>
          <a:xfrm>
            <a:off x="0" y="806298"/>
            <a:ext cx="12192000" cy="817769"/>
          </a:xfrm>
          <a:prstGeom prst="rect">
            <a:avLst/>
          </a:prstGeom>
          <a:solidFill>
            <a:schemeClr val="accent2"/>
          </a:solidFill>
        </p:spPr>
        <p:txBody>
          <a:bodyPr lIns="228600"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3200" dirty="0">
                <a:solidFill>
                  <a:schemeClr val="bg1"/>
                </a:solidFill>
              </a:rPr>
              <a:t>Azure SQL Data Warehouse</a:t>
            </a:r>
            <a:endParaRPr lang="en-IN" sz="3200" dirty="0">
              <a:solidFill>
                <a:schemeClr val="bg1"/>
              </a:solidFill>
            </a:endParaRPr>
          </a:p>
        </p:txBody>
      </p:sp>
      <p:sp>
        <p:nvSpPr>
          <p:cNvPr id="27" name="Rectangle 26"/>
          <p:cNvSpPr/>
          <p:nvPr/>
        </p:nvSpPr>
        <p:spPr>
          <a:xfrm>
            <a:off x="183357" y="1959488"/>
            <a:ext cx="5644687" cy="4524315"/>
          </a:xfrm>
          <a:prstGeom prst="rect">
            <a:avLst/>
          </a:prstGeom>
        </p:spPr>
        <p:txBody>
          <a:bodyPr wrap="square">
            <a:spAutoFit/>
          </a:bodyPr>
          <a:lstStyle/>
          <a:p>
            <a:r>
              <a:rPr lang="en-US" dirty="0">
                <a:latin typeface="+mj-lt"/>
              </a:rPr>
              <a:t>Unlike other cloud services SQL Data Warehouse (DW) truly delivers on the promise of </a:t>
            </a:r>
            <a:r>
              <a:rPr lang="en-US" dirty="0">
                <a:latin typeface="Segoe UI Semibold" panose="020B0702040204020203" pitchFamily="34" charset="0"/>
                <a:cs typeface="Segoe UI Semibold" panose="020B0702040204020203" pitchFamily="34" charset="0"/>
              </a:rPr>
              <a:t>cloud elasticity</a:t>
            </a:r>
            <a:r>
              <a:rPr lang="en-US" dirty="0">
                <a:latin typeface="+mj-lt"/>
              </a:rPr>
              <a:t>, making it </a:t>
            </a:r>
            <a:r>
              <a:rPr lang="en-US" dirty="0">
                <a:latin typeface="Segoe UI Semibold" panose="020B0702040204020203" pitchFamily="34" charset="0"/>
                <a:cs typeface="Segoe UI Semibold" panose="020B0702040204020203" pitchFamily="34" charset="0"/>
              </a:rPr>
              <a:t>ideal for batch-based data warehouse workloads</a:t>
            </a:r>
            <a:r>
              <a:rPr lang="en-US" dirty="0">
                <a:latin typeface="+mj-lt"/>
              </a:rPr>
              <a:t>. Utilizing a decoupled storage and compute model, DW allows you to </a:t>
            </a:r>
            <a:r>
              <a:rPr lang="en-US" dirty="0">
                <a:latin typeface="Segoe UI Semibold" panose="020B0702040204020203" pitchFamily="34" charset="0"/>
                <a:cs typeface="Segoe UI Semibold" panose="020B0702040204020203" pitchFamily="34" charset="0"/>
              </a:rPr>
              <a:t>easily scale compute in seconds </a:t>
            </a:r>
            <a:r>
              <a:rPr lang="en-US" dirty="0">
                <a:latin typeface="+mj-lt"/>
              </a:rPr>
              <a:t>without over-provisioning or over-paying. </a:t>
            </a:r>
          </a:p>
          <a:p>
            <a:endParaRPr lang="en-US" dirty="0">
              <a:latin typeface="+mj-lt"/>
            </a:endParaRPr>
          </a:p>
          <a:p>
            <a:r>
              <a:rPr lang="en-US" dirty="0">
                <a:latin typeface="+mj-lt"/>
              </a:rPr>
              <a:t>Built-into SQL Data Warehouse, Microsoft PolyBase technology </a:t>
            </a:r>
            <a:r>
              <a:rPr lang="en-US" dirty="0">
                <a:latin typeface="Segoe UI Semibold" panose="020B0702040204020203" pitchFamily="34" charset="0"/>
                <a:cs typeface="Segoe UI Semibold" panose="020B0702040204020203" pitchFamily="34" charset="0"/>
              </a:rPr>
              <a:t>simplifies and enables distributed analytics </a:t>
            </a:r>
            <a:r>
              <a:rPr lang="en-US" dirty="0">
                <a:latin typeface="+mj-lt"/>
              </a:rPr>
              <a:t>and allows you to run a single query using familiar tools over multiple data sources. Seamless compatibility with SQL Server Integration Services, Azure Analysis Services, Azure Stream Analytics, Azure Machine Learning, Azure Data Factory, and Azure Storage </a:t>
            </a:r>
            <a:r>
              <a:rPr lang="en-US" dirty="0">
                <a:latin typeface="Segoe UI Semibold" panose="020B0702040204020203" pitchFamily="34" charset="0"/>
                <a:cs typeface="Segoe UI Semibold" panose="020B0702040204020203" pitchFamily="34" charset="0"/>
              </a:rPr>
              <a:t>ensures insight across all of your data, as fast as it’s coming in</a:t>
            </a:r>
            <a:r>
              <a:rPr lang="en-US" dirty="0">
                <a:latin typeface="+mj-lt"/>
              </a:rPr>
              <a:t>.</a:t>
            </a:r>
            <a:endParaRPr lang="en-US" dirty="0">
              <a:latin typeface="+mj-lt"/>
              <a:cs typeface="Segoe UI Semilight" panose="020B0402040204020203"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1929" y="2290973"/>
            <a:ext cx="3912934" cy="3803102"/>
          </a:xfrm>
          <a:prstGeom prst="rect">
            <a:avLst/>
          </a:prstGeom>
        </p:spPr>
      </p:pic>
    </p:spTree>
    <p:extLst>
      <p:ext uri="{BB962C8B-B14F-4D97-AF65-F5344CB8AC3E}">
        <p14:creationId xmlns:p14="http://schemas.microsoft.com/office/powerpoint/2010/main" val="348367397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0" y="806298"/>
            <a:ext cx="12192000" cy="6051702"/>
          </a:xfrm>
          <a:prstGeom prst="rect">
            <a:avLst/>
          </a:prstGeom>
          <a:solidFill>
            <a:srgbClr val="006FC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8" name="Title 1"/>
          <p:cNvSpPr txBox="1">
            <a:spLocks/>
          </p:cNvSpPr>
          <p:nvPr/>
        </p:nvSpPr>
        <p:spPr>
          <a:xfrm>
            <a:off x="124566" y="-11471"/>
            <a:ext cx="12067434" cy="817769"/>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000" dirty="0">
                <a:solidFill>
                  <a:srgbClr val="505050">
                    <a:lumMod val="50000"/>
                  </a:srgbClr>
                </a:solidFill>
              </a:rPr>
              <a:t>Cortana Intelligence Suite </a:t>
            </a:r>
            <a:r>
              <a:rPr lang="en-US" sz="4000" dirty="0">
                <a:solidFill>
                  <a:srgbClr val="0070C0"/>
                </a:solidFill>
              </a:rPr>
              <a:t>| Benefits</a:t>
            </a:r>
            <a:endParaRPr lang="en-IN" sz="4000" dirty="0">
              <a:solidFill>
                <a:srgbClr val="0070C0"/>
              </a:solidFill>
            </a:endParaRPr>
          </a:p>
        </p:txBody>
      </p:sp>
      <p:sp>
        <p:nvSpPr>
          <p:cNvPr id="25" name="TextBox 24"/>
          <p:cNvSpPr txBox="1"/>
          <p:nvPr/>
        </p:nvSpPr>
        <p:spPr>
          <a:xfrm>
            <a:off x="0" y="930737"/>
            <a:ext cx="12192000" cy="800219"/>
          </a:xfrm>
          <a:prstGeom prst="rect">
            <a:avLst/>
          </a:prstGeom>
          <a:noFill/>
        </p:spPr>
        <p:txBody>
          <a:bodyPr wrap="square" lIns="274320" tIns="182880" rIns="274320" bIns="182880" rtlCol="0" anchor="t">
            <a:spAutoFit/>
          </a:bodyPr>
          <a:lstStyle/>
          <a:p>
            <a:pPr algn="just"/>
            <a:r>
              <a:rPr lang="en-US" sz="1400" dirty="0">
                <a:solidFill>
                  <a:schemeClr val="bg1"/>
                </a:solidFill>
              </a:rPr>
              <a:t>Cortana Intelligence Suite enables you to realize your business outcomes by providing tools to transform data into intelligent action. It transforms entire systems of production, management and governance by enabling you to reap business benefits such as: </a:t>
            </a:r>
          </a:p>
        </p:txBody>
      </p:sp>
      <p:grpSp>
        <p:nvGrpSpPr>
          <p:cNvPr id="20" name="Group 19"/>
          <p:cNvGrpSpPr/>
          <p:nvPr/>
        </p:nvGrpSpPr>
        <p:grpSpPr>
          <a:xfrm>
            <a:off x="289268" y="2277310"/>
            <a:ext cx="2267107" cy="2945697"/>
            <a:chOff x="545453" y="2277310"/>
            <a:chExt cx="2267107" cy="2945697"/>
          </a:xfrm>
        </p:grpSpPr>
        <p:sp>
          <p:nvSpPr>
            <p:cNvPr id="212" name="TextBox 211"/>
            <p:cNvSpPr txBox="1"/>
            <p:nvPr/>
          </p:nvSpPr>
          <p:spPr>
            <a:xfrm>
              <a:off x="545453"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Improve visibility and prediction accuracy</a:t>
              </a:r>
            </a:p>
          </p:txBody>
        </p:sp>
        <p:grpSp>
          <p:nvGrpSpPr>
            <p:cNvPr id="11" name="Group 10"/>
            <p:cNvGrpSpPr/>
            <p:nvPr/>
          </p:nvGrpSpPr>
          <p:grpSpPr>
            <a:xfrm>
              <a:off x="991539" y="2277310"/>
              <a:ext cx="1364463" cy="1364463"/>
              <a:chOff x="991539" y="2277310"/>
              <a:chExt cx="1364463" cy="1364463"/>
            </a:xfrm>
            <a:effectLst>
              <a:outerShdw blurRad="127000" dist="76200" dir="5400000" algn="t" rotWithShape="0">
                <a:prstClr val="black">
                  <a:alpha val="20000"/>
                </a:prstClr>
              </a:outerShdw>
            </a:effectLst>
          </p:grpSpPr>
          <p:sp>
            <p:nvSpPr>
              <p:cNvPr id="5" name="Oval 4"/>
              <p:cNvSpPr/>
              <p:nvPr/>
            </p:nvSpPr>
            <p:spPr bwMode="auto">
              <a:xfrm>
                <a:off x="991539"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3" name="Group 32"/>
              <p:cNvGrpSpPr/>
              <p:nvPr/>
            </p:nvGrpSpPr>
            <p:grpSpPr>
              <a:xfrm>
                <a:off x="1316452" y="2605292"/>
                <a:ext cx="714636" cy="708499"/>
                <a:chOff x="-4075112" y="-1241425"/>
                <a:chExt cx="1162050" cy="1160463"/>
              </a:xfrm>
              <a:effectLst>
                <a:outerShdw blurRad="12700" dist="25400" dir="5400000" algn="t" rotWithShape="0">
                  <a:prstClr val="black">
                    <a:alpha val="50000"/>
                  </a:prstClr>
                </a:outerShdw>
              </a:effectLst>
            </p:grpSpPr>
            <p:sp>
              <p:nvSpPr>
                <p:cNvPr id="34" name="Oval 7"/>
                <p:cNvSpPr>
                  <a:spLocks noChangeArrowheads="1"/>
                </p:cNvSpPr>
                <p:nvPr/>
              </p:nvSpPr>
              <p:spPr bwMode="auto">
                <a:xfrm>
                  <a:off x="-4075112" y="-1241425"/>
                  <a:ext cx="744538" cy="75565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5" name="Line 8"/>
                <p:cNvSpPr>
                  <a:spLocks noChangeShapeType="1"/>
                </p:cNvSpPr>
                <p:nvPr/>
              </p:nvSpPr>
              <p:spPr bwMode="auto">
                <a:xfrm>
                  <a:off x="-3443287" y="-598487"/>
                  <a:ext cx="112713" cy="112713"/>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36" name="Freeform 9"/>
                <p:cNvSpPr>
                  <a:spLocks/>
                </p:cNvSpPr>
                <p:nvPr/>
              </p:nvSpPr>
              <p:spPr bwMode="auto">
                <a:xfrm>
                  <a:off x="-3387725" y="-542925"/>
                  <a:ext cx="474663" cy="461963"/>
                </a:xfrm>
                <a:custGeom>
                  <a:avLst/>
                  <a:gdLst>
                    <a:gd name="T0" fmla="*/ 299 w 299"/>
                    <a:gd name="T1" fmla="*/ 220 h 291"/>
                    <a:gd name="T2" fmla="*/ 228 w 299"/>
                    <a:gd name="T3" fmla="*/ 291 h 291"/>
                    <a:gd name="T4" fmla="*/ 0 w 299"/>
                    <a:gd name="T5" fmla="*/ 64 h 291"/>
                    <a:gd name="T6" fmla="*/ 71 w 299"/>
                    <a:gd name="T7" fmla="*/ 0 h 291"/>
                    <a:gd name="T8" fmla="*/ 299 w 299"/>
                    <a:gd name="T9" fmla="*/ 220 h 291"/>
                  </a:gdLst>
                  <a:ahLst/>
                  <a:cxnLst>
                    <a:cxn ang="0">
                      <a:pos x="T0" y="T1"/>
                    </a:cxn>
                    <a:cxn ang="0">
                      <a:pos x="T2" y="T3"/>
                    </a:cxn>
                    <a:cxn ang="0">
                      <a:pos x="T4" y="T5"/>
                    </a:cxn>
                    <a:cxn ang="0">
                      <a:pos x="T6" y="T7"/>
                    </a:cxn>
                    <a:cxn ang="0">
                      <a:pos x="T8" y="T9"/>
                    </a:cxn>
                  </a:cxnLst>
                  <a:rect l="0" t="0" r="r" b="b"/>
                  <a:pathLst>
                    <a:path w="299" h="291">
                      <a:moveTo>
                        <a:pt x="299" y="220"/>
                      </a:moveTo>
                      <a:lnTo>
                        <a:pt x="228" y="291"/>
                      </a:lnTo>
                      <a:lnTo>
                        <a:pt x="0" y="64"/>
                      </a:lnTo>
                      <a:lnTo>
                        <a:pt x="71" y="0"/>
                      </a:lnTo>
                      <a:lnTo>
                        <a:pt x="299" y="220"/>
                      </a:ln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1" name="Group 20"/>
          <p:cNvGrpSpPr/>
          <p:nvPr/>
        </p:nvGrpSpPr>
        <p:grpSpPr>
          <a:xfrm>
            <a:off x="2623521" y="2277310"/>
            <a:ext cx="2267107" cy="2945697"/>
            <a:chOff x="2356002" y="2277310"/>
            <a:chExt cx="2267107" cy="2945697"/>
          </a:xfrm>
        </p:grpSpPr>
        <p:sp>
          <p:nvSpPr>
            <p:cNvPr id="37" name="TextBox 36"/>
            <p:cNvSpPr txBox="1"/>
            <p:nvPr/>
          </p:nvSpPr>
          <p:spPr>
            <a:xfrm>
              <a:off x="2356002"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Get the right products to the right places efficiently</a:t>
              </a:r>
            </a:p>
          </p:txBody>
        </p:sp>
        <p:grpSp>
          <p:nvGrpSpPr>
            <p:cNvPr id="10" name="Group 9"/>
            <p:cNvGrpSpPr/>
            <p:nvPr/>
          </p:nvGrpSpPr>
          <p:grpSpPr>
            <a:xfrm>
              <a:off x="2802088" y="2277310"/>
              <a:ext cx="1364463" cy="1364463"/>
              <a:chOff x="2802088" y="2277310"/>
              <a:chExt cx="1364463" cy="1364463"/>
            </a:xfrm>
            <a:effectLst>
              <a:outerShdw blurRad="127000" dist="76200" dir="5400000" algn="t" rotWithShape="0">
                <a:prstClr val="black">
                  <a:alpha val="20000"/>
                </a:prstClr>
              </a:outerShdw>
            </a:effectLst>
          </p:grpSpPr>
          <p:sp>
            <p:nvSpPr>
              <p:cNvPr id="39" name="Oval 38"/>
              <p:cNvSpPr/>
              <p:nvPr/>
            </p:nvSpPr>
            <p:spPr bwMode="auto">
              <a:xfrm>
                <a:off x="2802088"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p:cNvGrpSpPr/>
              <p:nvPr/>
            </p:nvGrpSpPr>
            <p:grpSpPr>
              <a:xfrm>
                <a:off x="3226902" y="2580066"/>
                <a:ext cx="514835" cy="758951"/>
                <a:chOff x="358784" y="5718036"/>
                <a:chExt cx="214570" cy="316311"/>
              </a:xfrm>
              <a:effectLst>
                <a:outerShdw blurRad="12700" dist="25400" dir="5400000" algn="t" rotWithShape="0">
                  <a:prstClr val="black">
                    <a:alpha val="50000"/>
                  </a:prstClr>
                </a:outerShdw>
              </a:effectLst>
            </p:grpSpPr>
            <p:sp>
              <p:nvSpPr>
                <p:cNvPr id="65" name="Oval 5"/>
                <p:cNvSpPr>
                  <a:spLocks noChangeArrowheads="1"/>
                </p:cNvSpPr>
                <p:nvPr/>
              </p:nvSpPr>
              <p:spPr bwMode="auto">
                <a:xfrm>
                  <a:off x="435632" y="5793899"/>
                  <a:ext cx="61306" cy="60862"/>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6" name="Freeform 6"/>
                <p:cNvSpPr>
                  <a:spLocks/>
                </p:cNvSpPr>
                <p:nvPr/>
              </p:nvSpPr>
              <p:spPr bwMode="auto">
                <a:xfrm>
                  <a:off x="358784" y="5718036"/>
                  <a:ext cx="214570" cy="316311"/>
                </a:xfrm>
                <a:custGeom>
                  <a:avLst/>
                  <a:gdLst>
                    <a:gd name="T0" fmla="*/ 70 w 70"/>
                    <a:gd name="T1" fmla="*/ 37 h 104"/>
                    <a:gd name="T2" fmla="*/ 35 w 70"/>
                    <a:gd name="T3" fmla="*/ 0 h 104"/>
                    <a:gd name="T4" fmla="*/ 0 w 70"/>
                    <a:gd name="T5" fmla="*/ 37 h 104"/>
                    <a:gd name="T6" fmla="*/ 35 w 70"/>
                    <a:gd name="T7" fmla="*/ 104 h 104"/>
                    <a:gd name="T8" fmla="*/ 70 w 70"/>
                    <a:gd name="T9" fmla="*/ 37 h 104"/>
                  </a:gdLst>
                  <a:ahLst/>
                  <a:cxnLst>
                    <a:cxn ang="0">
                      <a:pos x="T0" y="T1"/>
                    </a:cxn>
                    <a:cxn ang="0">
                      <a:pos x="T2" y="T3"/>
                    </a:cxn>
                    <a:cxn ang="0">
                      <a:pos x="T4" y="T5"/>
                    </a:cxn>
                    <a:cxn ang="0">
                      <a:pos x="T6" y="T7"/>
                    </a:cxn>
                    <a:cxn ang="0">
                      <a:pos x="T8" y="T9"/>
                    </a:cxn>
                  </a:cxnLst>
                  <a:rect l="0" t="0" r="r" b="b"/>
                  <a:pathLst>
                    <a:path w="70" h="104">
                      <a:moveTo>
                        <a:pt x="70" y="37"/>
                      </a:moveTo>
                      <a:cubicBezTo>
                        <a:pt x="70" y="17"/>
                        <a:pt x="54" y="0"/>
                        <a:pt x="35" y="0"/>
                      </a:cubicBezTo>
                      <a:cubicBezTo>
                        <a:pt x="16" y="0"/>
                        <a:pt x="0" y="17"/>
                        <a:pt x="0" y="37"/>
                      </a:cubicBezTo>
                      <a:cubicBezTo>
                        <a:pt x="0" y="62"/>
                        <a:pt x="35" y="104"/>
                        <a:pt x="35" y="104"/>
                      </a:cubicBezTo>
                      <a:cubicBezTo>
                        <a:pt x="35" y="104"/>
                        <a:pt x="70" y="62"/>
                        <a:pt x="70" y="37"/>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2" name="Group 21"/>
          <p:cNvGrpSpPr/>
          <p:nvPr/>
        </p:nvGrpSpPr>
        <p:grpSpPr>
          <a:xfrm>
            <a:off x="4957774" y="2277310"/>
            <a:ext cx="2267107" cy="2945697"/>
            <a:chOff x="4234703" y="2277310"/>
            <a:chExt cx="2267107" cy="2945697"/>
          </a:xfrm>
        </p:grpSpPr>
        <p:sp>
          <p:nvSpPr>
            <p:cNvPr id="44" name="TextBox 43"/>
            <p:cNvSpPr txBox="1"/>
            <p:nvPr/>
          </p:nvSpPr>
          <p:spPr>
            <a:xfrm>
              <a:off x="4234703" y="3819546"/>
              <a:ext cx="2267107" cy="1403461"/>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Offer customers exactly what they want, when they want it</a:t>
              </a:r>
            </a:p>
          </p:txBody>
        </p:sp>
        <p:grpSp>
          <p:nvGrpSpPr>
            <p:cNvPr id="9" name="Group 8"/>
            <p:cNvGrpSpPr/>
            <p:nvPr/>
          </p:nvGrpSpPr>
          <p:grpSpPr>
            <a:xfrm>
              <a:off x="4680789" y="2277310"/>
              <a:ext cx="1364463" cy="1364463"/>
              <a:chOff x="4680789" y="2277310"/>
              <a:chExt cx="1364463" cy="1364463"/>
            </a:xfrm>
            <a:effectLst>
              <a:outerShdw blurRad="127000" dist="76200" dir="5400000" algn="t" rotWithShape="0">
                <a:prstClr val="black">
                  <a:alpha val="20000"/>
                </a:prstClr>
              </a:outerShdw>
            </a:effectLst>
          </p:grpSpPr>
          <p:sp>
            <p:nvSpPr>
              <p:cNvPr id="46" name="Oval 45"/>
              <p:cNvSpPr/>
              <p:nvPr/>
            </p:nvSpPr>
            <p:spPr bwMode="auto">
              <a:xfrm>
                <a:off x="4680789"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p:cNvGrpSpPr/>
              <p:nvPr/>
            </p:nvGrpSpPr>
            <p:grpSpPr>
              <a:xfrm>
                <a:off x="4991232" y="2550027"/>
                <a:ext cx="743577" cy="688404"/>
                <a:chOff x="283663" y="6740746"/>
                <a:chExt cx="364812" cy="337743"/>
              </a:xfrm>
              <a:effectLst>
                <a:outerShdw blurRad="12700" dist="25400" dir="5400000" algn="t" rotWithShape="0">
                  <a:prstClr val="black">
                    <a:alpha val="50000"/>
                  </a:prstClr>
                </a:outerShdw>
              </a:effectLst>
            </p:grpSpPr>
            <p:sp>
              <p:nvSpPr>
                <p:cNvPr id="67" name="Freeform 11"/>
                <p:cNvSpPr>
                  <a:spLocks/>
                </p:cNvSpPr>
                <p:nvPr/>
              </p:nvSpPr>
              <p:spPr bwMode="auto">
                <a:xfrm>
                  <a:off x="384688" y="6740746"/>
                  <a:ext cx="263787" cy="334743"/>
                </a:xfrm>
                <a:custGeom>
                  <a:avLst/>
                  <a:gdLst>
                    <a:gd name="T0" fmla="*/ 6 w 86"/>
                    <a:gd name="T1" fmla="*/ 52 h 110"/>
                    <a:gd name="T2" fmla="*/ 24 w 86"/>
                    <a:gd name="T3" fmla="*/ 25 h 110"/>
                    <a:gd name="T4" fmla="*/ 24 w 86"/>
                    <a:gd name="T5" fmla="*/ 10 h 110"/>
                    <a:gd name="T6" fmla="*/ 31 w 86"/>
                    <a:gd name="T7" fmla="*/ 3 h 110"/>
                    <a:gd name="T8" fmla="*/ 43 w 86"/>
                    <a:gd name="T9" fmla="*/ 6 h 110"/>
                    <a:gd name="T10" fmla="*/ 50 w 86"/>
                    <a:gd name="T11" fmla="*/ 26 h 110"/>
                    <a:gd name="T12" fmla="*/ 47 w 86"/>
                    <a:gd name="T13" fmla="*/ 43 h 110"/>
                    <a:gd name="T14" fmla="*/ 76 w 86"/>
                    <a:gd name="T15" fmla="*/ 43 h 110"/>
                    <a:gd name="T16" fmla="*/ 86 w 86"/>
                    <a:gd name="T17" fmla="*/ 52 h 110"/>
                    <a:gd name="T18" fmla="*/ 78 w 86"/>
                    <a:gd name="T19" fmla="*/ 63 h 110"/>
                    <a:gd name="T20" fmla="*/ 83 w 86"/>
                    <a:gd name="T21" fmla="*/ 69 h 110"/>
                    <a:gd name="T22" fmla="*/ 76 w 86"/>
                    <a:gd name="T23" fmla="*/ 76 h 110"/>
                    <a:gd name="T24" fmla="*/ 81 w 86"/>
                    <a:gd name="T25" fmla="*/ 82 h 110"/>
                    <a:gd name="T26" fmla="*/ 75 w 86"/>
                    <a:gd name="T27" fmla="*/ 90 h 110"/>
                    <a:gd name="T28" fmla="*/ 78 w 86"/>
                    <a:gd name="T29" fmla="*/ 97 h 110"/>
                    <a:gd name="T30" fmla="*/ 63 w 86"/>
                    <a:gd name="T31" fmla="*/ 108 h 110"/>
                    <a:gd name="T32" fmla="*/ 14 w 86"/>
                    <a:gd name="T33" fmla="*/ 108 h 110"/>
                    <a:gd name="T34" fmla="*/ 0 w 86"/>
                    <a:gd name="T35" fmla="*/ 104 h 110"/>
                    <a:gd name="T36" fmla="*/ 0 w 86"/>
                    <a:gd name="T37" fmla="*/ 61 h 110"/>
                    <a:gd name="T38" fmla="*/ 6 w 86"/>
                    <a:gd name="T39" fmla="*/ 5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110">
                      <a:moveTo>
                        <a:pt x="6" y="52"/>
                      </a:moveTo>
                      <a:cubicBezTo>
                        <a:pt x="6" y="52"/>
                        <a:pt x="22" y="33"/>
                        <a:pt x="24" y="25"/>
                      </a:cubicBezTo>
                      <a:cubicBezTo>
                        <a:pt x="25" y="21"/>
                        <a:pt x="24" y="10"/>
                        <a:pt x="24" y="10"/>
                      </a:cubicBezTo>
                      <a:cubicBezTo>
                        <a:pt x="24" y="10"/>
                        <a:pt x="22" y="6"/>
                        <a:pt x="31" y="3"/>
                      </a:cubicBezTo>
                      <a:cubicBezTo>
                        <a:pt x="40" y="0"/>
                        <a:pt x="43" y="6"/>
                        <a:pt x="43" y="6"/>
                      </a:cubicBezTo>
                      <a:cubicBezTo>
                        <a:pt x="43" y="6"/>
                        <a:pt x="49" y="15"/>
                        <a:pt x="50" y="26"/>
                      </a:cubicBezTo>
                      <a:cubicBezTo>
                        <a:pt x="50" y="37"/>
                        <a:pt x="47" y="43"/>
                        <a:pt x="47" y="43"/>
                      </a:cubicBezTo>
                      <a:cubicBezTo>
                        <a:pt x="76" y="43"/>
                        <a:pt x="76" y="43"/>
                        <a:pt x="76" y="43"/>
                      </a:cubicBezTo>
                      <a:cubicBezTo>
                        <a:pt x="76" y="43"/>
                        <a:pt x="85" y="43"/>
                        <a:pt x="86" y="52"/>
                      </a:cubicBezTo>
                      <a:cubicBezTo>
                        <a:pt x="86" y="61"/>
                        <a:pt x="78" y="63"/>
                        <a:pt x="78" y="63"/>
                      </a:cubicBezTo>
                      <a:cubicBezTo>
                        <a:pt x="78" y="63"/>
                        <a:pt x="83" y="65"/>
                        <a:pt x="83" y="69"/>
                      </a:cubicBezTo>
                      <a:cubicBezTo>
                        <a:pt x="83" y="74"/>
                        <a:pt x="76" y="76"/>
                        <a:pt x="76" y="76"/>
                      </a:cubicBezTo>
                      <a:cubicBezTo>
                        <a:pt x="76" y="76"/>
                        <a:pt x="81" y="79"/>
                        <a:pt x="81" y="82"/>
                      </a:cubicBezTo>
                      <a:cubicBezTo>
                        <a:pt x="81" y="88"/>
                        <a:pt x="75" y="90"/>
                        <a:pt x="75" y="90"/>
                      </a:cubicBezTo>
                      <a:cubicBezTo>
                        <a:pt x="75" y="90"/>
                        <a:pt x="78" y="91"/>
                        <a:pt x="78" y="97"/>
                      </a:cubicBezTo>
                      <a:cubicBezTo>
                        <a:pt x="78" y="103"/>
                        <a:pt x="74" y="108"/>
                        <a:pt x="63" y="108"/>
                      </a:cubicBezTo>
                      <a:cubicBezTo>
                        <a:pt x="52" y="108"/>
                        <a:pt x="19" y="110"/>
                        <a:pt x="14" y="108"/>
                      </a:cubicBezTo>
                      <a:cubicBezTo>
                        <a:pt x="0" y="104"/>
                        <a:pt x="0" y="104"/>
                        <a:pt x="0" y="104"/>
                      </a:cubicBezTo>
                      <a:cubicBezTo>
                        <a:pt x="0" y="61"/>
                        <a:pt x="0" y="61"/>
                        <a:pt x="0" y="61"/>
                      </a:cubicBezTo>
                      <a:lnTo>
                        <a:pt x="6" y="52"/>
                      </a:ln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68" name="Freeform 10"/>
                <p:cNvSpPr>
                  <a:spLocks/>
                </p:cNvSpPr>
                <p:nvPr/>
              </p:nvSpPr>
              <p:spPr bwMode="auto">
                <a:xfrm>
                  <a:off x="283663" y="6898902"/>
                  <a:ext cx="98003" cy="179587"/>
                </a:xfrm>
                <a:custGeom>
                  <a:avLst/>
                  <a:gdLst>
                    <a:gd name="T0" fmla="*/ 24 w 32"/>
                    <a:gd name="T1" fmla="*/ 59 h 59"/>
                    <a:gd name="T2" fmla="*/ 7 w 32"/>
                    <a:gd name="T3" fmla="*/ 59 h 59"/>
                    <a:gd name="T4" fmla="*/ 0 w 32"/>
                    <a:gd name="T5" fmla="*/ 52 h 59"/>
                    <a:gd name="T6" fmla="*/ 0 w 32"/>
                    <a:gd name="T7" fmla="*/ 8 h 59"/>
                    <a:gd name="T8" fmla="*/ 7 w 32"/>
                    <a:gd name="T9" fmla="*/ 0 h 59"/>
                    <a:gd name="T10" fmla="*/ 24 w 32"/>
                    <a:gd name="T11" fmla="*/ 0 h 59"/>
                    <a:gd name="T12" fmla="*/ 32 w 32"/>
                    <a:gd name="T13" fmla="*/ 8 h 59"/>
                    <a:gd name="T14" fmla="*/ 32 w 32"/>
                    <a:gd name="T15" fmla="*/ 52 h 59"/>
                    <a:gd name="T16" fmla="*/ 24 w 32"/>
                    <a:gd name="T1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59">
                      <a:moveTo>
                        <a:pt x="24" y="59"/>
                      </a:moveTo>
                      <a:cubicBezTo>
                        <a:pt x="7" y="59"/>
                        <a:pt x="7" y="59"/>
                        <a:pt x="7" y="59"/>
                      </a:cubicBezTo>
                      <a:cubicBezTo>
                        <a:pt x="3" y="59"/>
                        <a:pt x="0" y="56"/>
                        <a:pt x="0" y="52"/>
                      </a:cubicBezTo>
                      <a:cubicBezTo>
                        <a:pt x="0" y="8"/>
                        <a:pt x="0" y="8"/>
                        <a:pt x="0" y="8"/>
                      </a:cubicBezTo>
                      <a:cubicBezTo>
                        <a:pt x="0" y="4"/>
                        <a:pt x="3" y="0"/>
                        <a:pt x="7" y="0"/>
                      </a:cubicBezTo>
                      <a:cubicBezTo>
                        <a:pt x="24" y="0"/>
                        <a:pt x="24" y="0"/>
                        <a:pt x="24" y="0"/>
                      </a:cubicBezTo>
                      <a:cubicBezTo>
                        <a:pt x="28" y="0"/>
                        <a:pt x="32" y="4"/>
                        <a:pt x="32" y="8"/>
                      </a:cubicBezTo>
                      <a:cubicBezTo>
                        <a:pt x="32" y="52"/>
                        <a:pt x="32" y="52"/>
                        <a:pt x="32" y="52"/>
                      </a:cubicBezTo>
                      <a:cubicBezTo>
                        <a:pt x="32" y="56"/>
                        <a:pt x="28" y="59"/>
                        <a:pt x="24" y="59"/>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3" name="Group 22"/>
          <p:cNvGrpSpPr/>
          <p:nvPr/>
        </p:nvGrpSpPr>
        <p:grpSpPr>
          <a:xfrm>
            <a:off x="7292027" y="2287796"/>
            <a:ext cx="2267107" cy="2658212"/>
            <a:chOff x="6045252" y="2287796"/>
            <a:chExt cx="2267107" cy="2658212"/>
          </a:xfrm>
        </p:grpSpPr>
        <p:sp>
          <p:nvSpPr>
            <p:cNvPr id="51" name="TextBox 50"/>
            <p:cNvSpPr txBox="1"/>
            <p:nvPr/>
          </p:nvSpPr>
          <p:spPr>
            <a:xfrm>
              <a:off x="6045252" y="3819546"/>
              <a:ext cx="2267107" cy="1126462"/>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Fix problems proactively before they start</a:t>
              </a:r>
            </a:p>
          </p:txBody>
        </p:sp>
        <p:grpSp>
          <p:nvGrpSpPr>
            <p:cNvPr id="7" name="Group 6"/>
            <p:cNvGrpSpPr/>
            <p:nvPr/>
          </p:nvGrpSpPr>
          <p:grpSpPr>
            <a:xfrm>
              <a:off x="6479374" y="2287796"/>
              <a:ext cx="1364463" cy="1364463"/>
              <a:chOff x="6491338" y="2277310"/>
              <a:chExt cx="1364463" cy="1364463"/>
            </a:xfrm>
            <a:effectLst>
              <a:outerShdw blurRad="127000" dist="76200" dir="5400000" algn="t" rotWithShape="0">
                <a:prstClr val="black">
                  <a:alpha val="20000"/>
                </a:prstClr>
              </a:outerShdw>
            </a:effectLst>
          </p:grpSpPr>
          <p:sp>
            <p:nvSpPr>
              <p:cNvPr id="53" name="Oval 52"/>
              <p:cNvSpPr/>
              <p:nvPr/>
            </p:nvSpPr>
            <p:spPr bwMode="auto">
              <a:xfrm>
                <a:off x="6491338"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0" name="Group 69"/>
              <p:cNvGrpSpPr/>
              <p:nvPr/>
            </p:nvGrpSpPr>
            <p:grpSpPr>
              <a:xfrm>
                <a:off x="6773084" y="2561458"/>
                <a:ext cx="800971" cy="796166"/>
                <a:chOff x="-5133976" y="584200"/>
                <a:chExt cx="1273175" cy="1274763"/>
              </a:xfrm>
              <a:effectLst>
                <a:outerShdw blurRad="12700" dist="25400" dir="5400000" algn="t" rotWithShape="0">
                  <a:prstClr val="black">
                    <a:alpha val="50000"/>
                  </a:prstClr>
                </a:outerShdw>
              </a:effectLst>
            </p:grpSpPr>
            <p:sp>
              <p:nvSpPr>
                <p:cNvPr id="71" name="Freeform 12"/>
                <p:cNvSpPr>
                  <a:spLocks/>
                </p:cNvSpPr>
                <p:nvPr/>
              </p:nvSpPr>
              <p:spPr bwMode="auto">
                <a:xfrm>
                  <a:off x="-5133976" y="584200"/>
                  <a:ext cx="1273175" cy="1274763"/>
                </a:xfrm>
                <a:custGeom>
                  <a:avLst/>
                  <a:gdLst>
                    <a:gd name="T0" fmla="*/ 93 w 113"/>
                    <a:gd name="T1" fmla="*/ 20 h 113"/>
                    <a:gd name="T2" fmla="*/ 93 w 113"/>
                    <a:gd name="T3" fmla="*/ 93 h 113"/>
                    <a:gd name="T4" fmla="*/ 20 w 113"/>
                    <a:gd name="T5" fmla="*/ 93 h 113"/>
                    <a:gd name="T6" fmla="*/ 20 w 113"/>
                    <a:gd name="T7" fmla="*/ 20 h 113"/>
                    <a:gd name="T8" fmla="*/ 93 w 113"/>
                    <a:gd name="T9" fmla="*/ 20 h 113"/>
                  </a:gdLst>
                  <a:ahLst/>
                  <a:cxnLst>
                    <a:cxn ang="0">
                      <a:pos x="T0" y="T1"/>
                    </a:cxn>
                    <a:cxn ang="0">
                      <a:pos x="T2" y="T3"/>
                    </a:cxn>
                    <a:cxn ang="0">
                      <a:pos x="T4" y="T5"/>
                    </a:cxn>
                    <a:cxn ang="0">
                      <a:pos x="T6" y="T7"/>
                    </a:cxn>
                    <a:cxn ang="0">
                      <a:pos x="T8" y="T9"/>
                    </a:cxn>
                  </a:cxnLst>
                  <a:rect l="0" t="0" r="r" b="b"/>
                  <a:pathLst>
                    <a:path w="113" h="113">
                      <a:moveTo>
                        <a:pt x="93" y="20"/>
                      </a:moveTo>
                      <a:cubicBezTo>
                        <a:pt x="113" y="40"/>
                        <a:pt x="113" y="73"/>
                        <a:pt x="93" y="93"/>
                      </a:cubicBezTo>
                      <a:cubicBezTo>
                        <a:pt x="73" y="113"/>
                        <a:pt x="40" y="113"/>
                        <a:pt x="20" y="93"/>
                      </a:cubicBezTo>
                      <a:cubicBezTo>
                        <a:pt x="0" y="73"/>
                        <a:pt x="0" y="40"/>
                        <a:pt x="20" y="20"/>
                      </a:cubicBezTo>
                      <a:cubicBezTo>
                        <a:pt x="40" y="0"/>
                        <a:pt x="73" y="0"/>
                        <a:pt x="93" y="20"/>
                      </a:cubicBezTo>
                      <a:close/>
                    </a:path>
                  </a:pathLst>
                </a:cu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2" name="Line 13"/>
                <p:cNvSpPr>
                  <a:spLocks noChangeShapeType="1"/>
                </p:cNvSpPr>
                <p:nvPr/>
              </p:nvSpPr>
              <p:spPr bwMode="auto">
                <a:xfrm>
                  <a:off x="-4503737" y="935039"/>
                  <a:ext cx="0" cy="415925"/>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79" name="Line 14"/>
                <p:cNvSpPr>
                  <a:spLocks noChangeShapeType="1"/>
                </p:cNvSpPr>
                <p:nvPr/>
              </p:nvSpPr>
              <p:spPr bwMode="auto">
                <a:xfrm>
                  <a:off x="-4503737" y="1430338"/>
                  <a:ext cx="0" cy="68263"/>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grpSp>
        <p:nvGrpSpPr>
          <p:cNvPr id="24" name="Group 23"/>
          <p:cNvGrpSpPr/>
          <p:nvPr/>
        </p:nvGrpSpPr>
        <p:grpSpPr>
          <a:xfrm>
            <a:off x="9626279" y="2277310"/>
            <a:ext cx="2267107" cy="2668698"/>
            <a:chOff x="8092553" y="2277310"/>
            <a:chExt cx="2267107" cy="2668698"/>
          </a:xfrm>
        </p:grpSpPr>
        <p:sp>
          <p:nvSpPr>
            <p:cNvPr id="58" name="TextBox 57"/>
            <p:cNvSpPr txBox="1"/>
            <p:nvPr/>
          </p:nvSpPr>
          <p:spPr>
            <a:xfrm>
              <a:off x="8092553" y="3819546"/>
              <a:ext cx="2267107" cy="1126462"/>
            </a:xfrm>
            <a:prstGeom prst="rect">
              <a:avLst/>
            </a:prstGeom>
            <a:noFill/>
          </p:spPr>
          <p:txBody>
            <a:bodyPr wrap="square" lIns="182880" tIns="146304" rIns="182880" bIns="146304" rtlCol="0" anchor="t">
              <a:spAutoFit/>
            </a:bodyPr>
            <a:lstStyle>
              <a:defPPr>
                <a:defRPr lang="en-US"/>
              </a:defPPr>
              <a:lvl1pPr algn="just">
                <a:defRPr sz="1400">
                  <a:solidFill>
                    <a:schemeClr val="bg1"/>
                  </a:solidFill>
                </a:defRPr>
              </a:lvl1pPr>
            </a:lstStyle>
            <a:p>
              <a:pPr algn="ctr"/>
              <a:r>
                <a:rPr lang="en-US" sz="1800" dirty="0"/>
                <a:t>Capture new business opportunities</a:t>
              </a:r>
            </a:p>
          </p:txBody>
        </p:sp>
        <p:grpSp>
          <p:nvGrpSpPr>
            <p:cNvPr id="6" name="Group 5"/>
            <p:cNvGrpSpPr/>
            <p:nvPr/>
          </p:nvGrpSpPr>
          <p:grpSpPr>
            <a:xfrm>
              <a:off x="8543875" y="2277310"/>
              <a:ext cx="1364463" cy="1364463"/>
              <a:chOff x="8543875" y="2277310"/>
              <a:chExt cx="1364463" cy="1364463"/>
            </a:xfrm>
            <a:effectLst>
              <a:outerShdw blurRad="127000" dist="76200" dir="5400000" algn="t" rotWithShape="0">
                <a:prstClr val="black">
                  <a:alpha val="20000"/>
                </a:prstClr>
              </a:outerShdw>
            </a:effectLst>
          </p:grpSpPr>
          <p:sp>
            <p:nvSpPr>
              <p:cNvPr id="60" name="Oval 59"/>
              <p:cNvSpPr/>
              <p:nvPr/>
            </p:nvSpPr>
            <p:spPr bwMode="auto">
              <a:xfrm>
                <a:off x="8543875" y="2277310"/>
                <a:ext cx="1364463" cy="1364463"/>
              </a:xfrm>
              <a:prstGeom prst="ellipse">
                <a:avLst/>
              </a:prstGeom>
              <a:solidFill>
                <a:schemeClr val="bg1"/>
              </a:solidFill>
              <a:ln w="762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80" name="Group 79"/>
              <p:cNvGrpSpPr/>
              <p:nvPr/>
            </p:nvGrpSpPr>
            <p:grpSpPr>
              <a:xfrm>
                <a:off x="8826242" y="2696727"/>
                <a:ext cx="799728" cy="525628"/>
                <a:chOff x="9996890" y="2240429"/>
                <a:chExt cx="1381772" cy="914796"/>
              </a:xfrm>
              <a:effectLst>
                <a:outerShdw blurRad="12700" dist="25400" dir="5400000" algn="t" rotWithShape="0">
                  <a:prstClr val="black">
                    <a:alpha val="50000"/>
                  </a:prstClr>
                </a:outerShdw>
              </a:effectLst>
            </p:grpSpPr>
            <p:sp>
              <p:nvSpPr>
                <p:cNvPr id="81" name="Line 19"/>
                <p:cNvSpPr>
                  <a:spLocks noChangeShapeType="1"/>
                </p:cNvSpPr>
                <p:nvPr/>
              </p:nvSpPr>
              <p:spPr bwMode="auto">
                <a:xfrm flipV="1">
                  <a:off x="10148547" y="2404029"/>
                  <a:ext cx="249019" cy="312050"/>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2" name="Line 22"/>
                <p:cNvSpPr>
                  <a:spLocks noChangeShapeType="1"/>
                </p:cNvSpPr>
                <p:nvPr/>
              </p:nvSpPr>
              <p:spPr bwMode="auto">
                <a:xfrm>
                  <a:off x="10505871" y="2404031"/>
                  <a:ext cx="350073" cy="570544"/>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3" name="Oval 16"/>
                <p:cNvSpPr>
                  <a:spLocks noChangeArrowheads="1"/>
                </p:cNvSpPr>
                <p:nvPr/>
              </p:nvSpPr>
              <p:spPr bwMode="auto">
                <a:xfrm>
                  <a:off x="10373753" y="2240429"/>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4" name="Oval 18"/>
                <p:cNvSpPr>
                  <a:spLocks noChangeArrowheads="1"/>
                </p:cNvSpPr>
                <p:nvPr/>
              </p:nvSpPr>
              <p:spPr bwMode="auto">
                <a:xfrm>
                  <a:off x="9996890" y="2697453"/>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5" name="Line 19"/>
                <p:cNvSpPr>
                  <a:spLocks noChangeShapeType="1"/>
                </p:cNvSpPr>
                <p:nvPr/>
              </p:nvSpPr>
              <p:spPr bwMode="auto">
                <a:xfrm flipV="1">
                  <a:off x="10990642" y="2689303"/>
                  <a:ext cx="249019" cy="312050"/>
                </a:xfrm>
                <a:prstGeom prst="lin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6" name="Oval 15"/>
                <p:cNvSpPr>
                  <a:spLocks noChangeArrowheads="1"/>
                </p:cNvSpPr>
                <p:nvPr/>
              </p:nvSpPr>
              <p:spPr bwMode="auto">
                <a:xfrm>
                  <a:off x="11195782" y="2541006"/>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87" name="Oval 17"/>
                <p:cNvSpPr>
                  <a:spLocks noChangeArrowheads="1"/>
                </p:cNvSpPr>
                <p:nvPr/>
              </p:nvSpPr>
              <p:spPr bwMode="auto">
                <a:xfrm>
                  <a:off x="10825725" y="2972345"/>
                  <a:ext cx="182880" cy="182880"/>
                </a:xfrm>
                <a:prstGeom prst="ellipse">
                  <a:avLst/>
                </a:prstGeom>
                <a:noFill/>
                <a:ln w="57150" cap="flat">
                  <a:solidFill>
                    <a:srgbClr val="00529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grpSp>
        </p:grpSp>
      </p:grpSp>
      <p:cxnSp>
        <p:nvCxnSpPr>
          <p:cNvPr id="89" name="Straight Connector 88"/>
          <p:cNvCxnSpPr>
            <a:cxnSpLocks/>
          </p:cNvCxnSpPr>
          <p:nvPr/>
        </p:nvCxnSpPr>
        <p:spPr>
          <a:xfrm>
            <a:off x="7258454"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cxnSpLocks/>
          </p:cNvCxnSpPr>
          <p:nvPr/>
        </p:nvCxnSpPr>
        <p:spPr>
          <a:xfrm>
            <a:off x="9592707"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cxnSpLocks/>
          </p:cNvCxnSpPr>
          <p:nvPr/>
        </p:nvCxnSpPr>
        <p:spPr>
          <a:xfrm>
            <a:off x="2589948"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cxnSpLocks/>
          </p:cNvCxnSpPr>
          <p:nvPr/>
        </p:nvCxnSpPr>
        <p:spPr>
          <a:xfrm>
            <a:off x="4924201" y="2052059"/>
            <a:ext cx="0" cy="320040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0" y="5872709"/>
            <a:ext cx="12192000" cy="584775"/>
          </a:xfrm>
          <a:prstGeom prst="rect">
            <a:avLst/>
          </a:prstGeom>
          <a:noFill/>
        </p:spPr>
        <p:txBody>
          <a:bodyPr wrap="square" lIns="274320" tIns="182880" rIns="274320" bIns="182880" rtlCol="0" anchor="t">
            <a:spAutoFit/>
          </a:bodyPr>
          <a:lstStyle/>
          <a:p>
            <a:pPr algn="ctr"/>
            <a:r>
              <a:rPr lang="en-US" sz="1400" dirty="0">
                <a:solidFill>
                  <a:schemeClr val="bg1"/>
                </a:solidFill>
              </a:rPr>
              <a:t>Use Cortana Intelligence Suite to improve outcomes and solve challenges across all aspects of your business.</a:t>
            </a:r>
          </a:p>
        </p:txBody>
      </p:sp>
    </p:spTree>
    <p:extLst>
      <p:ext uri="{BB962C8B-B14F-4D97-AF65-F5344CB8AC3E}">
        <p14:creationId xmlns:p14="http://schemas.microsoft.com/office/powerpoint/2010/main" val="9158635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4" y="1310276"/>
            <a:ext cx="5730486" cy="2293620"/>
          </a:xfrm>
        </p:spPr>
        <p:txBody>
          <a:bodyPr/>
          <a:lstStyle/>
          <a:p>
            <a:br>
              <a:rPr lang="en-US" dirty="0"/>
            </a:br>
            <a:r>
              <a:rPr lang="en-US" dirty="0"/>
              <a:t>Why do we need Customer Churn Prediction for Retail?</a:t>
            </a:r>
          </a:p>
        </p:txBody>
      </p:sp>
    </p:spTree>
    <p:extLst>
      <p:ext uri="{BB962C8B-B14F-4D97-AF65-F5344CB8AC3E}">
        <p14:creationId xmlns:p14="http://schemas.microsoft.com/office/powerpoint/2010/main" val="426855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782" y="837559"/>
            <a:ext cx="9845310" cy="6036625"/>
          </a:xfrm>
          <a:prstGeom prst="rect">
            <a:avLst/>
          </a:prstGeom>
        </p:spPr>
      </p:pic>
      <p:sp>
        <p:nvSpPr>
          <p:cNvPr id="3" name="Rectangle 2"/>
          <p:cNvSpPr/>
          <p:nvPr/>
        </p:nvSpPr>
        <p:spPr>
          <a:xfrm>
            <a:off x="257408" y="295055"/>
            <a:ext cx="7503299" cy="4770537"/>
          </a:xfrm>
          <a:prstGeom prst="rect">
            <a:avLst/>
          </a:prstGeom>
        </p:spPr>
        <p:txBody>
          <a:bodyPr wrap="square">
            <a:spAutoFit/>
          </a:bodyPr>
          <a:lstStyle/>
          <a:p>
            <a:r>
              <a:rPr lang="en-US" sz="3200" kern="0" dirty="0">
                <a:solidFill>
                  <a:srgbClr val="505050"/>
                </a:solidFill>
                <a:latin typeface="Segoe UI Light" panose="020B0502040204020203" pitchFamily="34" charset="0"/>
                <a:cs typeface="Segoe UI Light" panose="020B0502040204020203" pitchFamily="34" charset="0"/>
              </a:rPr>
              <a:t>Increasing customer retention by </a:t>
            </a:r>
            <a:r>
              <a:rPr lang="en-US" sz="12000" kern="0" dirty="0">
                <a:solidFill>
                  <a:srgbClr val="0078D7"/>
                </a:solidFill>
                <a:latin typeface="Segoe UI Light" panose="020B0502040204020203" pitchFamily="34" charset="0"/>
                <a:cs typeface="Segoe UI Light" panose="020B0502040204020203" pitchFamily="34" charset="0"/>
              </a:rPr>
              <a:t>5%</a:t>
            </a:r>
          </a:p>
          <a:p>
            <a:r>
              <a:rPr lang="en-US" sz="3200" kern="0" dirty="0">
                <a:solidFill>
                  <a:srgbClr val="505050"/>
                </a:solidFill>
                <a:latin typeface="Segoe UI Light" panose="020B0502040204020203" pitchFamily="34" charset="0"/>
                <a:cs typeface="Segoe UI Light" panose="020B0502040204020203" pitchFamily="34" charset="0"/>
              </a:rPr>
              <a:t>increases profits by</a:t>
            </a:r>
          </a:p>
          <a:p>
            <a:r>
              <a:rPr lang="en-US" sz="12000" kern="0" dirty="0">
                <a:solidFill>
                  <a:srgbClr val="FF8C00"/>
                </a:solidFill>
                <a:latin typeface="Segoe UI Light" panose="020B0502040204020203" pitchFamily="34" charset="0"/>
                <a:cs typeface="Segoe UI Light" panose="020B0502040204020203" pitchFamily="34" charset="0"/>
              </a:rPr>
              <a:t>25%-95%</a:t>
            </a:r>
            <a:endParaRPr lang="en-US" sz="2000" kern="0" baseline="30000" dirty="0">
              <a:solidFill>
                <a:srgbClr val="FF8C00"/>
              </a:solidFill>
              <a:latin typeface="Segoe UI Light" panose="020B0502040204020203" pitchFamily="34" charset="0"/>
              <a:cs typeface="Segoe UI Light" panose="020B0502040204020203" pitchFamily="34" charset="0"/>
            </a:endParaRPr>
          </a:p>
        </p:txBody>
      </p:sp>
      <p:sp>
        <p:nvSpPr>
          <p:cNvPr id="100" name="Rectangle 99"/>
          <p:cNvSpPr/>
          <p:nvPr/>
        </p:nvSpPr>
        <p:spPr>
          <a:xfrm>
            <a:off x="372939" y="6644911"/>
            <a:ext cx="7920682" cy="148182"/>
          </a:xfrm>
          <a:prstGeom prst="rect">
            <a:avLst/>
          </a:prstGeom>
        </p:spPr>
        <p:txBody>
          <a:bodyPr wrap="square" lIns="0" tIns="0" rIns="0" bIns="0">
            <a:spAutoFit/>
          </a:bodyPr>
          <a:lstStyle/>
          <a:p>
            <a:pPr marR="0">
              <a:lnSpc>
                <a:spcPct val="107000"/>
              </a:lnSpc>
              <a:spcBef>
                <a:spcPts val="0"/>
              </a:spcBef>
              <a:spcAft>
                <a:spcPts val="800"/>
              </a:spcAft>
            </a:pPr>
            <a:r>
              <a:rPr lang="en-US" sz="900" dirty="0">
                <a:solidFill>
                  <a:srgbClr val="409AE1"/>
                </a:solidFill>
                <a:latin typeface="Segoe UI" panose="020B0502040204020203" pitchFamily="34" charset="0"/>
                <a:ea typeface="Calibri" panose="020F0502020204030204" pitchFamily="34" charset="0"/>
              </a:rPr>
              <a:t>Harvard Business School - http://hbswk.hbs.edu/archive/1590.html</a:t>
            </a:r>
          </a:p>
        </p:txBody>
      </p:sp>
    </p:spTree>
    <p:extLst>
      <p:ext uri="{BB962C8B-B14F-4D97-AF65-F5344CB8AC3E}">
        <p14:creationId xmlns:p14="http://schemas.microsoft.com/office/powerpoint/2010/main" val="235877317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95"/>
            <a:ext cx="12230625" cy="6869098"/>
          </a:xfrm>
          <a:prstGeom prst="rect">
            <a:avLst/>
          </a:prstGeom>
        </p:spPr>
      </p:pic>
      <p:sp>
        <p:nvSpPr>
          <p:cNvPr id="205" name="Freeform 310"/>
          <p:cNvSpPr>
            <a:spLocks/>
          </p:cNvSpPr>
          <p:nvPr/>
        </p:nvSpPr>
        <p:spPr bwMode="auto">
          <a:xfrm>
            <a:off x="10444480" y="94387"/>
            <a:ext cx="1519054" cy="622969"/>
          </a:xfrm>
          <a:custGeom>
            <a:avLst/>
            <a:gdLst>
              <a:gd name="T0" fmla="*/ 521 w 583"/>
              <a:gd name="T1" fmla="*/ 112 h 239"/>
              <a:gd name="T2" fmla="*/ 511 w 583"/>
              <a:gd name="T3" fmla="*/ 112 h 239"/>
              <a:gd name="T4" fmla="*/ 394 w 583"/>
              <a:gd name="T5" fmla="*/ 0 h 239"/>
              <a:gd name="T6" fmla="*/ 279 w 583"/>
              <a:gd name="T7" fmla="*/ 88 h 239"/>
              <a:gd name="T8" fmla="*/ 217 w 583"/>
              <a:gd name="T9" fmla="*/ 63 h 239"/>
              <a:gd name="T10" fmla="*/ 130 w 583"/>
              <a:gd name="T11" fmla="*/ 142 h 239"/>
              <a:gd name="T12" fmla="*/ 88 w 583"/>
              <a:gd name="T13" fmla="*/ 161 h 239"/>
              <a:gd name="T14" fmla="*/ 49 w 583"/>
              <a:gd name="T15" fmla="*/ 140 h 239"/>
              <a:gd name="T16" fmla="*/ 0 w 583"/>
              <a:gd name="T17" fmla="*/ 189 h 239"/>
              <a:gd name="T18" fmla="*/ 49 w 583"/>
              <a:gd name="T19" fmla="*/ 239 h 239"/>
              <a:gd name="T20" fmla="*/ 62 w 583"/>
              <a:gd name="T21" fmla="*/ 239 h 239"/>
              <a:gd name="T22" fmla="*/ 222 w 583"/>
              <a:gd name="T23" fmla="*/ 239 h 239"/>
              <a:gd name="T24" fmla="*/ 311 w 583"/>
              <a:gd name="T25" fmla="*/ 239 h 239"/>
              <a:gd name="T26" fmla="*/ 526 w 583"/>
              <a:gd name="T27" fmla="*/ 239 h 239"/>
              <a:gd name="T28" fmla="*/ 526 w 583"/>
              <a:gd name="T29" fmla="*/ 239 h 239"/>
              <a:gd name="T30" fmla="*/ 583 w 583"/>
              <a:gd name="T31" fmla="*/ 174 h 239"/>
              <a:gd name="T32" fmla="*/ 521 w 583"/>
              <a:gd name="T33" fmla="*/ 11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3" h="239">
                <a:moveTo>
                  <a:pt x="521" y="112"/>
                </a:moveTo>
                <a:cubicBezTo>
                  <a:pt x="517" y="112"/>
                  <a:pt x="515" y="112"/>
                  <a:pt x="511" y="112"/>
                </a:cubicBezTo>
                <a:cubicBezTo>
                  <a:pt x="509" y="50"/>
                  <a:pt x="456" y="0"/>
                  <a:pt x="394" y="0"/>
                </a:cubicBezTo>
                <a:cubicBezTo>
                  <a:pt x="339" y="0"/>
                  <a:pt x="292" y="37"/>
                  <a:pt x="279" y="88"/>
                </a:cubicBezTo>
                <a:cubicBezTo>
                  <a:pt x="262" y="71"/>
                  <a:pt x="241" y="63"/>
                  <a:pt x="217" y="63"/>
                </a:cubicBezTo>
                <a:cubicBezTo>
                  <a:pt x="171" y="63"/>
                  <a:pt x="134" y="97"/>
                  <a:pt x="130" y="142"/>
                </a:cubicBezTo>
                <a:cubicBezTo>
                  <a:pt x="113" y="144"/>
                  <a:pt x="100" y="151"/>
                  <a:pt x="88" y="161"/>
                </a:cubicBezTo>
                <a:cubicBezTo>
                  <a:pt x="79" y="149"/>
                  <a:pt x="64" y="140"/>
                  <a:pt x="49" y="140"/>
                </a:cubicBezTo>
                <a:cubicBezTo>
                  <a:pt x="22" y="140"/>
                  <a:pt x="0" y="161"/>
                  <a:pt x="0" y="189"/>
                </a:cubicBezTo>
                <a:cubicBezTo>
                  <a:pt x="0" y="217"/>
                  <a:pt x="22" y="239"/>
                  <a:pt x="49" y="239"/>
                </a:cubicBezTo>
                <a:cubicBezTo>
                  <a:pt x="62" y="239"/>
                  <a:pt x="62" y="239"/>
                  <a:pt x="62" y="239"/>
                </a:cubicBezTo>
                <a:cubicBezTo>
                  <a:pt x="222" y="239"/>
                  <a:pt x="222" y="239"/>
                  <a:pt x="222" y="239"/>
                </a:cubicBezTo>
                <a:cubicBezTo>
                  <a:pt x="311" y="239"/>
                  <a:pt x="311" y="239"/>
                  <a:pt x="311" y="239"/>
                </a:cubicBezTo>
                <a:cubicBezTo>
                  <a:pt x="526" y="239"/>
                  <a:pt x="526" y="239"/>
                  <a:pt x="526" y="239"/>
                </a:cubicBezTo>
                <a:cubicBezTo>
                  <a:pt x="526" y="239"/>
                  <a:pt x="526" y="239"/>
                  <a:pt x="526" y="239"/>
                </a:cubicBezTo>
                <a:cubicBezTo>
                  <a:pt x="558" y="237"/>
                  <a:pt x="583" y="209"/>
                  <a:pt x="583" y="174"/>
                </a:cubicBezTo>
                <a:cubicBezTo>
                  <a:pt x="583" y="140"/>
                  <a:pt x="555" y="112"/>
                  <a:pt x="521" y="112"/>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6" name="Freeform 311"/>
          <p:cNvSpPr>
            <a:spLocks/>
          </p:cNvSpPr>
          <p:nvPr/>
        </p:nvSpPr>
        <p:spPr bwMode="auto">
          <a:xfrm>
            <a:off x="5904369" y="235844"/>
            <a:ext cx="2346154" cy="1338852"/>
          </a:xfrm>
          <a:custGeom>
            <a:avLst/>
            <a:gdLst>
              <a:gd name="T0" fmla="*/ 387 w 463"/>
              <a:gd name="T1" fmla="*/ 110 h 264"/>
              <a:gd name="T2" fmla="*/ 378 w 463"/>
              <a:gd name="T3" fmla="*/ 112 h 264"/>
              <a:gd name="T4" fmla="*/ 387 w 463"/>
              <a:gd name="T5" fmla="*/ 77 h 264"/>
              <a:gd name="T6" fmla="*/ 310 w 463"/>
              <a:gd name="T7" fmla="*/ 0 h 264"/>
              <a:gd name="T8" fmla="*/ 236 w 463"/>
              <a:gd name="T9" fmla="*/ 68 h 264"/>
              <a:gd name="T10" fmla="*/ 180 w 463"/>
              <a:gd name="T11" fmla="*/ 44 h 264"/>
              <a:gd name="T12" fmla="*/ 103 w 463"/>
              <a:gd name="T13" fmla="*/ 115 h 264"/>
              <a:gd name="T14" fmla="*/ 77 w 463"/>
              <a:gd name="T15" fmla="*/ 110 h 264"/>
              <a:gd name="T16" fmla="*/ 0 w 463"/>
              <a:gd name="T17" fmla="*/ 187 h 264"/>
              <a:gd name="T18" fmla="*/ 77 w 463"/>
              <a:gd name="T19" fmla="*/ 264 h 264"/>
              <a:gd name="T20" fmla="*/ 387 w 463"/>
              <a:gd name="T21" fmla="*/ 264 h 264"/>
              <a:gd name="T22" fmla="*/ 463 w 463"/>
              <a:gd name="T23" fmla="*/ 187 h 264"/>
              <a:gd name="T24" fmla="*/ 387 w 463"/>
              <a:gd name="T25" fmla="*/ 11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3" h="264">
                <a:moveTo>
                  <a:pt x="387" y="110"/>
                </a:moveTo>
                <a:cubicBezTo>
                  <a:pt x="384" y="110"/>
                  <a:pt x="381" y="112"/>
                  <a:pt x="378" y="112"/>
                </a:cubicBezTo>
                <a:cubicBezTo>
                  <a:pt x="384" y="101"/>
                  <a:pt x="387" y="89"/>
                  <a:pt x="387" y="77"/>
                </a:cubicBezTo>
                <a:cubicBezTo>
                  <a:pt x="387" y="35"/>
                  <a:pt x="354" y="0"/>
                  <a:pt x="310" y="0"/>
                </a:cubicBezTo>
                <a:cubicBezTo>
                  <a:pt x="271" y="0"/>
                  <a:pt x="239" y="29"/>
                  <a:pt x="236" y="68"/>
                </a:cubicBezTo>
                <a:cubicBezTo>
                  <a:pt x="221" y="53"/>
                  <a:pt x="201" y="44"/>
                  <a:pt x="180" y="44"/>
                </a:cubicBezTo>
                <a:cubicBezTo>
                  <a:pt x="139" y="44"/>
                  <a:pt x="103" y="74"/>
                  <a:pt x="103" y="115"/>
                </a:cubicBezTo>
                <a:cubicBezTo>
                  <a:pt x="94" y="112"/>
                  <a:pt x="85" y="110"/>
                  <a:pt x="77" y="110"/>
                </a:cubicBezTo>
                <a:cubicBezTo>
                  <a:pt x="35" y="110"/>
                  <a:pt x="0" y="145"/>
                  <a:pt x="0" y="187"/>
                </a:cubicBezTo>
                <a:cubicBezTo>
                  <a:pt x="0" y="231"/>
                  <a:pt x="35" y="264"/>
                  <a:pt x="77" y="264"/>
                </a:cubicBezTo>
                <a:cubicBezTo>
                  <a:pt x="387" y="264"/>
                  <a:pt x="387" y="264"/>
                  <a:pt x="387" y="264"/>
                </a:cubicBezTo>
                <a:cubicBezTo>
                  <a:pt x="428" y="264"/>
                  <a:pt x="463" y="231"/>
                  <a:pt x="463" y="187"/>
                </a:cubicBezTo>
                <a:cubicBezTo>
                  <a:pt x="463" y="145"/>
                  <a:pt x="428" y="110"/>
                  <a:pt x="387" y="11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 name="Rectangle 2"/>
          <p:cNvSpPr/>
          <p:nvPr/>
        </p:nvSpPr>
        <p:spPr>
          <a:xfrm>
            <a:off x="452016" y="905270"/>
            <a:ext cx="5325490" cy="3065583"/>
          </a:xfrm>
          <a:prstGeom prst="rect">
            <a:avLst/>
          </a:prstGeom>
        </p:spPr>
        <p:txBody>
          <a:bodyPr wrap="square">
            <a:spAutoFit/>
          </a:bodyPr>
          <a:lstStyle/>
          <a:p>
            <a:pPr marR="0">
              <a:lnSpc>
                <a:spcPct val="107000"/>
              </a:lnSpc>
              <a:spcBef>
                <a:spcPts val="0"/>
              </a:spcBef>
              <a:spcAft>
                <a:spcPts val="400"/>
              </a:spcAft>
            </a:pPr>
            <a:r>
              <a:rPr lang="en-US" sz="2800" dirty="0">
                <a:latin typeface="Segoe UI" panose="020B0502040204020203" pitchFamily="34" charset="0"/>
                <a:ea typeface="Calibri" panose="020F0502020204030204" pitchFamily="34" charset="0"/>
              </a:rPr>
              <a:t>The impact of losing a customer is substantial and long reaching. Impacts include:</a:t>
            </a:r>
          </a:p>
          <a:p>
            <a:pPr marL="458788" marR="0" lvl="0" indent="-228600">
              <a:spcBef>
                <a:spcPts val="1200"/>
              </a:spcBef>
              <a:spcAft>
                <a:spcPts val="400"/>
              </a:spcAft>
              <a:buFont typeface="Symbol" panose="05050102010706020507" pitchFamily="18" charset="2"/>
              <a:buChar char=""/>
            </a:pPr>
            <a:r>
              <a:rPr lang="en-US" sz="2000" dirty="0">
                <a:latin typeface="Segoe UI" panose="020B0502040204020203" pitchFamily="34" charset="0"/>
                <a:ea typeface="Times New Roman" panose="02020603050405020304" pitchFamily="18" charset="0"/>
              </a:rPr>
              <a:t>Lost Sales and Revenue</a:t>
            </a:r>
            <a:endParaRPr lang="en-US" sz="3200" dirty="0">
              <a:latin typeface="Times New Roman" panose="02020603050405020304" pitchFamily="18" charset="0"/>
              <a:ea typeface="Times New Roman" panose="02020603050405020304" pitchFamily="18" charset="0"/>
            </a:endParaRPr>
          </a:p>
          <a:p>
            <a:pPr marL="458788" marR="0" lvl="0" indent="-228600">
              <a:spcBef>
                <a:spcPts val="0"/>
              </a:spcBef>
              <a:spcAft>
                <a:spcPts val="400"/>
              </a:spcAft>
              <a:buFont typeface="Symbol" panose="05050102010706020507" pitchFamily="18" charset="2"/>
              <a:buChar char=""/>
            </a:pPr>
            <a:r>
              <a:rPr lang="en-US" sz="2000" dirty="0">
                <a:latin typeface="Segoe UI" panose="020B0502040204020203" pitchFamily="34" charset="0"/>
                <a:ea typeface="Times New Roman" panose="02020603050405020304" pitchFamily="18" charset="0"/>
              </a:rPr>
              <a:t>Opportunities for Competition</a:t>
            </a:r>
            <a:endParaRPr lang="en-US" sz="3200" dirty="0">
              <a:latin typeface="Times New Roman" panose="02020603050405020304" pitchFamily="18" charset="0"/>
              <a:ea typeface="Times New Roman" panose="02020603050405020304" pitchFamily="18" charset="0"/>
            </a:endParaRPr>
          </a:p>
          <a:p>
            <a:pPr marL="458788" marR="0" lvl="0" indent="-228600">
              <a:spcBef>
                <a:spcPts val="0"/>
              </a:spcBef>
              <a:spcAft>
                <a:spcPts val="400"/>
              </a:spcAft>
              <a:buFont typeface="Symbol" panose="05050102010706020507" pitchFamily="18" charset="2"/>
              <a:buChar char=""/>
            </a:pPr>
            <a:r>
              <a:rPr lang="en-US" sz="2000" dirty="0">
                <a:latin typeface="Segoe UI" panose="020B0502040204020203" pitchFamily="34" charset="0"/>
                <a:ea typeface="Times New Roman" panose="02020603050405020304" pitchFamily="18" charset="0"/>
              </a:rPr>
              <a:t>Lost Brand Ambassadors</a:t>
            </a:r>
            <a:endParaRPr lang="en-US" sz="3200" dirty="0">
              <a:latin typeface="Times New Roman" panose="02020603050405020304" pitchFamily="18" charset="0"/>
              <a:ea typeface="Times New Roman" panose="02020603050405020304" pitchFamily="18" charset="0"/>
            </a:endParaRPr>
          </a:p>
          <a:p>
            <a:pPr marL="458788" marR="0" lvl="0" indent="-228600">
              <a:spcBef>
                <a:spcPts val="0"/>
              </a:spcBef>
              <a:spcAft>
                <a:spcPts val="400"/>
              </a:spcAft>
              <a:buFont typeface="Symbol" panose="05050102010706020507" pitchFamily="18" charset="2"/>
              <a:buChar char=""/>
            </a:pPr>
            <a:r>
              <a:rPr lang="en-US" sz="2000" dirty="0">
                <a:latin typeface="Segoe UI" panose="020B0502040204020203" pitchFamily="34" charset="0"/>
                <a:ea typeface="Times New Roman" panose="02020603050405020304" pitchFamily="18" charset="0"/>
              </a:rPr>
              <a:t>Missing Customer Acquisition Goals</a:t>
            </a:r>
            <a:endParaRPr lang="en-US" sz="3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68917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bwMode="auto">
          <a:xfrm>
            <a:off x="0" y="883394"/>
            <a:ext cx="12192000" cy="5974605"/>
          </a:xfrm>
          <a:prstGeom prst="rect">
            <a:avLst/>
          </a:prstGeom>
          <a:solidFill>
            <a:srgbClr val="001A4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5" name="Title 1"/>
          <p:cNvSpPr txBox="1">
            <a:spLocks/>
          </p:cNvSpPr>
          <p:nvPr/>
        </p:nvSpPr>
        <p:spPr>
          <a:xfrm>
            <a:off x="0" y="0"/>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The Value of Existing Customers</a:t>
            </a:r>
          </a:p>
        </p:txBody>
      </p:sp>
      <p:grpSp>
        <p:nvGrpSpPr>
          <p:cNvPr id="1138" name="Group 1137"/>
          <p:cNvGrpSpPr/>
          <p:nvPr/>
        </p:nvGrpSpPr>
        <p:grpSpPr>
          <a:xfrm>
            <a:off x="660400" y="1174429"/>
            <a:ext cx="5889625" cy="935521"/>
            <a:chOff x="660400" y="1067663"/>
            <a:chExt cx="5889625" cy="935521"/>
          </a:xfrm>
        </p:grpSpPr>
        <p:grpSp>
          <p:nvGrpSpPr>
            <p:cNvPr id="1129" name="Group 1128"/>
            <p:cNvGrpSpPr/>
            <p:nvPr/>
          </p:nvGrpSpPr>
          <p:grpSpPr>
            <a:xfrm>
              <a:off x="660400" y="1067663"/>
              <a:ext cx="5889625" cy="896937"/>
              <a:chOff x="660400" y="1067663"/>
              <a:chExt cx="5889625" cy="896937"/>
            </a:xfrm>
          </p:grpSpPr>
          <p:grpSp>
            <p:nvGrpSpPr>
              <p:cNvPr id="20" name="Group 19"/>
              <p:cNvGrpSpPr/>
              <p:nvPr/>
            </p:nvGrpSpPr>
            <p:grpSpPr>
              <a:xfrm>
                <a:off x="5651500" y="1067663"/>
                <a:ext cx="898525" cy="896937"/>
                <a:chOff x="5651500" y="1067663"/>
                <a:chExt cx="898525" cy="896937"/>
              </a:xfrm>
            </p:grpSpPr>
            <p:sp>
              <p:nvSpPr>
                <p:cNvPr id="5" name="Freeform 5"/>
                <p:cNvSpPr>
                  <a:spLocks/>
                </p:cNvSpPr>
                <p:nvPr/>
              </p:nvSpPr>
              <p:spPr bwMode="auto">
                <a:xfrm>
                  <a:off x="5651500" y="1067663"/>
                  <a:ext cx="898525" cy="896937"/>
                </a:xfrm>
                <a:custGeom>
                  <a:avLst/>
                  <a:gdLst>
                    <a:gd name="T0" fmla="*/ 283 w 566"/>
                    <a:gd name="T1" fmla="*/ 565 h 565"/>
                    <a:gd name="T2" fmla="*/ 0 w 566"/>
                    <a:gd name="T3" fmla="*/ 282 h 565"/>
                    <a:gd name="T4" fmla="*/ 283 w 566"/>
                    <a:gd name="T5" fmla="*/ 0 h 565"/>
                    <a:gd name="T6" fmla="*/ 566 w 566"/>
                    <a:gd name="T7" fmla="*/ 282 h 565"/>
                    <a:gd name="T8" fmla="*/ 283 w 566"/>
                    <a:gd name="T9" fmla="*/ 565 h 565"/>
                  </a:gdLst>
                  <a:ahLst/>
                  <a:cxnLst>
                    <a:cxn ang="0">
                      <a:pos x="T0" y="T1"/>
                    </a:cxn>
                    <a:cxn ang="0">
                      <a:pos x="T2" y="T3"/>
                    </a:cxn>
                    <a:cxn ang="0">
                      <a:pos x="T4" y="T5"/>
                    </a:cxn>
                    <a:cxn ang="0">
                      <a:pos x="T6" y="T7"/>
                    </a:cxn>
                    <a:cxn ang="0">
                      <a:pos x="T8" y="T9"/>
                    </a:cxn>
                  </a:cxnLst>
                  <a:rect l="0" t="0" r="r" b="b"/>
                  <a:pathLst>
                    <a:path w="566" h="565">
                      <a:moveTo>
                        <a:pt x="283" y="565"/>
                      </a:moveTo>
                      <a:lnTo>
                        <a:pt x="0" y="282"/>
                      </a:lnTo>
                      <a:lnTo>
                        <a:pt x="283" y="0"/>
                      </a:lnTo>
                      <a:lnTo>
                        <a:pt x="566" y="282"/>
                      </a:lnTo>
                      <a:lnTo>
                        <a:pt x="283" y="565"/>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noEditPoints="1"/>
                </p:cNvSpPr>
                <p:nvPr/>
              </p:nvSpPr>
              <p:spPr bwMode="auto">
                <a:xfrm>
                  <a:off x="5932488" y="1291500"/>
                  <a:ext cx="336550" cy="449262"/>
                </a:xfrm>
                <a:custGeom>
                  <a:avLst/>
                  <a:gdLst>
                    <a:gd name="T0" fmla="*/ 30 w 108"/>
                    <a:gd name="T1" fmla="*/ 47 h 144"/>
                    <a:gd name="T2" fmla="*/ 30 w 108"/>
                    <a:gd name="T3" fmla="*/ 138 h 144"/>
                    <a:gd name="T4" fmla="*/ 24 w 108"/>
                    <a:gd name="T5" fmla="*/ 144 h 144"/>
                    <a:gd name="T6" fmla="*/ 18 w 108"/>
                    <a:gd name="T7" fmla="*/ 138 h 144"/>
                    <a:gd name="T8" fmla="*/ 18 w 108"/>
                    <a:gd name="T9" fmla="*/ 47 h 144"/>
                    <a:gd name="T10" fmla="*/ 0 w 108"/>
                    <a:gd name="T11" fmla="*/ 47 h 144"/>
                    <a:gd name="T12" fmla="*/ 24 w 108"/>
                    <a:gd name="T13" fmla="*/ 6 h 144"/>
                    <a:gd name="T14" fmla="*/ 48 w 108"/>
                    <a:gd name="T15" fmla="*/ 47 h 144"/>
                    <a:gd name="T16" fmla="*/ 30 w 108"/>
                    <a:gd name="T17" fmla="*/ 47 h 144"/>
                    <a:gd name="T18" fmla="*/ 90 w 108"/>
                    <a:gd name="T19" fmla="*/ 96 h 144"/>
                    <a:gd name="T20" fmla="*/ 90 w 108"/>
                    <a:gd name="T21" fmla="*/ 6 h 144"/>
                    <a:gd name="T22" fmla="*/ 84 w 108"/>
                    <a:gd name="T23" fmla="*/ 0 h 144"/>
                    <a:gd name="T24" fmla="*/ 78 w 108"/>
                    <a:gd name="T25" fmla="*/ 6 h 144"/>
                    <a:gd name="T26" fmla="*/ 78 w 108"/>
                    <a:gd name="T27" fmla="*/ 96 h 144"/>
                    <a:gd name="T28" fmla="*/ 60 w 108"/>
                    <a:gd name="T29" fmla="*/ 96 h 144"/>
                    <a:gd name="T30" fmla="*/ 84 w 108"/>
                    <a:gd name="T31" fmla="*/ 138 h 144"/>
                    <a:gd name="T32" fmla="*/ 108 w 108"/>
                    <a:gd name="T33" fmla="*/ 96 h 144"/>
                    <a:gd name="T34" fmla="*/ 90 w 108"/>
                    <a:gd name="T35" fmla="*/ 9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8" h="144">
                      <a:moveTo>
                        <a:pt x="30" y="47"/>
                      </a:moveTo>
                      <a:cubicBezTo>
                        <a:pt x="30" y="138"/>
                        <a:pt x="30" y="138"/>
                        <a:pt x="30" y="138"/>
                      </a:cubicBezTo>
                      <a:cubicBezTo>
                        <a:pt x="30" y="141"/>
                        <a:pt x="27" y="144"/>
                        <a:pt x="24" y="144"/>
                      </a:cubicBezTo>
                      <a:cubicBezTo>
                        <a:pt x="20" y="144"/>
                        <a:pt x="18" y="141"/>
                        <a:pt x="18" y="138"/>
                      </a:cubicBezTo>
                      <a:cubicBezTo>
                        <a:pt x="18" y="47"/>
                        <a:pt x="18" y="47"/>
                        <a:pt x="18" y="47"/>
                      </a:cubicBezTo>
                      <a:cubicBezTo>
                        <a:pt x="0" y="47"/>
                        <a:pt x="0" y="47"/>
                        <a:pt x="0" y="47"/>
                      </a:cubicBezTo>
                      <a:cubicBezTo>
                        <a:pt x="24" y="6"/>
                        <a:pt x="24" y="6"/>
                        <a:pt x="24" y="6"/>
                      </a:cubicBezTo>
                      <a:cubicBezTo>
                        <a:pt x="48" y="47"/>
                        <a:pt x="48" y="47"/>
                        <a:pt x="48" y="47"/>
                      </a:cubicBezTo>
                      <a:lnTo>
                        <a:pt x="30" y="47"/>
                      </a:lnTo>
                      <a:close/>
                      <a:moveTo>
                        <a:pt x="90" y="96"/>
                      </a:moveTo>
                      <a:cubicBezTo>
                        <a:pt x="90" y="6"/>
                        <a:pt x="90" y="6"/>
                        <a:pt x="90" y="6"/>
                      </a:cubicBezTo>
                      <a:cubicBezTo>
                        <a:pt x="90" y="3"/>
                        <a:pt x="88" y="0"/>
                        <a:pt x="84" y="0"/>
                      </a:cubicBezTo>
                      <a:cubicBezTo>
                        <a:pt x="81" y="0"/>
                        <a:pt x="78" y="3"/>
                        <a:pt x="78" y="6"/>
                      </a:cubicBezTo>
                      <a:cubicBezTo>
                        <a:pt x="78" y="96"/>
                        <a:pt x="78" y="96"/>
                        <a:pt x="78" y="96"/>
                      </a:cubicBezTo>
                      <a:cubicBezTo>
                        <a:pt x="60" y="96"/>
                        <a:pt x="60" y="96"/>
                        <a:pt x="60" y="96"/>
                      </a:cubicBezTo>
                      <a:cubicBezTo>
                        <a:pt x="84" y="138"/>
                        <a:pt x="84" y="138"/>
                        <a:pt x="84" y="138"/>
                      </a:cubicBezTo>
                      <a:cubicBezTo>
                        <a:pt x="108" y="96"/>
                        <a:pt x="108" y="96"/>
                        <a:pt x="108" y="96"/>
                      </a:cubicBezTo>
                      <a:lnTo>
                        <a:pt x="90"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 name="Freeform 15"/>
              <p:cNvSpPr>
                <a:spLocks noEditPoints="1"/>
              </p:cNvSpPr>
              <p:nvPr/>
            </p:nvSpPr>
            <p:spPr bwMode="auto">
              <a:xfrm>
                <a:off x="660400" y="1502638"/>
                <a:ext cx="4929188" cy="384175"/>
              </a:xfrm>
              <a:custGeom>
                <a:avLst/>
                <a:gdLst>
                  <a:gd name="T0" fmla="*/ 1567 w 1581"/>
                  <a:gd name="T1" fmla="*/ 0 h 123"/>
                  <a:gd name="T2" fmla="*/ 8 w 1581"/>
                  <a:gd name="T3" fmla="*/ 77 h 123"/>
                  <a:gd name="T4" fmla="*/ 0 w 1581"/>
                  <a:gd name="T5" fmla="*/ 77 h 123"/>
                  <a:gd name="T6" fmla="*/ 25 w 1581"/>
                  <a:gd name="T7" fmla="*/ 15 h 123"/>
                  <a:gd name="T8" fmla="*/ 8 w 1581"/>
                  <a:gd name="T9" fmla="*/ 29 h 123"/>
                  <a:gd name="T10" fmla="*/ 1535 w 1581"/>
                  <a:gd name="T11" fmla="*/ 0 h 123"/>
                  <a:gd name="T12" fmla="*/ 1535 w 1581"/>
                  <a:gd name="T13" fmla="*/ 8 h 123"/>
                  <a:gd name="T14" fmla="*/ 1463 w 1581"/>
                  <a:gd name="T15" fmla="*/ 0 h 123"/>
                  <a:gd name="T16" fmla="*/ 1487 w 1581"/>
                  <a:gd name="T17" fmla="*/ 4 h 123"/>
                  <a:gd name="T18" fmla="*/ 1406 w 1581"/>
                  <a:gd name="T19" fmla="*/ 4 h 123"/>
                  <a:gd name="T20" fmla="*/ 1382 w 1581"/>
                  <a:gd name="T21" fmla="*/ 4 h 123"/>
                  <a:gd name="T22" fmla="*/ 1358 w 1581"/>
                  <a:gd name="T23" fmla="*/ 8 h 123"/>
                  <a:gd name="T24" fmla="*/ 1326 w 1581"/>
                  <a:gd name="T25" fmla="*/ 0 h 123"/>
                  <a:gd name="T26" fmla="*/ 1326 w 1581"/>
                  <a:gd name="T27" fmla="*/ 8 h 123"/>
                  <a:gd name="T28" fmla="*/ 1254 w 1581"/>
                  <a:gd name="T29" fmla="*/ 0 h 123"/>
                  <a:gd name="T30" fmla="*/ 1278 w 1581"/>
                  <a:gd name="T31" fmla="*/ 4 h 123"/>
                  <a:gd name="T32" fmla="*/ 1198 w 1581"/>
                  <a:gd name="T33" fmla="*/ 4 h 123"/>
                  <a:gd name="T34" fmla="*/ 1174 w 1581"/>
                  <a:gd name="T35" fmla="*/ 4 h 123"/>
                  <a:gd name="T36" fmla="*/ 1150 w 1581"/>
                  <a:gd name="T37" fmla="*/ 8 h 123"/>
                  <a:gd name="T38" fmla="*/ 1117 w 1581"/>
                  <a:gd name="T39" fmla="*/ 0 h 123"/>
                  <a:gd name="T40" fmla="*/ 1117 w 1581"/>
                  <a:gd name="T41" fmla="*/ 8 h 123"/>
                  <a:gd name="T42" fmla="*/ 1045 w 1581"/>
                  <a:gd name="T43" fmla="*/ 0 h 123"/>
                  <a:gd name="T44" fmla="*/ 1069 w 1581"/>
                  <a:gd name="T45" fmla="*/ 4 h 123"/>
                  <a:gd name="T46" fmla="*/ 989 w 1581"/>
                  <a:gd name="T47" fmla="*/ 4 h 123"/>
                  <a:gd name="T48" fmla="*/ 965 w 1581"/>
                  <a:gd name="T49" fmla="*/ 4 h 123"/>
                  <a:gd name="T50" fmla="*/ 941 w 1581"/>
                  <a:gd name="T51" fmla="*/ 8 h 123"/>
                  <a:gd name="T52" fmla="*/ 909 w 1581"/>
                  <a:gd name="T53" fmla="*/ 0 h 123"/>
                  <a:gd name="T54" fmla="*/ 909 w 1581"/>
                  <a:gd name="T55" fmla="*/ 8 h 123"/>
                  <a:gd name="T56" fmla="*/ 836 w 1581"/>
                  <a:gd name="T57" fmla="*/ 0 h 123"/>
                  <a:gd name="T58" fmla="*/ 861 w 1581"/>
                  <a:gd name="T59" fmla="*/ 4 h 123"/>
                  <a:gd name="T60" fmla="*/ 780 w 1581"/>
                  <a:gd name="T61" fmla="*/ 4 h 123"/>
                  <a:gd name="T62" fmla="*/ 756 w 1581"/>
                  <a:gd name="T63" fmla="*/ 4 h 123"/>
                  <a:gd name="T64" fmla="*/ 732 w 1581"/>
                  <a:gd name="T65" fmla="*/ 8 h 123"/>
                  <a:gd name="T66" fmla="*/ 700 w 1581"/>
                  <a:gd name="T67" fmla="*/ 0 h 123"/>
                  <a:gd name="T68" fmla="*/ 700 w 1581"/>
                  <a:gd name="T69" fmla="*/ 8 h 123"/>
                  <a:gd name="T70" fmla="*/ 628 w 1581"/>
                  <a:gd name="T71" fmla="*/ 0 h 123"/>
                  <a:gd name="T72" fmla="*/ 652 w 1581"/>
                  <a:gd name="T73" fmla="*/ 4 h 123"/>
                  <a:gd name="T74" fmla="*/ 572 w 1581"/>
                  <a:gd name="T75" fmla="*/ 4 h 123"/>
                  <a:gd name="T76" fmla="*/ 547 w 1581"/>
                  <a:gd name="T77" fmla="*/ 4 h 123"/>
                  <a:gd name="T78" fmla="*/ 523 w 1581"/>
                  <a:gd name="T79" fmla="*/ 8 h 123"/>
                  <a:gd name="T80" fmla="*/ 491 w 1581"/>
                  <a:gd name="T81" fmla="*/ 0 h 123"/>
                  <a:gd name="T82" fmla="*/ 491 w 1581"/>
                  <a:gd name="T83" fmla="*/ 8 h 123"/>
                  <a:gd name="T84" fmla="*/ 419 w 1581"/>
                  <a:gd name="T85" fmla="*/ 0 h 123"/>
                  <a:gd name="T86" fmla="*/ 443 w 1581"/>
                  <a:gd name="T87" fmla="*/ 4 h 123"/>
                  <a:gd name="T88" fmla="*/ 363 w 1581"/>
                  <a:gd name="T89" fmla="*/ 4 h 123"/>
                  <a:gd name="T90" fmla="*/ 339 w 1581"/>
                  <a:gd name="T91" fmla="*/ 4 h 123"/>
                  <a:gd name="T92" fmla="*/ 315 w 1581"/>
                  <a:gd name="T93" fmla="*/ 8 h 123"/>
                  <a:gd name="T94" fmla="*/ 283 w 1581"/>
                  <a:gd name="T95" fmla="*/ 0 h 123"/>
                  <a:gd name="T96" fmla="*/ 283 w 1581"/>
                  <a:gd name="T97" fmla="*/ 8 h 123"/>
                  <a:gd name="T98" fmla="*/ 210 w 1581"/>
                  <a:gd name="T99" fmla="*/ 0 h 123"/>
                  <a:gd name="T100" fmla="*/ 234 w 1581"/>
                  <a:gd name="T101" fmla="*/ 4 h 123"/>
                  <a:gd name="T102" fmla="*/ 154 w 1581"/>
                  <a:gd name="T103" fmla="*/ 4 h 123"/>
                  <a:gd name="T104" fmla="*/ 130 w 1581"/>
                  <a:gd name="T105" fmla="*/ 4 h 123"/>
                  <a:gd name="T106" fmla="*/ 106 w 1581"/>
                  <a:gd name="T107" fmla="*/ 8 h 123"/>
                  <a:gd name="T108" fmla="*/ 74 w 1581"/>
                  <a:gd name="T109" fmla="*/ 0 h 123"/>
                  <a:gd name="T110" fmla="*/ 74 w 1581"/>
                  <a:gd name="T111" fmla="*/ 8 h 123"/>
                  <a:gd name="T112" fmla="*/ 4 w 1581"/>
                  <a:gd name="T113" fmla="*/ 105 h 123"/>
                  <a:gd name="T114" fmla="*/ 8 w 1581"/>
                  <a:gd name="T115" fmla="*/ 11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1" h="123">
                    <a:moveTo>
                      <a:pt x="1577" y="8"/>
                    </a:moveTo>
                    <a:cubicBezTo>
                      <a:pt x="1567" y="8"/>
                      <a:pt x="1567" y="8"/>
                      <a:pt x="1567" y="8"/>
                    </a:cubicBezTo>
                    <a:cubicBezTo>
                      <a:pt x="1565" y="8"/>
                      <a:pt x="1563" y="6"/>
                      <a:pt x="1563" y="4"/>
                    </a:cubicBezTo>
                    <a:cubicBezTo>
                      <a:pt x="1563" y="2"/>
                      <a:pt x="1565" y="0"/>
                      <a:pt x="1567" y="0"/>
                    </a:cubicBezTo>
                    <a:cubicBezTo>
                      <a:pt x="1577" y="0"/>
                      <a:pt x="1577" y="0"/>
                      <a:pt x="1577" y="0"/>
                    </a:cubicBezTo>
                    <a:cubicBezTo>
                      <a:pt x="1579" y="0"/>
                      <a:pt x="1581" y="2"/>
                      <a:pt x="1581" y="4"/>
                    </a:cubicBezTo>
                    <a:cubicBezTo>
                      <a:pt x="1581" y="6"/>
                      <a:pt x="1579" y="8"/>
                      <a:pt x="1577" y="8"/>
                    </a:cubicBezTo>
                    <a:close/>
                    <a:moveTo>
                      <a:pt x="8" y="77"/>
                    </a:moveTo>
                    <a:cubicBezTo>
                      <a:pt x="8" y="57"/>
                      <a:pt x="8" y="57"/>
                      <a:pt x="8" y="57"/>
                    </a:cubicBezTo>
                    <a:cubicBezTo>
                      <a:pt x="8" y="55"/>
                      <a:pt x="6" y="53"/>
                      <a:pt x="4" y="53"/>
                    </a:cubicBezTo>
                    <a:cubicBezTo>
                      <a:pt x="2" y="53"/>
                      <a:pt x="0" y="55"/>
                      <a:pt x="0" y="57"/>
                    </a:cubicBezTo>
                    <a:cubicBezTo>
                      <a:pt x="0" y="77"/>
                      <a:pt x="0" y="77"/>
                      <a:pt x="0" y="77"/>
                    </a:cubicBezTo>
                    <a:cubicBezTo>
                      <a:pt x="0" y="79"/>
                      <a:pt x="2" y="81"/>
                      <a:pt x="4" y="81"/>
                    </a:cubicBezTo>
                    <a:cubicBezTo>
                      <a:pt x="6" y="81"/>
                      <a:pt x="8" y="79"/>
                      <a:pt x="8" y="77"/>
                    </a:cubicBezTo>
                    <a:close/>
                    <a:moveTo>
                      <a:pt x="13" y="28"/>
                    </a:moveTo>
                    <a:cubicBezTo>
                      <a:pt x="16" y="23"/>
                      <a:pt x="20" y="18"/>
                      <a:pt x="25" y="15"/>
                    </a:cubicBezTo>
                    <a:cubicBezTo>
                      <a:pt x="27" y="13"/>
                      <a:pt x="28" y="11"/>
                      <a:pt x="27" y="9"/>
                    </a:cubicBezTo>
                    <a:cubicBezTo>
                      <a:pt x="25" y="7"/>
                      <a:pt x="23" y="7"/>
                      <a:pt x="21" y="8"/>
                    </a:cubicBezTo>
                    <a:cubicBezTo>
                      <a:pt x="15" y="12"/>
                      <a:pt x="10" y="18"/>
                      <a:pt x="6" y="24"/>
                    </a:cubicBezTo>
                    <a:cubicBezTo>
                      <a:pt x="5" y="26"/>
                      <a:pt x="6" y="28"/>
                      <a:pt x="8" y="29"/>
                    </a:cubicBezTo>
                    <a:cubicBezTo>
                      <a:pt x="8" y="30"/>
                      <a:pt x="9" y="30"/>
                      <a:pt x="10" y="30"/>
                    </a:cubicBezTo>
                    <a:cubicBezTo>
                      <a:pt x="11" y="30"/>
                      <a:pt x="12" y="29"/>
                      <a:pt x="13" y="28"/>
                    </a:cubicBezTo>
                    <a:close/>
                    <a:moveTo>
                      <a:pt x="1539" y="4"/>
                    </a:moveTo>
                    <a:cubicBezTo>
                      <a:pt x="1539" y="2"/>
                      <a:pt x="1537" y="0"/>
                      <a:pt x="1535" y="0"/>
                    </a:cubicBezTo>
                    <a:cubicBezTo>
                      <a:pt x="1515" y="0"/>
                      <a:pt x="1515" y="0"/>
                      <a:pt x="1515" y="0"/>
                    </a:cubicBezTo>
                    <a:cubicBezTo>
                      <a:pt x="1513" y="0"/>
                      <a:pt x="1511" y="2"/>
                      <a:pt x="1511" y="4"/>
                    </a:cubicBezTo>
                    <a:cubicBezTo>
                      <a:pt x="1511" y="6"/>
                      <a:pt x="1513" y="8"/>
                      <a:pt x="1515" y="8"/>
                    </a:cubicBezTo>
                    <a:cubicBezTo>
                      <a:pt x="1535" y="8"/>
                      <a:pt x="1535" y="8"/>
                      <a:pt x="1535" y="8"/>
                    </a:cubicBezTo>
                    <a:cubicBezTo>
                      <a:pt x="1537" y="8"/>
                      <a:pt x="1539" y="6"/>
                      <a:pt x="1539" y="4"/>
                    </a:cubicBezTo>
                    <a:close/>
                    <a:moveTo>
                      <a:pt x="1487" y="4"/>
                    </a:moveTo>
                    <a:cubicBezTo>
                      <a:pt x="1487" y="2"/>
                      <a:pt x="1485" y="0"/>
                      <a:pt x="1483" y="0"/>
                    </a:cubicBezTo>
                    <a:cubicBezTo>
                      <a:pt x="1463" y="0"/>
                      <a:pt x="1463" y="0"/>
                      <a:pt x="1463" y="0"/>
                    </a:cubicBezTo>
                    <a:cubicBezTo>
                      <a:pt x="1460" y="0"/>
                      <a:pt x="1459" y="2"/>
                      <a:pt x="1459" y="4"/>
                    </a:cubicBezTo>
                    <a:cubicBezTo>
                      <a:pt x="1459" y="6"/>
                      <a:pt x="1460" y="8"/>
                      <a:pt x="1463" y="8"/>
                    </a:cubicBezTo>
                    <a:cubicBezTo>
                      <a:pt x="1483" y="8"/>
                      <a:pt x="1483" y="8"/>
                      <a:pt x="1483" y="8"/>
                    </a:cubicBezTo>
                    <a:cubicBezTo>
                      <a:pt x="1485" y="8"/>
                      <a:pt x="1487" y="6"/>
                      <a:pt x="1487" y="4"/>
                    </a:cubicBezTo>
                    <a:close/>
                    <a:moveTo>
                      <a:pt x="1435" y="4"/>
                    </a:moveTo>
                    <a:cubicBezTo>
                      <a:pt x="1435" y="2"/>
                      <a:pt x="1433" y="0"/>
                      <a:pt x="1431" y="0"/>
                    </a:cubicBezTo>
                    <a:cubicBezTo>
                      <a:pt x="1410" y="0"/>
                      <a:pt x="1410" y="0"/>
                      <a:pt x="1410" y="0"/>
                    </a:cubicBezTo>
                    <a:cubicBezTo>
                      <a:pt x="1408" y="0"/>
                      <a:pt x="1406" y="2"/>
                      <a:pt x="1406" y="4"/>
                    </a:cubicBezTo>
                    <a:cubicBezTo>
                      <a:pt x="1406" y="6"/>
                      <a:pt x="1408" y="8"/>
                      <a:pt x="1410" y="8"/>
                    </a:cubicBezTo>
                    <a:cubicBezTo>
                      <a:pt x="1431" y="8"/>
                      <a:pt x="1431" y="8"/>
                      <a:pt x="1431" y="8"/>
                    </a:cubicBezTo>
                    <a:cubicBezTo>
                      <a:pt x="1433" y="8"/>
                      <a:pt x="1435" y="6"/>
                      <a:pt x="1435" y="4"/>
                    </a:cubicBezTo>
                    <a:close/>
                    <a:moveTo>
                      <a:pt x="1382" y="4"/>
                    </a:moveTo>
                    <a:cubicBezTo>
                      <a:pt x="1382" y="2"/>
                      <a:pt x="1381" y="0"/>
                      <a:pt x="1378" y="0"/>
                    </a:cubicBezTo>
                    <a:cubicBezTo>
                      <a:pt x="1358" y="0"/>
                      <a:pt x="1358" y="0"/>
                      <a:pt x="1358" y="0"/>
                    </a:cubicBezTo>
                    <a:cubicBezTo>
                      <a:pt x="1356" y="0"/>
                      <a:pt x="1354" y="2"/>
                      <a:pt x="1354" y="4"/>
                    </a:cubicBezTo>
                    <a:cubicBezTo>
                      <a:pt x="1354" y="6"/>
                      <a:pt x="1356" y="8"/>
                      <a:pt x="1358" y="8"/>
                    </a:cubicBezTo>
                    <a:cubicBezTo>
                      <a:pt x="1378" y="8"/>
                      <a:pt x="1378" y="8"/>
                      <a:pt x="1378" y="8"/>
                    </a:cubicBezTo>
                    <a:cubicBezTo>
                      <a:pt x="1381" y="8"/>
                      <a:pt x="1382" y="6"/>
                      <a:pt x="1382" y="4"/>
                    </a:cubicBezTo>
                    <a:close/>
                    <a:moveTo>
                      <a:pt x="1330" y="4"/>
                    </a:moveTo>
                    <a:cubicBezTo>
                      <a:pt x="1330" y="2"/>
                      <a:pt x="1328" y="0"/>
                      <a:pt x="1326" y="0"/>
                    </a:cubicBezTo>
                    <a:cubicBezTo>
                      <a:pt x="1306" y="0"/>
                      <a:pt x="1306" y="0"/>
                      <a:pt x="1306" y="0"/>
                    </a:cubicBezTo>
                    <a:cubicBezTo>
                      <a:pt x="1304" y="0"/>
                      <a:pt x="1302" y="2"/>
                      <a:pt x="1302" y="4"/>
                    </a:cubicBezTo>
                    <a:cubicBezTo>
                      <a:pt x="1302" y="6"/>
                      <a:pt x="1304" y="8"/>
                      <a:pt x="1306" y="8"/>
                    </a:cubicBezTo>
                    <a:cubicBezTo>
                      <a:pt x="1326" y="8"/>
                      <a:pt x="1326" y="8"/>
                      <a:pt x="1326" y="8"/>
                    </a:cubicBezTo>
                    <a:cubicBezTo>
                      <a:pt x="1328" y="8"/>
                      <a:pt x="1330" y="6"/>
                      <a:pt x="1330" y="4"/>
                    </a:cubicBezTo>
                    <a:close/>
                    <a:moveTo>
                      <a:pt x="1278" y="4"/>
                    </a:moveTo>
                    <a:cubicBezTo>
                      <a:pt x="1278" y="2"/>
                      <a:pt x="1276" y="0"/>
                      <a:pt x="1274" y="0"/>
                    </a:cubicBezTo>
                    <a:cubicBezTo>
                      <a:pt x="1254" y="0"/>
                      <a:pt x="1254" y="0"/>
                      <a:pt x="1254" y="0"/>
                    </a:cubicBezTo>
                    <a:cubicBezTo>
                      <a:pt x="1252" y="0"/>
                      <a:pt x="1250" y="2"/>
                      <a:pt x="1250" y="4"/>
                    </a:cubicBezTo>
                    <a:cubicBezTo>
                      <a:pt x="1250" y="6"/>
                      <a:pt x="1252" y="8"/>
                      <a:pt x="1254" y="8"/>
                    </a:cubicBezTo>
                    <a:cubicBezTo>
                      <a:pt x="1274" y="8"/>
                      <a:pt x="1274" y="8"/>
                      <a:pt x="1274" y="8"/>
                    </a:cubicBezTo>
                    <a:cubicBezTo>
                      <a:pt x="1276" y="8"/>
                      <a:pt x="1278" y="6"/>
                      <a:pt x="1278" y="4"/>
                    </a:cubicBezTo>
                    <a:close/>
                    <a:moveTo>
                      <a:pt x="1226" y="4"/>
                    </a:moveTo>
                    <a:cubicBezTo>
                      <a:pt x="1226" y="2"/>
                      <a:pt x="1224" y="0"/>
                      <a:pt x="1222" y="0"/>
                    </a:cubicBezTo>
                    <a:cubicBezTo>
                      <a:pt x="1202" y="0"/>
                      <a:pt x="1202" y="0"/>
                      <a:pt x="1202" y="0"/>
                    </a:cubicBezTo>
                    <a:cubicBezTo>
                      <a:pt x="1200" y="0"/>
                      <a:pt x="1198" y="2"/>
                      <a:pt x="1198" y="4"/>
                    </a:cubicBezTo>
                    <a:cubicBezTo>
                      <a:pt x="1198" y="6"/>
                      <a:pt x="1200" y="8"/>
                      <a:pt x="1202" y="8"/>
                    </a:cubicBezTo>
                    <a:cubicBezTo>
                      <a:pt x="1222" y="8"/>
                      <a:pt x="1222" y="8"/>
                      <a:pt x="1222" y="8"/>
                    </a:cubicBezTo>
                    <a:cubicBezTo>
                      <a:pt x="1224" y="8"/>
                      <a:pt x="1226" y="6"/>
                      <a:pt x="1226" y="4"/>
                    </a:cubicBezTo>
                    <a:close/>
                    <a:moveTo>
                      <a:pt x="1174" y="4"/>
                    </a:moveTo>
                    <a:cubicBezTo>
                      <a:pt x="1174" y="2"/>
                      <a:pt x="1172" y="0"/>
                      <a:pt x="1170" y="0"/>
                    </a:cubicBezTo>
                    <a:cubicBezTo>
                      <a:pt x="1150" y="0"/>
                      <a:pt x="1150" y="0"/>
                      <a:pt x="1150" y="0"/>
                    </a:cubicBezTo>
                    <a:cubicBezTo>
                      <a:pt x="1147" y="0"/>
                      <a:pt x="1146" y="2"/>
                      <a:pt x="1146" y="4"/>
                    </a:cubicBezTo>
                    <a:cubicBezTo>
                      <a:pt x="1146" y="6"/>
                      <a:pt x="1147" y="8"/>
                      <a:pt x="1150" y="8"/>
                    </a:cubicBezTo>
                    <a:cubicBezTo>
                      <a:pt x="1170" y="8"/>
                      <a:pt x="1170" y="8"/>
                      <a:pt x="1170" y="8"/>
                    </a:cubicBezTo>
                    <a:cubicBezTo>
                      <a:pt x="1172" y="8"/>
                      <a:pt x="1174" y="6"/>
                      <a:pt x="1174" y="4"/>
                    </a:cubicBezTo>
                    <a:close/>
                    <a:moveTo>
                      <a:pt x="1121" y="4"/>
                    </a:moveTo>
                    <a:cubicBezTo>
                      <a:pt x="1121" y="2"/>
                      <a:pt x="1120" y="0"/>
                      <a:pt x="1117" y="0"/>
                    </a:cubicBezTo>
                    <a:cubicBezTo>
                      <a:pt x="1097" y="0"/>
                      <a:pt x="1097" y="0"/>
                      <a:pt x="1097" y="0"/>
                    </a:cubicBezTo>
                    <a:cubicBezTo>
                      <a:pt x="1095" y="0"/>
                      <a:pt x="1093" y="2"/>
                      <a:pt x="1093" y="4"/>
                    </a:cubicBezTo>
                    <a:cubicBezTo>
                      <a:pt x="1093" y="6"/>
                      <a:pt x="1095" y="8"/>
                      <a:pt x="1097" y="8"/>
                    </a:cubicBezTo>
                    <a:cubicBezTo>
                      <a:pt x="1117" y="8"/>
                      <a:pt x="1117" y="8"/>
                      <a:pt x="1117" y="8"/>
                    </a:cubicBezTo>
                    <a:cubicBezTo>
                      <a:pt x="1120" y="8"/>
                      <a:pt x="1121" y="6"/>
                      <a:pt x="1121" y="4"/>
                    </a:cubicBezTo>
                    <a:close/>
                    <a:moveTo>
                      <a:pt x="1069" y="4"/>
                    </a:moveTo>
                    <a:cubicBezTo>
                      <a:pt x="1069" y="2"/>
                      <a:pt x="1067" y="0"/>
                      <a:pt x="1065" y="0"/>
                    </a:cubicBezTo>
                    <a:cubicBezTo>
                      <a:pt x="1045" y="0"/>
                      <a:pt x="1045" y="0"/>
                      <a:pt x="1045" y="0"/>
                    </a:cubicBezTo>
                    <a:cubicBezTo>
                      <a:pt x="1043" y="0"/>
                      <a:pt x="1041" y="2"/>
                      <a:pt x="1041" y="4"/>
                    </a:cubicBezTo>
                    <a:cubicBezTo>
                      <a:pt x="1041" y="6"/>
                      <a:pt x="1043" y="8"/>
                      <a:pt x="1045" y="8"/>
                    </a:cubicBezTo>
                    <a:cubicBezTo>
                      <a:pt x="1065" y="8"/>
                      <a:pt x="1065" y="8"/>
                      <a:pt x="1065" y="8"/>
                    </a:cubicBezTo>
                    <a:cubicBezTo>
                      <a:pt x="1067" y="8"/>
                      <a:pt x="1069" y="6"/>
                      <a:pt x="1069" y="4"/>
                    </a:cubicBezTo>
                    <a:close/>
                    <a:moveTo>
                      <a:pt x="1017" y="4"/>
                    </a:moveTo>
                    <a:cubicBezTo>
                      <a:pt x="1017" y="2"/>
                      <a:pt x="1015" y="0"/>
                      <a:pt x="1013" y="0"/>
                    </a:cubicBezTo>
                    <a:cubicBezTo>
                      <a:pt x="993" y="0"/>
                      <a:pt x="993" y="0"/>
                      <a:pt x="993" y="0"/>
                    </a:cubicBezTo>
                    <a:cubicBezTo>
                      <a:pt x="991" y="0"/>
                      <a:pt x="989" y="2"/>
                      <a:pt x="989" y="4"/>
                    </a:cubicBezTo>
                    <a:cubicBezTo>
                      <a:pt x="989" y="6"/>
                      <a:pt x="991" y="8"/>
                      <a:pt x="993" y="8"/>
                    </a:cubicBezTo>
                    <a:cubicBezTo>
                      <a:pt x="1013" y="8"/>
                      <a:pt x="1013" y="8"/>
                      <a:pt x="1013" y="8"/>
                    </a:cubicBezTo>
                    <a:cubicBezTo>
                      <a:pt x="1015" y="8"/>
                      <a:pt x="1017" y="6"/>
                      <a:pt x="1017" y="4"/>
                    </a:cubicBezTo>
                    <a:close/>
                    <a:moveTo>
                      <a:pt x="965" y="4"/>
                    </a:moveTo>
                    <a:cubicBezTo>
                      <a:pt x="965" y="2"/>
                      <a:pt x="963" y="0"/>
                      <a:pt x="961" y="0"/>
                    </a:cubicBezTo>
                    <a:cubicBezTo>
                      <a:pt x="941" y="0"/>
                      <a:pt x="941" y="0"/>
                      <a:pt x="941" y="0"/>
                    </a:cubicBezTo>
                    <a:cubicBezTo>
                      <a:pt x="939" y="0"/>
                      <a:pt x="937" y="2"/>
                      <a:pt x="937" y="4"/>
                    </a:cubicBezTo>
                    <a:cubicBezTo>
                      <a:pt x="937" y="6"/>
                      <a:pt x="939" y="8"/>
                      <a:pt x="941" y="8"/>
                    </a:cubicBezTo>
                    <a:cubicBezTo>
                      <a:pt x="961" y="8"/>
                      <a:pt x="961" y="8"/>
                      <a:pt x="961" y="8"/>
                    </a:cubicBezTo>
                    <a:cubicBezTo>
                      <a:pt x="963" y="8"/>
                      <a:pt x="965" y="6"/>
                      <a:pt x="965" y="4"/>
                    </a:cubicBezTo>
                    <a:close/>
                    <a:moveTo>
                      <a:pt x="913" y="4"/>
                    </a:moveTo>
                    <a:cubicBezTo>
                      <a:pt x="913" y="2"/>
                      <a:pt x="911" y="0"/>
                      <a:pt x="909" y="0"/>
                    </a:cubicBezTo>
                    <a:cubicBezTo>
                      <a:pt x="889" y="0"/>
                      <a:pt x="889" y="0"/>
                      <a:pt x="889" y="0"/>
                    </a:cubicBezTo>
                    <a:cubicBezTo>
                      <a:pt x="886" y="0"/>
                      <a:pt x="885" y="2"/>
                      <a:pt x="885" y="4"/>
                    </a:cubicBezTo>
                    <a:cubicBezTo>
                      <a:pt x="885" y="6"/>
                      <a:pt x="886" y="8"/>
                      <a:pt x="889" y="8"/>
                    </a:cubicBezTo>
                    <a:cubicBezTo>
                      <a:pt x="909" y="8"/>
                      <a:pt x="909" y="8"/>
                      <a:pt x="909" y="8"/>
                    </a:cubicBezTo>
                    <a:cubicBezTo>
                      <a:pt x="911" y="8"/>
                      <a:pt x="913" y="6"/>
                      <a:pt x="913" y="4"/>
                    </a:cubicBezTo>
                    <a:close/>
                    <a:moveTo>
                      <a:pt x="861" y="4"/>
                    </a:moveTo>
                    <a:cubicBezTo>
                      <a:pt x="861" y="2"/>
                      <a:pt x="859" y="0"/>
                      <a:pt x="857" y="0"/>
                    </a:cubicBezTo>
                    <a:cubicBezTo>
                      <a:pt x="836" y="0"/>
                      <a:pt x="836" y="0"/>
                      <a:pt x="836" y="0"/>
                    </a:cubicBezTo>
                    <a:cubicBezTo>
                      <a:pt x="834" y="0"/>
                      <a:pt x="832" y="2"/>
                      <a:pt x="832" y="4"/>
                    </a:cubicBezTo>
                    <a:cubicBezTo>
                      <a:pt x="832" y="6"/>
                      <a:pt x="834" y="8"/>
                      <a:pt x="836" y="8"/>
                    </a:cubicBezTo>
                    <a:cubicBezTo>
                      <a:pt x="857" y="8"/>
                      <a:pt x="857" y="8"/>
                      <a:pt x="857" y="8"/>
                    </a:cubicBezTo>
                    <a:cubicBezTo>
                      <a:pt x="859" y="8"/>
                      <a:pt x="861" y="6"/>
                      <a:pt x="861" y="4"/>
                    </a:cubicBezTo>
                    <a:close/>
                    <a:moveTo>
                      <a:pt x="808" y="4"/>
                    </a:moveTo>
                    <a:cubicBezTo>
                      <a:pt x="808" y="2"/>
                      <a:pt x="807" y="0"/>
                      <a:pt x="804" y="0"/>
                    </a:cubicBezTo>
                    <a:cubicBezTo>
                      <a:pt x="784" y="0"/>
                      <a:pt x="784" y="0"/>
                      <a:pt x="784" y="0"/>
                    </a:cubicBezTo>
                    <a:cubicBezTo>
                      <a:pt x="782" y="0"/>
                      <a:pt x="780" y="2"/>
                      <a:pt x="780" y="4"/>
                    </a:cubicBezTo>
                    <a:cubicBezTo>
                      <a:pt x="780" y="6"/>
                      <a:pt x="782" y="8"/>
                      <a:pt x="784" y="8"/>
                    </a:cubicBezTo>
                    <a:cubicBezTo>
                      <a:pt x="804" y="8"/>
                      <a:pt x="804" y="8"/>
                      <a:pt x="804" y="8"/>
                    </a:cubicBezTo>
                    <a:cubicBezTo>
                      <a:pt x="807" y="8"/>
                      <a:pt x="808" y="6"/>
                      <a:pt x="808" y="4"/>
                    </a:cubicBezTo>
                    <a:close/>
                    <a:moveTo>
                      <a:pt x="756" y="4"/>
                    </a:moveTo>
                    <a:cubicBezTo>
                      <a:pt x="756" y="2"/>
                      <a:pt x="754" y="0"/>
                      <a:pt x="752" y="0"/>
                    </a:cubicBezTo>
                    <a:cubicBezTo>
                      <a:pt x="732" y="0"/>
                      <a:pt x="732" y="0"/>
                      <a:pt x="732" y="0"/>
                    </a:cubicBezTo>
                    <a:cubicBezTo>
                      <a:pt x="730" y="0"/>
                      <a:pt x="728" y="2"/>
                      <a:pt x="728" y="4"/>
                    </a:cubicBezTo>
                    <a:cubicBezTo>
                      <a:pt x="728" y="6"/>
                      <a:pt x="730" y="8"/>
                      <a:pt x="732" y="8"/>
                    </a:cubicBezTo>
                    <a:cubicBezTo>
                      <a:pt x="752" y="8"/>
                      <a:pt x="752" y="8"/>
                      <a:pt x="752" y="8"/>
                    </a:cubicBezTo>
                    <a:cubicBezTo>
                      <a:pt x="754" y="8"/>
                      <a:pt x="756" y="6"/>
                      <a:pt x="756" y="4"/>
                    </a:cubicBezTo>
                    <a:close/>
                    <a:moveTo>
                      <a:pt x="704" y="4"/>
                    </a:moveTo>
                    <a:cubicBezTo>
                      <a:pt x="704" y="2"/>
                      <a:pt x="702" y="0"/>
                      <a:pt x="700" y="0"/>
                    </a:cubicBezTo>
                    <a:cubicBezTo>
                      <a:pt x="680" y="0"/>
                      <a:pt x="680" y="0"/>
                      <a:pt x="680" y="0"/>
                    </a:cubicBezTo>
                    <a:cubicBezTo>
                      <a:pt x="678" y="0"/>
                      <a:pt x="676" y="2"/>
                      <a:pt x="676" y="4"/>
                    </a:cubicBezTo>
                    <a:cubicBezTo>
                      <a:pt x="676" y="6"/>
                      <a:pt x="678" y="8"/>
                      <a:pt x="680" y="8"/>
                    </a:cubicBezTo>
                    <a:cubicBezTo>
                      <a:pt x="700" y="8"/>
                      <a:pt x="700" y="8"/>
                      <a:pt x="700" y="8"/>
                    </a:cubicBezTo>
                    <a:cubicBezTo>
                      <a:pt x="702" y="8"/>
                      <a:pt x="704" y="6"/>
                      <a:pt x="704" y="4"/>
                    </a:cubicBezTo>
                    <a:close/>
                    <a:moveTo>
                      <a:pt x="652" y="4"/>
                    </a:moveTo>
                    <a:cubicBezTo>
                      <a:pt x="652" y="2"/>
                      <a:pt x="650" y="0"/>
                      <a:pt x="648" y="0"/>
                    </a:cubicBezTo>
                    <a:cubicBezTo>
                      <a:pt x="628" y="0"/>
                      <a:pt x="628" y="0"/>
                      <a:pt x="628" y="0"/>
                    </a:cubicBezTo>
                    <a:cubicBezTo>
                      <a:pt x="626" y="0"/>
                      <a:pt x="624" y="2"/>
                      <a:pt x="624" y="4"/>
                    </a:cubicBezTo>
                    <a:cubicBezTo>
                      <a:pt x="624" y="6"/>
                      <a:pt x="626" y="8"/>
                      <a:pt x="628" y="8"/>
                    </a:cubicBezTo>
                    <a:cubicBezTo>
                      <a:pt x="648" y="8"/>
                      <a:pt x="648" y="8"/>
                      <a:pt x="648" y="8"/>
                    </a:cubicBezTo>
                    <a:cubicBezTo>
                      <a:pt x="650" y="8"/>
                      <a:pt x="652" y="6"/>
                      <a:pt x="652" y="4"/>
                    </a:cubicBezTo>
                    <a:close/>
                    <a:moveTo>
                      <a:pt x="600" y="4"/>
                    </a:moveTo>
                    <a:cubicBezTo>
                      <a:pt x="600" y="2"/>
                      <a:pt x="598" y="0"/>
                      <a:pt x="596" y="0"/>
                    </a:cubicBezTo>
                    <a:cubicBezTo>
                      <a:pt x="576" y="0"/>
                      <a:pt x="576" y="0"/>
                      <a:pt x="576" y="0"/>
                    </a:cubicBezTo>
                    <a:cubicBezTo>
                      <a:pt x="573" y="0"/>
                      <a:pt x="572" y="2"/>
                      <a:pt x="572" y="4"/>
                    </a:cubicBezTo>
                    <a:cubicBezTo>
                      <a:pt x="572" y="6"/>
                      <a:pt x="573" y="8"/>
                      <a:pt x="576" y="8"/>
                    </a:cubicBezTo>
                    <a:cubicBezTo>
                      <a:pt x="596" y="8"/>
                      <a:pt x="596" y="8"/>
                      <a:pt x="596" y="8"/>
                    </a:cubicBezTo>
                    <a:cubicBezTo>
                      <a:pt x="598" y="8"/>
                      <a:pt x="600" y="6"/>
                      <a:pt x="600" y="4"/>
                    </a:cubicBezTo>
                    <a:close/>
                    <a:moveTo>
                      <a:pt x="547" y="4"/>
                    </a:moveTo>
                    <a:cubicBezTo>
                      <a:pt x="547" y="2"/>
                      <a:pt x="546" y="0"/>
                      <a:pt x="543" y="0"/>
                    </a:cubicBezTo>
                    <a:cubicBezTo>
                      <a:pt x="523" y="0"/>
                      <a:pt x="523" y="0"/>
                      <a:pt x="523" y="0"/>
                    </a:cubicBezTo>
                    <a:cubicBezTo>
                      <a:pt x="521" y="0"/>
                      <a:pt x="519" y="2"/>
                      <a:pt x="519" y="4"/>
                    </a:cubicBezTo>
                    <a:cubicBezTo>
                      <a:pt x="519" y="6"/>
                      <a:pt x="521" y="8"/>
                      <a:pt x="523" y="8"/>
                    </a:cubicBezTo>
                    <a:cubicBezTo>
                      <a:pt x="543" y="8"/>
                      <a:pt x="543" y="8"/>
                      <a:pt x="543" y="8"/>
                    </a:cubicBezTo>
                    <a:cubicBezTo>
                      <a:pt x="546" y="8"/>
                      <a:pt x="547" y="6"/>
                      <a:pt x="547" y="4"/>
                    </a:cubicBezTo>
                    <a:close/>
                    <a:moveTo>
                      <a:pt x="495" y="4"/>
                    </a:moveTo>
                    <a:cubicBezTo>
                      <a:pt x="495" y="2"/>
                      <a:pt x="493" y="0"/>
                      <a:pt x="491" y="0"/>
                    </a:cubicBezTo>
                    <a:cubicBezTo>
                      <a:pt x="471" y="0"/>
                      <a:pt x="471" y="0"/>
                      <a:pt x="471" y="0"/>
                    </a:cubicBezTo>
                    <a:cubicBezTo>
                      <a:pt x="469" y="0"/>
                      <a:pt x="467" y="2"/>
                      <a:pt x="467" y="4"/>
                    </a:cubicBezTo>
                    <a:cubicBezTo>
                      <a:pt x="467" y="6"/>
                      <a:pt x="469" y="8"/>
                      <a:pt x="471" y="8"/>
                    </a:cubicBezTo>
                    <a:cubicBezTo>
                      <a:pt x="491" y="8"/>
                      <a:pt x="491" y="8"/>
                      <a:pt x="491" y="8"/>
                    </a:cubicBezTo>
                    <a:cubicBezTo>
                      <a:pt x="493" y="8"/>
                      <a:pt x="495" y="6"/>
                      <a:pt x="495" y="4"/>
                    </a:cubicBezTo>
                    <a:close/>
                    <a:moveTo>
                      <a:pt x="443" y="4"/>
                    </a:moveTo>
                    <a:cubicBezTo>
                      <a:pt x="443" y="2"/>
                      <a:pt x="441" y="0"/>
                      <a:pt x="439" y="0"/>
                    </a:cubicBezTo>
                    <a:cubicBezTo>
                      <a:pt x="419" y="0"/>
                      <a:pt x="419" y="0"/>
                      <a:pt x="419" y="0"/>
                    </a:cubicBezTo>
                    <a:cubicBezTo>
                      <a:pt x="417" y="0"/>
                      <a:pt x="415" y="2"/>
                      <a:pt x="415" y="4"/>
                    </a:cubicBezTo>
                    <a:cubicBezTo>
                      <a:pt x="415" y="6"/>
                      <a:pt x="417" y="8"/>
                      <a:pt x="419" y="8"/>
                    </a:cubicBezTo>
                    <a:cubicBezTo>
                      <a:pt x="439" y="8"/>
                      <a:pt x="439" y="8"/>
                      <a:pt x="439" y="8"/>
                    </a:cubicBezTo>
                    <a:cubicBezTo>
                      <a:pt x="441" y="8"/>
                      <a:pt x="443" y="6"/>
                      <a:pt x="443" y="4"/>
                    </a:cubicBezTo>
                    <a:close/>
                    <a:moveTo>
                      <a:pt x="391" y="4"/>
                    </a:moveTo>
                    <a:cubicBezTo>
                      <a:pt x="391" y="2"/>
                      <a:pt x="389" y="0"/>
                      <a:pt x="387" y="0"/>
                    </a:cubicBezTo>
                    <a:cubicBezTo>
                      <a:pt x="367" y="0"/>
                      <a:pt x="367" y="0"/>
                      <a:pt x="367" y="0"/>
                    </a:cubicBezTo>
                    <a:cubicBezTo>
                      <a:pt x="365" y="0"/>
                      <a:pt x="363" y="2"/>
                      <a:pt x="363" y="4"/>
                    </a:cubicBezTo>
                    <a:cubicBezTo>
                      <a:pt x="363" y="6"/>
                      <a:pt x="365" y="8"/>
                      <a:pt x="367" y="8"/>
                    </a:cubicBezTo>
                    <a:cubicBezTo>
                      <a:pt x="387" y="8"/>
                      <a:pt x="387" y="8"/>
                      <a:pt x="387" y="8"/>
                    </a:cubicBezTo>
                    <a:cubicBezTo>
                      <a:pt x="389" y="8"/>
                      <a:pt x="391" y="6"/>
                      <a:pt x="391" y="4"/>
                    </a:cubicBezTo>
                    <a:close/>
                    <a:moveTo>
                      <a:pt x="339" y="4"/>
                    </a:moveTo>
                    <a:cubicBezTo>
                      <a:pt x="339" y="2"/>
                      <a:pt x="337" y="0"/>
                      <a:pt x="335" y="0"/>
                    </a:cubicBezTo>
                    <a:cubicBezTo>
                      <a:pt x="315" y="0"/>
                      <a:pt x="315" y="0"/>
                      <a:pt x="315" y="0"/>
                    </a:cubicBezTo>
                    <a:cubicBezTo>
                      <a:pt x="312" y="0"/>
                      <a:pt x="311" y="2"/>
                      <a:pt x="311" y="4"/>
                    </a:cubicBezTo>
                    <a:cubicBezTo>
                      <a:pt x="311" y="6"/>
                      <a:pt x="312" y="8"/>
                      <a:pt x="315" y="8"/>
                    </a:cubicBezTo>
                    <a:cubicBezTo>
                      <a:pt x="335" y="8"/>
                      <a:pt x="335" y="8"/>
                      <a:pt x="335" y="8"/>
                    </a:cubicBezTo>
                    <a:cubicBezTo>
                      <a:pt x="337" y="8"/>
                      <a:pt x="339" y="6"/>
                      <a:pt x="339" y="4"/>
                    </a:cubicBezTo>
                    <a:close/>
                    <a:moveTo>
                      <a:pt x="287" y="4"/>
                    </a:moveTo>
                    <a:cubicBezTo>
                      <a:pt x="287" y="2"/>
                      <a:pt x="285" y="0"/>
                      <a:pt x="283" y="0"/>
                    </a:cubicBezTo>
                    <a:cubicBezTo>
                      <a:pt x="262" y="0"/>
                      <a:pt x="262" y="0"/>
                      <a:pt x="262" y="0"/>
                    </a:cubicBezTo>
                    <a:cubicBezTo>
                      <a:pt x="260" y="0"/>
                      <a:pt x="258" y="2"/>
                      <a:pt x="258" y="4"/>
                    </a:cubicBezTo>
                    <a:cubicBezTo>
                      <a:pt x="258" y="6"/>
                      <a:pt x="260" y="8"/>
                      <a:pt x="262" y="8"/>
                    </a:cubicBezTo>
                    <a:cubicBezTo>
                      <a:pt x="283" y="8"/>
                      <a:pt x="283" y="8"/>
                      <a:pt x="283" y="8"/>
                    </a:cubicBezTo>
                    <a:cubicBezTo>
                      <a:pt x="285" y="8"/>
                      <a:pt x="287" y="6"/>
                      <a:pt x="287" y="4"/>
                    </a:cubicBezTo>
                    <a:close/>
                    <a:moveTo>
                      <a:pt x="234" y="4"/>
                    </a:moveTo>
                    <a:cubicBezTo>
                      <a:pt x="234" y="2"/>
                      <a:pt x="233" y="0"/>
                      <a:pt x="230" y="0"/>
                    </a:cubicBezTo>
                    <a:cubicBezTo>
                      <a:pt x="210" y="0"/>
                      <a:pt x="210" y="0"/>
                      <a:pt x="210" y="0"/>
                    </a:cubicBezTo>
                    <a:cubicBezTo>
                      <a:pt x="208" y="0"/>
                      <a:pt x="206" y="2"/>
                      <a:pt x="206" y="4"/>
                    </a:cubicBezTo>
                    <a:cubicBezTo>
                      <a:pt x="206" y="6"/>
                      <a:pt x="208" y="8"/>
                      <a:pt x="210" y="8"/>
                    </a:cubicBezTo>
                    <a:cubicBezTo>
                      <a:pt x="230" y="8"/>
                      <a:pt x="230" y="8"/>
                      <a:pt x="230" y="8"/>
                    </a:cubicBezTo>
                    <a:cubicBezTo>
                      <a:pt x="233" y="8"/>
                      <a:pt x="234" y="6"/>
                      <a:pt x="234" y="4"/>
                    </a:cubicBezTo>
                    <a:close/>
                    <a:moveTo>
                      <a:pt x="182" y="4"/>
                    </a:moveTo>
                    <a:cubicBezTo>
                      <a:pt x="182" y="2"/>
                      <a:pt x="180" y="0"/>
                      <a:pt x="178" y="0"/>
                    </a:cubicBezTo>
                    <a:cubicBezTo>
                      <a:pt x="158" y="0"/>
                      <a:pt x="158" y="0"/>
                      <a:pt x="158" y="0"/>
                    </a:cubicBezTo>
                    <a:cubicBezTo>
                      <a:pt x="156" y="0"/>
                      <a:pt x="154" y="2"/>
                      <a:pt x="154" y="4"/>
                    </a:cubicBezTo>
                    <a:cubicBezTo>
                      <a:pt x="154" y="6"/>
                      <a:pt x="156" y="8"/>
                      <a:pt x="158" y="8"/>
                    </a:cubicBezTo>
                    <a:cubicBezTo>
                      <a:pt x="178" y="8"/>
                      <a:pt x="178" y="8"/>
                      <a:pt x="178" y="8"/>
                    </a:cubicBezTo>
                    <a:cubicBezTo>
                      <a:pt x="180" y="8"/>
                      <a:pt x="182" y="6"/>
                      <a:pt x="182" y="4"/>
                    </a:cubicBezTo>
                    <a:close/>
                    <a:moveTo>
                      <a:pt x="130" y="4"/>
                    </a:moveTo>
                    <a:cubicBezTo>
                      <a:pt x="130" y="2"/>
                      <a:pt x="128" y="0"/>
                      <a:pt x="126" y="0"/>
                    </a:cubicBezTo>
                    <a:cubicBezTo>
                      <a:pt x="106" y="0"/>
                      <a:pt x="106" y="0"/>
                      <a:pt x="106" y="0"/>
                    </a:cubicBezTo>
                    <a:cubicBezTo>
                      <a:pt x="104" y="0"/>
                      <a:pt x="102" y="2"/>
                      <a:pt x="102" y="4"/>
                    </a:cubicBezTo>
                    <a:cubicBezTo>
                      <a:pt x="102" y="6"/>
                      <a:pt x="104" y="8"/>
                      <a:pt x="106" y="8"/>
                    </a:cubicBezTo>
                    <a:cubicBezTo>
                      <a:pt x="126" y="8"/>
                      <a:pt x="126" y="8"/>
                      <a:pt x="126" y="8"/>
                    </a:cubicBezTo>
                    <a:cubicBezTo>
                      <a:pt x="128" y="8"/>
                      <a:pt x="130" y="6"/>
                      <a:pt x="130" y="4"/>
                    </a:cubicBezTo>
                    <a:close/>
                    <a:moveTo>
                      <a:pt x="78" y="4"/>
                    </a:moveTo>
                    <a:cubicBezTo>
                      <a:pt x="78" y="2"/>
                      <a:pt x="76" y="0"/>
                      <a:pt x="74" y="0"/>
                    </a:cubicBezTo>
                    <a:cubicBezTo>
                      <a:pt x="54" y="0"/>
                      <a:pt x="54" y="0"/>
                      <a:pt x="54" y="0"/>
                    </a:cubicBezTo>
                    <a:cubicBezTo>
                      <a:pt x="52" y="0"/>
                      <a:pt x="50" y="2"/>
                      <a:pt x="50" y="4"/>
                    </a:cubicBezTo>
                    <a:cubicBezTo>
                      <a:pt x="50" y="6"/>
                      <a:pt x="52" y="8"/>
                      <a:pt x="54" y="8"/>
                    </a:cubicBezTo>
                    <a:cubicBezTo>
                      <a:pt x="74" y="8"/>
                      <a:pt x="74" y="8"/>
                      <a:pt x="74" y="8"/>
                    </a:cubicBezTo>
                    <a:cubicBezTo>
                      <a:pt x="76" y="8"/>
                      <a:pt x="78" y="6"/>
                      <a:pt x="78" y="4"/>
                    </a:cubicBezTo>
                    <a:close/>
                    <a:moveTo>
                      <a:pt x="8" y="119"/>
                    </a:moveTo>
                    <a:cubicBezTo>
                      <a:pt x="8" y="109"/>
                      <a:pt x="8" y="109"/>
                      <a:pt x="8" y="109"/>
                    </a:cubicBezTo>
                    <a:cubicBezTo>
                      <a:pt x="8" y="107"/>
                      <a:pt x="6" y="105"/>
                      <a:pt x="4" y="105"/>
                    </a:cubicBezTo>
                    <a:cubicBezTo>
                      <a:pt x="2" y="105"/>
                      <a:pt x="0" y="107"/>
                      <a:pt x="0" y="109"/>
                    </a:cubicBezTo>
                    <a:cubicBezTo>
                      <a:pt x="0" y="119"/>
                      <a:pt x="0" y="119"/>
                      <a:pt x="0" y="119"/>
                    </a:cubicBezTo>
                    <a:cubicBezTo>
                      <a:pt x="0" y="122"/>
                      <a:pt x="2" y="123"/>
                      <a:pt x="4" y="123"/>
                    </a:cubicBezTo>
                    <a:cubicBezTo>
                      <a:pt x="6" y="123"/>
                      <a:pt x="8" y="122"/>
                      <a:pt x="8" y="119"/>
                    </a:cubicBezTo>
                    <a:close/>
                  </a:path>
                </a:pathLst>
              </a:custGeom>
              <a:solidFill>
                <a:srgbClr val="D2D2D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0" name="TextBox 29"/>
            <p:cNvSpPr txBox="1"/>
            <p:nvPr/>
          </p:nvSpPr>
          <p:spPr>
            <a:xfrm>
              <a:off x="821570" y="1633852"/>
              <a:ext cx="4715890" cy="369332"/>
            </a:xfrm>
            <a:prstGeom prst="rect">
              <a:avLst/>
            </a:prstGeom>
            <a:noFill/>
          </p:spPr>
          <p:txBody>
            <a:bodyPr wrap="square" lIns="0" tIns="0" rIns="0" bIns="146304" rtlCol="0">
              <a:noAutofit/>
            </a:bodyPr>
            <a:lstStyle/>
            <a:p>
              <a:r>
                <a:rPr lang="en-US" dirty="0">
                  <a:solidFill>
                    <a:srgbClr val="00BCF2"/>
                  </a:solidFill>
                </a:rPr>
                <a:t>CHEAPER TO KEEP</a:t>
              </a:r>
            </a:p>
            <a:p>
              <a:pPr>
                <a:lnSpc>
                  <a:spcPct val="90000"/>
                </a:lnSpc>
                <a:spcAft>
                  <a:spcPts val="600"/>
                </a:spcAft>
              </a:pPr>
              <a:r>
                <a:rPr lang="en-US" sz="1400" dirty="0">
                  <a:solidFill>
                    <a:schemeClr val="bg1"/>
                  </a:solidFill>
                </a:rPr>
                <a:t>A 2% increase in customer retention is the same as decreasing costs by 10%</a:t>
              </a:r>
              <a:r>
                <a:rPr lang="en-US" sz="1400" baseline="30000" dirty="0">
                  <a:solidFill>
                    <a:schemeClr val="bg1"/>
                  </a:solidFill>
                </a:rPr>
                <a:t>2</a:t>
              </a:r>
            </a:p>
          </p:txBody>
        </p:sp>
      </p:grpSp>
      <p:grpSp>
        <p:nvGrpSpPr>
          <p:cNvPr id="1137" name="Group 1136"/>
          <p:cNvGrpSpPr/>
          <p:nvPr/>
        </p:nvGrpSpPr>
        <p:grpSpPr>
          <a:xfrm>
            <a:off x="5651500" y="2207891"/>
            <a:ext cx="5880101" cy="957283"/>
            <a:chOff x="5651500" y="2101125"/>
            <a:chExt cx="5880101" cy="957283"/>
          </a:xfrm>
        </p:grpSpPr>
        <p:grpSp>
          <p:nvGrpSpPr>
            <p:cNvPr id="1130" name="Group 1129"/>
            <p:cNvGrpSpPr/>
            <p:nvPr/>
          </p:nvGrpSpPr>
          <p:grpSpPr>
            <a:xfrm>
              <a:off x="5651500" y="2101125"/>
              <a:ext cx="5880101" cy="896937"/>
              <a:chOff x="5651500" y="2101125"/>
              <a:chExt cx="5880101" cy="896937"/>
            </a:xfrm>
          </p:grpSpPr>
          <p:grpSp>
            <p:nvGrpSpPr>
              <p:cNvPr id="21" name="Group 20"/>
              <p:cNvGrpSpPr/>
              <p:nvPr/>
            </p:nvGrpSpPr>
            <p:grpSpPr>
              <a:xfrm>
                <a:off x="5651500" y="2101125"/>
                <a:ext cx="898525" cy="896937"/>
                <a:chOff x="5651500" y="2101125"/>
                <a:chExt cx="898525" cy="896937"/>
              </a:xfrm>
            </p:grpSpPr>
            <p:sp>
              <p:nvSpPr>
                <p:cNvPr id="7" name="Freeform 7"/>
                <p:cNvSpPr>
                  <a:spLocks/>
                </p:cNvSpPr>
                <p:nvPr/>
              </p:nvSpPr>
              <p:spPr bwMode="auto">
                <a:xfrm>
                  <a:off x="5651500" y="2101125"/>
                  <a:ext cx="898525" cy="896937"/>
                </a:xfrm>
                <a:custGeom>
                  <a:avLst/>
                  <a:gdLst>
                    <a:gd name="T0" fmla="*/ 283 w 566"/>
                    <a:gd name="T1" fmla="*/ 565 h 565"/>
                    <a:gd name="T2" fmla="*/ 0 w 566"/>
                    <a:gd name="T3" fmla="*/ 282 h 565"/>
                    <a:gd name="T4" fmla="*/ 283 w 566"/>
                    <a:gd name="T5" fmla="*/ 0 h 565"/>
                    <a:gd name="T6" fmla="*/ 566 w 566"/>
                    <a:gd name="T7" fmla="*/ 282 h 565"/>
                    <a:gd name="T8" fmla="*/ 283 w 566"/>
                    <a:gd name="T9" fmla="*/ 565 h 565"/>
                  </a:gdLst>
                  <a:ahLst/>
                  <a:cxnLst>
                    <a:cxn ang="0">
                      <a:pos x="T0" y="T1"/>
                    </a:cxn>
                    <a:cxn ang="0">
                      <a:pos x="T2" y="T3"/>
                    </a:cxn>
                    <a:cxn ang="0">
                      <a:pos x="T4" y="T5"/>
                    </a:cxn>
                    <a:cxn ang="0">
                      <a:pos x="T6" y="T7"/>
                    </a:cxn>
                    <a:cxn ang="0">
                      <a:pos x="T8" y="T9"/>
                    </a:cxn>
                  </a:cxnLst>
                  <a:rect l="0" t="0" r="r" b="b"/>
                  <a:pathLst>
                    <a:path w="566" h="565">
                      <a:moveTo>
                        <a:pt x="283" y="565"/>
                      </a:moveTo>
                      <a:lnTo>
                        <a:pt x="0" y="282"/>
                      </a:lnTo>
                      <a:lnTo>
                        <a:pt x="283" y="0"/>
                      </a:lnTo>
                      <a:lnTo>
                        <a:pt x="566" y="282"/>
                      </a:lnTo>
                      <a:lnTo>
                        <a:pt x="283" y="565"/>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p:nvSpPr>
              <p:spPr bwMode="auto">
                <a:xfrm>
                  <a:off x="5873750" y="2350363"/>
                  <a:ext cx="430213" cy="427037"/>
                </a:xfrm>
                <a:custGeom>
                  <a:avLst/>
                  <a:gdLst>
                    <a:gd name="T0" fmla="*/ 85 w 138"/>
                    <a:gd name="T1" fmla="*/ 79 h 137"/>
                    <a:gd name="T2" fmla="*/ 82 w 138"/>
                    <a:gd name="T3" fmla="*/ 64 h 137"/>
                    <a:gd name="T4" fmla="*/ 80 w 138"/>
                    <a:gd name="T5" fmla="*/ 50 h 137"/>
                    <a:gd name="T6" fmla="*/ 68 w 138"/>
                    <a:gd name="T7" fmla="*/ 56 h 137"/>
                    <a:gd name="T8" fmla="*/ 55 w 138"/>
                    <a:gd name="T9" fmla="*/ 48 h 137"/>
                    <a:gd name="T10" fmla="*/ 44 w 138"/>
                    <a:gd name="T11" fmla="*/ 39 h 137"/>
                    <a:gd name="T12" fmla="*/ 40 w 138"/>
                    <a:gd name="T13" fmla="*/ 53 h 137"/>
                    <a:gd name="T14" fmla="*/ 25 w 138"/>
                    <a:gd name="T15" fmla="*/ 56 h 137"/>
                    <a:gd name="T16" fmla="*/ 11 w 138"/>
                    <a:gd name="T17" fmla="*/ 58 h 137"/>
                    <a:gd name="T18" fmla="*/ 17 w 138"/>
                    <a:gd name="T19" fmla="*/ 70 h 137"/>
                    <a:gd name="T20" fmla="*/ 9 w 138"/>
                    <a:gd name="T21" fmla="*/ 83 h 137"/>
                    <a:gd name="T22" fmla="*/ 0 w 138"/>
                    <a:gd name="T23" fmla="*/ 94 h 137"/>
                    <a:gd name="T24" fmla="*/ 14 w 138"/>
                    <a:gd name="T25" fmla="*/ 97 h 137"/>
                    <a:gd name="T26" fmla="*/ 17 w 138"/>
                    <a:gd name="T27" fmla="*/ 113 h 137"/>
                    <a:gd name="T28" fmla="*/ 19 w 138"/>
                    <a:gd name="T29" fmla="*/ 127 h 137"/>
                    <a:gd name="T30" fmla="*/ 31 w 138"/>
                    <a:gd name="T31" fmla="*/ 120 h 137"/>
                    <a:gd name="T32" fmla="*/ 44 w 138"/>
                    <a:gd name="T33" fmla="*/ 129 h 137"/>
                    <a:gd name="T34" fmla="*/ 55 w 138"/>
                    <a:gd name="T35" fmla="*/ 137 h 137"/>
                    <a:gd name="T36" fmla="*/ 58 w 138"/>
                    <a:gd name="T37" fmla="*/ 124 h 137"/>
                    <a:gd name="T38" fmla="*/ 74 w 138"/>
                    <a:gd name="T39" fmla="*/ 121 h 137"/>
                    <a:gd name="T40" fmla="*/ 88 w 138"/>
                    <a:gd name="T41" fmla="*/ 119 h 137"/>
                    <a:gd name="T42" fmla="*/ 81 w 138"/>
                    <a:gd name="T43" fmla="*/ 107 h 137"/>
                    <a:gd name="T44" fmla="*/ 90 w 138"/>
                    <a:gd name="T45" fmla="*/ 94 h 137"/>
                    <a:gd name="T46" fmla="*/ 98 w 138"/>
                    <a:gd name="T47" fmla="*/ 83 h 137"/>
                    <a:gd name="T48" fmla="*/ 49 w 138"/>
                    <a:gd name="T49" fmla="*/ 111 h 137"/>
                    <a:gd name="T50" fmla="*/ 49 w 138"/>
                    <a:gd name="T51" fmla="*/ 66 h 137"/>
                    <a:gd name="T52" fmla="*/ 49 w 138"/>
                    <a:gd name="T53" fmla="*/ 111 h 137"/>
                    <a:gd name="T54" fmla="*/ 131 w 138"/>
                    <a:gd name="T55" fmla="*/ 34 h 137"/>
                    <a:gd name="T56" fmla="*/ 132 w 138"/>
                    <a:gd name="T57" fmla="*/ 24 h 137"/>
                    <a:gd name="T58" fmla="*/ 135 w 138"/>
                    <a:gd name="T59" fmla="*/ 15 h 137"/>
                    <a:gd name="T60" fmla="*/ 126 w 138"/>
                    <a:gd name="T61" fmla="*/ 16 h 137"/>
                    <a:gd name="T62" fmla="*/ 120 w 138"/>
                    <a:gd name="T63" fmla="*/ 8 h 137"/>
                    <a:gd name="T64" fmla="*/ 115 w 138"/>
                    <a:gd name="T65" fmla="*/ 0 h 137"/>
                    <a:gd name="T66" fmla="*/ 110 w 138"/>
                    <a:gd name="T67" fmla="*/ 7 h 137"/>
                    <a:gd name="T68" fmla="*/ 100 w 138"/>
                    <a:gd name="T69" fmla="*/ 5 h 137"/>
                    <a:gd name="T70" fmla="*/ 91 w 138"/>
                    <a:gd name="T71" fmla="*/ 3 h 137"/>
                    <a:gd name="T72" fmla="*/ 92 w 138"/>
                    <a:gd name="T73" fmla="*/ 12 h 137"/>
                    <a:gd name="T74" fmla="*/ 84 w 138"/>
                    <a:gd name="T75" fmla="*/ 17 h 137"/>
                    <a:gd name="T76" fmla="*/ 76 w 138"/>
                    <a:gd name="T77" fmla="*/ 22 h 137"/>
                    <a:gd name="T78" fmla="*/ 83 w 138"/>
                    <a:gd name="T79" fmla="*/ 27 h 137"/>
                    <a:gd name="T80" fmla="*/ 82 w 138"/>
                    <a:gd name="T81" fmla="*/ 37 h 137"/>
                    <a:gd name="T82" fmla="*/ 79 w 138"/>
                    <a:gd name="T83" fmla="*/ 46 h 137"/>
                    <a:gd name="T84" fmla="*/ 88 w 138"/>
                    <a:gd name="T85" fmla="*/ 45 h 137"/>
                    <a:gd name="T86" fmla="*/ 94 w 138"/>
                    <a:gd name="T87" fmla="*/ 53 h 137"/>
                    <a:gd name="T88" fmla="*/ 99 w 138"/>
                    <a:gd name="T89" fmla="*/ 61 h 137"/>
                    <a:gd name="T90" fmla="*/ 104 w 138"/>
                    <a:gd name="T91" fmla="*/ 54 h 137"/>
                    <a:gd name="T92" fmla="*/ 114 w 138"/>
                    <a:gd name="T93" fmla="*/ 56 h 137"/>
                    <a:gd name="T94" fmla="*/ 123 w 138"/>
                    <a:gd name="T95" fmla="*/ 58 h 137"/>
                    <a:gd name="T96" fmla="*/ 121 w 138"/>
                    <a:gd name="T97" fmla="*/ 49 h 137"/>
                    <a:gd name="T98" fmla="*/ 130 w 138"/>
                    <a:gd name="T99" fmla="*/ 44 h 137"/>
                    <a:gd name="T100" fmla="*/ 138 w 138"/>
                    <a:gd name="T101" fmla="*/ 39 h 137"/>
                    <a:gd name="T102" fmla="*/ 119 w 138"/>
                    <a:gd name="T103" fmla="*/ 36 h 137"/>
                    <a:gd name="T104" fmla="*/ 94 w 138"/>
                    <a:gd name="T105" fmla="*/ 25 h 137"/>
                    <a:gd name="T106" fmla="*/ 119 w 138"/>
                    <a:gd name="T107" fmla="*/ 3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8" h="137">
                      <a:moveTo>
                        <a:pt x="90" y="83"/>
                      </a:moveTo>
                      <a:cubicBezTo>
                        <a:pt x="87" y="83"/>
                        <a:pt x="85" y="81"/>
                        <a:pt x="85" y="79"/>
                      </a:cubicBezTo>
                      <a:cubicBezTo>
                        <a:pt x="84" y="76"/>
                        <a:pt x="83" y="72"/>
                        <a:pt x="81" y="70"/>
                      </a:cubicBezTo>
                      <a:cubicBezTo>
                        <a:pt x="80" y="68"/>
                        <a:pt x="80" y="65"/>
                        <a:pt x="82" y="64"/>
                      </a:cubicBezTo>
                      <a:cubicBezTo>
                        <a:pt x="88" y="58"/>
                        <a:pt x="88" y="58"/>
                        <a:pt x="88" y="58"/>
                      </a:cubicBezTo>
                      <a:cubicBezTo>
                        <a:pt x="80" y="50"/>
                        <a:pt x="80" y="50"/>
                        <a:pt x="80" y="50"/>
                      </a:cubicBezTo>
                      <a:cubicBezTo>
                        <a:pt x="74" y="56"/>
                        <a:pt x="74" y="56"/>
                        <a:pt x="74" y="56"/>
                      </a:cubicBezTo>
                      <a:cubicBezTo>
                        <a:pt x="72" y="57"/>
                        <a:pt x="70" y="58"/>
                        <a:pt x="68" y="56"/>
                      </a:cubicBezTo>
                      <a:cubicBezTo>
                        <a:pt x="65" y="55"/>
                        <a:pt x="62" y="53"/>
                        <a:pt x="58" y="53"/>
                      </a:cubicBezTo>
                      <a:cubicBezTo>
                        <a:pt x="56" y="52"/>
                        <a:pt x="55" y="50"/>
                        <a:pt x="55" y="48"/>
                      </a:cubicBezTo>
                      <a:cubicBezTo>
                        <a:pt x="55" y="39"/>
                        <a:pt x="55" y="39"/>
                        <a:pt x="55" y="39"/>
                      </a:cubicBezTo>
                      <a:cubicBezTo>
                        <a:pt x="44" y="39"/>
                        <a:pt x="44" y="39"/>
                        <a:pt x="44" y="39"/>
                      </a:cubicBezTo>
                      <a:cubicBezTo>
                        <a:pt x="44" y="48"/>
                        <a:pt x="44" y="48"/>
                        <a:pt x="44" y="48"/>
                      </a:cubicBezTo>
                      <a:cubicBezTo>
                        <a:pt x="44" y="50"/>
                        <a:pt x="42" y="52"/>
                        <a:pt x="40" y="53"/>
                      </a:cubicBezTo>
                      <a:cubicBezTo>
                        <a:pt x="37" y="53"/>
                        <a:pt x="33" y="55"/>
                        <a:pt x="31" y="56"/>
                      </a:cubicBezTo>
                      <a:cubicBezTo>
                        <a:pt x="29" y="58"/>
                        <a:pt x="26" y="57"/>
                        <a:pt x="25" y="56"/>
                      </a:cubicBezTo>
                      <a:cubicBezTo>
                        <a:pt x="19" y="50"/>
                        <a:pt x="19" y="50"/>
                        <a:pt x="19" y="50"/>
                      </a:cubicBezTo>
                      <a:cubicBezTo>
                        <a:pt x="11" y="58"/>
                        <a:pt x="11" y="58"/>
                        <a:pt x="11" y="58"/>
                      </a:cubicBezTo>
                      <a:cubicBezTo>
                        <a:pt x="17" y="64"/>
                        <a:pt x="17" y="64"/>
                        <a:pt x="17" y="64"/>
                      </a:cubicBezTo>
                      <a:cubicBezTo>
                        <a:pt x="18" y="65"/>
                        <a:pt x="19" y="68"/>
                        <a:pt x="17" y="70"/>
                      </a:cubicBezTo>
                      <a:cubicBezTo>
                        <a:pt x="16" y="72"/>
                        <a:pt x="14" y="76"/>
                        <a:pt x="14" y="79"/>
                      </a:cubicBezTo>
                      <a:cubicBezTo>
                        <a:pt x="13" y="81"/>
                        <a:pt x="11" y="83"/>
                        <a:pt x="9" y="83"/>
                      </a:cubicBezTo>
                      <a:cubicBezTo>
                        <a:pt x="0" y="83"/>
                        <a:pt x="0" y="83"/>
                        <a:pt x="0" y="83"/>
                      </a:cubicBezTo>
                      <a:cubicBezTo>
                        <a:pt x="0" y="94"/>
                        <a:pt x="0" y="94"/>
                        <a:pt x="0" y="94"/>
                      </a:cubicBezTo>
                      <a:cubicBezTo>
                        <a:pt x="9" y="94"/>
                        <a:pt x="9" y="94"/>
                        <a:pt x="9" y="94"/>
                      </a:cubicBezTo>
                      <a:cubicBezTo>
                        <a:pt x="11" y="94"/>
                        <a:pt x="13" y="95"/>
                        <a:pt x="14" y="97"/>
                      </a:cubicBezTo>
                      <a:cubicBezTo>
                        <a:pt x="14" y="101"/>
                        <a:pt x="16" y="104"/>
                        <a:pt x="17" y="107"/>
                      </a:cubicBezTo>
                      <a:cubicBezTo>
                        <a:pt x="19" y="109"/>
                        <a:pt x="18" y="111"/>
                        <a:pt x="17" y="113"/>
                      </a:cubicBezTo>
                      <a:cubicBezTo>
                        <a:pt x="11" y="119"/>
                        <a:pt x="11" y="119"/>
                        <a:pt x="11" y="119"/>
                      </a:cubicBezTo>
                      <a:cubicBezTo>
                        <a:pt x="19" y="127"/>
                        <a:pt x="19" y="127"/>
                        <a:pt x="19" y="127"/>
                      </a:cubicBezTo>
                      <a:cubicBezTo>
                        <a:pt x="25" y="121"/>
                        <a:pt x="25" y="121"/>
                        <a:pt x="25" y="121"/>
                      </a:cubicBezTo>
                      <a:cubicBezTo>
                        <a:pt x="26" y="119"/>
                        <a:pt x="29" y="119"/>
                        <a:pt x="31" y="120"/>
                      </a:cubicBezTo>
                      <a:cubicBezTo>
                        <a:pt x="33" y="122"/>
                        <a:pt x="37" y="123"/>
                        <a:pt x="40" y="124"/>
                      </a:cubicBezTo>
                      <a:cubicBezTo>
                        <a:pt x="42" y="124"/>
                        <a:pt x="44" y="126"/>
                        <a:pt x="44" y="129"/>
                      </a:cubicBezTo>
                      <a:cubicBezTo>
                        <a:pt x="44" y="137"/>
                        <a:pt x="44" y="137"/>
                        <a:pt x="44" y="137"/>
                      </a:cubicBezTo>
                      <a:cubicBezTo>
                        <a:pt x="55" y="137"/>
                        <a:pt x="55" y="137"/>
                        <a:pt x="55" y="137"/>
                      </a:cubicBezTo>
                      <a:cubicBezTo>
                        <a:pt x="55" y="129"/>
                        <a:pt x="55" y="129"/>
                        <a:pt x="55" y="129"/>
                      </a:cubicBezTo>
                      <a:cubicBezTo>
                        <a:pt x="55" y="126"/>
                        <a:pt x="56" y="124"/>
                        <a:pt x="58" y="124"/>
                      </a:cubicBezTo>
                      <a:cubicBezTo>
                        <a:pt x="62" y="123"/>
                        <a:pt x="65" y="122"/>
                        <a:pt x="68" y="120"/>
                      </a:cubicBezTo>
                      <a:cubicBezTo>
                        <a:pt x="70" y="119"/>
                        <a:pt x="72" y="119"/>
                        <a:pt x="74" y="121"/>
                      </a:cubicBezTo>
                      <a:cubicBezTo>
                        <a:pt x="80" y="127"/>
                        <a:pt x="80" y="127"/>
                        <a:pt x="80" y="127"/>
                      </a:cubicBezTo>
                      <a:cubicBezTo>
                        <a:pt x="88" y="119"/>
                        <a:pt x="88" y="119"/>
                        <a:pt x="88" y="119"/>
                      </a:cubicBezTo>
                      <a:cubicBezTo>
                        <a:pt x="82" y="113"/>
                        <a:pt x="82" y="113"/>
                        <a:pt x="82" y="113"/>
                      </a:cubicBezTo>
                      <a:cubicBezTo>
                        <a:pt x="80" y="111"/>
                        <a:pt x="80" y="109"/>
                        <a:pt x="81" y="107"/>
                      </a:cubicBezTo>
                      <a:cubicBezTo>
                        <a:pt x="83" y="104"/>
                        <a:pt x="84" y="101"/>
                        <a:pt x="85" y="97"/>
                      </a:cubicBezTo>
                      <a:cubicBezTo>
                        <a:pt x="85" y="95"/>
                        <a:pt x="87" y="94"/>
                        <a:pt x="90" y="94"/>
                      </a:cubicBezTo>
                      <a:cubicBezTo>
                        <a:pt x="98" y="94"/>
                        <a:pt x="98" y="94"/>
                        <a:pt x="98" y="94"/>
                      </a:cubicBezTo>
                      <a:cubicBezTo>
                        <a:pt x="98" y="83"/>
                        <a:pt x="98" y="83"/>
                        <a:pt x="98" y="83"/>
                      </a:cubicBezTo>
                      <a:lnTo>
                        <a:pt x="90" y="83"/>
                      </a:lnTo>
                      <a:close/>
                      <a:moveTo>
                        <a:pt x="49" y="111"/>
                      </a:moveTo>
                      <a:cubicBezTo>
                        <a:pt x="37" y="111"/>
                        <a:pt x="26" y="101"/>
                        <a:pt x="26" y="88"/>
                      </a:cubicBezTo>
                      <a:cubicBezTo>
                        <a:pt x="26" y="76"/>
                        <a:pt x="37" y="66"/>
                        <a:pt x="49" y="66"/>
                      </a:cubicBezTo>
                      <a:cubicBezTo>
                        <a:pt x="62" y="66"/>
                        <a:pt x="72" y="76"/>
                        <a:pt x="72" y="88"/>
                      </a:cubicBezTo>
                      <a:cubicBezTo>
                        <a:pt x="72" y="101"/>
                        <a:pt x="62" y="111"/>
                        <a:pt x="49" y="111"/>
                      </a:cubicBezTo>
                      <a:close/>
                      <a:moveTo>
                        <a:pt x="132" y="37"/>
                      </a:moveTo>
                      <a:cubicBezTo>
                        <a:pt x="131" y="36"/>
                        <a:pt x="130" y="35"/>
                        <a:pt x="131" y="34"/>
                      </a:cubicBezTo>
                      <a:cubicBezTo>
                        <a:pt x="131" y="31"/>
                        <a:pt x="131" y="29"/>
                        <a:pt x="131" y="27"/>
                      </a:cubicBezTo>
                      <a:cubicBezTo>
                        <a:pt x="130" y="26"/>
                        <a:pt x="131" y="24"/>
                        <a:pt x="132" y="24"/>
                      </a:cubicBezTo>
                      <a:cubicBezTo>
                        <a:pt x="137" y="21"/>
                        <a:pt x="137" y="21"/>
                        <a:pt x="137" y="21"/>
                      </a:cubicBezTo>
                      <a:cubicBezTo>
                        <a:pt x="135" y="15"/>
                        <a:pt x="135" y="15"/>
                        <a:pt x="135" y="15"/>
                      </a:cubicBezTo>
                      <a:cubicBezTo>
                        <a:pt x="130" y="17"/>
                        <a:pt x="130" y="17"/>
                        <a:pt x="130" y="17"/>
                      </a:cubicBezTo>
                      <a:cubicBezTo>
                        <a:pt x="128" y="18"/>
                        <a:pt x="127" y="17"/>
                        <a:pt x="126" y="16"/>
                      </a:cubicBezTo>
                      <a:cubicBezTo>
                        <a:pt x="125" y="14"/>
                        <a:pt x="123" y="13"/>
                        <a:pt x="121" y="11"/>
                      </a:cubicBezTo>
                      <a:cubicBezTo>
                        <a:pt x="120" y="11"/>
                        <a:pt x="120" y="9"/>
                        <a:pt x="120" y="8"/>
                      </a:cubicBezTo>
                      <a:cubicBezTo>
                        <a:pt x="122" y="3"/>
                        <a:pt x="122" y="3"/>
                        <a:pt x="122" y="3"/>
                      </a:cubicBezTo>
                      <a:cubicBezTo>
                        <a:pt x="115" y="0"/>
                        <a:pt x="115" y="0"/>
                        <a:pt x="115" y="0"/>
                      </a:cubicBezTo>
                      <a:cubicBezTo>
                        <a:pt x="113" y="5"/>
                        <a:pt x="113" y="5"/>
                        <a:pt x="113" y="5"/>
                      </a:cubicBezTo>
                      <a:cubicBezTo>
                        <a:pt x="113" y="6"/>
                        <a:pt x="111" y="7"/>
                        <a:pt x="110" y="7"/>
                      </a:cubicBezTo>
                      <a:cubicBezTo>
                        <a:pt x="108" y="7"/>
                        <a:pt x="106" y="7"/>
                        <a:pt x="103" y="7"/>
                      </a:cubicBezTo>
                      <a:cubicBezTo>
                        <a:pt x="102" y="7"/>
                        <a:pt x="101" y="6"/>
                        <a:pt x="100" y="5"/>
                      </a:cubicBezTo>
                      <a:cubicBezTo>
                        <a:pt x="98" y="0"/>
                        <a:pt x="98" y="0"/>
                        <a:pt x="98" y="0"/>
                      </a:cubicBezTo>
                      <a:cubicBezTo>
                        <a:pt x="91" y="3"/>
                        <a:pt x="91" y="3"/>
                        <a:pt x="91" y="3"/>
                      </a:cubicBezTo>
                      <a:cubicBezTo>
                        <a:pt x="93" y="8"/>
                        <a:pt x="93" y="8"/>
                        <a:pt x="93" y="8"/>
                      </a:cubicBezTo>
                      <a:cubicBezTo>
                        <a:pt x="94" y="9"/>
                        <a:pt x="94" y="11"/>
                        <a:pt x="92" y="12"/>
                      </a:cubicBezTo>
                      <a:cubicBezTo>
                        <a:pt x="91" y="13"/>
                        <a:pt x="89" y="15"/>
                        <a:pt x="88" y="16"/>
                      </a:cubicBezTo>
                      <a:cubicBezTo>
                        <a:pt x="87" y="17"/>
                        <a:pt x="85" y="18"/>
                        <a:pt x="84" y="17"/>
                      </a:cubicBezTo>
                      <a:cubicBezTo>
                        <a:pt x="79" y="15"/>
                        <a:pt x="79" y="15"/>
                        <a:pt x="79" y="15"/>
                      </a:cubicBezTo>
                      <a:cubicBezTo>
                        <a:pt x="76" y="22"/>
                        <a:pt x="76" y="22"/>
                        <a:pt x="76" y="22"/>
                      </a:cubicBezTo>
                      <a:cubicBezTo>
                        <a:pt x="81" y="24"/>
                        <a:pt x="81" y="24"/>
                        <a:pt x="81" y="24"/>
                      </a:cubicBezTo>
                      <a:cubicBezTo>
                        <a:pt x="83" y="25"/>
                        <a:pt x="84" y="26"/>
                        <a:pt x="83" y="27"/>
                      </a:cubicBezTo>
                      <a:cubicBezTo>
                        <a:pt x="83" y="30"/>
                        <a:pt x="83" y="32"/>
                        <a:pt x="83" y="34"/>
                      </a:cubicBezTo>
                      <a:cubicBezTo>
                        <a:pt x="84" y="35"/>
                        <a:pt x="83" y="37"/>
                        <a:pt x="82" y="37"/>
                      </a:cubicBezTo>
                      <a:cubicBezTo>
                        <a:pt x="77" y="39"/>
                        <a:pt x="77" y="39"/>
                        <a:pt x="77" y="39"/>
                      </a:cubicBezTo>
                      <a:cubicBezTo>
                        <a:pt x="79" y="46"/>
                        <a:pt x="79" y="46"/>
                        <a:pt x="79" y="46"/>
                      </a:cubicBezTo>
                      <a:cubicBezTo>
                        <a:pt x="84" y="44"/>
                        <a:pt x="84" y="44"/>
                        <a:pt x="84" y="44"/>
                      </a:cubicBezTo>
                      <a:cubicBezTo>
                        <a:pt x="86" y="43"/>
                        <a:pt x="87" y="44"/>
                        <a:pt x="88" y="45"/>
                      </a:cubicBezTo>
                      <a:cubicBezTo>
                        <a:pt x="89" y="47"/>
                        <a:pt x="91" y="48"/>
                        <a:pt x="93" y="50"/>
                      </a:cubicBezTo>
                      <a:cubicBezTo>
                        <a:pt x="94" y="50"/>
                        <a:pt x="94" y="52"/>
                        <a:pt x="94" y="53"/>
                      </a:cubicBezTo>
                      <a:cubicBezTo>
                        <a:pt x="92" y="58"/>
                        <a:pt x="92" y="58"/>
                        <a:pt x="92" y="58"/>
                      </a:cubicBezTo>
                      <a:cubicBezTo>
                        <a:pt x="99" y="61"/>
                        <a:pt x="99" y="61"/>
                        <a:pt x="99" y="61"/>
                      </a:cubicBezTo>
                      <a:cubicBezTo>
                        <a:pt x="101" y="56"/>
                        <a:pt x="101" y="56"/>
                        <a:pt x="101" y="56"/>
                      </a:cubicBezTo>
                      <a:cubicBezTo>
                        <a:pt x="101" y="55"/>
                        <a:pt x="102" y="54"/>
                        <a:pt x="104" y="54"/>
                      </a:cubicBezTo>
                      <a:cubicBezTo>
                        <a:pt x="106" y="54"/>
                        <a:pt x="108" y="54"/>
                        <a:pt x="110" y="54"/>
                      </a:cubicBezTo>
                      <a:cubicBezTo>
                        <a:pt x="112" y="54"/>
                        <a:pt x="113" y="55"/>
                        <a:pt x="114" y="56"/>
                      </a:cubicBezTo>
                      <a:cubicBezTo>
                        <a:pt x="116" y="61"/>
                        <a:pt x="116" y="61"/>
                        <a:pt x="116" y="61"/>
                      </a:cubicBezTo>
                      <a:cubicBezTo>
                        <a:pt x="123" y="58"/>
                        <a:pt x="123" y="58"/>
                        <a:pt x="123" y="58"/>
                      </a:cubicBezTo>
                      <a:cubicBezTo>
                        <a:pt x="120" y="53"/>
                        <a:pt x="120" y="53"/>
                        <a:pt x="120" y="53"/>
                      </a:cubicBezTo>
                      <a:cubicBezTo>
                        <a:pt x="120" y="52"/>
                        <a:pt x="120" y="50"/>
                        <a:pt x="121" y="49"/>
                      </a:cubicBezTo>
                      <a:cubicBezTo>
                        <a:pt x="123" y="48"/>
                        <a:pt x="125" y="46"/>
                        <a:pt x="126" y="45"/>
                      </a:cubicBezTo>
                      <a:cubicBezTo>
                        <a:pt x="127" y="43"/>
                        <a:pt x="128" y="43"/>
                        <a:pt x="130" y="44"/>
                      </a:cubicBezTo>
                      <a:cubicBezTo>
                        <a:pt x="135" y="46"/>
                        <a:pt x="135" y="46"/>
                        <a:pt x="135" y="46"/>
                      </a:cubicBezTo>
                      <a:cubicBezTo>
                        <a:pt x="138" y="39"/>
                        <a:pt x="138" y="39"/>
                        <a:pt x="138" y="39"/>
                      </a:cubicBezTo>
                      <a:lnTo>
                        <a:pt x="132" y="37"/>
                      </a:lnTo>
                      <a:close/>
                      <a:moveTo>
                        <a:pt x="119" y="36"/>
                      </a:moveTo>
                      <a:cubicBezTo>
                        <a:pt x="117" y="42"/>
                        <a:pt x="109" y="46"/>
                        <a:pt x="102" y="43"/>
                      </a:cubicBezTo>
                      <a:cubicBezTo>
                        <a:pt x="95" y="40"/>
                        <a:pt x="92" y="32"/>
                        <a:pt x="94" y="25"/>
                      </a:cubicBezTo>
                      <a:cubicBezTo>
                        <a:pt x="97" y="19"/>
                        <a:pt x="105" y="15"/>
                        <a:pt x="112" y="18"/>
                      </a:cubicBezTo>
                      <a:cubicBezTo>
                        <a:pt x="119" y="21"/>
                        <a:pt x="122" y="29"/>
                        <a:pt x="119"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8" name="Freeform 18"/>
              <p:cNvSpPr>
                <a:spLocks noEditPoints="1"/>
              </p:cNvSpPr>
              <p:nvPr/>
            </p:nvSpPr>
            <p:spPr bwMode="auto">
              <a:xfrm>
                <a:off x="6599238" y="2540863"/>
                <a:ext cx="4932363" cy="385762"/>
              </a:xfrm>
              <a:custGeom>
                <a:avLst/>
                <a:gdLst>
                  <a:gd name="T0" fmla="*/ 4 w 1582"/>
                  <a:gd name="T1" fmla="*/ 0 h 124"/>
                  <a:gd name="T2" fmla="*/ 1582 w 1582"/>
                  <a:gd name="T3" fmla="*/ 78 h 124"/>
                  <a:gd name="T4" fmla="*/ 1574 w 1582"/>
                  <a:gd name="T5" fmla="*/ 78 h 124"/>
                  <a:gd name="T6" fmla="*/ 1575 w 1582"/>
                  <a:gd name="T7" fmla="*/ 24 h 124"/>
                  <a:gd name="T8" fmla="*/ 1568 w 1582"/>
                  <a:gd name="T9" fmla="*/ 28 h 124"/>
                  <a:gd name="T10" fmla="*/ 1528 w 1582"/>
                  <a:gd name="T11" fmla="*/ 0 h 124"/>
                  <a:gd name="T12" fmla="*/ 1528 w 1582"/>
                  <a:gd name="T13" fmla="*/ 8 h 124"/>
                  <a:gd name="T14" fmla="*/ 1455 w 1582"/>
                  <a:gd name="T15" fmla="*/ 0 h 124"/>
                  <a:gd name="T16" fmla="*/ 1479 w 1582"/>
                  <a:gd name="T17" fmla="*/ 4 h 124"/>
                  <a:gd name="T18" fmla="*/ 1399 w 1582"/>
                  <a:gd name="T19" fmla="*/ 4 h 124"/>
                  <a:gd name="T20" fmla="*/ 1375 w 1582"/>
                  <a:gd name="T21" fmla="*/ 4 h 124"/>
                  <a:gd name="T22" fmla="*/ 1351 w 1582"/>
                  <a:gd name="T23" fmla="*/ 8 h 124"/>
                  <a:gd name="T24" fmla="*/ 1319 w 1582"/>
                  <a:gd name="T25" fmla="*/ 0 h 124"/>
                  <a:gd name="T26" fmla="*/ 1319 w 1582"/>
                  <a:gd name="T27" fmla="*/ 8 h 124"/>
                  <a:gd name="T28" fmla="*/ 1247 w 1582"/>
                  <a:gd name="T29" fmla="*/ 0 h 124"/>
                  <a:gd name="T30" fmla="*/ 1271 w 1582"/>
                  <a:gd name="T31" fmla="*/ 4 h 124"/>
                  <a:gd name="T32" fmla="*/ 1191 w 1582"/>
                  <a:gd name="T33" fmla="*/ 4 h 124"/>
                  <a:gd name="T34" fmla="*/ 1166 w 1582"/>
                  <a:gd name="T35" fmla="*/ 4 h 124"/>
                  <a:gd name="T36" fmla="*/ 1142 w 1582"/>
                  <a:gd name="T37" fmla="*/ 8 h 124"/>
                  <a:gd name="T38" fmla="*/ 1110 w 1582"/>
                  <a:gd name="T39" fmla="*/ 0 h 124"/>
                  <a:gd name="T40" fmla="*/ 1110 w 1582"/>
                  <a:gd name="T41" fmla="*/ 8 h 124"/>
                  <a:gd name="T42" fmla="*/ 1038 w 1582"/>
                  <a:gd name="T43" fmla="*/ 0 h 124"/>
                  <a:gd name="T44" fmla="*/ 1062 w 1582"/>
                  <a:gd name="T45" fmla="*/ 4 h 124"/>
                  <a:gd name="T46" fmla="*/ 982 w 1582"/>
                  <a:gd name="T47" fmla="*/ 4 h 124"/>
                  <a:gd name="T48" fmla="*/ 958 w 1582"/>
                  <a:gd name="T49" fmla="*/ 4 h 124"/>
                  <a:gd name="T50" fmla="*/ 934 w 1582"/>
                  <a:gd name="T51" fmla="*/ 8 h 124"/>
                  <a:gd name="T52" fmla="*/ 902 w 1582"/>
                  <a:gd name="T53" fmla="*/ 0 h 124"/>
                  <a:gd name="T54" fmla="*/ 902 w 1582"/>
                  <a:gd name="T55" fmla="*/ 8 h 124"/>
                  <a:gd name="T56" fmla="*/ 829 w 1582"/>
                  <a:gd name="T57" fmla="*/ 0 h 124"/>
                  <a:gd name="T58" fmla="*/ 853 w 1582"/>
                  <a:gd name="T59" fmla="*/ 4 h 124"/>
                  <a:gd name="T60" fmla="*/ 773 w 1582"/>
                  <a:gd name="T61" fmla="*/ 4 h 124"/>
                  <a:gd name="T62" fmla="*/ 749 w 1582"/>
                  <a:gd name="T63" fmla="*/ 4 h 124"/>
                  <a:gd name="T64" fmla="*/ 725 w 1582"/>
                  <a:gd name="T65" fmla="*/ 8 h 124"/>
                  <a:gd name="T66" fmla="*/ 693 w 1582"/>
                  <a:gd name="T67" fmla="*/ 0 h 124"/>
                  <a:gd name="T68" fmla="*/ 693 w 1582"/>
                  <a:gd name="T69" fmla="*/ 8 h 124"/>
                  <a:gd name="T70" fmla="*/ 621 w 1582"/>
                  <a:gd name="T71" fmla="*/ 0 h 124"/>
                  <a:gd name="T72" fmla="*/ 645 w 1582"/>
                  <a:gd name="T73" fmla="*/ 4 h 124"/>
                  <a:gd name="T74" fmla="*/ 564 w 1582"/>
                  <a:gd name="T75" fmla="*/ 4 h 124"/>
                  <a:gd name="T76" fmla="*/ 540 w 1582"/>
                  <a:gd name="T77" fmla="*/ 4 h 124"/>
                  <a:gd name="T78" fmla="*/ 516 w 1582"/>
                  <a:gd name="T79" fmla="*/ 8 h 124"/>
                  <a:gd name="T80" fmla="*/ 484 w 1582"/>
                  <a:gd name="T81" fmla="*/ 0 h 124"/>
                  <a:gd name="T82" fmla="*/ 484 w 1582"/>
                  <a:gd name="T83" fmla="*/ 8 h 124"/>
                  <a:gd name="T84" fmla="*/ 412 w 1582"/>
                  <a:gd name="T85" fmla="*/ 0 h 124"/>
                  <a:gd name="T86" fmla="*/ 436 w 1582"/>
                  <a:gd name="T87" fmla="*/ 4 h 124"/>
                  <a:gd name="T88" fmla="*/ 356 w 1582"/>
                  <a:gd name="T89" fmla="*/ 4 h 124"/>
                  <a:gd name="T90" fmla="*/ 332 w 1582"/>
                  <a:gd name="T91" fmla="*/ 4 h 124"/>
                  <a:gd name="T92" fmla="*/ 307 w 1582"/>
                  <a:gd name="T93" fmla="*/ 8 h 124"/>
                  <a:gd name="T94" fmla="*/ 275 w 1582"/>
                  <a:gd name="T95" fmla="*/ 0 h 124"/>
                  <a:gd name="T96" fmla="*/ 275 w 1582"/>
                  <a:gd name="T97" fmla="*/ 8 h 124"/>
                  <a:gd name="T98" fmla="*/ 203 w 1582"/>
                  <a:gd name="T99" fmla="*/ 0 h 124"/>
                  <a:gd name="T100" fmla="*/ 227 w 1582"/>
                  <a:gd name="T101" fmla="*/ 4 h 124"/>
                  <a:gd name="T102" fmla="*/ 147 w 1582"/>
                  <a:gd name="T103" fmla="*/ 4 h 124"/>
                  <a:gd name="T104" fmla="*/ 123 w 1582"/>
                  <a:gd name="T105" fmla="*/ 4 h 124"/>
                  <a:gd name="T106" fmla="*/ 99 w 1582"/>
                  <a:gd name="T107" fmla="*/ 8 h 124"/>
                  <a:gd name="T108" fmla="*/ 67 w 1582"/>
                  <a:gd name="T109" fmla="*/ 0 h 124"/>
                  <a:gd name="T110" fmla="*/ 67 w 1582"/>
                  <a:gd name="T111" fmla="*/ 8 h 124"/>
                  <a:gd name="T112" fmla="*/ 1578 w 1582"/>
                  <a:gd name="T113" fmla="*/ 106 h 124"/>
                  <a:gd name="T114" fmla="*/ 1582 w 1582"/>
                  <a:gd name="T115" fmla="*/ 12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2" h="124">
                    <a:moveTo>
                      <a:pt x="14" y="8"/>
                    </a:moveTo>
                    <a:cubicBezTo>
                      <a:pt x="4" y="8"/>
                      <a:pt x="4" y="8"/>
                      <a:pt x="4" y="8"/>
                    </a:cubicBezTo>
                    <a:cubicBezTo>
                      <a:pt x="2" y="8"/>
                      <a:pt x="0" y="6"/>
                      <a:pt x="0" y="4"/>
                    </a:cubicBezTo>
                    <a:cubicBezTo>
                      <a:pt x="0" y="2"/>
                      <a:pt x="2" y="0"/>
                      <a:pt x="4" y="0"/>
                    </a:cubicBezTo>
                    <a:cubicBezTo>
                      <a:pt x="14" y="0"/>
                      <a:pt x="14" y="0"/>
                      <a:pt x="14" y="0"/>
                    </a:cubicBezTo>
                    <a:cubicBezTo>
                      <a:pt x="17" y="0"/>
                      <a:pt x="18" y="2"/>
                      <a:pt x="18" y="4"/>
                    </a:cubicBezTo>
                    <a:cubicBezTo>
                      <a:pt x="18" y="6"/>
                      <a:pt x="17" y="8"/>
                      <a:pt x="14" y="8"/>
                    </a:cubicBezTo>
                    <a:close/>
                    <a:moveTo>
                      <a:pt x="1582" y="78"/>
                    </a:moveTo>
                    <a:cubicBezTo>
                      <a:pt x="1582" y="58"/>
                      <a:pt x="1582" y="58"/>
                      <a:pt x="1582" y="58"/>
                    </a:cubicBezTo>
                    <a:cubicBezTo>
                      <a:pt x="1582" y="55"/>
                      <a:pt x="1580" y="54"/>
                      <a:pt x="1578" y="54"/>
                    </a:cubicBezTo>
                    <a:cubicBezTo>
                      <a:pt x="1575" y="54"/>
                      <a:pt x="1574" y="55"/>
                      <a:pt x="1574" y="58"/>
                    </a:cubicBezTo>
                    <a:cubicBezTo>
                      <a:pt x="1574" y="78"/>
                      <a:pt x="1574" y="78"/>
                      <a:pt x="1574" y="78"/>
                    </a:cubicBezTo>
                    <a:cubicBezTo>
                      <a:pt x="1574" y="80"/>
                      <a:pt x="1575" y="82"/>
                      <a:pt x="1578" y="82"/>
                    </a:cubicBezTo>
                    <a:cubicBezTo>
                      <a:pt x="1580" y="82"/>
                      <a:pt x="1582" y="80"/>
                      <a:pt x="1582" y="78"/>
                    </a:cubicBezTo>
                    <a:close/>
                    <a:moveTo>
                      <a:pt x="1574" y="30"/>
                    </a:moveTo>
                    <a:cubicBezTo>
                      <a:pt x="1576" y="29"/>
                      <a:pt x="1576" y="26"/>
                      <a:pt x="1575" y="24"/>
                    </a:cubicBezTo>
                    <a:cubicBezTo>
                      <a:pt x="1572" y="18"/>
                      <a:pt x="1567" y="13"/>
                      <a:pt x="1560" y="9"/>
                    </a:cubicBezTo>
                    <a:cubicBezTo>
                      <a:pt x="1559" y="7"/>
                      <a:pt x="1556" y="8"/>
                      <a:pt x="1555" y="10"/>
                    </a:cubicBezTo>
                    <a:cubicBezTo>
                      <a:pt x="1554" y="11"/>
                      <a:pt x="1554" y="14"/>
                      <a:pt x="1556" y="15"/>
                    </a:cubicBezTo>
                    <a:cubicBezTo>
                      <a:pt x="1561" y="19"/>
                      <a:pt x="1565" y="23"/>
                      <a:pt x="1568" y="28"/>
                    </a:cubicBezTo>
                    <a:cubicBezTo>
                      <a:pt x="1569" y="30"/>
                      <a:pt x="1570" y="30"/>
                      <a:pt x="1572" y="30"/>
                    </a:cubicBezTo>
                    <a:cubicBezTo>
                      <a:pt x="1572" y="30"/>
                      <a:pt x="1573" y="30"/>
                      <a:pt x="1574" y="30"/>
                    </a:cubicBezTo>
                    <a:close/>
                    <a:moveTo>
                      <a:pt x="1532" y="4"/>
                    </a:moveTo>
                    <a:cubicBezTo>
                      <a:pt x="1532" y="2"/>
                      <a:pt x="1530" y="0"/>
                      <a:pt x="1528" y="0"/>
                    </a:cubicBezTo>
                    <a:cubicBezTo>
                      <a:pt x="1508" y="0"/>
                      <a:pt x="1508" y="0"/>
                      <a:pt x="1508" y="0"/>
                    </a:cubicBezTo>
                    <a:cubicBezTo>
                      <a:pt x="1505" y="0"/>
                      <a:pt x="1504" y="2"/>
                      <a:pt x="1504" y="4"/>
                    </a:cubicBezTo>
                    <a:cubicBezTo>
                      <a:pt x="1504" y="6"/>
                      <a:pt x="1505" y="8"/>
                      <a:pt x="1508" y="8"/>
                    </a:cubicBezTo>
                    <a:cubicBezTo>
                      <a:pt x="1528" y="8"/>
                      <a:pt x="1528" y="8"/>
                      <a:pt x="1528" y="8"/>
                    </a:cubicBezTo>
                    <a:cubicBezTo>
                      <a:pt x="1530" y="8"/>
                      <a:pt x="1532" y="6"/>
                      <a:pt x="1532" y="4"/>
                    </a:cubicBezTo>
                    <a:close/>
                    <a:moveTo>
                      <a:pt x="1479" y="4"/>
                    </a:moveTo>
                    <a:cubicBezTo>
                      <a:pt x="1479" y="2"/>
                      <a:pt x="1478" y="0"/>
                      <a:pt x="1475" y="0"/>
                    </a:cubicBezTo>
                    <a:cubicBezTo>
                      <a:pt x="1455" y="0"/>
                      <a:pt x="1455" y="0"/>
                      <a:pt x="1455" y="0"/>
                    </a:cubicBezTo>
                    <a:cubicBezTo>
                      <a:pt x="1453" y="0"/>
                      <a:pt x="1451" y="2"/>
                      <a:pt x="1451" y="4"/>
                    </a:cubicBezTo>
                    <a:cubicBezTo>
                      <a:pt x="1451" y="6"/>
                      <a:pt x="1453" y="8"/>
                      <a:pt x="1455" y="8"/>
                    </a:cubicBezTo>
                    <a:cubicBezTo>
                      <a:pt x="1475" y="8"/>
                      <a:pt x="1475" y="8"/>
                      <a:pt x="1475" y="8"/>
                    </a:cubicBezTo>
                    <a:cubicBezTo>
                      <a:pt x="1478" y="8"/>
                      <a:pt x="1479" y="6"/>
                      <a:pt x="1479" y="4"/>
                    </a:cubicBezTo>
                    <a:close/>
                    <a:moveTo>
                      <a:pt x="1427" y="4"/>
                    </a:moveTo>
                    <a:cubicBezTo>
                      <a:pt x="1427" y="2"/>
                      <a:pt x="1426" y="0"/>
                      <a:pt x="1423" y="0"/>
                    </a:cubicBezTo>
                    <a:cubicBezTo>
                      <a:pt x="1403" y="0"/>
                      <a:pt x="1403" y="0"/>
                      <a:pt x="1403" y="0"/>
                    </a:cubicBezTo>
                    <a:cubicBezTo>
                      <a:pt x="1401" y="0"/>
                      <a:pt x="1399" y="2"/>
                      <a:pt x="1399" y="4"/>
                    </a:cubicBezTo>
                    <a:cubicBezTo>
                      <a:pt x="1399" y="6"/>
                      <a:pt x="1401" y="8"/>
                      <a:pt x="1403" y="8"/>
                    </a:cubicBezTo>
                    <a:cubicBezTo>
                      <a:pt x="1423" y="8"/>
                      <a:pt x="1423" y="8"/>
                      <a:pt x="1423" y="8"/>
                    </a:cubicBezTo>
                    <a:cubicBezTo>
                      <a:pt x="1426" y="8"/>
                      <a:pt x="1427" y="6"/>
                      <a:pt x="1427" y="4"/>
                    </a:cubicBezTo>
                    <a:close/>
                    <a:moveTo>
                      <a:pt x="1375" y="4"/>
                    </a:moveTo>
                    <a:cubicBezTo>
                      <a:pt x="1375" y="2"/>
                      <a:pt x="1373" y="0"/>
                      <a:pt x="1371" y="0"/>
                    </a:cubicBezTo>
                    <a:cubicBezTo>
                      <a:pt x="1351" y="0"/>
                      <a:pt x="1351" y="0"/>
                      <a:pt x="1351" y="0"/>
                    </a:cubicBezTo>
                    <a:cubicBezTo>
                      <a:pt x="1349" y="0"/>
                      <a:pt x="1347" y="2"/>
                      <a:pt x="1347" y="4"/>
                    </a:cubicBezTo>
                    <a:cubicBezTo>
                      <a:pt x="1347" y="6"/>
                      <a:pt x="1349" y="8"/>
                      <a:pt x="1351" y="8"/>
                    </a:cubicBezTo>
                    <a:cubicBezTo>
                      <a:pt x="1371" y="8"/>
                      <a:pt x="1371" y="8"/>
                      <a:pt x="1371" y="8"/>
                    </a:cubicBezTo>
                    <a:cubicBezTo>
                      <a:pt x="1373" y="8"/>
                      <a:pt x="1375" y="6"/>
                      <a:pt x="1375" y="4"/>
                    </a:cubicBezTo>
                    <a:close/>
                    <a:moveTo>
                      <a:pt x="1323" y="4"/>
                    </a:moveTo>
                    <a:cubicBezTo>
                      <a:pt x="1323" y="2"/>
                      <a:pt x="1321" y="0"/>
                      <a:pt x="1319" y="0"/>
                    </a:cubicBezTo>
                    <a:cubicBezTo>
                      <a:pt x="1299" y="0"/>
                      <a:pt x="1299" y="0"/>
                      <a:pt x="1299" y="0"/>
                    </a:cubicBezTo>
                    <a:cubicBezTo>
                      <a:pt x="1297" y="0"/>
                      <a:pt x="1295" y="2"/>
                      <a:pt x="1295" y="4"/>
                    </a:cubicBezTo>
                    <a:cubicBezTo>
                      <a:pt x="1295" y="6"/>
                      <a:pt x="1297" y="8"/>
                      <a:pt x="1299" y="8"/>
                    </a:cubicBezTo>
                    <a:cubicBezTo>
                      <a:pt x="1319" y="8"/>
                      <a:pt x="1319" y="8"/>
                      <a:pt x="1319" y="8"/>
                    </a:cubicBezTo>
                    <a:cubicBezTo>
                      <a:pt x="1321" y="8"/>
                      <a:pt x="1323" y="6"/>
                      <a:pt x="1323" y="4"/>
                    </a:cubicBezTo>
                    <a:close/>
                    <a:moveTo>
                      <a:pt x="1271" y="4"/>
                    </a:moveTo>
                    <a:cubicBezTo>
                      <a:pt x="1271" y="2"/>
                      <a:pt x="1269" y="0"/>
                      <a:pt x="1267" y="0"/>
                    </a:cubicBezTo>
                    <a:cubicBezTo>
                      <a:pt x="1247" y="0"/>
                      <a:pt x="1247" y="0"/>
                      <a:pt x="1247" y="0"/>
                    </a:cubicBezTo>
                    <a:cubicBezTo>
                      <a:pt x="1244" y="0"/>
                      <a:pt x="1243" y="2"/>
                      <a:pt x="1243" y="4"/>
                    </a:cubicBezTo>
                    <a:cubicBezTo>
                      <a:pt x="1243" y="6"/>
                      <a:pt x="1244" y="8"/>
                      <a:pt x="1247" y="8"/>
                    </a:cubicBezTo>
                    <a:cubicBezTo>
                      <a:pt x="1267" y="8"/>
                      <a:pt x="1267" y="8"/>
                      <a:pt x="1267" y="8"/>
                    </a:cubicBezTo>
                    <a:cubicBezTo>
                      <a:pt x="1269" y="8"/>
                      <a:pt x="1271" y="6"/>
                      <a:pt x="1271" y="4"/>
                    </a:cubicBezTo>
                    <a:close/>
                    <a:moveTo>
                      <a:pt x="1219" y="4"/>
                    </a:moveTo>
                    <a:cubicBezTo>
                      <a:pt x="1219" y="2"/>
                      <a:pt x="1217" y="0"/>
                      <a:pt x="1215" y="0"/>
                    </a:cubicBezTo>
                    <a:cubicBezTo>
                      <a:pt x="1195" y="0"/>
                      <a:pt x="1195" y="0"/>
                      <a:pt x="1195" y="0"/>
                    </a:cubicBezTo>
                    <a:cubicBezTo>
                      <a:pt x="1192" y="0"/>
                      <a:pt x="1191" y="2"/>
                      <a:pt x="1191" y="4"/>
                    </a:cubicBezTo>
                    <a:cubicBezTo>
                      <a:pt x="1191" y="6"/>
                      <a:pt x="1192" y="8"/>
                      <a:pt x="1195" y="8"/>
                    </a:cubicBezTo>
                    <a:cubicBezTo>
                      <a:pt x="1215" y="8"/>
                      <a:pt x="1215" y="8"/>
                      <a:pt x="1215" y="8"/>
                    </a:cubicBezTo>
                    <a:cubicBezTo>
                      <a:pt x="1217" y="8"/>
                      <a:pt x="1219" y="6"/>
                      <a:pt x="1219" y="4"/>
                    </a:cubicBezTo>
                    <a:close/>
                    <a:moveTo>
                      <a:pt x="1166" y="4"/>
                    </a:moveTo>
                    <a:cubicBezTo>
                      <a:pt x="1166" y="2"/>
                      <a:pt x="1165" y="0"/>
                      <a:pt x="1162" y="0"/>
                    </a:cubicBezTo>
                    <a:cubicBezTo>
                      <a:pt x="1142" y="0"/>
                      <a:pt x="1142" y="0"/>
                      <a:pt x="1142" y="0"/>
                    </a:cubicBezTo>
                    <a:cubicBezTo>
                      <a:pt x="1140" y="0"/>
                      <a:pt x="1138" y="2"/>
                      <a:pt x="1138" y="4"/>
                    </a:cubicBezTo>
                    <a:cubicBezTo>
                      <a:pt x="1138" y="6"/>
                      <a:pt x="1140" y="8"/>
                      <a:pt x="1142" y="8"/>
                    </a:cubicBezTo>
                    <a:cubicBezTo>
                      <a:pt x="1162" y="8"/>
                      <a:pt x="1162" y="8"/>
                      <a:pt x="1162" y="8"/>
                    </a:cubicBezTo>
                    <a:cubicBezTo>
                      <a:pt x="1165" y="8"/>
                      <a:pt x="1166" y="6"/>
                      <a:pt x="1166" y="4"/>
                    </a:cubicBezTo>
                    <a:close/>
                    <a:moveTo>
                      <a:pt x="1114" y="4"/>
                    </a:moveTo>
                    <a:cubicBezTo>
                      <a:pt x="1114" y="2"/>
                      <a:pt x="1112" y="0"/>
                      <a:pt x="1110" y="0"/>
                    </a:cubicBezTo>
                    <a:cubicBezTo>
                      <a:pt x="1090" y="0"/>
                      <a:pt x="1090" y="0"/>
                      <a:pt x="1090" y="0"/>
                    </a:cubicBezTo>
                    <a:cubicBezTo>
                      <a:pt x="1088" y="0"/>
                      <a:pt x="1086" y="2"/>
                      <a:pt x="1086" y="4"/>
                    </a:cubicBezTo>
                    <a:cubicBezTo>
                      <a:pt x="1086" y="6"/>
                      <a:pt x="1088" y="8"/>
                      <a:pt x="1090" y="8"/>
                    </a:cubicBezTo>
                    <a:cubicBezTo>
                      <a:pt x="1110" y="8"/>
                      <a:pt x="1110" y="8"/>
                      <a:pt x="1110" y="8"/>
                    </a:cubicBezTo>
                    <a:cubicBezTo>
                      <a:pt x="1112" y="8"/>
                      <a:pt x="1114" y="6"/>
                      <a:pt x="1114" y="4"/>
                    </a:cubicBezTo>
                    <a:close/>
                    <a:moveTo>
                      <a:pt x="1062" y="4"/>
                    </a:moveTo>
                    <a:cubicBezTo>
                      <a:pt x="1062" y="2"/>
                      <a:pt x="1060" y="0"/>
                      <a:pt x="1058" y="0"/>
                    </a:cubicBezTo>
                    <a:cubicBezTo>
                      <a:pt x="1038" y="0"/>
                      <a:pt x="1038" y="0"/>
                      <a:pt x="1038" y="0"/>
                    </a:cubicBezTo>
                    <a:cubicBezTo>
                      <a:pt x="1036" y="0"/>
                      <a:pt x="1034" y="2"/>
                      <a:pt x="1034" y="4"/>
                    </a:cubicBezTo>
                    <a:cubicBezTo>
                      <a:pt x="1034" y="6"/>
                      <a:pt x="1036" y="8"/>
                      <a:pt x="1038" y="8"/>
                    </a:cubicBezTo>
                    <a:cubicBezTo>
                      <a:pt x="1058" y="8"/>
                      <a:pt x="1058" y="8"/>
                      <a:pt x="1058" y="8"/>
                    </a:cubicBezTo>
                    <a:cubicBezTo>
                      <a:pt x="1060" y="8"/>
                      <a:pt x="1062" y="6"/>
                      <a:pt x="1062" y="4"/>
                    </a:cubicBezTo>
                    <a:close/>
                    <a:moveTo>
                      <a:pt x="1010" y="4"/>
                    </a:moveTo>
                    <a:cubicBezTo>
                      <a:pt x="1010" y="2"/>
                      <a:pt x="1008" y="0"/>
                      <a:pt x="1006" y="0"/>
                    </a:cubicBezTo>
                    <a:cubicBezTo>
                      <a:pt x="986" y="0"/>
                      <a:pt x="986" y="0"/>
                      <a:pt x="986" y="0"/>
                    </a:cubicBezTo>
                    <a:cubicBezTo>
                      <a:pt x="984" y="0"/>
                      <a:pt x="982" y="2"/>
                      <a:pt x="982" y="4"/>
                    </a:cubicBezTo>
                    <a:cubicBezTo>
                      <a:pt x="982" y="6"/>
                      <a:pt x="984" y="8"/>
                      <a:pt x="986" y="8"/>
                    </a:cubicBezTo>
                    <a:cubicBezTo>
                      <a:pt x="1006" y="8"/>
                      <a:pt x="1006" y="8"/>
                      <a:pt x="1006" y="8"/>
                    </a:cubicBezTo>
                    <a:cubicBezTo>
                      <a:pt x="1008" y="8"/>
                      <a:pt x="1010" y="6"/>
                      <a:pt x="1010" y="4"/>
                    </a:cubicBezTo>
                    <a:close/>
                    <a:moveTo>
                      <a:pt x="958" y="4"/>
                    </a:moveTo>
                    <a:cubicBezTo>
                      <a:pt x="958" y="2"/>
                      <a:pt x="956" y="0"/>
                      <a:pt x="954" y="0"/>
                    </a:cubicBezTo>
                    <a:cubicBezTo>
                      <a:pt x="934" y="0"/>
                      <a:pt x="934" y="0"/>
                      <a:pt x="934" y="0"/>
                    </a:cubicBezTo>
                    <a:cubicBezTo>
                      <a:pt x="931" y="0"/>
                      <a:pt x="930" y="2"/>
                      <a:pt x="930" y="4"/>
                    </a:cubicBezTo>
                    <a:cubicBezTo>
                      <a:pt x="930" y="6"/>
                      <a:pt x="931" y="8"/>
                      <a:pt x="934" y="8"/>
                    </a:cubicBezTo>
                    <a:cubicBezTo>
                      <a:pt x="954" y="8"/>
                      <a:pt x="954" y="8"/>
                      <a:pt x="954" y="8"/>
                    </a:cubicBezTo>
                    <a:cubicBezTo>
                      <a:pt x="956" y="8"/>
                      <a:pt x="958" y="6"/>
                      <a:pt x="958" y="4"/>
                    </a:cubicBezTo>
                    <a:close/>
                    <a:moveTo>
                      <a:pt x="906" y="4"/>
                    </a:moveTo>
                    <a:cubicBezTo>
                      <a:pt x="906" y="2"/>
                      <a:pt x="904" y="0"/>
                      <a:pt x="902" y="0"/>
                    </a:cubicBezTo>
                    <a:cubicBezTo>
                      <a:pt x="881" y="0"/>
                      <a:pt x="881" y="0"/>
                      <a:pt x="881" y="0"/>
                    </a:cubicBezTo>
                    <a:cubicBezTo>
                      <a:pt x="879" y="0"/>
                      <a:pt x="877" y="2"/>
                      <a:pt x="877" y="4"/>
                    </a:cubicBezTo>
                    <a:cubicBezTo>
                      <a:pt x="877" y="6"/>
                      <a:pt x="879" y="8"/>
                      <a:pt x="881" y="8"/>
                    </a:cubicBezTo>
                    <a:cubicBezTo>
                      <a:pt x="902" y="8"/>
                      <a:pt x="902" y="8"/>
                      <a:pt x="902" y="8"/>
                    </a:cubicBezTo>
                    <a:cubicBezTo>
                      <a:pt x="904" y="8"/>
                      <a:pt x="906" y="6"/>
                      <a:pt x="906" y="4"/>
                    </a:cubicBezTo>
                    <a:close/>
                    <a:moveTo>
                      <a:pt x="853" y="4"/>
                    </a:moveTo>
                    <a:cubicBezTo>
                      <a:pt x="853" y="2"/>
                      <a:pt x="852" y="0"/>
                      <a:pt x="849" y="0"/>
                    </a:cubicBezTo>
                    <a:cubicBezTo>
                      <a:pt x="829" y="0"/>
                      <a:pt x="829" y="0"/>
                      <a:pt x="829" y="0"/>
                    </a:cubicBezTo>
                    <a:cubicBezTo>
                      <a:pt x="827" y="0"/>
                      <a:pt x="825" y="2"/>
                      <a:pt x="825" y="4"/>
                    </a:cubicBezTo>
                    <a:cubicBezTo>
                      <a:pt x="825" y="6"/>
                      <a:pt x="827" y="8"/>
                      <a:pt x="829" y="8"/>
                    </a:cubicBezTo>
                    <a:cubicBezTo>
                      <a:pt x="849" y="8"/>
                      <a:pt x="849" y="8"/>
                      <a:pt x="849" y="8"/>
                    </a:cubicBezTo>
                    <a:cubicBezTo>
                      <a:pt x="852" y="8"/>
                      <a:pt x="853" y="6"/>
                      <a:pt x="853" y="4"/>
                    </a:cubicBezTo>
                    <a:close/>
                    <a:moveTo>
                      <a:pt x="801" y="4"/>
                    </a:moveTo>
                    <a:cubicBezTo>
                      <a:pt x="801" y="2"/>
                      <a:pt x="799" y="0"/>
                      <a:pt x="797" y="0"/>
                    </a:cubicBezTo>
                    <a:cubicBezTo>
                      <a:pt x="777" y="0"/>
                      <a:pt x="777" y="0"/>
                      <a:pt x="777" y="0"/>
                    </a:cubicBezTo>
                    <a:cubicBezTo>
                      <a:pt x="775" y="0"/>
                      <a:pt x="773" y="2"/>
                      <a:pt x="773" y="4"/>
                    </a:cubicBezTo>
                    <a:cubicBezTo>
                      <a:pt x="773" y="6"/>
                      <a:pt x="775" y="8"/>
                      <a:pt x="777" y="8"/>
                    </a:cubicBezTo>
                    <a:cubicBezTo>
                      <a:pt x="797" y="8"/>
                      <a:pt x="797" y="8"/>
                      <a:pt x="797" y="8"/>
                    </a:cubicBezTo>
                    <a:cubicBezTo>
                      <a:pt x="799" y="8"/>
                      <a:pt x="801" y="6"/>
                      <a:pt x="801" y="4"/>
                    </a:cubicBezTo>
                    <a:close/>
                    <a:moveTo>
                      <a:pt x="749" y="4"/>
                    </a:moveTo>
                    <a:cubicBezTo>
                      <a:pt x="749" y="2"/>
                      <a:pt x="747" y="0"/>
                      <a:pt x="745" y="0"/>
                    </a:cubicBezTo>
                    <a:cubicBezTo>
                      <a:pt x="725" y="0"/>
                      <a:pt x="725" y="0"/>
                      <a:pt x="725" y="0"/>
                    </a:cubicBezTo>
                    <a:cubicBezTo>
                      <a:pt x="723" y="0"/>
                      <a:pt x="721" y="2"/>
                      <a:pt x="721" y="4"/>
                    </a:cubicBezTo>
                    <a:cubicBezTo>
                      <a:pt x="721" y="6"/>
                      <a:pt x="723" y="8"/>
                      <a:pt x="725" y="8"/>
                    </a:cubicBezTo>
                    <a:cubicBezTo>
                      <a:pt x="745" y="8"/>
                      <a:pt x="745" y="8"/>
                      <a:pt x="745" y="8"/>
                    </a:cubicBezTo>
                    <a:cubicBezTo>
                      <a:pt x="747" y="8"/>
                      <a:pt x="749" y="6"/>
                      <a:pt x="749" y="4"/>
                    </a:cubicBezTo>
                    <a:close/>
                    <a:moveTo>
                      <a:pt x="697" y="4"/>
                    </a:moveTo>
                    <a:cubicBezTo>
                      <a:pt x="697" y="2"/>
                      <a:pt x="695" y="0"/>
                      <a:pt x="693" y="0"/>
                    </a:cubicBezTo>
                    <a:cubicBezTo>
                      <a:pt x="673" y="0"/>
                      <a:pt x="673" y="0"/>
                      <a:pt x="673" y="0"/>
                    </a:cubicBezTo>
                    <a:cubicBezTo>
                      <a:pt x="671" y="0"/>
                      <a:pt x="669" y="2"/>
                      <a:pt x="669" y="4"/>
                    </a:cubicBezTo>
                    <a:cubicBezTo>
                      <a:pt x="669" y="6"/>
                      <a:pt x="671" y="8"/>
                      <a:pt x="673" y="8"/>
                    </a:cubicBezTo>
                    <a:cubicBezTo>
                      <a:pt x="693" y="8"/>
                      <a:pt x="693" y="8"/>
                      <a:pt x="693" y="8"/>
                    </a:cubicBezTo>
                    <a:cubicBezTo>
                      <a:pt x="695" y="8"/>
                      <a:pt x="697" y="6"/>
                      <a:pt x="697" y="4"/>
                    </a:cubicBezTo>
                    <a:close/>
                    <a:moveTo>
                      <a:pt x="645" y="4"/>
                    </a:moveTo>
                    <a:cubicBezTo>
                      <a:pt x="645" y="2"/>
                      <a:pt x="643" y="0"/>
                      <a:pt x="641" y="0"/>
                    </a:cubicBezTo>
                    <a:cubicBezTo>
                      <a:pt x="621" y="0"/>
                      <a:pt x="621" y="0"/>
                      <a:pt x="621" y="0"/>
                    </a:cubicBezTo>
                    <a:cubicBezTo>
                      <a:pt x="618" y="0"/>
                      <a:pt x="617" y="2"/>
                      <a:pt x="617" y="4"/>
                    </a:cubicBezTo>
                    <a:cubicBezTo>
                      <a:pt x="617" y="6"/>
                      <a:pt x="618" y="8"/>
                      <a:pt x="621" y="8"/>
                    </a:cubicBezTo>
                    <a:cubicBezTo>
                      <a:pt x="641" y="8"/>
                      <a:pt x="641" y="8"/>
                      <a:pt x="641" y="8"/>
                    </a:cubicBezTo>
                    <a:cubicBezTo>
                      <a:pt x="643" y="8"/>
                      <a:pt x="645" y="6"/>
                      <a:pt x="645" y="4"/>
                    </a:cubicBezTo>
                    <a:close/>
                    <a:moveTo>
                      <a:pt x="592" y="4"/>
                    </a:moveTo>
                    <a:cubicBezTo>
                      <a:pt x="592" y="2"/>
                      <a:pt x="591" y="0"/>
                      <a:pt x="588" y="0"/>
                    </a:cubicBezTo>
                    <a:cubicBezTo>
                      <a:pt x="568" y="0"/>
                      <a:pt x="568" y="0"/>
                      <a:pt x="568" y="0"/>
                    </a:cubicBezTo>
                    <a:cubicBezTo>
                      <a:pt x="566" y="0"/>
                      <a:pt x="564" y="2"/>
                      <a:pt x="564" y="4"/>
                    </a:cubicBezTo>
                    <a:cubicBezTo>
                      <a:pt x="564" y="6"/>
                      <a:pt x="566" y="8"/>
                      <a:pt x="568" y="8"/>
                    </a:cubicBezTo>
                    <a:cubicBezTo>
                      <a:pt x="588" y="8"/>
                      <a:pt x="588" y="8"/>
                      <a:pt x="588" y="8"/>
                    </a:cubicBezTo>
                    <a:cubicBezTo>
                      <a:pt x="591" y="8"/>
                      <a:pt x="592" y="6"/>
                      <a:pt x="592" y="4"/>
                    </a:cubicBezTo>
                    <a:close/>
                    <a:moveTo>
                      <a:pt x="540" y="4"/>
                    </a:moveTo>
                    <a:cubicBezTo>
                      <a:pt x="540" y="2"/>
                      <a:pt x="538" y="0"/>
                      <a:pt x="536" y="0"/>
                    </a:cubicBezTo>
                    <a:cubicBezTo>
                      <a:pt x="516" y="0"/>
                      <a:pt x="516" y="0"/>
                      <a:pt x="516" y="0"/>
                    </a:cubicBezTo>
                    <a:cubicBezTo>
                      <a:pt x="514" y="0"/>
                      <a:pt x="512" y="2"/>
                      <a:pt x="512" y="4"/>
                    </a:cubicBezTo>
                    <a:cubicBezTo>
                      <a:pt x="512" y="6"/>
                      <a:pt x="514" y="8"/>
                      <a:pt x="516" y="8"/>
                    </a:cubicBezTo>
                    <a:cubicBezTo>
                      <a:pt x="536" y="8"/>
                      <a:pt x="536" y="8"/>
                      <a:pt x="536" y="8"/>
                    </a:cubicBezTo>
                    <a:cubicBezTo>
                      <a:pt x="538" y="8"/>
                      <a:pt x="540" y="6"/>
                      <a:pt x="540" y="4"/>
                    </a:cubicBezTo>
                    <a:close/>
                    <a:moveTo>
                      <a:pt x="488" y="4"/>
                    </a:moveTo>
                    <a:cubicBezTo>
                      <a:pt x="488" y="2"/>
                      <a:pt x="486" y="0"/>
                      <a:pt x="484" y="0"/>
                    </a:cubicBezTo>
                    <a:cubicBezTo>
                      <a:pt x="464" y="0"/>
                      <a:pt x="464" y="0"/>
                      <a:pt x="464" y="0"/>
                    </a:cubicBezTo>
                    <a:cubicBezTo>
                      <a:pt x="462" y="0"/>
                      <a:pt x="460" y="2"/>
                      <a:pt x="460" y="4"/>
                    </a:cubicBezTo>
                    <a:cubicBezTo>
                      <a:pt x="460" y="6"/>
                      <a:pt x="462" y="8"/>
                      <a:pt x="464" y="8"/>
                    </a:cubicBezTo>
                    <a:cubicBezTo>
                      <a:pt x="484" y="8"/>
                      <a:pt x="484" y="8"/>
                      <a:pt x="484" y="8"/>
                    </a:cubicBezTo>
                    <a:cubicBezTo>
                      <a:pt x="486" y="8"/>
                      <a:pt x="488" y="6"/>
                      <a:pt x="488" y="4"/>
                    </a:cubicBezTo>
                    <a:close/>
                    <a:moveTo>
                      <a:pt x="436" y="4"/>
                    </a:moveTo>
                    <a:cubicBezTo>
                      <a:pt x="436" y="2"/>
                      <a:pt x="434" y="0"/>
                      <a:pt x="432" y="0"/>
                    </a:cubicBezTo>
                    <a:cubicBezTo>
                      <a:pt x="412" y="0"/>
                      <a:pt x="412" y="0"/>
                      <a:pt x="412" y="0"/>
                    </a:cubicBezTo>
                    <a:cubicBezTo>
                      <a:pt x="410" y="0"/>
                      <a:pt x="408" y="2"/>
                      <a:pt x="408" y="4"/>
                    </a:cubicBezTo>
                    <a:cubicBezTo>
                      <a:pt x="408" y="6"/>
                      <a:pt x="410" y="8"/>
                      <a:pt x="412" y="8"/>
                    </a:cubicBezTo>
                    <a:cubicBezTo>
                      <a:pt x="432" y="8"/>
                      <a:pt x="432" y="8"/>
                      <a:pt x="432" y="8"/>
                    </a:cubicBezTo>
                    <a:cubicBezTo>
                      <a:pt x="434" y="8"/>
                      <a:pt x="436" y="6"/>
                      <a:pt x="436" y="4"/>
                    </a:cubicBezTo>
                    <a:close/>
                    <a:moveTo>
                      <a:pt x="384" y="4"/>
                    </a:moveTo>
                    <a:cubicBezTo>
                      <a:pt x="384" y="2"/>
                      <a:pt x="382" y="0"/>
                      <a:pt x="380" y="0"/>
                    </a:cubicBezTo>
                    <a:cubicBezTo>
                      <a:pt x="360" y="0"/>
                      <a:pt x="360" y="0"/>
                      <a:pt x="360" y="0"/>
                    </a:cubicBezTo>
                    <a:cubicBezTo>
                      <a:pt x="357" y="0"/>
                      <a:pt x="356" y="2"/>
                      <a:pt x="356" y="4"/>
                    </a:cubicBezTo>
                    <a:cubicBezTo>
                      <a:pt x="356" y="6"/>
                      <a:pt x="357" y="8"/>
                      <a:pt x="360" y="8"/>
                    </a:cubicBezTo>
                    <a:cubicBezTo>
                      <a:pt x="380" y="8"/>
                      <a:pt x="380" y="8"/>
                      <a:pt x="380" y="8"/>
                    </a:cubicBezTo>
                    <a:cubicBezTo>
                      <a:pt x="382" y="8"/>
                      <a:pt x="384" y="6"/>
                      <a:pt x="384" y="4"/>
                    </a:cubicBezTo>
                    <a:close/>
                    <a:moveTo>
                      <a:pt x="332" y="4"/>
                    </a:moveTo>
                    <a:cubicBezTo>
                      <a:pt x="332" y="2"/>
                      <a:pt x="330" y="0"/>
                      <a:pt x="328" y="0"/>
                    </a:cubicBezTo>
                    <a:cubicBezTo>
                      <a:pt x="307" y="0"/>
                      <a:pt x="307" y="0"/>
                      <a:pt x="307" y="0"/>
                    </a:cubicBezTo>
                    <a:cubicBezTo>
                      <a:pt x="305" y="0"/>
                      <a:pt x="303" y="2"/>
                      <a:pt x="303" y="4"/>
                    </a:cubicBezTo>
                    <a:cubicBezTo>
                      <a:pt x="303" y="6"/>
                      <a:pt x="305" y="8"/>
                      <a:pt x="307" y="8"/>
                    </a:cubicBezTo>
                    <a:cubicBezTo>
                      <a:pt x="328" y="8"/>
                      <a:pt x="328" y="8"/>
                      <a:pt x="328" y="8"/>
                    </a:cubicBezTo>
                    <a:cubicBezTo>
                      <a:pt x="330" y="8"/>
                      <a:pt x="332" y="6"/>
                      <a:pt x="332" y="4"/>
                    </a:cubicBezTo>
                    <a:close/>
                    <a:moveTo>
                      <a:pt x="279" y="4"/>
                    </a:moveTo>
                    <a:cubicBezTo>
                      <a:pt x="279" y="2"/>
                      <a:pt x="278" y="0"/>
                      <a:pt x="275" y="0"/>
                    </a:cubicBezTo>
                    <a:cubicBezTo>
                      <a:pt x="255" y="0"/>
                      <a:pt x="255" y="0"/>
                      <a:pt x="255" y="0"/>
                    </a:cubicBezTo>
                    <a:cubicBezTo>
                      <a:pt x="253" y="0"/>
                      <a:pt x="251" y="2"/>
                      <a:pt x="251" y="4"/>
                    </a:cubicBezTo>
                    <a:cubicBezTo>
                      <a:pt x="251" y="6"/>
                      <a:pt x="253" y="8"/>
                      <a:pt x="255" y="8"/>
                    </a:cubicBezTo>
                    <a:cubicBezTo>
                      <a:pt x="275" y="8"/>
                      <a:pt x="275" y="8"/>
                      <a:pt x="275" y="8"/>
                    </a:cubicBezTo>
                    <a:cubicBezTo>
                      <a:pt x="278" y="8"/>
                      <a:pt x="279" y="6"/>
                      <a:pt x="279" y="4"/>
                    </a:cubicBezTo>
                    <a:close/>
                    <a:moveTo>
                      <a:pt x="227" y="4"/>
                    </a:moveTo>
                    <a:cubicBezTo>
                      <a:pt x="227" y="2"/>
                      <a:pt x="225" y="0"/>
                      <a:pt x="223" y="0"/>
                    </a:cubicBezTo>
                    <a:cubicBezTo>
                      <a:pt x="203" y="0"/>
                      <a:pt x="203" y="0"/>
                      <a:pt x="203" y="0"/>
                    </a:cubicBezTo>
                    <a:cubicBezTo>
                      <a:pt x="201" y="0"/>
                      <a:pt x="199" y="2"/>
                      <a:pt x="199" y="4"/>
                    </a:cubicBezTo>
                    <a:cubicBezTo>
                      <a:pt x="199" y="6"/>
                      <a:pt x="201" y="8"/>
                      <a:pt x="203" y="8"/>
                    </a:cubicBezTo>
                    <a:cubicBezTo>
                      <a:pt x="223" y="8"/>
                      <a:pt x="223" y="8"/>
                      <a:pt x="223" y="8"/>
                    </a:cubicBezTo>
                    <a:cubicBezTo>
                      <a:pt x="225" y="8"/>
                      <a:pt x="227" y="6"/>
                      <a:pt x="227" y="4"/>
                    </a:cubicBezTo>
                    <a:close/>
                    <a:moveTo>
                      <a:pt x="175" y="4"/>
                    </a:moveTo>
                    <a:cubicBezTo>
                      <a:pt x="175" y="2"/>
                      <a:pt x="173" y="0"/>
                      <a:pt x="171" y="0"/>
                    </a:cubicBezTo>
                    <a:cubicBezTo>
                      <a:pt x="151" y="0"/>
                      <a:pt x="151" y="0"/>
                      <a:pt x="151" y="0"/>
                    </a:cubicBezTo>
                    <a:cubicBezTo>
                      <a:pt x="149" y="0"/>
                      <a:pt x="147" y="2"/>
                      <a:pt x="147" y="4"/>
                    </a:cubicBezTo>
                    <a:cubicBezTo>
                      <a:pt x="147" y="6"/>
                      <a:pt x="149" y="8"/>
                      <a:pt x="151" y="8"/>
                    </a:cubicBezTo>
                    <a:cubicBezTo>
                      <a:pt x="171" y="8"/>
                      <a:pt x="171" y="8"/>
                      <a:pt x="171" y="8"/>
                    </a:cubicBezTo>
                    <a:cubicBezTo>
                      <a:pt x="173" y="8"/>
                      <a:pt x="175" y="6"/>
                      <a:pt x="175" y="4"/>
                    </a:cubicBezTo>
                    <a:close/>
                    <a:moveTo>
                      <a:pt x="123" y="4"/>
                    </a:moveTo>
                    <a:cubicBezTo>
                      <a:pt x="123" y="2"/>
                      <a:pt x="121" y="0"/>
                      <a:pt x="119" y="0"/>
                    </a:cubicBezTo>
                    <a:cubicBezTo>
                      <a:pt x="99" y="0"/>
                      <a:pt x="99" y="0"/>
                      <a:pt x="99" y="0"/>
                    </a:cubicBezTo>
                    <a:cubicBezTo>
                      <a:pt x="97" y="0"/>
                      <a:pt x="95" y="2"/>
                      <a:pt x="95" y="4"/>
                    </a:cubicBezTo>
                    <a:cubicBezTo>
                      <a:pt x="95" y="6"/>
                      <a:pt x="97" y="8"/>
                      <a:pt x="99" y="8"/>
                    </a:cubicBezTo>
                    <a:cubicBezTo>
                      <a:pt x="119" y="8"/>
                      <a:pt x="119" y="8"/>
                      <a:pt x="119" y="8"/>
                    </a:cubicBezTo>
                    <a:cubicBezTo>
                      <a:pt x="121" y="8"/>
                      <a:pt x="123" y="6"/>
                      <a:pt x="123" y="4"/>
                    </a:cubicBezTo>
                    <a:close/>
                    <a:moveTo>
                      <a:pt x="71" y="4"/>
                    </a:moveTo>
                    <a:cubicBezTo>
                      <a:pt x="71" y="2"/>
                      <a:pt x="69" y="0"/>
                      <a:pt x="67" y="0"/>
                    </a:cubicBezTo>
                    <a:cubicBezTo>
                      <a:pt x="47" y="0"/>
                      <a:pt x="47" y="0"/>
                      <a:pt x="47" y="0"/>
                    </a:cubicBezTo>
                    <a:cubicBezTo>
                      <a:pt x="44" y="0"/>
                      <a:pt x="43" y="2"/>
                      <a:pt x="43" y="4"/>
                    </a:cubicBezTo>
                    <a:cubicBezTo>
                      <a:pt x="43" y="6"/>
                      <a:pt x="44" y="8"/>
                      <a:pt x="47" y="8"/>
                    </a:cubicBezTo>
                    <a:cubicBezTo>
                      <a:pt x="67" y="8"/>
                      <a:pt x="67" y="8"/>
                      <a:pt x="67" y="8"/>
                    </a:cubicBezTo>
                    <a:cubicBezTo>
                      <a:pt x="69" y="8"/>
                      <a:pt x="71" y="6"/>
                      <a:pt x="71" y="4"/>
                    </a:cubicBezTo>
                    <a:close/>
                    <a:moveTo>
                      <a:pt x="1582" y="120"/>
                    </a:moveTo>
                    <a:cubicBezTo>
                      <a:pt x="1582" y="110"/>
                      <a:pt x="1582" y="110"/>
                      <a:pt x="1582" y="110"/>
                    </a:cubicBezTo>
                    <a:cubicBezTo>
                      <a:pt x="1582" y="108"/>
                      <a:pt x="1580" y="106"/>
                      <a:pt x="1578" y="106"/>
                    </a:cubicBezTo>
                    <a:cubicBezTo>
                      <a:pt x="1575" y="106"/>
                      <a:pt x="1574" y="108"/>
                      <a:pt x="1574" y="110"/>
                    </a:cubicBezTo>
                    <a:cubicBezTo>
                      <a:pt x="1574" y="120"/>
                      <a:pt x="1574" y="120"/>
                      <a:pt x="1574" y="120"/>
                    </a:cubicBezTo>
                    <a:cubicBezTo>
                      <a:pt x="1574" y="122"/>
                      <a:pt x="1575" y="124"/>
                      <a:pt x="1578" y="124"/>
                    </a:cubicBezTo>
                    <a:cubicBezTo>
                      <a:pt x="1580" y="124"/>
                      <a:pt x="1582" y="122"/>
                      <a:pt x="1582" y="120"/>
                    </a:cubicBezTo>
                    <a:close/>
                  </a:path>
                </a:pathLst>
              </a:custGeom>
              <a:solidFill>
                <a:srgbClr val="D2D2D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6" name="TextBox 95"/>
            <p:cNvSpPr txBox="1"/>
            <p:nvPr/>
          </p:nvSpPr>
          <p:spPr>
            <a:xfrm>
              <a:off x="6656233" y="2689076"/>
              <a:ext cx="4715890" cy="369332"/>
            </a:xfrm>
            <a:prstGeom prst="rect">
              <a:avLst/>
            </a:prstGeom>
            <a:noFill/>
          </p:spPr>
          <p:txBody>
            <a:bodyPr wrap="square" lIns="0" tIns="0" rIns="0" bIns="146304" rtlCol="0">
              <a:noAutofit/>
            </a:bodyPr>
            <a:lstStyle/>
            <a:p>
              <a:r>
                <a:rPr lang="en-US" dirty="0">
                  <a:solidFill>
                    <a:srgbClr val="00B294"/>
                  </a:solidFill>
                </a:rPr>
                <a:t>EASIER TO SELL TO</a:t>
              </a:r>
            </a:p>
            <a:p>
              <a:pPr>
                <a:lnSpc>
                  <a:spcPct val="90000"/>
                </a:lnSpc>
                <a:spcAft>
                  <a:spcPts val="600"/>
                </a:spcAft>
              </a:pPr>
              <a:r>
                <a:rPr lang="en-US" sz="1400" dirty="0">
                  <a:solidFill>
                    <a:schemeClr val="bg1"/>
                  </a:solidFill>
                </a:rPr>
                <a:t>The probability of selling to an existing customer is 60-70%, selling to a new prospect is 5-20%</a:t>
              </a:r>
              <a:r>
                <a:rPr lang="en-US" sz="1400" baseline="30000" dirty="0">
                  <a:solidFill>
                    <a:schemeClr val="bg1"/>
                  </a:solidFill>
                </a:rPr>
                <a:t>3</a:t>
              </a:r>
            </a:p>
          </p:txBody>
        </p:sp>
      </p:grpSp>
      <p:grpSp>
        <p:nvGrpSpPr>
          <p:cNvPr id="1136" name="Group 1135"/>
          <p:cNvGrpSpPr/>
          <p:nvPr/>
        </p:nvGrpSpPr>
        <p:grpSpPr>
          <a:xfrm>
            <a:off x="660400" y="3244529"/>
            <a:ext cx="5889625" cy="928615"/>
            <a:chOff x="660400" y="3137763"/>
            <a:chExt cx="5889625" cy="928615"/>
          </a:xfrm>
        </p:grpSpPr>
        <p:grpSp>
          <p:nvGrpSpPr>
            <p:cNvPr id="1131" name="Group 1130"/>
            <p:cNvGrpSpPr/>
            <p:nvPr/>
          </p:nvGrpSpPr>
          <p:grpSpPr>
            <a:xfrm>
              <a:off x="660400" y="3137763"/>
              <a:ext cx="5889625" cy="896937"/>
              <a:chOff x="660400" y="3137763"/>
              <a:chExt cx="5889625" cy="896937"/>
            </a:xfrm>
          </p:grpSpPr>
          <p:grpSp>
            <p:nvGrpSpPr>
              <p:cNvPr id="1127" name="Group 1126"/>
              <p:cNvGrpSpPr/>
              <p:nvPr/>
            </p:nvGrpSpPr>
            <p:grpSpPr>
              <a:xfrm>
                <a:off x="5651500" y="3137763"/>
                <a:ext cx="898525" cy="896937"/>
                <a:chOff x="5651500" y="3137763"/>
                <a:chExt cx="898525" cy="896937"/>
              </a:xfrm>
            </p:grpSpPr>
            <p:sp>
              <p:nvSpPr>
                <p:cNvPr id="9" name="Freeform 9"/>
                <p:cNvSpPr>
                  <a:spLocks/>
                </p:cNvSpPr>
                <p:nvPr/>
              </p:nvSpPr>
              <p:spPr bwMode="auto">
                <a:xfrm>
                  <a:off x="5651500" y="3137763"/>
                  <a:ext cx="898525" cy="896937"/>
                </a:xfrm>
                <a:custGeom>
                  <a:avLst/>
                  <a:gdLst>
                    <a:gd name="T0" fmla="*/ 283 w 566"/>
                    <a:gd name="T1" fmla="*/ 565 h 565"/>
                    <a:gd name="T2" fmla="*/ 0 w 566"/>
                    <a:gd name="T3" fmla="*/ 282 h 565"/>
                    <a:gd name="T4" fmla="*/ 283 w 566"/>
                    <a:gd name="T5" fmla="*/ 0 h 565"/>
                    <a:gd name="T6" fmla="*/ 566 w 566"/>
                    <a:gd name="T7" fmla="*/ 282 h 565"/>
                    <a:gd name="T8" fmla="*/ 283 w 566"/>
                    <a:gd name="T9" fmla="*/ 565 h 565"/>
                  </a:gdLst>
                  <a:ahLst/>
                  <a:cxnLst>
                    <a:cxn ang="0">
                      <a:pos x="T0" y="T1"/>
                    </a:cxn>
                    <a:cxn ang="0">
                      <a:pos x="T2" y="T3"/>
                    </a:cxn>
                    <a:cxn ang="0">
                      <a:pos x="T4" y="T5"/>
                    </a:cxn>
                    <a:cxn ang="0">
                      <a:pos x="T6" y="T7"/>
                    </a:cxn>
                    <a:cxn ang="0">
                      <a:pos x="T8" y="T9"/>
                    </a:cxn>
                  </a:cxnLst>
                  <a:rect l="0" t="0" r="r" b="b"/>
                  <a:pathLst>
                    <a:path w="566" h="565">
                      <a:moveTo>
                        <a:pt x="283" y="565"/>
                      </a:moveTo>
                      <a:lnTo>
                        <a:pt x="0" y="282"/>
                      </a:lnTo>
                      <a:lnTo>
                        <a:pt x="283" y="0"/>
                      </a:lnTo>
                      <a:lnTo>
                        <a:pt x="566" y="282"/>
                      </a:lnTo>
                      <a:lnTo>
                        <a:pt x="283" y="565"/>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noEditPoints="1"/>
                </p:cNvSpPr>
                <p:nvPr/>
              </p:nvSpPr>
              <p:spPr bwMode="auto">
                <a:xfrm>
                  <a:off x="5876925" y="3362394"/>
                  <a:ext cx="447675" cy="447675"/>
                </a:xfrm>
                <a:custGeom>
                  <a:avLst/>
                  <a:gdLst>
                    <a:gd name="T0" fmla="*/ 118 w 144"/>
                    <a:gd name="T1" fmla="*/ 26 h 144"/>
                    <a:gd name="T2" fmla="*/ 118 w 144"/>
                    <a:gd name="T3" fmla="*/ 117 h 144"/>
                    <a:gd name="T4" fmla="*/ 26 w 144"/>
                    <a:gd name="T5" fmla="*/ 117 h 144"/>
                    <a:gd name="T6" fmla="*/ 26 w 144"/>
                    <a:gd name="T7" fmla="*/ 26 h 144"/>
                    <a:gd name="T8" fmla="*/ 72 w 144"/>
                    <a:gd name="T9" fmla="*/ 0 h 144"/>
                    <a:gd name="T10" fmla="*/ 72 w 144"/>
                    <a:gd name="T11" fmla="*/ 144 h 144"/>
                    <a:gd name="T12" fmla="*/ 72 w 144"/>
                    <a:gd name="T13" fmla="*/ 0 h 144"/>
                    <a:gd name="T14" fmla="*/ 70 w 144"/>
                    <a:gd name="T15" fmla="*/ 129 h 144"/>
                    <a:gd name="T16" fmla="*/ 72 w 144"/>
                    <a:gd name="T17" fmla="*/ 118 h 144"/>
                    <a:gd name="T18" fmla="*/ 74 w 144"/>
                    <a:gd name="T19" fmla="*/ 129 h 144"/>
                    <a:gd name="T20" fmla="*/ 72 w 144"/>
                    <a:gd name="T21" fmla="*/ 25 h 144"/>
                    <a:gd name="T22" fmla="*/ 70 w 144"/>
                    <a:gd name="T23" fmla="*/ 14 h 144"/>
                    <a:gd name="T24" fmla="*/ 74 w 144"/>
                    <a:gd name="T25" fmla="*/ 14 h 144"/>
                    <a:gd name="T26" fmla="*/ 72 w 144"/>
                    <a:gd name="T27" fmla="*/ 25 h 144"/>
                    <a:gd name="T28" fmla="*/ 120 w 144"/>
                    <a:gd name="T29" fmla="*/ 73 h 144"/>
                    <a:gd name="T30" fmla="*/ 120 w 144"/>
                    <a:gd name="T31" fmla="*/ 70 h 144"/>
                    <a:gd name="T32" fmla="*/ 131 w 144"/>
                    <a:gd name="T33" fmla="*/ 72 h 144"/>
                    <a:gd name="T34" fmla="*/ 24 w 144"/>
                    <a:gd name="T35" fmla="*/ 73 h 144"/>
                    <a:gd name="T36" fmla="*/ 13 w 144"/>
                    <a:gd name="T37" fmla="*/ 72 h 144"/>
                    <a:gd name="T38" fmla="*/ 24 w 144"/>
                    <a:gd name="T39" fmla="*/ 70 h 144"/>
                    <a:gd name="T40" fmla="*/ 24 w 144"/>
                    <a:gd name="T41" fmla="*/ 73 h 144"/>
                    <a:gd name="T42" fmla="*/ 21 w 144"/>
                    <a:gd name="T43" fmla="*/ 101 h 144"/>
                    <a:gd name="T44" fmla="*/ 30 w 144"/>
                    <a:gd name="T45" fmla="*/ 94 h 144"/>
                    <a:gd name="T46" fmla="*/ 31 w 144"/>
                    <a:gd name="T47" fmla="*/ 97 h 144"/>
                    <a:gd name="T48" fmla="*/ 22 w 144"/>
                    <a:gd name="T49" fmla="*/ 102 h 144"/>
                    <a:gd name="T50" fmla="*/ 112 w 144"/>
                    <a:gd name="T51" fmla="*/ 48 h 144"/>
                    <a:gd name="T52" fmla="*/ 121 w 144"/>
                    <a:gd name="T53" fmla="*/ 42 h 144"/>
                    <a:gd name="T54" fmla="*/ 123 w 144"/>
                    <a:gd name="T55" fmla="*/ 44 h 144"/>
                    <a:gd name="T56" fmla="*/ 114 w 144"/>
                    <a:gd name="T57" fmla="*/ 49 h 144"/>
                    <a:gd name="T58" fmla="*/ 99 w 144"/>
                    <a:gd name="T59" fmla="*/ 122 h 144"/>
                    <a:gd name="T60" fmla="*/ 95 w 144"/>
                    <a:gd name="T61" fmla="*/ 112 h 144"/>
                    <a:gd name="T62" fmla="*/ 102 w 144"/>
                    <a:gd name="T63" fmla="*/ 121 h 144"/>
                    <a:gd name="T64" fmla="*/ 101 w 144"/>
                    <a:gd name="T65" fmla="*/ 123 h 144"/>
                    <a:gd name="T66" fmla="*/ 47 w 144"/>
                    <a:gd name="T67" fmla="*/ 31 h 144"/>
                    <a:gd name="T68" fmla="*/ 42 w 144"/>
                    <a:gd name="T69" fmla="*/ 21 h 144"/>
                    <a:gd name="T70" fmla="*/ 49 w 144"/>
                    <a:gd name="T71" fmla="*/ 29 h 144"/>
                    <a:gd name="T72" fmla="*/ 48 w 144"/>
                    <a:gd name="T73" fmla="*/ 32 h 144"/>
                    <a:gd name="T74" fmla="*/ 42 w 144"/>
                    <a:gd name="T75" fmla="*/ 123 h 144"/>
                    <a:gd name="T76" fmla="*/ 47 w 144"/>
                    <a:gd name="T77" fmla="*/ 113 h 144"/>
                    <a:gd name="T78" fmla="*/ 49 w 144"/>
                    <a:gd name="T79" fmla="*/ 114 h 144"/>
                    <a:gd name="T80" fmla="*/ 43 w 144"/>
                    <a:gd name="T81" fmla="*/ 123 h 144"/>
                    <a:gd name="T82" fmla="*/ 95 w 144"/>
                    <a:gd name="T83" fmla="*/ 31 h 144"/>
                    <a:gd name="T84" fmla="*/ 99 w 144"/>
                    <a:gd name="T85" fmla="*/ 21 h 144"/>
                    <a:gd name="T86" fmla="*/ 102 w 144"/>
                    <a:gd name="T87" fmla="*/ 23 h 144"/>
                    <a:gd name="T88" fmla="*/ 96 w 144"/>
                    <a:gd name="T89" fmla="*/ 32 h 144"/>
                    <a:gd name="T90" fmla="*/ 121 w 144"/>
                    <a:gd name="T91" fmla="*/ 102 h 144"/>
                    <a:gd name="T92" fmla="*/ 112 w 144"/>
                    <a:gd name="T93" fmla="*/ 95 h 144"/>
                    <a:gd name="T94" fmla="*/ 123 w 144"/>
                    <a:gd name="T95" fmla="*/ 99 h 144"/>
                    <a:gd name="T96" fmla="*/ 122 w 144"/>
                    <a:gd name="T97" fmla="*/ 102 h 144"/>
                    <a:gd name="T98" fmla="*/ 30 w 144"/>
                    <a:gd name="T99" fmla="*/ 49 h 144"/>
                    <a:gd name="T100" fmla="*/ 21 w 144"/>
                    <a:gd name="T101" fmla="*/ 42 h 144"/>
                    <a:gd name="T102" fmla="*/ 31 w 144"/>
                    <a:gd name="T103" fmla="*/ 46 h 144"/>
                    <a:gd name="T104" fmla="*/ 30 w 144"/>
                    <a:gd name="T105" fmla="*/ 49 h 144"/>
                    <a:gd name="T106" fmla="*/ 79 w 144"/>
                    <a:gd name="T107" fmla="*/ 62 h 144"/>
                    <a:gd name="T108" fmla="*/ 72 w 144"/>
                    <a:gd name="T109" fmla="*/ 61 h 144"/>
                    <a:gd name="T110" fmla="*/ 69 w 144"/>
                    <a:gd name="T111" fmla="*/ 82 h 144"/>
                    <a:gd name="T112" fmla="*/ 82 w 144"/>
                    <a:gd name="T113" fmla="*/ 67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44">
                      <a:moveTo>
                        <a:pt x="72" y="7"/>
                      </a:moveTo>
                      <a:cubicBezTo>
                        <a:pt x="89" y="7"/>
                        <a:pt x="105" y="14"/>
                        <a:pt x="118" y="26"/>
                      </a:cubicBezTo>
                      <a:cubicBezTo>
                        <a:pt x="130" y="38"/>
                        <a:pt x="137" y="54"/>
                        <a:pt x="137" y="72"/>
                      </a:cubicBezTo>
                      <a:cubicBezTo>
                        <a:pt x="137" y="89"/>
                        <a:pt x="130" y="105"/>
                        <a:pt x="118" y="117"/>
                      </a:cubicBezTo>
                      <a:cubicBezTo>
                        <a:pt x="105" y="130"/>
                        <a:pt x="89" y="136"/>
                        <a:pt x="72" y="136"/>
                      </a:cubicBezTo>
                      <a:cubicBezTo>
                        <a:pt x="55" y="136"/>
                        <a:pt x="39" y="130"/>
                        <a:pt x="26" y="117"/>
                      </a:cubicBezTo>
                      <a:cubicBezTo>
                        <a:pt x="14" y="105"/>
                        <a:pt x="7" y="89"/>
                        <a:pt x="7" y="72"/>
                      </a:cubicBezTo>
                      <a:cubicBezTo>
                        <a:pt x="7" y="54"/>
                        <a:pt x="14" y="38"/>
                        <a:pt x="26" y="26"/>
                      </a:cubicBezTo>
                      <a:cubicBezTo>
                        <a:pt x="39" y="14"/>
                        <a:pt x="55" y="7"/>
                        <a:pt x="72" y="7"/>
                      </a:cubicBezTo>
                      <a:moveTo>
                        <a:pt x="72" y="0"/>
                      </a:moveTo>
                      <a:cubicBezTo>
                        <a:pt x="32" y="0"/>
                        <a:pt x="0" y="32"/>
                        <a:pt x="0" y="72"/>
                      </a:cubicBezTo>
                      <a:cubicBezTo>
                        <a:pt x="0" y="111"/>
                        <a:pt x="32" y="144"/>
                        <a:pt x="72" y="144"/>
                      </a:cubicBezTo>
                      <a:cubicBezTo>
                        <a:pt x="112" y="144"/>
                        <a:pt x="144" y="111"/>
                        <a:pt x="144" y="72"/>
                      </a:cubicBezTo>
                      <a:cubicBezTo>
                        <a:pt x="144" y="32"/>
                        <a:pt x="112" y="0"/>
                        <a:pt x="72" y="0"/>
                      </a:cubicBezTo>
                      <a:close/>
                      <a:moveTo>
                        <a:pt x="72" y="131"/>
                      </a:moveTo>
                      <a:cubicBezTo>
                        <a:pt x="71" y="131"/>
                        <a:pt x="70" y="130"/>
                        <a:pt x="70" y="129"/>
                      </a:cubicBezTo>
                      <a:cubicBezTo>
                        <a:pt x="70" y="120"/>
                        <a:pt x="70" y="120"/>
                        <a:pt x="70" y="120"/>
                      </a:cubicBezTo>
                      <a:cubicBezTo>
                        <a:pt x="70" y="119"/>
                        <a:pt x="71" y="118"/>
                        <a:pt x="72" y="118"/>
                      </a:cubicBezTo>
                      <a:cubicBezTo>
                        <a:pt x="73" y="118"/>
                        <a:pt x="74" y="119"/>
                        <a:pt x="74" y="120"/>
                      </a:cubicBezTo>
                      <a:cubicBezTo>
                        <a:pt x="74" y="129"/>
                        <a:pt x="74" y="129"/>
                        <a:pt x="74" y="129"/>
                      </a:cubicBezTo>
                      <a:cubicBezTo>
                        <a:pt x="74" y="130"/>
                        <a:pt x="73" y="131"/>
                        <a:pt x="72" y="131"/>
                      </a:cubicBezTo>
                      <a:close/>
                      <a:moveTo>
                        <a:pt x="72" y="25"/>
                      </a:moveTo>
                      <a:cubicBezTo>
                        <a:pt x="71" y="25"/>
                        <a:pt x="70" y="25"/>
                        <a:pt x="70" y="24"/>
                      </a:cubicBezTo>
                      <a:cubicBezTo>
                        <a:pt x="70" y="14"/>
                        <a:pt x="70" y="14"/>
                        <a:pt x="70" y="14"/>
                      </a:cubicBezTo>
                      <a:cubicBezTo>
                        <a:pt x="70" y="13"/>
                        <a:pt x="71" y="13"/>
                        <a:pt x="72" y="13"/>
                      </a:cubicBezTo>
                      <a:cubicBezTo>
                        <a:pt x="73" y="13"/>
                        <a:pt x="74" y="13"/>
                        <a:pt x="74" y="14"/>
                      </a:cubicBezTo>
                      <a:cubicBezTo>
                        <a:pt x="74" y="24"/>
                        <a:pt x="74" y="24"/>
                        <a:pt x="74" y="24"/>
                      </a:cubicBezTo>
                      <a:cubicBezTo>
                        <a:pt x="74" y="25"/>
                        <a:pt x="73" y="25"/>
                        <a:pt x="72" y="25"/>
                      </a:cubicBezTo>
                      <a:close/>
                      <a:moveTo>
                        <a:pt x="129" y="73"/>
                      </a:moveTo>
                      <a:cubicBezTo>
                        <a:pt x="120" y="73"/>
                        <a:pt x="120" y="73"/>
                        <a:pt x="120" y="73"/>
                      </a:cubicBezTo>
                      <a:cubicBezTo>
                        <a:pt x="119" y="73"/>
                        <a:pt x="118" y="73"/>
                        <a:pt x="118" y="72"/>
                      </a:cubicBezTo>
                      <a:cubicBezTo>
                        <a:pt x="118" y="71"/>
                        <a:pt x="119" y="70"/>
                        <a:pt x="120" y="70"/>
                      </a:cubicBezTo>
                      <a:cubicBezTo>
                        <a:pt x="129" y="70"/>
                        <a:pt x="129" y="70"/>
                        <a:pt x="129" y="70"/>
                      </a:cubicBezTo>
                      <a:cubicBezTo>
                        <a:pt x="130" y="70"/>
                        <a:pt x="131" y="71"/>
                        <a:pt x="131" y="72"/>
                      </a:cubicBezTo>
                      <a:cubicBezTo>
                        <a:pt x="131" y="73"/>
                        <a:pt x="130" y="73"/>
                        <a:pt x="129" y="73"/>
                      </a:cubicBezTo>
                      <a:close/>
                      <a:moveTo>
                        <a:pt x="24" y="73"/>
                      </a:moveTo>
                      <a:cubicBezTo>
                        <a:pt x="15" y="73"/>
                        <a:pt x="15" y="73"/>
                        <a:pt x="15" y="73"/>
                      </a:cubicBezTo>
                      <a:cubicBezTo>
                        <a:pt x="14" y="73"/>
                        <a:pt x="13" y="73"/>
                        <a:pt x="13" y="72"/>
                      </a:cubicBezTo>
                      <a:cubicBezTo>
                        <a:pt x="13" y="71"/>
                        <a:pt x="14" y="70"/>
                        <a:pt x="15" y="70"/>
                      </a:cubicBezTo>
                      <a:cubicBezTo>
                        <a:pt x="24" y="70"/>
                        <a:pt x="24" y="70"/>
                        <a:pt x="24" y="70"/>
                      </a:cubicBezTo>
                      <a:cubicBezTo>
                        <a:pt x="25" y="70"/>
                        <a:pt x="26" y="71"/>
                        <a:pt x="26" y="72"/>
                      </a:cubicBezTo>
                      <a:cubicBezTo>
                        <a:pt x="26" y="73"/>
                        <a:pt x="25" y="73"/>
                        <a:pt x="24" y="73"/>
                      </a:cubicBezTo>
                      <a:close/>
                      <a:moveTo>
                        <a:pt x="22" y="102"/>
                      </a:moveTo>
                      <a:cubicBezTo>
                        <a:pt x="22" y="102"/>
                        <a:pt x="21" y="102"/>
                        <a:pt x="21" y="101"/>
                      </a:cubicBezTo>
                      <a:cubicBezTo>
                        <a:pt x="20" y="100"/>
                        <a:pt x="21" y="99"/>
                        <a:pt x="21" y="99"/>
                      </a:cubicBezTo>
                      <a:cubicBezTo>
                        <a:pt x="30" y="94"/>
                        <a:pt x="30" y="94"/>
                        <a:pt x="30" y="94"/>
                      </a:cubicBezTo>
                      <a:cubicBezTo>
                        <a:pt x="30" y="94"/>
                        <a:pt x="31" y="94"/>
                        <a:pt x="32" y="95"/>
                      </a:cubicBezTo>
                      <a:cubicBezTo>
                        <a:pt x="32" y="96"/>
                        <a:pt x="32" y="97"/>
                        <a:pt x="31" y="97"/>
                      </a:cubicBezTo>
                      <a:cubicBezTo>
                        <a:pt x="23" y="102"/>
                        <a:pt x="23" y="102"/>
                        <a:pt x="23" y="102"/>
                      </a:cubicBezTo>
                      <a:cubicBezTo>
                        <a:pt x="23" y="102"/>
                        <a:pt x="23" y="102"/>
                        <a:pt x="22" y="102"/>
                      </a:cubicBezTo>
                      <a:close/>
                      <a:moveTo>
                        <a:pt x="114" y="49"/>
                      </a:moveTo>
                      <a:cubicBezTo>
                        <a:pt x="113" y="49"/>
                        <a:pt x="113" y="49"/>
                        <a:pt x="112" y="48"/>
                      </a:cubicBezTo>
                      <a:cubicBezTo>
                        <a:pt x="112" y="48"/>
                        <a:pt x="112" y="47"/>
                        <a:pt x="113" y="46"/>
                      </a:cubicBezTo>
                      <a:cubicBezTo>
                        <a:pt x="121" y="42"/>
                        <a:pt x="121" y="42"/>
                        <a:pt x="121" y="42"/>
                      </a:cubicBezTo>
                      <a:cubicBezTo>
                        <a:pt x="122" y="41"/>
                        <a:pt x="123" y="41"/>
                        <a:pt x="123" y="42"/>
                      </a:cubicBezTo>
                      <a:cubicBezTo>
                        <a:pt x="124" y="43"/>
                        <a:pt x="123" y="44"/>
                        <a:pt x="123" y="44"/>
                      </a:cubicBezTo>
                      <a:cubicBezTo>
                        <a:pt x="114" y="49"/>
                        <a:pt x="114" y="49"/>
                        <a:pt x="114" y="49"/>
                      </a:cubicBezTo>
                      <a:cubicBezTo>
                        <a:pt x="114" y="49"/>
                        <a:pt x="114" y="49"/>
                        <a:pt x="114" y="49"/>
                      </a:cubicBezTo>
                      <a:close/>
                      <a:moveTo>
                        <a:pt x="101" y="123"/>
                      </a:moveTo>
                      <a:cubicBezTo>
                        <a:pt x="100" y="123"/>
                        <a:pt x="100" y="123"/>
                        <a:pt x="99" y="122"/>
                      </a:cubicBezTo>
                      <a:cubicBezTo>
                        <a:pt x="95" y="114"/>
                        <a:pt x="95" y="114"/>
                        <a:pt x="95" y="114"/>
                      </a:cubicBezTo>
                      <a:cubicBezTo>
                        <a:pt x="94" y="113"/>
                        <a:pt x="94" y="112"/>
                        <a:pt x="95" y="112"/>
                      </a:cubicBezTo>
                      <a:cubicBezTo>
                        <a:pt x="96" y="111"/>
                        <a:pt x="97" y="112"/>
                        <a:pt x="97" y="113"/>
                      </a:cubicBezTo>
                      <a:cubicBezTo>
                        <a:pt x="102" y="121"/>
                        <a:pt x="102" y="121"/>
                        <a:pt x="102" y="121"/>
                      </a:cubicBezTo>
                      <a:cubicBezTo>
                        <a:pt x="103" y="121"/>
                        <a:pt x="102" y="122"/>
                        <a:pt x="102" y="123"/>
                      </a:cubicBezTo>
                      <a:cubicBezTo>
                        <a:pt x="101" y="123"/>
                        <a:pt x="101" y="123"/>
                        <a:pt x="101" y="123"/>
                      </a:cubicBezTo>
                      <a:close/>
                      <a:moveTo>
                        <a:pt x="48" y="32"/>
                      </a:moveTo>
                      <a:cubicBezTo>
                        <a:pt x="47" y="32"/>
                        <a:pt x="47" y="31"/>
                        <a:pt x="47" y="31"/>
                      </a:cubicBezTo>
                      <a:cubicBezTo>
                        <a:pt x="42" y="23"/>
                        <a:pt x="42" y="23"/>
                        <a:pt x="42" y="23"/>
                      </a:cubicBezTo>
                      <a:cubicBezTo>
                        <a:pt x="41" y="22"/>
                        <a:pt x="42" y="21"/>
                        <a:pt x="42" y="21"/>
                      </a:cubicBezTo>
                      <a:cubicBezTo>
                        <a:pt x="43" y="20"/>
                        <a:pt x="44" y="20"/>
                        <a:pt x="45" y="21"/>
                      </a:cubicBezTo>
                      <a:cubicBezTo>
                        <a:pt x="49" y="29"/>
                        <a:pt x="49" y="29"/>
                        <a:pt x="49" y="29"/>
                      </a:cubicBezTo>
                      <a:cubicBezTo>
                        <a:pt x="50" y="30"/>
                        <a:pt x="50" y="31"/>
                        <a:pt x="49" y="31"/>
                      </a:cubicBezTo>
                      <a:cubicBezTo>
                        <a:pt x="49" y="32"/>
                        <a:pt x="48" y="32"/>
                        <a:pt x="48" y="32"/>
                      </a:cubicBezTo>
                      <a:close/>
                      <a:moveTo>
                        <a:pt x="43" y="123"/>
                      </a:moveTo>
                      <a:cubicBezTo>
                        <a:pt x="43" y="123"/>
                        <a:pt x="43" y="123"/>
                        <a:pt x="42" y="123"/>
                      </a:cubicBezTo>
                      <a:cubicBezTo>
                        <a:pt x="42" y="122"/>
                        <a:pt x="41" y="121"/>
                        <a:pt x="42" y="121"/>
                      </a:cubicBezTo>
                      <a:cubicBezTo>
                        <a:pt x="47" y="113"/>
                        <a:pt x="47" y="113"/>
                        <a:pt x="47" y="113"/>
                      </a:cubicBezTo>
                      <a:cubicBezTo>
                        <a:pt x="47" y="112"/>
                        <a:pt x="48" y="111"/>
                        <a:pt x="49" y="112"/>
                      </a:cubicBezTo>
                      <a:cubicBezTo>
                        <a:pt x="50" y="112"/>
                        <a:pt x="50" y="113"/>
                        <a:pt x="49" y="114"/>
                      </a:cubicBezTo>
                      <a:cubicBezTo>
                        <a:pt x="45" y="122"/>
                        <a:pt x="45" y="122"/>
                        <a:pt x="45" y="122"/>
                      </a:cubicBezTo>
                      <a:cubicBezTo>
                        <a:pt x="44" y="123"/>
                        <a:pt x="44" y="123"/>
                        <a:pt x="43" y="123"/>
                      </a:cubicBezTo>
                      <a:close/>
                      <a:moveTo>
                        <a:pt x="96" y="32"/>
                      </a:moveTo>
                      <a:cubicBezTo>
                        <a:pt x="96" y="32"/>
                        <a:pt x="95" y="32"/>
                        <a:pt x="95" y="31"/>
                      </a:cubicBezTo>
                      <a:cubicBezTo>
                        <a:pt x="94" y="31"/>
                        <a:pt x="94" y="30"/>
                        <a:pt x="95" y="29"/>
                      </a:cubicBezTo>
                      <a:cubicBezTo>
                        <a:pt x="99" y="21"/>
                        <a:pt x="99" y="21"/>
                        <a:pt x="99" y="21"/>
                      </a:cubicBezTo>
                      <a:cubicBezTo>
                        <a:pt x="100" y="20"/>
                        <a:pt x="101" y="20"/>
                        <a:pt x="102" y="21"/>
                      </a:cubicBezTo>
                      <a:cubicBezTo>
                        <a:pt x="102" y="21"/>
                        <a:pt x="103" y="22"/>
                        <a:pt x="102" y="23"/>
                      </a:cubicBezTo>
                      <a:cubicBezTo>
                        <a:pt x="97" y="31"/>
                        <a:pt x="97" y="31"/>
                        <a:pt x="97" y="31"/>
                      </a:cubicBezTo>
                      <a:cubicBezTo>
                        <a:pt x="97" y="31"/>
                        <a:pt x="97" y="32"/>
                        <a:pt x="96" y="32"/>
                      </a:cubicBezTo>
                      <a:close/>
                      <a:moveTo>
                        <a:pt x="122" y="102"/>
                      </a:moveTo>
                      <a:cubicBezTo>
                        <a:pt x="121" y="102"/>
                        <a:pt x="121" y="102"/>
                        <a:pt x="121" y="102"/>
                      </a:cubicBezTo>
                      <a:cubicBezTo>
                        <a:pt x="113" y="97"/>
                        <a:pt x="113" y="97"/>
                        <a:pt x="113" y="97"/>
                      </a:cubicBezTo>
                      <a:cubicBezTo>
                        <a:pt x="112" y="97"/>
                        <a:pt x="112" y="96"/>
                        <a:pt x="112" y="95"/>
                      </a:cubicBezTo>
                      <a:cubicBezTo>
                        <a:pt x="113" y="94"/>
                        <a:pt x="114" y="94"/>
                        <a:pt x="114" y="94"/>
                      </a:cubicBezTo>
                      <a:cubicBezTo>
                        <a:pt x="123" y="99"/>
                        <a:pt x="123" y="99"/>
                        <a:pt x="123" y="99"/>
                      </a:cubicBezTo>
                      <a:cubicBezTo>
                        <a:pt x="123" y="99"/>
                        <a:pt x="124" y="100"/>
                        <a:pt x="123" y="101"/>
                      </a:cubicBezTo>
                      <a:cubicBezTo>
                        <a:pt x="123" y="102"/>
                        <a:pt x="122" y="102"/>
                        <a:pt x="122" y="102"/>
                      </a:cubicBezTo>
                      <a:close/>
                      <a:moveTo>
                        <a:pt x="30" y="49"/>
                      </a:moveTo>
                      <a:cubicBezTo>
                        <a:pt x="30" y="49"/>
                        <a:pt x="30" y="49"/>
                        <a:pt x="30" y="49"/>
                      </a:cubicBezTo>
                      <a:cubicBezTo>
                        <a:pt x="21" y="44"/>
                        <a:pt x="21" y="44"/>
                        <a:pt x="21" y="44"/>
                      </a:cubicBezTo>
                      <a:cubicBezTo>
                        <a:pt x="21" y="44"/>
                        <a:pt x="20" y="43"/>
                        <a:pt x="21" y="42"/>
                      </a:cubicBezTo>
                      <a:cubicBezTo>
                        <a:pt x="21" y="41"/>
                        <a:pt x="22" y="41"/>
                        <a:pt x="23" y="42"/>
                      </a:cubicBezTo>
                      <a:cubicBezTo>
                        <a:pt x="31" y="46"/>
                        <a:pt x="31" y="46"/>
                        <a:pt x="31" y="46"/>
                      </a:cubicBezTo>
                      <a:cubicBezTo>
                        <a:pt x="32" y="47"/>
                        <a:pt x="32" y="48"/>
                        <a:pt x="32" y="48"/>
                      </a:cubicBezTo>
                      <a:cubicBezTo>
                        <a:pt x="31" y="49"/>
                        <a:pt x="31" y="49"/>
                        <a:pt x="30" y="49"/>
                      </a:cubicBezTo>
                      <a:close/>
                      <a:moveTo>
                        <a:pt x="96" y="50"/>
                      </a:moveTo>
                      <a:cubicBezTo>
                        <a:pt x="79" y="62"/>
                        <a:pt x="79" y="62"/>
                        <a:pt x="79" y="62"/>
                      </a:cubicBezTo>
                      <a:cubicBezTo>
                        <a:pt x="90" y="17"/>
                        <a:pt x="90" y="17"/>
                        <a:pt x="90" y="17"/>
                      </a:cubicBezTo>
                      <a:cubicBezTo>
                        <a:pt x="72" y="61"/>
                        <a:pt x="72" y="61"/>
                        <a:pt x="72" y="61"/>
                      </a:cubicBezTo>
                      <a:cubicBezTo>
                        <a:pt x="67" y="61"/>
                        <a:pt x="63" y="64"/>
                        <a:pt x="61" y="68"/>
                      </a:cubicBezTo>
                      <a:cubicBezTo>
                        <a:pt x="60" y="74"/>
                        <a:pt x="63" y="80"/>
                        <a:pt x="69" y="82"/>
                      </a:cubicBezTo>
                      <a:cubicBezTo>
                        <a:pt x="74" y="84"/>
                        <a:pt x="81" y="81"/>
                        <a:pt x="83" y="75"/>
                      </a:cubicBezTo>
                      <a:cubicBezTo>
                        <a:pt x="83" y="72"/>
                        <a:pt x="83" y="69"/>
                        <a:pt x="82" y="67"/>
                      </a:cubicBezTo>
                      <a:lnTo>
                        <a:pt x="96"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6" name="Freeform 16"/>
              <p:cNvSpPr>
                <a:spLocks noEditPoints="1"/>
              </p:cNvSpPr>
              <p:nvPr/>
            </p:nvSpPr>
            <p:spPr bwMode="auto">
              <a:xfrm>
                <a:off x="660400" y="3580675"/>
                <a:ext cx="4929188" cy="382587"/>
              </a:xfrm>
              <a:custGeom>
                <a:avLst/>
                <a:gdLst>
                  <a:gd name="T0" fmla="*/ 1567 w 1581"/>
                  <a:gd name="T1" fmla="*/ 0 h 123"/>
                  <a:gd name="T2" fmla="*/ 8 w 1581"/>
                  <a:gd name="T3" fmla="*/ 77 h 123"/>
                  <a:gd name="T4" fmla="*/ 0 w 1581"/>
                  <a:gd name="T5" fmla="*/ 77 h 123"/>
                  <a:gd name="T6" fmla="*/ 25 w 1581"/>
                  <a:gd name="T7" fmla="*/ 15 h 123"/>
                  <a:gd name="T8" fmla="*/ 8 w 1581"/>
                  <a:gd name="T9" fmla="*/ 29 h 123"/>
                  <a:gd name="T10" fmla="*/ 1535 w 1581"/>
                  <a:gd name="T11" fmla="*/ 0 h 123"/>
                  <a:gd name="T12" fmla="*/ 1535 w 1581"/>
                  <a:gd name="T13" fmla="*/ 8 h 123"/>
                  <a:gd name="T14" fmla="*/ 1463 w 1581"/>
                  <a:gd name="T15" fmla="*/ 0 h 123"/>
                  <a:gd name="T16" fmla="*/ 1487 w 1581"/>
                  <a:gd name="T17" fmla="*/ 4 h 123"/>
                  <a:gd name="T18" fmla="*/ 1406 w 1581"/>
                  <a:gd name="T19" fmla="*/ 4 h 123"/>
                  <a:gd name="T20" fmla="*/ 1382 w 1581"/>
                  <a:gd name="T21" fmla="*/ 4 h 123"/>
                  <a:gd name="T22" fmla="*/ 1358 w 1581"/>
                  <a:gd name="T23" fmla="*/ 8 h 123"/>
                  <a:gd name="T24" fmla="*/ 1326 w 1581"/>
                  <a:gd name="T25" fmla="*/ 0 h 123"/>
                  <a:gd name="T26" fmla="*/ 1326 w 1581"/>
                  <a:gd name="T27" fmla="*/ 8 h 123"/>
                  <a:gd name="T28" fmla="*/ 1254 w 1581"/>
                  <a:gd name="T29" fmla="*/ 0 h 123"/>
                  <a:gd name="T30" fmla="*/ 1278 w 1581"/>
                  <a:gd name="T31" fmla="*/ 4 h 123"/>
                  <a:gd name="T32" fmla="*/ 1198 w 1581"/>
                  <a:gd name="T33" fmla="*/ 4 h 123"/>
                  <a:gd name="T34" fmla="*/ 1174 w 1581"/>
                  <a:gd name="T35" fmla="*/ 4 h 123"/>
                  <a:gd name="T36" fmla="*/ 1150 w 1581"/>
                  <a:gd name="T37" fmla="*/ 8 h 123"/>
                  <a:gd name="T38" fmla="*/ 1117 w 1581"/>
                  <a:gd name="T39" fmla="*/ 0 h 123"/>
                  <a:gd name="T40" fmla="*/ 1117 w 1581"/>
                  <a:gd name="T41" fmla="*/ 8 h 123"/>
                  <a:gd name="T42" fmla="*/ 1045 w 1581"/>
                  <a:gd name="T43" fmla="*/ 0 h 123"/>
                  <a:gd name="T44" fmla="*/ 1069 w 1581"/>
                  <a:gd name="T45" fmla="*/ 4 h 123"/>
                  <a:gd name="T46" fmla="*/ 989 w 1581"/>
                  <a:gd name="T47" fmla="*/ 4 h 123"/>
                  <a:gd name="T48" fmla="*/ 965 w 1581"/>
                  <a:gd name="T49" fmla="*/ 4 h 123"/>
                  <a:gd name="T50" fmla="*/ 941 w 1581"/>
                  <a:gd name="T51" fmla="*/ 8 h 123"/>
                  <a:gd name="T52" fmla="*/ 909 w 1581"/>
                  <a:gd name="T53" fmla="*/ 0 h 123"/>
                  <a:gd name="T54" fmla="*/ 909 w 1581"/>
                  <a:gd name="T55" fmla="*/ 8 h 123"/>
                  <a:gd name="T56" fmla="*/ 836 w 1581"/>
                  <a:gd name="T57" fmla="*/ 0 h 123"/>
                  <a:gd name="T58" fmla="*/ 861 w 1581"/>
                  <a:gd name="T59" fmla="*/ 4 h 123"/>
                  <a:gd name="T60" fmla="*/ 780 w 1581"/>
                  <a:gd name="T61" fmla="*/ 4 h 123"/>
                  <a:gd name="T62" fmla="*/ 756 w 1581"/>
                  <a:gd name="T63" fmla="*/ 4 h 123"/>
                  <a:gd name="T64" fmla="*/ 732 w 1581"/>
                  <a:gd name="T65" fmla="*/ 8 h 123"/>
                  <a:gd name="T66" fmla="*/ 700 w 1581"/>
                  <a:gd name="T67" fmla="*/ 0 h 123"/>
                  <a:gd name="T68" fmla="*/ 700 w 1581"/>
                  <a:gd name="T69" fmla="*/ 8 h 123"/>
                  <a:gd name="T70" fmla="*/ 628 w 1581"/>
                  <a:gd name="T71" fmla="*/ 0 h 123"/>
                  <a:gd name="T72" fmla="*/ 652 w 1581"/>
                  <a:gd name="T73" fmla="*/ 4 h 123"/>
                  <a:gd name="T74" fmla="*/ 572 w 1581"/>
                  <a:gd name="T75" fmla="*/ 4 h 123"/>
                  <a:gd name="T76" fmla="*/ 547 w 1581"/>
                  <a:gd name="T77" fmla="*/ 4 h 123"/>
                  <a:gd name="T78" fmla="*/ 523 w 1581"/>
                  <a:gd name="T79" fmla="*/ 8 h 123"/>
                  <a:gd name="T80" fmla="*/ 491 w 1581"/>
                  <a:gd name="T81" fmla="*/ 0 h 123"/>
                  <a:gd name="T82" fmla="*/ 491 w 1581"/>
                  <a:gd name="T83" fmla="*/ 8 h 123"/>
                  <a:gd name="T84" fmla="*/ 419 w 1581"/>
                  <a:gd name="T85" fmla="*/ 0 h 123"/>
                  <a:gd name="T86" fmla="*/ 443 w 1581"/>
                  <a:gd name="T87" fmla="*/ 4 h 123"/>
                  <a:gd name="T88" fmla="*/ 363 w 1581"/>
                  <a:gd name="T89" fmla="*/ 4 h 123"/>
                  <a:gd name="T90" fmla="*/ 339 w 1581"/>
                  <a:gd name="T91" fmla="*/ 4 h 123"/>
                  <a:gd name="T92" fmla="*/ 315 w 1581"/>
                  <a:gd name="T93" fmla="*/ 8 h 123"/>
                  <a:gd name="T94" fmla="*/ 283 w 1581"/>
                  <a:gd name="T95" fmla="*/ 0 h 123"/>
                  <a:gd name="T96" fmla="*/ 283 w 1581"/>
                  <a:gd name="T97" fmla="*/ 8 h 123"/>
                  <a:gd name="T98" fmla="*/ 210 w 1581"/>
                  <a:gd name="T99" fmla="*/ 0 h 123"/>
                  <a:gd name="T100" fmla="*/ 234 w 1581"/>
                  <a:gd name="T101" fmla="*/ 4 h 123"/>
                  <a:gd name="T102" fmla="*/ 154 w 1581"/>
                  <a:gd name="T103" fmla="*/ 4 h 123"/>
                  <a:gd name="T104" fmla="*/ 130 w 1581"/>
                  <a:gd name="T105" fmla="*/ 4 h 123"/>
                  <a:gd name="T106" fmla="*/ 106 w 1581"/>
                  <a:gd name="T107" fmla="*/ 8 h 123"/>
                  <a:gd name="T108" fmla="*/ 74 w 1581"/>
                  <a:gd name="T109" fmla="*/ 0 h 123"/>
                  <a:gd name="T110" fmla="*/ 74 w 1581"/>
                  <a:gd name="T111" fmla="*/ 8 h 123"/>
                  <a:gd name="T112" fmla="*/ 4 w 1581"/>
                  <a:gd name="T113" fmla="*/ 105 h 123"/>
                  <a:gd name="T114" fmla="*/ 8 w 1581"/>
                  <a:gd name="T115" fmla="*/ 11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1" h="123">
                    <a:moveTo>
                      <a:pt x="1577" y="8"/>
                    </a:moveTo>
                    <a:cubicBezTo>
                      <a:pt x="1567" y="8"/>
                      <a:pt x="1567" y="8"/>
                      <a:pt x="1567" y="8"/>
                    </a:cubicBezTo>
                    <a:cubicBezTo>
                      <a:pt x="1565" y="8"/>
                      <a:pt x="1563" y="6"/>
                      <a:pt x="1563" y="4"/>
                    </a:cubicBezTo>
                    <a:cubicBezTo>
                      <a:pt x="1563" y="2"/>
                      <a:pt x="1565" y="0"/>
                      <a:pt x="1567" y="0"/>
                    </a:cubicBezTo>
                    <a:cubicBezTo>
                      <a:pt x="1577" y="0"/>
                      <a:pt x="1577" y="0"/>
                      <a:pt x="1577" y="0"/>
                    </a:cubicBezTo>
                    <a:cubicBezTo>
                      <a:pt x="1579" y="0"/>
                      <a:pt x="1581" y="2"/>
                      <a:pt x="1581" y="4"/>
                    </a:cubicBezTo>
                    <a:cubicBezTo>
                      <a:pt x="1581" y="6"/>
                      <a:pt x="1579" y="8"/>
                      <a:pt x="1577" y="8"/>
                    </a:cubicBezTo>
                    <a:close/>
                    <a:moveTo>
                      <a:pt x="8" y="77"/>
                    </a:moveTo>
                    <a:cubicBezTo>
                      <a:pt x="8" y="57"/>
                      <a:pt x="8" y="57"/>
                      <a:pt x="8" y="57"/>
                    </a:cubicBezTo>
                    <a:cubicBezTo>
                      <a:pt x="8" y="55"/>
                      <a:pt x="6" y="53"/>
                      <a:pt x="4" y="53"/>
                    </a:cubicBezTo>
                    <a:cubicBezTo>
                      <a:pt x="2" y="53"/>
                      <a:pt x="0" y="55"/>
                      <a:pt x="0" y="57"/>
                    </a:cubicBezTo>
                    <a:cubicBezTo>
                      <a:pt x="0" y="77"/>
                      <a:pt x="0" y="77"/>
                      <a:pt x="0" y="77"/>
                    </a:cubicBezTo>
                    <a:cubicBezTo>
                      <a:pt x="0" y="79"/>
                      <a:pt x="2" y="81"/>
                      <a:pt x="4" y="81"/>
                    </a:cubicBezTo>
                    <a:cubicBezTo>
                      <a:pt x="6" y="81"/>
                      <a:pt x="8" y="79"/>
                      <a:pt x="8" y="77"/>
                    </a:cubicBezTo>
                    <a:close/>
                    <a:moveTo>
                      <a:pt x="13" y="28"/>
                    </a:moveTo>
                    <a:cubicBezTo>
                      <a:pt x="16" y="23"/>
                      <a:pt x="20" y="18"/>
                      <a:pt x="25" y="15"/>
                    </a:cubicBezTo>
                    <a:cubicBezTo>
                      <a:pt x="27" y="13"/>
                      <a:pt x="28" y="11"/>
                      <a:pt x="27" y="9"/>
                    </a:cubicBezTo>
                    <a:cubicBezTo>
                      <a:pt x="25" y="7"/>
                      <a:pt x="23" y="7"/>
                      <a:pt x="21" y="8"/>
                    </a:cubicBezTo>
                    <a:cubicBezTo>
                      <a:pt x="15" y="12"/>
                      <a:pt x="10" y="18"/>
                      <a:pt x="6" y="24"/>
                    </a:cubicBezTo>
                    <a:cubicBezTo>
                      <a:pt x="5" y="26"/>
                      <a:pt x="6" y="28"/>
                      <a:pt x="8" y="29"/>
                    </a:cubicBezTo>
                    <a:cubicBezTo>
                      <a:pt x="8" y="30"/>
                      <a:pt x="9" y="30"/>
                      <a:pt x="10" y="30"/>
                    </a:cubicBezTo>
                    <a:cubicBezTo>
                      <a:pt x="11" y="30"/>
                      <a:pt x="12" y="29"/>
                      <a:pt x="13" y="28"/>
                    </a:cubicBezTo>
                    <a:close/>
                    <a:moveTo>
                      <a:pt x="1539" y="4"/>
                    </a:moveTo>
                    <a:cubicBezTo>
                      <a:pt x="1539" y="2"/>
                      <a:pt x="1537" y="0"/>
                      <a:pt x="1535" y="0"/>
                    </a:cubicBezTo>
                    <a:cubicBezTo>
                      <a:pt x="1515" y="0"/>
                      <a:pt x="1515" y="0"/>
                      <a:pt x="1515" y="0"/>
                    </a:cubicBezTo>
                    <a:cubicBezTo>
                      <a:pt x="1513" y="0"/>
                      <a:pt x="1511" y="2"/>
                      <a:pt x="1511" y="4"/>
                    </a:cubicBezTo>
                    <a:cubicBezTo>
                      <a:pt x="1511" y="6"/>
                      <a:pt x="1513" y="8"/>
                      <a:pt x="1515" y="8"/>
                    </a:cubicBezTo>
                    <a:cubicBezTo>
                      <a:pt x="1535" y="8"/>
                      <a:pt x="1535" y="8"/>
                      <a:pt x="1535" y="8"/>
                    </a:cubicBezTo>
                    <a:cubicBezTo>
                      <a:pt x="1537" y="8"/>
                      <a:pt x="1539" y="6"/>
                      <a:pt x="1539" y="4"/>
                    </a:cubicBezTo>
                    <a:close/>
                    <a:moveTo>
                      <a:pt x="1487" y="4"/>
                    </a:moveTo>
                    <a:cubicBezTo>
                      <a:pt x="1487" y="2"/>
                      <a:pt x="1485" y="0"/>
                      <a:pt x="1483" y="0"/>
                    </a:cubicBezTo>
                    <a:cubicBezTo>
                      <a:pt x="1463" y="0"/>
                      <a:pt x="1463" y="0"/>
                      <a:pt x="1463" y="0"/>
                    </a:cubicBezTo>
                    <a:cubicBezTo>
                      <a:pt x="1460" y="0"/>
                      <a:pt x="1459" y="2"/>
                      <a:pt x="1459" y="4"/>
                    </a:cubicBezTo>
                    <a:cubicBezTo>
                      <a:pt x="1459" y="6"/>
                      <a:pt x="1460" y="8"/>
                      <a:pt x="1463" y="8"/>
                    </a:cubicBezTo>
                    <a:cubicBezTo>
                      <a:pt x="1483" y="8"/>
                      <a:pt x="1483" y="8"/>
                      <a:pt x="1483" y="8"/>
                    </a:cubicBezTo>
                    <a:cubicBezTo>
                      <a:pt x="1485" y="8"/>
                      <a:pt x="1487" y="6"/>
                      <a:pt x="1487" y="4"/>
                    </a:cubicBezTo>
                    <a:close/>
                    <a:moveTo>
                      <a:pt x="1435" y="4"/>
                    </a:moveTo>
                    <a:cubicBezTo>
                      <a:pt x="1435" y="2"/>
                      <a:pt x="1433" y="0"/>
                      <a:pt x="1431" y="0"/>
                    </a:cubicBezTo>
                    <a:cubicBezTo>
                      <a:pt x="1410" y="0"/>
                      <a:pt x="1410" y="0"/>
                      <a:pt x="1410" y="0"/>
                    </a:cubicBezTo>
                    <a:cubicBezTo>
                      <a:pt x="1408" y="0"/>
                      <a:pt x="1406" y="2"/>
                      <a:pt x="1406" y="4"/>
                    </a:cubicBezTo>
                    <a:cubicBezTo>
                      <a:pt x="1406" y="6"/>
                      <a:pt x="1408" y="8"/>
                      <a:pt x="1410" y="8"/>
                    </a:cubicBezTo>
                    <a:cubicBezTo>
                      <a:pt x="1431" y="8"/>
                      <a:pt x="1431" y="8"/>
                      <a:pt x="1431" y="8"/>
                    </a:cubicBezTo>
                    <a:cubicBezTo>
                      <a:pt x="1433" y="8"/>
                      <a:pt x="1435" y="6"/>
                      <a:pt x="1435" y="4"/>
                    </a:cubicBezTo>
                    <a:close/>
                    <a:moveTo>
                      <a:pt x="1382" y="4"/>
                    </a:moveTo>
                    <a:cubicBezTo>
                      <a:pt x="1382" y="2"/>
                      <a:pt x="1381" y="0"/>
                      <a:pt x="1378" y="0"/>
                    </a:cubicBezTo>
                    <a:cubicBezTo>
                      <a:pt x="1358" y="0"/>
                      <a:pt x="1358" y="0"/>
                      <a:pt x="1358" y="0"/>
                    </a:cubicBezTo>
                    <a:cubicBezTo>
                      <a:pt x="1356" y="0"/>
                      <a:pt x="1354" y="2"/>
                      <a:pt x="1354" y="4"/>
                    </a:cubicBezTo>
                    <a:cubicBezTo>
                      <a:pt x="1354" y="6"/>
                      <a:pt x="1356" y="8"/>
                      <a:pt x="1358" y="8"/>
                    </a:cubicBezTo>
                    <a:cubicBezTo>
                      <a:pt x="1378" y="8"/>
                      <a:pt x="1378" y="8"/>
                      <a:pt x="1378" y="8"/>
                    </a:cubicBezTo>
                    <a:cubicBezTo>
                      <a:pt x="1381" y="8"/>
                      <a:pt x="1382" y="6"/>
                      <a:pt x="1382" y="4"/>
                    </a:cubicBezTo>
                    <a:close/>
                    <a:moveTo>
                      <a:pt x="1330" y="4"/>
                    </a:moveTo>
                    <a:cubicBezTo>
                      <a:pt x="1330" y="2"/>
                      <a:pt x="1328" y="0"/>
                      <a:pt x="1326" y="0"/>
                    </a:cubicBezTo>
                    <a:cubicBezTo>
                      <a:pt x="1306" y="0"/>
                      <a:pt x="1306" y="0"/>
                      <a:pt x="1306" y="0"/>
                    </a:cubicBezTo>
                    <a:cubicBezTo>
                      <a:pt x="1304" y="0"/>
                      <a:pt x="1302" y="2"/>
                      <a:pt x="1302" y="4"/>
                    </a:cubicBezTo>
                    <a:cubicBezTo>
                      <a:pt x="1302" y="6"/>
                      <a:pt x="1304" y="8"/>
                      <a:pt x="1306" y="8"/>
                    </a:cubicBezTo>
                    <a:cubicBezTo>
                      <a:pt x="1326" y="8"/>
                      <a:pt x="1326" y="8"/>
                      <a:pt x="1326" y="8"/>
                    </a:cubicBezTo>
                    <a:cubicBezTo>
                      <a:pt x="1328" y="8"/>
                      <a:pt x="1330" y="6"/>
                      <a:pt x="1330" y="4"/>
                    </a:cubicBezTo>
                    <a:close/>
                    <a:moveTo>
                      <a:pt x="1278" y="4"/>
                    </a:moveTo>
                    <a:cubicBezTo>
                      <a:pt x="1278" y="2"/>
                      <a:pt x="1276" y="0"/>
                      <a:pt x="1274" y="0"/>
                    </a:cubicBezTo>
                    <a:cubicBezTo>
                      <a:pt x="1254" y="0"/>
                      <a:pt x="1254" y="0"/>
                      <a:pt x="1254" y="0"/>
                    </a:cubicBezTo>
                    <a:cubicBezTo>
                      <a:pt x="1252" y="0"/>
                      <a:pt x="1250" y="2"/>
                      <a:pt x="1250" y="4"/>
                    </a:cubicBezTo>
                    <a:cubicBezTo>
                      <a:pt x="1250" y="6"/>
                      <a:pt x="1252" y="8"/>
                      <a:pt x="1254" y="8"/>
                    </a:cubicBezTo>
                    <a:cubicBezTo>
                      <a:pt x="1274" y="8"/>
                      <a:pt x="1274" y="8"/>
                      <a:pt x="1274" y="8"/>
                    </a:cubicBezTo>
                    <a:cubicBezTo>
                      <a:pt x="1276" y="8"/>
                      <a:pt x="1278" y="6"/>
                      <a:pt x="1278" y="4"/>
                    </a:cubicBezTo>
                    <a:close/>
                    <a:moveTo>
                      <a:pt x="1226" y="4"/>
                    </a:moveTo>
                    <a:cubicBezTo>
                      <a:pt x="1226" y="2"/>
                      <a:pt x="1224" y="0"/>
                      <a:pt x="1222" y="0"/>
                    </a:cubicBezTo>
                    <a:cubicBezTo>
                      <a:pt x="1202" y="0"/>
                      <a:pt x="1202" y="0"/>
                      <a:pt x="1202" y="0"/>
                    </a:cubicBezTo>
                    <a:cubicBezTo>
                      <a:pt x="1200" y="0"/>
                      <a:pt x="1198" y="2"/>
                      <a:pt x="1198" y="4"/>
                    </a:cubicBezTo>
                    <a:cubicBezTo>
                      <a:pt x="1198" y="6"/>
                      <a:pt x="1200" y="8"/>
                      <a:pt x="1202" y="8"/>
                    </a:cubicBezTo>
                    <a:cubicBezTo>
                      <a:pt x="1222" y="8"/>
                      <a:pt x="1222" y="8"/>
                      <a:pt x="1222" y="8"/>
                    </a:cubicBezTo>
                    <a:cubicBezTo>
                      <a:pt x="1224" y="8"/>
                      <a:pt x="1226" y="6"/>
                      <a:pt x="1226" y="4"/>
                    </a:cubicBezTo>
                    <a:close/>
                    <a:moveTo>
                      <a:pt x="1174" y="4"/>
                    </a:moveTo>
                    <a:cubicBezTo>
                      <a:pt x="1174" y="2"/>
                      <a:pt x="1172" y="0"/>
                      <a:pt x="1170" y="0"/>
                    </a:cubicBezTo>
                    <a:cubicBezTo>
                      <a:pt x="1150" y="0"/>
                      <a:pt x="1150" y="0"/>
                      <a:pt x="1150" y="0"/>
                    </a:cubicBezTo>
                    <a:cubicBezTo>
                      <a:pt x="1147" y="0"/>
                      <a:pt x="1146" y="2"/>
                      <a:pt x="1146" y="4"/>
                    </a:cubicBezTo>
                    <a:cubicBezTo>
                      <a:pt x="1146" y="6"/>
                      <a:pt x="1147" y="8"/>
                      <a:pt x="1150" y="8"/>
                    </a:cubicBezTo>
                    <a:cubicBezTo>
                      <a:pt x="1170" y="8"/>
                      <a:pt x="1170" y="8"/>
                      <a:pt x="1170" y="8"/>
                    </a:cubicBezTo>
                    <a:cubicBezTo>
                      <a:pt x="1172" y="8"/>
                      <a:pt x="1174" y="6"/>
                      <a:pt x="1174" y="4"/>
                    </a:cubicBezTo>
                    <a:close/>
                    <a:moveTo>
                      <a:pt x="1121" y="4"/>
                    </a:moveTo>
                    <a:cubicBezTo>
                      <a:pt x="1121" y="2"/>
                      <a:pt x="1120" y="0"/>
                      <a:pt x="1117" y="0"/>
                    </a:cubicBezTo>
                    <a:cubicBezTo>
                      <a:pt x="1097" y="0"/>
                      <a:pt x="1097" y="0"/>
                      <a:pt x="1097" y="0"/>
                    </a:cubicBezTo>
                    <a:cubicBezTo>
                      <a:pt x="1095" y="0"/>
                      <a:pt x="1093" y="2"/>
                      <a:pt x="1093" y="4"/>
                    </a:cubicBezTo>
                    <a:cubicBezTo>
                      <a:pt x="1093" y="6"/>
                      <a:pt x="1095" y="8"/>
                      <a:pt x="1097" y="8"/>
                    </a:cubicBezTo>
                    <a:cubicBezTo>
                      <a:pt x="1117" y="8"/>
                      <a:pt x="1117" y="8"/>
                      <a:pt x="1117" y="8"/>
                    </a:cubicBezTo>
                    <a:cubicBezTo>
                      <a:pt x="1120" y="8"/>
                      <a:pt x="1121" y="6"/>
                      <a:pt x="1121" y="4"/>
                    </a:cubicBezTo>
                    <a:close/>
                    <a:moveTo>
                      <a:pt x="1069" y="4"/>
                    </a:moveTo>
                    <a:cubicBezTo>
                      <a:pt x="1069" y="2"/>
                      <a:pt x="1067" y="0"/>
                      <a:pt x="1065" y="0"/>
                    </a:cubicBezTo>
                    <a:cubicBezTo>
                      <a:pt x="1045" y="0"/>
                      <a:pt x="1045" y="0"/>
                      <a:pt x="1045" y="0"/>
                    </a:cubicBezTo>
                    <a:cubicBezTo>
                      <a:pt x="1043" y="0"/>
                      <a:pt x="1041" y="2"/>
                      <a:pt x="1041" y="4"/>
                    </a:cubicBezTo>
                    <a:cubicBezTo>
                      <a:pt x="1041" y="6"/>
                      <a:pt x="1043" y="8"/>
                      <a:pt x="1045" y="8"/>
                    </a:cubicBezTo>
                    <a:cubicBezTo>
                      <a:pt x="1065" y="8"/>
                      <a:pt x="1065" y="8"/>
                      <a:pt x="1065" y="8"/>
                    </a:cubicBezTo>
                    <a:cubicBezTo>
                      <a:pt x="1067" y="8"/>
                      <a:pt x="1069" y="6"/>
                      <a:pt x="1069" y="4"/>
                    </a:cubicBezTo>
                    <a:close/>
                    <a:moveTo>
                      <a:pt x="1017" y="4"/>
                    </a:moveTo>
                    <a:cubicBezTo>
                      <a:pt x="1017" y="2"/>
                      <a:pt x="1015" y="0"/>
                      <a:pt x="1013" y="0"/>
                    </a:cubicBezTo>
                    <a:cubicBezTo>
                      <a:pt x="993" y="0"/>
                      <a:pt x="993" y="0"/>
                      <a:pt x="993" y="0"/>
                    </a:cubicBezTo>
                    <a:cubicBezTo>
                      <a:pt x="991" y="0"/>
                      <a:pt x="989" y="2"/>
                      <a:pt x="989" y="4"/>
                    </a:cubicBezTo>
                    <a:cubicBezTo>
                      <a:pt x="989" y="6"/>
                      <a:pt x="991" y="8"/>
                      <a:pt x="993" y="8"/>
                    </a:cubicBezTo>
                    <a:cubicBezTo>
                      <a:pt x="1013" y="8"/>
                      <a:pt x="1013" y="8"/>
                      <a:pt x="1013" y="8"/>
                    </a:cubicBezTo>
                    <a:cubicBezTo>
                      <a:pt x="1015" y="8"/>
                      <a:pt x="1017" y="6"/>
                      <a:pt x="1017" y="4"/>
                    </a:cubicBezTo>
                    <a:close/>
                    <a:moveTo>
                      <a:pt x="965" y="4"/>
                    </a:moveTo>
                    <a:cubicBezTo>
                      <a:pt x="965" y="2"/>
                      <a:pt x="963" y="0"/>
                      <a:pt x="961" y="0"/>
                    </a:cubicBezTo>
                    <a:cubicBezTo>
                      <a:pt x="941" y="0"/>
                      <a:pt x="941" y="0"/>
                      <a:pt x="941" y="0"/>
                    </a:cubicBezTo>
                    <a:cubicBezTo>
                      <a:pt x="939" y="0"/>
                      <a:pt x="937" y="2"/>
                      <a:pt x="937" y="4"/>
                    </a:cubicBezTo>
                    <a:cubicBezTo>
                      <a:pt x="937" y="6"/>
                      <a:pt x="939" y="8"/>
                      <a:pt x="941" y="8"/>
                    </a:cubicBezTo>
                    <a:cubicBezTo>
                      <a:pt x="961" y="8"/>
                      <a:pt x="961" y="8"/>
                      <a:pt x="961" y="8"/>
                    </a:cubicBezTo>
                    <a:cubicBezTo>
                      <a:pt x="963" y="8"/>
                      <a:pt x="965" y="6"/>
                      <a:pt x="965" y="4"/>
                    </a:cubicBezTo>
                    <a:close/>
                    <a:moveTo>
                      <a:pt x="913" y="4"/>
                    </a:moveTo>
                    <a:cubicBezTo>
                      <a:pt x="913" y="2"/>
                      <a:pt x="911" y="0"/>
                      <a:pt x="909" y="0"/>
                    </a:cubicBezTo>
                    <a:cubicBezTo>
                      <a:pt x="889" y="0"/>
                      <a:pt x="889" y="0"/>
                      <a:pt x="889" y="0"/>
                    </a:cubicBezTo>
                    <a:cubicBezTo>
                      <a:pt x="886" y="0"/>
                      <a:pt x="885" y="2"/>
                      <a:pt x="885" y="4"/>
                    </a:cubicBezTo>
                    <a:cubicBezTo>
                      <a:pt x="885" y="6"/>
                      <a:pt x="886" y="8"/>
                      <a:pt x="889" y="8"/>
                    </a:cubicBezTo>
                    <a:cubicBezTo>
                      <a:pt x="909" y="8"/>
                      <a:pt x="909" y="8"/>
                      <a:pt x="909" y="8"/>
                    </a:cubicBezTo>
                    <a:cubicBezTo>
                      <a:pt x="911" y="8"/>
                      <a:pt x="913" y="6"/>
                      <a:pt x="913" y="4"/>
                    </a:cubicBezTo>
                    <a:close/>
                    <a:moveTo>
                      <a:pt x="861" y="4"/>
                    </a:moveTo>
                    <a:cubicBezTo>
                      <a:pt x="861" y="2"/>
                      <a:pt x="859" y="0"/>
                      <a:pt x="857" y="0"/>
                    </a:cubicBezTo>
                    <a:cubicBezTo>
                      <a:pt x="836" y="0"/>
                      <a:pt x="836" y="0"/>
                      <a:pt x="836" y="0"/>
                    </a:cubicBezTo>
                    <a:cubicBezTo>
                      <a:pt x="834" y="0"/>
                      <a:pt x="832" y="2"/>
                      <a:pt x="832" y="4"/>
                    </a:cubicBezTo>
                    <a:cubicBezTo>
                      <a:pt x="832" y="6"/>
                      <a:pt x="834" y="8"/>
                      <a:pt x="836" y="8"/>
                    </a:cubicBezTo>
                    <a:cubicBezTo>
                      <a:pt x="857" y="8"/>
                      <a:pt x="857" y="8"/>
                      <a:pt x="857" y="8"/>
                    </a:cubicBezTo>
                    <a:cubicBezTo>
                      <a:pt x="859" y="8"/>
                      <a:pt x="861" y="6"/>
                      <a:pt x="861" y="4"/>
                    </a:cubicBezTo>
                    <a:close/>
                    <a:moveTo>
                      <a:pt x="808" y="4"/>
                    </a:moveTo>
                    <a:cubicBezTo>
                      <a:pt x="808" y="2"/>
                      <a:pt x="807" y="0"/>
                      <a:pt x="804" y="0"/>
                    </a:cubicBezTo>
                    <a:cubicBezTo>
                      <a:pt x="784" y="0"/>
                      <a:pt x="784" y="0"/>
                      <a:pt x="784" y="0"/>
                    </a:cubicBezTo>
                    <a:cubicBezTo>
                      <a:pt x="782" y="0"/>
                      <a:pt x="780" y="2"/>
                      <a:pt x="780" y="4"/>
                    </a:cubicBezTo>
                    <a:cubicBezTo>
                      <a:pt x="780" y="6"/>
                      <a:pt x="782" y="8"/>
                      <a:pt x="784" y="8"/>
                    </a:cubicBezTo>
                    <a:cubicBezTo>
                      <a:pt x="804" y="8"/>
                      <a:pt x="804" y="8"/>
                      <a:pt x="804" y="8"/>
                    </a:cubicBezTo>
                    <a:cubicBezTo>
                      <a:pt x="807" y="8"/>
                      <a:pt x="808" y="6"/>
                      <a:pt x="808" y="4"/>
                    </a:cubicBezTo>
                    <a:close/>
                    <a:moveTo>
                      <a:pt x="756" y="4"/>
                    </a:moveTo>
                    <a:cubicBezTo>
                      <a:pt x="756" y="2"/>
                      <a:pt x="754" y="0"/>
                      <a:pt x="752" y="0"/>
                    </a:cubicBezTo>
                    <a:cubicBezTo>
                      <a:pt x="732" y="0"/>
                      <a:pt x="732" y="0"/>
                      <a:pt x="732" y="0"/>
                    </a:cubicBezTo>
                    <a:cubicBezTo>
                      <a:pt x="730" y="0"/>
                      <a:pt x="728" y="2"/>
                      <a:pt x="728" y="4"/>
                    </a:cubicBezTo>
                    <a:cubicBezTo>
                      <a:pt x="728" y="6"/>
                      <a:pt x="730" y="8"/>
                      <a:pt x="732" y="8"/>
                    </a:cubicBezTo>
                    <a:cubicBezTo>
                      <a:pt x="752" y="8"/>
                      <a:pt x="752" y="8"/>
                      <a:pt x="752" y="8"/>
                    </a:cubicBezTo>
                    <a:cubicBezTo>
                      <a:pt x="754" y="8"/>
                      <a:pt x="756" y="6"/>
                      <a:pt x="756" y="4"/>
                    </a:cubicBezTo>
                    <a:close/>
                    <a:moveTo>
                      <a:pt x="704" y="4"/>
                    </a:moveTo>
                    <a:cubicBezTo>
                      <a:pt x="704" y="2"/>
                      <a:pt x="702" y="0"/>
                      <a:pt x="700" y="0"/>
                    </a:cubicBezTo>
                    <a:cubicBezTo>
                      <a:pt x="680" y="0"/>
                      <a:pt x="680" y="0"/>
                      <a:pt x="680" y="0"/>
                    </a:cubicBezTo>
                    <a:cubicBezTo>
                      <a:pt x="678" y="0"/>
                      <a:pt x="676" y="2"/>
                      <a:pt x="676" y="4"/>
                    </a:cubicBezTo>
                    <a:cubicBezTo>
                      <a:pt x="676" y="6"/>
                      <a:pt x="678" y="8"/>
                      <a:pt x="680" y="8"/>
                    </a:cubicBezTo>
                    <a:cubicBezTo>
                      <a:pt x="700" y="8"/>
                      <a:pt x="700" y="8"/>
                      <a:pt x="700" y="8"/>
                    </a:cubicBezTo>
                    <a:cubicBezTo>
                      <a:pt x="702" y="8"/>
                      <a:pt x="704" y="6"/>
                      <a:pt x="704" y="4"/>
                    </a:cubicBezTo>
                    <a:close/>
                    <a:moveTo>
                      <a:pt x="652" y="4"/>
                    </a:moveTo>
                    <a:cubicBezTo>
                      <a:pt x="652" y="2"/>
                      <a:pt x="650" y="0"/>
                      <a:pt x="648" y="0"/>
                    </a:cubicBezTo>
                    <a:cubicBezTo>
                      <a:pt x="628" y="0"/>
                      <a:pt x="628" y="0"/>
                      <a:pt x="628" y="0"/>
                    </a:cubicBezTo>
                    <a:cubicBezTo>
                      <a:pt x="626" y="0"/>
                      <a:pt x="624" y="2"/>
                      <a:pt x="624" y="4"/>
                    </a:cubicBezTo>
                    <a:cubicBezTo>
                      <a:pt x="624" y="6"/>
                      <a:pt x="626" y="8"/>
                      <a:pt x="628" y="8"/>
                    </a:cubicBezTo>
                    <a:cubicBezTo>
                      <a:pt x="648" y="8"/>
                      <a:pt x="648" y="8"/>
                      <a:pt x="648" y="8"/>
                    </a:cubicBezTo>
                    <a:cubicBezTo>
                      <a:pt x="650" y="8"/>
                      <a:pt x="652" y="6"/>
                      <a:pt x="652" y="4"/>
                    </a:cubicBezTo>
                    <a:close/>
                    <a:moveTo>
                      <a:pt x="600" y="4"/>
                    </a:moveTo>
                    <a:cubicBezTo>
                      <a:pt x="600" y="2"/>
                      <a:pt x="598" y="0"/>
                      <a:pt x="596" y="0"/>
                    </a:cubicBezTo>
                    <a:cubicBezTo>
                      <a:pt x="576" y="0"/>
                      <a:pt x="576" y="0"/>
                      <a:pt x="576" y="0"/>
                    </a:cubicBezTo>
                    <a:cubicBezTo>
                      <a:pt x="573" y="0"/>
                      <a:pt x="572" y="2"/>
                      <a:pt x="572" y="4"/>
                    </a:cubicBezTo>
                    <a:cubicBezTo>
                      <a:pt x="572" y="6"/>
                      <a:pt x="573" y="8"/>
                      <a:pt x="576" y="8"/>
                    </a:cubicBezTo>
                    <a:cubicBezTo>
                      <a:pt x="596" y="8"/>
                      <a:pt x="596" y="8"/>
                      <a:pt x="596" y="8"/>
                    </a:cubicBezTo>
                    <a:cubicBezTo>
                      <a:pt x="598" y="8"/>
                      <a:pt x="600" y="6"/>
                      <a:pt x="600" y="4"/>
                    </a:cubicBezTo>
                    <a:close/>
                    <a:moveTo>
                      <a:pt x="547" y="4"/>
                    </a:moveTo>
                    <a:cubicBezTo>
                      <a:pt x="547" y="2"/>
                      <a:pt x="546" y="0"/>
                      <a:pt x="543" y="0"/>
                    </a:cubicBezTo>
                    <a:cubicBezTo>
                      <a:pt x="523" y="0"/>
                      <a:pt x="523" y="0"/>
                      <a:pt x="523" y="0"/>
                    </a:cubicBezTo>
                    <a:cubicBezTo>
                      <a:pt x="521" y="0"/>
                      <a:pt x="519" y="2"/>
                      <a:pt x="519" y="4"/>
                    </a:cubicBezTo>
                    <a:cubicBezTo>
                      <a:pt x="519" y="6"/>
                      <a:pt x="521" y="8"/>
                      <a:pt x="523" y="8"/>
                    </a:cubicBezTo>
                    <a:cubicBezTo>
                      <a:pt x="543" y="8"/>
                      <a:pt x="543" y="8"/>
                      <a:pt x="543" y="8"/>
                    </a:cubicBezTo>
                    <a:cubicBezTo>
                      <a:pt x="546" y="8"/>
                      <a:pt x="547" y="6"/>
                      <a:pt x="547" y="4"/>
                    </a:cubicBezTo>
                    <a:close/>
                    <a:moveTo>
                      <a:pt x="495" y="4"/>
                    </a:moveTo>
                    <a:cubicBezTo>
                      <a:pt x="495" y="2"/>
                      <a:pt x="493" y="0"/>
                      <a:pt x="491" y="0"/>
                    </a:cubicBezTo>
                    <a:cubicBezTo>
                      <a:pt x="471" y="0"/>
                      <a:pt x="471" y="0"/>
                      <a:pt x="471" y="0"/>
                    </a:cubicBezTo>
                    <a:cubicBezTo>
                      <a:pt x="469" y="0"/>
                      <a:pt x="467" y="2"/>
                      <a:pt x="467" y="4"/>
                    </a:cubicBezTo>
                    <a:cubicBezTo>
                      <a:pt x="467" y="6"/>
                      <a:pt x="469" y="8"/>
                      <a:pt x="471" y="8"/>
                    </a:cubicBezTo>
                    <a:cubicBezTo>
                      <a:pt x="491" y="8"/>
                      <a:pt x="491" y="8"/>
                      <a:pt x="491" y="8"/>
                    </a:cubicBezTo>
                    <a:cubicBezTo>
                      <a:pt x="493" y="8"/>
                      <a:pt x="495" y="6"/>
                      <a:pt x="495" y="4"/>
                    </a:cubicBezTo>
                    <a:close/>
                    <a:moveTo>
                      <a:pt x="443" y="4"/>
                    </a:moveTo>
                    <a:cubicBezTo>
                      <a:pt x="443" y="2"/>
                      <a:pt x="441" y="0"/>
                      <a:pt x="439" y="0"/>
                    </a:cubicBezTo>
                    <a:cubicBezTo>
                      <a:pt x="419" y="0"/>
                      <a:pt x="419" y="0"/>
                      <a:pt x="419" y="0"/>
                    </a:cubicBezTo>
                    <a:cubicBezTo>
                      <a:pt x="417" y="0"/>
                      <a:pt x="415" y="2"/>
                      <a:pt x="415" y="4"/>
                    </a:cubicBezTo>
                    <a:cubicBezTo>
                      <a:pt x="415" y="6"/>
                      <a:pt x="417" y="8"/>
                      <a:pt x="419" y="8"/>
                    </a:cubicBezTo>
                    <a:cubicBezTo>
                      <a:pt x="439" y="8"/>
                      <a:pt x="439" y="8"/>
                      <a:pt x="439" y="8"/>
                    </a:cubicBezTo>
                    <a:cubicBezTo>
                      <a:pt x="441" y="8"/>
                      <a:pt x="443" y="6"/>
                      <a:pt x="443" y="4"/>
                    </a:cubicBezTo>
                    <a:close/>
                    <a:moveTo>
                      <a:pt x="391" y="4"/>
                    </a:moveTo>
                    <a:cubicBezTo>
                      <a:pt x="391" y="2"/>
                      <a:pt x="389" y="0"/>
                      <a:pt x="387" y="0"/>
                    </a:cubicBezTo>
                    <a:cubicBezTo>
                      <a:pt x="367" y="0"/>
                      <a:pt x="367" y="0"/>
                      <a:pt x="367" y="0"/>
                    </a:cubicBezTo>
                    <a:cubicBezTo>
                      <a:pt x="365" y="0"/>
                      <a:pt x="363" y="2"/>
                      <a:pt x="363" y="4"/>
                    </a:cubicBezTo>
                    <a:cubicBezTo>
                      <a:pt x="363" y="6"/>
                      <a:pt x="365" y="8"/>
                      <a:pt x="367" y="8"/>
                    </a:cubicBezTo>
                    <a:cubicBezTo>
                      <a:pt x="387" y="8"/>
                      <a:pt x="387" y="8"/>
                      <a:pt x="387" y="8"/>
                    </a:cubicBezTo>
                    <a:cubicBezTo>
                      <a:pt x="389" y="8"/>
                      <a:pt x="391" y="6"/>
                      <a:pt x="391" y="4"/>
                    </a:cubicBezTo>
                    <a:close/>
                    <a:moveTo>
                      <a:pt x="339" y="4"/>
                    </a:moveTo>
                    <a:cubicBezTo>
                      <a:pt x="339" y="2"/>
                      <a:pt x="337" y="0"/>
                      <a:pt x="335" y="0"/>
                    </a:cubicBezTo>
                    <a:cubicBezTo>
                      <a:pt x="315" y="0"/>
                      <a:pt x="315" y="0"/>
                      <a:pt x="315" y="0"/>
                    </a:cubicBezTo>
                    <a:cubicBezTo>
                      <a:pt x="312" y="0"/>
                      <a:pt x="311" y="2"/>
                      <a:pt x="311" y="4"/>
                    </a:cubicBezTo>
                    <a:cubicBezTo>
                      <a:pt x="311" y="6"/>
                      <a:pt x="312" y="8"/>
                      <a:pt x="315" y="8"/>
                    </a:cubicBezTo>
                    <a:cubicBezTo>
                      <a:pt x="335" y="8"/>
                      <a:pt x="335" y="8"/>
                      <a:pt x="335" y="8"/>
                    </a:cubicBezTo>
                    <a:cubicBezTo>
                      <a:pt x="337" y="8"/>
                      <a:pt x="339" y="6"/>
                      <a:pt x="339" y="4"/>
                    </a:cubicBezTo>
                    <a:close/>
                    <a:moveTo>
                      <a:pt x="287" y="4"/>
                    </a:moveTo>
                    <a:cubicBezTo>
                      <a:pt x="287" y="2"/>
                      <a:pt x="285" y="0"/>
                      <a:pt x="283" y="0"/>
                    </a:cubicBezTo>
                    <a:cubicBezTo>
                      <a:pt x="262" y="0"/>
                      <a:pt x="262" y="0"/>
                      <a:pt x="262" y="0"/>
                    </a:cubicBezTo>
                    <a:cubicBezTo>
                      <a:pt x="260" y="0"/>
                      <a:pt x="258" y="2"/>
                      <a:pt x="258" y="4"/>
                    </a:cubicBezTo>
                    <a:cubicBezTo>
                      <a:pt x="258" y="6"/>
                      <a:pt x="260" y="8"/>
                      <a:pt x="262" y="8"/>
                    </a:cubicBezTo>
                    <a:cubicBezTo>
                      <a:pt x="283" y="8"/>
                      <a:pt x="283" y="8"/>
                      <a:pt x="283" y="8"/>
                    </a:cubicBezTo>
                    <a:cubicBezTo>
                      <a:pt x="285" y="8"/>
                      <a:pt x="287" y="6"/>
                      <a:pt x="287" y="4"/>
                    </a:cubicBezTo>
                    <a:close/>
                    <a:moveTo>
                      <a:pt x="234" y="4"/>
                    </a:moveTo>
                    <a:cubicBezTo>
                      <a:pt x="234" y="2"/>
                      <a:pt x="233" y="0"/>
                      <a:pt x="230" y="0"/>
                    </a:cubicBezTo>
                    <a:cubicBezTo>
                      <a:pt x="210" y="0"/>
                      <a:pt x="210" y="0"/>
                      <a:pt x="210" y="0"/>
                    </a:cubicBezTo>
                    <a:cubicBezTo>
                      <a:pt x="208" y="0"/>
                      <a:pt x="206" y="2"/>
                      <a:pt x="206" y="4"/>
                    </a:cubicBezTo>
                    <a:cubicBezTo>
                      <a:pt x="206" y="6"/>
                      <a:pt x="208" y="8"/>
                      <a:pt x="210" y="8"/>
                    </a:cubicBezTo>
                    <a:cubicBezTo>
                      <a:pt x="230" y="8"/>
                      <a:pt x="230" y="8"/>
                      <a:pt x="230" y="8"/>
                    </a:cubicBezTo>
                    <a:cubicBezTo>
                      <a:pt x="233" y="8"/>
                      <a:pt x="234" y="6"/>
                      <a:pt x="234" y="4"/>
                    </a:cubicBezTo>
                    <a:close/>
                    <a:moveTo>
                      <a:pt x="182" y="4"/>
                    </a:moveTo>
                    <a:cubicBezTo>
                      <a:pt x="182" y="2"/>
                      <a:pt x="180" y="0"/>
                      <a:pt x="178" y="0"/>
                    </a:cubicBezTo>
                    <a:cubicBezTo>
                      <a:pt x="158" y="0"/>
                      <a:pt x="158" y="0"/>
                      <a:pt x="158" y="0"/>
                    </a:cubicBezTo>
                    <a:cubicBezTo>
                      <a:pt x="156" y="0"/>
                      <a:pt x="154" y="2"/>
                      <a:pt x="154" y="4"/>
                    </a:cubicBezTo>
                    <a:cubicBezTo>
                      <a:pt x="154" y="6"/>
                      <a:pt x="156" y="8"/>
                      <a:pt x="158" y="8"/>
                    </a:cubicBezTo>
                    <a:cubicBezTo>
                      <a:pt x="178" y="8"/>
                      <a:pt x="178" y="8"/>
                      <a:pt x="178" y="8"/>
                    </a:cubicBezTo>
                    <a:cubicBezTo>
                      <a:pt x="180" y="8"/>
                      <a:pt x="182" y="6"/>
                      <a:pt x="182" y="4"/>
                    </a:cubicBezTo>
                    <a:close/>
                    <a:moveTo>
                      <a:pt x="130" y="4"/>
                    </a:moveTo>
                    <a:cubicBezTo>
                      <a:pt x="130" y="2"/>
                      <a:pt x="128" y="0"/>
                      <a:pt x="126" y="0"/>
                    </a:cubicBezTo>
                    <a:cubicBezTo>
                      <a:pt x="106" y="0"/>
                      <a:pt x="106" y="0"/>
                      <a:pt x="106" y="0"/>
                    </a:cubicBezTo>
                    <a:cubicBezTo>
                      <a:pt x="104" y="0"/>
                      <a:pt x="102" y="2"/>
                      <a:pt x="102" y="4"/>
                    </a:cubicBezTo>
                    <a:cubicBezTo>
                      <a:pt x="102" y="6"/>
                      <a:pt x="104" y="8"/>
                      <a:pt x="106" y="8"/>
                    </a:cubicBezTo>
                    <a:cubicBezTo>
                      <a:pt x="126" y="8"/>
                      <a:pt x="126" y="8"/>
                      <a:pt x="126" y="8"/>
                    </a:cubicBezTo>
                    <a:cubicBezTo>
                      <a:pt x="128" y="8"/>
                      <a:pt x="130" y="6"/>
                      <a:pt x="130" y="4"/>
                    </a:cubicBezTo>
                    <a:close/>
                    <a:moveTo>
                      <a:pt x="78" y="4"/>
                    </a:moveTo>
                    <a:cubicBezTo>
                      <a:pt x="78" y="2"/>
                      <a:pt x="76" y="0"/>
                      <a:pt x="74" y="0"/>
                    </a:cubicBezTo>
                    <a:cubicBezTo>
                      <a:pt x="54" y="0"/>
                      <a:pt x="54" y="0"/>
                      <a:pt x="54" y="0"/>
                    </a:cubicBezTo>
                    <a:cubicBezTo>
                      <a:pt x="52" y="0"/>
                      <a:pt x="50" y="2"/>
                      <a:pt x="50" y="4"/>
                    </a:cubicBezTo>
                    <a:cubicBezTo>
                      <a:pt x="50" y="6"/>
                      <a:pt x="52" y="8"/>
                      <a:pt x="54" y="8"/>
                    </a:cubicBezTo>
                    <a:cubicBezTo>
                      <a:pt x="74" y="8"/>
                      <a:pt x="74" y="8"/>
                      <a:pt x="74" y="8"/>
                    </a:cubicBezTo>
                    <a:cubicBezTo>
                      <a:pt x="76" y="8"/>
                      <a:pt x="78" y="6"/>
                      <a:pt x="78" y="4"/>
                    </a:cubicBezTo>
                    <a:close/>
                    <a:moveTo>
                      <a:pt x="8" y="119"/>
                    </a:moveTo>
                    <a:cubicBezTo>
                      <a:pt x="8" y="109"/>
                      <a:pt x="8" y="109"/>
                      <a:pt x="8" y="109"/>
                    </a:cubicBezTo>
                    <a:cubicBezTo>
                      <a:pt x="8" y="107"/>
                      <a:pt x="6" y="105"/>
                      <a:pt x="4" y="105"/>
                    </a:cubicBezTo>
                    <a:cubicBezTo>
                      <a:pt x="2" y="105"/>
                      <a:pt x="0" y="107"/>
                      <a:pt x="0" y="109"/>
                    </a:cubicBezTo>
                    <a:cubicBezTo>
                      <a:pt x="0" y="119"/>
                      <a:pt x="0" y="119"/>
                      <a:pt x="0" y="119"/>
                    </a:cubicBezTo>
                    <a:cubicBezTo>
                      <a:pt x="0" y="121"/>
                      <a:pt x="2" y="123"/>
                      <a:pt x="4" y="123"/>
                    </a:cubicBezTo>
                    <a:cubicBezTo>
                      <a:pt x="6" y="123"/>
                      <a:pt x="8" y="121"/>
                      <a:pt x="8" y="119"/>
                    </a:cubicBezTo>
                    <a:close/>
                  </a:path>
                </a:pathLst>
              </a:custGeom>
              <a:solidFill>
                <a:srgbClr val="D2D2D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7" name="TextBox 96"/>
            <p:cNvSpPr txBox="1"/>
            <p:nvPr/>
          </p:nvSpPr>
          <p:spPr>
            <a:xfrm>
              <a:off x="821570" y="3697046"/>
              <a:ext cx="4715890" cy="369332"/>
            </a:xfrm>
            <a:prstGeom prst="rect">
              <a:avLst/>
            </a:prstGeom>
            <a:noFill/>
          </p:spPr>
          <p:txBody>
            <a:bodyPr wrap="square" lIns="0" tIns="0" rIns="0" bIns="146304" rtlCol="0">
              <a:noAutofit/>
            </a:bodyPr>
            <a:lstStyle/>
            <a:p>
              <a:r>
                <a:rPr lang="en-US" dirty="0">
                  <a:solidFill>
                    <a:srgbClr val="0078D7"/>
                  </a:solidFill>
                </a:rPr>
                <a:t>INCREASED SALES OVER TIME</a:t>
              </a:r>
            </a:p>
            <a:p>
              <a:pPr>
                <a:lnSpc>
                  <a:spcPct val="90000"/>
                </a:lnSpc>
                <a:spcAft>
                  <a:spcPts val="600"/>
                </a:spcAft>
              </a:pPr>
              <a:r>
                <a:rPr lang="en-US" sz="1400" dirty="0">
                  <a:solidFill>
                    <a:schemeClr val="bg1"/>
                  </a:solidFill>
                </a:rPr>
                <a:t>Repeat customers spend 67% more in months 31-36 than in their first six months</a:t>
              </a:r>
              <a:r>
                <a:rPr lang="en-US" sz="1400" baseline="30000" dirty="0">
                  <a:solidFill>
                    <a:schemeClr val="bg1"/>
                  </a:solidFill>
                </a:rPr>
                <a:t>4</a:t>
              </a:r>
            </a:p>
          </p:txBody>
        </p:sp>
      </p:grpSp>
      <p:grpSp>
        <p:nvGrpSpPr>
          <p:cNvPr id="1135" name="Group 1134"/>
          <p:cNvGrpSpPr/>
          <p:nvPr/>
        </p:nvGrpSpPr>
        <p:grpSpPr>
          <a:xfrm>
            <a:off x="5651500" y="4281166"/>
            <a:ext cx="5880101" cy="947202"/>
            <a:chOff x="5651500" y="4174400"/>
            <a:chExt cx="5880101" cy="947202"/>
          </a:xfrm>
        </p:grpSpPr>
        <p:grpSp>
          <p:nvGrpSpPr>
            <p:cNvPr id="1132" name="Group 1131"/>
            <p:cNvGrpSpPr/>
            <p:nvPr/>
          </p:nvGrpSpPr>
          <p:grpSpPr>
            <a:xfrm>
              <a:off x="5651500" y="4174400"/>
              <a:ext cx="5880101" cy="896937"/>
              <a:chOff x="5651500" y="4174400"/>
              <a:chExt cx="5880101" cy="896937"/>
            </a:xfrm>
          </p:grpSpPr>
          <p:grpSp>
            <p:nvGrpSpPr>
              <p:cNvPr id="23" name="Group 22"/>
              <p:cNvGrpSpPr/>
              <p:nvPr/>
            </p:nvGrpSpPr>
            <p:grpSpPr>
              <a:xfrm>
                <a:off x="5651500" y="4174400"/>
                <a:ext cx="898525" cy="896937"/>
                <a:chOff x="5651500" y="4174400"/>
                <a:chExt cx="898525" cy="896937"/>
              </a:xfrm>
            </p:grpSpPr>
            <p:sp>
              <p:nvSpPr>
                <p:cNvPr id="11" name="Freeform 11"/>
                <p:cNvSpPr>
                  <a:spLocks/>
                </p:cNvSpPr>
                <p:nvPr/>
              </p:nvSpPr>
              <p:spPr bwMode="auto">
                <a:xfrm>
                  <a:off x="5651500" y="4174400"/>
                  <a:ext cx="898525" cy="896937"/>
                </a:xfrm>
                <a:custGeom>
                  <a:avLst/>
                  <a:gdLst>
                    <a:gd name="T0" fmla="*/ 283 w 566"/>
                    <a:gd name="T1" fmla="*/ 565 h 565"/>
                    <a:gd name="T2" fmla="*/ 0 w 566"/>
                    <a:gd name="T3" fmla="*/ 283 h 565"/>
                    <a:gd name="T4" fmla="*/ 283 w 566"/>
                    <a:gd name="T5" fmla="*/ 0 h 565"/>
                    <a:gd name="T6" fmla="*/ 566 w 566"/>
                    <a:gd name="T7" fmla="*/ 283 h 565"/>
                    <a:gd name="T8" fmla="*/ 283 w 566"/>
                    <a:gd name="T9" fmla="*/ 565 h 565"/>
                  </a:gdLst>
                  <a:ahLst/>
                  <a:cxnLst>
                    <a:cxn ang="0">
                      <a:pos x="T0" y="T1"/>
                    </a:cxn>
                    <a:cxn ang="0">
                      <a:pos x="T2" y="T3"/>
                    </a:cxn>
                    <a:cxn ang="0">
                      <a:pos x="T4" y="T5"/>
                    </a:cxn>
                    <a:cxn ang="0">
                      <a:pos x="T6" y="T7"/>
                    </a:cxn>
                    <a:cxn ang="0">
                      <a:pos x="T8" y="T9"/>
                    </a:cxn>
                  </a:cxnLst>
                  <a:rect l="0" t="0" r="r" b="b"/>
                  <a:pathLst>
                    <a:path w="566" h="565">
                      <a:moveTo>
                        <a:pt x="283" y="565"/>
                      </a:moveTo>
                      <a:lnTo>
                        <a:pt x="0" y="283"/>
                      </a:lnTo>
                      <a:lnTo>
                        <a:pt x="283" y="0"/>
                      </a:lnTo>
                      <a:lnTo>
                        <a:pt x="566" y="283"/>
                      </a:lnTo>
                      <a:lnTo>
                        <a:pt x="283" y="56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p:nvSpPr>
              <p:spPr bwMode="auto">
                <a:xfrm>
                  <a:off x="5903913" y="4490915"/>
                  <a:ext cx="393700" cy="292100"/>
                </a:xfrm>
                <a:custGeom>
                  <a:avLst/>
                  <a:gdLst>
                    <a:gd name="T0" fmla="*/ 63 w 126"/>
                    <a:gd name="T1" fmla="*/ 0 h 94"/>
                    <a:gd name="T2" fmla="*/ 0 w 126"/>
                    <a:gd name="T3" fmla="*/ 41 h 94"/>
                    <a:gd name="T4" fmla="*/ 13 w 126"/>
                    <a:gd name="T5" fmla="*/ 66 h 94"/>
                    <a:gd name="T6" fmla="*/ 0 w 126"/>
                    <a:gd name="T7" fmla="*/ 94 h 94"/>
                    <a:gd name="T8" fmla="*/ 34 w 126"/>
                    <a:gd name="T9" fmla="*/ 78 h 94"/>
                    <a:gd name="T10" fmla="*/ 63 w 126"/>
                    <a:gd name="T11" fmla="*/ 83 h 94"/>
                    <a:gd name="T12" fmla="*/ 126 w 126"/>
                    <a:gd name="T13" fmla="*/ 41 h 94"/>
                    <a:gd name="T14" fmla="*/ 63 w 126"/>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6" h="94">
                      <a:moveTo>
                        <a:pt x="63" y="0"/>
                      </a:moveTo>
                      <a:cubicBezTo>
                        <a:pt x="28" y="0"/>
                        <a:pt x="0" y="19"/>
                        <a:pt x="0" y="41"/>
                      </a:cubicBezTo>
                      <a:cubicBezTo>
                        <a:pt x="0" y="51"/>
                        <a:pt x="5" y="59"/>
                        <a:pt x="13" y="66"/>
                      </a:cubicBezTo>
                      <a:cubicBezTo>
                        <a:pt x="0" y="94"/>
                        <a:pt x="0" y="94"/>
                        <a:pt x="0" y="94"/>
                      </a:cubicBezTo>
                      <a:cubicBezTo>
                        <a:pt x="34" y="78"/>
                        <a:pt x="34" y="78"/>
                        <a:pt x="34" y="78"/>
                      </a:cubicBezTo>
                      <a:cubicBezTo>
                        <a:pt x="42" y="81"/>
                        <a:pt x="52" y="83"/>
                        <a:pt x="63" y="83"/>
                      </a:cubicBezTo>
                      <a:cubicBezTo>
                        <a:pt x="98" y="83"/>
                        <a:pt x="126" y="64"/>
                        <a:pt x="126" y="41"/>
                      </a:cubicBezTo>
                      <a:cubicBezTo>
                        <a:pt x="126" y="19"/>
                        <a:pt x="98" y="0"/>
                        <a:pt x="6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9" name="Freeform 19"/>
              <p:cNvSpPr>
                <a:spLocks noEditPoints="1"/>
              </p:cNvSpPr>
              <p:nvPr/>
            </p:nvSpPr>
            <p:spPr bwMode="auto">
              <a:xfrm>
                <a:off x="6599238" y="4614138"/>
                <a:ext cx="4932363" cy="382587"/>
              </a:xfrm>
              <a:custGeom>
                <a:avLst/>
                <a:gdLst>
                  <a:gd name="T0" fmla="*/ 4 w 1582"/>
                  <a:gd name="T1" fmla="*/ 0 h 123"/>
                  <a:gd name="T2" fmla="*/ 1582 w 1582"/>
                  <a:gd name="T3" fmla="*/ 77 h 123"/>
                  <a:gd name="T4" fmla="*/ 1574 w 1582"/>
                  <a:gd name="T5" fmla="*/ 77 h 123"/>
                  <a:gd name="T6" fmla="*/ 1575 w 1582"/>
                  <a:gd name="T7" fmla="*/ 24 h 123"/>
                  <a:gd name="T8" fmla="*/ 1568 w 1582"/>
                  <a:gd name="T9" fmla="*/ 28 h 123"/>
                  <a:gd name="T10" fmla="*/ 1528 w 1582"/>
                  <a:gd name="T11" fmla="*/ 0 h 123"/>
                  <a:gd name="T12" fmla="*/ 1528 w 1582"/>
                  <a:gd name="T13" fmla="*/ 8 h 123"/>
                  <a:gd name="T14" fmla="*/ 1455 w 1582"/>
                  <a:gd name="T15" fmla="*/ 0 h 123"/>
                  <a:gd name="T16" fmla="*/ 1479 w 1582"/>
                  <a:gd name="T17" fmla="*/ 4 h 123"/>
                  <a:gd name="T18" fmla="*/ 1399 w 1582"/>
                  <a:gd name="T19" fmla="*/ 4 h 123"/>
                  <a:gd name="T20" fmla="*/ 1375 w 1582"/>
                  <a:gd name="T21" fmla="*/ 4 h 123"/>
                  <a:gd name="T22" fmla="*/ 1351 w 1582"/>
                  <a:gd name="T23" fmla="*/ 8 h 123"/>
                  <a:gd name="T24" fmla="*/ 1319 w 1582"/>
                  <a:gd name="T25" fmla="*/ 0 h 123"/>
                  <a:gd name="T26" fmla="*/ 1319 w 1582"/>
                  <a:gd name="T27" fmla="*/ 8 h 123"/>
                  <a:gd name="T28" fmla="*/ 1247 w 1582"/>
                  <a:gd name="T29" fmla="*/ 0 h 123"/>
                  <a:gd name="T30" fmla="*/ 1271 w 1582"/>
                  <a:gd name="T31" fmla="*/ 4 h 123"/>
                  <a:gd name="T32" fmla="*/ 1191 w 1582"/>
                  <a:gd name="T33" fmla="*/ 4 h 123"/>
                  <a:gd name="T34" fmla="*/ 1166 w 1582"/>
                  <a:gd name="T35" fmla="*/ 4 h 123"/>
                  <a:gd name="T36" fmla="*/ 1142 w 1582"/>
                  <a:gd name="T37" fmla="*/ 8 h 123"/>
                  <a:gd name="T38" fmla="*/ 1110 w 1582"/>
                  <a:gd name="T39" fmla="*/ 0 h 123"/>
                  <a:gd name="T40" fmla="*/ 1110 w 1582"/>
                  <a:gd name="T41" fmla="*/ 8 h 123"/>
                  <a:gd name="T42" fmla="*/ 1038 w 1582"/>
                  <a:gd name="T43" fmla="*/ 0 h 123"/>
                  <a:gd name="T44" fmla="*/ 1062 w 1582"/>
                  <a:gd name="T45" fmla="*/ 4 h 123"/>
                  <a:gd name="T46" fmla="*/ 982 w 1582"/>
                  <a:gd name="T47" fmla="*/ 4 h 123"/>
                  <a:gd name="T48" fmla="*/ 958 w 1582"/>
                  <a:gd name="T49" fmla="*/ 4 h 123"/>
                  <a:gd name="T50" fmla="*/ 934 w 1582"/>
                  <a:gd name="T51" fmla="*/ 8 h 123"/>
                  <a:gd name="T52" fmla="*/ 902 w 1582"/>
                  <a:gd name="T53" fmla="*/ 0 h 123"/>
                  <a:gd name="T54" fmla="*/ 902 w 1582"/>
                  <a:gd name="T55" fmla="*/ 8 h 123"/>
                  <a:gd name="T56" fmla="*/ 829 w 1582"/>
                  <a:gd name="T57" fmla="*/ 0 h 123"/>
                  <a:gd name="T58" fmla="*/ 853 w 1582"/>
                  <a:gd name="T59" fmla="*/ 4 h 123"/>
                  <a:gd name="T60" fmla="*/ 773 w 1582"/>
                  <a:gd name="T61" fmla="*/ 4 h 123"/>
                  <a:gd name="T62" fmla="*/ 749 w 1582"/>
                  <a:gd name="T63" fmla="*/ 4 h 123"/>
                  <a:gd name="T64" fmla="*/ 725 w 1582"/>
                  <a:gd name="T65" fmla="*/ 8 h 123"/>
                  <a:gd name="T66" fmla="*/ 693 w 1582"/>
                  <a:gd name="T67" fmla="*/ 0 h 123"/>
                  <a:gd name="T68" fmla="*/ 693 w 1582"/>
                  <a:gd name="T69" fmla="*/ 8 h 123"/>
                  <a:gd name="T70" fmla="*/ 621 w 1582"/>
                  <a:gd name="T71" fmla="*/ 0 h 123"/>
                  <a:gd name="T72" fmla="*/ 645 w 1582"/>
                  <a:gd name="T73" fmla="*/ 4 h 123"/>
                  <a:gd name="T74" fmla="*/ 564 w 1582"/>
                  <a:gd name="T75" fmla="*/ 4 h 123"/>
                  <a:gd name="T76" fmla="*/ 540 w 1582"/>
                  <a:gd name="T77" fmla="*/ 4 h 123"/>
                  <a:gd name="T78" fmla="*/ 516 w 1582"/>
                  <a:gd name="T79" fmla="*/ 8 h 123"/>
                  <a:gd name="T80" fmla="*/ 484 w 1582"/>
                  <a:gd name="T81" fmla="*/ 0 h 123"/>
                  <a:gd name="T82" fmla="*/ 484 w 1582"/>
                  <a:gd name="T83" fmla="*/ 8 h 123"/>
                  <a:gd name="T84" fmla="*/ 412 w 1582"/>
                  <a:gd name="T85" fmla="*/ 0 h 123"/>
                  <a:gd name="T86" fmla="*/ 436 w 1582"/>
                  <a:gd name="T87" fmla="*/ 4 h 123"/>
                  <a:gd name="T88" fmla="*/ 356 w 1582"/>
                  <a:gd name="T89" fmla="*/ 4 h 123"/>
                  <a:gd name="T90" fmla="*/ 332 w 1582"/>
                  <a:gd name="T91" fmla="*/ 4 h 123"/>
                  <a:gd name="T92" fmla="*/ 307 w 1582"/>
                  <a:gd name="T93" fmla="*/ 8 h 123"/>
                  <a:gd name="T94" fmla="*/ 275 w 1582"/>
                  <a:gd name="T95" fmla="*/ 0 h 123"/>
                  <a:gd name="T96" fmla="*/ 275 w 1582"/>
                  <a:gd name="T97" fmla="*/ 8 h 123"/>
                  <a:gd name="T98" fmla="*/ 203 w 1582"/>
                  <a:gd name="T99" fmla="*/ 0 h 123"/>
                  <a:gd name="T100" fmla="*/ 227 w 1582"/>
                  <a:gd name="T101" fmla="*/ 4 h 123"/>
                  <a:gd name="T102" fmla="*/ 147 w 1582"/>
                  <a:gd name="T103" fmla="*/ 4 h 123"/>
                  <a:gd name="T104" fmla="*/ 123 w 1582"/>
                  <a:gd name="T105" fmla="*/ 4 h 123"/>
                  <a:gd name="T106" fmla="*/ 99 w 1582"/>
                  <a:gd name="T107" fmla="*/ 8 h 123"/>
                  <a:gd name="T108" fmla="*/ 67 w 1582"/>
                  <a:gd name="T109" fmla="*/ 0 h 123"/>
                  <a:gd name="T110" fmla="*/ 67 w 1582"/>
                  <a:gd name="T111" fmla="*/ 8 h 123"/>
                  <a:gd name="T112" fmla="*/ 1578 w 1582"/>
                  <a:gd name="T113" fmla="*/ 105 h 123"/>
                  <a:gd name="T114" fmla="*/ 1582 w 1582"/>
                  <a:gd name="T115" fmla="*/ 11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2" h="123">
                    <a:moveTo>
                      <a:pt x="14" y="8"/>
                    </a:moveTo>
                    <a:cubicBezTo>
                      <a:pt x="4" y="8"/>
                      <a:pt x="4" y="8"/>
                      <a:pt x="4" y="8"/>
                    </a:cubicBezTo>
                    <a:cubicBezTo>
                      <a:pt x="2" y="8"/>
                      <a:pt x="0" y="6"/>
                      <a:pt x="0" y="4"/>
                    </a:cubicBezTo>
                    <a:cubicBezTo>
                      <a:pt x="0" y="1"/>
                      <a:pt x="2" y="0"/>
                      <a:pt x="4" y="0"/>
                    </a:cubicBezTo>
                    <a:cubicBezTo>
                      <a:pt x="14" y="0"/>
                      <a:pt x="14" y="0"/>
                      <a:pt x="14" y="0"/>
                    </a:cubicBezTo>
                    <a:cubicBezTo>
                      <a:pt x="17" y="0"/>
                      <a:pt x="18" y="1"/>
                      <a:pt x="18" y="4"/>
                    </a:cubicBezTo>
                    <a:cubicBezTo>
                      <a:pt x="18" y="6"/>
                      <a:pt x="17" y="8"/>
                      <a:pt x="14" y="8"/>
                    </a:cubicBezTo>
                    <a:close/>
                    <a:moveTo>
                      <a:pt x="1582" y="77"/>
                    </a:moveTo>
                    <a:cubicBezTo>
                      <a:pt x="1582" y="57"/>
                      <a:pt x="1582" y="57"/>
                      <a:pt x="1582" y="57"/>
                    </a:cubicBezTo>
                    <a:cubicBezTo>
                      <a:pt x="1582" y="55"/>
                      <a:pt x="1580" y="53"/>
                      <a:pt x="1578" y="53"/>
                    </a:cubicBezTo>
                    <a:cubicBezTo>
                      <a:pt x="1575" y="53"/>
                      <a:pt x="1574" y="55"/>
                      <a:pt x="1574" y="57"/>
                    </a:cubicBezTo>
                    <a:cubicBezTo>
                      <a:pt x="1574" y="77"/>
                      <a:pt x="1574" y="77"/>
                      <a:pt x="1574" y="77"/>
                    </a:cubicBezTo>
                    <a:cubicBezTo>
                      <a:pt x="1574" y="79"/>
                      <a:pt x="1575" y="81"/>
                      <a:pt x="1578" y="81"/>
                    </a:cubicBezTo>
                    <a:cubicBezTo>
                      <a:pt x="1580" y="81"/>
                      <a:pt x="1582" y="79"/>
                      <a:pt x="1582" y="77"/>
                    </a:cubicBezTo>
                    <a:close/>
                    <a:moveTo>
                      <a:pt x="1574" y="29"/>
                    </a:moveTo>
                    <a:cubicBezTo>
                      <a:pt x="1576" y="28"/>
                      <a:pt x="1576" y="26"/>
                      <a:pt x="1575" y="24"/>
                    </a:cubicBezTo>
                    <a:cubicBezTo>
                      <a:pt x="1572" y="17"/>
                      <a:pt x="1567" y="12"/>
                      <a:pt x="1560" y="8"/>
                    </a:cubicBezTo>
                    <a:cubicBezTo>
                      <a:pt x="1559" y="7"/>
                      <a:pt x="1556" y="7"/>
                      <a:pt x="1555" y="9"/>
                    </a:cubicBezTo>
                    <a:cubicBezTo>
                      <a:pt x="1554" y="11"/>
                      <a:pt x="1554" y="13"/>
                      <a:pt x="1556" y="15"/>
                    </a:cubicBezTo>
                    <a:cubicBezTo>
                      <a:pt x="1561" y="18"/>
                      <a:pt x="1565" y="23"/>
                      <a:pt x="1568" y="28"/>
                    </a:cubicBezTo>
                    <a:cubicBezTo>
                      <a:pt x="1569" y="29"/>
                      <a:pt x="1570" y="30"/>
                      <a:pt x="1572" y="30"/>
                    </a:cubicBezTo>
                    <a:cubicBezTo>
                      <a:pt x="1572" y="30"/>
                      <a:pt x="1573" y="30"/>
                      <a:pt x="1574" y="29"/>
                    </a:cubicBezTo>
                    <a:close/>
                    <a:moveTo>
                      <a:pt x="1532" y="4"/>
                    </a:moveTo>
                    <a:cubicBezTo>
                      <a:pt x="1532" y="1"/>
                      <a:pt x="1530" y="0"/>
                      <a:pt x="1528" y="0"/>
                    </a:cubicBezTo>
                    <a:cubicBezTo>
                      <a:pt x="1508" y="0"/>
                      <a:pt x="1508" y="0"/>
                      <a:pt x="1508" y="0"/>
                    </a:cubicBezTo>
                    <a:cubicBezTo>
                      <a:pt x="1505" y="0"/>
                      <a:pt x="1504" y="1"/>
                      <a:pt x="1504" y="4"/>
                    </a:cubicBezTo>
                    <a:cubicBezTo>
                      <a:pt x="1504" y="6"/>
                      <a:pt x="1505" y="8"/>
                      <a:pt x="1508" y="8"/>
                    </a:cubicBezTo>
                    <a:cubicBezTo>
                      <a:pt x="1528" y="8"/>
                      <a:pt x="1528" y="8"/>
                      <a:pt x="1528" y="8"/>
                    </a:cubicBezTo>
                    <a:cubicBezTo>
                      <a:pt x="1530" y="8"/>
                      <a:pt x="1532" y="6"/>
                      <a:pt x="1532" y="4"/>
                    </a:cubicBezTo>
                    <a:close/>
                    <a:moveTo>
                      <a:pt x="1479" y="4"/>
                    </a:moveTo>
                    <a:cubicBezTo>
                      <a:pt x="1479" y="1"/>
                      <a:pt x="1478" y="0"/>
                      <a:pt x="1475" y="0"/>
                    </a:cubicBezTo>
                    <a:cubicBezTo>
                      <a:pt x="1455" y="0"/>
                      <a:pt x="1455" y="0"/>
                      <a:pt x="1455" y="0"/>
                    </a:cubicBezTo>
                    <a:cubicBezTo>
                      <a:pt x="1453" y="0"/>
                      <a:pt x="1451" y="1"/>
                      <a:pt x="1451" y="4"/>
                    </a:cubicBezTo>
                    <a:cubicBezTo>
                      <a:pt x="1451" y="6"/>
                      <a:pt x="1453" y="8"/>
                      <a:pt x="1455" y="8"/>
                    </a:cubicBezTo>
                    <a:cubicBezTo>
                      <a:pt x="1475" y="8"/>
                      <a:pt x="1475" y="8"/>
                      <a:pt x="1475" y="8"/>
                    </a:cubicBezTo>
                    <a:cubicBezTo>
                      <a:pt x="1478" y="8"/>
                      <a:pt x="1479" y="6"/>
                      <a:pt x="1479" y="4"/>
                    </a:cubicBezTo>
                    <a:close/>
                    <a:moveTo>
                      <a:pt x="1427" y="4"/>
                    </a:moveTo>
                    <a:cubicBezTo>
                      <a:pt x="1427" y="1"/>
                      <a:pt x="1426" y="0"/>
                      <a:pt x="1423" y="0"/>
                    </a:cubicBezTo>
                    <a:cubicBezTo>
                      <a:pt x="1403" y="0"/>
                      <a:pt x="1403" y="0"/>
                      <a:pt x="1403" y="0"/>
                    </a:cubicBezTo>
                    <a:cubicBezTo>
                      <a:pt x="1401" y="0"/>
                      <a:pt x="1399" y="1"/>
                      <a:pt x="1399" y="4"/>
                    </a:cubicBezTo>
                    <a:cubicBezTo>
                      <a:pt x="1399" y="6"/>
                      <a:pt x="1401" y="8"/>
                      <a:pt x="1403" y="8"/>
                    </a:cubicBezTo>
                    <a:cubicBezTo>
                      <a:pt x="1423" y="8"/>
                      <a:pt x="1423" y="8"/>
                      <a:pt x="1423" y="8"/>
                    </a:cubicBezTo>
                    <a:cubicBezTo>
                      <a:pt x="1426" y="8"/>
                      <a:pt x="1427" y="6"/>
                      <a:pt x="1427" y="4"/>
                    </a:cubicBezTo>
                    <a:close/>
                    <a:moveTo>
                      <a:pt x="1375" y="4"/>
                    </a:moveTo>
                    <a:cubicBezTo>
                      <a:pt x="1375" y="1"/>
                      <a:pt x="1373" y="0"/>
                      <a:pt x="1371" y="0"/>
                    </a:cubicBezTo>
                    <a:cubicBezTo>
                      <a:pt x="1351" y="0"/>
                      <a:pt x="1351" y="0"/>
                      <a:pt x="1351" y="0"/>
                    </a:cubicBezTo>
                    <a:cubicBezTo>
                      <a:pt x="1349" y="0"/>
                      <a:pt x="1347" y="1"/>
                      <a:pt x="1347" y="4"/>
                    </a:cubicBezTo>
                    <a:cubicBezTo>
                      <a:pt x="1347" y="6"/>
                      <a:pt x="1349" y="8"/>
                      <a:pt x="1351" y="8"/>
                    </a:cubicBezTo>
                    <a:cubicBezTo>
                      <a:pt x="1371" y="8"/>
                      <a:pt x="1371" y="8"/>
                      <a:pt x="1371" y="8"/>
                    </a:cubicBezTo>
                    <a:cubicBezTo>
                      <a:pt x="1373" y="8"/>
                      <a:pt x="1375" y="6"/>
                      <a:pt x="1375" y="4"/>
                    </a:cubicBezTo>
                    <a:close/>
                    <a:moveTo>
                      <a:pt x="1323" y="4"/>
                    </a:moveTo>
                    <a:cubicBezTo>
                      <a:pt x="1323" y="1"/>
                      <a:pt x="1321" y="0"/>
                      <a:pt x="1319" y="0"/>
                    </a:cubicBezTo>
                    <a:cubicBezTo>
                      <a:pt x="1299" y="0"/>
                      <a:pt x="1299" y="0"/>
                      <a:pt x="1299" y="0"/>
                    </a:cubicBezTo>
                    <a:cubicBezTo>
                      <a:pt x="1297" y="0"/>
                      <a:pt x="1295" y="1"/>
                      <a:pt x="1295" y="4"/>
                    </a:cubicBezTo>
                    <a:cubicBezTo>
                      <a:pt x="1295" y="6"/>
                      <a:pt x="1297" y="8"/>
                      <a:pt x="1299" y="8"/>
                    </a:cubicBezTo>
                    <a:cubicBezTo>
                      <a:pt x="1319" y="8"/>
                      <a:pt x="1319" y="8"/>
                      <a:pt x="1319" y="8"/>
                    </a:cubicBezTo>
                    <a:cubicBezTo>
                      <a:pt x="1321" y="8"/>
                      <a:pt x="1323" y="6"/>
                      <a:pt x="1323" y="4"/>
                    </a:cubicBezTo>
                    <a:close/>
                    <a:moveTo>
                      <a:pt x="1271" y="4"/>
                    </a:moveTo>
                    <a:cubicBezTo>
                      <a:pt x="1271" y="1"/>
                      <a:pt x="1269" y="0"/>
                      <a:pt x="1267" y="0"/>
                    </a:cubicBezTo>
                    <a:cubicBezTo>
                      <a:pt x="1247" y="0"/>
                      <a:pt x="1247" y="0"/>
                      <a:pt x="1247" y="0"/>
                    </a:cubicBezTo>
                    <a:cubicBezTo>
                      <a:pt x="1244" y="0"/>
                      <a:pt x="1243" y="1"/>
                      <a:pt x="1243" y="4"/>
                    </a:cubicBezTo>
                    <a:cubicBezTo>
                      <a:pt x="1243" y="6"/>
                      <a:pt x="1244" y="8"/>
                      <a:pt x="1247" y="8"/>
                    </a:cubicBezTo>
                    <a:cubicBezTo>
                      <a:pt x="1267" y="8"/>
                      <a:pt x="1267" y="8"/>
                      <a:pt x="1267" y="8"/>
                    </a:cubicBezTo>
                    <a:cubicBezTo>
                      <a:pt x="1269" y="8"/>
                      <a:pt x="1271" y="6"/>
                      <a:pt x="1271" y="4"/>
                    </a:cubicBezTo>
                    <a:close/>
                    <a:moveTo>
                      <a:pt x="1219" y="4"/>
                    </a:moveTo>
                    <a:cubicBezTo>
                      <a:pt x="1219" y="1"/>
                      <a:pt x="1217" y="0"/>
                      <a:pt x="1215" y="0"/>
                    </a:cubicBezTo>
                    <a:cubicBezTo>
                      <a:pt x="1195" y="0"/>
                      <a:pt x="1195" y="0"/>
                      <a:pt x="1195" y="0"/>
                    </a:cubicBezTo>
                    <a:cubicBezTo>
                      <a:pt x="1192" y="0"/>
                      <a:pt x="1191" y="1"/>
                      <a:pt x="1191" y="4"/>
                    </a:cubicBezTo>
                    <a:cubicBezTo>
                      <a:pt x="1191" y="6"/>
                      <a:pt x="1192" y="8"/>
                      <a:pt x="1195" y="8"/>
                    </a:cubicBezTo>
                    <a:cubicBezTo>
                      <a:pt x="1215" y="8"/>
                      <a:pt x="1215" y="8"/>
                      <a:pt x="1215" y="8"/>
                    </a:cubicBezTo>
                    <a:cubicBezTo>
                      <a:pt x="1217" y="8"/>
                      <a:pt x="1219" y="6"/>
                      <a:pt x="1219" y="4"/>
                    </a:cubicBezTo>
                    <a:close/>
                    <a:moveTo>
                      <a:pt x="1166" y="4"/>
                    </a:moveTo>
                    <a:cubicBezTo>
                      <a:pt x="1166" y="1"/>
                      <a:pt x="1165" y="0"/>
                      <a:pt x="1162" y="0"/>
                    </a:cubicBezTo>
                    <a:cubicBezTo>
                      <a:pt x="1142" y="0"/>
                      <a:pt x="1142" y="0"/>
                      <a:pt x="1142" y="0"/>
                    </a:cubicBezTo>
                    <a:cubicBezTo>
                      <a:pt x="1140" y="0"/>
                      <a:pt x="1138" y="1"/>
                      <a:pt x="1138" y="4"/>
                    </a:cubicBezTo>
                    <a:cubicBezTo>
                      <a:pt x="1138" y="6"/>
                      <a:pt x="1140" y="8"/>
                      <a:pt x="1142" y="8"/>
                    </a:cubicBezTo>
                    <a:cubicBezTo>
                      <a:pt x="1162" y="8"/>
                      <a:pt x="1162" y="8"/>
                      <a:pt x="1162" y="8"/>
                    </a:cubicBezTo>
                    <a:cubicBezTo>
                      <a:pt x="1165" y="8"/>
                      <a:pt x="1166" y="6"/>
                      <a:pt x="1166" y="4"/>
                    </a:cubicBezTo>
                    <a:close/>
                    <a:moveTo>
                      <a:pt x="1114" y="4"/>
                    </a:moveTo>
                    <a:cubicBezTo>
                      <a:pt x="1114" y="1"/>
                      <a:pt x="1112" y="0"/>
                      <a:pt x="1110" y="0"/>
                    </a:cubicBezTo>
                    <a:cubicBezTo>
                      <a:pt x="1090" y="0"/>
                      <a:pt x="1090" y="0"/>
                      <a:pt x="1090" y="0"/>
                    </a:cubicBezTo>
                    <a:cubicBezTo>
                      <a:pt x="1088" y="0"/>
                      <a:pt x="1086" y="1"/>
                      <a:pt x="1086" y="4"/>
                    </a:cubicBezTo>
                    <a:cubicBezTo>
                      <a:pt x="1086" y="6"/>
                      <a:pt x="1088" y="8"/>
                      <a:pt x="1090" y="8"/>
                    </a:cubicBezTo>
                    <a:cubicBezTo>
                      <a:pt x="1110" y="8"/>
                      <a:pt x="1110" y="8"/>
                      <a:pt x="1110" y="8"/>
                    </a:cubicBezTo>
                    <a:cubicBezTo>
                      <a:pt x="1112" y="8"/>
                      <a:pt x="1114" y="6"/>
                      <a:pt x="1114" y="4"/>
                    </a:cubicBezTo>
                    <a:close/>
                    <a:moveTo>
                      <a:pt x="1062" y="4"/>
                    </a:moveTo>
                    <a:cubicBezTo>
                      <a:pt x="1062" y="1"/>
                      <a:pt x="1060" y="0"/>
                      <a:pt x="1058" y="0"/>
                    </a:cubicBezTo>
                    <a:cubicBezTo>
                      <a:pt x="1038" y="0"/>
                      <a:pt x="1038" y="0"/>
                      <a:pt x="1038" y="0"/>
                    </a:cubicBezTo>
                    <a:cubicBezTo>
                      <a:pt x="1036" y="0"/>
                      <a:pt x="1034" y="1"/>
                      <a:pt x="1034" y="4"/>
                    </a:cubicBezTo>
                    <a:cubicBezTo>
                      <a:pt x="1034" y="6"/>
                      <a:pt x="1036" y="8"/>
                      <a:pt x="1038" y="8"/>
                    </a:cubicBezTo>
                    <a:cubicBezTo>
                      <a:pt x="1058" y="8"/>
                      <a:pt x="1058" y="8"/>
                      <a:pt x="1058" y="8"/>
                    </a:cubicBezTo>
                    <a:cubicBezTo>
                      <a:pt x="1060" y="8"/>
                      <a:pt x="1062" y="6"/>
                      <a:pt x="1062" y="4"/>
                    </a:cubicBezTo>
                    <a:close/>
                    <a:moveTo>
                      <a:pt x="1010" y="4"/>
                    </a:moveTo>
                    <a:cubicBezTo>
                      <a:pt x="1010" y="1"/>
                      <a:pt x="1008" y="0"/>
                      <a:pt x="1006" y="0"/>
                    </a:cubicBezTo>
                    <a:cubicBezTo>
                      <a:pt x="986" y="0"/>
                      <a:pt x="986" y="0"/>
                      <a:pt x="986" y="0"/>
                    </a:cubicBezTo>
                    <a:cubicBezTo>
                      <a:pt x="984" y="0"/>
                      <a:pt x="982" y="1"/>
                      <a:pt x="982" y="4"/>
                    </a:cubicBezTo>
                    <a:cubicBezTo>
                      <a:pt x="982" y="6"/>
                      <a:pt x="984" y="8"/>
                      <a:pt x="986" y="8"/>
                    </a:cubicBezTo>
                    <a:cubicBezTo>
                      <a:pt x="1006" y="8"/>
                      <a:pt x="1006" y="8"/>
                      <a:pt x="1006" y="8"/>
                    </a:cubicBezTo>
                    <a:cubicBezTo>
                      <a:pt x="1008" y="8"/>
                      <a:pt x="1010" y="6"/>
                      <a:pt x="1010" y="4"/>
                    </a:cubicBezTo>
                    <a:close/>
                    <a:moveTo>
                      <a:pt x="958" y="4"/>
                    </a:moveTo>
                    <a:cubicBezTo>
                      <a:pt x="958" y="1"/>
                      <a:pt x="956" y="0"/>
                      <a:pt x="954" y="0"/>
                    </a:cubicBezTo>
                    <a:cubicBezTo>
                      <a:pt x="934" y="0"/>
                      <a:pt x="934" y="0"/>
                      <a:pt x="934" y="0"/>
                    </a:cubicBezTo>
                    <a:cubicBezTo>
                      <a:pt x="931" y="0"/>
                      <a:pt x="930" y="1"/>
                      <a:pt x="930" y="4"/>
                    </a:cubicBezTo>
                    <a:cubicBezTo>
                      <a:pt x="930" y="6"/>
                      <a:pt x="931" y="8"/>
                      <a:pt x="934" y="8"/>
                    </a:cubicBezTo>
                    <a:cubicBezTo>
                      <a:pt x="954" y="8"/>
                      <a:pt x="954" y="8"/>
                      <a:pt x="954" y="8"/>
                    </a:cubicBezTo>
                    <a:cubicBezTo>
                      <a:pt x="956" y="8"/>
                      <a:pt x="958" y="6"/>
                      <a:pt x="958" y="4"/>
                    </a:cubicBezTo>
                    <a:close/>
                    <a:moveTo>
                      <a:pt x="906" y="4"/>
                    </a:moveTo>
                    <a:cubicBezTo>
                      <a:pt x="906" y="1"/>
                      <a:pt x="904" y="0"/>
                      <a:pt x="902" y="0"/>
                    </a:cubicBezTo>
                    <a:cubicBezTo>
                      <a:pt x="881" y="0"/>
                      <a:pt x="881" y="0"/>
                      <a:pt x="881" y="0"/>
                    </a:cubicBezTo>
                    <a:cubicBezTo>
                      <a:pt x="879" y="0"/>
                      <a:pt x="877" y="1"/>
                      <a:pt x="877" y="4"/>
                    </a:cubicBezTo>
                    <a:cubicBezTo>
                      <a:pt x="877" y="6"/>
                      <a:pt x="879" y="8"/>
                      <a:pt x="881" y="8"/>
                    </a:cubicBezTo>
                    <a:cubicBezTo>
                      <a:pt x="902" y="8"/>
                      <a:pt x="902" y="8"/>
                      <a:pt x="902" y="8"/>
                    </a:cubicBezTo>
                    <a:cubicBezTo>
                      <a:pt x="904" y="8"/>
                      <a:pt x="906" y="6"/>
                      <a:pt x="906" y="4"/>
                    </a:cubicBezTo>
                    <a:close/>
                    <a:moveTo>
                      <a:pt x="853" y="4"/>
                    </a:moveTo>
                    <a:cubicBezTo>
                      <a:pt x="853" y="1"/>
                      <a:pt x="852" y="0"/>
                      <a:pt x="849" y="0"/>
                    </a:cubicBezTo>
                    <a:cubicBezTo>
                      <a:pt x="829" y="0"/>
                      <a:pt x="829" y="0"/>
                      <a:pt x="829" y="0"/>
                    </a:cubicBezTo>
                    <a:cubicBezTo>
                      <a:pt x="827" y="0"/>
                      <a:pt x="825" y="1"/>
                      <a:pt x="825" y="4"/>
                    </a:cubicBezTo>
                    <a:cubicBezTo>
                      <a:pt x="825" y="6"/>
                      <a:pt x="827" y="8"/>
                      <a:pt x="829" y="8"/>
                    </a:cubicBezTo>
                    <a:cubicBezTo>
                      <a:pt x="849" y="8"/>
                      <a:pt x="849" y="8"/>
                      <a:pt x="849" y="8"/>
                    </a:cubicBezTo>
                    <a:cubicBezTo>
                      <a:pt x="852" y="8"/>
                      <a:pt x="853" y="6"/>
                      <a:pt x="853" y="4"/>
                    </a:cubicBezTo>
                    <a:close/>
                    <a:moveTo>
                      <a:pt x="801" y="4"/>
                    </a:moveTo>
                    <a:cubicBezTo>
                      <a:pt x="801" y="1"/>
                      <a:pt x="799" y="0"/>
                      <a:pt x="797" y="0"/>
                    </a:cubicBezTo>
                    <a:cubicBezTo>
                      <a:pt x="777" y="0"/>
                      <a:pt x="777" y="0"/>
                      <a:pt x="777" y="0"/>
                    </a:cubicBezTo>
                    <a:cubicBezTo>
                      <a:pt x="775" y="0"/>
                      <a:pt x="773" y="1"/>
                      <a:pt x="773" y="4"/>
                    </a:cubicBezTo>
                    <a:cubicBezTo>
                      <a:pt x="773" y="6"/>
                      <a:pt x="775" y="8"/>
                      <a:pt x="777" y="8"/>
                    </a:cubicBezTo>
                    <a:cubicBezTo>
                      <a:pt x="797" y="8"/>
                      <a:pt x="797" y="8"/>
                      <a:pt x="797" y="8"/>
                    </a:cubicBezTo>
                    <a:cubicBezTo>
                      <a:pt x="799" y="8"/>
                      <a:pt x="801" y="6"/>
                      <a:pt x="801" y="4"/>
                    </a:cubicBezTo>
                    <a:close/>
                    <a:moveTo>
                      <a:pt x="749" y="4"/>
                    </a:moveTo>
                    <a:cubicBezTo>
                      <a:pt x="749" y="1"/>
                      <a:pt x="747" y="0"/>
                      <a:pt x="745" y="0"/>
                    </a:cubicBezTo>
                    <a:cubicBezTo>
                      <a:pt x="725" y="0"/>
                      <a:pt x="725" y="0"/>
                      <a:pt x="725" y="0"/>
                    </a:cubicBezTo>
                    <a:cubicBezTo>
                      <a:pt x="723" y="0"/>
                      <a:pt x="721" y="1"/>
                      <a:pt x="721" y="4"/>
                    </a:cubicBezTo>
                    <a:cubicBezTo>
                      <a:pt x="721" y="6"/>
                      <a:pt x="723" y="8"/>
                      <a:pt x="725" y="8"/>
                    </a:cubicBezTo>
                    <a:cubicBezTo>
                      <a:pt x="745" y="8"/>
                      <a:pt x="745" y="8"/>
                      <a:pt x="745" y="8"/>
                    </a:cubicBezTo>
                    <a:cubicBezTo>
                      <a:pt x="747" y="8"/>
                      <a:pt x="749" y="6"/>
                      <a:pt x="749" y="4"/>
                    </a:cubicBezTo>
                    <a:close/>
                    <a:moveTo>
                      <a:pt x="697" y="4"/>
                    </a:moveTo>
                    <a:cubicBezTo>
                      <a:pt x="697" y="1"/>
                      <a:pt x="695" y="0"/>
                      <a:pt x="693" y="0"/>
                    </a:cubicBezTo>
                    <a:cubicBezTo>
                      <a:pt x="673" y="0"/>
                      <a:pt x="673" y="0"/>
                      <a:pt x="673" y="0"/>
                    </a:cubicBezTo>
                    <a:cubicBezTo>
                      <a:pt x="671" y="0"/>
                      <a:pt x="669" y="1"/>
                      <a:pt x="669" y="4"/>
                    </a:cubicBezTo>
                    <a:cubicBezTo>
                      <a:pt x="669" y="6"/>
                      <a:pt x="671" y="8"/>
                      <a:pt x="673" y="8"/>
                    </a:cubicBezTo>
                    <a:cubicBezTo>
                      <a:pt x="693" y="8"/>
                      <a:pt x="693" y="8"/>
                      <a:pt x="693" y="8"/>
                    </a:cubicBezTo>
                    <a:cubicBezTo>
                      <a:pt x="695" y="8"/>
                      <a:pt x="697" y="6"/>
                      <a:pt x="697" y="4"/>
                    </a:cubicBezTo>
                    <a:close/>
                    <a:moveTo>
                      <a:pt x="645" y="4"/>
                    </a:moveTo>
                    <a:cubicBezTo>
                      <a:pt x="645" y="1"/>
                      <a:pt x="643" y="0"/>
                      <a:pt x="641" y="0"/>
                    </a:cubicBezTo>
                    <a:cubicBezTo>
                      <a:pt x="621" y="0"/>
                      <a:pt x="621" y="0"/>
                      <a:pt x="621" y="0"/>
                    </a:cubicBezTo>
                    <a:cubicBezTo>
                      <a:pt x="618" y="0"/>
                      <a:pt x="617" y="1"/>
                      <a:pt x="617" y="4"/>
                    </a:cubicBezTo>
                    <a:cubicBezTo>
                      <a:pt x="617" y="6"/>
                      <a:pt x="618" y="8"/>
                      <a:pt x="621" y="8"/>
                    </a:cubicBezTo>
                    <a:cubicBezTo>
                      <a:pt x="641" y="8"/>
                      <a:pt x="641" y="8"/>
                      <a:pt x="641" y="8"/>
                    </a:cubicBezTo>
                    <a:cubicBezTo>
                      <a:pt x="643" y="8"/>
                      <a:pt x="645" y="6"/>
                      <a:pt x="645" y="4"/>
                    </a:cubicBezTo>
                    <a:close/>
                    <a:moveTo>
                      <a:pt x="592" y="4"/>
                    </a:moveTo>
                    <a:cubicBezTo>
                      <a:pt x="592" y="1"/>
                      <a:pt x="591" y="0"/>
                      <a:pt x="588" y="0"/>
                    </a:cubicBezTo>
                    <a:cubicBezTo>
                      <a:pt x="568" y="0"/>
                      <a:pt x="568" y="0"/>
                      <a:pt x="568" y="0"/>
                    </a:cubicBezTo>
                    <a:cubicBezTo>
                      <a:pt x="566" y="0"/>
                      <a:pt x="564" y="1"/>
                      <a:pt x="564" y="4"/>
                    </a:cubicBezTo>
                    <a:cubicBezTo>
                      <a:pt x="564" y="6"/>
                      <a:pt x="566" y="8"/>
                      <a:pt x="568" y="8"/>
                    </a:cubicBezTo>
                    <a:cubicBezTo>
                      <a:pt x="588" y="8"/>
                      <a:pt x="588" y="8"/>
                      <a:pt x="588" y="8"/>
                    </a:cubicBezTo>
                    <a:cubicBezTo>
                      <a:pt x="591" y="8"/>
                      <a:pt x="592" y="6"/>
                      <a:pt x="592" y="4"/>
                    </a:cubicBezTo>
                    <a:close/>
                    <a:moveTo>
                      <a:pt x="540" y="4"/>
                    </a:moveTo>
                    <a:cubicBezTo>
                      <a:pt x="540" y="1"/>
                      <a:pt x="538" y="0"/>
                      <a:pt x="536" y="0"/>
                    </a:cubicBezTo>
                    <a:cubicBezTo>
                      <a:pt x="516" y="0"/>
                      <a:pt x="516" y="0"/>
                      <a:pt x="516" y="0"/>
                    </a:cubicBezTo>
                    <a:cubicBezTo>
                      <a:pt x="514" y="0"/>
                      <a:pt x="512" y="1"/>
                      <a:pt x="512" y="4"/>
                    </a:cubicBezTo>
                    <a:cubicBezTo>
                      <a:pt x="512" y="6"/>
                      <a:pt x="514" y="8"/>
                      <a:pt x="516" y="8"/>
                    </a:cubicBezTo>
                    <a:cubicBezTo>
                      <a:pt x="536" y="8"/>
                      <a:pt x="536" y="8"/>
                      <a:pt x="536" y="8"/>
                    </a:cubicBezTo>
                    <a:cubicBezTo>
                      <a:pt x="538" y="8"/>
                      <a:pt x="540" y="6"/>
                      <a:pt x="540" y="4"/>
                    </a:cubicBezTo>
                    <a:close/>
                    <a:moveTo>
                      <a:pt x="488" y="4"/>
                    </a:moveTo>
                    <a:cubicBezTo>
                      <a:pt x="488" y="1"/>
                      <a:pt x="486" y="0"/>
                      <a:pt x="484" y="0"/>
                    </a:cubicBezTo>
                    <a:cubicBezTo>
                      <a:pt x="464" y="0"/>
                      <a:pt x="464" y="0"/>
                      <a:pt x="464" y="0"/>
                    </a:cubicBezTo>
                    <a:cubicBezTo>
                      <a:pt x="462" y="0"/>
                      <a:pt x="460" y="1"/>
                      <a:pt x="460" y="4"/>
                    </a:cubicBezTo>
                    <a:cubicBezTo>
                      <a:pt x="460" y="6"/>
                      <a:pt x="462" y="8"/>
                      <a:pt x="464" y="8"/>
                    </a:cubicBezTo>
                    <a:cubicBezTo>
                      <a:pt x="484" y="8"/>
                      <a:pt x="484" y="8"/>
                      <a:pt x="484" y="8"/>
                    </a:cubicBezTo>
                    <a:cubicBezTo>
                      <a:pt x="486" y="8"/>
                      <a:pt x="488" y="6"/>
                      <a:pt x="488" y="4"/>
                    </a:cubicBezTo>
                    <a:close/>
                    <a:moveTo>
                      <a:pt x="436" y="4"/>
                    </a:moveTo>
                    <a:cubicBezTo>
                      <a:pt x="436" y="1"/>
                      <a:pt x="434" y="0"/>
                      <a:pt x="432" y="0"/>
                    </a:cubicBezTo>
                    <a:cubicBezTo>
                      <a:pt x="412" y="0"/>
                      <a:pt x="412" y="0"/>
                      <a:pt x="412" y="0"/>
                    </a:cubicBezTo>
                    <a:cubicBezTo>
                      <a:pt x="410" y="0"/>
                      <a:pt x="408" y="1"/>
                      <a:pt x="408" y="4"/>
                    </a:cubicBezTo>
                    <a:cubicBezTo>
                      <a:pt x="408" y="6"/>
                      <a:pt x="410" y="8"/>
                      <a:pt x="412" y="8"/>
                    </a:cubicBezTo>
                    <a:cubicBezTo>
                      <a:pt x="432" y="8"/>
                      <a:pt x="432" y="8"/>
                      <a:pt x="432" y="8"/>
                    </a:cubicBezTo>
                    <a:cubicBezTo>
                      <a:pt x="434" y="8"/>
                      <a:pt x="436" y="6"/>
                      <a:pt x="436" y="4"/>
                    </a:cubicBezTo>
                    <a:close/>
                    <a:moveTo>
                      <a:pt x="384" y="4"/>
                    </a:moveTo>
                    <a:cubicBezTo>
                      <a:pt x="384" y="1"/>
                      <a:pt x="382" y="0"/>
                      <a:pt x="380" y="0"/>
                    </a:cubicBezTo>
                    <a:cubicBezTo>
                      <a:pt x="360" y="0"/>
                      <a:pt x="360" y="0"/>
                      <a:pt x="360" y="0"/>
                    </a:cubicBezTo>
                    <a:cubicBezTo>
                      <a:pt x="357" y="0"/>
                      <a:pt x="356" y="1"/>
                      <a:pt x="356" y="4"/>
                    </a:cubicBezTo>
                    <a:cubicBezTo>
                      <a:pt x="356" y="6"/>
                      <a:pt x="357" y="8"/>
                      <a:pt x="360" y="8"/>
                    </a:cubicBezTo>
                    <a:cubicBezTo>
                      <a:pt x="380" y="8"/>
                      <a:pt x="380" y="8"/>
                      <a:pt x="380" y="8"/>
                    </a:cubicBezTo>
                    <a:cubicBezTo>
                      <a:pt x="382" y="8"/>
                      <a:pt x="384" y="6"/>
                      <a:pt x="384" y="4"/>
                    </a:cubicBezTo>
                    <a:close/>
                    <a:moveTo>
                      <a:pt x="332" y="4"/>
                    </a:moveTo>
                    <a:cubicBezTo>
                      <a:pt x="332" y="1"/>
                      <a:pt x="330" y="0"/>
                      <a:pt x="328" y="0"/>
                    </a:cubicBezTo>
                    <a:cubicBezTo>
                      <a:pt x="307" y="0"/>
                      <a:pt x="307" y="0"/>
                      <a:pt x="307" y="0"/>
                    </a:cubicBezTo>
                    <a:cubicBezTo>
                      <a:pt x="305" y="0"/>
                      <a:pt x="303" y="1"/>
                      <a:pt x="303" y="4"/>
                    </a:cubicBezTo>
                    <a:cubicBezTo>
                      <a:pt x="303" y="6"/>
                      <a:pt x="305" y="8"/>
                      <a:pt x="307" y="8"/>
                    </a:cubicBezTo>
                    <a:cubicBezTo>
                      <a:pt x="328" y="8"/>
                      <a:pt x="328" y="8"/>
                      <a:pt x="328" y="8"/>
                    </a:cubicBezTo>
                    <a:cubicBezTo>
                      <a:pt x="330" y="8"/>
                      <a:pt x="332" y="6"/>
                      <a:pt x="332" y="4"/>
                    </a:cubicBezTo>
                    <a:close/>
                    <a:moveTo>
                      <a:pt x="279" y="4"/>
                    </a:moveTo>
                    <a:cubicBezTo>
                      <a:pt x="279" y="1"/>
                      <a:pt x="278" y="0"/>
                      <a:pt x="275" y="0"/>
                    </a:cubicBezTo>
                    <a:cubicBezTo>
                      <a:pt x="255" y="0"/>
                      <a:pt x="255" y="0"/>
                      <a:pt x="255" y="0"/>
                    </a:cubicBezTo>
                    <a:cubicBezTo>
                      <a:pt x="253" y="0"/>
                      <a:pt x="251" y="1"/>
                      <a:pt x="251" y="4"/>
                    </a:cubicBezTo>
                    <a:cubicBezTo>
                      <a:pt x="251" y="6"/>
                      <a:pt x="253" y="8"/>
                      <a:pt x="255" y="8"/>
                    </a:cubicBezTo>
                    <a:cubicBezTo>
                      <a:pt x="275" y="8"/>
                      <a:pt x="275" y="8"/>
                      <a:pt x="275" y="8"/>
                    </a:cubicBezTo>
                    <a:cubicBezTo>
                      <a:pt x="278" y="8"/>
                      <a:pt x="279" y="6"/>
                      <a:pt x="279" y="4"/>
                    </a:cubicBezTo>
                    <a:close/>
                    <a:moveTo>
                      <a:pt x="227" y="4"/>
                    </a:moveTo>
                    <a:cubicBezTo>
                      <a:pt x="227" y="1"/>
                      <a:pt x="225" y="0"/>
                      <a:pt x="223" y="0"/>
                    </a:cubicBezTo>
                    <a:cubicBezTo>
                      <a:pt x="203" y="0"/>
                      <a:pt x="203" y="0"/>
                      <a:pt x="203" y="0"/>
                    </a:cubicBezTo>
                    <a:cubicBezTo>
                      <a:pt x="201" y="0"/>
                      <a:pt x="199" y="1"/>
                      <a:pt x="199" y="4"/>
                    </a:cubicBezTo>
                    <a:cubicBezTo>
                      <a:pt x="199" y="6"/>
                      <a:pt x="201" y="8"/>
                      <a:pt x="203" y="8"/>
                    </a:cubicBezTo>
                    <a:cubicBezTo>
                      <a:pt x="223" y="8"/>
                      <a:pt x="223" y="8"/>
                      <a:pt x="223" y="8"/>
                    </a:cubicBezTo>
                    <a:cubicBezTo>
                      <a:pt x="225" y="8"/>
                      <a:pt x="227" y="6"/>
                      <a:pt x="227" y="4"/>
                    </a:cubicBezTo>
                    <a:close/>
                    <a:moveTo>
                      <a:pt x="175" y="4"/>
                    </a:moveTo>
                    <a:cubicBezTo>
                      <a:pt x="175" y="1"/>
                      <a:pt x="173" y="0"/>
                      <a:pt x="171" y="0"/>
                    </a:cubicBezTo>
                    <a:cubicBezTo>
                      <a:pt x="151" y="0"/>
                      <a:pt x="151" y="0"/>
                      <a:pt x="151" y="0"/>
                    </a:cubicBezTo>
                    <a:cubicBezTo>
                      <a:pt x="149" y="0"/>
                      <a:pt x="147" y="1"/>
                      <a:pt x="147" y="4"/>
                    </a:cubicBezTo>
                    <a:cubicBezTo>
                      <a:pt x="147" y="6"/>
                      <a:pt x="149" y="8"/>
                      <a:pt x="151" y="8"/>
                    </a:cubicBezTo>
                    <a:cubicBezTo>
                      <a:pt x="171" y="8"/>
                      <a:pt x="171" y="8"/>
                      <a:pt x="171" y="8"/>
                    </a:cubicBezTo>
                    <a:cubicBezTo>
                      <a:pt x="173" y="8"/>
                      <a:pt x="175" y="6"/>
                      <a:pt x="175" y="4"/>
                    </a:cubicBezTo>
                    <a:close/>
                    <a:moveTo>
                      <a:pt x="123" y="4"/>
                    </a:moveTo>
                    <a:cubicBezTo>
                      <a:pt x="123" y="1"/>
                      <a:pt x="121" y="0"/>
                      <a:pt x="119" y="0"/>
                    </a:cubicBezTo>
                    <a:cubicBezTo>
                      <a:pt x="99" y="0"/>
                      <a:pt x="99" y="0"/>
                      <a:pt x="99" y="0"/>
                    </a:cubicBezTo>
                    <a:cubicBezTo>
                      <a:pt x="97" y="0"/>
                      <a:pt x="95" y="1"/>
                      <a:pt x="95" y="4"/>
                    </a:cubicBezTo>
                    <a:cubicBezTo>
                      <a:pt x="95" y="6"/>
                      <a:pt x="97" y="8"/>
                      <a:pt x="99" y="8"/>
                    </a:cubicBezTo>
                    <a:cubicBezTo>
                      <a:pt x="119" y="8"/>
                      <a:pt x="119" y="8"/>
                      <a:pt x="119" y="8"/>
                    </a:cubicBezTo>
                    <a:cubicBezTo>
                      <a:pt x="121" y="8"/>
                      <a:pt x="123" y="6"/>
                      <a:pt x="123" y="4"/>
                    </a:cubicBezTo>
                    <a:close/>
                    <a:moveTo>
                      <a:pt x="71" y="4"/>
                    </a:moveTo>
                    <a:cubicBezTo>
                      <a:pt x="71" y="1"/>
                      <a:pt x="69" y="0"/>
                      <a:pt x="67" y="0"/>
                    </a:cubicBezTo>
                    <a:cubicBezTo>
                      <a:pt x="47" y="0"/>
                      <a:pt x="47" y="0"/>
                      <a:pt x="47" y="0"/>
                    </a:cubicBezTo>
                    <a:cubicBezTo>
                      <a:pt x="44" y="0"/>
                      <a:pt x="43" y="1"/>
                      <a:pt x="43" y="4"/>
                    </a:cubicBezTo>
                    <a:cubicBezTo>
                      <a:pt x="43" y="6"/>
                      <a:pt x="44" y="8"/>
                      <a:pt x="47" y="8"/>
                    </a:cubicBezTo>
                    <a:cubicBezTo>
                      <a:pt x="67" y="8"/>
                      <a:pt x="67" y="8"/>
                      <a:pt x="67" y="8"/>
                    </a:cubicBezTo>
                    <a:cubicBezTo>
                      <a:pt x="69" y="8"/>
                      <a:pt x="71" y="6"/>
                      <a:pt x="71" y="4"/>
                    </a:cubicBezTo>
                    <a:close/>
                    <a:moveTo>
                      <a:pt x="1582" y="119"/>
                    </a:moveTo>
                    <a:cubicBezTo>
                      <a:pt x="1582" y="109"/>
                      <a:pt x="1582" y="109"/>
                      <a:pt x="1582" y="109"/>
                    </a:cubicBezTo>
                    <a:cubicBezTo>
                      <a:pt x="1582" y="107"/>
                      <a:pt x="1580" y="105"/>
                      <a:pt x="1578" y="105"/>
                    </a:cubicBezTo>
                    <a:cubicBezTo>
                      <a:pt x="1575" y="105"/>
                      <a:pt x="1574" y="107"/>
                      <a:pt x="1574" y="109"/>
                    </a:cubicBezTo>
                    <a:cubicBezTo>
                      <a:pt x="1574" y="119"/>
                      <a:pt x="1574" y="119"/>
                      <a:pt x="1574" y="119"/>
                    </a:cubicBezTo>
                    <a:cubicBezTo>
                      <a:pt x="1574" y="121"/>
                      <a:pt x="1575" y="123"/>
                      <a:pt x="1578" y="123"/>
                    </a:cubicBezTo>
                    <a:cubicBezTo>
                      <a:pt x="1580" y="123"/>
                      <a:pt x="1582" y="121"/>
                      <a:pt x="1582" y="119"/>
                    </a:cubicBezTo>
                    <a:close/>
                  </a:path>
                </a:pathLst>
              </a:custGeom>
              <a:solidFill>
                <a:srgbClr val="D2D2D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8" name="TextBox 97"/>
            <p:cNvSpPr txBox="1"/>
            <p:nvPr/>
          </p:nvSpPr>
          <p:spPr>
            <a:xfrm>
              <a:off x="6656233" y="4752270"/>
              <a:ext cx="4715890" cy="369332"/>
            </a:xfrm>
            <a:prstGeom prst="rect">
              <a:avLst/>
            </a:prstGeom>
            <a:noFill/>
          </p:spPr>
          <p:txBody>
            <a:bodyPr wrap="square" lIns="0" tIns="0" rIns="0" bIns="146304" rtlCol="0">
              <a:noAutofit/>
            </a:bodyPr>
            <a:lstStyle/>
            <a:p>
              <a:r>
                <a:rPr lang="en-US" dirty="0">
                  <a:solidFill>
                    <a:srgbClr val="008272"/>
                  </a:solidFill>
                </a:rPr>
                <a:t>FREE VALUED ADVERTISING</a:t>
              </a:r>
            </a:p>
            <a:p>
              <a:pPr>
                <a:lnSpc>
                  <a:spcPct val="90000"/>
                </a:lnSpc>
                <a:spcAft>
                  <a:spcPts val="600"/>
                </a:spcAft>
              </a:pPr>
              <a:r>
                <a:rPr lang="en-US" sz="1400" dirty="0">
                  <a:solidFill>
                    <a:schemeClr val="bg1"/>
                  </a:solidFill>
                </a:rPr>
                <a:t>Repeat customers refer more people to businesses through word-of-month</a:t>
              </a:r>
              <a:r>
                <a:rPr lang="en-US" sz="1400" baseline="30000" dirty="0">
                  <a:solidFill>
                    <a:schemeClr val="bg1"/>
                  </a:solidFill>
                </a:rPr>
                <a:t>5</a:t>
              </a:r>
            </a:p>
          </p:txBody>
        </p:sp>
      </p:grpSp>
      <p:grpSp>
        <p:nvGrpSpPr>
          <p:cNvPr id="1134" name="Group 1133"/>
          <p:cNvGrpSpPr/>
          <p:nvPr/>
        </p:nvGrpSpPr>
        <p:grpSpPr>
          <a:xfrm>
            <a:off x="660400" y="5317804"/>
            <a:ext cx="5889625" cy="921459"/>
            <a:chOff x="660400" y="5211038"/>
            <a:chExt cx="5889625" cy="921459"/>
          </a:xfrm>
        </p:grpSpPr>
        <p:grpSp>
          <p:nvGrpSpPr>
            <p:cNvPr id="1133" name="Group 1132"/>
            <p:cNvGrpSpPr/>
            <p:nvPr/>
          </p:nvGrpSpPr>
          <p:grpSpPr>
            <a:xfrm>
              <a:off x="660400" y="5211038"/>
              <a:ext cx="5889625" cy="896937"/>
              <a:chOff x="660400" y="5211038"/>
              <a:chExt cx="5889625" cy="896937"/>
            </a:xfrm>
          </p:grpSpPr>
          <p:grpSp>
            <p:nvGrpSpPr>
              <p:cNvPr id="1128" name="Group 1127"/>
              <p:cNvGrpSpPr/>
              <p:nvPr/>
            </p:nvGrpSpPr>
            <p:grpSpPr>
              <a:xfrm>
                <a:off x="5651500" y="5211038"/>
                <a:ext cx="898525" cy="896937"/>
                <a:chOff x="5651500" y="5211038"/>
                <a:chExt cx="898525" cy="896937"/>
              </a:xfrm>
            </p:grpSpPr>
            <p:sp>
              <p:nvSpPr>
                <p:cNvPr id="13" name="Freeform 13"/>
                <p:cNvSpPr>
                  <a:spLocks/>
                </p:cNvSpPr>
                <p:nvPr/>
              </p:nvSpPr>
              <p:spPr bwMode="auto">
                <a:xfrm>
                  <a:off x="5651500" y="5211038"/>
                  <a:ext cx="898525" cy="896937"/>
                </a:xfrm>
                <a:custGeom>
                  <a:avLst/>
                  <a:gdLst>
                    <a:gd name="T0" fmla="*/ 283 w 566"/>
                    <a:gd name="T1" fmla="*/ 565 h 565"/>
                    <a:gd name="T2" fmla="*/ 0 w 566"/>
                    <a:gd name="T3" fmla="*/ 283 h 565"/>
                    <a:gd name="T4" fmla="*/ 283 w 566"/>
                    <a:gd name="T5" fmla="*/ 0 h 565"/>
                    <a:gd name="T6" fmla="*/ 566 w 566"/>
                    <a:gd name="T7" fmla="*/ 283 h 565"/>
                    <a:gd name="T8" fmla="*/ 283 w 566"/>
                    <a:gd name="T9" fmla="*/ 565 h 565"/>
                  </a:gdLst>
                  <a:ahLst/>
                  <a:cxnLst>
                    <a:cxn ang="0">
                      <a:pos x="T0" y="T1"/>
                    </a:cxn>
                    <a:cxn ang="0">
                      <a:pos x="T2" y="T3"/>
                    </a:cxn>
                    <a:cxn ang="0">
                      <a:pos x="T4" y="T5"/>
                    </a:cxn>
                    <a:cxn ang="0">
                      <a:pos x="T6" y="T7"/>
                    </a:cxn>
                    <a:cxn ang="0">
                      <a:pos x="T8" y="T9"/>
                    </a:cxn>
                  </a:cxnLst>
                  <a:rect l="0" t="0" r="r" b="b"/>
                  <a:pathLst>
                    <a:path w="566" h="565">
                      <a:moveTo>
                        <a:pt x="283" y="565"/>
                      </a:moveTo>
                      <a:lnTo>
                        <a:pt x="0" y="283"/>
                      </a:lnTo>
                      <a:lnTo>
                        <a:pt x="283" y="0"/>
                      </a:lnTo>
                      <a:lnTo>
                        <a:pt x="566" y="283"/>
                      </a:lnTo>
                      <a:lnTo>
                        <a:pt x="283" y="565"/>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noEditPoints="1"/>
                </p:cNvSpPr>
                <p:nvPr/>
              </p:nvSpPr>
              <p:spPr bwMode="auto">
                <a:xfrm>
                  <a:off x="6000750" y="5406300"/>
                  <a:ext cx="200025" cy="506412"/>
                </a:xfrm>
                <a:custGeom>
                  <a:avLst/>
                  <a:gdLst>
                    <a:gd name="T0" fmla="*/ 58 w 64"/>
                    <a:gd name="T1" fmla="*/ 104 h 163"/>
                    <a:gd name="T2" fmla="*/ 36 w 64"/>
                    <a:gd name="T3" fmla="*/ 89 h 163"/>
                    <a:gd name="T4" fmla="*/ 36 w 64"/>
                    <a:gd name="T5" fmla="*/ 55 h 163"/>
                    <a:gd name="T6" fmla="*/ 58 w 64"/>
                    <a:gd name="T7" fmla="*/ 61 h 163"/>
                    <a:gd name="T8" fmla="*/ 58 w 64"/>
                    <a:gd name="T9" fmla="*/ 46 h 163"/>
                    <a:gd name="T10" fmla="*/ 36 w 64"/>
                    <a:gd name="T11" fmla="*/ 42 h 163"/>
                    <a:gd name="T12" fmla="*/ 36 w 64"/>
                    <a:gd name="T13" fmla="*/ 21 h 163"/>
                    <a:gd name="T14" fmla="*/ 52 w 64"/>
                    <a:gd name="T15" fmla="*/ 21 h 163"/>
                    <a:gd name="T16" fmla="*/ 31 w 64"/>
                    <a:gd name="T17" fmla="*/ 0 h 163"/>
                    <a:gd name="T18" fmla="*/ 11 w 64"/>
                    <a:gd name="T19" fmla="*/ 21 h 163"/>
                    <a:gd name="T20" fmla="*/ 27 w 64"/>
                    <a:gd name="T21" fmla="*/ 21 h 163"/>
                    <a:gd name="T22" fmla="*/ 27 w 64"/>
                    <a:gd name="T23" fmla="*/ 42 h 163"/>
                    <a:gd name="T24" fmla="*/ 7 w 64"/>
                    <a:gd name="T25" fmla="*/ 51 h 163"/>
                    <a:gd name="T26" fmla="*/ 0 w 64"/>
                    <a:gd name="T27" fmla="*/ 70 h 163"/>
                    <a:gd name="T28" fmla="*/ 5 w 64"/>
                    <a:gd name="T29" fmla="*/ 86 h 163"/>
                    <a:gd name="T30" fmla="*/ 27 w 64"/>
                    <a:gd name="T31" fmla="*/ 101 h 163"/>
                    <a:gd name="T32" fmla="*/ 27 w 64"/>
                    <a:gd name="T33" fmla="*/ 134 h 163"/>
                    <a:gd name="T34" fmla="*/ 13 w 64"/>
                    <a:gd name="T35" fmla="*/ 131 h 163"/>
                    <a:gd name="T36" fmla="*/ 1 w 64"/>
                    <a:gd name="T37" fmla="*/ 125 h 163"/>
                    <a:gd name="T38" fmla="*/ 1 w 64"/>
                    <a:gd name="T39" fmla="*/ 141 h 163"/>
                    <a:gd name="T40" fmla="*/ 27 w 64"/>
                    <a:gd name="T41" fmla="*/ 147 h 163"/>
                    <a:gd name="T42" fmla="*/ 27 w 64"/>
                    <a:gd name="T43" fmla="*/ 163 h 163"/>
                    <a:gd name="T44" fmla="*/ 36 w 64"/>
                    <a:gd name="T45" fmla="*/ 163 h 163"/>
                    <a:gd name="T46" fmla="*/ 36 w 64"/>
                    <a:gd name="T47" fmla="*/ 147 h 163"/>
                    <a:gd name="T48" fmla="*/ 57 w 64"/>
                    <a:gd name="T49" fmla="*/ 138 h 163"/>
                    <a:gd name="T50" fmla="*/ 64 w 64"/>
                    <a:gd name="T51" fmla="*/ 119 h 163"/>
                    <a:gd name="T52" fmla="*/ 58 w 64"/>
                    <a:gd name="T53" fmla="*/ 104 h 163"/>
                    <a:gd name="T54" fmla="*/ 27 w 64"/>
                    <a:gd name="T55" fmla="*/ 85 h 163"/>
                    <a:gd name="T56" fmla="*/ 18 w 64"/>
                    <a:gd name="T57" fmla="*/ 78 h 163"/>
                    <a:gd name="T58" fmla="*/ 15 w 64"/>
                    <a:gd name="T59" fmla="*/ 69 h 163"/>
                    <a:gd name="T60" fmla="*/ 18 w 64"/>
                    <a:gd name="T61" fmla="*/ 60 h 163"/>
                    <a:gd name="T62" fmla="*/ 27 w 64"/>
                    <a:gd name="T63" fmla="*/ 55 h 163"/>
                    <a:gd name="T64" fmla="*/ 27 w 64"/>
                    <a:gd name="T65" fmla="*/ 85 h 163"/>
                    <a:gd name="T66" fmla="*/ 36 w 64"/>
                    <a:gd name="T67" fmla="*/ 133 h 163"/>
                    <a:gd name="T68" fmla="*/ 36 w 64"/>
                    <a:gd name="T69" fmla="*/ 105 h 163"/>
                    <a:gd name="T70" fmla="*/ 49 w 64"/>
                    <a:gd name="T71" fmla="*/ 120 h 163"/>
                    <a:gd name="T72" fmla="*/ 36 w 64"/>
                    <a:gd name="T73" fmla="*/ 13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4" h="163">
                      <a:moveTo>
                        <a:pt x="58" y="104"/>
                      </a:moveTo>
                      <a:cubicBezTo>
                        <a:pt x="54" y="99"/>
                        <a:pt x="47" y="94"/>
                        <a:pt x="36" y="89"/>
                      </a:cubicBezTo>
                      <a:cubicBezTo>
                        <a:pt x="36" y="55"/>
                        <a:pt x="36" y="55"/>
                        <a:pt x="36" y="55"/>
                      </a:cubicBezTo>
                      <a:cubicBezTo>
                        <a:pt x="45" y="55"/>
                        <a:pt x="52" y="57"/>
                        <a:pt x="58" y="61"/>
                      </a:cubicBezTo>
                      <a:cubicBezTo>
                        <a:pt x="58" y="46"/>
                        <a:pt x="58" y="46"/>
                        <a:pt x="58" y="46"/>
                      </a:cubicBezTo>
                      <a:cubicBezTo>
                        <a:pt x="54" y="43"/>
                        <a:pt x="47" y="42"/>
                        <a:pt x="36" y="42"/>
                      </a:cubicBezTo>
                      <a:cubicBezTo>
                        <a:pt x="36" y="21"/>
                        <a:pt x="36" y="21"/>
                        <a:pt x="36" y="21"/>
                      </a:cubicBezTo>
                      <a:cubicBezTo>
                        <a:pt x="52" y="21"/>
                        <a:pt x="52" y="21"/>
                        <a:pt x="52" y="21"/>
                      </a:cubicBezTo>
                      <a:cubicBezTo>
                        <a:pt x="31" y="0"/>
                        <a:pt x="31" y="0"/>
                        <a:pt x="31" y="0"/>
                      </a:cubicBezTo>
                      <a:cubicBezTo>
                        <a:pt x="11" y="21"/>
                        <a:pt x="11" y="21"/>
                        <a:pt x="11" y="21"/>
                      </a:cubicBezTo>
                      <a:cubicBezTo>
                        <a:pt x="27" y="21"/>
                        <a:pt x="27" y="21"/>
                        <a:pt x="27" y="21"/>
                      </a:cubicBezTo>
                      <a:cubicBezTo>
                        <a:pt x="27" y="42"/>
                        <a:pt x="27" y="42"/>
                        <a:pt x="27" y="42"/>
                      </a:cubicBezTo>
                      <a:cubicBezTo>
                        <a:pt x="19" y="43"/>
                        <a:pt x="13" y="46"/>
                        <a:pt x="7" y="51"/>
                      </a:cubicBezTo>
                      <a:cubicBezTo>
                        <a:pt x="2" y="57"/>
                        <a:pt x="0" y="63"/>
                        <a:pt x="0" y="70"/>
                      </a:cubicBezTo>
                      <a:cubicBezTo>
                        <a:pt x="0" y="77"/>
                        <a:pt x="1" y="82"/>
                        <a:pt x="5" y="86"/>
                      </a:cubicBezTo>
                      <a:cubicBezTo>
                        <a:pt x="8" y="91"/>
                        <a:pt x="16" y="96"/>
                        <a:pt x="27" y="101"/>
                      </a:cubicBezTo>
                      <a:cubicBezTo>
                        <a:pt x="27" y="134"/>
                        <a:pt x="27" y="134"/>
                        <a:pt x="27" y="134"/>
                      </a:cubicBezTo>
                      <a:cubicBezTo>
                        <a:pt x="23" y="134"/>
                        <a:pt x="18" y="133"/>
                        <a:pt x="13" y="131"/>
                      </a:cubicBezTo>
                      <a:cubicBezTo>
                        <a:pt x="8" y="129"/>
                        <a:pt x="4" y="127"/>
                        <a:pt x="1" y="125"/>
                      </a:cubicBezTo>
                      <a:cubicBezTo>
                        <a:pt x="1" y="141"/>
                        <a:pt x="1" y="141"/>
                        <a:pt x="1" y="141"/>
                      </a:cubicBezTo>
                      <a:cubicBezTo>
                        <a:pt x="8" y="145"/>
                        <a:pt x="16" y="147"/>
                        <a:pt x="27" y="147"/>
                      </a:cubicBezTo>
                      <a:cubicBezTo>
                        <a:pt x="27" y="163"/>
                        <a:pt x="27" y="163"/>
                        <a:pt x="27" y="163"/>
                      </a:cubicBezTo>
                      <a:cubicBezTo>
                        <a:pt x="36" y="163"/>
                        <a:pt x="36" y="163"/>
                        <a:pt x="36" y="163"/>
                      </a:cubicBezTo>
                      <a:cubicBezTo>
                        <a:pt x="36" y="147"/>
                        <a:pt x="36" y="147"/>
                        <a:pt x="36" y="147"/>
                      </a:cubicBezTo>
                      <a:cubicBezTo>
                        <a:pt x="45" y="145"/>
                        <a:pt x="52" y="142"/>
                        <a:pt x="57" y="138"/>
                      </a:cubicBezTo>
                      <a:cubicBezTo>
                        <a:pt x="62" y="133"/>
                        <a:pt x="64" y="127"/>
                        <a:pt x="64" y="119"/>
                      </a:cubicBezTo>
                      <a:cubicBezTo>
                        <a:pt x="64" y="114"/>
                        <a:pt x="62" y="108"/>
                        <a:pt x="58" y="104"/>
                      </a:cubicBezTo>
                      <a:close/>
                      <a:moveTo>
                        <a:pt x="27" y="85"/>
                      </a:moveTo>
                      <a:cubicBezTo>
                        <a:pt x="23" y="82"/>
                        <a:pt x="20" y="80"/>
                        <a:pt x="18" y="78"/>
                      </a:cubicBezTo>
                      <a:cubicBezTo>
                        <a:pt x="16" y="75"/>
                        <a:pt x="15" y="73"/>
                        <a:pt x="15" y="69"/>
                      </a:cubicBezTo>
                      <a:cubicBezTo>
                        <a:pt x="15" y="65"/>
                        <a:pt x="16" y="63"/>
                        <a:pt x="18" y="60"/>
                      </a:cubicBezTo>
                      <a:cubicBezTo>
                        <a:pt x="21" y="58"/>
                        <a:pt x="24" y="56"/>
                        <a:pt x="27" y="55"/>
                      </a:cubicBezTo>
                      <a:lnTo>
                        <a:pt x="27" y="85"/>
                      </a:lnTo>
                      <a:close/>
                      <a:moveTo>
                        <a:pt x="36" y="133"/>
                      </a:moveTo>
                      <a:cubicBezTo>
                        <a:pt x="36" y="105"/>
                        <a:pt x="36" y="105"/>
                        <a:pt x="36" y="105"/>
                      </a:cubicBezTo>
                      <a:cubicBezTo>
                        <a:pt x="45" y="110"/>
                        <a:pt x="49" y="115"/>
                        <a:pt x="49" y="120"/>
                      </a:cubicBezTo>
                      <a:cubicBezTo>
                        <a:pt x="49" y="127"/>
                        <a:pt x="45" y="132"/>
                        <a:pt x="36" y="1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7" name="Freeform 17"/>
              <p:cNvSpPr>
                <a:spLocks noEditPoints="1"/>
              </p:cNvSpPr>
              <p:nvPr/>
            </p:nvSpPr>
            <p:spPr bwMode="auto">
              <a:xfrm>
                <a:off x="660400" y="5657125"/>
                <a:ext cx="4929188" cy="382587"/>
              </a:xfrm>
              <a:custGeom>
                <a:avLst/>
                <a:gdLst>
                  <a:gd name="T0" fmla="*/ 1567 w 1581"/>
                  <a:gd name="T1" fmla="*/ 0 h 123"/>
                  <a:gd name="T2" fmla="*/ 8 w 1581"/>
                  <a:gd name="T3" fmla="*/ 77 h 123"/>
                  <a:gd name="T4" fmla="*/ 0 w 1581"/>
                  <a:gd name="T5" fmla="*/ 77 h 123"/>
                  <a:gd name="T6" fmla="*/ 25 w 1581"/>
                  <a:gd name="T7" fmla="*/ 15 h 123"/>
                  <a:gd name="T8" fmla="*/ 8 w 1581"/>
                  <a:gd name="T9" fmla="*/ 29 h 123"/>
                  <a:gd name="T10" fmla="*/ 1535 w 1581"/>
                  <a:gd name="T11" fmla="*/ 0 h 123"/>
                  <a:gd name="T12" fmla="*/ 1535 w 1581"/>
                  <a:gd name="T13" fmla="*/ 8 h 123"/>
                  <a:gd name="T14" fmla="*/ 1463 w 1581"/>
                  <a:gd name="T15" fmla="*/ 0 h 123"/>
                  <a:gd name="T16" fmla="*/ 1487 w 1581"/>
                  <a:gd name="T17" fmla="*/ 4 h 123"/>
                  <a:gd name="T18" fmla="*/ 1406 w 1581"/>
                  <a:gd name="T19" fmla="*/ 4 h 123"/>
                  <a:gd name="T20" fmla="*/ 1382 w 1581"/>
                  <a:gd name="T21" fmla="*/ 4 h 123"/>
                  <a:gd name="T22" fmla="*/ 1358 w 1581"/>
                  <a:gd name="T23" fmla="*/ 8 h 123"/>
                  <a:gd name="T24" fmla="*/ 1326 w 1581"/>
                  <a:gd name="T25" fmla="*/ 0 h 123"/>
                  <a:gd name="T26" fmla="*/ 1326 w 1581"/>
                  <a:gd name="T27" fmla="*/ 8 h 123"/>
                  <a:gd name="T28" fmla="*/ 1254 w 1581"/>
                  <a:gd name="T29" fmla="*/ 0 h 123"/>
                  <a:gd name="T30" fmla="*/ 1278 w 1581"/>
                  <a:gd name="T31" fmla="*/ 4 h 123"/>
                  <a:gd name="T32" fmla="*/ 1198 w 1581"/>
                  <a:gd name="T33" fmla="*/ 4 h 123"/>
                  <a:gd name="T34" fmla="*/ 1174 w 1581"/>
                  <a:gd name="T35" fmla="*/ 4 h 123"/>
                  <a:gd name="T36" fmla="*/ 1150 w 1581"/>
                  <a:gd name="T37" fmla="*/ 8 h 123"/>
                  <a:gd name="T38" fmla="*/ 1117 w 1581"/>
                  <a:gd name="T39" fmla="*/ 0 h 123"/>
                  <a:gd name="T40" fmla="*/ 1117 w 1581"/>
                  <a:gd name="T41" fmla="*/ 8 h 123"/>
                  <a:gd name="T42" fmla="*/ 1045 w 1581"/>
                  <a:gd name="T43" fmla="*/ 0 h 123"/>
                  <a:gd name="T44" fmla="*/ 1069 w 1581"/>
                  <a:gd name="T45" fmla="*/ 4 h 123"/>
                  <a:gd name="T46" fmla="*/ 989 w 1581"/>
                  <a:gd name="T47" fmla="*/ 4 h 123"/>
                  <a:gd name="T48" fmla="*/ 965 w 1581"/>
                  <a:gd name="T49" fmla="*/ 4 h 123"/>
                  <a:gd name="T50" fmla="*/ 941 w 1581"/>
                  <a:gd name="T51" fmla="*/ 8 h 123"/>
                  <a:gd name="T52" fmla="*/ 909 w 1581"/>
                  <a:gd name="T53" fmla="*/ 0 h 123"/>
                  <a:gd name="T54" fmla="*/ 909 w 1581"/>
                  <a:gd name="T55" fmla="*/ 8 h 123"/>
                  <a:gd name="T56" fmla="*/ 836 w 1581"/>
                  <a:gd name="T57" fmla="*/ 0 h 123"/>
                  <a:gd name="T58" fmla="*/ 861 w 1581"/>
                  <a:gd name="T59" fmla="*/ 4 h 123"/>
                  <a:gd name="T60" fmla="*/ 780 w 1581"/>
                  <a:gd name="T61" fmla="*/ 4 h 123"/>
                  <a:gd name="T62" fmla="*/ 756 w 1581"/>
                  <a:gd name="T63" fmla="*/ 4 h 123"/>
                  <a:gd name="T64" fmla="*/ 732 w 1581"/>
                  <a:gd name="T65" fmla="*/ 8 h 123"/>
                  <a:gd name="T66" fmla="*/ 700 w 1581"/>
                  <a:gd name="T67" fmla="*/ 0 h 123"/>
                  <a:gd name="T68" fmla="*/ 700 w 1581"/>
                  <a:gd name="T69" fmla="*/ 8 h 123"/>
                  <a:gd name="T70" fmla="*/ 628 w 1581"/>
                  <a:gd name="T71" fmla="*/ 0 h 123"/>
                  <a:gd name="T72" fmla="*/ 652 w 1581"/>
                  <a:gd name="T73" fmla="*/ 4 h 123"/>
                  <a:gd name="T74" fmla="*/ 572 w 1581"/>
                  <a:gd name="T75" fmla="*/ 4 h 123"/>
                  <a:gd name="T76" fmla="*/ 547 w 1581"/>
                  <a:gd name="T77" fmla="*/ 4 h 123"/>
                  <a:gd name="T78" fmla="*/ 523 w 1581"/>
                  <a:gd name="T79" fmla="*/ 8 h 123"/>
                  <a:gd name="T80" fmla="*/ 491 w 1581"/>
                  <a:gd name="T81" fmla="*/ 0 h 123"/>
                  <a:gd name="T82" fmla="*/ 491 w 1581"/>
                  <a:gd name="T83" fmla="*/ 8 h 123"/>
                  <a:gd name="T84" fmla="*/ 419 w 1581"/>
                  <a:gd name="T85" fmla="*/ 0 h 123"/>
                  <a:gd name="T86" fmla="*/ 443 w 1581"/>
                  <a:gd name="T87" fmla="*/ 4 h 123"/>
                  <a:gd name="T88" fmla="*/ 363 w 1581"/>
                  <a:gd name="T89" fmla="*/ 4 h 123"/>
                  <a:gd name="T90" fmla="*/ 339 w 1581"/>
                  <a:gd name="T91" fmla="*/ 4 h 123"/>
                  <a:gd name="T92" fmla="*/ 315 w 1581"/>
                  <a:gd name="T93" fmla="*/ 8 h 123"/>
                  <a:gd name="T94" fmla="*/ 283 w 1581"/>
                  <a:gd name="T95" fmla="*/ 0 h 123"/>
                  <a:gd name="T96" fmla="*/ 283 w 1581"/>
                  <a:gd name="T97" fmla="*/ 8 h 123"/>
                  <a:gd name="T98" fmla="*/ 210 w 1581"/>
                  <a:gd name="T99" fmla="*/ 0 h 123"/>
                  <a:gd name="T100" fmla="*/ 234 w 1581"/>
                  <a:gd name="T101" fmla="*/ 4 h 123"/>
                  <a:gd name="T102" fmla="*/ 154 w 1581"/>
                  <a:gd name="T103" fmla="*/ 4 h 123"/>
                  <a:gd name="T104" fmla="*/ 130 w 1581"/>
                  <a:gd name="T105" fmla="*/ 4 h 123"/>
                  <a:gd name="T106" fmla="*/ 106 w 1581"/>
                  <a:gd name="T107" fmla="*/ 8 h 123"/>
                  <a:gd name="T108" fmla="*/ 74 w 1581"/>
                  <a:gd name="T109" fmla="*/ 0 h 123"/>
                  <a:gd name="T110" fmla="*/ 74 w 1581"/>
                  <a:gd name="T111" fmla="*/ 8 h 123"/>
                  <a:gd name="T112" fmla="*/ 4 w 1581"/>
                  <a:gd name="T113" fmla="*/ 105 h 123"/>
                  <a:gd name="T114" fmla="*/ 8 w 1581"/>
                  <a:gd name="T115" fmla="*/ 11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81" h="123">
                    <a:moveTo>
                      <a:pt x="1577" y="8"/>
                    </a:moveTo>
                    <a:cubicBezTo>
                      <a:pt x="1567" y="8"/>
                      <a:pt x="1567" y="8"/>
                      <a:pt x="1567" y="8"/>
                    </a:cubicBezTo>
                    <a:cubicBezTo>
                      <a:pt x="1565" y="8"/>
                      <a:pt x="1563" y="6"/>
                      <a:pt x="1563" y="4"/>
                    </a:cubicBezTo>
                    <a:cubicBezTo>
                      <a:pt x="1563" y="1"/>
                      <a:pt x="1565" y="0"/>
                      <a:pt x="1567" y="0"/>
                    </a:cubicBezTo>
                    <a:cubicBezTo>
                      <a:pt x="1577" y="0"/>
                      <a:pt x="1577" y="0"/>
                      <a:pt x="1577" y="0"/>
                    </a:cubicBezTo>
                    <a:cubicBezTo>
                      <a:pt x="1579" y="0"/>
                      <a:pt x="1581" y="1"/>
                      <a:pt x="1581" y="4"/>
                    </a:cubicBezTo>
                    <a:cubicBezTo>
                      <a:pt x="1581" y="6"/>
                      <a:pt x="1579" y="8"/>
                      <a:pt x="1577" y="8"/>
                    </a:cubicBezTo>
                    <a:close/>
                    <a:moveTo>
                      <a:pt x="8" y="77"/>
                    </a:moveTo>
                    <a:cubicBezTo>
                      <a:pt x="8" y="57"/>
                      <a:pt x="8" y="57"/>
                      <a:pt x="8" y="57"/>
                    </a:cubicBezTo>
                    <a:cubicBezTo>
                      <a:pt x="8" y="55"/>
                      <a:pt x="6" y="53"/>
                      <a:pt x="4" y="53"/>
                    </a:cubicBezTo>
                    <a:cubicBezTo>
                      <a:pt x="2" y="53"/>
                      <a:pt x="0" y="55"/>
                      <a:pt x="0" y="57"/>
                    </a:cubicBezTo>
                    <a:cubicBezTo>
                      <a:pt x="0" y="77"/>
                      <a:pt x="0" y="77"/>
                      <a:pt x="0" y="77"/>
                    </a:cubicBezTo>
                    <a:cubicBezTo>
                      <a:pt x="0" y="79"/>
                      <a:pt x="2" y="81"/>
                      <a:pt x="4" y="81"/>
                    </a:cubicBezTo>
                    <a:cubicBezTo>
                      <a:pt x="6" y="81"/>
                      <a:pt x="8" y="79"/>
                      <a:pt x="8" y="77"/>
                    </a:cubicBezTo>
                    <a:close/>
                    <a:moveTo>
                      <a:pt x="13" y="28"/>
                    </a:moveTo>
                    <a:cubicBezTo>
                      <a:pt x="16" y="23"/>
                      <a:pt x="20" y="18"/>
                      <a:pt x="25" y="15"/>
                    </a:cubicBezTo>
                    <a:cubicBezTo>
                      <a:pt x="27" y="13"/>
                      <a:pt x="28" y="11"/>
                      <a:pt x="27" y="9"/>
                    </a:cubicBezTo>
                    <a:cubicBezTo>
                      <a:pt x="25" y="7"/>
                      <a:pt x="23" y="7"/>
                      <a:pt x="21" y="8"/>
                    </a:cubicBezTo>
                    <a:cubicBezTo>
                      <a:pt x="15" y="12"/>
                      <a:pt x="10" y="18"/>
                      <a:pt x="6" y="24"/>
                    </a:cubicBezTo>
                    <a:cubicBezTo>
                      <a:pt x="5" y="26"/>
                      <a:pt x="6" y="28"/>
                      <a:pt x="8" y="29"/>
                    </a:cubicBezTo>
                    <a:cubicBezTo>
                      <a:pt x="8" y="30"/>
                      <a:pt x="9" y="30"/>
                      <a:pt x="10" y="30"/>
                    </a:cubicBezTo>
                    <a:cubicBezTo>
                      <a:pt x="11" y="30"/>
                      <a:pt x="12" y="29"/>
                      <a:pt x="13" y="28"/>
                    </a:cubicBezTo>
                    <a:close/>
                    <a:moveTo>
                      <a:pt x="1539" y="4"/>
                    </a:moveTo>
                    <a:cubicBezTo>
                      <a:pt x="1539" y="1"/>
                      <a:pt x="1537" y="0"/>
                      <a:pt x="1535" y="0"/>
                    </a:cubicBezTo>
                    <a:cubicBezTo>
                      <a:pt x="1515" y="0"/>
                      <a:pt x="1515" y="0"/>
                      <a:pt x="1515" y="0"/>
                    </a:cubicBezTo>
                    <a:cubicBezTo>
                      <a:pt x="1513" y="0"/>
                      <a:pt x="1511" y="1"/>
                      <a:pt x="1511" y="4"/>
                    </a:cubicBezTo>
                    <a:cubicBezTo>
                      <a:pt x="1511" y="6"/>
                      <a:pt x="1513" y="8"/>
                      <a:pt x="1515" y="8"/>
                    </a:cubicBezTo>
                    <a:cubicBezTo>
                      <a:pt x="1535" y="8"/>
                      <a:pt x="1535" y="8"/>
                      <a:pt x="1535" y="8"/>
                    </a:cubicBezTo>
                    <a:cubicBezTo>
                      <a:pt x="1537" y="8"/>
                      <a:pt x="1539" y="6"/>
                      <a:pt x="1539" y="4"/>
                    </a:cubicBezTo>
                    <a:close/>
                    <a:moveTo>
                      <a:pt x="1487" y="4"/>
                    </a:moveTo>
                    <a:cubicBezTo>
                      <a:pt x="1487" y="1"/>
                      <a:pt x="1485" y="0"/>
                      <a:pt x="1483" y="0"/>
                    </a:cubicBezTo>
                    <a:cubicBezTo>
                      <a:pt x="1463" y="0"/>
                      <a:pt x="1463" y="0"/>
                      <a:pt x="1463" y="0"/>
                    </a:cubicBezTo>
                    <a:cubicBezTo>
                      <a:pt x="1460" y="0"/>
                      <a:pt x="1459" y="1"/>
                      <a:pt x="1459" y="4"/>
                    </a:cubicBezTo>
                    <a:cubicBezTo>
                      <a:pt x="1459" y="6"/>
                      <a:pt x="1460" y="8"/>
                      <a:pt x="1463" y="8"/>
                    </a:cubicBezTo>
                    <a:cubicBezTo>
                      <a:pt x="1483" y="8"/>
                      <a:pt x="1483" y="8"/>
                      <a:pt x="1483" y="8"/>
                    </a:cubicBezTo>
                    <a:cubicBezTo>
                      <a:pt x="1485" y="8"/>
                      <a:pt x="1487" y="6"/>
                      <a:pt x="1487" y="4"/>
                    </a:cubicBezTo>
                    <a:close/>
                    <a:moveTo>
                      <a:pt x="1435" y="4"/>
                    </a:moveTo>
                    <a:cubicBezTo>
                      <a:pt x="1435" y="1"/>
                      <a:pt x="1433" y="0"/>
                      <a:pt x="1431" y="0"/>
                    </a:cubicBezTo>
                    <a:cubicBezTo>
                      <a:pt x="1410" y="0"/>
                      <a:pt x="1410" y="0"/>
                      <a:pt x="1410" y="0"/>
                    </a:cubicBezTo>
                    <a:cubicBezTo>
                      <a:pt x="1408" y="0"/>
                      <a:pt x="1406" y="1"/>
                      <a:pt x="1406" y="4"/>
                    </a:cubicBezTo>
                    <a:cubicBezTo>
                      <a:pt x="1406" y="6"/>
                      <a:pt x="1408" y="8"/>
                      <a:pt x="1410" y="8"/>
                    </a:cubicBezTo>
                    <a:cubicBezTo>
                      <a:pt x="1431" y="8"/>
                      <a:pt x="1431" y="8"/>
                      <a:pt x="1431" y="8"/>
                    </a:cubicBezTo>
                    <a:cubicBezTo>
                      <a:pt x="1433" y="8"/>
                      <a:pt x="1435" y="6"/>
                      <a:pt x="1435" y="4"/>
                    </a:cubicBezTo>
                    <a:close/>
                    <a:moveTo>
                      <a:pt x="1382" y="4"/>
                    </a:moveTo>
                    <a:cubicBezTo>
                      <a:pt x="1382" y="1"/>
                      <a:pt x="1381" y="0"/>
                      <a:pt x="1378" y="0"/>
                    </a:cubicBezTo>
                    <a:cubicBezTo>
                      <a:pt x="1358" y="0"/>
                      <a:pt x="1358" y="0"/>
                      <a:pt x="1358" y="0"/>
                    </a:cubicBezTo>
                    <a:cubicBezTo>
                      <a:pt x="1356" y="0"/>
                      <a:pt x="1354" y="1"/>
                      <a:pt x="1354" y="4"/>
                    </a:cubicBezTo>
                    <a:cubicBezTo>
                      <a:pt x="1354" y="6"/>
                      <a:pt x="1356" y="8"/>
                      <a:pt x="1358" y="8"/>
                    </a:cubicBezTo>
                    <a:cubicBezTo>
                      <a:pt x="1378" y="8"/>
                      <a:pt x="1378" y="8"/>
                      <a:pt x="1378" y="8"/>
                    </a:cubicBezTo>
                    <a:cubicBezTo>
                      <a:pt x="1381" y="8"/>
                      <a:pt x="1382" y="6"/>
                      <a:pt x="1382" y="4"/>
                    </a:cubicBezTo>
                    <a:close/>
                    <a:moveTo>
                      <a:pt x="1330" y="4"/>
                    </a:moveTo>
                    <a:cubicBezTo>
                      <a:pt x="1330" y="1"/>
                      <a:pt x="1328" y="0"/>
                      <a:pt x="1326" y="0"/>
                    </a:cubicBezTo>
                    <a:cubicBezTo>
                      <a:pt x="1306" y="0"/>
                      <a:pt x="1306" y="0"/>
                      <a:pt x="1306" y="0"/>
                    </a:cubicBezTo>
                    <a:cubicBezTo>
                      <a:pt x="1304" y="0"/>
                      <a:pt x="1302" y="1"/>
                      <a:pt x="1302" y="4"/>
                    </a:cubicBezTo>
                    <a:cubicBezTo>
                      <a:pt x="1302" y="6"/>
                      <a:pt x="1304" y="8"/>
                      <a:pt x="1306" y="8"/>
                    </a:cubicBezTo>
                    <a:cubicBezTo>
                      <a:pt x="1326" y="8"/>
                      <a:pt x="1326" y="8"/>
                      <a:pt x="1326" y="8"/>
                    </a:cubicBezTo>
                    <a:cubicBezTo>
                      <a:pt x="1328" y="8"/>
                      <a:pt x="1330" y="6"/>
                      <a:pt x="1330" y="4"/>
                    </a:cubicBezTo>
                    <a:close/>
                    <a:moveTo>
                      <a:pt x="1278" y="4"/>
                    </a:moveTo>
                    <a:cubicBezTo>
                      <a:pt x="1278" y="1"/>
                      <a:pt x="1276" y="0"/>
                      <a:pt x="1274" y="0"/>
                    </a:cubicBezTo>
                    <a:cubicBezTo>
                      <a:pt x="1254" y="0"/>
                      <a:pt x="1254" y="0"/>
                      <a:pt x="1254" y="0"/>
                    </a:cubicBezTo>
                    <a:cubicBezTo>
                      <a:pt x="1252" y="0"/>
                      <a:pt x="1250" y="1"/>
                      <a:pt x="1250" y="4"/>
                    </a:cubicBezTo>
                    <a:cubicBezTo>
                      <a:pt x="1250" y="6"/>
                      <a:pt x="1252" y="8"/>
                      <a:pt x="1254" y="8"/>
                    </a:cubicBezTo>
                    <a:cubicBezTo>
                      <a:pt x="1274" y="8"/>
                      <a:pt x="1274" y="8"/>
                      <a:pt x="1274" y="8"/>
                    </a:cubicBezTo>
                    <a:cubicBezTo>
                      <a:pt x="1276" y="8"/>
                      <a:pt x="1278" y="6"/>
                      <a:pt x="1278" y="4"/>
                    </a:cubicBezTo>
                    <a:close/>
                    <a:moveTo>
                      <a:pt x="1226" y="4"/>
                    </a:moveTo>
                    <a:cubicBezTo>
                      <a:pt x="1226" y="1"/>
                      <a:pt x="1224" y="0"/>
                      <a:pt x="1222" y="0"/>
                    </a:cubicBezTo>
                    <a:cubicBezTo>
                      <a:pt x="1202" y="0"/>
                      <a:pt x="1202" y="0"/>
                      <a:pt x="1202" y="0"/>
                    </a:cubicBezTo>
                    <a:cubicBezTo>
                      <a:pt x="1200" y="0"/>
                      <a:pt x="1198" y="1"/>
                      <a:pt x="1198" y="4"/>
                    </a:cubicBezTo>
                    <a:cubicBezTo>
                      <a:pt x="1198" y="6"/>
                      <a:pt x="1200" y="8"/>
                      <a:pt x="1202" y="8"/>
                    </a:cubicBezTo>
                    <a:cubicBezTo>
                      <a:pt x="1222" y="8"/>
                      <a:pt x="1222" y="8"/>
                      <a:pt x="1222" y="8"/>
                    </a:cubicBezTo>
                    <a:cubicBezTo>
                      <a:pt x="1224" y="8"/>
                      <a:pt x="1226" y="6"/>
                      <a:pt x="1226" y="4"/>
                    </a:cubicBezTo>
                    <a:close/>
                    <a:moveTo>
                      <a:pt x="1174" y="4"/>
                    </a:moveTo>
                    <a:cubicBezTo>
                      <a:pt x="1174" y="1"/>
                      <a:pt x="1172" y="0"/>
                      <a:pt x="1170" y="0"/>
                    </a:cubicBezTo>
                    <a:cubicBezTo>
                      <a:pt x="1150" y="0"/>
                      <a:pt x="1150" y="0"/>
                      <a:pt x="1150" y="0"/>
                    </a:cubicBezTo>
                    <a:cubicBezTo>
                      <a:pt x="1147" y="0"/>
                      <a:pt x="1146" y="1"/>
                      <a:pt x="1146" y="4"/>
                    </a:cubicBezTo>
                    <a:cubicBezTo>
                      <a:pt x="1146" y="6"/>
                      <a:pt x="1147" y="8"/>
                      <a:pt x="1150" y="8"/>
                    </a:cubicBezTo>
                    <a:cubicBezTo>
                      <a:pt x="1170" y="8"/>
                      <a:pt x="1170" y="8"/>
                      <a:pt x="1170" y="8"/>
                    </a:cubicBezTo>
                    <a:cubicBezTo>
                      <a:pt x="1172" y="8"/>
                      <a:pt x="1174" y="6"/>
                      <a:pt x="1174" y="4"/>
                    </a:cubicBezTo>
                    <a:close/>
                    <a:moveTo>
                      <a:pt x="1121" y="4"/>
                    </a:moveTo>
                    <a:cubicBezTo>
                      <a:pt x="1121" y="1"/>
                      <a:pt x="1120" y="0"/>
                      <a:pt x="1117" y="0"/>
                    </a:cubicBezTo>
                    <a:cubicBezTo>
                      <a:pt x="1097" y="0"/>
                      <a:pt x="1097" y="0"/>
                      <a:pt x="1097" y="0"/>
                    </a:cubicBezTo>
                    <a:cubicBezTo>
                      <a:pt x="1095" y="0"/>
                      <a:pt x="1093" y="1"/>
                      <a:pt x="1093" y="4"/>
                    </a:cubicBezTo>
                    <a:cubicBezTo>
                      <a:pt x="1093" y="6"/>
                      <a:pt x="1095" y="8"/>
                      <a:pt x="1097" y="8"/>
                    </a:cubicBezTo>
                    <a:cubicBezTo>
                      <a:pt x="1117" y="8"/>
                      <a:pt x="1117" y="8"/>
                      <a:pt x="1117" y="8"/>
                    </a:cubicBezTo>
                    <a:cubicBezTo>
                      <a:pt x="1120" y="8"/>
                      <a:pt x="1121" y="6"/>
                      <a:pt x="1121" y="4"/>
                    </a:cubicBezTo>
                    <a:close/>
                    <a:moveTo>
                      <a:pt x="1069" y="4"/>
                    </a:moveTo>
                    <a:cubicBezTo>
                      <a:pt x="1069" y="1"/>
                      <a:pt x="1067" y="0"/>
                      <a:pt x="1065" y="0"/>
                    </a:cubicBezTo>
                    <a:cubicBezTo>
                      <a:pt x="1045" y="0"/>
                      <a:pt x="1045" y="0"/>
                      <a:pt x="1045" y="0"/>
                    </a:cubicBezTo>
                    <a:cubicBezTo>
                      <a:pt x="1043" y="0"/>
                      <a:pt x="1041" y="1"/>
                      <a:pt x="1041" y="4"/>
                    </a:cubicBezTo>
                    <a:cubicBezTo>
                      <a:pt x="1041" y="6"/>
                      <a:pt x="1043" y="8"/>
                      <a:pt x="1045" y="8"/>
                    </a:cubicBezTo>
                    <a:cubicBezTo>
                      <a:pt x="1065" y="8"/>
                      <a:pt x="1065" y="8"/>
                      <a:pt x="1065" y="8"/>
                    </a:cubicBezTo>
                    <a:cubicBezTo>
                      <a:pt x="1067" y="8"/>
                      <a:pt x="1069" y="6"/>
                      <a:pt x="1069" y="4"/>
                    </a:cubicBezTo>
                    <a:close/>
                    <a:moveTo>
                      <a:pt x="1017" y="4"/>
                    </a:moveTo>
                    <a:cubicBezTo>
                      <a:pt x="1017" y="1"/>
                      <a:pt x="1015" y="0"/>
                      <a:pt x="1013" y="0"/>
                    </a:cubicBezTo>
                    <a:cubicBezTo>
                      <a:pt x="993" y="0"/>
                      <a:pt x="993" y="0"/>
                      <a:pt x="993" y="0"/>
                    </a:cubicBezTo>
                    <a:cubicBezTo>
                      <a:pt x="991" y="0"/>
                      <a:pt x="989" y="1"/>
                      <a:pt x="989" y="4"/>
                    </a:cubicBezTo>
                    <a:cubicBezTo>
                      <a:pt x="989" y="6"/>
                      <a:pt x="991" y="8"/>
                      <a:pt x="993" y="8"/>
                    </a:cubicBezTo>
                    <a:cubicBezTo>
                      <a:pt x="1013" y="8"/>
                      <a:pt x="1013" y="8"/>
                      <a:pt x="1013" y="8"/>
                    </a:cubicBezTo>
                    <a:cubicBezTo>
                      <a:pt x="1015" y="8"/>
                      <a:pt x="1017" y="6"/>
                      <a:pt x="1017" y="4"/>
                    </a:cubicBezTo>
                    <a:close/>
                    <a:moveTo>
                      <a:pt x="965" y="4"/>
                    </a:moveTo>
                    <a:cubicBezTo>
                      <a:pt x="965" y="1"/>
                      <a:pt x="963" y="0"/>
                      <a:pt x="961" y="0"/>
                    </a:cubicBezTo>
                    <a:cubicBezTo>
                      <a:pt x="941" y="0"/>
                      <a:pt x="941" y="0"/>
                      <a:pt x="941" y="0"/>
                    </a:cubicBezTo>
                    <a:cubicBezTo>
                      <a:pt x="939" y="0"/>
                      <a:pt x="937" y="1"/>
                      <a:pt x="937" y="4"/>
                    </a:cubicBezTo>
                    <a:cubicBezTo>
                      <a:pt x="937" y="6"/>
                      <a:pt x="939" y="8"/>
                      <a:pt x="941" y="8"/>
                    </a:cubicBezTo>
                    <a:cubicBezTo>
                      <a:pt x="961" y="8"/>
                      <a:pt x="961" y="8"/>
                      <a:pt x="961" y="8"/>
                    </a:cubicBezTo>
                    <a:cubicBezTo>
                      <a:pt x="963" y="8"/>
                      <a:pt x="965" y="6"/>
                      <a:pt x="965" y="4"/>
                    </a:cubicBezTo>
                    <a:close/>
                    <a:moveTo>
                      <a:pt x="913" y="4"/>
                    </a:moveTo>
                    <a:cubicBezTo>
                      <a:pt x="913" y="1"/>
                      <a:pt x="911" y="0"/>
                      <a:pt x="909" y="0"/>
                    </a:cubicBezTo>
                    <a:cubicBezTo>
                      <a:pt x="889" y="0"/>
                      <a:pt x="889" y="0"/>
                      <a:pt x="889" y="0"/>
                    </a:cubicBezTo>
                    <a:cubicBezTo>
                      <a:pt x="886" y="0"/>
                      <a:pt x="885" y="1"/>
                      <a:pt x="885" y="4"/>
                    </a:cubicBezTo>
                    <a:cubicBezTo>
                      <a:pt x="885" y="6"/>
                      <a:pt x="886" y="8"/>
                      <a:pt x="889" y="8"/>
                    </a:cubicBezTo>
                    <a:cubicBezTo>
                      <a:pt x="909" y="8"/>
                      <a:pt x="909" y="8"/>
                      <a:pt x="909" y="8"/>
                    </a:cubicBezTo>
                    <a:cubicBezTo>
                      <a:pt x="911" y="8"/>
                      <a:pt x="913" y="6"/>
                      <a:pt x="913" y="4"/>
                    </a:cubicBezTo>
                    <a:close/>
                    <a:moveTo>
                      <a:pt x="861" y="4"/>
                    </a:moveTo>
                    <a:cubicBezTo>
                      <a:pt x="861" y="1"/>
                      <a:pt x="859" y="0"/>
                      <a:pt x="857" y="0"/>
                    </a:cubicBezTo>
                    <a:cubicBezTo>
                      <a:pt x="836" y="0"/>
                      <a:pt x="836" y="0"/>
                      <a:pt x="836" y="0"/>
                    </a:cubicBezTo>
                    <a:cubicBezTo>
                      <a:pt x="834" y="0"/>
                      <a:pt x="832" y="1"/>
                      <a:pt x="832" y="4"/>
                    </a:cubicBezTo>
                    <a:cubicBezTo>
                      <a:pt x="832" y="6"/>
                      <a:pt x="834" y="8"/>
                      <a:pt x="836" y="8"/>
                    </a:cubicBezTo>
                    <a:cubicBezTo>
                      <a:pt x="857" y="8"/>
                      <a:pt x="857" y="8"/>
                      <a:pt x="857" y="8"/>
                    </a:cubicBezTo>
                    <a:cubicBezTo>
                      <a:pt x="859" y="8"/>
                      <a:pt x="861" y="6"/>
                      <a:pt x="861" y="4"/>
                    </a:cubicBezTo>
                    <a:close/>
                    <a:moveTo>
                      <a:pt x="808" y="4"/>
                    </a:moveTo>
                    <a:cubicBezTo>
                      <a:pt x="808" y="1"/>
                      <a:pt x="807" y="0"/>
                      <a:pt x="804" y="0"/>
                    </a:cubicBezTo>
                    <a:cubicBezTo>
                      <a:pt x="784" y="0"/>
                      <a:pt x="784" y="0"/>
                      <a:pt x="784" y="0"/>
                    </a:cubicBezTo>
                    <a:cubicBezTo>
                      <a:pt x="782" y="0"/>
                      <a:pt x="780" y="1"/>
                      <a:pt x="780" y="4"/>
                    </a:cubicBezTo>
                    <a:cubicBezTo>
                      <a:pt x="780" y="6"/>
                      <a:pt x="782" y="8"/>
                      <a:pt x="784" y="8"/>
                    </a:cubicBezTo>
                    <a:cubicBezTo>
                      <a:pt x="804" y="8"/>
                      <a:pt x="804" y="8"/>
                      <a:pt x="804" y="8"/>
                    </a:cubicBezTo>
                    <a:cubicBezTo>
                      <a:pt x="807" y="8"/>
                      <a:pt x="808" y="6"/>
                      <a:pt x="808" y="4"/>
                    </a:cubicBezTo>
                    <a:close/>
                    <a:moveTo>
                      <a:pt x="756" y="4"/>
                    </a:moveTo>
                    <a:cubicBezTo>
                      <a:pt x="756" y="1"/>
                      <a:pt x="754" y="0"/>
                      <a:pt x="752" y="0"/>
                    </a:cubicBezTo>
                    <a:cubicBezTo>
                      <a:pt x="732" y="0"/>
                      <a:pt x="732" y="0"/>
                      <a:pt x="732" y="0"/>
                    </a:cubicBezTo>
                    <a:cubicBezTo>
                      <a:pt x="730" y="0"/>
                      <a:pt x="728" y="1"/>
                      <a:pt x="728" y="4"/>
                    </a:cubicBezTo>
                    <a:cubicBezTo>
                      <a:pt x="728" y="6"/>
                      <a:pt x="730" y="8"/>
                      <a:pt x="732" y="8"/>
                    </a:cubicBezTo>
                    <a:cubicBezTo>
                      <a:pt x="752" y="8"/>
                      <a:pt x="752" y="8"/>
                      <a:pt x="752" y="8"/>
                    </a:cubicBezTo>
                    <a:cubicBezTo>
                      <a:pt x="754" y="8"/>
                      <a:pt x="756" y="6"/>
                      <a:pt x="756" y="4"/>
                    </a:cubicBezTo>
                    <a:close/>
                    <a:moveTo>
                      <a:pt x="704" y="4"/>
                    </a:moveTo>
                    <a:cubicBezTo>
                      <a:pt x="704" y="1"/>
                      <a:pt x="702" y="0"/>
                      <a:pt x="700" y="0"/>
                    </a:cubicBezTo>
                    <a:cubicBezTo>
                      <a:pt x="680" y="0"/>
                      <a:pt x="680" y="0"/>
                      <a:pt x="680" y="0"/>
                    </a:cubicBezTo>
                    <a:cubicBezTo>
                      <a:pt x="678" y="0"/>
                      <a:pt x="676" y="1"/>
                      <a:pt x="676" y="4"/>
                    </a:cubicBezTo>
                    <a:cubicBezTo>
                      <a:pt x="676" y="6"/>
                      <a:pt x="678" y="8"/>
                      <a:pt x="680" y="8"/>
                    </a:cubicBezTo>
                    <a:cubicBezTo>
                      <a:pt x="700" y="8"/>
                      <a:pt x="700" y="8"/>
                      <a:pt x="700" y="8"/>
                    </a:cubicBezTo>
                    <a:cubicBezTo>
                      <a:pt x="702" y="8"/>
                      <a:pt x="704" y="6"/>
                      <a:pt x="704" y="4"/>
                    </a:cubicBezTo>
                    <a:close/>
                    <a:moveTo>
                      <a:pt x="652" y="4"/>
                    </a:moveTo>
                    <a:cubicBezTo>
                      <a:pt x="652" y="1"/>
                      <a:pt x="650" y="0"/>
                      <a:pt x="648" y="0"/>
                    </a:cubicBezTo>
                    <a:cubicBezTo>
                      <a:pt x="628" y="0"/>
                      <a:pt x="628" y="0"/>
                      <a:pt x="628" y="0"/>
                    </a:cubicBezTo>
                    <a:cubicBezTo>
                      <a:pt x="626" y="0"/>
                      <a:pt x="624" y="1"/>
                      <a:pt x="624" y="4"/>
                    </a:cubicBezTo>
                    <a:cubicBezTo>
                      <a:pt x="624" y="6"/>
                      <a:pt x="626" y="8"/>
                      <a:pt x="628" y="8"/>
                    </a:cubicBezTo>
                    <a:cubicBezTo>
                      <a:pt x="648" y="8"/>
                      <a:pt x="648" y="8"/>
                      <a:pt x="648" y="8"/>
                    </a:cubicBezTo>
                    <a:cubicBezTo>
                      <a:pt x="650" y="8"/>
                      <a:pt x="652" y="6"/>
                      <a:pt x="652" y="4"/>
                    </a:cubicBezTo>
                    <a:close/>
                    <a:moveTo>
                      <a:pt x="600" y="4"/>
                    </a:moveTo>
                    <a:cubicBezTo>
                      <a:pt x="600" y="1"/>
                      <a:pt x="598" y="0"/>
                      <a:pt x="596" y="0"/>
                    </a:cubicBezTo>
                    <a:cubicBezTo>
                      <a:pt x="576" y="0"/>
                      <a:pt x="576" y="0"/>
                      <a:pt x="576" y="0"/>
                    </a:cubicBezTo>
                    <a:cubicBezTo>
                      <a:pt x="573" y="0"/>
                      <a:pt x="572" y="1"/>
                      <a:pt x="572" y="4"/>
                    </a:cubicBezTo>
                    <a:cubicBezTo>
                      <a:pt x="572" y="6"/>
                      <a:pt x="573" y="8"/>
                      <a:pt x="576" y="8"/>
                    </a:cubicBezTo>
                    <a:cubicBezTo>
                      <a:pt x="596" y="8"/>
                      <a:pt x="596" y="8"/>
                      <a:pt x="596" y="8"/>
                    </a:cubicBezTo>
                    <a:cubicBezTo>
                      <a:pt x="598" y="8"/>
                      <a:pt x="600" y="6"/>
                      <a:pt x="600" y="4"/>
                    </a:cubicBezTo>
                    <a:close/>
                    <a:moveTo>
                      <a:pt x="547" y="4"/>
                    </a:moveTo>
                    <a:cubicBezTo>
                      <a:pt x="547" y="1"/>
                      <a:pt x="546" y="0"/>
                      <a:pt x="543" y="0"/>
                    </a:cubicBezTo>
                    <a:cubicBezTo>
                      <a:pt x="523" y="0"/>
                      <a:pt x="523" y="0"/>
                      <a:pt x="523" y="0"/>
                    </a:cubicBezTo>
                    <a:cubicBezTo>
                      <a:pt x="521" y="0"/>
                      <a:pt x="519" y="1"/>
                      <a:pt x="519" y="4"/>
                    </a:cubicBezTo>
                    <a:cubicBezTo>
                      <a:pt x="519" y="6"/>
                      <a:pt x="521" y="8"/>
                      <a:pt x="523" y="8"/>
                    </a:cubicBezTo>
                    <a:cubicBezTo>
                      <a:pt x="543" y="8"/>
                      <a:pt x="543" y="8"/>
                      <a:pt x="543" y="8"/>
                    </a:cubicBezTo>
                    <a:cubicBezTo>
                      <a:pt x="546" y="8"/>
                      <a:pt x="547" y="6"/>
                      <a:pt x="547" y="4"/>
                    </a:cubicBezTo>
                    <a:close/>
                    <a:moveTo>
                      <a:pt x="495" y="4"/>
                    </a:moveTo>
                    <a:cubicBezTo>
                      <a:pt x="495" y="1"/>
                      <a:pt x="493" y="0"/>
                      <a:pt x="491" y="0"/>
                    </a:cubicBezTo>
                    <a:cubicBezTo>
                      <a:pt x="471" y="0"/>
                      <a:pt x="471" y="0"/>
                      <a:pt x="471" y="0"/>
                    </a:cubicBezTo>
                    <a:cubicBezTo>
                      <a:pt x="469" y="0"/>
                      <a:pt x="467" y="1"/>
                      <a:pt x="467" y="4"/>
                    </a:cubicBezTo>
                    <a:cubicBezTo>
                      <a:pt x="467" y="6"/>
                      <a:pt x="469" y="8"/>
                      <a:pt x="471" y="8"/>
                    </a:cubicBezTo>
                    <a:cubicBezTo>
                      <a:pt x="491" y="8"/>
                      <a:pt x="491" y="8"/>
                      <a:pt x="491" y="8"/>
                    </a:cubicBezTo>
                    <a:cubicBezTo>
                      <a:pt x="493" y="8"/>
                      <a:pt x="495" y="6"/>
                      <a:pt x="495" y="4"/>
                    </a:cubicBezTo>
                    <a:close/>
                    <a:moveTo>
                      <a:pt x="443" y="4"/>
                    </a:moveTo>
                    <a:cubicBezTo>
                      <a:pt x="443" y="1"/>
                      <a:pt x="441" y="0"/>
                      <a:pt x="439" y="0"/>
                    </a:cubicBezTo>
                    <a:cubicBezTo>
                      <a:pt x="419" y="0"/>
                      <a:pt x="419" y="0"/>
                      <a:pt x="419" y="0"/>
                    </a:cubicBezTo>
                    <a:cubicBezTo>
                      <a:pt x="417" y="0"/>
                      <a:pt x="415" y="1"/>
                      <a:pt x="415" y="4"/>
                    </a:cubicBezTo>
                    <a:cubicBezTo>
                      <a:pt x="415" y="6"/>
                      <a:pt x="417" y="8"/>
                      <a:pt x="419" y="8"/>
                    </a:cubicBezTo>
                    <a:cubicBezTo>
                      <a:pt x="439" y="8"/>
                      <a:pt x="439" y="8"/>
                      <a:pt x="439" y="8"/>
                    </a:cubicBezTo>
                    <a:cubicBezTo>
                      <a:pt x="441" y="8"/>
                      <a:pt x="443" y="6"/>
                      <a:pt x="443" y="4"/>
                    </a:cubicBezTo>
                    <a:close/>
                    <a:moveTo>
                      <a:pt x="391" y="4"/>
                    </a:moveTo>
                    <a:cubicBezTo>
                      <a:pt x="391" y="1"/>
                      <a:pt x="389" y="0"/>
                      <a:pt x="387" y="0"/>
                    </a:cubicBezTo>
                    <a:cubicBezTo>
                      <a:pt x="367" y="0"/>
                      <a:pt x="367" y="0"/>
                      <a:pt x="367" y="0"/>
                    </a:cubicBezTo>
                    <a:cubicBezTo>
                      <a:pt x="365" y="0"/>
                      <a:pt x="363" y="1"/>
                      <a:pt x="363" y="4"/>
                    </a:cubicBezTo>
                    <a:cubicBezTo>
                      <a:pt x="363" y="6"/>
                      <a:pt x="365" y="8"/>
                      <a:pt x="367" y="8"/>
                    </a:cubicBezTo>
                    <a:cubicBezTo>
                      <a:pt x="387" y="8"/>
                      <a:pt x="387" y="8"/>
                      <a:pt x="387" y="8"/>
                    </a:cubicBezTo>
                    <a:cubicBezTo>
                      <a:pt x="389" y="8"/>
                      <a:pt x="391" y="6"/>
                      <a:pt x="391" y="4"/>
                    </a:cubicBezTo>
                    <a:close/>
                    <a:moveTo>
                      <a:pt x="339" y="4"/>
                    </a:moveTo>
                    <a:cubicBezTo>
                      <a:pt x="339" y="1"/>
                      <a:pt x="337" y="0"/>
                      <a:pt x="335" y="0"/>
                    </a:cubicBezTo>
                    <a:cubicBezTo>
                      <a:pt x="315" y="0"/>
                      <a:pt x="315" y="0"/>
                      <a:pt x="315" y="0"/>
                    </a:cubicBezTo>
                    <a:cubicBezTo>
                      <a:pt x="312" y="0"/>
                      <a:pt x="311" y="1"/>
                      <a:pt x="311" y="4"/>
                    </a:cubicBezTo>
                    <a:cubicBezTo>
                      <a:pt x="311" y="6"/>
                      <a:pt x="312" y="8"/>
                      <a:pt x="315" y="8"/>
                    </a:cubicBezTo>
                    <a:cubicBezTo>
                      <a:pt x="335" y="8"/>
                      <a:pt x="335" y="8"/>
                      <a:pt x="335" y="8"/>
                    </a:cubicBezTo>
                    <a:cubicBezTo>
                      <a:pt x="337" y="8"/>
                      <a:pt x="339" y="6"/>
                      <a:pt x="339" y="4"/>
                    </a:cubicBezTo>
                    <a:close/>
                    <a:moveTo>
                      <a:pt x="287" y="4"/>
                    </a:moveTo>
                    <a:cubicBezTo>
                      <a:pt x="287" y="1"/>
                      <a:pt x="285" y="0"/>
                      <a:pt x="283" y="0"/>
                    </a:cubicBezTo>
                    <a:cubicBezTo>
                      <a:pt x="262" y="0"/>
                      <a:pt x="262" y="0"/>
                      <a:pt x="262" y="0"/>
                    </a:cubicBezTo>
                    <a:cubicBezTo>
                      <a:pt x="260" y="0"/>
                      <a:pt x="258" y="1"/>
                      <a:pt x="258" y="4"/>
                    </a:cubicBezTo>
                    <a:cubicBezTo>
                      <a:pt x="258" y="6"/>
                      <a:pt x="260" y="8"/>
                      <a:pt x="262" y="8"/>
                    </a:cubicBezTo>
                    <a:cubicBezTo>
                      <a:pt x="283" y="8"/>
                      <a:pt x="283" y="8"/>
                      <a:pt x="283" y="8"/>
                    </a:cubicBezTo>
                    <a:cubicBezTo>
                      <a:pt x="285" y="8"/>
                      <a:pt x="287" y="6"/>
                      <a:pt x="287" y="4"/>
                    </a:cubicBezTo>
                    <a:close/>
                    <a:moveTo>
                      <a:pt x="234" y="4"/>
                    </a:moveTo>
                    <a:cubicBezTo>
                      <a:pt x="234" y="1"/>
                      <a:pt x="233" y="0"/>
                      <a:pt x="230" y="0"/>
                    </a:cubicBezTo>
                    <a:cubicBezTo>
                      <a:pt x="210" y="0"/>
                      <a:pt x="210" y="0"/>
                      <a:pt x="210" y="0"/>
                    </a:cubicBezTo>
                    <a:cubicBezTo>
                      <a:pt x="208" y="0"/>
                      <a:pt x="206" y="1"/>
                      <a:pt x="206" y="4"/>
                    </a:cubicBezTo>
                    <a:cubicBezTo>
                      <a:pt x="206" y="6"/>
                      <a:pt x="208" y="8"/>
                      <a:pt x="210" y="8"/>
                    </a:cubicBezTo>
                    <a:cubicBezTo>
                      <a:pt x="230" y="8"/>
                      <a:pt x="230" y="8"/>
                      <a:pt x="230" y="8"/>
                    </a:cubicBezTo>
                    <a:cubicBezTo>
                      <a:pt x="233" y="8"/>
                      <a:pt x="234" y="6"/>
                      <a:pt x="234" y="4"/>
                    </a:cubicBezTo>
                    <a:close/>
                    <a:moveTo>
                      <a:pt x="182" y="4"/>
                    </a:moveTo>
                    <a:cubicBezTo>
                      <a:pt x="182" y="1"/>
                      <a:pt x="180" y="0"/>
                      <a:pt x="178" y="0"/>
                    </a:cubicBezTo>
                    <a:cubicBezTo>
                      <a:pt x="158" y="0"/>
                      <a:pt x="158" y="0"/>
                      <a:pt x="158" y="0"/>
                    </a:cubicBezTo>
                    <a:cubicBezTo>
                      <a:pt x="156" y="0"/>
                      <a:pt x="154" y="1"/>
                      <a:pt x="154" y="4"/>
                    </a:cubicBezTo>
                    <a:cubicBezTo>
                      <a:pt x="154" y="6"/>
                      <a:pt x="156" y="8"/>
                      <a:pt x="158" y="8"/>
                    </a:cubicBezTo>
                    <a:cubicBezTo>
                      <a:pt x="178" y="8"/>
                      <a:pt x="178" y="8"/>
                      <a:pt x="178" y="8"/>
                    </a:cubicBezTo>
                    <a:cubicBezTo>
                      <a:pt x="180" y="8"/>
                      <a:pt x="182" y="6"/>
                      <a:pt x="182" y="4"/>
                    </a:cubicBezTo>
                    <a:close/>
                    <a:moveTo>
                      <a:pt x="130" y="4"/>
                    </a:moveTo>
                    <a:cubicBezTo>
                      <a:pt x="130" y="1"/>
                      <a:pt x="128" y="0"/>
                      <a:pt x="126" y="0"/>
                    </a:cubicBezTo>
                    <a:cubicBezTo>
                      <a:pt x="106" y="0"/>
                      <a:pt x="106" y="0"/>
                      <a:pt x="106" y="0"/>
                    </a:cubicBezTo>
                    <a:cubicBezTo>
                      <a:pt x="104" y="0"/>
                      <a:pt x="102" y="1"/>
                      <a:pt x="102" y="4"/>
                    </a:cubicBezTo>
                    <a:cubicBezTo>
                      <a:pt x="102" y="6"/>
                      <a:pt x="104" y="8"/>
                      <a:pt x="106" y="8"/>
                    </a:cubicBezTo>
                    <a:cubicBezTo>
                      <a:pt x="126" y="8"/>
                      <a:pt x="126" y="8"/>
                      <a:pt x="126" y="8"/>
                    </a:cubicBezTo>
                    <a:cubicBezTo>
                      <a:pt x="128" y="8"/>
                      <a:pt x="130" y="6"/>
                      <a:pt x="130" y="4"/>
                    </a:cubicBezTo>
                    <a:close/>
                    <a:moveTo>
                      <a:pt x="78" y="4"/>
                    </a:moveTo>
                    <a:cubicBezTo>
                      <a:pt x="78" y="1"/>
                      <a:pt x="76" y="0"/>
                      <a:pt x="74" y="0"/>
                    </a:cubicBezTo>
                    <a:cubicBezTo>
                      <a:pt x="54" y="0"/>
                      <a:pt x="54" y="0"/>
                      <a:pt x="54" y="0"/>
                    </a:cubicBezTo>
                    <a:cubicBezTo>
                      <a:pt x="52" y="0"/>
                      <a:pt x="50" y="1"/>
                      <a:pt x="50" y="4"/>
                    </a:cubicBezTo>
                    <a:cubicBezTo>
                      <a:pt x="50" y="6"/>
                      <a:pt x="52" y="8"/>
                      <a:pt x="54" y="8"/>
                    </a:cubicBezTo>
                    <a:cubicBezTo>
                      <a:pt x="74" y="8"/>
                      <a:pt x="74" y="8"/>
                      <a:pt x="74" y="8"/>
                    </a:cubicBezTo>
                    <a:cubicBezTo>
                      <a:pt x="76" y="8"/>
                      <a:pt x="78" y="6"/>
                      <a:pt x="78" y="4"/>
                    </a:cubicBezTo>
                    <a:close/>
                    <a:moveTo>
                      <a:pt x="8" y="119"/>
                    </a:moveTo>
                    <a:cubicBezTo>
                      <a:pt x="8" y="109"/>
                      <a:pt x="8" y="109"/>
                      <a:pt x="8" y="109"/>
                    </a:cubicBezTo>
                    <a:cubicBezTo>
                      <a:pt x="8" y="107"/>
                      <a:pt x="6" y="105"/>
                      <a:pt x="4" y="105"/>
                    </a:cubicBezTo>
                    <a:cubicBezTo>
                      <a:pt x="2" y="105"/>
                      <a:pt x="0" y="107"/>
                      <a:pt x="0" y="109"/>
                    </a:cubicBezTo>
                    <a:cubicBezTo>
                      <a:pt x="0" y="119"/>
                      <a:pt x="0" y="119"/>
                      <a:pt x="0" y="119"/>
                    </a:cubicBezTo>
                    <a:cubicBezTo>
                      <a:pt x="0" y="121"/>
                      <a:pt x="2" y="123"/>
                      <a:pt x="4" y="123"/>
                    </a:cubicBezTo>
                    <a:cubicBezTo>
                      <a:pt x="6" y="123"/>
                      <a:pt x="8" y="121"/>
                      <a:pt x="8" y="119"/>
                    </a:cubicBezTo>
                    <a:close/>
                  </a:path>
                </a:pathLst>
              </a:custGeom>
              <a:solidFill>
                <a:srgbClr val="D2D2D2"/>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9" name="TextBox 98"/>
            <p:cNvSpPr txBox="1"/>
            <p:nvPr/>
          </p:nvSpPr>
          <p:spPr>
            <a:xfrm>
              <a:off x="829402" y="5763165"/>
              <a:ext cx="4715890" cy="369332"/>
            </a:xfrm>
            <a:prstGeom prst="rect">
              <a:avLst/>
            </a:prstGeom>
            <a:noFill/>
          </p:spPr>
          <p:txBody>
            <a:bodyPr wrap="square" lIns="0" tIns="0" rIns="0" bIns="146304" rtlCol="0">
              <a:noAutofit/>
            </a:bodyPr>
            <a:lstStyle/>
            <a:p>
              <a:r>
                <a:rPr lang="en-US" dirty="0">
                  <a:solidFill>
                    <a:srgbClr val="409AE1"/>
                  </a:solidFill>
                </a:rPr>
                <a:t>COMPOUND INVESTMENT</a:t>
              </a:r>
            </a:p>
            <a:p>
              <a:pPr>
                <a:lnSpc>
                  <a:spcPct val="90000"/>
                </a:lnSpc>
                <a:spcAft>
                  <a:spcPts val="600"/>
                </a:spcAft>
              </a:pPr>
              <a:r>
                <a:rPr lang="en-US" sz="1400" dirty="0">
                  <a:solidFill>
                    <a:schemeClr val="bg1"/>
                  </a:solidFill>
                </a:rPr>
                <a:t>Referred customers can spend 150-175% more than the people that refer them</a:t>
              </a:r>
              <a:r>
                <a:rPr lang="en-US" sz="1400" baseline="30000" dirty="0">
                  <a:solidFill>
                    <a:schemeClr val="bg1"/>
                  </a:solidFill>
                </a:rPr>
                <a:t>6</a:t>
              </a:r>
            </a:p>
          </p:txBody>
        </p:sp>
      </p:grpSp>
    </p:spTree>
    <p:extLst>
      <p:ext uri="{BB962C8B-B14F-4D97-AF65-F5344CB8AC3E}">
        <p14:creationId xmlns:p14="http://schemas.microsoft.com/office/powerpoint/2010/main" val="31755386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0561" y="869679"/>
            <a:ext cx="5487723" cy="5974604"/>
          </a:xfrm>
          <a:prstGeom prst="rect">
            <a:avLst/>
          </a:prstGeom>
          <a:ln w="12700">
            <a:solidFill>
              <a:srgbClr val="409AE1"/>
            </a:solidFill>
          </a:ln>
        </p:spPr>
      </p:pic>
      <p:sp>
        <p:nvSpPr>
          <p:cNvPr id="3" name="Rectangle 2"/>
          <p:cNvSpPr/>
          <p:nvPr/>
        </p:nvSpPr>
        <p:spPr bwMode="auto">
          <a:xfrm>
            <a:off x="0" y="854184"/>
            <a:ext cx="6704277" cy="6003815"/>
          </a:xfrm>
          <a:prstGeom prst="rect">
            <a:avLst/>
          </a:prstGeom>
          <a:solidFill>
            <a:srgbClr val="409AE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5" name="Title 1"/>
          <p:cNvSpPr txBox="1">
            <a:spLocks/>
          </p:cNvSpPr>
          <p:nvPr/>
        </p:nvSpPr>
        <p:spPr>
          <a:xfrm>
            <a:off x="0" y="0"/>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Benefits</a:t>
            </a:r>
          </a:p>
        </p:txBody>
      </p:sp>
      <p:sp>
        <p:nvSpPr>
          <p:cNvPr id="56" name="Rectangle 55"/>
          <p:cNvSpPr/>
          <p:nvPr/>
        </p:nvSpPr>
        <p:spPr>
          <a:xfrm>
            <a:off x="239699" y="1300763"/>
            <a:ext cx="6331748" cy="5139869"/>
          </a:xfrm>
          <a:prstGeom prst="rect">
            <a:avLst/>
          </a:prstGeom>
        </p:spPr>
        <p:txBody>
          <a:bodyPr wrap="square">
            <a:spAutoFit/>
          </a:bodyPr>
          <a:lstStyle/>
          <a:p>
            <a:r>
              <a:rPr lang="en-US" sz="3200" dirty="0">
                <a:solidFill>
                  <a:srgbClr val="001A41"/>
                </a:solidFill>
                <a:latin typeface="+mj-lt"/>
              </a:rPr>
              <a:t>Improve Customer Retention</a:t>
            </a:r>
          </a:p>
          <a:p>
            <a:pPr marL="228600"/>
            <a:r>
              <a:rPr lang="en-US" dirty="0">
                <a:solidFill>
                  <a:srgbClr val="E6E6E6"/>
                </a:solidFill>
              </a:rPr>
              <a:t>Proactively launch campaigns and strategies to abate customer attrition</a:t>
            </a:r>
          </a:p>
          <a:p>
            <a:endParaRPr lang="en-US" sz="2000" dirty="0">
              <a:solidFill>
                <a:schemeClr val="bg1"/>
              </a:solidFill>
              <a:latin typeface="+mj-lt"/>
            </a:endParaRPr>
          </a:p>
          <a:p>
            <a:r>
              <a:rPr lang="en-US" sz="3200" dirty="0">
                <a:solidFill>
                  <a:srgbClr val="001A41"/>
                </a:solidFill>
                <a:latin typeface="+mj-lt"/>
              </a:rPr>
              <a:t>Maximize Profit Margins</a:t>
            </a:r>
          </a:p>
          <a:p>
            <a:pPr marL="228600"/>
            <a:r>
              <a:rPr lang="en-US" dirty="0">
                <a:solidFill>
                  <a:srgbClr val="E6E6E6"/>
                </a:solidFill>
              </a:rPr>
              <a:t>Selling to existing customers is more likely and cheaper than selling to new ones</a:t>
            </a:r>
          </a:p>
          <a:p>
            <a:endParaRPr lang="en-US" dirty="0">
              <a:solidFill>
                <a:schemeClr val="bg1"/>
              </a:solidFill>
            </a:endParaRPr>
          </a:p>
          <a:p>
            <a:r>
              <a:rPr lang="en-US" sz="3200" dirty="0">
                <a:solidFill>
                  <a:srgbClr val="001A41"/>
                </a:solidFill>
                <a:latin typeface="+mj-lt"/>
              </a:rPr>
              <a:t>Gain Actionable Intelligence</a:t>
            </a:r>
          </a:p>
          <a:p>
            <a:pPr marL="228600"/>
            <a:r>
              <a:rPr lang="en-US" dirty="0">
                <a:solidFill>
                  <a:srgbClr val="E6E6E6"/>
                </a:solidFill>
              </a:rPr>
              <a:t>Know the effects of seasonality on customer churn and the success of campaigns and strategies</a:t>
            </a:r>
          </a:p>
          <a:p>
            <a:endParaRPr lang="en-US" dirty="0">
              <a:solidFill>
                <a:schemeClr val="bg1"/>
              </a:solidFill>
            </a:endParaRPr>
          </a:p>
          <a:p>
            <a:r>
              <a:rPr lang="en-US" sz="3200" dirty="0">
                <a:solidFill>
                  <a:srgbClr val="001A41"/>
                </a:solidFill>
                <a:latin typeface="+mj-lt"/>
              </a:rPr>
              <a:t>Reduce Costs</a:t>
            </a:r>
          </a:p>
          <a:p>
            <a:pPr marL="228600"/>
            <a:r>
              <a:rPr lang="en-US" dirty="0">
                <a:solidFill>
                  <a:srgbClr val="E6E6E6"/>
                </a:solidFill>
              </a:rPr>
              <a:t>It is more profitable to keep existing customers than to acquire new ones</a:t>
            </a:r>
            <a:endParaRPr lang="en-US" dirty="0">
              <a:solidFill>
                <a:schemeClr val="bg1"/>
              </a:solidFill>
            </a:endParaRPr>
          </a:p>
        </p:txBody>
      </p:sp>
    </p:spTree>
    <p:extLst>
      <p:ext uri="{BB962C8B-B14F-4D97-AF65-F5344CB8AC3E}">
        <p14:creationId xmlns:p14="http://schemas.microsoft.com/office/powerpoint/2010/main" val="6001231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293" y="1310276"/>
            <a:ext cx="5880259" cy="2293620"/>
          </a:xfrm>
        </p:spPr>
        <p:txBody>
          <a:bodyPr/>
          <a:lstStyle/>
          <a:p>
            <a:r>
              <a:rPr lang="en-US" dirty="0"/>
              <a:t>Customer Churn Prediction for Retail</a:t>
            </a:r>
            <a:br>
              <a:rPr lang="en-US" dirty="0"/>
            </a:br>
            <a:r>
              <a:rPr lang="en-US" dirty="0"/>
              <a:t>Implementation</a:t>
            </a:r>
          </a:p>
        </p:txBody>
      </p:sp>
    </p:spTree>
    <p:extLst>
      <p:ext uri="{BB962C8B-B14F-4D97-AF65-F5344CB8AC3E}">
        <p14:creationId xmlns:p14="http://schemas.microsoft.com/office/powerpoint/2010/main" val="353948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lide Number Placeholder 1"/>
          <p:cNvSpPr>
            <a:spLocks noGrp="1"/>
          </p:cNvSpPr>
          <p:nvPr>
            <p:ph type="sldNum" sz="quarter" idx="4"/>
          </p:nvPr>
        </p:nvSpPr>
        <p:spPr>
          <a:xfrm>
            <a:off x="9448800" y="6492875"/>
            <a:ext cx="2743200" cy="365125"/>
          </a:xfrm>
        </p:spPr>
        <p:txBody>
          <a:bodyPr/>
          <a:lstStyle/>
          <a:p>
            <a:fld id="{A34B8C21-472C-43AD-8B9F-5964D09AB204}" type="slidenum">
              <a:rPr lang="en-IN" smtClean="0"/>
              <a:pPr/>
              <a:t>9</a:t>
            </a:fld>
            <a:endParaRPr lang="en-IN" dirty="0"/>
          </a:p>
        </p:txBody>
      </p:sp>
      <p:sp>
        <p:nvSpPr>
          <p:cNvPr id="11" name="Title 1"/>
          <p:cNvSpPr txBox="1">
            <a:spLocks/>
          </p:cNvSpPr>
          <p:nvPr/>
        </p:nvSpPr>
        <p:spPr>
          <a:xfrm>
            <a:off x="0" y="3975"/>
            <a:ext cx="12192000" cy="883395"/>
          </a:xfrm>
          <a:prstGeom prst="rect">
            <a:avLst/>
          </a:prstGeom>
        </p:spPr>
        <p:txBody>
          <a:bodyPr anchor="ct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defTabSz="932563">
              <a:defRPr/>
            </a:pPr>
            <a:r>
              <a:rPr lang="en-US" sz="3600" spc="0" dirty="0">
                <a:ln>
                  <a:noFill/>
                </a:ln>
                <a:solidFill>
                  <a:schemeClr val="accent2">
                    <a:lumMod val="75000"/>
                  </a:schemeClr>
                </a:solidFill>
              </a:rPr>
              <a:t>Solution Path</a:t>
            </a:r>
          </a:p>
        </p:txBody>
      </p:sp>
      <p:sp>
        <p:nvSpPr>
          <p:cNvPr id="25" name="Rectangle 24"/>
          <p:cNvSpPr/>
          <p:nvPr/>
        </p:nvSpPr>
        <p:spPr>
          <a:xfrm>
            <a:off x="3616034" y="4288617"/>
            <a:ext cx="2057400" cy="2262158"/>
          </a:xfrm>
          <a:prstGeom prst="rect">
            <a:avLst/>
          </a:prstGeom>
          <a:solidFill>
            <a:srgbClr val="00B294"/>
          </a:solidFill>
        </p:spPr>
        <p:txBody>
          <a:bodyPr wrap="square" tIns="91440" bIns="137160" anchor="ctr">
            <a:spAutoFit/>
          </a:bodyPr>
          <a:lstStyle/>
          <a:p>
            <a:pPr algn="ctr"/>
            <a:r>
              <a:rPr lang="en-US" sz="2400" dirty="0">
                <a:solidFill>
                  <a:schemeClr val="bg1"/>
                </a:solidFill>
              </a:rPr>
              <a:t>PREPARE &amp; PREDICT</a:t>
            </a:r>
          </a:p>
          <a:p>
            <a:pPr algn="ctr"/>
            <a:r>
              <a:rPr lang="en-US" sz="1400" dirty="0">
                <a:solidFill>
                  <a:schemeClr val="bg1"/>
                </a:solidFill>
              </a:rPr>
              <a:t>Ensure you have the necessary data to make predictions and employ Machine Learning to find the probability of customer churn</a:t>
            </a:r>
            <a:endParaRPr lang="en-US" sz="2400" dirty="0">
              <a:solidFill>
                <a:schemeClr val="bg1"/>
              </a:solidFill>
            </a:endParaRPr>
          </a:p>
        </p:txBody>
      </p:sp>
      <p:sp>
        <p:nvSpPr>
          <p:cNvPr id="35" name="Rectangle 34"/>
          <p:cNvSpPr/>
          <p:nvPr/>
        </p:nvSpPr>
        <p:spPr>
          <a:xfrm>
            <a:off x="6513645" y="4288617"/>
            <a:ext cx="2057400" cy="1677382"/>
          </a:xfrm>
          <a:prstGeom prst="rect">
            <a:avLst/>
          </a:prstGeom>
          <a:solidFill>
            <a:srgbClr val="008272"/>
          </a:solidFill>
        </p:spPr>
        <p:txBody>
          <a:bodyPr wrap="square" tIns="91440" bIns="137160" anchor="ctr">
            <a:spAutoFit/>
          </a:bodyPr>
          <a:lstStyle/>
          <a:p>
            <a:pPr algn="ctr"/>
            <a:r>
              <a:rPr lang="en-US" sz="2400" dirty="0">
                <a:solidFill>
                  <a:schemeClr val="bg1"/>
                </a:solidFill>
              </a:rPr>
              <a:t>RETRAIN</a:t>
            </a:r>
          </a:p>
          <a:p>
            <a:pPr algn="ctr"/>
            <a:r>
              <a:rPr lang="en-US" sz="1400" dirty="0">
                <a:solidFill>
                  <a:schemeClr val="bg1"/>
                </a:solidFill>
              </a:rPr>
              <a:t>Update the prediction model with the latest customer data to improve prediction accuracy</a:t>
            </a:r>
          </a:p>
        </p:txBody>
      </p:sp>
      <p:sp>
        <p:nvSpPr>
          <p:cNvPr id="38" name="Rectangle 37"/>
          <p:cNvSpPr/>
          <p:nvPr/>
        </p:nvSpPr>
        <p:spPr>
          <a:xfrm>
            <a:off x="9411256" y="4288617"/>
            <a:ext cx="2057400" cy="1831271"/>
          </a:xfrm>
          <a:prstGeom prst="rect">
            <a:avLst/>
          </a:prstGeom>
          <a:solidFill>
            <a:srgbClr val="0078D7"/>
          </a:solidFill>
        </p:spPr>
        <p:txBody>
          <a:bodyPr wrap="square" tIns="91440" bIns="137160" anchor="ctr">
            <a:spAutoFit/>
          </a:bodyPr>
          <a:lstStyle/>
          <a:p>
            <a:pPr algn="ctr"/>
            <a:r>
              <a:rPr lang="en-US" sz="2400" dirty="0">
                <a:solidFill>
                  <a:schemeClr val="bg1"/>
                </a:solidFill>
              </a:rPr>
              <a:t>STRATEGIZE &amp; ACT</a:t>
            </a:r>
          </a:p>
          <a:p>
            <a:pPr algn="ctr"/>
            <a:r>
              <a:rPr lang="en-US" sz="1400" dirty="0">
                <a:solidFill>
                  <a:schemeClr val="bg1"/>
                </a:solidFill>
              </a:rPr>
              <a:t>Develop plans for customer retention based on prediction results and utilize them</a:t>
            </a:r>
          </a:p>
        </p:txBody>
      </p:sp>
      <p:sp>
        <p:nvSpPr>
          <p:cNvPr id="43" name="Rectangle 42"/>
          <p:cNvSpPr/>
          <p:nvPr/>
        </p:nvSpPr>
        <p:spPr>
          <a:xfrm>
            <a:off x="718423" y="4288617"/>
            <a:ext cx="2057400" cy="1461939"/>
          </a:xfrm>
          <a:prstGeom prst="rect">
            <a:avLst/>
          </a:prstGeom>
          <a:solidFill>
            <a:srgbClr val="00BCF2"/>
          </a:solidFill>
        </p:spPr>
        <p:txBody>
          <a:bodyPr wrap="square" tIns="91440" bIns="137160" anchor="ctr">
            <a:spAutoFit/>
          </a:bodyPr>
          <a:lstStyle/>
          <a:p>
            <a:pPr algn="ctr"/>
            <a:r>
              <a:rPr lang="en-US" sz="2400" dirty="0">
                <a:solidFill>
                  <a:schemeClr val="bg1"/>
                </a:solidFill>
              </a:rPr>
              <a:t>DEFINE</a:t>
            </a:r>
          </a:p>
          <a:p>
            <a:pPr algn="ctr"/>
            <a:r>
              <a:rPr lang="en-US" sz="1400" dirty="0">
                <a:solidFill>
                  <a:schemeClr val="bg1"/>
                </a:solidFill>
              </a:rPr>
              <a:t>Set targets for predictions at the start of the solution implementation</a:t>
            </a:r>
            <a:endParaRPr lang="en-US" sz="2400" dirty="0">
              <a:solidFill>
                <a:schemeClr val="bg1"/>
              </a:solidFill>
            </a:endParaRPr>
          </a:p>
        </p:txBody>
      </p:sp>
      <p:grpSp>
        <p:nvGrpSpPr>
          <p:cNvPr id="59" name="Group 58"/>
          <p:cNvGrpSpPr/>
          <p:nvPr/>
        </p:nvGrpSpPr>
        <p:grpSpPr>
          <a:xfrm>
            <a:off x="3937794" y="1849994"/>
            <a:ext cx="1416209" cy="1417955"/>
            <a:chOff x="3937794" y="1849994"/>
            <a:chExt cx="1416209" cy="1417955"/>
          </a:xfrm>
        </p:grpSpPr>
        <p:sp>
          <p:nvSpPr>
            <p:cNvPr id="46" name="Oval 18"/>
            <p:cNvSpPr>
              <a:spLocks noChangeArrowheads="1"/>
            </p:cNvSpPr>
            <p:nvPr/>
          </p:nvSpPr>
          <p:spPr bwMode="auto">
            <a:xfrm>
              <a:off x="3937794" y="1849994"/>
              <a:ext cx="1416209" cy="1417955"/>
            </a:xfrm>
            <a:prstGeom prst="ellipse">
              <a:avLst/>
            </a:prstGeom>
            <a:solidFill>
              <a:srgbClr val="00B294"/>
            </a:solidFill>
            <a:ln>
              <a:noFill/>
            </a:ln>
            <a:effectLst>
              <a:outerShdw blurRad="127000" dist="7620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6FC8"/>
                </a:solidFill>
              </a:endParaRPr>
            </a:p>
          </p:txBody>
        </p:sp>
        <p:sp>
          <p:nvSpPr>
            <p:cNvPr id="47" name="Freeform 19"/>
            <p:cNvSpPr>
              <a:spLocks noEditPoints="1"/>
            </p:cNvSpPr>
            <p:nvPr/>
          </p:nvSpPr>
          <p:spPr bwMode="auto">
            <a:xfrm>
              <a:off x="4143852" y="2204483"/>
              <a:ext cx="1000602" cy="708978"/>
            </a:xfrm>
            <a:custGeom>
              <a:avLst/>
              <a:gdLst>
                <a:gd name="T0" fmla="*/ 192 w 292"/>
                <a:gd name="T1" fmla="*/ 110 h 207"/>
                <a:gd name="T2" fmla="*/ 192 w 292"/>
                <a:gd name="T3" fmla="*/ 116 h 207"/>
                <a:gd name="T4" fmla="*/ 188 w 292"/>
                <a:gd name="T5" fmla="*/ 121 h 207"/>
                <a:gd name="T6" fmla="*/ 185 w 292"/>
                <a:gd name="T7" fmla="*/ 122 h 207"/>
                <a:gd name="T8" fmla="*/ 182 w 292"/>
                <a:gd name="T9" fmla="*/ 121 h 207"/>
                <a:gd name="T10" fmla="*/ 181 w 292"/>
                <a:gd name="T11" fmla="*/ 115 h 207"/>
                <a:gd name="T12" fmla="*/ 185 w 292"/>
                <a:gd name="T13" fmla="*/ 110 h 207"/>
                <a:gd name="T14" fmla="*/ 192 w 292"/>
                <a:gd name="T15" fmla="*/ 110 h 207"/>
                <a:gd name="T16" fmla="*/ 224 w 292"/>
                <a:gd name="T17" fmla="*/ 77 h 207"/>
                <a:gd name="T18" fmla="*/ 228 w 292"/>
                <a:gd name="T19" fmla="*/ 76 h 207"/>
                <a:gd name="T20" fmla="*/ 236 w 292"/>
                <a:gd name="T21" fmla="*/ 65 h 207"/>
                <a:gd name="T22" fmla="*/ 236 w 292"/>
                <a:gd name="T23" fmla="*/ 59 h 207"/>
                <a:gd name="T24" fmla="*/ 229 w 292"/>
                <a:gd name="T25" fmla="*/ 59 h 207"/>
                <a:gd name="T26" fmla="*/ 220 w 292"/>
                <a:gd name="T27" fmla="*/ 69 h 207"/>
                <a:gd name="T28" fmla="*/ 221 w 292"/>
                <a:gd name="T29" fmla="*/ 76 h 207"/>
                <a:gd name="T30" fmla="*/ 224 w 292"/>
                <a:gd name="T31" fmla="*/ 77 h 207"/>
                <a:gd name="T32" fmla="*/ 202 w 292"/>
                <a:gd name="T33" fmla="*/ 103 h 207"/>
                <a:gd name="T34" fmla="*/ 206 w 292"/>
                <a:gd name="T35" fmla="*/ 101 h 207"/>
                <a:gd name="T36" fmla="*/ 214 w 292"/>
                <a:gd name="T37" fmla="*/ 91 h 207"/>
                <a:gd name="T38" fmla="*/ 214 w 292"/>
                <a:gd name="T39" fmla="*/ 84 h 207"/>
                <a:gd name="T40" fmla="*/ 207 w 292"/>
                <a:gd name="T41" fmla="*/ 85 h 207"/>
                <a:gd name="T42" fmla="*/ 199 w 292"/>
                <a:gd name="T43" fmla="*/ 95 h 207"/>
                <a:gd name="T44" fmla="*/ 199 w 292"/>
                <a:gd name="T45" fmla="*/ 101 h 207"/>
                <a:gd name="T46" fmla="*/ 202 w 292"/>
                <a:gd name="T47" fmla="*/ 103 h 207"/>
                <a:gd name="T48" fmla="*/ 246 w 292"/>
                <a:gd name="T49" fmla="*/ 52 h 207"/>
                <a:gd name="T50" fmla="*/ 250 w 292"/>
                <a:gd name="T51" fmla="*/ 50 h 207"/>
                <a:gd name="T52" fmla="*/ 254 w 292"/>
                <a:gd name="T53" fmla="*/ 46 h 207"/>
                <a:gd name="T54" fmla="*/ 253 w 292"/>
                <a:gd name="T55" fmla="*/ 39 h 207"/>
                <a:gd name="T56" fmla="*/ 247 w 292"/>
                <a:gd name="T57" fmla="*/ 39 h 207"/>
                <a:gd name="T58" fmla="*/ 242 w 292"/>
                <a:gd name="T59" fmla="*/ 44 h 207"/>
                <a:gd name="T60" fmla="*/ 243 w 292"/>
                <a:gd name="T61" fmla="*/ 51 h 207"/>
                <a:gd name="T62" fmla="*/ 246 w 292"/>
                <a:gd name="T63" fmla="*/ 52 h 207"/>
                <a:gd name="T64" fmla="*/ 164 w 292"/>
                <a:gd name="T65" fmla="*/ 118 h 207"/>
                <a:gd name="T66" fmla="*/ 151 w 292"/>
                <a:gd name="T67" fmla="*/ 122 h 207"/>
                <a:gd name="T68" fmla="*/ 119 w 292"/>
                <a:gd name="T69" fmla="*/ 96 h 207"/>
                <a:gd name="T70" fmla="*/ 120 w 292"/>
                <a:gd name="T71" fmla="*/ 91 h 207"/>
                <a:gd name="T72" fmla="*/ 99 w 292"/>
                <a:gd name="T73" fmla="*/ 71 h 207"/>
                <a:gd name="T74" fmla="*/ 79 w 292"/>
                <a:gd name="T75" fmla="*/ 91 h 207"/>
                <a:gd name="T76" fmla="*/ 82 w 292"/>
                <a:gd name="T77" fmla="*/ 102 h 207"/>
                <a:gd name="T78" fmla="*/ 29 w 292"/>
                <a:gd name="T79" fmla="*/ 168 h 207"/>
                <a:gd name="T80" fmla="*/ 20 w 292"/>
                <a:gd name="T81" fmla="*/ 166 h 207"/>
                <a:gd name="T82" fmla="*/ 0 w 292"/>
                <a:gd name="T83" fmla="*/ 186 h 207"/>
                <a:gd name="T84" fmla="*/ 20 w 292"/>
                <a:gd name="T85" fmla="*/ 207 h 207"/>
                <a:gd name="T86" fmla="*/ 41 w 292"/>
                <a:gd name="T87" fmla="*/ 186 h 207"/>
                <a:gd name="T88" fmla="*/ 37 w 292"/>
                <a:gd name="T89" fmla="*/ 174 h 207"/>
                <a:gd name="T90" fmla="*/ 89 w 292"/>
                <a:gd name="T91" fmla="*/ 109 h 207"/>
                <a:gd name="T92" fmla="*/ 99 w 292"/>
                <a:gd name="T93" fmla="*/ 112 h 207"/>
                <a:gd name="T94" fmla="*/ 115 w 292"/>
                <a:gd name="T95" fmla="*/ 105 h 207"/>
                <a:gd name="T96" fmla="*/ 145 w 292"/>
                <a:gd name="T97" fmla="*/ 129 h 207"/>
                <a:gd name="T98" fmla="*/ 143 w 292"/>
                <a:gd name="T99" fmla="*/ 138 h 207"/>
                <a:gd name="T100" fmla="*/ 164 w 292"/>
                <a:gd name="T101" fmla="*/ 159 h 207"/>
                <a:gd name="T102" fmla="*/ 184 w 292"/>
                <a:gd name="T103" fmla="*/ 138 h 207"/>
                <a:gd name="T104" fmla="*/ 164 w 292"/>
                <a:gd name="T105" fmla="*/ 118 h 207"/>
                <a:gd name="T106" fmla="*/ 252 w 292"/>
                <a:gd name="T107" fmla="*/ 21 h 207"/>
                <a:gd name="T108" fmla="*/ 272 w 292"/>
                <a:gd name="T109" fmla="*/ 0 h 207"/>
                <a:gd name="T110" fmla="*/ 292 w 292"/>
                <a:gd name="T111" fmla="*/ 21 h 207"/>
                <a:gd name="T112" fmla="*/ 272 w 292"/>
                <a:gd name="T113" fmla="*/ 41 h 207"/>
                <a:gd name="T114" fmla="*/ 252 w 292"/>
                <a:gd name="T115" fmla="*/ 21 h 207"/>
                <a:gd name="T116" fmla="*/ 258 w 292"/>
                <a:gd name="T117" fmla="*/ 21 h 207"/>
                <a:gd name="T118" fmla="*/ 272 w 292"/>
                <a:gd name="T119" fmla="*/ 35 h 207"/>
                <a:gd name="T120" fmla="*/ 286 w 292"/>
                <a:gd name="T121" fmla="*/ 21 h 207"/>
                <a:gd name="T122" fmla="*/ 272 w 292"/>
                <a:gd name="T123" fmla="*/ 6 h 207"/>
                <a:gd name="T124" fmla="*/ 258 w 292"/>
                <a:gd name="T125" fmla="*/ 2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2" h="207">
                  <a:moveTo>
                    <a:pt x="192" y="110"/>
                  </a:moveTo>
                  <a:cubicBezTo>
                    <a:pt x="194" y="111"/>
                    <a:pt x="194" y="114"/>
                    <a:pt x="192" y="116"/>
                  </a:cubicBezTo>
                  <a:cubicBezTo>
                    <a:pt x="188" y="121"/>
                    <a:pt x="188" y="121"/>
                    <a:pt x="188" y="121"/>
                  </a:cubicBezTo>
                  <a:cubicBezTo>
                    <a:pt x="187" y="122"/>
                    <a:pt x="186" y="122"/>
                    <a:pt x="185" y="122"/>
                  </a:cubicBezTo>
                  <a:cubicBezTo>
                    <a:pt x="184" y="122"/>
                    <a:pt x="183" y="122"/>
                    <a:pt x="182" y="121"/>
                  </a:cubicBezTo>
                  <a:cubicBezTo>
                    <a:pt x="180" y="120"/>
                    <a:pt x="180" y="117"/>
                    <a:pt x="181" y="115"/>
                  </a:cubicBezTo>
                  <a:cubicBezTo>
                    <a:pt x="185" y="110"/>
                    <a:pt x="185" y="110"/>
                    <a:pt x="185" y="110"/>
                  </a:cubicBezTo>
                  <a:cubicBezTo>
                    <a:pt x="187" y="108"/>
                    <a:pt x="190" y="108"/>
                    <a:pt x="192" y="110"/>
                  </a:cubicBezTo>
                  <a:close/>
                  <a:moveTo>
                    <a:pt x="224" y="77"/>
                  </a:moveTo>
                  <a:cubicBezTo>
                    <a:pt x="225" y="77"/>
                    <a:pt x="227" y="77"/>
                    <a:pt x="228" y="76"/>
                  </a:cubicBezTo>
                  <a:cubicBezTo>
                    <a:pt x="236" y="65"/>
                    <a:pt x="236" y="65"/>
                    <a:pt x="236" y="65"/>
                  </a:cubicBezTo>
                  <a:cubicBezTo>
                    <a:pt x="238" y="64"/>
                    <a:pt x="238" y="61"/>
                    <a:pt x="236" y="59"/>
                  </a:cubicBezTo>
                  <a:cubicBezTo>
                    <a:pt x="234" y="57"/>
                    <a:pt x="231" y="57"/>
                    <a:pt x="229" y="59"/>
                  </a:cubicBezTo>
                  <a:cubicBezTo>
                    <a:pt x="220" y="69"/>
                    <a:pt x="220" y="69"/>
                    <a:pt x="220" y="69"/>
                  </a:cubicBezTo>
                  <a:cubicBezTo>
                    <a:pt x="219" y="71"/>
                    <a:pt x="219" y="74"/>
                    <a:pt x="221" y="76"/>
                  </a:cubicBezTo>
                  <a:cubicBezTo>
                    <a:pt x="222" y="77"/>
                    <a:pt x="223" y="77"/>
                    <a:pt x="224" y="77"/>
                  </a:cubicBezTo>
                  <a:close/>
                  <a:moveTo>
                    <a:pt x="202" y="103"/>
                  </a:moveTo>
                  <a:cubicBezTo>
                    <a:pt x="203" y="103"/>
                    <a:pt x="205" y="102"/>
                    <a:pt x="206" y="101"/>
                  </a:cubicBezTo>
                  <a:cubicBezTo>
                    <a:pt x="214" y="91"/>
                    <a:pt x="214" y="91"/>
                    <a:pt x="214" y="91"/>
                  </a:cubicBezTo>
                  <a:cubicBezTo>
                    <a:pt x="216" y="89"/>
                    <a:pt x="216" y="86"/>
                    <a:pt x="214" y="84"/>
                  </a:cubicBezTo>
                  <a:cubicBezTo>
                    <a:pt x="212" y="83"/>
                    <a:pt x="209" y="83"/>
                    <a:pt x="207" y="85"/>
                  </a:cubicBezTo>
                  <a:cubicBezTo>
                    <a:pt x="199" y="95"/>
                    <a:pt x="199" y="95"/>
                    <a:pt x="199" y="95"/>
                  </a:cubicBezTo>
                  <a:cubicBezTo>
                    <a:pt x="197" y="97"/>
                    <a:pt x="197" y="100"/>
                    <a:pt x="199" y="101"/>
                  </a:cubicBezTo>
                  <a:cubicBezTo>
                    <a:pt x="200" y="102"/>
                    <a:pt x="201" y="103"/>
                    <a:pt x="202" y="103"/>
                  </a:cubicBezTo>
                  <a:close/>
                  <a:moveTo>
                    <a:pt x="246" y="52"/>
                  </a:moveTo>
                  <a:cubicBezTo>
                    <a:pt x="247" y="52"/>
                    <a:pt x="249" y="51"/>
                    <a:pt x="250" y="50"/>
                  </a:cubicBezTo>
                  <a:cubicBezTo>
                    <a:pt x="254" y="46"/>
                    <a:pt x="254" y="46"/>
                    <a:pt x="254" y="46"/>
                  </a:cubicBezTo>
                  <a:cubicBezTo>
                    <a:pt x="255" y="44"/>
                    <a:pt x="255" y="41"/>
                    <a:pt x="253" y="39"/>
                  </a:cubicBezTo>
                  <a:cubicBezTo>
                    <a:pt x="251" y="37"/>
                    <a:pt x="248" y="37"/>
                    <a:pt x="247" y="39"/>
                  </a:cubicBezTo>
                  <a:cubicBezTo>
                    <a:pt x="242" y="44"/>
                    <a:pt x="242" y="44"/>
                    <a:pt x="242" y="44"/>
                  </a:cubicBezTo>
                  <a:cubicBezTo>
                    <a:pt x="241" y="46"/>
                    <a:pt x="241" y="49"/>
                    <a:pt x="243" y="51"/>
                  </a:cubicBezTo>
                  <a:cubicBezTo>
                    <a:pt x="244" y="52"/>
                    <a:pt x="245" y="52"/>
                    <a:pt x="246" y="52"/>
                  </a:cubicBezTo>
                  <a:close/>
                  <a:moveTo>
                    <a:pt x="164" y="118"/>
                  </a:moveTo>
                  <a:cubicBezTo>
                    <a:pt x="159" y="118"/>
                    <a:pt x="155" y="119"/>
                    <a:pt x="151" y="122"/>
                  </a:cubicBezTo>
                  <a:cubicBezTo>
                    <a:pt x="119" y="96"/>
                    <a:pt x="119" y="96"/>
                    <a:pt x="119" y="96"/>
                  </a:cubicBezTo>
                  <a:cubicBezTo>
                    <a:pt x="119" y="95"/>
                    <a:pt x="120" y="93"/>
                    <a:pt x="120" y="91"/>
                  </a:cubicBezTo>
                  <a:cubicBezTo>
                    <a:pt x="120" y="80"/>
                    <a:pt x="111" y="71"/>
                    <a:pt x="99" y="71"/>
                  </a:cubicBezTo>
                  <a:cubicBezTo>
                    <a:pt x="88" y="71"/>
                    <a:pt x="79" y="80"/>
                    <a:pt x="79" y="91"/>
                  </a:cubicBezTo>
                  <a:cubicBezTo>
                    <a:pt x="79" y="95"/>
                    <a:pt x="80" y="99"/>
                    <a:pt x="82" y="102"/>
                  </a:cubicBezTo>
                  <a:cubicBezTo>
                    <a:pt x="29" y="168"/>
                    <a:pt x="29" y="168"/>
                    <a:pt x="29" y="168"/>
                  </a:cubicBezTo>
                  <a:cubicBezTo>
                    <a:pt x="27" y="167"/>
                    <a:pt x="24" y="166"/>
                    <a:pt x="20" y="166"/>
                  </a:cubicBezTo>
                  <a:cubicBezTo>
                    <a:pt x="9" y="166"/>
                    <a:pt x="0" y="175"/>
                    <a:pt x="0" y="186"/>
                  </a:cubicBezTo>
                  <a:cubicBezTo>
                    <a:pt x="0" y="198"/>
                    <a:pt x="9" y="207"/>
                    <a:pt x="20" y="207"/>
                  </a:cubicBezTo>
                  <a:cubicBezTo>
                    <a:pt x="32" y="207"/>
                    <a:pt x="41" y="198"/>
                    <a:pt x="41" y="186"/>
                  </a:cubicBezTo>
                  <a:cubicBezTo>
                    <a:pt x="41" y="182"/>
                    <a:pt x="39" y="177"/>
                    <a:pt x="37" y="174"/>
                  </a:cubicBezTo>
                  <a:cubicBezTo>
                    <a:pt x="89" y="109"/>
                    <a:pt x="89" y="109"/>
                    <a:pt x="89" y="109"/>
                  </a:cubicBezTo>
                  <a:cubicBezTo>
                    <a:pt x="92" y="111"/>
                    <a:pt x="95" y="112"/>
                    <a:pt x="99" y="112"/>
                  </a:cubicBezTo>
                  <a:cubicBezTo>
                    <a:pt x="105" y="112"/>
                    <a:pt x="111" y="109"/>
                    <a:pt x="115" y="105"/>
                  </a:cubicBezTo>
                  <a:cubicBezTo>
                    <a:pt x="145" y="129"/>
                    <a:pt x="145" y="129"/>
                    <a:pt x="145" y="129"/>
                  </a:cubicBezTo>
                  <a:cubicBezTo>
                    <a:pt x="144" y="132"/>
                    <a:pt x="143" y="135"/>
                    <a:pt x="143" y="138"/>
                  </a:cubicBezTo>
                  <a:cubicBezTo>
                    <a:pt x="143" y="149"/>
                    <a:pt x="152" y="159"/>
                    <a:pt x="164" y="159"/>
                  </a:cubicBezTo>
                  <a:cubicBezTo>
                    <a:pt x="175" y="159"/>
                    <a:pt x="184" y="149"/>
                    <a:pt x="184" y="138"/>
                  </a:cubicBezTo>
                  <a:cubicBezTo>
                    <a:pt x="184" y="127"/>
                    <a:pt x="175" y="118"/>
                    <a:pt x="164" y="118"/>
                  </a:cubicBezTo>
                  <a:close/>
                  <a:moveTo>
                    <a:pt x="252" y="21"/>
                  </a:moveTo>
                  <a:cubicBezTo>
                    <a:pt x="252" y="9"/>
                    <a:pt x="261" y="0"/>
                    <a:pt x="272" y="0"/>
                  </a:cubicBezTo>
                  <a:cubicBezTo>
                    <a:pt x="283" y="0"/>
                    <a:pt x="292" y="9"/>
                    <a:pt x="292" y="21"/>
                  </a:cubicBezTo>
                  <a:cubicBezTo>
                    <a:pt x="292" y="32"/>
                    <a:pt x="283" y="41"/>
                    <a:pt x="272" y="41"/>
                  </a:cubicBezTo>
                  <a:cubicBezTo>
                    <a:pt x="261" y="41"/>
                    <a:pt x="252" y="32"/>
                    <a:pt x="252" y="21"/>
                  </a:cubicBezTo>
                  <a:close/>
                  <a:moveTo>
                    <a:pt x="258" y="21"/>
                  </a:moveTo>
                  <a:cubicBezTo>
                    <a:pt x="258" y="28"/>
                    <a:pt x="264" y="35"/>
                    <a:pt x="272" y="35"/>
                  </a:cubicBezTo>
                  <a:cubicBezTo>
                    <a:pt x="280" y="35"/>
                    <a:pt x="286" y="28"/>
                    <a:pt x="286" y="21"/>
                  </a:cubicBezTo>
                  <a:cubicBezTo>
                    <a:pt x="286" y="13"/>
                    <a:pt x="280" y="6"/>
                    <a:pt x="272" y="6"/>
                  </a:cubicBezTo>
                  <a:cubicBezTo>
                    <a:pt x="264" y="6"/>
                    <a:pt x="258" y="13"/>
                    <a:pt x="258" y="21"/>
                  </a:cubicBezTo>
                  <a:close/>
                </a:path>
              </a:pathLst>
            </a:custGeom>
            <a:solidFill>
              <a:srgbClr val="FFFFFF"/>
            </a:solidFill>
            <a:ln>
              <a:noFill/>
            </a:ln>
            <a:effectLst>
              <a:outerShdw blurRad="12700" dist="25400" dir="5400000" algn="ctr" rotWithShape="0">
                <a:srgbClr val="000000">
                  <a:alpha val="40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0" name="Group 59"/>
          <p:cNvGrpSpPr/>
          <p:nvPr/>
        </p:nvGrpSpPr>
        <p:grpSpPr>
          <a:xfrm>
            <a:off x="6834824" y="1849994"/>
            <a:ext cx="1416209" cy="1417955"/>
            <a:chOff x="6834824" y="1849994"/>
            <a:chExt cx="1416209" cy="1417955"/>
          </a:xfrm>
        </p:grpSpPr>
        <p:sp>
          <p:nvSpPr>
            <p:cNvPr id="48" name="Oval 20"/>
            <p:cNvSpPr>
              <a:spLocks noChangeArrowheads="1"/>
            </p:cNvSpPr>
            <p:nvPr/>
          </p:nvSpPr>
          <p:spPr bwMode="auto">
            <a:xfrm>
              <a:off x="6834824" y="1849994"/>
              <a:ext cx="1416209" cy="1417955"/>
            </a:xfrm>
            <a:prstGeom prst="ellipse">
              <a:avLst/>
            </a:prstGeom>
            <a:solidFill>
              <a:srgbClr val="008272"/>
            </a:solidFill>
            <a:ln>
              <a:noFill/>
            </a:ln>
            <a:effectLst>
              <a:outerShdw blurRad="127000" dist="7620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6FC8"/>
                </a:solidFill>
              </a:endParaRPr>
            </a:p>
          </p:txBody>
        </p:sp>
        <p:sp>
          <p:nvSpPr>
            <p:cNvPr id="49" name="Freeform 21"/>
            <p:cNvSpPr>
              <a:spLocks noEditPoints="1"/>
            </p:cNvSpPr>
            <p:nvPr/>
          </p:nvSpPr>
          <p:spPr bwMode="auto">
            <a:xfrm>
              <a:off x="7023419" y="2138126"/>
              <a:ext cx="1035527" cy="841693"/>
            </a:xfrm>
            <a:custGeom>
              <a:avLst/>
              <a:gdLst>
                <a:gd name="T0" fmla="*/ 41 w 302"/>
                <a:gd name="T1" fmla="*/ 171 h 245"/>
                <a:gd name="T2" fmla="*/ 2 w 302"/>
                <a:gd name="T3" fmla="*/ 128 h 245"/>
                <a:gd name="T4" fmla="*/ 25 w 302"/>
                <a:gd name="T5" fmla="*/ 123 h 245"/>
                <a:gd name="T6" fmla="*/ 151 w 302"/>
                <a:gd name="T7" fmla="*/ 0 h 245"/>
                <a:gd name="T8" fmla="*/ 252 w 302"/>
                <a:gd name="T9" fmla="*/ 57 h 245"/>
                <a:gd name="T10" fmla="*/ 244 w 302"/>
                <a:gd name="T11" fmla="*/ 68 h 245"/>
                <a:gd name="T12" fmla="*/ 151 w 302"/>
                <a:gd name="T13" fmla="*/ 20 h 245"/>
                <a:gd name="T14" fmla="*/ 52 w 302"/>
                <a:gd name="T15" fmla="*/ 123 h 245"/>
                <a:gd name="T16" fmla="*/ 75 w 302"/>
                <a:gd name="T17" fmla="*/ 128 h 245"/>
                <a:gd name="T18" fmla="*/ 266 w 302"/>
                <a:gd name="T19" fmla="*/ 74 h 245"/>
                <a:gd name="T20" fmla="*/ 227 w 302"/>
                <a:gd name="T21" fmla="*/ 117 h 245"/>
                <a:gd name="T22" fmla="*/ 251 w 302"/>
                <a:gd name="T23" fmla="*/ 123 h 245"/>
                <a:gd name="T24" fmla="*/ 151 w 302"/>
                <a:gd name="T25" fmla="*/ 225 h 245"/>
                <a:gd name="T26" fmla="*/ 59 w 302"/>
                <a:gd name="T27" fmla="*/ 177 h 245"/>
                <a:gd name="T28" fmla="*/ 50 w 302"/>
                <a:gd name="T29" fmla="*/ 188 h 245"/>
                <a:gd name="T30" fmla="*/ 151 w 302"/>
                <a:gd name="T31" fmla="*/ 245 h 245"/>
                <a:gd name="T32" fmla="*/ 274 w 302"/>
                <a:gd name="T33" fmla="*/ 123 h 245"/>
                <a:gd name="T34" fmla="*/ 301 w 302"/>
                <a:gd name="T35" fmla="*/ 117 h 245"/>
                <a:gd name="T36" fmla="*/ 165 w 302"/>
                <a:gd name="T37" fmla="*/ 145 h 245"/>
                <a:gd name="T38" fmla="*/ 166 w 302"/>
                <a:gd name="T39" fmla="*/ 176 h 245"/>
                <a:gd name="T40" fmla="*/ 215 w 302"/>
                <a:gd name="T41" fmla="*/ 175 h 245"/>
                <a:gd name="T42" fmla="*/ 214 w 302"/>
                <a:gd name="T43" fmla="*/ 144 h 245"/>
                <a:gd name="T44" fmla="*/ 194 w 302"/>
                <a:gd name="T45" fmla="*/ 128 h 245"/>
                <a:gd name="T46" fmla="*/ 155 w 302"/>
                <a:gd name="T47" fmla="*/ 120 h 245"/>
                <a:gd name="T48" fmla="*/ 175 w 302"/>
                <a:gd name="T49" fmla="*/ 101 h 245"/>
                <a:gd name="T50" fmla="*/ 176 w 302"/>
                <a:gd name="T51" fmla="*/ 70 h 245"/>
                <a:gd name="T52" fmla="*/ 127 w 302"/>
                <a:gd name="T53" fmla="*/ 69 h 245"/>
                <a:gd name="T54" fmla="*/ 126 w 302"/>
                <a:gd name="T55" fmla="*/ 100 h 245"/>
                <a:gd name="T56" fmla="*/ 148 w 302"/>
                <a:gd name="T57" fmla="*/ 101 h 245"/>
                <a:gd name="T58" fmla="*/ 116 w 302"/>
                <a:gd name="T59" fmla="*/ 120 h 245"/>
                <a:gd name="T60" fmla="*/ 109 w 302"/>
                <a:gd name="T61" fmla="*/ 144 h 245"/>
                <a:gd name="T62" fmla="*/ 87 w 302"/>
                <a:gd name="T63" fmla="*/ 145 h 245"/>
                <a:gd name="T64" fmla="*/ 88 w 302"/>
                <a:gd name="T65" fmla="*/ 176 h 245"/>
                <a:gd name="T66" fmla="*/ 137 w 302"/>
                <a:gd name="T67" fmla="*/ 175 h 245"/>
                <a:gd name="T68" fmla="*/ 136 w 302"/>
                <a:gd name="T69" fmla="*/ 144 h 245"/>
                <a:gd name="T70" fmla="*/ 116 w 302"/>
                <a:gd name="T71" fmla="*/ 128 h 245"/>
                <a:gd name="T72" fmla="*/ 186 w 302"/>
                <a:gd name="T73" fmla="*/ 127 h 245"/>
                <a:gd name="T74" fmla="*/ 187 w 302"/>
                <a:gd name="T75" fmla="*/ 144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2" h="245">
                  <a:moveTo>
                    <a:pt x="75" y="128"/>
                  </a:moveTo>
                  <a:cubicBezTo>
                    <a:pt x="41" y="171"/>
                    <a:pt x="41" y="171"/>
                    <a:pt x="41" y="171"/>
                  </a:cubicBezTo>
                  <a:cubicBezTo>
                    <a:pt x="40" y="173"/>
                    <a:pt x="37" y="173"/>
                    <a:pt x="36" y="171"/>
                  </a:cubicBezTo>
                  <a:cubicBezTo>
                    <a:pt x="2" y="128"/>
                    <a:pt x="2" y="128"/>
                    <a:pt x="2" y="128"/>
                  </a:cubicBezTo>
                  <a:cubicBezTo>
                    <a:pt x="0" y="126"/>
                    <a:pt x="2" y="123"/>
                    <a:pt x="4" y="123"/>
                  </a:cubicBezTo>
                  <a:cubicBezTo>
                    <a:pt x="25" y="123"/>
                    <a:pt x="25" y="123"/>
                    <a:pt x="25" y="123"/>
                  </a:cubicBezTo>
                  <a:cubicBezTo>
                    <a:pt x="27" y="123"/>
                    <a:pt x="28" y="121"/>
                    <a:pt x="28" y="119"/>
                  </a:cubicBezTo>
                  <a:cubicBezTo>
                    <a:pt x="30" y="53"/>
                    <a:pt x="85" y="0"/>
                    <a:pt x="151" y="0"/>
                  </a:cubicBezTo>
                  <a:cubicBezTo>
                    <a:pt x="193" y="0"/>
                    <a:pt x="230" y="21"/>
                    <a:pt x="252" y="53"/>
                  </a:cubicBezTo>
                  <a:cubicBezTo>
                    <a:pt x="253" y="55"/>
                    <a:pt x="253" y="56"/>
                    <a:pt x="252" y="57"/>
                  </a:cubicBezTo>
                  <a:cubicBezTo>
                    <a:pt x="250" y="60"/>
                    <a:pt x="250" y="60"/>
                    <a:pt x="250" y="60"/>
                  </a:cubicBezTo>
                  <a:cubicBezTo>
                    <a:pt x="244" y="68"/>
                    <a:pt x="244" y="68"/>
                    <a:pt x="244" y="68"/>
                  </a:cubicBezTo>
                  <a:cubicBezTo>
                    <a:pt x="242" y="70"/>
                    <a:pt x="239" y="70"/>
                    <a:pt x="238" y="68"/>
                  </a:cubicBezTo>
                  <a:cubicBezTo>
                    <a:pt x="220" y="39"/>
                    <a:pt x="188" y="20"/>
                    <a:pt x="151" y="20"/>
                  </a:cubicBezTo>
                  <a:cubicBezTo>
                    <a:pt x="96" y="20"/>
                    <a:pt x="50" y="64"/>
                    <a:pt x="48" y="119"/>
                  </a:cubicBezTo>
                  <a:cubicBezTo>
                    <a:pt x="48" y="121"/>
                    <a:pt x="50" y="123"/>
                    <a:pt x="52" y="123"/>
                  </a:cubicBezTo>
                  <a:cubicBezTo>
                    <a:pt x="72" y="123"/>
                    <a:pt x="72" y="123"/>
                    <a:pt x="72" y="123"/>
                  </a:cubicBezTo>
                  <a:cubicBezTo>
                    <a:pt x="75" y="123"/>
                    <a:pt x="77" y="126"/>
                    <a:pt x="75" y="128"/>
                  </a:cubicBezTo>
                  <a:close/>
                  <a:moveTo>
                    <a:pt x="301" y="117"/>
                  </a:moveTo>
                  <a:cubicBezTo>
                    <a:pt x="266" y="74"/>
                    <a:pt x="266" y="74"/>
                    <a:pt x="266" y="74"/>
                  </a:cubicBezTo>
                  <a:cubicBezTo>
                    <a:pt x="265" y="72"/>
                    <a:pt x="263" y="72"/>
                    <a:pt x="261" y="74"/>
                  </a:cubicBezTo>
                  <a:cubicBezTo>
                    <a:pt x="227" y="117"/>
                    <a:pt x="227" y="117"/>
                    <a:pt x="227" y="117"/>
                  </a:cubicBezTo>
                  <a:cubicBezTo>
                    <a:pt x="226" y="119"/>
                    <a:pt x="227" y="123"/>
                    <a:pt x="230" y="123"/>
                  </a:cubicBezTo>
                  <a:cubicBezTo>
                    <a:pt x="251" y="123"/>
                    <a:pt x="251" y="123"/>
                    <a:pt x="251" y="123"/>
                  </a:cubicBezTo>
                  <a:cubicBezTo>
                    <a:pt x="252" y="123"/>
                    <a:pt x="254" y="124"/>
                    <a:pt x="254" y="126"/>
                  </a:cubicBezTo>
                  <a:cubicBezTo>
                    <a:pt x="252" y="181"/>
                    <a:pt x="207" y="225"/>
                    <a:pt x="151" y="225"/>
                  </a:cubicBezTo>
                  <a:cubicBezTo>
                    <a:pt x="114" y="225"/>
                    <a:pt x="82" y="206"/>
                    <a:pt x="64" y="177"/>
                  </a:cubicBezTo>
                  <a:cubicBezTo>
                    <a:pt x="63" y="175"/>
                    <a:pt x="60" y="175"/>
                    <a:pt x="59" y="177"/>
                  </a:cubicBezTo>
                  <a:cubicBezTo>
                    <a:pt x="52" y="185"/>
                    <a:pt x="52" y="185"/>
                    <a:pt x="52" y="185"/>
                  </a:cubicBezTo>
                  <a:cubicBezTo>
                    <a:pt x="50" y="188"/>
                    <a:pt x="50" y="188"/>
                    <a:pt x="50" y="188"/>
                  </a:cubicBezTo>
                  <a:cubicBezTo>
                    <a:pt x="49" y="189"/>
                    <a:pt x="49" y="190"/>
                    <a:pt x="50" y="192"/>
                  </a:cubicBezTo>
                  <a:cubicBezTo>
                    <a:pt x="72" y="224"/>
                    <a:pt x="109" y="245"/>
                    <a:pt x="151" y="245"/>
                  </a:cubicBezTo>
                  <a:cubicBezTo>
                    <a:pt x="219" y="245"/>
                    <a:pt x="274" y="190"/>
                    <a:pt x="274" y="123"/>
                  </a:cubicBezTo>
                  <a:cubicBezTo>
                    <a:pt x="274" y="123"/>
                    <a:pt x="274" y="123"/>
                    <a:pt x="274" y="123"/>
                  </a:cubicBezTo>
                  <a:cubicBezTo>
                    <a:pt x="298" y="123"/>
                    <a:pt x="298" y="123"/>
                    <a:pt x="298" y="123"/>
                  </a:cubicBezTo>
                  <a:cubicBezTo>
                    <a:pt x="301" y="123"/>
                    <a:pt x="302" y="119"/>
                    <a:pt x="301" y="117"/>
                  </a:cubicBezTo>
                  <a:close/>
                  <a:moveTo>
                    <a:pt x="166" y="144"/>
                  </a:moveTo>
                  <a:cubicBezTo>
                    <a:pt x="166" y="144"/>
                    <a:pt x="165" y="144"/>
                    <a:pt x="165" y="145"/>
                  </a:cubicBezTo>
                  <a:cubicBezTo>
                    <a:pt x="165" y="175"/>
                    <a:pt x="165" y="175"/>
                    <a:pt x="165" y="175"/>
                  </a:cubicBezTo>
                  <a:cubicBezTo>
                    <a:pt x="165" y="176"/>
                    <a:pt x="166" y="176"/>
                    <a:pt x="166" y="176"/>
                  </a:cubicBezTo>
                  <a:cubicBezTo>
                    <a:pt x="214" y="176"/>
                    <a:pt x="214" y="176"/>
                    <a:pt x="214" y="176"/>
                  </a:cubicBezTo>
                  <a:cubicBezTo>
                    <a:pt x="215" y="176"/>
                    <a:pt x="215" y="176"/>
                    <a:pt x="215" y="175"/>
                  </a:cubicBezTo>
                  <a:cubicBezTo>
                    <a:pt x="215" y="145"/>
                    <a:pt x="215" y="145"/>
                    <a:pt x="215" y="145"/>
                  </a:cubicBezTo>
                  <a:cubicBezTo>
                    <a:pt x="215" y="144"/>
                    <a:pt x="215" y="144"/>
                    <a:pt x="214" y="144"/>
                  </a:cubicBezTo>
                  <a:cubicBezTo>
                    <a:pt x="194" y="144"/>
                    <a:pt x="194" y="144"/>
                    <a:pt x="194" y="144"/>
                  </a:cubicBezTo>
                  <a:cubicBezTo>
                    <a:pt x="194" y="128"/>
                    <a:pt x="194" y="128"/>
                    <a:pt x="194" y="128"/>
                  </a:cubicBezTo>
                  <a:cubicBezTo>
                    <a:pt x="194" y="124"/>
                    <a:pt x="190" y="120"/>
                    <a:pt x="186" y="120"/>
                  </a:cubicBezTo>
                  <a:cubicBezTo>
                    <a:pt x="155" y="120"/>
                    <a:pt x="155" y="120"/>
                    <a:pt x="155" y="120"/>
                  </a:cubicBezTo>
                  <a:cubicBezTo>
                    <a:pt x="155" y="101"/>
                    <a:pt x="155" y="101"/>
                    <a:pt x="155" y="101"/>
                  </a:cubicBezTo>
                  <a:cubicBezTo>
                    <a:pt x="175" y="101"/>
                    <a:pt x="175" y="101"/>
                    <a:pt x="175" y="101"/>
                  </a:cubicBezTo>
                  <a:cubicBezTo>
                    <a:pt x="176" y="101"/>
                    <a:pt x="176" y="101"/>
                    <a:pt x="176" y="100"/>
                  </a:cubicBezTo>
                  <a:cubicBezTo>
                    <a:pt x="176" y="70"/>
                    <a:pt x="176" y="70"/>
                    <a:pt x="176" y="70"/>
                  </a:cubicBezTo>
                  <a:cubicBezTo>
                    <a:pt x="176" y="69"/>
                    <a:pt x="176" y="69"/>
                    <a:pt x="175" y="69"/>
                  </a:cubicBezTo>
                  <a:cubicBezTo>
                    <a:pt x="127" y="69"/>
                    <a:pt x="127" y="69"/>
                    <a:pt x="127" y="69"/>
                  </a:cubicBezTo>
                  <a:cubicBezTo>
                    <a:pt x="127" y="69"/>
                    <a:pt x="126" y="69"/>
                    <a:pt x="126" y="70"/>
                  </a:cubicBezTo>
                  <a:cubicBezTo>
                    <a:pt x="126" y="100"/>
                    <a:pt x="126" y="100"/>
                    <a:pt x="126" y="100"/>
                  </a:cubicBezTo>
                  <a:cubicBezTo>
                    <a:pt x="126" y="101"/>
                    <a:pt x="127" y="101"/>
                    <a:pt x="127" y="101"/>
                  </a:cubicBezTo>
                  <a:cubicBezTo>
                    <a:pt x="148" y="101"/>
                    <a:pt x="148" y="101"/>
                    <a:pt x="148" y="101"/>
                  </a:cubicBezTo>
                  <a:cubicBezTo>
                    <a:pt x="148" y="120"/>
                    <a:pt x="148" y="120"/>
                    <a:pt x="148" y="120"/>
                  </a:cubicBezTo>
                  <a:cubicBezTo>
                    <a:pt x="116" y="120"/>
                    <a:pt x="116" y="120"/>
                    <a:pt x="116" y="120"/>
                  </a:cubicBezTo>
                  <a:cubicBezTo>
                    <a:pt x="112" y="120"/>
                    <a:pt x="109" y="124"/>
                    <a:pt x="109" y="128"/>
                  </a:cubicBezTo>
                  <a:cubicBezTo>
                    <a:pt x="109" y="144"/>
                    <a:pt x="109" y="144"/>
                    <a:pt x="109" y="144"/>
                  </a:cubicBezTo>
                  <a:cubicBezTo>
                    <a:pt x="88" y="144"/>
                    <a:pt x="88" y="144"/>
                    <a:pt x="88" y="144"/>
                  </a:cubicBezTo>
                  <a:cubicBezTo>
                    <a:pt x="88" y="144"/>
                    <a:pt x="87" y="144"/>
                    <a:pt x="87" y="145"/>
                  </a:cubicBezTo>
                  <a:cubicBezTo>
                    <a:pt x="87" y="175"/>
                    <a:pt x="87" y="175"/>
                    <a:pt x="87" y="175"/>
                  </a:cubicBezTo>
                  <a:cubicBezTo>
                    <a:pt x="87" y="176"/>
                    <a:pt x="88" y="176"/>
                    <a:pt x="88" y="176"/>
                  </a:cubicBezTo>
                  <a:cubicBezTo>
                    <a:pt x="136" y="176"/>
                    <a:pt x="136" y="176"/>
                    <a:pt x="136" y="176"/>
                  </a:cubicBezTo>
                  <a:cubicBezTo>
                    <a:pt x="137" y="176"/>
                    <a:pt x="137" y="176"/>
                    <a:pt x="137" y="175"/>
                  </a:cubicBezTo>
                  <a:cubicBezTo>
                    <a:pt x="137" y="145"/>
                    <a:pt x="137" y="145"/>
                    <a:pt x="137" y="145"/>
                  </a:cubicBezTo>
                  <a:cubicBezTo>
                    <a:pt x="137" y="144"/>
                    <a:pt x="137" y="144"/>
                    <a:pt x="136" y="144"/>
                  </a:cubicBezTo>
                  <a:cubicBezTo>
                    <a:pt x="116" y="144"/>
                    <a:pt x="116" y="144"/>
                    <a:pt x="116" y="144"/>
                  </a:cubicBezTo>
                  <a:cubicBezTo>
                    <a:pt x="116" y="128"/>
                    <a:pt x="116" y="128"/>
                    <a:pt x="116" y="128"/>
                  </a:cubicBezTo>
                  <a:cubicBezTo>
                    <a:pt x="116" y="128"/>
                    <a:pt x="116" y="127"/>
                    <a:pt x="116" y="127"/>
                  </a:cubicBezTo>
                  <a:cubicBezTo>
                    <a:pt x="186" y="127"/>
                    <a:pt x="186" y="127"/>
                    <a:pt x="186" y="127"/>
                  </a:cubicBezTo>
                  <a:cubicBezTo>
                    <a:pt x="186" y="127"/>
                    <a:pt x="187" y="128"/>
                    <a:pt x="187" y="128"/>
                  </a:cubicBezTo>
                  <a:cubicBezTo>
                    <a:pt x="187" y="144"/>
                    <a:pt x="187" y="144"/>
                    <a:pt x="187" y="144"/>
                  </a:cubicBezTo>
                  <a:lnTo>
                    <a:pt x="166" y="144"/>
                  </a:lnTo>
                  <a:close/>
                </a:path>
              </a:pathLst>
            </a:custGeom>
            <a:solidFill>
              <a:srgbClr val="FFFFFF"/>
            </a:solidFill>
            <a:ln>
              <a:noFill/>
            </a:ln>
            <a:effectLst>
              <a:outerShdw blurRad="12700" dist="25400" dir="5400000" algn="ctr" rotWithShape="0">
                <a:srgbClr val="000000">
                  <a:alpha val="40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8" name="Group 57"/>
          <p:cNvGrpSpPr/>
          <p:nvPr/>
        </p:nvGrpSpPr>
        <p:grpSpPr>
          <a:xfrm>
            <a:off x="1039019" y="1849994"/>
            <a:ext cx="1416209" cy="1417955"/>
            <a:chOff x="1039019" y="1849994"/>
            <a:chExt cx="1416209" cy="1417955"/>
          </a:xfrm>
        </p:grpSpPr>
        <p:sp>
          <p:nvSpPr>
            <p:cNvPr id="50" name="Oval 22"/>
            <p:cNvSpPr>
              <a:spLocks noChangeArrowheads="1"/>
            </p:cNvSpPr>
            <p:nvPr/>
          </p:nvSpPr>
          <p:spPr bwMode="auto">
            <a:xfrm>
              <a:off x="1039019" y="1849994"/>
              <a:ext cx="1416209" cy="1417955"/>
            </a:xfrm>
            <a:prstGeom prst="ellipse">
              <a:avLst/>
            </a:prstGeom>
            <a:solidFill>
              <a:srgbClr val="00BCF2"/>
            </a:solidFill>
            <a:ln>
              <a:noFill/>
            </a:ln>
            <a:effectLst>
              <a:outerShdw blurRad="127000" dist="7620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6FC8"/>
                </a:solidFill>
              </a:endParaRPr>
            </a:p>
          </p:txBody>
        </p:sp>
        <p:sp>
          <p:nvSpPr>
            <p:cNvPr id="52" name="Freeform 23"/>
            <p:cNvSpPr>
              <a:spLocks noEditPoints="1"/>
            </p:cNvSpPr>
            <p:nvPr/>
          </p:nvSpPr>
          <p:spPr bwMode="auto">
            <a:xfrm>
              <a:off x="1269524" y="2080499"/>
              <a:ext cx="956945" cy="956945"/>
            </a:xfrm>
            <a:custGeom>
              <a:avLst/>
              <a:gdLst>
                <a:gd name="T0" fmla="*/ 94 w 279"/>
                <a:gd name="T1" fmla="*/ 191 h 279"/>
                <a:gd name="T2" fmla="*/ 90 w 279"/>
                <a:gd name="T3" fmla="*/ 189 h 279"/>
                <a:gd name="T4" fmla="*/ 90 w 279"/>
                <a:gd name="T5" fmla="*/ 180 h 279"/>
                <a:gd name="T6" fmla="*/ 254 w 279"/>
                <a:gd name="T7" fmla="*/ 15 h 279"/>
                <a:gd name="T8" fmla="*/ 263 w 279"/>
                <a:gd name="T9" fmla="*/ 15 h 279"/>
                <a:gd name="T10" fmla="*/ 263 w 279"/>
                <a:gd name="T11" fmla="*/ 25 h 279"/>
                <a:gd name="T12" fmla="*/ 99 w 279"/>
                <a:gd name="T13" fmla="*/ 189 h 279"/>
                <a:gd name="T14" fmla="*/ 94 w 279"/>
                <a:gd name="T15" fmla="*/ 191 h 279"/>
                <a:gd name="T16" fmla="*/ 158 w 279"/>
                <a:gd name="T17" fmla="*/ 138 h 279"/>
                <a:gd name="T18" fmla="*/ 173 w 279"/>
                <a:gd name="T19" fmla="*/ 184 h 279"/>
                <a:gd name="T20" fmla="*/ 94 w 279"/>
                <a:gd name="T21" fmla="*/ 263 h 279"/>
                <a:gd name="T22" fmla="*/ 16 w 279"/>
                <a:gd name="T23" fmla="*/ 184 h 279"/>
                <a:gd name="T24" fmla="*/ 94 w 279"/>
                <a:gd name="T25" fmla="*/ 106 h 279"/>
                <a:gd name="T26" fmla="*/ 140 w 279"/>
                <a:gd name="T27" fmla="*/ 121 h 279"/>
                <a:gd name="T28" fmla="*/ 152 w 279"/>
                <a:gd name="T29" fmla="*/ 109 h 279"/>
                <a:gd name="T30" fmla="*/ 94 w 279"/>
                <a:gd name="T31" fmla="*/ 90 h 279"/>
                <a:gd name="T32" fmla="*/ 0 w 279"/>
                <a:gd name="T33" fmla="*/ 184 h 279"/>
                <a:gd name="T34" fmla="*/ 94 w 279"/>
                <a:gd name="T35" fmla="*/ 279 h 279"/>
                <a:gd name="T36" fmla="*/ 189 w 279"/>
                <a:gd name="T37" fmla="*/ 184 h 279"/>
                <a:gd name="T38" fmla="*/ 170 w 279"/>
                <a:gd name="T39" fmla="*/ 127 h 279"/>
                <a:gd name="T40" fmla="*/ 158 w 279"/>
                <a:gd name="T41" fmla="*/ 138 h 279"/>
                <a:gd name="T42" fmla="*/ 94 w 279"/>
                <a:gd name="T43" fmla="*/ 197 h 279"/>
                <a:gd name="T44" fmla="*/ 86 w 279"/>
                <a:gd name="T45" fmla="*/ 193 h 279"/>
                <a:gd name="T46" fmla="*/ 82 w 279"/>
                <a:gd name="T47" fmla="*/ 184 h 279"/>
                <a:gd name="T48" fmla="*/ 86 w 279"/>
                <a:gd name="T49" fmla="*/ 176 h 279"/>
                <a:gd name="T50" fmla="*/ 104 w 279"/>
                <a:gd name="T51" fmla="*/ 158 h 279"/>
                <a:gd name="T52" fmla="*/ 94 w 279"/>
                <a:gd name="T53" fmla="*/ 156 h 279"/>
                <a:gd name="T54" fmla="*/ 66 w 279"/>
                <a:gd name="T55" fmla="*/ 184 h 279"/>
                <a:gd name="T56" fmla="*/ 94 w 279"/>
                <a:gd name="T57" fmla="*/ 213 h 279"/>
                <a:gd name="T58" fmla="*/ 123 w 279"/>
                <a:gd name="T59" fmla="*/ 184 h 279"/>
                <a:gd name="T60" fmla="*/ 121 w 279"/>
                <a:gd name="T61" fmla="*/ 175 h 279"/>
                <a:gd name="T62" fmla="*/ 103 w 279"/>
                <a:gd name="T63" fmla="*/ 193 h 279"/>
                <a:gd name="T64" fmla="*/ 94 w 279"/>
                <a:gd name="T65" fmla="*/ 197 h 279"/>
                <a:gd name="T66" fmla="*/ 139 w 279"/>
                <a:gd name="T67" fmla="*/ 184 h 279"/>
                <a:gd name="T68" fmla="*/ 94 w 279"/>
                <a:gd name="T69" fmla="*/ 229 h 279"/>
                <a:gd name="T70" fmla="*/ 50 w 279"/>
                <a:gd name="T71" fmla="*/ 184 h 279"/>
                <a:gd name="T72" fmla="*/ 94 w 279"/>
                <a:gd name="T73" fmla="*/ 140 h 279"/>
                <a:gd name="T74" fmla="*/ 116 w 279"/>
                <a:gd name="T75" fmla="*/ 145 h 279"/>
                <a:gd name="T76" fmla="*/ 126 w 279"/>
                <a:gd name="T77" fmla="*/ 135 h 279"/>
                <a:gd name="T78" fmla="*/ 94 w 279"/>
                <a:gd name="T79" fmla="*/ 125 h 279"/>
                <a:gd name="T80" fmla="*/ 35 w 279"/>
                <a:gd name="T81" fmla="*/ 184 h 279"/>
                <a:gd name="T82" fmla="*/ 94 w 279"/>
                <a:gd name="T83" fmla="*/ 243 h 279"/>
                <a:gd name="T84" fmla="*/ 153 w 279"/>
                <a:gd name="T85" fmla="*/ 184 h 279"/>
                <a:gd name="T86" fmla="*/ 144 w 279"/>
                <a:gd name="T87" fmla="*/ 152 h 279"/>
                <a:gd name="T88" fmla="*/ 133 w 279"/>
                <a:gd name="T89" fmla="*/ 163 h 279"/>
                <a:gd name="T90" fmla="*/ 139 w 279"/>
                <a:gd name="T91" fmla="*/ 184 h 279"/>
                <a:gd name="T92" fmla="*/ 240 w 279"/>
                <a:gd name="T93" fmla="*/ 21 h 279"/>
                <a:gd name="T94" fmla="*/ 238 w 279"/>
                <a:gd name="T95" fmla="*/ 0 h 279"/>
                <a:gd name="T96" fmla="*/ 185 w 279"/>
                <a:gd name="T97" fmla="*/ 53 h 279"/>
                <a:gd name="T98" fmla="*/ 187 w 279"/>
                <a:gd name="T99" fmla="*/ 75 h 279"/>
                <a:gd name="T100" fmla="*/ 240 w 279"/>
                <a:gd name="T101" fmla="*/ 21 h 279"/>
                <a:gd name="T102" fmla="*/ 257 w 279"/>
                <a:gd name="T103" fmla="*/ 39 h 279"/>
                <a:gd name="T104" fmla="*/ 204 w 279"/>
                <a:gd name="T105" fmla="*/ 92 h 279"/>
                <a:gd name="T106" fmla="*/ 226 w 279"/>
                <a:gd name="T107" fmla="*/ 94 h 279"/>
                <a:gd name="T108" fmla="*/ 279 w 279"/>
                <a:gd name="T109" fmla="*/ 41 h 279"/>
                <a:gd name="T110" fmla="*/ 257 w 279"/>
                <a:gd name="T111" fmla="*/ 3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9" h="279">
                  <a:moveTo>
                    <a:pt x="94" y="191"/>
                  </a:moveTo>
                  <a:cubicBezTo>
                    <a:pt x="93" y="191"/>
                    <a:pt x="91" y="190"/>
                    <a:pt x="90" y="189"/>
                  </a:cubicBezTo>
                  <a:cubicBezTo>
                    <a:pt x="87" y="186"/>
                    <a:pt x="87" y="182"/>
                    <a:pt x="90" y="180"/>
                  </a:cubicBezTo>
                  <a:cubicBezTo>
                    <a:pt x="254" y="15"/>
                    <a:pt x="254" y="15"/>
                    <a:pt x="254" y="15"/>
                  </a:cubicBezTo>
                  <a:cubicBezTo>
                    <a:pt x="256" y="13"/>
                    <a:pt x="261" y="13"/>
                    <a:pt x="263" y="15"/>
                  </a:cubicBezTo>
                  <a:cubicBezTo>
                    <a:pt x="266" y="18"/>
                    <a:pt x="266" y="22"/>
                    <a:pt x="263" y="25"/>
                  </a:cubicBezTo>
                  <a:cubicBezTo>
                    <a:pt x="99" y="189"/>
                    <a:pt x="99" y="189"/>
                    <a:pt x="99" y="189"/>
                  </a:cubicBezTo>
                  <a:cubicBezTo>
                    <a:pt x="98" y="190"/>
                    <a:pt x="96" y="191"/>
                    <a:pt x="94" y="191"/>
                  </a:cubicBezTo>
                  <a:close/>
                  <a:moveTo>
                    <a:pt x="158" y="138"/>
                  </a:moveTo>
                  <a:cubicBezTo>
                    <a:pt x="167" y="151"/>
                    <a:pt x="173" y="167"/>
                    <a:pt x="173" y="184"/>
                  </a:cubicBezTo>
                  <a:cubicBezTo>
                    <a:pt x="173" y="228"/>
                    <a:pt x="138" y="263"/>
                    <a:pt x="94" y="263"/>
                  </a:cubicBezTo>
                  <a:cubicBezTo>
                    <a:pt x="51" y="263"/>
                    <a:pt x="16" y="228"/>
                    <a:pt x="16" y="184"/>
                  </a:cubicBezTo>
                  <a:cubicBezTo>
                    <a:pt x="16" y="141"/>
                    <a:pt x="51" y="106"/>
                    <a:pt x="94" y="106"/>
                  </a:cubicBezTo>
                  <a:cubicBezTo>
                    <a:pt x="112" y="106"/>
                    <a:pt x="127" y="111"/>
                    <a:pt x="140" y="121"/>
                  </a:cubicBezTo>
                  <a:cubicBezTo>
                    <a:pt x="152" y="109"/>
                    <a:pt x="152" y="109"/>
                    <a:pt x="152" y="109"/>
                  </a:cubicBezTo>
                  <a:cubicBezTo>
                    <a:pt x="136" y="97"/>
                    <a:pt x="116" y="90"/>
                    <a:pt x="94" y="90"/>
                  </a:cubicBezTo>
                  <a:cubicBezTo>
                    <a:pt x="42" y="90"/>
                    <a:pt x="0" y="132"/>
                    <a:pt x="0" y="184"/>
                  </a:cubicBezTo>
                  <a:cubicBezTo>
                    <a:pt x="0" y="237"/>
                    <a:pt x="42" y="279"/>
                    <a:pt x="94" y="279"/>
                  </a:cubicBezTo>
                  <a:cubicBezTo>
                    <a:pt x="147" y="279"/>
                    <a:pt x="189" y="237"/>
                    <a:pt x="189" y="184"/>
                  </a:cubicBezTo>
                  <a:cubicBezTo>
                    <a:pt x="189" y="163"/>
                    <a:pt x="182" y="143"/>
                    <a:pt x="170" y="127"/>
                  </a:cubicBezTo>
                  <a:lnTo>
                    <a:pt x="158" y="138"/>
                  </a:lnTo>
                  <a:close/>
                  <a:moveTo>
                    <a:pt x="94" y="197"/>
                  </a:moveTo>
                  <a:cubicBezTo>
                    <a:pt x="91" y="197"/>
                    <a:pt x="88" y="195"/>
                    <a:pt x="86" y="193"/>
                  </a:cubicBezTo>
                  <a:cubicBezTo>
                    <a:pt x="83" y="191"/>
                    <a:pt x="82" y="188"/>
                    <a:pt x="82" y="184"/>
                  </a:cubicBezTo>
                  <a:cubicBezTo>
                    <a:pt x="82" y="181"/>
                    <a:pt x="83" y="178"/>
                    <a:pt x="86" y="176"/>
                  </a:cubicBezTo>
                  <a:cubicBezTo>
                    <a:pt x="104" y="158"/>
                    <a:pt x="104" y="158"/>
                    <a:pt x="104" y="158"/>
                  </a:cubicBezTo>
                  <a:cubicBezTo>
                    <a:pt x="101" y="157"/>
                    <a:pt x="98" y="156"/>
                    <a:pt x="94" y="156"/>
                  </a:cubicBezTo>
                  <a:cubicBezTo>
                    <a:pt x="79" y="156"/>
                    <a:pt x="66" y="169"/>
                    <a:pt x="66" y="184"/>
                  </a:cubicBezTo>
                  <a:cubicBezTo>
                    <a:pt x="66" y="200"/>
                    <a:pt x="79" y="213"/>
                    <a:pt x="94" y="213"/>
                  </a:cubicBezTo>
                  <a:cubicBezTo>
                    <a:pt x="110" y="213"/>
                    <a:pt x="123" y="200"/>
                    <a:pt x="123" y="184"/>
                  </a:cubicBezTo>
                  <a:cubicBezTo>
                    <a:pt x="123" y="181"/>
                    <a:pt x="122" y="178"/>
                    <a:pt x="121" y="175"/>
                  </a:cubicBezTo>
                  <a:cubicBezTo>
                    <a:pt x="103" y="193"/>
                    <a:pt x="103" y="193"/>
                    <a:pt x="103" y="193"/>
                  </a:cubicBezTo>
                  <a:cubicBezTo>
                    <a:pt x="101" y="195"/>
                    <a:pt x="98" y="197"/>
                    <a:pt x="94" y="197"/>
                  </a:cubicBezTo>
                  <a:close/>
                  <a:moveTo>
                    <a:pt x="139" y="184"/>
                  </a:moveTo>
                  <a:cubicBezTo>
                    <a:pt x="139" y="209"/>
                    <a:pt x="119" y="229"/>
                    <a:pt x="94" y="229"/>
                  </a:cubicBezTo>
                  <a:cubicBezTo>
                    <a:pt x="70" y="229"/>
                    <a:pt x="50" y="209"/>
                    <a:pt x="50" y="184"/>
                  </a:cubicBezTo>
                  <a:cubicBezTo>
                    <a:pt x="50" y="160"/>
                    <a:pt x="70" y="140"/>
                    <a:pt x="94" y="140"/>
                  </a:cubicBezTo>
                  <a:cubicBezTo>
                    <a:pt x="102" y="140"/>
                    <a:pt x="109" y="142"/>
                    <a:pt x="116" y="145"/>
                  </a:cubicBezTo>
                  <a:cubicBezTo>
                    <a:pt x="126" y="135"/>
                    <a:pt x="126" y="135"/>
                    <a:pt x="126" y="135"/>
                  </a:cubicBezTo>
                  <a:cubicBezTo>
                    <a:pt x="117" y="129"/>
                    <a:pt x="106" y="125"/>
                    <a:pt x="94" y="125"/>
                  </a:cubicBezTo>
                  <a:cubicBezTo>
                    <a:pt x="62" y="125"/>
                    <a:pt x="35" y="152"/>
                    <a:pt x="35" y="184"/>
                  </a:cubicBezTo>
                  <a:cubicBezTo>
                    <a:pt x="35" y="217"/>
                    <a:pt x="62" y="243"/>
                    <a:pt x="94" y="243"/>
                  </a:cubicBezTo>
                  <a:cubicBezTo>
                    <a:pt x="127" y="243"/>
                    <a:pt x="153" y="217"/>
                    <a:pt x="153" y="184"/>
                  </a:cubicBezTo>
                  <a:cubicBezTo>
                    <a:pt x="153" y="173"/>
                    <a:pt x="150" y="162"/>
                    <a:pt x="144" y="152"/>
                  </a:cubicBezTo>
                  <a:cubicBezTo>
                    <a:pt x="133" y="163"/>
                    <a:pt x="133" y="163"/>
                    <a:pt x="133" y="163"/>
                  </a:cubicBezTo>
                  <a:cubicBezTo>
                    <a:pt x="137" y="169"/>
                    <a:pt x="139" y="177"/>
                    <a:pt x="139" y="184"/>
                  </a:cubicBezTo>
                  <a:close/>
                  <a:moveTo>
                    <a:pt x="240" y="21"/>
                  </a:moveTo>
                  <a:cubicBezTo>
                    <a:pt x="238" y="0"/>
                    <a:pt x="238" y="0"/>
                    <a:pt x="238" y="0"/>
                  </a:cubicBezTo>
                  <a:cubicBezTo>
                    <a:pt x="185" y="53"/>
                    <a:pt x="185" y="53"/>
                    <a:pt x="185" y="53"/>
                  </a:cubicBezTo>
                  <a:cubicBezTo>
                    <a:pt x="187" y="75"/>
                    <a:pt x="187" y="75"/>
                    <a:pt x="187" y="75"/>
                  </a:cubicBezTo>
                  <a:lnTo>
                    <a:pt x="240" y="21"/>
                  </a:lnTo>
                  <a:close/>
                  <a:moveTo>
                    <a:pt x="257" y="39"/>
                  </a:moveTo>
                  <a:cubicBezTo>
                    <a:pt x="204" y="92"/>
                    <a:pt x="204" y="92"/>
                    <a:pt x="204" y="92"/>
                  </a:cubicBezTo>
                  <a:cubicBezTo>
                    <a:pt x="226" y="94"/>
                    <a:pt x="226" y="94"/>
                    <a:pt x="226" y="94"/>
                  </a:cubicBezTo>
                  <a:cubicBezTo>
                    <a:pt x="279" y="41"/>
                    <a:pt x="279" y="41"/>
                    <a:pt x="279" y="41"/>
                  </a:cubicBezTo>
                  <a:lnTo>
                    <a:pt x="257" y="39"/>
                  </a:lnTo>
                  <a:close/>
                </a:path>
              </a:pathLst>
            </a:custGeom>
            <a:solidFill>
              <a:srgbClr val="FFFFFF"/>
            </a:solidFill>
            <a:ln>
              <a:noFill/>
            </a:ln>
            <a:effectLst>
              <a:outerShdw blurRad="12700" dist="25400" dir="5400000" algn="ctr" rotWithShape="0">
                <a:srgbClr val="000000">
                  <a:alpha val="40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1" name="Group 60"/>
          <p:cNvGrpSpPr/>
          <p:nvPr/>
        </p:nvGrpSpPr>
        <p:grpSpPr>
          <a:xfrm>
            <a:off x="9730106" y="1849994"/>
            <a:ext cx="1419702" cy="1417955"/>
            <a:chOff x="9730106" y="1849994"/>
            <a:chExt cx="1419702" cy="1417955"/>
          </a:xfrm>
        </p:grpSpPr>
        <p:sp>
          <p:nvSpPr>
            <p:cNvPr id="53" name="Oval 24"/>
            <p:cNvSpPr>
              <a:spLocks noChangeArrowheads="1"/>
            </p:cNvSpPr>
            <p:nvPr/>
          </p:nvSpPr>
          <p:spPr bwMode="auto">
            <a:xfrm>
              <a:off x="9730106" y="1849994"/>
              <a:ext cx="1419702" cy="1417955"/>
            </a:xfrm>
            <a:prstGeom prst="ellipse">
              <a:avLst/>
            </a:prstGeom>
            <a:solidFill>
              <a:schemeClr val="accent2"/>
            </a:solidFill>
            <a:ln>
              <a:noFill/>
            </a:ln>
            <a:effectLst>
              <a:outerShdw blurRad="127000" dist="76200" dir="5400000" algn="t"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6FC8"/>
                </a:solidFill>
              </a:endParaRPr>
            </a:p>
          </p:txBody>
        </p:sp>
        <p:sp>
          <p:nvSpPr>
            <p:cNvPr id="54" name="Freeform 25"/>
            <p:cNvSpPr>
              <a:spLocks noEditPoints="1"/>
            </p:cNvSpPr>
            <p:nvPr/>
          </p:nvSpPr>
          <p:spPr bwMode="auto">
            <a:xfrm>
              <a:off x="10018237" y="2134633"/>
              <a:ext cx="843439" cy="848678"/>
            </a:xfrm>
            <a:custGeom>
              <a:avLst/>
              <a:gdLst>
                <a:gd name="T0" fmla="*/ 219 w 246"/>
                <a:gd name="T1" fmla="*/ 147 h 247"/>
                <a:gd name="T2" fmla="*/ 207 w 246"/>
                <a:gd name="T3" fmla="*/ 174 h 247"/>
                <a:gd name="T4" fmla="*/ 223 w 246"/>
                <a:gd name="T5" fmla="*/ 198 h 247"/>
                <a:gd name="T6" fmla="*/ 197 w 246"/>
                <a:gd name="T7" fmla="*/ 224 h 247"/>
                <a:gd name="T8" fmla="*/ 174 w 246"/>
                <a:gd name="T9" fmla="*/ 208 h 247"/>
                <a:gd name="T10" fmla="*/ 147 w 246"/>
                <a:gd name="T11" fmla="*/ 219 h 247"/>
                <a:gd name="T12" fmla="*/ 141 w 246"/>
                <a:gd name="T13" fmla="*/ 247 h 247"/>
                <a:gd name="T14" fmla="*/ 105 w 246"/>
                <a:gd name="T15" fmla="*/ 247 h 247"/>
                <a:gd name="T16" fmla="*/ 99 w 246"/>
                <a:gd name="T17" fmla="*/ 219 h 247"/>
                <a:gd name="T18" fmla="*/ 72 w 246"/>
                <a:gd name="T19" fmla="*/ 208 h 247"/>
                <a:gd name="T20" fmla="*/ 49 w 246"/>
                <a:gd name="T21" fmla="*/ 224 h 247"/>
                <a:gd name="T22" fmla="*/ 23 w 246"/>
                <a:gd name="T23" fmla="*/ 198 h 247"/>
                <a:gd name="T24" fmla="*/ 39 w 246"/>
                <a:gd name="T25" fmla="*/ 174 h 247"/>
                <a:gd name="T26" fmla="*/ 28 w 246"/>
                <a:gd name="T27" fmla="*/ 147 h 247"/>
                <a:gd name="T28" fmla="*/ 0 w 246"/>
                <a:gd name="T29" fmla="*/ 142 h 247"/>
                <a:gd name="T30" fmla="*/ 0 w 246"/>
                <a:gd name="T31" fmla="*/ 105 h 247"/>
                <a:gd name="T32" fmla="*/ 28 w 246"/>
                <a:gd name="T33" fmla="*/ 100 h 247"/>
                <a:gd name="T34" fmla="*/ 39 w 246"/>
                <a:gd name="T35" fmla="*/ 73 h 247"/>
                <a:gd name="T36" fmla="*/ 23 w 246"/>
                <a:gd name="T37" fmla="*/ 49 h 247"/>
                <a:gd name="T38" fmla="*/ 49 w 246"/>
                <a:gd name="T39" fmla="*/ 23 h 247"/>
                <a:gd name="T40" fmla="*/ 72 w 246"/>
                <a:gd name="T41" fmla="*/ 39 h 247"/>
                <a:gd name="T42" fmla="*/ 99 w 246"/>
                <a:gd name="T43" fmla="*/ 28 h 247"/>
                <a:gd name="T44" fmla="*/ 105 w 246"/>
                <a:gd name="T45" fmla="*/ 0 h 247"/>
                <a:gd name="T46" fmla="*/ 141 w 246"/>
                <a:gd name="T47" fmla="*/ 0 h 247"/>
                <a:gd name="T48" fmla="*/ 147 w 246"/>
                <a:gd name="T49" fmla="*/ 28 h 247"/>
                <a:gd name="T50" fmla="*/ 174 w 246"/>
                <a:gd name="T51" fmla="*/ 39 h 247"/>
                <a:gd name="T52" fmla="*/ 197 w 246"/>
                <a:gd name="T53" fmla="*/ 23 h 247"/>
                <a:gd name="T54" fmla="*/ 223 w 246"/>
                <a:gd name="T55" fmla="*/ 49 h 247"/>
                <a:gd name="T56" fmla="*/ 207 w 246"/>
                <a:gd name="T57" fmla="*/ 73 h 247"/>
                <a:gd name="T58" fmla="*/ 219 w 246"/>
                <a:gd name="T59" fmla="*/ 100 h 247"/>
                <a:gd name="T60" fmla="*/ 246 w 246"/>
                <a:gd name="T61" fmla="*/ 105 h 247"/>
                <a:gd name="T62" fmla="*/ 246 w 246"/>
                <a:gd name="T63" fmla="*/ 142 h 247"/>
                <a:gd name="T64" fmla="*/ 219 w 246"/>
                <a:gd name="T65" fmla="*/ 147 h 247"/>
                <a:gd name="T66" fmla="*/ 207 w 246"/>
                <a:gd name="T67" fmla="*/ 124 h 247"/>
                <a:gd name="T68" fmla="*/ 123 w 246"/>
                <a:gd name="T69" fmla="*/ 40 h 247"/>
                <a:gd name="T70" fmla="*/ 39 w 246"/>
                <a:gd name="T71" fmla="*/ 124 h 247"/>
                <a:gd name="T72" fmla="*/ 123 w 246"/>
                <a:gd name="T73" fmla="*/ 207 h 247"/>
                <a:gd name="T74" fmla="*/ 207 w 246"/>
                <a:gd name="T75" fmla="*/ 124 h 247"/>
                <a:gd name="T76" fmla="*/ 165 w 246"/>
                <a:gd name="T77" fmla="*/ 120 h 247"/>
                <a:gd name="T78" fmla="*/ 102 w 246"/>
                <a:gd name="T79" fmla="*/ 74 h 247"/>
                <a:gd name="T80" fmla="*/ 95 w 246"/>
                <a:gd name="T81" fmla="*/ 77 h 247"/>
                <a:gd name="T82" fmla="*/ 95 w 246"/>
                <a:gd name="T83" fmla="*/ 170 h 247"/>
                <a:gd name="T84" fmla="*/ 102 w 246"/>
                <a:gd name="T85" fmla="*/ 173 h 247"/>
                <a:gd name="T86" fmla="*/ 165 w 246"/>
                <a:gd name="T87" fmla="*/ 127 h 247"/>
                <a:gd name="T88" fmla="*/ 165 w 246"/>
                <a:gd name="T89" fmla="*/ 12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6" h="247">
                  <a:moveTo>
                    <a:pt x="219" y="147"/>
                  </a:moveTo>
                  <a:cubicBezTo>
                    <a:pt x="216" y="157"/>
                    <a:pt x="212" y="166"/>
                    <a:pt x="207" y="174"/>
                  </a:cubicBezTo>
                  <a:cubicBezTo>
                    <a:pt x="223" y="198"/>
                    <a:pt x="223" y="198"/>
                    <a:pt x="223" y="198"/>
                  </a:cubicBezTo>
                  <a:cubicBezTo>
                    <a:pt x="197" y="224"/>
                    <a:pt x="197" y="224"/>
                    <a:pt x="197" y="224"/>
                  </a:cubicBezTo>
                  <a:cubicBezTo>
                    <a:pt x="174" y="208"/>
                    <a:pt x="174" y="208"/>
                    <a:pt x="174" y="208"/>
                  </a:cubicBezTo>
                  <a:cubicBezTo>
                    <a:pt x="165" y="213"/>
                    <a:pt x="156" y="217"/>
                    <a:pt x="147" y="219"/>
                  </a:cubicBezTo>
                  <a:cubicBezTo>
                    <a:pt x="141" y="247"/>
                    <a:pt x="141" y="247"/>
                    <a:pt x="141" y="247"/>
                  </a:cubicBezTo>
                  <a:cubicBezTo>
                    <a:pt x="105" y="247"/>
                    <a:pt x="105" y="247"/>
                    <a:pt x="105" y="247"/>
                  </a:cubicBezTo>
                  <a:cubicBezTo>
                    <a:pt x="99" y="219"/>
                    <a:pt x="99" y="219"/>
                    <a:pt x="99" y="219"/>
                  </a:cubicBezTo>
                  <a:cubicBezTo>
                    <a:pt x="90" y="217"/>
                    <a:pt x="81" y="213"/>
                    <a:pt x="72" y="208"/>
                  </a:cubicBezTo>
                  <a:cubicBezTo>
                    <a:pt x="49" y="224"/>
                    <a:pt x="49" y="224"/>
                    <a:pt x="49" y="224"/>
                  </a:cubicBezTo>
                  <a:cubicBezTo>
                    <a:pt x="23" y="198"/>
                    <a:pt x="23" y="198"/>
                    <a:pt x="23" y="198"/>
                  </a:cubicBezTo>
                  <a:cubicBezTo>
                    <a:pt x="39" y="174"/>
                    <a:pt x="39" y="174"/>
                    <a:pt x="39" y="174"/>
                  </a:cubicBezTo>
                  <a:cubicBezTo>
                    <a:pt x="34" y="166"/>
                    <a:pt x="30" y="157"/>
                    <a:pt x="28" y="147"/>
                  </a:cubicBezTo>
                  <a:cubicBezTo>
                    <a:pt x="0" y="142"/>
                    <a:pt x="0" y="142"/>
                    <a:pt x="0" y="142"/>
                  </a:cubicBezTo>
                  <a:cubicBezTo>
                    <a:pt x="0" y="105"/>
                    <a:pt x="0" y="105"/>
                    <a:pt x="0" y="105"/>
                  </a:cubicBezTo>
                  <a:cubicBezTo>
                    <a:pt x="28" y="100"/>
                    <a:pt x="28" y="100"/>
                    <a:pt x="28" y="100"/>
                  </a:cubicBezTo>
                  <a:cubicBezTo>
                    <a:pt x="30" y="90"/>
                    <a:pt x="34" y="81"/>
                    <a:pt x="39" y="73"/>
                  </a:cubicBezTo>
                  <a:cubicBezTo>
                    <a:pt x="23" y="49"/>
                    <a:pt x="23" y="49"/>
                    <a:pt x="23" y="49"/>
                  </a:cubicBezTo>
                  <a:cubicBezTo>
                    <a:pt x="49" y="23"/>
                    <a:pt x="49" y="23"/>
                    <a:pt x="49" y="23"/>
                  </a:cubicBezTo>
                  <a:cubicBezTo>
                    <a:pt x="72" y="39"/>
                    <a:pt x="72" y="39"/>
                    <a:pt x="72" y="39"/>
                  </a:cubicBezTo>
                  <a:cubicBezTo>
                    <a:pt x="81" y="34"/>
                    <a:pt x="90" y="30"/>
                    <a:pt x="99" y="28"/>
                  </a:cubicBezTo>
                  <a:cubicBezTo>
                    <a:pt x="105" y="0"/>
                    <a:pt x="105" y="0"/>
                    <a:pt x="105" y="0"/>
                  </a:cubicBezTo>
                  <a:cubicBezTo>
                    <a:pt x="141" y="0"/>
                    <a:pt x="141" y="0"/>
                    <a:pt x="141" y="0"/>
                  </a:cubicBezTo>
                  <a:cubicBezTo>
                    <a:pt x="147" y="28"/>
                    <a:pt x="147" y="28"/>
                    <a:pt x="147" y="28"/>
                  </a:cubicBezTo>
                  <a:cubicBezTo>
                    <a:pt x="156" y="30"/>
                    <a:pt x="165" y="34"/>
                    <a:pt x="174" y="39"/>
                  </a:cubicBezTo>
                  <a:cubicBezTo>
                    <a:pt x="197" y="23"/>
                    <a:pt x="197" y="23"/>
                    <a:pt x="197" y="23"/>
                  </a:cubicBezTo>
                  <a:cubicBezTo>
                    <a:pt x="223" y="49"/>
                    <a:pt x="223" y="49"/>
                    <a:pt x="223" y="49"/>
                  </a:cubicBezTo>
                  <a:cubicBezTo>
                    <a:pt x="207" y="73"/>
                    <a:pt x="207" y="73"/>
                    <a:pt x="207" y="73"/>
                  </a:cubicBezTo>
                  <a:cubicBezTo>
                    <a:pt x="212" y="81"/>
                    <a:pt x="216" y="90"/>
                    <a:pt x="219" y="100"/>
                  </a:cubicBezTo>
                  <a:cubicBezTo>
                    <a:pt x="246" y="105"/>
                    <a:pt x="246" y="105"/>
                    <a:pt x="246" y="105"/>
                  </a:cubicBezTo>
                  <a:cubicBezTo>
                    <a:pt x="246" y="142"/>
                    <a:pt x="246" y="142"/>
                    <a:pt x="246" y="142"/>
                  </a:cubicBezTo>
                  <a:lnTo>
                    <a:pt x="219" y="147"/>
                  </a:lnTo>
                  <a:close/>
                  <a:moveTo>
                    <a:pt x="207" y="124"/>
                  </a:moveTo>
                  <a:cubicBezTo>
                    <a:pt x="207" y="77"/>
                    <a:pt x="169" y="40"/>
                    <a:pt x="123" y="40"/>
                  </a:cubicBezTo>
                  <a:cubicBezTo>
                    <a:pt x="77" y="40"/>
                    <a:pt x="39" y="77"/>
                    <a:pt x="39" y="124"/>
                  </a:cubicBezTo>
                  <a:cubicBezTo>
                    <a:pt x="39" y="170"/>
                    <a:pt x="77" y="207"/>
                    <a:pt x="123" y="207"/>
                  </a:cubicBezTo>
                  <a:cubicBezTo>
                    <a:pt x="169" y="207"/>
                    <a:pt x="207" y="170"/>
                    <a:pt x="207" y="124"/>
                  </a:cubicBezTo>
                  <a:close/>
                  <a:moveTo>
                    <a:pt x="165" y="120"/>
                  </a:moveTo>
                  <a:cubicBezTo>
                    <a:pt x="102" y="74"/>
                    <a:pt x="102" y="74"/>
                    <a:pt x="102" y="74"/>
                  </a:cubicBezTo>
                  <a:cubicBezTo>
                    <a:pt x="100" y="71"/>
                    <a:pt x="95" y="73"/>
                    <a:pt x="95" y="77"/>
                  </a:cubicBezTo>
                  <a:cubicBezTo>
                    <a:pt x="95" y="170"/>
                    <a:pt x="95" y="170"/>
                    <a:pt x="95" y="170"/>
                  </a:cubicBezTo>
                  <a:cubicBezTo>
                    <a:pt x="95" y="174"/>
                    <a:pt x="100" y="176"/>
                    <a:pt x="102" y="173"/>
                  </a:cubicBezTo>
                  <a:cubicBezTo>
                    <a:pt x="165" y="127"/>
                    <a:pt x="165" y="127"/>
                    <a:pt x="165" y="127"/>
                  </a:cubicBezTo>
                  <a:cubicBezTo>
                    <a:pt x="167" y="125"/>
                    <a:pt x="167" y="122"/>
                    <a:pt x="165" y="120"/>
                  </a:cubicBezTo>
                  <a:close/>
                </a:path>
              </a:pathLst>
            </a:custGeom>
            <a:solidFill>
              <a:srgbClr val="FFFFFF"/>
            </a:solidFill>
            <a:ln>
              <a:noFill/>
            </a:ln>
            <a:effectLst>
              <a:outerShdw blurRad="12700" dist="25400" dir="5400000" algn="ctr" rotWithShape="0">
                <a:srgbClr val="000000">
                  <a:alpha val="40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5" name="Freeform 26"/>
          <p:cNvSpPr>
            <a:spLocks noEditPoints="1"/>
          </p:cNvSpPr>
          <p:nvPr/>
        </p:nvSpPr>
        <p:spPr bwMode="auto">
          <a:xfrm>
            <a:off x="2565242" y="2333706"/>
            <a:ext cx="1194435" cy="450533"/>
          </a:xfrm>
          <a:custGeom>
            <a:avLst/>
            <a:gdLst>
              <a:gd name="T0" fmla="*/ 128 w 348"/>
              <a:gd name="T1" fmla="*/ 66 h 131"/>
              <a:gd name="T2" fmla="*/ 120 w 348"/>
              <a:gd name="T3" fmla="*/ 74 h 131"/>
              <a:gd name="T4" fmla="*/ 104 w 348"/>
              <a:gd name="T5" fmla="*/ 74 h 131"/>
              <a:gd name="T6" fmla="*/ 96 w 348"/>
              <a:gd name="T7" fmla="*/ 66 h 131"/>
              <a:gd name="T8" fmla="*/ 104 w 348"/>
              <a:gd name="T9" fmla="*/ 58 h 131"/>
              <a:gd name="T10" fmla="*/ 120 w 348"/>
              <a:gd name="T11" fmla="*/ 58 h 131"/>
              <a:gd name="T12" fmla="*/ 128 w 348"/>
              <a:gd name="T13" fmla="*/ 66 h 131"/>
              <a:gd name="T14" fmla="*/ 72 w 348"/>
              <a:gd name="T15" fmla="*/ 58 h 131"/>
              <a:gd name="T16" fmla="*/ 56 w 348"/>
              <a:gd name="T17" fmla="*/ 58 h 131"/>
              <a:gd name="T18" fmla="*/ 48 w 348"/>
              <a:gd name="T19" fmla="*/ 66 h 131"/>
              <a:gd name="T20" fmla="*/ 56 w 348"/>
              <a:gd name="T21" fmla="*/ 74 h 131"/>
              <a:gd name="T22" fmla="*/ 72 w 348"/>
              <a:gd name="T23" fmla="*/ 74 h 131"/>
              <a:gd name="T24" fmla="*/ 80 w 348"/>
              <a:gd name="T25" fmla="*/ 66 h 131"/>
              <a:gd name="T26" fmla="*/ 72 w 348"/>
              <a:gd name="T27" fmla="*/ 58 h 131"/>
              <a:gd name="T28" fmla="*/ 24 w 348"/>
              <a:gd name="T29" fmla="*/ 58 h 131"/>
              <a:gd name="T30" fmla="*/ 8 w 348"/>
              <a:gd name="T31" fmla="*/ 58 h 131"/>
              <a:gd name="T32" fmla="*/ 0 w 348"/>
              <a:gd name="T33" fmla="*/ 66 h 131"/>
              <a:gd name="T34" fmla="*/ 8 w 348"/>
              <a:gd name="T35" fmla="*/ 74 h 131"/>
              <a:gd name="T36" fmla="*/ 24 w 348"/>
              <a:gd name="T37" fmla="*/ 74 h 131"/>
              <a:gd name="T38" fmla="*/ 32 w 348"/>
              <a:gd name="T39" fmla="*/ 66 h 131"/>
              <a:gd name="T40" fmla="*/ 24 w 348"/>
              <a:gd name="T41" fmla="*/ 58 h 131"/>
              <a:gd name="T42" fmla="*/ 168 w 348"/>
              <a:gd name="T43" fmla="*/ 58 h 131"/>
              <a:gd name="T44" fmla="*/ 152 w 348"/>
              <a:gd name="T45" fmla="*/ 58 h 131"/>
              <a:gd name="T46" fmla="*/ 144 w 348"/>
              <a:gd name="T47" fmla="*/ 66 h 131"/>
              <a:gd name="T48" fmla="*/ 152 w 348"/>
              <a:gd name="T49" fmla="*/ 74 h 131"/>
              <a:gd name="T50" fmla="*/ 168 w 348"/>
              <a:gd name="T51" fmla="*/ 74 h 131"/>
              <a:gd name="T52" fmla="*/ 176 w 348"/>
              <a:gd name="T53" fmla="*/ 66 h 131"/>
              <a:gd name="T54" fmla="*/ 168 w 348"/>
              <a:gd name="T55" fmla="*/ 58 h 131"/>
              <a:gd name="T56" fmla="*/ 216 w 348"/>
              <a:gd name="T57" fmla="*/ 58 h 131"/>
              <a:gd name="T58" fmla="*/ 200 w 348"/>
              <a:gd name="T59" fmla="*/ 58 h 131"/>
              <a:gd name="T60" fmla="*/ 192 w 348"/>
              <a:gd name="T61" fmla="*/ 66 h 131"/>
              <a:gd name="T62" fmla="*/ 200 w 348"/>
              <a:gd name="T63" fmla="*/ 74 h 131"/>
              <a:gd name="T64" fmla="*/ 216 w 348"/>
              <a:gd name="T65" fmla="*/ 74 h 131"/>
              <a:gd name="T66" fmla="*/ 224 w 348"/>
              <a:gd name="T67" fmla="*/ 66 h 131"/>
              <a:gd name="T68" fmla="*/ 216 w 348"/>
              <a:gd name="T69" fmla="*/ 58 h 131"/>
              <a:gd name="T70" fmla="*/ 272 w 348"/>
              <a:gd name="T71" fmla="*/ 66 h 131"/>
              <a:gd name="T72" fmla="*/ 264 w 348"/>
              <a:gd name="T73" fmla="*/ 58 h 131"/>
              <a:gd name="T74" fmla="*/ 248 w 348"/>
              <a:gd name="T75" fmla="*/ 58 h 131"/>
              <a:gd name="T76" fmla="*/ 240 w 348"/>
              <a:gd name="T77" fmla="*/ 66 h 131"/>
              <a:gd name="T78" fmla="*/ 248 w 348"/>
              <a:gd name="T79" fmla="*/ 74 h 131"/>
              <a:gd name="T80" fmla="*/ 264 w 348"/>
              <a:gd name="T81" fmla="*/ 74 h 131"/>
              <a:gd name="T82" fmla="*/ 272 w 348"/>
              <a:gd name="T83" fmla="*/ 66 h 131"/>
              <a:gd name="T84" fmla="*/ 312 w 348"/>
              <a:gd name="T85" fmla="*/ 74 h 131"/>
              <a:gd name="T86" fmla="*/ 320 w 348"/>
              <a:gd name="T87" fmla="*/ 66 h 131"/>
              <a:gd name="T88" fmla="*/ 312 w 348"/>
              <a:gd name="T89" fmla="*/ 58 h 131"/>
              <a:gd name="T90" fmla="*/ 296 w 348"/>
              <a:gd name="T91" fmla="*/ 58 h 131"/>
              <a:gd name="T92" fmla="*/ 288 w 348"/>
              <a:gd name="T93" fmla="*/ 66 h 131"/>
              <a:gd name="T94" fmla="*/ 296 w 348"/>
              <a:gd name="T95" fmla="*/ 74 h 131"/>
              <a:gd name="T96" fmla="*/ 312 w 348"/>
              <a:gd name="T97" fmla="*/ 74 h 131"/>
              <a:gd name="T98" fmla="*/ 278 w 348"/>
              <a:gd name="T99" fmla="*/ 0 h 131"/>
              <a:gd name="T100" fmla="*/ 267 w 348"/>
              <a:gd name="T101" fmla="*/ 12 h 131"/>
              <a:gd name="T102" fmla="*/ 325 w 348"/>
              <a:gd name="T103" fmla="*/ 66 h 131"/>
              <a:gd name="T104" fmla="*/ 267 w 348"/>
              <a:gd name="T105" fmla="*/ 119 h 131"/>
              <a:gd name="T106" fmla="*/ 278 w 348"/>
              <a:gd name="T107" fmla="*/ 131 h 131"/>
              <a:gd name="T108" fmla="*/ 348 w 348"/>
              <a:gd name="T109" fmla="*/ 66 h 131"/>
              <a:gd name="T110" fmla="*/ 278 w 348"/>
              <a:gd name="T111"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8" h="131">
                <a:moveTo>
                  <a:pt x="128" y="66"/>
                </a:moveTo>
                <a:cubicBezTo>
                  <a:pt x="128" y="70"/>
                  <a:pt x="124" y="74"/>
                  <a:pt x="120" y="74"/>
                </a:cubicBezTo>
                <a:cubicBezTo>
                  <a:pt x="104" y="74"/>
                  <a:pt x="104" y="74"/>
                  <a:pt x="104" y="74"/>
                </a:cubicBezTo>
                <a:cubicBezTo>
                  <a:pt x="100" y="74"/>
                  <a:pt x="96" y="70"/>
                  <a:pt x="96" y="66"/>
                </a:cubicBezTo>
                <a:cubicBezTo>
                  <a:pt x="96" y="61"/>
                  <a:pt x="100" y="58"/>
                  <a:pt x="104" y="58"/>
                </a:cubicBezTo>
                <a:cubicBezTo>
                  <a:pt x="120" y="58"/>
                  <a:pt x="120" y="58"/>
                  <a:pt x="120" y="58"/>
                </a:cubicBezTo>
                <a:cubicBezTo>
                  <a:pt x="124" y="58"/>
                  <a:pt x="128" y="61"/>
                  <a:pt x="128" y="66"/>
                </a:cubicBezTo>
                <a:close/>
                <a:moveTo>
                  <a:pt x="72" y="58"/>
                </a:moveTo>
                <a:cubicBezTo>
                  <a:pt x="56" y="58"/>
                  <a:pt x="56" y="58"/>
                  <a:pt x="56" y="58"/>
                </a:cubicBezTo>
                <a:cubicBezTo>
                  <a:pt x="52" y="58"/>
                  <a:pt x="48" y="61"/>
                  <a:pt x="48" y="66"/>
                </a:cubicBezTo>
                <a:cubicBezTo>
                  <a:pt x="48" y="70"/>
                  <a:pt x="52" y="74"/>
                  <a:pt x="56" y="74"/>
                </a:cubicBezTo>
                <a:cubicBezTo>
                  <a:pt x="72" y="74"/>
                  <a:pt x="72" y="74"/>
                  <a:pt x="72" y="74"/>
                </a:cubicBezTo>
                <a:cubicBezTo>
                  <a:pt x="76" y="74"/>
                  <a:pt x="80" y="70"/>
                  <a:pt x="80" y="66"/>
                </a:cubicBezTo>
                <a:cubicBezTo>
                  <a:pt x="80" y="61"/>
                  <a:pt x="76" y="58"/>
                  <a:pt x="72" y="58"/>
                </a:cubicBezTo>
                <a:close/>
                <a:moveTo>
                  <a:pt x="24" y="58"/>
                </a:moveTo>
                <a:cubicBezTo>
                  <a:pt x="8" y="58"/>
                  <a:pt x="8" y="58"/>
                  <a:pt x="8" y="58"/>
                </a:cubicBezTo>
                <a:cubicBezTo>
                  <a:pt x="4" y="58"/>
                  <a:pt x="0" y="61"/>
                  <a:pt x="0" y="66"/>
                </a:cubicBezTo>
                <a:cubicBezTo>
                  <a:pt x="0" y="70"/>
                  <a:pt x="4" y="74"/>
                  <a:pt x="8" y="74"/>
                </a:cubicBezTo>
                <a:cubicBezTo>
                  <a:pt x="24" y="74"/>
                  <a:pt x="24" y="74"/>
                  <a:pt x="24" y="74"/>
                </a:cubicBezTo>
                <a:cubicBezTo>
                  <a:pt x="28" y="74"/>
                  <a:pt x="32" y="70"/>
                  <a:pt x="32" y="66"/>
                </a:cubicBezTo>
                <a:cubicBezTo>
                  <a:pt x="32" y="61"/>
                  <a:pt x="28" y="58"/>
                  <a:pt x="24" y="58"/>
                </a:cubicBezTo>
                <a:close/>
                <a:moveTo>
                  <a:pt x="168" y="58"/>
                </a:moveTo>
                <a:cubicBezTo>
                  <a:pt x="152" y="58"/>
                  <a:pt x="152" y="58"/>
                  <a:pt x="152" y="58"/>
                </a:cubicBezTo>
                <a:cubicBezTo>
                  <a:pt x="148" y="58"/>
                  <a:pt x="144" y="61"/>
                  <a:pt x="144" y="66"/>
                </a:cubicBezTo>
                <a:cubicBezTo>
                  <a:pt x="144" y="70"/>
                  <a:pt x="148" y="74"/>
                  <a:pt x="152" y="74"/>
                </a:cubicBezTo>
                <a:cubicBezTo>
                  <a:pt x="168" y="74"/>
                  <a:pt x="168" y="74"/>
                  <a:pt x="168" y="74"/>
                </a:cubicBezTo>
                <a:cubicBezTo>
                  <a:pt x="172" y="74"/>
                  <a:pt x="176" y="70"/>
                  <a:pt x="176" y="66"/>
                </a:cubicBezTo>
                <a:cubicBezTo>
                  <a:pt x="176" y="61"/>
                  <a:pt x="172" y="58"/>
                  <a:pt x="168" y="58"/>
                </a:cubicBezTo>
                <a:close/>
                <a:moveTo>
                  <a:pt x="216" y="58"/>
                </a:moveTo>
                <a:cubicBezTo>
                  <a:pt x="200" y="58"/>
                  <a:pt x="200" y="58"/>
                  <a:pt x="200" y="58"/>
                </a:cubicBezTo>
                <a:cubicBezTo>
                  <a:pt x="196" y="58"/>
                  <a:pt x="192" y="61"/>
                  <a:pt x="192" y="66"/>
                </a:cubicBezTo>
                <a:cubicBezTo>
                  <a:pt x="192" y="70"/>
                  <a:pt x="196" y="74"/>
                  <a:pt x="200" y="74"/>
                </a:cubicBezTo>
                <a:cubicBezTo>
                  <a:pt x="216" y="74"/>
                  <a:pt x="216" y="74"/>
                  <a:pt x="216" y="74"/>
                </a:cubicBezTo>
                <a:cubicBezTo>
                  <a:pt x="220" y="74"/>
                  <a:pt x="224" y="70"/>
                  <a:pt x="224" y="66"/>
                </a:cubicBezTo>
                <a:cubicBezTo>
                  <a:pt x="224" y="61"/>
                  <a:pt x="220" y="58"/>
                  <a:pt x="216" y="58"/>
                </a:cubicBezTo>
                <a:close/>
                <a:moveTo>
                  <a:pt x="272" y="66"/>
                </a:moveTo>
                <a:cubicBezTo>
                  <a:pt x="272" y="61"/>
                  <a:pt x="268" y="58"/>
                  <a:pt x="264" y="58"/>
                </a:cubicBezTo>
                <a:cubicBezTo>
                  <a:pt x="248" y="58"/>
                  <a:pt x="248" y="58"/>
                  <a:pt x="248" y="58"/>
                </a:cubicBezTo>
                <a:cubicBezTo>
                  <a:pt x="244" y="58"/>
                  <a:pt x="240" y="61"/>
                  <a:pt x="240" y="66"/>
                </a:cubicBezTo>
                <a:cubicBezTo>
                  <a:pt x="240" y="70"/>
                  <a:pt x="244" y="74"/>
                  <a:pt x="248" y="74"/>
                </a:cubicBezTo>
                <a:cubicBezTo>
                  <a:pt x="264" y="74"/>
                  <a:pt x="264" y="74"/>
                  <a:pt x="264" y="74"/>
                </a:cubicBezTo>
                <a:cubicBezTo>
                  <a:pt x="268" y="74"/>
                  <a:pt x="272" y="70"/>
                  <a:pt x="272" y="66"/>
                </a:cubicBezTo>
                <a:close/>
                <a:moveTo>
                  <a:pt x="312" y="74"/>
                </a:moveTo>
                <a:cubicBezTo>
                  <a:pt x="316" y="74"/>
                  <a:pt x="320" y="70"/>
                  <a:pt x="320" y="66"/>
                </a:cubicBezTo>
                <a:cubicBezTo>
                  <a:pt x="320" y="61"/>
                  <a:pt x="316" y="58"/>
                  <a:pt x="312" y="58"/>
                </a:cubicBezTo>
                <a:cubicBezTo>
                  <a:pt x="296" y="58"/>
                  <a:pt x="296" y="58"/>
                  <a:pt x="296" y="58"/>
                </a:cubicBezTo>
                <a:cubicBezTo>
                  <a:pt x="292" y="58"/>
                  <a:pt x="288" y="61"/>
                  <a:pt x="288" y="66"/>
                </a:cubicBezTo>
                <a:cubicBezTo>
                  <a:pt x="288" y="70"/>
                  <a:pt x="292" y="74"/>
                  <a:pt x="296" y="74"/>
                </a:cubicBezTo>
                <a:lnTo>
                  <a:pt x="312" y="74"/>
                </a:lnTo>
                <a:close/>
                <a:moveTo>
                  <a:pt x="278" y="0"/>
                </a:moveTo>
                <a:cubicBezTo>
                  <a:pt x="267" y="12"/>
                  <a:pt x="267" y="12"/>
                  <a:pt x="267" y="12"/>
                </a:cubicBezTo>
                <a:cubicBezTo>
                  <a:pt x="325" y="66"/>
                  <a:pt x="325" y="66"/>
                  <a:pt x="325" y="66"/>
                </a:cubicBezTo>
                <a:cubicBezTo>
                  <a:pt x="267" y="119"/>
                  <a:pt x="267" y="119"/>
                  <a:pt x="267" y="119"/>
                </a:cubicBezTo>
                <a:cubicBezTo>
                  <a:pt x="278" y="131"/>
                  <a:pt x="278" y="131"/>
                  <a:pt x="278" y="131"/>
                </a:cubicBezTo>
                <a:cubicBezTo>
                  <a:pt x="348" y="66"/>
                  <a:pt x="348" y="66"/>
                  <a:pt x="348" y="66"/>
                </a:cubicBezTo>
                <a:lnTo>
                  <a:pt x="278" y="0"/>
                </a:lnTo>
                <a:close/>
              </a:path>
            </a:pathLst>
          </a:custGeom>
          <a:solidFill>
            <a:srgbClr val="C2C2C2"/>
          </a:solidFill>
          <a:ln>
            <a:noFill/>
          </a:ln>
          <a:effectLst>
            <a:outerShdw blurRad="12700" dist="25400" dir="5400000" algn="ctr" rotWithShape="0">
              <a:srgbClr val="000000">
                <a:alpha val="40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56" name="Freeform 27"/>
          <p:cNvSpPr>
            <a:spLocks noEditPoints="1"/>
          </p:cNvSpPr>
          <p:nvPr/>
        </p:nvSpPr>
        <p:spPr bwMode="auto">
          <a:xfrm>
            <a:off x="4725353" y="907019"/>
            <a:ext cx="4851083" cy="3242787"/>
          </a:xfrm>
          <a:custGeom>
            <a:avLst/>
            <a:gdLst>
              <a:gd name="T0" fmla="*/ 1414 w 1414"/>
              <a:gd name="T1" fmla="*/ 482 h 945"/>
              <a:gd name="T2" fmla="*/ 1343 w 1414"/>
              <a:gd name="T3" fmla="*/ 547 h 945"/>
              <a:gd name="T4" fmla="*/ 1332 w 1414"/>
              <a:gd name="T5" fmla="*/ 535 h 945"/>
              <a:gd name="T6" fmla="*/ 1381 w 1414"/>
              <a:gd name="T7" fmla="*/ 490 h 945"/>
              <a:gd name="T8" fmla="*/ 1074 w 1414"/>
              <a:gd name="T9" fmla="*/ 490 h 945"/>
              <a:gd name="T10" fmla="*/ 1066 w 1414"/>
              <a:gd name="T11" fmla="*/ 482 h 945"/>
              <a:gd name="T12" fmla="*/ 1074 w 1414"/>
              <a:gd name="T13" fmla="*/ 474 h 945"/>
              <a:gd name="T14" fmla="*/ 1381 w 1414"/>
              <a:gd name="T15" fmla="*/ 474 h 945"/>
              <a:gd name="T16" fmla="*/ 1332 w 1414"/>
              <a:gd name="T17" fmla="*/ 428 h 945"/>
              <a:gd name="T18" fmla="*/ 1343 w 1414"/>
              <a:gd name="T19" fmla="*/ 416 h 945"/>
              <a:gd name="T20" fmla="*/ 1414 w 1414"/>
              <a:gd name="T21" fmla="*/ 482 h 945"/>
              <a:gd name="T22" fmla="*/ 691 w 1414"/>
              <a:gd name="T23" fmla="*/ 739 h 945"/>
              <a:gd name="T24" fmla="*/ 759 w 1414"/>
              <a:gd name="T25" fmla="*/ 742 h 945"/>
              <a:gd name="T26" fmla="*/ 15 w 1414"/>
              <a:gd name="T27" fmla="*/ 722 h 945"/>
              <a:gd name="T28" fmla="*/ 3 w 1414"/>
              <a:gd name="T29" fmla="*/ 723 h 945"/>
              <a:gd name="T30" fmla="*/ 4 w 1414"/>
              <a:gd name="T31" fmla="*/ 734 h 945"/>
              <a:gd name="T32" fmla="*/ 401 w 1414"/>
              <a:gd name="T33" fmla="*/ 906 h 945"/>
              <a:gd name="T34" fmla="*/ 768 w 1414"/>
              <a:gd name="T35" fmla="*/ 755 h 945"/>
              <a:gd name="T36" fmla="*/ 760 w 1414"/>
              <a:gd name="T37" fmla="*/ 821 h 945"/>
              <a:gd name="T38" fmla="*/ 776 w 1414"/>
              <a:gd name="T39" fmla="*/ 823 h 945"/>
              <a:gd name="T40" fmla="*/ 788 w 1414"/>
              <a:gd name="T41" fmla="*/ 728 h 945"/>
              <a:gd name="T42" fmla="*/ 692 w 1414"/>
              <a:gd name="T43" fmla="*/ 723 h 945"/>
              <a:gd name="T44" fmla="*/ 691 w 1414"/>
              <a:gd name="T45" fmla="*/ 739 h 945"/>
              <a:gd name="T46" fmla="*/ 29 w 1414"/>
              <a:gd name="T47" fmla="*/ 208 h 945"/>
              <a:gd name="T48" fmla="*/ 38 w 1414"/>
              <a:gd name="T49" fmla="*/ 142 h 945"/>
              <a:gd name="T50" fmla="*/ 22 w 1414"/>
              <a:gd name="T51" fmla="*/ 140 h 945"/>
              <a:gd name="T52" fmla="*/ 9 w 1414"/>
              <a:gd name="T53" fmla="*/ 235 h 945"/>
              <a:gd name="T54" fmla="*/ 105 w 1414"/>
              <a:gd name="T55" fmla="*/ 240 h 945"/>
              <a:gd name="T56" fmla="*/ 106 w 1414"/>
              <a:gd name="T57" fmla="*/ 224 h 945"/>
              <a:gd name="T58" fmla="*/ 38 w 1414"/>
              <a:gd name="T59" fmla="*/ 221 h 945"/>
              <a:gd name="T60" fmla="*/ 783 w 1414"/>
              <a:gd name="T61" fmla="*/ 241 h 945"/>
              <a:gd name="T62" fmla="*/ 788 w 1414"/>
              <a:gd name="T63" fmla="*/ 243 h 945"/>
              <a:gd name="T64" fmla="*/ 794 w 1414"/>
              <a:gd name="T65" fmla="*/ 240 h 945"/>
              <a:gd name="T66" fmla="*/ 793 w 1414"/>
              <a:gd name="T67" fmla="*/ 229 h 945"/>
              <a:gd name="T68" fmla="*/ 29 w 1414"/>
              <a:gd name="T69" fmla="*/ 208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14" h="945">
                <a:moveTo>
                  <a:pt x="1414" y="482"/>
                </a:moveTo>
                <a:cubicBezTo>
                  <a:pt x="1343" y="547"/>
                  <a:pt x="1343" y="547"/>
                  <a:pt x="1343" y="547"/>
                </a:cubicBezTo>
                <a:cubicBezTo>
                  <a:pt x="1332" y="535"/>
                  <a:pt x="1332" y="535"/>
                  <a:pt x="1332" y="535"/>
                </a:cubicBezTo>
                <a:cubicBezTo>
                  <a:pt x="1381" y="490"/>
                  <a:pt x="1381" y="490"/>
                  <a:pt x="1381" y="490"/>
                </a:cubicBezTo>
                <a:cubicBezTo>
                  <a:pt x="1074" y="490"/>
                  <a:pt x="1074" y="490"/>
                  <a:pt x="1074" y="490"/>
                </a:cubicBezTo>
                <a:cubicBezTo>
                  <a:pt x="1069" y="490"/>
                  <a:pt x="1066" y="486"/>
                  <a:pt x="1066" y="482"/>
                </a:cubicBezTo>
                <a:cubicBezTo>
                  <a:pt x="1066" y="477"/>
                  <a:pt x="1069" y="474"/>
                  <a:pt x="1074" y="474"/>
                </a:cubicBezTo>
                <a:cubicBezTo>
                  <a:pt x="1381" y="474"/>
                  <a:pt x="1381" y="474"/>
                  <a:pt x="1381" y="474"/>
                </a:cubicBezTo>
                <a:cubicBezTo>
                  <a:pt x="1332" y="428"/>
                  <a:pt x="1332" y="428"/>
                  <a:pt x="1332" y="428"/>
                </a:cubicBezTo>
                <a:cubicBezTo>
                  <a:pt x="1343" y="416"/>
                  <a:pt x="1343" y="416"/>
                  <a:pt x="1343" y="416"/>
                </a:cubicBezTo>
                <a:lnTo>
                  <a:pt x="1414" y="482"/>
                </a:lnTo>
                <a:close/>
                <a:moveTo>
                  <a:pt x="691" y="739"/>
                </a:moveTo>
                <a:cubicBezTo>
                  <a:pt x="759" y="742"/>
                  <a:pt x="759" y="742"/>
                  <a:pt x="759" y="742"/>
                </a:cubicBezTo>
                <a:cubicBezTo>
                  <a:pt x="515" y="945"/>
                  <a:pt x="264" y="938"/>
                  <a:pt x="15" y="722"/>
                </a:cubicBezTo>
                <a:cubicBezTo>
                  <a:pt x="11" y="719"/>
                  <a:pt x="6" y="720"/>
                  <a:pt x="3" y="723"/>
                </a:cubicBezTo>
                <a:cubicBezTo>
                  <a:pt x="0" y="726"/>
                  <a:pt x="1" y="731"/>
                  <a:pt x="4" y="734"/>
                </a:cubicBezTo>
                <a:cubicBezTo>
                  <a:pt x="137" y="849"/>
                  <a:pt x="269" y="906"/>
                  <a:pt x="401" y="906"/>
                </a:cubicBezTo>
                <a:cubicBezTo>
                  <a:pt x="524" y="906"/>
                  <a:pt x="647" y="856"/>
                  <a:pt x="768" y="755"/>
                </a:cubicBezTo>
                <a:cubicBezTo>
                  <a:pt x="760" y="821"/>
                  <a:pt x="760" y="821"/>
                  <a:pt x="760" y="821"/>
                </a:cubicBezTo>
                <a:cubicBezTo>
                  <a:pt x="776" y="823"/>
                  <a:pt x="776" y="823"/>
                  <a:pt x="776" y="823"/>
                </a:cubicBezTo>
                <a:cubicBezTo>
                  <a:pt x="788" y="728"/>
                  <a:pt x="788" y="728"/>
                  <a:pt x="788" y="728"/>
                </a:cubicBezTo>
                <a:cubicBezTo>
                  <a:pt x="692" y="723"/>
                  <a:pt x="692" y="723"/>
                  <a:pt x="692" y="723"/>
                </a:cubicBezTo>
                <a:lnTo>
                  <a:pt x="691" y="739"/>
                </a:lnTo>
                <a:close/>
                <a:moveTo>
                  <a:pt x="29" y="208"/>
                </a:moveTo>
                <a:cubicBezTo>
                  <a:pt x="38" y="142"/>
                  <a:pt x="38" y="142"/>
                  <a:pt x="38" y="142"/>
                </a:cubicBezTo>
                <a:cubicBezTo>
                  <a:pt x="22" y="140"/>
                  <a:pt x="22" y="140"/>
                  <a:pt x="22" y="140"/>
                </a:cubicBezTo>
                <a:cubicBezTo>
                  <a:pt x="9" y="235"/>
                  <a:pt x="9" y="235"/>
                  <a:pt x="9" y="235"/>
                </a:cubicBezTo>
                <a:cubicBezTo>
                  <a:pt x="105" y="240"/>
                  <a:pt x="105" y="240"/>
                  <a:pt x="105" y="240"/>
                </a:cubicBezTo>
                <a:cubicBezTo>
                  <a:pt x="106" y="224"/>
                  <a:pt x="106" y="224"/>
                  <a:pt x="106" y="224"/>
                </a:cubicBezTo>
                <a:cubicBezTo>
                  <a:pt x="38" y="221"/>
                  <a:pt x="38" y="221"/>
                  <a:pt x="38" y="221"/>
                </a:cubicBezTo>
                <a:cubicBezTo>
                  <a:pt x="283" y="18"/>
                  <a:pt x="533" y="25"/>
                  <a:pt x="783" y="241"/>
                </a:cubicBezTo>
                <a:cubicBezTo>
                  <a:pt x="784" y="242"/>
                  <a:pt x="786" y="243"/>
                  <a:pt x="788" y="243"/>
                </a:cubicBezTo>
                <a:cubicBezTo>
                  <a:pt x="790" y="243"/>
                  <a:pt x="792" y="242"/>
                  <a:pt x="794" y="240"/>
                </a:cubicBezTo>
                <a:cubicBezTo>
                  <a:pt x="797" y="237"/>
                  <a:pt x="797" y="232"/>
                  <a:pt x="793" y="229"/>
                </a:cubicBezTo>
                <a:cubicBezTo>
                  <a:pt x="537" y="7"/>
                  <a:pt x="280" y="0"/>
                  <a:pt x="29" y="208"/>
                </a:cubicBezTo>
                <a:close/>
              </a:path>
            </a:pathLst>
          </a:custGeom>
          <a:solidFill>
            <a:srgbClr val="505050"/>
          </a:solidFill>
          <a:ln>
            <a:noFill/>
          </a:ln>
          <a:effectLst>
            <a:outerShdw blurRad="12700" dist="25400" dir="5400000" algn="ctr" rotWithShape="0">
              <a:srgbClr val="000000">
                <a:alpha val="40000"/>
              </a:srgbClr>
            </a:outerShdw>
          </a:effec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877956168"/>
      </p:ext>
    </p:extLst>
  </p:cSld>
  <p:clrMapOvr>
    <a:masterClrMapping/>
  </p:clrMapOvr>
  <p:transition>
    <p:fade/>
  </p:transition>
</p:sld>
</file>

<file path=ppt/theme/theme1.xml><?xml version="1.0" encoding="utf-8"?>
<a:theme xmlns:a="http://schemas.openxmlformats.org/drawingml/2006/main" name="2_WHITE TEMPLATE">
  <a:themeElements>
    <a:clrScheme name="Custom 2">
      <a:dk1>
        <a:srgbClr val="505050"/>
      </a:dk1>
      <a:lt1>
        <a:srgbClr val="FFFFFF"/>
      </a:lt1>
      <a:dk2>
        <a:srgbClr val="00188F"/>
      </a:dk2>
      <a:lt2>
        <a:srgbClr val="9BD2FF"/>
      </a:lt2>
      <a:accent1>
        <a:srgbClr val="00188F"/>
      </a:accent1>
      <a:accent2>
        <a:srgbClr val="0078D7"/>
      </a:accent2>
      <a:accent3>
        <a:srgbClr val="D83B01"/>
      </a:accent3>
      <a:accent4>
        <a:srgbClr val="5C2D91"/>
      </a:accent4>
      <a:accent5>
        <a:srgbClr val="B4009E"/>
      </a:accent5>
      <a:accent6>
        <a:srgbClr val="107C1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Edu_Consumer_MID-BLUE_1.potx" id="{5934182C-5E91-4AA0-AC54-8FABA87FDE33}" vid="{A438645E-38DE-470C-AF49-BEF4F95CC5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63741</TotalTime>
  <Words>1453</Words>
  <Application>Microsoft Office PowerPoint</Application>
  <PresentationFormat>Widescreen</PresentationFormat>
  <Paragraphs>167</Paragraphs>
  <Slides>23</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Calibri</vt:lpstr>
      <vt:lpstr>Consolas</vt:lpstr>
      <vt:lpstr>Segoe UI</vt:lpstr>
      <vt:lpstr>Segoe UI Light</vt:lpstr>
      <vt:lpstr>Segoe UI Semibold</vt:lpstr>
      <vt:lpstr>Segoe UI Semilight</vt:lpstr>
      <vt:lpstr>Symbol</vt:lpstr>
      <vt:lpstr>Times New Roman</vt:lpstr>
      <vt:lpstr>Wingdings</vt:lpstr>
      <vt:lpstr>2_WHITE TEMPLATE</vt:lpstr>
      <vt:lpstr>Customer Churn Prediction for Retail</vt:lpstr>
      <vt:lpstr>PowerPoint Presentation</vt:lpstr>
      <vt:lpstr> Why do we need Customer Churn Prediction for Retail?</vt:lpstr>
      <vt:lpstr>PowerPoint Presentation</vt:lpstr>
      <vt:lpstr>PowerPoint Presentation</vt:lpstr>
      <vt:lpstr>PowerPoint Presentation</vt:lpstr>
      <vt:lpstr>PowerPoint Presentation</vt:lpstr>
      <vt:lpstr>Customer Churn Prediction for Retail Implementation</vt:lpstr>
      <vt:lpstr>PowerPoint Presentation</vt:lpstr>
      <vt:lpstr>PowerPoint Presentation</vt:lpstr>
      <vt:lpstr>PowerPoint Presentation</vt:lpstr>
      <vt:lpstr>PowerPoint Presentation</vt:lpstr>
      <vt:lpstr>Cortana Intelligence Suite</vt:lpstr>
      <vt:lpstr>PowerPoint Presentation</vt:lpstr>
      <vt:lpstr>PowerPoint Presentation</vt:lpstr>
      <vt:lpstr>PowerPoint Presentation</vt:lpstr>
      <vt:lpstr>Appendix</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Lunnin (Kforce)</dc:creator>
  <cp:lastModifiedBy>Rahee Ghosh Peshawaria</cp:lastModifiedBy>
  <cp:revision>680</cp:revision>
  <dcterms:created xsi:type="dcterms:W3CDTF">2016-05-26T06:26:46Z</dcterms:created>
  <dcterms:modified xsi:type="dcterms:W3CDTF">2017-02-07T18:22:31Z</dcterms:modified>
</cp:coreProperties>
</file>