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8" r:id="rId2"/>
    <p:sldId id="360" r:id="rId3"/>
    <p:sldId id="313" r:id="rId4"/>
    <p:sldId id="361" r:id="rId5"/>
    <p:sldId id="362" r:id="rId6"/>
    <p:sldId id="364" r:id="rId7"/>
    <p:sldId id="323" r:id="rId8"/>
    <p:sldId id="336" r:id="rId9"/>
    <p:sldId id="373" r:id="rId10"/>
    <p:sldId id="368" r:id="rId11"/>
    <p:sldId id="351" r:id="rId12"/>
    <p:sldId id="367" r:id="rId13"/>
    <p:sldId id="314" r:id="rId14"/>
    <p:sldId id="315" r:id="rId15"/>
    <p:sldId id="345" r:id="rId16"/>
    <p:sldId id="344" r:id="rId17"/>
    <p:sldId id="331" r:id="rId18"/>
    <p:sldId id="365" r:id="rId19"/>
    <p:sldId id="369" r:id="rId20"/>
    <p:sldId id="342" r:id="rId21"/>
    <p:sldId id="374" r:id="rId22"/>
    <p:sldId id="370" r:id="rId23"/>
    <p:sldId id="3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79" d="100"/>
          <a:sy n="79" d="100"/>
        </p:scale>
        <p:origin x="106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1/23/2017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23</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diagram</a:t>
            </a:r>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24103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365582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Churn Prediction for Retail</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10</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832"/>
            <a:ext cx="12207240" cy="6085738"/>
          </a:xfrm>
          <a:prstGeom prst="rect">
            <a:avLst/>
          </a:prstGeom>
        </p:spPr>
      </p:pic>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 using PolyBase.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273" y="1041186"/>
            <a:ext cx="7999454" cy="4557265"/>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28" y="1041186"/>
            <a:ext cx="7948343" cy="4557265"/>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64" y="232431"/>
            <a:ext cx="11099799" cy="6645557"/>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24206"/>
          </a:xfrm>
          <a:prstGeom prst="rect">
            <a:avLst/>
          </a:prstGeom>
        </p:spPr>
        <p:txBody>
          <a:bodyPr wrap="square">
            <a:spAutoFit/>
          </a:bodyPr>
          <a:lstStyle/>
          <a:p>
            <a:pPr>
              <a:spcAft>
                <a:spcPts val="1200"/>
              </a:spcAft>
            </a:pPr>
            <a:r>
              <a:rPr lang="en-US" sz="2100" dirty="0">
                <a:solidFill>
                  <a:srgbClr val="006FC8"/>
                </a:solidFill>
                <a:latin typeface="Segoe UI" panose="020B0502040204020203" pitchFamily="34" charset="0"/>
              </a:rPr>
              <a:t>Keeping existing customers is five times cheaper than the cost of attaining new ones.</a:t>
            </a:r>
            <a:r>
              <a:rPr lang="en-US" sz="2100" baseline="30000" dirty="0">
                <a:solidFill>
                  <a:srgbClr val="006FC8"/>
                </a:solidFill>
                <a:latin typeface="Segoe UI" panose="020B0502040204020203" pitchFamily="34" charset="0"/>
              </a:rPr>
              <a:t>1</a:t>
            </a:r>
            <a:r>
              <a:rPr lang="en-US" sz="2100" dirty="0">
                <a:solidFill>
                  <a:srgbClr val="006FC8"/>
                </a:solidFill>
                <a:latin typeface="Segoe UI" panose="020B0502040204020203" pitchFamily="34" charset="0"/>
              </a:rPr>
              <a:t> For this reason, marketing executives often find themselves trying to </a:t>
            </a:r>
            <a:r>
              <a:rPr lang="en-US" sz="2100" dirty="0">
                <a:solidFill>
                  <a:srgbClr val="005291"/>
                </a:solidFill>
                <a:latin typeface="Segoe UI Semibold" panose="020B0702040204020203" pitchFamily="34" charset="0"/>
                <a:cs typeface="Segoe UI Semibold" panose="020B0702040204020203" pitchFamily="34" charset="0"/>
              </a:rPr>
              <a:t>estimate the likelihood of customer churn</a:t>
            </a:r>
            <a:r>
              <a:rPr lang="en-US" sz="2100" dirty="0">
                <a:solidFill>
                  <a:srgbClr val="006FC8"/>
                </a:solidFill>
                <a:latin typeface="Segoe UI" panose="020B0502040204020203" pitchFamily="34" charset="0"/>
              </a:rPr>
              <a:t> and finding the necessary actions to minimize the churn rate.</a:t>
            </a:r>
          </a:p>
          <a:p>
            <a:r>
              <a:rPr lang="en-US" sz="2100" dirty="0">
                <a:solidFill>
                  <a:srgbClr val="006FC8"/>
                </a:solidFill>
                <a:latin typeface="Segoe UI" panose="020B0502040204020203" pitchFamily="34" charset="0"/>
              </a:rPr>
              <a:t>Customer Churn Prediction uses Azure Machine Learning to </a:t>
            </a:r>
            <a:r>
              <a:rPr lang="en-US" sz="2100" dirty="0">
                <a:solidFill>
                  <a:srgbClr val="005291"/>
                </a:solidFill>
                <a:latin typeface="Segoe UI Semibold" panose="020B0702040204020203" pitchFamily="34" charset="0"/>
                <a:cs typeface="Segoe UI Semibold" panose="020B0702040204020203" pitchFamily="34" charset="0"/>
              </a:rPr>
              <a:t>predict churn probability and helps find patterns in existing data</a:t>
            </a:r>
            <a:r>
              <a:rPr lang="en-US" sz="2100" dirty="0">
                <a:solidFill>
                  <a:srgbClr val="006FC8"/>
                </a:solidFill>
                <a:latin typeface="Segoe UI" panose="020B0502040204020203" pitchFamily="34" charset="0"/>
              </a:rPr>
              <a:t> associated with the predicted churn rate. This information empowers businesses with actionable intelligence to improve customer retention and profit margins.</a:t>
            </a:r>
            <a:endParaRPr lang="en-US" sz="2100" dirty="0">
              <a:solidFill>
                <a:srgbClr val="00529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Customer Churn Prediction for Retail?</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770537"/>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customer retention by </a:t>
            </a:r>
            <a:r>
              <a:rPr lang="en-US" sz="12000" kern="0" dirty="0">
                <a:solidFill>
                  <a:srgbClr val="0078D7"/>
                </a:solidFill>
                <a:latin typeface="Segoe UI Light" panose="020B0502040204020203" pitchFamily="34" charset="0"/>
                <a:cs typeface="Segoe UI Light" panose="020B0502040204020203" pitchFamily="34" charset="0"/>
              </a:rPr>
              <a:t>5%</a:t>
            </a:r>
          </a:p>
          <a:p>
            <a:r>
              <a:rPr lang="en-US" sz="3200" kern="0" dirty="0">
                <a:solidFill>
                  <a:srgbClr val="505050"/>
                </a:solidFill>
                <a:latin typeface="Segoe UI Light" panose="020B0502040204020203" pitchFamily="34" charset="0"/>
                <a:cs typeface="Segoe UI Light" panose="020B0502040204020203" pitchFamily="34" charset="0"/>
              </a:rPr>
              <a:t>increases profits by</a:t>
            </a:r>
          </a:p>
          <a:p>
            <a:r>
              <a:rPr lang="en-US" sz="12000" kern="0" dirty="0">
                <a:solidFill>
                  <a:srgbClr val="FF8C00"/>
                </a:solidFill>
                <a:latin typeface="Segoe UI Light" panose="020B0502040204020203" pitchFamily="34" charset="0"/>
                <a:cs typeface="Segoe UI Light" panose="020B0502040204020203" pitchFamily="34" charset="0"/>
              </a:rPr>
              <a:t>25%-95%</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306558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losing a customer is substantial and long reaching.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Brand Ambassadors</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Missing Customer Acquisition Goals</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883394"/>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 Existing Customers</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CHEAPER TO KEEP</a:t>
              </a:r>
            </a:p>
            <a:p>
              <a:pPr>
                <a:lnSpc>
                  <a:spcPct val="90000"/>
                </a:lnSpc>
                <a:spcAft>
                  <a:spcPts val="600"/>
                </a:spcAft>
              </a:pPr>
              <a:r>
                <a:rPr lang="en-US" sz="1400" dirty="0">
                  <a:solidFill>
                    <a:schemeClr val="bg1"/>
                  </a:solidFill>
                </a:rPr>
                <a:t>A 2% increase in customer retention is the same as decreasing costs by 10%</a:t>
              </a:r>
              <a:r>
                <a:rPr lang="en-US" sz="1400" baseline="30000" dirty="0">
                  <a:solidFill>
                    <a:schemeClr val="bg1"/>
                  </a:solidFill>
                </a:rPr>
                <a:t>2</a:t>
              </a: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Retention</a:t>
            </a:r>
          </a:p>
          <a:p>
            <a:pPr marL="228600"/>
            <a:r>
              <a:rPr lang="en-US" dirty="0">
                <a:solidFill>
                  <a:srgbClr val="E6E6E6"/>
                </a:solidFill>
              </a:rPr>
              <a:t>Proactively launch campaigns and strategies to abate customer attrition</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Selling to existing customers is more likely and cheaper than selling to new ones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customer churn and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It is more profitable to keep existing customers than to acquire new ones</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Customer Churn Prediction for Retail</a:t>
            </a:r>
            <a:br>
              <a:rPr lang="en-US" dirty="0"/>
            </a:br>
            <a:r>
              <a:rPr lang="en-US" dirty="0"/>
              <a:t>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
        <p:nvSpPr>
          <p:cNvPr id="25" name="Rectangle 24"/>
          <p:cNvSpPr/>
          <p:nvPr/>
        </p:nvSpPr>
        <p:spPr>
          <a:xfrm>
            <a:off x="3616034" y="4288617"/>
            <a:ext cx="2057400" cy="2262158"/>
          </a:xfrm>
          <a:prstGeom prst="rect">
            <a:avLst/>
          </a:prstGeom>
          <a:solidFill>
            <a:srgbClr val="00B294"/>
          </a:solidFill>
        </p:spPr>
        <p:txBody>
          <a:bodyPr wrap="square" tIns="91440" bIns="137160" anchor="ctr">
            <a:spAutoFit/>
          </a:bodyPr>
          <a:lstStyle/>
          <a:p>
            <a:pPr algn="ctr"/>
            <a:r>
              <a:rPr lang="en-US" sz="2400" dirty="0">
                <a:solidFill>
                  <a:schemeClr val="bg1"/>
                </a:solidFill>
              </a:rPr>
              <a:t>PREPARE &amp; PREDICT</a:t>
            </a:r>
          </a:p>
          <a:p>
            <a:pPr algn="ctr"/>
            <a:r>
              <a:rPr lang="en-US" sz="1400" dirty="0">
                <a:solidFill>
                  <a:schemeClr val="bg1"/>
                </a:solidFill>
              </a:rPr>
              <a:t>Ensure you have the necessary data to make predictions and employ Machine Learning to find the probability of customer churn</a:t>
            </a:r>
            <a:endParaRPr lang="en-US" sz="2400" dirty="0">
              <a:solidFill>
                <a:schemeClr val="bg1"/>
              </a:solidFill>
            </a:endParaRPr>
          </a:p>
        </p:txBody>
      </p:sp>
      <p:sp>
        <p:nvSpPr>
          <p:cNvPr id="35" name="Rectangle 34"/>
          <p:cNvSpPr/>
          <p:nvPr/>
        </p:nvSpPr>
        <p:spPr>
          <a:xfrm>
            <a:off x="6513645" y="4288617"/>
            <a:ext cx="2057400" cy="1677382"/>
          </a:xfrm>
          <a:prstGeom prst="rect">
            <a:avLst/>
          </a:prstGeom>
          <a:solidFill>
            <a:srgbClr val="008272"/>
          </a:solidFill>
        </p:spPr>
        <p:txBody>
          <a:bodyPr wrap="square" tIns="91440" bIns="137160" anchor="ctr">
            <a:spAutoFit/>
          </a:bodyPr>
          <a:lstStyle/>
          <a:p>
            <a:pPr algn="ctr"/>
            <a:r>
              <a:rPr lang="en-US" sz="2400" dirty="0">
                <a:solidFill>
                  <a:schemeClr val="bg1"/>
                </a:solidFill>
              </a:rPr>
              <a:t>RETRAIN</a:t>
            </a:r>
          </a:p>
          <a:p>
            <a:pPr algn="ctr"/>
            <a:r>
              <a:rPr lang="en-US" sz="1400" dirty="0">
                <a:solidFill>
                  <a:schemeClr val="bg1"/>
                </a:solidFill>
              </a:rPr>
              <a:t>Update the prediction model with the latest customer data to improve prediction accuracy</a:t>
            </a:r>
          </a:p>
        </p:txBody>
      </p:sp>
      <p:sp>
        <p:nvSpPr>
          <p:cNvPr id="38" name="Rectangle 37"/>
          <p:cNvSpPr/>
          <p:nvPr/>
        </p:nvSpPr>
        <p:spPr>
          <a:xfrm>
            <a:off x="9411256" y="4288617"/>
            <a:ext cx="2057400" cy="1831271"/>
          </a:xfrm>
          <a:prstGeom prst="rect">
            <a:avLst/>
          </a:prstGeom>
          <a:solidFill>
            <a:srgbClr val="0078D7"/>
          </a:solidFill>
        </p:spPr>
        <p:txBody>
          <a:bodyPr wrap="square" tIns="91440" bIns="137160" anchor="ctr">
            <a:spAutoFit/>
          </a:bodyPr>
          <a:lstStyle/>
          <a:p>
            <a:pPr algn="ctr"/>
            <a:r>
              <a:rPr lang="en-US" sz="2400" dirty="0">
                <a:solidFill>
                  <a:schemeClr val="bg1"/>
                </a:solidFill>
              </a:rPr>
              <a:t>STRATEGIZE &amp; ACT</a:t>
            </a:r>
          </a:p>
          <a:p>
            <a:pPr algn="ctr"/>
            <a:r>
              <a:rPr lang="en-US" sz="1400" dirty="0">
                <a:solidFill>
                  <a:schemeClr val="bg1"/>
                </a:solidFill>
              </a:rPr>
              <a:t>Develop plans for customer retention based on prediction results and utilize them</a:t>
            </a:r>
          </a:p>
        </p:txBody>
      </p:sp>
      <p:sp>
        <p:nvSpPr>
          <p:cNvPr id="43" name="Rectangle 42"/>
          <p:cNvSpPr/>
          <p:nvPr/>
        </p:nvSpPr>
        <p:spPr>
          <a:xfrm>
            <a:off x="718423" y="4288617"/>
            <a:ext cx="2057400" cy="1461939"/>
          </a:xfrm>
          <a:prstGeom prst="rect">
            <a:avLst/>
          </a:prstGeom>
          <a:solidFill>
            <a:srgbClr val="00BCF2"/>
          </a:solidFill>
        </p:spPr>
        <p:txBody>
          <a:bodyPr wrap="square" tIns="91440" bIns="137160" anchor="ctr">
            <a:spAutoFit/>
          </a:bodyPr>
          <a:lstStyle/>
          <a:p>
            <a:pPr algn="ctr"/>
            <a:r>
              <a:rPr lang="en-US" sz="2400" dirty="0">
                <a:solidFill>
                  <a:schemeClr val="bg1"/>
                </a:solidFill>
              </a:rPr>
              <a:t>DEFINE</a:t>
            </a:r>
          </a:p>
          <a:p>
            <a:pPr algn="ctr"/>
            <a:r>
              <a:rPr lang="en-US" sz="1400" dirty="0">
                <a:solidFill>
                  <a:schemeClr val="bg1"/>
                </a:solidFill>
              </a:rPr>
              <a:t>Set targets for predictions at the start of the solution implementation</a:t>
            </a:r>
            <a:endParaRPr lang="en-US" sz="2400" dirty="0">
              <a:solidFill>
                <a:schemeClr val="bg1"/>
              </a:solidFill>
            </a:endParaRPr>
          </a:p>
        </p:txBody>
      </p:sp>
      <p:grpSp>
        <p:nvGrpSpPr>
          <p:cNvPr id="59" name="Group 58"/>
          <p:cNvGrpSpPr/>
          <p:nvPr/>
        </p:nvGrpSpPr>
        <p:grpSpPr>
          <a:xfrm>
            <a:off x="3937794" y="1849994"/>
            <a:ext cx="1416209" cy="1417955"/>
            <a:chOff x="3937794" y="1849994"/>
            <a:chExt cx="1416209" cy="1417955"/>
          </a:xfrm>
        </p:grpSpPr>
        <p:sp>
          <p:nvSpPr>
            <p:cNvPr id="46" name="Oval 18"/>
            <p:cNvSpPr>
              <a:spLocks noChangeArrowheads="1"/>
            </p:cNvSpPr>
            <p:nvPr/>
          </p:nvSpPr>
          <p:spPr bwMode="auto">
            <a:xfrm>
              <a:off x="3937794" y="1849994"/>
              <a:ext cx="1416209" cy="1417955"/>
            </a:xfrm>
            <a:prstGeom prst="ellipse">
              <a:avLst/>
            </a:prstGeom>
            <a:solidFill>
              <a:srgbClr val="00B294"/>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7" name="Freeform 19"/>
            <p:cNvSpPr>
              <a:spLocks noEditPoints="1"/>
            </p:cNvSpPr>
            <p:nvPr/>
          </p:nvSpPr>
          <p:spPr bwMode="auto">
            <a:xfrm>
              <a:off x="4143852" y="2204483"/>
              <a:ext cx="1000602" cy="708978"/>
            </a:xfrm>
            <a:custGeom>
              <a:avLst/>
              <a:gdLst>
                <a:gd name="T0" fmla="*/ 192 w 292"/>
                <a:gd name="T1" fmla="*/ 110 h 207"/>
                <a:gd name="T2" fmla="*/ 192 w 292"/>
                <a:gd name="T3" fmla="*/ 116 h 207"/>
                <a:gd name="T4" fmla="*/ 188 w 292"/>
                <a:gd name="T5" fmla="*/ 121 h 207"/>
                <a:gd name="T6" fmla="*/ 185 w 292"/>
                <a:gd name="T7" fmla="*/ 122 h 207"/>
                <a:gd name="T8" fmla="*/ 182 w 292"/>
                <a:gd name="T9" fmla="*/ 121 h 207"/>
                <a:gd name="T10" fmla="*/ 181 w 292"/>
                <a:gd name="T11" fmla="*/ 115 h 207"/>
                <a:gd name="T12" fmla="*/ 185 w 292"/>
                <a:gd name="T13" fmla="*/ 110 h 207"/>
                <a:gd name="T14" fmla="*/ 192 w 292"/>
                <a:gd name="T15" fmla="*/ 110 h 207"/>
                <a:gd name="T16" fmla="*/ 224 w 292"/>
                <a:gd name="T17" fmla="*/ 77 h 207"/>
                <a:gd name="T18" fmla="*/ 228 w 292"/>
                <a:gd name="T19" fmla="*/ 76 h 207"/>
                <a:gd name="T20" fmla="*/ 236 w 292"/>
                <a:gd name="T21" fmla="*/ 65 h 207"/>
                <a:gd name="T22" fmla="*/ 236 w 292"/>
                <a:gd name="T23" fmla="*/ 59 h 207"/>
                <a:gd name="T24" fmla="*/ 229 w 292"/>
                <a:gd name="T25" fmla="*/ 59 h 207"/>
                <a:gd name="T26" fmla="*/ 220 w 292"/>
                <a:gd name="T27" fmla="*/ 69 h 207"/>
                <a:gd name="T28" fmla="*/ 221 w 292"/>
                <a:gd name="T29" fmla="*/ 76 h 207"/>
                <a:gd name="T30" fmla="*/ 224 w 292"/>
                <a:gd name="T31" fmla="*/ 77 h 207"/>
                <a:gd name="T32" fmla="*/ 202 w 292"/>
                <a:gd name="T33" fmla="*/ 103 h 207"/>
                <a:gd name="T34" fmla="*/ 206 w 292"/>
                <a:gd name="T35" fmla="*/ 101 h 207"/>
                <a:gd name="T36" fmla="*/ 214 w 292"/>
                <a:gd name="T37" fmla="*/ 91 h 207"/>
                <a:gd name="T38" fmla="*/ 214 w 292"/>
                <a:gd name="T39" fmla="*/ 84 h 207"/>
                <a:gd name="T40" fmla="*/ 207 w 292"/>
                <a:gd name="T41" fmla="*/ 85 h 207"/>
                <a:gd name="T42" fmla="*/ 199 w 292"/>
                <a:gd name="T43" fmla="*/ 95 h 207"/>
                <a:gd name="T44" fmla="*/ 199 w 292"/>
                <a:gd name="T45" fmla="*/ 101 h 207"/>
                <a:gd name="T46" fmla="*/ 202 w 292"/>
                <a:gd name="T47" fmla="*/ 103 h 207"/>
                <a:gd name="T48" fmla="*/ 246 w 292"/>
                <a:gd name="T49" fmla="*/ 52 h 207"/>
                <a:gd name="T50" fmla="*/ 250 w 292"/>
                <a:gd name="T51" fmla="*/ 50 h 207"/>
                <a:gd name="T52" fmla="*/ 254 w 292"/>
                <a:gd name="T53" fmla="*/ 46 h 207"/>
                <a:gd name="T54" fmla="*/ 253 w 292"/>
                <a:gd name="T55" fmla="*/ 39 h 207"/>
                <a:gd name="T56" fmla="*/ 247 w 292"/>
                <a:gd name="T57" fmla="*/ 39 h 207"/>
                <a:gd name="T58" fmla="*/ 242 w 292"/>
                <a:gd name="T59" fmla="*/ 44 h 207"/>
                <a:gd name="T60" fmla="*/ 243 w 292"/>
                <a:gd name="T61" fmla="*/ 51 h 207"/>
                <a:gd name="T62" fmla="*/ 246 w 292"/>
                <a:gd name="T63" fmla="*/ 52 h 207"/>
                <a:gd name="T64" fmla="*/ 164 w 292"/>
                <a:gd name="T65" fmla="*/ 118 h 207"/>
                <a:gd name="T66" fmla="*/ 151 w 292"/>
                <a:gd name="T67" fmla="*/ 122 h 207"/>
                <a:gd name="T68" fmla="*/ 119 w 292"/>
                <a:gd name="T69" fmla="*/ 96 h 207"/>
                <a:gd name="T70" fmla="*/ 120 w 292"/>
                <a:gd name="T71" fmla="*/ 91 h 207"/>
                <a:gd name="T72" fmla="*/ 99 w 292"/>
                <a:gd name="T73" fmla="*/ 71 h 207"/>
                <a:gd name="T74" fmla="*/ 79 w 292"/>
                <a:gd name="T75" fmla="*/ 91 h 207"/>
                <a:gd name="T76" fmla="*/ 82 w 292"/>
                <a:gd name="T77" fmla="*/ 102 h 207"/>
                <a:gd name="T78" fmla="*/ 29 w 292"/>
                <a:gd name="T79" fmla="*/ 168 h 207"/>
                <a:gd name="T80" fmla="*/ 20 w 292"/>
                <a:gd name="T81" fmla="*/ 166 h 207"/>
                <a:gd name="T82" fmla="*/ 0 w 292"/>
                <a:gd name="T83" fmla="*/ 186 h 207"/>
                <a:gd name="T84" fmla="*/ 20 w 292"/>
                <a:gd name="T85" fmla="*/ 207 h 207"/>
                <a:gd name="T86" fmla="*/ 41 w 292"/>
                <a:gd name="T87" fmla="*/ 186 h 207"/>
                <a:gd name="T88" fmla="*/ 37 w 292"/>
                <a:gd name="T89" fmla="*/ 174 h 207"/>
                <a:gd name="T90" fmla="*/ 89 w 292"/>
                <a:gd name="T91" fmla="*/ 109 h 207"/>
                <a:gd name="T92" fmla="*/ 99 w 292"/>
                <a:gd name="T93" fmla="*/ 112 h 207"/>
                <a:gd name="T94" fmla="*/ 115 w 292"/>
                <a:gd name="T95" fmla="*/ 105 h 207"/>
                <a:gd name="T96" fmla="*/ 145 w 292"/>
                <a:gd name="T97" fmla="*/ 129 h 207"/>
                <a:gd name="T98" fmla="*/ 143 w 292"/>
                <a:gd name="T99" fmla="*/ 138 h 207"/>
                <a:gd name="T100" fmla="*/ 164 w 292"/>
                <a:gd name="T101" fmla="*/ 159 h 207"/>
                <a:gd name="T102" fmla="*/ 184 w 292"/>
                <a:gd name="T103" fmla="*/ 138 h 207"/>
                <a:gd name="T104" fmla="*/ 164 w 292"/>
                <a:gd name="T105" fmla="*/ 118 h 207"/>
                <a:gd name="T106" fmla="*/ 252 w 292"/>
                <a:gd name="T107" fmla="*/ 21 h 207"/>
                <a:gd name="T108" fmla="*/ 272 w 292"/>
                <a:gd name="T109" fmla="*/ 0 h 207"/>
                <a:gd name="T110" fmla="*/ 292 w 292"/>
                <a:gd name="T111" fmla="*/ 21 h 207"/>
                <a:gd name="T112" fmla="*/ 272 w 292"/>
                <a:gd name="T113" fmla="*/ 41 h 207"/>
                <a:gd name="T114" fmla="*/ 252 w 292"/>
                <a:gd name="T115" fmla="*/ 21 h 207"/>
                <a:gd name="T116" fmla="*/ 258 w 292"/>
                <a:gd name="T117" fmla="*/ 21 h 207"/>
                <a:gd name="T118" fmla="*/ 272 w 292"/>
                <a:gd name="T119" fmla="*/ 35 h 207"/>
                <a:gd name="T120" fmla="*/ 286 w 292"/>
                <a:gd name="T121" fmla="*/ 21 h 207"/>
                <a:gd name="T122" fmla="*/ 272 w 292"/>
                <a:gd name="T123" fmla="*/ 6 h 207"/>
                <a:gd name="T124" fmla="*/ 258 w 292"/>
                <a:gd name="T125"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207">
                  <a:moveTo>
                    <a:pt x="192" y="110"/>
                  </a:moveTo>
                  <a:cubicBezTo>
                    <a:pt x="194" y="111"/>
                    <a:pt x="194" y="114"/>
                    <a:pt x="192" y="116"/>
                  </a:cubicBezTo>
                  <a:cubicBezTo>
                    <a:pt x="188" y="121"/>
                    <a:pt x="188" y="121"/>
                    <a:pt x="188" y="121"/>
                  </a:cubicBezTo>
                  <a:cubicBezTo>
                    <a:pt x="187" y="122"/>
                    <a:pt x="186" y="122"/>
                    <a:pt x="185" y="122"/>
                  </a:cubicBezTo>
                  <a:cubicBezTo>
                    <a:pt x="184" y="122"/>
                    <a:pt x="183" y="122"/>
                    <a:pt x="182" y="121"/>
                  </a:cubicBezTo>
                  <a:cubicBezTo>
                    <a:pt x="180" y="120"/>
                    <a:pt x="180" y="117"/>
                    <a:pt x="181" y="115"/>
                  </a:cubicBezTo>
                  <a:cubicBezTo>
                    <a:pt x="185" y="110"/>
                    <a:pt x="185" y="110"/>
                    <a:pt x="185" y="110"/>
                  </a:cubicBezTo>
                  <a:cubicBezTo>
                    <a:pt x="187" y="108"/>
                    <a:pt x="190" y="108"/>
                    <a:pt x="192" y="110"/>
                  </a:cubicBezTo>
                  <a:close/>
                  <a:moveTo>
                    <a:pt x="224" y="77"/>
                  </a:moveTo>
                  <a:cubicBezTo>
                    <a:pt x="225" y="77"/>
                    <a:pt x="227" y="77"/>
                    <a:pt x="228" y="76"/>
                  </a:cubicBezTo>
                  <a:cubicBezTo>
                    <a:pt x="236" y="65"/>
                    <a:pt x="236" y="65"/>
                    <a:pt x="236" y="65"/>
                  </a:cubicBezTo>
                  <a:cubicBezTo>
                    <a:pt x="238" y="64"/>
                    <a:pt x="238" y="61"/>
                    <a:pt x="236" y="59"/>
                  </a:cubicBezTo>
                  <a:cubicBezTo>
                    <a:pt x="234" y="57"/>
                    <a:pt x="231" y="57"/>
                    <a:pt x="229" y="59"/>
                  </a:cubicBezTo>
                  <a:cubicBezTo>
                    <a:pt x="220" y="69"/>
                    <a:pt x="220" y="69"/>
                    <a:pt x="220" y="69"/>
                  </a:cubicBezTo>
                  <a:cubicBezTo>
                    <a:pt x="219" y="71"/>
                    <a:pt x="219" y="74"/>
                    <a:pt x="221" y="76"/>
                  </a:cubicBezTo>
                  <a:cubicBezTo>
                    <a:pt x="222" y="77"/>
                    <a:pt x="223" y="77"/>
                    <a:pt x="224" y="77"/>
                  </a:cubicBezTo>
                  <a:close/>
                  <a:moveTo>
                    <a:pt x="202" y="103"/>
                  </a:moveTo>
                  <a:cubicBezTo>
                    <a:pt x="203" y="103"/>
                    <a:pt x="205" y="102"/>
                    <a:pt x="206" y="101"/>
                  </a:cubicBezTo>
                  <a:cubicBezTo>
                    <a:pt x="214" y="91"/>
                    <a:pt x="214" y="91"/>
                    <a:pt x="214" y="91"/>
                  </a:cubicBezTo>
                  <a:cubicBezTo>
                    <a:pt x="216" y="89"/>
                    <a:pt x="216" y="86"/>
                    <a:pt x="214" y="84"/>
                  </a:cubicBezTo>
                  <a:cubicBezTo>
                    <a:pt x="212" y="83"/>
                    <a:pt x="209" y="83"/>
                    <a:pt x="207" y="85"/>
                  </a:cubicBezTo>
                  <a:cubicBezTo>
                    <a:pt x="199" y="95"/>
                    <a:pt x="199" y="95"/>
                    <a:pt x="199" y="95"/>
                  </a:cubicBezTo>
                  <a:cubicBezTo>
                    <a:pt x="197" y="97"/>
                    <a:pt x="197" y="100"/>
                    <a:pt x="199" y="101"/>
                  </a:cubicBezTo>
                  <a:cubicBezTo>
                    <a:pt x="200" y="102"/>
                    <a:pt x="201" y="103"/>
                    <a:pt x="202" y="103"/>
                  </a:cubicBezTo>
                  <a:close/>
                  <a:moveTo>
                    <a:pt x="246" y="52"/>
                  </a:moveTo>
                  <a:cubicBezTo>
                    <a:pt x="247" y="52"/>
                    <a:pt x="249" y="51"/>
                    <a:pt x="250" y="50"/>
                  </a:cubicBezTo>
                  <a:cubicBezTo>
                    <a:pt x="254" y="46"/>
                    <a:pt x="254" y="46"/>
                    <a:pt x="254" y="46"/>
                  </a:cubicBezTo>
                  <a:cubicBezTo>
                    <a:pt x="255" y="44"/>
                    <a:pt x="255" y="41"/>
                    <a:pt x="253" y="39"/>
                  </a:cubicBezTo>
                  <a:cubicBezTo>
                    <a:pt x="251" y="37"/>
                    <a:pt x="248" y="37"/>
                    <a:pt x="247" y="39"/>
                  </a:cubicBezTo>
                  <a:cubicBezTo>
                    <a:pt x="242" y="44"/>
                    <a:pt x="242" y="44"/>
                    <a:pt x="242" y="44"/>
                  </a:cubicBezTo>
                  <a:cubicBezTo>
                    <a:pt x="241" y="46"/>
                    <a:pt x="241" y="49"/>
                    <a:pt x="243" y="51"/>
                  </a:cubicBezTo>
                  <a:cubicBezTo>
                    <a:pt x="244" y="52"/>
                    <a:pt x="245" y="52"/>
                    <a:pt x="246" y="52"/>
                  </a:cubicBezTo>
                  <a:close/>
                  <a:moveTo>
                    <a:pt x="164" y="118"/>
                  </a:moveTo>
                  <a:cubicBezTo>
                    <a:pt x="159" y="118"/>
                    <a:pt x="155" y="119"/>
                    <a:pt x="151" y="122"/>
                  </a:cubicBezTo>
                  <a:cubicBezTo>
                    <a:pt x="119" y="96"/>
                    <a:pt x="119" y="96"/>
                    <a:pt x="119" y="96"/>
                  </a:cubicBezTo>
                  <a:cubicBezTo>
                    <a:pt x="119" y="95"/>
                    <a:pt x="120" y="93"/>
                    <a:pt x="120" y="91"/>
                  </a:cubicBezTo>
                  <a:cubicBezTo>
                    <a:pt x="120" y="80"/>
                    <a:pt x="111" y="71"/>
                    <a:pt x="99" y="71"/>
                  </a:cubicBezTo>
                  <a:cubicBezTo>
                    <a:pt x="88" y="71"/>
                    <a:pt x="79" y="80"/>
                    <a:pt x="79" y="91"/>
                  </a:cubicBezTo>
                  <a:cubicBezTo>
                    <a:pt x="79" y="95"/>
                    <a:pt x="80" y="99"/>
                    <a:pt x="82" y="102"/>
                  </a:cubicBezTo>
                  <a:cubicBezTo>
                    <a:pt x="29" y="168"/>
                    <a:pt x="29" y="168"/>
                    <a:pt x="29" y="168"/>
                  </a:cubicBezTo>
                  <a:cubicBezTo>
                    <a:pt x="27" y="167"/>
                    <a:pt x="24" y="166"/>
                    <a:pt x="20" y="166"/>
                  </a:cubicBezTo>
                  <a:cubicBezTo>
                    <a:pt x="9" y="166"/>
                    <a:pt x="0" y="175"/>
                    <a:pt x="0" y="186"/>
                  </a:cubicBezTo>
                  <a:cubicBezTo>
                    <a:pt x="0" y="198"/>
                    <a:pt x="9" y="207"/>
                    <a:pt x="20" y="207"/>
                  </a:cubicBezTo>
                  <a:cubicBezTo>
                    <a:pt x="32" y="207"/>
                    <a:pt x="41" y="198"/>
                    <a:pt x="41" y="186"/>
                  </a:cubicBezTo>
                  <a:cubicBezTo>
                    <a:pt x="41" y="182"/>
                    <a:pt x="39" y="177"/>
                    <a:pt x="37" y="174"/>
                  </a:cubicBezTo>
                  <a:cubicBezTo>
                    <a:pt x="89" y="109"/>
                    <a:pt x="89" y="109"/>
                    <a:pt x="89" y="109"/>
                  </a:cubicBezTo>
                  <a:cubicBezTo>
                    <a:pt x="92" y="111"/>
                    <a:pt x="95" y="112"/>
                    <a:pt x="99" y="112"/>
                  </a:cubicBezTo>
                  <a:cubicBezTo>
                    <a:pt x="105" y="112"/>
                    <a:pt x="111" y="109"/>
                    <a:pt x="115" y="105"/>
                  </a:cubicBezTo>
                  <a:cubicBezTo>
                    <a:pt x="145" y="129"/>
                    <a:pt x="145" y="129"/>
                    <a:pt x="145" y="129"/>
                  </a:cubicBezTo>
                  <a:cubicBezTo>
                    <a:pt x="144" y="132"/>
                    <a:pt x="143" y="135"/>
                    <a:pt x="143" y="138"/>
                  </a:cubicBezTo>
                  <a:cubicBezTo>
                    <a:pt x="143" y="149"/>
                    <a:pt x="152" y="159"/>
                    <a:pt x="164" y="159"/>
                  </a:cubicBezTo>
                  <a:cubicBezTo>
                    <a:pt x="175" y="159"/>
                    <a:pt x="184" y="149"/>
                    <a:pt x="184" y="138"/>
                  </a:cubicBezTo>
                  <a:cubicBezTo>
                    <a:pt x="184" y="127"/>
                    <a:pt x="175" y="118"/>
                    <a:pt x="164" y="118"/>
                  </a:cubicBezTo>
                  <a:close/>
                  <a:moveTo>
                    <a:pt x="252" y="21"/>
                  </a:moveTo>
                  <a:cubicBezTo>
                    <a:pt x="252" y="9"/>
                    <a:pt x="261" y="0"/>
                    <a:pt x="272" y="0"/>
                  </a:cubicBezTo>
                  <a:cubicBezTo>
                    <a:pt x="283" y="0"/>
                    <a:pt x="292" y="9"/>
                    <a:pt x="292" y="21"/>
                  </a:cubicBezTo>
                  <a:cubicBezTo>
                    <a:pt x="292" y="32"/>
                    <a:pt x="283" y="41"/>
                    <a:pt x="272" y="41"/>
                  </a:cubicBezTo>
                  <a:cubicBezTo>
                    <a:pt x="261" y="41"/>
                    <a:pt x="252" y="32"/>
                    <a:pt x="252" y="21"/>
                  </a:cubicBezTo>
                  <a:close/>
                  <a:moveTo>
                    <a:pt x="258" y="21"/>
                  </a:moveTo>
                  <a:cubicBezTo>
                    <a:pt x="258" y="28"/>
                    <a:pt x="264" y="35"/>
                    <a:pt x="272" y="35"/>
                  </a:cubicBezTo>
                  <a:cubicBezTo>
                    <a:pt x="280" y="35"/>
                    <a:pt x="286" y="28"/>
                    <a:pt x="286" y="21"/>
                  </a:cubicBezTo>
                  <a:cubicBezTo>
                    <a:pt x="286" y="13"/>
                    <a:pt x="280" y="6"/>
                    <a:pt x="272" y="6"/>
                  </a:cubicBezTo>
                  <a:cubicBezTo>
                    <a:pt x="264" y="6"/>
                    <a:pt x="258" y="13"/>
                    <a:pt x="258" y="21"/>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6834824" y="1849994"/>
            <a:ext cx="1416209" cy="1417955"/>
            <a:chOff x="6834824" y="1849994"/>
            <a:chExt cx="1416209" cy="1417955"/>
          </a:xfrm>
        </p:grpSpPr>
        <p:sp>
          <p:nvSpPr>
            <p:cNvPr id="48" name="Oval 20"/>
            <p:cNvSpPr>
              <a:spLocks noChangeArrowheads="1"/>
            </p:cNvSpPr>
            <p:nvPr/>
          </p:nvSpPr>
          <p:spPr bwMode="auto">
            <a:xfrm>
              <a:off x="6834824" y="1849994"/>
              <a:ext cx="1416209" cy="1417955"/>
            </a:xfrm>
            <a:prstGeom prst="ellipse">
              <a:avLst/>
            </a:prstGeom>
            <a:solidFill>
              <a:srgbClr val="00827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9" name="Freeform 21"/>
            <p:cNvSpPr>
              <a:spLocks noEditPoints="1"/>
            </p:cNvSpPr>
            <p:nvPr/>
          </p:nvSpPr>
          <p:spPr bwMode="auto">
            <a:xfrm>
              <a:off x="7023419" y="2138126"/>
              <a:ext cx="1035527" cy="841693"/>
            </a:xfrm>
            <a:custGeom>
              <a:avLst/>
              <a:gdLst>
                <a:gd name="T0" fmla="*/ 41 w 302"/>
                <a:gd name="T1" fmla="*/ 171 h 245"/>
                <a:gd name="T2" fmla="*/ 2 w 302"/>
                <a:gd name="T3" fmla="*/ 128 h 245"/>
                <a:gd name="T4" fmla="*/ 25 w 302"/>
                <a:gd name="T5" fmla="*/ 123 h 245"/>
                <a:gd name="T6" fmla="*/ 151 w 302"/>
                <a:gd name="T7" fmla="*/ 0 h 245"/>
                <a:gd name="T8" fmla="*/ 252 w 302"/>
                <a:gd name="T9" fmla="*/ 57 h 245"/>
                <a:gd name="T10" fmla="*/ 244 w 302"/>
                <a:gd name="T11" fmla="*/ 68 h 245"/>
                <a:gd name="T12" fmla="*/ 151 w 302"/>
                <a:gd name="T13" fmla="*/ 20 h 245"/>
                <a:gd name="T14" fmla="*/ 52 w 302"/>
                <a:gd name="T15" fmla="*/ 123 h 245"/>
                <a:gd name="T16" fmla="*/ 75 w 302"/>
                <a:gd name="T17" fmla="*/ 128 h 245"/>
                <a:gd name="T18" fmla="*/ 266 w 302"/>
                <a:gd name="T19" fmla="*/ 74 h 245"/>
                <a:gd name="T20" fmla="*/ 227 w 302"/>
                <a:gd name="T21" fmla="*/ 117 h 245"/>
                <a:gd name="T22" fmla="*/ 251 w 302"/>
                <a:gd name="T23" fmla="*/ 123 h 245"/>
                <a:gd name="T24" fmla="*/ 151 w 302"/>
                <a:gd name="T25" fmla="*/ 225 h 245"/>
                <a:gd name="T26" fmla="*/ 59 w 302"/>
                <a:gd name="T27" fmla="*/ 177 h 245"/>
                <a:gd name="T28" fmla="*/ 50 w 302"/>
                <a:gd name="T29" fmla="*/ 188 h 245"/>
                <a:gd name="T30" fmla="*/ 151 w 302"/>
                <a:gd name="T31" fmla="*/ 245 h 245"/>
                <a:gd name="T32" fmla="*/ 274 w 302"/>
                <a:gd name="T33" fmla="*/ 123 h 245"/>
                <a:gd name="T34" fmla="*/ 301 w 302"/>
                <a:gd name="T35" fmla="*/ 117 h 245"/>
                <a:gd name="T36" fmla="*/ 165 w 302"/>
                <a:gd name="T37" fmla="*/ 145 h 245"/>
                <a:gd name="T38" fmla="*/ 166 w 302"/>
                <a:gd name="T39" fmla="*/ 176 h 245"/>
                <a:gd name="T40" fmla="*/ 215 w 302"/>
                <a:gd name="T41" fmla="*/ 175 h 245"/>
                <a:gd name="T42" fmla="*/ 214 w 302"/>
                <a:gd name="T43" fmla="*/ 144 h 245"/>
                <a:gd name="T44" fmla="*/ 194 w 302"/>
                <a:gd name="T45" fmla="*/ 128 h 245"/>
                <a:gd name="T46" fmla="*/ 155 w 302"/>
                <a:gd name="T47" fmla="*/ 120 h 245"/>
                <a:gd name="T48" fmla="*/ 175 w 302"/>
                <a:gd name="T49" fmla="*/ 101 h 245"/>
                <a:gd name="T50" fmla="*/ 176 w 302"/>
                <a:gd name="T51" fmla="*/ 70 h 245"/>
                <a:gd name="T52" fmla="*/ 127 w 302"/>
                <a:gd name="T53" fmla="*/ 69 h 245"/>
                <a:gd name="T54" fmla="*/ 126 w 302"/>
                <a:gd name="T55" fmla="*/ 100 h 245"/>
                <a:gd name="T56" fmla="*/ 148 w 302"/>
                <a:gd name="T57" fmla="*/ 101 h 245"/>
                <a:gd name="T58" fmla="*/ 116 w 302"/>
                <a:gd name="T59" fmla="*/ 120 h 245"/>
                <a:gd name="T60" fmla="*/ 109 w 302"/>
                <a:gd name="T61" fmla="*/ 144 h 245"/>
                <a:gd name="T62" fmla="*/ 87 w 302"/>
                <a:gd name="T63" fmla="*/ 145 h 245"/>
                <a:gd name="T64" fmla="*/ 88 w 302"/>
                <a:gd name="T65" fmla="*/ 176 h 245"/>
                <a:gd name="T66" fmla="*/ 137 w 302"/>
                <a:gd name="T67" fmla="*/ 175 h 245"/>
                <a:gd name="T68" fmla="*/ 136 w 302"/>
                <a:gd name="T69" fmla="*/ 144 h 245"/>
                <a:gd name="T70" fmla="*/ 116 w 302"/>
                <a:gd name="T71" fmla="*/ 128 h 245"/>
                <a:gd name="T72" fmla="*/ 186 w 302"/>
                <a:gd name="T73" fmla="*/ 127 h 245"/>
                <a:gd name="T74" fmla="*/ 187 w 302"/>
                <a:gd name="T75" fmla="*/ 14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245">
                  <a:moveTo>
                    <a:pt x="75" y="128"/>
                  </a:moveTo>
                  <a:cubicBezTo>
                    <a:pt x="41" y="171"/>
                    <a:pt x="41" y="171"/>
                    <a:pt x="41" y="171"/>
                  </a:cubicBezTo>
                  <a:cubicBezTo>
                    <a:pt x="40" y="173"/>
                    <a:pt x="37" y="173"/>
                    <a:pt x="36" y="171"/>
                  </a:cubicBezTo>
                  <a:cubicBezTo>
                    <a:pt x="2" y="128"/>
                    <a:pt x="2" y="128"/>
                    <a:pt x="2" y="128"/>
                  </a:cubicBezTo>
                  <a:cubicBezTo>
                    <a:pt x="0" y="126"/>
                    <a:pt x="2" y="123"/>
                    <a:pt x="4" y="123"/>
                  </a:cubicBezTo>
                  <a:cubicBezTo>
                    <a:pt x="25" y="123"/>
                    <a:pt x="25" y="123"/>
                    <a:pt x="25" y="123"/>
                  </a:cubicBezTo>
                  <a:cubicBezTo>
                    <a:pt x="27" y="123"/>
                    <a:pt x="28" y="121"/>
                    <a:pt x="28" y="119"/>
                  </a:cubicBezTo>
                  <a:cubicBezTo>
                    <a:pt x="30" y="53"/>
                    <a:pt x="85" y="0"/>
                    <a:pt x="151" y="0"/>
                  </a:cubicBezTo>
                  <a:cubicBezTo>
                    <a:pt x="193" y="0"/>
                    <a:pt x="230" y="21"/>
                    <a:pt x="252" y="53"/>
                  </a:cubicBezTo>
                  <a:cubicBezTo>
                    <a:pt x="253" y="55"/>
                    <a:pt x="253" y="56"/>
                    <a:pt x="252" y="57"/>
                  </a:cubicBezTo>
                  <a:cubicBezTo>
                    <a:pt x="250" y="60"/>
                    <a:pt x="250" y="60"/>
                    <a:pt x="250" y="60"/>
                  </a:cubicBezTo>
                  <a:cubicBezTo>
                    <a:pt x="244" y="68"/>
                    <a:pt x="244" y="68"/>
                    <a:pt x="244" y="68"/>
                  </a:cubicBezTo>
                  <a:cubicBezTo>
                    <a:pt x="242" y="70"/>
                    <a:pt x="239" y="70"/>
                    <a:pt x="238" y="68"/>
                  </a:cubicBezTo>
                  <a:cubicBezTo>
                    <a:pt x="220" y="39"/>
                    <a:pt x="188" y="20"/>
                    <a:pt x="151" y="20"/>
                  </a:cubicBezTo>
                  <a:cubicBezTo>
                    <a:pt x="96" y="20"/>
                    <a:pt x="50" y="64"/>
                    <a:pt x="48" y="119"/>
                  </a:cubicBezTo>
                  <a:cubicBezTo>
                    <a:pt x="48" y="121"/>
                    <a:pt x="50" y="123"/>
                    <a:pt x="52" y="123"/>
                  </a:cubicBezTo>
                  <a:cubicBezTo>
                    <a:pt x="72" y="123"/>
                    <a:pt x="72" y="123"/>
                    <a:pt x="72" y="123"/>
                  </a:cubicBezTo>
                  <a:cubicBezTo>
                    <a:pt x="75" y="123"/>
                    <a:pt x="77" y="126"/>
                    <a:pt x="75" y="128"/>
                  </a:cubicBezTo>
                  <a:close/>
                  <a:moveTo>
                    <a:pt x="301" y="117"/>
                  </a:moveTo>
                  <a:cubicBezTo>
                    <a:pt x="266" y="74"/>
                    <a:pt x="266" y="74"/>
                    <a:pt x="266" y="74"/>
                  </a:cubicBezTo>
                  <a:cubicBezTo>
                    <a:pt x="265" y="72"/>
                    <a:pt x="263" y="72"/>
                    <a:pt x="261" y="74"/>
                  </a:cubicBezTo>
                  <a:cubicBezTo>
                    <a:pt x="227" y="117"/>
                    <a:pt x="227" y="117"/>
                    <a:pt x="227" y="117"/>
                  </a:cubicBezTo>
                  <a:cubicBezTo>
                    <a:pt x="226" y="119"/>
                    <a:pt x="227" y="123"/>
                    <a:pt x="230" y="123"/>
                  </a:cubicBezTo>
                  <a:cubicBezTo>
                    <a:pt x="251" y="123"/>
                    <a:pt x="251" y="123"/>
                    <a:pt x="251" y="123"/>
                  </a:cubicBezTo>
                  <a:cubicBezTo>
                    <a:pt x="252" y="123"/>
                    <a:pt x="254" y="124"/>
                    <a:pt x="254" y="126"/>
                  </a:cubicBezTo>
                  <a:cubicBezTo>
                    <a:pt x="252" y="181"/>
                    <a:pt x="207" y="225"/>
                    <a:pt x="151" y="225"/>
                  </a:cubicBezTo>
                  <a:cubicBezTo>
                    <a:pt x="114" y="225"/>
                    <a:pt x="82" y="206"/>
                    <a:pt x="64" y="177"/>
                  </a:cubicBezTo>
                  <a:cubicBezTo>
                    <a:pt x="63" y="175"/>
                    <a:pt x="60" y="175"/>
                    <a:pt x="59" y="177"/>
                  </a:cubicBezTo>
                  <a:cubicBezTo>
                    <a:pt x="52" y="185"/>
                    <a:pt x="52" y="185"/>
                    <a:pt x="52" y="185"/>
                  </a:cubicBezTo>
                  <a:cubicBezTo>
                    <a:pt x="50" y="188"/>
                    <a:pt x="50" y="188"/>
                    <a:pt x="50" y="188"/>
                  </a:cubicBezTo>
                  <a:cubicBezTo>
                    <a:pt x="49" y="189"/>
                    <a:pt x="49" y="190"/>
                    <a:pt x="50" y="192"/>
                  </a:cubicBezTo>
                  <a:cubicBezTo>
                    <a:pt x="72" y="224"/>
                    <a:pt x="109" y="245"/>
                    <a:pt x="151" y="245"/>
                  </a:cubicBezTo>
                  <a:cubicBezTo>
                    <a:pt x="219" y="245"/>
                    <a:pt x="274" y="190"/>
                    <a:pt x="274" y="123"/>
                  </a:cubicBezTo>
                  <a:cubicBezTo>
                    <a:pt x="274" y="123"/>
                    <a:pt x="274" y="123"/>
                    <a:pt x="274" y="123"/>
                  </a:cubicBezTo>
                  <a:cubicBezTo>
                    <a:pt x="298" y="123"/>
                    <a:pt x="298" y="123"/>
                    <a:pt x="298" y="123"/>
                  </a:cubicBezTo>
                  <a:cubicBezTo>
                    <a:pt x="301" y="123"/>
                    <a:pt x="302" y="119"/>
                    <a:pt x="301" y="117"/>
                  </a:cubicBezTo>
                  <a:close/>
                  <a:moveTo>
                    <a:pt x="166" y="144"/>
                  </a:moveTo>
                  <a:cubicBezTo>
                    <a:pt x="166" y="144"/>
                    <a:pt x="165" y="144"/>
                    <a:pt x="165" y="145"/>
                  </a:cubicBezTo>
                  <a:cubicBezTo>
                    <a:pt x="165" y="175"/>
                    <a:pt x="165" y="175"/>
                    <a:pt x="165" y="175"/>
                  </a:cubicBezTo>
                  <a:cubicBezTo>
                    <a:pt x="165" y="176"/>
                    <a:pt x="166" y="176"/>
                    <a:pt x="166" y="176"/>
                  </a:cubicBezTo>
                  <a:cubicBezTo>
                    <a:pt x="214" y="176"/>
                    <a:pt x="214" y="176"/>
                    <a:pt x="214" y="176"/>
                  </a:cubicBezTo>
                  <a:cubicBezTo>
                    <a:pt x="215" y="176"/>
                    <a:pt x="215" y="176"/>
                    <a:pt x="215" y="175"/>
                  </a:cubicBezTo>
                  <a:cubicBezTo>
                    <a:pt x="215" y="145"/>
                    <a:pt x="215" y="145"/>
                    <a:pt x="215" y="145"/>
                  </a:cubicBezTo>
                  <a:cubicBezTo>
                    <a:pt x="215" y="144"/>
                    <a:pt x="215" y="144"/>
                    <a:pt x="214" y="144"/>
                  </a:cubicBezTo>
                  <a:cubicBezTo>
                    <a:pt x="194" y="144"/>
                    <a:pt x="194" y="144"/>
                    <a:pt x="194" y="144"/>
                  </a:cubicBezTo>
                  <a:cubicBezTo>
                    <a:pt x="194" y="128"/>
                    <a:pt x="194" y="128"/>
                    <a:pt x="194" y="128"/>
                  </a:cubicBezTo>
                  <a:cubicBezTo>
                    <a:pt x="194" y="124"/>
                    <a:pt x="190" y="120"/>
                    <a:pt x="186" y="120"/>
                  </a:cubicBezTo>
                  <a:cubicBezTo>
                    <a:pt x="155" y="120"/>
                    <a:pt x="155" y="120"/>
                    <a:pt x="155" y="120"/>
                  </a:cubicBezTo>
                  <a:cubicBezTo>
                    <a:pt x="155" y="101"/>
                    <a:pt x="155" y="101"/>
                    <a:pt x="155" y="101"/>
                  </a:cubicBezTo>
                  <a:cubicBezTo>
                    <a:pt x="175" y="101"/>
                    <a:pt x="175" y="101"/>
                    <a:pt x="175" y="101"/>
                  </a:cubicBezTo>
                  <a:cubicBezTo>
                    <a:pt x="176" y="101"/>
                    <a:pt x="176" y="101"/>
                    <a:pt x="176" y="100"/>
                  </a:cubicBezTo>
                  <a:cubicBezTo>
                    <a:pt x="176" y="70"/>
                    <a:pt x="176" y="70"/>
                    <a:pt x="176" y="70"/>
                  </a:cubicBezTo>
                  <a:cubicBezTo>
                    <a:pt x="176" y="69"/>
                    <a:pt x="176" y="69"/>
                    <a:pt x="175" y="69"/>
                  </a:cubicBezTo>
                  <a:cubicBezTo>
                    <a:pt x="127" y="69"/>
                    <a:pt x="127" y="69"/>
                    <a:pt x="127" y="69"/>
                  </a:cubicBezTo>
                  <a:cubicBezTo>
                    <a:pt x="127" y="69"/>
                    <a:pt x="126" y="69"/>
                    <a:pt x="126" y="70"/>
                  </a:cubicBezTo>
                  <a:cubicBezTo>
                    <a:pt x="126" y="100"/>
                    <a:pt x="126" y="100"/>
                    <a:pt x="126" y="100"/>
                  </a:cubicBezTo>
                  <a:cubicBezTo>
                    <a:pt x="126" y="101"/>
                    <a:pt x="127" y="101"/>
                    <a:pt x="127" y="101"/>
                  </a:cubicBezTo>
                  <a:cubicBezTo>
                    <a:pt x="148" y="101"/>
                    <a:pt x="148" y="101"/>
                    <a:pt x="148" y="101"/>
                  </a:cubicBezTo>
                  <a:cubicBezTo>
                    <a:pt x="148" y="120"/>
                    <a:pt x="148" y="120"/>
                    <a:pt x="148" y="120"/>
                  </a:cubicBezTo>
                  <a:cubicBezTo>
                    <a:pt x="116" y="120"/>
                    <a:pt x="116" y="120"/>
                    <a:pt x="116" y="120"/>
                  </a:cubicBezTo>
                  <a:cubicBezTo>
                    <a:pt x="112" y="120"/>
                    <a:pt x="109" y="124"/>
                    <a:pt x="109" y="128"/>
                  </a:cubicBezTo>
                  <a:cubicBezTo>
                    <a:pt x="109" y="144"/>
                    <a:pt x="109" y="144"/>
                    <a:pt x="109" y="144"/>
                  </a:cubicBezTo>
                  <a:cubicBezTo>
                    <a:pt x="88" y="144"/>
                    <a:pt x="88" y="144"/>
                    <a:pt x="88" y="144"/>
                  </a:cubicBezTo>
                  <a:cubicBezTo>
                    <a:pt x="88" y="144"/>
                    <a:pt x="87" y="144"/>
                    <a:pt x="87" y="145"/>
                  </a:cubicBezTo>
                  <a:cubicBezTo>
                    <a:pt x="87" y="175"/>
                    <a:pt x="87" y="175"/>
                    <a:pt x="87" y="175"/>
                  </a:cubicBezTo>
                  <a:cubicBezTo>
                    <a:pt x="87" y="176"/>
                    <a:pt x="88" y="176"/>
                    <a:pt x="88" y="176"/>
                  </a:cubicBezTo>
                  <a:cubicBezTo>
                    <a:pt x="136" y="176"/>
                    <a:pt x="136" y="176"/>
                    <a:pt x="136" y="176"/>
                  </a:cubicBezTo>
                  <a:cubicBezTo>
                    <a:pt x="137" y="176"/>
                    <a:pt x="137" y="176"/>
                    <a:pt x="137" y="175"/>
                  </a:cubicBezTo>
                  <a:cubicBezTo>
                    <a:pt x="137" y="145"/>
                    <a:pt x="137" y="145"/>
                    <a:pt x="137" y="145"/>
                  </a:cubicBezTo>
                  <a:cubicBezTo>
                    <a:pt x="137" y="144"/>
                    <a:pt x="137" y="144"/>
                    <a:pt x="136" y="144"/>
                  </a:cubicBezTo>
                  <a:cubicBezTo>
                    <a:pt x="116" y="144"/>
                    <a:pt x="116" y="144"/>
                    <a:pt x="116" y="144"/>
                  </a:cubicBezTo>
                  <a:cubicBezTo>
                    <a:pt x="116" y="128"/>
                    <a:pt x="116" y="128"/>
                    <a:pt x="116" y="128"/>
                  </a:cubicBezTo>
                  <a:cubicBezTo>
                    <a:pt x="116" y="128"/>
                    <a:pt x="116" y="127"/>
                    <a:pt x="116" y="127"/>
                  </a:cubicBezTo>
                  <a:cubicBezTo>
                    <a:pt x="186" y="127"/>
                    <a:pt x="186" y="127"/>
                    <a:pt x="186" y="127"/>
                  </a:cubicBezTo>
                  <a:cubicBezTo>
                    <a:pt x="186" y="127"/>
                    <a:pt x="187" y="128"/>
                    <a:pt x="187" y="128"/>
                  </a:cubicBezTo>
                  <a:cubicBezTo>
                    <a:pt x="187" y="144"/>
                    <a:pt x="187" y="144"/>
                    <a:pt x="187" y="144"/>
                  </a:cubicBezTo>
                  <a:lnTo>
                    <a:pt x="166" y="144"/>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1039019" y="1849994"/>
            <a:ext cx="1416209" cy="1417955"/>
            <a:chOff x="1039019" y="1849994"/>
            <a:chExt cx="1416209" cy="1417955"/>
          </a:xfrm>
        </p:grpSpPr>
        <p:sp>
          <p:nvSpPr>
            <p:cNvPr id="50" name="Oval 22"/>
            <p:cNvSpPr>
              <a:spLocks noChangeArrowheads="1"/>
            </p:cNvSpPr>
            <p:nvPr/>
          </p:nvSpPr>
          <p:spPr bwMode="auto">
            <a:xfrm>
              <a:off x="1039019" y="1849994"/>
              <a:ext cx="1416209" cy="1417955"/>
            </a:xfrm>
            <a:prstGeom prst="ellipse">
              <a:avLst/>
            </a:prstGeom>
            <a:solidFill>
              <a:srgbClr val="00BCF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2" name="Freeform 23"/>
            <p:cNvSpPr>
              <a:spLocks noEditPoints="1"/>
            </p:cNvSpPr>
            <p:nvPr/>
          </p:nvSpPr>
          <p:spPr bwMode="auto">
            <a:xfrm>
              <a:off x="1269524" y="2080499"/>
              <a:ext cx="956945" cy="956945"/>
            </a:xfrm>
            <a:custGeom>
              <a:avLst/>
              <a:gdLst>
                <a:gd name="T0" fmla="*/ 94 w 279"/>
                <a:gd name="T1" fmla="*/ 191 h 279"/>
                <a:gd name="T2" fmla="*/ 90 w 279"/>
                <a:gd name="T3" fmla="*/ 189 h 279"/>
                <a:gd name="T4" fmla="*/ 90 w 279"/>
                <a:gd name="T5" fmla="*/ 180 h 279"/>
                <a:gd name="T6" fmla="*/ 254 w 279"/>
                <a:gd name="T7" fmla="*/ 15 h 279"/>
                <a:gd name="T8" fmla="*/ 263 w 279"/>
                <a:gd name="T9" fmla="*/ 15 h 279"/>
                <a:gd name="T10" fmla="*/ 263 w 279"/>
                <a:gd name="T11" fmla="*/ 25 h 279"/>
                <a:gd name="T12" fmla="*/ 99 w 279"/>
                <a:gd name="T13" fmla="*/ 189 h 279"/>
                <a:gd name="T14" fmla="*/ 94 w 279"/>
                <a:gd name="T15" fmla="*/ 191 h 279"/>
                <a:gd name="T16" fmla="*/ 158 w 279"/>
                <a:gd name="T17" fmla="*/ 138 h 279"/>
                <a:gd name="T18" fmla="*/ 173 w 279"/>
                <a:gd name="T19" fmla="*/ 184 h 279"/>
                <a:gd name="T20" fmla="*/ 94 w 279"/>
                <a:gd name="T21" fmla="*/ 263 h 279"/>
                <a:gd name="T22" fmla="*/ 16 w 279"/>
                <a:gd name="T23" fmla="*/ 184 h 279"/>
                <a:gd name="T24" fmla="*/ 94 w 279"/>
                <a:gd name="T25" fmla="*/ 106 h 279"/>
                <a:gd name="T26" fmla="*/ 140 w 279"/>
                <a:gd name="T27" fmla="*/ 121 h 279"/>
                <a:gd name="T28" fmla="*/ 152 w 279"/>
                <a:gd name="T29" fmla="*/ 109 h 279"/>
                <a:gd name="T30" fmla="*/ 94 w 279"/>
                <a:gd name="T31" fmla="*/ 90 h 279"/>
                <a:gd name="T32" fmla="*/ 0 w 279"/>
                <a:gd name="T33" fmla="*/ 184 h 279"/>
                <a:gd name="T34" fmla="*/ 94 w 279"/>
                <a:gd name="T35" fmla="*/ 279 h 279"/>
                <a:gd name="T36" fmla="*/ 189 w 279"/>
                <a:gd name="T37" fmla="*/ 184 h 279"/>
                <a:gd name="T38" fmla="*/ 170 w 279"/>
                <a:gd name="T39" fmla="*/ 127 h 279"/>
                <a:gd name="T40" fmla="*/ 158 w 279"/>
                <a:gd name="T41" fmla="*/ 138 h 279"/>
                <a:gd name="T42" fmla="*/ 94 w 279"/>
                <a:gd name="T43" fmla="*/ 197 h 279"/>
                <a:gd name="T44" fmla="*/ 86 w 279"/>
                <a:gd name="T45" fmla="*/ 193 h 279"/>
                <a:gd name="T46" fmla="*/ 82 w 279"/>
                <a:gd name="T47" fmla="*/ 184 h 279"/>
                <a:gd name="T48" fmla="*/ 86 w 279"/>
                <a:gd name="T49" fmla="*/ 176 h 279"/>
                <a:gd name="T50" fmla="*/ 104 w 279"/>
                <a:gd name="T51" fmla="*/ 158 h 279"/>
                <a:gd name="T52" fmla="*/ 94 w 279"/>
                <a:gd name="T53" fmla="*/ 156 h 279"/>
                <a:gd name="T54" fmla="*/ 66 w 279"/>
                <a:gd name="T55" fmla="*/ 184 h 279"/>
                <a:gd name="T56" fmla="*/ 94 w 279"/>
                <a:gd name="T57" fmla="*/ 213 h 279"/>
                <a:gd name="T58" fmla="*/ 123 w 279"/>
                <a:gd name="T59" fmla="*/ 184 h 279"/>
                <a:gd name="T60" fmla="*/ 121 w 279"/>
                <a:gd name="T61" fmla="*/ 175 h 279"/>
                <a:gd name="T62" fmla="*/ 103 w 279"/>
                <a:gd name="T63" fmla="*/ 193 h 279"/>
                <a:gd name="T64" fmla="*/ 94 w 279"/>
                <a:gd name="T65" fmla="*/ 197 h 279"/>
                <a:gd name="T66" fmla="*/ 139 w 279"/>
                <a:gd name="T67" fmla="*/ 184 h 279"/>
                <a:gd name="T68" fmla="*/ 94 w 279"/>
                <a:gd name="T69" fmla="*/ 229 h 279"/>
                <a:gd name="T70" fmla="*/ 50 w 279"/>
                <a:gd name="T71" fmla="*/ 184 h 279"/>
                <a:gd name="T72" fmla="*/ 94 w 279"/>
                <a:gd name="T73" fmla="*/ 140 h 279"/>
                <a:gd name="T74" fmla="*/ 116 w 279"/>
                <a:gd name="T75" fmla="*/ 145 h 279"/>
                <a:gd name="T76" fmla="*/ 126 w 279"/>
                <a:gd name="T77" fmla="*/ 135 h 279"/>
                <a:gd name="T78" fmla="*/ 94 w 279"/>
                <a:gd name="T79" fmla="*/ 125 h 279"/>
                <a:gd name="T80" fmla="*/ 35 w 279"/>
                <a:gd name="T81" fmla="*/ 184 h 279"/>
                <a:gd name="T82" fmla="*/ 94 w 279"/>
                <a:gd name="T83" fmla="*/ 243 h 279"/>
                <a:gd name="T84" fmla="*/ 153 w 279"/>
                <a:gd name="T85" fmla="*/ 184 h 279"/>
                <a:gd name="T86" fmla="*/ 144 w 279"/>
                <a:gd name="T87" fmla="*/ 152 h 279"/>
                <a:gd name="T88" fmla="*/ 133 w 279"/>
                <a:gd name="T89" fmla="*/ 163 h 279"/>
                <a:gd name="T90" fmla="*/ 139 w 279"/>
                <a:gd name="T91" fmla="*/ 184 h 279"/>
                <a:gd name="T92" fmla="*/ 240 w 279"/>
                <a:gd name="T93" fmla="*/ 21 h 279"/>
                <a:gd name="T94" fmla="*/ 238 w 279"/>
                <a:gd name="T95" fmla="*/ 0 h 279"/>
                <a:gd name="T96" fmla="*/ 185 w 279"/>
                <a:gd name="T97" fmla="*/ 53 h 279"/>
                <a:gd name="T98" fmla="*/ 187 w 279"/>
                <a:gd name="T99" fmla="*/ 75 h 279"/>
                <a:gd name="T100" fmla="*/ 240 w 279"/>
                <a:gd name="T101" fmla="*/ 21 h 279"/>
                <a:gd name="T102" fmla="*/ 257 w 279"/>
                <a:gd name="T103" fmla="*/ 39 h 279"/>
                <a:gd name="T104" fmla="*/ 204 w 279"/>
                <a:gd name="T105" fmla="*/ 92 h 279"/>
                <a:gd name="T106" fmla="*/ 226 w 279"/>
                <a:gd name="T107" fmla="*/ 94 h 279"/>
                <a:gd name="T108" fmla="*/ 279 w 279"/>
                <a:gd name="T109" fmla="*/ 41 h 279"/>
                <a:gd name="T110" fmla="*/ 257 w 279"/>
                <a:gd name="T111" fmla="*/ 3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279">
                  <a:moveTo>
                    <a:pt x="94" y="191"/>
                  </a:moveTo>
                  <a:cubicBezTo>
                    <a:pt x="93" y="191"/>
                    <a:pt x="91" y="190"/>
                    <a:pt x="90" y="189"/>
                  </a:cubicBezTo>
                  <a:cubicBezTo>
                    <a:pt x="87" y="186"/>
                    <a:pt x="87" y="182"/>
                    <a:pt x="90" y="180"/>
                  </a:cubicBezTo>
                  <a:cubicBezTo>
                    <a:pt x="254" y="15"/>
                    <a:pt x="254" y="15"/>
                    <a:pt x="254" y="15"/>
                  </a:cubicBezTo>
                  <a:cubicBezTo>
                    <a:pt x="256" y="13"/>
                    <a:pt x="261" y="13"/>
                    <a:pt x="263" y="15"/>
                  </a:cubicBezTo>
                  <a:cubicBezTo>
                    <a:pt x="266" y="18"/>
                    <a:pt x="266" y="22"/>
                    <a:pt x="263" y="25"/>
                  </a:cubicBezTo>
                  <a:cubicBezTo>
                    <a:pt x="99" y="189"/>
                    <a:pt x="99" y="189"/>
                    <a:pt x="99" y="189"/>
                  </a:cubicBezTo>
                  <a:cubicBezTo>
                    <a:pt x="98" y="190"/>
                    <a:pt x="96" y="191"/>
                    <a:pt x="94" y="191"/>
                  </a:cubicBezTo>
                  <a:close/>
                  <a:moveTo>
                    <a:pt x="158" y="138"/>
                  </a:moveTo>
                  <a:cubicBezTo>
                    <a:pt x="167" y="151"/>
                    <a:pt x="173" y="167"/>
                    <a:pt x="173" y="184"/>
                  </a:cubicBezTo>
                  <a:cubicBezTo>
                    <a:pt x="173" y="228"/>
                    <a:pt x="138" y="263"/>
                    <a:pt x="94" y="263"/>
                  </a:cubicBezTo>
                  <a:cubicBezTo>
                    <a:pt x="51" y="263"/>
                    <a:pt x="16" y="228"/>
                    <a:pt x="16" y="184"/>
                  </a:cubicBezTo>
                  <a:cubicBezTo>
                    <a:pt x="16" y="141"/>
                    <a:pt x="51" y="106"/>
                    <a:pt x="94" y="106"/>
                  </a:cubicBezTo>
                  <a:cubicBezTo>
                    <a:pt x="112" y="106"/>
                    <a:pt x="127" y="111"/>
                    <a:pt x="140" y="121"/>
                  </a:cubicBezTo>
                  <a:cubicBezTo>
                    <a:pt x="152" y="109"/>
                    <a:pt x="152" y="109"/>
                    <a:pt x="152" y="109"/>
                  </a:cubicBezTo>
                  <a:cubicBezTo>
                    <a:pt x="136" y="97"/>
                    <a:pt x="116" y="90"/>
                    <a:pt x="94" y="90"/>
                  </a:cubicBezTo>
                  <a:cubicBezTo>
                    <a:pt x="42" y="90"/>
                    <a:pt x="0" y="132"/>
                    <a:pt x="0" y="184"/>
                  </a:cubicBezTo>
                  <a:cubicBezTo>
                    <a:pt x="0" y="237"/>
                    <a:pt x="42" y="279"/>
                    <a:pt x="94" y="279"/>
                  </a:cubicBezTo>
                  <a:cubicBezTo>
                    <a:pt x="147" y="279"/>
                    <a:pt x="189" y="237"/>
                    <a:pt x="189" y="184"/>
                  </a:cubicBezTo>
                  <a:cubicBezTo>
                    <a:pt x="189" y="163"/>
                    <a:pt x="182" y="143"/>
                    <a:pt x="170" y="127"/>
                  </a:cubicBezTo>
                  <a:lnTo>
                    <a:pt x="158" y="138"/>
                  </a:lnTo>
                  <a:close/>
                  <a:moveTo>
                    <a:pt x="94" y="197"/>
                  </a:moveTo>
                  <a:cubicBezTo>
                    <a:pt x="91" y="197"/>
                    <a:pt x="88" y="195"/>
                    <a:pt x="86" y="193"/>
                  </a:cubicBezTo>
                  <a:cubicBezTo>
                    <a:pt x="83" y="191"/>
                    <a:pt x="82" y="188"/>
                    <a:pt x="82" y="184"/>
                  </a:cubicBezTo>
                  <a:cubicBezTo>
                    <a:pt x="82" y="181"/>
                    <a:pt x="83" y="178"/>
                    <a:pt x="86" y="176"/>
                  </a:cubicBezTo>
                  <a:cubicBezTo>
                    <a:pt x="104" y="158"/>
                    <a:pt x="104" y="158"/>
                    <a:pt x="104" y="158"/>
                  </a:cubicBezTo>
                  <a:cubicBezTo>
                    <a:pt x="101" y="157"/>
                    <a:pt x="98" y="156"/>
                    <a:pt x="94" y="156"/>
                  </a:cubicBezTo>
                  <a:cubicBezTo>
                    <a:pt x="79" y="156"/>
                    <a:pt x="66" y="169"/>
                    <a:pt x="66" y="184"/>
                  </a:cubicBezTo>
                  <a:cubicBezTo>
                    <a:pt x="66" y="200"/>
                    <a:pt x="79" y="213"/>
                    <a:pt x="94" y="213"/>
                  </a:cubicBezTo>
                  <a:cubicBezTo>
                    <a:pt x="110" y="213"/>
                    <a:pt x="123" y="200"/>
                    <a:pt x="123" y="184"/>
                  </a:cubicBezTo>
                  <a:cubicBezTo>
                    <a:pt x="123" y="181"/>
                    <a:pt x="122" y="178"/>
                    <a:pt x="121" y="175"/>
                  </a:cubicBezTo>
                  <a:cubicBezTo>
                    <a:pt x="103" y="193"/>
                    <a:pt x="103" y="193"/>
                    <a:pt x="103" y="193"/>
                  </a:cubicBezTo>
                  <a:cubicBezTo>
                    <a:pt x="101" y="195"/>
                    <a:pt x="98" y="197"/>
                    <a:pt x="94" y="197"/>
                  </a:cubicBezTo>
                  <a:close/>
                  <a:moveTo>
                    <a:pt x="139" y="184"/>
                  </a:moveTo>
                  <a:cubicBezTo>
                    <a:pt x="139" y="209"/>
                    <a:pt x="119" y="229"/>
                    <a:pt x="94" y="229"/>
                  </a:cubicBezTo>
                  <a:cubicBezTo>
                    <a:pt x="70" y="229"/>
                    <a:pt x="50" y="209"/>
                    <a:pt x="50" y="184"/>
                  </a:cubicBezTo>
                  <a:cubicBezTo>
                    <a:pt x="50" y="160"/>
                    <a:pt x="70" y="140"/>
                    <a:pt x="94" y="140"/>
                  </a:cubicBezTo>
                  <a:cubicBezTo>
                    <a:pt x="102" y="140"/>
                    <a:pt x="109" y="142"/>
                    <a:pt x="116" y="145"/>
                  </a:cubicBezTo>
                  <a:cubicBezTo>
                    <a:pt x="126" y="135"/>
                    <a:pt x="126" y="135"/>
                    <a:pt x="126" y="135"/>
                  </a:cubicBezTo>
                  <a:cubicBezTo>
                    <a:pt x="117" y="129"/>
                    <a:pt x="106" y="125"/>
                    <a:pt x="94" y="125"/>
                  </a:cubicBezTo>
                  <a:cubicBezTo>
                    <a:pt x="62" y="125"/>
                    <a:pt x="35" y="152"/>
                    <a:pt x="35" y="184"/>
                  </a:cubicBezTo>
                  <a:cubicBezTo>
                    <a:pt x="35" y="217"/>
                    <a:pt x="62" y="243"/>
                    <a:pt x="94" y="243"/>
                  </a:cubicBezTo>
                  <a:cubicBezTo>
                    <a:pt x="127" y="243"/>
                    <a:pt x="153" y="217"/>
                    <a:pt x="153" y="184"/>
                  </a:cubicBezTo>
                  <a:cubicBezTo>
                    <a:pt x="153" y="173"/>
                    <a:pt x="150" y="162"/>
                    <a:pt x="144" y="152"/>
                  </a:cubicBezTo>
                  <a:cubicBezTo>
                    <a:pt x="133" y="163"/>
                    <a:pt x="133" y="163"/>
                    <a:pt x="133" y="163"/>
                  </a:cubicBezTo>
                  <a:cubicBezTo>
                    <a:pt x="137" y="169"/>
                    <a:pt x="139" y="177"/>
                    <a:pt x="139" y="184"/>
                  </a:cubicBezTo>
                  <a:close/>
                  <a:moveTo>
                    <a:pt x="240" y="21"/>
                  </a:moveTo>
                  <a:cubicBezTo>
                    <a:pt x="238" y="0"/>
                    <a:pt x="238" y="0"/>
                    <a:pt x="238" y="0"/>
                  </a:cubicBezTo>
                  <a:cubicBezTo>
                    <a:pt x="185" y="53"/>
                    <a:pt x="185" y="53"/>
                    <a:pt x="185" y="53"/>
                  </a:cubicBezTo>
                  <a:cubicBezTo>
                    <a:pt x="187" y="75"/>
                    <a:pt x="187" y="75"/>
                    <a:pt x="187" y="75"/>
                  </a:cubicBezTo>
                  <a:lnTo>
                    <a:pt x="240" y="21"/>
                  </a:lnTo>
                  <a:close/>
                  <a:moveTo>
                    <a:pt x="257" y="39"/>
                  </a:moveTo>
                  <a:cubicBezTo>
                    <a:pt x="204" y="92"/>
                    <a:pt x="204" y="92"/>
                    <a:pt x="204" y="92"/>
                  </a:cubicBezTo>
                  <a:cubicBezTo>
                    <a:pt x="226" y="94"/>
                    <a:pt x="226" y="94"/>
                    <a:pt x="226" y="94"/>
                  </a:cubicBezTo>
                  <a:cubicBezTo>
                    <a:pt x="279" y="41"/>
                    <a:pt x="279" y="41"/>
                    <a:pt x="279" y="41"/>
                  </a:cubicBezTo>
                  <a:lnTo>
                    <a:pt x="257" y="39"/>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9730106" y="1849994"/>
            <a:ext cx="1419702" cy="1417955"/>
            <a:chOff x="9730106" y="1849994"/>
            <a:chExt cx="1419702" cy="1417955"/>
          </a:xfrm>
        </p:grpSpPr>
        <p:sp>
          <p:nvSpPr>
            <p:cNvPr id="53" name="Oval 24"/>
            <p:cNvSpPr>
              <a:spLocks noChangeArrowheads="1"/>
            </p:cNvSpPr>
            <p:nvPr/>
          </p:nvSpPr>
          <p:spPr bwMode="auto">
            <a:xfrm>
              <a:off x="9730106" y="1849994"/>
              <a:ext cx="1419702" cy="1417955"/>
            </a:xfrm>
            <a:prstGeom prst="ellipse">
              <a:avLst/>
            </a:prstGeom>
            <a:solidFill>
              <a:schemeClr val="accent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4" name="Freeform 25"/>
            <p:cNvSpPr>
              <a:spLocks noEditPoints="1"/>
            </p:cNvSpPr>
            <p:nvPr/>
          </p:nvSpPr>
          <p:spPr bwMode="auto">
            <a:xfrm>
              <a:off x="10018237" y="2134633"/>
              <a:ext cx="843439" cy="848678"/>
            </a:xfrm>
            <a:custGeom>
              <a:avLst/>
              <a:gdLst>
                <a:gd name="T0" fmla="*/ 219 w 246"/>
                <a:gd name="T1" fmla="*/ 147 h 247"/>
                <a:gd name="T2" fmla="*/ 207 w 246"/>
                <a:gd name="T3" fmla="*/ 174 h 247"/>
                <a:gd name="T4" fmla="*/ 223 w 246"/>
                <a:gd name="T5" fmla="*/ 198 h 247"/>
                <a:gd name="T6" fmla="*/ 197 w 246"/>
                <a:gd name="T7" fmla="*/ 224 h 247"/>
                <a:gd name="T8" fmla="*/ 174 w 246"/>
                <a:gd name="T9" fmla="*/ 208 h 247"/>
                <a:gd name="T10" fmla="*/ 147 w 246"/>
                <a:gd name="T11" fmla="*/ 219 h 247"/>
                <a:gd name="T12" fmla="*/ 141 w 246"/>
                <a:gd name="T13" fmla="*/ 247 h 247"/>
                <a:gd name="T14" fmla="*/ 105 w 246"/>
                <a:gd name="T15" fmla="*/ 247 h 247"/>
                <a:gd name="T16" fmla="*/ 99 w 246"/>
                <a:gd name="T17" fmla="*/ 219 h 247"/>
                <a:gd name="T18" fmla="*/ 72 w 246"/>
                <a:gd name="T19" fmla="*/ 208 h 247"/>
                <a:gd name="T20" fmla="*/ 49 w 246"/>
                <a:gd name="T21" fmla="*/ 224 h 247"/>
                <a:gd name="T22" fmla="*/ 23 w 246"/>
                <a:gd name="T23" fmla="*/ 198 h 247"/>
                <a:gd name="T24" fmla="*/ 39 w 246"/>
                <a:gd name="T25" fmla="*/ 174 h 247"/>
                <a:gd name="T26" fmla="*/ 28 w 246"/>
                <a:gd name="T27" fmla="*/ 147 h 247"/>
                <a:gd name="T28" fmla="*/ 0 w 246"/>
                <a:gd name="T29" fmla="*/ 142 h 247"/>
                <a:gd name="T30" fmla="*/ 0 w 246"/>
                <a:gd name="T31" fmla="*/ 105 h 247"/>
                <a:gd name="T32" fmla="*/ 28 w 246"/>
                <a:gd name="T33" fmla="*/ 100 h 247"/>
                <a:gd name="T34" fmla="*/ 39 w 246"/>
                <a:gd name="T35" fmla="*/ 73 h 247"/>
                <a:gd name="T36" fmla="*/ 23 w 246"/>
                <a:gd name="T37" fmla="*/ 49 h 247"/>
                <a:gd name="T38" fmla="*/ 49 w 246"/>
                <a:gd name="T39" fmla="*/ 23 h 247"/>
                <a:gd name="T40" fmla="*/ 72 w 246"/>
                <a:gd name="T41" fmla="*/ 39 h 247"/>
                <a:gd name="T42" fmla="*/ 99 w 246"/>
                <a:gd name="T43" fmla="*/ 28 h 247"/>
                <a:gd name="T44" fmla="*/ 105 w 246"/>
                <a:gd name="T45" fmla="*/ 0 h 247"/>
                <a:gd name="T46" fmla="*/ 141 w 246"/>
                <a:gd name="T47" fmla="*/ 0 h 247"/>
                <a:gd name="T48" fmla="*/ 147 w 246"/>
                <a:gd name="T49" fmla="*/ 28 h 247"/>
                <a:gd name="T50" fmla="*/ 174 w 246"/>
                <a:gd name="T51" fmla="*/ 39 h 247"/>
                <a:gd name="T52" fmla="*/ 197 w 246"/>
                <a:gd name="T53" fmla="*/ 23 h 247"/>
                <a:gd name="T54" fmla="*/ 223 w 246"/>
                <a:gd name="T55" fmla="*/ 49 h 247"/>
                <a:gd name="T56" fmla="*/ 207 w 246"/>
                <a:gd name="T57" fmla="*/ 73 h 247"/>
                <a:gd name="T58" fmla="*/ 219 w 246"/>
                <a:gd name="T59" fmla="*/ 100 h 247"/>
                <a:gd name="T60" fmla="*/ 246 w 246"/>
                <a:gd name="T61" fmla="*/ 105 h 247"/>
                <a:gd name="T62" fmla="*/ 246 w 246"/>
                <a:gd name="T63" fmla="*/ 142 h 247"/>
                <a:gd name="T64" fmla="*/ 219 w 246"/>
                <a:gd name="T65" fmla="*/ 147 h 247"/>
                <a:gd name="T66" fmla="*/ 207 w 246"/>
                <a:gd name="T67" fmla="*/ 124 h 247"/>
                <a:gd name="T68" fmla="*/ 123 w 246"/>
                <a:gd name="T69" fmla="*/ 40 h 247"/>
                <a:gd name="T70" fmla="*/ 39 w 246"/>
                <a:gd name="T71" fmla="*/ 124 h 247"/>
                <a:gd name="T72" fmla="*/ 123 w 246"/>
                <a:gd name="T73" fmla="*/ 207 h 247"/>
                <a:gd name="T74" fmla="*/ 207 w 246"/>
                <a:gd name="T75" fmla="*/ 124 h 247"/>
                <a:gd name="T76" fmla="*/ 165 w 246"/>
                <a:gd name="T77" fmla="*/ 120 h 247"/>
                <a:gd name="T78" fmla="*/ 102 w 246"/>
                <a:gd name="T79" fmla="*/ 74 h 247"/>
                <a:gd name="T80" fmla="*/ 95 w 246"/>
                <a:gd name="T81" fmla="*/ 77 h 247"/>
                <a:gd name="T82" fmla="*/ 95 w 246"/>
                <a:gd name="T83" fmla="*/ 170 h 247"/>
                <a:gd name="T84" fmla="*/ 102 w 246"/>
                <a:gd name="T85" fmla="*/ 173 h 247"/>
                <a:gd name="T86" fmla="*/ 165 w 246"/>
                <a:gd name="T87" fmla="*/ 127 h 247"/>
                <a:gd name="T88" fmla="*/ 165 w 246"/>
                <a:gd name="T89" fmla="*/ 1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 h="247">
                  <a:moveTo>
                    <a:pt x="219" y="147"/>
                  </a:moveTo>
                  <a:cubicBezTo>
                    <a:pt x="216" y="157"/>
                    <a:pt x="212" y="166"/>
                    <a:pt x="207" y="174"/>
                  </a:cubicBezTo>
                  <a:cubicBezTo>
                    <a:pt x="223" y="198"/>
                    <a:pt x="223" y="198"/>
                    <a:pt x="223" y="198"/>
                  </a:cubicBezTo>
                  <a:cubicBezTo>
                    <a:pt x="197" y="224"/>
                    <a:pt x="197" y="224"/>
                    <a:pt x="197" y="224"/>
                  </a:cubicBezTo>
                  <a:cubicBezTo>
                    <a:pt x="174" y="208"/>
                    <a:pt x="174" y="208"/>
                    <a:pt x="174" y="208"/>
                  </a:cubicBezTo>
                  <a:cubicBezTo>
                    <a:pt x="165" y="213"/>
                    <a:pt x="156" y="217"/>
                    <a:pt x="147" y="219"/>
                  </a:cubicBezTo>
                  <a:cubicBezTo>
                    <a:pt x="141" y="247"/>
                    <a:pt x="141" y="247"/>
                    <a:pt x="141" y="247"/>
                  </a:cubicBezTo>
                  <a:cubicBezTo>
                    <a:pt x="105" y="247"/>
                    <a:pt x="105" y="247"/>
                    <a:pt x="105" y="247"/>
                  </a:cubicBezTo>
                  <a:cubicBezTo>
                    <a:pt x="99" y="219"/>
                    <a:pt x="99" y="219"/>
                    <a:pt x="99" y="219"/>
                  </a:cubicBezTo>
                  <a:cubicBezTo>
                    <a:pt x="90" y="217"/>
                    <a:pt x="81" y="213"/>
                    <a:pt x="72" y="208"/>
                  </a:cubicBezTo>
                  <a:cubicBezTo>
                    <a:pt x="49" y="224"/>
                    <a:pt x="49" y="224"/>
                    <a:pt x="49" y="224"/>
                  </a:cubicBezTo>
                  <a:cubicBezTo>
                    <a:pt x="23" y="198"/>
                    <a:pt x="23" y="198"/>
                    <a:pt x="23" y="198"/>
                  </a:cubicBezTo>
                  <a:cubicBezTo>
                    <a:pt x="39" y="174"/>
                    <a:pt x="39" y="174"/>
                    <a:pt x="39" y="174"/>
                  </a:cubicBezTo>
                  <a:cubicBezTo>
                    <a:pt x="34" y="166"/>
                    <a:pt x="30" y="157"/>
                    <a:pt x="28" y="147"/>
                  </a:cubicBezTo>
                  <a:cubicBezTo>
                    <a:pt x="0" y="142"/>
                    <a:pt x="0" y="142"/>
                    <a:pt x="0" y="142"/>
                  </a:cubicBezTo>
                  <a:cubicBezTo>
                    <a:pt x="0" y="105"/>
                    <a:pt x="0" y="105"/>
                    <a:pt x="0" y="105"/>
                  </a:cubicBezTo>
                  <a:cubicBezTo>
                    <a:pt x="28" y="100"/>
                    <a:pt x="28" y="100"/>
                    <a:pt x="28" y="100"/>
                  </a:cubicBezTo>
                  <a:cubicBezTo>
                    <a:pt x="30" y="90"/>
                    <a:pt x="34" y="81"/>
                    <a:pt x="39" y="73"/>
                  </a:cubicBezTo>
                  <a:cubicBezTo>
                    <a:pt x="23" y="49"/>
                    <a:pt x="23" y="49"/>
                    <a:pt x="23" y="49"/>
                  </a:cubicBezTo>
                  <a:cubicBezTo>
                    <a:pt x="49" y="23"/>
                    <a:pt x="49" y="23"/>
                    <a:pt x="49" y="23"/>
                  </a:cubicBezTo>
                  <a:cubicBezTo>
                    <a:pt x="72" y="39"/>
                    <a:pt x="72" y="39"/>
                    <a:pt x="72" y="39"/>
                  </a:cubicBezTo>
                  <a:cubicBezTo>
                    <a:pt x="81" y="34"/>
                    <a:pt x="90" y="30"/>
                    <a:pt x="99" y="28"/>
                  </a:cubicBezTo>
                  <a:cubicBezTo>
                    <a:pt x="105" y="0"/>
                    <a:pt x="105" y="0"/>
                    <a:pt x="105" y="0"/>
                  </a:cubicBezTo>
                  <a:cubicBezTo>
                    <a:pt x="141" y="0"/>
                    <a:pt x="141" y="0"/>
                    <a:pt x="141" y="0"/>
                  </a:cubicBezTo>
                  <a:cubicBezTo>
                    <a:pt x="147" y="28"/>
                    <a:pt x="147" y="28"/>
                    <a:pt x="147" y="28"/>
                  </a:cubicBezTo>
                  <a:cubicBezTo>
                    <a:pt x="156" y="30"/>
                    <a:pt x="165" y="34"/>
                    <a:pt x="174" y="39"/>
                  </a:cubicBezTo>
                  <a:cubicBezTo>
                    <a:pt x="197" y="23"/>
                    <a:pt x="197" y="23"/>
                    <a:pt x="197" y="23"/>
                  </a:cubicBezTo>
                  <a:cubicBezTo>
                    <a:pt x="223" y="49"/>
                    <a:pt x="223" y="49"/>
                    <a:pt x="223" y="49"/>
                  </a:cubicBezTo>
                  <a:cubicBezTo>
                    <a:pt x="207" y="73"/>
                    <a:pt x="207" y="73"/>
                    <a:pt x="207" y="73"/>
                  </a:cubicBezTo>
                  <a:cubicBezTo>
                    <a:pt x="212" y="81"/>
                    <a:pt x="216" y="90"/>
                    <a:pt x="219" y="100"/>
                  </a:cubicBezTo>
                  <a:cubicBezTo>
                    <a:pt x="246" y="105"/>
                    <a:pt x="246" y="105"/>
                    <a:pt x="246" y="105"/>
                  </a:cubicBezTo>
                  <a:cubicBezTo>
                    <a:pt x="246" y="142"/>
                    <a:pt x="246" y="142"/>
                    <a:pt x="246" y="142"/>
                  </a:cubicBezTo>
                  <a:lnTo>
                    <a:pt x="219" y="147"/>
                  </a:lnTo>
                  <a:close/>
                  <a:moveTo>
                    <a:pt x="207" y="124"/>
                  </a:moveTo>
                  <a:cubicBezTo>
                    <a:pt x="207" y="77"/>
                    <a:pt x="169" y="40"/>
                    <a:pt x="123" y="40"/>
                  </a:cubicBezTo>
                  <a:cubicBezTo>
                    <a:pt x="77" y="40"/>
                    <a:pt x="39" y="77"/>
                    <a:pt x="39" y="124"/>
                  </a:cubicBezTo>
                  <a:cubicBezTo>
                    <a:pt x="39" y="170"/>
                    <a:pt x="77" y="207"/>
                    <a:pt x="123" y="207"/>
                  </a:cubicBezTo>
                  <a:cubicBezTo>
                    <a:pt x="169" y="207"/>
                    <a:pt x="207" y="170"/>
                    <a:pt x="207" y="124"/>
                  </a:cubicBezTo>
                  <a:close/>
                  <a:moveTo>
                    <a:pt x="165" y="120"/>
                  </a:moveTo>
                  <a:cubicBezTo>
                    <a:pt x="102" y="74"/>
                    <a:pt x="102" y="74"/>
                    <a:pt x="102" y="74"/>
                  </a:cubicBezTo>
                  <a:cubicBezTo>
                    <a:pt x="100" y="71"/>
                    <a:pt x="95" y="73"/>
                    <a:pt x="95" y="77"/>
                  </a:cubicBezTo>
                  <a:cubicBezTo>
                    <a:pt x="95" y="170"/>
                    <a:pt x="95" y="170"/>
                    <a:pt x="95" y="170"/>
                  </a:cubicBezTo>
                  <a:cubicBezTo>
                    <a:pt x="95" y="174"/>
                    <a:pt x="100" y="176"/>
                    <a:pt x="102" y="173"/>
                  </a:cubicBezTo>
                  <a:cubicBezTo>
                    <a:pt x="165" y="127"/>
                    <a:pt x="165" y="127"/>
                    <a:pt x="165" y="127"/>
                  </a:cubicBezTo>
                  <a:cubicBezTo>
                    <a:pt x="167" y="125"/>
                    <a:pt x="167" y="122"/>
                    <a:pt x="165" y="120"/>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6"/>
          <p:cNvSpPr>
            <a:spLocks noEditPoints="1"/>
          </p:cNvSpPr>
          <p:nvPr/>
        </p:nvSpPr>
        <p:spPr bwMode="auto">
          <a:xfrm>
            <a:off x="2565242" y="2333706"/>
            <a:ext cx="1194435" cy="450533"/>
          </a:xfrm>
          <a:custGeom>
            <a:avLst/>
            <a:gdLst>
              <a:gd name="T0" fmla="*/ 128 w 348"/>
              <a:gd name="T1" fmla="*/ 66 h 131"/>
              <a:gd name="T2" fmla="*/ 120 w 348"/>
              <a:gd name="T3" fmla="*/ 74 h 131"/>
              <a:gd name="T4" fmla="*/ 104 w 348"/>
              <a:gd name="T5" fmla="*/ 74 h 131"/>
              <a:gd name="T6" fmla="*/ 96 w 348"/>
              <a:gd name="T7" fmla="*/ 66 h 131"/>
              <a:gd name="T8" fmla="*/ 104 w 348"/>
              <a:gd name="T9" fmla="*/ 58 h 131"/>
              <a:gd name="T10" fmla="*/ 120 w 348"/>
              <a:gd name="T11" fmla="*/ 58 h 131"/>
              <a:gd name="T12" fmla="*/ 128 w 348"/>
              <a:gd name="T13" fmla="*/ 66 h 131"/>
              <a:gd name="T14" fmla="*/ 72 w 348"/>
              <a:gd name="T15" fmla="*/ 58 h 131"/>
              <a:gd name="T16" fmla="*/ 56 w 348"/>
              <a:gd name="T17" fmla="*/ 58 h 131"/>
              <a:gd name="T18" fmla="*/ 48 w 348"/>
              <a:gd name="T19" fmla="*/ 66 h 131"/>
              <a:gd name="T20" fmla="*/ 56 w 348"/>
              <a:gd name="T21" fmla="*/ 74 h 131"/>
              <a:gd name="T22" fmla="*/ 72 w 348"/>
              <a:gd name="T23" fmla="*/ 74 h 131"/>
              <a:gd name="T24" fmla="*/ 80 w 348"/>
              <a:gd name="T25" fmla="*/ 66 h 131"/>
              <a:gd name="T26" fmla="*/ 72 w 348"/>
              <a:gd name="T27" fmla="*/ 58 h 131"/>
              <a:gd name="T28" fmla="*/ 24 w 348"/>
              <a:gd name="T29" fmla="*/ 58 h 131"/>
              <a:gd name="T30" fmla="*/ 8 w 348"/>
              <a:gd name="T31" fmla="*/ 58 h 131"/>
              <a:gd name="T32" fmla="*/ 0 w 348"/>
              <a:gd name="T33" fmla="*/ 66 h 131"/>
              <a:gd name="T34" fmla="*/ 8 w 348"/>
              <a:gd name="T35" fmla="*/ 74 h 131"/>
              <a:gd name="T36" fmla="*/ 24 w 348"/>
              <a:gd name="T37" fmla="*/ 74 h 131"/>
              <a:gd name="T38" fmla="*/ 32 w 348"/>
              <a:gd name="T39" fmla="*/ 66 h 131"/>
              <a:gd name="T40" fmla="*/ 24 w 348"/>
              <a:gd name="T41" fmla="*/ 58 h 131"/>
              <a:gd name="T42" fmla="*/ 168 w 348"/>
              <a:gd name="T43" fmla="*/ 58 h 131"/>
              <a:gd name="T44" fmla="*/ 152 w 348"/>
              <a:gd name="T45" fmla="*/ 58 h 131"/>
              <a:gd name="T46" fmla="*/ 144 w 348"/>
              <a:gd name="T47" fmla="*/ 66 h 131"/>
              <a:gd name="T48" fmla="*/ 152 w 348"/>
              <a:gd name="T49" fmla="*/ 74 h 131"/>
              <a:gd name="T50" fmla="*/ 168 w 348"/>
              <a:gd name="T51" fmla="*/ 74 h 131"/>
              <a:gd name="T52" fmla="*/ 176 w 348"/>
              <a:gd name="T53" fmla="*/ 66 h 131"/>
              <a:gd name="T54" fmla="*/ 168 w 348"/>
              <a:gd name="T55" fmla="*/ 58 h 131"/>
              <a:gd name="T56" fmla="*/ 216 w 348"/>
              <a:gd name="T57" fmla="*/ 58 h 131"/>
              <a:gd name="T58" fmla="*/ 200 w 348"/>
              <a:gd name="T59" fmla="*/ 58 h 131"/>
              <a:gd name="T60" fmla="*/ 192 w 348"/>
              <a:gd name="T61" fmla="*/ 66 h 131"/>
              <a:gd name="T62" fmla="*/ 200 w 348"/>
              <a:gd name="T63" fmla="*/ 74 h 131"/>
              <a:gd name="T64" fmla="*/ 216 w 348"/>
              <a:gd name="T65" fmla="*/ 74 h 131"/>
              <a:gd name="T66" fmla="*/ 224 w 348"/>
              <a:gd name="T67" fmla="*/ 66 h 131"/>
              <a:gd name="T68" fmla="*/ 216 w 348"/>
              <a:gd name="T69" fmla="*/ 58 h 131"/>
              <a:gd name="T70" fmla="*/ 272 w 348"/>
              <a:gd name="T71" fmla="*/ 66 h 131"/>
              <a:gd name="T72" fmla="*/ 264 w 348"/>
              <a:gd name="T73" fmla="*/ 58 h 131"/>
              <a:gd name="T74" fmla="*/ 248 w 348"/>
              <a:gd name="T75" fmla="*/ 58 h 131"/>
              <a:gd name="T76" fmla="*/ 240 w 348"/>
              <a:gd name="T77" fmla="*/ 66 h 131"/>
              <a:gd name="T78" fmla="*/ 248 w 348"/>
              <a:gd name="T79" fmla="*/ 74 h 131"/>
              <a:gd name="T80" fmla="*/ 264 w 348"/>
              <a:gd name="T81" fmla="*/ 74 h 131"/>
              <a:gd name="T82" fmla="*/ 272 w 348"/>
              <a:gd name="T83" fmla="*/ 66 h 131"/>
              <a:gd name="T84" fmla="*/ 312 w 348"/>
              <a:gd name="T85" fmla="*/ 74 h 131"/>
              <a:gd name="T86" fmla="*/ 320 w 348"/>
              <a:gd name="T87" fmla="*/ 66 h 131"/>
              <a:gd name="T88" fmla="*/ 312 w 348"/>
              <a:gd name="T89" fmla="*/ 58 h 131"/>
              <a:gd name="T90" fmla="*/ 296 w 348"/>
              <a:gd name="T91" fmla="*/ 58 h 131"/>
              <a:gd name="T92" fmla="*/ 288 w 348"/>
              <a:gd name="T93" fmla="*/ 66 h 131"/>
              <a:gd name="T94" fmla="*/ 296 w 348"/>
              <a:gd name="T95" fmla="*/ 74 h 131"/>
              <a:gd name="T96" fmla="*/ 312 w 348"/>
              <a:gd name="T97" fmla="*/ 74 h 131"/>
              <a:gd name="T98" fmla="*/ 278 w 348"/>
              <a:gd name="T99" fmla="*/ 0 h 131"/>
              <a:gd name="T100" fmla="*/ 267 w 348"/>
              <a:gd name="T101" fmla="*/ 12 h 131"/>
              <a:gd name="T102" fmla="*/ 325 w 348"/>
              <a:gd name="T103" fmla="*/ 66 h 131"/>
              <a:gd name="T104" fmla="*/ 267 w 348"/>
              <a:gd name="T105" fmla="*/ 119 h 131"/>
              <a:gd name="T106" fmla="*/ 278 w 348"/>
              <a:gd name="T107" fmla="*/ 131 h 131"/>
              <a:gd name="T108" fmla="*/ 348 w 348"/>
              <a:gd name="T109" fmla="*/ 66 h 131"/>
              <a:gd name="T110" fmla="*/ 278 w 348"/>
              <a:gd name="T11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8" h="131">
                <a:moveTo>
                  <a:pt x="128" y="66"/>
                </a:moveTo>
                <a:cubicBezTo>
                  <a:pt x="128" y="70"/>
                  <a:pt x="124" y="74"/>
                  <a:pt x="120" y="74"/>
                </a:cubicBezTo>
                <a:cubicBezTo>
                  <a:pt x="104" y="74"/>
                  <a:pt x="104" y="74"/>
                  <a:pt x="104" y="74"/>
                </a:cubicBezTo>
                <a:cubicBezTo>
                  <a:pt x="100" y="74"/>
                  <a:pt x="96" y="70"/>
                  <a:pt x="96" y="66"/>
                </a:cubicBezTo>
                <a:cubicBezTo>
                  <a:pt x="96" y="61"/>
                  <a:pt x="100" y="58"/>
                  <a:pt x="104" y="58"/>
                </a:cubicBezTo>
                <a:cubicBezTo>
                  <a:pt x="120" y="58"/>
                  <a:pt x="120" y="58"/>
                  <a:pt x="120" y="58"/>
                </a:cubicBezTo>
                <a:cubicBezTo>
                  <a:pt x="124" y="58"/>
                  <a:pt x="128" y="61"/>
                  <a:pt x="128" y="66"/>
                </a:cubicBezTo>
                <a:close/>
                <a:moveTo>
                  <a:pt x="72" y="58"/>
                </a:moveTo>
                <a:cubicBezTo>
                  <a:pt x="56" y="58"/>
                  <a:pt x="56" y="58"/>
                  <a:pt x="56" y="58"/>
                </a:cubicBezTo>
                <a:cubicBezTo>
                  <a:pt x="52" y="58"/>
                  <a:pt x="48" y="61"/>
                  <a:pt x="48" y="66"/>
                </a:cubicBezTo>
                <a:cubicBezTo>
                  <a:pt x="48" y="70"/>
                  <a:pt x="52" y="74"/>
                  <a:pt x="56" y="74"/>
                </a:cubicBezTo>
                <a:cubicBezTo>
                  <a:pt x="72" y="74"/>
                  <a:pt x="72" y="74"/>
                  <a:pt x="72" y="74"/>
                </a:cubicBezTo>
                <a:cubicBezTo>
                  <a:pt x="76" y="74"/>
                  <a:pt x="80" y="70"/>
                  <a:pt x="80" y="66"/>
                </a:cubicBezTo>
                <a:cubicBezTo>
                  <a:pt x="80" y="61"/>
                  <a:pt x="76" y="58"/>
                  <a:pt x="72" y="58"/>
                </a:cubicBezTo>
                <a:close/>
                <a:moveTo>
                  <a:pt x="24" y="58"/>
                </a:moveTo>
                <a:cubicBezTo>
                  <a:pt x="8" y="58"/>
                  <a:pt x="8" y="58"/>
                  <a:pt x="8" y="58"/>
                </a:cubicBezTo>
                <a:cubicBezTo>
                  <a:pt x="4" y="58"/>
                  <a:pt x="0" y="61"/>
                  <a:pt x="0" y="66"/>
                </a:cubicBezTo>
                <a:cubicBezTo>
                  <a:pt x="0" y="70"/>
                  <a:pt x="4" y="74"/>
                  <a:pt x="8" y="74"/>
                </a:cubicBezTo>
                <a:cubicBezTo>
                  <a:pt x="24" y="74"/>
                  <a:pt x="24" y="74"/>
                  <a:pt x="24" y="74"/>
                </a:cubicBezTo>
                <a:cubicBezTo>
                  <a:pt x="28" y="74"/>
                  <a:pt x="32" y="70"/>
                  <a:pt x="32" y="66"/>
                </a:cubicBezTo>
                <a:cubicBezTo>
                  <a:pt x="32" y="61"/>
                  <a:pt x="28" y="58"/>
                  <a:pt x="24" y="58"/>
                </a:cubicBezTo>
                <a:close/>
                <a:moveTo>
                  <a:pt x="168" y="58"/>
                </a:moveTo>
                <a:cubicBezTo>
                  <a:pt x="152" y="58"/>
                  <a:pt x="152" y="58"/>
                  <a:pt x="152" y="58"/>
                </a:cubicBezTo>
                <a:cubicBezTo>
                  <a:pt x="148" y="58"/>
                  <a:pt x="144" y="61"/>
                  <a:pt x="144" y="66"/>
                </a:cubicBezTo>
                <a:cubicBezTo>
                  <a:pt x="144" y="70"/>
                  <a:pt x="148" y="74"/>
                  <a:pt x="152" y="74"/>
                </a:cubicBezTo>
                <a:cubicBezTo>
                  <a:pt x="168" y="74"/>
                  <a:pt x="168" y="74"/>
                  <a:pt x="168" y="74"/>
                </a:cubicBezTo>
                <a:cubicBezTo>
                  <a:pt x="172" y="74"/>
                  <a:pt x="176" y="70"/>
                  <a:pt x="176" y="66"/>
                </a:cubicBezTo>
                <a:cubicBezTo>
                  <a:pt x="176" y="61"/>
                  <a:pt x="172" y="58"/>
                  <a:pt x="168" y="58"/>
                </a:cubicBezTo>
                <a:close/>
                <a:moveTo>
                  <a:pt x="216" y="58"/>
                </a:moveTo>
                <a:cubicBezTo>
                  <a:pt x="200" y="58"/>
                  <a:pt x="200" y="58"/>
                  <a:pt x="200" y="58"/>
                </a:cubicBezTo>
                <a:cubicBezTo>
                  <a:pt x="196" y="58"/>
                  <a:pt x="192" y="61"/>
                  <a:pt x="192" y="66"/>
                </a:cubicBezTo>
                <a:cubicBezTo>
                  <a:pt x="192" y="70"/>
                  <a:pt x="196" y="74"/>
                  <a:pt x="200" y="74"/>
                </a:cubicBezTo>
                <a:cubicBezTo>
                  <a:pt x="216" y="74"/>
                  <a:pt x="216" y="74"/>
                  <a:pt x="216" y="74"/>
                </a:cubicBezTo>
                <a:cubicBezTo>
                  <a:pt x="220" y="74"/>
                  <a:pt x="224" y="70"/>
                  <a:pt x="224" y="66"/>
                </a:cubicBezTo>
                <a:cubicBezTo>
                  <a:pt x="224" y="61"/>
                  <a:pt x="220" y="58"/>
                  <a:pt x="216" y="58"/>
                </a:cubicBezTo>
                <a:close/>
                <a:moveTo>
                  <a:pt x="272" y="66"/>
                </a:moveTo>
                <a:cubicBezTo>
                  <a:pt x="272" y="61"/>
                  <a:pt x="268" y="58"/>
                  <a:pt x="264" y="58"/>
                </a:cubicBezTo>
                <a:cubicBezTo>
                  <a:pt x="248" y="58"/>
                  <a:pt x="248" y="58"/>
                  <a:pt x="248" y="58"/>
                </a:cubicBezTo>
                <a:cubicBezTo>
                  <a:pt x="244" y="58"/>
                  <a:pt x="240" y="61"/>
                  <a:pt x="240" y="66"/>
                </a:cubicBezTo>
                <a:cubicBezTo>
                  <a:pt x="240" y="70"/>
                  <a:pt x="244" y="74"/>
                  <a:pt x="248" y="74"/>
                </a:cubicBezTo>
                <a:cubicBezTo>
                  <a:pt x="264" y="74"/>
                  <a:pt x="264" y="74"/>
                  <a:pt x="264" y="74"/>
                </a:cubicBezTo>
                <a:cubicBezTo>
                  <a:pt x="268" y="74"/>
                  <a:pt x="272" y="70"/>
                  <a:pt x="272" y="66"/>
                </a:cubicBezTo>
                <a:close/>
                <a:moveTo>
                  <a:pt x="312" y="74"/>
                </a:moveTo>
                <a:cubicBezTo>
                  <a:pt x="316" y="74"/>
                  <a:pt x="320" y="70"/>
                  <a:pt x="320" y="66"/>
                </a:cubicBezTo>
                <a:cubicBezTo>
                  <a:pt x="320" y="61"/>
                  <a:pt x="316" y="58"/>
                  <a:pt x="312" y="58"/>
                </a:cubicBezTo>
                <a:cubicBezTo>
                  <a:pt x="296" y="58"/>
                  <a:pt x="296" y="58"/>
                  <a:pt x="296" y="58"/>
                </a:cubicBezTo>
                <a:cubicBezTo>
                  <a:pt x="292" y="58"/>
                  <a:pt x="288" y="61"/>
                  <a:pt x="288" y="66"/>
                </a:cubicBezTo>
                <a:cubicBezTo>
                  <a:pt x="288" y="70"/>
                  <a:pt x="292" y="74"/>
                  <a:pt x="296" y="74"/>
                </a:cubicBezTo>
                <a:lnTo>
                  <a:pt x="312" y="74"/>
                </a:lnTo>
                <a:close/>
                <a:moveTo>
                  <a:pt x="278" y="0"/>
                </a:moveTo>
                <a:cubicBezTo>
                  <a:pt x="267" y="12"/>
                  <a:pt x="267" y="12"/>
                  <a:pt x="267" y="12"/>
                </a:cubicBezTo>
                <a:cubicBezTo>
                  <a:pt x="325" y="66"/>
                  <a:pt x="325" y="66"/>
                  <a:pt x="325" y="66"/>
                </a:cubicBezTo>
                <a:cubicBezTo>
                  <a:pt x="267" y="119"/>
                  <a:pt x="267" y="119"/>
                  <a:pt x="267" y="119"/>
                </a:cubicBezTo>
                <a:cubicBezTo>
                  <a:pt x="278" y="131"/>
                  <a:pt x="278" y="131"/>
                  <a:pt x="278" y="131"/>
                </a:cubicBezTo>
                <a:cubicBezTo>
                  <a:pt x="348" y="66"/>
                  <a:pt x="348" y="66"/>
                  <a:pt x="348" y="66"/>
                </a:cubicBezTo>
                <a:lnTo>
                  <a:pt x="278" y="0"/>
                </a:lnTo>
                <a:close/>
              </a:path>
            </a:pathLst>
          </a:custGeom>
          <a:solidFill>
            <a:srgbClr val="C2C2C2"/>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27"/>
          <p:cNvSpPr>
            <a:spLocks noEditPoints="1"/>
          </p:cNvSpPr>
          <p:nvPr/>
        </p:nvSpPr>
        <p:spPr bwMode="auto">
          <a:xfrm>
            <a:off x="4725353" y="907019"/>
            <a:ext cx="4851083" cy="3242787"/>
          </a:xfrm>
          <a:custGeom>
            <a:avLst/>
            <a:gdLst>
              <a:gd name="T0" fmla="*/ 1414 w 1414"/>
              <a:gd name="T1" fmla="*/ 482 h 945"/>
              <a:gd name="T2" fmla="*/ 1343 w 1414"/>
              <a:gd name="T3" fmla="*/ 547 h 945"/>
              <a:gd name="T4" fmla="*/ 1332 w 1414"/>
              <a:gd name="T5" fmla="*/ 535 h 945"/>
              <a:gd name="T6" fmla="*/ 1381 w 1414"/>
              <a:gd name="T7" fmla="*/ 490 h 945"/>
              <a:gd name="T8" fmla="*/ 1074 w 1414"/>
              <a:gd name="T9" fmla="*/ 490 h 945"/>
              <a:gd name="T10" fmla="*/ 1066 w 1414"/>
              <a:gd name="T11" fmla="*/ 482 h 945"/>
              <a:gd name="T12" fmla="*/ 1074 w 1414"/>
              <a:gd name="T13" fmla="*/ 474 h 945"/>
              <a:gd name="T14" fmla="*/ 1381 w 1414"/>
              <a:gd name="T15" fmla="*/ 474 h 945"/>
              <a:gd name="T16" fmla="*/ 1332 w 1414"/>
              <a:gd name="T17" fmla="*/ 428 h 945"/>
              <a:gd name="T18" fmla="*/ 1343 w 1414"/>
              <a:gd name="T19" fmla="*/ 416 h 945"/>
              <a:gd name="T20" fmla="*/ 1414 w 1414"/>
              <a:gd name="T21" fmla="*/ 482 h 945"/>
              <a:gd name="T22" fmla="*/ 691 w 1414"/>
              <a:gd name="T23" fmla="*/ 739 h 945"/>
              <a:gd name="T24" fmla="*/ 759 w 1414"/>
              <a:gd name="T25" fmla="*/ 742 h 945"/>
              <a:gd name="T26" fmla="*/ 15 w 1414"/>
              <a:gd name="T27" fmla="*/ 722 h 945"/>
              <a:gd name="T28" fmla="*/ 3 w 1414"/>
              <a:gd name="T29" fmla="*/ 723 h 945"/>
              <a:gd name="T30" fmla="*/ 4 w 1414"/>
              <a:gd name="T31" fmla="*/ 734 h 945"/>
              <a:gd name="T32" fmla="*/ 401 w 1414"/>
              <a:gd name="T33" fmla="*/ 906 h 945"/>
              <a:gd name="T34" fmla="*/ 768 w 1414"/>
              <a:gd name="T35" fmla="*/ 755 h 945"/>
              <a:gd name="T36" fmla="*/ 760 w 1414"/>
              <a:gd name="T37" fmla="*/ 821 h 945"/>
              <a:gd name="T38" fmla="*/ 776 w 1414"/>
              <a:gd name="T39" fmla="*/ 823 h 945"/>
              <a:gd name="T40" fmla="*/ 788 w 1414"/>
              <a:gd name="T41" fmla="*/ 728 h 945"/>
              <a:gd name="T42" fmla="*/ 692 w 1414"/>
              <a:gd name="T43" fmla="*/ 723 h 945"/>
              <a:gd name="T44" fmla="*/ 691 w 1414"/>
              <a:gd name="T45" fmla="*/ 739 h 945"/>
              <a:gd name="T46" fmla="*/ 29 w 1414"/>
              <a:gd name="T47" fmla="*/ 208 h 945"/>
              <a:gd name="T48" fmla="*/ 38 w 1414"/>
              <a:gd name="T49" fmla="*/ 142 h 945"/>
              <a:gd name="T50" fmla="*/ 22 w 1414"/>
              <a:gd name="T51" fmla="*/ 140 h 945"/>
              <a:gd name="T52" fmla="*/ 9 w 1414"/>
              <a:gd name="T53" fmla="*/ 235 h 945"/>
              <a:gd name="T54" fmla="*/ 105 w 1414"/>
              <a:gd name="T55" fmla="*/ 240 h 945"/>
              <a:gd name="T56" fmla="*/ 106 w 1414"/>
              <a:gd name="T57" fmla="*/ 224 h 945"/>
              <a:gd name="T58" fmla="*/ 38 w 1414"/>
              <a:gd name="T59" fmla="*/ 221 h 945"/>
              <a:gd name="T60" fmla="*/ 783 w 1414"/>
              <a:gd name="T61" fmla="*/ 241 h 945"/>
              <a:gd name="T62" fmla="*/ 788 w 1414"/>
              <a:gd name="T63" fmla="*/ 243 h 945"/>
              <a:gd name="T64" fmla="*/ 794 w 1414"/>
              <a:gd name="T65" fmla="*/ 240 h 945"/>
              <a:gd name="T66" fmla="*/ 793 w 1414"/>
              <a:gd name="T67" fmla="*/ 229 h 945"/>
              <a:gd name="T68" fmla="*/ 29 w 1414"/>
              <a:gd name="T69" fmla="*/ 208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4" h="945">
                <a:moveTo>
                  <a:pt x="1414" y="482"/>
                </a:moveTo>
                <a:cubicBezTo>
                  <a:pt x="1343" y="547"/>
                  <a:pt x="1343" y="547"/>
                  <a:pt x="1343" y="547"/>
                </a:cubicBezTo>
                <a:cubicBezTo>
                  <a:pt x="1332" y="535"/>
                  <a:pt x="1332" y="535"/>
                  <a:pt x="1332" y="535"/>
                </a:cubicBezTo>
                <a:cubicBezTo>
                  <a:pt x="1381" y="490"/>
                  <a:pt x="1381" y="490"/>
                  <a:pt x="1381" y="490"/>
                </a:cubicBezTo>
                <a:cubicBezTo>
                  <a:pt x="1074" y="490"/>
                  <a:pt x="1074" y="490"/>
                  <a:pt x="1074" y="490"/>
                </a:cubicBezTo>
                <a:cubicBezTo>
                  <a:pt x="1069" y="490"/>
                  <a:pt x="1066" y="486"/>
                  <a:pt x="1066" y="482"/>
                </a:cubicBezTo>
                <a:cubicBezTo>
                  <a:pt x="1066" y="477"/>
                  <a:pt x="1069" y="474"/>
                  <a:pt x="1074" y="474"/>
                </a:cubicBezTo>
                <a:cubicBezTo>
                  <a:pt x="1381" y="474"/>
                  <a:pt x="1381" y="474"/>
                  <a:pt x="1381" y="474"/>
                </a:cubicBezTo>
                <a:cubicBezTo>
                  <a:pt x="1332" y="428"/>
                  <a:pt x="1332" y="428"/>
                  <a:pt x="1332" y="428"/>
                </a:cubicBezTo>
                <a:cubicBezTo>
                  <a:pt x="1343" y="416"/>
                  <a:pt x="1343" y="416"/>
                  <a:pt x="1343" y="416"/>
                </a:cubicBezTo>
                <a:lnTo>
                  <a:pt x="1414" y="482"/>
                </a:lnTo>
                <a:close/>
                <a:moveTo>
                  <a:pt x="691" y="739"/>
                </a:moveTo>
                <a:cubicBezTo>
                  <a:pt x="759" y="742"/>
                  <a:pt x="759" y="742"/>
                  <a:pt x="759" y="742"/>
                </a:cubicBezTo>
                <a:cubicBezTo>
                  <a:pt x="515" y="945"/>
                  <a:pt x="264" y="938"/>
                  <a:pt x="15" y="722"/>
                </a:cubicBezTo>
                <a:cubicBezTo>
                  <a:pt x="11" y="719"/>
                  <a:pt x="6" y="720"/>
                  <a:pt x="3" y="723"/>
                </a:cubicBezTo>
                <a:cubicBezTo>
                  <a:pt x="0" y="726"/>
                  <a:pt x="1" y="731"/>
                  <a:pt x="4" y="734"/>
                </a:cubicBezTo>
                <a:cubicBezTo>
                  <a:pt x="137" y="849"/>
                  <a:pt x="269" y="906"/>
                  <a:pt x="401" y="906"/>
                </a:cubicBezTo>
                <a:cubicBezTo>
                  <a:pt x="524" y="906"/>
                  <a:pt x="647" y="856"/>
                  <a:pt x="768" y="755"/>
                </a:cubicBezTo>
                <a:cubicBezTo>
                  <a:pt x="760" y="821"/>
                  <a:pt x="760" y="821"/>
                  <a:pt x="760" y="821"/>
                </a:cubicBezTo>
                <a:cubicBezTo>
                  <a:pt x="776" y="823"/>
                  <a:pt x="776" y="823"/>
                  <a:pt x="776" y="823"/>
                </a:cubicBezTo>
                <a:cubicBezTo>
                  <a:pt x="788" y="728"/>
                  <a:pt x="788" y="728"/>
                  <a:pt x="788" y="728"/>
                </a:cubicBezTo>
                <a:cubicBezTo>
                  <a:pt x="692" y="723"/>
                  <a:pt x="692" y="723"/>
                  <a:pt x="692" y="723"/>
                </a:cubicBezTo>
                <a:lnTo>
                  <a:pt x="691" y="739"/>
                </a:lnTo>
                <a:close/>
                <a:moveTo>
                  <a:pt x="29" y="208"/>
                </a:moveTo>
                <a:cubicBezTo>
                  <a:pt x="38" y="142"/>
                  <a:pt x="38" y="142"/>
                  <a:pt x="38" y="142"/>
                </a:cubicBezTo>
                <a:cubicBezTo>
                  <a:pt x="22" y="140"/>
                  <a:pt x="22" y="140"/>
                  <a:pt x="22" y="140"/>
                </a:cubicBezTo>
                <a:cubicBezTo>
                  <a:pt x="9" y="235"/>
                  <a:pt x="9" y="235"/>
                  <a:pt x="9" y="235"/>
                </a:cubicBezTo>
                <a:cubicBezTo>
                  <a:pt x="105" y="240"/>
                  <a:pt x="105" y="240"/>
                  <a:pt x="105" y="240"/>
                </a:cubicBezTo>
                <a:cubicBezTo>
                  <a:pt x="106" y="224"/>
                  <a:pt x="106" y="224"/>
                  <a:pt x="106" y="224"/>
                </a:cubicBezTo>
                <a:cubicBezTo>
                  <a:pt x="38" y="221"/>
                  <a:pt x="38" y="221"/>
                  <a:pt x="38" y="221"/>
                </a:cubicBezTo>
                <a:cubicBezTo>
                  <a:pt x="283" y="18"/>
                  <a:pt x="533" y="25"/>
                  <a:pt x="783" y="241"/>
                </a:cubicBezTo>
                <a:cubicBezTo>
                  <a:pt x="784" y="242"/>
                  <a:pt x="786" y="243"/>
                  <a:pt x="788" y="243"/>
                </a:cubicBezTo>
                <a:cubicBezTo>
                  <a:pt x="790" y="243"/>
                  <a:pt x="792" y="242"/>
                  <a:pt x="794" y="240"/>
                </a:cubicBezTo>
                <a:cubicBezTo>
                  <a:pt x="797" y="237"/>
                  <a:pt x="797" y="232"/>
                  <a:pt x="793" y="229"/>
                </a:cubicBezTo>
                <a:cubicBezTo>
                  <a:pt x="537" y="7"/>
                  <a:pt x="280" y="0"/>
                  <a:pt x="29" y="208"/>
                </a:cubicBezTo>
                <a:close/>
              </a:path>
            </a:pathLst>
          </a:custGeom>
          <a:solidFill>
            <a:srgbClr val="505050"/>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7956168"/>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63733</TotalTime>
  <Words>1453</Words>
  <Application>Microsoft Office PowerPoint</Application>
  <PresentationFormat>Widescreen</PresentationFormat>
  <Paragraphs>167</Paragraphs>
  <Slides>23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Customer Churn Prediction for Retail</vt:lpstr>
      <vt:lpstr>PowerPoint Presentation</vt:lpstr>
      <vt:lpstr> Why do we need Customer Churn Prediction for Retail?</vt:lpstr>
      <vt:lpstr>PowerPoint Presentation</vt:lpstr>
      <vt:lpstr>PowerPoint Presentation</vt:lpstr>
      <vt:lpstr>PowerPoint Presentation</vt:lpstr>
      <vt:lpstr>PowerPoint Presentation</vt:lpstr>
      <vt:lpstr>Customer Churn Prediction for Retail Implementation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679</cp:revision>
  <dcterms:created xsi:type="dcterms:W3CDTF">2016-05-26T06:26:46Z</dcterms:created>
  <dcterms:modified xsi:type="dcterms:W3CDTF">2017-01-24T16:45:27Z</dcterms:modified>
</cp:coreProperties>
</file>