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B44B5-F7BD-4EF9-859E-16A95E317B7D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23CDA-DF39-430B-BEA2-CBA766C53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10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B44B5-F7BD-4EF9-859E-16A95E317B7D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23CDA-DF39-430B-BEA2-CBA766C53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00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B44B5-F7BD-4EF9-859E-16A95E317B7D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23CDA-DF39-430B-BEA2-CBA766C53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730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B44B5-F7BD-4EF9-859E-16A95E317B7D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23CDA-DF39-430B-BEA2-CBA766C53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66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B44B5-F7BD-4EF9-859E-16A95E317B7D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23CDA-DF39-430B-BEA2-CBA766C53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99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B44B5-F7BD-4EF9-859E-16A95E317B7D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23CDA-DF39-430B-BEA2-CBA766C53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02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B44B5-F7BD-4EF9-859E-16A95E317B7D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23CDA-DF39-430B-BEA2-CBA766C53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9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B44B5-F7BD-4EF9-859E-16A95E317B7D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23CDA-DF39-430B-BEA2-CBA766C53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20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B44B5-F7BD-4EF9-859E-16A95E317B7D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23CDA-DF39-430B-BEA2-CBA766C53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38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B44B5-F7BD-4EF9-859E-16A95E317B7D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23CDA-DF39-430B-BEA2-CBA766C53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85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B44B5-F7BD-4EF9-859E-16A95E317B7D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23CDA-DF39-430B-BEA2-CBA766C53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4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B44B5-F7BD-4EF9-859E-16A95E317B7D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23CDA-DF39-430B-BEA2-CBA766C53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28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35" y="54189"/>
            <a:ext cx="10787504" cy="363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67">
              <a:defRPr/>
            </a:pPr>
            <a:r>
              <a:rPr lang="en-US" sz="1765" b="1" i="1" dirty="0">
                <a:solidFill>
                  <a:srgbClr val="505050"/>
                </a:solidFill>
                <a:latin typeface="Segoe UI Semilight"/>
              </a:rPr>
              <a:t>Architecture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15774" y="1018649"/>
            <a:ext cx="1456279" cy="452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67">
              <a:defRPr/>
            </a:pPr>
            <a:r>
              <a:rPr lang="en-US" sz="1176" b="1" dirty="0">
                <a:solidFill>
                  <a:srgbClr val="505050"/>
                </a:solidFill>
                <a:latin typeface="Segoe UI Semilight"/>
              </a:rPr>
              <a:t>Consume </a:t>
            </a:r>
          </a:p>
          <a:p>
            <a:pPr defTabSz="914367">
              <a:defRPr/>
            </a:pPr>
            <a:endParaRPr lang="en-US" sz="1176" b="1" dirty="0">
              <a:solidFill>
                <a:srgbClr val="505050"/>
              </a:solidFill>
              <a:latin typeface="Segoe UI Semilight"/>
            </a:endParaRP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4131522" y="6579088"/>
            <a:ext cx="3919228" cy="1951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67">
              <a:defRPr/>
            </a:pPr>
            <a:r>
              <a:rPr lang="en-US" sz="784">
                <a:solidFill>
                  <a:srgbClr val="505050"/>
                </a:solidFill>
                <a:latin typeface="Segoe UI Semilight"/>
              </a:rPr>
              <a:t>Microsoft Confidential</a:t>
            </a:r>
            <a:endParaRPr lang="en-US" sz="784" dirty="0">
              <a:solidFill>
                <a:srgbClr val="505050"/>
              </a:solidFill>
              <a:latin typeface="Segoe UI Semi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62512" y="1477897"/>
            <a:ext cx="9985548" cy="4490974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7">
              <a:defRPr/>
            </a:pPr>
            <a:endParaRPr lang="en-US" sz="1765">
              <a:solidFill>
                <a:srgbClr val="FFFFFF"/>
              </a:solidFill>
              <a:latin typeface="Segoe UI Semiligh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784" y="1468751"/>
            <a:ext cx="1826055" cy="4488912"/>
          </a:xfrm>
          <a:prstGeom prst="rect">
            <a:avLst/>
          </a:prstGeom>
          <a:solidFill>
            <a:srgbClr val="C5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7">
              <a:defRPr/>
            </a:pPr>
            <a:endParaRPr lang="en-US" sz="1765">
              <a:solidFill>
                <a:srgbClr val="FFFFFF"/>
              </a:solidFill>
              <a:latin typeface="Segoe UI Semi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1834" y="1466691"/>
            <a:ext cx="1965612" cy="452590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176" b="1" dirty="0"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 Semilight"/>
              </a:rPr>
              <a:t>Azure Services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174679" y="1925515"/>
            <a:ext cx="8306156" cy="3628298"/>
          </a:xfrm>
          <a:prstGeom prst="rect">
            <a:avLst/>
          </a:prstGeom>
          <a:solidFill>
            <a:srgbClr val="BDD7EE"/>
          </a:solidFill>
          <a:ln w="25400">
            <a:solidFill>
              <a:schemeClr val="bg2">
                <a:lumMod val="9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defRPr/>
            </a:pPr>
            <a:endParaRPr lang="en-US" sz="1078" b="1" dirty="0">
              <a:solidFill>
                <a:srgbClr val="505050"/>
              </a:solidFill>
              <a:latin typeface="Segoe UI Semilight"/>
            </a:endParaRPr>
          </a:p>
        </p:txBody>
      </p: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1875230" y="1477599"/>
            <a:ext cx="13851" cy="450188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8184" y="989832"/>
            <a:ext cx="1191950" cy="271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67">
              <a:defRPr/>
            </a:pPr>
            <a:r>
              <a:rPr lang="en-US" sz="1176" b="1" dirty="0">
                <a:solidFill>
                  <a:srgbClr val="505050"/>
                </a:solidFill>
                <a:latin typeface="Segoe UI Semilight"/>
              </a:rPr>
              <a:t>Data Sources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50200" y="973390"/>
            <a:ext cx="608995" cy="271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67">
              <a:defRPr/>
            </a:pPr>
            <a:r>
              <a:rPr lang="en-US" sz="1176" b="1" dirty="0">
                <a:solidFill>
                  <a:srgbClr val="505050"/>
                </a:solidFill>
                <a:latin typeface="Segoe UI Semilight"/>
              </a:rPr>
              <a:t>Ingest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20403" y="986988"/>
            <a:ext cx="1564886" cy="452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67">
              <a:defRPr/>
            </a:pPr>
            <a:r>
              <a:rPr lang="en-US" sz="1176" b="1" dirty="0">
                <a:solidFill>
                  <a:srgbClr val="505050"/>
                </a:solidFill>
                <a:latin typeface="Segoe UI Semilight"/>
              </a:rPr>
              <a:t>Prepare</a:t>
            </a:r>
          </a:p>
          <a:p>
            <a:pPr algn="ctr" defTabSz="914367">
              <a:defRPr/>
            </a:pPr>
            <a:endParaRPr lang="en-US" sz="1176" b="1" dirty="0">
              <a:solidFill>
                <a:srgbClr val="505050"/>
              </a:solidFill>
              <a:latin typeface="Segoe UI Semilight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4357581" y="1481339"/>
            <a:ext cx="16160" cy="449023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132158" y="1479818"/>
            <a:ext cx="8156" cy="449474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70818" y="986988"/>
            <a:ext cx="1654813" cy="73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67">
              <a:defRPr/>
            </a:pPr>
            <a:r>
              <a:rPr lang="en-US" sz="1176" b="1" dirty="0">
                <a:solidFill>
                  <a:srgbClr val="505050"/>
                </a:solidFill>
                <a:latin typeface="Segoe UI Semilight"/>
              </a:rPr>
              <a:t>Analyze</a:t>
            </a:r>
          </a:p>
          <a:p>
            <a:pPr algn="ctr"/>
            <a:r>
              <a:rPr lang="en-US" sz="1078" dirty="0"/>
              <a:t>(stat analysis, ML scoring via Azure Data Factory)</a:t>
            </a:r>
          </a:p>
          <a:p>
            <a:pPr algn="ctr" defTabSz="914367">
              <a:defRPr/>
            </a:pPr>
            <a:endParaRPr lang="en-US" sz="882" b="1" dirty="0">
              <a:solidFill>
                <a:srgbClr val="505050"/>
              </a:solidFill>
              <a:latin typeface="Segoe UI Semilight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0533622" y="1465459"/>
            <a:ext cx="9070" cy="449220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333131" y="2875947"/>
            <a:ext cx="2716340" cy="869346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67">
              <a:defRPr/>
            </a:pPr>
            <a:r>
              <a:rPr lang="en-US" sz="1078" b="1" dirty="0">
                <a:solidFill>
                  <a:srgbClr val="505050"/>
                </a:solidFill>
                <a:latin typeface="Segoe UI Semilight"/>
              </a:rPr>
              <a:t>          SQL Data Warehouse</a:t>
            </a:r>
          </a:p>
          <a:p>
            <a:pPr algn="ctr" defTabSz="914367">
              <a:defRPr/>
            </a:pPr>
            <a:r>
              <a:rPr lang="en-US" sz="1078" dirty="0">
                <a:solidFill>
                  <a:srgbClr val="505050"/>
                </a:solidFill>
                <a:latin typeface="Segoe UI Semilight"/>
              </a:rPr>
              <a:t>(predictions)</a:t>
            </a:r>
          </a:p>
        </p:txBody>
      </p:sp>
      <p:cxnSp>
        <p:nvCxnSpPr>
          <p:cNvPr id="27" name="Straight Arrow Connector 26"/>
          <p:cNvCxnSpPr>
            <a:cxnSpLocks/>
          </p:cNvCxnSpPr>
          <p:nvPr/>
        </p:nvCxnSpPr>
        <p:spPr>
          <a:xfrm flipV="1">
            <a:off x="9033426" y="3225229"/>
            <a:ext cx="1918208" cy="13553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91242" y="1488077"/>
            <a:ext cx="1754570" cy="452590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176" b="1" dirty="0"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 Semilight"/>
              </a:rPr>
              <a:t>User Environment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625833" y="4055682"/>
            <a:ext cx="960661" cy="543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4367">
              <a:defRPr/>
            </a:pPr>
            <a:r>
              <a:rPr lang="en-US" sz="980" b="1" dirty="0">
                <a:solidFill>
                  <a:srgbClr val="FFFFFF">
                    <a:lumMod val="50000"/>
                  </a:srgbClr>
                </a:solidFill>
                <a:latin typeface="Segoe UI Semilight"/>
              </a:rPr>
              <a:t>Onetime (help cold-start the prediction)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261460" y="3830549"/>
            <a:ext cx="1523410" cy="271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67">
              <a:defRPr/>
            </a:pPr>
            <a:endParaRPr lang="en-US" sz="1176" dirty="0">
              <a:solidFill>
                <a:srgbClr val="505050"/>
              </a:solidFill>
              <a:latin typeface="Segoe UI Semiligh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23222" y="4345190"/>
            <a:ext cx="1376125" cy="455502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67">
              <a:defRPr/>
            </a:pPr>
            <a:r>
              <a:rPr lang="en-US" sz="1078" b="1" dirty="0">
                <a:solidFill>
                  <a:srgbClr val="505050"/>
                </a:solidFill>
                <a:latin typeface="Segoe UI Semilight"/>
              </a:rPr>
              <a:t>Historical Data</a:t>
            </a:r>
          </a:p>
        </p:txBody>
      </p:sp>
      <p:cxnSp>
        <p:nvCxnSpPr>
          <p:cNvPr id="40" name="Straight Arrow Connector 39"/>
          <p:cNvCxnSpPr>
            <a:cxnSpLocks/>
            <a:stCxn id="39" idx="3"/>
          </p:cNvCxnSpPr>
          <p:nvPr/>
        </p:nvCxnSpPr>
        <p:spPr>
          <a:xfrm flipV="1">
            <a:off x="1599347" y="4563568"/>
            <a:ext cx="1043442" cy="9373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724576" y="4582356"/>
            <a:ext cx="1191950" cy="271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67">
              <a:defRPr/>
            </a:pPr>
            <a:r>
              <a:rPr lang="en-US" sz="1176" dirty="0">
                <a:solidFill>
                  <a:srgbClr val="505050"/>
                </a:solidFill>
                <a:latin typeface="Segoe UI Semilight"/>
              </a:rPr>
              <a:t>PolyBase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174282" y="1868573"/>
            <a:ext cx="3515033" cy="271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67">
              <a:defRPr/>
            </a:pPr>
            <a:r>
              <a:rPr lang="en-US" sz="1176" b="1" dirty="0">
                <a:solidFill>
                  <a:srgbClr val="505050"/>
                </a:solidFill>
                <a:latin typeface="Segoe UI Semilight"/>
              </a:rPr>
              <a:t>Compute</a:t>
            </a:r>
            <a:endParaRPr lang="en-US" sz="1176" dirty="0">
              <a:solidFill>
                <a:srgbClr val="505050"/>
              </a:solidFill>
              <a:latin typeface="Segoe UI Semilight"/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0992" y="3117633"/>
            <a:ext cx="380127" cy="385975"/>
          </a:xfrm>
          <a:prstGeom prst="rect">
            <a:avLst/>
          </a:prstGeom>
        </p:spPr>
      </p:pic>
      <p:cxnSp>
        <p:nvCxnSpPr>
          <p:cNvPr id="53" name="Straight Connector 52"/>
          <p:cNvCxnSpPr/>
          <p:nvPr/>
        </p:nvCxnSpPr>
        <p:spPr>
          <a:xfrm>
            <a:off x="8682773" y="1449609"/>
            <a:ext cx="9070" cy="449220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7422704" y="1012188"/>
            <a:ext cx="4140794" cy="422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67">
              <a:defRPr/>
            </a:pPr>
            <a:r>
              <a:rPr lang="en-US" sz="1078" b="1" dirty="0">
                <a:solidFill>
                  <a:srgbClr val="505050"/>
                </a:solidFill>
                <a:latin typeface="Segoe UI Semilight"/>
              </a:rPr>
              <a:t>Publish</a:t>
            </a:r>
          </a:p>
          <a:p>
            <a:pPr algn="ctr" defTabSz="914367">
              <a:defRPr/>
            </a:pPr>
            <a:endParaRPr lang="en-US" sz="1078" b="1" dirty="0">
              <a:solidFill>
                <a:srgbClr val="505050"/>
              </a:solidFill>
              <a:latin typeface="Segoe UI Semiligh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9246704" y="2998934"/>
            <a:ext cx="1456279" cy="226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67">
              <a:defRPr/>
            </a:pPr>
            <a:r>
              <a:rPr lang="en-US" sz="882" dirty="0">
                <a:solidFill>
                  <a:srgbClr val="505050"/>
                </a:solidFill>
                <a:latin typeface="Segoe UI Semilight"/>
              </a:rPr>
              <a:t>query</a:t>
            </a:r>
          </a:p>
        </p:txBody>
      </p:sp>
      <p:sp>
        <p:nvSpPr>
          <p:cNvPr id="68" name="Rectangle 67"/>
          <p:cNvSpPr/>
          <p:nvPr/>
        </p:nvSpPr>
        <p:spPr>
          <a:xfrm>
            <a:off x="2655456" y="4217318"/>
            <a:ext cx="4859883" cy="6751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r" defTabSz="914367">
              <a:defRPr/>
            </a:pPr>
            <a:endParaRPr lang="en-US" sz="1078" b="1" dirty="0">
              <a:solidFill>
                <a:srgbClr val="505050"/>
              </a:solidFill>
              <a:latin typeface="Segoe UI Semilight"/>
            </a:endParaRPr>
          </a:p>
          <a:p>
            <a:pPr algn="ctr" defTabSz="914367">
              <a:defRPr/>
            </a:pPr>
            <a:r>
              <a:rPr lang="en-US" sz="1078" b="1" dirty="0">
                <a:solidFill>
                  <a:srgbClr val="505050"/>
                </a:solidFill>
                <a:latin typeface="Segoe UI Semilight"/>
              </a:rPr>
              <a:t>Azure Blob Storage</a:t>
            </a:r>
          </a:p>
          <a:p>
            <a:pPr algn="r" defTabSz="914367">
              <a:defRPr/>
            </a:pPr>
            <a:endParaRPr lang="en-US" sz="1078" b="1" dirty="0">
              <a:solidFill>
                <a:srgbClr val="505050"/>
              </a:solidFill>
              <a:latin typeface="Segoe UI Semilight"/>
            </a:endParaRPr>
          </a:p>
          <a:p>
            <a:pPr algn="ctr" defTabSz="914367">
              <a:defRPr/>
            </a:pPr>
            <a:r>
              <a:rPr lang="en-US" sz="1078" b="1" dirty="0">
                <a:solidFill>
                  <a:srgbClr val="505050"/>
                </a:solidFill>
                <a:latin typeface="Segoe UI Semilight"/>
              </a:rPr>
              <a:t>           </a:t>
            </a:r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1268" y="4352957"/>
            <a:ext cx="342094" cy="331655"/>
          </a:xfrm>
          <a:prstGeom prst="rect">
            <a:avLst/>
          </a:prstGeom>
          <a:solidFill>
            <a:srgbClr val="1F6EC5"/>
          </a:solidFill>
        </p:spPr>
      </p:pic>
      <p:sp>
        <p:nvSpPr>
          <p:cNvPr id="73" name="Rectangle 72"/>
          <p:cNvSpPr/>
          <p:nvPr/>
        </p:nvSpPr>
        <p:spPr>
          <a:xfrm>
            <a:off x="2276029" y="2977321"/>
            <a:ext cx="1401783" cy="455502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 defTabSz="914367">
              <a:defRPr/>
            </a:pPr>
            <a:r>
              <a:rPr lang="en-US" sz="1078" b="1" dirty="0">
                <a:solidFill>
                  <a:srgbClr val="505050"/>
                </a:solidFill>
                <a:latin typeface="Segoe UI Semilight"/>
              </a:rPr>
              <a:t>Event Hub</a:t>
            </a:r>
            <a:endParaRPr lang="en-US" sz="784" b="1" dirty="0">
              <a:solidFill>
                <a:srgbClr val="505050"/>
              </a:solidFill>
              <a:latin typeface="Segoe UI Semilight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134151" y="2977811"/>
            <a:ext cx="1827081" cy="455502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67">
              <a:defRPr/>
            </a:pPr>
            <a:r>
              <a:rPr lang="en-US" sz="1078" b="1" dirty="0">
                <a:solidFill>
                  <a:srgbClr val="505050"/>
                </a:solidFill>
                <a:latin typeface="Segoe UI Semilight"/>
              </a:rPr>
              <a:t>           Stream Analytics</a:t>
            </a:r>
            <a:endParaRPr lang="en-US" sz="784" b="1" dirty="0">
              <a:solidFill>
                <a:srgbClr val="505050"/>
              </a:solidFill>
              <a:latin typeface="Segoe UI Semilight"/>
            </a:endParaRP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9217" y="3035201"/>
            <a:ext cx="351448" cy="340722"/>
          </a:xfrm>
          <a:prstGeom prst="rect">
            <a:avLst/>
          </a:prstGeom>
          <a:solidFill>
            <a:srgbClr val="0070C0"/>
          </a:solidFill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9414" y="3029684"/>
            <a:ext cx="354169" cy="346240"/>
          </a:xfrm>
          <a:prstGeom prst="rect">
            <a:avLst/>
          </a:prstGeom>
          <a:solidFill>
            <a:srgbClr val="0070C0"/>
          </a:solidFill>
        </p:spPr>
      </p:pic>
      <p:cxnSp>
        <p:nvCxnSpPr>
          <p:cNvPr id="84" name="Straight Arrow Connector 83"/>
          <p:cNvCxnSpPr>
            <a:cxnSpLocks/>
            <a:stCxn id="73" idx="3"/>
            <a:endCxn id="74" idx="1"/>
          </p:cNvCxnSpPr>
          <p:nvPr/>
        </p:nvCxnSpPr>
        <p:spPr>
          <a:xfrm>
            <a:off x="3677812" y="3205072"/>
            <a:ext cx="456339" cy="49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7913248" y="4369155"/>
            <a:ext cx="1827081" cy="479300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 defTabSz="914367">
              <a:defRPr/>
            </a:pPr>
            <a:r>
              <a:rPr lang="en-US" sz="1078" b="1" dirty="0">
                <a:solidFill>
                  <a:srgbClr val="505050"/>
                </a:solidFill>
                <a:latin typeface="Segoe UI Semilight"/>
              </a:rPr>
              <a:t>Machine Learning</a:t>
            </a:r>
            <a:endParaRPr lang="en-US" sz="784" b="1" dirty="0">
              <a:solidFill>
                <a:srgbClr val="505050"/>
              </a:solidFill>
              <a:latin typeface="Segoe UI Semilight"/>
            </a:endParaRP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2618" y="4447070"/>
            <a:ext cx="329664" cy="332774"/>
          </a:xfrm>
          <a:prstGeom prst="rect">
            <a:avLst/>
          </a:prstGeom>
          <a:solidFill>
            <a:srgbClr val="0070C0"/>
          </a:solidFill>
        </p:spPr>
      </p:pic>
      <p:cxnSp>
        <p:nvCxnSpPr>
          <p:cNvPr id="91" name="Straight Arrow Connector 90"/>
          <p:cNvCxnSpPr>
            <a:cxnSpLocks/>
          </p:cNvCxnSpPr>
          <p:nvPr/>
        </p:nvCxnSpPr>
        <p:spPr>
          <a:xfrm flipV="1">
            <a:off x="5957088" y="3209069"/>
            <a:ext cx="367344" cy="136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cxnSpLocks/>
            <a:stCxn id="89" idx="0"/>
          </p:cNvCxnSpPr>
          <p:nvPr/>
        </p:nvCxnSpPr>
        <p:spPr>
          <a:xfrm flipH="1" flipV="1">
            <a:off x="8825341" y="3762115"/>
            <a:ext cx="1447" cy="60704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996117" y="3981155"/>
            <a:ext cx="1191950" cy="271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67">
              <a:defRPr/>
            </a:pPr>
            <a:r>
              <a:rPr lang="en-US" sz="1176" dirty="0">
                <a:solidFill>
                  <a:srgbClr val="505050"/>
                </a:solidFill>
                <a:latin typeface="Segoe UI Semilight"/>
              </a:rPr>
              <a:t>import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000417" y="4851025"/>
            <a:ext cx="1191950" cy="271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67">
              <a:defRPr/>
            </a:pPr>
            <a:r>
              <a:rPr lang="en-US" sz="1176" dirty="0">
                <a:solidFill>
                  <a:srgbClr val="505050"/>
                </a:solidFill>
                <a:latin typeface="Segoe UI Semilight"/>
              </a:rPr>
              <a:t>export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10951634" y="2942548"/>
            <a:ext cx="830830" cy="1065472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67">
              <a:defRPr/>
            </a:pPr>
            <a:endParaRPr lang="en-US" sz="1078" b="1" dirty="0">
              <a:solidFill>
                <a:srgbClr val="505050"/>
              </a:solidFill>
              <a:latin typeface="Segoe UI Semilight"/>
            </a:endParaRPr>
          </a:p>
          <a:p>
            <a:pPr algn="ctr" defTabSz="914367">
              <a:defRPr/>
            </a:pPr>
            <a:endParaRPr lang="en-US" sz="1078" b="1" dirty="0">
              <a:solidFill>
                <a:srgbClr val="505050"/>
              </a:solidFill>
              <a:latin typeface="Segoe UI Semilight"/>
            </a:endParaRPr>
          </a:p>
          <a:p>
            <a:pPr algn="ctr" defTabSz="914367">
              <a:defRPr/>
            </a:pPr>
            <a:r>
              <a:rPr lang="en-US" sz="1078" b="1" dirty="0">
                <a:solidFill>
                  <a:srgbClr val="505050"/>
                </a:solidFill>
                <a:latin typeface="Segoe UI Semilight"/>
              </a:rPr>
              <a:t>Power BI dashboard</a:t>
            </a:r>
            <a:endParaRPr lang="en-US" sz="1078" dirty="0">
              <a:solidFill>
                <a:srgbClr val="505050"/>
              </a:solidFill>
              <a:latin typeface="Segoe UI Semilight"/>
            </a:endParaRPr>
          </a:p>
        </p:txBody>
      </p:sp>
      <p:pic>
        <p:nvPicPr>
          <p:cNvPr id="103" name="Picture 102" descr="http://static1.squarespace.com/static/534419dee4b0e1eabe589af1/t/54f0b25fe4b081c161970502/1425060467678/Power-BI.jpg"/>
          <p:cNvPicPr>
            <a:picLocks noChangeAspect="1" noChangeArrowheads="1"/>
          </p:cNvPicPr>
          <p:nvPr/>
        </p:nvPicPr>
        <p:blipFill>
          <a:blip r:embed="rId7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8702" y="2975155"/>
            <a:ext cx="396074" cy="396076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  <a:extLst/>
        </p:spPr>
      </p:pic>
      <p:cxnSp>
        <p:nvCxnSpPr>
          <p:cNvPr id="108" name="Straight Arrow Connector 107"/>
          <p:cNvCxnSpPr>
            <a:cxnSpLocks/>
          </p:cNvCxnSpPr>
          <p:nvPr/>
        </p:nvCxnSpPr>
        <p:spPr>
          <a:xfrm flipV="1">
            <a:off x="1290654" y="3119594"/>
            <a:ext cx="875037" cy="61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Picture 1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353" y="2906085"/>
            <a:ext cx="485435" cy="230663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6161" y="3204894"/>
            <a:ext cx="485435" cy="230663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7448" y="3048933"/>
            <a:ext cx="485435" cy="230663"/>
          </a:xfrm>
          <a:prstGeom prst="rect">
            <a:avLst/>
          </a:prstGeom>
        </p:spPr>
      </p:pic>
      <p:cxnSp>
        <p:nvCxnSpPr>
          <p:cNvPr id="121" name="Straight Arrow Connector 120"/>
          <p:cNvCxnSpPr>
            <a:cxnSpLocks/>
          </p:cNvCxnSpPr>
          <p:nvPr/>
        </p:nvCxnSpPr>
        <p:spPr>
          <a:xfrm flipV="1">
            <a:off x="1286727" y="3266720"/>
            <a:ext cx="875037" cy="61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cxnSpLocks/>
          </p:cNvCxnSpPr>
          <p:nvPr/>
        </p:nvCxnSpPr>
        <p:spPr>
          <a:xfrm flipV="1">
            <a:off x="1277557" y="3413231"/>
            <a:ext cx="875037" cy="61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13"/>
          <p:cNvSpPr txBox="1"/>
          <p:nvPr/>
        </p:nvSpPr>
        <p:spPr>
          <a:xfrm>
            <a:off x="988901" y="2614437"/>
            <a:ext cx="1037762" cy="588366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078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Data Stream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573086" y="3798133"/>
            <a:ext cx="1191950" cy="452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67">
              <a:defRPr/>
            </a:pPr>
            <a:r>
              <a:rPr lang="en-US" sz="1176" dirty="0">
                <a:solidFill>
                  <a:srgbClr val="505050"/>
                </a:solidFill>
                <a:latin typeface="Segoe UI Semilight"/>
              </a:rPr>
              <a:t>PolyBase</a:t>
            </a:r>
          </a:p>
          <a:p>
            <a:pPr algn="ctr" defTabSz="914367">
              <a:defRPr/>
            </a:pPr>
            <a:r>
              <a:rPr lang="en-US" sz="1176" dirty="0">
                <a:solidFill>
                  <a:srgbClr val="505050"/>
                </a:solidFill>
                <a:latin typeface="Segoe UI Semilight"/>
              </a:rPr>
              <a:t>(historical)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988070" y="3798133"/>
            <a:ext cx="1191950" cy="452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67">
              <a:defRPr/>
            </a:pPr>
            <a:r>
              <a:rPr lang="en-US" sz="1176" dirty="0">
                <a:solidFill>
                  <a:srgbClr val="505050"/>
                </a:solidFill>
                <a:latin typeface="Segoe UI Semilight"/>
              </a:rPr>
              <a:t>PolyBase</a:t>
            </a:r>
          </a:p>
          <a:p>
            <a:pPr algn="ctr" defTabSz="914367">
              <a:defRPr/>
            </a:pPr>
            <a:r>
              <a:rPr lang="en-US" sz="1176" dirty="0">
                <a:solidFill>
                  <a:srgbClr val="505050"/>
                </a:solidFill>
                <a:latin typeface="Segoe UI Semilight"/>
              </a:rPr>
              <a:t>(prediction)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6582702" y="3745293"/>
            <a:ext cx="0" cy="472025"/>
          </a:xfrm>
          <a:prstGeom prst="straightConnector1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7216531" y="3739663"/>
            <a:ext cx="0" cy="477655"/>
          </a:xfrm>
          <a:prstGeom prst="straightConnector1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89" idx="1"/>
          </p:cNvCxnSpPr>
          <p:nvPr/>
        </p:nvCxnSpPr>
        <p:spPr>
          <a:xfrm flipH="1" flipV="1">
            <a:off x="7515340" y="4608805"/>
            <a:ext cx="397908" cy="1"/>
          </a:xfrm>
          <a:prstGeom prst="straightConnector1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541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Semilight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Daisy Deng</dc:creator>
  <cp:lastModifiedBy>Daisy Deng</cp:lastModifiedBy>
  <cp:revision>1</cp:revision>
  <dcterms:created xsi:type="dcterms:W3CDTF">2016-12-13T17:44:37Z</dcterms:created>
  <dcterms:modified xsi:type="dcterms:W3CDTF">2016-12-13T17:44:42Z</dcterms:modified>
</cp:coreProperties>
</file>