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98" r:id="rId2"/>
    <p:sldId id="360" r:id="rId3"/>
    <p:sldId id="313" r:id="rId4"/>
    <p:sldId id="347" r:id="rId5"/>
    <p:sldId id="361" r:id="rId6"/>
    <p:sldId id="323" r:id="rId7"/>
    <p:sldId id="336" r:id="rId8"/>
    <p:sldId id="362" r:id="rId9"/>
    <p:sldId id="357" r:id="rId10"/>
    <p:sldId id="358" r:id="rId11"/>
    <p:sldId id="351" r:id="rId12"/>
    <p:sldId id="314" r:id="rId13"/>
    <p:sldId id="315" r:id="rId14"/>
    <p:sldId id="345" r:id="rId15"/>
    <p:sldId id="344" r:id="rId16"/>
    <p:sldId id="331" r:id="rId17"/>
    <p:sldId id="342" r:id="rId18"/>
    <p:sldId id="35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jing Chen" initials="YC" lastIdx="12" clrIdx="0">
    <p:extLst>
      <p:ext uri="{19B8F6BF-5375-455C-9EA6-DF929625EA0E}">
        <p15:presenceInfo xmlns:p15="http://schemas.microsoft.com/office/powerpoint/2012/main" userId="S-1-5-21-124525095-708259637-1543119021-1473610" providerId="AD"/>
      </p:ext>
    </p:extLst>
  </p:cmAuthor>
  <p:cmAuthor id="2" name="Rahee Ghosh Peshawaria" initials="RGP" lastIdx="7" clrIdx="1">
    <p:extLst>
      <p:ext uri="{19B8F6BF-5375-455C-9EA6-DF929625EA0E}">
        <p15:presenceInfo xmlns:p15="http://schemas.microsoft.com/office/powerpoint/2012/main" userId="S-1-5-21-2127521184-1604012920-1887927527-12427356" providerId="AD"/>
      </p:ext>
    </p:extLst>
  </p:cmAuthor>
  <p:cmAuthor id="3" name="Ilan Reiter" initials="IR" lastIdx="5" clrIdx="2">
    <p:extLst>
      <p:ext uri="{19B8F6BF-5375-455C-9EA6-DF929625EA0E}">
        <p15:presenceInfo xmlns:p15="http://schemas.microsoft.com/office/powerpoint/2012/main" userId="S-1-5-21-124525095-708259637-1543119021-1474399" providerId="AD"/>
      </p:ext>
    </p:extLst>
  </p:cmAuthor>
  <p:cmAuthor id="4" name="Eric Lunnin (Kforce)" initials="EL(" lastIdx="5" clrIdx="3">
    <p:extLst>
      <p:ext uri="{19B8F6BF-5375-455C-9EA6-DF929625EA0E}">
        <p15:presenceInfo xmlns:p15="http://schemas.microsoft.com/office/powerpoint/2012/main" userId="S-1-5-21-124525095-708259637-1543119021-163761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940"/>
    <a:srgbClr val="FF8C00"/>
    <a:srgbClr val="3999C6"/>
    <a:srgbClr val="EE4D5A"/>
    <a:srgbClr val="59B4D9"/>
    <a:srgbClr val="F8B6BB"/>
    <a:srgbClr val="FFCB40"/>
    <a:srgbClr val="40A195"/>
    <a:srgbClr val="40CDF5"/>
    <a:srgbClr val="40C5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88826" autoAdjust="0"/>
  </p:normalViewPr>
  <p:slideViewPr>
    <p:cSldViewPr snapToGrid="0">
      <p:cViewPr varScale="1">
        <p:scale>
          <a:sx n="69" d="100"/>
          <a:sy n="69" d="100"/>
        </p:scale>
        <p:origin x="21" y="45"/>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BB8464-E05F-433D-84E0-260999A018C7}" type="datetimeFigureOut">
              <a:rPr lang="en-US" smtClean="0"/>
              <a:t>7/18/2017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C2D322-474A-446D-9BD6-85AF011F6ED6}" type="slidenum">
              <a:rPr lang="en-US" smtClean="0"/>
              <a:t>‹#›</a:t>
            </a:fld>
            <a:endParaRPr lang="en-US" dirty="0"/>
          </a:p>
        </p:txBody>
      </p:sp>
    </p:spTree>
    <p:extLst>
      <p:ext uri="{BB962C8B-B14F-4D97-AF65-F5344CB8AC3E}">
        <p14:creationId xmlns:p14="http://schemas.microsoft.com/office/powerpoint/2010/main" val="3941750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1</a:t>
            </a:fld>
            <a:endParaRPr lang="en-US" dirty="0"/>
          </a:p>
        </p:txBody>
      </p:sp>
    </p:spTree>
    <p:extLst>
      <p:ext uri="{BB962C8B-B14F-4D97-AF65-F5344CB8AC3E}">
        <p14:creationId xmlns:p14="http://schemas.microsoft.com/office/powerpoint/2010/main" val="1123036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10</a:t>
            </a:fld>
            <a:endParaRPr lang="en-US" dirty="0"/>
          </a:p>
        </p:txBody>
      </p:sp>
    </p:spTree>
    <p:extLst>
      <p:ext uri="{BB962C8B-B14F-4D97-AF65-F5344CB8AC3E}">
        <p14:creationId xmlns:p14="http://schemas.microsoft.com/office/powerpoint/2010/main" val="3314223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11</a:t>
            </a:fld>
            <a:endParaRPr lang="en-US" dirty="0"/>
          </a:p>
        </p:txBody>
      </p:sp>
    </p:spTree>
    <p:extLst>
      <p:ext uri="{BB962C8B-B14F-4D97-AF65-F5344CB8AC3E}">
        <p14:creationId xmlns:p14="http://schemas.microsoft.com/office/powerpoint/2010/main" val="3540008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12</a:t>
            </a:fld>
            <a:endParaRPr lang="en-US" dirty="0"/>
          </a:p>
        </p:txBody>
      </p:sp>
    </p:spTree>
    <p:extLst>
      <p:ext uri="{BB962C8B-B14F-4D97-AF65-F5344CB8AC3E}">
        <p14:creationId xmlns:p14="http://schemas.microsoft.com/office/powerpoint/2010/main" val="2491707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13</a:t>
            </a:fld>
            <a:endParaRPr lang="en-US" dirty="0"/>
          </a:p>
        </p:txBody>
      </p:sp>
    </p:spTree>
    <p:extLst>
      <p:ext uri="{BB962C8B-B14F-4D97-AF65-F5344CB8AC3E}">
        <p14:creationId xmlns:p14="http://schemas.microsoft.com/office/powerpoint/2010/main" val="492383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14</a:t>
            </a:fld>
            <a:endParaRPr lang="en-US" dirty="0"/>
          </a:p>
        </p:txBody>
      </p:sp>
    </p:spTree>
    <p:extLst>
      <p:ext uri="{BB962C8B-B14F-4D97-AF65-F5344CB8AC3E}">
        <p14:creationId xmlns:p14="http://schemas.microsoft.com/office/powerpoint/2010/main" val="3068023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15</a:t>
            </a:fld>
            <a:endParaRPr lang="en-US" dirty="0"/>
          </a:p>
        </p:txBody>
      </p:sp>
    </p:spTree>
    <p:extLst>
      <p:ext uri="{BB962C8B-B14F-4D97-AF65-F5344CB8AC3E}">
        <p14:creationId xmlns:p14="http://schemas.microsoft.com/office/powerpoint/2010/main" val="33655826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16</a:t>
            </a:fld>
            <a:endParaRPr lang="en-US" dirty="0"/>
          </a:p>
        </p:txBody>
      </p:sp>
    </p:spTree>
    <p:extLst>
      <p:ext uri="{BB962C8B-B14F-4D97-AF65-F5344CB8AC3E}">
        <p14:creationId xmlns:p14="http://schemas.microsoft.com/office/powerpoint/2010/main" val="23184197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17</a:t>
            </a:fld>
            <a:endParaRPr lang="en-US" dirty="0"/>
          </a:p>
        </p:txBody>
      </p:sp>
    </p:spTree>
    <p:extLst>
      <p:ext uri="{BB962C8B-B14F-4D97-AF65-F5344CB8AC3E}">
        <p14:creationId xmlns:p14="http://schemas.microsoft.com/office/powerpoint/2010/main" val="13866681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18</a:t>
            </a:fld>
            <a:endParaRPr lang="en-US" dirty="0"/>
          </a:p>
        </p:txBody>
      </p:sp>
    </p:spTree>
    <p:extLst>
      <p:ext uri="{BB962C8B-B14F-4D97-AF65-F5344CB8AC3E}">
        <p14:creationId xmlns:p14="http://schemas.microsoft.com/office/powerpoint/2010/main" val="996518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2</a:t>
            </a:fld>
            <a:endParaRPr lang="en-US" dirty="0"/>
          </a:p>
        </p:txBody>
      </p:sp>
    </p:spTree>
    <p:extLst>
      <p:ext uri="{BB962C8B-B14F-4D97-AF65-F5344CB8AC3E}">
        <p14:creationId xmlns:p14="http://schemas.microsoft.com/office/powerpoint/2010/main" val="711783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3</a:t>
            </a:fld>
            <a:endParaRPr lang="en-US" dirty="0"/>
          </a:p>
        </p:txBody>
      </p:sp>
    </p:spTree>
    <p:extLst>
      <p:ext uri="{BB962C8B-B14F-4D97-AF65-F5344CB8AC3E}">
        <p14:creationId xmlns:p14="http://schemas.microsoft.com/office/powerpoint/2010/main" val="658473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4</a:t>
            </a:fld>
            <a:endParaRPr lang="en-US" dirty="0"/>
          </a:p>
        </p:txBody>
      </p:sp>
    </p:spTree>
    <p:extLst>
      <p:ext uri="{BB962C8B-B14F-4D97-AF65-F5344CB8AC3E}">
        <p14:creationId xmlns:p14="http://schemas.microsoft.com/office/powerpoint/2010/main" val="3178721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5</a:t>
            </a:fld>
            <a:endParaRPr lang="en-US" dirty="0"/>
          </a:p>
        </p:txBody>
      </p:sp>
    </p:spTree>
    <p:extLst>
      <p:ext uri="{BB962C8B-B14F-4D97-AF65-F5344CB8AC3E}">
        <p14:creationId xmlns:p14="http://schemas.microsoft.com/office/powerpoint/2010/main" val="441039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6</a:t>
            </a:fld>
            <a:endParaRPr lang="en-US" dirty="0"/>
          </a:p>
        </p:txBody>
      </p:sp>
    </p:spTree>
    <p:extLst>
      <p:ext uri="{BB962C8B-B14F-4D97-AF65-F5344CB8AC3E}">
        <p14:creationId xmlns:p14="http://schemas.microsoft.com/office/powerpoint/2010/main" val="687915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7</a:t>
            </a:fld>
            <a:endParaRPr lang="en-US" dirty="0"/>
          </a:p>
        </p:txBody>
      </p:sp>
    </p:spTree>
    <p:extLst>
      <p:ext uri="{BB962C8B-B14F-4D97-AF65-F5344CB8AC3E}">
        <p14:creationId xmlns:p14="http://schemas.microsoft.com/office/powerpoint/2010/main" val="2473991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8</a:t>
            </a:fld>
            <a:endParaRPr lang="en-US" dirty="0"/>
          </a:p>
        </p:txBody>
      </p:sp>
    </p:spTree>
    <p:extLst>
      <p:ext uri="{BB962C8B-B14F-4D97-AF65-F5344CB8AC3E}">
        <p14:creationId xmlns:p14="http://schemas.microsoft.com/office/powerpoint/2010/main" val="3372548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9</a:t>
            </a:fld>
            <a:endParaRPr lang="en-US" dirty="0"/>
          </a:p>
        </p:txBody>
      </p:sp>
    </p:spTree>
    <p:extLst>
      <p:ext uri="{BB962C8B-B14F-4D97-AF65-F5344CB8AC3E}">
        <p14:creationId xmlns:p14="http://schemas.microsoft.com/office/powerpoint/2010/main" val="3623865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sp>
        <p:nvSpPr>
          <p:cNvPr id="2" name="Rectangle 1"/>
          <p:cNvSpPr/>
          <p:nvPr userDrawn="1"/>
        </p:nvSpPr>
        <p:spPr bwMode="auto">
          <a:xfrm>
            <a:off x="0" y="0"/>
            <a:ext cx="12192000" cy="6857999"/>
          </a:xfrm>
          <a:prstGeom prst="rect">
            <a:avLst/>
          </a:prstGeom>
          <a:blipFill dpi="0" rotWithShape="1">
            <a:blip r:embed="rId2" cstate="screen">
              <a:extLst>
                <a:ext uri="{28A0092B-C50C-407E-A947-70E740481C1C}">
                  <a14:useLocalDpi xmlns:a14="http://schemas.microsoft.com/office/drawing/2010/main"/>
                </a:ext>
              </a:extLst>
            </a:blip>
            <a:srcRect/>
            <a:stretch>
              <a:fillRect t="-10000" r="-25000" b="-25000"/>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p>
        </p:txBody>
      </p:sp>
      <p:sp>
        <p:nvSpPr>
          <p:cNvPr id="7" name="Rectangle 6"/>
          <p:cNvSpPr/>
          <p:nvPr userDrawn="1"/>
        </p:nvSpPr>
        <p:spPr bwMode="auto">
          <a:xfrm>
            <a:off x="260772" y="2537460"/>
            <a:ext cx="6274974" cy="3132919"/>
          </a:xfrm>
          <a:prstGeom prst="rect">
            <a:avLst/>
          </a:prstGeom>
          <a:solidFill>
            <a:srgbClr val="0078D7">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algn="ctr" defTabSz="913740" fontAlgn="base">
              <a:lnSpc>
                <a:spcPct val="90000"/>
              </a:lnSpc>
              <a:spcBef>
                <a:spcPct val="0"/>
              </a:spcBef>
              <a:spcAft>
                <a:spcPct val="0"/>
              </a:spcAft>
            </a:pPr>
            <a:endParaRPr lang="en-US" sz="2352" dirty="0">
              <a:gradFill>
                <a:gsLst>
                  <a:gs pos="0">
                    <a:srgbClr val="FFFFFF"/>
                  </a:gs>
                  <a:gs pos="100000">
                    <a:srgbClr val="FFFFFF"/>
                  </a:gs>
                </a:gsLst>
                <a:lin ang="5400000" scaled="0"/>
              </a:gradFill>
              <a:ea typeface="Segoe UI" pitchFamily="34" charset="0"/>
              <a:cs typeface="Segoe UI" pitchFamily="34" charset="0"/>
            </a:endParaRPr>
          </a:p>
        </p:txBody>
      </p:sp>
      <p:sp>
        <p:nvSpPr>
          <p:cNvPr id="8" name="Title 1"/>
          <p:cNvSpPr>
            <a:spLocks noGrp="1"/>
          </p:cNvSpPr>
          <p:nvPr>
            <p:ph type="title" hasCustomPrompt="1"/>
          </p:nvPr>
        </p:nvSpPr>
        <p:spPr bwMode="auto">
          <a:xfrm>
            <a:off x="259826" y="2536743"/>
            <a:ext cx="6261291" cy="2293620"/>
          </a:xfrm>
          <a:noFill/>
        </p:spPr>
        <p:txBody>
          <a:bodyPr lIns="182880" tIns="91440" rIns="182880" bIns="91440" anchor="b" anchorCtr="0"/>
          <a:lstStyle>
            <a:lvl1pPr>
              <a:defRPr sz="4800" spc="-98" baseline="0">
                <a:gradFill>
                  <a:gsLst>
                    <a:gs pos="72727">
                      <a:srgbClr val="FFFFFF"/>
                    </a:gs>
                    <a:gs pos="36000">
                      <a:srgbClr val="FFFFFF"/>
                    </a:gs>
                  </a:gsLst>
                  <a:lin ang="5400000" scaled="0"/>
                </a:gradFill>
              </a:defRPr>
            </a:lvl1pPr>
          </a:lstStyle>
          <a:p>
            <a:r>
              <a:rPr lang="en-US" dirty="0"/>
              <a:t>Presentation title</a:t>
            </a:r>
          </a:p>
        </p:txBody>
      </p:sp>
      <p:sp>
        <p:nvSpPr>
          <p:cNvPr id="11" name="TextBox 10"/>
          <p:cNvSpPr txBox="1"/>
          <p:nvPr userDrawn="1"/>
        </p:nvSpPr>
        <p:spPr>
          <a:xfrm>
            <a:off x="259826" y="4831080"/>
            <a:ext cx="6275920" cy="840016"/>
          </a:xfrm>
          <a:prstGeom prst="rect">
            <a:avLst/>
          </a:prstGeom>
          <a:noFill/>
        </p:spPr>
        <p:txBody>
          <a:bodyPr wrap="square" lIns="182880" tIns="146304" rIns="182880" bIns="146304" rtlCol="0" anchor="ctr" anchorCtr="0">
            <a:noAutofit/>
          </a:bodyPr>
          <a:lstStyle/>
          <a:p>
            <a:pPr>
              <a:lnSpc>
                <a:spcPct val="90000"/>
              </a:lnSpc>
              <a:spcAft>
                <a:spcPts val="600"/>
              </a:spcAft>
              <a:defRPr/>
            </a:pPr>
            <a:r>
              <a:rPr lang="en-US" sz="2400" kern="0" dirty="0">
                <a:solidFill>
                  <a:srgbClr val="9BD2FF"/>
                </a:solidFill>
                <a:cs typeface="Segoe UI Semilight" panose="020B0402040204020203" pitchFamily="34" charset="0"/>
              </a:rPr>
              <a:t>Cortana Intelligence Suite</a:t>
            </a:r>
          </a:p>
        </p:txBody>
      </p:sp>
      <p:cxnSp>
        <p:nvCxnSpPr>
          <p:cNvPr id="12" name="Straight Connector 11"/>
          <p:cNvCxnSpPr>
            <a:cxnSpLocks/>
          </p:cNvCxnSpPr>
          <p:nvPr userDrawn="1"/>
        </p:nvCxnSpPr>
        <p:spPr>
          <a:xfrm>
            <a:off x="459403" y="4872330"/>
            <a:ext cx="5327035" cy="0"/>
          </a:xfrm>
          <a:prstGeom prst="line">
            <a:avLst/>
          </a:prstGeom>
          <a:ln w="31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10133739" y="6246745"/>
            <a:ext cx="1792845" cy="384107"/>
          </a:xfrm>
          <a:prstGeom prst="rect">
            <a:avLst/>
          </a:prstGeom>
        </p:spPr>
      </p:pic>
    </p:spTree>
    <p:extLst>
      <p:ext uri="{BB962C8B-B14F-4D97-AF65-F5344CB8AC3E}">
        <p14:creationId xmlns:p14="http://schemas.microsoft.com/office/powerpoint/2010/main" val="192772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565" indent="-281565">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565" indent="-281565">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31727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565" indent="-281565">
              <a:spcBef>
                <a:spcPts val="1200"/>
              </a:spcBef>
              <a:buClr>
                <a:schemeClr val="tx1"/>
              </a:buClr>
              <a:buFont typeface="Arial" pitchFamily="34" charset="0"/>
              <a:buChar char="•"/>
              <a:defRPr sz="3135"/>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565" indent="-281565">
              <a:spcBef>
                <a:spcPts val="1200"/>
              </a:spcBef>
              <a:buClr>
                <a:schemeClr val="tx1"/>
              </a:buClr>
              <a:buFont typeface="Arial" pitchFamily="34" charset="0"/>
              <a:buChar char="•"/>
              <a:defRPr sz="3135"/>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336725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822814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5"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1" y="3877279"/>
            <a:ext cx="9860674" cy="1793881"/>
          </a:xfrm>
          <a:noFill/>
        </p:spPr>
        <p:txBody>
          <a:bodyPr lIns="182880" tIns="146304" rIns="182880" bIns="146304">
            <a:noAutofit/>
          </a:bodyPr>
          <a:lstStyle>
            <a:lvl1pPr marL="0" indent="0">
              <a:spcBef>
                <a:spcPts val="0"/>
              </a:spcBef>
              <a:buNone/>
              <a:defRPr sz="352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1569597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lang="en-US" sz="7055"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17545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49110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0319506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816888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spTree>
    <p:extLst>
      <p:ext uri="{BB962C8B-B14F-4D97-AF65-F5344CB8AC3E}">
        <p14:creationId xmlns:p14="http://schemas.microsoft.com/office/powerpoint/2010/main" val="65319527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02288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hoto">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336" y="0"/>
            <a:ext cx="12234672" cy="6871371"/>
          </a:xfrm>
          <a:prstGeom prst="rect">
            <a:avLst/>
          </a:prstGeom>
        </p:spPr>
      </p:pic>
      <p:sp>
        <p:nvSpPr>
          <p:cNvPr id="8" name="Title 1"/>
          <p:cNvSpPr>
            <a:spLocks noGrp="1"/>
          </p:cNvSpPr>
          <p:nvPr>
            <p:ph type="title" hasCustomPrompt="1"/>
          </p:nvPr>
        </p:nvSpPr>
        <p:spPr bwMode="auto">
          <a:xfrm>
            <a:off x="268293" y="970410"/>
            <a:ext cx="6261291" cy="2293620"/>
          </a:xfrm>
          <a:noFill/>
        </p:spPr>
        <p:txBody>
          <a:bodyPr lIns="182880" tIns="91440" rIns="182880" bIns="91440" anchor="b" anchorCtr="0"/>
          <a:lstStyle>
            <a:lvl1pPr marL="0" algn="l" defTabSz="914005" rtl="0" eaLnBrk="1" latinLnBrk="0" hangingPunct="1">
              <a:lnSpc>
                <a:spcPct val="90000"/>
              </a:lnSpc>
              <a:spcBef>
                <a:spcPct val="0"/>
              </a:spcBef>
              <a:buNone/>
              <a:defRPr lang="en-US" sz="4800" b="0" kern="1200" cap="none" spc="-100" baseline="0" dirty="0">
                <a:ln w="3175">
                  <a:noFill/>
                </a:ln>
                <a:solidFill>
                  <a:schemeClr val="bg1"/>
                </a:solidFill>
                <a:effectLst/>
                <a:latin typeface="+mj-lt"/>
                <a:ea typeface="+mn-ea"/>
                <a:cs typeface="Segoe UI" pitchFamily="34" charset="0"/>
              </a:defRPr>
            </a:lvl1pPr>
          </a:lstStyle>
          <a:p>
            <a:r>
              <a:rPr lang="en-US" dirty="0"/>
              <a:t>Presentation title</a:t>
            </a:r>
          </a:p>
        </p:txBody>
      </p:sp>
    </p:spTree>
    <p:extLst>
      <p:ext uri="{BB962C8B-B14F-4D97-AF65-F5344CB8AC3E}">
        <p14:creationId xmlns:p14="http://schemas.microsoft.com/office/powerpoint/2010/main" val="1280598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0422104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34060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2"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3" tIns="45703" rIns="45703" bIns="45703" numCol="1" spcCol="0" rtlCol="0" fromWordArt="0" anchor="ctr" anchorCtr="0" forceAA="0" compatLnSpc="1">
            <a:prstTxWarp prst="textNoShape">
              <a:avLst/>
            </a:prstTxWarp>
            <a:noAutofit/>
          </a:bodyPr>
          <a:lstStyle/>
          <a:p>
            <a:pPr marL="0" marR="0" lvl="0" indent="0" algn="ctr" defTabSz="913740" rtl="0" eaLnBrk="1" fontAlgn="base" latinLnBrk="0" hangingPunct="1">
              <a:lnSpc>
                <a:spcPct val="100000"/>
              </a:lnSpc>
              <a:spcBef>
                <a:spcPct val="0"/>
              </a:spcBef>
              <a:spcAft>
                <a:spcPct val="0"/>
              </a:spcAft>
              <a:buClrTx/>
              <a:buSzTx/>
              <a:buFontTx/>
              <a:buNone/>
              <a:tabLst/>
              <a:defRPr/>
            </a:pPr>
            <a:endParaRPr kumimoji="0" lang="en-US" sz="176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40" y="1197324"/>
            <a:ext cx="11653522" cy="1956973"/>
          </a:xfrm>
        </p:spPr>
        <p:txBody>
          <a:bodyPr/>
          <a:lstStyle>
            <a:lvl1pPr marL="0" indent="0">
              <a:buNone/>
              <a:defRPr sz="3233">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5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8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19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2988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602851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1" y="6170061"/>
            <a:ext cx="11623331" cy="395317"/>
          </a:xfrm>
          <a:prstGeom prst="rect">
            <a:avLst/>
          </a:prstGeom>
          <a:noFill/>
          <a:ln w="12700">
            <a:noFill/>
            <a:miter lim="800000"/>
            <a:headEnd type="none" w="sm" len="sm"/>
            <a:tailEnd type="none" w="sm" len="sm"/>
          </a:ln>
          <a:effectLst/>
        </p:spPr>
        <p:txBody>
          <a:bodyPr vert="horz" wrap="square" lIns="179213" tIns="143370" rIns="179213" bIns="143370" numCol="1" anchor="t" anchorCtr="0" compatLnSpc="1">
            <a:prstTxWarp prst="textNoShape">
              <a:avLst/>
            </a:prstTxWarp>
            <a:spAutoFit/>
          </a:bodyPr>
          <a:lstStyle/>
          <a:p>
            <a:pPr marL="0" marR="0" lvl="0" indent="0" algn="l" defTabSz="913562"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a:ea typeface="+mn-ea"/>
                <a:cs typeface="Segoe UI" pitchFamily="34" charset="0"/>
              </a:rPr>
              <a:t>© 2014 Microsoft Corporation. All rights reserved.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3" y="3083653"/>
            <a:ext cx="3223861" cy="690694"/>
          </a:xfrm>
          <a:prstGeom prst="rect">
            <a:avLst/>
          </a:prstGeom>
        </p:spPr>
      </p:pic>
    </p:spTree>
    <p:extLst>
      <p:ext uri="{BB962C8B-B14F-4D97-AF65-F5344CB8AC3E}">
        <p14:creationId xmlns:p14="http://schemas.microsoft.com/office/powerpoint/2010/main" val="101378785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9"/>
            <a:ext cx="11653523" cy="2396047"/>
          </a:xfrm>
          <a:prstGeom prst="rect">
            <a:avLst/>
          </a:prstGeom>
        </p:spPr>
        <p:txBody>
          <a:bodyPr/>
          <a:lstStyle>
            <a:lvl1pPr marL="284677" indent="-284677">
              <a:buClr>
                <a:schemeClr val="tx1"/>
              </a:buClr>
              <a:buSzPct val="90000"/>
              <a:buFont typeface="Arial" pitchFamily="34" charset="0"/>
              <a:buChar char="•"/>
              <a:defRPr sz="35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19" indent="-275344">
              <a:buClr>
                <a:schemeClr val="tx1"/>
              </a:buClr>
              <a:buSzPct val="90000"/>
              <a:buFont typeface="Arial" pitchFamily="34" charset="0"/>
              <a:buChar char="•"/>
              <a:defRPr sz="31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696" indent="-284677">
              <a:buClr>
                <a:schemeClr val="tx1"/>
              </a:buClr>
              <a:buSzPct val="90000"/>
              <a:buFont typeface="Arial" pitchFamily="34" charset="0"/>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05" indent="-224009">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13" indent="-224009">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7"/>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5"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5217833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spTree>
    <p:extLst>
      <p:ext uri="{BB962C8B-B14F-4D97-AF65-F5344CB8AC3E}">
        <p14:creationId xmlns:p14="http://schemas.microsoft.com/office/powerpoint/2010/main" val="78429503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3"/>
            <a:ext cx="6273418" cy="1794661"/>
          </a:xfrm>
          <a:noFill/>
        </p:spPr>
        <p:txBody>
          <a:bodyPr lIns="146304" tIns="109728" rIns="146304" bIns="109728">
            <a:noAutofit/>
          </a:bodyPr>
          <a:lstStyle>
            <a:lvl1pPr marL="0" indent="0">
              <a:spcBef>
                <a:spcPts val="0"/>
              </a:spcBef>
              <a:buNone/>
              <a:defRPr sz="3135"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8067760" cy="1801436"/>
          </a:xfrm>
          <a:noFill/>
        </p:spPr>
        <p:txBody>
          <a:bodyPr lIns="146304" tIns="91440" rIns="146304" bIns="91440" anchor="t" anchorCtr="0"/>
          <a:lstStyle>
            <a:lvl1pPr>
              <a:defRPr sz="5292"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5" y="476320"/>
            <a:ext cx="1792850" cy="384107"/>
          </a:xfrm>
          <a:prstGeom prst="rect">
            <a:avLst/>
          </a:prstGeom>
        </p:spPr>
      </p:pic>
    </p:spTree>
    <p:extLst>
      <p:ext uri="{BB962C8B-B14F-4D97-AF65-F5344CB8AC3E}">
        <p14:creationId xmlns:p14="http://schemas.microsoft.com/office/powerpoint/2010/main" val="7967736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9"/>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0"/>
            </a:lvl2pPr>
            <a:lvl3pPr marL="224009" indent="0">
              <a:buNone/>
              <a:defRPr/>
            </a:lvl3pPr>
            <a:lvl4pPr marL="448015" indent="0">
              <a:buNone/>
              <a:defRPr/>
            </a:lvl4pPr>
            <a:lvl5pPr marL="67202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56968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9"/>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4009" indent="0">
              <a:buNone/>
              <a:defRPr/>
            </a:lvl3pPr>
            <a:lvl4pPr marL="448015" indent="0">
              <a:buNone/>
              <a:defRPr/>
            </a:lvl4pPr>
            <a:lvl5pPr marL="67202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028447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9"/>
            <a:ext cx="11653523" cy="1985641"/>
          </a:xfrm>
        </p:spPr>
        <p:txBody>
          <a:bodyPr>
            <a:spAutoFit/>
          </a:bodyPr>
          <a:lstStyle>
            <a:lvl1pPr>
              <a:defRPr sz="3527">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7822501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9"/>
            <a:ext cx="11653523" cy="1985641"/>
          </a:xfrm>
        </p:spPr>
        <p:txBody>
          <a:bodyPr>
            <a:spAutoFit/>
          </a:bodyPr>
          <a:lstStyle>
            <a:lvl1pPr>
              <a:defRPr sz="352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987520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7">
                <a:gradFill>
                  <a:gsLst>
                    <a:gs pos="1250">
                      <a:schemeClr val="tx2"/>
                    </a:gs>
                    <a:gs pos="99000">
                      <a:schemeClr val="tx2"/>
                    </a:gs>
                  </a:gsLst>
                  <a:lin ang="5400000" scaled="0"/>
                </a:gradFill>
              </a:defRPr>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27">
                <a:gradFill>
                  <a:gsLst>
                    <a:gs pos="1250">
                      <a:schemeClr val="tx2"/>
                    </a:gs>
                    <a:gs pos="99000">
                      <a:schemeClr val="tx2"/>
                    </a:gs>
                  </a:gsLst>
                  <a:lin ang="5400000" scaled="0"/>
                </a:gradFill>
              </a:defRPr>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708011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76415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1" y="289513"/>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pic>
        <p:nvPicPr>
          <p:cNvPr id="6" name="Picture 5"/>
          <p:cNvPicPr>
            <a:picLocks noChangeAspect="1"/>
          </p:cNvPicPr>
          <p:nvPr userDrawn="1"/>
        </p:nvPicPr>
        <p:blipFill>
          <a:blip r:embed="rId27"/>
          <a:stretch>
            <a:fillRect/>
          </a:stretch>
        </p:blipFill>
        <p:spPr>
          <a:xfrm>
            <a:off x="12240323" y="0"/>
            <a:ext cx="1397517" cy="6858000"/>
          </a:xfrm>
          <a:prstGeom prst="rect">
            <a:avLst/>
          </a:prstGeom>
        </p:spPr>
      </p:pic>
    </p:spTree>
    <p:extLst>
      <p:ext uri="{BB962C8B-B14F-4D97-AF65-F5344CB8AC3E}">
        <p14:creationId xmlns:p14="http://schemas.microsoft.com/office/powerpoint/2010/main" val="4275354062"/>
      </p:ext>
    </p:extLst>
  </p:cSld>
  <p:clrMap bg1="lt1" tx1="dk1" bg2="lt2" tx2="dk2" accent1="accent1" accent2="accent2" accent3="accent3" accent4="accent4" accent5="accent5" accent6="accent6" hlink="hlink" folHlink="folHlink"/>
  <p:sldLayoutIdLst>
    <p:sldLayoutId id="2147483661" r:id="rId1"/>
    <p:sldLayoutId id="2147483689"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5" r:id="rId25"/>
  </p:sldLayoutIdLst>
  <p:transition>
    <p:fade/>
  </p:transition>
  <p:hf hdr="0" ftr="0" dt="0"/>
  <p:txStyles>
    <p:titleStyle>
      <a:lvl1pPr algn="l" defTabSz="914005"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12" marR="0" indent="-336012" algn="l" defTabSz="914005" rtl="0" eaLnBrk="1" fontAlgn="auto" latinLnBrk="0" hangingPunct="1">
        <a:lnSpc>
          <a:spcPct val="90000"/>
        </a:lnSpc>
        <a:spcBef>
          <a:spcPct val="20000"/>
        </a:spcBef>
        <a:spcAft>
          <a:spcPts val="0"/>
        </a:spcAft>
        <a:buClrTx/>
        <a:buSzPct val="90000"/>
        <a:buFont typeface="Arial" pitchFamily="34" charset="0"/>
        <a:buChar char="•"/>
        <a:tabLst/>
        <a:defRPr sz="3919" kern="1200" spc="0" baseline="0">
          <a:gradFill>
            <a:gsLst>
              <a:gs pos="1250">
                <a:schemeClr val="tx1"/>
              </a:gs>
              <a:gs pos="100000">
                <a:schemeClr val="tx1"/>
              </a:gs>
            </a:gsLst>
            <a:lin ang="5400000" scaled="0"/>
          </a:gradFill>
          <a:latin typeface="+mj-lt"/>
          <a:ea typeface="+mn-ea"/>
          <a:cs typeface="+mn-cs"/>
        </a:defRPr>
      </a:lvl1pPr>
      <a:lvl2pPr marL="572465" marR="0" indent="-236452" algn="l" defTabSz="914005"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027"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036"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043"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513"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516"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519"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522"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05" rtl="0" eaLnBrk="1" latinLnBrk="0" hangingPunct="1">
        <a:defRPr sz="1764" kern="1200">
          <a:solidFill>
            <a:schemeClr val="tx1"/>
          </a:solidFill>
          <a:latin typeface="+mn-lt"/>
          <a:ea typeface="+mn-ea"/>
          <a:cs typeface="+mn-cs"/>
        </a:defRPr>
      </a:lvl1pPr>
      <a:lvl2pPr marL="457002" algn="l" defTabSz="914005" rtl="0" eaLnBrk="1" latinLnBrk="0" hangingPunct="1">
        <a:defRPr sz="1764" kern="1200">
          <a:solidFill>
            <a:schemeClr val="tx1"/>
          </a:solidFill>
          <a:latin typeface="+mn-lt"/>
          <a:ea typeface="+mn-ea"/>
          <a:cs typeface="+mn-cs"/>
        </a:defRPr>
      </a:lvl2pPr>
      <a:lvl3pPr marL="914005" algn="l" defTabSz="914005" rtl="0" eaLnBrk="1" latinLnBrk="0" hangingPunct="1">
        <a:defRPr sz="1764" kern="1200">
          <a:solidFill>
            <a:schemeClr val="tx1"/>
          </a:solidFill>
          <a:latin typeface="+mn-lt"/>
          <a:ea typeface="+mn-ea"/>
          <a:cs typeface="+mn-cs"/>
        </a:defRPr>
      </a:lvl3pPr>
      <a:lvl4pPr marL="1371007" algn="l" defTabSz="914005" rtl="0" eaLnBrk="1" latinLnBrk="0" hangingPunct="1">
        <a:defRPr sz="1764" kern="1200">
          <a:solidFill>
            <a:schemeClr val="tx1"/>
          </a:solidFill>
          <a:latin typeface="+mn-lt"/>
          <a:ea typeface="+mn-ea"/>
          <a:cs typeface="+mn-cs"/>
        </a:defRPr>
      </a:lvl4pPr>
      <a:lvl5pPr marL="1828010" algn="l" defTabSz="914005" rtl="0" eaLnBrk="1" latinLnBrk="0" hangingPunct="1">
        <a:defRPr sz="1764" kern="1200">
          <a:solidFill>
            <a:schemeClr val="tx1"/>
          </a:solidFill>
          <a:latin typeface="+mn-lt"/>
          <a:ea typeface="+mn-ea"/>
          <a:cs typeface="+mn-cs"/>
        </a:defRPr>
      </a:lvl5pPr>
      <a:lvl6pPr marL="2285013" algn="l" defTabSz="914005" rtl="0" eaLnBrk="1" latinLnBrk="0" hangingPunct="1">
        <a:defRPr sz="1764" kern="1200">
          <a:solidFill>
            <a:schemeClr val="tx1"/>
          </a:solidFill>
          <a:latin typeface="+mn-lt"/>
          <a:ea typeface="+mn-ea"/>
          <a:cs typeface="+mn-cs"/>
        </a:defRPr>
      </a:lvl6pPr>
      <a:lvl7pPr marL="2742015" algn="l" defTabSz="914005" rtl="0" eaLnBrk="1" latinLnBrk="0" hangingPunct="1">
        <a:defRPr sz="1764" kern="1200">
          <a:solidFill>
            <a:schemeClr val="tx1"/>
          </a:solidFill>
          <a:latin typeface="+mn-lt"/>
          <a:ea typeface="+mn-ea"/>
          <a:cs typeface="+mn-cs"/>
        </a:defRPr>
      </a:lvl7pPr>
      <a:lvl8pPr marL="3199017" algn="l" defTabSz="914005" rtl="0" eaLnBrk="1" latinLnBrk="0" hangingPunct="1">
        <a:defRPr sz="1764" kern="1200">
          <a:solidFill>
            <a:schemeClr val="tx1"/>
          </a:solidFill>
          <a:latin typeface="+mn-lt"/>
          <a:ea typeface="+mn-ea"/>
          <a:cs typeface="+mn-cs"/>
        </a:defRPr>
      </a:lvl8pPr>
      <a:lvl9pPr marL="3656021" algn="l" defTabSz="914005"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Customer 360</a:t>
            </a:r>
          </a:p>
        </p:txBody>
      </p:sp>
    </p:spTree>
    <p:extLst>
      <p:ext uri="{BB962C8B-B14F-4D97-AF65-F5344CB8AC3E}">
        <p14:creationId xmlns:p14="http://schemas.microsoft.com/office/powerpoint/2010/main" val="6524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 name="Rectangle 876">
            <a:extLst>
              <a:ext uri="{FF2B5EF4-FFF2-40B4-BE49-F238E27FC236}">
                <a16:creationId xmlns:a16="http://schemas.microsoft.com/office/drawing/2014/main" id="{61C5840B-AC9E-4E11-8CDE-6B66ED39DA95}"/>
              </a:ext>
            </a:extLst>
          </p:cNvPr>
          <p:cNvSpPr/>
          <p:nvPr/>
        </p:nvSpPr>
        <p:spPr bwMode="auto">
          <a:xfrm>
            <a:off x="0" y="884845"/>
            <a:ext cx="12192000" cy="5973156"/>
          </a:xfrm>
          <a:prstGeom prst="rect">
            <a:avLst/>
          </a:prstGeom>
          <a:solidFill>
            <a:srgbClr val="40A19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06" name="Rectangle 905">
            <a:extLst>
              <a:ext uri="{FF2B5EF4-FFF2-40B4-BE49-F238E27FC236}">
                <a16:creationId xmlns:a16="http://schemas.microsoft.com/office/drawing/2014/main" id="{46F51E33-6645-4758-B2B3-EA75DDE4C568}"/>
              </a:ext>
            </a:extLst>
          </p:cNvPr>
          <p:cNvSpPr/>
          <p:nvPr/>
        </p:nvSpPr>
        <p:spPr bwMode="auto">
          <a:xfrm>
            <a:off x="4782240" y="2005191"/>
            <a:ext cx="3629199" cy="4782186"/>
          </a:xfrm>
          <a:prstGeom prst="rect">
            <a:avLst/>
          </a:prstGeom>
          <a:solidFill>
            <a:srgbClr val="59B4D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47" name="Rectangle 546"/>
          <p:cNvSpPr/>
          <p:nvPr/>
        </p:nvSpPr>
        <p:spPr>
          <a:xfrm>
            <a:off x="160063" y="4831339"/>
            <a:ext cx="1562207" cy="230832"/>
          </a:xfrm>
          <a:prstGeom prst="rect">
            <a:avLst/>
          </a:prstGeom>
        </p:spPr>
        <p:txBody>
          <a:bodyPr wrap="square" anchor="ctr">
            <a:spAutoFit/>
          </a:bodyPr>
          <a:lstStyle/>
          <a:p>
            <a:pPr algn="r" defTabSz="932472" fontAlgn="base">
              <a:spcBef>
                <a:spcPct val="0"/>
              </a:spcBef>
              <a:spcAft>
                <a:spcPct val="0"/>
              </a:spcAft>
            </a:pP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1. Browsing activity</a:t>
            </a:r>
          </a:p>
        </p:txBody>
      </p:sp>
      <p:sp>
        <p:nvSpPr>
          <p:cNvPr id="538" name="Title 1"/>
          <p:cNvSpPr txBox="1">
            <a:spLocks/>
          </p:cNvSpPr>
          <p:nvPr/>
        </p:nvSpPr>
        <p:spPr>
          <a:xfrm>
            <a:off x="0" y="3975"/>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End-to-end Data Flow</a:t>
            </a:r>
          </a:p>
        </p:txBody>
      </p:sp>
      <p:grpSp>
        <p:nvGrpSpPr>
          <p:cNvPr id="2209" name="Group 2208">
            <a:extLst>
              <a:ext uri="{FF2B5EF4-FFF2-40B4-BE49-F238E27FC236}">
                <a16:creationId xmlns:a16="http://schemas.microsoft.com/office/drawing/2014/main" id="{A577450B-52E8-43DD-8E4F-81C587BA1045}"/>
              </a:ext>
            </a:extLst>
          </p:cNvPr>
          <p:cNvGrpSpPr/>
          <p:nvPr/>
        </p:nvGrpSpPr>
        <p:grpSpPr>
          <a:xfrm>
            <a:off x="201613" y="5325433"/>
            <a:ext cx="3892631" cy="1553205"/>
            <a:chOff x="201613" y="5084763"/>
            <a:chExt cx="4495800" cy="1793876"/>
          </a:xfrm>
        </p:grpSpPr>
        <p:sp>
          <p:nvSpPr>
            <p:cNvPr id="665" name="Rectangle 5">
              <a:extLst>
                <a:ext uri="{FF2B5EF4-FFF2-40B4-BE49-F238E27FC236}">
                  <a16:creationId xmlns:a16="http://schemas.microsoft.com/office/drawing/2014/main" id="{BBF9C617-E1AE-47E1-BA52-8B8BE865C0CF}"/>
                </a:ext>
              </a:extLst>
            </p:cNvPr>
            <p:cNvSpPr>
              <a:spLocks noChangeArrowheads="1"/>
            </p:cNvSpPr>
            <p:nvPr/>
          </p:nvSpPr>
          <p:spPr bwMode="auto">
            <a:xfrm>
              <a:off x="4105276" y="5510213"/>
              <a:ext cx="449263" cy="83343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6" name="Freeform 6">
              <a:extLst>
                <a:ext uri="{FF2B5EF4-FFF2-40B4-BE49-F238E27FC236}">
                  <a16:creationId xmlns:a16="http://schemas.microsoft.com/office/drawing/2014/main" id="{C82373D6-16CC-41D4-AB6A-33976B76FFA4}"/>
                </a:ext>
              </a:extLst>
            </p:cNvPr>
            <p:cNvSpPr>
              <a:spLocks/>
            </p:cNvSpPr>
            <p:nvPr/>
          </p:nvSpPr>
          <p:spPr bwMode="auto">
            <a:xfrm>
              <a:off x="4127501" y="5527676"/>
              <a:ext cx="404813" cy="798513"/>
            </a:xfrm>
            <a:custGeom>
              <a:avLst/>
              <a:gdLst>
                <a:gd name="T0" fmla="*/ 136 w 136"/>
                <a:gd name="T1" fmla="*/ 264 h 267"/>
                <a:gd name="T2" fmla="*/ 132 w 136"/>
                <a:gd name="T3" fmla="*/ 267 h 267"/>
                <a:gd name="T4" fmla="*/ 4 w 136"/>
                <a:gd name="T5" fmla="*/ 267 h 267"/>
                <a:gd name="T6" fmla="*/ 0 w 136"/>
                <a:gd name="T7" fmla="*/ 264 h 267"/>
                <a:gd name="T8" fmla="*/ 0 w 136"/>
                <a:gd name="T9" fmla="*/ 3 h 267"/>
                <a:gd name="T10" fmla="*/ 4 w 136"/>
                <a:gd name="T11" fmla="*/ 0 h 267"/>
                <a:gd name="T12" fmla="*/ 132 w 136"/>
                <a:gd name="T13" fmla="*/ 0 h 267"/>
                <a:gd name="T14" fmla="*/ 136 w 136"/>
                <a:gd name="T15" fmla="*/ 3 h 267"/>
                <a:gd name="T16" fmla="*/ 136 w 136"/>
                <a:gd name="T17" fmla="*/ 264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267">
                  <a:moveTo>
                    <a:pt x="136" y="264"/>
                  </a:moveTo>
                  <a:cubicBezTo>
                    <a:pt x="136" y="266"/>
                    <a:pt x="134" y="267"/>
                    <a:pt x="132" y="267"/>
                  </a:cubicBezTo>
                  <a:cubicBezTo>
                    <a:pt x="4" y="267"/>
                    <a:pt x="4" y="267"/>
                    <a:pt x="4" y="267"/>
                  </a:cubicBezTo>
                  <a:cubicBezTo>
                    <a:pt x="2" y="267"/>
                    <a:pt x="0" y="266"/>
                    <a:pt x="0" y="264"/>
                  </a:cubicBezTo>
                  <a:cubicBezTo>
                    <a:pt x="0" y="3"/>
                    <a:pt x="0" y="3"/>
                    <a:pt x="0" y="3"/>
                  </a:cubicBezTo>
                  <a:cubicBezTo>
                    <a:pt x="0" y="1"/>
                    <a:pt x="2" y="0"/>
                    <a:pt x="4" y="0"/>
                  </a:cubicBezTo>
                  <a:cubicBezTo>
                    <a:pt x="132" y="0"/>
                    <a:pt x="132" y="0"/>
                    <a:pt x="132" y="0"/>
                  </a:cubicBezTo>
                  <a:cubicBezTo>
                    <a:pt x="134" y="0"/>
                    <a:pt x="136" y="1"/>
                    <a:pt x="136" y="3"/>
                  </a:cubicBezTo>
                  <a:cubicBezTo>
                    <a:pt x="136" y="264"/>
                    <a:pt x="136" y="264"/>
                    <a:pt x="136" y="264"/>
                  </a:cubicBezTo>
                </a:path>
              </a:pathLst>
            </a:custGeom>
            <a:solidFill>
              <a:srgbClr val="2828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7" name="Freeform 7">
              <a:extLst>
                <a:ext uri="{FF2B5EF4-FFF2-40B4-BE49-F238E27FC236}">
                  <a16:creationId xmlns:a16="http://schemas.microsoft.com/office/drawing/2014/main" id="{E9CC6389-4670-4EEC-8112-8D70AA48DDE7}"/>
                </a:ext>
              </a:extLst>
            </p:cNvPr>
            <p:cNvSpPr>
              <a:spLocks/>
            </p:cNvSpPr>
            <p:nvPr/>
          </p:nvSpPr>
          <p:spPr bwMode="auto">
            <a:xfrm>
              <a:off x="4281488" y="5554663"/>
              <a:ext cx="90488" cy="6350"/>
            </a:xfrm>
            <a:custGeom>
              <a:avLst/>
              <a:gdLst>
                <a:gd name="T0" fmla="*/ 30 w 30"/>
                <a:gd name="T1" fmla="*/ 2 h 2"/>
                <a:gd name="T2" fmla="*/ 1 w 30"/>
                <a:gd name="T3" fmla="*/ 2 h 2"/>
                <a:gd name="T4" fmla="*/ 0 w 30"/>
                <a:gd name="T5" fmla="*/ 1 h 2"/>
                <a:gd name="T6" fmla="*/ 1 w 30"/>
                <a:gd name="T7" fmla="*/ 0 h 2"/>
                <a:gd name="T8" fmla="*/ 30 w 30"/>
                <a:gd name="T9" fmla="*/ 0 h 2"/>
                <a:gd name="T10" fmla="*/ 30 w 30"/>
                <a:gd name="T11" fmla="*/ 1 h 2"/>
                <a:gd name="T12" fmla="*/ 30 w 30"/>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30" h="2">
                  <a:moveTo>
                    <a:pt x="30" y="2"/>
                  </a:moveTo>
                  <a:cubicBezTo>
                    <a:pt x="1" y="2"/>
                    <a:pt x="1" y="2"/>
                    <a:pt x="1" y="2"/>
                  </a:cubicBezTo>
                  <a:cubicBezTo>
                    <a:pt x="0" y="2"/>
                    <a:pt x="0" y="2"/>
                    <a:pt x="0" y="1"/>
                  </a:cubicBezTo>
                  <a:cubicBezTo>
                    <a:pt x="0" y="1"/>
                    <a:pt x="0" y="0"/>
                    <a:pt x="1" y="0"/>
                  </a:cubicBezTo>
                  <a:cubicBezTo>
                    <a:pt x="30" y="0"/>
                    <a:pt x="30" y="0"/>
                    <a:pt x="30" y="0"/>
                  </a:cubicBezTo>
                  <a:cubicBezTo>
                    <a:pt x="30" y="0"/>
                    <a:pt x="30" y="1"/>
                    <a:pt x="30" y="1"/>
                  </a:cubicBezTo>
                  <a:cubicBezTo>
                    <a:pt x="30" y="2"/>
                    <a:pt x="30" y="2"/>
                    <a:pt x="30" y="2"/>
                  </a:cubicBez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8" name="Freeform 8">
              <a:extLst>
                <a:ext uri="{FF2B5EF4-FFF2-40B4-BE49-F238E27FC236}">
                  <a16:creationId xmlns:a16="http://schemas.microsoft.com/office/drawing/2014/main" id="{C4339951-C132-422B-9E36-1264D7BA1268}"/>
                </a:ext>
              </a:extLst>
            </p:cNvPr>
            <p:cNvSpPr>
              <a:spLocks/>
            </p:cNvSpPr>
            <p:nvPr/>
          </p:nvSpPr>
          <p:spPr bwMode="auto">
            <a:xfrm>
              <a:off x="4311651" y="6253163"/>
              <a:ext cx="33338" cy="33338"/>
            </a:xfrm>
            <a:custGeom>
              <a:avLst/>
              <a:gdLst>
                <a:gd name="T0" fmla="*/ 0 w 21"/>
                <a:gd name="T1" fmla="*/ 2 h 21"/>
                <a:gd name="T2" fmla="*/ 0 w 21"/>
                <a:gd name="T3" fmla="*/ 17 h 21"/>
                <a:gd name="T4" fmla="*/ 21 w 21"/>
                <a:gd name="T5" fmla="*/ 21 h 21"/>
                <a:gd name="T6" fmla="*/ 21 w 21"/>
                <a:gd name="T7" fmla="*/ 0 h 21"/>
                <a:gd name="T8" fmla="*/ 0 w 21"/>
                <a:gd name="T9" fmla="*/ 2 h 21"/>
              </a:gdLst>
              <a:ahLst/>
              <a:cxnLst>
                <a:cxn ang="0">
                  <a:pos x="T0" y="T1"/>
                </a:cxn>
                <a:cxn ang="0">
                  <a:pos x="T2" y="T3"/>
                </a:cxn>
                <a:cxn ang="0">
                  <a:pos x="T4" y="T5"/>
                </a:cxn>
                <a:cxn ang="0">
                  <a:pos x="T6" y="T7"/>
                </a:cxn>
                <a:cxn ang="0">
                  <a:pos x="T8" y="T9"/>
                </a:cxn>
              </a:cxnLst>
              <a:rect l="0" t="0" r="r" b="b"/>
              <a:pathLst>
                <a:path w="21" h="21">
                  <a:moveTo>
                    <a:pt x="0" y="2"/>
                  </a:moveTo>
                  <a:lnTo>
                    <a:pt x="0" y="17"/>
                  </a:lnTo>
                  <a:lnTo>
                    <a:pt x="21" y="21"/>
                  </a:lnTo>
                  <a:lnTo>
                    <a:pt x="21" y="0"/>
                  </a:lnTo>
                  <a:lnTo>
                    <a:pt x="0"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9" name="Freeform 9">
              <a:extLst>
                <a:ext uri="{FF2B5EF4-FFF2-40B4-BE49-F238E27FC236}">
                  <a16:creationId xmlns:a16="http://schemas.microsoft.com/office/drawing/2014/main" id="{150EB461-EB07-45A7-AC46-951829F791BE}"/>
                </a:ext>
              </a:extLst>
            </p:cNvPr>
            <p:cNvSpPr>
              <a:spLocks/>
            </p:cNvSpPr>
            <p:nvPr/>
          </p:nvSpPr>
          <p:spPr bwMode="auto">
            <a:xfrm>
              <a:off x="4141788" y="5592763"/>
              <a:ext cx="382588" cy="622300"/>
            </a:xfrm>
            <a:custGeom>
              <a:avLst/>
              <a:gdLst>
                <a:gd name="T0" fmla="*/ 128 w 128"/>
                <a:gd name="T1" fmla="*/ 208 h 208"/>
                <a:gd name="T2" fmla="*/ 1 w 128"/>
                <a:gd name="T3" fmla="*/ 208 h 208"/>
                <a:gd name="T4" fmla="*/ 0 w 128"/>
                <a:gd name="T5" fmla="*/ 207 h 208"/>
                <a:gd name="T6" fmla="*/ 0 w 128"/>
                <a:gd name="T7" fmla="*/ 1 h 208"/>
                <a:gd name="T8" fmla="*/ 1 w 128"/>
                <a:gd name="T9" fmla="*/ 0 h 208"/>
                <a:gd name="T10" fmla="*/ 127 w 128"/>
                <a:gd name="T11" fmla="*/ 0 h 208"/>
                <a:gd name="T12" fmla="*/ 128 w 128"/>
                <a:gd name="T13" fmla="*/ 1 h 208"/>
                <a:gd name="T14" fmla="*/ 128 w 128"/>
                <a:gd name="T15" fmla="*/ 208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208">
                  <a:moveTo>
                    <a:pt x="128" y="208"/>
                  </a:moveTo>
                  <a:cubicBezTo>
                    <a:pt x="1" y="208"/>
                    <a:pt x="1" y="208"/>
                    <a:pt x="1" y="208"/>
                  </a:cubicBezTo>
                  <a:cubicBezTo>
                    <a:pt x="0" y="208"/>
                    <a:pt x="0" y="208"/>
                    <a:pt x="0" y="207"/>
                  </a:cubicBezTo>
                  <a:cubicBezTo>
                    <a:pt x="0" y="1"/>
                    <a:pt x="0" y="1"/>
                    <a:pt x="0" y="1"/>
                  </a:cubicBezTo>
                  <a:cubicBezTo>
                    <a:pt x="0" y="1"/>
                    <a:pt x="0" y="0"/>
                    <a:pt x="1" y="0"/>
                  </a:cubicBezTo>
                  <a:cubicBezTo>
                    <a:pt x="127" y="0"/>
                    <a:pt x="127" y="0"/>
                    <a:pt x="127" y="0"/>
                  </a:cubicBezTo>
                  <a:cubicBezTo>
                    <a:pt x="127" y="0"/>
                    <a:pt x="128" y="1"/>
                    <a:pt x="128" y="1"/>
                  </a:cubicBezTo>
                  <a:lnTo>
                    <a:pt x="128" y="20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0" name="Rectangle 10">
              <a:extLst>
                <a:ext uri="{FF2B5EF4-FFF2-40B4-BE49-F238E27FC236}">
                  <a16:creationId xmlns:a16="http://schemas.microsoft.com/office/drawing/2014/main" id="{4CE08245-5ECF-41A9-B28A-C494930F72AA}"/>
                </a:ext>
              </a:extLst>
            </p:cNvPr>
            <p:cNvSpPr>
              <a:spLocks noChangeArrowheads="1"/>
            </p:cNvSpPr>
            <p:nvPr/>
          </p:nvSpPr>
          <p:spPr bwMode="auto">
            <a:xfrm>
              <a:off x="4152901" y="5618163"/>
              <a:ext cx="26988"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 b="0" i="0" u="none" strike="noStrike" cap="none" normalizeH="0" baseline="0">
                  <a:ln>
                    <a:noFill/>
                  </a:ln>
                  <a:solidFill>
                    <a:srgbClr val="0078D7"/>
                  </a:solidFill>
                  <a:effectLst/>
                  <a:latin typeface="Myriad Pro" panose="020B0503030403020204" pitchFamily="34"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1" name="Rectangle 11">
              <a:extLst>
                <a:ext uri="{FF2B5EF4-FFF2-40B4-BE49-F238E27FC236}">
                  <a16:creationId xmlns:a16="http://schemas.microsoft.com/office/drawing/2014/main" id="{DC3A88BF-9B0F-4515-966C-BCA3A5DF0AEC}"/>
                </a:ext>
              </a:extLst>
            </p:cNvPr>
            <p:cNvSpPr>
              <a:spLocks noChangeArrowheads="1"/>
            </p:cNvSpPr>
            <p:nvPr/>
          </p:nvSpPr>
          <p:spPr bwMode="auto">
            <a:xfrm>
              <a:off x="4168776" y="5618163"/>
              <a:ext cx="4445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 b="0" i="0" u="none" strike="noStrike" cap="none" normalizeH="0" baseline="0">
                  <a:ln>
                    <a:noFill/>
                  </a:ln>
                  <a:solidFill>
                    <a:srgbClr val="0078D7"/>
                  </a:solidFill>
                  <a:effectLst/>
                  <a:latin typeface="Myriad Pro" panose="020B0503030403020204" pitchFamily="34" charset="0"/>
                </a:rPr>
                <a:t>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2" name="Rectangle 12">
              <a:extLst>
                <a:ext uri="{FF2B5EF4-FFF2-40B4-BE49-F238E27FC236}">
                  <a16:creationId xmlns:a16="http://schemas.microsoft.com/office/drawing/2014/main" id="{F81451EF-3D89-4D2C-8963-56D68F424E75}"/>
                </a:ext>
              </a:extLst>
            </p:cNvPr>
            <p:cNvSpPr>
              <a:spLocks noChangeArrowheads="1"/>
            </p:cNvSpPr>
            <p:nvPr/>
          </p:nvSpPr>
          <p:spPr bwMode="auto">
            <a:xfrm>
              <a:off x="4206876" y="5618163"/>
              <a:ext cx="23813"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 b="0" i="0" u="none" strike="noStrike" cap="none" normalizeH="0" baseline="0">
                  <a:ln>
                    <a:noFill/>
                  </a:ln>
                  <a:solidFill>
                    <a:srgbClr val="0078D7"/>
                  </a:solidFill>
                  <a:effectLst/>
                  <a:latin typeface="Myriad Pro" panose="020B050303040302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3" name="Rectangle 13">
              <a:extLst>
                <a:ext uri="{FF2B5EF4-FFF2-40B4-BE49-F238E27FC236}">
                  <a16:creationId xmlns:a16="http://schemas.microsoft.com/office/drawing/2014/main" id="{93776647-B2CF-4275-98CF-1F8F6365E4AF}"/>
                </a:ext>
              </a:extLst>
            </p:cNvPr>
            <p:cNvSpPr>
              <a:spLocks noChangeArrowheads="1"/>
            </p:cNvSpPr>
            <p:nvPr/>
          </p:nvSpPr>
          <p:spPr bwMode="auto">
            <a:xfrm>
              <a:off x="4222751" y="5618163"/>
              <a:ext cx="53975"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 b="0" i="0" u="none" strike="noStrike" cap="none" normalizeH="0" baseline="0">
                  <a:ln>
                    <a:noFill/>
                  </a:ln>
                  <a:solidFill>
                    <a:srgbClr val="0078D7"/>
                  </a:solidFill>
                  <a:effectLst/>
                  <a:latin typeface="Myriad Pro" panose="020B0503030403020204" pitchFamily="34" charset="0"/>
                </a:rPr>
                <a:t>OSO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4" name="Rectangle 14">
              <a:extLst>
                <a:ext uri="{FF2B5EF4-FFF2-40B4-BE49-F238E27FC236}">
                  <a16:creationId xmlns:a16="http://schemas.microsoft.com/office/drawing/2014/main" id="{E61CCA6F-E041-417A-9DEE-1BEC30739FB9}"/>
                </a:ext>
              </a:extLst>
            </p:cNvPr>
            <p:cNvSpPr>
              <a:spLocks noChangeArrowheads="1"/>
            </p:cNvSpPr>
            <p:nvPr/>
          </p:nvSpPr>
          <p:spPr bwMode="auto">
            <a:xfrm>
              <a:off x="4152901" y="5649913"/>
              <a:ext cx="30163"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 b="0" i="0" u="none" strike="noStrike" cap="none" normalizeH="0" baseline="0">
                  <a:ln>
                    <a:noFill/>
                  </a:ln>
                  <a:solidFill>
                    <a:srgbClr val="0078D7"/>
                  </a:solidFill>
                  <a:effectLst/>
                  <a:latin typeface="Myriad Pro" panose="020B0503030403020204" pitchFamily="34" charset="0"/>
                </a:rPr>
                <a:t>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5" name="Rectangle 15">
              <a:extLst>
                <a:ext uri="{FF2B5EF4-FFF2-40B4-BE49-F238E27FC236}">
                  <a16:creationId xmlns:a16="http://schemas.microsoft.com/office/drawing/2014/main" id="{9BB1B2BC-E378-4A42-A49A-C85CE2A645E5}"/>
                </a:ext>
              </a:extLst>
            </p:cNvPr>
            <p:cNvSpPr>
              <a:spLocks noChangeArrowheads="1"/>
            </p:cNvSpPr>
            <p:nvPr/>
          </p:nvSpPr>
          <p:spPr bwMode="auto">
            <a:xfrm>
              <a:off x="4178301" y="5649913"/>
              <a:ext cx="26988"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 b="0" i="0" u="none" strike="noStrike" cap="none" normalizeH="0" baseline="0">
                  <a:ln>
                    <a:noFill/>
                  </a:ln>
                  <a:solidFill>
                    <a:srgbClr val="0078D7"/>
                  </a:solidFill>
                  <a:effectLst/>
                  <a:latin typeface="Myriad Pro" panose="020B0503030403020204" pitchFamily="34"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6" name="Rectangle 16">
              <a:extLst>
                <a:ext uri="{FF2B5EF4-FFF2-40B4-BE49-F238E27FC236}">
                  <a16:creationId xmlns:a16="http://schemas.microsoft.com/office/drawing/2014/main" id="{5DDA18CD-D99B-4045-905A-4AC61D1A464A}"/>
                </a:ext>
              </a:extLst>
            </p:cNvPr>
            <p:cNvSpPr>
              <a:spLocks noChangeArrowheads="1"/>
            </p:cNvSpPr>
            <p:nvPr/>
          </p:nvSpPr>
          <p:spPr bwMode="auto">
            <a:xfrm>
              <a:off x="4192588" y="5649913"/>
              <a:ext cx="23813"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 b="0" i="0" u="none" strike="noStrike" cap="none" normalizeH="0" baseline="0">
                  <a:ln>
                    <a:noFill/>
                  </a:ln>
                  <a:solidFill>
                    <a:srgbClr val="0078D7"/>
                  </a:solidFill>
                  <a:effectLst/>
                  <a:latin typeface="Myriad Pro" panose="020B0503030403020204" pitchFamily="34"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7" name="Rectangle 17">
              <a:extLst>
                <a:ext uri="{FF2B5EF4-FFF2-40B4-BE49-F238E27FC236}">
                  <a16:creationId xmlns:a16="http://schemas.microsoft.com/office/drawing/2014/main" id="{14934FC6-FF2F-40E8-8804-9A234DB2515B}"/>
                </a:ext>
              </a:extLst>
            </p:cNvPr>
            <p:cNvSpPr>
              <a:spLocks noChangeArrowheads="1"/>
            </p:cNvSpPr>
            <p:nvPr/>
          </p:nvSpPr>
          <p:spPr bwMode="auto">
            <a:xfrm>
              <a:off x="4210051" y="5649913"/>
              <a:ext cx="23813"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 b="0" i="0" u="none" strike="noStrike" cap="none" normalizeH="0" baseline="0">
                  <a:ln>
                    <a:noFill/>
                  </a:ln>
                  <a:solidFill>
                    <a:srgbClr val="0078D7"/>
                  </a:solidFill>
                  <a:effectLst/>
                  <a:latin typeface="Myriad Pro" panose="020B050303040302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8" name="Rectangle 18">
              <a:extLst>
                <a:ext uri="{FF2B5EF4-FFF2-40B4-BE49-F238E27FC236}">
                  <a16:creationId xmlns:a16="http://schemas.microsoft.com/office/drawing/2014/main" id="{AADEDEB7-B001-4F6D-9712-1446EF80E91B}"/>
                </a:ext>
              </a:extLst>
            </p:cNvPr>
            <p:cNvSpPr>
              <a:spLocks noChangeArrowheads="1"/>
            </p:cNvSpPr>
            <p:nvPr/>
          </p:nvSpPr>
          <p:spPr bwMode="auto">
            <a:xfrm>
              <a:off x="4141788" y="5694363"/>
              <a:ext cx="382588" cy="222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9" name="Freeform 19">
              <a:extLst>
                <a:ext uri="{FF2B5EF4-FFF2-40B4-BE49-F238E27FC236}">
                  <a16:creationId xmlns:a16="http://schemas.microsoft.com/office/drawing/2014/main" id="{1EF650FE-5792-41A4-931C-0B35CC68144C}"/>
                </a:ext>
              </a:extLst>
            </p:cNvPr>
            <p:cNvSpPr>
              <a:spLocks/>
            </p:cNvSpPr>
            <p:nvPr/>
          </p:nvSpPr>
          <p:spPr bwMode="auto">
            <a:xfrm>
              <a:off x="4159251" y="5745163"/>
              <a:ext cx="344488" cy="138113"/>
            </a:xfrm>
            <a:custGeom>
              <a:avLst/>
              <a:gdLst>
                <a:gd name="T0" fmla="*/ 113 w 115"/>
                <a:gd name="T1" fmla="*/ 46 h 46"/>
                <a:gd name="T2" fmla="*/ 2 w 115"/>
                <a:gd name="T3" fmla="*/ 46 h 46"/>
                <a:gd name="T4" fmla="*/ 0 w 115"/>
                <a:gd name="T5" fmla="*/ 44 h 46"/>
                <a:gd name="T6" fmla="*/ 0 w 115"/>
                <a:gd name="T7" fmla="*/ 2 h 46"/>
                <a:gd name="T8" fmla="*/ 2 w 115"/>
                <a:gd name="T9" fmla="*/ 0 h 46"/>
                <a:gd name="T10" fmla="*/ 113 w 115"/>
                <a:gd name="T11" fmla="*/ 0 h 46"/>
                <a:gd name="T12" fmla="*/ 115 w 115"/>
                <a:gd name="T13" fmla="*/ 2 h 46"/>
                <a:gd name="T14" fmla="*/ 115 w 115"/>
                <a:gd name="T15" fmla="*/ 44 h 46"/>
                <a:gd name="T16" fmla="*/ 113 w 115"/>
                <a:gd name="T1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46">
                  <a:moveTo>
                    <a:pt x="113" y="46"/>
                  </a:moveTo>
                  <a:cubicBezTo>
                    <a:pt x="2" y="46"/>
                    <a:pt x="2" y="46"/>
                    <a:pt x="2" y="46"/>
                  </a:cubicBezTo>
                  <a:cubicBezTo>
                    <a:pt x="1" y="46"/>
                    <a:pt x="0" y="45"/>
                    <a:pt x="0" y="44"/>
                  </a:cubicBezTo>
                  <a:cubicBezTo>
                    <a:pt x="0" y="2"/>
                    <a:pt x="0" y="2"/>
                    <a:pt x="0" y="2"/>
                  </a:cubicBezTo>
                  <a:cubicBezTo>
                    <a:pt x="0" y="0"/>
                    <a:pt x="1" y="0"/>
                    <a:pt x="2" y="0"/>
                  </a:cubicBezTo>
                  <a:cubicBezTo>
                    <a:pt x="113" y="0"/>
                    <a:pt x="113" y="0"/>
                    <a:pt x="113" y="0"/>
                  </a:cubicBezTo>
                  <a:cubicBezTo>
                    <a:pt x="114" y="0"/>
                    <a:pt x="115" y="0"/>
                    <a:pt x="115" y="2"/>
                  </a:cubicBezTo>
                  <a:cubicBezTo>
                    <a:pt x="115" y="44"/>
                    <a:pt x="115" y="44"/>
                    <a:pt x="115" y="44"/>
                  </a:cubicBezTo>
                  <a:cubicBezTo>
                    <a:pt x="115" y="45"/>
                    <a:pt x="114" y="46"/>
                    <a:pt x="113" y="46"/>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0" name="Freeform 20">
              <a:extLst>
                <a:ext uri="{FF2B5EF4-FFF2-40B4-BE49-F238E27FC236}">
                  <a16:creationId xmlns:a16="http://schemas.microsoft.com/office/drawing/2014/main" id="{368FA9FA-B0F2-486D-9ED2-D93A670C7384}"/>
                </a:ext>
              </a:extLst>
            </p:cNvPr>
            <p:cNvSpPr>
              <a:spLocks/>
            </p:cNvSpPr>
            <p:nvPr/>
          </p:nvSpPr>
          <p:spPr bwMode="auto">
            <a:xfrm>
              <a:off x="4165601" y="5954713"/>
              <a:ext cx="334963" cy="9525"/>
            </a:xfrm>
            <a:custGeom>
              <a:avLst/>
              <a:gdLst>
                <a:gd name="T0" fmla="*/ 1 w 112"/>
                <a:gd name="T1" fmla="*/ 3 h 3"/>
                <a:gd name="T2" fmla="*/ 110 w 112"/>
                <a:gd name="T3" fmla="*/ 3 h 3"/>
                <a:gd name="T4" fmla="*/ 112 w 112"/>
                <a:gd name="T5" fmla="*/ 1 h 3"/>
                <a:gd name="T6" fmla="*/ 110 w 112"/>
                <a:gd name="T7" fmla="*/ 0 h 3"/>
                <a:gd name="T8" fmla="*/ 1 w 112"/>
                <a:gd name="T9" fmla="*/ 0 h 3"/>
                <a:gd name="T10" fmla="*/ 0 w 112"/>
                <a:gd name="T11" fmla="*/ 1 h 3"/>
                <a:gd name="T12" fmla="*/ 1 w 11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12" h="3">
                  <a:moveTo>
                    <a:pt x="1" y="3"/>
                  </a:moveTo>
                  <a:cubicBezTo>
                    <a:pt x="110" y="3"/>
                    <a:pt x="110" y="3"/>
                    <a:pt x="110" y="3"/>
                  </a:cubicBezTo>
                  <a:cubicBezTo>
                    <a:pt x="111" y="3"/>
                    <a:pt x="112" y="2"/>
                    <a:pt x="112" y="1"/>
                  </a:cubicBezTo>
                  <a:cubicBezTo>
                    <a:pt x="112" y="0"/>
                    <a:pt x="111" y="0"/>
                    <a:pt x="110" y="0"/>
                  </a:cubicBezTo>
                  <a:cubicBezTo>
                    <a:pt x="1" y="0"/>
                    <a:pt x="1" y="0"/>
                    <a:pt x="1" y="0"/>
                  </a:cubicBezTo>
                  <a:cubicBezTo>
                    <a:pt x="0" y="0"/>
                    <a:pt x="0" y="0"/>
                    <a:pt x="0" y="1"/>
                  </a:cubicBezTo>
                  <a:cubicBezTo>
                    <a:pt x="0" y="2"/>
                    <a:pt x="0" y="3"/>
                    <a:pt x="1" y="3"/>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1" name="Freeform 21">
              <a:extLst>
                <a:ext uri="{FF2B5EF4-FFF2-40B4-BE49-F238E27FC236}">
                  <a16:creationId xmlns:a16="http://schemas.microsoft.com/office/drawing/2014/main" id="{2510761A-DF95-442C-99F1-498238656601}"/>
                </a:ext>
              </a:extLst>
            </p:cNvPr>
            <p:cNvSpPr>
              <a:spLocks/>
            </p:cNvSpPr>
            <p:nvPr/>
          </p:nvSpPr>
          <p:spPr bwMode="auto">
            <a:xfrm>
              <a:off x="4165601" y="5900738"/>
              <a:ext cx="334963" cy="9525"/>
            </a:xfrm>
            <a:custGeom>
              <a:avLst/>
              <a:gdLst>
                <a:gd name="T0" fmla="*/ 1 w 112"/>
                <a:gd name="T1" fmla="*/ 3 h 3"/>
                <a:gd name="T2" fmla="*/ 110 w 112"/>
                <a:gd name="T3" fmla="*/ 3 h 3"/>
                <a:gd name="T4" fmla="*/ 112 w 112"/>
                <a:gd name="T5" fmla="*/ 2 h 3"/>
                <a:gd name="T6" fmla="*/ 110 w 112"/>
                <a:gd name="T7" fmla="*/ 0 h 3"/>
                <a:gd name="T8" fmla="*/ 1 w 112"/>
                <a:gd name="T9" fmla="*/ 0 h 3"/>
                <a:gd name="T10" fmla="*/ 0 w 112"/>
                <a:gd name="T11" fmla="*/ 2 h 3"/>
                <a:gd name="T12" fmla="*/ 1 w 11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12" h="3">
                  <a:moveTo>
                    <a:pt x="1" y="3"/>
                  </a:moveTo>
                  <a:cubicBezTo>
                    <a:pt x="110" y="3"/>
                    <a:pt x="110" y="3"/>
                    <a:pt x="110" y="3"/>
                  </a:cubicBezTo>
                  <a:cubicBezTo>
                    <a:pt x="111" y="3"/>
                    <a:pt x="112" y="3"/>
                    <a:pt x="112" y="2"/>
                  </a:cubicBezTo>
                  <a:cubicBezTo>
                    <a:pt x="112" y="1"/>
                    <a:pt x="111" y="0"/>
                    <a:pt x="110" y="0"/>
                  </a:cubicBezTo>
                  <a:cubicBezTo>
                    <a:pt x="1" y="0"/>
                    <a:pt x="1" y="0"/>
                    <a:pt x="1" y="0"/>
                  </a:cubicBezTo>
                  <a:cubicBezTo>
                    <a:pt x="0" y="0"/>
                    <a:pt x="0" y="1"/>
                    <a:pt x="0" y="2"/>
                  </a:cubicBezTo>
                  <a:cubicBezTo>
                    <a:pt x="0" y="3"/>
                    <a:pt x="0" y="3"/>
                    <a:pt x="1" y="3"/>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2" name="Freeform 22">
              <a:extLst>
                <a:ext uri="{FF2B5EF4-FFF2-40B4-BE49-F238E27FC236}">
                  <a16:creationId xmlns:a16="http://schemas.microsoft.com/office/drawing/2014/main" id="{FFCCE76C-4146-450B-B446-445C84DDE113}"/>
                </a:ext>
              </a:extLst>
            </p:cNvPr>
            <p:cNvSpPr>
              <a:spLocks/>
            </p:cNvSpPr>
            <p:nvPr/>
          </p:nvSpPr>
          <p:spPr bwMode="auto">
            <a:xfrm>
              <a:off x="4165601" y="5927726"/>
              <a:ext cx="334963" cy="9525"/>
            </a:xfrm>
            <a:custGeom>
              <a:avLst/>
              <a:gdLst>
                <a:gd name="T0" fmla="*/ 1 w 112"/>
                <a:gd name="T1" fmla="*/ 3 h 3"/>
                <a:gd name="T2" fmla="*/ 110 w 112"/>
                <a:gd name="T3" fmla="*/ 3 h 3"/>
                <a:gd name="T4" fmla="*/ 112 w 112"/>
                <a:gd name="T5" fmla="*/ 2 h 3"/>
                <a:gd name="T6" fmla="*/ 110 w 112"/>
                <a:gd name="T7" fmla="*/ 0 h 3"/>
                <a:gd name="T8" fmla="*/ 1 w 112"/>
                <a:gd name="T9" fmla="*/ 0 h 3"/>
                <a:gd name="T10" fmla="*/ 0 w 112"/>
                <a:gd name="T11" fmla="*/ 2 h 3"/>
                <a:gd name="T12" fmla="*/ 1 w 11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12" h="3">
                  <a:moveTo>
                    <a:pt x="1" y="3"/>
                  </a:moveTo>
                  <a:cubicBezTo>
                    <a:pt x="110" y="3"/>
                    <a:pt x="110" y="3"/>
                    <a:pt x="110" y="3"/>
                  </a:cubicBezTo>
                  <a:cubicBezTo>
                    <a:pt x="111" y="3"/>
                    <a:pt x="112" y="2"/>
                    <a:pt x="112" y="2"/>
                  </a:cubicBezTo>
                  <a:cubicBezTo>
                    <a:pt x="112" y="1"/>
                    <a:pt x="111" y="0"/>
                    <a:pt x="110" y="0"/>
                  </a:cubicBezTo>
                  <a:cubicBezTo>
                    <a:pt x="1" y="0"/>
                    <a:pt x="1" y="0"/>
                    <a:pt x="1" y="0"/>
                  </a:cubicBezTo>
                  <a:cubicBezTo>
                    <a:pt x="0" y="0"/>
                    <a:pt x="0" y="1"/>
                    <a:pt x="0" y="2"/>
                  </a:cubicBezTo>
                  <a:cubicBezTo>
                    <a:pt x="0" y="2"/>
                    <a:pt x="0" y="3"/>
                    <a:pt x="1" y="3"/>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3" name="Freeform 23">
              <a:extLst>
                <a:ext uri="{FF2B5EF4-FFF2-40B4-BE49-F238E27FC236}">
                  <a16:creationId xmlns:a16="http://schemas.microsoft.com/office/drawing/2014/main" id="{B7EC16F2-20EE-4B8A-8729-E560A517F80F}"/>
                </a:ext>
              </a:extLst>
            </p:cNvPr>
            <p:cNvSpPr>
              <a:spLocks/>
            </p:cNvSpPr>
            <p:nvPr/>
          </p:nvSpPr>
          <p:spPr bwMode="auto">
            <a:xfrm>
              <a:off x="4159251" y="5991226"/>
              <a:ext cx="344488" cy="136525"/>
            </a:xfrm>
            <a:custGeom>
              <a:avLst/>
              <a:gdLst>
                <a:gd name="T0" fmla="*/ 113 w 115"/>
                <a:gd name="T1" fmla="*/ 46 h 46"/>
                <a:gd name="T2" fmla="*/ 2 w 115"/>
                <a:gd name="T3" fmla="*/ 46 h 46"/>
                <a:gd name="T4" fmla="*/ 0 w 115"/>
                <a:gd name="T5" fmla="*/ 44 h 46"/>
                <a:gd name="T6" fmla="*/ 0 w 115"/>
                <a:gd name="T7" fmla="*/ 1 h 46"/>
                <a:gd name="T8" fmla="*/ 2 w 115"/>
                <a:gd name="T9" fmla="*/ 0 h 46"/>
                <a:gd name="T10" fmla="*/ 113 w 115"/>
                <a:gd name="T11" fmla="*/ 0 h 46"/>
                <a:gd name="T12" fmla="*/ 115 w 115"/>
                <a:gd name="T13" fmla="*/ 1 h 46"/>
                <a:gd name="T14" fmla="*/ 115 w 115"/>
                <a:gd name="T15" fmla="*/ 44 h 46"/>
                <a:gd name="T16" fmla="*/ 113 w 115"/>
                <a:gd name="T1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46">
                  <a:moveTo>
                    <a:pt x="113" y="46"/>
                  </a:moveTo>
                  <a:cubicBezTo>
                    <a:pt x="2" y="46"/>
                    <a:pt x="2" y="46"/>
                    <a:pt x="2" y="46"/>
                  </a:cubicBezTo>
                  <a:cubicBezTo>
                    <a:pt x="1" y="46"/>
                    <a:pt x="0" y="45"/>
                    <a:pt x="0" y="44"/>
                  </a:cubicBezTo>
                  <a:cubicBezTo>
                    <a:pt x="0" y="1"/>
                    <a:pt x="0" y="1"/>
                    <a:pt x="0" y="1"/>
                  </a:cubicBezTo>
                  <a:cubicBezTo>
                    <a:pt x="0" y="0"/>
                    <a:pt x="1" y="0"/>
                    <a:pt x="2" y="0"/>
                  </a:cubicBezTo>
                  <a:cubicBezTo>
                    <a:pt x="113" y="0"/>
                    <a:pt x="113" y="0"/>
                    <a:pt x="113" y="0"/>
                  </a:cubicBezTo>
                  <a:cubicBezTo>
                    <a:pt x="114" y="0"/>
                    <a:pt x="115" y="0"/>
                    <a:pt x="115" y="1"/>
                  </a:cubicBezTo>
                  <a:cubicBezTo>
                    <a:pt x="115" y="44"/>
                    <a:pt x="115" y="44"/>
                    <a:pt x="115" y="44"/>
                  </a:cubicBezTo>
                  <a:cubicBezTo>
                    <a:pt x="115" y="45"/>
                    <a:pt x="114" y="46"/>
                    <a:pt x="113" y="46"/>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4" name="Freeform 24">
              <a:extLst>
                <a:ext uri="{FF2B5EF4-FFF2-40B4-BE49-F238E27FC236}">
                  <a16:creationId xmlns:a16="http://schemas.microsoft.com/office/drawing/2014/main" id="{7AC7B52D-CF9C-471D-BDA6-B8A517161063}"/>
                </a:ext>
              </a:extLst>
            </p:cNvPr>
            <p:cNvSpPr>
              <a:spLocks/>
            </p:cNvSpPr>
            <p:nvPr/>
          </p:nvSpPr>
          <p:spPr bwMode="auto">
            <a:xfrm>
              <a:off x="4156076" y="6200776"/>
              <a:ext cx="334963" cy="7938"/>
            </a:xfrm>
            <a:custGeom>
              <a:avLst/>
              <a:gdLst>
                <a:gd name="T0" fmla="*/ 2 w 112"/>
                <a:gd name="T1" fmla="*/ 3 h 3"/>
                <a:gd name="T2" fmla="*/ 111 w 112"/>
                <a:gd name="T3" fmla="*/ 3 h 3"/>
                <a:gd name="T4" fmla="*/ 112 w 112"/>
                <a:gd name="T5" fmla="*/ 1 h 3"/>
                <a:gd name="T6" fmla="*/ 111 w 112"/>
                <a:gd name="T7" fmla="*/ 0 h 3"/>
                <a:gd name="T8" fmla="*/ 2 w 112"/>
                <a:gd name="T9" fmla="*/ 0 h 3"/>
                <a:gd name="T10" fmla="*/ 0 w 112"/>
                <a:gd name="T11" fmla="*/ 1 h 3"/>
                <a:gd name="T12" fmla="*/ 2 w 11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12" h="3">
                  <a:moveTo>
                    <a:pt x="2" y="3"/>
                  </a:moveTo>
                  <a:cubicBezTo>
                    <a:pt x="111" y="3"/>
                    <a:pt x="111" y="3"/>
                    <a:pt x="111" y="3"/>
                  </a:cubicBezTo>
                  <a:cubicBezTo>
                    <a:pt x="112" y="3"/>
                    <a:pt x="112" y="2"/>
                    <a:pt x="112" y="1"/>
                  </a:cubicBezTo>
                  <a:cubicBezTo>
                    <a:pt x="112" y="0"/>
                    <a:pt x="112" y="0"/>
                    <a:pt x="111" y="0"/>
                  </a:cubicBezTo>
                  <a:cubicBezTo>
                    <a:pt x="2" y="0"/>
                    <a:pt x="2" y="0"/>
                    <a:pt x="2" y="0"/>
                  </a:cubicBezTo>
                  <a:cubicBezTo>
                    <a:pt x="1" y="0"/>
                    <a:pt x="0" y="0"/>
                    <a:pt x="0" y="1"/>
                  </a:cubicBezTo>
                  <a:cubicBezTo>
                    <a:pt x="0" y="2"/>
                    <a:pt x="1" y="3"/>
                    <a:pt x="2" y="3"/>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5" name="Freeform 25">
              <a:extLst>
                <a:ext uri="{FF2B5EF4-FFF2-40B4-BE49-F238E27FC236}">
                  <a16:creationId xmlns:a16="http://schemas.microsoft.com/office/drawing/2014/main" id="{276F30A4-5B7E-46F0-8591-3576AECF5B4D}"/>
                </a:ext>
              </a:extLst>
            </p:cNvPr>
            <p:cNvSpPr>
              <a:spLocks/>
            </p:cNvSpPr>
            <p:nvPr/>
          </p:nvSpPr>
          <p:spPr bwMode="auto">
            <a:xfrm>
              <a:off x="4156076" y="6146801"/>
              <a:ext cx="334963" cy="7938"/>
            </a:xfrm>
            <a:custGeom>
              <a:avLst/>
              <a:gdLst>
                <a:gd name="T0" fmla="*/ 2 w 112"/>
                <a:gd name="T1" fmla="*/ 3 h 3"/>
                <a:gd name="T2" fmla="*/ 111 w 112"/>
                <a:gd name="T3" fmla="*/ 3 h 3"/>
                <a:gd name="T4" fmla="*/ 112 w 112"/>
                <a:gd name="T5" fmla="*/ 2 h 3"/>
                <a:gd name="T6" fmla="*/ 111 w 112"/>
                <a:gd name="T7" fmla="*/ 0 h 3"/>
                <a:gd name="T8" fmla="*/ 2 w 112"/>
                <a:gd name="T9" fmla="*/ 0 h 3"/>
                <a:gd name="T10" fmla="*/ 0 w 112"/>
                <a:gd name="T11" fmla="*/ 2 h 3"/>
                <a:gd name="T12" fmla="*/ 2 w 11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12" h="3">
                  <a:moveTo>
                    <a:pt x="2" y="3"/>
                  </a:moveTo>
                  <a:cubicBezTo>
                    <a:pt x="111" y="3"/>
                    <a:pt x="111" y="3"/>
                    <a:pt x="111" y="3"/>
                  </a:cubicBezTo>
                  <a:cubicBezTo>
                    <a:pt x="112" y="3"/>
                    <a:pt x="112" y="3"/>
                    <a:pt x="112" y="2"/>
                  </a:cubicBezTo>
                  <a:cubicBezTo>
                    <a:pt x="112" y="1"/>
                    <a:pt x="112" y="0"/>
                    <a:pt x="111" y="0"/>
                  </a:cubicBezTo>
                  <a:cubicBezTo>
                    <a:pt x="2" y="0"/>
                    <a:pt x="2" y="0"/>
                    <a:pt x="2" y="0"/>
                  </a:cubicBezTo>
                  <a:cubicBezTo>
                    <a:pt x="1" y="0"/>
                    <a:pt x="0" y="1"/>
                    <a:pt x="0" y="2"/>
                  </a:cubicBezTo>
                  <a:cubicBezTo>
                    <a:pt x="0" y="3"/>
                    <a:pt x="1" y="3"/>
                    <a:pt x="2" y="3"/>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6" name="Freeform 26">
              <a:extLst>
                <a:ext uri="{FF2B5EF4-FFF2-40B4-BE49-F238E27FC236}">
                  <a16:creationId xmlns:a16="http://schemas.microsoft.com/office/drawing/2014/main" id="{85C94B81-D7DE-4893-A9F7-B71ECF632371}"/>
                </a:ext>
              </a:extLst>
            </p:cNvPr>
            <p:cNvSpPr>
              <a:spLocks/>
            </p:cNvSpPr>
            <p:nvPr/>
          </p:nvSpPr>
          <p:spPr bwMode="auto">
            <a:xfrm>
              <a:off x="4156076" y="6173788"/>
              <a:ext cx="334963" cy="7938"/>
            </a:xfrm>
            <a:custGeom>
              <a:avLst/>
              <a:gdLst>
                <a:gd name="T0" fmla="*/ 2 w 112"/>
                <a:gd name="T1" fmla="*/ 3 h 3"/>
                <a:gd name="T2" fmla="*/ 111 w 112"/>
                <a:gd name="T3" fmla="*/ 3 h 3"/>
                <a:gd name="T4" fmla="*/ 112 w 112"/>
                <a:gd name="T5" fmla="*/ 1 h 3"/>
                <a:gd name="T6" fmla="*/ 111 w 112"/>
                <a:gd name="T7" fmla="*/ 0 h 3"/>
                <a:gd name="T8" fmla="*/ 2 w 112"/>
                <a:gd name="T9" fmla="*/ 0 h 3"/>
                <a:gd name="T10" fmla="*/ 0 w 112"/>
                <a:gd name="T11" fmla="*/ 1 h 3"/>
                <a:gd name="T12" fmla="*/ 2 w 11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12" h="3">
                  <a:moveTo>
                    <a:pt x="2" y="3"/>
                  </a:moveTo>
                  <a:cubicBezTo>
                    <a:pt x="111" y="3"/>
                    <a:pt x="111" y="3"/>
                    <a:pt x="111" y="3"/>
                  </a:cubicBezTo>
                  <a:cubicBezTo>
                    <a:pt x="112" y="3"/>
                    <a:pt x="112" y="2"/>
                    <a:pt x="112" y="1"/>
                  </a:cubicBezTo>
                  <a:cubicBezTo>
                    <a:pt x="112" y="1"/>
                    <a:pt x="112" y="0"/>
                    <a:pt x="111" y="0"/>
                  </a:cubicBezTo>
                  <a:cubicBezTo>
                    <a:pt x="2" y="0"/>
                    <a:pt x="2" y="0"/>
                    <a:pt x="2" y="0"/>
                  </a:cubicBezTo>
                  <a:cubicBezTo>
                    <a:pt x="1" y="0"/>
                    <a:pt x="0" y="1"/>
                    <a:pt x="0" y="1"/>
                  </a:cubicBezTo>
                  <a:cubicBezTo>
                    <a:pt x="0" y="2"/>
                    <a:pt x="1" y="3"/>
                    <a:pt x="2" y="3"/>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7" name="Freeform 27">
              <a:extLst>
                <a:ext uri="{FF2B5EF4-FFF2-40B4-BE49-F238E27FC236}">
                  <a16:creationId xmlns:a16="http://schemas.microsoft.com/office/drawing/2014/main" id="{662C02F3-8CBC-4918-8695-1BD8EE59F494}"/>
                </a:ext>
              </a:extLst>
            </p:cNvPr>
            <p:cNvSpPr>
              <a:spLocks/>
            </p:cNvSpPr>
            <p:nvPr/>
          </p:nvSpPr>
          <p:spPr bwMode="auto">
            <a:xfrm>
              <a:off x="4460876" y="5619751"/>
              <a:ext cx="44450" cy="46038"/>
            </a:xfrm>
            <a:custGeom>
              <a:avLst/>
              <a:gdLst>
                <a:gd name="T0" fmla="*/ 3 w 15"/>
                <a:gd name="T1" fmla="*/ 15 h 15"/>
                <a:gd name="T2" fmla="*/ 13 w 15"/>
                <a:gd name="T3" fmla="*/ 15 h 15"/>
                <a:gd name="T4" fmla="*/ 15 w 15"/>
                <a:gd name="T5" fmla="*/ 12 h 15"/>
                <a:gd name="T6" fmla="*/ 15 w 15"/>
                <a:gd name="T7" fmla="*/ 3 h 15"/>
                <a:gd name="T8" fmla="*/ 13 w 15"/>
                <a:gd name="T9" fmla="*/ 0 h 15"/>
                <a:gd name="T10" fmla="*/ 3 w 15"/>
                <a:gd name="T11" fmla="*/ 0 h 15"/>
                <a:gd name="T12" fmla="*/ 0 w 15"/>
                <a:gd name="T13" fmla="*/ 3 h 15"/>
                <a:gd name="T14" fmla="*/ 0 w 15"/>
                <a:gd name="T15" fmla="*/ 12 h 15"/>
                <a:gd name="T16" fmla="*/ 3 w 15"/>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3" y="15"/>
                  </a:moveTo>
                  <a:cubicBezTo>
                    <a:pt x="13" y="15"/>
                    <a:pt x="13" y="15"/>
                    <a:pt x="13" y="15"/>
                  </a:cubicBezTo>
                  <a:cubicBezTo>
                    <a:pt x="14" y="15"/>
                    <a:pt x="15" y="14"/>
                    <a:pt x="15" y="12"/>
                  </a:cubicBezTo>
                  <a:cubicBezTo>
                    <a:pt x="15" y="3"/>
                    <a:pt x="15" y="3"/>
                    <a:pt x="15" y="3"/>
                  </a:cubicBezTo>
                  <a:cubicBezTo>
                    <a:pt x="15" y="1"/>
                    <a:pt x="14" y="0"/>
                    <a:pt x="13" y="0"/>
                  </a:cubicBezTo>
                  <a:cubicBezTo>
                    <a:pt x="3" y="0"/>
                    <a:pt x="3" y="0"/>
                    <a:pt x="3" y="0"/>
                  </a:cubicBezTo>
                  <a:cubicBezTo>
                    <a:pt x="2" y="0"/>
                    <a:pt x="0" y="1"/>
                    <a:pt x="0" y="3"/>
                  </a:cubicBezTo>
                  <a:cubicBezTo>
                    <a:pt x="0" y="12"/>
                    <a:pt x="0" y="12"/>
                    <a:pt x="0" y="12"/>
                  </a:cubicBezTo>
                  <a:cubicBezTo>
                    <a:pt x="0" y="14"/>
                    <a:pt x="2" y="15"/>
                    <a:pt x="3" y="15"/>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8" name="Freeform 28">
              <a:extLst>
                <a:ext uri="{FF2B5EF4-FFF2-40B4-BE49-F238E27FC236}">
                  <a16:creationId xmlns:a16="http://schemas.microsoft.com/office/drawing/2014/main" id="{646BA7D1-7CB0-47EE-89DD-2F6DEF021FB2}"/>
                </a:ext>
              </a:extLst>
            </p:cNvPr>
            <p:cNvSpPr>
              <a:spLocks/>
            </p:cNvSpPr>
            <p:nvPr/>
          </p:nvSpPr>
          <p:spPr bwMode="auto">
            <a:xfrm>
              <a:off x="4470401" y="5649913"/>
              <a:ext cx="30163" cy="6350"/>
            </a:xfrm>
            <a:custGeom>
              <a:avLst/>
              <a:gdLst>
                <a:gd name="T0" fmla="*/ 1 w 10"/>
                <a:gd name="T1" fmla="*/ 2 h 2"/>
                <a:gd name="T2" fmla="*/ 9 w 10"/>
                <a:gd name="T3" fmla="*/ 2 h 2"/>
                <a:gd name="T4" fmla="*/ 10 w 10"/>
                <a:gd name="T5" fmla="*/ 1 h 2"/>
                <a:gd name="T6" fmla="*/ 9 w 10"/>
                <a:gd name="T7" fmla="*/ 0 h 2"/>
                <a:gd name="T8" fmla="*/ 1 w 10"/>
                <a:gd name="T9" fmla="*/ 0 h 2"/>
                <a:gd name="T10" fmla="*/ 0 w 10"/>
                <a:gd name="T11" fmla="*/ 1 h 2"/>
                <a:gd name="T12" fmla="*/ 1 w 10"/>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0" h="2">
                  <a:moveTo>
                    <a:pt x="1" y="2"/>
                  </a:moveTo>
                  <a:cubicBezTo>
                    <a:pt x="9" y="2"/>
                    <a:pt x="9" y="2"/>
                    <a:pt x="9" y="2"/>
                  </a:cubicBezTo>
                  <a:cubicBezTo>
                    <a:pt x="9" y="2"/>
                    <a:pt x="10" y="1"/>
                    <a:pt x="10" y="1"/>
                  </a:cubicBezTo>
                  <a:cubicBezTo>
                    <a:pt x="10" y="1"/>
                    <a:pt x="9" y="0"/>
                    <a:pt x="9" y="0"/>
                  </a:cubicBezTo>
                  <a:cubicBezTo>
                    <a:pt x="1" y="0"/>
                    <a:pt x="1" y="0"/>
                    <a:pt x="1" y="0"/>
                  </a:cubicBezTo>
                  <a:cubicBezTo>
                    <a:pt x="0" y="0"/>
                    <a:pt x="0" y="1"/>
                    <a:pt x="0" y="1"/>
                  </a:cubicBezTo>
                  <a:cubicBezTo>
                    <a:pt x="0" y="1"/>
                    <a:pt x="0" y="2"/>
                    <a:pt x="1" y="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9" name="Freeform 29">
              <a:extLst>
                <a:ext uri="{FF2B5EF4-FFF2-40B4-BE49-F238E27FC236}">
                  <a16:creationId xmlns:a16="http://schemas.microsoft.com/office/drawing/2014/main" id="{687521A8-806F-4B73-A702-63BDA5773A21}"/>
                </a:ext>
              </a:extLst>
            </p:cNvPr>
            <p:cNvSpPr>
              <a:spLocks/>
            </p:cNvSpPr>
            <p:nvPr/>
          </p:nvSpPr>
          <p:spPr bwMode="auto">
            <a:xfrm>
              <a:off x="4470401" y="5629276"/>
              <a:ext cx="30163" cy="6350"/>
            </a:xfrm>
            <a:custGeom>
              <a:avLst/>
              <a:gdLst>
                <a:gd name="T0" fmla="*/ 1 w 10"/>
                <a:gd name="T1" fmla="*/ 2 h 2"/>
                <a:gd name="T2" fmla="*/ 9 w 10"/>
                <a:gd name="T3" fmla="*/ 2 h 2"/>
                <a:gd name="T4" fmla="*/ 10 w 10"/>
                <a:gd name="T5" fmla="*/ 1 h 2"/>
                <a:gd name="T6" fmla="*/ 9 w 10"/>
                <a:gd name="T7" fmla="*/ 0 h 2"/>
                <a:gd name="T8" fmla="*/ 1 w 10"/>
                <a:gd name="T9" fmla="*/ 0 h 2"/>
                <a:gd name="T10" fmla="*/ 0 w 10"/>
                <a:gd name="T11" fmla="*/ 1 h 2"/>
                <a:gd name="T12" fmla="*/ 1 w 10"/>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0" h="2">
                  <a:moveTo>
                    <a:pt x="1" y="2"/>
                  </a:moveTo>
                  <a:cubicBezTo>
                    <a:pt x="9" y="2"/>
                    <a:pt x="9" y="2"/>
                    <a:pt x="9" y="2"/>
                  </a:cubicBezTo>
                  <a:cubicBezTo>
                    <a:pt x="9" y="2"/>
                    <a:pt x="10" y="1"/>
                    <a:pt x="10" y="1"/>
                  </a:cubicBezTo>
                  <a:cubicBezTo>
                    <a:pt x="10" y="1"/>
                    <a:pt x="9" y="0"/>
                    <a:pt x="9" y="0"/>
                  </a:cubicBezTo>
                  <a:cubicBezTo>
                    <a:pt x="1" y="0"/>
                    <a:pt x="1" y="0"/>
                    <a:pt x="1" y="0"/>
                  </a:cubicBezTo>
                  <a:cubicBezTo>
                    <a:pt x="0" y="0"/>
                    <a:pt x="0" y="1"/>
                    <a:pt x="0" y="1"/>
                  </a:cubicBezTo>
                  <a:cubicBezTo>
                    <a:pt x="0" y="1"/>
                    <a:pt x="0" y="2"/>
                    <a:pt x="1" y="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0" name="Freeform 30">
              <a:extLst>
                <a:ext uri="{FF2B5EF4-FFF2-40B4-BE49-F238E27FC236}">
                  <a16:creationId xmlns:a16="http://schemas.microsoft.com/office/drawing/2014/main" id="{FA5AFF4F-EB15-4C1B-B8F9-A0480D5527F7}"/>
                </a:ext>
              </a:extLst>
            </p:cNvPr>
            <p:cNvSpPr>
              <a:spLocks/>
            </p:cNvSpPr>
            <p:nvPr/>
          </p:nvSpPr>
          <p:spPr bwMode="auto">
            <a:xfrm>
              <a:off x="4470401" y="5641976"/>
              <a:ext cx="30163" cy="1588"/>
            </a:xfrm>
            <a:custGeom>
              <a:avLst/>
              <a:gdLst>
                <a:gd name="T0" fmla="*/ 1 w 10"/>
                <a:gd name="T1" fmla="*/ 1 h 1"/>
                <a:gd name="T2" fmla="*/ 9 w 10"/>
                <a:gd name="T3" fmla="*/ 1 h 1"/>
                <a:gd name="T4" fmla="*/ 10 w 10"/>
                <a:gd name="T5" fmla="*/ 1 h 1"/>
                <a:gd name="T6" fmla="*/ 9 w 10"/>
                <a:gd name="T7" fmla="*/ 0 h 1"/>
                <a:gd name="T8" fmla="*/ 1 w 10"/>
                <a:gd name="T9" fmla="*/ 0 h 1"/>
                <a:gd name="T10" fmla="*/ 0 w 10"/>
                <a:gd name="T11" fmla="*/ 1 h 1"/>
                <a:gd name="T12" fmla="*/ 1 w 10"/>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10" h="1">
                  <a:moveTo>
                    <a:pt x="1" y="1"/>
                  </a:moveTo>
                  <a:cubicBezTo>
                    <a:pt x="9" y="1"/>
                    <a:pt x="9" y="1"/>
                    <a:pt x="9" y="1"/>
                  </a:cubicBezTo>
                  <a:cubicBezTo>
                    <a:pt x="9" y="1"/>
                    <a:pt x="10" y="1"/>
                    <a:pt x="10" y="1"/>
                  </a:cubicBezTo>
                  <a:cubicBezTo>
                    <a:pt x="10" y="0"/>
                    <a:pt x="9" y="0"/>
                    <a:pt x="9" y="0"/>
                  </a:cubicBezTo>
                  <a:cubicBezTo>
                    <a:pt x="1" y="0"/>
                    <a:pt x="1" y="0"/>
                    <a:pt x="1" y="0"/>
                  </a:cubicBezTo>
                  <a:cubicBezTo>
                    <a:pt x="0" y="0"/>
                    <a:pt x="0" y="0"/>
                    <a:pt x="0" y="1"/>
                  </a:cubicBezTo>
                  <a:cubicBezTo>
                    <a:pt x="0" y="1"/>
                    <a:pt x="0" y="1"/>
                    <a:pt x="1" y="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1" name="Freeform 31">
              <a:extLst>
                <a:ext uri="{FF2B5EF4-FFF2-40B4-BE49-F238E27FC236}">
                  <a16:creationId xmlns:a16="http://schemas.microsoft.com/office/drawing/2014/main" id="{EEA9ACDB-B109-4FA5-84DE-BDFCAC98D1FF}"/>
                </a:ext>
              </a:extLst>
            </p:cNvPr>
            <p:cNvSpPr>
              <a:spLocks/>
            </p:cNvSpPr>
            <p:nvPr/>
          </p:nvSpPr>
          <p:spPr bwMode="auto">
            <a:xfrm>
              <a:off x="4406901" y="5619751"/>
              <a:ext cx="46038" cy="46038"/>
            </a:xfrm>
            <a:custGeom>
              <a:avLst/>
              <a:gdLst>
                <a:gd name="T0" fmla="*/ 3 w 15"/>
                <a:gd name="T1" fmla="*/ 15 h 15"/>
                <a:gd name="T2" fmla="*/ 13 w 15"/>
                <a:gd name="T3" fmla="*/ 15 h 15"/>
                <a:gd name="T4" fmla="*/ 15 w 15"/>
                <a:gd name="T5" fmla="*/ 12 h 15"/>
                <a:gd name="T6" fmla="*/ 15 w 15"/>
                <a:gd name="T7" fmla="*/ 3 h 15"/>
                <a:gd name="T8" fmla="*/ 13 w 15"/>
                <a:gd name="T9" fmla="*/ 0 h 15"/>
                <a:gd name="T10" fmla="*/ 3 w 15"/>
                <a:gd name="T11" fmla="*/ 0 h 15"/>
                <a:gd name="T12" fmla="*/ 0 w 15"/>
                <a:gd name="T13" fmla="*/ 3 h 15"/>
                <a:gd name="T14" fmla="*/ 0 w 15"/>
                <a:gd name="T15" fmla="*/ 12 h 15"/>
                <a:gd name="T16" fmla="*/ 3 w 15"/>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3" y="15"/>
                  </a:moveTo>
                  <a:cubicBezTo>
                    <a:pt x="13" y="15"/>
                    <a:pt x="13" y="15"/>
                    <a:pt x="13" y="15"/>
                  </a:cubicBezTo>
                  <a:cubicBezTo>
                    <a:pt x="14" y="15"/>
                    <a:pt x="15" y="14"/>
                    <a:pt x="15" y="12"/>
                  </a:cubicBezTo>
                  <a:cubicBezTo>
                    <a:pt x="15" y="3"/>
                    <a:pt x="15" y="3"/>
                    <a:pt x="15" y="3"/>
                  </a:cubicBezTo>
                  <a:cubicBezTo>
                    <a:pt x="15" y="1"/>
                    <a:pt x="14" y="0"/>
                    <a:pt x="13" y="0"/>
                  </a:cubicBezTo>
                  <a:cubicBezTo>
                    <a:pt x="3" y="0"/>
                    <a:pt x="3" y="0"/>
                    <a:pt x="3" y="0"/>
                  </a:cubicBezTo>
                  <a:cubicBezTo>
                    <a:pt x="2" y="0"/>
                    <a:pt x="0" y="1"/>
                    <a:pt x="0" y="3"/>
                  </a:cubicBezTo>
                  <a:cubicBezTo>
                    <a:pt x="0" y="12"/>
                    <a:pt x="0" y="12"/>
                    <a:pt x="0" y="12"/>
                  </a:cubicBezTo>
                  <a:cubicBezTo>
                    <a:pt x="0" y="14"/>
                    <a:pt x="2" y="15"/>
                    <a:pt x="3" y="15"/>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2" name="Freeform 32">
              <a:extLst>
                <a:ext uri="{FF2B5EF4-FFF2-40B4-BE49-F238E27FC236}">
                  <a16:creationId xmlns:a16="http://schemas.microsoft.com/office/drawing/2014/main" id="{D009539B-D9DD-4AF5-A58D-A724E1F7C8D7}"/>
                </a:ext>
              </a:extLst>
            </p:cNvPr>
            <p:cNvSpPr>
              <a:spLocks/>
            </p:cNvSpPr>
            <p:nvPr/>
          </p:nvSpPr>
          <p:spPr bwMode="auto">
            <a:xfrm>
              <a:off x="4419601" y="5629276"/>
              <a:ext cx="14288" cy="17463"/>
            </a:xfrm>
            <a:custGeom>
              <a:avLst/>
              <a:gdLst>
                <a:gd name="T0" fmla="*/ 4 w 5"/>
                <a:gd name="T1" fmla="*/ 2 h 6"/>
                <a:gd name="T2" fmla="*/ 4 w 5"/>
                <a:gd name="T3" fmla="*/ 2 h 6"/>
                <a:gd name="T4" fmla="*/ 4 w 5"/>
                <a:gd name="T5" fmla="*/ 3 h 6"/>
                <a:gd name="T6" fmla="*/ 4 w 5"/>
                <a:gd name="T7" fmla="*/ 4 h 6"/>
                <a:gd name="T8" fmla="*/ 3 w 5"/>
                <a:gd name="T9" fmla="*/ 5 h 6"/>
                <a:gd name="T10" fmla="*/ 1 w 5"/>
                <a:gd name="T11" fmla="*/ 4 h 6"/>
                <a:gd name="T12" fmla="*/ 1 w 5"/>
                <a:gd name="T13" fmla="*/ 3 h 6"/>
                <a:gd name="T14" fmla="*/ 1 w 5"/>
                <a:gd name="T15" fmla="*/ 2 h 6"/>
                <a:gd name="T16" fmla="*/ 3 w 5"/>
                <a:gd name="T17" fmla="*/ 2 h 6"/>
                <a:gd name="T18" fmla="*/ 4 w 5"/>
                <a:gd name="T19" fmla="*/ 2 h 6"/>
                <a:gd name="T20" fmla="*/ 4 w 5"/>
                <a:gd name="T21" fmla="*/ 2 h 6"/>
                <a:gd name="T22" fmla="*/ 5 w 5"/>
                <a:gd name="T23" fmla="*/ 1 h 6"/>
                <a:gd name="T24" fmla="*/ 3 w 5"/>
                <a:gd name="T25" fmla="*/ 0 h 6"/>
                <a:gd name="T26" fmla="*/ 1 w 5"/>
                <a:gd name="T27" fmla="*/ 1 h 6"/>
                <a:gd name="T28" fmla="*/ 0 w 5"/>
                <a:gd name="T29" fmla="*/ 3 h 6"/>
                <a:gd name="T30" fmla="*/ 1 w 5"/>
                <a:gd name="T31" fmla="*/ 5 h 6"/>
                <a:gd name="T32" fmla="*/ 3 w 5"/>
                <a:gd name="T33" fmla="*/ 6 h 6"/>
                <a:gd name="T34" fmla="*/ 5 w 5"/>
                <a:gd name="T35" fmla="*/ 5 h 6"/>
                <a:gd name="T36" fmla="*/ 5 w 5"/>
                <a:gd name="T37" fmla="*/ 3 h 6"/>
                <a:gd name="T38" fmla="*/ 5 w 5"/>
                <a:gd name="T39" fmla="*/ 1 h 6"/>
                <a:gd name="T40" fmla="*/ 4 w 5"/>
                <a:gd name="T4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 h="6">
                  <a:moveTo>
                    <a:pt x="4" y="2"/>
                  </a:moveTo>
                  <a:cubicBezTo>
                    <a:pt x="4" y="2"/>
                    <a:pt x="4" y="2"/>
                    <a:pt x="4" y="2"/>
                  </a:cubicBezTo>
                  <a:cubicBezTo>
                    <a:pt x="4" y="2"/>
                    <a:pt x="4" y="3"/>
                    <a:pt x="4" y="3"/>
                  </a:cubicBezTo>
                  <a:cubicBezTo>
                    <a:pt x="4" y="4"/>
                    <a:pt x="4" y="4"/>
                    <a:pt x="4" y="4"/>
                  </a:cubicBezTo>
                  <a:cubicBezTo>
                    <a:pt x="3" y="5"/>
                    <a:pt x="3" y="5"/>
                    <a:pt x="3" y="5"/>
                  </a:cubicBezTo>
                  <a:cubicBezTo>
                    <a:pt x="2" y="5"/>
                    <a:pt x="2" y="5"/>
                    <a:pt x="1" y="4"/>
                  </a:cubicBezTo>
                  <a:cubicBezTo>
                    <a:pt x="1" y="4"/>
                    <a:pt x="1" y="4"/>
                    <a:pt x="1" y="3"/>
                  </a:cubicBezTo>
                  <a:cubicBezTo>
                    <a:pt x="1" y="3"/>
                    <a:pt x="1" y="2"/>
                    <a:pt x="1" y="2"/>
                  </a:cubicBezTo>
                  <a:cubicBezTo>
                    <a:pt x="2" y="2"/>
                    <a:pt x="2" y="2"/>
                    <a:pt x="3" y="2"/>
                  </a:cubicBezTo>
                  <a:cubicBezTo>
                    <a:pt x="3" y="2"/>
                    <a:pt x="3" y="2"/>
                    <a:pt x="4" y="2"/>
                  </a:cubicBezTo>
                  <a:cubicBezTo>
                    <a:pt x="4" y="2"/>
                    <a:pt x="4" y="2"/>
                    <a:pt x="4" y="2"/>
                  </a:cubicBezTo>
                  <a:cubicBezTo>
                    <a:pt x="5" y="1"/>
                    <a:pt x="5" y="1"/>
                    <a:pt x="5" y="1"/>
                  </a:cubicBezTo>
                  <a:cubicBezTo>
                    <a:pt x="4" y="1"/>
                    <a:pt x="3" y="0"/>
                    <a:pt x="3" y="0"/>
                  </a:cubicBezTo>
                  <a:cubicBezTo>
                    <a:pt x="2" y="0"/>
                    <a:pt x="1" y="1"/>
                    <a:pt x="1" y="1"/>
                  </a:cubicBezTo>
                  <a:cubicBezTo>
                    <a:pt x="0" y="2"/>
                    <a:pt x="0" y="2"/>
                    <a:pt x="0" y="3"/>
                  </a:cubicBezTo>
                  <a:cubicBezTo>
                    <a:pt x="0" y="4"/>
                    <a:pt x="0" y="5"/>
                    <a:pt x="1" y="5"/>
                  </a:cubicBezTo>
                  <a:cubicBezTo>
                    <a:pt x="1" y="6"/>
                    <a:pt x="2" y="6"/>
                    <a:pt x="3" y="6"/>
                  </a:cubicBezTo>
                  <a:cubicBezTo>
                    <a:pt x="3" y="6"/>
                    <a:pt x="4" y="6"/>
                    <a:pt x="5" y="5"/>
                  </a:cubicBezTo>
                  <a:cubicBezTo>
                    <a:pt x="5" y="5"/>
                    <a:pt x="5" y="4"/>
                    <a:pt x="5" y="3"/>
                  </a:cubicBezTo>
                  <a:cubicBezTo>
                    <a:pt x="5" y="2"/>
                    <a:pt x="5" y="2"/>
                    <a:pt x="5" y="1"/>
                  </a:cubicBezTo>
                  <a:lnTo>
                    <a:pt x="4"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3" name="Freeform 33">
              <a:extLst>
                <a:ext uri="{FF2B5EF4-FFF2-40B4-BE49-F238E27FC236}">
                  <a16:creationId xmlns:a16="http://schemas.microsoft.com/office/drawing/2014/main" id="{2952CF07-E0B0-4476-B987-286F60BF2D2F}"/>
                </a:ext>
              </a:extLst>
            </p:cNvPr>
            <p:cNvSpPr>
              <a:spLocks/>
            </p:cNvSpPr>
            <p:nvPr/>
          </p:nvSpPr>
          <p:spPr bwMode="auto">
            <a:xfrm>
              <a:off x="4430713" y="5641976"/>
              <a:ext cx="12700" cy="11113"/>
            </a:xfrm>
            <a:custGeom>
              <a:avLst/>
              <a:gdLst>
                <a:gd name="T0" fmla="*/ 8 w 8"/>
                <a:gd name="T1" fmla="*/ 7 h 7"/>
                <a:gd name="T2" fmla="*/ 2 w 8"/>
                <a:gd name="T3" fmla="*/ 0 h 7"/>
                <a:gd name="T4" fmla="*/ 0 w 8"/>
                <a:gd name="T5" fmla="*/ 0 h 7"/>
                <a:gd name="T6" fmla="*/ 0 w 8"/>
                <a:gd name="T7" fmla="*/ 1 h 7"/>
                <a:gd name="T8" fmla="*/ 6 w 8"/>
                <a:gd name="T9" fmla="*/ 7 h 7"/>
                <a:gd name="T10" fmla="*/ 8 w 8"/>
                <a:gd name="T11" fmla="*/ 7 h 7"/>
                <a:gd name="T12" fmla="*/ 8 w 8"/>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8" y="7"/>
                  </a:moveTo>
                  <a:lnTo>
                    <a:pt x="2" y="0"/>
                  </a:lnTo>
                  <a:lnTo>
                    <a:pt x="0" y="0"/>
                  </a:lnTo>
                  <a:lnTo>
                    <a:pt x="0" y="1"/>
                  </a:lnTo>
                  <a:lnTo>
                    <a:pt x="6" y="7"/>
                  </a:lnTo>
                  <a:lnTo>
                    <a:pt x="8" y="7"/>
                  </a:lnTo>
                  <a:lnTo>
                    <a:pt x="8"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4" name="Freeform 34">
              <a:extLst>
                <a:ext uri="{FF2B5EF4-FFF2-40B4-BE49-F238E27FC236}">
                  <a16:creationId xmlns:a16="http://schemas.microsoft.com/office/drawing/2014/main" id="{05968CBC-A712-4495-9E54-5CA059A1CAD3}"/>
                </a:ext>
              </a:extLst>
            </p:cNvPr>
            <p:cNvSpPr>
              <a:spLocks/>
            </p:cNvSpPr>
            <p:nvPr/>
          </p:nvSpPr>
          <p:spPr bwMode="auto">
            <a:xfrm>
              <a:off x="4430713" y="5641976"/>
              <a:ext cx="12700" cy="11113"/>
            </a:xfrm>
            <a:custGeom>
              <a:avLst/>
              <a:gdLst>
                <a:gd name="T0" fmla="*/ 8 w 8"/>
                <a:gd name="T1" fmla="*/ 7 h 7"/>
                <a:gd name="T2" fmla="*/ 2 w 8"/>
                <a:gd name="T3" fmla="*/ 0 h 7"/>
                <a:gd name="T4" fmla="*/ 0 w 8"/>
                <a:gd name="T5" fmla="*/ 0 h 7"/>
                <a:gd name="T6" fmla="*/ 0 w 8"/>
                <a:gd name="T7" fmla="*/ 1 h 7"/>
                <a:gd name="T8" fmla="*/ 6 w 8"/>
                <a:gd name="T9" fmla="*/ 7 h 7"/>
                <a:gd name="T10" fmla="*/ 8 w 8"/>
                <a:gd name="T11" fmla="*/ 7 h 7"/>
                <a:gd name="T12" fmla="*/ 8 w 8"/>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8" y="7"/>
                  </a:moveTo>
                  <a:lnTo>
                    <a:pt x="2" y="0"/>
                  </a:lnTo>
                  <a:lnTo>
                    <a:pt x="0" y="0"/>
                  </a:lnTo>
                  <a:lnTo>
                    <a:pt x="0" y="1"/>
                  </a:lnTo>
                  <a:lnTo>
                    <a:pt x="6" y="7"/>
                  </a:lnTo>
                  <a:lnTo>
                    <a:pt x="8" y="7"/>
                  </a:lnTo>
                  <a:lnTo>
                    <a:pt x="8" y="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5" name="Freeform 35">
              <a:extLst>
                <a:ext uri="{FF2B5EF4-FFF2-40B4-BE49-F238E27FC236}">
                  <a16:creationId xmlns:a16="http://schemas.microsoft.com/office/drawing/2014/main" id="{D2D6517D-8515-45D1-82C1-CACEC0B33E86}"/>
                </a:ext>
              </a:extLst>
            </p:cNvPr>
            <p:cNvSpPr>
              <a:spLocks/>
            </p:cNvSpPr>
            <p:nvPr/>
          </p:nvSpPr>
          <p:spPr bwMode="auto">
            <a:xfrm>
              <a:off x="2339976" y="5453063"/>
              <a:ext cx="1433513" cy="881063"/>
            </a:xfrm>
            <a:custGeom>
              <a:avLst/>
              <a:gdLst>
                <a:gd name="T0" fmla="*/ 480 w 480"/>
                <a:gd name="T1" fmla="*/ 291 h 295"/>
                <a:gd name="T2" fmla="*/ 476 w 480"/>
                <a:gd name="T3" fmla="*/ 295 h 295"/>
                <a:gd name="T4" fmla="*/ 4 w 480"/>
                <a:gd name="T5" fmla="*/ 295 h 295"/>
                <a:gd name="T6" fmla="*/ 0 w 480"/>
                <a:gd name="T7" fmla="*/ 291 h 295"/>
                <a:gd name="T8" fmla="*/ 0 w 480"/>
                <a:gd name="T9" fmla="*/ 4 h 295"/>
                <a:gd name="T10" fmla="*/ 4 w 480"/>
                <a:gd name="T11" fmla="*/ 0 h 295"/>
                <a:gd name="T12" fmla="*/ 476 w 480"/>
                <a:gd name="T13" fmla="*/ 0 h 295"/>
                <a:gd name="T14" fmla="*/ 480 w 480"/>
                <a:gd name="T15" fmla="*/ 4 h 295"/>
                <a:gd name="T16" fmla="*/ 480 w 480"/>
                <a:gd name="T17" fmla="*/ 291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0" h="295">
                  <a:moveTo>
                    <a:pt x="480" y="291"/>
                  </a:moveTo>
                  <a:cubicBezTo>
                    <a:pt x="480" y="293"/>
                    <a:pt x="478" y="295"/>
                    <a:pt x="476" y="295"/>
                  </a:cubicBezTo>
                  <a:cubicBezTo>
                    <a:pt x="4" y="295"/>
                    <a:pt x="4" y="295"/>
                    <a:pt x="4" y="295"/>
                  </a:cubicBezTo>
                  <a:cubicBezTo>
                    <a:pt x="2" y="295"/>
                    <a:pt x="0" y="293"/>
                    <a:pt x="0" y="291"/>
                  </a:cubicBezTo>
                  <a:cubicBezTo>
                    <a:pt x="0" y="4"/>
                    <a:pt x="0" y="4"/>
                    <a:pt x="0" y="4"/>
                  </a:cubicBezTo>
                  <a:cubicBezTo>
                    <a:pt x="0" y="2"/>
                    <a:pt x="2" y="0"/>
                    <a:pt x="4" y="0"/>
                  </a:cubicBezTo>
                  <a:cubicBezTo>
                    <a:pt x="476" y="0"/>
                    <a:pt x="476" y="0"/>
                    <a:pt x="476" y="0"/>
                  </a:cubicBezTo>
                  <a:cubicBezTo>
                    <a:pt x="478" y="0"/>
                    <a:pt x="480" y="2"/>
                    <a:pt x="480" y="4"/>
                  </a:cubicBezTo>
                  <a:lnTo>
                    <a:pt x="480" y="2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6" name="Freeform 36">
              <a:extLst>
                <a:ext uri="{FF2B5EF4-FFF2-40B4-BE49-F238E27FC236}">
                  <a16:creationId xmlns:a16="http://schemas.microsoft.com/office/drawing/2014/main" id="{D52F3380-6E09-4429-8B9E-33D60CBBC5FD}"/>
                </a:ext>
              </a:extLst>
            </p:cNvPr>
            <p:cNvSpPr>
              <a:spLocks/>
            </p:cNvSpPr>
            <p:nvPr/>
          </p:nvSpPr>
          <p:spPr bwMode="auto">
            <a:xfrm>
              <a:off x="3690938" y="5853113"/>
              <a:ext cx="53975" cy="53975"/>
            </a:xfrm>
            <a:custGeom>
              <a:avLst/>
              <a:gdLst>
                <a:gd name="T0" fmla="*/ 0 w 34"/>
                <a:gd name="T1" fmla="*/ 4 h 34"/>
                <a:gd name="T2" fmla="*/ 0 w 34"/>
                <a:gd name="T3" fmla="*/ 28 h 34"/>
                <a:gd name="T4" fmla="*/ 34 w 34"/>
                <a:gd name="T5" fmla="*/ 34 h 34"/>
                <a:gd name="T6" fmla="*/ 34 w 34"/>
                <a:gd name="T7" fmla="*/ 0 h 34"/>
                <a:gd name="T8" fmla="*/ 0 w 34"/>
                <a:gd name="T9" fmla="*/ 4 h 34"/>
              </a:gdLst>
              <a:ahLst/>
              <a:cxnLst>
                <a:cxn ang="0">
                  <a:pos x="T0" y="T1"/>
                </a:cxn>
                <a:cxn ang="0">
                  <a:pos x="T2" y="T3"/>
                </a:cxn>
                <a:cxn ang="0">
                  <a:pos x="T4" y="T5"/>
                </a:cxn>
                <a:cxn ang="0">
                  <a:pos x="T6" y="T7"/>
                </a:cxn>
                <a:cxn ang="0">
                  <a:pos x="T8" y="T9"/>
                </a:cxn>
              </a:cxnLst>
              <a:rect l="0" t="0" r="r" b="b"/>
              <a:pathLst>
                <a:path w="34" h="34">
                  <a:moveTo>
                    <a:pt x="0" y="4"/>
                  </a:moveTo>
                  <a:lnTo>
                    <a:pt x="0" y="28"/>
                  </a:lnTo>
                  <a:lnTo>
                    <a:pt x="34" y="34"/>
                  </a:lnTo>
                  <a:lnTo>
                    <a:pt x="34" y="0"/>
                  </a:lnTo>
                  <a:lnTo>
                    <a:pt x="0" y="4"/>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7" name="Freeform 37">
              <a:extLst>
                <a:ext uri="{FF2B5EF4-FFF2-40B4-BE49-F238E27FC236}">
                  <a16:creationId xmlns:a16="http://schemas.microsoft.com/office/drawing/2014/main" id="{BE1488F1-1A77-474F-B1EF-CE92E83E3E0F}"/>
                </a:ext>
              </a:extLst>
            </p:cNvPr>
            <p:cNvSpPr>
              <a:spLocks/>
            </p:cNvSpPr>
            <p:nvPr/>
          </p:nvSpPr>
          <p:spPr bwMode="auto">
            <a:xfrm>
              <a:off x="2451101" y="5518151"/>
              <a:ext cx="1212850" cy="733425"/>
            </a:xfrm>
            <a:custGeom>
              <a:avLst/>
              <a:gdLst>
                <a:gd name="T0" fmla="*/ 403 w 406"/>
                <a:gd name="T1" fmla="*/ 245 h 245"/>
                <a:gd name="T2" fmla="*/ 3 w 406"/>
                <a:gd name="T3" fmla="*/ 245 h 245"/>
                <a:gd name="T4" fmla="*/ 0 w 406"/>
                <a:gd name="T5" fmla="*/ 241 h 245"/>
                <a:gd name="T6" fmla="*/ 0 w 406"/>
                <a:gd name="T7" fmla="*/ 4 h 245"/>
                <a:gd name="T8" fmla="*/ 3 w 406"/>
                <a:gd name="T9" fmla="*/ 0 h 245"/>
                <a:gd name="T10" fmla="*/ 403 w 406"/>
                <a:gd name="T11" fmla="*/ 0 h 245"/>
                <a:gd name="T12" fmla="*/ 406 w 406"/>
                <a:gd name="T13" fmla="*/ 4 h 245"/>
                <a:gd name="T14" fmla="*/ 406 w 406"/>
                <a:gd name="T15" fmla="*/ 241 h 245"/>
                <a:gd name="T16" fmla="*/ 403 w 406"/>
                <a:gd name="T17" fmla="*/ 24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 h="245">
                  <a:moveTo>
                    <a:pt x="403" y="245"/>
                  </a:moveTo>
                  <a:cubicBezTo>
                    <a:pt x="3" y="245"/>
                    <a:pt x="3" y="245"/>
                    <a:pt x="3" y="245"/>
                  </a:cubicBezTo>
                  <a:cubicBezTo>
                    <a:pt x="1" y="245"/>
                    <a:pt x="0" y="243"/>
                    <a:pt x="0" y="241"/>
                  </a:cubicBezTo>
                  <a:cubicBezTo>
                    <a:pt x="0" y="4"/>
                    <a:pt x="0" y="4"/>
                    <a:pt x="0" y="4"/>
                  </a:cubicBezTo>
                  <a:cubicBezTo>
                    <a:pt x="0" y="2"/>
                    <a:pt x="1" y="0"/>
                    <a:pt x="3" y="0"/>
                  </a:cubicBezTo>
                  <a:cubicBezTo>
                    <a:pt x="403" y="0"/>
                    <a:pt x="403" y="0"/>
                    <a:pt x="403" y="0"/>
                  </a:cubicBezTo>
                  <a:cubicBezTo>
                    <a:pt x="405" y="0"/>
                    <a:pt x="406" y="2"/>
                    <a:pt x="406" y="4"/>
                  </a:cubicBezTo>
                  <a:cubicBezTo>
                    <a:pt x="406" y="241"/>
                    <a:pt x="406" y="241"/>
                    <a:pt x="406" y="241"/>
                  </a:cubicBezTo>
                  <a:cubicBezTo>
                    <a:pt x="406" y="243"/>
                    <a:pt x="405" y="245"/>
                    <a:pt x="403" y="2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8" name="Rectangle 38">
              <a:extLst>
                <a:ext uri="{FF2B5EF4-FFF2-40B4-BE49-F238E27FC236}">
                  <a16:creationId xmlns:a16="http://schemas.microsoft.com/office/drawing/2014/main" id="{8365F5A6-3A7B-4C6D-AA5A-E621AE0A5A2B}"/>
                </a:ext>
              </a:extLst>
            </p:cNvPr>
            <p:cNvSpPr>
              <a:spLocks noChangeArrowheads="1"/>
            </p:cNvSpPr>
            <p:nvPr/>
          </p:nvSpPr>
          <p:spPr bwMode="auto">
            <a:xfrm>
              <a:off x="2498726" y="5530851"/>
              <a:ext cx="53975"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78D7"/>
                  </a:solidFill>
                  <a:effectLst/>
                  <a:latin typeface="Myriad Pro" panose="020B0503030403020204" pitchFamily="34"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99" name="Rectangle 39">
              <a:extLst>
                <a:ext uri="{FF2B5EF4-FFF2-40B4-BE49-F238E27FC236}">
                  <a16:creationId xmlns:a16="http://schemas.microsoft.com/office/drawing/2014/main" id="{7BD69680-7DAF-4A8F-B8F5-0158E956A613}"/>
                </a:ext>
              </a:extLst>
            </p:cNvPr>
            <p:cNvSpPr>
              <a:spLocks noChangeArrowheads="1"/>
            </p:cNvSpPr>
            <p:nvPr/>
          </p:nvSpPr>
          <p:spPr bwMode="auto">
            <a:xfrm>
              <a:off x="2525713" y="5530851"/>
              <a:ext cx="92075"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78D7"/>
                  </a:solidFill>
                  <a:effectLst/>
                  <a:latin typeface="Myriad Pro" panose="020B0503030403020204" pitchFamily="34" charset="0"/>
                </a:rPr>
                <a:t>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0" name="Rectangle 40">
              <a:extLst>
                <a:ext uri="{FF2B5EF4-FFF2-40B4-BE49-F238E27FC236}">
                  <a16:creationId xmlns:a16="http://schemas.microsoft.com/office/drawing/2014/main" id="{64FA69F6-9D10-4FE5-9D2A-0D3CF1949D76}"/>
                </a:ext>
              </a:extLst>
            </p:cNvPr>
            <p:cNvSpPr>
              <a:spLocks noChangeArrowheads="1"/>
            </p:cNvSpPr>
            <p:nvPr/>
          </p:nvSpPr>
          <p:spPr bwMode="auto">
            <a:xfrm>
              <a:off x="2593976" y="5530851"/>
              <a:ext cx="50800"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78D7"/>
                  </a:solidFill>
                  <a:effectLst/>
                  <a:latin typeface="Myriad Pro" panose="020B050303040302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1" name="Rectangle 41">
              <a:extLst>
                <a:ext uri="{FF2B5EF4-FFF2-40B4-BE49-F238E27FC236}">
                  <a16:creationId xmlns:a16="http://schemas.microsoft.com/office/drawing/2014/main" id="{B1AEEE51-A392-459E-A471-C31B568FBD3C}"/>
                </a:ext>
              </a:extLst>
            </p:cNvPr>
            <p:cNvSpPr>
              <a:spLocks noChangeArrowheads="1"/>
            </p:cNvSpPr>
            <p:nvPr/>
          </p:nvSpPr>
          <p:spPr bwMode="auto">
            <a:xfrm>
              <a:off x="2614613" y="5530851"/>
              <a:ext cx="119063"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78D7"/>
                  </a:solidFill>
                  <a:effectLst/>
                  <a:latin typeface="Myriad Pro" panose="020B0503030403020204" pitchFamily="34" charset="0"/>
                </a:rPr>
                <a:t>OSO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2" name="Rectangle 42">
              <a:extLst>
                <a:ext uri="{FF2B5EF4-FFF2-40B4-BE49-F238E27FC236}">
                  <a16:creationId xmlns:a16="http://schemas.microsoft.com/office/drawing/2014/main" id="{96223657-F254-4670-84D7-AAF6F1BF323C}"/>
                </a:ext>
              </a:extLst>
            </p:cNvPr>
            <p:cNvSpPr>
              <a:spLocks noChangeArrowheads="1"/>
            </p:cNvSpPr>
            <p:nvPr/>
          </p:nvSpPr>
          <p:spPr bwMode="auto">
            <a:xfrm>
              <a:off x="2498726" y="5591176"/>
              <a:ext cx="6508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78D7"/>
                  </a:solidFill>
                  <a:effectLst/>
                  <a:latin typeface="Myriad Pro" panose="020B0503030403020204" pitchFamily="34" charset="0"/>
                </a:rPr>
                <a:t>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3" name="Rectangle 43">
              <a:extLst>
                <a:ext uri="{FF2B5EF4-FFF2-40B4-BE49-F238E27FC236}">
                  <a16:creationId xmlns:a16="http://schemas.microsoft.com/office/drawing/2014/main" id="{9691760F-39E2-42EE-8225-BD6CAB22EF5C}"/>
                </a:ext>
              </a:extLst>
            </p:cNvPr>
            <p:cNvSpPr>
              <a:spLocks noChangeArrowheads="1"/>
            </p:cNvSpPr>
            <p:nvPr/>
          </p:nvSpPr>
          <p:spPr bwMode="auto">
            <a:xfrm>
              <a:off x="2536826" y="5591176"/>
              <a:ext cx="57150"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78D7"/>
                  </a:solidFill>
                  <a:effectLst/>
                  <a:latin typeface="Myriad Pro" panose="020B0503030403020204" pitchFamily="34"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4" name="Rectangle 44">
              <a:extLst>
                <a:ext uri="{FF2B5EF4-FFF2-40B4-BE49-F238E27FC236}">
                  <a16:creationId xmlns:a16="http://schemas.microsoft.com/office/drawing/2014/main" id="{C2688274-EFD1-4956-BCE0-B57E5DE0B0BC}"/>
                </a:ext>
              </a:extLst>
            </p:cNvPr>
            <p:cNvSpPr>
              <a:spLocks noChangeArrowheads="1"/>
            </p:cNvSpPr>
            <p:nvPr/>
          </p:nvSpPr>
          <p:spPr bwMode="auto">
            <a:xfrm>
              <a:off x="2566988" y="5591176"/>
              <a:ext cx="50800"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78D7"/>
                  </a:solidFill>
                  <a:effectLst/>
                  <a:latin typeface="Myriad Pro" panose="020B0503030403020204" pitchFamily="34"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5" name="Rectangle 45">
              <a:extLst>
                <a:ext uri="{FF2B5EF4-FFF2-40B4-BE49-F238E27FC236}">
                  <a16:creationId xmlns:a16="http://schemas.microsoft.com/office/drawing/2014/main" id="{E364F509-214D-4B56-8004-367B2A82A263}"/>
                </a:ext>
              </a:extLst>
            </p:cNvPr>
            <p:cNvSpPr>
              <a:spLocks noChangeArrowheads="1"/>
            </p:cNvSpPr>
            <p:nvPr/>
          </p:nvSpPr>
          <p:spPr bwMode="auto">
            <a:xfrm>
              <a:off x="2593976" y="5591176"/>
              <a:ext cx="50800"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78D7"/>
                  </a:solidFill>
                  <a:effectLst/>
                  <a:latin typeface="Myriad Pro" panose="020B050303040302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6" name="Freeform 46">
              <a:extLst>
                <a:ext uri="{FF2B5EF4-FFF2-40B4-BE49-F238E27FC236}">
                  <a16:creationId xmlns:a16="http://schemas.microsoft.com/office/drawing/2014/main" id="{E53953F5-0581-4348-AFD3-FF43AEFE5AC4}"/>
                </a:ext>
              </a:extLst>
            </p:cNvPr>
            <p:cNvSpPr>
              <a:spLocks/>
            </p:cNvSpPr>
            <p:nvPr/>
          </p:nvSpPr>
          <p:spPr bwMode="auto">
            <a:xfrm>
              <a:off x="3443288" y="5557838"/>
              <a:ext cx="68263" cy="6350"/>
            </a:xfrm>
            <a:custGeom>
              <a:avLst/>
              <a:gdLst>
                <a:gd name="T0" fmla="*/ 1 w 23"/>
                <a:gd name="T1" fmla="*/ 2 h 2"/>
                <a:gd name="T2" fmla="*/ 22 w 23"/>
                <a:gd name="T3" fmla="*/ 2 h 2"/>
                <a:gd name="T4" fmla="*/ 23 w 23"/>
                <a:gd name="T5" fmla="*/ 1 h 2"/>
                <a:gd name="T6" fmla="*/ 22 w 23"/>
                <a:gd name="T7" fmla="*/ 0 h 2"/>
                <a:gd name="T8" fmla="*/ 1 w 23"/>
                <a:gd name="T9" fmla="*/ 0 h 2"/>
                <a:gd name="T10" fmla="*/ 0 w 23"/>
                <a:gd name="T11" fmla="*/ 1 h 2"/>
                <a:gd name="T12" fmla="*/ 1 w 23"/>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3" h="2">
                  <a:moveTo>
                    <a:pt x="1" y="2"/>
                  </a:moveTo>
                  <a:cubicBezTo>
                    <a:pt x="22" y="2"/>
                    <a:pt x="22" y="2"/>
                    <a:pt x="22" y="2"/>
                  </a:cubicBezTo>
                  <a:cubicBezTo>
                    <a:pt x="22" y="2"/>
                    <a:pt x="23" y="2"/>
                    <a:pt x="23" y="1"/>
                  </a:cubicBezTo>
                  <a:cubicBezTo>
                    <a:pt x="23" y="0"/>
                    <a:pt x="22" y="0"/>
                    <a:pt x="22" y="0"/>
                  </a:cubicBezTo>
                  <a:cubicBezTo>
                    <a:pt x="1" y="0"/>
                    <a:pt x="1" y="0"/>
                    <a:pt x="1" y="0"/>
                  </a:cubicBezTo>
                  <a:cubicBezTo>
                    <a:pt x="0" y="0"/>
                    <a:pt x="0" y="0"/>
                    <a:pt x="0" y="1"/>
                  </a:cubicBezTo>
                  <a:cubicBezTo>
                    <a:pt x="0" y="2"/>
                    <a:pt x="0" y="2"/>
                    <a:pt x="1" y="2"/>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7" name="Freeform 47">
              <a:extLst>
                <a:ext uri="{FF2B5EF4-FFF2-40B4-BE49-F238E27FC236}">
                  <a16:creationId xmlns:a16="http://schemas.microsoft.com/office/drawing/2014/main" id="{97A742BB-E5C4-4EBC-AED2-9B8D33BE1C37}"/>
                </a:ext>
              </a:extLst>
            </p:cNvPr>
            <p:cNvSpPr>
              <a:spLocks/>
            </p:cNvSpPr>
            <p:nvPr/>
          </p:nvSpPr>
          <p:spPr bwMode="auto">
            <a:xfrm>
              <a:off x="3230563" y="5557838"/>
              <a:ext cx="68263" cy="6350"/>
            </a:xfrm>
            <a:custGeom>
              <a:avLst/>
              <a:gdLst>
                <a:gd name="T0" fmla="*/ 1 w 23"/>
                <a:gd name="T1" fmla="*/ 2 h 2"/>
                <a:gd name="T2" fmla="*/ 22 w 23"/>
                <a:gd name="T3" fmla="*/ 2 h 2"/>
                <a:gd name="T4" fmla="*/ 23 w 23"/>
                <a:gd name="T5" fmla="*/ 1 h 2"/>
                <a:gd name="T6" fmla="*/ 22 w 23"/>
                <a:gd name="T7" fmla="*/ 0 h 2"/>
                <a:gd name="T8" fmla="*/ 1 w 23"/>
                <a:gd name="T9" fmla="*/ 0 h 2"/>
                <a:gd name="T10" fmla="*/ 0 w 23"/>
                <a:gd name="T11" fmla="*/ 1 h 2"/>
                <a:gd name="T12" fmla="*/ 1 w 23"/>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3" h="2">
                  <a:moveTo>
                    <a:pt x="1" y="2"/>
                  </a:moveTo>
                  <a:cubicBezTo>
                    <a:pt x="22" y="2"/>
                    <a:pt x="22" y="2"/>
                    <a:pt x="22" y="2"/>
                  </a:cubicBezTo>
                  <a:cubicBezTo>
                    <a:pt x="22" y="2"/>
                    <a:pt x="23" y="2"/>
                    <a:pt x="23" y="1"/>
                  </a:cubicBezTo>
                  <a:cubicBezTo>
                    <a:pt x="23" y="0"/>
                    <a:pt x="22" y="0"/>
                    <a:pt x="22" y="0"/>
                  </a:cubicBezTo>
                  <a:cubicBezTo>
                    <a:pt x="1" y="0"/>
                    <a:pt x="1" y="0"/>
                    <a:pt x="1" y="0"/>
                  </a:cubicBezTo>
                  <a:cubicBezTo>
                    <a:pt x="0" y="0"/>
                    <a:pt x="0" y="0"/>
                    <a:pt x="0" y="1"/>
                  </a:cubicBezTo>
                  <a:cubicBezTo>
                    <a:pt x="0" y="2"/>
                    <a:pt x="0" y="2"/>
                    <a:pt x="1" y="2"/>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8" name="Freeform 48">
              <a:extLst>
                <a:ext uri="{FF2B5EF4-FFF2-40B4-BE49-F238E27FC236}">
                  <a16:creationId xmlns:a16="http://schemas.microsoft.com/office/drawing/2014/main" id="{F04E2DB5-C6C0-4F7E-AFF6-58B8262423F6}"/>
                </a:ext>
              </a:extLst>
            </p:cNvPr>
            <p:cNvSpPr>
              <a:spLocks/>
            </p:cNvSpPr>
            <p:nvPr/>
          </p:nvSpPr>
          <p:spPr bwMode="auto">
            <a:xfrm>
              <a:off x="3335338" y="5557838"/>
              <a:ext cx="68263" cy="6350"/>
            </a:xfrm>
            <a:custGeom>
              <a:avLst/>
              <a:gdLst>
                <a:gd name="T0" fmla="*/ 2 w 23"/>
                <a:gd name="T1" fmla="*/ 2 h 2"/>
                <a:gd name="T2" fmla="*/ 22 w 23"/>
                <a:gd name="T3" fmla="*/ 2 h 2"/>
                <a:gd name="T4" fmla="*/ 23 w 23"/>
                <a:gd name="T5" fmla="*/ 1 h 2"/>
                <a:gd name="T6" fmla="*/ 22 w 23"/>
                <a:gd name="T7" fmla="*/ 0 h 2"/>
                <a:gd name="T8" fmla="*/ 2 w 23"/>
                <a:gd name="T9" fmla="*/ 0 h 2"/>
                <a:gd name="T10" fmla="*/ 0 w 23"/>
                <a:gd name="T11" fmla="*/ 1 h 2"/>
                <a:gd name="T12" fmla="*/ 2 w 23"/>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3" h="2">
                  <a:moveTo>
                    <a:pt x="2" y="2"/>
                  </a:moveTo>
                  <a:cubicBezTo>
                    <a:pt x="22" y="2"/>
                    <a:pt x="22" y="2"/>
                    <a:pt x="22" y="2"/>
                  </a:cubicBezTo>
                  <a:cubicBezTo>
                    <a:pt x="23" y="2"/>
                    <a:pt x="23" y="2"/>
                    <a:pt x="23" y="1"/>
                  </a:cubicBezTo>
                  <a:cubicBezTo>
                    <a:pt x="23" y="0"/>
                    <a:pt x="23" y="0"/>
                    <a:pt x="22" y="0"/>
                  </a:cubicBezTo>
                  <a:cubicBezTo>
                    <a:pt x="2" y="0"/>
                    <a:pt x="2" y="0"/>
                    <a:pt x="2" y="0"/>
                  </a:cubicBezTo>
                  <a:cubicBezTo>
                    <a:pt x="1" y="0"/>
                    <a:pt x="0" y="0"/>
                    <a:pt x="0" y="1"/>
                  </a:cubicBezTo>
                  <a:cubicBezTo>
                    <a:pt x="0" y="2"/>
                    <a:pt x="1" y="2"/>
                    <a:pt x="2" y="2"/>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9" name="Freeform 49">
              <a:extLst>
                <a:ext uri="{FF2B5EF4-FFF2-40B4-BE49-F238E27FC236}">
                  <a16:creationId xmlns:a16="http://schemas.microsoft.com/office/drawing/2014/main" id="{B1F60763-B238-45F2-B107-1D37F2991D24}"/>
                </a:ext>
              </a:extLst>
            </p:cNvPr>
            <p:cNvSpPr>
              <a:spLocks/>
            </p:cNvSpPr>
            <p:nvPr/>
          </p:nvSpPr>
          <p:spPr bwMode="auto">
            <a:xfrm>
              <a:off x="3546476" y="5557838"/>
              <a:ext cx="73025" cy="6350"/>
            </a:xfrm>
            <a:custGeom>
              <a:avLst/>
              <a:gdLst>
                <a:gd name="T0" fmla="*/ 2 w 24"/>
                <a:gd name="T1" fmla="*/ 2 h 2"/>
                <a:gd name="T2" fmla="*/ 22 w 24"/>
                <a:gd name="T3" fmla="*/ 2 h 2"/>
                <a:gd name="T4" fmla="*/ 24 w 24"/>
                <a:gd name="T5" fmla="*/ 1 h 2"/>
                <a:gd name="T6" fmla="*/ 22 w 24"/>
                <a:gd name="T7" fmla="*/ 0 h 2"/>
                <a:gd name="T8" fmla="*/ 2 w 24"/>
                <a:gd name="T9" fmla="*/ 0 h 2"/>
                <a:gd name="T10" fmla="*/ 0 w 24"/>
                <a:gd name="T11" fmla="*/ 1 h 2"/>
                <a:gd name="T12" fmla="*/ 2 w 2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4" h="2">
                  <a:moveTo>
                    <a:pt x="2" y="2"/>
                  </a:moveTo>
                  <a:cubicBezTo>
                    <a:pt x="22" y="2"/>
                    <a:pt x="22" y="2"/>
                    <a:pt x="22" y="2"/>
                  </a:cubicBezTo>
                  <a:cubicBezTo>
                    <a:pt x="23" y="2"/>
                    <a:pt x="24" y="2"/>
                    <a:pt x="24" y="1"/>
                  </a:cubicBezTo>
                  <a:cubicBezTo>
                    <a:pt x="24" y="0"/>
                    <a:pt x="23" y="0"/>
                    <a:pt x="22" y="0"/>
                  </a:cubicBezTo>
                  <a:cubicBezTo>
                    <a:pt x="2" y="0"/>
                    <a:pt x="2" y="0"/>
                    <a:pt x="2" y="0"/>
                  </a:cubicBezTo>
                  <a:cubicBezTo>
                    <a:pt x="1" y="0"/>
                    <a:pt x="0" y="0"/>
                    <a:pt x="0" y="1"/>
                  </a:cubicBezTo>
                  <a:cubicBezTo>
                    <a:pt x="0" y="2"/>
                    <a:pt x="1" y="2"/>
                    <a:pt x="2" y="2"/>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0" name="Freeform 50">
              <a:extLst>
                <a:ext uri="{FF2B5EF4-FFF2-40B4-BE49-F238E27FC236}">
                  <a16:creationId xmlns:a16="http://schemas.microsoft.com/office/drawing/2014/main" id="{4B1CB246-F077-4657-A9B9-4025FBB44688}"/>
                </a:ext>
              </a:extLst>
            </p:cNvPr>
            <p:cNvSpPr>
              <a:spLocks/>
            </p:cNvSpPr>
            <p:nvPr/>
          </p:nvSpPr>
          <p:spPr bwMode="auto">
            <a:xfrm>
              <a:off x="2508251" y="5822951"/>
              <a:ext cx="104775" cy="9525"/>
            </a:xfrm>
            <a:custGeom>
              <a:avLst/>
              <a:gdLst>
                <a:gd name="T0" fmla="*/ 1 w 35"/>
                <a:gd name="T1" fmla="*/ 3 h 3"/>
                <a:gd name="T2" fmla="*/ 34 w 35"/>
                <a:gd name="T3" fmla="*/ 3 h 3"/>
                <a:gd name="T4" fmla="*/ 35 w 35"/>
                <a:gd name="T5" fmla="*/ 2 h 3"/>
                <a:gd name="T6" fmla="*/ 34 w 35"/>
                <a:gd name="T7" fmla="*/ 0 h 3"/>
                <a:gd name="T8" fmla="*/ 1 w 35"/>
                <a:gd name="T9" fmla="*/ 0 h 3"/>
                <a:gd name="T10" fmla="*/ 0 w 35"/>
                <a:gd name="T11" fmla="*/ 2 h 3"/>
                <a:gd name="T12" fmla="*/ 1 w 3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5" h="3">
                  <a:moveTo>
                    <a:pt x="1" y="3"/>
                  </a:moveTo>
                  <a:cubicBezTo>
                    <a:pt x="34" y="3"/>
                    <a:pt x="34" y="3"/>
                    <a:pt x="34" y="3"/>
                  </a:cubicBezTo>
                  <a:cubicBezTo>
                    <a:pt x="35" y="3"/>
                    <a:pt x="35" y="2"/>
                    <a:pt x="35" y="2"/>
                  </a:cubicBezTo>
                  <a:cubicBezTo>
                    <a:pt x="35" y="1"/>
                    <a:pt x="35" y="0"/>
                    <a:pt x="34" y="0"/>
                  </a:cubicBezTo>
                  <a:cubicBezTo>
                    <a:pt x="1" y="0"/>
                    <a:pt x="1" y="0"/>
                    <a:pt x="1" y="0"/>
                  </a:cubicBezTo>
                  <a:cubicBezTo>
                    <a:pt x="0" y="0"/>
                    <a:pt x="0" y="1"/>
                    <a:pt x="0" y="2"/>
                  </a:cubicBezTo>
                  <a:cubicBezTo>
                    <a:pt x="0" y="2"/>
                    <a:pt x="0" y="3"/>
                    <a:pt x="1" y="3"/>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1" name="Freeform 51">
              <a:extLst>
                <a:ext uri="{FF2B5EF4-FFF2-40B4-BE49-F238E27FC236}">
                  <a16:creationId xmlns:a16="http://schemas.microsoft.com/office/drawing/2014/main" id="{481448E3-738E-4EE8-A65D-314F16F6BBE3}"/>
                </a:ext>
              </a:extLst>
            </p:cNvPr>
            <p:cNvSpPr>
              <a:spLocks/>
            </p:cNvSpPr>
            <p:nvPr/>
          </p:nvSpPr>
          <p:spPr bwMode="auto">
            <a:xfrm>
              <a:off x="2508251" y="5743576"/>
              <a:ext cx="104775" cy="7938"/>
            </a:xfrm>
            <a:custGeom>
              <a:avLst/>
              <a:gdLst>
                <a:gd name="T0" fmla="*/ 1 w 35"/>
                <a:gd name="T1" fmla="*/ 3 h 3"/>
                <a:gd name="T2" fmla="*/ 34 w 35"/>
                <a:gd name="T3" fmla="*/ 3 h 3"/>
                <a:gd name="T4" fmla="*/ 35 w 35"/>
                <a:gd name="T5" fmla="*/ 2 h 3"/>
                <a:gd name="T6" fmla="*/ 34 w 35"/>
                <a:gd name="T7" fmla="*/ 0 h 3"/>
                <a:gd name="T8" fmla="*/ 1 w 35"/>
                <a:gd name="T9" fmla="*/ 0 h 3"/>
                <a:gd name="T10" fmla="*/ 0 w 35"/>
                <a:gd name="T11" fmla="*/ 2 h 3"/>
                <a:gd name="T12" fmla="*/ 1 w 3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5" h="3">
                  <a:moveTo>
                    <a:pt x="1" y="3"/>
                  </a:moveTo>
                  <a:cubicBezTo>
                    <a:pt x="34" y="3"/>
                    <a:pt x="34" y="3"/>
                    <a:pt x="34" y="3"/>
                  </a:cubicBezTo>
                  <a:cubicBezTo>
                    <a:pt x="35" y="3"/>
                    <a:pt x="35" y="2"/>
                    <a:pt x="35" y="2"/>
                  </a:cubicBezTo>
                  <a:cubicBezTo>
                    <a:pt x="35" y="1"/>
                    <a:pt x="35" y="0"/>
                    <a:pt x="34" y="0"/>
                  </a:cubicBezTo>
                  <a:cubicBezTo>
                    <a:pt x="1" y="0"/>
                    <a:pt x="1" y="0"/>
                    <a:pt x="1" y="0"/>
                  </a:cubicBezTo>
                  <a:cubicBezTo>
                    <a:pt x="0" y="0"/>
                    <a:pt x="0" y="1"/>
                    <a:pt x="0" y="2"/>
                  </a:cubicBezTo>
                  <a:cubicBezTo>
                    <a:pt x="0" y="2"/>
                    <a:pt x="0" y="3"/>
                    <a:pt x="1" y="3"/>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2" name="Freeform 52">
              <a:extLst>
                <a:ext uri="{FF2B5EF4-FFF2-40B4-BE49-F238E27FC236}">
                  <a16:creationId xmlns:a16="http://schemas.microsoft.com/office/drawing/2014/main" id="{F9D7A452-1289-4CE6-BB07-FA2AA263680C}"/>
                </a:ext>
              </a:extLst>
            </p:cNvPr>
            <p:cNvSpPr>
              <a:spLocks/>
            </p:cNvSpPr>
            <p:nvPr/>
          </p:nvSpPr>
          <p:spPr bwMode="auto">
            <a:xfrm>
              <a:off x="2508251" y="5784851"/>
              <a:ext cx="104775" cy="6350"/>
            </a:xfrm>
            <a:custGeom>
              <a:avLst/>
              <a:gdLst>
                <a:gd name="T0" fmla="*/ 1 w 35"/>
                <a:gd name="T1" fmla="*/ 2 h 2"/>
                <a:gd name="T2" fmla="*/ 34 w 35"/>
                <a:gd name="T3" fmla="*/ 2 h 2"/>
                <a:gd name="T4" fmla="*/ 35 w 35"/>
                <a:gd name="T5" fmla="*/ 1 h 2"/>
                <a:gd name="T6" fmla="*/ 34 w 35"/>
                <a:gd name="T7" fmla="*/ 0 h 2"/>
                <a:gd name="T8" fmla="*/ 1 w 35"/>
                <a:gd name="T9" fmla="*/ 0 h 2"/>
                <a:gd name="T10" fmla="*/ 0 w 35"/>
                <a:gd name="T11" fmla="*/ 1 h 2"/>
                <a:gd name="T12" fmla="*/ 1 w 3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35" h="2">
                  <a:moveTo>
                    <a:pt x="1" y="2"/>
                  </a:moveTo>
                  <a:cubicBezTo>
                    <a:pt x="34" y="2"/>
                    <a:pt x="34" y="2"/>
                    <a:pt x="34" y="2"/>
                  </a:cubicBezTo>
                  <a:cubicBezTo>
                    <a:pt x="35" y="2"/>
                    <a:pt x="35" y="2"/>
                    <a:pt x="35" y="1"/>
                  </a:cubicBezTo>
                  <a:cubicBezTo>
                    <a:pt x="35" y="0"/>
                    <a:pt x="35" y="0"/>
                    <a:pt x="34" y="0"/>
                  </a:cubicBezTo>
                  <a:cubicBezTo>
                    <a:pt x="1" y="0"/>
                    <a:pt x="1" y="0"/>
                    <a:pt x="1" y="0"/>
                  </a:cubicBezTo>
                  <a:cubicBezTo>
                    <a:pt x="0" y="0"/>
                    <a:pt x="0" y="0"/>
                    <a:pt x="0" y="1"/>
                  </a:cubicBezTo>
                  <a:cubicBezTo>
                    <a:pt x="0" y="2"/>
                    <a:pt x="0" y="2"/>
                    <a:pt x="1" y="2"/>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3" name="Freeform 53">
              <a:extLst>
                <a:ext uri="{FF2B5EF4-FFF2-40B4-BE49-F238E27FC236}">
                  <a16:creationId xmlns:a16="http://schemas.microsoft.com/office/drawing/2014/main" id="{9BA51454-8428-4A55-A46D-6A7EDD9B2027}"/>
                </a:ext>
              </a:extLst>
            </p:cNvPr>
            <p:cNvSpPr>
              <a:spLocks/>
            </p:cNvSpPr>
            <p:nvPr/>
          </p:nvSpPr>
          <p:spPr bwMode="auto">
            <a:xfrm>
              <a:off x="2508251" y="5865813"/>
              <a:ext cx="104775" cy="4763"/>
            </a:xfrm>
            <a:custGeom>
              <a:avLst/>
              <a:gdLst>
                <a:gd name="T0" fmla="*/ 1 w 35"/>
                <a:gd name="T1" fmla="*/ 2 h 2"/>
                <a:gd name="T2" fmla="*/ 34 w 35"/>
                <a:gd name="T3" fmla="*/ 2 h 2"/>
                <a:gd name="T4" fmla="*/ 35 w 35"/>
                <a:gd name="T5" fmla="*/ 1 h 2"/>
                <a:gd name="T6" fmla="*/ 34 w 35"/>
                <a:gd name="T7" fmla="*/ 0 h 2"/>
                <a:gd name="T8" fmla="*/ 1 w 35"/>
                <a:gd name="T9" fmla="*/ 0 h 2"/>
                <a:gd name="T10" fmla="*/ 0 w 35"/>
                <a:gd name="T11" fmla="*/ 1 h 2"/>
                <a:gd name="T12" fmla="*/ 1 w 3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35" h="2">
                  <a:moveTo>
                    <a:pt x="1" y="2"/>
                  </a:moveTo>
                  <a:cubicBezTo>
                    <a:pt x="34" y="2"/>
                    <a:pt x="34" y="2"/>
                    <a:pt x="34" y="2"/>
                  </a:cubicBezTo>
                  <a:cubicBezTo>
                    <a:pt x="35" y="2"/>
                    <a:pt x="35" y="2"/>
                    <a:pt x="35" y="1"/>
                  </a:cubicBezTo>
                  <a:cubicBezTo>
                    <a:pt x="35" y="0"/>
                    <a:pt x="35" y="0"/>
                    <a:pt x="34" y="0"/>
                  </a:cubicBezTo>
                  <a:cubicBezTo>
                    <a:pt x="1" y="0"/>
                    <a:pt x="1" y="0"/>
                    <a:pt x="1" y="0"/>
                  </a:cubicBezTo>
                  <a:cubicBezTo>
                    <a:pt x="0" y="0"/>
                    <a:pt x="0" y="0"/>
                    <a:pt x="0" y="1"/>
                  </a:cubicBezTo>
                  <a:cubicBezTo>
                    <a:pt x="0" y="2"/>
                    <a:pt x="0" y="2"/>
                    <a:pt x="1" y="2"/>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4" name="Freeform 54">
              <a:extLst>
                <a:ext uri="{FF2B5EF4-FFF2-40B4-BE49-F238E27FC236}">
                  <a16:creationId xmlns:a16="http://schemas.microsoft.com/office/drawing/2014/main" id="{B9758FB9-4E6D-4715-A7FF-393A9269955D}"/>
                </a:ext>
              </a:extLst>
            </p:cNvPr>
            <p:cNvSpPr>
              <a:spLocks/>
            </p:cNvSpPr>
            <p:nvPr/>
          </p:nvSpPr>
          <p:spPr bwMode="auto">
            <a:xfrm>
              <a:off x="2508251" y="5946776"/>
              <a:ext cx="104775" cy="4763"/>
            </a:xfrm>
            <a:custGeom>
              <a:avLst/>
              <a:gdLst>
                <a:gd name="T0" fmla="*/ 1 w 35"/>
                <a:gd name="T1" fmla="*/ 2 h 2"/>
                <a:gd name="T2" fmla="*/ 34 w 35"/>
                <a:gd name="T3" fmla="*/ 2 h 2"/>
                <a:gd name="T4" fmla="*/ 35 w 35"/>
                <a:gd name="T5" fmla="*/ 1 h 2"/>
                <a:gd name="T6" fmla="*/ 34 w 35"/>
                <a:gd name="T7" fmla="*/ 0 h 2"/>
                <a:gd name="T8" fmla="*/ 1 w 35"/>
                <a:gd name="T9" fmla="*/ 0 h 2"/>
                <a:gd name="T10" fmla="*/ 0 w 35"/>
                <a:gd name="T11" fmla="*/ 1 h 2"/>
                <a:gd name="T12" fmla="*/ 1 w 3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35" h="2">
                  <a:moveTo>
                    <a:pt x="1" y="2"/>
                  </a:moveTo>
                  <a:cubicBezTo>
                    <a:pt x="34" y="2"/>
                    <a:pt x="34" y="2"/>
                    <a:pt x="34" y="2"/>
                  </a:cubicBezTo>
                  <a:cubicBezTo>
                    <a:pt x="35" y="2"/>
                    <a:pt x="35" y="2"/>
                    <a:pt x="35" y="1"/>
                  </a:cubicBezTo>
                  <a:cubicBezTo>
                    <a:pt x="35" y="0"/>
                    <a:pt x="35" y="0"/>
                    <a:pt x="34" y="0"/>
                  </a:cubicBezTo>
                  <a:cubicBezTo>
                    <a:pt x="1" y="0"/>
                    <a:pt x="1" y="0"/>
                    <a:pt x="1" y="0"/>
                  </a:cubicBezTo>
                  <a:cubicBezTo>
                    <a:pt x="0" y="0"/>
                    <a:pt x="0" y="0"/>
                    <a:pt x="0" y="1"/>
                  </a:cubicBezTo>
                  <a:cubicBezTo>
                    <a:pt x="0" y="2"/>
                    <a:pt x="0" y="2"/>
                    <a:pt x="1" y="2"/>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5" name="Freeform 55">
              <a:extLst>
                <a:ext uri="{FF2B5EF4-FFF2-40B4-BE49-F238E27FC236}">
                  <a16:creationId xmlns:a16="http://schemas.microsoft.com/office/drawing/2014/main" id="{58B3F075-EC0E-47C7-8509-AEA0FBF6B834}"/>
                </a:ext>
              </a:extLst>
            </p:cNvPr>
            <p:cNvSpPr>
              <a:spLocks/>
            </p:cNvSpPr>
            <p:nvPr/>
          </p:nvSpPr>
          <p:spPr bwMode="auto">
            <a:xfrm>
              <a:off x="2508251" y="5903913"/>
              <a:ext cx="104775" cy="9525"/>
            </a:xfrm>
            <a:custGeom>
              <a:avLst/>
              <a:gdLst>
                <a:gd name="T0" fmla="*/ 1 w 35"/>
                <a:gd name="T1" fmla="*/ 3 h 3"/>
                <a:gd name="T2" fmla="*/ 34 w 35"/>
                <a:gd name="T3" fmla="*/ 3 h 3"/>
                <a:gd name="T4" fmla="*/ 35 w 35"/>
                <a:gd name="T5" fmla="*/ 2 h 3"/>
                <a:gd name="T6" fmla="*/ 34 w 35"/>
                <a:gd name="T7" fmla="*/ 0 h 3"/>
                <a:gd name="T8" fmla="*/ 1 w 35"/>
                <a:gd name="T9" fmla="*/ 0 h 3"/>
                <a:gd name="T10" fmla="*/ 0 w 35"/>
                <a:gd name="T11" fmla="*/ 2 h 3"/>
                <a:gd name="T12" fmla="*/ 1 w 3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5" h="3">
                  <a:moveTo>
                    <a:pt x="1" y="3"/>
                  </a:moveTo>
                  <a:cubicBezTo>
                    <a:pt x="34" y="3"/>
                    <a:pt x="34" y="3"/>
                    <a:pt x="34" y="3"/>
                  </a:cubicBezTo>
                  <a:cubicBezTo>
                    <a:pt x="35" y="3"/>
                    <a:pt x="35" y="2"/>
                    <a:pt x="35" y="2"/>
                  </a:cubicBezTo>
                  <a:cubicBezTo>
                    <a:pt x="35" y="1"/>
                    <a:pt x="35" y="0"/>
                    <a:pt x="34" y="0"/>
                  </a:cubicBezTo>
                  <a:cubicBezTo>
                    <a:pt x="1" y="0"/>
                    <a:pt x="1" y="0"/>
                    <a:pt x="1" y="0"/>
                  </a:cubicBezTo>
                  <a:cubicBezTo>
                    <a:pt x="0" y="0"/>
                    <a:pt x="0" y="1"/>
                    <a:pt x="0" y="2"/>
                  </a:cubicBezTo>
                  <a:cubicBezTo>
                    <a:pt x="0" y="2"/>
                    <a:pt x="0" y="3"/>
                    <a:pt x="1" y="3"/>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6" name="Freeform 56">
              <a:extLst>
                <a:ext uri="{FF2B5EF4-FFF2-40B4-BE49-F238E27FC236}">
                  <a16:creationId xmlns:a16="http://schemas.microsoft.com/office/drawing/2014/main" id="{C803EB1A-00FE-41EB-9725-56F91129A372}"/>
                </a:ext>
              </a:extLst>
            </p:cNvPr>
            <p:cNvSpPr>
              <a:spLocks/>
            </p:cNvSpPr>
            <p:nvPr/>
          </p:nvSpPr>
          <p:spPr bwMode="auto">
            <a:xfrm>
              <a:off x="2508251" y="5984876"/>
              <a:ext cx="104775" cy="9525"/>
            </a:xfrm>
            <a:custGeom>
              <a:avLst/>
              <a:gdLst>
                <a:gd name="T0" fmla="*/ 1 w 35"/>
                <a:gd name="T1" fmla="*/ 3 h 3"/>
                <a:gd name="T2" fmla="*/ 34 w 35"/>
                <a:gd name="T3" fmla="*/ 3 h 3"/>
                <a:gd name="T4" fmla="*/ 35 w 35"/>
                <a:gd name="T5" fmla="*/ 1 h 3"/>
                <a:gd name="T6" fmla="*/ 34 w 35"/>
                <a:gd name="T7" fmla="*/ 0 h 3"/>
                <a:gd name="T8" fmla="*/ 1 w 35"/>
                <a:gd name="T9" fmla="*/ 0 h 3"/>
                <a:gd name="T10" fmla="*/ 0 w 35"/>
                <a:gd name="T11" fmla="*/ 1 h 3"/>
                <a:gd name="T12" fmla="*/ 1 w 3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5" h="3">
                  <a:moveTo>
                    <a:pt x="1" y="3"/>
                  </a:moveTo>
                  <a:cubicBezTo>
                    <a:pt x="34" y="3"/>
                    <a:pt x="34" y="3"/>
                    <a:pt x="34" y="3"/>
                  </a:cubicBezTo>
                  <a:cubicBezTo>
                    <a:pt x="35" y="3"/>
                    <a:pt x="35" y="2"/>
                    <a:pt x="35" y="1"/>
                  </a:cubicBezTo>
                  <a:cubicBezTo>
                    <a:pt x="35" y="1"/>
                    <a:pt x="35" y="0"/>
                    <a:pt x="34" y="0"/>
                  </a:cubicBezTo>
                  <a:cubicBezTo>
                    <a:pt x="1" y="0"/>
                    <a:pt x="1" y="0"/>
                    <a:pt x="1" y="0"/>
                  </a:cubicBezTo>
                  <a:cubicBezTo>
                    <a:pt x="0" y="0"/>
                    <a:pt x="0" y="1"/>
                    <a:pt x="0" y="1"/>
                  </a:cubicBezTo>
                  <a:cubicBezTo>
                    <a:pt x="0" y="2"/>
                    <a:pt x="0" y="3"/>
                    <a:pt x="1" y="3"/>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 name="Freeform 57">
              <a:extLst>
                <a:ext uri="{FF2B5EF4-FFF2-40B4-BE49-F238E27FC236}">
                  <a16:creationId xmlns:a16="http://schemas.microsoft.com/office/drawing/2014/main" id="{135B5390-917F-400B-8CF0-3EBD1BB0DB6F}"/>
                </a:ext>
              </a:extLst>
            </p:cNvPr>
            <p:cNvSpPr>
              <a:spLocks/>
            </p:cNvSpPr>
            <p:nvPr/>
          </p:nvSpPr>
          <p:spPr bwMode="auto">
            <a:xfrm>
              <a:off x="3227388" y="5588001"/>
              <a:ext cx="395288" cy="47625"/>
            </a:xfrm>
            <a:custGeom>
              <a:avLst/>
              <a:gdLst>
                <a:gd name="T0" fmla="*/ 128 w 132"/>
                <a:gd name="T1" fmla="*/ 14 h 16"/>
                <a:gd name="T2" fmla="*/ 128 w 132"/>
                <a:gd name="T3" fmla="*/ 13 h 16"/>
                <a:gd name="T4" fmla="*/ 3 w 132"/>
                <a:gd name="T5" fmla="*/ 13 h 16"/>
                <a:gd name="T6" fmla="*/ 2 w 132"/>
                <a:gd name="T7" fmla="*/ 12 h 16"/>
                <a:gd name="T8" fmla="*/ 2 w 132"/>
                <a:gd name="T9" fmla="*/ 4 h 16"/>
                <a:gd name="T10" fmla="*/ 3 w 132"/>
                <a:gd name="T11" fmla="*/ 3 h 16"/>
                <a:gd name="T12" fmla="*/ 128 w 132"/>
                <a:gd name="T13" fmla="*/ 3 h 16"/>
                <a:gd name="T14" fmla="*/ 129 w 132"/>
                <a:gd name="T15" fmla="*/ 4 h 16"/>
                <a:gd name="T16" fmla="*/ 129 w 132"/>
                <a:gd name="T17" fmla="*/ 12 h 16"/>
                <a:gd name="T18" fmla="*/ 128 w 132"/>
                <a:gd name="T19" fmla="*/ 13 h 16"/>
                <a:gd name="T20" fmla="*/ 128 w 132"/>
                <a:gd name="T21" fmla="*/ 14 h 16"/>
                <a:gd name="T22" fmla="*/ 128 w 132"/>
                <a:gd name="T23" fmla="*/ 16 h 16"/>
                <a:gd name="T24" fmla="*/ 132 w 132"/>
                <a:gd name="T25" fmla="*/ 12 h 16"/>
                <a:gd name="T26" fmla="*/ 132 w 132"/>
                <a:gd name="T27" fmla="*/ 4 h 16"/>
                <a:gd name="T28" fmla="*/ 128 w 132"/>
                <a:gd name="T29" fmla="*/ 0 h 16"/>
                <a:gd name="T30" fmla="*/ 3 w 132"/>
                <a:gd name="T31" fmla="*/ 0 h 16"/>
                <a:gd name="T32" fmla="*/ 0 w 132"/>
                <a:gd name="T33" fmla="*/ 4 h 16"/>
                <a:gd name="T34" fmla="*/ 0 w 132"/>
                <a:gd name="T35" fmla="*/ 12 h 16"/>
                <a:gd name="T36" fmla="*/ 3 w 132"/>
                <a:gd name="T37" fmla="*/ 16 h 16"/>
                <a:gd name="T38" fmla="*/ 128 w 132"/>
                <a:gd name="T39" fmla="*/ 16 h 16"/>
                <a:gd name="T40" fmla="*/ 128 w 132"/>
                <a:gd name="T4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2" h="16">
                  <a:moveTo>
                    <a:pt x="128" y="14"/>
                  </a:moveTo>
                  <a:cubicBezTo>
                    <a:pt x="128" y="13"/>
                    <a:pt x="128" y="13"/>
                    <a:pt x="128" y="13"/>
                  </a:cubicBezTo>
                  <a:cubicBezTo>
                    <a:pt x="3" y="13"/>
                    <a:pt x="3" y="13"/>
                    <a:pt x="3" y="13"/>
                  </a:cubicBezTo>
                  <a:cubicBezTo>
                    <a:pt x="3" y="13"/>
                    <a:pt x="2" y="13"/>
                    <a:pt x="2" y="12"/>
                  </a:cubicBezTo>
                  <a:cubicBezTo>
                    <a:pt x="2" y="4"/>
                    <a:pt x="2" y="4"/>
                    <a:pt x="2" y="4"/>
                  </a:cubicBezTo>
                  <a:cubicBezTo>
                    <a:pt x="2" y="3"/>
                    <a:pt x="3" y="3"/>
                    <a:pt x="3" y="3"/>
                  </a:cubicBezTo>
                  <a:cubicBezTo>
                    <a:pt x="128" y="3"/>
                    <a:pt x="128" y="3"/>
                    <a:pt x="128" y="3"/>
                  </a:cubicBezTo>
                  <a:cubicBezTo>
                    <a:pt x="129" y="3"/>
                    <a:pt x="129" y="3"/>
                    <a:pt x="129" y="4"/>
                  </a:cubicBezTo>
                  <a:cubicBezTo>
                    <a:pt x="129" y="12"/>
                    <a:pt x="129" y="12"/>
                    <a:pt x="129" y="12"/>
                  </a:cubicBezTo>
                  <a:cubicBezTo>
                    <a:pt x="129" y="13"/>
                    <a:pt x="129" y="13"/>
                    <a:pt x="128" y="13"/>
                  </a:cubicBezTo>
                  <a:cubicBezTo>
                    <a:pt x="128" y="14"/>
                    <a:pt x="128" y="14"/>
                    <a:pt x="128" y="14"/>
                  </a:cubicBezTo>
                  <a:cubicBezTo>
                    <a:pt x="128" y="16"/>
                    <a:pt x="128" y="16"/>
                    <a:pt x="128" y="16"/>
                  </a:cubicBezTo>
                  <a:cubicBezTo>
                    <a:pt x="130" y="16"/>
                    <a:pt x="132" y="14"/>
                    <a:pt x="132" y="12"/>
                  </a:cubicBezTo>
                  <a:cubicBezTo>
                    <a:pt x="132" y="4"/>
                    <a:pt x="132" y="4"/>
                    <a:pt x="132" y="4"/>
                  </a:cubicBezTo>
                  <a:cubicBezTo>
                    <a:pt x="132" y="2"/>
                    <a:pt x="130" y="0"/>
                    <a:pt x="128" y="0"/>
                  </a:cubicBezTo>
                  <a:cubicBezTo>
                    <a:pt x="3" y="0"/>
                    <a:pt x="3" y="0"/>
                    <a:pt x="3" y="0"/>
                  </a:cubicBezTo>
                  <a:cubicBezTo>
                    <a:pt x="1" y="0"/>
                    <a:pt x="0" y="2"/>
                    <a:pt x="0" y="4"/>
                  </a:cubicBezTo>
                  <a:cubicBezTo>
                    <a:pt x="0" y="12"/>
                    <a:pt x="0" y="12"/>
                    <a:pt x="0" y="12"/>
                  </a:cubicBezTo>
                  <a:cubicBezTo>
                    <a:pt x="0" y="14"/>
                    <a:pt x="1" y="16"/>
                    <a:pt x="3" y="16"/>
                  </a:cubicBezTo>
                  <a:cubicBezTo>
                    <a:pt x="128" y="16"/>
                    <a:pt x="128" y="16"/>
                    <a:pt x="128" y="16"/>
                  </a:cubicBezTo>
                  <a:lnTo>
                    <a:pt x="128" y="14"/>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 name="Freeform 58">
              <a:extLst>
                <a:ext uri="{FF2B5EF4-FFF2-40B4-BE49-F238E27FC236}">
                  <a16:creationId xmlns:a16="http://schemas.microsoft.com/office/drawing/2014/main" id="{999C4356-F853-47D7-956E-A1EC63238DD9}"/>
                </a:ext>
              </a:extLst>
            </p:cNvPr>
            <p:cNvSpPr>
              <a:spLocks/>
            </p:cNvSpPr>
            <p:nvPr/>
          </p:nvSpPr>
          <p:spPr bwMode="auto">
            <a:xfrm>
              <a:off x="3579813" y="5599113"/>
              <a:ext cx="17463" cy="17463"/>
            </a:xfrm>
            <a:custGeom>
              <a:avLst/>
              <a:gdLst>
                <a:gd name="T0" fmla="*/ 4 w 6"/>
                <a:gd name="T1" fmla="*/ 1 h 6"/>
                <a:gd name="T2" fmla="*/ 4 w 6"/>
                <a:gd name="T3" fmla="*/ 2 h 6"/>
                <a:gd name="T4" fmla="*/ 4 w 6"/>
                <a:gd name="T5" fmla="*/ 3 h 6"/>
                <a:gd name="T6" fmla="*/ 4 w 6"/>
                <a:gd name="T7" fmla="*/ 4 h 6"/>
                <a:gd name="T8" fmla="*/ 3 w 6"/>
                <a:gd name="T9" fmla="*/ 4 h 6"/>
                <a:gd name="T10" fmla="*/ 2 w 6"/>
                <a:gd name="T11" fmla="*/ 4 h 6"/>
                <a:gd name="T12" fmla="*/ 1 w 6"/>
                <a:gd name="T13" fmla="*/ 3 h 6"/>
                <a:gd name="T14" fmla="*/ 2 w 6"/>
                <a:gd name="T15" fmla="*/ 2 h 6"/>
                <a:gd name="T16" fmla="*/ 3 w 6"/>
                <a:gd name="T17" fmla="*/ 1 h 6"/>
                <a:gd name="T18" fmla="*/ 4 w 6"/>
                <a:gd name="T19" fmla="*/ 2 h 6"/>
                <a:gd name="T20" fmla="*/ 4 w 6"/>
                <a:gd name="T21" fmla="*/ 1 h 6"/>
                <a:gd name="T22" fmla="*/ 5 w 6"/>
                <a:gd name="T23" fmla="*/ 1 h 6"/>
                <a:gd name="T24" fmla="*/ 3 w 6"/>
                <a:gd name="T25" fmla="*/ 0 h 6"/>
                <a:gd name="T26" fmla="*/ 1 w 6"/>
                <a:gd name="T27" fmla="*/ 1 h 6"/>
                <a:gd name="T28" fmla="*/ 0 w 6"/>
                <a:gd name="T29" fmla="*/ 3 h 6"/>
                <a:gd name="T30" fmla="*/ 1 w 6"/>
                <a:gd name="T31" fmla="*/ 5 h 6"/>
                <a:gd name="T32" fmla="*/ 3 w 6"/>
                <a:gd name="T33" fmla="*/ 6 h 6"/>
                <a:gd name="T34" fmla="*/ 5 w 6"/>
                <a:gd name="T35" fmla="*/ 5 h 6"/>
                <a:gd name="T36" fmla="*/ 6 w 6"/>
                <a:gd name="T37" fmla="*/ 3 h 6"/>
                <a:gd name="T38" fmla="*/ 5 w 6"/>
                <a:gd name="T39" fmla="*/ 1 h 6"/>
                <a:gd name="T40" fmla="*/ 4 w 6"/>
                <a:gd name="T4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6">
                  <a:moveTo>
                    <a:pt x="4" y="1"/>
                  </a:moveTo>
                  <a:cubicBezTo>
                    <a:pt x="4" y="2"/>
                    <a:pt x="4" y="2"/>
                    <a:pt x="4" y="2"/>
                  </a:cubicBezTo>
                  <a:cubicBezTo>
                    <a:pt x="4" y="2"/>
                    <a:pt x="4" y="2"/>
                    <a:pt x="4" y="3"/>
                  </a:cubicBezTo>
                  <a:cubicBezTo>
                    <a:pt x="4" y="3"/>
                    <a:pt x="4" y="4"/>
                    <a:pt x="4" y="4"/>
                  </a:cubicBezTo>
                  <a:cubicBezTo>
                    <a:pt x="4" y="4"/>
                    <a:pt x="3" y="4"/>
                    <a:pt x="3" y="4"/>
                  </a:cubicBezTo>
                  <a:cubicBezTo>
                    <a:pt x="2" y="4"/>
                    <a:pt x="2" y="4"/>
                    <a:pt x="2" y="4"/>
                  </a:cubicBezTo>
                  <a:cubicBezTo>
                    <a:pt x="1" y="4"/>
                    <a:pt x="1" y="3"/>
                    <a:pt x="1" y="3"/>
                  </a:cubicBezTo>
                  <a:cubicBezTo>
                    <a:pt x="1" y="2"/>
                    <a:pt x="1" y="2"/>
                    <a:pt x="2" y="2"/>
                  </a:cubicBezTo>
                  <a:cubicBezTo>
                    <a:pt x="2" y="1"/>
                    <a:pt x="2" y="1"/>
                    <a:pt x="3" y="1"/>
                  </a:cubicBezTo>
                  <a:cubicBezTo>
                    <a:pt x="3" y="1"/>
                    <a:pt x="4" y="1"/>
                    <a:pt x="4" y="2"/>
                  </a:cubicBezTo>
                  <a:cubicBezTo>
                    <a:pt x="4" y="1"/>
                    <a:pt x="4" y="1"/>
                    <a:pt x="4" y="1"/>
                  </a:cubicBezTo>
                  <a:cubicBezTo>
                    <a:pt x="5" y="1"/>
                    <a:pt x="5" y="1"/>
                    <a:pt x="5" y="1"/>
                  </a:cubicBezTo>
                  <a:cubicBezTo>
                    <a:pt x="4" y="0"/>
                    <a:pt x="4" y="0"/>
                    <a:pt x="3" y="0"/>
                  </a:cubicBezTo>
                  <a:cubicBezTo>
                    <a:pt x="2" y="0"/>
                    <a:pt x="1" y="0"/>
                    <a:pt x="1" y="1"/>
                  </a:cubicBezTo>
                  <a:cubicBezTo>
                    <a:pt x="0" y="1"/>
                    <a:pt x="0" y="2"/>
                    <a:pt x="0" y="3"/>
                  </a:cubicBezTo>
                  <a:cubicBezTo>
                    <a:pt x="0" y="3"/>
                    <a:pt x="0" y="4"/>
                    <a:pt x="1" y="5"/>
                  </a:cubicBezTo>
                  <a:cubicBezTo>
                    <a:pt x="1" y="5"/>
                    <a:pt x="2" y="6"/>
                    <a:pt x="3" y="6"/>
                  </a:cubicBezTo>
                  <a:cubicBezTo>
                    <a:pt x="4" y="6"/>
                    <a:pt x="4" y="5"/>
                    <a:pt x="5" y="5"/>
                  </a:cubicBezTo>
                  <a:cubicBezTo>
                    <a:pt x="5" y="4"/>
                    <a:pt x="6" y="3"/>
                    <a:pt x="6" y="3"/>
                  </a:cubicBezTo>
                  <a:cubicBezTo>
                    <a:pt x="6" y="2"/>
                    <a:pt x="5" y="1"/>
                    <a:pt x="5" y="1"/>
                  </a:cubicBezTo>
                  <a:lnTo>
                    <a:pt x="4" y="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9" name="Freeform 59">
              <a:extLst>
                <a:ext uri="{FF2B5EF4-FFF2-40B4-BE49-F238E27FC236}">
                  <a16:creationId xmlns:a16="http://schemas.microsoft.com/office/drawing/2014/main" id="{1A4F973B-F470-41C8-AF81-D152D378A5CD}"/>
                </a:ext>
              </a:extLst>
            </p:cNvPr>
            <p:cNvSpPr>
              <a:spLocks/>
            </p:cNvSpPr>
            <p:nvPr/>
          </p:nvSpPr>
          <p:spPr bwMode="auto">
            <a:xfrm>
              <a:off x="3592513" y="5611813"/>
              <a:ext cx="11113" cy="11113"/>
            </a:xfrm>
            <a:custGeom>
              <a:avLst/>
              <a:gdLst>
                <a:gd name="T0" fmla="*/ 7 w 7"/>
                <a:gd name="T1" fmla="*/ 5 h 7"/>
                <a:gd name="T2" fmla="*/ 2 w 7"/>
                <a:gd name="T3" fmla="*/ 0 h 7"/>
                <a:gd name="T4" fmla="*/ 0 w 7"/>
                <a:gd name="T5" fmla="*/ 0 h 7"/>
                <a:gd name="T6" fmla="*/ 0 w 7"/>
                <a:gd name="T7" fmla="*/ 2 h 7"/>
                <a:gd name="T8" fmla="*/ 5 w 7"/>
                <a:gd name="T9" fmla="*/ 7 h 7"/>
                <a:gd name="T10" fmla="*/ 7 w 7"/>
                <a:gd name="T11" fmla="*/ 7 h 7"/>
                <a:gd name="T12" fmla="*/ 7 w 7"/>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7" y="5"/>
                  </a:moveTo>
                  <a:lnTo>
                    <a:pt x="2" y="0"/>
                  </a:lnTo>
                  <a:lnTo>
                    <a:pt x="0" y="0"/>
                  </a:lnTo>
                  <a:lnTo>
                    <a:pt x="0" y="2"/>
                  </a:lnTo>
                  <a:lnTo>
                    <a:pt x="5" y="7"/>
                  </a:lnTo>
                  <a:lnTo>
                    <a:pt x="7" y="7"/>
                  </a:lnTo>
                  <a:lnTo>
                    <a:pt x="7" y="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0" name="Freeform 60">
              <a:extLst>
                <a:ext uri="{FF2B5EF4-FFF2-40B4-BE49-F238E27FC236}">
                  <a16:creationId xmlns:a16="http://schemas.microsoft.com/office/drawing/2014/main" id="{62668727-2D5C-4662-91D7-403C130CCB56}"/>
                </a:ext>
              </a:extLst>
            </p:cNvPr>
            <p:cNvSpPr>
              <a:spLocks/>
            </p:cNvSpPr>
            <p:nvPr/>
          </p:nvSpPr>
          <p:spPr bwMode="auto">
            <a:xfrm>
              <a:off x="3592513" y="5611813"/>
              <a:ext cx="11113" cy="11113"/>
            </a:xfrm>
            <a:custGeom>
              <a:avLst/>
              <a:gdLst>
                <a:gd name="T0" fmla="*/ 7 w 7"/>
                <a:gd name="T1" fmla="*/ 5 h 7"/>
                <a:gd name="T2" fmla="*/ 2 w 7"/>
                <a:gd name="T3" fmla="*/ 0 h 7"/>
                <a:gd name="T4" fmla="*/ 0 w 7"/>
                <a:gd name="T5" fmla="*/ 0 h 7"/>
                <a:gd name="T6" fmla="*/ 0 w 7"/>
                <a:gd name="T7" fmla="*/ 2 h 7"/>
                <a:gd name="T8" fmla="*/ 5 w 7"/>
                <a:gd name="T9" fmla="*/ 7 h 7"/>
                <a:gd name="T10" fmla="*/ 7 w 7"/>
                <a:gd name="T11" fmla="*/ 7 h 7"/>
                <a:gd name="T12" fmla="*/ 7 w 7"/>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7" y="5"/>
                  </a:moveTo>
                  <a:lnTo>
                    <a:pt x="2" y="0"/>
                  </a:lnTo>
                  <a:lnTo>
                    <a:pt x="0" y="0"/>
                  </a:lnTo>
                  <a:lnTo>
                    <a:pt x="0" y="2"/>
                  </a:lnTo>
                  <a:lnTo>
                    <a:pt x="5" y="7"/>
                  </a:lnTo>
                  <a:lnTo>
                    <a:pt x="7" y="7"/>
                  </a:lnTo>
                  <a:lnTo>
                    <a:pt x="7"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1" name="Rectangle 61">
              <a:extLst>
                <a:ext uri="{FF2B5EF4-FFF2-40B4-BE49-F238E27FC236}">
                  <a16:creationId xmlns:a16="http://schemas.microsoft.com/office/drawing/2014/main" id="{45DC5D0B-2AD0-4760-9EF4-BA72FD96AB5B}"/>
                </a:ext>
              </a:extLst>
            </p:cNvPr>
            <p:cNvSpPr>
              <a:spLocks noChangeArrowheads="1"/>
            </p:cNvSpPr>
            <p:nvPr/>
          </p:nvSpPr>
          <p:spPr bwMode="auto">
            <a:xfrm>
              <a:off x="2489201" y="5659438"/>
              <a:ext cx="1147763" cy="44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10" name="Picture 62">
              <a:extLst>
                <a:ext uri="{FF2B5EF4-FFF2-40B4-BE49-F238E27FC236}">
                  <a16:creationId xmlns:a16="http://schemas.microsoft.com/office/drawing/2014/main" id="{DE5C5598-1D1C-430E-AE42-2343722C42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3526" y="5665788"/>
              <a:ext cx="88900" cy="2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2" name="Freeform 63">
              <a:extLst>
                <a:ext uri="{FF2B5EF4-FFF2-40B4-BE49-F238E27FC236}">
                  <a16:creationId xmlns:a16="http://schemas.microsoft.com/office/drawing/2014/main" id="{0C1667F7-0281-41FC-9901-DD27660BD6A7}"/>
                </a:ext>
              </a:extLst>
            </p:cNvPr>
            <p:cNvSpPr>
              <a:spLocks/>
            </p:cNvSpPr>
            <p:nvPr/>
          </p:nvSpPr>
          <p:spPr bwMode="auto">
            <a:xfrm>
              <a:off x="2813051" y="5676901"/>
              <a:ext cx="68263" cy="9525"/>
            </a:xfrm>
            <a:custGeom>
              <a:avLst/>
              <a:gdLst>
                <a:gd name="T0" fmla="*/ 1 w 23"/>
                <a:gd name="T1" fmla="*/ 3 h 3"/>
                <a:gd name="T2" fmla="*/ 22 w 23"/>
                <a:gd name="T3" fmla="*/ 3 h 3"/>
                <a:gd name="T4" fmla="*/ 23 w 23"/>
                <a:gd name="T5" fmla="*/ 2 h 3"/>
                <a:gd name="T6" fmla="*/ 22 w 23"/>
                <a:gd name="T7" fmla="*/ 0 h 3"/>
                <a:gd name="T8" fmla="*/ 1 w 23"/>
                <a:gd name="T9" fmla="*/ 0 h 3"/>
                <a:gd name="T10" fmla="*/ 0 w 23"/>
                <a:gd name="T11" fmla="*/ 2 h 3"/>
                <a:gd name="T12" fmla="*/ 1 w 2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3" h="3">
                  <a:moveTo>
                    <a:pt x="1" y="3"/>
                  </a:moveTo>
                  <a:cubicBezTo>
                    <a:pt x="22" y="3"/>
                    <a:pt x="22" y="3"/>
                    <a:pt x="22" y="3"/>
                  </a:cubicBezTo>
                  <a:cubicBezTo>
                    <a:pt x="22" y="3"/>
                    <a:pt x="23" y="2"/>
                    <a:pt x="23" y="2"/>
                  </a:cubicBezTo>
                  <a:cubicBezTo>
                    <a:pt x="23" y="1"/>
                    <a:pt x="22" y="0"/>
                    <a:pt x="22" y="0"/>
                  </a:cubicBezTo>
                  <a:cubicBezTo>
                    <a:pt x="1" y="0"/>
                    <a:pt x="1" y="0"/>
                    <a:pt x="1" y="0"/>
                  </a:cubicBezTo>
                  <a:cubicBezTo>
                    <a:pt x="0" y="0"/>
                    <a:pt x="0" y="1"/>
                    <a:pt x="0" y="2"/>
                  </a:cubicBezTo>
                  <a:cubicBezTo>
                    <a:pt x="0" y="2"/>
                    <a:pt x="0" y="3"/>
                    <a:pt x="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12" name="Picture 64">
              <a:extLst>
                <a:ext uri="{FF2B5EF4-FFF2-40B4-BE49-F238E27FC236}">
                  <a16:creationId xmlns:a16="http://schemas.microsoft.com/office/drawing/2014/main" id="{1B835D2B-C7C0-4159-ADC3-7F4B25A055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6188" y="5665788"/>
              <a:ext cx="90488" cy="2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3" name="Freeform 65">
              <a:extLst>
                <a:ext uri="{FF2B5EF4-FFF2-40B4-BE49-F238E27FC236}">
                  <a16:creationId xmlns:a16="http://schemas.microsoft.com/office/drawing/2014/main" id="{D9D156AA-1C1C-446C-8FB5-6C37F95D436B}"/>
                </a:ext>
              </a:extLst>
            </p:cNvPr>
            <p:cNvSpPr>
              <a:spLocks/>
            </p:cNvSpPr>
            <p:nvPr/>
          </p:nvSpPr>
          <p:spPr bwMode="auto">
            <a:xfrm>
              <a:off x="2525713" y="5676901"/>
              <a:ext cx="68263" cy="9525"/>
            </a:xfrm>
            <a:custGeom>
              <a:avLst/>
              <a:gdLst>
                <a:gd name="T0" fmla="*/ 1 w 23"/>
                <a:gd name="T1" fmla="*/ 3 h 3"/>
                <a:gd name="T2" fmla="*/ 22 w 23"/>
                <a:gd name="T3" fmla="*/ 3 h 3"/>
                <a:gd name="T4" fmla="*/ 23 w 23"/>
                <a:gd name="T5" fmla="*/ 2 h 3"/>
                <a:gd name="T6" fmla="*/ 22 w 23"/>
                <a:gd name="T7" fmla="*/ 0 h 3"/>
                <a:gd name="T8" fmla="*/ 1 w 23"/>
                <a:gd name="T9" fmla="*/ 0 h 3"/>
                <a:gd name="T10" fmla="*/ 0 w 23"/>
                <a:gd name="T11" fmla="*/ 2 h 3"/>
                <a:gd name="T12" fmla="*/ 1 w 2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3" h="3">
                  <a:moveTo>
                    <a:pt x="1" y="3"/>
                  </a:moveTo>
                  <a:cubicBezTo>
                    <a:pt x="22" y="3"/>
                    <a:pt x="22" y="3"/>
                    <a:pt x="22" y="3"/>
                  </a:cubicBezTo>
                  <a:cubicBezTo>
                    <a:pt x="23" y="3"/>
                    <a:pt x="23" y="2"/>
                    <a:pt x="23" y="2"/>
                  </a:cubicBezTo>
                  <a:cubicBezTo>
                    <a:pt x="23" y="1"/>
                    <a:pt x="23" y="0"/>
                    <a:pt x="22" y="0"/>
                  </a:cubicBezTo>
                  <a:cubicBezTo>
                    <a:pt x="1" y="0"/>
                    <a:pt x="1" y="0"/>
                    <a:pt x="1" y="0"/>
                  </a:cubicBezTo>
                  <a:cubicBezTo>
                    <a:pt x="1" y="0"/>
                    <a:pt x="0" y="1"/>
                    <a:pt x="0" y="2"/>
                  </a:cubicBezTo>
                  <a:cubicBezTo>
                    <a:pt x="0" y="2"/>
                    <a:pt x="1" y="3"/>
                    <a:pt x="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14" name="Picture 66">
              <a:extLst>
                <a:ext uri="{FF2B5EF4-FFF2-40B4-BE49-F238E27FC236}">
                  <a16:creationId xmlns:a16="http://schemas.microsoft.com/office/drawing/2014/main" id="{3A0C4AD9-CA05-445B-A150-86B057B1A6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0651" y="5665788"/>
              <a:ext cx="88900" cy="2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4" name="Freeform 67">
              <a:extLst>
                <a:ext uri="{FF2B5EF4-FFF2-40B4-BE49-F238E27FC236}">
                  <a16:creationId xmlns:a16="http://schemas.microsoft.com/office/drawing/2014/main" id="{DAAC572E-C220-45E4-905C-5DF8FB93D045}"/>
                </a:ext>
              </a:extLst>
            </p:cNvPr>
            <p:cNvSpPr>
              <a:spLocks/>
            </p:cNvSpPr>
            <p:nvPr/>
          </p:nvSpPr>
          <p:spPr bwMode="auto">
            <a:xfrm>
              <a:off x="2668588" y="5676901"/>
              <a:ext cx="69850" cy="9525"/>
            </a:xfrm>
            <a:custGeom>
              <a:avLst/>
              <a:gdLst>
                <a:gd name="T0" fmla="*/ 1 w 23"/>
                <a:gd name="T1" fmla="*/ 3 h 3"/>
                <a:gd name="T2" fmla="*/ 22 w 23"/>
                <a:gd name="T3" fmla="*/ 3 h 3"/>
                <a:gd name="T4" fmla="*/ 23 w 23"/>
                <a:gd name="T5" fmla="*/ 2 h 3"/>
                <a:gd name="T6" fmla="*/ 22 w 23"/>
                <a:gd name="T7" fmla="*/ 0 h 3"/>
                <a:gd name="T8" fmla="*/ 1 w 23"/>
                <a:gd name="T9" fmla="*/ 0 h 3"/>
                <a:gd name="T10" fmla="*/ 0 w 23"/>
                <a:gd name="T11" fmla="*/ 2 h 3"/>
                <a:gd name="T12" fmla="*/ 1 w 2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3" h="3">
                  <a:moveTo>
                    <a:pt x="1" y="3"/>
                  </a:moveTo>
                  <a:cubicBezTo>
                    <a:pt x="22" y="3"/>
                    <a:pt x="22" y="3"/>
                    <a:pt x="22" y="3"/>
                  </a:cubicBezTo>
                  <a:cubicBezTo>
                    <a:pt x="23" y="3"/>
                    <a:pt x="23" y="2"/>
                    <a:pt x="23" y="2"/>
                  </a:cubicBezTo>
                  <a:cubicBezTo>
                    <a:pt x="23" y="1"/>
                    <a:pt x="23" y="0"/>
                    <a:pt x="22" y="0"/>
                  </a:cubicBezTo>
                  <a:cubicBezTo>
                    <a:pt x="1" y="0"/>
                    <a:pt x="1" y="0"/>
                    <a:pt x="1" y="0"/>
                  </a:cubicBezTo>
                  <a:cubicBezTo>
                    <a:pt x="0" y="0"/>
                    <a:pt x="0" y="1"/>
                    <a:pt x="0" y="2"/>
                  </a:cubicBezTo>
                  <a:cubicBezTo>
                    <a:pt x="0" y="2"/>
                    <a:pt x="0" y="3"/>
                    <a:pt x="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16" name="Picture 68">
              <a:extLst>
                <a:ext uri="{FF2B5EF4-FFF2-40B4-BE49-F238E27FC236}">
                  <a16:creationId xmlns:a16="http://schemas.microsoft.com/office/drawing/2014/main" id="{522DA8A2-CD81-4170-B31F-40DC5D3B86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3226" y="5665788"/>
              <a:ext cx="90488" cy="2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5" name="Freeform 69">
              <a:extLst>
                <a:ext uri="{FF2B5EF4-FFF2-40B4-BE49-F238E27FC236}">
                  <a16:creationId xmlns:a16="http://schemas.microsoft.com/office/drawing/2014/main" id="{8ED1B989-F054-4CDB-8929-88C6B006787A}"/>
                </a:ext>
              </a:extLst>
            </p:cNvPr>
            <p:cNvSpPr>
              <a:spLocks/>
            </p:cNvSpPr>
            <p:nvPr/>
          </p:nvSpPr>
          <p:spPr bwMode="auto">
            <a:xfrm>
              <a:off x="2955926" y="5676901"/>
              <a:ext cx="68263" cy="9525"/>
            </a:xfrm>
            <a:custGeom>
              <a:avLst/>
              <a:gdLst>
                <a:gd name="T0" fmla="*/ 1 w 23"/>
                <a:gd name="T1" fmla="*/ 3 h 3"/>
                <a:gd name="T2" fmla="*/ 22 w 23"/>
                <a:gd name="T3" fmla="*/ 3 h 3"/>
                <a:gd name="T4" fmla="*/ 23 w 23"/>
                <a:gd name="T5" fmla="*/ 2 h 3"/>
                <a:gd name="T6" fmla="*/ 22 w 23"/>
                <a:gd name="T7" fmla="*/ 0 h 3"/>
                <a:gd name="T8" fmla="*/ 1 w 23"/>
                <a:gd name="T9" fmla="*/ 0 h 3"/>
                <a:gd name="T10" fmla="*/ 0 w 23"/>
                <a:gd name="T11" fmla="*/ 2 h 3"/>
                <a:gd name="T12" fmla="*/ 1 w 2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3" h="3">
                  <a:moveTo>
                    <a:pt x="1" y="3"/>
                  </a:moveTo>
                  <a:cubicBezTo>
                    <a:pt x="22" y="3"/>
                    <a:pt x="22" y="3"/>
                    <a:pt x="22" y="3"/>
                  </a:cubicBezTo>
                  <a:cubicBezTo>
                    <a:pt x="22" y="3"/>
                    <a:pt x="23" y="2"/>
                    <a:pt x="23" y="2"/>
                  </a:cubicBezTo>
                  <a:cubicBezTo>
                    <a:pt x="23" y="1"/>
                    <a:pt x="22" y="0"/>
                    <a:pt x="22" y="0"/>
                  </a:cubicBezTo>
                  <a:cubicBezTo>
                    <a:pt x="1" y="0"/>
                    <a:pt x="1" y="0"/>
                    <a:pt x="1" y="0"/>
                  </a:cubicBezTo>
                  <a:cubicBezTo>
                    <a:pt x="0" y="0"/>
                    <a:pt x="0" y="1"/>
                    <a:pt x="0" y="2"/>
                  </a:cubicBezTo>
                  <a:cubicBezTo>
                    <a:pt x="0" y="2"/>
                    <a:pt x="0" y="3"/>
                    <a:pt x="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18" name="Picture 70">
              <a:extLst>
                <a:ext uri="{FF2B5EF4-FFF2-40B4-BE49-F238E27FC236}">
                  <a16:creationId xmlns:a16="http://schemas.microsoft.com/office/drawing/2014/main" id="{8B9B34EC-81C1-46FD-9DE1-8A488CAD490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73438" y="5665788"/>
              <a:ext cx="90488" cy="2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6" name="Freeform 71">
              <a:extLst>
                <a:ext uri="{FF2B5EF4-FFF2-40B4-BE49-F238E27FC236}">
                  <a16:creationId xmlns:a16="http://schemas.microsoft.com/office/drawing/2014/main" id="{662D76D3-44C4-4C02-AE24-103751D64899}"/>
                </a:ext>
              </a:extLst>
            </p:cNvPr>
            <p:cNvSpPr>
              <a:spLocks/>
            </p:cNvSpPr>
            <p:nvPr/>
          </p:nvSpPr>
          <p:spPr bwMode="auto">
            <a:xfrm>
              <a:off x="3382963" y="5676901"/>
              <a:ext cx="68263" cy="9525"/>
            </a:xfrm>
            <a:custGeom>
              <a:avLst/>
              <a:gdLst>
                <a:gd name="T0" fmla="*/ 1 w 23"/>
                <a:gd name="T1" fmla="*/ 3 h 3"/>
                <a:gd name="T2" fmla="*/ 22 w 23"/>
                <a:gd name="T3" fmla="*/ 3 h 3"/>
                <a:gd name="T4" fmla="*/ 23 w 23"/>
                <a:gd name="T5" fmla="*/ 2 h 3"/>
                <a:gd name="T6" fmla="*/ 22 w 23"/>
                <a:gd name="T7" fmla="*/ 0 h 3"/>
                <a:gd name="T8" fmla="*/ 1 w 23"/>
                <a:gd name="T9" fmla="*/ 0 h 3"/>
                <a:gd name="T10" fmla="*/ 0 w 23"/>
                <a:gd name="T11" fmla="*/ 2 h 3"/>
                <a:gd name="T12" fmla="*/ 1 w 2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3" h="3">
                  <a:moveTo>
                    <a:pt x="1" y="3"/>
                  </a:moveTo>
                  <a:cubicBezTo>
                    <a:pt x="22" y="3"/>
                    <a:pt x="22" y="3"/>
                    <a:pt x="22" y="3"/>
                  </a:cubicBezTo>
                  <a:cubicBezTo>
                    <a:pt x="23" y="3"/>
                    <a:pt x="23" y="2"/>
                    <a:pt x="23" y="2"/>
                  </a:cubicBezTo>
                  <a:cubicBezTo>
                    <a:pt x="23" y="1"/>
                    <a:pt x="23" y="0"/>
                    <a:pt x="22" y="0"/>
                  </a:cubicBezTo>
                  <a:cubicBezTo>
                    <a:pt x="1" y="0"/>
                    <a:pt x="1" y="0"/>
                    <a:pt x="1" y="0"/>
                  </a:cubicBezTo>
                  <a:cubicBezTo>
                    <a:pt x="1" y="0"/>
                    <a:pt x="0" y="1"/>
                    <a:pt x="0" y="2"/>
                  </a:cubicBezTo>
                  <a:cubicBezTo>
                    <a:pt x="0" y="2"/>
                    <a:pt x="1" y="3"/>
                    <a:pt x="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20" name="Picture 72">
              <a:extLst>
                <a:ext uri="{FF2B5EF4-FFF2-40B4-BE49-F238E27FC236}">
                  <a16:creationId xmlns:a16="http://schemas.microsoft.com/office/drawing/2014/main" id="{6B9E0BC5-CA6A-4E00-A101-1DD676D21A4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87688" y="5665788"/>
              <a:ext cx="88900" cy="2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 name="Freeform 73">
              <a:extLst>
                <a:ext uri="{FF2B5EF4-FFF2-40B4-BE49-F238E27FC236}">
                  <a16:creationId xmlns:a16="http://schemas.microsoft.com/office/drawing/2014/main" id="{6EC0952D-2618-49BF-A886-CF9288E3A2C8}"/>
                </a:ext>
              </a:extLst>
            </p:cNvPr>
            <p:cNvSpPr>
              <a:spLocks/>
            </p:cNvSpPr>
            <p:nvPr/>
          </p:nvSpPr>
          <p:spPr bwMode="auto">
            <a:xfrm>
              <a:off x="3095626" y="5676901"/>
              <a:ext cx="73025" cy="9525"/>
            </a:xfrm>
            <a:custGeom>
              <a:avLst/>
              <a:gdLst>
                <a:gd name="T0" fmla="*/ 2 w 24"/>
                <a:gd name="T1" fmla="*/ 3 h 3"/>
                <a:gd name="T2" fmla="*/ 22 w 24"/>
                <a:gd name="T3" fmla="*/ 3 h 3"/>
                <a:gd name="T4" fmla="*/ 24 w 24"/>
                <a:gd name="T5" fmla="*/ 2 h 3"/>
                <a:gd name="T6" fmla="*/ 22 w 24"/>
                <a:gd name="T7" fmla="*/ 0 h 3"/>
                <a:gd name="T8" fmla="*/ 2 w 24"/>
                <a:gd name="T9" fmla="*/ 0 h 3"/>
                <a:gd name="T10" fmla="*/ 0 w 24"/>
                <a:gd name="T11" fmla="*/ 2 h 3"/>
                <a:gd name="T12" fmla="*/ 2 w 2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4" h="3">
                  <a:moveTo>
                    <a:pt x="2" y="3"/>
                  </a:moveTo>
                  <a:cubicBezTo>
                    <a:pt x="22" y="3"/>
                    <a:pt x="22" y="3"/>
                    <a:pt x="22" y="3"/>
                  </a:cubicBezTo>
                  <a:cubicBezTo>
                    <a:pt x="23" y="3"/>
                    <a:pt x="24" y="2"/>
                    <a:pt x="24" y="2"/>
                  </a:cubicBezTo>
                  <a:cubicBezTo>
                    <a:pt x="24" y="1"/>
                    <a:pt x="23" y="0"/>
                    <a:pt x="22" y="0"/>
                  </a:cubicBezTo>
                  <a:cubicBezTo>
                    <a:pt x="2" y="0"/>
                    <a:pt x="2" y="0"/>
                    <a:pt x="2" y="0"/>
                  </a:cubicBezTo>
                  <a:cubicBezTo>
                    <a:pt x="1" y="0"/>
                    <a:pt x="0" y="1"/>
                    <a:pt x="0" y="2"/>
                  </a:cubicBezTo>
                  <a:cubicBezTo>
                    <a:pt x="0" y="2"/>
                    <a:pt x="1" y="3"/>
                    <a:pt x="2"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22" name="Picture 74">
              <a:extLst>
                <a:ext uri="{FF2B5EF4-FFF2-40B4-BE49-F238E27FC236}">
                  <a16:creationId xmlns:a16="http://schemas.microsoft.com/office/drawing/2014/main" id="{38C4FD6B-B530-4870-BE7D-7C7F6882DA7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30563" y="5665788"/>
              <a:ext cx="88900" cy="2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8" name="Freeform 75">
              <a:extLst>
                <a:ext uri="{FF2B5EF4-FFF2-40B4-BE49-F238E27FC236}">
                  <a16:creationId xmlns:a16="http://schemas.microsoft.com/office/drawing/2014/main" id="{01CAE359-BFE6-41DF-A6E4-14AC5A65B281}"/>
                </a:ext>
              </a:extLst>
            </p:cNvPr>
            <p:cNvSpPr>
              <a:spLocks/>
            </p:cNvSpPr>
            <p:nvPr/>
          </p:nvSpPr>
          <p:spPr bwMode="auto">
            <a:xfrm>
              <a:off x="3240088" y="5676901"/>
              <a:ext cx="68263" cy="9525"/>
            </a:xfrm>
            <a:custGeom>
              <a:avLst/>
              <a:gdLst>
                <a:gd name="T0" fmla="*/ 2 w 23"/>
                <a:gd name="T1" fmla="*/ 3 h 3"/>
                <a:gd name="T2" fmla="*/ 22 w 23"/>
                <a:gd name="T3" fmla="*/ 3 h 3"/>
                <a:gd name="T4" fmla="*/ 23 w 23"/>
                <a:gd name="T5" fmla="*/ 2 h 3"/>
                <a:gd name="T6" fmla="*/ 22 w 23"/>
                <a:gd name="T7" fmla="*/ 0 h 3"/>
                <a:gd name="T8" fmla="*/ 2 w 23"/>
                <a:gd name="T9" fmla="*/ 0 h 3"/>
                <a:gd name="T10" fmla="*/ 0 w 23"/>
                <a:gd name="T11" fmla="*/ 2 h 3"/>
                <a:gd name="T12" fmla="*/ 2 w 2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3" h="3">
                  <a:moveTo>
                    <a:pt x="2" y="3"/>
                  </a:moveTo>
                  <a:cubicBezTo>
                    <a:pt x="22" y="3"/>
                    <a:pt x="22" y="3"/>
                    <a:pt x="22" y="3"/>
                  </a:cubicBezTo>
                  <a:cubicBezTo>
                    <a:pt x="23" y="3"/>
                    <a:pt x="23" y="2"/>
                    <a:pt x="23" y="2"/>
                  </a:cubicBezTo>
                  <a:cubicBezTo>
                    <a:pt x="23" y="1"/>
                    <a:pt x="23" y="0"/>
                    <a:pt x="22" y="0"/>
                  </a:cubicBezTo>
                  <a:cubicBezTo>
                    <a:pt x="2" y="0"/>
                    <a:pt x="2" y="0"/>
                    <a:pt x="2" y="0"/>
                  </a:cubicBezTo>
                  <a:cubicBezTo>
                    <a:pt x="1" y="0"/>
                    <a:pt x="0" y="1"/>
                    <a:pt x="0" y="2"/>
                  </a:cubicBezTo>
                  <a:cubicBezTo>
                    <a:pt x="0" y="2"/>
                    <a:pt x="1" y="3"/>
                    <a:pt x="2"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24" name="Picture 76">
              <a:extLst>
                <a:ext uri="{FF2B5EF4-FFF2-40B4-BE49-F238E27FC236}">
                  <a16:creationId xmlns:a16="http://schemas.microsoft.com/office/drawing/2014/main" id="{3445C92F-C602-430F-840C-7106675689E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17901" y="5665788"/>
              <a:ext cx="88900" cy="2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9" name="Freeform 77">
              <a:extLst>
                <a:ext uri="{FF2B5EF4-FFF2-40B4-BE49-F238E27FC236}">
                  <a16:creationId xmlns:a16="http://schemas.microsoft.com/office/drawing/2014/main" id="{9C5B522E-59A4-4B21-A51E-89331043CFEA}"/>
                </a:ext>
              </a:extLst>
            </p:cNvPr>
            <p:cNvSpPr>
              <a:spLocks/>
            </p:cNvSpPr>
            <p:nvPr/>
          </p:nvSpPr>
          <p:spPr bwMode="auto">
            <a:xfrm>
              <a:off x="3525838" y="5676901"/>
              <a:ext cx="69850" cy="9525"/>
            </a:xfrm>
            <a:custGeom>
              <a:avLst/>
              <a:gdLst>
                <a:gd name="T0" fmla="*/ 1 w 23"/>
                <a:gd name="T1" fmla="*/ 3 h 3"/>
                <a:gd name="T2" fmla="*/ 22 w 23"/>
                <a:gd name="T3" fmla="*/ 3 h 3"/>
                <a:gd name="T4" fmla="*/ 23 w 23"/>
                <a:gd name="T5" fmla="*/ 2 h 3"/>
                <a:gd name="T6" fmla="*/ 22 w 23"/>
                <a:gd name="T7" fmla="*/ 0 h 3"/>
                <a:gd name="T8" fmla="*/ 1 w 23"/>
                <a:gd name="T9" fmla="*/ 0 h 3"/>
                <a:gd name="T10" fmla="*/ 0 w 23"/>
                <a:gd name="T11" fmla="*/ 2 h 3"/>
                <a:gd name="T12" fmla="*/ 1 w 2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3" h="3">
                  <a:moveTo>
                    <a:pt x="1" y="3"/>
                  </a:moveTo>
                  <a:cubicBezTo>
                    <a:pt x="22" y="3"/>
                    <a:pt x="22" y="3"/>
                    <a:pt x="22" y="3"/>
                  </a:cubicBezTo>
                  <a:cubicBezTo>
                    <a:pt x="23" y="3"/>
                    <a:pt x="23" y="2"/>
                    <a:pt x="23" y="2"/>
                  </a:cubicBezTo>
                  <a:cubicBezTo>
                    <a:pt x="23" y="1"/>
                    <a:pt x="23" y="0"/>
                    <a:pt x="22" y="0"/>
                  </a:cubicBezTo>
                  <a:cubicBezTo>
                    <a:pt x="1" y="0"/>
                    <a:pt x="1" y="0"/>
                    <a:pt x="1" y="0"/>
                  </a:cubicBezTo>
                  <a:cubicBezTo>
                    <a:pt x="1" y="0"/>
                    <a:pt x="0" y="1"/>
                    <a:pt x="0" y="2"/>
                  </a:cubicBezTo>
                  <a:cubicBezTo>
                    <a:pt x="0" y="2"/>
                    <a:pt x="1" y="3"/>
                    <a:pt x="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0" name="Freeform 78">
              <a:extLst>
                <a:ext uri="{FF2B5EF4-FFF2-40B4-BE49-F238E27FC236}">
                  <a16:creationId xmlns:a16="http://schemas.microsoft.com/office/drawing/2014/main" id="{2607D18E-0635-43F5-9246-4D9B1043A88A}"/>
                </a:ext>
              </a:extLst>
            </p:cNvPr>
            <p:cNvSpPr>
              <a:spLocks/>
            </p:cNvSpPr>
            <p:nvPr/>
          </p:nvSpPr>
          <p:spPr bwMode="auto">
            <a:xfrm>
              <a:off x="3365501" y="5748338"/>
              <a:ext cx="254000" cy="457200"/>
            </a:xfrm>
            <a:custGeom>
              <a:avLst/>
              <a:gdLst>
                <a:gd name="T0" fmla="*/ 7 w 85"/>
                <a:gd name="T1" fmla="*/ 153 h 153"/>
                <a:gd name="T2" fmla="*/ 78 w 85"/>
                <a:gd name="T3" fmla="*/ 153 h 153"/>
                <a:gd name="T4" fmla="*/ 85 w 85"/>
                <a:gd name="T5" fmla="*/ 147 h 153"/>
                <a:gd name="T6" fmla="*/ 85 w 85"/>
                <a:gd name="T7" fmla="*/ 6 h 153"/>
                <a:gd name="T8" fmla="*/ 78 w 85"/>
                <a:gd name="T9" fmla="*/ 0 h 153"/>
                <a:gd name="T10" fmla="*/ 7 w 85"/>
                <a:gd name="T11" fmla="*/ 0 h 153"/>
                <a:gd name="T12" fmla="*/ 0 w 85"/>
                <a:gd name="T13" fmla="*/ 6 h 153"/>
                <a:gd name="T14" fmla="*/ 0 w 85"/>
                <a:gd name="T15" fmla="*/ 147 h 153"/>
                <a:gd name="T16" fmla="*/ 7 w 85"/>
                <a:gd name="T17" fmla="*/ 15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153">
                  <a:moveTo>
                    <a:pt x="7" y="153"/>
                  </a:moveTo>
                  <a:cubicBezTo>
                    <a:pt x="78" y="153"/>
                    <a:pt x="78" y="153"/>
                    <a:pt x="78" y="153"/>
                  </a:cubicBezTo>
                  <a:cubicBezTo>
                    <a:pt x="82" y="153"/>
                    <a:pt x="85" y="150"/>
                    <a:pt x="85" y="147"/>
                  </a:cubicBezTo>
                  <a:cubicBezTo>
                    <a:pt x="85" y="6"/>
                    <a:pt x="85" y="6"/>
                    <a:pt x="85" y="6"/>
                  </a:cubicBezTo>
                  <a:cubicBezTo>
                    <a:pt x="85" y="3"/>
                    <a:pt x="82" y="0"/>
                    <a:pt x="78" y="0"/>
                  </a:cubicBezTo>
                  <a:cubicBezTo>
                    <a:pt x="7" y="0"/>
                    <a:pt x="7" y="0"/>
                    <a:pt x="7" y="0"/>
                  </a:cubicBezTo>
                  <a:cubicBezTo>
                    <a:pt x="3" y="0"/>
                    <a:pt x="0" y="3"/>
                    <a:pt x="0" y="6"/>
                  </a:cubicBezTo>
                  <a:cubicBezTo>
                    <a:pt x="0" y="147"/>
                    <a:pt x="0" y="147"/>
                    <a:pt x="0" y="147"/>
                  </a:cubicBezTo>
                  <a:cubicBezTo>
                    <a:pt x="0" y="150"/>
                    <a:pt x="3" y="153"/>
                    <a:pt x="7" y="153"/>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1" name="Freeform 79">
              <a:extLst>
                <a:ext uri="{FF2B5EF4-FFF2-40B4-BE49-F238E27FC236}">
                  <a16:creationId xmlns:a16="http://schemas.microsoft.com/office/drawing/2014/main" id="{B24BC6BC-E42B-49E4-812C-9C924DF31290}"/>
                </a:ext>
              </a:extLst>
            </p:cNvPr>
            <p:cNvSpPr>
              <a:spLocks/>
            </p:cNvSpPr>
            <p:nvPr/>
          </p:nvSpPr>
          <p:spPr bwMode="auto">
            <a:xfrm>
              <a:off x="2705101" y="5748338"/>
              <a:ext cx="233363" cy="138113"/>
            </a:xfrm>
            <a:custGeom>
              <a:avLst/>
              <a:gdLst>
                <a:gd name="T0" fmla="*/ 76 w 78"/>
                <a:gd name="T1" fmla="*/ 46 h 46"/>
                <a:gd name="T2" fmla="*/ 1 w 78"/>
                <a:gd name="T3" fmla="*/ 46 h 46"/>
                <a:gd name="T4" fmla="*/ 0 w 78"/>
                <a:gd name="T5" fmla="*/ 44 h 46"/>
                <a:gd name="T6" fmla="*/ 0 w 78"/>
                <a:gd name="T7" fmla="*/ 2 h 46"/>
                <a:gd name="T8" fmla="*/ 1 w 78"/>
                <a:gd name="T9" fmla="*/ 0 h 46"/>
                <a:gd name="T10" fmla="*/ 76 w 78"/>
                <a:gd name="T11" fmla="*/ 0 h 46"/>
                <a:gd name="T12" fmla="*/ 78 w 78"/>
                <a:gd name="T13" fmla="*/ 2 h 46"/>
                <a:gd name="T14" fmla="*/ 78 w 78"/>
                <a:gd name="T15" fmla="*/ 44 h 46"/>
                <a:gd name="T16" fmla="*/ 76 w 78"/>
                <a:gd name="T1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46">
                  <a:moveTo>
                    <a:pt x="76" y="46"/>
                  </a:moveTo>
                  <a:cubicBezTo>
                    <a:pt x="1" y="46"/>
                    <a:pt x="1" y="46"/>
                    <a:pt x="1" y="46"/>
                  </a:cubicBezTo>
                  <a:cubicBezTo>
                    <a:pt x="0" y="46"/>
                    <a:pt x="0" y="45"/>
                    <a:pt x="0" y="44"/>
                  </a:cubicBezTo>
                  <a:cubicBezTo>
                    <a:pt x="0" y="2"/>
                    <a:pt x="0" y="2"/>
                    <a:pt x="0" y="2"/>
                  </a:cubicBezTo>
                  <a:cubicBezTo>
                    <a:pt x="0" y="1"/>
                    <a:pt x="0" y="0"/>
                    <a:pt x="1" y="0"/>
                  </a:cubicBezTo>
                  <a:cubicBezTo>
                    <a:pt x="76" y="0"/>
                    <a:pt x="76" y="0"/>
                    <a:pt x="76" y="0"/>
                  </a:cubicBezTo>
                  <a:cubicBezTo>
                    <a:pt x="77" y="0"/>
                    <a:pt x="78" y="1"/>
                    <a:pt x="78" y="2"/>
                  </a:cubicBezTo>
                  <a:cubicBezTo>
                    <a:pt x="78" y="44"/>
                    <a:pt x="78" y="44"/>
                    <a:pt x="78" y="44"/>
                  </a:cubicBezTo>
                  <a:cubicBezTo>
                    <a:pt x="78" y="45"/>
                    <a:pt x="77" y="46"/>
                    <a:pt x="76" y="46"/>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2" name="Freeform 80">
              <a:extLst>
                <a:ext uri="{FF2B5EF4-FFF2-40B4-BE49-F238E27FC236}">
                  <a16:creationId xmlns:a16="http://schemas.microsoft.com/office/drawing/2014/main" id="{B4F90999-3F9F-480D-9372-733CF35CCC32}"/>
                </a:ext>
              </a:extLst>
            </p:cNvPr>
            <p:cNvSpPr>
              <a:spLocks/>
            </p:cNvSpPr>
            <p:nvPr/>
          </p:nvSpPr>
          <p:spPr bwMode="auto">
            <a:xfrm>
              <a:off x="2705101" y="5957888"/>
              <a:ext cx="230188" cy="9525"/>
            </a:xfrm>
            <a:custGeom>
              <a:avLst/>
              <a:gdLst>
                <a:gd name="T0" fmla="*/ 1 w 77"/>
                <a:gd name="T1" fmla="*/ 3 h 3"/>
                <a:gd name="T2" fmla="*/ 76 w 77"/>
                <a:gd name="T3" fmla="*/ 3 h 3"/>
                <a:gd name="T4" fmla="*/ 77 w 77"/>
                <a:gd name="T5" fmla="*/ 1 h 3"/>
                <a:gd name="T6" fmla="*/ 76 w 77"/>
                <a:gd name="T7" fmla="*/ 0 h 3"/>
                <a:gd name="T8" fmla="*/ 1 w 77"/>
                <a:gd name="T9" fmla="*/ 0 h 3"/>
                <a:gd name="T10" fmla="*/ 0 w 77"/>
                <a:gd name="T11" fmla="*/ 1 h 3"/>
                <a:gd name="T12" fmla="*/ 1 w 77"/>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77" h="3">
                  <a:moveTo>
                    <a:pt x="1" y="3"/>
                  </a:moveTo>
                  <a:cubicBezTo>
                    <a:pt x="76" y="3"/>
                    <a:pt x="76" y="3"/>
                    <a:pt x="76" y="3"/>
                  </a:cubicBezTo>
                  <a:cubicBezTo>
                    <a:pt x="76" y="3"/>
                    <a:pt x="77" y="2"/>
                    <a:pt x="77" y="1"/>
                  </a:cubicBezTo>
                  <a:cubicBezTo>
                    <a:pt x="77" y="1"/>
                    <a:pt x="76" y="0"/>
                    <a:pt x="76" y="0"/>
                  </a:cubicBezTo>
                  <a:cubicBezTo>
                    <a:pt x="1" y="0"/>
                    <a:pt x="1" y="0"/>
                    <a:pt x="1" y="0"/>
                  </a:cubicBezTo>
                  <a:cubicBezTo>
                    <a:pt x="1" y="0"/>
                    <a:pt x="0" y="1"/>
                    <a:pt x="0" y="1"/>
                  </a:cubicBezTo>
                  <a:cubicBezTo>
                    <a:pt x="0" y="2"/>
                    <a:pt x="1" y="3"/>
                    <a:pt x="1" y="3"/>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3" name="Freeform 81">
              <a:extLst>
                <a:ext uri="{FF2B5EF4-FFF2-40B4-BE49-F238E27FC236}">
                  <a16:creationId xmlns:a16="http://schemas.microsoft.com/office/drawing/2014/main" id="{1481D789-AA1C-4A3C-A9DF-AA114E59D6BC}"/>
                </a:ext>
              </a:extLst>
            </p:cNvPr>
            <p:cNvSpPr>
              <a:spLocks/>
            </p:cNvSpPr>
            <p:nvPr/>
          </p:nvSpPr>
          <p:spPr bwMode="auto">
            <a:xfrm>
              <a:off x="2705101" y="5907088"/>
              <a:ext cx="230188" cy="6350"/>
            </a:xfrm>
            <a:custGeom>
              <a:avLst/>
              <a:gdLst>
                <a:gd name="T0" fmla="*/ 1 w 77"/>
                <a:gd name="T1" fmla="*/ 2 h 2"/>
                <a:gd name="T2" fmla="*/ 76 w 77"/>
                <a:gd name="T3" fmla="*/ 2 h 2"/>
                <a:gd name="T4" fmla="*/ 77 w 77"/>
                <a:gd name="T5" fmla="*/ 1 h 2"/>
                <a:gd name="T6" fmla="*/ 76 w 77"/>
                <a:gd name="T7" fmla="*/ 0 h 2"/>
                <a:gd name="T8" fmla="*/ 1 w 77"/>
                <a:gd name="T9" fmla="*/ 0 h 2"/>
                <a:gd name="T10" fmla="*/ 0 w 77"/>
                <a:gd name="T11" fmla="*/ 1 h 2"/>
                <a:gd name="T12" fmla="*/ 1 w 77"/>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7" h="2">
                  <a:moveTo>
                    <a:pt x="1" y="2"/>
                  </a:moveTo>
                  <a:cubicBezTo>
                    <a:pt x="76" y="2"/>
                    <a:pt x="76" y="2"/>
                    <a:pt x="76" y="2"/>
                  </a:cubicBezTo>
                  <a:cubicBezTo>
                    <a:pt x="76" y="2"/>
                    <a:pt x="77" y="1"/>
                    <a:pt x="77" y="1"/>
                  </a:cubicBezTo>
                  <a:cubicBezTo>
                    <a:pt x="77" y="0"/>
                    <a:pt x="76" y="0"/>
                    <a:pt x="76" y="0"/>
                  </a:cubicBezTo>
                  <a:cubicBezTo>
                    <a:pt x="1" y="0"/>
                    <a:pt x="1" y="0"/>
                    <a:pt x="1" y="0"/>
                  </a:cubicBezTo>
                  <a:cubicBezTo>
                    <a:pt x="1" y="0"/>
                    <a:pt x="0" y="0"/>
                    <a:pt x="0" y="1"/>
                  </a:cubicBezTo>
                  <a:cubicBezTo>
                    <a:pt x="0" y="1"/>
                    <a:pt x="1" y="2"/>
                    <a:pt x="1" y="2"/>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4" name="Freeform 82">
              <a:extLst>
                <a:ext uri="{FF2B5EF4-FFF2-40B4-BE49-F238E27FC236}">
                  <a16:creationId xmlns:a16="http://schemas.microsoft.com/office/drawing/2014/main" id="{237F4D4C-32A6-4BB1-8F2C-FEAA9F51BB7A}"/>
                </a:ext>
              </a:extLst>
            </p:cNvPr>
            <p:cNvSpPr>
              <a:spLocks/>
            </p:cNvSpPr>
            <p:nvPr/>
          </p:nvSpPr>
          <p:spPr bwMode="auto">
            <a:xfrm>
              <a:off x="2705101" y="5930901"/>
              <a:ext cx="230188" cy="9525"/>
            </a:xfrm>
            <a:custGeom>
              <a:avLst/>
              <a:gdLst>
                <a:gd name="T0" fmla="*/ 1 w 77"/>
                <a:gd name="T1" fmla="*/ 3 h 3"/>
                <a:gd name="T2" fmla="*/ 76 w 77"/>
                <a:gd name="T3" fmla="*/ 3 h 3"/>
                <a:gd name="T4" fmla="*/ 77 w 77"/>
                <a:gd name="T5" fmla="*/ 2 h 3"/>
                <a:gd name="T6" fmla="*/ 76 w 77"/>
                <a:gd name="T7" fmla="*/ 0 h 3"/>
                <a:gd name="T8" fmla="*/ 1 w 77"/>
                <a:gd name="T9" fmla="*/ 0 h 3"/>
                <a:gd name="T10" fmla="*/ 0 w 77"/>
                <a:gd name="T11" fmla="*/ 2 h 3"/>
                <a:gd name="T12" fmla="*/ 1 w 77"/>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77" h="3">
                  <a:moveTo>
                    <a:pt x="1" y="3"/>
                  </a:moveTo>
                  <a:cubicBezTo>
                    <a:pt x="76" y="3"/>
                    <a:pt x="76" y="3"/>
                    <a:pt x="76" y="3"/>
                  </a:cubicBezTo>
                  <a:cubicBezTo>
                    <a:pt x="76" y="3"/>
                    <a:pt x="77" y="2"/>
                    <a:pt x="77" y="2"/>
                  </a:cubicBezTo>
                  <a:cubicBezTo>
                    <a:pt x="77" y="1"/>
                    <a:pt x="76" y="0"/>
                    <a:pt x="76" y="0"/>
                  </a:cubicBezTo>
                  <a:cubicBezTo>
                    <a:pt x="1" y="0"/>
                    <a:pt x="1" y="0"/>
                    <a:pt x="1" y="0"/>
                  </a:cubicBezTo>
                  <a:cubicBezTo>
                    <a:pt x="1" y="0"/>
                    <a:pt x="0" y="1"/>
                    <a:pt x="0" y="2"/>
                  </a:cubicBezTo>
                  <a:cubicBezTo>
                    <a:pt x="0" y="2"/>
                    <a:pt x="1" y="3"/>
                    <a:pt x="1" y="3"/>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5" name="Freeform 83">
              <a:extLst>
                <a:ext uri="{FF2B5EF4-FFF2-40B4-BE49-F238E27FC236}">
                  <a16:creationId xmlns:a16="http://schemas.microsoft.com/office/drawing/2014/main" id="{66F5E1C3-6E86-43BA-B9DB-50396D6EB35C}"/>
                </a:ext>
              </a:extLst>
            </p:cNvPr>
            <p:cNvSpPr>
              <a:spLocks/>
            </p:cNvSpPr>
            <p:nvPr/>
          </p:nvSpPr>
          <p:spPr bwMode="auto">
            <a:xfrm>
              <a:off x="3030538" y="5748338"/>
              <a:ext cx="233363" cy="138113"/>
            </a:xfrm>
            <a:custGeom>
              <a:avLst/>
              <a:gdLst>
                <a:gd name="T0" fmla="*/ 76 w 78"/>
                <a:gd name="T1" fmla="*/ 46 h 46"/>
                <a:gd name="T2" fmla="*/ 2 w 78"/>
                <a:gd name="T3" fmla="*/ 46 h 46"/>
                <a:gd name="T4" fmla="*/ 0 w 78"/>
                <a:gd name="T5" fmla="*/ 44 h 46"/>
                <a:gd name="T6" fmla="*/ 0 w 78"/>
                <a:gd name="T7" fmla="*/ 2 h 46"/>
                <a:gd name="T8" fmla="*/ 2 w 78"/>
                <a:gd name="T9" fmla="*/ 0 h 46"/>
                <a:gd name="T10" fmla="*/ 76 w 78"/>
                <a:gd name="T11" fmla="*/ 0 h 46"/>
                <a:gd name="T12" fmla="*/ 78 w 78"/>
                <a:gd name="T13" fmla="*/ 2 h 46"/>
                <a:gd name="T14" fmla="*/ 78 w 78"/>
                <a:gd name="T15" fmla="*/ 44 h 46"/>
                <a:gd name="T16" fmla="*/ 76 w 78"/>
                <a:gd name="T1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46">
                  <a:moveTo>
                    <a:pt x="76" y="46"/>
                  </a:moveTo>
                  <a:cubicBezTo>
                    <a:pt x="2" y="46"/>
                    <a:pt x="2" y="46"/>
                    <a:pt x="2" y="46"/>
                  </a:cubicBezTo>
                  <a:cubicBezTo>
                    <a:pt x="1" y="46"/>
                    <a:pt x="0" y="45"/>
                    <a:pt x="0" y="44"/>
                  </a:cubicBezTo>
                  <a:cubicBezTo>
                    <a:pt x="0" y="2"/>
                    <a:pt x="0" y="2"/>
                    <a:pt x="0" y="2"/>
                  </a:cubicBezTo>
                  <a:cubicBezTo>
                    <a:pt x="0" y="1"/>
                    <a:pt x="1" y="0"/>
                    <a:pt x="2" y="0"/>
                  </a:cubicBezTo>
                  <a:cubicBezTo>
                    <a:pt x="76" y="0"/>
                    <a:pt x="76" y="0"/>
                    <a:pt x="76" y="0"/>
                  </a:cubicBezTo>
                  <a:cubicBezTo>
                    <a:pt x="77" y="0"/>
                    <a:pt x="78" y="1"/>
                    <a:pt x="78" y="2"/>
                  </a:cubicBezTo>
                  <a:cubicBezTo>
                    <a:pt x="78" y="44"/>
                    <a:pt x="78" y="44"/>
                    <a:pt x="78" y="44"/>
                  </a:cubicBezTo>
                  <a:cubicBezTo>
                    <a:pt x="78" y="45"/>
                    <a:pt x="77" y="46"/>
                    <a:pt x="76" y="46"/>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0" name="Freeform 84">
              <a:extLst>
                <a:ext uri="{FF2B5EF4-FFF2-40B4-BE49-F238E27FC236}">
                  <a16:creationId xmlns:a16="http://schemas.microsoft.com/office/drawing/2014/main" id="{268890CB-0E70-496C-B233-D9B5234DD07E}"/>
                </a:ext>
              </a:extLst>
            </p:cNvPr>
            <p:cNvSpPr>
              <a:spLocks/>
            </p:cNvSpPr>
            <p:nvPr/>
          </p:nvSpPr>
          <p:spPr bwMode="auto">
            <a:xfrm>
              <a:off x="3033713" y="5957888"/>
              <a:ext cx="230188" cy="9525"/>
            </a:xfrm>
            <a:custGeom>
              <a:avLst/>
              <a:gdLst>
                <a:gd name="T0" fmla="*/ 1 w 77"/>
                <a:gd name="T1" fmla="*/ 3 h 3"/>
                <a:gd name="T2" fmla="*/ 75 w 77"/>
                <a:gd name="T3" fmla="*/ 3 h 3"/>
                <a:gd name="T4" fmla="*/ 77 w 77"/>
                <a:gd name="T5" fmla="*/ 1 h 3"/>
                <a:gd name="T6" fmla="*/ 75 w 77"/>
                <a:gd name="T7" fmla="*/ 0 h 3"/>
                <a:gd name="T8" fmla="*/ 1 w 77"/>
                <a:gd name="T9" fmla="*/ 0 h 3"/>
                <a:gd name="T10" fmla="*/ 0 w 77"/>
                <a:gd name="T11" fmla="*/ 1 h 3"/>
                <a:gd name="T12" fmla="*/ 1 w 77"/>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77" h="3">
                  <a:moveTo>
                    <a:pt x="1" y="3"/>
                  </a:moveTo>
                  <a:cubicBezTo>
                    <a:pt x="75" y="3"/>
                    <a:pt x="75" y="3"/>
                    <a:pt x="75" y="3"/>
                  </a:cubicBezTo>
                  <a:cubicBezTo>
                    <a:pt x="76" y="3"/>
                    <a:pt x="77" y="2"/>
                    <a:pt x="77" y="1"/>
                  </a:cubicBezTo>
                  <a:cubicBezTo>
                    <a:pt x="77" y="1"/>
                    <a:pt x="76" y="0"/>
                    <a:pt x="75" y="0"/>
                  </a:cubicBezTo>
                  <a:cubicBezTo>
                    <a:pt x="1" y="0"/>
                    <a:pt x="1" y="0"/>
                    <a:pt x="1" y="0"/>
                  </a:cubicBezTo>
                  <a:cubicBezTo>
                    <a:pt x="0" y="0"/>
                    <a:pt x="0" y="1"/>
                    <a:pt x="0" y="1"/>
                  </a:cubicBezTo>
                  <a:cubicBezTo>
                    <a:pt x="0" y="2"/>
                    <a:pt x="0" y="3"/>
                    <a:pt x="1" y="3"/>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1" name="Freeform 85">
              <a:extLst>
                <a:ext uri="{FF2B5EF4-FFF2-40B4-BE49-F238E27FC236}">
                  <a16:creationId xmlns:a16="http://schemas.microsoft.com/office/drawing/2014/main" id="{52FF5380-73A1-4DD7-BBF0-950EC5951047}"/>
                </a:ext>
              </a:extLst>
            </p:cNvPr>
            <p:cNvSpPr>
              <a:spLocks/>
            </p:cNvSpPr>
            <p:nvPr/>
          </p:nvSpPr>
          <p:spPr bwMode="auto">
            <a:xfrm>
              <a:off x="3033713" y="5907088"/>
              <a:ext cx="230188" cy="6350"/>
            </a:xfrm>
            <a:custGeom>
              <a:avLst/>
              <a:gdLst>
                <a:gd name="T0" fmla="*/ 1 w 77"/>
                <a:gd name="T1" fmla="*/ 2 h 2"/>
                <a:gd name="T2" fmla="*/ 75 w 77"/>
                <a:gd name="T3" fmla="*/ 2 h 2"/>
                <a:gd name="T4" fmla="*/ 77 w 77"/>
                <a:gd name="T5" fmla="*/ 1 h 2"/>
                <a:gd name="T6" fmla="*/ 75 w 77"/>
                <a:gd name="T7" fmla="*/ 0 h 2"/>
                <a:gd name="T8" fmla="*/ 1 w 77"/>
                <a:gd name="T9" fmla="*/ 0 h 2"/>
                <a:gd name="T10" fmla="*/ 0 w 77"/>
                <a:gd name="T11" fmla="*/ 1 h 2"/>
                <a:gd name="T12" fmla="*/ 1 w 77"/>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7" h="2">
                  <a:moveTo>
                    <a:pt x="1" y="2"/>
                  </a:moveTo>
                  <a:cubicBezTo>
                    <a:pt x="75" y="2"/>
                    <a:pt x="75" y="2"/>
                    <a:pt x="75" y="2"/>
                  </a:cubicBezTo>
                  <a:cubicBezTo>
                    <a:pt x="76" y="2"/>
                    <a:pt x="77" y="1"/>
                    <a:pt x="77" y="1"/>
                  </a:cubicBezTo>
                  <a:cubicBezTo>
                    <a:pt x="77" y="0"/>
                    <a:pt x="76" y="0"/>
                    <a:pt x="75" y="0"/>
                  </a:cubicBezTo>
                  <a:cubicBezTo>
                    <a:pt x="1" y="0"/>
                    <a:pt x="1" y="0"/>
                    <a:pt x="1" y="0"/>
                  </a:cubicBezTo>
                  <a:cubicBezTo>
                    <a:pt x="0" y="0"/>
                    <a:pt x="0" y="0"/>
                    <a:pt x="0" y="1"/>
                  </a:cubicBezTo>
                  <a:cubicBezTo>
                    <a:pt x="0" y="1"/>
                    <a:pt x="0" y="2"/>
                    <a:pt x="1" y="2"/>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2" name="Freeform 86">
              <a:extLst>
                <a:ext uri="{FF2B5EF4-FFF2-40B4-BE49-F238E27FC236}">
                  <a16:creationId xmlns:a16="http://schemas.microsoft.com/office/drawing/2014/main" id="{4D3CFE17-CAAE-4C6E-86EB-43278929C746}"/>
                </a:ext>
              </a:extLst>
            </p:cNvPr>
            <p:cNvSpPr>
              <a:spLocks/>
            </p:cNvSpPr>
            <p:nvPr/>
          </p:nvSpPr>
          <p:spPr bwMode="auto">
            <a:xfrm>
              <a:off x="3033713" y="5930901"/>
              <a:ext cx="230188" cy="9525"/>
            </a:xfrm>
            <a:custGeom>
              <a:avLst/>
              <a:gdLst>
                <a:gd name="T0" fmla="*/ 1 w 77"/>
                <a:gd name="T1" fmla="*/ 3 h 3"/>
                <a:gd name="T2" fmla="*/ 75 w 77"/>
                <a:gd name="T3" fmla="*/ 3 h 3"/>
                <a:gd name="T4" fmla="*/ 77 w 77"/>
                <a:gd name="T5" fmla="*/ 2 h 3"/>
                <a:gd name="T6" fmla="*/ 75 w 77"/>
                <a:gd name="T7" fmla="*/ 0 h 3"/>
                <a:gd name="T8" fmla="*/ 1 w 77"/>
                <a:gd name="T9" fmla="*/ 0 h 3"/>
                <a:gd name="T10" fmla="*/ 0 w 77"/>
                <a:gd name="T11" fmla="*/ 2 h 3"/>
                <a:gd name="T12" fmla="*/ 1 w 77"/>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77" h="3">
                  <a:moveTo>
                    <a:pt x="1" y="3"/>
                  </a:moveTo>
                  <a:cubicBezTo>
                    <a:pt x="75" y="3"/>
                    <a:pt x="75" y="3"/>
                    <a:pt x="75" y="3"/>
                  </a:cubicBezTo>
                  <a:cubicBezTo>
                    <a:pt x="76" y="3"/>
                    <a:pt x="77" y="2"/>
                    <a:pt x="77" y="2"/>
                  </a:cubicBezTo>
                  <a:cubicBezTo>
                    <a:pt x="77" y="1"/>
                    <a:pt x="76" y="0"/>
                    <a:pt x="75" y="0"/>
                  </a:cubicBezTo>
                  <a:cubicBezTo>
                    <a:pt x="1" y="0"/>
                    <a:pt x="1" y="0"/>
                    <a:pt x="1" y="0"/>
                  </a:cubicBezTo>
                  <a:cubicBezTo>
                    <a:pt x="0" y="0"/>
                    <a:pt x="0" y="1"/>
                    <a:pt x="0" y="2"/>
                  </a:cubicBezTo>
                  <a:cubicBezTo>
                    <a:pt x="0" y="2"/>
                    <a:pt x="0" y="3"/>
                    <a:pt x="1" y="3"/>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3" name="Freeform 87">
              <a:extLst>
                <a:ext uri="{FF2B5EF4-FFF2-40B4-BE49-F238E27FC236}">
                  <a16:creationId xmlns:a16="http://schemas.microsoft.com/office/drawing/2014/main" id="{F26535DB-B540-4D68-9262-FC8E1FDA50BA}"/>
                </a:ext>
              </a:extLst>
            </p:cNvPr>
            <p:cNvSpPr>
              <a:spLocks/>
            </p:cNvSpPr>
            <p:nvPr/>
          </p:nvSpPr>
          <p:spPr bwMode="auto">
            <a:xfrm>
              <a:off x="2705101" y="5994401"/>
              <a:ext cx="233363" cy="136525"/>
            </a:xfrm>
            <a:custGeom>
              <a:avLst/>
              <a:gdLst>
                <a:gd name="T0" fmla="*/ 76 w 78"/>
                <a:gd name="T1" fmla="*/ 46 h 46"/>
                <a:gd name="T2" fmla="*/ 1 w 78"/>
                <a:gd name="T3" fmla="*/ 46 h 46"/>
                <a:gd name="T4" fmla="*/ 0 w 78"/>
                <a:gd name="T5" fmla="*/ 44 h 46"/>
                <a:gd name="T6" fmla="*/ 0 w 78"/>
                <a:gd name="T7" fmla="*/ 2 h 46"/>
                <a:gd name="T8" fmla="*/ 1 w 78"/>
                <a:gd name="T9" fmla="*/ 0 h 46"/>
                <a:gd name="T10" fmla="*/ 76 w 78"/>
                <a:gd name="T11" fmla="*/ 0 h 46"/>
                <a:gd name="T12" fmla="*/ 78 w 78"/>
                <a:gd name="T13" fmla="*/ 2 h 46"/>
                <a:gd name="T14" fmla="*/ 78 w 78"/>
                <a:gd name="T15" fmla="*/ 44 h 46"/>
                <a:gd name="T16" fmla="*/ 76 w 78"/>
                <a:gd name="T1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46">
                  <a:moveTo>
                    <a:pt x="76" y="46"/>
                  </a:moveTo>
                  <a:cubicBezTo>
                    <a:pt x="1" y="46"/>
                    <a:pt x="1" y="46"/>
                    <a:pt x="1" y="46"/>
                  </a:cubicBezTo>
                  <a:cubicBezTo>
                    <a:pt x="0" y="46"/>
                    <a:pt x="0" y="45"/>
                    <a:pt x="0" y="44"/>
                  </a:cubicBezTo>
                  <a:cubicBezTo>
                    <a:pt x="0" y="2"/>
                    <a:pt x="0" y="2"/>
                    <a:pt x="0" y="2"/>
                  </a:cubicBezTo>
                  <a:cubicBezTo>
                    <a:pt x="0" y="0"/>
                    <a:pt x="0" y="0"/>
                    <a:pt x="1" y="0"/>
                  </a:cubicBezTo>
                  <a:cubicBezTo>
                    <a:pt x="76" y="0"/>
                    <a:pt x="76" y="0"/>
                    <a:pt x="76" y="0"/>
                  </a:cubicBezTo>
                  <a:cubicBezTo>
                    <a:pt x="77" y="0"/>
                    <a:pt x="78" y="0"/>
                    <a:pt x="78" y="2"/>
                  </a:cubicBezTo>
                  <a:cubicBezTo>
                    <a:pt x="78" y="44"/>
                    <a:pt x="78" y="44"/>
                    <a:pt x="78" y="44"/>
                  </a:cubicBezTo>
                  <a:cubicBezTo>
                    <a:pt x="78" y="45"/>
                    <a:pt x="77" y="46"/>
                    <a:pt x="76" y="46"/>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4" name="Freeform 88">
              <a:extLst>
                <a:ext uri="{FF2B5EF4-FFF2-40B4-BE49-F238E27FC236}">
                  <a16:creationId xmlns:a16="http://schemas.microsoft.com/office/drawing/2014/main" id="{824F3FC8-B72B-44A8-BFFC-E83472A11D5C}"/>
                </a:ext>
              </a:extLst>
            </p:cNvPr>
            <p:cNvSpPr>
              <a:spLocks/>
            </p:cNvSpPr>
            <p:nvPr/>
          </p:nvSpPr>
          <p:spPr bwMode="auto">
            <a:xfrm>
              <a:off x="2701926" y="6202363"/>
              <a:ext cx="227013" cy="6350"/>
            </a:xfrm>
            <a:custGeom>
              <a:avLst/>
              <a:gdLst>
                <a:gd name="T0" fmla="*/ 1 w 76"/>
                <a:gd name="T1" fmla="*/ 2 h 2"/>
                <a:gd name="T2" fmla="*/ 75 w 76"/>
                <a:gd name="T3" fmla="*/ 2 h 2"/>
                <a:gd name="T4" fmla="*/ 76 w 76"/>
                <a:gd name="T5" fmla="*/ 1 h 2"/>
                <a:gd name="T6" fmla="*/ 75 w 76"/>
                <a:gd name="T7" fmla="*/ 0 h 2"/>
                <a:gd name="T8" fmla="*/ 1 w 76"/>
                <a:gd name="T9" fmla="*/ 0 h 2"/>
                <a:gd name="T10" fmla="*/ 0 w 76"/>
                <a:gd name="T11" fmla="*/ 1 h 2"/>
                <a:gd name="T12" fmla="*/ 1 w 7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6" h="2">
                  <a:moveTo>
                    <a:pt x="1" y="2"/>
                  </a:moveTo>
                  <a:cubicBezTo>
                    <a:pt x="75" y="2"/>
                    <a:pt x="75" y="2"/>
                    <a:pt x="75" y="2"/>
                  </a:cubicBezTo>
                  <a:cubicBezTo>
                    <a:pt x="76" y="2"/>
                    <a:pt x="76" y="2"/>
                    <a:pt x="76" y="1"/>
                  </a:cubicBezTo>
                  <a:cubicBezTo>
                    <a:pt x="76" y="1"/>
                    <a:pt x="76" y="0"/>
                    <a:pt x="75" y="0"/>
                  </a:cubicBezTo>
                  <a:cubicBezTo>
                    <a:pt x="1" y="0"/>
                    <a:pt x="1" y="0"/>
                    <a:pt x="1" y="0"/>
                  </a:cubicBezTo>
                  <a:cubicBezTo>
                    <a:pt x="0" y="0"/>
                    <a:pt x="0" y="1"/>
                    <a:pt x="0" y="1"/>
                  </a:cubicBezTo>
                  <a:cubicBezTo>
                    <a:pt x="0" y="2"/>
                    <a:pt x="0" y="2"/>
                    <a:pt x="1" y="2"/>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5" name="Freeform 89">
              <a:extLst>
                <a:ext uri="{FF2B5EF4-FFF2-40B4-BE49-F238E27FC236}">
                  <a16:creationId xmlns:a16="http://schemas.microsoft.com/office/drawing/2014/main" id="{A5D622AC-8731-4F89-BEFF-E213881201B6}"/>
                </a:ext>
              </a:extLst>
            </p:cNvPr>
            <p:cNvSpPr>
              <a:spLocks/>
            </p:cNvSpPr>
            <p:nvPr/>
          </p:nvSpPr>
          <p:spPr bwMode="auto">
            <a:xfrm>
              <a:off x="2701926" y="6151563"/>
              <a:ext cx="227013" cy="6350"/>
            </a:xfrm>
            <a:custGeom>
              <a:avLst/>
              <a:gdLst>
                <a:gd name="T0" fmla="*/ 1 w 76"/>
                <a:gd name="T1" fmla="*/ 2 h 2"/>
                <a:gd name="T2" fmla="*/ 75 w 76"/>
                <a:gd name="T3" fmla="*/ 2 h 2"/>
                <a:gd name="T4" fmla="*/ 76 w 76"/>
                <a:gd name="T5" fmla="*/ 1 h 2"/>
                <a:gd name="T6" fmla="*/ 75 w 76"/>
                <a:gd name="T7" fmla="*/ 0 h 2"/>
                <a:gd name="T8" fmla="*/ 1 w 76"/>
                <a:gd name="T9" fmla="*/ 0 h 2"/>
                <a:gd name="T10" fmla="*/ 0 w 76"/>
                <a:gd name="T11" fmla="*/ 1 h 2"/>
                <a:gd name="T12" fmla="*/ 1 w 7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6" h="2">
                  <a:moveTo>
                    <a:pt x="1" y="2"/>
                  </a:moveTo>
                  <a:cubicBezTo>
                    <a:pt x="75" y="2"/>
                    <a:pt x="75" y="2"/>
                    <a:pt x="75" y="2"/>
                  </a:cubicBezTo>
                  <a:cubicBezTo>
                    <a:pt x="76" y="2"/>
                    <a:pt x="76" y="1"/>
                    <a:pt x="76" y="1"/>
                  </a:cubicBezTo>
                  <a:cubicBezTo>
                    <a:pt x="76" y="0"/>
                    <a:pt x="76" y="0"/>
                    <a:pt x="75" y="0"/>
                  </a:cubicBezTo>
                  <a:cubicBezTo>
                    <a:pt x="1" y="0"/>
                    <a:pt x="1" y="0"/>
                    <a:pt x="1" y="0"/>
                  </a:cubicBezTo>
                  <a:cubicBezTo>
                    <a:pt x="0" y="0"/>
                    <a:pt x="0" y="0"/>
                    <a:pt x="0" y="1"/>
                  </a:cubicBezTo>
                  <a:cubicBezTo>
                    <a:pt x="0" y="1"/>
                    <a:pt x="0" y="2"/>
                    <a:pt x="1" y="2"/>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6" name="Freeform 90">
              <a:extLst>
                <a:ext uri="{FF2B5EF4-FFF2-40B4-BE49-F238E27FC236}">
                  <a16:creationId xmlns:a16="http://schemas.microsoft.com/office/drawing/2014/main" id="{F2B7CC84-33CD-45C5-BB1E-15DC1D907731}"/>
                </a:ext>
              </a:extLst>
            </p:cNvPr>
            <p:cNvSpPr>
              <a:spLocks/>
            </p:cNvSpPr>
            <p:nvPr/>
          </p:nvSpPr>
          <p:spPr bwMode="auto">
            <a:xfrm>
              <a:off x="2701926" y="6176963"/>
              <a:ext cx="227013" cy="7938"/>
            </a:xfrm>
            <a:custGeom>
              <a:avLst/>
              <a:gdLst>
                <a:gd name="T0" fmla="*/ 1 w 76"/>
                <a:gd name="T1" fmla="*/ 3 h 3"/>
                <a:gd name="T2" fmla="*/ 75 w 76"/>
                <a:gd name="T3" fmla="*/ 3 h 3"/>
                <a:gd name="T4" fmla="*/ 76 w 76"/>
                <a:gd name="T5" fmla="*/ 1 h 3"/>
                <a:gd name="T6" fmla="*/ 75 w 76"/>
                <a:gd name="T7" fmla="*/ 0 h 3"/>
                <a:gd name="T8" fmla="*/ 1 w 76"/>
                <a:gd name="T9" fmla="*/ 0 h 3"/>
                <a:gd name="T10" fmla="*/ 0 w 76"/>
                <a:gd name="T11" fmla="*/ 1 h 3"/>
                <a:gd name="T12" fmla="*/ 1 w 7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76" h="3">
                  <a:moveTo>
                    <a:pt x="1" y="3"/>
                  </a:moveTo>
                  <a:cubicBezTo>
                    <a:pt x="75" y="3"/>
                    <a:pt x="75" y="3"/>
                    <a:pt x="75" y="3"/>
                  </a:cubicBezTo>
                  <a:cubicBezTo>
                    <a:pt x="76" y="3"/>
                    <a:pt x="76" y="2"/>
                    <a:pt x="76" y="1"/>
                  </a:cubicBezTo>
                  <a:cubicBezTo>
                    <a:pt x="76" y="1"/>
                    <a:pt x="76" y="0"/>
                    <a:pt x="75" y="0"/>
                  </a:cubicBezTo>
                  <a:cubicBezTo>
                    <a:pt x="1" y="0"/>
                    <a:pt x="1" y="0"/>
                    <a:pt x="1" y="0"/>
                  </a:cubicBezTo>
                  <a:cubicBezTo>
                    <a:pt x="0" y="0"/>
                    <a:pt x="0" y="1"/>
                    <a:pt x="0" y="1"/>
                  </a:cubicBezTo>
                  <a:cubicBezTo>
                    <a:pt x="0" y="2"/>
                    <a:pt x="0" y="3"/>
                    <a:pt x="1" y="3"/>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7" name="Freeform 91">
              <a:extLst>
                <a:ext uri="{FF2B5EF4-FFF2-40B4-BE49-F238E27FC236}">
                  <a16:creationId xmlns:a16="http://schemas.microsoft.com/office/drawing/2014/main" id="{6B86B1F7-D9A7-4570-B9D3-80EA80DC5B68}"/>
                </a:ext>
              </a:extLst>
            </p:cNvPr>
            <p:cNvSpPr>
              <a:spLocks/>
            </p:cNvSpPr>
            <p:nvPr/>
          </p:nvSpPr>
          <p:spPr bwMode="auto">
            <a:xfrm>
              <a:off x="3030538" y="5994401"/>
              <a:ext cx="233363" cy="136525"/>
            </a:xfrm>
            <a:custGeom>
              <a:avLst/>
              <a:gdLst>
                <a:gd name="T0" fmla="*/ 76 w 78"/>
                <a:gd name="T1" fmla="*/ 46 h 46"/>
                <a:gd name="T2" fmla="*/ 2 w 78"/>
                <a:gd name="T3" fmla="*/ 46 h 46"/>
                <a:gd name="T4" fmla="*/ 0 w 78"/>
                <a:gd name="T5" fmla="*/ 44 h 46"/>
                <a:gd name="T6" fmla="*/ 0 w 78"/>
                <a:gd name="T7" fmla="*/ 2 h 46"/>
                <a:gd name="T8" fmla="*/ 2 w 78"/>
                <a:gd name="T9" fmla="*/ 0 h 46"/>
                <a:gd name="T10" fmla="*/ 76 w 78"/>
                <a:gd name="T11" fmla="*/ 0 h 46"/>
                <a:gd name="T12" fmla="*/ 78 w 78"/>
                <a:gd name="T13" fmla="*/ 2 h 46"/>
                <a:gd name="T14" fmla="*/ 78 w 78"/>
                <a:gd name="T15" fmla="*/ 44 h 46"/>
                <a:gd name="T16" fmla="*/ 76 w 78"/>
                <a:gd name="T1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46">
                  <a:moveTo>
                    <a:pt x="76" y="46"/>
                  </a:moveTo>
                  <a:cubicBezTo>
                    <a:pt x="2" y="46"/>
                    <a:pt x="2" y="46"/>
                    <a:pt x="2" y="46"/>
                  </a:cubicBezTo>
                  <a:cubicBezTo>
                    <a:pt x="1" y="46"/>
                    <a:pt x="0" y="45"/>
                    <a:pt x="0" y="44"/>
                  </a:cubicBezTo>
                  <a:cubicBezTo>
                    <a:pt x="0" y="2"/>
                    <a:pt x="0" y="2"/>
                    <a:pt x="0" y="2"/>
                  </a:cubicBezTo>
                  <a:cubicBezTo>
                    <a:pt x="0" y="0"/>
                    <a:pt x="1" y="0"/>
                    <a:pt x="2" y="0"/>
                  </a:cubicBezTo>
                  <a:cubicBezTo>
                    <a:pt x="76" y="0"/>
                    <a:pt x="76" y="0"/>
                    <a:pt x="76" y="0"/>
                  </a:cubicBezTo>
                  <a:cubicBezTo>
                    <a:pt x="77" y="0"/>
                    <a:pt x="78" y="0"/>
                    <a:pt x="78" y="2"/>
                  </a:cubicBezTo>
                  <a:cubicBezTo>
                    <a:pt x="78" y="44"/>
                    <a:pt x="78" y="44"/>
                    <a:pt x="78" y="44"/>
                  </a:cubicBezTo>
                  <a:cubicBezTo>
                    <a:pt x="78" y="45"/>
                    <a:pt x="77" y="46"/>
                    <a:pt x="76" y="46"/>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8" name="Freeform 92">
              <a:extLst>
                <a:ext uri="{FF2B5EF4-FFF2-40B4-BE49-F238E27FC236}">
                  <a16:creationId xmlns:a16="http://schemas.microsoft.com/office/drawing/2014/main" id="{40218756-2BAB-45EB-AC40-C1FE89B43983}"/>
                </a:ext>
              </a:extLst>
            </p:cNvPr>
            <p:cNvSpPr>
              <a:spLocks/>
            </p:cNvSpPr>
            <p:nvPr/>
          </p:nvSpPr>
          <p:spPr bwMode="auto">
            <a:xfrm>
              <a:off x="3033713" y="6202363"/>
              <a:ext cx="230188" cy="6350"/>
            </a:xfrm>
            <a:custGeom>
              <a:avLst/>
              <a:gdLst>
                <a:gd name="T0" fmla="*/ 1 w 77"/>
                <a:gd name="T1" fmla="*/ 2 h 2"/>
                <a:gd name="T2" fmla="*/ 75 w 77"/>
                <a:gd name="T3" fmla="*/ 2 h 2"/>
                <a:gd name="T4" fmla="*/ 77 w 77"/>
                <a:gd name="T5" fmla="*/ 1 h 2"/>
                <a:gd name="T6" fmla="*/ 75 w 77"/>
                <a:gd name="T7" fmla="*/ 0 h 2"/>
                <a:gd name="T8" fmla="*/ 1 w 77"/>
                <a:gd name="T9" fmla="*/ 0 h 2"/>
                <a:gd name="T10" fmla="*/ 0 w 77"/>
                <a:gd name="T11" fmla="*/ 1 h 2"/>
                <a:gd name="T12" fmla="*/ 1 w 77"/>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7" h="2">
                  <a:moveTo>
                    <a:pt x="1" y="2"/>
                  </a:moveTo>
                  <a:cubicBezTo>
                    <a:pt x="75" y="2"/>
                    <a:pt x="75" y="2"/>
                    <a:pt x="75" y="2"/>
                  </a:cubicBezTo>
                  <a:cubicBezTo>
                    <a:pt x="76" y="2"/>
                    <a:pt x="77" y="2"/>
                    <a:pt x="77" y="1"/>
                  </a:cubicBezTo>
                  <a:cubicBezTo>
                    <a:pt x="77" y="1"/>
                    <a:pt x="76" y="0"/>
                    <a:pt x="75" y="0"/>
                  </a:cubicBezTo>
                  <a:cubicBezTo>
                    <a:pt x="1" y="0"/>
                    <a:pt x="1" y="0"/>
                    <a:pt x="1" y="0"/>
                  </a:cubicBezTo>
                  <a:cubicBezTo>
                    <a:pt x="0" y="0"/>
                    <a:pt x="0" y="1"/>
                    <a:pt x="0" y="1"/>
                  </a:cubicBezTo>
                  <a:cubicBezTo>
                    <a:pt x="0" y="2"/>
                    <a:pt x="0" y="2"/>
                    <a:pt x="1" y="2"/>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9" name="Freeform 93">
              <a:extLst>
                <a:ext uri="{FF2B5EF4-FFF2-40B4-BE49-F238E27FC236}">
                  <a16:creationId xmlns:a16="http://schemas.microsoft.com/office/drawing/2014/main" id="{A8DC1B5F-2A69-4985-A6A0-9EDB50288107}"/>
                </a:ext>
              </a:extLst>
            </p:cNvPr>
            <p:cNvSpPr>
              <a:spLocks/>
            </p:cNvSpPr>
            <p:nvPr/>
          </p:nvSpPr>
          <p:spPr bwMode="auto">
            <a:xfrm>
              <a:off x="3033713" y="6151563"/>
              <a:ext cx="230188" cy="6350"/>
            </a:xfrm>
            <a:custGeom>
              <a:avLst/>
              <a:gdLst>
                <a:gd name="T0" fmla="*/ 1 w 77"/>
                <a:gd name="T1" fmla="*/ 2 h 2"/>
                <a:gd name="T2" fmla="*/ 75 w 77"/>
                <a:gd name="T3" fmla="*/ 2 h 2"/>
                <a:gd name="T4" fmla="*/ 77 w 77"/>
                <a:gd name="T5" fmla="*/ 1 h 2"/>
                <a:gd name="T6" fmla="*/ 75 w 77"/>
                <a:gd name="T7" fmla="*/ 0 h 2"/>
                <a:gd name="T8" fmla="*/ 1 w 77"/>
                <a:gd name="T9" fmla="*/ 0 h 2"/>
                <a:gd name="T10" fmla="*/ 0 w 77"/>
                <a:gd name="T11" fmla="*/ 1 h 2"/>
                <a:gd name="T12" fmla="*/ 1 w 77"/>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7" h="2">
                  <a:moveTo>
                    <a:pt x="1" y="2"/>
                  </a:moveTo>
                  <a:cubicBezTo>
                    <a:pt x="75" y="2"/>
                    <a:pt x="75" y="2"/>
                    <a:pt x="75" y="2"/>
                  </a:cubicBezTo>
                  <a:cubicBezTo>
                    <a:pt x="76" y="2"/>
                    <a:pt x="77" y="1"/>
                    <a:pt x="77" y="1"/>
                  </a:cubicBezTo>
                  <a:cubicBezTo>
                    <a:pt x="77" y="0"/>
                    <a:pt x="76" y="0"/>
                    <a:pt x="75" y="0"/>
                  </a:cubicBezTo>
                  <a:cubicBezTo>
                    <a:pt x="1" y="0"/>
                    <a:pt x="1" y="0"/>
                    <a:pt x="1" y="0"/>
                  </a:cubicBezTo>
                  <a:cubicBezTo>
                    <a:pt x="0" y="0"/>
                    <a:pt x="0" y="0"/>
                    <a:pt x="0" y="1"/>
                  </a:cubicBezTo>
                  <a:cubicBezTo>
                    <a:pt x="0" y="1"/>
                    <a:pt x="0" y="2"/>
                    <a:pt x="1" y="2"/>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0" name="Freeform 94">
              <a:extLst>
                <a:ext uri="{FF2B5EF4-FFF2-40B4-BE49-F238E27FC236}">
                  <a16:creationId xmlns:a16="http://schemas.microsoft.com/office/drawing/2014/main" id="{195695F0-B17A-40FA-931A-B3C06AFF0D2E}"/>
                </a:ext>
              </a:extLst>
            </p:cNvPr>
            <p:cNvSpPr>
              <a:spLocks/>
            </p:cNvSpPr>
            <p:nvPr/>
          </p:nvSpPr>
          <p:spPr bwMode="auto">
            <a:xfrm>
              <a:off x="3033713" y="6176963"/>
              <a:ext cx="230188" cy="7938"/>
            </a:xfrm>
            <a:custGeom>
              <a:avLst/>
              <a:gdLst>
                <a:gd name="T0" fmla="*/ 1 w 77"/>
                <a:gd name="T1" fmla="*/ 3 h 3"/>
                <a:gd name="T2" fmla="*/ 75 w 77"/>
                <a:gd name="T3" fmla="*/ 3 h 3"/>
                <a:gd name="T4" fmla="*/ 77 w 77"/>
                <a:gd name="T5" fmla="*/ 1 h 3"/>
                <a:gd name="T6" fmla="*/ 75 w 77"/>
                <a:gd name="T7" fmla="*/ 0 h 3"/>
                <a:gd name="T8" fmla="*/ 1 w 77"/>
                <a:gd name="T9" fmla="*/ 0 h 3"/>
                <a:gd name="T10" fmla="*/ 0 w 77"/>
                <a:gd name="T11" fmla="*/ 1 h 3"/>
                <a:gd name="T12" fmla="*/ 1 w 77"/>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77" h="3">
                  <a:moveTo>
                    <a:pt x="1" y="3"/>
                  </a:moveTo>
                  <a:cubicBezTo>
                    <a:pt x="75" y="3"/>
                    <a:pt x="75" y="3"/>
                    <a:pt x="75" y="3"/>
                  </a:cubicBezTo>
                  <a:cubicBezTo>
                    <a:pt x="76" y="3"/>
                    <a:pt x="77" y="2"/>
                    <a:pt x="77" y="1"/>
                  </a:cubicBezTo>
                  <a:cubicBezTo>
                    <a:pt x="77" y="1"/>
                    <a:pt x="76" y="0"/>
                    <a:pt x="75" y="0"/>
                  </a:cubicBezTo>
                  <a:cubicBezTo>
                    <a:pt x="1" y="0"/>
                    <a:pt x="1" y="0"/>
                    <a:pt x="1" y="0"/>
                  </a:cubicBezTo>
                  <a:cubicBezTo>
                    <a:pt x="0" y="0"/>
                    <a:pt x="0" y="1"/>
                    <a:pt x="0" y="1"/>
                  </a:cubicBezTo>
                  <a:cubicBezTo>
                    <a:pt x="0" y="2"/>
                    <a:pt x="0" y="3"/>
                    <a:pt x="1" y="3"/>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1" name="Freeform 95">
              <a:extLst>
                <a:ext uri="{FF2B5EF4-FFF2-40B4-BE49-F238E27FC236}">
                  <a16:creationId xmlns:a16="http://schemas.microsoft.com/office/drawing/2014/main" id="{90D5C29E-84C5-4585-B424-F7E3A2437F66}"/>
                </a:ext>
              </a:extLst>
            </p:cNvPr>
            <p:cNvSpPr>
              <a:spLocks/>
            </p:cNvSpPr>
            <p:nvPr/>
          </p:nvSpPr>
          <p:spPr bwMode="auto">
            <a:xfrm>
              <a:off x="288926" y="5084763"/>
              <a:ext cx="1782763" cy="1019175"/>
            </a:xfrm>
            <a:custGeom>
              <a:avLst/>
              <a:gdLst>
                <a:gd name="T0" fmla="*/ 566 w 597"/>
                <a:gd name="T1" fmla="*/ 341 h 341"/>
                <a:gd name="T2" fmla="*/ 31 w 597"/>
                <a:gd name="T3" fmla="*/ 341 h 341"/>
                <a:gd name="T4" fmla="*/ 0 w 597"/>
                <a:gd name="T5" fmla="*/ 310 h 341"/>
                <a:gd name="T6" fmla="*/ 0 w 597"/>
                <a:gd name="T7" fmla="*/ 31 h 341"/>
                <a:gd name="T8" fmla="*/ 31 w 597"/>
                <a:gd name="T9" fmla="*/ 0 h 341"/>
                <a:gd name="T10" fmla="*/ 566 w 597"/>
                <a:gd name="T11" fmla="*/ 0 h 341"/>
                <a:gd name="T12" fmla="*/ 597 w 597"/>
                <a:gd name="T13" fmla="*/ 31 h 341"/>
                <a:gd name="T14" fmla="*/ 597 w 597"/>
                <a:gd name="T15" fmla="*/ 310 h 341"/>
                <a:gd name="T16" fmla="*/ 566 w 597"/>
                <a:gd name="T1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7" h="341">
                  <a:moveTo>
                    <a:pt x="566" y="341"/>
                  </a:moveTo>
                  <a:cubicBezTo>
                    <a:pt x="31" y="341"/>
                    <a:pt x="31" y="341"/>
                    <a:pt x="31" y="341"/>
                  </a:cubicBezTo>
                  <a:cubicBezTo>
                    <a:pt x="14" y="341"/>
                    <a:pt x="0" y="327"/>
                    <a:pt x="0" y="310"/>
                  </a:cubicBezTo>
                  <a:cubicBezTo>
                    <a:pt x="0" y="31"/>
                    <a:pt x="0" y="31"/>
                    <a:pt x="0" y="31"/>
                  </a:cubicBezTo>
                  <a:cubicBezTo>
                    <a:pt x="0" y="13"/>
                    <a:pt x="14" y="0"/>
                    <a:pt x="31" y="0"/>
                  </a:cubicBezTo>
                  <a:cubicBezTo>
                    <a:pt x="566" y="0"/>
                    <a:pt x="566" y="0"/>
                    <a:pt x="566" y="0"/>
                  </a:cubicBezTo>
                  <a:cubicBezTo>
                    <a:pt x="584" y="0"/>
                    <a:pt x="597" y="13"/>
                    <a:pt x="597" y="31"/>
                  </a:cubicBezTo>
                  <a:cubicBezTo>
                    <a:pt x="597" y="310"/>
                    <a:pt x="597" y="310"/>
                    <a:pt x="597" y="310"/>
                  </a:cubicBezTo>
                  <a:cubicBezTo>
                    <a:pt x="597" y="327"/>
                    <a:pt x="584" y="341"/>
                    <a:pt x="566" y="341"/>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3" name="Freeform 97">
              <a:extLst>
                <a:ext uri="{FF2B5EF4-FFF2-40B4-BE49-F238E27FC236}">
                  <a16:creationId xmlns:a16="http://schemas.microsoft.com/office/drawing/2014/main" id="{DA1B200C-DB72-4C9F-A8E0-D400498E3204}"/>
                </a:ext>
              </a:extLst>
            </p:cNvPr>
            <p:cNvSpPr>
              <a:spLocks/>
            </p:cNvSpPr>
            <p:nvPr/>
          </p:nvSpPr>
          <p:spPr bwMode="auto">
            <a:xfrm>
              <a:off x="996951" y="5084763"/>
              <a:ext cx="1074738" cy="1019175"/>
            </a:xfrm>
            <a:custGeom>
              <a:avLst/>
              <a:gdLst>
                <a:gd name="T0" fmla="*/ 329 w 360"/>
                <a:gd name="T1" fmla="*/ 0 h 341"/>
                <a:gd name="T2" fmla="*/ 98 w 360"/>
                <a:gd name="T3" fmla="*/ 0 h 341"/>
                <a:gd name="T4" fmla="*/ 0 w 360"/>
                <a:gd name="T5" fmla="*/ 341 h 341"/>
                <a:gd name="T6" fmla="*/ 329 w 360"/>
                <a:gd name="T7" fmla="*/ 341 h 341"/>
                <a:gd name="T8" fmla="*/ 360 w 360"/>
                <a:gd name="T9" fmla="*/ 310 h 341"/>
                <a:gd name="T10" fmla="*/ 360 w 360"/>
                <a:gd name="T11" fmla="*/ 31 h 341"/>
                <a:gd name="T12" fmla="*/ 329 w 360"/>
                <a:gd name="T13" fmla="*/ 0 h 341"/>
              </a:gdLst>
              <a:ahLst/>
              <a:cxnLst>
                <a:cxn ang="0">
                  <a:pos x="T0" y="T1"/>
                </a:cxn>
                <a:cxn ang="0">
                  <a:pos x="T2" y="T3"/>
                </a:cxn>
                <a:cxn ang="0">
                  <a:pos x="T4" y="T5"/>
                </a:cxn>
                <a:cxn ang="0">
                  <a:pos x="T6" y="T7"/>
                </a:cxn>
                <a:cxn ang="0">
                  <a:pos x="T8" y="T9"/>
                </a:cxn>
                <a:cxn ang="0">
                  <a:pos x="T10" y="T11"/>
                </a:cxn>
                <a:cxn ang="0">
                  <a:pos x="T12" y="T13"/>
                </a:cxn>
              </a:cxnLst>
              <a:rect l="0" t="0" r="r" b="b"/>
              <a:pathLst>
                <a:path w="360" h="341">
                  <a:moveTo>
                    <a:pt x="329" y="0"/>
                  </a:moveTo>
                  <a:cubicBezTo>
                    <a:pt x="98" y="0"/>
                    <a:pt x="98" y="0"/>
                    <a:pt x="98" y="0"/>
                  </a:cubicBezTo>
                  <a:cubicBezTo>
                    <a:pt x="0" y="341"/>
                    <a:pt x="0" y="341"/>
                    <a:pt x="0" y="341"/>
                  </a:cubicBezTo>
                  <a:cubicBezTo>
                    <a:pt x="329" y="341"/>
                    <a:pt x="329" y="341"/>
                    <a:pt x="329" y="341"/>
                  </a:cubicBezTo>
                  <a:cubicBezTo>
                    <a:pt x="347" y="341"/>
                    <a:pt x="360" y="327"/>
                    <a:pt x="360" y="310"/>
                  </a:cubicBezTo>
                  <a:cubicBezTo>
                    <a:pt x="360" y="31"/>
                    <a:pt x="360" y="31"/>
                    <a:pt x="360" y="31"/>
                  </a:cubicBezTo>
                  <a:cubicBezTo>
                    <a:pt x="360" y="13"/>
                    <a:pt x="347" y="0"/>
                    <a:pt x="329" y="0"/>
                  </a:cubicBezTo>
                </a:path>
              </a:pathLst>
            </a:custGeom>
            <a:solidFill>
              <a:srgbClr val="6262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4" name="Rectangle 98">
              <a:extLst>
                <a:ext uri="{FF2B5EF4-FFF2-40B4-BE49-F238E27FC236}">
                  <a16:creationId xmlns:a16="http://schemas.microsoft.com/office/drawing/2014/main" id="{FD87F435-FE42-4B8D-9B12-007BA0BE8C38}"/>
                </a:ext>
              </a:extLst>
            </p:cNvPr>
            <p:cNvSpPr>
              <a:spLocks noChangeArrowheads="1"/>
            </p:cNvSpPr>
            <p:nvPr/>
          </p:nvSpPr>
          <p:spPr bwMode="auto">
            <a:xfrm>
              <a:off x="354013" y="5148263"/>
              <a:ext cx="1654175" cy="893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5" name="Rectangle 99">
              <a:extLst>
                <a:ext uri="{FF2B5EF4-FFF2-40B4-BE49-F238E27FC236}">
                  <a16:creationId xmlns:a16="http://schemas.microsoft.com/office/drawing/2014/main" id="{61B56321-8D94-4D12-BA95-F56BDCB0AC03}"/>
                </a:ext>
              </a:extLst>
            </p:cNvPr>
            <p:cNvSpPr>
              <a:spLocks noChangeArrowheads="1"/>
            </p:cNvSpPr>
            <p:nvPr/>
          </p:nvSpPr>
          <p:spPr bwMode="auto">
            <a:xfrm>
              <a:off x="395288" y="5157788"/>
              <a:ext cx="77788" cy="11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78D7"/>
                  </a:solidFill>
                  <a:effectLst/>
                  <a:latin typeface="Myriad Pro" panose="020B0503030403020204" pitchFamily="34"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96" name="Rectangle 100">
              <a:extLst>
                <a:ext uri="{FF2B5EF4-FFF2-40B4-BE49-F238E27FC236}">
                  <a16:creationId xmlns:a16="http://schemas.microsoft.com/office/drawing/2014/main" id="{8F941649-C50F-46C5-9E28-D1D822CF2D50}"/>
                </a:ext>
              </a:extLst>
            </p:cNvPr>
            <p:cNvSpPr>
              <a:spLocks noChangeArrowheads="1"/>
            </p:cNvSpPr>
            <p:nvPr/>
          </p:nvSpPr>
          <p:spPr bwMode="auto">
            <a:xfrm>
              <a:off x="431801" y="5157788"/>
              <a:ext cx="133350" cy="11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78D7"/>
                  </a:solidFill>
                  <a:effectLst/>
                  <a:latin typeface="Myriad Pro" panose="020B0503030403020204" pitchFamily="34" charset="0"/>
                </a:rPr>
                <a:t>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97" name="Rectangle 101">
              <a:extLst>
                <a:ext uri="{FF2B5EF4-FFF2-40B4-BE49-F238E27FC236}">
                  <a16:creationId xmlns:a16="http://schemas.microsoft.com/office/drawing/2014/main" id="{3046088F-B326-4B6D-8DF3-F3B7464C3D91}"/>
                </a:ext>
              </a:extLst>
            </p:cNvPr>
            <p:cNvSpPr>
              <a:spLocks noChangeArrowheads="1"/>
            </p:cNvSpPr>
            <p:nvPr/>
          </p:nvSpPr>
          <p:spPr bwMode="auto">
            <a:xfrm>
              <a:off x="523876" y="5157788"/>
              <a:ext cx="71438" cy="11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78D7"/>
                  </a:solidFill>
                  <a:effectLst/>
                  <a:latin typeface="Myriad Pro" panose="020B050303040302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98" name="Rectangle 102">
              <a:extLst>
                <a:ext uri="{FF2B5EF4-FFF2-40B4-BE49-F238E27FC236}">
                  <a16:creationId xmlns:a16="http://schemas.microsoft.com/office/drawing/2014/main" id="{DDE49A2B-9EC0-479A-80FF-FB5D30440778}"/>
                </a:ext>
              </a:extLst>
            </p:cNvPr>
            <p:cNvSpPr>
              <a:spLocks noChangeArrowheads="1"/>
            </p:cNvSpPr>
            <p:nvPr/>
          </p:nvSpPr>
          <p:spPr bwMode="auto">
            <a:xfrm>
              <a:off x="554038" y="5157788"/>
              <a:ext cx="173038" cy="11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78D7"/>
                  </a:solidFill>
                  <a:effectLst/>
                  <a:latin typeface="Myriad Pro" panose="020B0503030403020204" pitchFamily="34" charset="0"/>
                </a:rPr>
                <a:t>OSO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99" name="Rectangle 103">
              <a:extLst>
                <a:ext uri="{FF2B5EF4-FFF2-40B4-BE49-F238E27FC236}">
                  <a16:creationId xmlns:a16="http://schemas.microsoft.com/office/drawing/2014/main" id="{BB5607AD-E32F-4B97-9A01-03F6D47B1B90}"/>
                </a:ext>
              </a:extLst>
            </p:cNvPr>
            <p:cNvSpPr>
              <a:spLocks noChangeArrowheads="1"/>
            </p:cNvSpPr>
            <p:nvPr/>
          </p:nvSpPr>
          <p:spPr bwMode="auto">
            <a:xfrm>
              <a:off x="395288" y="5240338"/>
              <a:ext cx="95250" cy="11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78D7"/>
                  </a:solidFill>
                  <a:effectLst/>
                  <a:latin typeface="Myriad Pro" panose="020B0503030403020204" pitchFamily="34" charset="0"/>
                </a:rPr>
                <a:t>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00" name="Rectangle 104">
              <a:extLst>
                <a:ext uri="{FF2B5EF4-FFF2-40B4-BE49-F238E27FC236}">
                  <a16:creationId xmlns:a16="http://schemas.microsoft.com/office/drawing/2014/main" id="{E14764BE-E43D-4C01-A2A8-5C0D3CFFD2E7}"/>
                </a:ext>
              </a:extLst>
            </p:cNvPr>
            <p:cNvSpPr>
              <a:spLocks noChangeArrowheads="1"/>
            </p:cNvSpPr>
            <p:nvPr/>
          </p:nvSpPr>
          <p:spPr bwMode="auto">
            <a:xfrm>
              <a:off x="449263" y="5240338"/>
              <a:ext cx="80963" cy="11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78D7"/>
                  </a:solidFill>
                  <a:effectLst/>
                  <a:latin typeface="Myriad Pro" panose="020B0503030403020204" pitchFamily="34"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01" name="Rectangle 105">
              <a:extLst>
                <a:ext uri="{FF2B5EF4-FFF2-40B4-BE49-F238E27FC236}">
                  <a16:creationId xmlns:a16="http://schemas.microsoft.com/office/drawing/2014/main" id="{ED633876-5EDC-43A4-B67C-6896CA66BB17}"/>
                </a:ext>
              </a:extLst>
            </p:cNvPr>
            <p:cNvSpPr>
              <a:spLocks noChangeArrowheads="1"/>
            </p:cNvSpPr>
            <p:nvPr/>
          </p:nvSpPr>
          <p:spPr bwMode="auto">
            <a:xfrm>
              <a:off x="488951" y="5240338"/>
              <a:ext cx="74613" cy="11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78D7"/>
                  </a:solidFill>
                  <a:effectLst/>
                  <a:latin typeface="Myriad Pro" panose="020B0503030403020204" pitchFamily="34"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02" name="Rectangle 106">
              <a:extLst>
                <a:ext uri="{FF2B5EF4-FFF2-40B4-BE49-F238E27FC236}">
                  <a16:creationId xmlns:a16="http://schemas.microsoft.com/office/drawing/2014/main" id="{770A928E-EEF7-44CE-80C5-CBFE1F28DC5E}"/>
                </a:ext>
              </a:extLst>
            </p:cNvPr>
            <p:cNvSpPr>
              <a:spLocks noChangeArrowheads="1"/>
            </p:cNvSpPr>
            <p:nvPr/>
          </p:nvSpPr>
          <p:spPr bwMode="auto">
            <a:xfrm>
              <a:off x="527051" y="5240338"/>
              <a:ext cx="71438" cy="11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78D7"/>
                  </a:solidFill>
                  <a:effectLst/>
                  <a:latin typeface="Myriad Pro" panose="020B050303040302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03" name="Freeform 107">
              <a:extLst>
                <a:ext uri="{FF2B5EF4-FFF2-40B4-BE49-F238E27FC236}">
                  <a16:creationId xmlns:a16="http://schemas.microsoft.com/office/drawing/2014/main" id="{F2C2416F-70E3-4B23-9A53-FDD0967D1625}"/>
                </a:ext>
              </a:extLst>
            </p:cNvPr>
            <p:cNvSpPr>
              <a:spLocks/>
            </p:cNvSpPr>
            <p:nvPr/>
          </p:nvSpPr>
          <p:spPr bwMode="auto">
            <a:xfrm>
              <a:off x="1695451" y="5199063"/>
              <a:ext cx="95250" cy="11113"/>
            </a:xfrm>
            <a:custGeom>
              <a:avLst/>
              <a:gdLst>
                <a:gd name="T0" fmla="*/ 1 w 32"/>
                <a:gd name="T1" fmla="*/ 4 h 4"/>
                <a:gd name="T2" fmla="*/ 30 w 32"/>
                <a:gd name="T3" fmla="*/ 4 h 4"/>
                <a:gd name="T4" fmla="*/ 32 w 32"/>
                <a:gd name="T5" fmla="*/ 2 h 4"/>
                <a:gd name="T6" fmla="*/ 30 w 32"/>
                <a:gd name="T7" fmla="*/ 0 h 4"/>
                <a:gd name="T8" fmla="*/ 1 w 32"/>
                <a:gd name="T9" fmla="*/ 0 h 4"/>
                <a:gd name="T10" fmla="*/ 0 w 32"/>
                <a:gd name="T11" fmla="*/ 2 h 4"/>
                <a:gd name="T12" fmla="*/ 1 w 3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2" h="4">
                  <a:moveTo>
                    <a:pt x="1" y="4"/>
                  </a:moveTo>
                  <a:cubicBezTo>
                    <a:pt x="30" y="4"/>
                    <a:pt x="30" y="4"/>
                    <a:pt x="30" y="4"/>
                  </a:cubicBezTo>
                  <a:cubicBezTo>
                    <a:pt x="31" y="4"/>
                    <a:pt x="32" y="3"/>
                    <a:pt x="32" y="2"/>
                  </a:cubicBezTo>
                  <a:cubicBezTo>
                    <a:pt x="32" y="1"/>
                    <a:pt x="31" y="0"/>
                    <a:pt x="30" y="0"/>
                  </a:cubicBezTo>
                  <a:cubicBezTo>
                    <a:pt x="1" y="0"/>
                    <a:pt x="1" y="0"/>
                    <a:pt x="1" y="0"/>
                  </a:cubicBezTo>
                  <a:cubicBezTo>
                    <a:pt x="0" y="0"/>
                    <a:pt x="0" y="1"/>
                    <a:pt x="0" y="2"/>
                  </a:cubicBezTo>
                  <a:cubicBezTo>
                    <a:pt x="0" y="3"/>
                    <a:pt x="0" y="4"/>
                    <a:pt x="1" y="4"/>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4" name="Freeform 108">
              <a:extLst>
                <a:ext uri="{FF2B5EF4-FFF2-40B4-BE49-F238E27FC236}">
                  <a16:creationId xmlns:a16="http://schemas.microsoft.com/office/drawing/2014/main" id="{FA8C602D-62EE-4546-BBC2-3A4441099FC0}"/>
                </a:ext>
              </a:extLst>
            </p:cNvPr>
            <p:cNvSpPr>
              <a:spLocks/>
            </p:cNvSpPr>
            <p:nvPr/>
          </p:nvSpPr>
          <p:spPr bwMode="auto">
            <a:xfrm>
              <a:off x="1401763" y="5199063"/>
              <a:ext cx="93663" cy="11113"/>
            </a:xfrm>
            <a:custGeom>
              <a:avLst/>
              <a:gdLst>
                <a:gd name="T0" fmla="*/ 1 w 31"/>
                <a:gd name="T1" fmla="*/ 4 h 4"/>
                <a:gd name="T2" fmla="*/ 30 w 31"/>
                <a:gd name="T3" fmla="*/ 4 h 4"/>
                <a:gd name="T4" fmla="*/ 31 w 31"/>
                <a:gd name="T5" fmla="*/ 2 h 4"/>
                <a:gd name="T6" fmla="*/ 30 w 31"/>
                <a:gd name="T7" fmla="*/ 0 h 4"/>
                <a:gd name="T8" fmla="*/ 1 w 31"/>
                <a:gd name="T9" fmla="*/ 0 h 4"/>
                <a:gd name="T10" fmla="*/ 0 w 31"/>
                <a:gd name="T11" fmla="*/ 2 h 4"/>
                <a:gd name="T12" fmla="*/ 1 w 31"/>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1" h="4">
                  <a:moveTo>
                    <a:pt x="1" y="4"/>
                  </a:moveTo>
                  <a:cubicBezTo>
                    <a:pt x="30" y="4"/>
                    <a:pt x="30" y="4"/>
                    <a:pt x="30" y="4"/>
                  </a:cubicBezTo>
                  <a:cubicBezTo>
                    <a:pt x="31" y="4"/>
                    <a:pt x="31" y="3"/>
                    <a:pt x="31" y="2"/>
                  </a:cubicBezTo>
                  <a:cubicBezTo>
                    <a:pt x="31" y="1"/>
                    <a:pt x="31" y="0"/>
                    <a:pt x="30" y="0"/>
                  </a:cubicBezTo>
                  <a:cubicBezTo>
                    <a:pt x="1" y="0"/>
                    <a:pt x="1" y="0"/>
                    <a:pt x="1" y="0"/>
                  </a:cubicBezTo>
                  <a:cubicBezTo>
                    <a:pt x="0" y="0"/>
                    <a:pt x="0" y="1"/>
                    <a:pt x="0" y="2"/>
                  </a:cubicBezTo>
                  <a:cubicBezTo>
                    <a:pt x="0" y="3"/>
                    <a:pt x="0" y="4"/>
                    <a:pt x="1" y="4"/>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5" name="Freeform 109">
              <a:extLst>
                <a:ext uri="{FF2B5EF4-FFF2-40B4-BE49-F238E27FC236}">
                  <a16:creationId xmlns:a16="http://schemas.microsoft.com/office/drawing/2014/main" id="{D05C7308-8660-4ACD-A81F-4B7CB7D6F797}"/>
                </a:ext>
              </a:extLst>
            </p:cNvPr>
            <p:cNvSpPr>
              <a:spLocks/>
            </p:cNvSpPr>
            <p:nvPr/>
          </p:nvSpPr>
          <p:spPr bwMode="auto">
            <a:xfrm>
              <a:off x="1549401" y="5199063"/>
              <a:ext cx="95250" cy="11113"/>
            </a:xfrm>
            <a:custGeom>
              <a:avLst/>
              <a:gdLst>
                <a:gd name="T0" fmla="*/ 1 w 32"/>
                <a:gd name="T1" fmla="*/ 4 h 4"/>
                <a:gd name="T2" fmla="*/ 30 w 32"/>
                <a:gd name="T3" fmla="*/ 4 h 4"/>
                <a:gd name="T4" fmla="*/ 32 w 32"/>
                <a:gd name="T5" fmla="*/ 2 h 4"/>
                <a:gd name="T6" fmla="*/ 30 w 32"/>
                <a:gd name="T7" fmla="*/ 0 h 4"/>
                <a:gd name="T8" fmla="*/ 1 w 32"/>
                <a:gd name="T9" fmla="*/ 0 h 4"/>
                <a:gd name="T10" fmla="*/ 0 w 32"/>
                <a:gd name="T11" fmla="*/ 2 h 4"/>
                <a:gd name="T12" fmla="*/ 1 w 3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2" h="4">
                  <a:moveTo>
                    <a:pt x="1" y="4"/>
                  </a:moveTo>
                  <a:cubicBezTo>
                    <a:pt x="30" y="4"/>
                    <a:pt x="30" y="4"/>
                    <a:pt x="30" y="4"/>
                  </a:cubicBezTo>
                  <a:cubicBezTo>
                    <a:pt x="31" y="4"/>
                    <a:pt x="32" y="3"/>
                    <a:pt x="32" y="2"/>
                  </a:cubicBezTo>
                  <a:cubicBezTo>
                    <a:pt x="32" y="1"/>
                    <a:pt x="31" y="0"/>
                    <a:pt x="30" y="0"/>
                  </a:cubicBezTo>
                  <a:cubicBezTo>
                    <a:pt x="1" y="0"/>
                    <a:pt x="1" y="0"/>
                    <a:pt x="1" y="0"/>
                  </a:cubicBezTo>
                  <a:cubicBezTo>
                    <a:pt x="0" y="0"/>
                    <a:pt x="0" y="1"/>
                    <a:pt x="0" y="2"/>
                  </a:cubicBezTo>
                  <a:cubicBezTo>
                    <a:pt x="0" y="3"/>
                    <a:pt x="0" y="4"/>
                    <a:pt x="1" y="4"/>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6" name="Freeform 110">
              <a:extLst>
                <a:ext uri="{FF2B5EF4-FFF2-40B4-BE49-F238E27FC236}">
                  <a16:creationId xmlns:a16="http://schemas.microsoft.com/office/drawing/2014/main" id="{FB109688-3A86-40CD-B2DC-3BF864C99154}"/>
                </a:ext>
              </a:extLst>
            </p:cNvPr>
            <p:cNvSpPr>
              <a:spLocks/>
            </p:cNvSpPr>
            <p:nvPr/>
          </p:nvSpPr>
          <p:spPr bwMode="auto">
            <a:xfrm>
              <a:off x="1841501" y="5199063"/>
              <a:ext cx="95250" cy="11113"/>
            </a:xfrm>
            <a:custGeom>
              <a:avLst/>
              <a:gdLst>
                <a:gd name="T0" fmla="*/ 1 w 32"/>
                <a:gd name="T1" fmla="*/ 4 h 4"/>
                <a:gd name="T2" fmla="*/ 30 w 32"/>
                <a:gd name="T3" fmla="*/ 4 h 4"/>
                <a:gd name="T4" fmla="*/ 32 w 32"/>
                <a:gd name="T5" fmla="*/ 2 h 4"/>
                <a:gd name="T6" fmla="*/ 30 w 32"/>
                <a:gd name="T7" fmla="*/ 0 h 4"/>
                <a:gd name="T8" fmla="*/ 1 w 32"/>
                <a:gd name="T9" fmla="*/ 0 h 4"/>
                <a:gd name="T10" fmla="*/ 0 w 32"/>
                <a:gd name="T11" fmla="*/ 2 h 4"/>
                <a:gd name="T12" fmla="*/ 1 w 3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2" h="4">
                  <a:moveTo>
                    <a:pt x="1" y="4"/>
                  </a:moveTo>
                  <a:cubicBezTo>
                    <a:pt x="30" y="4"/>
                    <a:pt x="30" y="4"/>
                    <a:pt x="30" y="4"/>
                  </a:cubicBezTo>
                  <a:cubicBezTo>
                    <a:pt x="31" y="4"/>
                    <a:pt x="32" y="3"/>
                    <a:pt x="32" y="2"/>
                  </a:cubicBezTo>
                  <a:cubicBezTo>
                    <a:pt x="32" y="1"/>
                    <a:pt x="31" y="0"/>
                    <a:pt x="30" y="0"/>
                  </a:cubicBezTo>
                  <a:cubicBezTo>
                    <a:pt x="1" y="0"/>
                    <a:pt x="1" y="0"/>
                    <a:pt x="1" y="0"/>
                  </a:cubicBezTo>
                  <a:cubicBezTo>
                    <a:pt x="0" y="0"/>
                    <a:pt x="0" y="1"/>
                    <a:pt x="0" y="2"/>
                  </a:cubicBezTo>
                  <a:cubicBezTo>
                    <a:pt x="0" y="3"/>
                    <a:pt x="0" y="4"/>
                    <a:pt x="1" y="4"/>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7" name="Freeform 111">
              <a:extLst>
                <a:ext uri="{FF2B5EF4-FFF2-40B4-BE49-F238E27FC236}">
                  <a16:creationId xmlns:a16="http://schemas.microsoft.com/office/drawing/2014/main" id="{73650608-6EDA-4CE3-BE95-C69A786BE92E}"/>
                </a:ext>
              </a:extLst>
            </p:cNvPr>
            <p:cNvSpPr>
              <a:spLocks/>
            </p:cNvSpPr>
            <p:nvPr/>
          </p:nvSpPr>
          <p:spPr bwMode="auto">
            <a:xfrm>
              <a:off x="404813" y="5568951"/>
              <a:ext cx="146050" cy="9525"/>
            </a:xfrm>
            <a:custGeom>
              <a:avLst/>
              <a:gdLst>
                <a:gd name="T0" fmla="*/ 2 w 49"/>
                <a:gd name="T1" fmla="*/ 3 h 3"/>
                <a:gd name="T2" fmla="*/ 47 w 49"/>
                <a:gd name="T3" fmla="*/ 3 h 3"/>
                <a:gd name="T4" fmla="*/ 49 w 49"/>
                <a:gd name="T5" fmla="*/ 1 h 3"/>
                <a:gd name="T6" fmla="*/ 47 w 49"/>
                <a:gd name="T7" fmla="*/ 0 h 3"/>
                <a:gd name="T8" fmla="*/ 2 w 49"/>
                <a:gd name="T9" fmla="*/ 0 h 3"/>
                <a:gd name="T10" fmla="*/ 0 w 49"/>
                <a:gd name="T11" fmla="*/ 1 h 3"/>
                <a:gd name="T12" fmla="*/ 2 w 49"/>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9" h="3">
                  <a:moveTo>
                    <a:pt x="2" y="3"/>
                  </a:moveTo>
                  <a:cubicBezTo>
                    <a:pt x="47" y="3"/>
                    <a:pt x="47" y="3"/>
                    <a:pt x="47" y="3"/>
                  </a:cubicBezTo>
                  <a:cubicBezTo>
                    <a:pt x="48" y="3"/>
                    <a:pt x="49" y="2"/>
                    <a:pt x="49" y="1"/>
                  </a:cubicBezTo>
                  <a:cubicBezTo>
                    <a:pt x="49" y="1"/>
                    <a:pt x="48" y="0"/>
                    <a:pt x="47" y="0"/>
                  </a:cubicBezTo>
                  <a:cubicBezTo>
                    <a:pt x="2" y="0"/>
                    <a:pt x="2" y="0"/>
                    <a:pt x="2" y="0"/>
                  </a:cubicBezTo>
                  <a:cubicBezTo>
                    <a:pt x="1" y="0"/>
                    <a:pt x="0" y="1"/>
                    <a:pt x="0" y="1"/>
                  </a:cubicBezTo>
                  <a:cubicBezTo>
                    <a:pt x="0" y="2"/>
                    <a:pt x="1" y="3"/>
                    <a:pt x="2" y="3"/>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8" name="Freeform 112">
              <a:extLst>
                <a:ext uri="{FF2B5EF4-FFF2-40B4-BE49-F238E27FC236}">
                  <a16:creationId xmlns:a16="http://schemas.microsoft.com/office/drawing/2014/main" id="{6C0AD554-751E-4B1C-89B0-131E3F8BC778}"/>
                </a:ext>
              </a:extLst>
            </p:cNvPr>
            <p:cNvSpPr>
              <a:spLocks/>
            </p:cNvSpPr>
            <p:nvPr/>
          </p:nvSpPr>
          <p:spPr bwMode="auto">
            <a:xfrm>
              <a:off x="404813" y="5459413"/>
              <a:ext cx="146050" cy="7938"/>
            </a:xfrm>
            <a:custGeom>
              <a:avLst/>
              <a:gdLst>
                <a:gd name="T0" fmla="*/ 2 w 49"/>
                <a:gd name="T1" fmla="*/ 3 h 3"/>
                <a:gd name="T2" fmla="*/ 47 w 49"/>
                <a:gd name="T3" fmla="*/ 3 h 3"/>
                <a:gd name="T4" fmla="*/ 49 w 49"/>
                <a:gd name="T5" fmla="*/ 1 h 3"/>
                <a:gd name="T6" fmla="*/ 47 w 49"/>
                <a:gd name="T7" fmla="*/ 0 h 3"/>
                <a:gd name="T8" fmla="*/ 2 w 49"/>
                <a:gd name="T9" fmla="*/ 0 h 3"/>
                <a:gd name="T10" fmla="*/ 0 w 49"/>
                <a:gd name="T11" fmla="*/ 1 h 3"/>
                <a:gd name="T12" fmla="*/ 2 w 49"/>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9" h="3">
                  <a:moveTo>
                    <a:pt x="2" y="3"/>
                  </a:moveTo>
                  <a:cubicBezTo>
                    <a:pt x="47" y="3"/>
                    <a:pt x="47" y="3"/>
                    <a:pt x="47" y="3"/>
                  </a:cubicBezTo>
                  <a:cubicBezTo>
                    <a:pt x="48" y="3"/>
                    <a:pt x="49" y="2"/>
                    <a:pt x="49" y="1"/>
                  </a:cubicBezTo>
                  <a:cubicBezTo>
                    <a:pt x="49" y="0"/>
                    <a:pt x="48" y="0"/>
                    <a:pt x="47" y="0"/>
                  </a:cubicBezTo>
                  <a:cubicBezTo>
                    <a:pt x="2" y="0"/>
                    <a:pt x="2" y="0"/>
                    <a:pt x="2" y="0"/>
                  </a:cubicBezTo>
                  <a:cubicBezTo>
                    <a:pt x="1" y="0"/>
                    <a:pt x="0" y="0"/>
                    <a:pt x="0" y="1"/>
                  </a:cubicBezTo>
                  <a:cubicBezTo>
                    <a:pt x="0" y="2"/>
                    <a:pt x="1" y="3"/>
                    <a:pt x="2" y="3"/>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9" name="Freeform 113">
              <a:extLst>
                <a:ext uri="{FF2B5EF4-FFF2-40B4-BE49-F238E27FC236}">
                  <a16:creationId xmlns:a16="http://schemas.microsoft.com/office/drawing/2014/main" id="{0FCB7FFA-2A45-4DCA-99E0-9E74DCE8CA3D}"/>
                </a:ext>
              </a:extLst>
            </p:cNvPr>
            <p:cNvSpPr>
              <a:spLocks/>
            </p:cNvSpPr>
            <p:nvPr/>
          </p:nvSpPr>
          <p:spPr bwMode="auto">
            <a:xfrm>
              <a:off x="404813" y="5513388"/>
              <a:ext cx="146050" cy="11113"/>
            </a:xfrm>
            <a:custGeom>
              <a:avLst/>
              <a:gdLst>
                <a:gd name="T0" fmla="*/ 2 w 49"/>
                <a:gd name="T1" fmla="*/ 4 h 4"/>
                <a:gd name="T2" fmla="*/ 47 w 49"/>
                <a:gd name="T3" fmla="*/ 4 h 4"/>
                <a:gd name="T4" fmla="*/ 49 w 49"/>
                <a:gd name="T5" fmla="*/ 2 h 4"/>
                <a:gd name="T6" fmla="*/ 47 w 49"/>
                <a:gd name="T7" fmla="*/ 0 h 4"/>
                <a:gd name="T8" fmla="*/ 2 w 49"/>
                <a:gd name="T9" fmla="*/ 0 h 4"/>
                <a:gd name="T10" fmla="*/ 0 w 49"/>
                <a:gd name="T11" fmla="*/ 2 h 4"/>
                <a:gd name="T12" fmla="*/ 2 w 49"/>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9" h="4">
                  <a:moveTo>
                    <a:pt x="2" y="4"/>
                  </a:moveTo>
                  <a:cubicBezTo>
                    <a:pt x="47" y="4"/>
                    <a:pt x="47" y="4"/>
                    <a:pt x="47" y="4"/>
                  </a:cubicBezTo>
                  <a:cubicBezTo>
                    <a:pt x="48" y="4"/>
                    <a:pt x="49" y="3"/>
                    <a:pt x="49" y="2"/>
                  </a:cubicBezTo>
                  <a:cubicBezTo>
                    <a:pt x="49" y="1"/>
                    <a:pt x="48" y="0"/>
                    <a:pt x="47" y="0"/>
                  </a:cubicBezTo>
                  <a:cubicBezTo>
                    <a:pt x="2" y="0"/>
                    <a:pt x="2" y="0"/>
                    <a:pt x="2" y="0"/>
                  </a:cubicBezTo>
                  <a:cubicBezTo>
                    <a:pt x="1" y="0"/>
                    <a:pt x="0" y="1"/>
                    <a:pt x="0" y="2"/>
                  </a:cubicBezTo>
                  <a:cubicBezTo>
                    <a:pt x="0" y="3"/>
                    <a:pt x="1" y="4"/>
                    <a:pt x="2" y="4"/>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1" name="Freeform 114">
              <a:extLst>
                <a:ext uri="{FF2B5EF4-FFF2-40B4-BE49-F238E27FC236}">
                  <a16:creationId xmlns:a16="http://schemas.microsoft.com/office/drawing/2014/main" id="{2FD29690-E6FC-4FAD-9F47-2C097A77EF68}"/>
                </a:ext>
              </a:extLst>
            </p:cNvPr>
            <p:cNvSpPr>
              <a:spLocks/>
            </p:cNvSpPr>
            <p:nvPr/>
          </p:nvSpPr>
          <p:spPr bwMode="auto">
            <a:xfrm>
              <a:off x="404813" y="5622926"/>
              <a:ext cx="146050" cy="12700"/>
            </a:xfrm>
            <a:custGeom>
              <a:avLst/>
              <a:gdLst>
                <a:gd name="T0" fmla="*/ 2 w 49"/>
                <a:gd name="T1" fmla="*/ 4 h 4"/>
                <a:gd name="T2" fmla="*/ 47 w 49"/>
                <a:gd name="T3" fmla="*/ 4 h 4"/>
                <a:gd name="T4" fmla="*/ 49 w 49"/>
                <a:gd name="T5" fmla="*/ 2 h 4"/>
                <a:gd name="T6" fmla="*/ 47 w 49"/>
                <a:gd name="T7" fmla="*/ 0 h 4"/>
                <a:gd name="T8" fmla="*/ 2 w 49"/>
                <a:gd name="T9" fmla="*/ 0 h 4"/>
                <a:gd name="T10" fmla="*/ 0 w 49"/>
                <a:gd name="T11" fmla="*/ 2 h 4"/>
                <a:gd name="T12" fmla="*/ 2 w 49"/>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9" h="4">
                  <a:moveTo>
                    <a:pt x="2" y="4"/>
                  </a:moveTo>
                  <a:cubicBezTo>
                    <a:pt x="47" y="4"/>
                    <a:pt x="47" y="4"/>
                    <a:pt x="47" y="4"/>
                  </a:cubicBezTo>
                  <a:cubicBezTo>
                    <a:pt x="48" y="4"/>
                    <a:pt x="49" y="3"/>
                    <a:pt x="49" y="2"/>
                  </a:cubicBezTo>
                  <a:cubicBezTo>
                    <a:pt x="49" y="1"/>
                    <a:pt x="48" y="0"/>
                    <a:pt x="47" y="0"/>
                  </a:cubicBezTo>
                  <a:cubicBezTo>
                    <a:pt x="2" y="0"/>
                    <a:pt x="2" y="0"/>
                    <a:pt x="2" y="0"/>
                  </a:cubicBezTo>
                  <a:cubicBezTo>
                    <a:pt x="1" y="0"/>
                    <a:pt x="0" y="1"/>
                    <a:pt x="0" y="2"/>
                  </a:cubicBezTo>
                  <a:cubicBezTo>
                    <a:pt x="0" y="3"/>
                    <a:pt x="1" y="4"/>
                    <a:pt x="2" y="4"/>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3" name="Freeform 115">
              <a:extLst>
                <a:ext uri="{FF2B5EF4-FFF2-40B4-BE49-F238E27FC236}">
                  <a16:creationId xmlns:a16="http://schemas.microsoft.com/office/drawing/2014/main" id="{219EEF59-2B7D-47C5-A6B6-036423FD0F59}"/>
                </a:ext>
              </a:extLst>
            </p:cNvPr>
            <p:cNvSpPr>
              <a:spLocks/>
            </p:cNvSpPr>
            <p:nvPr/>
          </p:nvSpPr>
          <p:spPr bwMode="auto">
            <a:xfrm>
              <a:off x="404813" y="5734051"/>
              <a:ext cx="146050" cy="11113"/>
            </a:xfrm>
            <a:custGeom>
              <a:avLst/>
              <a:gdLst>
                <a:gd name="T0" fmla="*/ 2 w 49"/>
                <a:gd name="T1" fmla="*/ 4 h 4"/>
                <a:gd name="T2" fmla="*/ 47 w 49"/>
                <a:gd name="T3" fmla="*/ 4 h 4"/>
                <a:gd name="T4" fmla="*/ 49 w 49"/>
                <a:gd name="T5" fmla="*/ 2 h 4"/>
                <a:gd name="T6" fmla="*/ 47 w 49"/>
                <a:gd name="T7" fmla="*/ 0 h 4"/>
                <a:gd name="T8" fmla="*/ 2 w 49"/>
                <a:gd name="T9" fmla="*/ 0 h 4"/>
                <a:gd name="T10" fmla="*/ 0 w 49"/>
                <a:gd name="T11" fmla="*/ 2 h 4"/>
                <a:gd name="T12" fmla="*/ 2 w 49"/>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9" h="4">
                  <a:moveTo>
                    <a:pt x="2" y="4"/>
                  </a:moveTo>
                  <a:cubicBezTo>
                    <a:pt x="47" y="4"/>
                    <a:pt x="47" y="4"/>
                    <a:pt x="47" y="4"/>
                  </a:cubicBezTo>
                  <a:cubicBezTo>
                    <a:pt x="48" y="4"/>
                    <a:pt x="49" y="3"/>
                    <a:pt x="49" y="2"/>
                  </a:cubicBezTo>
                  <a:cubicBezTo>
                    <a:pt x="49" y="1"/>
                    <a:pt x="48" y="0"/>
                    <a:pt x="47" y="0"/>
                  </a:cubicBezTo>
                  <a:cubicBezTo>
                    <a:pt x="2" y="0"/>
                    <a:pt x="2" y="0"/>
                    <a:pt x="2" y="0"/>
                  </a:cubicBezTo>
                  <a:cubicBezTo>
                    <a:pt x="1" y="0"/>
                    <a:pt x="0" y="1"/>
                    <a:pt x="0" y="2"/>
                  </a:cubicBezTo>
                  <a:cubicBezTo>
                    <a:pt x="0" y="3"/>
                    <a:pt x="1" y="4"/>
                    <a:pt x="2" y="4"/>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5" name="Freeform 116">
              <a:extLst>
                <a:ext uri="{FF2B5EF4-FFF2-40B4-BE49-F238E27FC236}">
                  <a16:creationId xmlns:a16="http://schemas.microsoft.com/office/drawing/2014/main" id="{DDCECB16-E874-46DC-9274-BBA060474AF5}"/>
                </a:ext>
              </a:extLst>
            </p:cNvPr>
            <p:cNvSpPr>
              <a:spLocks/>
            </p:cNvSpPr>
            <p:nvPr/>
          </p:nvSpPr>
          <p:spPr bwMode="auto">
            <a:xfrm>
              <a:off x="404813" y="5680076"/>
              <a:ext cx="146050" cy="9525"/>
            </a:xfrm>
            <a:custGeom>
              <a:avLst/>
              <a:gdLst>
                <a:gd name="T0" fmla="*/ 2 w 49"/>
                <a:gd name="T1" fmla="*/ 3 h 3"/>
                <a:gd name="T2" fmla="*/ 47 w 49"/>
                <a:gd name="T3" fmla="*/ 3 h 3"/>
                <a:gd name="T4" fmla="*/ 49 w 49"/>
                <a:gd name="T5" fmla="*/ 2 h 3"/>
                <a:gd name="T6" fmla="*/ 47 w 49"/>
                <a:gd name="T7" fmla="*/ 0 h 3"/>
                <a:gd name="T8" fmla="*/ 2 w 49"/>
                <a:gd name="T9" fmla="*/ 0 h 3"/>
                <a:gd name="T10" fmla="*/ 0 w 49"/>
                <a:gd name="T11" fmla="*/ 2 h 3"/>
                <a:gd name="T12" fmla="*/ 2 w 49"/>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9" h="3">
                  <a:moveTo>
                    <a:pt x="2" y="3"/>
                  </a:moveTo>
                  <a:cubicBezTo>
                    <a:pt x="47" y="3"/>
                    <a:pt x="47" y="3"/>
                    <a:pt x="47" y="3"/>
                  </a:cubicBezTo>
                  <a:cubicBezTo>
                    <a:pt x="48" y="3"/>
                    <a:pt x="49" y="3"/>
                    <a:pt x="49" y="2"/>
                  </a:cubicBezTo>
                  <a:cubicBezTo>
                    <a:pt x="49" y="1"/>
                    <a:pt x="48" y="0"/>
                    <a:pt x="47" y="0"/>
                  </a:cubicBezTo>
                  <a:cubicBezTo>
                    <a:pt x="2" y="0"/>
                    <a:pt x="2" y="0"/>
                    <a:pt x="2" y="0"/>
                  </a:cubicBezTo>
                  <a:cubicBezTo>
                    <a:pt x="1" y="0"/>
                    <a:pt x="0" y="1"/>
                    <a:pt x="0" y="2"/>
                  </a:cubicBezTo>
                  <a:cubicBezTo>
                    <a:pt x="0" y="3"/>
                    <a:pt x="1" y="3"/>
                    <a:pt x="2" y="3"/>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7" name="Freeform 117">
              <a:extLst>
                <a:ext uri="{FF2B5EF4-FFF2-40B4-BE49-F238E27FC236}">
                  <a16:creationId xmlns:a16="http://schemas.microsoft.com/office/drawing/2014/main" id="{D248A422-1782-4D40-B68D-78E64C35E0F6}"/>
                </a:ext>
              </a:extLst>
            </p:cNvPr>
            <p:cNvSpPr>
              <a:spLocks/>
            </p:cNvSpPr>
            <p:nvPr/>
          </p:nvSpPr>
          <p:spPr bwMode="auto">
            <a:xfrm>
              <a:off x="404813" y="5791201"/>
              <a:ext cx="146050" cy="7938"/>
            </a:xfrm>
            <a:custGeom>
              <a:avLst/>
              <a:gdLst>
                <a:gd name="T0" fmla="*/ 2 w 49"/>
                <a:gd name="T1" fmla="*/ 3 h 3"/>
                <a:gd name="T2" fmla="*/ 47 w 49"/>
                <a:gd name="T3" fmla="*/ 3 h 3"/>
                <a:gd name="T4" fmla="*/ 49 w 49"/>
                <a:gd name="T5" fmla="*/ 2 h 3"/>
                <a:gd name="T6" fmla="*/ 47 w 49"/>
                <a:gd name="T7" fmla="*/ 0 h 3"/>
                <a:gd name="T8" fmla="*/ 2 w 49"/>
                <a:gd name="T9" fmla="*/ 0 h 3"/>
                <a:gd name="T10" fmla="*/ 0 w 49"/>
                <a:gd name="T11" fmla="*/ 2 h 3"/>
                <a:gd name="T12" fmla="*/ 2 w 49"/>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9" h="3">
                  <a:moveTo>
                    <a:pt x="2" y="3"/>
                  </a:moveTo>
                  <a:cubicBezTo>
                    <a:pt x="47" y="3"/>
                    <a:pt x="47" y="3"/>
                    <a:pt x="47" y="3"/>
                  </a:cubicBezTo>
                  <a:cubicBezTo>
                    <a:pt x="48" y="3"/>
                    <a:pt x="49" y="3"/>
                    <a:pt x="49" y="2"/>
                  </a:cubicBezTo>
                  <a:cubicBezTo>
                    <a:pt x="49" y="1"/>
                    <a:pt x="48" y="0"/>
                    <a:pt x="47" y="0"/>
                  </a:cubicBezTo>
                  <a:cubicBezTo>
                    <a:pt x="2" y="0"/>
                    <a:pt x="2" y="0"/>
                    <a:pt x="2" y="0"/>
                  </a:cubicBezTo>
                  <a:cubicBezTo>
                    <a:pt x="1" y="0"/>
                    <a:pt x="0" y="1"/>
                    <a:pt x="0" y="2"/>
                  </a:cubicBezTo>
                  <a:cubicBezTo>
                    <a:pt x="0" y="3"/>
                    <a:pt x="1" y="3"/>
                    <a:pt x="2" y="3"/>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9" name="Freeform 118">
              <a:extLst>
                <a:ext uri="{FF2B5EF4-FFF2-40B4-BE49-F238E27FC236}">
                  <a16:creationId xmlns:a16="http://schemas.microsoft.com/office/drawing/2014/main" id="{7A2908DA-91E7-4BCC-A54A-62A1B6C39490}"/>
                </a:ext>
              </a:extLst>
            </p:cNvPr>
            <p:cNvSpPr>
              <a:spLocks/>
            </p:cNvSpPr>
            <p:nvPr/>
          </p:nvSpPr>
          <p:spPr bwMode="auto">
            <a:xfrm>
              <a:off x="1397001" y="5243513"/>
              <a:ext cx="542925" cy="63500"/>
            </a:xfrm>
            <a:custGeom>
              <a:avLst/>
              <a:gdLst>
                <a:gd name="T0" fmla="*/ 178 w 182"/>
                <a:gd name="T1" fmla="*/ 19 h 21"/>
                <a:gd name="T2" fmla="*/ 178 w 182"/>
                <a:gd name="T3" fmla="*/ 18 h 21"/>
                <a:gd name="T4" fmla="*/ 4 w 182"/>
                <a:gd name="T5" fmla="*/ 18 h 21"/>
                <a:gd name="T6" fmla="*/ 3 w 182"/>
                <a:gd name="T7" fmla="*/ 17 h 21"/>
                <a:gd name="T8" fmla="*/ 3 w 182"/>
                <a:gd name="T9" fmla="*/ 4 h 21"/>
                <a:gd name="T10" fmla="*/ 4 w 182"/>
                <a:gd name="T11" fmla="*/ 3 h 21"/>
                <a:gd name="T12" fmla="*/ 178 w 182"/>
                <a:gd name="T13" fmla="*/ 3 h 21"/>
                <a:gd name="T14" fmla="*/ 179 w 182"/>
                <a:gd name="T15" fmla="*/ 4 h 21"/>
                <a:gd name="T16" fmla="*/ 179 w 182"/>
                <a:gd name="T17" fmla="*/ 17 h 21"/>
                <a:gd name="T18" fmla="*/ 178 w 182"/>
                <a:gd name="T19" fmla="*/ 18 h 21"/>
                <a:gd name="T20" fmla="*/ 178 w 182"/>
                <a:gd name="T21" fmla="*/ 19 h 21"/>
                <a:gd name="T22" fmla="*/ 178 w 182"/>
                <a:gd name="T23" fmla="*/ 21 h 21"/>
                <a:gd name="T24" fmla="*/ 182 w 182"/>
                <a:gd name="T25" fmla="*/ 17 h 21"/>
                <a:gd name="T26" fmla="*/ 182 w 182"/>
                <a:gd name="T27" fmla="*/ 4 h 21"/>
                <a:gd name="T28" fmla="*/ 178 w 182"/>
                <a:gd name="T29" fmla="*/ 0 h 21"/>
                <a:gd name="T30" fmla="*/ 4 w 182"/>
                <a:gd name="T31" fmla="*/ 0 h 21"/>
                <a:gd name="T32" fmla="*/ 0 w 182"/>
                <a:gd name="T33" fmla="*/ 4 h 21"/>
                <a:gd name="T34" fmla="*/ 0 w 182"/>
                <a:gd name="T35" fmla="*/ 17 h 21"/>
                <a:gd name="T36" fmla="*/ 4 w 182"/>
                <a:gd name="T37" fmla="*/ 21 h 21"/>
                <a:gd name="T38" fmla="*/ 178 w 182"/>
                <a:gd name="T39" fmla="*/ 21 h 21"/>
                <a:gd name="T40" fmla="*/ 178 w 182"/>
                <a:gd name="T41" fmla="*/ 1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2" h="21">
                  <a:moveTo>
                    <a:pt x="178" y="19"/>
                  </a:moveTo>
                  <a:cubicBezTo>
                    <a:pt x="178" y="18"/>
                    <a:pt x="178" y="18"/>
                    <a:pt x="178" y="18"/>
                  </a:cubicBezTo>
                  <a:cubicBezTo>
                    <a:pt x="4" y="18"/>
                    <a:pt x="4" y="18"/>
                    <a:pt x="4" y="18"/>
                  </a:cubicBezTo>
                  <a:cubicBezTo>
                    <a:pt x="4" y="18"/>
                    <a:pt x="3" y="17"/>
                    <a:pt x="3" y="17"/>
                  </a:cubicBezTo>
                  <a:cubicBezTo>
                    <a:pt x="3" y="4"/>
                    <a:pt x="3" y="4"/>
                    <a:pt x="3" y="4"/>
                  </a:cubicBezTo>
                  <a:cubicBezTo>
                    <a:pt x="3" y="3"/>
                    <a:pt x="4" y="3"/>
                    <a:pt x="4" y="3"/>
                  </a:cubicBezTo>
                  <a:cubicBezTo>
                    <a:pt x="178" y="3"/>
                    <a:pt x="178" y="3"/>
                    <a:pt x="178" y="3"/>
                  </a:cubicBezTo>
                  <a:cubicBezTo>
                    <a:pt x="179" y="3"/>
                    <a:pt x="179" y="3"/>
                    <a:pt x="179" y="4"/>
                  </a:cubicBezTo>
                  <a:cubicBezTo>
                    <a:pt x="179" y="17"/>
                    <a:pt x="179" y="17"/>
                    <a:pt x="179" y="17"/>
                  </a:cubicBezTo>
                  <a:cubicBezTo>
                    <a:pt x="179" y="17"/>
                    <a:pt x="179" y="18"/>
                    <a:pt x="178" y="18"/>
                  </a:cubicBezTo>
                  <a:cubicBezTo>
                    <a:pt x="178" y="19"/>
                    <a:pt x="178" y="19"/>
                    <a:pt x="178" y="19"/>
                  </a:cubicBezTo>
                  <a:cubicBezTo>
                    <a:pt x="178" y="21"/>
                    <a:pt x="178" y="21"/>
                    <a:pt x="178" y="21"/>
                  </a:cubicBezTo>
                  <a:cubicBezTo>
                    <a:pt x="180" y="21"/>
                    <a:pt x="182" y="19"/>
                    <a:pt x="182" y="17"/>
                  </a:cubicBezTo>
                  <a:cubicBezTo>
                    <a:pt x="182" y="4"/>
                    <a:pt x="182" y="4"/>
                    <a:pt x="182" y="4"/>
                  </a:cubicBezTo>
                  <a:cubicBezTo>
                    <a:pt x="182" y="2"/>
                    <a:pt x="180" y="0"/>
                    <a:pt x="178" y="0"/>
                  </a:cubicBezTo>
                  <a:cubicBezTo>
                    <a:pt x="4" y="0"/>
                    <a:pt x="4" y="0"/>
                    <a:pt x="4" y="0"/>
                  </a:cubicBezTo>
                  <a:cubicBezTo>
                    <a:pt x="2" y="0"/>
                    <a:pt x="0" y="2"/>
                    <a:pt x="0" y="4"/>
                  </a:cubicBezTo>
                  <a:cubicBezTo>
                    <a:pt x="0" y="17"/>
                    <a:pt x="0" y="17"/>
                    <a:pt x="0" y="17"/>
                  </a:cubicBezTo>
                  <a:cubicBezTo>
                    <a:pt x="0" y="19"/>
                    <a:pt x="2" y="21"/>
                    <a:pt x="4" y="21"/>
                  </a:cubicBezTo>
                  <a:cubicBezTo>
                    <a:pt x="178" y="21"/>
                    <a:pt x="178" y="21"/>
                    <a:pt x="178" y="21"/>
                  </a:cubicBezTo>
                  <a:lnTo>
                    <a:pt x="178" y="19"/>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1" name="Freeform 119">
              <a:extLst>
                <a:ext uri="{FF2B5EF4-FFF2-40B4-BE49-F238E27FC236}">
                  <a16:creationId xmlns:a16="http://schemas.microsoft.com/office/drawing/2014/main" id="{C0D37CEE-B53B-4B89-9E51-3AFFAD8057B6}"/>
                </a:ext>
              </a:extLst>
            </p:cNvPr>
            <p:cNvSpPr>
              <a:spLocks/>
            </p:cNvSpPr>
            <p:nvPr/>
          </p:nvSpPr>
          <p:spPr bwMode="auto">
            <a:xfrm>
              <a:off x="1882776" y="5257801"/>
              <a:ext cx="23813" cy="22225"/>
            </a:xfrm>
            <a:custGeom>
              <a:avLst/>
              <a:gdLst>
                <a:gd name="T0" fmla="*/ 6 w 8"/>
                <a:gd name="T1" fmla="*/ 1 h 7"/>
                <a:gd name="T2" fmla="*/ 6 w 8"/>
                <a:gd name="T3" fmla="*/ 2 h 7"/>
                <a:gd name="T4" fmla="*/ 6 w 8"/>
                <a:gd name="T5" fmla="*/ 3 h 7"/>
                <a:gd name="T6" fmla="*/ 6 w 8"/>
                <a:gd name="T7" fmla="*/ 5 h 7"/>
                <a:gd name="T8" fmla="*/ 4 w 8"/>
                <a:gd name="T9" fmla="*/ 6 h 7"/>
                <a:gd name="T10" fmla="*/ 3 w 8"/>
                <a:gd name="T11" fmla="*/ 5 h 7"/>
                <a:gd name="T12" fmla="*/ 2 w 8"/>
                <a:gd name="T13" fmla="*/ 3 h 7"/>
                <a:gd name="T14" fmla="*/ 3 w 8"/>
                <a:gd name="T15" fmla="*/ 2 h 7"/>
                <a:gd name="T16" fmla="*/ 4 w 8"/>
                <a:gd name="T17" fmla="*/ 1 h 7"/>
                <a:gd name="T18" fmla="*/ 6 w 8"/>
                <a:gd name="T19" fmla="*/ 2 h 7"/>
                <a:gd name="T20" fmla="*/ 6 w 8"/>
                <a:gd name="T21" fmla="*/ 1 h 7"/>
                <a:gd name="T22" fmla="*/ 7 w 8"/>
                <a:gd name="T23" fmla="*/ 1 h 7"/>
                <a:gd name="T24" fmla="*/ 4 w 8"/>
                <a:gd name="T25" fmla="*/ 0 h 7"/>
                <a:gd name="T26" fmla="*/ 1 w 8"/>
                <a:gd name="T27" fmla="*/ 1 h 7"/>
                <a:gd name="T28" fmla="*/ 0 w 8"/>
                <a:gd name="T29" fmla="*/ 3 h 7"/>
                <a:gd name="T30" fmla="*/ 1 w 8"/>
                <a:gd name="T31" fmla="*/ 6 h 7"/>
                <a:gd name="T32" fmla="*/ 4 w 8"/>
                <a:gd name="T33" fmla="*/ 7 h 7"/>
                <a:gd name="T34" fmla="*/ 7 w 8"/>
                <a:gd name="T35" fmla="*/ 6 h 7"/>
                <a:gd name="T36" fmla="*/ 8 w 8"/>
                <a:gd name="T37" fmla="*/ 3 h 7"/>
                <a:gd name="T38" fmla="*/ 7 w 8"/>
                <a:gd name="T39" fmla="*/ 1 h 7"/>
                <a:gd name="T40" fmla="*/ 6 w 8"/>
                <a:gd name="T41"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7">
                  <a:moveTo>
                    <a:pt x="6" y="1"/>
                  </a:moveTo>
                  <a:cubicBezTo>
                    <a:pt x="6" y="2"/>
                    <a:pt x="6" y="2"/>
                    <a:pt x="6" y="2"/>
                  </a:cubicBezTo>
                  <a:cubicBezTo>
                    <a:pt x="6" y="2"/>
                    <a:pt x="6" y="3"/>
                    <a:pt x="6" y="3"/>
                  </a:cubicBezTo>
                  <a:cubicBezTo>
                    <a:pt x="6" y="4"/>
                    <a:pt x="6" y="5"/>
                    <a:pt x="6" y="5"/>
                  </a:cubicBezTo>
                  <a:cubicBezTo>
                    <a:pt x="5" y="5"/>
                    <a:pt x="5" y="6"/>
                    <a:pt x="4" y="6"/>
                  </a:cubicBezTo>
                  <a:cubicBezTo>
                    <a:pt x="4" y="6"/>
                    <a:pt x="3" y="5"/>
                    <a:pt x="3" y="5"/>
                  </a:cubicBezTo>
                  <a:cubicBezTo>
                    <a:pt x="2" y="5"/>
                    <a:pt x="2" y="4"/>
                    <a:pt x="2" y="3"/>
                  </a:cubicBezTo>
                  <a:cubicBezTo>
                    <a:pt x="2" y="3"/>
                    <a:pt x="2" y="2"/>
                    <a:pt x="3" y="2"/>
                  </a:cubicBezTo>
                  <a:cubicBezTo>
                    <a:pt x="3" y="1"/>
                    <a:pt x="4" y="1"/>
                    <a:pt x="4" y="1"/>
                  </a:cubicBezTo>
                  <a:cubicBezTo>
                    <a:pt x="5" y="1"/>
                    <a:pt x="5" y="1"/>
                    <a:pt x="6" y="2"/>
                  </a:cubicBezTo>
                  <a:cubicBezTo>
                    <a:pt x="6" y="1"/>
                    <a:pt x="6" y="1"/>
                    <a:pt x="6" y="1"/>
                  </a:cubicBezTo>
                  <a:cubicBezTo>
                    <a:pt x="7" y="1"/>
                    <a:pt x="7" y="1"/>
                    <a:pt x="7" y="1"/>
                  </a:cubicBezTo>
                  <a:cubicBezTo>
                    <a:pt x="6" y="0"/>
                    <a:pt x="5" y="0"/>
                    <a:pt x="4" y="0"/>
                  </a:cubicBezTo>
                  <a:cubicBezTo>
                    <a:pt x="3" y="0"/>
                    <a:pt x="2" y="0"/>
                    <a:pt x="1" y="1"/>
                  </a:cubicBezTo>
                  <a:cubicBezTo>
                    <a:pt x="1" y="1"/>
                    <a:pt x="0" y="2"/>
                    <a:pt x="0" y="3"/>
                  </a:cubicBezTo>
                  <a:cubicBezTo>
                    <a:pt x="0" y="4"/>
                    <a:pt x="1" y="5"/>
                    <a:pt x="1" y="6"/>
                  </a:cubicBezTo>
                  <a:cubicBezTo>
                    <a:pt x="2" y="7"/>
                    <a:pt x="3" y="7"/>
                    <a:pt x="4" y="7"/>
                  </a:cubicBezTo>
                  <a:cubicBezTo>
                    <a:pt x="5" y="7"/>
                    <a:pt x="6" y="7"/>
                    <a:pt x="7" y="6"/>
                  </a:cubicBezTo>
                  <a:cubicBezTo>
                    <a:pt x="8" y="5"/>
                    <a:pt x="8" y="4"/>
                    <a:pt x="8" y="3"/>
                  </a:cubicBezTo>
                  <a:cubicBezTo>
                    <a:pt x="8" y="2"/>
                    <a:pt x="8" y="1"/>
                    <a:pt x="7" y="1"/>
                  </a:cubicBezTo>
                  <a:lnTo>
                    <a:pt x="6" y="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3" name="Freeform 120">
              <a:extLst>
                <a:ext uri="{FF2B5EF4-FFF2-40B4-BE49-F238E27FC236}">
                  <a16:creationId xmlns:a16="http://schemas.microsoft.com/office/drawing/2014/main" id="{8AE1A2F4-8B4F-4AB7-A1CE-05EFC78D2947}"/>
                </a:ext>
              </a:extLst>
            </p:cNvPr>
            <p:cNvSpPr>
              <a:spLocks/>
            </p:cNvSpPr>
            <p:nvPr/>
          </p:nvSpPr>
          <p:spPr bwMode="auto">
            <a:xfrm>
              <a:off x="1901826" y="5273676"/>
              <a:ext cx="14288" cy="17463"/>
            </a:xfrm>
            <a:custGeom>
              <a:avLst/>
              <a:gdLst>
                <a:gd name="T0" fmla="*/ 9 w 9"/>
                <a:gd name="T1" fmla="*/ 9 h 11"/>
                <a:gd name="T2" fmla="*/ 2 w 9"/>
                <a:gd name="T3" fmla="*/ 0 h 11"/>
                <a:gd name="T4" fmla="*/ 0 w 9"/>
                <a:gd name="T5" fmla="*/ 0 h 11"/>
                <a:gd name="T6" fmla="*/ 0 w 9"/>
                <a:gd name="T7" fmla="*/ 2 h 11"/>
                <a:gd name="T8" fmla="*/ 7 w 9"/>
                <a:gd name="T9" fmla="*/ 11 h 11"/>
                <a:gd name="T10" fmla="*/ 9 w 9"/>
                <a:gd name="T11" fmla="*/ 11 h 11"/>
                <a:gd name="T12" fmla="*/ 9 w 9"/>
                <a:gd name="T13" fmla="*/ 9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9" y="9"/>
                  </a:moveTo>
                  <a:lnTo>
                    <a:pt x="2" y="0"/>
                  </a:lnTo>
                  <a:lnTo>
                    <a:pt x="0" y="0"/>
                  </a:lnTo>
                  <a:lnTo>
                    <a:pt x="0" y="2"/>
                  </a:lnTo>
                  <a:lnTo>
                    <a:pt x="7" y="11"/>
                  </a:lnTo>
                  <a:lnTo>
                    <a:pt x="9" y="11"/>
                  </a:lnTo>
                  <a:lnTo>
                    <a:pt x="9" y="9"/>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5" name="Freeform 121">
              <a:extLst>
                <a:ext uri="{FF2B5EF4-FFF2-40B4-BE49-F238E27FC236}">
                  <a16:creationId xmlns:a16="http://schemas.microsoft.com/office/drawing/2014/main" id="{1D564055-644F-4151-9F9F-860175595494}"/>
                </a:ext>
              </a:extLst>
            </p:cNvPr>
            <p:cNvSpPr>
              <a:spLocks/>
            </p:cNvSpPr>
            <p:nvPr/>
          </p:nvSpPr>
          <p:spPr bwMode="auto">
            <a:xfrm>
              <a:off x="1901826" y="5273676"/>
              <a:ext cx="14288" cy="17463"/>
            </a:xfrm>
            <a:custGeom>
              <a:avLst/>
              <a:gdLst>
                <a:gd name="T0" fmla="*/ 9 w 9"/>
                <a:gd name="T1" fmla="*/ 9 h 11"/>
                <a:gd name="T2" fmla="*/ 2 w 9"/>
                <a:gd name="T3" fmla="*/ 0 h 11"/>
                <a:gd name="T4" fmla="*/ 0 w 9"/>
                <a:gd name="T5" fmla="*/ 0 h 11"/>
                <a:gd name="T6" fmla="*/ 0 w 9"/>
                <a:gd name="T7" fmla="*/ 2 h 11"/>
                <a:gd name="T8" fmla="*/ 7 w 9"/>
                <a:gd name="T9" fmla="*/ 11 h 11"/>
                <a:gd name="T10" fmla="*/ 9 w 9"/>
                <a:gd name="T11" fmla="*/ 11 h 11"/>
                <a:gd name="T12" fmla="*/ 9 w 9"/>
                <a:gd name="T13" fmla="*/ 9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9" y="9"/>
                  </a:moveTo>
                  <a:lnTo>
                    <a:pt x="2" y="0"/>
                  </a:lnTo>
                  <a:lnTo>
                    <a:pt x="0" y="0"/>
                  </a:lnTo>
                  <a:lnTo>
                    <a:pt x="0" y="2"/>
                  </a:lnTo>
                  <a:lnTo>
                    <a:pt x="7" y="11"/>
                  </a:lnTo>
                  <a:lnTo>
                    <a:pt x="9" y="11"/>
                  </a:lnTo>
                  <a:lnTo>
                    <a:pt x="9"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6" name="Rectangle 122">
              <a:extLst>
                <a:ext uri="{FF2B5EF4-FFF2-40B4-BE49-F238E27FC236}">
                  <a16:creationId xmlns:a16="http://schemas.microsoft.com/office/drawing/2014/main" id="{C33DFBF7-AA43-4592-A391-72D87DA2BE44}"/>
                </a:ext>
              </a:extLst>
            </p:cNvPr>
            <p:cNvSpPr>
              <a:spLocks noChangeArrowheads="1"/>
            </p:cNvSpPr>
            <p:nvPr/>
          </p:nvSpPr>
          <p:spPr bwMode="auto">
            <a:xfrm>
              <a:off x="381001" y="5341938"/>
              <a:ext cx="1582738" cy="603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71" name="Picture 123">
              <a:extLst>
                <a:ext uri="{FF2B5EF4-FFF2-40B4-BE49-F238E27FC236}">
                  <a16:creationId xmlns:a16="http://schemas.microsoft.com/office/drawing/2014/main" id="{B7FC563D-4FB6-4983-B51C-5ECC0EA12D1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7563" y="5354638"/>
              <a:ext cx="106363" cy="2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27" name="Freeform 124">
              <a:extLst>
                <a:ext uri="{FF2B5EF4-FFF2-40B4-BE49-F238E27FC236}">
                  <a16:creationId xmlns:a16="http://schemas.microsoft.com/office/drawing/2014/main" id="{8B2256B2-537E-4FD5-8435-C04A381C4244}"/>
                </a:ext>
              </a:extLst>
            </p:cNvPr>
            <p:cNvSpPr>
              <a:spLocks/>
            </p:cNvSpPr>
            <p:nvPr/>
          </p:nvSpPr>
          <p:spPr bwMode="auto">
            <a:xfrm>
              <a:off x="825501" y="5365751"/>
              <a:ext cx="93663" cy="9525"/>
            </a:xfrm>
            <a:custGeom>
              <a:avLst/>
              <a:gdLst>
                <a:gd name="T0" fmla="*/ 1 w 31"/>
                <a:gd name="T1" fmla="*/ 3 h 3"/>
                <a:gd name="T2" fmla="*/ 30 w 31"/>
                <a:gd name="T3" fmla="*/ 3 h 3"/>
                <a:gd name="T4" fmla="*/ 31 w 31"/>
                <a:gd name="T5" fmla="*/ 2 h 3"/>
                <a:gd name="T6" fmla="*/ 30 w 31"/>
                <a:gd name="T7" fmla="*/ 0 h 3"/>
                <a:gd name="T8" fmla="*/ 1 w 31"/>
                <a:gd name="T9" fmla="*/ 0 h 3"/>
                <a:gd name="T10" fmla="*/ 0 w 31"/>
                <a:gd name="T11" fmla="*/ 2 h 3"/>
                <a:gd name="T12" fmla="*/ 1 w 31"/>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1" h="3">
                  <a:moveTo>
                    <a:pt x="1" y="3"/>
                  </a:moveTo>
                  <a:cubicBezTo>
                    <a:pt x="30" y="3"/>
                    <a:pt x="30" y="3"/>
                    <a:pt x="30" y="3"/>
                  </a:cubicBezTo>
                  <a:cubicBezTo>
                    <a:pt x="31" y="3"/>
                    <a:pt x="31" y="3"/>
                    <a:pt x="31" y="2"/>
                  </a:cubicBezTo>
                  <a:cubicBezTo>
                    <a:pt x="31" y="1"/>
                    <a:pt x="31" y="0"/>
                    <a:pt x="30" y="0"/>
                  </a:cubicBezTo>
                  <a:cubicBezTo>
                    <a:pt x="1" y="0"/>
                    <a:pt x="1" y="0"/>
                    <a:pt x="1" y="0"/>
                  </a:cubicBezTo>
                  <a:cubicBezTo>
                    <a:pt x="0" y="0"/>
                    <a:pt x="0" y="1"/>
                    <a:pt x="0" y="2"/>
                  </a:cubicBezTo>
                  <a:cubicBezTo>
                    <a:pt x="0" y="3"/>
                    <a:pt x="0" y="3"/>
                    <a:pt x="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73" name="Picture 125">
              <a:extLst>
                <a:ext uri="{FF2B5EF4-FFF2-40B4-BE49-F238E27FC236}">
                  <a16:creationId xmlns:a16="http://schemas.microsoft.com/office/drawing/2014/main" id="{5BE54B99-E716-46FE-9A36-0574A3DAE29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2276" y="5354638"/>
              <a:ext cx="107950" cy="2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28" name="Freeform 126">
              <a:extLst>
                <a:ext uri="{FF2B5EF4-FFF2-40B4-BE49-F238E27FC236}">
                  <a16:creationId xmlns:a16="http://schemas.microsoft.com/office/drawing/2014/main" id="{5811BCC0-1062-4586-B37B-E221C1C57174}"/>
                </a:ext>
              </a:extLst>
            </p:cNvPr>
            <p:cNvSpPr>
              <a:spLocks/>
            </p:cNvSpPr>
            <p:nvPr/>
          </p:nvSpPr>
          <p:spPr bwMode="auto">
            <a:xfrm>
              <a:off x="431801" y="5365751"/>
              <a:ext cx="92075" cy="9525"/>
            </a:xfrm>
            <a:custGeom>
              <a:avLst/>
              <a:gdLst>
                <a:gd name="T0" fmla="*/ 1 w 31"/>
                <a:gd name="T1" fmla="*/ 3 h 3"/>
                <a:gd name="T2" fmla="*/ 30 w 31"/>
                <a:gd name="T3" fmla="*/ 3 h 3"/>
                <a:gd name="T4" fmla="*/ 31 w 31"/>
                <a:gd name="T5" fmla="*/ 2 h 3"/>
                <a:gd name="T6" fmla="*/ 30 w 31"/>
                <a:gd name="T7" fmla="*/ 0 h 3"/>
                <a:gd name="T8" fmla="*/ 1 w 31"/>
                <a:gd name="T9" fmla="*/ 0 h 3"/>
                <a:gd name="T10" fmla="*/ 0 w 31"/>
                <a:gd name="T11" fmla="*/ 2 h 3"/>
                <a:gd name="T12" fmla="*/ 1 w 31"/>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1" h="3">
                  <a:moveTo>
                    <a:pt x="1" y="3"/>
                  </a:moveTo>
                  <a:cubicBezTo>
                    <a:pt x="30" y="3"/>
                    <a:pt x="30" y="3"/>
                    <a:pt x="30" y="3"/>
                  </a:cubicBezTo>
                  <a:cubicBezTo>
                    <a:pt x="31" y="3"/>
                    <a:pt x="31" y="3"/>
                    <a:pt x="31" y="2"/>
                  </a:cubicBezTo>
                  <a:cubicBezTo>
                    <a:pt x="31" y="1"/>
                    <a:pt x="31" y="0"/>
                    <a:pt x="30" y="0"/>
                  </a:cubicBezTo>
                  <a:cubicBezTo>
                    <a:pt x="1" y="0"/>
                    <a:pt x="1" y="0"/>
                    <a:pt x="1" y="0"/>
                  </a:cubicBezTo>
                  <a:cubicBezTo>
                    <a:pt x="0" y="0"/>
                    <a:pt x="0" y="1"/>
                    <a:pt x="0" y="2"/>
                  </a:cubicBezTo>
                  <a:cubicBezTo>
                    <a:pt x="0" y="3"/>
                    <a:pt x="0" y="3"/>
                    <a:pt x="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75" name="Picture 127">
              <a:extLst>
                <a:ext uri="{FF2B5EF4-FFF2-40B4-BE49-F238E27FC236}">
                  <a16:creationId xmlns:a16="http://schemas.microsoft.com/office/drawing/2014/main" id="{F60AF09F-9AA8-4724-93FA-58C16713A33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9126" y="5354638"/>
              <a:ext cx="107950" cy="2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29" name="Freeform 128">
              <a:extLst>
                <a:ext uri="{FF2B5EF4-FFF2-40B4-BE49-F238E27FC236}">
                  <a16:creationId xmlns:a16="http://schemas.microsoft.com/office/drawing/2014/main" id="{5087388F-3469-4AE0-82B8-89464AB5DDAA}"/>
                </a:ext>
              </a:extLst>
            </p:cNvPr>
            <p:cNvSpPr>
              <a:spLocks/>
            </p:cNvSpPr>
            <p:nvPr/>
          </p:nvSpPr>
          <p:spPr bwMode="auto">
            <a:xfrm>
              <a:off x="628651" y="5365751"/>
              <a:ext cx="92075" cy="9525"/>
            </a:xfrm>
            <a:custGeom>
              <a:avLst/>
              <a:gdLst>
                <a:gd name="T0" fmla="*/ 1 w 31"/>
                <a:gd name="T1" fmla="*/ 3 h 3"/>
                <a:gd name="T2" fmla="*/ 30 w 31"/>
                <a:gd name="T3" fmla="*/ 3 h 3"/>
                <a:gd name="T4" fmla="*/ 31 w 31"/>
                <a:gd name="T5" fmla="*/ 2 h 3"/>
                <a:gd name="T6" fmla="*/ 30 w 31"/>
                <a:gd name="T7" fmla="*/ 0 h 3"/>
                <a:gd name="T8" fmla="*/ 1 w 31"/>
                <a:gd name="T9" fmla="*/ 0 h 3"/>
                <a:gd name="T10" fmla="*/ 0 w 31"/>
                <a:gd name="T11" fmla="*/ 2 h 3"/>
                <a:gd name="T12" fmla="*/ 1 w 31"/>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1" h="3">
                  <a:moveTo>
                    <a:pt x="1" y="3"/>
                  </a:moveTo>
                  <a:cubicBezTo>
                    <a:pt x="30" y="3"/>
                    <a:pt x="30" y="3"/>
                    <a:pt x="30" y="3"/>
                  </a:cubicBezTo>
                  <a:cubicBezTo>
                    <a:pt x="31" y="3"/>
                    <a:pt x="31" y="3"/>
                    <a:pt x="31" y="2"/>
                  </a:cubicBezTo>
                  <a:cubicBezTo>
                    <a:pt x="31" y="1"/>
                    <a:pt x="31" y="0"/>
                    <a:pt x="30" y="0"/>
                  </a:cubicBezTo>
                  <a:cubicBezTo>
                    <a:pt x="1" y="0"/>
                    <a:pt x="1" y="0"/>
                    <a:pt x="1" y="0"/>
                  </a:cubicBezTo>
                  <a:cubicBezTo>
                    <a:pt x="0" y="0"/>
                    <a:pt x="0" y="1"/>
                    <a:pt x="0" y="2"/>
                  </a:cubicBezTo>
                  <a:cubicBezTo>
                    <a:pt x="0" y="3"/>
                    <a:pt x="0" y="3"/>
                    <a:pt x="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77" name="Picture 129">
              <a:extLst>
                <a:ext uri="{FF2B5EF4-FFF2-40B4-BE49-F238E27FC236}">
                  <a16:creationId xmlns:a16="http://schemas.microsoft.com/office/drawing/2014/main" id="{0A4110B6-3CD0-4A50-A304-E824DF26826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14413" y="5354638"/>
              <a:ext cx="107950" cy="2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30" name="Freeform 130">
              <a:extLst>
                <a:ext uri="{FF2B5EF4-FFF2-40B4-BE49-F238E27FC236}">
                  <a16:creationId xmlns:a16="http://schemas.microsoft.com/office/drawing/2014/main" id="{57E32A0C-EDD5-4FD3-B8A8-99A7C902EF40}"/>
                </a:ext>
              </a:extLst>
            </p:cNvPr>
            <p:cNvSpPr>
              <a:spLocks/>
            </p:cNvSpPr>
            <p:nvPr/>
          </p:nvSpPr>
          <p:spPr bwMode="auto">
            <a:xfrm>
              <a:off x="1020763" y="5365751"/>
              <a:ext cx="95250" cy="9525"/>
            </a:xfrm>
            <a:custGeom>
              <a:avLst/>
              <a:gdLst>
                <a:gd name="T0" fmla="*/ 2 w 32"/>
                <a:gd name="T1" fmla="*/ 3 h 3"/>
                <a:gd name="T2" fmla="*/ 31 w 32"/>
                <a:gd name="T3" fmla="*/ 3 h 3"/>
                <a:gd name="T4" fmla="*/ 32 w 32"/>
                <a:gd name="T5" fmla="*/ 2 h 3"/>
                <a:gd name="T6" fmla="*/ 31 w 32"/>
                <a:gd name="T7" fmla="*/ 0 h 3"/>
                <a:gd name="T8" fmla="*/ 2 w 32"/>
                <a:gd name="T9" fmla="*/ 0 h 3"/>
                <a:gd name="T10" fmla="*/ 0 w 32"/>
                <a:gd name="T11" fmla="*/ 2 h 3"/>
                <a:gd name="T12" fmla="*/ 2 w 3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2" h="3">
                  <a:moveTo>
                    <a:pt x="2" y="3"/>
                  </a:moveTo>
                  <a:cubicBezTo>
                    <a:pt x="31" y="3"/>
                    <a:pt x="31" y="3"/>
                    <a:pt x="31" y="3"/>
                  </a:cubicBezTo>
                  <a:cubicBezTo>
                    <a:pt x="32" y="3"/>
                    <a:pt x="32" y="3"/>
                    <a:pt x="32" y="2"/>
                  </a:cubicBezTo>
                  <a:cubicBezTo>
                    <a:pt x="32" y="1"/>
                    <a:pt x="32" y="0"/>
                    <a:pt x="31" y="0"/>
                  </a:cubicBezTo>
                  <a:cubicBezTo>
                    <a:pt x="2" y="0"/>
                    <a:pt x="2" y="0"/>
                    <a:pt x="2" y="0"/>
                  </a:cubicBezTo>
                  <a:cubicBezTo>
                    <a:pt x="1" y="0"/>
                    <a:pt x="0" y="1"/>
                    <a:pt x="0" y="2"/>
                  </a:cubicBezTo>
                  <a:cubicBezTo>
                    <a:pt x="0" y="3"/>
                    <a:pt x="1" y="3"/>
                    <a:pt x="2"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79" name="Picture 131">
              <a:extLst>
                <a:ext uri="{FF2B5EF4-FFF2-40B4-BE49-F238E27FC236}">
                  <a16:creationId xmlns:a16="http://schemas.microsoft.com/office/drawing/2014/main" id="{D64B00E2-440E-48AD-91CC-696171A5B74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04963" y="5354638"/>
              <a:ext cx="107950" cy="2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31" name="Freeform 132">
              <a:extLst>
                <a:ext uri="{FF2B5EF4-FFF2-40B4-BE49-F238E27FC236}">
                  <a16:creationId xmlns:a16="http://schemas.microsoft.com/office/drawing/2014/main" id="{C61CDDBE-90DD-4FAE-9FFA-7FFEA53B37D0}"/>
                </a:ext>
              </a:extLst>
            </p:cNvPr>
            <p:cNvSpPr>
              <a:spLocks/>
            </p:cNvSpPr>
            <p:nvPr/>
          </p:nvSpPr>
          <p:spPr bwMode="auto">
            <a:xfrm>
              <a:off x="1611313" y="5365751"/>
              <a:ext cx="95250" cy="9525"/>
            </a:xfrm>
            <a:custGeom>
              <a:avLst/>
              <a:gdLst>
                <a:gd name="T0" fmla="*/ 2 w 32"/>
                <a:gd name="T1" fmla="*/ 3 h 3"/>
                <a:gd name="T2" fmla="*/ 31 w 32"/>
                <a:gd name="T3" fmla="*/ 3 h 3"/>
                <a:gd name="T4" fmla="*/ 32 w 32"/>
                <a:gd name="T5" fmla="*/ 2 h 3"/>
                <a:gd name="T6" fmla="*/ 31 w 32"/>
                <a:gd name="T7" fmla="*/ 0 h 3"/>
                <a:gd name="T8" fmla="*/ 2 w 32"/>
                <a:gd name="T9" fmla="*/ 0 h 3"/>
                <a:gd name="T10" fmla="*/ 0 w 32"/>
                <a:gd name="T11" fmla="*/ 2 h 3"/>
                <a:gd name="T12" fmla="*/ 2 w 3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2" h="3">
                  <a:moveTo>
                    <a:pt x="2" y="3"/>
                  </a:moveTo>
                  <a:cubicBezTo>
                    <a:pt x="31" y="3"/>
                    <a:pt x="31" y="3"/>
                    <a:pt x="31" y="3"/>
                  </a:cubicBezTo>
                  <a:cubicBezTo>
                    <a:pt x="32" y="3"/>
                    <a:pt x="32" y="3"/>
                    <a:pt x="32" y="2"/>
                  </a:cubicBezTo>
                  <a:cubicBezTo>
                    <a:pt x="32" y="1"/>
                    <a:pt x="32" y="0"/>
                    <a:pt x="31" y="0"/>
                  </a:cubicBezTo>
                  <a:cubicBezTo>
                    <a:pt x="2" y="0"/>
                    <a:pt x="2" y="0"/>
                    <a:pt x="2" y="0"/>
                  </a:cubicBezTo>
                  <a:cubicBezTo>
                    <a:pt x="1" y="0"/>
                    <a:pt x="0" y="1"/>
                    <a:pt x="0" y="2"/>
                  </a:cubicBezTo>
                  <a:cubicBezTo>
                    <a:pt x="0" y="3"/>
                    <a:pt x="1" y="3"/>
                    <a:pt x="2"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81" name="Picture 133">
              <a:extLst>
                <a:ext uri="{FF2B5EF4-FFF2-40B4-BE49-F238E27FC236}">
                  <a16:creationId xmlns:a16="http://schemas.microsoft.com/office/drawing/2014/main" id="{9D9D7858-5829-4558-ADB9-234DE747347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11263" y="5354638"/>
              <a:ext cx="107950" cy="2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32" name="Freeform 134">
              <a:extLst>
                <a:ext uri="{FF2B5EF4-FFF2-40B4-BE49-F238E27FC236}">
                  <a16:creationId xmlns:a16="http://schemas.microsoft.com/office/drawing/2014/main" id="{7A373F10-5DCA-47ED-A3A8-ADC164BB568E}"/>
                </a:ext>
              </a:extLst>
            </p:cNvPr>
            <p:cNvSpPr>
              <a:spLocks/>
            </p:cNvSpPr>
            <p:nvPr/>
          </p:nvSpPr>
          <p:spPr bwMode="auto">
            <a:xfrm>
              <a:off x="1217613" y="5365751"/>
              <a:ext cx="95250" cy="9525"/>
            </a:xfrm>
            <a:custGeom>
              <a:avLst/>
              <a:gdLst>
                <a:gd name="T0" fmla="*/ 2 w 32"/>
                <a:gd name="T1" fmla="*/ 3 h 3"/>
                <a:gd name="T2" fmla="*/ 31 w 32"/>
                <a:gd name="T3" fmla="*/ 3 h 3"/>
                <a:gd name="T4" fmla="*/ 32 w 32"/>
                <a:gd name="T5" fmla="*/ 2 h 3"/>
                <a:gd name="T6" fmla="*/ 31 w 32"/>
                <a:gd name="T7" fmla="*/ 0 h 3"/>
                <a:gd name="T8" fmla="*/ 2 w 32"/>
                <a:gd name="T9" fmla="*/ 0 h 3"/>
                <a:gd name="T10" fmla="*/ 0 w 32"/>
                <a:gd name="T11" fmla="*/ 2 h 3"/>
                <a:gd name="T12" fmla="*/ 2 w 3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2" h="3">
                  <a:moveTo>
                    <a:pt x="2" y="3"/>
                  </a:moveTo>
                  <a:cubicBezTo>
                    <a:pt x="31" y="3"/>
                    <a:pt x="31" y="3"/>
                    <a:pt x="31" y="3"/>
                  </a:cubicBezTo>
                  <a:cubicBezTo>
                    <a:pt x="32" y="3"/>
                    <a:pt x="32" y="3"/>
                    <a:pt x="32" y="2"/>
                  </a:cubicBezTo>
                  <a:cubicBezTo>
                    <a:pt x="32" y="1"/>
                    <a:pt x="32" y="0"/>
                    <a:pt x="31" y="0"/>
                  </a:cubicBezTo>
                  <a:cubicBezTo>
                    <a:pt x="2" y="0"/>
                    <a:pt x="2" y="0"/>
                    <a:pt x="2" y="0"/>
                  </a:cubicBezTo>
                  <a:cubicBezTo>
                    <a:pt x="1" y="0"/>
                    <a:pt x="0" y="1"/>
                    <a:pt x="0" y="2"/>
                  </a:cubicBezTo>
                  <a:cubicBezTo>
                    <a:pt x="0" y="3"/>
                    <a:pt x="1" y="3"/>
                    <a:pt x="2"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83" name="Picture 135">
              <a:extLst>
                <a:ext uri="{FF2B5EF4-FFF2-40B4-BE49-F238E27FC236}">
                  <a16:creationId xmlns:a16="http://schemas.microsoft.com/office/drawing/2014/main" id="{AB577209-758B-478B-944D-F8EC9853B37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08113" y="5354638"/>
              <a:ext cx="107950" cy="2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33" name="Freeform 136">
              <a:extLst>
                <a:ext uri="{FF2B5EF4-FFF2-40B4-BE49-F238E27FC236}">
                  <a16:creationId xmlns:a16="http://schemas.microsoft.com/office/drawing/2014/main" id="{C50D93B7-F4A3-4B0D-A34E-23CCDE9114EB}"/>
                </a:ext>
              </a:extLst>
            </p:cNvPr>
            <p:cNvSpPr>
              <a:spLocks/>
            </p:cNvSpPr>
            <p:nvPr/>
          </p:nvSpPr>
          <p:spPr bwMode="auto">
            <a:xfrm>
              <a:off x="1414463" y="5365751"/>
              <a:ext cx="95250" cy="9525"/>
            </a:xfrm>
            <a:custGeom>
              <a:avLst/>
              <a:gdLst>
                <a:gd name="T0" fmla="*/ 2 w 32"/>
                <a:gd name="T1" fmla="*/ 3 h 3"/>
                <a:gd name="T2" fmla="*/ 31 w 32"/>
                <a:gd name="T3" fmla="*/ 3 h 3"/>
                <a:gd name="T4" fmla="*/ 32 w 32"/>
                <a:gd name="T5" fmla="*/ 2 h 3"/>
                <a:gd name="T6" fmla="*/ 31 w 32"/>
                <a:gd name="T7" fmla="*/ 0 h 3"/>
                <a:gd name="T8" fmla="*/ 2 w 32"/>
                <a:gd name="T9" fmla="*/ 0 h 3"/>
                <a:gd name="T10" fmla="*/ 0 w 32"/>
                <a:gd name="T11" fmla="*/ 2 h 3"/>
                <a:gd name="T12" fmla="*/ 2 w 3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2" h="3">
                  <a:moveTo>
                    <a:pt x="2" y="3"/>
                  </a:moveTo>
                  <a:cubicBezTo>
                    <a:pt x="31" y="3"/>
                    <a:pt x="31" y="3"/>
                    <a:pt x="31" y="3"/>
                  </a:cubicBezTo>
                  <a:cubicBezTo>
                    <a:pt x="32" y="3"/>
                    <a:pt x="32" y="3"/>
                    <a:pt x="32" y="2"/>
                  </a:cubicBezTo>
                  <a:cubicBezTo>
                    <a:pt x="32" y="1"/>
                    <a:pt x="32" y="0"/>
                    <a:pt x="31" y="0"/>
                  </a:cubicBezTo>
                  <a:cubicBezTo>
                    <a:pt x="2" y="0"/>
                    <a:pt x="2" y="0"/>
                    <a:pt x="2" y="0"/>
                  </a:cubicBezTo>
                  <a:cubicBezTo>
                    <a:pt x="1" y="0"/>
                    <a:pt x="0" y="1"/>
                    <a:pt x="0" y="2"/>
                  </a:cubicBezTo>
                  <a:cubicBezTo>
                    <a:pt x="0" y="3"/>
                    <a:pt x="1" y="3"/>
                    <a:pt x="2"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85" name="Picture 137">
              <a:extLst>
                <a:ext uri="{FF2B5EF4-FFF2-40B4-BE49-F238E27FC236}">
                  <a16:creationId xmlns:a16="http://schemas.microsoft.com/office/drawing/2014/main" id="{B5125846-D74D-4A11-93EF-3C84D6F0415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03401" y="5354638"/>
              <a:ext cx="106363" cy="2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34" name="Freeform 138">
              <a:extLst>
                <a:ext uri="{FF2B5EF4-FFF2-40B4-BE49-F238E27FC236}">
                  <a16:creationId xmlns:a16="http://schemas.microsoft.com/office/drawing/2014/main" id="{E98E7D14-8C03-4EF3-8175-5E275596F7B2}"/>
                </a:ext>
              </a:extLst>
            </p:cNvPr>
            <p:cNvSpPr>
              <a:spLocks/>
            </p:cNvSpPr>
            <p:nvPr/>
          </p:nvSpPr>
          <p:spPr bwMode="auto">
            <a:xfrm>
              <a:off x="1808163" y="5365751"/>
              <a:ext cx="96838" cy="9525"/>
            </a:xfrm>
            <a:custGeom>
              <a:avLst/>
              <a:gdLst>
                <a:gd name="T0" fmla="*/ 2 w 32"/>
                <a:gd name="T1" fmla="*/ 3 h 3"/>
                <a:gd name="T2" fmla="*/ 31 w 32"/>
                <a:gd name="T3" fmla="*/ 3 h 3"/>
                <a:gd name="T4" fmla="*/ 32 w 32"/>
                <a:gd name="T5" fmla="*/ 2 h 3"/>
                <a:gd name="T6" fmla="*/ 31 w 32"/>
                <a:gd name="T7" fmla="*/ 0 h 3"/>
                <a:gd name="T8" fmla="*/ 2 w 32"/>
                <a:gd name="T9" fmla="*/ 0 h 3"/>
                <a:gd name="T10" fmla="*/ 0 w 32"/>
                <a:gd name="T11" fmla="*/ 2 h 3"/>
                <a:gd name="T12" fmla="*/ 2 w 3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2" h="3">
                  <a:moveTo>
                    <a:pt x="2" y="3"/>
                  </a:moveTo>
                  <a:cubicBezTo>
                    <a:pt x="31" y="3"/>
                    <a:pt x="31" y="3"/>
                    <a:pt x="31" y="3"/>
                  </a:cubicBezTo>
                  <a:cubicBezTo>
                    <a:pt x="32" y="3"/>
                    <a:pt x="32" y="3"/>
                    <a:pt x="32" y="2"/>
                  </a:cubicBezTo>
                  <a:cubicBezTo>
                    <a:pt x="32" y="1"/>
                    <a:pt x="32" y="0"/>
                    <a:pt x="31" y="0"/>
                  </a:cubicBezTo>
                  <a:cubicBezTo>
                    <a:pt x="2" y="0"/>
                    <a:pt x="2" y="0"/>
                    <a:pt x="2" y="0"/>
                  </a:cubicBezTo>
                  <a:cubicBezTo>
                    <a:pt x="1" y="0"/>
                    <a:pt x="0" y="1"/>
                    <a:pt x="0" y="2"/>
                  </a:cubicBezTo>
                  <a:cubicBezTo>
                    <a:pt x="0" y="3"/>
                    <a:pt x="1" y="3"/>
                    <a:pt x="2"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5" name="Freeform 139">
              <a:extLst>
                <a:ext uri="{FF2B5EF4-FFF2-40B4-BE49-F238E27FC236}">
                  <a16:creationId xmlns:a16="http://schemas.microsoft.com/office/drawing/2014/main" id="{96181456-61EB-4BEA-BAAB-DB40B4524371}"/>
                </a:ext>
              </a:extLst>
            </p:cNvPr>
            <p:cNvSpPr>
              <a:spLocks/>
            </p:cNvSpPr>
            <p:nvPr/>
          </p:nvSpPr>
          <p:spPr bwMode="auto">
            <a:xfrm>
              <a:off x="1587501" y="5462588"/>
              <a:ext cx="349250" cy="542925"/>
            </a:xfrm>
            <a:custGeom>
              <a:avLst/>
              <a:gdLst>
                <a:gd name="T0" fmla="*/ 7 w 117"/>
                <a:gd name="T1" fmla="*/ 182 h 182"/>
                <a:gd name="T2" fmla="*/ 110 w 117"/>
                <a:gd name="T3" fmla="*/ 182 h 182"/>
                <a:gd name="T4" fmla="*/ 117 w 117"/>
                <a:gd name="T5" fmla="*/ 175 h 182"/>
                <a:gd name="T6" fmla="*/ 117 w 117"/>
                <a:gd name="T7" fmla="*/ 7 h 182"/>
                <a:gd name="T8" fmla="*/ 110 w 117"/>
                <a:gd name="T9" fmla="*/ 0 h 182"/>
                <a:gd name="T10" fmla="*/ 7 w 117"/>
                <a:gd name="T11" fmla="*/ 0 h 182"/>
                <a:gd name="T12" fmla="*/ 0 w 117"/>
                <a:gd name="T13" fmla="*/ 7 h 182"/>
                <a:gd name="T14" fmla="*/ 0 w 117"/>
                <a:gd name="T15" fmla="*/ 175 h 182"/>
                <a:gd name="T16" fmla="*/ 7 w 117"/>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182">
                  <a:moveTo>
                    <a:pt x="7" y="182"/>
                  </a:moveTo>
                  <a:cubicBezTo>
                    <a:pt x="110" y="182"/>
                    <a:pt x="110" y="182"/>
                    <a:pt x="110" y="182"/>
                  </a:cubicBezTo>
                  <a:cubicBezTo>
                    <a:pt x="114" y="182"/>
                    <a:pt x="117" y="179"/>
                    <a:pt x="117" y="175"/>
                  </a:cubicBezTo>
                  <a:cubicBezTo>
                    <a:pt x="117" y="7"/>
                    <a:pt x="117" y="7"/>
                    <a:pt x="117" y="7"/>
                  </a:cubicBezTo>
                  <a:cubicBezTo>
                    <a:pt x="117" y="3"/>
                    <a:pt x="114" y="0"/>
                    <a:pt x="110" y="0"/>
                  </a:cubicBezTo>
                  <a:cubicBezTo>
                    <a:pt x="7" y="0"/>
                    <a:pt x="7" y="0"/>
                    <a:pt x="7" y="0"/>
                  </a:cubicBezTo>
                  <a:cubicBezTo>
                    <a:pt x="3" y="0"/>
                    <a:pt x="0" y="3"/>
                    <a:pt x="0" y="7"/>
                  </a:cubicBezTo>
                  <a:cubicBezTo>
                    <a:pt x="0" y="175"/>
                    <a:pt x="0" y="175"/>
                    <a:pt x="0" y="175"/>
                  </a:cubicBezTo>
                  <a:cubicBezTo>
                    <a:pt x="0" y="179"/>
                    <a:pt x="3" y="182"/>
                    <a:pt x="7" y="182"/>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6" name="Freeform 140">
              <a:extLst>
                <a:ext uri="{FF2B5EF4-FFF2-40B4-BE49-F238E27FC236}">
                  <a16:creationId xmlns:a16="http://schemas.microsoft.com/office/drawing/2014/main" id="{BB88BE5D-E4C2-40D1-9611-5C057007A123}"/>
                </a:ext>
              </a:extLst>
            </p:cNvPr>
            <p:cNvSpPr>
              <a:spLocks/>
            </p:cNvSpPr>
            <p:nvPr/>
          </p:nvSpPr>
          <p:spPr bwMode="auto">
            <a:xfrm>
              <a:off x="673101" y="5462588"/>
              <a:ext cx="323850" cy="190500"/>
            </a:xfrm>
            <a:custGeom>
              <a:avLst/>
              <a:gdLst>
                <a:gd name="T0" fmla="*/ 106 w 108"/>
                <a:gd name="T1" fmla="*/ 64 h 64"/>
                <a:gd name="T2" fmla="*/ 2 w 108"/>
                <a:gd name="T3" fmla="*/ 64 h 64"/>
                <a:gd name="T4" fmla="*/ 0 w 108"/>
                <a:gd name="T5" fmla="*/ 62 h 64"/>
                <a:gd name="T6" fmla="*/ 0 w 108"/>
                <a:gd name="T7" fmla="*/ 2 h 64"/>
                <a:gd name="T8" fmla="*/ 2 w 108"/>
                <a:gd name="T9" fmla="*/ 0 h 64"/>
                <a:gd name="T10" fmla="*/ 106 w 108"/>
                <a:gd name="T11" fmla="*/ 0 h 64"/>
                <a:gd name="T12" fmla="*/ 108 w 108"/>
                <a:gd name="T13" fmla="*/ 2 h 64"/>
                <a:gd name="T14" fmla="*/ 108 w 108"/>
                <a:gd name="T15" fmla="*/ 62 h 64"/>
                <a:gd name="T16" fmla="*/ 106 w 108"/>
                <a:gd name="T17"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64">
                  <a:moveTo>
                    <a:pt x="106" y="64"/>
                  </a:moveTo>
                  <a:cubicBezTo>
                    <a:pt x="2" y="64"/>
                    <a:pt x="2" y="64"/>
                    <a:pt x="2" y="64"/>
                  </a:cubicBezTo>
                  <a:cubicBezTo>
                    <a:pt x="1" y="64"/>
                    <a:pt x="0" y="63"/>
                    <a:pt x="0" y="62"/>
                  </a:cubicBezTo>
                  <a:cubicBezTo>
                    <a:pt x="0" y="2"/>
                    <a:pt x="0" y="2"/>
                    <a:pt x="0" y="2"/>
                  </a:cubicBezTo>
                  <a:cubicBezTo>
                    <a:pt x="0" y="1"/>
                    <a:pt x="1" y="0"/>
                    <a:pt x="2" y="0"/>
                  </a:cubicBezTo>
                  <a:cubicBezTo>
                    <a:pt x="106" y="0"/>
                    <a:pt x="106" y="0"/>
                    <a:pt x="106" y="0"/>
                  </a:cubicBezTo>
                  <a:cubicBezTo>
                    <a:pt x="107" y="0"/>
                    <a:pt x="108" y="1"/>
                    <a:pt x="108" y="2"/>
                  </a:cubicBezTo>
                  <a:cubicBezTo>
                    <a:pt x="108" y="62"/>
                    <a:pt x="108" y="62"/>
                    <a:pt x="108" y="62"/>
                  </a:cubicBezTo>
                  <a:cubicBezTo>
                    <a:pt x="108" y="63"/>
                    <a:pt x="107" y="64"/>
                    <a:pt x="106" y="64"/>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7" name="Freeform 141">
              <a:extLst>
                <a:ext uri="{FF2B5EF4-FFF2-40B4-BE49-F238E27FC236}">
                  <a16:creationId xmlns:a16="http://schemas.microsoft.com/office/drawing/2014/main" id="{3F5520B1-FCED-4174-8064-3B1D251EC342}"/>
                </a:ext>
              </a:extLst>
            </p:cNvPr>
            <p:cNvSpPr>
              <a:spLocks/>
            </p:cNvSpPr>
            <p:nvPr/>
          </p:nvSpPr>
          <p:spPr bwMode="auto">
            <a:xfrm>
              <a:off x="676276" y="5751513"/>
              <a:ext cx="317500" cy="12700"/>
            </a:xfrm>
            <a:custGeom>
              <a:avLst/>
              <a:gdLst>
                <a:gd name="T0" fmla="*/ 2 w 106"/>
                <a:gd name="T1" fmla="*/ 4 h 4"/>
                <a:gd name="T2" fmla="*/ 105 w 106"/>
                <a:gd name="T3" fmla="*/ 4 h 4"/>
                <a:gd name="T4" fmla="*/ 106 w 106"/>
                <a:gd name="T5" fmla="*/ 2 h 4"/>
                <a:gd name="T6" fmla="*/ 105 w 106"/>
                <a:gd name="T7" fmla="*/ 0 h 4"/>
                <a:gd name="T8" fmla="*/ 2 w 106"/>
                <a:gd name="T9" fmla="*/ 0 h 4"/>
                <a:gd name="T10" fmla="*/ 0 w 106"/>
                <a:gd name="T11" fmla="*/ 2 h 4"/>
                <a:gd name="T12" fmla="*/ 2 w 10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6" h="4">
                  <a:moveTo>
                    <a:pt x="2" y="4"/>
                  </a:moveTo>
                  <a:cubicBezTo>
                    <a:pt x="105" y="4"/>
                    <a:pt x="105" y="4"/>
                    <a:pt x="105" y="4"/>
                  </a:cubicBezTo>
                  <a:cubicBezTo>
                    <a:pt x="106" y="4"/>
                    <a:pt x="106" y="3"/>
                    <a:pt x="106" y="2"/>
                  </a:cubicBezTo>
                  <a:cubicBezTo>
                    <a:pt x="106" y="1"/>
                    <a:pt x="106" y="0"/>
                    <a:pt x="105" y="0"/>
                  </a:cubicBezTo>
                  <a:cubicBezTo>
                    <a:pt x="2" y="0"/>
                    <a:pt x="2" y="0"/>
                    <a:pt x="2" y="0"/>
                  </a:cubicBezTo>
                  <a:cubicBezTo>
                    <a:pt x="1" y="0"/>
                    <a:pt x="0" y="1"/>
                    <a:pt x="0" y="2"/>
                  </a:cubicBezTo>
                  <a:cubicBezTo>
                    <a:pt x="0" y="3"/>
                    <a:pt x="1" y="4"/>
                    <a:pt x="2" y="4"/>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8" name="Freeform 142">
              <a:extLst>
                <a:ext uri="{FF2B5EF4-FFF2-40B4-BE49-F238E27FC236}">
                  <a16:creationId xmlns:a16="http://schemas.microsoft.com/office/drawing/2014/main" id="{CCD58D6E-E7F5-4B0C-9B54-840540267775}"/>
                </a:ext>
              </a:extLst>
            </p:cNvPr>
            <p:cNvSpPr>
              <a:spLocks/>
            </p:cNvSpPr>
            <p:nvPr/>
          </p:nvSpPr>
          <p:spPr bwMode="auto">
            <a:xfrm>
              <a:off x="676276" y="5680076"/>
              <a:ext cx="317500" cy="12700"/>
            </a:xfrm>
            <a:custGeom>
              <a:avLst/>
              <a:gdLst>
                <a:gd name="T0" fmla="*/ 2 w 106"/>
                <a:gd name="T1" fmla="*/ 4 h 4"/>
                <a:gd name="T2" fmla="*/ 105 w 106"/>
                <a:gd name="T3" fmla="*/ 4 h 4"/>
                <a:gd name="T4" fmla="*/ 106 w 106"/>
                <a:gd name="T5" fmla="*/ 2 h 4"/>
                <a:gd name="T6" fmla="*/ 105 w 106"/>
                <a:gd name="T7" fmla="*/ 0 h 4"/>
                <a:gd name="T8" fmla="*/ 2 w 106"/>
                <a:gd name="T9" fmla="*/ 0 h 4"/>
                <a:gd name="T10" fmla="*/ 0 w 106"/>
                <a:gd name="T11" fmla="*/ 2 h 4"/>
                <a:gd name="T12" fmla="*/ 2 w 10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6" h="4">
                  <a:moveTo>
                    <a:pt x="2" y="4"/>
                  </a:moveTo>
                  <a:cubicBezTo>
                    <a:pt x="105" y="4"/>
                    <a:pt x="105" y="4"/>
                    <a:pt x="105" y="4"/>
                  </a:cubicBezTo>
                  <a:cubicBezTo>
                    <a:pt x="106" y="4"/>
                    <a:pt x="106" y="3"/>
                    <a:pt x="106" y="2"/>
                  </a:cubicBezTo>
                  <a:cubicBezTo>
                    <a:pt x="106" y="1"/>
                    <a:pt x="106" y="0"/>
                    <a:pt x="105" y="0"/>
                  </a:cubicBezTo>
                  <a:cubicBezTo>
                    <a:pt x="2" y="0"/>
                    <a:pt x="2" y="0"/>
                    <a:pt x="2" y="0"/>
                  </a:cubicBezTo>
                  <a:cubicBezTo>
                    <a:pt x="1" y="0"/>
                    <a:pt x="0" y="1"/>
                    <a:pt x="0" y="2"/>
                  </a:cubicBezTo>
                  <a:cubicBezTo>
                    <a:pt x="0" y="3"/>
                    <a:pt x="1" y="4"/>
                    <a:pt x="2" y="4"/>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9" name="Freeform 143">
              <a:extLst>
                <a:ext uri="{FF2B5EF4-FFF2-40B4-BE49-F238E27FC236}">
                  <a16:creationId xmlns:a16="http://schemas.microsoft.com/office/drawing/2014/main" id="{30F20473-9C4F-4BC8-A599-3541E8FF1FEE}"/>
                </a:ext>
              </a:extLst>
            </p:cNvPr>
            <p:cNvSpPr>
              <a:spLocks/>
            </p:cNvSpPr>
            <p:nvPr/>
          </p:nvSpPr>
          <p:spPr bwMode="auto">
            <a:xfrm>
              <a:off x="676276" y="5716588"/>
              <a:ext cx="317500" cy="11113"/>
            </a:xfrm>
            <a:custGeom>
              <a:avLst/>
              <a:gdLst>
                <a:gd name="T0" fmla="*/ 2 w 106"/>
                <a:gd name="T1" fmla="*/ 4 h 4"/>
                <a:gd name="T2" fmla="*/ 105 w 106"/>
                <a:gd name="T3" fmla="*/ 4 h 4"/>
                <a:gd name="T4" fmla="*/ 106 w 106"/>
                <a:gd name="T5" fmla="*/ 2 h 4"/>
                <a:gd name="T6" fmla="*/ 105 w 106"/>
                <a:gd name="T7" fmla="*/ 0 h 4"/>
                <a:gd name="T8" fmla="*/ 2 w 106"/>
                <a:gd name="T9" fmla="*/ 0 h 4"/>
                <a:gd name="T10" fmla="*/ 0 w 106"/>
                <a:gd name="T11" fmla="*/ 2 h 4"/>
                <a:gd name="T12" fmla="*/ 2 w 10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6" h="4">
                  <a:moveTo>
                    <a:pt x="2" y="4"/>
                  </a:moveTo>
                  <a:cubicBezTo>
                    <a:pt x="105" y="4"/>
                    <a:pt x="105" y="4"/>
                    <a:pt x="105" y="4"/>
                  </a:cubicBezTo>
                  <a:cubicBezTo>
                    <a:pt x="106" y="4"/>
                    <a:pt x="106" y="3"/>
                    <a:pt x="106" y="2"/>
                  </a:cubicBezTo>
                  <a:cubicBezTo>
                    <a:pt x="106" y="1"/>
                    <a:pt x="106" y="0"/>
                    <a:pt x="105" y="0"/>
                  </a:cubicBezTo>
                  <a:cubicBezTo>
                    <a:pt x="2" y="0"/>
                    <a:pt x="2" y="0"/>
                    <a:pt x="2" y="0"/>
                  </a:cubicBezTo>
                  <a:cubicBezTo>
                    <a:pt x="1" y="0"/>
                    <a:pt x="0" y="1"/>
                    <a:pt x="0" y="2"/>
                  </a:cubicBezTo>
                  <a:cubicBezTo>
                    <a:pt x="0" y="3"/>
                    <a:pt x="1" y="4"/>
                    <a:pt x="2" y="4"/>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0" name="Freeform 144">
              <a:extLst>
                <a:ext uri="{FF2B5EF4-FFF2-40B4-BE49-F238E27FC236}">
                  <a16:creationId xmlns:a16="http://schemas.microsoft.com/office/drawing/2014/main" id="{6DA53F54-9B09-4BA7-B749-9EE09DEBE9DE}"/>
                </a:ext>
              </a:extLst>
            </p:cNvPr>
            <p:cNvSpPr>
              <a:spLocks/>
            </p:cNvSpPr>
            <p:nvPr/>
          </p:nvSpPr>
          <p:spPr bwMode="auto">
            <a:xfrm>
              <a:off x="1127126" y="5462588"/>
              <a:ext cx="323850" cy="190500"/>
            </a:xfrm>
            <a:custGeom>
              <a:avLst/>
              <a:gdLst>
                <a:gd name="T0" fmla="*/ 106 w 108"/>
                <a:gd name="T1" fmla="*/ 64 h 64"/>
                <a:gd name="T2" fmla="*/ 2 w 108"/>
                <a:gd name="T3" fmla="*/ 64 h 64"/>
                <a:gd name="T4" fmla="*/ 0 w 108"/>
                <a:gd name="T5" fmla="*/ 62 h 64"/>
                <a:gd name="T6" fmla="*/ 0 w 108"/>
                <a:gd name="T7" fmla="*/ 2 h 64"/>
                <a:gd name="T8" fmla="*/ 2 w 108"/>
                <a:gd name="T9" fmla="*/ 0 h 64"/>
                <a:gd name="T10" fmla="*/ 106 w 108"/>
                <a:gd name="T11" fmla="*/ 0 h 64"/>
                <a:gd name="T12" fmla="*/ 108 w 108"/>
                <a:gd name="T13" fmla="*/ 2 h 64"/>
                <a:gd name="T14" fmla="*/ 108 w 108"/>
                <a:gd name="T15" fmla="*/ 62 h 64"/>
                <a:gd name="T16" fmla="*/ 106 w 108"/>
                <a:gd name="T17"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64">
                  <a:moveTo>
                    <a:pt x="106" y="64"/>
                  </a:moveTo>
                  <a:cubicBezTo>
                    <a:pt x="2" y="64"/>
                    <a:pt x="2" y="64"/>
                    <a:pt x="2" y="64"/>
                  </a:cubicBezTo>
                  <a:cubicBezTo>
                    <a:pt x="1" y="64"/>
                    <a:pt x="0" y="63"/>
                    <a:pt x="0" y="62"/>
                  </a:cubicBezTo>
                  <a:cubicBezTo>
                    <a:pt x="0" y="2"/>
                    <a:pt x="0" y="2"/>
                    <a:pt x="0" y="2"/>
                  </a:cubicBezTo>
                  <a:cubicBezTo>
                    <a:pt x="0" y="1"/>
                    <a:pt x="1" y="0"/>
                    <a:pt x="2" y="0"/>
                  </a:cubicBezTo>
                  <a:cubicBezTo>
                    <a:pt x="106" y="0"/>
                    <a:pt x="106" y="0"/>
                    <a:pt x="106" y="0"/>
                  </a:cubicBezTo>
                  <a:cubicBezTo>
                    <a:pt x="107" y="0"/>
                    <a:pt x="108" y="1"/>
                    <a:pt x="108" y="2"/>
                  </a:cubicBezTo>
                  <a:cubicBezTo>
                    <a:pt x="108" y="62"/>
                    <a:pt x="108" y="62"/>
                    <a:pt x="108" y="62"/>
                  </a:cubicBezTo>
                  <a:cubicBezTo>
                    <a:pt x="108" y="63"/>
                    <a:pt x="107" y="64"/>
                    <a:pt x="106" y="64"/>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1" name="Freeform 145">
              <a:extLst>
                <a:ext uri="{FF2B5EF4-FFF2-40B4-BE49-F238E27FC236}">
                  <a16:creationId xmlns:a16="http://schemas.microsoft.com/office/drawing/2014/main" id="{5C54BD41-5E81-4BD1-8E6B-32902D6C8898}"/>
                </a:ext>
              </a:extLst>
            </p:cNvPr>
            <p:cNvSpPr>
              <a:spLocks/>
            </p:cNvSpPr>
            <p:nvPr/>
          </p:nvSpPr>
          <p:spPr bwMode="auto">
            <a:xfrm>
              <a:off x="1130301" y="5751513"/>
              <a:ext cx="317500" cy="12700"/>
            </a:xfrm>
            <a:custGeom>
              <a:avLst/>
              <a:gdLst>
                <a:gd name="T0" fmla="*/ 1 w 106"/>
                <a:gd name="T1" fmla="*/ 4 h 4"/>
                <a:gd name="T2" fmla="*/ 104 w 106"/>
                <a:gd name="T3" fmla="*/ 4 h 4"/>
                <a:gd name="T4" fmla="*/ 106 w 106"/>
                <a:gd name="T5" fmla="*/ 2 h 4"/>
                <a:gd name="T6" fmla="*/ 104 w 106"/>
                <a:gd name="T7" fmla="*/ 0 h 4"/>
                <a:gd name="T8" fmla="*/ 1 w 106"/>
                <a:gd name="T9" fmla="*/ 0 h 4"/>
                <a:gd name="T10" fmla="*/ 0 w 106"/>
                <a:gd name="T11" fmla="*/ 2 h 4"/>
                <a:gd name="T12" fmla="*/ 1 w 10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6" h="4">
                  <a:moveTo>
                    <a:pt x="1" y="4"/>
                  </a:moveTo>
                  <a:cubicBezTo>
                    <a:pt x="104" y="4"/>
                    <a:pt x="104" y="4"/>
                    <a:pt x="104" y="4"/>
                  </a:cubicBezTo>
                  <a:cubicBezTo>
                    <a:pt x="105" y="4"/>
                    <a:pt x="106" y="3"/>
                    <a:pt x="106" y="2"/>
                  </a:cubicBezTo>
                  <a:cubicBezTo>
                    <a:pt x="106" y="1"/>
                    <a:pt x="105" y="0"/>
                    <a:pt x="104" y="0"/>
                  </a:cubicBezTo>
                  <a:cubicBezTo>
                    <a:pt x="1" y="0"/>
                    <a:pt x="1" y="0"/>
                    <a:pt x="1" y="0"/>
                  </a:cubicBezTo>
                  <a:cubicBezTo>
                    <a:pt x="0" y="0"/>
                    <a:pt x="0" y="1"/>
                    <a:pt x="0" y="2"/>
                  </a:cubicBezTo>
                  <a:cubicBezTo>
                    <a:pt x="0" y="3"/>
                    <a:pt x="0" y="4"/>
                    <a:pt x="1" y="4"/>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2" name="Freeform 146">
              <a:extLst>
                <a:ext uri="{FF2B5EF4-FFF2-40B4-BE49-F238E27FC236}">
                  <a16:creationId xmlns:a16="http://schemas.microsoft.com/office/drawing/2014/main" id="{8D19E251-D32E-4D0E-9380-86F6A621DEAE}"/>
                </a:ext>
              </a:extLst>
            </p:cNvPr>
            <p:cNvSpPr>
              <a:spLocks/>
            </p:cNvSpPr>
            <p:nvPr/>
          </p:nvSpPr>
          <p:spPr bwMode="auto">
            <a:xfrm>
              <a:off x="1130301" y="5680076"/>
              <a:ext cx="317500" cy="12700"/>
            </a:xfrm>
            <a:custGeom>
              <a:avLst/>
              <a:gdLst>
                <a:gd name="T0" fmla="*/ 1 w 106"/>
                <a:gd name="T1" fmla="*/ 4 h 4"/>
                <a:gd name="T2" fmla="*/ 104 w 106"/>
                <a:gd name="T3" fmla="*/ 4 h 4"/>
                <a:gd name="T4" fmla="*/ 106 w 106"/>
                <a:gd name="T5" fmla="*/ 2 h 4"/>
                <a:gd name="T6" fmla="*/ 104 w 106"/>
                <a:gd name="T7" fmla="*/ 0 h 4"/>
                <a:gd name="T8" fmla="*/ 1 w 106"/>
                <a:gd name="T9" fmla="*/ 0 h 4"/>
                <a:gd name="T10" fmla="*/ 0 w 106"/>
                <a:gd name="T11" fmla="*/ 2 h 4"/>
                <a:gd name="T12" fmla="*/ 1 w 10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6" h="4">
                  <a:moveTo>
                    <a:pt x="1" y="4"/>
                  </a:moveTo>
                  <a:cubicBezTo>
                    <a:pt x="104" y="4"/>
                    <a:pt x="104" y="4"/>
                    <a:pt x="104" y="4"/>
                  </a:cubicBezTo>
                  <a:cubicBezTo>
                    <a:pt x="105" y="4"/>
                    <a:pt x="106" y="3"/>
                    <a:pt x="106" y="2"/>
                  </a:cubicBezTo>
                  <a:cubicBezTo>
                    <a:pt x="106" y="1"/>
                    <a:pt x="105" y="0"/>
                    <a:pt x="104" y="0"/>
                  </a:cubicBezTo>
                  <a:cubicBezTo>
                    <a:pt x="1" y="0"/>
                    <a:pt x="1" y="0"/>
                    <a:pt x="1" y="0"/>
                  </a:cubicBezTo>
                  <a:cubicBezTo>
                    <a:pt x="0" y="0"/>
                    <a:pt x="0" y="1"/>
                    <a:pt x="0" y="2"/>
                  </a:cubicBezTo>
                  <a:cubicBezTo>
                    <a:pt x="0" y="3"/>
                    <a:pt x="0" y="4"/>
                    <a:pt x="1" y="4"/>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3" name="Freeform 147">
              <a:extLst>
                <a:ext uri="{FF2B5EF4-FFF2-40B4-BE49-F238E27FC236}">
                  <a16:creationId xmlns:a16="http://schemas.microsoft.com/office/drawing/2014/main" id="{686A615C-188F-4106-80B1-B9C6E06CCBDA}"/>
                </a:ext>
              </a:extLst>
            </p:cNvPr>
            <p:cNvSpPr>
              <a:spLocks/>
            </p:cNvSpPr>
            <p:nvPr/>
          </p:nvSpPr>
          <p:spPr bwMode="auto">
            <a:xfrm>
              <a:off x="1130301" y="5716588"/>
              <a:ext cx="317500" cy="11113"/>
            </a:xfrm>
            <a:custGeom>
              <a:avLst/>
              <a:gdLst>
                <a:gd name="T0" fmla="*/ 1 w 106"/>
                <a:gd name="T1" fmla="*/ 4 h 4"/>
                <a:gd name="T2" fmla="*/ 104 w 106"/>
                <a:gd name="T3" fmla="*/ 4 h 4"/>
                <a:gd name="T4" fmla="*/ 106 w 106"/>
                <a:gd name="T5" fmla="*/ 2 h 4"/>
                <a:gd name="T6" fmla="*/ 104 w 106"/>
                <a:gd name="T7" fmla="*/ 0 h 4"/>
                <a:gd name="T8" fmla="*/ 1 w 106"/>
                <a:gd name="T9" fmla="*/ 0 h 4"/>
                <a:gd name="T10" fmla="*/ 0 w 106"/>
                <a:gd name="T11" fmla="*/ 2 h 4"/>
                <a:gd name="T12" fmla="*/ 1 w 10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6" h="4">
                  <a:moveTo>
                    <a:pt x="1" y="4"/>
                  </a:moveTo>
                  <a:cubicBezTo>
                    <a:pt x="104" y="4"/>
                    <a:pt x="104" y="4"/>
                    <a:pt x="104" y="4"/>
                  </a:cubicBezTo>
                  <a:cubicBezTo>
                    <a:pt x="105" y="4"/>
                    <a:pt x="106" y="3"/>
                    <a:pt x="106" y="2"/>
                  </a:cubicBezTo>
                  <a:cubicBezTo>
                    <a:pt x="106" y="1"/>
                    <a:pt x="105" y="0"/>
                    <a:pt x="104" y="0"/>
                  </a:cubicBezTo>
                  <a:cubicBezTo>
                    <a:pt x="1" y="0"/>
                    <a:pt x="1" y="0"/>
                    <a:pt x="1" y="0"/>
                  </a:cubicBezTo>
                  <a:cubicBezTo>
                    <a:pt x="0" y="0"/>
                    <a:pt x="0" y="1"/>
                    <a:pt x="0" y="2"/>
                  </a:cubicBezTo>
                  <a:cubicBezTo>
                    <a:pt x="0" y="3"/>
                    <a:pt x="0" y="4"/>
                    <a:pt x="1" y="4"/>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4" name="Freeform 148">
              <a:extLst>
                <a:ext uri="{FF2B5EF4-FFF2-40B4-BE49-F238E27FC236}">
                  <a16:creationId xmlns:a16="http://schemas.microsoft.com/office/drawing/2014/main" id="{69C4C2F8-CFD3-45D1-8D46-EEE09A238CF2}"/>
                </a:ext>
              </a:extLst>
            </p:cNvPr>
            <p:cNvSpPr>
              <a:spLocks/>
            </p:cNvSpPr>
            <p:nvPr/>
          </p:nvSpPr>
          <p:spPr bwMode="auto">
            <a:xfrm>
              <a:off x="673101" y="5799138"/>
              <a:ext cx="323850" cy="192088"/>
            </a:xfrm>
            <a:custGeom>
              <a:avLst/>
              <a:gdLst>
                <a:gd name="T0" fmla="*/ 106 w 108"/>
                <a:gd name="T1" fmla="*/ 64 h 64"/>
                <a:gd name="T2" fmla="*/ 2 w 108"/>
                <a:gd name="T3" fmla="*/ 64 h 64"/>
                <a:gd name="T4" fmla="*/ 0 w 108"/>
                <a:gd name="T5" fmla="*/ 62 h 64"/>
                <a:gd name="T6" fmla="*/ 0 w 108"/>
                <a:gd name="T7" fmla="*/ 2 h 64"/>
                <a:gd name="T8" fmla="*/ 2 w 108"/>
                <a:gd name="T9" fmla="*/ 0 h 64"/>
                <a:gd name="T10" fmla="*/ 106 w 108"/>
                <a:gd name="T11" fmla="*/ 0 h 64"/>
                <a:gd name="T12" fmla="*/ 108 w 108"/>
                <a:gd name="T13" fmla="*/ 2 h 64"/>
                <a:gd name="T14" fmla="*/ 108 w 108"/>
                <a:gd name="T15" fmla="*/ 62 h 64"/>
                <a:gd name="T16" fmla="*/ 106 w 108"/>
                <a:gd name="T17"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64">
                  <a:moveTo>
                    <a:pt x="106" y="64"/>
                  </a:moveTo>
                  <a:cubicBezTo>
                    <a:pt x="2" y="64"/>
                    <a:pt x="2" y="64"/>
                    <a:pt x="2" y="64"/>
                  </a:cubicBezTo>
                  <a:cubicBezTo>
                    <a:pt x="1" y="64"/>
                    <a:pt x="0" y="63"/>
                    <a:pt x="0" y="62"/>
                  </a:cubicBezTo>
                  <a:cubicBezTo>
                    <a:pt x="0" y="2"/>
                    <a:pt x="0" y="2"/>
                    <a:pt x="0" y="2"/>
                  </a:cubicBezTo>
                  <a:cubicBezTo>
                    <a:pt x="0" y="1"/>
                    <a:pt x="1" y="0"/>
                    <a:pt x="2" y="0"/>
                  </a:cubicBezTo>
                  <a:cubicBezTo>
                    <a:pt x="106" y="0"/>
                    <a:pt x="106" y="0"/>
                    <a:pt x="106" y="0"/>
                  </a:cubicBezTo>
                  <a:cubicBezTo>
                    <a:pt x="107" y="0"/>
                    <a:pt x="108" y="1"/>
                    <a:pt x="108" y="2"/>
                  </a:cubicBezTo>
                  <a:cubicBezTo>
                    <a:pt x="108" y="62"/>
                    <a:pt x="108" y="62"/>
                    <a:pt x="108" y="62"/>
                  </a:cubicBezTo>
                  <a:cubicBezTo>
                    <a:pt x="108" y="63"/>
                    <a:pt x="107" y="64"/>
                    <a:pt x="106" y="64"/>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5" name="Freeform 149">
              <a:extLst>
                <a:ext uri="{FF2B5EF4-FFF2-40B4-BE49-F238E27FC236}">
                  <a16:creationId xmlns:a16="http://schemas.microsoft.com/office/drawing/2014/main" id="{0A65AA70-B2C1-4E43-AEE0-4A05074C1FE4}"/>
                </a:ext>
              </a:extLst>
            </p:cNvPr>
            <p:cNvSpPr>
              <a:spLocks/>
            </p:cNvSpPr>
            <p:nvPr/>
          </p:nvSpPr>
          <p:spPr bwMode="auto">
            <a:xfrm>
              <a:off x="676276" y="6018213"/>
              <a:ext cx="317500" cy="11113"/>
            </a:xfrm>
            <a:custGeom>
              <a:avLst/>
              <a:gdLst>
                <a:gd name="T0" fmla="*/ 2 w 106"/>
                <a:gd name="T1" fmla="*/ 4 h 4"/>
                <a:gd name="T2" fmla="*/ 105 w 106"/>
                <a:gd name="T3" fmla="*/ 4 h 4"/>
                <a:gd name="T4" fmla="*/ 106 w 106"/>
                <a:gd name="T5" fmla="*/ 2 h 4"/>
                <a:gd name="T6" fmla="*/ 105 w 106"/>
                <a:gd name="T7" fmla="*/ 0 h 4"/>
                <a:gd name="T8" fmla="*/ 2 w 106"/>
                <a:gd name="T9" fmla="*/ 0 h 4"/>
                <a:gd name="T10" fmla="*/ 0 w 106"/>
                <a:gd name="T11" fmla="*/ 2 h 4"/>
                <a:gd name="T12" fmla="*/ 2 w 10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6" h="4">
                  <a:moveTo>
                    <a:pt x="2" y="4"/>
                  </a:moveTo>
                  <a:cubicBezTo>
                    <a:pt x="105" y="4"/>
                    <a:pt x="105" y="4"/>
                    <a:pt x="105" y="4"/>
                  </a:cubicBezTo>
                  <a:cubicBezTo>
                    <a:pt x="106" y="4"/>
                    <a:pt x="106" y="3"/>
                    <a:pt x="106" y="2"/>
                  </a:cubicBezTo>
                  <a:cubicBezTo>
                    <a:pt x="106" y="1"/>
                    <a:pt x="106" y="0"/>
                    <a:pt x="105" y="0"/>
                  </a:cubicBezTo>
                  <a:cubicBezTo>
                    <a:pt x="2" y="0"/>
                    <a:pt x="2" y="0"/>
                    <a:pt x="2" y="0"/>
                  </a:cubicBezTo>
                  <a:cubicBezTo>
                    <a:pt x="1" y="0"/>
                    <a:pt x="0" y="1"/>
                    <a:pt x="0" y="2"/>
                  </a:cubicBezTo>
                  <a:cubicBezTo>
                    <a:pt x="0" y="3"/>
                    <a:pt x="1" y="4"/>
                    <a:pt x="2" y="4"/>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6" name="Freeform 150">
              <a:extLst>
                <a:ext uri="{FF2B5EF4-FFF2-40B4-BE49-F238E27FC236}">
                  <a16:creationId xmlns:a16="http://schemas.microsoft.com/office/drawing/2014/main" id="{C0BBF5EF-D720-4DFA-B491-8C4C1E694AAC}"/>
                </a:ext>
              </a:extLst>
            </p:cNvPr>
            <p:cNvSpPr>
              <a:spLocks/>
            </p:cNvSpPr>
            <p:nvPr/>
          </p:nvSpPr>
          <p:spPr bwMode="auto">
            <a:xfrm>
              <a:off x="1127126" y="5799138"/>
              <a:ext cx="323850" cy="192088"/>
            </a:xfrm>
            <a:custGeom>
              <a:avLst/>
              <a:gdLst>
                <a:gd name="T0" fmla="*/ 106 w 108"/>
                <a:gd name="T1" fmla="*/ 64 h 64"/>
                <a:gd name="T2" fmla="*/ 2 w 108"/>
                <a:gd name="T3" fmla="*/ 64 h 64"/>
                <a:gd name="T4" fmla="*/ 0 w 108"/>
                <a:gd name="T5" fmla="*/ 62 h 64"/>
                <a:gd name="T6" fmla="*/ 0 w 108"/>
                <a:gd name="T7" fmla="*/ 2 h 64"/>
                <a:gd name="T8" fmla="*/ 2 w 108"/>
                <a:gd name="T9" fmla="*/ 0 h 64"/>
                <a:gd name="T10" fmla="*/ 106 w 108"/>
                <a:gd name="T11" fmla="*/ 0 h 64"/>
                <a:gd name="T12" fmla="*/ 108 w 108"/>
                <a:gd name="T13" fmla="*/ 2 h 64"/>
                <a:gd name="T14" fmla="*/ 108 w 108"/>
                <a:gd name="T15" fmla="*/ 62 h 64"/>
                <a:gd name="T16" fmla="*/ 106 w 108"/>
                <a:gd name="T17"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64">
                  <a:moveTo>
                    <a:pt x="106" y="64"/>
                  </a:moveTo>
                  <a:cubicBezTo>
                    <a:pt x="2" y="64"/>
                    <a:pt x="2" y="64"/>
                    <a:pt x="2" y="64"/>
                  </a:cubicBezTo>
                  <a:cubicBezTo>
                    <a:pt x="1" y="64"/>
                    <a:pt x="0" y="63"/>
                    <a:pt x="0" y="62"/>
                  </a:cubicBezTo>
                  <a:cubicBezTo>
                    <a:pt x="0" y="2"/>
                    <a:pt x="0" y="2"/>
                    <a:pt x="0" y="2"/>
                  </a:cubicBezTo>
                  <a:cubicBezTo>
                    <a:pt x="0" y="1"/>
                    <a:pt x="1" y="0"/>
                    <a:pt x="2" y="0"/>
                  </a:cubicBezTo>
                  <a:cubicBezTo>
                    <a:pt x="106" y="0"/>
                    <a:pt x="106" y="0"/>
                    <a:pt x="106" y="0"/>
                  </a:cubicBezTo>
                  <a:cubicBezTo>
                    <a:pt x="107" y="0"/>
                    <a:pt x="108" y="1"/>
                    <a:pt x="108" y="2"/>
                  </a:cubicBezTo>
                  <a:cubicBezTo>
                    <a:pt x="108" y="62"/>
                    <a:pt x="108" y="62"/>
                    <a:pt x="108" y="62"/>
                  </a:cubicBezTo>
                  <a:cubicBezTo>
                    <a:pt x="108" y="63"/>
                    <a:pt x="107" y="64"/>
                    <a:pt x="106" y="64"/>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7" name="Freeform 151">
              <a:extLst>
                <a:ext uri="{FF2B5EF4-FFF2-40B4-BE49-F238E27FC236}">
                  <a16:creationId xmlns:a16="http://schemas.microsoft.com/office/drawing/2014/main" id="{41BC2E3F-79F4-4A1C-A00F-7CA2166BD0C2}"/>
                </a:ext>
              </a:extLst>
            </p:cNvPr>
            <p:cNvSpPr>
              <a:spLocks/>
            </p:cNvSpPr>
            <p:nvPr/>
          </p:nvSpPr>
          <p:spPr bwMode="auto">
            <a:xfrm>
              <a:off x="1130301" y="6018213"/>
              <a:ext cx="317500" cy="11113"/>
            </a:xfrm>
            <a:custGeom>
              <a:avLst/>
              <a:gdLst>
                <a:gd name="T0" fmla="*/ 1 w 106"/>
                <a:gd name="T1" fmla="*/ 4 h 4"/>
                <a:gd name="T2" fmla="*/ 104 w 106"/>
                <a:gd name="T3" fmla="*/ 4 h 4"/>
                <a:gd name="T4" fmla="*/ 106 w 106"/>
                <a:gd name="T5" fmla="*/ 2 h 4"/>
                <a:gd name="T6" fmla="*/ 104 w 106"/>
                <a:gd name="T7" fmla="*/ 0 h 4"/>
                <a:gd name="T8" fmla="*/ 1 w 106"/>
                <a:gd name="T9" fmla="*/ 0 h 4"/>
                <a:gd name="T10" fmla="*/ 0 w 106"/>
                <a:gd name="T11" fmla="*/ 2 h 4"/>
                <a:gd name="T12" fmla="*/ 1 w 10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6" h="4">
                  <a:moveTo>
                    <a:pt x="1" y="4"/>
                  </a:moveTo>
                  <a:cubicBezTo>
                    <a:pt x="104" y="4"/>
                    <a:pt x="104" y="4"/>
                    <a:pt x="104" y="4"/>
                  </a:cubicBezTo>
                  <a:cubicBezTo>
                    <a:pt x="105" y="4"/>
                    <a:pt x="106" y="3"/>
                    <a:pt x="106" y="2"/>
                  </a:cubicBezTo>
                  <a:cubicBezTo>
                    <a:pt x="106" y="1"/>
                    <a:pt x="105" y="0"/>
                    <a:pt x="104" y="0"/>
                  </a:cubicBezTo>
                  <a:cubicBezTo>
                    <a:pt x="1" y="0"/>
                    <a:pt x="1" y="0"/>
                    <a:pt x="1" y="0"/>
                  </a:cubicBezTo>
                  <a:cubicBezTo>
                    <a:pt x="0" y="0"/>
                    <a:pt x="0" y="1"/>
                    <a:pt x="0" y="2"/>
                  </a:cubicBezTo>
                  <a:cubicBezTo>
                    <a:pt x="0" y="3"/>
                    <a:pt x="0" y="4"/>
                    <a:pt x="1" y="4"/>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8" name="Rectangle 152">
              <a:extLst>
                <a:ext uri="{FF2B5EF4-FFF2-40B4-BE49-F238E27FC236}">
                  <a16:creationId xmlns:a16="http://schemas.microsoft.com/office/drawing/2014/main" id="{6051EFF7-B5AA-41DD-AD2A-0309AF917027}"/>
                </a:ext>
              </a:extLst>
            </p:cNvPr>
            <p:cNvSpPr>
              <a:spLocks noChangeArrowheads="1"/>
            </p:cNvSpPr>
            <p:nvPr/>
          </p:nvSpPr>
          <p:spPr bwMode="auto">
            <a:xfrm>
              <a:off x="1092201" y="6103938"/>
              <a:ext cx="176213" cy="1762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9" name="Rectangle 153">
              <a:extLst>
                <a:ext uri="{FF2B5EF4-FFF2-40B4-BE49-F238E27FC236}">
                  <a16:creationId xmlns:a16="http://schemas.microsoft.com/office/drawing/2014/main" id="{8CF5DF74-E964-4204-9B15-7C6DB52A89B6}"/>
                </a:ext>
              </a:extLst>
            </p:cNvPr>
            <p:cNvSpPr>
              <a:spLocks noChangeArrowheads="1"/>
            </p:cNvSpPr>
            <p:nvPr/>
          </p:nvSpPr>
          <p:spPr bwMode="auto">
            <a:xfrm>
              <a:off x="1004888" y="6280151"/>
              <a:ext cx="352425" cy="50800"/>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0" name="Freeform 154">
              <a:extLst>
                <a:ext uri="{FF2B5EF4-FFF2-40B4-BE49-F238E27FC236}">
                  <a16:creationId xmlns:a16="http://schemas.microsoft.com/office/drawing/2014/main" id="{96B79A10-ACBD-40CA-9E98-AFAFAA39BD20}"/>
                </a:ext>
              </a:extLst>
            </p:cNvPr>
            <p:cNvSpPr>
              <a:spLocks/>
            </p:cNvSpPr>
            <p:nvPr/>
          </p:nvSpPr>
          <p:spPr bwMode="auto">
            <a:xfrm>
              <a:off x="201613" y="6334126"/>
              <a:ext cx="4495800" cy="149225"/>
            </a:xfrm>
            <a:custGeom>
              <a:avLst/>
              <a:gdLst>
                <a:gd name="T0" fmla="*/ 7 w 1505"/>
                <a:gd name="T1" fmla="*/ 50 h 50"/>
                <a:gd name="T2" fmla="*/ 1498 w 1505"/>
                <a:gd name="T3" fmla="*/ 50 h 50"/>
                <a:gd name="T4" fmla="*/ 1505 w 1505"/>
                <a:gd name="T5" fmla="*/ 43 h 50"/>
                <a:gd name="T6" fmla="*/ 1505 w 1505"/>
                <a:gd name="T7" fmla="*/ 7 h 50"/>
                <a:gd name="T8" fmla="*/ 1498 w 1505"/>
                <a:gd name="T9" fmla="*/ 0 h 50"/>
                <a:gd name="T10" fmla="*/ 7 w 1505"/>
                <a:gd name="T11" fmla="*/ 0 h 50"/>
                <a:gd name="T12" fmla="*/ 0 w 1505"/>
                <a:gd name="T13" fmla="*/ 7 h 50"/>
                <a:gd name="T14" fmla="*/ 0 w 1505"/>
                <a:gd name="T15" fmla="*/ 43 h 50"/>
                <a:gd name="T16" fmla="*/ 7 w 1505"/>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5" h="50">
                  <a:moveTo>
                    <a:pt x="7" y="50"/>
                  </a:moveTo>
                  <a:cubicBezTo>
                    <a:pt x="1498" y="50"/>
                    <a:pt x="1498" y="50"/>
                    <a:pt x="1498" y="50"/>
                  </a:cubicBezTo>
                  <a:cubicBezTo>
                    <a:pt x="1502" y="50"/>
                    <a:pt x="1505" y="47"/>
                    <a:pt x="1505" y="43"/>
                  </a:cubicBezTo>
                  <a:cubicBezTo>
                    <a:pt x="1505" y="7"/>
                    <a:pt x="1505" y="7"/>
                    <a:pt x="1505" y="7"/>
                  </a:cubicBezTo>
                  <a:cubicBezTo>
                    <a:pt x="1505" y="3"/>
                    <a:pt x="1502" y="0"/>
                    <a:pt x="1498" y="0"/>
                  </a:cubicBezTo>
                  <a:cubicBezTo>
                    <a:pt x="7" y="0"/>
                    <a:pt x="7" y="0"/>
                    <a:pt x="7" y="0"/>
                  </a:cubicBezTo>
                  <a:cubicBezTo>
                    <a:pt x="3" y="0"/>
                    <a:pt x="0" y="3"/>
                    <a:pt x="0" y="7"/>
                  </a:cubicBezTo>
                  <a:cubicBezTo>
                    <a:pt x="0" y="43"/>
                    <a:pt x="0" y="43"/>
                    <a:pt x="0" y="43"/>
                  </a:cubicBezTo>
                  <a:cubicBezTo>
                    <a:pt x="0" y="47"/>
                    <a:pt x="3" y="50"/>
                    <a:pt x="7" y="50"/>
                  </a:cubicBezTo>
                  <a:close/>
                </a:path>
              </a:pathLst>
            </a:custGeom>
            <a:solidFill>
              <a:srgbClr val="CC91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1" name="Rectangle 155">
              <a:extLst>
                <a:ext uri="{FF2B5EF4-FFF2-40B4-BE49-F238E27FC236}">
                  <a16:creationId xmlns:a16="http://schemas.microsoft.com/office/drawing/2014/main" id="{137196D4-A8E6-44B3-ACED-549B9C8E483B}"/>
                </a:ext>
              </a:extLst>
            </p:cNvPr>
            <p:cNvSpPr>
              <a:spLocks noChangeArrowheads="1"/>
            </p:cNvSpPr>
            <p:nvPr/>
          </p:nvSpPr>
          <p:spPr bwMode="auto">
            <a:xfrm>
              <a:off x="4351338" y="6483351"/>
              <a:ext cx="169863" cy="395288"/>
            </a:xfrm>
            <a:prstGeom prst="rect">
              <a:avLst/>
            </a:prstGeom>
            <a:solidFill>
              <a:srgbClr val="8C634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2" name="Rectangle 156">
              <a:extLst>
                <a:ext uri="{FF2B5EF4-FFF2-40B4-BE49-F238E27FC236}">
                  <a16:creationId xmlns:a16="http://schemas.microsoft.com/office/drawing/2014/main" id="{38BF4363-A4F9-4446-8049-2D804DF35F8A}"/>
                </a:ext>
              </a:extLst>
            </p:cNvPr>
            <p:cNvSpPr>
              <a:spLocks noChangeArrowheads="1"/>
            </p:cNvSpPr>
            <p:nvPr/>
          </p:nvSpPr>
          <p:spPr bwMode="auto">
            <a:xfrm>
              <a:off x="377826" y="6483351"/>
              <a:ext cx="169863" cy="395288"/>
            </a:xfrm>
            <a:prstGeom prst="rect">
              <a:avLst/>
            </a:prstGeom>
            <a:solidFill>
              <a:srgbClr val="8C634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31" name="Group 2230">
            <a:extLst>
              <a:ext uri="{FF2B5EF4-FFF2-40B4-BE49-F238E27FC236}">
                <a16:creationId xmlns:a16="http://schemas.microsoft.com/office/drawing/2014/main" id="{1E016473-8755-4512-9031-DBD8E31C84BF}"/>
              </a:ext>
            </a:extLst>
          </p:cNvPr>
          <p:cNvGrpSpPr/>
          <p:nvPr/>
        </p:nvGrpSpPr>
        <p:grpSpPr>
          <a:xfrm>
            <a:off x="4941874" y="5670235"/>
            <a:ext cx="3321507" cy="915092"/>
            <a:chOff x="4628610" y="5756779"/>
            <a:chExt cx="3321507" cy="915092"/>
          </a:xfrm>
        </p:grpSpPr>
        <p:sp>
          <p:nvSpPr>
            <p:cNvPr id="881" name="Rectangle 880">
              <a:extLst>
                <a:ext uri="{FF2B5EF4-FFF2-40B4-BE49-F238E27FC236}">
                  <a16:creationId xmlns:a16="http://schemas.microsoft.com/office/drawing/2014/main" id="{DA49CB20-71EC-4D4B-803B-228D336699F3}"/>
                </a:ext>
              </a:extLst>
            </p:cNvPr>
            <p:cNvSpPr/>
            <p:nvPr/>
          </p:nvSpPr>
          <p:spPr bwMode="auto">
            <a:xfrm>
              <a:off x="4628610" y="5757561"/>
              <a:ext cx="3273155" cy="91431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214" name="Group 2213">
              <a:extLst>
                <a:ext uri="{FF2B5EF4-FFF2-40B4-BE49-F238E27FC236}">
                  <a16:creationId xmlns:a16="http://schemas.microsoft.com/office/drawing/2014/main" id="{8C80019E-F0F7-4EA3-883D-512480EFF861}"/>
                </a:ext>
              </a:extLst>
            </p:cNvPr>
            <p:cNvGrpSpPr/>
            <p:nvPr/>
          </p:nvGrpSpPr>
          <p:grpSpPr>
            <a:xfrm>
              <a:off x="4783042" y="5945034"/>
              <a:ext cx="552450" cy="531343"/>
              <a:chOff x="6934201" y="3913188"/>
              <a:chExt cx="552450" cy="538163"/>
            </a:xfrm>
          </p:grpSpPr>
          <p:sp>
            <p:nvSpPr>
              <p:cNvPr id="2208" name="Rectangle 204">
                <a:extLst>
                  <a:ext uri="{FF2B5EF4-FFF2-40B4-BE49-F238E27FC236}">
                    <a16:creationId xmlns:a16="http://schemas.microsoft.com/office/drawing/2014/main" id="{5E9194D4-987F-48CE-8769-6EDA4028ABE9}"/>
                  </a:ext>
                </a:extLst>
              </p:cNvPr>
              <p:cNvSpPr>
                <a:spLocks noChangeArrowheads="1"/>
              </p:cNvSpPr>
              <p:nvPr/>
            </p:nvSpPr>
            <p:spPr bwMode="auto">
              <a:xfrm>
                <a:off x="7065963" y="4084638"/>
                <a:ext cx="53975" cy="50800"/>
              </a:xfrm>
              <a:prstGeom prst="rect">
                <a:avLst/>
              </a:prstGeom>
              <a:solidFill>
                <a:srgbClr val="7FBB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1" name="Rectangle 206">
                <a:extLst>
                  <a:ext uri="{FF2B5EF4-FFF2-40B4-BE49-F238E27FC236}">
                    <a16:creationId xmlns:a16="http://schemas.microsoft.com/office/drawing/2014/main" id="{47828507-1C03-4F66-961E-DC06428D01DC}"/>
                  </a:ext>
                </a:extLst>
              </p:cNvPr>
              <p:cNvSpPr>
                <a:spLocks noChangeArrowheads="1"/>
              </p:cNvSpPr>
              <p:nvPr/>
            </p:nvSpPr>
            <p:spPr bwMode="auto">
              <a:xfrm>
                <a:off x="7065963" y="4084638"/>
                <a:ext cx="53975"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2" name="Rectangle 207">
                <a:extLst>
                  <a:ext uri="{FF2B5EF4-FFF2-40B4-BE49-F238E27FC236}">
                    <a16:creationId xmlns:a16="http://schemas.microsoft.com/office/drawing/2014/main" id="{44CFEB1C-D074-4BCB-9083-66B459FD6B0F}"/>
                  </a:ext>
                </a:extLst>
              </p:cNvPr>
              <p:cNvSpPr>
                <a:spLocks noChangeArrowheads="1"/>
              </p:cNvSpPr>
              <p:nvPr/>
            </p:nvSpPr>
            <p:spPr bwMode="auto">
              <a:xfrm>
                <a:off x="7024688" y="4227513"/>
                <a:ext cx="53975" cy="50800"/>
              </a:xfrm>
              <a:prstGeom prst="rect">
                <a:avLst/>
              </a:prstGeom>
              <a:solidFill>
                <a:srgbClr val="7FBB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3" name="Rectangle 208">
                <a:extLst>
                  <a:ext uri="{FF2B5EF4-FFF2-40B4-BE49-F238E27FC236}">
                    <a16:creationId xmlns:a16="http://schemas.microsoft.com/office/drawing/2014/main" id="{8D2D875B-661F-472F-B160-3A33D24185B0}"/>
                  </a:ext>
                </a:extLst>
              </p:cNvPr>
              <p:cNvSpPr>
                <a:spLocks noChangeArrowheads="1"/>
              </p:cNvSpPr>
              <p:nvPr/>
            </p:nvSpPr>
            <p:spPr bwMode="auto">
              <a:xfrm>
                <a:off x="7024688" y="4227513"/>
                <a:ext cx="53975"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4" name="Rectangle 209">
                <a:extLst>
                  <a:ext uri="{FF2B5EF4-FFF2-40B4-BE49-F238E27FC236}">
                    <a16:creationId xmlns:a16="http://schemas.microsoft.com/office/drawing/2014/main" id="{42B5D4C2-9B28-436E-B98B-652E4F56A0C9}"/>
                  </a:ext>
                </a:extLst>
              </p:cNvPr>
              <p:cNvSpPr>
                <a:spLocks noChangeArrowheads="1"/>
              </p:cNvSpPr>
              <p:nvPr/>
            </p:nvSpPr>
            <p:spPr bwMode="auto">
              <a:xfrm>
                <a:off x="7102476" y="4227513"/>
                <a:ext cx="50800" cy="50800"/>
              </a:xfrm>
              <a:prstGeom prst="rect">
                <a:avLst/>
              </a:prstGeom>
              <a:solidFill>
                <a:srgbClr val="7FBB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5" name="Rectangle 210">
                <a:extLst>
                  <a:ext uri="{FF2B5EF4-FFF2-40B4-BE49-F238E27FC236}">
                    <a16:creationId xmlns:a16="http://schemas.microsoft.com/office/drawing/2014/main" id="{37C000E5-FAF4-4CC8-A23B-6E8B72F773B6}"/>
                  </a:ext>
                </a:extLst>
              </p:cNvPr>
              <p:cNvSpPr>
                <a:spLocks noChangeArrowheads="1"/>
              </p:cNvSpPr>
              <p:nvPr/>
            </p:nvSpPr>
            <p:spPr bwMode="auto">
              <a:xfrm>
                <a:off x="7102476" y="4227513"/>
                <a:ext cx="50800"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6" name="Rectangle 211">
                <a:extLst>
                  <a:ext uri="{FF2B5EF4-FFF2-40B4-BE49-F238E27FC236}">
                    <a16:creationId xmlns:a16="http://schemas.microsoft.com/office/drawing/2014/main" id="{BABA160D-2CA9-4E6D-9031-552994A6F2EC}"/>
                  </a:ext>
                </a:extLst>
              </p:cNvPr>
              <p:cNvSpPr>
                <a:spLocks noChangeArrowheads="1"/>
              </p:cNvSpPr>
              <p:nvPr/>
            </p:nvSpPr>
            <p:spPr bwMode="auto">
              <a:xfrm>
                <a:off x="7177088" y="4227513"/>
                <a:ext cx="50800" cy="50800"/>
              </a:xfrm>
              <a:prstGeom prst="rect">
                <a:avLst/>
              </a:prstGeom>
              <a:solidFill>
                <a:srgbClr val="7FBB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8" name="Rectangle 212">
                <a:extLst>
                  <a:ext uri="{FF2B5EF4-FFF2-40B4-BE49-F238E27FC236}">
                    <a16:creationId xmlns:a16="http://schemas.microsoft.com/office/drawing/2014/main" id="{51BD17B4-472A-40CA-8EA8-005DE4782C56}"/>
                  </a:ext>
                </a:extLst>
              </p:cNvPr>
              <p:cNvSpPr>
                <a:spLocks noChangeArrowheads="1"/>
              </p:cNvSpPr>
              <p:nvPr/>
            </p:nvSpPr>
            <p:spPr bwMode="auto">
              <a:xfrm>
                <a:off x="7177088" y="4227513"/>
                <a:ext cx="50800"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9" name="Rectangle 213">
                <a:extLst>
                  <a:ext uri="{FF2B5EF4-FFF2-40B4-BE49-F238E27FC236}">
                    <a16:creationId xmlns:a16="http://schemas.microsoft.com/office/drawing/2014/main" id="{A593CE12-3FF8-4424-88A8-6940224931E5}"/>
                  </a:ext>
                </a:extLst>
              </p:cNvPr>
              <p:cNvSpPr>
                <a:spLocks noChangeArrowheads="1"/>
              </p:cNvSpPr>
              <p:nvPr/>
            </p:nvSpPr>
            <p:spPr bwMode="auto">
              <a:xfrm>
                <a:off x="7024688" y="4156076"/>
                <a:ext cx="53975" cy="50800"/>
              </a:xfrm>
              <a:prstGeom prst="rect">
                <a:avLst/>
              </a:prstGeom>
              <a:solidFill>
                <a:srgbClr val="7FBB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0" name="Rectangle 214">
                <a:extLst>
                  <a:ext uri="{FF2B5EF4-FFF2-40B4-BE49-F238E27FC236}">
                    <a16:creationId xmlns:a16="http://schemas.microsoft.com/office/drawing/2014/main" id="{F4B8B4EA-F2FB-49B9-B28A-066CE894A422}"/>
                  </a:ext>
                </a:extLst>
              </p:cNvPr>
              <p:cNvSpPr>
                <a:spLocks noChangeArrowheads="1"/>
              </p:cNvSpPr>
              <p:nvPr/>
            </p:nvSpPr>
            <p:spPr bwMode="auto">
              <a:xfrm>
                <a:off x="7024688" y="4156076"/>
                <a:ext cx="53975"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1" name="Rectangle 215">
                <a:extLst>
                  <a:ext uri="{FF2B5EF4-FFF2-40B4-BE49-F238E27FC236}">
                    <a16:creationId xmlns:a16="http://schemas.microsoft.com/office/drawing/2014/main" id="{A079DA65-ACBA-4237-9AC4-AA2185B7C58B}"/>
                  </a:ext>
                </a:extLst>
              </p:cNvPr>
              <p:cNvSpPr>
                <a:spLocks noChangeArrowheads="1"/>
              </p:cNvSpPr>
              <p:nvPr/>
            </p:nvSpPr>
            <p:spPr bwMode="auto">
              <a:xfrm>
                <a:off x="7102476" y="4156076"/>
                <a:ext cx="50800" cy="50800"/>
              </a:xfrm>
              <a:prstGeom prst="rect">
                <a:avLst/>
              </a:prstGeom>
              <a:solidFill>
                <a:srgbClr val="7FBB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2" name="Rectangle 216">
                <a:extLst>
                  <a:ext uri="{FF2B5EF4-FFF2-40B4-BE49-F238E27FC236}">
                    <a16:creationId xmlns:a16="http://schemas.microsoft.com/office/drawing/2014/main" id="{C80A26DE-45AF-4D09-AB73-7EE289DB19FC}"/>
                  </a:ext>
                </a:extLst>
              </p:cNvPr>
              <p:cNvSpPr>
                <a:spLocks noChangeArrowheads="1"/>
              </p:cNvSpPr>
              <p:nvPr/>
            </p:nvSpPr>
            <p:spPr bwMode="auto">
              <a:xfrm>
                <a:off x="7102476" y="4156076"/>
                <a:ext cx="50800"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3" name="Freeform 217">
                <a:extLst>
                  <a:ext uri="{FF2B5EF4-FFF2-40B4-BE49-F238E27FC236}">
                    <a16:creationId xmlns:a16="http://schemas.microsoft.com/office/drawing/2014/main" id="{9CB4C3AC-D58A-45B2-95CB-8D2BACAE283B}"/>
                  </a:ext>
                </a:extLst>
              </p:cNvPr>
              <p:cNvSpPr>
                <a:spLocks/>
              </p:cNvSpPr>
              <p:nvPr/>
            </p:nvSpPr>
            <p:spPr bwMode="auto">
              <a:xfrm>
                <a:off x="6934201" y="3913188"/>
                <a:ext cx="415925" cy="368300"/>
              </a:xfrm>
              <a:custGeom>
                <a:avLst/>
                <a:gdLst>
                  <a:gd name="T0" fmla="*/ 132 w 262"/>
                  <a:gd name="T1" fmla="*/ 0 h 232"/>
                  <a:gd name="T2" fmla="*/ 0 w 262"/>
                  <a:gd name="T3" fmla="*/ 70 h 232"/>
                  <a:gd name="T4" fmla="*/ 0 w 262"/>
                  <a:gd name="T5" fmla="*/ 91 h 232"/>
                  <a:gd name="T6" fmla="*/ 27 w 262"/>
                  <a:gd name="T7" fmla="*/ 91 h 232"/>
                  <a:gd name="T8" fmla="*/ 27 w 262"/>
                  <a:gd name="T9" fmla="*/ 232 h 232"/>
                  <a:gd name="T10" fmla="*/ 49 w 262"/>
                  <a:gd name="T11" fmla="*/ 232 h 232"/>
                  <a:gd name="T12" fmla="*/ 49 w 262"/>
                  <a:gd name="T13" fmla="*/ 91 h 232"/>
                  <a:gd name="T14" fmla="*/ 213 w 262"/>
                  <a:gd name="T15" fmla="*/ 91 h 232"/>
                  <a:gd name="T16" fmla="*/ 213 w 262"/>
                  <a:gd name="T17" fmla="*/ 222 h 232"/>
                  <a:gd name="T18" fmla="*/ 237 w 262"/>
                  <a:gd name="T19" fmla="*/ 222 h 232"/>
                  <a:gd name="T20" fmla="*/ 237 w 262"/>
                  <a:gd name="T21" fmla="*/ 91 h 232"/>
                  <a:gd name="T22" fmla="*/ 262 w 262"/>
                  <a:gd name="T23" fmla="*/ 91 h 232"/>
                  <a:gd name="T24" fmla="*/ 262 w 262"/>
                  <a:gd name="T25" fmla="*/ 70 h 232"/>
                  <a:gd name="T26" fmla="*/ 132 w 262"/>
                  <a:gd name="T27"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2" h="232">
                    <a:moveTo>
                      <a:pt x="132" y="0"/>
                    </a:moveTo>
                    <a:lnTo>
                      <a:pt x="0" y="70"/>
                    </a:lnTo>
                    <a:lnTo>
                      <a:pt x="0" y="91"/>
                    </a:lnTo>
                    <a:lnTo>
                      <a:pt x="27" y="91"/>
                    </a:lnTo>
                    <a:lnTo>
                      <a:pt x="27" y="232"/>
                    </a:lnTo>
                    <a:lnTo>
                      <a:pt x="49" y="232"/>
                    </a:lnTo>
                    <a:lnTo>
                      <a:pt x="49" y="91"/>
                    </a:lnTo>
                    <a:lnTo>
                      <a:pt x="213" y="91"/>
                    </a:lnTo>
                    <a:lnTo>
                      <a:pt x="213" y="222"/>
                    </a:lnTo>
                    <a:lnTo>
                      <a:pt x="237" y="222"/>
                    </a:lnTo>
                    <a:lnTo>
                      <a:pt x="237" y="91"/>
                    </a:lnTo>
                    <a:lnTo>
                      <a:pt x="262" y="91"/>
                    </a:lnTo>
                    <a:lnTo>
                      <a:pt x="262" y="70"/>
                    </a:lnTo>
                    <a:lnTo>
                      <a:pt x="132" y="0"/>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4" name="Freeform 218">
                <a:extLst>
                  <a:ext uri="{FF2B5EF4-FFF2-40B4-BE49-F238E27FC236}">
                    <a16:creationId xmlns:a16="http://schemas.microsoft.com/office/drawing/2014/main" id="{3A1DC642-9748-43DB-A09F-914ED24264B2}"/>
                  </a:ext>
                </a:extLst>
              </p:cNvPr>
              <p:cNvSpPr>
                <a:spLocks noEditPoints="1"/>
              </p:cNvSpPr>
              <p:nvPr/>
            </p:nvSpPr>
            <p:spPr bwMode="auto">
              <a:xfrm>
                <a:off x="7072313" y="4084638"/>
                <a:ext cx="47625" cy="44450"/>
              </a:xfrm>
              <a:custGeom>
                <a:avLst/>
                <a:gdLst>
                  <a:gd name="T0" fmla="*/ 30 w 30"/>
                  <a:gd name="T1" fmla="*/ 1 h 28"/>
                  <a:gd name="T2" fmla="*/ 26 w 30"/>
                  <a:gd name="T3" fmla="*/ 7 h 28"/>
                  <a:gd name="T4" fmla="*/ 26 w 30"/>
                  <a:gd name="T5" fmla="*/ 28 h 28"/>
                  <a:gd name="T6" fmla="*/ 30 w 30"/>
                  <a:gd name="T7" fmla="*/ 28 h 28"/>
                  <a:gd name="T8" fmla="*/ 30 w 30"/>
                  <a:gd name="T9" fmla="*/ 1 h 28"/>
                  <a:gd name="T10" fmla="*/ 26 w 30"/>
                  <a:gd name="T11" fmla="*/ 0 h 28"/>
                  <a:gd name="T12" fmla="*/ 0 w 30"/>
                  <a:gd name="T13" fmla="*/ 0 h 28"/>
                  <a:gd name="T14" fmla="*/ 0 w 30"/>
                  <a:gd name="T15" fmla="*/ 3 h 28"/>
                  <a:gd name="T16" fmla="*/ 22 w 30"/>
                  <a:gd name="T17" fmla="*/ 3 h 28"/>
                  <a:gd name="T18" fmla="*/ 26 w 30"/>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28">
                    <a:moveTo>
                      <a:pt x="30" y="1"/>
                    </a:moveTo>
                    <a:lnTo>
                      <a:pt x="26" y="7"/>
                    </a:lnTo>
                    <a:lnTo>
                      <a:pt x="26" y="28"/>
                    </a:lnTo>
                    <a:lnTo>
                      <a:pt x="30" y="28"/>
                    </a:lnTo>
                    <a:lnTo>
                      <a:pt x="30" y="1"/>
                    </a:lnTo>
                    <a:close/>
                    <a:moveTo>
                      <a:pt x="26" y="0"/>
                    </a:moveTo>
                    <a:lnTo>
                      <a:pt x="0" y="0"/>
                    </a:lnTo>
                    <a:lnTo>
                      <a:pt x="0" y="3"/>
                    </a:lnTo>
                    <a:lnTo>
                      <a:pt x="22" y="3"/>
                    </a:lnTo>
                    <a:lnTo>
                      <a:pt x="26" y="0"/>
                    </a:lnTo>
                    <a:close/>
                  </a:path>
                </a:pathLst>
              </a:custGeom>
              <a:solidFill>
                <a:srgbClr val="ADCF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5" name="Freeform 219">
                <a:extLst>
                  <a:ext uri="{FF2B5EF4-FFF2-40B4-BE49-F238E27FC236}">
                    <a16:creationId xmlns:a16="http://schemas.microsoft.com/office/drawing/2014/main" id="{0093D048-13F0-4EF9-B00D-B7F77ADF0199}"/>
                  </a:ext>
                </a:extLst>
              </p:cNvPr>
              <p:cNvSpPr>
                <a:spLocks noEditPoints="1"/>
              </p:cNvSpPr>
              <p:nvPr/>
            </p:nvSpPr>
            <p:spPr bwMode="auto">
              <a:xfrm>
                <a:off x="7072313" y="4084638"/>
                <a:ext cx="47625" cy="44450"/>
              </a:xfrm>
              <a:custGeom>
                <a:avLst/>
                <a:gdLst>
                  <a:gd name="T0" fmla="*/ 30 w 30"/>
                  <a:gd name="T1" fmla="*/ 1 h 28"/>
                  <a:gd name="T2" fmla="*/ 26 w 30"/>
                  <a:gd name="T3" fmla="*/ 7 h 28"/>
                  <a:gd name="T4" fmla="*/ 26 w 30"/>
                  <a:gd name="T5" fmla="*/ 28 h 28"/>
                  <a:gd name="T6" fmla="*/ 30 w 30"/>
                  <a:gd name="T7" fmla="*/ 28 h 28"/>
                  <a:gd name="T8" fmla="*/ 30 w 30"/>
                  <a:gd name="T9" fmla="*/ 1 h 28"/>
                  <a:gd name="T10" fmla="*/ 26 w 30"/>
                  <a:gd name="T11" fmla="*/ 0 h 28"/>
                  <a:gd name="T12" fmla="*/ 0 w 30"/>
                  <a:gd name="T13" fmla="*/ 0 h 28"/>
                  <a:gd name="T14" fmla="*/ 0 w 30"/>
                  <a:gd name="T15" fmla="*/ 3 h 28"/>
                  <a:gd name="T16" fmla="*/ 22 w 30"/>
                  <a:gd name="T17" fmla="*/ 3 h 28"/>
                  <a:gd name="T18" fmla="*/ 26 w 30"/>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28">
                    <a:moveTo>
                      <a:pt x="30" y="1"/>
                    </a:moveTo>
                    <a:lnTo>
                      <a:pt x="26" y="7"/>
                    </a:lnTo>
                    <a:lnTo>
                      <a:pt x="26" y="28"/>
                    </a:lnTo>
                    <a:lnTo>
                      <a:pt x="30" y="28"/>
                    </a:lnTo>
                    <a:lnTo>
                      <a:pt x="30" y="1"/>
                    </a:lnTo>
                    <a:moveTo>
                      <a:pt x="26" y="0"/>
                    </a:moveTo>
                    <a:lnTo>
                      <a:pt x="0" y="0"/>
                    </a:lnTo>
                    <a:lnTo>
                      <a:pt x="0" y="3"/>
                    </a:lnTo>
                    <a:lnTo>
                      <a:pt x="22" y="3"/>
                    </a:lnTo>
                    <a:lnTo>
                      <a:pt x="2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6" name="Freeform 220">
                <a:extLst>
                  <a:ext uri="{FF2B5EF4-FFF2-40B4-BE49-F238E27FC236}">
                    <a16:creationId xmlns:a16="http://schemas.microsoft.com/office/drawing/2014/main" id="{6078D947-B1FC-4200-9BC2-79624E167C42}"/>
                  </a:ext>
                </a:extLst>
              </p:cNvPr>
              <p:cNvSpPr>
                <a:spLocks/>
              </p:cNvSpPr>
              <p:nvPr/>
            </p:nvSpPr>
            <p:spPr bwMode="auto">
              <a:xfrm>
                <a:off x="7065963" y="4089401"/>
                <a:ext cx="47625" cy="46038"/>
              </a:xfrm>
              <a:custGeom>
                <a:avLst/>
                <a:gdLst>
                  <a:gd name="T0" fmla="*/ 4 w 30"/>
                  <a:gd name="T1" fmla="*/ 0 h 29"/>
                  <a:gd name="T2" fmla="*/ 0 w 30"/>
                  <a:gd name="T3" fmla="*/ 0 h 29"/>
                  <a:gd name="T4" fmla="*/ 0 w 30"/>
                  <a:gd name="T5" fmla="*/ 29 h 29"/>
                  <a:gd name="T6" fmla="*/ 30 w 30"/>
                  <a:gd name="T7" fmla="*/ 29 h 29"/>
                  <a:gd name="T8" fmla="*/ 30 w 30"/>
                  <a:gd name="T9" fmla="*/ 25 h 29"/>
                  <a:gd name="T10" fmla="*/ 9 w 30"/>
                  <a:gd name="T11" fmla="*/ 25 h 29"/>
                  <a:gd name="T12" fmla="*/ 6 w 30"/>
                  <a:gd name="T13" fmla="*/ 29 h 29"/>
                  <a:gd name="T14" fmla="*/ 0 w 30"/>
                  <a:gd name="T15" fmla="*/ 29 h 29"/>
                  <a:gd name="T16" fmla="*/ 0 w 30"/>
                  <a:gd name="T17" fmla="*/ 25 h 29"/>
                  <a:gd name="T18" fmla="*/ 4 w 30"/>
                  <a:gd name="T19" fmla="*/ 21 h 29"/>
                  <a:gd name="T20" fmla="*/ 4 w 30"/>
                  <a:gd name="T2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29">
                    <a:moveTo>
                      <a:pt x="4" y="0"/>
                    </a:moveTo>
                    <a:lnTo>
                      <a:pt x="0" y="0"/>
                    </a:lnTo>
                    <a:lnTo>
                      <a:pt x="0" y="29"/>
                    </a:lnTo>
                    <a:lnTo>
                      <a:pt x="30" y="29"/>
                    </a:lnTo>
                    <a:lnTo>
                      <a:pt x="30" y="25"/>
                    </a:lnTo>
                    <a:lnTo>
                      <a:pt x="9" y="25"/>
                    </a:lnTo>
                    <a:lnTo>
                      <a:pt x="6" y="29"/>
                    </a:lnTo>
                    <a:lnTo>
                      <a:pt x="0" y="29"/>
                    </a:lnTo>
                    <a:lnTo>
                      <a:pt x="0" y="25"/>
                    </a:lnTo>
                    <a:lnTo>
                      <a:pt x="4" y="21"/>
                    </a:lnTo>
                    <a:lnTo>
                      <a:pt x="4" y="0"/>
                    </a:lnTo>
                    <a:close/>
                  </a:path>
                </a:pathLst>
              </a:custGeom>
              <a:solidFill>
                <a:srgbClr val="9CC8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7" name="Freeform 221">
                <a:extLst>
                  <a:ext uri="{FF2B5EF4-FFF2-40B4-BE49-F238E27FC236}">
                    <a16:creationId xmlns:a16="http://schemas.microsoft.com/office/drawing/2014/main" id="{6961C998-1915-4679-86D8-16FA96C9E8F2}"/>
                  </a:ext>
                </a:extLst>
              </p:cNvPr>
              <p:cNvSpPr>
                <a:spLocks/>
              </p:cNvSpPr>
              <p:nvPr/>
            </p:nvSpPr>
            <p:spPr bwMode="auto">
              <a:xfrm>
                <a:off x="7065963" y="4089401"/>
                <a:ext cx="47625" cy="46038"/>
              </a:xfrm>
              <a:custGeom>
                <a:avLst/>
                <a:gdLst>
                  <a:gd name="T0" fmla="*/ 4 w 30"/>
                  <a:gd name="T1" fmla="*/ 0 h 29"/>
                  <a:gd name="T2" fmla="*/ 0 w 30"/>
                  <a:gd name="T3" fmla="*/ 0 h 29"/>
                  <a:gd name="T4" fmla="*/ 0 w 30"/>
                  <a:gd name="T5" fmla="*/ 29 h 29"/>
                  <a:gd name="T6" fmla="*/ 30 w 30"/>
                  <a:gd name="T7" fmla="*/ 29 h 29"/>
                  <a:gd name="T8" fmla="*/ 30 w 30"/>
                  <a:gd name="T9" fmla="*/ 25 h 29"/>
                  <a:gd name="T10" fmla="*/ 9 w 30"/>
                  <a:gd name="T11" fmla="*/ 25 h 29"/>
                  <a:gd name="T12" fmla="*/ 6 w 30"/>
                  <a:gd name="T13" fmla="*/ 29 h 29"/>
                  <a:gd name="T14" fmla="*/ 0 w 30"/>
                  <a:gd name="T15" fmla="*/ 29 h 29"/>
                  <a:gd name="T16" fmla="*/ 0 w 30"/>
                  <a:gd name="T17" fmla="*/ 25 h 29"/>
                  <a:gd name="T18" fmla="*/ 4 w 30"/>
                  <a:gd name="T19" fmla="*/ 21 h 29"/>
                  <a:gd name="T20" fmla="*/ 4 w 30"/>
                  <a:gd name="T2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29">
                    <a:moveTo>
                      <a:pt x="4" y="0"/>
                    </a:moveTo>
                    <a:lnTo>
                      <a:pt x="0" y="0"/>
                    </a:lnTo>
                    <a:lnTo>
                      <a:pt x="0" y="29"/>
                    </a:lnTo>
                    <a:lnTo>
                      <a:pt x="30" y="29"/>
                    </a:lnTo>
                    <a:lnTo>
                      <a:pt x="30" y="25"/>
                    </a:lnTo>
                    <a:lnTo>
                      <a:pt x="9" y="25"/>
                    </a:lnTo>
                    <a:lnTo>
                      <a:pt x="6" y="29"/>
                    </a:lnTo>
                    <a:lnTo>
                      <a:pt x="0" y="29"/>
                    </a:lnTo>
                    <a:lnTo>
                      <a:pt x="0" y="25"/>
                    </a:lnTo>
                    <a:lnTo>
                      <a:pt x="4" y="21"/>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8" name="Freeform 222">
                <a:extLst>
                  <a:ext uri="{FF2B5EF4-FFF2-40B4-BE49-F238E27FC236}">
                    <a16:creationId xmlns:a16="http://schemas.microsoft.com/office/drawing/2014/main" id="{C5BAE5E5-1CED-4F31-A713-61FE0CCCC5D2}"/>
                  </a:ext>
                </a:extLst>
              </p:cNvPr>
              <p:cNvSpPr>
                <a:spLocks noEditPoints="1"/>
              </p:cNvSpPr>
              <p:nvPr/>
            </p:nvSpPr>
            <p:spPr bwMode="auto">
              <a:xfrm>
                <a:off x="7065963" y="4084638"/>
                <a:ext cx="53975" cy="50800"/>
              </a:xfrm>
              <a:custGeom>
                <a:avLst/>
                <a:gdLst>
                  <a:gd name="T0" fmla="*/ 34 w 34"/>
                  <a:gd name="T1" fmla="*/ 28 h 32"/>
                  <a:gd name="T2" fmla="*/ 30 w 34"/>
                  <a:gd name="T3" fmla="*/ 28 h 32"/>
                  <a:gd name="T4" fmla="*/ 30 w 34"/>
                  <a:gd name="T5" fmla="*/ 32 h 32"/>
                  <a:gd name="T6" fmla="*/ 34 w 34"/>
                  <a:gd name="T7" fmla="*/ 32 h 32"/>
                  <a:gd name="T8" fmla="*/ 34 w 34"/>
                  <a:gd name="T9" fmla="*/ 28 h 32"/>
                  <a:gd name="T10" fmla="*/ 4 w 34"/>
                  <a:gd name="T11" fmla="*/ 0 h 32"/>
                  <a:gd name="T12" fmla="*/ 0 w 34"/>
                  <a:gd name="T13" fmla="*/ 0 h 32"/>
                  <a:gd name="T14" fmla="*/ 0 w 34"/>
                  <a:gd name="T15" fmla="*/ 3 h 32"/>
                  <a:gd name="T16" fmla="*/ 4 w 34"/>
                  <a:gd name="T17" fmla="*/ 3 h 32"/>
                  <a:gd name="T18" fmla="*/ 4 w 34"/>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2">
                    <a:moveTo>
                      <a:pt x="34" y="28"/>
                    </a:moveTo>
                    <a:lnTo>
                      <a:pt x="30" y="28"/>
                    </a:lnTo>
                    <a:lnTo>
                      <a:pt x="30" y="32"/>
                    </a:lnTo>
                    <a:lnTo>
                      <a:pt x="34" y="32"/>
                    </a:lnTo>
                    <a:lnTo>
                      <a:pt x="34" y="28"/>
                    </a:lnTo>
                    <a:close/>
                    <a:moveTo>
                      <a:pt x="4" y="0"/>
                    </a:moveTo>
                    <a:lnTo>
                      <a:pt x="0" y="0"/>
                    </a:lnTo>
                    <a:lnTo>
                      <a:pt x="0" y="3"/>
                    </a:lnTo>
                    <a:lnTo>
                      <a:pt x="4" y="3"/>
                    </a:lnTo>
                    <a:lnTo>
                      <a:pt x="4" y="0"/>
                    </a:lnTo>
                    <a:close/>
                  </a:path>
                </a:pathLst>
              </a:custGeom>
              <a:solidFill>
                <a:srgbClr val="B3D2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9" name="Freeform 223">
                <a:extLst>
                  <a:ext uri="{FF2B5EF4-FFF2-40B4-BE49-F238E27FC236}">
                    <a16:creationId xmlns:a16="http://schemas.microsoft.com/office/drawing/2014/main" id="{91ACB43F-714E-45AB-9BAD-6E33605A23EB}"/>
                  </a:ext>
                </a:extLst>
              </p:cNvPr>
              <p:cNvSpPr>
                <a:spLocks noEditPoints="1"/>
              </p:cNvSpPr>
              <p:nvPr/>
            </p:nvSpPr>
            <p:spPr bwMode="auto">
              <a:xfrm>
                <a:off x="7065963" y="4084638"/>
                <a:ext cx="53975" cy="50800"/>
              </a:xfrm>
              <a:custGeom>
                <a:avLst/>
                <a:gdLst>
                  <a:gd name="T0" fmla="*/ 34 w 34"/>
                  <a:gd name="T1" fmla="*/ 28 h 32"/>
                  <a:gd name="T2" fmla="*/ 30 w 34"/>
                  <a:gd name="T3" fmla="*/ 28 h 32"/>
                  <a:gd name="T4" fmla="*/ 30 w 34"/>
                  <a:gd name="T5" fmla="*/ 32 h 32"/>
                  <a:gd name="T6" fmla="*/ 34 w 34"/>
                  <a:gd name="T7" fmla="*/ 32 h 32"/>
                  <a:gd name="T8" fmla="*/ 34 w 34"/>
                  <a:gd name="T9" fmla="*/ 28 h 32"/>
                  <a:gd name="T10" fmla="*/ 4 w 34"/>
                  <a:gd name="T11" fmla="*/ 0 h 32"/>
                  <a:gd name="T12" fmla="*/ 0 w 34"/>
                  <a:gd name="T13" fmla="*/ 0 h 32"/>
                  <a:gd name="T14" fmla="*/ 0 w 34"/>
                  <a:gd name="T15" fmla="*/ 3 h 32"/>
                  <a:gd name="T16" fmla="*/ 4 w 34"/>
                  <a:gd name="T17" fmla="*/ 3 h 32"/>
                  <a:gd name="T18" fmla="*/ 4 w 34"/>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2">
                    <a:moveTo>
                      <a:pt x="34" y="28"/>
                    </a:moveTo>
                    <a:lnTo>
                      <a:pt x="30" y="28"/>
                    </a:lnTo>
                    <a:lnTo>
                      <a:pt x="30" y="32"/>
                    </a:lnTo>
                    <a:lnTo>
                      <a:pt x="34" y="32"/>
                    </a:lnTo>
                    <a:lnTo>
                      <a:pt x="34" y="28"/>
                    </a:lnTo>
                    <a:moveTo>
                      <a:pt x="4" y="0"/>
                    </a:moveTo>
                    <a:lnTo>
                      <a:pt x="0" y="0"/>
                    </a:lnTo>
                    <a:lnTo>
                      <a:pt x="0" y="3"/>
                    </a:lnTo>
                    <a:lnTo>
                      <a:pt x="4" y="3"/>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0" name="Freeform 224">
                <a:extLst>
                  <a:ext uri="{FF2B5EF4-FFF2-40B4-BE49-F238E27FC236}">
                    <a16:creationId xmlns:a16="http://schemas.microsoft.com/office/drawing/2014/main" id="{0003889B-3E78-4FC1-816B-5F05B28F53EB}"/>
                  </a:ext>
                </a:extLst>
              </p:cNvPr>
              <p:cNvSpPr>
                <a:spLocks noEditPoints="1"/>
              </p:cNvSpPr>
              <p:nvPr/>
            </p:nvSpPr>
            <p:spPr bwMode="auto">
              <a:xfrm>
                <a:off x="7029451" y="4156076"/>
                <a:ext cx="49213" cy="44450"/>
              </a:xfrm>
              <a:custGeom>
                <a:avLst/>
                <a:gdLst>
                  <a:gd name="T0" fmla="*/ 31 w 31"/>
                  <a:gd name="T1" fmla="*/ 2 h 28"/>
                  <a:gd name="T2" fmla="*/ 27 w 31"/>
                  <a:gd name="T3" fmla="*/ 7 h 28"/>
                  <a:gd name="T4" fmla="*/ 27 w 31"/>
                  <a:gd name="T5" fmla="*/ 28 h 28"/>
                  <a:gd name="T6" fmla="*/ 31 w 31"/>
                  <a:gd name="T7" fmla="*/ 28 h 28"/>
                  <a:gd name="T8" fmla="*/ 31 w 31"/>
                  <a:gd name="T9" fmla="*/ 2 h 28"/>
                  <a:gd name="T10" fmla="*/ 27 w 31"/>
                  <a:gd name="T11" fmla="*/ 0 h 28"/>
                  <a:gd name="T12" fmla="*/ 0 w 31"/>
                  <a:gd name="T13" fmla="*/ 0 h 28"/>
                  <a:gd name="T14" fmla="*/ 0 w 31"/>
                  <a:gd name="T15" fmla="*/ 3 h 28"/>
                  <a:gd name="T16" fmla="*/ 21 w 31"/>
                  <a:gd name="T17" fmla="*/ 3 h 28"/>
                  <a:gd name="T18" fmla="*/ 27 w 31"/>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8">
                    <a:moveTo>
                      <a:pt x="31" y="2"/>
                    </a:moveTo>
                    <a:lnTo>
                      <a:pt x="27" y="7"/>
                    </a:lnTo>
                    <a:lnTo>
                      <a:pt x="27" y="28"/>
                    </a:lnTo>
                    <a:lnTo>
                      <a:pt x="31" y="28"/>
                    </a:lnTo>
                    <a:lnTo>
                      <a:pt x="31" y="2"/>
                    </a:lnTo>
                    <a:close/>
                    <a:moveTo>
                      <a:pt x="27" y="0"/>
                    </a:moveTo>
                    <a:lnTo>
                      <a:pt x="0" y="0"/>
                    </a:lnTo>
                    <a:lnTo>
                      <a:pt x="0" y="3"/>
                    </a:lnTo>
                    <a:lnTo>
                      <a:pt x="21" y="3"/>
                    </a:lnTo>
                    <a:lnTo>
                      <a:pt x="27" y="0"/>
                    </a:lnTo>
                    <a:close/>
                  </a:path>
                </a:pathLst>
              </a:custGeom>
              <a:solidFill>
                <a:srgbClr val="ADCF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1" name="Freeform 225">
                <a:extLst>
                  <a:ext uri="{FF2B5EF4-FFF2-40B4-BE49-F238E27FC236}">
                    <a16:creationId xmlns:a16="http://schemas.microsoft.com/office/drawing/2014/main" id="{6164975A-5AFC-4F83-AC5D-198B7D8A2AF8}"/>
                  </a:ext>
                </a:extLst>
              </p:cNvPr>
              <p:cNvSpPr>
                <a:spLocks noEditPoints="1"/>
              </p:cNvSpPr>
              <p:nvPr/>
            </p:nvSpPr>
            <p:spPr bwMode="auto">
              <a:xfrm>
                <a:off x="7029451" y="4156076"/>
                <a:ext cx="49213" cy="44450"/>
              </a:xfrm>
              <a:custGeom>
                <a:avLst/>
                <a:gdLst>
                  <a:gd name="T0" fmla="*/ 31 w 31"/>
                  <a:gd name="T1" fmla="*/ 2 h 28"/>
                  <a:gd name="T2" fmla="*/ 27 w 31"/>
                  <a:gd name="T3" fmla="*/ 7 h 28"/>
                  <a:gd name="T4" fmla="*/ 27 w 31"/>
                  <a:gd name="T5" fmla="*/ 28 h 28"/>
                  <a:gd name="T6" fmla="*/ 31 w 31"/>
                  <a:gd name="T7" fmla="*/ 28 h 28"/>
                  <a:gd name="T8" fmla="*/ 31 w 31"/>
                  <a:gd name="T9" fmla="*/ 2 h 28"/>
                  <a:gd name="T10" fmla="*/ 27 w 31"/>
                  <a:gd name="T11" fmla="*/ 0 h 28"/>
                  <a:gd name="T12" fmla="*/ 0 w 31"/>
                  <a:gd name="T13" fmla="*/ 0 h 28"/>
                  <a:gd name="T14" fmla="*/ 0 w 31"/>
                  <a:gd name="T15" fmla="*/ 3 h 28"/>
                  <a:gd name="T16" fmla="*/ 21 w 31"/>
                  <a:gd name="T17" fmla="*/ 3 h 28"/>
                  <a:gd name="T18" fmla="*/ 27 w 31"/>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8">
                    <a:moveTo>
                      <a:pt x="31" y="2"/>
                    </a:moveTo>
                    <a:lnTo>
                      <a:pt x="27" y="7"/>
                    </a:lnTo>
                    <a:lnTo>
                      <a:pt x="27" y="28"/>
                    </a:lnTo>
                    <a:lnTo>
                      <a:pt x="31" y="28"/>
                    </a:lnTo>
                    <a:lnTo>
                      <a:pt x="31" y="2"/>
                    </a:lnTo>
                    <a:moveTo>
                      <a:pt x="27" y="0"/>
                    </a:moveTo>
                    <a:lnTo>
                      <a:pt x="0" y="0"/>
                    </a:lnTo>
                    <a:lnTo>
                      <a:pt x="0" y="3"/>
                    </a:lnTo>
                    <a:lnTo>
                      <a:pt x="21" y="3"/>
                    </a:lnTo>
                    <a:lnTo>
                      <a:pt x="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2" name="Freeform 226">
                <a:extLst>
                  <a:ext uri="{FF2B5EF4-FFF2-40B4-BE49-F238E27FC236}">
                    <a16:creationId xmlns:a16="http://schemas.microsoft.com/office/drawing/2014/main" id="{D20E491A-3AAB-446C-A336-E280B68D539D}"/>
                  </a:ext>
                </a:extLst>
              </p:cNvPr>
              <p:cNvSpPr>
                <a:spLocks/>
              </p:cNvSpPr>
              <p:nvPr/>
            </p:nvSpPr>
            <p:spPr bwMode="auto">
              <a:xfrm>
                <a:off x="7024688" y="4160838"/>
                <a:ext cx="47625" cy="46038"/>
              </a:xfrm>
              <a:custGeom>
                <a:avLst/>
                <a:gdLst>
                  <a:gd name="T0" fmla="*/ 3 w 30"/>
                  <a:gd name="T1" fmla="*/ 0 h 29"/>
                  <a:gd name="T2" fmla="*/ 0 w 30"/>
                  <a:gd name="T3" fmla="*/ 0 h 29"/>
                  <a:gd name="T4" fmla="*/ 0 w 30"/>
                  <a:gd name="T5" fmla="*/ 29 h 29"/>
                  <a:gd name="T6" fmla="*/ 30 w 30"/>
                  <a:gd name="T7" fmla="*/ 29 h 29"/>
                  <a:gd name="T8" fmla="*/ 30 w 30"/>
                  <a:gd name="T9" fmla="*/ 25 h 29"/>
                  <a:gd name="T10" fmla="*/ 9 w 30"/>
                  <a:gd name="T11" fmla="*/ 25 h 29"/>
                  <a:gd name="T12" fmla="*/ 5 w 30"/>
                  <a:gd name="T13" fmla="*/ 29 h 29"/>
                  <a:gd name="T14" fmla="*/ 0 w 30"/>
                  <a:gd name="T15" fmla="*/ 29 h 29"/>
                  <a:gd name="T16" fmla="*/ 0 w 30"/>
                  <a:gd name="T17" fmla="*/ 25 h 29"/>
                  <a:gd name="T18" fmla="*/ 3 w 30"/>
                  <a:gd name="T19" fmla="*/ 21 h 29"/>
                  <a:gd name="T20" fmla="*/ 3 w 30"/>
                  <a:gd name="T2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29">
                    <a:moveTo>
                      <a:pt x="3" y="0"/>
                    </a:moveTo>
                    <a:lnTo>
                      <a:pt x="0" y="0"/>
                    </a:lnTo>
                    <a:lnTo>
                      <a:pt x="0" y="29"/>
                    </a:lnTo>
                    <a:lnTo>
                      <a:pt x="30" y="29"/>
                    </a:lnTo>
                    <a:lnTo>
                      <a:pt x="30" y="25"/>
                    </a:lnTo>
                    <a:lnTo>
                      <a:pt x="9" y="25"/>
                    </a:lnTo>
                    <a:lnTo>
                      <a:pt x="5" y="29"/>
                    </a:lnTo>
                    <a:lnTo>
                      <a:pt x="0" y="29"/>
                    </a:lnTo>
                    <a:lnTo>
                      <a:pt x="0" y="25"/>
                    </a:lnTo>
                    <a:lnTo>
                      <a:pt x="3" y="21"/>
                    </a:lnTo>
                    <a:lnTo>
                      <a:pt x="3" y="0"/>
                    </a:lnTo>
                    <a:close/>
                  </a:path>
                </a:pathLst>
              </a:custGeom>
              <a:solidFill>
                <a:srgbClr val="9CC8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3" name="Freeform 227">
                <a:extLst>
                  <a:ext uri="{FF2B5EF4-FFF2-40B4-BE49-F238E27FC236}">
                    <a16:creationId xmlns:a16="http://schemas.microsoft.com/office/drawing/2014/main" id="{31EE59BB-A1D4-4D7A-AE6B-2655CA94FCB0}"/>
                  </a:ext>
                </a:extLst>
              </p:cNvPr>
              <p:cNvSpPr>
                <a:spLocks/>
              </p:cNvSpPr>
              <p:nvPr/>
            </p:nvSpPr>
            <p:spPr bwMode="auto">
              <a:xfrm>
                <a:off x="7024688" y="4160838"/>
                <a:ext cx="47625" cy="46038"/>
              </a:xfrm>
              <a:custGeom>
                <a:avLst/>
                <a:gdLst>
                  <a:gd name="T0" fmla="*/ 3 w 30"/>
                  <a:gd name="T1" fmla="*/ 0 h 29"/>
                  <a:gd name="T2" fmla="*/ 0 w 30"/>
                  <a:gd name="T3" fmla="*/ 0 h 29"/>
                  <a:gd name="T4" fmla="*/ 0 w 30"/>
                  <a:gd name="T5" fmla="*/ 29 h 29"/>
                  <a:gd name="T6" fmla="*/ 30 w 30"/>
                  <a:gd name="T7" fmla="*/ 29 h 29"/>
                  <a:gd name="T8" fmla="*/ 30 w 30"/>
                  <a:gd name="T9" fmla="*/ 25 h 29"/>
                  <a:gd name="T10" fmla="*/ 9 w 30"/>
                  <a:gd name="T11" fmla="*/ 25 h 29"/>
                  <a:gd name="T12" fmla="*/ 5 w 30"/>
                  <a:gd name="T13" fmla="*/ 29 h 29"/>
                  <a:gd name="T14" fmla="*/ 0 w 30"/>
                  <a:gd name="T15" fmla="*/ 29 h 29"/>
                  <a:gd name="T16" fmla="*/ 0 w 30"/>
                  <a:gd name="T17" fmla="*/ 25 h 29"/>
                  <a:gd name="T18" fmla="*/ 3 w 30"/>
                  <a:gd name="T19" fmla="*/ 21 h 29"/>
                  <a:gd name="T20" fmla="*/ 3 w 30"/>
                  <a:gd name="T2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29">
                    <a:moveTo>
                      <a:pt x="3" y="0"/>
                    </a:moveTo>
                    <a:lnTo>
                      <a:pt x="0" y="0"/>
                    </a:lnTo>
                    <a:lnTo>
                      <a:pt x="0" y="29"/>
                    </a:lnTo>
                    <a:lnTo>
                      <a:pt x="30" y="29"/>
                    </a:lnTo>
                    <a:lnTo>
                      <a:pt x="30" y="25"/>
                    </a:lnTo>
                    <a:lnTo>
                      <a:pt x="9" y="25"/>
                    </a:lnTo>
                    <a:lnTo>
                      <a:pt x="5" y="29"/>
                    </a:lnTo>
                    <a:lnTo>
                      <a:pt x="0" y="29"/>
                    </a:lnTo>
                    <a:lnTo>
                      <a:pt x="0" y="25"/>
                    </a:lnTo>
                    <a:lnTo>
                      <a:pt x="3" y="21"/>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4" name="Rectangle 228">
                <a:extLst>
                  <a:ext uri="{FF2B5EF4-FFF2-40B4-BE49-F238E27FC236}">
                    <a16:creationId xmlns:a16="http://schemas.microsoft.com/office/drawing/2014/main" id="{EB7DAAAC-99C2-4934-9BD0-9FF738F7E698}"/>
                  </a:ext>
                </a:extLst>
              </p:cNvPr>
              <p:cNvSpPr>
                <a:spLocks noChangeArrowheads="1"/>
              </p:cNvSpPr>
              <p:nvPr/>
            </p:nvSpPr>
            <p:spPr bwMode="auto">
              <a:xfrm>
                <a:off x="7024688" y="4156076"/>
                <a:ext cx="4763" cy="4763"/>
              </a:xfrm>
              <a:prstGeom prst="rect">
                <a:avLst/>
              </a:prstGeom>
              <a:solidFill>
                <a:srgbClr val="B3D2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5" name="Rectangle 229">
                <a:extLst>
                  <a:ext uri="{FF2B5EF4-FFF2-40B4-BE49-F238E27FC236}">
                    <a16:creationId xmlns:a16="http://schemas.microsoft.com/office/drawing/2014/main" id="{2F079702-C914-4F2A-AEA6-6B382E6023EE}"/>
                  </a:ext>
                </a:extLst>
              </p:cNvPr>
              <p:cNvSpPr>
                <a:spLocks noChangeArrowheads="1"/>
              </p:cNvSpPr>
              <p:nvPr/>
            </p:nvSpPr>
            <p:spPr bwMode="auto">
              <a:xfrm>
                <a:off x="7024688" y="4156076"/>
                <a:ext cx="4763"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6" name="Rectangle 230">
                <a:extLst>
                  <a:ext uri="{FF2B5EF4-FFF2-40B4-BE49-F238E27FC236}">
                    <a16:creationId xmlns:a16="http://schemas.microsoft.com/office/drawing/2014/main" id="{F8C851C7-05D5-4DFE-8043-92D85BBE1D2A}"/>
                  </a:ext>
                </a:extLst>
              </p:cNvPr>
              <p:cNvSpPr>
                <a:spLocks noChangeArrowheads="1"/>
              </p:cNvSpPr>
              <p:nvPr/>
            </p:nvSpPr>
            <p:spPr bwMode="auto">
              <a:xfrm>
                <a:off x="7072313" y="4200526"/>
                <a:ext cx="6350" cy="6350"/>
              </a:xfrm>
              <a:prstGeom prst="rect">
                <a:avLst/>
              </a:prstGeom>
              <a:solidFill>
                <a:srgbClr val="B3D2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7" name="Rectangle 231">
                <a:extLst>
                  <a:ext uri="{FF2B5EF4-FFF2-40B4-BE49-F238E27FC236}">
                    <a16:creationId xmlns:a16="http://schemas.microsoft.com/office/drawing/2014/main" id="{D90FEEB6-0A43-43F7-8CB2-3969C1272ED9}"/>
                  </a:ext>
                </a:extLst>
              </p:cNvPr>
              <p:cNvSpPr>
                <a:spLocks noChangeArrowheads="1"/>
              </p:cNvSpPr>
              <p:nvPr/>
            </p:nvSpPr>
            <p:spPr bwMode="auto">
              <a:xfrm>
                <a:off x="7072313" y="4200526"/>
                <a:ext cx="6350"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8" name="Freeform 232">
                <a:extLst>
                  <a:ext uri="{FF2B5EF4-FFF2-40B4-BE49-F238E27FC236}">
                    <a16:creationId xmlns:a16="http://schemas.microsoft.com/office/drawing/2014/main" id="{8973D975-179B-4B5C-954E-8F1308C64731}"/>
                  </a:ext>
                </a:extLst>
              </p:cNvPr>
              <p:cNvSpPr>
                <a:spLocks/>
              </p:cNvSpPr>
              <p:nvPr/>
            </p:nvSpPr>
            <p:spPr bwMode="auto">
              <a:xfrm>
                <a:off x="7153276" y="4159251"/>
                <a:ext cx="0" cy="41275"/>
              </a:xfrm>
              <a:custGeom>
                <a:avLst/>
                <a:gdLst>
                  <a:gd name="T0" fmla="*/ 0 h 26"/>
                  <a:gd name="T1" fmla="*/ 1 h 26"/>
                  <a:gd name="T2" fmla="*/ 26 h 26"/>
                  <a:gd name="T3" fmla="*/ 26 h 26"/>
                  <a:gd name="T4" fmla="*/ 0 h 26"/>
                </a:gdLst>
                <a:ahLst/>
                <a:cxnLst>
                  <a:cxn ang="0">
                    <a:pos x="0" y="T0"/>
                  </a:cxn>
                  <a:cxn ang="0">
                    <a:pos x="0" y="T1"/>
                  </a:cxn>
                  <a:cxn ang="0">
                    <a:pos x="0" y="T2"/>
                  </a:cxn>
                  <a:cxn ang="0">
                    <a:pos x="0" y="T3"/>
                  </a:cxn>
                  <a:cxn ang="0">
                    <a:pos x="0" y="T4"/>
                  </a:cxn>
                </a:cxnLst>
                <a:rect l="0" t="0" r="r" b="b"/>
                <a:pathLst>
                  <a:path h="26">
                    <a:moveTo>
                      <a:pt x="0" y="0"/>
                    </a:moveTo>
                    <a:lnTo>
                      <a:pt x="0" y="1"/>
                    </a:lnTo>
                    <a:lnTo>
                      <a:pt x="0" y="26"/>
                    </a:lnTo>
                    <a:lnTo>
                      <a:pt x="0" y="26"/>
                    </a:lnTo>
                    <a:lnTo>
                      <a:pt x="0" y="0"/>
                    </a:lnTo>
                    <a:close/>
                  </a:path>
                </a:pathLst>
              </a:custGeom>
              <a:solidFill>
                <a:srgbClr val="C6DD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9" name="Freeform 233">
                <a:extLst>
                  <a:ext uri="{FF2B5EF4-FFF2-40B4-BE49-F238E27FC236}">
                    <a16:creationId xmlns:a16="http://schemas.microsoft.com/office/drawing/2014/main" id="{CC240F19-D53C-4F3C-847E-6D3F273B678B}"/>
                  </a:ext>
                </a:extLst>
              </p:cNvPr>
              <p:cNvSpPr>
                <a:spLocks/>
              </p:cNvSpPr>
              <p:nvPr/>
            </p:nvSpPr>
            <p:spPr bwMode="auto">
              <a:xfrm>
                <a:off x="7153276" y="4159251"/>
                <a:ext cx="0" cy="41275"/>
              </a:xfrm>
              <a:custGeom>
                <a:avLst/>
                <a:gdLst>
                  <a:gd name="T0" fmla="*/ 0 h 26"/>
                  <a:gd name="T1" fmla="*/ 1 h 26"/>
                  <a:gd name="T2" fmla="*/ 26 h 26"/>
                  <a:gd name="T3" fmla="*/ 26 h 26"/>
                  <a:gd name="T4" fmla="*/ 0 h 26"/>
                </a:gdLst>
                <a:ahLst/>
                <a:cxnLst>
                  <a:cxn ang="0">
                    <a:pos x="0" y="T0"/>
                  </a:cxn>
                  <a:cxn ang="0">
                    <a:pos x="0" y="T1"/>
                  </a:cxn>
                  <a:cxn ang="0">
                    <a:pos x="0" y="T2"/>
                  </a:cxn>
                  <a:cxn ang="0">
                    <a:pos x="0" y="T3"/>
                  </a:cxn>
                  <a:cxn ang="0">
                    <a:pos x="0" y="T4"/>
                  </a:cxn>
                </a:cxnLst>
                <a:rect l="0" t="0" r="r" b="b"/>
                <a:pathLst>
                  <a:path h="26">
                    <a:moveTo>
                      <a:pt x="0" y="0"/>
                    </a:moveTo>
                    <a:lnTo>
                      <a:pt x="0" y="1"/>
                    </a:lnTo>
                    <a:lnTo>
                      <a:pt x="0" y="26"/>
                    </a:lnTo>
                    <a:lnTo>
                      <a:pt x="0"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0" name="Freeform 234">
                <a:extLst>
                  <a:ext uri="{FF2B5EF4-FFF2-40B4-BE49-F238E27FC236}">
                    <a16:creationId xmlns:a16="http://schemas.microsoft.com/office/drawing/2014/main" id="{2064014A-2CD0-4873-951C-0F2549C2EFE5}"/>
                  </a:ext>
                </a:extLst>
              </p:cNvPr>
              <p:cNvSpPr>
                <a:spLocks noEditPoints="1"/>
              </p:cNvSpPr>
              <p:nvPr/>
            </p:nvSpPr>
            <p:spPr bwMode="auto">
              <a:xfrm>
                <a:off x="7107238" y="4156076"/>
                <a:ext cx="46038" cy="44450"/>
              </a:xfrm>
              <a:custGeom>
                <a:avLst/>
                <a:gdLst>
                  <a:gd name="T0" fmla="*/ 29 w 29"/>
                  <a:gd name="T1" fmla="*/ 3 h 28"/>
                  <a:gd name="T2" fmla="*/ 25 w 29"/>
                  <a:gd name="T3" fmla="*/ 7 h 28"/>
                  <a:gd name="T4" fmla="*/ 25 w 29"/>
                  <a:gd name="T5" fmla="*/ 28 h 28"/>
                  <a:gd name="T6" fmla="*/ 29 w 29"/>
                  <a:gd name="T7" fmla="*/ 28 h 28"/>
                  <a:gd name="T8" fmla="*/ 29 w 29"/>
                  <a:gd name="T9" fmla="*/ 3 h 28"/>
                  <a:gd name="T10" fmla="*/ 25 w 29"/>
                  <a:gd name="T11" fmla="*/ 0 h 28"/>
                  <a:gd name="T12" fmla="*/ 0 w 29"/>
                  <a:gd name="T13" fmla="*/ 0 h 28"/>
                  <a:gd name="T14" fmla="*/ 0 w 29"/>
                  <a:gd name="T15" fmla="*/ 3 h 28"/>
                  <a:gd name="T16" fmla="*/ 21 w 29"/>
                  <a:gd name="T17" fmla="*/ 3 h 28"/>
                  <a:gd name="T18" fmla="*/ 25 w 29"/>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8">
                    <a:moveTo>
                      <a:pt x="29" y="3"/>
                    </a:moveTo>
                    <a:lnTo>
                      <a:pt x="25" y="7"/>
                    </a:lnTo>
                    <a:lnTo>
                      <a:pt x="25" y="28"/>
                    </a:lnTo>
                    <a:lnTo>
                      <a:pt x="29" y="28"/>
                    </a:lnTo>
                    <a:lnTo>
                      <a:pt x="29" y="3"/>
                    </a:lnTo>
                    <a:close/>
                    <a:moveTo>
                      <a:pt x="25" y="0"/>
                    </a:moveTo>
                    <a:lnTo>
                      <a:pt x="0" y="0"/>
                    </a:lnTo>
                    <a:lnTo>
                      <a:pt x="0" y="3"/>
                    </a:lnTo>
                    <a:lnTo>
                      <a:pt x="21" y="3"/>
                    </a:lnTo>
                    <a:lnTo>
                      <a:pt x="25" y="0"/>
                    </a:lnTo>
                    <a:close/>
                  </a:path>
                </a:pathLst>
              </a:custGeom>
              <a:solidFill>
                <a:srgbClr val="ADCF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1" name="Freeform 235">
                <a:extLst>
                  <a:ext uri="{FF2B5EF4-FFF2-40B4-BE49-F238E27FC236}">
                    <a16:creationId xmlns:a16="http://schemas.microsoft.com/office/drawing/2014/main" id="{F707449D-C101-4067-84E8-DFECC34D5D02}"/>
                  </a:ext>
                </a:extLst>
              </p:cNvPr>
              <p:cNvSpPr>
                <a:spLocks noEditPoints="1"/>
              </p:cNvSpPr>
              <p:nvPr/>
            </p:nvSpPr>
            <p:spPr bwMode="auto">
              <a:xfrm>
                <a:off x="7107238" y="4156076"/>
                <a:ext cx="46038" cy="44450"/>
              </a:xfrm>
              <a:custGeom>
                <a:avLst/>
                <a:gdLst>
                  <a:gd name="T0" fmla="*/ 29 w 29"/>
                  <a:gd name="T1" fmla="*/ 3 h 28"/>
                  <a:gd name="T2" fmla="*/ 25 w 29"/>
                  <a:gd name="T3" fmla="*/ 7 h 28"/>
                  <a:gd name="T4" fmla="*/ 25 w 29"/>
                  <a:gd name="T5" fmla="*/ 28 h 28"/>
                  <a:gd name="T6" fmla="*/ 29 w 29"/>
                  <a:gd name="T7" fmla="*/ 28 h 28"/>
                  <a:gd name="T8" fmla="*/ 29 w 29"/>
                  <a:gd name="T9" fmla="*/ 3 h 28"/>
                  <a:gd name="T10" fmla="*/ 25 w 29"/>
                  <a:gd name="T11" fmla="*/ 0 h 28"/>
                  <a:gd name="T12" fmla="*/ 0 w 29"/>
                  <a:gd name="T13" fmla="*/ 0 h 28"/>
                  <a:gd name="T14" fmla="*/ 0 w 29"/>
                  <a:gd name="T15" fmla="*/ 3 h 28"/>
                  <a:gd name="T16" fmla="*/ 21 w 29"/>
                  <a:gd name="T17" fmla="*/ 3 h 28"/>
                  <a:gd name="T18" fmla="*/ 25 w 29"/>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8">
                    <a:moveTo>
                      <a:pt x="29" y="3"/>
                    </a:moveTo>
                    <a:lnTo>
                      <a:pt x="25" y="7"/>
                    </a:lnTo>
                    <a:lnTo>
                      <a:pt x="25" y="28"/>
                    </a:lnTo>
                    <a:lnTo>
                      <a:pt x="29" y="28"/>
                    </a:lnTo>
                    <a:lnTo>
                      <a:pt x="29" y="3"/>
                    </a:lnTo>
                    <a:moveTo>
                      <a:pt x="25" y="0"/>
                    </a:moveTo>
                    <a:lnTo>
                      <a:pt x="0" y="0"/>
                    </a:lnTo>
                    <a:lnTo>
                      <a:pt x="0" y="3"/>
                    </a:lnTo>
                    <a:lnTo>
                      <a:pt x="21" y="3"/>
                    </a:lnTo>
                    <a:lnTo>
                      <a:pt x="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2" name="Freeform 236">
                <a:extLst>
                  <a:ext uri="{FF2B5EF4-FFF2-40B4-BE49-F238E27FC236}">
                    <a16:creationId xmlns:a16="http://schemas.microsoft.com/office/drawing/2014/main" id="{CFD9A853-F7E7-4BA2-9432-4D862833A6CC}"/>
                  </a:ext>
                </a:extLst>
              </p:cNvPr>
              <p:cNvSpPr>
                <a:spLocks/>
              </p:cNvSpPr>
              <p:nvPr/>
            </p:nvSpPr>
            <p:spPr bwMode="auto">
              <a:xfrm>
                <a:off x="7102476" y="4160838"/>
                <a:ext cx="44450" cy="46038"/>
              </a:xfrm>
              <a:custGeom>
                <a:avLst/>
                <a:gdLst>
                  <a:gd name="T0" fmla="*/ 3 w 28"/>
                  <a:gd name="T1" fmla="*/ 0 h 29"/>
                  <a:gd name="T2" fmla="*/ 0 w 28"/>
                  <a:gd name="T3" fmla="*/ 0 h 29"/>
                  <a:gd name="T4" fmla="*/ 0 w 28"/>
                  <a:gd name="T5" fmla="*/ 29 h 29"/>
                  <a:gd name="T6" fmla="*/ 28 w 28"/>
                  <a:gd name="T7" fmla="*/ 29 h 29"/>
                  <a:gd name="T8" fmla="*/ 28 w 28"/>
                  <a:gd name="T9" fmla="*/ 25 h 29"/>
                  <a:gd name="T10" fmla="*/ 7 w 28"/>
                  <a:gd name="T11" fmla="*/ 25 h 29"/>
                  <a:gd name="T12" fmla="*/ 3 w 28"/>
                  <a:gd name="T13" fmla="*/ 29 h 29"/>
                  <a:gd name="T14" fmla="*/ 0 w 28"/>
                  <a:gd name="T15" fmla="*/ 29 h 29"/>
                  <a:gd name="T16" fmla="*/ 0 w 28"/>
                  <a:gd name="T17" fmla="*/ 25 h 29"/>
                  <a:gd name="T18" fmla="*/ 3 w 28"/>
                  <a:gd name="T19" fmla="*/ 21 h 29"/>
                  <a:gd name="T20" fmla="*/ 3 w 28"/>
                  <a:gd name="T2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29">
                    <a:moveTo>
                      <a:pt x="3" y="0"/>
                    </a:moveTo>
                    <a:lnTo>
                      <a:pt x="0" y="0"/>
                    </a:lnTo>
                    <a:lnTo>
                      <a:pt x="0" y="29"/>
                    </a:lnTo>
                    <a:lnTo>
                      <a:pt x="28" y="29"/>
                    </a:lnTo>
                    <a:lnTo>
                      <a:pt x="28" y="25"/>
                    </a:lnTo>
                    <a:lnTo>
                      <a:pt x="7" y="25"/>
                    </a:lnTo>
                    <a:lnTo>
                      <a:pt x="3" y="29"/>
                    </a:lnTo>
                    <a:lnTo>
                      <a:pt x="0" y="29"/>
                    </a:lnTo>
                    <a:lnTo>
                      <a:pt x="0" y="25"/>
                    </a:lnTo>
                    <a:lnTo>
                      <a:pt x="3" y="21"/>
                    </a:lnTo>
                    <a:lnTo>
                      <a:pt x="3" y="0"/>
                    </a:lnTo>
                    <a:close/>
                  </a:path>
                </a:pathLst>
              </a:custGeom>
              <a:solidFill>
                <a:srgbClr val="9CC8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3" name="Freeform 237">
                <a:extLst>
                  <a:ext uri="{FF2B5EF4-FFF2-40B4-BE49-F238E27FC236}">
                    <a16:creationId xmlns:a16="http://schemas.microsoft.com/office/drawing/2014/main" id="{0B20848A-89F7-49FA-A299-E1E1435578AC}"/>
                  </a:ext>
                </a:extLst>
              </p:cNvPr>
              <p:cNvSpPr>
                <a:spLocks/>
              </p:cNvSpPr>
              <p:nvPr/>
            </p:nvSpPr>
            <p:spPr bwMode="auto">
              <a:xfrm>
                <a:off x="7102476" y="4160838"/>
                <a:ext cx="44450" cy="46038"/>
              </a:xfrm>
              <a:custGeom>
                <a:avLst/>
                <a:gdLst>
                  <a:gd name="T0" fmla="*/ 3 w 28"/>
                  <a:gd name="T1" fmla="*/ 0 h 29"/>
                  <a:gd name="T2" fmla="*/ 0 w 28"/>
                  <a:gd name="T3" fmla="*/ 0 h 29"/>
                  <a:gd name="T4" fmla="*/ 0 w 28"/>
                  <a:gd name="T5" fmla="*/ 29 h 29"/>
                  <a:gd name="T6" fmla="*/ 28 w 28"/>
                  <a:gd name="T7" fmla="*/ 29 h 29"/>
                  <a:gd name="T8" fmla="*/ 28 w 28"/>
                  <a:gd name="T9" fmla="*/ 25 h 29"/>
                  <a:gd name="T10" fmla="*/ 7 w 28"/>
                  <a:gd name="T11" fmla="*/ 25 h 29"/>
                  <a:gd name="T12" fmla="*/ 3 w 28"/>
                  <a:gd name="T13" fmla="*/ 29 h 29"/>
                  <a:gd name="T14" fmla="*/ 0 w 28"/>
                  <a:gd name="T15" fmla="*/ 29 h 29"/>
                  <a:gd name="T16" fmla="*/ 0 w 28"/>
                  <a:gd name="T17" fmla="*/ 25 h 29"/>
                  <a:gd name="T18" fmla="*/ 3 w 28"/>
                  <a:gd name="T19" fmla="*/ 21 h 29"/>
                  <a:gd name="T20" fmla="*/ 3 w 28"/>
                  <a:gd name="T2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29">
                    <a:moveTo>
                      <a:pt x="3" y="0"/>
                    </a:moveTo>
                    <a:lnTo>
                      <a:pt x="0" y="0"/>
                    </a:lnTo>
                    <a:lnTo>
                      <a:pt x="0" y="29"/>
                    </a:lnTo>
                    <a:lnTo>
                      <a:pt x="28" y="29"/>
                    </a:lnTo>
                    <a:lnTo>
                      <a:pt x="28" y="25"/>
                    </a:lnTo>
                    <a:lnTo>
                      <a:pt x="7" y="25"/>
                    </a:lnTo>
                    <a:lnTo>
                      <a:pt x="3" y="29"/>
                    </a:lnTo>
                    <a:lnTo>
                      <a:pt x="0" y="29"/>
                    </a:lnTo>
                    <a:lnTo>
                      <a:pt x="0" y="25"/>
                    </a:lnTo>
                    <a:lnTo>
                      <a:pt x="3" y="21"/>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4" name="Rectangle 238">
                <a:extLst>
                  <a:ext uri="{FF2B5EF4-FFF2-40B4-BE49-F238E27FC236}">
                    <a16:creationId xmlns:a16="http://schemas.microsoft.com/office/drawing/2014/main" id="{2A0EB126-6344-44C6-AAC0-A9BC7629EF3F}"/>
                  </a:ext>
                </a:extLst>
              </p:cNvPr>
              <p:cNvSpPr>
                <a:spLocks noChangeArrowheads="1"/>
              </p:cNvSpPr>
              <p:nvPr/>
            </p:nvSpPr>
            <p:spPr bwMode="auto">
              <a:xfrm>
                <a:off x="7153276" y="4200526"/>
                <a:ext cx="1588" cy="6350"/>
              </a:xfrm>
              <a:prstGeom prst="rect">
                <a:avLst/>
              </a:prstGeom>
              <a:solidFill>
                <a:srgbClr val="BFD8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5" name="Rectangle 239">
                <a:extLst>
                  <a:ext uri="{FF2B5EF4-FFF2-40B4-BE49-F238E27FC236}">
                    <a16:creationId xmlns:a16="http://schemas.microsoft.com/office/drawing/2014/main" id="{07FE5638-90AD-4072-BF4E-95D41F727B14}"/>
                  </a:ext>
                </a:extLst>
              </p:cNvPr>
              <p:cNvSpPr>
                <a:spLocks noChangeArrowheads="1"/>
              </p:cNvSpPr>
              <p:nvPr/>
            </p:nvSpPr>
            <p:spPr bwMode="auto">
              <a:xfrm>
                <a:off x="7153276" y="4200526"/>
                <a:ext cx="1588"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6" name="Freeform 240">
                <a:extLst>
                  <a:ext uri="{FF2B5EF4-FFF2-40B4-BE49-F238E27FC236}">
                    <a16:creationId xmlns:a16="http://schemas.microsoft.com/office/drawing/2014/main" id="{C37AB1CF-1F12-4ED1-BF2B-5C6C0047C83D}"/>
                  </a:ext>
                </a:extLst>
              </p:cNvPr>
              <p:cNvSpPr>
                <a:spLocks noEditPoints="1"/>
              </p:cNvSpPr>
              <p:nvPr/>
            </p:nvSpPr>
            <p:spPr bwMode="auto">
              <a:xfrm>
                <a:off x="7102476" y="4156076"/>
                <a:ext cx="50800" cy="50800"/>
              </a:xfrm>
              <a:custGeom>
                <a:avLst/>
                <a:gdLst>
                  <a:gd name="T0" fmla="*/ 32 w 32"/>
                  <a:gd name="T1" fmla="*/ 28 h 32"/>
                  <a:gd name="T2" fmla="*/ 28 w 32"/>
                  <a:gd name="T3" fmla="*/ 28 h 32"/>
                  <a:gd name="T4" fmla="*/ 28 w 32"/>
                  <a:gd name="T5" fmla="*/ 32 h 32"/>
                  <a:gd name="T6" fmla="*/ 32 w 32"/>
                  <a:gd name="T7" fmla="*/ 32 h 32"/>
                  <a:gd name="T8" fmla="*/ 32 w 32"/>
                  <a:gd name="T9" fmla="*/ 28 h 32"/>
                  <a:gd name="T10" fmla="*/ 3 w 32"/>
                  <a:gd name="T11" fmla="*/ 0 h 32"/>
                  <a:gd name="T12" fmla="*/ 0 w 32"/>
                  <a:gd name="T13" fmla="*/ 0 h 32"/>
                  <a:gd name="T14" fmla="*/ 0 w 32"/>
                  <a:gd name="T15" fmla="*/ 3 h 32"/>
                  <a:gd name="T16" fmla="*/ 3 w 32"/>
                  <a:gd name="T17" fmla="*/ 3 h 32"/>
                  <a:gd name="T18" fmla="*/ 3 w 32"/>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32" y="28"/>
                    </a:moveTo>
                    <a:lnTo>
                      <a:pt x="28" y="28"/>
                    </a:lnTo>
                    <a:lnTo>
                      <a:pt x="28" y="32"/>
                    </a:lnTo>
                    <a:lnTo>
                      <a:pt x="32" y="32"/>
                    </a:lnTo>
                    <a:lnTo>
                      <a:pt x="32" y="28"/>
                    </a:lnTo>
                    <a:close/>
                    <a:moveTo>
                      <a:pt x="3" y="0"/>
                    </a:moveTo>
                    <a:lnTo>
                      <a:pt x="0" y="0"/>
                    </a:lnTo>
                    <a:lnTo>
                      <a:pt x="0" y="3"/>
                    </a:lnTo>
                    <a:lnTo>
                      <a:pt x="3" y="3"/>
                    </a:lnTo>
                    <a:lnTo>
                      <a:pt x="3" y="0"/>
                    </a:lnTo>
                    <a:close/>
                  </a:path>
                </a:pathLst>
              </a:custGeom>
              <a:solidFill>
                <a:srgbClr val="B3D2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7" name="Freeform 241">
                <a:extLst>
                  <a:ext uri="{FF2B5EF4-FFF2-40B4-BE49-F238E27FC236}">
                    <a16:creationId xmlns:a16="http://schemas.microsoft.com/office/drawing/2014/main" id="{FE02288F-1CFF-48FE-A5BE-E3F3ED240E0E}"/>
                  </a:ext>
                </a:extLst>
              </p:cNvPr>
              <p:cNvSpPr>
                <a:spLocks noEditPoints="1"/>
              </p:cNvSpPr>
              <p:nvPr/>
            </p:nvSpPr>
            <p:spPr bwMode="auto">
              <a:xfrm>
                <a:off x="7102476" y="4156076"/>
                <a:ext cx="50800" cy="50800"/>
              </a:xfrm>
              <a:custGeom>
                <a:avLst/>
                <a:gdLst>
                  <a:gd name="T0" fmla="*/ 32 w 32"/>
                  <a:gd name="T1" fmla="*/ 28 h 32"/>
                  <a:gd name="T2" fmla="*/ 28 w 32"/>
                  <a:gd name="T3" fmla="*/ 28 h 32"/>
                  <a:gd name="T4" fmla="*/ 28 w 32"/>
                  <a:gd name="T5" fmla="*/ 32 h 32"/>
                  <a:gd name="T6" fmla="*/ 32 w 32"/>
                  <a:gd name="T7" fmla="*/ 32 h 32"/>
                  <a:gd name="T8" fmla="*/ 32 w 32"/>
                  <a:gd name="T9" fmla="*/ 28 h 32"/>
                  <a:gd name="T10" fmla="*/ 3 w 32"/>
                  <a:gd name="T11" fmla="*/ 0 h 32"/>
                  <a:gd name="T12" fmla="*/ 0 w 32"/>
                  <a:gd name="T13" fmla="*/ 0 h 32"/>
                  <a:gd name="T14" fmla="*/ 0 w 32"/>
                  <a:gd name="T15" fmla="*/ 3 h 32"/>
                  <a:gd name="T16" fmla="*/ 3 w 32"/>
                  <a:gd name="T17" fmla="*/ 3 h 32"/>
                  <a:gd name="T18" fmla="*/ 3 w 32"/>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32" y="28"/>
                    </a:moveTo>
                    <a:lnTo>
                      <a:pt x="28" y="28"/>
                    </a:lnTo>
                    <a:lnTo>
                      <a:pt x="28" y="32"/>
                    </a:lnTo>
                    <a:lnTo>
                      <a:pt x="32" y="32"/>
                    </a:lnTo>
                    <a:lnTo>
                      <a:pt x="32" y="28"/>
                    </a:lnTo>
                    <a:moveTo>
                      <a:pt x="3" y="0"/>
                    </a:moveTo>
                    <a:lnTo>
                      <a:pt x="0" y="0"/>
                    </a:lnTo>
                    <a:lnTo>
                      <a:pt x="0" y="3"/>
                    </a:lnTo>
                    <a:lnTo>
                      <a:pt x="3" y="3"/>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8" name="Freeform 242">
                <a:extLst>
                  <a:ext uri="{FF2B5EF4-FFF2-40B4-BE49-F238E27FC236}">
                    <a16:creationId xmlns:a16="http://schemas.microsoft.com/office/drawing/2014/main" id="{2C498494-76BF-4249-87E6-AF8B20598971}"/>
                  </a:ext>
                </a:extLst>
              </p:cNvPr>
              <p:cNvSpPr>
                <a:spLocks/>
              </p:cNvSpPr>
              <p:nvPr/>
            </p:nvSpPr>
            <p:spPr bwMode="auto">
              <a:xfrm>
                <a:off x="7029451" y="4227513"/>
                <a:ext cx="42863" cy="6350"/>
              </a:xfrm>
              <a:custGeom>
                <a:avLst/>
                <a:gdLst>
                  <a:gd name="T0" fmla="*/ 27 w 27"/>
                  <a:gd name="T1" fmla="*/ 0 h 4"/>
                  <a:gd name="T2" fmla="*/ 0 w 27"/>
                  <a:gd name="T3" fmla="*/ 0 h 4"/>
                  <a:gd name="T4" fmla="*/ 0 w 27"/>
                  <a:gd name="T5" fmla="*/ 4 h 4"/>
                  <a:gd name="T6" fmla="*/ 23 w 27"/>
                  <a:gd name="T7" fmla="*/ 4 h 4"/>
                  <a:gd name="T8" fmla="*/ 27 w 27"/>
                  <a:gd name="T9" fmla="*/ 0 h 4"/>
                </a:gdLst>
                <a:ahLst/>
                <a:cxnLst>
                  <a:cxn ang="0">
                    <a:pos x="T0" y="T1"/>
                  </a:cxn>
                  <a:cxn ang="0">
                    <a:pos x="T2" y="T3"/>
                  </a:cxn>
                  <a:cxn ang="0">
                    <a:pos x="T4" y="T5"/>
                  </a:cxn>
                  <a:cxn ang="0">
                    <a:pos x="T6" y="T7"/>
                  </a:cxn>
                  <a:cxn ang="0">
                    <a:pos x="T8" y="T9"/>
                  </a:cxn>
                </a:cxnLst>
                <a:rect l="0" t="0" r="r" b="b"/>
                <a:pathLst>
                  <a:path w="27" h="4">
                    <a:moveTo>
                      <a:pt x="27" y="0"/>
                    </a:moveTo>
                    <a:lnTo>
                      <a:pt x="0" y="0"/>
                    </a:lnTo>
                    <a:lnTo>
                      <a:pt x="0" y="4"/>
                    </a:lnTo>
                    <a:lnTo>
                      <a:pt x="23" y="4"/>
                    </a:lnTo>
                    <a:lnTo>
                      <a:pt x="27" y="0"/>
                    </a:lnTo>
                    <a:close/>
                  </a:path>
                </a:pathLst>
              </a:custGeom>
              <a:solidFill>
                <a:srgbClr val="ADCF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9" name="Freeform 243">
                <a:extLst>
                  <a:ext uri="{FF2B5EF4-FFF2-40B4-BE49-F238E27FC236}">
                    <a16:creationId xmlns:a16="http://schemas.microsoft.com/office/drawing/2014/main" id="{E35DBC6D-6F19-49EC-BCB6-E03028D88CD6}"/>
                  </a:ext>
                </a:extLst>
              </p:cNvPr>
              <p:cNvSpPr>
                <a:spLocks/>
              </p:cNvSpPr>
              <p:nvPr/>
            </p:nvSpPr>
            <p:spPr bwMode="auto">
              <a:xfrm>
                <a:off x="7029451" y="4227513"/>
                <a:ext cx="42863" cy="6350"/>
              </a:xfrm>
              <a:custGeom>
                <a:avLst/>
                <a:gdLst>
                  <a:gd name="T0" fmla="*/ 27 w 27"/>
                  <a:gd name="T1" fmla="*/ 0 h 4"/>
                  <a:gd name="T2" fmla="*/ 0 w 27"/>
                  <a:gd name="T3" fmla="*/ 0 h 4"/>
                  <a:gd name="T4" fmla="*/ 0 w 27"/>
                  <a:gd name="T5" fmla="*/ 4 h 4"/>
                  <a:gd name="T6" fmla="*/ 23 w 27"/>
                  <a:gd name="T7" fmla="*/ 4 h 4"/>
                  <a:gd name="T8" fmla="*/ 27 w 27"/>
                  <a:gd name="T9" fmla="*/ 0 h 4"/>
                </a:gdLst>
                <a:ahLst/>
                <a:cxnLst>
                  <a:cxn ang="0">
                    <a:pos x="T0" y="T1"/>
                  </a:cxn>
                  <a:cxn ang="0">
                    <a:pos x="T2" y="T3"/>
                  </a:cxn>
                  <a:cxn ang="0">
                    <a:pos x="T4" y="T5"/>
                  </a:cxn>
                  <a:cxn ang="0">
                    <a:pos x="T6" y="T7"/>
                  </a:cxn>
                  <a:cxn ang="0">
                    <a:pos x="T8" y="T9"/>
                  </a:cxn>
                </a:cxnLst>
                <a:rect l="0" t="0" r="r" b="b"/>
                <a:pathLst>
                  <a:path w="27" h="4">
                    <a:moveTo>
                      <a:pt x="27" y="0"/>
                    </a:moveTo>
                    <a:lnTo>
                      <a:pt x="0" y="0"/>
                    </a:lnTo>
                    <a:lnTo>
                      <a:pt x="0" y="4"/>
                    </a:lnTo>
                    <a:lnTo>
                      <a:pt x="23" y="4"/>
                    </a:lnTo>
                    <a:lnTo>
                      <a:pt x="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0" name="Freeform 244">
                <a:extLst>
                  <a:ext uri="{FF2B5EF4-FFF2-40B4-BE49-F238E27FC236}">
                    <a16:creationId xmlns:a16="http://schemas.microsoft.com/office/drawing/2014/main" id="{A4AC4B86-023B-48BF-B415-F0A2F44D951E}"/>
                  </a:ext>
                </a:extLst>
              </p:cNvPr>
              <p:cNvSpPr>
                <a:spLocks/>
              </p:cNvSpPr>
              <p:nvPr/>
            </p:nvSpPr>
            <p:spPr bwMode="auto">
              <a:xfrm>
                <a:off x="7072313" y="4233863"/>
                <a:ext cx="6350" cy="38100"/>
              </a:xfrm>
              <a:custGeom>
                <a:avLst/>
                <a:gdLst>
                  <a:gd name="T0" fmla="*/ 4 w 4"/>
                  <a:gd name="T1" fmla="*/ 0 h 24"/>
                  <a:gd name="T2" fmla="*/ 0 w 4"/>
                  <a:gd name="T3" fmla="*/ 3 h 24"/>
                  <a:gd name="T4" fmla="*/ 0 w 4"/>
                  <a:gd name="T5" fmla="*/ 24 h 24"/>
                  <a:gd name="T6" fmla="*/ 4 w 4"/>
                  <a:gd name="T7" fmla="*/ 24 h 24"/>
                  <a:gd name="T8" fmla="*/ 4 w 4"/>
                  <a:gd name="T9" fmla="*/ 0 h 24"/>
                </a:gdLst>
                <a:ahLst/>
                <a:cxnLst>
                  <a:cxn ang="0">
                    <a:pos x="T0" y="T1"/>
                  </a:cxn>
                  <a:cxn ang="0">
                    <a:pos x="T2" y="T3"/>
                  </a:cxn>
                  <a:cxn ang="0">
                    <a:pos x="T4" y="T5"/>
                  </a:cxn>
                  <a:cxn ang="0">
                    <a:pos x="T6" y="T7"/>
                  </a:cxn>
                  <a:cxn ang="0">
                    <a:pos x="T8" y="T9"/>
                  </a:cxn>
                </a:cxnLst>
                <a:rect l="0" t="0" r="r" b="b"/>
                <a:pathLst>
                  <a:path w="4" h="24">
                    <a:moveTo>
                      <a:pt x="4" y="0"/>
                    </a:moveTo>
                    <a:lnTo>
                      <a:pt x="0" y="3"/>
                    </a:lnTo>
                    <a:lnTo>
                      <a:pt x="0" y="24"/>
                    </a:lnTo>
                    <a:lnTo>
                      <a:pt x="4" y="24"/>
                    </a:lnTo>
                    <a:lnTo>
                      <a:pt x="4" y="0"/>
                    </a:lnTo>
                    <a:close/>
                  </a:path>
                </a:pathLst>
              </a:custGeom>
              <a:solidFill>
                <a:srgbClr val="ADCF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1" name="Freeform 245">
                <a:extLst>
                  <a:ext uri="{FF2B5EF4-FFF2-40B4-BE49-F238E27FC236}">
                    <a16:creationId xmlns:a16="http://schemas.microsoft.com/office/drawing/2014/main" id="{E16D216D-BA44-403C-B372-23E0220BBF95}"/>
                  </a:ext>
                </a:extLst>
              </p:cNvPr>
              <p:cNvSpPr>
                <a:spLocks/>
              </p:cNvSpPr>
              <p:nvPr/>
            </p:nvSpPr>
            <p:spPr bwMode="auto">
              <a:xfrm>
                <a:off x="7072313" y="4233863"/>
                <a:ext cx="6350" cy="38100"/>
              </a:xfrm>
              <a:custGeom>
                <a:avLst/>
                <a:gdLst>
                  <a:gd name="T0" fmla="*/ 4 w 4"/>
                  <a:gd name="T1" fmla="*/ 0 h 24"/>
                  <a:gd name="T2" fmla="*/ 0 w 4"/>
                  <a:gd name="T3" fmla="*/ 3 h 24"/>
                  <a:gd name="T4" fmla="*/ 0 w 4"/>
                  <a:gd name="T5" fmla="*/ 24 h 24"/>
                  <a:gd name="T6" fmla="*/ 4 w 4"/>
                  <a:gd name="T7" fmla="*/ 24 h 24"/>
                  <a:gd name="T8" fmla="*/ 4 w 4"/>
                  <a:gd name="T9" fmla="*/ 0 h 24"/>
                </a:gdLst>
                <a:ahLst/>
                <a:cxnLst>
                  <a:cxn ang="0">
                    <a:pos x="T0" y="T1"/>
                  </a:cxn>
                  <a:cxn ang="0">
                    <a:pos x="T2" y="T3"/>
                  </a:cxn>
                  <a:cxn ang="0">
                    <a:pos x="T4" y="T5"/>
                  </a:cxn>
                  <a:cxn ang="0">
                    <a:pos x="T6" y="T7"/>
                  </a:cxn>
                  <a:cxn ang="0">
                    <a:pos x="T8" y="T9"/>
                  </a:cxn>
                </a:cxnLst>
                <a:rect l="0" t="0" r="r" b="b"/>
                <a:pathLst>
                  <a:path w="4" h="24">
                    <a:moveTo>
                      <a:pt x="4" y="0"/>
                    </a:moveTo>
                    <a:lnTo>
                      <a:pt x="0" y="3"/>
                    </a:lnTo>
                    <a:lnTo>
                      <a:pt x="0" y="24"/>
                    </a:lnTo>
                    <a:lnTo>
                      <a:pt x="4" y="24"/>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2" name="Freeform 246">
                <a:extLst>
                  <a:ext uri="{FF2B5EF4-FFF2-40B4-BE49-F238E27FC236}">
                    <a16:creationId xmlns:a16="http://schemas.microsoft.com/office/drawing/2014/main" id="{8AE939F9-FFFC-4CB5-8C28-45F3467E15C2}"/>
                  </a:ext>
                </a:extLst>
              </p:cNvPr>
              <p:cNvSpPr>
                <a:spLocks/>
              </p:cNvSpPr>
              <p:nvPr/>
            </p:nvSpPr>
            <p:spPr bwMode="auto">
              <a:xfrm>
                <a:off x="7024688" y="4233863"/>
                <a:ext cx="47625" cy="44450"/>
              </a:xfrm>
              <a:custGeom>
                <a:avLst/>
                <a:gdLst>
                  <a:gd name="T0" fmla="*/ 3 w 30"/>
                  <a:gd name="T1" fmla="*/ 0 h 28"/>
                  <a:gd name="T2" fmla="*/ 0 w 30"/>
                  <a:gd name="T3" fmla="*/ 0 h 28"/>
                  <a:gd name="T4" fmla="*/ 0 w 30"/>
                  <a:gd name="T5" fmla="*/ 28 h 28"/>
                  <a:gd name="T6" fmla="*/ 30 w 30"/>
                  <a:gd name="T7" fmla="*/ 28 h 28"/>
                  <a:gd name="T8" fmla="*/ 30 w 30"/>
                  <a:gd name="T9" fmla="*/ 24 h 28"/>
                  <a:gd name="T10" fmla="*/ 9 w 30"/>
                  <a:gd name="T11" fmla="*/ 24 h 28"/>
                  <a:gd name="T12" fmla="*/ 5 w 30"/>
                  <a:gd name="T13" fmla="*/ 28 h 28"/>
                  <a:gd name="T14" fmla="*/ 0 w 30"/>
                  <a:gd name="T15" fmla="*/ 28 h 28"/>
                  <a:gd name="T16" fmla="*/ 0 w 30"/>
                  <a:gd name="T17" fmla="*/ 24 h 28"/>
                  <a:gd name="T18" fmla="*/ 3 w 30"/>
                  <a:gd name="T19" fmla="*/ 20 h 28"/>
                  <a:gd name="T20" fmla="*/ 3 w 30"/>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28">
                    <a:moveTo>
                      <a:pt x="3" y="0"/>
                    </a:moveTo>
                    <a:lnTo>
                      <a:pt x="0" y="0"/>
                    </a:lnTo>
                    <a:lnTo>
                      <a:pt x="0" y="28"/>
                    </a:lnTo>
                    <a:lnTo>
                      <a:pt x="30" y="28"/>
                    </a:lnTo>
                    <a:lnTo>
                      <a:pt x="30" y="24"/>
                    </a:lnTo>
                    <a:lnTo>
                      <a:pt x="9" y="24"/>
                    </a:lnTo>
                    <a:lnTo>
                      <a:pt x="5" y="28"/>
                    </a:lnTo>
                    <a:lnTo>
                      <a:pt x="0" y="28"/>
                    </a:lnTo>
                    <a:lnTo>
                      <a:pt x="0" y="24"/>
                    </a:lnTo>
                    <a:lnTo>
                      <a:pt x="3" y="20"/>
                    </a:lnTo>
                    <a:lnTo>
                      <a:pt x="3" y="0"/>
                    </a:lnTo>
                    <a:close/>
                  </a:path>
                </a:pathLst>
              </a:custGeom>
              <a:solidFill>
                <a:srgbClr val="9CC8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3" name="Freeform 247">
                <a:extLst>
                  <a:ext uri="{FF2B5EF4-FFF2-40B4-BE49-F238E27FC236}">
                    <a16:creationId xmlns:a16="http://schemas.microsoft.com/office/drawing/2014/main" id="{88E829EE-0179-430A-BCC0-31F82E5B6D2B}"/>
                  </a:ext>
                </a:extLst>
              </p:cNvPr>
              <p:cNvSpPr>
                <a:spLocks/>
              </p:cNvSpPr>
              <p:nvPr/>
            </p:nvSpPr>
            <p:spPr bwMode="auto">
              <a:xfrm>
                <a:off x="7024688" y="4233863"/>
                <a:ext cx="47625" cy="44450"/>
              </a:xfrm>
              <a:custGeom>
                <a:avLst/>
                <a:gdLst>
                  <a:gd name="T0" fmla="*/ 3 w 30"/>
                  <a:gd name="T1" fmla="*/ 0 h 28"/>
                  <a:gd name="T2" fmla="*/ 0 w 30"/>
                  <a:gd name="T3" fmla="*/ 0 h 28"/>
                  <a:gd name="T4" fmla="*/ 0 w 30"/>
                  <a:gd name="T5" fmla="*/ 28 h 28"/>
                  <a:gd name="T6" fmla="*/ 30 w 30"/>
                  <a:gd name="T7" fmla="*/ 28 h 28"/>
                  <a:gd name="T8" fmla="*/ 30 w 30"/>
                  <a:gd name="T9" fmla="*/ 24 h 28"/>
                  <a:gd name="T10" fmla="*/ 9 w 30"/>
                  <a:gd name="T11" fmla="*/ 24 h 28"/>
                  <a:gd name="T12" fmla="*/ 5 w 30"/>
                  <a:gd name="T13" fmla="*/ 28 h 28"/>
                  <a:gd name="T14" fmla="*/ 0 w 30"/>
                  <a:gd name="T15" fmla="*/ 28 h 28"/>
                  <a:gd name="T16" fmla="*/ 0 w 30"/>
                  <a:gd name="T17" fmla="*/ 24 h 28"/>
                  <a:gd name="T18" fmla="*/ 3 w 30"/>
                  <a:gd name="T19" fmla="*/ 20 h 28"/>
                  <a:gd name="T20" fmla="*/ 3 w 30"/>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28">
                    <a:moveTo>
                      <a:pt x="3" y="0"/>
                    </a:moveTo>
                    <a:lnTo>
                      <a:pt x="0" y="0"/>
                    </a:lnTo>
                    <a:lnTo>
                      <a:pt x="0" y="28"/>
                    </a:lnTo>
                    <a:lnTo>
                      <a:pt x="30" y="28"/>
                    </a:lnTo>
                    <a:lnTo>
                      <a:pt x="30" y="24"/>
                    </a:lnTo>
                    <a:lnTo>
                      <a:pt x="9" y="24"/>
                    </a:lnTo>
                    <a:lnTo>
                      <a:pt x="5" y="28"/>
                    </a:lnTo>
                    <a:lnTo>
                      <a:pt x="0" y="28"/>
                    </a:lnTo>
                    <a:lnTo>
                      <a:pt x="0" y="24"/>
                    </a:lnTo>
                    <a:lnTo>
                      <a:pt x="3" y="20"/>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4" name="Rectangle 248">
                <a:extLst>
                  <a:ext uri="{FF2B5EF4-FFF2-40B4-BE49-F238E27FC236}">
                    <a16:creationId xmlns:a16="http://schemas.microsoft.com/office/drawing/2014/main" id="{0A8468EA-4295-4B21-8020-E8817830DD22}"/>
                  </a:ext>
                </a:extLst>
              </p:cNvPr>
              <p:cNvSpPr>
                <a:spLocks noChangeArrowheads="1"/>
              </p:cNvSpPr>
              <p:nvPr/>
            </p:nvSpPr>
            <p:spPr bwMode="auto">
              <a:xfrm>
                <a:off x="7024688" y="4227513"/>
                <a:ext cx="4763" cy="6350"/>
              </a:xfrm>
              <a:prstGeom prst="rect">
                <a:avLst/>
              </a:prstGeom>
              <a:solidFill>
                <a:srgbClr val="B3D2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5" name="Rectangle 249">
                <a:extLst>
                  <a:ext uri="{FF2B5EF4-FFF2-40B4-BE49-F238E27FC236}">
                    <a16:creationId xmlns:a16="http://schemas.microsoft.com/office/drawing/2014/main" id="{93CDEEE9-E38A-4B3C-9F92-141135CDD1C1}"/>
                  </a:ext>
                </a:extLst>
              </p:cNvPr>
              <p:cNvSpPr>
                <a:spLocks noChangeArrowheads="1"/>
              </p:cNvSpPr>
              <p:nvPr/>
            </p:nvSpPr>
            <p:spPr bwMode="auto">
              <a:xfrm>
                <a:off x="7024688" y="4227513"/>
                <a:ext cx="4763"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6" name="Rectangle 250">
                <a:extLst>
                  <a:ext uri="{FF2B5EF4-FFF2-40B4-BE49-F238E27FC236}">
                    <a16:creationId xmlns:a16="http://schemas.microsoft.com/office/drawing/2014/main" id="{C8F0F395-D729-4C85-BD7B-A69AE86B0917}"/>
                  </a:ext>
                </a:extLst>
              </p:cNvPr>
              <p:cNvSpPr>
                <a:spLocks noChangeArrowheads="1"/>
              </p:cNvSpPr>
              <p:nvPr/>
            </p:nvSpPr>
            <p:spPr bwMode="auto">
              <a:xfrm>
                <a:off x="7072313" y="4271963"/>
                <a:ext cx="6350" cy="6350"/>
              </a:xfrm>
              <a:prstGeom prst="rect">
                <a:avLst/>
              </a:prstGeom>
              <a:solidFill>
                <a:srgbClr val="B3D2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7" name="Rectangle 251">
                <a:extLst>
                  <a:ext uri="{FF2B5EF4-FFF2-40B4-BE49-F238E27FC236}">
                    <a16:creationId xmlns:a16="http://schemas.microsoft.com/office/drawing/2014/main" id="{8D393FDC-1205-410E-9002-67C82B0C7D81}"/>
                  </a:ext>
                </a:extLst>
              </p:cNvPr>
              <p:cNvSpPr>
                <a:spLocks noChangeArrowheads="1"/>
              </p:cNvSpPr>
              <p:nvPr/>
            </p:nvSpPr>
            <p:spPr bwMode="auto">
              <a:xfrm>
                <a:off x="7072313" y="4271963"/>
                <a:ext cx="6350"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8" name="Freeform 252">
                <a:extLst>
                  <a:ext uri="{FF2B5EF4-FFF2-40B4-BE49-F238E27FC236}">
                    <a16:creationId xmlns:a16="http://schemas.microsoft.com/office/drawing/2014/main" id="{FA3854C1-23A1-4494-9EFD-3C9608B1D38A}"/>
                  </a:ext>
                </a:extLst>
              </p:cNvPr>
              <p:cNvSpPr>
                <a:spLocks/>
              </p:cNvSpPr>
              <p:nvPr/>
            </p:nvSpPr>
            <p:spPr bwMode="auto">
              <a:xfrm>
                <a:off x="7107238" y="4227513"/>
                <a:ext cx="39688" cy="6350"/>
              </a:xfrm>
              <a:custGeom>
                <a:avLst/>
                <a:gdLst>
                  <a:gd name="T0" fmla="*/ 25 w 25"/>
                  <a:gd name="T1" fmla="*/ 0 h 4"/>
                  <a:gd name="T2" fmla="*/ 0 w 25"/>
                  <a:gd name="T3" fmla="*/ 0 h 4"/>
                  <a:gd name="T4" fmla="*/ 0 w 25"/>
                  <a:gd name="T5" fmla="*/ 4 h 4"/>
                  <a:gd name="T6" fmla="*/ 21 w 25"/>
                  <a:gd name="T7" fmla="*/ 4 h 4"/>
                  <a:gd name="T8" fmla="*/ 25 w 25"/>
                  <a:gd name="T9" fmla="*/ 0 h 4"/>
                </a:gdLst>
                <a:ahLst/>
                <a:cxnLst>
                  <a:cxn ang="0">
                    <a:pos x="T0" y="T1"/>
                  </a:cxn>
                  <a:cxn ang="0">
                    <a:pos x="T2" y="T3"/>
                  </a:cxn>
                  <a:cxn ang="0">
                    <a:pos x="T4" y="T5"/>
                  </a:cxn>
                  <a:cxn ang="0">
                    <a:pos x="T6" y="T7"/>
                  </a:cxn>
                  <a:cxn ang="0">
                    <a:pos x="T8" y="T9"/>
                  </a:cxn>
                </a:cxnLst>
                <a:rect l="0" t="0" r="r" b="b"/>
                <a:pathLst>
                  <a:path w="25" h="4">
                    <a:moveTo>
                      <a:pt x="25" y="0"/>
                    </a:moveTo>
                    <a:lnTo>
                      <a:pt x="0" y="0"/>
                    </a:lnTo>
                    <a:lnTo>
                      <a:pt x="0" y="4"/>
                    </a:lnTo>
                    <a:lnTo>
                      <a:pt x="21" y="4"/>
                    </a:lnTo>
                    <a:lnTo>
                      <a:pt x="25" y="0"/>
                    </a:lnTo>
                    <a:close/>
                  </a:path>
                </a:pathLst>
              </a:custGeom>
              <a:solidFill>
                <a:srgbClr val="ADCF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9" name="Freeform 253">
                <a:extLst>
                  <a:ext uri="{FF2B5EF4-FFF2-40B4-BE49-F238E27FC236}">
                    <a16:creationId xmlns:a16="http://schemas.microsoft.com/office/drawing/2014/main" id="{518973A5-3EE8-49EA-895E-3D6FCA48AF6A}"/>
                  </a:ext>
                </a:extLst>
              </p:cNvPr>
              <p:cNvSpPr>
                <a:spLocks/>
              </p:cNvSpPr>
              <p:nvPr/>
            </p:nvSpPr>
            <p:spPr bwMode="auto">
              <a:xfrm>
                <a:off x="7107238" y="4227513"/>
                <a:ext cx="39688" cy="6350"/>
              </a:xfrm>
              <a:custGeom>
                <a:avLst/>
                <a:gdLst>
                  <a:gd name="T0" fmla="*/ 25 w 25"/>
                  <a:gd name="T1" fmla="*/ 0 h 4"/>
                  <a:gd name="T2" fmla="*/ 0 w 25"/>
                  <a:gd name="T3" fmla="*/ 0 h 4"/>
                  <a:gd name="T4" fmla="*/ 0 w 25"/>
                  <a:gd name="T5" fmla="*/ 4 h 4"/>
                  <a:gd name="T6" fmla="*/ 21 w 25"/>
                  <a:gd name="T7" fmla="*/ 4 h 4"/>
                  <a:gd name="T8" fmla="*/ 25 w 25"/>
                  <a:gd name="T9" fmla="*/ 0 h 4"/>
                </a:gdLst>
                <a:ahLst/>
                <a:cxnLst>
                  <a:cxn ang="0">
                    <a:pos x="T0" y="T1"/>
                  </a:cxn>
                  <a:cxn ang="0">
                    <a:pos x="T2" y="T3"/>
                  </a:cxn>
                  <a:cxn ang="0">
                    <a:pos x="T4" y="T5"/>
                  </a:cxn>
                  <a:cxn ang="0">
                    <a:pos x="T6" y="T7"/>
                  </a:cxn>
                  <a:cxn ang="0">
                    <a:pos x="T8" y="T9"/>
                  </a:cxn>
                </a:cxnLst>
                <a:rect l="0" t="0" r="r" b="b"/>
                <a:pathLst>
                  <a:path w="25" h="4">
                    <a:moveTo>
                      <a:pt x="25" y="0"/>
                    </a:moveTo>
                    <a:lnTo>
                      <a:pt x="0" y="0"/>
                    </a:lnTo>
                    <a:lnTo>
                      <a:pt x="0" y="4"/>
                    </a:lnTo>
                    <a:lnTo>
                      <a:pt x="21" y="4"/>
                    </a:lnTo>
                    <a:lnTo>
                      <a:pt x="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0" name="Rectangle 254">
                <a:extLst>
                  <a:ext uri="{FF2B5EF4-FFF2-40B4-BE49-F238E27FC236}">
                    <a16:creationId xmlns:a16="http://schemas.microsoft.com/office/drawing/2014/main" id="{CA625C4A-C56A-4C45-82DD-141849F92902}"/>
                  </a:ext>
                </a:extLst>
              </p:cNvPr>
              <p:cNvSpPr>
                <a:spLocks noChangeArrowheads="1"/>
              </p:cNvSpPr>
              <p:nvPr/>
            </p:nvSpPr>
            <p:spPr bwMode="auto">
              <a:xfrm>
                <a:off x="7153276" y="4233863"/>
                <a:ext cx="1588" cy="38100"/>
              </a:xfrm>
              <a:prstGeom prst="rect">
                <a:avLst/>
              </a:prstGeom>
              <a:solidFill>
                <a:srgbClr val="C6D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1" name="Rectangle 255">
                <a:extLst>
                  <a:ext uri="{FF2B5EF4-FFF2-40B4-BE49-F238E27FC236}">
                    <a16:creationId xmlns:a16="http://schemas.microsoft.com/office/drawing/2014/main" id="{CA8DFAEA-E870-4D90-8A6D-13A063968231}"/>
                  </a:ext>
                </a:extLst>
              </p:cNvPr>
              <p:cNvSpPr>
                <a:spLocks noChangeArrowheads="1"/>
              </p:cNvSpPr>
              <p:nvPr/>
            </p:nvSpPr>
            <p:spPr bwMode="auto">
              <a:xfrm>
                <a:off x="7153276" y="4233863"/>
                <a:ext cx="1588"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2" name="Freeform 256">
                <a:extLst>
                  <a:ext uri="{FF2B5EF4-FFF2-40B4-BE49-F238E27FC236}">
                    <a16:creationId xmlns:a16="http://schemas.microsoft.com/office/drawing/2014/main" id="{DFA7500C-E170-4E4B-8FD8-B60A7C492B66}"/>
                  </a:ext>
                </a:extLst>
              </p:cNvPr>
              <p:cNvSpPr>
                <a:spLocks/>
              </p:cNvSpPr>
              <p:nvPr/>
            </p:nvSpPr>
            <p:spPr bwMode="auto">
              <a:xfrm>
                <a:off x="7146926" y="4233863"/>
                <a:ext cx="6350" cy="38100"/>
              </a:xfrm>
              <a:custGeom>
                <a:avLst/>
                <a:gdLst>
                  <a:gd name="T0" fmla="*/ 4 w 4"/>
                  <a:gd name="T1" fmla="*/ 0 h 24"/>
                  <a:gd name="T2" fmla="*/ 0 w 4"/>
                  <a:gd name="T3" fmla="*/ 3 h 24"/>
                  <a:gd name="T4" fmla="*/ 0 w 4"/>
                  <a:gd name="T5" fmla="*/ 24 h 24"/>
                  <a:gd name="T6" fmla="*/ 4 w 4"/>
                  <a:gd name="T7" fmla="*/ 24 h 24"/>
                  <a:gd name="T8" fmla="*/ 4 w 4"/>
                  <a:gd name="T9" fmla="*/ 0 h 24"/>
                </a:gdLst>
                <a:ahLst/>
                <a:cxnLst>
                  <a:cxn ang="0">
                    <a:pos x="T0" y="T1"/>
                  </a:cxn>
                  <a:cxn ang="0">
                    <a:pos x="T2" y="T3"/>
                  </a:cxn>
                  <a:cxn ang="0">
                    <a:pos x="T4" y="T5"/>
                  </a:cxn>
                  <a:cxn ang="0">
                    <a:pos x="T6" y="T7"/>
                  </a:cxn>
                  <a:cxn ang="0">
                    <a:pos x="T8" y="T9"/>
                  </a:cxn>
                </a:cxnLst>
                <a:rect l="0" t="0" r="r" b="b"/>
                <a:pathLst>
                  <a:path w="4" h="24">
                    <a:moveTo>
                      <a:pt x="4" y="0"/>
                    </a:moveTo>
                    <a:lnTo>
                      <a:pt x="0" y="3"/>
                    </a:lnTo>
                    <a:lnTo>
                      <a:pt x="0" y="24"/>
                    </a:lnTo>
                    <a:lnTo>
                      <a:pt x="4" y="24"/>
                    </a:lnTo>
                    <a:lnTo>
                      <a:pt x="4" y="0"/>
                    </a:lnTo>
                    <a:close/>
                  </a:path>
                </a:pathLst>
              </a:custGeom>
              <a:solidFill>
                <a:srgbClr val="ADCF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3" name="Freeform 257">
                <a:extLst>
                  <a:ext uri="{FF2B5EF4-FFF2-40B4-BE49-F238E27FC236}">
                    <a16:creationId xmlns:a16="http://schemas.microsoft.com/office/drawing/2014/main" id="{CF9BF355-C707-4E43-AC39-8EAE46459015}"/>
                  </a:ext>
                </a:extLst>
              </p:cNvPr>
              <p:cNvSpPr>
                <a:spLocks/>
              </p:cNvSpPr>
              <p:nvPr/>
            </p:nvSpPr>
            <p:spPr bwMode="auto">
              <a:xfrm>
                <a:off x="7146926" y="4233863"/>
                <a:ext cx="6350" cy="38100"/>
              </a:xfrm>
              <a:custGeom>
                <a:avLst/>
                <a:gdLst>
                  <a:gd name="T0" fmla="*/ 4 w 4"/>
                  <a:gd name="T1" fmla="*/ 0 h 24"/>
                  <a:gd name="T2" fmla="*/ 0 w 4"/>
                  <a:gd name="T3" fmla="*/ 3 h 24"/>
                  <a:gd name="T4" fmla="*/ 0 w 4"/>
                  <a:gd name="T5" fmla="*/ 24 h 24"/>
                  <a:gd name="T6" fmla="*/ 4 w 4"/>
                  <a:gd name="T7" fmla="*/ 24 h 24"/>
                  <a:gd name="T8" fmla="*/ 4 w 4"/>
                  <a:gd name="T9" fmla="*/ 0 h 24"/>
                </a:gdLst>
                <a:ahLst/>
                <a:cxnLst>
                  <a:cxn ang="0">
                    <a:pos x="T0" y="T1"/>
                  </a:cxn>
                  <a:cxn ang="0">
                    <a:pos x="T2" y="T3"/>
                  </a:cxn>
                  <a:cxn ang="0">
                    <a:pos x="T4" y="T5"/>
                  </a:cxn>
                  <a:cxn ang="0">
                    <a:pos x="T6" y="T7"/>
                  </a:cxn>
                  <a:cxn ang="0">
                    <a:pos x="T8" y="T9"/>
                  </a:cxn>
                </a:cxnLst>
                <a:rect l="0" t="0" r="r" b="b"/>
                <a:pathLst>
                  <a:path w="4" h="24">
                    <a:moveTo>
                      <a:pt x="4" y="0"/>
                    </a:moveTo>
                    <a:lnTo>
                      <a:pt x="0" y="3"/>
                    </a:lnTo>
                    <a:lnTo>
                      <a:pt x="0" y="24"/>
                    </a:lnTo>
                    <a:lnTo>
                      <a:pt x="4" y="24"/>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4" name="Freeform 258">
                <a:extLst>
                  <a:ext uri="{FF2B5EF4-FFF2-40B4-BE49-F238E27FC236}">
                    <a16:creationId xmlns:a16="http://schemas.microsoft.com/office/drawing/2014/main" id="{F19F2E38-4675-4D9E-9CBA-FDBB1B626EC9}"/>
                  </a:ext>
                </a:extLst>
              </p:cNvPr>
              <p:cNvSpPr>
                <a:spLocks/>
              </p:cNvSpPr>
              <p:nvPr/>
            </p:nvSpPr>
            <p:spPr bwMode="auto">
              <a:xfrm>
                <a:off x="7102476" y="4233863"/>
                <a:ext cx="44450" cy="44450"/>
              </a:xfrm>
              <a:custGeom>
                <a:avLst/>
                <a:gdLst>
                  <a:gd name="T0" fmla="*/ 3 w 28"/>
                  <a:gd name="T1" fmla="*/ 0 h 28"/>
                  <a:gd name="T2" fmla="*/ 0 w 28"/>
                  <a:gd name="T3" fmla="*/ 0 h 28"/>
                  <a:gd name="T4" fmla="*/ 0 w 28"/>
                  <a:gd name="T5" fmla="*/ 28 h 28"/>
                  <a:gd name="T6" fmla="*/ 28 w 28"/>
                  <a:gd name="T7" fmla="*/ 28 h 28"/>
                  <a:gd name="T8" fmla="*/ 28 w 28"/>
                  <a:gd name="T9" fmla="*/ 24 h 28"/>
                  <a:gd name="T10" fmla="*/ 7 w 28"/>
                  <a:gd name="T11" fmla="*/ 24 h 28"/>
                  <a:gd name="T12" fmla="*/ 3 w 28"/>
                  <a:gd name="T13" fmla="*/ 28 h 28"/>
                  <a:gd name="T14" fmla="*/ 0 w 28"/>
                  <a:gd name="T15" fmla="*/ 28 h 28"/>
                  <a:gd name="T16" fmla="*/ 0 w 28"/>
                  <a:gd name="T17" fmla="*/ 24 h 28"/>
                  <a:gd name="T18" fmla="*/ 3 w 28"/>
                  <a:gd name="T19" fmla="*/ 20 h 28"/>
                  <a:gd name="T20" fmla="*/ 3 w 28"/>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28">
                    <a:moveTo>
                      <a:pt x="3" y="0"/>
                    </a:moveTo>
                    <a:lnTo>
                      <a:pt x="0" y="0"/>
                    </a:lnTo>
                    <a:lnTo>
                      <a:pt x="0" y="28"/>
                    </a:lnTo>
                    <a:lnTo>
                      <a:pt x="28" y="28"/>
                    </a:lnTo>
                    <a:lnTo>
                      <a:pt x="28" y="24"/>
                    </a:lnTo>
                    <a:lnTo>
                      <a:pt x="7" y="24"/>
                    </a:lnTo>
                    <a:lnTo>
                      <a:pt x="3" y="28"/>
                    </a:lnTo>
                    <a:lnTo>
                      <a:pt x="0" y="28"/>
                    </a:lnTo>
                    <a:lnTo>
                      <a:pt x="0" y="24"/>
                    </a:lnTo>
                    <a:lnTo>
                      <a:pt x="3" y="20"/>
                    </a:lnTo>
                    <a:lnTo>
                      <a:pt x="3" y="0"/>
                    </a:lnTo>
                    <a:close/>
                  </a:path>
                </a:pathLst>
              </a:custGeom>
              <a:solidFill>
                <a:srgbClr val="9CC8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5" name="Freeform 259">
                <a:extLst>
                  <a:ext uri="{FF2B5EF4-FFF2-40B4-BE49-F238E27FC236}">
                    <a16:creationId xmlns:a16="http://schemas.microsoft.com/office/drawing/2014/main" id="{BE7E8F87-952D-43DE-87A8-FCE59152CF52}"/>
                  </a:ext>
                </a:extLst>
              </p:cNvPr>
              <p:cNvSpPr>
                <a:spLocks/>
              </p:cNvSpPr>
              <p:nvPr/>
            </p:nvSpPr>
            <p:spPr bwMode="auto">
              <a:xfrm>
                <a:off x="7102476" y="4233863"/>
                <a:ext cx="44450" cy="44450"/>
              </a:xfrm>
              <a:custGeom>
                <a:avLst/>
                <a:gdLst>
                  <a:gd name="T0" fmla="*/ 3 w 28"/>
                  <a:gd name="T1" fmla="*/ 0 h 28"/>
                  <a:gd name="T2" fmla="*/ 0 w 28"/>
                  <a:gd name="T3" fmla="*/ 0 h 28"/>
                  <a:gd name="T4" fmla="*/ 0 w 28"/>
                  <a:gd name="T5" fmla="*/ 28 h 28"/>
                  <a:gd name="T6" fmla="*/ 28 w 28"/>
                  <a:gd name="T7" fmla="*/ 28 h 28"/>
                  <a:gd name="T8" fmla="*/ 28 w 28"/>
                  <a:gd name="T9" fmla="*/ 24 h 28"/>
                  <a:gd name="T10" fmla="*/ 7 w 28"/>
                  <a:gd name="T11" fmla="*/ 24 h 28"/>
                  <a:gd name="T12" fmla="*/ 3 w 28"/>
                  <a:gd name="T13" fmla="*/ 28 h 28"/>
                  <a:gd name="T14" fmla="*/ 0 w 28"/>
                  <a:gd name="T15" fmla="*/ 28 h 28"/>
                  <a:gd name="T16" fmla="*/ 0 w 28"/>
                  <a:gd name="T17" fmla="*/ 24 h 28"/>
                  <a:gd name="T18" fmla="*/ 3 w 28"/>
                  <a:gd name="T19" fmla="*/ 20 h 28"/>
                  <a:gd name="T20" fmla="*/ 3 w 28"/>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28">
                    <a:moveTo>
                      <a:pt x="3" y="0"/>
                    </a:moveTo>
                    <a:lnTo>
                      <a:pt x="0" y="0"/>
                    </a:lnTo>
                    <a:lnTo>
                      <a:pt x="0" y="28"/>
                    </a:lnTo>
                    <a:lnTo>
                      <a:pt x="28" y="28"/>
                    </a:lnTo>
                    <a:lnTo>
                      <a:pt x="28" y="24"/>
                    </a:lnTo>
                    <a:lnTo>
                      <a:pt x="7" y="24"/>
                    </a:lnTo>
                    <a:lnTo>
                      <a:pt x="3" y="28"/>
                    </a:lnTo>
                    <a:lnTo>
                      <a:pt x="0" y="28"/>
                    </a:lnTo>
                    <a:lnTo>
                      <a:pt x="0" y="24"/>
                    </a:lnTo>
                    <a:lnTo>
                      <a:pt x="3" y="20"/>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6" name="Rectangle 260">
                <a:extLst>
                  <a:ext uri="{FF2B5EF4-FFF2-40B4-BE49-F238E27FC236}">
                    <a16:creationId xmlns:a16="http://schemas.microsoft.com/office/drawing/2014/main" id="{53E28F40-B9CA-4BB3-BA70-9F9653D85D1E}"/>
                  </a:ext>
                </a:extLst>
              </p:cNvPr>
              <p:cNvSpPr>
                <a:spLocks noChangeArrowheads="1"/>
              </p:cNvSpPr>
              <p:nvPr/>
            </p:nvSpPr>
            <p:spPr bwMode="auto">
              <a:xfrm>
                <a:off x="7102476" y="4227513"/>
                <a:ext cx="4763" cy="6350"/>
              </a:xfrm>
              <a:prstGeom prst="rect">
                <a:avLst/>
              </a:prstGeom>
              <a:solidFill>
                <a:srgbClr val="B3D2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7" name="Rectangle 261">
                <a:extLst>
                  <a:ext uri="{FF2B5EF4-FFF2-40B4-BE49-F238E27FC236}">
                    <a16:creationId xmlns:a16="http://schemas.microsoft.com/office/drawing/2014/main" id="{ABA2B496-B26F-4249-89E6-B36A4AC04CD2}"/>
                  </a:ext>
                </a:extLst>
              </p:cNvPr>
              <p:cNvSpPr>
                <a:spLocks noChangeArrowheads="1"/>
              </p:cNvSpPr>
              <p:nvPr/>
            </p:nvSpPr>
            <p:spPr bwMode="auto">
              <a:xfrm>
                <a:off x="7102476" y="4227513"/>
                <a:ext cx="4763"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8" name="Rectangle 262">
                <a:extLst>
                  <a:ext uri="{FF2B5EF4-FFF2-40B4-BE49-F238E27FC236}">
                    <a16:creationId xmlns:a16="http://schemas.microsoft.com/office/drawing/2014/main" id="{A03F84F2-CCF7-456E-A482-B6D90CFFD6B0}"/>
                  </a:ext>
                </a:extLst>
              </p:cNvPr>
              <p:cNvSpPr>
                <a:spLocks noChangeArrowheads="1"/>
              </p:cNvSpPr>
              <p:nvPr/>
            </p:nvSpPr>
            <p:spPr bwMode="auto">
              <a:xfrm>
                <a:off x="7153276" y="4271963"/>
                <a:ext cx="1588" cy="6350"/>
              </a:xfrm>
              <a:prstGeom prst="rect">
                <a:avLst/>
              </a:prstGeom>
              <a:solidFill>
                <a:srgbClr val="BFD8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9" name="Rectangle 263">
                <a:extLst>
                  <a:ext uri="{FF2B5EF4-FFF2-40B4-BE49-F238E27FC236}">
                    <a16:creationId xmlns:a16="http://schemas.microsoft.com/office/drawing/2014/main" id="{33D3065B-0456-4AB4-81FE-7E664CA35942}"/>
                  </a:ext>
                </a:extLst>
              </p:cNvPr>
              <p:cNvSpPr>
                <a:spLocks noChangeArrowheads="1"/>
              </p:cNvSpPr>
              <p:nvPr/>
            </p:nvSpPr>
            <p:spPr bwMode="auto">
              <a:xfrm>
                <a:off x="7153276" y="4271963"/>
                <a:ext cx="1588"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0" name="Rectangle 264">
                <a:extLst>
                  <a:ext uri="{FF2B5EF4-FFF2-40B4-BE49-F238E27FC236}">
                    <a16:creationId xmlns:a16="http://schemas.microsoft.com/office/drawing/2014/main" id="{0443DF55-2FFB-44A0-8B81-3A19B41DC0DD}"/>
                  </a:ext>
                </a:extLst>
              </p:cNvPr>
              <p:cNvSpPr>
                <a:spLocks noChangeArrowheads="1"/>
              </p:cNvSpPr>
              <p:nvPr/>
            </p:nvSpPr>
            <p:spPr bwMode="auto">
              <a:xfrm>
                <a:off x="7146926" y="4271963"/>
                <a:ext cx="6350" cy="6350"/>
              </a:xfrm>
              <a:prstGeom prst="rect">
                <a:avLst/>
              </a:prstGeom>
              <a:solidFill>
                <a:srgbClr val="B3D2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1" name="Rectangle 265">
                <a:extLst>
                  <a:ext uri="{FF2B5EF4-FFF2-40B4-BE49-F238E27FC236}">
                    <a16:creationId xmlns:a16="http://schemas.microsoft.com/office/drawing/2014/main" id="{19E3B5DF-5EC4-44EB-A0A9-65353670CB57}"/>
                  </a:ext>
                </a:extLst>
              </p:cNvPr>
              <p:cNvSpPr>
                <a:spLocks noChangeArrowheads="1"/>
              </p:cNvSpPr>
              <p:nvPr/>
            </p:nvSpPr>
            <p:spPr bwMode="auto">
              <a:xfrm>
                <a:off x="7146926" y="4271963"/>
                <a:ext cx="6350"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2" name="Freeform 266">
                <a:extLst>
                  <a:ext uri="{FF2B5EF4-FFF2-40B4-BE49-F238E27FC236}">
                    <a16:creationId xmlns:a16="http://schemas.microsoft.com/office/drawing/2014/main" id="{AA80F540-6EB5-444D-963C-EDD15ECA0866}"/>
                  </a:ext>
                </a:extLst>
              </p:cNvPr>
              <p:cNvSpPr>
                <a:spLocks/>
              </p:cNvSpPr>
              <p:nvPr/>
            </p:nvSpPr>
            <p:spPr bwMode="auto">
              <a:xfrm>
                <a:off x="7181851" y="4227513"/>
                <a:ext cx="39688" cy="6350"/>
              </a:xfrm>
              <a:custGeom>
                <a:avLst/>
                <a:gdLst>
                  <a:gd name="T0" fmla="*/ 25 w 25"/>
                  <a:gd name="T1" fmla="*/ 0 h 4"/>
                  <a:gd name="T2" fmla="*/ 0 w 25"/>
                  <a:gd name="T3" fmla="*/ 0 h 4"/>
                  <a:gd name="T4" fmla="*/ 0 w 25"/>
                  <a:gd name="T5" fmla="*/ 4 h 4"/>
                  <a:gd name="T6" fmla="*/ 21 w 25"/>
                  <a:gd name="T7" fmla="*/ 4 h 4"/>
                  <a:gd name="T8" fmla="*/ 25 w 25"/>
                  <a:gd name="T9" fmla="*/ 0 h 4"/>
                </a:gdLst>
                <a:ahLst/>
                <a:cxnLst>
                  <a:cxn ang="0">
                    <a:pos x="T0" y="T1"/>
                  </a:cxn>
                  <a:cxn ang="0">
                    <a:pos x="T2" y="T3"/>
                  </a:cxn>
                  <a:cxn ang="0">
                    <a:pos x="T4" y="T5"/>
                  </a:cxn>
                  <a:cxn ang="0">
                    <a:pos x="T6" y="T7"/>
                  </a:cxn>
                  <a:cxn ang="0">
                    <a:pos x="T8" y="T9"/>
                  </a:cxn>
                </a:cxnLst>
                <a:rect l="0" t="0" r="r" b="b"/>
                <a:pathLst>
                  <a:path w="25" h="4">
                    <a:moveTo>
                      <a:pt x="25" y="0"/>
                    </a:moveTo>
                    <a:lnTo>
                      <a:pt x="0" y="0"/>
                    </a:lnTo>
                    <a:lnTo>
                      <a:pt x="0" y="4"/>
                    </a:lnTo>
                    <a:lnTo>
                      <a:pt x="21" y="4"/>
                    </a:lnTo>
                    <a:lnTo>
                      <a:pt x="25" y="0"/>
                    </a:lnTo>
                    <a:close/>
                  </a:path>
                </a:pathLst>
              </a:custGeom>
              <a:solidFill>
                <a:srgbClr val="ADCF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3" name="Freeform 267">
                <a:extLst>
                  <a:ext uri="{FF2B5EF4-FFF2-40B4-BE49-F238E27FC236}">
                    <a16:creationId xmlns:a16="http://schemas.microsoft.com/office/drawing/2014/main" id="{4FEA2D47-6839-4904-B128-DC745647DD6F}"/>
                  </a:ext>
                </a:extLst>
              </p:cNvPr>
              <p:cNvSpPr>
                <a:spLocks/>
              </p:cNvSpPr>
              <p:nvPr/>
            </p:nvSpPr>
            <p:spPr bwMode="auto">
              <a:xfrm>
                <a:off x="7181851" y="4227513"/>
                <a:ext cx="39688" cy="6350"/>
              </a:xfrm>
              <a:custGeom>
                <a:avLst/>
                <a:gdLst>
                  <a:gd name="T0" fmla="*/ 25 w 25"/>
                  <a:gd name="T1" fmla="*/ 0 h 4"/>
                  <a:gd name="T2" fmla="*/ 0 w 25"/>
                  <a:gd name="T3" fmla="*/ 0 h 4"/>
                  <a:gd name="T4" fmla="*/ 0 w 25"/>
                  <a:gd name="T5" fmla="*/ 4 h 4"/>
                  <a:gd name="T6" fmla="*/ 21 w 25"/>
                  <a:gd name="T7" fmla="*/ 4 h 4"/>
                  <a:gd name="T8" fmla="*/ 25 w 25"/>
                  <a:gd name="T9" fmla="*/ 0 h 4"/>
                </a:gdLst>
                <a:ahLst/>
                <a:cxnLst>
                  <a:cxn ang="0">
                    <a:pos x="T0" y="T1"/>
                  </a:cxn>
                  <a:cxn ang="0">
                    <a:pos x="T2" y="T3"/>
                  </a:cxn>
                  <a:cxn ang="0">
                    <a:pos x="T4" y="T5"/>
                  </a:cxn>
                  <a:cxn ang="0">
                    <a:pos x="T6" y="T7"/>
                  </a:cxn>
                  <a:cxn ang="0">
                    <a:pos x="T8" y="T9"/>
                  </a:cxn>
                </a:cxnLst>
                <a:rect l="0" t="0" r="r" b="b"/>
                <a:pathLst>
                  <a:path w="25" h="4">
                    <a:moveTo>
                      <a:pt x="25" y="0"/>
                    </a:moveTo>
                    <a:lnTo>
                      <a:pt x="0" y="0"/>
                    </a:lnTo>
                    <a:lnTo>
                      <a:pt x="0" y="4"/>
                    </a:lnTo>
                    <a:lnTo>
                      <a:pt x="21" y="4"/>
                    </a:lnTo>
                    <a:lnTo>
                      <a:pt x="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4" name="Freeform 268">
                <a:extLst>
                  <a:ext uri="{FF2B5EF4-FFF2-40B4-BE49-F238E27FC236}">
                    <a16:creationId xmlns:a16="http://schemas.microsoft.com/office/drawing/2014/main" id="{ACEF39E3-AAFD-453C-A1BE-57D59BB66E8C}"/>
                  </a:ext>
                </a:extLst>
              </p:cNvPr>
              <p:cNvSpPr>
                <a:spLocks/>
              </p:cNvSpPr>
              <p:nvPr/>
            </p:nvSpPr>
            <p:spPr bwMode="auto">
              <a:xfrm>
                <a:off x="7221538" y="4233863"/>
                <a:ext cx="6350" cy="38100"/>
              </a:xfrm>
              <a:custGeom>
                <a:avLst/>
                <a:gdLst>
                  <a:gd name="T0" fmla="*/ 4 w 4"/>
                  <a:gd name="T1" fmla="*/ 0 h 24"/>
                  <a:gd name="T2" fmla="*/ 0 w 4"/>
                  <a:gd name="T3" fmla="*/ 3 h 24"/>
                  <a:gd name="T4" fmla="*/ 0 w 4"/>
                  <a:gd name="T5" fmla="*/ 24 h 24"/>
                  <a:gd name="T6" fmla="*/ 4 w 4"/>
                  <a:gd name="T7" fmla="*/ 24 h 24"/>
                  <a:gd name="T8" fmla="*/ 4 w 4"/>
                  <a:gd name="T9" fmla="*/ 0 h 24"/>
                </a:gdLst>
                <a:ahLst/>
                <a:cxnLst>
                  <a:cxn ang="0">
                    <a:pos x="T0" y="T1"/>
                  </a:cxn>
                  <a:cxn ang="0">
                    <a:pos x="T2" y="T3"/>
                  </a:cxn>
                  <a:cxn ang="0">
                    <a:pos x="T4" y="T5"/>
                  </a:cxn>
                  <a:cxn ang="0">
                    <a:pos x="T6" y="T7"/>
                  </a:cxn>
                  <a:cxn ang="0">
                    <a:pos x="T8" y="T9"/>
                  </a:cxn>
                </a:cxnLst>
                <a:rect l="0" t="0" r="r" b="b"/>
                <a:pathLst>
                  <a:path w="4" h="24">
                    <a:moveTo>
                      <a:pt x="4" y="0"/>
                    </a:moveTo>
                    <a:lnTo>
                      <a:pt x="0" y="3"/>
                    </a:lnTo>
                    <a:lnTo>
                      <a:pt x="0" y="24"/>
                    </a:lnTo>
                    <a:lnTo>
                      <a:pt x="4" y="24"/>
                    </a:lnTo>
                    <a:lnTo>
                      <a:pt x="4" y="0"/>
                    </a:lnTo>
                    <a:close/>
                  </a:path>
                </a:pathLst>
              </a:custGeom>
              <a:solidFill>
                <a:srgbClr val="ADCF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5" name="Freeform 269">
                <a:extLst>
                  <a:ext uri="{FF2B5EF4-FFF2-40B4-BE49-F238E27FC236}">
                    <a16:creationId xmlns:a16="http://schemas.microsoft.com/office/drawing/2014/main" id="{2BFAEE06-F0D5-45E6-9EF9-89AA16FC9904}"/>
                  </a:ext>
                </a:extLst>
              </p:cNvPr>
              <p:cNvSpPr>
                <a:spLocks/>
              </p:cNvSpPr>
              <p:nvPr/>
            </p:nvSpPr>
            <p:spPr bwMode="auto">
              <a:xfrm>
                <a:off x="7221538" y="4233863"/>
                <a:ext cx="6350" cy="38100"/>
              </a:xfrm>
              <a:custGeom>
                <a:avLst/>
                <a:gdLst>
                  <a:gd name="T0" fmla="*/ 4 w 4"/>
                  <a:gd name="T1" fmla="*/ 0 h 24"/>
                  <a:gd name="T2" fmla="*/ 0 w 4"/>
                  <a:gd name="T3" fmla="*/ 3 h 24"/>
                  <a:gd name="T4" fmla="*/ 0 w 4"/>
                  <a:gd name="T5" fmla="*/ 24 h 24"/>
                  <a:gd name="T6" fmla="*/ 4 w 4"/>
                  <a:gd name="T7" fmla="*/ 24 h 24"/>
                  <a:gd name="T8" fmla="*/ 4 w 4"/>
                  <a:gd name="T9" fmla="*/ 0 h 24"/>
                </a:gdLst>
                <a:ahLst/>
                <a:cxnLst>
                  <a:cxn ang="0">
                    <a:pos x="T0" y="T1"/>
                  </a:cxn>
                  <a:cxn ang="0">
                    <a:pos x="T2" y="T3"/>
                  </a:cxn>
                  <a:cxn ang="0">
                    <a:pos x="T4" y="T5"/>
                  </a:cxn>
                  <a:cxn ang="0">
                    <a:pos x="T6" y="T7"/>
                  </a:cxn>
                  <a:cxn ang="0">
                    <a:pos x="T8" y="T9"/>
                  </a:cxn>
                </a:cxnLst>
                <a:rect l="0" t="0" r="r" b="b"/>
                <a:pathLst>
                  <a:path w="4" h="24">
                    <a:moveTo>
                      <a:pt x="4" y="0"/>
                    </a:moveTo>
                    <a:lnTo>
                      <a:pt x="0" y="3"/>
                    </a:lnTo>
                    <a:lnTo>
                      <a:pt x="0" y="24"/>
                    </a:lnTo>
                    <a:lnTo>
                      <a:pt x="4" y="24"/>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6" name="Freeform 270">
                <a:extLst>
                  <a:ext uri="{FF2B5EF4-FFF2-40B4-BE49-F238E27FC236}">
                    <a16:creationId xmlns:a16="http://schemas.microsoft.com/office/drawing/2014/main" id="{AB15D974-F408-4C38-B600-49703652A764}"/>
                  </a:ext>
                </a:extLst>
              </p:cNvPr>
              <p:cNvSpPr>
                <a:spLocks/>
              </p:cNvSpPr>
              <p:nvPr/>
            </p:nvSpPr>
            <p:spPr bwMode="auto">
              <a:xfrm>
                <a:off x="7177088" y="4233863"/>
                <a:ext cx="44450" cy="44450"/>
              </a:xfrm>
              <a:custGeom>
                <a:avLst/>
                <a:gdLst>
                  <a:gd name="T0" fmla="*/ 3 w 28"/>
                  <a:gd name="T1" fmla="*/ 0 h 28"/>
                  <a:gd name="T2" fmla="*/ 0 w 28"/>
                  <a:gd name="T3" fmla="*/ 0 h 28"/>
                  <a:gd name="T4" fmla="*/ 0 w 28"/>
                  <a:gd name="T5" fmla="*/ 28 h 28"/>
                  <a:gd name="T6" fmla="*/ 28 w 28"/>
                  <a:gd name="T7" fmla="*/ 28 h 28"/>
                  <a:gd name="T8" fmla="*/ 28 w 28"/>
                  <a:gd name="T9" fmla="*/ 24 h 28"/>
                  <a:gd name="T10" fmla="*/ 7 w 28"/>
                  <a:gd name="T11" fmla="*/ 24 h 28"/>
                  <a:gd name="T12" fmla="*/ 3 w 28"/>
                  <a:gd name="T13" fmla="*/ 28 h 28"/>
                  <a:gd name="T14" fmla="*/ 0 w 28"/>
                  <a:gd name="T15" fmla="*/ 28 h 28"/>
                  <a:gd name="T16" fmla="*/ 0 w 28"/>
                  <a:gd name="T17" fmla="*/ 24 h 28"/>
                  <a:gd name="T18" fmla="*/ 3 w 28"/>
                  <a:gd name="T19" fmla="*/ 20 h 28"/>
                  <a:gd name="T20" fmla="*/ 3 w 28"/>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28">
                    <a:moveTo>
                      <a:pt x="3" y="0"/>
                    </a:moveTo>
                    <a:lnTo>
                      <a:pt x="0" y="0"/>
                    </a:lnTo>
                    <a:lnTo>
                      <a:pt x="0" y="28"/>
                    </a:lnTo>
                    <a:lnTo>
                      <a:pt x="28" y="28"/>
                    </a:lnTo>
                    <a:lnTo>
                      <a:pt x="28" y="24"/>
                    </a:lnTo>
                    <a:lnTo>
                      <a:pt x="7" y="24"/>
                    </a:lnTo>
                    <a:lnTo>
                      <a:pt x="3" y="28"/>
                    </a:lnTo>
                    <a:lnTo>
                      <a:pt x="0" y="28"/>
                    </a:lnTo>
                    <a:lnTo>
                      <a:pt x="0" y="24"/>
                    </a:lnTo>
                    <a:lnTo>
                      <a:pt x="3" y="20"/>
                    </a:lnTo>
                    <a:lnTo>
                      <a:pt x="3" y="0"/>
                    </a:lnTo>
                    <a:close/>
                  </a:path>
                </a:pathLst>
              </a:custGeom>
              <a:solidFill>
                <a:srgbClr val="9CC8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7" name="Freeform 271">
                <a:extLst>
                  <a:ext uri="{FF2B5EF4-FFF2-40B4-BE49-F238E27FC236}">
                    <a16:creationId xmlns:a16="http://schemas.microsoft.com/office/drawing/2014/main" id="{7ED7E154-4280-43BC-B6AE-6C44C4365AF1}"/>
                  </a:ext>
                </a:extLst>
              </p:cNvPr>
              <p:cNvSpPr>
                <a:spLocks/>
              </p:cNvSpPr>
              <p:nvPr/>
            </p:nvSpPr>
            <p:spPr bwMode="auto">
              <a:xfrm>
                <a:off x="7177088" y="4233863"/>
                <a:ext cx="44450" cy="44450"/>
              </a:xfrm>
              <a:custGeom>
                <a:avLst/>
                <a:gdLst>
                  <a:gd name="T0" fmla="*/ 3 w 28"/>
                  <a:gd name="T1" fmla="*/ 0 h 28"/>
                  <a:gd name="T2" fmla="*/ 0 w 28"/>
                  <a:gd name="T3" fmla="*/ 0 h 28"/>
                  <a:gd name="T4" fmla="*/ 0 w 28"/>
                  <a:gd name="T5" fmla="*/ 28 h 28"/>
                  <a:gd name="T6" fmla="*/ 28 w 28"/>
                  <a:gd name="T7" fmla="*/ 28 h 28"/>
                  <a:gd name="T8" fmla="*/ 28 w 28"/>
                  <a:gd name="T9" fmla="*/ 24 h 28"/>
                  <a:gd name="T10" fmla="*/ 7 w 28"/>
                  <a:gd name="T11" fmla="*/ 24 h 28"/>
                  <a:gd name="T12" fmla="*/ 3 w 28"/>
                  <a:gd name="T13" fmla="*/ 28 h 28"/>
                  <a:gd name="T14" fmla="*/ 0 w 28"/>
                  <a:gd name="T15" fmla="*/ 28 h 28"/>
                  <a:gd name="T16" fmla="*/ 0 w 28"/>
                  <a:gd name="T17" fmla="*/ 24 h 28"/>
                  <a:gd name="T18" fmla="*/ 3 w 28"/>
                  <a:gd name="T19" fmla="*/ 20 h 28"/>
                  <a:gd name="T20" fmla="*/ 3 w 28"/>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28">
                    <a:moveTo>
                      <a:pt x="3" y="0"/>
                    </a:moveTo>
                    <a:lnTo>
                      <a:pt x="0" y="0"/>
                    </a:lnTo>
                    <a:lnTo>
                      <a:pt x="0" y="28"/>
                    </a:lnTo>
                    <a:lnTo>
                      <a:pt x="28" y="28"/>
                    </a:lnTo>
                    <a:lnTo>
                      <a:pt x="28" y="24"/>
                    </a:lnTo>
                    <a:lnTo>
                      <a:pt x="7" y="24"/>
                    </a:lnTo>
                    <a:lnTo>
                      <a:pt x="3" y="28"/>
                    </a:lnTo>
                    <a:lnTo>
                      <a:pt x="0" y="28"/>
                    </a:lnTo>
                    <a:lnTo>
                      <a:pt x="0" y="24"/>
                    </a:lnTo>
                    <a:lnTo>
                      <a:pt x="3" y="20"/>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8" name="Rectangle 272">
                <a:extLst>
                  <a:ext uri="{FF2B5EF4-FFF2-40B4-BE49-F238E27FC236}">
                    <a16:creationId xmlns:a16="http://schemas.microsoft.com/office/drawing/2014/main" id="{8F483CF1-9C67-405E-8A05-11E31FB8FAD2}"/>
                  </a:ext>
                </a:extLst>
              </p:cNvPr>
              <p:cNvSpPr>
                <a:spLocks noChangeArrowheads="1"/>
              </p:cNvSpPr>
              <p:nvPr/>
            </p:nvSpPr>
            <p:spPr bwMode="auto">
              <a:xfrm>
                <a:off x="7177088" y="4227513"/>
                <a:ext cx="4763" cy="6350"/>
              </a:xfrm>
              <a:prstGeom prst="rect">
                <a:avLst/>
              </a:prstGeom>
              <a:solidFill>
                <a:srgbClr val="B3D2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9" name="Rectangle 273">
                <a:extLst>
                  <a:ext uri="{FF2B5EF4-FFF2-40B4-BE49-F238E27FC236}">
                    <a16:creationId xmlns:a16="http://schemas.microsoft.com/office/drawing/2014/main" id="{B6052DAD-36D6-4F53-A3F6-63CD4604F12D}"/>
                  </a:ext>
                </a:extLst>
              </p:cNvPr>
              <p:cNvSpPr>
                <a:spLocks noChangeArrowheads="1"/>
              </p:cNvSpPr>
              <p:nvPr/>
            </p:nvSpPr>
            <p:spPr bwMode="auto">
              <a:xfrm>
                <a:off x="7177088" y="4227513"/>
                <a:ext cx="4763"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0" name="Rectangle 274">
                <a:extLst>
                  <a:ext uri="{FF2B5EF4-FFF2-40B4-BE49-F238E27FC236}">
                    <a16:creationId xmlns:a16="http://schemas.microsoft.com/office/drawing/2014/main" id="{4D2F2D55-1D92-4900-97B0-2AC9480C1186}"/>
                  </a:ext>
                </a:extLst>
              </p:cNvPr>
              <p:cNvSpPr>
                <a:spLocks noChangeArrowheads="1"/>
              </p:cNvSpPr>
              <p:nvPr/>
            </p:nvSpPr>
            <p:spPr bwMode="auto">
              <a:xfrm>
                <a:off x="7221538" y="4271963"/>
                <a:ext cx="6350" cy="6350"/>
              </a:xfrm>
              <a:prstGeom prst="rect">
                <a:avLst/>
              </a:prstGeom>
              <a:solidFill>
                <a:srgbClr val="B3D2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1" name="Rectangle 275">
                <a:extLst>
                  <a:ext uri="{FF2B5EF4-FFF2-40B4-BE49-F238E27FC236}">
                    <a16:creationId xmlns:a16="http://schemas.microsoft.com/office/drawing/2014/main" id="{1518A34F-CE89-4D33-A2D0-105E5E7168E0}"/>
                  </a:ext>
                </a:extLst>
              </p:cNvPr>
              <p:cNvSpPr>
                <a:spLocks noChangeArrowheads="1"/>
              </p:cNvSpPr>
              <p:nvPr/>
            </p:nvSpPr>
            <p:spPr bwMode="auto">
              <a:xfrm>
                <a:off x="7221538" y="4271963"/>
                <a:ext cx="6350"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2" name="Freeform 276">
                <a:extLst>
                  <a:ext uri="{FF2B5EF4-FFF2-40B4-BE49-F238E27FC236}">
                    <a16:creationId xmlns:a16="http://schemas.microsoft.com/office/drawing/2014/main" id="{7460E3E8-53EB-4AE1-B67A-B58AC1A8094F}"/>
                  </a:ext>
                </a:extLst>
              </p:cNvPr>
              <p:cNvSpPr>
                <a:spLocks/>
              </p:cNvSpPr>
              <p:nvPr/>
            </p:nvSpPr>
            <p:spPr bwMode="auto">
              <a:xfrm>
                <a:off x="7072313" y="4089401"/>
                <a:ext cx="41275" cy="39688"/>
              </a:xfrm>
              <a:custGeom>
                <a:avLst/>
                <a:gdLst>
                  <a:gd name="T0" fmla="*/ 26 w 26"/>
                  <a:gd name="T1" fmla="*/ 0 h 25"/>
                  <a:gd name="T2" fmla="*/ 22 w 26"/>
                  <a:gd name="T3" fmla="*/ 0 h 25"/>
                  <a:gd name="T4" fmla="*/ 0 w 26"/>
                  <a:gd name="T5" fmla="*/ 21 h 25"/>
                  <a:gd name="T6" fmla="*/ 0 w 26"/>
                  <a:gd name="T7" fmla="*/ 25 h 25"/>
                  <a:gd name="T8" fmla="*/ 5 w 26"/>
                  <a:gd name="T9" fmla="*/ 25 h 25"/>
                  <a:gd name="T10" fmla="*/ 26 w 26"/>
                  <a:gd name="T11" fmla="*/ 4 h 25"/>
                  <a:gd name="T12" fmla="*/ 26 w 26"/>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6" h="25">
                    <a:moveTo>
                      <a:pt x="26" y="0"/>
                    </a:moveTo>
                    <a:lnTo>
                      <a:pt x="22" y="0"/>
                    </a:lnTo>
                    <a:lnTo>
                      <a:pt x="0" y="21"/>
                    </a:lnTo>
                    <a:lnTo>
                      <a:pt x="0" y="25"/>
                    </a:lnTo>
                    <a:lnTo>
                      <a:pt x="5" y="25"/>
                    </a:lnTo>
                    <a:lnTo>
                      <a:pt x="26" y="4"/>
                    </a:lnTo>
                    <a:lnTo>
                      <a:pt x="26" y="0"/>
                    </a:lnTo>
                    <a:close/>
                  </a:path>
                </a:pathLst>
              </a:custGeom>
              <a:solidFill>
                <a:srgbClr val="ADCF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3" name="Freeform 277">
                <a:extLst>
                  <a:ext uri="{FF2B5EF4-FFF2-40B4-BE49-F238E27FC236}">
                    <a16:creationId xmlns:a16="http://schemas.microsoft.com/office/drawing/2014/main" id="{CFFFAC58-78D4-4619-B87D-F01AAEB178BC}"/>
                  </a:ext>
                </a:extLst>
              </p:cNvPr>
              <p:cNvSpPr>
                <a:spLocks/>
              </p:cNvSpPr>
              <p:nvPr/>
            </p:nvSpPr>
            <p:spPr bwMode="auto">
              <a:xfrm>
                <a:off x="7072313" y="4089401"/>
                <a:ext cx="41275" cy="39688"/>
              </a:xfrm>
              <a:custGeom>
                <a:avLst/>
                <a:gdLst>
                  <a:gd name="T0" fmla="*/ 26 w 26"/>
                  <a:gd name="T1" fmla="*/ 0 h 25"/>
                  <a:gd name="T2" fmla="*/ 22 w 26"/>
                  <a:gd name="T3" fmla="*/ 0 h 25"/>
                  <a:gd name="T4" fmla="*/ 0 w 26"/>
                  <a:gd name="T5" fmla="*/ 21 h 25"/>
                  <a:gd name="T6" fmla="*/ 0 w 26"/>
                  <a:gd name="T7" fmla="*/ 25 h 25"/>
                  <a:gd name="T8" fmla="*/ 5 w 26"/>
                  <a:gd name="T9" fmla="*/ 25 h 25"/>
                  <a:gd name="T10" fmla="*/ 26 w 26"/>
                  <a:gd name="T11" fmla="*/ 4 h 25"/>
                  <a:gd name="T12" fmla="*/ 26 w 26"/>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6" h="25">
                    <a:moveTo>
                      <a:pt x="26" y="0"/>
                    </a:moveTo>
                    <a:lnTo>
                      <a:pt x="22" y="0"/>
                    </a:lnTo>
                    <a:lnTo>
                      <a:pt x="0" y="21"/>
                    </a:lnTo>
                    <a:lnTo>
                      <a:pt x="0" y="25"/>
                    </a:lnTo>
                    <a:lnTo>
                      <a:pt x="5" y="25"/>
                    </a:lnTo>
                    <a:lnTo>
                      <a:pt x="26" y="4"/>
                    </a:lnTo>
                    <a:lnTo>
                      <a:pt x="2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4" name="Freeform 278">
                <a:extLst>
                  <a:ext uri="{FF2B5EF4-FFF2-40B4-BE49-F238E27FC236}">
                    <a16:creationId xmlns:a16="http://schemas.microsoft.com/office/drawing/2014/main" id="{33667121-A5E2-4BB6-B639-2BB445F27FA5}"/>
                  </a:ext>
                </a:extLst>
              </p:cNvPr>
              <p:cNvSpPr>
                <a:spLocks/>
              </p:cNvSpPr>
              <p:nvPr/>
            </p:nvSpPr>
            <p:spPr bwMode="auto">
              <a:xfrm>
                <a:off x="7107238" y="4084638"/>
                <a:ext cx="12700" cy="11113"/>
              </a:xfrm>
              <a:custGeom>
                <a:avLst/>
                <a:gdLst>
                  <a:gd name="T0" fmla="*/ 8 w 8"/>
                  <a:gd name="T1" fmla="*/ 0 h 7"/>
                  <a:gd name="T2" fmla="*/ 4 w 8"/>
                  <a:gd name="T3" fmla="*/ 0 h 7"/>
                  <a:gd name="T4" fmla="*/ 0 w 8"/>
                  <a:gd name="T5" fmla="*/ 3 h 7"/>
                  <a:gd name="T6" fmla="*/ 4 w 8"/>
                  <a:gd name="T7" fmla="*/ 3 h 7"/>
                  <a:gd name="T8" fmla="*/ 4 w 8"/>
                  <a:gd name="T9" fmla="*/ 7 h 7"/>
                  <a:gd name="T10" fmla="*/ 8 w 8"/>
                  <a:gd name="T11" fmla="*/ 1 h 7"/>
                  <a:gd name="T12" fmla="*/ 8 w 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8" y="0"/>
                    </a:moveTo>
                    <a:lnTo>
                      <a:pt x="4" y="0"/>
                    </a:lnTo>
                    <a:lnTo>
                      <a:pt x="0" y="3"/>
                    </a:lnTo>
                    <a:lnTo>
                      <a:pt x="4" y="3"/>
                    </a:lnTo>
                    <a:lnTo>
                      <a:pt x="4" y="7"/>
                    </a:lnTo>
                    <a:lnTo>
                      <a:pt x="8" y="1"/>
                    </a:lnTo>
                    <a:lnTo>
                      <a:pt x="8" y="0"/>
                    </a:lnTo>
                    <a:close/>
                  </a:path>
                </a:pathLst>
              </a:custGeom>
              <a:solidFill>
                <a:srgbClr val="B6D3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5" name="Freeform 279">
                <a:extLst>
                  <a:ext uri="{FF2B5EF4-FFF2-40B4-BE49-F238E27FC236}">
                    <a16:creationId xmlns:a16="http://schemas.microsoft.com/office/drawing/2014/main" id="{87F9966C-3746-4159-84CA-E43697D6FCAE}"/>
                  </a:ext>
                </a:extLst>
              </p:cNvPr>
              <p:cNvSpPr>
                <a:spLocks/>
              </p:cNvSpPr>
              <p:nvPr/>
            </p:nvSpPr>
            <p:spPr bwMode="auto">
              <a:xfrm>
                <a:off x="7107238" y="4084638"/>
                <a:ext cx="12700" cy="11113"/>
              </a:xfrm>
              <a:custGeom>
                <a:avLst/>
                <a:gdLst>
                  <a:gd name="T0" fmla="*/ 8 w 8"/>
                  <a:gd name="T1" fmla="*/ 0 h 7"/>
                  <a:gd name="T2" fmla="*/ 4 w 8"/>
                  <a:gd name="T3" fmla="*/ 0 h 7"/>
                  <a:gd name="T4" fmla="*/ 0 w 8"/>
                  <a:gd name="T5" fmla="*/ 3 h 7"/>
                  <a:gd name="T6" fmla="*/ 4 w 8"/>
                  <a:gd name="T7" fmla="*/ 3 h 7"/>
                  <a:gd name="T8" fmla="*/ 4 w 8"/>
                  <a:gd name="T9" fmla="*/ 7 h 7"/>
                  <a:gd name="T10" fmla="*/ 8 w 8"/>
                  <a:gd name="T11" fmla="*/ 1 h 7"/>
                  <a:gd name="T12" fmla="*/ 8 w 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8" y="0"/>
                    </a:moveTo>
                    <a:lnTo>
                      <a:pt x="4" y="0"/>
                    </a:lnTo>
                    <a:lnTo>
                      <a:pt x="0" y="3"/>
                    </a:lnTo>
                    <a:lnTo>
                      <a:pt x="4" y="3"/>
                    </a:lnTo>
                    <a:lnTo>
                      <a:pt x="4" y="7"/>
                    </a:lnTo>
                    <a:lnTo>
                      <a:pt x="8" y="1"/>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6" name="Freeform 280">
                <a:extLst>
                  <a:ext uri="{FF2B5EF4-FFF2-40B4-BE49-F238E27FC236}">
                    <a16:creationId xmlns:a16="http://schemas.microsoft.com/office/drawing/2014/main" id="{E7058C02-18E2-414C-BD98-E63290A5ED6C}"/>
                  </a:ext>
                </a:extLst>
              </p:cNvPr>
              <p:cNvSpPr>
                <a:spLocks/>
              </p:cNvSpPr>
              <p:nvPr/>
            </p:nvSpPr>
            <p:spPr bwMode="auto">
              <a:xfrm>
                <a:off x="7065963" y="4122738"/>
                <a:ext cx="14288" cy="12700"/>
              </a:xfrm>
              <a:custGeom>
                <a:avLst/>
                <a:gdLst>
                  <a:gd name="T0" fmla="*/ 4 w 9"/>
                  <a:gd name="T1" fmla="*/ 0 h 8"/>
                  <a:gd name="T2" fmla="*/ 0 w 9"/>
                  <a:gd name="T3" fmla="*/ 4 h 8"/>
                  <a:gd name="T4" fmla="*/ 0 w 9"/>
                  <a:gd name="T5" fmla="*/ 8 h 8"/>
                  <a:gd name="T6" fmla="*/ 6 w 9"/>
                  <a:gd name="T7" fmla="*/ 8 h 8"/>
                  <a:gd name="T8" fmla="*/ 9 w 9"/>
                  <a:gd name="T9" fmla="*/ 4 h 8"/>
                  <a:gd name="T10" fmla="*/ 4 w 9"/>
                  <a:gd name="T11" fmla="*/ 4 h 8"/>
                  <a:gd name="T12" fmla="*/ 4 w 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4" y="0"/>
                    </a:moveTo>
                    <a:lnTo>
                      <a:pt x="0" y="4"/>
                    </a:lnTo>
                    <a:lnTo>
                      <a:pt x="0" y="8"/>
                    </a:lnTo>
                    <a:lnTo>
                      <a:pt x="6" y="8"/>
                    </a:lnTo>
                    <a:lnTo>
                      <a:pt x="9" y="4"/>
                    </a:lnTo>
                    <a:lnTo>
                      <a:pt x="4" y="4"/>
                    </a:lnTo>
                    <a:lnTo>
                      <a:pt x="4" y="0"/>
                    </a:lnTo>
                    <a:close/>
                  </a:path>
                </a:pathLst>
              </a:custGeom>
              <a:solidFill>
                <a:srgbClr val="B2D2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7" name="Freeform 281">
                <a:extLst>
                  <a:ext uri="{FF2B5EF4-FFF2-40B4-BE49-F238E27FC236}">
                    <a16:creationId xmlns:a16="http://schemas.microsoft.com/office/drawing/2014/main" id="{32A03A2F-60EF-4C36-B0D9-E742AC7630D6}"/>
                  </a:ext>
                </a:extLst>
              </p:cNvPr>
              <p:cNvSpPr>
                <a:spLocks/>
              </p:cNvSpPr>
              <p:nvPr/>
            </p:nvSpPr>
            <p:spPr bwMode="auto">
              <a:xfrm>
                <a:off x="7065963" y="4122738"/>
                <a:ext cx="14288" cy="12700"/>
              </a:xfrm>
              <a:custGeom>
                <a:avLst/>
                <a:gdLst>
                  <a:gd name="T0" fmla="*/ 4 w 9"/>
                  <a:gd name="T1" fmla="*/ 0 h 8"/>
                  <a:gd name="T2" fmla="*/ 0 w 9"/>
                  <a:gd name="T3" fmla="*/ 4 h 8"/>
                  <a:gd name="T4" fmla="*/ 0 w 9"/>
                  <a:gd name="T5" fmla="*/ 8 h 8"/>
                  <a:gd name="T6" fmla="*/ 6 w 9"/>
                  <a:gd name="T7" fmla="*/ 8 h 8"/>
                  <a:gd name="T8" fmla="*/ 9 w 9"/>
                  <a:gd name="T9" fmla="*/ 4 h 8"/>
                  <a:gd name="T10" fmla="*/ 4 w 9"/>
                  <a:gd name="T11" fmla="*/ 4 h 8"/>
                  <a:gd name="T12" fmla="*/ 4 w 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4" y="0"/>
                    </a:moveTo>
                    <a:lnTo>
                      <a:pt x="0" y="4"/>
                    </a:lnTo>
                    <a:lnTo>
                      <a:pt x="0" y="8"/>
                    </a:lnTo>
                    <a:lnTo>
                      <a:pt x="6" y="8"/>
                    </a:lnTo>
                    <a:lnTo>
                      <a:pt x="9" y="4"/>
                    </a:lnTo>
                    <a:lnTo>
                      <a:pt x="4" y="4"/>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8" name="Freeform 282">
                <a:extLst>
                  <a:ext uri="{FF2B5EF4-FFF2-40B4-BE49-F238E27FC236}">
                    <a16:creationId xmlns:a16="http://schemas.microsoft.com/office/drawing/2014/main" id="{485F9EC8-0E63-4301-B473-CD201BB6059F}"/>
                  </a:ext>
                </a:extLst>
              </p:cNvPr>
              <p:cNvSpPr>
                <a:spLocks/>
              </p:cNvSpPr>
              <p:nvPr/>
            </p:nvSpPr>
            <p:spPr bwMode="auto">
              <a:xfrm>
                <a:off x="7107238" y="4160838"/>
                <a:ext cx="39688" cy="39688"/>
              </a:xfrm>
              <a:custGeom>
                <a:avLst/>
                <a:gdLst>
                  <a:gd name="T0" fmla="*/ 25 w 25"/>
                  <a:gd name="T1" fmla="*/ 0 h 25"/>
                  <a:gd name="T2" fmla="*/ 21 w 25"/>
                  <a:gd name="T3" fmla="*/ 0 h 25"/>
                  <a:gd name="T4" fmla="*/ 0 w 25"/>
                  <a:gd name="T5" fmla="*/ 21 h 25"/>
                  <a:gd name="T6" fmla="*/ 0 w 25"/>
                  <a:gd name="T7" fmla="*/ 25 h 25"/>
                  <a:gd name="T8" fmla="*/ 4 w 25"/>
                  <a:gd name="T9" fmla="*/ 25 h 25"/>
                  <a:gd name="T10" fmla="*/ 25 w 25"/>
                  <a:gd name="T11" fmla="*/ 4 h 25"/>
                  <a:gd name="T12" fmla="*/ 25 w 25"/>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5" h="25">
                    <a:moveTo>
                      <a:pt x="25" y="0"/>
                    </a:moveTo>
                    <a:lnTo>
                      <a:pt x="21" y="0"/>
                    </a:lnTo>
                    <a:lnTo>
                      <a:pt x="0" y="21"/>
                    </a:lnTo>
                    <a:lnTo>
                      <a:pt x="0" y="25"/>
                    </a:lnTo>
                    <a:lnTo>
                      <a:pt x="4" y="25"/>
                    </a:lnTo>
                    <a:lnTo>
                      <a:pt x="25" y="4"/>
                    </a:lnTo>
                    <a:lnTo>
                      <a:pt x="25" y="0"/>
                    </a:lnTo>
                    <a:close/>
                  </a:path>
                </a:pathLst>
              </a:custGeom>
              <a:solidFill>
                <a:srgbClr val="ADCF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9" name="Freeform 283">
                <a:extLst>
                  <a:ext uri="{FF2B5EF4-FFF2-40B4-BE49-F238E27FC236}">
                    <a16:creationId xmlns:a16="http://schemas.microsoft.com/office/drawing/2014/main" id="{560564A4-4711-4914-89FE-EF151AB7B6FA}"/>
                  </a:ext>
                </a:extLst>
              </p:cNvPr>
              <p:cNvSpPr>
                <a:spLocks/>
              </p:cNvSpPr>
              <p:nvPr/>
            </p:nvSpPr>
            <p:spPr bwMode="auto">
              <a:xfrm>
                <a:off x="7107238" y="4160838"/>
                <a:ext cx="39688" cy="39688"/>
              </a:xfrm>
              <a:custGeom>
                <a:avLst/>
                <a:gdLst>
                  <a:gd name="T0" fmla="*/ 25 w 25"/>
                  <a:gd name="T1" fmla="*/ 0 h 25"/>
                  <a:gd name="T2" fmla="*/ 21 w 25"/>
                  <a:gd name="T3" fmla="*/ 0 h 25"/>
                  <a:gd name="T4" fmla="*/ 0 w 25"/>
                  <a:gd name="T5" fmla="*/ 21 h 25"/>
                  <a:gd name="T6" fmla="*/ 0 w 25"/>
                  <a:gd name="T7" fmla="*/ 25 h 25"/>
                  <a:gd name="T8" fmla="*/ 4 w 25"/>
                  <a:gd name="T9" fmla="*/ 25 h 25"/>
                  <a:gd name="T10" fmla="*/ 25 w 25"/>
                  <a:gd name="T11" fmla="*/ 4 h 25"/>
                  <a:gd name="T12" fmla="*/ 25 w 25"/>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5" h="25">
                    <a:moveTo>
                      <a:pt x="25" y="0"/>
                    </a:moveTo>
                    <a:lnTo>
                      <a:pt x="21" y="0"/>
                    </a:lnTo>
                    <a:lnTo>
                      <a:pt x="0" y="21"/>
                    </a:lnTo>
                    <a:lnTo>
                      <a:pt x="0" y="25"/>
                    </a:lnTo>
                    <a:lnTo>
                      <a:pt x="4" y="25"/>
                    </a:lnTo>
                    <a:lnTo>
                      <a:pt x="25" y="4"/>
                    </a:lnTo>
                    <a:lnTo>
                      <a:pt x="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0" name="Freeform 284">
                <a:extLst>
                  <a:ext uri="{FF2B5EF4-FFF2-40B4-BE49-F238E27FC236}">
                    <a16:creationId xmlns:a16="http://schemas.microsoft.com/office/drawing/2014/main" id="{E6A1CCFD-3723-4D26-BE5F-B3385D2CBF3E}"/>
                  </a:ext>
                </a:extLst>
              </p:cNvPr>
              <p:cNvSpPr>
                <a:spLocks/>
              </p:cNvSpPr>
              <p:nvPr/>
            </p:nvSpPr>
            <p:spPr bwMode="auto">
              <a:xfrm>
                <a:off x="7146926" y="4156076"/>
                <a:ext cx="6350" cy="4763"/>
              </a:xfrm>
              <a:custGeom>
                <a:avLst/>
                <a:gdLst>
                  <a:gd name="T0" fmla="*/ 4 w 4"/>
                  <a:gd name="T1" fmla="*/ 0 h 3"/>
                  <a:gd name="T2" fmla="*/ 0 w 4"/>
                  <a:gd name="T3" fmla="*/ 0 h 3"/>
                  <a:gd name="T4" fmla="*/ 4 w 4"/>
                  <a:gd name="T5" fmla="*/ 0 h 3"/>
                  <a:gd name="T6" fmla="*/ 4 w 4"/>
                  <a:gd name="T7" fmla="*/ 3 h 3"/>
                  <a:gd name="T8" fmla="*/ 4 w 4"/>
                  <a:gd name="T9" fmla="*/ 2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0" y="0"/>
                    </a:lnTo>
                    <a:lnTo>
                      <a:pt x="4" y="0"/>
                    </a:lnTo>
                    <a:lnTo>
                      <a:pt x="4" y="3"/>
                    </a:lnTo>
                    <a:lnTo>
                      <a:pt x="4" y="2"/>
                    </a:lnTo>
                    <a:lnTo>
                      <a:pt x="4" y="0"/>
                    </a:lnTo>
                    <a:close/>
                  </a:path>
                </a:pathLst>
              </a:custGeom>
              <a:solidFill>
                <a:srgbClr val="BBD6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1" name="Freeform 285">
                <a:extLst>
                  <a:ext uri="{FF2B5EF4-FFF2-40B4-BE49-F238E27FC236}">
                    <a16:creationId xmlns:a16="http://schemas.microsoft.com/office/drawing/2014/main" id="{67A9C9F1-6647-4E15-84ED-E161199A8536}"/>
                  </a:ext>
                </a:extLst>
              </p:cNvPr>
              <p:cNvSpPr>
                <a:spLocks/>
              </p:cNvSpPr>
              <p:nvPr/>
            </p:nvSpPr>
            <p:spPr bwMode="auto">
              <a:xfrm>
                <a:off x="7146926" y="4156076"/>
                <a:ext cx="6350" cy="4763"/>
              </a:xfrm>
              <a:custGeom>
                <a:avLst/>
                <a:gdLst>
                  <a:gd name="T0" fmla="*/ 4 w 4"/>
                  <a:gd name="T1" fmla="*/ 0 h 3"/>
                  <a:gd name="T2" fmla="*/ 0 w 4"/>
                  <a:gd name="T3" fmla="*/ 0 h 3"/>
                  <a:gd name="T4" fmla="*/ 4 w 4"/>
                  <a:gd name="T5" fmla="*/ 0 h 3"/>
                  <a:gd name="T6" fmla="*/ 4 w 4"/>
                  <a:gd name="T7" fmla="*/ 3 h 3"/>
                  <a:gd name="T8" fmla="*/ 4 w 4"/>
                  <a:gd name="T9" fmla="*/ 2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0" y="0"/>
                    </a:lnTo>
                    <a:lnTo>
                      <a:pt x="4" y="0"/>
                    </a:lnTo>
                    <a:lnTo>
                      <a:pt x="4" y="3"/>
                    </a:lnTo>
                    <a:lnTo>
                      <a:pt x="4" y="2"/>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2" name="Freeform 286">
                <a:extLst>
                  <a:ext uri="{FF2B5EF4-FFF2-40B4-BE49-F238E27FC236}">
                    <a16:creationId xmlns:a16="http://schemas.microsoft.com/office/drawing/2014/main" id="{02D13BAA-65A6-440F-BBFF-CFBB02A0C2A5}"/>
                  </a:ext>
                </a:extLst>
              </p:cNvPr>
              <p:cNvSpPr>
                <a:spLocks/>
              </p:cNvSpPr>
              <p:nvPr/>
            </p:nvSpPr>
            <p:spPr bwMode="auto">
              <a:xfrm>
                <a:off x="7140576" y="4156076"/>
                <a:ext cx="12700" cy="11113"/>
              </a:xfrm>
              <a:custGeom>
                <a:avLst/>
                <a:gdLst>
                  <a:gd name="T0" fmla="*/ 8 w 8"/>
                  <a:gd name="T1" fmla="*/ 0 h 7"/>
                  <a:gd name="T2" fmla="*/ 4 w 8"/>
                  <a:gd name="T3" fmla="*/ 0 h 7"/>
                  <a:gd name="T4" fmla="*/ 0 w 8"/>
                  <a:gd name="T5" fmla="*/ 3 h 7"/>
                  <a:gd name="T6" fmla="*/ 4 w 8"/>
                  <a:gd name="T7" fmla="*/ 3 h 7"/>
                  <a:gd name="T8" fmla="*/ 4 w 8"/>
                  <a:gd name="T9" fmla="*/ 7 h 7"/>
                  <a:gd name="T10" fmla="*/ 8 w 8"/>
                  <a:gd name="T11" fmla="*/ 3 h 7"/>
                  <a:gd name="T12" fmla="*/ 8 w 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8" y="0"/>
                    </a:moveTo>
                    <a:lnTo>
                      <a:pt x="4" y="0"/>
                    </a:lnTo>
                    <a:lnTo>
                      <a:pt x="0" y="3"/>
                    </a:lnTo>
                    <a:lnTo>
                      <a:pt x="4" y="3"/>
                    </a:lnTo>
                    <a:lnTo>
                      <a:pt x="4" y="7"/>
                    </a:lnTo>
                    <a:lnTo>
                      <a:pt x="8" y="3"/>
                    </a:lnTo>
                    <a:lnTo>
                      <a:pt x="8" y="0"/>
                    </a:lnTo>
                    <a:close/>
                  </a:path>
                </a:pathLst>
              </a:custGeom>
              <a:solidFill>
                <a:srgbClr val="B6D3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3" name="Freeform 287">
                <a:extLst>
                  <a:ext uri="{FF2B5EF4-FFF2-40B4-BE49-F238E27FC236}">
                    <a16:creationId xmlns:a16="http://schemas.microsoft.com/office/drawing/2014/main" id="{B263A49C-75BC-4790-AFC9-D4F20E152D4D}"/>
                  </a:ext>
                </a:extLst>
              </p:cNvPr>
              <p:cNvSpPr>
                <a:spLocks/>
              </p:cNvSpPr>
              <p:nvPr/>
            </p:nvSpPr>
            <p:spPr bwMode="auto">
              <a:xfrm>
                <a:off x="7140576" y="4156076"/>
                <a:ext cx="12700" cy="11113"/>
              </a:xfrm>
              <a:custGeom>
                <a:avLst/>
                <a:gdLst>
                  <a:gd name="T0" fmla="*/ 8 w 8"/>
                  <a:gd name="T1" fmla="*/ 0 h 7"/>
                  <a:gd name="T2" fmla="*/ 4 w 8"/>
                  <a:gd name="T3" fmla="*/ 0 h 7"/>
                  <a:gd name="T4" fmla="*/ 0 w 8"/>
                  <a:gd name="T5" fmla="*/ 3 h 7"/>
                  <a:gd name="T6" fmla="*/ 4 w 8"/>
                  <a:gd name="T7" fmla="*/ 3 h 7"/>
                  <a:gd name="T8" fmla="*/ 4 w 8"/>
                  <a:gd name="T9" fmla="*/ 7 h 7"/>
                  <a:gd name="T10" fmla="*/ 8 w 8"/>
                  <a:gd name="T11" fmla="*/ 3 h 7"/>
                  <a:gd name="T12" fmla="*/ 8 w 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8" y="0"/>
                    </a:moveTo>
                    <a:lnTo>
                      <a:pt x="4" y="0"/>
                    </a:lnTo>
                    <a:lnTo>
                      <a:pt x="0" y="3"/>
                    </a:lnTo>
                    <a:lnTo>
                      <a:pt x="4" y="3"/>
                    </a:lnTo>
                    <a:lnTo>
                      <a:pt x="4" y="7"/>
                    </a:lnTo>
                    <a:lnTo>
                      <a:pt x="8" y="3"/>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4" name="Freeform 288">
                <a:extLst>
                  <a:ext uri="{FF2B5EF4-FFF2-40B4-BE49-F238E27FC236}">
                    <a16:creationId xmlns:a16="http://schemas.microsoft.com/office/drawing/2014/main" id="{56B34D3A-74C9-496D-98EC-9A66EDA8CC2B}"/>
                  </a:ext>
                </a:extLst>
              </p:cNvPr>
              <p:cNvSpPr>
                <a:spLocks/>
              </p:cNvSpPr>
              <p:nvPr/>
            </p:nvSpPr>
            <p:spPr bwMode="auto">
              <a:xfrm>
                <a:off x="7102476" y="4194176"/>
                <a:ext cx="11113" cy="12700"/>
              </a:xfrm>
              <a:custGeom>
                <a:avLst/>
                <a:gdLst>
                  <a:gd name="T0" fmla="*/ 3 w 7"/>
                  <a:gd name="T1" fmla="*/ 0 h 8"/>
                  <a:gd name="T2" fmla="*/ 0 w 7"/>
                  <a:gd name="T3" fmla="*/ 4 h 8"/>
                  <a:gd name="T4" fmla="*/ 0 w 7"/>
                  <a:gd name="T5" fmla="*/ 8 h 8"/>
                  <a:gd name="T6" fmla="*/ 3 w 7"/>
                  <a:gd name="T7" fmla="*/ 8 h 8"/>
                  <a:gd name="T8" fmla="*/ 7 w 7"/>
                  <a:gd name="T9" fmla="*/ 4 h 8"/>
                  <a:gd name="T10" fmla="*/ 3 w 7"/>
                  <a:gd name="T11" fmla="*/ 4 h 8"/>
                  <a:gd name="T12" fmla="*/ 3 w 7"/>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3" y="0"/>
                    </a:moveTo>
                    <a:lnTo>
                      <a:pt x="0" y="4"/>
                    </a:lnTo>
                    <a:lnTo>
                      <a:pt x="0" y="8"/>
                    </a:lnTo>
                    <a:lnTo>
                      <a:pt x="3" y="8"/>
                    </a:lnTo>
                    <a:lnTo>
                      <a:pt x="7" y="4"/>
                    </a:lnTo>
                    <a:lnTo>
                      <a:pt x="3" y="4"/>
                    </a:lnTo>
                    <a:lnTo>
                      <a:pt x="3" y="0"/>
                    </a:lnTo>
                    <a:close/>
                  </a:path>
                </a:pathLst>
              </a:custGeom>
              <a:solidFill>
                <a:srgbClr val="B2D2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5" name="Freeform 289">
                <a:extLst>
                  <a:ext uri="{FF2B5EF4-FFF2-40B4-BE49-F238E27FC236}">
                    <a16:creationId xmlns:a16="http://schemas.microsoft.com/office/drawing/2014/main" id="{9B179ACF-D55A-4D71-8092-BF6AECADF4A3}"/>
                  </a:ext>
                </a:extLst>
              </p:cNvPr>
              <p:cNvSpPr>
                <a:spLocks/>
              </p:cNvSpPr>
              <p:nvPr/>
            </p:nvSpPr>
            <p:spPr bwMode="auto">
              <a:xfrm>
                <a:off x="7102476" y="4194176"/>
                <a:ext cx="11113" cy="12700"/>
              </a:xfrm>
              <a:custGeom>
                <a:avLst/>
                <a:gdLst>
                  <a:gd name="T0" fmla="*/ 3 w 7"/>
                  <a:gd name="T1" fmla="*/ 0 h 8"/>
                  <a:gd name="T2" fmla="*/ 0 w 7"/>
                  <a:gd name="T3" fmla="*/ 4 h 8"/>
                  <a:gd name="T4" fmla="*/ 0 w 7"/>
                  <a:gd name="T5" fmla="*/ 8 h 8"/>
                  <a:gd name="T6" fmla="*/ 3 w 7"/>
                  <a:gd name="T7" fmla="*/ 8 h 8"/>
                  <a:gd name="T8" fmla="*/ 7 w 7"/>
                  <a:gd name="T9" fmla="*/ 4 h 8"/>
                  <a:gd name="T10" fmla="*/ 3 w 7"/>
                  <a:gd name="T11" fmla="*/ 4 h 8"/>
                  <a:gd name="T12" fmla="*/ 3 w 7"/>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3" y="0"/>
                    </a:moveTo>
                    <a:lnTo>
                      <a:pt x="0" y="4"/>
                    </a:lnTo>
                    <a:lnTo>
                      <a:pt x="0" y="8"/>
                    </a:lnTo>
                    <a:lnTo>
                      <a:pt x="3" y="8"/>
                    </a:lnTo>
                    <a:lnTo>
                      <a:pt x="7" y="4"/>
                    </a:lnTo>
                    <a:lnTo>
                      <a:pt x="3" y="4"/>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6" name="Freeform 290">
                <a:extLst>
                  <a:ext uri="{FF2B5EF4-FFF2-40B4-BE49-F238E27FC236}">
                    <a16:creationId xmlns:a16="http://schemas.microsoft.com/office/drawing/2014/main" id="{1EE0FE34-602D-4E88-96A1-9D3A38EF0350}"/>
                  </a:ext>
                </a:extLst>
              </p:cNvPr>
              <p:cNvSpPr>
                <a:spLocks/>
              </p:cNvSpPr>
              <p:nvPr/>
            </p:nvSpPr>
            <p:spPr bwMode="auto">
              <a:xfrm>
                <a:off x="7029451" y="4160838"/>
                <a:ext cx="42863" cy="39688"/>
              </a:xfrm>
              <a:custGeom>
                <a:avLst/>
                <a:gdLst>
                  <a:gd name="T0" fmla="*/ 27 w 27"/>
                  <a:gd name="T1" fmla="*/ 0 h 25"/>
                  <a:gd name="T2" fmla="*/ 21 w 27"/>
                  <a:gd name="T3" fmla="*/ 0 h 25"/>
                  <a:gd name="T4" fmla="*/ 0 w 27"/>
                  <a:gd name="T5" fmla="*/ 21 h 25"/>
                  <a:gd name="T6" fmla="*/ 0 w 27"/>
                  <a:gd name="T7" fmla="*/ 25 h 25"/>
                  <a:gd name="T8" fmla="*/ 6 w 27"/>
                  <a:gd name="T9" fmla="*/ 25 h 25"/>
                  <a:gd name="T10" fmla="*/ 27 w 27"/>
                  <a:gd name="T11" fmla="*/ 4 h 25"/>
                  <a:gd name="T12" fmla="*/ 27 w 27"/>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7" h="25">
                    <a:moveTo>
                      <a:pt x="27" y="0"/>
                    </a:moveTo>
                    <a:lnTo>
                      <a:pt x="21" y="0"/>
                    </a:lnTo>
                    <a:lnTo>
                      <a:pt x="0" y="21"/>
                    </a:lnTo>
                    <a:lnTo>
                      <a:pt x="0" y="25"/>
                    </a:lnTo>
                    <a:lnTo>
                      <a:pt x="6" y="25"/>
                    </a:lnTo>
                    <a:lnTo>
                      <a:pt x="27" y="4"/>
                    </a:lnTo>
                    <a:lnTo>
                      <a:pt x="27" y="0"/>
                    </a:lnTo>
                    <a:close/>
                  </a:path>
                </a:pathLst>
              </a:custGeom>
              <a:solidFill>
                <a:srgbClr val="ADCF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7" name="Freeform 291">
                <a:extLst>
                  <a:ext uri="{FF2B5EF4-FFF2-40B4-BE49-F238E27FC236}">
                    <a16:creationId xmlns:a16="http://schemas.microsoft.com/office/drawing/2014/main" id="{CFE97FF0-4B9A-4A92-B39E-CF20B8D6E698}"/>
                  </a:ext>
                </a:extLst>
              </p:cNvPr>
              <p:cNvSpPr>
                <a:spLocks/>
              </p:cNvSpPr>
              <p:nvPr/>
            </p:nvSpPr>
            <p:spPr bwMode="auto">
              <a:xfrm>
                <a:off x="7029451" y="4160838"/>
                <a:ext cx="42863" cy="39688"/>
              </a:xfrm>
              <a:custGeom>
                <a:avLst/>
                <a:gdLst>
                  <a:gd name="T0" fmla="*/ 27 w 27"/>
                  <a:gd name="T1" fmla="*/ 0 h 25"/>
                  <a:gd name="T2" fmla="*/ 21 w 27"/>
                  <a:gd name="T3" fmla="*/ 0 h 25"/>
                  <a:gd name="T4" fmla="*/ 0 w 27"/>
                  <a:gd name="T5" fmla="*/ 21 h 25"/>
                  <a:gd name="T6" fmla="*/ 0 w 27"/>
                  <a:gd name="T7" fmla="*/ 25 h 25"/>
                  <a:gd name="T8" fmla="*/ 6 w 27"/>
                  <a:gd name="T9" fmla="*/ 25 h 25"/>
                  <a:gd name="T10" fmla="*/ 27 w 27"/>
                  <a:gd name="T11" fmla="*/ 4 h 25"/>
                  <a:gd name="T12" fmla="*/ 27 w 27"/>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7" h="25">
                    <a:moveTo>
                      <a:pt x="27" y="0"/>
                    </a:moveTo>
                    <a:lnTo>
                      <a:pt x="21" y="0"/>
                    </a:lnTo>
                    <a:lnTo>
                      <a:pt x="0" y="21"/>
                    </a:lnTo>
                    <a:lnTo>
                      <a:pt x="0" y="25"/>
                    </a:lnTo>
                    <a:lnTo>
                      <a:pt x="6" y="25"/>
                    </a:lnTo>
                    <a:lnTo>
                      <a:pt x="27" y="4"/>
                    </a:lnTo>
                    <a:lnTo>
                      <a:pt x="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8" name="Freeform 292">
                <a:extLst>
                  <a:ext uri="{FF2B5EF4-FFF2-40B4-BE49-F238E27FC236}">
                    <a16:creationId xmlns:a16="http://schemas.microsoft.com/office/drawing/2014/main" id="{38042FDF-9300-4840-B6E5-0D65AF15118C}"/>
                  </a:ext>
                </a:extLst>
              </p:cNvPr>
              <p:cNvSpPr>
                <a:spLocks/>
              </p:cNvSpPr>
              <p:nvPr/>
            </p:nvSpPr>
            <p:spPr bwMode="auto">
              <a:xfrm>
                <a:off x="7062788" y="4156076"/>
                <a:ext cx="15875" cy="11113"/>
              </a:xfrm>
              <a:custGeom>
                <a:avLst/>
                <a:gdLst>
                  <a:gd name="T0" fmla="*/ 10 w 10"/>
                  <a:gd name="T1" fmla="*/ 0 h 7"/>
                  <a:gd name="T2" fmla="*/ 6 w 10"/>
                  <a:gd name="T3" fmla="*/ 0 h 7"/>
                  <a:gd name="T4" fmla="*/ 0 w 10"/>
                  <a:gd name="T5" fmla="*/ 3 h 7"/>
                  <a:gd name="T6" fmla="*/ 6 w 10"/>
                  <a:gd name="T7" fmla="*/ 3 h 7"/>
                  <a:gd name="T8" fmla="*/ 6 w 10"/>
                  <a:gd name="T9" fmla="*/ 7 h 7"/>
                  <a:gd name="T10" fmla="*/ 10 w 10"/>
                  <a:gd name="T11" fmla="*/ 2 h 7"/>
                  <a:gd name="T12" fmla="*/ 10 w 10"/>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10" y="0"/>
                    </a:moveTo>
                    <a:lnTo>
                      <a:pt x="6" y="0"/>
                    </a:lnTo>
                    <a:lnTo>
                      <a:pt x="0" y="3"/>
                    </a:lnTo>
                    <a:lnTo>
                      <a:pt x="6" y="3"/>
                    </a:lnTo>
                    <a:lnTo>
                      <a:pt x="6" y="7"/>
                    </a:lnTo>
                    <a:lnTo>
                      <a:pt x="10" y="2"/>
                    </a:lnTo>
                    <a:lnTo>
                      <a:pt x="10" y="0"/>
                    </a:lnTo>
                    <a:close/>
                  </a:path>
                </a:pathLst>
              </a:custGeom>
              <a:solidFill>
                <a:srgbClr val="B6D3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9" name="Freeform 293">
                <a:extLst>
                  <a:ext uri="{FF2B5EF4-FFF2-40B4-BE49-F238E27FC236}">
                    <a16:creationId xmlns:a16="http://schemas.microsoft.com/office/drawing/2014/main" id="{CBE513AF-B320-4EE0-A727-85A10A15EEBA}"/>
                  </a:ext>
                </a:extLst>
              </p:cNvPr>
              <p:cNvSpPr>
                <a:spLocks/>
              </p:cNvSpPr>
              <p:nvPr/>
            </p:nvSpPr>
            <p:spPr bwMode="auto">
              <a:xfrm>
                <a:off x="7062788" y="4156076"/>
                <a:ext cx="15875" cy="11113"/>
              </a:xfrm>
              <a:custGeom>
                <a:avLst/>
                <a:gdLst>
                  <a:gd name="T0" fmla="*/ 10 w 10"/>
                  <a:gd name="T1" fmla="*/ 0 h 7"/>
                  <a:gd name="T2" fmla="*/ 6 w 10"/>
                  <a:gd name="T3" fmla="*/ 0 h 7"/>
                  <a:gd name="T4" fmla="*/ 0 w 10"/>
                  <a:gd name="T5" fmla="*/ 3 h 7"/>
                  <a:gd name="T6" fmla="*/ 6 w 10"/>
                  <a:gd name="T7" fmla="*/ 3 h 7"/>
                  <a:gd name="T8" fmla="*/ 6 w 10"/>
                  <a:gd name="T9" fmla="*/ 7 h 7"/>
                  <a:gd name="T10" fmla="*/ 10 w 10"/>
                  <a:gd name="T11" fmla="*/ 2 h 7"/>
                  <a:gd name="T12" fmla="*/ 10 w 10"/>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10" y="0"/>
                    </a:moveTo>
                    <a:lnTo>
                      <a:pt x="6" y="0"/>
                    </a:lnTo>
                    <a:lnTo>
                      <a:pt x="0" y="3"/>
                    </a:lnTo>
                    <a:lnTo>
                      <a:pt x="6" y="3"/>
                    </a:lnTo>
                    <a:lnTo>
                      <a:pt x="6" y="7"/>
                    </a:lnTo>
                    <a:lnTo>
                      <a:pt x="10" y="2"/>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0" name="Freeform 294">
                <a:extLst>
                  <a:ext uri="{FF2B5EF4-FFF2-40B4-BE49-F238E27FC236}">
                    <a16:creationId xmlns:a16="http://schemas.microsoft.com/office/drawing/2014/main" id="{A3BE3AC6-62EF-4865-9579-BB221D4AF39C}"/>
                  </a:ext>
                </a:extLst>
              </p:cNvPr>
              <p:cNvSpPr>
                <a:spLocks/>
              </p:cNvSpPr>
              <p:nvPr/>
            </p:nvSpPr>
            <p:spPr bwMode="auto">
              <a:xfrm>
                <a:off x="7024688" y="4194176"/>
                <a:ext cx="14288" cy="12700"/>
              </a:xfrm>
              <a:custGeom>
                <a:avLst/>
                <a:gdLst>
                  <a:gd name="T0" fmla="*/ 3 w 9"/>
                  <a:gd name="T1" fmla="*/ 0 h 8"/>
                  <a:gd name="T2" fmla="*/ 0 w 9"/>
                  <a:gd name="T3" fmla="*/ 4 h 8"/>
                  <a:gd name="T4" fmla="*/ 0 w 9"/>
                  <a:gd name="T5" fmla="*/ 8 h 8"/>
                  <a:gd name="T6" fmla="*/ 5 w 9"/>
                  <a:gd name="T7" fmla="*/ 8 h 8"/>
                  <a:gd name="T8" fmla="*/ 9 w 9"/>
                  <a:gd name="T9" fmla="*/ 4 h 8"/>
                  <a:gd name="T10" fmla="*/ 3 w 9"/>
                  <a:gd name="T11" fmla="*/ 4 h 8"/>
                  <a:gd name="T12" fmla="*/ 3 w 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3" y="0"/>
                    </a:moveTo>
                    <a:lnTo>
                      <a:pt x="0" y="4"/>
                    </a:lnTo>
                    <a:lnTo>
                      <a:pt x="0" y="8"/>
                    </a:lnTo>
                    <a:lnTo>
                      <a:pt x="5" y="8"/>
                    </a:lnTo>
                    <a:lnTo>
                      <a:pt x="9" y="4"/>
                    </a:lnTo>
                    <a:lnTo>
                      <a:pt x="3" y="4"/>
                    </a:lnTo>
                    <a:lnTo>
                      <a:pt x="3" y="0"/>
                    </a:lnTo>
                    <a:close/>
                  </a:path>
                </a:pathLst>
              </a:custGeom>
              <a:solidFill>
                <a:srgbClr val="B2D2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1" name="Freeform 295">
                <a:extLst>
                  <a:ext uri="{FF2B5EF4-FFF2-40B4-BE49-F238E27FC236}">
                    <a16:creationId xmlns:a16="http://schemas.microsoft.com/office/drawing/2014/main" id="{E9C52D43-CC3E-446F-899B-4EB324C94B7B}"/>
                  </a:ext>
                </a:extLst>
              </p:cNvPr>
              <p:cNvSpPr>
                <a:spLocks/>
              </p:cNvSpPr>
              <p:nvPr/>
            </p:nvSpPr>
            <p:spPr bwMode="auto">
              <a:xfrm>
                <a:off x="7024688" y="4194176"/>
                <a:ext cx="14288" cy="12700"/>
              </a:xfrm>
              <a:custGeom>
                <a:avLst/>
                <a:gdLst>
                  <a:gd name="T0" fmla="*/ 3 w 9"/>
                  <a:gd name="T1" fmla="*/ 0 h 8"/>
                  <a:gd name="T2" fmla="*/ 0 w 9"/>
                  <a:gd name="T3" fmla="*/ 4 h 8"/>
                  <a:gd name="T4" fmla="*/ 0 w 9"/>
                  <a:gd name="T5" fmla="*/ 8 h 8"/>
                  <a:gd name="T6" fmla="*/ 5 w 9"/>
                  <a:gd name="T7" fmla="*/ 8 h 8"/>
                  <a:gd name="T8" fmla="*/ 9 w 9"/>
                  <a:gd name="T9" fmla="*/ 4 h 8"/>
                  <a:gd name="T10" fmla="*/ 3 w 9"/>
                  <a:gd name="T11" fmla="*/ 4 h 8"/>
                  <a:gd name="T12" fmla="*/ 3 w 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3" y="0"/>
                    </a:moveTo>
                    <a:lnTo>
                      <a:pt x="0" y="4"/>
                    </a:lnTo>
                    <a:lnTo>
                      <a:pt x="0" y="8"/>
                    </a:lnTo>
                    <a:lnTo>
                      <a:pt x="5" y="8"/>
                    </a:lnTo>
                    <a:lnTo>
                      <a:pt x="9" y="4"/>
                    </a:lnTo>
                    <a:lnTo>
                      <a:pt x="3" y="4"/>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2" name="Freeform 296">
                <a:extLst>
                  <a:ext uri="{FF2B5EF4-FFF2-40B4-BE49-F238E27FC236}">
                    <a16:creationId xmlns:a16="http://schemas.microsoft.com/office/drawing/2014/main" id="{22112FC0-8B97-4C4E-A1B4-4E0252A71BEE}"/>
                  </a:ext>
                </a:extLst>
              </p:cNvPr>
              <p:cNvSpPr>
                <a:spLocks/>
              </p:cNvSpPr>
              <p:nvPr/>
            </p:nvSpPr>
            <p:spPr bwMode="auto">
              <a:xfrm>
                <a:off x="7029451" y="4233863"/>
                <a:ext cx="42863" cy="38100"/>
              </a:xfrm>
              <a:custGeom>
                <a:avLst/>
                <a:gdLst>
                  <a:gd name="T0" fmla="*/ 27 w 27"/>
                  <a:gd name="T1" fmla="*/ 0 h 24"/>
                  <a:gd name="T2" fmla="*/ 23 w 27"/>
                  <a:gd name="T3" fmla="*/ 0 h 24"/>
                  <a:gd name="T4" fmla="*/ 0 w 27"/>
                  <a:gd name="T5" fmla="*/ 20 h 24"/>
                  <a:gd name="T6" fmla="*/ 0 w 27"/>
                  <a:gd name="T7" fmla="*/ 24 h 24"/>
                  <a:gd name="T8" fmla="*/ 6 w 27"/>
                  <a:gd name="T9" fmla="*/ 24 h 24"/>
                  <a:gd name="T10" fmla="*/ 27 w 27"/>
                  <a:gd name="T11" fmla="*/ 3 h 24"/>
                  <a:gd name="T12" fmla="*/ 27 w 27"/>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27" h="24">
                    <a:moveTo>
                      <a:pt x="27" y="0"/>
                    </a:moveTo>
                    <a:lnTo>
                      <a:pt x="23" y="0"/>
                    </a:lnTo>
                    <a:lnTo>
                      <a:pt x="0" y="20"/>
                    </a:lnTo>
                    <a:lnTo>
                      <a:pt x="0" y="24"/>
                    </a:lnTo>
                    <a:lnTo>
                      <a:pt x="6" y="24"/>
                    </a:lnTo>
                    <a:lnTo>
                      <a:pt x="27" y="3"/>
                    </a:lnTo>
                    <a:lnTo>
                      <a:pt x="27" y="0"/>
                    </a:lnTo>
                    <a:close/>
                  </a:path>
                </a:pathLst>
              </a:custGeom>
              <a:solidFill>
                <a:srgbClr val="ADCF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3" name="Freeform 297">
                <a:extLst>
                  <a:ext uri="{FF2B5EF4-FFF2-40B4-BE49-F238E27FC236}">
                    <a16:creationId xmlns:a16="http://schemas.microsoft.com/office/drawing/2014/main" id="{D4FC353C-F5EB-49E2-AE1D-1C172A058872}"/>
                  </a:ext>
                </a:extLst>
              </p:cNvPr>
              <p:cNvSpPr>
                <a:spLocks/>
              </p:cNvSpPr>
              <p:nvPr/>
            </p:nvSpPr>
            <p:spPr bwMode="auto">
              <a:xfrm>
                <a:off x="7029451" y="4233863"/>
                <a:ext cx="42863" cy="38100"/>
              </a:xfrm>
              <a:custGeom>
                <a:avLst/>
                <a:gdLst>
                  <a:gd name="T0" fmla="*/ 27 w 27"/>
                  <a:gd name="T1" fmla="*/ 0 h 24"/>
                  <a:gd name="T2" fmla="*/ 23 w 27"/>
                  <a:gd name="T3" fmla="*/ 0 h 24"/>
                  <a:gd name="T4" fmla="*/ 0 w 27"/>
                  <a:gd name="T5" fmla="*/ 20 h 24"/>
                  <a:gd name="T6" fmla="*/ 0 w 27"/>
                  <a:gd name="T7" fmla="*/ 24 h 24"/>
                  <a:gd name="T8" fmla="*/ 6 w 27"/>
                  <a:gd name="T9" fmla="*/ 24 h 24"/>
                  <a:gd name="T10" fmla="*/ 27 w 27"/>
                  <a:gd name="T11" fmla="*/ 3 h 24"/>
                  <a:gd name="T12" fmla="*/ 27 w 27"/>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27" h="24">
                    <a:moveTo>
                      <a:pt x="27" y="0"/>
                    </a:moveTo>
                    <a:lnTo>
                      <a:pt x="23" y="0"/>
                    </a:lnTo>
                    <a:lnTo>
                      <a:pt x="0" y="20"/>
                    </a:lnTo>
                    <a:lnTo>
                      <a:pt x="0" y="24"/>
                    </a:lnTo>
                    <a:lnTo>
                      <a:pt x="6" y="24"/>
                    </a:lnTo>
                    <a:lnTo>
                      <a:pt x="27" y="3"/>
                    </a:lnTo>
                    <a:lnTo>
                      <a:pt x="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4" name="Freeform 298">
                <a:extLst>
                  <a:ext uri="{FF2B5EF4-FFF2-40B4-BE49-F238E27FC236}">
                    <a16:creationId xmlns:a16="http://schemas.microsoft.com/office/drawing/2014/main" id="{963671BD-98D3-4956-B7FC-B5458499B250}"/>
                  </a:ext>
                </a:extLst>
              </p:cNvPr>
              <p:cNvSpPr>
                <a:spLocks/>
              </p:cNvSpPr>
              <p:nvPr/>
            </p:nvSpPr>
            <p:spPr bwMode="auto">
              <a:xfrm>
                <a:off x="7065963" y="4227513"/>
                <a:ext cx="12700" cy="11113"/>
              </a:xfrm>
              <a:custGeom>
                <a:avLst/>
                <a:gdLst>
                  <a:gd name="T0" fmla="*/ 8 w 8"/>
                  <a:gd name="T1" fmla="*/ 0 h 7"/>
                  <a:gd name="T2" fmla="*/ 4 w 8"/>
                  <a:gd name="T3" fmla="*/ 0 h 7"/>
                  <a:gd name="T4" fmla="*/ 0 w 8"/>
                  <a:gd name="T5" fmla="*/ 4 h 7"/>
                  <a:gd name="T6" fmla="*/ 4 w 8"/>
                  <a:gd name="T7" fmla="*/ 4 h 7"/>
                  <a:gd name="T8" fmla="*/ 4 w 8"/>
                  <a:gd name="T9" fmla="*/ 7 h 7"/>
                  <a:gd name="T10" fmla="*/ 8 w 8"/>
                  <a:gd name="T11" fmla="*/ 4 h 7"/>
                  <a:gd name="T12" fmla="*/ 8 w 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8" y="0"/>
                    </a:moveTo>
                    <a:lnTo>
                      <a:pt x="4" y="0"/>
                    </a:lnTo>
                    <a:lnTo>
                      <a:pt x="0" y="4"/>
                    </a:lnTo>
                    <a:lnTo>
                      <a:pt x="4" y="4"/>
                    </a:lnTo>
                    <a:lnTo>
                      <a:pt x="4" y="7"/>
                    </a:lnTo>
                    <a:lnTo>
                      <a:pt x="8" y="4"/>
                    </a:lnTo>
                    <a:lnTo>
                      <a:pt x="8" y="0"/>
                    </a:lnTo>
                    <a:close/>
                  </a:path>
                </a:pathLst>
              </a:custGeom>
              <a:solidFill>
                <a:srgbClr val="B6D3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5" name="Freeform 299">
                <a:extLst>
                  <a:ext uri="{FF2B5EF4-FFF2-40B4-BE49-F238E27FC236}">
                    <a16:creationId xmlns:a16="http://schemas.microsoft.com/office/drawing/2014/main" id="{6BFFDCED-B98B-4F3D-9BB3-17F9E89F7C57}"/>
                  </a:ext>
                </a:extLst>
              </p:cNvPr>
              <p:cNvSpPr>
                <a:spLocks/>
              </p:cNvSpPr>
              <p:nvPr/>
            </p:nvSpPr>
            <p:spPr bwMode="auto">
              <a:xfrm>
                <a:off x="7065963" y="4227513"/>
                <a:ext cx="12700" cy="11113"/>
              </a:xfrm>
              <a:custGeom>
                <a:avLst/>
                <a:gdLst>
                  <a:gd name="T0" fmla="*/ 8 w 8"/>
                  <a:gd name="T1" fmla="*/ 0 h 7"/>
                  <a:gd name="T2" fmla="*/ 4 w 8"/>
                  <a:gd name="T3" fmla="*/ 0 h 7"/>
                  <a:gd name="T4" fmla="*/ 0 w 8"/>
                  <a:gd name="T5" fmla="*/ 4 h 7"/>
                  <a:gd name="T6" fmla="*/ 4 w 8"/>
                  <a:gd name="T7" fmla="*/ 4 h 7"/>
                  <a:gd name="T8" fmla="*/ 4 w 8"/>
                  <a:gd name="T9" fmla="*/ 7 h 7"/>
                  <a:gd name="T10" fmla="*/ 8 w 8"/>
                  <a:gd name="T11" fmla="*/ 4 h 7"/>
                  <a:gd name="T12" fmla="*/ 8 w 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8" y="0"/>
                    </a:moveTo>
                    <a:lnTo>
                      <a:pt x="4" y="0"/>
                    </a:lnTo>
                    <a:lnTo>
                      <a:pt x="0" y="4"/>
                    </a:lnTo>
                    <a:lnTo>
                      <a:pt x="4" y="4"/>
                    </a:lnTo>
                    <a:lnTo>
                      <a:pt x="4" y="7"/>
                    </a:lnTo>
                    <a:lnTo>
                      <a:pt x="8" y="4"/>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6" name="Freeform 300">
                <a:extLst>
                  <a:ext uri="{FF2B5EF4-FFF2-40B4-BE49-F238E27FC236}">
                    <a16:creationId xmlns:a16="http://schemas.microsoft.com/office/drawing/2014/main" id="{6F822E2F-93F7-4111-8D18-3EB342E027BE}"/>
                  </a:ext>
                </a:extLst>
              </p:cNvPr>
              <p:cNvSpPr>
                <a:spLocks/>
              </p:cNvSpPr>
              <p:nvPr/>
            </p:nvSpPr>
            <p:spPr bwMode="auto">
              <a:xfrm>
                <a:off x="7024688" y="4265613"/>
                <a:ext cx="14288" cy="12700"/>
              </a:xfrm>
              <a:custGeom>
                <a:avLst/>
                <a:gdLst>
                  <a:gd name="T0" fmla="*/ 3 w 9"/>
                  <a:gd name="T1" fmla="*/ 0 h 8"/>
                  <a:gd name="T2" fmla="*/ 0 w 9"/>
                  <a:gd name="T3" fmla="*/ 4 h 8"/>
                  <a:gd name="T4" fmla="*/ 0 w 9"/>
                  <a:gd name="T5" fmla="*/ 8 h 8"/>
                  <a:gd name="T6" fmla="*/ 5 w 9"/>
                  <a:gd name="T7" fmla="*/ 8 h 8"/>
                  <a:gd name="T8" fmla="*/ 9 w 9"/>
                  <a:gd name="T9" fmla="*/ 4 h 8"/>
                  <a:gd name="T10" fmla="*/ 3 w 9"/>
                  <a:gd name="T11" fmla="*/ 4 h 8"/>
                  <a:gd name="T12" fmla="*/ 3 w 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3" y="0"/>
                    </a:moveTo>
                    <a:lnTo>
                      <a:pt x="0" y="4"/>
                    </a:lnTo>
                    <a:lnTo>
                      <a:pt x="0" y="8"/>
                    </a:lnTo>
                    <a:lnTo>
                      <a:pt x="5" y="8"/>
                    </a:lnTo>
                    <a:lnTo>
                      <a:pt x="9" y="4"/>
                    </a:lnTo>
                    <a:lnTo>
                      <a:pt x="3" y="4"/>
                    </a:lnTo>
                    <a:lnTo>
                      <a:pt x="3" y="0"/>
                    </a:lnTo>
                    <a:close/>
                  </a:path>
                </a:pathLst>
              </a:custGeom>
              <a:solidFill>
                <a:srgbClr val="B2D2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7" name="Freeform 301">
                <a:extLst>
                  <a:ext uri="{FF2B5EF4-FFF2-40B4-BE49-F238E27FC236}">
                    <a16:creationId xmlns:a16="http://schemas.microsoft.com/office/drawing/2014/main" id="{18F6A1CB-A540-4708-B7C8-8174A603A8F2}"/>
                  </a:ext>
                </a:extLst>
              </p:cNvPr>
              <p:cNvSpPr>
                <a:spLocks/>
              </p:cNvSpPr>
              <p:nvPr/>
            </p:nvSpPr>
            <p:spPr bwMode="auto">
              <a:xfrm>
                <a:off x="7024688" y="4265613"/>
                <a:ext cx="14288" cy="12700"/>
              </a:xfrm>
              <a:custGeom>
                <a:avLst/>
                <a:gdLst>
                  <a:gd name="T0" fmla="*/ 3 w 9"/>
                  <a:gd name="T1" fmla="*/ 0 h 8"/>
                  <a:gd name="T2" fmla="*/ 0 w 9"/>
                  <a:gd name="T3" fmla="*/ 4 h 8"/>
                  <a:gd name="T4" fmla="*/ 0 w 9"/>
                  <a:gd name="T5" fmla="*/ 8 h 8"/>
                  <a:gd name="T6" fmla="*/ 5 w 9"/>
                  <a:gd name="T7" fmla="*/ 8 h 8"/>
                  <a:gd name="T8" fmla="*/ 9 w 9"/>
                  <a:gd name="T9" fmla="*/ 4 h 8"/>
                  <a:gd name="T10" fmla="*/ 3 w 9"/>
                  <a:gd name="T11" fmla="*/ 4 h 8"/>
                  <a:gd name="T12" fmla="*/ 3 w 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3" y="0"/>
                    </a:moveTo>
                    <a:lnTo>
                      <a:pt x="0" y="4"/>
                    </a:lnTo>
                    <a:lnTo>
                      <a:pt x="0" y="8"/>
                    </a:lnTo>
                    <a:lnTo>
                      <a:pt x="5" y="8"/>
                    </a:lnTo>
                    <a:lnTo>
                      <a:pt x="9" y="4"/>
                    </a:lnTo>
                    <a:lnTo>
                      <a:pt x="3" y="4"/>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8" name="Freeform 302">
                <a:extLst>
                  <a:ext uri="{FF2B5EF4-FFF2-40B4-BE49-F238E27FC236}">
                    <a16:creationId xmlns:a16="http://schemas.microsoft.com/office/drawing/2014/main" id="{BBD70094-DE03-4E51-8B0A-73C2982163B8}"/>
                  </a:ext>
                </a:extLst>
              </p:cNvPr>
              <p:cNvSpPr>
                <a:spLocks/>
              </p:cNvSpPr>
              <p:nvPr/>
            </p:nvSpPr>
            <p:spPr bwMode="auto">
              <a:xfrm>
                <a:off x="7107238" y="4233863"/>
                <a:ext cx="39688" cy="38100"/>
              </a:xfrm>
              <a:custGeom>
                <a:avLst/>
                <a:gdLst>
                  <a:gd name="T0" fmla="*/ 25 w 25"/>
                  <a:gd name="T1" fmla="*/ 0 h 24"/>
                  <a:gd name="T2" fmla="*/ 21 w 25"/>
                  <a:gd name="T3" fmla="*/ 0 h 24"/>
                  <a:gd name="T4" fmla="*/ 0 w 25"/>
                  <a:gd name="T5" fmla="*/ 20 h 24"/>
                  <a:gd name="T6" fmla="*/ 0 w 25"/>
                  <a:gd name="T7" fmla="*/ 24 h 24"/>
                  <a:gd name="T8" fmla="*/ 4 w 25"/>
                  <a:gd name="T9" fmla="*/ 24 h 24"/>
                  <a:gd name="T10" fmla="*/ 25 w 25"/>
                  <a:gd name="T11" fmla="*/ 3 h 24"/>
                  <a:gd name="T12" fmla="*/ 25 w 25"/>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25" h="24">
                    <a:moveTo>
                      <a:pt x="25" y="0"/>
                    </a:moveTo>
                    <a:lnTo>
                      <a:pt x="21" y="0"/>
                    </a:lnTo>
                    <a:lnTo>
                      <a:pt x="0" y="20"/>
                    </a:lnTo>
                    <a:lnTo>
                      <a:pt x="0" y="24"/>
                    </a:lnTo>
                    <a:lnTo>
                      <a:pt x="4" y="24"/>
                    </a:lnTo>
                    <a:lnTo>
                      <a:pt x="25" y="3"/>
                    </a:lnTo>
                    <a:lnTo>
                      <a:pt x="25" y="0"/>
                    </a:lnTo>
                    <a:close/>
                  </a:path>
                </a:pathLst>
              </a:custGeom>
              <a:solidFill>
                <a:srgbClr val="ADCF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9" name="Freeform 303">
                <a:extLst>
                  <a:ext uri="{FF2B5EF4-FFF2-40B4-BE49-F238E27FC236}">
                    <a16:creationId xmlns:a16="http://schemas.microsoft.com/office/drawing/2014/main" id="{36BE9287-C5AA-43DD-A6DB-8EDC2C88B5C0}"/>
                  </a:ext>
                </a:extLst>
              </p:cNvPr>
              <p:cNvSpPr>
                <a:spLocks/>
              </p:cNvSpPr>
              <p:nvPr/>
            </p:nvSpPr>
            <p:spPr bwMode="auto">
              <a:xfrm>
                <a:off x="7107238" y="4233863"/>
                <a:ext cx="39688" cy="38100"/>
              </a:xfrm>
              <a:custGeom>
                <a:avLst/>
                <a:gdLst>
                  <a:gd name="T0" fmla="*/ 25 w 25"/>
                  <a:gd name="T1" fmla="*/ 0 h 24"/>
                  <a:gd name="T2" fmla="*/ 21 w 25"/>
                  <a:gd name="T3" fmla="*/ 0 h 24"/>
                  <a:gd name="T4" fmla="*/ 0 w 25"/>
                  <a:gd name="T5" fmla="*/ 20 h 24"/>
                  <a:gd name="T6" fmla="*/ 0 w 25"/>
                  <a:gd name="T7" fmla="*/ 24 h 24"/>
                  <a:gd name="T8" fmla="*/ 4 w 25"/>
                  <a:gd name="T9" fmla="*/ 24 h 24"/>
                  <a:gd name="T10" fmla="*/ 25 w 25"/>
                  <a:gd name="T11" fmla="*/ 3 h 24"/>
                  <a:gd name="T12" fmla="*/ 25 w 25"/>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25" h="24">
                    <a:moveTo>
                      <a:pt x="25" y="0"/>
                    </a:moveTo>
                    <a:lnTo>
                      <a:pt x="21" y="0"/>
                    </a:lnTo>
                    <a:lnTo>
                      <a:pt x="0" y="20"/>
                    </a:lnTo>
                    <a:lnTo>
                      <a:pt x="0" y="24"/>
                    </a:lnTo>
                    <a:lnTo>
                      <a:pt x="4" y="24"/>
                    </a:lnTo>
                    <a:lnTo>
                      <a:pt x="25" y="3"/>
                    </a:lnTo>
                    <a:lnTo>
                      <a:pt x="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0" name="Freeform 304">
                <a:extLst>
                  <a:ext uri="{FF2B5EF4-FFF2-40B4-BE49-F238E27FC236}">
                    <a16:creationId xmlns:a16="http://schemas.microsoft.com/office/drawing/2014/main" id="{CF9B10CD-9FCE-4BBC-A749-45D1B960A03A}"/>
                  </a:ext>
                </a:extLst>
              </p:cNvPr>
              <p:cNvSpPr>
                <a:spLocks/>
              </p:cNvSpPr>
              <p:nvPr/>
            </p:nvSpPr>
            <p:spPr bwMode="auto">
              <a:xfrm>
                <a:off x="7146926" y="4227513"/>
                <a:ext cx="6350" cy="6350"/>
              </a:xfrm>
              <a:custGeom>
                <a:avLst/>
                <a:gdLst>
                  <a:gd name="T0" fmla="*/ 4 w 4"/>
                  <a:gd name="T1" fmla="*/ 0 h 4"/>
                  <a:gd name="T2" fmla="*/ 0 w 4"/>
                  <a:gd name="T3" fmla="*/ 0 h 4"/>
                  <a:gd name="T4" fmla="*/ 4 w 4"/>
                  <a:gd name="T5" fmla="*/ 0 h 4"/>
                  <a:gd name="T6" fmla="*/ 4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0" y="0"/>
                    </a:lnTo>
                    <a:lnTo>
                      <a:pt x="4" y="0"/>
                    </a:lnTo>
                    <a:lnTo>
                      <a:pt x="4" y="4"/>
                    </a:lnTo>
                    <a:lnTo>
                      <a:pt x="4" y="4"/>
                    </a:lnTo>
                    <a:lnTo>
                      <a:pt x="4" y="0"/>
                    </a:lnTo>
                    <a:close/>
                  </a:path>
                </a:pathLst>
              </a:custGeom>
              <a:solidFill>
                <a:srgbClr val="BBD6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1" name="Freeform 305">
                <a:extLst>
                  <a:ext uri="{FF2B5EF4-FFF2-40B4-BE49-F238E27FC236}">
                    <a16:creationId xmlns:a16="http://schemas.microsoft.com/office/drawing/2014/main" id="{04F505D8-60DC-423E-BB0C-60C4B449FF50}"/>
                  </a:ext>
                </a:extLst>
              </p:cNvPr>
              <p:cNvSpPr>
                <a:spLocks/>
              </p:cNvSpPr>
              <p:nvPr/>
            </p:nvSpPr>
            <p:spPr bwMode="auto">
              <a:xfrm>
                <a:off x="7146926" y="4227513"/>
                <a:ext cx="6350" cy="6350"/>
              </a:xfrm>
              <a:custGeom>
                <a:avLst/>
                <a:gdLst>
                  <a:gd name="T0" fmla="*/ 4 w 4"/>
                  <a:gd name="T1" fmla="*/ 0 h 4"/>
                  <a:gd name="T2" fmla="*/ 0 w 4"/>
                  <a:gd name="T3" fmla="*/ 0 h 4"/>
                  <a:gd name="T4" fmla="*/ 4 w 4"/>
                  <a:gd name="T5" fmla="*/ 0 h 4"/>
                  <a:gd name="T6" fmla="*/ 4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0" y="0"/>
                    </a:lnTo>
                    <a:lnTo>
                      <a:pt x="4" y="0"/>
                    </a:lnTo>
                    <a:lnTo>
                      <a:pt x="4" y="4"/>
                    </a:lnTo>
                    <a:lnTo>
                      <a:pt x="4" y="4"/>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2" name="Freeform 306">
                <a:extLst>
                  <a:ext uri="{FF2B5EF4-FFF2-40B4-BE49-F238E27FC236}">
                    <a16:creationId xmlns:a16="http://schemas.microsoft.com/office/drawing/2014/main" id="{854CC69E-4DBF-41C9-B07B-FE4A5A47A7CB}"/>
                  </a:ext>
                </a:extLst>
              </p:cNvPr>
              <p:cNvSpPr>
                <a:spLocks/>
              </p:cNvSpPr>
              <p:nvPr/>
            </p:nvSpPr>
            <p:spPr bwMode="auto">
              <a:xfrm>
                <a:off x="7140576" y="4227513"/>
                <a:ext cx="12700" cy="11113"/>
              </a:xfrm>
              <a:custGeom>
                <a:avLst/>
                <a:gdLst>
                  <a:gd name="T0" fmla="*/ 8 w 8"/>
                  <a:gd name="T1" fmla="*/ 0 h 7"/>
                  <a:gd name="T2" fmla="*/ 4 w 8"/>
                  <a:gd name="T3" fmla="*/ 0 h 7"/>
                  <a:gd name="T4" fmla="*/ 0 w 8"/>
                  <a:gd name="T5" fmla="*/ 4 h 7"/>
                  <a:gd name="T6" fmla="*/ 4 w 8"/>
                  <a:gd name="T7" fmla="*/ 4 h 7"/>
                  <a:gd name="T8" fmla="*/ 4 w 8"/>
                  <a:gd name="T9" fmla="*/ 7 h 7"/>
                  <a:gd name="T10" fmla="*/ 8 w 8"/>
                  <a:gd name="T11" fmla="*/ 4 h 7"/>
                  <a:gd name="T12" fmla="*/ 8 w 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8" y="0"/>
                    </a:moveTo>
                    <a:lnTo>
                      <a:pt x="4" y="0"/>
                    </a:lnTo>
                    <a:lnTo>
                      <a:pt x="0" y="4"/>
                    </a:lnTo>
                    <a:lnTo>
                      <a:pt x="4" y="4"/>
                    </a:lnTo>
                    <a:lnTo>
                      <a:pt x="4" y="7"/>
                    </a:lnTo>
                    <a:lnTo>
                      <a:pt x="8" y="4"/>
                    </a:lnTo>
                    <a:lnTo>
                      <a:pt x="8" y="0"/>
                    </a:lnTo>
                    <a:close/>
                  </a:path>
                </a:pathLst>
              </a:custGeom>
              <a:solidFill>
                <a:srgbClr val="B6D3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3" name="Freeform 307">
                <a:extLst>
                  <a:ext uri="{FF2B5EF4-FFF2-40B4-BE49-F238E27FC236}">
                    <a16:creationId xmlns:a16="http://schemas.microsoft.com/office/drawing/2014/main" id="{C59B6AF7-2178-40A0-9DA6-16447E2CFF99}"/>
                  </a:ext>
                </a:extLst>
              </p:cNvPr>
              <p:cNvSpPr>
                <a:spLocks/>
              </p:cNvSpPr>
              <p:nvPr/>
            </p:nvSpPr>
            <p:spPr bwMode="auto">
              <a:xfrm>
                <a:off x="7140576" y="4227513"/>
                <a:ext cx="12700" cy="11113"/>
              </a:xfrm>
              <a:custGeom>
                <a:avLst/>
                <a:gdLst>
                  <a:gd name="T0" fmla="*/ 8 w 8"/>
                  <a:gd name="T1" fmla="*/ 0 h 7"/>
                  <a:gd name="T2" fmla="*/ 4 w 8"/>
                  <a:gd name="T3" fmla="*/ 0 h 7"/>
                  <a:gd name="T4" fmla="*/ 0 w 8"/>
                  <a:gd name="T5" fmla="*/ 4 h 7"/>
                  <a:gd name="T6" fmla="*/ 4 w 8"/>
                  <a:gd name="T7" fmla="*/ 4 h 7"/>
                  <a:gd name="T8" fmla="*/ 4 w 8"/>
                  <a:gd name="T9" fmla="*/ 7 h 7"/>
                  <a:gd name="T10" fmla="*/ 8 w 8"/>
                  <a:gd name="T11" fmla="*/ 4 h 7"/>
                  <a:gd name="T12" fmla="*/ 8 w 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8" y="0"/>
                    </a:moveTo>
                    <a:lnTo>
                      <a:pt x="4" y="0"/>
                    </a:lnTo>
                    <a:lnTo>
                      <a:pt x="0" y="4"/>
                    </a:lnTo>
                    <a:lnTo>
                      <a:pt x="4" y="4"/>
                    </a:lnTo>
                    <a:lnTo>
                      <a:pt x="4" y="7"/>
                    </a:lnTo>
                    <a:lnTo>
                      <a:pt x="8" y="4"/>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4" name="Freeform 308">
                <a:extLst>
                  <a:ext uri="{FF2B5EF4-FFF2-40B4-BE49-F238E27FC236}">
                    <a16:creationId xmlns:a16="http://schemas.microsoft.com/office/drawing/2014/main" id="{02AA6B06-3968-4828-BEAC-822AD383C3E2}"/>
                  </a:ext>
                </a:extLst>
              </p:cNvPr>
              <p:cNvSpPr>
                <a:spLocks/>
              </p:cNvSpPr>
              <p:nvPr/>
            </p:nvSpPr>
            <p:spPr bwMode="auto">
              <a:xfrm>
                <a:off x="7102476" y="4265613"/>
                <a:ext cx="11113" cy="12700"/>
              </a:xfrm>
              <a:custGeom>
                <a:avLst/>
                <a:gdLst>
                  <a:gd name="T0" fmla="*/ 3 w 7"/>
                  <a:gd name="T1" fmla="*/ 0 h 8"/>
                  <a:gd name="T2" fmla="*/ 0 w 7"/>
                  <a:gd name="T3" fmla="*/ 4 h 8"/>
                  <a:gd name="T4" fmla="*/ 0 w 7"/>
                  <a:gd name="T5" fmla="*/ 8 h 8"/>
                  <a:gd name="T6" fmla="*/ 3 w 7"/>
                  <a:gd name="T7" fmla="*/ 8 h 8"/>
                  <a:gd name="T8" fmla="*/ 7 w 7"/>
                  <a:gd name="T9" fmla="*/ 4 h 8"/>
                  <a:gd name="T10" fmla="*/ 3 w 7"/>
                  <a:gd name="T11" fmla="*/ 4 h 8"/>
                  <a:gd name="T12" fmla="*/ 3 w 7"/>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3" y="0"/>
                    </a:moveTo>
                    <a:lnTo>
                      <a:pt x="0" y="4"/>
                    </a:lnTo>
                    <a:lnTo>
                      <a:pt x="0" y="8"/>
                    </a:lnTo>
                    <a:lnTo>
                      <a:pt x="3" y="8"/>
                    </a:lnTo>
                    <a:lnTo>
                      <a:pt x="7" y="4"/>
                    </a:lnTo>
                    <a:lnTo>
                      <a:pt x="3" y="4"/>
                    </a:lnTo>
                    <a:lnTo>
                      <a:pt x="3" y="0"/>
                    </a:lnTo>
                    <a:close/>
                  </a:path>
                </a:pathLst>
              </a:custGeom>
              <a:solidFill>
                <a:srgbClr val="B2D2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5" name="Freeform 309">
                <a:extLst>
                  <a:ext uri="{FF2B5EF4-FFF2-40B4-BE49-F238E27FC236}">
                    <a16:creationId xmlns:a16="http://schemas.microsoft.com/office/drawing/2014/main" id="{1D6AC189-5B15-4291-B3D1-AD516E5DA8EC}"/>
                  </a:ext>
                </a:extLst>
              </p:cNvPr>
              <p:cNvSpPr>
                <a:spLocks/>
              </p:cNvSpPr>
              <p:nvPr/>
            </p:nvSpPr>
            <p:spPr bwMode="auto">
              <a:xfrm>
                <a:off x="7102476" y="4265613"/>
                <a:ext cx="11113" cy="12700"/>
              </a:xfrm>
              <a:custGeom>
                <a:avLst/>
                <a:gdLst>
                  <a:gd name="T0" fmla="*/ 3 w 7"/>
                  <a:gd name="T1" fmla="*/ 0 h 8"/>
                  <a:gd name="T2" fmla="*/ 0 w 7"/>
                  <a:gd name="T3" fmla="*/ 4 h 8"/>
                  <a:gd name="T4" fmla="*/ 0 w 7"/>
                  <a:gd name="T5" fmla="*/ 8 h 8"/>
                  <a:gd name="T6" fmla="*/ 3 w 7"/>
                  <a:gd name="T7" fmla="*/ 8 h 8"/>
                  <a:gd name="T8" fmla="*/ 7 w 7"/>
                  <a:gd name="T9" fmla="*/ 4 h 8"/>
                  <a:gd name="T10" fmla="*/ 3 w 7"/>
                  <a:gd name="T11" fmla="*/ 4 h 8"/>
                  <a:gd name="T12" fmla="*/ 3 w 7"/>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3" y="0"/>
                    </a:moveTo>
                    <a:lnTo>
                      <a:pt x="0" y="4"/>
                    </a:lnTo>
                    <a:lnTo>
                      <a:pt x="0" y="8"/>
                    </a:lnTo>
                    <a:lnTo>
                      <a:pt x="3" y="8"/>
                    </a:lnTo>
                    <a:lnTo>
                      <a:pt x="7" y="4"/>
                    </a:lnTo>
                    <a:lnTo>
                      <a:pt x="3" y="4"/>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6" name="Freeform 310">
                <a:extLst>
                  <a:ext uri="{FF2B5EF4-FFF2-40B4-BE49-F238E27FC236}">
                    <a16:creationId xmlns:a16="http://schemas.microsoft.com/office/drawing/2014/main" id="{00B6921E-B95C-4FCB-8086-60F10930E319}"/>
                  </a:ext>
                </a:extLst>
              </p:cNvPr>
              <p:cNvSpPr>
                <a:spLocks/>
              </p:cNvSpPr>
              <p:nvPr/>
            </p:nvSpPr>
            <p:spPr bwMode="auto">
              <a:xfrm>
                <a:off x="7181851" y="4233863"/>
                <a:ext cx="39688" cy="38100"/>
              </a:xfrm>
              <a:custGeom>
                <a:avLst/>
                <a:gdLst>
                  <a:gd name="T0" fmla="*/ 25 w 25"/>
                  <a:gd name="T1" fmla="*/ 0 h 24"/>
                  <a:gd name="T2" fmla="*/ 21 w 25"/>
                  <a:gd name="T3" fmla="*/ 0 h 24"/>
                  <a:gd name="T4" fmla="*/ 0 w 25"/>
                  <a:gd name="T5" fmla="*/ 20 h 24"/>
                  <a:gd name="T6" fmla="*/ 0 w 25"/>
                  <a:gd name="T7" fmla="*/ 24 h 24"/>
                  <a:gd name="T8" fmla="*/ 4 w 25"/>
                  <a:gd name="T9" fmla="*/ 24 h 24"/>
                  <a:gd name="T10" fmla="*/ 25 w 25"/>
                  <a:gd name="T11" fmla="*/ 3 h 24"/>
                  <a:gd name="T12" fmla="*/ 25 w 25"/>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25" h="24">
                    <a:moveTo>
                      <a:pt x="25" y="0"/>
                    </a:moveTo>
                    <a:lnTo>
                      <a:pt x="21" y="0"/>
                    </a:lnTo>
                    <a:lnTo>
                      <a:pt x="0" y="20"/>
                    </a:lnTo>
                    <a:lnTo>
                      <a:pt x="0" y="24"/>
                    </a:lnTo>
                    <a:lnTo>
                      <a:pt x="4" y="24"/>
                    </a:lnTo>
                    <a:lnTo>
                      <a:pt x="25" y="3"/>
                    </a:lnTo>
                    <a:lnTo>
                      <a:pt x="25" y="0"/>
                    </a:lnTo>
                    <a:close/>
                  </a:path>
                </a:pathLst>
              </a:custGeom>
              <a:solidFill>
                <a:srgbClr val="ADCF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7" name="Freeform 311">
                <a:extLst>
                  <a:ext uri="{FF2B5EF4-FFF2-40B4-BE49-F238E27FC236}">
                    <a16:creationId xmlns:a16="http://schemas.microsoft.com/office/drawing/2014/main" id="{C64F3DDD-66AC-4C22-9603-A8557160BE70}"/>
                  </a:ext>
                </a:extLst>
              </p:cNvPr>
              <p:cNvSpPr>
                <a:spLocks/>
              </p:cNvSpPr>
              <p:nvPr/>
            </p:nvSpPr>
            <p:spPr bwMode="auto">
              <a:xfrm>
                <a:off x="7181851" y="4233863"/>
                <a:ext cx="39688" cy="38100"/>
              </a:xfrm>
              <a:custGeom>
                <a:avLst/>
                <a:gdLst>
                  <a:gd name="T0" fmla="*/ 25 w 25"/>
                  <a:gd name="T1" fmla="*/ 0 h 24"/>
                  <a:gd name="T2" fmla="*/ 21 w 25"/>
                  <a:gd name="T3" fmla="*/ 0 h 24"/>
                  <a:gd name="T4" fmla="*/ 0 w 25"/>
                  <a:gd name="T5" fmla="*/ 20 h 24"/>
                  <a:gd name="T6" fmla="*/ 0 w 25"/>
                  <a:gd name="T7" fmla="*/ 24 h 24"/>
                  <a:gd name="T8" fmla="*/ 4 w 25"/>
                  <a:gd name="T9" fmla="*/ 24 h 24"/>
                  <a:gd name="T10" fmla="*/ 25 w 25"/>
                  <a:gd name="T11" fmla="*/ 3 h 24"/>
                  <a:gd name="T12" fmla="*/ 25 w 25"/>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25" h="24">
                    <a:moveTo>
                      <a:pt x="25" y="0"/>
                    </a:moveTo>
                    <a:lnTo>
                      <a:pt x="21" y="0"/>
                    </a:lnTo>
                    <a:lnTo>
                      <a:pt x="0" y="20"/>
                    </a:lnTo>
                    <a:lnTo>
                      <a:pt x="0" y="24"/>
                    </a:lnTo>
                    <a:lnTo>
                      <a:pt x="4" y="24"/>
                    </a:lnTo>
                    <a:lnTo>
                      <a:pt x="25" y="3"/>
                    </a:lnTo>
                    <a:lnTo>
                      <a:pt x="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8" name="Freeform 312">
                <a:extLst>
                  <a:ext uri="{FF2B5EF4-FFF2-40B4-BE49-F238E27FC236}">
                    <a16:creationId xmlns:a16="http://schemas.microsoft.com/office/drawing/2014/main" id="{9A2A8AF4-0F77-4D81-8B05-EFAD2FE0C079}"/>
                  </a:ext>
                </a:extLst>
              </p:cNvPr>
              <p:cNvSpPr>
                <a:spLocks/>
              </p:cNvSpPr>
              <p:nvPr/>
            </p:nvSpPr>
            <p:spPr bwMode="auto">
              <a:xfrm>
                <a:off x="7215188" y="4227513"/>
                <a:ext cx="12700" cy="11113"/>
              </a:xfrm>
              <a:custGeom>
                <a:avLst/>
                <a:gdLst>
                  <a:gd name="T0" fmla="*/ 8 w 8"/>
                  <a:gd name="T1" fmla="*/ 0 h 7"/>
                  <a:gd name="T2" fmla="*/ 4 w 8"/>
                  <a:gd name="T3" fmla="*/ 0 h 7"/>
                  <a:gd name="T4" fmla="*/ 0 w 8"/>
                  <a:gd name="T5" fmla="*/ 4 h 7"/>
                  <a:gd name="T6" fmla="*/ 4 w 8"/>
                  <a:gd name="T7" fmla="*/ 4 h 7"/>
                  <a:gd name="T8" fmla="*/ 4 w 8"/>
                  <a:gd name="T9" fmla="*/ 7 h 7"/>
                  <a:gd name="T10" fmla="*/ 8 w 8"/>
                  <a:gd name="T11" fmla="*/ 4 h 7"/>
                  <a:gd name="T12" fmla="*/ 8 w 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8" y="0"/>
                    </a:moveTo>
                    <a:lnTo>
                      <a:pt x="4" y="0"/>
                    </a:lnTo>
                    <a:lnTo>
                      <a:pt x="0" y="4"/>
                    </a:lnTo>
                    <a:lnTo>
                      <a:pt x="4" y="4"/>
                    </a:lnTo>
                    <a:lnTo>
                      <a:pt x="4" y="7"/>
                    </a:lnTo>
                    <a:lnTo>
                      <a:pt x="8" y="4"/>
                    </a:lnTo>
                    <a:lnTo>
                      <a:pt x="8" y="0"/>
                    </a:lnTo>
                    <a:close/>
                  </a:path>
                </a:pathLst>
              </a:custGeom>
              <a:solidFill>
                <a:srgbClr val="B6D3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9" name="Freeform 313">
                <a:extLst>
                  <a:ext uri="{FF2B5EF4-FFF2-40B4-BE49-F238E27FC236}">
                    <a16:creationId xmlns:a16="http://schemas.microsoft.com/office/drawing/2014/main" id="{95545C26-8566-4568-9215-96D9BBD83204}"/>
                  </a:ext>
                </a:extLst>
              </p:cNvPr>
              <p:cNvSpPr>
                <a:spLocks/>
              </p:cNvSpPr>
              <p:nvPr/>
            </p:nvSpPr>
            <p:spPr bwMode="auto">
              <a:xfrm>
                <a:off x="7215188" y="4227513"/>
                <a:ext cx="12700" cy="11113"/>
              </a:xfrm>
              <a:custGeom>
                <a:avLst/>
                <a:gdLst>
                  <a:gd name="T0" fmla="*/ 8 w 8"/>
                  <a:gd name="T1" fmla="*/ 0 h 7"/>
                  <a:gd name="T2" fmla="*/ 4 w 8"/>
                  <a:gd name="T3" fmla="*/ 0 h 7"/>
                  <a:gd name="T4" fmla="*/ 0 w 8"/>
                  <a:gd name="T5" fmla="*/ 4 h 7"/>
                  <a:gd name="T6" fmla="*/ 4 w 8"/>
                  <a:gd name="T7" fmla="*/ 4 h 7"/>
                  <a:gd name="T8" fmla="*/ 4 w 8"/>
                  <a:gd name="T9" fmla="*/ 7 h 7"/>
                  <a:gd name="T10" fmla="*/ 8 w 8"/>
                  <a:gd name="T11" fmla="*/ 4 h 7"/>
                  <a:gd name="T12" fmla="*/ 8 w 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8" y="0"/>
                    </a:moveTo>
                    <a:lnTo>
                      <a:pt x="4" y="0"/>
                    </a:lnTo>
                    <a:lnTo>
                      <a:pt x="0" y="4"/>
                    </a:lnTo>
                    <a:lnTo>
                      <a:pt x="4" y="4"/>
                    </a:lnTo>
                    <a:lnTo>
                      <a:pt x="4" y="7"/>
                    </a:lnTo>
                    <a:lnTo>
                      <a:pt x="8" y="4"/>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0" name="Freeform 314">
                <a:extLst>
                  <a:ext uri="{FF2B5EF4-FFF2-40B4-BE49-F238E27FC236}">
                    <a16:creationId xmlns:a16="http://schemas.microsoft.com/office/drawing/2014/main" id="{D7272230-1E85-4C15-8E72-A6F04D1F27DF}"/>
                  </a:ext>
                </a:extLst>
              </p:cNvPr>
              <p:cNvSpPr>
                <a:spLocks/>
              </p:cNvSpPr>
              <p:nvPr/>
            </p:nvSpPr>
            <p:spPr bwMode="auto">
              <a:xfrm>
                <a:off x="7177088" y="4265613"/>
                <a:ext cx="11113" cy="12700"/>
              </a:xfrm>
              <a:custGeom>
                <a:avLst/>
                <a:gdLst>
                  <a:gd name="T0" fmla="*/ 3 w 7"/>
                  <a:gd name="T1" fmla="*/ 0 h 8"/>
                  <a:gd name="T2" fmla="*/ 0 w 7"/>
                  <a:gd name="T3" fmla="*/ 4 h 8"/>
                  <a:gd name="T4" fmla="*/ 0 w 7"/>
                  <a:gd name="T5" fmla="*/ 8 h 8"/>
                  <a:gd name="T6" fmla="*/ 3 w 7"/>
                  <a:gd name="T7" fmla="*/ 8 h 8"/>
                  <a:gd name="T8" fmla="*/ 7 w 7"/>
                  <a:gd name="T9" fmla="*/ 4 h 8"/>
                  <a:gd name="T10" fmla="*/ 3 w 7"/>
                  <a:gd name="T11" fmla="*/ 4 h 8"/>
                  <a:gd name="T12" fmla="*/ 3 w 7"/>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3" y="0"/>
                    </a:moveTo>
                    <a:lnTo>
                      <a:pt x="0" y="4"/>
                    </a:lnTo>
                    <a:lnTo>
                      <a:pt x="0" y="8"/>
                    </a:lnTo>
                    <a:lnTo>
                      <a:pt x="3" y="8"/>
                    </a:lnTo>
                    <a:lnTo>
                      <a:pt x="7" y="4"/>
                    </a:lnTo>
                    <a:lnTo>
                      <a:pt x="3" y="4"/>
                    </a:lnTo>
                    <a:lnTo>
                      <a:pt x="3" y="0"/>
                    </a:lnTo>
                    <a:close/>
                  </a:path>
                </a:pathLst>
              </a:custGeom>
              <a:solidFill>
                <a:srgbClr val="B2D2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1" name="Freeform 315">
                <a:extLst>
                  <a:ext uri="{FF2B5EF4-FFF2-40B4-BE49-F238E27FC236}">
                    <a16:creationId xmlns:a16="http://schemas.microsoft.com/office/drawing/2014/main" id="{586B43B5-177D-42D1-9C9E-8C62135FD490}"/>
                  </a:ext>
                </a:extLst>
              </p:cNvPr>
              <p:cNvSpPr>
                <a:spLocks/>
              </p:cNvSpPr>
              <p:nvPr/>
            </p:nvSpPr>
            <p:spPr bwMode="auto">
              <a:xfrm>
                <a:off x="7177088" y="4265613"/>
                <a:ext cx="11113" cy="12700"/>
              </a:xfrm>
              <a:custGeom>
                <a:avLst/>
                <a:gdLst>
                  <a:gd name="T0" fmla="*/ 3 w 7"/>
                  <a:gd name="T1" fmla="*/ 0 h 8"/>
                  <a:gd name="T2" fmla="*/ 0 w 7"/>
                  <a:gd name="T3" fmla="*/ 4 h 8"/>
                  <a:gd name="T4" fmla="*/ 0 w 7"/>
                  <a:gd name="T5" fmla="*/ 8 h 8"/>
                  <a:gd name="T6" fmla="*/ 3 w 7"/>
                  <a:gd name="T7" fmla="*/ 8 h 8"/>
                  <a:gd name="T8" fmla="*/ 7 w 7"/>
                  <a:gd name="T9" fmla="*/ 4 h 8"/>
                  <a:gd name="T10" fmla="*/ 3 w 7"/>
                  <a:gd name="T11" fmla="*/ 4 h 8"/>
                  <a:gd name="T12" fmla="*/ 3 w 7"/>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3" y="0"/>
                    </a:moveTo>
                    <a:lnTo>
                      <a:pt x="0" y="4"/>
                    </a:lnTo>
                    <a:lnTo>
                      <a:pt x="0" y="8"/>
                    </a:lnTo>
                    <a:lnTo>
                      <a:pt x="3" y="8"/>
                    </a:lnTo>
                    <a:lnTo>
                      <a:pt x="7" y="4"/>
                    </a:lnTo>
                    <a:lnTo>
                      <a:pt x="3" y="4"/>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2" name="Freeform 316">
                <a:extLst>
                  <a:ext uri="{FF2B5EF4-FFF2-40B4-BE49-F238E27FC236}">
                    <a16:creationId xmlns:a16="http://schemas.microsoft.com/office/drawing/2014/main" id="{7C49FD6D-BDDD-4ACB-B892-5BBD3E199E23}"/>
                  </a:ext>
                </a:extLst>
              </p:cNvPr>
              <p:cNvSpPr>
                <a:spLocks/>
              </p:cNvSpPr>
              <p:nvPr/>
            </p:nvSpPr>
            <p:spPr bwMode="auto">
              <a:xfrm>
                <a:off x="7248526" y="4179888"/>
                <a:ext cx="119063" cy="271463"/>
              </a:xfrm>
              <a:custGeom>
                <a:avLst/>
                <a:gdLst>
                  <a:gd name="T0" fmla="*/ 0 w 40"/>
                  <a:gd name="T1" fmla="*/ 0 h 91"/>
                  <a:gd name="T2" fmla="*/ 0 w 40"/>
                  <a:gd name="T3" fmla="*/ 77 h 91"/>
                  <a:gd name="T4" fmla="*/ 40 w 40"/>
                  <a:gd name="T5" fmla="*/ 91 h 91"/>
                  <a:gd name="T6" fmla="*/ 40 w 40"/>
                  <a:gd name="T7" fmla="*/ 0 h 91"/>
                  <a:gd name="T8" fmla="*/ 0 w 40"/>
                  <a:gd name="T9" fmla="*/ 0 h 91"/>
                </a:gdLst>
                <a:ahLst/>
                <a:cxnLst>
                  <a:cxn ang="0">
                    <a:pos x="T0" y="T1"/>
                  </a:cxn>
                  <a:cxn ang="0">
                    <a:pos x="T2" y="T3"/>
                  </a:cxn>
                  <a:cxn ang="0">
                    <a:pos x="T4" y="T5"/>
                  </a:cxn>
                  <a:cxn ang="0">
                    <a:pos x="T6" y="T7"/>
                  </a:cxn>
                  <a:cxn ang="0">
                    <a:pos x="T8" y="T9"/>
                  </a:cxn>
                </a:cxnLst>
                <a:rect l="0" t="0" r="r" b="b"/>
                <a:pathLst>
                  <a:path w="40" h="91">
                    <a:moveTo>
                      <a:pt x="0" y="0"/>
                    </a:moveTo>
                    <a:cubicBezTo>
                      <a:pt x="0" y="77"/>
                      <a:pt x="0" y="77"/>
                      <a:pt x="0" y="77"/>
                    </a:cubicBezTo>
                    <a:cubicBezTo>
                      <a:pt x="0" y="85"/>
                      <a:pt x="18" y="91"/>
                      <a:pt x="40" y="91"/>
                    </a:cubicBezTo>
                    <a:cubicBezTo>
                      <a:pt x="40" y="0"/>
                      <a:pt x="40" y="0"/>
                      <a:pt x="40" y="0"/>
                    </a:cubicBezTo>
                    <a:lnTo>
                      <a:pt x="0" y="0"/>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3" name="Freeform 317">
                <a:extLst>
                  <a:ext uri="{FF2B5EF4-FFF2-40B4-BE49-F238E27FC236}">
                    <a16:creationId xmlns:a16="http://schemas.microsoft.com/office/drawing/2014/main" id="{FD4FD2F4-E2ED-4436-8C20-47226A17A7A5}"/>
                  </a:ext>
                </a:extLst>
              </p:cNvPr>
              <p:cNvSpPr>
                <a:spLocks/>
              </p:cNvSpPr>
              <p:nvPr/>
            </p:nvSpPr>
            <p:spPr bwMode="auto">
              <a:xfrm>
                <a:off x="7364413" y="4179888"/>
                <a:ext cx="122238" cy="271463"/>
              </a:xfrm>
              <a:custGeom>
                <a:avLst/>
                <a:gdLst>
                  <a:gd name="T0" fmla="*/ 0 w 41"/>
                  <a:gd name="T1" fmla="*/ 91 h 91"/>
                  <a:gd name="T2" fmla="*/ 1 w 41"/>
                  <a:gd name="T3" fmla="*/ 91 h 91"/>
                  <a:gd name="T4" fmla="*/ 41 w 41"/>
                  <a:gd name="T5" fmla="*/ 77 h 91"/>
                  <a:gd name="T6" fmla="*/ 41 w 41"/>
                  <a:gd name="T7" fmla="*/ 0 h 91"/>
                  <a:gd name="T8" fmla="*/ 0 w 41"/>
                  <a:gd name="T9" fmla="*/ 0 h 91"/>
                  <a:gd name="T10" fmla="*/ 0 w 41"/>
                  <a:gd name="T11" fmla="*/ 91 h 91"/>
                </a:gdLst>
                <a:ahLst/>
                <a:cxnLst>
                  <a:cxn ang="0">
                    <a:pos x="T0" y="T1"/>
                  </a:cxn>
                  <a:cxn ang="0">
                    <a:pos x="T2" y="T3"/>
                  </a:cxn>
                  <a:cxn ang="0">
                    <a:pos x="T4" y="T5"/>
                  </a:cxn>
                  <a:cxn ang="0">
                    <a:pos x="T6" y="T7"/>
                  </a:cxn>
                  <a:cxn ang="0">
                    <a:pos x="T8" y="T9"/>
                  </a:cxn>
                  <a:cxn ang="0">
                    <a:pos x="T10" y="T11"/>
                  </a:cxn>
                </a:cxnLst>
                <a:rect l="0" t="0" r="r" b="b"/>
                <a:pathLst>
                  <a:path w="41" h="91">
                    <a:moveTo>
                      <a:pt x="0" y="91"/>
                    </a:moveTo>
                    <a:cubicBezTo>
                      <a:pt x="1" y="91"/>
                      <a:pt x="1" y="91"/>
                      <a:pt x="1" y="91"/>
                    </a:cubicBezTo>
                    <a:cubicBezTo>
                      <a:pt x="23" y="91"/>
                      <a:pt x="41" y="85"/>
                      <a:pt x="41" y="77"/>
                    </a:cubicBezTo>
                    <a:cubicBezTo>
                      <a:pt x="41" y="0"/>
                      <a:pt x="41" y="0"/>
                      <a:pt x="41" y="0"/>
                    </a:cubicBezTo>
                    <a:cubicBezTo>
                      <a:pt x="0" y="0"/>
                      <a:pt x="0" y="0"/>
                      <a:pt x="0" y="0"/>
                    </a:cubicBezTo>
                    <a:lnTo>
                      <a:pt x="0" y="91"/>
                    </a:lnTo>
                    <a:close/>
                  </a:path>
                </a:pathLst>
              </a:custGeom>
              <a:solidFill>
                <a:srgbClr val="5A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4" name="Freeform 318">
                <a:extLst>
                  <a:ext uri="{FF2B5EF4-FFF2-40B4-BE49-F238E27FC236}">
                    <a16:creationId xmlns:a16="http://schemas.microsoft.com/office/drawing/2014/main" id="{BDD3E36A-F449-4845-959B-89EC2DE233EB}"/>
                  </a:ext>
                </a:extLst>
              </p:cNvPr>
              <p:cNvSpPr>
                <a:spLocks/>
              </p:cNvSpPr>
              <p:nvPr/>
            </p:nvSpPr>
            <p:spPr bwMode="auto">
              <a:xfrm>
                <a:off x="7248526" y="4135438"/>
                <a:ext cx="238125" cy="85725"/>
              </a:xfrm>
              <a:custGeom>
                <a:avLst/>
                <a:gdLst>
                  <a:gd name="T0" fmla="*/ 80 w 80"/>
                  <a:gd name="T1" fmla="*/ 15 h 29"/>
                  <a:gd name="T2" fmla="*/ 40 w 80"/>
                  <a:gd name="T3" fmla="*/ 29 h 29"/>
                  <a:gd name="T4" fmla="*/ 0 w 80"/>
                  <a:gd name="T5" fmla="*/ 15 h 29"/>
                  <a:gd name="T6" fmla="*/ 40 w 80"/>
                  <a:gd name="T7" fmla="*/ 0 h 29"/>
                  <a:gd name="T8" fmla="*/ 80 w 80"/>
                  <a:gd name="T9" fmla="*/ 15 h 29"/>
                </a:gdLst>
                <a:ahLst/>
                <a:cxnLst>
                  <a:cxn ang="0">
                    <a:pos x="T0" y="T1"/>
                  </a:cxn>
                  <a:cxn ang="0">
                    <a:pos x="T2" y="T3"/>
                  </a:cxn>
                  <a:cxn ang="0">
                    <a:pos x="T4" y="T5"/>
                  </a:cxn>
                  <a:cxn ang="0">
                    <a:pos x="T6" y="T7"/>
                  </a:cxn>
                  <a:cxn ang="0">
                    <a:pos x="T8" y="T9"/>
                  </a:cxn>
                </a:cxnLst>
                <a:rect l="0" t="0" r="r" b="b"/>
                <a:pathLst>
                  <a:path w="80" h="29">
                    <a:moveTo>
                      <a:pt x="80" y="15"/>
                    </a:moveTo>
                    <a:cubicBezTo>
                      <a:pt x="80" y="22"/>
                      <a:pt x="62" y="29"/>
                      <a:pt x="40" y="29"/>
                    </a:cubicBezTo>
                    <a:cubicBezTo>
                      <a:pt x="18" y="29"/>
                      <a:pt x="0" y="23"/>
                      <a:pt x="0" y="15"/>
                    </a:cubicBezTo>
                    <a:cubicBezTo>
                      <a:pt x="0" y="7"/>
                      <a:pt x="18" y="0"/>
                      <a:pt x="40" y="0"/>
                    </a:cubicBezTo>
                    <a:cubicBezTo>
                      <a:pt x="62" y="0"/>
                      <a:pt x="80" y="6"/>
                      <a:pt x="80"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5" name="Oval 319">
                <a:extLst>
                  <a:ext uri="{FF2B5EF4-FFF2-40B4-BE49-F238E27FC236}">
                    <a16:creationId xmlns:a16="http://schemas.microsoft.com/office/drawing/2014/main" id="{F655C743-4E5B-4F88-AEFB-CBAC69ADB0A0}"/>
                  </a:ext>
                </a:extLst>
              </p:cNvPr>
              <p:cNvSpPr>
                <a:spLocks noChangeArrowheads="1"/>
              </p:cNvSpPr>
              <p:nvPr/>
            </p:nvSpPr>
            <p:spPr bwMode="auto">
              <a:xfrm>
                <a:off x="7272338" y="4146551"/>
                <a:ext cx="190500" cy="57150"/>
              </a:xfrm>
              <a:prstGeom prst="ellipse">
                <a:avLst/>
              </a:prstGeom>
              <a:solidFill>
                <a:srgbClr val="7FB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6" name="Freeform 320">
                <a:extLst>
                  <a:ext uri="{FF2B5EF4-FFF2-40B4-BE49-F238E27FC236}">
                    <a16:creationId xmlns:a16="http://schemas.microsoft.com/office/drawing/2014/main" id="{2749773E-C271-4C7B-9C4F-99AAF2CEF077}"/>
                  </a:ext>
                </a:extLst>
              </p:cNvPr>
              <p:cNvSpPr>
                <a:spLocks/>
              </p:cNvSpPr>
              <p:nvPr/>
            </p:nvSpPr>
            <p:spPr bwMode="auto">
              <a:xfrm>
                <a:off x="7272338" y="4146551"/>
                <a:ext cx="190500" cy="47625"/>
              </a:xfrm>
              <a:custGeom>
                <a:avLst/>
                <a:gdLst>
                  <a:gd name="T0" fmla="*/ 57 w 64"/>
                  <a:gd name="T1" fmla="*/ 16 h 16"/>
                  <a:gd name="T2" fmla="*/ 64 w 64"/>
                  <a:gd name="T3" fmla="*/ 10 h 16"/>
                  <a:gd name="T4" fmla="*/ 32 w 64"/>
                  <a:gd name="T5" fmla="*/ 0 h 16"/>
                  <a:gd name="T6" fmla="*/ 0 w 64"/>
                  <a:gd name="T7" fmla="*/ 10 h 16"/>
                  <a:gd name="T8" fmla="*/ 7 w 64"/>
                  <a:gd name="T9" fmla="*/ 16 h 16"/>
                  <a:gd name="T10" fmla="*/ 32 w 64"/>
                  <a:gd name="T11" fmla="*/ 12 h 16"/>
                  <a:gd name="T12" fmla="*/ 57 w 6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64" h="16">
                    <a:moveTo>
                      <a:pt x="57" y="16"/>
                    </a:moveTo>
                    <a:cubicBezTo>
                      <a:pt x="61" y="14"/>
                      <a:pt x="64" y="12"/>
                      <a:pt x="64" y="10"/>
                    </a:cubicBezTo>
                    <a:cubicBezTo>
                      <a:pt x="64" y="5"/>
                      <a:pt x="50" y="0"/>
                      <a:pt x="32" y="0"/>
                    </a:cubicBezTo>
                    <a:cubicBezTo>
                      <a:pt x="14" y="0"/>
                      <a:pt x="0" y="4"/>
                      <a:pt x="0" y="10"/>
                    </a:cubicBezTo>
                    <a:cubicBezTo>
                      <a:pt x="0" y="12"/>
                      <a:pt x="2" y="14"/>
                      <a:pt x="7" y="16"/>
                    </a:cubicBezTo>
                    <a:cubicBezTo>
                      <a:pt x="12" y="13"/>
                      <a:pt x="22" y="12"/>
                      <a:pt x="32" y="12"/>
                    </a:cubicBezTo>
                    <a:cubicBezTo>
                      <a:pt x="42" y="12"/>
                      <a:pt x="51" y="13"/>
                      <a:pt x="57" y="16"/>
                    </a:cubicBezTo>
                  </a:path>
                </a:pathLst>
              </a:custGeom>
              <a:solidFill>
                <a:srgbClr val="B8D4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7" name="Freeform 321">
                <a:extLst>
                  <a:ext uri="{FF2B5EF4-FFF2-40B4-BE49-F238E27FC236}">
                    <a16:creationId xmlns:a16="http://schemas.microsoft.com/office/drawing/2014/main" id="{C374B0A3-476F-4FB2-9AAE-82B1A9194370}"/>
                  </a:ext>
                </a:extLst>
              </p:cNvPr>
              <p:cNvSpPr>
                <a:spLocks/>
              </p:cNvSpPr>
              <p:nvPr/>
            </p:nvSpPr>
            <p:spPr bwMode="auto">
              <a:xfrm>
                <a:off x="7275513" y="4271963"/>
                <a:ext cx="50800" cy="74613"/>
              </a:xfrm>
              <a:custGeom>
                <a:avLst/>
                <a:gdLst>
                  <a:gd name="T0" fmla="*/ 1 w 17"/>
                  <a:gd name="T1" fmla="*/ 24 h 25"/>
                  <a:gd name="T2" fmla="*/ 1 w 17"/>
                  <a:gd name="T3" fmla="*/ 18 h 25"/>
                  <a:gd name="T4" fmla="*/ 4 w 17"/>
                  <a:gd name="T5" fmla="*/ 20 h 25"/>
                  <a:gd name="T6" fmla="*/ 7 w 17"/>
                  <a:gd name="T7" fmla="*/ 21 h 25"/>
                  <a:gd name="T8" fmla="*/ 9 w 17"/>
                  <a:gd name="T9" fmla="*/ 21 h 25"/>
                  <a:gd name="T10" fmla="*/ 11 w 17"/>
                  <a:gd name="T11" fmla="*/ 20 h 25"/>
                  <a:gd name="T12" fmla="*/ 11 w 17"/>
                  <a:gd name="T13" fmla="*/ 19 h 25"/>
                  <a:gd name="T14" fmla="*/ 11 w 17"/>
                  <a:gd name="T15" fmla="*/ 18 h 25"/>
                  <a:gd name="T16" fmla="*/ 11 w 17"/>
                  <a:gd name="T17" fmla="*/ 17 h 25"/>
                  <a:gd name="T18" fmla="*/ 10 w 17"/>
                  <a:gd name="T19" fmla="*/ 16 h 25"/>
                  <a:gd name="T20" fmla="*/ 8 w 17"/>
                  <a:gd name="T21" fmla="*/ 15 h 25"/>
                  <a:gd name="T22" fmla="*/ 6 w 17"/>
                  <a:gd name="T23" fmla="*/ 14 h 25"/>
                  <a:gd name="T24" fmla="*/ 2 w 17"/>
                  <a:gd name="T25" fmla="*/ 11 h 25"/>
                  <a:gd name="T26" fmla="*/ 0 w 17"/>
                  <a:gd name="T27" fmla="*/ 7 h 25"/>
                  <a:gd name="T28" fmla="*/ 1 w 17"/>
                  <a:gd name="T29" fmla="*/ 4 h 25"/>
                  <a:gd name="T30" fmla="*/ 3 w 17"/>
                  <a:gd name="T31" fmla="*/ 2 h 25"/>
                  <a:gd name="T32" fmla="*/ 6 w 17"/>
                  <a:gd name="T33" fmla="*/ 0 h 25"/>
                  <a:gd name="T34" fmla="*/ 10 w 17"/>
                  <a:gd name="T35" fmla="*/ 0 h 25"/>
                  <a:gd name="T36" fmla="*/ 13 w 17"/>
                  <a:gd name="T37" fmla="*/ 0 h 25"/>
                  <a:gd name="T38" fmla="*/ 16 w 17"/>
                  <a:gd name="T39" fmla="*/ 1 h 25"/>
                  <a:gd name="T40" fmla="*/ 16 w 17"/>
                  <a:gd name="T41" fmla="*/ 6 h 25"/>
                  <a:gd name="T42" fmla="*/ 15 w 17"/>
                  <a:gd name="T43" fmla="*/ 5 h 25"/>
                  <a:gd name="T44" fmla="*/ 13 w 17"/>
                  <a:gd name="T45" fmla="*/ 5 h 25"/>
                  <a:gd name="T46" fmla="*/ 12 w 17"/>
                  <a:gd name="T47" fmla="*/ 4 h 25"/>
                  <a:gd name="T48" fmla="*/ 10 w 17"/>
                  <a:gd name="T49" fmla="*/ 4 h 25"/>
                  <a:gd name="T50" fmla="*/ 9 w 17"/>
                  <a:gd name="T51" fmla="*/ 4 h 25"/>
                  <a:gd name="T52" fmla="*/ 7 w 17"/>
                  <a:gd name="T53" fmla="*/ 5 h 25"/>
                  <a:gd name="T54" fmla="*/ 7 w 17"/>
                  <a:gd name="T55" fmla="*/ 6 h 25"/>
                  <a:gd name="T56" fmla="*/ 6 w 17"/>
                  <a:gd name="T57" fmla="*/ 7 h 25"/>
                  <a:gd name="T58" fmla="*/ 7 w 17"/>
                  <a:gd name="T59" fmla="*/ 8 h 25"/>
                  <a:gd name="T60" fmla="*/ 8 w 17"/>
                  <a:gd name="T61" fmla="*/ 9 h 25"/>
                  <a:gd name="T62" fmla="*/ 9 w 17"/>
                  <a:gd name="T63" fmla="*/ 9 h 25"/>
                  <a:gd name="T64" fmla="*/ 11 w 17"/>
                  <a:gd name="T65" fmla="*/ 10 h 25"/>
                  <a:gd name="T66" fmla="*/ 14 w 17"/>
                  <a:gd name="T67" fmla="*/ 12 h 25"/>
                  <a:gd name="T68" fmla="*/ 16 w 17"/>
                  <a:gd name="T69" fmla="*/ 13 h 25"/>
                  <a:gd name="T70" fmla="*/ 17 w 17"/>
                  <a:gd name="T71" fmla="*/ 15 h 25"/>
                  <a:gd name="T72" fmla="*/ 17 w 17"/>
                  <a:gd name="T73" fmla="*/ 18 h 25"/>
                  <a:gd name="T74" fmla="*/ 17 w 17"/>
                  <a:gd name="T75" fmla="*/ 21 h 25"/>
                  <a:gd name="T76" fmla="*/ 14 w 17"/>
                  <a:gd name="T77" fmla="*/ 23 h 25"/>
                  <a:gd name="T78" fmla="*/ 11 w 17"/>
                  <a:gd name="T79" fmla="*/ 25 h 25"/>
                  <a:gd name="T80" fmla="*/ 8 w 17"/>
                  <a:gd name="T81" fmla="*/ 25 h 25"/>
                  <a:gd name="T82" fmla="*/ 4 w 17"/>
                  <a:gd name="T83" fmla="*/ 25 h 25"/>
                  <a:gd name="T84" fmla="*/ 1 w 17"/>
                  <a:gd name="T85"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 h="25">
                    <a:moveTo>
                      <a:pt x="1" y="24"/>
                    </a:moveTo>
                    <a:cubicBezTo>
                      <a:pt x="1" y="18"/>
                      <a:pt x="1" y="18"/>
                      <a:pt x="1" y="18"/>
                    </a:cubicBezTo>
                    <a:cubicBezTo>
                      <a:pt x="2" y="19"/>
                      <a:pt x="3" y="20"/>
                      <a:pt x="4" y="20"/>
                    </a:cubicBezTo>
                    <a:cubicBezTo>
                      <a:pt x="5" y="21"/>
                      <a:pt x="6" y="21"/>
                      <a:pt x="7" y="21"/>
                    </a:cubicBezTo>
                    <a:cubicBezTo>
                      <a:pt x="8" y="21"/>
                      <a:pt x="9" y="21"/>
                      <a:pt x="9" y="21"/>
                    </a:cubicBezTo>
                    <a:cubicBezTo>
                      <a:pt x="10" y="21"/>
                      <a:pt x="10" y="20"/>
                      <a:pt x="11" y="20"/>
                    </a:cubicBezTo>
                    <a:cubicBezTo>
                      <a:pt x="11" y="19"/>
                      <a:pt x="11" y="19"/>
                      <a:pt x="11" y="19"/>
                    </a:cubicBezTo>
                    <a:cubicBezTo>
                      <a:pt x="11" y="18"/>
                      <a:pt x="11" y="18"/>
                      <a:pt x="11" y="18"/>
                    </a:cubicBezTo>
                    <a:cubicBezTo>
                      <a:pt x="11" y="18"/>
                      <a:pt x="11" y="17"/>
                      <a:pt x="11" y="17"/>
                    </a:cubicBezTo>
                    <a:cubicBezTo>
                      <a:pt x="11" y="17"/>
                      <a:pt x="11" y="16"/>
                      <a:pt x="10" y="16"/>
                    </a:cubicBezTo>
                    <a:cubicBezTo>
                      <a:pt x="10" y="16"/>
                      <a:pt x="9" y="15"/>
                      <a:pt x="8" y="15"/>
                    </a:cubicBezTo>
                    <a:cubicBezTo>
                      <a:pt x="8" y="15"/>
                      <a:pt x="7" y="14"/>
                      <a:pt x="6" y="14"/>
                    </a:cubicBezTo>
                    <a:cubicBezTo>
                      <a:pt x="4" y="13"/>
                      <a:pt x="3" y="12"/>
                      <a:pt x="2" y="11"/>
                    </a:cubicBezTo>
                    <a:cubicBezTo>
                      <a:pt x="1" y="10"/>
                      <a:pt x="0" y="9"/>
                      <a:pt x="0" y="7"/>
                    </a:cubicBezTo>
                    <a:cubicBezTo>
                      <a:pt x="0" y="6"/>
                      <a:pt x="1" y="5"/>
                      <a:pt x="1" y="4"/>
                    </a:cubicBezTo>
                    <a:cubicBezTo>
                      <a:pt x="2" y="3"/>
                      <a:pt x="2" y="2"/>
                      <a:pt x="3" y="2"/>
                    </a:cubicBezTo>
                    <a:cubicBezTo>
                      <a:pt x="4" y="1"/>
                      <a:pt x="5" y="0"/>
                      <a:pt x="6" y="0"/>
                    </a:cubicBezTo>
                    <a:cubicBezTo>
                      <a:pt x="7" y="0"/>
                      <a:pt x="9" y="0"/>
                      <a:pt x="10" y="0"/>
                    </a:cubicBezTo>
                    <a:cubicBezTo>
                      <a:pt x="11" y="0"/>
                      <a:pt x="12" y="0"/>
                      <a:pt x="13" y="0"/>
                    </a:cubicBezTo>
                    <a:cubicBezTo>
                      <a:pt x="14" y="0"/>
                      <a:pt x="15" y="1"/>
                      <a:pt x="16" y="1"/>
                    </a:cubicBezTo>
                    <a:cubicBezTo>
                      <a:pt x="16" y="6"/>
                      <a:pt x="16" y="6"/>
                      <a:pt x="16" y="6"/>
                    </a:cubicBezTo>
                    <a:cubicBezTo>
                      <a:pt x="16" y="6"/>
                      <a:pt x="15" y="5"/>
                      <a:pt x="15" y="5"/>
                    </a:cubicBezTo>
                    <a:cubicBezTo>
                      <a:pt x="14" y="5"/>
                      <a:pt x="14" y="5"/>
                      <a:pt x="13" y="5"/>
                    </a:cubicBezTo>
                    <a:cubicBezTo>
                      <a:pt x="13" y="5"/>
                      <a:pt x="12" y="5"/>
                      <a:pt x="12" y="4"/>
                    </a:cubicBezTo>
                    <a:cubicBezTo>
                      <a:pt x="11" y="4"/>
                      <a:pt x="11" y="4"/>
                      <a:pt x="10" y="4"/>
                    </a:cubicBezTo>
                    <a:cubicBezTo>
                      <a:pt x="10" y="4"/>
                      <a:pt x="9" y="4"/>
                      <a:pt x="9" y="4"/>
                    </a:cubicBezTo>
                    <a:cubicBezTo>
                      <a:pt x="8" y="5"/>
                      <a:pt x="8" y="5"/>
                      <a:pt x="7" y="5"/>
                    </a:cubicBezTo>
                    <a:cubicBezTo>
                      <a:pt x="7" y="6"/>
                      <a:pt x="7" y="6"/>
                      <a:pt x="7" y="6"/>
                    </a:cubicBezTo>
                    <a:cubicBezTo>
                      <a:pt x="6" y="7"/>
                      <a:pt x="6" y="7"/>
                      <a:pt x="6" y="7"/>
                    </a:cubicBezTo>
                    <a:cubicBezTo>
                      <a:pt x="6" y="7"/>
                      <a:pt x="6" y="7"/>
                      <a:pt x="7" y="8"/>
                    </a:cubicBezTo>
                    <a:cubicBezTo>
                      <a:pt x="7" y="8"/>
                      <a:pt x="7" y="8"/>
                      <a:pt x="8" y="9"/>
                    </a:cubicBezTo>
                    <a:cubicBezTo>
                      <a:pt x="8" y="9"/>
                      <a:pt x="8" y="9"/>
                      <a:pt x="9" y="9"/>
                    </a:cubicBezTo>
                    <a:cubicBezTo>
                      <a:pt x="10" y="10"/>
                      <a:pt x="10" y="10"/>
                      <a:pt x="11" y="10"/>
                    </a:cubicBezTo>
                    <a:cubicBezTo>
                      <a:pt x="12" y="11"/>
                      <a:pt x="13" y="11"/>
                      <a:pt x="14" y="12"/>
                    </a:cubicBezTo>
                    <a:cubicBezTo>
                      <a:pt x="14" y="12"/>
                      <a:pt x="15" y="13"/>
                      <a:pt x="16" y="13"/>
                    </a:cubicBezTo>
                    <a:cubicBezTo>
                      <a:pt x="16" y="14"/>
                      <a:pt x="16" y="14"/>
                      <a:pt x="17" y="15"/>
                    </a:cubicBezTo>
                    <a:cubicBezTo>
                      <a:pt x="17" y="16"/>
                      <a:pt x="17" y="17"/>
                      <a:pt x="17" y="18"/>
                    </a:cubicBezTo>
                    <a:cubicBezTo>
                      <a:pt x="17" y="19"/>
                      <a:pt x="17" y="20"/>
                      <a:pt x="17" y="21"/>
                    </a:cubicBezTo>
                    <a:cubicBezTo>
                      <a:pt x="16" y="22"/>
                      <a:pt x="15" y="23"/>
                      <a:pt x="14" y="23"/>
                    </a:cubicBezTo>
                    <a:cubicBezTo>
                      <a:pt x="14" y="24"/>
                      <a:pt x="13" y="24"/>
                      <a:pt x="11" y="25"/>
                    </a:cubicBezTo>
                    <a:cubicBezTo>
                      <a:pt x="10" y="25"/>
                      <a:pt x="9" y="25"/>
                      <a:pt x="8" y="25"/>
                    </a:cubicBezTo>
                    <a:cubicBezTo>
                      <a:pt x="6" y="25"/>
                      <a:pt x="5" y="25"/>
                      <a:pt x="4" y="25"/>
                    </a:cubicBezTo>
                    <a:cubicBezTo>
                      <a:pt x="3" y="25"/>
                      <a:pt x="2" y="24"/>
                      <a:pt x="1"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8" name="Freeform 322">
                <a:extLst>
                  <a:ext uri="{FF2B5EF4-FFF2-40B4-BE49-F238E27FC236}">
                    <a16:creationId xmlns:a16="http://schemas.microsoft.com/office/drawing/2014/main" id="{09D98307-865B-4439-B6CC-3E6FEDDD8291}"/>
                  </a:ext>
                </a:extLst>
              </p:cNvPr>
              <p:cNvSpPr>
                <a:spLocks noEditPoints="1"/>
              </p:cNvSpPr>
              <p:nvPr/>
            </p:nvSpPr>
            <p:spPr bwMode="auto">
              <a:xfrm>
                <a:off x="7334251" y="4271963"/>
                <a:ext cx="77788" cy="84138"/>
              </a:xfrm>
              <a:custGeom>
                <a:avLst/>
                <a:gdLst>
                  <a:gd name="T0" fmla="*/ 12 w 26"/>
                  <a:gd name="T1" fmla="*/ 25 h 28"/>
                  <a:gd name="T2" fmla="*/ 3 w 26"/>
                  <a:gd name="T3" fmla="*/ 22 h 28"/>
                  <a:gd name="T4" fmla="*/ 0 w 26"/>
                  <a:gd name="T5" fmla="*/ 13 h 28"/>
                  <a:gd name="T6" fmla="*/ 3 w 26"/>
                  <a:gd name="T7" fmla="*/ 4 h 28"/>
                  <a:gd name="T8" fmla="*/ 12 w 26"/>
                  <a:gd name="T9" fmla="*/ 0 h 28"/>
                  <a:gd name="T10" fmla="*/ 20 w 26"/>
                  <a:gd name="T11" fmla="*/ 3 h 28"/>
                  <a:gd name="T12" fmla="*/ 23 w 26"/>
                  <a:gd name="T13" fmla="*/ 13 h 28"/>
                  <a:gd name="T14" fmla="*/ 20 w 26"/>
                  <a:gd name="T15" fmla="*/ 22 h 28"/>
                  <a:gd name="T16" fmla="*/ 20 w 26"/>
                  <a:gd name="T17" fmla="*/ 22 h 28"/>
                  <a:gd name="T18" fmla="*/ 20 w 26"/>
                  <a:gd name="T19" fmla="*/ 22 h 28"/>
                  <a:gd name="T20" fmla="*/ 26 w 26"/>
                  <a:gd name="T21" fmla="*/ 28 h 28"/>
                  <a:gd name="T22" fmla="*/ 18 w 26"/>
                  <a:gd name="T23" fmla="*/ 28 h 28"/>
                  <a:gd name="T24" fmla="*/ 15 w 26"/>
                  <a:gd name="T25" fmla="*/ 25 h 28"/>
                  <a:gd name="T26" fmla="*/ 12 w 26"/>
                  <a:gd name="T27" fmla="*/ 25 h 28"/>
                  <a:gd name="T28" fmla="*/ 12 w 26"/>
                  <a:gd name="T29" fmla="*/ 5 h 28"/>
                  <a:gd name="T30" fmla="*/ 7 w 26"/>
                  <a:gd name="T31" fmla="*/ 7 h 28"/>
                  <a:gd name="T32" fmla="*/ 6 w 26"/>
                  <a:gd name="T33" fmla="*/ 13 h 28"/>
                  <a:gd name="T34" fmla="*/ 7 w 26"/>
                  <a:gd name="T35" fmla="*/ 18 h 28"/>
                  <a:gd name="T36" fmla="*/ 12 w 26"/>
                  <a:gd name="T37" fmla="*/ 21 h 28"/>
                  <a:gd name="T38" fmla="*/ 16 w 26"/>
                  <a:gd name="T39" fmla="*/ 18 h 28"/>
                  <a:gd name="T40" fmla="*/ 18 w 26"/>
                  <a:gd name="T41" fmla="*/ 13 h 28"/>
                  <a:gd name="T42" fmla="*/ 16 w 26"/>
                  <a:gd name="T43" fmla="*/ 7 h 28"/>
                  <a:gd name="T44" fmla="*/ 12 w 26"/>
                  <a:gd name="T45"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 h="28">
                    <a:moveTo>
                      <a:pt x="12" y="25"/>
                    </a:moveTo>
                    <a:cubicBezTo>
                      <a:pt x="8" y="25"/>
                      <a:pt x="5" y="24"/>
                      <a:pt x="3" y="22"/>
                    </a:cubicBezTo>
                    <a:cubicBezTo>
                      <a:pt x="1" y="20"/>
                      <a:pt x="0" y="17"/>
                      <a:pt x="0" y="13"/>
                    </a:cubicBezTo>
                    <a:cubicBezTo>
                      <a:pt x="0" y="9"/>
                      <a:pt x="1" y="6"/>
                      <a:pt x="3" y="4"/>
                    </a:cubicBezTo>
                    <a:cubicBezTo>
                      <a:pt x="5" y="1"/>
                      <a:pt x="8" y="0"/>
                      <a:pt x="12" y="0"/>
                    </a:cubicBezTo>
                    <a:cubicBezTo>
                      <a:pt x="15" y="0"/>
                      <a:pt x="18" y="1"/>
                      <a:pt x="20" y="3"/>
                    </a:cubicBezTo>
                    <a:cubicBezTo>
                      <a:pt x="22" y="6"/>
                      <a:pt x="23" y="9"/>
                      <a:pt x="23" y="13"/>
                    </a:cubicBezTo>
                    <a:cubicBezTo>
                      <a:pt x="23" y="16"/>
                      <a:pt x="22" y="19"/>
                      <a:pt x="20" y="22"/>
                    </a:cubicBezTo>
                    <a:cubicBezTo>
                      <a:pt x="20" y="22"/>
                      <a:pt x="20" y="22"/>
                      <a:pt x="20" y="22"/>
                    </a:cubicBezTo>
                    <a:cubicBezTo>
                      <a:pt x="20" y="22"/>
                      <a:pt x="20" y="22"/>
                      <a:pt x="20" y="22"/>
                    </a:cubicBezTo>
                    <a:cubicBezTo>
                      <a:pt x="26" y="28"/>
                      <a:pt x="26" y="28"/>
                      <a:pt x="26" y="28"/>
                    </a:cubicBezTo>
                    <a:cubicBezTo>
                      <a:pt x="18" y="28"/>
                      <a:pt x="18" y="28"/>
                      <a:pt x="18" y="28"/>
                    </a:cubicBezTo>
                    <a:cubicBezTo>
                      <a:pt x="15" y="25"/>
                      <a:pt x="15" y="25"/>
                      <a:pt x="15" y="25"/>
                    </a:cubicBezTo>
                    <a:cubicBezTo>
                      <a:pt x="14" y="25"/>
                      <a:pt x="13" y="25"/>
                      <a:pt x="12" y="25"/>
                    </a:cubicBezTo>
                    <a:close/>
                    <a:moveTo>
                      <a:pt x="12" y="5"/>
                    </a:moveTo>
                    <a:cubicBezTo>
                      <a:pt x="10" y="5"/>
                      <a:pt x="8" y="6"/>
                      <a:pt x="7" y="7"/>
                    </a:cubicBezTo>
                    <a:cubicBezTo>
                      <a:pt x="6" y="8"/>
                      <a:pt x="6" y="10"/>
                      <a:pt x="6" y="13"/>
                    </a:cubicBezTo>
                    <a:cubicBezTo>
                      <a:pt x="6" y="15"/>
                      <a:pt x="6" y="17"/>
                      <a:pt x="7" y="18"/>
                    </a:cubicBezTo>
                    <a:cubicBezTo>
                      <a:pt x="8" y="20"/>
                      <a:pt x="10" y="21"/>
                      <a:pt x="12" y="21"/>
                    </a:cubicBezTo>
                    <a:cubicBezTo>
                      <a:pt x="14" y="21"/>
                      <a:pt x="15" y="20"/>
                      <a:pt x="16" y="18"/>
                    </a:cubicBezTo>
                    <a:cubicBezTo>
                      <a:pt x="17" y="17"/>
                      <a:pt x="18" y="15"/>
                      <a:pt x="18" y="13"/>
                    </a:cubicBezTo>
                    <a:cubicBezTo>
                      <a:pt x="18" y="10"/>
                      <a:pt x="17" y="8"/>
                      <a:pt x="16" y="7"/>
                    </a:cubicBezTo>
                    <a:cubicBezTo>
                      <a:pt x="15" y="6"/>
                      <a:pt x="14" y="5"/>
                      <a:pt x="12"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9" name="Freeform 323">
                <a:extLst>
                  <a:ext uri="{FF2B5EF4-FFF2-40B4-BE49-F238E27FC236}">
                    <a16:creationId xmlns:a16="http://schemas.microsoft.com/office/drawing/2014/main" id="{C888AF9A-2348-4B17-8A32-AE79871F5122}"/>
                  </a:ext>
                </a:extLst>
              </p:cNvPr>
              <p:cNvSpPr>
                <a:spLocks/>
              </p:cNvSpPr>
              <p:nvPr/>
            </p:nvSpPr>
            <p:spPr bwMode="auto">
              <a:xfrm>
                <a:off x="7418388" y="4271963"/>
                <a:ext cx="41275" cy="74613"/>
              </a:xfrm>
              <a:custGeom>
                <a:avLst/>
                <a:gdLst>
                  <a:gd name="T0" fmla="*/ 26 w 26"/>
                  <a:gd name="T1" fmla="*/ 47 h 47"/>
                  <a:gd name="T2" fmla="*/ 0 w 26"/>
                  <a:gd name="T3" fmla="*/ 47 h 47"/>
                  <a:gd name="T4" fmla="*/ 0 w 26"/>
                  <a:gd name="T5" fmla="*/ 0 h 47"/>
                  <a:gd name="T6" fmla="*/ 10 w 26"/>
                  <a:gd name="T7" fmla="*/ 0 h 47"/>
                  <a:gd name="T8" fmla="*/ 10 w 26"/>
                  <a:gd name="T9" fmla="*/ 38 h 47"/>
                  <a:gd name="T10" fmla="*/ 26 w 26"/>
                  <a:gd name="T11" fmla="*/ 38 h 47"/>
                  <a:gd name="T12" fmla="*/ 26 w 26"/>
                  <a:gd name="T13" fmla="*/ 47 h 47"/>
                </a:gdLst>
                <a:ahLst/>
                <a:cxnLst>
                  <a:cxn ang="0">
                    <a:pos x="T0" y="T1"/>
                  </a:cxn>
                  <a:cxn ang="0">
                    <a:pos x="T2" y="T3"/>
                  </a:cxn>
                  <a:cxn ang="0">
                    <a:pos x="T4" y="T5"/>
                  </a:cxn>
                  <a:cxn ang="0">
                    <a:pos x="T6" y="T7"/>
                  </a:cxn>
                  <a:cxn ang="0">
                    <a:pos x="T8" y="T9"/>
                  </a:cxn>
                  <a:cxn ang="0">
                    <a:pos x="T10" y="T11"/>
                  </a:cxn>
                  <a:cxn ang="0">
                    <a:pos x="T12" y="T13"/>
                  </a:cxn>
                </a:cxnLst>
                <a:rect l="0" t="0" r="r" b="b"/>
                <a:pathLst>
                  <a:path w="26" h="47">
                    <a:moveTo>
                      <a:pt x="26" y="47"/>
                    </a:moveTo>
                    <a:lnTo>
                      <a:pt x="0" y="47"/>
                    </a:lnTo>
                    <a:lnTo>
                      <a:pt x="0" y="0"/>
                    </a:lnTo>
                    <a:lnTo>
                      <a:pt x="10" y="0"/>
                    </a:lnTo>
                    <a:lnTo>
                      <a:pt x="10" y="38"/>
                    </a:lnTo>
                    <a:lnTo>
                      <a:pt x="26" y="38"/>
                    </a:lnTo>
                    <a:lnTo>
                      <a:pt x="26"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73" name="Group 872">
              <a:extLst>
                <a:ext uri="{FF2B5EF4-FFF2-40B4-BE49-F238E27FC236}">
                  <a16:creationId xmlns:a16="http://schemas.microsoft.com/office/drawing/2014/main" id="{08EBACF0-B3DA-4ADD-BCE7-FF64757452EF}"/>
                </a:ext>
              </a:extLst>
            </p:cNvPr>
            <p:cNvGrpSpPr/>
            <p:nvPr/>
          </p:nvGrpSpPr>
          <p:grpSpPr>
            <a:xfrm>
              <a:off x="5373690" y="5756779"/>
              <a:ext cx="2576427" cy="907658"/>
              <a:chOff x="267351" y="1275254"/>
              <a:chExt cx="2576427" cy="907658"/>
            </a:xfrm>
          </p:grpSpPr>
          <p:sp>
            <p:nvSpPr>
              <p:cNvPr id="874" name="Rectangle 873">
                <a:extLst>
                  <a:ext uri="{FF2B5EF4-FFF2-40B4-BE49-F238E27FC236}">
                    <a16:creationId xmlns:a16="http://schemas.microsoft.com/office/drawing/2014/main" id="{97A2C796-7E47-4A11-812E-026DD09C23B5}"/>
                  </a:ext>
                </a:extLst>
              </p:cNvPr>
              <p:cNvSpPr/>
              <p:nvPr/>
            </p:nvSpPr>
            <p:spPr>
              <a:xfrm>
                <a:off x="267351" y="1475026"/>
                <a:ext cx="2576427" cy="707886"/>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Stores referential data such as demographics, purchases, products and enriched customer profiles to be ingested by HDInsight for future profile enrichment</a:t>
                </a:r>
              </a:p>
            </p:txBody>
          </p:sp>
          <p:sp>
            <p:nvSpPr>
              <p:cNvPr id="875" name="Rectangle 874">
                <a:extLst>
                  <a:ext uri="{FF2B5EF4-FFF2-40B4-BE49-F238E27FC236}">
                    <a16:creationId xmlns:a16="http://schemas.microsoft.com/office/drawing/2014/main" id="{29A99BD8-186B-4F71-9D44-CD80F00FD556}"/>
                  </a:ext>
                </a:extLst>
              </p:cNvPr>
              <p:cNvSpPr/>
              <p:nvPr/>
            </p:nvSpPr>
            <p:spPr>
              <a:xfrm>
                <a:off x="273702" y="1275254"/>
                <a:ext cx="2172048"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SQL Data Warehouse</a:t>
                </a:r>
              </a:p>
            </p:txBody>
          </p:sp>
        </p:grpSp>
      </p:grpSp>
      <p:grpSp>
        <p:nvGrpSpPr>
          <p:cNvPr id="907" name="Group 906">
            <a:extLst>
              <a:ext uri="{FF2B5EF4-FFF2-40B4-BE49-F238E27FC236}">
                <a16:creationId xmlns:a16="http://schemas.microsoft.com/office/drawing/2014/main" id="{EFB1EAFD-BF08-429A-B35C-6990B768571D}"/>
              </a:ext>
            </a:extLst>
          </p:cNvPr>
          <p:cNvGrpSpPr/>
          <p:nvPr/>
        </p:nvGrpSpPr>
        <p:grpSpPr>
          <a:xfrm>
            <a:off x="9374566" y="2151735"/>
            <a:ext cx="2705086" cy="1018651"/>
            <a:chOff x="8835165" y="3054695"/>
            <a:chExt cx="2705086" cy="1018651"/>
          </a:xfrm>
        </p:grpSpPr>
        <p:sp>
          <p:nvSpPr>
            <p:cNvPr id="882" name="Rectangle 881">
              <a:extLst>
                <a:ext uri="{FF2B5EF4-FFF2-40B4-BE49-F238E27FC236}">
                  <a16:creationId xmlns:a16="http://schemas.microsoft.com/office/drawing/2014/main" id="{BE5FE455-5FF3-4650-B127-FDC17E055DC3}"/>
                </a:ext>
              </a:extLst>
            </p:cNvPr>
            <p:cNvSpPr/>
            <p:nvPr/>
          </p:nvSpPr>
          <p:spPr bwMode="auto">
            <a:xfrm>
              <a:off x="8835165" y="3054695"/>
              <a:ext cx="2705086" cy="10186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216" name="Group 2215">
              <a:extLst>
                <a:ext uri="{FF2B5EF4-FFF2-40B4-BE49-F238E27FC236}">
                  <a16:creationId xmlns:a16="http://schemas.microsoft.com/office/drawing/2014/main" id="{8853A50A-FB35-4648-B4E3-679776B504D2}"/>
                </a:ext>
              </a:extLst>
            </p:cNvPr>
            <p:cNvGrpSpPr/>
            <p:nvPr/>
          </p:nvGrpSpPr>
          <p:grpSpPr>
            <a:xfrm>
              <a:off x="9032595" y="3293352"/>
              <a:ext cx="508000" cy="541337"/>
              <a:chOff x="9685338" y="2460626"/>
              <a:chExt cx="508000" cy="541337"/>
            </a:xfrm>
          </p:grpSpPr>
          <p:sp>
            <p:nvSpPr>
              <p:cNvPr id="663" name="Freeform 327">
                <a:extLst>
                  <a:ext uri="{FF2B5EF4-FFF2-40B4-BE49-F238E27FC236}">
                    <a16:creationId xmlns:a16="http://schemas.microsoft.com/office/drawing/2014/main" id="{65D68B93-8EA2-4EC2-9E53-800A812E29AC}"/>
                  </a:ext>
                </a:extLst>
              </p:cNvPr>
              <p:cNvSpPr>
                <a:spLocks/>
              </p:cNvSpPr>
              <p:nvPr/>
            </p:nvSpPr>
            <p:spPr bwMode="auto">
              <a:xfrm>
                <a:off x="9701213" y="2460626"/>
                <a:ext cx="492125" cy="490538"/>
              </a:xfrm>
              <a:custGeom>
                <a:avLst/>
                <a:gdLst>
                  <a:gd name="T0" fmla="*/ 157 w 165"/>
                  <a:gd name="T1" fmla="*/ 160 h 164"/>
                  <a:gd name="T2" fmla="*/ 165 w 165"/>
                  <a:gd name="T3" fmla="*/ 145 h 164"/>
                  <a:gd name="T4" fmla="*/ 165 w 165"/>
                  <a:gd name="T5" fmla="*/ 58 h 164"/>
                  <a:gd name="T6" fmla="*/ 152 w 165"/>
                  <a:gd name="T7" fmla="*/ 40 h 164"/>
                  <a:gd name="T8" fmla="*/ 24 w 165"/>
                  <a:gd name="T9" fmla="*/ 2 h 164"/>
                  <a:gd name="T10" fmla="*/ 7 w 165"/>
                  <a:gd name="T11" fmla="*/ 5 h 164"/>
                  <a:gd name="T12" fmla="*/ 0 w 165"/>
                  <a:gd name="T13" fmla="*/ 20 h 164"/>
                  <a:gd name="T14" fmla="*/ 0 w 165"/>
                  <a:gd name="T15" fmla="*/ 80 h 164"/>
                  <a:gd name="T16" fmla="*/ 4 w 165"/>
                  <a:gd name="T17" fmla="*/ 85 h 164"/>
                  <a:gd name="T18" fmla="*/ 9 w 165"/>
                  <a:gd name="T19" fmla="*/ 80 h 164"/>
                  <a:gd name="T20" fmla="*/ 9 w 165"/>
                  <a:gd name="T21" fmla="*/ 20 h 164"/>
                  <a:gd name="T22" fmla="*/ 13 w 165"/>
                  <a:gd name="T23" fmla="*/ 12 h 164"/>
                  <a:gd name="T24" fmla="*/ 21 w 165"/>
                  <a:gd name="T25" fmla="*/ 10 h 164"/>
                  <a:gd name="T26" fmla="*/ 149 w 165"/>
                  <a:gd name="T27" fmla="*/ 49 h 164"/>
                  <a:gd name="T28" fmla="*/ 156 w 165"/>
                  <a:gd name="T29" fmla="*/ 58 h 164"/>
                  <a:gd name="T30" fmla="*/ 156 w 165"/>
                  <a:gd name="T31" fmla="*/ 145 h 164"/>
                  <a:gd name="T32" fmla="*/ 152 w 165"/>
                  <a:gd name="T33" fmla="*/ 153 h 164"/>
                  <a:gd name="T34" fmla="*/ 143 w 165"/>
                  <a:gd name="T35" fmla="*/ 154 h 164"/>
                  <a:gd name="T36" fmla="*/ 129 w 165"/>
                  <a:gd name="T37" fmla="*/ 150 h 164"/>
                  <a:gd name="T38" fmla="*/ 123 w 165"/>
                  <a:gd name="T39" fmla="*/ 153 h 164"/>
                  <a:gd name="T40" fmla="*/ 126 w 165"/>
                  <a:gd name="T41" fmla="*/ 158 h 164"/>
                  <a:gd name="T42" fmla="*/ 141 w 165"/>
                  <a:gd name="T43" fmla="*/ 163 h 164"/>
                  <a:gd name="T44" fmla="*/ 146 w 165"/>
                  <a:gd name="T45" fmla="*/ 164 h 164"/>
                  <a:gd name="T46" fmla="*/ 157 w 165"/>
                  <a:gd name="T47" fmla="*/ 16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5" h="164">
                    <a:moveTo>
                      <a:pt x="157" y="160"/>
                    </a:moveTo>
                    <a:cubicBezTo>
                      <a:pt x="162" y="156"/>
                      <a:pt x="165" y="151"/>
                      <a:pt x="165" y="145"/>
                    </a:cubicBezTo>
                    <a:cubicBezTo>
                      <a:pt x="165" y="58"/>
                      <a:pt x="165" y="58"/>
                      <a:pt x="165" y="58"/>
                    </a:cubicBezTo>
                    <a:cubicBezTo>
                      <a:pt x="165" y="50"/>
                      <a:pt x="160" y="43"/>
                      <a:pt x="152" y="40"/>
                    </a:cubicBezTo>
                    <a:cubicBezTo>
                      <a:pt x="24" y="2"/>
                      <a:pt x="24" y="2"/>
                      <a:pt x="24" y="2"/>
                    </a:cubicBezTo>
                    <a:cubicBezTo>
                      <a:pt x="18" y="0"/>
                      <a:pt x="12" y="1"/>
                      <a:pt x="7" y="5"/>
                    </a:cubicBezTo>
                    <a:cubicBezTo>
                      <a:pt x="3" y="8"/>
                      <a:pt x="0" y="14"/>
                      <a:pt x="0" y="20"/>
                    </a:cubicBezTo>
                    <a:cubicBezTo>
                      <a:pt x="0" y="80"/>
                      <a:pt x="0" y="80"/>
                      <a:pt x="0" y="80"/>
                    </a:cubicBezTo>
                    <a:cubicBezTo>
                      <a:pt x="0" y="83"/>
                      <a:pt x="2" y="85"/>
                      <a:pt x="4" y="85"/>
                    </a:cubicBezTo>
                    <a:cubicBezTo>
                      <a:pt x="7" y="85"/>
                      <a:pt x="9" y="83"/>
                      <a:pt x="9" y="80"/>
                    </a:cubicBezTo>
                    <a:cubicBezTo>
                      <a:pt x="9" y="20"/>
                      <a:pt x="9" y="20"/>
                      <a:pt x="9" y="20"/>
                    </a:cubicBezTo>
                    <a:cubicBezTo>
                      <a:pt x="9" y="17"/>
                      <a:pt x="10" y="14"/>
                      <a:pt x="13" y="12"/>
                    </a:cubicBezTo>
                    <a:cubicBezTo>
                      <a:pt x="15" y="10"/>
                      <a:pt x="18" y="9"/>
                      <a:pt x="21" y="10"/>
                    </a:cubicBezTo>
                    <a:cubicBezTo>
                      <a:pt x="149" y="49"/>
                      <a:pt x="149" y="49"/>
                      <a:pt x="149" y="49"/>
                    </a:cubicBezTo>
                    <a:cubicBezTo>
                      <a:pt x="153" y="50"/>
                      <a:pt x="156" y="54"/>
                      <a:pt x="156" y="58"/>
                    </a:cubicBezTo>
                    <a:cubicBezTo>
                      <a:pt x="156" y="145"/>
                      <a:pt x="156" y="145"/>
                      <a:pt x="156" y="145"/>
                    </a:cubicBezTo>
                    <a:cubicBezTo>
                      <a:pt x="156" y="148"/>
                      <a:pt x="154" y="151"/>
                      <a:pt x="152" y="153"/>
                    </a:cubicBezTo>
                    <a:cubicBezTo>
                      <a:pt x="149" y="155"/>
                      <a:pt x="146" y="155"/>
                      <a:pt x="143" y="154"/>
                    </a:cubicBezTo>
                    <a:cubicBezTo>
                      <a:pt x="129" y="150"/>
                      <a:pt x="129" y="150"/>
                      <a:pt x="129" y="150"/>
                    </a:cubicBezTo>
                    <a:cubicBezTo>
                      <a:pt x="126" y="149"/>
                      <a:pt x="124" y="150"/>
                      <a:pt x="123" y="153"/>
                    </a:cubicBezTo>
                    <a:cubicBezTo>
                      <a:pt x="122" y="155"/>
                      <a:pt x="124" y="158"/>
                      <a:pt x="126" y="158"/>
                    </a:cubicBezTo>
                    <a:cubicBezTo>
                      <a:pt x="141" y="163"/>
                      <a:pt x="141" y="163"/>
                      <a:pt x="141" y="163"/>
                    </a:cubicBezTo>
                    <a:cubicBezTo>
                      <a:pt x="142" y="163"/>
                      <a:pt x="144" y="164"/>
                      <a:pt x="146" y="164"/>
                    </a:cubicBezTo>
                    <a:cubicBezTo>
                      <a:pt x="150" y="164"/>
                      <a:pt x="154" y="162"/>
                      <a:pt x="157" y="160"/>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4" name="Freeform 328">
                <a:extLst>
                  <a:ext uri="{FF2B5EF4-FFF2-40B4-BE49-F238E27FC236}">
                    <a16:creationId xmlns:a16="http://schemas.microsoft.com/office/drawing/2014/main" id="{B94ECB93-D787-4C91-9324-0F6ACC1F76AB}"/>
                  </a:ext>
                </a:extLst>
              </p:cNvPr>
              <p:cNvSpPr>
                <a:spLocks noEditPoints="1"/>
              </p:cNvSpPr>
              <p:nvPr/>
            </p:nvSpPr>
            <p:spPr bwMode="auto">
              <a:xfrm>
                <a:off x="9685338" y="2646363"/>
                <a:ext cx="349250" cy="355600"/>
              </a:xfrm>
              <a:custGeom>
                <a:avLst/>
                <a:gdLst>
                  <a:gd name="T0" fmla="*/ 11 w 117"/>
                  <a:gd name="T1" fmla="*/ 83 h 119"/>
                  <a:gd name="T2" fmla="*/ 11 w 117"/>
                  <a:gd name="T3" fmla="*/ 83 h 119"/>
                  <a:gd name="T4" fmla="*/ 0 w 117"/>
                  <a:gd name="T5" fmla="*/ 72 h 119"/>
                  <a:gd name="T6" fmla="*/ 0 w 117"/>
                  <a:gd name="T7" fmla="*/ 46 h 119"/>
                  <a:gd name="T8" fmla="*/ 11 w 117"/>
                  <a:gd name="T9" fmla="*/ 35 h 119"/>
                  <a:gd name="T10" fmla="*/ 22 w 117"/>
                  <a:gd name="T11" fmla="*/ 46 h 119"/>
                  <a:gd name="T12" fmla="*/ 22 w 117"/>
                  <a:gd name="T13" fmla="*/ 72 h 119"/>
                  <a:gd name="T14" fmla="*/ 11 w 117"/>
                  <a:gd name="T15" fmla="*/ 83 h 119"/>
                  <a:gd name="T16" fmla="*/ 54 w 117"/>
                  <a:gd name="T17" fmla="*/ 83 h 119"/>
                  <a:gd name="T18" fmla="*/ 54 w 117"/>
                  <a:gd name="T19" fmla="*/ 35 h 119"/>
                  <a:gd name="T20" fmla="*/ 43 w 117"/>
                  <a:gd name="T21" fmla="*/ 24 h 119"/>
                  <a:gd name="T22" fmla="*/ 31 w 117"/>
                  <a:gd name="T23" fmla="*/ 35 h 119"/>
                  <a:gd name="T24" fmla="*/ 31 w 117"/>
                  <a:gd name="T25" fmla="*/ 83 h 119"/>
                  <a:gd name="T26" fmla="*/ 43 w 117"/>
                  <a:gd name="T27" fmla="*/ 95 h 119"/>
                  <a:gd name="T28" fmla="*/ 54 w 117"/>
                  <a:gd name="T29" fmla="*/ 83 h 119"/>
                  <a:gd name="T30" fmla="*/ 86 w 117"/>
                  <a:gd name="T31" fmla="*/ 95 h 119"/>
                  <a:gd name="T32" fmla="*/ 86 w 117"/>
                  <a:gd name="T33" fmla="*/ 23 h 119"/>
                  <a:gd name="T34" fmla="*/ 74 w 117"/>
                  <a:gd name="T35" fmla="*/ 12 h 119"/>
                  <a:gd name="T36" fmla="*/ 63 w 117"/>
                  <a:gd name="T37" fmla="*/ 23 h 119"/>
                  <a:gd name="T38" fmla="*/ 63 w 117"/>
                  <a:gd name="T39" fmla="*/ 95 h 119"/>
                  <a:gd name="T40" fmla="*/ 74 w 117"/>
                  <a:gd name="T41" fmla="*/ 107 h 119"/>
                  <a:gd name="T42" fmla="*/ 86 w 117"/>
                  <a:gd name="T43" fmla="*/ 95 h 119"/>
                  <a:gd name="T44" fmla="*/ 117 w 117"/>
                  <a:gd name="T45" fmla="*/ 108 h 119"/>
                  <a:gd name="T46" fmla="*/ 117 w 117"/>
                  <a:gd name="T47" fmla="*/ 11 h 119"/>
                  <a:gd name="T48" fmla="*/ 106 w 117"/>
                  <a:gd name="T49" fmla="*/ 0 h 119"/>
                  <a:gd name="T50" fmla="*/ 95 w 117"/>
                  <a:gd name="T51" fmla="*/ 11 h 119"/>
                  <a:gd name="T52" fmla="*/ 95 w 117"/>
                  <a:gd name="T53" fmla="*/ 108 h 119"/>
                  <a:gd name="T54" fmla="*/ 106 w 117"/>
                  <a:gd name="T55" fmla="*/ 119 h 119"/>
                  <a:gd name="T56" fmla="*/ 117 w 117"/>
                  <a:gd name="T57" fmla="*/ 10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119">
                    <a:moveTo>
                      <a:pt x="11" y="83"/>
                    </a:moveTo>
                    <a:cubicBezTo>
                      <a:pt x="11" y="83"/>
                      <a:pt x="11" y="83"/>
                      <a:pt x="11" y="83"/>
                    </a:cubicBezTo>
                    <a:cubicBezTo>
                      <a:pt x="5" y="83"/>
                      <a:pt x="0" y="78"/>
                      <a:pt x="0" y="72"/>
                    </a:cubicBezTo>
                    <a:cubicBezTo>
                      <a:pt x="0" y="46"/>
                      <a:pt x="0" y="46"/>
                      <a:pt x="0" y="46"/>
                    </a:cubicBezTo>
                    <a:cubicBezTo>
                      <a:pt x="0" y="40"/>
                      <a:pt x="5" y="35"/>
                      <a:pt x="11" y="35"/>
                    </a:cubicBezTo>
                    <a:cubicBezTo>
                      <a:pt x="17" y="35"/>
                      <a:pt x="22" y="40"/>
                      <a:pt x="22" y="46"/>
                    </a:cubicBezTo>
                    <a:cubicBezTo>
                      <a:pt x="22" y="72"/>
                      <a:pt x="22" y="72"/>
                      <a:pt x="22" y="72"/>
                    </a:cubicBezTo>
                    <a:cubicBezTo>
                      <a:pt x="22" y="78"/>
                      <a:pt x="17" y="83"/>
                      <a:pt x="11" y="83"/>
                    </a:cubicBezTo>
                    <a:close/>
                    <a:moveTo>
                      <a:pt x="54" y="83"/>
                    </a:moveTo>
                    <a:cubicBezTo>
                      <a:pt x="54" y="35"/>
                      <a:pt x="54" y="35"/>
                      <a:pt x="54" y="35"/>
                    </a:cubicBezTo>
                    <a:cubicBezTo>
                      <a:pt x="54" y="29"/>
                      <a:pt x="49" y="24"/>
                      <a:pt x="43" y="24"/>
                    </a:cubicBezTo>
                    <a:cubicBezTo>
                      <a:pt x="36" y="24"/>
                      <a:pt x="31" y="29"/>
                      <a:pt x="31" y="35"/>
                    </a:cubicBezTo>
                    <a:cubicBezTo>
                      <a:pt x="31" y="83"/>
                      <a:pt x="31" y="83"/>
                      <a:pt x="31" y="83"/>
                    </a:cubicBezTo>
                    <a:cubicBezTo>
                      <a:pt x="31" y="90"/>
                      <a:pt x="36" y="95"/>
                      <a:pt x="43" y="95"/>
                    </a:cubicBezTo>
                    <a:cubicBezTo>
                      <a:pt x="49" y="95"/>
                      <a:pt x="54" y="90"/>
                      <a:pt x="54" y="83"/>
                    </a:cubicBezTo>
                    <a:close/>
                    <a:moveTo>
                      <a:pt x="86" y="95"/>
                    </a:moveTo>
                    <a:cubicBezTo>
                      <a:pt x="86" y="23"/>
                      <a:pt x="86" y="23"/>
                      <a:pt x="86" y="23"/>
                    </a:cubicBezTo>
                    <a:cubicBezTo>
                      <a:pt x="86" y="17"/>
                      <a:pt x="81" y="12"/>
                      <a:pt x="74" y="12"/>
                    </a:cubicBezTo>
                    <a:cubicBezTo>
                      <a:pt x="68" y="12"/>
                      <a:pt x="63" y="17"/>
                      <a:pt x="63" y="23"/>
                    </a:cubicBezTo>
                    <a:cubicBezTo>
                      <a:pt x="63" y="95"/>
                      <a:pt x="63" y="95"/>
                      <a:pt x="63" y="95"/>
                    </a:cubicBezTo>
                    <a:cubicBezTo>
                      <a:pt x="63" y="102"/>
                      <a:pt x="68" y="107"/>
                      <a:pt x="74" y="107"/>
                    </a:cubicBezTo>
                    <a:cubicBezTo>
                      <a:pt x="81" y="107"/>
                      <a:pt x="86" y="102"/>
                      <a:pt x="86" y="95"/>
                    </a:cubicBezTo>
                    <a:close/>
                    <a:moveTo>
                      <a:pt x="117" y="108"/>
                    </a:moveTo>
                    <a:cubicBezTo>
                      <a:pt x="117" y="11"/>
                      <a:pt x="117" y="11"/>
                      <a:pt x="117" y="11"/>
                    </a:cubicBezTo>
                    <a:cubicBezTo>
                      <a:pt x="117" y="5"/>
                      <a:pt x="112" y="0"/>
                      <a:pt x="106" y="0"/>
                    </a:cubicBezTo>
                    <a:cubicBezTo>
                      <a:pt x="100" y="0"/>
                      <a:pt x="95" y="5"/>
                      <a:pt x="95" y="11"/>
                    </a:cubicBezTo>
                    <a:cubicBezTo>
                      <a:pt x="95" y="108"/>
                      <a:pt x="95" y="108"/>
                      <a:pt x="95" y="108"/>
                    </a:cubicBezTo>
                    <a:cubicBezTo>
                      <a:pt x="95" y="114"/>
                      <a:pt x="100" y="119"/>
                      <a:pt x="106" y="119"/>
                    </a:cubicBezTo>
                    <a:cubicBezTo>
                      <a:pt x="112" y="119"/>
                      <a:pt x="117" y="114"/>
                      <a:pt x="117" y="108"/>
                    </a:cubicBez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 name="Group 18"/>
            <p:cNvGrpSpPr/>
            <p:nvPr/>
          </p:nvGrpSpPr>
          <p:grpSpPr>
            <a:xfrm>
              <a:off x="9697502" y="3108648"/>
              <a:ext cx="1751952" cy="907658"/>
              <a:chOff x="267352" y="1275254"/>
              <a:chExt cx="1751952" cy="907658"/>
            </a:xfrm>
          </p:grpSpPr>
          <p:sp>
            <p:nvSpPr>
              <p:cNvPr id="20" name="Rectangle 19"/>
              <p:cNvSpPr/>
              <p:nvPr/>
            </p:nvSpPr>
            <p:spPr>
              <a:xfrm>
                <a:off x="267352" y="1475026"/>
                <a:ext cx="1751952" cy="707886"/>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Creates reports and visualizations based on the aggregated data and results from HDInsight.</a:t>
                </a:r>
              </a:p>
            </p:txBody>
          </p:sp>
          <p:sp>
            <p:nvSpPr>
              <p:cNvPr id="21" name="Rectangle 20"/>
              <p:cNvSpPr/>
              <p:nvPr/>
            </p:nvSpPr>
            <p:spPr>
              <a:xfrm>
                <a:off x="273702" y="1275254"/>
                <a:ext cx="1449611"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Power BI</a:t>
                </a:r>
              </a:p>
            </p:txBody>
          </p:sp>
        </p:grpSp>
      </p:grpSp>
      <p:grpSp>
        <p:nvGrpSpPr>
          <p:cNvPr id="2230" name="Group 2229">
            <a:extLst>
              <a:ext uri="{FF2B5EF4-FFF2-40B4-BE49-F238E27FC236}">
                <a16:creationId xmlns:a16="http://schemas.microsoft.com/office/drawing/2014/main" id="{68BDDCCA-A69B-4A80-B785-770F93B63FE4}"/>
              </a:ext>
            </a:extLst>
          </p:cNvPr>
          <p:cNvGrpSpPr/>
          <p:nvPr/>
        </p:nvGrpSpPr>
        <p:grpSpPr>
          <a:xfrm>
            <a:off x="201613" y="3842030"/>
            <a:ext cx="3273155" cy="796263"/>
            <a:chOff x="511351" y="3842030"/>
            <a:chExt cx="3273155" cy="796263"/>
          </a:xfrm>
        </p:grpSpPr>
        <p:grpSp>
          <p:nvGrpSpPr>
            <p:cNvPr id="2226" name="Group 2225">
              <a:extLst>
                <a:ext uri="{FF2B5EF4-FFF2-40B4-BE49-F238E27FC236}">
                  <a16:creationId xmlns:a16="http://schemas.microsoft.com/office/drawing/2014/main" id="{9841EA1A-5D23-472E-9E88-CAAFA153B9A7}"/>
                </a:ext>
              </a:extLst>
            </p:cNvPr>
            <p:cNvGrpSpPr/>
            <p:nvPr/>
          </p:nvGrpSpPr>
          <p:grpSpPr>
            <a:xfrm>
              <a:off x="511351" y="3842030"/>
              <a:ext cx="3273155" cy="796263"/>
              <a:chOff x="511351" y="3842030"/>
              <a:chExt cx="3273155" cy="796263"/>
            </a:xfrm>
          </p:grpSpPr>
          <p:sp>
            <p:nvSpPr>
              <p:cNvPr id="2217" name="Rectangle 2216">
                <a:extLst>
                  <a:ext uri="{FF2B5EF4-FFF2-40B4-BE49-F238E27FC236}">
                    <a16:creationId xmlns:a16="http://schemas.microsoft.com/office/drawing/2014/main" id="{4A7CCCCF-A91C-49CC-BBAA-50A78C1F858A}"/>
                  </a:ext>
                </a:extLst>
              </p:cNvPr>
              <p:cNvSpPr/>
              <p:nvPr/>
            </p:nvSpPr>
            <p:spPr bwMode="auto">
              <a:xfrm>
                <a:off x="511351" y="3842030"/>
                <a:ext cx="3273155" cy="79626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210" name="Group 2209">
                <a:extLst>
                  <a:ext uri="{FF2B5EF4-FFF2-40B4-BE49-F238E27FC236}">
                    <a16:creationId xmlns:a16="http://schemas.microsoft.com/office/drawing/2014/main" id="{F54EEA46-2E25-4CA6-9A36-3918051CA50F}"/>
                  </a:ext>
                </a:extLst>
              </p:cNvPr>
              <p:cNvGrpSpPr/>
              <p:nvPr/>
            </p:nvGrpSpPr>
            <p:grpSpPr>
              <a:xfrm>
                <a:off x="674500" y="3959373"/>
                <a:ext cx="522288" cy="559917"/>
                <a:chOff x="1020763" y="3500438"/>
                <a:chExt cx="522288" cy="538163"/>
              </a:xfrm>
            </p:grpSpPr>
            <p:sp>
              <p:nvSpPr>
                <p:cNvPr id="2153" name="Freeform 157">
                  <a:extLst>
                    <a:ext uri="{FF2B5EF4-FFF2-40B4-BE49-F238E27FC236}">
                      <a16:creationId xmlns:a16="http://schemas.microsoft.com/office/drawing/2014/main" id="{64378A3D-6E76-444A-8EA4-5983D7CB89AD}"/>
                    </a:ext>
                  </a:extLst>
                </p:cNvPr>
                <p:cNvSpPr>
                  <a:spLocks noEditPoints="1"/>
                </p:cNvSpPr>
                <p:nvPr/>
              </p:nvSpPr>
              <p:spPr bwMode="auto">
                <a:xfrm>
                  <a:off x="1020763" y="3500438"/>
                  <a:ext cx="522288" cy="538163"/>
                </a:xfrm>
                <a:custGeom>
                  <a:avLst/>
                  <a:gdLst>
                    <a:gd name="T0" fmla="*/ 175 w 175"/>
                    <a:gd name="T1" fmla="*/ 2 h 180"/>
                    <a:gd name="T2" fmla="*/ 175 w 175"/>
                    <a:gd name="T3" fmla="*/ 39 h 180"/>
                    <a:gd name="T4" fmla="*/ 173 w 175"/>
                    <a:gd name="T5" fmla="*/ 42 h 180"/>
                    <a:gd name="T6" fmla="*/ 153 w 175"/>
                    <a:gd name="T7" fmla="*/ 42 h 180"/>
                    <a:gd name="T8" fmla="*/ 151 w 175"/>
                    <a:gd name="T9" fmla="*/ 39 h 180"/>
                    <a:gd name="T10" fmla="*/ 151 w 175"/>
                    <a:gd name="T11" fmla="*/ 23 h 180"/>
                    <a:gd name="T12" fmla="*/ 88 w 175"/>
                    <a:gd name="T13" fmla="*/ 23 h 180"/>
                    <a:gd name="T14" fmla="*/ 87 w 175"/>
                    <a:gd name="T15" fmla="*/ 23 h 180"/>
                    <a:gd name="T16" fmla="*/ 25 w 175"/>
                    <a:gd name="T17" fmla="*/ 23 h 180"/>
                    <a:gd name="T18" fmla="*/ 25 w 175"/>
                    <a:gd name="T19" fmla="*/ 39 h 180"/>
                    <a:gd name="T20" fmla="*/ 22 w 175"/>
                    <a:gd name="T21" fmla="*/ 42 h 180"/>
                    <a:gd name="T22" fmla="*/ 3 w 175"/>
                    <a:gd name="T23" fmla="*/ 42 h 180"/>
                    <a:gd name="T24" fmla="*/ 0 w 175"/>
                    <a:gd name="T25" fmla="*/ 39 h 180"/>
                    <a:gd name="T26" fmla="*/ 0 w 175"/>
                    <a:gd name="T27" fmla="*/ 2 h 180"/>
                    <a:gd name="T28" fmla="*/ 3 w 175"/>
                    <a:gd name="T29" fmla="*/ 0 h 180"/>
                    <a:gd name="T30" fmla="*/ 87 w 175"/>
                    <a:gd name="T31" fmla="*/ 0 h 180"/>
                    <a:gd name="T32" fmla="*/ 88 w 175"/>
                    <a:gd name="T33" fmla="*/ 0 h 180"/>
                    <a:gd name="T34" fmla="*/ 173 w 175"/>
                    <a:gd name="T35" fmla="*/ 0 h 180"/>
                    <a:gd name="T36" fmla="*/ 175 w 175"/>
                    <a:gd name="T37" fmla="*/ 2 h 180"/>
                    <a:gd name="T38" fmla="*/ 3 w 175"/>
                    <a:gd name="T39" fmla="*/ 180 h 180"/>
                    <a:gd name="T40" fmla="*/ 87 w 175"/>
                    <a:gd name="T41" fmla="*/ 180 h 180"/>
                    <a:gd name="T42" fmla="*/ 88 w 175"/>
                    <a:gd name="T43" fmla="*/ 180 h 180"/>
                    <a:gd name="T44" fmla="*/ 173 w 175"/>
                    <a:gd name="T45" fmla="*/ 180 h 180"/>
                    <a:gd name="T46" fmla="*/ 175 w 175"/>
                    <a:gd name="T47" fmla="*/ 177 h 180"/>
                    <a:gd name="T48" fmla="*/ 175 w 175"/>
                    <a:gd name="T49" fmla="*/ 140 h 180"/>
                    <a:gd name="T50" fmla="*/ 173 w 175"/>
                    <a:gd name="T51" fmla="*/ 138 h 180"/>
                    <a:gd name="T52" fmla="*/ 153 w 175"/>
                    <a:gd name="T53" fmla="*/ 138 h 180"/>
                    <a:gd name="T54" fmla="*/ 151 w 175"/>
                    <a:gd name="T55" fmla="*/ 140 h 180"/>
                    <a:gd name="T56" fmla="*/ 151 w 175"/>
                    <a:gd name="T57" fmla="*/ 156 h 180"/>
                    <a:gd name="T58" fmla="*/ 88 w 175"/>
                    <a:gd name="T59" fmla="*/ 156 h 180"/>
                    <a:gd name="T60" fmla="*/ 87 w 175"/>
                    <a:gd name="T61" fmla="*/ 156 h 180"/>
                    <a:gd name="T62" fmla="*/ 25 w 175"/>
                    <a:gd name="T63" fmla="*/ 156 h 180"/>
                    <a:gd name="T64" fmla="*/ 25 w 175"/>
                    <a:gd name="T65" fmla="*/ 140 h 180"/>
                    <a:gd name="T66" fmla="*/ 22 w 175"/>
                    <a:gd name="T67" fmla="*/ 138 h 180"/>
                    <a:gd name="T68" fmla="*/ 3 w 175"/>
                    <a:gd name="T69" fmla="*/ 138 h 180"/>
                    <a:gd name="T70" fmla="*/ 0 w 175"/>
                    <a:gd name="T71" fmla="*/ 140 h 180"/>
                    <a:gd name="T72" fmla="*/ 0 w 175"/>
                    <a:gd name="T73" fmla="*/ 177 h 180"/>
                    <a:gd name="T74" fmla="*/ 3 w 175"/>
                    <a:gd name="T75"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5" h="180">
                      <a:moveTo>
                        <a:pt x="175" y="2"/>
                      </a:moveTo>
                      <a:cubicBezTo>
                        <a:pt x="175" y="39"/>
                        <a:pt x="175" y="39"/>
                        <a:pt x="175" y="39"/>
                      </a:cubicBezTo>
                      <a:cubicBezTo>
                        <a:pt x="175" y="41"/>
                        <a:pt x="174" y="42"/>
                        <a:pt x="173" y="42"/>
                      </a:cubicBezTo>
                      <a:cubicBezTo>
                        <a:pt x="153" y="42"/>
                        <a:pt x="153" y="42"/>
                        <a:pt x="153" y="42"/>
                      </a:cubicBezTo>
                      <a:cubicBezTo>
                        <a:pt x="152" y="42"/>
                        <a:pt x="151" y="41"/>
                        <a:pt x="151" y="39"/>
                      </a:cubicBezTo>
                      <a:cubicBezTo>
                        <a:pt x="151" y="23"/>
                        <a:pt x="151" y="23"/>
                        <a:pt x="151" y="23"/>
                      </a:cubicBezTo>
                      <a:cubicBezTo>
                        <a:pt x="88" y="23"/>
                        <a:pt x="88" y="23"/>
                        <a:pt x="88" y="23"/>
                      </a:cubicBezTo>
                      <a:cubicBezTo>
                        <a:pt x="87" y="23"/>
                        <a:pt x="87" y="23"/>
                        <a:pt x="87" y="23"/>
                      </a:cubicBezTo>
                      <a:cubicBezTo>
                        <a:pt x="25" y="23"/>
                        <a:pt x="25" y="23"/>
                        <a:pt x="25" y="23"/>
                      </a:cubicBezTo>
                      <a:cubicBezTo>
                        <a:pt x="25" y="39"/>
                        <a:pt x="25" y="39"/>
                        <a:pt x="25" y="39"/>
                      </a:cubicBezTo>
                      <a:cubicBezTo>
                        <a:pt x="25" y="41"/>
                        <a:pt x="24" y="42"/>
                        <a:pt x="22" y="42"/>
                      </a:cubicBezTo>
                      <a:cubicBezTo>
                        <a:pt x="3" y="42"/>
                        <a:pt x="3" y="42"/>
                        <a:pt x="3" y="42"/>
                      </a:cubicBezTo>
                      <a:cubicBezTo>
                        <a:pt x="2" y="42"/>
                        <a:pt x="0" y="41"/>
                        <a:pt x="0" y="39"/>
                      </a:cubicBezTo>
                      <a:cubicBezTo>
                        <a:pt x="0" y="2"/>
                        <a:pt x="0" y="2"/>
                        <a:pt x="0" y="2"/>
                      </a:cubicBezTo>
                      <a:cubicBezTo>
                        <a:pt x="0" y="1"/>
                        <a:pt x="2" y="0"/>
                        <a:pt x="3" y="0"/>
                      </a:cubicBezTo>
                      <a:cubicBezTo>
                        <a:pt x="87" y="0"/>
                        <a:pt x="87" y="0"/>
                        <a:pt x="87" y="0"/>
                      </a:cubicBezTo>
                      <a:cubicBezTo>
                        <a:pt x="88" y="0"/>
                        <a:pt x="88" y="0"/>
                        <a:pt x="88" y="0"/>
                      </a:cubicBezTo>
                      <a:cubicBezTo>
                        <a:pt x="173" y="0"/>
                        <a:pt x="173" y="0"/>
                        <a:pt x="173" y="0"/>
                      </a:cubicBezTo>
                      <a:cubicBezTo>
                        <a:pt x="174" y="0"/>
                        <a:pt x="175" y="1"/>
                        <a:pt x="175" y="2"/>
                      </a:cubicBezTo>
                      <a:moveTo>
                        <a:pt x="3" y="180"/>
                      </a:moveTo>
                      <a:cubicBezTo>
                        <a:pt x="87" y="180"/>
                        <a:pt x="87" y="180"/>
                        <a:pt x="87" y="180"/>
                      </a:cubicBezTo>
                      <a:cubicBezTo>
                        <a:pt x="88" y="180"/>
                        <a:pt x="88" y="180"/>
                        <a:pt x="88" y="180"/>
                      </a:cubicBezTo>
                      <a:cubicBezTo>
                        <a:pt x="173" y="180"/>
                        <a:pt x="173" y="180"/>
                        <a:pt x="173" y="180"/>
                      </a:cubicBezTo>
                      <a:cubicBezTo>
                        <a:pt x="174" y="180"/>
                        <a:pt x="175" y="179"/>
                        <a:pt x="175" y="177"/>
                      </a:cubicBezTo>
                      <a:cubicBezTo>
                        <a:pt x="175" y="140"/>
                        <a:pt x="175" y="140"/>
                        <a:pt x="175" y="140"/>
                      </a:cubicBezTo>
                      <a:cubicBezTo>
                        <a:pt x="175" y="139"/>
                        <a:pt x="174" y="138"/>
                        <a:pt x="173" y="138"/>
                      </a:cubicBezTo>
                      <a:cubicBezTo>
                        <a:pt x="153" y="138"/>
                        <a:pt x="153" y="138"/>
                        <a:pt x="153" y="138"/>
                      </a:cubicBezTo>
                      <a:cubicBezTo>
                        <a:pt x="152" y="138"/>
                        <a:pt x="151" y="139"/>
                        <a:pt x="151" y="140"/>
                      </a:cubicBezTo>
                      <a:cubicBezTo>
                        <a:pt x="151" y="156"/>
                        <a:pt x="151" y="156"/>
                        <a:pt x="151" y="156"/>
                      </a:cubicBezTo>
                      <a:cubicBezTo>
                        <a:pt x="88" y="156"/>
                        <a:pt x="88" y="156"/>
                        <a:pt x="88" y="156"/>
                      </a:cubicBezTo>
                      <a:cubicBezTo>
                        <a:pt x="87" y="156"/>
                        <a:pt x="87" y="156"/>
                        <a:pt x="87" y="156"/>
                      </a:cubicBezTo>
                      <a:cubicBezTo>
                        <a:pt x="25" y="156"/>
                        <a:pt x="25" y="156"/>
                        <a:pt x="25" y="156"/>
                      </a:cubicBezTo>
                      <a:cubicBezTo>
                        <a:pt x="25" y="140"/>
                        <a:pt x="25" y="140"/>
                        <a:pt x="25" y="140"/>
                      </a:cubicBezTo>
                      <a:cubicBezTo>
                        <a:pt x="25" y="139"/>
                        <a:pt x="24" y="138"/>
                        <a:pt x="22" y="138"/>
                      </a:cubicBezTo>
                      <a:cubicBezTo>
                        <a:pt x="3" y="138"/>
                        <a:pt x="3" y="138"/>
                        <a:pt x="3" y="138"/>
                      </a:cubicBezTo>
                      <a:cubicBezTo>
                        <a:pt x="2" y="138"/>
                        <a:pt x="0" y="139"/>
                        <a:pt x="0" y="140"/>
                      </a:cubicBezTo>
                      <a:cubicBezTo>
                        <a:pt x="0" y="177"/>
                        <a:pt x="0" y="177"/>
                        <a:pt x="0" y="177"/>
                      </a:cubicBezTo>
                      <a:cubicBezTo>
                        <a:pt x="0" y="179"/>
                        <a:pt x="2" y="180"/>
                        <a:pt x="3" y="180"/>
                      </a:cubicBezTo>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4" name="Freeform 158">
                  <a:extLst>
                    <a:ext uri="{FF2B5EF4-FFF2-40B4-BE49-F238E27FC236}">
                      <a16:creationId xmlns:a16="http://schemas.microsoft.com/office/drawing/2014/main" id="{75D8C0A2-BFD1-44D4-B969-DD199F346553}"/>
                    </a:ext>
                  </a:extLst>
                </p:cNvPr>
                <p:cNvSpPr>
                  <a:spLocks noEditPoints="1"/>
                </p:cNvSpPr>
                <p:nvPr/>
              </p:nvSpPr>
              <p:spPr bwMode="auto">
                <a:xfrm>
                  <a:off x="1130301" y="3624263"/>
                  <a:ext cx="341313" cy="288925"/>
                </a:xfrm>
                <a:custGeom>
                  <a:avLst/>
                  <a:gdLst>
                    <a:gd name="T0" fmla="*/ 30 w 114"/>
                    <a:gd name="T1" fmla="*/ 24 h 97"/>
                    <a:gd name="T2" fmla="*/ 30 w 114"/>
                    <a:gd name="T3" fmla="*/ 1 h 97"/>
                    <a:gd name="T4" fmla="*/ 29 w 114"/>
                    <a:gd name="T5" fmla="*/ 0 h 97"/>
                    <a:gd name="T6" fmla="*/ 1 w 114"/>
                    <a:gd name="T7" fmla="*/ 0 h 97"/>
                    <a:gd name="T8" fmla="*/ 0 w 114"/>
                    <a:gd name="T9" fmla="*/ 1 h 97"/>
                    <a:gd name="T10" fmla="*/ 0 w 114"/>
                    <a:gd name="T11" fmla="*/ 24 h 97"/>
                    <a:gd name="T12" fmla="*/ 1 w 114"/>
                    <a:gd name="T13" fmla="*/ 25 h 97"/>
                    <a:gd name="T14" fmla="*/ 29 w 114"/>
                    <a:gd name="T15" fmla="*/ 25 h 97"/>
                    <a:gd name="T16" fmla="*/ 30 w 114"/>
                    <a:gd name="T17" fmla="*/ 24 h 97"/>
                    <a:gd name="T18" fmla="*/ 30 w 114"/>
                    <a:gd name="T19" fmla="*/ 60 h 97"/>
                    <a:gd name="T20" fmla="*/ 30 w 114"/>
                    <a:gd name="T21" fmla="*/ 37 h 97"/>
                    <a:gd name="T22" fmla="*/ 29 w 114"/>
                    <a:gd name="T23" fmla="*/ 37 h 97"/>
                    <a:gd name="T24" fmla="*/ 1 w 114"/>
                    <a:gd name="T25" fmla="*/ 37 h 97"/>
                    <a:gd name="T26" fmla="*/ 0 w 114"/>
                    <a:gd name="T27" fmla="*/ 37 h 97"/>
                    <a:gd name="T28" fmla="*/ 0 w 114"/>
                    <a:gd name="T29" fmla="*/ 60 h 97"/>
                    <a:gd name="T30" fmla="*/ 1 w 114"/>
                    <a:gd name="T31" fmla="*/ 61 h 97"/>
                    <a:gd name="T32" fmla="*/ 29 w 114"/>
                    <a:gd name="T33" fmla="*/ 61 h 97"/>
                    <a:gd name="T34" fmla="*/ 30 w 114"/>
                    <a:gd name="T35" fmla="*/ 60 h 97"/>
                    <a:gd name="T36" fmla="*/ 30 w 114"/>
                    <a:gd name="T37" fmla="*/ 96 h 97"/>
                    <a:gd name="T38" fmla="*/ 30 w 114"/>
                    <a:gd name="T39" fmla="*/ 74 h 97"/>
                    <a:gd name="T40" fmla="*/ 29 w 114"/>
                    <a:gd name="T41" fmla="*/ 73 h 97"/>
                    <a:gd name="T42" fmla="*/ 1 w 114"/>
                    <a:gd name="T43" fmla="*/ 73 h 97"/>
                    <a:gd name="T44" fmla="*/ 0 w 114"/>
                    <a:gd name="T45" fmla="*/ 74 h 97"/>
                    <a:gd name="T46" fmla="*/ 0 w 114"/>
                    <a:gd name="T47" fmla="*/ 96 h 97"/>
                    <a:gd name="T48" fmla="*/ 1 w 114"/>
                    <a:gd name="T49" fmla="*/ 97 h 97"/>
                    <a:gd name="T50" fmla="*/ 29 w 114"/>
                    <a:gd name="T51" fmla="*/ 97 h 97"/>
                    <a:gd name="T52" fmla="*/ 30 w 114"/>
                    <a:gd name="T53" fmla="*/ 96 h 97"/>
                    <a:gd name="T54" fmla="*/ 72 w 114"/>
                    <a:gd name="T55" fmla="*/ 42 h 97"/>
                    <a:gd name="T56" fmla="*/ 72 w 114"/>
                    <a:gd name="T57" fmla="*/ 19 h 97"/>
                    <a:gd name="T58" fmla="*/ 72 w 114"/>
                    <a:gd name="T59" fmla="*/ 19 h 97"/>
                    <a:gd name="T60" fmla="*/ 43 w 114"/>
                    <a:gd name="T61" fmla="*/ 19 h 97"/>
                    <a:gd name="T62" fmla="*/ 42 w 114"/>
                    <a:gd name="T63" fmla="*/ 19 h 97"/>
                    <a:gd name="T64" fmla="*/ 42 w 114"/>
                    <a:gd name="T65" fmla="*/ 42 h 97"/>
                    <a:gd name="T66" fmla="*/ 43 w 114"/>
                    <a:gd name="T67" fmla="*/ 43 h 97"/>
                    <a:gd name="T68" fmla="*/ 72 w 114"/>
                    <a:gd name="T69" fmla="*/ 43 h 97"/>
                    <a:gd name="T70" fmla="*/ 72 w 114"/>
                    <a:gd name="T71" fmla="*/ 42 h 97"/>
                    <a:gd name="T72" fmla="*/ 72 w 114"/>
                    <a:gd name="T73" fmla="*/ 78 h 97"/>
                    <a:gd name="T74" fmla="*/ 72 w 114"/>
                    <a:gd name="T75" fmla="*/ 56 h 97"/>
                    <a:gd name="T76" fmla="*/ 72 w 114"/>
                    <a:gd name="T77" fmla="*/ 55 h 97"/>
                    <a:gd name="T78" fmla="*/ 43 w 114"/>
                    <a:gd name="T79" fmla="*/ 55 h 97"/>
                    <a:gd name="T80" fmla="*/ 42 w 114"/>
                    <a:gd name="T81" fmla="*/ 56 h 97"/>
                    <a:gd name="T82" fmla="*/ 42 w 114"/>
                    <a:gd name="T83" fmla="*/ 78 h 97"/>
                    <a:gd name="T84" fmla="*/ 43 w 114"/>
                    <a:gd name="T85" fmla="*/ 79 h 97"/>
                    <a:gd name="T86" fmla="*/ 72 w 114"/>
                    <a:gd name="T87" fmla="*/ 79 h 97"/>
                    <a:gd name="T88" fmla="*/ 72 w 114"/>
                    <a:gd name="T89" fmla="*/ 78 h 97"/>
                    <a:gd name="T90" fmla="*/ 114 w 114"/>
                    <a:gd name="T91" fmla="*/ 60 h 97"/>
                    <a:gd name="T92" fmla="*/ 114 w 114"/>
                    <a:gd name="T93" fmla="*/ 37 h 97"/>
                    <a:gd name="T94" fmla="*/ 113 w 114"/>
                    <a:gd name="T95" fmla="*/ 37 h 97"/>
                    <a:gd name="T96" fmla="*/ 85 w 114"/>
                    <a:gd name="T97" fmla="*/ 37 h 97"/>
                    <a:gd name="T98" fmla="*/ 84 w 114"/>
                    <a:gd name="T99" fmla="*/ 37 h 97"/>
                    <a:gd name="T100" fmla="*/ 84 w 114"/>
                    <a:gd name="T101" fmla="*/ 60 h 97"/>
                    <a:gd name="T102" fmla="*/ 85 w 114"/>
                    <a:gd name="T103" fmla="*/ 61 h 97"/>
                    <a:gd name="T104" fmla="*/ 113 w 114"/>
                    <a:gd name="T105" fmla="*/ 61 h 97"/>
                    <a:gd name="T106" fmla="*/ 114 w 114"/>
                    <a:gd name="T107" fmla="*/ 6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97">
                      <a:moveTo>
                        <a:pt x="30" y="24"/>
                      </a:moveTo>
                      <a:cubicBezTo>
                        <a:pt x="30" y="1"/>
                        <a:pt x="30" y="1"/>
                        <a:pt x="30" y="1"/>
                      </a:cubicBezTo>
                      <a:cubicBezTo>
                        <a:pt x="30" y="1"/>
                        <a:pt x="30" y="0"/>
                        <a:pt x="29" y="0"/>
                      </a:cubicBezTo>
                      <a:cubicBezTo>
                        <a:pt x="1" y="0"/>
                        <a:pt x="1" y="0"/>
                        <a:pt x="1" y="0"/>
                      </a:cubicBezTo>
                      <a:cubicBezTo>
                        <a:pt x="0" y="0"/>
                        <a:pt x="0" y="1"/>
                        <a:pt x="0" y="1"/>
                      </a:cubicBezTo>
                      <a:cubicBezTo>
                        <a:pt x="0" y="24"/>
                        <a:pt x="0" y="24"/>
                        <a:pt x="0" y="24"/>
                      </a:cubicBezTo>
                      <a:cubicBezTo>
                        <a:pt x="0" y="24"/>
                        <a:pt x="0" y="25"/>
                        <a:pt x="1" y="25"/>
                      </a:cubicBezTo>
                      <a:cubicBezTo>
                        <a:pt x="29" y="25"/>
                        <a:pt x="29" y="25"/>
                        <a:pt x="29" y="25"/>
                      </a:cubicBezTo>
                      <a:cubicBezTo>
                        <a:pt x="30" y="25"/>
                        <a:pt x="30" y="24"/>
                        <a:pt x="30" y="24"/>
                      </a:cubicBezTo>
                      <a:moveTo>
                        <a:pt x="30" y="60"/>
                      </a:moveTo>
                      <a:cubicBezTo>
                        <a:pt x="30" y="37"/>
                        <a:pt x="30" y="37"/>
                        <a:pt x="30" y="37"/>
                      </a:cubicBezTo>
                      <a:cubicBezTo>
                        <a:pt x="30" y="37"/>
                        <a:pt x="30" y="37"/>
                        <a:pt x="29" y="37"/>
                      </a:cubicBezTo>
                      <a:cubicBezTo>
                        <a:pt x="1" y="37"/>
                        <a:pt x="1" y="37"/>
                        <a:pt x="1" y="37"/>
                      </a:cubicBezTo>
                      <a:cubicBezTo>
                        <a:pt x="0" y="37"/>
                        <a:pt x="0" y="37"/>
                        <a:pt x="0" y="37"/>
                      </a:cubicBezTo>
                      <a:cubicBezTo>
                        <a:pt x="0" y="60"/>
                        <a:pt x="0" y="60"/>
                        <a:pt x="0" y="60"/>
                      </a:cubicBezTo>
                      <a:cubicBezTo>
                        <a:pt x="0" y="61"/>
                        <a:pt x="0" y="61"/>
                        <a:pt x="1" y="61"/>
                      </a:cubicBezTo>
                      <a:cubicBezTo>
                        <a:pt x="29" y="61"/>
                        <a:pt x="29" y="61"/>
                        <a:pt x="29" y="61"/>
                      </a:cubicBezTo>
                      <a:cubicBezTo>
                        <a:pt x="30" y="61"/>
                        <a:pt x="30" y="61"/>
                        <a:pt x="30" y="60"/>
                      </a:cubicBezTo>
                      <a:moveTo>
                        <a:pt x="30" y="96"/>
                      </a:moveTo>
                      <a:cubicBezTo>
                        <a:pt x="30" y="74"/>
                        <a:pt x="30" y="74"/>
                        <a:pt x="30" y="74"/>
                      </a:cubicBezTo>
                      <a:cubicBezTo>
                        <a:pt x="30" y="73"/>
                        <a:pt x="30" y="73"/>
                        <a:pt x="29" y="73"/>
                      </a:cubicBezTo>
                      <a:cubicBezTo>
                        <a:pt x="1" y="73"/>
                        <a:pt x="1" y="73"/>
                        <a:pt x="1" y="73"/>
                      </a:cubicBezTo>
                      <a:cubicBezTo>
                        <a:pt x="0" y="73"/>
                        <a:pt x="0" y="73"/>
                        <a:pt x="0" y="74"/>
                      </a:cubicBezTo>
                      <a:cubicBezTo>
                        <a:pt x="0" y="96"/>
                        <a:pt x="0" y="96"/>
                        <a:pt x="0" y="96"/>
                      </a:cubicBezTo>
                      <a:cubicBezTo>
                        <a:pt x="0" y="97"/>
                        <a:pt x="0" y="97"/>
                        <a:pt x="1" y="97"/>
                      </a:cubicBezTo>
                      <a:cubicBezTo>
                        <a:pt x="29" y="97"/>
                        <a:pt x="29" y="97"/>
                        <a:pt x="29" y="97"/>
                      </a:cubicBezTo>
                      <a:cubicBezTo>
                        <a:pt x="30" y="97"/>
                        <a:pt x="30" y="97"/>
                        <a:pt x="30" y="96"/>
                      </a:cubicBezTo>
                      <a:moveTo>
                        <a:pt x="72" y="42"/>
                      </a:moveTo>
                      <a:cubicBezTo>
                        <a:pt x="72" y="19"/>
                        <a:pt x="72" y="19"/>
                        <a:pt x="72" y="19"/>
                      </a:cubicBezTo>
                      <a:cubicBezTo>
                        <a:pt x="72" y="19"/>
                        <a:pt x="72" y="19"/>
                        <a:pt x="72" y="19"/>
                      </a:cubicBezTo>
                      <a:cubicBezTo>
                        <a:pt x="43" y="19"/>
                        <a:pt x="43" y="19"/>
                        <a:pt x="43" y="19"/>
                      </a:cubicBezTo>
                      <a:cubicBezTo>
                        <a:pt x="42" y="19"/>
                        <a:pt x="42" y="19"/>
                        <a:pt x="42" y="19"/>
                      </a:cubicBezTo>
                      <a:cubicBezTo>
                        <a:pt x="42" y="42"/>
                        <a:pt x="42" y="42"/>
                        <a:pt x="42" y="42"/>
                      </a:cubicBezTo>
                      <a:cubicBezTo>
                        <a:pt x="42" y="43"/>
                        <a:pt x="42" y="43"/>
                        <a:pt x="43" y="43"/>
                      </a:cubicBezTo>
                      <a:cubicBezTo>
                        <a:pt x="72" y="43"/>
                        <a:pt x="72" y="43"/>
                        <a:pt x="72" y="43"/>
                      </a:cubicBezTo>
                      <a:cubicBezTo>
                        <a:pt x="72" y="43"/>
                        <a:pt x="72" y="43"/>
                        <a:pt x="72" y="42"/>
                      </a:cubicBezTo>
                      <a:moveTo>
                        <a:pt x="72" y="78"/>
                      </a:moveTo>
                      <a:cubicBezTo>
                        <a:pt x="72" y="56"/>
                        <a:pt x="72" y="56"/>
                        <a:pt x="72" y="56"/>
                      </a:cubicBezTo>
                      <a:cubicBezTo>
                        <a:pt x="72" y="55"/>
                        <a:pt x="72" y="55"/>
                        <a:pt x="72" y="55"/>
                      </a:cubicBezTo>
                      <a:cubicBezTo>
                        <a:pt x="43" y="55"/>
                        <a:pt x="43" y="55"/>
                        <a:pt x="43" y="55"/>
                      </a:cubicBezTo>
                      <a:cubicBezTo>
                        <a:pt x="42" y="55"/>
                        <a:pt x="42" y="55"/>
                        <a:pt x="42" y="56"/>
                      </a:cubicBezTo>
                      <a:cubicBezTo>
                        <a:pt x="42" y="78"/>
                        <a:pt x="42" y="78"/>
                        <a:pt x="42" y="78"/>
                      </a:cubicBezTo>
                      <a:cubicBezTo>
                        <a:pt x="42" y="79"/>
                        <a:pt x="42" y="79"/>
                        <a:pt x="43" y="79"/>
                      </a:cubicBezTo>
                      <a:cubicBezTo>
                        <a:pt x="72" y="79"/>
                        <a:pt x="72" y="79"/>
                        <a:pt x="72" y="79"/>
                      </a:cubicBezTo>
                      <a:cubicBezTo>
                        <a:pt x="72" y="79"/>
                        <a:pt x="72" y="79"/>
                        <a:pt x="72" y="78"/>
                      </a:cubicBezTo>
                      <a:moveTo>
                        <a:pt x="114" y="60"/>
                      </a:moveTo>
                      <a:cubicBezTo>
                        <a:pt x="114" y="37"/>
                        <a:pt x="114" y="37"/>
                        <a:pt x="114" y="37"/>
                      </a:cubicBezTo>
                      <a:cubicBezTo>
                        <a:pt x="114" y="37"/>
                        <a:pt x="114" y="37"/>
                        <a:pt x="113" y="37"/>
                      </a:cubicBezTo>
                      <a:cubicBezTo>
                        <a:pt x="85" y="37"/>
                        <a:pt x="85" y="37"/>
                        <a:pt x="85" y="37"/>
                      </a:cubicBezTo>
                      <a:cubicBezTo>
                        <a:pt x="84" y="37"/>
                        <a:pt x="84" y="37"/>
                        <a:pt x="84" y="37"/>
                      </a:cubicBezTo>
                      <a:cubicBezTo>
                        <a:pt x="84" y="60"/>
                        <a:pt x="84" y="60"/>
                        <a:pt x="84" y="60"/>
                      </a:cubicBezTo>
                      <a:cubicBezTo>
                        <a:pt x="84" y="61"/>
                        <a:pt x="84" y="61"/>
                        <a:pt x="85" y="61"/>
                      </a:cubicBezTo>
                      <a:cubicBezTo>
                        <a:pt x="113" y="61"/>
                        <a:pt x="113" y="61"/>
                        <a:pt x="113" y="61"/>
                      </a:cubicBezTo>
                      <a:cubicBezTo>
                        <a:pt x="114" y="61"/>
                        <a:pt x="114" y="61"/>
                        <a:pt x="114" y="60"/>
                      </a:cubicBezTo>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5" name="Freeform 159">
                  <a:extLst>
                    <a:ext uri="{FF2B5EF4-FFF2-40B4-BE49-F238E27FC236}">
                      <a16:creationId xmlns:a16="http://schemas.microsoft.com/office/drawing/2014/main" id="{C6F5D7FC-A064-4E0C-AF7A-4F9412E7A7D7}"/>
                    </a:ext>
                  </a:extLst>
                </p:cNvPr>
                <p:cNvSpPr>
                  <a:spLocks noEditPoints="1"/>
                </p:cNvSpPr>
                <p:nvPr/>
              </p:nvSpPr>
              <p:spPr bwMode="auto">
                <a:xfrm>
                  <a:off x="1020763" y="3500438"/>
                  <a:ext cx="515938" cy="6350"/>
                </a:xfrm>
                <a:custGeom>
                  <a:avLst/>
                  <a:gdLst>
                    <a:gd name="T0" fmla="*/ 173 w 173"/>
                    <a:gd name="T1" fmla="*/ 0 h 2"/>
                    <a:gd name="T2" fmla="*/ 173 w 173"/>
                    <a:gd name="T3" fmla="*/ 0 h 2"/>
                    <a:gd name="T4" fmla="*/ 173 w 173"/>
                    <a:gd name="T5" fmla="*/ 0 h 2"/>
                    <a:gd name="T6" fmla="*/ 173 w 173"/>
                    <a:gd name="T7" fmla="*/ 0 h 2"/>
                    <a:gd name="T8" fmla="*/ 173 w 173"/>
                    <a:gd name="T9" fmla="*/ 0 h 2"/>
                    <a:gd name="T10" fmla="*/ 173 w 173"/>
                    <a:gd name="T11" fmla="*/ 0 h 2"/>
                    <a:gd name="T12" fmla="*/ 173 w 173"/>
                    <a:gd name="T13" fmla="*/ 0 h 2"/>
                    <a:gd name="T14" fmla="*/ 173 w 173"/>
                    <a:gd name="T15" fmla="*/ 0 h 2"/>
                    <a:gd name="T16" fmla="*/ 173 w 173"/>
                    <a:gd name="T17" fmla="*/ 0 h 2"/>
                    <a:gd name="T18" fmla="*/ 173 w 173"/>
                    <a:gd name="T19" fmla="*/ 0 h 2"/>
                    <a:gd name="T20" fmla="*/ 173 w 173"/>
                    <a:gd name="T21" fmla="*/ 0 h 2"/>
                    <a:gd name="T22" fmla="*/ 173 w 173"/>
                    <a:gd name="T23" fmla="*/ 0 h 2"/>
                    <a:gd name="T24" fmla="*/ 173 w 173"/>
                    <a:gd name="T25" fmla="*/ 0 h 2"/>
                    <a:gd name="T26" fmla="*/ 173 w 173"/>
                    <a:gd name="T27" fmla="*/ 0 h 2"/>
                    <a:gd name="T28" fmla="*/ 173 w 173"/>
                    <a:gd name="T29" fmla="*/ 0 h 2"/>
                    <a:gd name="T30" fmla="*/ 173 w 173"/>
                    <a:gd name="T31" fmla="*/ 0 h 2"/>
                    <a:gd name="T32" fmla="*/ 88 w 173"/>
                    <a:gd name="T33" fmla="*/ 0 h 2"/>
                    <a:gd name="T34" fmla="*/ 87 w 173"/>
                    <a:gd name="T35" fmla="*/ 0 h 2"/>
                    <a:gd name="T36" fmla="*/ 3 w 173"/>
                    <a:gd name="T37" fmla="*/ 0 h 2"/>
                    <a:gd name="T38" fmla="*/ 0 w 173"/>
                    <a:gd name="T39" fmla="*/ 2 h 2"/>
                    <a:gd name="T40" fmla="*/ 0 w 173"/>
                    <a:gd name="T41" fmla="*/ 2 h 2"/>
                    <a:gd name="T42" fmla="*/ 3 w 173"/>
                    <a:gd name="T43" fmla="*/ 0 h 2"/>
                    <a:gd name="T44" fmla="*/ 87 w 173"/>
                    <a:gd name="T45" fmla="*/ 0 h 2"/>
                    <a:gd name="T46" fmla="*/ 88 w 173"/>
                    <a:gd name="T47" fmla="*/ 0 h 2"/>
                    <a:gd name="T48" fmla="*/ 173 w 173"/>
                    <a:gd name="T49" fmla="*/ 0 h 2"/>
                    <a:gd name="T50" fmla="*/ 173 w 173"/>
                    <a:gd name="T51" fmla="*/ 0 h 2"/>
                    <a:gd name="T52" fmla="*/ 173 w 173"/>
                    <a:gd name="T5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3" h="2">
                      <a:moveTo>
                        <a:pt x="173" y="0"/>
                      </a:moveTo>
                      <a:cubicBezTo>
                        <a:pt x="173" y="0"/>
                        <a:pt x="173" y="0"/>
                        <a:pt x="173" y="0"/>
                      </a:cubicBezTo>
                      <a:cubicBezTo>
                        <a:pt x="173" y="0"/>
                        <a:pt x="173" y="0"/>
                        <a:pt x="173" y="0"/>
                      </a:cubicBezTo>
                      <a:moveTo>
                        <a:pt x="173" y="0"/>
                      </a:moveTo>
                      <a:cubicBezTo>
                        <a:pt x="173" y="0"/>
                        <a:pt x="173" y="0"/>
                        <a:pt x="173" y="0"/>
                      </a:cubicBezTo>
                      <a:cubicBezTo>
                        <a:pt x="173" y="0"/>
                        <a:pt x="173" y="0"/>
                        <a:pt x="173" y="0"/>
                      </a:cubicBezTo>
                      <a:moveTo>
                        <a:pt x="173" y="0"/>
                      </a:moveTo>
                      <a:cubicBezTo>
                        <a:pt x="173" y="0"/>
                        <a:pt x="173" y="0"/>
                        <a:pt x="173" y="0"/>
                      </a:cubicBezTo>
                      <a:cubicBezTo>
                        <a:pt x="173" y="0"/>
                        <a:pt x="173" y="0"/>
                        <a:pt x="173" y="0"/>
                      </a:cubicBezTo>
                      <a:moveTo>
                        <a:pt x="173" y="0"/>
                      </a:moveTo>
                      <a:cubicBezTo>
                        <a:pt x="173" y="0"/>
                        <a:pt x="173" y="0"/>
                        <a:pt x="173" y="0"/>
                      </a:cubicBezTo>
                      <a:cubicBezTo>
                        <a:pt x="173" y="0"/>
                        <a:pt x="173" y="0"/>
                        <a:pt x="173" y="0"/>
                      </a:cubicBezTo>
                      <a:moveTo>
                        <a:pt x="173" y="0"/>
                      </a:moveTo>
                      <a:cubicBezTo>
                        <a:pt x="173" y="0"/>
                        <a:pt x="173" y="0"/>
                        <a:pt x="173" y="0"/>
                      </a:cubicBezTo>
                      <a:cubicBezTo>
                        <a:pt x="173" y="0"/>
                        <a:pt x="173" y="0"/>
                        <a:pt x="173" y="0"/>
                      </a:cubicBezTo>
                      <a:moveTo>
                        <a:pt x="173" y="0"/>
                      </a:moveTo>
                      <a:cubicBezTo>
                        <a:pt x="173" y="0"/>
                        <a:pt x="173" y="0"/>
                        <a:pt x="88" y="0"/>
                      </a:cubicBezTo>
                      <a:cubicBezTo>
                        <a:pt x="88" y="0"/>
                        <a:pt x="88" y="0"/>
                        <a:pt x="87" y="0"/>
                      </a:cubicBezTo>
                      <a:cubicBezTo>
                        <a:pt x="87" y="0"/>
                        <a:pt x="87" y="0"/>
                        <a:pt x="3" y="0"/>
                      </a:cubicBezTo>
                      <a:cubicBezTo>
                        <a:pt x="2" y="0"/>
                        <a:pt x="0" y="1"/>
                        <a:pt x="0" y="2"/>
                      </a:cubicBezTo>
                      <a:cubicBezTo>
                        <a:pt x="0" y="2"/>
                        <a:pt x="0" y="2"/>
                        <a:pt x="0" y="2"/>
                      </a:cubicBezTo>
                      <a:cubicBezTo>
                        <a:pt x="0" y="1"/>
                        <a:pt x="2" y="0"/>
                        <a:pt x="3" y="0"/>
                      </a:cubicBezTo>
                      <a:cubicBezTo>
                        <a:pt x="87" y="0"/>
                        <a:pt x="87" y="0"/>
                        <a:pt x="87" y="0"/>
                      </a:cubicBezTo>
                      <a:cubicBezTo>
                        <a:pt x="88" y="0"/>
                        <a:pt x="88" y="0"/>
                        <a:pt x="88" y="0"/>
                      </a:cubicBezTo>
                      <a:cubicBezTo>
                        <a:pt x="173" y="0"/>
                        <a:pt x="173" y="0"/>
                        <a:pt x="173" y="0"/>
                      </a:cubicBezTo>
                      <a:cubicBezTo>
                        <a:pt x="173" y="0"/>
                        <a:pt x="173" y="0"/>
                        <a:pt x="173" y="0"/>
                      </a:cubicBezTo>
                      <a:cubicBezTo>
                        <a:pt x="173" y="0"/>
                        <a:pt x="173" y="0"/>
                        <a:pt x="17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6" name="Freeform 160">
                  <a:extLst>
                    <a:ext uri="{FF2B5EF4-FFF2-40B4-BE49-F238E27FC236}">
                      <a16:creationId xmlns:a16="http://schemas.microsoft.com/office/drawing/2014/main" id="{7DD6266D-DE3F-4AAD-A1CD-E94691A89314}"/>
                    </a:ext>
                  </a:extLst>
                </p:cNvPr>
                <p:cNvSpPr>
                  <a:spLocks/>
                </p:cNvSpPr>
                <p:nvPr/>
              </p:nvSpPr>
              <p:spPr bwMode="auto">
                <a:xfrm>
                  <a:off x="1020763" y="3500438"/>
                  <a:ext cx="522288" cy="125413"/>
                </a:xfrm>
                <a:custGeom>
                  <a:avLst/>
                  <a:gdLst>
                    <a:gd name="T0" fmla="*/ 173 w 175"/>
                    <a:gd name="T1" fmla="*/ 0 h 42"/>
                    <a:gd name="T2" fmla="*/ 88 w 175"/>
                    <a:gd name="T3" fmla="*/ 0 h 42"/>
                    <a:gd name="T4" fmla="*/ 87 w 175"/>
                    <a:gd name="T5" fmla="*/ 0 h 42"/>
                    <a:gd name="T6" fmla="*/ 3 w 175"/>
                    <a:gd name="T7" fmla="*/ 0 h 42"/>
                    <a:gd name="T8" fmla="*/ 0 w 175"/>
                    <a:gd name="T9" fmla="*/ 2 h 42"/>
                    <a:gd name="T10" fmla="*/ 0 w 175"/>
                    <a:gd name="T11" fmla="*/ 39 h 42"/>
                    <a:gd name="T12" fmla="*/ 3 w 175"/>
                    <a:gd name="T13" fmla="*/ 42 h 42"/>
                    <a:gd name="T14" fmla="*/ 22 w 175"/>
                    <a:gd name="T15" fmla="*/ 42 h 42"/>
                    <a:gd name="T16" fmla="*/ 25 w 175"/>
                    <a:gd name="T17" fmla="*/ 39 h 42"/>
                    <a:gd name="T18" fmla="*/ 25 w 175"/>
                    <a:gd name="T19" fmla="*/ 23 h 42"/>
                    <a:gd name="T20" fmla="*/ 25 w 175"/>
                    <a:gd name="T21" fmla="*/ 23 h 42"/>
                    <a:gd name="T22" fmla="*/ 25 w 175"/>
                    <a:gd name="T23" fmla="*/ 23 h 42"/>
                    <a:gd name="T24" fmla="*/ 87 w 175"/>
                    <a:gd name="T25" fmla="*/ 23 h 42"/>
                    <a:gd name="T26" fmla="*/ 88 w 175"/>
                    <a:gd name="T27" fmla="*/ 23 h 42"/>
                    <a:gd name="T28" fmla="*/ 151 w 175"/>
                    <a:gd name="T29" fmla="*/ 23 h 42"/>
                    <a:gd name="T30" fmla="*/ 151 w 175"/>
                    <a:gd name="T31" fmla="*/ 26 h 42"/>
                    <a:gd name="T32" fmla="*/ 175 w 175"/>
                    <a:gd name="T33" fmla="*/ 1 h 42"/>
                    <a:gd name="T34" fmla="*/ 173 w 175"/>
                    <a:gd name="T35" fmla="*/ 0 h 42"/>
                    <a:gd name="T36" fmla="*/ 173 w 175"/>
                    <a:gd name="T37" fmla="*/ 0 h 42"/>
                    <a:gd name="T38" fmla="*/ 173 w 175"/>
                    <a:gd name="T39" fmla="*/ 0 h 42"/>
                    <a:gd name="T40" fmla="*/ 173 w 175"/>
                    <a:gd name="T41" fmla="*/ 0 h 42"/>
                    <a:gd name="T42" fmla="*/ 173 w 175"/>
                    <a:gd name="T43" fmla="*/ 0 h 42"/>
                    <a:gd name="T44" fmla="*/ 173 w 175"/>
                    <a:gd name="T45" fmla="*/ 0 h 42"/>
                    <a:gd name="T46" fmla="*/ 173 w 175"/>
                    <a:gd name="T47" fmla="*/ 0 h 42"/>
                    <a:gd name="T48" fmla="*/ 173 w 175"/>
                    <a:gd name="T49" fmla="*/ 0 h 42"/>
                    <a:gd name="T50" fmla="*/ 173 w 175"/>
                    <a:gd name="T51" fmla="*/ 0 h 42"/>
                    <a:gd name="T52" fmla="*/ 173 w 175"/>
                    <a:gd name="T53" fmla="*/ 0 h 42"/>
                    <a:gd name="T54" fmla="*/ 173 w 175"/>
                    <a:gd name="T55" fmla="*/ 0 h 42"/>
                    <a:gd name="T56" fmla="*/ 173 w 175"/>
                    <a:gd name="T5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5" h="42">
                      <a:moveTo>
                        <a:pt x="173" y="0"/>
                      </a:moveTo>
                      <a:cubicBezTo>
                        <a:pt x="173" y="0"/>
                        <a:pt x="173" y="0"/>
                        <a:pt x="88" y="0"/>
                      </a:cubicBezTo>
                      <a:cubicBezTo>
                        <a:pt x="88" y="0"/>
                        <a:pt x="88" y="0"/>
                        <a:pt x="87" y="0"/>
                      </a:cubicBezTo>
                      <a:cubicBezTo>
                        <a:pt x="87" y="0"/>
                        <a:pt x="87" y="0"/>
                        <a:pt x="3" y="0"/>
                      </a:cubicBezTo>
                      <a:cubicBezTo>
                        <a:pt x="2" y="0"/>
                        <a:pt x="0" y="1"/>
                        <a:pt x="0" y="2"/>
                      </a:cubicBezTo>
                      <a:cubicBezTo>
                        <a:pt x="0" y="2"/>
                        <a:pt x="0" y="2"/>
                        <a:pt x="0" y="39"/>
                      </a:cubicBezTo>
                      <a:cubicBezTo>
                        <a:pt x="0" y="41"/>
                        <a:pt x="2" y="42"/>
                        <a:pt x="3" y="42"/>
                      </a:cubicBezTo>
                      <a:cubicBezTo>
                        <a:pt x="3" y="42"/>
                        <a:pt x="3" y="42"/>
                        <a:pt x="22" y="42"/>
                      </a:cubicBezTo>
                      <a:cubicBezTo>
                        <a:pt x="24" y="42"/>
                        <a:pt x="25" y="41"/>
                        <a:pt x="25" y="39"/>
                      </a:cubicBezTo>
                      <a:cubicBezTo>
                        <a:pt x="25" y="39"/>
                        <a:pt x="25" y="39"/>
                        <a:pt x="25" y="23"/>
                      </a:cubicBezTo>
                      <a:cubicBezTo>
                        <a:pt x="25" y="23"/>
                        <a:pt x="25" y="23"/>
                        <a:pt x="25" y="23"/>
                      </a:cubicBezTo>
                      <a:cubicBezTo>
                        <a:pt x="25" y="23"/>
                        <a:pt x="25" y="23"/>
                        <a:pt x="25" y="23"/>
                      </a:cubicBezTo>
                      <a:cubicBezTo>
                        <a:pt x="25" y="23"/>
                        <a:pt x="25" y="23"/>
                        <a:pt x="87" y="23"/>
                      </a:cubicBezTo>
                      <a:cubicBezTo>
                        <a:pt x="87" y="23"/>
                        <a:pt x="87" y="23"/>
                        <a:pt x="88" y="23"/>
                      </a:cubicBezTo>
                      <a:cubicBezTo>
                        <a:pt x="88" y="23"/>
                        <a:pt x="88" y="23"/>
                        <a:pt x="151" y="23"/>
                      </a:cubicBezTo>
                      <a:cubicBezTo>
                        <a:pt x="151" y="23"/>
                        <a:pt x="151" y="23"/>
                        <a:pt x="151" y="26"/>
                      </a:cubicBezTo>
                      <a:cubicBezTo>
                        <a:pt x="175" y="1"/>
                        <a:pt x="175" y="1"/>
                        <a:pt x="175" y="1"/>
                      </a:cubicBezTo>
                      <a:cubicBezTo>
                        <a:pt x="174" y="0"/>
                        <a:pt x="174" y="0"/>
                        <a:pt x="173" y="0"/>
                      </a:cubicBezTo>
                      <a:cubicBezTo>
                        <a:pt x="173" y="0"/>
                        <a:pt x="173" y="0"/>
                        <a:pt x="173" y="0"/>
                      </a:cubicBezTo>
                      <a:cubicBezTo>
                        <a:pt x="173" y="0"/>
                        <a:pt x="173" y="0"/>
                        <a:pt x="173" y="0"/>
                      </a:cubicBezTo>
                      <a:cubicBezTo>
                        <a:pt x="173" y="0"/>
                        <a:pt x="173" y="0"/>
                        <a:pt x="173" y="0"/>
                      </a:cubicBezTo>
                      <a:cubicBezTo>
                        <a:pt x="173" y="0"/>
                        <a:pt x="173" y="0"/>
                        <a:pt x="173" y="0"/>
                      </a:cubicBezTo>
                      <a:cubicBezTo>
                        <a:pt x="173" y="0"/>
                        <a:pt x="173" y="0"/>
                        <a:pt x="173" y="0"/>
                      </a:cubicBezTo>
                      <a:cubicBezTo>
                        <a:pt x="173" y="0"/>
                        <a:pt x="173" y="0"/>
                        <a:pt x="173" y="0"/>
                      </a:cubicBezTo>
                      <a:cubicBezTo>
                        <a:pt x="173" y="0"/>
                        <a:pt x="173" y="0"/>
                        <a:pt x="173" y="0"/>
                      </a:cubicBezTo>
                      <a:cubicBezTo>
                        <a:pt x="173" y="0"/>
                        <a:pt x="173" y="0"/>
                        <a:pt x="173" y="0"/>
                      </a:cubicBezTo>
                      <a:cubicBezTo>
                        <a:pt x="173" y="0"/>
                        <a:pt x="173" y="0"/>
                        <a:pt x="173" y="0"/>
                      </a:cubicBezTo>
                      <a:cubicBezTo>
                        <a:pt x="173" y="0"/>
                        <a:pt x="173" y="0"/>
                        <a:pt x="173" y="0"/>
                      </a:cubicBezTo>
                      <a:cubicBezTo>
                        <a:pt x="173" y="0"/>
                        <a:pt x="173" y="0"/>
                        <a:pt x="173" y="0"/>
                      </a:cubicBezTo>
                    </a:path>
                  </a:pathLst>
                </a:custGeom>
                <a:solidFill>
                  <a:srgbClr val="83C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7" name="Freeform 161">
                  <a:extLst>
                    <a:ext uri="{FF2B5EF4-FFF2-40B4-BE49-F238E27FC236}">
                      <a16:creationId xmlns:a16="http://schemas.microsoft.com/office/drawing/2014/main" id="{BBC363D7-232F-4076-BB12-7B66E37FDA27}"/>
                    </a:ext>
                  </a:extLst>
                </p:cNvPr>
                <p:cNvSpPr>
                  <a:spLocks/>
                </p:cNvSpPr>
                <p:nvPr/>
              </p:nvSpPr>
              <p:spPr bwMode="auto">
                <a:xfrm>
                  <a:off x="1130301" y="3624263"/>
                  <a:ext cx="90488" cy="74613"/>
                </a:xfrm>
                <a:custGeom>
                  <a:avLst/>
                  <a:gdLst>
                    <a:gd name="T0" fmla="*/ 29 w 30"/>
                    <a:gd name="T1" fmla="*/ 0 h 25"/>
                    <a:gd name="T2" fmla="*/ 1 w 30"/>
                    <a:gd name="T3" fmla="*/ 0 h 25"/>
                    <a:gd name="T4" fmla="*/ 0 w 30"/>
                    <a:gd name="T5" fmla="*/ 1 h 25"/>
                    <a:gd name="T6" fmla="*/ 0 w 30"/>
                    <a:gd name="T7" fmla="*/ 24 h 25"/>
                    <a:gd name="T8" fmla="*/ 1 w 30"/>
                    <a:gd name="T9" fmla="*/ 25 h 25"/>
                    <a:gd name="T10" fmla="*/ 29 w 30"/>
                    <a:gd name="T11" fmla="*/ 25 h 25"/>
                    <a:gd name="T12" fmla="*/ 30 w 30"/>
                    <a:gd name="T13" fmla="*/ 24 h 25"/>
                    <a:gd name="T14" fmla="*/ 30 w 30"/>
                    <a:gd name="T15" fmla="*/ 1 h 25"/>
                    <a:gd name="T16" fmla="*/ 29 w 30"/>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5">
                      <a:moveTo>
                        <a:pt x="29" y="0"/>
                      </a:moveTo>
                      <a:cubicBezTo>
                        <a:pt x="1" y="0"/>
                        <a:pt x="1" y="0"/>
                        <a:pt x="1" y="0"/>
                      </a:cubicBezTo>
                      <a:cubicBezTo>
                        <a:pt x="0" y="0"/>
                        <a:pt x="0" y="1"/>
                        <a:pt x="0" y="1"/>
                      </a:cubicBezTo>
                      <a:cubicBezTo>
                        <a:pt x="0" y="24"/>
                        <a:pt x="0" y="24"/>
                        <a:pt x="0" y="24"/>
                      </a:cubicBezTo>
                      <a:cubicBezTo>
                        <a:pt x="0" y="24"/>
                        <a:pt x="0" y="25"/>
                        <a:pt x="1" y="25"/>
                      </a:cubicBezTo>
                      <a:cubicBezTo>
                        <a:pt x="29" y="25"/>
                        <a:pt x="29" y="25"/>
                        <a:pt x="29" y="25"/>
                      </a:cubicBezTo>
                      <a:cubicBezTo>
                        <a:pt x="30" y="25"/>
                        <a:pt x="30" y="24"/>
                        <a:pt x="30" y="24"/>
                      </a:cubicBezTo>
                      <a:cubicBezTo>
                        <a:pt x="30" y="1"/>
                        <a:pt x="30" y="1"/>
                        <a:pt x="30" y="1"/>
                      </a:cubicBezTo>
                      <a:cubicBezTo>
                        <a:pt x="30" y="1"/>
                        <a:pt x="30" y="0"/>
                        <a:pt x="29" y="0"/>
                      </a:cubicBezTo>
                    </a:path>
                  </a:pathLst>
                </a:custGeom>
                <a:solidFill>
                  <a:srgbClr val="9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8" name="Freeform 162">
                  <a:extLst>
                    <a:ext uri="{FF2B5EF4-FFF2-40B4-BE49-F238E27FC236}">
                      <a16:creationId xmlns:a16="http://schemas.microsoft.com/office/drawing/2014/main" id="{E6DAF820-D291-49A7-AD11-D86549901B4C}"/>
                    </a:ext>
                  </a:extLst>
                </p:cNvPr>
                <p:cNvSpPr>
                  <a:spLocks/>
                </p:cNvSpPr>
                <p:nvPr/>
              </p:nvSpPr>
              <p:spPr bwMode="auto">
                <a:xfrm>
                  <a:off x="1255713" y="3679826"/>
                  <a:ext cx="90488" cy="73025"/>
                </a:xfrm>
                <a:custGeom>
                  <a:avLst/>
                  <a:gdLst>
                    <a:gd name="T0" fmla="*/ 30 w 30"/>
                    <a:gd name="T1" fmla="*/ 0 h 24"/>
                    <a:gd name="T2" fmla="*/ 1 w 30"/>
                    <a:gd name="T3" fmla="*/ 0 h 24"/>
                    <a:gd name="T4" fmla="*/ 0 w 30"/>
                    <a:gd name="T5" fmla="*/ 0 h 24"/>
                    <a:gd name="T6" fmla="*/ 0 w 30"/>
                    <a:gd name="T7" fmla="*/ 23 h 24"/>
                    <a:gd name="T8" fmla="*/ 1 w 30"/>
                    <a:gd name="T9" fmla="*/ 24 h 24"/>
                    <a:gd name="T10" fmla="*/ 15 w 30"/>
                    <a:gd name="T11" fmla="*/ 24 h 24"/>
                    <a:gd name="T12" fmla="*/ 30 w 30"/>
                    <a:gd name="T13" fmla="*/ 8 h 24"/>
                    <a:gd name="T14" fmla="*/ 30 w 30"/>
                    <a:gd name="T15" fmla="*/ 0 h 24"/>
                    <a:gd name="T16" fmla="*/ 30 w 30"/>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4">
                      <a:moveTo>
                        <a:pt x="30" y="0"/>
                      </a:moveTo>
                      <a:cubicBezTo>
                        <a:pt x="1" y="0"/>
                        <a:pt x="1" y="0"/>
                        <a:pt x="1" y="0"/>
                      </a:cubicBezTo>
                      <a:cubicBezTo>
                        <a:pt x="0" y="0"/>
                        <a:pt x="0" y="0"/>
                        <a:pt x="0" y="0"/>
                      </a:cubicBezTo>
                      <a:cubicBezTo>
                        <a:pt x="0" y="23"/>
                        <a:pt x="0" y="23"/>
                        <a:pt x="0" y="23"/>
                      </a:cubicBezTo>
                      <a:cubicBezTo>
                        <a:pt x="0" y="24"/>
                        <a:pt x="0" y="24"/>
                        <a:pt x="1" y="24"/>
                      </a:cubicBezTo>
                      <a:cubicBezTo>
                        <a:pt x="7" y="24"/>
                        <a:pt x="11" y="24"/>
                        <a:pt x="15" y="24"/>
                      </a:cubicBezTo>
                      <a:cubicBezTo>
                        <a:pt x="30" y="8"/>
                        <a:pt x="30" y="8"/>
                        <a:pt x="30" y="8"/>
                      </a:cubicBezTo>
                      <a:cubicBezTo>
                        <a:pt x="30" y="0"/>
                        <a:pt x="30" y="0"/>
                        <a:pt x="30" y="0"/>
                      </a:cubicBezTo>
                      <a:cubicBezTo>
                        <a:pt x="30" y="0"/>
                        <a:pt x="30" y="0"/>
                        <a:pt x="30" y="0"/>
                      </a:cubicBezTo>
                    </a:path>
                  </a:pathLst>
                </a:custGeom>
                <a:solidFill>
                  <a:srgbClr val="9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9" name="Freeform 163">
                  <a:extLst>
                    <a:ext uri="{FF2B5EF4-FFF2-40B4-BE49-F238E27FC236}">
                      <a16:creationId xmlns:a16="http://schemas.microsoft.com/office/drawing/2014/main" id="{888D97E7-EFDD-4A4B-837F-BDC41FFFF573}"/>
                    </a:ext>
                  </a:extLst>
                </p:cNvPr>
                <p:cNvSpPr>
                  <a:spLocks/>
                </p:cNvSpPr>
                <p:nvPr/>
              </p:nvSpPr>
              <p:spPr bwMode="auto">
                <a:xfrm>
                  <a:off x="1130301" y="3733801"/>
                  <a:ext cx="90488" cy="71438"/>
                </a:xfrm>
                <a:custGeom>
                  <a:avLst/>
                  <a:gdLst>
                    <a:gd name="T0" fmla="*/ 29 w 30"/>
                    <a:gd name="T1" fmla="*/ 0 h 24"/>
                    <a:gd name="T2" fmla="*/ 1 w 30"/>
                    <a:gd name="T3" fmla="*/ 0 h 24"/>
                    <a:gd name="T4" fmla="*/ 0 w 30"/>
                    <a:gd name="T5" fmla="*/ 0 h 24"/>
                    <a:gd name="T6" fmla="*/ 0 w 30"/>
                    <a:gd name="T7" fmla="*/ 23 h 24"/>
                    <a:gd name="T8" fmla="*/ 1 w 30"/>
                    <a:gd name="T9" fmla="*/ 24 h 24"/>
                    <a:gd name="T10" fmla="*/ 29 w 30"/>
                    <a:gd name="T11" fmla="*/ 24 h 24"/>
                    <a:gd name="T12" fmla="*/ 30 w 30"/>
                    <a:gd name="T13" fmla="*/ 23 h 24"/>
                    <a:gd name="T14" fmla="*/ 30 w 30"/>
                    <a:gd name="T15" fmla="*/ 0 h 24"/>
                    <a:gd name="T16" fmla="*/ 29 w 30"/>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4">
                      <a:moveTo>
                        <a:pt x="29" y="0"/>
                      </a:moveTo>
                      <a:cubicBezTo>
                        <a:pt x="1" y="0"/>
                        <a:pt x="1" y="0"/>
                        <a:pt x="1" y="0"/>
                      </a:cubicBezTo>
                      <a:cubicBezTo>
                        <a:pt x="0" y="0"/>
                        <a:pt x="0" y="0"/>
                        <a:pt x="0" y="0"/>
                      </a:cubicBezTo>
                      <a:cubicBezTo>
                        <a:pt x="0" y="23"/>
                        <a:pt x="0" y="23"/>
                        <a:pt x="0" y="23"/>
                      </a:cubicBezTo>
                      <a:cubicBezTo>
                        <a:pt x="0" y="24"/>
                        <a:pt x="0" y="24"/>
                        <a:pt x="1" y="24"/>
                      </a:cubicBezTo>
                      <a:cubicBezTo>
                        <a:pt x="29" y="24"/>
                        <a:pt x="29" y="24"/>
                        <a:pt x="29" y="24"/>
                      </a:cubicBezTo>
                      <a:cubicBezTo>
                        <a:pt x="30" y="24"/>
                        <a:pt x="30" y="24"/>
                        <a:pt x="30" y="23"/>
                      </a:cubicBezTo>
                      <a:cubicBezTo>
                        <a:pt x="30" y="0"/>
                        <a:pt x="30" y="0"/>
                        <a:pt x="30" y="0"/>
                      </a:cubicBezTo>
                      <a:cubicBezTo>
                        <a:pt x="30" y="0"/>
                        <a:pt x="30" y="0"/>
                        <a:pt x="29" y="0"/>
                      </a:cubicBezTo>
                    </a:path>
                  </a:pathLst>
                </a:custGeom>
                <a:solidFill>
                  <a:srgbClr val="9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0" name="Freeform 164">
                  <a:extLst>
                    <a:ext uri="{FF2B5EF4-FFF2-40B4-BE49-F238E27FC236}">
                      <a16:creationId xmlns:a16="http://schemas.microsoft.com/office/drawing/2014/main" id="{91ECF512-ECEF-4531-BEA7-0EAE3EF6FA4B}"/>
                    </a:ext>
                  </a:extLst>
                </p:cNvPr>
                <p:cNvSpPr>
                  <a:spLocks/>
                </p:cNvSpPr>
                <p:nvPr/>
              </p:nvSpPr>
              <p:spPr bwMode="auto">
                <a:xfrm>
                  <a:off x="1255713" y="3787776"/>
                  <a:ext cx="12700" cy="9525"/>
                </a:xfrm>
                <a:custGeom>
                  <a:avLst/>
                  <a:gdLst>
                    <a:gd name="T0" fmla="*/ 4 w 4"/>
                    <a:gd name="T1" fmla="*/ 0 h 3"/>
                    <a:gd name="T2" fmla="*/ 1 w 4"/>
                    <a:gd name="T3" fmla="*/ 0 h 3"/>
                    <a:gd name="T4" fmla="*/ 0 w 4"/>
                    <a:gd name="T5" fmla="*/ 1 h 3"/>
                    <a:gd name="T6" fmla="*/ 0 w 4"/>
                    <a:gd name="T7" fmla="*/ 3 h 3"/>
                    <a:gd name="T8" fmla="*/ 4 w 4"/>
                    <a:gd name="T9" fmla="*/ 0 h 3"/>
                  </a:gdLst>
                  <a:ahLst/>
                  <a:cxnLst>
                    <a:cxn ang="0">
                      <a:pos x="T0" y="T1"/>
                    </a:cxn>
                    <a:cxn ang="0">
                      <a:pos x="T2" y="T3"/>
                    </a:cxn>
                    <a:cxn ang="0">
                      <a:pos x="T4" y="T5"/>
                    </a:cxn>
                    <a:cxn ang="0">
                      <a:pos x="T6" y="T7"/>
                    </a:cxn>
                    <a:cxn ang="0">
                      <a:pos x="T8" y="T9"/>
                    </a:cxn>
                  </a:cxnLst>
                  <a:rect l="0" t="0" r="r" b="b"/>
                  <a:pathLst>
                    <a:path w="4" h="3">
                      <a:moveTo>
                        <a:pt x="4" y="0"/>
                      </a:moveTo>
                      <a:cubicBezTo>
                        <a:pt x="1" y="0"/>
                        <a:pt x="1" y="0"/>
                        <a:pt x="1" y="0"/>
                      </a:cubicBezTo>
                      <a:cubicBezTo>
                        <a:pt x="0" y="0"/>
                        <a:pt x="0" y="0"/>
                        <a:pt x="0" y="1"/>
                      </a:cubicBezTo>
                      <a:cubicBezTo>
                        <a:pt x="0" y="1"/>
                        <a:pt x="0" y="2"/>
                        <a:pt x="0" y="3"/>
                      </a:cubicBezTo>
                      <a:cubicBezTo>
                        <a:pt x="4" y="0"/>
                        <a:pt x="4" y="0"/>
                        <a:pt x="4" y="0"/>
                      </a:cubicBezTo>
                    </a:path>
                  </a:pathLst>
                </a:custGeom>
                <a:solidFill>
                  <a:srgbClr val="9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1" name="Freeform 165">
                  <a:extLst>
                    <a:ext uri="{FF2B5EF4-FFF2-40B4-BE49-F238E27FC236}">
                      <a16:creationId xmlns:a16="http://schemas.microsoft.com/office/drawing/2014/main" id="{C296E3CE-AF75-4B5E-A491-464A727E9FEE}"/>
                    </a:ext>
                  </a:extLst>
                </p:cNvPr>
                <p:cNvSpPr>
                  <a:spLocks/>
                </p:cNvSpPr>
                <p:nvPr/>
              </p:nvSpPr>
              <p:spPr bwMode="auto">
                <a:xfrm>
                  <a:off x="1130301" y="3841751"/>
                  <a:ext cx="84138" cy="71438"/>
                </a:xfrm>
                <a:custGeom>
                  <a:avLst/>
                  <a:gdLst>
                    <a:gd name="T0" fmla="*/ 28 w 28"/>
                    <a:gd name="T1" fmla="*/ 0 h 24"/>
                    <a:gd name="T2" fmla="*/ 1 w 28"/>
                    <a:gd name="T3" fmla="*/ 0 h 24"/>
                    <a:gd name="T4" fmla="*/ 0 w 28"/>
                    <a:gd name="T5" fmla="*/ 1 h 24"/>
                    <a:gd name="T6" fmla="*/ 0 w 28"/>
                    <a:gd name="T7" fmla="*/ 23 h 24"/>
                    <a:gd name="T8" fmla="*/ 1 w 28"/>
                    <a:gd name="T9" fmla="*/ 24 h 24"/>
                    <a:gd name="T10" fmla="*/ 4 w 28"/>
                    <a:gd name="T11" fmla="*/ 24 h 24"/>
                    <a:gd name="T12" fmla="*/ 28 w 28"/>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28" h="24">
                      <a:moveTo>
                        <a:pt x="28" y="0"/>
                      </a:moveTo>
                      <a:cubicBezTo>
                        <a:pt x="1" y="0"/>
                        <a:pt x="1" y="0"/>
                        <a:pt x="1" y="0"/>
                      </a:cubicBezTo>
                      <a:cubicBezTo>
                        <a:pt x="0" y="0"/>
                        <a:pt x="0" y="0"/>
                        <a:pt x="0" y="1"/>
                      </a:cubicBezTo>
                      <a:cubicBezTo>
                        <a:pt x="0" y="23"/>
                        <a:pt x="0" y="23"/>
                        <a:pt x="0" y="23"/>
                      </a:cubicBezTo>
                      <a:cubicBezTo>
                        <a:pt x="0" y="24"/>
                        <a:pt x="0" y="24"/>
                        <a:pt x="1" y="24"/>
                      </a:cubicBezTo>
                      <a:cubicBezTo>
                        <a:pt x="2" y="24"/>
                        <a:pt x="3" y="24"/>
                        <a:pt x="4" y="24"/>
                      </a:cubicBezTo>
                      <a:cubicBezTo>
                        <a:pt x="28" y="0"/>
                        <a:pt x="28" y="0"/>
                        <a:pt x="28" y="0"/>
                      </a:cubicBezTo>
                    </a:path>
                  </a:pathLst>
                </a:custGeom>
                <a:solidFill>
                  <a:srgbClr val="9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2" name="Freeform 166">
                  <a:extLst>
                    <a:ext uri="{FF2B5EF4-FFF2-40B4-BE49-F238E27FC236}">
                      <a16:creationId xmlns:a16="http://schemas.microsoft.com/office/drawing/2014/main" id="{81F5E6F4-2FD0-459D-A6F5-A8B678F517AF}"/>
                    </a:ext>
                  </a:extLst>
                </p:cNvPr>
                <p:cNvSpPr>
                  <a:spLocks/>
                </p:cNvSpPr>
                <p:nvPr/>
              </p:nvSpPr>
              <p:spPr bwMode="auto">
                <a:xfrm>
                  <a:off x="1020763" y="40306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3" name="Freeform 167">
                  <a:extLst>
                    <a:ext uri="{FF2B5EF4-FFF2-40B4-BE49-F238E27FC236}">
                      <a16:creationId xmlns:a16="http://schemas.microsoft.com/office/drawing/2014/main" id="{073EE26E-5877-4E7A-BBCB-4E762FC36B7B}"/>
                    </a:ext>
                  </a:extLst>
                </p:cNvPr>
                <p:cNvSpPr>
                  <a:spLocks/>
                </p:cNvSpPr>
                <p:nvPr/>
              </p:nvSpPr>
              <p:spPr bwMode="auto">
                <a:xfrm>
                  <a:off x="1020763" y="3913188"/>
                  <a:ext cx="74613" cy="122238"/>
                </a:xfrm>
                <a:custGeom>
                  <a:avLst/>
                  <a:gdLst>
                    <a:gd name="T0" fmla="*/ 22 w 25"/>
                    <a:gd name="T1" fmla="*/ 0 h 41"/>
                    <a:gd name="T2" fmla="*/ 3 w 25"/>
                    <a:gd name="T3" fmla="*/ 0 h 41"/>
                    <a:gd name="T4" fmla="*/ 0 w 25"/>
                    <a:gd name="T5" fmla="*/ 2 h 41"/>
                    <a:gd name="T6" fmla="*/ 0 w 25"/>
                    <a:gd name="T7" fmla="*/ 39 h 41"/>
                    <a:gd name="T8" fmla="*/ 0 w 25"/>
                    <a:gd name="T9" fmla="*/ 39 h 41"/>
                    <a:gd name="T10" fmla="*/ 0 w 25"/>
                    <a:gd name="T11" fmla="*/ 39 h 41"/>
                    <a:gd name="T12" fmla="*/ 1 w 25"/>
                    <a:gd name="T13" fmla="*/ 41 h 41"/>
                    <a:gd name="T14" fmla="*/ 25 w 25"/>
                    <a:gd name="T15" fmla="*/ 17 h 41"/>
                    <a:gd name="T16" fmla="*/ 25 w 25"/>
                    <a:gd name="T17" fmla="*/ 2 h 41"/>
                    <a:gd name="T18" fmla="*/ 22 w 25"/>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41">
                      <a:moveTo>
                        <a:pt x="22" y="0"/>
                      </a:moveTo>
                      <a:cubicBezTo>
                        <a:pt x="3" y="0"/>
                        <a:pt x="3" y="0"/>
                        <a:pt x="3" y="0"/>
                      </a:cubicBezTo>
                      <a:cubicBezTo>
                        <a:pt x="2" y="0"/>
                        <a:pt x="0" y="1"/>
                        <a:pt x="0" y="2"/>
                      </a:cubicBezTo>
                      <a:cubicBezTo>
                        <a:pt x="0" y="39"/>
                        <a:pt x="0" y="39"/>
                        <a:pt x="0" y="39"/>
                      </a:cubicBezTo>
                      <a:cubicBezTo>
                        <a:pt x="0" y="39"/>
                        <a:pt x="0" y="39"/>
                        <a:pt x="0" y="39"/>
                      </a:cubicBezTo>
                      <a:cubicBezTo>
                        <a:pt x="0" y="39"/>
                        <a:pt x="0" y="39"/>
                        <a:pt x="0" y="39"/>
                      </a:cubicBezTo>
                      <a:cubicBezTo>
                        <a:pt x="0" y="40"/>
                        <a:pt x="1" y="41"/>
                        <a:pt x="1" y="41"/>
                      </a:cubicBezTo>
                      <a:cubicBezTo>
                        <a:pt x="25" y="17"/>
                        <a:pt x="25" y="17"/>
                        <a:pt x="25" y="17"/>
                      </a:cubicBezTo>
                      <a:cubicBezTo>
                        <a:pt x="25" y="2"/>
                        <a:pt x="25" y="2"/>
                        <a:pt x="25" y="2"/>
                      </a:cubicBezTo>
                      <a:cubicBezTo>
                        <a:pt x="25" y="1"/>
                        <a:pt x="24" y="0"/>
                        <a:pt x="22" y="0"/>
                      </a:cubicBezTo>
                    </a:path>
                  </a:pathLst>
                </a:custGeom>
                <a:solidFill>
                  <a:srgbClr val="83C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0" name="Group 9"/>
            <p:cNvGrpSpPr/>
            <p:nvPr/>
          </p:nvGrpSpPr>
          <p:grpSpPr>
            <a:xfrm>
              <a:off x="1287183" y="3940220"/>
              <a:ext cx="2442816" cy="599882"/>
              <a:chOff x="267352" y="1275254"/>
              <a:chExt cx="2442816" cy="599882"/>
            </a:xfrm>
          </p:grpSpPr>
          <p:sp>
            <p:nvSpPr>
              <p:cNvPr id="11" name="Rectangle 10"/>
              <p:cNvSpPr/>
              <p:nvPr/>
            </p:nvSpPr>
            <p:spPr>
              <a:xfrm>
                <a:off x="267352" y="1475026"/>
                <a:ext cx="2442816" cy="400110"/>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This highly-scalable s</a:t>
                </a:r>
                <a:r>
                  <a:rPr lang="en-US" sz="1000" dirty="0">
                    <a:solidFill>
                      <a:srgbClr val="282828"/>
                    </a:solidFill>
                    <a:latin typeface="Segoe UI Semilight" panose="020B0402040204020203" pitchFamily="34" charset="0"/>
                    <a:cs typeface="Segoe UI Semilight" panose="020B0402040204020203" pitchFamily="34" charset="0"/>
                  </a:rPr>
                  <a:t>ervice ingests real-time browsing data.</a:t>
                </a:r>
              </a:p>
            </p:txBody>
          </p:sp>
          <p:sp>
            <p:nvSpPr>
              <p:cNvPr id="12" name="Rectangle 11"/>
              <p:cNvSpPr/>
              <p:nvPr/>
            </p:nvSpPr>
            <p:spPr>
              <a:xfrm>
                <a:off x="273702" y="1275254"/>
                <a:ext cx="1726565"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Event Hub</a:t>
                </a:r>
              </a:p>
            </p:txBody>
          </p:sp>
        </p:grpSp>
      </p:grpSp>
      <p:sp>
        <p:nvSpPr>
          <p:cNvPr id="883" name="Rectangle 882">
            <a:extLst>
              <a:ext uri="{FF2B5EF4-FFF2-40B4-BE49-F238E27FC236}">
                <a16:creationId xmlns:a16="http://schemas.microsoft.com/office/drawing/2014/main" id="{030BB185-874E-4F8B-8F51-BF2D0B0B8621}"/>
              </a:ext>
            </a:extLst>
          </p:cNvPr>
          <p:cNvSpPr/>
          <p:nvPr/>
        </p:nvSpPr>
        <p:spPr bwMode="auto">
          <a:xfrm>
            <a:off x="4951994" y="1034081"/>
            <a:ext cx="3273155" cy="7653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215" name="Group 2214">
            <a:extLst>
              <a:ext uri="{FF2B5EF4-FFF2-40B4-BE49-F238E27FC236}">
                <a16:creationId xmlns:a16="http://schemas.microsoft.com/office/drawing/2014/main" id="{AC365CE7-1848-4BC8-B8C8-E832E8415F95}"/>
              </a:ext>
            </a:extLst>
          </p:cNvPr>
          <p:cNvGrpSpPr/>
          <p:nvPr/>
        </p:nvGrpSpPr>
        <p:grpSpPr>
          <a:xfrm>
            <a:off x="5099350" y="1147662"/>
            <a:ext cx="538163" cy="538163"/>
            <a:chOff x="6958013" y="1214438"/>
            <a:chExt cx="538163" cy="538163"/>
          </a:xfrm>
        </p:grpSpPr>
        <p:sp>
          <p:nvSpPr>
            <p:cNvPr id="2174" name="Freeform 176">
              <a:extLst>
                <a:ext uri="{FF2B5EF4-FFF2-40B4-BE49-F238E27FC236}">
                  <a16:creationId xmlns:a16="http://schemas.microsoft.com/office/drawing/2014/main" id="{5CC48417-8B4D-49C5-B579-480B4919D8F9}"/>
                </a:ext>
              </a:extLst>
            </p:cNvPr>
            <p:cNvSpPr>
              <a:spLocks noEditPoints="1"/>
            </p:cNvSpPr>
            <p:nvPr/>
          </p:nvSpPr>
          <p:spPr bwMode="auto">
            <a:xfrm>
              <a:off x="6958013" y="1214438"/>
              <a:ext cx="538163" cy="538163"/>
            </a:xfrm>
            <a:custGeom>
              <a:avLst/>
              <a:gdLst>
                <a:gd name="T0" fmla="*/ 180 w 180"/>
                <a:gd name="T1" fmla="*/ 106 h 180"/>
                <a:gd name="T2" fmla="*/ 180 w 180"/>
                <a:gd name="T3" fmla="*/ 106 h 180"/>
                <a:gd name="T4" fmla="*/ 180 w 180"/>
                <a:gd name="T5" fmla="*/ 62 h 180"/>
                <a:gd name="T6" fmla="*/ 131 w 180"/>
                <a:gd name="T7" fmla="*/ 105 h 180"/>
                <a:gd name="T8" fmla="*/ 130 w 180"/>
                <a:gd name="T9" fmla="*/ 105 h 180"/>
                <a:gd name="T10" fmla="*/ 130 w 180"/>
                <a:gd name="T11" fmla="*/ 62 h 180"/>
                <a:gd name="T12" fmla="*/ 80 w 180"/>
                <a:gd name="T13" fmla="*/ 105 h 180"/>
                <a:gd name="T14" fmla="*/ 80 w 180"/>
                <a:gd name="T15" fmla="*/ 16 h 180"/>
                <a:gd name="T16" fmla="*/ 41 w 180"/>
                <a:gd name="T17" fmla="*/ 0 h 180"/>
                <a:gd name="T18" fmla="*/ 0 w 180"/>
                <a:gd name="T19" fmla="*/ 16 h 180"/>
                <a:gd name="T20" fmla="*/ 0 w 180"/>
                <a:gd name="T21" fmla="*/ 180 h 180"/>
                <a:gd name="T22" fmla="*/ 180 w 180"/>
                <a:gd name="T23" fmla="*/ 180 h 180"/>
                <a:gd name="T24" fmla="*/ 180 w 180"/>
                <a:gd name="T25" fmla="*/ 106 h 180"/>
                <a:gd name="T26" fmla="*/ 41 w 180"/>
                <a:gd name="T27" fmla="*/ 23 h 180"/>
                <a:gd name="T28" fmla="*/ 12 w 180"/>
                <a:gd name="T29" fmla="*/ 14 h 180"/>
                <a:gd name="T30" fmla="*/ 41 w 180"/>
                <a:gd name="T31" fmla="*/ 6 h 180"/>
                <a:gd name="T32" fmla="*/ 70 w 180"/>
                <a:gd name="T33" fmla="*/ 14 h 180"/>
                <a:gd name="T34" fmla="*/ 41 w 180"/>
                <a:gd name="T35" fmla="*/ 23 h 180"/>
                <a:gd name="T36" fmla="*/ 126 w 180"/>
                <a:gd name="T37" fmla="*/ 151 h 180"/>
                <a:gd name="T38" fmla="*/ 106 w 180"/>
                <a:gd name="T39" fmla="*/ 151 h 180"/>
                <a:gd name="T40" fmla="*/ 106 w 180"/>
                <a:gd name="T41" fmla="*/ 131 h 180"/>
                <a:gd name="T42" fmla="*/ 126 w 180"/>
                <a:gd name="T43" fmla="*/ 131 h 180"/>
                <a:gd name="T44" fmla="*/ 126 w 180"/>
                <a:gd name="T45" fmla="*/ 151 h 180"/>
                <a:gd name="T46" fmla="*/ 91 w 180"/>
                <a:gd name="T47" fmla="*/ 151 h 180"/>
                <a:gd name="T48" fmla="*/ 71 w 180"/>
                <a:gd name="T49" fmla="*/ 151 h 180"/>
                <a:gd name="T50" fmla="*/ 71 w 180"/>
                <a:gd name="T51" fmla="*/ 131 h 180"/>
                <a:gd name="T52" fmla="*/ 91 w 180"/>
                <a:gd name="T53" fmla="*/ 131 h 180"/>
                <a:gd name="T54" fmla="*/ 91 w 180"/>
                <a:gd name="T55" fmla="*/ 151 h 180"/>
                <a:gd name="T56" fmla="*/ 141 w 180"/>
                <a:gd name="T57" fmla="*/ 151 h 180"/>
                <a:gd name="T58" fmla="*/ 141 w 180"/>
                <a:gd name="T59" fmla="*/ 131 h 180"/>
                <a:gd name="T60" fmla="*/ 161 w 180"/>
                <a:gd name="T61" fmla="*/ 131 h 180"/>
                <a:gd name="T62" fmla="*/ 161 w 180"/>
                <a:gd name="T63" fmla="*/ 151 h 180"/>
                <a:gd name="T64" fmla="*/ 141 w 180"/>
                <a:gd name="T65" fmla="*/ 15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0" h="180">
                  <a:moveTo>
                    <a:pt x="180" y="106"/>
                  </a:moveTo>
                  <a:cubicBezTo>
                    <a:pt x="180" y="106"/>
                    <a:pt x="180" y="106"/>
                    <a:pt x="180" y="106"/>
                  </a:cubicBezTo>
                  <a:cubicBezTo>
                    <a:pt x="180" y="62"/>
                    <a:pt x="180" y="62"/>
                    <a:pt x="180" y="62"/>
                  </a:cubicBezTo>
                  <a:cubicBezTo>
                    <a:pt x="131" y="105"/>
                    <a:pt x="131" y="105"/>
                    <a:pt x="131" y="105"/>
                  </a:cubicBezTo>
                  <a:cubicBezTo>
                    <a:pt x="130" y="105"/>
                    <a:pt x="130" y="105"/>
                    <a:pt x="130" y="105"/>
                  </a:cubicBezTo>
                  <a:cubicBezTo>
                    <a:pt x="130" y="62"/>
                    <a:pt x="130" y="62"/>
                    <a:pt x="130" y="62"/>
                  </a:cubicBezTo>
                  <a:cubicBezTo>
                    <a:pt x="80" y="105"/>
                    <a:pt x="80" y="105"/>
                    <a:pt x="80" y="105"/>
                  </a:cubicBezTo>
                  <a:cubicBezTo>
                    <a:pt x="80" y="16"/>
                    <a:pt x="80" y="16"/>
                    <a:pt x="80" y="16"/>
                  </a:cubicBezTo>
                  <a:cubicBezTo>
                    <a:pt x="80" y="8"/>
                    <a:pt x="63" y="0"/>
                    <a:pt x="41" y="0"/>
                  </a:cubicBezTo>
                  <a:cubicBezTo>
                    <a:pt x="18" y="0"/>
                    <a:pt x="0" y="8"/>
                    <a:pt x="0" y="16"/>
                  </a:cubicBezTo>
                  <a:cubicBezTo>
                    <a:pt x="0" y="180"/>
                    <a:pt x="0" y="180"/>
                    <a:pt x="0" y="180"/>
                  </a:cubicBezTo>
                  <a:cubicBezTo>
                    <a:pt x="180" y="180"/>
                    <a:pt x="180" y="180"/>
                    <a:pt x="180" y="180"/>
                  </a:cubicBezTo>
                  <a:lnTo>
                    <a:pt x="180" y="106"/>
                  </a:lnTo>
                  <a:close/>
                  <a:moveTo>
                    <a:pt x="41" y="23"/>
                  </a:moveTo>
                  <a:cubicBezTo>
                    <a:pt x="25" y="23"/>
                    <a:pt x="12" y="19"/>
                    <a:pt x="12" y="14"/>
                  </a:cubicBezTo>
                  <a:cubicBezTo>
                    <a:pt x="12" y="10"/>
                    <a:pt x="25" y="6"/>
                    <a:pt x="41" y="6"/>
                  </a:cubicBezTo>
                  <a:cubicBezTo>
                    <a:pt x="57" y="6"/>
                    <a:pt x="70" y="10"/>
                    <a:pt x="70" y="14"/>
                  </a:cubicBezTo>
                  <a:cubicBezTo>
                    <a:pt x="70" y="19"/>
                    <a:pt x="57" y="23"/>
                    <a:pt x="41" y="23"/>
                  </a:cubicBezTo>
                  <a:close/>
                  <a:moveTo>
                    <a:pt x="126" y="151"/>
                  </a:moveTo>
                  <a:cubicBezTo>
                    <a:pt x="106" y="151"/>
                    <a:pt x="106" y="151"/>
                    <a:pt x="106" y="151"/>
                  </a:cubicBezTo>
                  <a:cubicBezTo>
                    <a:pt x="106" y="131"/>
                    <a:pt x="106" y="131"/>
                    <a:pt x="106" y="131"/>
                  </a:cubicBezTo>
                  <a:cubicBezTo>
                    <a:pt x="126" y="131"/>
                    <a:pt x="126" y="131"/>
                    <a:pt x="126" y="131"/>
                  </a:cubicBezTo>
                  <a:lnTo>
                    <a:pt x="126" y="151"/>
                  </a:lnTo>
                  <a:close/>
                  <a:moveTo>
                    <a:pt x="91" y="151"/>
                  </a:moveTo>
                  <a:cubicBezTo>
                    <a:pt x="71" y="151"/>
                    <a:pt x="71" y="151"/>
                    <a:pt x="71" y="151"/>
                  </a:cubicBezTo>
                  <a:cubicBezTo>
                    <a:pt x="71" y="131"/>
                    <a:pt x="71" y="131"/>
                    <a:pt x="71" y="131"/>
                  </a:cubicBezTo>
                  <a:cubicBezTo>
                    <a:pt x="91" y="131"/>
                    <a:pt x="91" y="131"/>
                    <a:pt x="91" y="131"/>
                  </a:cubicBezTo>
                  <a:lnTo>
                    <a:pt x="91" y="151"/>
                  </a:lnTo>
                  <a:close/>
                  <a:moveTo>
                    <a:pt x="141" y="151"/>
                  </a:moveTo>
                  <a:cubicBezTo>
                    <a:pt x="141" y="131"/>
                    <a:pt x="141" y="131"/>
                    <a:pt x="141" y="131"/>
                  </a:cubicBezTo>
                  <a:cubicBezTo>
                    <a:pt x="161" y="131"/>
                    <a:pt x="161" y="131"/>
                    <a:pt x="161" y="131"/>
                  </a:cubicBezTo>
                  <a:cubicBezTo>
                    <a:pt x="161" y="151"/>
                    <a:pt x="161" y="151"/>
                    <a:pt x="161" y="151"/>
                  </a:cubicBezTo>
                  <a:lnTo>
                    <a:pt x="141" y="151"/>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6" name="Rectangle 177">
              <a:extLst>
                <a:ext uri="{FF2B5EF4-FFF2-40B4-BE49-F238E27FC236}">
                  <a16:creationId xmlns:a16="http://schemas.microsoft.com/office/drawing/2014/main" id="{F66D01A7-2B6A-4711-BCEF-1BE77ECE252D}"/>
                </a:ext>
              </a:extLst>
            </p:cNvPr>
            <p:cNvSpPr>
              <a:spLocks noChangeArrowheads="1"/>
            </p:cNvSpPr>
            <p:nvPr/>
          </p:nvSpPr>
          <p:spPr bwMode="auto">
            <a:xfrm>
              <a:off x="6958013" y="1255713"/>
              <a:ext cx="120650" cy="496888"/>
            </a:xfrm>
            <a:prstGeom prst="rect">
              <a:avLst/>
            </a:prstGeom>
            <a:solidFill>
              <a:srgbClr val="3999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8" name="Oval 178">
              <a:extLst>
                <a:ext uri="{FF2B5EF4-FFF2-40B4-BE49-F238E27FC236}">
                  <a16:creationId xmlns:a16="http://schemas.microsoft.com/office/drawing/2014/main" id="{CEE10039-9845-448C-B7ED-EDD46EAD3376}"/>
                </a:ext>
              </a:extLst>
            </p:cNvPr>
            <p:cNvSpPr>
              <a:spLocks noChangeArrowheads="1"/>
            </p:cNvSpPr>
            <p:nvPr/>
          </p:nvSpPr>
          <p:spPr bwMode="auto">
            <a:xfrm>
              <a:off x="6958013" y="1214438"/>
              <a:ext cx="239713" cy="873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0" name="Oval 179">
              <a:extLst>
                <a:ext uri="{FF2B5EF4-FFF2-40B4-BE49-F238E27FC236}">
                  <a16:creationId xmlns:a16="http://schemas.microsoft.com/office/drawing/2014/main" id="{688EA44B-423E-44B6-BB9C-4E08EAF1D39D}"/>
                </a:ext>
              </a:extLst>
            </p:cNvPr>
            <p:cNvSpPr>
              <a:spLocks noChangeArrowheads="1"/>
            </p:cNvSpPr>
            <p:nvPr/>
          </p:nvSpPr>
          <p:spPr bwMode="auto">
            <a:xfrm>
              <a:off x="6981826" y="1225551"/>
              <a:ext cx="192088" cy="57150"/>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2" name="Freeform 180">
              <a:extLst>
                <a:ext uri="{FF2B5EF4-FFF2-40B4-BE49-F238E27FC236}">
                  <a16:creationId xmlns:a16="http://schemas.microsoft.com/office/drawing/2014/main" id="{EDA41432-40B1-4EDA-AD48-53CC5B08203C}"/>
                </a:ext>
              </a:extLst>
            </p:cNvPr>
            <p:cNvSpPr>
              <a:spLocks/>
            </p:cNvSpPr>
            <p:nvPr/>
          </p:nvSpPr>
          <p:spPr bwMode="auto">
            <a:xfrm>
              <a:off x="6981826" y="1225551"/>
              <a:ext cx="192088" cy="46038"/>
            </a:xfrm>
            <a:custGeom>
              <a:avLst/>
              <a:gdLst>
                <a:gd name="T0" fmla="*/ 57 w 64"/>
                <a:gd name="T1" fmla="*/ 15 h 15"/>
                <a:gd name="T2" fmla="*/ 64 w 64"/>
                <a:gd name="T3" fmla="*/ 9 h 15"/>
                <a:gd name="T4" fmla="*/ 32 w 64"/>
                <a:gd name="T5" fmla="*/ 0 h 15"/>
                <a:gd name="T6" fmla="*/ 0 w 64"/>
                <a:gd name="T7" fmla="*/ 9 h 15"/>
                <a:gd name="T8" fmla="*/ 7 w 64"/>
                <a:gd name="T9" fmla="*/ 15 h 15"/>
                <a:gd name="T10" fmla="*/ 32 w 64"/>
                <a:gd name="T11" fmla="*/ 12 h 15"/>
                <a:gd name="T12" fmla="*/ 57 w 64"/>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64" h="15">
                  <a:moveTo>
                    <a:pt x="57" y="15"/>
                  </a:moveTo>
                  <a:cubicBezTo>
                    <a:pt x="61" y="14"/>
                    <a:pt x="64" y="12"/>
                    <a:pt x="64" y="9"/>
                  </a:cubicBezTo>
                  <a:cubicBezTo>
                    <a:pt x="64" y="4"/>
                    <a:pt x="49" y="0"/>
                    <a:pt x="32" y="0"/>
                  </a:cubicBezTo>
                  <a:cubicBezTo>
                    <a:pt x="14" y="0"/>
                    <a:pt x="0" y="4"/>
                    <a:pt x="0" y="9"/>
                  </a:cubicBezTo>
                  <a:cubicBezTo>
                    <a:pt x="0" y="12"/>
                    <a:pt x="3" y="14"/>
                    <a:pt x="7" y="15"/>
                  </a:cubicBezTo>
                  <a:cubicBezTo>
                    <a:pt x="13" y="13"/>
                    <a:pt x="22" y="12"/>
                    <a:pt x="32" y="12"/>
                  </a:cubicBezTo>
                  <a:cubicBezTo>
                    <a:pt x="42" y="12"/>
                    <a:pt x="51" y="13"/>
                    <a:pt x="57" y="15"/>
                  </a:cubicBezTo>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 name="Group 12"/>
          <p:cNvGrpSpPr/>
          <p:nvPr/>
        </p:nvGrpSpPr>
        <p:grpSpPr>
          <a:xfrm>
            <a:off x="5680253" y="1036415"/>
            <a:ext cx="2463853" cy="761387"/>
            <a:chOff x="10130751" y="2879525"/>
            <a:chExt cx="2463853" cy="761387"/>
          </a:xfrm>
        </p:grpSpPr>
        <p:sp>
          <p:nvSpPr>
            <p:cNvPr id="14" name="Rectangle 13"/>
            <p:cNvSpPr/>
            <p:nvPr/>
          </p:nvSpPr>
          <p:spPr>
            <a:xfrm>
              <a:off x="10130751" y="3086914"/>
              <a:ext cx="2463853" cy="553998"/>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cs typeface="Segoe UI Semilight" panose="020B0402040204020203" pitchFamily="34" charset="0"/>
                </a:rPr>
                <a:t>Coordinates data transfer between HDInsight and Azure Storage for profile enrichment.</a:t>
              </a:r>
            </a:p>
          </p:txBody>
        </p:sp>
        <p:sp>
          <p:nvSpPr>
            <p:cNvPr id="15" name="Rectangle 14"/>
            <p:cNvSpPr/>
            <p:nvPr/>
          </p:nvSpPr>
          <p:spPr>
            <a:xfrm>
              <a:off x="10137102" y="2879525"/>
              <a:ext cx="1827100" cy="276999"/>
            </a:xfrm>
            <a:prstGeom prst="rect">
              <a:avLst/>
            </a:prstGeom>
          </p:spPr>
          <p:txBody>
            <a:bodyPr wrap="square" anchor="b">
              <a:spAutoFit/>
            </a:bodyPr>
            <a:lstStyle/>
            <a:p>
              <a:pPr>
                <a:spcAft>
                  <a:spcPts val="600"/>
                </a:spcAft>
              </a:pPr>
              <a:r>
                <a:rPr lang="en-US" sz="1200" dirty="0">
                  <a:solidFill>
                    <a:srgbClr val="002050"/>
                  </a:solidFill>
                  <a:latin typeface="Segoe UI" panose="020B0502040204020203" pitchFamily="34" charset="0"/>
                  <a:cs typeface="Segoe UI" panose="020B0502040204020203" pitchFamily="34" charset="0"/>
                </a:rPr>
                <a:t>Azure Data Factory</a:t>
              </a:r>
            </a:p>
          </p:txBody>
        </p:sp>
      </p:grpSp>
      <p:grpSp>
        <p:nvGrpSpPr>
          <p:cNvPr id="2229" name="Group 2228">
            <a:extLst>
              <a:ext uri="{FF2B5EF4-FFF2-40B4-BE49-F238E27FC236}">
                <a16:creationId xmlns:a16="http://schemas.microsoft.com/office/drawing/2014/main" id="{F06B47D3-AD6B-4234-A34F-8428667F5862}"/>
              </a:ext>
            </a:extLst>
          </p:cNvPr>
          <p:cNvGrpSpPr/>
          <p:nvPr/>
        </p:nvGrpSpPr>
        <p:grpSpPr>
          <a:xfrm>
            <a:off x="201613" y="2151735"/>
            <a:ext cx="3273155" cy="841860"/>
            <a:chOff x="511351" y="2494553"/>
            <a:chExt cx="3273155" cy="841860"/>
          </a:xfrm>
        </p:grpSpPr>
        <p:grpSp>
          <p:nvGrpSpPr>
            <p:cNvPr id="2224" name="Group 2223">
              <a:extLst>
                <a:ext uri="{FF2B5EF4-FFF2-40B4-BE49-F238E27FC236}">
                  <a16:creationId xmlns:a16="http://schemas.microsoft.com/office/drawing/2014/main" id="{B0A1FED2-D989-44B0-A051-D33A102C0F0A}"/>
                </a:ext>
              </a:extLst>
            </p:cNvPr>
            <p:cNvGrpSpPr/>
            <p:nvPr/>
          </p:nvGrpSpPr>
          <p:grpSpPr>
            <a:xfrm>
              <a:off x="511351" y="2494553"/>
              <a:ext cx="3273155" cy="841860"/>
              <a:chOff x="273321" y="2153896"/>
              <a:chExt cx="3273155" cy="841860"/>
            </a:xfrm>
          </p:grpSpPr>
          <p:sp>
            <p:nvSpPr>
              <p:cNvPr id="878" name="Rectangle 877">
                <a:extLst>
                  <a:ext uri="{FF2B5EF4-FFF2-40B4-BE49-F238E27FC236}">
                    <a16:creationId xmlns:a16="http://schemas.microsoft.com/office/drawing/2014/main" id="{37D360AB-EA3A-421D-BE7B-DD850DAF2DE7}"/>
                  </a:ext>
                </a:extLst>
              </p:cNvPr>
              <p:cNvSpPr/>
              <p:nvPr/>
            </p:nvSpPr>
            <p:spPr bwMode="auto">
              <a:xfrm>
                <a:off x="273321" y="2153896"/>
                <a:ext cx="3273155" cy="8418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211" name="Group 2210">
                <a:extLst>
                  <a:ext uri="{FF2B5EF4-FFF2-40B4-BE49-F238E27FC236}">
                    <a16:creationId xmlns:a16="http://schemas.microsoft.com/office/drawing/2014/main" id="{E0A2B439-E73E-4EAD-93F9-C541D05153B3}"/>
                  </a:ext>
                </a:extLst>
              </p:cNvPr>
              <p:cNvGrpSpPr/>
              <p:nvPr/>
            </p:nvGrpSpPr>
            <p:grpSpPr>
              <a:xfrm>
                <a:off x="350745" y="2308921"/>
                <a:ext cx="693738" cy="538163"/>
                <a:chOff x="920751" y="2362201"/>
                <a:chExt cx="693738" cy="538163"/>
              </a:xfrm>
            </p:grpSpPr>
            <p:sp>
              <p:nvSpPr>
                <p:cNvPr id="2164" name="Freeform 168">
                  <a:extLst>
                    <a:ext uri="{FF2B5EF4-FFF2-40B4-BE49-F238E27FC236}">
                      <a16:creationId xmlns:a16="http://schemas.microsoft.com/office/drawing/2014/main" id="{18F1757C-D685-4333-9E7C-A123A22D2DFD}"/>
                    </a:ext>
                  </a:extLst>
                </p:cNvPr>
                <p:cNvSpPr>
                  <a:spLocks/>
                </p:cNvSpPr>
                <p:nvPr/>
              </p:nvSpPr>
              <p:spPr bwMode="auto">
                <a:xfrm>
                  <a:off x="1123951" y="2362201"/>
                  <a:ext cx="490538" cy="538163"/>
                </a:xfrm>
                <a:custGeom>
                  <a:avLst/>
                  <a:gdLst>
                    <a:gd name="T0" fmla="*/ 133 w 164"/>
                    <a:gd name="T1" fmla="*/ 122 h 180"/>
                    <a:gd name="T2" fmla="*/ 139 w 164"/>
                    <a:gd name="T3" fmla="*/ 107 h 180"/>
                    <a:gd name="T4" fmla="*/ 164 w 164"/>
                    <a:gd name="T5" fmla="*/ 98 h 180"/>
                    <a:gd name="T6" fmla="*/ 164 w 164"/>
                    <a:gd name="T7" fmla="*/ 78 h 180"/>
                    <a:gd name="T8" fmla="*/ 162 w 164"/>
                    <a:gd name="T9" fmla="*/ 77 h 180"/>
                    <a:gd name="T10" fmla="*/ 139 w 164"/>
                    <a:gd name="T11" fmla="*/ 70 h 180"/>
                    <a:gd name="T12" fmla="*/ 133 w 164"/>
                    <a:gd name="T13" fmla="*/ 56 h 180"/>
                    <a:gd name="T14" fmla="*/ 145 w 164"/>
                    <a:gd name="T15" fmla="*/ 32 h 180"/>
                    <a:gd name="T16" fmla="*/ 130 w 164"/>
                    <a:gd name="T17" fmla="*/ 18 h 180"/>
                    <a:gd name="T18" fmla="*/ 128 w 164"/>
                    <a:gd name="T19" fmla="*/ 19 h 180"/>
                    <a:gd name="T20" fmla="*/ 107 w 164"/>
                    <a:gd name="T21" fmla="*/ 30 h 180"/>
                    <a:gd name="T22" fmla="*/ 92 w 164"/>
                    <a:gd name="T23" fmla="*/ 24 h 180"/>
                    <a:gd name="T24" fmla="*/ 83 w 164"/>
                    <a:gd name="T25" fmla="*/ 0 h 180"/>
                    <a:gd name="T26" fmla="*/ 62 w 164"/>
                    <a:gd name="T27" fmla="*/ 0 h 180"/>
                    <a:gd name="T28" fmla="*/ 61 w 164"/>
                    <a:gd name="T29" fmla="*/ 2 h 180"/>
                    <a:gd name="T30" fmla="*/ 54 w 164"/>
                    <a:gd name="T31" fmla="*/ 24 h 180"/>
                    <a:gd name="T32" fmla="*/ 40 w 164"/>
                    <a:gd name="T33" fmla="*/ 30 h 180"/>
                    <a:gd name="T34" fmla="*/ 15 w 164"/>
                    <a:gd name="T35" fmla="*/ 19 h 180"/>
                    <a:gd name="T36" fmla="*/ 0 w 164"/>
                    <a:gd name="T37" fmla="*/ 33 h 180"/>
                    <a:gd name="T38" fmla="*/ 2 w 164"/>
                    <a:gd name="T39" fmla="*/ 36 h 180"/>
                    <a:gd name="T40" fmla="*/ 8 w 164"/>
                    <a:gd name="T41" fmla="*/ 48 h 180"/>
                    <a:gd name="T42" fmla="*/ 45 w 164"/>
                    <a:gd name="T43" fmla="*/ 39 h 180"/>
                    <a:gd name="T44" fmla="*/ 92 w 164"/>
                    <a:gd name="T45" fmla="*/ 58 h 180"/>
                    <a:gd name="T46" fmla="*/ 101 w 164"/>
                    <a:gd name="T47" fmla="*/ 66 h 180"/>
                    <a:gd name="T48" fmla="*/ 105 w 164"/>
                    <a:gd name="T49" fmla="*/ 71 h 180"/>
                    <a:gd name="T50" fmla="*/ 96 w 164"/>
                    <a:gd name="T51" fmla="*/ 117 h 180"/>
                    <a:gd name="T52" fmla="*/ 59 w 164"/>
                    <a:gd name="T53" fmla="*/ 122 h 180"/>
                    <a:gd name="T54" fmla="*/ 56 w 164"/>
                    <a:gd name="T55" fmla="*/ 121 h 180"/>
                    <a:gd name="T56" fmla="*/ 48 w 164"/>
                    <a:gd name="T57" fmla="*/ 115 h 180"/>
                    <a:gd name="T58" fmla="*/ 46 w 164"/>
                    <a:gd name="T59" fmla="*/ 115 h 180"/>
                    <a:gd name="T60" fmla="*/ 38 w 164"/>
                    <a:gd name="T61" fmla="*/ 118 h 180"/>
                    <a:gd name="T62" fmla="*/ 37 w 164"/>
                    <a:gd name="T63" fmla="*/ 119 h 180"/>
                    <a:gd name="T64" fmla="*/ 7 w 164"/>
                    <a:gd name="T65" fmla="*/ 138 h 180"/>
                    <a:gd name="T66" fmla="*/ 3 w 164"/>
                    <a:gd name="T67" fmla="*/ 147 h 180"/>
                    <a:gd name="T68" fmla="*/ 17 w 164"/>
                    <a:gd name="T69" fmla="*/ 160 h 180"/>
                    <a:gd name="T70" fmla="*/ 18 w 164"/>
                    <a:gd name="T71" fmla="*/ 161 h 180"/>
                    <a:gd name="T72" fmla="*/ 21 w 164"/>
                    <a:gd name="T73" fmla="*/ 160 h 180"/>
                    <a:gd name="T74" fmla="*/ 41 w 164"/>
                    <a:gd name="T75" fmla="*/ 149 h 180"/>
                    <a:gd name="T76" fmla="*/ 56 w 164"/>
                    <a:gd name="T77" fmla="*/ 155 h 180"/>
                    <a:gd name="T78" fmla="*/ 64 w 164"/>
                    <a:gd name="T79" fmla="*/ 180 h 180"/>
                    <a:gd name="T80" fmla="*/ 85 w 164"/>
                    <a:gd name="T81" fmla="*/ 180 h 180"/>
                    <a:gd name="T82" fmla="*/ 85 w 164"/>
                    <a:gd name="T83" fmla="*/ 177 h 180"/>
                    <a:gd name="T84" fmla="*/ 93 w 164"/>
                    <a:gd name="T85" fmla="*/ 155 h 180"/>
                    <a:gd name="T86" fmla="*/ 107 w 164"/>
                    <a:gd name="T87" fmla="*/ 149 h 180"/>
                    <a:gd name="T88" fmla="*/ 132 w 164"/>
                    <a:gd name="T89" fmla="*/ 160 h 180"/>
                    <a:gd name="T90" fmla="*/ 146 w 164"/>
                    <a:gd name="T91" fmla="*/ 145 h 180"/>
                    <a:gd name="T92" fmla="*/ 144 w 164"/>
                    <a:gd name="T93" fmla="*/ 142 h 180"/>
                    <a:gd name="T94" fmla="*/ 133 w 164"/>
                    <a:gd name="T95" fmla="*/ 12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4" h="180">
                      <a:moveTo>
                        <a:pt x="133" y="122"/>
                      </a:moveTo>
                      <a:cubicBezTo>
                        <a:pt x="139" y="107"/>
                        <a:pt x="139" y="107"/>
                        <a:pt x="139" y="107"/>
                      </a:cubicBezTo>
                      <a:cubicBezTo>
                        <a:pt x="164" y="98"/>
                        <a:pt x="164" y="98"/>
                        <a:pt x="164" y="98"/>
                      </a:cubicBezTo>
                      <a:cubicBezTo>
                        <a:pt x="164" y="78"/>
                        <a:pt x="164" y="78"/>
                        <a:pt x="164" y="78"/>
                      </a:cubicBezTo>
                      <a:cubicBezTo>
                        <a:pt x="162" y="77"/>
                        <a:pt x="162" y="77"/>
                        <a:pt x="162" y="77"/>
                      </a:cubicBezTo>
                      <a:cubicBezTo>
                        <a:pt x="139" y="70"/>
                        <a:pt x="139" y="70"/>
                        <a:pt x="139" y="70"/>
                      </a:cubicBezTo>
                      <a:cubicBezTo>
                        <a:pt x="133" y="56"/>
                        <a:pt x="133" y="56"/>
                        <a:pt x="133" y="56"/>
                      </a:cubicBezTo>
                      <a:cubicBezTo>
                        <a:pt x="145" y="32"/>
                        <a:pt x="145" y="32"/>
                        <a:pt x="145" y="32"/>
                      </a:cubicBezTo>
                      <a:cubicBezTo>
                        <a:pt x="130" y="18"/>
                        <a:pt x="130" y="18"/>
                        <a:pt x="130" y="18"/>
                      </a:cubicBezTo>
                      <a:cubicBezTo>
                        <a:pt x="128" y="19"/>
                        <a:pt x="128" y="19"/>
                        <a:pt x="128" y="19"/>
                      </a:cubicBezTo>
                      <a:cubicBezTo>
                        <a:pt x="107" y="30"/>
                        <a:pt x="107" y="30"/>
                        <a:pt x="107" y="30"/>
                      </a:cubicBezTo>
                      <a:cubicBezTo>
                        <a:pt x="92" y="24"/>
                        <a:pt x="92" y="24"/>
                        <a:pt x="92" y="24"/>
                      </a:cubicBezTo>
                      <a:cubicBezTo>
                        <a:pt x="83" y="0"/>
                        <a:pt x="83" y="0"/>
                        <a:pt x="83" y="0"/>
                      </a:cubicBezTo>
                      <a:cubicBezTo>
                        <a:pt x="62" y="0"/>
                        <a:pt x="62" y="0"/>
                        <a:pt x="62" y="0"/>
                      </a:cubicBezTo>
                      <a:cubicBezTo>
                        <a:pt x="61" y="2"/>
                        <a:pt x="61" y="2"/>
                        <a:pt x="61" y="2"/>
                      </a:cubicBezTo>
                      <a:cubicBezTo>
                        <a:pt x="54" y="24"/>
                        <a:pt x="54" y="24"/>
                        <a:pt x="54" y="24"/>
                      </a:cubicBezTo>
                      <a:cubicBezTo>
                        <a:pt x="40" y="30"/>
                        <a:pt x="40" y="30"/>
                        <a:pt x="40" y="30"/>
                      </a:cubicBezTo>
                      <a:cubicBezTo>
                        <a:pt x="15" y="19"/>
                        <a:pt x="15" y="19"/>
                        <a:pt x="15" y="19"/>
                      </a:cubicBezTo>
                      <a:cubicBezTo>
                        <a:pt x="0" y="33"/>
                        <a:pt x="0" y="33"/>
                        <a:pt x="0" y="33"/>
                      </a:cubicBezTo>
                      <a:cubicBezTo>
                        <a:pt x="2" y="36"/>
                        <a:pt x="2" y="36"/>
                        <a:pt x="2" y="36"/>
                      </a:cubicBezTo>
                      <a:cubicBezTo>
                        <a:pt x="8" y="48"/>
                        <a:pt x="8" y="48"/>
                        <a:pt x="8" y="48"/>
                      </a:cubicBezTo>
                      <a:cubicBezTo>
                        <a:pt x="20" y="42"/>
                        <a:pt x="32" y="39"/>
                        <a:pt x="45" y="39"/>
                      </a:cubicBezTo>
                      <a:cubicBezTo>
                        <a:pt x="63" y="40"/>
                        <a:pt x="79" y="46"/>
                        <a:pt x="92" y="58"/>
                      </a:cubicBezTo>
                      <a:cubicBezTo>
                        <a:pt x="95" y="61"/>
                        <a:pt x="98" y="63"/>
                        <a:pt x="101" y="66"/>
                      </a:cubicBezTo>
                      <a:cubicBezTo>
                        <a:pt x="103" y="67"/>
                        <a:pt x="104" y="70"/>
                        <a:pt x="105" y="71"/>
                      </a:cubicBezTo>
                      <a:cubicBezTo>
                        <a:pt x="114" y="86"/>
                        <a:pt x="110" y="106"/>
                        <a:pt x="96" y="117"/>
                      </a:cubicBezTo>
                      <a:cubicBezTo>
                        <a:pt x="85" y="126"/>
                        <a:pt x="70" y="128"/>
                        <a:pt x="59" y="122"/>
                      </a:cubicBezTo>
                      <a:cubicBezTo>
                        <a:pt x="58" y="122"/>
                        <a:pt x="57" y="122"/>
                        <a:pt x="56" y="121"/>
                      </a:cubicBezTo>
                      <a:cubicBezTo>
                        <a:pt x="53" y="120"/>
                        <a:pt x="51" y="117"/>
                        <a:pt x="48" y="115"/>
                      </a:cubicBezTo>
                      <a:cubicBezTo>
                        <a:pt x="47" y="115"/>
                        <a:pt x="47" y="115"/>
                        <a:pt x="46" y="115"/>
                      </a:cubicBezTo>
                      <a:cubicBezTo>
                        <a:pt x="43" y="115"/>
                        <a:pt x="40" y="116"/>
                        <a:pt x="38" y="118"/>
                      </a:cubicBezTo>
                      <a:cubicBezTo>
                        <a:pt x="37" y="119"/>
                        <a:pt x="37" y="119"/>
                        <a:pt x="37" y="119"/>
                      </a:cubicBezTo>
                      <a:cubicBezTo>
                        <a:pt x="28" y="128"/>
                        <a:pt x="18" y="135"/>
                        <a:pt x="7" y="138"/>
                      </a:cubicBezTo>
                      <a:cubicBezTo>
                        <a:pt x="3" y="147"/>
                        <a:pt x="3" y="147"/>
                        <a:pt x="3" y="147"/>
                      </a:cubicBezTo>
                      <a:cubicBezTo>
                        <a:pt x="17" y="160"/>
                        <a:pt x="17" y="160"/>
                        <a:pt x="17" y="160"/>
                      </a:cubicBezTo>
                      <a:cubicBezTo>
                        <a:pt x="18" y="161"/>
                        <a:pt x="18" y="161"/>
                        <a:pt x="18" y="161"/>
                      </a:cubicBezTo>
                      <a:cubicBezTo>
                        <a:pt x="21" y="160"/>
                        <a:pt x="21" y="160"/>
                        <a:pt x="21" y="160"/>
                      </a:cubicBezTo>
                      <a:cubicBezTo>
                        <a:pt x="41" y="149"/>
                        <a:pt x="41" y="149"/>
                        <a:pt x="41" y="149"/>
                      </a:cubicBezTo>
                      <a:cubicBezTo>
                        <a:pt x="56" y="155"/>
                        <a:pt x="56" y="155"/>
                        <a:pt x="56" y="155"/>
                      </a:cubicBezTo>
                      <a:cubicBezTo>
                        <a:pt x="64" y="180"/>
                        <a:pt x="64" y="180"/>
                        <a:pt x="64" y="180"/>
                      </a:cubicBezTo>
                      <a:cubicBezTo>
                        <a:pt x="85" y="180"/>
                        <a:pt x="85" y="180"/>
                        <a:pt x="85" y="180"/>
                      </a:cubicBezTo>
                      <a:cubicBezTo>
                        <a:pt x="85" y="177"/>
                        <a:pt x="85" y="177"/>
                        <a:pt x="85" y="177"/>
                      </a:cubicBezTo>
                      <a:cubicBezTo>
                        <a:pt x="93" y="155"/>
                        <a:pt x="93" y="155"/>
                        <a:pt x="93" y="155"/>
                      </a:cubicBezTo>
                      <a:cubicBezTo>
                        <a:pt x="107" y="149"/>
                        <a:pt x="107" y="149"/>
                        <a:pt x="107" y="149"/>
                      </a:cubicBezTo>
                      <a:cubicBezTo>
                        <a:pt x="132" y="160"/>
                        <a:pt x="132" y="160"/>
                        <a:pt x="132" y="160"/>
                      </a:cubicBezTo>
                      <a:cubicBezTo>
                        <a:pt x="146" y="145"/>
                        <a:pt x="146" y="145"/>
                        <a:pt x="146" y="145"/>
                      </a:cubicBezTo>
                      <a:cubicBezTo>
                        <a:pt x="144" y="142"/>
                        <a:pt x="144" y="142"/>
                        <a:pt x="144" y="142"/>
                      </a:cubicBezTo>
                      <a:cubicBezTo>
                        <a:pt x="133" y="122"/>
                        <a:pt x="133" y="122"/>
                        <a:pt x="133" y="122"/>
                      </a:cubicBezTo>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5" name="Freeform 169">
                  <a:extLst>
                    <a:ext uri="{FF2B5EF4-FFF2-40B4-BE49-F238E27FC236}">
                      <a16:creationId xmlns:a16="http://schemas.microsoft.com/office/drawing/2014/main" id="{F8EAC973-7200-482A-964C-5E420739B754}"/>
                    </a:ext>
                  </a:extLst>
                </p:cNvPr>
                <p:cNvSpPr>
                  <a:spLocks/>
                </p:cNvSpPr>
                <p:nvPr/>
              </p:nvSpPr>
              <p:spPr bwMode="auto">
                <a:xfrm>
                  <a:off x="960438" y="2555876"/>
                  <a:ext cx="400050" cy="144463"/>
                </a:xfrm>
                <a:custGeom>
                  <a:avLst/>
                  <a:gdLst>
                    <a:gd name="T0" fmla="*/ 64 w 134"/>
                    <a:gd name="T1" fmla="*/ 20 h 48"/>
                    <a:gd name="T2" fmla="*/ 64 w 134"/>
                    <a:gd name="T3" fmla="*/ 20 h 48"/>
                    <a:gd name="T4" fmla="*/ 8 w 134"/>
                    <a:gd name="T5" fmla="*/ 19 h 48"/>
                    <a:gd name="T6" fmla="*/ 1 w 134"/>
                    <a:gd name="T7" fmla="*/ 19 h 48"/>
                    <a:gd name="T8" fmla="*/ 0 w 134"/>
                    <a:gd name="T9" fmla="*/ 23 h 48"/>
                    <a:gd name="T10" fmla="*/ 1 w 134"/>
                    <a:gd name="T11" fmla="*/ 27 h 48"/>
                    <a:gd name="T12" fmla="*/ 71 w 134"/>
                    <a:gd name="T13" fmla="*/ 28 h 48"/>
                    <a:gd name="T14" fmla="*/ 127 w 134"/>
                    <a:gd name="T15" fmla="*/ 29 h 48"/>
                    <a:gd name="T16" fmla="*/ 133 w 134"/>
                    <a:gd name="T17" fmla="*/ 29 h 48"/>
                    <a:gd name="T18" fmla="*/ 134 w 134"/>
                    <a:gd name="T19" fmla="*/ 25 h 48"/>
                    <a:gd name="T20" fmla="*/ 133 w 134"/>
                    <a:gd name="T21" fmla="*/ 22 h 48"/>
                    <a:gd name="T22" fmla="*/ 64 w 134"/>
                    <a:gd name="T23" fmla="*/ 2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4" h="48">
                      <a:moveTo>
                        <a:pt x="64" y="20"/>
                      </a:moveTo>
                      <a:cubicBezTo>
                        <a:pt x="64" y="20"/>
                        <a:pt x="64" y="20"/>
                        <a:pt x="64" y="20"/>
                      </a:cubicBezTo>
                      <a:cubicBezTo>
                        <a:pt x="48" y="37"/>
                        <a:pt x="23" y="37"/>
                        <a:pt x="8" y="19"/>
                      </a:cubicBezTo>
                      <a:cubicBezTo>
                        <a:pt x="6" y="17"/>
                        <a:pt x="3" y="17"/>
                        <a:pt x="1" y="19"/>
                      </a:cubicBezTo>
                      <a:cubicBezTo>
                        <a:pt x="0" y="20"/>
                        <a:pt x="0" y="22"/>
                        <a:pt x="0" y="23"/>
                      </a:cubicBezTo>
                      <a:cubicBezTo>
                        <a:pt x="0" y="25"/>
                        <a:pt x="1" y="26"/>
                        <a:pt x="1" y="27"/>
                      </a:cubicBezTo>
                      <a:cubicBezTo>
                        <a:pt x="20" y="48"/>
                        <a:pt x="51" y="48"/>
                        <a:pt x="71" y="28"/>
                      </a:cubicBezTo>
                      <a:cubicBezTo>
                        <a:pt x="87" y="12"/>
                        <a:pt x="111" y="12"/>
                        <a:pt x="127" y="29"/>
                      </a:cubicBezTo>
                      <a:cubicBezTo>
                        <a:pt x="129" y="31"/>
                        <a:pt x="132" y="31"/>
                        <a:pt x="133" y="29"/>
                      </a:cubicBezTo>
                      <a:cubicBezTo>
                        <a:pt x="134" y="28"/>
                        <a:pt x="134" y="27"/>
                        <a:pt x="134" y="25"/>
                      </a:cubicBezTo>
                      <a:cubicBezTo>
                        <a:pt x="134" y="24"/>
                        <a:pt x="134" y="23"/>
                        <a:pt x="133" y="22"/>
                      </a:cubicBezTo>
                      <a:cubicBezTo>
                        <a:pt x="115" y="1"/>
                        <a:pt x="83" y="0"/>
                        <a:pt x="64" y="20"/>
                      </a:cubicBezTo>
                      <a:close/>
                    </a:path>
                  </a:pathLst>
                </a:custGeom>
                <a:solidFill>
                  <a:srgbClr val="48C8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6" name="Freeform 170">
                  <a:extLst>
                    <a:ext uri="{FF2B5EF4-FFF2-40B4-BE49-F238E27FC236}">
                      <a16:creationId xmlns:a16="http://schemas.microsoft.com/office/drawing/2014/main" id="{3608538C-379F-4813-85B6-A73435E331C1}"/>
                    </a:ext>
                  </a:extLst>
                </p:cNvPr>
                <p:cNvSpPr>
                  <a:spLocks/>
                </p:cNvSpPr>
                <p:nvPr/>
              </p:nvSpPr>
              <p:spPr bwMode="auto">
                <a:xfrm>
                  <a:off x="920751" y="2643188"/>
                  <a:ext cx="406400" cy="115888"/>
                </a:xfrm>
                <a:custGeom>
                  <a:avLst/>
                  <a:gdLst>
                    <a:gd name="T0" fmla="*/ 112 w 136"/>
                    <a:gd name="T1" fmla="*/ 0 h 39"/>
                    <a:gd name="T2" fmla="*/ 89 w 136"/>
                    <a:gd name="T3" fmla="*/ 9 h 39"/>
                    <a:gd name="T4" fmla="*/ 89 w 136"/>
                    <a:gd name="T5" fmla="*/ 10 h 39"/>
                    <a:gd name="T6" fmla="*/ 88 w 136"/>
                    <a:gd name="T7" fmla="*/ 11 h 39"/>
                    <a:gd name="T8" fmla="*/ 47 w 136"/>
                    <a:gd name="T9" fmla="*/ 28 h 39"/>
                    <a:gd name="T10" fmla="*/ 7 w 136"/>
                    <a:gd name="T11" fmla="*/ 9 h 39"/>
                    <a:gd name="T12" fmla="*/ 1 w 136"/>
                    <a:gd name="T13" fmla="*/ 9 h 39"/>
                    <a:gd name="T14" fmla="*/ 0 w 136"/>
                    <a:gd name="T15" fmla="*/ 12 h 39"/>
                    <a:gd name="T16" fmla="*/ 3 w 136"/>
                    <a:gd name="T17" fmla="*/ 16 h 39"/>
                    <a:gd name="T18" fmla="*/ 49 w 136"/>
                    <a:gd name="T19" fmla="*/ 38 h 39"/>
                    <a:gd name="T20" fmla="*/ 96 w 136"/>
                    <a:gd name="T21" fmla="*/ 17 h 39"/>
                    <a:gd name="T22" fmla="*/ 97 w 136"/>
                    <a:gd name="T23" fmla="*/ 16 h 39"/>
                    <a:gd name="T24" fmla="*/ 98 w 136"/>
                    <a:gd name="T25" fmla="*/ 15 h 39"/>
                    <a:gd name="T26" fmla="*/ 113 w 136"/>
                    <a:gd name="T27" fmla="*/ 9 h 39"/>
                    <a:gd name="T28" fmla="*/ 128 w 136"/>
                    <a:gd name="T29" fmla="*/ 16 h 39"/>
                    <a:gd name="T30" fmla="*/ 135 w 136"/>
                    <a:gd name="T31" fmla="*/ 16 h 39"/>
                    <a:gd name="T32" fmla="*/ 136 w 136"/>
                    <a:gd name="T33" fmla="*/ 13 h 39"/>
                    <a:gd name="T34" fmla="*/ 135 w 136"/>
                    <a:gd name="T35" fmla="*/ 9 h 39"/>
                    <a:gd name="T36" fmla="*/ 112 w 136"/>
                    <a:gd name="T3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39">
                      <a:moveTo>
                        <a:pt x="112" y="0"/>
                      </a:moveTo>
                      <a:cubicBezTo>
                        <a:pt x="103" y="0"/>
                        <a:pt x="96" y="3"/>
                        <a:pt x="89" y="9"/>
                      </a:cubicBezTo>
                      <a:cubicBezTo>
                        <a:pt x="89" y="10"/>
                        <a:pt x="89" y="10"/>
                        <a:pt x="89" y="10"/>
                      </a:cubicBezTo>
                      <a:cubicBezTo>
                        <a:pt x="88" y="11"/>
                        <a:pt x="88" y="11"/>
                        <a:pt x="88" y="11"/>
                      </a:cubicBezTo>
                      <a:cubicBezTo>
                        <a:pt x="77" y="23"/>
                        <a:pt x="62" y="28"/>
                        <a:pt x="47" y="28"/>
                      </a:cubicBezTo>
                      <a:cubicBezTo>
                        <a:pt x="32" y="28"/>
                        <a:pt x="18" y="21"/>
                        <a:pt x="7" y="9"/>
                      </a:cubicBezTo>
                      <a:cubicBezTo>
                        <a:pt x="5" y="7"/>
                        <a:pt x="2" y="7"/>
                        <a:pt x="1" y="9"/>
                      </a:cubicBezTo>
                      <a:cubicBezTo>
                        <a:pt x="0" y="9"/>
                        <a:pt x="0" y="10"/>
                        <a:pt x="0" y="12"/>
                      </a:cubicBezTo>
                      <a:cubicBezTo>
                        <a:pt x="0" y="13"/>
                        <a:pt x="2" y="15"/>
                        <a:pt x="3" y="16"/>
                      </a:cubicBezTo>
                      <a:cubicBezTo>
                        <a:pt x="15" y="30"/>
                        <a:pt x="31" y="38"/>
                        <a:pt x="49" y="38"/>
                      </a:cubicBezTo>
                      <a:cubicBezTo>
                        <a:pt x="66" y="39"/>
                        <a:pt x="83" y="31"/>
                        <a:pt x="96" y="17"/>
                      </a:cubicBezTo>
                      <a:cubicBezTo>
                        <a:pt x="97" y="16"/>
                        <a:pt x="97" y="16"/>
                        <a:pt x="97" y="16"/>
                      </a:cubicBezTo>
                      <a:cubicBezTo>
                        <a:pt x="98" y="15"/>
                        <a:pt x="98" y="15"/>
                        <a:pt x="98" y="15"/>
                      </a:cubicBezTo>
                      <a:cubicBezTo>
                        <a:pt x="102" y="11"/>
                        <a:pt x="107" y="9"/>
                        <a:pt x="113" y="9"/>
                      </a:cubicBezTo>
                      <a:cubicBezTo>
                        <a:pt x="119" y="9"/>
                        <a:pt x="124" y="12"/>
                        <a:pt x="128" y="16"/>
                      </a:cubicBezTo>
                      <a:cubicBezTo>
                        <a:pt x="131" y="19"/>
                        <a:pt x="134" y="19"/>
                        <a:pt x="135" y="16"/>
                      </a:cubicBezTo>
                      <a:cubicBezTo>
                        <a:pt x="136" y="15"/>
                        <a:pt x="136" y="14"/>
                        <a:pt x="136" y="13"/>
                      </a:cubicBezTo>
                      <a:cubicBezTo>
                        <a:pt x="136" y="11"/>
                        <a:pt x="135" y="10"/>
                        <a:pt x="135" y="9"/>
                      </a:cubicBezTo>
                      <a:cubicBezTo>
                        <a:pt x="128" y="4"/>
                        <a:pt x="121" y="0"/>
                        <a:pt x="112" y="0"/>
                      </a:cubicBezTo>
                    </a:path>
                  </a:pathLst>
                </a:custGeom>
                <a:solidFill>
                  <a:srgbClr val="00A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7" name="Freeform 171">
                  <a:extLst>
                    <a:ext uri="{FF2B5EF4-FFF2-40B4-BE49-F238E27FC236}">
                      <a16:creationId xmlns:a16="http://schemas.microsoft.com/office/drawing/2014/main" id="{21FAEE89-F3BD-44CB-8C68-2970F023039B}"/>
                    </a:ext>
                  </a:extLst>
                </p:cNvPr>
                <p:cNvSpPr>
                  <a:spLocks/>
                </p:cNvSpPr>
                <p:nvPr/>
              </p:nvSpPr>
              <p:spPr bwMode="auto">
                <a:xfrm>
                  <a:off x="996951" y="2501901"/>
                  <a:ext cx="403225" cy="117475"/>
                </a:xfrm>
                <a:custGeom>
                  <a:avLst/>
                  <a:gdLst>
                    <a:gd name="T0" fmla="*/ 48 w 135"/>
                    <a:gd name="T1" fmla="*/ 28 h 39"/>
                    <a:gd name="T2" fmla="*/ 88 w 135"/>
                    <a:gd name="T3" fmla="*/ 11 h 39"/>
                    <a:gd name="T4" fmla="*/ 127 w 135"/>
                    <a:gd name="T5" fmla="*/ 30 h 39"/>
                    <a:gd name="T6" fmla="*/ 134 w 135"/>
                    <a:gd name="T7" fmla="*/ 30 h 39"/>
                    <a:gd name="T8" fmla="*/ 135 w 135"/>
                    <a:gd name="T9" fmla="*/ 26 h 39"/>
                    <a:gd name="T10" fmla="*/ 134 w 135"/>
                    <a:gd name="T11" fmla="*/ 22 h 39"/>
                    <a:gd name="T12" fmla="*/ 87 w 135"/>
                    <a:gd name="T13" fmla="*/ 0 h 39"/>
                    <a:gd name="T14" fmla="*/ 40 w 135"/>
                    <a:gd name="T15" fmla="*/ 21 h 39"/>
                    <a:gd name="T16" fmla="*/ 39 w 135"/>
                    <a:gd name="T17" fmla="*/ 22 h 39"/>
                    <a:gd name="T18" fmla="*/ 38 w 135"/>
                    <a:gd name="T19" fmla="*/ 23 h 39"/>
                    <a:gd name="T20" fmla="*/ 23 w 135"/>
                    <a:gd name="T21" fmla="*/ 29 h 39"/>
                    <a:gd name="T22" fmla="*/ 8 w 135"/>
                    <a:gd name="T23" fmla="*/ 22 h 39"/>
                    <a:gd name="T24" fmla="*/ 1 w 135"/>
                    <a:gd name="T25" fmla="*/ 22 h 39"/>
                    <a:gd name="T26" fmla="*/ 0 w 135"/>
                    <a:gd name="T27" fmla="*/ 25 h 39"/>
                    <a:gd name="T28" fmla="*/ 1 w 135"/>
                    <a:gd name="T29" fmla="*/ 29 h 39"/>
                    <a:gd name="T30" fmla="*/ 23 w 135"/>
                    <a:gd name="T31" fmla="*/ 39 h 39"/>
                    <a:gd name="T32" fmla="*/ 45 w 135"/>
                    <a:gd name="T33" fmla="*/ 30 h 39"/>
                    <a:gd name="T34" fmla="*/ 46 w 135"/>
                    <a:gd name="T35" fmla="*/ 29 h 39"/>
                    <a:gd name="T36" fmla="*/ 48 w 135"/>
                    <a:gd name="T37" fmla="*/ 2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5" h="39">
                      <a:moveTo>
                        <a:pt x="48" y="28"/>
                      </a:moveTo>
                      <a:cubicBezTo>
                        <a:pt x="58" y="17"/>
                        <a:pt x="73" y="11"/>
                        <a:pt x="88" y="11"/>
                      </a:cubicBezTo>
                      <a:cubicBezTo>
                        <a:pt x="103" y="11"/>
                        <a:pt x="117" y="18"/>
                        <a:pt x="127" y="30"/>
                      </a:cubicBezTo>
                      <a:cubicBezTo>
                        <a:pt x="129" y="32"/>
                        <a:pt x="132" y="32"/>
                        <a:pt x="134" y="30"/>
                      </a:cubicBezTo>
                      <a:cubicBezTo>
                        <a:pt x="135" y="29"/>
                        <a:pt x="135" y="27"/>
                        <a:pt x="135" y="26"/>
                      </a:cubicBezTo>
                      <a:cubicBezTo>
                        <a:pt x="135" y="24"/>
                        <a:pt x="134" y="23"/>
                        <a:pt x="134" y="22"/>
                      </a:cubicBezTo>
                      <a:cubicBezTo>
                        <a:pt x="122" y="8"/>
                        <a:pt x="105" y="0"/>
                        <a:pt x="87" y="0"/>
                      </a:cubicBezTo>
                      <a:cubicBezTo>
                        <a:pt x="70" y="0"/>
                        <a:pt x="53" y="7"/>
                        <a:pt x="40" y="21"/>
                      </a:cubicBezTo>
                      <a:cubicBezTo>
                        <a:pt x="39" y="22"/>
                        <a:pt x="39" y="22"/>
                        <a:pt x="39" y="22"/>
                      </a:cubicBezTo>
                      <a:cubicBezTo>
                        <a:pt x="38" y="23"/>
                        <a:pt x="38" y="23"/>
                        <a:pt x="38" y="23"/>
                      </a:cubicBezTo>
                      <a:cubicBezTo>
                        <a:pt x="34" y="27"/>
                        <a:pt x="29" y="29"/>
                        <a:pt x="23" y="29"/>
                      </a:cubicBezTo>
                      <a:cubicBezTo>
                        <a:pt x="17" y="29"/>
                        <a:pt x="13" y="26"/>
                        <a:pt x="8" y="22"/>
                      </a:cubicBezTo>
                      <a:cubicBezTo>
                        <a:pt x="6" y="19"/>
                        <a:pt x="3" y="19"/>
                        <a:pt x="1" y="22"/>
                      </a:cubicBezTo>
                      <a:cubicBezTo>
                        <a:pt x="0" y="23"/>
                        <a:pt x="0" y="24"/>
                        <a:pt x="0" y="25"/>
                      </a:cubicBezTo>
                      <a:cubicBezTo>
                        <a:pt x="0" y="27"/>
                        <a:pt x="1" y="28"/>
                        <a:pt x="1" y="29"/>
                      </a:cubicBezTo>
                      <a:cubicBezTo>
                        <a:pt x="7" y="36"/>
                        <a:pt x="15" y="39"/>
                        <a:pt x="23" y="39"/>
                      </a:cubicBezTo>
                      <a:cubicBezTo>
                        <a:pt x="32" y="39"/>
                        <a:pt x="39" y="36"/>
                        <a:pt x="45" y="30"/>
                      </a:cubicBezTo>
                      <a:cubicBezTo>
                        <a:pt x="46" y="29"/>
                        <a:pt x="46" y="29"/>
                        <a:pt x="46" y="29"/>
                      </a:cubicBezTo>
                      <a:lnTo>
                        <a:pt x="48" y="28"/>
                      </a:lnTo>
                      <a:close/>
                    </a:path>
                  </a:pathLst>
                </a:custGeom>
                <a:solidFill>
                  <a:srgbClr val="84D6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8" name="Freeform 172">
                  <a:extLst>
                    <a:ext uri="{FF2B5EF4-FFF2-40B4-BE49-F238E27FC236}">
                      <a16:creationId xmlns:a16="http://schemas.microsoft.com/office/drawing/2014/main" id="{BD0D656F-88C4-4922-9BA6-F746A66FFB37}"/>
                    </a:ext>
                  </a:extLst>
                </p:cNvPr>
                <p:cNvSpPr>
                  <a:spLocks/>
                </p:cNvSpPr>
                <p:nvPr/>
              </p:nvSpPr>
              <p:spPr bwMode="auto">
                <a:xfrm>
                  <a:off x="1130301" y="2703513"/>
                  <a:ext cx="138113" cy="98425"/>
                </a:xfrm>
                <a:custGeom>
                  <a:avLst/>
                  <a:gdLst>
                    <a:gd name="T0" fmla="*/ 43 w 46"/>
                    <a:gd name="T1" fmla="*/ 0 h 33"/>
                    <a:gd name="T2" fmla="*/ 35 w 46"/>
                    <a:gd name="T3" fmla="*/ 4 h 33"/>
                    <a:gd name="T4" fmla="*/ 34 w 46"/>
                    <a:gd name="T5" fmla="*/ 5 h 33"/>
                    <a:gd name="T6" fmla="*/ 5 w 46"/>
                    <a:gd name="T7" fmla="*/ 23 h 33"/>
                    <a:gd name="T8" fmla="*/ 0 w 46"/>
                    <a:gd name="T9" fmla="*/ 32 h 33"/>
                    <a:gd name="T10" fmla="*/ 1 w 46"/>
                    <a:gd name="T11" fmla="*/ 33 h 33"/>
                    <a:gd name="T12" fmla="*/ 5 w 46"/>
                    <a:gd name="T13" fmla="*/ 24 h 33"/>
                    <a:gd name="T14" fmla="*/ 35 w 46"/>
                    <a:gd name="T15" fmla="*/ 5 h 33"/>
                    <a:gd name="T16" fmla="*/ 36 w 46"/>
                    <a:gd name="T17" fmla="*/ 4 h 33"/>
                    <a:gd name="T18" fmla="*/ 44 w 46"/>
                    <a:gd name="T19" fmla="*/ 1 h 33"/>
                    <a:gd name="T20" fmla="*/ 46 w 46"/>
                    <a:gd name="T21" fmla="*/ 1 h 33"/>
                    <a:gd name="T22" fmla="*/ 46 w 46"/>
                    <a:gd name="T23" fmla="*/ 1 h 33"/>
                    <a:gd name="T24" fmla="*/ 43 w 46"/>
                    <a:gd name="T2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33">
                      <a:moveTo>
                        <a:pt x="43" y="0"/>
                      </a:moveTo>
                      <a:cubicBezTo>
                        <a:pt x="40" y="0"/>
                        <a:pt x="38" y="1"/>
                        <a:pt x="35" y="4"/>
                      </a:cubicBezTo>
                      <a:cubicBezTo>
                        <a:pt x="34" y="5"/>
                        <a:pt x="34" y="5"/>
                        <a:pt x="34" y="5"/>
                      </a:cubicBezTo>
                      <a:cubicBezTo>
                        <a:pt x="25" y="14"/>
                        <a:pt x="16" y="20"/>
                        <a:pt x="5" y="23"/>
                      </a:cubicBezTo>
                      <a:cubicBezTo>
                        <a:pt x="0" y="32"/>
                        <a:pt x="0" y="32"/>
                        <a:pt x="0" y="32"/>
                      </a:cubicBezTo>
                      <a:cubicBezTo>
                        <a:pt x="1" y="33"/>
                        <a:pt x="1" y="33"/>
                        <a:pt x="1" y="33"/>
                      </a:cubicBezTo>
                      <a:cubicBezTo>
                        <a:pt x="5" y="24"/>
                        <a:pt x="5" y="24"/>
                        <a:pt x="5" y="24"/>
                      </a:cubicBezTo>
                      <a:cubicBezTo>
                        <a:pt x="16" y="21"/>
                        <a:pt x="26" y="14"/>
                        <a:pt x="35" y="5"/>
                      </a:cubicBezTo>
                      <a:cubicBezTo>
                        <a:pt x="36" y="4"/>
                        <a:pt x="36" y="4"/>
                        <a:pt x="36" y="4"/>
                      </a:cubicBezTo>
                      <a:cubicBezTo>
                        <a:pt x="38" y="2"/>
                        <a:pt x="41" y="1"/>
                        <a:pt x="44" y="1"/>
                      </a:cubicBezTo>
                      <a:cubicBezTo>
                        <a:pt x="45" y="1"/>
                        <a:pt x="45" y="1"/>
                        <a:pt x="46" y="1"/>
                      </a:cubicBezTo>
                      <a:cubicBezTo>
                        <a:pt x="46" y="1"/>
                        <a:pt x="46" y="1"/>
                        <a:pt x="46" y="1"/>
                      </a:cubicBezTo>
                      <a:cubicBezTo>
                        <a:pt x="45" y="1"/>
                        <a:pt x="45" y="0"/>
                        <a:pt x="43"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9" name="Freeform 173">
                  <a:extLst>
                    <a:ext uri="{FF2B5EF4-FFF2-40B4-BE49-F238E27FC236}">
                      <a16:creationId xmlns:a16="http://schemas.microsoft.com/office/drawing/2014/main" id="{8D742534-64FE-4FC8-AF52-9DA23577A8DB}"/>
                    </a:ext>
                  </a:extLst>
                </p:cNvPr>
                <p:cNvSpPr>
                  <a:spLocks/>
                </p:cNvSpPr>
                <p:nvPr/>
              </p:nvSpPr>
              <p:spPr bwMode="auto">
                <a:xfrm>
                  <a:off x="1133476" y="2705101"/>
                  <a:ext cx="134938" cy="117475"/>
                </a:xfrm>
                <a:custGeom>
                  <a:avLst/>
                  <a:gdLst>
                    <a:gd name="T0" fmla="*/ 43 w 45"/>
                    <a:gd name="T1" fmla="*/ 0 h 39"/>
                    <a:gd name="T2" fmla="*/ 35 w 45"/>
                    <a:gd name="T3" fmla="*/ 3 h 39"/>
                    <a:gd name="T4" fmla="*/ 34 w 45"/>
                    <a:gd name="T5" fmla="*/ 4 h 39"/>
                    <a:gd name="T6" fmla="*/ 4 w 45"/>
                    <a:gd name="T7" fmla="*/ 23 h 39"/>
                    <a:gd name="T8" fmla="*/ 0 w 45"/>
                    <a:gd name="T9" fmla="*/ 32 h 39"/>
                    <a:gd name="T10" fmla="*/ 7 w 45"/>
                    <a:gd name="T11" fmla="*/ 39 h 39"/>
                    <a:gd name="T12" fmla="*/ 45 w 45"/>
                    <a:gd name="T13" fmla="*/ 0 h 39"/>
                    <a:gd name="T14" fmla="*/ 43 w 45"/>
                    <a:gd name="T15" fmla="*/ 0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39">
                      <a:moveTo>
                        <a:pt x="43" y="0"/>
                      </a:moveTo>
                      <a:cubicBezTo>
                        <a:pt x="40" y="0"/>
                        <a:pt x="37" y="1"/>
                        <a:pt x="35" y="3"/>
                      </a:cubicBezTo>
                      <a:cubicBezTo>
                        <a:pt x="34" y="4"/>
                        <a:pt x="34" y="4"/>
                        <a:pt x="34" y="4"/>
                      </a:cubicBezTo>
                      <a:cubicBezTo>
                        <a:pt x="25" y="13"/>
                        <a:pt x="15" y="20"/>
                        <a:pt x="4" y="23"/>
                      </a:cubicBezTo>
                      <a:cubicBezTo>
                        <a:pt x="0" y="32"/>
                        <a:pt x="0" y="32"/>
                        <a:pt x="0" y="32"/>
                      </a:cubicBezTo>
                      <a:cubicBezTo>
                        <a:pt x="7" y="39"/>
                        <a:pt x="7" y="39"/>
                        <a:pt x="7" y="39"/>
                      </a:cubicBezTo>
                      <a:cubicBezTo>
                        <a:pt x="45" y="0"/>
                        <a:pt x="45" y="0"/>
                        <a:pt x="45" y="0"/>
                      </a:cubicBezTo>
                      <a:cubicBezTo>
                        <a:pt x="44" y="0"/>
                        <a:pt x="44" y="0"/>
                        <a:pt x="43" y="0"/>
                      </a:cubicBezTo>
                    </a:path>
                  </a:pathLst>
                </a:custGeom>
                <a:solidFill>
                  <a:srgbClr val="9292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0" name="Freeform 174">
                  <a:extLst>
                    <a:ext uri="{FF2B5EF4-FFF2-40B4-BE49-F238E27FC236}">
                      <a16:creationId xmlns:a16="http://schemas.microsoft.com/office/drawing/2014/main" id="{92448F97-B870-402D-864E-9C70F8B8E880}"/>
                    </a:ext>
                  </a:extLst>
                </p:cNvPr>
                <p:cNvSpPr>
                  <a:spLocks noEditPoints="1"/>
                </p:cNvSpPr>
                <p:nvPr/>
              </p:nvSpPr>
              <p:spPr bwMode="auto">
                <a:xfrm>
                  <a:off x="1123951" y="2362201"/>
                  <a:ext cx="388938" cy="188913"/>
                </a:xfrm>
                <a:custGeom>
                  <a:avLst/>
                  <a:gdLst>
                    <a:gd name="T0" fmla="*/ 45 w 130"/>
                    <a:gd name="T1" fmla="*/ 39 h 63"/>
                    <a:gd name="T2" fmla="*/ 8 w 130"/>
                    <a:gd name="T3" fmla="*/ 48 h 63"/>
                    <a:gd name="T4" fmla="*/ 8 w 130"/>
                    <a:gd name="T5" fmla="*/ 49 h 63"/>
                    <a:gd name="T6" fmla="*/ 45 w 130"/>
                    <a:gd name="T7" fmla="*/ 39 h 63"/>
                    <a:gd name="T8" fmla="*/ 93 w 130"/>
                    <a:gd name="T9" fmla="*/ 59 h 63"/>
                    <a:gd name="T10" fmla="*/ 98 w 130"/>
                    <a:gd name="T11" fmla="*/ 63 h 63"/>
                    <a:gd name="T12" fmla="*/ 92 w 130"/>
                    <a:gd name="T13" fmla="*/ 58 h 63"/>
                    <a:gd name="T14" fmla="*/ 45 w 130"/>
                    <a:gd name="T15" fmla="*/ 39 h 63"/>
                    <a:gd name="T16" fmla="*/ 83 w 130"/>
                    <a:gd name="T17" fmla="*/ 0 h 63"/>
                    <a:gd name="T18" fmla="*/ 62 w 130"/>
                    <a:gd name="T19" fmla="*/ 0 h 63"/>
                    <a:gd name="T20" fmla="*/ 61 w 130"/>
                    <a:gd name="T21" fmla="*/ 2 h 63"/>
                    <a:gd name="T22" fmla="*/ 54 w 130"/>
                    <a:gd name="T23" fmla="*/ 24 h 63"/>
                    <a:gd name="T24" fmla="*/ 40 w 130"/>
                    <a:gd name="T25" fmla="*/ 30 h 63"/>
                    <a:gd name="T26" fmla="*/ 15 w 130"/>
                    <a:gd name="T27" fmla="*/ 19 h 63"/>
                    <a:gd name="T28" fmla="*/ 0 w 130"/>
                    <a:gd name="T29" fmla="*/ 33 h 63"/>
                    <a:gd name="T30" fmla="*/ 15 w 130"/>
                    <a:gd name="T31" fmla="*/ 19 h 63"/>
                    <a:gd name="T32" fmla="*/ 40 w 130"/>
                    <a:gd name="T33" fmla="*/ 30 h 63"/>
                    <a:gd name="T34" fmla="*/ 54 w 130"/>
                    <a:gd name="T35" fmla="*/ 24 h 63"/>
                    <a:gd name="T36" fmla="*/ 61 w 130"/>
                    <a:gd name="T37" fmla="*/ 2 h 63"/>
                    <a:gd name="T38" fmla="*/ 62 w 130"/>
                    <a:gd name="T39" fmla="*/ 0 h 63"/>
                    <a:gd name="T40" fmla="*/ 83 w 130"/>
                    <a:gd name="T41" fmla="*/ 0 h 63"/>
                    <a:gd name="T42" fmla="*/ 92 w 130"/>
                    <a:gd name="T43" fmla="*/ 24 h 63"/>
                    <a:gd name="T44" fmla="*/ 107 w 130"/>
                    <a:gd name="T45" fmla="*/ 30 h 63"/>
                    <a:gd name="T46" fmla="*/ 128 w 130"/>
                    <a:gd name="T47" fmla="*/ 19 h 63"/>
                    <a:gd name="T48" fmla="*/ 130 w 130"/>
                    <a:gd name="T49" fmla="*/ 18 h 63"/>
                    <a:gd name="T50" fmla="*/ 130 w 130"/>
                    <a:gd name="T51" fmla="*/ 18 h 63"/>
                    <a:gd name="T52" fmla="*/ 127 w 130"/>
                    <a:gd name="T53" fmla="*/ 19 h 63"/>
                    <a:gd name="T54" fmla="*/ 106 w 130"/>
                    <a:gd name="T55" fmla="*/ 30 h 63"/>
                    <a:gd name="T56" fmla="*/ 92 w 130"/>
                    <a:gd name="T57" fmla="*/ 24 h 63"/>
                    <a:gd name="T58" fmla="*/ 83 w 130"/>
                    <a:gd name="T5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0" h="63">
                      <a:moveTo>
                        <a:pt x="45" y="39"/>
                      </a:moveTo>
                      <a:cubicBezTo>
                        <a:pt x="32" y="39"/>
                        <a:pt x="20" y="42"/>
                        <a:pt x="8" y="48"/>
                      </a:cubicBezTo>
                      <a:cubicBezTo>
                        <a:pt x="8" y="49"/>
                        <a:pt x="8" y="49"/>
                        <a:pt x="8" y="49"/>
                      </a:cubicBezTo>
                      <a:cubicBezTo>
                        <a:pt x="20" y="42"/>
                        <a:pt x="32" y="39"/>
                        <a:pt x="45" y="39"/>
                      </a:cubicBezTo>
                      <a:cubicBezTo>
                        <a:pt x="63" y="40"/>
                        <a:pt x="80" y="47"/>
                        <a:pt x="93" y="59"/>
                      </a:cubicBezTo>
                      <a:cubicBezTo>
                        <a:pt x="95" y="60"/>
                        <a:pt x="96" y="62"/>
                        <a:pt x="98" y="63"/>
                      </a:cubicBezTo>
                      <a:cubicBezTo>
                        <a:pt x="96" y="61"/>
                        <a:pt x="94" y="60"/>
                        <a:pt x="92" y="58"/>
                      </a:cubicBezTo>
                      <a:cubicBezTo>
                        <a:pt x="79" y="46"/>
                        <a:pt x="63" y="40"/>
                        <a:pt x="45" y="39"/>
                      </a:cubicBezTo>
                      <a:moveTo>
                        <a:pt x="83" y="0"/>
                      </a:moveTo>
                      <a:cubicBezTo>
                        <a:pt x="62" y="0"/>
                        <a:pt x="62" y="0"/>
                        <a:pt x="62" y="0"/>
                      </a:cubicBezTo>
                      <a:cubicBezTo>
                        <a:pt x="61" y="2"/>
                        <a:pt x="61" y="2"/>
                        <a:pt x="61" y="2"/>
                      </a:cubicBezTo>
                      <a:cubicBezTo>
                        <a:pt x="54" y="24"/>
                        <a:pt x="54" y="24"/>
                        <a:pt x="54" y="24"/>
                      </a:cubicBezTo>
                      <a:cubicBezTo>
                        <a:pt x="40" y="30"/>
                        <a:pt x="40" y="30"/>
                        <a:pt x="40" y="30"/>
                      </a:cubicBezTo>
                      <a:cubicBezTo>
                        <a:pt x="15" y="19"/>
                        <a:pt x="15" y="19"/>
                        <a:pt x="15" y="19"/>
                      </a:cubicBezTo>
                      <a:cubicBezTo>
                        <a:pt x="0" y="33"/>
                        <a:pt x="0" y="33"/>
                        <a:pt x="0" y="33"/>
                      </a:cubicBezTo>
                      <a:cubicBezTo>
                        <a:pt x="15" y="19"/>
                        <a:pt x="15" y="19"/>
                        <a:pt x="15" y="19"/>
                      </a:cubicBezTo>
                      <a:cubicBezTo>
                        <a:pt x="40" y="30"/>
                        <a:pt x="40" y="30"/>
                        <a:pt x="40" y="30"/>
                      </a:cubicBezTo>
                      <a:cubicBezTo>
                        <a:pt x="54" y="24"/>
                        <a:pt x="54" y="24"/>
                        <a:pt x="54" y="24"/>
                      </a:cubicBezTo>
                      <a:cubicBezTo>
                        <a:pt x="61" y="2"/>
                        <a:pt x="61" y="2"/>
                        <a:pt x="61" y="2"/>
                      </a:cubicBezTo>
                      <a:cubicBezTo>
                        <a:pt x="62" y="0"/>
                        <a:pt x="62" y="0"/>
                        <a:pt x="62" y="0"/>
                      </a:cubicBezTo>
                      <a:cubicBezTo>
                        <a:pt x="83" y="0"/>
                        <a:pt x="83" y="0"/>
                        <a:pt x="83" y="0"/>
                      </a:cubicBezTo>
                      <a:cubicBezTo>
                        <a:pt x="92" y="24"/>
                        <a:pt x="92" y="24"/>
                        <a:pt x="92" y="24"/>
                      </a:cubicBezTo>
                      <a:cubicBezTo>
                        <a:pt x="107" y="30"/>
                        <a:pt x="107" y="30"/>
                        <a:pt x="107" y="30"/>
                      </a:cubicBezTo>
                      <a:cubicBezTo>
                        <a:pt x="128" y="19"/>
                        <a:pt x="128" y="19"/>
                        <a:pt x="128" y="19"/>
                      </a:cubicBezTo>
                      <a:cubicBezTo>
                        <a:pt x="130" y="18"/>
                        <a:pt x="130" y="18"/>
                        <a:pt x="130" y="18"/>
                      </a:cubicBezTo>
                      <a:cubicBezTo>
                        <a:pt x="130" y="18"/>
                        <a:pt x="130" y="18"/>
                        <a:pt x="130" y="18"/>
                      </a:cubicBezTo>
                      <a:cubicBezTo>
                        <a:pt x="127" y="19"/>
                        <a:pt x="127" y="19"/>
                        <a:pt x="127" y="19"/>
                      </a:cubicBezTo>
                      <a:cubicBezTo>
                        <a:pt x="106" y="30"/>
                        <a:pt x="106" y="30"/>
                        <a:pt x="106" y="30"/>
                      </a:cubicBezTo>
                      <a:cubicBezTo>
                        <a:pt x="92" y="24"/>
                        <a:pt x="92" y="24"/>
                        <a:pt x="92" y="24"/>
                      </a:cubicBezTo>
                      <a:cubicBezTo>
                        <a:pt x="83" y="0"/>
                        <a:pt x="83" y="0"/>
                        <a:pt x="83"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2" name="Freeform 175">
                  <a:extLst>
                    <a:ext uri="{FF2B5EF4-FFF2-40B4-BE49-F238E27FC236}">
                      <a16:creationId xmlns:a16="http://schemas.microsoft.com/office/drawing/2014/main" id="{061F9FA5-4139-470D-A91D-6D2D8649B258}"/>
                    </a:ext>
                  </a:extLst>
                </p:cNvPr>
                <p:cNvSpPr>
                  <a:spLocks/>
                </p:cNvSpPr>
                <p:nvPr/>
              </p:nvSpPr>
              <p:spPr bwMode="auto">
                <a:xfrm>
                  <a:off x="1123951" y="2362201"/>
                  <a:ext cx="412750" cy="190500"/>
                </a:xfrm>
                <a:custGeom>
                  <a:avLst/>
                  <a:gdLst>
                    <a:gd name="T0" fmla="*/ 83 w 138"/>
                    <a:gd name="T1" fmla="*/ 0 h 64"/>
                    <a:gd name="T2" fmla="*/ 62 w 138"/>
                    <a:gd name="T3" fmla="*/ 0 h 64"/>
                    <a:gd name="T4" fmla="*/ 61 w 138"/>
                    <a:gd name="T5" fmla="*/ 2 h 64"/>
                    <a:gd name="T6" fmla="*/ 54 w 138"/>
                    <a:gd name="T7" fmla="*/ 24 h 64"/>
                    <a:gd name="T8" fmla="*/ 40 w 138"/>
                    <a:gd name="T9" fmla="*/ 30 h 64"/>
                    <a:gd name="T10" fmla="*/ 15 w 138"/>
                    <a:gd name="T11" fmla="*/ 19 h 64"/>
                    <a:gd name="T12" fmla="*/ 0 w 138"/>
                    <a:gd name="T13" fmla="*/ 33 h 64"/>
                    <a:gd name="T14" fmla="*/ 2 w 138"/>
                    <a:gd name="T15" fmla="*/ 36 h 64"/>
                    <a:gd name="T16" fmla="*/ 8 w 138"/>
                    <a:gd name="T17" fmla="*/ 48 h 64"/>
                    <a:gd name="T18" fmla="*/ 45 w 138"/>
                    <a:gd name="T19" fmla="*/ 39 h 64"/>
                    <a:gd name="T20" fmla="*/ 92 w 138"/>
                    <a:gd name="T21" fmla="*/ 58 h 64"/>
                    <a:gd name="T22" fmla="*/ 98 w 138"/>
                    <a:gd name="T23" fmla="*/ 63 h 64"/>
                    <a:gd name="T24" fmla="*/ 99 w 138"/>
                    <a:gd name="T25" fmla="*/ 64 h 64"/>
                    <a:gd name="T26" fmla="*/ 138 w 138"/>
                    <a:gd name="T27" fmla="*/ 25 h 64"/>
                    <a:gd name="T28" fmla="*/ 130 w 138"/>
                    <a:gd name="T29" fmla="*/ 18 h 64"/>
                    <a:gd name="T30" fmla="*/ 128 w 138"/>
                    <a:gd name="T31" fmla="*/ 19 h 64"/>
                    <a:gd name="T32" fmla="*/ 107 w 138"/>
                    <a:gd name="T33" fmla="*/ 30 h 64"/>
                    <a:gd name="T34" fmla="*/ 92 w 138"/>
                    <a:gd name="T35" fmla="*/ 24 h 64"/>
                    <a:gd name="T36" fmla="*/ 83 w 138"/>
                    <a:gd name="T3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64">
                      <a:moveTo>
                        <a:pt x="83" y="0"/>
                      </a:moveTo>
                      <a:cubicBezTo>
                        <a:pt x="62" y="0"/>
                        <a:pt x="62" y="0"/>
                        <a:pt x="62" y="0"/>
                      </a:cubicBezTo>
                      <a:cubicBezTo>
                        <a:pt x="61" y="2"/>
                        <a:pt x="61" y="2"/>
                        <a:pt x="61" y="2"/>
                      </a:cubicBezTo>
                      <a:cubicBezTo>
                        <a:pt x="54" y="24"/>
                        <a:pt x="54" y="24"/>
                        <a:pt x="54" y="24"/>
                      </a:cubicBezTo>
                      <a:cubicBezTo>
                        <a:pt x="40" y="30"/>
                        <a:pt x="40" y="30"/>
                        <a:pt x="40" y="30"/>
                      </a:cubicBezTo>
                      <a:cubicBezTo>
                        <a:pt x="15" y="19"/>
                        <a:pt x="15" y="19"/>
                        <a:pt x="15" y="19"/>
                      </a:cubicBezTo>
                      <a:cubicBezTo>
                        <a:pt x="0" y="33"/>
                        <a:pt x="0" y="33"/>
                        <a:pt x="0" y="33"/>
                      </a:cubicBezTo>
                      <a:cubicBezTo>
                        <a:pt x="2" y="36"/>
                        <a:pt x="2" y="36"/>
                        <a:pt x="2" y="36"/>
                      </a:cubicBezTo>
                      <a:cubicBezTo>
                        <a:pt x="8" y="48"/>
                        <a:pt x="8" y="48"/>
                        <a:pt x="8" y="48"/>
                      </a:cubicBezTo>
                      <a:cubicBezTo>
                        <a:pt x="20" y="42"/>
                        <a:pt x="32" y="39"/>
                        <a:pt x="45" y="39"/>
                      </a:cubicBezTo>
                      <a:cubicBezTo>
                        <a:pt x="63" y="40"/>
                        <a:pt x="79" y="46"/>
                        <a:pt x="92" y="58"/>
                      </a:cubicBezTo>
                      <a:cubicBezTo>
                        <a:pt x="94" y="60"/>
                        <a:pt x="96" y="61"/>
                        <a:pt x="98" y="63"/>
                      </a:cubicBezTo>
                      <a:cubicBezTo>
                        <a:pt x="99" y="63"/>
                        <a:pt x="99" y="64"/>
                        <a:pt x="99" y="64"/>
                      </a:cubicBezTo>
                      <a:cubicBezTo>
                        <a:pt x="138" y="25"/>
                        <a:pt x="138" y="25"/>
                        <a:pt x="138" y="25"/>
                      </a:cubicBezTo>
                      <a:cubicBezTo>
                        <a:pt x="130" y="18"/>
                        <a:pt x="130" y="18"/>
                        <a:pt x="130" y="18"/>
                      </a:cubicBezTo>
                      <a:cubicBezTo>
                        <a:pt x="128" y="19"/>
                        <a:pt x="128" y="19"/>
                        <a:pt x="128" y="19"/>
                      </a:cubicBezTo>
                      <a:cubicBezTo>
                        <a:pt x="107" y="30"/>
                        <a:pt x="107" y="30"/>
                        <a:pt x="107" y="30"/>
                      </a:cubicBezTo>
                      <a:cubicBezTo>
                        <a:pt x="92" y="24"/>
                        <a:pt x="92" y="24"/>
                        <a:pt x="92" y="24"/>
                      </a:cubicBezTo>
                      <a:cubicBezTo>
                        <a:pt x="83" y="0"/>
                        <a:pt x="83" y="0"/>
                        <a:pt x="83" y="0"/>
                      </a:cubicBezTo>
                    </a:path>
                  </a:pathLst>
                </a:custGeom>
                <a:solidFill>
                  <a:srgbClr val="9292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228" name="Group 2227">
              <a:extLst>
                <a:ext uri="{FF2B5EF4-FFF2-40B4-BE49-F238E27FC236}">
                  <a16:creationId xmlns:a16="http://schemas.microsoft.com/office/drawing/2014/main" id="{E9FF50BB-7361-4709-8732-FBEC1BD2F82C}"/>
                </a:ext>
              </a:extLst>
            </p:cNvPr>
            <p:cNvGrpSpPr/>
            <p:nvPr/>
          </p:nvGrpSpPr>
          <p:grpSpPr>
            <a:xfrm>
              <a:off x="1287184" y="2540059"/>
              <a:ext cx="2497322" cy="753770"/>
              <a:chOff x="1343527" y="2624099"/>
              <a:chExt cx="2497322" cy="753770"/>
            </a:xfrm>
          </p:grpSpPr>
          <p:sp>
            <p:nvSpPr>
              <p:cNvPr id="895" name="Rectangle 894">
                <a:extLst>
                  <a:ext uri="{FF2B5EF4-FFF2-40B4-BE49-F238E27FC236}">
                    <a16:creationId xmlns:a16="http://schemas.microsoft.com/office/drawing/2014/main" id="{C378A93A-F0B0-4020-A326-B8A4A6475297}"/>
                  </a:ext>
                </a:extLst>
              </p:cNvPr>
              <p:cNvSpPr/>
              <p:nvPr/>
            </p:nvSpPr>
            <p:spPr>
              <a:xfrm>
                <a:off x="1343527" y="2823871"/>
                <a:ext cx="2497322" cy="553998"/>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Ingests browsing activity from Azure Event Hub, aggregates it and delivers it to Azure Storage in near real-time.</a:t>
                </a:r>
              </a:p>
            </p:txBody>
          </p:sp>
          <p:sp>
            <p:nvSpPr>
              <p:cNvPr id="896" name="Rectangle 895">
                <a:extLst>
                  <a:ext uri="{FF2B5EF4-FFF2-40B4-BE49-F238E27FC236}">
                    <a16:creationId xmlns:a16="http://schemas.microsoft.com/office/drawing/2014/main" id="{ABD9A3E2-2776-4DA3-9BF7-9B43FDC8DBB5}"/>
                  </a:ext>
                </a:extLst>
              </p:cNvPr>
              <p:cNvSpPr/>
              <p:nvPr/>
            </p:nvSpPr>
            <p:spPr>
              <a:xfrm>
                <a:off x="1349877" y="2624099"/>
                <a:ext cx="1726565"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Stream Analytics</a:t>
                </a:r>
              </a:p>
            </p:txBody>
          </p:sp>
        </p:grpSp>
      </p:grpSp>
      <p:grpSp>
        <p:nvGrpSpPr>
          <p:cNvPr id="2235" name="Group 2234">
            <a:extLst>
              <a:ext uri="{FF2B5EF4-FFF2-40B4-BE49-F238E27FC236}">
                <a16:creationId xmlns:a16="http://schemas.microsoft.com/office/drawing/2014/main" id="{79BEFD16-CF7C-491A-8DFA-717A00E8D1BC}"/>
              </a:ext>
            </a:extLst>
          </p:cNvPr>
          <p:cNvGrpSpPr/>
          <p:nvPr/>
        </p:nvGrpSpPr>
        <p:grpSpPr>
          <a:xfrm>
            <a:off x="4941874" y="2151735"/>
            <a:ext cx="3298535" cy="951459"/>
            <a:chOff x="4628610" y="2534281"/>
            <a:chExt cx="3298535" cy="951459"/>
          </a:xfrm>
        </p:grpSpPr>
        <p:grpSp>
          <p:nvGrpSpPr>
            <p:cNvPr id="2234" name="Group 2233">
              <a:extLst>
                <a:ext uri="{FF2B5EF4-FFF2-40B4-BE49-F238E27FC236}">
                  <a16:creationId xmlns:a16="http://schemas.microsoft.com/office/drawing/2014/main" id="{357FEA7A-D8D4-47C4-A52E-8976EB53F4B3}"/>
                </a:ext>
              </a:extLst>
            </p:cNvPr>
            <p:cNvGrpSpPr/>
            <p:nvPr/>
          </p:nvGrpSpPr>
          <p:grpSpPr>
            <a:xfrm>
              <a:off x="4628610" y="2534281"/>
              <a:ext cx="3273155" cy="951459"/>
              <a:chOff x="4628610" y="2534281"/>
              <a:chExt cx="3273155" cy="951459"/>
            </a:xfrm>
          </p:grpSpPr>
          <p:sp>
            <p:nvSpPr>
              <p:cNvPr id="879" name="Rectangle 878">
                <a:extLst>
                  <a:ext uri="{FF2B5EF4-FFF2-40B4-BE49-F238E27FC236}">
                    <a16:creationId xmlns:a16="http://schemas.microsoft.com/office/drawing/2014/main" id="{5FB01027-C27B-4497-854E-83C902922D5D}"/>
                  </a:ext>
                </a:extLst>
              </p:cNvPr>
              <p:cNvSpPr/>
              <p:nvPr/>
            </p:nvSpPr>
            <p:spPr bwMode="auto">
              <a:xfrm>
                <a:off x="4628610" y="2534281"/>
                <a:ext cx="3273155" cy="95145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212" name="Group 2211">
                <a:extLst>
                  <a:ext uri="{FF2B5EF4-FFF2-40B4-BE49-F238E27FC236}">
                    <a16:creationId xmlns:a16="http://schemas.microsoft.com/office/drawing/2014/main" id="{CD7B1FFF-E987-48C0-979D-92C4E3FBE47A}"/>
                  </a:ext>
                </a:extLst>
              </p:cNvPr>
              <p:cNvGrpSpPr/>
              <p:nvPr/>
            </p:nvGrpSpPr>
            <p:grpSpPr>
              <a:xfrm>
                <a:off x="4813672" y="2740929"/>
                <a:ext cx="588963" cy="538163"/>
                <a:chOff x="4078288" y="2403476"/>
                <a:chExt cx="588963" cy="538163"/>
              </a:xfrm>
            </p:grpSpPr>
            <p:sp>
              <p:nvSpPr>
                <p:cNvPr id="2184" name="Freeform 181">
                  <a:extLst>
                    <a:ext uri="{FF2B5EF4-FFF2-40B4-BE49-F238E27FC236}">
                      <a16:creationId xmlns:a16="http://schemas.microsoft.com/office/drawing/2014/main" id="{AB5CFEFC-E3F1-42A5-AF1A-7EC58122FBD4}"/>
                    </a:ext>
                  </a:extLst>
                </p:cNvPr>
                <p:cNvSpPr>
                  <a:spLocks/>
                </p:cNvSpPr>
                <p:nvPr/>
              </p:nvSpPr>
              <p:spPr bwMode="auto">
                <a:xfrm>
                  <a:off x="4078288" y="2481263"/>
                  <a:ext cx="493713" cy="344488"/>
                </a:xfrm>
                <a:custGeom>
                  <a:avLst/>
                  <a:gdLst>
                    <a:gd name="T0" fmla="*/ 0 w 165"/>
                    <a:gd name="T1" fmla="*/ 109 h 115"/>
                    <a:gd name="T2" fmla="*/ 6 w 165"/>
                    <a:gd name="T3" fmla="*/ 115 h 115"/>
                    <a:gd name="T4" fmla="*/ 158 w 165"/>
                    <a:gd name="T5" fmla="*/ 115 h 115"/>
                    <a:gd name="T6" fmla="*/ 165 w 165"/>
                    <a:gd name="T7" fmla="*/ 109 h 115"/>
                    <a:gd name="T8" fmla="*/ 165 w 165"/>
                    <a:gd name="T9" fmla="*/ 0 h 115"/>
                    <a:gd name="T10" fmla="*/ 0 w 165"/>
                    <a:gd name="T11" fmla="*/ 0 h 115"/>
                    <a:gd name="T12" fmla="*/ 0 w 165"/>
                    <a:gd name="T13" fmla="*/ 109 h 115"/>
                  </a:gdLst>
                  <a:ahLst/>
                  <a:cxnLst>
                    <a:cxn ang="0">
                      <a:pos x="T0" y="T1"/>
                    </a:cxn>
                    <a:cxn ang="0">
                      <a:pos x="T2" y="T3"/>
                    </a:cxn>
                    <a:cxn ang="0">
                      <a:pos x="T4" y="T5"/>
                    </a:cxn>
                    <a:cxn ang="0">
                      <a:pos x="T6" y="T7"/>
                    </a:cxn>
                    <a:cxn ang="0">
                      <a:pos x="T8" y="T9"/>
                    </a:cxn>
                    <a:cxn ang="0">
                      <a:pos x="T10" y="T11"/>
                    </a:cxn>
                    <a:cxn ang="0">
                      <a:pos x="T12" y="T13"/>
                    </a:cxn>
                  </a:cxnLst>
                  <a:rect l="0" t="0" r="r" b="b"/>
                  <a:pathLst>
                    <a:path w="165" h="115">
                      <a:moveTo>
                        <a:pt x="0" y="109"/>
                      </a:moveTo>
                      <a:cubicBezTo>
                        <a:pt x="0" y="112"/>
                        <a:pt x="3" y="115"/>
                        <a:pt x="6" y="115"/>
                      </a:cubicBezTo>
                      <a:cubicBezTo>
                        <a:pt x="158" y="115"/>
                        <a:pt x="158" y="115"/>
                        <a:pt x="158" y="115"/>
                      </a:cubicBezTo>
                      <a:cubicBezTo>
                        <a:pt x="162" y="115"/>
                        <a:pt x="165" y="112"/>
                        <a:pt x="165" y="109"/>
                      </a:cubicBezTo>
                      <a:cubicBezTo>
                        <a:pt x="165" y="0"/>
                        <a:pt x="165" y="0"/>
                        <a:pt x="165" y="0"/>
                      </a:cubicBezTo>
                      <a:cubicBezTo>
                        <a:pt x="0" y="0"/>
                        <a:pt x="0" y="0"/>
                        <a:pt x="0" y="0"/>
                      </a:cubicBezTo>
                      <a:cubicBezTo>
                        <a:pt x="0" y="109"/>
                        <a:pt x="0" y="109"/>
                        <a:pt x="0" y="109"/>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6" name="Freeform 182">
                  <a:extLst>
                    <a:ext uri="{FF2B5EF4-FFF2-40B4-BE49-F238E27FC236}">
                      <a16:creationId xmlns:a16="http://schemas.microsoft.com/office/drawing/2014/main" id="{CBB57F05-7B9E-4390-9C58-0E8529649EE5}"/>
                    </a:ext>
                  </a:extLst>
                </p:cNvPr>
                <p:cNvSpPr>
                  <a:spLocks/>
                </p:cNvSpPr>
                <p:nvPr/>
              </p:nvSpPr>
              <p:spPr bwMode="auto">
                <a:xfrm>
                  <a:off x="4078288" y="2403476"/>
                  <a:ext cx="493713" cy="74613"/>
                </a:xfrm>
                <a:custGeom>
                  <a:avLst/>
                  <a:gdLst>
                    <a:gd name="T0" fmla="*/ 158 w 165"/>
                    <a:gd name="T1" fmla="*/ 0 h 25"/>
                    <a:gd name="T2" fmla="*/ 6 w 165"/>
                    <a:gd name="T3" fmla="*/ 0 h 25"/>
                    <a:gd name="T4" fmla="*/ 0 w 165"/>
                    <a:gd name="T5" fmla="*/ 7 h 25"/>
                    <a:gd name="T6" fmla="*/ 0 w 165"/>
                    <a:gd name="T7" fmla="*/ 25 h 25"/>
                    <a:gd name="T8" fmla="*/ 165 w 165"/>
                    <a:gd name="T9" fmla="*/ 25 h 25"/>
                    <a:gd name="T10" fmla="*/ 165 w 165"/>
                    <a:gd name="T11" fmla="*/ 7 h 25"/>
                    <a:gd name="T12" fmla="*/ 158 w 165"/>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165" h="25">
                      <a:moveTo>
                        <a:pt x="158" y="0"/>
                      </a:moveTo>
                      <a:cubicBezTo>
                        <a:pt x="6" y="0"/>
                        <a:pt x="6" y="0"/>
                        <a:pt x="6" y="0"/>
                      </a:cubicBezTo>
                      <a:cubicBezTo>
                        <a:pt x="3" y="0"/>
                        <a:pt x="0" y="3"/>
                        <a:pt x="0" y="7"/>
                      </a:cubicBezTo>
                      <a:cubicBezTo>
                        <a:pt x="0" y="25"/>
                        <a:pt x="0" y="25"/>
                        <a:pt x="0" y="25"/>
                      </a:cubicBezTo>
                      <a:cubicBezTo>
                        <a:pt x="165" y="25"/>
                        <a:pt x="165" y="25"/>
                        <a:pt x="165" y="25"/>
                      </a:cubicBezTo>
                      <a:cubicBezTo>
                        <a:pt x="165" y="7"/>
                        <a:pt x="165" y="7"/>
                        <a:pt x="165" y="7"/>
                      </a:cubicBezTo>
                      <a:cubicBezTo>
                        <a:pt x="165" y="3"/>
                        <a:pt x="162" y="0"/>
                        <a:pt x="158" y="0"/>
                      </a:cubicBezTo>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7" name="Rectangle 183">
                  <a:extLst>
                    <a:ext uri="{FF2B5EF4-FFF2-40B4-BE49-F238E27FC236}">
                      <a16:creationId xmlns:a16="http://schemas.microsoft.com/office/drawing/2014/main" id="{6EA52E32-2BE7-45C7-A8C0-953B062B489D}"/>
                    </a:ext>
                  </a:extLst>
                </p:cNvPr>
                <p:cNvSpPr>
                  <a:spLocks noChangeArrowheads="1"/>
                </p:cNvSpPr>
                <p:nvPr/>
              </p:nvSpPr>
              <p:spPr bwMode="auto">
                <a:xfrm>
                  <a:off x="4078288" y="2478088"/>
                  <a:ext cx="358775"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8" name="Rectangle 184">
                  <a:extLst>
                    <a:ext uri="{FF2B5EF4-FFF2-40B4-BE49-F238E27FC236}">
                      <a16:creationId xmlns:a16="http://schemas.microsoft.com/office/drawing/2014/main" id="{3F017B8E-F8A9-4BBC-A497-503D0D98AB2F}"/>
                    </a:ext>
                  </a:extLst>
                </p:cNvPr>
                <p:cNvSpPr>
                  <a:spLocks noChangeArrowheads="1"/>
                </p:cNvSpPr>
                <p:nvPr/>
              </p:nvSpPr>
              <p:spPr bwMode="auto">
                <a:xfrm>
                  <a:off x="4078288" y="2478088"/>
                  <a:ext cx="358775"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9" name="Freeform 185">
                  <a:extLst>
                    <a:ext uri="{FF2B5EF4-FFF2-40B4-BE49-F238E27FC236}">
                      <a16:creationId xmlns:a16="http://schemas.microsoft.com/office/drawing/2014/main" id="{B4140570-4897-496E-ACE2-E4DE9688B073}"/>
                    </a:ext>
                  </a:extLst>
                </p:cNvPr>
                <p:cNvSpPr>
                  <a:spLocks/>
                </p:cNvSpPr>
                <p:nvPr/>
              </p:nvSpPr>
              <p:spPr bwMode="auto">
                <a:xfrm>
                  <a:off x="4078288" y="2481263"/>
                  <a:ext cx="358775" cy="344488"/>
                </a:xfrm>
                <a:custGeom>
                  <a:avLst/>
                  <a:gdLst>
                    <a:gd name="T0" fmla="*/ 120 w 120"/>
                    <a:gd name="T1" fmla="*/ 0 h 115"/>
                    <a:gd name="T2" fmla="*/ 0 w 120"/>
                    <a:gd name="T3" fmla="*/ 0 h 115"/>
                    <a:gd name="T4" fmla="*/ 0 w 120"/>
                    <a:gd name="T5" fmla="*/ 5 h 115"/>
                    <a:gd name="T6" fmla="*/ 0 w 120"/>
                    <a:gd name="T7" fmla="*/ 16 h 115"/>
                    <a:gd name="T8" fmla="*/ 0 w 120"/>
                    <a:gd name="T9" fmla="*/ 108 h 115"/>
                    <a:gd name="T10" fmla="*/ 7 w 120"/>
                    <a:gd name="T11" fmla="*/ 115 h 115"/>
                    <a:gd name="T12" fmla="*/ 14 w 120"/>
                    <a:gd name="T13" fmla="*/ 115 h 115"/>
                    <a:gd name="T14" fmla="*/ 120 w 120"/>
                    <a:gd name="T15" fmla="*/ 0 h 1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15">
                      <a:moveTo>
                        <a:pt x="120" y="0"/>
                      </a:moveTo>
                      <a:cubicBezTo>
                        <a:pt x="0" y="0"/>
                        <a:pt x="0" y="0"/>
                        <a:pt x="0" y="0"/>
                      </a:cubicBezTo>
                      <a:cubicBezTo>
                        <a:pt x="0" y="5"/>
                        <a:pt x="0" y="5"/>
                        <a:pt x="0" y="5"/>
                      </a:cubicBezTo>
                      <a:cubicBezTo>
                        <a:pt x="0" y="16"/>
                        <a:pt x="0" y="16"/>
                        <a:pt x="0" y="16"/>
                      </a:cubicBezTo>
                      <a:cubicBezTo>
                        <a:pt x="0" y="108"/>
                        <a:pt x="0" y="108"/>
                        <a:pt x="0" y="108"/>
                      </a:cubicBezTo>
                      <a:cubicBezTo>
                        <a:pt x="0" y="112"/>
                        <a:pt x="3" y="115"/>
                        <a:pt x="7" y="115"/>
                      </a:cubicBezTo>
                      <a:cubicBezTo>
                        <a:pt x="14" y="115"/>
                        <a:pt x="14" y="115"/>
                        <a:pt x="14" y="115"/>
                      </a:cubicBezTo>
                      <a:cubicBezTo>
                        <a:pt x="120" y="0"/>
                        <a:pt x="120" y="0"/>
                        <a:pt x="120" y="0"/>
                      </a:cubicBezTo>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0" name="Freeform 186">
                  <a:extLst>
                    <a:ext uri="{FF2B5EF4-FFF2-40B4-BE49-F238E27FC236}">
                      <a16:creationId xmlns:a16="http://schemas.microsoft.com/office/drawing/2014/main" id="{6447E55B-A706-41EB-B759-9ABD30D35655}"/>
                    </a:ext>
                  </a:extLst>
                </p:cNvPr>
                <p:cNvSpPr>
                  <a:spLocks/>
                </p:cNvSpPr>
                <p:nvPr/>
              </p:nvSpPr>
              <p:spPr bwMode="auto">
                <a:xfrm>
                  <a:off x="4078288" y="2403476"/>
                  <a:ext cx="430213" cy="74613"/>
                </a:xfrm>
                <a:custGeom>
                  <a:avLst/>
                  <a:gdLst>
                    <a:gd name="T0" fmla="*/ 144 w 144"/>
                    <a:gd name="T1" fmla="*/ 0 h 25"/>
                    <a:gd name="T2" fmla="*/ 7 w 144"/>
                    <a:gd name="T3" fmla="*/ 0 h 25"/>
                    <a:gd name="T4" fmla="*/ 0 w 144"/>
                    <a:gd name="T5" fmla="*/ 7 h 25"/>
                    <a:gd name="T6" fmla="*/ 0 w 144"/>
                    <a:gd name="T7" fmla="*/ 25 h 25"/>
                    <a:gd name="T8" fmla="*/ 120 w 144"/>
                    <a:gd name="T9" fmla="*/ 25 h 25"/>
                    <a:gd name="T10" fmla="*/ 144 w 144"/>
                    <a:gd name="T11" fmla="*/ 0 h 25"/>
                  </a:gdLst>
                  <a:ahLst/>
                  <a:cxnLst>
                    <a:cxn ang="0">
                      <a:pos x="T0" y="T1"/>
                    </a:cxn>
                    <a:cxn ang="0">
                      <a:pos x="T2" y="T3"/>
                    </a:cxn>
                    <a:cxn ang="0">
                      <a:pos x="T4" y="T5"/>
                    </a:cxn>
                    <a:cxn ang="0">
                      <a:pos x="T6" y="T7"/>
                    </a:cxn>
                    <a:cxn ang="0">
                      <a:pos x="T8" y="T9"/>
                    </a:cxn>
                    <a:cxn ang="0">
                      <a:pos x="T10" y="T11"/>
                    </a:cxn>
                  </a:cxnLst>
                  <a:rect l="0" t="0" r="r" b="b"/>
                  <a:pathLst>
                    <a:path w="144" h="25">
                      <a:moveTo>
                        <a:pt x="144" y="0"/>
                      </a:moveTo>
                      <a:cubicBezTo>
                        <a:pt x="7" y="0"/>
                        <a:pt x="7" y="0"/>
                        <a:pt x="7" y="0"/>
                      </a:cubicBezTo>
                      <a:cubicBezTo>
                        <a:pt x="3" y="0"/>
                        <a:pt x="0" y="3"/>
                        <a:pt x="0" y="7"/>
                      </a:cubicBezTo>
                      <a:cubicBezTo>
                        <a:pt x="0" y="25"/>
                        <a:pt x="0" y="25"/>
                        <a:pt x="0" y="25"/>
                      </a:cubicBezTo>
                      <a:cubicBezTo>
                        <a:pt x="120" y="25"/>
                        <a:pt x="120" y="25"/>
                        <a:pt x="120" y="25"/>
                      </a:cubicBezTo>
                      <a:cubicBezTo>
                        <a:pt x="144" y="0"/>
                        <a:pt x="144" y="0"/>
                        <a:pt x="144" y="0"/>
                      </a:cubicBezTo>
                    </a:path>
                  </a:pathLst>
                </a:custGeom>
                <a:solidFill>
                  <a:srgbClr val="61A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1" name="Rectangle 187">
                  <a:extLst>
                    <a:ext uri="{FF2B5EF4-FFF2-40B4-BE49-F238E27FC236}">
                      <a16:creationId xmlns:a16="http://schemas.microsoft.com/office/drawing/2014/main" id="{64EF1BA7-3BF0-466B-BB7B-6827E7318DF8}"/>
                    </a:ext>
                  </a:extLst>
                </p:cNvPr>
                <p:cNvSpPr>
                  <a:spLocks noChangeArrowheads="1"/>
                </p:cNvSpPr>
                <p:nvPr/>
              </p:nvSpPr>
              <p:spPr bwMode="auto">
                <a:xfrm>
                  <a:off x="4114801" y="2514601"/>
                  <a:ext cx="95250" cy="60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2" name="Rectangle 188">
                  <a:extLst>
                    <a:ext uri="{FF2B5EF4-FFF2-40B4-BE49-F238E27FC236}">
                      <a16:creationId xmlns:a16="http://schemas.microsoft.com/office/drawing/2014/main" id="{60EABF49-2412-441D-AEA8-52EEEC4C6DE1}"/>
                    </a:ext>
                  </a:extLst>
                </p:cNvPr>
                <p:cNvSpPr>
                  <a:spLocks noChangeArrowheads="1"/>
                </p:cNvSpPr>
                <p:nvPr/>
              </p:nvSpPr>
              <p:spPr bwMode="auto">
                <a:xfrm>
                  <a:off x="4222751" y="2514601"/>
                  <a:ext cx="95250" cy="60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3" name="Rectangle 189">
                  <a:extLst>
                    <a:ext uri="{FF2B5EF4-FFF2-40B4-BE49-F238E27FC236}">
                      <a16:creationId xmlns:a16="http://schemas.microsoft.com/office/drawing/2014/main" id="{4EAA48E4-B80B-45E9-9651-2FC5192BE2F3}"/>
                    </a:ext>
                  </a:extLst>
                </p:cNvPr>
                <p:cNvSpPr>
                  <a:spLocks noChangeArrowheads="1"/>
                </p:cNvSpPr>
                <p:nvPr/>
              </p:nvSpPr>
              <p:spPr bwMode="auto">
                <a:xfrm>
                  <a:off x="4329113" y="2514601"/>
                  <a:ext cx="96838" cy="60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4" name="Rectangle 190">
                  <a:extLst>
                    <a:ext uri="{FF2B5EF4-FFF2-40B4-BE49-F238E27FC236}">
                      <a16:creationId xmlns:a16="http://schemas.microsoft.com/office/drawing/2014/main" id="{58D9136D-7146-4269-9DB7-8F5D3B86686B}"/>
                    </a:ext>
                  </a:extLst>
                </p:cNvPr>
                <p:cNvSpPr>
                  <a:spLocks noChangeArrowheads="1"/>
                </p:cNvSpPr>
                <p:nvPr/>
              </p:nvSpPr>
              <p:spPr bwMode="auto">
                <a:xfrm>
                  <a:off x="4437063" y="2514601"/>
                  <a:ext cx="95250" cy="60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5" name="Rectangle 191">
                  <a:extLst>
                    <a:ext uri="{FF2B5EF4-FFF2-40B4-BE49-F238E27FC236}">
                      <a16:creationId xmlns:a16="http://schemas.microsoft.com/office/drawing/2014/main" id="{3AEF6435-3154-4516-ABAA-2DEC6D0AE925}"/>
                    </a:ext>
                  </a:extLst>
                </p:cNvPr>
                <p:cNvSpPr>
                  <a:spLocks noChangeArrowheads="1"/>
                </p:cNvSpPr>
                <p:nvPr/>
              </p:nvSpPr>
              <p:spPr bwMode="auto">
                <a:xfrm>
                  <a:off x="4114801" y="2586038"/>
                  <a:ext cx="95250" cy="60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6" name="Rectangle 192">
                  <a:extLst>
                    <a:ext uri="{FF2B5EF4-FFF2-40B4-BE49-F238E27FC236}">
                      <a16:creationId xmlns:a16="http://schemas.microsoft.com/office/drawing/2014/main" id="{96A4F369-9264-4032-BB43-8D5C99044B76}"/>
                    </a:ext>
                  </a:extLst>
                </p:cNvPr>
                <p:cNvSpPr>
                  <a:spLocks noChangeArrowheads="1"/>
                </p:cNvSpPr>
                <p:nvPr/>
              </p:nvSpPr>
              <p:spPr bwMode="auto">
                <a:xfrm>
                  <a:off x="4222751" y="2586038"/>
                  <a:ext cx="95250" cy="60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7" name="Rectangle 193">
                  <a:extLst>
                    <a:ext uri="{FF2B5EF4-FFF2-40B4-BE49-F238E27FC236}">
                      <a16:creationId xmlns:a16="http://schemas.microsoft.com/office/drawing/2014/main" id="{33EC1B68-9D69-4AA9-9FAE-2E5F11585BA9}"/>
                    </a:ext>
                  </a:extLst>
                </p:cNvPr>
                <p:cNvSpPr>
                  <a:spLocks noChangeArrowheads="1"/>
                </p:cNvSpPr>
                <p:nvPr/>
              </p:nvSpPr>
              <p:spPr bwMode="auto">
                <a:xfrm>
                  <a:off x="4329113" y="2586038"/>
                  <a:ext cx="96838" cy="60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8" name="Rectangle 194">
                  <a:extLst>
                    <a:ext uri="{FF2B5EF4-FFF2-40B4-BE49-F238E27FC236}">
                      <a16:creationId xmlns:a16="http://schemas.microsoft.com/office/drawing/2014/main" id="{4DB8C390-10B0-4E2C-8F4B-54750888A07A}"/>
                    </a:ext>
                  </a:extLst>
                </p:cNvPr>
                <p:cNvSpPr>
                  <a:spLocks noChangeArrowheads="1"/>
                </p:cNvSpPr>
                <p:nvPr/>
              </p:nvSpPr>
              <p:spPr bwMode="auto">
                <a:xfrm>
                  <a:off x="4437063" y="2586038"/>
                  <a:ext cx="95250" cy="60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9" name="Rectangle 195">
                  <a:extLst>
                    <a:ext uri="{FF2B5EF4-FFF2-40B4-BE49-F238E27FC236}">
                      <a16:creationId xmlns:a16="http://schemas.microsoft.com/office/drawing/2014/main" id="{9DA91230-89AF-4663-8DE1-F5FD34A43EEE}"/>
                    </a:ext>
                  </a:extLst>
                </p:cNvPr>
                <p:cNvSpPr>
                  <a:spLocks noChangeArrowheads="1"/>
                </p:cNvSpPr>
                <p:nvPr/>
              </p:nvSpPr>
              <p:spPr bwMode="auto">
                <a:xfrm>
                  <a:off x="4114801" y="2657476"/>
                  <a:ext cx="95250" cy="60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0" name="Rectangle 196">
                  <a:extLst>
                    <a:ext uri="{FF2B5EF4-FFF2-40B4-BE49-F238E27FC236}">
                      <a16:creationId xmlns:a16="http://schemas.microsoft.com/office/drawing/2014/main" id="{0A88F70A-5C2E-44B2-9253-36FA394CDD0F}"/>
                    </a:ext>
                  </a:extLst>
                </p:cNvPr>
                <p:cNvSpPr>
                  <a:spLocks noChangeArrowheads="1"/>
                </p:cNvSpPr>
                <p:nvPr/>
              </p:nvSpPr>
              <p:spPr bwMode="auto">
                <a:xfrm>
                  <a:off x="4222751" y="2657476"/>
                  <a:ext cx="95250" cy="60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1" name="Rectangle 197">
                  <a:extLst>
                    <a:ext uri="{FF2B5EF4-FFF2-40B4-BE49-F238E27FC236}">
                      <a16:creationId xmlns:a16="http://schemas.microsoft.com/office/drawing/2014/main" id="{9A11266F-BED6-41B0-8467-CCAACED37D25}"/>
                    </a:ext>
                  </a:extLst>
                </p:cNvPr>
                <p:cNvSpPr>
                  <a:spLocks noChangeArrowheads="1"/>
                </p:cNvSpPr>
                <p:nvPr/>
              </p:nvSpPr>
              <p:spPr bwMode="auto">
                <a:xfrm>
                  <a:off x="4329113" y="2657476"/>
                  <a:ext cx="96838" cy="60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2" name="Rectangle 198">
                  <a:extLst>
                    <a:ext uri="{FF2B5EF4-FFF2-40B4-BE49-F238E27FC236}">
                      <a16:creationId xmlns:a16="http://schemas.microsoft.com/office/drawing/2014/main" id="{E904BC67-A172-4571-BB7B-B28FA70E6FF0}"/>
                    </a:ext>
                  </a:extLst>
                </p:cNvPr>
                <p:cNvSpPr>
                  <a:spLocks noChangeArrowheads="1"/>
                </p:cNvSpPr>
                <p:nvPr/>
              </p:nvSpPr>
              <p:spPr bwMode="auto">
                <a:xfrm>
                  <a:off x="4437063" y="2657476"/>
                  <a:ext cx="95250" cy="60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3" name="Rectangle 199">
                  <a:extLst>
                    <a:ext uri="{FF2B5EF4-FFF2-40B4-BE49-F238E27FC236}">
                      <a16:creationId xmlns:a16="http://schemas.microsoft.com/office/drawing/2014/main" id="{72A3E50B-F72D-462D-B1F6-722659EC25F6}"/>
                    </a:ext>
                  </a:extLst>
                </p:cNvPr>
                <p:cNvSpPr>
                  <a:spLocks noChangeArrowheads="1"/>
                </p:cNvSpPr>
                <p:nvPr/>
              </p:nvSpPr>
              <p:spPr bwMode="auto">
                <a:xfrm>
                  <a:off x="4114801" y="2730501"/>
                  <a:ext cx="95250" cy="555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4" name="Rectangle 200">
                  <a:extLst>
                    <a:ext uri="{FF2B5EF4-FFF2-40B4-BE49-F238E27FC236}">
                      <a16:creationId xmlns:a16="http://schemas.microsoft.com/office/drawing/2014/main" id="{6AB8C3C4-3656-4BA2-9964-6003384E39C4}"/>
                    </a:ext>
                  </a:extLst>
                </p:cNvPr>
                <p:cNvSpPr>
                  <a:spLocks noChangeArrowheads="1"/>
                </p:cNvSpPr>
                <p:nvPr/>
              </p:nvSpPr>
              <p:spPr bwMode="auto">
                <a:xfrm>
                  <a:off x="4222751" y="2730501"/>
                  <a:ext cx="95250" cy="555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5" name="Rectangle 201">
                  <a:extLst>
                    <a:ext uri="{FF2B5EF4-FFF2-40B4-BE49-F238E27FC236}">
                      <a16:creationId xmlns:a16="http://schemas.microsoft.com/office/drawing/2014/main" id="{8B54A10D-8662-499A-A79C-8407F07D9C1A}"/>
                    </a:ext>
                  </a:extLst>
                </p:cNvPr>
                <p:cNvSpPr>
                  <a:spLocks noChangeArrowheads="1"/>
                </p:cNvSpPr>
                <p:nvPr/>
              </p:nvSpPr>
              <p:spPr bwMode="auto">
                <a:xfrm>
                  <a:off x="4329113" y="2730501"/>
                  <a:ext cx="96838" cy="555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6" name="Rectangle 202">
                  <a:extLst>
                    <a:ext uri="{FF2B5EF4-FFF2-40B4-BE49-F238E27FC236}">
                      <a16:creationId xmlns:a16="http://schemas.microsoft.com/office/drawing/2014/main" id="{6F0F1572-15EA-4293-950B-ED4C4849F2D8}"/>
                    </a:ext>
                  </a:extLst>
                </p:cNvPr>
                <p:cNvSpPr>
                  <a:spLocks noChangeArrowheads="1"/>
                </p:cNvSpPr>
                <p:nvPr/>
              </p:nvSpPr>
              <p:spPr bwMode="auto">
                <a:xfrm>
                  <a:off x="4437063" y="2730501"/>
                  <a:ext cx="95250" cy="555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7" name="Freeform 203">
                  <a:extLst>
                    <a:ext uri="{FF2B5EF4-FFF2-40B4-BE49-F238E27FC236}">
                      <a16:creationId xmlns:a16="http://schemas.microsoft.com/office/drawing/2014/main" id="{D4341A63-6797-45BA-8B3C-426F76CD69EB}"/>
                    </a:ext>
                  </a:extLst>
                </p:cNvPr>
                <p:cNvSpPr>
                  <a:spLocks/>
                </p:cNvSpPr>
                <p:nvPr/>
              </p:nvSpPr>
              <p:spPr bwMode="auto">
                <a:xfrm>
                  <a:off x="4359276" y="2676526"/>
                  <a:ext cx="307975" cy="265113"/>
                </a:xfrm>
                <a:custGeom>
                  <a:avLst/>
                  <a:gdLst>
                    <a:gd name="T0" fmla="*/ 145 w 194"/>
                    <a:gd name="T1" fmla="*/ 0 h 167"/>
                    <a:gd name="T2" fmla="*/ 194 w 194"/>
                    <a:gd name="T3" fmla="*/ 84 h 167"/>
                    <a:gd name="T4" fmla="*/ 145 w 194"/>
                    <a:gd name="T5" fmla="*/ 167 h 167"/>
                    <a:gd name="T6" fmla="*/ 47 w 194"/>
                    <a:gd name="T7" fmla="*/ 167 h 167"/>
                    <a:gd name="T8" fmla="*/ 0 w 194"/>
                    <a:gd name="T9" fmla="*/ 84 h 167"/>
                    <a:gd name="T10" fmla="*/ 47 w 194"/>
                    <a:gd name="T11" fmla="*/ 0 h 167"/>
                    <a:gd name="T12" fmla="*/ 145 w 194"/>
                    <a:gd name="T13" fmla="*/ 0 h 167"/>
                  </a:gdLst>
                  <a:ahLst/>
                  <a:cxnLst>
                    <a:cxn ang="0">
                      <a:pos x="T0" y="T1"/>
                    </a:cxn>
                    <a:cxn ang="0">
                      <a:pos x="T2" y="T3"/>
                    </a:cxn>
                    <a:cxn ang="0">
                      <a:pos x="T4" y="T5"/>
                    </a:cxn>
                    <a:cxn ang="0">
                      <a:pos x="T6" y="T7"/>
                    </a:cxn>
                    <a:cxn ang="0">
                      <a:pos x="T8" y="T9"/>
                    </a:cxn>
                    <a:cxn ang="0">
                      <a:pos x="T10" y="T11"/>
                    </a:cxn>
                    <a:cxn ang="0">
                      <a:pos x="T12" y="T13"/>
                    </a:cxn>
                  </a:cxnLst>
                  <a:rect l="0" t="0" r="r" b="b"/>
                  <a:pathLst>
                    <a:path w="194" h="167">
                      <a:moveTo>
                        <a:pt x="145" y="0"/>
                      </a:moveTo>
                      <a:lnTo>
                        <a:pt x="194" y="84"/>
                      </a:lnTo>
                      <a:lnTo>
                        <a:pt x="145" y="167"/>
                      </a:lnTo>
                      <a:lnTo>
                        <a:pt x="47" y="167"/>
                      </a:lnTo>
                      <a:lnTo>
                        <a:pt x="0" y="84"/>
                      </a:lnTo>
                      <a:lnTo>
                        <a:pt x="47" y="0"/>
                      </a:lnTo>
                      <a:lnTo>
                        <a:pt x="145" y="0"/>
                      </a:lnTo>
                      <a:close/>
                    </a:path>
                  </a:pathLst>
                </a:custGeom>
                <a:solidFill>
                  <a:srgbClr val="B8D4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03" name="Group 902">
              <a:extLst>
                <a:ext uri="{FF2B5EF4-FFF2-40B4-BE49-F238E27FC236}">
                  <a16:creationId xmlns:a16="http://schemas.microsoft.com/office/drawing/2014/main" id="{335EAEB5-53CA-4813-B507-48674B674C47}"/>
                </a:ext>
              </a:extLst>
            </p:cNvPr>
            <p:cNvGrpSpPr/>
            <p:nvPr/>
          </p:nvGrpSpPr>
          <p:grpSpPr>
            <a:xfrm>
              <a:off x="5411484" y="2540640"/>
              <a:ext cx="2515661" cy="907658"/>
              <a:chOff x="267350" y="1275254"/>
              <a:chExt cx="2515661" cy="907658"/>
            </a:xfrm>
          </p:grpSpPr>
          <p:sp>
            <p:nvSpPr>
              <p:cNvPr id="904" name="Rectangle 903">
                <a:extLst>
                  <a:ext uri="{FF2B5EF4-FFF2-40B4-BE49-F238E27FC236}">
                    <a16:creationId xmlns:a16="http://schemas.microsoft.com/office/drawing/2014/main" id="{650BEF8A-CA72-488D-8330-4D8D61BA1412}"/>
                  </a:ext>
                </a:extLst>
              </p:cNvPr>
              <p:cNvSpPr/>
              <p:nvPr/>
            </p:nvSpPr>
            <p:spPr>
              <a:xfrm>
                <a:off x="267350" y="1475026"/>
                <a:ext cx="2515661" cy="707886"/>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Stores aggregated browsing activity, customer profiles merged with engineered features and enriched customer profiles with predicted purchases.</a:t>
                </a:r>
              </a:p>
            </p:txBody>
          </p:sp>
          <p:sp>
            <p:nvSpPr>
              <p:cNvPr id="905" name="Rectangle 904">
                <a:extLst>
                  <a:ext uri="{FF2B5EF4-FFF2-40B4-BE49-F238E27FC236}">
                    <a16:creationId xmlns:a16="http://schemas.microsoft.com/office/drawing/2014/main" id="{BAEFE3DF-5FD8-42FE-A09D-C8645BE24568}"/>
                  </a:ext>
                </a:extLst>
              </p:cNvPr>
              <p:cNvSpPr/>
              <p:nvPr/>
            </p:nvSpPr>
            <p:spPr>
              <a:xfrm>
                <a:off x="273702" y="1275254"/>
                <a:ext cx="201864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Storage</a:t>
                </a:r>
              </a:p>
            </p:txBody>
          </p:sp>
        </p:grpSp>
      </p:grpSp>
      <p:grpSp>
        <p:nvGrpSpPr>
          <p:cNvPr id="2236" name="Group 2235">
            <a:extLst>
              <a:ext uri="{FF2B5EF4-FFF2-40B4-BE49-F238E27FC236}">
                <a16:creationId xmlns:a16="http://schemas.microsoft.com/office/drawing/2014/main" id="{B80D39C3-127D-4DFB-8E99-35F6EF92C726}"/>
              </a:ext>
            </a:extLst>
          </p:cNvPr>
          <p:cNvGrpSpPr/>
          <p:nvPr/>
        </p:nvGrpSpPr>
        <p:grpSpPr>
          <a:xfrm>
            <a:off x="4941874" y="4265585"/>
            <a:ext cx="3302891" cy="868558"/>
            <a:chOff x="4628610" y="4455237"/>
            <a:chExt cx="3302891" cy="868558"/>
          </a:xfrm>
        </p:grpSpPr>
        <p:grpSp>
          <p:nvGrpSpPr>
            <p:cNvPr id="2220" name="Group 2219">
              <a:extLst>
                <a:ext uri="{FF2B5EF4-FFF2-40B4-BE49-F238E27FC236}">
                  <a16:creationId xmlns:a16="http://schemas.microsoft.com/office/drawing/2014/main" id="{C1D805BD-2D8E-4F3E-A560-6A862CFFBD09}"/>
                </a:ext>
              </a:extLst>
            </p:cNvPr>
            <p:cNvGrpSpPr/>
            <p:nvPr/>
          </p:nvGrpSpPr>
          <p:grpSpPr>
            <a:xfrm>
              <a:off x="4628610" y="4455237"/>
              <a:ext cx="3273155" cy="868558"/>
              <a:chOff x="4180431" y="3581249"/>
              <a:chExt cx="3273155" cy="868558"/>
            </a:xfrm>
          </p:grpSpPr>
          <p:sp>
            <p:nvSpPr>
              <p:cNvPr id="880" name="Rectangle 879">
                <a:extLst>
                  <a:ext uri="{FF2B5EF4-FFF2-40B4-BE49-F238E27FC236}">
                    <a16:creationId xmlns:a16="http://schemas.microsoft.com/office/drawing/2014/main" id="{9573E6E8-0A27-4ACE-A192-2A90640D5708}"/>
                  </a:ext>
                </a:extLst>
              </p:cNvPr>
              <p:cNvSpPr/>
              <p:nvPr/>
            </p:nvSpPr>
            <p:spPr bwMode="auto">
              <a:xfrm>
                <a:off x="4180431" y="3581249"/>
                <a:ext cx="3273155" cy="86855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213" name="Group 2212">
                <a:extLst>
                  <a:ext uri="{FF2B5EF4-FFF2-40B4-BE49-F238E27FC236}">
                    <a16:creationId xmlns:a16="http://schemas.microsoft.com/office/drawing/2014/main" id="{B637A5E6-4CA0-46C2-A9AD-1453FC0A0166}"/>
                  </a:ext>
                </a:extLst>
              </p:cNvPr>
              <p:cNvGrpSpPr/>
              <p:nvPr/>
            </p:nvGrpSpPr>
            <p:grpSpPr>
              <a:xfrm>
                <a:off x="4312312" y="3693243"/>
                <a:ext cx="695325" cy="541338"/>
                <a:chOff x="4025901" y="3913188"/>
                <a:chExt cx="695325" cy="541338"/>
              </a:xfrm>
            </p:grpSpPr>
            <p:sp>
              <p:nvSpPr>
                <p:cNvPr id="660" name="Freeform 324">
                  <a:extLst>
                    <a:ext uri="{FF2B5EF4-FFF2-40B4-BE49-F238E27FC236}">
                      <a16:creationId xmlns:a16="http://schemas.microsoft.com/office/drawing/2014/main" id="{9C4DA079-32D7-4D90-9F63-D46683390E2B}"/>
                    </a:ext>
                  </a:extLst>
                </p:cNvPr>
                <p:cNvSpPr>
                  <a:spLocks/>
                </p:cNvSpPr>
                <p:nvPr/>
              </p:nvSpPr>
              <p:spPr bwMode="auto">
                <a:xfrm>
                  <a:off x="4033838" y="3925888"/>
                  <a:ext cx="674688" cy="519113"/>
                </a:xfrm>
                <a:custGeom>
                  <a:avLst/>
                  <a:gdLst>
                    <a:gd name="T0" fmla="*/ 113 w 425"/>
                    <a:gd name="T1" fmla="*/ 73 h 327"/>
                    <a:gd name="T2" fmla="*/ 62 w 425"/>
                    <a:gd name="T3" fmla="*/ 100 h 327"/>
                    <a:gd name="T4" fmla="*/ 28 w 425"/>
                    <a:gd name="T5" fmla="*/ 139 h 327"/>
                    <a:gd name="T6" fmla="*/ 13 w 425"/>
                    <a:gd name="T7" fmla="*/ 135 h 327"/>
                    <a:gd name="T8" fmla="*/ 19 w 425"/>
                    <a:gd name="T9" fmla="*/ 116 h 327"/>
                    <a:gd name="T10" fmla="*/ 27 w 425"/>
                    <a:gd name="T11" fmla="*/ 120 h 327"/>
                    <a:gd name="T12" fmla="*/ 23 w 425"/>
                    <a:gd name="T13" fmla="*/ 105 h 327"/>
                    <a:gd name="T14" fmla="*/ 11 w 425"/>
                    <a:gd name="T15" fmla="*/ 107 h 327"/>
                    <a:gd name="T16" fmla="*/ 0 w 425"/>
                    <a:gd name="T17" fmla="*/ 130 h 327"/>
                    <a:gd name="T18" fmla="*/ 8 w 425"/>
                    <a:gd name="T19" fmla="*/ 152 h 327"/>
                    <a:gd name="T20" fmla="*/ 25 w 425"/>
                    <a:gd name="T21" fmla="*/ 156 h 327"/>
                    <a:gd name="T22" fmla="*/ 27 w 425"/>
                    <a:gd name="T23" fmla="*/ 177 h 327"/>
                    <a:gd name="T24" fmla="*/ 27 w 425"/>
                    <a:gd name="T25" fmla="*/ 220 h 327"/>
                    <a:gd name="T26" fmla="*/ 10 w 425"/>
                    <a:gd name="T27" fmla="*/ 254 h 327"/>
                    <a:gd name="T28" fmla="*/ 36 w 425"/>
                    <a:gd name="T29" fmla="*/ 280 h 327"/>
                    <a:gd name="T30" fmla="*/ 55 w 425"/>
                    <a:gd name="T31" fmla="*/ 280 h 327"/>
                    <a:gd name="T32" fmla="*/ 72 w 425"/>
                    <a:gd name="T33" fmla="*/ 318 h 327"/>
                    <a:gd name="T34" fmla="*/ 111 w 425"/>
                    <a:gd name="T35" fmla="*/ 314 h 327"/>
                    <a:gd name="T36" fmla="*/ 122 w 425"/>
                    <a:gd name="T37" fmla="*/ 278 h 327"/>
                    <a:gd name="T38" fmla="*/ 149 w 425"/>
                    <a:gd name="T39" fmla="*/ 267 h 327"/>
                    <a:gd name="T40" fmla="*/ 149 w 425"/>
                    <a:gd name="T41" fmla="*/ 278 h 327"/>
                    <a:gd name="T42" fmla="*/ 170 w 425"/>
                    <a:gd name="T43" fmla="*/ 320 h 327"/>
                    <a:gd name="T44" fmla="*/ 196 w 425"/>
                    <a:gd name="T45" fmla="*/ 322 h 327"/>
                    <a:gd name="T46" fmla="*/ 226 w 425"/>
                    <a:gd name="T47" fmla="*/ 293 h 327"/>
                    <a:gd name="T48" fmla="*/ 271 w 425"/>
                    <a:gd name="T49" fmla="*/ 299 h 327"/>
                    <a:gd name="T50" fmla="*/ 281 w 425"/>
                    <a:gd name="T51" fmla="*/ 280 h 327"/>
                    <a:gd name="T52" fmla="*/ 275 w 425"/>
                    <a:gd name="T53" fmla="*/ 244 h 327"/>
                    <a:gd name="T54" fmla="*/ 264 w 425"/>
                    <a:gd name="T55" fmla="*/ 207 h 327"/>
                    <a:gd name="T56" fmla="*/ 294 w 425"/>
                    <a:gd name="T57" fmla="*/ 231 h 327"/>
                    <a:gd name="T58" fmla="*/ 318 w 425"/>
                    <a:gd name="T59" fmla="*/ 228 h 327"/>
                    <a:gd name="T60" fmla="*/ 335 w 425"/>
                    <a:gd name="T61" fmla="*/ 199 h 327"/>
                    <a:gd name="T62" fmla="*/ 392 w 425"/>
                    <a:gd name="T63" fmla="*/ 194 h 327"/>
                    <a:gd name="T64" fmla="*/ 422 w 425"/>
                    <a:gd name="T65" fmla="*/ 154 h 327"/>
                    <a:gd name="T66" fmla="*/ 424 w 425"/>
                    <a:gd name="T67" fmla="*/ 94 h 327"/>
                    <a:gd name="T68" fmla="*/ 409 w 425"/>
                    <a:gd name="T69" fmla="*/ 56 h 327"/>
                    <a:gd name="T70" fmla="*/ 382 w 425"/>
                    <a:gd name="T71" fmla="*/ 71 h 327"/>
                    <a:gd name="T72" fmla="*/ 356 w 425"/>
                    <a:gd name="T73" fmla="*/ 54 h 327"/>
                    <a:gd name="T74" fmla="*/ 333 w 425"/>
                    <a:gd name="T75" fmla="*/ 37 h 327"/>
                    <a:gd name="T76" fmla="*/ 282 w 425"/>
                    <a:gd name="T77" fmla="*/ 2 h 327"/>
                    <a:gd name="T78" fmla="*/ 234 w 425"/>
                    <a:gd name="T79" fmla="*/ 3 h 327"/>
                    <a:gd name="T80" fmla="*/ 194 w 425"/>
                    <a:gd name="T81" fmla="*/ 26 h 327"/>
                    <a:gd name="T82" fmla="*/ 168 w 425"/>
                    <a:gd name="T83" fmla="*/ 45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5" h="327">
                      <a:moveTo>
                        <a:pt x="145" y="67"/>
                      </a:moveTo>
                      <a:lnTo>
                        <a:pt x="113" y="73"/>
                      </a:lnTo>
                      <a:lnTo>
                        <a:pt x="87" y="84"/>
                      </a:lnTo>
                      <a:lnTo>
                        <a:pt x="62" y="100"/>
                      </a:lnTo>
                      <a:lnTo>
                        <a:pt x="40" y="126"/>
                      </a:lnTo>
                      <a:lnTo>
                        <a:pt x="28" y="139"/>
                      </a:lnTo>
                      <a:lnTo>
                        <a:pt x="15" y="145"/>
                      </a:lnTo>
                      <a:lnTo>
                        <a:pt x="13" y="135"/>
                      </a:lnTo>
                      <a:lnTo>
                        <a:pt x="19" y="128"/>
                      </a:lnTo>
                      <a:lnTo>
                        <a:pt x="19" y="116"/>
                      </a:lnTo>
                      <a:lnTo>
                        <a:pt x="25" y="116"/>
                      </a:lnTo>
                      <a:lnTo>
                        <a:pt x="27" y="120"/>
                      </a:lnTo>
                      <a:lnTo>
                        <a:pt x="27" y="109"/>
                      </a:lnTo>
                      <a:lnTo>
                        <a:pt x="23" y="105"/>
                      </a:lnTo>
                      <a:lnTo>
                        <a:pt x="23" y="101"/>
                      </a:lnTo>
                      <a:lnTo>
                        <a:pt x="11" y="107"/>
                      </a:lnTo>
                      <a:lnTo>
                        <a:pt x="2" y="118"/>
                      </a:lnTo>
                      <a:lnTo>
                        <a:pt x="0" y="130"/>
                      </a:lnTo>
                      <a:lnTo>
                        <a:pt x="4" y="137"/>
                      </a:lnTo>
                      <a:lnTo>
                        <a:pt x="8" y="152"/>
                      </a:lnTo>
                      <a:lnTo>
                        <a:pt x="15" y="156"/>
                      </a:lnTo>
                      <a:lnTo>
                        <a:pt x="25" y="156"/>
                      </a:lnTo>
                      <a:lnTo>
                        <a:pt x="32" y="150"/>
                      </a:lnTo>
                      <a:lnTo>
                        <a:pt x="27" y="177"/>
                      </a:lnTo>
                      <a:lnTo>
                        <a:pt x="32" y="207"/>
                      </a:lnTo>
                      <a:lnTo>
                        <a:pt x="27" y="220"/>
                      </a:lnTo>
                      <a:lnTo>
                        <a:pt x="8" y="241"/>
                      </a:lnTo>
                      <a:lnTo>
                        <a:pt x="10" y="254"/>
                      </a:lnTo>
                      <a:lnTo>
                        <a:pt x="19" y="269"/>
                      </a:lnTo>
                      <a:lnTo>
                        <a:pt x="36" y="280"/>
                      </a:lnTo>
                      <a:lnTo>
                        <a:pt x="45" y="280"/>
                      </a:lnTo>
                      <a:lnTo>
                        <a:pt x="55" y="280"/>
                      </a:lnTo>
                      <a:lnTo>
                        <a:pt x="49" y="307"/>
                      </a:lnTo>
                      <a:lnTo>
                        <a:pt x="72" y="318"/>
                      </a:lnTo>
                      <a:lnTo>
                        <a:pt x="100" y="320"/>
                      </a:lnTo>
                      <a:lnTo>
                        <a:pt x="111" y="314"/>
                      </a:lnTo>
                      <a:lnTo>
                        <a:pt x="111" y="297"/>
                      </a:lnTo>
                      <a:lnTo>
                        <a:pt x="122" y="278"/>
                      </a:lnTo>
                      <a:lnTo>
                        <a:pt x="124" y="263"/>
                      </a:lnTo>
                      <a:lnTo>
                        <a:pt x="149" y="267"/>
                      </a:lnTo>
                      <a:lnTo>
                        <a:pt x="173" y="263"/>
                      </a:lnTo>
                      <a:lnTo>
                        <a:pt x="149" y="278"/>
                      </a:lnTo>
                      <a:lnTo>
                        <a:pt x="154" y="295"/>
                      </a:lnTo>
                      <a:lnTo>
                        <a:pt x="170" y="320"/>
                      </a:lnTo>
                      <a:lnTo>
                        <a:pt x="185" y="327"/>
                      </a:lnTo>
                      <a:lnTo>
                        <a:pt x="196" y="322"/>
                      </a:lnTo>
                      <a:lnTo>
                        <a:pt x="202" y="312"/>
                      </a:lnTo>
                      <a:lnTo>
                        <a:pt x="226" y="293"/>
                      </a:lnTo>
                      <a:lnTo>
                        <a:pt x="232" y="297"/>
                      </a:lnTo>
                      <a:lnTo>
                        <a:pt x="271" y="299"/>
                      </a:lnTo>
                      <a:lnTo>
                        <a:pt x="279" y="292"/>
                      </a:lnTo>
                      <a:lnTo>
                        <a:pt x="281" y="280"/>
                      </a:lnTo>
                      <a:lnTo>
                        <a:pt x="277" y="276"/>
                      </a:lnTo>
                      <a:lnTo>
                        <a:pt x="275" y="244"/>
                      </a:lnTo>
                      <a:lnTo>
                        <a:pt x="262" y="220"/>
                      </a:lnTo>
                      <a:lnTo>
                        <a:pt x="264" y="207"/>
                      </a:lnTo>
                      <a:lnTo>
                        <a:pt x="271" y="211"/>
                      </a:lnTo>
                      <a:lnTo>
                        <a:pt x="294" y="231"/>
                      </a:lnTo>
                      <a:lnTo>
                        <a:pt x="305" y="233"/>
                      </a:lnTo>
                      <a:lnTo>
                        <a:pt x="318" y="228"/>
                      </a:lnTo>
                      <a:lnTo>
                        <a:pt x="329" y="220"/>
                      </a:lnTo>
                      <a:lnTo>
                        <a:pt x="335" y="199"/>
                      </a:lnTo>
                      <a:lnTo>
                        <a:pt x="371" y="201"/>
                      </a:lnTo>
                      <a:lnTo>
                        <a:pt x="392" y="194"/>
                      </a:lnTo>
                      <a:lnTo>
                        <a:pt x="410" y="177"/>
                      </a:lnTo>
                      <a:lnTo>
                        <a:pt x="422" y="154"/>
                      </a:lnTo>
                      <a:lnTo>
                        <a:pt x="425" y="126"/>
                      </a:lnTo>
                      <a:lnTo>
                        <a:pt x="424" y="94"/>
                      </a:lnTo>
                      <a:lnTo>
                        <a:pt x="416" y="66"/>
                      </a:lnTo>
                      <a:lnTo>
                        <a:pt x="409" y="56"/>
                      </a:lnTo>
                      <a:lnTo>
                        <a:pt x="399" y="52"/>
                      </a:lnTo>
                      <a:lnTo>
                        <a:pt x="382" y="71"/>
                      </a:lnTo>
                      <a:lnTo>
                        <a:pt x="367" y="77"/>
                      </a:lnTo>
                      <a:lnTo>
                        <a:pt x="356" y="54"/>
                      </a:lnTo>
                      <a:lnTo>
                        <a:pt x="343" y="43"/>
                      </a:lnTo>
                      <a:lnTo>
                        <a:pt x="333" y="37"/>
                      </a:lnTo>
                      <a:lnTo>
                        <a:pt x="307" y="13"/>
                      </a:lnTo>
                      <a:lnTo>
                        <a:pt x="282" y="2"/>
                      </a:lnTo>
                      <a:lnTo>
                        <a:pt x="260" y="0"/>
                      </a:lnTo>
                      <a:lnTo>
                        <a:pt x="234" y="3"/>
                      </a:lnTo>
                      <a:lnTo>
                        <a:pt x="209" y="13"/>
                      </a:lnTo>
                      <a:lnTo>
                        <a:pt x="194" y="26"/>
                      </a:lnTo>
                      <a:lnTo>
                        <a:pt x="181" y="41"/>
                      </a:lnTo>
                      <a:lnTo>
                        <a:pt x="168" y="45"/>
                      </a:lnTo>
                      <a:lnTo>
                        <a:pt x="145" y="67"/>
                      </a:lnTo>
                      <a:close/>
                    </a:path>
                  </a:pathLst>
                </a:custGeom>
                <a:solidFill>
                  <a:srgbClr val="B8D4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1" name="Freeform 325">
                  <a:extLst>
                    <a:ext uri="{FF2B5EF4-FFF2-40B4-BE49-F238E27FC236}">
                      <a16:creationId xmlns:a16="http://schemas.microsoft.com/office/drawing/2014/main" id="{973F039C-B4D5-4D70-8B08-D5144CD1528B}"/>
                    </a:ext>
                  </a:extLst>
                </p:cNvPr>
                <p:cNvSpPr>
                  <a:spLocks noEditPoints="1"/>
                </p:cNvSpPr>
                <p:nvPr/>
              </p:nvSpPr>
              <p:spPr bwMode="auto">
                <a:xfrm>
                  <a:off x="4025901" y="3913188"/>
                  <a:ext cx="695325" cy="541338"/>
                </a:xfrm>
                <a:custGeom>
                  <a:avLst/>
                  <a:gdLst>
                    <a:gd name="T0" fmla="*/ 18 w 233"/>
                    <a:gd name="T1" fmla="*/ 71 h 181"/>
                    <a:gd name="T2" fmla="*/ 185 w 233"/>
                    <a:gd name="T3" fmla="*/ 113 h 181"/>
                    <a:gd name="T4" fmla="*/ 159 w 233"/>
                    <a:gd name="T5" fmla="*/ 128 h 181"/>
                    <a:gd name="T6" fmla="*/ 150 w 233"/>
                    <a:gd name="T7" fmla="*/ 125 h 181"/>
                    <a:gd name="T8" fmla="*/ 154 w 233"/>
                    <a:gd name="T9" fmla="*/ 140 h 181"/>
                    <a:gd name="T10" fmla="*/ 152 w 233"/>
                    <a:gd name="T11" fmla="*/ 164 h 181"/>
                    <a:gd name="T12" fmla="*/ 124 w 233"/>
                    <a:gd name="T13" fmla="*/ 163 h 181"/>
                    <a:gd name="T14" fmla="*/ 94 w 233"/>
                    <a:gd name="T15" fmla="*/ 179 h 181"/>
                    <a:gd name="T16" fmla="*/ 85 w 233"/>
                    <a:gd name="T17" fmla="*/ 148 h 181"/>
                    <a:gd name="T18" fmla="*/ 69 w 233"/>
                    <a:gd name="T19" fmla="*/ 157 h 181"/>
                    <a:gd name="T20" fmla="*/ 54 w 233"/>
                    <a:gd name="T21" fmla="*/ 178 h 181"/>
                    <a:gd name="T22" fmla="*/ 28 w 233"/>
                    <a:gd name="T23" fmla="*/ 158 h 181"/>
                    <a:gd name="T24" fmla="*/ 3 w 233"/>
                    <a:gd name="T25" fmla="*/ 134 h 181"/>
                    <a:gd name="T26" fmla="*/ 15 w 233"/>
                    <a:gd name="T27" fmla="*/ 115 h 181"/>
                    <a:gd name="T28" fmla="*/ 15 w 233"/>
                    <a:gd name="T29" fmla="*/ 89 h 181"/>
                    <a:gd name="T30" fmla="*/ 5 w 233"/>
                    <a:gd name="T31" fmla="*/ 62 h 181"/>
                    <a:gd name="T32" fmla="*/ 19 w 233"/>
                    <a:gd name="T33" fmla="*/ 62 h 181"/>
                    <a:gd name="T34" fmla="*/ 14 w 233"/>
                    <a:gd name="T35" fmla="*/ 68 h 181"/>
                    <a:gd name="T36" fmla="*/ 22 w 233"/>
                    <a:gd name="T37" fmla="*/ 69 h 181"/>
                    <a:gd name="T38" fmla="*/ 82 w 233"/>
                    <a:gd name="T39" fmla="*/ 32 h 181"/>
                    <a:gd name="T40" fmla="*/ 117 w 233"/>
                    <a:gd name="T41" fmla="*/ 6 h 181"/>
                    <a:gd name="T42" fmla="*/ 189 w 233"/>
                    <a:gd name="T43" fmla="*/ 27 h 181"/>
                    <a:gd name="T44" fmla="*/ 208 w 233"/>
                    <a:gd name="T45" fmla="*/ 34 h 181"/>
                    <a:gd name="T46" fmla="*/ 225 w 233"/>
                    <a:gd name="T47" fmla="*/ 35 h 181"/>
                    <a:gd name="T48" fmla="*/ 209 w 233"/>
                    <a:gd name="T49" fmla="*/ 106 h 181"/>
                    <a:gd name="T50" fmla="*/ 198 w 233"/>
                    <a:gd name="T51" fmla="*/ 51 h 181"/>
                    <a:gd name="T52" fmla="*/ 193 w 233"/>
                    <a:gd name="T53" fmla="*/ 58 h 181"/>
                    <a:gd name="T54" fmla="*/ 187 w 233"/>
                    <a:gd name="T55" fmla="*/ 57 h 181"/>
                    <a:gd name="T56" fmla="*/ 194 w 233"/>
                    <a:gd name="T57" fmla="*/ 52 h 181"/>
                    <a:gd name="T58" fmla="*/ 185 w 233"/>
                    <a:gd name="T59" fmla="*/ 44 h 181"/>
                    <a:gd name="T60" fmla="*/ 193 w 233"/>
                    <a:gd name="T61" fmla="*/ 42 h 181"/>
                    <a:gd name="T62" fmla="*/ 175 w 233"/>
                    <a:gd name="T63" fmla="*/ 26 h 181"/>
                    <a:gd name="T64" fmla="*/ 118 w 233"/>
                    <a:gd name="T65" fmla="*/ 24 h 181"/>
                    <a:gd name="T66" fmla="*/ 59 w 233"/>
                    <a:gd name="T67" fmla="*/ 85 h 181"/>
                    <a:gd name="T68" fmla="*/ 74 w 233"/>
                    <a:gd name="T69" fmla="*/ 117 h 181"/>
                    <a:gd name="T70" fmla="*/ 118 w 233"/>
                    <a:gd name="T71" fmla="*/ 74 h 181"/>
                    <a:gd name="T72" fmla="*/ 63 w 233"/>
                    <a:gd name="T73" fmla="*/ 101 h 181"/>
                    <a:gd name="T74" fmla="*/ 38 w 233"/>
                    <a:gd name="T75" fmla="*/ 59 h 181"/>
                    <a:gd name="T76" fmla="*/ 43 w 233"/>
                    <a:gd name="T77" fmla="*/ 171 h 181"/>
                    <a:gd name="T78" fmla="*/ 67 w 233"/>
                    <a:gd name="T79" fmla="*/ 134 h 181"/>
                    <a:gd name="T80" fmla="*/ 98 w 233"/>
                    <a:gd name="T81" fmla="*/ 140 h 181"/>
                    <a:gd name="T82" fmla="*/ 88 w 233"/>
                    <a:gd name="T83" fmla="*/ 165 h 181"/>
                    <a:gd name="T84" fmla="*/ 142 w 233"/>
                    <a:gd name="T85" fmla="*/ 115 h 181"/>
                    <a:gd name="T86" fmla="*/ 178 w 233"/>
                    <a:gd name="T87" fmla="*/ 117 h 181"/>
                    <a:gd name="T88" fmla="*/ 161 w 233"/>
                    <a:gd name="T89" fmla="*/ 119 h 181"/>
                    <a:gd name="T90" fmla="*/ 160 w 233"/>
                    <a:gd name="T91" fmla="*/ 101 h 181"/>
                    <a:gd name="T92" fmla="*/ 139 w 233"/>
                    <a:gd name="T93" fmla="*/ 139 h 181"/>
                    <a:gd name="T94" fmla="*/ 148 w 233"/>
                    <a:gd name="T95" fmla="*/ 151 h 181"/>
                    <a:gd name="T96" fmla="*/ 20 w 233"/>
                    <a:gd name="T97" fmla="*/ 78 h 181"/>
                    <a:gd name="T98" fmla="*/ 6 w 233"/>
                    <a:gd name="T99" fmla="*/ 77 h 181"/>
                    <a:gd name="T100" fmla="*/ 17 w 233"/>
                    <a:gd name="T101" fmla="*/ 66 h 181"/>
                    <a:gd name="T102" fmla="*/ 30 w 233"/>
                    <a:gd name="T103" fmla="*/ 150 h 181"/>
                    <a:gd name="T104" fmla="*/ 196 w 233"/>
                    <a:gd name="T105" fmla="*/ 45 h 181"/>
                    <a:gd name="T106" fmla="*/ 23 w 233"/>
                    <a:gd name="T107" fmla="*/ 71 h 181"/>
                    <a:gd name="T108" fmla="*/ 69 w 233"/>
                    <a:gd name="T109" fmla="*/ 146 h 181"/>
                    <a:gd name="T110" fmla="*/ 224 w 233"/>
                    <a:gd name="T111" fmla="*/ 96 h 181"/>
                    <a:gd name="T112" fmla="*/ 207 w 233"/>
                    <a:gd name="T113" fmla="*/ 49 h 181"/>
                    <a:gd name="T114" fmla="*/ 163 w 233"/>
                    <a:gd name="T115" fmla="*/ 47 h 181"/>
                    <a:gd name="T116" fmla="*/ 153 w 233"/>
                    <a:gd name="T117" fmla="*/ 63 h 181"/>
                    <a:gd name="T118" fmla="*/ 137 w 233"/>
                    <a:gd name="T119" fmla="*/ 48 h 181"/>
                    <a:gd name="T120" fmla="*/ 164 w 233"/>
                    <a:gd name="T121" fmla="*/ 95 h 181"/>
                    <a:gd name="T122" fmla="*/ 97 w 233"/>
                    <a:gd name="T123" fmla="*/ 41 h 181"/>
                    <a:gd name="T124" fmla="*/ 103 w 233"/>
                    <a:gd name="T125" fmla="*/ 35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3" h="181">
                      <a:moveTo>
                        <a:pt x="18" y="71"/>
                      </a:moveTo>
                      <a:cubicBezTo>
                        <a:pt x="19" y="71"/>
                        <a:pt x="19" y="71"/>
                        <a:pt x="19" y="71"/>
                      </a:cubicBezTo>
                      <a:cubicBezTo>
                        <a:pt x="19" y="74"/>
                        <a:pt x="19" y="74"/>
                        <a:pt x="19" y="74"/>
                      </a:cubicBezTo>
                      <a:cubicBezTo>
                        <a:pt x="17" y="71"/>
                        <a:pt x="17" y="71"/>
                        <a:pt x="17" y="71"/>
                      </a:cubicBezTo>
                      <a:lnTo>
                        <a:pt x="18" y="71"/>
                      </a:lnTo>
                      <a:close/>
                      <a:moveTo>
                        <a:pt x="233" y="75"/>
                      </a:moveTo>
                      <a:cubicBezTo>
                        <a:pt x="232" y="82"/>
                        <a:pt x="230" y="90"/>
                        <a:pt x="226" y="96"/>
                      </a:cubicBezTo>
                      <a:cubicBezTo>
                        <a:pt x="223" y="101"/>
                        <a:pt x="219" y="106"/>
                        <a:pt x="213" y="109"/>
                      </a:cubicBezTo>
                      <a:cubicBezTo>
                        <a:pt x="209" y="111"/>
                        <a:pt x="204" y="113"/>
                        <a:pt x="199" y="113"/>
                      </a:cubicBezTo>
                      <a:cubicBezTo>
                        <a:pt x="195" y="114"/>
                        <a:pt x="189" y="114"/>
                        <a:pt x="185" y="113"/>
                      </a:cubicBezTo>
                      <a:cubicBezTo>
                        <a:pt x="185" y="114"/>
                        <a:pt x="184" y="114"/>
                        <a:pt x="184" y="115"/>
                      </a:cubicBezTo>
                      <a:cubicBezTo>
                        <a:pt x="184" y="116"/>
                        <a:pt x="184" y="117"/>
                        <a:pt x="183" y="118"/>
                      </a:cubicBezTo>
                      <a:cubicBezTo>
                        <a:pt x="182" y="121"/>
                        <a:pt x="179" y="124"/>
                        <a:pt x="177" y="126"/>
                      </a:cubicBezTo>
                      <a:cubicBezTo>
                        <a:pt x="173" y="128"/>
                        <a:pt x="170" y="130"/>
                        <a:pt x="166" y="130"/>
                      </a:cubicBezTo>
                      <a:cubicBezTo>
                        <a:pt x="163" y="130"/>
                        <a:pt x="161" y="129"/>
                        <a:pt x="159" y="128"/>
                      </a:cubicBezTo>
                      <a:cubicBezTo>
                        <a:pt x="156" y="127"/>
                        <a:pt x="154" y="125"/>
                        <a:pt x="153" y="123"/>
                      </a:cubicBezTo>
                      <a:cubicBezTo>
                        <a:pt x="150" y="120"/>
                        <a:pt x="150" y="120"/>
                        <a:pt x="150" y="120"/>
                      </a:cubicBezTo>
                      <a:cubicBezTo>
                        <a:pt x="149" y="120"/>
                        <a:pt x="148" y="119"/>
                        <a:pt x="148" y="118"/>
                      </a:cubicBezTo>
                      <a:cubicBezTo>
                        <a:pt x="148" y="119"/>
                        <a:pt x="148" y="119"/>
                        <a:pt x="148" y="120"/>
                      </a:cubicBezTo>
                      <a:cubicBezTo>
                        <a:pt x="149" y="121"/>
                        <a:pt x="150" y="123"/>
                        <a:pt x="150" y="125"/>
                      </a:cubicBezTo>
                      <a:cubicBezTo>
                        <a:pt x="149" y="126"/>
                        <a:pt x="149" y="126"/>
                        <a:pt x="149" y="126"/>
                      </a:cubicBezTo>
                      <a:cubicBezTo>
                        <a:pt x="150" y="125"/>
                        <a:pt x="150" y="125"/>
                        <a:pt x="150" y="125"/>
                      </a:cubicBezTo>
                      <a:cubicBezTo>
                        <a:pt x="151" y="127"/>
                        <a:pt x="151" y="127"/>
                        <a:pt x="152" y="129"/>
                      </a:cubicBezTo>
                      <a:cubicBezTo>
                        <a:pt x="153" y="131"/>
                        <a:pt x="153" y="132"/>
                        <a:pt x="153" y="134"/>
                      </a:cubicBezTo>
                      <a:cubicBezTo>
                        <a:pt x="154" y="136"/>
                        <a:pt x="154" y="138"/>
                        <a:pt x="154" y="140"/>
                      </a:cubicBezTo>
                      <a:cubicBezTo>
                        <a:pt x="154" y="141"/>
                        <a:pt x="154" y="143"/>
                        <a:pt x="154" y="145"/>
                      </a:cubicBezTo>
                      <a:cubicBezTo>
                        <a:pt x="154" y="147"/>
                        <a:pt x="154" y="148"/>
                        <a:pt x="154" y="150"/>
                      </a:cubicBezTo>
                      <a:cubicBezTo>
                        <a:pt x="155" y="151"/>
                        <a:pt x="156" y="152"/>
                        <a:pt x="156" y="153"/>
                      </a:cubicBezTo>
                      <a:cubicBezTo>
                        <a:pt x="156" y="154"/>
                        <a:pt x="156" y="155"/>
                        <a:pt x="156" y="157"/>
                      </a:cubicBezTo>
                      <a:cubicBezTo>
                        <a:pt x="155" y="160"/>
                        <a:pt x="154" y="162"/>
                        <a:pt x="152" y="164"/>
                      </a:cubicBezTo>
                      <a:cubicBezTo>
                        <a:pt x="150" y="165"/>
                        <a:pt x="147" y="165"/>
                        <a:pt x="144" y="165"/>
                      </a:cubicBezTo>
                      <a:cubicBezTo>
                        <a:pt x="144" y="165"/>
                        <a:pt x="143" y="165"/>
                        <a:pt x="142" y="165"/>
                      </a:cubicBezTo>
                      <a:cubicBezTo>
                        <a:pt x="139" y="165"/>
                        <a:pt x="133" y="165"/>
                        <a:pt x="132" y="165"/>
                      </a:cubicBezTo>
                      <a:cubicBezTo>
                        <a:pt x="130" y="165"/>
                        <a:pt x="128" y="165"/>
                        <a:pt x="127" y="165"/>
                      </a:cubicBezTo>
                      <a:cubicBezTo>
                        <a:pt x="126" y="164"/>
                        <a:pt x="125" y="164"/>
                        <a:pt x="124" y="163"/>
                      </a:cubicBezTo>
                      <a:cubicBezTo>
                        <a:pt x="123" y="164"/>
                        <a:pt x="122" y="165"/>
                        <a:pt x="121" y="166"/>
                      </a:cubicBezTo>
                      <a:cubicBezTo>
                        <a:pt x="118" y="168"/>
                        <a:pt x="115" y="170"/>
                        <a:pt x="114" y="171"/>
                      </a:cubicBezTo>
                      <a:cubicBezTo>
                        <a:pt x="114" y="172"/>
                        <a:pt x="113" y="173"/>
                        <a:pt x="113" y="173"/>
                      </a:cubicBezTo>
                      <a:cubicBezTo>
                        <a:pt x="112" y="175"/>
                        <a:pt x="111" y="177"/>
                        <a:pt x="108" y="178"/>
                      </a:cubicBezTo>
                      <a:cubicBezTo>
                        <a:pt x="102" y="181"/>
                        <a:pt x="98" y="181"/>
                        <a:pt x="94" y="179"/>
                      </a:cubicBezTo>
                      <a:cubicBezTo>
                        <a:pt x="91" y="177"/>
                        <a:pt x="88" y="173"/>
                        <a:pt x="85" y="168"/>
                      </a:cubicBezTo>
                      <a:cubicBezTo>
                        <a:pt x="83" y="166"/>
                        <a:pt x="81" y="162"/>
                        <a:pt x="80" y="159"/>
                      </a:cubicBezTo>
                      <a:cubicBezTo>
                        <a:pt x="79" y="155"/>
                        <a:pt x="79" y="151"/>
                        <a:pt x="83" y="149"/>
                      </a:cubicBezTo>
                      <a:cubicBezTo>
                        <a:pt x="83" y="148"/>
                        <a:pt x="83" y="148"/>
                        <a:pt x="83" y="148"/>
                      </a:cubicBezTo>
                      <a:cubicBezTo>
                        <a:pt x="84" y="148"/>
                        <a:pt x="84" y="148"/>
                        <a:pt x="85" y="148"/>
                      </a:cubicBezTo>
                      <a:cubicBezTo>
                        <a:pt x="83" y="148"/>
                        <a:pt x="82" y="148"/>
                        <a:pt x="80" y="148"/>
                      </a:cubicBezTo>
                      <a:cubicBezTo>
                        <a:pt x="77" y="148"/>
                        <a:pt x="74" y="148"/>
                        <a:pt x="71" y="147"/>
                      </a:cubicBezTo>
                      <a:cubicBezTo>
                        <a:pt x="71" y="148"/>
                        <a:pt x="71" y="148"/>
                        <a:pt x="71" y="148"/>
                      </a:cubicBezTo>
                      <a:cubicBezTo>
                        <a:pt x="71" y="150"/>
                        <a:pt x="71" y="152"/>
                        <a:pt x="71" y="153"/>
                      </a:cubicBezTo>
                      <a:cubicBezTo>
                        <a:pt x="71" y="154"/>
                        <a:pt x="70" y="155"/>
                        <a:pt x="69" y="157"/>
                      </a:cubicBezTo>
                      <a:cubicBezTo>
                        <a:pt x="69" y="158"/>
                        <a:pt x="69" y="158"/>
                        <a:pt x="69" y="158"/>
                      </a:cubicBezTo>
                      <a:cubicBezTo>
                        <a:pt x="68" y="160"/>
                        <a:pt x="67" y="160"/>
                        <a:pt x="66" y="164"/>
                      </a:cubicBezTo>
                      <a:cubicBezTo>
                        <a:pt x="66" y="165"/>
                        <a:pt x="66" y="166"/>
                        <a:pt x="66" y="168"/>
                      </a:cubicBezTo>
                      <a:cubicBezTo>
                        <a:pt x="66" y="169"/>
                        <a:pt x="65" y="171"/>
                        <a:pt x="65" y="173"/>
                      </a:cubicBezTo>
                      <a:cubicBezTo>
                        <a:pt x="63" y="177"/>
                        <a:pt x="59" y="179"/>
                        <a:pt x="54" y="178"/>
                      </a:cubicBezTo>
                      <a:cubicBezTo>
                        <a:pt x="49" y="178"/>
                        <a:pt x="43" y="176"/>
                        <a:pt x="41" y="175"/>
                      </a:cubicBezTo>
                      <a:cubicBezTo>
                        <a:pt x="40" y="175"/>
                        <a:pt x="39" y="175"/>
                        <a:pt x="39" y="175"/>
                      </a:cubicBezTo>
                      <a:cubicBezTo>
                        <a:pt x="36" y="174"/>
                        <a:pt x="34" y="173"/>
                        <a:pt x="31" y="173"/>
                      </a:cubicBezTo>
                      <a:cubicBezTo>
                        <a:pt x="27" y="171"/>
                        <a:pt x="24" y="167"/>
                        <a:pt x="27" y="161"/>
                      </a:cubicBezTo>
                      <a:cubicBezTo>
                        <a:pt x="27" y="160"/>
                        <a:pt x="28" y="159"/>
                        <a:pt x="28" y="158"/>
                      </a:cubicBezTo>
                      <a:cubicBezTo>
                        <a:pt x="29" y="158"/>
                        <a:pt x="29" y="157"/>
                        <a:pt x="29" y="157"/>
                      </a:cubicBezTo>
                      <a:cubicBezTo>
                        <a:pt x="26" y="157"/>
                        <a:pt x="23" y="157"/>
                        <a:pt x="21" y="156"/>
                      </a:cubicBezTo>
                      <a:cubicBezTo>
                        <a:pt x="17" y="154"/>
                        <a:pt x="13" y="151"/>
                        <a:pt x="10" y="148"/>
                      </a:cubicBezTo>
                      <a:cubicBezTo>
                        <a:pt x="8" y="146"/>
                        <a:pt x="6" y="144"/>
                        <a:pt x="5" y="142"/>
                      </a:cubicBezTo>
                      <a:cubicBezTo>
                        <a:pt x="4" y="139"/>
                        <a:pt x="3" y="137"/>
                        <a:pt x="3" y="134"/>
                      </a:cubicBezTo>
                      <a:cubicBezTo>
                        <a:pt x="2" y="131"/>
                        <a:pt x="3" y="130"/>
                        <a:pt x="5" y="128"/>
                      </a:cubicBezTo>
                      <a:cubicBezTo>
                        <a:pt x="5" y="127"/>
                        <a:pt x="6" y="127"/>
                        <a:pt x="6" y="127"/>
                      </a:cubicBezTo>
                      <a:cubicBezTo>
                        <a:pt x="7" y="126"/>
                        <a:pt x="8" y="125"/>
                        <a:pt x="9" y="124"/>
                      </a:cubicBezTo>
                      <a:cubicBezTo>
                        <a:pt x="10" y="122"/>
                        <a:pt x="11" y="121"/>
                        <a:pt x="13" y="120"/>
                      </a:cubicBezTo>
                      <a:cubicBezTo>
                        <a:pt x="14" y="119"/>
                        <a:pt x="14" y="117"/>
                        <a:pt x="15" y="115"/>
                      </a:cubicBezTo>
                      <a:cubicBezTo>
                        <a:pt x="15" y="114"/>
                        <a:pt x="15" y="114"/>
                        <a:pt x="16" y="113"/>
                      </a:cubicBezTo>
                      <a:cubicBezTo>
                        <a:pt x="16" y="112"/>
                        <a:pt x="15" y="111"/>
                        <a:pt x="15" y="110"/>
                      </a:cubicBezTo>
                      <a:cubicBezTo>
                        <a:pt x="15" y="109"/>
                        <a:pt x="15" y="108"/>
                        <a:pt x="15" y="107"/>
                      </a:cubicBezTo>
                      <a:cubicBezTo>
                        <a:pt x="14" y="103"/>
                        <a:pt x="14" y="99"/>
                        <a:pt x="14" y="96"/>
                      </a:cubicBezTo>
                      <a:cubicBezTo>
                        <a:pt x="15" y="94"/>
                        <a:pt x="15" y="91"/>
                        <a:pt x="15" y="89"/>
                      </a:cubicBezTo>
                      <a:cubicBezTo>
                        <a:pt x="13" y="89"/>
                        <a:pt x="13" y="90"/>
                        <a:pt x="10" y="89"/>
                      </a:cubicBezTo>
                      <a:cubicBezTo>
                        <a:pt x="6" y="88"/>
                        <a:pt x="2" y="80"/>
                        <a:pt x="3" y="78"/>
                      </a:cubicBezTo>
                      <a:cubicBezTo>
                        <a:pt x="1" y="76"/>
                        <a:pt x="0" y="75"/>
                        <a:pt x="0" y="73"/>
                      </a:cubicBezTo>
                      <a:cubicBezTo>
                        <a:pt x="0" y="71"/>
                        <a:pt x="0" y="69"/>
                        <a:pt x="1" y="67"/>
                      </a:cubicBezTo>
                      <a:cubicBezTo>
                        <a:pt x="2" y="65"/>
                        <a:pt x="4" y="63"/>
                        <a:pt x="5" y="62"/>
                      </a:cubicBezTo>
                      <a:cubicBezTo>
                        <a:pt x="9" y="58"/>
                        <a:pt x="15" y="55"/>
                        <a:pt x="17" y="54"/>
                      </a:cubicBezTo>
                      <a:cubicBezTo>
                        <a:pt x="18" y="54"/>
                        <a:pt x="18" y="54"/>
                        <a:pt x="18" y="55"/>
                      </a:cubicBezTo>
                      <a:cubicBezTo>
                        <a:pt x="18" y="56"/>
                        <a:pt x="17" y="57"/>
                        <a:pt x="17" y="58"/>
                      </a:cubicBezTo>
                      <a:cubicBezTo>
                        <a:pt x="17" y="58"/>
                        <a:pt x="17" y="58"/>
                        <a:pt x="17" y="59"/>
                      </a:cubicBezTo>
                      <a:cubicBezTo>
                        <a:pt x="18" y="60"/>
                        <a:pt x="18" y="61"/>
                        <a:pt x="19" y="62"/>
                      </a:cubicBezTo>
                      <a:cubicBezTo>
                        <a:pt x="19" y="65"/>
                        <a:pt x="19" y="68"/>
                        <a:pt x="18" y="70"/>
                      </a:cubicBezTo>
                      <a:cubicBezTo>
                        <a:pt x="17" y="69"/>
                        <a:pt x="17" y="69"/>
                        <a:pt x="17" y="69"/>
                      </a:cubicBezTo>
                      <a:cubicBezTo>
                        <a:pt x="16" y="70"/>
                        <a:pt x="16" y="70"/>
                        <a:pt x="16" y="70"/>
                      </a:cubicBezTo>
                      <a:cubicBezTo>
                        <a:pt x="16" y="70"/>
                        <a:pt x="16" y="69"/>
                        <a:pt x="15" y="69"/>
                      </a:cubicBezTo>
                      <a:cubicBezTo>
                        <a:pt x="15" y="69"/>
                        <a:pt x="15" y="68"/>
                        <a:pt x="14" y="68"/>
                      </a:cubicBezTo>
                      <a:cubicBezTo>
                        <a:pt x="14" y="71"/>
                        <a:pt x="14" y="74"/>
                        <a:pt x="11" y="76"/>
                      </a:cubicBezTo>
                      <a:cubicBezTo>
                        <a:pt x="11" y="77"/>
                        <a:pt x="11" y="77"/>
                        <a:pt x="11" y="77"/>
                      </a:cubicBezTo>
                      <a:cubicBezTo>
                        <a:pt x="11" y="77"/>
                        <a:pt x="12" y="77"/>
                        <a:pt x="13" y="76"/>
                      </a:cubicBezTo>
                      <a:cubicBezTo>
                        <a:pt x="15" y="76"/>
                        <a:pt x="16" y="75"/>
                        <a:pt x="17" y="74"/>
                      </a:cubicBezTo>
                      <a:cubicBezTo>
                        <a:pt x="19" y="72"/>
                        <a:pt x="20" y="71"/>
                        <a:pt x="22" y="69"/>
                      </a:cubicBezTo>
                      <a:cubicBezTo>
                        <a:pt x="23" y="67"/>
                        <a:pt x="25" y="64"/>
                        <a:pt x="27" y="62"/>
                      </a:cubicBezTo>
                      <a:cubicBezTo>
                        <a:pt x="29" y="59"/>
                        <a:pt x="31" y="56"/>
                        <a:pt x="34" y="54"/>
                      </a:cubicBezTo>
                      <a:cubicBezTo>
                        <a:pt x="40" y="49"/>
                        <a:pt x="47" y="45"/>
                        <a:pt x="54" y="42"/>
                      </a:cubicBezTo>
                      <a:cubicBezTo>
                        <a:pt x="61" y="39"/>
                        <a:pt x="68" y="37"/>
                        <a:pt x="78" y="36"/>
                      </a:cubicBezTo>
                      <a:cubicBezTo>
                        <a:pt x="79" y="35"/>
                        <a:pt x="80" y="34"/>
                        <a:pt x="82" y="32"/>
                      </a:cubicBezTo>
                      <a:cubicBezTo>
                        <a:pt x="83" y="31"/>
                        <a:pt x="84" y="30"/>
                        <a:pt x="86" y="29"/>
                      </a:cubicBezTo>
                      <a:cubicBezTo>
                        <a:pt x="88" y="27"/>
                        <a:pt x="89" y="25"/>
                        <a:pt x="91" y="25"/>
                      </a:cubicBezTo>
                      <a:cubicBezTo>
                        <a:pt x="93" y="24"/>
                        <a:pt x="94" y="24"/>
                        <a:pt x="96" y="24"/>
                      </a:cubicBezTo>
                      <a:cubicBezTo>
                        <a:pt x="99" y="20"/>
                        <a:pt x="101" y="17"/>
                        <a:pt x="105" y="14"/>
                      </a:cubicBezTo>
                      <a:cubicBezTo>
                        <a:pt x="108" y="11"/>
                        <a:pt x="112" y="9"/>
                        <a:pt x="117" y="6"/>
                      </a:cubicBezTo>
                      <a:cubicBezTo>
                        <a:pt x="127" y="2"/>
                        <a:pt x="136" y="0"/>
                        <a:pt x="145" y="0"/>
                      </a:cubicBezTo>
                      <a:cubicBezTo>
                        <a:pt x="153" y="1"/>
                        <a:pt x="161" y="4"/>
                        <a:pt x="169" y="11"/>
                      </a:cubicBezTo>
                      <a:cubicBezTo>
                        <a:pt x="171" y="12"/>
                        <a:pt x="172" y="14"/>
                        <a:pt x="174" y="15"/>
                      </a:cubicBezTo>
                      <a:cubicBezTo>
                        <a:pt x="178" y="18"/>
                        <a:pt x="181" y="21"/>
                        <a:pt x="185" y="24"/>
                      </a:cubicBezTo>
                      <a:cubicBezTo>
                        <a:pt x="186" y="25"/>
                        <a:pt x="188" y="26"/>
                        <a:pt x="189" y="27"/>
                      </a:cubicBezTo>
                      <a:cubicBezTo>
                        <a:pt x="191" y="28"/>
                        <a:pt x="192" y="29"/>
                        <a:pt x="193" y="30"/>
                      </a:cubicBezTo>
                      <a:cubicBezTo>
                        <a:pt x="195" y="32"/>
                        <a:pt x="196" y="34"/>
                        <a:pt x="197" y="36"/>
                      </a:cubicBezTo>
                      <a:cubicBezTo>
                        <a:pt x="198" y="37"/>
                        <a:pt x="199" y="39"/>
                        <a:pt x="200" y="41"/>
                      </a:cubicBezTo>
                      <a:cubicBezTo>
                        <a:pt x="202" y="40"/>
                        <a:pt x="204" y="40"/>
                        <a:pt x="205" y="38"/>
                      </a:cubicBezTo>
                      <a:cubicBezTo>
                        <a:pt x="206" y="37"/>
                        <a:pt x="207" y="36"/>
                        <a:pt x="208" y="34"/>
                      </a:cubicBezTo>
                      <a:cubicBezTo>
                        <a:pt x="209" y="33"/>
                        <a:pt x="210" y="31"/>
                        <a:pt x="211" y="30"/>
                      </a:cubicBezTo>
                      <a:cubicBezTo>
                        <a:pt x="211" y="30"/>
                        <a:pt x="212" y="30"/>
                        <a:pt x="212" y="30"/>
                      </a:cubicBezTo>
                      <a:cubicBezTo>
                        <a:pt x="214" y="29"/>
                        <a:pt x="217" y="29"/>
                        <a:pt x="218" y="30"/>
                      </a:cubicBezTo>
                      <a:cubicBezTo>
                        <a:pt x="220" y="30"/>
                        <a:pt x="222" y="31"/>
                        <a:pt x="224" y="33"/>
                      </a:cubicBezTo>
                      <a:cubicBezTo>
                        <a:pt x="224" y="33"/>
                        <a:pt x="224" y="34"/>
                        <a:pt x="225" y="35"/>
                      </a:cubicBezTo>
                      <a:cubicBezTo>
                        <a:pt x="228" y="39"/>
                        <a:pt x="230" y="46"/>
                        <a:pt x="231" y="53"/>
                      </a:cubicBezTo>
                      <a:cubicBezTo>
                        <a:pt x="232" y="61"/>
                        <a:pt x="232" y="69"/>
                        <a:pt x="233" y="75"/>
                      </a:cubicBezTo>
                      <a:close/>
                      <a:moveTo>
                        <a:pt x="160" y="101"/>
                      </a:moveTo>
                      <a:cubicBezTo>
                        <a:pt x="162" y="102"/>
                        <a:pt x="164" y="104"/>
                        <a:pt x="167" y="105"/>
                      </a:cubicBezTo>
                      <a:cubicBezTo>
                        <a:pt x="180" y="109"/>
                        <a:pt x="196" y="114"/>
                        <a:pt x="209" y="106"/>
                      </a:cubicBezTo>
                      <a:cubicBezTo>
                        <a:pt x="219" y="101"/>
                        <a:pt x="224" y="88"/>
                        <a:pt x="226" y="76"/>
                      </a:cubicBezTo>
                      <a:cubicBezTo>
                        <a:pt x="227" y="65"/>
                        <a:pt x="225" y="49"/>
                        <a:pt x="221" y="39"/>
                      </a:cubicBezTo>
                      <a:cubicBezTo>
                        <a:pt x="220" y="36"/>
                        <a:pt x="216" y="33"/>
                        <a:pt x="213" y="35"/>
                      </a:cubicBezTo>
                      <a:cubicBezTo>
                        <a:pt x="211" y="37"/>
                        <a:pt x="209" y="41"/>
                        <a:pt x="206" y="43"/>
                      </a:cubicBezTo>
                      <a:cubicBezTo>
                        <a:pt x="203" y="46"/>
                        <a:pt x="196" y="45"/>
                        <a:pt x="198" y="51"/>
                      </a:cubicBezTo>
                      <a:cubicBezTo>
                        <a:pt x="198" y="56"/>
                        <a:pt x="198" y="61"/>
                        <a:pt x="198" y="65"/>
                      </a:cubicBezTo>
                      <a:cubicBezTo>
                        <a:pt x="197" y="69"/>
                        <a:pt x="196" y="75"/>
                        <a:pt x="193" y="78"/>
                      </a:cubicBezTo>
                      <a:cubicBezTo>
                        <a:pt x="194" y="75"/>
                        <a:pt x="195" y="69"/>
                        <a:pt x="195" y="65"/>
                      </a:cubicBezTo>
                      <a:cubicBezTo>
                        <a:pt x="195" y="63"/>
                        <a:pt x="195" y="61"/>
                        <a:pt x="195" y="58"/>
                      </a:cubicBezTo>
                      <a:cubicBezTo>
                        <a:pt x="194" y="58"/>
                        <a:pt x="194" y="58"/>
                        <a:pt x="193" y="58"/>
                      </a:cubicBezTo>
                      <a:cubicBezTo>
                        <a:pt x="192" y="58"/>
                        <a:pt x="189" y="61"/>
                        <a:pt x="188" y="62"/>
                      </a:cubicBezTo>
                      <a:cubicBezTo>
                        <a:pt x="186" y="67"/>
                        <a:pt x="186" y="70"/>
                        <a:pt x="184" y="75"/>
                      </a:cubicBezTo>
                      <a:cubicBezTo>
                        <a:pt x="186" y="70"/>
                        <a:pt x="185" y="66"/>
                        <a:pt x="186" y="61"/>
                      </a:cubicBezTo>
                      <a:cubicBezTo>
                        <a:pt x="187" y="59"/>
                        <a:pt x="189" y="58"/>
                        <a:pt x="191" y="57"/>
                      </a:cubicBezTo>
                      <a:cubicBezTo>
                        <a:pt x="190" y="56"/>
                        <a:pt x="189" y="57"/>
                        <a:pt x="187" y="57"/>
                      </a:cubicBezTo>
                      <a:cubicBezTo>
                        <a:pt x="181" y="59"/>
                        <a:pt x="181" y="64"/>
                        <a:pt x="178" y="69"/>
                      </a:cubicBezTo>
                      <a:cubicBezTo>
                        <a:pt x="181" y="62"/>
                        <a:pt x="179" y="57"/>
                        <a:pt x="187" y="55"/>
                      </a:cubicBezTo>
                      <a:cubicBezTo>
                        <a:pt x="190" y="54"/>
                        <a:pt x="192" y="54"/>
                        <a:pt x="194" y="56"/>
                      </a:cubicBezTo>
                      <a:cubicBezTo>
                        <a:pt x="194" y="56"/>
                        <a:pt x="195" y="56"/>
                        <a:pt x="195" y="56"/>
                      </a:cubicBezTo>
                      <a:cubicBezTo>
                        <a:pt x="195" y="54"/>
                        <a:pt x="195" y="53"/>
                        <a:pt x="194" y="52"/>
                      </a:cubicBezTo>
                      <a:cubicBezTo>
                        <a:pt x="191" y="51"/>
                        <a:pt x="187" y="51"/>
                        <a:pt x="183" y="52"/>
                      </a:cubicBezTo>
                      <a:cubicBezTo>
                        <a:pt x="184" y="51"/>
                        <a:pt x="185" y="51"/>
                        <a:pt x="185" y="51"/>
                      </a:cubicBezTo>
                      <a:cubicBezTo>
                        <a:pt x="185" y="50"/>
                        <a:pt x="185" y="50"/>
                        <a:pt x="185" y="50"/>
                      </a:cubicBezTo>
                      <a:cubicBezTo>
                        <a:pt x="185" y="49"/>
                        <a:pt x="185" y="48"/>
                        <a:pt x="185" y="47"/>
                      </a:cubicBezTo>
                      <a:cubicBezTo>
                        <a:pt x="185" y="46"/>
                        <a:pt x="185" y="45"/>
                        <a:pt x="185" y="44"/>
                      </a:cubicBezTo>
                      <a:cubicBezTo>
                        <a:pt x="185" y="44"/>
                        <a:pt x="185" y="44"/>
                        <a:pt x="185" y="44"/>
                      </a:cubicBezTo>
                      <a:cubicBezTo>
                        <a:pt x="184" y="45"/>
                        <a:pt x="182" y="45"/>
                        <a:pt x="181" y="44"/>
                      </a:cubicBezTo>
                      <a:cubicBezTo>
                        <a:pt x="183" y="44"/>
                        <a:pt x="185" y="43"/>
                        <a:pt x="187" y="43"/>
                      </a:cubicBezTo>
                      <a:cubicBezTo>
                        <a:pt x="189" y="42"/>
                        <a:pt x="190" y="42"/>
                        <a:pt x="191" y="42"/>
                      </a:cubicBezTo>
                      <a:cubicBezTo>
                        <a:pt x="192" y="42"/>
                        <a:pt x="192" y="42"/>
                        <a:pt x="193" y="42"/>
                      </a:cubicBezTo>
                      <a:cubicBezTo>
                        <a:pt x="194" y="43"/>
                        <a:pt x="195" y="43"/>
                        <a:pt x="196" y="43"/>
                      </a:cubicBezTo>
                      <a:cubicBezTo>
                        <a:pt x="194" y="40"/>
                        <a:pt x="192" y="36"/>
                        <a:pt x="190" y="34"/>
                      </a:cubicBezTo>
                      <a:cubicBezTo>
                        <a:pt x="188" y="31"/>
                        <a:pt x="186" y="30"/>
                        <a:pt x="184" y="28"/>
                      </a:cubicBezTo>
                      <a:cubicBezTo>
                        <a:pt x="183" y="28"/>
                        <a:pt x="182" y="27"/>
                        <a:pt x="182" y="27"/>
                      </a:cubicBezTo>
                      <a:cubicBezTo>
                        <a:pt x="179" y="26"/>
                        <a:pt x="177" y="26"/>
                        <a:pt x="175" y="26"/>
                      </a:cubicBezTo>
                      <a:cubicBezTo>
                        <a:pt x="177" y="26"/>
                        <a:pt x="178" y="25"/>
                        <a:pt x="179" y="25"/>
                      </a:cubicBezTo>
                      <a:cubicBezTo>
                        <a:pt x="175" y="23"/>
                        <a:pt x="172" y="19"/>
                        <a:pt x="167" y="16"/>
                      </a:cubicBezTo>
                      <a:cubicBezTo>
                        <a:pt x="152" y="2"/>
                        <a:pt x="139" y="3"/>
                        <a:pt x="118" y="12"/>
                      </a:cubicBezTo>
                      <a:cubicBezTo>
                        <a:pt x="110" y="16"/>
                        <a:pt x="107" y="19"/>
                        <a:pt x="102" y="26"/>
                      </a:cubicBezTo>
                      <a:cubicBezTo>
                        <a:pt x="107" y="26"/>
                        <a:pt x="112" y="25"/>
                        <a:pt x="118" y="24"/>
                      </a:cubicBezTo>
                      <a:cubicBezTo>
                        <a:pt x="112" y="26"/>
                        <a:pt x="107" y="27"/>
                        <a:pt x="101" y="28"/>
                      </a:cubicBezTo>
                      <a:cubicBezTo>
                        <a:pt x="96" y="29"/>
                        <a:pt x="94" y="29"/>
                        <a:pt x="89" y="33"/>
                      </a:cubicBezTo>
                      <a:cubicBezTo>
                        <a:pt x="81" y="41"/>
                        <a:pt x="74" y="50"/>
                        <a:pt x="67" y="58"/>
                      </a:cubicBezTo>
                      <a:cubicBezTo>
                        <a:pt x="62" y="63"/>
                        <a:pt x="60" y="68"/>
                        <a:pt x="57" y="73"/>
                      </a:cubicBezTo>
                      <a:cubicBezTo>
                        <a:pt x="55" y="79"/>
                        <a:pt x="56" y="81"/>
                        <a:pt x="59" y="85"/>
                      </a:cubicBezTo>
                      <a:cubicBezTo>
                        <a:pt x="62" y="90"/>
                        <a:pt x="64" y="92"/>
                        <a:pt x="66" y="96"/>
                      </a:cubicBezTo>
                      <a:cubicBezTo>
                        <a:pt x="69" y="91"/>
                        <a:pt x="74" y="86"/>
                        <a:pt x="79" y="80"/>
                      </a:cubicBezTo>
                      <a:cubicBezTo>
                        <a:pt x="75" y="86"/>
                        <a:pt x="71" y="92"/>
                        <a:pt x="68" y="99"/>
                      </a:cubicBezTo>
                      <a:cubicBezTo>
                        <a:pt x="66" y="103"/>
                        <a:pt x="65" y="105"/>
                        <a:pt x="65" y="109"/>
                      </a:cubicBezTo>
                      <a:cubicBezTo>
                        <a:pt x="69" y="114"/>
                        <a:pt x="71" y="116"/>
                        <a:pt x="74" y="117"/>
                      </a:cubicBezTo>
                      <a:cubicBezTo>
                        <a:pt x="78" y="118"/>
                        <a:pt x="82" y="118"/>
                        <a:pt x="85" y="116"/>
                      </a:cubicBezTo>
                      <a:cubicBezTo>
                        <a:pt x="94" y="111"/>
                        <a:pt x="102" y="106"/>
                        <a:pt x="112" y="105"/>
                      </a:cubicBezTo>
                      <a:cubicBezTo>
                        <a:pt x="117" y="96"/>
                        <a:pt x="116" y="85"/>
                        <a:pt x="114" y="75"/>
                      </a:cubicBezTo>
                      <a:cubicBezTo>
                        <a:pt x="113" y="66"/>
                        <a:pt x="113" y="59"/>
                        <a:pt x="115" y="50"/>
                      </a:cubicBezTo>
                      <a:cubicBezTo>
                        <a:pt x="115" y="58"/>
                        <a:pt x="116" y="66"/>
                        <a:pt x="118" y="74"/>
                      </a:cubicBezTo>
                      <a:cubicBezTo>
                        <a:pt x="120" y="86"/>
                        <a:pt x="121" y="96"/>
                        <a:pt x="116" y="108"/>
                      </a:cubicBezTo>
                      <a:cubicBezTo>
                        <a:pt x="105" y="109"/>
                        <a:pt x="96" y="115"/>
                        <a:pt x="87" y="120"/>
                      </a:cubicBezTo>
                      <a:cubicBezTo>
                        <a:pt x="83" y="122"/>
                        <a:pt x="79" y="122"/>
                        <a:pt x="74" y="121"/>
                      </a:cubicBezTo>
                      <a:cubicBezTo>
                        <a:pt x="69" y="121"/>
                        <a:pt x="66" y="117"/>
                        <a:pt x="61" y="111"/>
                      </a:cubicBezTo>
                      <a:cubicBezTo>
                        <a:pt x="61" y="107"/>
                        <a:pt x="62" y="105"/>
                        <a:pt x="63" y="101"/>
                      </a:cubicBezTo>
                      <a:cubicBezTo>
                        <a:pt x="62" y="96"/>
                        <a:pt x="59" y="94"/>
                        <a:pt x="55" y="88"/>
                      </a:cubicBezTo>
                      <a:cubicBezTo>
                        <a:pt x="50" y="82"/>
                        <a:pt x="50" y="79"/>
                        <a:pt x="54" y="72"/>
                      </a:cubicBezTo>
                      <a:cubicBezTo>
                        <a:pt x="56" y="67"/>
                        <a:pt x="59" y="62"/>
                        <a:pt x="63" y="57"/>
                      </a:cubicBezTo>
                      <a:cubicBezTo>
                        <a:pt x="67" y="52"/>
                        <a:pt x="71" y="48"/>
                        <a:pt x="75" y="43"/>
                      </a:cubicBezTo>
                      <a:cubicBezTo>
                        <a:pt x="59" y="46"/>
                        <a:pt x="49" y="49"/>
                        <a:pt x="38" y="59"/>
                      </a:cubicBezTo>
                      <a:cubicBezTo>
                        <a:pt x="30" y="66"/>
                        <a:pt x="26" y="75"/>
                        <a:pt x="22" y="84"/>
                      </a:cubicBezTo>
                      <a:cubicBezTo>
                        <a:pt x="20" y="90"/>
                        <a:pt x="19" y="97"/>
                        <a:pt x="20" y="107"/>
                      </a:cubicBezTo>
                      <a:cubicBezTo>
                        <a:pt x="22" y="121"/>
                        <a:pt x="29" y="135"/>
                        <a:pt x="36" y="146"/>
                      </a:cubicBezTo>
                      <a:cubicBezTo>
                        <a:pt x="35" y="153"/>
                        <a:pt x="34" y="158"/>
                        <a:pt x="32" y="163"/>
                      </a:cubicBezTo>
                      <a:cubicBezTo>
                        <a:pt x="30" y="168"/>
                        <a:pt x="38" y="170"/>
                        <a:pt x="43" y="171"/>
                      </a:cubicBezTo>
                      <a:cubicBezTo>
                        <a:pt x="46" y="172"/>
                        <a:pt x="58" y="176"/>
                        <a:pt x="60" y="171"/>
                      </a:cubicBezTo>
                      <a:cubicBezTo>
                        <a:pt x="60" y="168"/>
                        <a:pt x="60" y="166"/>
                        <a:pt x="60" y="164"/>
                      </a:cubicBezTo>
                      <a:cubicBezTo>
                        <a:pt x="62" y="159"/>
                        <a:pt x="63" y="159"/>
                        <a:pt x="65" y="156"/>
                      </a:cubicBezTo>
                      <a:cubicBezTo>
                        <a:pt x="67" y="153"/>
                        <a:pt x="67" y="152"/>
                        <a:pt x="67" y="148"/>
                      </a:cubicBezTo>
                      <a:cubicBezTo>
                        <a:pt x="67" y="144"/>
                        <a:pt x="67" y="136"/>
                        <a:pt x="67" y="134"/>
                      </a:cubicBezTo>
                      <a:cubicBezTo>
                        <a:pt x="67" y="136"/>
                        <a:pt x="68" y="140"/>
                        <a:pt x="69" y="143"/>
                      </a:cubicBezTo>
                      <a:cubicBezTo>
                        <a:pt x="77" y="144"/>
                        <a:pt x="87" y="144"/>
                        <a:pt x="95" y="142"/>
                      </a:cubicBezTo>
                      <a:cubicBezTo>
                        <a:pt x="95" y="141"/>
                        <a:pt x="95" y="141"/>
                        <a:pt x="96" y="140"/>
                      </a:cubicBezTo>
                      <a:cubicBezTo>
                        <a:pt x="96" y="138"/>
                        <a:pt x="98" y="136"/>
                        <a:pt x="98" y="134"/>
                      </a:cubicBezTo>
                      <a:cubicBezTo>
                        <a:pt x="98" y="135"/>
                        <a:pt x="98" y="138"/>
                        <a:pt x="98" y="140"/>
                      </a:cubicBezTo>
                      <a:cubicBezTo>
                        <a:pt x="97" y="142"/>
                        <a:pt x="97" y="143"/>
                        <a:pt x="98" y="146"/>
                      </a:cubicBezTo>
                      <a:cubicBezTo>
                        <a:pt x="98" y="147"/>
                        <a:pt x="98" y="148"/>
                        <a:pt x="98" y="149"/>
                      </a:cubicBezTo>
                      <a:cubicBezTo>
                        <a:pt x="97" y="148"/>
                        <a:pt x="96" y="147"/>
                        <a:pt x="96" y="146"/>
                      </a:cubicBezTo>
                      <a:cubicBezTo>
                        <a:pt x="92" y="148"/>
                        <a:pt x="89" y="150"/>
                        <a:pt x="86" y="152"/>
                      </a:cubicBezTo>
                      <a:cubicBezTo>
                        <a:pt x="82" y="154"/>
                        <a:pt x="86" y="162"/>
                        <a:pt x="88" y="165"/>
                      </a:cubicBezTo>
                      <a:cubicBezTo>
                        <a:pt x="92" y="171"/>
                        <a:pt x="96" y="178"/>
                        <a:pt x="103" y="174"/>
                      </a:cubicBezTo>
                      <a:cubicBezTo>
                        <a:pt x="106" y="173"/>
                        <a:pt x="107" y="170"/>
                        <a:pt x="108" y="168"/>
                      </a:cubicBezTo>
                      <a:cubicBezTo>
                        <a:pt x="111" y="167"/>
                        <a:pt x="121" y="158"/>
                        <a:pt x="123" y="157"/>
                      </a:cubicBezTo>
                      <a:cubicBezTo>
                        <a:pt x="126" y="155"/>
                        <a:pt x="135" y="141"/>
                        <a:pt x="136" y="137"/>
                      </a:cubicBezTo>
                      <a:cubicBezTo>
                        <a:pt x="138" y="129"/>
                        <a:pt x="141" y="123"/>
                        <a:pt x="142" y="115"/>
                      </a:cubicBezTo>
                      <a:cubicBezTo>
                        <a:pt x="136" y="113"/>
                        <a:pt x="133" y="110"/>
                        <a:pt x="129" y="105"/>
                      </a:cubicBezTo>
                      <a:cubicBezTo>
                        <a:pt x="135" y="109"/>
                        <a:pt x="140" y="112"/>
                        <a:pt x="146" y="114"/>
                      </a:cubicBezTo>
                      <a:cubicBezTo>
                        <a:pt x="148" y="115"/>
                        <a:pt x="151" y="118"/>
                        <a:pt x="153" y="120"/>
                      </a:cubicBezTo>
                      <a:cubicBezTo>
                        <a:pt x="157" y="122"/>
                        <a:pt x="159" y="126"/>
                        <a:pt x="165" y="126"/>
                      </a:cubicBezTo>
                      <a:cubicBezTo>
                        <a:pt x="170" y="126"/>
                        <a:pt x="176" y="122"/>
                        <a:pt x="178" y="117"/>
                      </a:cubicBezTo>
                      <a:cubicBezTo>
                        <a:pt x="178" y="114"/>
                        <a:pt x="179" y="113"/>
                        <a:pt x="179" y="111"/>
                      </a:cubicBezTo>
                      <a:cubicBezTo>
                        <a:pt x="178" y="110"/>
                        <a:pt x="177" y="110"/>
                        <a:pt x="176" y="110"/>
                      </a:cubicBezTo>
                      <a:cubicBezTo>
                        <a:pt x="175" y="113"/>
                        <a:pt x="175" y="114"/>
                        <a:pt x="175" y="115"/>
                      </a:cubicBezTo>
                      <a:cubicBezTo>
                        <a:pt x="174" y="119"/>
                        <a:pt x="169" y="121"/>
                        <a:pt x="165" y="120"/>
                      </a:cubicBezTo>
                      <a:cubicBezTo>
                        <a:pt x="163" y="120"/>
                        <a:pt x="162" y="120"/>
                        <a:pt x="161" y="119"/>
                      </a:cubicBezTo>
                      <a:cubicBezTo>
                        <a:pt x="162" y="121"/>
                        <a:pt x="163" y="121"/>
                        <a:pt x="165" y="122"/>
                      </a:cubicBezTo>
                      <a:cubicBezTo>
                        <a:pt x="166" y="122"/>
                        <a:pt x="168" y="122"/>
                        <a:pt x="171" y="122"/>
                      </a:cubicBezTo>
                      <a:cubicBezTo>
                        <a:pt x="167" y="124"/>
                        <a:pt x="166" y="124"/>
                        <a:pt x="164" y="123"/>
                      </a:cubicBezTo>
                      <a:cubicBezTo>
                        <a:pt x="157" y="122"/>
                        <a:pt x="159" y="114"/>
                        <a:pt x="161" y="109"/>
                      </a:cubicBezTo>
                      <a:cubicBezTo>
                        <a:pt x="162" y="107"/>
                        <a:pt x="161" y="103"/>
                        <a:pt x="160" y="101"/>
                      </a:cubicBezTo>
                      <a:close/>
                      <a:moveTo>
                        <a:pt x="148" y="151"/>
                      </a:moveTo>
                      <a:cubicBezTo>
                        <a:pt x="147" y="147"/>
                        <a:pt x="147" y="144"/>
                        <a:pt x="147" y="140"/>
                      </a:cubicBezTo>
                      <a:cubicBezTo>
                        <a:pt x="147" y="136"/>
                        <a:pt x="146" y="134"/>
                        <a:pt x="145" y="131"/>
                      </a:cubicBezTo>
                      <a:cubicBezTo>
                        <a:pt x="144" y="129"/>
                        <a:pt x="144" y="127"/>
                        <a:pt x="143" y="126"/>
                      </a:cubicBezTo>
                      <a:cubicBezTo>
                        <a:pt x="142" y="130"/>
                        <a:pt x="140" y="134"/>
                        <a:pt x="139" y="139"/>
                      </a:cubicBezTo>
                      <a:cubicBezTo>
                        <a:pt x="138" y="144"/>
                        <a:pt x="130" y="157"/>
                        <a:pt x="126" y="160"/>
                      </a:cubicBezTo>
                      <a:cubicBezTo>
                        <a:pt x="127" y="160"/>
                        <a:pt x="128" y="160"/>
                        <a:pt x="131" y="161"/>
                      </a:cubicBezTo>
                      <a:cubicBezTo>
                        <a:pt x="133" y="161"/>
                        <a:pt x="141" y="161"/>
                        <a:pt x="143" y="161"/>
                      </a:cubicBezTo>
                      <a:cubicBezTo>
                        <a:pt x="147" y="161"/>
                        <a:pt x="149" y="161"/>
                        <a:pt x="149" y="156"/>
                      </a:cubicBezTo>
                      <a:cubicBezTo>
                        <a:pt x="149" y="154"/>
                        <a:pt x="149" y="153"/>
                        <a:pt x="148" y="151"/>
                      </a:cubicBezTo>
                      <a:close/>
                      <a:moveTo>
                        <a:pt x="6" y="77"/>
                      </a:moveTo>
                      <a:cubicBezTo>
                        <a:pt x="6" y="79"/>
                        <a:pt x="7" y="81"/>
                        <a:pt x="8" y="83"/>
                      </a:cubicBezTo>
                      <a:cubicBezTo>
                        <a:pt x="10" y="87"/>
                        <a:pt x="14" y="86"/>
                        <a:pt x="18" y="84"/>
                      </a:cubicBezTo>
                      <a:cubicBezTo>
                        <a:pt x="18" y="84"/>
                        <a:pt x="18" y="84"/>
                        <a:pt x="18" y="83"/>
                      </a:cubicBezTo>
                      <a:cubicBezTo>
                        <a:pt x="19" y="82"/>
                        <a:pt x="20" y="80"/>
                        <a:pt x="20" y="78"/>
                      </a:cubicBezTo>
                      <a:cubicBezTo>
                        <a:pt x="19" y="79"/>
                        <a:pt x="17" y="80"/>
                        <a:pt x="15" y="81"/>
                      </a:cubicBezTo>
                      <a:cubicBezTo>
                        <a:pt x="10" y="83"/>
                        <a:pt x="10" y="81"/>
                        <a:pt x="8" y="77"/>
                      </a:cubicBezTo>
                      <a:cubicBezTo>
                        <a:pt x="13" y="73"/>
                        <a:pt x="11" y="69"/>
                        <a:pt x="12" y="63"/>
                      </a:cubicBezTo>
                      <a:cubicBezTo>
                        <a:pt x="12" y="62"/>
                        <a:pt x="13" y="61"/>
                        <a:pt x="14" y="60"/>
                      </a:cubicBezTo>
                      <a:cubicBezTo>
                        <a:pt x="9" y="62"/>
                        <a:pt x="0" y="71"/>
                        <a:pt x="6" y="77"/>
                      </a:cubicBezTo>
                      <a:close/>
                      <a:moveTo>
                        <a:pt x="17" y="66"/>
                      </a:moveTo>
                      <a:cubicBezTo>
                        <a:pt x="17" y="64"/>
                        <a:pt x="17" y="63"/>
                        <a:pt x="15" y="62"/>
                      </a:cubicBezTo>
                      <a:cubicBezTo>
                        <a:pt x="15" y="63"/>
                        <a:pt x="15" y="63"/>
                        <a:pt x="15" y="63"/>
                      </a:cubicBezTo>
                      <a:cubicBezTo>
                        <a:pt x="14" y="64"/>
                        <a:pt x="14" y="65"/>
                        <a:pt x="14" y="65"/>
                      </a:cubicBezTo>
                      <a:cubicBezTo>
                        <a:pt x="15" y="65"/>
                        <a:pt x="16" y="65"/>
                        <a:pt x="17" y="66"/>
                      </a:cubicBezTo>
                      <a:close/>
                      <a:moveTo>
                        <a:pt x="17" y="124"/>
                      </a:moveTo>
                      <a:cubicBezTo>
                        <a:pt x="15" y="126"/>
                        <a:pt x="13" y="128"/>
                        <a:pt x="10" y="131"/>
                      </a:cubicBezTo>
                      <a:cubicBezTo>
                        <a:pt x="9" y="133"/>
                        <a:pt x="8" y="133"/>
                        <a:pt x="9" y="135"/>
                      </a:cubicBezTo>
                      <a:cubicBezTo>
                        <a:pt x="9" y="138"/>
                        <a:pt x="11" y="142"/>
                        <a:pt x="14" y="145"/>
                      </a:cubicBezTo>
                      <a:cubicBezTo>
                        <a:pt x="17" y="148"/>
                        <a:pt x="26" y="155"/>
                        <a:pt x="30" y="150"/>
                      </a:cubicBezTo>
                      <a:cubicBezTo>
                        <a:pt x="30" y="149"/>
                        <a:pt x="31" y="148"/>
                        <a:pt x="31" y="147"/>
                      </a:cubicBezTo>
                      <a:cubicBezTo>
                        <a:pt x="26" y="139"/>
                        <a:pt x="22" y="129"/>
                        <a:pt x="19" y="120"/>
                      </a:cubicBezTo>
                      <a:cubicBezTo>
                        <a:pt x="18" y="121"/>
                        <a:pt x="18" y="122"/>
                        <a:pt x="17" y="124"/>
                      </a:cubicBezTo>
                      <a:close/>
                      <a:moveTo>
                        <a:pt x="194" y="43"/>
                      </a:moveTo>
                      <a:cubicBezTo>
                        <a:pt x="195" y="43"/>
                        <a:pt x="195" y="44"/>
                        <a:pt x="196" y="45"/>
                      </a:cubicBezTo>
                      <a:cubicBezTo>
                        <a:pt x="196" y="44"/>
                        <a:pt x="196" y="44"/>
                        <a:pt x="196" y="44"/>
                      </a:cubicBezTo>
                      <a:cubicBezTo>
                        <a:pt x="196" y="44"/>
                        <a:pt x="196" y="43"/>
                        <a:pt x="196" y="43"/>
                      </a:cubicBezTo>
                      <a:cubicBezTo>
                        <a:pt x="195" y="43"/>
                        <a:pt x="195" y="43"/>
                        <a:pt x="194" y="43"/>
                      </a:cubicBezTo>
                      <a:close/>
                      <a:moveTo>
                        <a:pt x="23" y="71"/>
                      </a:moveTo>
                      <a:cubicBezTo>
                        <a:pt x="23" y="71"/>
                        <a:pt x="23" y="71"/>
                        <a:pt x="23" y="71"/>
                      </a:cubicBezTo>
                      <a:moveTo>
                        <a:pt x="16" y="60"/>
                      </a:moveTo>
                      <a:cubicBezTo>
                        <a:pt x="16" y="60"/>
                        <a:pt x="16" y="60"/>
                        <a:pt x="16" y="60"/>
                      </a:cubicBezTo>
                      <a:moveTo>
                        <a:pt x="4" y="78"/>
                      </a:moveTo>
                      <a:cubicBezTo>
                        <a:pt x="4" y="78"/>
                        <a:pt x="4" y="78"/>
                        <a:pt x="4" y="78"/>
                      </a:cubicBezTo>
                      <a:moveTo>
                        <a:pt x="69" y="146"/>
                      </a:moveTo>
                      <a:cubicBezTo>
                        <a:pt x="69" y="146"/>
                        <a:pt x="69" y="146"/>
                        <a:pt x="69" y="146"/>
                      </a:cubicBezTo>
                      <a:moveTo>
                        <a:pt x="182" y="112"/>
                      </a:moveTo>
                      <a:cubicBezTo>
                        <a:pt x="182" y="112"/>
                        <a:pt x="182" y="112"/>
                        <a:pt x="182" y="112"/>
                      </a:cubicBezTo>
                      <a:moveTo>
                        <a:pt x="224" y="96"/>
                      </a:moveTo>
                      <a:cubicBezTo>
                        <a:pt x="224" y="96"/>
                        <a:pt x="224" y="96"/>
                        <a:pt x="224" y="96"/>
                      </a:cubicBezTo>
                      <a:moveTo>
                        <a:pt x="207" y="49"/>
                      </a:moveTo>
                      <a:cubicBezTo>
                        <a:pt x="214" y="46"/>
                        <a:pt x="217" y="41"/>
                        <a:pt x="218" y="35"/>
                      </a:cubicBezTo>
                      <a:cubicBezTo>
                        <a:pt x="216" y="40"/>
                        <a:pt x="212" y="44"/>
                        <a:pt x="206" y="47"/>
                      </a:cubicBezTo>
                      <a:cubicBezTo>
                        <a:pt x="204" y="48"/>
                        <a:pt x="202" y="48"/>
                        <a:pt x="198" y="47"/>
                      </a:cubicBezTo>
                      <a:cubicBezTo>
                        <a:pt x="202" y="49"/>
                        <a:pt x="204" y="49"/>
                        <a:pt x="207" y="49"/>
                      </a:cubicBezTo>
                      <a:close/>
                      <a:moveTo>
                        <a:pt x="170" y="55"/>
                      </a:moveTo>
                      <a:cubicBezTo>
                        <a:pt x="168" y="55"/>
                        <a:pt x="166" y="56"/>
                        <a:pt x="163" y="56"/>
                      </a:cubicBezTo>
                      <a:cubicBezTo>
                        <a:pt x="163" y="55"/>
                        <a:pt x="163" y="55"/>
                        <a:pt x="163" y="54"/>
                      </a:cubicBezTo>
                      <a:cubicBezTo>
                        <a:pt x="162" y="52"/>
                        <a:pt x="160" y="50"/>
                        <a:pt x="159" y="50"/>
                      </a:cubicBezTo>
                      <a:cubicBezTo>
                        <a:pt x="160" y="49"/>
                        <a:pt x="162" y="48"/>
                        <a:pt x="163" y="47"/>
                      </a:cubicBezTo>
                      <a:cubicBezTo>
                        <a:pt x="159" y="49"/>
                        <a:pt x="155" y="49"/>
                        <a:pt x="152" y="50"/>
                      </a:cubicBezTo>
                      <a:cubicBezTo>
                        <a:pt x="149" y="52"/>
                        <a:pt x="146" y="58"/>
                        <a:pt x="143" y="61"/>
                      </a:cubicBezTo>
                      <a:cubicBezTo>
                        <a:pt x="145" y="60"/>
                        <a:pt x="146" y="58"/>
                        <a:pt x="148" y="57"/>
                      </a:cubicBezTo>
                      <a:cubicBezTo>
                        <a:pt x="148" y="58"/>
                        <a:pt x="149" y="59"/>
                        <a:pt x="149" y="60"/>
                      </a:cubicBezTo>
                      <a:cubicBezTo>
                        <a:pt x="150" y="62"/>
                        <a:pt x="151" y="63"/>
                        <a:pt x="153" y="63"/>
                      </a:cubicBezTo>
                      <a:cubicBezTo>
                        <a:pt x="152" y="65"/>
                        <a:pt x="151" y="66"/>
                        <a:pt x="150" y="68"/>
                      </a:cubicBezTo>
                      <a:cubicBezTo>
                        <a:pt x="155" y="62"/>
                        <a:pt x="163" y="57"/>
                        <a:pt x="170" y="55"/>
                      </a:cubicBezTo>
                      <a:close/>
                      <a:moveTo>
                        <a:pt x="137" y="48"/>
                      </a:moveTo>
                      <a:cubicBezTo>
                        <a:pt x="138" y="43"/>
                        <a:pt x="140" y="37"/>
                        <a:pt x="148" y="34"/>
                      </a:cubicBezTo>
                      <a:cubicBezTo>
                        <a:pt x="137" y="36"/>
                        <a:pt x="135" y="41"/>
                        <a:pt x="137" y="48"/>
                      </a:cubicBezTo>
                      <a:close/>
                      <a:moveTo>
                        <a:pt x="155" y="101"/>
                      </a:moveTo>
                      <a:cubicBezTo>
                        <a:pt x="154" y="102"/>
                        <a:pt x="154" y="105"/>
                        <a:pt x="154" y="106"/>
                      </a:cubicBezTo>
                      <a:cubicBezTo>
                        <a:pt x="154" y="104"/>
                        <a:pt x="155" y="102"/>
                        <a:pt x="156" y="101"/>
                      </a:cubicBezTo>
                      <a:cubicBezTo>
                        <a:pt x="157" y="99"/>
                        <a:pt x="158" y="99"/>
                        <a:pt x="159" y="98"/>
                      </a:cubicBezTo>
                      <a:cubicBezTo>
                        <a:pt x="161" y="97"/>
                        <a:pt x="163" y="96"/>
                        <a:pt x="164" y="95"/>
                      </a:cubicBezTo>
                      <a:cubicBezTo>
                        <a:pt x="163" y="95"/>
                        <a:pt x="160" y="96"/>
                        <a:pt x="159" y="96"/>
                      </a:cubicBezTo>
                      <a:cubicBezTo>
                        <a:pt x="156" y="97"/>
                        <a:pt x="155" y="98"/>
                        <a:pt x="155" y="101"/>
                      </a:cubicBezTo>
                      <a:close/>
                      <a:moveTo>
                        <a:pt x="95" y="38"/>
                      </a:moveTo>
                      <a:cubicBezTo>
                        <a:pt x="91" y="43"/>
                        <a:pt x="88" y="56"/>
                        <a:pt x="86" y="62"/>
                      </a:cubicBezTo>
                      <a:cubicBezTo>
                        <a:pt x="88" y="57"/>
                        <a:pt x="93" y="44"/>
                        <a:pt x="97" y="41"/>
                      </a:cubicBezTo>
                      <a:cubicBezTo>
                        <a:pt x="98" y="40"/>
                        <a:pt x="99" y="40"/>
                        <a:pt x="100" y="39"/>
                      </a:cubicBezTo>
                      <a:cubicBezTo>
                        <a:pt x="97" y="44"/>
                        <a:pt x="97" y="45"/>
                        <a:pt x="98" y="51"/>
                      </a:cubicBezTo>
                      <a:cubicBezTo>
                        <a:pt x="99" y="45"/>
                        <a:pt x="101" y="42"/>
                        <a:pt x="105" y="37"/>
                      </a:cubicBezTo>
                      <a:cubicBezTo>
                        <a:pt x="108" y="36"/>
                        <a:pt x="112" y="35"/>
                        <a:pt x="116" y="34"/>
                      </a:cubicBezTo>
                      <a:cubicBezTo>
                        <a:pt x="112" y="34"/>
                        <a:pt x="107" y="35"/>
                        <a:pt x="103" y="35"/>
                      </a:cubicBezTo>
                      <a:cubicBezTo>
                        <a:pt x="99" y="36"/>
                        <a:pt x="98" y="36"/>
                        <a:pt x="95" y="38"/>
                      </a:cubicBez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2" name="Freeform 326">
                  <a:extLst>
                    <a:ext uri="{FF2B5EF4-FFF2-40B4-BE49-F238E27FC236}">
                      <a16:creationId xmlns:a16="http://schemas.microsoft.com/office/drawing/2014/main" id="{7CB255E2-A3B2-4944-ABD1-2124E2E101AD}"/>
                    </a:ext>
                  </a:extLst>
                </p:cNvPr>
                <p:cNvSpPr>
                  <a:spLocks/>
                </p:cNvSpPr>
                <p:nvPr/>
              </p:nvSpPr>
              <p:spPr bwMode="auto">
                <a:xfrm>
                  <a:off x="4473576" y="4084638"/>
                  <a:ext cx="17463" cy="17463"/>
                </a:xfrm>
                <a:custGeom>
                  <a:avLst/>
                  <a:gdLst>
                    <a:gd name="T0" fmla="*/ 1 w 6"/>
                    <a:gd name="T1" fmla="*/ 5 h 6"/>
                    <a:gd name="T2" fmla="*/ 2 w 6"/>
                    <a:gd name="T3" fmla="*/ 1 h 6"/>
                    <a:gd name="T4" fmla="*/ 6 w 6"/>
                    <a:gd name="T5" fmla="*/ 2 h 6"/>
                    <a:gd name="T6" fmla="*/ 6 w 6"/>
                    <a:gd name="T7" fmla="*/ 3 h 6"/>
                    <a:gd name="T8" fmla="*/ 2 w 6"/>
                    <a:gd name="T9" fmla="*/ 6 h 6"/>
                    <a:gd name="T10" fmla="*/ 1 w 6"/>
                    <a:gd name="T11" fmla="*/ 5 h 6"/>
                  </a:gdLst>
                  <a:ahLst/>
                  <a:cxnLst>
                    <a:cxn ang="0">
                      <a:pos x="T0" y="T1"/>
                    </a:cxn>
                    <a:cxn ang="0">
                      <a:pos x="T2" y="T3"/>
                    </a:cxn>
                    <a:cxn ang="0">
                      <a:pos x="T4" y="T5"/>
                    </a:cxn>
                    <a:cxn ang="0">
                      <a:pos x="T6" y="T7"/>
                    </a:cxn>
                    <a:cxn ang="0">
                      <a:pos x="T8" y="T9"/>
                    </a:cxn>
                    <a:cxn ang="0">
                      <a:pos x="T10" y="T11"/>
                    </a:cxn>
                  </a:cxnLst>
                  <a:rect l="0" t="0" r="r" b="b"/>
                  <a:pathLst>
                    <a:path w="6" h="6">
                      <a:moveTo>
                        <a:pt x="1" y="5"/>
                      </a:moveTo>
                      <a:cubicBezTo>
                        <a:pt x="0" y="4"/>
                        <a:pt x="1" y="2"/>
                        <a:pt x="2" y="1"/>
                      </a:cubicBezTo>
                      <a:cubicBezTo>
                        <a:pt x="3" y="0"/>
                        <a:pt x="5" y="1"/>
                        <a:pt x="6" y="2"/>
                      </a:cubicBezTo>
                      <a:cubicBezTo>
                        <a:pt x="6" y="3"/>
                        <a:pt x="6" y="3"/>
                        <a:pt x="6" y="3"/>
                      </a:cubicBezTo>
                      <a:cubicBezTo>
                        <a:pt x="5" y="4"/>
                        <a:pt x="3" y="5"/>
                        <a:pt x="2" y="6"/>
                      </a:cubicBezTo>
                      <a:cubicBezTo>
                        <a:pt x="2" y="6"/>
                        <a:pt x="1" y="6"/>
                        <a:pt x="1" y="5"/>
                      </a:cubicBezTo>
                    </a:path>
                  </a:pathLst>
                </a:custGeom>
                <a:solidFill>
                  <a:srgbClr val="FFFA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6" name="Group 15"/>
            <p:cNvGrpSpPr/>
            <p:nvPr/>
          </p:nvGrpSpPr>
          <p:grpSpPr>
            <a:xfrm>
              <a:off x="5451026" y="4502932"/>
              <a:ext cx="2480475" cy="753770"/>
              <a:chOff x="267351" y="1275254"/>
              <a:chExt cx="2480475" cy="753770"/>
            </a:xfrm>
          </p:grpSpPr>
          <p:sp>
            <p:nvSpPr>
              <p:cNvPr id="17" name="Rectangle 16"/>
              <p:cNvSpPr/>
              <p:nvPr/>
            </p:nvSpPr>
            <p:spPr>
              <a:xfrm>
                <a:off x="267351" y="1475026"/>
                <a:ext cx="2480475" cy="553998"/>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Uses Python for ETL and R for Machine Learning. Creates engineered features and predicted purchases</a:t>
                </a:r>
              </a:p>
            </p:txBody>
          </p:sp>
          <p:sp>
            <p:nvSpPr>
              <p:cNvPr id="18" name="Rectangle 17"/>
              <p:cNvSpPr/>
              <p:nvPr/>
            </p:nvSpPr>
            <p:spPr>
              <a:xfrm>
                <a:off x="273702" y="1275254"/>
                <a:ext cx="201864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HDInsight (Spark R Server)</a:t>
                </a:r>
              </a:p>
            </p:txBody>
          </p:sp>
        </p:grpSp>
      </p:grpSp>
      <p:grpSp>
        <p:nvGrpSpPr>
          <p:cNvPr id="899" name="Group 898">
            <a:extLst>
              <a:ext uri="{FF2B5EF4-FFF2-40B4-BE49-F238E27FC236}">
                <a16:creationId xmlns:a16="http://schemas.microsoft.com/office/drawing/2014/main" id="{C3729C0F-4FE6-47AC-A87A-A5B9F4140F3E}"/>
              </a:ext>
            </a:extLst>
          </p:cNvPr>
          <p:cNvGrpSpPr/>
          <p:nvPr/>
        </p:nvGrpSpPr>
        <p:grpSpPr>
          <a:xfrm>
            <a:off x="1023938" y="4707204"/>
            <a:ext cx="2765164" cy="945364"/>
            <a:chOff x="1023938" y="4707204"/>
            <a:chExt cx="2765164" cy="945364"/>
          </a:xfrm>
        </p:grpSpPr>
        <p:cxnSp>
          <p:nvCxnSpPr>
            <p:cNvPr id="864" name="Straight Arrow Connector 863">
              <a:extLst>
                <a:ext uri="{FF2B5EF4-FFF2-40B4-BE49-F238E27FC236}">
                  <a16:creationId xmlns:a16="http://schemas.microsoft.com/office/drawing/2014/main" id="{40E8BC71-F052-4FA1-A7A7-FC5DAD345F62}"/>
                </a:ext>
              </a:extLst>
            </p:cNvPr>
            <p:cNvCxnSpPr>
              <a:cxnSpLocks/>
            </p:cNvCxnSpPr>
            <p:nvPr/>
          </p:nvCxnSpPr>
          <p:spPr>
            <a:xfrm flipV="1">
              <a:off x="1755649" y="4707204"/>
              <a:ext cx="0" cy="448376"/>
            </a:xfrm>
            <a:prstGeom prst="straightConnector1">
              <a:avLst/>
            </a:prstGeom>
            <a:ln w="28575">
              <a:solidFill>
                <a:srgbClr val="FFCB40"/>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870" name="Straight Connector 869">
              <a:extLst>
                <a:ext uri="{FF2B5EF4-FFF2-40B4-BE49-F238E27FC236}">
                  <a16:creationId xmlns:a16="http://schemas.microsoft.com/office/drawing/2014/main" id="{6C24B403-8A53-4619-A884-4C41FAFDB814}"/>
                </a:ext>
              </a:extLst>
            </p:cNvPr>
            <p:cNvCxnSpPr>
              <a:cxnSpLocks/>
            </p:cNvCxnSpPr>
            <p:nvPr/>
          </p:nvCxnSpPr>
          <p:spPr>
            <a:xfrm>
              <a:off x="1040529" y="5155580"/>
              <a:ext cx="0" cy="133970"/>
            </a:xfrm>
            <a:prstGeom prst="line">
              <a:avLst/>
            </a:prstGeom>
            <a:ln w="28575">
              <a:solidFill>
                <a:srgbClr val="FFCB4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19" name="Straight Connector 918">
              <a:extLst>
                <a:ext uri="{FF2B5EF4-FFF2-40B4-BE49-F238E27FC236}">
                  <a16:creationId xmlns:a16="http://schemas.microsoft.com/office/drawing/2014/main" id="{5AF7BA35-A3E6-4B50-904F-95E667952EF6}"/>
                </a:ext>
              </a:extLst>
            </p:cNvPr>
            <p:cNvCxnSpPr>
              <a:cxnSpLocks/>
            </p:cNvCxnSpPr>
            <p:nvPr/>
          </p:nvCxnSpPr>
          <p:spPr>
            <a:xfrm>
              <a:off x="2703388" y="5155580"/>
              <a:ext cx="0" cy="439979"/>
            </a:xfrm>
            <a:prstGeom prst="line">
              <a:avLst/>
            </a:prstGeom>
            <a:ln w="28575">
              <a:solidFill>
                <a:srgbClr val="FFCB4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20" name="Straight Connector 919">
              <a:extLst>
                <a:ext uri="{FF2B5EF4-FFF2-40B4-BE49-F238E27FC236}">
                  <a16:creationId xmlns:a16="http://schemas.microsoft.com/office/drawing/2014/main" id="{CDE23617-4130-46F6-8836-8EA376D24FA6}"/>
                </a:ext>
              </a:extLst>
            </p:cNvPr>
            <p:cNvCxnSpPr>
              <a:cxnSpLocks/>
            </p:cNvCxnSpPr>
            <p:nvPr/>
          </p:nvCxnSpPr>
          <p:spPr>
            <a:xfrm>
              <a:off x="3777418" y="5155580"/>
              <a:ext cx="0" cy="496988"/>
            </a:xfrm>
            <a:prstGeom prst="line">
              <a:avLst/>
            </a:prstGeom>
            <a:ln w="28575">
              <a:solidFill>
                <a:srgbClr val="FFCB4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6" name="Straight Connector 885">
              <a:extLst>
                <a:ext uri="{FF2B5EF4-FFF2-40B4-BE49-F238E27FC236}">
                  <a16:creationId xmlns:a16="http://schemas.microsoft.com/office/drawing/2014/main" id="{40A7DB73-DC26-4F82-9967-A16872E2F5C7}"/>
                </a:ext>
              </a:extLst>
            </p:cNvPr>
            <p:cNvCxnSpPr>
              <a:cxnSpLocks/>
            </p:cNvCxnSpPr>
            <p:nvPr/>
          </p:nvCxnSpPr>
          <p:spPr>
            <a:xfrm>
              <a:off x="1023938" y="5155580"/>
              <a:ext cx="2765164" cy="0"/>
            </a:xfrm>
            <a:prstGeom prst="line">
              <a:avLst/>
            </a:prstGeom>
            <a:ln w="28575">
              <a:solidFill>
                <a:srgbClr val="FFCB40"/>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936" name="Straight Arrow Connector 935">
            <a:extLst>
              <a:ext uri="{FF2B5EF4-FFF2-40B4-BE49-F238E27FC236}">
                <a16:creationId xmlns:a16="http://schemas.microsoft.com/office/drawing/2014/main" id="{A387CBCB-7F27-47DE-A905-9113BEF93A78}"/>
              </a:ext>
            </a:extLst>
          </p:cNvPr>
          <p:cNvCxnSpPr>
            <a:cxnSpLocks/>
          </p:cNvCxnSpPr>
          <p:nvPr/>
        </p:nvCxnSpPr>
        <p:spPr>
          <a:xfrm flipV="1">
            <a:off x="1755649" y="3074219"/>
            <a:ext cx="0" cy="692768"/>
          </a:xfrm>
          <a:prstGeom prst="straightConnector1">
            <a:avLst/>
          </a:prstGeom>
          <a:ln w="28575">
            <a:solidFill>
              <a:srgbClr val="FFCB40"/>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937" name="Rectangle 936">
            <a:extLst>
              <a:ext uri="{FF2B5EF4-FFF2-40B4-BE49-F238E27FC236}">
                <a16:creationId xmlns:a16="http://schemas.microsoft.com/office/drawing/2014/main" id="{A89A405B-DB48-46A6-84F6-F35249A6DBDF}"/>
              </a:ext>
            </a:extLst>
          </p:cNvPr>
          <p:cNvSpPr/>
          <p:nvPr/>
        </p:nvSpPr>
        <p:spPr>
          <a:xfrm>
            <a:off x="-52344" y="3358608"/>
            <a:ext cx="1718428" cy="230832"/>
          </a:xfrm>
          <a:prstGeom prst="rect">
            <a:avLst/>
          </a:prstGeom>
        </p:spPr>
        <p:txBody>
          <a:bodyPr wrap="square" anchor="ctr">
            <a:spAutoFit/>
          </a:bodyPr>
          <a:lstStyle/>
          <a:p>
            <a:pPr algn="r" defTabSz="932472" fontAlgn="base">
              <a:spcBef>
                <a:spcPct val="0"/>
              </a:spcBef>
              <a:spcAft>
                <a:spcPct val="0"/>
              </a:spcAft>
            </a:pP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2. Queued browsing activity</a:t>
            </a:r>
          </a:p>
        </p:txBody>
      </p:sp>
      <p:cxnSp>
        <p:nvCxnSpPr>
          <p:cNvPr id="901" name="Straight Arrow Connector 900">
            <a:extLst>
              <a:ext uri="{FF2B5EF4-FFF2-40B4-BE49-F238E27FC236}">
                <a16:creationId xmlns:a16="http://schemas.microsoft.com/office/drawing/2014/main" id="{5C33ABE2-9D80-4E51-AAD1-6138BBB51A90}"/>
              </a:ext>
            </a:extLst>
          </p:cNvPr>
          <p:cNvCxnSpPr>
            <a:cxnSpLocks/>
          </p:cNvCxnSpPr>
          <p:nvPr/>
        </p:nvCxnSpPr>
        <p:spPr>
          <a:xfrm>
            <a:off x="3520377" y="2616582"/>
            <a:ext cx="1381825" cy="0"/>
          </a:xfrm>
          <a:prstGeom prst="straightConnector1">
            <a:avLst/>
          </a:prstGeom>
          <a:ln w="28575">
            <a:solidFill>
              <a:srgbClr val="FFCB40"/>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941" name="Rectangle 940">
            <a:extLst>
              <a:ext uri="{FF2B5EF4-FFF2-40B4-BE49-F238E27FC236}">
                <a16:creationId xmlns:a16="http://schemas.microsoft.com/office/drawing/2014/main" id="{4C70DFD7-6765-468D-A94E-956EE879A18B}"/>
              </a:ext>
            </a:extLst>
          </p:cNvPr>
          <p:cNvSpPr/>
          <p:nvPr/>
        </p:nvSpPr>
        <p:spPr>
          <a:xfrm>
            <a:off x="3520377" y="2186772"/>
            <a:ext cx="1067008" cy="369332"/>
          </a:xfrm>
          <a:prstGeom prst="rect">
            <a:avLst/>
          </a:prstGeom>
        </p:spPr>
        <p:txBody>
          <a:bodyPr wrap="square" anchor="ctr">
            <a:spAutoFit/>
          </a:bodyPr>
          <a:lstStyle/>
          <a:p>
            <a:pPr defTabSz="932472" fontAlgn="base">
              <a:spcBef>
                <a:spcPct val="0"/>
              </a:spcBef>
              <a:spcAft>
                <a:spcPct val="0"/>
              </a:spcAft>
            </a:pP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3. Aggregated browsing activity</a:t>
            </a:r>
          </a:p>
        </p:txBody>
      </p:sp>
      <p:cxnSp>
        <p:nvCxnSpPr>
          <p:cNvPr id="914" name="Straight Connector 913">
            <a:extLst>
              <a:ext uri="{FF2B5EF4-FFF2-40B4-BE49-F238E27FC236}">
                <a16:creationId xmlns:a16="http://schemas.microsoft.com/office/drawing/2014/main" id="{D9744336-B27D-49FD-8CAD-C79DC5DBA77E}"/>
              </a:ext>
            </a:extLst>
          </p:cNvPr>
          <p:cNvCxnSpPr>
            <a:cxnSpLocks/>
            <a:endCxn id="906" idx="0"/>
          </p:cNvCxnSpPr>
          <p:nvPr/>
        </p:nvCxnSpPr>
        <p:spPr>
          <a:xfrm flipH="1">
            <a:off x="6596840" y="1872105"/>
            <a:ext cx="80632" cy="133086"/>
          </a:xfrm>
          <a:prstGeom prst="line">
            <a:avLst/>
          </a:prstGeom>
          <a:ln w="28575">
            <a:solidFill>
              <a:srgbClr val="59B4D9"/>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917" name="Group 916">
            <a:extLst>
              <a:ext uri="{FF2B5EF4-FFF2-40B4-BE49-F238E27FC236}">
                <a16:creationId xmlns:a16="http://schemas.microsoft.com/office/drawing/2014/main" id="{CA524D32-DE0E-4584-95EF-F9AB578507B6}"/>
              </a:ext>
            </a:extLst>
          </p:cNvPr>
          <p:cNvGrpSpPr/>
          <p:nvPr/>
        </p:nvGrpSpPr>
        <p:grpSpPr>
          <a:xfrm>
            <a:off x="5076090" y="3201157"/>
            <a:ext cx="191162" cy="939651"/>
            <a:chOff x="5271399" y="3170386"/>
            <a:chExt cx="191162" cy="854228"/>
          </a:xfrm>
        </p:grpSpPr>
        <p:cxnSp>
          <p:nvCxnSpPr>
            <p:cNvPr id="954" name="Straight Arrow Connector 953">
              <a:extLst>
                <a:ext uri="{FF2B5EF4-FFF2-40B4-BE49-F238E27FC236}">
                  <a16:creationId xmlns:a16="http://schemas.microsoft.com/office/drawing/2014/main" id="{8DC237AA-9774-4E7C-A8AA-A89F1CC8771F}"/>
                </a:ext>
              </a:extLst>
            </p:cNvPr>
            <p:cNvCxnSpPr>
              <a:cxnSpLocks/>
            </p:cNvCxnSpPr>
            <p:nvPr/>
          </p:nvCxnSpPr>
          <p:spPr>
            <a:xfrm flipV="1">
              <a:off x="5271399" y="3170386"/>
              <a:ext cx="0" cy="854228"/>
            </a:xfrm>
            <a:prstGeom prst="straightConnector1">
              <a:avLst/>
            </a:prstGeom>
            <a:ln w="28575">
              <a:solidFill>
                <a:srgbClr val="FFCB40"/>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56" name="Straight Arrow Connector 955">
              <a:extLst>
                <a:ext uri="{FF2B5EF4-FFF2-40B4-BE49-F238E27FC236}">
                  <a16:creationId xmlns:a16="http://schemas.microsoft.com/office/drawing/2014/main" id="{5E917AFA-557D-49CD-9034-533CE02C56C0}"/>
                </a:ext>
              </a:extLst>
            </p:cNvPr>
            <p:cNvCxnSpPr>
              <a:cxnSpLocks/>
            </p:cNvCxnSpPr>
            <p:nvPr/>
          </p:nvCxnSpPr>
          <p:spPr>
            <a:xfrm flipV="1">
              <a:off x="5462561" y="3170386"/>
              <a:ext cx="0" cy="854228"/>
            </a:xfrm>
            <a:prstGeom prst="straightConnector1">
              <a:avLst/>
            </a:prstGeom>
            <a:ln w="28575">
              <a:solidFill>
                <a:srgbClr val="FFA940"/>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grpSp>
      <p:cxnSp>
        <p:nvCxnSpPr>
          <p:cNvPr id="958" name="Straight Arrow Connector 957">
            <a:extLst>
              <a:ext uri="{FF2B5EF4-FFF2-40B4-BE49-F238E27FC236}">
                <a16:creationId xmlns:a16="http://schemas.microsoft.com/office/drawing/2014/main" id="{E513C596-8280-4856-B307-3A1EB275A890}"/>
              </a:ext>
            </a:extLst>
          </p:cNvPr>
          <p:cNvCxnSpPr>
            <a:cxnSpLocks/>
          </p:cNvCxnSpPr>
          <p:nvPr/>
        </p:nvCxnSpPr>
        <p:spPr>
          <a:xfrm flipV="1">
            <a:off x="5076090" y="5211790"/>
            <a:ext cx="0" cy="362886"/>
          </a:xfrm>
          <a:prstGeom prst="straightConnector1">
            <a:avLst/>
          </a:prstGeom>
          <a:ln w="28575">
            <a:solidFill>
              <a:srgbClr val="FFCB40"/>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960" name="Rectangle 959">
            <a:extLst>
              <a:ext uri="{FF2B5EF4-FFF2-40B4-BE49-F238E27FC236}">
                <a16:creationId xmlns:a16="http://schemas.microsoft.com/office/drawing/2014/main" id="{50034C44-1317-4DA6-80A9-43C7A2CD1D3F}"/>
              </a:ext>
            </a:extLst>
          </p:cNvPr>
          <p:cNvSpPr/>
          <p:nvPr/>
        </p:nvSpPr>
        <p:spPr>
          <a:xfrm>
            <a:off x="5419036" y="3369058"/>
            <a:ext cx="2743574" cy="646331"/>
          </a:xfrm>
          <a:prstGeom prst="rect">
            <a:avLst/>
          </a:prstGeom>
        </p:spPr>
        <p:txBody>
          <a:bodyPr wrap="square" anchor="t">
            <a:spAutoFit/>
          </a:bodyPr>
          <a:lstStyle/>
          <a:p>
            <a:pPr defTabSz="932472" fontAlgn="base">
              <a:spcBef>
                <a:spcPct val="0"/>
              </a:spcBef>
              <a:spcAft>
                <a:spcPct val="0"/>
              </a:spcAft>
            </a:pP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4. Browsing data is transferred</a:t>
            </a:r>
          </a:p>
          <a:p>
            <a:pPr defTabSz="932472" fontAlgn="base">
              <a:spcBef>
                <a:spcPct val="0"/>
              </a:spcBef>
              <a:spcAft>
                <a:spcPct val="0"/>
              </a:spcAft>
            </a:pP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5. Engineered features are returned</a:t>
            </a:r>
          </a:p>
          <a:p>
            <a:pPr defTabSz="932472" fontAlgn="base">
              <a:spcBef>
                <a:spcPct val="0"/>
              </a:spcBef>
              <a:spcAft>
                <a:spcPct val="0"/>
              </a:spcAft>
            </a:pP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6. Scoring is transferred to HDInsight</a:t>
            </a:r>
          </a:p>
          <a:p>
            <a:pPr defTabSz="932472" fontAlgn="base">
              <a:spcBef>
                <a:spcPct val="0"/>
              </a:spcBef>
              <a:spcAft>
                <a:spcPct val="0"/>
              </a:spcAft>
            </a:pP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7. Predicted purchases are returned </a:t>
            </a:r>
          </a:p>
        </p:txBody>
      </p:sp>
      <p:cxnSp>
        <p:nvCxnSpPr>
          <p:cNvPr id="964" name="Straight Arrow Connector 963">
            <a:extLst>
              <a:ext uri="{FF2B5EF4-FFF2-40B4-BE49-F238E27FC236}">
                <a16:creationId xmlns:a16="http://schemas.microsoft.com/office/drawing/2014/main" id="{F7CED82E-B123-4B05-BC35-875C906C1874}"/>
              </a:ext>
            </a:extLst>
          </p:cNvPr>
          <p:cNvCxnSpPr>
            <a:cxnSpLocks/>
          </p:cNvCxnSpPr>
          <p:nvPr/>
        </p:nvCxnSpPr>
        <p:spPr>
          <a:xfrm>
            <a:off x="8279086" y="2616582"/>
            <a:ext cx="1038186" cy="0"/>
          </a:xfrm>
          <a:prstGeom prst="straightConnector1">
            <a:avLst/>
          </a:prstGeom>
          <a:ln w="28575">
            <a:solidFill>
              <a:srgbClr val="FFA940"/>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65" name="Straight Arrow Connector 964">
            <a:extLst>
              <a:ext uri="{FF2B5EF4-FFF2-40B4-BE49-F238E27FC236}">
                <a16:creationId xmlns:a16="http://schemas.microsoft.com/office/drawing/2014/main" id="{125396A5-CABB-4929-9F16-0F7F43751BB3}"/>
              </a:ext>
            </a:extLst>
          </p:cNvPr>
          <p:cNvCxnSpPr>
            <a:cxnSpLocks/>
          </p:cNvCxnSpPr>
          <p:nvPr/>
        </p:nvCxnSpPr>
        <p:spPr>
          <a:xfrm>
            <a:off x="8306604" y="6127781"/>
            <a:ext cx="532754" cy="0"/>
          </a:xfrm>
          <a:prstGeom prst="straightConnector1">
            <a:avLst/>
          </a:prstGeom>
          <a:ln w="28575">
            <a:solidFill>
              <a:srgbClr val="FFA940"/>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25" name="Straight Connector 924">
            <a:extLst>
              <a:ext uri="{FF2B5EF4-FFF2-40B4-BE49-F238E27FC236}">
                <a16:creationId xmlns:a16="http://schemas.microsoft.com/office/drawing/2014/main" id="{AD76311C-3C18-48D4-8156-A1D31EA25147}"/>
              </a:ext>
            </a:extLst>
          </p:cNvPr>
          <p:cNvCxnSpPr>
            <a:cxnSpLocks/>
          </p:cNvCxnSpPr>
          <p:nvPr/>
        </p:nvCxnSpPr>
        <p:spPr>
          <a:xfrm flipV="1">
            <a:off x="8839358" y="2616583"/>
            <a:ext cx="0" cy="3526688"/>
          </a:xfrm>
          <a:prstGeom prst="line">
            <a:avLst/>
          </a:prstGeom>
          <a:ln w="28575">
            <a:solidFill>
              <a:srgbClr val="FFA94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70" name="Rectangle 969">
            <a:extLst>
              <a:ext uri="{FF2B5EF4-FFF2-40B4-BE49-F238E27FC236}">
                <a16:creationId xmlns:a16="http://schemas.microsoft.com/office/drawing/2014/main" id="{56739CB7-AD3A-4444-B212-55AFCC792FC9}"/>
              </a:ext>
            </a:extLst>
          </p:cNvPr>
          <p:cNvSpPr/>
          <p:nvPr/>
        </p:nvSpPr>
        <p:spPr>
          <a:xfrm>
            <a:off x="8460707" y="2258288"/>
            <a:ext cx="881825" cy="230832"/>
          </a:xfrm>
          <a:prstGeom prst="rect">
            <a:avLst/>
          </a:prstGeom>
        </p:spPr>
        <p:txBody>
          <a:bodyPr wrap="square" anchor="ctr">
            <a:spAutoFit/>
          </a:bodyPr>
          <a:lstStyle/>
          <a:p>
            <a:pPr defTabSz="932472" fontAlgn="base">
              <a:spcBef>
                <a:spcPct val="0"/>
              </a:spcBef>
              <a:spcAft>
                <a:spcPct val="0"/>
              </a:spcAft>
            </a:pP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8. Visualize</a:t>
            </a:r>
          </a:p>
        </p:txBody>
      </p:sp>
      <p:sp>
        <p:nvSpPr>
          <p:cNvPr id="971" name="Rectangle 970">
            <a:extLst>
              <a:ext uri="{FF2B5EF4-FFF2-40B4-BE49-F238E27FC236}">
                <a16:creationId xmlns:a16="http://schemas.microsoft.com/office/drawing/2014/main" id="{CE829290-B44E-4345-B090-C8A03E0C25A5}"/>
              </a:ext>
            </a:extLst>
          </p:cNvPr>
          <p:cNvSpPr/>
          <p:nvPr/>
        </p:nvSpPr>
        <p:spPr>
          <a:xfrm>
            <a:off x="8460707" y="6166843"/>
            <a:ext cx="1420189" cy="369332"/>
          </a:xfrm>
          <a:prstGeom prst="rect">
            <a:avLst/>
          </a:prstGeom>
        </p:spPr>
        <p:txBody>
          <a:bodyPr wrap="square" anchor="ctr">
            <a:spAutoFit/>
          </a:bodyPr>
          <a:lstStyle/>
          <a:p>
            <a:pPr defTabSz="932472" fontAlgn="base">
              <a:spcBef>
                <a:spcPct val="0"/>
              </a:spcBef>
              <a:spcAft>
                <a:spcPct val="0"/>
              </a:spcAft>
            </a:pP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8. Enriched customer profile (external table)</a:t>
            </a:r>
          </a:p>
        </p:txBody>
      </p:sp>
    </p:spTree>
    <p:extLst>
      <p:ext uri="{BB962C8B-B14F-4D97-AF65-F5344CB8AC3E}">
        <p14:creationId xmlns:p14="http://schemas.microsoft.com/office/powerpoint/2010/main" val="233824898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11</a:t>
            </a:fld>
            <a:endParaRPr lang="en-IN" dirty="0"/>
          </a:p>
        </p:txBody>
      </p:sp>
      <p:sp>
        <p:nvSpPr>
          <p:cNvPr id="5" name="Title 1"/>
          <p:cNvSpPr txBox="1">
            <a:spLocks/>
          </p:cNvSpPr>
          <p:nvPr/>
        </p:nvSpPr>
        <p:spPr>
          <a:xfrm>
            <a:off x="0" y="3975"/>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Sample Dashboard</a:t>
            </a:r>
          </a:p>
        </p:txBody>
      </p:sp>
      <p:grpSp>
        <p:nvGrpSpPr>
          <p:cNvPr id="2" name="Group 1"/>
          <p:cNvGrpSpPr/>
          <p:nvPr/>
        </p:nvGrpSpPr>
        <p:grpSpPr>
          <a:xfrm>
            <a:off x="4919941" y="5720372"/>
            <a:ext cx="2352118" cy="1139318"/>
            <a:chOff x="4919941" y="5720372"/>
            <a:chExt cx="2352118" cy="1139318"/>
          </a:xfrm>
        </p:grpSpPr>
        <p:sp>
          <p:nvSpPr>
            <p:cNvPr id="12" name="Rectangle 11"/>
            <p:cNvSpPr/>
            <p:nvPr/>
          </p:nvSpPr>
          <p:spPr bwMode="auto">
            <a:xfrm>
              <a:off x="5547360" y="5842294"/>
              <a:ext cx="1097280" cy="746759"/>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5547360" y="5720372"/>
              <a:ext cx="1097280" cy="350015"/>
            </a:xfrm>
            <a:prstGeom prst="rect">
              <a:avLst/>
            </a:prstGeom>
            <a:solidFill>
              <a:srgbClr val="2828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4919941" y="6589053"/>
              <a:ext cx="2352118" cy="270637"/>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8" name="Rectangle: Rounded Corners 7"/>
          <p:cNvSpPr/>
          <p:nvPr/>
        </p:nvSpPr>
        <p:spPr bwMode="auto">
          <a:xfrm>
            <a:off x="2048256" y="805218"/>
            <a:ext cx="8065008" cy="5029200"/>
          </a:xfrm>
          <a:prstGeom prst="roundRect">
            <a:avLst>
              <a:gd name="adj" fmla="val 2743"/>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a:extLst>
              <a:ext uri="{FF2B5EF4-FFF2-40B4-BE49-F238E27FC236}">
                <a16:creationId xmlns:a16="http://schemas.microsoft.com/office/drawing/2014/main" id="{CB41738F-EAC0-4E6F-8F5F-C8769C7AF76B}"/>
              </a:ext>
            </a:extLst>
          </p:cNvPr>
          <p:cNvPicPr>
            <a:picLocks noChangeAspect="1"/>
          </p:cNvPicPr>
          <p:nvPr/>
        </p:nvPicPr>
        <p:blipFill>
          <a:blip r:embed="rId3"/>
          <a:stretch>
            <a:fillRect/>
          </a:stretch>
        </p:blipFill>
        <p:spPr>
          <a:xfrm>
            <a:off x="2270125" y="1195477"/>
            <a:ext cx="7605631" cy="4203458"/>
          </a:xfrm>
          <a:prstGeom prst="rect">
            <a:avLst/>
          </a:prstGeom>
        </p:spPr>
      </p:pic>
    </p:spTree>
    <p:extLst>
      <p:ext uri="{BB962C8B-B14F-4D97-AF65-F5344CB8AC3E}">
        <p14:creationId xmlns:p14="http://schemas.microsoft.com/office/powerpoint/2010/main" val="113226694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3" y="970410"/>
            <a:ext cx="5080542" cy="2293620"/>
          </a:xfrm>
        </p:spPr>
        <p:txBody>
          <a:bodyPr/>
          <a:lstStyle/>
          <a:p>
            <a:r>
              <a:rPr lang="en-US" dirty="0"/>
              <a:t>Cortana Intelligence Suite</a:t>
            </a:r>
          </a:p>
        </p:txBody>
      </p:sp>
    </p:spTree>
    <p:extLst>
      <p:ext uri="{BB962C8B-B14F-4D97-AF65-F5344CB8AC3E}">
        <p14:creationId xmlns:p14="http://schemas.microsoft.com/office/powerpoint/2010/main" val="2789534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Overview</a:t>
            </a:r>
            <a:endParaRPr lang="en-IN" sz="4000" dirty="0">
              <a:solidFill>
                <a:srgbClr val="0070C0"/>
              </a:solidFill>
            </a:endParaRPr>
          </a:p>
        </p:txBody>
      </p:sp>
      <p:sp>
        <p:nvSpPr>
          <p:cNvPr id="162" name="Rectangle 161"/>
          <p:cNvSpPr/>
          <p:nvPr/>
        </p:nvSpPr>
        <p:spPr>
          <a:xfrm>
            <a:off x="-1" y="806298"/>
            <a:ext cx="6400801" cy="6051702"/>
          </a:xfrm>
          <a:prstGeom prst="rect">
            <a:avLst/>
          </a:prstGeom>
          <a:ln w="38100">
            <a:solidFill>
              <a:srgbClr val="0070C0"/>
            </a:solidFill>
          </a:ln>
        </p:spPr>
        <p:txBody>
          <a:bodyPr wrap="square" lIns="274320" tIns="274320" rIns="548640" bIns="457200" anchor="t">
            <a:noAutofit/>
          </a:bodyPr>
          <a:lstStyle/>
          <a:p>
            <a:r>
              <a:rPr lang="en-US" dirty="0"/>
              <a:t>Cortana Intelligence is a fully managed</a:t>
            </a:r>
            <a:r>
              <a:rPr lang="en-US" b="1" dirty="0"/>
              <a:t> </a:t>
            </a:r>
            <a:r>
              <a:rPr lang="en-US" dirty="0">
                <a:solidFill>
                  <a:srgbClr val="005291"/>
                </a:solidFill>
                <a:latin typeface="Segoe UI Semibold" panose="020B0702040204020203" pitchFamily="34" charset="0"/>
                <a:cs typeface="Segoe UI Semibold" panose="020B0702040204020203" pitchFamily="34" charset="0"/>
              </a:rPr>
              <a:t>big data and advanced analytics suite </a:t>
            </a:r>
            <a:r>
              <a:rPr lang="en-US" dirty="0"/>
              <a:t>in the cloud that </a:t>
            </a:r>
            <a:r>
              <a:rPr lang="en-US" dirty="0">
                <a:solidFill>
                  <a:srgbClr val="005291"/>
                </a:solidFill>
                <a:latin typeface="Segoe UI Semibold" panose="020B0702040204020203" pitchFamily="34" charset="0"/>
                <a:cs typeface="Segoe UI Semibold" panose="020B0702040204020203" pitchFamily="34" charset="0"/>
              </a:rPr>
              <a:t>transforms data into intelligent action.</a:t>
            </a:r>
          </a:p>
          <a:p>
            <a:pPr marL="228600">
              <a:spcBef>
                <a:spcPts val="1800"/>
              </a:spcBef>
            </a:pPr>
            <a:r>
              <a:rPr lang="en-US" dirty="0"/>
              <a:t>Cortana Intelligence… </a:t>
            </a:r>
          </a:p>
          <a:p>
            <a:pPr marL="571500" indent="-228600">
              <a:spcBef>
                <a:spcPts val="1200"/>
              </a:spcBef>
              <a:buFont typeface="Arial" panose="020B0604020202020204" pitchFamily="34" charset="0"/>
              <a:buChar char="•"/>
            </a:pPr>
            <a:r>
              <a:rPr lang="en-US" dirty="0"/>
              <a:t>Allows you to collect, manage, process and store all your data that can seamlessly and cost effectively grow over time in a </a:t>
            </a:r>
            <a:r>
              <a:rPr lang="en-US" dirty="0">
                <a:solidFill>
                  <a:srgbClr val="005291"/>
                </a:solidFill>
                <a:latin typeface="Segoe UI Semibold" panose="020B0702040204020203" pitchFamily="34" charset="0"/>
                <a:cs typeface="Segoe UI Semibold" panose="020B0702040204020203" pitchFamily="34" charset="0"/>
              </a:rPr>
              <a:t>scalable</a:t>
            </a:r>
            <a:r>
              <a:rPr lang="en-US" dirty="0"/>
              <a:t> and </a:t>
            </a:r>
            <a:r>
              <a:rPr lang="en-US" dirty="0">
                <a:solidFill>
                  <a:srgbClr val="005291"/>
                </a:solidFill>
                <a:latin typeface="Segoe UI Semibold" panose="020B0702040204020203" pitchFamily="34" charset="0"/>
                <a:cs typeface="Segoe UI Semibold" panose="020B0702040204020203" pitchFamily="34" charset="0"/>
              </a:rPr>
              <a:t>secure</a:t>
            </a:r>
            <a:r>
              <a:rPr lang="en-US" dirty="0"/>
              <a:t> way.</a:t>
            </a:r>
          </a:p>
          <a:p>
            <a:pPr marL="571500" indent="-228600">
              <a:spcBef>
                <a:spcPts val="1200"/>
              </a:spcBef>
              <a:buFont typeface="Arial" panose="020B0604020202020204" pitchFamily="34" charset="0"/>
              <a:buChar char="•"/>
            </a:pPr>
            <a:r>
              <a:rPr lang="en-US" dirty="0"/>
              <a:t>Provides </a:t>
            </a:r>
            <a:r>
              <a:rPr lang="en-US" dirty="0">
                <a:solidFill>
                  <a:srgbClr val="005291"/>
                </a:solidFill>
                <a:latin typeface="Segoe UI Semibold" panose="020B0702040204020203" pitchFamily="34" charset="0"/>
                <a:cs typeface="Segoe UI Semibold" panose="020B0702040204020203" pitchFamily="34" charset="0"/>
              </a:rPr>
              <a:t>easy</a:t>
            </a:r>
            <a:r>
              <a:rPr lang="en-US" b="1" dirty="0"/>
              <a:t> </a:t>
            </a:r>
            <a:r>
              <a:rPr lang="en-US" dirty="0"/>
              <a:t>and</a:t>
            </a:r>
            <a:r>
              <a:rPr lang="en-US" b="1" dirty="0"/>
              <a:t> </a:t>
            </a:r>
            <a:r>
              <a:rPr lang="en-US" dirty="0">
                <a:solidFill>
                  <a:srgbClr val="005291"/>
                </a:solidFill>
                <a:latin typeface="Segoe UI Semibold" panose="020B0702040204020203" pitchFamily="34" charset="0"/>
                <a:cs typeface="Segoe UI Semibold" panose="020B0702040204020203" pitchFamily="34" charset="0"/>
              </a:rPr>
              <a:t>actionable</a:t>
            </a:r>
            <a:r>
              <a:rPr lang="en-US" dirty="0"/>
              <a:t> analytics powered by the cloud that allow you to predict, prescribe and automate decision making for the most demanding problems. </a:t>
            </a:r>
          </a:p>
          <a:p>
            <a:pPr marL="571500" indent="-228600">
              <a:spcBef>
                <a:spcPts val="1200"/>
              </a:spcBef>
              <a:buFont typeface="Arial" panose="020B0604020202020204" pitchFamily="34" charset="0"/>
              <a:buChar char="•"/>
            </a:pPr>
            <a:r>
              <a:rPr lang="en-US" dirty="0"/>
              <a:t>Enables </a:t>
            </a:r>
            <a:r>
              <a:rPr lang="en-US" dirty="0">
                <a:solidFill>
                  <a:srgbClr val="005291"/>
                </a:solidFill>
                <a:latin typeface="Segoe UI Semibold" panose="020B0702040204020203" pitchFamily="34" charset="0"/>
                <a:cs typeface="Segoe UI Semibold" panose="020B0702040204020203" pitchFamily="34" charset="0"/>
              </a:rPr>
              <a:t>intelligent</a:t>
            </a:r>
            <a:r>
              <a:rPr lang="en-US" b="1" dirty="0"/>
              <a:t> </a:t>
            </a:r>
            <a:r>
              <a:rPr lang="en-US" dirty="0"/>
              <a:t>solutions through cognitive services and agents that allow you to see, hear, interpret and understand the world around you in more contextual and natural ways.</a:t>
            </a:r>
          </a:p>
        </p:txBody>
      </p:sp>
      <p:sp>
        <p:nvSpPr>
          <p:cNvPr id="2" name="Rectangle 1"/>
          <p:cNvSpPr/>
          <p:nvPr/>
        </p:nvSpPr>
        <p:spPr bwMode="auto">
          <a:xfrm>
            <a:off x="6400800" y="789518"/>
            <a:ext cx="5791200" cy="6068482"/>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p>
        </p:txBody>
      </p:sp>
      <p:grpSp>
        <p:nvGrpSpPr>
          <p:cNvPr id="3" name="Group 2"/>
          <p:cNvGrpSpPr/>
          <p:nvPr/>
        </p:nvGrpSpPr>
        <p:grpSpPr>
          <a:xfrm>
            <a:off x="6810430" y="2457004"/>
            <a:ext cx="4971940" cy="2733507"/>
            <a:chOff x="6948210" y="2187748"/>
            <a:chExt cx="3940556" cy="2166466"/>
          </a:xfrm>
        </p:grpSpPr>
        <p:grpSp>
          <p:nvGrpSpPr>
            <p:cNvPr id="167" name="Group 166"/>
            <p:cNvGrpSpPr/>
            <p:nvPr/>
          </p:nvGrpSpPr>
          <p:grpSpPr>
            <a:xfrm>
              <a:off x="6948210" y="2187748"/>
              <a:ext cx="3940556" cy="2166466"/>
              <a:chOff x="2738160" y="3131427"/>
              <a:chExt cx="3940556" cy="2166466"/>
            </a:xfrm>
          </p:grpSpPr>
          <p:sp>
            <p:nvSpPr>
              <p:cNvPr id="170" name="Freeform 539"/>
              <p:cNvSpPr>
                <a:spLocks noChangeAspect="1"/>
              </p:cNvSpPr>
              <p:nvPr/>
            </p:nvSpPr>
            <p:spPr bwMode="auto">
              <a:xfrm>
                <a:off x="2738160" y="3131427"/>
                <a:ext cx="3940556" cy="2166466"/>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D7D7D7"/>
              </a:solidFill>
              <a:ln w="28575">
                <a:noFill/>
              </a:ln>
              <a:extLst/>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333333"/>
                  </a:solidFill>
                  <a:effectLst/>
                  <a:uLnTx/>
                  <a:uFillTx/>
                </a:endParaRPr>
              </a:p>
            </p:txBody>
          </p:sp>
          <p:grpSp>
            <p:nvGrpSpPr>
              <p:cNvPr id="171" name="Group 170"/>
              <p:cNvGrpSpPr/>
              <p:nvPr/>
            </p:nvGrpSpPr>
            <p:grpSpPr>
              <a:xfrm>
                <a:off x="3150335" y="3368612"/>
                <a:ext cx="3113022" cy="1573428"/>
                <a:chOff x="3150335" y="3368612"/>
                <a:chExt cx="3113022" cy="1573428"/>
              </a:xfrm>
            </p:grpSpPr>
            <p:sp>
              <p:nvSpPr>
                <p:cNvPr id="172" name="Freeform: Shape 171"/>
                <p:cNvSpPr>
                  <a:spLocks/>
                </p:cNvSpPr>
                <p:nvPr/>
              </p:nvSpPr>
              <p:spPr bwMode="auto">
                <a:xfrm>
                  <a:off x="3150335" y="4479338"/>
                  <a:ext cx="935093" cy="245886"/>
                </a:xfrm>
                <a:custGeom>
                  <a:avLst/>
                  <a:gdLst>
                    <a:gd name="connsiteX0" fmla="*/ 501462 w 935093"/>
                    <a:gd name="connsiteY0" fmla="*/ 0 h 245886"/>
                    <a:gd name="connsiteX1" fmla="*/ 903600 w 935093"/>
                    <a:gd name="connsiteY1" fmla="*/ 0 h 245886"/>
                    <a:gd name="connsiteX2" fmla="*/ 910868 w 935093"/>
                    <a:gd name="connsiteY2" fmla="*/ 1211 h 245886"/>
                    <a:gd name="connsiteX3" fmla="*/ 915713 w 935093"/>
                    <a:gd name="connsiteY3" fmla="*/ 2422 h 245886"/>
                    <a:gd name="connsiteX4" fmla="*/ 921769 w 935093"/>
                    <a:gd name="connsiteY4" fmla="*/ 6056 h 245886"/>
                    <a:gd name="connsiteX5" fmla="*/ 926614 w 935093"/>
                    <a:gd name="connsiteY5" fmla="*/ 9690 h 245886"/>
                    <a:gd name="connsiteX6" fmla="*/ 930248 w 935093"/>
                    <a:gd name="connsiteY6" fmla="*/ 14535 h 245886"/>
                    <a:gd name="connsiteX7" fmla="*/ 932671 w 935093"/>
                    <a:gd name="connsiteY7" fmla="*/ 19380 h 245886"/>
                    <a:gd name="connsiteX8" fmla="*/ 935093 w 935093"/>
                    <a:gd name="connsiteY8" fmla="*/ 25436 h 245886"/>
                    <a:gd name="connsiteX9" fmla="*/ 935093 w 935093"/>
                    <a:gd name="connsiteY9" fmla="*/ 31493 h 245886"/>
                    <a:gd name="connsiteX10" fmla="*/ 935093 w 935093"/>
                    <a:gd name="connsiteY10" fmla="*/ 38760 h 245886"/>
                    <a:gd name="connsiteX11" fmla="*/ 932671 w 935093"/>
                    <a:gd name="connsiteY11" fmla="*/ 44816 h 245886"/>
                    <a:gd name="connsiteX12" fmla="*/ 930248 w 935093"/>
                    <a:gd name="connsiteY12" fmla="*/ 49661 h 245886"/>
                    <a:gd name="connsiteX13" fmla="*/ 926614 w 935093"/>
                    <a:gd name="connsiteY13" fmla="*/ 54507 h 245886"/>
                    <a:gd name="connsiteX14" fmla="*/ 921769 w 935093"/>
                    <a:gd name="connsiteY14" fmla="*/ 58140 h 245886"/>
                    <a:gd name="connsiteX15" fmla="*/ 915713 w 935093"/>
                    <a:gd name="connsiteY15" fmla="*/ 61774 h 245886"/>
                    <a:gd name="connsiteX16" fmla="*/ 910868 w 935093"/>
                    <a:gd name="connsiteY16" fmla="*/ 62985 h 245886"/>
                    <a:gd name="connsiteX17" fmla="*/ 903600 w 935093"/>
                    <a:gd name="connsiteY17" fmla="*/ 64197 h 245886"/>
                    <a:gd name="connsiteX18" fmla="*/ 503885 w 935093"/>
                    <a:gd name="connsiteY18" fmla="*/ 64197 h 245886"/>
                    <a:gd name="connsiteX19" fmla="*/ 492983 w 935093"/>
                    <a:gd name="connsiteY19" fmla="*/ 65408 h 245886"/>
                    <a:gd name="connsiteX20" fmla="*/ 484504 w 935093"/>
                    <a:gd name="connsiteY20" fmla="*/ 69042 h 245886"/>
                    <a:gd name="connsiteX21" fmla="*/ 477237 w 935093"/>
                    <a:gd name="connsiteY21" fmla="*/ 72676 h 245886"/>
                    <a:gd name="connsiteX22" fmla="*/ 469969 w 935093"/>
                    <a:gd name="connsiteY22" fmla="*/ 78732 h 245886"/>
                    <a:gd name="connsiteX23" fmla="*/ 463913 w 935093"/>
                    <a:gd name="connsiteY23" fmla="*/ 86000 h 245886"/>
                    <a:gd name="connsiteX24" fmla="*/ 461490 w 935093"/>
                    <a:gd name="connsiteY24" fmla="*/ 90845 h 245886"/>
                    <a:gd name="connsiteX25" fmla="*/ 459068 w 935093"/>
                    <a:gd name="connsiteY25" fmla="*/ 95690 h 245886"/>
                    <a:gd name="connsiteX26" fmla="*/ 457857 w 935093"/>
                    <a:gd name="connsiteY26" fmla="*/ 102957 h 245886"/>
                    <a:gd name="connsiteX27" fmla="*/ 457857 w 935093"/>
                    <a:gd name="connsiteY27" fmla="*/ 109014 h 245886"/>
                    <a:gd name="connsiteX28" fmla="*/ 459068 w 935093"/>
                    <a:gd name="connsiteY28" fmla="*/ 118704 h 245886"/>
                    <a:gd name="connsiteX29" fmla="*/ 460279 w 935093"/>
                    <a:gd name="connsiteY29" fmla="*/ 125971 h 245886"/>
                    <a:gd name="connsiteX30" fmla="*/ 462702 w 935093"/>
                    <a:gd name="connsiteY30" fmla="*/ 132028 h 245886"/>
                    <a:gd name="connsiteX31" fmla="*/ 466335 w 935093"/>
                    <a:gd name="connsiteY31" fmla="*/ 136873 h 245886"/>
                    <a:gd name="connsiteX32" fmla="*/ 473603 w 935093"/>
                    <a:gd name="connsiteY32" fmla="*/ 141718 h 245886"/>
                    <a:gd name="connsiteX33" fmla="*/ 480871 w 935093"/>
                    <a:gd name="connsiteY33" fmla="*/ 144140 h 245886"/>
                    <a:gd name="connsiteX34" fmla="*/ 486927 w 935093"/>
                    <a:gd name="connsiteY34" fmla="*/ 145352 h 245886"/>
                    <a:gd name="connsiteX35" fmla="*/ 491772 w 935093"/>
                    <a:gd name="connsiteY35" fmla="*/ 145352 h 245886"/>
                    <a:gd name="connsiteX36" fmla="*/ 633489 w 935093"/>
                    <a:gd name="connsiteY36" fmla="*/ 145352 h 245886"/>
                    <a:gd name="connsiteX37" fmla="*/ 640757 w 935093"/>
                    <a:gd name="connsiteY37" fmla="*/ 145352 h 245886"/>
                    <a:gd name="connsiteX38" fmla="*/ 652870 w 935093"/>
                    <a:gd name="connsiteY38" fmla="*/ 147774 h 245886"/>
                    <a:gd name="connsiteX39" fmla="*/ 660137 w 935093"/>
                    <a:gd name="connsiteY39" fmla="*/ 150197 h 245886"/>
                    <a:gd name="connsiteX40" fmla="*/ 667405 w 935093"/>
                    <a:gd name="connsiteY40" fmla="*/ 152619 h 245886"/>
                    <a:gd name="connsiteX41" fmla="*/ 675883 w 935093"/>
                    <a:gd name="connsiteY41" fmla="*/ 157464 h 245886"/>
                    <a:gd name="connsiteX42" fmla="*/ 683151 w 935093"/>
                    <a:gd name="connsiteY42" fmla="*/ 163520 h 245886"/>
                    <a:gd name="connsiteX43" fmla="*/ 690419 w 935093"/>
                    <a:gd name="connsiteY43" fmla="*/ 171999 h 245886"/>
                    <a:gd name="connsiteX44" fmla="*/ 696475 w 935093"/>
                    <a:gd name="connsiteY44" fmla="*/ 182901 h 245886"/>
                    <a:gd name="connsiteX45" fmla="*/ 698897 w 935093"/>
                    <a:gd name="connsiteY45" fmla="*/ 188957 h 245886"/>
                    <a:gd name="connsiteX46" fmla="*/ 701320 w 935093"/>
                    <a:gd name="connsiteY46" fmla="*/ 196225 h 245886"/>
                    <a:gd name="connsiteX47" fmla="*/ 702531 w 935093"/>
                    <a:gd name="connsiteY47" fmla="*/ 204703 h 245886"/>
                    <a:gd name="connsiteX48" fmla="*/ 702531 w 935093"/>
                    <a:gd name="connsiteY48" fmla="*/ 214393 h 245886"/>
                    <a:gd name="connsiteX49" fmla="*/ 702531 w 935093"/>
                    <a:gd name="connsiteY49" fmla="*/ 220450 h 245886"/>
                    <a:gd name="connsiteX50" fmla="*/ 700109 w 935093"/>
                    <a:gd name="connsiteY50" fmla="*/ 226506 h 245886"/>
                    <a:gd name="connsiteX51" fmla="*/ 697686 w 935093"/>
                    <a:gd name="connsiteY51" fmla="*/ 232562 h 245886"/>
                    <a:gd name="connsiteX52" fmla="*/ 694052 w 935093"/>
                    <a:gd name="connsiteY52" fmla="*/ 236196 h 245886"/>
                    <a:gd name="connsiteX53" fmla="*/ 689207 w 935093"/>
                    <a:gd name="connsiteY53" fmla="*/ 241041 h 245886"/>
                    <a:gd name="connsiteX54" fmla="*/ 683151 w 935093"/>
                    <a:gd name="connsiteY54" fmla="*/ 243464 h 245886"/>
                    <a:gd name="connsiteX55" fmla="*/ 677095 w 935093"/>
                    <a:gd name="connsiteY55" fmla="*/ 245886 h 245886"/>
                    <a:gd name="connsiteX56" fmla="*/ 671038 w 935093"/>
                    <a:gd name="connsiteY56" fmla="*/ 245886 h 245886"/>
                    <a:gd name="connsiteX57" fmla="*/ 664982 w 935093"/>
                    <a:gd name="connsiteY57" fmla="*/ 245886 h 245886"/>
                    <a:gd name="connsiteX58" fmla="*/ 658926 w 935093"/>
                    <a:gd name="connsiteY58" fmla="*/ 243464 h 245886"/>
                    <a:gd name="connsiteX59" fmla="*/ 652870 w 935093"/>
                    <a:gd name="connsiteY59" fmla="*/ 241041 h 245886"/>
                    <a:gd name="connsiteX60" fmla="*/ 648024 w 935093"/>
                    <a:gd name="connsiteY60" fmla="*/ 236196 h 245886"/>
                    <a:gd name="connsiteX61" fmla="*/ 644391 w 935093"/>
                    <a:gd name="connsiteY61" fmla="*/ 232562 h 245886"/>
                    <a:gd name="connsiteX62" fmla="*/ 641968 w 935093"/>
                    <a:gd name="connsiteY62" fmla="*/ 226506 h 245886"/>
                    <a:gd name="connsiteX63" fmla="*/ 639546 w 935093"/>
                    <a:gd name="connsiteY63" fmla="*/ 220450 h 245886"/>
                    <a:gd name="connsiteX64" fmla="*/ 639546 w 935093"/>
                    <a:gd name="connsiteY64" fmla="*/ 214393 h 245886"/>
                    <a:gd name="connsiteX65" fmla="*/ 638334 w 935093"/>
                    <a:gd name="connsiteY65" fmla="*/ 209548 h 245886"/>
                    <a:gd name="connsiteX66" fmla="*/ 634701 w 935093"/>
                    <a:gd name="connsiteY66" fmla="*/ 208337 h 245886"/>
                    <a:gd name="connsiteX67" fmla="*/ 494194 w 935093"/>
                    <a:gd name="connsiteY67" fmla="*/ 208337 h 245886"/>
                    <a:gd name="connsiteX68" fmla="*/ 485716 w 935093"/>
                    <a:gd name="connsiteY68" fmla="*/ 208337 h 245886"/>
                    <a:gd name="connsiteX69" fmla="*/ 478448 w 935093"/>
                    <a:gd name="connsiteY69" fmla="*/ 208337 h 245886"/>
                    <a:gd name="connsiteX70" fmla="*/ 468758 w 935093"/>
                    <a:gd name="connsiteY70" fmla="*/ 205915 h 245886"/>
                    <a:gd name="connsiteX71" fmla="*/ 457857 w 935093"/>
                    <a:gd name="connsiteY71" fmla="*/ 203492 h 245886"/>
                    <a:gd name="connsiteX72" fmla="*/ 445744 w 935093"/>
                    <a:gd name="connsiteY72" fmla="*/ 198647 h 245886"/>
                    <a:gd name="connsiteX73" fmla="*/ 434843 w 935093"/>
                    <a:gd name="connsiteY73" fmla="*/ 192591 h 245886"/>
                    <a:gd name="connsiteX74" fmla="*/ 422730 w 935093"/>
                    <a:gd name="connsiteY74" fmla="*/ 182901 h 245886"/>
                    <a:gd name="connsiteX75" fmla="*/ 417885 w 935093"/>
                    <a:gd name="connsiteY75" fmla="*/ 178056 h 245886"/>
                    <a:gd name="connsiteX76" fmla="*/ 413040 w 935093"/>
                    <a:gd name="connsiteY76" fmla="*/ 171999 h 245886"/>
                    <a:gd name="connsiteX77" fmla="*/ 408195 w 935093"/>
                    <a:gd name="connsiteY77" fmla="*/ 164732 h 245886"/>
                    <a:gd name="connsiteX78" fmla="*/ 403350 w 935093"/>
                    <a:gd name="connsiteY78" fmla="*/ 156253 h 245886"/>
                    <a:gd name="connsiteX79" fmla="*/ 399716 w 935093"/>
                    <a:gd name="connsiteY79" fmla="*/ 146563 h 245886"/>
                    <a:gd name="connsiteX80" fmla="*/ 397294 w 935093"/>
                    <a:gd name="connsiteY80" fmla="*/ 135661 h 245886"/>
                    <a:gd name="connsiteX81" fmla="*/ 396567 w 935093"/>
                    <a:gd name="connsiteY81" fmla="*/ 132028 h 245886"/>
                    <a:gd name="connsiteX82" fmla="*/ 31493 w 935093"/>
                    <a:gd name="connsiteY82" fmla="*/ 132028 h 245886"/>
                    <a:gd name="connsiteX83" fmla="*/ 25437 w 935093"/>
                    <a:gd name="connsiteY83" fmla="*/ 132028 h 245886"/>
                    <a:gd name="connsiteX84" fmla="*/ 19380 w 935093"/>
                    <a:gd name="connsiteY84" fmla="*/ 129606 h 245886"/>
                    <a:gd name="connsiteX85" fmla="*/ 13324 w 935093"/>
                    <a:gd name="connsiteY85" fmla="*/ 127183 h 245886"/>
                    <a:gd name="connsiteX86" fmla="*/ 8479 w 935093"/>
                    <a:gd name="connsiteY86" fmla="*/ 123549 h 245886"/>
                    <a:gd name="connsiteX87" fmla="*/ 4845 w 935093"/>
                    <a:gd name="connsiteY87" fmla="*/ 118704 h 245886"/>
                    <a:gd name="connsiteX88" fmla="*/ 2423 w 935093"/>
                    <a:gd name="connsiteY88" fmla="*/ 112648 h 245886"/>
                    <a:gd name="connsiteX89" fmla="*/ 0 w 935093"/>
                    <a:gd name="connsiteY89" fmla="*/ 106592 h 245886"/>
                    <a:gd name="connsiteX90" fmla="*/ 0 w 935093"/>
                    <a:gd name="connsiteY90" fmla="*/ 100535 h 245886"/>
                    <a:gd name="connsiteX91" fmla="*/ 0 w 935093"/>
                    <a:gd name="connsiteY91" fmla="*/ 94479 h 245886"/>
                    <a:gd name="connsiteX92" fmla="*/ 2423 w 935093"/>
                    <a:gd name="connsiteY92" fmla="*/ 88423 h 245886"/>
                    <a:gd name="connsiteX93" fmla="*/ 4845 w 935093"/>
                    <a:gd name="connsiteY93" fmla="*/ 82366 h 245886"/>
                    <a:gd name="connsiteX94" fmla="*/ 8479 w 935093"/>
                    <a:gd name="connsiteY94" fmla="*/ 78732 h 245886"/>
                    <a:gd name="connsiteX95" fmla="*/ 13324 w 935093"/>
                    <a:gd name="connsiteY95" fmla="*/ 73887 h 245886"/>
                    <a:gd name="connsiteX96" fmla="*/ 19380 w 935093"/>
                    <a:gd name="connsiteY96" fmla="*/ 71465 h 245886"/>
                    <a:gd name="connsiteX97" fmla="*/ 25437 w 935093"/>
                    <a:gd name="connsiteY97" fmla="*/ 69042 h 245886"/>
                    <a:gd name="connsiteX98" fmla="*/ 31493 w 935093"/>
                    <a:gd name="connsiteY98" fmla="*/ 69042 h 245886"/>
                    <a:gd name="connsiteX99" fmla="*/ 400927 w 935093"/>
                    <a:gd name="connsiteY99" fmla="*/ 69042 h 245886"/>
                    <a:gd name="connsiteX100" fmla="*/ 405772 w 935093"/>
                    <a:gd name="connsiteY100" fmla="*/ 58140 h 245886"/>
                    <a:gd name="connsiteX101" fmla="*/ 411829 w 935093"/>
                    <a:gd name="connsiteY101" fmla="*/ 48450 h 245886"/>
                    <a:gd name="connsiteX102" fmla="*/ 417885 w 935093"/>
                    <a:gd name="connsiteY102" fmla="*/ 39971 h 245886"/>
                    <a:gd name="connsiteX103" fmla="*/ 426364 w 935093"/>
                    <a:gd name="connsiteY103" fmla="*/ 32704 h 245886"/>
                    <a:gd name="connsiteX104" fmla="*/ 433631 w 935093"/>
                    <a:gd name="connsiteY104" fmla="*/ 25436 h 245886"/>
                    <a:gd name="connsiteX105" fmla="*/ 442110 w 935093"/>
                    <a:gd name="connsiteY105" fmla="*/ 19380 h 245886"/>
                    <a:gd name="connsiteX106" fmla="*/ 450589 w 935093"/>
                    <a:gd name="connsiteY106" fmla="*/ 14535 h 245886"/>
                    <a:gd name="connsiteX107" fmla="*/ 460279 w 935093"/>
                    <a:gd name="connsiteY107" fmla="*/ 10901 h 245886"/>
                    <a:gd name="connsiteX108" fmla="*/ 468758 w 935093"/>
                    <a:gd name="connsiteY108" fmla="*/ 7267 h 245886"/>
                    <a:gd name="connsiteX109" fmla="*/ 485716 w 935093"/>
                    <a:gd name="connsiteY109" fmla="*/ 2422 h 245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935093" h="245886">
                      <a:moveTo>
                        <a:pt x="501462" y="0"/>
                      </a:moveTo>
                      <a:lnTo>
                        <a:pt x="903600" y="0"/>
                      </a:lnTo>
                      <a:lnTo>
                        <a:pt x="910868" y="1211"/>
                      </a:lnTo>
                      <a:lnTo>
                        <a:pt x="915713" y="2422"/>
                      </a:lnTo>
                      <a:lnTo>
                        <a:pt x="921769" y="6056"/>
                      </a:lnTo>
                      <a:lnTo>
                        <a:pt x="926614" y="9690"/>
                      </a:lnTo>
                      <a:lnTo>
                        <a:pt x="930248" y="14535"/>
                      </a:lnTo>
                      <a:lnTo>
                        <a:pt x="932671" y="19380"/>
                      </a:lnTo>
                      <a:lnTo>
                        <a:pt x="935093" y="25436"/>
                      </a:lnTo>
                      <a:lnTo>
                        <a:pt x="935093" y="31493"/>
                      </a:lnTo>
                      <a:lnTo>
                        <a:pt x="935093" y="38760"/>
                      </a:lnTo>
                      <a:lnTo>
                        <a:pt x="932671" y="44816"/>
                      </a:lnTo>
                      <a:lnTo>
                        <a:pt x="930248" y="49661"/>
                      </a:lnTo>
                      <a:lnTo>
                        <a:pt x="926614" y="54507"/>
                      </a:lnTo>
                      <a:lnTo>
                        <a:pt x="921769" y="58140"/>
                      </a:lnTo>
                      <a:lnTo>
                        <a:pt x="915713" y="61774"/>
                      </a:lnTo>
                      <a:lnTo>
                        <a:pt x="910868" y="62985"/>
                      </a:lnTo>
                      <a:lnTo>
                        <a:pt x="903600" y="64197"/>
                      </a:lnTo>
                      <a:lnTo>
                        <a:pt x="503885" y="64197"/>
                      </a:lnTo>
                      <a:lnTo>
                        <a:pt x="492983" y="65408"/>
                      </a:lnTo>
                      <a:lnTo>
                        <a:pt x="484504" y="69042"/>
                      </a:lnTo>
                      <a:lnTo>
                        <a:pt x="477237" y="72676"/>
                      </a:lnTo>
                      <a:lnTo>
                        <a:pt x="469969" y="78732"/>
                      </a:lnTo>
                      <a:lnTo>
                        <a:pt x="463913" y="86000"/>
                      </a:lnTo>
                      <a:lnTo>
                        <a:pt x="461490" y="90845"/>
                      </a:lnTo>
                      <a:lnTo>
                        <a:pt x="459068" y="95690"/>
                      </a:lnTo>
                      <a:lnTo>
                        <a:pt x="457857" y="102957"/>
                      </a:lnTo>
                      <a:lnTo>
                        <a:pt x="457857" y="109014"/>
                      </a:lnTo>
                      <a:lnTo>
                        <a:pt x="459068" y="118704"/>
                      </a:lnTo>
                      <a:lnTo>
                        <a:pt x="460279" y="125971"/>
                      </a:lnTo>
                      <a:lnTo>
                        <a:pt x="462702" y="132028"/>
                      </a:lnTo>
                      <a:lnTo>
                        <a:pt x="466335" y="136873"/>
                      </a:lnTo>
                      <a:lnTo>
                        <a:pt x="473603" y="141718"/>
                      </a:lnTo>
                      <a:lnTo>
                        <a:pt x="480871" y="144140"/>
                      </a:lnTo>
                      <a:lnTo>
                        <a:pt x="486927" y="145352"/>
                      </a:lnTo>
                      <a:lnTo>
                        <a:pt x="491772" y="145352"/>
                      </a:lnTo>
                      <a:lnTo>
                        <a:pt x="633489" y="145352"/>
                      </a:lnTo>
                      <a:lnTo>
                        <a:pt x="640757" y="145352"/>
                      </a:lnTo>
                      <a:lnTo>
                        <a:pt x="652870" y="147774"/>
                      </a:lnTo>
                      <a:lnTo>
                        <a:pt x="660137" y="150197"/>
                      </a:lnTo>
                      <a:lnTo>
                        <a:pt x="667405" y="152619"/>
                      </a:lnTo>
                      <a:lnTo>
                        <a:pt x="675883" y="157464"/>
                      </a:lnTo>
                      <a:lnTo>
                        <a:pt x="683151" y="163520"/>
                      </a:lnTo>
                      <a:lnTo>
                        <a:pt x="690419" y="171999"/>
                      </a:lnTo>
                      <a:lnTo>
                        <a:pt x="696475" y="182901"/>
                      </a:lnTo>
                      <a:lnTo>
                        <a:pt x="698897" y="188957"/>
                      </a:lnTo>
                      <a:lnTo>
                        <a:pt x="701320" y="196225"/>
                      </a:lnTo>
                      <a:lnTo>
                        <a:pt x="702531" y="204703"/>
                      </a:lnTo>
                      <a:lnTo>
                        <a:pt x="702531" y="214393"/>
                      </a:lnTo>
                      <a:lnTo>
                        <a:pt x="702531" y="220450"/>
                      </a:lnTo>
                      <a:lnTo>
                        <a:pt x="700109" y="226506"/>
                      </a:lnTo>
                      <a:lnTo>
                        <a:pt x="697686" y="232562"/>
                      </a:lnTo>
                      <a:lnTo>
                        <a:pt x="694052" y="236196"/>
                      </a:lnTo>
                      <a:lnTo>
                        <a:pt x="689207" y="241041"/>
                      </a:lnTo>
                      <a:lnTo>
                        <a:pt x="683151" y="243464"/>
                      </a:lnTo>
                      <a:lnTo>
                        <a:pt x="677095" y="245886"/>
                      </a:lnTo>
                      <a:lnTo>
                        <a:pt x="671038" y="245886"/>
                      </a:lnTo>
                      <a:lnTo>
                        <a:pt x="664982" y="245886"/>
                      </a:lnTo>
                      <a:lnTo>
                        <a:pt x="658926" y="243464"/>
                      </a:lnTo>
                      <a:lnTo>
                        <a:pt x="652870" y="241041"/>
                      </a:lnTo>
                      <a:lnTo>
                        <a:pt x="648024" y="236196"/>
                      </a:lnTo>
                      <a:lnTo>
                        <a:pt x="644391" y="232562"/>
                      </a:lnTo>
                      <a:lnTo>
                        <a:pt x="641968" y="226506"/>
                      </a:lnTo>
                      <a:lnTo>
                        <a:pt x="639546" y="220450"/>
                      </a:lnTo>
                      <a:lnTo>
                        <a:pt x="639546" y="214393"/>
                      </a:lnTo>
                      <a:lnTo>
                        <a:pt x="638334" y="209548"/>
                      </a:lnTo>
                      <a:lnTo>
                        <a:pt x="634701" y="208337"/>
                      </a:lnTo>
                      <a:lnTo>
                        <a:pt x="494194" y="208337"/>
                      </a:lnTo>
                      <a:lnTo>
                        <a:pt x="485716" y="208337"/>
                      </a:lnTo>
                      <a:lnTo>
                        <a:pt x="478448" y="208337"/>
                      </a:lnTo>
                      <a:lnTo>
                        <a:pt x="468758" y="205915"/>
                      </a:lnTo>
                      <a:lnTo>
                        <a:pt x="457857" y="203492"/>
                      </a:lnTo>
                      <a:lnTo>
                        <a:pt x="445744" y="198647"/>
                      </a:lnTo>
                      <a:lnTo>
                        <a:pt x="434843" y="192591"/>
                      </a:lnTo>
                      <a:lnTo>
                        <a:pt x="422730" y="182901"/>
                      </a:lnTo>
                      <a:lnTo>
                        <a:pt x="417885" y="178056"/>
                      </a:lnTo>
                      <a:lnTo>
                        <a:pt x="413040" y="171999"/>
                      </a:lnTo>
                      <a:lnTo>
                        <a:pt x="408195" y="164732"/>
                      </a:lnTo>
                      <a:lnTo>
                        <a:pt x="403350" y="156253"/>
                      </a:lnTo>
                      <a:lnTo>
                        <a:pt x="399716" y="146563"/>
                      </a:lnTo>
                      <a:lnTo>
                        <a:pt x="397294" y="135661"/>
                      </a:lnTo>
                      <a:lnTo>
                        <a:pt x="396567" y="132028"/>
                      </a:lnTo>
                      <a:lnTo>
                        <a:pt x="31493" y="132028"/>
                      </a:lnTo>
                      <a:lnTo>
                        <a:pt x="25437" y="132028"/>
                      </a:lnTo>
                      <a:lnTo>
                        <a:pt x="19380" y="129606"/>
                      </a:lnTo>
                      <a:lnTo>
                        <a:pt x="13324" y="127183"/>
                      </a:lnTo>
                      <a:lnTo>
                        <a:pt x="8479" y="123549"/>
                      </a:lnTo>
                      <a:lnTo>
                        <a:pt x="4845" y="118704"/>
                      </a:lnTo>
                      <a:lnTo>
                        <a:pt x="2423" y="112648"/>
                      </a:lnTo>
                      <a:lnTo>
                        <a:pt x="0" y="106592"/>
                      </a:lnTo>
                      <a:lnTo>
                        <a:pt x="0" y="100535"/>
                      </a:lnTo>
                      <a:lnTo>
                        <a:pt x="0" y="94479"/>
                      </a:lnTo>
                      <a:lnTo>
                        <a:pt x="2423" y="88423"/>
                      </a:lnTo>
                      <a:lnTo>
                        <a:pt x="4845" y="82366"/>
                      </a:lnTo>
                      <a:lnTo>
                        <a:pt x="8479" y="78732"/>
                      </a:lnTo>
                      <a:lnTo>
                        <a:pt x="13324" y="73887"/>
                      </a:lnTo>
                      <a:lnTo>
                        <a:pt x="19380" y="71465"/>
                      </a:lnTo>
                      <a:lnTo>
                        <a:pt x="25437" y="69042"/>
                      </a:lnTo>
                      <a:lnTo>
                        <a:pt x="31493" y="69042"/>
                      </a:lnTo>
                      <a:lnTo>
                        <a:pt x="400927" y="69042"/>
                      </a:lnTo>
                      <a:lnTo>
                        <a:pt x="405772" y="58140"/>
                      </a:lnTo>
                      <a:lnTo>
                        <a:pt x="411829" y="48450"/>
                      </a:lnTo>
                      <a:lnTo>
                        <a:pt x="417885" y="39971"/>
                      </a:lnTo>
                      <a:lnTo>
                        <a:pt x="426364" y="32704"/>
                      </a:lnTo>
                      <a:lnTo>
                        <a:pt x="433631" y="25436"/>
                      </a:lnTo>
                      <a:lnTo>
                        <a:pt x="442110" y="19380"/>
                      </a:lnTo>
                      <a:lnTo>
                        <a:pt x="450589" y="14535"/>
                      </a:lnTo>
                      <a:lnTo>
                        <a:pt x="460279" y="10901"/>
                      </a:lnTo>
                      <a:lnTo>
                        <a:pt x="468758" y="7267"/>
                      </a:lnTo>
                      <a:lnTo>
                        <a:pt x="485716" y="2422"/>
                      </a:ln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3" name="Freeform: Shape 172"/>
                <p:cNvSpPr>
                  <a:spLocks/>
                </p:cNvSpPr>
                <p:nvPr/>
              </p:nvSpPr>
              <p:spPr bwMode="auto">
                <a:xfrm>
                  <a:off x="5368236" y="4224973"/>
                  <a:ext cx="895121" cy="404562"/>
                </a:xfrm>
                <a:custGeom>
                  <a:avLst/>
                  <a:gdLst>
                    <a:gd name="connsiteX0" fmla="*/ 612898 w 895121"/>
                    <a:gd name="connsiteY0" fmla="*/ 0 h 404562"/>
                    <a:gd name="connsiteX1" fmla="*/ 618954 w 895121"/>
                    <a:gd name="connsiteY1" fmla="*/ 0 h 404562"/>
                    <a:gd name="connsiteX2" fmla="*/ 625010 w 895121"/>
                    <a:gd name="connsiteY2" fmla="*/ 0 h 404562"/>
                    <a:gd name="connsiteX3" fmla="*/ 631067 w 895121"/>
                    <a:gd name="connsiteY3" fmla="*/ 2423 h 404562"/>
                    <a:gd name="connsiteX4" fmla="*/ 637123 w 895121"/>
                    <a:gd name="connsiteY4" fmla="*/ 4845 h 404562"/>
                    <a:gd name="connsiteX5" fmla="*/ 641968 w 895121"/>
                    <a:gd name="connsiteY5" fmla="*/ 8479 h 404562"/>
                    <a:gd name="connsiteX6" fmla="*/ 645602 w 895121"/>
                    <a:gd name="connsiteY6" fmla="*/ 13324 h 404562"/>
                    <a:gd name="connsiteX7" fmla="*/ 648024 w 895121"/>
                    <a:gd name="connsiteY7" fmla="*/ 19380 h 404562"/>
                    <a:gd name="connsiteX8" fmla="*/ 650447 w 895121"/>
                    <a:gd name="connsiteY8" fmla="*/ 25437 h 404562"/>
                    <a:gd name="connsiteX9" fmla="*/ 650447 w 895121"/>
                    <a:gd name="connsiteY9" fmla="*/ 31493 h 404562"/>
                    <a:gd name="connsiteX10" fmla="*/ 651658 w 895121"/>
                    <a:gd name="connsiteY10" fmla="*/ 36338 h 404562"/>
                    <a:gd name="connsiteX11" fmla="*/ 655292 w 895121"/>
                    <a:gd name="connsiteY11" fmla="*/ 36338 h 404562"/>
                    <a:gd name="connsiteX12" fmla="*/ 795798 w 895121"/>
                    <a:gd name="connsiteY12" fmla="*/ 36338 h 404562"/>
                    <a:gd name="connsiteX13" fmla="*/ 804277 w 895121"/>
                    <a:gd name="connsiteY13" fmla="*/ 36338 h 404562"/>
                    <a:gd name="connsiteX14" fmla="*/ 811544 w 895121"/>
                    <a:gd name="connsiteY14" fmla="*/ 37549 h 404562"/>
                    <a:gd name="connsiteX15" fmla="*/ 821234 w 895121"/>
                    <a:gd name="connsiteY15" fmla="*/ 38761 h 404562"/>
                    <a:gd name="connsiteX16" fmla="*/ 832136 w 895121"/>
                    <a:gd name="connsiteY16" fmla="*/ 42394 h 404562"/>
                    <a:gd name="connsiteX17" fmla="*/ 844248 w 895121"/>
                    <a:gd name="connsiteY17" fmla="*/ 47239 h 404562"/>
                    <a:gd name="connsiteX18" fmla="*/ 855150 w 895121"/>
                    <a:gd name="connsiteY18" fmla="*/ 53296 h 404562"/>
                    <a:gd name="connsiteX19" fmla="*/ 867262 w 895121"/>
                    <a:gd name="connsiteY19" fmla="*/ 62986 h 404562"/>
                    <a:gd name="connsiteX20" fmla="*/ 872107 w 895121"/>
                    <a:gd name="connsiteY20" fmla="*/ 67831 h 404562"/>
                    <a:gd name="connsiteX21" fmla="*/ 876952 w 895121"/>
                    <a:gd name="connsiteY21" fmla="*/ 73887 h 404562"/>
                    <a:gd name="connsiteX22" fmla="*/ 881797 w 895121"/>
                    <a:gd name="connsiteY22" fmla="*/ 81155 h 404562"/>
                    <a:gd name="connsiteX23" fmla="*/ 886642 w 895121"/>
                    <a:gd name="connsiteY23" fmla="*/ 89634 h 404562"/>
                    <a:gd name="connsiteX24" fmla="*/ 890276 w 895121"/>
                    <a:gd name="connsiteY24" fmla="*/ 99324 h 404562"/>
                    <a:gd name="connsiteX25" fmla="*/ 892699 w 895121"/>
                    <a:gd name="connsiteY25" fmla="*/ 110225 h 404562"/>
                    <a:gd name="connsiteX26" fmla="*/ 895121 w 895121"/>
                    <a:gd name="connsiteY26" fmla="*/ 122338 h 404562"/>
                    <a:gd name="connsiteX27" fmla="*/ 895121 w 895121"/>
                    <a:gd name="connsiteY27" fmla="*/ 136873 h 404562"/>
                    <a:gd name="connsiteX28" fmla="*/ 895121 w 895121"/>
                    <a:gd name="connsiteY28" fmla="*/ 151408 h 404562"/>
                    <a:gd name="connsiteX29" fmla="*/ 892699 w 895121"/>
                    <a:gd name="connsiteY29" fmla="*/ 164732 h 404562"/>
                    <a:gd name="connsiteX30" fmla="*/ 889065 w 895121"/>
                    <a:gd name="connsiteY30" fmla="*/ 176844 h 404562"/>
                    <a:gd name="connsiteX31" fmla="*/ 884220 w 895121"/>
                    <a:gd name="connsiteY31" fmla="*/ 187746 h 404562"/>
                    <a:gd name="connsiteX32" fmla="*/ 878164 w 895121"/>
                    <a:gd name="connsiteY32" fmla="*/ 197436 h 404562"/>
                    <a:gd name="connsiteX33" fmla="*/ 872107 w 895121"/>
                    <a:gd name="connsiteY33" fmla="*/ 205915 h 404562"/>
                    <a:gd name="connsiteX34" fmla="*/ 863628 w 895121"/>
                    <a:gd name="connsiteY34" fmla="*/ 213182 h 404562"/>
                    <a:gd name="connsiteX35" fmla="*/ 856361 w 895121"/>
                    <a:gd name="connsiteY35" fmla="*/ 220450 h 404562"/>
                    <a:gd name="connsiteX36" fmla="*/ 847882 w 895121"/>
                    <a:gd name="connsiteY36" fmla="*/ 226506 h 404562"/>
                    <a:gd name="connsiteX37" fmla="*/ 839403 w 895121"/>
                    <a:gd name="connsiteY37" fmla="*/ 231351 h 404562"/>
                    <a:gd name="connsiteX38" fmla="*/ 829713 w 895121"/>
                    <a:gd name="connsiteY38" fmla="*/ 234985 h 404562"/>
                    <a:gd name="connsiteX39" fmla="*/ 821234 w 895121"/>
                    <a:gd name="connsiteY39" fmla="*/ 238619 h 404562"/>
                    <a:gd name="connsiteX40" fmla="*/ 804277 w 895121"/>
                    <a:gd name="connsiteY40" fmla="*/ 243464 h 404562"/>
                    <a:gd name="connsiteX41" fmla="*/ 788530 w 895121"/>
                    <a:gd name="connsiteY41" fmla="*/ 245886 h 404562"/>
                    <a:gd name="connsiteX42" fmla="*/ 302815 w 895121"/>
                    <a:gd name="connsiteY42" fmla="*/ 245886 h 404562"/>
                    <a:gd name="connsiteX43" fmla="*/ 302815 w 895121"/>
                    <a:gd name="connsiteY43" fmla="*/ 274957 h 404562"/>
                    <a:gd name="connsiteX44" fmla="*/ 301604 w 895121"/>
                    <a:gd name="connsiteY44" fmla="*/ 373069 h 404562"/>
                    <a:gd name="connsiteX45" fmla="*/ 301604 w 895121"/>
                    <a:gd name="connsiteY45" fmla="*/ 379126 h 404562"/>
                    <a:gd name="connsiteX46" fmla="*/ 299181 w 895121"/>
                    <a:gd name="connsiteY46" fmla="*/ 385182 h 404562"/>
                    <a:gd name="connsiteX47" fmla="*/ 296759 w 895121"/>
                    <a:gd name="connsiteY47" fmla="*/ 391238 h 404562"/>
                    <a:gd name="connsiteX48" fmla="*/ 291914 w 895121"/>
                    <a:gd name="connsiteY48" fmla="*/ 396083 h 404562"/>
                    <a:gd name="connsiteX49" fmla="*/ 288280 w 895121"/>
                    <a:gd name="connsiteY49" fmla="*/ 399717 h 404562"/>
                    <a:gd name="connsiteX50" fmla="*/ 282224 w 895121"/>
                    <a:gd name="connsiteY50" fmla="*/ 402140 h 404562"/>
                    <a:gd name="connsiteX51" fmla="*/ 276167 w 895121"/>
                    <a:gd name="connsiteY51" fmla="*/ 404562 h 404562"/>
                    <a:gd name="connsiteX52" fmla="*/ 270111 w 895121"/>
                    <a:gd name="connsiteY52" fmla="*/ 404562 h 404562"/>
                    <a:gd name="connsiteX53" fmla="*/ 262844 w 895121"/>
                    <a:gd name="connsiteY53" fmla="*/ 404562 h 404562"/>
                    <a:gd name="connsiteX54" fmla="*/ 257998 w 895121"/>
                    <a:gd name="connsiteY54" fmla="*/ 402140 h 404562"/>
                    <a:gd name="connsiteX55" fmla="*/ 251942 w 895121"/>
                    <a:gd name="connsiteY55" fmla="*/ 398506 h 404562"/>
                    <a:gd name="connsiteX56" fmla="*/ 247097 w 895121"/>
                    <a:gd name="connsiteY56" fmla="*/ 394872 h 404562"/>
                    <a:gd name="connsiteX57" fmla="*/ 243463 w 895121"/>
                    <a:gd name="connsiteY57" fmla="*/ 390027 h 404562"/>
                    <a:gd name="connsiteX58" fmla="*/ 241041 w 895121"/>
                    <a:gd name="connsiteY58" fmla="*/ 385182 h 404562"/>
                    <a:gd name="connsiteX59" fmla="*/ 238618 w 895121"/>
                    <a:gd name="connsiteY59" fmla="*/ 379126 h 404562"/>
                    <a:gd name="connsiteX60" fmla="*/ 238618 w 895121"/>
                    <a:gd name="connsiteY60" fmla="*/ 373069 h 404562"/>
                    <a:gd name="connsiteX61" fmla="*/ 238618 w 895121"/>
                    <a:gd name="connsiteY61" fmla="*/ 272535 h 404562"/>
                    <a:gd name="connsiteX62" fmla="*/ 238618 w 895121"/>
                    <a:gd name="connsiteY62" fmla="*/ 245886 h 404562"/>
                    <a:gd name="connsiteX63" fmla="*/ 31493 w 895121"/>
                    <a:gd name="connsiteY63" fmla="*/ 245886 h 404562"/>
                    <a:gd name="connsiteX64" fmla="*/ 25437 w 895121"/>
                    <a:gd name="connsiteY64" fmla="*/ 244675 h 404562"/>
                    <a:gd name="connsiteX65" fmla="*/ 19380 w 895121"/>
                    <a:gd name="connsiteY65" fmla="*/ 243464 h 404562"/>
                    <a:gd name="connsiteX66" fmla="*/ 13324 w 895121"/>
                    <a:gd name="connsiteY66" fmla="*/ 239830 h 404562"/>
                    <a:gd name="connsiteX67" fmla="*/ 8479 w 895121"/>
                    <a:gd name="connsiteY67" fmla="*/ 236196 h 404562"/>
                    <a:gd name="connsiteX68" fmla="*/ 4845 w 895121"/>
                    <a:gd name="connsiteY68" fmla="*/ 231351 h 404562"/>
                    <a:gd name="connsiteX69" fmla="*/ 2423 w 895121"/>
                    <a:gd name="connsiteY69" fmla="*/ 226506 h 404562"/>
                    <a:gd name="connsiteX70" fmla="*/ 0 w 895121"/>
                    <a:gd name="connsiteY70" fmla="*/ 220450 h 404562"/>
                    <a:gd name="connsiteX71" fmla="*/ 0 w 895121"/>
                    <a:gd name="connsiteY71" fmla="*/ 213182 h 404562"/>
                    <a:gd name="connsiteX72" fmla="*/ 0 w 895121"/>
                    <a:gd name="connsiteY72" fmla="*/ 207126 h 404562"/>
                    <a:gd name="connsiteX73" fmla="*/ 2423 w 895121"/>
                    <a:gd name="connsiteY73" fmla="*/ 201070 h 404562"/>
                    <a:gd name="connsiteX74" fmla="*/ 4845 w 895121"/>
                    <a:gd name="connsiteY74" fmla="*/ 196225 h 404562"/>
                    <a:gd name="connsiteX75" fmla="*/ 8479 w 895121"/>
                    <a:gd name="connsiteY75" fmla="*/ 191379 h 404562"/>
                    <a:gd name="connsiteX76" fmla="*/ 13324 w 895121"/>
                    <a:gd name="connsiteY76" fmla="*/ 187746 h 404562"/>
                    <a:gd name="connsiteX77" fmla="*/ 19380 w 895121"/>
                    <a:gd name="connsiteY77" fmla="*/ 184112 h 404562"/>
                    <a:gd name="connsiteX78" fmla="*/ 25437 w 895121"/>
                    <a:gd name="connsiteY78" fmla="*/ 182901 h 404562"/>
                    <a:gd name="connsiteX79" fmla="*/ 31493 w 895121"/>
                    <a:gd name="connsiteY79" fmla="*/ 181689 h 404562"/>
                    <a:gd name="connsiteX80" fmla="*/ 787319 w 895121"/>
                    <a:gd name="connsiteY80" fmla="*/ 181689 h 404562"/>
                    <a:gd name="connsiteX81" fmla="*/ 797009 w 895121"/>
                    <a:gd name="connsiteY81" fmla="*/ 179267 h 404562"/>
                    <a:gd name="connsiteX82" fmla="*/ 805488 w 895121"/>
                    <a:gd name="connsiteY82" fmla="*/ 176844 h 404562"/>
                    <a:gd name="connsiteX83" fmla="*/ 812756 w 895121"/>
                    <a:gd name="connsiteY83" fmla="*/ 173211 h 404562"/>
                    <a:gd name="connsiteX84" fmla="*/ 820023 w 895121"/>
                    <a:gd name="connsiteY84" fmla="*/ 167154 h 404562"/>
                    <a:gd name="connsiteX85" fmla="*/ 826079 w 895121"/>
                    <a:gd name="connsiteY85" fmla="*/ 159887 h 404562"/>
                    <a:gd name="connsiteX86" fmla="*/ 828502 w 895121"/>
                    <a:gd name="connsiteY86" fmla="*/ 155042 h 404562"/>
                    <a:gd name="connsiteX87" fmla="*/ 830924 w 895121"/>
                    <a:gd name="connsiteY87" fmla="*/ 148985 h 404562"/>
                    <a:gd name="connsiteX88" fmla="*/ 832136 w 895121"/>
                    <a:gd name="connsiteY88" fmla="*/ 142929 h 404562"/>
                    <a:gd name="connsiteX89" fmla="*/ 832136 w 895121"/>
                    <a:gd name="connsiteY89" fmla="*/ 136873 h 404562"/>
                    <a:gd name="connsiteX90" fmla="*/ 832136 w 895121"/>
                    <a:gd name="connsiteY90" fmla="*/ 127183 h 404562"/>
                    <a:gd name="connsiteX91" fmla="*/ 829713 w 895121"/>
                    <a:gd name="connsiteY91" fmla="*/ 119915 h 404562"/>
                    <a:gd name="connsiteX92" fmla="*/ 827291 w 895121"/>
                    <a:gd name="connsiteY92" fmla="*/ 113859 h 404562"/>
                    <a:gd name="connsiteX93" fmla="*/ 823657 w 895121"/>
                    <a:gd name="connsiteY93" fmla="*/ 109014 h 404562"/>
                    <a:gd name="connsiteX94" fmla="*/ 816389 w 895121"/>
                    <a:gd name="connsiteY94" fmla="*/ 104169 h 404562"/>
                    <a:gd name="connsiteX95" fmla="*/ 809122 w 895121"/>
                    <a:gd name="connsiteY95" fmla="*/ 101746 h 404562"/>
                    <a:gd name="connsiteX96" fmla="*/ 803065 w 895121"/>
                    <a:gd name="connsiteY96" fmla="*/ 100535 h 404562"/>
                    <a:gd name="connsiteX97" fmla="*/ 798220 w 895121"/>
                    <a:gd name="connsiteY97" fmla="*/ 100535 h 404562"/>
                    <a:gd name="connsiteX98" fmla="*/ 656503 w 895121"/>
                    <a:gd name="connsiteY98" fmla="*/ 100535 h 404562"/>
                    <a:gd name="connsiteX99" fmla="*/ 649235 w 895121"/>
                    <a:gd name="connsiteY99" fmla="*/ 100535 h 404562"/>
                    <a:gd name="connsiteX100" fmla="*/ 637123 w 895121"/>
                    <a:gd name="connsiteY100" fmla="*/ 98112 h 404562"/>
                    <a:gd name="connsiteX101" fmla="*/ 629855 w 895121"/>
                    <a:gd name="connsiteY101" fmla="*/ 95690 h 404562"/>
                    <a:gd name="connsiteX102" fmla="*/ 622588 w 895121"/>
                    <a:gd name="connsiteY102" fmla="*/ 92056 h 404562"/>
                    <a:gd name="connsiteX103" fmla="*/ 614109 w 895121"/>
                    <a:gd name="connsiteY103" fmla="*/ 88422 h 404562"/>
                    <a:gd name="connsiteX104" fmla="*/ 606841 w 895121"/>
                    <a:gd name="connsiteY104" fmla="*/ 81155 h 404562"/>
                    <a:gd name="connsiteX105" fmla="*/ 599574 w 895121"/>
                    <a:gd name="connsiteY105" fmla="*/ 73887 h 404562"/>
                    <a:gd name="connsiteX106" fmla="*/ 593518 w 895121"/>
                    <a:gd name="connsiteY106" fmla="*/ 62986 h 404562"/>
                    <a:gd name="connsiteX107" fmla="*/ 591095 w 895121"/>
                    <a:gd name="connsiteY107" fmla="*/ 56930 h 404562"/>
                    <a:gd name="connsiteX108" fmla="*/ 588672 w 895121"/>
                    <a:gd name="connsiteY108" fmla="*/ 48451 h 404562"/>
                    <a:gd name="connsiteX109" fmla="*/ 587461 w 895121"/>
                    <a:gd name="connsiteY109" fmla="*/ 41183 h 404562"/>
                    <a:gd name="connsiteX110" fmla="*/ 587461 w 895121"/>
                    <a:gd name="connsiteY110" fmla="*/ 31493 h 404562"/>
                    <a:gd name="connsiteX111" fmla="*/ 587461 w 895121"/>
                    <a:gd name="connsiteY111" fmla="*/ 25437 h 404562"/>
                    <a:gd name="connsiteX112" fmla="*/ 589884 w 895121"/>
                    <a:gd name="connsiteY112" fmla="*/ 19380 h 404562"/>
                    <a:gd name="connsiteX113" fmla="*/ 592306 w 895121"/>
                    <a:gd name="connsiteY113" fmla="*/ 13324 h 404562"/>
                    <a:gd name="connsiteX114" fmla="*/ 595940 w 895121"/>
                    <a:gd name="connsiteY114" fmla="*/ 8479 h 404562"/>
                    <a:gd name="connsiteX115" fmla="*/ 600785 w 895121"/>
                    <a:gd name="connsiteY115" fmla="*/ 4845 h 404562"/>
                    <a:gd name="connsiteX116" fmla="*/ 606841 w 895121"/>
                    <a:gd name="connsiteY116" fmla="*/ 2423 h 40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895121" h="404562">
                      <a:moveTo>
                        <a:pt x="612898" y="0"/>
                      </a:moveTo>
                      <a:lnTo>
                        <a:pt x="618954" y="0"/>
                      </a:lnTo>
                      <a:lnTo>
                        <a:pt x="625010" y="0"/>
                      </a:lnTo>
                      <a:lnTo>
                        <a:pt x="631067" y="2423"/>
                      </a:lnTo>
                      <a:lnTo>
                        <a:pt x="637123" y="4845"/>
                      </a:lnTo>
                      <a:lnTo>
                        <a:pt x="641968" y="8479"/>
                      </a:lnTo>
                      <a:lnTo>
                        <a:pt x="645602" y="13324"/>
                      </a:lnTo>
                      <a:lnTo>
                        <a:pt x="648024" y="19380"/>
                      </a:lnTo>
                      <a:lnTo>
                        <a:pt x="650447" y="25437"/>
                      </a:lnTo>
                      <a:lnTo>
                        <a:pt x="650447" y="31493"/>
                      </a:lnTo>
                      <a:lnTo>
                        <a:pt x="651658" y="36338"/>
                      </a:lnTo>
                      <a:lnTo>
                        <a:pt x="655292" y="36338"/>
                      </a:lnTo>
                      <a:lnTo>
                        <a:pt x="795798" y="36338"/>
                      </a:lnTo>
                      <a:lnTo>
                        <a:pt x="804277" y="36338"/>
                      </a:lnTo>
                      <a:lnTo>
                        <a:pt x="811544" y="37549"/>
                      </a:lnTo>
                      <a:lnTo>
                        <a:pt x="821234" y="38761"/>
                      </a:lnTo>
                      <a:lnTo>
                        <a:pt x="832136" y="42394"/>
                      </a:lnTo>
                      <a:lnTo>
                        <a:pt x="844248" y="47239"/>
                      </a:lnTo>
                      <a:lnTo>
                        <a:pt x="855150" y="53296"/>
                      </a:lnTo>
                      <a:lnTo>
                        <a:pt x="867262" y="62986"/>
                      </a:lnTo>
                      <a:lnTo>
                        <a:pt x="872107" y="67831"/>
                      </a:lnTo>
                      <a:lnTo>
                        <a:pt x="876952" y="73887"/>
                      </a:lnTo>
                      <a:lnTo>
                        <a:pt x="881797" y="81155"/>
                      </a:lnTo>
                      <a:lnTo>
                        <a:pt x="886642" y="89634"/>
                      </a:lnTo>
                      <a:lnTo>
                        <a:pt x="890276" y="99324"/>
                      </a:lnTo>
                      <a:lnTo>
                        <a:pt x="892699" y="110225"/>
                      </a:lnTo>
                      <a:lnTo>
                        <a:pt x="895121" y="122338"/>
                      </a:lnTo>
                      <a:lnTo>
                        <a:pt x="895121" y="136873"/>
                      </a:lnTo>
                      <a:lnTo>
                        <a:pt x="895121" y="151408"/>
                      </a:lnTo>
                      <a:lnTo>
                        <a:pt x="892699" y="164732"/>
                      </a:lnTo>
                      <a:lnTo>
                        <a:pt x="889065" y="176844"/>
                      </a:lnTo>
                      <a:lnTo>
                        <a:pt x="884220" y="187746"/>
                      </a:lnTo>
                      <a:lnTo>
                        <a:pt x="878164" y="197436"/>
                      </a:lnTo>
                      <a:lnTo>
                        <a:pt x="872107" y="205915"/>
                      </a:lnTo>
                      <a:lnTo>
                        <a:pt x="863628" y="213182"/>
                      </a:lnTo>
                      <a:lnTo>
                        <a:pt x="856361" y="220450"/>
                      </a:lnTo>
                      <a:lnTo>
                        <a:pt x="847882" y="226506"/>
                      </a:lnTo>
                      <a:lnTo>
                        <a:pt x="839403" y="231351"/>
                      </a:lnTo>
                      <a:lnTo>
                        <a:pt x="829713" y="234985"/>
                      </a:lnTo>
                      <a:lnTo>
                        <a:pt x="821234" y="238619"/>
                      </a:lnTo>
                      <a:lnTo>
                        <a:pt x="804277" y="243464"/>
                      </a:lnTo>
                      <a:lnTo>
                        <a:pt x="788530" y="245886"/>
                      </a:lnTo>
                      <a:lnTo>
                        <a:pt x="302815" y="245886"/>
                      </a:lnTo>
                      <a:lnTo>
                        <a:pt x="302815" y="274957"/>
                      </a:lnTo>
                      <a:lnTo>
                        <a:pt x="301604" y="373069"/>
                      </a:lnTo>
                      <a:lnTo>
                        <a:pt x="301604" y="379126"/>
                      </a:lnTo>
                      <a:lnTo>
                        <a:pt x="299181" y="385182"/>
                      </a:lnTo>
                      <a:lnTo>
                        <a:pt x="296759" y="391238"/>
                      </a:lnTo>
                      <a:lnTo>
                        <a:pt x="291914" y="396083"/>
                      </a:lnTo>
                      <a:lnTo>
                        <a:pt x="288280" y="399717"/>
                      </a:lnTo>
                      <a:lnTo>
                        <a:pt x="282224" y="402140"/>
                      </a:lnTo>
                      <a:lnTo>
                        <a:pt x="276167" y="404562"/>
                      </a:lnTo>
                      <a:lnTo>
                        <a:pt x="270111" y="404562"/>
                      </a:lnTo>
                      <a:lnTo>
                        <a:pt x="262844" y="404562"/>
                      </a:lnTo>
                      <a:lnTo>
                        <a:pt x="257998" y="402140"/>
                      </a:lnTo>
                      <a:lnTo>
                        <a:pt x="251942" y="398506"/>
                      </a:lnTo>
                      <a:lnTo>
                        <a:pt x="247097" y="394872"/>
                      </a:lnTo>
                      <a:lnTo>
                        <a:pt x="243463" y="390027"/>
                      </a:lnTo>
                      <a:lnTo>
                        <a:pt x="241041" y="385182"/>
                      </a:lnTo>
                      <a:lnTo>
                        <a:pt x="238618" y="379126"/>
                      </a:lnTo>
                      <a:lnTo>
                        <a:pt x="238618" y="373069"/>
                      </a:lnTo>
                      <a:lnTo>
                        <a:pt x="238618" y="272535"/>
                      </a:lnTo>
                      <a:lnTo>
                        <a:pt x="238618" y="245886"/>
                      </a:lnTo>
                      <a:lnTo>
                        <a:pt x="31493" y="245886"/>
                      </a:lnTo>
                      <a:lnTo>
                        <a:pt x="25437" y="244675"/>
                      </a:lnTo>
                      <a:lnTo>
                        <a:pt x="19380" y="243464"/>
                      </a:lnTo>
                      <a:lnTo>
                        <a:pt x="13324" y="239830"/>
                      </a:lnTo>
                      <a:lnTo>
                        <a:pt x="8479" y="236196"/>
                      </a:lnTo>
                      <a:lnTo>
                        <a:pt x="4845" y="231351"/>
                      </a:lnTo>
                      <a:lnTo>
                        <a:pt x="2423" y="226506"/>
                      </a:lnTo>
                      <a:lnTo>
                        <a:pt x="0" y="220450"/>
                      </a:lnTo>
                      <a:lnTo>
                        <a:pt x="0" y="213182"/>
                      </a:lnTo>
                      <a:lnTo>
                        <a:pt x="0" y="207126"/>
                      </a:lnTo>
                      <a:lnTo>
                        <a:pt x="2423" y="201070"/>
                      </a:lnTo>
                      <a:lnTo>
                        <a:pt x="4845" y="196225"/>
                      </a:lnTo>
                      <a:lnTo>
                        <a:pt x="8479" y="191379"/>
                      </a:lnTo>
                      <a:lnTo>
                        <a:pt x="13324" y="187746"/>
                      </a:lnTo>
                      <a:lnTo>
                        <a:pt x="19380" y="184112"/>
                      </a:lnTo>
                      <a:lnTo>
                        <a:pt x="25437" y="182901"/>
                      </a:lnTo>
                      <a:lnTo>
                        <a:pt x="31493" y="181689"/>
                      </a:lnTo>
                      <a:lnTo>
                        <a:pt x="787319" y="181689"/>
                      </a:lnTo>
                      <a:lnTo>
                        <a:pt x="797009" y="179267"/>
                      </a:lnTo>
                      <a:lnTo>
                        <a:pt x="805488" y="176844"/>
                      </a:lnTo>
                      <a:lnTo>
                        <a:pt x="812756" y="173211"/>
                      </a:lnTo>
                      <a:lnTo>
                        <a:pt x="820023" y="167154"/>
                      </a:lnTo>
                      <a:lnTo>
                        <a:pt x="826079" y="159887"/>
                      </a:lnTo>
                      <a:lnTo>
                        <a:pt x="828502" y="155042"/>
                      </a:lnTo>
                      <a:lnTo>
                        <a:pt x="830924" y="148985"/>
                      </a:lnTo>
                      <a:lnTo>
                        <a:pt x="832136" y="142929"/>
                      </a:lnTo>
                      <a:lnTo>
                        <a:pt x="832136" y="136873"/>
                      </a:lnTo>
                      <a:lnTo>
                        <a:pt x="832136" y="127183"/>
                      </a:lnTo>
                      <a:lnTo>
                        <a:pt x="829713" y="119915"/>
                      </a:lnTo>
                      <a:lnTo>
                        <a:pt x="827291" y="113859"/>
                      </a:lnTo>
                      <a:lnTo>
                        <a:pt x="823657" y="109014"/>
                      </a:lnTo>
                      <a:lnTo>
                        <a:pt x="816389" y="104169"/>
                      </a:lnTo>
                      <a:lnTo>
                        <a:pt x="809122" y="101746"/>
                      </a:lnTo>
                      <a:lnTo>
                        <a:pt x="803065" y="100535"/>
                      </a:lnTo>
                      <a:lnTo>
                        <a:pt x="798220" y="100535"/>
                      </a:lnTo>
                      <a:lnTo>
                        <a:pt x="656503" y="100535"/>
                      </a:lnTo>
                      <a:lnTo>
                        <a:pt x="649235" y="100535"/>
                      </a:lnTo>
                      <a:lnTo>
                        <a:pt x="637123" y="98112"/>
                      </a:lnTo>
                      <a:lnTo>
                        <a:pt x="629855" y="95690"/>
                      </a:lnTo>
                      <a:lnTo>
                        <a:pt x="622588" y="92056"/>
                      </a:lnTo>
                      <a:lnTo>
                        <a:pt x="614109" y="88422"/>
                      </a:lnTo>
                      <a:lnTo>
                        <a:pt x="606841" y="81155"/>
                      </a:lnTo>
                      <a:lnTo>
                        <a:pt x="599574" y="73887"/>
                      </a:lnTo>
                      <a:lnTo>
                        <a:pt x="593518" y="62986"/>
                      </a:lnTo>
                      <a:lnTo>
                        <a:pt x="591095" y="56930"/>
                      </a:lnTo>
                      <a:lnTo>
                        <a:pt x="588672" y="48451"/>
                      </a:lnTo>
                      <a:lnTo>
                        <a:pt x="587461" y="41183"/>
                      </a:lnTo>
                      <a:lnTo>
                        <a:pt x="587461" y="31493"/>
                      </a:lnTo>
                      <a:lnTo>
                        <a:pt x="587461" y="25437"/>
                      </a:lnTo>
                      <a:lnTo>
                        <a:pt x="589884" y="19380"/>
                      </a:lnTo>
                      <a:lnTo>
                        <a:pt x="592306" y="13324"/>
                      </a:lnTo>
                      <a:lnTo>
                        <a:pt x="595940" y="8479"/>
                      </a:lnTo>
                      <a:lnTo>
                        <a:pt x="600785" y="4845"/>
                      </a:lnTo>
                      <a:lnTo>
                        <a:pt x="606841" y="2423"/>
                      </a:ln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4" name="Freeform 15"/>
                <p:cNvSpPr>
                  <a:spLocks noEditPoints="1"/>
                </p:cNvSpPr>
                <p:nvPr/>
              </p:nvSpPr>
              <p:spPr bwMode="auto">
                <a:xfrm>
                  <a:off x="5534178" y="4652548"/>
                  <a:ext cx="208337" cy="208337"/>
                </a:xfrm>
                <a:custGeom>
                  <a:avLst/>
                  <a:gdLst>
                    <a:gd name="T0" fmla="*/ 172 w 344"/>
                    <a:gd name="T1" fmla="*/ 344 h 344"/>
                    <a:gd name="T2" fmla="*/ 172 w 344"/>
                    <a:gd name="T3" fmla="*/ 344 h 344"/>
                    <a:gd name="T4" fmla="*/ 142 w 344"/>
                    <a:gd name="T5" fmla="*/ 334 h 344"/>
                    <a:gd name="T6" fmla="*/ 124 w 344"/>
                    <a:gd name="T7" fmla="*/ 312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4 w 344"/>
                    <a:gd name="T33" fmla="*/ 34 h 344"/>
                    <a:gd name="T34" fmla="*/ 126 w 344"/>
                    <a:gd name="T35" fmla="*/ 26 h 344"/>
                    <a:gd name="T36" fmla="*/ 142 w 344"/>
                    <a:gd name="T37" fmla="*/ 10 h 344"/>
                    <a:gd name="T38" fmla="*/ 164 w 344"/>
                    <a:gd name="T39" fmla="*/ 2 h 344"/>
                    <a:gd name="T40" fmla="*/ 172 w 344"/>
                    <a:gd name="T41" fmla="*/ 0 h 344"/>
                    <a:gd name="T42" fmla="*/ 172 w 344"/>
                    <a:gd name="T43" fmla="*/ 0 h 344"/>
                    <a:gd name="T44" fmla="*/ 188 w 344"/>
                    <a:gd name="T45" fmla="*/ 2 h 344"/>
                    <a:gd name="T46" fmla="*/ 214 w 344"/>
                    <a:gd name="T47" fmla="*/ 20 h 344"/>
                    <a:gd name="T48" fmla="*/ 222 w 344"/>
                    <a:gd name="T49" fmla="*/ 34 h 344"/>
                    <a:gd name="T50" fmla="*/ 226 w 344"/>
                    <a:gd name="T51" fmla="*/ 44 h 344"/>
                    <a:gd name="T52" fmla="*/ 242 w 344"/>
                    <a:gd name="T53" fmla="*/ 68 h 344"/>
                    <a:gd name="T54" fmla="*/ 270 w 344"/>
                    <a:gd name="T55" fmla="*/ 96 h 344"/>
                    <a:gd name="T56" fmla="*/ 314 w 344"/>
                    <a:gd name="T57" fmla="*/ 124 h 344"/>
                    <a:gd name="T58" fmla="*/ 328 w 344"/>
                    <a:gd name="T59" fmla="*/ 134 h 344"/>
                    <a:gd name="T60" fmla="*/ 342 w 344"/>
                    <a:gd name="T61" fmla="*/ 160 h 344"/>
                    <a:gd name="T62" fmla="*/ 344 w 344"/>
                    <a:gd name="T63" fmla="*/ 176 h 344"/>
                    <a:gd name="T64" fmla="*/ 340 w 344"/>
                    <a:gd name="T65" fmla="*/ 190 h 344"/>
                    <a:gd name="T66" fmla="*/ 322 w 344"/>
                    <a:gd name="T67" fmla="*/ 214 h 344"/>
                    <a:gd name="T68" fmla="*/ 308 w 344"/>
                    <a:gd name="T69" fmla="*/ 222 h 344"/>
                    <a:gd name="T70" fmla="*/ 276 w 344"/>
                    <a:gd name="T71" fmla="*/ 240 h 344"/>
                    <a:gd name="T72" fmla="*/ 250 w 344"/>
                    <a:gd name="T73" fmla="*/ 266 h 344"/>
                    <a:gd name="T74" fmla="*/ 232 w 344"/>
                    <a:gd name="T75" fmla="*/ 292 h 344"/>
                    <a:gd name="T76" fmla="*/ 220 w 344"/>
                    <a:gd name="T77" fmla="*/ 312 h 344"/>
                    <a:gd name="T78" fmla="*/ 200 w 344"/>
                    <a:gd name="T79" fmla="*/ 336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2"/>
                      </a:lnTo>
                      <a:lnTo>
                        <a:pt x="124" y="312"/>
                      </a:lnTo>
                      <a:lnTo>
                        <a:pt x="118" y="300"/>
                      </a:lnTo>
                      <a:lnTo>
                        <a:pt x="112" y="290"/>
                      </a:lnTo>
                      <a:lnTo>
                        <a:pt x="102" y="278"/>
                      </a:lnTo>
                      <a:lnTo>
                        <a:pt x="90" y="264"/>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4" y="34"/>
                      </a:lnTo>
                      <a:lnTo>
                        <a:pt x="124" y="34"/>
                      </a:lnTo>
                      <a:lnTo>
                        <a:pt x="126" y="26"/>
                      </a:lnTo>
                      <a:lnTo>
                        <a:pt x="130" y="20"/>
                      </a:lnTo>
                      <a:lnTo>
                        <a:pt x="142" y="10"/>
                      </a:lnTo>
                      <a:lnTo>
                        <a:pt x="156" y="2"/>
                      </a:lnTo>
                      <a:lnTo>
                        <a:pt x="164" y="2"/>
                      </a:lnTo>
                      <a:lnTo>
                        <a:pt x="172" y="0"/>
                      </a:lnTo>
                      <a:lnTo>
                        <a:pt x="172" y="0"/>
                      </a:lnTo>
                      <a:lnTo>
                        <a:pt x="172" y="0"/>
                      </a:lnTo>
                      <a:lnTo>
                        <a:pt x="172" y="0"/>
                      </a:lnTo>
                      <a:lnTo>
                        <a:pt x="180" y="2"/>
                      </a:lnTo>
                      <a:lnTo>
                        <a:pt x="188" y="2"/>
                      </a:lnTo>
                      <a:lnTo>
                        <a:pt x="202" y="10"/>
                      </a:lnTo>
                      <a:lnTo>
                        <a:pt x="214" y="20"/>
                      </a:lnTo>
                      <a:lnTo>
                        <a:pt x="218" y="28"/>
                      </a:lnTo>
                      <a:lnTo>
                        <a:pt x="222" y="34"/>
                      </a:lnTo>
                      <a:lnTo>
                        <a:pt x="222" y="34"/>
                      </a:lnTo>
                      <a:lnTo>
                        <a:pt x="226" y="44"/>
                      </a:lnTo>
                      <a:lnTo>
                        <a:pt x="232" y="56"/>
                      </a:lnTo>
                      <a:lnTo>
                        <a:pt x="242" y="68"/>
                      </a:lnTo>
                      <a:lnTo>
                        <a:pt x="254" y="82"/>
                      </a:lnTo>
                      <a:lnTo>
                        <a:pt x="270" y="96"/>
                      </a:lnTo>
                      <a:lnTo>
                        <a:pt x="290" y="112"/>
                      </a:lnTo>
                      <a:lnTo>
                        <a:pt x="314" y="124"/>
                      </a:lnTo>
                      <a:lnTo>
                        <a:pt x="314" y="124"/>
                      </a:lnTo>
                      <a:lnTo>
                        <a:pt x="328" y="134"/>
                      </a:lnTo>
                      <a:lnTo>
                        <a:pt x="336" y="146"/>
                      </a:lnTo>
                      <a:lnTo>
                        <a:pt x="342" y="160"/>
                      </a:lnTo>
                      <a:lnTo>
                        <a:pt x="344" y="176"/>
                      </a:lnTo>
                      <a:lnTo>
                        <a:pt x="344" y="176"/>
                      </a:lnTo>
                      <a:lnTo>
                        <a:pt x="342" y="184"/>
                      </a:lnTo>
                      <a:lnTo>
                        <a:pt x="340" y="190"/>
                      </a:lnTo>
                      <a:lnTo>
                        <a:pt x="334" y="204"/>
                      </a:lnTo>
                      <a:lnTo>
                        <a:pt x="322" y="214"/>
                      </a:lnTo>
                      <a:lnTo>
                        <a:pt x="308" y="222"/>
                      </a:lnTo>
                      <a:lnTo>
                        <a:pt x="308" y="222"/>
                      </a:lnTo>
                      <a:lnTo>
                        <a:pt x="292" y="230"/>
                      </a:lnTo>
                      <a:lnTo>
                        <a:pt x="276" y="240"/>
                      </a:lnTo>
                      <a:lnTo>
                        <a:pt x="262" y="252"/>
                      </a:lnTo>
                      <a:lnTo>
                        <a:pt x="250" y="266"/>
                      </a:lnTo>
                      <a:lnTo>
                        <a:pt x="240" y="278"/>
                      </a:lnTo>
                      <a:lnTo>
                        <a:pt x="232" y="292"/>
                      </a:lnTo>
                      <a:lnTo>
                        <a:pt x="220" y="312"/>
                      </a:lnTo>
                      <a:lnTo>
                        <a:pt x="220" y="312"/>
                      </a:lnTo>
                      <a:lnTo>
                        <a:pt x="212" y="326"/>
                      </a:lnTo>
                      <a:lnTo>
                        <a:pt x="200" y="336"/>
                      </a:lnTo>
                      <a:lnTo>
                        <a:pt x="188" y="342"/>
                      </a:lnTo>
                      <a:lnTo>
                        <a:pt x="172" y="344"/>
                      </a:lnTo>
                      <a:lnTo>
                        <a:pt x="172" y="344"/>
                      </a:lnTo>
                      <a:close/>
                      <a:moveTo>
                        <a:pt x="146" y="172"/>
                      </a:moveTo>
                      <a:lnTo>
                        <a:pt x="146" y="172"/>
                      </a:lnTo>
                      <a:lnTo>
                        <a:pt x="170" y="196"/>
                      </a:lnTo>
                      <a:lnTo>
                        <a:pt x="170" y="196"/>
                      </a:lnTo>
                      <a:lnTo>
                        <a:pt x="196" y="170"/>
                      </a:lnTo>
                      <a:lnTo>
                        <a:pt x="196" y="170"/>
                      </a:lnTo>
                      <a:lnTo>
                        <a:pt x="172" y="148"/>
                      </a:lnTo>
                      <a:lnTo>
                        <a:pt x="172" y="148"/>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5" name="Freeform 16"/>
                <p:cNvSpPr>
                  <a:spLocks noEditPoints="1"/>
                </p:cNvSpPr>
                <p:nvPr/>
              </p:nvSpPr>
              <p:spPr bwMode="auto">
                <a:xfrm>
                  <a:off x="3711148" y="4151086"/>
                  <a:ext cx="208337" cy="208337"/>
                </a:xfrm>
                <a:custGeom>
                  <a:avLst/>
                  <a:gdLst>
                    <a:gd name="T0" fmla="*/ 172 w 344"/>
                    <a:gd name="T1" fmla="*/ 344 h 344"/>
                    <a:gd name="T2" fmla="*/ 172 w 344"/>
                    <a:gd name="T3" fmla="*/ 344 h 344"/>
                    <a:gd name="T4" fmla="*/ 142 w 344"/>
                    <a:gd name="T5" fmla="*/ 334 h 344"/>
                    <a:gd name="T6" fmla="*/ 124 w 344"/>
                    <a:gd name="T7" fmla="*/ 310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2 w 344"/>
                    <a:gd name="T33" fmla="*/ 34 h 344"/>
                    <a:gd name="T34" fmla="*/ 126 w 344"/>
                    <a:gd name="T35" fmla="*/ 26 h 344"/>
                    <a:gd name="T36" fmla="*/ 144 w 344"/>
                    <a:gd name="T37" fmla="*/ 10 h 344"/>
                    <a:gd name="T38" fmla="*/ 172 w 344"/>
                    <a:gd name="T39" fmla="*/ 0 h 344"/>
                    <a:gd name="T40" fmla="*/ 180 w 344"/>
                    <a:gd name="T41" fmla="*/ 2 h 344"/>
                    <a:gd name="T42" fmla="*/ 202 w 344"/>
                    <a:gd name="T43" fmla="*/ 10 h 344"/>
                    <a:gd name="T44" fmla="*/ 218 w 344"/>
                    <a:gd name="T45" fmla="*/ 28 h 344"/>
                    <a:gd name="T46" fmla="*/ 222 w 344"/>
                    <a:gd name="T47" fmla="*/ 34 h 344"/>
                    <a:gd name="T48" fmla="*/ 232 w 344"/>
                    <a:gd name="T49" fmla="*/ 54 h 344"/>
                    <a:gd name="T50" fmla="*/ 254 w 344"/>
                    <a:gd name="T51" fmla="*/ 82 h 344"/>
                    <a:gd name="T52" fmla="*/ 290 w 344"/>
                    <a:gd name="T53" fmla="*/ 112 h 344"/>
                    <a:gd name="T54" fmla="*/ 314 w 344"/>
                    <a:gd name="T55" fmla="*/ 124 h 344"/>
                    <a:gd name="T56" fmla="*/ 328 w 344"/>
                    <a:gd name="T57" fmla="*/ 134 h 344"/>
                    <a:gd name="T58" fmla="*/ 342 w 344"/>
                    <a:gd name="T59" fmla="*/ 160 h 344"/>
                    <a:gd name="T60" fmla="*/ 344 w 344"/>
                    <a:gd name="T61" fmla="*/ 176 h 344"/>
                    <a:gd name="T62" fmla="*/ 340 w 344"/>
                    <a:gd name="T63" fmla="*/ 190 h 344"/>
                    <a:gd name="T64" fmla="*/ 322 w 344"/>
                    <a:gd name="T65" fmla="*/ 214 h 344"/>
                    <a:gd name="T66" fmla="*/ 308 w 344"/>
                    <a:gd name="T67" fmla="*/ 222 h 344"/>
                    <a:gd name="T68" fmla="*/ 292 w 344"/>
                    <a:gd name="T69" fmla="*/ 230 h 344"/>
                    <a:gd name="T70" fmla="*/ 262 w 344"/>
                    <a:gd name="T71" fmla="*/ 252 h 344"/>
                    <a:gd name="T72" fmla="*/ 240 w 344"/>
                    <a:gd name="T73" fmla="*/ 280 h 344"/>
                    <a:gd name="T74" fmla="*/ 220 w 344"/>
                    <a:gd name="T75" fmla="*/ 312 h 344"/>
                    <a:gd name="T76" fmla="*/ 212 w 344"/>
                    <a:gd name="T77" fmla="*/ 326 h 344"/>
                    <a:gd name="T78" fmla="*/ 188 w 344"/>
                    <a:gd name="T79" fmla="*/ 342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0"/>
                      </a:lnTo>
                      <a:lnTo>
                        <a:pt x="124" y="310"/>
                      </a:lnTo>
                      <a:lnTo>
                        <a:pt x="118" y="300"/>
                      </a:lnTo>
                      <a:lnTo>
                        <a:pt x="112" y="290"/>
                      </a:lnTo>
                      <a:lnTo>
                        <a:pt x="102" y="278"/>
                      </a:lnTo>
                      <a:lnTo>
                        <a:pt x="88" y="262"/>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2" y="34"/>
                      </a:lnTo>
                      <a:lnTo>
                        <a:pt x="122" y="34"/>
                      </a:lnTo>
                      <a:lnTo>
                        <a:pt x="126" y="26"/>
                      </a:lnTo>
                      <a:lnTo>
                        <a:pt x="132" y="20"/>
                      </a:lnTo>
                      <a:lnTo>
                        <a:pt x="144" y="10"/>
                      </a:lnTo>
                      <a:lnTo>
                        <a:pt x="158" y="4"/>
                      </a:lnTo>
                      <a:lnTo>
                        <a:pt x="172" y="0"/>
                      </a:lnTo>
                      <a:lnTo>
                        <a:pt x="172" y="0"/>
                      </a:lnTo>
                      <a:lnTo>
                        <a:pt x="180" y="2"/>
                      </a:lnTo>
                      <a:lnTo>
                        <a:pt x="188" y="2"/>
                      </a:lnTo>
                      <a:lnTo>
                        <a:pt x="202" y="10"/>
                      </a:lnTo>
                      <a:lnTo>
                        <a:pt x="214" y="20"/>
                      </a:lnTo>
                      <a:lnTo>
                        <a:pt x="218" y="28"/>
                      </a:lnTo>
                      <a:lnTo>
                        <a:pt x="222" y="34"/>
                      </a:lnTo>
                      <a:lnTo>
                        <a:pt x="222" y="34"/>
                      </a:lnTo>
                      <a:lnTo>
                        <a:pt x="226" y="44"/>
                      </a:lnTo>
                      <a:lnTo>
                        <a:pt x="232" y="54"/>
                      </a:lnTo>
                      <a:lnTo>
                        <a:pt x="242" y="68"/>
                      </a:lnTo>
                      <a:lnTo>
                        <a:pt x="254" y="82"/>
                      </a:lnTo>
                      <a:lnTo>
                        <a:pt x="270" y="96"/>
                      </a:lnTo>
                      <a:lnTo>
                        <a:pt x="290" y="112"/>
                      </a:lnTo>
                      <a:lnTo>
                        <a:pt x="314" y="124"/>
                      </a:lnTo>
                      <a:lnTo>
                        <a:pt x="314" y="124"/>
                      </a:lnTo>
                      <a:lnTo>
                        <a:pt x="320" y="128"/>
                      </a:lnTo>
                      <a:lnTo>
                        <a:pt x="328" y="134"/>
                      </a:lnTo>
                      <a:lnTo>
                        <a:pt x="336" y="146"/>
                      </a:lnTo>
                      <a:lnTo>
                        <a:pt x="342" y="160"/>
                      </a:lnTo>
                      <a:lnTo>
                        <a:pt x="344" y="176"/>
                      </a:lnTo>
                      <a:lnTo>
                        <a:pt x="344" y="176"/>
                      </a:lnTo>
                      <a:lnTo>
                        <a:pt x="342" y="182"/>
                      </a:lnTo>
                      <a:lnTo>
                        <a:pt x="340" y="190"/>
                      </a:lnTo>
                      <a:lnTo>
                        <a:pt x="334" y="204"/>
                      </a:lnTo>
                      <a:lnTo>
                        <a:pt x="322" y="214"/>
                      </a:lnTo>
                      <a:lnTo>
                        <a:pt x="316" y="218"/>
                      </a:lnTo>
                      <a:lnTo>
                        <a:pt x="308" y="222"/>
                      </a:lnTo>
                      <a:lnTo>
                        <a:pt x="308" y="222"/>
                      </a:lnTo>
                      <a:lnTo>
                        <a:pt x="292" y="230"/>
                      </a:lnTo>
                      <a:lnTo>
                        <a:pt x="276" y="240"/>
                      </a:lnTo>
                      <a:lnTo>
                        <a:pt x="262" y="252"/>
                      </a:lnTo>
                      <a:lnTo>
                        <a:pt x="250" y="266"/>
                      </a:lnTo>
                      <a:lnTo>
                        <a:pt x="240" y="280"/>
                      </a:lnTo>
                      <a:lnTo>
                        <a:pt x="230" y="292"/>
                      </a:lnTo>
                      <a:lnTo>
                        <a:pt x="220" y="312"/>
                      </a:lnTo>
                      <a:lnTo>
                        <a:pt x="220" y="312"/>
                      </a:lnTo>
                      <a:lnTo>
                        <a:pt x="212" y="326"/>
                      </a:lnTo>
                      <a:lnTo>
                        <a:pt x="202" y="336"/>
                      </a:lnTo>
                      <a:lnTo>
                        <a:pt x="188" y="342"/>
                      </a:lnTo>
                      <a:lnTo>
                        <a:pt x="172" y="344"/>
                      </a:lnTo>
                      <a:lnTo>
                        <a:pt x="172" y="344"/>
                      </a:lnTo>
                      <a:close/>
                      <a:moveTo>
                        <a:pt x="146" y="172"/>
                      </a:moveTo>
                      <a:lnTo>
                        <a:pt x="146" y="172"/>
                      </a:lnTo>
                      <a:lnTo>
                        <a:pt x="170" y="196"/>
                      </a:lnTo>
                      <a:lnTo>
                        <a:pt x="170" y="196"/>
                      </a:lnTo>
                      <a:lnTo>
                        <a:pt x="182" y="184"/>
                      </a:lnTo>
                      <a:lnTo>
                        <a:pt x="196" y="170"/>
                      </a:lnTo>
                      <a:lnTo>
                        <a:pt x="196" y="170"/>
                      </a:lnTo>
                      <a:lnTo>
                        <a:pt x="172" y="148"/>
                      </a:lnTo>
                      <a:lnTo>
                        <a:pt x="172" y="148"/>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6" name="Freeform 17"/>
                <p:cNvSpPr>
                  <a:spLocks noEditPoints="1"/>
                </p:cNvSpPr>
                <p:nvPr/>
              </p:nvSpPr>
              <p:spPr bwMode="auto">
                <a:xfrm>
                  <a:off x="4269540" y="3368612"/>
                  <a:ext cx="208337" cy="208337"/>
                </a:xfrm>
                <a:custGeom>
                  <a:avLst/>
                  <a:gdLst>
                    <a:gd name="T0" fmla="*/ 172 w 344"/>
                    <a:gd name="T1" fmla="*/ 344 h 344"/>
                    <a:gd name="T2" fmla="*/ 172 w 344"/>
                    <a:gd name="T3" fmla="*/ 344 h 344"/>
                    <a:gd name="T4" fmla="*/ 142 w 344"/>
                    <a:gd name="T5" fmla="*/ 334 h 344"/>
                    <a:gd name="T6" fmla="*/ 124 w 344"/>
                    <a:gd name="T7" fmla="*/ 310 h 344"/>
                    <a:gd name="T8" fmla="*/ 118 w 344"/>
                    <a:gd name="T9" fmla="*/ 300 h 344"/>
                    <a:gd name="T10" fmla="*/ 102 w 344"/>
                    <a:gd name="T11" fmla="*/ 276 h 344"/>
                    <a:gd name="T12" fmla="*/ 74 w 344"/>
                    <a:gd name="T13" fmla="*/ 248 h 344"/>
                    <a:gd name="T14" fmla="*/ 28 w 344"/>
                    <a:gd name="T15" fmla="*/ 218 h 344"/>
                    <a:gd name="T16" fmla="*/ 16 w 344"/>
                    <a:gd name="T17" fmla="*/ 210 h 344"/>
                    <a:gd name="T18" fmla="*/ 2 w 344"/>
                    <a:gd name="T19" fmla="*/ 186 h 344"/>
                    <a:gd name="T20" fmla="*/ 0 w 344"/>
                    <a:gd name="T21" fmla="*/ 170 h 344"/>
                    <a:gd name="T22" fmla="*/ 8 w 344"/>
                    <a:gd name="T23" fmla="*/ 144 h 344"/>
                    <a:gd name="T24" fmla="*/ 30 w 344"/>
                    <a:gd name="T25" fmla="*/ 124 h 344"/>
                    <a:gd name="T26" fmla="*/ 54 w 344"/>
                    <a:gd name="T27" fmla="*/ 110 h 344"/>
                    <a:gd name="T28" fmla="*/ 90 w 344"/>
                    <a:gd name="T29" fmla="*/ 82 h 344"/>
                    <a:gd name="T30" fmla="*/ 112 w 344"/>
                    <a:gd name="T31" fmla="*/ 54 h 344"/>
                    <a:gd name="T32" fmla="*/ 124 w 344"/>
                    <a:gd name="T33" fmla="*/ 34 h 344"/>
                    <a:gd name="T34" fmla="*/ 126 w 344"/>
                    <a:gd name="T35" fmla="*/ 26 h 344"/>
                    <a:gd name="T36" fmla="*/ 144 w 344"/>
                    <a:gd name="T37" fmla="*/ 10 h 344"/>
                    <a:gd name="T38" fmla="*/ 172 w 344"/>
                    <a:gd name="T39" fmla="*/ 0 h 344"/>
                    <a:gd name="T40" fmla="*/ 180 w 344"/>
                    <a:gd name="T41" fmla="*/ 0 h 344"/>
                    <a:gd name="T42" fmla="*/ 202 w 344"/>
                    <a:gd name="T43" fmla="*/ 10 h 344"/>
                    <a:gd name="T44" fmla="*/ 218 w 344"/>
                    <a:gd name="T45" fmla="*/ 26 h 344"/>
                    <a:gd name="T46" fmla="*/ 222 w 344"/>
                    <a:gd name="T47" fmla="*/ 34 h 344"/>
                    <a:gd name="T48" fmla="*/ 234 w 344"/>
                    <a:gd name="T49" fmla="*/ 54 h 344"/>
                    <a:gd name="T50" fmla="*/ 254 w 344"/>
                    <a:gd name="T51" fmla="*/ 82 h 344"/>
                    <a:gd name="T52" fmla="*/ 290 w 344"/>
                    <a:gd name="T53" fmla="*/ 110 h 344"/>
                    <a:gd name="T54" fmla="*/ 314 w 344"/>
                    <a:gd name="T55" fmla="*/ 124 h 344"/>
                    <a:gd name="T56" fmla="*/ 328 w 344"/>
                    <a:gd name="T57" fmla="*/ 132 h 344"/>
                    <a:gd name="T58" fmla="*/ 342 w 344"/>
                    <a:gd name="T59" fmla="*/ 160 h 344"/>
                    <a:gd name="T60" fmla="*/ 344 w 344"/>
                    <a:gd name="T61" fmla="*/ 174 h 344"/>
                    <a:gd name="T62" fmla="*/ 342 w 344"/>
                    <a:gd name="T63" fmla="*/ 190 h 344"/>
                    <a:gd name="T64" fmla="*/ 322 w 344"/>
                    <a:gd name="T65" fmla="*/ 214 h 344"/>
                    <a:gd name="T66" fmla="*/ 308 w 344"/>
                    <a:gd name="T67" fmla="*/ 222 h 344"/>
                    <a:gd name="T68" fmla="*/ 292 w 344"/>
                    <a:gd name="T69" fmla="*/ 230 h 344"/>
                    <a:gd name="T70" fmla="*/ 262 w 344"/>
                    <a:gd name="T71" fmla="*/ 252 h 344"/>
                    <a:gd name="T72" fmla="*/ 240 w 344"/>
                    <a:gd name="T73" fmla="*/ 280 h 344"/>
                    <a:gd name="T74" fmla="*/ 220 w 344"/>
                    <a:gd name="T75" fmla="*/ 312 h 344"/>
                    <a:gd name="T76" fmla="*/ 212 w 344"/>
                    <a:gd name="T77" fmla="*/ 324 h 344"/>
                    <a:gd name="T78" fmla="*/ 188 w 344"/>
                    <a:gd name="T79" fmla="*/ 342 h 344"/>
                    <a:gd name="T80" fmla="*/ 172 w 344"/>
                    <a:gd name="T81" fmla="*/ 344 h 344"/>
                    <a:gd name="T82" fmla="*/ 146 w 344"/>
                    <a:gd name="T83" fmla="*/ 172 h 344"/>
                    <a:gd name="T84" fmla="*/ 170 w 344"/>
                    <a:gd name="T85" fmla="*/ 196 h 344"/>
                    <a:gd name="T86" fmla="*/ 196 w 344"/>
                    <a:gd name="T87" fmla="*/ 170 h 344"/>
                    <a:gd name="T88" fmla="*/ 172 w 344"/>
                    <a:gd name="T89" fmla="*/ 146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0"/>
                      </a:lnTo>
                      <a:lnTo>
                        <a:pt x="124" y="310"/>
                      </a:lnTo>
                      <a:lnTo>
                        <a:pt x="118" y="300"/>
                      </a:lnTo>
                      <a:lnTo>
                        <a:pt x="112" y="290"/>
                      </a:lnTo>
                      <a:lnTo>
                        <a:pt x="102" y="276"/>
                      </a:lnTo>
                      <a:lnTo>
                        <a:pt x="90" y="262"/>
                      </a:lnTo>
                      <a:lnTo>
                        <a:pt x="74" y="248"/>
                      </a:lnTo>
                      <a:lnTo>
                        <a:pt x="54" y="232"/>
                      </a:lnTo>
                      <a:lnTo>
                        <a:pt x="28" y="218"/>
                      </a:lnTo>
                      <a:lnTo>
                        <a:pt x="28" y="218"/>
                      </a:lnTo>
                      <a:lnTo>
                        <a:pt x="16" y="210"/>
                      </a:lnTo>
                      <a:lnTo>
                        <a:pt x="8" y="198"/>
                      </a:lnTo>
                      <a:lnTo>
                        <a:pt x="2" y="186"/>
                      </a:lnTo>
                      <a:lnTo>
                        <a:pt x="0" y="170"/>
                      </a:lnTo>
                      <a:lnTo>
                        <a:pt x="0" y="170"/>
                      </a:lnTo>
                      <a:lnTo>
                        <a:pt x="2" y="156"/>
                      </a:lnTo>
                      <a:lnTo>
                        <a:pt x="8" y="144"/>
                      </a:lnTo>
                      <a:lnTo>
                        <a:pt x="18" y="132"/>
                      </a:lnTo>
                      <a:lnTo>
                        <a:pt x="30" y="124"/>
                      </a:lnTo>
                      <a:lnTo>
                        <a:pt x="30" y="124"/>
                      </a:lnTo>
                      <a:lnTo>
                        <a:pt x="54" y="110"/>
                      </a:lnTo>
                      <a:lnTo>
                        <a:pt x="74" y="96"/>
                      </a:lnTo>
                      <a:lnTo>
                        <a:pt x="90" y="82"/>
                      </a:lnTo>
                      <a:lnTo>
                        <a:pt x="102" y="68"/>
                      </a:lnTo>
                      <a:lnTo>
                        <a:pt x="112" y="54"/>
                      </a:lnTo>
                      <a:lnTo>
                        <a:pt x="118" y="44"/>
                      </a:lnTo>
                      <a:lnTo>
                        <a:pt x="124" y="34"/>
                      </a:lnTo>
                      <a:lnTo>
                        <a:pt x="124" y="34"/>
                      </a:lnTo>
                      <a:lnTo>
                        <a:pt x="126" y="26"/>
                      </a:lnTo>
                      <a:lnTo>
                        <a:pt x="132" y="20"/>
                      </a:lnTo>
                      <a:lnTo>
                        <a:pt x="144" y="10"/>
                      </a:lnTo>
                      <a:lnTo>
                        <a:pt x="158" y="2"/>
                      </a:lnTo>
                      <a:lnTo>
                        <a:pt x="172" y="0"/>
                      </a:lnTo>
                      <a:lnTo>
                        <a:pt x="172" y="0"/>
                      </a:lnTo>
                      <a:lnTo>
                        <a:pt x="180" y="0"/>
                      </a:lnTo>
                      <a:lnTo>
                        <a:pt x="188" y="2"/>
                      </a:lnTo>
                      <a:lnTo>
                        <a:pt x="202" y="10"/>
                      </a:lnTo>
                      <a:lnTo>
                        <a:pt x="214" y="20"/>
                      </a:lnTo>
                      <a:lnTo>
                        <a:pt x="218" y="26"/>
                      </a:lnTo>
                      <a:lnTo>
                        <a:pt x="222" y="34"/>
                      </a:lnTo>
                      <a:lnTo>
                        <a:pt x="222" y="34"/>
                      </a:lnTo>
                      <a:lnTo>
                        <a:pt x="226" y="44"/>
                      </a:lnTo>
                      <a:lnTo>
                        <a:pt x="234" y="54"/>
                      </a:lnTo>
                      <a:lnTo>
                        <a:pt x="242" y="68"/>
                      </a:lnTo>
                      <a:lnTo>
                        <a:pt x="254" y="82"/>
                      </a:lnTo>
                      <a:lnTo>
                        <a:pt x="270" y="96"/>
                      </a:lnTo>
                      <a:lnTo>
                        <a:pt x="290" y="110"/>
                      </a:lnTo>
                      <a:lnTo>
                        <a:pt x="314" y="124"/>
                      </a:lnTo>
                      <a:lnTo>
                        <a:pt x="314" y="124"/>
                      </a:lnTo>
                      <a:lnTo>
                        <a:pt x="322" y="128"/>
                      </a:lnTo>
                      <a:lnTo>
                        <a:pt x="328" y="132"/>
                      </a:lnTo>
                      <a:lnTo>
                        <a:pt x="338" y="144"/>
                      </a:lnTo>
                      <a:lnTo>
                        <a:pt x="342" y="160"/>
                      </a:lnTo>
                      <a:lnTo>
                        <a:pt x="344" y="174"/>
                      </a:lnTo>
                      <a:lnTo>
                        <a:pt x="344" y="174"/>
                      </a:lnTo>
                      <a:lnTo>
                        <a:pt x="344" y="182"/>
                      </a:lnTo>
                      <a:lnTo>
                        <a:pt x="342" y="190"/>
                      </a:lnTo>
                      <a:lnTo>
                        <a:pt x="334" y="204"/>
                      </a:lnTo>
                      <a:lnTo>
                        <a:pt x="322" y="214"/>
                      </a:lnTo>
                      <a:lnTo>
                        <a:pt x="316" y="218"/>
                      </a:lnTo>
                      <a:lnTo>
                        <a:pt x="308" y="222"/>
                      </a:lnTo>
                      <a:lnTo>
                        <a:pt x="308" y="222"/>
                      </a:lnTo>
                      <a:lnTo>
                        <a:pt x="292" y="230"/>
                      </a:lnTo>
                      <a:lnTo>
                        <a:pt x="276" y="240"/>
                      </a:lnTo>
                      <a:lnTo>
                        <a:pt x="262" y="252"/>
                      </a:lnTo>
                      <a:lnTo>
                        <a:pt x="250" y="266"/>
                      </a:lnTo>
                      <a:lnTo>
                        <a:pt x="240" y="280"/>
                      </a:lnTo>
                      <a:lnTo>
                        <a:pt x="232" y="292"/>
                      </a:lnTo>
                      <a:lnTo>
                        <a:pt x="220" y="312"/>
                      </a:lnTo>
                      <a:lnTo>
                        <a:pt x="220" y="312"/>
                      </a:lnTo>
                      <a:lnTo>
                        <a:pt x="212" y="324"/>
                      </a:lnTo>
                      <a:lnTo>
                        <a:pt x="202" y="334"/>
                      </a:lnTo>
                      <a:lnTo>
                        <a:pt x="188" y="342"/>
                      </a:lnTo>
                      <a:lnTo>
                        <a:pt x="172" y="344"/>
                      </a:lnTo>
                      <a:lnTo>
                        <a:pt x="172" y="344"/>
                      </a:lnTo>
                      <a:close/>
                      <a:moveTo>
                        <a:pt x="146" y="172"/>
                      </a:moveTo>
                      <a:lnTo>
                        <a:pt x="146" y="172"/>
                      </a:lnTo>
                      <a:lnTo>
                        <a:pt x="170" y="196"/>
                      </a:lnTo>
                      <a:lnTo>
                        <a:pt x="170" y="196"/>
                      </a:lnTo>
                      <a:lnTo>
                        <a:pt x="182" y="182"/>
                      </a:lnTo>
                      <a:lnTo>
                        <a:pt x="196" y="170"/>
                      </a:lnTo>
                      <a:lnTo>
                        <a:pt x="196" y="170"/>
                      </a:lnTo>
                      <a:lnTo>
                        <a:pt x="172" y="146"/>
                      </a:lnTo>
                      <a:lnTo>
                        <a:pt x="172" y="146"/>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7" name="Freeform 19"/>
                <p:cNvSpPr>
                  <a:spLocks noEditPoints="1"/>
                </p:cNvSpPr>
                <p:nvPr/>
              </p:nvSpPr>
              <p:spPr bwMode="auto">
                <a:xfrm>
                  <a:off x="3732951" y="4756717"/>
                  <a:ext cx="186534" cy="185323"/>
                </a:xfrm>
                <a:custGeom>
                  <a:avLst/>
                  <a:gdLst>
                    <a:gd name="T0" fmla="*/ 154 w 308"/>
                    <a:gd name="T1" fmla="*/ 306 h 306"/>
                    <a:gd name="T2" fmla="*/ 124 w 308"/>
                    <a:gd name="T3" fmla="*/ 304 h 306"/>
                    <a:gd name="T4" fmla="*/ 94 w 308"/>
                    <a:gd name="T5" fmla="*/ 294 h 306"/>
                    <a:gd name="T6" fmla="*/ 68 w 308"/>
                    <a:gd name="T7" fmla="*/ 280 h 306"/>
                    <a:gd name="T8" fmla="*/ 46 w 308"/>
                    <a:gd name="T9" fmla="*/ 262 h 306"/>
                    <a:gd name="T10" fmla="*/ 26 w 308"/>
                    <a:gd name="T11" fmla="*/ 240 h 306"/>
                    <a:gd name="T12" fmla="*/ 12 w 308"/>
                    <a:gd name="T13" fmla="*/ 212 h 306"/>
                    <a:gd name="T14" fmla="*/ 4 w 308"/>
                    <a:gd name="T15" fmla="*/ 184 h 306"/>
                    <a:gd name="T16" fmla="*/ 0 w 308"/>
                    <a:gd name="T17" fmla="*/ 154 h 306"/>
                    <a:gd name="T18" fmla="*/ 2 w 308"/>
                    <a:gd name="T19" fmla="*/ 138 h 306"/>
                    <a:gd name="T20" fmla="*/ 8 w 308"/>
                    <a:gd name="T21" fmla="*/ 108 h 306"/>
                    <a:gd name="T22" fmla="*/ 20 w 308"/>
                    <a:gd name="T23" fmla="*/ 80 h 306"/>
                    <a:gd name="T24" fmla="*/ 36 w 308"/>
                    <a:gd name="T25" fmla="*/ 56 h 306"/>
                    <a:gd name="T26" fmla="*/ 56 w 308"/>
                    <a:gd name="T27" fmla="*/ 34 h 306"/>
                    <a:gd name="T28" fmla="*/ 82 w 308"/>
                    <a:gd name="T29" fmla="*/ 18 h 306"/>
                    <a:gd name="T30" fmla="*/ 108 w 308"/>
                    <a:gd name="T31" fmla="*/ 6 h 306"/>
                    <a:gd name="T32" fmla="*/ 138 w 308"/>
                    <a:gd name="T33" fmla="*/ 0 h 306"/>
                    <a:gd name="T34" fmla="*/ 154 w 308"/>
                    <a:gd name="T35" fmla="*/ 0 h 306"/>
                    <a:gd name="T36" fmla="*/ 186 w 308"/>
                    <a:gd name="T37" fmla="*/ 2 h 306"/>
                    <a:gd name="T38" fmla="*/ 214 w 308"/>
                    <a:gd name="T39" fmla="*/ 12 h 306"/>
                    <a:gd name="T40" fmla="*/ 240 w 308"/>
                    <a:gd name="T41" fmla="*/ 26 h 306"/>
                    <a:gd name="T42" fmla="*/ 262 w 308"/>
                    <a:gd name="T43" fmla="*/ 44 h 306"/>
                    <a:gd name="T44" fmla="*/ 282 w 308"/>
                    <a:gd name="T45" fmla="*/ 68 h 306"/>
                    <a:gd name="T46" fmla="*/ 296 w 308"/>
                    <a:gd name="T47" fmla="*/ 94 h 306"/>
                    <a:gd name="T48" fmla="*/ 304 w 308"/>
                    <a:gd name="T49" fmla="*/ 122 h 306"/>
                    <a:gd name="T50" fmla="*/ 308 w 308"/>
                    <a:gd name="T51" fmla="*/ 154 h 306"/>
                    <a:gd name="T52" fmla="*/ 308 w 308"/>
                    <a:gd name="T53" fmla="*/ 168 h 306"/>
                    <a:gd name="T54" fmla="*/ 302 w 308"/>
                    <a:gd name="T55" fmla="*/ 198 h 306"/>
                    <a:gd name="T56" fmla="*/ 290 w 308"/>
                    <a:gd name="T57" fmla="*/ 226 h 306"/>
                    <a:gd name="T58" fmla="*/ 272 w 308"/>
                    <a:gd name="T59" fmla="*/ 250 h 306"/>
                    <a:gd name="T60" fmla="*/ 252 w 308"/>
                    <a:gd name="T61" fmla="*/ 272 h 306"/>
                    <a:gd name="T62" fmla="*/ 228 w 308"/>
                    <a:gd name="T63" fmla="*/ 288 h 306"/>
                    <a:gd name="T64" fmla="*/ 200 w 308"/>
                    <a:gd name="T65" fmla="*/ 300 h 306"/>
                    <a:gd name="T66" fmla="*/ 170 w 308"/>
                    <a:gd name="T67" fmla="*/ 306 h 306"/>
                    <a:gd name="T68" fmla="*/ 154 w 308"/>
                    <a:gd name="T69" fmla="*/ 306 h 306"/>
                    <a:gd name="T70" fmla="*/ 154 w 308"/>
                    <a:gd name="T71" fmla="*/ 104 h 306"/>
                    <a:gd name="T72" fmla="*/ 136 w 308"/>
                    <a:gd name="T73" fmla="*/ 108 h 306"/>
                    <a:gd name="T74" fmla="*/ 120 w 308"/>
                    <a:gd name="T75" fmla="*/ 118 h 306"/>
                    <a:gd name="T76" fmla="*/ 110 w 308"/>
                    <a:gd name="T77" fmla="*/ 134 h 306"/>
                    <a:gd name="T78" fmla="*/ 106 w 308"/>
                    <a:gd name="T79" fmla="*/ 154 h 306"/>
                    <a:gd name="T80" fmla="*/ 106 w 308"/>
                    <a:gd name="T81" fmla="*/ 164 h 306"/>
                    <a:gd name="T82" fmla="*/ 114 w 308"/>
                    <a:gd name="T83" fmla="*/ 180 h 306"/>
                    <a:gd name="T84" fmla="*/ 128 w 308"/>
                    <a:gd name="T85" fmla="*/ 194 h 306"/>
                    <a:gd name="T86" fmla="*/ 144 w 308"/>
                    <a:gd name="T87" fmla="*/ 200 h 306"/>
                    <a:gd name="T88" fmla="*/ 154 w 308"/>
                    <a:gd name="T89" fmla="*/ 202 h 306"/>
                    <a:gd name="T90" fmla="*/ 174 w 308"/>
                    <a:gd name="T91" fmla="*/ 198 h 306"/>
                    <a:gd name="T92" fmla="*/ 188 w 308"/>
                    <a:gd name="T93" fmla="*/ 188 h 306"/>
                    <a:gd name="T94" fmla="*/ 200 w 308"/>
                    <a:gd name="T95" fmla="*/ 172 h 306"/>
                    <a:gd name="T96" fmla="*/ 202 w 308"/>
                    <a:gd name="T97" fmla="*/ 154 h 306"/>
                    <a:gd name="T98" fmla="*/ 202 w 308"/>
                    <a:gd name="T99" fmla="*/ 144 h 306"/>
                    <a:gd name="T100" fmla="*/ 194 w 308"/>
                    <a:gd name="T101" fmla="*/ 126 h 306"/>
                    <a:gd name="T102" fmla="*/ 182 w 308"/>
                    <a:gd name="T103" fmla="*/ 112 h 306"/>
                    <a:gd name="T104" fmla="*/ 164 w 308"/>
                    <a:gd name="T105" fmla="*/ 106 h 306"/>
                    <a:gd name="T106" fmla="*/ 154 w 308"/>
                    <a:gd name="T107" fmla="*/ 10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6">
                      <a:moveTo>
                        <a:pt x="154" y="306"/>
                      </a:moveTo>
                      <a:lnTo>
                        <a:pt x="154" y="306"/>
                      </a:lnTo>
                      <a:lnTo>
                        <a:pt x="138" y="306"/>
                      </a:lnTo>
                      <a:lnTo>
                        <a:pt x="124" y="304"/>
                      </a:lnTo>
                      <a:lnTo>
                        <a:pt x="108" y="300"/>
                      </a:lnTo>
                      <a:lnTo>
                        <a:pt x="94" y="294"/>
                      </a:lnTo>
                      <a:lnTo>
                        <a:pt x="82" y="288"/>
                      </a:lnTo>
                      <a:lnTo>
                        <a:pt x="68" y="280"/>
                      </a:lnTo>
                      <a:lnTo>
                        <a:pt x="56" y="272"/>
                      </a:lnTo>
                      <a:lnTo>
                        <a:pt x="46" y="262"/>
                      </a:lnTo>
                      <a:lnTo>
                        <a:pt x="36" y="250"/>
                      </a:lnTo>
                      <a:lnTo>
                        <a:pt x="26" y="240"/>
                      </a:lnTo>
                      <a:lnTo>
                        <a:pt x="20" y="226"/>
                      </a:lnTo>
                      <a:lnTo>
                        <a:pt x="12" y="212"/>
                      </a:lnTo>
                      <a:lnTo>
                        <a:pt x="8" y="198"/>
                      </a:lnTo>
                      <a:lnTo>
                        <a:pt x="4" y="184"/>
                      </a:lnTo>
                      <a:lnTo>
                        <a:pt x="2" y="168"/>
                      </a:lnTo>
                      <a:lnTo>
                        <a:pt x="0" y="154"/>
                      </a:lnTo>
                      <a:lnTo>
                        <a:pt x="0" y="154"/>
                      </a:lnTo>
                      <a:lnTo>
                        <a:pt x="2" y="138"/>
                      </a:lnTo>
                      <a:lnTo>
                        <a:pt x="4" y="122"/>
                      </a:lnTo>
                      <a:lnTo>
                        <a:pt x="8" y="108"/>
                      </a:lnTo>
                      <a:lnTo>
                        <a:pt x="12" y="94"/>
                      </a:lnTo>
                      <a:lnTo>
                        <a:pt x="20" y="80"/>
                      </a:lnTo>
                      <a:lnTo>
                        <a:pt x="26" y="68"/>
                      </a:lnTo>
                      <a:lnTo>
                        <a:pt x="36" y="56"/>
                      </a:lnTo>
                      <a:lnTo>
                        <a:pt x="46" y="44"/>
                      </a:lnTo>
                      <a:lnTo>
                        <a:pt x="56" y="34"/>
                      </a:lnTo>
                      <a:lnTo>
                        <a:pt x="68" y="26"/>
                      </a:lnTo>
                      <a:lnTo>
                        <a:pt x="82" y="18"/>
                      </a:lnTo>
                      <a:lnTo>
                        <a:pt x="94" y="12"/>
                      </a:lnTo>
                      <a:lnTo>
                        <a:pt x="108" y="6"/>
                      </a:lnTo>
                      <a:lnTo>
                        <a:pt x="124" y="2"/>
                      </a:lnTo>
                      <a:lnTo>
                        <a:pt x="138" y="0"/>
                      </a:lnTo>
                      <a:lnTo>
                        <a:pt x="154" y="0"/>
                      </a:lnTo>
                      <a:lnTo>
                        <a:pt x="154" y="0"/>
                      </a:lnTo>
                      <a:lnTo>
                        <a:pt x="170" y="0"/>
                      </a:lnTo>
                      <a:lnTo>
                        <a:pt x="186" y="2"/>
                      </a:lnTo>
                      <a:lnTo>
                        <a:pt x="200" y="6"/>
                      </a:lnTo>
                      <a:lnTo>
                        <a:pt x="214" y="12"/>
                      </a:lnTo>
                      <a:lnTo>
                        <a:pt x="228" y="18"/>
                      </a:lnTo>
                      <a:lnTo>
                        <a:pt x="240" y="26"/>
                      </a:lnTo>
                      <a:lnTo>
                        <a:pt x="252" y="34"/>
                      </a:lnTo>
                      <a:lnTo>
                        <a:pt x="262" y="44"/>
                      </a:lnTo>
                      <a:lnTo>
                        <a:pt x="272" y="56"/>
                      </a:lnTo>
                      <a:lnTo>
                        <a:pt x="282" y="68"/>
                      </a:lnTo>
                      <a:lnTo>
                        <a:pt x="290" y="80"/>
                      </a:lnTo>
                      <a:lnTo>
                        <a:pt x="296" y="94"/>
                      </a:lnTo>
                      <a:lnTo>
                        <a:pt x="302" y="108"/>
                      </a:lnTo>
                      <a:lnTo>
                        <a:pt x="304" y="122"/>
                      </a:lnTo>
                      <a:lnTo>
                        <a:pt x="308" y="138"/>
                      </a:lnTo>
                      <a:lnTo>
                        <a:pt x="308" y="154"/>
                      </a:lnTo>
                      <a:lnTo>
                        <a:pt x="308" y="154"/>
                      </a:lnTo>
                      <a:lnTo>
                        <a:pt x="308" y="168"/>
                      </a:lnTo>
                      <a:lnTo>
                        <a:pt x="304" y="184"/>
                      </a:lnTo>
                      <a:lnTo>
                        <a:pt x="302" y="198"/>
                      </a:lnTo>
                      <a:lnTo>
                        <a:pt x="296" y="212"/>
                      </a:lnTo>
                      <a:lnTo>
                        <a:pt x="290" y="226"/>
                      </a:lnTo>
                      <a:lnTo>
                        <a:pt x="282" y="240"/>
                      </a:lnTo>
                      <a:lnTo>
                        <a:pt x="272" y="250"/>
                      </a:lnTo>
                      <a:lnTo>
                        <a:pt x="262" y="262"/>
                      </a:lnTo>
                      <a:lnTo>
                        <a:pt x="252" y="272"/>
                      </a:lnTo>
                      <a:lnTo>
                        <a:pt x="240" y="280"/>
                      </a:lnTo>
                      <a:lnTo>
                        <a:pt x="228" y="288"/>
                      </a:lnTo>
                      <a:lnTo>
                        <a:pt x="214" y="294"/>
                      </a:lnTo>
                      <a:lnTo>
                        <a:pt x="200" y="300"/>
                      </a:lnTo>
                      <a:lnTo>
                        <a:pt x="186" y="304"/>
                      </a:lnTo>
                      <a:lnTo>
                        <a:pt x="170" y="306"/>
                      </a:lnTo>
                      <a:lnTo>
                        <a:pt x="154" y="306"/>
                      </a:lnTo>
                      <a:lnTo>
                        <a:pt x="154" y="306"/>
                      </a:lnTo>
                      <a:close/>
                      <a:moveTo>
                        <a:pt x="154" y="104"/>
                      </a:moveTo>
                      <a:lnTo>
                        <a:pt x="154" y="104"/>
                      </a:lnTo>
                      <a:lnTo>
                        <a:pt x="144" y="106"/>
                      </a:lnTo>
                      <a:lnTo>
                        <a:pt x="136" y="108"/>
                      </a:lnTo>
                      <a:lnTo>
                        <a:pt x="128" y="112"/>
                      </a:lnTo>
                      <a:lnTo>
                        <a:pt x="120" y="118"/>
                      </a:lnTo>
                      <a:lnTo>
                        <a:pt x="114" y="126"/>
                      </a:lnTo>
                      <a:lnTo>
                        <a:pt x="110" y="134"/>
                      </a:lnTo>
                      <a:lnTo>
                        <a:pt x="106" y="144"/>
                      </a:lnTo>
                      <a:lnTo>
                        <a:pt x="106" y="154"/>
                      </a:lnTo>
                      <a:lnTo>
                        <a:pt x="106" y="154"/>
                      </a:lnTo>
                      <a:lnTo>
                        <a:pt x="106" y="164"/>
                      </a:lnTo>
                      <a:lnTo>
                        <a:pt x="110" y="172"/>
                      </a:lnTo>
                      <a:lnTo>
                        <a:pt x="114" y="180"/>
                      </a:lnTo>
                      <a:lnTo>
                        <a:pt x="120" y="188"/>
                      </a:lnTo>
                      <a:lnTo>
                        <a:pt x="128" y="194"/>
                      </a:lnTo>
                      <a:lnTo>
                        <a:pt x="136" y="198"/>
                      </a:lnTo>
                      <a:lnTo>
                        <a:pt x="144" y="200"/>
                      </a:lnTo>
                      <a:lnTo>
                        <a:pt x="154" y="202"/>
                      </a:lnTo>
                      <a:lnTo>
                        <a:pt x="154" y="202"/>
                      </a:lnTo>
                      <a:lnTo>
                        <a:pt x="164" y="200"/>
                      </a:lnTo>
                      <a:lnTo>
                        <a:pt x="174" y="198"/>
                      </a:lnTo>
                      <a:lnTo>
                        <a:pt x="182" y="194"/>
                      </a:lnTo>
                      <a:lnTo>
                        <a:pt x="188" y="188"/>
                      </a:lnTo>
                      <a:lnTo>
                        <a:pt x="194" y="180"/>
                      </a:lnTo>
                      <a:lnTo>
                        <a:pt x="200" y="172"/>
                      </a:lnTo>
                      <a:lnTo>
                        <a:pt x="202" y="164"/>
                      </a:lnTo>
                      <a:lnTo>
                        <a:pt x="202" y="154"/>
                      </a:lnTo>
                      <a:lnTo>
                        <a:pt x="202" y="154"/>
                      </a:lnTo>
                      <a:lnTo>
                        <a:pt x="202" y="144"/>
                      </a:lnTo>
                      <a:lnTo>
                        <a:pt x="200" y="134"/>
                      </a:lnTo>
                      <a:lnTo>
                        <a:pt x="194" y="126"/>
                      </a:lnTo>
                      <a:lnTo>
                        <a:pt x="188" y="118"/>
                      </a:lnTo>
                      <a:lnTo>
                        <a:pt x="182" y="112"/>
                      </a:lnTo>
                      <a:lnTo>
                        <a:pt x="174" y="108"/>
                      </a:lnTo>
                      <a:lnTo>
                        <a:pt x="164" y="106"/>
                      </a:lnTo>
                      <a:lnTo>
                        <a:pt x="154" y="104"/>
                      </a:lnTo>
                      <a:lnTo>
                        <a:pt x="154" y="10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8" name="Freeform 20"/>
                <p:cNvSpPr>
                  <a:spLocks noEditPoints="1"/>
                </p:cNvSpPr>
                <p:nvPr/>
              </p:nvSpPr>
              <p:spPr bwMode="auto">
                <a:xfrm>
                  <a:off x="5891500" y="4002101"/>
                  <a:ext cx="186534" cy="186534"/>
                </a:xfrm>
                <a:custGeom>
                  <a:avLst/>
                  <a:gdLst>
                    <a:gd name="T0" fmla="*/ 154 w 308"/>
                    <a:gd name="T1" fmla="*/ 308 h 308"/>
                    <a:gd name="T2" fmla="*/ 122 w 308"/>
                    <a:gd name="T3" fmla="*/ 304 h 308"/>
                    <a:gd name="T4" fmla="*/ 94 w 308"/>
                    <a:gd name="T5" fmla="*/ 296 h 308"/>
                    <a:gd name="T6" fmla="*/ 68 w 308"/>
                    <a:gd name="T7" fmla="*/ 282 h 308"/>
                    <a:gd name="T8" fmla="*/ 44 w 308"/>
                    <a:gd name="T9" fmla="*/ 262 h 308"/>
                    <a:gd name="T10" fmla="*/ 26 w 308"/>
                    <a:gd name="T11" fmla="*/ 240 h 308"/>
                    <a:gd name="T12" fmla="*/ 12 w 308"/>
                    <a:gd name="T13" fmla="*/ 214 h 308"/>
                    <a:gd name="T14" fmla="*/ 2 w 308"/>
                    <a:gd name="T15" fmla="*/ 184 h 308"/>
                    <a:gd name="T16" fmla="*/ 0 w 308"/>
                    <a:gd name="T17" fmla="*/ 154 h 308"/>
                    <a:gd name="T18" fmla="*/ 0 w 308"/>
                    <a:gd name="T19" fmla="*/ 138 h 308"/>
                    <a:gd name="T20" fmla="*/ 6 w 308"/>
                    <a:gd name="T21" fmla="*/ 108 h 308"/>
                    <a:gd name="T22" fmla="*/ 18 w 308"/>
                    <a:gd name="T23" fmla="*/ 80 h 308"/>
                    <a:gd name="T24" fmla="*/ 34 w 308"/>
                    <a:gd name="T25" fmla="*/ 56 h 308"/>
                    <a:gd name="T26" fmla="*/ 56 w 308"/>
                    <a:gd name="T27" fmla="*/ 36 h 308"/>
                    <a:gd name="T28" fmla="*/ 80 w 308"/>
                    <a:gd name="T29" fmla="*/ 18 h 308"/>
                    <a:gd name="T30" fmla="*/ 108 w 308"/>
                    <a:gd name="T31" fmla="*/ 6 h 308"/>
                    <a:gd name="T32" fmla="*/ 138 w 308"/>
                    <a:gd name="T33" fmla="*/ 0 h 308"/>
                    <a:gd name="T34" fmla="*/ 154 w 308"/>
                    <a:gd name="T35" fmla="*/ 0 h 308"/>
                    <a:gd name="T36" fmla="*/ 184 w 308"/>
                    <a:gd name="T37" fmla="*/ 4 h 308"/>
                    <a:gd name="T38" fmla="*/ 214 w 308"/>
                    <a:gd name="T39" fmla="*/ 12 h 308"/>
                    <a:gd name="T40" fmla="*/ 240 w 308"/>
                    <a:gd name="T41" fmla="*/ 26 h 308"/>
                    <a:gd name="T42" fmla="*/ 262 w 308"/>
                    <a:gd name="T43" fmla="*/ 46 h 308"/>
                    <a:gd name="T44" fmla="*/ 280 w 308"/>
                    <a:gd name="T45" fmla="*/ 68 h 308"/>
                    <a:gd name="T46" fmla="*/ 294 w 308"/>
                    <a:gd name="T47" fmla="*/ 94 h 308"/>
                    <a:gd name="T48" fmla="*/ 304 w 308"/>
                    <a:gd name="T49" fmla="*/ 122 h 308"/>
                    <a:gd name="T50" fmla="*/ 308 w 308"/>
                    <a:gd name="T51" fmla="*/ 154 h 308"/>
                    <a:gd name="T52" fmla="*/ 306 w 308"/>
                    <a:gd name="T53" fmla="*/ 170 h 308"/>
                    <a:gd name="T54" fmla="*/ 300 w 308"/>
                    <a:gd name="T55" fmla="*/ 200 h 308"/>
                    <a:gd name="T56" fmla="*/ 288 w 308"/>
                    <a:gd name="T57" fmla="*/ 226 h 308"/>
                    <a:gd name="T58" fmla="*/ 272 w 308"/>
                    <a:gd name="T59" fmla="*/ 252 h 308"/>
                    <a:gd name="T60" fmla="*/ 252 w 308"/>
                    <a:gd name="T61" fmla="*/ 272 h 308"/>
                    <a:gd name="T62" fmla="*/ 226 w 308"/>
                    <a:gd name="T63" fmla="*/ 288 h 308"/>
                    <a:gd name="T64" fmla="*/ 200 w 308"/>
                    <a:gd name="T65" fmla="*/ 300 h 308"/>
                    <a:gd name="T66" fmla="*/ 170 w 308"/>
                    <a:gd name="T67" fmla="*/ 306 h 308"/>
                    <a:gd name="T68" fmla="*/ 154 w 308"/>
                    <a:gd name="T69" fmla="*/ 308 h 308"/>
                    <a:gd name="T70" fmla="*/ 154 w 308"/>
                    <a:gd name="T71" fmla="*/ 104 h 308"/>
                    <a:gd name="T72" fmla="*/ 134 w 308"/>
                    <a:gd name="T73" fmla="*/ 108 h 308"/>
                    <a:gd name="T74" fmla="*/ 120 w 308"/>
                    <a:gd name="T75" fmla="*/ 120 h 308"/>
                    <a:gd name="T76" fmla="*/ 108 w 308"/>
                    <a:gd name="T77" fmla="*/ 134 h 308"/>
                    <a:gd name="T78" fmla="*/ 104 w 308"/>
                    <a:gd name="T79" fmla="*/ 154 h 308"/>
                    <a:gd name="T80" fmla="*/ 106 w 308"/>
                    <a:gd name="T81" fmla="*/ 164 h 308"/>
                    <a:gd name="T82" fmla="*/ 114 w 308"/>
                    <a:gd name="T83" fmla="*/ 180 h 308"/>
                    <a:gd name="T84" fmla="*/ 126 w 308"/>
                    <a:gd name="T85" fmla="*/ 194 h 308"/>
                    <a:gd name="T86" fmla="*/ 144 w 308"/>
                    <a:gd name="T87" fmla="*/ 202 h 308"/>
                    <a:gd name="T88" fmla="*/ 154 w 308"/>
                    <a:gd name="T89" fmla="*/ 202 h 308"/>
                    <a:gd name="T90" fmla="*/ 172 w 308"/>
                    <a:gd name="T91" fmla="*/ 198 h 308"/>
                    <a:gd name="T92" fmla="*/ 188 w 308"/>
                    <a:gd name="T93" fmla="*/ 188 h 308"/>
                    <a:gd name="T94" fmla="*/ 198 w 308"/>
                    <a:gd name="T95" fmla="*/ 172 h 308"/>
                    <a:gd name="T96" fmla="*/ 202 w 308"/>
                    <a:gd name="T97" fmla="*/ 154 h 308"/>
                    <a:gd name="T98" fmla="*/ 202 w 308"/>
                    <a:gd name="T99" fmla="*/ 144 h 308"/>
                    <a:gd name="T100" fmla="*/ 194 w 308"/>
                    <a:gd name="T101" fmla="*/ 126 h 308"/>
                    <a:gd name="T102" fmla="*/ 180 w 308"/>
                    <a:gd name="T103" fmla="*/ 114 h 308"/>
                    <a:gd name="T104" fmla="*/ 164 w 308"/>
                    <a:gd name="T105" fmla="*/ 106 h 308"/>
                    <a:gd name="T106" fmla="*/ 154 w 308"/>
                    <a:gd name="T107" fmla="*/ 1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8">
                      <a:moveTo>
                        <a:pt x="154" y="308"/>
                      </a:moveTo>
                      <a:lnTo>
                        <a:pt x="154" y="308"/>
                      </a:lnTo>
                      <a:lnTo>
                        <a:pt x="138" y="306"/>
                      </a:lnTo>
                      <a:lnTo>
                        <a:pt x="122" y="304"/>
                      </a:lnTo>
                      <a:lnTo>
                        <a:pt x="108" y="300"/>
                      </a:lnTo>
                      <a:lnTo>
                        <a:pt x="94" y="296"/>
                      </a:lnTo>
                      <a:lnTo>
                        <a:pt x="80" y="288"/>
                      </a:lnTo>
                      <a:lnTo>
                        <a:pt x="68" y="282"/>
                      </a:lnTo>
                      <a:lnTo>
                        <a:pt x="56" y="272"/>
                      </a:lnTo>
                      <a:lnTo>
                        <a:pt x="44" y="262"/>
                      </a:lnTo>
                      <a:lnTo>
                        <a:pt x="34" y="252"/>
                      </a:lnTo>
                      <a:lnTo>
                        <a:pt x="26" y="240"/>
                      </a:lnTo>
                      <a:lnTo>
                        <a:pt x="18" y="226"/>
                      </a:lnTo>
                      <a:lnTo>
                        <a:pt x="12" y="214"/>
                      </a:lnTo>
                      <a:lnTo>
                        <a:pt x="6" y="200"/>
                      </a:lnTo>
                      <a:lnTo>
                        <a:pt x="2" y="184"/>
                      </a:lnTo>
                      <a:lnTo>
                        <a:pt x="0" y="170"/>
                      </a:lnTo>
                      <a:lnTo>
                        <a:pt x="0" y="154"/>
                      </a:lnTo>
                      <a:lnTo>
                        <a:pt x="0" y="154"/>
                      </a:lnTo>
                      <a:lnTo>
                        <a:pt x="0" y="138"/>
                      </a:lnTo>
                      <a:lnTo>
                        <a:pt x="2" y="122"/>
                      </a:lnTo>
                      <a:lnTo>
                        <a:pt x="6" y="108"/>
                      </a:lnTo>
                      <a:lnTo>
                        <a:pt x="12" y="94"/>
                      </a:lnTo>
                      <a:lnTo>
                        <a:pt x="18" y="80"/>
                      </a:lnTo>
                      <a:lnTo>
                        <a:pt x="26" y="68"/>
                      </a:lnTo>
                      <a:lnTo>
                        <a:pt x="34" y="56"/>
                      </a:lnTo>
                      <a:lnTo>
                        <a:pt x="44" y="46"/>
                      </a:lnTo>
                      <a:lnTo>
                        <a:pt x="56" y="36"/>
                      </a:lnTo>
                      <a:lnTo>
                        <a:pt x="68" y="26"/>
                      </a:lnTo>
                      <a:lnTo>
                        <a:pt x="80" y="18"/>
                      </a:lnTo>
                      <a:lnTo>
                        <a:pt x="94" y="12"/>
                      </a:lnTo>
                      <a:lnTo>
                        <a:pt x="108" y="6"/>
                      </a:lnTo>
                      <a:lnTo>
                        <a:pt x="122" y="4"/>
                      </a:lnTo>
                      <a:lnTo>
                        <a:pt x="138" y="0"/>
                      </a:lnTo>
                      <a:lnTo>
                        <a:pt x="154" y="0"/>
                      </a:lnTo>
                      <a:lnTo>
                        <a:pt x="154" y="0"/>
                      </a:lnTo>
                      <a:lnTo>
                        <a:pt x="170" y="0"/>
                      </a:lnTo>
                      <a:lnTo>
                        <a:pt x="184" y="4"/>
                      </a:lnTo>
                      <a:lnTo>
                        <a:pt x="200" y="6"/>
                      </a:lnTo>
                      <a:lnTo>
                        <a:pt x="214" y="12"/>
                      </a:lnTo>
                      <a:lnTo>
                        <a:pt x="226" y="18"/>
                      </a:lnTo>
                      <a:lnTo>
                        <a:pt x="240" y="26"/>
                      </a:lnTo>
                      <a:lnTo>
                        <a:pt x="252" y="36"/>
                      </a:lnTo>
                      <a:lnTo>
                        <a:pt x="262" y="46"/>
                      </a:lnTo>
                      <a:lnTo>
                        <a:pt x="272" y="56"/>
                      </a:lnTo>
                      <a:lnTo>
                        <a:pt x="280" y="68"/>
                      </a:lnTo>
                      <a:lnTo>
                        <a:pt x="288" y="80"/>
                      </a:lnTo>
                      <a:lnTo>
                        <a:pt x="294" y="94"/>
                      </a:lnTo>
                      <a:lnTo>
                        <a:pt x="300" y="108"/>
                      </a:lnTo>
                      <a:lnTo>
                        <a:pt x="304" y="122"/>
                      </a:lnTo>
                      <a:lnTo>
                        <a:pt x="306" y="138"/>
                      </a:lnTo>
                      <a:lnTo>
                        <a:pt x="308" y="154"/>
                      </a:lnTo>
                      <a:lnTo>
                        <a:pt x="308" y="154"/>
                      </a:lnTo>
                      <a:lnTo>
                        <a:pt x="306" y="170"/>
                      </a:lnTo>
                      <a:lnTo>
                        <a:pt x="304" y="184"/>
                      </a:lnTo>
                      <a:lnTo>
                        <a:pt x="300" y="200"/>
                      </a:lnTo>
                      <a:lnTo>
                        <a:pt x="294" y="214"/>
                      </a:lnTo>
                      <a:lnTo>
                        <a:pt x="288" y="226"/>
                      </a:lnTo>
                      <a:lnTo>
                        <a:pt x="280" y="240"/>
                      </a:lnTo>
                      <a:lnTo>
                        <a:pt x="272" y="252"/>
                      </a:lnTo>
                      <a:lnTo>
                        <a:pt x="262" y="262"/>
                      </a:lnTo>
                      <a:lnTo>
                        <a:pt x="252" y="272"/>
                      </a:lnTo>
                      <a:lnTo>
                        <a:pt x="240" y="282"/>
                      </a:lnTo>
                      <a:lnTo>
                        <a:pt x="226" y="288"/>
                      </a:lnTo>
                      <a:lnTo>
                        <a:pt x="214" y="296"/>
                      </a:lnTo>
                      <a:lnTo>
                        <a:pt x="200" y="300"/>
                      </a:lnTo>
                      <a:lnTo>
                        <a:pt x="184" y="304"/>
                      </a:lnTo>
                      <a:lnTo>
                        <a:pt x="170" y="306"/>
                      </a:lnTo>
                      <a:lnTo>
                        <a:pt x="154" y="308"/>
                      </a:lnTo>
                      <a:lnTo>
                        <a:pt x="154" y="308"/>
                      </a:lnTo>
                      <a:close/>
                      <a:moveTo>
                        <a:pt x="154" y="104"/>
                      </a:moveTo>
                      <a:lnTo>
                        <a:pt x="154" y="104"/>
                      </a:lnTo>
                      <a:lnTo>
                        <a:pt x="144" y="106"/>
                      </a:lnTo>
                      <a:lnTo>
                        <a:pt x="134" y="108"/>
                      </a:lnTo>
                      <a:lnTo>
                        <a:pt x="126" y="114"/>
                      </a:lnTo>
                      <a:lnTo>
                        <a:pt x="120" y="120"/>
                      </a:lnTo>
                      <a:lnTo>
                        <a:pt x="114" y="126"/>
                      </a:lnTo>
                      <a:lnTo>
                        <a:pt x="108" y="134"/>
                      </a:lnTo>
                      <a:lnTo>
                        <a:pt x="106" y="144"/>
                      </a:lnTo>
                      <a:lnTo>
                        <a:pt x="104" y="154"/>
                      </a:lnTo>
                      <a:lnTo>
                        <a:pt x="104" y="154"/>
                      </a:lnTo>
                      <a:lnTo>
                        <a:pt x="106" y="164"/>
                      </a:lnTo>
                      <a:lnTo>
                        <a:pt x="108" y="172"/>
                      </a:lnTo>
                      <a:lnTo>
                        <a:pt x="114" y="180"/>
                      </a:lnTo>
                      <a:lnTo>
                        <a:pt x="120" y="188"/>
                      </a:lnTo>
                      <a:lnTo>
                        <a:pt x="126" y="194"/>
                      </a:lnTo>
                      <a:lnTo>
                        <a:pt x="134" y="198"/>
                      </a:lnTo>
                      <a:lnTo>
                        <a:pt x="144" y="202"/>
                      </a:lnTo>
                      <a:lnTo>
                        <a:pt x="154" y="202"/>
                      </a:lnTo>
                      <a:lnTo>
                        <a:pt x="154" y="202"/>
                      </a:lnTo>
                      <a:lnTo>
                        <a:pt x="164" y="202"/>
                      </a:lnTo>
                      <a:lnTo>
                        <a:pt x="172" y="198"/>
                      </a:lnTo>
                      <a:lnTo>
                        <a:pt x="180" y="194"/>
                      </a:lnTo>
                      <a:lnTo>
                        <a:pt x="188" y="188"/>
                      </a:lnTo>
                      <a:lnTo>
                        <a:pt x="194" y="180"/>
                      </a:lnTo>
                      <a:lnTo>
                        <a:pt x="198" y="172"/>
                      </a:lnTo>
                      <a:lnTo>
                        <a:pt x="202" y="164"/>
                      </a:lnTo>
                      <a:lnTo>
                        <a:pt x="202" y="154"/>
                      </a:lnTo>
                      <a:lnTo>
                        <a:pt x="202" y="154"/>
                      </a:lnTo>
                      <a:lnTo>
                        <a:pt x="202" y="144"/>
                      </a:lnTo>
                      <a:lnTo>
                        <a:pt x="198" y="134"/>
                      </a:lnTo>
                      <a:lnTo>
                        <a:pt x="194" y="126"/>
                      </a:lnTo>
                      <a:lnTo>
                        <a:pt x="188" y="120"/>
                      </a:lnTo>
                      <a:lnTo>
                        <a:pt x="180" y="114"/>
                      </a:lnTo>
                      <a:lnTo>
                        <a:pt x="172" y="108"/>
                      </a:lnTo>
                      <a:lnTo>
                        <a:pt x="164" y="106"/>
                      </a:lnTo>
                      <a:lnTo>
                        <a:pt x="154" y="104"/>
                      </a:lnTo>
                      <a:lnTo>
                        <a:pt x="154" y="10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nvGrpSpPr>
            <p:cNvPr id="179" name="Group 178"/>
            <p:cNvGrpSpPr/>
            <p:nvPr/>
          </p:nvGrpSpPr>
          <p:grpSpPr>
            <a:xfrm>
              <a:off x="8264615" y="2825053"/>
              <a:ext cx="1326042" cy="1326043"/>
              <a:chOff x="4054565" y="3768732"/>
              <a:chExt cx="1326042" cy="1326043"/>
            </a:xfrm>
          </p:grpSpPr>
          <p:sp>
            <p:nvSpPr>
              <p:cNvPr id="180" name="Freeform 6"/>
              <p:cNvSpPr>
                <a:spLocks noEditPoints="1"/>
              </p:cNvSpPr>
              <p:nvPr/>
            </p:nvSpPr>
            <p:spPr bwMode="auto">
              <a:xfrm>
                <a:off x="4399144" y="4095368"/>
                <a:ext cx="184112" cy="184112"/>
              </a:xfrm>
              <a:custGeom>
                <a:avLst/>
                <a:gdLst>
                  <a:gd name="T0" fmla="*/ 152 w 304"/>
                  <a:gd name="T1" fmla="*/ 304 h 304"/>
                  <a:gd name="T2" fmla="*/ 122 w 304"/>
                  <a:gd name="T3" fmla="*/ 302 h 304"/>
                  <a:gd name="T4" fmla="*/ 92 w 304"/>
                  <a:gd name="T5" fmla="*/ 292 h 304"/>
                  <a:gd name="T6" fmla="*/ 66 w 304"/>
                  <a:gd name="T7" fmla="*/ 278 h 304"/>
                  <a:gd name="T8" fmla="*/ 44 w 304"/>
                  <a:gd name="T9" fmla="*/ 260 h 304"/>
                  <a:gd name="T10" fmla="*/ 26 w 304"/>
                  <a:gd name="T11" fmla="*/ 238 h 304"/>
                  <a:gd name="T12" fmla="*/ 12 w 304"/>
                  <a:gd name="T13" fmla="*/ 212 h 304"/>
                  <a:gd name="T14" fmla="*/ 2 w 304"/>
                  <a:gd name="T15" fmla="*/ 182 h 304"/>
                  <a:gd name="T16" fmla="*/ 0 w 304"/>
                  <a:gd name="T17" fmla="*/ 152 h 304"/>
                  <a:gd name="T18" fmla="*/ 0 w 304"/>
                  <a:gd name="T19" fmla="*/ 136 h 304"/>
                  <a:gd name="T20" fmla="*/ 6 w 304"/>
                  <a:gd name="T21" fmla="*/ 106 h 304"/>
                  <a:gd name="T22" fmla="*/ 18 w 304"/>
                  <a:gd name="T23" fmla="*/ 80 h 304"/>
                  <a:gd name="T24" fmla="*/ 34 w 304"/>
                  <a:gd name="T25" fmla="*/ 56 h 304"/>
                  <a:gd name="T26" fmla="*/ 56 w 304"/>
                  <a:gd name="T27" fmla="*/ 34 h 304"/>
                  <a:gd name="T28" fmla="*/ 80 w 304"/>
                  <a:gd name="T29" fmla="*/ 18 h 304"/>
                  <a:gd name="T30" fmla="*/ 106 w 304"/>
                  <a:gd name="T31" fmla="*/ 6 h 304"/>
                  <a:gd name="T32" fmla="*/ 136 w 304"/>
                  <a:gd name="T33" fmla="*/ 0 h 304"/>
                  <a:gd name="T34" fmla="*/ 152 w 304"/>
                  <a:gd name="T35" fmla="*/ 0 h 304"/>
                  <a:gd name="T36" fmla="*/ 182 w 304"/>
                  <a:gd name="T37" fmla="*/ 2 h 304"/>
                  <a:gd name="T38" fmla="*/ 212 w 304"/>
                  <a:gd name="T39" fmla="*/ 12 h 304"/>
                  <a:gd name="T40" fmla="*/ 238 w 304"/>
                  <a:gd name="T41" fmla="*/ 26 h 304"/>
                  <a:gd name="T42" fmla="*/ 260 w 304"/>
                  <a:gd name="T43" fmla="*/ 44 h 304"/>
                  <a:gd name="T44" fmla="*/ 278 w 304"/>
                  <a:gd name="T45" fmla="*/ 66 h 304"/>
                  <a:gd name="T46" fmla="*/ 292 w 304"/>
                  <a:gd name="T47" fmla="*/ 92 h 304"/>
                  <a:gd name="T48" fmla="*/ 302 w 304"/>
                  <a:gd name="T49" fmla="*/ 122 h 304"/>
                  <a:gd name="T50" fmla="*/ 304 w 304"/>
                  <a:gd name="T51" fmla="*/ 152 h 304"/>
                  <a:gd name="T52" fmla="*/ 304 w 304"/>
                  <a:gd name="T53" fmla="*/ 168 h 304"/>
                  <a:gd name="T54" fmla="*/ 298 w 304"/>
                  <a:gd name="T55" fmla="*/ 198 h 304"/>
                  <a:gd name="T56" fmla="*/ 286 w 304"/>
                  <a:gd name="T57" fmla="*/ 224 h 304"/>
                  <a:gd name="T58" fmla="*/ 270 w 304"/>
                  <a:gd name="T59" fmla="*/ 250 h 304"/>
                  <a:gd name="T60" fmla="*/ 250 w 304"/>
                  <a:gd name="T61" fmla="*/ 270 h 304"/>
                  <a:gd name="T62" fmla="*/ 224 w 304"/>
                  <a:gd name="T63" fmla="*/ 286 h 304"/>
                  <a:gd name="T64" fmla="*/ 198 w 304"/>
                  <a:gd name="T65" fmla="*/ 298 h 304"/>
                  <a:gd name="T66" fmla="*/ 168 w 304"/>
                  <a:gd name="T67" fmla="*/ 304 h 304"/>
                  <a:gd name="T68" fmla="*/ 152 w 304"/>
                  <a:gd name="T69" fmla="*/ 304 h 304"/>
                  <a:gd name="T70" fmla="*/ 152 w 304"/>
                  <a:gd name="T71" fmla="*/ 104 h 304"/>
                  <a:gd name="T72" fmla="*/ 134 w 304"/>
                  <a:gd name="T73" fmla="*/ 108 h 304"/>
                  <a:gd name="T74" fmla="*/ 118 w 304"/>
                  <a:gd name="T75" fmla="*/ 118 h 304"/>
                  <a:gd name="T76" fmla="*/ 108 w 304"/>
                  <a:gd name="T77" fmla="*/ 134 h 304"/>
                  <a:gd name="T78" fmla="*/ 104 w 304"/>
                  <a:gd name="T79" fmla="*/ 152 h 304"/>
                  <a:gd name="T80" fmla="*/ 106 w 304"/>
                  <a:gd name="T81" fmla="*/ 162 h 304"/>
                  <a:gd name="T82" fmla="*/ 112 w 304"/>
                  <a:gd name="T83" fmla="*/ 178 h 304"/>
                  <a:gd name="T84" fmla="*/ 126 w 304"/>
                  <a:gd name="T85" fmla="*/ 192 h 304"/>
                  <a:gd name="T86" fmla="*/ 142 w 304"/>
                  <a:gd name="T87" fmla="*/ 198 h 304"/>
                  <a:gd name="T88" fmla="*/ 152 w 304"/>
                  <a:gd name="T89" fmla="*/ 200 h 304"/>
                  <a:gd name="T90" fmla="*/ 170 w 304"/>
                  <a:gd name="T91" fmla="*/ 196 h 304"/>
                  <a:gd name="T92" fmla="*/ 186 w 304"/>
                  <a:gd name="T93" fmla="*/ 186 h 304"/>
                  <a:gd name="T94" fmla="*/ 196 w 304"/>
                  <a:gd name="T95" fmla="*/ 170 h 304"/>
                  <a:gd name="T96" fmla="*/ 200 w 304"/>
                  <a:gd name="T97" fmla="*/ 152 h 304"/>
                  <a:gd name="T98" fmla="*/ 198 w 304"/>
                  <a:gd name="T99" fmla="*/ 142 h 304"/>
                  <a:gd name="T100" fmla="*/ 192 w 304"/>
                  <a:gd name="T101" fmla="*/ 126 h 304"/>
                  <a:gd name="T102" fmla="*/ 178 w 304"/>
                  <a:gd name="T103" fmla="*/ 112 h 304"/>
                  <a:gd name="T104" fmla="*/ 162 w 304"/>
                  <a:gd name="T105" fmla="*/ 106 h 304"/>
                  <a:gd name="T106" fmla="*/ 152 w 304"/>
                  <a:gd name="T107" fmla="*/ 1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4">
                    <a:moveTo>
                      <a:pt x="152" y="304"/>
                    </a:moveTo>
                    <a:lnTo>
                      <a:pt x="152" y="304"/>
                    </a:lnTo>
                    <a:lnTo>
                      <a:pt x="136" y="304"/>
                    </a:lnTo>
                    <a:lnTo>
                      <a:pt x="122" y="302"/>
                    </a:lnTo>
                    <a:lnTo>
                      <a:pt x="106" y="298"/>
                    </a:lnTo>
                    <a:lnTo>
                      <a:pt x="92" y="292"/>
                    </a:lnTo>
                    <a:lnTo>
                      <a:pt x="80" y="286"/>
                    </a:lnTo>
                    <a:lnTo>
                      <a:pt x="66" y="278"/>
                    </a:lnTo>
                    <a:lnTo>
                      <a:pt x="56" y="270"/>
                    </a:lnTo>
                    <a:lnTo>
                      <a:pt x="44" y="260"/>
                    </a:lnTo>
                    <a:lnTo>
                      <a:pt x="34" y="250"/>
                    </a:lnTo>
                    <a:lnTo>
                      <a:pt x="26" y="238"/>
                    </a:lnTo>
                    <a:lnTo>
                      <a:pt x="18" y="224"/>
                    </a:lnTo>
                    <a:lnTo>
                      <a:pt x="12" y="212"/>
                    </a:lnTo>
                    <a:lnTo>
                      <a:pt x="6" y="198"/>
                    </a:lnTo>
                    <a:lnTo>
                      <a:pt x="2" y="182"/>
                    </a:lnTo>
                    <a:lnTo>
                      <a:pt x="0" y="168"/>
                    </a:lnTo>
                    <a:lnTo>
                      <a:pt x="0" y="152"/>
                    </a:lnTo>
                    <a:lnTo>
                      <a:pt x="0" y="152"/>
                    </a:lnTo>
                    <a:lnTo>
                      <a:pt x="0" y="136"/>
                    </a:lnTo>
                    <a:lnTo>
                      <a:pt x="2" y="122"/>
                    </a:lnTo>
                    <a:lnTo>
                      <a:pt x="6" y="106"/>
                    </a:lnTo>
                    <a:lnTo>
                      <a:pt x="12" y="92"/>
                    </a:lnTo>
                    <a:lnTo>
                      <a:pt x="18" y="80"/>
                    </a:lnTo>
                    <a:lnTo>
                      <a:pt x="26" y="66"/>
                    </a:lnTo>
                    <a:lnTo>
                      <a:pt x="34" y="56"/>
                    </a:lnTo>
                    <a:lnTo>
                      <a:pt x="44" y="44"/>
                    </a:lnTo>
                    <a:lnTo>
                      <a:pt x="56" y="34"/>
                    </a:lnTo>
                    <a:lnTo>
                      <a:pt x="66" y="26"/>
                    </a:lnTo>
                    <a:lnTo>
                      <a:pt x="80" y="18"/>
                    </a:lnTo>
                    <a:lnTo>
                      <a:pt x="92" y="12"/>
                    </a:lnTo>
                    <a:lnTo>
                      <a:pt x="106" y="6"/>
                    </a:lnTo>
                    <a:lnTo>
                      <a:pt x="122" y="2"/>
                    </a:lnTo>
                    <a:lnTo>
                      <a:pt x="136" y="0"/>
                    </a:lnTo>
                    <a:lnTo>
                      <a:pt x="152" y="0"/>
                    </a:lnTo>
                    <a:lnTo>
                      <a:pt x="152" y="0"/>
                    </a:lnTo>
                    <a:lnTo>
                      <a:pt x="168" y="0"/>
                    </a:lnTo>
                    <a:lnTo>
                      <a:pt x="182" y="2"/>
                    </a:lnTo>
                    <a:lnTo>
                      <a:pt x="198" y="6"/>
                    </a:lnTo>
                    <a:lnTo>
                      <a:pt x="212" y="12"/>
                    </a:lnTo>
                    <a:lnTo>
                      <a:pt x="224" y="18"/>
                    </a:lnTo>
                    <a:lnTo>
                      <a:pt x="238" y="26"/>
                    </a:lnTo>
                    <a:lnTo>
                      <a:pt x="250" y="34"/>
                    </a:lnTo>
                    <a:lnTo>
                      <a:pt x="260" y="44"/>
                    </a:lnTo>
                    <a:lnTo>
                      <a:pt x="270" y="56"/>
                    </a:lnTo>
                    <a:lnTo>
                      <a:pt x="278" y="66"/>
                    </a:lnTo>
                    <a:lnTo>
                      <a:pt x="286" y="80"/>
                    </a:lnTo>
                    <a:lnTo>
                      <a:pt x="292" y="92"/>
                    </a:lnTo>
                    <a:lnTo>
                      <a:pt x="298" y="106"/>
                    </a:lnTo>
                    <a:lnTo>
                      <a:pt x="302" y="122"/>
                    </a:lnTo>
                    <a:lnTo>
                      <a:pt x="304" y="136"/>
                    </a:lnTo>
                    <a:lnTo>
                      <a:pt x="304" y="152"/>
                    </a:lnTo>
                    <a:lnTo>
                      <a:pt x="304" y="152"/>
                    </a:lnTo>
                    <a:lnTo>
                      <a:pt x="304" y="168"/>
                    </a:lnTo>
                    <a:lnTo>
                      <a:pt x="302" y="182"/>
                    </a:lnTo>
                    <a:lnTo>
                      <a:pt x="298" y="198"/>
                    </a:lnTo>
                    <a:lnTo>
                      <a:pt x="292" y="212"/>
                    </a:lnTo>
                    <a:lnTo>
                      <a:pt x="286" y="224"/>
                    </a:lnTo>
                    <a:lnTo>
                      <a:pt x="278" y="238"/>
                    </a:lnTo>
                    <a:lnTo>
                      <a:pt x="270" y="250"/>
                    </a:lnTo>
                    <a:lnTo>
                      <a:pt x="260" y="260"/>
                    </a:lnTo>
                    <a:lnTo>
                      <a:pt x="250" y="270"/>
                    </a:lnTo>
                    <a:lnTo>
                      <a:pt x="238" y="278"/>
                    </a:lnTo>
                    <a:lnTo>
                      <a:pt x="224" y="286"/>
                    </a:lnTo>
                    <a:lnTo>
                      <a:pt x="212" y="292"/>
                    </a:lnTo>
                    <a:lnTo>
                      <a:pt x="198" y="298"/>
                    </a:lnTo>
                    <a:lnTo>
                      <a:pt x="182" y="302"/>
                    </a:lnTo>
                    <a:lnTo>
                      <a:pt x="168" y="304"/>
                    </a:lnTo>
                    <a:lnTo>
                      <a:pt x="152" y="304"/>
                    </a:lnTo>
                    <a:lnTo>
                      <a:pt x="152" y="304"/>
                    </a:lnTo>
                    <a:close/>
                    <a:moveTo>
                      <a:pt x="152" y="104"/>
                    </a:moveTo>
                    <a:lnTo>
                      <a:pt x="152" y="104"/>
                    </a:lnTo>
                    <a:lnTo>
                      <a:pt x="142" y="106"/>
                    </a:lnTo>
                    <a:lnTo>
                      <a:pt x="134" y="108"/>
                    </a:lnTo>
                    <a:lnTo>
                      <a:pt x="126" y="112"/>
                    </a:lnTo>
                    <a:lnTo>
                      <a:pt x="118" y="118"/>
                    </a:lnTo>
                    <a:lnTo>
                      <a:pt x="112" y="126"/>
                    </a:lnTo>
                    <a:lnTo>
                      <a:pt x="108" y="134"/>
                    </a:lnTo>
                    <a:lnTo>
                      <a:pt x="106" y="142"/>
                    </a:lnTo>
                    <a:lnTo>
                      <a:pt x="104" y="152"/>
                    </a:lnTo>
                    <a:lnTo>
                      <a:pt x="104" y="152"/>
                    </a:lnTo>
                    <a:lnTo>
                      <a:pt x="106" y="162"/>
                    </a:lnTo>
                    <a:lnTo>
                      <a:pt x="108" y="170"/>
                    </a:lnTo>
                    <a:lnTo>
                      <a:pt x="112" y="178"/>
                    </a:lnTo>
                    <a:lnTo>
                      <a:pt x="118" y="186"/>
                    </a:lnTo>
                    <a:lnTo>
                      <a:pt x="126" y="192"/>
                    </a:lnTo>
                    <a:lnTo>
                      <a:pt x="134" y="196"/>
                    </a:lnTo>
                    <a:lnTo>
                      <a:pt x="142" y="198"/>
                    </a:lnTo>
                    <a:lnTo>
                      <a:pt x="152" y="200"/>
                    </a:lnTo>
                    <a:lnTo>
                      <a:pt x="152" y="200"/>
                    </a:lnTo>
                    <a:lnTo>
                      <a:pt x="162" y="198"/>
                    </a:lnTo>
                    <a:lnTo>
                      <a:pt x="170" y="196"/>
                    </a:lnTo>
                    <a:lnTo>
                      <a:pt x="178" y="192"/>
                    </a:lnTo>
                    <a:lnTo>
                      <a:pt x="186" y="186"/>
                    </a:lnTo>
                    <a:lnTo>
                      <a:pt x="192" y="178"/>
                    </a:lnTo>
                    <a:lnTo>
                      <a:pt x="196" y="170"/>
                    </a:lnTo>
                    <a:lnTo>
                      <a:pt x="198" y="162"/>
                    </a:lnTo>
                    <a:lnTo>
                      <a:pt x="200" y="152"/>
                    </a:lnTo>
                    <a:lnTo>
                      <a:pt x="200" y="152"/>
                    </a:lnTo>
                    <a:lnTo>
                      <a:pt x="198" y="142"/>
                    </a:lnTo>
                    <a:lnTo>
                      <a:pt x="196" y="134"/>
                    </a:lnTo>
                    <a:lnTo>
                      <a:pt x="192" y="126"/>
                    </a:lnTo>
                    <a:lnTo>
                      <a:pt x="186" y="118"/>
                    </a:lnTo>
                    <a:lnTo>
                      <a:pt x="178" y="112"/>
                    </a:lnTo>
                    <a:lnTo>
                      <a:pt x="170" y="108"/>
                    </a:lnTo>
                    <a:lnTo>
                      <a:pt x="162" y="106"/>
                    </a:lnTo>
                    <a:lnTo>
                      <a:pt x="152" y="104"/>
                    </a:lnTo>
                    <a:lnTo>
                      <a:pt x="152" y="104"/>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1" name="Freeform 7"/>
              <p:cNvSpPr>
                <a:spLocks noEditPoints="1"/>
              </p:cNvSpPr>
              <p:nvPr/>
            </p:nvSpPr>
            <p:spPr bwMode="auto">
              <a:xfrm>
                <a:off x="4643820" y="4164411"/>
                <a:ext cx="184112" cy="185323"/>
              </a:xfrm>
              <a:custGeom>
                <a:avLst/>
                <a:gdLst>
                  <a:gd name="T0" fmla="*/ 152 w 304"/>
                  <a:gd name="T1" fmla="*/ 306 h 306"/>
                  <a:gd name="T2" fmla="*/ 120 w 304"/>
                  <a:gd name="T3" fmla="*/ 302 h 306"/>
                  <a:gd name="T4" fmla="*/ 92 w 304"/>
                  <a:gd name="T5" fmla="*/ 294 h 306"/>
                  <a:gd name="T6" fmla="*/ 66 w 304"/>
                  <a:gd name="T7" fmla="*/ 280 h 306"/>
                  <a:gd name="T8" fmla="*/ 44 w 304"/>
                  <a:gd name="T9" fmla="*/ 262 h 306"/>
                  <a:gd name="T10" fmla="*/ 26 w 304"/>
                  <a:gd name="T11" fmla="*/ 238 h 306"/>
                  <a:gd name="T12" fmla="*/ 12 w 304"/>
                  <a:gd name="T13" fmla="*/ 212 h 306"/>
                  <a:gd name="T14" fmla="*/ 2 w 304"/>
                  <a:gd name="T15" fmla="*/ 184 h 306"/>
                  <a:gd name="T16" fmla="*/ 0 w 304"/>
                  <a:gd name="T17" fmla="*/ 154 h 306"/>
                  <a:gd name="T18" fmla="*/ 0 w 304"/>
                  <a:gd name="T19" fmla="*/ 138 h 306"/>
                  <a:gd name="T20" fmla="*/ 6 w 304"/>
                  <a:gd name="T21" fmla="*/ 108 h 306"/>
                  <a:gd name="T22" fmla="*/ 18 w 304"/>
                  <a:gd name="T23" fmla="*/ 80 h 306"/>
                  <a:gd name="T24" fmla="*/ 34 w 304"/>
                  <a:gd name="T25" fmla="*/ 56 h 306"/>
                  <a:gd name="T26" fmla="*/ 54 w 304"/>
                  <a:gd name="T27" fmla="*/ 36 h 306"/>
                  <a:gd name="T28" fmla="*/ 78 w 304"/>
                  <a:gd name="T29" fmla="*/ 20 h 306"/>
                  <a:gd name="T30" fmla="*/ 106 w 304"/>
                  <a:gd name="T31" fmla="*/ 8 h 306"/>
                  <a:gd name="T32" fmla="*/ 136 w 304"/>
                  <a:gd name="T33" fmla="*/ 2 h 306"/>
                  <a:gd name="T34" fmla="*/ 152 w 304"/>
                  <a:gd name="T35" fmla="*/ 0 h 306"/>
                  <a:gd name="T36" fmla="*/ 182 w 304"/>
                  <a:gd name="T37" fmla="*/ 4 h 306"/>
                  <a:gd name="T38" fmla="*/ 212 w 304"/>
                  <a:gd name="T39" fmla="*/ 12 h 306"/>
                  <a:gd name="T40" fmla="*/ 236 w 304"/>
                  <a:gd name="T41" fmla="*/ 26 h 306"/>
                  <a:gd name="T42" fmla="*/ 260 w 304"/>
                  <a:gd name="T43" fmla="*/ 46 h 306"/>
                  <a:gd name="T44" fmla="*/ 278 w 304"/>
                  <a:gd name="T45" fmla="*/ 68 h 306"/>
                  <a:gd name="T46" fmla="*/ 292 w 304"/>
                  <a:gd name="T47" fmla="*/ 94 h 306"/>
                  <a:gd name="T48" fmla="*/ 302 w 304"/>
                  <a:gd name="T49" fmla="*/ 122 h 306"/>
                  <a:gd name="T50" fmla="*/ 304 w 304"/>
                  <a:gd name="T51" fmla="*/ 154 h 306"/>
                  <a:gd name="T52" fmla="*/ 304 w 304"/>
                  <a:gd name="T53" fmla="*/ 168 h 306"/>
                  <a:gd name="T54" fmla="*/ 298 w 304"/>
                  <a:gd name="T55" fmla="*/ 198 h 306"/>
                  <a:gd name="T56" fmla="*/ 286 w 304"/>
                  <a:gd name="T57" fmla="*/ 226 h 306"/>
                  <a:gd name="T58" fmla="*/ 270 w 304"/>
                  <a:gd name="T59" fmla="*/ 250 h 306"/>
                  <a:gd name="T60" fmla="*/ 248 w 304"/>
                  <a:gd name="T61" fmla="*/ 272 h 306"/>
                  <a:gd name="T62" fmla="*/ 224 w 304"/>
                  <a:gd name="T63" fmla="*/ 288 h 306"/>
                  <a:gd name="T64" fmla="*/ 198 w 304"/>
                  <a:gd name="T65" fmla="*/ 300 h 306"/>
                  <a:gd name="T66" fmla="*/ 168 w 304"/>
                  <a:gd name="T67" fmla="*/ 306 h 306"/>
                  <a:gd name="T68" fmla="*/ 152 w 304"/>
                  <a:gd name="T69" fmla="*/ 306 h 306"/>
                  <a:gd name="T70" fmla="*/ 152 w 304"/>
                  <a:gd name="T71" fmla="*/ 106 h 306"/>
                  <a:gd name="T72" fmla="*/ 134 w 304"/>
                  <a:gd name="T73" fmla="*/ 110 h 306"/>
                  <a:gd name="T74" fmla="*/ 118 w 304"/>
                  <a:gd name="T75" fmla="*/ 120 h 306"/>
                  <a:gd name="T76" fmla="*/ 108 w 304"/>
                  <a:gd name="T77" fmla="*/ 134 h 306"/>
                  <a:gd name="T78" fmla="*/ 104 w 304"/>
                  <a:gd name="T79" fmla="*/ 154 h 306"/>
                  <a:gd name="T80" fmla="*/ 106 w 304"/>
                  <a:gd name="T81" fmla="*/ 164 h 306"/>
                  <a:gd name="T82" fmla="*/ 112 w 304"/>
                  <a:gd name="T83" fmla="*/ 180 h 306"/>
                  <a:gd name="T84" fmla="*/ 126 w 304"/>
                  <a:gd name="T85" fmla="*/ 192 h 306"/>
                  <a:gd name="T86" fmla="*/ 142 w 304"/>
                  <a:gd name="T87" fmla="*/ 200 h 306"/>
                  <a:gd name="T88" fmla="*/ 152 w 304"/>
                  <a:gd name="T89" fmla="*/ 202 h 306"/>
                  <a:gd name="T90" fmla="*/ 170 w 304"/>
                  <a:gd name="T91" fmla="*/ 198 h 306"/>
                  <a:gd name="T92" fmla="*/ 186 w 304"/>
                  <a:gd name="T93" fmla="*/ 188 h 306"/>
                  <a:gd name="T94" fmla="*/ 196 w 304"/>
                  <a:gd name="T95" fmla="*/ 172 h 306"/>
                  <a:gd name="T96" fmla="*/ 200 w 304"/>
                  <a:gd name="T97" fmla="*/ 154 h 306"/>
                  <a:gd name="T98" fmla="*/ 198 w 304"/>
                  <a:gd name="T99" fmla="*/ 144 h 306"/>
                  <a:gd name="T100" fmla="*/ 192 w 304"/>
                  <a:gd name="T101" fmla="*/ 126 h 306"/>
                  <a:gd name="T102" fmla="*/ 178 w 304"/>
                  <a:gd name="T103" fmla="*/ 114 h 306"/>
                  <a:gd name="T104" fmla="*/ 162 w 304"/>
                  <a:gd name="T105" fmla="*/ 106 h 306"/>
                  <a:gd name="T106" fmla="*/ 152 w 304"/>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6">
                    <a:moveTo>
                      <a:pt x="152" y="306"/>
                    </a:moveTo>
                    <a:lnTo>
                      <a:pt x="152" y="306"/>
                    </a:lnTo>
                    <a:lnTo>
                      <a:pt x="136" y="306"/>
                    </a:lnTo>
                    <a:lnTo>
                      <a:pt x="120" y="302"/>
                    </a:lnTo>
                    <a:lnTo>
                      <a:pt x="106" y="300"/>
                    </a:lnTo>
                    <a:lnTo>
                      <a:pt x="92" y="294"/>
                    </a:lnTo>
                    <a:lnTo>
                      <a:pt x="78" y="288"/>
                    </a:lnTo>
                    <a:lnTo>
                      <a:pt x="66" y="280"/>
                    </a:lnTo>
                    <a:lnTo>
                      <a:pt x="54" y="272"/>
                    </a:lnTo>
                    <a:lnTo>
                      <a:pt x="44" y="262"/>
                    </a:lnTo>
                    <a:lnTo>
                      <a:pt x="34" y="250"/>
                    </a:lnTo>
                    <a:lnTo>
                      <a:pt x="26" y="238"/>
                    </a:lnTo>
                    <a:lnTo>
                      <a:pt x="18" y="226"/>
                    </a:lnTo>
                    <a:lnTo>
                      <a:pt x="12" y="212"/>
                    </a:lnTo>
                    <a:lnTo>
                      <a:pt x="6" y="198"/>
                    </a:lnTo>
                    <a:lnTo>
                      <a:pt x="2" y="184"/>
                    </a:lnTo>
                    <a:lnTo>
                      <a:pt x="0" y="168"/>
                    </a:lnTo>
                    <a:lnTo>
                      <a:pt x="0" y="154"/>
                    </a:lnTo>
                    <a:lnTo>
                      <a:pt x="0" y="154"/>
                    </a:lnTo>
                    <a:lnTo>
                      <a:pt x="0" y="138"/>
                    </a:lnTo>
                    <a:lnTo>
                      <a:pt x="2" y="122"/>
                    </a:lnTo>
                    <a:lnTo>
                      <a:pt x="6" y="108"/>
                    </a:lnTo>
                    <a:lnTo>
                      <a:pt x="12" y="94"/>
                    </a:lnTo>
                    <a:lnTo>
                      <a:pt x="18" y="80"/>
                    </a:lnTo>
                    <a:lnTo>
                      <a:pt x="26" y="68"/>
                    </a:lnTo>
                    <a:lnTo>
                      <a:pt x="34" y="56"/>
                    </a:lnTo>
                    <a:lnTo>
                      <a:pt x="44" y="46"/>
                    </a:lnTo>
                    <a:lnTo>
                      <a:pt x="54" y="36"/>
                    </a:lnTo>
                    <a:lnTo>
                      <a:pt x="66" y="26"/>
                    </a:lnTo>
                    <a:lnTo>
                      <a:pt x="78" y="20"/>
                    </a:lnTo>
                    <a:lnTo>
                      <a:pt x="92" y="12"/>
                    </a:lnTo>
                    <a:lnTo>
                      <a:pt x="106" y="8"/>
                    </a:lnTo>
                    <a:lnTo>
                      <a:pt x="120" y="4"/>
                    </a:lnTo>
                    <a:lnTo>
                      <a:pt x="136" y="2"/>
                    </a:lnTo>
                    <a:lnTo>
                      <a:pt x="152" y="0"/>
                    </a:lnTo>
                    <a:lnTo>
                      <a:pt x="152" y="0"/>
                    </a:lnTo>
                    <a:lnTo>
                      <a:pt x="168" y="2"/>
                    </a:lnTo>
                    <a:lnTo>
                      <a:pt x="182" y="4"/>
                    </a:lnTo>
                    <a:lnTo>
                      <a:pt x="198" y="8"/>
                    </a:lnTo>
                    <a:lnTo>
                      <a:pt x="212" y="12"/>
                    </a:lnTo>
                    <a:lnTo>
                      <a:pt x="224" y="20"/>
                    </a:lnTo>
                    <a:lnTo>
                      <a:pt x="236" y="26"/>
                    </a:lnTo>
                    <a:lnTo>
                      <a:pt x="248" y="36"/>
                    </a:lnTo>
                    <a:lnTo>
                      <a:pt x="260" y="46"/>
                    </a:lnTo>
                    <a:lnTo>
                      <a:pt x="270" y="56"/>
                    </a:lnTo>
                    <a:lnTo>
                      <a:pt x="278" y="68"/>
                    </a:lnTo>
                    <a:lnTo>
                      <a:pt x="286" y="80"/>
                    </a:lnTo>
                    <a:lnTo>
                      <a:pt x="292" y="94"/>
                    </a:lnTo>
                    <a:lnTo>
                      <a:pt x="298" y="108"/>
                    </a:lnTo>
                    <a:lnTo>
                      <a:pt x="302" y="122"/>
                    </a:lnTo>
                    <a:lnTo>
                      <a:pt x="304" y="138"/>
                    </a:lnTo>
                    <a:lnTo>
                      <a:pt x="304" y="154"/>
                    </a:lnTo>
                    <a:lnTo>
                      <a:pt x="304" y="154"/>
                    </a:lnTo>
                    <a:lnTo>
                      <a:pt x="304" y="168"/>
                    </a:lnTo>
                    <a:lnTo>
                      <a:pt x="302" y="184"/>
                    </a:lnTo>
                    <a:lnTo>
                      <a:pt x="298" y="198"/>
                    </a:lnTo>
                    <a:lnTo>
                      <a:pt x="292" y="212"/>
                    </a:lnTo>
                    <a:lnTo>
                      <a:pt x="286" y="226"/>
                    </a:lnTo>
                    <a:lnTo>
                      <a:pt x="278" y="238"/>
                    </a:lnTo>
                    <a:lnTo>
                      <a:pt x="270" y="250"/>
                    </a:lnTo>
                    <a:lnTo>
                      <a:pt x="260" y="262"/>
                    </a:lnTo>
                    <a:lnTo>
                      <a:pt x="248" y="272"/>
                    </a:lnTo>
                    <a:lnTo>
                      <a:pt x="236" y="280"/>
                    </a:lnTo>
                    <a:lnTo>
                      <a:pt x="224" y="288"/>
                    </a:lnTo>
                    <a:lnTo>
                      <a:pt x="212" y="294"/>
                    </a:lnTo>
                    <a:lnTo>
                      <a:pt x="198" y="300"/>
                    </a:lnTo>
                    <a:lnTo>
                      <a:pt x="182" y="302"/>
                    </a:lnTo>
                    <a:lnTo>
                      <a:pt x="168" y="306"/>
                    </a:lnTo>
                    <a:lnTo>
                      <a:pt x="152" y="306"/>
                    </a:lnTo>
                    <a:lnTo>
                      <a:pt x="152" y="306"/>
                    </a:lnTo>
                    <a:close/>
                    <a:moveTo>
                      <a:pt x="152" y="106"/>
                    </a:moveTo>
                    <a:lnTo>
                      <a:pt x="152" y="106"/>
                    </a:lnTo>
                    <a:lnTo>
                      <a:pt x="142" y="106"/>
                    </a:lnTo>
                    <a:lnTo>
                      <a:pt x="134" y="110"/>
                    </a:lnTo>
                    <a:lnTo>
                      <a:pt x="126" y="114"/>
                    </a:lnTo>
                    <a:lnTo>
                      <a:pt x="118" y="120"/>
                    </a:lnTo>
                    <a:lnTo>
                      <a:pt x="112" y="126"/>
                    </a:lnTo>
                    <a:lnTo>
                      <a:pt x="108" y="134"/>
                    </a:lnTo>
                    <a:lnTo>
                      <a:pt x="106" y="144"/>
                    </a:lnTo>
                    <a:lnTo>
                      <a:pt x="104" y="154"/>
                    </a:lnTo>
                    <a:lnTo>
                      <a:pt x="104" y="154"/>
                    </a:lnTo>
                    <a:lnTo>
                      <a:pt x="106" y="164"/>
                    </a:lnTo>
                    <a:lnTo>
                      <a:pt x="108" y="172"/>
                    </a:lnTo>
                    <a:lnTo>
                      <a:pt x="112" y="180"/>
                    </a:lnTo>
                    <a:lnTo>
                      <a:pt x="118" y="188"/>
                    </a:lnTo>
                    <a:lnTo>
                      <a:pt x="126" y="192"/>
                    </a:lnTo>
                    <a:lnTo>
                      <a:pt x="134" y="198"/>
                    </a:lnTo>
                    <a:lnTo>
                      <a:pt x="142" y="200"/>
                    </a:lnTo>
                    <a:lnTo>
                      <a:pt x="152" y="202"/>
                    </a:lnTo>
                    <a:lnTo>
                      <a:pt x="152" y="202"/>
                    </a:lnTo>
                    <a:lnTo>
                      <a:pt x="162" y="200"/>
                    </a:lnTo>
                    <a:lnTo>
                      <a:pt x="170" y="198"/>
                    </a:lnTo>
                    <a:lnTo>
                      <a:pt x="178" y="192"/>
                    </a:lnTo>
                    <a:lnTo>
                      <a:pt x="186" y="188"/>
                    </a:lnTo>
                    <a:lnTo>
                      <a:pt x="192" y="180"/>
                    </a:lnTo>
                    <a:lnTo>
                      <a:pt x="196" y="172"/>
                    </a:lnTo>
                    <a:lnTo>
                      <a:pt x="198" y="164"/>
                    </a:lnTo>
                    <a:lnTo>
                      <a:pt x="200" y="154"/>
                    </a:lnTo>
                    <a:lnTo>
                      <a:pt x="200" y="154"/>
                    </a:lnTo>
                    <a:lnTo>
                      <a:pt x="198" y="144"/>
                    </a:lnTo>
                    <a:lnTo>
                      <a:pt x="196" y="134"/>
                    </a:lnTo>
                    <a:lnTo>
                      <a:pt x="192" y="126"/>
                    </a:lnTo>
                    <a:lnTo>
                      <a:pt x="186" y="120"/>
                    </a:lnTo>
                    <a:lnTo>
                      <a:pt x="178" y="114"/>
                    </a:lnTo>
                    <a:lnTo>
                      <a:pt x="170" y="110"/>
                    </a:lnTo>
                    <a:lnTo>
                      <a:pt x="162" y="106"/>
                    </a:lnTo>
                    <a:lnTo>
                      <a:pt x="152" y="106"/>
                    </a:lnTo>
                    <a:lnTo>
                      <a:pt x="152" y="106"/>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2" name="Freeform 8"/>
              <p:cNvSpPr>
                <a:spLocks noEditPoints="1"/>
              </p:cNvSpPr>
              <p:nvPr/>
            </p:nvSpPr>
            <p:spPr bwMode="auto">
              <a:xfrm>
                <a:off x="4887283" y="4020270"/>
                <a:ext cx="185323" cy="185323"/>
              </a:xfrm>
              <a:custGeom>
                <a:avLst/>
                <a:gdLst>
                  <a:gd name="T0" fmla="*/ 154 w 306"/>
                  <a:gd name="T1" fmla="*/ 306 h 306"/>
                  <a:gd name="T2" fmla="*/ 122 w 306"/>
                  <a:gd name="T3" fmla="*/ 302 h 306"/>
                  <a:gd name="T4" fmla="*/ 94 w 306"/>
                  <a:gd name="T5" fmla="*/ 294 h 306"/>
                  <a:gd name="T6" fmla="*/ 68 w 306"/>
                  <a:gd name="T7" fmla="*/ 280 h 306"/>
                  <a:gd name="T8" fmla="*/ 46 w 306"/>
                  <a:gd name="T9" fmla="*/ 262 h 306"/>
                  <a:gd name="T10" fmla="*/ 26 w 306"/>
                  <a:gd name="T11" fmla="*/ 238 h 306"/>
                  <a:gd name="T12" fmla="*/ 12 w 306"/>
                  <a:gd name="T13" fmla="*/ 212 h 306"/>
                  <a:gd name="T14" fmla="*/ 4 w 306"/>
                  <a:gd name="T15" fmla="*/ 184 h 306"/>
                  <a:gd name="T16" fmla="*/ 0 w 306"/>
                  <a:gd name="T17" fmla="*/ 154 h 306"/>
                  <a:gd name="T18" fmla="*/ 2 w 306"/>
                  <a:gd name="T19" fmla="*/ 138 h 306"/>
                  <a:gd name="T20" fmla="*/ 8 w 306"/>
                  <a:gd name="T21" fmla="*/ 108 h 306"/>
                  <a:gd name="T22" fmla="*/ 18 w 306"/>
                  <a:gd name="T23" fmla="*/ 80 h 306"/>
                  <a:gd name="T24" fmla="*/ 36 w 306"/>
                  <a:gd name="T25" fmla="*/ 56 h 306"/>
                  <a:gd name="T26" fmla="*/ 56 w 306"/>
                  <a:gd name="T27" fmla="*/ 36 h 306"/>
                  <a:gd name="T28" fmla="*/ 80 w 306"/>
                  <a:gd name="T29" fmla="*/ 18 h 306"/>
                  <a:gd name="T30" fmla="*/ 108 w 306"/>
                  <a:gd name="T31" fmla="*/ 8 h 306"/>
                  <a:gd name="T32" fmla="*/ 138 w 306"/>
                  <a:gd name="T33" fmla="*/ 2 h 306"/>
                  <a:gd name="T34" fmla="*/ 154 w 306"/>
                  <a:gd name="T35" fmla="*/ 0 h 306"/>
                  <a:gd name="T36" fmla="*/ 184 w 306"/>
                  <a:gd name="T37" fmla="*/ 4 h 306"/>
                  <a:gd name="T38" fmla="*/ 212 w 306"/>
                  <a:gd name="T39" fmla="*/ 12 h 306"/>
                  <a:gd name="T40" fmla="*/ 238 w 306"/>
                  <a:gd name="T41" fmla="*/ 26 h 306"/>
                  <a:gd name="T42" fmla="*/ 260 w 306"/>
                  <a:gd name="T43" fmla="*/ 46 h 306"/>
                  <a:gd name="T44" fmla="*/ 280 w 306"/>
                  <a:gd name="T45" fmla="*/ 68 h 306"/>
                  <a:gd name="T46" fmla="*/ 294 w 306"/>
                  <a:gd name="T47" fmla="*/ 94 h 306"/>
                  <a:gd name="T48" fmla="*/ 302 w 306"/>
                  <a:gd name="T49" fmla="*/ 122 h 306"/>
                  <a:gd name="T50" fmla="*/ 306 w 306"/>
                  <a:gd name="T51" fmla="*/ 154 h 306"/>
                  <a:gd name="T52" fmla="*/ 304 w 306"/>
                  <a:gd name="T53" fmla="*/ 168 h 306"/>
                  <a:gd name="T54" fmla="*/ 298 w 306"/>
                  <a:gd name="T55" fmla="*/ 198 h 306"/>
                  <a:gd name="T56" fmla="*/ 288 w 306"/>
                  <a:gd name="T57" fmla="*/ 226 h 306"/>
                  <a:gd name="T58" fmla="*/ 270 w 306"/>
                  <a:gd name="T59" fmla="*/ 250 h 306"/>
                  <a:gd name="T60" fmla="*/ 250 w 306"/>
                  <a:gd name="T61" fmla="*/ 270 h 306"/>
                  <a:gd name="T62" fmla="*/ 226 w 306"/>
                  <a:gd name="T63" fmla="*/ 288 h 306"/>
                  <a:gd name="T64" fmla="*/ 198 w 306"/>
                  <a:gd name="T65" fmla="*/ 298 h 306"/>
                  <a:gd name="T66" fmla="*/ 168 w 306"/>
                  <a:gd name="T67" fmla="*/ 306 h 306"/>
                  <a:gd name="T68" fmla="*/ 154 w 306"/>
                  <a:gd name="T69" fmla="*/ 306 h 306"/>
                  <a:gd name="T70" fmla="*/ 154 w 306"/>
                  <a:gd name="T71" fmla="*/ 106 h 306"/>
                  <a:gd name="T72" fmla="*/ 134 w 306"/>
                  <a:gd name="T73" fmla="*/ 110 h 306"/>
                  <a:gd name="T74" fmla="*/ 120 w 306"/>
                  <a:gd name="T75" fmla="*/ 120 h 306"/>
                  <a:gd name="T76" fmla="*/ 110 w 306"/>
                  <a:gd name="T77" fmla="*/ 134 h 306"/>
                  <a:gd name="T78" fmla="*/ 106 w 306"/>
                  <a:gd name="T79" fmla="*/ 154 h 306"/>
                  <a:gd name="T80" fmla="*/ 106 w 306"/>
                  <a:gd name="T81" fmla="*/ 162 h 306"/>
                  <a:gd name="T82" fmla="*/ 114 w 306"/>
                  <a:gd name="T83" fmla="*/ 180 h 306"/>
                  <a:gd name="T84" fmla="*/ 126 w 306"/>
                  <a:gd name="T85" fmla="*/ 192 h 306"/>
                  <a:gd name="T86" fmla="*/ 144 w 306"/>
                  <a:gd name="T87" fmla="*/ 200 h 306"/>
                  <a:gd name="T88" fmla="*/ 154 w 306"/>
                  <a:gd name="T89" fmla="*/ 200 h 306"/>
                  <a:gd name="T90" fmla="*/ 172 w 306"/>
                  <a:gd name="T91" fmla="*/ 198 h 306"/>
                  <a:gd name="T92" fmla="*/ 186 w 306"/>
                  <a:gd name="T93" fmla="*/ 186 h 306"/>
                  <a:gd name="T94" fmla="*/ 196 w 306"/>
                  <a:gd name="T95" fmla="*/ 172 h 306"/>
                  <a:gd name="T96" fmla="*/ 200 w 306"/>
                  <a:gd name="T97" fmla="*/ 154 h 306"/>
                  <a:gd name="T98" fmla="*/ 200 w 306"/>
                  <a:gd name="T99" fmla="*/ 144 h 306"/>
                  <a:gd name="T100" fmla="*/ 192 w 306"/>
                  <a:gd name="T101" fmla="*/ 126 h 306"/>
                  <a:gd name="T102" fmla="*/ 180 w 306"/>
                  <a:gd name="T103" fmla="*/ 114 h 306"/>
                  <a:gd name="T104" fmla="*/ 162 w 306"/>
                  <a:gd name="T105" fmla="*/ 106 h 306"/>
                  <a:gd name="T106" fmla="*/ 154 w 306"/>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6" h="306">
                    <a:moveTo>
                      <a:pt x="154" y="306"/>
                    </a:moveTo>
                    <a:lnTo>
                      <a:pt x="154" y="306"/>
                    </a:lnTo>
                    <a:lnTo>
                      <a:pt x="138" y="306"/>
                    </a:lnTo>
                    <a:lnTo>
                      <a:pt x="122" y="302"/>
                    </a:lnTo>
                    <a:lnTo>
                      <a:pt x="108" y="298"/>
                    </a:lnTo>
                    <a:lnTo>
                      <a:pt x="94" y="294"/>
                    </a:lnTo>
                    <a:lnTo>
                      <a:pt x="80" y="288"/>
                    </a:lnTo>
                    <a:lnTo>
                      <a:pt x="68" y="280"/>
                    </a:lnTo>
                    <a:lnTo>
                      <a:pt x="56" y="270"/>
                    </a:lnTo>
                    <a:lnTo>
                      <a:pt x="46" y="262"/>
                    </a:lnTo>
                    <a:lnTo>
                      <a:pt x="36" y="250"/>
                    </a:lnTo>
                    <a:lnTo>
                      <a:pt x="26" y="238"/>
                    </a:lnTo>
                    <a:lnTo>
                      <a:pt x="18" y="226"/>
                    </a:lnTo>
                    <a:lnTo>
                      <a:pt x="12" y="212"/>
                    </a:lnTo>
                    <a:lnTo>
                      <a:pt x="8" y="198"/>
                    </a:lnTo>
                    <a:lnTo>
                      <a:pt x="4" y="184"/>
                    </a:lnTo>
                    <a:lnTo>
                      <a:pt x="2" y="168"/>
                    </a:lnTo>
                    <a:lnTo>
                      <a:pt x="0" y="154"/>
                    </a:lnTo>
                    <a:lnTo>
                      <a:pt x="0" y="154"/>
                    </a:lnTo>
                    <a:lnTo>
                      <a:pt x="2" y="138"/>
                    </a:lnTo>
                    <a:lnTo>
                      <a:pt x="4" y="122"/>
                    </a:lnTo>
                    <a:lnTo>
                      <a:pt x="8" y="108"/>
                    </a:lnTo>
                    <a:lnTo>
                      <a:pt x="12" y="94"/>
                    </a:lnTo>
                    <a:lnTo>
                      <a:pt x="18" y="80"/>
                    </a:lnTo>
                    <a:lnTo>
                      <a:pt x="26" y="68"/>
                    </a:lnTo>
                    <a:lnTo>
                      <a:pt x="36" y="56"/>
                    </a:lnTo>
                    <a:lnTo>
                      <a:pt x="46" y="46"/>
                    </a:lnTo>
                    <a:lnTo>
                      <a:pt x="56" y="36"/>
                    </a:lnTo>
                    <a:lnTo>
                      <a:pt x="68" y="26"/>
                    </a:lnTo>
                    <a:lnTo>
                      <a:pt x="80" y="18"/>
                    </a:lnTo>
                    <a:lnTo>
                      <a:pt x="94" y="12"/>
                    </a:lnTo>
                    <a:lnTo>
                      <a:pt x="108" y="8"/>
                    </a:lnTo>
                    <a:lnTo>
                      <a:pt x="122" y="4"/>
                    </a:lnTo>
                    <a:lnTo>
                      <a:pt x="138" y="2"/>
                    </a:lnTo>
                    <a:lnTo>
                      <a:pt x="154" y="0"/>
                    </a:lnTo>
                    <a:lnTo>
                      <a:pt x="154" y="0"/>
                    </a:lnTo>
                    <a:lnTo>
                      <a:pt x="168" y="2"/>
                    </a:lnTo>
                    <a:lnTo>
                      <a:pt x="184" y="4"/>
                    </a:lnTo>
                    <a:lnTo>
                      <a:pt x="198" y="8"/>
                    </a:lnTo>
                    <a:lnTo>
                      <a:pt x="212" y="12"/>
                    </a:lnTo>
                    <a:lnTo>
                      <a:pt x="226" y="18"/>
                    </a:lnTo>
                    <a:lnTo>
                      <a:pt x="238" y="26"/>
                    </a:lnTo>
                    <a:lnTo>
                      <a:pt x="250" y="36"/>
                    </a:lnTo>
                    <a:lnTo>
                      <a:pt x="260" y="46"/>
                    </a:lnTo>
                    <a:lnTo>
                      <a:pt x="270" y="56"/>
                    </a:lnTo>
                    <a:lnTo>
                      <a:pt x="280" y="68"/>
                    </a:lnTo>
                    <a:lnTo>
                      <a:pt x="288" y="80"/>
                    </a:lnTo>
                    <a:lnTo>
                      <a:pt x="294" y="94"/>
                    </a:lnTo>
                    <a:lnTo>
                      <a:pt x="298" y="108"/>
                    </a:lnTo>
                    <a:lnTo>
                      <a:pt x="302" y="122"/>
                    </a:lnTo>
                    <a:lnTo>
                      <a:pt x="304" y="138"/>
                    </a:lnTo>
                    <a:lnTo>
                      <a:pt x="306" y="154"/>
                    </a:lnTo>
                    <a:lnTo>
                      <a:pt x="306" y="154"/>
                    </a:lnTo>
                    <a:lnTo>
                      <a:pt x="304" y="168"/>
                    </a:lnTo>
                    <a:lnTo>
                      <a:pt x="302" y="184"/>
                    </a:lnTo>
                    <a:lnTo>
                      <a:pt x="298" y="198"/>
                    </a:lnTo>
                    <a:lnTo>
                      <a:pt x="294" y="212"/>
                    </a:lnTo>
                    <a:lnTo>
                      <a:pt x="288" y="226"/>
                    </a:lnTo>
                    <a:lnTo>
                      <a:pt x="280" y="238"/>
                    </a:lnTo>
                    <a:lnTo>
                      <a:pt x="270" y="250"/>
                    </a:lnTo>
                    <a:lnTo>
                      <a:pt x="260" y="262"/>
                    </a:lnTo>
                    <a:lnTo>
                      <a:pt x="250" y="270"/>
                    </a:lnTo>
                    <a:lnTo>
                      <a:pt x="238" y="280"/>
                    </a:lnTo>
                    <a:lnTo>
                      <a:pt x="226" y="288"/>
                    </a:lnTo>
                    <a:lnTo>
                      <a:pt x="212" y="294"/>
                    </a:lnTo>
                    <a:lnTo>
                      <a:pt x="198" y="298"/>
                    </a:lnTo>
                    <a:lnTo>
                      <a:pt x="184" y="302"/>
                    </a:lnTo>
                    <a:lnTo>
                      <a:pt x="168" y="306"/>
                    </a:lnTo>
                    <a:lnTo>
                      <a:pt x="154" y="306"/>
                    </a:lnTo>
                    <a:lnTo>
                      <a:pt x="154" y="306"/>
                    </a:lnTo>
                    <a:close/>
                    <a:moveTo>
                      <a:pt x="154" y="106"/>
                    </a:moveTo>
                    <a:lnTo>
                      <a:pt x="154" y="106"/>
                    </a:lnTo>
                    <a:lnTo>
                      <a:pt x="144" y="106"/>
                    </a:lnTo>
                    <a:lnTo>
                      <a:pt x="134" y="110"/>
                    </a:lnTo>
                    <a:lnTo>
                      <a:pt x="126" y="114"/>
                    </a:lnTo>
                    <a:lnTo>
                      <a:pt x="120" y="120"/>
                    </a:lnTo>
                    <a:lnTo>
                      <a:pt x="114" y="126"/>
                    </a:lnTo>
                    <a:lnTo>
                      <a:pt x="110" y="134"/>
                    </a:lnTo>
                    <a:lnTo>
                      <a:pt x="106" y="144"/>
                    </a:lnTo>
                    <a:lnTo>
                      <a:pt x="106" y="154"/>
                    </a:lnTo>
                    <a:lnTo>
                      <a:pt x="106" y="154"/>
                    </a:lnTo>
                    <a:lnTo>
                      <a:pt x="106" y="162"/>
                    </a:lnTo>
                    <a:lnTo>
                      <a:pt x="110" y="172"/>
                    </a:lnTo>
                    <a:lnTo>
                      <a:pt x="114" y="180"/>
                    </a:lnTo>
                    <a:lnTo>
                      <a:pt x="120" y="186"/>
                    </a:lnTo>
                    <a:lnTo>
                      <a:pt x="126" y="192"/>
                    </a:lnTo>
                    <a:lnTo>
                      <a:pt x="134" y="198"/>
                    </a:lnTo>
                    <a:lnTo>
                      <a:pt x="144" y="200"/>
                    </a:lnTo>
                    <a:lnTo>
                      <a:pt x="154" y="200"/>
                    </a:lnTo>
                    <a:lnTo>
                      <a:pt x="154" y="200"/>
                    </a:lnTo>
                    <a:lnTo>
                      <a:pt x="162" y="200"/>
                    </a:lnTo>
                    <a:lnTo>
                      <a:pt x="172" y="198"/>
                    </a:lnTo>
                    <a:lnTo>
                      <a:pt x="180" y="192"/>
                    </a:lnTo>
                    <a:lnTo>
                      <a:pt x="186" y="186"/>
                    </a:lnTo>
                    <a:lnTo>
                      <a:pt x="192" y="180"/>
                    </a:lnTo>
                    <a:lnTo>
                      <a:pt x="196" y="172"/>
                    </a:lnTo>
                    <a:lnTo>
                      <a:pt x="200" y="162"/>
                    </a:lnTo>
                    <a:lnTo>
                      <a:pt x="200" y="154"/>
                    </a:lnTo>
                    <a:lnTo>
                      <a:pt x="200" y="154"/>
                    </a:lnTo>
                    <a:lnTo>
                      <a:pt x="200" y="144"/>
                    </a:lnTo>
                    <a:lnTo>
                      <a:pt x="196" y="134"/>
                    </a:lnTo>
                    <a:lnTo>
                      <a:pt x="192" y="126"/>
                    </a:lnTo>
                    <a:lnTo>
                      <a:pt x="186" y="120"/>
                    </a:lnTo>
                    <a:lnTo>
                      <a:pt x="180" y="114"/>
                    </a:lnTo>
                    <a:lnTo>
                      <a:pt x="172" y="110"/>
                    </a:lnTo>
                    <a:lnTo>
                      <a:pt x="162" y="106"/>
                    </a:lnTo>
                    <a:lnTo>
                      <a:pt x="154" y="106"/>
                    </a:lnTo>
                    <a:lnTo>
                      <a:pt x="154" y="106"/>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3" name="Freeform: Shape 212"/>
              <p:cNvSpPr>
                <a:spLocks/>
              </p:cNvSpPr>
              <p:nvPr/>
            </p:nvSpPr>
            <p:spPr bwMode="auto">
              <a:xfrm>
                <a:off x="4269540" y="4123227"/>
                <a:ext cx="852727" cy="604419"/>
              </a:xfrm>
              <a:custGeom>
                <a:avLst/>
                <a:gdLst>
                  <a:gd name="connsiteX0" fmla="*/ 673461 w 852727"/>
                  <a:gd name="connsiteY0" fmla="*/ 213182 h 604419"/>
                  <a:gd name="connsiteX1" fmla="*/ 743714 w 852727"/>
                  <a:gd name="connsiteY1" fmla="*/ 213182 h 604419"/>
                  <a:gd name="connsiteX2" fmla="*/ 753404 w 852727"/>
                  <a:gd name="connsiteY2" fmla="*/ 214394 h 604419"/>
                  <a:gd name="connsiteX3" fmla="*/ 761883 w 852727"/>
                  <a:gd name="connsiteY3" fmla="*/ 216816 h 604419"/>
                  <a:gd name="connsiteX4" fmla="*/ 769150 w 852727"/>
                  <a:gd name="connsiteY4" fmla="*/ 220450 h 604419"/>
                  <a:gd name="connsiteX5" fmla="*/ 776418 w 852727"/>
                  <a:gd name="connsiteY5" fmla="*/ 226506 h 604419"/>
                  <a:gd name="connsiteX6" fmla="*/ 781263 w 852727"/>
                  <a:gd name="connsiteY6" fmla="*/ 233774 h 604419"/>
                  <a:gd name="connsiteX7" fmla="*/ 786108 w 852727"/>
                  <a:gd name="connsiteY7" fmla="*/ 241041 h 604419"/>
                  <a:gd name="connsiteX8" fmla="*/ 788530 w 852727"/>
                  <a:gd name="connsiteY8" fmla="*/ 249520 h 604419"/>
                  <a:gd name="connsiteX9" fmla="*/ 789742 w 852727"/>
                  <a:gd name="connsiteY9" fmla="*/ 259210 h 604419"/>
                  <a:gd name="connsiteX10" fmla="*/ 789742 w 852727"/>
                  <a:gd name="connsiteY10" fmla="*/ 540222 h 604419"/>
                  <a:gd name="connsiteX11" fmla="*/ 821234 w 852727"/>
                  <a:gd name="connsiteY11" fmla="*/ 540222 h 604419"/>
                  <a:gd name="connsiteX12" fmla="*/ 827291 w 852727"/>
                  <a:gd name="connsiteY12" fmla="*/ 541434 h 604419"/>
                  <a:gd name="connsiteX13" fmla="*/ 833347 w 852727"/>
                  <a:gd name="connsiteY13" fmla="*/ 542645 h 604419"/>
                  <a:gd name="connsiteX14" fmla="*/ 839403 w 852727"/>
                  <a:gd name="connsiteY14" fmla="*/ 546279 h 604419"/>
                  <a:gd name="connsiteX15" fmla="*/ 844248 w 852727"/>
                  <a:gd name="connsiteY15" fmla="*/ 549913 h 604419"/>
                  <a:gd name="connsiteX16" fmla="*/ 847882 w 852727"/>
                  <a:gd name="connsiteY16" fmla="*/ 554758 h 604419"/>
                  <a:gd name="connsiteX17" fmla="*/ 850305 w 852727"/>
                  <a:gd name="connsiteY17" fmla="*/ 559603 h 604419"/>
                  <a:gd name="connsiteX18" fmla="*/ 852727 w 852727"/>
                  <a:gd name="connsiteY18" fmla="*/ 565659 h 604419"/>
                  <a:gd name="connsiteX19" fmla="*/ 852727 w 852727"/>
                  <a:gd name="connsiteY19" fmla="*/ 572926 h 604419"/>
                  <a:gd name="connsiteX20" fmla="*/ 852727 w 852727"/>
                  <a:gd name="connsiteY20" fmla="*/ 578983 h 604419"/>
                  <a:gd name="connsiteX21" fmla="*/ 850305 w 852727"/>
                  <a:gd name="connsiteY21" fmla="*/ 585039 h 604419"/>
                  <a:gd name="connsiteX22" fmla="*/ 847882 w 852727"/>
                  <a:gd name="connsiteY22" fmla="*/ 589884 h 604419"/>
                  <a:gd name="connsiteX23" fmla="*/ 844248 w 852727"/>
                  <a:gd name="connsiteY23" fmla="*/ 594729 h 604419"/>
                  <a:gd name="connsiteX24" fmla="*/ 839403 w 852727"/>
                  <a:gd name="connsiteY24" fmla="*/ 598363 h 604419"/>
                  <a:gd name="connsiteX25" fmla="*/ 833347 w 852727"/>
                  <a:gd name="connsiteY25" fmla="*/ 601997 h 604419"/>
                  <a:gd name="connsiteX26" fmla="*/ 827291 w 852727"/>
                  <a:gd name="connsiteY26" fmla="*/ 603208 h 604419"/>
                  <a:gd name="connsiteX27" fmla="*/ 821234 w 852727"/>
                  <a:gd name="connsiteY27" fmla="*/ 604419 h 604419"/>
                  <a:gd name="connsiteX28" fmla="*/ 758249 w 852727"/>
                  <a:gd name="connsiteY28" fmla="*/ 604419 h 604419"/>
                  <a:gd name="connsiteX29" fmla="*/ 750981 w 852727"/>
                  <a:gd name="connsiteY29" fmla="*/ 603208 h 604419"/>
                  <a:gd name="connsiteX30" fmla="*/ 744925 w 852727"/>
                  <a:gd name="connsiteY30" fmla="*/ 601997 h 604419"/>
                  <a:gd name="connsiteX31" fmla="*/ 740080 w 852727"/>
                  <a:gd name="connsiteY31" fmla="*/ 598363 h 604419"/>
                  <a:gd name="connsiteX32" fmla="*/ 735235 w 852727"/>
                  <a:gd name="connsiteY32" fmla="*/ 594729 h 604419"/>
                  <a:gd name="connsiteX33" fmla="*/ 731601 w 852727"/>
                  <a:gd name="connsiteY33" fmla="*/ 589884 h 604419"/>
                  <a:gd name="connsiteX34" fmla="*/ 727967 w 852727"/>
                  <a:gd name="connsiteY34" fmla="*/ 585039 h 604419"/>
                  <a:gd name="connsiteX35" fmla="*/ 726756 w 852727"/>
                  <a:gd name="connsiteY35" fmla="*/ 578983 h 604419"/>
                  <a:gd name="connsiteX36" fmla="*/ 725545 w 852727"/>
                  <a:gd name="connsiteY36" fmla="*/ 572926 h 604419"/>
                  <a:gd name="connsiteX37" fmla="*/ 725545 w 852727"/>
                  <a:gd name="connsiteY37" fmla="*/ 277379 h 604419"/>
                  <a:gd name="connsiteX38" fmla="*/ 691629 w 852727"/>
                  <a:gd name="connsiteY38" fmla="*/ 277379 h 604419"/>
                  <a:gd name="connsiteX39" fmla="*/ 691629 w 852727"/>
                  <a:gd name="connsiteY39" fmla="*/ 572926 h 604419"/>
                  <a:gd name="connsiteX40" fmla="*/ 690418 w 852727"/>
                  <a:gd name="connsiteY40" fmla="*/ 578983 h 604419"/>
                  <a:gd name="connsiteX41" fmla="*/ 689207 w 852727"/>
                  <a:gd name="connsiteY41" fmla="*/ 585039 h 604419"/>
                  <a:gd name="connsiteX42" fmla="*/ 685573 w 852727"/>
                  <a:gd name="connsiteY42" fmla="*/ 589884 h 604419"/>
                  <a:gd name="connsiteX43" fmla="*/ 681939 w 852727"/>
                  <a:gd name="connsiteY43" fmla="*/ 594729 h 604419"/>
                  <a:gd name="connsiteX44" fmla="*/ 677094 w 852727"/>
                  <a:gd name="connsiteY44" fmla="*/ 598363 h 604419"/>
                  <a:gd name="connsiteX45" fmla="*/ 672249 w 852727"/>
                  <a:gd name="connsiteY45" fmla="*/ 601997 h 604419"/>
                  <a:gd name="connsiteX46" fmla="*/ 666193 w 852727"/>
                  <a:gd name="connsiteY46" fmla="*/ 603208 h 604419"/>
                  <a:gd name="connsiteX47" fmla="*/ 658925 w 852727"/>
                  <a:gd name="connsiteY47" fmla="*/ 604419 h 604419"/>
                  <a:gd name="connsiteX48" fmla="*/ 513574 w 852727"/>
                  <a:gd name="connsiteY48" fmla="*/ 604419 h 604419"/>
                  <a:gd name="connsiteX49" fmla="*/ 507518 w 852727"/>
                  <a:gd name="connsiteY49" fmla="*/ 603208 h 604419"/>
                  <a:gd name="connsiteX50" fmla="*/ 501461 w 852727"/>
                  <a:gd name="connsiteY50" fmla="*/ 601997 h 604419"/>
                  <a:gd name="connsiteX51" fmla="*/ 495405 w 852727"/>
                  <a:gd name="connsiteY51" fmla="*/ 598363 h 604419"/>
                  <a:gd name="connsiteX52" fmla="*/ 490560 w 852727"/>
                  <a:gd name="connsiteY52" fmla="*/ 594729 h 604419"/>
                  <a:gd name="connsiteX53" fmla="*/ 486926 w 852727"/>
                  <a:gd name="connsiteY53" fmla="*/ 589884 h 604419"/>
                  <a:gd name="connsiteX54" fmla="*/ 484503 w 852727"/>
                  <a:gd name="connsiteY54" fmla="*/ 585039 h 604419"/>
                  <a:gd name="connsiteX55" fmla="*/ 482081 w 852727"/>
                  <a:gd name="connsiteY55" fmla="*/ 578983 h 604419"/>
                  <a:gd name="connsiteX56" fmla="*/ 482081 w 852727"/>
                  <a:gd name="connsiteY56" fmla="*/ 572926 h 604419"/>
                  <a:gd name="connsiteX57" fmla="*/ 482081 w 852727"/>
                  <a:gd name="connsiteY57" fmla="*/ 323407 h 604419"/>
                  <a:gd name="connsiteX58" fmla="*/ 446954 w 852727"/>
                  <a:gd name="connsiteY58" fmla="*/ 323407 h 604419"/>
                  <a:gd name="connsiteX59" fmla="*/ 446954 w 852727"/>
                  <a:gd name="connsiteY59" fmla="*/ 572926 h 604419"/>
                  <a:gd name="connsiteX60" fmla="*/ 445743 w 852727"/>
                  <a:gd name="connsiteY60" fmla="*/ 578983 h 604419"/>
                  <a:gd name="connsiteX61" fmla="*/ 444532 w 852727"/>
                  <a:gd name="connsiteY61" fmla="*/ 585039 h 604419"/>
                  <a:gd name="connsiteX62" fmla="*/ 442109 w 852727"/>
                  <a:gd name="connsiteY62" fmla="*/ 589884 h 604419"/>
                  <a:gd name="connsiteX63" fmla="*/ 437264 w 852727"/>
                  <a:gd name="connsiteY63" fmla="*/ 594729 h 604419"/>
                  <a:gd name="connsiteX64" fmla="*/ 432419 w 852727"/>
                  <a:gd name="connsiteY64" fmla="*/ 598363 h 604419"/>
                  <a:gd name="connsiteX65" fmla="*/ 427574 w 852727"/>
                  <a:gd name="connsiteY65" fmla="*/ 601997 h 604419"/>
                  <a:gd name="connsiteX66" fmla="*/ 421518 w 852727"/>
                  <a:gd name="connsiteY66" fmla="*/ 603208 h 604419"/>
                  <a:gd name="connsiteX67" fmla="*/ 415461 w 852727"/>
                  <a:gd name="connsiteY67" fmla="*/ 604419 h 604419"/>
                  <a:gd name="connsiteX68" fmla="*/ 268899 w 852727"/>
                  <a:gd name="connsiteY68" fmla="*/ 604419 h 604419"/>
                  <a:gd name="connsiteX69" fmla="*/ 262842 w 852727"/>
                  <a:gd name="connsiteY69" fmla="*/ 603208 h 604419"/>
                  <a:gd name="connsiteX70" fmla="*/ 256786 w 852727"/>
                  <a:gd name="connsiteY70" fmla="*/ 601997 h 604419"/>
                  <a:gd name="connsiteX71" fmla="*/ 250730 w 852727"/>
                  <a:gd name="connsiteY71" fmla="*/ 598363 h 604419"/>
                  <a:gd name="connsiteX72" fmla="*/ 247096 w 852727"/>
                  <a:gd name="connsiteY72" fmla="*/ 594729 h 604419"/>
                  <a:gd name="connsiteX73" fmla="*/ 242251 w 852727"/>
                  <a:gd name="connsiteY73" fmla="*/ 589884 h 604419"/>
                  <a:gd name="connsiteX74" fmla="*/ 239828 w 852727"/>
                  <a:gd name="connsiteY74" fmla="*/ 585039 h 604419"/>
                  <a:gd name="connsiteX75" fmla="*/ 237406 w 852727"/>
                  <a:gd name="connsiteY75" fmla="*/ 578983 h 604419"/>
                  <a:gd name="connsiteX76" fmla="*/ 237406 w 852727"/>
                  <a:gd name="connsiteY76" fmla="*/ 572926 h 604419"/>
                  <a:gd name="connsiteX77" fmla="*/ 237406 w 852727"/>
                  <a:gd name="connsiteY77" fmla="*/ 408195 h 604419"/>
                  <a:gd name="connsiteX78" fmla="*/ 202279 w 852727"/>
                  <a:gd name="connsiteY78" fmla="*/ 408195 h 604419"/>
                  <a:gd name="connsiteX79" fmla="*/ 202279 w 852727"/>
                  <a:gd name="connsiteY79" fmla="*/ 572926 h 604419"/>
                  <a:gd name="connsiteX80" fmla="*/ 202279 w 852727"/>
                  <a:gd name="connsiteY80" fmla="*/ 578983 h 604419"/>
                  <a:gd name="connsiteX81" fmla="*/ 199857 w 852727"/>
                  <a:gd name="connsiteY81" fmla="*/ 585039 h 604419"/>
                  <a:gd name="connsiteX82" fmla="*/ 197434 w 852727"/>
                  <a:gd name="connsiteY82" fmla="*/ 589884 h 604419"/>
                  <a:gd name="connsiteX83" fmla="*/ 193800 w 852727"/>
                  <a:gd name="connsiteY83" fmla="*/ 594729 h 604419"/>
                  <a:gd name="connsiteX84" fmla="*/ 188955 w 852727"/>
                  <a:gd name="connsiteY84" fmla="*/ 598363 h 604419"/>
                  <a:gd name="connsiteX85" fmla="*/ 182899 w 852727"/>
                  <a:gd name="connsiteY85" fmla="*/ 601997 h 604419"/>
                  <a:gd name="connsiteX86" fmla="*/ 176843 w 852727"/>
                  <a:gd name="connsiteY86" fmla="*/ 603208 h 604419"/>
                  <a:gd name="connsiteX87" fmla="*/ 170786 w 852727"/>
                  <a:gd name="connsiteY87" fmla="*/ 604419 h 604419"/>
                  <a:gd name="connsiteX88" fmla="*/ 46027 w 852727"/>
                  <a:gd name="connsiteY88" fmla="*/ 604419 h 604419"/>
                  <a:gd name="connsiteX89" fmla="*/ 39970 w 852727"/>
                  <a:gd name="connsiteY89" fmla="*/ 603208 h 604419"/>
                  <a:gd name="connsiteX90" fmla="*/ 33914 w 852727"/>
                  <a:gd name="connsiteY90" fmla="*/ 601997 h 604419"/>
                  <a:gd name="connsiteX91" fmla="*/ 29069 w 852727"/>
                  <a:gd name="connsiteY91" fmla="*/ 598363 h 604419"/>
                  <a:gd name="connsiteX92" fmla="*/ 24224 w 852727"/>
                  <a:gd name="connsiteY92" fmla="*/ 594729 h 604419"/>
                  <a:gd name="connsiteX93" fmla="*/ 20590 w 852727"/>
                  <a:gd name="connsiteY93" fmla="*/ 589884 h 604419"/>
                  <a:gd name="connsiteX94" fmla="*/ 16956 w 852727"/>
                  <a:gd name="connsiteY94" fmla="*/ 585039 h 604419"/>
                  <a:gd name="connsiteX95" fmla="*/ 15745 w 852727"/>
                  <a:gd name="connsiteY95" fmla="*/ 578983 h 604419"/>
                  <a:gd name="connsiteX96" fmla="*/ 14534 w 852727"/>
                  <a:gd name="connsiteY96" fmla="*/ 572926 h 604419"/>
                  <a:gd name="connsiteX97" fmla="*/ 15745 w 852727"/>
                  <a:gd name="connsiteY97" fmla="*/ 565659 h 604419"/>
                  <a:gd name="connsiteX98" fmla="*/ 16956 w 852727"/>
                  <a:gd name="connsiteY98" fmla="*/ 559603 h 604419"/>
                  <a:gd name="connsiteX99" fmla="*/ 20590 w 852727"/>
                  <a:gd name="connsiteY99" fmla="*/ 554758 h 604419"/>
                  <a:gd name="connsiteX100" fmla="*/ 24224 w 852727"/>
                  <a:gd name="connsiteY100" fmla="*/ 549913 h 604419"/>
                  <a:gd name="connsiteX101" fmla="*/ 29069 w 852727"/>
                  <a:gd name="connsiteY101" fmla="*/ 546279 h 604419"/>
                  <a:gd name="connsiteX102" fmla="*/ 33914 w 852727"/>
                  <a:gd name="connsiteY102" fmla="*/ 542645 h 604419"/>
                  <a:gd name="connsiteX103" fmla="*/ 39970 w 852727"/>
                  <a:gd name="connsiteY103" fmla="*/ 541434 h 604419"/>
                  <a:gd name="connsiteX104" fmla="*/ 46027 w 852727"/>
                  <a:gd name="connsiteY104" fmla="*/ 540222 h 604419"/>
                  <a:gd name="connsiteX105" fmla="*/ 139294 w 852727"/>
                  <a:gd name="connsiteY105" fmla="*/ 540222 h 604419"/>
                  <a:gd name="connsiteX106" fmla="*/ 139294 w 852727"/>
                  <a:gd name="connsiteY106" fmla="*/ 390026 h 604419"/>
                  <a:gd name="connsiteX107" fmla="*/ 140505 w 852727"/>
                  <a:gd name="connsiteY107" fmla="*/ 381547 h 604419"/>
                  <a:gd name="connsiteX108" fmla="*/ 142927 w 852727"/>
                  <a:gd name="connsiteY108" fmla="*/ 373069 h 604419"/>
                  <a:gd name="connsiteX109" fmla="*/ 146561 w 852727"/>
                  <a:gd name="connsiteY109" fmla="*/ 364590 h 604419"/>
                  <a:gd name="connsiteX110" fmla="*/ 152618 w 852727"/>
                  <a:gd name="connsiteY110" fmla="*/ 358533 h 604419"/>
                  <a:gd name="connsiteX111" fmla="*/ 158674 w 852727"/>
                  <a:gd name="connsiteY111" fmla="*/ 352477 h 604419"/>
                  <a:gd name="connsiteX112" fmla="*/ 167153 w 852727"/>
                  <a:gd name="connsiteY112" fmla="*/ 348843 h 604419"/>
                  <a:gd name="connsiteX113" fmla="*/ 175632 w 852727"/>
                  <a:gd name="connsiteY113" fmla="*/ 345210 h 604419"/>
                  <a:gd name="connsiteX114" fmla="*/ 184110 w 852727"/>
                  <a:gd name="connsiteY114" fmla="*/ 345210 h 604419"/>
                  <a:gd name="connsiteX115" fmla="*/ 255575 w 852727"/>
                  <a:gd name="connsiteY115" fmla="*/ 345210 h 604419"/>
                  <a:gd name="connsiteX116" fmla="*/ 264054 w 852727"/>
                  <a:gd name="connsiteY116" fmla="*/ 345210 h 604419"/>
                  <a:gd name="connsiteX117" fmla="*/ 272532 w 852727"/>
                  <a:gd name="connsiteY117" fmla="*/ 348843 h 604419"/>
                  <a:gd name="connsiteX118" fmla="*/ 281011 w 852727"/>
                  <a:gd name="connsiteY118" fmla="*/ 352477 h 604419"/>
                  <a:gd name="connsiteX119" fmla="*/ 287068 w 852727"/>
                  <a:gd name="connsiteY119" fmla="*/ 358533 h 604419"/>
                  <a:gd name="connsiteX120" fmla="*/ 293124 w 852727"/>
                  <a:gd name="connsiteY120" fmla="*/ 364590 h 604419"/>
                  <a:gd name="connsiteX121" fmla="*/ 296758 w 852727"/>
                  <a:gd name="connsiteY121" fmla="*/ 373069 h 604419"/>
                  <a:gd name="connsiteX122" fmla="*/ 300391 w 852727"/>
                  <a:gd name="connsiteY122" fmla="*/ 381547 h 604419"/>
                  <a:gd name="connsiteX123" fmla="*/ 300391 w 852727"/>
                  <a:gd name="connsiteY123" fmla="*/ 390026 h 604419"/>
                  <a:gd name="connsiteX124" fmla="*/ 300391 w 852727"/>
                  <a:gd name="connsiteY124" fmla="*/ 540222 h 604419"/>
                  <a:gd name="connsiteX125" fmla="*/ 382757 w 852727"/>
                  <a:gd name="connsiteY125" fmla="*/ 540222 h 604419"/>
                  <a:gd name="connsiteX126" fmla="*/ 382757 w 852727"/>
                  <a:gd name="connsiteY126" fmla="*/ 305238 h 604419"/>
                  <a:gd name="connsiteX127" fmla="*/ 383969 w 852727"/>
                  <a:gd name="connsiteY127" fmla="*/ 295548 h 604419"/>
                  <a:gd name="connsiteX128" fmla="*/ 386391 w 852727"/>
                  <a:gd name="connsiteY128" fmla="*/ 287069 h 604419"/>
                  <a:gd name="connsiteX129" fmla="*/ 391236 w 852727"/>
                  <a:gd name="connsiteY129" fmla="*/ 279802 h 604419"/>
                  <a:gd name="connsiteX130" fmla="*/ 397292 w 852727"/>
                  <a:gd name="connsiteY130" fmla="*/ 272534 h 604419"/>
                  <a:gd name="connsiteX131" fmla="*/ 403349 w 852727"/>
                  <a:gd name="connsiteY131" fmla="*/ 267689 h 604419"/>
                  <a:gd name="connsiteX132" fmla="*/ 410616 w 852727"/>
                  <a:gd name="connsiteY132" fmla="*/ 262844 h 604419"/>
                  <a:gd name="connsiteX133" fmla="*/ 419095 w 852727"/>
                  <a:gd name="connsiteY133" fmla="*/ 260421 h 604419"/>
                  <a:gd name="connsiteX134" fmla="*/ 428785 w 852727"/>
                  <a:gd name="connsiteY134" fmla="*/ 259210 h 604419"/>
                  <a:gd name="connsiteX135" fmla="*/ 499039 w 852727"/>
                  <a:gd name="connsiteY135" fmla="*/ 259210 h 604419"/>
                  <a:gd name="connsiteX136" fmla="*/ 508729 w 852727"/>
                  <a:gd name="connsiteY136" fmla="*/ 260421 h 604419"/>
                  <a:gd name="connsiteX137" fmla="*/ 517208 w 852727"/>
                  <a:gd name="connsiteY137" fmla="*/ 262844 h 604419"/>
                  <a:gd name="connsiteX138" fmla="*/ 524475 w 852727"/>
                  <a:gd name="connsiteY138" fmla="*/ 267689 h 604419"/>
                  <a:gd name="connsiteX139" fmla="*/ 531743 w 852727"/>
                  <a:gd name="connsiteY139" fmla="*/ 272534 h 604419"/>
                  <a:gd name="connsiteX140" fmla="*/ 537799 w 852727"/>
                  <a:gd name="connsiteY140" fmla="*/ 279802 h 604419"/>
                  <a:gd name="connsiteX141" fmla="*/ 541433 w 852727"/>
                  <a:gd name="connsiteY141" fmla="*/ 287069 h 604419"/>
                  <a:gd name="connsiteX142" fmla="*/ 543856 w 852727"/>
                  <a:gd name="connsiteY142" fmla="*/ 295548 h 604419"/>
                  <a:gd name="connsiteX143" fmla="*/ 545067 w 852727"/>
                  <a:gd name="connsiteY143" fmla="*/ 305238 h 604419"/>
                  <a:gd name="connsiteX144" fmla="*/ 545067 w 852727"/>
                  <a:gd name="connsiteY144" fmla="*/ 540222 h 604419"/>
                  <a:gd name="connsiteX145" fmla="*/ 627433 w 852727"/>
                  <a:gd name="connsiteY145" fmla="*/ 540222 h 604419"/>
                  <a:gd name="connsiteX146" fmla="*/ 627433 w 852727"/>
                  <a:gd name="connsiteY146" fmla="*/ 259210 h 604419"/>
                  <a:gd name="connsiteX147" fmla="*/ 628644 w 852727"/>
                  <a:gd name="connsiteY147" fmla="*/ 249520 h 604419"/>
                  <a:gd name="connsiteX148" fmla="*/ 631066 w 852727"/>
                  <a:gd name="connsiteY148" fmla="*/ 241041 h 604419"/>
                  <a:gd name="connsiteX149" fmla="*/ 635911 w 852727"/>
                  <a:gd name="connsiteY149" fmla="*/ 233774 h 604419"/>
                  <a:gd name="connsiteX150" fmla="*/ 640756 w 852727"/>
                  <a:gd name="connsiteY150" fmla="*/ 226506 h 604419"/>
                  <a:gd name="connsiteX151" fmla="*/ 648024 w 852727"/>
                  <a:gd name="connsiteY151" fmla="*/ 220450 h 604419"/>
                  <a:gd name="connsiteX152" fmla="*/ 655292 w 852727"/>
                  <a:gd name="connsiteY152" fmla="*/ 216816 h 604419"/>
                  <a:gd name="connsiteX153" fmla="*/ 663770 w 852727"/>
                  <a:gd name="connsiteY153" fmla="*/ 214394 h 604419"/>
                  <a:gd name="connsiteX154" fmla="*/ 174422 w 852727"/>
                  <a:gd name="connsiteY154" fmla="*/ 73887 h 604419"/>
                  <a:gd name="connsiteX155" fmla="*/ 180478 w 852727"/>
                  <a:gd name="connsiteY155" fmla="*/ 73887 h 604419"/>
                  <a:gd name="connsiteX156" fmla="*/ 186535 w 852727"/>
                  <a:gd name="connsiteY156" fmla="*/ 75099 h 604419"/>
                  <a:gd name="connsiteX157" fmla="*/ 192591 w 852727"/>
                  <a:gd name="connsiteY157" fmla="*/ 77521 h 604419"/>
                  <a:gd name="connsiteX158" fmla="*/ 197436 w 852727"/>
                  <a:gd name="connsiteY158" fmla="*/ 81155 h 604419"/>
                  <a:gd name="connsiteX159" fmla="*/ 202281 w 852727"/>
                  <a:gd name="connsiteY159" fmla="*/ 84789 h 604419"/>
                  <a:gd name="connsiteX160" fmla="*/ 205915 w 852727"/>
                  <a:gd name="connsiteY160" fmla="*/ 90845 h 604419"/>
                  <a:gd name="connsiteX161" fmla="*/ 208337 w 852727"/>
                  <a:gd name="connsiteY161" fmla="*/ 96901 h 604419"/>
                  <a:gd name="connsiteX162" fmla="*/ 208337 w 852727"/>
                  <a:gd name="connsiteY162" fmla="*/ 102958 h 604419"/>
                  <a:gd name="connsiteX163" fmla="*/ 208337 w 852727"/>
                  <a:gd name="connsiteY163" fmla="*/ 109014 h 604419"/>
                  <a:gd name="connsiteX164" fmla="*/ 207126 w 852727"/>
                  <a:gd name="connsiteY164" fmla="*/ 115070 h 604419"/>
                  <a:gd name="connsiteX165" fmla="*/ 204703 w 852727"/>
                  <a:gd name="connsiteY165" fmla="*/ 119915 h 604419"/>
                  <a:gd name="connsiteX166" fmla="*/ 202281 w 852727"/>
                  <a:gd name="connsiteY166" fmla="*/ 125972 h 604419"/>
                  <a:gd name="connsiteX167" fmla="*/ 197436 w 852727"/>
                  <a:gd name="connsiteY167" fmla="*/ 129605 h 604419"/>
                  <a:gd name="connsiteX168" fmla="*/ 52084 w 852727"/>
                  <a:gd name="connsiteY168" fmla="*/ 247098 h 604419"/>
                  <a:gd name="connsiteX169" fmla="*/ 47239 w 852727"/>
                  <a:gd name="connsiteY169" fmla="*/ 250731 h 604419"/>
                  <a:gd name="connsiteX170" fmla="*/ 42394 w 852727"/>
                  <a:gd name="connsiteY170" fmla="*/ 253154 h 604419"/>
                  <a:gd name="connsiteX171" fmla="*/ 37549 w 852727"/>
                  <a:gd name="connsiteY171" fmla="*/ 254365 h 604419"/>
                  <a:gd name="connsiteX172" fmla="*/ 31493 w 852727"/>
                  <a:gd name="connsiteY172" fmla="*/ 254365 h 604419"/>
                  <a:gd name="connsiteX173" fmla="*/ 25437 w 852727"/>
                  <a:gd name="connsiteY173" fmla="*/ 254365 h 604419"/>
                  <a:gd name="connsiteX174" fmla="*/ 18169 w 852727"/>
                  <a:gd name="connsiteY174" fmla="*/ 251943 h 604419"/>
                  <a:gd name="connsiteX175" fmla="*/ 12113 w 852727"/>
                  <a:gd name="connsiteY175" fmla="*/ 248309 h 604419"/>
                  <a:gd name="connsiteX176" fmla="*/ 7268 w 852727"/>
                  <a:gd name="connsiteY176" fmla="*/ 242253 h 604419"/>
                  <a:gd name="connsiteX177" fmla="*/ 3634 w 852727"/>
                  <a:gd name="connsiteY177" fmla="*/ 237408 h 604419"/>
                  <a:gd name="connsiteX178" fmla="*/ 1212 w 852727"/>
                  <a:gd name="connsiteY178" fmla="*/ 231351 h 604419"/>
                  <a:gd name="connsiteX179" fmla="*/ 0 w 852727"/>
                  <a:gd name="connsiteY179" fmla="*/ 225295 h 604419"/>
                  <a:gd name="connsiteX180" fmla="*/ 0 w 852727"/>
                  <a:gd name="connsiteY180" fmla="*/ 219239 h 604419"/>
                  <a:gd name="connsiteX181" fmla="*/ 1212 w 852727"/>
                  <a:gd name="connsiteY181" fmla="*/ 213182 h 604419"/>
                  <a:gd name="connsiteX182" fmla="*/ 3634 w 852727"/>
                  <a:gd name="connsiteY182" fmla="*/ 207126 h 604419"/>
                  <a:gd name="connsiteX183" fmla="*/ 7268 w 852727"/>
                  <a:gd name="connsiteY183" fmla="*/ 202281 h 604419"/>
                  <a:gd name="connsiteX184" fmla="*/ 12113 w 852727"/>
                  <a:gd name="connsiteY184" fmla="*/ 197436 h 604419"/>
                  <a:gd name="connsiteX185" fmla="*/ 157464 w 852727"/>
                  <a:gd name="connsiteY185" fmla="*/ 79944 h 604419"/>
                  <a:gd name="connsiteX186" fmla="*/ 162309 w 852727"/>
                  <a:gd name="connsiteY186" fmla="*/ 77521 h 604419"/>
                  <a:gd name="connsiteX187" fmla="*/ 168366 w 852727"/>
                  <a:gd name="connsiteY187" fmla="*/ 75099 h 604419"/>
                  <a:gd name="connsiteX188" fmla="*/ 274956 w 852727"/>
                  <a:gd name="connsiteY188" fmla="*/ 53296 h 604419"/>
                  <a:gd name="connsiteX189" fmla="*/ 281013 w 852727"/>
                  <a:gd name="connsiteY189" fmla="*/ 53296 h 604419"/>
                  <a:gd name="connsiteX190" fmla="*/ 288280 w 852727"/>
                  <a:gd name="connsiteY190" fmla="*/ 55718 h 604419"/>
                  <a:gd name="connsiteX191" fmla="*/ 415463 w 852727"/>
                  <a:gd name="connsiteY191" fmla="*/ 94479 h 604419"/>
                  <a:gd name="connsiteX192" fmla="*/ 420308 w 852727"/>
                  <a:gd name="connsiteY192" fmla="*/ 96902 h 604419"/>
                  <a:gd name="connsiteX193" fmla="*/ 426364 w 852727"/>
                  <a:gd name="connsiteY193" fmla="*/ 100535 h 604419"/>
                  <a:gd name="connsiteX194" fmla="*/ 429998 w 852727"/>
                  <a:gd name="connsiteY194" fmla="*/ 105380 h 604419"/>
                  <a:gd name="connsiteX195" fmla="*/ 433631 w 852727"/>
                  <a:gd name="connsiteY195" fmla="*/ 110225 h 604419"/>
                  <a:gd name="connsiteX196" fmla="*/ 436054 w 852727"/>
                  <a:gd name="connsiteY196" fmla="*/ 116282 h 604419"/>
                  <a:gd name="connsiteX197" fmla="*/ 437265 w 852727"/>
                  <a:gd name="connsiteY197" fmla="*/ 122338 h 604419"/>
                  <a:gd name="connsiteX198" fmla="*/ 437265 w 852727"/>
                  <a:gd name="connsiteY198" fmla="*/ 128394 h 604419"/>
                  <a:gd name="connsiteX199" fmla="*/ 436054 w 852727"/>
                  <a:gd name="connsiteY199" fmla="*/ 134451 h 604419"/>
                  <a:gd name="connsiteX200" fmla="*/ 433631 w 852727"/>
                  <a:gd name="connsiteY200" fmla="*/ 139296 h 604419"/>
                  <a:gd name="connsiteX201" fmla="*/ 431209 w 852727"/>
                  <a:gd name="connsiteY201" fmla="*/ 144141 h 604419"/>
                  <a:gd name="connsiteX202" fmla="*/ 427575 w 852727"/>
                  <a:gd name="connsiteY202" fmla="*/ 147774 h 604419"/>
                  <a:gd name="connsiteX203" fmla="*/ 423941 w 852727"/>
                  <a:gd name="connsiteY203" fmla="*/ 150197 h 604419"/>
                  <a:gd name="connsiteX204" fmla="*/ 420308 w 852727"/>
                  <a:gd name="connsiteY204" fmla="*/ 153831 h 604419"/>
                  <a:gd name="connsiteX205" fmla="*/ 415463 w 852727"/>
                  <a:gd name="connsiteY205" fmla="*/ 155042 h 604419"/>
                  <a:gd name="connsiteX206" fmla="*/ 410617 w 852727"/>
                  <a:gd name="connsiteY206" fmla="*/ 156253 h 604419"/>
                  <a:gd name="connsiteX207" fmla="*/ 405772 w 852727"/>
                  <a:gd name="connsiteY207" fmla="*/ 156253 h 604419"/>
                  <a:gd name="connsiteX208" fmla="*/ 400927 w 852727"/>
                  <a:gd name="connsiteY208" fmla="*/ 156253 h 604419"/>
                  <a:gd name="connsiteX209" fmla="*/ 396082 w 852727"/>
                  <a:gd name="connsiteY209" fmla="*/ 155042 h 604419"/>
                  <a:gd name="connsiteX210" fmla="*/ 268900 w 852727"/>
                  <a:gd name="connsiteY210" fmla="*/ 116282 h 604419"/>
                  <a:gd name="connsiteX211" fmla="*/ 262844 w 852727"/>
                  <a:gd name="connsiteY211" fmla="*/ 113859 h 604419"/>
                  <a:gd name="connsiteX212" fmla="*/ 257999 w 852727"/>
                  <a:gd name="connsiteY212" fmla="*/ 110225 h 604419"/>
                  <a:gd name="connsiteX213" fmla="*/ 253154 w 852727"/>
                  <a:gd name="connsiteY213" fmla="*/ 105380 h 604419"/>
                  <a:gd name="connsiteX214" fmla="*/ 250731 w 852727"/>
                  <a:gd name="connsiteY214" fmla="*/ 100535 h 604419"/>
                  <a:gd name="connsiteX215" fmla="*/ 248309 w 852727"/>
                  <a:gd name="connsiteY215" fmla="*/ 94479 h 604419"/>
                  <a:gd name="connsiteX216" fmla="*/ 247097 w 852727"/>
                  <a:gd name="connsiteY216" fmla="*/ 88423 h 604419"/>
                  <a:gd name="connsiteX217" fmla="*/ 247097 w 852727"/>
                  <a:gd name="connsiteY217" fmla="*/ 82366 h 604419"/>
                  <a:gd name="connsiteX218" fmla="*/ 248309 w 852727"/>
                  <a:gd name="connsiteY218" fmla="*/ 76310 h 604419"/>
                  <a:gd name="connsiteX219" fmla="*/ 250731 w 852727"/>
                  <a:gd name="connsiteY219" fmla="*/ 70253 h 604419"/>
                  <a:gd name="connsiteX220" fmla="*/ 254365 w 852727"/>
                  <a:gd name="connsiteY220" fmla="*/ 65408 h 604419"/>
                  <a:gd name="connsiteX221" fmla="*/ 257999 w 852727"/>
                  <a:gd name="connsiteY221" fmla="*/ 60563 h 604419"/>
                  <a:gd name="connsiteX222" fmla="*/ 264055 w 852727"/>
                  <a:gd name="connsiteY222" fmla="*/ 56930 h 604419"/>
                  <a:gd name="connsiteX223" fmla="*/ 268900 w 852727"/>
                  <a:gd name="connsiteY223" fmla="*/ 54507 h 604419"/>
                  <a:gd name="connsiteX224" fmla="*/ 660138 w 852727"/>
                  <a:gd name="connsiteY224" fmla="*/ 0 h 604419"/>
                  <a:gd name="connsiteX225" fmla="*/ 666194 w 852727"/>
                  <a:gd name="connsiteY225" fmla="*/ 0 h 604419"/>
                  <a:gd name="connsiteX226" fmla="*/ 672251 w 852727"/>
                  <a:gd name="connsiteY226" fmla="*/ 0 h 604419"/>
                  <a:gd name="connsiteX227" fmla="*/ 678307 w 852727"/>
                  <a:gd name="connsiteY227" fmla="*/ 2423 h 604419"/>
                  <a:gd name="connsiteX228" fmla="*/ 683152 w 852727"/>
                  <a:gd name="connsiteY228" fmla="*/ 4845 h 604419"/>
                  <a:gd name="connsiteX229" fmla="*/ 687997 w 852727"/>
                  <a:gd name="connsiteY229" fmla="*/ 8479 h 604419"/>
                  <a:gd name="connsiteX230" fmla="*/ 692842 w 852727"/>
                  <a:gd name="connsiteY230" fmla="*/ 13324 h 604419"/>
                  <a:gd name="connsiteX231" fmla="*/ 695265 w 852727"/>
                  <a:gd name="connsiteY231" fmla="*/ 19380 h 604419"/>
                  <a:gd name="connsiteX232" fmla="*/ 697687 w 852727"/>
                  <a:gd name="connsiteY232" fmla="*/ 25437 h 604419"/>
                  <a:gd name="connsiteX233" fmla="*/ 697687 w 852727"/>
                  <a:gd name="connsiteY233" fmla="*/ 31493 h 604419"/>
                  <a:gd name="connsiteX234" fmla="*/ 697687 w 852727"/>
                  <a:gd name="connsiteY234" fmla="*/ 37549 h 604419"/>
                  <a:gd name="connsiteX235" fmla="*/ 695265 w 852727"/>
                  <a:gd name="connsiteY235" fmla="*/ 43606 h 604419"/>
                  <a:gd name="connsiteX236" fmla="*/ 692842 w 852727"/>
                  <a:gd name="connsiteY236" fmla="*/ 48451 h 604419"/>
                  <a:gd name="connsiteX237" fmla="*/ 689208 w 852727"/>
                  <a:gd name="connsiteY237" fmla="*/ 53296 h 604419"/>
                  <a:gd name="connsiteX238" fmla="*/ 684363 w 852727"/>
                  <a:gd name="connsiteY238" fmla="*/ 58141 h 604419"/>
                  <a:gd name="connsiteX239" fmla="*/ 545068 w 852727"/>
                  <a:gd name="connsiteY239" fmla="*/ 151408 h 604419"/>
                  <a:gd name="connsiteX240" fmla="*/ 540223 w 852727"/>
                  <a:gd name="connsiteY240" fmla="*/ 153831 h 604419"/>
                  <a:gd name="connsiteX241" fmla="*/ 535378 w 852727"/>
                  <a:gd name="connsiteY241" fmla="*/ 155042 h 604419"/>
                  <a:gd name="connsiteX242" fmla="*/ 526899 w 852727"/>
                  <a:gd name="connsiteY242" fmla="*/ 156253 h 604419"/>
                  <a:gd name="connsiteX243" fmla="*/ 519632 w 852727"/>
                  <a:gd name="connsiteY243" fmla="*/ 156253 h 604419"/>
                  <a:gd name="connsiteX244" fmla="*/ 512364 w 852727"/>
                  <a:gd name="connsiteY244" fmla="*/ 152619 h 604419"/>
                  <a:gd name="connsiteX245" fmla="*/ 505096 w 852727"/>
                  <a:gd name="connsiteY245" fmla="*/ 148986 h 604419"/>
                  <a:gd name="connsiteX246" fmla="*/ 500251 w 852727"/>
                  <a:gd name="connsiteY246" fmla="*/ 142929 h 604419"/>
                  <a:gd name="connsiteX247" fmla="*/ 497829 w 852727"/>
                  <a:gd name="connsiteY247" fmla="*/ 136873 h 604419"/>
                  <a:gd name="connsiteX248" fmla="*/ 495406 w 852727"/>
                  <a:gd name="connsiteY248" fmla="*/ 130817 h 604419"/>
                  <a:gd name="connsiteX249" fmla="*/ 495406 w 852727"/>
                  <a:gd name="connsiteY249" fmla="*/ 124760 h 604419"/>
                  <a:gd name="connsiteX250" fmla="*/ 495406 w 852727"/>
                  <a:gd name="connsiteY250" fmla="*/ 118704 h 604419"/>
                  <a:gd name="connsiteX251" fmla="*/ 497829 w 852727"/>
                  <a:gd name="connsiteY251" fmla="*/ 112648 h 604419"/>
                  <a:gd name="connsiteX252" fmla="*/ 500251 w 852727"/>
                  <a:gd name="connsiteY252" fmla="*/ 107803 h 604419"/>
                  <a:gd name="connsiteX253" fmla="*/ 503885 w 852727"/>
                  <a:gd name="connsiteY253" fmla="*/ 102958 h 604419"/>
                  <a:gd name="connsiteX254" fmla="*/ 508730 w 852727"/>
                  <a:gd name="connsiteY254" fmla="*/ 98113 h 604419"/>
                  <a:gd name="connsiteX255" fmla="*/ 648025 w 852727"/>
                  <a:gd name="connsiteY255" fmla="*/ 4845 h 604419"/>
                  <a:gd name="connsiteX256" fmla="*/ 654082 w 852727"/>
                  <a:gd name="connsiteY256" fmla="*/ 2423 h 60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852727" h="604419">
                    <a:moveTo>
                      <a:pt x="673461" y="213182"/>
                    </a:moveTo>
                    <a:lnTo>
                      <a:pt x="743714" y="213182"/>
                    </a:lnTo>
                    <a:lnTo>
                      <a:pt x="753404" y="214394"/>
                    </a:lnTo>
                    <a:lnTo>
                      <a:pt x="761883" y="216816"/>
                    </a:lnTo>
                    <a:lnTo>
                      <a:pt x="769150" y="220450"/>
                    </a:lnTo>
                    <a:lnTo>
                      <a:pt x="776418" y="226506"/>
                    </a:lnTo>
                    <a:lnTo>
                      <a:pt x="781263" y="233774"/>
                    </a:lnTo>
                    <a:lnTo>
                      <a:pt x="786108" y="241041"/>
                    </a:lnTo>
                    <a:lnTo>
                      <a:pt x="788530" y="249520"/>
                    </a:lnTo>
                    <a:lnTo>
                      <a:pt x="789742" y="259210"/>
                    </a:lnTo>
                    <a:lnTo>
                      <a:pt x="789742" y="540222"/>
                    </a:lnTo>
                    <a:lnTo>
                      <a:pt x="821234" y="540222"/>
                    </a:lnTo>
                    <a:lnTo>
                      <a:pt x="827291" y="541434"/>
                    </a:lnTo>
                    <a:lnTo>
                      <a:pt x="833347" y="542645"/>
                    </a:lnTo>
                    <a:lnTo>
                      <a:pt x="839403" y="546279"/>
                    </a:lnTo>
                    <a:lnTo>
                      <a:pt x="844248" y="549913"/>
                    </a:lnTo>
                    <a:lnTo>
                      <a:pt x="847882" y="554758"/>
                    </a:lnTo>
                    <a:lnTo>
                      <a:pt x="850305" y="559603"/>
                    </a:lnTo>
                    <a:lnTo>
                      <a:pt x="852727" y="565659"/>
                    </a:lnTo>
                    <a:lnTo>
                      <a:pt x="852727" y="572926"/>
                    </a:lnTo>
                    <a:lnTo>
                      <a:pt x="852727" y="578983"/>
                    </a:lnTo>
                    <a:lnTo>
                      <a:pt x="850305" y="585039"/>
                    </a:lnTo>
                    <a:lnTo>
                      <a:pt x="847882" y="589884"/>
                    </a:lnTo>
                    <a:lnTo>
                      <a:pt x="844248" y="594729"/>
                    </a:lnTo>
                    <a:lnTo>
                      <a:pt x="839403" y="598363"/>
                    </a:lnTo>
                    <a:lnTo>
                      <a:pt x="833347" y="601997"/>
                    </a:lnTo>
                    <a:lnTo>
                      <a:pt x="827291" y="603208"/>
                    </a:lnTo>
                    <a:lnTo>
                      <a:pt x="821234" y="604419"/>
                    </a:lnTo>
                    <a:lnTo>
                      <a:pt x="758249" y="604419"/>
                    </a:lnTo>
                    <a:lnTo>
                      <a:pt x="750981" y="603208"/>
                    </a:lnTo>
                    <a:lnTo>
                      <a:pt x="744925" y="601997"/>
                    </a:lnTo>
                    <a:lnTo>
                      <a:pt x="740080" y="598363"/>
                    </a:lnTo>
                    <a:lnTo>
                      <a:pt x="735235" y="594729"/>
                    </a:lnTo>
                    <a:lnTo>
                      <a:pt x="731601" y="589884"/>
                    </a:lnTo>
                    <a:lnTo>
                      <a:pt x="727967" y="585039"/>
                    </a:lnTo>
                    <a:lnTo>
                      <a:pt x="726756" y="578983"/>
                    </a:lnTo>
                    <a:lnTo>
                      <a:pt x="725545" y="572926"/>
                    </a:lnTo>
                    <a:lnTo>
                      <a:pt x="725545" y="277379"/>
                    </a:lnTo>
                    <a:lnTo>
                      <a:pt x="691629" y="277379"/>
                    </a:lnTo>
                    <a:lnTo>
                      <a:pt x="691629" y="572926"/>
                    </a:lnTo>
                    <a:lnTo>
                      <a:pt x="690418" y="578983"/>
                    </a:lnTo>
                    <a:lnTo>
                      <a:pt x="689207" y="585039"/>
                    </a:lnTo>
                    <a:lnTo>
                      <a:pt x="685573" y="589884"/>
                    </a:lnTo>
                    <a:lnTo>
                      <a:pt x="681939" y="594729"/>
                    </a:lnTo>
                    <a:lnTo>
                      <a:pt x="677094" y="598363"/>
                    </a:lnTo>
                    <a:lnTo>
                      <a:pt x="672249" y="601997"/>
                    </a:lnTo>
                    <a:lnTo>
                      <a:pt x="666193" y="603208"/>
                    </a:lnTo>
                    <a:lnTo>
                      <a:pt x="658925" y="604419"/>
                    </a:lnTo>
                    <a:lnTo>
                      <a:pt x="513574" y="604419"/>
                    </a:lnTo>
                    <a:lnTo>
                      <a:pt x="507518" y="603208"/>
                    </a:lnTo>
                    <a:lnTo>
                      <a:pt x="501461" y="601997"/>
                    </a:lnTo>
                    <a:lnTo>
                      <a:pt x="495405" y="598363"/>
                    </a:lnTo>
                    <a:lnTo>
                      <a:pt x="490560" y="594729"/>
                    </a:lnTo>
                    <a:lnTo>
                      <a:pt x="486926" y="589884"/>
                    </a:lnTo>
                    <a:lnTo>
                      <a:pt x="484503" y="585039"/>
                    </a:lnTo>
                    <a:lnTo>
                      <a:pt x="482081" y="578983"/>
                    </a:lnTo>
                    <a:lnTo>
                      <a:pt x="482081" y="572926"/>
                    </a:lnTo>
                    <a:lnTo>
                      <a:pt x="482081" y="323407"/>
                    </a:lnTo>
                    <a:lnTo>
                      <a:pt x="446954" y="323407"/>
                    </a:lnTo>
                    <a:lnTo>
                      <a:pt x="446954" y="572926"/>
                    </a:lnTo>
                    <a:lnTo>
                      <a:pt x="445743" y="578983"/>
                    </a:lnTo>
                    <a:lnTo>
                      <a:pt x="444532" y="585039"/>
                    </a:lnTo>
                    <a:lnTo>
                      <a:pt x="442109" y="589884"/>
                    </a:lnTo>
                    <a:lnTo>
                      <a:pt x="437264" y="594729"/>
                    </a:lnTo>
                    <a:lnTo>
                      <a:pt x="432419" y="598363"/>
                    </a:lnTo>
                    <a:lnTo>
                      <a:pt x="427574" y="601997"/>
                    </a:lnTo>
                    <a:lnTo>
                      <a:pt x="421518" y="603208"/>
                    </a:lnTo>
                    <a:lnTo>
                      <a:pt x="415461" y="604419"/>
                    </a:lnTo>
                    <a:lnTo>
                      <a:pt x="268899" y="604419"/>
                    </a:lnTo>
                    <a:lnTo>
                      <a:pt x="262842" y="603208"/>
                    </a:lnTo>
                    <a:lnTo>
                      <a:pt x="256786" y="601997"/>
                    </a:lnTo>
                    <a:lnTo>
                      <a:pt x="250730" y="598363"/>
                    </a:lnTo>
                    <a:lnTo>
                      <a:pt x="247096" y="594729"/>
                    </a:lnTo>
                    <a:lnTo>
                      <a:pt x="242251" y="589884"/>
                    </a:lnTo>
                    <a:lnTo>
                      <a:pt x="239828" y="585039"/>
                    </a:lnTo>
                    <a:lnTo>
                      <a:pt x="237406" y="578983"/>
                    </a:lnTo>
                    <a:lnTo>
                      <a:pt x="237406" y="572926"/>
                    </a:lnTo>
                    <a:lnTo>
                      <a:pt x="237406" y="408195"/>
                    </a:lnTo>
                    <a:lnTo>
                      <a:pt x="202279" y="408195"/>
                    </a:lnTo>
                    <a:lnTo>
                      <a:pt x="202279" y="572926"/>
                    </a:lnTo>
                    <a:lnTo>
                      <a:pt x="202279" y="578983"/>
                    </a:lnTo>
                    <a:lnTo>
                      <a:pt x="199857" y="585039"/>
                    </a:lnTo>
                    <a:lnTo>
                      <a:pt x="197434" y="589884"/>
                    </a:lnTo>
                    <a:lnTo>
                      <a:pt x="193800" y="594729"/>
                    </a:lnTo>
                    <a:lnTo>
                      <a:pt x="188955" y="598363"/>
                    </a:lnTo>
                    <a:lnTo>
                      <a:pt x="182899" y="601997"/>
                    </a:lnTo>
                    <a:lnTo>
                      <a:pt x="176843" y="603208"/>
                    </a:lnTo>
                    <a:lnTo>
                      <a:pt x="170786" y="604419"/>
                    </a:lnTo>
                    <a:lnTo>
                      <a:pt x="46027" y="604419"/>
                    </a:lnTo>
                    <a:lnTo>
                      <a:pt x="39970" y="603208"/>
                    </a:lnTo>
                    <a:lnTo>
                      <a:pt x="33914" y="601997"/>
                    </a:lnTo>
                    <a:lnTo>
                      <a:pt x="29069" y="598363"/>
                    </a:lnTo>
                    <a:lnTo>
                      <a:pt x="24224" y="594729"/>
                    </a:lnTo>
                    <a:lnTo>
                      <a:pt x="20590" y="589884"/>
                    </a:lnTo>
                    <a:lnTo>
                      <a:pt x="16956" y="585039"/>
                    </a:lnTo>
                    <a:lnTo>
                      <a:pt x="15745" y="578983"/>
                    </a:lnTo>
                    <a:lnTo>
                      <a:pt x="14534" y="572926"/>
                    </a:lnTo>
                    <a:lnTo>
                      <a:pt x="15745" y="565659"/>
                    </a:lnTo>
                    <a:lnTo>
                      <a:pt x="16956" y="559603"/>
                    </a:lnTo>
                    <a:lnTo>
                      <a:pt x="20590" y="554758"/>
                    </a:lnTo>
                    <a:lnTo>
                      <a:pt x="24224" y="549913"/>
                    </a:lnTo>
                    <a:lnTo>
                      <a:pt x="29069" y="546279"/>
                    </a:lnTo>
                    <a:lnTo>
                      <a:pt x="33914" y="542645"/>
                    </a:lnTo>
                    <a:lnTo>
                      <a:pt x="39970" y="541434"/>
                    </a:lnTo>
                    <a:lnTo>
                      <a:pt x="46027" y="540222"/>
                    </a:lnTo>
                    <a:lnTo>
                      <a:pt x="139294" y="540222"/>
                    </a:lnTo>
                    <a:lnTo>
                      <a:pt x="139294" y="390026"/>
                    </a:lnTo>
                    <a:lnTo>
                      <a:pt x="140505" y="381547"/>
                    </a:lnTo>
                    <a:lnTo>
                      <a:pt x="142927" y="373069"/>
                    </a:lnTo>
                    <a:lnTo>
                      <a:pt x="146561" y="364590"/>
                    </a:lnTo>
                    <a:lnTo>
                      <a:pt x="152618" y="358533"/>
                    </a:lnTo>
                    <a:lnTo>
                      <a:pt x="158674" y="352477"/>
                    </a:lnTo>
                    <a:lnTo>
                      <a:pt x="167153" y="348843"/>
                    </a:lnTo>
                    <a:lnTo>
                      <a:pt x="175632" y="345210"/>
                    </a:lnTo>
                    <a:lnTo>
                      <a:pt x="184110" y="345210"/>
                    </a:lnTo>
                    <a:lnTo>
                      <a:pt x="255575" y="345210"/>
                    </a:lnTo>
                    <a:lnTo>
                      <a:pt x="264054" y="345210"/>
                    </a:lnTo>
                    <a:lnTo>
                      <a:pt x="272532" y="348843"/>
                    </a:lnTo>
                    <a:lnTo>
                      <a:pt x="281011" y="352477"/>
                    </a:lnTo>
                    <a:lnTo>
                      <a:pt x="287068" y="358533"/>
                    </a:lnTo>
                    <a:lnTo>
                      <a:pt x="293124" y="364590"/>
                    </a:lnTo>
                    <a:lnTo>
                      <a:pt x="296758" y="373069"/>
                    </a:lnTo>
                    <a:lnTo>
                      <a:pt x="300391" y="381547"/>
                    </a:lnTo>
                    <a:lnTo>
                      <a:pt x="300391" y="390026"/>
                    </a:lnTo>
                    <a:lnTo>
                      <a:pt x="300391" y="540222"/>
                    </a:lnTo>
                    <a:lnTo>
                      <a:pt x="382757" y="540222"/>
                    </a:lnTo>
                    <a:lnTo>
                      <a:pt x="382757" y="305238"/>
                    </a:lnTo>
                    <a:lnTo>
                      <a:pt x="383969" y="295548"/>
                    </a:lnTo>
                    <a:lnTo>
                      <a:pt x="386391" y="287069"/>
                    </a:lnTo>
                    <a:lnTo>
                      <a:pt x="391236" y="279802"/>
                    </a:lnTo>
                    <a:lnTo>
                      <a:pt x="397292" y="272534"/>
                    </a:lnTo>
                    <a:lnTo>
                      <a:pt x="403349" y="267689"/>
                    </a:lnTo>
                    <a:lnTo>
                      <a:pt x="410616" y="262844"/>
                    </a:lnTo>
                    <a:lnTo>
                      <a:pt x="419095" y="260421"/>
                    </a:lnTo>
                    <a:lnTo>
                      <a:pt x="428785" y="259210"/>
                    </a:lnTo>
                    <a:lnTo>
                      <a:pt x="499039" y="259210"/>
                    </a:lnTo>
                    <a:lnTo>
                      <a:pt x="508729" y="260421"/>
                    </a:lnTo>
                    <a:lnTo>
                      <a:pt x="517208" y="262844"/>
                    </a:lnTo>
                    <a:lnTo>
                      <a:pt x="524475" y="267689"/>
                    </a:lnTo>
                    <a:lnTo>
                      <a:pt x="531743" y="272534"/>
                    </a:lnTo>
                    <a:lnTo>
                      <a:pt x="537799" y="279802"/>
                    </a:lnTo>
                    <a:lnTo>
                      <a:pt x="541433" y="287069"/>
                    </a:lnTo>
                    <a:lnTo>
                      <a:pt x="543856" y="295548"/>
                    </a:lnTo>
                    <a:lnTo>
                      <a:pt x="545067" y="305238"/>
                    </a:lnTo>
                    <a:lnTo>
                      <a:pt x="545067" y="540222"/>
                    </a:lnTo>
                    <a:lnTo>
                      <a:pt x="627433" y="540222"/>
                    </a:lnTo>
                    <a:lnTo>
                      <a:pt x="627433" y="259210"/>
                    </a:lnTo>
                    <a:lnTo>
                      <a:pt x="628644" y="249520"/>
                    </a:lnTo>
                    <a:lnTo>
                      <a:pt x="631066" y="241041"/>
                    </a:lnTo>
                    <a:lnTo>
                      <a:pt x="635911" y="233774"/>
                    </a:lnTo>
                    <a:lnTo>
                      <a:pt x="640756" y="226506"/>
                    </a:lnTo>
                    <a:lnTo>
                      <a:pt x="648024" y="220450"/>
                    </a:lnTo>
                    <a:lnTo>
                      <a:pt x="655292" y="216816"/>
                    </a:lnTo>
                    <a:lnTo>
                      <a:pt x="663770" y="214394"/>
                    </a:lnTo>
                    <a:close/>
                    <a:moveTo>
                      <a:pt x="174422" y="73887"/>
                    </a:moveTo>
                    <a:lnTo>
                      <a:pt x="180478" y="73887"/>
                    </a:lnTo>
                    <a:lnTo>
                      <a:pt x="186535" y="75099"/>
                    </a:lnTo>
                    <a:lnTo>
                      <a:pt x="192591" y="77521"/>
                    </a:lnTo>
                    <a:lnTo>
                      <a:pt x="197436" y="81155"/>
                    </a:lnTo>
                    <a:lnTo>
                      <a:pt x="202281" y="84789"/>
                    </a:lnTo>
                    <a:lnTo>
                      <a:pt x="205915" y="90845"/>
                    </a:lnTo>
                    <a:lnTo>
                      <a:pt x="208337" y="96901"/>
                    </a:lnTo>
                    <a:lnTo>
                      <a:pt x="208337" y="102958"/>
                    </a:lnTo>
                    <a:lnTo>
                      <a:pt x="208337" y="109014"/>
                    </a:lnTo>
                    <a:lnTo>
                      <a:pt x="207126" y="115070"/>
                    </a:lnTo>
                    <a:lnTo>
                      <a:pt x="204703" y="119915"/>
                    </a:lnTo>
                    <a:lnTo>
                      <a:pt x="202281" y="125972"/>
                    </a:lnTo>
                    <a:lnTo>
                      <a:pt x="197436" y="129605"/>
                    </a:lnTo>
                    <a:lnTo>
                      <a:pt x="52084" y="247098"/>
                    </a:lnTo>
                    <a:lnTo>
                      <a:pt x="47239" y="250731"/>
                    </a:lnTo>
                    <a:lnTo>
                      <a:pt x="42394" y="253154"/>
                    </a:lnTo>
                    <a:lnTo>
                      <a:pt x="37549" y="254365"/>
                    </a:lnTo>
                    <a:lnTo>
                      <a:pt x="31493" y="254365"/>
                    </a:lnTo>
                    <a:lnTo>
                      <a:pt x="25437" y="254365"/>
                    </a:lnTo>
                    <a:lnTo>
                      <a:pt x="18169" y="251943"/>
                    </a:lnTo>
                    <a:lnTo>
                      <a:pt x="12113" y="248309"/>
                    </a:lnTo>
                    <a:lnTo>
                      <a:pt x="7268" y="242253"/>
                    </a:lnTo>
                    <a:lnTo>
                      <a:pt x="3634" y="237408"/>
                    </a:lnTo>
                    <a:lnTo>
                      <a:pt x="1212" y="231351"/>
                    </a:lnTo>
                    <a:lnTo>
                      <a:pt x="0" y="225295"/>
                    </a:lnTo>
                    <a:lnTo>
                      <a:pt x="0" y="219239"/>
                    </a:lnTo>
                    <a:lnTo>
                      <a:pt x="1212" y="213182"/>
                    </a:lnTo>
                    <a:lnTo>
                      <a:pt x="3634" y="207126"/>
                    </a:lnTo>
                    <a:lnTo>
                      <a:pt x="7268" y="202281"/>
                    </a:lnTo>
                    <a:lnTo>
                      <a:pt x="12113" y="197436"/>
                    </a:lnTo>
                    <a:lnTo>
                      <a:pt x="157464" y="79944"/>
                    </a:lnTo>
                    <a:lnTo>
                      <a:pt x="162309" y="77521"/>
                    </a:lnTo>
                    <a:lnTo>
                      <a:pt x="168366" y="75099"/>
                    </a:lnTo>
                    <a:close/>
                    <a:moveTo>
                      <a:pt x="274956" y="53296"/>
                    </a:moveTo>
                    <a:lnTo>
                      <a:pt x="281013" y="53296"/>
                    </a:lnTo>
                    <a:lnTo>
                      <a:pt x="288280" y="55718"/>
                    </a:lnTo>
                    <a:lnTo>
                      <a:pt x="415463" y="94479"/>
                    </a:lnTo>
                    <a:lnTo>
                      <a:pt x="420308" y="96902"/>
                    </a:lnTo>
                    <a:lnTo>
                      <a:pt x="426364" y="100535"/>
                    </a:lnTo>
                    <a:lnTo>
                      <a:pt x="429998" y="105380"/>
                    </a:lnTo>
                    <a:lnTo>
                      <a:pt x="433631" y="110225"/>
                    </a:lnTo>
                    <a:lnTo>
                      <a:pt x="436054" y="116282"/>
                    </a:lnTo>
                    <a:lnTo>
                      <a:pt x="437265" y="122338"/>
                    </a:lnTo>
                    <a:lnTo>
                      <a:pt x="437265" y="128394"/>
                    </a:lnTo>
                    <a:lnTo>
                      <a:pt x="436054" y="134451"/>
                    </a:lnTo>
                    <a:lnTo>
                      <a:pt x="433631" y="139296"/>
                    </a:lnTo>
                    <a:lnTo>
                      <a:pt x="431209" y="144141"/>
                    </a:lnTo>
                    <a:lnTo>
                      <a:pt x="427575" y="147774"/>
                    </a:lnTo>
                    <a:lnTo>
                      <a:pt x="423941" y="150197"/>
                    </a:lnTo>
                    <a:lnTo>
                      <a:pt x="420308" y="153831"/>
                    </a:lnTo>
                    <a:lnTo>
                      <a:pt x="415463" y="155042"/>
                    </a:lnTo>
                    <a:lnTo>
                      <a:pt x="410617" y="156253"/>
                    </a:lnTo>
                    <a:lnTo>
                      <a:pt x="405772" y="156253"/>
                    </a:lnTo>
                    <a:lnTo>
                      <a:pt x="400927" y="156253"/>
                    </a:lnTo>
                    <a:lnTo>
                      <a:pt x="396082" y="155042"/>
                    </a:lnTo>
                    <a:lnTo>
                      <a:pt x="268900" y="116282"/>
                    </a:lnTo>
                    <a:lnTo>
                      <a:pt x="262844" y="113859"/>
                    </a:lnTo>
                    <a:lnTo>
                      <a:pt x="257999" y="110225"/>
                    </a:lnTo>
                    <a:lnTo>
                      <a:pt x="253154" y="105380"/>
                    </a:lnTo>
                    <a:lnTo>
                      <a:pt x="250731" y="100535"/>
                    </a:lnTo>
                    <a:lnTo>
                      <a:pt x="248309" y="94479"/>
                    </a:lnTo>
                    <a:lnTo>
                      <a:pt x="247097" y="88423"/>
                    </a:lnTo>
                    <a:lnTo>
                      <a:pt x="247097" y="82366"/>
                    </a:lnTo>
                    <a:lnTo>
                      <a:pt x="248309" y="76310"/>
                    </a:lnTo>
                    <a:lnTo>
                      <a:pt x="250731" y="70253"/>
                    </a:lnTo>
                    <a:lnTo>
                      <a:pt x="254365" y="65408"/>
                    </a:lnTo>
                    <a:lnTo>
                      <a:pt x="257999" y="60563"/>
                    </a:lnTo>
                    <a:lnTo>
                      <a:pt x="264055" y="56930"/>
                    </a:lnTo>
                    <a:lnTo>
                      <a:pt x="268900" y="54507"/>
                    </a:lnTo>
                    <a:close/>
                    <a:moveTo>
                      <a:pt x="660138" y="0"/>
                    </a:moveTo>
                    <a:lnTo>
                      <a:pt x="666194" y="0"/>
                    </a:lnTo>
                    <a:lnTo>
                      <a:pt x="672251" y="0"/>
                    </a:lnTo>
                    <a:lnTo>
                      <a:pt x="678307" y="2423"/>
                    </a:lnTo>
                    <a:lnTo>
                      <a:pt x="683152" y="4845"/>
                    </a:lnTo>
                    <a:lnTo>
                      <a:pt x="687997" y="8479"/>
                    </a:lnTo>
                    <a:lnTo>
                      <a:pt x="692842" y="13324"/>
                    </a:lnTo>
                    <a:lnTo>
                      <a:pt x="695265" y="19380"/>
                    </a:lnTo>
                    <a:lnTo>
                      <a:pt x="697687" y="25437"/>
                    </a:lnTo>
                    <a:lnTo>
                      <a:pt x="697687" y="31493"/>
                    </a:lnTo>
                    <a:lnTo>
                      <a:pt x="697687" y="37549"/>
                    </a:lnTo>
                    <a:lnTo>
                      <a:pt x="695265" y="43606"/>
                    </a:lnTo>
                    <a:lnTo>
                      <a:pt x="692842" y="48451"/>
                    </a:lnTo>
                    <a:lnTo>
                      <a:pt x="689208" y="53296"/>
                    </a:lnTo>
                    <a:lnTo>
                      <a:pt x="684363" y="58141"/>
                    </a:lnTo>
                    <a:lnTo>
                      <a:pt x="545068" y="151408"/>
                    </a:lnTo>
                    <a:lnTo>
                      <a:pt x="540223" y="153831"/>
                    </a:lnTo>
                    <a:lnTo>
                      <a:pt x="535378" y="155042"/>
                    </a:lnTo>
                    <a:lnTo>
                      <a:pt x="526899" y="156253"/>
                    </a:lnTo>
                    <a:lnTo>
                      <a:pt x="519632" y="156253"/>
                    </a:lnTo>
                    <a:lnTo>
                      <a:pt x="512364" y="152619"/>
                    </a:lnTo>
                    <a:lnTo>
                      <a:pt x="505096" y="148986"/>
                    </a:lnTo>
                    <a:lnTo>
                      <a:pt x="500251" y="142929"/>
                    </a:lnTo>
                    <a:lnTo>
                      <a:pt x="497829" y="136873"/>
                    </a:lnTo>
                    <a:lnTo>
                      <a:pt x="495406" y="130817"/>
                    </a:lnTo>
                    <a:lnTo>
                      <a:pt x="495406" y="124760"/>
                    </a:lnTo>
                    <a:lnTo>
                      <a:pt x="495406" y="118704"/>
                    </a:lnTo>
                    <a:lnTo>
                      <a:pt x="497829" y="112648"/>
                    </a:lnTo>
                    <a:lnTo>
                      <a:pt x="500251" y="107803"/>
                    </a:lnTo>
                    <a:lnTo>
                      <a:pt x="503885" y="102958"/>
                    </a:lnTo>
                    <a:lnTo>
                      <a:pt x="508730" y="98113"/>
                    </a:lnTo>
                    <a:lnTo>
                      <a:pt x="648025" y="4845"/>
                    </a:lnTo>
                    <a:lnTo>
                      <a:pt x="654082" y="2423"/>
                    </a:ln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4" name="Oval 213"/>
              <p:cNvSpPr/>
              <p:nvPr/>
            </p:nvSpPr>
            <p:spPr bwMode="auto">
              <a:xfrm>
                <a:off x="4054565" y="3768732"/>
                <a:ext cx="1326042" cy="1326043"/>
              </a:xfrm>
              <a:prstGeom prst="ellipse">
                <a:avLst/>
              </a:prstGeom>
              <a:noFill/>
              <a:ln w="5715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Tree>
    <p:extLst>
      <p:ext uri="{BB962C8B-B14F-4D97-AF65-F5344CB8AC3E}">
        <p14:creationId xmlns:p14="http://schemas.microsoft.com/office/powerpoint/2010/main" val="351620551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0" y="806298"/>
            <a:ext cx="12192000" cy="6051702"/>
          </a:xfrm>
          <a:prstGeom prst="rect">
            <a:avLst/>
          </a:prstGeom>
          <a:solidFill>
            <a:srgbClr val="006FC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Advantages</a:t>
            </a:r>
            <a:endParaRPr lang="en-IN" sz="4000" dirty="0">
              <a:solidFill>
                <a:srgbClr val="0070C0"/>
              </a:solidFill>
            </a:endParaRPr>
          </a:p>
        </p:txBody>
      </p:sp>
      <p:grpSp>
        <p:nvGrpSpPr>
          <p:cNvPr id="31" name="Group 30"/>
          <p:cNvGrpSpPr/>
          <p:nvPr/>
        </p:nvGrpSpPr>
        <p:grpSpPr>
          <a:xfrm>
            <a:off x="1609116" y="1694737"/>
            <a:ext cx="1500909" cy="1500909"/>
            <a:chOff x="1905116" y="1586601"/>
            <a:chExt cx="1500909" cy="1500909"/>
          </a:xfrm>
          <a:effectLst>
            <a:outerShdw blurRad="127000" dist="76200" dir="5400000" algn="t" rotWithShape="0">
              <a:prstClr val="black">
                <a:alpha val="20000"/>
              </a:prstClr>
            </a:outerShdw>
          </a:effectLst>
        </p:grpSpPr>
        <p:sp>
          <p:nvSpPr>
            <p:cNvPr id="5" name="Oval 4"/>
            <p:cNvSpPr/>
            <p:nvPr/>
          </p:nvSpPr>
          <p:spPr bwMode="auto">
            <a:xfrm>
              <a:off x="1905116" y="1586601"/>
              <a:ext cx="1500909" cy="1500909"/>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Freeform 5"/>
            <p:cNvSpPr>
              <a:spLocks noEditPoints="1"/>
            </p:cNvSpPr>
            <p:nvPr/>
          </p:nvSpPr>
          <p:spPr bwMode="auto">
            <a:xfrm>
              <a:off x="2449589" y="1855558"/>
              <a:ext cx="411963" cy="962995"/>
            </a:xfrm>
            <a:custGeom>
              <a:avLst/>
              <a:gdLst>
                <a:gd name="T0" fmla="*/ 229 w 412"/>
                <a:gd name="T1" fmla="*/ 970 h 970"/>
                <a:gd name="T2" fmla="*/ 180 w 412"/>
                <a:gd name="T3" fmla="*/ 970 h 970"/>
                <a:gd name="T4" fmla="*/ 180 w 412"/>
                <a:gd name="T5" fmla="*/ 859 h 970"/>
                <a:gd name="T6" fmla="*/ 2 w 412"/>
                <a:gd name="T7" fmla="*/ 815 h 970"/>
                <a:gd name="T8" fmla="*/ 2 w 412"/>
                <a:gd name="T9" fmla="*/ 741 h 970"/>
                <a:gd name="T10" fmla="*/ 40 w 412"/>
                <a:gd name="T11" fmla="*/ 765 h 970"/>
                <a:gd name="T12" fmla="*/ 85 w 412"/>
                <a:gd name="T13" fmla="*/ 784 h 970"/>
                <a:gd name="T14" fmla="*/ 133 w 412"/>
                <a:gd name="T15" fmla="*/ 795 h 970"/>
                <a:gd name="T16" fmla="*/ 180 w 412"/>
                <a:gd name="T17" fmla="*/ 799 h 970"/>
                <a:gd name="T18" fmla="*/ 180 w 412"/>
                <a:gd name="T19" fmla="*/ 504 h 970"/>
                <a:gd name="T20" fmla="*/ 116 w 412"/>
                <a:gd name="T21" fmla="*/ 468 h 970"/>
                <a:gd name="T22" fmla="*/ 58 w 412"/>
                <a:gd name="T23" fmla="*/ 425 h 970"/>
                <a:gd name="T24" fmla="*/ 16 w 412"/>
                <a:gd name="T25" fmla="*/ 370 h 970"/>
                <a:gd name="T26" fmla="*/ 0 w 412"/>
                <a:gd name="T27" fmla="*/ 293 h 970"/>
                <a:gd name="T28" fmla="*/ 14 w 412"/>
                <a:gd name="T29" fmla="*/ 220 h 970"/>
                <a:gd name="T30" fmla="*/ 51 w 412"/>
                <a:gd name="T31" fmla="*/ 161 h 970"/>
                <a:gd name="T32" fmla="*/ 108 w 412"/>
                <a:gd name="T33" fmla="*/ 119 h 970"/>
                <a:gd name="T34" fmla="*/ 180 w 412"/>
                <a:gd name="T35" fmla="*/ 96 h 970"/>
                <a:gd name="T36" fmla="*/ 180 w 412"/>
                <a:gd name="T37" fmla="*/ 0 h 970"/>
                <a:gd name="T38" fmla="*/ 229 w 412"/>
                <a:gd name="T39" fmla="*/ 0 h 970"/>
                <a:gd name="T40" fmla="*/ 229 w 412"/>
                <a:gd name="T41" fmla="*/ 95 h 970"/>
                <a:gd name="T42" fmla="*/ 310 w 412"/>
                <a:gd name="T43" fmla="*/ 104 h 970"/>
                <a:gd name="T44" fmla="*/ 370 w 412"/>
                <a:gd name="T45" fmla="*/ 124 h 970"/>
                <a:gd name="T46" fmla="*/ 370 w 412"/>
                <a:gd name="T47" fmla="*/ 194 h 970"/>
                <a:gd name="T48" fmla="*/ 229 w 412"/>
                <a:gd name="T49" fmla="*/ 155 h 970"/>
                <a:gd name="T50" fmla="*/ 229 w 412"/>
                <a:gd name="T51" fmla="*/ 457 h 970"/>
                <a:gd name="T52" fmla="*/ 316 w 412"/>
                <a:gd name="T53" fmla="*/ 507 h 970"/>
                <a:gd name="T54" fmla="*/ 372 w 412"/>
                <a:gd name="T55" fmla="*/ 557 h 970"/>
                <a:gd name="T56" fmla="*/ 402 w 412"/>
                <a:gd name="T57" fmla="*/ 608 h 970"/>
                <a:gd name="T58" fmla="*/ 412 w 412"/>
                <a:gd name="T59" fmla="*/ 666 h 970"/>
                <a:gd name="T60" fmla="*/ 399 w 412"/>
                <a:gd name="T61" fmla="*/ 735 h 970"/>
                <a:gd name="T62" fmla="*/ 363 w 412"/>
                <a:gd name="T63" fmla="*/ 792 h 970"/>
                <a:gd name="T64" fmla="*/ 306 w 412"/>
                <a:gd name="T65" fmla="*/ 833 h 970"/>
                <a:gd name="T66" fmla="*/ 229 w 412"/>
                <a:gd name="T67" fmla="*/ 856 h 970"/>
                <a:gd name="T68" fmla="*/ 229 w 412"/>
                <a:gd name="T69" fmla="*/ 970 h 970"/>
                <a:gd name="T70" fmla="*/ 180 w 412"/>
                <a:gd name="T71" fmla="*/ 157 h 970"/>
                <a:gd name="T72" fmla="*/ 100 w 412"/>
                <a:gd name="T73" fmla="*/ 200 h 970"/>
                <a:gd name="T74" fmla="*/ 71 w 412"/>
                <a:gd name="T75" fmla="*/ 284 h 970"/>
                <a:gd name="T76" fmla="*/ 76 w 412"/>
                <a:gd name="T77" fmla="*/ 326 h 970"/>
                <a:gd name="T78" fmla="*/ 93 w 412"/>
                <a:gd name="T79" fmla="*/ 362 h 970"/>
                <a:gd name="T80" fmla="*/ 127 w 412"/>
                <a:gd name="T81" fmla="*/ 395 h 970"/>
                <a:gd name="T82" fmla="*/ 180 w 412"/>
                <a:gd name="T83" fmla="*/ 430 h 970"/>
                <a:gd name="T84" fmla="*/ 180 w 412"/>
                <a:gd name="T85" fmla="*/ 157 h 970"/>
                <a:gd name="T86" fmla="*/ 229 w 412"/>
                <a:gd name="T87" fmla="*/ 797 h 970"/>
                <a:gd name="T88" fmla="*/ 313 w 412"/>
                <a:gd name="T89" fmla="*/ 754 h 970"/>
                <a:gd name="T90" fmla="*/ 341 w 412"/>
                <a:gd name="T91" fmla="*/ 674 h 970"/>
                <a:gd name="T92" fmla="*/ 335 w 412"/>
                <a:gd name="T93" fmla="*/ 634 h 970"/>
                <a:gd name="T94" fmla="*/ 316 w 412"/>
                <a:gd name="T95" fmla="*/ 599 h 970"/>
                <a:gd name="T96" fmla="*/ 281 w 412"/>
                <a:gd name="T97" fmla="*/ 565 h 970"/>
                <a:gd name="T98" fmla="*/ 229 w 412"/>
                <a:gd name="T99" fmla="*/ 531 h 970"/>
                <a:gd name="T100" fmla="*/ 229 w 412"/>
                <a:gd name="T101" fmla="*/ 797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2" h="970">
                  <a:moveTo>
                    <a:pt x="229" y="970"/>
                  </a:moveTo>
                  <a:cubicBezTo>
                    <a:pt x="180" y="970"/>
                    <a:pt x="180" y="970"/>
                    <a:pt x="180" y="970"/>
                  </a:cubicBezTo>
                  <a:cubicBezTo>
                    <a:pt x="180" y="859"/>
                    <a:pt x="180" y="859"/>
                    <a:pt x="180" y="859"/>
                  </a:cubicBezTo>
                  <a:cubicBezTo>
                    <a:pt x="110" y="859"/>
                    <a:pt x="50" y="844"/>
                    <a:pt x="2" y="815"/>
                  </a:cubicBezTo>
                  <a:cubicBezTo>
                    <a:pt x="2" y="741"/>
                    <a:pt x="2" y="741"/>
                    <a:pt x="2" y="741"/>
                  </a:cubicBezTo>
                  <a:cubicBezTo>
                    <a:pt x="13" y="750"/>
                    <a:pt x="26" y="758"/>
                    <a:pt x="40" y="765"/>
                  </a:cubicBezTo>
                  <a:cubicBezTo>
                    <a:pt x="55" y="772"/>
                    <a:pt x="70" y="778"/>
                    <a:pt x="85" y="784"/>
                  </a:cubicBezTo>
                  <a:cubicBezTo>
                    <a:pt x="101" y="789"/>
                    <a:pt x="117" y="793"/>
                    <a:pt x="133" y="795"/>
                  </a:cubicBezTo>
                  <a:cubicBezTo>
                    <a:pt x="149" y="798"/>
                    <a:pt x="165" y="799"/>
                    <a:pt x="180" y="799"/>
                  </a:cubicBezTo>
                  <a:cubicBezTo>
                    <a:pt x="180" y="504"/>
                    <a:pt x="180" y="504"/>
                    <a:pt x="180" y="504"/>
                  </a:cubicBezTo>
                  <a:cubicBezTo>
                    <a:pt x="159" y="492"/>
                    <a:pt x="137" y="480"/>
                    <a:pt x="116" y="468"/>
                  </a:cubicBezTo>
                  <a:cubicBezTo>
                    <a:pt x="94" y="455"/>
                    <a:pt x="75" y="441"/>
                    <a:pt x="58" y="425"/>
                  </a:cubicBezTo>
                  <a:cubicBezTo>
                    <a:pt x="41" y="410"/>
                    <a:pt x="27" y="391"/>
                    <a:pt x="16" y="370"/>
                  </a:cubicBezTo>
                  <a:cubicBezTo>
                    <a:pt x="6" y="348"/>
                    <a:pt x="0" y="323"/>
                    <a:pt x="0" y="293"/>
                  </a:cubicBezTo>
                  <a:cubicBezTo>
                    <a:pt x="0" y="266"/>
                    <a:pt x="5" y="242"/>
                    <a:pt x="14" y="220"/>
                  </a:cubicBezTo>
                  <a:cubicBezTo>
                    <a:pt x="23" y="197"/>
                    <a:pt x="35" y="178"/>
                    <a:pt x="51" y="161"/>
                  </a:cubicBezTo>
                  <a:cubicBezTo>
                    <a:pt x="67" y="144"/>
                    <a:pt x="86" y="130"/>
                    <a:pt x="108" y="119"/>
                  </a:cubicBezTo>
                  <a:cubicBezTo>
                    <a:pt x="130" y="108"/>
                    <a:pt x="154" y="100"/>
                    <a:pt x="180" y="96"/>
                  </a:cubicBezTo>
                  <a:cubicBezTo>
                    <a:pt x="180" y="0"/>
                    <a:pt x="180" y="0"/>
                    <a:pt x="180" y="0"/>
                  </a:cubicBezTo>
                  <a:cubicBezTo>
                    <a:pt x="229" y="0"/>
                    <a:pt x="229" y="0"/>
                    <a:pt x="229" y="0"/>
                  </a:cubicBezTo>
                  <a:cubicBezTo>
                    <a:pt x="229" y="95"/>
                    <a:pt x="229" y="95"/>
                    <a:pt x="229" y="95"/>
                  </a:cubicBezTo>
                  <a:cubicBezTo>
                    <a:pt x="260" y="95"/>
                    <a:pt x="287" y="98"/>
                    <a:pt x="310" y="104"/>
                  </a:cubicBezTo>
                  <a:cubicBezTo>
                    <a:pt x="334" y="109"/>
                    <a:pt x="354" y="116"/>
                    <a:pt x="370" y="124"/>
                  </a:cubicBezTo>
                  <a:cubicBezTo>
                    <a:pt x="370" y="194"/>
                    <a:pt x="370" y="194"/>
                    <a:pt x="370" y="194"/>
                  </a:cubicBezTo>
                  <a:cubicBezTo>
                    <a:pt x="333" y="169"/>
                    <a:pt x="286" y="156"/>
                    <a:pt x="229" y="155"/>
                  </a:cubicBezTo>
                  <a:cubicBezTo>
                    <a:pt x="229" y="457"/>
                    <a:pt x="229" y="457"/>
                    <a:pt x="229" y="457"/>
                  </a:cubicBezTo>
                  <a:cubicBezTo>
                    <a:pt x="263" y="474"/>
                    <a:pt x="292" y="491"/>
                    <a:pt x="316" y="507"/>
                  </a:cubicBezTo>
                  <a:cubicBezTo>
                    <a:pt x="339" y="524"/>
                    <a:pt x="358" y="540"/>
                    <a:pt x="372" y="557"/>
                  </a:cubicBezTo>
                  <a:cubicBezTo>
                    <a:pt x="386" y="573"/>
                    <a:pt x="396" y="590"/>
                    <a:pt x="402" y="608"/>
                  </a:cubicBezTo>
                  <a:cubicBezTo>
                    <a:pt x="408" y="626"/>
                    <a:pt x="412" y="645"/>
                    <a:pt x="412" y="666"/>
                  </a:cubicBezTo>
                  <a:cubicBezTo>
                    <a:pt x="412" y="691"/>
                    <a:pt x="407" y="714"/>
                    <a:pt x="399" y="735"/>
                  </a:cubicBezTo>
                  <a:cubicBezTo>
                    <a:pt x="391" y="756"/>
                    <a:pt x="379" y="775"/>
                    <a:pt x="363" y="792"/>
                  </a:cubicBezTo>
                  <a:cubicBezTo>
                    <a:pt x="348" y="808"/>
                    <a:pt x="328" y="822"/>
                    <a:pt x="306" y="833"/>
                  </a:cubicBezTo>
                  <a:cubicBezTo>
                    <a:pt x="283" y="844"/>
                    <a:pt x="257" y="851"/>
                    <a:pt x="229" y="856"/>
                  </a:cubicBezTo>
                  <a:lnTo>
                    <a:pt x="229" y="970"/>
                  </a:lnTo>
                  <a:close/>
                  <a:moveTo>
                    <a:pt x="180" y="157"/>
                  </a:moveTo>
                  <a:cubicBezTo>
                    <a:pt x="147" y="163"/>
                    <a:pt x="120" y="178"/>
                    <a:pt x="100" y="200"/>
                  </a:cubicBezTo>
                  <a:cubicBezTo>
                    <a:pt x="81" y="222"/>
                    <a:pt x="71" y="250"/>
                    <a:pt x="71" y="284"/>
                  </a:cubicBezTo>
                  <a:cubicBezTo>
                    <a:pt x="71" y="300"/>
                    <a:pt x="72" y="314"/>
                    <a:pt x="76" y="326"/>
                  </a:cubicBezTo>
                  <a:cubicBezTo>
                    <a:pt x="79" y="339"/>
                    <a:pt x="85" y="351"/>
                    <a:pt x="93" y="362"/>
                  </a:cubicBezTo>
                  <a:cubicBezTo>
                    <a:pt x="102" y="374"/>
                    <a:pt x="113" y="385"/>
                    <a:pt x="127" y="395"/>
                  </a:cubicBezTo>
                  <a:cubicBezTo>
                    <a:pt x="141" y="406"/>
                    <a:pt x="159" y="418"/>
                    <a:pt x="180" y="430"/>
                  </a:cubicBezTo>
                  <a:lnTo>
                    <a:pt x="180" y="157"/>
                  </a:lnTo>
                  <a:close/>
                  <a:moveTo>
                    <a:pt x="229" y="797"/>
                  </a:moveTo>
                  <a:cubicBezTo>
                    <a:pt x="266" y="789"/>
                    <a:pt x="294" y="775"/>
                    <a:pt x="313" y="754"/>
                  </a:cubicBezTo>
                  <a:cubicBezTo>
                    <a:pt x="332" y="733"/>
                    <a:pt x="341" y="707"/>
                    <a:pt x="341" y="674"/>
                  </a:cubicBezTo>
                  <a:cubicBezTo>
                    <a:pt x="341" y="660"/>
                    <a:pt x="339" y="647"/>
                    <a:pt x="335" y="634"/>
                  </a:cubicBezTo>
                  <a:cubicBezTo>
                    <a:pt x="331" y="622"/>
                    <a:pt x="325" y="610"/>
                    <a:pt x="316" y="599"/>
                  </a:cubicBezTo>
                  <a:cubicBezTo>
                    <a:pt x="307" y="587"/>
                    <a:pt x="295" y="576"/>
                    <a:pt x="281" y="565"/>
                  </a:cubicBezTo>
                  <a:cubicBezTo>
                    <a:pt x="267" y="554"/>
                    <a:pt x="249" y="542"/>
                    <a:pt x="229" y="531"/>
                  </a:cubicBezTo>
                  <a:lnTo>
                    <a:pt x="229" y="797"/>
                  </a:lnTo>
                  <a:close/>
                </a:path>
              </a:pathLst>
            </a:custGeom>
            <a:solidFill>
              <a:srgbClr val="005291"/>
            </a:solidFill>
            <a:ln>
              <a:noFill/>
            </a:ln>
            <a:effectLst>
              <a:outerShdw blurRad="12700" dist="25400" dir="5400000" algn="t"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US" dirty="0"/>
            </a:p>
          </p:txBody>
        </p:sp>
      </p:grpSp>
      <p:sp>
        <p:nvSpPr>
          <p:cNvPr id="26" name="TextBox 25"/>
          <p:cNvSpPr txBox="1"/>
          <p:nvPr/>
        </p:nvSpPr>
        <p:spPr>
          <a:xfrm>
            <a:off x="1753281" y="3221052"/>
            <a:ext cx="1212577" cy="667512"/>
          </a:xfrm>
          <a:prstGeom prst="rect">
            <a:avLst/>
          </a:prstGeom>
          <a:noFill/>
          <a:ln>
            <a:noFill/>
          </a:ln>
          <a:effectLst>
            <a:outerShdw blurRad="12700" dist="25400" dir="5400000" algn="t" rotWithShape="0">
              <a:prstClr val="black">
                <a:alpha val="35000"/>
              </a:prstClr>
            </a:outerShdw>
          </a:effectLst>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bg1"/>
                </a:solidFill>
              </a:defRPr>
            </a:lvl1pPr>
          </a:lstStyle>
          <a:p>
            <a:r>
              <a:rPr lang="en-US" dirty="0"/>
              <a:t>COST</a:t>
            </a:r>
          </a:p>
        </p:txBody>
      </p:sp>
      <p:sp>
        <p:nvSpPr>
          <p:cNvPr id="212" name="TextBox 211"/>
          <p:cNvSpPr txBox="1"/>
          <p:nvPr/>
        </p:nvSpPr>
        <p:spPr>
          <a:xfrm>
            <a:off x="987969" y="3783768"/>
            <a:ext cx="2743200" cy="2019014"/>
          </a:xfrm>
          <a:prstGeom prst="rect">
            <a:avLst/>
          </a:prstGeom>
          <a:noFill/>
        </p:spPr>
        <p:txBody>
          <a:bodyPr wrap="square" lIns="182880" tIns="146304" rIns="182880" bIns="146304" rtlCol="0" anchor="t">
            <a:spAutoFit/>
          </a:bodyPr>
          <a:lstStyle/>
          <a:p>
            <a:pPr algn="just"/>
            <a:r>
              <a:rPr lang="en-US" sz="1400" dirty="0">
                <a:solidFill>
                  <a:schemeClr val="bg1"/>
                </a:solidFill>
              </a:rPr>
              <a:t>There are no upfront costs or COGS (Cost of Goods Sold) component costs associated. Meaning there is no need to invest in hardware, software, and/or IT maintenance. This translates into a substantial reduction in business risk.</a:t>
            </a:r>
          </a:p>
        </p:txBody>
      </p:sp>
      <p:sp>
        <p:nvSpPr>
          <p:cNvPr id="180" name="TextBox 179"/>
          <p:cNvSpPr txBox="1"/>
          <p:nvPr/>
        </p:nvSpPr>
        <p:spPr>
          <a:xfrm>
            <a:off x="5014320" y="3221052"/>
            <a:ext cx="2148156" cy="664797"/>
          </a:xfrm>
          <a:prstGeom prst="rect">
            <a:avLst/>
          </a:prstGeom>
          <a:noFill/>
          <a:ln>
            <a:noFill/>
          </a:ln>
          <a:effectLst>
            <a:outerShdw blurRad="12700" dist="25400" dir="5400000" algn="t" rotWithShape="0">
              <a:prstClr val="black">
                <a:alpha val="35000"/>
              </a:prstClr>
            </a:outerShdw>
          </a:effectLst>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bg1"/>
                </a:solidFill>
              </a:defRPr>
            </a:lvl1pPr>
          </a:lstStyle>
          <a:p>
            <a:r>
              <a:rPr lang="en-US" dirty="0"/>
              <a:t>SCALABILITY</a:t>
            </a:r>
          </a:p>
        </p:txBody>
      </p:sp>
      <p:sp>
        <p:nvSpPr>
          <p:cNvPr id="215" name="TextBox 214"/>
          <p:cNvSpPr txBox="1"/>
          <p:nvPr/>
        </p:nvSpPr>
        <p:spPr>
          <a:xfrm>
            <a:off x="4723704" y="3783768"/>
            <a:ext cx="2743200" cy="2019014"/>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r>
              <a:rPr lang="en-US" dirty="0"/>
              <a:t>Servers for computing and/or storage can be deployed and scaled on an as-needed basis and can be done quickly and easily. This effects the cost efficiency advantage of a cloud-based solution with  a pay-for-what-is-used policy.</a:t>
            </a:r>
          </a:p>
        </p:txBody>
      </p:sp>
      <p:grpSp>
        <p:nvGrpSpPr>
          <p:cNvPr id="69" name="Group 68"/>
          <p:cNvGrpSpPr/>
          <p:nvPr/>
        </p:nvGrpSpPr>
        <p:grpSpPr>
          <a:xfrm>
            <a:off x="9080585" y="1694737"/>
            <a:ext cx="1500909" cy="1500909"/>
            <a:chOff x="9080585" y="1694737"/>
            <a:chExt cx="1500909" cy="1500909"/>
          </a:xfrm>
          <a:effectLst>
            <a:outerShdw blurRad="127000" dist="76200" dir="5400000" algn="ctr" rotWithShape="0">
              <a:srgbClr val="000000">
                <a:alpha val="20000"/>
              </a:srgbClr>
            </a:outerShdw>
          </a:effectLst>
        </p:grpSpPr>
        <p:sp>
          <p:nvSpPr>
            <p:cNvPr id="162" name="Oval 161"/>
            <p:cNvSpPr/>
            <p:nvPr/>
          </p:nvSpPr>
          <p:spPr bwMode="auto">
            <a:xfrm>
              <a:off x="9080585" y="1694737"/>
              <a:ext cx="1500909" cy="1500909"/>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grpSp>
          <p:nvGrpSpPr>
            <p:cNvPr id="14" name="Group 13"/>
            <p:cNvGrpSpPr/>
            <p:nvPr/>
          </p:nvGrpSpPr>
          <p:grpSpPr>
            <a:xfrm>
              <a:off x="9389858" y="1879464"/>
              <a:ext cx="971262" cy="1004455"/>
              <a:chOff x="7154863" y="1817688"/>
              <a:chExt cx="1068388" cy="1104900"/>
            </a:xfrm>
            <a:solidFill>
              <a:srgbClr val="0078D7"/>
            </a:solidFill>
          </p:grpSpPr>
          <p:sp>
            <p:nvSpPr>
              <p:cNvPr id="12" name="Freeform 9"/>
              <p:cNvSpPr>
                <a:spLocks noEditPoints="1"/>
              </p:cNvSpPr>
              <p:nvPr/>
            </p:nvSpPr>
            <p:spPr bwMode="auto">
              <a:xfrm>
                <a:off x="7154863" y="1817688"/>
                <a:ext cx="1068388" cy="1104900"/>
              </a:xfrm>
              <a:custGeom>
                <a:avLst/>
                <a:gdLst>
                  <a:gd name="T0" fmla="*/ 9 w 1073"/>
                  <a:gd name="T1" fmla="*/ 713 h 1113"/>
                  <a:gd name="T2" fmla="*/ 0 w 1073"/>
                  <a:gd name="T3" fmla="*/ 616 h 1113"/>
                  <a:gd name="T4" fmla="*/ 408 w 1073"/>
                  <a:gd name="T5" fmla="*/ 127 h 1113"/>
                  <a:gd name="T6" fmla="*/ 424 w 1073"/>
                  <a:gd name="T7" fmla="*/ 124 h 1113"/>
                  <a:gd name="T8" fmla="*/ 424 w 1073"/>
                  <a:gd name="T9" fmla="*/ 0 h 1113"/>
                  <a:gd name="T10" fmla="*/ 577 w 1073"/>
                  <a:gd name="T11" fmla="*/ 154 h 1113"/>
                  <a:gd name="T12" fmla="*/ 424 w 1073"/>
                  <a:gd name="T13" fmla="*/ 307 h 1113"/>
                  <a:gd name="T14" fmla="*/ 424 w 1073"/>
                  <a:gd name="T15" fmla="*/ 195 h 1113"/>
                  <a:gd name="T16" fmla="*/ 401 w 1073"/>
                  <a:gd name="T17" fmla="*/ 200 h 1113"/>
                  <a:gd name="T18" fmla="*/ 70 w 1073"/>
                  <a:gd name="T19" fmla="*/ 616 h 1113"/>
                  <a:gd name="T20" fmla="*/ 78 w 1073"/>
                  <a:gd name="T21" fmla="*/ 697 h 1113"/>
                  <a:gd name="T22" fmla="*/ 59 w 1073"/>
                  <a:gd name="T23" fmla="*/ 695 h 1113"/>
                  <a:gd name="T24" fmla="*/ 9 w 1073"/>
                  <a:gd name="T25" fmla="*/ 713 h 1113"/>
                  <a:gd name="T26" fmla="*/ 824 w 1073"/>
                  <a:gd name="T27" fmla="*/ 990 h 1113"/>
                  <a:gd name="T28" fmla="*/ 784 w 1073"/>
                  <a:gd name="T29" fmla="*/ 940 h 1113"/>
                  <a:gd name="T30" fmla="*/ 782 w 1073"/>
                  <a:gd name="T31" fmla="*/ 933 h 1113"/>
                  <a:gd name="T32" fmla="*/ 497 w 1073"/>
                  <a:gd name="T33" fmla="*/ 1043 h 1113"/>
                  <a:gd name="T34" fmla="*/ 190 w 1073"/>
                  <a:gd name="T35" fmla="*/ 912 h 1113"/>
                  <a:gd name="T36" fmla="*/ 174 w 1073"/>
                  <a:gd name="T37" fmla="*/ 895 h 1113"/>
                  <a:gd name="T38" fmla="*/ 273 w 1073"/>
                  <a:gd name="T39" fmla="*/ 838 h 1113"/>
                  <a:gd name="T40" fmla="*/ 64 w 1073"/>
                  <a:gd name="T41" fmla="*/ 781 h 1113"/>
                  <a:gd name="T42" fmla="*/ 8 w 1073"/>
                  <a:gd name="T43" fmla="*/ 991 h 1113"/>
                  <a:gd name="T44" fmla="*/ 112 w 1073"/>
                  <a:gd name="T45" fmla="*/ 930 h 1113"/>
                  <a:gd name="T46" fmla="*/ 122 w 1073"/>
                  <a:gd name="T47" fmla="*/ 942 h 1113"/>
                  <a:gd name="T48" fmla="*/ 497 w 1073"/>
                  <a:gd name="T49" fmla="*/ 1113 h 1113"/>
                  <a:gd name="T50" fmla="*/ 824 w 1073"/>
                  <a:gd name="T51" fmla="*/ 990 h 1113"/>
                  <a:gd name="T52" fmla="*/ 864 w 1073"/>
                  <a:gd name="T53" fmla="*/ 912 h 1113"/>
                  <a:gd name="T54" fmla="*/ 1073 w 1073"/>
                  <a:gd name="T55" fmla="*/ 856 h 1113"/>
                  <a:gd name="T56" fmla="*/ 962 w 1073"/>
                  <a:gd name="T57" fmla="*/ 791 h 1113"/>
                  <a:gd name="T58" fmla="*/ 967 w 1073"/>
                  <a:gd name="T59" fmla="*/ 777 h 1113"/>
                  <a:gd name="T60" fmla="*/ 994 w 1073"/>
                  <a:gd name="T61" fmla="*/ 616 h 1113"/>
                  <a:gd name="T62" fmla="*/ 641 w 1073"/>
                  <a:gd name="T63" fmla="*/ 140 h 1113"/>
                  <a:gd name="T64" fmla="*/ 643 w 1073"/>
                  <a:gd name="T65" fmla="*/ 154 h 1113"/>
                  <a:gd name="T66" fmla="*/ 626 w 1073"/>
                  <a:gd name="T67" fmla="*/ 194 h 1113"/>
                  <a:gd name="T68" fmla="*/ 615 w 1073"/>
                  <a:gd name="T69" fmla="*/ 205 h 1113"/>
                  <a:gd name="T70" fmla="*/ 924 w 1073"/>
                  <a:gd name="T71" fmla="*/ 616 h 1113"/>
                  <a:gd name="T72" fmla="*/ 907 w 1073"/>
                  <a:gd name="T73" fmla="*/ 733 h 1113"/>
                  <a:gd name="T74" fmla="*/ 901 w 1073"/>
                  <a:gd name="T75" fmla="*/ 756 h 1113"/>
                  <a:gd name="T76" fmla="*/ 808 w 1073"/>
                  <a:gd name="T77" fmla="*/ 702 h 1113"/>
                  <a:gd name="T78" fmla="*/ 864 w 1073"/>
                  <a:gd name="T79" fmla="*/ 912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73" h="1113">
                    <a:moveTo>
                      <a:pt x="9" y="713"/>
                    </a:moveTo>
                    <a:cubicBezTo>
                      <a:pt x="3" y="681"/>
                      <a:pt x="0" y="649"/>
                      <a:pt x="0" y="616"/>
                    </a:cubicBezTo>
                    <a:cubicBezTo>
                      <a:pt x="0" y="375"/>
                      <a:pt x="172" y="169"/>
                      <a:pt x="408" y="127"/>
                    </a:cubicBezTo>
                    <a:cubicBezTo>
                      <a:pt x="424" y="124"/>
                      <a:pt x="424" y="124"/>
                      <a:pt x="424" y="124"/>
                    </a:cubicBezTo>
                    <a:cubicBezTo>
                      <a:pt x="424" y="0"/>
                      <a:pt x="424" y="0"/>
                      <a:pt x="424" y="0"/>
                    </a:cubicBezTo>
                    <a:cubicBezTo>
                      <a:pt x="577" y="154"/>
                      <a:pt x="577" y="154"/>
                      <a:pt x="577" y="154"/>
                    </a:cubicBezTo>
                    <a:cubicBezTo>
                      <a:pt x="424" y="307"/>
                      <a:pt x="424" y="307"/>
                      <a:pt x="424" y="307"/>
                    </a:cubicBezTo>
                    <a:cubicBezTo>
                      <a:pt x="424" y="195"/>
                      <a:pt x="424" y="195"/>
                      <a:pt x="424" y="195"/>
                    </a:cubicBezTo>
                    <a:cubicBezTo>
                      <a:pt x="401" y="200"/>
                      <a:pt x="401" y="200"/>
                      <a:pt x="401" y="200"/>
                    </a:cubicBezTo>
                    <a:cubicBezTo>
                      <a:pt x="206" y="245"/>
                      <a:pt x="70" y="416"/>
                      <a:pt x="70" y="616"/>
                    </a:cubicBezTo>
                    <a:cubicBezTo>
                      <a:pt x="70" y="643"/>
                      <a:pt x="73" y="670"/>
                      <a:pt x="78" y="697"/>
                    </a:cubicBezTo>
                    <a:cubicBezTo>
                      <a:pt x="72" y="696"/>
                      <a:pt x="66" y="695"/>
                      <a:pt x="59" y="695"/>
                    </a:cubicBezTo>
                    <a:cubicBezTo>
                      <a:pt x="41" y="695"/>
                      <a:pt x="23" y="702"/>
                      <a:pt x="9" y="713"/>
                    </a:cubicBezTo>
                    <a:close/>
                    <a:moveTo>
                      <a:pt x="824" y="990"/>
                    </a:moveTo>
                    <a:cubicBezTo>
                      <a:pt x="805" y="980"/>
                      <a:pt x="790" y="962"/>
                      <a:pt x="784" y="940"/>
                    </a:cubicBezTo>
                    <a:cubicBezTo>
                      <a:pt x="782" y="933"/>
                      <a:pt x="782" y="933"/>
                      <a:pt x="782" y="933"/>
                    </a:cubicBezTo>
                    <a:cubicBezTo>
                      <a:pt x="703" y="1004"/>
                      <a:pt x="603" y="1043"/>
                      <a:pt x="497" y="1043"/>
                    </a:cubicBezTo>
                    <a:cubicBezTo>
                      <a:pt x="380" y="1043"/>
                      <a:pt x="271" y="996"/>
                      <a:pt x="190" y="912"/>
                    </a:cubicBezTo>
                    <a:cubicBezTo>
                      <a:pt x="174" y="895"/>
                      <a:pt x="174" y="895"/>
                      <a:pt x="174" y="895"/>
                    </a:cubicBezTo>
                    <a:cubicBezTo>
                      <a:pt x="273" y="838"/>
                      <a:pt x="273" y="838"/>
                      <a:pt x="273" y="838"/>
                    </a:cubicBezTo>
                    <a:cubicBezTo>
                      <a:pt x="64" y="781"/>
                      <a:pt x="64" y="781"/>
                      <a:pt x="64" y="781"/>
                    </a:cubicBezTo>
                    <a:cubicBezTo>
                      <a:pt x="8" y="991"/>
                      <a:pt x="8" y="991"/>
                      <a:pt x="8" y="991"/>
                    </a:cubicBezTo>
                    <a:cubicBezTo>
                      <a:pt x="112" y="930"/>
                      <a:pt x="112" y="930"/>
                      <a:pt x="112" y="930"/>
                    </a:cubicBezTo>
                    <a:cubicBezTo>
                      <a:pt x="122" y="942"/>
                      <a:pt x="122" y="942"/>
                      <a:pt x="122" y="942"/>
                    </a:cubicBezTo>
                    <a:cubicBezTo>
                      <a:pt x="217" y="1050"/>
                      <a:pt x="353" y="1113"/>
                      <a:pt x="497" y="1113"/>
                    </a:cubicBezTo>
                    <a:cubicBezTo>
                      <a:pt x="618" y="1113"/>
                      <a:pt x="733" y="1069"/>
                      <a:pt x="824" y="990"/>
                    </a:cubicBezTo>
                    <a:close/>
                    <a:moveTo>
                      <a:pt x="864" y="912"/>
                    </a:moveTo>
                    <a:cubicBezTo>
                      <a:pt x="1073" y="856"/>
                      <a:pt x="1073" y="856"/>
                      <a:pt x="1073" y="856"/>
                    </a:cubicBezTo>
                    <a:cubicBezTo>
                      <a:pt x="962" y="791"/>
                      <a:pt x="962" y="791"/>
                      <a:pt x="962" y="791"/>
                    </a:cubicBezTo>
                    <a:cubicBezTo>
                      <a:pt x="967" y="777"/>
                      <a:pt x="967" y="777"/>
                      <a:pt x="967" y="777"/>
                    </a:cubicBezTo>
                    <a:cubicBezTo>
                      <a:pt x="985" y="725"/>
                      <a:pt x="994" y="671"/>
                      <a:pt x="994" y="616"/>
                    </a:cubicBezTo>
                    <a:cubicBezTo>
                      <a:pt x="994" y="396"/>
                      <a:pt x="848" y="203"/>
                      <a:pt x="641" y="140"/>
                    </a:cubicBezTo>
                    <a:cubicBezTo>
                      <a:pt x="642" y="144"/>
                      <a:pt x="643" y="149"/>
                      <a:pt x="643" y="154"/>
                    </a:cubicBezTo>
                    <a:cubicBezTo>
                      <a:pt x="643" y="169"/>
                      <a:pt x="637" y="183"/>
                      <a:pt x="626" y="194"/>
                    </a:cubicBezTo>
                    <a:cubicBezTo>
                      <a:pt x="615" y="205"/>
                      <a:pt x="615" y="205"/>
                      <a:pt x="615" y="205"/>
                    </a:cubicBezTo>
                    <a:cubicBezTo>
                      <a:pt x="796" y="257"/>
                      <a:pt x="924" y="425"/>
                      <a:pt x="924" y="616"/>
                    </a:cubicBezTo>
                    <a:cubicBezTo>
                      <a:pt x="924" y="655"/>
                      <a:pt x="918" y="695"/>
                      <a:pt x="907" y="733"/>
                    </a:cubicBezTo>
                    <a:cubicBezTo>
                      <a:pt x="901" y="756"/>
                      <a:pt x="901" y="756"/>
                      <a:pt x="901" y="756"/>
                    </a:cubicBezTo>
                    <a:cubicBezTo>
                      <a:pt x="808" y="702"/>
                      <a:pt x="808" y="702"/>
                      <a:pt x="808" y="702"/>
                    </a:cubicBezTo>
                    <a:lnTo>
                      <a:pt x="864" y="912"/>
                    </a:lnTo>
                    <a:close/>
                  </a:path>
                </a:pathLst>
              </a:custGeom>
              <a:solidFill>
                <a:srgbClr val="005291"/>
              </a:solidFill>
              <a:ln>
                <a:noFill/>
              </a:ln>
              <a:effectLst>
                <a:outerShdw blurRad="12700" dist="25400" dir="5400000" algn="t"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7435851" y="2165350"/>
                <a:ext cx="450850" cy="536575"/>
              </a:xfrm>
              <a:custGeom>
                <a:avLst/>
                <a:gdLst>
                  <a:gd name="T0" fmla="*/ 284 w 284"/>
                  <a:gd name="T1" fmla="*/ 141 h 338"/>
                  <a:gd name="T2" fmla="*/ 142 w 284"/>
                  <a:gd name="T3" fmla="*/ 0 h 338"/>
                  <a:gd name="T4" fmla="*/ 0 w 284"/>
                  <a:gd name="T5" fmla="*/ 141 h 338"/>
                  <a:gd name="T6" fmla="*/ 82 w 284"/>
                  <a:gd name="T7" fmla="*/ 141 h 338"/>
                  <a:gd name="T8" fmla="*/ 82 w 284"/>
                  <a:gd name="T9" fmla="*/ 338 h 338"/>
                  <a:gd name="T10" fmla="*/ 203 w 284"/>
                  <a:gd name="T11" fmla="*/ 338 h 338"/>
                  <a:gd name="T12" fmla="*/ 203 w 284"/>
                  <a:gd name="T13" fmla="*/ 141 h 338"/>
                  <a:gd name="T14" fmla="*/ 284 w 284"/>
                  <a:gd name="T15" fmla="*/ 141 h 3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4" h="338">
                    <a:moveTo>
                      <a:pt x="284" y="141"/>
                    </a:moveTo>
                    <a:lnTo>
                      <a:pt x="142" y="0"/>
                    </a:lnTo>
                    <a:lnTo>
                      <a:pt x="0" y="141"/>
                    </a:lnTo>
                    <a:lnTo>
                      <a:pt x="82" y="141"/>
                    </a:lnTo>
                    <a:lnTo>
                      <a:pt x="82" y="338"/>
                    </a:lnTo>
                    <a:lnTo>
                      <a:pt x="203" y="338"/>
                    </a:lnTo>
                    <a:lnTo>
                      <a:pt x="203" y="141"/>
                    </a:lnTo>
                    <a:lnTo>
                      <a:pt x="284" y="141"/>
                    </a:lnTo>
                    <a:close/>
                  </a:path>
                </a:pathLst>
              </a:custGeom>
              <a:solidFill>
                <a:srgbClr val="005291"/>
              </a:solidFill>
              <a:ln>
                <a:noFill/>
              </a:ln>
              <a:effectLst>
                <a:outerShdw blurRad="12700" dist="25400" dir="5400000" algn="t"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US" dirty="0"/>
              </a:p>
            </p:txBody>
          </p:sp>
        </p:grpSp>
      </p:grpSp>
      <p:sp>
        <p:nvSpPr>
          <p:cNvPr id="211" name="TextBox 210"/>
          <p:cNvSpPr txBox="1"/>
          <p:nvPr/>
        </p:nvSpPr>
        <p:spPr>
          <a:xfrm>
            <a:off x="8943371" y="3221052"/>
            <a:ext cx="1775335" cy="664797"/>
          </a:xfrm>
          <a:prstGeom prst="rect">
            <a:avLst/>
          </a:prstGeom>
          <a:noFill/>
          <a:ln>
            <a:noFill/>
          </a:ln>
          <a:effectLst>
            <a:outerShdw blurRad="12700" dist="25400" dir="5400000" algn="t" rotWithShape="0">
              <a:prstClr val="black">
                <a:alpha val="35000"/>
              </a:prstClr>
            </a:outerShdw>
          </a:effectLst>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bg1"/>
                </a:solidFill>
              </a:defRPr>
            </a:lvl1pPr>
          </a:lstStyle>
          <a:p>
            <a:r>
              <a:rPr lang="en-US" dirty="0"/>
              <a:t>GROWTH</a:t>
            </a:r>
          </a:p>
        </p:txBody>
      </p:sp>
      <p:sp>
        <p:nvSpPr>
          <p:cNvPr id="216" name="TextBox 215"/>
          <p:cNvSpPr txBox="1"/>
          <p:nvPr/>
        </p:nvSpPr>
        <p:spPr>
          <a:xfrm>
            <a:off x="8459440" y="3783769"/>
            <a:ext cx="2743200" cy="180357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r>
              <a:rPr lang="en-US" dirty="0"/>
              <a:t>Features, components, and capabilities are consistently being introduced and evolved in Cortana Intelligence Suite. As such, they can easily and quickly be implemented in a cloud-based solution.</a:t>
            </a:r>
          </a:p>
        </p:txBody>
      </p:sp>
      <p:grpSp>
        <p:nvGrpSpPr>
          <p:cNvPr id="78" name="Group 77"/>
          <p:cNvGrpSpPr/>
          <p:nvPr/>
        </p:nvGrpSpPr>
        <p:grpSpPr>
          <a:xfrm>
            <a:off x="5344850" y="1694737"/>
            <a:ext cx="1500909" cy="1500909"/>
            <a:chOff x="5344850" y="1694737"/>
            <a:chExt cx="1500909" cy="1500909"/>
          </a:xfrm>
          <a:effectLst>
            <a:outerShdw blurRad="127000" dist="76200" dir="5400000" algn="t" rotWithShape="0">
              <a:prstClr val="black">
                <a:alpha val="20000"/>
              </a:prstClr>
            </a:outerShdw>
          </a:effectLst>
        </p:grpSpPr>
        <p:sp>
          <p:nvSpPr>
            <p:cNvPr id="167" name="Oval 166"/>
            <p:cNvSpPr/>
            <p:nvPr/>
          </p:nvSpPr>
          <p:spPr bwMode="auto">
            <a:xfrm>
              <a:off x="5344850" y="1694737"/>
              <a:ext cx="1500909" cy="1500909"/>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grpSp>
          <p:nvGrpSpPr>
            <p:cNvPr id="77" name="Group 76"/>
            <p:cNvGrpSpPr/>
            <p:nvPr/>
          </p:nvGrpSpPr>
          <p:grpSpPr>
            <a:xfrm>
              <a:off x="5707160" y="2056571"/>
              <a:ext cx="776288" cy="777240"/>
              <a:chOff x="6192838" y="-1627188"/>
              <a:chExt cx="1552575" cy="1549401"/>
            </a:xfrm>
            <a:solidFill>
              <a:srgbClr val="005291"/>
            </a:solidFill>
          </p:grpSpPr>
          <p:sp>
            <p:nvSpPr>
              <p:cNvPr id="73" name="Freeform 22"/>
              <p:cNvSpPr>
                <a:spLocks/>
              </p:cNvSpPr>
              <p:nvPr/>
            </p:nvSpPr>
            <p:spPr bwMode="auto">
              <a:xfrm>
                <a:off x="6192838" y="-1627188"/>
                <a:ext cx="635000" cy="628650"/>
              </a:xfrm>
              <a:custGeom>
                <a:avLst/>
                <a:gdLst>
                  <a:gd name="T0" fmla="*/ 159 w 436"/>
                  <a:gd name="T1" fmla="*/ 114 h 433"/>
                  <a:gd name="T2" fmla="*/ 273 w 436"/>
                  <a:gd name="T3" fmla="*/ 0 h 433"/>
                  <a:gd name="T4" fmla="*/ 0 w 436"/>
                  <a:gd name="T5" fmla="*/ 0 h 433"/>
                  <a:gd name="T6" fmla="*/ 0 w 436"/>
                  <a:gd name="T7" fmla="*/ 273 h 433"/>
                  <a:gd name="T8" fmla="*/ 114 w 436"/>
                  <a:gd name="T9" fmla="*/ 159 h 433"/>
                  <a:gd name="T10" fmla="*/ 379 w 436"/>
                  <a:gd name="T11" fmla="*/ 424 h 433"/>
                  <a:gd name="T12" fmla="*/ 402 w 436"/>
                  <a:gd name="T13" fmla="*/ 433 h 433"/>
                  <a:gd name="T14" fmla="*/ 424 w 436"/>
                  <a:gd name="T15" fmla="*/ 424 h 433"/>
                  <a:gd name="T16" fmla="*/ 424 w 436"/>
                  <a:gd name="T17" fmla="*/ 379 h 433"/>
                  <a:gd name="T18" fmla="*/ 159 w 436"/>
                  <a:gd name="T19" fmla="*/ 114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6" h="433">
                    <a:moveTo>
                      <a:pt x="159" y="114"/>
                    </a:moveTo>
                    <a:cubicBezTo>
                      <a:pt x="273" y="0"/>
                      <a:pt x="273" y="0"/>
                      <a:pt x="273" y="0"/>
                    </a:cubicBezTo>
                    <a:cubicBezTo>
                      <a:pt x="0" y="0"/>
                      <a:pt x="0" y="0"/>
                      <a:pt x="0" y="0"/>
                    </a:cubicBezTo>
                    <a:cubicBezTo>
                      <a:pt x="0" y="273"/>
                      <a:pt x="0" y="273"/>
                      <a:pt x="0" y="273"/>
                    </a:cubicBezTo>
                    <a:cubicBezTo>
                      <a:pt x="114" y="159"/>
                      <a:pt x="114" y="159"/>
                      <a:pt x="114" y="159"/>
                    </a:cubicBezTo>
                    <a:cubicBezTo>
                      <a:pt x="379" y="424"/>
                      <a:pt x="379" y="424"/>
                      <a:pt x="379" y="424"/>
                    </a:cubicBezTo>
                    <a:cubicBezTo>
                      <a:pt x="385" y="430"/>
                      <a:pt x="394" y="433"/>
                      <a:pt x="402" y="433"/>
                    </a:cubicBezTo>
                    <a:cubicBezTo>
                      <a:pt x="410" y="433"/>
                      <a:pt x="418" y="430"/>
                      <a:pt x="424" y="424"/>
                    </a:cubicBezTo>
                    <a:cubicBezTo>
                      <a:pt x="436" y="412"/>
                      <a:pt x="436" y="392"/>
                      <a:pt x="424" y="379"/>
                    </a:cubicBezTo>
                    <a:lnTo>
                      <a:pt x="159" y="114"/>
                    </a:ln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23"/>
              <p:cNvSpPr>
                <a:spLocks/>
              </p:cNvSpPr>
              <p:nvPr/>
            </p:nvSpPr>
            <p:spPr bwMode="auto">
              <a:xfrm>
                <a:off x="7110413" y="-711200"/>
                <a:ext cx="635000" cy="633413"/>
              </a:xfrm>
              <a:custGeom>
                <a:avLst/>
                <a:gdLst>
                  <a:gd name="T0" fmla="*/ 57 w 436"/>
                  <a:gd name="T1" fmla="*/ 12 h 436"/>
                  <a:gd name="T2" fmla="*/ 12 w 436"/>
                  <a:gd name="T3" fmla="*/ 12 h 436"/>
                  <a:gd name="T4" fmla="*/ 12 w 436"/>
                  <a:gd name="T5" fmla="*/ 57 h 436"/>
                  <a:gd name="T6" fmla="*/ 277 w 436"/>
                  <a:gd name="T7" fmla="*/ 322 h 436"/>
                  <a:gd name="T8" fmla="*/ 163 w 436"/>
                  <a:gd name="T9" fmla="*/ 436 h 436"/>
                  <a:gd name="T10" fmla="*/ 436 w 436"/>
                  <a:gd name="T11" fmla="*/ 436 h 436"/>
                  <a:gd name="T12" fmla="*/ 436 w 436"/>
                  <a:gd name="T13" fmla="*/ 163 h 436"/>
                  <a:gd name="T14" fmla="*/ 322 w 436"/>
                  <a:gd name="T15" fmla="*/ 277 h 436"/>
                  <a:gd name="T16" fmla="*/ 57 w 436"/>
                  <a:gd name="T17" fmla="*/ 1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 h="436">
                    <a:moveTo>
                      <a:pt x="57" y="12"/>
                    </a:moveTo>
                    <a:cubicBezTo>
                      <a:pt x="44" y="0"/>
                      <a:pt x="24" y="0"/>
                      <a:pt x="12" y="12"/>
                    </a:cubicBezTo>
                    <a:cubicBezTo>
                      <a:pt x="0" y="24"/>
                      <a:pt x="0" y="44"/>
                      <a:pt x="12" y="57"/>
                    </a:cubicBezTo>
                    <a:cubicBezTo>
                      <a:pt x="277" y="322"/>
                      <a:pt x="277" y="322"/>
                      <a:pt x="277" y="322"/>
                    </a:cubicBezTo>
                    <a:cubicBezTo>
                      <a:pt x="163" y="436"/>
                      <a:pt x="163" y="436"/>
                      <a:pt x="163" y="436"/>
                    </a:cubicBezTo>
                    <a:cubicBezTo>
                      <a:pt x="436" y="436"/>
                      <a:pt x="436" y="436"/>
                      <a:pt x="436" y="436"/>
                    </a:cubicBezTo>
                    <a:cubicBezTo>
                      <a:pt x="436" y="163"/>
                      <a:pt x="436" y="163"/>
                      <a:pt x="436" y="163"/>
                    </a:cubicBezTo>
                    <a:cubicBezTo>
                      <a:pt x="322" y="277"/>
                      <a:pt x="322" y="277"/>
                      <a:pt x="322" y="277"/>
                    </a:cubicBezTo>
                    <a:lnTo>
                      <a:pt x="57" y="12"/>
                    </a:ln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24"/>
              <p:cNvSpPr>
                <a:spLocks/>
              </p:cNvSpPr>
              <p:nvPr/>
            </p:nvSpPr>
            <p:spPr bwMode="auto">
              <a:xfrm>
                <a:off x="6192838" y="-711200"/>
                <a:ext cx="635000" cy="633413"/>
              </a:xfrm>
              <a:custGeom>
                <a:avLst/>
                <a:gdLst>
                  <a:gd name="T0" fmla="*/ 379 w 436"/>
                  <a:gd name="T1" fmla="*/ 12 h 436"/>
                  <a:gd name="T2" fmla="*/ 114 w 436"/>
                  <a:gd name="T3" fmla="*/ 277 h 436"/>
                  <a:gd name="T4" fmla="*/ 0 w 436"/>
                  <a:gd name="T5" fmla="*/ 163 h 436"/>
                  <a:gd name="T6" fmla="*/ 0 w 436"/>
                  <a:gd name="T7" fmla="*/ 436 h 436"/>
                  <a:gd name="T8" fmla="*/ 273 w 436"/>
                  <a:gd name="T9" fmla="*/ 436 h 436"/>
                  <a:gd name="T10" fmla="*/ 159 w 436"/>
                  <a:gd name="T11" fmla="*/ 322 h 436"/>
                  <a:gd name="T12" fmla="*/ 424 w 436"/>
                  <a:gd name="T13" fmla="*/ 57 h 436"/>
                  <a:gd name="T14" fmla="*/ 424 w 436"/>
                  <a:gd name="T15" fmla="*/ 12 h 436"/>
                  <a:gd name="T16" fmla="*/ 379 w 436"/>
                  <a:gd name="T17" fmla="*/ 1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 h="436">
                    <a:moveTo>
                      <a:pt x="379" y="12"/>
                    </a:moveTo>
                    <a:cubicBezTo>
                      <a:pt x="114" y="277"/>
                      <a:pt x="114" y="277"/>
                      <a:pt x="114" y="277"/>
                    </a:cubicBezTo>
                    <a:cubicBezTo>
                      <a:pt x="0" y="163"/>
                      <a:pt x="0" y="163"/>
                      <a:pt x="0" y="163"/>
                    </a:cubicBezTo>
                    <a:cubicBezTo>
                      <a:pt x="0" y="436"/>
                      <a:pt x="0" y="436"/>
                      <a:pt x="0" y="436"/>
                    </a:cubicBezTo>
                    <a:cubicBezTo>
                      <a:pt x="273" y="436"/>
                      <a:pt x="273" y="436"/>
                      <a:pt x="273" y="436"/>
                    </a:cubicBezTo>
                    <a:cubicBezTo>
                      <a:pt x="159" y="322"/>
                      <a:pt x="159" y="322"/>
                      <a:pt x="159" y="322"/>
                    </a:cubicBezTo>
                    <a:cubicBezTo>
                      <a:pt x="424" y="57"/>
                      <a:pt x="424" y="57"/>
                      <a:pt x="424" y="57"/>
                    </a:cubicBezTo>
                    <a:cubicBezTo>
                      <a:pt x="436" y="44"/>
                      <a:pt x="436" y="24"/>
                      <a:pt x="424" y="12"/>
                    </a:cubicBezTo>
                    <a:cubicBezTo>
                      <a:pt x="412" y="0"/>
                      <a:pt x="392" y="0"/>
                      <a:pt x="379" y="12"/>
                    </a:cubicBez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25"/>
              <p:cNvSpPr>
                <a:spLocks/>
              </p:cNvSpPr>
              <p:nvPr/>
            </p:nvSpPr>
            <p:spPr bwMode="auto">
              <a:xfrm>
                <a:off x="7110413" y="-1627188"/>
                <a:ext cx="635000" cy="628650"/>
              </a:xfrm>
              <a:custGeom>
                <a:avLst/>
                <a:gdLst>
                  <a:gd name="T0" fmla="*/ 34 w 436"/>
                  <a:gd name="T1" fmla="*/ 433 h 433"/>
                  <a:gd name="T2" fmla="*/ 57 w 436"/>
                  <a:gd name="T3" fmla="*/ 424 h 433"/>
                  <a:gd name="T4" fmla="*/ 322 w 436"/>
                  <a:gd name="T5" fmla="*/ 159 h 433"/>
                  <a:gd name="T6" fmla="*/ 436 w 436"/>
                  <a:gd name="T7" fmla="*/ 273 h 433"/>
                  <a:gd name="T8" fmla="*/ 436 w 436"/>
                  <a:gd name="T9" fmla="*/ 0 h 433"/>
                  <a:gd name="T10" fmla="*/ 163 w 436"/>
                  <a:gd name="T11" fmla="*/ 0 h 433"/>
                  <a:gd name="T12" fmla="*/ 277 w 436"/>
                  <a:gd name="T13" fmla="*/ 114 h 433"/>
                  <a:gd name="T14" fmla="*/ 12 w 436"/>
                  <a:gd name="T15" fmla="*/ 379 h 433"/>
                  <a:gd name="T16" fmla="*/ 12 w 436"/>
                  <a:gd name="T17" fmla="*/ 424 h 433"/>
                  <a:gd name="T18" fmla="*/ 34 w 436"/>
                  <a:gd name="T19"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6" h="433">
                    <a:moveTo>
                      <a:pt x="34" y="433"/>
                    </a:moveTo>
                    <a:cubicBezTo>
                      <a:pt x="42" y="433"/>
                      <a:pt x="51" y="430"/>
                      <a:pt x="57" y="424"/>
                    </a:cubicBezTo>
                    <a:cubicBezTo>
                      <a:pt x="322" y="159"/>
                      <a:pt x="322" y="159"/>
                      <a:pt x="322" y="159"/>
                    </a:cubicBezTo>
                    <a:cubicBezTo>
                      <a:pt x="436" y="273"/>
                      <a:pt x="436" y="273"/>
                      <a:pt x="436" y="273"/>
                    </a:cubicBezTo>
                    <a:cubicBezTo>
                      <a:pt x="436" y="0"/>
                      <a:pt x="436" y="0"/>
                      <a:pt x="436" y="0"/>
                    </a:cubicBezTo>
                    <a:cubicBezTo>
                      <a:pt x="163" y="0"/>
                      <a:pt x="163" y="0"/>
                      <a:pt x="163" y="0"/>
                    </a:cubicBezTo>
                    <a:cubicBezTo>
                      <a:pt x="277" y="114"/>
                      <a:pt x="277" y="114"/>
                      <a:pt x="277" y="114"/>
                    </a:cubicBezTo>
                    <a:cubicBezTo>
                      <a:pt x="12" y="379"/>
                      <a:pt x="12" y="379"/>
                      <a:pt x="12" y="379"/>
                    </a:cubicBezTo>
                    <a:cubicBezTo>
                      <a:pt x="0" y="392"/>
                      <a:pt x="0" y="412"/>
                      <a:pt x="12" y="424"/>
                    </a:cubicBezTo>
                    <a:cubicBezTo>
                      <a:pt x="18" y="430"/>
                      <a:pt x="26" y="433"/>
                      <a:pt x="34" y="433"/>
                    </a:cubicBez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5682919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Overview</a:t>
            </a:r>
            <a:endParaRPr lang="en-IN" sz="4000" dirty="0">
              <a:solidFill>
                <a:srgbClr val="0070C0"/>
              </a:solidFill>
            </a:endParaRPr>
          </a:p>
        </p:txBody>
      </p:sp>
      <p:grpSp>
        <p:nvGrpSpPr>
          <p:cNvPr id="9" name="Group 8"/>
          <p:cNvGrpSpPr/>
          <p:nvPr/>
        </p:nvGrpSpPr>
        <p:grpSpPr>
          <a:xfrm>
            <a:off x="9588714" y="1434930"/>
            <a:ext cx="2241039" cy="4615293"/>
            <a:chOff x="9588714" y="1434930"/>
            <a:chExt cx="2241039" cy="4615293"/>
          </a:xfrm>
        </p:grpSpPr>
        <p:sp>
          <p:nvSpPr>
            <p:cNvPr id="94" name="Rectangle 93"/>
            <p:cNvSpPr/>
            <p:nvPr/>
          </p:nvSpPr>
          <p:spPr>
            <a:xfrm>
              <a:off x="10329146" y="5722311"/>
              <a:ext cx="1500607" cy="327912"/>
            </a:xfrm>
            <a:prstGeom prst="rect">
              <a:avLst/>
            </a:prstGeom>
          </p:spPr>
          <p:txBody>
            <a:bodyPr wrap="none" lIns="0" tIns="0" rIns="0" bIns="0" anchor="ctr">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2050"/>
                  </a:solidFill>
                  <a:effectLst/>
                  <a:uLnTx/>
                  <a:uFillTx/>
                  <a:latin typeface="Segoe UI Light"/>
                </a:rPr>
                <a:t>Action</a:t>
              </a:r>
            </a:p>
          </p:txBody>
        </p:sp>
        <p:sp>
          <p:nvSpPr>
            <p:cNvPr id="95" name="Freeform 482"/>
            <p:cNvSpPr/>
            <p:nvPr/>
          </p:nvSpPr>
          <p:spPr bwMode="auto">
            <a:xfrm flipH="1">
              <a:off x="9588714" y="1434930"/>
              <a:ext cx="123857" cy="4199169"/>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rgbClr val="0078D7"/>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96" name="TextBox 95"/>
            <p:cNvSpPr txBox="1"/>
            <p:nvPr/>
          </p:nvSpPr>
          <p:spPr>
            <a:xfrm>
              <a:off x="10381650" y="1747515"/>
              <a:ext cx="1090058" cy="461622"/>
            </a:xfrm>
            <a:prstGeom prst="rect">
              <a:avLst/>
            </a:prstGeom>
            <a:noFill/>
          </p:spPr>
          <p:txBody>
            <a:bodyPr wrap="square" lIns="182854" tIns="146283" rIns="182854" bIns="146283"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People</a:t>
              </a:r>
            </a:p>
          </p:txBody>
        </p:sp>
        <p:sp>
          <p:nvSpPr>
            <p:cNvPr id="97" name="TextBox 96"/>
            <p:cNvSpPr txBox="1"/>
            <p:nvPr/>
          </p:nvSpPr>
          <p:spPr>
            <a:xfrm>
              <a:off x="10650440" y="4973067"/>
              <a:ext cx="868271" cy="332399"/>
            </a:xfrm>
            <a:prstGeom prst="rect">
              <a:avLst/>
            </a:prstGeom>
            <a:noFill/>
          </p:spPr>
          <p:txBody>
            <a:bodyPr wrap="square" lIns="0" tIns="0" rIns="0" bIns="0"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Automated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Systems</a:t>
              </a:r>
            </a:p>
          </p:txBody>
        </p:sp>
        <p:grpSp>
          <p:nvGrpSpPr>
            <p:cNvPr id="98" name="Group 97"/>
            <p:cNvGrpSpPr/>
            <p:nvPr/>
          </p:nvGrpSpPr>
          <p:grpSpPr>
            <a:xfrm>
              <a:off x="9984119" y="1785656"/>
              <a:ext cx="377227" cy="385340"/>
              <a:chOff x="6112510" y="6954657"/>
              <a:chExt cx="1181100" cy="1206500"/>
            </a:xfrm>
            <a:solidFill>
              <a:srgbClr val="0078D7"/>
            </a:solidFill>
          </p:grpSpPr>
          <p:sp>
            <p:nvSpPr>
              <p:cNvPr id="116" name="Freeform 5"/>
              <p:cNvSpPr>
                <a:spLocks noEditPoints="1"/>
              </p:cNvSpPr>
              <p:nvPr/>
            </p:nvSpPr>
            <p:spPr bwMode="auto">
              <a:xfrm>
                <a:off x="6233160" y="6954657"/>
                <a:ext cx="485775" cy="482600"/>
              </a:xfrm>
              <a:custGeom>
                <a:avLst/>
                <a:gdLst>
                  <a:gd name="T0" fmla="*/ 154 w 306"/>
                  <a:gd name="T1" fmla="*/ 304 h 304"/>
                  <a:gd name="T2" fmla="*/ 122 w 306"/>
                  <a:gd name="T3" fmla="*/ 302 h 304"/>
                  <a:gd name="T4" fmla="*/ 94 w 306"/>
                  <a:gd name="T5" fmla="*/ 292 h 304"/>
                  <a:gd name="T6" fmla="*/ 68 w 306"/>
                  <a:gd name="T7" fmla="*/ 278 h 304"/>
                  <a:gd name="T8" fmla="*/ 46 w 306"/>
                  <a:gd name="T9" fmla="*/ 260 h 304"/>
                  <a:gd name="T10" fmla="*/ 26 w 306"/>
                  <a:gd name="T11" fmla="*/ 238 h 304"/>
                  <a:gd name="T12" fmla="*/ 12 w 306"/>
                  <a:gd name="T13" fmla="*/ 212 h 304"/>
                  <a:gd name="T14" fmla="*/ 4 w 306"/>
                  <a:gd name="T15" fmla="*/ 182 h 304"/>
                  <a:gd name="T16" fmla="*/ 0 w 306"/>
                  <a:gd name="T17" fmla="*/ 152 h 304"/>
                  <a:gd name="T18" fmla="*/ 2 w 306"/>
                  <a:gd name="T19" fmla="*/ 136 h 304"/>
                  <a:gd name="T20" fmla="*/ 8 w 306"/>
                  <a:gd name="T21" fmla="*/ 106 h 304"/>
                  <a:gd name="T22" fmla="*/ 20 w 306"/>
                  <a:gd name="T23" fmla="*/ 80 h 304"/>
                  <a:gd name="T24" fmla="*/ 36 w 306"/>
                  <a:gd name="T25" fmla="*/ 56 h 304"/>
                  <a:gd name="T26" fmla="*/ 56 w 306"/>
                  <a:gd name="T27" fmla="*/ 34 h 304"/>
                  <a:gd name="T28" fmla="*/ 80 w 306"/>
                  <a:gd name="T29" fmla="*/ 18 h 304"/>
                  <a:gd name="T30" fmla="*/ 108 w 306"/>
                  <a:gd name="T31" fmla="*/ 6 h 304"/>
                  <a:gd name="T32" fmla="*/ 138 w 306"/>
                  <a:gd name="T33" fmla="*/ 0 h 304"/>
                  <a:gd name="T34" fmla="*/ 154 w 306"/>
                  <a:gd name="T35" fmla="*/ 0 h 304"/>
                  <a:gd name="T36" fmla="*/ 184 w 306"/>
                  <a:gd name="T37" fmla="*/ 2 h 304"/>
                  <a:gd name="T38" fmla="*/ 212 w 306"/>
                  <a:gd name="T39" fmla="*/ 12 h 304"/>
                  <a:gd name="T40" fmla="*/ 238 w 306"/>
                  <a:gd name="T41" fmla="*/ 26 h 304"/>
                  <a:gd name="T42" fmla="*/ 260 w 306"/>
                  <a:gd name="T43" fmla="*/ 44 h 304"/>
                  <a:gd name="T44" fmla="*/ 280 w 306"/>
                  <a:gd name="T45" fmla="*/ 66 h 304"/>
                  <a:gd name="T46" fmla="*/ 294 w 306"/>
                  <a:gd name="T47" fmla="*/ 92 h 304"/>
                  <a:gd name="T48" fmla="*/ 302 w 306"/>
                  <a:gd name="T49" fmla="*/ 122 h 304"/>
                  <a:gd name="T50" fmla="*/ 306 w 306"/>
                  <a:gd name="T51" fmla="*/ 152 h 304"/>
                  <a:gd name="T52" fmla="*/ 304 w 306"/>
                  <a:gd name="T53" fmla="*/ 168 h 304"/>
                  <a:gd name="T54" fmla="*/ 298 w 306"/>
                  <a:gd name="T55" fmla="*/ 198 h 304"/>
                  <a:gd name="T56" fmla="*/ 288 w 306"/>
                  <a:gd name="T57" fmla="*/ 224 h 304"/>
                  <a:gd name="T58" fmla="*/ 270 w 306"/>
                  <a:gd name="T59" fmla="*/ 248 h 304"/>
                  <a:gd name="T60" fmla="*/ 250 w 306"/>
                  <a:gd name="T61" fmla="*/ 270 h 304"/>
                  <a:gd name="T62" fmla="*/ 226 w 306"/>
                  <a:gd name="T63" fmla="*/ 286 h 304"/>
                  <a:gd name="T64" fmla="*/ 198 w 306"/>
                  <a:gd name="T65" fmla="*/ 298 h 304"/>
                  <a:gd name="T66" fmla="*/ 168 w 306"/>
                  <a:gd name="T67" fmla="*/ 304 h 304"/>
                  <a:gd name="T68" fmla="*/ 154 w 306"/>
                  <a:gd name="T69" fmla="*/ 304 h 304"/>
                  <a:gd name="T70" fmla="*/ 154 w 306"/>
                  <a:gd name="T71" fmla="*/ 28 h 304"/>
                  <a:gd name="T72" fmla="*/ 128 w 306"/>
                  <a:gd name="T73" fmla="*/ 30 h 304"/>
                  <a:gd name="T74" fmla="*/ 104 w 306"/>
                  <a:gd name="T75" fmla="*/ 38 h 304"/>
                  <a:gd name="T76" fmla="*/ 66 w 306"/>
                  <a:gd name="T77" fmla="*/ 64 h 304"/>
                  <a:gd name="T78" fmla="*/ 38 w 306"/>
                  <a:gd name="T79" fmla="*/ 104 h 304"/>
                  <a:gd name="T80" fmla="*/ 32 w 306"/>
                  <a:gd name="T81" fmla="*/ 128 h 304"/>
                  <a:gd name="T82" fmla="*/ 28 w 306"/>
                  <a:gd name="T83" fmla="*/ 152 h 304"/>
                  <a:gd name="T84" fmla="*/ 30 w 306"/>
                  <a:gd name="T85" fmla="*/ 164 h 304"/>
                  <a:gd name="T86" fmla="*/ 34 w 306"/>
                  <a:gd name="T87" fmla="*/ 190 h 304"/>
                  <a:gd name="T88" fmla="*/ 50 w 306"/>
                  <a:gd name="T89" fmla="*/ 222 h 304"/>
                  <a:gd name="T90" fmla="*/ 84 w 306"/>
                  <a:gd name="T91" fmla="*/ 256 h 304"/>
                  <a:gd name="T92" fmla="*/ 116 w 306"/>
                  <a:gd name="T93" fmla="*/ 270 h 304"/>
                  <a:gd name="T94" fmla="*/ 140 w 306"/>
                  <a:gd name="T95" fmla="*/ 276 h 304"/>
                  <a:gd name="T96" fmla="*/ 154 w 306"/>
                  <a:gd name="T97" fmla="*/ 276 h 304"/>
                  <a:gd name="T98" fmla="*/ 178 w 306"/>
                  <a:gd name="T99" fmla="*/ 274 h 304"/>
                  <a:gd name="T100" fmla="*/ 202 w 306"/>
                  <a:gd name="T101" fmla="*/ 266 h 304"/>
                  <a:gd name="T102" fmla="*/ 242 w 306"/>
                  <a:gd name="T103" fmla="*/ 240 h 304"/>
                  <a:gd name="T104" fmla="*/ 268 w 306"/>
                  <a:gd name="T105" fmla="*/ 200 h 304"/>
                  <a:gd name="T106" fmla="*/ 274 w 306"/>
                  <a:gd name="T107" fmla="*/ 178 h 304"/>
                  <a:gd name="T108" fmla="*/ 278 w 306"/>
                  <a:gd name="T109" fmla="*/ 152 h 304"/>
                  <a:gd name="T110" fmla="*/ 276 w 306"/>
                  <a:gd name="T111" fmla="*/ 140 h 304"/>
                  <a:gd name="T112" fmla="*/ 272 w 306"/>
                  <a:gd name="T113" fmla="*/ 116 h 304"/>
                  <a:gd name="T114" fmla="*/ 256 w 306"/>
                  <a:gd name="T115" fmla="*/ 82 h 304"/>
                  <a:gd name="T116" fmla="*/ 222 w 306"/>
                  <a:gd name="T117" fmla="*/ 50 h 304"/>
                  <a:gd name="T118" fmla="*/ 190 w 306"/>
                  <a:gd name="T119" fmla="*/ 34 h 304"/>
                  <a:gd name="T120" fmla="*/ 166 w 306"/>
                  <a:gd name="T121" fmla="*/ 28 h 304"/>
                  <a:gd name="T122" fmla="*/ 154 w 306"/>
                  <a:gd name="T123" fmla="*/ 28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6" h="304">
                    <a:moveTo>
                      <a:pt x="154" y="304"/>
                    </a:moveTo>
                    <a:lnTo>
                      <a:pt x="154" y="304"/>
                    </a:lnTo>
                    <a:lnTo>
                      <a:pt x="138" y="304"/>
                    </a:lnTo>
                    <a:lnTo>
                      <a:pt x="122" y="302"/>
                    </a:lnTo>
                    <a:lnTo>
                      <a:pt x="108" y="298"/>
                    </a:lnTo>
                    <a:lnTo>
                      <a:pt x="94" y="292"/>
                    </a:lnTo>
                    <a:lnTo>
                      <a:pt x="80" y="286"/>
                    </a:lnTo>
                    <a:lnTo>
                      <a:pt x="68" y="278"/>
                    </a:lnTo>
                    <a:lnTo>
                      <a:pt x="56" y="270"/>
                    </a:lnTo>
                    <a:lnTo>
                      <a:pt x="46" y="260"/>
                    </a:lnTo>
                    <a:lnTo>
                      <a:pt x="36" y="248"/>
                    </a:lnTo>
                    <a:lnTo>
                      <a:pt x="26" y="238"/>
                    </a:lnTo>
                    <a:lnTo>
                      <a:pt x="20" y="224"/>
                    </a:lnTo>
                    <a:lnTo>
                      <a:pt x="12" y="212"/>
                    </a:lnTo>
                    <a:lnTo>
                      <a:pt x="8" y="198"/>
                    </a:lnTo>
                    <a:lnTo>
                      <a:pt x="4" y="182"/>
                    </a:lnTo>
                    <a:lnTo>
                      <a:pt x="2" y="168"/>
                    </a:lnTo>
                    <a:lnTo>
                      <a:pt x="0" y="152"/>
                    </a:lnTo>
                    <a:lnTo>
                      <a:pt x="0" y="152"/>
                    </a:lnTo>
                    <a:lnTo>
                      <a:pt x="2" y="136"/>
                    </a:lnTo>
                    <a:lnTo>
                      <a:pt x="4" y="122"/>
                    </a:lnTo>
                    <a:lnTo>
                      <a:pt x="8" y="106"/>
                    </a:lnTo>
                    <a:lnTo>
                      <a:pt x="12" y="92"/>
                    </a:lnTo>
                    <a:lnTo>
                      <a:pt x="20" y="80"/>
                    </a:lnTo>
                    <a:lnTo>
                      <a:pt x="26" y="66"/>
                    </a:lnTo>
                    <a:lnTo>
                      <a:pt x="36" y="56"/>
                    </a:lnTo>
                    <a:lnTo>
                      <a:pt x="46" y="44"/>
                    </a:lnTo>
                    <a:lnTo>
                      <a:pt x="56" y="34"/>
                    </a:lnTo>
                    <a:lnTo>
                      <a:pt x="68" y="26"/>
                    </a:lnTo>
                    <a:lnTo>
                      <a:pt x="80" y="18"/>
                    </a:lnTo>
                    <a:lnTo>
                      <a:pt x="94" y="12"/>
                    </a:lnTo>
                    <a:lnTo>
                      <a:pt x="108" y="6"/>
                    </a:lnTo>
                    <a:lnTo>
                      <a:pt x="122" y="2"/>
                    </a:lnTo>
                    <a:lnTo>
                      <a:pt x="138" y="0"/>
                    </a:lnTo>
                    <a:lnTo>
                      <a:pt x="154" y="0"/>
                    </a:lnTo>
                    <a:lnTo>
                      <a:pt x="154" y="0"/>
                    </a:lnTo>
                    <a:lnTo>
                      <a:pt x="168" y="0"/>
                    </a:lnTo>
                    <a:lnTo>
                      <a:pt x="184" y="2"/>
                    </a:lnTo>
                    <a:lnTo>
                      <a:pt x="198" y="6"/>
                    </a:lnTo>
                    <a:lnTo>
                      <a:pt x="212" y="12"/>
                    </a:lnTo>
                    <a:lnTo>
                      <a:pt x="226" y="18"/>
                    </a:lnTo>
                    <a:lnTo>
                      <a:pt x="238" y="26"/>
                    </a:lnTo>
                    <a:lnTo>
                      <a:pt x="250" y="34"/>
                    </a:lnTo>
                    <a:lnTo>
                      <a:pt x="260" y="44"/>
                    </a:lnTo>
                    <a:lnTo>
                      <a:pt x="270" y="56"/>
                    </a:lnTo>
                    <a:lnTo>
                      <a:pt x="280" y="66"/>
                    </a:lnTo>
                    <a:lnTo>
                      <a:pt x="288" y="80"/>
                    </a:lnTo>
                    <a:lnTo>
                      <a:pt x="294" y="92"/>
                    </a:lnTo>
                    <a:lnTo>
                      <a:pt x="298" y="106"/>
                    </a:lnTo>
                    <a:lnTo>
                      <a:pt x="302" y="122"/>
                    </a:lnTo>
                    <a:lnTo>
                      <a:pt x="304" y="136"/>
                    </a:lnTo>
                    <a:lnTo>
                      <a:pt x="306" y="152"/>
                    </a:lnTo>
                    <a:lnTo>
                      <a:pt x="306" y="152"/>
                    </a:lnTo>
                    <a:lnTo>
                      <a:pt x="304" y="168"/>
                    </a:lnTo>
                    <a:lnTo>
                      <a:pt x="302" y="182"/>
                    </a:lnTo>
                    <a:lnTo>
                      <a:pt x="298" y="198"/>
                    </a:lnTo>
                    <a:lnTo>
                      <a:pt x="294" y="212"/>
                    </a:lnTo>
                    <a:lnTo>
                      <a:pt x="288" y="224"/>
                    </a:lnTo>
                    <a:lnTo>
                      <a:pt x="280" y="238"/>
                    </a:lnTo>
                    <a:lnTo>
                      <a:pt x="270" y="248"/>
                    </a:lnTo>
                    <a:lnTo>
                      <a:pt x="260" y="260"/>
                    </a:lnTo>
                    <a:lnTo>
                      <a:pt x="250" y="270"/>
                    </a:lnTo>
                    <a:lnTo>
                      <a:pt x="238" y="278"/>
                    </a:lnTo>
                    <a:lnTo>
                      <a:pt x="226" y="286"/>
                    </a:lnTo>
                    <a:lnTo>
                      <a:pt x="212" y="292"/>
                    </a:lnTo>
                    <a:lnTo>
                      <a:pt x="198" y="298"/>
                    </a:lnTo>
                    <a:lnTo>
                      <a:pt x="184" y="302"/>
                    </a:lnTo>
                    <a:lnTo>
                      <a:pt x="168" y="304"/>
                    </a:lnTo>
                    <a:lnTo>
                      <a:pt x="154" y="304"/>
                    </a:lnTo>
                    <a:lnTo>
                      <a:pt x="154" y="304"/>
                    </a:lnTo>
                    <a:close/>
                    <a:moveTo>
                      <a:pt x="154" y="28"/>
                    </a:moveTo>
                    <a:lnTo>
                      <a:pt x="154" y="28"/>
                    </a:lnTo>
                    <a:lnTo>
                      <a:pt x="140" y="28"/>
                    </a:lnTo>
                    <a:lnTo>
                      <a:pt x="128" y="30"/>
                    </a:lnTo>
                    <a:lnTo>
                      <a:pt x="116" y="34"/>
                    </a:lnTo>
                    <a:lnTo>
                      <a:pt x="104" y="38"/>
                    </a:lnTo>
                    <a:lnTo>
                      <a:pt x="84" y="50"/>
                    </a:lnTo>
                    <a:lnTo>
                      <a:pt x="66" y="64"/>
                    </a:lnTo>
                    <a:lnTo>
                      <a:pt x="50" y="82"/>
                    </a:lnTo>
                    <a:lnTo>
                      <a:pt x="38" y="104"/>
                    </a:lnTo>
                    <a:lnTo>
                      <a:pt x="34" y="116"/>
                    </a:lnTo>
                    <a:lnTo>
                      <a:pt x="32" y="128"/>
                    </a:lnTo>
                    <a:lnTo>
                      <a:pt x="30" y="140"/>
                    </a:lnTo>
                    <a:lnTo>
                      <a:pt x="28" y="152"/>
                    </a:lnTo>
                    <a:lnTo>
                      <a:pt x="28" y="152"/>
                    </a:lnTo>
                    <a:lnTo>
                      <a:pt x="30" y="164"/>
                    </a:lnTo>
                    <a:lnTo>
                      <a:pt x="32" y="178"/>
                    </a:lnTo>
                    <a:lnTo>
                      <a:pt x="34" y="190"/>
                    </a:lnTo>
                    <a:lnTo>
                      <a:pt x="38" y="200"/>
                    </a:lnTo>
                    <a:lnTo>
                      <a:pt x="50" y="222"/>
                    </a:lnTo>
                    <a:lnTo>
                      <a:pt x="66" y="240"/>
                    </a:lnTo>
                    <a:lnTo>
                      <a:pt x="84" y="256"/>
                    </a:lnTo>
                    <a:lnTo>
                      <a:pt x="104" y="266"/>
                    </a:lnTo>
                    <a:lnTo>
                      <a:pt x="116" y="270"/>
                    </a:lnTo>
                    <a:lnTo>
                      <a:pt x="128" y="274"/>
                    </a:lnTo>
                    <a:lnTo>
                      <a:pt x="140" y="276"/>
                    </a:lnTo>
                    <a:lnTo>
                      <a:pt x="154" y="276"/>
                    </a:lnTo>
                    <a:lnTo>
                      <a:pt x="154" y="276"/>
                    </a:lnTo>
                    <a:lnTo>
                      <a:pt x="166" y="276"/>
                    </a:lnTo>
                    <a:lnTo>
                      <a:pt x="178" y="274"/>
                    </a:lnTo>
                    <a:lnTo>
                      <a:pt x="190" y="270"/>
                    </a:lnTo>
                    <a:lnTo>
                      <a:pt x="202" y="266"/>
                    </a:lnTo>
                    <a:lnTo>
                      <a:pt x="222" y="256"/>
                    </a:lnTo>
                    <a:lnTo>
                      <a:pt x="242" y="240"/>
                    </a:lnTo>
                    <a:lnTo>
                      <a:pt x="256" y="222"/>
                    </a:lnTo>
                    <a:lnTo>
                      <a:pt x="268" y="200"/>
                    </a:lnTo>
                    <a:lnTo>
                      <a:pt x="272" y="190"/>
                    </a:lnTo>
                    <a:lnTo>
                      <a:pt x="274" y="178"/>
                    </a:lnTo>
                    <a:lnTo>
                      <a:pt x="276" y="164"/>
                    </a:lnTo>
                    <a:lnTo>
                      <a:pt x="278" y="152"/>
                    </a:lnTo>
                    <a:lnTo>
                      <a:pt x="278" y="152"/>
                    </a:lnTo>
                    <a:lnTo>
                      <a:pt x="276" y="140"/>
                    </a:lnTo>
                    <a:lnTo>
                      <a:pt x="274" y="128"/>
                    </a:lnTo>
                    <a:lnTo>
                      <a:pt x="272" y="116"/>
                    </a:lnTo>
                    <a:lnTo>
                      <a:pt x="268" y="104"/>
                    </a:lnTo>
                    <a:lnTo>
                      <a:pt x="256" y="82"/>
                    </a:lnTo>
                    <a:lnTo>
                      <a:pt x="242" y="64"/>
                    </a:lnTo>
                    <a:lnTo>
                      <a:pt x="222" y="50"/>
                    </a:lnTo>
                    <a:lnTo>
                      <a:pt x="202" y="38"/>
                    </a:lnTo>
                    <a:lnTo>
                      <a:pt x="190" y="34"/>
                    </a:lnTo>
                    <a:lnTo>
                      <a:pt x="178" y="30"/>
                    </a:lnTo>
                    <a:lnTo>
                      <a:pt x="166" y="28"/>
                    </a:lnTo>
                    <a:lnTo>
                      <a:pt x="154" y="28"/>
                    </a:lnTo>
                    <a:lnTo>
                      <a:pt x="15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7" name="Freeform 6"/>
              <p:cNvSpPr>
                <a:spLocks noEditPoints="1"/>
              </p:cNvSpPr>
              <p:nvPr/>
            </p:nvSpPr>
            <p:spPr bwMode="auto">
              <a:xfrm>
                <a:off x="6112510" y="7481707"/>
                <a:ext cx="727075" cy="679450"/>
              </a:xfrm>
              <a:custGeom>
                <a:avLst/>
                <a:gdLst>
                  <a:gd name="T0" fmla="*/ 0 w 458"/>
                  <a:gd name="T1" fmla="*/ 428 h 428"/>
                  <a:gd name="T2" fmla="*/ 16 w 458"/>
                  <a:gd name="T3" fmla="*/ 210 h 428"/>
                  <a:gd name="T4" fmla="*/ 22 w 458"/>
                  <a:gd name="T5" fmla="*/ 166 h 428"/>
                  <a:gd name="T6" fmla="*/ 36 w 458"/>
                  <a:gd name="T7" fmla="*/ 126 h 428"/>
                  <a:gd name="T8" fmla="*/ 56 w 458"/>
                  <a:gd name="T9" fmla="*/ 90 h 428"/>
                  <a:gd name="T10" fmla="*/ 82 w 458"/>
                  <a:gd name="T11" fmla="*/ 60 h 428"/>
                  <a:gd name="T12" fmla="*/ 112 w 458"/>
                  <a:gd name="T13" fmla="*/ 34 h 428"/>
                  <a:gd name="T14" fmla="*/ 148 w 458"/>
                  <a:gd name="T15" fmla="*/ 16 h 428"/>
                  <a:gd name="T16" fmla="*/ 186 w 458"/>
                  <a:gd name="T17" fmla="*/ 4 h 428"/>
                  <a:gd name="T18" fmla="*/ 226 w 458"/>
                  <a:gd name="T19" fmla="*/ 0 h 428"/>
                  <a:gd name="T20" fmla="*/ 248 w 458"/>
                  <a:gd name="T21" fmla="*/ 0 h 428"/>
                  <a:gd name="T22" fmla="*/ 286 w 458"/>
                  <a:gd name="T23" fmla="*/ 8 h 428"/>
                  <a:gd name="T24" fmla="*/ 322 w 458"/>
                  <a:gd name="T25" fmla="*/ 24 h 428"/>
                  <a:gd name="T26" fmla="*/ 356 w 458"/>
                  <a:gd name="T27" fmla="*/ 48 h 428"/>
                  <a:gd name="T28" fmla="*/ 384 w 458"/>
                  <a:gd name="T29" fmla="*/ 76 h 428"/>
                  <a:gd name="T30" fmla="*/ 408 w 458"/>
                  <a:gd name="T31" fmla="*/ 108 h 428"/>
                  <a:gd name="T32" fmla="*/ 424 w 458"/>
                  <a:gd name="T33" fmla="*/ 146 h 428"/>
                  <a:gd name="T34" fmla="*/ 436 w 458"/>
                  <a:gd name="T35" fmla="*/ 188 h 428"/>
                  <a:gd name="T36" fmla="*/ 458 w 458"/>
                  <a:gd name="T37" fmla="*/ 428 h 428"/>
                  <a:gd name="T38" fmla="*/ 428 w 458"/>
                  <a:gd name="T39" fmla="*/ 400 h 428"/>
                  <a:gd name="T40" fmla="*/ 410 w 458"/>
                  <a:gd name="T41" fmla="*/ 212 h 428"/>
                  <a:gd name="T42" fmla="*/ 404 w 458"/>
                  <a:gd name="T43" fmla="*/ 174 h 428"/>
                  <a:gd name="T44" fmla="*/ 392 w 458"/>
                  <a:gd name="T45" fmla="*/ 140 h 428"/>
                  <a:gd name="T46" fmla="*/ 374 w 458"/>
                  <a:gd name="T47" fmla="*/ 108 h 428"/>
                  <a:gd name="T48" fmla="*/ 352 w 458"/>
                  <a:gd name="T49" fmla="*/ 82 h 428"/>
                  <a:gd name="T50" fmla="*/ 324 w 458"/>
                  <a:gd name="T51" fmla="*/ 58 h 428"/>
                  <a:gd name="T52" fmla="*/ 294 w 458"/>
                  <a:gd name="T53" fmla="*/ 42 h 428"/>
                  <a:gd name="T54" fmla="*/ 262 w 458"/>
                  <a:gd name="T55" fmla="*/ 32 h 428"/>
                  <a:gd name="T56" fmla="*/ 226 w 458"/>
                  <a:gd name="T57" fmla="*/ 28 h 428"/>
                  <a:gd name="T58" fmla="*/ 208 w 458"/>
                  <a:gd name="T59" fmla="*/ 28 h 428"/>
                  <a:gd name="T60" fmla="*/ 174 w 458"/>
                  <a:gd name="T61" fmla="*/ 36 h 428"/>
                  <a:gd name="T62" fmla="*/ 142 w 458"/>
                  <a:gd name="T63" fmla="*/ 50 h 428"/>
                  <a:gd name="T64" fmla="*/ 114 w 458"/>
                  <a:gd name="T65" fmla="*/ 68 h 428"/>
                  <a:gd name="T66" fmla="*/ 90 w 458"/>
                  <a:gd name="T67" fmla="*/ 94 h 428"/>
                  <a:gd name="T68" fmla="*/ 70 w 458"/>
                  <a:gd name="T69" fmla="*/ 122 h 428"/>
                  <a:gd name="T70" fmla="*/ 54 w 458"/>
                  <a:gd name="T71" fmla="*/ 156 h 428"/>
                  <a:gd name="T72" fmla="*/ 46 w 458"/>
                  <a:gd name="T73" fmla="*/ 192 h 428"/>
                  <a:gd name="T74" fmla="*/ 30 w 458"/>
                  <a:gd name="T75" fmla="*/ 40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8" h="428">
                    <a:moveTo>
                      <a:pt x="458" y="428"/>
                    </a:moveTo>
                    <a:lnTo>
                      <a:pt x="0" y="428"/>
                    </a:lnTo>
                    <a:lnTo>
                      <a:pt x="16" y="210"/>
                    </a:lnTo>
                    <a:lnTo>
                      <a:pt x="16" y="210"/>
                    </a:lnTo>
                    <a:lnTo>
                      <a:pt x="18" y="188"/>
                    </a:lnTo>
                    <a:lnTo>
                      <a:pt x="22" y="166"/>
                    </a:lnTo>
                    <a:lnTo>
                      <a:pt x="28" y="146"/>
                    </a:lnTo>
                    <a:lnTo>
                      <a:pt x="36" y="126"/>
                    </a:lnTo>
                    <a:lnTo>
                      <a:pt x="46" y="108"/>
                    </a:lnTo>
                    <a:lnTo>
                      <a:pt x="56" y="90"/>
                    </a:lnTo>
                    <a:lnTo>
                      <a:pt x="68" y="74"/>
                    </a:lnTo>
                    <a:lnTo>
                      <a:pt x="82" y="60"/>
                    </a:lnTo>
                    <a:lnTo>
                      <a:pt x="98" y="46"/>
                    </a:lnTo>
                    <a:lnTo>
                      <a:pt x="112" y="34"/>
                    </a:lnTo>
                    <a:lnTo>
                      <a:pt x="130" y="24"/>
                    </a:lnTo>
                    <a:lnTo>
                      <a:pt x="148" y="16"/>
                    </a:lnTo>
                    <a:lnTo>
                      <a:pt x="166" y="8"/>
                    </a:lnTo>
                    <a:lnTo>
                      <a:pt x="186" y="4"/>
                    </a:lnTo>
                    <a:lnTo>
                      <a:pt x="206" y="0"/>
                    </a:lnTo>
                    <a:lnTo>
                      <a:pt x="226" y="0"/>
                    </a:lnTo>
                    <a:lnTo>
                      <a:pt x="226" y="0"/>
                    </a:lnTo>
                    <a:lnTo>
                      <a:pt x="248" y="0"/>
                    </a:lnTo>
                    <a:lnTo>
                      <a:pt x="268" y="4"/>
                    </a:lnTo>
                    <a:lnTo>
                      <a:pt x="286" y="8"/>
                    </a:lnTo>
                    <a:lnTo>
                      <a:pt x="306" y="16"/>
                    </a:lnTo>
                    <a:lnTo>
                      <a:pt x="322" y="24"/>
                    </a:lnTo>
                    <a:lnTo>
                      <a:pt x="340" y="36"/>
                    </a:lnTo>
                    <a:lnTo>
                      <a:pt x="356" y="48"/>
                    </a:lnTo>
                    <a:lnTo>
                      <a:pt x="370" y="60"/>
                    </a:lnTo>
                    <a:lnTo>
                      <a:pt x="384" y="76"/>
                    </a:lnTo>
                    <a:lnTo>
                      <a:pt x="396" y="92"/>
                    </a:lnTo>
                    <a:lnTo>
                      <a:pt x="408" y="108"/>
                    </a:lnTo>
                    <a:lnTo>
                      <a:pt x="418" y="128"/>
                    </a:lnTo>
                    <a:lnTo>
                      <a:pt x="424" y="146"/>
                    </a:lnTo>
                    <a:lnTo>
                      <a:pt x="432" y="168"/>
                    </a:lnTo>
                    <a:lnTo>
                      <a:pt x="436" y="188"/>
                    </a:lnTo>
                    <a:lnTo>
                      <a:pt x="438" y="210"/>
                    </a:lnTo>
                    <a:lnTo>
                      <a:pt x="458" y="428"/>
                    </a:lnTo>
                    <a:close/>
                    <a:moveTo>
                      <a:pt x="30" y="400"/>
                    </a:moveTo>
                    <a:lnTo>
                      <a:pt x="428" y="400"/>
                    </a:lnTo>
                    <a:lnTo>
                      <a:pt x="410" y="212"/>
                    </a:lnTo>
                    <a:lnTo>
                      <a:pt x="410" y="212"/>
                    </a:lnTo>
                    <a:lnTo>
                      <a:pt x="408" y="194"/>
                    </a:lnTo>
                    <a:lnTo>
                      <a:pt x="404" y="174"/>
                    </a:lnTo>
                    <a:lnTo>
                      <a:pt x="398" y="156"/>
                    </a:lnTo>
                    <a:lnTo>
                      <a:pt x="392" y="140"/>
                    </a:lnTo>
                    <a:lnTo>
                      <a:pt x="384" y="124"/>
                    </a:lnTo>
                    <a:lnTo>
                      <a:pt x="374" y="108"/>
                    </a:lnTo>
                    <a:lnTo>
                      <a:pt x="364" y="94"/>
                    </a:lnTo>
                    <a:lnTo>
                      <a:pt x="352" y="82"/>
                    </a:lnTo>
                    <a:lnTo>
                      <a:pt x="338" y="70"/>
                    </a:lnTo>
                    <a:lnTo>
                      <a:pt x="324" y="58"/>
                    </a:lnTo>
                    <a:lnTo>
                      <a:pt x="310" y="50"/>
                    </a:lnTo>
                    <a:lnTo>
                      <a:pt x="294" y="42"/>
                    </a:lnTo>
                    <a:lnTo>
                      <a:pt x="278" y="36"/>
                    </a:lnTo>
                    <a:lnTo>
                      <a:pt x="262" y="32"/>
                    </a:lnTo>
                    <a:lnTo>
                      <a:pt x="244" y="28"/>
                    </a:lnTo>
                    <a:lnTo>
                      <a:pt x="226" y="28"/>
                    </a:lnTo>
                    <a:lnTo>
                      <a:pt x="226" y="28"/>
                    </a:lnTo>
                    <a:lnTo>
                      <a:pt x="208" y="28"/>
                    </a:lnTo>
                    <a:lnTo>
                      <a:pt x="192" y="32"/>
                    </a:lnTo>
                    <a:lnTo>
                      <a:pt x="174" y="36"/>
                    </a:lnTo>
                    <a:lnTo>
                      <a:pt x="158" y="42"/>
                    </a:lnTo>
                    <a:lnTo>
                      <a:pt x="142" y="50"/>
                    </a:lnTo>
                    <a:lnTo>
                      <a:pt x="128" y="58"/>
                    </a:lnTo>
                    <a:lnTo>
                      <a:pt x="114" y="68"/>
                    </a:lnTo>
                    <a:lnTo>
                      <a:pt x="102" y="80"/>
                    </a:lnTo>
                    <a:lnTo>
                      <a:pt x="90" y="94"/>
                    </a:lnTo>
                    <a:lnTo>
                      <a:pt x="80" y="108"/>
                    </a:lnTo>
                    <a:lnTo>
                      <a:pt x="70" y="122"/>
                    </a:lnTo>
                    <a:lnTo>
                      <a:pt x="62" y="138"/>
                    </a:lnTo>
                    <a:lnTo>
                      <a:pt x="54" y="156"/>
                    </a:lnTo>
                    <a:lnTo>
                      <a:pt x="50" y="174"/>
                    </a:lnTo>
                    <a:lnTo>
                      <a:pt x="46" y="192"/>
                    </a:lnTo>
                    <a:lnTo>
                      <a:pt x="44" y="212"/>
                    </a:lnTo>
                    <a:lnTo>
                      <a:pt x="30" y="4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8" name="Freeform 7"/>
              <p:cNvSpPr>
                <a:spLocks noEditPoints="1"/>
              </p:cNvSpPr>
              <p:nvPr/>
            </p:nvSpPr>
            <p:spPr bwMode="auto">
              <a:xfrm>
                <a:off x="6826885" y="7173732"/>
                <a:ext cx="374650" cy="374650"/>
              </a:xfrm>
              <a:custGeom>
                <a:avLst/>
                <a:gdLst>
                  <a:gd name="T0" fmla="*/ 118 w 236"/>
                  <a:gd name="T1" fmla="*/ 236 h 236"/>
                  <a:gd name="T2" fmla="*/ 94 w 236"/>
                  <a:gd name="T3" fmla="*/ 234 h 236"/>
                  <a:gd name="T4" fmla="*/ 52 w 236"/>
                  <a:gd name="T5" fmla="*/ 216 h 236"/>
                  <a:gd name="T6" fmla="*/ 20 w 236"/>
                  <a:gd name="T7" fmla="*/ 184 h 236"/>
                  <a:gd name="T8" fmla="*/ 2 w 236"/>
                  <a:gd name="T9" fmla="*/ 142 h 236"/>
                  <a:gd name="T10" fmla="*/ 0 w 236"/>
                  <a:gd name="T11" fmla="*/ 118 h 236"/>
                  <a:gd name="T12" fmla="*/ 2 w 236"/>
                  <a:gd name="T13" fmla="*/ 106 h 236"/>
                  <a:gd name="T14" fmla="*/ 10 w 236"/>
                  <a:gd name="T15" fmla="*/ 72 h 236"/>
                  <a:gd name="T16" fmla="*/ 34 w 236"/>
                  <a:gd name="T17" fmla="*/ 34 h 236"/>
                  <a:gd name="T18" fmla="*/ 72 w 236"/>
                  <a:gd name="T19" fmla="*/ 10 h 236"/>
                  <a:gd name="T20" fmla="*/ 106 w 236"/>
                  <a:gd name="T21" fmla="*/ 0 h 236"/>
                  <a:gd name="T22" fmla="*/ 118 w 236"/>
                  <a:gd name="T23" fmla="*/ 0 h 236"/>
                  <a:gd name="T24" fmla="*/ 142 w 236"/>
                  <a:gd name="T25" fmla="*/ 2 h 236"/>
                  <a:gd name="T26" fmla="*/ 184 w 236"/>
                  <a:gd name="T27" fmla="*/ 20 h 236"/>
                  <a:gd name="T28" fmla="*/ 216 w 236"/>
                  <a:gd name="T29" fmla="*/ 52 h 236"/>
                  <a:gd name="T30" fmla="*/ 234 w 236"/>
                  <a:gd name="T31" fmla="*/ 94 h 236"/>
                  <a:gd name="T32" fmla="*/ 236 w 236"/>
                  <a:gd name="T33" fmla="*/ 118 h 236"/>
                  <a:gd name="T34" fmla="*/ 236 w 236"/>
                  <a:gd name="T35" fmla="*/ 130 h 236"/>
                  <a:gd name="T36" fmla="*/ 226 w 236"/>
                  <a:gd name="T37" fmla="*/ 164 h 236"/>
                  <a:gd name="T38" fmla="*/ 202 w 236"/>
                  <a:gd name="T39" fmla="*/ 200 h 236"/>
                  <a:gd name="T40" fmla="*/ 164 w 236"/>
                  <a:gd name="T41" fmla="*/ 226 h 236"/>
                  <a:gd name="T42" fmla="*/ 130 w 236"/>
                  <a:gd name="T43" fmla="*/ 234 h 236"/>
                  <a:gd name="T44" fmla="*/ 118 w 236"/>
                  <a:gd name="T45" fmla="*/ 236 h 236"/>
                  <a:gd name="T46" fmla="*/ 118 w 236"/>
                  <a:gd name="T47" fmla="*/ 28 h 236"/>
                  <a:gd name="T48" fmla="*/ 84 w 236"/>
                  <a:gd name="T49" fmla="*/ 36 h 236"/>
                  <a:gd name="T50" fmla="*/ 54 w 236"/>
                  <a:gd name="T51" fmla="*/ 54 h 236"/>
                  <a:gd name="T52" fmla="*/ 36 w 236"/>
                  <a:gd name="T53" fmla="*/ 82 h 236"/>
                  <a:gd name="T54" fmla="*/ 28 w 236"/>
                  <a:gd name="T55" fmla="*/ 118 h 236"/>
                  <a:gd name="T56" fmla="*/ 30 w 236"/>
                  <a:gd name="T57" fmla="*/ 136 h 236"/>
                  <a:gd name="T58" fmla="*/ 44 w 236"/>
                  <a:gd name="T59" fmla="*/ 168 h 236"/>
                  <a:gd name="T60" fmla="*/ 68 w 236"/>
                  <a:gd name="T61" fmla="*/ 192 h 236"/>
                  <a:gd name="T62" fmla="*/ 100 w 236"/>
                  <a:gd name="T63" fmla="*/ 206 h 236"/>
                  <a:gd name="T64" fmla="*/ 118 w 236"/>
                  <a:gd name="T65" fmla="*/ 208 h 236"/>
                  <a:gd name="T66" fmla="*/ 154 w 236"/>
                  <a:gd name="T67" fmla="*/ 200 h 236"/>
                  <a:gd name="T68" fmla="*/ 182 w 236"/>
                  <a:gd name="T69" fmla="*/ 182 h 236"/>
                  <a:gd name="T70" fmla="*/ 200 w 236"/>
                  <a:gd name="T71" fmla="*/ 152 h 236"/>
                  <a:gd name="T72" fmla="*/ 208 w 236"/>
                  <a:gd name="T73" fmla="*/ 118 h 236"/>
                  <a:gd name="T74" fmla="*/ 206 w 236"/>
                  <a:gd name="T75" fmla="*/ 100 h 236"/>
                  <a:gd name="T76" fmla="*/ 192 w 236"/>
                  <a:gd name="T77" fmla="*/ 68 h 236"/>
                  <a:gd name="T78" fmla="*/ 168 w 236"/>
                  <a:gd name="T79" fmla="*/ 44 h 236"/>
                  <a:gd name="T80" fmla="*/ 136 w 236"/>
                  <a:gd name="T81" fmla="*/ 30 h 236"/>
                  <a:gd name="T82" fmla="*/ 118 w 236"/>
                  <a:gd name="T83" fmla="*/ 2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236"/>
                    </a:moveTo>
                    <a:lnTo>
                      <a:pt x="118" y="236"/>
                    </a:lnTo>
                    <a:lnTo>
                      <a:pt x="106" y="234"/>
                    </a:lnTo>
                    <a:lnTo>
                      <a:pt x="94" y="234"/>
                    </a:lnTo>
                    <a:lnTo>
                      <a:pt x="72" y="226"/>
                    </a:lnTo>
                    <a:lnTo>
                      <a:pt x="52" y="216"/>
                    </a:lnTo>
                    <a:lnTo>
                      <a:pt x="34" y="200"/>
                    </a:lnTo>
                    <a:lnTo>
                      <a:pt x="20" y="184"/>
                    </a:lnTo>
                    <a:lnTo>
                      <a:pt x="10" y="164"/>
                    </a:lnTo>
                    <a:lnTo>
                      <a:pt x="2" y="142"/>
                    </a:lnTo>
                    <a:lnTo>
                      <a:pt x="2" y="130"/>
                    </a:lnTo>
                    <a:lnTo>
                      <a:pt x="0" y="118"/>
                    </a:lnTo>
                    <a:lnTo>
                      <a:pt x="0" y="118"/>
                    </a:lnTo>
                    <a:lnTo>
                      <a:pt x="2" y="106"/>
                    </a:lnTo>
                    <a:lnTo>
                      <a:pt x="2" y="94"/>
                    </a:lnTo>
                    <a:lnTo>
                      <a:pt x="10" y="72"/>
                    </a:lnTo>
                    <a:lnTo>
                      <a:pt x="20" y="52"/>
                    </a:lnTo>
                    <a:lnTo>
                      <a:pt x="34" y="34"/>
                    </a:lnTo>
                    <a:lnTo>
                      <a:pt x="52" y="20"/>
                    </a:lnTo>
                    <a:lnTo>
                      <a:pt x="72" y="10"/>
                    </a:lnTo>
                    <a:lnTo>
                      <a:pt x="94" y="2"/>
                    </a:lnTo>
                    <a:lnTo>
                      <a:pt x="106" y="0"/>
                    </a:lnTo>
                    <a:lnTo>
                      <a:pt x="118" y="0"/>
                    </a:lnTo>
                    <a:lnTo>
                      <a:pt x="118" y="0"/>
                    </a:lnTo>
                    <a:lnTo>
                      <a:pt x="130" y="0"/>
                    </a:lnTo>
                    <a:lnTo>
                      <a:pt x="142" y="2"/>
                    </a:lnTo>
                    <a:lnTo>
                      <a:pt x="164" y="10"/>
                    </a:lnTo>
                    <a:lnTo>
                      <a:pt x="184" y="20"/>
                    </a:lnTo>
                    <a:lnTo>
                      <a:pt x="202" y="34"/>
                    </a:lnTo>
                    <a:lnTo>
                      <a:pt x="216" y="52"/>
                    </a:lnTo>
                    <a:lnTo>
                      <a:pt x="226" y="72"/>
                    </a:lnTo>
                    <a:lnTo>
                      <a:pt x="234" y="94"/>
                    </a:lnTo>
                    <a:lnTo>
                      <a:pt x="236" y="106"/>
                    </a:lnTo>
                    <a:lnTo>
                      <a:pt x="236" y="118"/>
                    </a:lnTo>
                    <a:lnTo>
                      <a:pt x="236" y="118"/>
                    </a:lnTo>
                    <a:lnTo>
                      <a:pt x="236" y="130"/>
                    </a:lnTo>
                    <a:lnTo>
                      <a:pt x="234" y="142"/>
                    </a:lnTo>
                    <a:lnTo>
                      <a:pt x="226" y="164"/>
                    </a:lnTo>
                    <a:lnTo>
                      <a:pt x="216" y="184"/>
                    </a:lnTo>
                    <a:lnTo>
                      <a:pt x="202" y="200"/>
                    </a:lnTo>
                    <a:lnTo>
                      <a:pt x="184" y="216"/>
                    </a:lnTo>
                    <a:lnTo>
                      <a:pt x="164" y="226"/>
                    </a:lnTo>
                    <a:lnTo>
                      <a:pt x="142" y="234"/>
                    </a:lnTo>
                    <a:lnTo>
                      <a:pt x="130" y="234"/>
                    </a:lnTo>
                    <a:lnTo>
                      <a:pt x="118" y="236"/>
                    </a:lnTo>
                    <a:lnTo>
                      <a:pt x="118" y="236"/>
                    </a:lnTo>
                    <a:close/>
                    <a:moveTo>
                      <a:pt x="118" y="28"/>
                    </a:moveTo>
                    <a:lnTo>
                      <a:pt x="118" y="28"/>
                    </a:lnTo>
                    <a:lnTo>
                      <a:pt x="100" y="30"/>
                    </a:lnTo>
                    <a:lnTo>
                      <a:pt x="84" y="36"/>
                    </a:lnTo>
                    <a:lnTo>
                      <a:pt x="68" y="44"/>
                    </a:lnTo>
                    <a:lnTo>
                      <a:pt x="54" y="54"/>
                    </a:lnTo>
                    <a:lnTo>
                      <a:pt x="44" y="68"/>
                    </a:lnTo>
                    <a:lnTo>
                      <a:pt x="36" y="82"/>
                    </a:lnTo>
                    <a:lnTo>
                      <a:pt x="30" y="100"/>
                    </a:lnTo>
                    <a:lnTo>
                      <a:pt x="28" y="118"/>
                    </a:lnTo>
                    <a:lnTo>
                      <a:pt x="28" y="118"/>
                    </a:lnTo>
                    <a:lnTo>
                      <a:pt x="30" y="136"/>
                    </a:lnTo>
                    <a:lnTo>
                      <a:pt x="36" y="152"/>
                    </a:lnTo>
                    <a:lnTo>
                      <a:pt x="44" y="168"/>
                    </a:lnTo>
                    <a:lnTo>
                      <a:pt x="54" y="182"/>
                    </a:lnTo>
                    <a:lnTo>
                      <a:pt x="68" y="192"/>
                    </a:lnTo>
                    <a:lnTo>
                      <a:pt x="84" y="200"/>
                    </a:lnTo>
                    <a:lnTo>
                      <a:pt x="100" y="206"/>
                    </a:lnTo>
                    <a:lnTo>
                      <a:pt x="118" y="208"/>
                    </a:lnTo>
                    <a:lnTo>
                      <a:pt x="118" y="208"/>
                    </a:lnTo>
                    <a:lnTo>
                      <a:pt x="136" y="206"/>
                    </a:lnTo>
                    <a:lnTo>
                      <a:pt x="154" y="200"/>
                    </a:lnTo>
                    <a:lnTo>
                      <a:pt x="168" y="192"/>
                    </a:lnTo>
                    <a:lnTo>
                      <a:pt x="182" y="182"/>
                    </a:lnTo>
                    <a:lnTo>
                      <a:pt x="192" y="168"/>
                    </a:lnTo>
                    <a:lnTo>
                      <a:pt x="200" y="152"/>
                    </a:lnTo>
                    <a:lnTo>
                      <a:pt x="206" y="136"/>
                    </a:lnTo>
                    <a:lnTo>
                      <a:pt x="208" y="118"/>
                    </a:lnTo>
                    <a:lnTo>
                      <a:pt x="208" y="118"/>
                    </a:lnTo>
                    <a:lnTo>
                      <a:pt x="206" y="100"/>
                    </a:lnTo>
                    <a:lnTo>
                      <a:pt x="200" y="82"/>
                    </a:lnTo>
                    <a:lnTo>
                      <a:pt x="192" y="68"/>
                    </a:lnTo>
                    <a:lnTo>
                      <a:pt x="182" y="54"/>
                    </a:lnTo>
                    <a:lnTo>
                      <a:pt x="168" y="44"/>
                    </a:lnTo>
                    <a:lnTo>
                      <a:pt x="154" y="36"/>
                    </a:lnTo>
                    <a:lnTo>
                      <a:pt x="136" y="30"/>
                    </a:lnTo>
                    <a:lnTo>
                      <a:pt x="118" y="28"/>
                    </a:lnTo>
                    <a:lnTo>
                      <a:pt x="118"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9" name="Freeform 8"/>
              <p:cNvSpPr>
                <a:spLocks noEditPoints="1"/>
              </p:cNvSpPr>
              <p:nvPr/>
            </p:nvSpPr>
            <p:spPr bwMode="auto">
              <a:xfrm>
                <a:off x="6817360" y="7567432"/>
                <a:ext cx="476250" cy="523875"/>
              </a:xfrm>
              <a:custGeom>
                <a:avLst/>
                <a:gdLst>
                  <a:gd name="T0" fmla="*/ 46 w 300"/>
                  <a:gd name="T1" fmla="*/ 330 h 330"/>
                  <a:gd name="T2" fmla="*/ 32 w 300"/>
                  <a:gd name="T3" fmla="*/ 158 h 330"/>
                  <a:gd name="T4" fmla="*/ 22 w 300"/>
                  <a:gd name="T5" fmla="*/ 114 h 330"/>
                  <a:gd name="T6" fmla="*/ 4 w 300"/>
                  <a:gd name="T7" fmla="*/ 70 h 330"/>
                  <a:gd name="T8" fmla="*/ 6 w 300"/>
                  <a:gd name="T9" fmla="*/ 54 h 330"/>
                  <a:gd name="T10" fmla="*/ 18 w 300"/>
                  <a:gd name="T11" fmla="*/ 42 h 330"/>
                  <a:gd name="T12" fmla="*/ 44 w 300"/>
                  <a:gd name="T13" fmla="*/ 22 h 330"/>
                  <a:gd name="T14" fmla="*/ 74 w 300"/>
                  <a:gd name="T15" fmla="*/ 8 h 330"/>
                  <a:gd name="T16" fmla="*/ 106 w 300"/>
                  <a:gd name="T17" fmla="*/ 2 h 330"/>
                  <a:gd name="T18" fmla="*/ 122 w 300"/>
                  <a:gd name="T19" fmla="*/ 0 h 330"/>
                  <a:gd name="T20" fmla="*/ 154 w 300"/>
                  <a:gd name="T21" fmla="*/ 4 h 330"/>
                  <a:gd name="T22" fmla="*/ 182 w 300"/>
                  <a:gd name="T23" fmla="*/ 14 h 330"/>
                  <a:gd name="T24" fmla="*/ 210 w 300"/>
                  <a:gd name="T25" fmla="*/ 28 h 330"/>
                  <a:gd name="T26" fmla="*/ 232 w 300"/>
                  <a:gd name="T27" fmla="*/ 48 h 330"/>
                  <a:gd name="T28" fmla="*/ 252 w 300"/>
                  <a:gd name="T29" fmla="*/ 72 h 330"/>
                  <a:gd name="T30" fmla="*/ 268 w 300"/>
                  <a:gd name="T31" fmla="*/ 98 h 330"/>
                  <a:gd name="T32" fmla="*/ 280 w 300"/>
                  <a:gd name="T33" fmla="*/ 130 h 330"/>
                  <a:gd name="T34" fmla="*/ 284 w 300"/>
                  <a:gd name="T35" fmla="*/ 162 h 330"/>
                  <a:gd name="T36" fmla="*/ 72 w 300"/>
                  <a:gd name="T37" fmla="*/ 302 h 330"/>
                  <a:gd name="T38" fmla="*/ 256 w 300"/>
                  <a:gd name="T39" fmla="*/ 164 h 330"/>
                  <a:gd name="T40" fmla="*/ 252 w 300"/>
                  <a:gd name="T41" fmla="*/ 140 h 330"/>
                  <a:gd name="T42" fmla="*/ 232 w 300"/>
                  <a:gd name="T43" fmla="*/ 92 h 330"/>
                  <a:gd name="T44" fmla="*/ 208 w 300"/>
                  <a:gd name="T45" fmla="*/ 62 h 330"/>
                  <a:gd name="T46" fmla="*/ 188 w 300"/>
                  <a:gd name="T47" fmla="*/ 46 h 330"/>
                  <a:gd name="T48" fmla="*/ 164 w 300"/>
                  <a:gd name="T49" fmla="*/ 36 h 330"/>
                  <a:gd name="T50" fmla="*/ 136 w 300"/>
                  <a:gd name="T51" fmla="*/ 30 h 330"/>
                  <a:gd name="T52" fmla="*/ 122 w 300"/>
                  <a:gd name="T53" fmla="*/ 28 h 330"/>
                  <a:gd name="T54" fmla="*/ 98 w 300"/>
                  <a:gd name="T55" fmla="*/ 32 h 330"/>
                  <a:gd name="T56" fmla="*/ 52 w 300"/>
                  <a:gd name="T57" fmla="*/ 50 h 330"/>
                  <a:gd name="T58" fmla="*/ 34 w 300"/>
                  <a:gd name="T59" fmla="*/ 66 h 330"/>
                  <a:gd name="T60" fmla="*/ 52 w 300"/>
                  <a:gd name="T61" fmla="*/ 110 h 330"/>
                  <a:gd name="T62" fmla="*/ 60 w 300"/>
                  <a:gd name="T63" fmla="*/ 156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0" h="330">
                    <a:moveTo>
                      <a:pt x="300" y="330"/>
                    </a:moveTo>
                    <a:lnTo>
                      <a:pt x="46" y="330"/>
                    </a:lnTo>
                    <a:lnTo>
                      <a:pt x="32" y="158"/>
                    </a:lnTo>
                    <a:lnTo>
                      <a:pt x="32" y="158"/>
                    </a:lnTo>
                    <a:lnTo>
                      <a:pt x="28" y="136"/>
                    </a:lnTo>
                    <a:lnTo>
                      <a:pt x="22" y="114"/>
                    </a:lnTo>
                    <a:lnTo>
                      <a:pt x="14" y="92"/>
                    </a:lnTo>
                    <a:lnTo>
                      <a:pt x="4" y="70"/>
                    </a:lnTo>
                    <a:lnTo>
                      <a:pt x="0" y="62"/>
                    </a:lnTo>
                    <a:lnTo>
                      <a:pt x="6" y="54"/>
                    </a:lnTo>
                    <a:lnTo>
                      <a:pt x="6" y="54"/>
                    </a:lnTo>
                    <a:lnTo>
                      <a:pt x="18" y="42"/>
                    </a:lnTo>
                    <a:lnTo>
                      <a:pt x="30" y="32"/>
                    </a:lnTo>
                    <a:lnTo>
                      <a:pt x="44" y="22"/>
                    </a:lnTo>
                    <a:lnTo>
                      <a:pt x="58" y="14"/>
                    </a:lnTo>
                    <a:lnTo>
                      <a:pt x="74" y="8"/>
                    </a:lnTo>
                    <a:lnTo>
                      <a:pt x="90" y="4"/>
                    </a:lnTo>
                    <a:lnTo>
                      <a:pt x="106" y="2"/>
                    </a:lnTo>
                    <a:lnTo>
                      <a:pt x="122" y="0"/>
                    </a:lnTo>
                    <a:lnTo>
                      <a:pt x="122" y="0"/>
                    </a:lnTo>
                    <a:lnTo>
                      <a:pt x="138" y="2"/>
                    </a:lnTo>
                    <a:lnTo>
                      <a:pt x="154" y="4"/>
                    </a:lnTo>
                    <a:lnTo>
                      <a:pt x="168" y="8"/>
                    </a:lnTo>
                    <a:lnTo>
                      <a:pt x="182" y="14"/>
                    </a:lnTo>
                    <a:lnTo>
                      <a:pt x="196" y="20"/>
                    </a:lnTo>
                    <a:lnTo>
                      <a:pt x="210" y="28"/>
                    </a:lnTo>
                    <a:lnTo>
                      <a:pt x="222" y="38"/>
                    </a:lnTo>
                    <a:lnTo>
                      <a:pt x="232" y="48"/>
                    </a:lnTo>
                    <a:lnTo>
                      <a:pt x="244" y="58"/>
                    </a:lnTo>
                    <a:lnTo>
                      <a:pt x="252" y="72"/>
                    </a:lnTo>
                    <a:lnTo>
                      <a:pt x="260" y="84"/>
                    </a:lnTo>
                    <a:lnTo>
                      <a:pt x="268" y="98"/>
                    </a:lnTo>
                    <a:lnTo>
                      <a:pt x="274" y="114"/>
                    </a:lnTo>
                    <a:lnTo>
                      <a:pt x="280" y="130"/>
                    </a:lnTo>
                    <a:lnTo>
                      <a:pt x="282" y="146"/>
                    </a:lnTo>
                    <a:lnTo>
                      <a:pt x="284" y="162"/>
                    </a:lnTo>
                    <a:lnTo>
                      <a:pt x="300" y="330"/>
                    </a:lnTo>
                    <a:close/>
                    <a:moveTo>
                      <a:pt x="72" y="302"/>
                    </a:moveTo>
                    <a:lnTo>
                      <a:pt x="268" y="302"/>
                    </a:lnTo>
                    <a:lnTo>
                      <a:pt x="256" y="164"/>
                    </a:lnTo>
                    <a:lnTo>
                      <a:pt x="256" y="164"/>
                    </a:lnTo>
                    <a:lnTo>
                      <a:pt x="252" y="140"/>
                    </a:lnTo>
                    <a:lnTo>
                      <a:pt x="244" y="114"/>
                    </a:lnTo>
                    <a:lnTo>
                      <a:pt x="232" y="92"/>
                    </a:lnTo>
                    <a:lnTo>
                      <a:pt x="216" y="72"/>
                    </a:lnTo>
                    <a:lnTo>
                      <a:pt x="208" y="62"/>
                    </a:lnTo>
                    <a:lnTo>
                      <a:pt x="198" y="54"/>
                    </a:lnTo>
                    <a:lnTo>
                      <a:pt x="188" y="46"/>
                    </a:lnTo>
                    <a:lnTo>
                      <a:pt x="176" y="40"/>
                    </a:lnTo>
                    <a:lnTo>
                      <a:pt x="164" y="36"/>
                    </a:lnTo>
                    <a:lnTo>
                      <a:pt x="150" y="32"/>
                    </a:lnTo>
                    <a:lnTo>
                      <a:pt x="136" y="30"/>
                    </a:lnTo>
                    <a:lnTo>
                      <a:pt x="122" y="28"/>
                    </a:lnTo>
                    <a:lnTo>
                      <a:pt x="122" y="28"/>
                    </a:lnTo>
                    <a:lnTo>
                      <a:pt x="110" y="30"/>
                    </a:lnTo>
                    <a:lnTo>
                      <a:pt x="98" y="32"/>
                    </a:lnTo>
                    <a:lnTo>
                      <a:pt x="74" y="38"/>
                    </a:lnTo>
                    <a:lnTo>
                      <a:pt x="52" y="50"/>
                    </a:lnTo>
                    <a:lnTo>
                      <a:pt x="34" y="66"/>
                    </a:lnTo>
                    <a:lnTo>
                      <a:pt x="34" y="66"/>
                    </a:lnTo>
                    <a:lnTo>
                      <a:pt x="44" y="88"/>
                    </a:lnTo>
                    <a:lnTo>
                      <a:pt x="52" y="110"/>
                    </a:lnTo>
                    <a:lnTo>
                      <a:pt x="56" y="132"/>
                    </a:lnTo>
                    <a:lnTo>
                      <a:pt x="60" y="156"/>
                    </a:lnTo>
                    <a:lnTo>
                      <a:pt x="72" y="3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99" name="Group 98"/>
            <p:cNvGrpSpPr/>
            <p:nvPr/>
          </p:nvGrpSpPr>
          <p:grpSpPr>
            <a:xfrm>
              <a:off x="10034296" y="4898172"/>
              <a:ext cx="385751" cy="482188"/>
              <a:chOff x="2954338" y="6831013"/>
              <a:chExt cx="1041400" cy="1301750"/>
            </a:xfrm>
            <a:solidFill>
              <a:srgbClr val="0078D7"/>
            </a:solidFill>
          </p:grpSpPr>
          <p:sp>
            <p:nvSpPr>
              <p:cNvPr id="114" name="Freeform 36"/>
              <p:cNvSpPr>
                <a:spLocks noEditPoints="1"/>
              </p:cNvSpPr>
              <p:nvPr/>
            </p:nvSpPr>
            <p:spPr bwMode="auto">
              <a:xfrm>
                <a:off x="3195638" y="7329488"/>
                <a:ext cx="390525" cy="393700"/>
              </a:xfrm>
              <a:custGeom>
                <a:avLst/>
                <a:gdLst>
                  <a:gd name="T0" fmla="*/ 122 w 246"/>
                  <a:gd name="T1" fmla="*/ 248 h 248"/>
                  <a:gd name="T2" fmla="*/ 98 w 246"/>
                  <a:gd name="T3" fmla="*/ 244 h 248"/>
                  <a:gd name="T4" fmla="*/ 74 w 246"/>
                  <a:gd name="T5" fmla="*/ 238 h 248"/>
                  <a:gd name="T6" fmla="*/ 36 w 246"/>
                  <a:gd name="T7" fmla="*/ 210 h 248"/>
                  <a:gd name="T8" fmla="*/ 8 w 246"/>
                  <a:gd name="T9" fmla="*/ 172 h 248"/>
                  <a:gd name="T10" fmla="*/ 2 w 246"/>
                  <a:gd name="T11" fmla="*/ 148 h 248"/>
                  <a:gd name="T12" fmla="*/ 0 w 246"/>
                  <a:gd name="T13" fmla="*/ 124 h 248"/>
                  <a:gd name="T14" fmla="*/ 0 w 246"/>
                  <a:gd name="T15" fmla="*/ 112 h 248"/>
                  <a:gd name="T16" fmla="*/ 4 w 246"/>
                  <a:gd name="T17" fmla="*/ 88 h 248"/>
                  <a:gd name="T18" fmla="*/ 20 w 246"/>
                  <a:gd name="T19" fmla="*/ 56 h 248"/>
                  <a:gd name="T20" fmla="*/ 54 w 246"/>
                  <a:gd name="T21" fmla="*/ 22 h 248"/>
                  <a:gd name="T22" fmla="*/ 86 w 246"/>
                  <a:gd name="T23" fmla="*/ 6 h 248"/>
                  <a:gd name="T24" fmla="*/ 110 w 246"/>
                  <a:gd name="T25" fmla="*/ 2 h 248"/>
                  <a:gd name="T26" fmla="*/ 122 w 246"/>
                  <a:gd name="T27" fmla="*/ 0 h 248"/>
                  <a:gd name="T28" fmla="*/ 148 w 246"/>
                  <a:gd name="T29" fmla="*/ 4 h 248"/>
                  <a:gd name="T30" fmla="*/ 170 w 246"/>
                  <a:gd name="T31" fmla="*/ 10 h 248"/>
                  <a:gd name="T32" fmla="*/ 210 w 246"/>
                  <a:gd name="T33" fmla="*/ 36 h 248"/>
                  <a:gd name="T34" fmla="*/ 236 w 246"/>
                  <a:gd name="T35" fmla="*/ 76 h 248"/>
                  <a:gd name="T36" fmla="*/ 242 w 246"/>
                  <a:gd name="T37" fmla="*/ 100 h 248"/>
                  <a:gd name="T38" fmla="*/ 246 w 246"/>
                  <a:gd name="T39" fmla="*/ 124 h 248"/>
                  <a:gd name="T40" fmla="*/ 244 w 246"/>
                  <a:gd name="T41" fmla="*/ 136 h 248"/>
                  <a:gd name="T42" fmla="*/ 240 w 246"/>
                  <a:gd name="T43" fmla="*/ 160 h 248"/>
                  <a:gd name="T44" fmla="*/ 224 w 246"/>
                  <a:gd name="T45" fmla="*/ 192 h 248"/>
                  <a:gd name="T46" fmla="*/ 192 w 246"/>
                  <a:gd name="T47" fmla="*/ 226 h 248"/>
                  <a:gd name="T48" fmla="*/ 158 w 246"/>
                  <a:gd name="T49" fmla="*/ 242 h 248"/>
                  <a:gd name="T50" fmla="*/ 134 w 246"/>
                  <a:gd name="T51" fmla="*/ 246 h 248"/>
                  <a:gd name="T52" fmla="*/ 122 w 246"/>
                  <a:gd name="T53" fmla="*/ 248 h 248"/>
                  <a:gd name="T54" fmla="*/ 122 w 246"/>
                  <a:gd name="T55" fmla="*/ 28 h 248"/>
                  <a:gd name="T56" fmla="*/ 86 w 246"/>
                  <a:gd name="T57" fmla="*/ 36 h 248"/>
                  <a:gd name="T58" fmla="*/ 56 w 246"/>
                  <a:gd name="T59" fmla="*/ 56 h 248"/>
                  <a:gd name="T60" fmla="*/ 34 w 246"/>
                  <a:gd name="T61" fmla="*/ 86 h 248"/>
                  <a:gd name="T62" fmla="*/ 28 w 246"/>
                  <a:gd name="T63" fmla="*/ 124 h 248"/>
                  <a:gd name="T64" fmla="*/ 30 w 246"/>
                  <a:gd name="T65" fmla="*/ 144 h 248"/>
                  <a:gd name="T66" fmla="*/ 44 w 246"/>
                  <a:gd name="T67" fmla="*/ 178 h 248"/>
                  <a:gd name="T68" fmla="*/ 70 w 246"/>
                  <a:gd name="T69" fmla="*/ 202 h 248"/>
                  <a:gd name="T70" fmla="*/ 104 w 246"/>
                  <a:gd name="T71" fmla="*/ 218 h 248"/>
                  <a:gd name="T72" fmla="*/ 122 w 246"/>
                  <a:gd name="T73" fmla="*/ 220 h 248"/>
                  <a:gd name="T74" fmla="*/ 160 w 246"/>
                  <a:gd name="T75" fmla="*/ 212 h 248"/>
                  <a:gd name="T76" fmla="*/ 190 w 246"/>
                  <a:gd name="T77" fmla="*/ 192 h 248"/>
                  <a:gd name="T78" fmla="*/ 210 w 246"/>
                  <a:gd name="T79" fmla="*/ 160 h 248"/>
                  <a:gd name="T80" fmla="*/ 218 w 246"/>
                  <a:gd name="T81" fmla="*/ 124 h 248"/>
                  <a:gd name="T82" fmla="*/ 216 w 246"/>
                  <a:gd name="T83" fmla="*/ 104 h 248"/>
                  <a:gd name="T84" fmla="*/ 202 w 246"/>
                  <a:gd name="T85" fmla="*/ 70 h 248"/>
                  <a:gd name="T86" fmla="*/ 176 w 246"/>
                  <a:gd name="T87" fmla="*/ 46 h 248"/>
                  <a:gd name="T88" fmla="*/ 142 w 246"/>
                  <a:gd name="T89" fmla="*/ 30 h 248"/>
                  <a:gd name="T90" fmla="*/ 122 w 246"/>
                  <a:gd name="T91" fmla="*/ 2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6" h="248">
                    <a:moveTo>
                      <a:pt x="122" y="248"/>
                    </a:moveTo>
                    <a:lnTo>
                      <a:pt x="122" y="248"/>
                    </a:lnTo>
                    <a:lnTo>
                      <a:pt x="110" y="246"/>
                    </a:lnTo>
                    <a:lnTo>
                      <a:pt x="98" y="244"/>
                    </a:lnTo>
                    <a:lnTo>
                      <a:pt x="86" y="242"/>
                    </a:lnTo>
                    <a:lnTo>
                      <a:pt x="74" y="238"/>
                    </a:lnTo>
                    <a:lnTo>
                      <a:pt x="54" y="226"/>
                    </a:lnTo>
                    <a:lnTo>
                      <a:pt x="36" y="210"/>
                    </a:lnTo>
                    <a:lnTo>
                      <a:pt x="20" y="192"/>
                    </a:lnTo>
                    <a:lnTo>
                      <a:pt x="8" y="172"/>
                    </a:lnTo>
                    <a:lnTo>
                      <a:pt x="4" y="160"/>
                    </a:lnTo>
                    <a:lnTo>
                      <a:pt x="2" y="148"/>
                    </a:lnTo>
                    <a:lnTo>
                      <a:pt x="0" y="136"/>
                    </a:lnTo>
                    <a:lnTo>
                      <a:pt x="0" y="124"/>
                    </a:lnTo>
                    <a:lnTo>
                      <a:pt x="0" y="124"/>
                    </a:lnTo>
                    <a:lnTo>
                      <a:pt x="0" y="112"/>
                    </a:lnTo>
                    <a:lnTo>
                      <a:pt x="2" y="100"/>
                    </a:lnTo>
                    <a:lnTo>
                      <a:pt x="4" y="88"/>
                    </a:lnTo>
                    <a:lnTo>
                      <a:pt x="8" y="76"/>
                    </a:lnTo>
                    <a:lnTo>
                      <a:pt x="20" y="56"/>
                    </a:lnTo>
                    <a:lnTo>
                      <a:pt x="36" y="36"/>
                    </a:lnTo>
                    <a:lnTo>
                      <a:pt x="54" y="22"/>
                    </a:lnTo>
                    <a:lnTo>
                      <a:pt x="74" y="10"/>
                    </a:lnTo>
                    <a:lnTo>
                      <a:pt x="86" y="6"/>
                    </a:lnTo>
                    <a:lnTo>
                      <a:pt x="98" y="4"/>
                    </a:lnTo>
                    <a:lnTo>
                      <a:pt x="110" y="2"/>
                    </a:lnTo>
                    <a:lnTo>
                      <a:pt x="122" y="0"/>
                    </a:lnTo>
                    <a:lnTo>
                      <a:pt x="122" y="0"/>
                    </a:lnTo>
                    <a:lnTo>
                      <a:pt x="134" y="2"/>
                    </a:lnTo>
                    <a:lnTo>
                      <a:pt x="148" y="4"/>
                    </a:lnTo>
                    <a:lnTo>
                      <a:pt x="158" y="6"/>
                    </a:lnTo>
                    <a:lnTo>
                      <a:pt x="170" y="10"/>
                    </a:lnTo>
                    <a:lnTo>
                      <a:pt x="192" y="22"/>
                    </a:lnTo>
                    <a:lnTo>
                      <a:pt x="210" y="36"/>
                    </a:lnTo>
                    <a:lnTo>
                      <a:pt x="224" y="56"/>
                    </a:lnTo>
                    <a:lnTo>
                      <a:pt x="236" y="76"/>
                    </a:lnTo>
                    <a:lnTo>
                      <a:pt x="240" y="88"/>
                    </a:lnTo>
                    <a:lnTo>
                      <a:pt x="242" y="100"/>
                    </a:lnTo>
                    <a:lnTo>
                      <a:pt x="244" y="112"/>
                    </a:lnTo>
                    <a:lnTo>
                      <a:pt x="246" y="124"/>
                    </a:lnTo>
                    <a:lnTo>
                      <a:pt x="246" y="124"/>
                    </a:lnTo>
                    <a:lnTo>
                      <a:pt x="244" y="136"/>
                    </a:lnTo>
                    <a:lnTo>
                      <a:pt x="242" y="148"/>
                    </a:lnTo>
                    <a:lnTo>
                      <a:pt x="240" y="160"/>
                    </a:lnTo>
                    <a:lnTo>
                      <a:pt x="236" y="172"/>
                    </a:lnTo>
                    <a:lnTo>
                      <a:pt x="224" y="192"/>
                    </a:lnTo>
                    <a:lnTo>
                      <a:pt x="210" y="210"/>
                    </a:lnTo>
                    <a:lnTo>
                      <a:pt x="192" y="226"/>
                    </a:lnTo>
                    <a:lnTo>
                      <a:pt x="170" y="238"/>
                    </a:lnTo>
                    <a:lnTo>
                      <a:pt x="158" y="242"/>
                    </a:lnTo>
                    <a:lnTo>
                      <a:pt x="148" y="244"/>
                    </a:lnTo>
                    <a:lnTo>
                      <a:pt x="134" y="246"/>
                    </a:lnTo>
                    <a:lnTo>
                      <a:pt x="122" y="248"/>
                    </a:lnTo>
                    <a:lnTo>
                      <a:pt x="122" y="248"/>
                    </a:lnTo>
                    <a:close/>
                    <a:moveTo>
                      <a:pt x="122" y="28"/>
                    </a:moveTo>
                    <a:lnTo>
                      <a:pt x="122" y="28"/>
                    </a:lnTo>
                    <a:lnTo>
                      <a:pt x="104" y="30"/>
                    </a:lnTo>
                    <a:lnTo>
                      <a:pt x="86" y="36"/>
                    </a:lnTo>
                    <a:lnTo>
                      <a:pt x="70" y="46"/>
                    </a:lnTo>
                    <a:lnTo>
                      <a:pt x="56" y="56"/>
                    </a:lnTo>
                    <a:lnTo>
                      <a:pt x="44" y="70"/>
                    </a:lnTo>
                    <a:lnTo>
                      <a:pt x="34" y="86"/>
                    </a:lnTo>
                    <a:lnTo>
                      <a:pt x="30" y="104"/>
                    </a:lnTo>
                    <a:lnTo>
                      <a:pt x="28" y="124"/>
                    </a:lnTo>
                    <a:lnTo>
                      <a:pt x="28" y="124"/>
                    </a:lnTo>
                    <a:lnTo>
                      <a:pt x="30" y="144"/>
                    </a:lnTo>
                    <a:lnTo>
                      <a:pt x="34" y="160"/>
                    </a:lnTo>
                    <a:lnTo>
                      <a:pt x="44" y="178"/>
                    </a:lnTo>
                    <a:lnTo>
                      <a:pt x="56" y="192"/>
                    </a:lnTo>
                    <a:lnTo>
                      <a:pt x="70" y="202"/>
                    </a:lnTo>
                    <a:lnTo>
                      <a:pt x="86" y="212"/>
                    </a:lnTo>
                    <a:lnTo>
                      <a:pt x="104" y="218"/>
                    </a:lnTo>
                    <a:lnTo>
                      <a:pt x="122" y="220"/>
                    </a:lnTo>
                    <a:lnTo>
                      <a:pt x="122" y="220"/>
                    </a:lnTo>
                    <a:lnTo>
                      <a:pt x="142" y="218"/>
                    </a:lnTo>
                    <a:lnTo>
                      <a:pt x="160" y="212"/>
                    </a:lnTo>
                    <a:lnTo>
                      <a:pt x="176" y="202"/>
                    </a:lnTo>
                    <a:lnTo>
                      <a:pt x="190" y="192"/>
                    </a:lnTo>
                    <a:lnTo>
                      <a:pt x="202" y="178"/>
                    </a:lnTo>
                    <a:lnTo>
                      <a:pt x="210" y="160"/>
                    </a:lnTo>
                    <a:lnTo>
                      <a:pt x="216" y="144"/>
                    </a:lnTo>
                    <a:lnTo>
                      <a:pt x="218" y="124"/>
                    </a:lnTo>
                    <a:lnTo>
                      <a:pt x="218" y="124"/>
                    </a:lnTo>
                    <a:lnTo>
                      <a:pt x="216" y="104"/>
                    </a:lnTo>
                    <a:lnTo>
                      <a:pt x="210" y="86"/>
                    </a:lnTo>
                    <a:lnTo>
                      <a:pt x="202" y="70"/>
                    </a:lnTo>
                    <a:lnTo>
                      <a:pt x="190" y="56"/>
                    </a:lnTo>
                    <a:lnTo>
                      <a:pt x="176" y="46"/>
                    </a:lnTo>
                    <a:lnTo>
                      <a:pt x="160" y="36"/>
                    </a:lnTo>
                    <a:lnTo>
                      <a:pt x="142" y="30"/>
                    </a:lnTo>
                    <a:lnTo>
                      <a:pt x="122" y="28"/>
                    </a:lnTo>
                    <a:lnTo>
                      <a:pt x="122" y="28"/>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5" name="Freeform 37"/>
              <p:cNvSpPr>
                <a:spLocks/>
              </p:cNvSpPr>
              <p:nvPr/>
            </p:nvSpPr>
            <p:spPr bwMode="auto">
              <a:xfrm>
                <a:off x="2954338" y="6831013"/>
                <a:ext cx="1041400" cy="1301750"/>
              </a:xfrm>
              <a:custGeom>
                <a:avLst/>
                <a:gdLst>
                  <a:gd name="T0" fmla="*/ 114 w 656"/>
                  <a:gd name="T1" fmla="*/ 784 h 820"/>
                  <a:gd name="T2" fmla="*/ 80 w 656"/>
                  <a:gd name="T3" fmla="*/ 760 h 820"/>
                  <a:gd name="T4" fmla="*/ 172 w 656"/>
                  <a:gd name="T5" fmla="*/ 608 h 820"/>
                  <a:gd name="T6" fmla="*/ 238 w 656"/>
                  <a:gd name="T7" fmla="*/ 672 h 820"/>
                  <a:gd name="T8" fmla="*/ 300 w 656"/>
                  <a:gd name="T9" fmla="*/ 684 h 820"/>
                  <a:gd name="T10" fmla="*/ 328 w 656"/>
                  <a:gd name="T11" fmla="*/ 628 h 820"/>
                  <a:gd name="T12" fmla="*/ 416 w 656"/>
                  <a:gd name="T13" fmla="*/ 630 h 820"/>
                  <a:gd name="T14" fmla="*/ 466 w 656"/>
                  <a:gd name="T15" fmla="*/ 592 h 820"/>
                  <a:gd name="T16" fmla="*/ 446 w 656"/>
                  <a:gd name="T17" fmla="*/ 536 h 820"/>
                  <a:gd name="T18" fmla="*/ 512 w 656"/>
                  <a:gd name="T19" fmla="*/ 474 h 820"/>
                  <a:gd name="T20" fmla="*/ 518 w 656"/>
                  <a:gd name="T21" fmla="*/ 406 h 820"/>
                  <a:gd name="T22" fmla="*/ 464 w 656"/>
                  <a:gd name="T23" fmla="*/ 386 h 820"/>
                  <a:gd name="T24" fmla="*/ 466 w 656"/>
                  <a:gd name="T25" fmla="*/ 296 h 820"/>
                  <a:gd name="T26" fmla="*/ 424 w 656"/>
                  <a:gd name="T27" fmla="*/ 244 h 820"/>
                  <a:gd name="T28" fmla="*/ 372 w 656"/>
                  <a:gd name="T29" fmla="*/ 266 h 820"/>
                  <a:gd name="T30" fmla="*/ 310 w 656"/>
                  <a:gd name="T31" fmla="*/ 200 h 820"/>
                  <a:gd name="T32" fmla="*/ 240 w 656"/>
                  <a:gd name="T33" fmla="*/ 198 h 820"/>
                  <a:gd name="T34" fmla="*/ 198 w 656"/>
                  <a:gd name="T35" fmla="*/ 256 h 820"/>
                  <a:gd name="T36" fmla="*/ 128 w 656"/>
                  <a:gd name="T37" fmla="*/ 244 h 820"/>
                  <a:gd name="T38" fmla="*/ 82 w 656"/>
                  <a:gd name="T39" fmla="*/ 296 h 820"/>
                  <a:gd name="T40" fmla="*/ 84 w 656"/>
                  <a:gd name="T41" fmla="*/ 386 h 820"/>
                  <a:gd name="T42" fmla="*/ 32 w 656"/>
                  <a:gd name="T43" fmla="*/ 406 h 820"/>
                  <a:gd name="T44" fmla="*/ 38 w 656"/>
                  <a:gd name="T45" fmla="*/ 474 h 820"/>
                  <a:gd name="T46" fmla="*/ 102 w 656"/>
                  <a:gd name="T47" fmla="*/ 536 h 820"/>
                  <a:gd name="T48" fmla="*/ 78 w 656"/>
                  <a:gd name="T49" fmla="*/ 550 h 820"/>
                  <a:gd name="T50" fmla="*/ 10 w 656"/>
                  <a:gd name="T51" fmla="*/ 488 h 820"/>
                  <a:gd name="T52" fmla="*/ 6 w 656"/>
                  <a:gd name="T53" fmla="*/ 394 h 820"/>
                  <a:gd name="T54" fmla="*/ 74 w 656"/>
                  <a:gd name="T55" fmla="*/ 334 h 820"/>
                  <a:gd name="T56" fmla="*/ 60 w 656"/>
                  <a:gd name="T57" fmla="*/ 264 h 820"/>
                  <a:gd name="T58" fmla="*/ 138 w 656"/>
                  <a:gd name="T59" fmla="*/ 218 h 820"/>
                  <a:gd name="T60" fmla="*/ 212 w 656"/>
                  <a:gd name="T61" fmla="*/ 192 h 820"/>
                  <a:gd name="T62" fmla="*/ 296 w 656"/>
                  <a:gd name="T63" fmla="*/ 164 h 820"/>
                  <a:gd name="T64" fmla="*/ 342 w 656"/>
                  <a:gd name="T65" fmla="*/ 222 h 820"/>
                  <a:gd name="T66" fmla="*/ 426 w 656"/>
                  <a:gd name="T67" fmla="*/ 216 h 820"/>
                  <a:gd name="T68" fmla="*/ 494 w 656"/>
                  <a:gd name="T69" fmla="*/ 278 h 820"/>
                  <a:gd name="T70" fmla="*/ 490 w 656"/>
                  <a:gd name="T71" fmla="*/ 370 h 820"/>
                  <a:gd name="T72" fmla="*/ 548 w 656"/>
                  <a:gd name="T73" fmla="*/ 410 h 820"/>
                  <a:gd name="T74" fmla="*/ 528 w 656"/>
                  <a:gd name="T75" fmla="*/ 498 h 820"/>
                  <a:gd name="T76" fmla="*/ 492 w 656"/>
                  <a:gd name="T77" fmla="*/ 568 h 820"/>
                  <a:gd name="T78" fmla="*/ 452 w 656"/>
                  <a:gd name="T79" fmla="*/ 646 h 820"/>
                  <a:gd name="T80" fmla="*/ 398 w 656"/>
                  <a:gd name="T81" fmla="*/ 652 h 820"/>
                  <a:gd name="T82" fmla="*/ 330 w 656"/>
                  <a:gd name="T83" fmla="*/ 696 h 820"/>
                  <a:gd name="T84" fmla="*/ 238 w 656"/>
                  <a:gd name="T85" fmla="*/ 710 h 820"/>
                  <a:gd name="T86" fmla="*/ 176 w 656"/>
                  <a:gd name="T87" fmla="*/ 640 h 820"/>
                  <a:gd name="T88" fmla="*/ 232 w 656"/>
                  <a:gd name="T89" fmla="*/ 788 h 820"/>
                  <a:gd name="T90" fmla="*/ 472 w 656"/>
                  <a:gd name="T91" fmla="*/ 730 h 820"/>
                  <a:gd name="T92" fmla="*/ 626 w 656"/>
                  <a:gd name="T93" fmla="*/ 474 h 820"/>
                  <a:gd name="T94" fmla="*/ 546 w 656"/>
                  <a:gd name="T95" fmla="*/ 214 h 820"/>
                  <a:gd name="T96" fmla="*/ 274 w 656"/>
                  <a:gd name="T97" fmla="*/ 84 h 820"/>
                  <a:gd name="T98" fmla="*/ 186 w 656"/>
                  <a:gd name="T99" fmla="*/ 170 h 820"/>
                  <a:gd name="T100" fmla="*/ 30 w 656"/>
                  <a:gd name="T101" fmla="*/ 136 h 820"/>
                  <a:gd name="T102" fmla="*/ 124 w 656"/>
                  <a:gd name="T103" fmla="*/ 2 h 820"/>
                  <a:gd name="T104" fmla="*/ 130 w 656"/>
                  <a:gd name="T105" fmla="*/ 100 h 820"/>
                  <a:gd name="T106" fmla="*/ 240 w 656"/>
                  <a:gd name="T107" fmla="*/ 58 h 820"/>
                  <a:gd name="T108" fmla="*/ 516 w 656"/>
                  <a:gd name="T109" fmla="*/ 144 h 820"/>
                  <a:gd name="T110" fmla="*/ 656 w 656"/>
                  <a:gd name="T111" fmla="*/ 438 h 820"/>
                  <a:gd name="T112" fmla="*/ 544 w 656"/>
                  <a:gd name="T113" fmla="*/ 708 h 820"/>
                  <a:gd name="T114" fmla="*/ 274 w 656"/>
                  <a:gd name="T115" fmla="*/ 820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6" h="820">
                    <a:moveTo>
                      <a:pt x="274" y="820"/>
                    </a:moveTo>
                    <a:lnTo>
                      <a:pt x="274" y="820"/>
                    </a:lnTo>
                    <a:lnTo>
                      <a:pt x="250" y="818"/>
                    </a:lnTo>
                    <a:lnTo>
                      <a:pt x="228" y="816"/>
                    </a:lnTo>
                    <a:lnTo>
                      <a:pt x="204" y="812"/>
                    </a:lnTo>
                    <a:lnTo>
                      <a:pt x="182" y="808"/>
                    </a:lnTo>
                    <a:lnTo>
                      <a:pt x="158" y="802"/>
                    </a:lnTo>
                    <a:lnTo>
                      <a:pt x="136" y="794"/>
                    </a:lnTo>
                    <a:lnTo>
                      <a:pt x="114" y="784"/>
                    </a:lnTo>
                    <a:lnTo>
                      <a:pt x="94" y="774"/>
                    </a:lnTo>
                    <a:lnTo>
                      <a:pt x="94" y="774"/>
                    </a:lnTo>
                    <a:lnTo>
                      <a:pt x="88" y="770"/>
                    </a:lnTo>
                    <a:lnTo>
                      <a:pt x="88" y="770"/>
                    </a:lnTo>
                    <a:lnTo>
                      <a:pt x="86" y="768"/>
                    </a:lnTo>
                    <a:lnTo>
                      <a:pt x="86" y="768"/>
                    </a:lnTo>
                    <a:lnTo>
                      <a:pt x="82" y="766"/>
                    </a:lnTo>
                    <a:lnTo>
                      <a:pt x="80" y="760"/>
                    </a:lnTo>
                    <a:lnTo>
                      <a:pt x="80" y="760"/>
                    </a:lnTo>
                    <a:lnTo>
                      <a:pt x="80" y="754"/>
                    </a:lnTo>
                    <a:lnTo>
                      <a:pt x="82" y="750"/>
                    </a:lnTo>
                    <a:lnTo>
                      <a:pt x="94" y="730"/>
                    </a:lnTo>
                    <a:lnTo>
                      <a:pt x="158" y="616"/>
                    </a:lnTo>
                    <a:lnTo>
                      <a:pt x="158" y="616"/>
                    </a:lnTo>
                    <a:lnTo>
                      <a:pt x="162" y="612"/>
                    </a:lnTo>
                    <a:lnTo>
                      <a:pt x="166" y="608"/>
                    </a:lnTo>
                    <a:lnTo>
                      <a:pt x="166" y="608"/>
                    </a:lnTo>
                    <a:lnTo>
                      <a:pt x="172" y="608"/>
                    </a:lnTo>
                    <a:lnTo>
                      <a:pt x="176" y="610"/>
                    </a:lnTo>
                    <a:lnTo>
                      <a:pt x="176" y="610"/>
                    </a:lnTo>
                    <a:lnTo>
                      <a:pt x="198" y="620"/>
                    </a:lnTo>
                    <a:lnTo>
                      <a:pt x="222" y="628"/>
                    </a:lnTo>
                    <a:lnTo>
                      <a:pt x="222" y="628"/>
                    </a:lnTo>
                    <a:lnTo>
                      <a:pt x="228" y="632"/>
                    </a:lnTo>
                    <a:lnTo>
                      <a:pt x="232" y="638"/>
                    </a:lnTo>
                    <a:lnTo>
                      <a:pt x="238" y="672"/>
                    </a:lnTo>
                    <a:lnTo>
                      <a:pt x="238" y="672"/>
                    </a:lnTo>
                    <a:lnTo>
                      <a:pt x="238" y="674"/>
                    </a:lnTo>
                    <a:lnTo>
                      <a:pt x="238" y="674"/>
                    </a:lnTo>
                    <a:lnTo>
                      <a:pt x="240" y="678"/>
                    </a:lnTo>
                    <a:lnTo>
                      <a:pt x="244" y="680"/>
                    </a:lnTo>
                    <a:lnTo>
                      <a:pt x="248" y="684"/>
                    </a:lnTo>
                    <a:lnTo>
                      <a:pt x="252" y="684"/>
                    </a:lnTo>
                    <a:lnTo>
                      <a:pt x="296" y="684"/>
                    </a:lnTo>
                    <a:lnTo>
                      <a:pt x="296" y="684"/>
                    </a:lnTo>
                    <a:lnTo>
                      <a:pt x="300" y="684"/>
                    </a:lnTo>
                    <a:lnTo>
                      <a:pt x="306" y="680"/>
                    </a:lnTo>
                    <a:lnTo>
                      <a:pt x="308" y="678"/>
                    </a:lnTo>
                    <a:lnTo>
                      <a:pt x="310" y="674"/>
                    </a:lnTo>
                    <a:lnTo>
                      <a:pt x="310" y="674"/>
                    </a:lnTo>
                    <a:lnTo>
                      <a:pt x="310" y="672"/>
                    </a:lnTo>
                    <a:lnTo>
                      <a:pt x="318" y="638"/>
                    </a:lnTo>
                    <a:lnTo>
                      <a:pt x="318" y="638"/>
                    </a:lnTo>
                    <a:lnTo>
                      <a:pt x="320" y="632"/>
                    </a:lnTo>
                    <a:lnTo>
                      <a:pt x="328" y="628"/>
                    </a:lnTo>
                    <a:lnTo>
                      <a:pt x="328" y="628"/>
                    </a:lnTo>
                    <a:lnTo>
                      <a:pt x="350" y="620"/>
                    </a:lnTo>
                    <a:lnTo>
                      <a:pt x="372" y="610"/>
                    </a:lnTo>
                    <a:lnTo>
                      <a:pt x="372" y="610"/>
                    </a:lnTo>
                    <a:lnTo>
                      <a:pt x="380" y="608"/>
                    </a:lnTo>
                    <a:lnTo>
                      <a:pt x="386" y="610"/>
                    </a:lnTo>
                    <a:lnTo>
                      <a:pt x="414" y="628"/>
                    </a:lnTo>
                    <a:lnTo>
                      <a:pt x="414" y="628"/>
                    </a:lnTo>
                    <a:lnTo>
                      <a:pt x="416" y="630"/>
                    </a:lnTo>
                    <a:lnTo>
                      <a:pt x="416" y="630"/>
                    </a:lnTo>
                    <a:lnTo>
                      <a:pt x="420" y="632"/>
                    </a:lnTo>
                    <a:lnTo>
                      <a:pt x="424" y="632"/>
                    </a:lnTo>
                    <a:lnTo>
                      <a:pt x="424" y="632"/>
                    </a:lnTo>
                    <a:lnTo>
                      <a:pt x="428" y="630"/>
                    </a:lnTo>
                    <a:lnTo>
                      <a:pt x="434" y="628"/>
                    </a:lnTo>
                    <a:lnTo>
                      <a:pt x="464" y="596"/>
                    </a:lnTo>
                    <a:lnTo>
                      <a:pt x="464" y="596"/>
                    </a:lnTo>
                    <a:lnTo>
                      <a:pt x="466" y="592"/>
                    </a:lnTo>
                    <a:lnTo>
                      <a:pt x="468" y="588"/>
                    </a:lnTo>
                    <a:lnTo>
                      <a:pt x="468" y="584"/>
                    </a:lnTo>
                    <a:lnTo>
                      <a:pt x="466" y="580"/>
                    </a:lnTo>
                    <a:lnTo>
                      <a:pt x="466" y="580"/>
                    </a:lnTo>
                    <a:lnTo>
                      <a:pt x="466" y="578"/>
                    </a:lnTo>
                    <a:lnTo>
                      <a:pt x="446" y="550"/>
                    </a:lnTo>
                    <a:lnTo>
                      <a:pt x="446" y="550"/>
                    </a:lnTo>
                    <a:lnTo>
                      <a:pt x="444" y="542"/>
                    </a:lnTo>
                    <a:lnTo>
                      <a:pt x="446" y="536"/>
                    </a:lnTo>
                    <a:lnTo>
                      <a:pt x="446" y="536"/>
                    </a:lnTo>
                    <a:lnTo>
                      <a:pt x="456" y="514"/>
                    </a:lnTo>
                    <a:lnTo>
                      <a:pt x="464" y="490"/>
                    </a:lnTo>
                    <a:lnTo>
                      <a:pt x="464" y="490"/>
                    </a:lnTo>
                    <a:lnTo>
                      <a:pt x="468" y="484"/>
                    </a:lnTo>
                    <a:lnTo>
                      <a:pt x="476" y="480"/>
                    </a:lnTo>
                    <a:lnTo>
                      <a:pt x="508" y="474"/>
                    </a:lnTo>
                    <a:lnTo>
                      <a:pt x="508" y="474"/>
                    </a:lnTo>
                    <a:lnTo>
                      <a:pt x="512" y="474"/>
                    </a:lnTo>
                    <a:lnTo>
                      <a:pt x="512" y="474"/>
                    </a:lnTo>
                    <a:lnTo>
                      <a:pt x="514" y="472"/>
                    </a:lnTo>
                    <a:lnTo>
                      <a:pt x="518" y="468"/>
                    </a:lnTo>
                    <a:lnTo>
                      <a:pt x="520" y="464"/>
                    </a:lnTo>
                    <a:lnTo>
                      <a:pt x="520" y="460"/>
                    </a:lnTo>
                    <a:lnTo>
                      <a:pt x="520" y="416"/>
                    </a:lnTo>
                    <a:lnTo>
                      <a:pt x="520" y="416"/>
                    </a:lnTo>
                    <a:lnTo>
                      <a:pt x="520" y="412"/>
                    </a:lnTo>
                    <a:lnTo>
                      <a:pt x="518" y="406"/>
                    </a:lnTo>
                    <a:lnTo>
                      <a:pt x="514" y="404"/>
                    </a:lnTo>
                    <a:lnTo>
                      <a:pt x="512" y="402"/>
                    </a:lnTo>
                    <a:lnTo>
                      <a:pt x="512" y="402"/>
                    </a:lnTo>
                    <a:lnTo>
                      <a:pt x="508" y="402"/>
                    </a:lnTo>
                    <a:lnTo>
                      <a:pt x="476" y="396"/>
                    </a:lnTo>
                    <a:lnTo>
                      <a:pt x="476" y="396"/>
                    </a:lnTo>
                    <a:lnTo>
                      <a:pt x="468" y="392"/>
                    </a:lnTo>
                    <a:lnTo>
                      <a:pt x="464" y="386"/>
                    </a:lnTo>
                    <a:lnTo>
                      <a:pt x="464" y="386"/>
                    </a:lnTo>
                    <a:lnTo>
                      <a:pt x="456" y="362"/>
                    </a:lnTo>
                    <a:lnTo>
                      <a:pt x="446" y="340"/>
                    </a:lnTo>
                    <a:lnTo>
                      <a:pt x="446" y="340"/>
                    </a:lnTo>
                    <a:lnTo>
                      <a:pt x="444" y="334"/>
                    </a:lnTo>
                    <a:lnTo>
                      <a:pt x="446" y="326"/>
                    </a:lnTo>
                    <a:lnTo>
                      <a:pt x="466" y="298"/>
                    </a:lnTo>
                    <a:lnTo>
                      <a:pt x="466" y="298"/>
                    </a:lnTo>
                    <a:lnTo>
                      <a:pt x="466" y="296"/>
                    </a:lnTo>
                    <a:lnTo>
                      <a:pt x="466" y="296"/>
                    </a:lnTo>
                    <a:lnTo>
                      <a:pt x="468" y="292"/>
                    </a:lnTo>
                    <a:lnTo>
                      <a:pt x="468" y="288"/>
                    </a:lnTo>
                    <a:lnTo>
                      <a:pt x="466" y="284"/>
                    </a:lnTo>
                    <a:lnTo>
                      <a:pt x="464" y="280"/>
                    </a:lnTo>
                    <a:lnTo>
                      <a:pt x="434" y="248"/>
                    </a:lnTo>
                    <a:lnTo>
                      <a:pt x="434" y="248"/>
                    </a:lnTo>
                    <a:lnTo>
                      <a:pt x="428" y="246"/>
                    </a:lnTo>
                    <a:lnTo>
                      <a:pt x="424" y="244"/>
                    </a:lnTo>
                    <a:lnTo>
                      <a:pt x="424" y="244"/>
                    </a:lnTo>
                    <a:lnTo>
                      <a:pt x="420" y="244"/>
                    </a:lnTo>
                    <a:lnTo>
                      <a:pt x="416" y="246"/>
                    </a:lnTo>
                    <a:lnTo>
                      <a:pt x="416" y="246"/>
                    </a:lnTo>
                    <a:lnTo>
                      <a:pt x="414" y="248"/>
                    </a:lnTo>
                    <a:lnTo>
                      <a:pt x="386" y="266"/>
                    </a:lnTo>
                    <a:lnTo>
                      <a:pt x="386" y="266"/>
                    </a:lnTo>
                    <a:lnTo>
                      <a:pt x="380" y="268"/>
                    </a:lnTo>
                    <a:lnTo>
                      <a:pt x="372" y="266"/>
                    </a:lnTo>
                    <a:lnTo>
                      <a:pt x="372" y="266"/>
                    </a:lnTo>
                    <a:lnTo>
                      <a:pt x="350" y="256"/>
                    </a:lnTo>
                    <a:lnTo>
                      <a:pt x="328" y="248"/>
                    </a:lnTo>
                    <a:lnTo>
                      <a:pt x="328" y="248"/>
                    </a:lnTo>
                    <a:lnTo>
                      <a:pt x="320" y="244"/>
                    </a:lnTo>
                    <a:lnTo>
                      <a:pt x="318" y="236"/>
                    </a:lnTo>
                    <a:lnTo>
                      <a:pt x="310" y="204"/>
                    </a:lnTo>
                    <a:lnTo>
                      <a:pt x="310" y="204"/>
                    </a:lnTo>
                    <a:lnTo>
                      <a:pt x="310" y="200"/>
                    </a:lnTo>
                    <a:lnTo>
                      <a:pt x="310" y="200"/>
                    </a:lnTo>
                    <a:lnTo>
                      <a:pt x="308" y="198"/>
                    </a:lnTo>
                    <a:lnTo>
                      <a:pt x="306" y="196"/>
                    </a:lnTo>
                    <a:lnTo>
                      <a:pt x="300" y="192"/>
                    </a:lnTo>
                    <a:lnTo>
                      <a:pt x="296" y="192"/>
                    </a:lnTo>
                    <a:lnTo>
                      <a:pt x="254" y="192"/>
                    </a:lnTo>
                    <a:lnTo>
                      <a:pt x="254" y="192"/>
                    </a:lnTo>
                    <a:lnTo>
                      <a:pt x="248" y="192"/>
                    </a:lnTo>
                    <a:lnTo>
                      <a:pt x="244" y="196"/>
                    </a:lnTo>
                    <a:lnTo>
                      <a:pt x="240" y="198"/>
                    </a:lnTo>
                    <a:lnTo>
                      <a:pt x="238" y="200"/>
                    </a:lnTo>
                    <a:lnTo>
                      <a:pt x="238" y="200"/>
                    </a:lnTo>
                    <a:lnTo>
                      <a:pt x="238" y="204"/>
                    </a:lnTo>
                    <a:lnTo>
                      <a:pt x="232" y="236"/>
                    </a:lnTo>
                    <a:lnTo>
                      <a:pt x="232" y="236"/>
                    </a:lnTo>
                    <a:lnTo>
                      <a:pt x="228" y="244"/>
                    </a:lnTo>
                    <a:lnTo>
                      <a:pt x="222" y="248"/>
                    </a:lnTo>
                    <a:lnTo>
                      <a:pt x="222" y="248"/>
                    </a:lnTo>
                    <a:lnTo>
                      <a:pt x="198" y="256"/>
                    </a:lnTo>
                    <a:lnTo>
                      <a:pt x="176" y="266"/>
                    </a:lnTo>
                    <a:lnTo>
                      <a:pt x="176" y="266"/>
                    </a:lnTo>
                    <a:lnTo>
                      <a:pt x="170" y="268"/>
                    </a:lnTo>
                    <a:lnTo>
                      <a:pt x="162" y="266"/>
                    </a:lnTo>
                    <a:lnTo>
                      <a:pt x="134" y="248"/>
                    </a:lnTo>
                    <a:lnTo>
                      <a:pt x="134" y="248"/>
                    </a:lnTo>
                    <a:lnTo>
                      <a:pt x="132" y="246"/>
                    </a:lnTo>
                    <a:lnTo>
                      <a:pt x="132" y="246"/>
                    </a:lnTo>
                    <a:lnTo>
                      <a:pt x="128" y="244"/>
                    </a:lnTo>
                    <a:lnTo>
                      <a:pt x="124" y="244"/>
                    </a:lnTo>
                    <a:lnTo>
                      <a:pt x="120" y="246"/>
                    </a:lnTo>
                    <a:lnTo>
                      <a:pt x="116" y="248"/>
                    </a:lnTo>
                    <a:lnTo>
                      <a:pt x="86" y="278"/>
                    </a:lnTo>
                    <a:lnTo>
                      <a:pt x="86" y="278"/>
                    </a:lnTo>
                    <a:lnTo>
                      <a:pt x="82" y="284"/>
                    </a:lnTo>
                    <a:lnTo>
                      <a:pt x="80" y="288"/>
                    </a:lnTo>
                    <a:lnTo>
                      <a:pt x="80" y="292"/>
                    </a:lnTo>
                    <a:lnTo>
                      <a:pt x="82" y="296"/>
                    </a:lnTo>
                    <a:lnTo>
                      <a:pt x="82" y="296"/>
                    </a:lnTo>
                    <a:lnTo>
                      <a:pt x="84" y="298"/>
                    </a:lnTo>
                    <a:lnTo>
                      <a:pt x="102" y="326"/>
                    </a:lnTo>
                    <a:lnTo>
                      <a:pt x="102" y="326"/>
                    </a:lnTo>
                    <a:lnTo>
                      <a:pt x="104" y="334"/>
                    </a:lnTo>
                    <a:lnTo>
                      <a:pt x="102" y="340"/>
                    </a:lnTo>
                    <a:lnTo>
                      <a:pt x="102" y="340"/>
                    </a:lnTo>
                    <a:lnTo>
                      <a:pt x="92" y="362"/>
                    </a:lnTo>
                    <a:lnTo>
                      <a:pt x="84" y="386"/>
                    </a:lnTo>
                    <a:lnTo>
                      <a:pt x="84" y="386"/>
                    </a:lnTo>
                    <a:lnTo>
                      <a:pt x="80" y="392"/>
                    </a:lnTo>
                    <a:lnTo>
                      <a:pt x="74" y="396"/>
                    </a:lnTo>
                    <a:lnTo>
                      <a:pt x="40" y="402"/>
                    </a:lnTo>
                    <a:lnTo>
                      <a:pt x="40" y="402"/>
                    </a:lnTo>
                    <a:lnTo>
                      <a:pt x="38" y="402"/>
                    </a:lnTo>
                    <a:lnTo>
                      <a:pt x="38" y="402"/>
                    </a:lnTo>
                    <a:lnTo>
                      <a:pt x="34" y="404"/>
                    </a:lnTo>
                    <a:lnTo>
                      <a:pt x="32" y="406"/>
                    </a:lnTo>
                    <a:lnTo>
                      <a:pt x="30" y="412"/>
                    </a:lnTo>
                    <a:lnTo>
                      <a:pt x="28" y="416"/>
                    </a:lnTo>
                    <a:lnTo>
                      <a:pt x="28" y="460"/>
                    </a:lnTo>
                    <a:lnTo>
                      <a:pt x="28" y="460"/>
                    </a:lnTo>
                    <a:lnTo>
                      <a:pt x="30" y="464"/>
                    </a:lnTo>
                    <a:lnTo>
                      <a:pt x="32" y="468"/>
                    </a:lnTo>
                    <a:lnTo>
                      <a:pt x="34" y="472"/>
                    </a:lnTo>
                    <a:lnTo>
                      <a:pt x="38" y="474"/>
                    </a:lnTo>
                    <a:lnTo>
                      <a:pt x="38" y="474"/>
                    </a:lnTo>
                    <a:lnTo>
                      <a:pt x="40" y="474"/>
                    </a:lnTo>
                    <a:lnTo>
                      <a:pt x="74" y="480"/>
                    </a:lnTo>
                    <a:lnTo>
                      <a:pt x="74" y="480"/>
                    </a:lnTo>
                    <a:lnTo>
                      <a:pt x="80" y="484"/>
                    </a:lnTo>
                    <a:lnTo>
                      <a:pt x="84" y="490"/>
                    </a:lnTo>
                    <a:lnTo>
                      <a:pt x="84" y="490"/>
                    </a:lnTo>
                    <a:lnTo>
                      <a:pt x="92" y="514"/>
                    </a:lnTo>
                    <a:lnTo>
                      <a:pt x="102" y="536"/>
                    </a:lnTo>
                    <a:lnTo>
                      <a:pt x="102" y="536"/>
                    </a:lnTo>
                    <a:lnTo>
                      <a:pt x="104" y="540"/>
                    </a:lnTo>
                    <a:lnTo>
                      <a:pt x="104" y="546"/>
                    </a:lnTo>
                    <a:lnTo>
                      <a:pt x="102" y="550"/>
                    </a:lnTo>
                    <a:lnTo>
                      <a:pt x="98" y="554"/>
                    </a:lnTo>
                    <a:lnTo>
                      <a:pt x="98" y="554"/>
                    </a:lnTo>
                    <a:lnTo>
                      <a:pt x="92" y="556"/>
                    </a:lnTo>
                    <a:lnTo>
                      <a:pt x="86" y="556"/>
                    </a:lnTo>
                    <a:lnTo>
                      <a:pt x="82" y="554"/>
                    </a:lnTo>
                    <a:lnTo>
                      <a:pt x="78" y="550"/>
                    </a:lnTo>
                    <a:lnTo>
                      <a:pt x="78" y="550"/>
                    </a:lnTo>
                    <a:lnTo>
                      <a:pt x="68" y="528"/>
                    </a:lnTo>
                    <a:lnTo>
                      <a:pt x="60" y="506"/>
                    </a:lnTo>
                    <a:lnTo>
                      <a:pt x="36" y="502"/>
                    </a:lnTo>
                    <a:lnTo>
                      <a:pt x="36" y="502"/>
                    </a:lnTo>
                    <a:lnTo>
                      <a:pt x="28" y="500"/>
                    </a:lnTo>
                    <a:lnTo>
                      <a:pt x="22" y="496"/>
                    </a:lnTo>
                    <a:lnTo>
                      <a:pt x="16" y="492"/>
                    </a:lnTo>
                    <a:lnTo>
                      <a:pt x="10" y="488"/>
                    </a:lnTo>
                    <a:lnTo>
                      <a:pt x="6" y="480"/>
                    </a:lnTo>
                    <a:lnTo>
                      <a:pt x="2" y="474"/>
                    </a:lnTo>
                    <a:lnTo>
                      <a:pt x="0" y="466"/>
                    </a:lnTo>
                    <a:lnTo>
                      <a:pt x="0" y="460"/>
                    </a:lnTo>
                    <a:lnTo>
                      <a:pt x="0" y="416"/>
                    </a:lnTo>
                    <a:lnTo>
                      <a:pt x="0" y="416"/>
                    </a:lnTo>
                    <a:lnTo>
                      <a:pt x="0" y="410"/>
                    </a:lnTo>
                    <a:lnTo>
                      <a:pt x="2" y="402"/>
                    </a:lnTo>
                    <a:lnTo>
                      <a:pt x="6" y="394"/>
                    </a:lnTo>
                    <a:lnTo>
                      <a:pt x="10" y="388"/>
                    </a:lnTo>
                    <a:lnTo>
                      <a:pt x="16" y="384"/>
                    </a:lnTo>
                    <a:lnTo>
                      <a:pt x="22" y="378"/>
                    </a:lnTo>
                    <a:lnTo>
                      <a:pt x="28" y="376"/>
                    </a:lnTo>
                    <a:lnTo>
                      <a:pt x="36" y="374"/>
                    </a:lnTo>
                    <a:lnTo>
                      <a:pt x="60" y="370"/>
                    </a:lnTo>
                    <a:lnTo>
                      <a:pt x="60" y="370"/>
                    </a:lnTo>
                    <a:lnTo>
                      <a:pt x="66" y="352"/>
                    </a:lnTo>
                    <a:lnTo>
                      <a:pt x="74" y="334"/>
                    </a:lnTo>
                    <a:lnTo>
                      <a:pt x="60" y="314"/>
                    </a:lnTo>
                    <a:lnTo>
                      <a:pt x="60" y="314"/>
                    </a:lnTo>
                    <a:lnTo>
                      <a:pt x="56" y="308"/>
                    </a:lnTo>
                    <a:lnTo>
                      <a:pt x="54" y="300"/>
                    </a:lnTo>
                    <a:lnTo>
                      <a:pt x="52" y="294"/>
                    </a:lnTo>
                    <a:lnTo>
                      <a:pt x="52" y="286"/>
                    </a:lnTo>
                    <a:lnTo>
                      <a:pt x="54" y="278"/>
                    </a:lnTo>
                    <a:lnTo>
                      <a:pt x="56" y="272"/>
                    </a:lnTo>
                    <a:lnTo>
                      <a:pt x="60" y="264"/>
                    </a:lnTo>
                    <a:lnTo>
                      <a:pt x="66" y="260"/>
                    </a:lnTo>
                    <a:lnTo>
                      <a:pt x="96" y="228"/>
                    </a:lnTo>
                    <a:lnTo>
                      <a:pt x="96" y="228"/>
                    </a:lnTo>
                    <a:lnTo>
                      <a:pt x="102" y="224"/>
                    </a:lnTo>
                    <a:lnTo>
                      <a:pt x="108" y="220"/>
                    </a:lnTo>
                    <a:lnTo>
                      <a:pt x="114" y="218"/>
                    </a:lnTo>
                    <a:lnTo>
                      <a:pt x="122" y="216"/>
                    </a:lnTo>
                    <a:lnTo>
                      <a:pt x="130" y="216"/>
                    </a:lnTo>
                    <a:lnTo>
                      <a:pt x="138" y="218"/>
                    </a:lnTo>
                    <a:lnTo>
                      <a:pt x="144" y="220"/>
                    </a:lnTo>
                    <a:lnTo>
                      <a:pt x="150" y="224"/>
                    </a:lnTo>
                    <a:lnTo>
                      <a:pt x="170" y="238"/>
                    </a:lnTo>
                    <a:lnTo>
                      <a:pt x="170" y="238"/>
                    </a:lnTo>
                    <a:lnTo>
                      <a:pt x="188" y="230"/>
                    </a:lnTo>
                    <a:lnTo>
                      <a:pt x="206" y="222"/>
                    </a:lnTo>
                    <a:lnTo>
                      <a:pt x="210" y="200"/>
                    </a:lnTo>
                    <a:lnTo>
                      <a:pt x="210" y="200"/>
                    </a:lnTo>
                    <a:lnTo>
                      <a:pt x="212" y="192"/>
                    </a:lnTo>
                    <a:lnTo>
                      <a:pt x="216" y="186"/>
                    </a:lnTo>
                    <a:lnTo>
                      <a:pt x="220" y="180"/>
                    </a:lnTo>
                    <a:lnTo>
                      <a:pt x="226" y="174"/>
                    </a:lnTo>
                    <a:lnTo>
                      <a:pt x="232" y="170"/>
                    </a:lnTo>
                    <a:lnTo>
                      <a:pt x="238" y="166"/>
                    </a:lnTo>
                    <a:lnTo>
                      <a:pt x="246" y="164"/>
                    </a:lnTo>
                    <a:lnTo>
                      <a:pt x="254" y="164"/>
                    </a:lnTo>
                    <a:lnTo>
                      <a:pt x="296" y="164"/>
                    </a:lnTo>
                    <a:lnTo>
                      <a:pt x="296" y="164"/>
                    </a:lnTo>
                    <a:lnTo>
                      <a:pt x="304" y="164"/>
                    </a:lnTo>
                    <a:lnTo>
                      <a:pt x="310" y="166"/>
                    </a:lnTo>
                    <a:lnTo>
                      <a:pt x="318" y="170"/>
                    </a:lnTo>
                    <a:lnTo>
                      <a:pt x="324" y="174"/>
                    </a:lnTo>
                    <a:lnTo>
                      <a:pt x="330" y="180"/>
                    </a:lnTo>
                    <a:lnTo>
                      <a:pt x="334" y="186"/>
                    </a:lnTo>
                    <a:lnTo>
                      <a:pt x="336" y="192"/>
                    </a:lnTo>
                    <a:lnTo>
                      <a:pt x="338" y="200"/>
                    </a:lnTo>
                    <a:lnTo>
                      <a:pt x="342" y="222"/>
                    </a:lnTo>
                    <a:lnTo>
                      <a:pt x="342" y="222"/>
                    </a:lnTo>
                    <a:lnTo>
                      <a:pt x="360" y="230"/>
                    </a:lnTo>
                    <a:lnTo>
                      <a:pt x="378" y="238"/>
                    </a:lnTo>
                    <a:lnTo>
                      <a:pt x="398" y="224"/>
                    </a:lnTo>
                    <a:lnTo>
                      <a:pt x="398" y="224"/>
                    </a:lnTo>
                    <a:lnTo>
                      <a:pt x="404" y="220"/>
                    </a:lnTo>
                    <a:lnTo>
                      <a:pt x="412" y="218"/>
                    </a:lnTo>
                    <a:lnTo>
                      <a:pt x="418" y="216"/>
                    </a:lnTo>
                    <a:lnTo>
                      <a:pt x="426" y="216"/>
                    </a:lnTo>
                    <a:lnTo>
                      <a:pt x="426" y="216"/>
                    </a:lnTo>
                    <a:lnTo>
                      <a:pt x="442" y="220"/>
                    </a:lnTo>
                    <a:lnTo>
                      <a:pt x="448" y="224"/>
                    </a:lnTo>
                    <a:lnTo>
                      <a:pt x="454" y="230"/>
                    </a:lnTo>
                    <a:lnTo>
                      <a:pt x="484" y="260"/>
                    </a:lnTo>
                    <a:lnTo>
                      <a:pt x="484" y="260"/>
                    </a:lnTo>
                    <a:lnTo>
                      <a:pt x="488" y="264"/>
                    </a:lnTo>
                    <a:lnTo>
                      <a:pt x="492" y="272"/>
                    </a:lnTo>
                    <a:lnTo>
                      <a:pt x="494" y="278"/>
                    </a:lnTo>
                    <a:lnTo>
                      <a:pt x="496" y="286"/>
                    </a:lnTo>
                    <a:lnTo>
                      <a:pt x="496" y="294"/>
                    </a:lnTo>
                    <a:lnTo>
                      <a:pt x="494" y="300"/>
                    </a:lnTo>
                    <a:lnTo>
                      <a:pt x="492" y="308"/>
                    </a:lnTo>
                    <a:lnTo>
                      <a:pt x="488" y="314"/>
                    </a:lnTo>
                    <a:lnTo>
                      <a:pt x="474" y="334"/>
                    </a:lnTo>
                    <a:lnTo>
                      <a:pt x="474" y="334"/>
                    </a:lnTo>
                    <a:lnTo>
                      <a:pt x="482" y="352"/>
                    </a:lnTo>
                    <a:lnTo>
                      <a:pt x="490" y="370"/>
                    </a:lnTo>
                    <a:lnTo>
                      <a:pt x="512" y="374"/>
                    </a:lnTo>
                    <a:lnTo>
                      <a:pt x="512" y="374"/>
                    </a:lnTo>
                    <a:lnTo>
                      <a:pt x="520" y="376"/>
                    </a:lnTo>
                    <a:lnTo>
                      <a:pt x="528" y="378"/>
                    </a:lnTo>
                    <a:lnTo>
                      <a:pt x="534" y="384"/>
                    </a:lnTo>
                    <a:lnTo>
                      <a:pt x="538" y="388"/>
                    </a:lnTo>
                    <a:lnTo>
                      <a:pt x="542" y="396"/>
                    </a:lnTo>
                    <a:lnTo>
                      <a:pt x="546" y="402"/>
                    </a:lnTo>
                    <a:lnTo>
                      <a:pt x="548" y="410"/>
                    </a:lnTo>
                    <a:lnTo>
                      <a:pt x="548" y="416"/>
                    </a:lnTo>
                    <a:lnTo>
                      <a:pt x="548" y="460"/>
                    </a:lnTo>
                    <a:lnTo>
                      <a:pt x="548" y="460"/>
                    </a:lnTo>
                    <a:lnTo>
                      <a:pt x="548" y="466"/>
                    </a:lnTo>
                    <a:lnTo>
                      <a:pt x="546" y="474"/>
                    </a:lnTo>
                    <a:lnTo>
                      <a:pt x="542" y="480"/>
                    </a:lnTo>
                    <a:lnTo>
                      <a:pt x="538" y="488"/>
                    </a:lnTo>
                    <a:lnTo>
                      <a:pt x="534" y="492"/>
                    </a:lnTo>
                    <a:lnTo>
                      <a:pt x="528" y="498"/>
                    </a:lnTo>
                    <a:lnTo>
                      <a:pt x="520" y="500"/>
                    </a:lnTo>
                    <a:lnTo>
                      <a:pt x="512" y="502"/>
                    </a:lnTo>
                    <a:lnTo>
                      <a:pt x="490" y="506"/>
                    </a:lnTo>
                    <a:lnTo>
                      <a:pt x="490" y="506"/>
                    </a:lnTo>
                    <a:lnTo>
                      <a:pt x="482" y="524"/>
                    </a:lnTo>
                    <a:lnTo>
                      <a:pt x="474" y="542"/>
                    </a:lnTo>
                    <a:lnTo>
                      <a:pt x="488" y="562"/>
                    </a:lnTo>
                    <a:lnTo>
                      <a:pt x="488" y="562"/>
                    </a:lnTo>
                    <a:lnTo>
                      <a:pt x="492" y="568"/>
                    </a:lnTo>
                    <a:lnTo>
                      <a:pt x="494" y="574"/>
                    </a:lnTo>
                    <a:lnTo>
                      <a:pt x="496" y="582"/>
                    </a:lnTo>
                    <a:lnTo>
                      <a:pt x="496" y="590"/>
                    </a:lnTo>
                    <a:lnTo>
                      <a:pt x="494" y="598"/>
                    </a:lnTo>
                    <a:lnTo>
                      <a:pt x="492" y="604"/>
                    </a:lnTo>
                    <a:lnTo>
                      <a:pt x="488" y="610"/>
                    </a:lnTo>
                    <a:lnTo>
                      <a:pt x="484" y="616"/>
                    </a:lnTo>
                    <a:lnTo>
                      <a:pt x="452" y="646"/>
                    </a:lnTo>
                    <a:lnTo>
                      <a:pt x="452" y="646"/>
                    </a:lnTo>
                    <a:lnTo>
                      <a:pt x="448" y="652"/>
                    </a:lnTo>
                    <a:lnTo>
                      <a:pt x="442" y="656"/>
                    </a:lnTo>
                    <a:lnTo>
                      <a:pt x="434" y="658"/>
                    </a:lnTo>
                    <a:lnTo>
                      <a:pt x="426" y="660"/>
                    </a:lnTo>
                    <a:lnTo>
                      <a:pt x="426" y="660"/>
                    </a:lnTo>
                    <a:lnTo>
                      <a:pt x="418" y="660"/>
                    </a:lnTo>
                    <a:lnTo>
                      <a:pt x="412" y="658"/>
                    </a:lnTo>
                    <a:lnTo>
                      <a:pt x="404" y="656"/>
                    </a:lnTo>
                    <a:lnTo>
                      <a:pt x="398" y="652"/>
                    </a:lnTo>
                    <a:lnTo>
                      <a:pt x="378" y="638"/>
                    </a:lnTo>
                    <a:lnTo>
                      <a:pt x="378" y="638"/>
                    </a:lnTo>
                    <a:lnTo>
                      <a:pt x="360" y="646"/>
                    </a:lnTo>
                    <a:lnTo>
                      <a:pt x="342" y="652"/>
                    </a:lnTo>
                    <a:lnTo>
                      <a:pt x="338" y="676"/>
                    </a:lnTo>
                    <a:lnTo>
                      <a:pt x="338" y="676"/>
                    </a:lnTo>
                    <a:lnTo>
                      <a:pt x="336" y="684"/>
                    </a:lnTo>
                    <a:lnTo>
                      <a:pt x="334" y="690"/>
                    </a:lnTo>
                    <a:lnTo>
                      <a:pt x="330" y="696"/>
                    </a:lnTo>
                    <a:lnTo>
                      <a:pt x="324" y="702"/>
                    </a:lnTo>
                    <a:lnTo>
                      <a:pt x="318" y="706"/>
                    </a:lnTo>
                    <a:lnTo>
                      <a:pt x="310" y="710"/>
                    </a:lnTo>
                    <a:lnTo>
                      <a:pt x="302" y="712"/>
                    </a:lnTo>
                    <a:lnTo>
                      <a:pt x="296" y="712"/>
                    </a:lnTo>
                    <a:lnTo>
                      <a:pt x="252" y="712"/>
                    </a:lnTo>
                    <a:lnTo>
                      <a:pt x="252" y="712"/>
                    </a:lnTo>
                    <a:lnTo>
                      <a:pt x="246" y="712"/>
                    </a:lnTo>
                    <a:lnTo>
                      <a:pt x="238" y="710"/>
                    </a:lnTo>
                    <a:lnTo>
                      <a:pt x="232" y="706"/>
                    </a:lnTo>
                    <a:lnTo>
                      <a:pt x="226" y="702"/>
                    </a:lnTo>
                    <a:lnTo>
                      <a:pt x="220" y="696"/>
                    </a:lnTo>
                    <a:lnTo>
                      <a:pt x="216" y="690"/>
                    </a:lnTo>
                    <a:lnTo>
                      <a:pt x="212" y="684"/>
                    </a:lnTo>
                    <a:lnTo>
                      <a:pt x="210" y="676"/>
                    </a:lnTo>
                    <a:lnTo>
                      <a:pt x="206" y="652"/>
                    </a:lnTo>
                    <a:lnTo>
                      <a:pt x="206" y="652"/>
                    </a:lnTo>
                    <a:lnTo>
                      <a:pt x="176" y="640"/>
                    </a:lnTo>
                    <a:lnTo>
                      <a:pt x="118" y="744"/>
                    </a:lnTo>
                    <a:lnTo>
                      <a:pt x="112" y="752"/>
                    </a:lnTo>
                    <a:lnTo>
                      <a:pt x="112" y="752"/>
                    </a:lnTo>
                    <a:lnTo>
                      <a:pt x="132" y="762"/>
                    </a:lnTo>
                    <a:lnTo>
                      <a:pt x="150" y="770"/>
                    </a:lnTo>
                    <a:lnTo>
                      <a:pt x="170" y="776"/>
                    </a:lnTo>
                    <a:lnTo>
                      <a:pt x="190" y="782"/>
                    </a:lnTo>
                    <a:lnTo>
                      <a:pt x="212" y="786"/>
                    </a:lnTo>
                    <a:lnTo>
                      <a:pt x="232" y="788"/>
                    </a:lnTo>
                    <a:lnTo>
                      <a:pt x="254" y="790"/>
                    </a:lnTo>
                    <a:lnTo>
                      <a:pt x="274" y="792"/>
                    </a:lnTo>
                    <a:lnTo>
                      <a:pt x="274" y="792"/>
                    </a:lnTo>
                    <a:lnTo>
                      <a:pt x="310" y="790"/>
                    </a:lnTo>
                    <a:lnTo>
                      <a:pt x="346" y="784"/>
                    </a:lnTo>
                    <a:lnTo>
                      <a:pt x="380" y="776"/>
                    </a:lnTo>
                    <a:lnTo>
                      <a:pt x="412" y="764"/>
                    </a:lnTo>
                    <a:lnTo>
                      <a:pt x="442" y="748"/>
                    </a:lnTo>
                    <a:lnTo>
                      <a:pt x="472" y="730"/>
                    </a:lnTo>
                    <a:lnTo>
                      <a:pt x="500" y="710"/>
                    </a:lnTo>
                    <a:lnTo>
                      <a:pt x="524" y="688"/>
                    </a:lnTo>
                    <a:lnTo>
                      <a:pt x="546" y="662"/>
                    </a:lnTo>
                    <a:lnTo>
                      <a:pt x="568" y="636"/>
                    </a:lnTo>
                    <a:lnTo>
                      <a:pt x="586" y="606"/>
                    </a:lnTo>
                    <a:lnTo>
                      <a:pt x="600" y="576"/>
                    </a:lnTo>
                    <a:lnTo>
                      <a:pt x="612" y="542"/>
                    </a:lnTo>
                    <a:lnTo>
                      <a:pt x="620" y="510"/>
                    </a:lnTo>
                    <a:lnTo>
                      <a:pt x="626" y="474"/>
                    </a:lnTo>
                    <a:lnTo>
                      <a:pt x="628" y="438"/>
                    </a:lnTo>
                    <a:lnTo>
                      <a:pt x="628" y="438"/>
                    </a:lnTo>
                    <a:lnTo>
                      <a:pt x="626" y="402"/>
                    </a:lnTo>
                    <a:lnTo>
                      <a:pt x="620" y="366"/>
                    </a:lnTo>
                    <a:lnTo>
                      <a:pt x="612" y="332"/>
                    </a:lnTo>
                    <a:lnTo>
                      <a:pt x="600" y="300"/>
                    </a:lnTo>
                    <a:lnTo>
                      <a:pt x="586" y="270"/>
                    </a:lnTo>
                    <a:lnTo>
                      <a:pt x="568" y="240"/>
                    </a:lnTo>
                    <a:lnTo>
                      <a:pt x="546" y="214"/>
                    </a:lnTo>
                    <a:lnTo>
                      <a:pt x="524" y="188"/>
                    </a:lnTo>
                    <a:lnTo>
                      <a:pt x="500" y="166"/>
                    </a:lnTo>
                    <a:lnTo>
                      <a:pt x="472" y="144"/>
                    </a:lnTo>
                    <a:lnTo>
                      <a:pt x="442" y="128"/>
                    </a:lnTo>
                    <a:lnTo>
                      <a:pt x="412" y="112"/>
                    </a:lnTo>
                    <a:lnTo>
                      <a:pt x="380" y="100"/>
                    </a:lnTo>
                    <a:lnTo>
                      <a:pt x="346" y="92"/>
                    </a:lnTo>
                    <a:lnTo>
                      <a:pt x="310" y="86"/>
                    </a:lnTo>
                    <a:lnTo>
                      <a:pt x="274" y="84"/>
                    </a:lnTo>
                    <a:lnTo>
                      <a:pt x="274" y="84"/>
                    </a:lnTo>
                    <a:lnTo>
                      <a:pt x="246" y="86"/>
                    </a:lnTo>
                    <a:lnTo>
                      <a:pt x="218" y="88"/>
                    </a:lnTo>
                    <a:lnTo>
                      <a:pt x="190" y="94"/>
                    </a:lnTo>
                    <a:lnTo>
                      <a:pt x="162" y="102"/>
                    </a:lnTo>
                    <a:lnTo>
                      <a:pt x="174" y="130"/>
                    </a:lnTo>
                    <a:lnTo>
                      <a:pt x="186" y="164"/>
                    </a:lnTo>
                    <a:lnTo>
                      <a:pt x="186" y="164"/>
                    </a:lnTo>
                    <a:lnTo>
                      <a:pt x="186" y="170"/>
                    </a:lnTo>
                    <a:lnTo>
                      <a:pt x="184" y="178"/>
                    </a:lnTo>
                    <a:lnTo>
                      <a:pt x="184" y="178"/>
                    </a:lnTo>
                    <a:lnTo>
                      <a:pt x="176" y="182"/>
                    </a:lnTo>
                    <a:lnTo>
                      <a:pt x="170" y="182"/>
                    </a:lnTo>
                    <a:lnTo>
                      <a:pt x="40" y="144"/>
                    </a:lnTo>
                    <a:lnTo>
                      <a:pt x="40" y="144"/>
                    </a:lnTo>
                    <a:lnTo>
                      <a:pt x="34" y="142"/>
                    </a:lnTo>
                    <a:lnTo>
                      <a:pt x="30" y="136"/>
                    </a:lnTo>
                    <a:lnTo>
                      <a:pt x="30" y="136"/>
                    </a:lnTo>
                    <a:lnTo>
                      <a:pt x="28" y="130"/>
                    </a:lnTo>
                    <a:lnTo>
                      <a:pt x="32" y="124"/>
                    </a:lnTo>
                    <a:lnTo>
                      <a:pt x="104" y="8"/>
                    </a:lnTo>
                    <a:lnTo>
                      <a:pt x="104" y="8"/>
                    </a:lnTo>
                    <a:lnTo>
                      <a:pt x="108" y="4"/>
                    </a:lnTo>
                    <a:lnTo>
                      <a:pt x="112" y="0"/>
                    </a:lnTo>
                    <a:lnTo>
                      <a:pt x="118" y="0"/>
                    </a:lnTo>
                    <a:lnTo>
                      <a:pt x="124" y="2"/>
                    </a:lnTo>
                    <a:lnTo>
                      <a:pt x="124" y="2"/>
                    </a:lnTo>
                    <a:lnTo>
                      <a:pt x="128" y="6"/>
                    </a:lnTo>
                    <a:lnTo>
                      <a:pt x="130" y="12"/>
                    </a:lnTo>
                    <a:lnTo>
                      <a:pt x="130" y="16"/>
                    </a:lnTo>
                    <a:lnTo>
                      <a:pt x="128" y="22"/>
                    </a:lnTo>
                    <a:lnTo>
                      <a:pt x="64" y="122"/>
                    </a:lnTo>
                    <a:lnTo>
                      <a:pt x="150" y="148"/>
                    </a:lnTo>
                    <a:lnTo>
                      <a:pt x="148" y="140"/>
                    </a:lnTo>
                    <a:lnTo>
                      <a:pt x="130" y="100"/>
                    </a:lnTo>
                    <a:lnTo>
                      <a:pt x="130" y="100"/>
                    </a:lnTo>
                    <a:lnTo>
                      <a:pt x="130" y="94"/>
                    </a:lnTo>
                    <a:lnTo>
                      <a:pt x="130" y="88"/>
                    </a:lnTo>
                    <a:lnTo>
                      <a:pt x="130" y="88"/>
                    </a:lnTo>
                    <a:lnTo>
                      <a:pt x="134" y="84"/>
                    </a:lnTo>
                    <a:lnTo>
                      <a:pt x="138" y="82"/>
                    </a:lnTo>
                    <a:lnTo>
                      <a:pt x="138" y="82"/>
                    </a:lnTo>
                    <a:lnTo>
                      <a:pt x="172" y="70"/>
                    </a:lnTo>
                    <a:lnTo>
                      <a:pt x="206" y="62"/>
                    </a:lnTo>
                    <a:lnTo>
                      <a:pt x="240" y="58"/>
                    </a:lnTo>
                    <a:lnTo>
                      <a:pt x="274" y="56"/>
                    </a:lnTo>
                    <a:lnTo>
                      <a:pt x="274" y="56"/>
                    </a:lnTo>
                    <a:lnTo>
                      <a:pt x="314" y="58"/>
                    </a:lnTo>
                    <a:lnTo>
                      <a:pt x="352" y="64"/>
                    </a:lnTo>
                    <a:lnTo>
                      <a:pt x="388" y="74"/>
                    </a:lnTo>
                    <a:lnTo>
                      <a:pt x="422" y="86"/>
                    </a:lnTo>
                    <a:lnTo>
                      <a:pt x="456" y="102"/>
                    </a:lnTo>
                    <a:lnTo>
                      <a:pt x="488" y="122"/>
                    </a:lnTo>
                    <a:lnTo>
                      <a:pt x="516" y="144"/>
                    </a:lnTo>
                    <a:lnTo>
                      <a:pt x="544" y="168"/>
                    </a:lnTo>
                    <a:lnTo>
                      <a:pt x="568" y="196"/>
                    </a:lnTo>
                    <a:lnTo>
                      <a:pt x="590" y="224"/>
                    </a:lnTo>
                    <a:lnTo>
                      <a:pt x="610" y="256"/>
                    </a:lnTo>
                    <a:lnTo>
                      <a:pt x="626" y="290"/>
                    </a:lnTo>
                    <a:lnTo>
                      <a:pt x="638" y="324"/>
                    </a:lnTo>
                    <a:lnTo>
                      <a:pt x="648" y="362"/>
                    </a:lnTo>
                    <a:lnTo>
                      <a:pt x="654" y="398"/>
                    </a:lnTo>
                    <a:lnTo>
                      <a:pt x="656" y="438"/>
                    </a:lnTo>
                    <a:lnTo>
                      <a:pt x="656" y="438"/>
                    </a:lnTo>
                    <a:lnTo>
                      <a:pt x="654" y="476"/>
                    </a:lnTo>
                    <a:lnTo>
                      <a:pt x="648" y="514"/>
                    </a:lnTo>
                    <a:lnTo>
                      <a:pt x="638" y="552"/>
                    </a:lnTo>
                    <a:lnTo>
                      <a:pt x="626" y="586"/>
                    </a:lnTo>
                    <a:lnTo>
                      <a:pt x="610" y="620"/>
                    </a:lnTo>
                    <a:lnTo>
                      <a:pt x="590" y="652"/>
                    </a:lnTo>
                    <a:lnTo>
                      <a:pt x="568" y="680"/>
                    </a:lnTo>
                    <a:lnTo>
                      <a:pt x="544" y="708"/>
                    </a:lnTo>
                    <a:lnTo>
                      <a:pt x="516" y="732"/>
                    </a:lnTo>
                    <a:lnTo>
                      <a:pt x="488" y="754"/>
                    </a:lnTo>
                    <a:lnTo>
                      <a:pt x="456" y="774"/>
                    </a:lnTo>
                    <a:lnTo>
                      <a:pt x="422" y="790"/>
                    </a:lnTo>
                    <a:lnTo>
                      <a:pt x="388" y="802"/>
                    </a:lnTo>
                    <a:lnTo>
                      <a:pt x="352" y="812"/>
                    </a:lnTo>
                    <a:lnTo>
                      <a:pt x="314" y="818"/>
                    </a:lnTo>
                    <a:lnTo>
                      <a:pt x="274" y="820"/>
                    </a:lnTo>
                    <a:lnTo>
                      <a:pt x="274" y="82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00" name="Group 99"/>
            <p:cNvGrpSpPr/>
            <p:nvPr/>
          </p:nvGrpSpPr>
          <p:grpSpPr>
            <a:xfrm>
              <a:off x="9872701" y="2829657"/>
              <a:ext cx="1878892" cy="1542780"/>
              <a:chOff x="9910801" y="2434267"/>
              <a:chExt cx="1878892" cy="1542780"/>
            </a:xfrm>
          </p:grpSpPr>
          <p:sp>
            <p:nvSpPr>
              <p:cNvPr id="101" name="TextBox 100"/>
              <p:cNvSpPr txBox="1"/>
              <p:nvPr/>
            </p:nvSpPr>
            <p:spPr>
              <a:xfrm>
                <a:off x="9910801" y="3234749"/>
                <a:ext cx="1090058" cy="461622"/>
              </a:xfrm>
              <a:prstGeom prst="rect">
                <a:avLst/>
              </a:prstGeom>
              <a:noFill/>
            </p:spPr>
            <p:txBody>
              <a:bodyPr wrap="square" lIns="182854" tIns="146283" rIns="182854" bIns="146283"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Apps</a:t>
                </a:r>
              </a:p>
            </p:txBody>
          </p:sp>
          <p:grpSp>
            <p:nvGrpSpPr>
              <p:cNvPr id="102" name="Group 101"/>
              <p:cNvGrpSpPr/>
              <p:nvPr/>
            </p:nvGrpSpPr>
            <p:grpSpPr>
              <a:xfrm>
                <a:off x="10012430" y="2917883"/>
                <a:ext cx="462396" cy="357669"/>
                <a:chOff x="5007615" y="2323753"/>
                <a:chExt cx="649029" cy="502032"/>
              </a:xfrm>
              <a:solidFill>
                <a:srgbClr val="0078D7"/>
              </a:solidFill>
            </p:grpSpPr>
            <p:sp>
              <p:nvSpPr>
                <p:cNvPr id="112" name="Freeform 499"/>
                <p:cNvSpPr>
                  <a:spLocks/>
                </p:cNvSpPr>
                <p:nvPr/>
              </p:nvSpPr>
              <p:spPr bwMode="auto">
                <a:xfrm>
                  <a:off x="5175285" y="2455306"/>
                  <a:ext cx="313688" cy="314768"/>
                </a:xfrm>
                <a:custGeom>
                  <a:avLst/>
                  <a:gdLst>
                    <a:gd name="connsiteX0" fmla="*/ 193673 w 319670"/>
                    <a:gd name="connsiteY0" fmla="*/ 280605 h 320770"/>
                    <a:gd name="connsiteX1" fmla="*/ 165888 w 319670"/>
                    <a:gd name="connsiteY1" fmla="*/ 281661 h 320770"/>
                    <a:gd name="connsiteX2" fmla="*/ 167460 w 319670"/>
                    <a:gd name="connsiteY2" fmla="*/ 307015 h 320770"/>
                    <a:gd name="connsiteX3" fmla="*/ 181091 w 319670"/>
                    <a:gd name="connsiteY3" fmla="*/ 305430 h 320770"/>
                    <a:gd name="connsiteX4" fmla="*/ 193673 w 319670"/>
                    <a:gd name="connsiteY4" fmla="*/ 280605 h 320770"/>
                    <a:gd name="connsiteX5" fmla="*/ 127923 w 319670"/>
                    <a:gd name="connsiteY5" fmla="*/ 280054 h 320770"/>
                    <a:gd name="connsiteX6" fmla="*/ 141657 w 319670"/>
                    <a:gd name="connsiteY6" fmla="*/ 305957 h 320770"/>
                    <a:gd name="connsiteX7" fmla="*/ 154333 w 319670"/>
                    <a:gd name="connsiteY7" fmla="*/ 307015 h 320770"/>
                    <a:gd name="connsiteX8" fmla="*/ 152749 w 319670"/>
                    <a:gd name="connsiteY8" fmla="*/ 281640 h 320770"/>
                    <a:gd name="connsiteX9" fmla="*/ 127923 w 319670"/>
                    <a:gd name="connsiteY9" fmla="*/ 280054 h 320770"/>
                    <a:gd name="connsiteX10" fmla="*/ 226960 w 319670"/>
                    <a:gd name="connsiteY10" fmla="*/ 275378 h 320770"/>
                    <a:gd name="connsiteX11" fmla="*/ 209629 w 319670"/>
                    <a:gd name="connsiteY11" fmla="*/ 278547 h 320770"/>
                    <a:gd name="connsiteX12" fmla="*/ 198075 w 319670"/>
                    <a:gd name="connsiteY12" fmla="*/ 301788 h 320770"/>
                    <a:gd name="connsiteX13" fmla="*/ 204377 w 319670"/>
                    <a:gd name="connsiteY13" fmla="*/ 300203 h 320770"/>
                    <a:gd name="connsiteX14" fmla="*/ 226960 w 319670"/>
                    <a:gd name="connsiteY14" fmla="*/ 275378 h 320770"/>
                    <a:gd name="connsiteX15" fmla="*/ 94911 w 319670"/>
                    <a:gd name="connsiteY15" fmla="*/ 274277 h 320770"/>
                    <a:gd name="connsiteX16" fmla="*/ 120163 w 319670"/>
                    <a:gd name="connsiteY16" fmla="*/ 301828 h 320770"/>
                    <a:gd name="connsiteX17" fmla="*/ 124897 w 319670"/>
                    <a:gd name="connsiteY17" fmla="*/ 302888 h 320770"/>
                    <a:gd name="connsiteX18" fmla="*/ 112797 w 319670"/>
                    <a:gd name="connsiteY18" fmla="*/ 277456 h 320770"/>
                    <a:gd name="connsiteX19" fmla="*/ 94911 w 319670"/>
                    <a:gd name="connsiteY19" fmla="*/ 274277 h 320770"/>
                    <a:gd name="connsiteX20" fmla="*/ 261623 w 319670"/>
                    <a:gd name="connsiteY20" fmla="*/ 266024 h 320770"/>
                    <a:gd name="connsiteX21" fmla="*/ 247511 w 319670"/>
                    <a:gd name="connsiteY21" fmla="*/ 270781 h 320770"/>
                    <a:gd name="connsiteX22" fmla="*/ 235489 w 319670"/>
                    <a:gd name="connsiteY22" fmla="*/ 286107 h 320770"/>
                    <a:gd name="connsiteX23" fmla="*/ 261623 w 319670"/>
                    <a:gd name="connsiteY23" fmla="*/ 266024 h 320770"/>
                    <a:gd name="connsiteX24" fmla="*/ 53646 w 319670"/>
                    <a:gd name="connsiteY24" fmla="*/ 261072 h 320770"/>
                    <a:gd name="connsiteX25" fmla="*/ 90509 w 319670"/>
                    <a:gd name="connsiteY25" fmla="*/ 289683 h 320770"/>
                    <a:gd name="connsiteX26" fmla="*/ 74184 w 319670"/>
                    <a:gd name="connsiteY26" fmla="*/ 268490 h 320770"/>
                    <a:gd name="connsiteX27" fmla="*/ 53646 w 319670"/>
                    <a:gd name="connsiteY27" fmla="*/ 261072 h 320770"/>
                    <a:gd name="connsiteX28" fmla="*/ 213205 w 319670"/>
                    <a:gd name="connsiteY28" fmla="*/ 224209 h 320770"/>
                    <a:gd name="connsiteX29" fmla="*/ 163687 w 319670"/>
                    <a:gd name="connsiteY29" fmla="*/ 228957 h 320770"/>
                    <a:gd name="connsiteX30" fmla="*/ 165267 w 319670"/>
                    <a:gd name="connsiteY30" fmla="*/ 269051 h 320770"/>
                    <a:gd name="connsiteX31" fmla="*/ 200035 w 319670"/>
                    <a:gd name="connsiteY31" fmla="*/ 266413 h 320770"/>
                    <a:gd name="connsiteX32" fmla="*/ 213205 w 319670"/>
                    <a:gd name="connsiteY32" fmla="*/ 224209 h 320770"/>
                    <a:gd name="connsiteX33" fmla="*/ 108941 w 319670"/>
                    <a:gd name="connsiteY33" fmla="*/ 224209 h 320770"/>
                    <a:gd name="connsiteX34" fmla="*/ 122109 w 319670"/>
                    <a:gd name="connsiteY34" fmla="*/ 265864 h 320770"/>
                    <a:gd name="connsiteX35" fmla="*/ 152132 w 319670"/>
                    <a:gd name="connsiteY35" fmla="*/ 268500 h 320770"/>
                    <a:gd name="connsiteX36" fmla="*/ 150552 w 319670"/>
                    <a:gd name="connsiteY36" fmla="*/ 228954 h 320770"/>
                    <a:gd name="connsiteX37" fmla="*/ 108941 w 319670"/>
                    <a:gd name="connsiteY37" fmla="*/ 224209 h 320770"/>
                    <a:gd name="connsiteX38" fmla="*/ 58322 w 319670"/>
                    <a:gd name="connsiteY38" fmla="*/ 209903 h 320770"/>
                    <a:gd name="connsiteX39" fmla="*/ 82669 w 319670"/>
                    <a:gd name="connsiteY39" fmla="*/ 257461 h 320770"/>
                    <a:gd name="connsiteX40" fmla="*/ 107016 w 319670"/>
                    <a:gd name="connsiteY40" fmla="*/ 263273 h 320770"/>
                    <a:gd name="connsiteX41" fmla="*/ 94842 w 319670"/>
                    <a:gd name="connsiteY41" fmla="*/ 221000 h 320770"/>
                    <a:gd name="connsiteX42" fmla="*/ 58322 w 319670"/>
                    <a:gd name="connsiteY42" fmla="*/ 209903 h 320770"/>
                    <a:gd name="connsiteX43" fmla="*/ 264925 w 319670"/>
                    <a:gd name="connsiteY43" fmla="*/ 209078 h 320770"/>
                    <a:gd name="connsiteX44" fmla="*/ 227505 w 319670"/>
                    <a:gd name="connsiteY44" fmla="*/ 221190 h 320770"/>
                    <a:gd name="connsiteX45" fmla="*/ 214856 w 319670"/>
                    <a:gd name="connsiteY45" fmla="*/ 264374 h 320770"/>
                    <a:gd name="connsiteX46" fmla="*/ 239100 w 319670"/>
                    <a:gd name="connsiteY46" fmla="*/ 259634 h 320770"/>
                    <a:gd name="connsiteX47" fmla="*/ 264925 w 319670"/>
                    <a:gd name="connsiteY47" fmla="*/ 209078 h 320770"/>
                    <a:gd name="connsiteX48" fmla="*/ 303989 w 319670"/>
                    <a:gd name="connsiteY48" fmla="*/ 187895 h 320770"/>
                    <a:gd name="connsiteX49" fmla="*/ 280765 w 319670"/>
                    <a:gd name="connsiteY49" fmla="*/ 201624 h 320770"/>
                    <a:gd name="connsiteX50" fmla="*/ 258597 w 319670"/>
                    <a:gd name="connsiteY50" fmla="*/ 253370 h 320770"/>
                    <a:gd name="connsiteX51" fmla="*/ 279710 w 319670"/>
                    <a:gd name="connsiteY51" fmla="*/ 244921 h 320770"/>
                    <a:gd name="connsiteX52" fmla="*/ 303989 w 319670"/>
                    <a:gd name="connsiteY52" fmla="*/ 187895 h 320770"/>
                    <a:gd name="connsiteX53" fmla="*/ 15131 w 319670"/>
                    <a:gd name="connsiteY53" fmla="*/ 186244 h 320770"/>
                    <a:gd name="connsiteX54" fmla="*/ 35764 w 319670"/>
                    <a:gd name="connsiteY54" fmla="*/ 239029 h 320770"/>
                    <a:gd name="connsiteX55" fmla="*/ 63274 w 319670"/>
                    <a:gd name="connsiteY55" fmla="*/ 251169 h 320770"/>
                    <a:gd name="connsiteX56" fmla="*/ 42641 w 319670"/>
                    <a:gd name="connsiteY56" fmla="*/ 202607 h 320770"/>
                    <a:gd name="connsiteX57" fmla="*/ 15131 w 319670"/>
                    <a:gd name="connsiteY57" fmla="*/ 186244 h 320770"/>
                    <a:gd name="connsiteX58" fmla="*/ 220633 w 319670"/>
                    <a:gd name="connsiteY58" fmla="*/ 169463 h 320770"/>
                    <a:gd name="connsiteX59" fmla="*/ 162861 w 319670"/>
                    <a:gd name="connsiteY59" fmla="*/ 176816 h 320770"/>
                    <a:gd name="connsiteX60" fmla="*/ 163386 w 319670"/>
                    <a:gd name="connsiteY60" fmla="*/ 215680 h 320770"/>
                    <a:gd name="connsiteX61" fmla="*/ 216431 w 319670"/>
                    <a:gd name="connsiteY61" fmla="*/ 209903 h 320770"/>
                    <a:gd name="connsiteX62" fmla="*/ 220633 w 319670"/>
                    <a:gd name="connsiteY62" fmla="*/ 169463 h 320770"/>
                    <a:gd name="connsiteX63" fmla="*/ 101513 w 319670"/>
                    <a:gd name="connsiteY63" fmla="*/ 169463 h 320770"/>
                    <a:gd name="connsiteX64" fmla="*/ 105748 w 319670"/>
                    <a:gd name="connsiteY64" fmla="*/ 210428 h 320770"/>
                    <a:gd name="connsiteX65" fmla="*/ 150207 w 319670"/>
                    <a:gd name="connsiteY65" fmla="*/ 215680 h 320770"/>
                    <a:gd name="connsiteX66" fmla="*/ 149678 w 319670"/>
                    <a:gd name="connsiteY66" fmla="*/ 176291 h 320770"/>
                    <a:gd name="connsiteX67" fmla="*/ 101513 w 319670"/>
                    <a:gd name="connsiteY67" fmla="*/ 169463 h 320770"/>
                    <a:gd name="connsiteX68" fmla="*/ 51121 w 319670"/>
                    <a:gd name="connsiteY68" fmla="*/ 149931 h 320770"/>
                    <a:gd name="connsiteX69" fmla="*/ 50069 w 319670"/>
                    <a:gd name="connsiteY69" fmla="*/ 159953 h 320770"/>
                    <a:gd name="connsiteX70" fmla="*/ 53752 w 319670"/>
                    <a:gd name="connsiteY70" fmla="*/ 193713 h 320770"/>
                    <a:gd name="connsiteX71" fmla="*/ 92160 w 319670"/>
                    <a:gd name="connsiteY71" fmla="*/ 207427 h 320770"/>
                    <a:gd name="connsiteX72" fmla="*/ 89003 w 319670"/>
                    <a:gd name="connsiteY72" fmla="*/ 166283 h 320770"/>
                    <a:gd name="connsiteX73" fmla="*/ 51121 w 319670"/>
                    <a:gd name="connsiteY73" fmla="*/ 149931 h 320770"/>
                    <a:gd name="connsiteX74" fmla="*/ 271850 w 319670"/>
                    <a:gd name="connsiteY74" fmla="*/ 148830 h 320770"/>
                    <a:gd name="connsiteX75" fmla="*/ 233420 w 319670"/>
                    <a:gd name="connsiteY75" fmla="*/ 165717 h 320770"/>
                    <a:gd name="connsiteX76" fmla="*/ 230262 w 319670"/>
                    <a:gd name="connsiteY76" fmla="*/ 206877 h 320770"/>
                    <a:gd name="connsiteX77" fmla="*/ 269218 w 319670"/>
                    <a:gd name="connsiteY77" fmla="*/ 193157 h 320770"/>
                    <a:gd name="connsiteX78" fmla="*/ 272903 w 319670"/>
                    <a:gd name="connsiteY78" fmla="*/ 159912 h 320770"/>
                    <a:gd name="connsiteX79" fmla="*/ 271850 w 319670"/>
                    <a:gd name="connsiteY79" fmla="*/ 148830 h 320770"/>
                    <a:gd name="connsiteX80" fmla="*/ 302793 w 319670"/>
                    <a:gd name="connsiteY80" fmla="*/ 126547 h 320770"/>
                    <a:gd name="connsiteX81" fmla="*/ 284431 w 319670"/>
                    <a:gd name="connsiteY81" fmla="*/ 141328 h 320770"/>
                    <a:gd name="connsiteX82" fmla="*/ 286005 w 319670"/>
                    <a:gd name="connsiteY82" fmla="*/ 159805 h 320770"/>
                    <a:gd name="connsiteX83" fmla="*/ 283907 w 319670"/>
                    <a:gd name="connsiteY83" fmla="*/ 185144 h 320770"/>
                    <a:gd name="connsiteX84" fmla="*/ 306465 w 319670"/>
                    <a:gd name="connsiteY84" fmla="*/ 169835 h 320770"/>
                    <a:gd name="connsiteX85" fmla="*/ 306465 w 319670"/>
                    <a:gd name="connsiteY85" fmla="*/ 160333 h 320770"/>
                    <a:gd name="connsiteX86" fmla="*/ 302793 w 319670"/>
                    <a:gd name="connsiteY86" fmla="*/ 126547 h 320770"/>
                    <a:gd name="connsiteX87" fmla="*/ 17427 w 319670"/>
                    <a:gd name="connsiteY87" fmla="*/ 125172 h 320770"/>
                    <a:gd name="connsiteX88" fmla="*/ 13205 w 319670"/>
                    <a:gd name="connsiteY88" fmla="*/ 160446 h 320770"/>
                    <a:gd name="connsiteX89" fmla="*/ 13205 w 319670"/>
                    <a:gd name="connsiteY89" fmla="*/ 168870 h 320770"/>
                    <a:gd name="connsiteX90" fmla="*/ 39065 w 319670"/>
                    <a:gd name="connsiteY90" fmla="*/ 186244 h 320770"/>
                    <a:gd name="connsiteX91" fmla="*/ 36954 w 319670"/>
                    <a:gd name="connsiteY91" fmla="*/ 159920 h 320770"/>
                    <a:gd name="connsiteX92" fmla="*/ 38537 w 319670"/>
                    <a:gd name="connsiteY92" fmla="*/ 142546 h 320770"/>
                    <a:gd name="connsiteX93" fmla="*/ 17427 w 319670"/>
                    <a:gd name="connsiteY93" fmla="*/ 125172 h 320770"/>
                    <a:gd name="connsiteX94" fmla="*/ 215883 w 319670"/>
                    <a:gd name="connsiteY94" fmla="*/ 122420 h 320770"/>
                    <a:gd name="connsiteX95" fmla="*/ 165486 w 319670"/>
                    <a:gd name="connsiteY95" fmla="*/ 128769 h 320770"/>
                    <a:gd name="connsiteX96" fmla="*/ 163386 w 319670"/>
                    <a:gd name="connsiteY96" fmla="*/ 128769 h 320770"/>
                    <a:gd name="connsiteX97" fmla="*/ 162861 w 319670"/>
                    <a:gd name="connsiteY97" fmla="*/ 155221 h 320770"/>
                    <a:gd name="connsiteX98" fmla="*/ 162861 w 319670"/>
                    <a:gd name="connsiteY98" fmla="*/ 163686 h 320770"/>
                    <a:gd name="connsiteX99" fmla="*/ 220083 w 319670"/>
                    <a:gd name="connsiteY99" fmla="*/ 155750 h 320770"/>
                    <a:gd name="connsiteX100" fmla="*/ 215883 w 319670"/>
                    <a:gd name="connsiteY100" fmla="*/ 122420 h 320770"/>
                    <a:gd name="connsiteX101" fmla="*/ 106825 w 319670"/>
                    <a:gd name="connsiteY101" fmla="*/ 120220 h 320770"/>
                    <a:gd name="connsiteX102" fmla="*/ 102064 w 319670"/>
                    <a:gd name="connsiteY102" fmla="*/ 156248 h 320770"/>
                    <a:gd name="connsiteX103" fmla="*/ 149678 w 319670"/>
                    <a:gd name="connsiteY103" fmla="*/ 163136 h 320770"/>
                    <a:gd name="connsiteX104" fmla="*/ 149678 w 319670"/>
                    <a:gd name="connsiteY104" fmla="*/ 155188 h 320770"/>
                    <a:gd name="connsiteX105" fmla="*/ 150207 w 319670"/>
                    <a:gd name="connsiteY105" fmla="*/ 128167 h 320770"/>
                    <a:gd name="connsiteX106" fmla="*/ 106825 w 319670"/>
                    <a:gd name="connsiteY106" fmla="*/ 120220 h 320770"/>
                    <a:gd name="connsiteX107" fmla="*/ 259617 w 319670"/>
                    <a:gd name="connsiteY107" fmla="*/ 103988 h 320770"/>
                    <a:gd name="connsiteX108" fmla="*/ 228611 w 319670"/>
                    <a:gd name="connsiteY108" fmla="*/ 118717 h 320770"/>
                    <a:gd name="connsiteX109" fmla="*/ 233341 w 319670"/>
                    <a:gd name="connsiteY109" fmla="*/ 151856 h 320770"/>
                    <a:gd name="connsiteX110" fmla="*/ 269602 w 319670"/>
                    <a:gd name="connsiteY110" fmla="*/ 135024 h 320770"/>
                    <a:gd name="connsiteX111" fmla="*/ 259617 w 319670"/>
                    <a:gd name="connsiteY111" fmla="*/ 103988 h 320770"/>
                    <a:gd name="connsiteX112" fmla="*/ 65249 w 319670"/>
                    <a:gd name="connsiteY112" fmla="*/ 99862 h 320770"/>
                    <a:gd name="connsiteX113" fmla="*/ 52545 w 319670"/>
                    <a:gd name="connsiteY113" fmla="*/ 136118 h 320770"/>
                    <a:gd name="connsiteX114" fmla="*/ 89068 w 319670"/>
                    <a:gd name="connsiteY114" fmla="*/ 152407 h 320770"/>
                    <a:gd name="connsiteX115" fmla="*/ 94361 w 319670"/>
                    <a:gd name="connsiteY115" fmla="*/ 115625 h 320770"/>
                    <a:gd name="connsiteX116" fmla="*/ 65249 w 319670"/>
                    <a:gd name="connsiteY116" fmla="*/ 99862 h 320770"/>
                    <a:gd name="connsiteX117" fmla="*/ 285381 w 319670"/>
                    <a:gd name="connsiteY117" fmla="*/ 83906 h 320770"/>
                    <a:gd name="connsiteX118" fmla="*/ 270702 w 319670"/>
                    <a:gd name="connsiteY118" fmla="*/ 96554 h 320770"/>
                    <a:gd name="connsiteX119" fmla="*/ 281711 w 319670"/>
                    <a:gd name="connsiteY119" fmla="*/ 127648 h 320770"/>
                    <a:gd name="connsiteX120" fmla="*/ 298487 w 319670"/>
                    <a:gd name="connsiteY120" fmla="*/ 112365 h 320770"/>
                    <a:gd name="connsiteX121" fmla="*/ 285381 w 319670"/>
                    <a:gd name="connsiteY121" fmla="*/ 83906 h 320770"/>
                    <a:gd name="connsiteX122" fmla="*/ 39411 w 319670"/>
                    <a:gd name="connsiteY122" fmla="*/ 75928 h 320770"/>
                    <a:gd name="connsiteX123" fmla="*/ 21458 w 319670"/>
                    <a:gd name="connsiteY123" fmla="*/ 111317 h 320770"/>
                    <a:gd name="connsiteX124" fmla="*/ 40995 w 319670"/>
                    <a:gd name="connsiteY124" fmla="*/ 128748 h 320770"/>
                    <a:gd name="connsiteX125" fmla="*/ 54196 w 319670"/>
                    <a:gd name="connsiteY125" fmla="*/ 91774 h 320770"/>
                    <a:gd name="connsiteX126" fmla="*/ 39411 w 319670"/>
                    <a:gd name="connsiteY126" fmla="*/ 75928 h 320770"/>
                    <a:gd name="connsiteX127" fmla="*/ 201616 w 319670"/>
                    <a:gd name="connsiteY127" fmla="*/ 73452 h 320770"/>
                    <a:gd name="connsiteX128" fmla="*/ 165267 w 319670"/>
                    <a:gd name="connsiteY128" fmla="*/ 78187 h 320770"/>
                    <a:gd name="connsiteX129" fmla="*/ 164740 w 319670"/>
                    <a:gd name="connsiteY129" fmla="*/ 78187 h 320770"/>
                    <a:gd name="connsiteX130" fmla="*/ 163687 w 319670"/>
                    <a:gd name="connsiteY130" fmla="*/ 115543 h 320770"/>
                    <a:gd name="connsiteX131" fmla="*/ 165267 w 319670"/>
                    <a:gd name="connsiteY131" fmla="*/ 115543 h 320770"/>
                    <a:gd name="connsiteX132" fmla="*/ 213205 w 319670"/>
                    <a:gd name="connsiteY132" fmla="*/ 109756 h 320770"/>
                    <a:gd name="connsiteX133" fmla="*/ 201616 w 319670"/>
                    <a:gd name="connsiteY133" fmla="*/ 73452 h 320770"/>
                    <a:gd name="connsiteX134" fmla="*/ 121592 w 319670"/>
                    <a:gd name="connsiteY134" fmla="*/ 70701 h 320770"/>
                    <a:gd name="connsiteX135" fmla="*/ 109491 w 319670"/>
                    <a:gd name="connsiteY135" fmla="*/ 107084 h 320770"/>
                    <a:gd name="connsiteX136" fmla="*/ 150530 w 319670"/>
                    <a:gd name="connsiteY136" fmla="*/ 114993 h 320770"/>
                    <a:gd name="connsiteX137" fmla="*/ 151582 w 319670"/>
                    <a:gd name="connsiteY137" fmla="*/ 77028 h 320770"/>
                    <a:gd name="connsiteX138" fmla="*/ 121592 w 319670"/>
                    <a:gd name="connsiteY138" fmla="*/ 70701 h 320770"/>
                    <a:gd name="connsiteX139" fmla="*/ 233321 w 319670"/>
                    <a:gd name="connsiteY139" fmla="*/ 59697 h 320770"/>
                    <a:gd name="connsiteX140" fmla="*/ 214306 w 319670"/>
                    <a:gd name="connsiteY140" fmla="*/ 69207 h 320770"/>
                    <a:gd name="connsiteX141" fmla="*/ 225926 w 319670"/>
                    <a:gd name="connsiteY141" fmla="*/ 106189 h 320770"/>
                    <a:gd name="connsiteX142" fmla="*/ 253921 w 319670"/>
                    <a:gd name="connsiteY142" fmla="*/ 92453 h 320770"/>
                    <a:gd name="connsiteX143" fmla="*/ 233321 w 319670"/>
                    <a:gd name="connsiteY143" fmla="*/ 59697 h 320770"/>
                    <a:gd name="connsiteX144" fmla="*/ 92595 w 319670"/>
                    <a:gd name="connsiteY144" fmla="*/ 55846 h 320770"/>
                    <a:gd name="connsiteX145" fmla="*/ 70977 w 319670"/>
                    <a:gd name="connsiteY145" fmla="*/ 88088 h 320770"/>
                    <a:gd name="connsiteX146" fmla="*/ 97341 w 319670"/>
                    <a:gd name="connsiteY146" fmla="*/ 102888 h 320770"/>
                    <a:gd name="connsiteX147" fmla="*/ 108941 w 319670"/>
                    <a:gd name="connsiteY147" fmla="*/ 65360 h 320770"/>
                    <a:gd name="connsiteX148" fmla="*/ 92595 w 319670"/>
                    <a:gd name="connsiteY148" fmla="*/ 55846 h 320770"/>
                    <a:gd name="connsiteX149" fmla="*/ 251144 w 319670"/>
                    <a:gd name="connsiteY149" fmla="*/ 44842 h 320770"/>
                    <a:gd name="connsiteX150" fmla="*/ 243742 w 319670"/>
                    <a:gd name="connsiteY150" fmla="*/ 51712 h 320770"/>
                    <a:gd name="connsiteX151" fmla="*/ 264890 w 319670"/>
                    <a:gd name="connsiteY151" fmla="*/ 85007 h 320770"/>
                    <a:gd name="connsiteX152" fmla="*/ 277579 w 319670"/>
                    <a:gd name="connsiteY152" fmla="*/ 72851 h 320770"/>
                    <a:gd name="connsiteX153" fmla="*/ 251144 w 319670"/>
                    <a:gd name="connsiteY153" fmla="*/ 44842 h 320770"/>
                    <a:gd name="connsiteX154" fmla="*/ 75908 w 319670"/>
                    <a:gd name="connsiteY154" fmla="*/ 39614 h 320770"/>
                    <a:gd name="connsiteX155" fmla="*/ 47868 w 319670"/>
                    <a:gd name="connsiteY155" fmla="*/ 65510 h 320770"/>
                    <a:gd name="connsiteX156" fmla="*/ 60565 w 319670"/>
                    <a:gd name="connsiteY156" fmla="*/ 79779 h 320770"/>
                    <a:gd name="connsiteX157" fmla="*/ 82256 w 319670"/>
                    <a:gd name="connsiteY157" fmla="*/ 47013 h 320770"/>
                    <a:gd name="connsiteX158" fmla="*/ 75908 w 319670"/>
                    <a:gd name="connsiteY158" fmla="*/ 39614 h 320770"/>
                    <a:gd name="connsiteX159" fmla="*/ 224484 w 319670"/>
                    <a:gd name="connsiteY159" fmla="*/ 28060 h 320770"/>
                    <a:gd name="connsiteX160" fmla="*/ 236003 w 319670"/>
                    <a:gd name="connsiteY160" fmla="*/ 41815 h 320770"/>
                    <a:gd name="connsiteX161" fmla="*/ 240716 w 319670"/>
                    <a:gd name="connsiteY161" fmla="*/ 37583 h 320770"/>
                    <a:gd name="connsiteX162" fmla="*/ 224484 w 319670"/>
                    <a:gd name="connsiteY162" fmla="*/ 28060 h 320770"/>
                    <a:gd name="connsiteX163" fmla="*/ 101238 w 319670"/>
                    <a:gd name="connsiteY163" fmla="*/ 25309 h 320770"/>
                    <a:gd name="connsiteX164" fmla="*/ 86933 w 319670"/>
                    <a:gd name="connsiteY164" fmla="*/ 32662 h 320770"/>
                    <a:gd name="connsiteX165" fmla="*/ 90642 w 319670"/>
                    <a:gd name="connsiteY165" fmla="*/ 36863 h 320770"/>
                    <a:gd name="connsiteX166" fmla="*/ 101238 w 319670"/>
                    <a:gd name="connsiteY166" fmla="*/ 25309 h 320770"/>
                    <a:gd name="connsiteX167" fmla="*/ 189546 w 319670"/>
                    <a:gd name="connsiteY167" fmla="*/ 16506 h 320770"/>
                    <a:gd name="connsiteX168" fmla="*/ 209532 w 319670"/>
                    <a:gd name="connsiteY168" fmla="*/ 56946 h 320770"/>
                    <a:gd name="connsiteX169" fmla="*/ 225310 w 319670"/>
                    <a:gd name="connsiteY169" fmla="*/ 49068 h 320770"/>
                    <a:gd name="connsiteX170" fmla="*/ 194280 w 319670"/>
                    <a:gd name="connsiteY170" fmla="*/ 17556 h 320770"/>
                    <a:gd name="connsiteX171" fmla="*/ 189546 w 319670"/>
                    <a:gd name="connsiteY171" fmla="*/ 16506 h 320770"/>
                    <a:gd name="connsiteX172" fmla="*/ 132600 w 319670"/>
                    <a:gd name="connsiteY172" fmla="*/ 15955 h 320770"/>
                    <a:gd name="connsiteX173" fmla="*/ 128938 w 319670"/>
                    <a:gd name="connsiteY173" fmla="*/ 16483 h 320770"/>
                    <a:gd name="connsiteX174" fmla="*/ 100688 w 319670"/>
                    <a:gd name="connsiteY174" fmla="*/ 46010 h 320770"/>
                    <a:gd name="connsiteX175" fmla="*/ 114290 w 319670"/>
                    <a:gd name="connsiteY175" fmla="*/ 53920 h 320770"/>
                    <a:gd name="connsiteX176" fmla="*/ 132600 w 319670"/>
                    <a:gd name="connsiteY176" fmla="*/ 15955 h 320770"/>
                    <a:gd name="connsiteX177" fmla="*/ 167974 w 319670"/>
                    <a:gd name="connsiteY177" fmla="*/ 13204 h 320770"/>
                    <a:gd name="connsiteX178" fmla="*/ 165337 w 319670"/>
                    <a:gd name="connsiteY178" fmla="*/ 64924 h 320770"/>
                    <a:gd name="connsiteX179" fmla="*/ 196974 w 319670"/>
                    <a:gd name="connsiteY179" fmla="*/ 60702 h 320770"/>
                    <a:gd name="connsiteX180" fmla="*/ 173247 w 319670"/>
                    <a:gd name="connsiteY180" fmla="*/ 13732 h 320770"/>
                    <a:gd name="connsiteX181" fmla="*/ 167974 w 319670"/>
                    <a:gd name="connsiteY181" fmla="*/ 13204 h 320770"/>
                    <a:gd name="connsiteX182" fmla="*/ 149585 w 319670"/>
                    <a:gd name="connsiteY182" fmla="*/ 13204 h 320770"/>
                    <a:gd name="connsiteX183" fmla="*/ 126273 w 319670"/>
                    <a:gd name="connsiteY183" fmla="*/ 58551 h 320770"/>
                    <a:gd name="connsiteX184" fmla="*/ 152764 w 319670"/>
                    <a:gd name="connsiteY184" fmla="*/ 63823 h 320770"/>
                    <a:gd name="connsiteX185" fmla="*/ 154883 w 319670"/>
                    <a:gd name="connsiteY185" fmla="*/ 13204 h 320770"/>
                    <a:gd name="connsiteX186" fmla="*/ 149585 w 319670"/>
                    <a:gd name="connsiteY186" fmla="*/ 13204 h 320770"/>
                    <a:gd name="connsiteX187" fmla="*/ 160099 w 319670"/>
                    <a:gd name="connsiteY187" fmla="*/ 0 h 320770"/>
                    <a:gd name="connsiteX188" fmla="*/ 248047 w 319670"/>
                    <a:gd name="connsiteY188" fmla="*/ 26906 h 320770"/>
                    <a:gd name="connsiteX189" fmla="*/ 259107 w 319670"/>
                    <a:gd name="connsiteY189" fmla="*/ 34293 h 320770"/>
                    <a:gd name="connsiteX190" fmla="*/ 285965 w 319670"/>
                    <a:gd name="connsiteY190" fmla="*/ 61727 h 320770"/>
                    <a:gd name="connsiteX191" fmla="*/ 293865 w 319670"/>
                    <a:gd name="connsiteY191" fmla="*/ 72806 h 320770"/>
                    <a:gd name="connsiteX192" fmla="*/ 308084 w 319670"/>
                    <a:gd name="connsiteY192" fmla="*/ 100768 h 320770"/>
                    <a:gd name="connsiteX193" fmla="*/ 313350 w 319670"/>
                    <a:gd name="connsiteY193" fmla="*/ 115013 h 320770"/>
                    <a:gd name="connsiteX194" fmla="*/ 319670 w 319670"/>
                    <a:gd name="connsiteY194" fmla="*/ 157747 h 320770"/>
                    <a:gd name="connsiteX195" fmla="*/ 319670 w 319670"/>
                    <a:gd name="connsiteY195" fmla="*/ 160385 h 320770"/>
                    <a:gd name="connsiteX196" fmla="*/ 319144 w 319670"/>
                    <a:gd name="connsiteY196" fmla="*/ 176212 h 320770"/>
                    <a:gd name="connsiteX197" fmla="*/ 302291 w 319670"/>
                    <a:gd name="connsiteY197" fmla="*/ 232664 h 320770"/>
                    <a:gd name="connsiteX198" fmla="*/ 288598 w 319670"/>
                    <a:gd name="connsiteY198" fmla="*/ 254822 h 320770"/>
                    <a:gd name="connsiteX199" fmla="*/ 160099 w 319670"/>
                    <a:gd name="connsiteY199" fmla="*/ 320242 h 320770"/>
                    <a:gd name="connsiteX200" fmla="*/ 159572 w 319670"/>
                    <a:gd name="connsiteY200" fmla="*/ 320242 h 320770"/>
                    <a:gd name="connsiteX201" fmla="*/ 155359 w 319670"/>
                    <a:gd name="connsiteY201" fmla="*/ 320770 h 320770"/>
                    <a:gd name="connsiteX202" fmla="*/ 155359 w 319670"/>
                    <a:gd name="connsiteY202" fmla="*/ 320242 h 320770"/>
                    <a:gd name="connsiteX203" fmla="*/ 26332 w 319670"/>
                    <a:gd name="connsiteY203" fmla="*/ 248491 h 320770"/>
                    <a:gd name="connsiteX204" fmla="*/ 13693 w 319670"/>
                    <a:gd name="connsiteY204" fmla="*/ 225278 h 320770"/>
                    <a:gd name="connsiteX205" fmla="*/ 527 w 319670"/>
                    <a:gd name="connsiteY205" fmla="*/ 174630 h 320770"/>
                    <a:gd name="connsiteX206" fmla="*/ 0 w 319670"/>
                    <a:gd name="connsiteY206" fmla="*/ 160385 h 320770"/>
                    <a:gd name="connsiteX207" fmla="*/ 0 w 319670"/>
                    <a:gd name="connsiteY207" fmla="*/ 156164 h 320770"/>
                    <a:gd name="connsiteX208" fmla="*/ 6847 w 319670"/>
                    <a:gd name="connsiteY208" fmla="*/ 113958 h 320770"/>
                    <a:gd name="connsiteX209" fmla="*/ 12113 w 319670"/>
                    <a:gd name="connsiteY209" fmla="*/ 99185 h 320770"/>
                    <a:gd name="connsiteX210" fmla="*/ 32125 w 319670"/>
                    <a:gd name="connsiteY210" fmla="*/ 64365 h 320770"/>
                    <a:gd name="connsiteX211" fmla="*/ 41078 w 319670"/>
                    <a:gd name="connsiteY211" fmla="*/ 52758 h 320770"/>
                    <a:gd name="connsiteX212" fmla="*/ 68990 w 319670"/>
                    <a:gd name="connsiteY212" fmla="*/ 28489 h 320770"/>
                    <a:gd name="connsiteX213" fmla="*/ 80576 w 319670"/>
                    <a:gd name="connsiteY213" fmla="*/ 21103 h 320770"/>
                    <a:gd name="connsiteX214" fmla="*/ 160099 w 319670"/>
                    <a:gd name="connsiteY214" fmla="*/ 0 h 32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319670" h="320770">
                      <a:moveTo>
                        <a:pt x="193673" y="280605"/>
                      </a:moveTo>
                      <a:cubicBezTo>
                        <a:pt x="184761" y="281133"/>
                        <a:pt x="175324" y="281661"/>
                        <a:pt x="165888" y="281661"/>
                      </a:cubicBezTo>
                      <a:cubicBezTo>
                        <a:pt x="166412" y="292225"/>
                        <a:pt x="166936" y="300676"/>
                        <a:pt x="167460" y="307015"/>
                      </a:cubicBezTo>
                      <a:cubicBezTo>
                        <a:pt x="172179" y="306486"/>
                        <a:pt x="176373" y="305958"/>
                        <a:pt x="181091" y="305430"/>
                      </a:cubicBezTo>
                      <a:cubicBezTo>
                        <a:pt x="183188" y="301733"/>
                        <a:pt x="188430" y="292753"/>
                        <a:pt x="193673" y="280605"/>
                      </a:cubicBezTo>
                      <a:close/>
                      <a:moveTo>
                        <a:pt x="127923" y="280054"/>
                      </a:moveTo>
                      <a:cubicBezTo>
                        <a:pt x="133734" y="293270"/>
                        <a:pt x="139016" y="302257"/>
                        <a:pt x="141657" y="305957"/>
                      </a:cubicBezTo>
                      <a:cubicBezTo>
                        <a:pt x="145882" y="306486"/>
                        <a:pt x="150108" y="307015"/>
                        <a:pt x="154333" y="307015"/>
                      </a:cubicBezTo>
                      <a:cubicBezTo>
                        <a:pt x="153805" y="300671"/>
                        <a:pt x="153277" y="291684"/>
                        <a:pt x="152749" y="281640"/>
                      </a:cubicBezTo>
                      <a:cubicBezTo>
                        <a:pt x="144298" y="281640"/>
                        <a:pt x="135846" y="280583"/>
                        <a:pt x="127923" y="280054"/>
                      </a:cubicBezTo>
                      <a:close/>
                      <a:moveTo>
                        <a:pt x="226960" y="275378"/>
                      </a:moveTo>
                      <a:cubicBezTo>
                        <a:pt x="221183" y="276962"/>
                        <a:pt x="215406" y="277491"/>
                        <a:pt x="209629" y="278547"/>
                      </a:cubicBezTo>
                      <a:cubicBezTo>
                        <a:pt x="205427" y="288055"/>
                        <a:pt x="201226" y="295978"/>
                        <a:pt x="198075" y="301788"/>
                      </a:cubicBezTo>
                      <a:cubicBezTo>
                        <a:pt x="200175" y="301260"/>
                        <a:pt x="202276" y="300731"/>
                        <a:pt x="204377" y="300203"/>
                      </a:cubicBezTo>
                      <a:cubicBezTo>
                        <a:pt x="208053" y="296506"/>
                        <a:pt x="216982" y="288055"/>
                        <a:pt x="226960" y="275378"/>
                      </a:cubicBezTo>
                      <a:close/>
                      <a:moveTo>
                        <a:pt x="94911" y="274277"/>
                      </a:moveTo>
                      <a:cubicBezTo>
                        <a:pt x="107537" y="290172"/>
                        <a:pt x="118584" y="300239"/>
                        <a:pt x="120163" y="301828"/>
                      </a:cubicBezTo>
                      <a:cubicBezTo>
                        <a:pt x="121741" y="302358"/>
                        <a:pt x="123319" y="302358"/>
                        <a:pt x="124897" y="302888"/>
                      </a:cubicBezTo>
                      <a:cubicBezTo>
                        <a:pt x="121215" y="296530"/>
                        <a:pt x="117006" y="288053"/>
                        <a:pt x="112797" y="277456"/>
                      </a:cubicBezTo>
                      <a:cubicBezTo>
                        <a:pt x="106485" y="276927"/>
                        <a:pt x="100698" y="275337"/>
                        <a:pt x="94911" y="274277"/>
                      </a:cubicBezTo>
                      <a:close/>
                      <a:moveTo>
                        <a:pt x="261623" y="266024"/>
                      </a:moveTo>
                      <a:cubicBezTo>
                        <a:pt x="256919" y="267610"/>
                        <a:pt x="252215" y="269195"/>
                        <a:pt x="247511" y="270781"/>
                      </a:cubicBezTo>
                      <a:cubicBezTo>
                        <a:pt x="243329" y="276066"/>
                        <a:pt x="239670" y="281351"/>
                        <a:pt x="235489" y="286107"/>
                      </a:cubicBezTo>
                      <a:cubicBezTo>
                        <a:pt x="244897" y="280294"/>
                        <a:pt x="253783" y="273952"/>
                        <a:pt x="261623" y="266024"/>
                      </a:cubicBezTo>
                      <a:close/>
                      <a:moveTo>
                        <a:pt x="53646" y="261072"/>
                      </a:moveTo>
                      <a:cubicBezTo>
                        <a:pt x="64178" y="272729"/>
                        <a:pt x="76817" y="282266"/>
                        <a:pt x="90509" y="289683"/>
                      </a:cubicBezTo>
                      <a:cubicBezTo>
                        <a:pt x="85243" y="283855"/>
                        <a:pt x="79977" y="276438"/>
                        <a:pt x="74184" y="268490"/>
                      </a:cubicBezTo>
                      <a:cubicBezTo>
                        <a:pt x="66811" y="266371"/>
                        <a:pt x="59965" y="264252"/>
                        <a:pt x="53646" y="261072"/>
                      </a:cubicBezTo>
                      <a:close/>
                      <a:moveTo>
                        <a:pt x="213205" y="224209"/>
                      </a:moveTo>
                      <a:cubicBezTo>
                        <a:pt x="197402" y="226846"/>
                        <a:pt x="180544" y="228429"/>
                        <a:pt x="163687" y="228957"/>
                      </a:cubicBezTo>
                      <a:cubicBezTo>
                        <a:pt x="163687" y="243201"/>
                        <a:pt x="164740" y="256917"/>
                        <a:pt x="165267" y="269051"/>
                      </a:cubicBezTo>
                      <a:cubicBezTo>
                        <a:pt x="176857" y="268523"/>
                        <a:pt x="188446" y="267996"/>
                        <a:pt x="200035" y="266413"/>
                      </a:cubicBezTo>
                      <a:cubicBezTo>
                        <a:pt x="204777" y="254279"/>
                        <a:pt x="209518" y="240035"/>
                        <a:pt x="213205" y="224209"/>
                      </a:cubicBezTo>
                      <a:close/>
                      <a:moveTo>
                        <a:pt x="108941" y="224209"/>
                      </a:moveTo>
                      <a:cubicBezTo>
                        <a:pt x="112628" y="240027"/>
                        <a:pt x="117369" y="253736"/>
                        <a:pt x="122109" y="265864"/>
                      </a:cubicBezTo>
                      <a:cubicBezTo>
                        <a:pt x="131590" y="267446"/>
                        <a:pt x="141598" y="267973"/>
                        <a:pt x="152132" y="268500"/>
                      </a:cubicBezTo>
                      <a:cubicBezTo>
                        <a:pt x="151606" y="256373"/>
                        <a:pt x="151079" y="243191"/>
                        <a:pt x="150552" y="228954"/>
                      </a:cubicBezTo>
                      <a:cubicBezTo>
                        <a:pt x="135804" y="228427"/>
                        <a:pt x="122109" y="226845"/>
                        <a:pt x="108941" y="224209"/>
                      </a:cubicBezTo>
                      <a:close/>
                      <a:moveTo>
                        <a:pt x="58322" y="209903"/>
                      </a:moveTo>
                      <a:cubicBezTo>
                        <a:pt x="64673" y="227869"/>
                        <a:pt x="73671" y="243722"/>
                        <a:pt x="82669" y="257461"/>
                      </a:cubicBezTo>
                      <a:cubicBezTo>
                        <a:pt x="90608" y="260103"/>
                        <a:pt x="98547" y="261688"/>
                        <a:pt x="107016" y="263273"/>
                      </a:cubicBezTo>
                      <a:cubicBezTo>
                        <a:pt x="102252" y="251120"/>
                        <a:pt x="98018" y="236852"/>
                        <a:pt x="94842" y="221000"/>
                      </a:cubicBezTo>
                      <a:cubicBezTo>
                        <a:pt x="82140" y="218358"/>
                        <a:pt x="69966" y="214131"/>
                        <a:pt x="58322" y="209903"/>
                      </a:cubicBezTo>
                      <a:close/>
                      <a:moveTo>
                        <a:pt x="264925" y="209078"/>
                      </a:moveTo>
                      <a:cubicBezTo>
                        <a:pt x="253330" y="213818"/>
                        <a:pt x="240681" y="218031"/>
                        <a:pt x="227505" y="221190"/>
                      </a:cubicBezTo>
                      <a:cubicBezTo>
                        <a:pt x="224343" y="236989"/>
                        <a:pt x="219599" y="251735"/>
                        <a:pt x="214856" y="264374"/>
                      </a:cubicBezTo>
                      <a:cubicBezTo>
                        <a:pt x="223289" y="263320"/>
                        <a:pt x="231194" y="261214"/>
                        <a:pt x="239100" y="259634"/>
                      </a:cubicBezTo>
                      <a:cubicBezTo>
                        <a:pt x="248586" y="245415"/>
                        <a:pt x="258073" y="228037"/>
                        <a:pt x="264925" y="209078"/>
                      </a:cubicBezTo>
                      <a:close/>
                      <a:moveTo>
                        <a:pt x="303989" y="187895"/>
                      </a:moveTo>
                      <a:cubicBezTo>
                        <a:pt x="297128" y="192647"/>
                        <a:pt x="289211" y="197399"/>
                        <a:pt x="280765" y="201624"/>
                      </a:cubicBezTo>
                      <a:cubicBezTo>
                        <a:pt x="275487" y="220632"/>
                        <a:pt x="267570" y="238057"/>
                        <a:pt x="258597" y="253370"/>
                      </a:cubicBezTo>
                      <a:cubicBezTo>
                        <a:pt x="265987" y="250729"/>
                        <a:pt x="273376" y="248089"/>
                        <a:pt x="279710" y="244921"/>
                      </a:cubicBezTo>
                      <a:cubicBezTo>
                        <a:pt x="291850" y="228025"/>
                        <a:pt x="300295" y="209016"/>
                        <a:pt x="303989" y="187895"/>
                      </a:cubicBezTo>
                      <a:close/>
                      <a:moveTo>
                        <a:pt x="15131" y="186244"/>
                      </a:moveTo>
                      <a:cubicBezTo>
                        <a:pt x="18834" y="205247"/>
                        <a:pt x="25712" y="223193"/>
                        <a:pt x="35764" y="239029"/>
                      </a:cubicBezTo>
                      <a:cubicBezTo>
                        <a:pt x="44229" y="243251"/>
                        <a:pt x="53751" y="247474"/>
                        <a:pt x="63274" y="251169"/>
                      </a:cubicBezTo>
                      <a:cubicBezTo>
                        <a:pt x="54810" y="236917"/>
                        <a:pt x="47403" y="220554"/>
                        <a:pt x="42641" y="202607"/>
                      </a:cubicBezTo>
                      <a:cubicBezTo>
                        <a:pt x="32590" y="197857"/>
                        <a:pt x="23596" y="192578"/>
                        <a:pt x="15131" y="186244"/>
                      </a:cubicBezTo>
                      <a:close/>
                      <a:moveTo>
                        <a:pt x="220633" y="169463"/>
                      </a:moveTo>
                      <a:cubicBezTo>
                        <a:pt x="202251" y="174190"/>
                        <a:pt x="182819" y="176291"/>
                        <a:pt x="162861" y="176816"/>
                      </a:cubicBezTo>
                      <a:cubicBezTo>
                        <a:pt x="162861" y="189946"/>
                        <a:pt x="162861" y="203076"/>
                        <a:pt x="163386" y="215680"/>
                      </a:cubicBezTo>
                      <a:cubicBezTo>
                        <a:pt x="181768" y="215680"/>
                        <a:pt x="199625" y="213580"/>
                        <a:pt x="216431" y="209903"/>
                      </a:cubicBezTo>
                      <a:cubicBezTo>
                        <a:pt x="218532" y="197298"/>
                        <a:pt x="220108" y="183643"/>
                        <a:pt x="220633" y="169463"/>
                      </a:cubicBezTo>
                      <a:close/>
                      <a:moveTo>
                        <a:pt x="101513" y="169463"/>
                      </a:moveTo>
                      <a:cubicBezTo>
                        <a:pt x="102043" y="183643"/>
                        <a:pt x="103631" y="197298"/>
                        <a:pt x="105748" y="210428"/>
                      </a:cubicBezTo>
                      <a:cubicBezTo>
                        <a:pt x="120038" y="213054"/>
                        <a:pt x="134858" y="215155"/>
                        <a:pt x="150207" y="215680"/>
                      </a:cubicBezTo>
                      <a:cubicBezTo>
                        <a:pt x="149678" y="203076"/>
                        <a:pt x="149678" y="189946"/>
                        <a:pt x="149678" y="176291"/>
                      </a:cubicBezTo>
                      <a:cubicBezTo>
                        <a:pt x="132741" y="175765"/>
                        <a:pt x="116862" y="173139"/>
                        <a:pt x="101513" y="169463"/>
                      </a:cubicBezTo>
                      <a:close/>
                      <a:moveTo>
                        <a:pt x="51121" y="149931"/>
                      </a:moveTo>
                      <a:cubicBezTo>
                        <a:pt x="50595" y="153623"/>
                        <a:pt x="50069" y="156788"/>
                        <a:pt x="50069" y="159953"/>
                      </a:cubicBezTo>
                      <a:cubicBezTo>
                        <a:pt x="50069" y="171558"/>
                        <a:pt x="51647" y="183163"/>
                        <a:pt x="53752" y="193713"/>
                      </a:cubicBezTo>
                      <a:cubicBezTo>
                        <a:pt x="65853" y="198988"/>
                        <a:pt x="78480" y="203735"/>
                        <a:pt x="92160" y="207427"/>
                      </a:cubicBezTo>
                      <a:cubicBezTo>
                        <a:pt x="90055" y="194240"/>
                        <a:pt x="88477" y="180525"/>
                        <a:pt x="89003" y="166283"/>
                      </a:cubicBezTo>
                      <a:cubicBezTo>
                        <a:pt x="75324" y="161536"/>
                        <a:pt x="62170" y="156261"/>
                        <a:pt x="51121" y="149931"/>
                      </a:cubicBezTo>
                      <a:close/>
                      <a:moveTo>
                        <a:pt x="271850" y="148830"/>
                      </a:moveTo>
                      <a:cubicBezTo>
                        <a:pt x="260269" y="155690"/>
                        <a:pt x="247634" y="161495"/>
                        <a:pt x="233420" y="165717"/>
                      </a:cubicBezTo>
                      <a:cubicBezTo>
                        <a:pt x="233947" y="179965"/>
                        <a:pt x="232367" y="193685"/>
                        <a:pt x="230262" y="206877"/>
                      </a:cubicBezTo>
                      <a:cubicBezTo>
                        <a:pt x="244475" y="203183"/>
                        <a:pt x="257110" y="198434"/>
                        <a:pt x="269218" y="193157"/>
                      </a:cubicBezTo>
                      <a:cubicBezTo>
                        <a:pt x="271850" y="182603"/>
                        <a:pt x="272903" y="171521"/>
                        <a:pt x="272903" y="159912"/>
                      </a:cubicBezTo>
                      <a:cubicBezTo>
                        <a:pt x="272903" y="156218"/>
                        <a:pt x="272376" y="152524"/>
                        <a:pt x="271850" y="148830"/>
                      </a:cubicBezTo>
                      <a:close/>
                      <a:moveTo>
                        <a:pt x="302793" y="126547"/>
                      </a:moveTo>
                      <a:cubicBezTo>
                        <a:pt x="297022" y="131826"/>
                        <a:pt x="290727" y="136577"/>
                        <a:pt x="284431" y="141328"/>
                      </a:cubicBezTo>
                      <a:cubicBezTo>
                        <a:pt x="284956" y="147135"/>
                        <a:pt x="286005" y="153470"/>
                        <a:pt x="286005" y="159805"/>
                      </a:cubicBezTo>
                      <a:cubicBezTo>
                        <a:pt x="286005" y="168251"/>
                        <a:pt x="285481" y="176698"/>
                        <a:pt x="283907" y="185144"/>
                      </a:cubicBezTo>
                      <a:cubicBezTo>
                        <a:pt x="292301" y="180393"/>
                        <a:pt x="299645" y="175642"/>
                        <a:pt x="306465" y="169835"/>
                      </a:cubicBezTo>
                      <a:cubicBezTo>
                        <a:pt x="306465" y="166668"/>
                        <a:pt x="306465" y="163500"/>
                        <a:pt x="306465" y="160333"/>
                      </a:cubicBezTo>
                      <a:cubicBezTo>
                        <a:pt x="306465" y="148719"/>
                        <a:pt x="305416" y="137105"/>
                        <a:pt x="302793" y="126547"/>
                      </a:cubicBezTo>
                      <a:close/>
                      <a:moveTo>
                        <a:pt x="17427" y="125172"/>
                      </a:moveTo>
                      <a:cubicBezTo>
                        <a:pt x="14789" y="136754"/>
                        <a:pt x="13205" y="148337"/>
                        <a:pt x="13205" y="160446"/>
                      </a:cubicBezTo>
                      <a:cubicBezTo>
                        <a:pt x="13205" y="163079"/>
                        <a:pt x="13205" y="165711"/>
                        <a:pt x="13205" y="168870"/>
                      </a:cubicBezTo>
                      <a:cubicBezTo>
                        <a:pt x="21122" y="175188"/>
                        <a:pt x="29565" y="180979"/>
                        <a:pt x="39065" y="186244"/>
                      </a:cubicBezTo>
                      <a:cubicBezTo>
                        <a:pt x="37482" y="177821"/>
                        <a:pt x="36954" y="168870"/>
                        <a:pt x="36954" y="159920"/>
                      </a:cubicBezTo>
                      <a:cubicBezTo>
                        <a:pt x="37482" y="154128"/>
                        <a:pt x="38009" y="148337"/>
                        <a:pt x="38537" y="142546"/>
                      </a:cubicBezTo>
                      <a:cubicBezTo>
                        <a:pt x="30621" y="137281"/>
                        <a:pt x="23760" y="131489"/>
                        <a:pt x="17427" y="125172"/>
                      </a:cubicBezTo>
                      <a:close/>
                      <a:moveTo>
                        <a:pt x="215883" y="122420"/>
                      </a:moveTo>
                      <a:cubicBezTo>
                        <a:pt x="200134" y="126653"/>
                        <a:pt x="183335" y="128769"/>
                        <a:pt x="165486" y="128769"/>
                      </a:cubicBezTo>
                      <a:cubicBezTo>
                        <a:pt x="164961" y="128769"/>
                        <a:pt x="164436" y="128769"/>
                        <a:pt x="163386" y="128769"/>
                      </a:cubicBezTo>
                      <a:cubicBezTo>
                        <a:pt x="163386" y="137763"/>
                        <a:pt x="163386" y="146228"/>
                        <a:pt x="162861" y="155221"/>
                      </a:cubicBezTo>
                      <a:cubicBezTo>
                        <a:pt x="162861" y="157866"/>
                        <a:pt x="162861" y="161041"/>
                        <a:pt x="162861" y="163686"/>
                      </a:cubicBezTo>
                      <a:cubicBezTo>
                        <a:pt x="183335" y="163157"/>
                        <a:pt x="202234" y="160512"/>
                        <a:pt x="220083" y="155750"/>
                      </a:cubicBezTo>
                      <a:cubicBezTo>
                        <a:pt x="219558" y="144640"/>
                        <a:pt x="217983" y="133530"/>
                        <a:pt x="215883" y="122420"/>
                      </a:cubicBezTo>
                      <a:close/>
                      <a:moveTo>
                        <a:pt x="106825" y="120220"/>
                      </a:moveTo>
                      <a:cubicBezTo>
                        <a:pt x="104180" y="131876"/>
                        <a:pt x="102593" y="144062"/>
                        <a:pt x="102064" y="156248"/>
                      </a:cubicBezTo>
                      <a:cubicBezTo>
                        <a:pt x="116877" y="159957"/>
                        <a:pt x="132748" y="162606"/>
                        <a:pt x="149678" y="163136"/>
                      </a:cubicBezTo>
                      <a:cubicBezTo>
                        <a:pt x="149678" y="160487"/>
                        <a:pt x="149678" y="157837"/>
                        <a:pt x="149678" y="155188"/>
                      </a:cubicBezTo>
                      <a:cubicBezTo>
                        <a:pt x="150207" y="146181"/>
                        <a:pt x="150207" y="137174"/>
                        <a:pt x="150207" y="128167"/>
                      </a:cubicBezTo>
                      <a:cubicBezTo>
                        <a:pt x="134864" y="127107"/>
                        <a:pt x="120051" y="124458"/>
                        <a:pt x="106825" y="120220"/>
                      </a:cubicBezTo>
                      <a:close/>
                      <a:moveTo>
                        <a:pt x="259617" y="103988"/>
                      </a:moveTo>
                      <a:cubicBezTo>
                        <a:pt x="250157" y="109775"/>
                        <a:pt x="240173" y="115035"/>
                        <a:pt x="228611" y="118717"/>
                      </a:cubicBezTo>
                      <a:cubicBezTo>
                        <a:pt x="230713" y="129238"/>
                        <a:pt x="232290" y="140810"/>
                        <a:pt x="233341" y="151856"/>
                      </a:cubicBezTo>
                      <a:cubicBezTo>
                        <a:pt x="246479" y="147648"/>
                        <a:pt x="258566" y="141862"/>
                        <a:pt x="269602" y="135024"/>
                      </a:cubicBezTo>
                      <a:cubicBezTo>
                        <a:pt x="267500" y="124503"/>
                        <a:pt x="263821" y="113983"/>
                        <a:pt x="259617" y="103988"/>
                      </a:cubicBezTo>
                      <a:close/>
                      <a:moveTo>
                        <a:pt x="65249" y="99862"/>
                      </a:moveTo>
                      <a:cubicBezTo>
                        <a:pt x="59956" y="111422"/>
                        <a:pt x="55192" y="123507"/>
                        <a:pt x="52545" y="136118"/>
                      </a:cubicBezTo>
                      <a:cubicBezTo>
                        <a:pt x="63661" y="142423"/>
                        <a:pt x="75835" y="148203"/>
                        <a:pt x="89068" y="152407"/>
                      </a:cubicBezTo>
                      <a:cubicBezTo>
                        <a:pt x="90126" y="139796"/>
                        <a:pt x="91714" y="127185"/>
                        <a:pt x="94361" y="115625"/>
                      </a:cubicBezTo>
                      <a:cubicBezTo>
                        <a:pt x="83774" y="111422"/>
                        <a:pt x="73718" y="106167"/>
                        <a:pt x="65249" y="99862"/>
                      </a:cubicBezTo>
                      <a:close/>
                      <a:moveTo>
                        <a:pt x="285381" y="83906"/>
                      </a:moveTo>
                      <a:cubicBezTo>
                        <a:pt x="280663" y="88122"/>
                        <a:pt x="275944" y="92338"/>
                        <a:pt x="270702" y="96554"/>
                      </a:cubicBezTo>
                      <a:cubicBezTo>
                        <a:pt x="275420" y="106567"/>
                        <a:pt x="279090" y="116581"/>
                        <a:pt x="281711" y="127648"/>
                      </a:cubicBezTo>
                      <a:cubicBezTo>
                        <a:pt x="288002" y="122905"/>
                        <a:pt x="293769" y="117635"/>
                        <a:pt x="298487" y="112365"/>
                      </a:cubicBezTo>
                      <a:cubicBezTo>
                        <a:pt x="295342" y="102351"/>
                        <a:pt x="290624" y="92865"/>
                        <a:pt x="285381" y="83906"/>
                      </a:cubicBezTo>
                      <a:close/>
                      <a:moveTo>
                        <a:pt x="39411" y="75928"/>
                      </a:moveTo>
                      <a:cubicBezTo>
                        <a:pt x="32019" y="87020"/>
                        <a:pt x="25683" y="98640"/>
                        <a:pt x="21458" y="111317"/>
                      </a:cubicBezTo>
                      <a:cubicBezTo>
                        <a:pt x="26739" y="117656"/>
                        <a:pt x="33603" y="122938"/>
                        <a:pt x="40995" y="128748"/>
                      </a:cubicBezTo>
                      <a:cubicBezTo>
                        <a:pt x="44163" y="115543"/>
                        <a:pt x="48916" y="103394"/>
                        <a:pt x="54196" y="91774"/>
                      </a:cubicBezTo>
                      <a:cubicBezTo>
                        <a:pt x="48916" y="87020"/>
                        <a:pt x="43635" y="81738"/>
                        <a:pt x="39411" y="75928"/>
                      </a:cubicBezTo>
                      <a:close/>
                      <a:moveTo>
                        <a:pt x="201616" y="73452"/>
                      </a:moveTo>
                      <a:cubicBezTo>
                        <a:pt x="190553" y="76083"/>
                        <a:pt x="178437" y="78187"/>
                        <a:pt x="165267" y="78187"/>
                      </a:cubicBezTo>
                      <a:cubicBezTo>
                        <a:pt x="165267" y="78187"/>
                        <a:pt x="165267" y="78187"/>
                        <a:pt x="164740" y="78187"/>
                      </a:cubicBezTo>
                      <a:cubicBezTo>
                        <a:pt x="164740" y="89762"/>
                        <a:pt x="164214" y="102390"/>
                        <a:pt x="163687" y="115543"/>
                      </a:cubicBezTo>
                      <a:cubicBezTo>
                        <a:pt x="164214" y="115543"/>
                        <a:pt x="164740" y="115543"/>
                        <a:pt x="165267" y="115543"/>
                      </a:cubicBezTo>
                      <a:cubicBezTo>
                        <a:pt x="182125" y="115543"/>
                        <a:pt x="198455" y="113438"/>
                        <a:pt x="213205" y="109756"/>
                      </a:cubicBezTo>
                      <a:cubicBezTo>
                        <a:pt x="210044" y="96602"/>
                        <a:pt x="205830" y="84501"/>
                        <a:pt x="201616" y="73452"/>
                      </a:cubicBezTo>
                      <a:close/>
                      <a:moveTo>
                        <a:pt x="121592" y="70701"/>
                      </a:moveTo>
                      <a:cubicBezTo>
                        <a:pt x="116857" y="81774"/>
                        <a:pt x="113174" y="94429"/>
                        <a:pt x="109491" y="107084"/>
                      </a:cubicBezTo>
                      <a:cubicBezTo>
                        <a:pt x="122119" y="111302"/>
                        <a:pt x="136324" y="113938"/>
                        <a:pt x="150530" y="114993"/>
                      </a:cubicBezTo>
                      <a:cubicBezTo>
                        <a:pt x="151056" y="101811"/>
                        <a:pt x="151582" y="88629"/>
                        <a:pt x="151582" y="77028"/>
                      </a:cubicBezTo>
                      <a:cubicBezTo>
                        <a:pt x="141060" y="75974"/>
                        <a:pt x="131063" y="73865"/>
                        <a:pt x="121592" y="70701"/>
                      </a:cubicBezTo>
                      <a:close/>
                      <a:moveTo>
                        <a:pt x="233321" y="59697"/>
                      </a:moveTo>
                      <a:cubicBezTo>
                        <a:pt x="227511" y="63395"/>
                        <a:pt x="221172" y="66565"/>
                        <a:pt x="214306" y="69207"/>
                      </a:cubicBezTo>
                      <a:cubicBezTo>
                        <a:pt x="218531" y="80302"/>
                        <a:pt x="222757" y="92981"/>
                        <a:pt x="225926" y="106189"/>
                      </a:cubicBezTo>
                      <a:cubicBezTo>
                        <a:pt x="235962" y="102491"/>
                        <a:pt x="245469" y="97736"/>
                        <a:pt x="253921" y="92453"/>
                      </a:cubicBezTo>
                      <a:cubicBezTo>
                        <a:pt x="247582" y="80302"/>
                        <a:pt x="240716" y="69207"/>
                        <a:pt x="233321" y="59697"/>
                      </a:cubicBezTo>
                      <a:close/>
                      <a:moveTo>
                        <a:pt x="92595" y="55846"/>
                      </a:moveTo>
                      <a:cubicBezTo>
                        <a:pt x="85214" y="65360"/>
                        <a:pt x="77832" y="76460"/>
                        <a:pt x="70977" y="88088"/>
                      </a:cubicBezTo>
                      <a:cubicBezTo>
                        <a:pt x="78886" y="93902"/>
                        <a:pt x="87323" y="98660"/>
                        <a:pt x="97341" y="102888"/>
                      </a:cubicBezTo>
                      <a:cubicBezTo>
                        <a:pt x="100505" y="89674"/>
                        <a:pt x="104723" y="76988"/>
                        <a:pt x="108941" y="65360"/>
                      </a:cubicBezTo>
                      <a:cubicBezTo>
                        <a:pt x="103141" y="62717"/>
                        <a:pt x="97341" y="59546"/>
                        <a:pt x="92595" y="55846"/>
                      </a:cubicBezTo>
                      <a:close/>
                      <a:moveTo>
                        <a:pt x="251144" y="44842"/>
                      </a:moveTo>
                      <a:cubicBezTo>
                        <a:pt x="248500" y="47484"/>
                        <a:pt x="246385" y="49598"/>
                        <a:pt x="243742" y="51712"/>
                      </a:cubicBezTo>
                      <a:cubicBezTo>
                        <a:pt x="251144" y="61225"/>
                        <a:pt x="258546" y="72323"/>
                        <a:pt x="264890" y="85007"/>
                      </a:cubicBezTo>
                      <a:cubicBezTo>
                        <a:pt x="269649" y="80779"/>
                        <a:pt x="273878" y="77079"/>
                        <a:pt x="277579" y="72851"/>
                      </a:cubicBezTo>
                      <a:cubicBezTo>
                        <a:pt x="270177" y="62282"/>
                        <a:pt x="261189" y="52769"/>
                        <a:pt x="251144" y="44842"/>
                      </a:cubicBezTo>
                      <a:close/>
                      <a:moveTo>
                        <a:pt x="75908" y="39614"/>
                      </a:moveTo>
                      <a:cubicBezTo>
                        <a:pt x="65327" y="47013"/>
                        <a:pt x="55804" y="55469"/>
                        <a:pt x="47868" y="65510"/>
                      </a:cubicBezTo>
                      <a:cubicBezTo>
                        <a:pt x="51043" y="70795"/>
                        <a:pt x="55804" y="75551"/>
                        <a:pt x="60565" y="79779"/>
                      </a:cubicBezTo>
                      <a:cubicBezTo>
                        <a:pt x="67443" y="67624"/>
                        <a:pt x="74850" y="56526"/>
                        <a:pt x="82256" y="47013"/>
                      </a:cubicBezTo>
                      <a:cubicBezTo>
                        <a:pt x="80140" y="44899"/>
                        <a:pt x="78024" y="42257"/>
                        <a:pt x="75908" y="39614"/>
                      </a:cubicBezTo>
                      <a:close/>
                      <a:moveTo>
                        <a:pt x="224484" y="28060"/>
                      </a:moveTo>
                      <a:cubicBezTo>
                        <a:pt x="228150" y="32293"/>
                        <a:pt x="231815" y="36525"/>
                        <a:pt x="236003" y="41815"/>
                      </a:cubicBezTo>
                      <a:cubicBezTo>
                        <a:pt x="237574" y="40228"/>
                        <a:pt x="239145" y="38641"/>
                        <a:pt x="240716" y="37583"/>
                      </a:cubicBezTo>
                      <a:cubicBezTo>
                        <a:pt x="235480" y="33880"/>
                        <a:pt x="230244" y="31234"/>
                        <a:pt x="224484" y="28060"/>
                      </a:cubicBezTo>
                      <a:close/>
                      <a:moveTo>
                        <a:pt x="101238" y="25309"/>
                      </a:moveTo>
                      <a:cubicBezTo>
                        <a:pt x="95940" y="27410"/>
                        <a:pt x="91172" y="30036"/>
                        <a:pt x="86933" y="32662"/>
                      </a:cubicBezTo>
                      <a:cubicBezTo>
                        <a:pt x="87993" y="34237"/>
                        <a:pt x="89582" y="35288"/>
                        <a:pt x="90642" y="36863"/>
                      </a:cubicBezTo>
                      <a:cubicBezTo>
                        <a:pt x="94350" y="32662"/>
                        <a:pt x="97529" y="28985"/>
                        <a:pt x="101238" y="25309"/>
                      </a:cubicBezTo>
                      <a:close/>
                      <a:moveTo>
                        <a:pt x="189546" y="16506"/>
                      </a:moveTo>
                      <a:cubicBezTo>
                        <a:pt x="195332" y="25959"/>
                        <a:pt x="202695" y="39614"/>
                        <a:pt x="209532" y="56946"/>
                      </a:cubicBezTo>
                      <a:cubicBezTo>
                        <a:pt x="215317" y="54845"/>
                        <a:pt x="220576" y="52219"/>
                        <a:pt x="225310" y="49068"/>
                      </a:cubicBezTo>
                      <a:cubicBezTo>
                        <a:pt x="210584" y="31736"/>
                        <a:pt x="197961" y="20707"/>
                        <a:pt x="194280" y="17556"/>
                      </a:cubicBezTo>
                      <a:cubicBezTo>
                        <a:pt x="192702" y="17031"/>
                        <a:pt x="191124" y="16506"/>
                        <a:pt x="189546" y="16506"/>
                      </a:cubicBezTo>
                      <a:close/>
                      <a:moveTo>
                        <a:pt x="132600" y="15955"/>
                      </a:moveTo>
                      <a:cubicBezTo>
                        <a:pt x="131554" y="15955"/>
                        <a:pt x="130507" y="15955"/>
                        <a:pt x="128938" y="16483"/>
                      </a:cubicBezTo>
                      <a:cubicBezTo>
                        <a:pt x="128938" y="17010"/>
                        <a:pt x="115859" y="27556"/>
                        <a:pt x="100688" y="46010"/>
                      </a:cubicBezTo>
                      <a:cubicBezTo>
                        <a:pt x="104873" y="48647"/>
                        <a:pt x="109058" y="51283"/>
                        <a:pt x="114290" y="53920"/>
                      </a:cubicBezTo>
                      <a:cubicBezTo>
                        <a:pt x="121091" y="37574"/>
                        <a:pt x="127892" y="24919"/>
                        <a:pt x="132600" y="15955"/>
                      </a:cubicBezTo>
                      <a:close/>
                      <a:moveTo>
                        <a:pt x="167974" y="13204"/>
                      </a:moveTo>
                      <a:cubicBezTo>
                        <a:pt x="167447" y="22704"/>
                        <a:pt x="166392" y="40647"/>
                        <a:pt x="165337" y="64924"/>
                      </a:cubicBezTo>
                      <a:cubicBezTo>
                        <a:pt x="176410" y="64924"/>
                        <a:pt x="186956" y="63341"/>
                        <a:pt x="196974" y="60702"/>
                      </a:cubicBezTo>
                      <a:cubicBezTo>
                        <a:pt x="187483" y="38009"/>
                        <a:pt x="177465" y="21121"/>
                        <a:pt x="173247" y="13732"/>
                      </a:cubicBezTo>
                      <a:cubicBezTo>
                        <a:pt x="171665" y="13732"/>
                        <a:pt x="169556" y="13732"/>
                        <a:pt x="167974" y="13204"/>
                      </a:cubicBezTo>
                      <a:close/>
                      <a:moveTo>
                        <a:pt x="149585" y="13204"/>
                      </a:moveTo>
                      <a:cubicBezTo>
                        <a:pt x="145346" y="20059"/>
                        <a:pt x="135810" y="36405"/>
                        <a:pt x="126273" y="58551"/>
                      </a:cubicBezTo>
                      <a:cubicBezTo>
                        <a:pt x="134220" y="61187"/>
                        <a:pt x="143227" y="63296"/>
                        <a:pt x="152764" y="63823"/>
                      </a:cubicBezTo>
                      <a:cubicBezTo>
                        <a:pt x="153294" y="40623"/>
                        <a:pt x="154354" y="22696"/>
                        <a:pt x="154883" y="13204"/>
                      </a:cubicBezTo>
                      <a:cubicBezTo>
                        <a:pt x="153294" y="13204"/>
                        <a:pt x="151175" y="13204"/>
                        <a:pt x="149585" y="13204"/>
                      </a:cubicBezTo>
                      <a:close/>
                      <a:moveTo>
                        <a:pt x="160099" y="0"/>
                      </a:moveTo>
                      <a:cubicBezTo>
                        <a:pt x="192750" y="0"/>
                        <a:pt x="222769" y="10024"/>
                        <a:pt x="248047" y="26906"/>
                      </a:cubicBezTo>
                      <a:cubicBezTo>
                        <a:pt x="251734" y="29017"/>
                        <a:pt x="255420" y="31655"/>
                        <a:pt x="259107" y="34293"/>
                      </a:cubicBezTo>
                      <a:cubicBezTo>
                        <a:pt x="269113" y="42206"/>
                        <a:pt x="278066" y="51703"/>
                        <a:pt x="285965" y="61727"/>
                      </a:cubicBezTo>
                      <a:cubicBezTo>
                        <a:pt x="288598" y="65420"/>
                        <a:pt x="291232" y="69113"/>
                        <a:pt x="293865" y="72806"/>
                      </a:cubicBezTo>
                      <a:cubicBezTo>
                        <a:pt x="299658" y="81775"/>
                        <a:pt x="304398" y="90744"/>
                        <a:pt x="308084" y="100768"/>
                      </a:cubicBezTo>
                      <a:cubicBezTo>
                        <a:pt x="310191" y="105516"/>
                        <a:pt x="311771" y="110264"/>
                        <a:pt x="313350" y="115013"/>
                      </a:cubicBezTo>
                      <a:cubicBezTo>
                        <a:pt x="317564" y="128730"/>
                        <a:pt x="319670" y="142975"/>
                        <a:pt x="319670" y="157747"/>
                      </a:cubicBezTo>
                      <a:cubicBezTo>
                        <a:pt x="319670" y="158275"/>
                        <a:pt x="319670" y="159330"/>
                        <a:pt x="319670" y="160385"/>
                      </a:cubicBezTo>
                      <a:cubicBezTo>
                        <a:pt x="319670" y="165661"/>
                        <a:pt x="319670" y="170937"/>
                        <a:pt x="319144" y="176212"/>
                      </a:cubicBezTo>
                      <a:cubicBezTo>
                        <a:pt x="317037" y="196260"/>
                        <a:pt x="311244" y="215253"/>
                        <a:pt x="302291" y="232664"/>
                      </a:cubicBezTo>
                      <a:cubicBezTo>
                        <a:pt x="298605" y="240577"/>
                        <a:pt x="293865" y="247964"/>
                        <a:pt x="288598" y="254822"/>
                      </a:cubicBezTo>
                      <a:cubicBezTo>
                        <a:pt x="259633" y="294391"/>
                        <a:pt x="212763" y="320242"/>
                        <a:pt x="160099" y="320242"/>
                      </a:cubicBezTo>
                      <a:cubicBezTo>
                        <a:pt x="159572" y="320242"/>
                        <a:pt x="159572" y="320242"/>
                        <a:pt x="159572" y="320242"/>
                      </a:cubicBezTo>
                      <a:cubicBezTo>
                        <a:pt x="159572" y="320242"/>
                        <a:pt x="159572" y="320242"/>
                        <a:pt x="155359" y="320770"/>
                      </a:cubicBezTo>
                      <a:cubicBezTo>
                        <a:pt x="155359" y="320770"/>
                        <a:pt x="155359" y="320242"/>
                        <a:pt x="155359" y="320242"/>
                      </a:cubicBezTo>
                      <a:cubicBezTo>
                        <a:pt x="101642" y="318660"/>
                        <a:pt x="54244" y="290698"/>
                        <a:pt x="26332" y="248491"/>
                      </a:cubicBezTo>
                      <a:cubicBezTo>
                        <a:pt x="21593" y="241105"/>
                        <a:pt x="17379" y="233191"/>
                        <a:pt x="13693" y="225278"/>
                      </a:cubicBezTo>
                      <a:cubicBezTo>
                        <a:pt x="6847" y="209450"/>
                        <a:pt x="2107" y="192567"/>
                        <a:pt x="527" y="174630"/>
                      </a:cubicBezTo>
                      <a:cubicBezTo>
                        <a:pt x="0" y="169881"/>
                        <a:pt x="0" y="165133"/>
                        <a:pt x="0" y="160385"/>
                      </a:cubicBezTo>
                      <a:cubicBezTo>
                        <a:pt x="0" y="158802"/>
                        <a:pt x="0" y="157219"/>
                        <a:pt x="0" y="156164"/>
                      </a:cubicBezTo>
                      <a:cubicBezTo>
                        <a:pt x="527" y="141392"/>
                        <a:pt x="2634" y="127147"/>
                        <a:pt x="6847" y="113958"/>
                      </a:cubicBezTo>
                      <a:cubicBezTo>
                        <a:pt x="8427" y="108682"/>
                        <a:pt x="10006" y="103934"/>
                        <a:pt x="12113" y="99185"/>
                      </a:cubicBezTo>
                      <a:cubicBezTo>
                        <a:pt x="17379" y="86523"/>
                        <a:pt x="23699" y="74916"/>
                        <a:pt x="32125" y="64365"/>
                      </a:cubicBezTo>
                      <a:cubicBezTo>
                        <a:pt x="34758" y="60144"/>
                        <a:pt x="37918" y="56451"/>
                        <a:pt x="41078" y="52758"/>
                      </a:cubicBezTo>
                      <a:cubicBezTo>
                        <a:pt x="49505" y="43789"/>
                        <a:pt x="58984" y="35348"/>
                        <a:pt x="68990" y="28489"/>
                      </a:cubicBezTo>
                      <a:cubicBezTo>
                        <a:pt x="72677" y="25851"/>
                        <a:pt x="76363" y="23213"/>
                        <a:pt x="80576" y="21103"/>
                      </a:cubicBezTo>
                      <a:cubicBezTo>
                        <a:pt x="103748" y="7913"/>
                        <a:pt x="131133" y="0"/>
                        <a:pt x="160099" y="0"/>
                      </a:cubicBez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3" name="Freeform 500"/>
                <p:cNvSpPr>
                  <a:spLocks/>
                </p:cNvSpPr>
                <p:nvPr/>
              </p:nvSpPr>
              <p:spPr bwMode="auto">
                <a:xfrm>
                  <a:off x="5007615" y="2323753"/>
                  <a:ext cx="649029" cy="502032"/>
                </a:xfrm>
                <a:custGeom>
                  <a:avLst/>
                  <a:gdLst>
                    <a:gd name="connsiteX0" fmla="*/ 33287 w 649029"/>
                    <a:gd name="connsiteY0" fmla="*/ 88963 h 502032"/>
                    <a:gd name="connsiteX1" fmla="*/ 21098 w 649029"/>
                    <a:gd name="connsiteY1" fmla="*/ 102250 h 502032"/>
                    <a:gd name="connsiteX2" fmla="*/ 21098 w 649029"/>
                    <a:gd name="connsiteY2" fmla="*/ 467370 h 502032"/>
                    <a:gd name="connsiteX3" fmla="*/ 33287 w 649029"/>
                    <a:gd name="connsiteY3" fmla="*/ 480657 h 502032"/>
                    <a:gd name="connsiteX4" fmla="*/ 615742 w 649029"/>
                    <a:gd name="connsiteY4" fmla="*/ 480657 h 502032"/>
                    <a:gd name="connsiteX5" fmla="*/ 627932 w 649029"/>
                    <a:gd name="connsiteY5" fmla="*/ 467370 h 502032"/>
                    <a:gd name="connsiteX6" fmla="*/ 627932 w 649029"/>
                    <a:gd name="connsiteY6" fmla="*/ 102250 h 502032"/>
                    <a:gd name="connsiteX7" fmla="*/ 615742 w 649029"/>
                    <a:gd name="connsiteY7" fmla="*/ 88963 h 502032"/>
                    <a:gd name="connsiteX8" fmla="*/ 71744 w 649029"/>
                    <a:gd name="connsiteY8" fmla="*/ 21375 h 502032"/>
                    <a:gd name="connsiteX9" fmla="*/ 61676 w 649029"/>
                    <a:gd name="connsiteY9" fmla="*/ 31460 h 502032"/>
                    <a:gd name="connsiteX10" fmla="*/ 61676 w 649029"/>
                    <a:gd name="connsiteY10" fmla="*/ 67588 h 502032"/>
                    <a:gd name="connsiteX11" fmla="*/ 281061 w 649029"/>
                    <a:gd name="connsiteY11" fmla="*/ 67588 h 502032"/>
                    <a:gd name="connsiteX12" fmla="*/ 281061 w 649029"/>
                    <a:gd name="connsiteY12" fmla="*/ 31460 h 502032"/>
                    <a:gd name="connsiteX13" fmla="*/ 270993 w 649029"/>
                    <a:gd name="connsiteY13" fmla="*/ 21375 h 502032"/>
                    <a:gd name="connsiteX14" fmla="*/ 71826 w 649029"/>
                    <a:gd name="connsiteY14" fmla="*/ 0 h 502032"/>
                    <a:gd name="connsiteX15" fmla="*/ 271010 w 649029"/>
                    <a:gd name="connsiteY15" fmla="*/ 0 h 502032"/>
                    <a:gd name="connsiteX16" fmla="*/ 302265 w 649029"/>
                    <a:gd name="connsiteY16" fmla="*/ 31399 h 502032"/>
                    <a:gd name="connsiteX17" fmla="*/ 302265 w 649029"/>
                    <a:gd name="connsiteY17" fmla="*/ 59604 h 502032"/>
                    <a:gd name="connsiteX18" fmla="*/ 614285 w 649029"/>
                    <a:gd name="connsiteY18" fmla="*/ 59604 h 502032"/>
                    <a:gd name="connsiteX19" fmla="*/ 625873 w 649029"/>
                    <a:gd name="connsiteY19" fmla="*/ 64461 h 502032"/>
                    <a:gd name="connsiteX20" fmla="*/ 629657 w 649029"/>
                    <a:gd name="connsiteY20" fmla="*/ 73573 h 502032"/>
                    <a:gd name="connsiteX21" fmla="*/ 639294 w 649029"/>
                    <a:gd name="connsiteY21" fmla="*/ 77692 h 502032"/>
                    <a:gd name="connsiteX22" fmla="*/ 649029 w 649029"/>
                    <a:gd name="connsiteY22" fmla="*/ 102152 h 502032"/>
                    <a:gd name="connsiteX23" fmla="*/ 649029 w 649029"/>
                    <a:gd name="connsiteY23" fmla="*/ 467468 h 502032"/>
                    <a:gd name="connsiteX24" fmla="*/ 615651 w 649029"/>
                    <a:gd name="connsiteY24" fmla="*/ 502032 h 502032"/>
                    <a:gd name="connsiteX25" fmla="*/ 33379 w 649029"/>
                    <a:gd name="connsiteY25" fmla="*/ 502032 h 502032"/>
                    <a:gd name="connsiteX26" fmla="*/ 0 w 649029"/>
                    <a:gd name="connsiteY26" fmla="*/ 467468 h 502032"/>
                    <a:gd name="connsiteX27" fmla="*/ 0 w 649029"/>
                    <a:gd name="connsiteY27" fmla="*/ 102152 h 502032"/>
                    <a:gd name="connsiteX28" fmla="*/ 9735 w 649029"/>
                    <a:gd name="connsiteY28" fmla="*/ 77692 h 502032"/>
                    <a:gd name="connsiteX29" fmla="*/ 19371 w 649029"/>
                    <a:gd name="connsiteY29" fmla="*/ 73574 h 502032"/>
                    <a:gd name="connsiteX30" fmla="*/ 23155 w 649029"/>
                    <a:gd name="connsiteY30" fmla="*/ 64461 h 502032"/>
                    <a:gd name="connsiteX31" fmla="*/ 34744 w 649029"/>
                    <a:gd name="connsiteY31" fmla="*/ 59604 h 502032"/>
                    <a:gd name="connsiteX32" fmla="*/ 40571 w 649029"/>
                    <a:gd name="connsiteY32" fmla="*/ 59604 h 502032"/>
                    <a:gd name="connsiteX33" fmla="*/ 40571 w 649029"/>
                    <a:gd name="connsiteY33" fmla="*/ 31399 h 502032"/>
                    <a:gd name="connsiteX34" fmla="*/ 71826 w 649029"/>
                    <a:gd name="connsiteY34" fmla="*/ 0 h 50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49029" h="502032">
                      <a:moveTo>
                        <a:pt x="33287" y="88963"/>
                      </a:moveTo>
                      <a:cubicBezTo>
                        <a:pt x="26398" y="88963"/>
                        <a:pt x="21098" y="94809"/>
                        <a:pt x="21098" y="102250"/>
                      </a:cubicBezTo>
                      <a:lnTo>
                        <a:pt x="21098" y="467370"/>
                      </a:lnTo>
                      <a:cubicBezTo>
                        <a:pt x="21098" y="474811"/>
                        <a:pt x="26398" y="480657"/>
                        <a:pt x="33287" y="480657"/>
                      </a:cubicBezTo>
                      <a:lnTo>
                        <a:pt x="615742" y="480657"/>
                      </a:lnTo>
                      <a:cubicBezTo>
                        <a:pt x="622632" y="480657"/>
                        <a:pt x="627932" y="474811"/>
                        <a:pt x="627932" y="467370"/>
                      </a:cubicBezTo>
                      <a:lnTo>
                        <a:pt x="627932" y="102250"/>
                      </a:lnTo>
                      <a:cubicBezTo>
                        <a:pt x="627932" y="94809"/>
                        <a:pt x="622632" y="88963"/>
                        <a:pt x="615742" y="88963"/>
                      </a:cubicBezTo>
                      <a:close/>
                      <a:moveTo>
                        <a:pt x="71744" y="21375"/>
                      </a:moveTo>
                      <a:cubicBezTo>
                        <a:pt x="66445" y="21375"/>
                        <a:pt x="61676" y="26152"/>
                        <a:pt x="61676" y="31460"/>
                      </a:cubicBezTo>
                      <a:lnTo>
                        <a:pt x="61676" y="67588"/>
                      </a:lnTo>
                      <a:lnTo>
                        <a:pt x="281061" y="67588"/>
                      </a:lnTo>
                      <a:lnTo>
                        <a:pt x="281061" y="31460"/>
                      </a:lnTo>
                      <a:cubicBezTo>
                        <a:pt x="281061" y="26152"/>
                        <a:pt x="276292" y="21375"/>
                        <a:pt x="270993" y="21375"/>
                      </a:cubicBezTo>
                      <a:close/>
                      <a:moveTo>
                        <a:pt x="71826" y="0"/>
                      </a:moveTo>
                      <a:lnTo>
                        <a:pt x="271010" y="0"/>
                      </a:lnTo>
                      <a:cubicBezTo>
                        <a:pt x="287962" y="0"/>
                        <a:pt x="302265" y="14369"/>
                        <a:pt x="302265" y="31399"/>
                      </a:cubicBezTo>
                      <a:lnTo>
                        <a:pt x="302265" y="59604"/>
                      </a:lnTo>
                      <a:lnTo>
                        <a:pt x="614285" y="59604"/>
                      </a:lnTo>
                      <a:cubicBezTo>
                        <a:pt x="618788" y="59604"/>
                        <a:pt x="622894" y="61467"/>
                        <a:pt x="625873" y="64461"/>
                      </a:cubicBezTo>
                      <a:lnTo>
                        <a:pt x="629657" y="73573"/>
                      </a:lnTo>
                      <a:lnTo>
                        <a:pt x="639294" y="77692"/>
                      </a:lnTo>
                      <a:cubicBezTo>
                        <a:pt x="645320" y="83940"/>
                        <a:pt x="649029" y="92581"/>
                        <a:pt x="649029" y="102152"/>
                      </a:cubicBezTo>
                      <a:lnTo>
                        <a:pt x="649029" y="467468"/>
                      </a:lnTo>
                      <a:cubicBezTo>
                        <a:pt x="649029" y="486611"/>
                        <a:pt x="634194" y="502032"/>
                        <a:pt x="615651" y="502032"/>
                      </a:cubicBezTo>
                      <a:lnTo>
                        <a:pt x="33379" y="502032"/>
                      </a:lnTo>
                      <a:cubicBezTo>
                        <a:pt x="14835" y="502032"/>
                        <a:pt x="0" y="486611"/>
                        <a:pt x="0" y="467468"/>
                      </a:cubicBezTo>
                      <a:lnTo>
                        <a:pt x="0" y="102152"/>
                      </a:lnTo>
                      <a:cubicBezTo>
                        <a:pt x="0" y="92581"/>
                        <a:pt x="3709" y="83940"/>
                        <a:pt x="9735" y="77692"/>
                      </a:cubicBezTo>
                      <a:lnTo>
                        <a:pt x="19371" y="73574"/>
                      </a:lnTo>
                      <a:lnTo>
                        <a:pt x="23155" y="64461"/>
                      </a:lnTo>
                      <a:cubicBezTo>
                        <a:pt x="26135" y="61467"/>
                        <a:pt x="30241" y="59604"/>
                        <a:pt x="34744" y="59604"/>
                      </a:cubicBezTo>
                      <a:lnTo>
                        <a:pt x="40571" y="59604"/>
                      </a:lnTo>
                      <a:lnTo>
                        <a:pt x="40571" y="31399"/>
                      </a:lnTo>
                      <a:cubicBezTo>
                        <a:pt x="40571" y="14369"/>
                        <a:pt x="54344" y="0"/>
                        <a:pt x="718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03" name="Group 102"/>
              <p:cNvGrpSpPr/>
              <p:nvPr/>
            </p:nvGrpSpPr>
            <p:grpSpPr>
              <a:xfrm>
                <a:off x="10486805" y="2434267"/>
                <a:ext cx="1302888" cy="1542780"/>
                <a:chOff x="10486805" y="2923046"/>
                <a:chExt cx="1302888" cy="1542780"/>
              </a:xfrm>
            </p:grpSpPr>
            <p:sp>
              <p:nvSpPr>
                <p:cNvPr id="104" name="Rectangle 103"/>
                <p:cNvSpPr/>
                <p:nvPr/>
              </p:nvSpPr>
              <p:spPr bwMode="auto">
                <a:xfrm>
                  <a:off x="10802824" y="2923046"/>
                  <a:ext cx="986869" cy="1542780"/>
                </a:xfrm>
                <a:prstGeom prst="rect">
                  <a:avLst/>
                </a:prstGeom>
                <a:noFill/>
                <a:ln w="9525" cap="flat" cmpd="sng" algn="ctr">
                  <a:solidFill>
                    <a:srgbClr val="FFFFFF">
                      <a:lumMod val="65000"/>
                    </a:srgbClr>
                  </a:solid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5" name="TextBox 104"/>
                <p:cNvSpPr txBox="1"/>
                <p:nvPr/>
              </p:nvSpPr>
              <p:spPr>
                <a:xfrm>
                  <a:off x="11212738" y="3022354"/>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Web</a:t>
                  </a:r>
                </a:p>
              </p:txBody>
            </p:sp>
            <p:sp>
              <p:nvSpPr>
                <p:cNvPr id="106" name="TextBox 105"/>
                <p:cNvSpPr txBox="1"/>
                <p:nvPr/>
              </p:nvSpPr>
              <p:spPr>
                <a:xfrm>
                  <a:off x="11212738" y="3571986"/>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Mobile</a:t>
                  </a:r>
                </a:p>
              </p:txBody>
            </p:sp>
            <p:sp>
              <p:nvSpPr>
                <p:cNvPr id="107" name="TextBox 106"/>
                <p:cNvSpPr txBox="1"/>
                <p:nvPr/>
              </p:nvSpPr>
              <p:spPr>
                <a:xfrm>
                  <a:off x="11212738" y="4160203"/>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Bots</a:t>
                  </a:r>
                </a:p>
              </p:txBody>
            </p:sp>
            <p:sp>
              <p:nvSpPr>
                <p:cNvPr id="108" name="Freeform 495"/>
                <p:cNvSpPr>
                  <a:spLocks noChangeArrowheads="1"/>
                </p:cNvSpPr>
                <p:nvPr/>
              </p:nvSpPr>
              <p:spPr bwMode="auto">
                <a:xfrm>
                  <a:off x="10907711" y="3020740"/>
                  <a:ext cx="187689" cy="187689"/>
                </a:xfrm>
                <a:custGeom>
                  <a:avLst/>
                  <a:gdLst>
                    <a:gd name="connsiteX0" fmla="*/ 2240514 w 3214688"/>
                    <a:gd name="connsiteY0" fmla="*/ 2452692 h 3214688"/>
                    <a:gd name="connsiteX1" fmla="*/ 2164154 w 3214688"/>
                    <a:gd name="connsiteY1" fmla="*/ 2577661 h 3214688"/>
                    <a:gd name="connsiteX2" fmla="*/ 2066550 w 3214688"/>
                    <a:gd name="connsiteY2" fmla="*/ 2716118 h 3214688"/>
                    <a:gd name="connsiteX3" fmla="*/ 1754615 w 3214688"/>
                    <a:gd name="connsiteY3" fmla="*/ 3074168 h 3214688"/>
                    <a:gd name="connsiteX4" fmla="*/ 1740871 w 3214688"/>
                    <a:gd name="connsiteY4" fmla="*/ 3087292 h 3214688"/>
                    <a:gd name="connsiteX5" fmla="*/ 1759187 w 3214688"/>
                    <a:gd name="connsiteY5" fmla="*/ 3086367 h 3214688"/>
                    <a:gd name="connsiteX6" fmla="*/ 2552008 w 3214688"/>
                    <a:gd name="connsiteY6" fmla="*/ 2754731 h 3214688"/>
                    <a:gd name="connsiteX7" fmla="*/ 2647815 w 3214688"/>
                    <a:gd name="connsiteY7" fmla="*/ 2667609 h 3214688"/>
                    <a:gd name="connsiteX8" fmla="*/ 2533366 w 3214688"/>
                    <a:gd name="connsiteY8" fmla="*/ 2587696 h 3214688"/>
                    <a:gd name="connsiteX9" fmla="*/ 2342448 w 3214688"/>
                    <a:gd name="connsiteY9" fmla="*/ 2491033 h 3214688"/>
                    <a:gd name="connsiteX10" fmla="*/ 974642 w 3214688"/>
                    <a:gd name="connsiteY10" fmla="*/ 2452516 h 3214688"/>
                    <a:gd name="connsiteX11" fmla="*/ 872242 w 3214688"/>
                    <a:gd name="connsiteY11" fmla="*/ 2491033 h 3214688"/>
                    <a:gd name="connsiteX12" fmla="*/ 681324 w 3214688"/>
                    <a:gd name="connsiteY12" fmla="*/ 2587696 h 3214688"/>
                    <a:gd name="connsiteX13" fmla="*/ 566873 w 3214688"/>
                    <a:gd name="connsiteY13" fmla="*/ 2667611 h 3214688"/>
                    <a:gd name="connsiteX14" fmla="*/ 662678 w 3214688"/>
                    <a:gd name="connsiteY14" fmla="*/ 2754731 h 3214688"/>
                    <a:gd name="connsiteX15" fmla="*/ 1455500 w 3214688"/>
                    <a:gd name="connsiteY15" fmla="*/ 3086367 h 3214688"/>
                    <a:gd name="connsiteX16" fmla="*/ 1473960 w 3214688"/>
                    <a:gd name="connsiteY16" fmla="*/ 3087299 h 3214688"/>
                    <a:gd name="connsiteX17" fmla="*/ 1460208 w 3214688"/>
                    <a:gd name="connsiteY17" fmla="*/ 3074168 h 3214688"/>
                    <a:gd name="connsiteX18" fmla="*/ 1148273 w 3214688"/>
                    <a:gd name="connsiteY18" fmla="*/ 2716118 h 3214688"/>
                    <a:gd name="connsiteX19" fmla="*/ 1050800 w 3214688"/>
                    <a:gd name="connsiteY19" fmla="*/ 2577661 h 3214688"/>
                    <a:gd name="connsiteX20" fmla="*/ 1668463 w 3214688"/>
                    <a:gd name="connsiteY20" fmla="*/ 2349078 h 3214688"/>
                    <a:gd name="connsiteX21" fmla="*/ 1668463 w 3214688"/>
                    <a:gd name="connsiteY21" fmla="*/ 2987045 h 3214688"/>
                    <a:gd name="connsiteX22" fmla="*/ 1686282 w 3214688"/>
                    <a:gd name="connsiteY22" fmla="*/ 2969732 h 3214688"/>
                    <a:gd name="connsiteX23" fmla="*/ 2047573 w 3214688"/>
                    <a:gd name="connsiteY23" fmla="*/ 2532767 h 3214688"/>
                    <a:gd name="connsiteX24" fmla="*/ 2118389 w 3214688"/>
                    <a:gd name="connsiteY24" fmla="*/ 2414793 h 3214688"/>
                    <a:gd name="connsiteX25" fmla="*/ 2062644 w 3214688"/>
                    <a:gd name="connsiteY25" fmla="*/ 2398957 h 3214688"/>
                    <a:gd name="connsiteX26" fmla="*/ 1838838 w 3214688"/>
                    <a:gd name="connsiteY26" fmla="*/ 2359062 h 3214688"/>
                    <a:gd name="connsiteX27" fmla="*/ 1546226 w 3214688"/>
                    <a:gd name="connsiteY27" fmla="*/ 2349078 h 3214688"/>
                    <a:gd name="connsiteX28" fmla="*/ 1375851 w 3214688"/>
                    <a:gd name="connsiteY28" fmla="*/ 2359062 h 3214688"/>
                    <a:gd name="connsiteX29" fmla="*/ 1152046 w 3214688"/>
                    <a:gd name="connsiteY29" fmla="*/ 2398957 h 3214688"/>
                    <a:gd name="connsiteX30" fmla="*/ 1097994 w 3214688"/>
                    <a:gd name="connsiteY30" fmla="*/ 2414312 h 3214688"/>
                    <a:gd name="connsiteX31" fmla="*/ 1168773 w 3214688"/>
                    <a:gd name="connsiteY31" fmla="*/ 2532767 h 3214688"/>
                    <a:gd name="connsiteX32" fmla="*/ 1528675 w 3214688"/>
                    <a:gd name="connsiteY32" fmla="*/ 2969732 h 3214688"/>
                    <a:gd name="connsiteX33" fmla="*/ 1546226 w 3214688"/>
                    <a:gd name="connsiteY33" fmla="*/ 2986822 h 3214688"/>
                    <a:gd name="connsiteX34" fmla="*/ 2486262 w 3214688"/>
                    <a:gd name="connsiteY34" fmla="*/ 1668463 h 3214688"/>
                    <a:gd name="connsiteX35" fmla="*/ 2482389 w 3214688"/>
                    <a:gd name="connsiteY35" fmla="*/ 1744921 h 3214688"/>
                    <a:gd name="connsiteX36" fmla="*/ 2321876 w 3214688"/>
                    <a:gd name="connsiteY36" fmla="*/ 2298467 h 3214688"/>
                    <a:gd name="connsiteX37" fmla="*/ 2297383 w 3214688"/>
                    <a:gd name="connsiteY37" fmla="*/ 2345664 h 3214688"/>
                    <a:gd name="connsiteX38" fmla="*/ 2392218 w 3214688"/>
                    <a:gd name="connsiteY38" fmla="*/ 2381629 h 3214688"/>
                    <a:gd name="connsiteX39" fmla="*/ 2596737 w 3214688"/>
                    <a:gd name="connsiteY39" fmla="*/ 2485449 h 3214688"/>
                    <a:gd name="connsiteX40" fmla="*/ 2730520 w 3214688"/>
                    <a:gd name="connsiteY40" fmla="*/ 2578412 h 3214688"/>
                    <a:gd name="connsiteX41" fmla="*/ 2753323 w 3214688"/>
                    <a:gd name="connsiteY41" fmla="*/ 2553309 h 3214688"/>
                    <a:gd name="connsiteX42" fmla="*/ 3084782 w 3214688"/>
                    <a:gd name="connsiteY42" fmla="*/ 1760063 h 3214688"/>
                    <a:gd name="connsiteX43" fmla="*/ 3089405 w 3214688"/>
                    <a:gd name="connsiteY43" fmla="*/ 1668463 h 3214688"/>
                    <a:gd name="connsiteX44" fmla="*/ 1668463 w 3214688"/>
                    <a:gd name="connsiteY44" fmla="*/ 1668463 h 3214688"/>
                    <a:gd name="connsiteX45" fmla="*/ 1668463 w 3214688"/>
                    <a:gd name="connsiteY45" fmla="*/ 2227749 h 3214688"/>
                    <a:gd name="connsiteX46" fmla="*/ 1854174 w 3214688"/>
                    <a:gd name="connsiteY46" fmla="*/ 2238874 h 3214688"/>
                    <a:gd name="connsiteX47" fmla="*/ 2093075 w 3214688"/>
                    <a:gd name="connsiteY47" fmla="*/ 2282190 h 3214688"/>
                    <a:gd name="connsiteX48" fmla="*/ 2180461 w 3214688"/>
                    <a:gd name="connsiteY48" fmla="*/ 2307322 h 3214688"/>
                    <a:gd name="connsiteX49" fmla="*/ 2223231 w 3214688"/>
                    <a:gd name="connsiteY49" fmla="*/ 2220775 h 3214688"/>
                    <a:gd name="connsiteX50" fmla="*/ 2360202 w 3214688"/>
                    <a:gd name="connsiteY50" fmla="*/ 1739141 h 3214688"/>
                    <a:gd name="connsiteX51" fmla="*/ 2363915 w 3214688"/>
                    <a:gd name="connsiteY51" fmla="*/ 1668463 h 3214688"/>
                    <a:gd name="connsiteX52" fmla="*/ 853934 w 3214688"/>
                    <a:gd name="connsiteY52" fmla="*/ 1668463 h 3214688"/>
                    <a:gd name="connsiteX53" fmla="*/ 857628 w 3214688"/>
                    <a:gd name="connsiteY53" fmla="*/ 1739141 h 3214688"/>
                    <a:gd name="connsiteX54" fmla="*/ 993929 w 3214688"/>
                    <a:gd name="connsiteY54" fmla="*/ 2220775 h 3214688"/>
                    <a:gd name="connsiteX55" fmla="*/ 1036215 w 3214688"/>
                    <a:gd name="connsiteY55" fmla="*/ 2306750 h 3214688"/>
                    <a:gd name="connsiteX56" fmla="*/ 1121614 w 3214688"/>
                    <a:gd name="connsiteY56" fmla="*/ 2282190 h 3214688"/>
                    <a:gd name="connsiteX57" fmla="*/ 1360516 w 3214688"/>
                    <a:gd name="connsiteY57" fmla="*/ 2238874 h 3214688"/>
                    <a:gd name="connsiteX58" fmla="*/ 1546226 w 3214688"/>
                    <a:gd name="connsiteY58" fmla="*/ 2227749 h 3214688"/>
                    <a:gd name="connsiteX59" fmla="*/ 1546226 w 3214688"/>
                    <a:gd name="connsiteY59" fmla="*/ 1668463 h 3214688"/>
                    <a:gd name="connsiteX60" fmla="*/ 125282 w 3214688"/>
                    <a:gd name="connsiteY60" fmla="*/ 1668463 h 3214688"/>
                    <a:gd name="connsiteX61" fmla="*/ 129905 w 3214688"/>
                    <a:gd name="connsiteY61" fmla="*/ 1760063 h 3214688"/>
                    <a:gd name="connsiteX62" fmla="*/ 461363 w 3214688"/>
                    <a:gd name="connsiteY62" fmla="*/ 2553309 h 3214688"/>
                    <a:gd name="connsiteX63" fmla="*/ 484168 w 3214688"/>
                    <a:gd name="connsiteY63" fmla="*/ 2578414 h 3214688"/>
                    <a:gd name="connsiteX64" fmla="*/ 617953 w 3214688"/>
                    <a:gd name="connsiteY64" fmla="*/ 2485449 h 3214688"/>
                    <a:gd name="connsiteX65" fmla="*/ 822472 w 3214688"/>
                    <a:gd name="connsiteY65" fmla="*/ 2381629 h 3214688"/>
                    <a:gd name="connsiteX66" fmla="*/ 918086 w 3214688"/>
                    <a:gd name="connsiteY66" fmla="*/ 2345368 h 3214688"/>
                    <a:gd name="connsiteX67" fmla="*/ 893910 w 3214688"/>
                    <a:gd name="connsiteY67" fmla="*/ 2298467 h 3214688"/>
                    <a:gd name="connsiteX68" fmla="*/ 735344 w 3214688"/>
                    <a:gd name="connsiteY68" fmla="*/ 1744921 h 3214688"/>
                    <a:gd name="connsiteX69" fmla="*/ 731546 w 3214688"/>
                    <a:gd name="connsiteY69" fmla="*/ 1668463 h 3214688"/>
                    <a:gd name="connsiteX70" fmla="*/ 1036436 w 3214688"/>
                    <a:gd name="connsiteY70" fmla="*/ 911460 h 3214688"/>
                    <a:gd name="connsiteX71" fmla="*/ 993929 w 3214688"/>
                    <a:gd name="connsiteY71" fmla="*/ 998077 h 3214688"/>
                    <a:gd name="connsiteX72" fmla="*/ 857628 w 3214688"/>
                    <a:gd name="connsiteY72" fmla="*/ 1481228 h 3214688"/>
                    <a:gd name="connsiteX73" fmla="*/ 854245 w 3214688"/>
                    <a:gd name="connsiteY73" fmla="*/ 1546225 h 3214688"/>
                    <a:gd name="connsiteX74" fmla="*/ 1546226 w 3214688"/>
                    <a:gd name="connsiteY74" fmla="*/ 1546225 h 3214688"/>
                    <a:gd name="connsiteX75" fmla="*/ 1546226 w 3214688"/>
                    <a:gd name="connsiteY75" fmla="*/ 990118 h 3214688"/>
                    <a:gd name="connsiteX76" fmla="*/ 1360255 w 3214688"/>
                    <a:gd name="connsiteY76" fmla="*/ 978989 h 3214688"/>
                    <a:gd name="connsiteX77" fmla="*/ 1120814 w 3214688"/>
                    <a:gd name="connsiteY77" fmla="*/ 935673 h 3214688"/>
                    <a:gd name="connsiteX78" fmla="*/ 2180241 w 3214688"/>
                    <a:gd name="connsiteY78" fmla="*/ 910890 h 3214688"/>
                    <a:gd name="connsiteX79" fmla="*/ 2093876 w 3214688"/>
                    <a:gd name="connsiteY79" fmla="*/ 935673 h 3214688"/>
                    <a:gd name="connsiteX80" fmla="*/ 1854434 w 3214688"/>
                    <a:gd name="connsiteY80" fmla="*/ 978989 h 3214688"/>
                    <a:gd name="connsiteX81" fmla="*/ 1668463 w 3214688"/>
                    <a:gd name="connsiteY81" fmla="*/ 990118 h 3214688"/>
                    <a:gd name="connsiteX82" fmla="*/ 1668463 w 3214688"/>
                    <a:gd name="connsiteY82" fmla="*/ 1546225 h 3214688"/>
                    <a:gd name="connsiteX83" fmla="*/ 2363603 w 3214688"/>
                    <a:gd name="connsiteY83" fmla="*/ 1546225 h 3214688"/>
                    <a:gd name="connsiteX84" fmla="*/ 2360202 w 3214688"/>
                    <a:gd name="connsiteY84" fmla="*/ 1481228 h 3214688"/>
                    <a:gd name="connsiteX85" fmla="*/ 2223231 w 3214688"/>
                    <a:gd name="connsiteY85" fmla="*/ 998077 h 3214688"/>
                    <a:gd name="connsiteX86" fmla="*/ 2731519 w 3214688"/>
                    <a:gd name="connsiteY86" fmla="*/ 638964 h 3214688"/>
                    <a:gd name="connsiteX87" fmla="*/ 2597865 w 3214688"/>
                    <a:gd name="connsiteY87" fmla="*/ 732415 h 3214688"/>
                    <a:gd name="connsiteX88" fmla="*/ 2393553 w 3214688"/>
                    <a:gd name="connsiteY88" fmla="*/ 836234 h 3214688"/>
                    <a:gd name="connsiteX89" fmla="*/ 2297528 w 3214688"/>
                    <a:gd name="connsiteY89" fmla="*/ 872602 h 3214688"/>
                    <a:gd name="connsiteX90" fmla="*/ 2321876 w 3214688"/>
                    <a:gd name="connsiteY90" fmla="*/ 919557 h 3214688"/>
                    <a:gd name="connsiteX91" fmla="*/ 2482389 w 3214688"/>
                    <a:gd name="connsiteY91" fmla="*/ 1474977 h 3214688"/>
                    <a:gd name="connsiteX92" fmla="*/ 2485971 w 3214688"/>
                    <a:gd name="connsiteY92" fmla="*/ 1546225 h 3214688"/>
                    <a:gd name="connsiteX93" fmla="*/ 3089325 w 3214688"/>
                    <a:gd name="connsiteY93" fmla="*/ 1546225 h 3214688"/>
                    <a:gd name="connsiteX94" fmla="*/ 3084782 w 3214688"/>
                    <a:gd name="connsiteY94" fmla="*/ 1456213 h 3214688"/>
                    <a:gd name="connsiteX95" fmla="*/ 2753323 w 3214688"/>
                    <a:gd name="connsiteY95" fmla="*/ 662968 h 3214688"/>
                    <a:gd name="connsiteX96" fmla="*/ 483169 w 3214688"/>
                    <a:gd name="connsiteY96" fmla="*/ 638963 h 3214688"/>
                    <a:gd name="connsiteX97" fmla="*/ 461363 w 3214688"/>
                    <a:gd name="connsiteY97" fmla="*/ 662968 h 3214688"/>
                    <a:gd name="connsiteX98" fmla="*/ 129905 w 3214688"/>
                    <a:gd name="connsiteY98" fmla="*/ 1456213 h 3214688"/>
                    <a:gd name="connsiteX99" fmla="*/ 125362 w 3214688"/>
                    <a:gd name="connsiteY99" fmla="*/ 1546225 h 3214688"/>
                    <a:gd name="connsiteX100" fmla="*/ 731831 w 3214688"/>
                    <a:gd name="connsiteY100" fmla="*/ 1546225 h 3214688"/>
                    <a:gd name="connsiteX101" fmla="*/ 735344 w 3214688"/>
                    <a:gd name="connsiteY101" fmla="*/ 1474977 h 3214688"/>
                    <a:gd name="connsiteX102" fmla="*/ 893910 w 3214688"/>
                    <a:gd name="connsiteY102" fmla="*/ 919557 h 3214688"/>
                    <a:gd name="connsiteX103" fmla="*/ 917942 w 3214688"/>
                    <a:gd name="connsiteY103" fmla="*/ 872897 h 3214688"/>
                    <a:gd name="connsiteX104" fmla="*/ 821137 w 3214688"/>
                    <a:gd name="connsiteY104" fmla="*/ 836234 h 3214688"/>
                    <a:gd name="connsiteX105" fmla="*/ 616825 w 3214688"/>
                    <a:gd name="connsiteY105" fmla="*/ 732415 h 3214688"/>
                    <a:gd name="connsiteX106" fmla="*/ 1546226 w 3214688"/>
                    <a:gd name="connsiteY106" fmla="*/ 231046 h 3214688"/>
                    <a:gd name="connsiteX107" fmla="*/ 1528675 w 3214688"/>
                    <a:gd name="connsiteY107" fmla="*/ 248139 h 3214688"/>
                    <a:gd name="connsiteX108" fmla="*/ 1168773 w 3214688"/>
                    <a:gd name="connsiteY108" fmla="*/ 685478 h 3214688"/>
                    <a:gd name="connsiteX109" fmla="*/ 1098769 w 3214688"/>
                    <a:gd name="connsiteY109" fmla="*/ 802845 h 3214688"/>
                    <a:gd name="connsiteX110" fmla="*/ 1152046 w 3214688"/>
                    <a:gd name="connsiteY110" fmla="*/ 818106 h 3214688"/>
                    <a:gd name="connsiteX111" fmla="*/ 1375851 w 3214688"/>
                    <a:gd name="connsiteY111" fmla="*/ 858541 h 3214688"/>
                    <a:gd name="connsiteX112" fmla="*/ 1546226 w 3214688"/>
                    <a:gd name="connsiteY112" fmla="*/ 868716 h 3214688"/>
                    <a:gd name="connsiteX113" fmla="*/ 1668463 w 3214688"/>
                    <a:gd name="connsiteY113" fmla="*/ 230823 h 3214688"/>
                    <a:gd name="connsiteX114" fmla="*/ 1668463 w 3214688"/>
                    <a:gd name="connsiteY114" fmla="*/ 868716 h 3214688"/>
                    <a:gd name="connsiteX115" fmla="*/ 1838838 w 3214688"/>
                    <a:gd name="connsiteY115" fmla="*/ 858541 h 3214688"/>
                    <a:gd name="connsiteX116" fmla="*/ 2062644 w 3214688"/>
                    <a:gd name="connsiteY116" fmla="*/ 818106 h 3214688"/>
                    <a:gd name="connsiteX117" fmla="*/ 2117610 w 3214688"/>
                    <a:gd name="connsiteY117" fmla="*/ 802362 h 3214688"/>
                    <a:gd name="connsiteX118" fmla="*/ 2047573 w 3214688"/>
                    <a:gd name="connsiteY118" fmla="*/ 685478 h 3214688"/>
                    <a:gd name="connsiteX119" fmla="*/ 1686282 w 3214688"/>
                    <a:gd name="connsiteY119" fmla="*/ 248139 h 3214688"/>
                    <a:gd name="connsiteX120" fmla="*/ 1739116 w 3214688"/>
                    <a:gd name="connsiteY120" fmla="*/ 128896 h 3214688"/>
                    <a:gd name="connsiteX121" fmla="*/ 1754615 w 3214688"/>
                    <a:gd name="connsiteY121" fmla="*/ 143696 h 3214688"/>
                    <a:gd name="connsiteX122" fmla="*/ 2066550 w 3214688"/>
                    <a:gd name="connsiteY122" fmla="*/ 501745 h 3214688"/>
                    <a:gd name="connsiteX123" fmla="*/ 2164154 w 3214688"/>
                    <a:gd name="connsiteY123" fmla="*/ 640209 h 3214688"/>
                    <a:gd name="connsiteX124" fmla="*/ 2239903 w 3214688"/>
                    <a:gd name="connsiteY124" fmla="*/ 764214 h 3214688"/>
                    <a:gd name="connsiteX125" fmla="*/ 2342448 w 3214688"/>
                    <a:gd name="connsiteY125" fmla="*/ 725496 h 3214688"/>
                    <a:gd name="connsiteX126" fmla="*/ 2533366 w 3214688"/>
                    <a:gd name="connsiteY126" fmla="*/ 629040 h 3214688"/>
                    <a:gd name="connsiteX127" fmla="*/ 2648575 w 3214688"/>
                    <a:gd name="connsiteY127" fmla="*/ 549358 h 3214688"/>
                    <a:gd name="connsiteX128" fmla="*/ 2552008 w 3214688"/>
                    <a:gd name="connsiteY128" fmla="*/ 461545 h 3214688"/>
                    <a:gd name="connsiteX129" fmla="*/ 1759187 w 3214688"/>
                    <a:gd name="connsiteY129" fmla="*/ 129910 h 3214688"/>
                    <a:gd name="connsiteX130" fmla="*/ 1475715 w 3214688"/>
                    <a:gd name="connsiteY130" fmla="*/ 128888 h 3214688"/>
                    <a:gd name="connsiteX131" fmla="*/ 1455500 w 3214688"/>
                    <a:gd name="connsiteY131" fmla="*/ 129910 h 3214688"/>
                    <a:gd name="connsiteX132" fmla="*/ 662678 w 3214688"/>
                    <a:gd name="connsiteY132" fmla="*/ 461545 h 3214688"/>
                    <a:gd name="connsiteX133" fmla="*/ 566113 w 3214688"/>
                    <a:gd name="connsiteY133" fmla="*/ 549357 h 3214688"/>
                    <a:gd name="connsiteX134" fmla="*/ 681324 w 3214688"/>
                    <a:gd name="connsiteY134" fmla="*/ 629040 h 3214688"/>
                    <a:gd name="connsiteX135" fmla="*/ 872242 w 3214688"/>
                    <a:gd name="connsiteY135" fmla="*/ 725496 h 3214688"/>
                    <a:gd name="connsiteX136" fmla="*/ 975251 w 3214688"/>
                    <a:gd name="connsiteY136" fmla="*/ 764389 h 3214688"/>
                    <a:gd name="connsiteX137" fmla="*/ 1050800 w 3214688"/>
                    <a:gd name="connsiteY137" fmla="*/ 640209 h 3214688"/>
                    <a:gd name="connsiteX138" fmla="*/ 1148273 w 3214688"/>
                    <a:gd name="connsiteY138" fmla="*/ 501745 h 3214688"/>
                    <a:gd name="connsiteX139" fmla="*/ 1460208 w 3214688"/>
                    <a:gd name="connsiteY139" fmla="*/ 143696 h 3214688"/>
                    <a:gd name="connsiteX140" fmla="*/ 1607344 w 3214688"/>
                    <a:gd name="connsiteY140" fmla="*/ 0 h 3214688"/>
                    <a:gd name="connsiteX141" fmla="*/ 3214688 w 3214688"/>
                    <a:gd name="connsiteY141" fmla="*/ 1607344 h 3214688"/>
                    <a:gd name="connsiteX142" fmla="*/ 1607344 w 3214688"/>
                    <a:gd name="connsiteY142" fmla="*/ 3214688 h 3214688"/>
                    <a:gd name="connsiteX143" fmla="*/ 0 w 3214688"/>
                    <a:gd name="connsiteY143" fmla="*/ 1607344 h 3214688"/>
                    <a:gd name="connsiteX144" fmla="*/ 1607344 w 3214688"/>
                    <a:gd name="connsiteY144" fmla="*/ 0 h 321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3214688" h="3214688">
                      <a:moveTo>
                        <a:pt x="2240514" y="2452692"/>
                      </a:moveTo>
                      <a:lnTo>
                        <a:pt x="2164154" y="2577661"/>
                      </a:lnTo>
                      <a:cubicBezTo>
                        <a:pt x="2133682" y="2623995"/>
                        <a:pt x="2101138" y="2670175"/>
                        <a:pt x="2066550" y="2716118"/>
                      </a:cubicBezTo>
                      <a:cubicBezTo>
                        <a:pt x="1950245" y="2873312"/>
                        <a:pt x="1834903" y="2995905"/>
                        <a:pt x="1754615" y="3074168"/>
                      </a:cubicBezTo>
                      <a:lnTo>
                        <a:pt x="1740871" y="3087292"/>
                      </a:lnTo>
                      <a:lnTo>
                        <a:pt x="1759187" y="3086367"/>
                      </a:lnTo>
                      <a:cubicBezTo>
                        <a:pt x="2058736" y="3055930"/>
                        <a:pt x="2331968" y="2936422"/>
                        <a:pt x="2552008" y="2754731"/>
                      </a:cubicBezTo>
                      <a:lnTo>
                        <a:pt x="2647815" y="2667609"/>
                      </a:lnTo>
                      <a:lnTo>
                        <a:pt x="2533366" y="2587696"/>
                      </a:lnTo>
                      <a:cubicBezTo>
                        <a:pt x="2472930" y="2551687"/>
                        <a:pt x="2409077" y="2519400"/>
                        <a:pt x="2342448" y="2491033"/>
                      </a:cubicBezTo>
                      <a:close/>
                      <a:moveTo>
                        <a:pt x="974642" y="2452516"/>
                      </a:moveTo>
                      <a:lnTo>
                        <a:pt x="872242" y="2491033"/>
                      </a:lnTo>
                      <a:cubicBezTo>
                        <a:pt x="805613" y="2519400"/>
                        <a:pt x="741760" y="2551687"/>
                        <a:pt x="681324" y="2587696"/>
                      </a:cubicBezTo>
                      <a:lnTo>
                        <a:pt x="566873" y="2667611"/>
                      </a:lnTo>
                      <a:lnTo>
                        <a:pt x="662678" y="2754731"/>
                      </a:lnTo>
                      <a:cubicBezTo>
                        <a:pt x="882719" y="2936422"/>
                        <a:pt x="1155951" y="3055930"/>
                        <a:pt x="1455500" y="3086367"/>
                      </a:cubicBezTo>
                      <a:lnTo>
                        <a:pt x="1473960" y="3087299"/>
                      </a:lnTo>
                      <a:lnTo>
                        <a:pt x="1460208" y="3074168"/>
                      </a:lnTo>
                      <a:cubicBezTo>
                        <a:pt x="1379921" y="2995905"/>
                        <a:pt x="1264578" y="2873312"/>
                        <a:pt x="1148273" y="2716118"/>
                      </a:cubicBezTo>
                      <a:cubicBezTo>
                        <a:pt x="1113686" y="2670175"/>
                        <a:pt x="1081189" y="2623995"/>
                        <a:pt x="1050800" y="2577661"/>
                      </a:cubicBezTo>
                      <a:close/>
                      <a:moveTo>
                        <a:pt x="1668463" y="2349078"/>
                      </a:moveTo>
                      <a:lnTo>
                        <a:pt x="1668463" y="2987045"/>
                      </a:lnTo>
                      <a:lnTo>
                        <a:pt x="1686282" y="2969732"/>
                      </a:lnTo>
                      <a:cubicBezTo>
                        <a:pt x="1781612" y="2874931"/>
                        <a:pt x="1920253" y="2723080"/>
                        <a:pt x="2047573" y="2532767"/>
                      </a:cubicBezTo>
                      <a:lnTo>
                        <a:pt x="2118389" y="2414793"/>
                      </a:lnTo>
                      <a:lnTo>
                        <a:pt x="2062644" y="2398957"/>
                      </a:lnTo>
                      <a:cubicBezTo>
                        <a:pt x="1989750" y="2381404"/>
                        <a:pt x="1914935" y="2368039"/>
                        <a:pt x="1838838" y="2359062"/>
                      </a:cubicBezTo>
                      <a:close/>
                      <a:moveTo>
                        <a:pt x="1546226" y="2349078"/>
                      </a:moveTo>
                      <a:lnTo>
                        <a:pt x="1375851" y="2359062"/>
                      </a:lnTo>
                      <a:cubicBezTo>
                        <a:pt x="1299755" y="2368039"/>
                        <a:pt x="1224940" y="2381404"/>
                        <a:pt x="1152046" y="2398957"/>
                      </a:cubicBezTo>
                      <a:lnTo>
                        <a:pt x="1097994" y="2414312"/>
                      </a:lnTo>
                      <a:lnTo>
                        <a:pt x="1168773" y="2532767"/>
                      </a:lnTo>
                      <a:cubicBezTo>
                        <a:pt x="1295523" y="2723080"/>
                        <a:pt x="1433595" y="2874931"/>
                        <a:pt x="1528675" y="2969732"/>
                      </a:cubicBezTo>
                      <a:lnTo>
                        <a:pt x="1546226" y="2986822"/>
                      </a:lnTo>
                      <a:close/>
                      <a:moveTo>
                        <a:pt x="2486262" y="1668463"/>
                      </a:moveTo>
                      <a:lnTo>
                        <a:pt x="2482389" y="1744921"/>
                      </a:lnTo>
                      <a:cubicBezTo>
                        <a:pt x="2464263" y="1925703"/>
                        <a:pt x="2410126" y="2111990"/>
                        <a:pt x="2321876" y="2298467"/>
                      </a:cubicBezTo>
                      <a:lnTo>
                        <a:pt x="2297383" y="2345664"/>
                      </a:lnTo>
                      <a:lnTo>
                        <a:pt x="2392218" y="2381629"/>
                      </a:lnTo>
                      <a:cubicBezTo>
                        <a:pt x="2463528" y="2412174"/>
                        <a:pt x="2531927" y="2446867"/>
                        <a:pt x="2596737" y="2485449"/>
                      </a:cubicBezTo>
                      <a:lnTo>
                        <a:pt x="2730520" y="2578412"/>
                      </a:lnTo>
                      <a:lnTo>
                        <a:pt x="2753323" y="2553309"/>
                      </a:lnTo>
                      <a:cubicBezTo>
                        <a:pt x="2934917" y="2333150"/>
                        <a:pt x="3054361" y="2059772"/>
                        <a:pt x="3084782" y="1760063"/>
                      </a:cubicBezTo>
                      <a:lnTo>
                        <a:pt x="3089405" y="1668463"/>
                      </a:lnTo>
                      <a:close/>
                      <a:moveTo>
                        <a:pt x="1668463" y="1668463"/>
                      </a:moveTo>
                      <a:lnTo>
                        <a:pt x="1668463" y="2227749"/>
                      </a:lnTo>
                      <a:lnTo>
                        <a:pt x="1854174" y="2238874"/>
                      </a:lnTo>
                      <a:cubicBezTo>
                        <a:pt x="1935356" y="2248644"/>
                        <a:pt x="2015217" y="2263170"/>
                        <a:pt x="2093075" y="2282190"/>
                      </a:cubicBezTo>
                      <a:lnTo>
                        <a:pt x="2180461" y="2307322"/>
                      </a:lnTo>
                      <a:lnTo>
                        <a:pt x="2223231" y="2220775"/>
                      </a:lnTo>
                      <a:cubicBezTo>
                        <a:pt x="2291457" y="2071357"/>
                        <a:pt x="2342510" y="1908976"/>
                        <a:pt x="2360202" y="1739141"/>
                      </a:cubicBezTo>
                      <a:lnTo>
                        <a:pt x="2363915" y="1668463"/>
                      </a:lnTo>
                      <a:close/>
                      <a:moveTo>
                        <a:pt x="853934" y="1668463"/>
                      </a:moveTo>
                      <a:lnTo>
                        <a:pt x="857628" y="1739141"/>
                      </a:lnTo>
                      <a:cubicBezTo>
                        <a:pt x="875231" y="1908976"/>
                        <a:pt x="926029" y="2071357"/>
                        <a:pt x="993929" y="2220775"/>
                      </a:cubicBezTo>
                      <a:lnTo>
                        <a:pt x="1036215" y="2306750"/>
                      </a:lnTo>
                      <a:lnTo>
                        <a:pt x="1121614" y="2282190"/>
                      </a:lnTo>
                      <a:cubicBezTo>
                        <a:pt x="1199473" y="2263170"/>
                        <a:pt x="1279334" y="2248644"/>
                        <a:pt x="1360516" y="2238874"/>
                      </a:cubicBezTo>
                      <a:lnTo>
                        <a:pt x="1546226" y="2227749"/>
                      </a:lnTo>
                      <a:lnTo>
                        <a:pt x="1546226" y="1668463"/>
                      </a:lnTo>
                      <a:close/>
                      <a:moveTo>
                        <a:pt x="125282" y="1668463"/>
                      </a:moveTo>
                      <a:lnTo>
                        <a:pt x="129905" y="1760063"/>
                      </a:lnTo>
                      <a:cubicBezTo>
                        <a:pt x="160326" y="2059772"/>
                        <a:pt x="279770" y="2333150"/>
                        <a:pt x="461363" y="2553309"/>
                      </a:cubicBezTo>
                      <a:lnTo>
                        <a:pt x="484168" y="2578414"/>
                      </a:lnTo>
                      <a:lnTo>
                        <a:pt x="617953" y="2485449"/>
                      </a:lnTo>
                      <a:cubicBezTo>
                        <a:pt x="682763" y="2446867"/>
                        <a:pt x="751163" y="2412174"/>
                        <a:pt x="822472" y="2381629"/>
                      </a:cubicBezTo>
                      <a:lnTo>
                        <a:pt x="918086" y="2345368"/>
                      </a:lnTo>
                      <a:lnTo>
                        <a:pt x="893910" y="2298467"/>
                      </a:lnTo>
                      <a:cubicBezTo>
                        <a:pt x="806372" y="2111990"/>
                        <a:pt x="753137" y="1925703"/>
                        <a:pt x="735344" y="1744921"/>
                      </a:cubicBezTo>
                      <a:lnTo>
                        <a:pt x="731546" y="1668463"/>
                      </a:lnTo>
                      <a:close/>
                      <a:moveTo>
                        <a:pt x="1036436" y="911460"/>
                      </a:moveTo>
                      <a:lnTo>
                        <a:pt x="993929" y="998077"/>
                      </a:lnTo>
                      <a:cubicBezTo>
                        <a:pt x="926029" y="1147854"/>
                        <a:pt x="875231" y="1310725"/>
                        <a:pt x="857628" y="1481228"/>
                      </a:cubicBezTo>
                      <a:lnTo>
                        <a:pt x="854245" y="1546225"/>
                      </a:lnTo>
                      <a:lnTo>
                        <a:pt x="1546226" y="1546225"/>
                      </a:lnTo>
                      <a:lnTo>
                        <a:pt x="1546226" y="990118"/>
                      </a:lnTo>
                      <a:lnTo>
                        <a:pt x="1360255" y="978989"/>
                      </a:lnTo>
                      <a:cubicBezTo>
                        <a:pt x="1278920" y="969219"/>
                        <a:pt x="1198859" y="954694"/>
                        <a:pt x="1120814" y="935673"/>
                      </a:cubicBezTo>
                      <a:close/>
                      <a:moveTo>
                        <a:pt x="2180241" y="910890"/>
                      </a:moveTo>
                      <a:lnTo>
                        <a:pt x="2093876" y="935673"/>
                      </a:lnTo>
                      <a:cubicBezTo>
                        <a:pt x="2015831" y="954694"/>
                        <a:pt x="1935770" y="969219"/>
                        <a:pt x="1854434" y="978989"/>
                      </a:cubicBezTo>
                      <a:lnTo>
                        <a:pt x="1668463" y="990118"/>
                      </a:lnTo>
                      <a:lnTo>
                        <a:pt x="1668463" y="1546225"/>
                      </a:lnTo>
                      <a:lnTo>
                        <a:pt x="2363603" y="1546225"/>
                      </a:lnTo>
                      <a:lnTo>
                        <a:pt x="2360202" y="1481228"/>
                      </a:lnTo>
                      <a:cubicBezTo>
                        <a:pt x="2342510" y="1310725"/>
                        <a:pt x="2291457" y="1147854"/>
                        <a:pt x="2223231" y="998077"/>
                      </a:cubicBezTo>
                      <a:close/>
                      <a:moveTo>
                        <a:pt x="2731519" y="638964"/>
                      </a:moveTo>
                      <a:lnTo>
                        <a:pt x="2597865" y="732415"/>
                      </a:lnTo>
                      <a:cubicBezTo>
                        <a:pt x="2533258" y="770996"/>
                        <a:pt x="2464907" y="805689"/>
                        <a:pt x="2393553" y="836234"/>
                      </a:cubicBezTo>
                      <a:lnTo>
                        <a:pt x="2297528" y="872602"/>
                      </a:lnTo>
                      <a:lnTo>
                        <a:pt x="2321876" y="919557"/>
                      </a:lnTo>
                      <a:cubicBezTo>
                        <a:pt x="2410126" y="1106247"/>
                        <a:pt x="2464263" y="1293033"/>
                        <a:pt x="2482389" y="1474977"/>
                      </a:cubicBezTo>
                      <a:lnTo>
                        <a:pt x="2485971" y="1546225"/>
                      </a:lnTo>
                      <a:lnTo>
                        <a:pt x="3089325" y="1546225"/>
                      </a:lnTo>
                      <a:lnTo>
                        <a:pt x="3084782" y="1456213"/>
                      </a:lnTo>
                      <a:cubicBezTo>
                        <a:pt x="3054361" y="1156504"/>
                        <a:pt x="2934917" y="883126"/>
                        <a:pt x="2753323" y="662968"/>
                      </a:cubicBezTo>
                      <a:close/>
                      <a:moveTo>
                        <a:pt x="483169" y="638963"/>
                      </a:moveTo>
                      <a:lnTo>
                        <a:pt x="461363" y="662968"/>
                      </a:lnTo>
                      <a:cubicBezTo>
                        <a:pt x="279770" y="883126"/>
                        <a:pt x="160326" y="1156504"/>
                        <a:pt x="129905" y="1456213"/>
                      </a:cubicBezTo>
                      <a:lnTo>
                        <a:pt x="125362" y="1546225"/>
                      </a:lnTo>
                      <a:lnTo>
                        <a:pt x="731831" y="1546225"/>
                      </a:lnTo>
                      <a:lnTo>
                        <a:pt x="735344" y="1474977"/>
                      </a:lnTo>
                      <a:cubicBezTo>
                        <a:pt x="753137" y="1293033"/>
                        <a:pt x="806372" y="1106247"/>
                        <a:pt x="893910" y="919557"/>
                      </a:cubicBezTo>
                      <a:lnTo>
                        <a:pt x="917942" y="872897"/>
                      </a:lnTo>
                      <a:lnTo>
                        <a:pt x="821137" y="836234"/>
                      </a:lnTo>
                      <a:cubicBezTo>
                        <a:pt x="749783" y="805689"/>
                        <a:pt x="681432" y="770996"/>
                        <a:pt x="616825" y="732415"/>
                      </a:cubicBezTo>
                      <a:close/>
                      <a:moveTo>
                        <a:pt x="1546226" y="231046"/>
                      </a:moveTo>
                      <a:lnTo>
                        <a:pt x="1528675" y="248139"/>
                      </a:lnTo>
                      <a:cubicBezTo>
                        <a:pt x="1433595" y="342957"/>
                        <a:pt x="1295523" y="494880"/>
                        <a:pt x="1168773" y="685478"/>
                      </a:cubicBezTo>
                      <a:lnTo>
                        <a:pt x="1098769" y="802845"/>
                      </a:lnTo>
                      <a:lnTo>
                        <a:pt x="1152046" y="818106"/>
                      </a:lnTo>
                      <a:cubicBezTo>
                        <a:pt x="1224940" y="835846"/>
                        <a:pt x="1299755" y="849411"/>
                        <a:pt x="1375851" y="858541"/>
                      </a:cubicBezTo>
                      <a:lnTo>
                        <a:pt x="1546226" y="868716"/>
                      </a:lnTo>
                      <a:close/>
                      <a:moveTo>
                        <a:pt x="1668463" y="230823"/>
                      </a:moveTo>
                      <a:lnTo>
                        <a:pt x="1668463" y="868716"/>
                      </a:lnTo>
                      <a:lnTo>
                        <a:pt x="1838838" y="858541"/>
                      </a:lnTo>
                      <a:cubicBezTo>
                        <a:pt x="1914935" y="849411"/>
                        <a:pt x="1989750" y="835846"/>
                        <a:pt x="2062644" y="818106"/>
                      </a:cubicBezTo>
                      <a:lnTo>
                        <a:pt x="2117610" y="802362"/>
                      </a:lnTo>
                      <a:lnTo>
                        <a:pt x="2047573" y="685478"/>
                      </a:lnTo>
                      <a:cubicBezTo>
                        <a:pt x="1920253" y="494880"/>
                        <a:pt x="1781612" y="342957"/>
                        <a:pt x="1686282" y="248139"/>
                      </a:cubicBezTo>
                      <a:close/>
                      <a:moveTo>
                        <a:pt x="1739116" y="128896"/>
                      </a:moveTo>
                      <a:lnTo>
                        <a:pt x="1754615" y="143696"/>
                      </a:lnTo>
                      <a:cubicBezTo>
                        <a:pt x="1834903" y="221959"/>
                        <a:pt x="1950245" y="344552"/>
                        <a:pt x="2066550" y="501745"/>
                      </a:cubicBezTo>
                      <a:cubicBezTo>
                        <a:pt x="2101138" y="547688"/>
                        <a:pt x="2133682" y="593868"/>
                        <a:pt x="2164154" y="640209"/>
                      </a:cubicBezTo>
                      <a:lnTo>
                        <a:pt x="2239903" y="764214"/>
                      </a:lnTo>
                      <a:lnTo>
                        <a:pt x="2342448" y="725496"/>
                      </a:lnTo>
                      <a:cubicBezTo>
                        <a:pt x="2409077" y="697086"/>
                        <a:pt x="2472930" y="664847"/>
                        <a:pt x="2533366" y="629040"/>
                      </a:cubicBezTo>
                      <a:lnTo>
                        <a:pt x="2648575" y="549358"/>
                      </a:lnTo>
                      <a:lnTo>
                        <a:pt x="2552008" y="461545"/>
                      </a:lnTo>
                      <a:cubicBezTo>
                        <a:pt x="2331968" y="279855"/>
                        <a:pt x="2058736" y="160347"/>
                        <a:pt x="1759187" y="129910"/>
                      </a:cubicBezTo>
                      <a:close/>
                      <a:moveTo>
                        <a:pt x="1475715" y="128888"/>
                      </a:moveTo>
                      <a:lnTo>
                        <a:pt x="1455500" y="129910"/>
                      </a:lnTo>
                      <a:cubicBezTo>
                        <a:pt x="1155951" y="160347"/>
                        <a:pt x="882719" y="279855"/>
                        <a:pt x="662678" y="461545"/>
                      </a:cubicBezTo>
                      <a:lnTo>
                        <a:pt x="566113" y="549357"/>
                      </a:lnTo>
                      <a:lnTo>
                        <a:pt x="681324" y="629040"/>
                      </a:lnTo>
                      <a:cubicBezTo>
                        <a:pt x="741760" y="664847"/>
                        <a:pt x="805613" y="697086"/>
                        <a:pt x="872242" y="725496"/>
                      </a:cubicBezTo>
                      <a:lnTo>
                        <a:pt x="975251" y="764389"/>
                      </a:lnTo>
                      <a:lnTo>
                        <a:pt x="1050800" y="640209"/>
                      </a:lnTo>
                      <a:cubicBezTo>
                        <a:pt x="1081189" y="593868"/>
                        <a:pt x="1113686" y="547688"/>
                        <a:pt x="1148273" y="501745"/>
                      </a:cubicBezTo>
                      <a:cubicBezTo>
                        <a:pt x="1264578" y="344552"/>
                        <a:pt x="1379921" y="221959"/>
                        <a:pt x="1460208" y="143696"/>
                      </a:cubicBezTo>
                      <a:close/>
                      <a:moveTo>
                        <a:pt x="1607344" y="0"/>
                      </a:moveTo>
                      <a:cubicBezTo>
                        <a:pt x="2495056" y="0"/>
                        <a:pt x="3214688" y="719632"/>
                        <a:pt x="3214688" y="1607344"/>
                      </a:cubicBezTo>
                      <a:cubicBezTo>
                        <a:pt x="3214688" y="2495056"/>
                        <a:pt x="2495056" y="3214688"/>
                        <a:pt x="1607344" y="3214688"/>
                      </a:cubicBezTo>
                      <a:cubicBezTo>
                        <a:pt x="719632" y="3214688"/>
                        <a:pt x="0" y="2495056"/>
                        <a:pt x="0" y="1607344"/>
                      </a:cubicBezTo>
                      <a:cubicBezTo>
                        <a:pt x="0" y="719632"/>
                        <a:pt x="719632" y="0"/>
                        <a:pt x="1607344" y="0"/>
                      </a:cubicBez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09" name="Freeform 496"/>
                <p:cNvSpPr>
                  <a:spLocks/>
                </p:cNvSpPr>
                <p:nvPr/>
              </p:nvSpPr>
              <p:spPr bwMode="auto">
                <a:xfrm>
                  <a:off x="10935462" y="3576787"/>
                  <a:ext cx="131222" cy="235796"/>
                </a:xfrm>
                <a:custGeom>
                  <a:avLst/>
                  <a:gdLst>
                    <a:gd name="connsiteX0" fmla="*/ 930274 w 1860550"/>
                    <a:gd name="connsiteY0" fmla="*/ 2997199 h 3343276"/>
                    <a:gd name="connsiteX1" fmla="*/ 898524 w 1860550"/>
                    <a:gd name="connsiteY1" fmla="*/ 3030537 h 3343276"/>
                    <a:gd name="connsiteX2" fmla="*/ 930274 w 1860550"/>
                    <a:gd name="connsiteY2" fmla="*/ 3063875 h 3343276"/>
                    <a:gd name="connsiteX3" fmla="*/ 962024 w 1860550"/>
                    <a:gd name="connsiteY3" fmla="*/ 3030537 h 3343276"/>
                    <a:gd name="connsiteX4" fmla="*/ 930274 w 1860550"/>
                    <a:gd name="connsiteY4" fmla="*/ 2997199 h 3343276"/>
                    <a:gd name="connsiteX5" fmla="*/ 930275 w 1860550"/>
                    <a:gd name="connsiteY5" fmla="*/ 2874962 h 3343276"/>
                    <a:gd name="connsiteX6" fmla="*/ 1084263 w 1860550"/>
                    <a:gd name="connsiteY6" fmla="*/ 3029744 h 3343276"/>
                    <a:gd name="connsiteX7" fmla="*/ 930275 w 1860550"/>
                    <a:gd name="connsiteY7" fmla="*/ 3184526 h 3343276"/>
                    <a:gd name="connsiteX8" fmla="*/ 776287 w 1860550"/>
                    <a:gd name="connsiteY8" fmla="*/ 3029744 h 3343276"/>
                    <a:gd name="connsiteX9" fmla="*/ 930275 w 1860550"/>
                    <a:gd name="connsiteY9" fmla="*/ 2874962 h 3343276"/>
                    <a:gd name="connsiteX10" fmla="*/ 122238 w 1860550"/>
                    <a:gd name="connsiteY10" fmla="*/ 2844800 h 3343276"/>
                    <a:gd name="connsiteX11" fmla="*/ 122238 w 1860550"/>
                    <a:gd name="connsiteY11" fmla="*/ 2858922 h 3343276"/>
                    <a:gd name="connsiteX12" fmla="*/ 122238 w 1860550"/>
                    <a:gd name="connsiteY12" fmla="*/ 2919914 h 3343276"/>
                    <a:gd name="connsiteX13" fmla="*/ 122238 w 1860550"/>
                    <a:gd name="connsiteY13" fmla="*/ 2937881 h 3343276"/>
                    <a:gd name="connsiteX14" fmla="*/ 122238 w 1860550"/>
                    <a:gd name="connsiteY14" fmla="*/ 2976361 h 3343276"/>
                    <a:gd name="connsiteX15" fmla="*/ 122238 w 1860550"/>
                    <a:gd name="connsiteY15" fmla="*/ 2994458 h 3343276"/>
                    <a:gd name="connsiteX16" fmla="*/ 122238 w 1860550"/>
                    <a:gd name="connsiteY16" fmla="*/ 3016807 h 3343276"/>
                    <a:gd name="connsiteX17" fmla="*/ 122238 w 1860550"/>
                    <a:gd name="connsiteY17" fmla="*/ 3032384 h 3343276"/>
                    <a:gd name="connsiteX18" fmla="*/ 122238 w 1860550"/>
                    <a:gd name="connsiteY18" fmla="*/ 3043919 h 3343276"/>
                    <a:gd name="connsiteX19" fmla="*/ 122238 w 1860550"/>
                    <a:gd name="connsiteY19" fmla="*/ 3055388 h 3343276"/>
                    <a:gd name="connsiteX20" fmla="*/ 122238 w 1860550"/>
                    <a:gd name="connsiteY20" fmla="*/ 3067200 h 3343276"/>
                    <a:gd name="connsiteX21" fmla="*/ 122238 w 1860550"/>
                    <a:gd name="connsiteY21" fmla="*/ 3068809 h 3343276"/>
                    <a:gd name="connsiteX22" fmla="*/ 122238 w 1860550"/>
                    <a:gd name="connsiteY22" fmla="*/ 3072174 h 3343276"/>
                    <a:gd name="connsiteX23" fmla="*/ 268324 w 1860550"/>
                    <a:gd name="connsiteY23" fmla="*/ 3221038 h 3343276"/>
                    <a:gd name="connsiteX24" fmla="*/ 1589184 w 1860550"/>
                    <a:gd name="connsiteY24" fmla="*/ 3221038 h 3343276"/>
                    <a:gd name="connsiteX25" fmla="*/ 1738313 w 1860550"/>
                    <a:gd name="connsiteY25" fmla="*/ 3072174 h 3343276"/>
                    <a:gd name="connsiteX26" fmla="*/ 1738313 w 1860550"/>
                    <a:gd name="connsiteY26" fmla="*/ 2997250 h 3343276"/>
                    <a:gd name="connsiteX27" fmla="*/ 1738313 w 1860550"/>
                    <a:gd name="connsiteY27" fmla="*/ 2940804 h 3343276"/>
                    <a:gd name="connsiteX28" fmla="*/ 1738313 w 1860550"/>
                    <a:gd name="connsiteY28" fmla="*/ 2900358 h 3343276"/>
                    <a:gd name="connsiteX29" fmla="*/ 1738313 w 1860550"/>
                    <a:gd name="connsiteY29" fmla="*/ 2873246 h 3343276"/>
                    <a:gd name="connsiteX30" fmla="*/ 1738313 w 1860550"/>
                    <a:gd name="connsiteY30" fmla="*/ 2848356 h 3343276"/>
                    <a:gd name="connsiteX31" fmla="*/ 1738313 w 1860550"/>
                    <a:gd name="connsiteY31" fmla="*/ 2844800 h 3343276"/>
                    <a:gd name="connsiteX32" fmla="*/ 122238 w 1860550"/>
                    <a:gd name="connsiteY32" fmla="*/ 461963 h 3343276"/>
                    <a:gd name="connsiteX33" fmla="*/ 122238 w 1860550"/>
                    <a:gd name="connsiteY33" fmla="*/ 525582 h 3343276"/>
                    <a:gd name="connsiteX34" fmla="*/ 122238 w 1860550"/>
                    <a:gd name="connsiteY34" fmla="*/ 2618936 h 3343276"/>
                    <a:gd name="connsiteX35" fmla="*/ 122238 w 1860550"/>
                    <a:gd name="connsiteY35" fmla="*/ 2722563 h 3343276"/>
                    <a:gd name="connsiteX36" fmla="*/ 169032 w 1860550"/>
                    <a:gd name="connsiteY36" fmla="*/ 2722563 h 3343276"/>
                    <a:gd name="connsiteX37" fmla="*/ 1704747 w 1860550"/>
                    <a:gd name="connsiteY37" fmla="*/ 2722563 h 3343276"/>
                    <a:gd name="connsiteX38" fmla="*/ 1738313 w 1860550"/>
                    <a:gd name="connsiteY38" fmla="*/ 2722563 h 3343276"/>
                    <a:gd name="connsiteX39" fmla="*/ 1738313 w 1860550"/>
                    <a:gd name="connsiteY39" fmla="*/ 2521894 h 3343276"/>
                    <a:gd name="connsiteX40" fmla="*/ 1738313 w 1860550"/>
                    <a:gd name="connsiteY40" fmla="*/ 505665 h 3343276"/>
                    <a:gd name="connsiteX41" fmla="*/ 1738313 w 1860550"/>
                    <a:gd name="connsiteY41" fmla="*/ 461963 h 3343276"/>
                    <a:gd name="connsiteX42" fmla="*/ 1691518 w 1860550"/>
                    <a:gd name="connsiteY42" fmla="*/ 461963 h 3343276"/>
                    <a:gd name="connsiteX43" fmla="*/ 155803 w 1860550"/>
                    <a:gd name="connsiteY43" fmla="*/ 461963 h 3343276"/>
                    <a:gd name="connsiteX44" fmla="*/ 721442 w 1860550"/>
                    <a:gd name="connsiteY44" fmla="*/ 169863 h 3343276"/>
                    <a:gd name="connsiteX45" fmla="*/ 1072433 w 1860550"/>
                    <a:gd name="connsiteY45" fmla="*/ 169863 h 3343276"/>
                    <a:gd name="connsiteX46" fmla="*/ 1133475 w 1860550"/>
                    <a:gd name="connsiteY46" fmla="*/ 230982 h 3343276"/>
                    <a:gd name="connsiteX47" fmla="*/ 1072433 w 1860550"/>
                    <a:gd name="connsiteY47" fmla="*/ 292101 h 3343276"/>
                    <a:gd name="connsiteX48" fmla="*/ 721442 w 1860550"/>
                    <a:gd name="connsiteY48" fmla="*/ 292101 h 3343276"/>
                    <a:gd name="connsiteX49" fmla="*/ 660400 w 1860550"/>
                    <a:gd name="connsiteY49" fmla="*/ 230982 h 3343276"/>
                    <a:gd name="connsiteX50" fmla="*/ 721442 w 1860550"/>
                    <a:gd name="connsiteY50" fmla="*/ 169863 h 3343276"/>
                    <a:gd name="connsiteX51" fmla="*/ 1281907 w 1860550"/>
                    <a:gd name="connsiteY51" fmla="*/ 149225 h 3343276"/>
                    <a:gd name="connsiteX52" fmla="*/ 1363664 w 1860550"/>
                    <a:gd name="connsiteY52" fmla="*/ 229394 h 3343276"/>
                    <a:gd name="connsiteX53" fmla="*/ 1281907 w 1860550"/>
                    <a:gd name="connsiteY53" fmla="*/ 309563 h 3343276"/>
                    <a:gd name="connsiteX54" fmla="*/ 1200150 w 1860550"/>
                    <a:gd name="connsiteY54" fmla="*/ 229394 h 3343276"/>
                    <a:gd name="connsiteX55" fmla="*/ 1281907 w 1860550"/>
                    <a:gd name="connsiteY55" fmla="*/ 149225 h 3343276"/>
                    <a:gd name="connsiteX56" fmla="*/ 268324 w 1860550"/>
                    <a:gd name="connsiteY56" fmla="*/ 122238 h 3343276"/>
                    <a:gd name="connsiteX57" fmla="*/ 122238 w 1860550"/>
                    <a:gd name="connsiteY57" fmla="*/ 271331 h 3343276"/>
                    <a:gd name="connsiteX58" fmla="*/ 122238 w 1860550"/>
                    <a:gd name="connsiteY58" fmla="*/ 341313 h 3343276"/>
                    <a:gd name="connsiteX59" fmla="*/ 1738313 w 1860550"/>
                    <a:gd name="connsiteY59" fmla="*/ 341313 h 3343276"/>
                    <a:gd name="connsiteX60" fmla="*/ 1738313 w 1860550"/>
                    <a:gd name="connsiteY60" fmla="*/ 314869 h 3343276"/>
                    <a:gd name="connsiteX61" fmla="*/ 1738313 w 1860550"/>
                    <a:gd name="connsiteY61" fmla="*/ 300855 h 3343276"/>
                    <a:gd name="connsiteX62" fmla="*/ 1738313 w 1860550"/>
                    <a:gd name="connsiteY62" fmla="*/ 289566 h 3343276"/>
                    <a:gd name="connsiteX63" fmla="*/ 1738313 w 1860550"/>
                    <a:gd name="connsiteY63" fmla="*/ 280079 h 3343276"/>
                    <a:gd name="connsiteX64" fmla="*/ 1738313 w 1860550"/>
                    <a:gd name="connsiteY64" fmla="*/ 276573 h 3343276"/>
                    <a:gd name="connsiteX65" fmla="*/ 1738313 w 1860550"/>
                    <a:gd name="connsiteY65" fmla="*/ 271331 h 3343276"/>
                    <a:gd name="connsiteX66" fmla="*/ 1589184 w 1860550"/>
                    <a:gd name="connsiteY66" fmla="*/ 122238 h 3343276"/>
                    <a:gd name="connsiteX67" fmla="*/ 1469183 w 1860550"/>
                    <a:gd name="connsiteY67" fmla="*/ 122238 h 3343276"/>
                    <a:gd name="connsiteX68" fmla="*/ 1356679 w 1860550"/>
                    <a:gd name="connsiteY68" fmla="*/ 122238 h 3343276"/>
                    <a:gd name="connsiteX69" fmla="*/ 1153197 w 1860550"/>
                    <a:gd name="connsiteY69" fmla="*/ 122238 h 3343276"/>
                    <a:gd name="connsiteX70" fmla="*/ 976803 w 1860550"/>
                    <a:gd name="connsiteY70" fmla="*/ 122238 h 3343276"/>
                    <a:gd name="connsiteX71" fmla="*/ 825562 w 1860550"/>
                    <a:gd name="connsiteY71" fmla="*/ 122238 h 3343276"/>
                    <a:gd name="connsiteX72" fmla="*/ 697539 w 1860550"/>
                    <a:gd name="connsiteY72" fmla="*/ 122238 h 3343276"/>
                    <a:gd name="connsiteX73" fmla="*/ 590799 w 1860550"/>
                    <a:gd name="connsiteY73" fmla="*/ 122238 h 3343276"/>
                    <a:gd name="connsiteX74" fmla="*/ 503408 w 1860550"/>
                    <a:gd name="connsiteY74" fmla="*/ 122238 h 3343276"/>
                    <a:gd name="connsiteX75" fmla="*/ 433431 w 1860550"/>
                    <a:gd name="connsiteY75" fmla="*/ 122238 h 3343276"/>
                    <a:gd name="connsiteX76" fmla="*/ 378933 w 1860550"/>
                    <a:gd name="connsiteY76" fmla="*/ 122238 h 3343276"/>
                    <a:gd name="connsiteX77" fmla="*/ 337979 w 1860550"/>
                    <a:gd name="connsiteY77" fmla="*/ 122238 h 3343276"/>
                    <a:gd name="connsiteX78" fmla="*/ 308633 w 1860550"/>
                    <a:gd name="connsiteY78" fmla="*/ 122238 h 3343276"/>
                    <a:gd name="connsiteX79" fmla="*/ 288962 w 1860550"/>
                    <a:gd name="connsiteY79" fmla="*/ 122238 h 3343276"/>
                    <a:gd name="connsiteX80" fmla="*/ 277031 w 1860550"/>
                    <a:gd name="connsiteY80" fmla="*/ 122238 h 3343276"/>
                    <a:gd name="connsiteX81" fmla="*/ 270904 w 1860550"/>
                    <a:gd name="connsiteY81" fmla="*/ 122238 h 3343276"/>
                    <a:gd name="connsiteX82" fmla="*/ 267968 w 1860550"/>
                    <a:gd name="connsiteY82" fmla="*/ 0 h 3343276"/>
                    <a:gd name="connsiteX83" fmla="*/ 1589537 w 1860550"/>
                    <a:gd name="connsiteY83" fmla="*/ 0 h 3343276"/>
                    <a:gd name="connsiteX84" fmla="*/ 1860550 w 1860550"/>
                    <a:gd name="connsiteY84" fmla="*/ 270492 h 3343276"/>
                    <a:gd name="connsiteX85" fmla="*/ 1860550 w 1860550"/>
                    <a:gd name="connsiteY85" fmla="*/ 270501 h 3343276"/>
                    <a:gd name="connsiteX86" fmla="*/ 1860550 w 1860550"/>
                    <a:gd name="connsiteY86" fmla="*/ 461963 h 3343276"/>
                    <a:gd name="connsiteX87" fmla="*/ 1860550 w 1860550"/>
                    <a:gd name="connsiteY87" fmla="*/ 525090 h 3343276"/>
                    <a:gd name="connsiteX88" fmla="*/ 1860550 w 1860550"/>
                    <a:gd name="connsiteY88" fmla="*/ 2619341 h 3343276"/>
                    <a:gd name="connsiteX89" fmla="*/ 1860550 w 1860550"/>
                    <a:gd name="connsiteY89" fmla="*/ 2722563 h 3343276"/>
                    <a:gd name="connsiteX90" fmla="*/ 1860550 w 1860550"/>
                    <a:gd name="connsiteY90" fmla="*/ 2754314 h 3343276"/>
                    <a:gd name="connsiteX91" fmla="*/ 1860550 w 1860550"/>
                    <a:gd name="connsiteY91" fmla="*/ 2838062 h 3343276"/>
                    <a:gd name="connsiteX92" fmla="*/ 1860550 w 1860550"/>
                    <a:gd name="connsiteY92" fmla="*/ 2859431 h 3343276"/>
                    <a:gd name="connsiteX93" fmla="*/ 1860550 w 1860550"/>
                    <a:gd name="connsiteY93" fmla="*/ 2924856 h 3343276"/>
                    <a:gd name="connsiteX94" fmla="*/ 1860550 w 1860550"/>
                    <a:gd name="connsiteY94" fmla="*/ 2938424 h 3343276"/>
                    <a:gd name="connsiteX95" fmla="*/ 1860550 w 1860550"/>
                    <a:gd name="connsiteY95" fmla="*/ 2987047 h 3343276"/>
                    <a:gd name="connsiteX96" fmla="*/ 1860550 w 1860550"/>
                    <a:gd name="connsiteY96" fmla="*/ 2995025 h 3343276"/>
                    <a:gd name="connsiteX97" fmla="*/ 1860550 w 1860550"/>
                    <a:gd name="connsiteY97" fmla="*/ 3028736 h 3343276"/>
                    <a:gd name="connsiteX98" fmla="*/ 1860550 w 1860550"/>
                    <a:gd name="connsiteY98" fmla="*/ 3032967 h 3343276"/>
                    <a:gd name="connsiteX99" fmla="*/ 1860550 w 1860550"/>
                    <a:gd name="connsiteY99" fmla="*/ 3054023 h 3343276"/>
                    <a:gd name="connsiteX100" fmla="*/ 1860550 w 1860550"/>
                    <a:gd name="connsiteY100" fmla="*/ 3055980 h 3343276"/>
                    <a:gd name="connsiteX101" fmla="*/ 1860550 w 1860550"/>
                    <a:gd name="connsiteY101" fmla="*/ 3067008 h 3343276"/>
                    <a:gd name="connsiteX102" fmla="*/ 1860550 w 1860550"/>
                    <a:gd name="connsiteY102" fmla="*/ 3067798 h 3343276"/>
                    <a:gd name="connsiteX103" fmla="*/ 1860550 w 1860550"/>
                    <a:gd name="connsiteY103" fmla="*/ 3072475 h 3343276"/>
                    <a:gd name="connsiteX104" fmla="*/ 1860550 w 1860550"/>
                    <a:gd name="connsiteY104" fmla="*/ 3072774 h 3343276"/>
                    <a:gd name="connsiteX105" fmla="*/ 1694831 w 1860550"/>
                    <a:gd name="connsiteY105" fmla="*/ 3321952 h 3343276"/>
                    <a:gd name="connsiteX106" fmla="*/ 1593989 w 1860550"/>
                    <a:gd name="connsiteY106" fmla="*/ 3342374 h 3343276"/>
                    <a:gd name="connsiteX107" fmla="*/ 1589537 w 1860550"/>
                    <a:gd name="connsiteY107" fmla="*/ 3343276 h 3343276"/>
                    <a:gd name="connsiteX108" fmla="*/ 267968 w 1860550"/>
                    <a:gd name="connsiteY108" fmla="*/ 3343276 h 3343276"/>
                    <a:gd name="connsiteX109" fmla="*/ 263590 w 1860550"/>
                    <a:gd name="connsiteY109" fmla="*/ 3342374 h 3343276"/>
                    <a:gd name="connsiteX110" fmla="*/ 164435 w 1860550"/>
                    <a:gd name="connsiteY110" fmla="*/ 3321952 h 3343276"/>
                    <a:gd name="connsiteX111" fmla="*/ 0 w 1860550"/>
                    <a:gd name="connsiteY111" fmla="*/ 3072774 h 3343276"/>
                    <a:gd name="connsiteX112" fmla="*/ 0 w 1860550"/>
                    <a:gd name="connsiteY112" fmla="*/ 3072475 h 3343276"/>
                    <a:gd name="connsiteX113" fmla="*/ 0 w 1860550"/>
                    <a:gd name="connsiteY113" fmla="*/ 2956977 h 3343276"/>
                    <a:gd name="connsiteX114" fmla="*/ 0 w 1860550"/>
                    <a:gd name="connsiteY114" fmla="*/ 2870182 h 3343276"/>
                    <a:gd name="connsiteX115" fmla="*/ 0 w 1860550"/>
                    <a:gd name="connsiteY115" fmla="*/ 2807991 h 3343276"/>
                    <a:gd name="connsiteX116" fmla="*/ 0 w 1860550"/>
                    <a:gd name="connsiteY116" fmla="*/ 2787491 h 3343276"/>
                    <a:gd name="connsiteX117" fmla="*/ 0 w 1860550"/>
                    <a:gd name="connsiteY117" fmla="*/ 2766302 h 3343276"/>
                    <a:gd name="connsiteX118" fmla="*/ 0 w 1860550"/>
                    <a:gd name="connsiteY118" fmla="*/ 2741016 h 3343276"/>
                    <a:gd name="connsiteX119" fmla="*/ 0 w 1860550"/>
                    <a:gd name="connsiteY119" fmla="*/ 2728031 h 3343276"/>
                    <a:gd name="connsiteX120" fmla="*/ 0 w 1860550"/>
                    <a:gd name="connsiteY120" fmla="*/ 2722563 h 3343276"/>
                    <a:gd name="connsiteX121" fmla="*/ 0 w 1860550"/>
                    <a:gd name="connsiteY121" fmla="*/ 2522258 h 3343276"/>
                    <a:gd name="connsiteX122" fmla="*/ 0 w 1860550"/>
                    <a:gd name="connsiteY122" fmla="*/ 505164 h 3343276"/>
                    <a:gd name="connsiteX123" fmla="*/ 0 w 1860550"/>
                    <a:gd name="connsiteY123" fmla="*/ 461963 h 3343276"/>
                    <a:gd name="connsiteX124" fmla="*/ 0 w 1860550"/>
                    <a:gd name="connsiteY124" fmla="*/ 418277 h 3343276"/>
                    <a:gd name="connsiteX125" fmla="*/ 0 w 1860550"/>
                    <a:gd name="connsiteY125" fmla="*/ 398763 h 3343276"/>
                    <a:gd name="connsiteX126" fmla="*/ 0 w 1860550"/>
                    <a:gd name="connsiteY126" fmla="*/ 356020 h 3343276"/>
                    <a:gd name="connsiteX127" fmla="*/ 0 w 1860550"/>
                    <a:gd name="connsiteY127" fmla="*/ 351269 h 3343276"/>
                    <a:gd name="connsiteX128" fmla="*/ 0 w 1860550"/>
                    <a:gd name="connsiteY128" fmla="*/ 314287 h 3343276"/>
                    <a:gd name="connsiteX129" fmla="*/ 0 w 1860550"/>
                    <a:gd name="connsiteY129" fmla="*/ 294426 h 3343276"/>
                    <a:gd name="connsiteX130" fmla="*/ 0 w 1860550"/>
                    <a:gd name="connsiteY130" fmla="*/ 288973 h 3343276"/>
                    <a:gd name="connsiteX131" fmla="*/ 0 w 1860550"/>
                    <a:gd name="connsiteY131" fmla="*/ 275975 h 3343276"/>
                    <a:gd name="connsiteX132" fmla="*/ 0 w 1860550"/>
                    <a:gd name="connsiteY132" fmla="*/ 273484 h 3343276"/>
                    <a:gd name="connsiteX133" fmla="*/ 0 w 1860550"/>
                    <a:gd name="connsiteY133" fmla="*/ 270501 h 3343276"/>
                    <a:gd name="connsiteX134" fmla="*/ 0 w 1860550"/>
                    <a:gd name="connsiteY134" fmla="*/ 270492 h 3343276"/>
                    <a:gd name="connsiteX135" fmla="*/ 267968 w 1860550"/>
                    <a:gd name="connsiteY135" fmla="*/ 0 h 3343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860550" h="3343276">
                      <a:moveTo>
                        <a:pt x="930274" y="2997199"/>
                      </a:moveTo>
                      <a:cubicBezTo>
                        <a:pt x="912739" y="2997199"/>
                        <a:pt x="898524" y="3012125"/>
                        <a:pt x="898524" y="3030537"/>
                      </a:cubicBezTo>
                      <a:cubicBezTo>
                        <a:pt x="898524" y="3048949"/>
                        <a:pt x="912739" y="3063875"/>
                        <a:pt x="930274" y="3063875"/>
                      </a:cubicBezTo>
                      <a:cubicBezTo>
                        <a:pt x="947809" y="3063875"/>
                        <a:pt x="962024" y="3048949"/>
                        <a:pt x="962024" y="3030537"/>
                      </a:cubicBezTo>
                      <a:cubicBezTo>
                        <a:pt x="962024" y="3012125"/>
                        <a:pt x="947809" y="2997199"/>
                        <a:pt x="930274" y="2997199"/>
                      </a:cubicBezTo>
                      <a:close/>
                      <a:moveTo>
                        <a:pt x="930275" y="2874962"/>
                      </a:moveTo>
                      <a:cubicBezTo>
                        <a:pt x="1015320" y="2874962"/>
                        <a:pt x="1084263" y="2944260"/>
                        <a:pt x="1084263" y="3029744"/>
                      </a:cubicBezTo>
                      <a:cubicBezTo>
                        <a:pt x="1084263" y="3115228"/>
                        <a:pt x="1015320" y="3184526"/>
                        <a:pt x="930275" y="3184526"/>
                      </a:cubicBezTo>
                      <a:cubicBezTo>
                        <a:pt x="845230" y="3184526"/>
                        <a:pt x="776287" y="3115228"/>
                        <a:pt x="776287" y="3029744"/>
                      </a:cubicBezTo>
                      <a:cubicBezTo>
                        <a:pt x="776287" y="2944260"/>
                        <a:pt x="845230" y="2874962"/>
                        <a:pt x="930275" y="2874962"/>
                      </a:cubicBezTo>
                      <a:close/>
                      <a:moveTo>
                        <a:pt x="122238" y="2844800"/>
                      </a:moveTo>
                      <a:lnTo>
                        <a:pt x="122238" y="2858922"/>
                      </a:lnTo>
                      <a:lnTo>
                        <a:pt x="122238" y="2919914"/>
                      </a:lnTo>
                      <a:lnTo>
                        <a:pt x="122238" y="2937881"/>
                      </a:lnTo>
                      <a:lnTo>
                        <a:pt x="122238" y="2976361"/>
                      </a:lnTo>
                      <a:lnTo>
                        <a:pt x="122238" y="2994458"/>
                      </a:lnTo>
                      <a:lnTo>
                        <a:pt x="122238" y="3016807"/>
                      </a:lnTo>
                      <a:lnTo>
                        <a:pt x="122238" y="3032384"/>
                      </a:lnTo>
                      <a:lnTo>
                        <a:pt x="122238" y="3043919"/>
                      </a:lnTo>
                      <a:lnTo>
                        <a:pt x="122238" y="3055388"/>
                      </a:lnTo>
                      <a:cubicBezTo>
                        <a:pt x="122238" y="3060983"/>
                        <a:pt x="122238" y="3064714"/>
                        <a:pt x="122238" y="3067200"/>
                      </a:cubicBezTo>
                      <a:lnTo>
                        <a:pt x="122238" y="3068809"/>
                      </a:lnTo>
                      <a:lnTo>
                        <a:pt x="122238" y="3072174"/>
                      </a:lnTo>
                      <a:cubicBezTo>
                        <a:pt x="122238" y="3154201"/>
                        <a:pt x="189194" y="3221038"/>
                        <a:pt x="268324" y="3221038"/>
                      </a:cubicBezTo>
                      <a:cubicBezTo>
                        <a:pt x="1589184" y="3221038"/>
                        <a:pt x="1589184" y="3221038"/>
                        <a:pt x="1589184" y="3221038"/>
                      </a:cubicBezTo>
                      <a:cubicBezTo>
                        <a:pt x="1671357" y="3221038"/>
                        <a:pt x="1738313" y="3154201"/>
                        <a:pt x="1738313" y="3072174"/>
                      </a:cubicBezTo>
                      <a:lnTo>
                        <a:pt x="1738313" y="2997250"/>
                      </a:lnTo>
                      <a:lnTo>
                        <a:pt x="1738313" y="2940804"/>
                      </a:lnTo>
                      <a:lnTo>
                        <a:pt x="1738313" y="2900358"/>
                      </a:lnTo>
                      <a:lnTo>
                        <a:pt x="1738313" y="2873246"/>
                      </a:lnTo>
                      <a:lnTo>
                        <a:pt x="1738313" y="2848356"/>
                      </a:lnTo>
                      <a:lnTo>
                        <a:pt x="1738313" y="2844800"/>
                      </a:lnTo>
                      <a:close/>
                      <a:moveTo>
                        <a:pt x="122238" y="461963"/>
                      </a:moveTo>
                      <a:lnTo>
                        <a:pt x="122238" y="525582"/>
                      </a:lnTo>
                      <a:cubicBezTo>
                        <a:pt x="122238" y="1639716"/>
                        <a:pt x="122238" y="2266416"/>
                        <a:pt x="122238" y="2618936"/>
                      </a:cubicBezTo>
                      <a:lnTo>
                        <a:pt x="122238" y="2722563"/>
                      </a:lnTo>
                      <a:lnTo>
                        <a:pt x="169032" y="2722563"/>
                      </a:lnTo>
                      <a:cubicBezTo>
                        <a:pt x="1096639" y="2722563"/>
                        <a:pt x="1515558" y="2722563"/>
                        <a:pt x="1704747" y="2722563"/>
                      </a:cubicBezTo>
                      <a:lnTo>
                        <a:pt x="1738313" y="2722563"/>
                      </a:lnTo>
                      <a:lnTo>
                        <a:pt x="1738313" y="2521894"/>
                      </a:lnTo>
                      <a:cubicBezTo>
                        <a:pt x="1738313" y="1330298"/>
                        <a:pt x="1738313" y="769547"/>
                        <a:pt x="1738313" y="505665"/>
                      </a:cubicBezTo>
                      <a:lnTo>
                        <a:pt x="1738313" y="461963"/>
                      </a:lnTo>
                      <a:lnTo>
                        <a:pt x="1691518" y="461963"/>
                      </a:lnTo>
                      <a:cubicBezTo>
                        <a:pt x="763911" y="461963"/>
                        <a:pt x="344992" y="461963"/>
                        <a:pt x="155803" y="461963"/>
                      </a:cubicBezTo>
                      <a:close/>
                      <a:moveTo>
                        <a:pt x="721442" y="169863"/>
                      </a:moveTo>
                      <a:cubicBezTo>
                        <a:pt x="1072433" y="169863"/>
                        <a:pt x="1072433" y="169863"/>
                        <a:pt x="1072433" y="169863"/>
                      </a:cubicBezTo>
                      <a:cubicBezTo>
                        <a:pt x="1106006" y="169863"/>
                        <a:pt x="1133475" y="197367"/>
                        <a:pt x="1133475" y="230982"/>
                      </a:cubicBezTo>
                      <a:cubicBezTo>
                        <a:pt x="1133475" y="264598"/>
                        <a:pt x="1106006" y="292101"/>
                        <a:pt x="1072433" y="292101"/>
                      </a:cubicBezTo>
                      <a:cubicBezTo>
                        <a:pt x="721442" y="292101"/>
                        <a:pt x="721442" y="292101"/>
                        <a:pt x="721442" y="292101"/>
                      </a:cubicBezTo>
                      <a:cubicBezTo>
                        <a:pt x="687869" y="292101"/>
                        <a:pt x="660400" y="264598"/>
                        <a:pt x="660400" y="230982"/>
                      </a:cubicBezTo>
                      <a:cubicBezTo>
                        <a:pt x="660400" y="197367"/>
                        <a:pt x="687869" y="169863"/>
                        <a:pt x="721442" y="169863"/>
                      </a:cubicBezTo>
                      <a:close/>
                      <a:moveTo>
                        <a:pt x="1281907" y="149225"/>
                      </a:moveTo>
                      <a:cubicBezTo>
                        <a:pt x="1327060" y="149225"/>
                        <a:pt x="1363664" y="185118"/>
                        <a:pt x="1363664" y="229394"/>
                      </a:cubicBezTo>
                      <a:cubicBezTo>
                        <a:pt x="1363664" y="273670"/>
                        <a:pt x="1327060" y="309563"/>
                        <a:pt x="1281907" y="309563"/>
                      </a:cubicBezTo>
                      <a:cubicBezTo>
                        <a:pt x="1236754" y="309563"/>
                        <a:pt x="1200150" y="273670"/>
                        <a:pt x="1200150" y="229394"/>
                      </a:cubicBezTo>
                      <a:cubicBezTo>
                        <a:pt x="1200150" y="185118"/>
                        <a:pt x="1236754" y="149225"/>
                        <a:pt x="1281907" y="149225"/>
                      </a:cubicBezTo>
                      <a:close/>
                      <a:moveTo>
                        <a:pt x="268324" y="122238"/>
                      </a:moveTo>
                      <a:cubicBezTo>
                        <a:pt x="189194" y="122238"/>
                        <a:pt x="122238" y="189178"/>
                        <a:pt x="122238" y="271331"/>
                      </a:cubicBezTo>
                      <a:lnTo>
                        <a:pt x="122238" y="341313"/>
                      </a:lnTo>
                      <a:cubicBezTo>
                        <a:pt x="1738313" y="341313"/>
                        <a:pt x="1738313" y="341313"/>
                        <a:pt x="1738313" y="341313"/>
                      </a:cubicBezTo>
                      <a:lnTo>
                        <a:pt x="1738313" y="314869"/>
                      </a:lnTo>
                      <a:lnTo>
                        <a:pt x="1738313" y="300855"/>
                      </a:lnTo>
                      <a:lnTo>
                        <a:pt x="1738313" y="289566"/>
                      </a:lnTo>
                      <a:lnTo>
                        <a:pt x="1738313" y="280079"/>
                      </a:lnTo>
                      <a:lnTo>
                        <a:pt x="1738313" y="276573"/>
                      </a:lnTo>
                      <a:lnTo>
                        <a:pt x="1738313" y="271331"/>
                      </a:lnTo>
                      <a:cubicBezTo>
                        <a:pt x="1738313" y="189178"/>
                        <a:pt x="1671357" y="122238"/>
                        <a:pt x="1589184" y="122238"/>
                      </a:cubicBezTo>
                      <a:lnTo>
                        <a:pt x="1469183" y="122238"/>
                      </a:lnTo>
                      <a:lnTo>
                        <a:pt x="1356679" y="122238"/>
                      </a:lnTo>
                      <a:lnTo>
                        <a:pt x="1153197" y="122238"/>
                      </a:lnTo>
                      <a:lnTo>
                        <a:pt x="976803" y="122238"/>
                      </a:lnTo>
                      <a:lnTo>
                        <a:pt x="825562" y="122238"/>
                      </a:lnTo>
                      <a:lnTo>
                        <a:pt x="697539" y="122238"/>
                      </a:lnTo>
                      <a:lnTo>
                        <a:pt x="590799" y="122238"/>
                      </a:lnTo>
                      <a:lnTo>
                        <a:pt x="503408" y="122238"/>
                      </a:lnTo>
                      <a:lnTo>
                        <a:pt x="433431" y="122238"/>
                      </a:lnTo>
                      <a:lnTo>
                        <a:pt x="378933" y="122238"/>
                      </a:lnTo>
                      <a:lnTo>
                        <a:pt x="337979" y="122238"/>
                      </a:lnTo>
                      <a:lnTo>
                        <a:pt x="308633" y="122238"/>
                      </a:lnTo>
                      <a:lnTo>
                        <a:pt x="288962" y="122238"/>
                      </a:lnTo>
                      <a:lnTo>
                        <a:pt x="277031" y="122238"/>
                      </a:lnTo>
                      <a:lnTo>
                        <a:pt x="270904" y="122238"/>
                      </a:lnTo>
                      <a:close/>
                      <a:moveTo>
                        <a:pt x="267968" y="0"/>
                      </a:moveTo>
                      <a:cubicBezTo>
                        <a:pt x="1589537" y="0"/>
                        <a:pt x="1589537" y="0"/>
                        <a:pt x="1589537" y="0"/>
                      </a:cubicBezTo>
                      <a:cubicBezTo>
                        <a:pt x="1738747" y="0"/>
                        <a:pt x="1860550" y="121569"/>
                        <a:pt x="1860550" y="270492"/>
                      </a:cubicBezTo>
                      <a:lnTo>
                        <a:pt x="1860550" y="270501"/>
                      </a:lnTo>
                      <a:lnTo>
                        <a:pt x="1860550" y="461963"/>
                      </a:lnTo>
                      <a:lnTo>
                        <a:pt x="1860550" y="525090"/>
                      </a:lnTo>
                      <a:cubicBezTo>
                        <a:pt x="1860550" y="1639702"/>
                        <a:pt x="1860550" y="2266671"/>
                        <a:pt x="1860550" y="2619341"/>
                      </a:cubicBezTo>
                      <a:lnTo>
                        <a:pt x="1860550" y="2722563"/>
                      </a:lnTo>
                      <a:lnTo>
                        <a:pt x="1860550" y="2754314"/>
                      </a:lnTo>
                      <a:lnTo>
                        <a:pt x="1860550" y="2838062"/>
                      </a:lnTo>
                      <a:lnTo>
                        <a:pt x="1860550" y="2859431"/>
                      </a:lnTo>
                      <a:lnTo>
                        <a:pt x="1860550" y="2924856"/>
                      </a:lnTo>
                      <a:lnTo>
                        <a:pt x="1860550" y="2938424"/>
                      </a:lnTo>
                      <a:lnTo>
                        <a:pt x="1860550" y="2987047"/>
                      </a:lnTo>
                      <a:lnTo>
                        <a:pt x="1860550" y="2995025"/>
                      </a:lnTo>
                      <a:lnTo>
                        <a:pt x="1860550" y="3028736"/>
                      </a:lnTo>
                      <a:lnTo>
                        <a:pt x="1860550" y="3032967"/>
                      </a:lnTo>
                      <a:lnTo>
                        <a:pt x="1860550" y="3054023"/>
                      </a:lnTo>
                      <a:lnTo>
                        <a:pt x="1860550" y="3055980"/>
                      </a:lnTo>
                      <a:lnTo>
                        <a:pt x="1860550" y="3067008"/>
                      </a:lnTo>
                      <a:lnTo>
                        <a:pt x="1860550" y="3067798"/>
                      </a:lnTo>
                      <a:lnTo>
                        <a:pt x="1860550" y="3072475"/>
                      </a:lnTo>
                      <a:lnTo>
                        <a:pt x="1860550" y="3072774"/>
                      </a:lnTo>
                      <a:cubicBezTo>
                        <a:pt x="1860550" y="3184470"/>
                        <a:pt x="1792036" y="3280779"/>
                        <a:pt x="1694831" y="3321952"/>
                      </a:cubicBezTo>
                      <a:lnTo>
                        <a:pt x="1593989" y="3342374"/>
                      </a:lnTo>
                      <a:lnTo>
                        <a:pt x="1589537" y="3343276"/>
                      </a:lnTo>
                      <a:cubicBezTo>
                        <a:pt x="267968" y="3343276"/>
                        <a:pt x="267968" y="3343276"/>
                        <a:pt x="267968" y="3343276"/>
                      </a:cubicBezTo>
                      <a:lnTo>
                        <a:pt x="263590" y="3342374"/>
                      </a:lnTo>
                      <a:lnTo>
                        <a:pt x="164435" y="3321952"/>
                      </a:lnTo>
                      <a:cubicBezTo>
                        <a:pt x="68515" y="3280779"/>
                        <a:pt x="0" y="3184470"/>
                        <a:pt x="0" y="3072774"/>
                      </a:cubicBezTo>
                      <a:lnTo>
                        <a:pt x="0" y="3072475"/>
                      </a:lnTo>
                      <a:lnTo>
                        <a:pt x="0" y="2956977"/>
                      </a:lnTo>
                      <a:lnTo>
                        <a:pt x="0" y="2870182"/>
                      </a:lnTo>
                      <a:lnTo>
                        <a:pt x="0" y="2807991"/>
                      </a:lnTo>
                      <a:lnTo>
                        <a:pt x="0" y="2787491"/>
                      </a:lnTo>
                      <a:lnTo>
                        <a:pt x="0" y="2766302"/>
                      </a:lnTo>
                      <a:lnTo>
                        <a:pt x="0" y="2741016"/>
                      </a:lnTo>
                      <a:lnTo>
                        <a:pt x="0" y="2728031"/>
                      </a:lnTo>
                      <a:lnTo>
                        <a:pt x="0" y="2722563"/>
                      </a:lnTo>
                      <a:lnTo>
                        <a:pt x="0" y="2522258"/>
                      </a:lnTo>
                      <a:cubicBezTo>
                        <a:pt x="0" y="1330151"/>
                        <a:pt x="0" y="769160"/>
                        <a:pt x="0" y="505164"/>
                      </a:cubicBezTo>
                      <a:lnTo>
                        <a:pt x="0" y="461963"/>
                      </a:lnTo>
                      <a:lnTo>
                        <a:pt x="0" y="418277"/>
                      </a:lnTo>
                      <a:lnTo>
                        <a:pt x="0" y="398763"/>
                      </a:lnTo>
                      <a:lnTo>
                        <a:pt x="0" y="356020"/>
                      </a:lnTo>
                      <a:lnTo>
                        <a:pt x="0" y="351269"/>
                      </a:lnTo>
                      <a:lnTo>
                        <a:pt x="0" y="314287"/>
                      </a:lnTo>
                      <a:lnTo>
                        <a:pt x="0" y="294426"/>
                      </a:lnTo>
                      <a:lnTo>
                        <a:pt x="0" y="288973"/>
                      </a:lnTo>
                      <a:cubicBezTo>
                        <a:pt x="0" y="282816"/>
                        <a:pt x="0" y="278711"/>
                        <a:pt x="0" y="275975"/>
                      </a:cubicBezTo>
                      <a:lnTo>
                        <a:pt x="0" y="273484"/>
                      </a:lnTo>
                      <a:lnTo>
                        <a:pt x="0" y="270501"/>
                      </a:lnTo>
                      <a:lnTo>
                        <a:pt x="0" y="270492"/>
                      </a:lnTo>
                      <a:cubicBezTo>
                        <a:pt x="0" y="121569"/>
                        <a:pt x="121804" y="0"/>
                        <a:pt x="267968" y="0"/>
                      </a:cubicBez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0" name="Freeform 497"/>
                <p:cNvSpPr/>
                <p:nvPr/>
              </p:nvSpPr>
              <p:spPr bwMode="auto">
                <a:xfrm>
                  <a:off x="10884687" y="4165112"/>
                  <a:ext cx="248428" cy="140196"/>
                </a:xfrm>
                <a:custGeom>
                  <a:avLst/>
                  <a:gdLst>
                    <a:gd name="connsiteX0" fmla="*/ 5333671 w 7645936"/>
                    <a:gd name="connsiteY0" fmla="*/ 2643510 h 4314825"/>
                    <a:gd name="connsiteX1" fmla="*/ 5193195 w 7645936"/>
                    <a:gd name="connsiteY1" fmla="*/ 2783986 h 4314825"/>
                    <a:gd name="connsiteX2" fmla="*/ 5193195 w 7645936"/>
                    <a:gd name="connsiteY2" fmla="*/ 3723500 h 4314825"/>
                    <a:gd name="connsiteX3" fmla="*/ 5333671 w 7645936"/>
                    <a:gd name="connsiteY3" fmla="*/ 3863976 h 4314825"/>
                    <a:gd name="connsiteX4" fmla="*/ 5421017 w 7645936"/>
                    <a:gd name="connsiteY4" fmla="*/ 3863976 h 4314825"/>
                    <a:gd name="connsiteX5" fmla="*/ 5561493 w 7645936"/>
                    <a:gd name="connsiteY5" fmla="*/ 3723500 h 4314825"/>
                    <a:gd name="connsiteX6" fmla="*/ 5561493 w 7645936"/>
                    <a:gd name="connsiteY6" fmla="*/ 2783986 h 4314825"/>
                    <a:gd name="connsiteX7" fmla="*/ 5421017 w 7645936"/>
                    <a:gd name="connsiteY7" fmla="*/ 2643510 h 4314825"/>
                    <a:gd name="connsiteX8" fmla="*/ 4527329 w 7645936"/>
                    <a:gd name="connsiteY8" fmla="*/ 2643510 h 4314825"/>
                    <a:gd name="connsiteX9" fmla="*/ 4386853 w 7645936"/>
                    <a:gd name="connsiteY9" fmla="*/ 2783986 h 4314825"/>
                    <a:gd name="connsiteX10" fmla="*/ 4386853 w 7645936"/>
                    <a:gd name="connsiteY10" fmla="*/ 3723500 h 4314825"/>
                    <a:gd name="connsiteX11" fmla="*/ 4527329 w 7645936"/>
                    <a:gd name="connsiteY11" fmla="*/ 3863976 h 4314825"/>
                    <a:gd name="connsiteX12" fmla="*/ 4614675 w 7645936"/>
                    <a:gd name="connsiteY12" fmla="*/ 3863976 h 4314825"/>
                    <a:gd name="connsiteX13" fmla="*/ 4755151 w 7645936"/>
                    <a:gd name="connsiteY13" fmla="*/ 3723500 h 4314825"/>
                    <a:gd name="connsiteX14" fmla="*/ 4755151 w 7645936"/>
                    <a:gd name="connsiteY14" fmla="*/ 2783986 h 4314825"/>
                    <a:gd name="connsiteX15" fmla="*/ 4614675 w 7645936"/>
                    <a:gd name="connsiteY15" fmla="*/ 2643510 h 4314825"/>
                    <a:gd name="connsiteX16" fmla="*/ 3720987 w 7645936"/>
                    <a:gd name="connsiteY16" fmla="*/ 2643510 h 4314825"/>
                    <a:gd name="connsiteX17" fmla="*/ 3580511 w 7645936"/>
                    <a:gd name="connsiteY17" fmla="*/ 2783986 h 4314825"/>
                    <a:gd name="connsiteX18" fmla="*/ 3580511 w 7645936"/>
                    <a:gd name="connsiteY18" fmla="*/ 3723500 h 4314825"/>
                    <a:gd name="connsiteX19" fmla="*/ 3720987 w 7645936"/>
                    <a:gd name="connsiteY19" fmla="*/ 3863976 h 4314825"/>
                    <a:gd name="connsiteX20" fmla="*/ 3808333 w 7645936"/>
                    <a:gd name="connsiteY20" fmla="*/ 3863976 h 4314825"/>
                    <a:gd name="connsiteX21" fmla="*/ 3948809 w 7645936"/>
                    <a:gd name="connsiteY21" fmla="*/ 3723500 h 4314825"/>
                    <a:gd name="connsiteX22" fmla="*/ 3948809 w 7645936"/>
                    <a:gd name="connsiteY22" fmla="*/ 2783986 h 4314825"/>
                    <a:gd name="connsiteX23" fmla="*/ 3808333 w 7645936"/>
                    <a:gd name="connsiteY23" fmla="*/ 2643510 h 4314825"/>
                    <a:gd name="connsiteX24" fmla="*/ 2914644 w 7645936"/>
                    <a:gd name="connsiteY24" fmla="*/ 2643510 h 4314825"/>
                    <a:gd name="connsiteX25" fmla="*/ 2774168 w 7645936"/>
                    <a:gd name="connsiteY25" fmla="*/ 2783986 h 4314825"/>
                    <a:gd name="connsiteX26" fmla="*/ 2774168 w 7645936"/>
                    <a:gd name="connsiteY26" fmla="*/ 3723500 h 4314825"/>
                    <a:gd name="connsiteX27" fmla="*/ 2914644 w 7645936"/>
                    <a:gd name="connsiteY27" fmla="*/ 3863976 h 4314825"/>
                    <a:gd name="connsiteX28" fmla="*/ 3001990 w 7645936"/>
                    <a:gd name="connsiteY28" fmla="*/ 3863976 h 4314825"/>
                    <a:gd name="connsiteX29" fmla="*/ 3142466 w 7645936"/>
                    <a:gd name="connsiteY29" fmla="*/ 3723500 h 4314825"/>
                    <a:gd name="connsiteX30" fmla="*/ 3142466 w 7645936"/>
                    <a:gd name="connsiteY30" fmla="*/ 2783986 h 4314825"/>
                    <a:gd name="connsiteX31" fmla="*/ 3001990 w 7645936"/>
                    <a:gd name="connsiteY31" fmla="*/ 2643510 h 4314825"/>
                    <a:gd name="connsiteX32" fmla="*/ 2108301 w 7645936"/>
                    <a:gd name="connsiteY32" fmla="*/ 2643510 h 4314825"/>
                    <a:gd name="connsiteX33" fmla="*/ 1967825 w 7645936"/>
                    <a:gd name="connsiteY33" fmla="*/ 2783986 h 4314825"/>
                    <a:gd name="connsiteX34" fmla="*/ 1967825 w 7645936"/>
                    <a:gd name="connsiteY34" fmla="*/ 3723500 h 4314825"/>
                    <a:gd name="connsiteX35" fmla="*/ 2108301 w 7645936"/>
                    <a:gd name="connsiteY35" fmla="*/ 3863976 h 4314825"/>
                    <a:gd name="connsiteX36" fmla="*/ 2195647 w 7645936"/>
                    <a:gd name="connsiteY36" fmla="*/ 3863976 h 4314825"/>
                    <a:gd name="connsiteX37" fmla="*/ 2336123 w 7645936"/>
                    <a:gd name="connsiteY37" fmla="*/ 3723500 h 4314825"/>
                    <a:gd name="connsiteX38" fmla="*/ 2336123 w 7645936"/>
                    <a:gd name="connsiteY38" fmla="*/ 2783986 h 4314825"/>
                    <a:gd name="connsiteX39" fmla="*/ 2195647 w 7645936"/>
                    <a:gd name="connsiteY39" fmla="*/ 2643510 h 4314825"/>
                    <a:gd name="connsiteX40" fmla="*/ 5312536 w 7645936"/>
                    <a:gd name="connsiteY40" fmla="*/ 2564132 h 4314825"/>
                    <a:gd name="connsiteX41" fmla="*/ 5442152 w 7645936"/>
                    <a:gd name="connsiteY41" fmla="*/ 2564132 h 4314825"/>
                    <a:gd name="connsiteX42" fmla="*/ 5650609 w 7645936"/>
                    <a:gd name="connsiteY42" fmla="*/ 2772589 h 4314825"/>
                    <a:gd name="connsiteX43" fmla="*/ 5650609 w 7645936"/>
                    <a:gd name="connsiteY43" fmla="*/ 3734896 h 4314825"/>
                    <a:gd name="connsiteX44" fmla="*/ 5442152 w 7645936"/>
                    <a:gd name="connsiteY44" fmla="*/ 3943353 h 4314825"/>
                    <a:gd name="connsiteX45" fmla="*/ 5312536 w 7645936"/>
                    <a:gd name="connsiteY45" fmla="*/ 3943353 h 4314825"/>
                    <a:gd name="connsiteX46" fmla="*/ 5104079 w 7645936"/>
                    <a:gd name="connsiteY46" fmla="*/ 3734896 h 4314825"/>
                    <a:gd name="connsiteX47" fmla="*/ 5104079 w 7645936"/>
                    <a:gd name="connsiteY47" fmla="*/ 2772589 h 4314825"/>
                    <a:gd name="connsiteX48" fmla="*/ 5312536 w 7645936"/>
                    <a:gd name="connsiteY48" fmla="*/ 2564132 h 4314825"/>
                    <a:gd name="connsiteX49" fmla="*/ 4506194 w 7645936"/>
                    <a:gd name="connsiteY49" fmla="*/ 2564132 h 4314825"/>
                    <a:gd name="connsiteX50" fmla="*/ 4635810 w 7645936"/>
                    <a:gd name="connsiteY50" fmla="*/ 2564132 h 4314825"/>
                    <a:gd name="connsiteX51" fmla="*/ 4844267 w 7645936"/>
                    <a:gd name="connsiteY51" fmla="*/ 2772589 h 4314825"/>
                    <a:gd name="connsiteX52" fmla="*/ 4844267 w 7645936"/>
                    <a:gd name="connsiteY52" fmla="*/ 3734896 h 4314825"/>
                    <a:gd name="connsiteX53" fmla="*/ 4635810 w 7645936"/>
                    <a:gd name="connsiteY53" fmla="*/ 3943353 h 4314825"/>
                    <a:gd name="connsiteX54" fmla="*/ 4506194 w 7645936"/>
                    <a:gd name="connsiteY54" fmla="*/ 3943353 h 4314825"/>
                    <a:gd name="connsiteX55" fmla="*/ 4297737 w 7645936"/>
                    <a:gd name="connsiteY55" fmla="*/ 3734896 h 4314825"/>
                    <a:gd name="connsiteX56" fmla="*/ 4297737 w 7645936"/>
                    <a:gd name="connsiteY56" fmla="*/ 2772589 h 4314825"/>
                    <a:gd name="connsiteX57" fmla="*/ 4506194 w 7645936"/>
                    <a:gd name="connsiteY57" fmla="*/ 2564132 h 4314825"/>
                    <a:gd name="connsiteX58" fmla="*/ 3699852 w 7645936"/>
                    <a:gd name="connsiteY58" fmla="*/ 2564132 h 4314825"/>
                    <a:gd name="connsiteX59" fmla="*/ 3829468 w 7645936"/>
                    <a:gd name="connsiteY59" fmla="*/ 2564132 h 4314825"/>
                    <a:gd name="connsiteX60" fmla="*/ 4037925 w 7645936"/>
                    <a:gd name="connsiteY60" fmla="*/ 2772589 h 4314825"/>
                    <a:gd name="connsiteX61" fmla="*/ 4037925 w 7645936"/>
                    <a:gd name="connsiteY61" fmla="*/ 3734896 h 4314825"/>
                    <a:gd name="connsiteX62" fmla="*/ 3829468 w 7645936"/>
                    <a:gd name="connsiteY62" fmla="*/ 3943353 h 4314825"/>
                    <a:gd name="connsiteX63" fmla="*/ 3699852 w 7645936"/>
                    <a:gd name="connsiteY63" fmla="*/ 3943353 h 4314825"/>
                    <a:gd name="connsiteX64" fmla="*/ 3491395 w 7645936"/>
                    <a:gd name="connsiteY64" fmla="*/ 3734896 h 4314825"/>
                    <a:gd name="connsiteX65" fmla="*/ 3491395 w 7645936"/>
                    <a:gd name="connsiteY65" fmla="*/ 2772589 h 4314825"/>
                    <a:gd name="connsiteX66" fmla="*/ 3699852 w 7645936"/>
                    <a:gd name="connsiteY66" fmla="*/ 2564132 h 4314825"/>
                    <a:gd name="connsiteX67" fmla="*/ 2893509 w 7645936"/>
                    <a:gd name="connsiteY67" fmla="*/ 2564132 h 4314825"/>
                    <a:gd name="connsiteX68" fmla="*/ 3023125 w 7645936"/>
                    <a:gd name="connsiteY68" fmla="*/ 2564132 h 4314825"/>
                    <a:gd name="connsiteX69" fmla="*/ 3231582 w 7645936"/>
                    <a:gd name="connsiteY69" fmla="*/ 2772589 h 4314825"/>
                    <a:gd name="connsiteX70" fmla="*/ 3231582 w 7645936"/>
                    <a:gd name="connsiteY70" fmla="*/ 3734896 h 4314825"/>
                    <a:gd name="connsiteX71" fmla="*/ 3023125 w 7645936"/>
                    <a:gd name="connsiteY71" fmla="*/ 3943353 h 4314825"/>
                    <a:gd name="connsiteX72" fmla="*/ 2893509 w 7645936"/>
                    <a:gd name="connsiteY72" fmla="*/ 3943353 h 4314825"/>
                    <a:gd name="connsiteX73" fmla="*/ 2685052 w 7645936"/>
                    <a:gd name="connsiteY73" fmla="*/ 3734896 h 4314825"/>
                    <a:gd name="connsiteX74" fmla="*/ 2685052 w 7645936"/>
                    <a:gd name="connsiteY74" fmla="*/ 2772589 h 4314825"/>
                    <a:gd name="connsiteX75" fmla="*/ 2893509 w 7645936"/>
                    <a:gd name="connsiteY75" fmla="*/ 2564132 h 4314825"/>
                    <a:gd name="connsiteX76" fmla="*/ 2087166 w 7645936"/>
                    <a:gd name="connsiteY76" fmla="*/ 2564132 h 4314825"/>
                    <a:gd name="connsiteX77" fmla="*/ 2216782 w 7645936"/>
                    <a:gd name="connsiteY77" fmla="*/ 2564132 h 4314825"/>
                    <a:gd name="connsiteX78" fmla="*/ 2425239 w 7645936"/>
                    <a:gd name="connsiteY78" fmla="*/ 2772589 h 4314825"/>
                    <a:gd name="connsiteX79" fmla="*/ 2425239 w 7645936"/>
                    <a:gd name="connsiteY79" fmla="*/ 3734896 h 4314825"/>
                    <a:gd name="connsiteX80" fmla="*/ 2216782 w 7645936"/>
                    <a:gd name="connsiteY80" fmla="*/ 3943353 h 4314825"/>
                    <a:gd name="connsiteX81" fmla="*/ 2087166 w 7645936"/>
                    <a:gd name="connsiteY81" fmla="*/ 3943353 h 4314825"/>
                    <a:gd name="connsiteX82" fmla="*/ 1878709 w 7645936"/>
                    <a:gd name="connsiteY82" fmla="*/ 3734896 h 4314825"/>
                    <a:gd name="connsiteX83" fmla="*/ 1878709 w 7645936"/>
                    <a:gd name="connsiteY83" fmla="*/ 2772589 h 4314825"/>
                    <a:gd name="connsiteX84" fmla="*/ 2087166 w 7645936"/>
                    <a:gd name="connsiteY84" fmla="*/ 2564132 h 4314825"/>
                    <a:gd name="connsiteX85" fmla="*/ 5082919 w 7645936"/>
                    <a:gd name="connsiteY85" fmla="*/ 775812 h 4314825"/>
                    <a:gd name="connsiteX86" fmla="*/ 4576665 w 7645936"/>
                    <a:gd name="connsiteY86" fmla="*/ 1282066 h 4314825"/>
                    <a:gd name="connsiteX87" fmla="*/ 5082919 w 7645936"/>
                    <a:gd name="connsiteY87" fmla="*/ 1788320 h 4314825"/>
                    <a:gd name="connsiteX88" fmla="*/ 5589173 w 7645936"/>
                    <a:gd name="connsiteY88" fmla="*/ 1282066 h 4314825"/>
                    <a:gd name="connsiteX89" fmla="*/ 5082919 w 7645936"/>
                    <a:gd name="connsiteY89" fmla="*/ 775812 h 4314825"/>
                    <a:gd name="connsiteX90" fmla="*/ 2408299 w 7645936"/>
                    <a:gd name="connsiteY90" fmla="*/ 775812 h 4314825"/>
                    <a:gd name="connsiteX91" fmla="*/ 1902046 w 7645936"/>
                    <a:gd name="connsiteY91" fmla="*/ 1282066 h 4314825"/>
                    <a:gd name="connsiteX92" fmla="*/ 2408299 w 7645936"/>
                    <a:gd name="connsiteY92" fmla="*/ 1788320 h 4314825"/>
                    <a:gd name="connsiteX93" fmla="*/ 2914553 w 7645936"/>
                    <a:gd name="connsiteY93" fmla="*/ 1282066 h 4314825"/>
                    <a:gd name="connsiteX94" fmla="*/ 2408299 w 7645936"/>
                    <a:gd name="connsiteY94" fmla="*/ 775812 h 4314825"/>
                    <a:gd name="connsiteX95" fmla="*/ 5082919 w 7645936"/>
                    <a:gd name="connsiteY95" fmla="*/ 661036 h 4314825"/>
                    <a:gd name="connsiteX96" fmla="*/ 5703949 w 7645936"/>
                    <a:gd name="connsiteY96" fmla="*/ 1282066 h 4314825"/>
                    <a:gd name="connsiteX97" fmla="*/ 5082919 w 7645936"/>
                    <a:gd name="connsiteY97" fmla="*/ 1903096 h 4314825"/>
                    <a:gd name="connsiteX98" fmla="*/ 4461889 w 7645936"/>
                    <a:gd name="connsiteY98" fmla="*/ 1282066 h 4314825"/>
                    <a:gd name="connsiteX99" fmla="*/ 5082919 w 7645936"/>
                    <a:gd name="connsiteY99" fmla="*/ 661036 h 4314825"/>
                    <a:gd name="connsiteX100" fmla="*/ 2408299 w 7645936"/>
                    <a:gd name="connsiteY100" fmla="*/ 661036 h 4314825"/>
                    <a:gd name="connsiteX101" fmla="*/ 3029329 w 7645936"/>
                    <a:gd name="connsiteY101" fmla="*/ 1282066 h 4314825"/>
                    <a:gd name="connsiteX102" fmla="*/ 2408299 w 7645936"/>
                    <a:gd name="connsiteY102" fmla="*/ 1903096 h 4314825"/>
                    <a:gd name="connsiteX103" fmla="*/ 1787269 w 7645936"/>
                    <a:gd name="connsiteY103" fmla="*/ 1282066 h 4314825"/>
                    <a:gd name="connsiteX104" fmla="*/ 2408299 w 7645936"/>
                    <a:gd name="connsiteY104" fmla="*/ 661036 h 4314825"/>
                    <a:gd name="connsiteX105" fmla="*/ 1164182 w 7645936"/>
                    <a:gd name="connsiteY105" fmla="*/ 126434 h 4314825"/>
                    <a:gd name="connsiteX106" fmla="*/ 1034158 w 7645936"/>
                    <a:gd name="connsiteY106" fmla="*/ 256457 h 4314825"/>
                    <a:gd name="connsiteX107" fmla="*/ 1034158 w 7645936"/>
                    <a:gd name="connsiteY107" fmla="*/ 1603376 h 4314825"/>
                    <a:gd name="connsiteX108" fmla="*/ 879743 w 7645936"/>
                    <a:gd name="connsiteY108" fmla="*/ 1603376 h 4314825"/>
                    <a:gd name="connsiteX109" fmla="*/ 478976 w 7645936"/>
                    <a:gd name="connsiteY109" fmla="*/ 1603376 h 4314825"/>
                    <a:gd name="connsiteX110" fmla="*/ 478976 w 7645936"/>
                    <a:gd name="connsiteY110" fmla="*/ 1286475 h 4314825"/>
                    <a:gd name="connsiteX111" fmla="*/ 89830 w 7645936"/>
                    <a:gd name="connsiteY111" fmla="*/ 1286475 h 4314825"/>
                    <a:gd name="connsiteX112" fmla="*/ 89830 w 7645936"/>
                    <a:gd name="connsiteY112" fmla="*/ 2046729 h 4314825"/>
                    <a:gd name="connsiteX113" fmla="*/ 478976 w 7645936"/>
                    <a:gd name="connsiteY113" fmla="*/ 2046729 h 4314825"/>
                    <a:gd name="connsiteX114" fmla="*/ 478976 w 7645936"/>
                    <a:gd name="connsiteY114" fmla="*/ 1724026 h 4314825"/>
                    <a:gd name="connsiteX115" fmla="*/ 879743 w 7645936"/>
                    <a:gd name="connsiteY115" fmla="*/ 1724026 h 4314825"/>
                    <a:gd name="connsiteX116" fmla="*/ 1034158 w 7645936"/>
                    <a:gd name="connsiteY116" fmla="*/ 1724026 h 4314825"/>
                    <a:gd name="connsiteX117" fmla="*/ 1034158 w 7645936"/>
                    <a:gd name="connsiteY117" fmla="*/ 4058369 h 4314825"/>
                    <a:gd name="connsiteX118" fmla="*/ 1164182 w 7645936"/>
                    <a:gd name="connsiteY118" fmla="*/ 4188392 h 4314825"/>
                    <a:gd name="connsiteX119" fmla="*/ 6481755 w 7645936"/>
                    <a:gd name="connsiteY119" fmla="*/ 4188392 h 4314825"/>
                    <a:gd name="connsiteX120" fmla="*/ 6611778 w 7645936"/>
                    <a:gd name="connsiteY120" fmla="*/ 4058369 h 4314825"/>
                    <a:gd name="connsiteX121" fmla="*/ 6611778 w 7645936"/>
                    <a:gd name="connsiteY121" fmla="*/ 1724026 h 4314825"/>
                    <a:gd name="connsiteX122" fmla="*/ 6766193 w 7645936"/>
                    <a:gd name="connsiteY122" fmla="*/ 1724026 h 4314825"/>
                    <a:gd name="connsiteX123" fmla="*/ 7166960 w 7645936"/>
                    <a:gd name="connsiteY123" fmla="*/ 1724026 h 4314825"/>
                    <a:gd name="connsiteX124" fmla="*/ 7166960 w 7645936"/>
                    <a:gd name="connsiteY124" fmla="*/ 2046729 h 4314825"/>
                    <a:gd name="connsiteX125" fmla="*/ 7556106 w 7645936"/>
                    <a:gd name="connsiteY125" fmla="*/ 2046729 h 4314825"/>
                    <a:gd name="connsiteX126" fmla="*/ 7556106 w 7645936"/>
                    <a:gd name="connsiteY126" fmla="*/ 1286475 h 4314825"/>
                    <a:gd name="connsiteX127" fmla="*/ 7166960 w 7645936"/>
                    <a:gd name="connsiteY127" fmla="*/ 1286475 h 4314825"/>
                    <a:gd name="connsiteX128" fmla="*/ 7166960 w 7645936"/>
                    <a:gd name="connsiteY128" fmla="*/ 1603376 h 4314825"/>
                    <a:gd name="connsiteX129" fmla="*/ 6766193 w 7645936"/>
                    <a:gd name="connsiteY129" fmla="*/ 1603376 h 4314825"/>
                    <a:gd name="connsiteX130" fmla="*/ 6611778 w 7645936"/>
                    <a:gd name="connsiteY130" fmla="*/ 1603376 h 4314825"/>
                    <a:gd name="connsiteX131" fmla="*/ 6611778 w 7645936"/>
                    <a:gd name="connsiteY131" fmla="*/ 256457 h 4314825"/>
                    <a:gd name="connsiteX132" fmla="*/ 6481755 w 7645936"/>
                    <a:gd name="connsiteY132" fmla="*/ 126434 h 4314825"/>
                    <a:gd name="connsiteX133" fmla="*/ 1011518 w 7645936"/>
                    <a:gd name="connsiteY133" fmla="*/ 0 h 4314825"/>
                    <a:gd name="connsiteX134" fmla="*/ 6634418 w 7645936"/>
                    <a:gd name="connsiteY134" fmla="*/ 0 h 4314825"/>
                    <a:gd name="connsiteX135" fmla="*/ 6766193 w 7645936"/>
                    <a:gd name="connsiteY135" fmla="*/ 131775 h 4314825"/>
                    <a:gd name="connsiteX136" fmla="*/ 6766193 w 7645936"/>
                    <a:gd name="connsiteY136" fmla="*/ 1485987 h 4314825"/>
                    <a:gd name="connsiteX137" fmla="*/ 7077129 w 7645936"/>
                    <a:gd name="connsiteY137" fmla="*/ 1485987 h 4314825"/>
                    <a:gd name="connsiteX138" fmla="*/ 7077129 w 7645936"/>
                    <a:gd name="connsiteY138" fmla="*/ 1193887 h 4314825"/>
                    <a:gd name="connsiteX139" fmla="*/ 7645936 w 7645936"/>
                    <a:gd name="connsiteY139" fmla="*/ 1193887 h 4314825"/>
                    <a:gd name="connsiteX140" fmla="*/ 7645936 w 7645936"/>
                    <a:gd name="connsiteY140" fmla="*/ 2139317 h 4314825"/>
                    <a:gd name="connsiteX141" fmla="*/ 7077129 w 7645936"/>
                    <a:gd name="connsiteY141" fmla="*/ 2139317 h 4314825"/>
                    <a:gd name="connsiteX142" fmla="*/ 7077129 w 7645936"/>
                    <a:gd name="connsiteY142" fmla="*/ 1840719 h 4314825"/>
                    <a:gd name="connsiteX143" fmla="*/ 6766193 w 7645936"/>
                    <a:gd name="connsiteY143" fmla="*/ 1840719 h 4314825"/>
                    <a:gd name="connsiteX144" fmla="*/ 6766193 w 7645936"/>
                    <a:gd name="connsiteY144" fmla="*/ 4183050 h 4314825"/>
                    <a:gd name="connsiteX145" fmla="*/ 6634418 w 7645936"/>
                    <a:gd name="connsiteY145" fmla="*/ 4314825 h 4314825"/>
                    <a:gd name="connsiteX146" fmla="*/ 1011518 w 7645936"/>
                    <a:gd name="connsiteY146" fmla="*/ 4314825 h 4314825"/>
                    <a:gd name="connsiteX147" fmla="*/ 879743 w 7645936"/>
                    <a:gd name="connsiteY147" fmla="*/ 4183050 h 4314825"/>
                    <a:gd name="connsiteX148" fmla="*/ 879743 w 7645936"/>
                    <a:gd name="connsiteY148" fmla="*/ 1840719 h 4314825"/>
                    <a:gd name="connsiteX149" fmla="*/ 568807 w 7645936"/>
                    <a:gd name="connsiteY149" fmla="*/ 1840719 h 4314825"/>
                    <a:gd name="connsiteX150" fmla="*/ 568807 w 7645936"/>
                    <a:gd name="connsiteY150" fmla="*/ 2139317 h 4314825"/>
                    <a:gd name="connsiteX151" fmla="*/ 0 w 7645936"/>
                    <a:gd name="connsiteY151" fmla="*/ 2139317 h 4314825"/>
                    <a:gd name="connsiteX152" fmla="*/ 0 w 7645936"/>
                    <a:gd name="connsiteY152" fmla="*/ 1193887 h 4314825"/>
                    <a:gd name="connsiteX153" fmla="*/ 568807 w 7645936"/>
                    <a:gd name="connsiteY153" fmla="*/ 1193887 h 4314825"/>
                    <a:gd name="connsiteX154" fmla="*/ 568807 w 7645936"/>
                    <a:gd name="connsiteY154" fmla="*/ 1485987 h 4314825"/>
                    <a:gd name="connsiteX155" fmla="*/ 879743 w 7645936"/>
                    <a:gd name="connsiteY155" fmla="*/ 1485987 h 4314825"/>
                    <a:gd name="connsiteX156" fmla="*/ 879743 w 7645936"/>
                    <a:gd name="connsiteY156" fmla="*/ 131775 h 4314825"/>
                    <a:gd name="connsiteX157" fmla="*/ 1011518 w 7645936"/>
                    <a:gd name="connsiteY157" fmla="*/ 0 h 431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7645936" h="4314825">
                      <a:moveTo>
                        <a:pt x="5333671" y="2643510"/>
                      </a:moveTo>
                      <a:cubicBezTo>
                        <a:pt x="5256088" y="2643510"/>
                        <a:pt x="5193195" y="2706403"/>
                        <a:pt x="5193195" y="2783986"/>
                      </a:cubicBezTo>
                      <a:lnTo>
                        <a:pt x="5193195" y="3723500"/>
                      </a:lnTo>
                      <a:cubicBezTo>
                        <a:pt x="5193195" y="3801083"/>
                        <a:pt x="5256088" y="3863976"/>
                        <a:pt x="5333671" y="3863976"/>
                      </a:cubicBezTo>
                      <a:lnTo>
                        <a:pt x="5421017" y="3863976"/>
                      </a:lnTo>
                      <a:cubicBezTo>
                        <a:pt x="5498600" y="3863976"/>
                        <a:pt x="5561493" y="3801083"/>
                        <a:pt x="5561493" y="3723500"/>
                      </a:cubicBezTo>
                      <a:lnTo>
                        <a:pt x="5561493" y="2783986"/>
                      </a:lnTo>
                      <a:cubicBezTo>
                        <a:pt x="5561493" y="2706403"/>
                        <a:pt x="5498600" y="2643510"/>
                        <a:pt x="5421017" y="2643510"/>
                      </a:cubicBezTo>
                      <a:close/>
                      <a:moveTo>
                        <a:pt x="4527329" y="2643510"/>
                      </a:moveTo>
                      <a:cubicBezTo>
                        <a:pt x="4449746" y="2643510"/>
                        <a:pt x="4386853" y="2706403"/>
                        <a:pt x="4386853" y="2783986"/>
                      </a:cubicBezTo>
                      <a:lnTo>
                        <a:pt x="4386853" y="3723500"/>
                      </a:lnTo>
                      <a:cubicBezTo>
                        <a:pt x="4386853" y="3801083"/>
                        <a:pt x="4449746" y="3863976"/>
                        <a:pt x="4527329" y="3863976"/>
                      </a:cubicBezTo>
                      <a:lnTo>
                        <a:pt x="4614675" y="3863976"/>
                      </a:lnTo>
                      <a:cubicBezTo>
                        <a:pt x="4692258" y="3863976"/>
                        <a:pt x="4755151" y="3801083"/>
                        <a:pt x="4755151" y="3723500"/>
                      </a:cubicBezTo>
                      <a:lnTo>
                        <a:pt x="4755151" y="2783986"/>
                      </a:lnTo>
                      <a:cubicBezTo>
                        <a:pt x="4755151" y="2706403"/>
                        <a:pt x="4692258" y="2643510"/>
                        <a:pt x="4614675" y="2643510"/>
                      </a:cubicBezTo>
                      <a:close/>
                      <a:moveTo>
                        <a:pt x="3720987" y="2643510"/>
                      </a:moveTo>
                      <a:cubicBezTo>
                        <a:pt x="3643404" y="2643510"/>
                        <a:pt x="3580511" y="2706403"/>
                        <a:pt x="3580511" y="2783986"/>
                      </a:cubicBezTo>
                      <a:lnTo>
                        <a:pt x="3580511" y="3723500"/>
                      </a:lnTo>
                      <a:cubicBezTo>
                        <a:pt x="3580511" y="3801083"/>
                        <a:pt x="3643404" y="3863976"/>
                        <a:pt x="3720987" y="3863976"/>
                      </a:cubicBezTo>
                      <a:lnTo>
                        <a:pt x="3808333" y="3863976"/>
                      </a:lnTo>
                      <a:cubicBezTo>
                        <a:pt x="3885916" y="3863976"/>
                        <a:pt x="3948809" y="3801083"/>
                        <a:pt x="3948809" y="3723500"/>
                      </a:cubicBezTo>
                      <a:lnTo>
                        <a:pt x="3948809" y="2783986"/>
                      </a:lnTo>
                      <a:cubicBezTo>
                        <a:pt x="3948809" y="2706403"/>
                        <a:pt x="3885916" y="2643510"/>
                        <a:pt x="3808333" y="2643510"/>
                      </a:cubicBezTo>
                      <a:close/>
                      <a:moveTo>
                        <a:pt x="2914644" y="2643510"/>
                      </a:moveTo>
                      <a:cubicBezTo>
                        <a:pt x="2837061" y="2643510"/>
                        <a:pt x="2774168" y="2706403"/>
                        <a:pt x="2774168" y="2783986"/>
                      </a:cubicBezTo>
                      <a:lnTo>
                        <a:pt x="2774168" y="3723500"/>
                      </a:lnTo>
                      <a:cubicBezTo>
                        <a:pt x="2774168" y="3801083"/>
                        <a:pt x="2837061" y="3863976"/>
                        <a:pt x="2914644" y="3863976"/>
                      </a:cubicBezTo>
                      <a:lnTo>
                        <a:pt x="3001990" y="3863976"/>
                      </a:lnTo>
                      <a:cubicBezTo>
                        <a:pt x="3079573" y="3863976"/>
                        <a:pt x="3142466" y="3801083"/>
                        <a:pt x="3142466" y="3723500"/>
                      </a:cubicBezTo>
                      <a:lnTo>
                        <a:pt x="3142466" y="2783986"/>
                      </a:lnTo>
                      <a:cubicBezTo>
                        <a:pt x="3142466" y="2706403"/>
                        <a:pt x="3079573" y="2643510"/>
                        <a:pt x="3001990" y="2643510"/>
                      </a:cubicBezTo>
                      <a:close/>
                      <a:moveTo>
                        <a:pt x="2108301" y="2643510"/>
                      </a:moveTo>
                      <a:cubicBezTo>
                        <a:pt x="2030718" y="2643510"/>
                        <a:pt x="1967825" y="2706403"/>
                        <a:pt x="1967825" y="2783986"/>
                      </a:cubicBezTo>
                      <a:lnTo>
                        <a:pt x="1967825" y="3723500"/>
                      </a:lnTo>
                      <a:cubicBezTo>
                        <a:pt x="1967825" y="3801083"/>
                        <a:pt x="2030718" y="3863976"/>
                        <a:pt x="2108301" y="3863976"/>
                      </a:cubicBezTo>
                      <a:lnTo>
                        <a:pt x="2195647" y="3863976"/>
                      </a:lnTo>
                      <a:cubicBezTo>
                        <a:pt x="2273230" y="3863976"/>
                        <a:pt x="2336123" y="3801083"/>
                        <a:pt x="2336123" y="3723500"/>
                      </a:cubicBezTo>
                      <a:lnTo>
                        <a:pt x="2336123" y="2783986"/>
                      </a:lnTo>
                      <a:cubicBezTo>
                        <a:pt x="2336123" y="2706403"/>
                        <a:pt x="2273230" y="2643510"/>
                        <a:pt x="2195647" y="2643510"/>
                      </a:cubicBezTo>
                      <a:close/>
                      <a:moveTo>
                        <a:pt x="5312536" y="2564132"/>
                      </a:moveTo>
                      <a:lnTo>
                        <a:pt x="5442152" y="2564132"/>
                      </a:lnTo>
                      <a:cubicBezTo>
                        <a:pt x="5557280" y="2564132"/>
                        <a:pt x="5650609" y="2657461"/>
                        <a:pt x="5650609" y="2772589"/>
                      </a:cubicBezTo>
                      <a:lnTo>
                        <a:pt x="5650609" y="3734896"/>
                      </a:lnTo>
                      <a:cubicBezTo>
                        <a:pt x="5650609" y="3850024"/>
                        <a:pt x="5557280" y="3943353"/>
                        <a:pt x="5442152" y="3943353"/>
                      </a:cubicBezTo>
                      <a:lnTo>
                        <a:pt x="5312536" y="3943353"/>
                      </a:lnTo>
                      <a:cubicBezTo>
                        <a:pt x="5197408" y="3943353"/>
                        <a:pt x="5104079" y="3850024"/>
                        <a:pt x="5104079" y="3734896"/>
                      </a:cubicBezTo>
                      <a:lnTo>
                        <a:pt x="5104079" y="2772589"/>
                      </a:lnTo>
                      <a:cubicBezTo>
                        <a:pt x="5104079" y="2657461"/>
                        <a:pt x="5197408" y="2564132"/>
                        <a:pt x="5312536" y="2564132"/>
                      </a:cubicBezTo>
                      <a:close/>
                      <a:moveTo>
                        <a:pt x="4506194" y="2564132"/>
                      </a:moveTo>
                      <a:lnTo>
                        <a:pt x="4635810" y="2564132"/>
                      </a:lnTo>
                      <a:cubicBezTo>
                        <a:pt x="4750938" y="2564132"/>
                        <a:pt x="4844267" y="2657461"/>
                        <a:pt x="4844267" y="2772589"/>
                      </a:cubicBezTo>
                      <a:lnTo>
                        <a:pt x="4844267" y="3734896"/>
                      </a:lnTo>
                      <a:cubicBezTo>
                        <a:pt x="4844267" y="3850024"/>
                        <a:pt x="4750938" y="3943353"/>
                        <a:pt x="4635810" y="3943353"/>
                      </a:cubicBezTo>
                      <a:lnTo>
                        <a:pt x="4506194" y="3943353"/>
                      </a:lnTo>
                      <a:cubicBezTo>
                        <a:pt x="4391066" y="3943353"/>
                        <a:pt x="4297737" y="3850024"/>
                        <a:pt x="4297737" y="3734896"/>
                      </a:cubicBezTo>
                      <a:lnTo>
                        <a:pt x="4297737" y="2772589"/>
                      </a:lnTo>
                      <a:cubicBezTo>
                        <a:pt x="4297737" y="2657461"/>
                        <a:pt x="4391066" y="2564132"/>
                        <a:pt x="4506194" y="2564132"/>
                      </a:cubicBezTo>
                      <a:close/>
                      <a:moveTo>
                        <a:pt x="3699852" y="2564132"/>
                      </a:moveTo>
                      <a:lnTo>
                        <a:pt x="3829468" y="2564132"/>
                      </a:lnTo>
                      <a:cubicBezTo>
                        <a:pt x="3944596" y="2564132"/>
                        <a:pt x="4037925" y="2657461"/>
                        <a:pt x="4037925" y="2772589"/>
                      </a:cubicBezTo>
                      <a:lnTo>
                        <a:pt x="4037925" y="3734896"/>
                      </a:lnTo>
                      <a:cubicBezTo>
                        <a:pt x="4037925" y="3850024"/>
                        <a:pt x="3944596" y="3943353"/>
                        <a:pt x="3829468" y="3943353"/>
                      </a:cubicBezTo>
                      <a:lnTo>
                        <a:pt x="3699852" y="3943353"/>
                      </a:lnTo>
                      <a:cubicBezTo>
                        <a:pt x="3584724" y="3943353"/>
                        <a:pt x="3491395" y="3850024"/>
                        <a:pt x="3491395" y="3734896"/>
                      </a:cubicBezTo>
                      <a:lnTo>
                        <a:pt x="3491395" y="2772589"/>
                      </a:lnTo>
                      <a:cubicBezTo>
                        <a:pt x="3491395" y="2657461"/>
                        <a:pt x="3584724" y="2564132"/>
                        <a:pt x="3699852" y="2564132"/>
                      </a:cubicBezTo>
                      <a:close/>
                      <a:moveTo>
                        <a:pt x="2893509" y="2564132"/>
                      </a:moveTo>
                      <a:lnTo>
                        <a:pt x="3023125" y="2564132"/>
                      </a:lnTo>
                      <a:cubicBezTo>
                        <a:pt x="3138253" y="2564132"/>
                        <a:pt x="3231582" y="2657461"/>
                        <a:pt x="3231582" y="2772589"/>
                      </a:cubicBezTo>
                      <a:lnTo>
                        <a:pt x="3231582" y="3734896"/>
                      </a:lnTo>
                      <a:cubicBezTo>
                        <a:pt x="3231582" y="3850024"/>
                        <a:pt x="3138253" y="3943353"/>
                        <a:pt x="3023125" y="3943353"/>
                      </a:cubicBezTo>
                      <a:lnTo>
                        <a:pt x="2893509" y="3943353"/>
                      </a:lnTo>
                      <a:cubicBezTo>
                        <a:pt x="2778381" y="3943353"/>
                        <a:pt x="2685052" y="3850024"/>
                        <a:pt x="2685052" y="3734896"/>
                      </a:cubicBezTo>
                      <a:lnTo>
                        <a:pt x="2685052" y="2772589"/>
                      </a:lnTo>
                      <a:cubicBezTo>
                        <a:pt x="2685052" y="2657461"/>
                        <a:pt x="2778381" y="2564132"/>
                        <a:pt x="2893509" y="2564132"/>
                      </a:cubicBezTo>
                      <a:close/>
                      <a:moveTo>
                        <a:pt x="2087166" y="2564132"/>
                      </a:moveTo>
                      <a:lnTo>
                        <a:pt x="2216782" y="2564132"/>
                      </a:lnTo>
                      <a:cubicBezTo>
                        <a:pt x="2331910" y="2564132"/>
                        <a:pt x="2425239" y="2657461"/>
                        <a:pt x="2425239" y="2772589"/>
                      </a:cubicBezTo>
                      <a:lnTo>
                        <a:pt x="2425239" y="3734896"/>
                      </a:lnTo>
                      <a:cubicBezTo>
                        <a:pt x="2425239" y="3850024"/>
                        <a:pt x="2331910" y="3943353"/>
                        <a:pt x="2216782" y="3943353"/>
                      </a:cubicBezTo>
                      <a:lnTo>
                        <a:pt x="2087166" y="3943353"/>
                      </a:lnTo>
                      <a:cubicBezTo>
                        <a:pt x="1972038" y="3943353"/>
                        <a:pt x="1878709" y="3850024"/>
                        <a:pt x="1878709" y="3734896"/>
                      </a:cubicBezTo>
                      <a:lnTo>
                        <a:pt x="1878709" y="2772589"/>
                      </a:lnTo>
                      <a:cubicBezTo>
                        <a:pt x="1878709" y="2657461"/>
                        <a:pt x="1972038" y="2564132"/>
                        <a:pt x="2087166" y="2564132"/>
                      </a:cubicBezTo>
                      <a:close/>
                      <a:moveTo>
                        <a:pt x="5082919" y="775812"/>
                      </a:moveTo>
                      <a:cubicBezTo>
                        <a:pt x="4803323" y="775812"/>
                        <a:pt x="4576665" y="1002470"/>
                        <a:pt x="4576665" y="1282066"/>
                      </a:cubicBezTo>
                      <a:cubicBezTo>
                        <a:pt x="4576665" y="1561662"/>
                        <a:pt x="4803323" y="1788320"/>
                        <a:pt x="5082919" y="1788320"/>
                      </a:cubicBezTo>
                      <a:cubicBezTo>
                        <a:pt x="5362515" y="1788320"/>
                        <a:pt x="5589173" y="1561662"/>
                        <a:pt x="5589173" y="1282066"/>
                      </a:cubicBezTo>
                      <a:cubicBezTo>
                        <a:pt x="5589173" y="1002470"/>
                        <a:pt x="5362515" y="775812"/>
                        <a:pt x="5082919" y="775812"/>
                      </a:cubicBezTo>
                      <a:close/>
                      <a:moveTo>
                        <a:pt x="2408299" y="775812"/>
                      </a:moveTo>
                      <a:cubicBezTo>
                        <a:pt x="2128703" y="775812"/>
                        <a:pt x="1902046" y="1002470"/>
                        <a:pt x="1902046" y="1282066"/>
                      </a:cubicBezTo>
                      <a:cubicBezTo>
                        <a:pt x="1902046" y="1561662"/>
                        <a:pt x="2128703" y="1788320"/>
                        <a:pt x="2408299" y="1788320"/>
                      </a:cubicBezTo>
                      <a:cubicBezTo>
                        <a:pt x="2687895" y="1788320"/>
                        <a:pt x="2914553" y="1561662"/>
                        <a:pt x="2914553" y="1282066"/>
                      </a:cubicBezTo>
                      <a:cubicBezTo>
                        <a:pt x="2914553" y="1002470"/>
                        <a:pt x="2687895" y="775812"/>
                        <a:pt x="2408299" y="775812"/>
                      </a:cubicBezTo>
                      <a:close/>
                      <a:moveTo>
                        <a:pt x="5082919" y="661036"/>
                      </a:moveTo>
                      <a:cubicBezTo>
                        <a:pt x="5425904" y="661036"/>
                        <a:pt x="5703949" y="939081"/>
                        <a:pt x="5703949" y="1282066"/>
                      </a:cubicBezTo>
                      <a:cubicBezTo>
                        <a:pt x="5703949" y="1625051"/>
                        <a:pt x="5425904" y="1903096"/>
                        <a:pt x="5082919" y="1903096"/>
                      </a:cubicBezTo>
                      <a:cubicBezTo>
                        <a:pt x="4739934" y="1903096"/>
                        <a:pt x="4461889" y="1625051"/>
                        <a:pt x="4461889" y="1282066"/>
                      </a:cubicBezTo>
                      <a:cubicBezTo>
                        <a:pt x="4461889" y="939081"/>
                        <a:pt x="4739934" y="661036"/>
                        <a:pt x="5082919" y="661036"/>
                      </a:cubicBezTo>
                      <a:close/>
                      <a:moveTo>
                        <a:pt x="2408299" y="661036"/>
                      </a:moveTo>
                      <a:cubicBezTo>
                        <a:pt x="2751284" y="661036"/>
                        <a:pt x="3029329" y="939081"/>
                        <a:pt x="3029329" y="1282066"/>
                      </a:cubicBezTo>
                      <a:cubicBezTo>
                        <a:pt x="3029329" y="1625051"/>
                        <a:pt x="2751284" y="1903096"/>
                        <a:pt x="2408299" y="1903096"/>
                      </a:cubicBezTo>
                      <a:cubicBezTo>
                        <a:pt x="2065314" y="1903096"/>
                        <a:pt x="1787269" y="1625051"/>
                        <a:pt x="1787269" y="1282066"/>
                      </a:cubicBezTo>
                      <a:cubicBezTo>
                        <a:pt x="1787269" y="939081"/>
                        <a:pt x="2065314" y="661036"/>
                        <a:pt x="2408299" y="661036"/>
                      </a:cubicBezTo>
                      <a:close/>
                      <a:moveTo>
                        <a:pt x="1164182" y="126434"/>
                      </a:moveTo>
                      <a:cubicBezTo>
                        <a:pt x="1092372" y="126434"/>
                        <a:pt x="1034158" y="184647"/>
                        <a:pt x="1034158" y="256457"/>
                      </a:cubicBezTo>
                      <a:lnTo>
                        <a:pt x="1034158" y="1603376"/>
                      </a:lnTo>
                      <a:lnTo>
                        <a:pt x="879743" y="1603376"/>
                      </a:lnTo>
                      <a:lnTo>
                        <a:pt x="478976" y="1603376"/>
                      </a:lnTo>
                      <a:lnTo>
                        <a:pt x="478976" y="1286475"/>
                      </a:lnTo>
                      <a:lnTo>
                        <a:pt x="89830" y="1286475"/>
                      </a:lnTo>
                      <a:lnTo>
                        <a:pt x="89830" y="2046729"/>
                      </a:lnTo>
                      <a:lnTo>
                        <a:pt x="478976" y="2046729"/>
                      </a:lnTo>
                      <a:lnTo>
                        <a:pt x="478976" y="1724026"/>
                      </a:lnTo>
                      <a:lnTo>
                        <a:pt x="879743" y="1724026"/>
                      </a:lnTo>
                      <a:lnTo>
                        <a:pt x="1034158" y="1724026"/>
                      </a:lnTo>
                      <a:lnTo>
                        <a:pt x="1034158" y="4058369"/>
                      </a:lnTo>
                      <a:cubicBezTo>
                        <a:pt x="1034158" y="4130179"/>
                        <a:pt x="1092372" y="4188392"/>
                        <a:pt x="1164182" y="4188392"/>
                      </a:cubicBezTo>
                      <a:lnTo>
                        <a:pt x="6481755" y="4188392"/>
                      </a:lnTo>
                      <a:cubicBezTo>
                        <a:pt x="6553565" y="4188392"/>
                        <a:pt x="6611778" y="4130179"/>
                        <a:pt x="6611778" y="4058369"/>
                      </a:cubicBezTo>
                      <a:lnTo>
                        <a:pt x="6611778" y="1724026"/>
                      </a:lnTo>
                      <a:lnTo>
                        <a:pt x="6766193" y="1724026"/>
                      </a:lnTo>
                      <a:lnTo>
                        <a:pt x="7166960" y="1724026"/>
                      </a:lnTo>
                      <a:lnTo>
                        <a:pt x="7166960" y="2046729"/>
                      </a:lnTo>
                      <a:lnTo>
                        <a:pt x="7556106" y="2046729"/>
                      </a:lnTo>
                      <a:lnTo>
                        <a:pt x="7556106" y="1286475"/>
                      </a:lnTo>
                      <a:lnTo>
                        <a:pt x="7166960" y="1286475"/>
                      </a:lnTo>
                      <a:lnTo>
                        <a:pt x="7166960" y="1603376"/>
                      </a:lnTo>
                      <a:lnTo>
                        <a:pt x="6766193" y="1603376"/>
                      </a:lnTo>
                      <a:lnTo>
                        <a:pt x="6611778" y="1603376"/>
                      </a:lnTo>
                      <a:lnTo>
                        <a:pt x="6611778" y="256457"/>
                      </a:lnTo>
                      <a:cubicBezTo>
                        <a:pt x="6611778" y="184647"/>
                        <a:pt x="6553565" y="126434"/>
                        <a:pt x="6481755" y="126434"/>
                      </a:cubicBezTo>
                      <a:close/>
                      <a:moveTo>
                        <a:pt x="1011518" y="0"/>
                      </a:moveTo>
                      <a:lnTo>
                        <a:pt x="6634418" y="0"/>
                      </a:lnTo>
                      <a:cubicBezTo>
                        <a:pt x="6707195" y="0"/>
                        <a:pt x="6766193" y="58999"/>
                        <a:pt x="6766193" y="131775"/>
                      </a:cubicBezTo>
                      <a:lnTo>
                        <a:pt x="6766193" y="1485987"/>
                      </a:lnTo>
                      <a:lnTo>
                        <a:pt x="7077129" y="1485987"/>
                      </a:lnTo>
                      <a:lnTo>
                        <a:pt x="7077129" y="1193887"/>
                      </a:lnTo>
                      <a:lnTo>
                        <a:pt x="7645936" y="1193887"/>
                      </a:lnTo>
                      <a:lnTo>
                        <a:pt x="7645936" y="2139317"/>
                      </a:lnTo>
                      <a:lnTo>
                        <a:pt x="7077129" y="2139317"/>
                      </a:lnTo>
                      <a:lnTo>
                        <a:pt x="7077129" y="1840719"/>
                      </a:lnTo>
                      <a:lnTo>
                        <a:pt x="6766193" y="1840719"/>
                      </a:lnTo>
                      <a:lnTo>
                        <a:pt x="6766193" y="4183050"/>
                      </a:lnTo>
                      <a:cubicBezTo>
                        <a:pt x="6766193" y="4255827"/>
                        <a:pt x="6707195" y="4314825"/>
                        <a:pt x="6634418" y="4314825"/>
                      </a:cubicBezTo>
                      <a:lnTo>
                        <a:pt x="1011518" y="4314825"/>
                      </a:lnTo>
                      <a:cubicBezTo>
                        <a:pt x="938741" y="4314825"/>
                        <a:pt x="879743" y="4255827"/>
                        <a:pt x="879743" y="4183050"/>
                      </a:cubicBezTo>
                      <a:lnTo>
                        <a:pt x="879743" y="1840719"/>
                      </a:lnTo>
                      <a:lnTo>
                        <a:pt x="568807" y="1840719"/>
                      </a:lnTo>
                      <a:lnTo>
                        <a:pt x="568807" y="2139317"/>
                      </a:lnTo>
                      <a:lnTo>
                        <a:pt x="0" y="2139317"/>
                      </a:lnTo>
                      <a:lnTo>
                        <a:pt x="0" y="1193887"/>
                      </a:lnTo>
                      <a:lnTo>
                        <a:pt x="568807" y="1193887"/>
                      </a:lnTo>
                      <a:lnTo>
                        <a:pt x="568807" y="1485987"/>
                      </a:lnTo>
                      <a:lnTo>
                        <a:pt x="879743" y="1485987"/>
                      </a:lnTo>
                      <a:lnTo>
                        <a:pt x="879743" y="131775"/>
                      </a:lnTo>
                      <a:cubicBezTo>
                        <a:pt x="879743" y="58999"/>
                        <a:pt x="938741" y="0"/>
                        <a:pt x="1011518" y="0"/>
                      </a:cubicBezTo>
                      <a:close/>
                    </a:path>
                  </a:pathLst>
                </a:cu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111" name="Straight Connector 110"/>
                <p:cNvCxnSpPr/>
                <p:nvPr/>
              </p:nvCxnSpPr>
              <p:spPr>
                <a:xfrm flipH="1">
                  <a:off x="10486805" y="3605293"/>
                  <a:ext cx="308472" cy="0"/>
                </a:xfrm>
                <a:prstGeom prst="line">
                  <a:avLst/>
                </a:prstGeom>
                <a:noFill/>
                <a:ln w="9525" cap="flat" cmpd="sng" algn="ctr">
                  <a:solidFill>
                    <a:srgbClr val="FFFFFF">
                      <a:lumMod val="65000"/>
                    </a:srgbClr>
                  </a:solidFill>
                  <a:prstDash val="solid"/>
                  <a:headEnd type="none" w="med" len="med"/>
                  <a:tailEnd type="none" w="med" len="med"/>
                </a:ln>
                <a:effectLst/>
              </p:spPr>
            </p:cxnSp>
          </p:grpSp>
        </p:grpSp>
        <p:cxnSp>
          <p:nvCxnSpPr>
            <p:cNvPr id="127" name="Straight Connector 126"/>
            <p:cNvCxnSpPr/>
            <p:nvPr/>
          </p:nvCxnSpPr>
          <p:spPr>
            <a:xfrm flipH="1">
              <a:off x="9588715" y="3534514"/>
              <a:ext cx="308472" cy="0"/>
            </a:xfrm>
            <a:prstGeom prst="line">
              <a:avLst/>
            </a:prstGeom>
            <a:noFill/>
            <a:ln w="12700" cap="flat" cmpd="sng" algn="ctr">
              <a:solidFill>
                <a:srgbClr val="0078D7"/>
              </a:solidFill>
              <a:prstDash val="solid"/>
              <a:headEnd type="none"/>
              <a:tailEnd type="none"/>
            </a:ln>
            <a:effectLst/>
          </p:spPr>
        </p:cxnSp>
      </p:grpSp>
      <p:grpSp>
        <p:nvGrpSpPr>
          <p:cNvPr id="8" name="Group 7"/>
          <p:cNvGrpSpPr/>
          <p:nvPr/>
        </p:nvGrpSpPr>
        <p:grpSpPr>
          <a:xfrm>
            <a:off x="7329456" y="1425784"/>
            <a:ext cx="2377440" cy="4551232"/>
            <a:chOff x="7329456" y="1425784"/>
            <a:chExt cx="2377440" cy="4551232"/>
          </a:xfrm>
        </p:grpSpPr>
        <p:sp>
          <p:nvSpPr>
            <p:cNvPr id="121" name="Rectangle 120"/>
            <p:cNvSpPr/>
            <p:nvPr/>
          </p:nvSpPr>
          <p:spPr bwMode="auto">
            <a:xfrm>
              <a:off x="7759316" y="1425784"/>
              <a:ext cx="1737360" cy="2734231"/>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Intelligence</a:t>
              </a:r>
            </a:p>
          </p:txBody>
        </p:sp>
        <p:sp>
          <p:nvSpPr>
            <p:cNvPr id="122" name="Rectangle 121"/>
            <p:cNvSpPr/>
            <p:nvPr/>
          </p:nvSpPr>
          <p:spPr bwMode="auto">
            <a:xfrm>
              <a:off x="7759316" y="4260220"/>
              <a:ext cx="1737360" cy="1352961"/>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Dashboards &amp; Visualizations</a:t>
              </a:r>
            </a:p>
          </p:txBody>
        </p:sp>
        <p:sp>
          <p:nvSpPr>
            <p:cNvPr id="123" name="Rectangle 122"/>
            <p:cNvSpPr/>
            <p:nvPr/>
          </p:nvSpPr>
          <p:spPr>
            <a:xfrm>
              <a:off x="8398498" y="3493375"/>
              <a:ext cx="974102"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Cortana</a:t>
              </a:r>
            </a:p>
          </p:txBody>
        </p:sp>
        <p:grpSp>
          <p:nvGrpSpPr>
            <p:cNvPr id="124" name="Group 123"/>
            <p:cNvGrpSpPr/>
            <p:nvPr/>
          </p:nvGrpSpPr>
          <p:grpSpPr>
            <a:xfrm>
              <a:off x="8002521" y="3464448"/>
              <a:ext cx="315759" cy="315759"/>
              <a:chOff x="5316017" y="589298"/>
              <a:chExt cx="5641200" cy="5641200"/>
            </a:xfrm>
          </p:grpSpPr>
          <p:sp>
            <p:nvSpPr>
              <p:cNvPr id="143" name="Freeform 530"/>
              <p:cNvSpPr/>
              <p:nvPr/>
            </p:nvSpPr>
            <p:spPr bwMode="auto">
              <a:xfrm>
                <a:off x="5316017" y="589298"/>
                <a:ext cx="5641200" cy="5641200"/>
              </a:xfrm>
              <a:custGeom>
                <a:avLst/>
                <a:gdLst>
                  <a:gd name="connsiteX0" fmla="*/ 2820600 w 5641200"/>
                  <a:gd name="connsiteY0" fmla="*/ 378999 h 5641200"/>
                  <a:gd name="connsiteX1" fmla="*/ 378999 w 5641200"/>
                  <a:gd name="connsiteY1" fmla="*/ 2820600 h 5641200"/>
                  <a:gd name="connsiteX2" fmla="*/ 2820600 w 5641200"/>
                  <a:gd name="connsiteY2" fmla="*/ 5262201 h 5641200"/>
                  <a:gd name="connsiteX3" fmla="*/ 5262201 w 5641200"/>
                  <a:gd name="connsiteY3" fmla="*/ 2820600 h 5641200"/>
                  <a:gd name="connsiteX4" fmla="*/ 2820600 w 5641200"/>
                  <a:gd name="connsiteY4" fmla="*/ 378999 h 5641200"/>
                  <a:gd name="connsiteX5" fmla="*/ 2820600 w 5641200"/>
                  <a:gd name="connsiteY5" fmla="*/ 0 h 5641200"/>
                  <a:gd name="connsiteX6" fmla="*/ 5641200 w 5641200"/>
                  <a:gd name="connsiteY6" fmla="*/ 2820600 h 5641200"/>
                  <a:gd name="connsiteX7" fmla="*/ 2820600 w 5641200"/>
                  <a:gd name="connsiteY7" fmla="*/ 5641200 h 5641200"/>
                  <a:gd name="connsiteX8" fmla="*/ 0 w 5641200"/>
                  <a:gd name="connsiteY8" fmla="*/ 2820600 h 5641200"/>
                  <a:gd name="connsiteX9" fmla="*/ 2820600 w 5641200"/>
                  <a:gd name="connsiteY9" fmla="*/ 0 h 56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41200" h="5641200">
                    <a:moveTo>
                      <a:pt x="2820600" y="378999"/>
                    </a:moveTo>
                    <a:cubicBezTo>
                      <a:pt x="1472141" y="378999"/>
                      <a:pt x="378999" y="1472141"/>
                      <a:pt x="378999" y="2820600"/>
                    </a:cubicBezTo>
                    <a:cubicBezTo>
                      <a:pt x="378999" y="4169059"/>
                      <a:pt x="1472141" y="5262201"/>
                      <a:pt x="2820600" y="5262201"/>
                    </a:cubicBezTo>
                    <a:cubicBezTo>
                      <a:pt x="4169059" y="5262201"/>
                      <a:pt x="5262201" y="4169059"/>
                      <a:pt x="5262201" y="2820600"/>
                    </a:cubicBezTo>
                    <a:cubicBezTo>
                      <a:pt x="5262201" y="1472141"/>
                      <a:pt x="4169059" y="378999"/>
                      <a:pt x="2820600" y="378999"/>
                    </a:cubicBezTo>
                    <a:close/>
                    <a:moveTo>
                      <a:pt x="2820600" y="0"/>
                    </a:moveTo>
                    <a:cubicBezTo>
                      <a:pt x="4378374" y="0"/>
                      <a:pt x="5641200" y="1262826"/>
                      <a:pt x="5641200" y="2820600"/>
                    </a:cubicBezTo>
                    <a:cubicBezTo>
                      <a:pt x="5641200" y="4378374"/>
                      <a:pt x="4378374" y="5641200"/>
                      <a:pt x="2820600" y="5641200"/>
                    </a:cubicBezTo>
                    <a:cubicBezTo>
                      <a:pt x="1262826" y="5641200"/>
                      <a:pt x="0" y="4378374"/>
                      <a:pt x="0" y="2820600"/>
                    </a:cubicBezTo>
                    <a:cubicBezTo>
                      <a:pt x="0" y="1262826"/>
                      <a:pt x="1262826" y="0"/>
                      <a:pt x="2820600"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sp>
            <p:nvSpPr>
              <p:cNvPr id="144" name="Freeform 531"/>
              <p:cNvSpPr/>
              <p:nvPr/>
            </p:nvSpPr>
            <p:spPr bwMode="auto">
              <a:xfrm>
                <a:off x="5695017" y="968297"/>
                <a:ext cx="4883202" cy="4883202"/>
              </a:xfrm>
              <a:custGeom>
                <a:avLst/>
                <a:gdLst>
                  <a:gd name="connsiteX0" fmla="*/ 2441601 w 4883202"/>
                  <a:gd name="connsiteY0" fmla="*/ 535401 h 4883202"/>
                  <a:gd name="connsiteX1" fmla="*/ 535401 w 4883202"/>
                  <a:gd name="connsiteY1" fmla="*/ 2441601 h 4883202"/>
                  <a:gd name="connsiteX2" fmla="*/ 2441601 w 4883202"/>
                  <a:gd name="connsiteY2" fmla="*/ 4347801 h 4883202"/>
                  <a:gd name="connsiteX3" fmla="*/ 4347801 w 4883202"/>
                  <a:gd name="connsiteY3" fmla="*/ 2441601 h 4883202"/>
                  <a:gd name="connsiteX4" fmla="*/ 2441601 w 4883202"/>
                  <a:gd name="connsiteY4" fmla="*/ 535401 h 4883202"/>
                  <a:gd name="connsiteX5" fmla="*/ 2441601 w 4883202"/>
                  <a:gd name="connsiteY5" fmla="*/ 0 h 4883202"/>
                  <a:gd name="connsiteX6" fmla="*/ 4883202 w 4883202"/>
                  <a:gd name="connsiteY6" fmla="*/ 2441601 h 4883202"/>
                  <a:gd name="connsiteX7" fmla="*/ 2441601 w 4883202"/>
                  <a:gd name="connsiteY7" fmla="*/ 4883202 h 4883202"/>
                  <a:gd name="connsiteX8" fmla="*/ 0 w 4883202"/>
                  <a:gd name="connsiteY8" fmla="*/ 2441601 h 4883202"/>
                  <a:gd name="connsiteX9" fmla="*/ 2441601 w 4883202"/>
                  <a:gd name="connsiteY9" fmla="*/ 0 h 4883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83202" h="4883202">
                    <a:moveTo>
                      <a:pt x="2441601" y="535401"/>
                    </a:moveTo>
                    <a:cubicBezTo>
                      <a:pt x="1388836" y="535401"/>
                      <a:pt x="535401" y="1388836"/>
                      <a:pt x="535401" y="2441601"/>
                    </a:cubicBezTo>
                    <a:cubicBezTo>
                      <a:pt x="535401" y="3494366"/>
                      <a:pt x="1388836" y="4347801"/>
                      <a:pt x="2441601" y="4347801"/>
                    </a:cubicBezTo>
                    <a:cubicBezTo>
                      <a:pt x="3494366" y="4347801"/>
                      <a:pt x="4347801" y="3494366"/>
                      <a:pt x="4347801" y="2441601"/>
                    </a:cubicBezTo>
                    <a:cubicBezTo>
                      <a:pt x="4347801" y="1388836"/>
                      <a:pt x="3494366" y="535401"/>
                      <a:pt x="2441601" y="535401"/>
                    </a:cubicBezTo>
                    <a:close/>
                    <a:moveTo>
                      <a:pt x="2441601" y="0"/>
                    </a:moveTo>
                    <a:cubicBezTo>
                      <a:pt x="3790060" y="0"/>
                      <a:pt x="4883202" y="1093142"/>
                      <a:pt x="4883202" y="2441601"/>
                    </a:cubicBezTo>
                    <a:cubicBezTo>
                      <a:pt x="4883202" y="3790060"/>
                      <a:pt x="3790060" y="4883202"/>
                      <a:pt x="2441601" y="4883202"/>
                    </a:cubicBezTo>
                    <a:cubicBezTo>
                      <a:pt x="1093142" y="4883202"/>
                      <a:pt x="0" y="3790060"/>
                      <a:pt x="0" y="2441601"/>
                    </a:cubicBezTo>
                    <a:cubicBezTo>
                      <a:pt x="0" y="1093142"/>
                      <a:pt x="1093142" y="0"/>
                      <a:pt x="2441601" y="0"/>
                    </a:cubicBezTo>
                    <a:close/>
                  </a:path>
                </a:pathLst>
              </a:custGeom>
              <a:solidFill>
                <a:srgbClr val="FFFFFF">
                  <a:lumMod val="8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cxnSp>
          <p:nvCxnSpPr>
            <p:cNvPr id="125" name="Straight Connector 124"/>
            <p:cNvCxnSpPr/>
            <p:nvPr/>
          </p:nvCxnSpPr>
          <p:spPr>
            <a:xfrm>
              <a:off x="7329456" y="5886879"/>
              <a:ext cx="2377440" cy="0"/>
            </a:xfrm>
            <a:prstGeom prst="line">
              <a:avLst/>
            </a:prstGeom>
            <a:solidFill>
              <a:srgbClr val="FFFFFF">
                <a:lumMod val="85000"/>
              </a:srgbClr>
            </a:solidFill>
            <a:ln w="28575" cap="flat" cmpd="sng" algn="ctr">
              <a:solidFill>
                <a:srgbClr val="002050"/>
              </a:solidFill>
              <a:prstDash val="solid"/>
              <a:headEnd type="none"/>
              <a:tailEnd type="none"/>
            </a:ln>
            <a:effectLst/>
          </p:spPr>
        </p:cxnSp>
        <p:grpSp>
          <p:nvGrpSpPr>
            <p:cNvPr id="126" name="Group 125"/>
            <p:cNvGrpSpPr/>
            <p:nvPr/>
          </p:nvGrpSpPr>
          <p:grpSpPr>
            <a:xfrm rot="13500000">
              <a:off x="9515255" y="5796874"/>
              <a:ext cx="181498" cy="178786"/>
              <a:chOff x="402446" y="5872915"/>
              <a:chExt cx="292608" cy="288235"/>
            </a:xfrm>
            <a:solidFill>
              <a:srgbClr val="FFFFFF">
                <a:lumMod val="85000"/>
              </a:srgbClr>
            </a:solidFill>
          </p:grpSpPr>
          <p:cxnSp>
            <p:nvCxnSpPr>
              <p:cNvPr id="141" name="Straight Connector 140"/>
              <p:cNvCxnSpPr/>
              <p:nvPr/>
            </p:nvCxnSpPr>
            <p:spPr>
              <a:xfrm>
                <a:off x="412598" y="5872915"/>
                <a:ext cx="0" cy="288235"/>
              </a:xfrm>
              <a:prstGeom prst="line">
                <a:avLst/>
              </a:prstGeom>
              <a:grpFill/>
              <a:ln w="28575" cap="flat" cmpd="sng" algn="ctr">
                <a:solidFill>
                  <a:srgbClr val="002050"/>
                </a:solidFill>
                <a:prstDash val="solid"/>
                <a:headEnd type="none"/>
                <a:tailEnd type="none"/>
              </a:ln>
              <a:effectLst/>
            </p:spPr>
          </p:cxnSp>
          <p:cxnSp>
            <p:nvCxnSpPr>
              <p:cNvPr id="142" name="Straight Connector 141"/>
              <p:cNvCxnSpPr/>
              <p:nvPr/>
            </p:nvCxnSpPr>
            <p:spPr>
              <a:xfrm>
                <a:off x="402446" y="6148978"/>
                <a:ext cx="292608" cy="0"/>
              </a:xfrm>
              <a:prstGeom prst="line">
                <a:avLst/>
              </a:prstGeom>
              <a:grpFill/>
              <a:ln w="28575" cap="flat" cmpd="sng" algn="ctr">
                <a:solidFill>
                  <a:srgbClr val="002050"/>
                </a:solidFill>
                <a:prstDash val="solid"/>
                <a:headEnd type="none"/>
                <a:tailEnd type="none"/>
              </a:ln>
              <a:effectLst/>
            </p:spPr>
          </p:cxnSp>
        </p:grpSp>
        <p:sp>
          <p:nvSpPr>
            <p:cNvPr id="128" name="Rectangle 127"/>
            <p:cNvSpPr/>
            <p:nvPr/>
          </p:nvSpPr>
          <p:spPr>
            <a:xfrm>
              <a:off x="8398498" y="2824675"/>
              <a:ext cx="974102" cy="430887"/>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Bot </a:t>
              </a:r>
              <a:b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b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Framework</a:t>
              </a:r>
            </a:p>
          </p:txBody>
        </p:sp>
        <p:sp>
          <p:nvSpPr>
            <p:cNvPr id="129" name="Rectangle 128"/>
            <p:cNvSpPr/>
            <p:nvPr/>
          </p:nvSpPr>
          <p:spPr>
            <a:xfrm>
              <a:off x="8398498" y="2212325"/>
              <a:ext cx="974102" cy="43088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Cognitive Services</a:t>
              </a:r>
            </a:p>
          </p:txBody>
        </p:sp>
        <p:grpSp>
          <p:nvGrpSpPr>
            <p:cNvPr id="130" name="Group 129"/>
            <p:cNvGrpSpPr/>
            <p:nvPr/>
          </p:nvGrpSpPr>
          <p:grpSpPr>
            <a:xfrm>
              <a:off x="7946685" y="2290730"/>
              <a:ext cx="427431" cy="274077"/>
              <a:chOff x="7939237" y="2717080"/>
              <a:chExt cx="427431" cy="274077"/>
            </a:xfrm>
          </p:grpSpPr>
          <p:sp>
            <p:nvSpPr>
              <p:cNvPr id="139" name="Freeform 526"/>
              <p:cNvSpPr>
                <a:spLocks/>
              </p:cNvSpPr>
              <p:nvPr/>
            </p:nvSpPr>
            <p:spPr bwMode="auto">
              <a:xfrm flipH="1">
                <a:off x="7939237" y="2717080"/>
                <a:ext cx="427431" cy="274077"/>
              </a:xfrm>
              <a:custGeom>
                <a:avLst/>
                <a:gdLst>
                  <a:gd name="connsiteX0" fmla="*/ 1918425 w 3835400"/>
                  <a:gd name="connsiteY0" fmla="*/ 122238 h 2295525"/>
                  <a:gd name="connsiteX1" fmla="*/ 1304995 w 3835400"/>
                  <a:gd name="connsiteY1" fmla="*/ 621307 h 2295525"/>
                  <a:gd name="connsiteX2" fmla="*/ 1292848 w 3835400"/>
                  <a:gd name="connsiteY2" fmla="*/ 752160 h 2295525"/>
                  <a:gd name="connsiteX3" fmla="*/ 1226039 w 3835400"/>
                  <a:gd name="connsiteY3" fmla="*/ 806936 h 2295525"/>
                  <a:gd name="connsiteX4" fmla="*/ 1168340 w 3835400"/>
                  <a:gd name="connsiteY4" fmla="*/ 800850 h 2295525"/>
                  <a:gd name="connsiteX5" fmla="*/ 800889 w 3835400"/>
                  <a:gd name="connsiteY5" fmla="*/ 953005 h 2295525"/>
                  <a:gd name="connsiteX6" fmla="*/ 758374 w 3835400"/>
                  <a:gd name="connsiteY6" fmla="*/ 1004737 h 2295525"/>
                  <a:gd name="connsiteX7" fmla="*/ 706749 w 3835400"/>
                  <a:gd name="connsiteY7" fmla="*/ 1026039 h 2295525"/>
                  <a:gd name="connsiteX8" fmla="*/ 694602 w 3835400"/>
                  <a:gd name="connsiteY8" fmla="*/ 1026039 h 2295525"/>
                  <a:gd name="connsiteX9" fmla="*/ 120650 w 3835400"/>
                  <a:gd name="connsiteY9" fmla="*/ 1598142 h 2295525"/>
                  <a:gd name="connsiteX10" fmla="*/ 636903 w 3835400"/>
                  <a:gd name="connsiteY10" fmla="*/ 2170245 h 2295525"/>
                  <a:gd name="connsiteX11" fmla="*/ 679418 w 3835400"/>
                  <a:gd name="connsiteY11" fmla="*/ 2173288 h 2295525"/>
                  <a:gd name="connsiteX12" fmla="*/ 682455 w 3835400"/>
                  <a:gd name="connsiteY12" fmla="*/ 2173288 h 2295525"/>
                  <a:gd name="connsiteX13" fmla="*/ 688528 w 3835400"/>
                  <a:gd name="connsiteY13" fmla="*/ 2173288 h 2295525"/>
                  <a:gd name="connsiteX14" fmla="*/ 3151358 w 3835400"/>
                  <a:gd name="connsiteY14" fmla="*/ 2173288 h 2295525"/>
                  <a:gd name="connsiteX15" fmla="*/ 3160469 w 3835400"/>
                  <a:gd name="connsiteY15" fmla="*/ 2173288 h 2295525"/>
                  <a:gd name="connsiteX16" fmla="*/ 3169579 w 3835400"/>
                  <a:gd name="connsiteY16" fmla="*/ 2173288 h 2295525"/>
                  <a:gd name="connsiteX17" fmla="*/ 3193873 w 3835400"/>
                  <a:gd name="connsiteY17" fmla="*/ 2173288 h 2295525"/>
                  <a:gd name="connsiteX18" fmla="*/ 3713163 w 3835400"/>
                  <a:gd name="connsiteY18" fmla="*/ 1655961 h 2295525"/>
                  <a:gd name="connsiteX19" fmla="*/ 3488441 w 3835400"/>
                  <a:gd name="connsiteY19" fmla="*/ 1226884 h 2295525"/>
                  <a:gd name="connsiteX20" fmla="*/ 3442890 w 3835400"/>
                  <a:gd name="connsiteY20" fmla="*/ 1202539 h 2295525"/>
                  <a:gd name="connsiteX21" fmla="*/ 3409485 w 3835400"/>
                  <a:gd name="connsiteY21" fmla="*/ 1144720 h 2295525"/>
                  <a:gd name="connsiteX22" fmla="*/ 3415558 w 3835400"/>
                  <a:gd name="connsiteY22" fmla="*/ 1059513 h 2295525"/>
                  <a:gd name="connsiteX23" fmla="*/ 2789981 w 3835400"/>
                  <a:gd name="connsiteY23" fmla="*/ 435678 h 2295525"/>
                  <a:gd name="connsiteX24" fmla="*/ 2604738 w 3835400"/>
                  <a:gd name="connsiteY24" fmla="*/ 463065 h 2295525"/>
                  <a:gd name="connsiteX25" fmla="*/ 2547039 w 3835400"/>
                  <a:gd name="connsiteY25" fmla="*/ 484367 h 2295525"/>
                  <a:gd name="connsiteX26" fmla="*/ 2471119 w 3835400"/>
                  <a:gd name="connsiteY26" fmla="*/ 456979 h 2295525"/>
                  <a:gd name="connsiteX27" fmla="*/ 2437715 w 3835400"/>
                  <a:gd name="connsiteY27" fmla="*/ 396117 h 2295525"/>
                  <a:gd name="connsiteX28" fmla="*/ 1918425 w 3835400"/>
                  <a:gd name="connsiteY28" fmla="*/ 122238 h 2295525"/>
                  <a:gd name="connsiteX29" fmla="*/ 1919219 w 3835400"/>
                  <a:gd name="connsiteY29" fmla="*/ 0 h 2295525"/>
                  <a:gd name="connsiteX30" fmla="*/ 2541750 w 3835400"/>
                  <a:gd name="connsiteY30" fmla="*/ 331847 h 2295525"/>
                  <a:gd name="connsiteX31" fmla="*/ 2544787 w 3835400"/>
                  <a:gd name="connsiteY31" fmla="*/ 334891 h 2295525"/>
                  <a:gd name="connsiteX32" fmla="*/ 2553897 w 3835400"/>
                  <a:gd name="connsiteY32" fmla="*/ 353158 h 2295525"/>
                  <a:gd name="connsiteX33" fmla="*/ 2563007 w 3835400"/>
                  <a:gd name="connsiteY33" fmla="*/ 350113 h 2295525"/>
                  <a:gd name="connsiteX34" fmla="*/ 2566044 w 3835400"/>
                  <a:gd name="connsiteY34" fmla="*/ 347069 h 2295525"/>
                  <a:gd name="connsiteX35" fmla="*/ 2790762 w 3835400"/>
                  <a:gd name="connsiteY35" fmla="*/ 313580 h 2295525"/>
                  <a:gd name="connsiteX36" fmla="*/ 3537800 w 3835400"/>
                  <a:gd name="connsiteY36" fmla="*/ 1062518 h 2295525"/>
                  <a:gd name="connsiteX37" fmla="*/ 3537800 w 3835400"/>
                  <a:gd name="connsiteY37" fmla="*/ 1065562 h 2295525"/>
                  <a:gd name="connsiteX38" fmla="*/ 3534763 w 3835400"/>
                  <a:gd name="connsiteY38" fmla="*/ 1114274 h 2295525"/>
                  <a:gd name="connsiteX39" fmla="*/ 3546910 w 3835400"/>
                  <a:gd name="connsiteY39" fmla="*/ 1120363 h 2295525"/>
                  <a:gd name="connsiteX40" fmla="*/ 3552983 w 3835400"/>
                  <a:gd name="connsiteY40" fmla="*/ 1123407 h 2295525"/>
                  <a:gd name="connsiteX41" fmla="*/ 3835400 w 3835400"/>
                  <a:gd name="connsiteY41" fmla="*/ 1656188 h 2295525"/>
                  <a:gd name="connsiteX42" fmla="*/ 3194648 w 3835400"/>
                  <a:gd name="connsiteY42" fmla="*/ 2295525 h 2295525"/>
                  <a:gd name="connsiteX43" fmla="*/ 3191612 w 3835400"/>
                  <a:gd name="connsiteY43" fmla="*/ 2295525 h 2295525"/>
                  <a:gd name="connsiteX44" fmla="*/ 3170355 w 3835400"/>
                  <a:gd name="connsiteY44" fmla="*/ 2295525 h 2295525"/>
                  <a:gd name="connsiteX45" fmla="*/ 3161244 w 3835400"/>
                  <a:gd name="connsiteY45" fmla="*/ 2295525 h 2295525"/>
                  <a:gd name="connsiteX46" fmla="*/ 3155171 w 3835400"/>
                  <a:gd name="connsiteY46" fmla="*/ 2295525 h 2295525"/>
                  <a:gd name="connsiteX47" fmla="*/ 686303 w 3835400"/>
                  <a:gd name="connsiteY47" fmla="*/ 2295525 h 2295525"/>
                  <a:gd name="connsiteX48" fmla="*/ 680230 w 3835400"/>
                  <a:gd name="connsiteY48" fmla="*/ 2295525 h 2295525"/>
                  <a:gd name="connsiteX49" fmla="*/ 671119 w 3835400"/>
                  <a:gd name="connsiteY49" fmla="*/ 2295525 h 2295525"/>
                  <a:gd name="connsiteX50" fmla="*/ 628605 w 3835400"/>
                  <a:gd name="connsiteY50" fmla="*/ 2292481 h 2295525"/>
                  <a:gd name="connsiteX51" fmla="*/ 625568 w 3835400"/>
                  <a:gd name="connsiteY51" fmla="*/ 2292481 h 2295525"/>
                  <a:gd name="connsiteX52" fmla="*/ 0 w 3835400"/>
                  <a:gd name="connsiteY52" fmla="*/ 1598343 h 2295525"/>
                  <a:gd name="connsiteX53" fmla="*/ 683266 w 3835400"/>
                  <a:gd name="connsiteY53" fmla="*/ 904206 h 2295525"/>
                  <a:gd name="connsiteX54" fmla="*/ 710597 w 3835400"/>
                  <a:gd name="connsiteY54" fmla="*/ 873761 h 2295525"/>
                  <a:gd name="connsiteX55" fmla="*/ 713634 w 3835400"/>
                  <a:gd name="connsiteY55" fmla="*/ 867672 h 2295525"/>
                  <a:gd name="connsiteX56" fmla="*/ 1172181 w 3835400"/>
                  <a:gd name="connsiteY56" fmla="*/ 678915 h 2295525"/>
                  <a:gd name="connsiteX57" fmla="*/ 1178255 w 3835400"/>
                  <a:gd name="connsiteY57" fmla="*/ 678915 h 2295525"/>
                  <a:gd name="connsiteX58" fmla="*/ 1184328 w 3835400"/>
                  <a:gd name="connsiteY58" fmla="*/ 605848 h 2295525"/>
                  <a:gd name="connsiteX59" fmla="*/ 1187365 w 3835400"/>
                  <a:gd name="connsiteY59" fmla="*/ 599759 h 2295525"/>
                  <a:gd name="connsiteX60" fmla="*/ 1919219 w 3835400"/>
                  <a:gd name="connsiteY60" fmla="*/ 0 h 2295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835400" h="2295525">
                    <a:moveTo>
                      <a:pt x="1918425" y="122238"/>
                    </a:moveTo>
                    <a:cubicBezTo>
                      <a:pt x="1623857" y="122238"/>
                      <a:pt x="1365731" y="332212"/>
                      <a:pt x="1304995" y="621307"/>
                    </a:cubicBezTo>
                    <a:cubicBezTo>
                      <a:pt x="1292848" y="752160"/>
                      <a:pt x="1292848" y="752160"/>
                      <a:pt x="1292848" y="752160"/>
                    </a:cubicBezTo>
                    <a:cubicBezTo>
                      <a:pt x="1289811" y="785634"/>
                      <a:pt x="1259443" y="809979"/>
                      <a:pt x="1226039" y="806936"/>
                    </a:cubicBezTo>
                    <a:cubicBezTo>
                      <a:pt x="1168340" y="800850"/>
                      <a:pt x="1168340" y="800850"/>
                      <a:pt x="1168340" y="800850"/>
                    </a:cubicBezTo>
                    <a:cubicBezTo>
                      <a:pt x="1028648" y="800850"/>
                      <a:pt x="898066" y="855625"/>
                      <a:pt x="800889" y="953005"/>
                    </a:cubicBezTo>
                    <a:cubicBezTo>
                      <a:pt x="758374" y="1004737"/>
                      <a:pt x="758374" y="1004737"/>
                      <a:pt x="758374" y="1004737"/>
                    </a:cubicBezTo>
                    <a:cubicBezTo>
                      <a:pt x="746227" y="1019953"/>
                      <a:pt x="728007" y="1026039"/>
                      <a:pt x="706749" y="1026039"/>
                    </a:cubicBezTo>
                    <a:cubicBezTo>
                      <a:pt x="694602" y="1026039"/>
                      <a:pt x="694602" y="1026039"/>
                      <a:pt x="694602" y="1026039"/>
                    </a:cubicBezTo>
                    <a:cubicBezTo>
                      <a:pt x="378777" y="1026039"/>
                      <a:pt x="120650" y="1281660"/>
                      <a:pt x="120650" y="1598142"/>
                    </a:cubicBezTo>
                    <a:cubicBezTo>
                      <a:pt x="120650" y="1893323"/>
                      <a:pt x="342335" y="2139814"/>
                      <a:pt x="636903" y="2170245"/>
                    </a:cubicBezTo>
                    <a:cubicBezTo>
                      <a:pt x="679418" y="2173288"/>
                      <a:pt x="679418" y="2173288"/>
                      <a:pt x="679418" y="2173288"/>
                    </a:cubicBezTo>
                    <a:cubicBezTo>
                      <a:pt x="679418" y="2173288"/>
                      <a:pt x="679418" y="2173288"/>
                      <a:pt x="682455" y="2173288"/>
                    </a:cubicBezTo>
                    <a:lnTo>
                      <a:pt x="688528" y="2173288"/>
                    </a:lnTo>
                    <a:cubicBezTo>
                      <a:pt x="3151358" y="2173288"/>
                      <a:pt x="3151358" y="2173288"/>
                      <a:pt x="3151358" y="2173288"/>
                    </a:cubicBezTo>
                    <a:cubicBezTo>
                      <a:pt x="3160469" y="2173288"/>
                      <a:pt x="3160469" y="2173288"/>
                      <a:pt x="3160469" y="2173288"/>
                    </a:cubicBezTo>
                    <a:cubicBezTo>
                      <a:pt x="3163506" y="2173288"/>
                      <a:pt x="3166542" y="2173288"/>
                      <a:pt x="3169579" y="2173288"/>
                    </a:cubicBezTo>
                    <a:cubicBezTo>
                      <a:pt x="3193873" y="2173288"/>
                      <a:pt x="3193873" y="2173288"/>
                      <a:pt x="3193873" y="2173288"/>
                    </a:cubicBezTo>
                    <a:cubicBezTo>
                      <a:pt x="3482368" y="2173288"/>
                      <a:pt x="3713163" y="1938969"/>
                      <a:pt x="3713163" y="1655961"/>
                    </a:cubicBezTo>
                    <a:cubicBezTo>
                      <a:pt x="3713163" y="1482504"/>
                      <a:pt x="3628133" y="1324263"/>
                      <a:pt x="3488441" y="1226884"/>
                    </a:cubicBezTo>
                    <a:cubicBezTo>
                      <a:pt x="3442890" y="1202539"/>
                      <a:pt x="3442890" y="1202539"/>
                      <a:pt x="3442890" y="1202539"/>
                    </a:cubicBezTo>
                    <a:cubicBezTo>
                      <a:pt x="3421632" y="1190367"/>
                      <a:pt x="3409485" y="1169065"/>
                      <a:pt x="3409485" y="1144720"/>
                    </a:cubicBezTo>
                    <a:cubicBezTo>
                      <a:pt x="3415558" y="1059513"/>
                      <a:pt x="3415558" y="1059513"/>
                      <a:pt x="3415558" y="1059513"/>
                    </a:cubicBezTo>
                    <a:cubicBezTo>
                      <a:pt x="3415558" y="715643"/>
                      <a:pt x="3133138" y="435678"/>
                      <a:pt x="2789981" y="435678"/>
                    </a:cubicBezTo>
                    <a:cubicBezTo>
                      <a:pt x="2726209" y="435678"/>
                      <a:pt x="2662437" y="444807"/>
                      <a:pt x="2604738" y="463065"/>
                    </a:cubicBezTo>
                    <a:cubicBezTo>
                      <a:pt x="2547039" y="484367"/>
                      <a:pt x="2547039" y="484367"/>
                      <a:pt x="2547039" y="484367"/>
                    </a:cubicBezTo>
                    <a:cubicBezTo>
                      <a:pt x="2516671" y="496540"/>
                      <a:pt x="2486303" y="484367"/>
                      <a:pt x="2471119" y="456979"/>
                    </a:cubicBezTo>
                    <a:cubicBezTo>
                      <a:pt x="2437715" y="396117"/>
                      <a:pt x="2437715" y="396117"/>
                      <a:pt x="2437715" y="396117"/>
                    </a:cubicBezTo>
                    <a:cubicBezTo>
                      <a:pt x="2322317" y="225704"/>
                      <a:pt x="2127963" y="122238"/>
                      <a:pt x="1918425" y="122238"/>
                    </a:cubicBezTo>
                    <a:close/>
                    <a:moveTo>
                      <a:pt x="1919219" y="0"/>
                    </a:moveTo>
                    <a:cubicBezTo>
                      <a:pt x="2168231" y="0"/>
                      <a:pt x="2402060" y="124823"/>
                      <a:pt x="2541750" y="331847"/>
                    </a:cubicBezTo>
                    <a:cubicBezTo>
                      <a:pt x="2541750" y="331847"/>
                      <a:pt x="2544787" y="334891"/>
                      <a:pt x="2544787" y="334891"/>
                    </a:cubicBezTo>
                    <a:cubicBezTo>
                      <a:pt x="2553897" y="353158"/>
                      <a:pt x="2553897" y="353158"/>
                      <a:pt x="2553897" y="353158"/>
                    </a:cubicBezTo>
                    <a:cubicBezTo>
                      <a:pt x="2563007" y="350113"/>
                      <a:pt x="2563007" y="350113"/>
                      <a:pt x="2563007" y="350113"/>
                    </a:cubicBezTo>
                    <a:cubicBezTo>
                      <a:pt x="2566044" y="350113"/>
                      <a:pt x="2566044" y="347069"/>
                      <a:pt x="2566044" y="347069"/>
                    </a:cubicBezTo>
                    <a:cubicBezTo>
                      <a:pt x="2638925" y="325758"/>
                      <a:pt x="2714844" y="313580"/>
                      <a:pt x="2790762" y="313580"/>
                    </a:cubicBezTo>
                    <a:cubicBezTo>
                      <a:pt x="3203759" y="313580"/>
                      <a:pt x="3537800" y="648471"/>
                      <a:pt x="3537800" y="1062518"/>
                    </a:cubicBezTo>
                    <a:cubicBezTo>
                      <a:pt x="3537800" y="1062518"/>
                      <a:pt x="3537800" y="1065562"/>
                      <a:pt x="3537800" y="1065562"/>
                    </a:cubicBezTo>
                    <a:cubicBezTo>
                      <a:pt x="3534763" y="1114274"/>
                      <a:pt x="3534763" y="1114274"/>
                      <a:pt x="3534763" y="1114274"/>
                    </a:cubicBezTo>
                    <a:cubicBezTo>
                      <a:pt x="3546910" y="1120363"/>
                      <a:pt x="3546910" y="1120363"/>
                      <a:pt x="3546910" y="1120363"/>
                    </a:cubicBezTo>
                    <a:cubicBezTo>
                      <a:pt x="3549947" y="1123407"/>
                      <a:pt x="3552983" y="1123407"/>
                      <a:pt x="3552983" y="1123407"/>
                    </a:cubicBezTo>
                    <a:cubicBezTo>
                      <a:pt x="3729114" y="1245185"/>
                      <a:pt x="3835400" y="1443076"/>
                      <a:pt x="3835400" y="1656188"/>
                    </a:cubicBezTo>
                    <a:cubicBezTo>
                      <a:pt x="3835400" y="2009346"/>
                      <a:pt x="3546910" y="2295525"/>
                      <a:pt x="3194648" y="2295525"/>
                    </a:cubicBezTo>
                    <a:cubicBezTo>
                      <a:pt x="3194648" y="2295525"/>
                      <a:pt x="3191612" y="2295525"/>
                      <a:pt x="3191612" y="2295525"/>
                    </a:cubicBezTo>
                    <a:cubicBezTo>
                      <a:pt x="3170355" y="2295525"/>
                      <a:pt x="3170355" y="2295525"/>
                      <a:pt x="3170355" y="2295525"/>
                    </a:cubicBezTo>
                    <a:cubicBezTo>
                      <a:pt x="3161244" y="2295525"/>
                      <a:pt x="3161244" y="2295525"/>
                      <a:pt x="3161244" y="2295525"/>
                    </a:cubicBezTo>
                    <a:cubicBezTo>
                      <a:pt x="3158208" y="2295525"/>
                      <a:pt x="3158208" y="2295525"/>
                      <a:pt x="3155171" y="2295525"/>
                    </a:cubicBezTo>
                    <a:cubicBezTo>
                      <a:pt x="686303" y="2295525"/>
                      <a:pt x="686303" y="2295525"/>
                      <a:pt x="686303" y="2295525"/>
                    </a:cubicBezTo>
                    <a:cubicBezTo>
                      <a:pt x="686303" y="2295525"/>
                      <a:pt x="683266" y="2295525"/>
                      <a:pt x="680230" y="2295525"/>
                    </a:cubicBezTo>
                    <a:cubicBezTo>
                      <a:pt x="671119" y="2295525"/>
                      <a:pt x="671119" y="2295525"/>
                      <a:pt x="671119" y="2295525"/>
                    </a:cubicBezTo>
                    <a:cubicBezTo>
                      <a:pt x="628605" y="2292481"/>
                      <a:pt x="628605" y="2292481"/>
                      <a:pt x="628605" y="2292481"/>
                    </a:cubicBezTo>
                    <a:cubicBezTo>
                      <a:pt x="628605" y="2292481"/>
                      <a:pt x="628605" y="2292481"/>
                      <a:pt x="625568" y="2292481"/>
                    </a:cubicBezTo>
                    <a:cubicBezTo>
                      <a:pt x="270270" y="2255947"/>
                      <a:pt x="0" y="1957590"/>
                      <a:pt x="0" y="1598343"/>
                    </a:cubicBezTo>
                    <a:cubicBezTo>
                      <a:pt x="0" y="1220830"/>
                      <a:pt x="306711" y="910295"/>
                      <a:pt x="683266" y="904206"/>
                    </a:cubicBezTo>
                    <a:cubicBezTo>
                      <a:pt x="710597" y="873761"/>
                      <a:pt x="710597" y="873761"/>
                      <a:pt x="710597" y="873761"/>
                    </a:cubicBezTo>
                    <a:cubicBezTo>
                      <a:pt x="710597" y="870717"/>
                      <a:pt x="713634" y="870717"/>
                      <a:pt x="713634" y="867672"/>
                    </a:cubicBezTo>
                    <a:cubicBezTo>
                      <a:pt x="835103" y="745894"/>
                      <a:pt x="999087" y="678915"/>
                      <a:pt x="1172181" y="678915"/>
                    </a:cubicBezTo>
                    <a:cubicBezTo>
                      <a:pt x="1172181" y="678915"/>
                      <a:pt x="1175218" y="678915"/>
                      <a:pt x="1178255" y="678915"/>
                    </a:cubicBezTo>
                    <a:cubicBezTo>
                      <a:pt x="1184328" y="605848"/>
                      <a:pt x="1184328" y="605848"/>
                      <a:pt x="1184328" y="605848"/>
                    </a:cubicBezTo>
                    <a:cubicBezTo>
                      <a:pt x="1184328" y="602804"/>
                      <a:pt x="1184328" y="599759"/>
                      <a:pt x="1187365" y="599759"/>
                    </a:cubicBezTo>
                    <a:cubicBezTo>
                      <a:pt x="1257210" y="252691"/>
                      <a:pt x="1566957" y="0"/>
                      <a:pt x="191921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40" name="Freeform 109"/>
              <p:cNvSpPr>
                <a:spLocks/>
              </p:cNvSpPr>
              <p:nvPr/>
            </p:nvSpPr>
            <p:spPr bwMode="auto">
              <a:xfrm>
                <a:off x="8053107" y="2796097"/>
                <a:ext cx="148270" cy="149376"/>
              </a:xfrm>
              <a:custGeom>
                <a:avLst/>
                <a:gdLst>
                  <a:gd name="T0" fmla="*/ 680 w 701"/>
                  <a:gd name="T1" fmla="*/ 640 h 704"/>
                  <a:gd name="T2" fmla="*/ 568 w 701"/>
                  <a:gd name="T3" fmla="*/ 571 h 704"/>
                  <a:gd name="T4" fmla="*/ 531 w 701"/>
                  <a:gd name="T5" fmla="*/ 573 h 704"/>
                  <a:gd name="T6" fmla="*/ 351 w 701"/>
                  <a:gd name="T7" fmla="*/ 637 h 704"/>
                  <a:gd name="T8" fmla="*/ 64 w 701"/>
                  <a:gd name="T9" fmla="*/ 350 h 704"/>
                  <a:gd name="T10" fmla="*/ 351 w 701"/>
                  <a:gd name="T11" fmla="*/ 64 h 704"/>
                  <a:gd name="T12" fmla="*/ 631 w 701"/>
                  <a:gd name="T13" fmla="*/ 294 h 704"/>
                  <a:gd name="T14" fmla="*/ 474 w 701"/>
                  <a:gd name="T15" fmla="*/ 294 h 704"/>
                  <a:gd name="T16" fmla="*/ 445 w 701"/>
                  <a:gd name="T17" fmla="*/ 312 h 704"/>
                  <a:gd name="T18" fmla="*/ 432 w 701"/>
                  <a:gd name="T19" fmla="*/ 338 h 704"/>
                  <a:gd name="T20" fmla="*/ 320 w 701"/>
                  <a:gd name="T21" fmla="*/ 203 h 704"/>
                  <a:gd name="T22" fmla="*/ 284 w 701"/>
                  <a:gd name="T23" fmla="*/ 193 h 704"/>
                  <a:gd name="T24" fmla="*/ 263 w 701"/>
                  <a:gd name="T25" fmla="*/ 223 h 704"/>
                  <a:gd name="T26" fmla="*/ 263 w 701"/>
                  <a:gd name="T27" fmla="*/ 327 h 704"/>
                  <a:gd name="T28" fmla="*/ 192 w 701"/>
                  <a:gd name="T29" fmla="*/ 327 h 704"/>
                  <a:gd name="T30" fmla="*/ 160 w 701"/>
                  <a:gd name="T31" fmla="*/ 359 h 704"/>
                  <a:gd name="T32" fmla="*/ 192 w 701"/>
                  <a:gd name="T33" fmla="*/ 391 h 704"/>
                  <a:gd name="T34" fmla="*/ 295 w 701"/>
                  <a:gd name="T35" fmla="*/ 391 h 704"/>
                  <a:gd name="T36" fmla="*/ 327 w 701"/>
                  <a:gd name="T37" fmla="*/ 359 h 704"/>
                  <a:gd name="T38" fmla="*/ 327 w 701"/>
                  <a:gd name="T39" fmla="*/ 311 h 704"/>
                  <a:gd name="T40" fmla="*/ 414 w 701"/>
                  <a:gd name="T41" fmla="*/ 416 h 704"/>
                  <a:gd name="T42" fmla="*/ 439 w 701"/>
                  <a:gd name="T43" fmla="*/ 428 h 704"/>
                  <a:gd name="T44" fmla="*/ 443 w 701"/>
                  <a:gd name="T45" fmla="*/ 428 h 704"/>
                  <a:gd name="T46" fmla="*/ 468 w 701"/>
                  <a:gd name="T47" fmla="*/ 410 h 704"/>
                  <a:gd name="T48" fmla="*/ 494 w 701"/>
                  <a:gd name="T49" fmla="*/ 358 h 704"/>
                  <a:gd name="T50" fmla="*/ 661 w 701"/>
                  <a:gd name="T51" fmla="*/ 358 h 704"/>
                  <a:gd name="T52" fmla="*/ 665 w 701"/>
                  <a:gd name="T53" fmla="*/ 358 h 704"/>
                  <a:gd name="T54" fmla="*/ 670 w 701"/>
                  <a:gd name="T55" fmla="*/ 358 h 704"/>
                  <a:gd name="T56" fmla="*/ 700 w 701"/>
                  <a:gd name="T57" fmla="*/ 324 h 704"/>
                  <a:gd name="T58" fmla="*/ 589 w 701"/>
                  <a:gd name="T59" fmla="*/ 94 h 704"/>
                  <a:gd name="T60" fmla="*/ 351 w 701"/>
                  <a:gd name="T61" fmla="*/ 0 h 704"/>
                  <a:gd name="T62" fmla="*/ 0 w 701"/>
                  <a:gd name="T63" fmla="*/ 350 h 704"/>
                  <a:gd name="T64" fmla="*/ 351 w 701"/>
                  <a:gd name="T65" fmla="*/ 701 h 704"/>
                  <a:gd name="T66" fmla="*/ 553 w 701"/>
                  <a:gd name="T67" fmla="*/ 637 h 704"/>
                  <a:gd name="T68" fmla="*/ 646 w 701"/>
                  <a:gd name="T69" fmla="*/ 694 h 704"/>
                  <a:gd name="T70" fmla="*/ 690 w 701"/>
                  <a:gd name="T71" fmla="*/ 684 h 704"/>
                  <a:gd name="T72" fmla="*/ 680 w 701"/>
                  <a:gd name="T73" fmla="*/ 64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1" h="704">
                    <a:moveTo>
                      <a:pt x="680" y="640"/>
                    </a:moveTo>
                    <a:cubicBezTo>
                      <a:pt x="568" y="571"/>
                      <a:pt x="568" y="571"/>
                      <a:pt x="568" y="571"/>
                    </a:cubicBezTo>
                    <a:cubicBezTo>
                      <a:pt x="556" y="564"/>
                      <a:pt x="541" y="564"/>
                      <a:pt x="531" y="573"/>
                    </a:cubicBezTo>
                    <a:cubicBezTo>
                      <a:pt x="479" y="615"/>
                      <a:pt x="417" y="637"/>
                      <a:pt x="351" y="637"/>
                    </a:cubicBezTo>
                    <a:cubicBezTo>
                      <a:pt x="193" y="637"/>
                      <a:pt x="64" y="508"/>
                      <a:pt x="64" y="350"/>
                    </a:cubicBezTo>
                    <a:cubicBezTo>
                      <a:pt x="64" y="193"/>
                      <a:pt x="193" y="64"/>
                      <a:pt x="351" y="64"/>
                    </a:cubicBezTo>
                    <a:cubicBezTo>
                      <a:pt x="488" y="64"/>
                      <a:pt x="605" y="163"/>
                      <a:pt x="631" y="294"/>
                    </a:cubicBezTo>
                    <a:cubicBezTo>
                      <a:pt x="474" y="294"/>
                      <a:pt x="474" y="294"/>
                      <a:pt x="474" y="294"/>
                    </a:cubicBezTo>
                    <a:cubicBezTo>
                      <a:pt x="462" y="294"/>
                      <a:pt x="451" y="301"/>
                      <a:pt x="445" y="312"/>
                    </a:cubicBezTo>
                    <a:cubicBezTo>
                      <a:pt x="432" y="338"/>
                      <a:pt x="432" y="338"/>
                      <a:pt x="432" y="338"/>
                    </a:cubicBezTo>
                    <a:cubicBezTo>
                      <a:pt x="320" y="203"/>
                      <a:pt x="320" y="203"/>
                      <a:pt x="320" y="203"/>
                    </a:cubicBezTo>
                    <a:cubicBezTo>
                      <a:pt x="311" y="192"/>
                      <a:pt x="297" y="188"/>
                      <a:pt x="284" y="193"/>
                    </a:cubicBezTo>
                    <a:cubicBezTo>
                      <a:pt x="271" y="197"/>
                      <a:pt x="263" y="210"/>
                      <a:pt x="263" y="223"/>
                    </a:cubicBezTo>
                    <a:cubicBezTo>
                      <a:pt x="263" y="327"/>
                      <a:pt x="263" y="327"/>
                      <a:pt x="263" y="327"/>
                    </a:cubicBezTo>
                    <a:cubicBezTo>
                      <a:pt x="192" y="327"/>
                      <a:pt x="192" y="327"/>
                      <a:pt x="192" y="327"/>
                    </a:cubicBezTo>
                    <a:cubicBezTo>
                      <a:pt x="174" y="327"/>
                      <a:pt x="160" y="341"/>
                      <a:pt x="160" y="359"/>
                    </a:cubicBezTo>
                    <a:cubicBezTo>
                      <a:pt x="160" y="377"/>
                      <a:pt x="174" y="391"/>
                      <a:pt x="192" y="391"/>
                    </a:cubicBezTo>
                    <a:cubicBezTo>
                      <a:pt x="295" y="391"/>
                      <a:pt x="295" y="391"/>
                      <a:pt x="295" y="391"/>
                    </a:cubicBezTo>
                    <a:cubicBezTo>
                      <a:pt x="313" y="391"/>
                      <a:pt x="327" y="377"/>
                      <a:pt x="327" y="359"/>
                    </a:cubicBezTo>
                    <a:cubicBezTo>
                      <a:pt x="327" y="311"/>
                      <a:pt x="327" y="311"/>
                      <a:pt x="327" y="311"/>
                    </a:cubicBezTo>
                    <a:cubicBezTo>
                      <a:pt x="414" y="416"/>
                      <a:pt x="414" y="416"/>
                      <a:pt x="414" y="416"/>
                    </a:cubicBezTo>
                    <a:cubicBezTo>
                      <a:pt x="421" y="424"/>
                      <a:pt x="430" y="428"/>
                      <a:pt x="439" y="428"/>
                    </a:cubicBezTo>
                    <a:cubicBezTo>
                      <a:pt x="440" y="428"/>
                      <a:pt x="441" y="428"/>
                      <a:pt x="443" y="428"/>
                    </a:cubicBezTo>
                    <a:cubicBezTo>
                      <a:pt x="453" y="427"/>
                      <a:pt x="463" y="420"/>
                      <a:pt x="468" y="410"/>
                    </a:cubicBezTo>
                    <a:cubicBezTo>
                      <a:pt x="494" y="358"/>
                      <a:pt x="494" y="358"/>
                      <a:pt x="494" y="358"/>
                    </a:cubicBezTo>
                    <a:cubicBezTo>
                      <a:pt x="661" y="358"/>
                      <a:pt x="661" y="358"/>
                      <a:pt x="661" y="358"/>
                    </a:cubicBezTo>
                    <a:cubicBezTo>
                      <a:pt x="662" y="358"/>
                      <a:pt x="663" y="358"/>
                      <a:pt x="665" y="358"/>
                    </a:cubicBezTo>
                    <a:cubicBezTo>
                      <a:pt x="666" y="358"/>
                      <a:pt x="668" y="358"/>
                      <a:pt x="670" y="358"/>
                    </a:cubicBezTo>
                    <a:cubicBezTo>
                      <a:pt x="688" y="357"/>
                      <a:pt x="701" y="341"/>
                      <a:pt x="700" y="324"/>
                    </a:cubicBezTo>
                    <a:cubicBezTo>
                      <a:pt x="693" y="236"/>
                      <a:pt x="654" y="154"/>
                      <a:pt x="589" y="94"/>
                    </a:cubicBezTo>
                    <a:cubicBezTo>
                      <a:pt x="524" y="33"/>
                      <a:pt x="439" y="0"/>
                      <a:pt x="351" y="0"/>
                    </a:cubicBezTo>
                    <a:cubicBezTo>
                      <a:pt x="157" y="0"/>
                      <a:pt x="0" y="157"/>
                      <a:pt x="0" y="350"/>
                    </a:cubicBezTo>
                    <a:cubicBezTo>
                      <a:pt x="0" y="544"/>
                      <a:pt x="157" y="701"/>
                      <a:pt x="351" y="701"/>
                    </a:cubicBezTo>
                    <a:cubicBezTo>
                      <a:pt x="423" y="701"/>
                      <a:pt x="494" y="678"/>
                      <a:pt x="553" y="637"/>
                    </a:cubicBezTo>
                    <a:cubicBezTo>
                      <a:pt x="646" y="694"/>
                      <a:pt x="646" y="694"/>
                      <a:pt x="646" y="694"/>
                    </a:cubicBezTo>
                    <a:cubicBezTo>
                      <a:pt x="661" y="704"/>
                      <a:pt x="681" y="699"/>
                      <a:pt x="690" y="684"/>
                    </a:cubicBezTo>
                    <a:cubicBezTo>
                      <a:pt x="700" y="669"/>
                      <a:pt x="695" y="649"/>
                      <a:pt x="680" y="64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131" name="Rectangle 130"/>
            <p:cNvSpPr/>
            <p:nvPr/>
          </p:nvSpPr>
          <p:spPr>
            <a:xfrm>
              <a:off x="8360284" y="5065902"/>
              <a:ext cx="92969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Power BI</a:t>
              </a:r>
            </a:p>
          </p:txBody>
        </p:sp>
        <p:grpSp>
          <p:nvGrpSpPr>
            <p:cNvPr id="132" name="Group 131"/>
            <p:cNvGrpSpPr/>
            <p:nvPr/>
          </p:nvGrpSpPr>
          <p:grpSpPr>
            <a:xfrm>
              <a:off x="8002521" y="5092876"/>
              <a:ext cx="324905" cy="207663"/>
              <a:chOff x="8002521" y="5368509"/>
              <a:chExt cx="324905" cy="207663"/>
            </a:xfrm>
          </p:grpSpPr>
          <p:sp>
            <p:nvSpPr>
              <p:cNvPr id="134" name="Freeform 5"/>
              <p:cNvSpPr>
                <a:spLocks noEditPoints="1"/>
              </p:cNvSpPr>
              <p:nvPr/>
            </p:nvSpPr>
            <p:spPr bwMode="auto">
              <a:xfrm>
                <a:off x="8002521" y="5368509"/>
                <a:ext cx="324905" cy="207663"/>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5" name="Freeform 6"/>
              <p:cNvSpPr>
                <a:spLocks/>
              </p:cNvSpPr>
              <p:nvPr/>
            </p:nvSpPr>
            <p:spPr bwMode="auto">
              <a:xfrm>
                <a:off x="8121295" y="5412187"/>
                <a:ext cx="35248" cy="124138"/>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6" name="Freeform 7"/>
              <p:cNvSpPr>
                <a:spLocks/>
              </p:cNvSpPr>
              <p:nvPr/>
            </p:nvSpPr>
            <p:spPr bwMode="auto">
              <a:xfrm>
                <a:off x="8174169" y="5447436"/>
                <a:ext cx="36015" cy="88889"/>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7" name="Freeform 8"/>
              <p:cNvSpPr>
                <a:spLocks/>
              </p:cNvSpPr>
              <p:nvPr/>
            </p:nvSpPr>
            <p:spPr bwMode="auto">
              <a:xfrm>
                <a:off x="8061525" y="5478854"/>
                <a:ext cx="49808" cy="57471"/>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8" name="Freeform 9"/>
              <p:cNvSpPr>
                <a:spLocks/>
              </p:cNvSpPr>
              <p:nvPr/>
            </p:nvSpPr>
            <p:spPr bwMode="auto">
              <a:xfrm>
                <a:off x="8223212" y="5487282"/>
                <a:ext cx="42145" cy="49042"/>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sp>
          <p:nvSpPr>
            <p:cNvPr id="133" name="Freeform 520"/>
            <p:cNvSpPr/>
            <p:nvPr/>
          </p:nvSpPr>
          <p:spPr bwMode="auto">
            <a:xfrm>
              <a:off x="7973721" y="2909059"/>
              <a:ext cx="373358" cy="253796"/>
            </a:xfrm>
            <a:custGeom>
              <a:avLst/>
              <a:gdLst>
                <a:gd name="connsiteX0" fmla="*/ 3322794 w 5223983"/>
                <a:gd name="connsiteY0" fmla="*/ 1406050 h 3551081"/>
                <a:gd name="connsiteX1" fmla="*/ 3699984 w 5223983"/>
                <a:gd name="connsiteY1" fmla="*/ 1783240 h 3551081"/>
                <a:gd name="connsiteX2" fmla="*/ 3322794 w 5223983"/>
                <a:gd name="connsiteY2" fmla="*/ 2160430 h 3551081"/>
                <a:gd name="connsiteX3" fmla="*/ 2945604 w 5223983"/>
                <a:gd name="connsiteY3" fmla="*/ 1783240 h 3551081"/>
                <a:gd name="connsiteX4" fmla="*/ 3322794 w 5223983"/>
                <a:gd name="connsiteY4" fmla="*/ 1406050 h 3551081"/>
                <a:gd name="connsiteX5" fmla="*/ 1901190 w 5223983"/>
                <a:gd name="connsiteY5" fmla="*/ 1406050 h 3551081"/>
                <a:gd name="connsiteX6" fmla="*/ 2278380 w 5223983"/>
                <a:gd name="connsiteY6" fmla="*/ 1783240 h 3551081"/>
                <a:gd name="connsiteX7" fmla="*/ 1901190 w 5223983"/>
                <a:gd name="connsiteY7" fmla="*/ 2160430 h 3551081"/>
                <a:gd name="connsiteX8" fmla="*/ 1524000 w 5223983"/>
                <a:gd name="connsiteY8" fmla="*/ 1783240 h 3551081"/>
                <a:gd name="connsiteX9" fmla="*/ 1901190 w 5223983"/>
                <a:gd name="connsiteY9" fmla="*/ 1406050 h 3551081"/>
                <a:gd name="connsiteX10" fmla="*/ 3444555 w 5223983"/>
                <a:gd name="connsiteY10" fmla="*/ 1 h 3551081"/>
                <a:gd name="connsiteX11" fmla="*/ 5223983 w 5223983"/>
                <a:gd name="connsiteY11" fmla="*/ 1779430 h 3551081"/>
                <a:gd name="connsiteX12" fmla="*/ 3452333 w 5223983"/>
                <a:gd name="connsiteY12" fmla="*/ 3551081 h 3551081"/>
                <a:gd name="connsiteX13" fmla="*/ 3296124 w 5223983"/>
                <a:gd name="connsiteY13" fmla="*/ 3394871 h 3551081"/>
                <a:gd name="connsiteX14" fmla="*/ 4919183 w 5223983"/>
                <a:gd name="connsiteY14" fmla="*/ 1771811 h 3551081"/>
                <a:gd name="connsiteX15" fmla="*/ 3295964 w 5223983"/>
                <a:gd name="connsiteY15" fmla="*/ 148592 h 3551081"/>
                <a:gd name="connsiteX16" fmla="*/ 1779429 w 5223983"/>
                <a:gd name="connsiteY16" fmla="*/ 0 h 3551081"/>
                <a:gd name="connsiteX17" fmla="*/ 1928020 w 5223983"/>
                <a:gd name="connsiteY17" fmla="*/ 148590 h 3551081"/>
                <a:gd name="connsiteX18" fmla="*/ 304801 w 5223983"/>
                <a:gd name="connsiteY18" fmla="*/ 1771809 h 3551081"/>
                <a:gd name="connsiteX19" fmla="*/ 1927860 w 5223983"/>
                <a:gd name="connsiteY19" fmla="*/ 3394869 h 3551081"/>
                <a:gd name="connsiteX20" fmla="*/ 1771651 w 5223983"/>
                <a:gd name="connsiteY20" fmla="*/ 3551079 h 3551081"/>
                <a:gd name="connsiteX21" fmla="*/ 0 w 5223983"/>
                <a:gd name="connsiteY21" fmla="*/ 1779428 h 355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223983" h="3551081">
                  <a:moveTo>
                    <a:pt x="3322794" y="1406050"/>
                  </a:moveTo>
                  <a:cubicBezTo>
                    <a:pt x="3531110" y="1406050"/>
                    <a:pt x="3699984" y="1574924"/>
                    <a:pt x="3699984" y="1783240"/>
                  </a:cubicBezTo>
                  <a:cubicBezTo>
                    <a:pt x="3699984" y="1991556"/>
                    <a:pt x="3531110" y="2160430"/>
                    <a:pt x="3322794" y="2160430"/>
                  </a:cubicBezTo>
                  <a:cubicBezTo>
                    <a:pt x="3114478" y="2160430"/>
                    <a:pt x="2945604" y="1991556"/>
                    <a:pt x="2945604" y="1783240"/>
                  </a:cubicBezTo>
                  <a:cubicBezTo>
                    <a:pt x="2945604" y="1574924"/>
                    <a:pt x="3114478" y="1406050"/>
                    <a:pt x="3322794" y="1406050"/>
                  </a:cubicBezTo>
                  <a:close/>
                  <a:moveTo>
                    <a:pt x="1901190" y="1406050"/>
                  </a:moveTo>
                  <a:cubicBezTo>
                    <a:pt x="2109506" y="1406050"/>
                    <a:pt x="2278380" y="1574924"/>
                    <a:pt x="2278380" y="1783240"/>
                  </a:cubicBezTo>
                  <a:cubicBezTo>
                    <a:pt x="2278380" y="1991556"/>
                    <a:pt x="2109506" y="2160430"/>
                    <a:pt x="1901190" y="2160430"/>
                  </a:cubicBezTo>
                  <a:cubicBezTo>
                    <a:pt x="1692874" y="2160430"/>
                    <a:pt x="1524000" y="1991556"/>
                    <a:pt x="1524000" y="1783240"/>
                  </a:cubicBezTo>
                  <a:cubicBezTo>
                    <a:pt x="1524000" y="1574924"/>
                    <a:pt x="1692874" y="1406050"/>
                    <a:pt x="1901190" y="1406050"/>
                  </a:cubicBezTo>
                  <a:close/>
                  <a:moveTo>
                    <a:pt x="3444555" y="1"/>
                  </a:moveTo>
                  <a:lnTo>
                    <a:pt x="5223983" y="1779430"/>
                  </a:lnTo>
                  <a:lnTo>
                    <a:pt x="3452333" y="3551081"/>
                  </a:lnTo>
                  <a:lnTo>
                    <a:pt x="3296124" y="3394871"/>
                  </a:lnTo>
                  <a:lnTo>
                    <a:pt x="4919183" y="1771811"/>
                  </a:lnTo>
                  <a:lnTo>
                    <a:pt x="3295964" y="148592"/>
                  </a:lnTo>
                  <a:close/>
                  <a:moveTo>
                    <a:pt x="1779429" y="0"/>
                  </a:moveTo>
                  <a:lnTo>
                    <a:pt x="1928020" y="148590"/>
                  </a:lnTo>
                  <a:lnTo>
                    <a:pt x="304801" y="1771809"/>
                  </a:lnTo>
                  <a:lnTo>
                    <a:pt x="1927860" y="3394869"/>
                  </a:lnTo>
                  <a:lnTo>
                    <a:pt x="1771651" y="3551079"/>
                  </a:lnTo>
                  <a:lnTo>
                    <a:pt x="0" y="1779428"/>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grpSp>
        <p:nvGrpSpPr>
          <p:cNvPr id="6" name="Group 5"/>
          <p:cNvGrpSpPr/>
          <p:nvPr/>
        </p:nvGrpSpPr>
        <p:grpSpPr>
          <a:xfrm>
            <a:off x="2019368" y="1425784"/>
            <a:ext cx="2377440" cy="4551232"/>
            <a:chOff x="2019368" y="1425784"/>
            <a:chExt cx="2377440" cy="4551232"/>
          </a:xfrm>
        </p:grpSpPr>
        <p:sp>
          <p:nvSpPr>
            <p:cNvPr id="146" name="Rectangle 145"/>
            <p:cNvSpPr/>
            <p:nvPr/>
          </p:nvSpPr>
          <p:spPr bwMode="auto">
            <a:xfrm>
              <a:off x="2186019" y="1425784"/>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Information Management</a:t>
              </a:r>
            </a:p>
          </p:txBody>
        </p:sp>
        <p:sp>
          <p:nvSpPr>
            <p:cNvPr id="147" name="Rectangle 146"/>
            <p:cNvSpPr/>
            <p:nvPr/>
          </p:nvSpPr>
          <p:spPr>
            <a:xfrm>
              <a:off x="2652706" y="3493375"/>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Event Hubs</a:t>
              </a:r>
              <a:endParaRPr kumimoji="0" lang="en-US" sz="1100" b="0" i="0" u="none" strike="noStrike" kern="0" cap="none" spc="0" normalizeH="0" baseline="0" noProof="0" dirty="0">
                <a:ln>
                  <a:noFill/>
                </a:ln>
                <a:solidFill>
                  <a:srgbClr val="FFFFFF"/>
                </a:solidFill>
                <a:effectLst/>
                <a:uLnTx/>
                <a:uFillTx/>
              </a:endParaRPr>
            </a:p>
          </p:txBody>
        </p:sp>
        <p:cxnSp>
          <p:nvCxnSpPr>
            <p:cNvPr id="148" name="Straight Connector 147"/>
            <p:cNvCxnSpPr/>
            <p:nvPr/>
          </p:nvCxnSpPr>
          <p:spPr>
            <a:xfrm>
              <a:off x="2019368" y="5886879"/>
              <a:ext cx="2377440" cy="0"/>
            </a:xfrm>
            <a:prstGeom prst="line">
              <a:avLst/>
            </a:prstGeom>
            <a:solidFill>
              <a:srgbClr val="FFFFFF">
                <a:lumMod val="85000"/>
              </a:srgbClr>
            </a:solidFill>
            <a:ln w="28575" cap="flat" cmpd="sng" algn="ctr">
              <a:solidFill>
                <a:srgbClr val="002050"/>
              </a:solidFill>
              <a:prstDash val="solid"/>
              <a:headEnd type="none"/>
              <a:tailEnd type="none"/>
            </a:ln>
            <a:effectLst/>
          </p:spPr>
        </p:cxnSp>
        <p:grpSp>
          <p:nvGrpSpPr>
            <p:cNvPr id="149" name="Group 148"/>
            <p:cNvGrpSpPr/>
            <p:nvPr/>
          </p:nvGrpSpPr>
          <p:grpSpPr>
            <a:xfrm rot="13500000">
              <a:off x="4205167" y="5796874"/>
              <a:ext cx="181498" cy="178786"/>
              <a:chOff x="402446" y="5872915"/>
              <a:chExt cx="292608" cy="288235"/>
            </a:xfrm>
            <a:solidFill>
              <a:srgbClr val="FFFFFF">
                <a:lumMod val="85000"/>
              </a:srgbClr>
            </a:solidFill>
          </p:grpSpPr>
          <p:cxnSp>
            <p:nvCxnSpPr>
              <p:cNvPr id="158" name="Straight Connector 157"/>
              <p:cNvCxnSpPr/>
              <p:nvPr/>
            </p:nvCxnSpPr>
            <p:spPr>
              <a:xfrm>
                <a:off x="412598" y="5872915"/>
                <a:ext cx="0" cy="288235"/>
              </a:xfrm>
              <a:prstGeom prst="line">
                <a:avLst/>
              </a:prstGeom>
              <a:grpFill/>
              <a:ln w="28575" cap="flat" cmpd="sng" algn="ctr">
                <a:solidFill>
                  <a:srgbClr val="002050"/>
                </a:solidFill>
                <a:prstDash val="solid"/>
                <a:headEnd type="none"/>
                <a:tailEnd type="none"/>
              </a:ln>
              <a:effectLst/>
            </p:spPr>
          </p:cxnSp>
          <p:cxnSp>
            <p:nvCxnSpPr>
              <p:cNvPr id="159" name="Straight Connector 158"/>
              <p:cNvCxnSpPr/>
              <p:nvPr/>
            </p:nvCxnSpPr>
            <p:spPr>
              <a:xfrm>
                <a:off x="402446" y="6148978"/>
                <a:ext cx="292608" cy="0"/>
              </a:xfrm>
              <a:prstGeom prst="line">
                <a:avLst/>
              </a:prstGeom>
              <a:grpFill/>
              <a:ln w="28575" cap="flat" cmpd="sng" algn="ctr">
                <a:solidFill>
                  <a:srgbClr val="002050"/>
                </a:solidFill>
                <a:prstDash val="solid"/>
                <a:headEnd type="none"/>
                <a:tailEnd type="none"/>
              </a:ln>
              <a:effectLst/>
            </p:spPr>
          </p:cxnSp>
        </p:grpSp>
        <p:sp>
          <p:nvSpPr>
            <p:cNvPr id="150" name="Rectangle 149"/>
            <p:cNvSpPr/>
            <p:nvPr/>
          </p:nvSpPr>
          <p:spPr>
            <a:xfrm>
              <a:off x="2652706" y="2930536"/>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Data Catalog</a:t>
              </a:r>
            </a:p>
          </p:txBody>
        </p:sp>
        <p:grpSp>
          <p:nvGrpSpPr>
            <p:cNvPr id="151" name="Group 150"/>
            <p:cNvGrpSpPr/>
            <p:nvPr/>
          </p:nvGrpSpPr>
          <p:grpSpPr>
            <a:xfrm>
              <a:off x="2337798" y="2888091"/>
              <a:ext cx="274997" cy="292527"/>
              <a:chOff x="3232150" y="382588"/>
              <a:chExt cx="5727700" cy="6092825"/>
            </a:xfrm>
            <a:solidFill>
              <a:srgbClr val="FFFFFF"/>
            </a:solidFill>
          </p:grpSpPr>
          <p:sp>
            <p:nvSpPr>
              <p:cNvPr id="155" name="Freeform 10"/>
              <p:cNvSpPr>
                <a:spLocks/>
              </p:cNvSpPr>
              <p:nvPr/>
            </p:nvSpPr>
            <p:spPr bwMode="auto">
              <a:xfrm>
                <a:off x="3232150" y="382588"/>
                <a:ext cx="4492625" cy="4781550"/>
              </a:xfrm>
              <a:custGeom>
                <a:avLst/>
                <a:gdLst>
                  <a:gd name="T0" fmla="*/ 490 w 2830"/>
                  <a:gd name="T1" fmla="*/ 280 h 3012"/>
                  <a:gd name="T2" fmla="*/ 458 w 2830"/>
                  <a:gd name="T3" fmla="*/ 274 h 3012"/>
                  <a:gd name="T4" fmla="*/ 422 w 2830"/>
                  <a:gd name="T5" fmla="*/ 246 h 3012"/>
                  <a:gd name="T6" fmla="*/ 410 w 2830"/>
                  <a:gd name="T7" fmla="*/ 200 h 3012"/>
                  <a:gd name="T8" fmla="*/ 416 w 2830"/>
                  <a:gd name="T9" fmla="*/ 170 h 3012"/>
                  <a:gd name="T10" fmla="*/ 444 w 2830"/>
                  <a:gd name="T11" fmla="*/ 134 h 3012"/>
                  <a:gd name="T12" fmla="*/ 490 w 2830"/>
                  <a:gd name="T13" fmla="*/ 120 h 3012"/>
                  <a:gd name="T14" fmla="*/ 2724 w 2830"/>
                  <a:gd name="T15" fmla="*/ 1362 h 3012"/>
                  <a:gd name="T16" fmla="*/ 2830 w 2830"/>
                  <a:gd name="T17" fmla="*/ 0 h 3012"/>
                  <a:gd name="T18" fmla="*/ 382 w 2830"/>
                  <a:gd name="T19" fmla="*/ 16 h 3012"/>
                  <a:gd name="T20" fmla="*/ 314 w 2830"/>
                  <a:gd name="T21" fmla="*/ 74 h 3012"/>
                  <a:gd name="T22" fmla="*/ 266 w 2830"/>
                  <a:gd name="T23" fmla="*/ 130 h 3012"/>
                  <a:gd name="T24" fmla="*/ 222 w 2830"/>
                  <a:gd name="T25" fmla="*/ 206 h 3012"/>
                  <a:gd name="T26" fmla="*/ 214 w 2830"/>
                  <a:gd name="T27" fmla="*/ 736 h 3012"/>
                  <a:gd name="T28" fmla="*/ 62 w 2830"/>
                  <a:gd name="T29" fmla="*/ 738 h 3012"/>
                  <a:gd name="T30" fmla="*/ 22 w 2830"/>
                  <a:gd name="T31" fmla="*/ 760 h 3012"/>
                  <a:gd name="T32" fmla="*/ 0 w 2830"/>
                  <a:gd name="T33" fmla="*/ 800 h 3012"/>
                  <a:gd name="T34" fmla="*/ 0 w 2830"/>
                  <a:gd name="T35" fmla="*/ 832 h 3012"/>
                  <a:gd name="T36" fmla="*/ 22 w 2830"/>
                  <a:gd name="T37" fmla="*/ 872 h 3012"/>
                  <a:gd name="T38" fmla="*/ 62 w 2830"/>
                  <a:gd name="T39" fmla="*/ 894 h 3012"/>
                  <a:gd name="T40" fmla="*/ 214 w 2830"/>
                  <a:gd name="T41" fmla="*/ 896 h 3012"/>
                  <a:gd name="T42" fmla="*/ 80 w 2830"/>
                  <a:gd name="T43" fmla="*/ 1556 h 3012"/>
                  <a:gd name="T44" fmla="*/ 34 w 2830"/>
                  <a:gd name="T45" fmla="*/ 1570 h 3012"/>
                  <a:gd name="T46" fmla="*/ 6 w 2830"/>
                  <a:gd name="T47" fmla="*/ 1606 h 3012"/>
                  <a:gd name="T48" fmla="*/ 0 w 2830"/>
                  <a:gd name="T49" fmla="*/ 1636 h 3012"/>
                  <a:gd name="T50" fmla="*/ 12 w 2830"/>
                  <a:gd name="T51" fmla="*/ 1682 h 3012"/>
                  <a:gd name="T52" fmla="*/ 48 w 2830"/>
                  <a:gd name="T53" fmla="*/ 1710 h 3012"/>
                  <a:gd name="T54" fmla="*/ 214 w 2830"/>
                  <a:gd name="T55" fmla="*/ 1716 h 3012"/>
                  <a:gd name="T56" fmla="*/ 80 w 2830"/>
                  <a:gd name="T57" fmla="*/ 2314 h 3012"/>
                  <a:gd name="T58" fmla="*/ 48 w 2830"/>
                  <a:gd name="T59" fmla="*/ 2320 h 3012"/>
                  <a:gd name="T60" fmla="*/ 12 w 2830"/>
                  <a:gd name="T61" fmla="*/ 2348 h 3012"/>
                  <a:gd name="T62" fmla="*/ 0 w 2830"/>
                  <a:gd name="T63" fmla="*/ 2394 h 3012"/>
                  <a:gd name="T64" fmla="*/ 6 w 2830"/>
                  <a:gd name="T65" fmla="*/ 2424 h 3012"/>
                  <a:gd name="T66" fmla="*/ 34 w 2830"/>
                  <a:gd name="T67" fmla="*/ 2460 h 3012"/>
                  <a:gd name="T68" fmla="*/ 80 w 2830"/>
                  <a:gd name="T69" fmla="*/ 2474 h 3012"/>
                  <a:gd name="T70" fmla="*/ 214 w 2830"/>
                  <a:gd name="T71" fmla="*/ 2854 h 3012"/>
                  <a:gd name="T72" fmla="*/ 220 w 2830"/>
                  <a:gd name="T73" fmla="*/ 2910 h 3012"/>
                  <a:gd name="T74" fmla="*/ 250 w 2830"/>
                  <a:gd name="T75" fmla="*/ 2966 h 3012"/>
                  <a:gd name="T76" fmla="*/ 292 w 2830"/>
                  <a:gd name="T77" fmla="*/ 2998 h 3012"/>
                  <a:gd name="T78" fmla="*/ 346 w 2830"/>
                  <a:gd name="T79" fmla="*/ 3010 h 3012"/>
                  <a:gd name="T80" fmla="*/ 1744 w 2830"/>
                  <a:gd name="T81" fmla="*/ 3012 h 3012"/>
                  <a:gd name="T82" fmla="*/ 1746 w 2830"/>
                  <a:gd name="T83" fmla="*/ 1702 h 3012"/>
                  <a:gd name="T84" fmla="*/ 1786 w 2830"/>
                  <a:gd name="T85" fmla="*/ 1632 h 3012"/>
                  <a:gd name="T86" fmla="*/ 1840 w 2830"/>
                  <a:gd name="T87" fmla="*/ 1572 h 3012"/>
                  <a:gd name="T88" fmla="*/ 1900 w 2830"/>
                  <a:gd name="T89" fmla="*/ 1530 h 3012"/>
                  <a:gd name="T90" fmla="*/ 1952 w 2830"/>
                  <a:gd name="T91" fmla="*/ 1502 h 3012"/>
                  <a:gd name="T92" fmla="*/ 2048 w 2830"/>
                  <a:gd name="T93" fmla="*/ 1458 h 3012"/>
                  <a:gd name="T94" fmla="*/ 2162 w 2830"/>
                  <a:gd name="T95" fmla="*/ 1424 h 3012"/>
                  <a:gd name="T96" fmla="*/ 2376 w 2830"/>
                  <a:gd name="T97" fmla="*/ 1382 h 3012"/>
                  <a:gd name="T98" fmla="*/ 2564 w 2830"/>
                  <a:gd name="T99" fmla="*/ 1366 h 3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30" h="3012">
                    <a:moveTo>
                      <a:pt x="2564" y="1366"/>
                    </a:moveTo>
                    <a:lnTo>
                      <a:pt x="2564" y="280"/>
                    </a:lnTo>
                    <a:lnTo>
                      <a:pt x="490" y="280"/>
                    </a:lnTo>
                    <a:lnTo>
                      <a:pt x="490" y="280"/>
                    </a:lnTo>
                    <a:lnTo>
                      <a:pt x="472" y="280"/>
                    </a:lnTo>
                    <a:lnTo>
                      <a:pt x="458" y="274"/>
                    </a:lnTo>
                    <a:lnTo>
                      <a:pt x="444" y="268"/>
                    </a:lnTo>
                    <a:lnTo>
                      <a:pt x="432" y="258"/>
                    </a:lnTo>
                    <a:lnTo>
                      <a:pt x="422" y="246"/>
                    </a:lnTo>
                    <a:lnTo>
                      <a:pt x="416" y="232"/>
                    </a:lnTo>
                    <a:lnTo>
                      <a:pt x="410" y="216"/>
                    </a:lnTo>
                    <a:lnTo>
                      <a:pt x="410" y="200"/>
                    </a:lnTo>
                    <a:lnTo>
                      <a:pt x="410" y="200"/>
                    </a:lnTo>
                    <a:lnTo>
                      <a:pt x="410" y="184"/>
                    </a:lnTo>
                    <a:lnTo>
                      <a:pt x="416" y="170"/>
                    </a:lnTo>
                    <a:lnTo>
                      <a:pt x="422" y="156"/>
                    </a:lnTo>
                    <a:lnTo>
                      <a:pt x="432" y="144"/>
                    </a:lnTo>
                    <a:lnTo>
                      <a:pt x="444" y="134"/>
                    </a:lnTo>
                    <a:lnTo>
                      <a:pt x="458" y="126"/>
                    </a:lnTo>
                    <a:lnTo>
                      <a:pt x="472" y="122"/>
                    </a:lnTo>
                    <a:lnTo>
                      <a:pt x="490" y="120"/>
                    </a:lnTo>
                    <a:lnTo>
                      <a:pt x="2724" y="120"/>
                    </a:lnTo>
                    <a:lnTo>
                      <a:pt x="2724" y="1362"/>
                    </a:lnTo>
                    <a:lnTo>
                      <a:pt x="2724" y="1362"/>
                    </a:lnTo>
                    <a:lnTo>
                      <a:pt x="2776" y="1364"/>
                    </a:lnTo>
                    <a:lnTo>
                      <a:pt x="2830" y="1366"/>
                    </a:lnTo>
                    <a:lnTo>
                      <a:pt x="2830" y="0"/>
                    </a:lnTo>
                    <a:lnTo>
                      <a:pt x="410" y="0"/>
                    </a:lnTo>
                    <a:lnTo>
                      <a:pt x="410" y="0"/>
                    </a:lnTo>
                    <a:lnTo>
                      <a:pt x="382" y="16"/>
                    </a:lnTo>
                    <a:lnTo>
                      <a:pt x="356" y="36"/>
                    </a:lnTo>
                    <a:lnTo>
                      <a:pt x="334" y="54"/>
                    </a:lnTo>
                    <a:lnTo>
                      <a:pt x="314" y="74"/>
                    </a:lnTo>
                    <a:lnTo>
                      <a:pt x="296" y="92"/>
                    </a:lnTo>
                    <a:lnTo>
                      <a:pt x="280" y="112"/>
                    </a:lnTo>
                    <a:lnTo>
                      <a:pt x="266" y="130"/>
                    </a:lnTo>
                    <a:lnTo>
                      <a:pt x="254" y="148"/>
                    </a:lnTo>
                    <a:lnTo>
                      <a:pt x="234" y="180"/>
                    </a:lnTo>
                    <a:lnTo>
                      <a:pt x="222" y="206"/>
                    </a:lnTo>
                    <a:lnTo>
                      <a:pt x="214" y="230"/>
                    </a:lnTo>
                    <a:lnTo>
                      <a:pt x="214" y="230"/>
                    </a:lnTo>
                    <a:lnTo>
                      <a:pt x="214" y="736"/>
                    </a:lnTo>
                    <a:lnTo>
                      <a:pt x="80" y="736"/>
                    </a:lnTo>
                    <a:lnTo>
                      <a:pt x="80" y="736"/>
                    </a:lnTo>
                    <a:lnTo>
                      <a:pt x="62" y="738"/>
                    </a:lnTo>
                    <a:lnTo>
                      <a:pt x="48" y="742"/>
                    </a:lnTo>
                    <a:lnTo>
                      <a:pt x="34" y="750"/>
                    </a:lnTo>
                    <a:lnTo>
                      <a:pt x="22" y="760"/>
                    </a:lnTo>
                    <a:lnTo>
                      <a:pt x="12" y="772"/>
                    </a:lnTo>
                    <a:lnTo>
                      <a:pt x="6" y="784"/>
                    </a:lnTo>
                    <a:lnTo>
                      <a:pt x="0" y="800"/>
                    </a:lnTo>
                    <a:lnTo>
                      <a:pt x="0" y="816"/>
                    </a:lnTo>
                    <a:lnTo>
                      <a:pt x="0" y="816"/>
                    </a:lnTo>
                    <a:lnTo>
                      <a:pt x="0" y="832"/>
                    </a:lnTo>
                    <a:lnTo>
                      <a:pt x="6" y="846"/>
                    </a:lnTo>
                    <a:lnTo>
                      <a:pt x="12" y="860"/>
                    </a:lnTo>
                    <a:lnTo>
                      <a:pt x="22" y="872"/>
                    </a:lnTo>
                    <a:lnTo>
                      <a:pt x="34" y="882"/>
                    </a:lnTo>
                    <a:lnTo>
                      <a:pt x="48" y="890"/>
                    </a:lnTo>
                    <a:lnTo>
                      <a:pt x="62" y="894"/>
                    </a:lnTo>
                    <a:lnTo>
                      <a:pt x="80" y="896"/>
                    </a:lnTo>
                    <a:lnTo>
                      <a:pt x="214" y="896"/>
                    </a:lnTo>
                    <a:lnTo>
                      <a:pt x="214" y="896"/>
                    </a:lnTo>
                    <a:lnTo>
                      <a:pt x="214" y="1556"/>
                    </a:lnTo>
                    <a:lnTo>
                      <a:pt x="80" y="1556"/>
                    </a:lnTo>
                    <a:lnTo>
                      <a:pt x="80" y="1556"/>
                    </a:lnTo>
                    <a:lnTo>
                      <a:pt x="62" y="1558"/>
                    </a:lnTo>
                    <a:lnTo>
                      <a:pt x="48" y="1562"/>
                    </a:lnTo>
                    <a:lnTo>
                      <a:pt x="34" y="1570"/>
                    </a:lnTo>
                    <a:lnTo>
                      <a:pt x="22" y="1580"/>
                    </a:lnTo>
                    <a:lnTo>
                      <a:pt x="12" y="1592"/>
                    </a:lnTo>
                    <a:lnTo>
                      <a:pt x="6" y="1606"/>
                    </a:lnTo>
                    <a:lnTo>
                      <a:pt x="0" y="1620"/>
                    </a:lnTo>
                    <a:lnTo>
                      <a:pt x="0" y="1636"/>
                    </a:lnTo>
                    <a:lnTo>
                      <a:pt x="0" y="1636"/>
                    </a:lnTo>
                    <a:lnTo>
                      <a:pt x="0" y="1652"/>
                    </a:lnTo>
                    <a:lnTo>
                      <a:pt x="6" y="1668"/>
                    </a:lnTo>
                    <a:lnTo>
                      <a:pt x="12" y="1682"/>
                    </a:lnTo>
                    <a:lnTo>
                      <a:pt x="22" y="1694"/>
                    </a:lnTo>
                    <a:lnTo>
                      <a:pt x="34" y="1702"/>
                    </a:lnTo>
                    <a:lnTo>
                      <a:pt x="48" y="1710"/>
                    </a:lnTo>
                    <a:lnTo>
                      <a:pt x="62" y="1716"/>
                    </a:lnTo>
                    <a:lnTo>
                      <a:pt x="80" y="1716"/>
                    </a:lnTo>
                    <a:lnTo>
                      <a:pt x="214" y="1716"/>
                    </a:lnTo>
                    <a:lnTo>
                      <a:pt x="214" y="1716"/>
                    </a:lnTo>
                    <a:lnTo>
                      <a:pt x="214" y="2314"/>
                    </a:lnTo>
                    <a:lnTo>
                      <a:pt x="80" y="2314"/>
                    </a:lnTo>
                    <a:lnTo>
                      <a:pt x="80" y="2314"/>
                    </a:lnTo>
                    <a:lnTo>
                      <a:pt x="62" y="2316"/>
                    </a:lnTo>
                    <a:lnTo>
                      <a:pt x="48" y="2320"/>
                    </a:lnTo>
                    <a:lnTo>
                      <a:pt x="34" y="2328"/>
                    </a:lnTo>
                    <a:lnTo>
                      <a:pt x="22" y="2338"/>
                    </a:lnTo>
                    <a:lnTo>
                      <a:pt x="12" y="2348"/>
                    </a:lnTo>
                    <a:lnTo>
                      <a:pt x="6" y="2362"/>
                    </a:lnTo>
                    <a:lnTo>
                      <a:pt x="0" y="2378"/>
                    </a:lnTo>
                    <a:lnTo>
                      <a:pt x="0" y="2394"/>
                    </a:lnTo>
                    <a:lnTo>
                      <a:pt x="0" y="2394"/>
                    </a:lnTo>
                    <a:lnTo>
                      <a:pt x="0" y="2410"/>
                    </a:lnTo>
                    <a:lnTo>
                      <a:pt x="6" y="2424"/>
                    </a:lnTo>
                    <a:lnTo>
                      <a:pt x="12" y="2438"/>
                    </a:lnTo>
                    <a:lnTo>
                      <a:pt x="22" y="2450"/>
                    </a:lnTo>
                    <a:lnTo>
                      <a:pt x="34" y="2460"/>
                    </a:lnTo>
                    <a:lnTo>
                      <a:pt x="48" y="2468"/>
                    </a:lnTo>
                    <a:lnTo>
                      <a:pt x="62" y="2472"/>
                    </a:lnTo>
                    <a:lnTo>
                      <a:pt x="80" y="2474"/>
                    </a:lnTo>
                    <a:lnTo>
                      <a:pt x="214" y="2474"/>
                    </a:lnTo>
                    <a:lnTo>
                      <a:pt x="214" y="2474"/>
                    </a:lnTo>
                    <a:lnTo>
                      <a:pt x="214" y="2854"/>
                    </a:lnTo>
                    <a:lnTo>
                      <a:pt x="214" y="2854"/>
                    </a:lnTo>
                    <a:lnTo>
                      <a:pt x="216" y="2884"/>
                    </a:lnTo>
                    <a:lnTo>
                      <a:pt x="220" y="2910"/>
                    </a:lnTo>
                    <a:lnTo>
                      <a:pt x="228" y="2932"/>
                    </a:lnTo>
                    <a:lnTo>
                      <a:pt x="238" y="2952"/>
                    </a:lnTo>
                    <a:lnTo>
                      <a:pt x="250" y="2966"/>
                    </a:lnTo>
                    <a:lnTo>
                      <a:pt x="262" y="2980"/>
                    </a:lnTo>
                    <a:lnTo>
                      <a:pt x="276" y="2990"/>
                    </a:lnTo>
                    <a:lnTo>
                      <a:pt x="292" y="2998"/>
                    </a:lnTo>
                    <a:lnTo>
                      <a:pt x="306" y="3002"/>
                    </a:lnTo>
                    <a:lnTo>
                      <a:pt x="320" y="3006"/>
                    </a:lnTo>
                    <a:lnTo>
                      <a:pt x="346" y="3010"/>
                    </a:lnTo>
                    <a:lnTo>
                      <a:pt x="364" y="3012"/>
                    </a:lnTo>
                    <a:lnTo>
                      <a:pt x="370" y="3012"/>
                    </a:lnTo>
                    <a:lnTo>
                      <a:pt x="1744" y="3012"/>
                    </a:lnTo>
                    <a:lnTo>
                      <a:pt x="1744" y="1710"/>
                    </a:lnTo>
                    <a:lnTo>
                      <a:pt x="1746" y="1702"/>
                    </a:lnTo>
                    <a:lnTo>
                      <a:pt x="1746" y="1702"/>
                    </a:lnTo>
                    <a:lnTo>
                      <a:pt x="1756" y="1680"/>
                    </a:lnTo>
                    <a:lnTo>
                      <a:pt x="1768" y="1658"/>
                    </a:lnTo>
                    <a:lnTo>
                      <a:pt x="1786" y="1632"/>
                    </a:lnTo>
                    <a:lnTo>
                      <a:pt x="1810" y="1602"/>
                    </a:lnTo>
                    <a:lnTo>
                      <a:pt x="1824" y="1588"/>
                    </a:lnTo>
                    <a:lnTo>
                      <a:pt x="1840" y="1572"/>
                    </a:lnTo>
                    <a:lnTo>
                      <a:pt x="1858" y="1558"/>
                    </a:lnTo>
                    <a:lnTo>
                      <a:pt x="1878" y="1544"/>
                    </a:lnTo>
                    <a:lnTo>
                      <a:pt x="1900" y="1530"/>
                    </a:lnTo>
                    <a:lnTo>
                      <a:pt x="1924" y="1518"/>
                    </a:lnTo>
                    <a:lnTo>
                      <a:pt x="1924" y="1518"/>
                    </a:lnTo>
                    <a:lnTo>
                      <a:pt x="1952" y="1502"/>
                    </a:lnTo>
                    <a:lnTo>
                      <a:pt x="1982" y="1486"/>
                    </a:lnTo>
                    <a:lnTo>
                      <a:pt x="2014" y="1472"/>
                    </a:lnTo>
                    <a:lnTo>
                      <a:pt x="2048" y="1458"/>
                    </a:lnTo>
                    <a:lnTo>
                      <a:pt x="2086" y="1446"/>
                    </a:lnTo>
                    <a:lnTo>
                      <a:pt x="2122" y="1434"/>
                    </a:lnTo>
                    <a:lnTo>
                      <a:pt x="2162" y="1424"/>
                    </a:lnTo>
                    <a:lnTo>
                      <a:pt x="2202" y="1414"/>
                    </a:lnTo>
                    <a:lnTo>
                      <a:pt x="2288" y="1396"/>
                    </a:lnTo>
                    <a:lnTo>
                      <a:pt x="2376" y="1382"/>
                    </a:lnTo>
                    <a:lnTo>
                      <a:pt x="2470" y="1372"/>
                    </a:lnTo>
                    <a:lnTo>
                      <a:pt x="2564" y="1366"/>
                    </a:lnTo>
                    <a:lnTo>
                      <a:pt x="2564" y="13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56" name="Freeform 11"/>
              <p:cNvSpPr>
                <a:spLocks/>
              </p:cNvSpPr>
              <p:nvPr/>
            </p:nvSpPr>
            <p:spPr bwMode="auto">
              <a:xfrm>
                <a:off x="6134100" y="3106738"/>
                <a:ext cx="2825750" cy="3368675"/>
              </a:xfrm>
              <a:custGeom>
                <a:avLst/>
                <a:gdLst>
                  <a:gd name="T0" fmla="*/ 866 w 1780"/>
                  <a:gd name="T1" fmla="*/ 356 h 2122"/>
                  <a:gd name="T2" fmla="*/ 730 w 1780"/>
                  <a:gd name="T3" fmla="*/ 352 h 2122"/>
                  <a:gd name="T4" fmla="*/ 594 w 1780"/>
                  <a:gd name="T5" fmla="*/ 340 h 2122"/>
                  <a:gd name="T6" fmla="*/ 464 w 1780"/>
                  <a:gd name="T7" fmla="*/ 322 h 2122"/>
                  <a:gd name="T8" fmla="*/ 342 w 1780"/>
                  <a:gd name="T9" fmla="*/ 296 h 2122"/>
                  <a:gd name="T10" fmla="*/ 232 w 1780"/>
                  <a:gd name="T11" fmla="*/ 262 h 2122"/>
                  <a:gd name="T12" fmla="*/ 136 w 1780"/>
                  <a:gd name="T13" fmla="*/ 222 h 2122"/>
                  <a:gd name="T14" fmla="*/ 58 w 1780"/>
                  <a:gd name="T15" fmla="*/ 174 h 2122"/>
                  <a:gd name="T16" fmla="*/ 12 w 1780"/>
                  <a:gd name="T17" fmla="*/ 134 h 2122"/>
                  <a:gd name="T18" fmla="*/ 0 w 1780"/>
                  <a:gd name="T19" fmla="*/ 1940 h 2122"/>
                  <a:gd name="T20" fmla="*/ 26 w 1780"/>
                  <a:gd name="T21" fmla="*/ 1960 h 2122"/>
                  <a:gd name="T22" fmla="*/ 90 w 1780"/>
                  <a:gd name="T23" fmla="*/ 1996 h 2122"/>
                  <a:gd name="T24" fmla="*/ 174 w 1780"/>
                  <a:gd name="T25" fmla="*/ 2030 h 2122"/>
                  <a:gd name="T26" fmla="*/ 272 w 1780"/>
                  <a:gd name="T27" fmla="*/ 2058 h 2122"/>
                  <a:gd name="T28" fmla="*/ 386 w 1780"/>
                  <a:gd name="T29" fmla="*/ 2082 h 2122"/>
                  <a:gd name="T30" fmla="*/ 512 w 1780"/>
                  <a:gd name="T31" fmla="*/ 2102 h 2122"/>
                  <a:gd name="T32" fmla="*/ 646 w 1780"/>
                  <a:gd name="T33" fmla="*/ 2114 h 2122"/>
                  <a:gd name="T34" fmla="*/ 790 w 1780"/>
                  <a:gd name="T35" fmla="*/ 2122 h 2122"/>
                  <a:gd name="T36" fmla="*/ 866 w 1780"/>
                  <a:gd name="T37" fmla="*/ 2122 h 2122"/>
                  <a:gd name="T38" fmla="*/ 1050 w 1780"/>
                  <a:gd name="T39" fmla="*/ 2118 h 2122"/>
                  <a:gd name="T40" fmla="*/ 1222 w 1780"/>
                  <a:gd name="T41" fmla="*/ 2102 h 2122"/>
                  <a:gd name="T42" fmla="*/ 1376 w 1780"/>
                  <a:gd name="T43" fmla="*/ 2076 h 2122"/>
                  <a:gd name="T44" fmla="*/ 1512 w 1780"/>
                  <a:gd name="T45" fmla="*/ 2044 h 2122"/>
                  <a:gd name="T46" fmla="*/ 1624 w 1780"/>
                  <a:gd name="T47" fmla="*/ 2004 h 2122"/>
                  <a:gd name="T48" fmla="*/ 1690 w 1780"/>
                  <a:gd name="T49" fmla="*/ 1970 h 2122"/>
                  <a:gd name="T50" fmla="*/ 1724 w 1780"/>
                  <a:gd name="T51" fmla="*/ 1946 h 2122"/>
                  <a:gd name="T52" fmla="*/ 1750 w 1780"/>
                  <a:gd name="T53" fmla="*/ 1922 h 2122"/>
                  <a:gd name="T54" fmla="*/ 1770 w 1780"/>
                  <a:gd name="T55" fmla="*/ 1894 h 2122"/>
                  <a:gd name="T56" fmla="*/ 1778 w 1780"/>
                  <a:gd name="T57" fmla="*/ 1868 h 2122"/>
                  <a:gd name="T58" fmla="*/ 1780 w 1780"/>
                  <a:gd name="T59" fmla="*/ 0 h 2122"/>
                  <a:gd name="T60" fmla="*/ 1778 w 1780"/>
                  <a:gd name="T61" fmla="*/ 22 h 2122"/>
                  <a:gd name="T62" fmla="*/ 1768 w 1780"/>
                  <a:gd name="T63" fmla="*/ 64 h 2122"/>
                  <a:gd name="T64" fmla="*/ 1748 w 1780"/>
                  <a:gd name="T65" fmla="*/ 102 h 2122"/>
                  <a:gd name="T66" fmla="*/ 1718 w 1780"/>
                  <a:gd name="T67" fmla="*/ 138 h 2122"/>
                  <a:gd name="T68" fmla="*/ 1682 w 1780"/>
                  <a:gd name="T69" fmla="*/ 170 h 2122"/>
                  <a:gd name="T70" fmla="*/ 1636 w 1780"/>
                  <a:gd name="T71" fmla="*/ 202 h 2122"/>
                  <a:gd name="T72" fmla="*/ 1584 w 1780"/>
                  <a:gd name="T73" fmla="*/ 228 h 2122"/>
                  <a:gd name="T74" fmla="*/ 1494 w 1780"/>
                  <a:gd name="T75" fmla="*/ 266 h 2122"/>
                  <a:gd name="T76" fmla="*/ 1356 w 1780"/>
                  <a:gd name="T77" fmla="*/ 304 h 2122"/>
                  <a:gd name="T78" fmla="*/ 1200 w 1780"/>
                  <a:gd name="T79" fmla="*/ 332 h 2122"/>
                  <a:gd name="T80" fmla="*/ 1036 w 1780"/>
                  <a:gd name="T81" fmla="*/ 350 h 2122"/>
                  <a:gd name="T82" fmla="*/ 866 w 1780"/>
                  <a:gd name="T83" fmla="*/ 356 h 2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80" h="2122">
                    <a:moveTo>
                      <a:pt x="866" y="356"/>
                    </a:moveTo>
                    <a:lnTo>
                      <a:pt x="866" y="356"/>
                    </a:lnTo>
                    <a:lnTo>
                      <a:pt x="798" y="354"/>
                    </a:lnTo>
                    <a:lnTo>
                      <a:pt x="730" y="352"/>
                    </a:lnTo>
                    <a:lnTo>
                      <a:pt x="660" y="348"/>
                    </a:lnTo>
                    <a:lnTo>
                      <a:pt x="594" y="340"/>
                    </a:lnTo>
                    <a:lnTo>
                      <a:pt x="528" y="332"/>
                    </a:lnTo>
                    <a:lnTo>
                      <a:pt x="464" y="322"/>
                    </a:lnTo>
                    <a:lnTo>
                      <a:pt x="402" y="310"/>
                    </a:lnTo>
                    <a:lnTo>
                      <a:pt x="342" y="296"/>
                    </a:lnTo>
                    <a:lnTo>
                      <a:pt x="286" y="280"/>
                    </a:lnTo>
                    <a:lnTo>
                      <a:pt x="232" y="262"/>
                    </a:lnTo>
                    <a:lnTo>
                      <a:pt x="182" y="244"/>
                    </a:lnTo>
                    <a:lnTo>
                      <a:pt x="136" y="222"/>
                    </a:lnTo>
                    <a:lnTo>
                      <a:pt x="96" y="200"/>
                    </a:lnTo>
                    <a:lnTo>
                      <a:pt x="58" y="174"/>
                    </a:lnTo>
                    <a:lnTo>
                      <a:pt x="26" y="148"/>
                    </a:lnTo>
                    <a:lnTo>
                      <a:pt x="12" y="134"/>
                    </a:lnTo>
                    <a:lnTo>
                      <a:pt x="0" y="120"/>
                    </a:lnTo>
                    <a:lnTo>
                      <a:pt x="0" y="1940"/>
                    </a:lnTo>
                    <a:lnTo>
                      <a:pt x="0" y="1940"/>
                    </a:lnTo>
                    <a:lnTo>
                      <a:pt x="26" y="1960"/>
                    </a:lnTo>
                    <a:lnTo>
                      <a:pt x="56" y="1978"/>
                    </a:lnTo>
                    <a:lnTo>
                      <a:pt x="90" y="1996"/>
                    </a:lnTo>
                    <a:lnTo>
                      <a:pt x="130" y="2014"/>
                    </a:lnTo>
                    <a:lnTo>
                      <a:pt x="174" y="2030"/>
                    </a:lnTo>
                    <a:lnTo>
                      <a:pt x="222" y="2044"/>
                    </a:lnTo>
                    <a:lnTo>
                      <a:pt x="272" y="2058"/>
                    </a:lnTo>
                    <a:lnTo>
                      <a:pt x="328" y="2072"/>
                    </a:lnTo>
                    <a:lnTo>
                      <a:pt x="386" y="2082"/>
                    </a:lnTo>
                    <a:lnTo>
                      <a:pt x="448" y="2092"/>
                    </a:lnTo>
                    <a:lnTo>
                      <a:pt x="512" y="2102"/>
                    </a:lnTo>
                    <a:lnTo>
                      <a:pt x="578" y="2108"/>
                    </a:lnTo>
                    <a:lnTo>
                      <a:pt x="646" y="2114"/>
                    </a:lnTo>
                    <a:lnTo>
                      <a:pt x="718" y="2118"/>
                    </a:lnTo>
                    <a:lnTo>
                      <a:pt x="790" y="2122"/>
                    </a:lnTo>
                    <a:lnTo>
                      <a:pt x="866" y="2122"/>
                    </a:lnTo>
                    <a:lnTo>
                      <a:pt x="866" y="2122"/>
                    </a:lnTo>
                    <a:lnTo>
                      <a:pt x="958" y="2122"/>
                    </a:lnTo>
                    <a:lnTo>
                      <a:pt x="1050" y="2118"/>
                    </a:lnTo>
                    <a:lnTo>
                      <a:pt x="1138" y="2110"/>
                    </a:lnTo>
                    <a:lnTo>
                      <a:pt x="1222" y="2102"/>
                    </a:lnTo>
                    <a:lnTo>
                      <a:pt x="1302" y="2090"/>
                    </a:lnTo>
                    <a:lnTo>
                      <a:pt x="1376" y="2076"/>
                    </a:lnTo>
                    <a:lnTo>
                      <a:pt x="1446" y="2062"/>
                    </a:lnTo>
                    <a:lnTo>
                      <a:pt x="1512" y="2044"/>
                    </a:lnTo>
                    <a:lnTo>
                      <a:pt x="1570" y="2024"/>
                    </a:lnTo>
                    <a:lnTo>
                      <a:pt x="1624" y="2004"/>
                    </a:lnTo>
                    <a:lnTo>
                      <a:pt x="1670" y="1982"/>
                    </a:lnTo>
                    <a:lnTo>
                      <a:pt x="1690" y="1970"/>
                    </a:lnTo>
                    <a:lnTo>
                      <a:pt x="1708" y="1958"/>
                    </a:lnTo>
                    <a:lnTo>
                      <a:pt x="1724" y="1946"/>
                    </a:lnTo>
                    <a:lnTo>
                      <a:pt x="1738" y="1934"/>
                    </a:lnTo>
                    <a:lnTo>
                      <a:pt x="1750" y="1922"/>
                    </a:lnTo>
                    <a:lnTo>
                      <a:pt x="1762" y="1908"/>
                    </a:lnTo>
                    <a:lnTo>
                      <a:pt x="1770" y="1894"/>
                    </a:lnTo>
                    <a:lnTo>
                      <a:pt x="1774" y="1882"/>
                    </a:lnTo>
                    <a:lnTo>
                      <a:pt x="1778" y="1868"/>
                    </a:lnTo>
                    <a:lnTo>
                      <a:pt x="1780" y="1854"/>
                    </a:lnTo>
                    <a:lnTo>
                      <a:pt x="1780" y="0"/>
                    </a:lnTo>
                    <a:lnTo>
                      <a:pt x="1780" y="0"/>
                    </a:lnTo>
                    <a:lnTo>
                      <a:pt x="1778" y="22"/>
                    </a:lnTo>
                    <a:lnTo>
                      <a:pt x="1774" y="44"/>
                    </a:lnTo>
                    <a:lnTo>
                      <a:pt x="1768" y="64"/>
                    </a:lnTo>
                    <a:lnTo>
                      <a:pt x="1760" y="82"/>
                    </a:lnTo>
                    <a:lnTo>
                      <a:pt x="1748" y="102"/>
                    </a:lnTo>
                    <a:lnTo>
                      <a:pt x="1734" y="120"/>
                    </a:lnTo>
                    <a:lnTo>
                      <a:pt x="1718" y="138"/>
                    </a:lnTo>
                    <a:lnTo>
                      <a:pt x="1700" y="154"/>
                    </a:lnTo>
                    <a:lnTo>
                      <a:pt x="1682" y="170"/>
                    </a:lnTo>
                    <a:lnTo>
                      <a:pt x="1660" y="186"/>
                    </a:lnTo>
                    <a:lnTo>
                      <a:pt x="1636" y="202"/>
                    </a:lnTo>
                    <a:lnTo>
                      <a:pt x="1610" y="216"/>
                    </a:lnTo>
                    <a:lnTo>
                      <a:pt x="1584" y="228"/>
                    </a:lnTo>
                    <a:lnTo>
                      <a:pt x="1554" y="242"/>
                    </a:lnTo>
                    <a:lnTo>
                      <a:pt x="1494" y="266"/>
                    </a:lnTo>
                    <a:lnTo>
                      <a:pt x="1426" y="286"/>
                    </a:lnTo>
                    <a:lnTo>
                      <a:pt x="1356" y="304"/>
                    </a:lnTo>
                    <a:lnTo>
                      <a:pt x="1280" y="320"/>
                    </a:lnTo>
                    <a:lnTo>
                      <a:pt x="1200" y="332"/>
                    </a:lnTo>
                    <a:lnTo>
                      <a:pt x="1120" y="342"/>
                    </a:lnTo>
                    <a:lnTo>
                      <a:pt x="1036" y="350"/>
                    </a:lnTo>
                    <a:lnTo>
                      <a:pt x="952" y="354"/>
                    </a:lnTo>
                    <a:lnTo>
                      <a:pt x="866" y="356"/>
                    </a:lnTo>
                    <a:lnTo>
                      <a:pt x="866" y="3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57" name="Freeform 12"/>
              <p:cNvSpPr>
                <a:spLocks/>
              </p:cNvSpPr>
              <p:nvPr/>
            </p:nvSpPr>
            <p:spPr bwMode="auto">
              <a:xfrm>
                <a:off x="6299200" y="2779713"/>
                <a:ext cx="2422525" cy="654050"/>
              </a:xfrm>
              <a:custGeom>
                <a:avLst/>
                <a:gdLst>
                  <a:gd name="T0" fmla="*/ 0 w 1526"/>
                  <a:gd name="T1" fmla="*/ 206 h 412"/>
                  <a:gd name="T2" fmla="*/ 2 w 1526"/>
                  <a:gd name="T3" fmla="*/ 220 h 412"/>
                  <a:gd name="T4" fmla="*/ 12 w 1526"/>
                  <a:gd name="T5" fmla="*/ 236 h 412"/>
                  <a:gd name="T6" fmla="*/ 52 w 1526"/>
                  <a:gd name="T7" fmla="*/ 270 h 412"/>
                  <a:gd name="T8" fmla="*/ 116 w 1526"/>
                  <a:gd name="T9" fmla="*/ 304 h 412"/>
                  <a:gd name="T10" fmla="*/ 204 w 1526"/>
                  <a:gd name="T11" fmla="*/ 336 h 412"/>
                  <a:gd name="T12" fmla="*/ 312 w 1526"/>
                  <a:gd name="T13" fmla="*/ 366 h 412"/>
                  <a:gd name="T14" fmla="*/ 444 w 1526"/>
                  <a:gd name="T15" fmla="*/ 390 h 412"/>
                  <a:gd name="T16" fmla="*/ 594 w 1526"/>
                  <a:gd name="T17" fmla="*/ 406 h 412"/>
                  <a:gd name="T18" fmla="*/ 762 w 1526"/>
                  <a:gd name="T19" fmla="*/ 412 h 412"/>
                  <a:gd name="T20" fmla="*/ 850 w 1526"/>
                  <a:gd name="T21" fmla="*/ 412 h 412"/>
                  <a:gd name="T22" fmla="*/ 1010 w 1526"/>
                  <a:gd name="T23" fmla="*/ 400 h 412"/>
                  <a:gd name="T24" fmla="*/ 1150 w 1526"/>
                  <a:gd name="T25" fmla="*/ 380 h 412"/>
                  <a:gd name="T26" fmla="*/ 1270 w 1526"/>
                  <a:gd name="T27" fmla="*/ 352 h 412"/>
                  <a:gd name="T28" fmla="*/ 1370 w 1526"/>
                  <a:gd name="T29" fmla="*/ 320 h 412"/>
                  <a:gd name="T30" fmla="*/ 1446 w 1526"/>
                  <a:gd name="T31" fmla="*/ 286 h 412"/>
                  <a:gd name="T32" fmla="*/ 1496 w 1526"/>
                  <a:gd name="T33" fmla="*/ 252 h 412"/>
                  <a:gd name="T34" fmla="*/ 1520 w 1526"/>
                  <a:gd name="T35" fmla="*/ 228 h 412"/>
                  <a:gd name="T36" fmla="*/ 1526 w 1526"/>
                  <a:gd name="T37" fmla="*/ 214 h 412"/>
                  <a:gd name="T38" fmla="*/ 1526 w 1526"/>
                  <a:gd name="T39" fmla="*/ 206 h 412"/>
                  <a:gd name="T40" fmla="*/ 1524 w 1526"/>
                  <a:gd name="T41" fmla="*/ 192 h 412"/>
                  <a:gd name="T42" fmla="*/ 1514 w 1526"/>
                  <a:gd name="T43" fmla="*/ 176 h 412"/>
                  <a:gd name="T44" fmla="*/ 1474 w 1526"/>
                  <a:gd name="T45" fmla="*/ 144 h 412"/>
                  <a:gd name="T46" fmla="*/ 1410 w 1526"/>
                  <a:gd name="T47" fmla="*/ 110 h 412"/>
                  <a:gd name="T48" fmla="*/ 1322 w 1526"/>
                  <a:gd name="T49" fmla="*/ 76 h 412"/>
                  <a:gd name="T50" fmla="*/ 1212 w 1526"/>
                  <a:gd name="T51" fmla="*/ 46 h 412"/>
                  <a:gd name="T52" fmla="*/ 1082 w 1526"/>
                  <a:gd name="T53" fmla="*/ 22 h 412"/>
                  <a:gd name="T54" fmla="*/ 932 w 1526"/>
                  <a:gd name="T55" fmla="*/ 6 h 412"/>
                  <a:gd name="T56" fmla="*/ 762 w 1526"/>
                  <a:gd name="T57" fmla="*/ 0 h 412"/>
                  <a:gd name="T58" fmla="*/ 676 w 1526"/>
                  <a:gd name="T59" fmla="*/ 2 h 412"/>
                  <a:gd name="T60" fmla="*/ 516 w 1526"/>
                  <a:gd name="T61" fmla="*/ 14 h 412"/>
                  <a:gd name="T62" fmla="*/ 376 w 1526"/>
                  <a:gd name="T63" fmla="*/ 34 h 412"/>
                  <a:gd name="T64" fmla="*/ 256 w 1526"/>
                  <a:gd name="T65" fmla="*/ 60 h 412"/>
                  <a:gd name="T66" fmla="*/ 156 w 1526"/>
                  <a:gd name="T67" fmla="*/ 92 h 412"/>
                  <a:gd name="T68" fmla="*/ 80 w 1526"/>
                  <a:gd name="T69" fmla="*/ 126 h 412"/>
                  <a:gd name="T70" fmla="*/ 28 w 1526"/>
                  <a:gd name="T71" fmla="*/ 160 h 412"/>
                  <a:gd name="T72" fmla="*/ 6 w 1526"/>
                  <a:gd name="T73" fmla="*/ 184 h 412"/>
                  <a:gd name="T74" fmla="*/ 0 w 1526"/>
                  <a:gd name="T75" fmla="*/ 200 h 412"/>
                  <a:gd name="T76" fmla="*/ 0 w 1526"/>
                  <a:gd name="T77" fmla="*/ 20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26" h="412">
                    <a:moveTo>
                      <a:pt x="0" y="206"/>
                    </a:moveTo>
                    <a:lnTo>
                      <a:pt x="0" y="206"/>
                    </a:lnTo>
                    <a:lnTo>
                      <a:pt x="0" y="214"/>
                    </a:lnTo>
                    <a:lnTo>
                      <a:pt x="2" y="220"/>
                    </a:lnTo>
                    <a:lnTo>
                      <a:pt x="6" y="228"/>
                    </a:lnTo>
                    <a:lnTo>
                      <a:pt x="12" y="236"/>
                    </a:lnTo>
                    <a:lnTo>
                      <a:pt x="28" y="252"/>
                    </a:lnTo>
                    <a:lnTo>
                      <a:pt x="52" y="270"/>
                    </a:lnTo>
                    <a:lnTo>
                      <a:pt x="80" y="286"/>
                    </a:lnTo>
                    <a:lnTo>
                      <a:pt x="116" y="304"/>
                    </a:lnTo>
                    <a:lnTo>
                      <a:pt x="156" y="320"/>
                    </a:lnTo>
                    <a:lnTo>
                      <a:pt x="204" y="336"/>
                    </a:lnTo>
                    <a:lnTo>
                      <a:pt x="256" y="352"/>
                    </a:lnTo>
                    <a:lnTo>
                      <a:pt x="312" y="366"/>
                    </a:lnTo>
                    <a:lnTo>
                      <a:pt x="376" y="380"/>
                    </a:lnTo>
                    <a:lnTo>
                      <a:pt x="444" y="390"/>
                    </a:lnTo>
                    <a:lnTo>
                      <a:pt x="516" y="400"/>
                    </a:lnTo>
                    <a:lnTo>
                      <a:pt x="594" y="406"/>
                    </a:lnTo>
                    <a:lnTo>
                      <a:pt x="676" y="412"/>
                    </a:lnTo>
                    <a:lnTo>
                      <a:pt x="762" y="412"/>
                    </a:lnTo>
                    <a:lnTo>
                      <a:pt x="762" y="412"/>
                    </a:lnTo>
                    <a:lnTo>
                      <a:pt x="850" y="412"/>
                    </a:lnTo>
                    <a:lnTo>
                      <a:pt x="932" y="406"/>
                    </a:lnTo>
                    <a:lnTo>
                      <a:pt x="1010" y="400"/>
                    </a:lnTo>
                    <a:lnTo>
                      <a:pt x="1082" y="390"/>
                    </a:lnTo>
                    <a:lnTo>
                      <a:pt x="1150" y="380"/>
                    </a:lnTo>
                    <a:lnTo>
                      <a:pt x="1212" y="366"/>
                    </a:lnTo>
                    <a:lnTo>
                      <a:pt x="1270" y="352"/>
                    </a:lnTo>
                    <a:lnTo>
                      <a:pt x="1322" y="336"/>
                    </a:lnTo>
                    <a:lnTo>
                      <a:pt x="1370" y="320"/>
                    </a:lnTo>
                    <a:lnTo>
                      <a:pt x="1410" y="304"/>
                    </a:lnTo>
                    <a:lnTo>
                      <a:pt x="1446" y="286"/>
                    </a:lnTo>
                    <a:lnTo>
                      <a:pt x="1474" y="270"/>
                    </a:lnTo>
                    <a:lnTo>
                      <a:pt x="1496" y="252"/>
                    </a:lnTo>
                    <a:lnTo>
                      <a:pt x="1514" y="236"/>
                    </a:lnTo>
                    <a:lnTo>
                      <a:pt x="1520" y="228"/>
                    </a:lnTo>
                    <a:lnTo>
                      <a:pt x="1524" y="220"/>
                    </a:lnTo>
                    <a:lnTo>
                      <a:pt x="1526" y="214"/>
                    </a:lnTo>
                    <a:lnTo>
                      <a:pt x="1526" y="206"/>
                    </a:lnTo>
                    <a:lnTo>
                      <a:pt x="1526" y="206"/>
                    </a:lnTo>
                    <a:lnTo>
                      <a:pt x="1526" y="200"/>
                    </a:lnTo>
                    <a:lnTo>
                      <a:pt x="1524" y="192"/>
                    </a:lnTo>
                    <a:lnTo>
                      <a:pt x="1520" y="184"/>
                    </a:lnTo>
                    <a:lnTo>
                      <a:pt x="1514" y="176"/>
                    </a:lnTo>
                    <a:lnTo>
                      <a:pt x="1496" y="160"/>
                    </a:lnTo>
                    <a:lnTo>
                      <a:pt x="1474" y="144"/>
                    </a:lnTo>
                    <a:lnTo>
                      <a:pt x="1446" y="126"/>
                    </a:lnTo>
                    <a:lnTo>
                      <a:pt x="1410" y="110"/>
                    </a:lnTo>
                    <a:lnTo>
                      <a:pt x="1370" y="92"/>
                    </a:lnTo>
                    <a:lnTo>
                      <a:pt x="1322" y="76"/>
                    </a:lnTo>
                    <a:lnTo>
                      <a:pt x="1270" y="60"/>
                    </a:lnTo>
                    <a:lnTo>
                      <a:pt x="1212" y="46"/>
                    </a:lnTo>
                    <a:lnTo>
                      <a:pt x="1150" y="34"/>
                    </a:lnTo>
                    <a:lnTo>
                      <a:pt x="1082" y="22"/>
                    </a:lnTo>
                    <a:lnTo>
                      <a:pt x="1010" y="14"/>
                    </a:lnTo>
                    <a:lnTo>
                      <a:pt x="932" y="6"/>
                    </a:lnTo>
                    <a:lnTo>
                      <a:pt x="850" y="2"/>
                    </a:lnTo>
                    <a:lnTo>
                      <a:pt x="762" y="0"/>
                    </a:lnTo>
                    <a:lnTo>
                      <a:pt x="762" y="0"/>
                    </a:lnTo>
                    <a:lnTo>
                      <a:pt x="676" y="2"/>
                    </a:lnTo>
                    <a:lnTo>
                      <a:pt x="594" y="6"/>
                    </a:lnTo>
                    <a:lnTo>
                      <a:pt x="516" y="14"/>
                    </a:lnTo>
                    <a:lnTo>
                      <a:pt x="444" y="22"/>
                    </a:lnTo>
                    <a:lnTo>
                      <a:pt x="376" y="34"/>
                    </a:lnTo>
                    <a:lnTo>
                      <a:pt x="312" y="46"/>
                    </a:lnTo>
                    <a:lnTo>
                      <a:pt x="256" y="60"/>
                    </a:lnTo>
                    <a:lnTo>
                      <a:pt x="204" y="76"/>
                    </a:lnTo>
                    <a:lnTo>
                      <a:pt x="156" y="92"/>
                    </a:lnTo>
                    <a:lnTo>
                      <a:pt x="116" y="110"/>
                    </a:lnTo>
                    <a:lnTo>
                      <a:pt x="80" y="126"/>
                    </a:lnTo>
                    <a:lnTo>
                      <a:pt x="52" y="144"/>
                    </a:lnTo>
                    <a:lnTo>
                      <a:pt x="28" y="160"/>
                    </a:lnTo>
                    <a:lnTo>
                      <a:pt x="12" y="176"/>
                    </a:lnTo>
                    <a:lnTo>
                      <a:pt x="6" y="184"/>
                    </a:lnTo>
                    <a:lnTo>
                      <a:pt x="2" y="192"/>
                    </a:lnTo>
                    <a:lnTo>
                      <a:pt x="0" y="200"/>
                    </a:lnTo>
                    <a:lnTo>
                      <a:pt x="0" y="206"/>
                    </a:lnTo>
                    <a:lnTo>
                      <a:pt x="0" y="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152" name="Rectangle 151"/>
            <p:cNvSpPr/>
            <p:nvPr/>
          </p:nvSpPr>
          <p:spPr>
            <a:xfrm>
              <a:off x="2652706" y="2296963"/>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Data Factory </a:t>
              </a:r>
              <a:endParaRPr kumimoji="0" lang="en-US" sz="1100" b="0" i="0" u="none" strike="noStrike" kern="0" cap="none" spc="0" normalizeH="0" baseline="0" noProof="0" dirty="0">
                <a:ln>
                  <a:noFill/>
                </a:ln>
                <a:solidFill>
                  <a:srgbClr val="FFFFFF"/>
                </a:solidFill>
                <a:effectLst/>
                <a:uLnTx/>
                <a:uFillTx/>
              </a:endParaRPr>
            </a:p>
          </p:txBody>
        </p:sp>
        <p:sp>
          <p:nvSpPr>
            <p:cNvPr id="153" name="Freeform 540"/>
            <p:cNvSpPr/>
            <p:nvPr/>
          </p:nvSpPr>
          <p:spPr bwMode="auto">
            <a:xfrm>
              <a:off x="2333792" y="2235699"/>
              <a:ext cx="286460" cy="301030"/>
            </a:xfrm>
            <a:custGeom>
              <a:avLst/>
              <a:gdLst>
                <a:gd name="connsiteX0" fmla="*/ 1931382 w 2687091"/>
                <a:gd name="connsiteY0" fmla="*/ 1799512 h 2823758"/>
                <a:gd name="connsiteX1" fmla="*/ 1931382 w 2687091"/>
                <a:gd name="connsiteY1" fmla="*/ 2128383 h 2823758"/>
                <a:gd name="connsiteX2" fmla="*/ 2260253 w 2687091"/>
                <a:gd name="connsiteY2" fmla="*/ 2128383 h 2823758"/>
                <a:gd name="connsiteX3" fmla="*/ 2260253 w 2687091"/>
                <a:gd name="connsiteY3" fmla="*/ 1799512 h 2823758"/>
                <a:gd name="connsiteX4" fmla="*/ 1372033 w 2687091"/>
                <a:gd name="connsiteY4" fmla="*/ 1799512 h 2823758"/>
                <a:gd name="connsiteX5" fmla="*/ 1372033 w 2687091"/>
                <a:gd name="connsiteY5" fmla="*/ 2128383 h 2823758"/>
                <a:gd name="connsiteX6" fmla="*/ 1700904 w 2687091"/>
                <a:gd name="connsiteY6" fmla="*/ 2128383 h 2823758"/>
                <a:gd name="connsiteX7" fmla="*/ 1700904 w 2687091"/>
                <a:gd name="connsiteY7" fmla="*/ 1799512 h 2823758"/>
                <a:gd name="connsiteX8" fmla="*/ 812685 w 2687091"/>
                <a:gd name="connsiteY8" fmla="*/ 1799512 h 2823758"/>
                <a:gd name="connsiteX9" fmla="*/ 812685 w 2687091"/>
                <a:gd name="connsiteY9" fmla="*/ 2128383 h 2823758"/>
                <a:gd name="connsiteX10" fmla="*/ 1141555 w 2687091"/>
                <a:gd name="connsiteY10" fmla="*/ 2128383 h 2823758"/>
                <a:gd name="connsiteX11" fmla="*/ 1141555 w 2687091"/>
                <a:gd name="connsiteY11" fmla="*/ 1799512 h 2823758"/>
                <a:gd name="connsiteX12" fmla="*/ 486277 w 2687091"/>
                <a:gd name="connsiteY12" fmla="*/ 93827 h 2823758"/>
                <a:gd name="connsiteX13" fmla="*/ 103872 w 2687091"/>
                <a:gd name="connsiteY13" fmla="*/ 162103 h 2823758"/>
                <a:gd name="connsiteX14" fmla="*/ 486277 w 2687091"/>
                <a:gd name="connsiteY14" fmla="*/ 230379 h 2823758"/>
                <a:gd name="connsiteX15" fmla="*/ 868682 w 2687091"/>
                <a:gd name="connsiteY15" fmla="*/ 162103 h 2823758"/>
                <a:gd name="connsiteX16" fmla="*/ 486277 w 2687091"/>
                <a:gd name="connsiteY16" fmla="*/ 93827 h 2823758"/>
                <a:gd name="connsiteX17" fmla="*/ 486276 w 2687091"/>
                <a:gd name="connsiteY17" fmla="*/ 0 h 2823758"/>
                <a:gd name="connsiteX18" fmla="*/ 486277 w 2687091"/>
                <a:gd name="connsiteY18" fmla="*/ 0 h 2823758"/>
                <a:gd name="connsiteX19" fmla="*/ 972553 w 2687091"/>
                <a:gd name="connsiteY19" fmla="*/ 100893 h 2823758"/>
                <a:gd name="connsiteX20" fmla="*/ 972552 w 2687091"/>
                <a:gd name="connsiteY20" fmla="*/ 706248 h 2823758"/>
                <a:gd name="connsiteX21" fmla="*/ 972552 w 2687091"/>
                <a:gd name="connsiteY21" fmla="*/ 1342945 h 2823758"/>
                <a:gd name="connsiteX22" fmla="*/ 1792243 w 2687091"/>
                <a:gd name="connsiteY22" fmla="*/ 722637 h 2823758"/>
                <a:gd name="connsiteX23" fmla="*/ 1792243 w 2687091"/>
                <a:gd name="connsiteY23" fmla="*/ 1365018 h 2823758"/>
                <a:gd name="connsiteX24" fmla="*/ 2687091 w 2687091"/>
                <a:gd name="connsiteY24" fmla="*/ 723934 h 2823758"/>
                <a:gd name="connsiteX25" fmla="*/ 2687091 w 2687091"/>
                <a:gd name="connsiteY25" fmla="*/ 1573518 h 2823758"/>
                <a:gd name="connsiteX26" fmla="*/ 2687091 w 2687091"/>
                <a:gd name="connsiteY26" fmla="*/ 1833418 h 2823758"/>
                <a:gd name="connsiteX27" fmla="*/ 2687091 w 2687091"/>
                <a:gd name="connsiteY27" fmla="*/ 2090363 h 2823758"/>
                <a:gd name="connsiteX28" fmla="*/ 2687091 w 2687091"/>
                <a:gd name="connsiteY28" fmla="*/ 2468997 h 2823758"/>
                <a:gd name="connsiteX29" fmla="*/ 2687091 w 2687091"/>
                <a:gd name="connsiteY29" fmla="*/ 2823758 h 2823758"/>
                <a:gd name="connsiteX30" fmla="*/ 186290 w 2687091"/>
                <a:gd name="connsiteY30" fmla="*/ 2823758 h 2823758"/>
                <a:gd name="connsiteX31" fmla="*/ 186290 w 2687091"/>
                <a:gd name="connsiteY31" fmla="*/ 2823753 h 2823758"/>
                <a:gd name="connsiteX32" fmla="*/ 1 w 2687091"/>
                <a:gd name="connsiteY32" fmla="*/ 2823753 h 2823758"/>
                <a:gd name="connsiteX33" fmla="*/ 1 w 2687091"/>
                <a:gd name="connsiteY33" fmla="*/ 706250 h 2823758"/>
                <a:gd name="connsiteX34" fmla="*/ 0 w 2687091"/>
                <a:gd name="connsiteY34" fmla="*/ 706248 h 2823758"/>
                <a:gd name="connsiteX35" fmla="*/ 1 w 2687091"/>
                <a:gd name="connsiteY35" fmla="*/ 100895 h 2823758"/>
                <a:gd name="connsiteX36" fmla="*/ 0 w 2687091"/>
                <a:gd name="connsiteY36" fmla="*/ 100893 h 2823758"/>
                <a:gd name="connsiteX37" fmla="*/ 486276 w 2687091"/>
                <a:gd name="connsiteY37" fmla="*/ 0 h 282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687091" h="2823758">
                  <a:moveTo>
                    <a:pt x="1931382" y="1799512"/>
                  </a:moveTo>
                  <a:lnTo>
                    <a:pt x="1931382" y="2128383"/>
                  </a:lnTo>
                  <a:lnTo>
                    <a:pt x="2260253" y="2128383"/>
                  </a:lnTo>
                  <a:lnTo>
                    <a:pt x="2260253" y="1799512"/>
                  </a:lnTo>
                  <a:close/>
                  <a:moveTo>
                    <a:pt x="1372033" y="1799512"/>
                  </a:moveTo>
                  <a:lnTo>
                    <a:pt x="1372033" y="2128383"/>
                  </a:lnTo>
                  <a:lnTo>
                    <a:pt x="1700904" y="2128383"/>
                  </a:lnTo>
                  <a:lnTo>
                    <a:pt x="1700904" y="1799512"/>
                  </a:lnTo>
                  <a:close/>
                  <a:moveTo>
                    <a:pt x="812685" y="1799512"/>
                  </a:moveTo>
                  <a:lnTo>
                    <a:pt x="812685" y="2128383"/>
                  </a:lnTo>
                  <a:lnTo>
                    <a:pt x="1141555" y="2128383"/>
                  </a:lnTo>
                  <a:lnTo>
                    <a:pt x="1141555" y="1799512"/>
                  </a:lnTo>
                  <a:close/>
                  <a:moveTo>
                    <a:pt x="486277" y="93827"/>
                  </a:moveTo>
                  <a:cubicBezTo>
                    <a:pt x="275081" y="93827"/>
                    <a:pt x="103872" y="124395"/>
                    <a:pt x="103872" y="162103"/>
                  </a:cubicBezTo>
                  <a:cubicBezTo>
                    <a:pt x="103872" y="199811"/>
                    <a:pt x="275081" y="230379"/>
                    <a:pt x="486277" y="230379"/>
                  </a:cubicBezTo>
                  <a:cubicBezTo>
                    <a:pt x="697473" y="230379"/>
                    <a:pt x="868682" y="199811"/>
                    <a:pt x="868682" y="162103"/>
                  </a:cubicBezTo>
                  <a:cubicBezTo>
                    <a:pt x="868682" y="124395"/>
                    <a:pt x="697473" y="93827"/>
                    <a:pt x="486277" y="93827"/>
                  </a:cubicBezTo>
                  <a:close/>
                  <a:moveTo>
                    <a:pt x="486276" y="0"/>
                  </a:moveTo>
                  <a:lnTo>
                    <a:pt x="486277" y="0"/>
                  </a:lnTo>
                  <a:cubicBezTo>
                    <a:pt x="754840" y="0"/>
                    <a:pt x="972553" y="45171"/>
                    <a:pt x="972553" y="100893"/>
                  </a:cubicBezTo>
                  <a:cubicBezTo>
                    <a:pt x="972553" y="302678"/>
                    <a:pt x="972552" y="504463"/>
                    <a:pt x="972552" y="706248"/>
                  </a:cubicBezTo>
                  <a:lnTo>
                    <a:pt x="972552" y="1342945"/>
                  </a:lnTo>
                  <a:lnTo>
                    <a:pt x="1792243" y="722637"/>
                  </a:lnTo>
                  <a:lnTo>
                    <a:pt x="1792243" y="1365018"/>
                  </a:lnTo>
                  <a:lnTo>
                    <a:pt x="2687091" y="723934"/>
                  </a:lnTo>
                  <a:lnTo>
                    <a:pt x="2687091" y="1573518"/>
                  </a:lnTo>
                  <a:lnTo>
                    <a:pt x="2687091" y="1833418"/>
                  </a:lnTo>
                  <a:lnTo>
                    <a:pt x="2687091" y="2090363"/>
                  </a:lnTo>
                  <a:lnTo>
                    <a:pt x="2687091" y="2468997"/>
                  </a:lnTo>
                  <a:lnTo>
                    <a:pt x="2687091" y="2823758"/>
                  </a:lnTo>
                  <a:lnTo>
                    <a:pt x="186290" y="2823758"/>
                  </a:lnTo>
                  <a:lnTo>
                    <a:pt x="186290" y="2823753"/>
                  </a:lnTo>
                  <a:lnTo>
                    <a:pt x="1" y="2823753"/>
                  </a:lnTo>
                  <a:lnTo>
                    <a:pt x="1" y="706250"/>
                  </a:lnTo>
                  <a:lnTo>
                    <a:pt x="0" y="706248"/>
                  </a:lnTo>
                  <a:lnTo>
                    <a:pt x="1" y="100895"/>
                  </a:lnTo>
                  <a:lnTo>
                    <a:pt x="0" y="100893"/>
                  </a:lnTo>
                  <a:cubicBezTo>
                    <a:pt x="0" y="45171"/>
                    <a:pt x="217713" y="0"/>
                    <a:pt x="486276"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sp>
          <p:nvSpPr>
            <p:cNvPr id="154" name="Freeform 541"/>
            <p:cNvSpPr/>
            <p:nvPr/>
          </p:nvSpPr>
          <p:spPr bwMode="auto">
            <a:xfrm>
              <a:off x="2354114" y="3498300"/>
              <a:ext cx="231574" cy="242335"/>
            </a:xfrm>
            <a:custGeom>
              <a:avLst/>
              <a:gdLst>
                <a:gd name="connsiteX0" fmla="*/ 84139 w 3657601"/>
                <a:gd name="connsiteY0" fmla="*/ 2916238 h 3827556"/>
                <a:gd name="connsiteX1" fmla="*/ 420687 w 3657601"/>
                <a:gd name="connsiteY1" fmla="*/ 2916238 h 3827556"/>
                <a:gd name="connsiteX2" fmla="*/ 504826 w 3657601"/>
                <a:gd name="connsiteY2" fmla="*/ 3000377 h 3827556"/>
                <a:gd name="connsiteX3" fmla="*/ 504826 w 3657601"/>
                <a:gd name="connsiteY3" fmla="*/ 3306764 h 3827556"/>
                <a:gd name="connsiteX4" fmla="*/ 3152775 w 3657601"/>
                <a:gd name="connsiteY4" fmla="*/ 3306764 h 3827556"/>
                <a:gd name="connsiteX5" fmla="*/ 3152775 w 3657601"/>
                <a:gd name="connsiteY5" fmla="*/ 3000377 h 3827556"/>
                <a:gd name="connsiteX6" fmla="*/ 3236914 w 3657601"/>
                <a:gd name="connsiteY6" fmla="*/ 2916238 h 3827556"/>
                <a:gd name="connsiteX7" fmla="*/ 3573462 w 3657601"/>
                <a:gd name="connsiteY7" fmla="*/ 2916238 h 3827556"/>
                <a:gd name="connsiteX8" fmla="*/ 3657601 w 3657601"/>
                <a:gd name="connsiteY8" fmla="*/ 3000377 h 3827556"/>
                <a:gd name="connsiteX9" fmla="*/ 3657601 w 3657601"/>
                <a:gd name="connsiteY9" fmla="*/ 3827556 h 3827556"/>
                <a:gd name="connsiteX10" fmla="*/ 3657600 w 3657601"/>
                <a:gd name="connsiteY10" fmla="*/ 3827556 h 3827556"/>
                <a:gd name="connsiteX11" fmla="*/ 3152775 w 3657601"/>
                <a:gd name="connsiteY11" fmla="*/ 3827556 h 3827556"/>
                <a:gd name="connsiteX12" fmla="*/ 504826 w 3657601"/>
                <a:gd name="connsiteY12" fmla="*/ 3827556 h 3827556"/>
                <a:gd name="connsiteX13" fmla="*/ 0 w 3657601"/>
                <a:gd name="connsiteY13" fmla="*/ 3827556 h 3827556"/>
                <a:gd name="connsiteX14" fmla="*/ 0 w 3657601"/>
                <a:gd name="connsiteY14" fmla="*/ 3306764 h 3827556"/>
                <a:gd name="connsiteX15" fmla="*/ 0 w 3657601"/>
                <a:gd name="connsiteY15" fmla="*/ 3000377 h 3827556"/>
                <a:gd name="connsiteX16" fmla="*/ 84139 w 3657601"/>
                <a:gd name="connsiteY16" fmla="*/ 2916238 h 3827556"/>
                <a:gd name="connsiteX17" fmla="*/ 805598 w 3657601"/>
                <a:gd name="connsiteY17" fmla="*/ 2427382 h 3827556"/>
                <a:gd name="connsiteX18" fmla="*/ 1347052 w 3657601"/>
                <a:gd name="connsiteY18" fmla="*/ 2427382 h 3827556"/>
                <a:gd name="connsiteX19" fmla="*/ 1390650 w 3657601"/>
                <a:gd name="connsiteY19" fmla="*/ 2470980 h 3827556"/>
                <a:gd name="connsiteX20" fmla="*/ 1390650 w 3657601"/>
                <a:gd name="connsiteY20" fmla="*/ 2869558 h 3827556"/>
                <a:gd name="connsiteX21" fmla="*/ 1347052 w 3657601"/>
                <a:gd name="connsiteY21" fmla="*/ 2913156 h 3827556"/>
                <a:gd name="connsiteX22" fmla="*/ 805598 w 3657601"/>
                <a:gd name="connsiteY22" fmla="*/ 2913156 h 3827556"/>
                <a:gd name="connsiteX23" fmla="*/ 762000 w 3657601"/>
                <a:gd name="connsiteY23" fmla="*/ 2869558 h 3827556"/>
                <a:gd name="connsiteX24" fmla="*/ 762000 w 3657601"/>
                <a:gd name="connsiteY24" fmla="*/ 2470980 h 3827556"/>
                <a:gd name="connsiteX25" fmla="*/ 805598 w 3657601"/>
                <a:gd name="connsiteY25" fmla="*/ 2427382 h 3827556"/>
                <a:gd name="connsiteX26" fmla="*/ 1681898 w 3657601"/>
                <a:gd name="connsiteY26" fmla="*/ 2047199 h 3827556"/>
                <a:gd name="connsiteX27" fmla="*/ 2223352 w 3657601"/>
                <a:gd name="connsiteY27" fmla="*/ 2047199 h 3827556"/>
                <a:gd name="connsiteX28" fmla="*/ 2266950 w 3657601"/>
                <a:gd name="connsiteY28" fmla="*/ 2090797 h 3827556"/>
                <a:gd name="connsiteX29" fmla="*/ 2266950 w 3657601"/>
                <a:gd name="connsiteY29" fmla="*/ 2489375 h 3827556"/>
                <a:gd name="connsiteX30" fmla="*/ 2223352 w 3657601"/>
                <a:gd name="connsiteY30" fmla="*/ 2532973 h 3827556"/>
                <a:gd name="connsiteX31" fmla="*/ 1681898 w 3657601"/>
                <a:gd name="connsiteY31" fmla="*/ 2532973 h 3827556"/>
                <a:gd name="connsiteX32" fmla="*/ 1638300 w 3657601"/>
                <a:gd name="connsiteY32" fmla="*/ 2489375 h 3827556"/>
                <a:gd name="connsiteX33" fmla="*/ 1638300 w 3657601"/>
                <a:gd name="connsiteY33" fmla="*/ 2090797 h 3827556"/>
                <a:gd name="connsiteX34" fmla="*/ 1681898 w 3657601"/>
                <a:gd name="connsiteY34" fmla="*/ 2047199 h 3827556"/>
                <a:gd name="connsiteX35" fmla="*/ 805598 w 3657601"/>
                <a:gd name="connsiteY35" fmla="*/ 1669351 h 3827556"/>
                <a:gd name="connsiteX36" fmla="*/ 1347052 w 3657601"/>
                <a:gd name="connsiteY36" fmla="*/ 1669351 h 3827556"/>
                <a:gd name="connsiteX37" fmla="*/ 1390650 w 3657601"/>
                <a:gd name="connsiteY37" fmla="*/ 1712949 h 3827556"/>
                <a:gd name="connsiteX38" fmla="*/ 1390650 w 3657601"/>
                <a:gd name="connsiteY38" fmla="*/ 2111527 h 3827556"/>
                <a:gd name="connsiteX39" fmla="*/ 1347052 w 3657601"/>
                <a:gd name="connsiteY39" fmla="*/ 2155125 h 3827556"/>
                <a:gd name="connsiteX40" fmla="*/ 805598 w 3657601"/>
                <a:gd name="connsiteY40" fmla="*/ 2155125 h 3827556"/>
                <a:gd name="connsiteX41" fmla="*/ 762000 w 3657601"/>
                <a:gd name="connsiteY41" fmla="*/ 2111527 h 3827556"/>
                <a:gd name="connsiteX42" fmla="*/ 762000 w 3657601"/>
                <a:gd name="connsiteY42" fmla="*/ 1712949 h 3827556"/>
                <a:gd name="connsiteX43" fmla="*/ 805598 w 3657601"/>
                <a:gd name="connsiteY43" fmla="*/ 1669351 h 3827556"/>
                <a:gd name="connsiteX44" fmla="*/ 2558198 w 3657601"/>
                <a:gd name="connsiteY44" fmla="*/ 1645318 h 3827556"/>
                <a:gd name="connsiteX45" fmla="*/ 3099652 w 3657601"/>
                <a:gd name="connsiteY45" fmla="*/ 1645318 h 3827556"/>
                <a:gd name="connsiteX46" fmla="*/ 3143250 w 3657601"/>
                <a:gd name="connsiteY46" fmla="*/ 1688916 h 3827556"/>
                <a:gd name="connsiteX47" fmla="*/ 3143250 w 3657601"/>
                <a:gd name="connsiteY47" fmla="*/ 2087494 h 3827556"/>
                <a:gd name="connsiteX48" fmla="*/ 3099652 w 3657601"/>
                <a:gd name="connsiteY48" fmla="*/ 2131092 h 3827556"/>
                <a:gd name="connsiteX49" fmla="*/ 2558198 w 3657601"/>
                <a:gd name="connsiteY49" fmla="*/ 2131092 h 3827556"/>
                <a:gd name="connsiteX50" fmla="*/ 2514600 w 3657601"/>
                <a:gd name="connsiteY50" fmla="*/ 2087494 h 3827556"/>
                <a:gd name="connsiteX51" fmla="*/ 2514600 w 3657601"/>
                <a:gd name="connsiteY51" fmla="*/ 1688916 h 3827556"/>
                <a:gd name="connsiteX52" fmla="*/ 2558198 w 3657601"/>
                <a:gd name="connsiteY52" fmla="*/ 1645318 h 3827556"/>
                <a:gd name="connsiteX53" fmla="*/ 1681898 w 3657601"/>
                <a:gd name="connsiteY53" fmla="*/ 1288793 h 3827556"/>
                <a:gd name="connsiteX54" fmla="*/ 2223352 w 3657601"/>
                <a:gd name="connsiteY54" fmla="*/ 1288793 h 3827556"/>
                <a:gd name="connsiteX55" fmla="*/ 2266950 w 3657601"/>
                <a:gd name="connsiteY55" fmla="*/ 1332391 h 3827556"/>
                <a:gd name="connsiteX56" fmla="*/ 2266950 w 3657601"/>
                <a:gd name="connsiteY56" fmla="*/ 1730969 h 3827556"/>
                <a:gd name="connsiteX57" fmla="*/ 2223352 w 3657601"/>
                <a:gd name="connsiteY57" fmla="*/ 1774567 h 3827556"/>
                <a:gd name="connsiteX58" fmla="*/ 1681898 w 3657601"/>
                <a:gd name="connsiteY58" fmla="*/ 1774567 h 3827556"/>
                <a:gd name="connsiteX59" fmla="*/ 1638300 w 3657601"/>
                <a:gd name="connsiteY59" fmla="*/ 1730969 h 3827556"/>
                <a:gd name="connsiteX60" fmla="*/ 1638300 w 3657601"/>
                <a:gd name="connsiteY60" fmla="*/ 1332391 h 3827556"/>
                <a:gd name="connsiteX61" fmla="*/ 1681898 w 3657601"/>
                <a:gd name="connsiteY61" fmla="*/ 1288793 h 3827556"/>
                <a:gd name="connsiteX62" fmla="*/ 805598 w 3657601"/>
                <a:gd name="connsiteY62" fmla="*/ 911320 h 3827556"/>
                <a:gd name="connsiteX63" fmla="*/ 1347052 w 3657601"/>
                <a:gd name="connsiteY63" fmla="*/ 911320 h 3827556"/>
                <a:gd name="connsiteX64" fmla="*/ 1390650 w 3657601"/>
                <a:gd name="connsiteY64" fmla="*/ 954918 h 3827556"/>
                <a:gd name="connsiteX65" fmla="*/ 1390650 w 3657601"/>
                <a:gd name="connsiteY65" fmla="*/ 1353496 h 3827556"/>
                <a:gd name="connsiteX66" fmla="*/ 1347052 w 3657601"/>
                <a:gd name="connsiteY66" fmla="*/ 1397094 h 3827556"/>
                <a:gd name="connsiteX67" fmla="*/ 805598 w 3657601"/>
                <a:gd name="connsiteY67" fmla="*/ 1397094 h 3827556"/>
                <a:gd name="connsiteX68" fmla="*/ 762000 w 3657601"/>
                <a:gd name="connsiteY68" fmla="*/ 1353496 h 3827556"/>
                <a:gd name="connsiteX69" fmla="*/ 762000 w 3657601"/>
                <a:gd name="connsiteY69" fmla="*/ 954918 h 3827556"/>
                <a:gd name="connsiteX70" fmla="*/ 805598 w 3657601"/>
                <a:gd name="connsiteY70" fmla="*/ 911320 h 3827556"/>
                <a:gd name="connsiteX71" fmla="*/ 0 w 3657601"/>
                <a:gd name="connsiteY71" fmla="*/ 0 h 3827556"/>
                <a:gd name="connsiteX72" fmla="*/ 1 w 3657601"/>
                <a:gd name="connsiteY72" fmla="*/ 0 h 3827556"/>
                <a:gd name="connsiteX73" fmla="*/ 504826 w 3657601"/>
                <a:gd name="connsiteY73" fmla="*/ 0 h 3827556"/>
                <a:gd name="connsiteX74" fmla="*/ 3152775 w 3657601"/>
                <a:gd name="connsiteY74" fmla="*/ 0 h 3827556"/>
                <a:gd name="connsiteX75" fmla="*/ 3657601 w 3657601"/>
                <a:gd name="connsiteY75" fmla="*/ 0 h 3827556"/>
                <a:gd name="connsiteX76" fmla="*/ 3657601 w 3657601"/>
                <a:gd name="connsiteY76" fmla="*/ 520792 h 3827556"/>
                <a:gd name="connsiteX77" fmla="*/ 3657601 w 3657601"/>
                <a:gd name="connsiteY77" fmla="*/ 827179 h 3827556"/>
                <a:gd name="connsiteX78" fmla="*/ 3573462 w 3657601"/>
                <a:gd name="connsiteY78" fmla="*/ 911318 h 3827556"/>
                <a:gd name="connsiteX79" fmla="*/ 3236914 w 3657601"/>
                <a:gd name="connsiteY79" fmla="*/ 911318 h 3827556"/>
                <a:gd name="connsiteX80" fmla="*/ 3152775 w 3657601"/>
                <a:gd name="connsiteY80" fmla="*/ 827179 h 3827556"/>
                <a:gd name="connsiteX81" fmla="*/ 3152775 w 3657601"/>
                <a:gd name="connsiteY81" fmla="*/ 520792 h 3827556"/>
                <a:gd name="connsiteX82" fmla="*/ 504826 w 3657601"/>
                <a:gd name="connsiteY82" fmla="*/ 520792 h 3827556"/>
                <a:gd name="connsiteX83" fmla="*/ 504826 w 3657601"/>
                <a:gd name="connsiteY83" fmla="*/ 827179 h 3827556"/>
                <a:gd name="connsiteX84" fmla="*/ 420687 w 3657601"/>
                <a:gd name="connsiteY84" fmla="*/ 911318 h 3827556"/>
                <a:gd name="connsiteX85" fmla="*/ 84139 w 3657601"/>
                <a:gd name="connsiteY85" fmla="*/ 911318 h 3827556"/>
                <a:gd name="connsiteX86" fmla="*/ 0 w 3657601"/>
                <a:gd name="connsiteY86" fmla="*/ 827179 h 382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657601" h="3827556">
                  <a:moveTo>
                    <a:pt x="84139" y="2916238"/>
                  </a:moveTo>
                  <a:lnTo>
                    <a:pt x="420687" y="2916238"/>
                  </a:lnTo>
                  <a:cubicBezTo>
                    <a:pt x="467156" y="2916238"/>
                    <a:pt x="504826" y="2953908"/>
                    <a:pt x="504826" y="3000377"/>
                  </a:cubicBezTo>
                  <a:lnTo>
                    <a:pt x="504826" y="3306764"/>
                  </a:lnTo>
                  <a:lnTo>
                    <a:pt x="3152775" y="3306764"/>
                  </a:lnTo>
                  <a:lnTo>
                    <a:pt x="3152775" y="3000377"/>
                  </a:lnTo>
                  <a:cubicBezTo>
                    <a:pt x="3152775" y="2953908"/>
                    <a:pt x="3190445" y="2916238"/>
                    <a:pt x="3236914" y="2916238"/>
                  </a:cubicBezTo>
                  <a:lnTo>
                    <a:pt x="3573462" y="2916238"/>
                  </a:lnTo>
                  <a:cubicBezTo>
                    <a:pt x="3619931" y="2916238"/>
                    <a:pt x="3657601" y="2953908"/>
                    <a:pt x="3657601" y="3000377"/>
                  </a:cubicBezTo>
                  <a:lnTo>
                    <a:pt x="3657601" y="3827556"/>
                  </a:lnTo>
                  <a:lnTo>
                    <a:pt x="3657600" y="3827556"/>
                  </a:lnTo>
                  <a:lnTo>
                    <a:pt x="3152775" y="3827556"/>
                  </a:lnTo>
                  <a:lnTo>
                    <a:pt x="504826" y="3827556"/>
                  </a:lnTo>
                  <a:lnTo>
                    <a:pt x="0" y="3827556"/>
                  </a:lnTo>
                  <a:lnTo>
                    <a:pt x="0" y="3306764"/>
                  </a:lnTo>
                  <a:lnTo>
                    <a:pt x="0" y="3000377"/>
                  </a:lnTo>
                  <a:cubicBezTo>
                    <a:pt x="0" y="2953908"/>
                    <a:pt x="37670" y="2916238"/>
                    <a:pt x="84139" y="2916238"/>
                  </a:cubicBezTo>
                  <a:close/>
                  <a:moveTo>
                    <a:pt x="805598" y="2427382"/>
                  </a:moveTo>
                  <a:lnTo>
                    <a:pt x="1347052" y="2427382"/>
                  </a:lnTo>
                  <a:cubicBezTo>
                    <a:pt x="1371131" y="2427382"/>
                    <a:pt x="1390650" y="2446901"/>
                    <a:pt x="1390650" y="2470980"/>
                  </a:cubicBezTo>
                  <a:lnTo>
                    <a:pt x="1390650" y="2869558"/>
                  </a:lnTo>
                  <a:cubicBezTo>
                    <a:pt x="1390650" y="2893637"/>
                    <a:pt x="1371131" y="2913156"/>
                    <a:pt x="1347052" y="2913156"/>
                  </a:cubicBezTo>
                  <a:lnTo>
                    <a:pt x="805598" y="2913156"/>
                  </a:lnTo>
                  <a:cubicBezTo>
                    <a:pt x="781519" y="2913156"/>
                    <a:pt x="762000" y="2893637"/>
                    <a:pt x="762000" y="2869558"/>
                  </a:cubicBezTo>
                  <a:lnTo>
                    <a:pt x="762000" y="2470980"/>
                  </a:lnTo>
                  <a:cubicBezTo>
                    <a:pt x="762000" y="2446901"/>
                    <a:pt x="781519" y="2427382"/>
                    <a:pt x="805598" y="2427382"/>
                  </a:cubicBezTo>
                  <a:close/>
                  <a:moveTo>
                    <a:pt x="1681898" y="2047199"/>
                  </a:moveTo>
                  <a:lnTo>
                    <a:pt x="2223352" y="2047199"/>
                  </a:lnTo>
                  <a:cubicBezTo>
                    <a:pt x="2247431" y="2047199"/>
                    <a:pt x="2266950" y="2066718"/>
                    <a:pt x="2266950" y="2090797"/>
                  </a:cubicBezTo>
                  <a:lnTo>
                    <a:pt x="2266950" y="2489375"/>
                  </a:lnTo>
                  <a:cubicBezTo>
                    <a:pt x="2266950" y="2513454"/>
                    <a:pt x="2247431" y="2532973"/>
                    <a:pt x="2223352" y="2532973"/>
                  </a:cubicBezTo>
                  <a:lnTo>
                    <a:pt x="1681898" y="2532973"/>
                  </a:lnTo>
                  <a:cubicBezTo>
                    <a:pt x="1657819" y="2532973"/>
                    <a:pt x="1638300" y="2513454"/>
                    <a:pt x="1638300" y="2489375"/>
                  </a:cubicBezTo>
                  <a:lnTo>
                    <a:pt x="1638300" y="2090797"/>
                  </a:lnTo>
                  <a:cubicBezTo>
                    <a:pt x="1638300" y="2066718"/>
                    <a:pt x="1657819" y="2047199"/>
                    <a:pt x="1681898" y="2047199"/>
                  </a:cubicBezTo>
                  <a:close/>
                  <a:moveTo>
                    <a:pt x="805598" y="1669351"/>
                  </a:moveTo>
                  <a:lnTo>
                    <a:pt x="1347052" y="1669351"/>
                  </a:lnTo>
                  <a:cubicBezTo>
                    <a:pt x="1371131" y="1669351"/>
                    <a:pt x="1390650" y="1688870"/>
                    <a:pt x="1390650" y="1712949"/>
                  </a:cubicBezTo>
                  <a:lnTo>
                    <a:pt x="1390650" y="2111527"/>
                  </a:lnTo>
                  <a:cubicBezTo>
                    <a:pt x="1390650" y="2135606"/>
                    <a:pt x="1371131" y="2155125"/>
                    <a:pt x="1347052" y="2155125"/>
                  </a:cubicBezTo>
                  <a:lnTo>
                    <a:pt x="805598" y="2155125"/>
                  </a:lnTo>
                  <a:cubicBezTo>
                    <a:pt x="781519" y="2155125"/>
                    <a:pt x="762000" y="2135606"/>
                    <a:pt x="762000" y="2111527"/>
                  </a:cubicBezTo>
                  <a:lnTo>
                    <a:pt x="762000" y="1712949"/>
                  </a:lnTo>
                  <a:cubicBezTo>
                    <a:pt x="762000" y="1688870"/>
                    <a:pt x="781519" y="1669351"/>
                    <a:pt x="805598" y="1669351"/>
                  </a:cubicBezTo>
                  <a:close/>
                  <a:moveTo>
                    <a:pt x="2558198" y="1645318"/>
                  </a:moveTo>
                  <a:lnTo>
                    <a:pt x="3099652" y="1645318"/>
                  </a:lnTo>
                  <a:cubicBezTo>
                    <a:pt x="3123731" y="1645318"/>
                    <a:pt x="3143250" y="1664837"/>
                    <a:pt x="3143250" y="1688916"/>
                  </a:cubicBezTo>
                  <a:lnTo>
                    <a:pt x="3143250" y="2087494"/>
                  </a:lnTo>
                  <a:cubicBezTo>
                    <a:pt x="3143250" y="2111573"/>
                    <a:pt x="3123731" y="2131092"/>
                    <a:pt x="3099652" y="2131092"/>
                  </a:cubicBezTo>
                  <a:lnTo>
                    <a:pt x="2558198" y="2131092"/>
                  </a:lnTo>
                  <a:cubicBezTo>
                    <a:pt x="2534119" y="2131092"/>
                    <a:pt x="2514600" y="2111573"/>
                    <a:pt x="2514600" y="2087494"/>
                  </a:cubicBezTo>
                  <a:lnTo>
                    <a:pt x="2514600" y="1688916"/>
                  </a:lnTo>
                  <a:cubicBezTo>
                    <a:pt x="2514600" y="1664837"/>
                    <a:pt x="2534119" y="1645318"/>
                    <a:pt x="2558198" y="1645318"/>
                  </a:cubicBezTo>
                  <a:close/>
                  <a:moveTo>
                    <a:pt x="1681898" y="1288793"/>
                  </a:moveTo>
                  <a:lnTo>
                    <a:pt x="2223352" y="1288793"/>
                  </a:lnTo>
                  <a:cubicBezTo>
                    <a:pt x="2247431" y="1288793"/>
                    <a:pt x="2266950" y="1308312"/>
                    <a:pt x="2266950" y="1332391"/>
                  </a:cubicBezTo>
                  <a:lnTo>
                    <a:pt x="2266950" y="1730969"/>
                  </a:lnTo>
                  <a:cubicBezTo>
                    <a:pt x="2266950" y="1755048"/>
                    <a:pt x="2247431" y="1774567"/>
                    <a:pt x="2223352" y="1774567"/>
                  </a:cubicBezTo>
                  <a:lnTo>
                    <a:pt x="1681898" y="1774567"/>
                  </a:lnTo>
                  <a:cubicBezTo>
                    <a:pt x="1657819" y="1774567"/>
                    <a:pt x="1638300" y="1755048"/>
                    <a:pt x="1638300" y="1730969"/>
                  </a:cubicBezTo>
                  <a:lnTo>
                    <a:pt x="1638300" y="1332391"/>
                  </a:lnTo>
                  <a:cubicBezTo>
                    <a:pt x="1638300" y="1308312"/>
                    <a:pt x="1657819" y="1288793"/>
                    <a:pt x="1681898" y="1288793"/>
                  </a:cubicBezTo>
                  <a:close/>
                  <a:moveTo>
                    <a:pt x="805598" y="911320"/>
                  </a:moveTo>
                  <a:lnTo>
                    <a:pt x="1347052" y="911320"/>
                  </a:lnTo>
                  <a:cubicBezTo>
                    <a:pt x="1371131" y="911320"/>
                    <a:pt x="1390650" y="930839"/>
                    <a:pt x="1390650" y="954918"/>
                  </a:cubicBezTo>
                  <a:lnTo>
                    <a:pt x="1390650" y="1353496"/>
                  </a:lnTo>
                  <a:cubicBezTo>
                    <a:pt x="1390650" y="1377575"/>
                    <a:pt x="1371131" y="1397094"/>
                    <a:pt x="1347052" y="1397094"/>
                  </a:cubicBezTo>
                  <a:lnTo>
                    <a:pt x="805598" y="1397094"/>
                  </a:lnTo>
                  <a:cubicBezTo>
                    <a:pt x="781519" y="1397094"/>
                    <a:pt x="762000" y="1377575"/>
                    <a:pt x="762000" y="1353496"/>
                  </a:cubicBezTo>
                  <a:lnTo>
                    <a:pt x="762000" y="954918"/>
                  </a:lnTo>
                  <a:cubicBezTo>
                    <a:pt x="762000" y="930839"/>
                    <a:pt x="781519" y="911320"/>
                    <a:pt x="805598" y="911320"/>
                  </a:cubicBezTo>
                  <a:close/>
                  <a:moveTo>
                    <a:pt x="0" y="0"/>
                  </a:moveTo>
                  <a:lnTo>
                    <a:pt x="1" y="0"/>
                  </a:lnTo>
                  <a:lnTo>
                    <a:pt x="504826" y="0"/>
                  </a:lnTo>
                  <a:lnTo>
                    <a:pt x="3152775" y="0"/>
                  </a:lnTo>
                  <a:lnTo>
                    <a:pt x="3657601" y="0"/>
                  </a:lnTo>
                  <a:lnTo>
                    <a:pt x="3657601" y="520792"/>
                  </a:lnTo>
                  <a:lnTo>
                    <a:pt x="3657601" y="827179"/>
                  </a:lnTo>
                  <a:cubicBezTo>
                    <a:pt x="3657601" y="873648"/>
                    <a:pt x="3619931" y="911318"/>
                    <a:pt x="3573462" y="911318"/>
                  </a:cubicBezTo>
                  <a:lnTo>
                    <a:pt x="3236914" y="911318"/>
                  </a:lnTo>
                  <a:cubicBezTo>
                    <a:pt x="3190445" y="911318"/>
                    <a:pt x="3152775" y="873648"/>
                    <a:pt x="3152775" y="827179"/>
                  </a:cubicBezTo>
                  <a:lnTo>
                    <a:pt x="3152775" y="520792"/>
                  </a:lnTo>
                  <a:lnTo>
                    <a:pt x="504826" y="520792"/>
                  </a:lnTo>
                  <a:lnTo>
                    <a:pt x="504826" y="827179"/>
                  </a:lnTo>
                  <a:cubicBezTo>
                    <a:pt x="504826" y="873648"/>
                    <a:pt x="467156" y="911318"/>
                    <a:pt x="420687" y="911318"/>
                  </a:cubicBezTo>
                  <a:lnTo>
                    <a:pt x="84139" y="911318"/>
                  </a:lnTo>
                  <a:cubicBezTo>
                    <a:pt x="37670" y="911318"/>
                    <a:pt x="0" y="873648"/>
                    <a:pt x="0" y="827179"/>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grpSp>
        <p:nvGrpSpPr>
          <p:cNvPr id="7" name="Group 6"/>
          <p:cNvGrpSpPr/>
          <p:nvPr/>
        </p:nvGrpSpPr>
        <p:grpSpPr>
          <a:xfrm>
            <a:off x="4043785" y="1425785"/>
            <a:ext cx="3595126" cy="4645148"/>
            <a:chOff x="4043785" y="1425785"/>
            <a:chExt cx="3595126" cy="4645148"/>
          </a:xfrm>
        </p:grpSpPr>
        <p:sp>
          <p:nvSpPr>
            <p:cNvPr id="184" name="Rectangle 183"/>
            <p:cNvSpPr/>
            <p:nvPr/>
          </p:nvSpPr>
          <p:spPr>
            <a:xfrm>
              <a:off x="5123071" y="5701601"/>
              <a:ext cx="1455527" cy="369332"/>
            </a:xfrm>
            <a:prstGeom prst="rect">
              <a:avLst/>
            </a:prstGeom>
          </p:spPr>
          <p:txBody>
            <a:bodyPr wrap="none" lIns="0" tIns="0" rIns="0" bIns="0" anchor="ctr">
              <a:spAutoFit/>
            </a:bodyPr>
            <a:lstStyle/>
            <a:p>
              <a:pPr algn="ctr" defTabSz="725012">
                <a:spcBef>
                  <a:spcPct val="0"/>
                </a:spcBef>
                <a:spcAft>
                  <a:spcPct val="35000"/>
                </a:spcAft>
              </a:pPr>
              <a:r>
                <a:rPr lang="en-US" sz="2400" dirty="0">
                  <a:solidFill>
                    <a:srgbClr val="002050"/>
                  </a:solidFill>
                  <a:latin typeface="Segoe UI Light"/>
                </a:rPr>
                <a:t>Intelligence</a:t>
              </a:r>
              <a:endParaRPr lang="en-US" b="1" spc="-30" dirty="0">
                <a:solidFill>
                  <a:srgbClr val="002050"/>
                </a:solidFill>
                <a:latin typeface="Segoe UI Semilight" panose="020B0402040204020203" pitchFamily="34" charset="0"/>
                <a:cs typeface="Segoe UI Semilight" panose="020B0402040204020203" pitchFamily="34" charset="0"/>
              </a:endParaRPr>
            </a:p>
          </p:txBody>
        </p:sp>
        <p:grpSp>
          <p:nvGrpSpPr>
            <p:cNvPr id="185" name="Group 184"/>
            <p:cNvGrpSpPr/>
            <p:nvPr/>
          </p:nvGrpSpPr>
          <p:grpSpPr>
            <a:xfrm>
              <a:off x="5901551" y="1425785"/>
              <a:ext cx="1737360" cy="4187396"/>
              <a:chOff x="5901551" y="1293980"/>
              <a:chExt cx="1737360" cy="4187396"/>
            </a:xfrm>
          </p:grpSpPr>
          <p:sp>
            <p:nvSpPr>
              <p:cNvPr id="196" name="Rectangle 195"/>
              <p:cNvSpPr/>
              <p:nvPr/>
            </p:nvSpPr>
            <p:spPr bwMode="auto">
              <a:xfrm>
                <a:off x="5901551" y="1293980"/>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1400" kern="0" dirty="0">
                    <a:solidFill>
                      <a:srgbClr val="FFFFFF"/>
                    </a:solidFill>
                    <a:latin typeface="Segoe UI Semibold" panose="020B0702040204020203" pitchFamily="34" charset="0"/>
                    <a:cs typeface="Segoe UI Semibold" panose="020B0702040204020203" pitchFamily="34" charset="0"/>
                  </a:rPr>
                  <a:t>Machine Learning and Analytics</a:t>
                </a:r>
              </a:p>
            </p:txBody>
          </p:sp>
          <p:sp>
            <p:nvSpPr>
              <p:cNvPr id="197" name="Rectangle 196"/>
              <p:cNvSpPr/>
              <p:nvPr/>
            </p:nvSpPr>
            <p:spPr>
              <a:xfrm>
                <a:off x="6340519" y="3368932"/>
                <a:ext cx="1268870" cy="261610"/>
              </a:xfrm>
              <a:prstGeom prst="rect">
                <a:avLst/>
              </a:prstGeom>
            </p:spPr>
            <p:txBody>
              <a:bodyPr wrap="square">
                <a:spAutoFit/>
              </a:bodyPr>
              <a:lstStyle/>
              <a:p>
                <a:r>
                  <a:rPr lang="en-US" sz="1100" dirty="0">
                    <a:solidFill>
                      <a:srgbClr val="FFFFFF"/>
                    </a:solidFill>
                    <a:cs typeface="Segoe UI Semilight" panose="020B0402040204020203" pitchFamily="34" charset="0"/>
                  </a:rPr>
                  <a:t>HDInsight </a:t>
                </a:r>
              </a:p>
            </p:txBody>
          </p:sp>
          <p:sp>
            <p:nvSpPr>
              <p:cNvPr id="198" name="Rectangle 197"/>
              <p:cNvSpPr/>
              <p:nvPr/>
            </p:nvSpPr>
            <p:spPr>
              <a:xfrm>
                <a:off x="6340519" y="3920538"/>
                <a:ext cx="1268870" cy="261610"/>
              </a:xfrm>
              <a:prstGeom prst="rect">
                <a:avLst/>
              </a:prstGeom>
            </p:spPr>
            <p:txBody>
              <a:bodyPr wrap="square">
                <a:spAutoFit/>
              </a:bodyPr>
              <a:lstStyle/>
              <a:p>
                <a:r>
                  <a:rPr lang="en-US" sz="1100" dirty="0">
                    <a:solidFill>
                      <a:srgbClr val="FFFFFF"/>
                    </a:solidFill>
                    <a:cs typeface="Segoe UI Semilight" panose="020B0402040204020203" pitchFamily="34" charset="0"/>
                  </a:rPr>
                  <a:t>Stream Analytics</a:t>
                </a:r>
              </a:p>
            </p:txBody>
          </p:sp>
          <p:sp>
            <p:nvSpPr>
              <p:cNvPr id="199" name="Rectangle 198"/>
              <p:cNvSpPr/>
              <p:nvPr/>
            </p:nvSpPr>
            <p:spPr>
              <a:xfrm>
                <a:off x="6340519" y="2692870"/>
                <a:ext cx="1268870" cy="430887"/>
              </a:xfrm>
              <a:prstGeom prst="rect">
                <a:avLst/>
              </a:prstGeom>
            </p:spPr>
            <p:txBody>
              <a:bodyPr wrap="square">
                <a:spAutoFit/>
              </a:bodyPr>
              <a:lstStyle/>
              <a:p>
                <a:r>
                  <a:rPr lang="en-US" sz="1100" dirty="0">
                    <a:solidFill>
                      <a:srgbClr val="FFFFFF"/>
                    </a:solidFill>
                    <a:cs typeface="Segoe UI Semilight" panose="020B0402040204020203" pitchFamily="34" charset="0"/>
                  </a:rPr>
                  <a:t>Data Lake Analytics</a:t>
                </a:r>
              </a:p>
            </p:txBody>
          </p:sp>
          <p:sp>
            <p:nvSpPr>
              <p:cNvPr id="200" name="Rectangle 199"/>
              <p:cNvSpPr/>
              <p:nvPr/>
            </p:nvSpPr>
            <p:spPr>
              <a:xfrm>
                <a:off x="6340519" y="2080520"/>
                <a:ext cx="1268870" cy="430887"/>
              </a:xfrm>
              <a:prstGeom prst="rect">
                <a:avLst/>
              </a:prstGeom>
            </p:spPr>
            <p:txBody>
              <a:bodyPr wrap="square">
                <a:spAutoFit/>
              </a:bodyPr>
              <a:lstStyle/>
              <a:p>
                <a:r>
                  <a:rPr lang="en-US" sz="1100" dirty="0">
                    <a:solidFill>
                      <a:srgbClr val="FFFFFF"/>
                    </a:solidFill>
                    <a:cs typeface="Segoe UI Semilight" panose="020B0402040204020203" pitchFamily="34" charset="0"/>
                  </a:rPr>
                  <a:t>Machine Learning</a:t>
                </a:r>
              </a:p>
            </p:txBody>
          </p:sp>
          <p:grpSp>
            <p:nvGrpSpPr>
              <p:cNvPr id="201" name="Group 200"/>
              <p:cNvGrpSpPr/>
              <p:nvPr/>
            </p:nvGrpSpPr>
            <p:grpSpPr>
              <a:xfrm>
                <a:off x="5982706" y="3922858"/>
                <a:ext cx="352655" cy="270905"/>
                <a:chOff x="1260022" y="5196402"/>
                <a:chExt cx="3273425" cy="2514600"/>
              </a:xfrm>
              <a:solidFill>
                <a:srgbClr val="FFFFFF"/>
              </a:solidFill>
            </p:grpSpPr>
            <p:sp>
              <p:nvSpPr>
                <p:cNvPr id="207" name="Freeform 554"/>
                <p:cNvSpPr>
                  <a:spLocks/>
                </p:cNvSpPr>
                <p:nvPr/>
              </p:nvSpPr>
              <p:spPr bwMode="auto">
                <a:xfrm>
                  <a:off x="2247447" y="5196402"/>
                  <a:ext cx="2286000" cy="2514600"/>
                </a:xfrm>
                <a:custGeom>
                  <a:avLst/>
                  <a:gdLst>
                    <a:gd name="T0" fmla="*/ 307 w 609"/>
                    <a:gd name="T1" fmla="*/ 0 h 669"/>
                    <a:gd name="T2" fmla="*/ 341 w 609"/>
                    <a:gd name="T3" fmla="*/ 90 h 669"/>
                    <a:gd name="T4" fmla="*/ 395 w 609"/>
                    <a:gd name="T5" fmla="*/ 114 h 669"/>
                    <a:gd name="T6" fmla="*/ 482 w 609"/>
                    <a:gd name="T7" fmla="*/ 68 h 669"/>
                    <a:gd name="T8" fmla="*/ 537 w 609"/>
                    <a:gd name="T9" fmla="*/ 123 h 669"/>
                    <a:gd name="T10" fmla="*/ 494 w 609"/>
                    <a:gd name="T11" fmla="*/ 208 h 669"/>
                    <a:gd name="T12" fmla="*/ 516 w 609"/>
                    <a:gd name="T13" fmla="*/ 261 h 669"/>
                    <a:gd name="T14" fmla="*/ 609 w 609"/>
                    <a:gd name="T15" fmla="*/ 293 h 669"/>
                    <a:gd name="T16" fmla="*/ 609 w 609"/>
                    <a:gd name="T17" fmla="*/ 369 h 669"/>
                    <a:gd name="T18" fmla="*/ 517 w 609"/>
                    <a:gd name="T19" fmla="*/ 401 h 669"/>
                    <a:gd name="T20" fmla="*/ 493 w 609"/>
                    <a:gd name="T21" fmla="*/ 454 h 669"/>
                    <a:gd name="T22" fmla="*/ 535 w 609"/>
                    <a:gd name="T23" fmla="*/ 540 h 669"/>
                    <a:gd name="T24" fmla="*/ 480 w 609"/>
                    <a:gd name="T25" fmla="*/ 595 h 669"/>
                    <a:gd name="T26" fmla="*/ 394 w 609"/>
                    <a:gd name="T27" fmla="*/ 556 h 669"/>
                    <a:gd name="T28" fmla="*/ 339 w 609"/>
                    <a:gd name="T29" fmla="*/ 579 h 669"/>
                    <a:gd name="T30" fmla="*/ 309 w 609"/>
                    <a:gd name="T31" fmla="*/ 669 h 669"/>
                    <a:gd name="T32" fmla="*/ 231 w 609"/>
                    <a:gd name="T33" fmla="*/ 669 h 669"/>
                    <a:gd name="T34" fmla="*/ 201 w 609"/>
                    <a:gd name="T35" fmla="*/ 579 h 669"/>
                    <a:gd name="T36" fmla="*/ 148 w 609"/>
                    <a:gd name="T37" fmla="*/ 558 h 669"/>
                    <a:gd name="T38" fmla="*/ 63 w 609"/>
                    <a:gd name="T39" fmla="*/ 600 h 669"/>
                    <a:gd name="T40" fmla="*/ 7 w 609"/>
                    <a:gd name="T41" fmla="*/ 546 h 669"/>
                    <a:gd name="T42" fmla="*/ 24 w 609"/>
                    <a:gd name="T43" fmla="*/ 519 h 669"/>
                    <a:gd name="T44" fmla="*/ 102 w 609"/>
                    <a:gd name="T45" fmla="*/ 479 h 669"/>
                    <a:gd name="T46" fmla="*/ 171 w 609"/>
                    <a:gd name="T47" fmla="*/ 431 h 669"/>
                    <a:gd name="T48" fmla="*/ 208 w 609"/>
                    <a:gd name="T49" fmla="*/ 457 h 669"/>
                    <a:gd name="T50" fmla="*/ 411 w 609"/>
                    <a:gd name="T51" fmla="*/ 332 h 669"/>
                    <a:gd name="T52" fmla="*/ 339 w 609"/>
                    <a:gd name="T53" fmla="*/ 213 h 669"/>
                    <a:gd name="T54" fmla="*/ 180 w 609"/>
                    <a:gd name="T55" fmla="*/ 146 h 669"/>
                    <a:gd name="T56" fmla="*/ 28 w 609"/>
                    <a:gd name="T57" fmla="*/ 180 h 669"/>
                    <a:gd name="T58" fmla="*/ 0 w 609"/>
                    <a:gd name="T59" fmla="*/ 127 h 669"/>
                    <a:gd name="T60" fmla="*/ 51 w 609"/>
                    <a:gd name="T61" fmla="*/ 72 h 669"/>
                    <a:gd name="T62" fmla="*/ 143 w 609"/>
                    <a:gd name="T63" fmla="*/ 113 h 669"/>
                    <a:gd name="T64" fmla="*/ 196 w 609"/>
                    <a:gd name="T65" fmla="*/ 90 h 669"/>
                    <a:gd name="T66" fmla="*/ 233 w 609"/>
                    <a:gd name="T67" fmla="*/ 0 h 669"/>
                    <a:gd name="T68" fmla="*/ 307 w 609"/>
                    <a:gd name="T69" fmla="*/ 0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9" h="669">
                      <a:moveTo>
                        <a:pt x="307" y="0"/>
                      </a:moveTo>
                      <a:cubicBezTo>
                        <a:pt x="319" y="29"/>
                        <a:pt x="331" y="58"/>
                        <a:pt x="341" y="90"/>
                      </a:cubicBezTo>
                      <a:cubicBezTo>
                        <a:pt x="358" y="98"/>
                        <a:pt x="378" y="105"/>
                        <a:pt x="395" y="114"/>
                      </a:cubicBezTo>
                      <a:cubicBezTo>
                        <a:pt x="423" y="98"/>
                        <a:pt x="455" y="86"/>
                        <a:pt x="482" y="68"/>
                      </a:cubicBezTo>
                      <a:cubicBezTo>
                        <a:pt x="503" y="85"/>
                        <a:pt x="521" y="103"/>
                        <a:pt x="537" y="123"/>
                      </a:cubicBezTo>
                      <a:cubicBezTo>
                        <a:pt x="521" y="150"/>
                        <a:pt x="509" y="181"/>
                        <a:pt x="494" y="208"/>
                      </a:cubicBezTo>
                      <a:cubicBezTo>
                        <a:pt x="500" y="227"/>
                        <a:pt x="510" y="242"/>
                        <a:pt x="516" y="261"/>
                      </a:cubicBezTo>
                      <a:cubicBezTo>
                        <a:pt x="546" y="272"/>
                        <a:pt x="576" y="284"/>
                        <a:pt x="609" y="293"/>
                      </a:cubicBezTo>
                      <a:cubicBezTo>
                        <a:pt x="609" y="318"/>
                        <a:pt x="609" y="344"/>
                        <a:pt x="609" y="369"/>
                      </a:cubicBezTo>
                      <a:cubicBezTo>
                        <a:pt x="579" y="380"/>
                        <a:pt x="549" y="391"/>
                        <a:pt x="517" y="401"/>
                      </a:cubicBezTo>
                      <a:cubicBezTo>
                        <a:pt x="508" y="417"/>
                        <a:pt x="502" y="437"/>
                        <a:pt x="493" y="454"/>
                      </a:cubicBezTo>
                      <a:cubicBezTo>
                        <a:pt x="506" y="484"/>
                        <a:pt x="519" y="513"/>
                        <a:pt x="535" y="540"/>
                      </a:cubicBezTo>
                      <a:cubicBezTo>
                        <a:pt x="519" y="561"/>
                        <a:pt x="501" y="579"/>
                        <a:pt x="480" y="595"/>
                      </a:cubicBezTo>
                      <a:cubicBezTo>
                        <a:pt x="453" y="581"/>
                        <a:pt x="422" y="570"/>
                        <a:pt x="394" y="556"/>
                      </a:cubicBezTo>
                      <a:cubicBezTo>
                        <a:pt x="374" y="562"/>
                        <a:pt x="357" y="572"/>
                        <a:pt x="339" y="579"/>
                      </a:cubicBezTo>
                      <a:cubicBezTo>
                        <a:pt x="329" y="609"/>
                        <a:pt x="317" y="638"/>
                        <a:pt x="309" y="669"/>
                      </a:cubicBezTo>
                      <a:cubicBezTo>
                        <a:pt x="283" y="669"/>
                        <a:pt x="257" y="669"/>
                        <a:pt x="231" y="669"/>
                      </a:cubicBezTo>
                      <a:cubicBezTo>
                        <a:pt x="221" y="640"/>
                        <a:pt x="211" y="610"/>
                        <a:pt x="201" y="579"/>
                      </a:cubicBezTo>
                      <a:cubicBezTo>
                        <a:pt x="183" y="572"/>
                        <a:pt x="166" y="564"/>
                        <a:pt x="148" y="558"/>
                      </a:cubicBezTo>
                      <a:cubicBezTo>
                        <a:pt x="118" y="571"/>
                        <a:pt x="92" y="587"/>
                        <a:pt x="63" y="600"/>
                      </a:cubicBezTo>
                      <a:cubicBezTo>
                        <a:pt x="44" y="590"/>
                        <a:pt x="23" y="565"/>
                        <a:pt x="7" y="546"/>
                      </a:cubicBezTo>
                      <a:cubicBezTo>
                        <a:pt x="14" y="538"/>
                        <a:pt x="20" y="529"/>
                        <a:pt x="24" y="519"/>
                      </a:cubicBezTo>
                      <a:cubicBezTo>
                        <a:pt x="53" y="509"/>
                        <a:pt x="77" y="498"/>
                        <a:pt x="102" y="479"/>
                      </a:cubicBezTo>
                      <a:cubicBezTo>
                        <a:pt x="119" y="466"/>
                        <a:pt x="144" y="427"/>
                        <a:pt x="171" y="431"/>
                      </a:cubicBezTo>
                      <a:cubicBezTo>
                        <a:pt x="182" y="432"/>
                        <a:pt x="193" y="450"/>
                        <a:pt x="208" y="457"/>
                      </a:cubicBezTo>
                      <a:cubicBezTo>
                        <a:pt x="301" y="505"/>
                        <a:pt x="414" y="433"/>
                        <a:pt x="411" y="332"/>
                      </a:cubicBezTo>
                      <a:cubicBezTo>
                        <a:pt x="410" y="268"/>
                        <a:pt x="377" y="244"/>
                        <a:pt x="339" y="213"/>
                      </a:cubicBezTo>
                      <a:cubicBezTo>
                        <a:pt x="299" y="181"/>
                        <a:pt x="244" y="151"/>
                        <a:pt x="180" y="146"/>
                      </a:cubicBezTo>
                      <a:cubicBezTo>
                        <a:pt x="125" y="142"/>
                        <a:pt x="75" y="156"/>
                        <a:pt x="28" y="180"/>
                      </a:cubicBezTo>
                      <a:cubicBezTo>
                        <a:pt x="19" y="162"/>
                        <a:pt x="10" y="144"/>
                        <a:pt x="0" y="127"/>
                      </a:cubicBezTo>
                      <a:cubicBezTo>
                        <a:pt x="14" y="106"/>
                        <a:pt x="35" y="92"/>
                        <a:pt x="51" y="72"/>
                      </a:cubicBezTo>
                      <a:cubicBezTo>
                        <a:pt x="81" y="86"/>
                        <a:pt x="112" y="99"/>
                        <a:pt x="143" y="113"/>
                      </a:cubicBezTo>
                      <a:cubicBezTo>
                        <a:pt x="160" y="105"/>
                        <a:pt x="177" y="97"/>
                        <a:pt x="196" y="90"/>
                      </a:cubicBezTo>
                      <a:cubicBezTo>
                        <a:pt x="209" y="60"/>
                        <a:pt x="218" y="27"/>
                        <a:pt x="233" y="0"/>
                      </a:cubicBezTo>
                      <a:cubicBezTo>
                        <a:pt x="258" y="0"/>
                        <a:pt x="282" y="0"/>
                        <a:pt x="3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208" name="Freeform 555"/>
                <p:cNvSpPr>
                  <a:spLocks/>
                </p:cNvSpPr>
                <p:nvPr/>
              </p:nvSpPr>
              <p:spPr bwMode="auto">
                <a:xfrm>
                  <a:off x="1620384" y="5858389"/>
                  <a:ext cx="1892300" cy="604838"/>
                </a:xfrm>
                <a:custGeom>
                  <a:avLst/>
                  <a:gdLst>
                    <a:gd name="T0" fmla="*/ 319 w 504"/>
                    <a:gd name="T1" fmla="*/ 4 h 161"/>
                    <a:gd name="T2" fmla="*/ 486 w 504"/>
                    <a:gd name="T3" fmla="*/ 67 h 161"/>
                    <a:gd name="T4" fmla="*/ 502 w 504"/>
                    <a:gd name="T5" fmla="*/ 90 h 161"/>
                    <a:gd name="T6" fmla="*/ 490 w 504"/>
                    <a:gd name="T7" fmla="*/ 115 h 161"/>
                    <a:gd name="T8" fmla="*/ 455 w 504"/>
                    <a:gd name="T9" fmla="*/ 90 h 161"/>
                    <a:gd name="T10" fmla="*/ 327 w 504"/>
                    <a:gd name="T11" fmla="*/ 37 h 161"/>
                    <a:gd name="T12" fmla="*/ 216 w 504"/>
                    <a:gd name="T13" fmla="*/ 69 h 161"/>
                    <a:gd name="T14" fmla="*/ 68 w 504"/>
                    <a:gd name="T15" fmla="*/ 143 h 161"/>
                    <a:gd name="T16" fmla="*/ 2 w 504"/>
                    <a:gd name="T17" fmla="*/ 99 h 161"/>
                    <a:gd name="T18" fmla="*/ 11 w 504"/>
                    <a:gd name="T19" fmla="*/ 76 h 161"/>
                    <a:gd name="T20" fmla="*/ 76 w 504"/>
                    <a:gd name="T21" fmla="*/ 110 h 161"/>
                    <a:gd name="T22" fmla="*/ 174 w 504"/>
                    <a:gd name="T23" fmla="*/ 57 h 161"/>
                    <a:gd name="T24" fmla="*/ 319 w 504"/>
                    <a:gd name="T25" fmla="*/ 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4" h="161">
                      <a:moveTo>
                        <a:pt x="319" y="4"/>
                      </a:moveTo>
                      <a:cubicBezTo>
                        <a:pt x="384" y="0"/>
                        <a:pt x="445" y="29"/>
                        <a:pt x="486" y="67"/>
                      </a:cubicBezTo>
                      <a:cubicBezTo>
                        <a:pt x="490" y="71"/>
                        <a:pt x="501" y="81"/>
                        <a:pt x="502" y="90"/>
                      </a:cubicBezTo>
                      <a:cubicBezTo>
                        <a:pt x="504" y="101"/>
                        <a:pt x="499" y="113"/>
                        <a:pt x="490" y="115"/>
                      </a:cubicBezTo>
                      <a:cubicBezTo>
                        <a:pt x="480" y="117"/>
                        <a:pt x="461" y="97"/>
                        <a:pt x="455" y="90"/>
                      </a:cubicBezTo>
                      <a:cubicBezTo>
                        <a:pt x="424" y="61"/>
                        <a:pt x="384" y="38"/>
                        <a:pt x="327" y="37"/>
                      </a:cubicBezTo>
                      <a:cubicBezTo>
                        <a:pt x="284" y="37"/>
                        <a:pt x="245" y="51"/>
                        <a:pt x="216" y="69"/>
                      </a:cubicBezTo>
                      <a:cubicBezTo>
                        <a:pt x="173" y="96"/>
                        <a:pt x="147" y="161"/>
                        <a:pt x="68" y="143"/>
                      </a:cubicBezTo>
                      <a:cubicBezTo>
                        <a:pt x="45" y="138"/>
                        <a:pt x="7" y="123"/>
                        <a:pt x="2" y="99"/>
                      </a:cubicBezTo>
                      <a:cubicBezTo>
                        <a:pt x="0" y="91"/>
                        <a:pt x="1" y="80"/>
                        <a:pt x="11" y="76"/>
                      </a:cubicBezTo>
                      <a:cubicBezTo>
                        <a:pt x="31" y="70"/>
                        <a:pt x="54" y="107"/>
                        <a:pt x="76" y="110"/>
                      </a:cubicBezTo>
                      <a:cubicBezTo>
                        <a:pt x="126" y="116"/>
                        <a:pt x="147" y="79"/>
                        <a:pt x="174" y="57"/>
                      </a:cubicBezTo>
                      <a:cubicBezTo>
                        <a:pt x="208" y="29"/>
                        <a:pt x="256" y="8"/>
                        <a:pt x="31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209" name="Freeform 556"/>
                <p:cNvSpPr>
                  <a:spLocks/>
                </p:cNvSpPr>
                <p:nvPr/>
              </p:nvSpPr>
              <p:spPr bwMode="auto">
                <a:xfrm>
                  <a:off x="1394959" y="6174302"/>
                  <a:ext cx="1952625" cy="593725"/>
                </a:xfrm>
                <a:custGeom>
                  <a:avLst/>
                  <a:gdLst>
                    <a:gd name="T0" fmla="*/ 366 w 520"/>
                    <a:gd name="T1" fmla="*/ 6 h 158"/>
                    <a:gd name="T2" fmla="*/ 508 w 520"/>
                    <a:gd name="T3" fmla="*/ 59 h 158"/>
                    <a:gd name="T4" fmla="*/ 506 w 520"/>
                    <a:gd name="T5" fmla="*/ 95 h 158"/>
                    <a:gd name="T6" fmla="*/ 453 w 520"/>
                    <a:gd name="T7" fmla="*/ 59 h 158"/>
                    <a:gd name="T8" fmla="*/ 290 w 520"/>
                    <a:gd name="T9" fmla="*/ 74 h 158"/>
                    <a:gd name="T10" fmla="*/ 260 w 520"/>
                    <a:gd name="T11" fmla="*/ 105 h 158"/>
                    <a:gd name="T12" fmla="*/ 32 w 520"/>
                    <a:gd name="T13" fmla="*/ 97 h 158"/>
                    <a:gd name="T14" fmla="*/ 27 w 520"/>
                    <a:gd name="T15" fmla="*/ 51 h 158"/>
                    <a:gd name="T16" fmla="*/ 78 w 520"/>
                    <a:gd name="T17" fmla="*/ 88 h 158"/>
                    <a:gd name="T18" fmla="*/ 230 w 520"/>
                    <a:gd name="T19" fmla="*/ 82 h 158"/>
                    <a:gd name="T20" fmla="*/ 366 w 520"/>
                    <a:gd name="T21" fmla="*/ 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0" h="158">
                      <a:moveTo>
                        <a:pt x="366" y="6"/>
                      </a:moveTo>
                      <a:cubicBezTo>
                        <a:pt x="422" y="0"/>
                        <a:pt x="479" y="24"/>
                        <a:pt x="508" y="59"/>
                      </a:cubicBezTo>
                      <a:cubicBezTo>
                        <a:pt x="520" y="75"/>
                        <a:pt x="518" y="91"/>
                        <a:pt x="506" y="95"/>
                      </a:cubicBezTo>
                      <a:cubicBezTo>
                        <a:pt x="488" y="100"/>
                        <a:pt x="467" y="68"/>
                        <a:pt x="453" y="59"/>
                      </a:cubicBezTo>
                      <a:cubicBezTo>
                        <a:pt x="402" y="29"/>
                        <a:pt x="333" y="38"/>
                        <a:pt x="290" y="74"/>
                      </a:cubicBezTo>
                      <a:cubicBezTo>
                        <a:pt x="281" y="82"/>
                        <a:pt x="270" y="97"/>
                        <a:pt x="260" y="105"/>
                      </a:cubicBezTo>
                      <a:cubicBezTo>
                        <a:pt x="195" y="158"/>
                        <a:pt x="91" y="149"/>
                        <a:pt x="32" y="97"/>
                      </a:cubicBezTo>
                      <a:cubicBezTo>
                        <a:pt x="24" y="89"/>
                        <a:pt x="0" y="56"/>
                        <a:pt x="27" y="51"/>
                      </a:cubicBezTo>
                      <a:cubicBezTo>
                        <a:pt x="43" y="47"/>
                        <a:pt x="61" y="77"/>
                        <a:pt x="78" y="88"/>
                      </a:cubicBezTo>
                      <a:cubicBezTo>
                        <a:pt x="125" y="116"/>
                        <a:pt x="190" y="109"/>
                        <a:pt x="230" y="82"/>
                      </a:cubicBezTo>
                      <a:cubicBezTo>
                        <a:pt x="277" y="51"/>
                        <a:pt x="292" y="14"/>
                        <a:pt x="36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210" name="Freeform 557"/>
                <p:cNvSpPr>
                  <a:spLocks/>
                </p:cNvSpPr>
                <p:nvPr/>
              </p:nvSpPr>
              <p:spPr bwMode="auto">
                <a:xfrm>
                  <a:off x="1260022" y="6493389"/>
                  <a:ext cx="1930400" cy="566738"/>
                </a:xfrm>
                <a:custGeom>
                  <a:avLst/>
                  <a:gdLst>
                    <a:gd name="T0" fmla="*/ 10 w 514"/>
                    <a:gd name="T1" fmla="*/ 35 h 151"/>
                    <a:gd name="T2" fmla="*/ 63 w 514"/>
                    <a:gd name="T3" fmla="*/ 72 h 151"/>
                    <a:gd name="T4" fmla="*/ 211 w 514"/>
                    <a:gd name="T5" fmla="*/ 111 h 151"/>
                    <a:gd name="T6" fmla="*/ 296 w 514"/>
                    <a:gd name="T7" fmla="*/ 77 h 151"/>
                    <a:gd name="T8" fmla="*/ 436 w 514"/>
                    <a:gd name="T9" fmla="*/ 8 h 151"/>
                    <a:gd name="T10" fmla="*/ 510 w 514"/>
                    <a:gd name="T11" fmla="*/ 49 h 151"/>
                    <a:gd name="T12" fmla="*/ 501 w 514"/>
                    <a:gd name="T13" fmla="*/ 73 h 151"/>
                    <a:gd name="T14" fmla="*/ 448 w 514"/>
                    <a:gd name="T15" fmla="*/ 42 h 151"/>
                    <a:gd name="T16" fmla="*/ 323 w 514"/>
                    <a:gd name="T17" fmla="*/ 103 h 151"/>
                    <a:gd name="T18" fmla="*/ 165 w 514"/>
                    <a:gd name="T19" fmla="*/ 146 h 151"/>
                    <a:gd name="T20" fmla="*/ 63 w 514"/>
                    <a:gd name="T21" fmla="*/ 111 h 151"/>
                    <a:gd name="T22" fmla="*/ 10 w 514"/>
                    <a:gd name="T23" fmla="*/ 3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4" h="151">
                      <a:moveTo>
                        <a:pt x="10" y="35"/>
                      </a:moveTo>
                      <a:cubicBezTo>
                        <a:pt x="40" y="37"/>
                        <a:pt x="46" y="59"/>
                        <a:pt x="63" y="72"/>
                      </a:cubicBezTo>
                      <a:cubicBezTo>
                        <a:pt x="95" y="96"/>
                        <a:pt x="147" y="117"/>
                        <a:pt x="211" y="111"/>
                      </a:cubicBezTo>
                      <a:cubicBezTo>
                        <a:pt x="248" y="107"/>
                        <a:pt x="274" y="92"/>
                        <a:pt x="296" y="77"/>
                      </a:cubicBezTo>
                      <a:cubicBezTo>
                        <a:pt x="338" y="48"/>
                        <a:pt x="358" y="0"/>
                        <a:pt x="436" y="8"/>
                      </a:cubicBezTo>
                      <a:cubicBezTo>
                        <a:pt x="454" y="10"/>
                        <a:pt x="503" y="25"/>
                        <a:pt x="510" y="49"/>
                      </a:cubicBezTo>
                      <a:cubicBezTo>
                        <a:pt x="512" y="58"/>
                        <a:pt x="514" y="70"/>
                        <a:pt x="501" y="73"/>
                      </a:cubicBezTo>
                      <a:cubicBezTo>
                        <a:pt x="484" y="78"/>
                        <a:pt x="467" y="48"/>
                        <a:pt x="448" y="42"/>
                      </a:cubicBezTo>
                      <a:cubicBezTo>
                        <a:pt x="388" y="23"/>
                        <a:pt x="360" y="77"/>
                        <a:pt x="323" y="103"/>
                      </a:cubicBezTo>
                      <a:cubicBezTo>
                        <a:pt x="286" y="130"/>
                        <a:pt x="237" y="151"/>
                        <a:pt x="165" y="146"/>
                      </a:cubicBezTo>
                      <a:cubicBezTo>
                        <a:pt x="129" y="143"/>
                        <a:pt x="92" y="129"/>
                        <a:pt x="63" y="111"/>
                      </a:cubicBezTo>
                      <a:cubicBezTo>
                        <a:pt x="38" y="95"/>
                        <a:pt x="0" y="73"/>
                        <a:pt x="1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grpSp>
          <p:sp>
            <p:nvSpPr>
              <p:cNvPr id="202" name="Freeform 558"/>
              <p:cNvSpPr>
                <a:spLocks/>
              </p:cNvSpPr>
              <p:nvPr/>
            </p:nvSpPr>
            <p:spPr bwMode="auto">
              <a:xfrm>
                <a:off x="5984022" y="3353857"/>
                <a:ext cx="366380" cy="277258"/>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rgbClr val="FFFFFF"/>
              </a:solidFill>
              <a:ln w="6350">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sp>
            <p:nvSpPr>
              <p:cNvPr id="203" name="Freeform 559"/>
              <p:cNvSpPr/>
              <p:nvPr/>
            </p:nvSpPr>
            <p:spPr bwMode="auto">
              <a:xfrm flipH="1">
                <a:off x="6027271" y="2158754"/>
                <a:ext cx="267252" cy="282819"/>
              </a:xfrm>
              <a:custGeom>
                <a:avLst/>
                <a:gdLst>
                  <a:gd name="connsiteX0" fmla="*/ 1820774 w 3146654"/>
                  <a:gd name="connsiteY0" fmla="*/ 396240 h 3329940"/>
                  <a:gd name="connsiteX1" fmla="*/ 1820774 w 3146654"/>
                  <a:gd name="connsiteY1" fmla="*/ 1062990 h 3329940"/>
                  <a:gd name="connsiteX2" fmla="*/ 2760574 w 3146654"/>
                  <a:gd name="connsiteY2" fmla="*/ 2815590 h 3329940"/>
                  <a:gd name="connsiteX3" fmla="*/ 2722474 w 3146654"/>
                  <a:gd name="connsiteY3" fmla="*/ 2923540 h 3329940"/>
                  <a:gd name="connsiteX4" fmla="*/ 2455774 w 3146654"/>
                  <a:gd name="connsiteY4" fmla="*/ 2923540 h 3329940"/>
                  <a:gd name="connsiteX5" fmla="*/ 1693774 w 3146654"/>
                  <a:gd name="connsiteY5" fmla="*/ 1418590 h 3329940"/>
                  <a:gd name="connsiteX6" fmla="*/ 1141324 w 3146654"/>
                  <a:gd name="connsiteY6" fmla="*/ 1418590 h 3329940"/>
                  <a:gd name="connsiteX7" fmla="*/ 1331824 w 3146654"/>
                  <a:gd name="connsiteY7" fmla="*/ 999490 h 3329940"/>
                  <a:gd name="connsiteX8" fmla="*/ 1331824 w 3146654"/>
                  <a:gd name="connsiteY8" fmla="*/ 396240 h 3329940"/>
                  <a:gd name="connsiteX9" fmla="*/ 2415134 w 3146654"/>
                  <a:gd name="connsiteY9" fmla="*/ 0 h 3329940"/>
                  <a:gd name="connsiteX10" fmla="*/ 2369414 w 3146654"/>
                  <a:gd name="connsiteY10" fmla="*/ 0 h 3329940"/>
                  <a:gd name="connsiteX11" fmla="*/ 1607414 w 3146654"/>
                  <a:gd name="connsiteY11" fmla="*/ 0 h 3329940"/>
                  <a:gd name="connsiteX12" fmla="*/ 1584960 w 3146654"/>
                  <a:gd name="connsiteY12" fmla="*/ 0 h 3329940"/>
                  <a:gd name="connsiteX13" fmla="*/ 1561694 w 3146654"/>
                  <a:gd name="connsiteY13" fmla="*/ 0 h 3329940"/>
                  <a:gd name="connsiteX14" fmla="*/ 1539240 w 3146654"/>
                  <a:gd name="connsiteY14" fmla="*/ 0 h 3329940"/>
                  <a:gd name="connsiteX15" fmla="*/ 777240 w 3146654"/>
                  <a:gd name="connsiteY15" fmla="*/ 0 h 3329940"/>
                  <a:gd name="connsiteX16" fmla="*/ 731520 w 3146654"/>
                  <a:gd name="connsiteY16" fmla="*/ 0 h 3329940"/>
                  <a:gd name="connsiteX17" fmla="*/ 731520 w 3146654"/>
                  <a:gd name="connsiteY17" fmla="*/ 381000 h 3329940"/>
                  <a:gd name="connsiteX18" fmla="*/ 784860 w 3146654"/>
                  <a:gd name="connsiteY18" fmla="*/ 381000 h 3329940"/>
                  <a:gd name="connsiteX19" fmla="*/ 960120 w 3146654"/>
                  <a:gd name="connsiteY19" fmla="*/ 381000 h 3329940"/>
                  <a:gd name="connsiteX20" fmla="*/ 960120 w 3146654"/>
                  <a:gd name="connsiteY20" fmla="*/ 899160 h 3329940"/>
                  <a:gd name="connsiteX21" fmla="*/ 0 w 3146654"/>
                  <a:gd name="connsiteY21" fmla="*/ 2834640 h 3329940"/>
                  <a:gd name="connsiteX22" fmla="*/ 297180 w 3146654"/>
                  <a:gd name="connsiteY22" fmla="*/ 3329940 h 3329940"/>
                  <a:gd name="connsiteX23" fmla="*/ 1561694 w 3146654"/>
                  <a:gd name="connsiteY23" fmla="*/ 3329940 h 3329940"/>
                  <a:gd name="connsiteX24" fmla="*/ 1584960 w 3146654"/>
                  <a:gd name="connsiteY24" fmla="*/ 3329940 h 3329940"/>
                  <a:gd name="connsiteX25" fmla="*/ 2849474 w 3146654"/>
                  <a:gd name="connsiteY25" fmla="*/ 3329940 h 3329940"/>
                  <a:gd name="connsiteX26" fmla="*/ 3146654 w 3146654"/>
                  <a:gd name="connsiteY26" fmla="*/ 2834640 h 3329940"/>
                  <a:gd name="connsiteX27" fmla="*/ 2186534 w 3146654"/>
                  <a:gd name="connsiteY27" fmla="*/ 899160 h 3329940"/>
                  <a:gd name="connsiteX28" fmla="*/ 2186534 w 3146654"/>
                  <a:gd name="connsiteY28" fmla="*/ 381000 h 3329940"/>
                  <a:gd name="connsiteX29" fmla="*/ 2361794 w 3146654"/>
                  <a:gd name="connsiteY29" fmla="*/ 381000 h 3329940"/>
                  <a:gd name="connsiteX30" fmla="*/ 2415134 w 3146654"/>
                  <a:gd name="connsiteY30" fmla="*/ 381000 h 332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46654" h="3329940">
                    <a:moveTo>
                      <a:pt x="1820774" y="396240"/>
                    </a:moveTo>
                    <a:lnTo>
                      <a:pt x="1820774" y="1062990"/>
                    </a:lnTo>
                    <a:lnTo>
                      <a:pt x="2760574" y="2815590"/>
                    </a:lnTo>
                    <a:lnTo>
                      <a:pt x="2722474" y="2923540"/>
                    </a:lnTo>
                    <a:lnTo>
                      <a:pt x="2455774" y="2923540"/>
                    </a:lnTo>
                    <a:lnTo>
                      <a:pt x="1693774" y="1418590"/>
                    </a:lnTo>
                    <a:lnTo>
                      <a:pt x="1141324" y="1418590"/>
                    </a:lnTo>
                    <a:lnTo>
                      <a:pt x="1331824" y="999490"/>
                    </a:lnTo>
                    <a:lnTo>
                      <a:pt x="1331824" y="396240"/>
                    </a:lnTo>
                    <a:close/>
                    <a:moveTo>
                      <a:pt x="2415134" y="0"/>
                    </a:moveTo>
                    <a:lnTo>
                      <a:pt x="2369414" y="0"/>
                    </a:lnTo>
                    <a:lnTo>
                      <a:pt x="1607414" y="0"/>
                    </a:lnTo>
                    <a:lnTo>
                      <a:pt x="1584960" y="0"/>
                    </a:lnTo>
                    <a:lnTo>
                      <a:pt x="1561694" y="0"/>
                    </a:lnTo>
                    <a:lnTo>
                      <a:pt x="1539240" y="0"/>
                    </a:lnTo>
                    <a:lnTo>
                      <a:pt x="777240" y="0"/>
                    </a:lnTo>
                    <a:lnTo>
                      <a:pt x="731520" y="0"/>
                    </a:lnTo>
                    <a:lnTo>
                      <a:pt x="731520" y="381000"/>
                    </a:lnTo>
                    <a:lnTo>
                      <a:pt x="784860" y="381000"/>
                    </a:lnTo>
                    <a:lnTo>
                      <a:pt x="960120" y="381000"/>
                    </a:lnTo>
                    <a:lnTo>
                      <a:pt x="960120" y="899160"/>
                    </a:lnTo>
                    <a:lnTo>
                      <a:pt x="0" y="2834640"/>
                    </a:lnTo>
                    <a:lnTo>
                      <a:pt x="297180" y="3329940"/>
                    </a:lnTo>
                    <a:lnTo>
                      <a:pt x="1561694" y="3329940"/>
                    </a:lnTo>
                    <a:lnTo>
                      <a:pt x="1584960" y="3329940"/>
                    </a:lnTo>
                    <a:lnTo>
                      <a:pt x="2849474" y="3329940"/>
                    </a:lnTo>
                    <a:lnTo>
                      <a:pt x="3146654" y="2834640"/>
                    </a:lnTo>
                    <a:lnTo>
                      <a:pt x="2186534" y="899160"/>
                    </a:lnTo>
                    <a:lnTo>
                      <a:pt x="2186534" y="381000"/>
                    </a:lnTo>
                    <a:lnTo>
                      <a:pt x="2361794" y="381000"/>
                    </a:lnTo>
                    <a:lnTo>
                      <a:pt x="2415134" y="381000"/>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defRPr/>
                </a:pPr>
                <a:endParaRPr lang="en-US" sz="2400" kern="0" dirty="0">
                  <a:solidFill>
                    <a:srgbClr val="FFFFFF"/>
                  </a:solidFill>
                  <a:ea typeface="Segoe UI" pitchFamily="34" charset="0"/>
                  <a:cs typeface="Segoe UI" pitchFamily="34" charset="0"/>
                </a:endParaRPr>
              </a:p>
            </p:txBody>
          </p:sp>
          <p:grpSp>
            <p:nvGrpSpPr>
              <p:cNvPr id="204" name="Group 203"/>
              <p:cNvGrpSpPr>
                <a:grpSpLocks noChangeAspect="1"/>
              </p:cNvGrpSpPr>
              <p:nvPr/>
            </p:nvGrpSpPr>
            <p:grpSpPr>
              <a:xfrm>
                <a:off x="6008529" y="2775918"/>
                <a:ext cx="294051" cy="292608"/>
                <a:chOff x="8580718" y="793097"/>
                <a:chExt cx="2587625" cy="2574925"/>
              </a:xfrm>
            </p:grpSpPr>
            <p:sp>
              <p:nvSpPr>
                <p:cNvPr id="205" name="Freeform 34"/>
                <p:cNvSpPr>
                  <a:spLocks/>
                </p:cNvSpPr>
                <p:nvPr/>
              </p:nvSpPr>
              <p:spPr bwMode="auto">
                <a:xfrm>
                  <a:off x="9477655" y="1434447"/>
                  <a:ext cx="792163" cy="1312862"/>
                </a:xfrm>
                <a:custGeom>
                  <a:avLst/>
                  <a:gdLst>
                    <a:gd name="T0" fmla="*/ 1459 w 1508"/>
                    <a:gd name="T1" fmla="*/ 930 h 2501"/>
                    <a:gd name="T2" fmla="*/ 837 w 1508"/>
                    <a:gd name="T3" fmla="*/ 930 h 2501"/>
                    <a:gd name="T4" fmla="*/ 1097 w 1508"/>
                    <a:gd name="T5" fmla="*/ 63 h 2501"/>
                    <a:gd name="T6" fmla="*/ 1072 w 1508"/>
                    <a:gd name="T7" fmla="*/ 4 h 2501"/>
                    <a:gd name="T8" fmla="*/ 1053 w 1508"/>
                    <a:gd name="T9" fmla="*/ 0 h 2501"/>
                    <a:gd name="T10" fmla="*/ 1014 w 1508"/>
                    <a:gd name="T11" fmla="*/ 19 h 2501"/>
                    <a:gd name="T12" fmla="*/ 10 w 1508"/>
                    <a:gd name="T13" fmla="*/ 1483 h 2501"/>
                    <a:gd name="T14" fmla="*/ 5 w 1508"/>
                    <a:gd name="T15" fmla="*/ 1532 h 2501"/>
                    <a:gd name="T16" fmla="*/ 49 w 1508"/>
                    <a:gd name="T17" fmla="*/ 1556 h 2501"/>
                    <a:gd name="T18" fmla="*/ 651 w 1508"/>
                    <a:gd name="T19" fmla="*/ 1556 h 2501"/>
                    <a:gd name="T20" fmla="*/ 382 w 1508"/>
                    <a:gd name="T21" fmla="*/ 2438 h 2501"/>
                    <a:gd name="T22" fmla="*/ 407 w 1508"/>
                    <a:gd name="T23" fmla="*/ 2497 h 2501"/>
                    <a:gd name="T24" fmla="*/ 426 w 1508"/>
                    <a:gd name="T25" fmla="*/ 2501 h 2501"/>
                    <a:gd name="T26" fmla="*/ 465 w 1508"/>
                    <a:gd name="T27" fmla="*/ 2482 h 2501"/>
                    <a:gd name="T28" fmla="*/ 1498 w 1508"/>
                    <a:gd name="T29" fmla="*/ 1003 h 2501"/>
                    <a:gd name="T30" fmla="*/ 1508 w 1508"/>
                    <a:gd name="T31" fmla="*/ 974 h 2501"/>
                    <a:gd name="T32" fmla="*/ 1459 w 1508"/>
                    <a:gd name="T33" fmla="*/ 930 h 2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8" h="2501">
                      <a:moveTo>
                        <a:pt x="1459" y="930"/>
                      </a:moveTo>
                      <a:lnTo>
                        <a:pt x="837" y="930"/>
                      </a:lnTo>
                      <a:lnTo>
                        <a:pt x="1097" y="63"/>
                      </a:lnTo>
                      <a:cubicBezTo>
                        <a:pt x="1102" y="39"/>
                        <a:pt x="1092" y="14"/>
                        <a:pt x="1072" y="4"/>
                      </a:cubicBezTo>
                      <a:cubicBezTo>
                        <a:pt x="1068" y="0"/>
                        <a:pt x="1058" y="0"/>
                        <a:pt x="1053" y="0"/>
                      </a:cubicBezTo>
                      <a:cubicBezTo>
                        <a:pt x="1038" y="0"/>
                        <a:pt x="1024" y="9"/>
                        <a:pt x="1014" y="19"/>
                      </a:cubicBezTo>
                      <a:lnTo>
                        <a:pt x="10" y="1483"/>
                      </a:lnTo>
                      <a:cubicBezTo>
                        <a:pt x="0" y="1498"/>
                        <a:pt x="0" y="1517"/>
                        <a:pt x="5" y="1532"/>
                      </a:cubicBezTo>
                      <a:cubicBezTo>
                        <a:pt x="15" y="1547"/>
                        <a:pt x="30" y="1556"/>
                        <a:pt x="49" y="1556"/>
                      </a:cubicBezTo>
                      <a:lnTo>
                        <a:pt x="651" y="1556"/>
                      </a:lnTo>
                      <a:lnTo>
                        <a:pt x="382" y="2438"/>
                      </a:lnTo>
                      <a:cubicBezTo>
                        <a:pt x="377" y="2462"/>
                        <a:pt x="387" y="2487"/>
                        <a:pt x="407" y="2497"/>
                      </a:cubicBezTo>
                      <a:cubicBezTo>
                        <a:pt x="412" y="2501"/>
                        <a:pt x="421" y="2501"/>
                        <a:pt x="426" y="2501"/>
                      </a:cubicBezTo>
                      <a:cubicBezTo>
                        <a:pt x="441" y="2501"/>
                        <a:pt x="456" y="2492"/>
                        <a:pt x="465" y="2482"/>
                      </a:cubicBezTo>
                      <a:lnTo>
                        <a:pt x="1498" y="1003"/>
                      </a:lnTo>
                      <a:cubicBezTo>
                        <a:pt x="1503" y="993"/>
                        <a:pt x="1508" y="984"/>
                        <a:pt x="1508" y="974"/>
                      </a:cubicBezTo>
                      <a:cubicBezTo>
                        <a:pt x="1508" y="949"/>
                        <a:pt x="1484" y="930"/>
                        <a:pt x="1459" y="93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06" name="Freeform 35"/>
                <p:cNvSpPr>
                  <a:spLocks noEditPoints="1"/>
                </p:cNvSpPr>
                <p:nvPr/>
              </p:nvSpPr>
              <p:spPr bwMode="auto">
                <a:xfrm>
                  <a:off x="8580718" y="793097"/>
                  <a:ext cx="2587625" cy="2574925"/>
                </a:xfrm>
                <a:custGeom>
                  <a:avLst/>
                  <a:gdLst>
                    <a:gd name="T0" fmla="*/ 3231 w 4925"/>
                    <a:gd name="T1" fmla="*/ 4866 h 4910"/>
                    <a:gd name="T2" fmla="*/ 3422 w 4925"/>
                    <a:gd name="T3" fmla="*/ 4910 h 4910"/>
                    <a:gd name="T4" fmla="*/ 3579 w 4925"/>
                    <a:gd name="T5" fmla="*/ 4881 h 4910"/>
                    <a:gd name="T6" fmla="*/ 3833 w 4925"/>
                    <a:gd name="T7" fmla="*/ 4646 h 4910"/>
                    <a:gd name="T8" fmla="*/ 3899 w 4925"/>
                    <a:gd name="T9" fmla="*/ 4509 h 4910"/>
                    <a:gd name="T10" fmla="*/ 4063 w 4925"/>
                    <a:gd name="T11" fmla="*/ 4509 h 4910"/>
                    <a:gd name="T12" fmla="*/ 4509 w 4925"/>
                    <a:gd name="T13" fmla="*/ 4063 h 4910"/>
                    <a:gd name="T14" fmla="*/ 4509 w 4925"/>
                    <a:gd name="T15" fmla="*/ 2794 h 4910"/>
                    <a:gd name="T16" fmla="*/ 4866 w 4925"/>
                    <a:gd name="T17" fmla="*/ 2031 h 4910"/>
                    <a:gd name="T18" fmla="*/ 4881 w 4925"/>
                    <a:gd name="T19" fmla="*/ 1679 h 4910"/>
                    <a:gd name="T20" fmla="*/ 4646 w 4925"/>
                    <a:gd name="T21" fmla="*/ 1424 h 4910"/>
                    <a:gd name="T22" fmla="*/ 4509 w 4925"/>
                    <a:gd name="T23" fmla="*/ 1358 h 4910"/>
                    <a:gd name="T24" fmla="*/ 4509 w 4925"/>
                    <a:gd name="T25" fmla="*/ 856 h 4910"/>
                    <a:gd name="T26" fmla="*/ 4063 w 4925"/>
                    <a:gd name="T27" fmla="*/ 411 h 4910"/>
                    <a:gd name="T28" fmla="*/ 2779 w 4925"/>
                    <a:gd name="T29" fmla="*/ 411 h 4910"/>
                    <a:gd name="T30" fmla="*/ 2026 w 4925"/>
                    <a:gd name="T31" fmla="*/ 58 h 4910"/>
                    <a:gd name="T32" fmla="*/ 1679 w 4925"/>
                    <a:gd name="T33" fmla="*/ 44 h 4910"/>
                    <a:gd name="T34" fmla="*/ 1424 w 4925"/>
                    <a:gd name="T35" fmla="*/ 279 h 4910"/>
                    <a:gd name="T36" fmla="*/ 1360 w 4925"/>
                    <a:gd name="T37" fmla="*/ 411 h 4910"/>
                    <a:gd name="T38" fmla="*/ 856 w 4925"/>
                    <a:gd name="T39" fmla="*/ 411 h 4910"/>
                    <a:gd name="T40" fmla="*/ 411 w 4925"/>
                    <a:gd name="T41" fmla="*/ 856 h 4910"/>
                    <a:gd name="T42" fmla="*/ 411 w 4925"/>
                    <a:gd name="T43" fmla="*/ 2478 h 4910"/>
                    <a:gd name="T44" fmla="*/ 58 w 4925"/>
                    <a:gd name="T45" fmla="*/ 3231 h 4910"/>
                    <a:gd name="T46" fmla="*/ 44 w 4925"/>
                    <a:gd name="T47" fmla="*/ 3579 h 4910"/>
                    <a:gd name="T48" fmla="*/ 279 w 4925"/>
                    <a:gd name="T49" fmla="*/ 3833 h 4910"/>
                    <a:gd name="T50" fmla="*/ 411 w 4925"/>
                    <a:gd name="T51" fmla="*/ 3897 h 4910"/>
                    <a:gd name="T52" fmla="*/ 411 w 4925"/>
                    <a:gd name="T53" fmla="*/ 4063 h 4910"/>
                    <a:gd name="T54" fmla="*/ 856 w 4925"/>
                    <a:gd name="T55" fmla="*/ 4509 h 4910"/>
                    <a:gd name="T56" fmla="*/ 2468 w 4925"/>
                    <a:gd name="T57" fmla="*/ 4509 h 4910"/>
                    <a:gd name="T58" fmla="*/ 3231 w 4925"/>
                    <a:gd name="T59" fmla="*/ 4866 h 4910"/>
                    <a:gd name="T60" fmla="*/ 856 w 4925"/>
                    <a:gd name="T61" fmla="*/ 705 h 4910"/>
                    <a:gd name="T62" fmla="*/ 4063 w 4925"/>
                    <a:gd name="T63" fmla="*/ 705 h 4910"/>
                    <a:gd name="T64" fmla="*/ 4210 w 4925"/>
                    <a:gd name="T65" fmla="*/ 851 h 4910"/>
                    <a:gd name="T66" fmla="*/ 4210 w 4925"/>
                    <a:gd name="T67" fmla="*/ 4058 h 4910"/>
                    <a:gd name="T68" fmla="*/ 4063 w 4925"/>
                    <a:gd name="T69" fmla="*/ 4205 h 4910"/>
                    <a:gd name="T70" fmla="*/ 856 w 4925"/>
                    <a:gd name="T71" fmla="*/ 4205 h 4910"/>
                    <a:gd name="T72" fmla="*/ 709 w 4925"/>
                    <a:gd name="T73" fmla="*/ 4058 h 4910"/>
                    <a:gd name="T74" fmla="*/ 709 w 4925"/>
                    <a:gd name="T75" fmla="*/ 851 h 4910"/>
                    <a:gd name="T76" fmla="*/ 856 w 4925"/>
                    <a:gd name="T77" fmla="*/ 705 h 4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25" h="4910">
                      <a:moveTo>
                        <a:pt x="3231" y="4866"/>
                      </a:moveTo>
                      <a:cubicBezTo>
                        <a:pt x="3290" y="4896"/>
                        <a:pt x="3358" y="4910"/>
                        <a:pt x="3422" y="4910"/>
                      </a:cubicBezTo>
                      <a:cubicBezTo>
                        <a:pt x="3476" y="4910"/>
                        <a:pt x="3525" y="4900"/>
                        <a:pt x="3579" y="4881"/>
                      </a:cubicBezTo>
                      <a:cubicBezTo>
                        <a:pt x="3691" y="4842"/>
                        <a:pt x="3784" y="4758"/>
                        <a:pt x="3833" y="4646"/>
                      </a:cubicBezTo>
                      <a:lnTo>
                        <a:pt x="3899" y="4509"/>
                      </a:lnTo>
                      <a:lnTo>
                        <a:pt x="4063" y="4509"/>
                      </a:lnTo>
                      <a:cubicBezTo>
                        <a:pt x="4308" y="4509"/>
                        <a:pt x="4509" y="4308"/>
                        <a:pt x="4509" y="4063"/>
                      </a:cubicBezTo>
                      <a:lnTo>
                        <a:pt x="4509" y="2794"/>
                      </a:lnTo>
                      <a:lnTo>
                        <a:pt x="4866" y="2031"/>
                      </a:lnTo>
                      <a:cubicBezTo>
                        <a:pt x="4920" y="1919"/>
                        <a:pt x="4925" y="1796"/>
                        <a:pt x="4881" y="1679"/>
                      </a:cubicBezTo>
                      <a:cubicBezTo>
                        <a:pt x="4842" y="1566"/>
                        <a:pt x="4758" y="1473"/>
                        <a:pt x="4646" y="1424"/>
                      </a:cubicBezTo>
                      <a:lnTo>
                        <a:pt x="4509" y="1358"/>
                      </a:lnTo>
                      <a:lnTo>
                        <a:pt x="4509" y="856"/>
                      </a:lnTo>
                      <a:cubicBezTo>
                        <a:pt x="4509" y="612"/>
                        <a:pt x="4308" y="411"/>
                        <a:pt x="4063" y="411"/>
                      </a:cubicBezTo>
                      <a:lnTo>
                        <a:pt x="2779" y="411"/>
                      </a:lnTo>
                      <a:lnTo>
                        <a:pt x="2026" y="58"/>
                      </a:lnTo>
                      <a:cubicBezTo>
                        <a:pt x="1919" y="9"/>
                        <a:pt x="1791" y="0"/>
                        <a:pt x="1679" y="44"/>
                      </a:cubicBezTo>
                      <a:cubicBezTo>
                        <a:pt x="1566" y="83"/>
                        <a:pt x="1473" y="166"/>
                        <a:pt x="1424" y="279"/>
                      </a:cubicBezTo>
                      <a:lnTo>
                        <a:pt x="1360" y="411"/>
                      </a:lnTo>
                      <a:lnTo>
                        <a:pt x="856" y="411"/>
                      </a:lnTo>
                      <a:cubicBezTo>
                        <a:pt x="612" y="411"/>
                        <a:pt x="411" y="612"/>
                        <a:pt x="411" y="856"/>
                      </a:cubicBezTo>
                      <a:lnTo>
                        <a:pt x="411" y="2478"/>
                      </a:lnTo>
                      <a:lnTo>
                        <a:pt x="58" y="3231"/>
                      </a:lnTo>
                      <a:cubicBezTo>
                        <a:pt x="9" y="3339"/>
                        <a:pt x="0" y="3466"/>
                        <a:pt x="44" y="3579"/>
                      </a:cubicBezTo>
                      <a:cubicBezTo>
                        <a:pt x="83" y="3691"/>
                        <a:pt x="166" y="3784"/>
                        <a:pt x="279" y="3833"/>
                      </a:cubicBezTo>
                      <a:lnTo>
                        <a:pt x="411" y="3897"/>
                      </a:lnTo>
                      <a:lnTo>
                        <a:pt x="411" y="4063"/>
                      </a:lnTo>
                      <a:cubicBezTo>
                        <a:pt x="411" y="4308"/>
                        <a:pt x="612" y="4509"/>
                        <a:pt x="856" y="4509"/>
                      </a:cubicBezTo>
                      <a:lnTo>
                        <a:pt x="2468" y="4509"/>
                      </a:lnTo>
                      <a:lnTo>
                        <a:pt x="3231" y="4866"/>
                      </a:lnTo>
                      <a:close/>
                      <a:moveTo>
                        <a:pt x="856" y="705"/>
                      </a:moveTo>
                      <a:lnTo>
                        <a:pt x="4063" y="705"/>
                      </a:lnTo>
                      <a:cubicBezTo>
                        <a:pt x="4142" y="705"/>
                        <a:pt x="4210" y="768"/>
                        <a:pt x="4210" y="851"/>
                      </a:cubicBezTo>
                      <a:lnTo>
                        <a:pt x="4210" y="4058"/>
                      </a:lnTo>
                      <a:cubicBezTo>
                        <a:pt x="4210" y="4137"/>
                        <a:pt x="4146" y="4205"/>
                        <a:pt x="4063" y="4205"/>
                      </a:cubicBezTo>
                      <a:lnTo>
                        <a:pt x="856" y="4205"/>
                      </a:lnTo>
                      <a:cubicBezTo>
                        <a:pt x="778" y="4205"/>
                        <a:pt x="709" y="4142"/>
                        <a:pt x="709" y="4058"/>
                      </a:cubicBezTo>
                      <a:lnTo>
                        <a:pt x="709" y="851"/>
                      </a:lnTo>
                      <a:cubicBezTo>
                        <a:pt x="709" y="773"/>
                        <a:pt x="773" y="705"/>
                        <a:pt x="856" y="70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nvGrpSpPr>
            <p:cNvPr id="186" name="Group 185"/>
            <p:cNvGrpSpPr/>
            <p:nvPr/>
          </p:nvGrpSpPr>
          <p:grpSpPr>
            <a:xfrm>
              <a:off x="4043785" y="1425785"/>
              <a:ext cx="1737360" cy="4187396"/>
              <a:chOff x="4043785" y="1293980"/>
              <a:chExt cx="1737360" cy="4187396"/>
            </a:xfrm>
          </p:grpSpPr>
          <p:sp>
            <p:nvSpPr>
              <p:cNvPr id="187" name="Rectangle 186"/>
              <p:cNvSpPr/>
              <p:nvPr/>
            </p:nvSpPr>
            <p:spPr bwMode="auto">
              <a:xfrm>
                <a:off x="4043785" y="1293980"/>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1400" kern="0" dirty="0">
                    <a:solidFill>
                      <a:srgbClr val="FFFFFF"/>
                    </a:solidFill>
                    <a:latin typeface="Segoe UI Semibold" panose="020B0702040204020203" pitchFamily="34" charset="0"/>
                    <a:cs typeface="Segoe UI Semibold" panose="020B0702040204020203" pitchFamily="34" charset="0"/>
                  </a:rPr>
                  <a:t>Big Data Stores</a:t>
                </a:r>
              </a:p>
            </p:txBody>
          </p:sp>
          <p:sp>
            <p:nvSpPr>
              <p:cNvPr id="188" name="Rectangle 187"/>
              <p:cNvSpPr/>
              <p:nvPr/>
            </p:nvSpPr>
            <p:spPr>
              <a:xfrm>
                <a:off x="4508692" y="2692870"/>
                <a:ext cx="1271016" cy="430887"/>
              </a:xfrm>
              <a:prstGeom prst="rect">
                <a:avLst/>
              </a:prstGeom>
            </p:spPr>
            <p:txBody>
              <a:bodyPr wrap="square">
                <a:spAutoFit/>
              </a:bodyPr>
              <a:lstStyle/>
              <a:p>
                <a:r>
                  <a:rPr lang="en-US" sz="1100" dirty="0">
                    <a:solidFill>
                      <a:srgbClr val="FFFFFF"/>
                    </a:solidFill>
                    <a:cs typeface="Segoe UI Semilight" panose="020B0402040204020203" pitchFamily="34" charset="0"/>
                  </a:rPr>
                  <a:t>SQL Data </a:t>
                </a:r>
              </a:p>
              <a:p>
                <a:r>
                  <a:rPr lang="en-US" sz="1100" dirty="0">
                    <a:solidFill>
                      <a:srgbClr val="FFFFFF"/>
                    </a:solidFill>
                    <a:cs typeface="Segoe UI Semilight" panose="020B0402040204020203" pitchFamily="34" charset="0"/>
                  </a:rPr>
                  <a:t>Warehouse</a:t>
                </a:r>
              </a:p>
            </p:txBody>
          </p:sp>
          <p:sp>
            <p:nvSpPr>
              <p:cNvPr id="189" name="Rectangle 188"/>
              <p:cNvSpPr/>
              <p:nvPr/>
            </p:nvSpPr>
            <p:spPr>
              <a:xfrm>
                <a:off x="4494875" y="2165158"/>
                <a:ext cx="1271016" cy="261610"/>
              </a:xfrm>
              <a:prstGeom prst="rect">
                <a:avLst/>
              </a:prstGeom>
            </p:spPr>
            <p:txBody>
              <a:bodyPr wrap="square">
                <a:spAutoFit/>
              </a:bodyPr>
              <a:lstStyle/>
              <a:p>
                <a:r>
                  <a:rPr lang="en-US" sz="1100" dirty="0">
                    <a:solidFill>
                      <a:srgbClr val="FFFFFF"/>
                    </a:solidFill>
                    <a:cs typeface="Segoe UI Semilight" panose="020B0402040204020203" pitchFamily="34" charset="0"/>
                  </a:rPr>
                  <a:t>Data Lake Store</a:t>
                </a:r>
              </a:p>
            </p:txBody>
          </p:sp>
          <p:grpSp>
            <p:nvGrpSpPr>
              <p:cNvPr id="190" name="Group 189"/>
              <p:cNvGrpSpPr/>
              <p:nvPr/>
            </p:nvGrpSpPr>
            <p:grpSpPr>
              <a:xfrm>
                <a:off x="4186988" y="2756286"/>
                <a:ext cx="248256" cy="304055"/>
                <a:chOff x="-3084513" y="3390510"/>
                <a:chExt cx="2716213" cy="3363913"/>
              </a:xfrm>
              <a:solidFill>
                <a:srgbClr val="FFFFFF"/>
              </a:solidFill>
            </p:grpSpPr>
            <p:sp>
              <p:nvSpPr>
                <p:cNvPr id="194" name="Freeform 40"/>
                <p:cNvSpPr>
                  <a:spLocks noEditPoints="1"/>
                </p:cNvSpPr>
                <p:nvPr/>
              </p:nvSpPr>
              <p:spPr bwMode="auto">
                <a:xfrm>
                  <a:off x="-3084513" y="3390510"/>
                  <a:ext cx="2716213" cy="3363913"/>
                </a:xfrm>
                <a:custGeom>
                  <a:avLst/>
                  <a:gdLst>
                    <a:gd name="T0" fmla="*/ 896 w 896"/>
                    <a:gd name="T1" fmla="*/ 212 h 1107"/>
                    <a:gd name="T2" fmla="*/ 448 w 896"/>
                    <a:gd name="T3" fmla="*/ 0 h 1107"/>
                    <a:gd name="T4" fmla="*/ 0 w 896"/>
                    <a:gd name="T5" fmla="*/ 212 h 1107"/>
                    <a:gd name="T6" fmla="*/ 1 w 896"/>
                    <a:gd name="T7" fmla="*/ 219 h 1107"/>
                    <a:gd name="T8" fmla="*/ 0 w 896"/>
                    <a:gd name="T9" fmla="*/ 894 h 1107"/>
                    <a:gd name="T10" fmla="*/ 448 w 896"/>
                    <a:gd name="T11" fmla="*/ 1107 h 1107"/>
                    <a:gd name="T12" fmla="*/ 896 w 896"/>
                    <a:gd name="T13" fmla="*/ 894 h 1107"/>
                    <a:gd name="T14" fmla="*/ 895 w 896"/>
                    <a:gd name="T15" fmla="*/ 219 h 1107"/>
                    <a:gd name="T16" fmla="*/ 305 w 896"/>
                    <a:gd name="T17" fmla="*/ 679 h 1107"/>
                    <a:gd name="T18" fmla="*/ 253 w 896"/>
                    <a:gd name="T19" fmla="*/ 716 h 1107"/>
                    <a:gd name="T20" fmla="*/ 178 w 896"/>
                    <a:gd name="T21" fmla="*/ 717 h 1107"/>
                    <a:gd name="T22" fmla="*/ 146 w 896"/>
                    <a:gd name="T23" fmla="*/ 648 h 1107"/>
                    <a:gd name="T24" fmla="*/ 213 w 896"/>
                    <a:gd name="T25" fmla="*/ 674 h 1107"/>
                    <a:gd name="T26" fmla="*/ 244 w 896"/>
                    <a:gd name="T27" fmla="*/ 667 h 1107"/>
                    <a:gd name="T28" fmla="*/ 255 w 896"/>
                    <a:gd name="T29" fmla="*/ 648 h 1107"/>
                    <a:gd name="T30" fmla="*/ 240 w 896"/>
                    <a:gd name="T31" fmla="*/ 623 h 1107"/>
                    <a:gd name="T32" fmla="*/ 202 w 896"/>
                    <a:gd name="T33" fmla="*/ 604 h 1107"/>
                    <a:gd name="T34" fmla="*/ 145 w 896"/>
                    <a:gd name="T35" fmla="*/ 529 h 1107"/>
                    <a:gd name="T36" fmla="*/ 174 w 896"/>
                    <a:gd name="T37" fmla="*/ 470 h 1107"/>
                    <a:gd name="T38" fmla="*/ 241 w 896"/>
                    <a:gd name="T39" fmla="*/ 452 h 1107"/>
                    <a:gd name="T40" fmla="*/ 302 w 896"/>
                    <a:gd name="T41" fmla="*/ 462 h 1107"/>
                    <a:gd name="T42" fmla="*/ 288 w 896"/>
                    <a:gd name="T43" fmla="*/ 508 h 1107"/>
                    <a:gd name="T44" fmla="*/ 258 w 896"/>
                    <a:gd name="T45" fmla="*/ 499 h 1107"/>
                    <a:gd name="T46" fmla="*/ 227 w 896"/>
                    <a:gd name="T47" fmla="*/ 500 h 1107"/>
                    <a:gd name="T48" fmla="*/ 206 w 896"/>
                    <a:gd name="T49" fmla="*/ 513 h 1107"/>
                    <a:gd name="T50" fmla="*/ 206 w 896"/>
                    <a:gd name="T51" fmla="*/ 536 h 1107"/>
                    <a:gd name="T52" fmla="*/ 230 w 896"/>
                    <a:gd name="T53" fmla="*/ 555 h 1107"/>
                    <a:gd name="T54" fmla="*/ 275 w 896"/>
                    <a:gd name="T55" fmla="*/ 578 h 1107"/>
                    <a:gd name="T56" fmla="*/ 308 w 896"/>
                    <a:gd name="T57" fmla="*/ 615 h 1107"/>
                    <a:gd name="T58" fmla="*/ 305 w 896"/>
                    <a:gd name="T59" fmla="*/ 679 h 1107"/>
                    <a:gd name="T60" fmla="*/ 491 w 896"/>
                    <a:gd name="T61" fmla="*/ 716 h 1107"/>
                    <a:gd name="T62" fmla="*/ 370 w 896"/>
                    <a:gd name="T63" fmla="*/ 684 h 1107"/>
                    <a:gd name="T64" fmla="*/ 371 w 896"/>
                    <a:gd name="T65" fmla="*/ 490 h 1107"/>
                    <a:gd name="T66" fmla="*/ 544 w 896"/>
                    <a:gd name="T67" fmla="*/ 488 h 1107"/>
                    <a:gd name="T68" fmla="*/ 543 w 896"/>
                    <a:gd name="T69" fmla="*/ 683 h 1107"/>
                    <a:gd name="T70" fmla="*/ 538 w 896"/>
                    <a:gd name="T71" fmla="*/ 687 h 1107"/>
                    <a:gd name="T72" fmla="*/ 523 w 896"/>
                    <a:gd name="T73" fmla="*/ 751 h 1107"/>
                    <a:gd name="T74" fmla="*/ 617 w 896"/>
                    <a:gd name="T75" fmla="*/ 716 h 1107"/>
                    <a:gd name="T76" fmla="*/ 671 w 896"/>
                    <a:gd name="T77" fmla="*/ 456 h 1107"/>
                    <a:gd name="T78" fmla="*/ 762 w 896"/>
                    <a:gd name="T79" fmla="*/ 668 h 1107"/>
                    <a:gd name="T80" fmla="*/ 448 w 896"/>
                    <a:gd name="T81" fmla="*/ 329 h 1107"/>
                    <a:gd name="T82" fmla="*/ 448 w 896"/>
                    <a:gd name="T83" fmla="*/ 73 h 1107"/>
                    <a:gd name="T84" fmla="*/ 448 w 896"/>
                    <a:gd name="T85" fmla="*/ 329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6" h="1107">
                      <a:moveTo>
                        <a:pt x="896" y="215"/>
                      </a:moveTo>
                      <a:cubicBezTo>
                        <a:pt x="896" y="214"/>
                        <a:pt x="896" y="213"/>
                        <a:pt x="896" y="212"/>
                      </a:cubicBezTo>
                      <a:cubicBezTo>
                        <a:pt x="896" y="148"/>
                        <a:pt x="844" y="91"/>
                        <a:pt x="751" y="53"/>
                      </a:cubicBezTo>
                      <a:cubicBezTo>
                        <a:pt x="669" y="18"/>
                        <a:pt x="561" y="0"/>
                        <a:pt x="448" y="0"/>
                      </a:cubicBezTo>
                      <a:cubicBezTo>
                        <a:pt x="335" y="0"/>
                        <a:pt x="227" y="18"/>
                        <a:pt x="146" y="52"/>
                      </a:cubicBezTo>
                      <a:cubicBezTo>
                        <a:pt x="52" y="91"/>
                        <a:pt x="0" y="148"/>
                        <a:pt x="0" y="212"/>
                      </a:cubicBezTo>
                      <a:cubicBezTo>
                        <a:pt x="0" y="213"/>
                        <a:pt x="0" y="214"/>
                        <a:pt x="1" y="215"/>
                      </a:cubicBezTo>
                      <a:cubicBezTo>
                        <a:pt x="1" y="219"/>
                        <a:pt x="1" y="219"/>
                        <a:pt x="1" y="219"/>
                      </a:cubicBezTo>
                      <a:cubicBezTo>
                        <a:pt x="1" y="220"/>
                        <a:pt x="0" y="222"/>
                        <a:pt x="0" y="224"/>
                      </a:cubicBezTo>
                      <a:cubicBezTo>
                        <a:pt x="0" y="894"/>
                        <a:pt x="0" y="894"/>
                        <a:pt x="0" y="894"/>
                      </a:cubicBezTo>
                      <a:cubicBezTo>
                        <a:pt x="0" y="959"/>
                        <a:pt x="52" y="1016"/>
                        <a:pt x="146" y="1054"/>
                      </a:cubicBezTo>
                      <a:cubicBezTo>
                        <a:pt x="227" y="1088"/>
                        <a:pt x="335" y="1107"/>
                        <a:pt x="448" y="1107"/>
                      </a:cubicBezTo>
                      <a:cubicBezTo>
                        <a:pt x="561" y="1107"/>
                        <a:pt x="669" y="1088"/>
                        <a:pt x="751" y="1054"/>
                      </a:cubicBezTo>
                      <a:cubicBezTo>
                        <a:pt x="844" y="1016"/>
                        <a:pt x="896" y="959"/>
                        <a:pt x="896" y="894"/>
                      </a:cubicBezTo>
                      <a:cubicBezTo>
                        <a:pt x="896" y="224"/>
                        <a:pt x="896" y="224"/>
                        <a:pt x="896" y="224"/>
                      </a:cubicBezTo>
                      <a:cubicBezTo>
                        <a:pt x="896" y="222"/>
                        <a:pt x="896" y="220"/>
                        <a:pt x="895" y="219"/>
                      </a:cubicBezTo>
                      <a:lnTo>
                        <a:pt x="896" y="215"/>
                      </a:lnTo>
                      <a:close/>
                      <a:moveTo>
                        <a:pt x="305" y="679"/>
                      </a:moveTo>
                      <a:cubicBezTo>
                        <a:pt x="300" y="689"/>
                        <a:pt x="293" y="697"/>
                        <a:pt x="284" y="703"/>
                      </a:cubicBezTo>
                      <a:cubicBezTo>
                        <a:pt x="275" y="709"/>
                        <a:pt x="265" y="714"/>
                        <a:pt x="253" y="716"/>
                      </a:cubicBezTo>
                      <a:cubicBezTo>
                        <a:pt x="241" y="719"/>
                        <a:pt x="229" y="720"/>
                        <a:pt x="216" y="720"/>
                      </a:cubicBezTo>
                      <a:cubicBezTo>
                        <a:pt x="202" y="720"/>
                        <a:pt x="190" y="719"/>
                        <a:pt x="178" y="717"/>
                      </a:cubicBezTo>
                      <a:cubicBezTo>
                        <a:pt x="166" y="714"/>
                        <a:pt x="155" y="711"/>
                        <a:pt x="146" y="706"/>
                      </a:cubicBezTo>
                      <a:cubicBezTo>
                        <a:pt x="146" y="648"/>
                        <a:pt x="146" y="648"/>
                        <a:pt x="146" y="648"/>
                      </a:cubicBezTo>
                      <a:cubicBezTo>
                        <a:pt x="156" y="657"/>
                        <a:pt x="167" y="663"/>
                        <a:pt x="178" y="668"/>
                      </a:cubicBezTo>
                      <a:cubicBezTo>
                        <a:pt x="190" y="672"/>
                        <a:pt x="202" y="674"/>
                        <a:pt x="213" y="674"/>
                      </a:cubicBezTo>
                      <a:cubicBezTo>
                        <a:pt x="220" y="674"/>
                        <a:pt x="226" y="674"/>
                        <a:pt x="232" y="672"/>
                      </a:cubicBezTo>
                      <a:cubicBezTo>
                        <a:pt x="237" y="671"/>
                        <a:pt x="241" y="669"/>
                        <a:pt x="244" y="667"/>
                      </a:cubicBezTo>
                      <a:cubicBezTo>
                        <a:pt x="248" y="664"/>
                        <a:pt x="251" y="662"/>
                        <a:pt x="252" y="658"/>
                      </a:cubicBezTo>
                      <a:cubicBezTo>
                        <a:pt x="254" y="655"/>
                        <a:pt x="255" y="652"/>
                        <a:pt x="255" y="648"/>
                      </a:cubicBezTo>
                      <a:cubicBezTo>
                        <a:pt x="255" y="643"/>
                        <a:pt x="253" y="638"/>
                        <a:pt x="251" y="634"/>
                      </a:cubicBezTo>
                      <a:cubicBezTo>
                        <a:pt x="248" y="630"/>
                        <a:pt x="244" y="627"/>
                        <a:pt x="240" y="623"/>
                      </a:cubicBezTo>
                      <a:cubicBezTo>
                        <a:pt x="235" y="620"/>
                        <a:pt x="229" y="617"/>
                        <a:pt x="223" y="614"/>
                      </a:cubicBezTo>
                      <a:cubicBezTo>
                        <a:pt x="216" y="610"/>
                        <a:pt x="209" y="607"/>
                        <a:pt x="202" y="604"/>
                      </a:cubicBezTo>
                      <a:cubicBezTo>
                        <a:pt x="183" y="596"/>
                        <a:pt x="169" y="585"/>
                        <a:pt x="159" y="573"/>
                      </a:cubicBezTo>
                      <a:cubicBezTo>
                        <a:pt x="150" y="561"/>
                        <a:pt x="145" y="546"/>
                        <a:pt x="145" y="529"/>
                      </a:cubicBezTo>
                      <a:cubicBezTo>
                        <a:pt x="145" y="515"/>
                        <a:pt x="148" y="504"/>
                        <a:pt x="153" y="494"/>
                      </a:cubicBezTo>
                      <a:cubicBezTo>
                        <a:pt x="158" y="484"/>
                        <a:pt x="165" y="476"/>
                        <a:pt x="174" y="470"/>
                      </a:cubicBezTo>
                      <a:cubicBezTo>
                        <a:pt x="183" y="464"/>
                        <a:pt x="193" y="459"/>
                        <a:pt x="204" y="456"/>
                      </a:cubicBezTo>
                      <a:cubicBezTo>
                        <a:pt x="216" y="453"/>
                        <a:pt x="228" y="452"/>
                        <a:pt x="241" y="452"/>
                      </a:cubicBezTo>
                      <a:cubicBezTo>
                        <a:pt x="254" y="452"/>
                        <a:pt x="265" y="453"/>
                        <a:pt x="275" y="454"/>
                      </a:cubicBezTo>
                      <a:cubicBezTo>
                        <a:pt x="285" y="456"/>
                        <a:pt x="294" y="458"/>
                        <a:pt x="302" y="462"/>
                      </a:cubicBezTo>
                      <a:cubicBezTo>
                        <a:pt x="302" y="516"/>
                        <a:pt x="302" y="516"/>
                        <a:pt x="302" y="516"/>
                      </a:cubicBezTo>
                      <a:cubicBezTo>
                        <a:pt x="298" y="513"/>
                        <a:pt x="293" y="510"/>
                        <a:pt x="288" y="508"/>
                      </a:cubicBezTo>
                      <a:cubicBezTo>
                        <a:pt x="284" y="506"/>
                        <a:pt x="279" y="504"/>
                        <a:pt x="274" y="502"/>
                      </a:cubicBezTo>
                      <a:cubicBezTo>
                        <a:pt x="269" y="501"/>
                        <a:pt x="263" y="500"/>
                        <a:pt x="258" y="499"/>
                      </a:cubicBezTo>
                      <a:cubicBezTo>
                        <a:pt x="253" y="498"/>
                        <a:pt x="249" y="498"/>
                        <a:pt x="244" y="498"/>
                      </a:cubicBezTo>
                      <a:cubicBezTo>
                        <a:pt x="238" y="498"/>
                        <a:pt x="232" y="498"/>
                        <a:pt x="227" y="500"/>
                      </a:cubicBezTo>
                      <a:cubicBezTo>
                        <a:pt x="222" y="501"/>
                        <a:pt x="218" y="503"/>
                        <a:pt x="214" y="505"/>
                      </a:cubicBezTo>
                      <a:cubicBezTo>
                        <a:pt x="211" y="507"/>
                        <a:pt x="208" y="510"/>
                        <a:pt x="206" y="513"/>
                      </a:cubicBezTo>
                      <a:cubicBezTo>
                        <a:pt x="204" y="517"/>
                        <a:pt x="203" y="520"/>
                        <a:pt x="203" y="524"/>
                      </a:cubicBezTo>
                      <a:cubicBezTo>
                        <a:pt x="203" y="528"/>
                        <a:pt x="204" y="532"/>
                        <a:pt x="206" y="536"/>
                      </a:cubicBezTo>
                      <a:cubicBezTo>
                        <a:pt x="208" y="539"/>
                        <a:pt x="212" y="542"/>
                        <a:pt x="216" y="546"/>
                      </a:cubicBezTo>
                      <a:cubicBezTo>
                        <a:pt x="219" y="549"/>
                        <a:pt x="224" y="552"/>
                        <a:pt x="230" y="555"/>
                      </a:cubicBezTo>
                      <a:cubicBezTo>
                        <a:pt x="236" y="558"/>
                        <a:pt x="242" y="561"/>
                        <a:pt x="249" y="564"/>
                      </a:cubicBezTo>
                      <a:cubicBezTo>
                        <a:pt x="259" y="568"/>
                        <a:pt x="268" y="573"/>
                        <a:pt x="275" y="578"/>
                      </a:cubicBezTo>
                      <a:cubicBezTo>
                        <a:pt x="283" y="582"/>
                        <a:pt x="290" y="588"/>
                        <a:pt x="295" y="594"/>
                      </a:cubicBezTo>
                      <a:cubicBezTo>
                        <a:pt x="301" y="600"/>
                        <a:pt x="305" y="607"/>
                        <a:pt x="308" y="615"/>
                      </a:cubicBezTo>
                      <a:cubicBezTo>
                        <a:pt x="311" y="623"/>
                        <a:pt x="313" y="632"/>
                        <a:pt x="313" y="643"/>
                      </a:cubicBezTo>
                      <a:cubicBezTo>
                        <a:pt x="313" y="657"/>
                        <a:pt x="310" y="669"/>
                        <a:pt x="305" y="679"/>
                      </a:cubicBezTo>
                      <a:close/>
                      <a:moveTo>
                        <a:pt x="523" y="751"/>
                      </a:moveTo>
                      <a:cubicBezTo>
                        <a:pt x="491" y="716"/>
                        <a:pt x="491" y="716"/>
                        <a:pt x="491" y="716"/>
                      </a:cubicBezTo>
                      <a:cubicBezTo>
                        <a:pt x="480" y="719"/>
                        <a:pt x="468" y="720"/>
                        <a:pt x="456" y="720"/>
                      </a:cubicBezTo>
                      <a:cubicBezTo>
                        <a:pt x="421" y="720"/>
                        <a:pt x="392" y="708"/>
                        <a:pt x="370" y="684"/>
                      </a:cubicBezTo>
                      <a:cubicBezTo>
                        <a:pt x="348" y="660"/>
                        <a:pt x="337" y="628"/>
                        <a:pt x="337" y="589"/>
                      </a:cubicBezTo>
                      <a:cubicBezTo>
                        <a:pt x="337" y="549"/>
                        <a:pt x="349" y="515"/>
                        <a:pt x="371" y="490"/>
                      </a:cubicBezTo>
                      <a:cubicBezTo>
                        <a:pt x="393" y="465"/>
                        <a:pt x="423" y="452"/>
                        <a:pt x="460" y="452"/>
                      </a:cubicBezTo>
                      <a:cubicBezTo>
                        <a:pt x="494" y="452"/>
                        <a:pt x="522" y="464"/>
                        <a:pt x="544" y="488"/>
                      </a:cubicBezTo>
                      <a:cubicBezTo>
                        <a:pt x="565" y="512"/>
                        <a:pt x="576" y="544"/>
                        <a:pt x="576" y="584"/>
                      </a:cubicBezTo>
                      <a:cubicBezTo>
                        <a:pt x="576" y="625"/>
                        <a:pt x="565" y="658"/>
                        <a:pt x="543" y="683"/>
                      </a:cubicBezTo>
                      <a:cubicBezTo>
                        <a:pt x="542" y="684"/>
                        <a:pt x="541" y="684"/>
                        <a:pt x="540" y="685"/>
                      </a:cubicBezTo>
                      <a:cubicBezTo>
                        <a:pt x="540" y="686"/>
                        <a:pt x="539" y="687"/>
                        <a:pt x="538" y="687"/>
                      </a:cubicBezTo>
                      <a:cubicBezTo>
                        <a:pt x="600" y="751"/>
                        <a:pt x="600" y="751"/>
                        <a:pt x="600" y="751"/>
                      </a:cubicBezTo>
                      <a:lnTo>
                        <a:pt x="523" y="751"/>
                      </a:lnTo>
                      <a:close/>
                      <a:moveTo>
                        <a:pt x="762" y="716"/>
                      </a:moveTo>
                      <a:cubicBezTo>
                        <a:pt x="617" y="716"/>
                        <a:pt x="617" y="716"/>
                        <a:pt x="617" y="716"/>
                      </a:cubicBezTo>
                      <a:cubicBezTo>
                        <a:pt x="617" y="456"/>
                        <a:pt x="617" y="456"/>
                        <a:pt x="617" y="456"/>
                      </a:cubicBezTo>
                      <a:cubicBezTo>
                        <a:pt x="671" y="456"/>
                        <a:pt x="671" y="456"/>
                        <a:pt x="671" y="456"/>
                      </a:cubicBezTo>
                      <a:cubicBezTo>
                        <a:pt x="671" y="668"/>
                        <a:pt x="671" y="668"/>
                        <a:pt x="671" y="668"/>
                      </a:cubicBezTo>
                      <a:cubicBezTo>
                        <a:pt x="762" y="668"/>
                        <a:pt x="762" y="668"/>
                        <a:pt x="762" y="668"/>
                      </a:cubicBezTo>
                      <a:lnTo>
                        <a:pt x="762" y="716"/>
                      </a:lnTo>
                      <a:close/>
                      <a:moveTo>
                        <a:pt x="448" y="329"/>
                      </a:moveTo>
                      <a:cubicBezTo>
                        <a:pt x="250" y="329"/>
                        <a:pt x="89" y="272"/>
                        <a:pt x="89" y="201"/>
                      </a:cubicBezTo>
                      <a:cubicBezTo>
                        <a:pt x="89" y="131"/>
                        <a:pt x="250" y="73"/>
                        <a:pt x="448" y="73"/>
                      </a:cubicBezTo>
                      <a:cubicBezTo>
                        <a:pt x="646" y="73"/>
                        <a:pt x="807" y="131"/>
                        <a:pt x="807" y="201"/>
                      </a:cubicBezTo>
                      <a:cubicBezTo>
                        <a:pt x="807" y="272"/>
                        <a:pt x="646" y="329"/>
                        <a:pt x="448"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95" name="Freeform 41"/>
                <p:cNvSpPr>
                  <a:spLocks/>
                </p:cNvSpPr>
                <p:nvPr/>
              </p:nvSpPr>
              <p:spPr bwMode="auto">
                <a:xfrm>
                  <a:off x="-1887538" y="4916098"/>
                  <a:ext cx="373063" cy="511175"/>
                </a:xfrm>
                <a:custGeom>
                  <a:avLst/>
                  <a:gdLst>
                    <a:gd name="T0" fmla="*/ 63 w 123"/>
                    <a:gd name="T1" fmla="*/ 0 h 168"/>
                    <a:gd name="T2" fmla="*/ 17 w 123"/>
                    <a:gd name="T3" fmla="*/ 23 h 168"/>
                    <a:gd name="T4" fmla="*/ 0 w 123"/>
                    <a:gd name="T5" fmla="*/ 84 h 168"/>
                    <a:gd name="T6" fmla="*/ 17 w 123"/>
                    <a:gd name="T7" fmla="*/ 145 h 168"/>
                    <a:gd name="T8" fmla="*/ 62 w 123"/>
                    <a:gd name="T9" fmla="*/ 168 h 168"/>
                    <a:gd name="T10" fmla="*/ 107 w 123"/>
                    <a:gd name="T11" fmla="*/ 146 h 168"/>
                    <a:gd name="T12" fmla="*/ 123 w 123"/>
                    <a:gd name="T13" fmla="*/ 85 h 168"/>
                    <a:gd name="T14" fmla="*/ 107 w 123"/>
                    <a:gd name="T15" fmla="*/ 23 h 168"/>
                    <a:gd name="T16" fmla="*/ 63 w 123"/>
                    <a:gd name="T1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68">
                      <a:moveTo>
                        <a:pt x="63" y="0"/>
                      </a:moveTo>
                      <a:cubicBezTo>
                        <a:pt x="44" y="0"/>
                        <a:pt x="29" y="8"/>
                        <a:pt x="17" y="23"/>
                      </a:cubicBezTo>
                      <a:cubicBezTo>
                        <a:pt x="6" y="39"/>
                        <a:pt x="0" y="59"/>
                        <a:pt x="0" y="84"/>
                      </a:cubicBezTo>
                      <a:cubicBezTo>
                        <a:pt x="0" y="110"/>
                        <a:pt x="6" y="130"/>
                        <a:pt x="17" y="145"/>
                      </a:cubicBezTo>
                      <a:cubicBezTo>
                        <a:pt x="28" y="160"/>
                        <a:pt x="43" y="168"/>
                        <a:pt x="62" y="168"/>
                      </a:cubicBezTo>
                      <a:cubicBezTo>
                        <a:pt x="81" y="168"/>
                        <a:pt x="96" y="160"/>
                        <a:pt x="107" y="146"/>
                      </a:cubicBezTo>
                      <a:cubicBezTo>
                        <a:pt x="118" y="131"/>
                        <a:pt x="123" y="111"/>
                        <a:pt x="123" y="85"/>
                      </a:cubicBezTo>
                      <a:cubicBezTo>
                        <a:pt x="123" y="59"/>
                        <a:pt x="118" y="38"/>
                        <a:pt x="107" y="23"/>
                      </a:cubicBezTo>
                      <a:cubicBezTo>
                        <a:pt x="97" y="8"/>
                        <a:pt x="82" y="0"/>
                        <a:pt x="6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91" name="Group 190"/>
              <p:cNvGrpSpPr>
                <a:grpSpLocks noChangeAspect="1"/>
              </p:cNvGrpSpPr>
              <p:nvPr/>
            </p:nvGrpSpPr>
            <p:grpSpPr>
              <a:xfrm>
                <a:off x="4165572" y="2158754"/>
                <a:ext cx="292608" cy="229390"/>
                <a:chOff x="8588655" y="3482322"/>
                <a:chExt cx="2571750" cy="2016125"/>
              </a:xfrm>
            </p:grpSpPr>
            <p:sp>
              <p:nvSpPr>
                <p:cNvPr id="192" name="Freeform 36"/>
                <p:cNvSpPr>
                  <a:spLocks/>
                </p:cNvSpPr>
                <p:nvPr/>
              </p:nvSpPr>
              <p:spPr bwMode="auto">
                <a:xfrm>
                  <a:off x="8588655" y="3482322"/>
                  <a:ext cx="1547813" cy="241300"/>
                </a:xfrm>
                <a:custGeom>
                  <a:avLst/>
                  <a:gdLst>
                    <a:gd name="T0" fmla="*/ 2894 w 2948"/>
                    <a:gd name="T1" fmla="*/ 397 h 460"/>
                    <a:gd name="T2" fmla="*/ 2752 w 2948"/>
                    <a:gd name="T3" fmla="*/ 152 h 460"/>
                    <a:gd name="T4" fmla="*/ 2488 w 2948"/>
                    <a:gd name="T5" fmla="*/ 0 h 460"/>
                    <a:gd name="T6" fmla="*/ 304 w 2948"/>
                    <a:gd name="T7" fmla="*/ 0 h 460"/>
                    <a:gd name="T8" fmla="*/ 0 w 2948"/>
                    <a:gd name="T9" fmla="*/ 304 h 460"/>
                    <a:gd name="T10" fmla="*/ 0 w 2948"/>
                    <a:gd name="T11" fmla="*/ 460 h 460"/>
                    <a:gd name="T12" fmla="*/ 2948 w 2948"/>
                    <a:gd name="T13" fmla="*/ 460 h 460"/>
                    <a:gd name="T14" fmla="*/ 2894 w 2948"/>
                    <a:gd name="T15" fmla="*/ 397 h 4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8" h="460">
                      <a:moveTo>
                        <a:pt x="2894" y="397"/>
                      </a:moveTo>
                      <a:lnTo>
                        <a:pt x="2752" y="152"/>
                      </a:lnTo>
                      <a:cubicBezTo>
                        <a:pt x="2698" y="59"/>
                        <a:pt x="2595" y="0"/>
                        <a:pt x="2488" y="0"/>
                      </a:cubicBezTo>
                      <a:lnTo>
                        <a:pt x="304" y="0"/>
                      </a:lnTo>
                      <a:cubicBezTo>
                        <a:pt x="138" y="0"/>
                        <a:pt x="0" y="137"/>
                        <a:pt x="0" y="304"/>
                      </a:cubicBezTo>
                      <a:lnTo>
                        <a:pt x="0" y="460"/>
                      </a:lnTo>
                      <a:lnTo>
                        <a:pt x="2948" y="460"/>
                      </a:lnTo>
                      <a:cubicBezTo>
                        <a:pt x="2923" y="446"/>
                        <a:pt x="2909" y="421"/>
                        <a:pt x="2894" y="39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93" name="Freeform 37"/>
                <p:cNvSpPr>
                  <a:spLocks noEditPoints="1"/>
                </p:cNvSpPr>
                <p:nvPr/>
              </p:nvSpPr>
              <p:spPr bwMode="auto">
                <a:xfrm>
                  <a:off x="8588655" y="3804585"/>
                  <a:ext cx="2571750" cy="1693862"/>
                </a:xfrm>
                <a:custGeom>
                  <a:avLst/>
                  <a:gdLst>
                    <a:gd name="T0" fmla="*/ 4706 w 4896"/>
                    <a:gd name="T1" fmla="*/ 0 h 3227"/>
                    <a:gd name="T2" fmla="*/ 0 w 4896"/>
                    <a:gd name="T3" fmla="*/ 0 h 3227"/>
                    <a:gd name="T4" fmla="*/ 0 w 4896"/>
                    <a:gd name="T5" fmla="*/ 2923 h 3227"/>
                    <a:gd name="T6" fmla="*/ 304 w 4896"/>
                    <a:gd name="T7" fmla="*/ 3227 h 3227"/>
                    <a:gd name="T8" fmla="*/ 4593 w 4896"/>
                    <a:gd name="T9" fmla="*/ 3227 h 3227"/>
                    <a:gd name="T10" fmla="*/ 4896 w 4896"/>
                    <a:gd name="T11" fmla="*/ 2923 h 3227"/>
                    <a:gd name="T12" fmla="*/ 4896 w 4896"/>
                    <a:gd name="T13" fmla="*/ 279 h 3227"/>
                    <a:gd name="T14" fmla="*/ 4706 w 4896"/>
                    <a:gd name="T15" fmla="*/ 0 h 3227"/>
                    <a:gd name="T16" fmla="*/ 3070 w 4896"/>
                    <a:gd name="T17" fmla="*/ 1469 h 3227"/>
                    <a:gd name="T18" fmla="*/ 2204 w 4896"/>
                    <a:gd name="T19" fmla="*/ 2708 h 3227"/>
                    <a:gd name="T20" fmla="*/ 2169 w 4896"/>
                    <a:gd name="T21" fmla="*/ 2727 h 3227"/>
                    <a:gd name="T22" fmla="*/ 2150 w 4896"/>
                    <a:gd name="T23" fmla="*/ 2722 h 3227"/>
                    <a:gd name="T24" fmla="*/ 2130 w 4896"/>
                    <a:gd name="T25" fmla="*/ 2673 h 3227"/>
                    <a:gd name="T26" fmla="*/ 2355 w 4896"/>
                    <a:gd name="T27" fmla="*/ 1934 h 3227"/>
                    <a:gd name="T28" fmla="*/ 1851 w 4896"/>
                    <a:gd name="T29" fmla="*/ 1934 h 3227"/>
                    <a:gd name="T30" fmla="*/ 1812 w 4896"/>
                    <a:gd name="T31" fmla="*/ 1910 h 3227"/>
                    <a:gd name="T32" fmla="*/ 1817 w 4896"/>
                    <a:gd name="T33" fmla="*/ 1866 h 3227"/>
                    <a:gd name="T34" fmla="*/ 2659 w 4896"/>
                    <a:gd name="T35" fmla="*/ 642 h 3227"/>
                    <a:gd name="T36" fmla="*/ 2693 w 4896"/>
                    <a:gd name="T37" fmla="*/ 622 h 3227"/>
                    <a:gd name="T38" fmla="*/ 2713 w 4896"/>
                    <a:gd name="T39" fmla="*/ 627 h 3227"/>
                    <a:gd name="T40" fmla="*/ 2732 w 4896"/>
                    <a:gd name="T41" fmla="*/ 676 h 3227"/>
                    <a:gd name="T42" fmla="*/ 2517 w 4896"/>
                    <a:gd name="T43" fmla="*/ 1400 h 3227"/>
                    <a:gd name="T44" fmla="*/ 3036 w 4896"/>
                    <a:gd name="T45" fmla="*/ 1400 h 3227"/>
                    <a:gd name="T46" fmla="*/ 3080 w 4896"/>
                    <a:gd name="T47" fmla="*/ 1444 h 3227"/>
                    <a:gd name="T48" fmla="*/ 3070 w 4896"/>
                    <a:gd name="T49" fmla="*/ 1469 h 3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96" h="3227">
                      <a:moveTo>
                        <a:pt x="4706" y="0"/>
                      </a:moveTo>
                      <a:lnTo>
                        <a:pt x="0" y="0"/>
                      </a:lnTo>
                      <a:lnTo>
                        <a:pt x="0" y="2923"/>
                      </a:lnTo>
                      <a:cubicBezTo>
                        <a:pt x="0" y="3090"/>
                        <a:pt x="138" y="3227"/>
                        <a:pt x="304" y="3227"/>
                      </a:cubicBezTo>
                      <a:lnTo>
                        <a:pt x="4593" y="3227"/>
                      </a:lnTo>
                      <a:cubicBezTo>
                        <a:pt x="4759" y="3227"/>
                        <a:pt x="4896" y="3090"/>
                        <a:pt x="4896" y="2923"/>
                      </a:cubicBezTo>
                      <a:lnTo>
                        <a:pt x="4896" y="279"/>
                      </a:lnTo>
                      <a:cubicBezTo>
                        <a:pt x="4896" y="157"/>
                        <a:pt x="4818" y="49"/>
                        <a:pt x="4706" y="0"/>
                      </a:cubicBezTo>
                      <a:close/>
                      <a:moveTo>
                        <a:pt x="3070" y="1469"/>
                      </a:moveTo>
                      <a:lnTo>
                        <a:pt x="2204" y="2708"/>
                      </a:lnTo>
                      <a:cubicBezTo>
                        <a:pt x="2194" y="2717"/>
                        <a:pt x="2184" y="2727"/>
                        <a:pt x="2169" y="2727"/>
                      </a:cubicBezTo>
                      <a:cubicBezTo>
                        <a:pt x="2164" y="2727"/>
                        <a:pt x="2155" y="2727"/>
                        <a:pt x="2150" y="2722"/>
                      </a:cubicBezTo>
                      <a:cubicBezTo>
                        <a:pt x="2130" y="2713"/>
                        <a:pt x="2120" y="2693"/>
                        <a:pt x="2130" y="2673"/>
                      </a:cubicBezTo>
                      <a:lnTo>
                        <a:pt x="2355" y="1934"/>
                      </a:lnTo>
                      <a:lnTo>
                        <a:pt x="1851" y="1934"/>
                      </a:lnTo>
                      <a:cubicBezTo>
                        <a:pt x="1836" y="1934"/>
                        <a:pt x="1822" y="1924"/>
                        <a:pt x="1812" y="1910"/>
                      </a:cubicBezTo>
                      <a:cubicBezTo>
                        <a:pt x="1807" y="1895"/>
                        <a:pt x="1807" y="1880"/>
                        <a:pt x="1817" y="1866"/>
                      </a:cubicBezTo>
                      <a:lnTo>
                        <a:pt x="2659" y="642"/>
                      </a:lnTo>
                      <a:cubicBezTo>
                        <a:pt x="2669" y="632"/>
                        <a:pt x="2679" y="622"/>
                        <a:pt x="2693" y="622"/>
                      </a:cubicBezTo>
                      <a:cubicBezTo>
                        <a:pt x="2698" y="622"/>
                        <a:pt x="2703" y="622"/>
                        <a:pt x="2713" y="627"/>
                      </a:cubicBezTo>
                      <a:cubicBezTo>
                        <a:pt x="2732" y="637"/>
                        <a:pt x="2742" y="656"/>
                        <a:pt x="2732" y="676"/>
                      </a:cubicBezTo>
                      <a:lnTo>
                        <a:pt x="2517" y="1400"/>
                      </a:lnTo>
                      <a:lnTo>
                        <a:pt x="3036" y="1400"/>
                      </a:lnTo>
                      <a:cubicBezTo>
                        <a:pt x="3060" y="1400"/>
                        <a:pt x="3080" y="1420"/>
                        <a:pt x="3080" y="1444"/>
                      </a:cubicBezTo>
                      <a:cubicBezTo>
                        <a:pt x="3080" y="1454"/>
                        <a:pt x="3075" y="1459"/>
                        <a:pt x="3070" y="146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grpSp>
        <p:nvGrpSpPr>
          <p:cNvPr id="5" name="Group 4"/>
          <p:cNvGrpSpPr/>
          <p:nvPr/>
        </p:nvGrpSpPr>
        <p:grpSpPr>
          <a:xfrm>
            <a:off x="496692" y="1434930"/>
            <a:ext cx="1600799" cy="4611909"/>
            <a:chOff x="496692" y="1434930"/>
            <a:chExt cx="1600799" cy="4611909"/>
          </a:xfrm>
        </p:grpSpPr>
        <p:sp>
          <p:nvSpPr>
            <p:cNvPr id="164" name="Rectangle 163"/>
            <p:cNvSpPr/>
            <p:nvPr/>
          </p:nvSpPr>
          <p:spPr>
            <a:xfrm>
              <a:off x="813890" y="5725695"/>
              <a:ext cx="933597" cy="321144"/>
            </a:xfrm>
            <a:prstGeom prst="rect">
              <a:avLst/>
            </a:prstGeom>
          </p:spPr>
          <p:txBody>
            <a:bodyPr wrap="none" lIns="0" tIns="0" rIns="0" bIns="0" anchor="ctr">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2050"/>
                  </a:solidFill>
                  <a:effectLst/>
                  <a:uLnTx/>
                  <a:uFillTx/>
                  <a:latin typeface="Segoe UI Light"/>
                </a:rPr>
                <a:t>Data</a:t>
              </a:r>
            </a:p>
          </p:txBody>
        </p:sp>
        <p:grpSp>
          <p:nvGrpSpPr>
            <p:cNvPr id="165" name="Group 164"/>
            <p:cNvGrpSpPr/>
            <p:nvPr/>
          </p:nvGrpSpPr>
          <p:grpSpPr>
            <a:xfrm>
              <a:off x="1789019" y="1434930"/>
              <a:ext cx="308472" cy="4199169"/>
              <a:chOff x="1776319" y="1369399"/>
              <a:chExt cx="308472" cy="3830198"/>
            </a:xfrm>
          </p:grpSpPr>
          <p:sp>
            <p:nvSpPr>
              <p:cNvPr id="181" name="Freeform 586"/>
              <p:cNvSpPr/>
              <p:nvPr/>
            </p:nvSpPr>
            <p:spPr bwMode="auto">
              <a:xfrm>
                <a:off x="1960934" y="1369399"/>
                <a:ext cx="123857" cy="3830198"/>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rgbClr val="0078D7"/>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cxnSp>
            <p:nvCxnSpPr>
              <p:cNvPr id="182" name="Straight Connector 181"/>
              <p:cNvCxnSpPr/>
              <p:nvPr/>
            </p:nvCxnSpPr>
            <p:spPr>
              <a:xfrm>
                <a:off x="1776319" y="3284498"/>
                <a:ext cx="308472" cy="0"/>
              </a:xfrm>
              <a:prstGeom prst="line">
                <a:avLst/>
              </a:prstGeom>
              <a:noFill/>
              <a:ln w="12700" cap="flat" cmpd="sng" algn="ctr">
                <a:solidFill>
                  <a:srgbClr val="0078D7"/>
                </a:solidFill>
                <a:prstDash val="solid"/>
                <a:headEnd type="none"/>
                <a:tailEnd type="none"/>
              </a:ln>
              <a:effectLst/>
            </p:spPr>
          </p:cxnSp>
        </p:grpSp>
        <p:grpSp>
          <p:nvGrpSpPr>
            <p:cNvPr id="3" name="Group 2"/>
            <p:cNvGrpSpPr/>
            <p:nvPr/>
          </p:nvGrpSpPr>
          <p:grpSpPr>
            <a:xfrm>
              <a:off x="496692" y="1654968"/>
              <a:ext cx="1439175" cy="563250"/>
              <a:chOff x="496692" y="2081186"/>
              <a:chExt cx="1439175" cy="563250"/>
            </a:xfrm>
          </p:grpSpPr>
          <p:sp>
            <p:nvSpPr>
              <p:cNvPr id="161" name="TextBox 160"/>
              <p:cNvSpPr txBox="1"/>
              <p:nvPr/>
            </p:nvSpPr>
            <p:spPr>
              <a:xfrm>
                <a:off x="1261371" y="2081186"/>
                <a:ext cx="674496" cy="563250"/>
              </a:xfrm>
              <a:prstGeom prst="rect">
                <a:avLst/>
              </a:prstGeom>
              <a:noFill/>
            </p:spPr>
            <p:txBody>
              <a:bodyPr wrap="square" lIns="0" tIns="146283" rIns="182854" bIns="146283" rtlCol="0">
                <a:noAutofit/>
              </a:bodyPr>
              <a:lstStyle/>
              <a:p>
                <a:pPr marL="0" marR="0" lvl="0" indent="0" defTabSz="932563" eaLnBrk="1" fontAlgn="auto" latinLnBrk="0" hangingPunct="1">
                  <a:lnSpc>
                    <a:spcPct val="90000"/>
                  </a:lnSpc>
                  <a:spcBef>
                    <a:spcPts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Data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Sources</a:t>
                </a:r>
              </a:p>
            </p:txBody>
          </p:sp>
          <p:sp>
            <p:nvSpPr>
              <p:cNvPr id="166" name="Freeform 34"/>
              <p:cNvSpPr>
                <a:spLocks noChangeAspect="1" noEditPoints="1"/>
              </p:cNvSpPr>
              <p:nvPr/>
            </p:nvSpPr>
            <p:spPr bwMode="auto">
              <a:xfrm>
                <a:off x="496692" y="2203651"/>
                <a:ext cx="530352" cy="419571"/>
              </a:xfrm>
              <a:custGeom>
                <a:avLst/>
                <a:gdLst>
                  <a:gd name="T0" fmla="*/ 234 w 1464"/>
                  <a:gd name="T1" fmla="*/ 815 h 1158"/>
                  <a:gd name="T2" fmla="*/ 206 w 1464"/>
                  <a:gd name="T3" fmla="*/ 1158 h 1158"/>
                  <a:gd name="T4" fmla="*/ 33 w 1464"/>
                  <a:gd name="T5" fmla="*/ 1131 h 1158"/>
                  <a:gd name="T6" fmla="*/ 89 w 1464"/>
                  <a:gd name="T7" fmla="*/ 876 h 1158"/>
                  <a:gd name="T8" fmla="*/ 183 w 1464"/>
                  <a:gd name="T9" fmla="*/ 876 h 1158"/>
                  <a:gd name="T10" fmla="*/ 323 w 1464"/>
                  <a:gd name="T11" fmla="*/ 1158 h 1158"/>
                  <a:gd name="T12" fmla="*/ 495 w 1464"/>
                  <a:gd name="T13" fmla="*/ 1131 h 1158"/>
                  <a:gd name="T14" fmla="*/ 295 w 1464"/>
                  <a:gd name="T15" fmla="*/ 748 h 1158"/>
                  <a:gd name="T16" fmla="*/ 295 w 1464"/>
                  <a:gd name="T17" fmla="*/ 1131 h 1158"/>
                  <a:gd name="T18" fmla="*/ 584 w 1464"/>
                  <a:gd name="T19" fmla="*/ 1158 h 1158"/>
                  <a:gd name="T20" fmla="*/ 757 w 1464"/>
                  <a:gd name="T21" fmla="*/ 1131 h 1158"/>
                  <a:gd name="T22" fmla="*/ 557 w 1464"/>
                  <a:gd name="T23" fmla="*/ 493 h 1158"/>
                  <a:gd name="T24" fmla="*/ 557 w 1464"/>
                  <a:gd name="T25" fmla="*/ 1131 h 1158"/>
                  <a:gd name="T26" fmla="*/ 863 w 1464"/>
                  <a:gd name="T27" fmla="*/ 676 h 1158"/>
                  <a:gd name="T28" fmla="*/ 813 w 1464"/>
                  <a:gd name="T29" fmla="*/ 1131 h 1158"/>
                  <a:gd name="T30" fmla="*/ 991 w 1464"/>
                  <a:gd name="T31" fmla="*/ 1158 h 1158"/>
                  <a:gd name="T32" fmla="*/ 1013 w 1464"/>
                  <a:gd name="T33" fmla="*/ 610 h 1158"/>
                  <a:gd name="T34" fmla="*/ 902 w 1464"/>
                  <a:gd name="T35" fmla="*/ 687 h 1158"/>
                  <a:gd name="T36" fmla="*/ 1074 w 1464"/>
                  <a:gd name="T37" fmla="*/ 1131 h 1158"/>
                  <a:gd name="T38" fmla="*/ 1247 w 1464"/>
                  <a:gd name="T39" fmla="*/ 1158 h 1158"/>
                  <a:gd name="T40" fmla="*/ 1275 w 1464"/>
                  <a:gd name="T41" fmla="*/ 366 h 1158"/>
                  <a:gd name="T42" fmla="*/ 1074 w 1464"/>
                  <a:gd name="T43" fmla="*/ 549 h 1158"/>
                  <a:gd name="T44" fmla="*/ 1442 w 1464"/>
                  <a:gd name="T45" fmla="*/ 0 h 1158"/>
                  <a:gd name="T46" fmla="*/ 1024 w 1464"/>
                  <a:gd name="T47" fmla="*/ 33 h 1158"/>
                  <a:gd name="T48" fmla="*/ 1130 w 1464"/>
                  <a:gd name="T49" fmla="*/ 166 h 1158"/>
                  <a:gd name="T50" fmla="*/ 935 w 1464"/>
                  <a:gd name="T51" fmla="*/ 410 h 1158"/>
                  <a:gd name="T52" fmla="*/ 896 w 1464"/>
                  <a:gd name="T53" fmla="*/ 416 h 1158"/>
                  <a:gd name="T54" fmla="*/ 540 w 1464"/>
                  <a:gd name="T55" fmla="*/ 94 h 1158"/>
                  <a:gd name="T56" fmla="*/ 11 w 1464"/>
                  <a:gd name="T57" fmla="*/ 704 h 1158"/>
                  <a:gd name="T58" fmla="*/ 117 w 1464"/>
                  <a:gd name="T59" fmla="*/ 848 h 1158"/>
                  <a:gd name="T60" fmla="*/ 156 w 1464"/>
                  <a:gd name="T61" fmla="*/ 848 h 1158"/>
                  <a:gd name="T62" fmla="*/ 534 w 1464"/>
                  <a:gd name="T63" fmla="*/ 443 h 1158"/>
                  <a:gd name="T64" fmla="*/ 885 w 1464"/>
                  <a:gd name="T65" fmla="*/ 649 h 1158"/>
                  <a:gd name="T66" fmla="*/ 930 w 1464"/>
                  <a:gd name="T67" fmla="*/ 643 h 1158"/>
                  <a:gd name="T68" fmla="*/ 1269 w 1464"/>
                  <a:gd name="T69" fmla="*/ 321 h 1158"/>
                  <a:gd name="T70" fmla="*/ 1420 w 1464"/>
                  <a:gd name="T71" fmla="*/ 460 h 1158"/>
                  <a:gd name="T72" fmla="*/ 1442 w 1464"/>
                  <a:gd name="T73" fmla="*/ 449 h 1158"/>
                  <a:gd name="T74" fmla="*/ 1442 w 1464"/>
                  <a:gd name="T75" fmla="*/ 0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4" h="1158">
                    <a:moveTo>
                      <a:pt x="183" y="876"/>
                    </a:moveTo>
                    <a:cubicBezTo>
                      <a:pt x="234" y="815"/>
                      <a:pt x="234" y="815"/>
                      <a:pt x="234" y="815"/>
                    </a:cubicBezTo>
                    <a:cubicBezTo>
                      <a:pt x="234" y="1131"/>
                      <a:pt x="234" y="1131"/>
                      <a:pt x="234" y="1131"/>
                    </a:cubicBezTo>
                    <a:cubicBezTo>
                      <a:pt x="234" y="1147"/>
                      <a:pt x="222" y="1158"/>
                      <a:pt x="206" y="1158"/>
                    </a:cubicBezTo>
                    <a:cubicBezTo>
                      <a:pt x="61" y="1158"/>
                      <a:pt x="61" y="1158"/>
                      <a:pt x="61" y="1158"/>
                    </a:cubicBezTo>
                    <a:cubicBezTo>
                      <a:pt x="50" y="1158"/>
                      <a:pt x="33" y="1147"/>
                      <a:pt x="33" y="1131"/>
                    </a:cubicBezTo>
                    <a:cubicBezTo>
                      <a:pt x="33" y="820"/>
                      <a:pt x="33" y="820"/>
                      <a:pt x="33" y="820"/>
                    </a:cubicBezTo>
                    <a:cubicBezTo>
                      <a:pt x="89" y="876"/>
                      <a:pt x="89" y="876"/>
                      <a:pt x="89" y="876"/>
                    </a:cubicBezTo>
                    <a:cubicBezTo>
                      <a:pt x="100" y="887"/>
                      <a:pt x="117" y="898"/>
                      <a:pt x="133" y="898"/>
                    </a:cubicBezTo>
                    <a:cubicBezTo>
                      <a:pt x="150" y="898"/>
                      <a:pt x="172" y="887"/>
                      <a:pt x="183" y="876"/>
                    </a:cubicBezTo>
                    <a:close/>
                    <a:moveTo>
                      <a:pt x="295" y="1131"/>
                    </a:moveTo>
                    <a:cubicBezTo>
                      <a:pt x="295" y="1147"/>
                      <a:pt x="306" y="1158"/>
                      <a:pt x="323" y="1158"/>
                    </a:cubicBezTo>
                    <a:cubicBezTo>
                      <a:pt x="467" y="1158"/>
                      <a:pt x="467" y="1158"/>
                      <a:pt x="467" y="1158"/>
                    </a:cubicBezTo>
                    <a:cubicBezTo>
                      <a:pt x="484" y="1158"/>
                      <a:pt x="495" y="1147"/>
                      <a:pt x="495" y="1131"/>
                    </a:cubicBezTo>
                    <a:cubicBezTo>
                      <a:pt x="495" y="527"/>
                      <a:pt x="495" y="527"/>
                      <a:pt x="495" y="527"/>
                    </a:cubicBezTo>
                    <a:cubicBezTo>
                      <a:pt x="295" y="748"/>
                      <a:pt x="295" y="748"/>
                      <a:pt x="295" y="748"/>
                    </a:cubicBezTo>
                    <a:cubicBezTo>
                      <a:pt x="295" y="1131"/>
                      <a:pt x="295" y="1131"/>
                      <a:pt x="295" y="1131"/>
                    </a:cubicBezTo>
                    <a:cubicBezTo>
                      <a:pt x="295" y="1131"/>
                      <a:pt x="295" y="1131"/>
                      <a:pt x="295" y="1131"/>
                    </a:cubicBezTo>
                    <a:close/>
                    <a:moveTo>
                      <a:pt x="557" y="1131"/>
                    </a:moveTo>
                    <a:cubicBezTo>
                      <a:pt x="557" y="1147"/>
                      <a:pt x="568" y="1158"/>
                      <a:pt x="584" y="1158"/>
                    </a:cubicBezTo>
                    <a:cubicBezTo>
                      <a:pt x="729" y="1158"/>
                      <a:pt x="729" y="1158"/>
                      <a:pt x="729" y="1158"/>
                    </a:cubicBezTo>
                    <a:cubicBezTo>
                      <a:pt x="746" y="1158"/>
                      <a:pt x="757" y="1147"/>
                      <a:pt x="757" y="1131"/>
                    </a:cubicBezTo>
                    <a:cubicBezTo>
                      <a:pt x="757" y="615"/>
                      <a:pt x="757" y="615"/>
                      <a:pt x="757" y="615"/>
                    </a:cubicBezTo>
                    <a:cubicBezTo>
                      <a:pt x="557" y="493"/>
                      <a:pt x="557" y="493"/>
                      <a:pt x="557" y="493"/>
                    </a:cubicBezTo>
                    <a:cubicBezTo>
                      <a:pt x="557" y="1131"/>
                      <a:pt x="557" y="1131"/>
                      <a:pt x="557" y="1131"/>
                    </a:cubicBezTo>
                    <a:cubicBezTo>
                      <a:pt x="557" y="1131"/>
                      <a:pt x="557" y="1131"/>
                      <a:pt x="557" y="1131"/>
                    </a:cubicBezTo>
                    <a:close/>
                    <a:moveTo>
                      <a:pt x="902" y="687"/>
                    </a:moveTo>
                    <a:cubicBezTo>
                      <a:pt x="891" y="687"/>
                      <a:pt x="874" y="687"/>
                      <a:pt x="863" y="676"/>
                    </a:cubicBezTo>
                    <a:cubicBezTo>
                      <a:pt x="813" y="649"/>
                      <a:pt x="813" y="649"/>
                      <a:pt x="813" y="649"/>
                    </a:cubicBezTo>
                    <a:cubicBezTo>
                      <a:pt x="813" y="1131"/>
                      <a:pt x="813" y="1131"/>
                      <a:pt x="813" y="1131"/>
                    </a:cubicBezTo>
                    <a:cubicBezTo>
                      <a:pt x="813" y="1147"/>
                      <a:pt x="829" y="1158"/>
                      <a:pt x="841" y="1158"/>
                    </a:cubicBezTo>
                    <a:cubicBezTo>
                      <a:pt x="991" y="1158"/>
                      <a:pt x="991" y="1158"/>
                      <a:pt x="991" y="1158"/>
                    </a:cubicBezTo>
                    <a:cubicBezTo>
                      <a:pt x="1002" y="1158"/>
                      <a:pt x="1013" y="1147"/>
                      <a:pt x="1013" y="1131"/>
                    </a:cubicBezTo>
                    <a:cubicBezTo>
                      <a:pt x="1013" y="610"/>
                      <a:pt x="1013" y="610"/>
                      <a:pt x="1013" y="610"/>
                    </a:cubicBezTo>
                    <a:cubicBezTo>
                      <a:pt x="958" y="671"/>
                      <a:pt x="958" y="671"/>
                      <a:pt x="958" y="671"/>
                    </a:cubicBezTo>
                    <a:cubicBezTo>
                      <a:pt x="941" y="682"/>
                      <a:pt x="924" y="687"/>
                      <a:pt x="902" y="687"/>
                    </a:cubicBezTo>
                    <a:close/>
                    <a:moveTo>
                      <a:pt x="1074" y="549"/>
                    </a:moveTo>
                    <a:cubicBezTo>
                      <a:pt x="1074" y="1131"/>
                      <a:pt x="1074" y="1131"/>
                      <a:pt x="1074" y="1131"/>
                    </a:cubicBezTo>
                    <a:cubicBezTo>
                      <a:pt x="1074" y="1147"/>
                      <a:pt x="1086" y="1158"/>
                      <a:pt x="1102" y="1158"/>
                    </a:cubicBezTo>
                    <a:cubicBezTo>
                      <a:pt x="1247" y="1158"/>
                      <a:pt x="1247" y="1158"/>
                      <a:pt x="1247" y="1158"/>
                    </a:cubicBezTo>
                    <a:cubicBezTo>
                      <a:pt x="1264" y="1158"/>
                      <a:pt x="1275" y="1147"/>
                      <a:pt x="1275" y="1131"/>
                    </a:cubicBezTo>
                    <a:cubicBezTo>
                      <a:pt x="1275" y="366"/>
                      <a:pt x="1275" y="366"/>
                      <a:pt x="1275" y="366"/>
                    </a:cubicBezTo>
                    <a:cubicBezTo>
                      <a:pt x="1269" y="360"/>
                      <a:pt x="1269" y="360"/>
                      <a:pt x="1269" y="360"/>
                    </a:cubicBezTo>
                    <a:cubicBezTo>
                      <a:pt x="1074" y="549"/>
                      <a:pt x="1074" y="549"/>
                      <a:pt x="1074" y="549"/>
                    </a:cubicBezTo>
                    <a:cubicBezTo>
                      <a:pt x="1074" y="549"/>
                      <a:pt x="1074" y="549"/>
                      <a:pt x="1074" y="549"/>
                    </a:cubicBezTo>
                    <a:close/>
                    <a:moveTo>
                      <a:pt x="1442" y="0"/>
                    </a:moveTo>
                    <a:cubicBezTo>
                      <a:pt x="1442" y="0"/>
                      <a:pt x="1442" y="0"/>
                      <a:pt x="1442" y="0"/>
                    </a:cubicBezTo>
                    <a:cubicBezTo>
                      <a:pt x="1024" y="33"/>
                      <a:pt x="1024" y="33"/>
                      <a:pt x="1024" y="33"/>
                    </a:cubicBezTo>
                    <a:cubicBezTo>
                      <a:pt x="1008" y="33"/>
                      <a:pt x="1002" y="44"/>
                      <a:pt x="1013" y="50"/>
                    </a:cubicBezTo>
                    <a:cubicBezTo>
                      <a:pt x="1130" y="166"/>
                      <a:pt x="1130" y="166"/>
                      <a:pt x="1130" y="166"/>
                    </a:cubicBezTo>
                    <a:cubicBezTo>
                      <a:pt x="1141" y="177"/>
                      <a:pt x="1141" y="194"/>
                      <a:pt x="1130" y="205"/>
                    </a:cubicBezTo>
                    <a:cubicBezTo>
                      <a:pt x="935" y="410"/>
                      <a:pt x="935" y="410"/>
                      <a:pt x="935" y="410"/>
                    </a:cubicBezTo>
                    <a:cubicBezTo>
                      <a:pt x="930" y="416"/>
                      <a:pt x="924" y="421"/>
                      <a:pt x="919" y="421"/>
                    </a:cubicBezTo>
                    <a:cubicBezTo>
                      <a:pt x="907" y="421"/>
                      <a:pt x="902" y="416"/>
                      <a:pt x="896" y="416"/>
                    </a:cubicBezTo>
                    <a:cubicBezTo>
                      <a:pt x="557" y="100"/>
                      <a:pt x="557" y="100"/>
                      <a:pt x="557" y="100"/>
                    </a:cubicBezTo>
                    <a:cubicBezTo>
                      <a:pt x="551" y="94"/>
                      <a:pt x="545" y="94"/>
                      <a:pt x="540" y="94"/>
                    </a:cubicBezTo>
                    <a:cubicBezTo>
                      <a:pt x="529" y="94"/>
                      <a:pt x="523" y="94"/>
                      <a:pt x="518" y="100"/>
                    </a:cubicBezTo>
                    <a:cubicBezTo>
                      <a:pt x="11" y="704"/>
                      <a:pt x="11" y="704"/>
                      <a:pt x="11" y="704"/>
                    </a:cubicBezTo>
                    <a:cubicBezTo>
                      <a:pt x="0" y="715"/>
                      <a:pt x="0" y="737"/>
                      <a:pt x="11" y="748"/>
                    </a:cubicBezTo>
                    <a:cubicBezTo>
                      <a:pt x="117" y="848"/>
                      <a:pt x="117" y="848"/>
                      <a:pt x="117" y="848"/>
                    </a:cubicBezTo>
                    <a:cubicBezTo>
                      <a:pt x="122" y="854"/>
                      <a:pt x="128" y="859"/>
                      <a:pt x="133" y="859"/>
                    </a:cubicBezTo>
                    <a:cubicBezTo>
                      <a:pt x="139" y="859"/>
                      <a:pt x="150" y="854"/>
                      <a:pt x="156" y="848"/>
                    </a:cubicBezTo>
                    <a:cubicBezTo>
                      <a:pt x="506" y="454"/>
                      <a:pt x="506" y="454"/>
                      <a:pt x="506" y="454"/>
                    </a:cubicBezTo>
                    <a:cubicBezTo>
                      <a:pt x="512" y="443"/>
                      <a:pt x="523" y="443"/>
                      <a:pt x="534" y="443"/>
                    </a:cubicBezTo>
                    <a:cubicBezTo>
                      <a:pt x="540" y="443"/>
                      <a:pt x="545" y="443"/>
                      <a:pt x="551" y="443"/>
                    </a:cubicBezTo>
                    <a:cubicBezTo>
                      <a:pt x="885" y="649"/>
                      <a:pt x="885" y="649"/>
                      <a:pt x="885" y="649"/>
                    </a:cubicBezTo>
                    <a:cubicBezTo>
                      <a:pt x="891" y="649"/>
                      <a:pt x="896" y="649"/>
                      <a:pt x="902" y="649"/>
                    </a:cubicBezTo>
                    <a:cubicBezTo>
                      <a:pt x="913" y="649"/>
                      <a:pt x="924" y="649"/>
                      <a:pt x="930" y="643"/>
                    </a:cubicBezTo>
                    <a:cubicBezTo>
                      <a:pt x="1253" y="327"/>
                      <a:pt x="1253" y="327"/>
                      <a:pt x="1253" y="327"/>
                    </a:cubicBezTo>
                    <a:cubicBezTo>
                      <a:pt x="1258" y="321"/>
                      <a:pt x="1264" y="321"/>
                      <a:pt x="1269" y="321"/>
                    </a:cubicBezTo>
                    <a:cubicBezTo>
                      <a:pt x="1281" y="321"/>
                      <a:pt x="1286" y="321"/>
                      <a:pt x="1292" y="327"/>
                    </a:cubicBezTo>
                    <a:cubicBezTo>
                      <a:pt x="1420" y="460"/>
                      <a:pt x="1420" y="460"/>
                      <a:pt x="1420" y="460"/>
                    </a:cubicBezTo>
                    <a:cubicBezTo>
                      <a:pt x="1425" y="460"/>
                      <a:pt x="1431" y="466"/>
                      <a:pt x="1431" y="466"/>
                    </a:cubicBezTo>
                    <a:cubicBezTo>
                      <a:pt x="1436" y="466"/>
                      <a:pt x="1442" y="460"/>
                      <a:pt x="1442" y="449"/>
                    </a:cubicBezTo>
                    <a:cubicBezTo>
                      <a:pt x="1464" y="28"/>
                      <a:pt x="1464" y="28"/>
                      <a:pt x="1464" y="28"/>
                    </a:cubicBezTo>
                    <a:cubicBezTo>
                      <a:pt x="1464" y="11"/>
                      <a:pt x="1453" y="0"/>
                      <a:pt x="1442" y="0"/>
                    </a:cubicBezTo>
                    <a:close/>
                  </a:path>
                </a:pathLst>
              </a:custGeom>
              <a:solidFill>
                <a:srgbClr val="FFFFFF"/>
              </a:solidFill>
              <a:ln w="15240">
                <a:solidFill>
                  <a:srgbClr val="0078D7"/>
                </a:solidFill>
              </a:ln>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33333"/>
                  </a:solidFill>
                  <a:effectLst/>
                  <a:uLnTx/>
                  <a:uFillTx/>
                </a:endParaRPr>
              </a:p>
            </p:txBody>
          </p:sp>
        </p:grpSp>
        <p:grpSp>
          <p:nvGrpSpPr>
            <p:cNvPr id="2" name="Group 1"/>
            <p:cNvGrpSpPr/>
            <p:nvPr/>
          </p:nvGrpSpPr>
          <p:grpSpPr>
            <a:xfrm>
              <a:off x="594076" y="4751805"/>
              <a:ext cx="1341791" cy="628194"/>
              <a:chOff x="594076" y="4356536"/>
              <a:chExt cx="1341791" cy="628194"/>
            </a:xfrm>
          </p:grpSpPr>
          <p:sp>
            <p:nvSpPr>
              <p:cNvPr id="163" name="TextBox 162"/>
              <p:cNvSpPr txBox="1"/>
              <p:nvPr/>
            </p:nvSpPr>
            <p:spPr>
              <a:xfrm>
                <a:off x="1261370" y="4356536"/>
                <a:ext cx="674497" cy="616531"/>
              </a:xfrm>
              <a:prstGeom prst="rect">
                <a:avLst/>
              </a:prstGeom>
              <a:noFill/>
            </p:spPr>
            <p:txBody>
              <a:bodyPr wrap="square" lIns="0" tIns="146283" rIns="182854" bIns="146283" rtlCol="0">
                <a:no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Sensors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and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Devices</a:t>
                </a:r>
              </a:p>
            </p:txBody>
          </p:sp>
          <p:sp>
            <p:nvSpPr>
              <p:cNvPr id="169" name="Freeform 574"/>
              <p:cNvSpPr>
                <a:spLocks noChangeAspect="1"/>
              </p:cNvSpPr>
              <p:nvPr/>
            </p:nvSpPr>
            <p:spPr bwMode="auto">
              <a:xfrm>
                <a:off x="594076" y="4527530"/>
                <a:ext cx="269639" cy="457200"/>
              </a:xfrm>
              <a:custGeom>
                <a:avLst/>
                <a:gdLst>
                  <a:gd name="connsiteX0" fmla="*/ 652199 w 1962365"/>
                  <a:gd name="connsiteY0" fmla="*/ 661855 h 3327402"/>
                  <a:gd name="connsiteX1" fmla="*/ 518186 w 1962365"/>
                  <a:gd name="connsiteY1" fmla="*/ 722665 h 3327402"/>
                  <a:gd name="connsiteX2" fmla="*/ 466408 w 1962365"/>
                  <a:gd name="connsiteY2" fmla="*/ 853406 h 3327402"/>
                  <a:gd name="connsiteX3" fmla="*/ 466408 w 1962365"/>
                  <a:gd name="connsiteY3" fmla="*/ 1151375 h 3327402"/>
                  <a:gd name="connsiteX4" fmla="*/ 466408 w 1962365"/>
                  <a:gd name="connsiteY4" fmla="*/ 1282116 h 3327402"/>
                  <a:gd name="connsiteX5" fmla="*/ 466408 w 1962365"/>
                  <a:gd name="connsiteY5" fmla="*/ 1285157 h 3327402"/>
                  <a:gd name="connsiteX6" fmla="*/ 466408 w 1962365"/>
                  <a:gd name="connsiteY6" fmla="*/ 1726029 h 3327402"/>
                  <a:gd name="connsiteX7" fmla="*/ 466408 w 1962365"/>
                  <a:gd name="connsiteY7" fmla="*/ 1732110 h 3327402"/>
                  <a:gd name="connsiteX8" fmla="*/ 466280 w 1962365"/>
                  <a:gd name="connsiteY8" fmla="*/ 1733367 h 3327402"/>
                  <a:gd name="connsiteX9" fmla="*/ 466726 w 1962365"/>
                  <a:gd name="connsiteY9" fmla="*/ 1735547 h 3327402"/>
                  <a:gd name="connsiteX10" fmla="*/ 466726 w 1962365"/>
                  <a:gd name="connsiteY10" fmla="*/ 2345918 h 3327402"/>
                  <a:gd name="connsiteX11" fmla="*/ 405607 w 1962365"/>
                  <a:gd name="connsiteY11" fmla="*/ 2406651 h 3327402"/>
                  <a:gd name="connsiteX12" fmla="*/ 344488 w 1962365"/>
                  <a:gd name="connsiteY12" fmla="*/ 2345918 h 3327402"/>
                  <a:gd name="connsiteX13" fmla="*/ 344488 w 1962365"/>
                  <a:gd name="connsiteY13" fmla="*/ 1884564 h 3327402"/>
                  <a:gd name="connsiteX14" fmla="*/ 344488 w 1962365"/>
                  <a:gd name="connsiteY14" fmla="*/ 1816216 h 3327402"/>
                  <a:gd name="connsiteX15" fmla="*/ 314121 w 1962365"/>
                  <a:gd name="connsiteY15" fmla="*/ 1811163 h 3327402"/>
                  <a:gd name="connsiteX16" fmla="*/ 292800 w 1962365"/>
                  <a:gd name="connsiteY16" fmla="*/ 1814204 h 3327402"/>
                  <a:gd name="connsiteX17" fmla="*/ 122238 w 1962365"/>
                  <a:gd name="connsiteY17" fmla="*/ 2014877 h 3327402"/>
                  <a:gd name="connsiteX18" fmla="*/ 122238 w 1962365"/>
                  <a:gd name="connsiteY18" fmla="*/ 2671624 h 3327402"/>
                  <a:gd name="connsiteX19" fmla="*/ 655245 w 1962365"/>
                  <a:gd name="connsiteY19" fmla="*/ 3206752 h 3327402"/>
                  <a:gd name="connsiteX20" fmla="*/ 1316173 w 1962365"/>
                  <a:gd name="connsiteY20" fmla="*/ 3206752 h 3327402"/>
                  <a:gd name="connsiteX21" fmla="*/ 1660343 w 1962365"/>
                  <a:gd name="connsiteY21" fmla="*/ 3069930 h 3327402"/>
                  <a:gd name="connsiteX22" fmla="*/ 1840042 w 1962365"/>
                  <a:gd name="connsiteY22" fmla="*/ 2635138 h 3327402"/>
                  <a:gd name="connsiteX23" fmla="*/ 1836997 w 1962365"/>
                  <a:gd name="connsiteY23" fmla="*/ 2200347 h 3327402"/>
                  <a:gd name="connsiteX24" fmla="*/ 1836997 w 1962365"/>
                  <a:gd name="connsiteY24" fmla="*/ 1865892 h 3327402"/>
                  <a:gd name="connsiteX25" fmla="*/ 1766944 w 1962365"/>
                  <a:gd name="connsiteY25" fmla="*/ 1710827 h 3327402"/>
                  <a:gd name="connsiteX26" fmla="*/ 1691943 w 1962365"/>
                  <a:gd name="connsiteY26" fmla="*/ 1673201 h 3327402"/>
                  <a:gd name="connsiteX27" fmla="*/ 1627188 w 1962365"/>
                  <a:gd name="connsiteY27" fmla="*/ 1674055 h 3327402"/>
                  <a:gd name="connsiteX28" fmla="*/ 1627188 w 1962365"/>
                  <a:gd name="connsiteY28" fmla="*/ 1739862 h 3327402"/>
                  <a:gd name="connsiteX29" fmla="*/ 1627188 w 1962365"/>
                  <a:gd name="connsiteY29" fmla="*/ 2002880 h 3327402"/>
                  <a:gd name="connsiteX30" fmla="*/ 1566069 w 1962365"/>
                  <a:gd name="connsiteY30" fmla="*/ 2063750 h 3327402"/>
                  <a:gd name="connsiteX31" fmla="*/ 1504950 w 1962365"/>
                  <a:gd name="connsiteY31" fmla="*/ 2002880 h 3327402"/>
                  <a:gd name="connsiteX32" fmla="*/ 1504950 w 1962365"/>
                  <a:gd name="connsiteY32" fmla="*/ 1659347 h 3327402"/>
                  <a:gd name="connsiteX33" fmla="*/ 1504950 w 1962365"/>
                  <a:gd name="connsiteY33" fmla="*/ 1634494 h 3327402"/>
                  <a:gd name="connsiteX34" fmla="*/ 1492827 w 1962365"/>
                  <a:gd name="connsiteY34" fmla="*/ 1616571 h 3327402"/>
                  <a:gd name="connsiteX35" fmla="*/ 1343347 w 1962365"/>
                  <a:gd name="connsiteY35" fmla="*/ 1504121 h 3327402"/>
                  <a:gd name="connsiteX36" fmla="*/ 1295401 w 1962365"/>
                  <a:gd name="connsiteY36" fmla="*/ 1508888 h 3327402"/>
                  <a:gd name="connsiteX37" fmla="*/ 1295401 w 1962365"/>
                  <a:gd name="connsiteY37" fmla="*/ 1587395 h 3327402"/>
                  <a:gd name="connsiteX38" fmla="*/ 1295401 w 1962365"/>
                  <a:gd name="connsiteY38" fmla="*/ 1853811 h 3327402"/>
                  <a:gd name="connsiteX39" fmla="*/ 1234282 w 1962365"/>
                  <a:gd name="connsiteY39" fmla="*/ 1914526 h 3327402"/>
                  <a:gd name="connsiteX40" fmla="*/ 1173163 w 1962365"/>
                  <a:gd name="connsiteY40" fmla="*/ 1853811 h 3327402"/>
                  <a:gd name="connsiteX41" fmla="*/ 1173163 w 1962365"/>
                  <a:gd name="connsiteY41" fmla="*/ 1505839 h 3327402"/>
                  <a:gd name="connsiteX42" fmla="*/ 1173163 w 1962365"/>
                  <a:gd name="connsiteY42" fmla="*/ 1481814 h 3327402"/>
                  <a:gd name="connsiteX43" fmla="*/ 1154748 w 1962365"/>
                  <a:gd name="connsiteY43" fmla="*/ 1452384 h 3327402"/>
                  <a:gd name="connsiteX44" fmla="*/ 1014692 w 1962365"/>
                  <a:gd name="connsiteY44" fmla="*/ 1336513 h 3327402"/>
                  <a:gd name="connsiteX45" fmla="*/ 960438 w 1962365"/>
                  <a:gd name="connsiteY45" fmla="*/ 1336809 h 3327402"/>
                  <a:gd name="connsiteX46" fmla="*/ 960438 w 1962365"/>
                  <a:gd name="connsiteY46" fmla="*/ 1351429 h 3327402"/>
                  <a:gd name="connsiteX47" fmla="*/ 960438 w 1962365"/>
                  <a:gd name="connsiteY47" fmla="*/ 1856956 h 3327402"/>
                  <a:gd name="connsiteX48" fmla="*/ 899319 w 1962365"/>
                  <a:gd name="connsiteY48" fmla="*/ 1917701 h 3327402"/>
                  <a:gd name="connsiteX49" fmla="*/ 838200 w 1962365"/>
                  <a:gd name="connsiteY49" fmla="*/ 1856956 h 3327402"/>
                  <a:gd name="connsiteX50" fmla="*/ 838200 w 1962365"/>
                  <a:gd name="connsiteY50" fmla="*/ 1244632 h 3327402"/>
                  <a:gd name="connsiteX51" fmla="*/ 838200 w 1962365"/>
                  <a:gd name="connsiteY51" fmla="*/ 1244582 h 3327402"/>
                  <a:gd name="connsiteX52" fmla="*/ 837990 w 1962365"/>
                  <a:gd name="connsiteY52" fmla="*/ 1242590 h 3327402"/>
                  <a:gd name="connsiteX53" fmla="*/ 837990 w 1962365"/>
                  <a:gd name="connsiteY53" fmla="*/ 853406 h 3327402"/>
                  <a:gd name="connsiteX54" fmla="*/ 777075 w 1962365"/>
                  <a:gd name="connsiteY54" fmla="*/ 713543 h 3327402"/>
                  <a:gd name="connsiteX55" fmla="*/ 652199 w 1962365"/>
                  <a:gd name="connsiteY55" fmla="*/ 661855 h 3327402"/>
                  <a:gd name="connsiteX56" fmla="*/ 639828 w 1962365"/>
                  <a:gd name="connsiteY56" fmla="*/ 121613 h 3327402"/>
                  <a:gd name="connsiteX57" fmla="*/ 137622 w 1962365"/>
                  <a:gd name="connsiteY57" fmla="*/ 626308 h 3327402"/>
                  <a:gd name="connsiteX58" fmla="*/ 282720 w 1962365"/>
                  <a:gd name="connsiteY58" fmla="*/ 979461 h 3327402"/>
                  <a:gd name="connsiteX59" fmla="*/ 345272 w 1962365"/>
                  <a:gd name="connsiteY59" fmla="*/ 1028322 h 3327402"/>
                  <a:gd name="connsiteX60" fmla="*/ 345456 w 1962365"/>
                  <a:gd name="connsiteY60" fmla="*/ 1004557 h 3327402"/>
                  <a:gd name="connsiteX61" fmla="*/ 344313 w 1962365"/>
                  <a:gd name="connsiteY61" fmla="*/ 857195 h 3327402"/>
                  <a:gd name="connsiteX62" fmla="*/ 429629 w 1962365"/>
                  <a:gd name="connsiteY62" fmla="*/ 638431 h 3327402"/>
                  <a:gd name="connsiteX63" fmla="*/ 649015 w 1962365"/>
                  <a:gd name="connsiteY63" fmla="*/ 541203 h 3327402"/>
                  <a:gd name="connsiteX64" fmla="*/ 859259 w 1962365"/>
                  <a:gd name="connsiteY64" fmla="*/ 626277 h 3327402"/>
                  <a:gd name="connsiteX65" fmla="*/ 959810 w 1962365"/>
                  <a:gd name="connsiteY65" fmla="*/ 854156 h 3327402"/>
                  <a:gd name="connsiteX66" fmla="*/ 961689 w 1962365"/>
                  <a:gd name="connsiteY66" fmla="*/ 1008367 h 3327402"/>
                  <a:gd name="connsiteX67" fmla="*/ 997413 w 1962365"/>
                  <a:gd name="connsiteY67" fmla="*/ 981171 h 3327402"/>
                  <a:gd name="connsiteX68" fmla="*/ 1145078 w 1962365"/>
                  <a:gd name="connsiteY68" fmla="*/ 626308 h 3327402"/>
                  <a:gd name="connsiteX69" fmla="*/ 639828 w 1962365"/>
                  <a:gd name="connsiteY69" fmla="*/ 121613 h 3327402"/>
                  <a:gd name="connsiteX70" fmla="*/ 639828 w 1962365"/>
                  <a:gd name="connsiteY70" fmla="*/ 0 h 3327402"/>
                  <a:gd name="connsiteX71" fmla="*/ 1266825 w 1962365"/>
                  <a:gd name="connsiteY71" fmla="*/ 626308 h 3327402"/>
                  <a:gd name="connsiteX72" fmla="*/ 1024764 w 1962365"/>
                  <a:gd name="connsiteY72" fmla="*/ 1121039 h 3327402"/>
                  <a:gd name="connsiteX73" fmla="*/ 960481 w 1962365"/>
                  <a:gd name="connsiteY73" fmla="*/ 1164696 h 3327402"/>
                  <a:gd name="connsiteX74" fmla="*/ 959810 w 1962365"/>
                  <a:gd name="connsiteY74" fmla="*/ 1215724 h 3327402"/>
                  <a:gd name="connsiteX75" fmla="*/ 1261465 w 1962365"/>
                  <a:gd name="connsiteY75" fmla="*/ 1388912 h 3327402"/>
                  <a:gd name="connsiteX76" fmla="*/ 1596636 w 1962365"/>
                  <a:gd name="connsiteY76" fmla="*/ 1549947 h 3327402"/>
                  <a:gd name="connsiteX77" fmla="*/ 1843445 w 1962365"/>
                  <a:gd name="connsiteY77" fmla="*/ 1613753 h 3327402"/>
                  <a:gd name="connsiteX78" fmla="*/ 1959231 w 1962365"/>
                  <a:gd name="connsiteY78" fmla="*/ 1865939 h 3327402"/>
                  <a:gd name="connsiteX79" fmla="*/ 1959231 w 1962365"/>
                  <a:gd name="connsiteY79" fmla="*/ 2200161 h 3327402"/>
                  <a:gd name="connsiteX80" fmla="*/ 1962278 w 1962365"/>
                  <a:gd name="connsiteY80" fmla="*/ 2631612 h 3327402"/>
                  <a:gd name="connsiteX81" fmla="*/ 1742893 w 1962365"/>
                  <a:gd name="connsiteY81" fmla="*/ 3160291 h 3327402"/>
                  <a:gd name="connsiteX82" fmla="*/ 1316311 w 1962365"/>
                  <a:gd name="connsiteY82" fmla="*/ 3327402 h 3327402"/>
                  <a:gd name="connsiteX83" fmla="*/ 981139 w 1962365"/>
                  <a:gd name="connsiteY83" fmla="*/ 3327402 h 3327402"/>
                  <a:gd name="connsiteX84" fmla="*/ 652062 w 1962365"/>
                  <a:gd name="connsiteY84" fmla="*/ 3327402 h 3327402"/>
                  <a:gd name="connsiteX85" fmla="*/ 0 w 1962365"/>
                  <a:gd name="connsiteY85" fmla="*/ 2674149 h 3327402"/>
                  <a:gd name="connsiteX86" fmla="*/ 0 w 1962365"/>
                  <a:gd name="connsiteY86" fmla="*/ 2014820 h 3327402"/>
                  <a:gd name="connsiteX87" fmla="*/ 271185 w 1962365"/>
                  <a:gd name="connsiteY87" fmla="*/ 1695789 h 3327402"/>
                  <a:gd name="connsiteX88" fmla="*/ 344313 w 1962365"/>
                  <a:gd name="connsiteY88" fmla="*/ 1692751 h 3327402"/>
                  <a:gd name="connsiteX89" fmla="*/ 344313 w 1962365"/>
                  <a:gd name="connsiteY89" fmla="*/ 1282569 h 3327402"/>
                  <a:gd name="connsiteX90" fmla="*/ 344313 w 1962365"/>
                  <a:gd name="connsiteY90" fmla="*/ 1276492 h 3327402"/>
                  <a:gd name="connsiteX91" fmla="*/ 344313 w 1962365"/>
                  <a:gd name="connsiteY91" fmla="*/ 1169483 h 3327402"/>
                  <a:gd name="connsiteX92" fmla="*/ 326330 w 1962365"/>
                  <a:gd name="connsiteY92" fmla="*/ 1167487 h 3327402"/>
                  <a:gd name="connsiteX93" fmla="*/ 15875 w 1962365"/>
                  <a:gd name="connsiteY93" fmla="*/ 626308 h 3327402"/>
                  <a:gd name="connsiteX94" fmla="*/ 639828 w 1962365"/>
                  <a:gd name="connsiteY94" fmla="*/ 0 h 3327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962365" h="3327402">
                    <a:moveTo>
                      <a:pt x="652199" y="661855"/>
                    </a:moveTo>
                    <a:cubicBezTo>
                      <a:pt x="603467" y="661855"/>
                      <a:pt x="554735" y="683138"/>
                      <a:pt x="518186" y="722665"/>
                    </a:cubicBezTo>
                    <a:cubicBezTo>
                      <a:pt x="484683" y="759151"/>
                      <a:pt x="463362" y="807799"/>
                      <a:pt x="466408" y="853406"/>
                    </a:cubicBezTo>
                    <a:cubicBezTo>
                      <a:pt x="469454" y="953743"/>
                      <a:pt x="466408" y="1054079"/>
                      <a:pt x="466408" y="1151375"/>
                    </a:cubicBezTo>
                    <a:cubicBezTo>
                      <a:pt x="466408" y="1193942"/>
                      <a:pt x="466408" y="1236509"/>
                      <a:pt x="466408" y="1282116"/>
                    </a:cubicBezTo>
                    <a:cubicBezTo>
                      <a:pt x="466408" y="1282116"/>
                      <a:pt x="466408" y="1285157"/>
                      <a:pt x="466408" y="1285157"/>
                    </a:cubicBezTo>
                    <a:cubicBezTo>
                      <a:pt x="466408" y="1726029"/>
                      <a:pt x="466408" y="1726029"/>
                      <a:pt x="466408" y="1726029"/>
                    </a:cubicBezTo>
                    <a:cubicBezTo>
                      <a:pt x="466408" y="1729070"/>
                      <a:pt x="466408" y="1729070"/>
                      <a:pt x="466408" y="1732110"/>
                    </a:cubicBezTo>
                    <a:lnTo>
                      <a:pt x="466280" y="1733367"/>
                    </a:lnTo>
                    <a:lnTo>
                      <a:pt x="466726" y="1735547"/>
                    </a:lnTo>
                    <a:cubicBezTo>
                      <a:pt x="466726" y="2345918"/>
                      <a:pt x="466726" y="2345918"/>
                      <a:pt x="466726" y="2345918"/>
                    </a:cubicBezTo>
                    <a:cubicBezTo>
                      <a:pt x="466726" y="2379321"/>
                      <a:pt x="439223" y="2406651"/>
                      <a:pt x="405607" y="2406651"/>
                    </a:cubicBezTo>
                    <a:cubicBezTo>
                      <a:pt x="371992" y="2406651"/>
                      <a:pt x="344488" y="2379321"/>
                      <a:pt x="344488" y="2345918"/>
                    </a:cubicBezTo>
                    <a:cubicBezTo>
                      <a:pt x="344488" y="2117029"/>
                      <a:pt x="344488" y="1973973"/>
                      <a:pt x="344488" y="1884564"/>
                    </a:cubicBezTo>
                    <a:lnTo>
                      <a:pt x="344488" y="1816216"/>
                    </a:lnTo>
                    <a:lnTo>
                      <a:pt x="314121" y="1811163"/>
                    </a:lnTo>
                    <a:cubicBezTo>
                      <a:pt x="308029" y="1811163"/>
                      <a:pt x="298892" y="1811163"/>
                      <a:pt x="292800" y="1814204"/>
                    </a:cubicBezTo>
                    <a:cubicBezTo>
                      <a:pt x="189245" y="1832447"/>
                      <a:pt x="122238" y="1911500"/>
                      <a:pt x="122238" y="2014877"/>
                    </a:cubicBezTo>
                    <a:cubicBezTo>
                      <a:pt x="122238" y="2233793"/>
                      <a:pt x="122238" y="2455749"/>
                      <a:pt x="122238" y="2671624"/>
                    </a:cubicBezTo>
                    <a:cubicBezTo>
                      <a:pt x="122238" y="2969593"/>
                      <a:pt x="356761" y="3203712"/>
                      <a:pt x="655245" y="3206752"/>
                    </a:cubicBezTo>
                    <a:cubicBezTo>
                      <a:pt x="874539" y="3206752"/>
                      <a:pt x="1096879" y="3206752"/>
                      <a:pt x="1316173" y="3206752"/>
                    </a:cubicBezTo>
                    <a:cubicBezTo>
                      <a:pt x="1447140" y="3203712"/>
                      <a:pt x="1562879" y="3158104"/>
                      <a:pt x="1660343" y="3069930"/>
                    </a:cubicBezTo>
                    <a:cubicBezTo>
                      <a:pt x="1782173" y="2960472"/>
                      <a:pt x="1843088" y="2817568"/>
                      <a:pt x="1840042" y="2635138"/>
                    </a:cubicBezTo>
                    <a:cubicBezTo>
                      <a:pt x="1836997" y="2489194"/>
                      <a:pt x="1836997" y="2343251"/>
                      <a:pt x="1836997" y="2200347"/>
                    </a:cubicBezTo>
                    <a:cubicBezTo>
                      <a:pt x="1836997" y="2090889"/>
                      <a:pt x="1840042" y="1978391"/>
                      <a:pt x="1836997" y="1865892"/>
                    </a:cubicBezTo>
                    <a:cubicBezTo>
                      <a:pt x="1836997" y="1802042"/>
                      <a:pt x="1812631" y="1747313"/>
                      <a:pt x="1766944" y="1710827"/>
                    </a:cubicBezTo>
                    <a:cubicBezTo>
                      <a:pt x="1744101" y="1692584"/>
                      <a:pt x="1718974" y="1679662"/>
                      <a:pt x="1691943" y="1673201"/>
                    </a:cubicBezTo>
                    <a:lnTo>
                      <a:pt x="1627188" y="1674055"/>
                    </a:lnTo>
                    <a:lnTo>
                      <a:pt x="1627188" y="1739862"/>
                    </a:lnTo>
                    <a:cubicBezTo>
                      <a:pt x="1627188" y="2002880"/>
                      <a:pt x="1627188" y="2002880"/>
                      <a:pt x="1627188" y="2002880"/>
                    </a:cubicBezTo>
                    <a:cubicBezTo>
                      <a:pt x="1627188" y="2036359"/>
                      <a:pt x="1599685" y="2063750"/>
                      <a:pt x="1566069" y="2063750"/>
                    </a:cubicBezTo>
                    <a:cubicBezTo>
                      <a:pt x="1532454" y="2063750"/>
                      <a:pt x="1504950" y="2036359"/>
                      <a:pt x="1504950" y="2002880"/>
                    </a:cubicBezTo>
                    <a:cubicBezTo>
                      <a:pt x="1504950" y="1806575"/>
                      <a:pt x="1504950" y="1708423"/>
                      <a:pt x="1504950" y="1659347"/>
                    </a:cubicBezTo>
                    <a:lnTo>
                      <a:pt x="1504950" y="1634494"/>
                    </a:lnTo>
                    <a:lnTo>
                      <a:pt x="1492827" y="1616571"/>
                    </a:lnTo>
                    <a:cubicBezTo>
                      <a:pt x="1456278" y="1550441"/>
                      <a:pt x="1402597" y="1509964"/>
                      <a:pt x="1343347" y="1504121"/>
                    </a:cubicBezTo>
                    <a:lnTo>
                      <a:pt x="1295401" y="1508888"/>
                    </a:lnTo>
                    <a:lnTo>
                      <a:pt x="1295401" y="1587395"/>
                    </a:lnTo>
                    <a:cubicBezTo>
                      <a:pt x="1295401" y="1853811"/>
                      <a:pt x="1295401" y="1853811"/>
                      <a:pt x="1295401" y="1853811"/>
                    </a:cubicBezTo>
                    <a:cubicBezTo>
                      <a:pt x="1295401" y="1887204"/>
                      <a:pt x="1270954" y="1914526"/>
                      <a:pt x="1234282" y="1914526"/>
                    </a:cubicBezTo>
                    <a:cubicBezTo>
                      <a:pt x="1200667" y="1914526"/>
                      <a:pt x="1173163" y="1887204"/>
                      <a:pt x="1173163" y="1853811"/>
                    </a:cubicBezTo>
                    <a:cubicBezTo>
                      <a:pt x="1173163" y="1654970"/>
                      <a:pt x="1173163" y="1555549"/>
                      <a:pt x="1173163" y="1505839"/>
                    </a:cubicBezTo>
                    <a:lnTo>
                      <a:pt x="1173163" y="1481814"/>
                    </a:lnTo>
                    <a:lnTo>
                      <a:pt x="1154748" y="1452384"/>
                    </a:lnTo>
                    <a:cubicBezTo>
                      <a:pt x="1127336" y="1388534"/>
                      <a:pt x="1074226" y="1346917"/>
                      <a:pt x="1014692" y="1336513"/>
                    </a:cubicBezTo>
                    <a:lnTo>
                      <a:pt x="960438" y="1336809"/>
                    </a:lnTo>
                    <a:lnTo>
                      <a:pt x="960438" y="1351429"/>
                    </a:lnTo>
                    <a:cubicBezTo>
                      <a:pt x="960438" y="1856956"/>
                      <a:pt x="960438" y="1856956"/>
                      <a:pt x="960438" y="1856956"/>
                    </a:cubicBezTo>
                    <a:cubicBezTo>
                      <a:pt x="960438" y="1890366"/>
                      <a:pt x="932935" y="1917701"/>
                      <a:pt x="899319" y="1917701"/>
                    </a:cubicBezTo>
                    <a:cubicBezTo>
                      <a:pt x="865704" y="1917701"/>
                      <a:pt x="838200" y="1890366"/>
                      <a:pt x="838200" y="1856956"/>
                    </a:cubicBezTo>
                    <a:cubicBezTo>
                      <a:pt x="838200" y="1320124"/>
                      <a:pt x="838200" y="1253020"/>
                      <a:pt x="838200" y="1244632"/>
                    </a:cubicBezTo>
                    <a:lnTo>
                      <a:pt x="838200" y="1244582"/>
                    </a:lnTo>
                    <a:lnTo>
                      <a:pt x="837990" y="1242590"/>
                    </a:lnTo>
                    <a:cubicBezTo>
                      <a:pt x="841036" y="1127051"/>
                      <a:pt x="841036" y="993269"/>
                      <a:pt x="837990" y="853406"/>
                    </a:cubicBezTo>
                    <a:cubicBezTo>
                      <a:pt x="837990" y="801718"/>
                      <a:pt x="816670" y="750029"/>
                      <a:pt x="777075" y="713543"/>
                    </a:cubicBezTo>
                    <a:cubicBezTo>
                      <a:pt x="740526" y="677057"/>
                      <a:pt x="694840" y="658814"/>
                      <a:pt x="652199" y="661855"/>
                    </a:cubicBezTo>
                    <a:close/>
                    <a:moveTo>
                      <a:pt x="639828" y="121613"/>
                    </a:moveTo>
                    <a:cubicBezTo>
                      <a:pt x="362854" y="121613"/>
                      <a:pt x="137622" y="346598"/>
                      <a:pt x="137622" y="626308"/>
                    </a:cubicBezTo>
                    <a:cubicBezTo>
                      <a:pt x="137622" y="758562"/>
                      <a:pt x="190696" y="885686"/>
                      <a:pt x="282720" y="979461"/>
                    </a:cubicBezTo>
                    <a:lnTo>
                      <a:pt x="345272" y="1028322"/>
                    </a:lnTo>
                    <a:lnTo>
                      <a:pt x="345456" y="1004557"/>
                    </a:lnTo>
                    <a:cubicBezTo>
                      <a:pt x="345837" y="955183"/>
                      <a:pt x="345837" y="905809"/>
                      <a:pt x="344313" y="857195"/>
                    </a:cubicBezTo>
                    <a:cubicBezTo>
                      <a:pt x="341266" y="781235"/>
                      <a:pt x="371736" y="699199"/>
                      <a:pt x="429629" y="638431"/>
                    </a:cubicBezTo>
                    <a:cubicBezTo>
                      <a:pt x="490570" y="577663"/>
                      <a:pt x="566745" y="541203"/>
                      <a:pt x="649015" y="541203"/>
                    </a:cubicBezTo>
                    <a:cubicBezTo>
                      <a:pt x="725190" y="538164"/>
                      <a:pt x="801365" y="568548"/>
                      <a:pt x="859259" y="626277"/>
                    </a:cubicBezTo>
                    <a:cubicBezTo>
                      <a:pt x="923246" y="687045"/>
                      <a:pt x="959810" y="769081"/>
                      <a:pt x="959810" y="854156"/>
                    </a:cubicBezTo>
                    <a:lnTo>
                      <a:pt x="961689" y="1008367"/>
                    </a:lnTo>
                    <a:lnTo>
                      <a:pt x="997413" y="981171"/>
                    </a:lnTo>
                    <a:cubicBezTo>
                      <a:pt x="1090292" y="888536"/>
                      <a:pt x="1145078" y="760842"/>
                      <a:pt x="1145078" y="626308"/>
                    </a:cubicBezTo>
                    <a:cubicBezTo>
                      <a:pt x="1145078" y="346598"/>
                      <a:pt x="919846" y="121613"/>
                      <a:pt x="639828" y="121613"/>
                    </a:cubicBezTo>
                    <a:close/>
                    <a:moveTo>
                      <a:pt x="639828" y="0"/>
                    </a:moveTo>
                    <a:cubicBezTo>
                      <a:pt x="986807" y="0"/>
                      <a:pt x="1266825" y="279710"/>
                      <a:pt x="1266825" y="626308"/>
                    </a:cubicBezTo>
                    <a:cubicBezTo>
                      <a:pt x="1266825" y="820509"/>
                      <a:pt x="1175943" y="1003071"/>
                      <a:pt x="1024764" y="1121039"/>
                    </a:cubicBezTo>
                    <a:lnTo>
                      <a:pt x="960481" y="1164696"/>
                    </a:lnTo>
                    <a:lnTo>
                      <a:pt x="959810" y="1215724"/>
                    </a:lnTo>
                    <a:cubicBezTo>
                      <a:pt x="1084738" y="1203571"/>
                      <a:pt x="1200524" y="1273454"/>
                      <a:pt x="1261465" y="1388912"/>
                    </a:cubicBezTo>
                    <a:cubicBezTo>
                      <a:pt x="1392486" y="1358528"/>
                      <a:pt x="1523508" y="1422334"/>
                      <a:pt x="1596636" y="1549947"/>
                    </a:cubicBezTo>
                    <a:cubicBezTo>
                      <a:pt x="1688047" y="1537793"/>
                      <a:pt x="1776410" y="1559062"/>
                      <a:pt x="1843445" y="1613753"/>
                    </a:cubicBezTo>
                    <a:cubicBezTo>
                      <a:pt x="1916573" y="1674520"/>
                      <a:pt x="1959231" y="1765672"/>
                      <a:pt x="1959231" y="1865939"/>
                    </a:cubicBezTo>
                    <a:cubicBezTo>
                      <a:pt x="1962278" y="1975321"/>
                      <a:pt x="1959231" y="2090779"/>
                      <a:pt x="1959231" y="2200161"/>
                    </a:cubicBezTo>
                    <a:cubicBezTo>
                      <a:pt x="1959231" y="2339927"/>
                      <a:pt x="1959231" y="2488808"/>
                      <a:pt x="1962278" y="2631612"/>
                    </a:cubicBezTo>
                    <a:cubicBezTo>
                      <a:pt x="1965325" y="2847337"/>
                      <a:pt x="1889150" y="3026602"/>
                      <a:pt x="1742893" y="3160291"/>
                    </a:cubicBezTo>
                    <a:cubicBezTo>
                      <a:pt x="1621012" y="3269673"/>
                      <a:pt x="1477803" y="3324364"/>
                      <a:pt x="1316311" y="3327402"/>
                    </a:cubicBezTo>
                    <a:cubicBezTo>
                      <a:pt x="1206618" y="3327402"/>
                      <a:pt x="1093879" y="3327402"/>
                      <a:pt x="981139" y="3327402"/>
                    </a:cubicBezTo>
                    <a:cubicBezTo>
                      <a:pt x="871447" y="3327402"/>
                      <a:pt x="761754" y="3327402"/>
                      <a:pt x="652062" y="3327402"/>
                    </a:cubicBezTo>
                    <a:cubicBezTo>
                      <a:pt x="289467" y="3324364"/>
                      <a:pt x="3047" y="3035717"/>
                      <a:pt x="0" y="2674149"/>
                    </a:cubicBezTo>
                    <a:cubicBezTo>
                      <a:pt x="0" y="2455386"/>
                      <a:pt x="0" y="2233583"/>
                      <a:pt x="0" y="2014820"/>
                    </a:cubicBezTo>
                    <a:cubicBezTo>
                      <a:pt x="0" y="1853785"/>
                      <a:pt x="109693" y="1723135"/>
                      <a:pt x="271185" y="1695789"/>
                    </a:cubicBezTo>
                    <a:cubicBezTo>
                      <a:pt x="295561" y="1689712"/>
                      <a:pt x="319937" y="1689712"/>
                      <a:pt x="344313" y="1692751"/>
                    </a:cubicBezTo>
                    <a:cubicBezTo>
                      <a:pt x="344313" y="1282569"/>
                      <a:pt x="344313" y="1282569"/>
                      <a:pt x="344313" y="1282569"/>
                    </a:cubicBezTo>
                    <a:cubicBezTo>
                      <a:pt x="344313" y="1279530"/>
                      <a:pt x="344313" y="1279530"/>
                      <a:pt x="344313" y="1276492"/>
                    </a:cubicBezTo>
                    <a:lnTo>
                      <a:pt x="344313" y="1169483"/>
                    </a:lnTo>
                    <a:lnTo>
                      <a:pt x="326330" y="1167487"/>
                    </a:lnTo>
                    <a:cubicBezTo>
                      <a:pt x="134579" y="1054994"/>
                      <a:pt x="15875" y="848252"/>
                      <a:pt x="15875" y="626308"/>
                    </a:cubicBezTo>
                    <a:cubicBezTo>
                      <a:pt x="15875" y="279710"/>
                      <a:pt x="295893" y="0"/>
                      <a:pt x="639828" y="0"/>
                    </a:cubicBezTo>
                    <a:close/>
                  </a:path>
                </a:pathLst>
              </a:custGeom>
              <a:solidFill>
                <a:srgbClr val="0078D7"/>
              </a:solid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grpSp>
        <p:grpSp>
          <p:nvGrpSpPr>
            <p:cNvPr id="4" name="Group 3"/>
            <p:cNvGrpSpPr/>
            <p:nvPr/>
          </p:nvGrpSpPr>
          <p:grpSpPr>
            <a:xfrm>
              <a:off x="560606" y="3208609"/>
              <a:ext cx="1352825" cy="652896"/>
              <a:chOff x="560606" y="3208609"/>
              <a:chExt cx="1352825" cy="652896"/>
            </a:xfrm>
          </p:grpSpPr>
          <p:sp>
            <p:nvSpPr>
              <p:cNvPr id="315" name="TextBox 314"/>
              <p:cNvSpPr txBox="1"/>
              <p:nvPr/>
            </p:nvSpPr>
            <p:spPr>
              <a:xfrm>
                <a:off x="1262902" y="3208609"/>
                <a:ext cx="650529" cy="606590"/>
              </a:xfrm>
              <a:prstGeom prst="rect">
                <a:avLst/>
              </a:prstGeom>
              <a:noFill/>
            </p:spPr>
            <p:txBody>
              <a:bodyPr wrap="square" lIns="0" tIns="0" rIns="0" bIns="0" rtlCol="0" anchor="ctr">
                <a:noAutofit/>
              </a:bodyPr>
              <a:lstStyle/>
              <a:p>
                <a:pPr defTabSz="932563">
                  <a:spcBef>
                    <a:spcPct val="0"/>
                  </a:spcBef>
                </a:pPr>
                <a:r>
                  <a:rPr lang="en-US" sz="1200" kern="0" spc="-30" dirty="0">
                    <a:solidFill>
                      <a:srgbClr val="002050"/>
                    </a:solidFill>
                    <a:latin typeface="Segoe UI Semilight" panose="020B0402040204020203" pitchFamily="34" charset="0"/>
                    <a:cs typeface="Segoe UI Semilight" panose="020B0402040204020203" pitchFamily="34" charset="0"/>
                  </a:rPr>
                  <a:t>Apps</a:t>
                </a:r>
                <a:endParaRPr lang="en-US" sz="800" spc="-30" dirty="0">
                  <a:cs typeface="Segoe UI Semilight" panose="020B0402040204020203" pitchFamily="34" charset="0"/>
                </a:endParaRPr>
              </a:p>
            </p:txBody>
          </p:sp>
          <p:grpSp>
            <p:nvGrpSpPr>
              <p:cNvPr id="316" name="Group 315"/>
              <p:cNvGrpSpPr/>
              <p:nvPr/>
            </p:nvGrpSpPr>
            <p:grpSpPr>
              <a:xfrm>
                <a:off x="560606" y="3257170"/>
                <a:ext cx="591301" cy="604335"/>
                <a:chOff x="2308225" y="7734300"/>
                <a:chExt cx="1368425" cy="1398588"/>
              </a:xfrm>
              <a:solidFill>
                <a:schemeClr val="accent2"/>
              </a:solidFill>
            </p:grpSpPr>
            <p:sp>
              <p:nvSpPr>
                <p:cNvPr id="317" name="Freeform 97"/>
                <p:cNvSpPr>
                  <a:spLocks/>
                </p:cNvSpPr>
                <p:nvPr/>
              </p:nvSpPr>
              <p:spPr bwMode="auto">
                <a:xfrm>
                  <a:off x="2574925" y="8740775"/>
                  <a:ext cx="174625" cy="41275"/>
                </a:xfrm>
                <a:custGeom>
                  <a:avLst/>
                  <a:gdLst>
                    <a:gd name="T0" fmla="*/ 96 w 110"/>
                    <a:gd name="T1" fmla="*/ 26 h 26"/>
                    <a:gd name="T2" fmla="*/ 14 w 110"/>
                    <a:gd name="T3" fmla="*/ 26 h 26"/>
                    <a:gd name="T4" fmla="*/ 14 w 110"/>
                    <a:gd name="T5" fmla="*/ 26 h 26"/>
                    <a:gd name="T6" fmla="*/ 8 w 110"/>
                    <a:gd name="T7" fmla="*/ 24 h 26"/>
                    <a:gd name="T8" fmla="*/ 4 w 110"/>
                    <a:gd name="T9" fmla="*/ 22 h 26"/>
                    <a:gd name="T10" fmla="*/ 2 w 110"/>
                    <a:gd name="T11" fmla="*/ 18 h 26"/>
                    <a:gd name="T12" fmla="*/ 0 w 110"/>
                    <a:gd name="T13" fmla="*/ 12 h 26"/>
                    <a:gd name="T14" fmla="*/ 0 w 110"/>
                    <a:gd name="T15" fmla="*/ 12 h 26"/>
                    <a:gd name="T16" fmla="*/ 2 w 110"/>
                    <a:gd name="T17" fmla="*/ 8 h 26"/>
                    <a:gd name="T18" fmla="*/ 4 w 110"/>
                    <a:gd name="T19" fmla="*/ 4 h 26"/>
                    <a:gd name="T20" fmla="*/ 8 w 110"/>
                    <a:gd name="T21" fmla="*/ 2 h 26"/>
                    <a:gd name="T22" fmla="*/ 14 w 110"/>
                    <a:gd name="T23" fmla="*/ 0 h 26"/>
                    <a:gd name="T24" fmla="*/ 96 w 110"/>
                    <a:gd name="T25" fmla="*/ 0 h 26"/>
                    <a:gd name="T26" fmla="*/ 96 w 110"/>
                    <a:gd name="T27" fmla="*/ 0 h 26"/>
                    <a:gd name="T28" fmla="*/ 102 w 110"/>
                    <a:gd name="T29" fmla="*/ 2 h 26"/>
                    <a:gd name="T30" fmla="*/ 106 w 110"/>
                    <a:gd name="T31" fmla="*/ 4 h 26"/>
                    <a:gd name="T32" fmla="*/ 108 w 110"/>
                    <a:gd name="T33" fmla="*/ 8 h 26"/>
                    <a:gd name="T34" fmla="*/ 110 w 110"/>
                    <a:gd name="T35" fmla="*/ 12 h 26"/>
                    <a:gd name="T36" fmla="*/ 110 w 110"/>
                    <a:gd name="T37" fmla="*/ 12 h 26"/>
                    <a:gd name="T38" fmla="*/ 108 w 110"/>
                    <a:gd name="T39" fmla="*/ 18 h 26"/>
                    <a:gd name="T40" fmla="*/ 106 w 110"/>
                    <a:gd name="T41" fmla="*/ 22 h 26"/>
                    <a:gd name="T42" fmla="*/ 102 w 110"/>
                    <a:gd name="T43" fmla="*/ 24 h 26"/>
                    <a:gd name="T44" fmla="*/ 96 w 110"/>
                    <a:gd name="T45" fmla="*/ 26 h 26"/>
                    <a:gd name="T46" fmla="*/ 96 w 110"/>
                    <a:gd name="T4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 h="26">
                      <a:moveTo>
                        <a:pt x="96" y="26"/>
                      </a:moveTo>
                      <a:lnTo>
                        <a:pt x="14" y="26"/>
                      </a:lnTo>
                      <a:lnTo>
                        <a:pt x="14" y="26"/>
                      </a:lnTo>
                      <a:lnTo>
                        <a:pt x="8" y="24"/>
                      </a:lnTo>
                      <a:lnTo>
                        <a:pt x="4" y="22"/>
                      </a:lnTo>
                      <a:lnTo>
                        <a:pt x="2" y="18"/>
                      </a:lnTo>
                      <a:lnTo>
                        <a:pt x="0" y="12"/>
                      </a:lnTo>
                      <a:lnTo>
                        <a:pt x="0" y="12"/>
                      </a:lnTo>
                      <a:lnTo>
                        <a:pt x="2" y="8"/>
                      </a:lnTo>
                      <a:lnTo>
                        <a:pt x="4" y="4"/>
                      </a:lnTo>
                      <a:lnTo>
                        <a:pt x="8" y="2"/>
                      </a:lnTo>
                      <a:lnTo>
                        <a:pt x="14" y="0"/>
                      </a:lnTo>
                      <a:lnTo>
                        <a:pt x="96" y="0"/>
                      </a:lnTo>
                      <a:lnTo>
                        <a:pt x="96" y="0"/>
                      </a:lnTo>
                      <a:lnTo>
                        <a:pt x="102" y="2"/>
                      </a:lnTo>
                      <a:lnTo>
                        <a:pt x="106" y="4"/>
                      </a:lnTo>
                      <a:lnTo>
                        <a:pt x="108" y="8"/>
                      </a:lnTo>
                      <a:lnTo>
                        <a:pt x="110" y="12"/>
                      </a:lnTo>
                      <a:lnTo>
                        <a:pt x="110" y="12"/>
                      </a:lnTo>
                      <a:lnTo>
                        <a:pt x="108" y="18"/>
                      </a:lnTo>
                      <a:lnTo>
                        <a:pt x="106" y="22"/>
                      </a:lnTo>
                      <a:lnTo>
                        <a:pt x="102" y="24"/>
                      </a:lnTo>
                      <a:lnTo>
                        <a:pt x="96" y="26"/>
                      </a:lnTo>
                      <a:lnTo>
                        <a:pt x="96" y="26"/>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18" name="Freeform 98"/>
                <p:cNvSpPr>
                  <a:spLocks noEditPoints="1"/>
                </p:cNvSpPr>
                <p:nvPr/>
              </p:nvSpPr>
              <p:spPr bwMode="auto">
                <a:xfrm>
                  <a:off x="2428875" y="8096250"/>
                  <a:ext cx="219075" cy="215900"/>
                </a:xfrm>
                <a:custGeom>
                  <a:avLst/>
                  <a:gdLst>
                    <a:gd name="T0" fmla="*/ 120 w 138"/>
                    <a:gd name="T1" fmla="*/ 136 h 136"/>
                    <a:gd name="T2" fmla="*/ 18 w 138"/>
                    <a:gd name="T3" fmla="*/ 136 h 136"/>
                    <a:gd name="T4" fmla="*/ 18 w 138"/>
                    <a:gd name="T5" fmla="*/ 136 h 136"/>
                    <a:gd name="T6" fmla="*/ 12 w 138"/>
                    <a:gd name="T7" fmla="*/ 136 h 136"/>
                    <a:gd name="T8" fmla="*/ 6 w 138"/>
                    <a:gd name="T9" fmla="*/ 132 h 136"/>
                    <a:gd name="T10" fmla="*/ 2 w 138"/>
                    <a:gd name="T11" fmla="*/ 126 h 136"/>
                    <a:gd name="T12" fmla="*/ 0 w 138"/>
                    <a:gd name="T13" fmla="*/ 118 h 136"/>
                    <a:gd name="T14" fmla="*/ 0 w 138"/>
                    <a:gd name="T15" fmla="*/ 18 h 136"/>
                    <a:gd name="T16" fmla="*/ 0 w 138"/>
                    <a:gd name="T17" fmla="*/ 18 h 136"/>
                    <a:gd name="T18" fmla="*/ 2 w 138"/>
                    <a:gd name="T19" fmla="*/ 10 h 136"/>
                    <a:gd name="T20" fmla="*/ 6 w 138"/>
                    <a:gd name="T21" fmla="*/ 4 h 136"/>
                    <a:gd name="T22" fmla="*/ 12 w 138"/>
                    <a:gd name="T23" fmla="*/ 2 h 136"/>
                    <a:gd name="T24" fmla="*/ 18 w 138"/>
                    <a:gd name="T25" fmla="*/ 0 h 136"/>
                    <a:gd name="T26" fmla="*/ 120 w 138"/>
                    <a:gd name="T27" fmla="*/ 0 h 136"/>
                    <a:gd name="T28" fmla="*/ 120 w 138"/>
                    <a:gd name="T29" fmla="*/ 0 h 136"/>
                    <a:gd name="T30" fmla="*/ 126 w 138"/>
                    <a:gd name="T31" fmla="*/ 2 h 136"/>
                    <a:gd name="T32" fmla="*/ 132 w 138"/>
                    <a:gd name="T33" fmla="*/ 4 h 136"/>
                    <a:gd name="T34" fmla="*/ 136 w 138"/>
                    <a:gd name="T35" fmla="*/ 10 h 136"/>
                    <a:gd name="T36" fmla="*/ 138 w 138"/>
                    <a:gd name="T37" fmla="*/ 18 h 136"/>
                    <a:gd name="T38" fmla="*/ 138 w 138"/>
                    <a:gd name="T39" fmla="*/ 118 h 136"/>
                    <a:gd name="T40" fmla="*/ 138 w 138"/>
                    <a:gd name="T41" fmla="*/ 118 h 136"/>
                    <a:gd name="T42" fmla="*/ 136 w 138"/>
                    <a:gd name="T43" fmla="*/ 126 h 136"/>
                    <a:gd name="T44" fmla="*/ 132 w 138"/>
                    <a:gd name="T45" fmla="*/ 132 h 136"/>
                    <a:gd name="T46" fmla="*/ 126 w 138"/>
                    <a:gd name="T47" fmla="*/ 136 h 136"/>
                    <a:gd name="T48" fmla="*/ 120 w 138"/>
                    <a:gd name="T49" fmla="*/ 136 h 136"/>
                    <a:gd name="T50" fmla="*/ 120 w 138"/>
                    <a:gd name="T51" fmla="*/ 136 h 136"/>
                    <a:gd name="T52" fmla="*/ 26 w 138"/>
                    <a:gd name="T53" fmla="*/ 112 h 136"/>
                    <a:gd name="T54" fmla="*/ 112 w 138"/>
                    <a:gd name="T55" fmla="*/ 112 h 136"/>
                    <a:gd name="T56" fmla="*/ 112 w 138"/>
                    <a:gd name="T57" fmla="*/ 24 h 136"/>
                    <a:gd name="T58" fmla="*/ 26 w 138"/>
                    <a:gd name="T59" fmla="*/ 24 h 136"/>
                    <a:gd name="T60" fmla="*/ 26 w 138"/>
                    <a:gd name="T61"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6">
                      <a:moveTo>
                        <a:pt x="120" y="136"/>
                      </a:moveTo>
                      <a:lnTo>
                        <a:pt x="18" y="136"/>
                      </a:lnTo>
                      <a:lnTo>
                        <a:pt x="18" y="136"/>
                      </a:lnTo>
                      <a:lnTo>
                        <a:pt x="12" y="136"/>
                      </a:lnTo>
                      <a:lnTo>
                        <a:pt x="6" y="132"/>
                      </a:lnTo>
                      <a:lnTo>
                        <a:pt x="2" y="126"/>
                      </a:lnTo>
                      <a:lnTo>
                        <a:pt x="0" y="118"/>
                      </a:lnTo>
                      <a:lnTo>
                        <a:pt x="0" y="18"/>
                      </a:lnTo>
                      <a:lnTo>
                        <a:pt x="0" y="18"/>
                      </a:lnTo>
                      <a:lnTo>
                        <a:pt x="2" y="10"/>
                      </a:lnTo>
                      <a:lnTo>
                        <a:pt x="6" y="4"/>
                      </a:lnTo>
                      <a:lnTo>
                        <a:pt x="12" y="2"/>
                      </a:lnTo>
                      <a:lnTo>
                        <a:pt x="18" y="0"/>
                      </a:lnTo>
                      <a:lnTo>
                        <a:pt x="120" y="0"/>
                      </a:lnTo>
                      <a:lnTo>
                        <a:pt x="120" y="0"/>
                      </a:lnTo>
                      <a:lnTo>
                        <a:pt x="126" y="2"/>
                      </a:lnTo>
                      <a:lnTo>
                        <a:pt x="132" y="4"/>
                      </a:lnTo>
                      <a:lnTo>
                        <a:pt x="136" y="10"/>
                      </a:lnTo>
                      <a:lnTo>
                        <a:pt x="138" y="18"/>
                      </a:lnTo>
                      <a:lnTo>
                        <a:pt x="138" y="118"/>
                      </a:lnTo>
                      <a:lnTo>
                        <a:pt x="138" y="118"/>
                      </a:lnTo>
                      <a:lnTo>
                        <a:pt x="136" y="126"/>
                      </a:lnTo>
                      <a:lnTo>
                        <a:pt x="132" y="132"/>
                      </a:lnTo>
                      <a:lnTo>
                        <a:pt x="126" y="136"/>
                      </a:lnTo>
                      <a:lnTo>
                        <a:pt x="120" y="136"/>
                      </a:lnTo>
                      <a:lnTo>
                        <a:pt x="120" y="136"/>
                      </a:lnTo>
                      <a:close/>
                      <a:moveTo>
                        <a:pt x="26" y="112"/>
                      </a:moveTo>
                      <a:lnTo>
                        <a:pt x="112" y="112"/>
                      </a:lnTo>
                      <a:lnTo>
                        <a:pt x="112" y="24"/>
                      </a:lnTo>
                      <a:lnTo>
                        <a:pt x="26" y="24"/>
                      </a:lnTo>
                      <a:lnTo>
                        <a:pt x="2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19" name="Freeform 99"/>
                <p:cNvSpPr>
                  <a:spLocks noEditPoints="1"/>
                </p:cNvSpPr>
                <p:nvPr/>
              </p:nvSpPr>
              <p:spPr bwMode="auto">
                <a:xfrm>
                  <a:off x="242887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0" name="Freeform 100"/>
                <p:cNvSpPr>
                  <a:spLocks noEditPoints="1"/>
                </p:cNvSpPr>
                <p:nvPr/>
              </p:nvSpPr>
              <p:spPr bwMode="auto">
                <a:xfrm>
                  <a:off x="267652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1" name="Freeform 101"/>
                <p:cNvSpPr>
                  <a:spLocks noEditPoints="1"/>
                </p:cNvSpPr>
                <p:nvPr/>
              </p:nvSpPr>
              <p:spPr bwMode="auto">
                <a:xfrm>
                  <a:off x="242887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2" name="Freeform 102"/>
                <p:cNvSpPr>
                  <a:spLocks noEditPoints="1"/>
                </p:cNvSpPr>
                <p:nvPr/>
              </p:nvSpPr>
              <p:spPr bwMode="auto">
                <a:xfrm>
                  <a:off x="267652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3" name="Freeform 103"/>
                <p:cNvSpPr>
                  <a:spLocks/>
                </p:cNvSpPr>
                <p:nvPr/>
              </p:nvSpPr>
              <p:spPr bwMode="auto">
                <a:xfrm>
                  <a:off x="2330450" y="8623300"/>
                  <a:ext cx="422275" cy="41275"/>
                </a:xfrm>
                <a:custGeom>
                  <a:avLst/>
                  <a:gdLst>
                    <a:gd name="T0" fmla="*/ 264 w 266"/>
                    <a:gd name="T1" fmla="*/ 4 h 26"/>
                    <a:gd name="T2" fmla="*/ 264 w 266"/>
                    <a:gd name="T3" fmla="*/ 2 h 26"/>
                    <a:gd name="T4" fmla="*/ 266 w 266"/>
                    <a:gd name="T5" fmla="*/ 0 h 26"/>
                    <a:gd name="T6" fmla="*/ 0 w 266"/>
                    <a:gd name="T7" fmla="*/ 0 h 26"/>
                    <a:gd name="T8" fmla="*/ 0 w 266"/>
                    <a:gd name="T9" fmla="*/ 26 h 26"/>
                    <a:gd name="T10" fmla="*/ 250 w 266"/>
                    <a:gd name="T11" fmla="*/ 26 h 26"/>
                    <a:gd name="T12" fmla="*/ 250 w 266"/>
                    <a:gd name="T13" fmla="*/ 26 h 26"/>
                    <a:gd name="T14" fmla="*/ 256 w 266"/>
                    <a:gd name="T15" fmla="*/ 12 h 26"/>
                    <a:gd name="T16" fmla="*/ 264 w 266"/>
                    <a:gd name="T17" fmla="*/ 4 h 26"/>
                    <a:gd name="T18" fmla="*/ 264 w 266"/>
                    <a:gd name="T1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6" h="26">
                      <a:moveTo>
                        <a:pt x="264" y="4"/>
                      </a:moveTo>
                      <a:lnTo>
                        <a:pt x="264" y="2"/>
                      </a:lnTo>
                      <a:lnTo>
                        <a:pt x="266" y="0"/>
                      </a:lnTo>
                      <a:lnTo>
                        <a:pt x="0" y="0"/>
                      </a:lnTo>
                      <a:lnTo>
                        <a:pt x="0" y="26"/>
                      </a:lnTo>
                      <a:lnTo>
                        <a:pt x="250" y="26"/>
                      </a:lnTo>
                      <a:lnTo>
                        <a:pt x="250" y="26"/>
                      </a:lnTo>
                      <a:lnTo>
                        <a:pt x="256" y="12"/>
                      </a:lnTo>
                      <a:lnTo>
                        <a:pt x="264" y="4"/>
                      </a:lnTo>
                      <a:lnTo>
                        <a:pt x="264" y="4"/>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4" name="Freeform 104"/>
                <p:cNvSpPr>
                  <a:spLocks/>
                </p:cNvSpPr>
                <p:nvPr/>
              </p:nvSpPr>
              <p:spPr bwMode="auto">
                <a:xfrm>
                  <a:off x="2676525" y="8096250"/>
                  <a:ext cx="219075" cy="215900"/>
                </a:xfrm>
                <a:custGeom>
                  <a:avLst/>
                  <a:gdLst>
                    <a:gd name="T0" fmla="*/ 86 w 138"/>
                    <a:gd name="T1" fmla="*/ 112 h 136"/>
                    <a:gd name="T2" fmla="*/ 26 w 138"/>
                    <a:gd name="T3" fmla="*/ 112 h 136"/>
                    <a:gd name="T4" fmla="*/ 26 w 138"/>
                    <a:gd name="T5" fmla="*/ 24 h 136"/>
                    <a:gd name="T6" fmla="*/ 112 w 138"/>
                    <a:gd name="T7" fmla="*/ 24 h 136"/>
                    <a:gd name="T8" fmla="*/ 112 w 138"/>
                    <a:gd name="T9" fmla="*/ 38 h 136"/>
                    <a:gd name="T10" fmla="*/ 114 w 138"/>
                    <a:gd name="T11" fmla="*/ 38 h 136"/>
                    <a:gd name="T12" fmla="*/ 114 w 138"/>
                    <a:gd name="T13" fmla="*/ 38 h 136"/>
                    <a:gd name="T14" fmla="*/ 118 w 138"/>
                    <a:gd name="T15" fmla="*/ 38 h 136"/>
                    <a:gd name="T16" fmla="*/ 124 w 138"/>
                    <a:gd name="T17" fmla="*/ 38 h 136"/>
                    <a:gd name="T18" fmla="*/ 124 w 138"/>
                    <a:gd name="T19" fmla="*/ 38 h 136"/>
                    <a:gd name="T20" fmla="*/ 138 w 138"/>
                    <a:gd name="T21" fmla="*/ 50 h 136"/>
                    <a:gd name="T22" fmla="*/ 138 w 138"/>
                    <a:gd name="T23" fmla="*/ 18 h 136"/>
                    <a:gd name="T24" fmla="*/ 138 w 138"/>
                    <a:gd name="T25" fmla="*/ 18 h 136"/>
                    <a:gd name="T26" fmla="*/ 136 w 138"/>
                    <a:gd name="T27" fmla="*/ 10 h 136"/>
                    <a:gd name="T28" fmla="*/ 132 w 138"/>
                    <a:gd name="T29" fmla="*/ 4 h 136"/>
                    <a:gd name="T30" fmla="*/ 126 w 138"/>
                    <a:gd name="T31" fmla="*/ 2 h 136"/>
                    <a:gd name="T32" fmla="*/ 120 w 138"/>
                    <a:gd name="T33" fmla="*/ 0 h 136"/>
                    <a:gd name="T34" fmla="*/ 18 w 138"/>
                    <a:gd name="T35" fmla="*/ 0 h 136"/>
                    <a:gd name="T36" fmla="*/ 18 w 138"/>
                    <a:gd name="T37" fmla="*/ 0 h 136"/>
                    <a:gd name="T38" fmla="*/ 12 w 138"/>
                    <a:gd name="T39" fmla="*/ 2 h 136"/>
                    <a:gd name="T40" fmla="*/ 6 w 138"/>
                    <a:gd name="T41" fmla="*/ 4 h 136"/>
                    <a:gd name="T42" fmla="*/ 2 w 138"/>
                    <a:gd name="T43" fmla="*/ 10 h 136"/>
                    <a:gd name="T44" fmla="*/ 0 w 138"/>
                    <a:gd name="T45" fmla="*/ 18 h 136"/>
                    <a:gd name="T46" fmla="*/ 0 w 138"/>
                    <a:gd name="T47" fmla="*/ 118 h 136"/>
                    <a:gd name="T48" fmla="*/ 0 w 138"/>
                    <a:gd name="T49" fmla="*/ 118 h 136"/>
                    <a:gd name="T50" fmla="*/ 2 w 138"/>
                    <a:gd name="T51" fmla="*/ 126 h 136"/>
                    <a:gd name="T52" fmla="*/ 6 w 138"/>
                    <a:gd name="T53" fmla="*/ 132 h 136"/>
                    <a:gd name="T54" fmla="*/ 12 w 138"/>
                    <a:gd name="T55" fmla="*/ 136 h 136"/>
                    <a:gd name="T56" fmla="*/ 18 w 138"/>
                    <a:gd name="T57" fmla="*/ 136 h 136"/>
                    <a:gd name="T58" fmla="*/ 102 w 138"/>
                    <a:gd name="T59" fmla="*/ 136 h 136"/>
                    <a:gd name="T60" fmla="*/ 102 w 138"/>
                    <a:gd name="T61" fmla="*/ 136 h 136"/>
                    <a:gd name="T62" fmla="*/ 86 w 138"/>
                    <a:gd name="T63" fmla="*/ 112 h 136"/>
                    <a:gd name="T64" fmla="*/ 86 w 138"/>
                    <a:gd name="T65"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8" h="136">
                      <a:moveTo>
                        <a:pt x="86" y="112"/>
                      </a:moveTo>
                      <a:lnTo>
                        <a:pt x="26" y="112"/>
                      </a:lnTo>
                      <a:lnTo>
                        <a:pt x="26" y="24"/>
                      </a:lnTo>
                      <a:lnTo>
                        <a:pt x="112" y="24"/>
                      </a:lnTo>
                      <a:lnTo>
                        <a:pt x="112" y="38"/>
                      </a:lnTo>
                      <a:lnTo>
                        <a:pt x="114" y="38"/>
                      </a:lnTo>
                      <a:lnTo>
                        <a:pt x="114" y="38"/>
                      </a:lnTo>
                      <a:lnTo>
                        <a:pt x="118" y="38"/>
                      </a:lnTo>
                      <a:lnTo>
                        <a:pt x="124" y="38"/>
                      </a:lnTo>
                      <a:lnTo>
                        <a:pt x="124" y="38"/>
                      </a:lnTo>
                      <a:lnTo>
                        <a:pt x="138" y="50"/>
                      </a:lnTo>
                      <a:lnTo>
                        <a:pt x="138" y="18"/>
                      </a:lnTo>
                      <a:lnTo>
                        <a:pt x="138" y="18"/>
                      </a:lnTo>
                      <a:lnTo>
                        <a:pt x="136" y="10"/>
                      </a:lnTo>
                      <a:lnTo>
                        <a:pt x="132" y="4"/>
                      </a:lnTo>
                      <a:lnTo>
                        <a:pt x="126" y="2"/>
                      </a:lnTo>
                      <a:lnTo>
                        <a:pt x="120" y="0"/>
                      </a:lnTo>
                      <a:lnTo>
                        <a:pt x="18" y="0"/>
                      </a:lnTo>
                      <a:lnTo>
                        <a:pt x="18" y="0"/>
                      </a:lnTo>
                      <a:lnTo>
                        <a:pt x="12" y="2"/>
                      </a:lnTo>
                      <a:lnTo>
                        <a:pt x="6" y="4"/>
                      </a:lnTo>
                      <a:lnTo>
                        <a:pt x="2" y="10"/>
                      </a:lnTo>
                      <a:lnTo>
                        <a:pt x="0" y="18"/>
                      </a:lnTo>
                      <a:lnTo>
                        <a:pt x="0" y="118"/>
                      </a:lnTo>
                      <a:lnTo>
                        <a:pt x="0" y="118"/>
                      </a:lnTo>
                      <a:lnTo>
                        <a:pt x="2" y="126"/>
                      </a:lnTo>
                      <a:lnTo>
                        <a:pt x="6" y="132"/>
                      </a:lnTo>
                      <a:lnTo>
                        <a:pt x="12" y="136"/>
                      </a:lnTo>
                      <a:lnTo>
                        <a:pt x="18" y="136"/>
                      </a:lnTo>
                      <a:lnTo>
                        <a:pt x="102" y="136"/>
                      </a:lnTo>
                      <a:lnTo>
                        <a:pt x="102" y="136"/>
                      </a:lnTo>
                      <a:lnTo>
                        <a:pt x="86" y="112"/>
                      </a:lnTo>
                      <a:lnTo>
                        <a:pt x="8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5" name="Freeform 105"/>
                <p:cNvSpPr>
                  <a:spLocks noEditPoints="1"/>
                </p:cNvSpPr>
                <p:nvPr/>
              </p:nvSpPr>
              <p:spPr bwMode="auto">
                <a:xfrm>
                  <a:off x="2724149" y="8156577"/>
                  <a:ext cx="952501" cy="976311"/>
                </a:xfrm>
                <a:custGeom>
                  <a:avLst/>
                  <a:gdLst>
                    <a:gd name="T0" fmla="*/ 386 w 600"/>
                    <a:gd name="T1" fmla="*/ 609 h 615"/>
                    <a:gd name="T2" fmla="*/ 370 w 600"/>
                    <a:gd name="T3" fmla="*/ 581 h 615"/>
                    <a:gd name="T4" fmla="*/ 338 w 600"/>
                    <a:gd name="T5" fmla="*/ 565 h 615"/>
                    <a:gd name="T6" fmla="*/ 256 w 600"/>
                    <a:gd name="T7" fmla="*/ 545 h 615"/>
                    <a:gd name="T8" fmla="*/ 138 w 600"/>
                    <a:gd name="T9" fmla="*/ 457 h 615"/>
                    <a:gd name="T10" fmla="*/ 100 w 600"/>
                    <a:gd name="T11" fmla="*/ 412 h 615"/>
                    <a:gd name="T12" fmla="*/ 34 w 600"/>
                    <a:gd name="T13" fmla="*/ 358 h 615"/>
                    <a:gd name="T14" fmla="*/ 4 w 600"/>
                    <a:gd name="T15" fmla="*/ 342 h 615"/>
                    <a:gd name="T16" fmla="*/ 10 w 600"/>
                    <a:gd name="T17" fmla="*/ 306 h 615"/>
                    <a:gd name="T18" fmla="*/ 40 w 600"/>
                    <a:gd name="T19" fmla="*/ 284 h 615"/>
                    <a:gd name="T20" fmla="*/ 102 w 600"/>
                    <a:gd name="T21" fmla="*/ 286 h 615"/>
                    <a:gd name="T22" fmla="*/ 178 w 600"/>
                    <a:gd name="T23" fmla="*/ 336 h 615"/>
                    <a:gd name="T24" fmla="*/ 200 w 600"/>
                    <a:gd name="T25" fmla="*/ 310 h 615"/>
                    <a:gd name="T26" fmla="*/ 54 w 600"/>
                    <a:gd name="T27" fmla="*/ 74 h 615"/>
                    <a:gd name="T28" fmla="*/ 46 w 600"/>
                    <a:gd name="T29" fmla="*/ 30 h 615"/>
                    <a:gd name="T30" fmla="*/ 78 w 600"/>
                    <a:gd name="T31" fmla="*/ 2 h 615"/>
                    <a:gd name="T32" fmla="*/ 94 w 600"/>
                    <a:gd name="T33" fmla="*/ 0 h 615"/>
                    <a:gd name="T34" fmla="*/ 216 w 600"/>
                    <a:gd name="T35" fmla="*/ 144 h 615"/>
                    <a:gd name="T36" fmla="*/ 314 w 600"/>
                    <a:gd name="T37" fmla="*/ 174 h 615"/>
                    <a:gd name="T38" fmla="*/ 468 w 600"/>
                    <a:gd name="T39" fmla="*/ 194 h 615"/>
                    <a:gd name="T40" fmla="*/ 494 w 600"/>
                    <a:gd name="T41" fmla="*/ 204 h 615"/>
                    <a:gd name="T42" fmla="*/ 584 w 600"/>
                    <a:gd name="T43" fmla="*/ 410 h 615"/>
                    <a:gd name="T44" fmla="*/ 590 w 600"/>
                    <a:gd name="T45" fmla="*/ 477 h 615"/>
                    <a:gd name="T46" fmla="*/ 600 w 600"/>
                    <a:gd name="T47" fmla="*/ 507 h 615"/>
                    <a:gd name="T48" fmla="*/ 578 w 600"/>
                    <a:gd name="T49" fmla="*/ 535 h 615"/>
                    <a:gd name="T50" fmla="*/ 400 w 600"/>
                    <a:gd name="T51" fmla="*/ 615 h 615"/>
                    <a:gd name="T52" fmla="*/ 352 w 600"/>
                    <a:gd name="T53" fmla="*/ 539 h 615"/>
                    <a:gd name="T54" fmla="*/ 394 w 600"/>
                    <a:gd name="T55" fmla="*/ 569 h 615"/>
                    <a:gd name="T56" fmla="*/ 502 w 600"/>
                    <a:gd name="T57" fmla="*/ 547 h 615"/>
                    <a:gd name="T58" fmla="*/ 570 w 600"/>
                    <a:gd name="T59" fmla="*/ 499 h 615"/>
                    <a:gd name="T60" fmla="*/ 562 w 600"/>
                    <a:gd name="T61" fmla="*/ 430 h 615"/>
                    <a:gd name="T62" fmla="*/ 504 w 600"/>
                    <a:gd name="T63" fmla="*/ 278 h 615"/>
                    <a:gd name="T64" fmla="*/ 364 w 600"/>
                    <a:gd name="T65" fmla="*/ 202 h 615"/>
                    <a:gd name="T66" fmla="*/ 274 w 600"/>
                    <a:gd name="T67" fmla="*/ 200 h 615"/>
                    <a:gd name="T68" fmla="*/ 232 w 600"/>
                    <a:gd name="T69" fmla="*/ 208 h 615"/>
                    <a:gd name="T70" fmla="*/ 160 w 600"/>
                    <a:gd name="T71" fmla="*/ 110 h 615"/>
                    <a:gd name="T72" fmla="*/ 84 w 600"/>
                    <a:gd name="T73" fmla="*/ 26 h 615"/>
                    <a:gd name="T74" fmla="*/ 68 w 600"/>
                    <a:gd name="T75" fmla="*/ 44 h 615"/>
                    <a:gd name="T76" fmla="*/ 180 w 600"/>
                    <a:gd name="T77" fmla="*/ 218 h 615"/>
                    <a:gd name="T78" fmla="*/ 234 w 600"/>
                    <a:gd name="T79" fmla="*/ 332 h 615"/>
                    <a:gd name="T80" fmla="*/ 230 w 600"/>
                    <a:gd name="T81" fmla="*/ 352 h 615"/>
                    <a:gd name="T82" fmla="*/ 188 w 600"/>
                    <a:gd name="T83" fmla="*/ 358 h 615"/>
                    <a:gd name="T84" fmla="*/ 168 w 600"/>
                    <a:gd name="T85" fmla="*/ 362 h 615"/>
                    <a:gd name="T86" fmla="*/ 120 w 600"/>
                    <a:gd name="T87" fmla="*/ 322 h 615"/>
                    <a:gd name="T88" fmla="*/ 58 w 600"/>
                    <a:gd name="T89" fmla="*/ 306 h 615"/>
                    <a:gd name="T90" fmla="*/ 26 w 600"/>
                    <a:gd name="T91" fmla="*/ 326 h 615"/>
                    <a:gd name="T92" fmla="*/ 56 w 600"/>
                    <a:gd name="T93" fmla="*/ 344 h 615"/>
                    <a:gd name="T94" fmla="*/ 136 w 600"/>
                    <a:gd name="T95" fmla="*/ 416 h 615"/>
                    <a:gd name="T96" fmla="*/ 202 w 600"/>
                    <a:gd name="T97" fmla="*/ 483 h 615"/>
                    <a:gd name="T98" fmla="*/ 300 w 600"/>
                    <a:gd name="T99" fmla="*/ 535 h 615"/>
                    <a:gd name="T100" fmla="*/ 352 w 600"/>
                    <a:gd name="T101" fmla="*/ 539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0" h="615">
                      <a:moveTo>
                        <a:pt x="396" y="615"/>
                      </a:moveTo>
                      <a:lnTo>
                        <a:pt x="396" y="615"/>
                      </a:lnTo>
                      <a:lnTo>
                        <a:pt x="390" y="613"/>
                      </a:lnTo>
                      <a:lnTo>
                        <a:pt x="390" y="613"/>
                      </a:lnTo>
                      <a:lnTo>
                        <a:pt x="386" y="609"/>
                      </a:lnTo>
                      <a:lnTo>
                        <a:pt x="384" y="603"/>
                      </a:lnTo>
                      <a:lnTo>
                        <a:pt x="384" y="603"/>
                      </a:lnTo>
                      <a:lnTo>
                        <a:pt x="382" y="597"/>
                      </a:lnTo>
                      <a:lnTo>
                        <a:pt x="380" y="591"/>
                      </a:lnTo>
                      <a:lnTo>
                        <a:pt x="370" y="581"/>
                      </a:lnTo>
                      <a:lnTo>
                        <a:pt x="360" y="571"/>
                      </a:lnTo>
                      <a:lnTo>
                        <a:pt x="350" y="563"/>
                      </a:lnTo>
                      <a:lnTo>
                        <a:pt x="350" y="563"/>
                      </a:lnTo>
                      <a:lnTo>
                        <a:pt x="338" y="565"/>
                      </a:lnTo>
                      <a:lnTo>
                        <a:pt x="338" y="565"/>
                      </a:lnTo>
                      <a:lnTo>
                        <a:pt x="338" y="565"/>
                      </a:lnTo>
                      <a:lnTo>
                        <a:pt x="316" y="563"/>
                      </a:lnTo>
                      <a:lnTo>
                        <a:pt x="296" y="559"/>
                      </a:lnTo>
                      <a:lnTo>
                        <a:pt x="276" y="553"/>
                      </a:lnTo>
                      <a:lnTo>
                        <a:pt x="256" y="545"/>
                      </a:lnTo>
                      <a:lnTo>
                        <a:pt x="238" y="537"/>
                      </a:lnTo>
                      <a:lnTo>
                        <a:pt x="220" y="527"/>
                      </a:lnTo>
                      <a:lnTo>
                        <a:pt x="188" y="503"/>
                      </a:lnTo>
                      <a:lnTo>
                        <a:pt x="160" y="481"/>
                      </a:lnTo>
                      <a:lnTo>
                        <a:pt x="138" y="457"/>
                      </a:lnTo>
                      <a:lnTo>
                        <a:pt x="122" y="439"/>
                      </a:lnTo>
                      <a:lnTo>
                        <a:pt x="114" y="428"/>
                      </a:lnTo>
                      <a:lnTo>
                        <a:pt x="114" y="428"/>
                      </a:lnTo>
                      <a:lnTo>
                        <a:pt x="108" y="420"/>
                      </a:lnTo>
                      <a:lnTo>
                        <a:pt x="100" y="412"/>
                      </a:lnTo>
                      <a:lnTo>
                        <a:pt x="78" y="394"/>
                      </a:lnTo>
                      <a:lnTo>
                        <a:pt x="42" y="364"/>
                      </a:lnTo>
                      <a:lnTo>
                        <a:pt x="42" y="364"/>
                      </a:lnTo>
                      <a:lnTo>
                        <a:pt x="34" y="358"/>
                      </a:lnTo>
                      <a:lnTo>
                        <a:pt x="34" y="358"/>
                      </a:lnTo>
                      <a:lnTo>
                        <a:pt x="24" y="354"/>
                      </a:lnTo>
                      <a:lnTo>
                        <a:pt x="8" y="346"/>
                      </a:lnTo>
                      <a:lnTo>
                        <a:pt x="8" y="346"/>
                      </a:lnTo>
                      <a:lnTo>
                        <a:pt x="4" y="342"/>
                      </a:lnTo>
                      <a:lnTo>
                        <a:pt x="4" y="342"/>
                      </a:lnTo>
                      <a:lnTo>
                        <a:pt x="0" y="336"/>
                      </a:lnTo>
                      <a:lnTo>
                        <a:pt x="0" y="328"/>
                      </a:lnTo>
                      <a:lnTo>
                        <a:pt x="0" y="322"/>
                      </a:lnTo>
                      <a:lnTo>
                        <a:pt x="2" y="316"/>
                      </a:lnTo>
                      <a:lnTo>
                        <a:pt x="10" y="306"/>
                      </a:lnTo>
                      <a:lnTo>
                        <a:pt x="16" y="298"/>
                      </a:lnTo>
                      <a:lnTo>
                        <a:pt x="16" y="296"/>
                      </a:lnTo>
                      <a:lnTo>
                        <a:pt x="16" y="296"/>
                      </a:lnTo>
                      <a:lnTo>
                        <a:pt x="28" y="288"/>
                      </a:lnTo>
                      <a:lnTo>
                        <a:pt x="40" y="284"/>
                      </a:lnTo>
                      <a:lnTo>
                        <a:pt x="54" y="280"/>
                      </a:lnTo>
                      <a:lnTo>
                        <a:pt x="68" y="280"/>
                      </a:lnTo>
                      <a:lnTo>
                        <a:pt x="68" y="280"/>
                      </a:lnTo>
                      <a:lnTo>
                        <a:pt x="86" y="280"/>
                      </a:lnTo>
                      <a:lnTo>
                        <a:pt x="102" y="286"/>
                      </a:lnTo>
                      <a:lnTo>
                        <a:pt x="120" y="292"/>
                      </a:lnTo>
                      <a:lnTo>
                        <a:pt x="134" y="302"/>
                      </a:lnTo>
                      <a:lnTo>
                        <a:pt x="148" y="310"/>
                      </a:lnTo>
                      <a:lnTo>
                        <a:pt x="160" y="320"/>
                      </a:lnTo>
                      <a:lnTo>
                        <a:pt x="178" y="336"/>
                      </a:lnTo>
                      <a:lnTo>
                        <a:pt x="178" y="336"/>
                      </a:lnTo>
                      <a:lnTo>
                        <a:pt x="194" y="332"/>
                      </a:lnTo>
                      <a:lnTo>
                        <a:pt x="208" y="330"/>
                      </a:lnTo>
                      <a:lnTo>
                        <a:pt x="208" y="330"/>
                      </a:lnTo>
                      <a:lnTo>
                        <a:pt x="200" y="310"/>
                      </a:lnTo>
                      <a:lnTo>
                        <a:pt x="180" y="268"/>
                      </a:lnTo>
                      <a:lnTo>
                        <a:pt x="180" y="268"/>
                      </a:lnTo>
                      <a:lnTo>
                        <a:pt x="158" y="230"/>
                      </a:lnTo>
                      <a:lnTo>
                        <a:pt x="122" y="174"/>
                      </a:lnTo>
                      <a:lnTo>
                        <a:pt x="54" y="74"/>
                      </a:lnTo>
                      <a:lnTo>
                        <a:pt x="54" y="74"/>
                      </a:lnTo>
                      <a:lnTo>
                        <a:pt x="48" y="62"/>
                      </a:lnTo>
                      <a:lnTo>
                        <a:pt x="44" y="50"/>
                      </a:lnTo>
                      <a:lnTo>
                        <a:pt x="44" y="40"/>
                      </a:lnTo>
                      <a:lnTo>
                        <a:pt x="46" y="30"/>
                      </a:lnTo>
                      <a:lnTo>
                        <a:pt x="46" y="30"/>
                      </a:lnTo>
                      <a:lnTo>
                        <a:pt x="50" y="22"/>
                      </a:lnTo>
                      <a:lnTo>
                        <a:pt x="54" y="16"/>
                      </a:lnTo>
                      <a:lnTo>
                        <a:pt x="66" y="6"/>
                      </a:lnTo>
                      <a:lnTo>
                        <a:pt x="78" y="2"/>
                      </a:lnTo>
                      <a:lnTo>
                        <a:pt x="84" y="0"/>
                      </a:lnTo>
                      <a:lnTo>
                        <a:pt x="84" y="0"/>
                      </a:lnTo>
                      <a:lnTo>
                        <a:pt x="88" y="0"/>
                      </a:lnTo>
                      <a:lnTo>
                        <a:pt x="94" y="0"/>
                      </a:lnTo>
                      <a:lnTo>
                        <a:pt x="94" y="0"/>
                      </a:lnTo>
                      <a:lnTo>
                        <a:pt x="112" y="16"/>
                      </a:lnTo>
                      <a:lnTo>
                        <a:pt x="132" y="36"/>
                      </a:lnTo>
                      <a:lnTo>
                        <a:pt x="154" y="62"/>
                      </a:lnTo>
                      <a:lnTo>
                        <a:pt x="176" y="90"/>
                      </a:lnTo>
                      <a:lnTo>
                        <a:pt x="216" y="144"/>
                      </a:lnTo>
                      <a:lnTo>
                        <a:pt x="242" y="182"/>
                      </a:lnTo>
                      <a:lnTo>
                        <a:pt x="242" y="182"/>
                      </a:lnTo>
                      <a:lnTo>
                        <a:pt x="258" y="178"/>
                      </a:lnTo>
                      <a:lnTo>
                        <a:pt x="276" y="176"/>
                      </a:lnTo>
                      <a:lnTo>
                        <a:pt x="314" y="174"/>
                      </a:lnTo>
                      <a:lnTo>
                        <a:pt x="314" y="174"/>
                      </a:lnTo>
                      <a:lnTo>
                        <a:pt x="344" y="174"/>
                      </a:lnTo>
                      <a:lnTo>
                        <a:pt x="374" y="176"/>
                      </a:lnTo>
                      <a:lnTo>
                        <a:pt x="428" y="184"/>
                      </a:lnTo>
                      <a:lnTo>
                        <a:pt x="468" y="194"/>
                      </a:lnTo>
                      <a:lnTo>
                        <a:pt x="486" y="198"/>
                      </a:lnTo>
                      <a:lnTo>
                        <a:pt x="486" y="198"/>
                      </a:lnTo>
                      <a:lnTo>
                        <a:pt x="490" y="200"/>
                      </a:lnTo>
                      <a:lnTo>
                        <a:pt x="494" y="204"/>
                      </a:lnTo>
                      <a:lnTo>
                        <a:pt x="494" y="204"/>
                      </a:lnTo>
                      <a:lnTo>
                        <a:pt x="512" y="240"/>
                      </a:lnTo>
                      <a:lnTo>
                        <a:pt x="546" y="306"/>
                      </a:lnTo>
                      <a:lnTo>
                        <a:pt x="562" y="344"/>
                      </a:lnTo>
                      <a:lnTo>
                        <a:pt x="576" y="380"/>
                      </a:lnTo>
                      <a:lnTo>
                        <a:pt x="584" y="410"/>
                      </a:lnTo>
                      <a:lnTo>
                        <a:pt x="586" y="422"/>
                      </a:lnTo>
                      <a:lnTo>
                        <a:pt x="586" y="432"/>
                      </a:lnTo>
                      <a:lnTo>
                        <a:pt x="586" y="432"/>
                      </a:lnTo>
                      <a:lnTo>
                        <a:pt x="586" y="457"/>
                      </a:lnTo>
                      <a:lnTo>
                        <a:pt x="590" y="477"/>
                      </a:lnTo>
                      <a:lnTo>
                        <a:pt x="594" y="489"/>
                      </a:lnTo>
                      <a:lnTo>
                        <a:pt x="596" y="495"/>
                      </a:lnTo>
                      <a:lnTo>
                        <a:pt x="596" y="495"/>
                      </a:lnTo>
                      <a:lnTo>
                        <a:pt x="598" y="501"/>
                      </a:lnTo>
                      <a:lnTo>
                        <a:pt x="600" y="507"/>
                      </a:lnTo>
                      <a:lnTo>
                        <a:pt x="600" y="511"/>
                      </a:lnTo>
                      <a:lnTo>
                        <a:pt x="598" y="517"/>
                      </a:lnTo>
                      <a:lnTo>
                        <a:pt x="598" y="517"/>
                      </a:lnTo>
                      <a:lnTo>
                        <a:pt x="590" y="525"/>
                      </a:lnTo>
                      <a:lnTo>
                        <a:pt x="578" y="535"/>
                      </a:lnTo>
                      <a:lnTo>
                        <a:pt x="560" y="547"/>
                      </a:lnTo>
                      <a:lnTo>
                        <a:pt x="536" y="561"/>
                      </a:lnTo>
                      <a:lnTo>
                        <a:pt x="500" y="577"/>
                      </a:lnTo>
                      <a:lnTo>
                        <a:pt x="456" y="595"/>
                      </a:lnTo>
                      <a:lnTo>
                        <a:pt x="400" y="615"/>
                      </a:lnTo>
                      <a:lnTo>
                        <a:pt x="400" y="615"/>
                      </a:lnTo>
                      <a:lnTo>
                        <a:pt x="396" y="615"/>
                      </a:lnTo>
                      <a:lnTo>
                        <a:pt x="396" y="615"/>
                      </a:lnTo>
                      <a:close/>
                      <a:moveTo>
                        <a:pt x="352" y="539"/>
                      </a:moveTo>
                      <a:lnTo>
                        <a:pt x="352" y="539"/>
                      </a:lnTo>
                      <a:lnTo>
                        <a:pt x="360" y="541"/>
                      </a:lnTo>
                      <a:lnTo>
                        <a:pt x="360" y="541"/>
                      </a:lnTo>
                      <a:lnTo>
                        <a:pt x="366" y="545"/>
                      </a:lnTo>
                      <a:lnTo>
                        <a:pt x="380" y="555"/>
                      </a:lnTo>
                      <a:lnTo>
                        <a:pt x="394" y="569"/>
                      </a:lnTo>
                      <a:lnTo>
                        <a:pt x="400" y="577"/>
                      </a:lnTo>
                      <a:lnTo>
                        <a:pt x="404" y="587"/>
                      </a:lnTo>
                      <a:lnTo>
                        <a:pt x="404" y="587"/>
                      </a:lnTo>
                      <a:lnTo>
                        <a:pt x="452" y="569"/>
                      </a:lnTo>
                      <a:lnTo>
                        <a:pt x="502" y="547"/>
                      </a:lnTo>
                      <a:lnTo>
                        <a:pt x="546" y="527"/>
                      </a:lnTo>
                      <a:lnTo>
                        <a:pt x="562" y="517"/>
                      </a:lnTo>
                      <a:lnTo>
                        <a:pt x="574" y="507"/>
                      </a:lnTo>
                      <a:lnTo>
                        <a:pt x="574" y="507"/>
                      </a:lnTo>
                      <a:lnTo>
                        <a:pt x="570" y="499"/>
                      </a:lnTo>
                      <a:lnTo>
                        <a:pt x="566" y="483"/>
                      </a:lnTo>
                      <a:lnTo>
                        <a:pt x="562" y="459"/>
                      </a:lnTo>
                      <a:lnTo>
                        <a:pt x="562" y="445"/>
                      </a:lnTo>
                      <a:lnTo>
                        <a:pt x="562" y="430"/>
                      </a:lnTo>
                      <a:lnTo>
                        <a:pt x="562" y="430"/>
                      </a:lnTo>
                      <a:lnTo>
                        <a:pt x="560" y="416"/>
                      </a:lnTo>
                      <a:lnTo>
                        <a:pt x="554" y="394"/>
                      </a:lnTo>
                      <a:lnTo>
                        <a:pt x="544" y="368"/>
                      </a:lnTo>
                      <a:lnTo>
                        <a:pt x="532" y="340"/>
                      </a:lnTo>
                      <a:lnTo>
                        <a:pt x="504" y="278"/>
                      </a:lnTo>
                      <a:lnTo>
                        <a:pt x="474" y="220"/>
                      </a:lnTo>
                      <a:lnTo>
                        <a:pt x="474" y="220"/>
                      </a:lnTo>
                      <a:lnTo>
                        <a:pt x="450" y="214"/>
                      </a:lnTo>
                      <a:lnTo>
                        <a:pt x="412" y="208"/>
                      </a:lnTo>
                      <a:lnTo>
                        <a:pt x="364" y="202"/>
                      </a:lnTo>
                      <a:lnTo>
                        <a:pt x="340" y="200"/>
                      </a:lnTo>
                      <a:lnTo>
                        <a:pt x="314" y="198"/>
                      </a:lnTo>
                      <a:lnTo>
                        <a:pt x="314" y="198"/>
                      </a:lnTo>
                      <a:lnTo>
                        <a:pt x="292" y="200"/>
                      </a:lnTo>
                      <a:lnTo>
                        <a:pt x="274" y="200"/>
                      </a:lnTo>
                      <a:lnTo>
                        <a:pt x="256" y="204"/>
                      </a:lnTo>
                      <a:lnTo>
                        <a:pt x="240" y="208"/>
                      </a:lnTo>
                      <a:lnTo>
                        <a:pt x="240" y="208"/>
                      </a:lnTo>
                      <a:lnTo>
                        <a:pt x="236" y="208"/>
                      </a:lnTo>
                      <a:lnTo>
                        <a:pt x="232" y="208"/>
                      </a:lnTo>
                      <a:lnTo>
                        <a:pt x="230" y="206"/>
                      </a:lnTo>
                      <a:lnTo>
                        <a:pt x="226" y="204"/>
                      </a:lnTo>
                      <a:lnTo>
                        <a:pt x="226" y="204"/>
                      </a:lnTo>
                      <a:lnTo>
                        <a:pt x="198" y="162"/>
                      </a:lnTo>
                      <a:lnTo>
                        <a:pt x="160" y="110"/>
                      </a:lnTo>
                      <a:lnTo>
                        <a:pt x="140" y="84"/>
                      </a:lnTo>
                      <a:lnTo>
                        <a:pt x="120" y="60"/>
                      </a:lnTo>
                      <a:lnTo>
                        <a:pt x="102" y="40"/>
                      </a:lnTo>
                      <a:lnTo>
                        <a:pt x="84" y="26"/>
                      </a:lnTo>
                      <a:lnTo>
                        <a:pt x="84" y="26"/>
                      </a:lnTo>
                      <a:lnTo>
                        <a:pt x="76" y="30"/>
                      </a:lnTo>
                      <a:lnTo>
                        <a:pt x="72" y="34"/>
                      </a:lnTo>
                      <a:lnTo>
                        <a:pt x="70" y="38"/>
                      </a:lnTo>
                      <a:lnTo>
                        <a:pt x="70" y="38"/>
                      </a:lnTo>
                      <a:lnTo>
                        <a:pt x="68" y="44"/>
                      </a:lnTo>
                      <a:lnTo>
                        <a:pt x="70" y="48"/>
                      </a:lnTo>
                      <a:lnTo>
                        <a:pt x="76" y="58"/>
                      </a:lnTo>
                      <a:lnTo>
                        <a:pt x="76" y="58"/>
                      </a:lnTo>
                      <a:lnTo>
                        <a:pt x="144" y="162"/>
                      </a:lnTo>
                      <a:lnTo>
                        <a:pt x="180" y="218"/>
                      </a:lnTo>
                      <a:lnTo>
                        <a:pt x="202" y="256"/>
                      </a:lnTo>
                      <a:lnTo>
                        <a:pt x="202" y="256"/>
                      </a:lnTo>
                      <a:lnTo>
                        <a:pt x="222" y="296"/>
                      </a:lnTo>
                      <a:lnTo>
                        <a:pt x="232" y="320"/>
                      </a:lnTo>
                      <a:lnTo>
                        <a:pt x="234" y="332"/>
                      </a:lnTo>
                      <a:lnTo>
                        <a:pt x="236" y="336"/>
                      </a:lnTo>
                      <a:lnTo>
                        <a:pt x="234" y="344"/>
                      </a:lnTo>
                      <a:lnTo>
                        <a:pt x="234" y="344"/>
                      </a:lnTo>
                      <a:lnTo>
                        <a:pt x="234" y="348"/>
                      </a:lnTo>
                      <a:lnTo>
                        <a:pt x="230" y="352"/>
                      </a:lnTo>
                      <a:lnTo>
                        <a:pt x="226" y="354"/>
                      </a:lnTo>
                      <a:lnTo>
                        <a:pt x="222" y="356"/>
                      </a:lnTo>
                      <a:lnTo>
                        <a:pt x="222" y="356"/>
                      </a:lnTo>
                      <a:lnTo>
                        <a:pt x="200" y="356"/>
                      </a:lnTo>
                      <a:lnTo>
                        <a:pt x="188" y="358"/>
                      </a:lnTo>
                      <a:lnTo>
                        <a:pt x="180" y="362"/>
                      </a:lnTo>
                      <a:lnTo>
                        <a:pt x="180" y="362"/>
                      </a:lnTo>
                      <a:lnTo>
                        <a:pt x="176" y="362"/>
                      </a:lnTo>
                      <a:lnTo>
                        <a:pt x="172" y="362"/>
                      </a:lnTo>
                      <a:lnTo>
                        <a:pt x="168" y="362"/>
                      </a:lnTo>
                      <a:lnTo>
                        <a:pt x="166" y="358"/>
                      </a:lnTo>
                      <a:lnTo>
                        <a:pt x="166" y="358"/>
                      </a:lnTo>
                      <a:lnTo>
                        <a:pt x="156" y="350"/>
                      </a:lnTo>
                      <a:lnTo>
                        <a:pt x="134" y="332"/>
                      </a:lnTo>
                      <a:lnTo>
                        <a:pt x="120" y="322"/>
                      </a:lnTo>
                      <a:lnTo>
                        <a:pt x="102" y="312"/>
                      </a:lnTo>
                      <a:lnTo>
                        <a:pt x="86" y="306"/>
                      </a:lnTo>
                      <a:lnTo>
                        <a:pt x="68" y="304"/>
                      </a:lnTo>
                      <a:lnTo>
                        <a:pt x="68" y="304"/>
                      </a:lnTo>
                      <a:lnTo>
                        <a:pt x="58" y="306"/>
                      </a:lnTo>
                      <a:lnTo>
                        <a:pt x="50" y="308"/>
                      </a:lnTo>
                      <a:lnTo>
                        <a:pt x="42" y="310"/>
                      </a:lnTo>
                      <a:lnTo>
                        <a:pt x="34" y="316"/>
                      </a:lnTo>
                      <a:lnTo>
                        <a:pt x="34" y="316"/>
                      </a:lnTo>
                      <a:lnTo>
                        <a:pt x="26" y="326"/>
                      </a:lnTo>
                      <a:lnTo>
                        <a:pt x="26" y="326"/>
                      </a:lnTo>
                      <a:lnTo>
                        <a:pt x="40" y="332"/>
                      </a:lnTo>
                      <a:lnTo>
                        <a:pt x="50" y="340"/>
                      </a:lnTo>
                      <a:lnTo>
                        <a:pt x="50" y="340"/>
                      </a:lnTo>
                      <a:lnTo>
                        <a:pt x="56" y="344"/>
                      </a:lnTo>
                      <a:lnTo>
                        <a:pt x="56" y="344"/>
                      </a:lnTo>
                      <a:lnTo>
                        <a:pt x="80" y="362"/>
                      </a:lnTo>
                      <a:lnTo>
                        <a:pt x="102" y="380"/>
                      </a:lnTo>
                      <a:lnTo>
                        <a:pt x="122" y="398"/>
                      </a:lnTo>
                      <a:lnTo>
                        <a:pt x="136" y="416"/>
                      </a:lnTo>
                      <a:lnTo>
                        <a:pt x="136" y="416"/>
                      </a:lnTo>
                      <a:lnTo>
                        <a:pt x="142" y="426"/>
                      </a:lnTo>
                      <a:lnTo>
                        <a:pt x="158" y="441"/>
                      </a:lnTo>
                      <a:lnTo>
                        <a:pt x="176" y="461"/>
                      </a:lnTo>
                      <a:lnTo>
                        <a:pt x="202" y="483"/>
                      </a:lnTo>
                      <a:lnTo>
                        <a:pt x="232" y="503"/>
                      </a:lnTo>
                      <a:lnTo>
                        <a:pt x="248" y="513"/>
                      </a:lnTo>
                      <a:lnTo>
                        <a:pt x="264" y="521"/>
                      </a:lnTo>
                      <a:lnTo>
                        <a:pt x="282" y="529"/>
                      </a:lnTo>
                      <a:lnTo>
                        <a:pt x="300" y="535"/>
                      </a:lnTo>
                      <a:lnTo>
                        <a:pt x="318" y="537"/>
                      </a:lnTo>
                      <a:lnTo>
                        <a:pt x="338" y="539"/>
                      </a:lnTo>
                      <a:lnTo>
                        <a:pt x="338" y="539"/>
                      </a:lnTo>
                      <a:lnTo>
                        <a:pt x="338" y="539"/>
                      </a:lnTo>
                      <a:lnTo>
                        <a:pt x="352" y="539"/>
                      </a:lnTo>
                      <a:lnTo>
                        <a:pt x="352" y="539"/>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6" name="Freeform 106"/>
                <p:cNvSpPr>
                  <a:spLocks/>
                </p:cNvSpPr>
                <p:nvPr/>
              </p:nvSpPr>
              <p:spPr bwMode="auto">
                <a:xfrm>
                  <a:off x="2308225" y="7734300"/>
                  <a:ext cx="704849" cy="1154114"/>
                </a:xfrm>
                <a:custGeom>
                  <a:avLst/>
                  <a:gdLst>
                    <a:gd name="T0" fmla="*/ 34 w 444"/>
                    <a:gd name="T1" fmla="*/ 703 h 727"/>
                    <a:gd name="T2" fmla="*/ 34 w 444"/>
                    <a:gd name="T3" fmla="*/ 703 h 727"/>
                    <a:gd name="T4" fmla="*/ 28 w 444"/>
                    <a:gd name="T5" fmla="*/ 701 h 727"/>
                    <a:gd name="T6" fmla="*/ 26 w 444"/>
                    <a:gd name="T7" fmla="*/ 696 h 727"/>
                    <a:gd name="T8" fmla="*/ 26 w 444"/>
                    <a:gd name="T9" fmla="*/ 32 h 727"/>
                    <a:gd name="T10" fmla="*/ 26 w 444"/>
                    <a:gd name="T11" fmla="*/ 32 h 727"/>
                    <a:gd name="T12" fmla="*/ 28 w 444"/>
                    <a:gd name="T13" fmla="*/ 26 h 727"/>
                    <a:gd name="T14" fmla="*/ 34 w 444"/>
                    <a:gd name="T15" fmla="*/ 24 h 727"/>
                    <a:gd name="T16" fmla="*/ 412 w 444"/>
                    <a:gd name="T17" fmla="*/ 24 h 727"/>
                    <a:gd name="T18" fmla="*/ 412 w 444"/>
                    <a:gd name="T19" fmla="*/ 24 h 727"/>
                    <a:gd name="T20" fmla="*/ 418 w 444"/>
                    <a:gd name="T21" fmla="*/ 26 h 727"/>
                    <a:gd name="T22" fmla="*/ 420 w 444"/>
                    <a:gd name="T23" fmla="*/ 32 h 727"/>
                    <a:gd name="T24" fmla="*/ 420 w 444"/>
                    <a:gd name="T25" fmla="*/ 348 h 727"/>
                    <a:gd name="T26" fmla="*/ 420 w 444"/>
                    <a:gd name="T27" fmla="*/ 348 h 727"/>
                    <a:gd name="T28" fmla="*/ 444 w 444"/>
                    <a:gd name="T29" fmla="*/ 382 h 727"/>
                    <a:gd name="T30" fmla="*/ 444 w 444"/>
                    <a:gd name="T31" fmla="*/ 32 h 727"/>
                    <a:gd name="T32" fmla="*/ 444 w 444"/>
                    <a:gd name="T33" fmla="*/ 32 h 727"/>
                    <a:gd name="T34" fmla="*/ 444 w 444"/>
                    <a:gd name="T35" fmla="*/ 26 h 727"/>
                    <a:gd name="T36" fmla="*/ 442 w 444"/>
                    <a:gd name="T37" fmla="*/ 20 h 727"/>
                    <a:gd name="T38" fmla="*/ 440 w 444"/>
                    <a:gd name="T39" fmla="*/ 14 h 727"/>
                    <a:gd name="T40" fmla="*/ 436 w 444"/>
                    <a:gd name="T41" fmla="*/ 8 h 727"/>
                    <a:gd name="T42" fmla="*/ 430 w 444"/>
                    <a:gd name="T43" fmla="*/ 4 h 727"/>
                    <a:gd name="T44" fmla="*/ 426 w 444"/>
                    <a:gd name="T45" fmla="*/ 2 h 727"/>
                    <a:gd name="T46" fmla="*/ 420 w 444"/>
                    <a:gd name="T47" fmla="*/ 0 h 727"/>
                    <a:gd name="T48" fmla="*/ 412 w 444"/>
                    <a:gd name="T49" fmla="*/ 0 h 727"/>
                    <a:gd name="T50" fmla="*/ 34 w 444"/>
                    <a:gd name="T51" fmla="*/ 0 h 727"/>
                    <a:gd name="T52" fmla="*/ 34 w 444"/>
                    <a:gd name="T53" fmla="*/ 0 h 727"/>
                    <a:gd name="T54" fmla="*/ 26 w 444"/>
                    <a:gd name="T55" fmla="*/ 0 h 727"/>
                    <a:gd name="T56" fmla="*/ 20 w 444"/>
                    <a:gd name="T57" fmla="*/ 2 h 727"/>
                    <a:gd name="T58" fmla="*/ 16 w 444"/>
                    <a:gd name="T59" fmla="*/ 4 h 727"/>
                    <a:gd name="T60" fmla="*/ 10 w 444"/>
                    <a:gd name="T61" fmla="*/ 8 h 727"/>
                    <a:gd name="T62" fmla="*/ 6 w 444"/>
                    <a:gd name="T63" fmla="*/ 14 h 727"/>
                    <a:gd name="T64" fmla="*/ 4 w 444"/>
                    <a:gd name="T65" fmla="*/ 20 h 727"/>
                    <a:gd name="T66" fmla="*/ 2 w 444"/>
                    <a:gd name="T67" fmla="*/ 26 h 727"/>
                    <a:gd name="T68" fmla="*/ 0 w 444"/>
                    <a:gd name="T69" fmla="*/ 32 h 727"/>
                    <a:gd name="T70" fmla="*/ 0 w 444"/>
                    <a:gd name="T71" fmla="*/ 696 h 727"/>
                    <a:gd name="T72" fmla="*/ 0 w 444"/>
                    <a:gd name="T73" fmla="*/ 696 h 727"/>
                    <a:gd name="T74" fmla="*/ 2 w 444"/>
                    <a:gd name="T75" fmla="*/ 701 h 727"/>
                    <a:gd name="T76" fmla="*/ 4 w 444"/>
                    <a:gd name="T77" fmla="*/ 707 h 727"/>
                    <a:gd name="T78" fmla="*/ 6 w 444"/>
                    <a:gd name="T79" fmla="*/ 713 h 727"/>
                    <a:gd name="T80" fmla="*/ 10 w 444"/>
                    <a:gd name="T81" fmla="*/ 719 h 727"/>
                    <a:gd name="T82" fmla="*/ 16 w 444"/>
                    <a:gd name="T83" fmla="*/ 723 h 727"/>
                    <a:gd name="T84" fmla="*/ 20 w 444"/>
                    <a:gd name="T85" fmla="*/ 725 h 727"/>
                    <a:gd name="T86" fmla="*/ 26 w 444"/>
                    <a:gd name="T87" fmla="*/ 727 h 727"/>
                    <a:gd name="T88" fmla="*/ 34 w 444"/>
                    <a:gd name="T89" fmla="*/ 727 h 727"/>
                    <a:gd name="T90" fmla="*/ 404 w 444"/>
                    <a:gd name="T91" fmla="*/ 727 h 727"/>
                    <a:gd name="T92" fmla="*/ 404 w 444"/>
                    <a:gd name="T93" fmla="*/ 727 h 727"/>
                    <a:gd name="T94" fmla="*/ 382 w 444"/>
                    <a:gd name="T95" fmla="*/ 703 h 727"/>
                    <a:gd name="T96" fmla="*/ 34 w 444"/>
                    <a:gd name="T97" fmla="*/ 703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44" h="727">
                      <a:moveTo>
                        <a:pt x="34" y="703"/>
                      </a:moveTo>
                      <a:lnTo>
                        <a:pt x="34" y="703"/>
                      </a:lnTo>
                      <a:lnTo>
                        <a:pt x="28" y="701"/>
                      </a:lnTo>
                      <a:lnTo>
                        <a:pt x="26" y="696"/>
                      </a:lnTo>
                      <a:lnTo>
                        <a:pt x="26" y="32"/>
                      </a:lnTo>
                      <a:lnTo>
                        <a:pt x="26" y="32"/>
                      </a:lnTo>
                      <a:lnTo>
                        <a:pt x="28" y="26"/>
                      </a:lnTo>
                      <a:lnTo>
                        <a:pt x="34" y="24"/>
                      </a:lnTo>
                      <a:lnTo>
                        <a:pt x="412" y="24"/>
                      </a:lnTo>
                      <a:lnTo>
                        <a:pt x="412" y="24"/>
                      </a:lnTo>
                      <a:lnTo>
                        <a:pt x="418" y="26"/>
                      </a:lnTo>
                      <a:lnTo>
                        <a:pt x="420" y="32"/>
                      </a:lnTo>
                      <a:lnTo>
                        <a:pt x="420" y="348"/>
                      </a:lnTo>
                      <a:lnTo>
                        <a:pt x="420" y="348"/>
                      </a:lnTo>
                      <a:lnTo>
                        <a:pt x="444" y="382"/>
                      </a:lnTo>
                      <a:lnTo>
                        <a:pt x="444" y="32"/>
                      </a:lnTo>
                      <a:lnTo>
                        <a:pt x="444" y="32"/>
                      </a:lnTo>
                      <a:lnTo>
                        <a:pt x="444" y="26"/>
                      </a:lnTo>
                      <a:lnTo>
                        <a:pt x="442" y="20"/>
                      </a:lnTo>
                      <a:lnTo>
                        <a:pt x="440" y="14"/>
                      </a:lnTo>
                      <a:lnTo>
                        <a:pt x="436" y="8"/>
                      </a:lnTo>
                      <a:lnTo>
                        <a:pt x="430" y="4"/>
                      </a:lnTo>
                      <a:lnTo>
                        <a:pt x="426" y="2"/>
                      </a:lnTo>
                      <a:lnTo>
                        <a:pt x="420" y="0"/>
                      </a:lnTo>
                      <a:lnTo>
                        <a:pt x="412" y="0"/>
                      </a:lnTo>
                      <a:lnTo>
                        <a:pt x="34" y="0"/>
                      </a:lnTo>
                      <a:lnTo>
                        <a:pt x="34" y="0"/>
                      </a:lnTo>
                      <a:lnTo>
                        <a:pt x="26" y="0"/>
                      </a:lnTo>
                      <a:lnTo>
                        <a:pt x="20" y="2"/>
                      </a:lnTo>
                      <a:lnTo>
                        <a:pt x="16" y="4"/>
                      </a:lnTo>
                      <a:lnTo>
                        <a:pt x="10" y="8"/>
                      </a:lnTo>
                      <a:lnTo>
                        <a:pt x="6" y="14"/>
                      </a:lnTo>
                      <a:lnTo>
                        <a:pt x="4" y="20"/>
                      </a:lnTo>
                      <a:lnTo>
                        <a:pt x="2" y="26"/>
                      </a:lnTo>
                      <a:lnTo>
                        <a:pt x="0" y="32"/>
                      </a:lnTo>
                      <a:lnTo>
                        <a:pt x="0" y="696"/>
                      </a:lnTo>
                      <a:lnTo>
                        <a:pt x="0" y="696"/>
                      </a:lnTo>
                      <a:lnTo>
                        <a:pt x="2" y="701"/>
                      </a:lnTo>
                      <a:lnTo>
                        <a:pt x="4" y="707"/>
                      </a:lnTo>
                      <a:lnTo>
                        <a:pt x="6" y="713"/>
                      </a:lnTo>
                      <a:lnTo>
                        <a:pt x="10" y="719"/>
                      </a:lnTo>
                      <a:lnTo>
                        <a:pt x="16" y="723"/>
                      </a:lnTo>
                      <a:lnTo>
                        <a:pt x="20" y="725"/>
                      </a:lnTo>
                      <a:lnTo>
                        <a:pt x="26" y="727"/>
                      </a:lnTo>
                      <a:lnTo>
                        <a:pt x="34" y="727"/>
                      </a:lnTo>
                      <a:lnTo>
                        <a:pt x="404" y="727"/>
                      </a:lnTo>
                      <a:lnTo>
                        <a:pt x="404" y="727"/>
                      </a:lnTo>
                      <a:lnTo>
                        <a:pt x="382" y="703"/>
                      </a:lnTo>
                      <a:lnTo>
                        <a:pt x="34" y="703"/>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7" name="Freeform 107"/>
                <p:cNvSpPr>
                  <a:spLocks/>
                </p:cNvSpPr>
                <p:nvPr/>
              </p:nvSpPr>
              <p:spPr bwMode="auto">
                <a:xfrm>
                  <a:off x="2974975" y="8467725"/>
                  <a:ext cx="38100" cy="263525"/>
                </a:xfrm>
                <a:custGeom>
                  <a:avLst/>
                  <a:gdLst>
                    <a:gd name="T0" fmla="*/ 0 w 24"/>
                    <a:gd name="T1" fmla="*/ 0 h 166"/>
                    <a:gd name="T2" fmla="*/ 0 w 24"/>
                    <a:gd name="T3" fmla="*/ 134 h 166"/>
                    <a:gd name="T4" fmla="*/ 0 w 24"/>
                    <a:gd name="T5" fmla="*/ 134 h 166"/>
                    <a:gd name="T6" fmla="*/ 24 w 24"/>
                    <a:gd name="T7" fmla="*/ 166 h 166"/>
                    <a:gd name="T8" fmla="*/ 24 w 24"/>
                    <a:gd name="T9" fmla="*/ 50 h 166"/>
                    <a:gd name="T10" fmla="*/ 24 w 24"/>
                    <a:gd name="T11" fmla="*/ 50 h 166"/>
                    <a:gd name="T12" fmla="*/ 12 w 24"/>
                    <a:gd name="T13" fmla="*/ 22 h 166"/>
                    <a:gd name="T14" fmla="*/ 0 w 24"/>
                    <a:gd name="T15" fmla="*/ 0 h 166"/>
                    <a:gd name="T16" fmla="*/ 0 w 24"/>
                    <a:gd name="T1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66">
                      <a:moveTo>
                        <a:pt x="0" y="0"/>
                      </a:moveTo>
                      <a:lnTo>
                        <a:pt x="0" y="134"/>
                      </a:lnTo>
                      <a:lnTo>
                        <a:pt x="0" y="134"/>
                      </a:lnTo>
                      <a:lnTo>
                        <a:pt x="24" y="166"/>
                      </a:lnTo>
                      <a:lnTo>
                        <a:pt x="24" y="50"/>
                      </a:lnTo>
                      <a:lnTo>
                        <a:pt x="24" y="50"/>
                      </a:lnTo>
                      <a:lnTo>
                        <a:pt x="12" y="22"/>
                      </a:lnTo>
                      <a:lnTo>
                        <a:pt x="0"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grpSp>
        </p:grpSp>
      </p:grpSp>
    </p:spTree>
    <p:extLst>
      <p:ext uri="{BB962C8B-B14F-4D97-AF65-F5344CB8AC3E}">
        <p14:creationId xmlns:p14="http://schemas.microsoft.com/office/powerpoint/2010/main" val="16009666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3" y="970410"/>
            <a:ext cx="4932357" cy="2293620"/>
          </a:xfrm>
        </p:spPr>
        <p:txBody>
          <a:bodyPr/>
          <a:lstStyle/>
          <a:p>
            <a:r>
              <a:rPr lang="en-US" dirty="0"/>
              <a:t>Appendix</a:t>
            </a:r>
          </a:p>
        </p:txBody>
      </p:sp>
    </p:spTree>
    <p:extLst>
      <p:ext uri="{BB962C8B-B14F-4D97-AF65-F5344CB8AC3E}">
        <p14:creationId xmlns:p14="http://schemas.microsoft.com/office/powerpoint/2010/main" val="3086651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Used in this Solution</a:t>
            </a:r>
            <a:endParaRPr lang="en-IN" sz="4000" dirty="0">
              <a:solidFill>
                <a:srgbClr val="0070C0"/>
              </a:solidFill>
            </a:endParaRPr>
          </a:p>
        </p:txBody>
      </p:sp>
      <p:sp>
        <p:nvSpPr>
          <p:cNvPr id="25" name="Title 1"/>
          <p:cNvSpPr txBox="1">
            <a:spLocks/>
          </p:cNvSpPr>
          <p:nvPr/>
        </p:nvSpPr>
        <p:spPr>
          <a:xfrm>
            <a:off x="0" y="806298"/>
            <a:ext cx="12192000" cy="817769"/>
          </a:xfrm>
          <a:prstGeom prst="rect">
            <a:avLst/>
          </a:prstGeom>
          <a:solidFill>
            <a:schemeClr val="accent2"/>
          </a:solidFill>
        </p:spPr>
        <p:txBody>
          <a:bodyPr lIns="228600"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3200" dirty="0">
                <a:solidFill>
                  <a:schemeClr val="bg1"/>
                </a:solidFill>
              </a:rPr>
              <a:t>HDInsight</a:t>
            </a:r>
            <a:endParaRPr lang="en-IN" sz="3200" dirty="0">
              <a:solidFill>
                <a:schemeClr val="bg1"/>
              </a:solidFill>
            </a:endParaRPr>
          </a:p>
        </p:txBody>
      </p:sp>
      <p:sp>
        <p:nvSpPr>
          <p:cNvPr id="27" name="Rectangle 26"/>
          <p:cNvSpPr/>
          <p:nvPr/>
        </p:nvSpPr>
        <p:spPr>
          <a:xfrm>
            <a:off x="183357" y="1959488"/>
            <a:ext cx="5644687" cy="4524315"/>
          </a:xfrm>
          <a:prstGeom prst="rect">
            <a:avLst/>
          </a:prstGeom>
        </p:spPr>
        <p:txBody>
          <a:bodyPr wrap="square">
            <a:spAutoFit/>
          </a:bodyPr>
          <a:lstStyle/>
          <a:p>
            <a:r>
              <a:rPr lang="en-US" dirty="0"/>
              <a:t>HDInsight allows you to easily spin up </a:t>
            </a:r>
            <a:r>
              <a:rPr lang="en-US" b="1" dirty="0"/>
              <a:t>enterprise-grade </a:t>
            </a:r>
            <a:r>
              <a:rPr lang="en-US" dirty="0"/>
              <a:t>open source cluster types guaranteed with the industry’s best </a:t>
            </a:r>
            <a:r>
              <a:rPr lang="en-US" b="1" dirty="0"/>
              <a:t>99.9%</a:t>
            </a:r>
            <a:r>
              <a:rPr lang="en-US" dirty="0"/>
              <a:t> </a:t>
            </a:r>
            <a:r>
              <a:rPr lang="en-US" b="1" dirty="0"/>
              <a:t>SLA and 24/7 support</a:t>
            </a:r>
            <a:r>
              <a:rPr lang="en-US" dirty="0"/>
              <a:t>. We guarantee this SLA for the entire big data solution, not just the VM instances. HDInsight is architected for </a:t>
            </a:r>
            <a:r>
              <a:rPr lang="en-US" b="1" dirty="0"/>
              <a:t>full redundancy</a:t>
            </a:r>
            <a:r>
              <a:rPr lang="en-US" dirty="0"/>
              <a:t> and </a:t>
            </a:r>
            <a:r>
              <a:rPr lang="en-US" b="1" dirty="0"/>
              <a:t>high availability</a:t>
            </a:r>
            <a:r>
              <a:rPr lang="en-US" dirty="0"/>
              <a:t> including </a:t>
            </a:r>
            <a:r>
              <a:rPr lang="en-US" b="1" dirty="0"/>
              <a:t>head node replication</a:t>
            </a:r>
            <a:r>
              <a:rPr lang="en-US" dirty="0"/>
              <a:t>, </a:t>
            </a:r>
            <a:r>
              <a:rPr lang="en-US" b="1" dirty="0"/>
              <a:t>data geo-replication</a:t>
            </a:r>
            <a:r>
              <a:rPr lang="en-US" dirty="0"/>
              <a:t>, and </a:t>
            </a:r>
            <a:r>
              <a:rPr lang="en-US" b="1" dirty="0"/>
              <a:t>built-in standby NameNode</a:t>
            </a:r>
            <a:r>
              <a:rPr lang="en-US" dirty="0"/>
              <a:t> making HDInsight resilient to critical failures not addressed in standard Hadoop implementations. Azure also offers cluster monitoring and </a:t>
            </a:r>
            <a:r>
              <a:rPr lang="en-US" b="1" dirty="0"/>
              <a:t>24x7</a:t>
            </a:r>
            <a:r>
              <a:rPr lang="en-US" dirty="0"/>
              <a:t> enterprise support backed by Microsoft and Hortonworks with </a:t>
            </a:r>
            <a:r>
              <a:rPr lang="en-US" b="1" dirty="0"/>
              <a:t>37 combined committers</a:t>
            </a:r>
            <a:r>
              <a:rPr lang="en-US" dirty="0"/>
              <a:t> for Hadoop core, more than </a:t>
            </a:r>
            <a:r>
              <a:rPr lang="en-US" b="1" dirty="0"/>
              <a:t>all other managed cloud providers combined</a:t>
            </a:r>
            <a:r>
              <a:rPr lang="en-US" dirty="0"/>
              <a:t> to support your deployment and the ability to </a:t>
            </a:r>
            <a:r>
              <a:rPr lang="en-US" b="1" dirty="0"/>
              <a:t>fix</a:t>
            </a:r>
            <a:r>
              <a:rPr lang="en-US" dirty="0"/>
              <a:t> and </a:t>
            </a:r>
            <a:r>
              <a:rPr lang="en-US" b="1" dirty="0"/>
              <a:t>commit code</a:t>
            </a:r>
            <a:r>
              <a:rPr lang="en-US" dirty="0"/>
              <a:t> back to Hadoop.</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7205" y="2463201"/>
            <a:ext cx="4682385" cy="3381465"/>
          </a:xfrm>
          <a:prstGeom prst="rect">
            <a:avLst/>
          </a:prstGeom>
        </p:spPr>
      </p:pic>
    </p:spTree>
    <p:extLst>
      <p:ext uri="{BB962C8B-B14F-4D97-AF65-F5344CB8AC3E}">
        <p14:creationId xmlns:p14="http://schemas.microsoft.com/office/powerpoint/2010/main" val="77242678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0" y="806298"/>
            <a:ext cx="12192000" cy="6051702"/>
          </a:xfrm>
          <a:prstGeom prst="rect">
            <a:avLst/>
          </a:prstGeom>
          <a:solidFill>
            <a:srgbClr val="006FC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Benefits</a:t>
            </a:r>
            <a:endParaRPr lang="en-IN" sz="4000" dirty="0">
              <a:solidFill>
                <a:srgbClr val="0070C0"/>
              </a:solidFill>
            </a:endParaRPr>
          </a:p>
        </p:txBody>
      </p:sp>
      <p:sp>
        <p:nvSpPr>
          <p:cNvPr id="25" name="TextBox 24"/>
          <p:cNvSpPr txBox="1"/>
          <p:nvPr/>
        </p:nvSpPr>
        <p:spPr>
          <a:xfrm>
            <a:off x="0" y="930737"/>
            <a:ext cx="12192000" cy="800219"/>
          </a:xfrm>
          <a:prstGeom prst="rect">
            <a:avLst/>
          </a:prstGeom>
          <a:noFill/>
        </p:spPr>
        <p:txBody>
          <a:bodyPr wrap="square" lIns="274320" tIns="182880" rIns="274320" bIns="182880" rtlCol="0" anchor="t">
            <a:spAutoFit/>
          </a:bodyPr>
          <a:lstStyle/>
          <a:p>
            <a:pPr algn="just"/>
            <a:r>
              <a:rPr lang="en-US" sz="1400" dirty="0">
                <a:solidFill>
                  <a:schemeClr val="bg1"/>
                </a:solidFill>
              </a:rPr>
              <a:t>Cortana Intelligence Suite enables you to realize your business outcomes by providing tools to transform data into intelligent action. It transforms entire systems of production, management and governance by enabling you to reap business benefits such as: </a:t>
            </a:r>
          </a:p>
        </p:txBody>
      </p:sp>
      <p:grpSp>
        <p:nvGrpSpPr>
          <p:cNvPr id="20" name="Group 19"/>
          <p:cNvGrpSpPr/>
          <p:nvPr/>
        </p:nvGrpSpPr>
        <p:grpSpPr>
          <a:xfrm>
            <a:off x="289268" y="2277310"/>
            <a:ext cx="2267107" cy="2945697"/>
            <a:chOff x="545453" y="2277310"/>
            <a:chExt cx="2267107" cy="2945697"/>
          </a:xfrm>
        </p:grpSpPr>
        <p:sp>
          <p:nvSpPr>
            <p:cNvPr id="212" name="TextBox 211"/>
            <p:cNvSpPr txBox="1"/>
            <p:nvPr/>
          </p:nvSpPr>
          <p:spPr>
            <a:xfrm>
              <a:off x="545453" y="3819546"/>
              <a:ext cx="2267107" cy="140346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Improve visibility and prediction accuracy</a:t>
              </a:r>
            </a:p>
          </p:txBody>
        </p:sp>
        <p:grpSp>
          <p:nvGrpSpPr>
            <p:cNvPr id="11" name="Group 10"/>
            <p:cNvGrpSpPr/>
            <p:nvPr/>
          </p:nvGrpSpPr>
          <p:grpSpPr>
            <a:xfrm>
              <a:off x="991539" y="2277310"/>
              <a:ext cx="1364463" cy="1364463"/>
              <a:chOff x="991539" y="2277310"/>
              <a:chExt cx="1364463" cy="1364463"/>
            </a:xfrm>
            <a:effectLst>
              <a:outerShdw blurRad="127000" dist="76200" dir="5400000" algn="t" rotWithShape="0">
                <a:prstClr val="black">
                  <a:alpha val="20000"/>
                </a:prstClr>
              </a:outerShdw>
            </a:effectLst>
          </p:grpSpPr>
          <p:sp>
            <p:nvSpPr>
              <p:cNvPr id="5" name="Oval 4"/>
              <p:cNvSpPr/>
              <p:nvPr/>
            </p:nvSpPr>
            <p:spPr bwMode="auto">
              <a:xfrm>
                <a:off x="991539"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3" name="Group 32"/>
              <p:cNvGrpSpPr/>
              <p:nvPr/>
            </p:nvGrpSpPr>
            <p:grpSpPr>
              <a:xfrm>
                <a:off x="1316452" y="2605292"/>
                <a:ext cx="714636" cy="708499"/>
                <a:chOff x="-4075112" y="-1241425"/>
                <a:chExt cx="1162050" cy="1160463"/>
              </a:xfrm>
              <a:effectLst>
                <a:outerShdw blurRad="12700" dist="25400" dir="5400000" algn="t" rotWithShape="0">
                  <a:prstClr val="black">
                    <a:alpha val="50000"/>
                  </a:prstClr>
                </a:outerShdw>
              </a:effectLst>
            </p:grpSpPr>
            <p:sp>
              <p:nvSpPr>
                <p:cNvPr id="34" name="Oval 7"/>
                <p:cNvSpPr>
                  <a:spLocks noChangeArrowheads="1"/>
                </p:cNvSpPr>
                <p:nvPr/>
              </p:nvSpPr>
              <p:spPr bwMode="auto">
                <a:xfrm>
                  <a:off x="-4075112" y="-1241425"/>
                  <a:ext cx="744538" cy="75565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5" name="Line 8"/>
                <p:cNvSpPr>
                  <a:spLocks noChangeShapeType="1"/>
                </p:cNvSpPr>
                <p:nvPr/>
              </p:nvSpPr>
              <p:spPr bwMode="auto">
                <a:xfrm>
                  <a:off x="-3443287" y="-598487"/>
                  <a:ext cx="112713" cy="112713"/>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6" name="Freeform 9"/>
                <p:cNvSpPr>
                  <a:spLocks/>
                </p:cNvSpPr>
                <p:nvPr/>
              </p:nvSpPr>
              <p:spPr bwMode="auto">
                <a:xfrm>
                  <a:off x="-3387725" y="-542925"/>
                  <a:ext cx="474663" cy="461963"/>
                </a:xfrm>
                <a:custGeom>
                  <a:avLst/>
                  <a:gdLst>
                    <a:gd name="T0" fmla="*/ 299 w 299"/>
                    <a:gd name="T1" fmla="*/ 220 h 291"/>
                    <a:gd name="T2" fmla="*/ 228 w 299"/>
                    <a:gd name="T3" fmla="*/ 291 h 291"/>
                    <a:gd name="T4" fmla="*/ 0 w 299"/>
                    <a:gd name="T5" fmla="*/ 64 h 291"/>
                    <a:gd name="T6" fmla="*/ 71 w 299"/>
                    <a:gd name="T7" fmla="*/ 0 h 291"/>
                    <a:gd name="T8" fmla="*/ 299 w 299"/>
                    <a:gd name="T9" fmla="*/ 220 h 291"/>
                  </a:gdLst>
                  <a:ahLst/>
                  <a:cxnLst>
                    <a:cxn ang="0">
                      <a:pos x="T0" y="T1"/>
                    </a:cxn>
                    <a:cxn ang="0">
                      <a:pos x="T2" y="T3"/>
                    </a:cxn>
                    <a:cxn ang="0">
                      <a:pos x="T4" y="T5"/>
                    </a:cxn>
                    <a:cxn ang="0">
                      <a:pos x="T6" y="T7"/>
                    </a:cxn>
                    <a:cxn ang="0">
                      <a:pos x="T8" y="T9"/>
                    </a:cxn>
                  </a:cxnLst>
                  <a:rect l="0" t="0" r="r" b="b"/>
                  <a:pathLst>
                    <a:path w="299" h="291">
                      <a:moveTo>
                        <a:pt x="299" y="220"/>
                      </a:moveTo>
                      <a:lnTo>
                        <a:pt x="228" y="291"/>
                      </a:lnTo>
                      <a:lnTo>
                        <a:pt x="0" y="64"/>
                      </a:lnTo>
                      <a:lnTo>
                        <a:pt x="71" y="0"/>
                      </a:lnTo>
                      <a:lnTo>
                        <a:pt x="299" y="220"/>
                      </a:ln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1" name="Group 20"/>
          <p:cNvGrpSpPr/>
          <p:nvPr/>
        </p:nvGrpSpPr>
        <p:grpSpPr>
          <a:xfrm>
            <a:off x="2623521" y="2277310"/>
            <a:ext cx="2267107" cy="2945697"/>
            <a:chOff x="2356002" y="2277310"/>
            <a:chExt cx="2267107" cy="2945697"/>
          </a:xfrm>
        </p:grpSpPr>
        <p:sp>
          <p:nvSpPr>
            <p:cNvPr id="37" name="TextBox 36"/>
            <p:cNvSpPr txBox="1"/>
            <p:nvPr/>
          </p:nvSpPr>
          <p:spPr>
            <a:xfrm>
              <a:off x="2356002" y="3819546"/>
              <a:ext cx="2267107" cy="140346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Get the right products to the right places efficiently</a:t>
              </a:r>
            </a:p>
          </p:txBody>
        </p:sp>
        <p:grpSp>
          <p:nvGrpSpPr>
            <p:cNvPr id="10" name="Group 9"/>
            <p:cNvGrpSpPr/>
            <p:nvPr/>
          </p:nvGrpSpPr>
          <p:grpSpPr>
            <a:xfrm>
              <a:off x="2802088" y="2277310"/>
              <a:ext cx="1364463" cy="1364463"/>
              <a:chOff x="2802088" y="2277310"/>
              <a:chExt cx="1364463" cy="1364463"/>
            </a:xfrm>
            <a:effectLst>
              <a:outerShdw blurRad="127000" dist="76200" dir="5400000" algn="t" rotWithShape="0">
                <a:prstClr val="black">
                  <a:alpha val="20000"/>
                </a:prstClr>
              </a:outerShdw>
            </a:effectLst>
          </p:grpSpPr>
          <p:sp>
            <p:nvSpPr>
              <p:cNvPr id="39" name="Oval 38"/>
              <p:cNvSpPr/>
              <p:nvPr/>
            </p:nvSpPr>
            <p:spPr bwMode="auto">
              <a:xfrm>
                <a:off x="2802088"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p:cNvGrpSpPr/>
              <p:nvPr/>
            </p:nvGrpSpPr>
            <p:grpSpPr>
              <a:xfrm>
                <a:off x="3226902" y="2580066"/>
                <a:ext cx="514835" cy="758951"/>
                <a:chOff x="358784" y="5718036"/>
                <a:chExt cx="214570" cy="316311"/>
              </a:xfrm>
              <a:effectLst>
                <a:outerShdw blurRad="12700" dist="25400" dir="5400000" algn="t" rotWithShape="0">
                  <a:prstClr val="black">
                    <a:alpha val="50000"/>
                  </a:prstClr>
                </a:outerShdw>
              </a:effectLst>
            </p:grpSpPr>
            <p:sp>
              <p:nvSpPr>
                <p:cNvPr id="65" name="Oval 5"/>
                <p:cNvSpPr>
                  <a:spLocks noChangeArrowheads="1"/>
                </p:cNvSpPr>
                <p:nvPr/>
              </p:nvSpPr>
              <p:spPr bwMode="auto">
                <a:xfrm>
                  <a:off x="435632" y="5793899"/>
                  <a:ext cx="61306" cy="60862"/>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6" name="Freeform 6"/>
                <p:cNvSpPr>
                  <a:spLocks/>
                </p:cNvSpPr>
                <p:nvPr/>
              </p:nvSpPr>
              <p:spPr bwMode="auto">
                <a:xfrm>
                  <a:off x="358784" y="5718036"/>
                  <a:ext cx="214570" cy="316311"/>
                </a:xfrm>
                <a:custGeom>
                  <a:avLst/>
                  <a:gdLst>
                    <a:gd name="T0" fmla="*/ 70 w 70"/>
                    <a:gd name="T1" fmla="*/ 37 h 104"/>
                    <a:gd name="T2" fmla="*/ 35 w 70"/>
                    <a:gd name="T3" fmla="*/ 0 h 104"/>
                    <a:gd name="T4" fmla="*/ 0 w 70"/>
                    <a:gd name="T5" fmla="*/ 37 h 104"/>
                    <a:gd name="T6" fmla="*/ 35 w 70"/>
                    <a:gd name="T7" fmla="*/ 104 h 104"/>
                    <a:gd name="T8" fmla="*/ 70 w 70"/>
                    <a:gd name="T9" fmla="*/ 37 h 104"/>
                  </a:gdLst>
                  <a:ahLst/>
                  <a:cxnLst>
                    <a:cxn ang="0">
                      <a:pos x="T0" y="T1"/>
                    </a:cxn>
                    <a:cxn ang="0">
                      <a:pos x="T2" y="T3"/>
                    </a:cxn>
                    <a:cxn ang="0">
                      <a:pos x="T4" y="T5"/>
                    </a:cxn>
                    <a:cxn ang="0">
                      <a:pos x="T6" y="T7"/>
                    </a:cxn>
                    <a:cxn ang="0">
                      <a:pos x="T8" y="T9"/>
                    </a:cxn>
                  </a:cxnLst>
                  <a:rect l="0" t="0" r="r" b="b"/>
                  <a:pathLst>
                    <a:path w="70" h="104">
                      <a:moveTo>
                        <a:pt x="70" y="37"/>
                      </a:moveTo>
                      <a:cubicBezTo>
                        <a:pt x="70" y="17"/>
                        <a:pt x="54" y="0"/>
                        <a:pt x="35" y="0"/>
                      </a:cubicBezTo>
                      <a:cubicBezTo>
                        <a:pt x="16" y="0"/>
                        <a:pt x="0" y="17"/>
                        <a:pt x="0" y="37"/>
                      </a:cubicBezTo>
                      <a:cubicBezTo>
                        <a:pt x="0" y="62"/>
                        <a:pt x="35" y="104"/>
                        <a:pt x="35" y="104"/>
                      </a:cubicBezTo>
                      <a:cubicBezTo>
                        <a:pt x="35" y="104"/>
                        <a:pt x="70" y="62"/>
                        <a:pt x="70" y="37"/>
                      </a:cubicBez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2" name="Group 21"/>
          <p:cNvGrpSpPr/>
          <p:nvPr/>
        </p:nvGrpSpPr>
        <p:grpSpPr>
          <a:xfrm>
            <a:off x="4957774" y="2277310"/>
            <a:ext cx="2267107" cy="2945697"/>
            <a:chOff x="4234703" y="2277310"/>
            <a:chExt cx="2267107" cy="2945697"/>
          </a:xfrm>
        </p:grpSpPr>
        <p:sp>
          <p:nvSpPr>
            <p:cNvPr id="44" name="TextBox 43"/>
            <p:cNvSpPr txBox="1"/>
            <p:nvPr/>
          </p:nvSpPr>
          <p:spPr>
            <a:xfrm>
              <a:off x="4234703" y="3819546"/>
              <a:ext cx="2267107" cy="140346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Offer customers exactly what they want, when they want it</a:t>
              </a:r>
            </a:p>
          </p:txBody>
        </p:sp>
        <p:grpSp>
          <p:nvGrpSpPr>
            <p:cNvPr id="9" name="Group 8"/>
            <p:cNvGrpSpPr/>
            <p:nvPr/>
          </p:nvGrpSpPr>
          <p:grpSpPr>
            <a:xfrm>
              <a:off x="4680789" y="2277310"/>
              <a:ext cx="1364463" cy="1364463"/>
              <a:chOff x="4680789" y="2277310"/>
              <a:chExt cx="1364463" cy="1364463"/>
            </a:xfrm>
            <a:effectLst>
              <a:outerShdw blurRad="127000" dist="76200" dir="5400000" algn="t" rotWithShape="0">
                <a:prstClr val="black">
                  <a:alpha val="20000"/>
                </a:prstClr>
              </a:outerShdw>
            </a:effectLst>
          </p:grpSpPr>
          <p:sp>
            <p:nvSpPr>
              <p:cNvPr id="46" name="Oval 45"/>
              <p:cNvSpPr/>
              <p:nvPr/>
            </p:nvSpPr>
            <p:spPr bwMode="auto">
              <a:xfrm>
                <a:off x="4680789"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p:cNvGrpSpPr/>
              <p:nvPr/>
            </p:nvGrpSpPr>
            <p:grpSpPr>
              <a:xfrm>
                <a:off x="4991232" y="2550027"/>
                <a:ext cx="743577" cy="688404"/>
                <a:chOff x="283663" y="6740746"/>
                <a:chExt cx="364812" cy="337743"/>
              </a:xfrm>
              <a:effectLst>
                <a:outerShdw blurRad="12700" dist="25400" dir="5400000" algn="t" rotWithShape="0">
                  <a:prstClr val="black">
                    <a:alpha val="50000"/>
                  </a:prstClr>
                </a:outerShdw>
              </a:effectLst>
            </p:grpSpPr>
            <p:sp>
              <p:nvSpPr>
                <p:cNvPr id="67" name="Freeform 11"/>
                <p:cNvSpPr>
                  <a:spLocks/>
                </p:cNvSpPr>
                <p:nvPr/>
              </p:nvSpPr>
              <p:spPr bwMode="auto">
                <a:xfrm>
                  <a:off x="384688" y="6740746"/>
                  <a:ext cx="263787" cy="334743"/>
                </a:xfrm>
                <a:custGeom>
                  <a:avLst/>
                  <a:gdLst>
                    <a:gd name="T0" fmla="*/ 6 w 86"/>
                    <a:gd name="T1" fmla="*/ 52 h 110"/>
                    <a:gd name="T2" fmla="*/ 24 w 86"/>
                    <a:gd name="T3" fmla="*/ 25 h 110"/>
                    <a:gd name="T4" fmla="*/ 24 w 86"/>
                    <a:gd name="T5" fmla="*/ 10 h 110"/>
                    <a:gd name="T6" fmla="*/ 31 w 86"/>
                    <a:gd name="T7" fmla="*/ 3 h 110"/>
                    <a:gd name="T8" fmla="*/ 43 w 86"/>
                    <a:gd name="T9" fmla="*/ 6 h 110"/>
                    <a:gd name="T10" fmla="*/ 50 w 86"/>
                    <a:gd name="T11" fmla="*/ 26 h 110"/>
                    <a:gd name="T12" fmla="*/ 47 w 86"/>
                    <a:gd name="T13" fmla="*/ 43 h 110"/>
                    <a:gd name="T14" fmla="*/ 76 w 86"/>
                    <a:gd name="T15" fmla="*/ 43 h 110"/>
                    <a:gd name="T16" fmla="*/ 86 w 86"/>
                    <a:gd name="T17" fmla="*/ 52 h 110"/>
                    <a:gd name="T18" fmla="*/ 78 w 86"/>
                    <a:gd name="T19" fmla="*/ 63 h 110"/>
                    <a:gd name="T20" fmla="*/ 83 w 86"/>
                    <a:gd name="T21" fmla="*/ 69 h 110"/>
                    <a:gd name="T22" fmla="*/ 76 w 86"/>
                    <a:gd name="T23" fmla="*/ 76 h 110"/>
                    <a:gd name="T24" fmla="*/ 81 w 86"/>
                    <a:gd name="T25" fmla="*/ 82 h 110"/>
                    <a:gd name="T26" fmla="*/ 75 w 86"/>
                    <a:gd name="T27" fmla="*/ 90 h 110"/>
                    <a:gd name="T28" fmla="*/ 78 w 86"/>
                    <a:gd name="T29" fmla="*/ 97 h 110"/>
                    <a:gd name="T30" fmla="*/ 63 w 86"/>
                    <a:gd name="T31" fmla="*/ 108 h 110"/>
                    <a:gd name="T32" fmla="*/ 14 w 86"/>
                    <a:gd name="T33" fmla="*/ 108 h 110"/>
                    <a:gd name="T34" fmla="*/ 0 w 86"/>
                    <a:gd name="T35" fmla="*/ 104 h 110"/>
                    <a:gd name="T36" fmla="*/ 0 w 86"/>
                    <a:gd name="T37" fmla="*/ 61 h 110"/>
                    <a:gd name="T38" fmla="*/ 6 w 86"/>
                    <a:gd name="T39" fmla="*/ 5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10">
                      <a:moveTo>
                        <a:pt x="6" y="52"/>
                      </a:moveTo>
                      <a:cubicBezTo>
                        <a:pt x="6" y="52"/>
                        <a:pt x="22" y="33"/>
                        <a:pt x="24" y="25"/>
                      </a:cubicBezTo>
                      <a:cubicBezTo>
                        <a:pt x="25" y="21"/>
                        <a:pt x="24" y="10"/>
                        <a:pt x="24" y="10"/>
                      </a:cubicBezTo>
                      <a:cubicBezTo>
                        <a:pt x="24" y="10"/>
                        <a:pt x="22" y="6"/>
                        <a:pt x="31" y="3"/>
                      </a:cubicBezTo>
                      <a:cubicBezTo>
                        <a:pt x="40" y="0"/>
                        <a:pt x="43" y="6"/>
                        <a:pt x="43" y="6"/>
                      </a:cubicBezTo>
                      <a:cubicBezTo>
                        <a:pt x="43" y="6"/>
                        <a:pt x="49" y="15"/>
                        <a:pt x="50" y="26"/>
                      </a:cubicBezTo>
                      <a:cubicBezTo>
                        <a:pt x="50" y="37"/>
                        <a:pt x="47" y="43"/>
                        <a:pt x="47" y="43"/>
                      </a:cubicBezTo>
                      <a:cubicBezTo>
                        <a:pt x="76" y="43"/>
                        <a:pt x="76" y="43"/>
                        <a:pt x="76" y="43"/>
                      </a:cubicBezTo>
                      <a:cubicBezTo>
                        <a:pt x="76" y="43"/>
                        <a:pt x="85" y="43"/>
                        <a:pt x="86" y="52"/>
                      </a:cubicBezTo>
                      <a:cubicBezTo>
                        <a:pt x="86" y="61"/>
                        <a:pt x="78" y="63"/>
                        <a:pt x="78" y="63"/>
                      </a:cubicBezTo>
                      <a:cubicBezTo>
                        <a:pt x="78" y="63"/>
                        <a:pt x="83" y="65"/>
                        <a:pt x="83" y="69"/>
                      </a:cubicBezTo>
                      <a:cubicBezTo>
                        <a:pt x="83" y="74"/>
                        <a:pt x="76" y="76"/>
                        <a:pt x="76" y="76"/>
                      </a:cubicBezTo>
                      <a:cubicBezTo>
                        <a:pt x="76" y="76"/>
                        <a:pt x="81" y="79"/>
                        <a:pt x="81" y="82"/>
                      </a:cubicBezTo>
                      <a:cubicBezTo>
                        <a:pt x="81" y="88"/>
                        <a:pt x="75" y="90"/>
                        <a:pt x="75" y="90"/>
                      </a:cubicBezTo>
                      <a:cubicBezTo>
                        <a:pt x="75" y="90"/>
                        <a:pt x="78" y="91"/>
                        <a:pt x="78" y="97"/>
                      </a:cubicBezTo>
                      <a:cubicBezTo>
                        <a:pt x="78" y="103"/>
                        <a:pt x="74" y="108"/>
                        <a:pt x="63" y="108"/>
                      </a:cubicBezTo>
                      <a:cubicBezTo>
                        <a:pt x="52" y="108"/>
                        <a:pt x="19" y="110"/>
                        <a:pt x="14" y="108"/>
                      </a:cubicBezTo>
                      <a:cubicBezTo>
                        <a:pt x="0" y="104"/>
                        <a:pt x="0" y="104"/>
                        <a:pt x="0" y="104"/>
                      </a:cubicBezTo>
                      <a:cubicBezTo>
                        <a:pt x="0" y="61"/>
                        <a:pt x="0" y="61"/>
                        <a:pt x="0" y="61"/>
                      </a:cubicBezTo>
                      <a:lnTo>
                        <a:pt x="6" y="52"/>
                      </a:ln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8" name="Freeform 10"/>
                <p:cNvSpPr>
                  <a:spLocks/>
                </p:cNvSpPr>
                <p:nvPr/>
              </p:nvSpPr>
              <p:spPr bwMode="auto">
                <a:xfrm>
                  <a:off x="283663" y="6898902"/>
                  <a:ext cx="98003" cy="179587"/>
                </a:xfrm>
                <a:custGeom>
                  <a:avLst/>
                  <a:gdLst>
                    <a:gd name="T0" fmla="*/ 24 w 32"/>
                    <a:gd name="T1" fmla="*/ 59 h 59"/>
                    <a:gd name="T2" fmla="*/ 7 w 32"/>
                    <a:gd name="T3" fmla="*/ 59 h 59"/>
                    <a:gd name="T4" fmla="*/ 0 w 32"/>
                    <a:gd name="T5" fmla="*/ 52 h 59"/>
                    <a:gd name="T6" fmla="*/ 0 w 32"/>
                    <a:gd name="T7" fmla="*/ 8 h 59"/>
                    <a:gd name="T8" fmla="*/ 7 w 32"/>
                    <a:gd name="T9" fmla="*/ 0 h 59"/>
                    <a:gd name="T10" fmla="*/ 24 w 32"/>
                    <a:gd name="T11" fmla="*/ 0 h 59"/>
                    <a:gd name="T12" fmla="*/ 32 w 32"/>
                    <a:gd name="T13" fmla="*/ 8 h 59"/>
                    <a:gd name="T14" fmla="*/ 32 w 32"/>
                    <a:gd name="T15" fmla="*/ 52 h 59"/>
                    <a:gd name="T16" fmla="*/ 24 w 32"/>
                    <a:gd name="T1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9">
                      <a:moveTo>
                        <a:pt x="24" y="59"/>
                      </a:moveTo>
                      <a:cubicBezTo>
                        <a:pt x="7" y="59"/>
                        <a:pt x="7" y="59"/>
                        <a:pt x="7" y="59"/>
                      </a:cubicBezTo>
                      <a:cubicBezTo>
                        <a:pt x="3" y="59"/>
                        <a:pt x="0" y="56"/>
                        <a:pt x="0" y="52"/>
                      </a:cubicBezTo>
                      <a:cubicBezTo>
                        <a:pt x="0" y="8"/>
                        <a:pt x="0" y="8"/>
                        <a:pt x="0" y="8"/>
                      </a:cubicBezTo>
                      <a:cubicBezTo>
                        <a:pt x="0" y="4"/>
                        <a:pt x="3" y="0"/>
                        <a:pt x="7" y="0"/>
                      </a:cubicBezTo>
                      <a:cubicBezTo>
                        <a:pt x="24" y="0"/>
                        <a:pt x="24" y="0"/>
                        <a:pt x="24" y="0"/>
                      </a:cubicBezTo>
                      <a:cubicBezTo>
                        <a:pt x="28" y="0"/>
                        <a:pt x="32" y="4"/>
                        <a:pt x="32" y="8"/>
                      </a:cubicBezTo>
                      <a:cubicBezTo>
                        <a:pt x="32" y="52"/>
                        <a:pt x="32" y="52"/>
                        <a:pt x="32" y="52"/>
                      </a:cubicBezTo>
                      <a:cubicBezTo>
                        <a:pt x="32" y="56"/>
                        <a:pt x="28" y="59"/>
                        <a:pt x="24" y="59"/>
                      </a:cubicBez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3" name="Group 22"/>
          <p:cNvGrpSpPr/>
          <p:nvPr/>
        </p:nvGrpSpPr>
        <p:grpSpPr>
          <a:xfrm>
            <a:off x="7292027" y="2287796"/>
            <a:ext cx="2267107" cy="2658212"/>
            <a:chOff x="6045252" y="2287796"/>
            <a:chExt cx="2267107" cy="2658212"/>
          </a:xfrm>
        </p:grpSpPr>
        <p:sp>
          <p:nvSpPr>
            <p:cNvPr id="51" name="TextBox 50"/>
            <p:cNvSpPr txBox="1"/>
            <p:nvPr/>
          </p:nvSpPr>
          <p:spPr>
            <a:xfrm>
              <a:off x="6045252" y="3819546"/>
              <a:ext cx="2267107" cy="1126462"/>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Fix problems proactively before they start</a:t>
              </a:r>
            </a:p>
          </p:txBody>
        </p:sp>
        <p:grpSp>
          <p:nvGrpSpPr>
            <p:cNvPr id="7" name="Group 6"/>
            <p:cNvGrpSpPr/>
            <p:nvPr/>
          </p:nvGrpSpPr>
          <p:grpSpPr>
            <a:xfrm>
              <a:off x="6479374" y="2287796"/>
              <a:ext cx="1364463" cy="1364463"/>
              <a:chOff x="6491338" y="2277310"/>
              <a:chExt cx="1364463" cy="1364463"/>
            </a:xfrm>
            <a:effectLst>
              <a:outerShdw blurRad="127000" dist="76200" dir="5400000" algn="t" rotWithShape="0">
                <a:prstClr val="black">
                  <a:alpha val="20000"/>
                </a:prstClr>
              </a:outerShdw>
            </a:effectLst>
          </p:grpSpPr>
          <p:sp>
            <p:nvSpPr>
              <p:cNvPr id="53" name="Oval 52"/>
              <p:cNvSpPr/>
              <p:nvPr/>
            </p:nvSpPr>
            <p:spPr bwMode="auto">
              <a:xfrm>
                <a:off x="6491338"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70" name="Group 69"/>
              <p:cNvGrpSpPr/>
              <p:nvPr/>
            </p:nvGrpSpPr>
            <p:grpSpPr>
              <a:xfrm>
                <a:off x="6773084" y="2561458"/>
                <a:ext cx="800971" cy="796166"/>
                <a:chOff x="-5133976" y="584200"/>
                <a:chExt cx="1273175" cy="1274763"/>
              </a:xfrm>
              <a:effectLst>
                <a:outerShdw blurRad="12700" dist="25400" dir="5400000" algn="t" rotWithShape="0">
                  <a:prstClr val="black">
                    <a:alpha val="50000"/>
                  </a:prstClr>
                </a:outerShdw>
              </a:effectLst>
            </p:grpSpPr>
            <p:sp>
              <p:nvSpPr>
                <p:cNvPr id="71" name="Freeform 12"/>
                <p:cNvSpPr>
                  <a:spLocks/>
                </p:cNvSpPr>
                <p:nvPr/>
              </p:nvSpPr>
              <p:spPr bwMode="auto">
                <a:xfrm>
                  <a:off x="-5133976" y="584200"/>
                  <a:ext cx="1273175" cy="1274763"/>
                </a:xfrm>
                <a:custGeom>
                  <a:avLst/>
                  <a:gdLst>
                    <a:gd name="T0" fmla="*/ 93 w 113"/>
                    <a:gd name="T1" fmla="*/ 20 h 113"/>
                    <a:gd name="T2" fmla="*/ 93 w 113"/>
                    <a:gd name="T3" fmla="*/ 93 h 113"/>
                    <a:gd name="T4" fmla="*/ 20 w 113"/>
                    <a:gd name="T5" fmla="*/ 93 h 113"/>
                    <a:gd name="T6" fmla="*/ 20 w 113"/>
                    <a:gd name="T7" fmla="*/ 20 h 113"/>
                    <a:gd name="T8" fmla="*/ 93 w 113"/>
                    <a:gd name="T9" fmla="*/ 20 h 113"/>
                  </a:gdLst>
                  <a:ahLst/>
                  <a:cxnLst>
                    <a:cxn ang="0">
                      <a:pos x="T0" y="T1"/>
                    </a:cxn>
                    <a:cxn ang="0">
                      <a:pos x="T2" y="T3"/>
                    </a:cxn>
                    <a:cxn ang="0">
                      <a:pos x="T4" y="T5"/>
                    </a:cxn>
                    <a:cxn ang="0">
                      <a:pos x="T6" y="T7"/>
                    </a:cxn>
                    <a:cxn ang="0">
                      <a:pos x="T8" y="T9"/>
                    </a:cxn>
                  </a:cxnLst>
                  <a:rect l="0" t="0" r="r" b="b"/>
                  <a:pathLst>
                    <a:path w="113" h="113">
                      <a:moveTo>
                        <a:pt x="93" y="20"/>
                      </a:moveTo>
                      <a:cubicBezTo>
                        <a:pt x="113" y="40"/>
                        <a:pt x="113" y="73"/>
                        <a:pt x="93" y="93"/>
                      </a:cubicBezTo>
                      <a:cubicBezTo>
                        <a:pt x="73" y="113"/>
                        <a:pt x="40" y="113"/>
                        <a:pt x="20" y="93"/>
                      </a:cubicBezTo>
                      <a:cubicBezTo>
                        <a:pt x="0" y="73"/>
                        <a:pt x="0" y="40"/>
                        <a:pt x="20" y="20"/>
                      </a:cubicBezTo>
                      <a:cubicBezTo>
                        <a:pt x="40" y="0"/>
                        <a:pt x="73" y="0"/>
                        <a:pt x="93" y="20"/>
                      </a:cubicBez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2" name="Line 13"/>
                <p:cNvSpPr>
                  <a:spLocks noChangeShapeType="1"/>
                </p:cNvSpPr>
                <p:nvPr/>
              </p:nvSpPr>
              <p:spPr bwMode="auto">
                <a:xfrm>
                  <a:off x="-4503737" y="935039"/>
                  <a:ext cx="0" cy="415925"/>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9" name="Line 14"/>
                <p:cNvSpPr>
                  <a:spLocks noChangeShapeType="1"/>
                </p:cNvSpPr>
                <p:nvPr/>
              </p:nvSpPr>
              <p:spPr bwMode="auto">
                <a:xfrm>
                  <a:off x="-4503737" y="1430338"/>
                  <a:ext cx="0" cy="68263"/>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4" name="Group 23"/>
          <p:cNvGrpSpPr/>
          <p:nvPr/>
        </p:nvGrpSpPr>
        <p:grpSpPr>
          <a:xfrm>
            <a:off x="9626279" y="2277310"/>
            <a:ext cx="2267107" cy="2668698"/>
            <a:chOff x="8092553" y="2277310"/>
            <a:chExt cx="2267107" cy="2668698"/>
          </a:xfrm>
        </p:grpSpPr>
        <p:sp>
          <p:nvSpPr>
            <p:cNvPr id="58" name="TextBox 57"/>
            <p:cNvSpPr txBox="1"/>
            <p:nvPr/>
          </p:nvSpPr>
          <p:spPr>
            <a:xfrm>
              <a:off x="8092553" y="3819546"/>
              <a:ext cx="2267107" cy="1126462"/>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Capture new business opportunities</a:t>
              </a:r>
            </a:p>
          </p:txBody>
        </p:sp>
        <p:grpSp>
          <p:nvGrpSpPr>
            <p:cNvPr id="6" name="Group 5"/>
            <p:cNvGrpSpPr/>
            <p:nvPr/>
          </p:nvGrpSpPr>
          <p:grpSpPr>
            <a:xfrm>
              <a:off x="8543875" y="2277310"/>
              <a:ext cx="1364463" cy="1364463"/>
              <a:chOff x="8543875" y="2277310"/>
              <a:chExt cx="1364463" cy="1364463"/>
            </a:xfrm>
            <a:effectLst>
              <a:outerShdw blurRad="127000" dist="76200" dir="5400000" algn="t" rotWithShape="0">
                <a:prstClr val="black">
                  <a:alpha val="20000"/>
                </a:prstClr>
              </a:outerShdw>
            </a:effectLst>
          </p:grpSpPr>
          <p:sp>
            <p:nvSpPr>
              <p:cNvPr id="60" name="Oval 59"/>
              <p:cNvSpPr/>
              <p:nvPr/>
            </p:nvSpPr>
            <p:spPr bwMode="auto">
              <a:xfrm>
                <a:off x="8543875"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80" name="Group 79"/>
              <p:cNvGrpSpPr/>
              <p:nvPr/>
            </p:nvGrpSpPr>
            <p:grpSpPr>
              <a:xfrm>
                <a:off x="8826242" y="2696727"/>
                <a:ext cx="799728" cy="525628"/>
                <a:chOff x="9996890" y="2240429"/>
                <a:chExt cx="1381772" cy="914796"/>
              </a:xfrm>
              <a:effectLst>
                <a:outerShdw blurRad="12700" dist="25400" dir="5400000" algn="t" rotWithShape="0">
                  <a:prstClr val="black">
                    <a:alpha val="50000"/>
                  </a:prstClr>
                </a:outerShdw>
              </a:effectLst>
            </p:grpSpPr>
            <p:sp>
              <p:nvSpPr>
                <p:cNvPr id="81" name="Line 19"/>
                <p:cNvSpPr>
                  <a:spLocks noChangeShapeType="1"/>
                </p:cNvSpPr>
                <p:nvPr/>
              </p:nvSpPr>
              <p:spPr bwMode="auto">
                <a:xfrm flipV="1">
                  <a:off x="10148547" y="2404029"/>
                  <a:ext cx="249019" cy="312050"/>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2" name="Line 22"/>
                <p:cNvSpPr>
                  <a:spLocks noChangeShapeType="1"/>
                </p:cNvSpPr>
                <p:nvPr/>
              </p:nvSpPr>
              <p:spPr bwMode="auto">
                <a:xfrm>
                  <a:off x="10505871" y="2404031"/>
                  <a:ext cx="350073" cy="570544"/>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3" name="Oval 16"/>
                <p:cNvSpPr>
                  <a:spLocks noChangeArrowheads="1"/>
                </p:cNvSpPr>
                <p:nvPr/>
              </p:nvSpPr>
              <p:spPr bwMode="auto">
                <a:xfrm>
                  <a:off x="10373753" y="2240429"/>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4" name="Oval 18"/>
                <p:cNvSpPr>
                  <a:spLocks noChangeArrowheads="1"/>
                </p:cNvSpPr>
                <p:nvPr/>
              </p:nvSpPr>
              <p:spPr bwMode="auto">
                <a:xfrm>
                  <a:off x="9996890" y="2697453"/>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5" name="Line 19"/>
                <p:cNvSpPr>
                  <a:spLocks noChangeShapeType="1"/>
                </p:cNvSpPr>
                <p:nvPr/>
              </p:nvSpPr>
              <p:spPr bwMode="auto">
                <a:xfrm flipV="1">
                  <a:off x="10990642" y="2689303"/>
                  <a:ext cx="249019" cy="312050"/>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6" name="Oval 15"/>
                <p:cNvSpPr>
                  <a:spLocks noChangeArrowheads="1"/>
                </p:cNvSpPr>
                <p:nvPr/>
              </p:nvSpPr>
              <p:spPr bwMode="auto">
                <a:xfrm>
                  <a:off x="11195782" y="2541006"/>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7" name="Oval 17"/>
                <p:cNvSpPr>
                  <a:spLocks noChangeArrowheads="1"/>
                </p:cNvSpPr>
                <p:nvPr/>
              </p:nvSpPr>
              <p:spPr bwMode="auto">
                <a:xfrm>
                  <a:off x="10825725" y="2972345"/>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cxnSp>
        <p:nvCxnSpPr>
          <p:cNvPr id="89" name="Straight Connector 88"/>
          <p:cNvCxnSpPr>
            <a:cxnSpLocks/>
          </p:cNvCxnSpPr>
          <p:nvPr/>
        </p:nvCxnSpPr>
        <p:spPr>
          <a:xfrm>
            <a:off x="7258454"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cxnSpLocks/>
          </p:cNvCxnSpPr>
          <p:nvPr/>
        </p:nvCxnSpPr>
        <p:spPr>
          <a:xfrm>
            <a:off x="9592707"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cxnSpLocks/>
          </p:cNvCxnSpPr>
          <p:nvPr/>
        </p:nvCxnSpPr>
        <p:spPr>
          <a:xfrm>
            <a:off x="2589948"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cxnSpLocks/>
          </p:cNvCxnSpPr>
          <p:nvPr/>
        </p:nvCxnSpPr>
        <p:spPr>
          <a:xfrm>
            <a:off x="4924201"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0" y="5872709"/>
            <a:ext cx="12192000" cy="584775"/>
          </a:xfrm>
          <a:prstGeom prst="rect">
            <a:avLst/>
          </a:prstGeom>
          <a:noFill/>
        </p:spPr>
        <p:txBody>
          <a:bodyPr wrap="square" lIns="274320" tIns="182880" rIns="274320" bIns="182880" rtlCol="0" anchor="t">
            <a:spAutoFit/>
          </a:bodyPr>
          <a:lstStyle/>
          <a:p>
            <a:pPr algn="ctr"/>
            <a:r>
              <a:rPr lang="en-US" sz="1400" dirty="0">
                <a:solidFill>
                  <a:schemeClr val="bg1"/>
                </a:solidFill>
              </a:rPr>
              <a:t>Use Cortana Intelligence Suite to improve outcomes and solve challenges across all aspects of your business.</a:t>
            </a:r>
          </a:p>
        </p:txBody>
      </p:sp>
    </p:spTree>
    <p:extLst>
      <p:ext uri="{BB962C8B-B14F-4D97-AF65-F5344CB8AC3E}">
        <p14:creationId xmlns:p14="http://schemas.microsoft.com/office/powerpoint/2010/main" val="9158635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18970"/>
            <a:ext cx="12198096" cy="6442250"/>
          </a:xfrm>
          <a:prstGeom prst="rect">
            <a:avLst/>
          </a:prstGeom>
        </p:spPr>
      </p:pic>
      <p:sp>
        <p:nvSpPr>
          <p:cNvPr id="4"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2</a:t>
            </a:fld>
            <a:endParaRPr lang="en-IN" dirty="0"/>
          </a:p>
        </p:txBody>
      </p:sp>
      <p:sp>
        <p:nvSpPr>
          <p:cNvPr id="6" name="Rectangle 5"/>
          <p:cNvSpPr/>
          <p:nvPr/>
        </p:nvSpPr>
        <p:spPr>
          <a:xfrm>
            <a:off x="416312" y="423561"/>
            <a:ext cx="6772508" cy="3447098"/>
          </a:xfrm>
          <a:prstGeom prst="rect">
            <a:avLst/>
          </a:prstGeom>
        </p:spPr>
        <p:txBody>
          <a:bodyPr wrap="square">
            <a:spAutoFit/>
          </a:bodyPr>
          <a:lstStyle/>
          <a:p>
            <a:pPr>
              <a:spcAft>
                <a:spcPts val="1200"/>
              </a:spcAft>
            </a:pPr>
            <a:r>
              <a:rPr lang="en-US" sz="1600" dirty="0"/>
              <a:t>There are many variables in the formula for success in business. </a:t>
            </a:r>
            <a:r>
              <a:rPr lang="en-US" sz="1600" b="1" dirty="0"/>
              <a:t>The most dynamic and important of these is customers.</a:t>
            </a:r>
            <a:r>
              <a:rPr lang="en-US" sz="1600" dirty="0"/>
              <a:t> How well do you know your customers? This is a challenge for businesses everywhere. </a:t>
            </a:r>
            <a:r>
              <a:rPr lang="en-US" sz="1600" b="1" dirty="0"/>
              <a:t>Customer 360 not only helps you know your customer better, but to predict their wants and needs.</a:t>
            </a:r>
          </a:p>
          <a:p>
            <a:pPr>
              <a:spcAft>
                <a:spcPts val="600"/>
              </a:spcAft>
            </a:pPr>
            <a:r>
              <a:rPr lang="en-US" sz="1600" dirty="0"/>
              <a:t>One of the great advantages to the digital age is the wealth of data available to businesses about their customers. Hidden in that data is the answer to questions such as: “Who IS my customer?” and “What do they want or need?”. </a:t>
            </a:r>
            <a:r>
              <a:rPr lang="en-US" sz="1600" b="1" dirty="0"/>
              <a:t>Customer 360 uses Machine Learning and data from virtually any source, and any format, to answer these questions</a:t>
            </a:r>
            <a:r>
              <a:rPr lang="en-US" sz="1600" dirty="0"/>
              <a:t> by building informed, intelligent profiles that give valuable insight into customers. Enriched profiles can then be used in a multitude of solutions and strategies to improve operations and profit margins. </a:t>
            </a:r>
          </a:p>
        </p:txBody>
      </p:sp>
    </p:spTree>
    <p:extLst>
      <p:ext uri="{BB962C8B-B14F-4D97-AF65-F5344CB8AC3E}">
        <p14:creationId xmlns:p14="http://schemas.microsoft.com/office/powerpoint/2010/main" val="369641329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4" y="1310276"/>
            <a:ext cx="5730486" cy="2293620"/>
          </a:xfrm>
        </p:spPr>
        <p:txBody>
          <a:bodyPr/>
          <a:lstStyle/>
          <a:p>
            <a:r>
              <a:rPr lang="en-US" dirty="0"/>
              <a:t>The Need for</a:t>
            </a:r>
            <a:br>
              <a:rPr lang="en-US" dirty="0"/>
            </a:br>
            <a:r>
              <a:rPr lang="en-US" dirty="0"/>
              <a:t>Customer 360</a:t>
            </a:r>
          </a:p>
        </p:txBody>
      </p:sp>
    </p:spTree>
    <p:extLst>
      <p:ext uri="{BB962C8B-B14F-4D97-AF65-F5344CB8AC3E}">
        <p14:creationId xmlns:p14="http://schemas.microsoft.com/office/powerpoint/2010/main" val="426855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5575" y="516265"/>
            <a:ext cx="5735282" cy="5078313"/>
          </a:xfrm>
          <a:prstGeom prst="rect">
            <a:avLst/>
          </a:prstGeom>
        </p:spPr>
        <p:txBody>
          <a:bodyPr wrap="square">
            <a:spAutoFit/>
          </a:bodyPr>
          <a:lstStyle/>
          <a:p>
            <a:r>
              <a:rPr lang="en-US" sz="19900" kern="0" dirty="0">
                <a:solidFill>
                  <a:srgbClr val="005291"/>
                </a:solidFill>
                <a:latin typeface="Segoe UI Light" panose="020B0502040204020203" pitchFamily="34" charset="0"/>
                <a:cs typeface="Segoe UI Light" panose="020B0502040204020203" pitchFamily="34" charset="0"/>
                <a:sym typeface="Gill Sans" pitchFamily="-84" charset="0"/>
              </a:rPr>
              <a:t>81%</a:t>
            </a:r>
          </a:p>
          <a:p>
            <a:pPr>
              <a:lnSpc>
                <a:spcPts val="5000"/>
              </a:lnSpc>
            </a:pPr>
            <a:r>
              <a:rPr lang="en-US" sz="2400" dirty="0"/>
              <a:t>of marketers report having</a:t>
            </a:r>
          </a:p>
          <a:p>
            <a:pPr>
              <a:lnSpc>
                <a:spcPts val="5000"/>
              </a:lnSpc>
            </a:pPr>
            <a:r>
              <a:rPr lang="en-US" sz="4400" dirty="0">
                <a:solidFill>
                  <a:srgbClr val="0078D7"/>
                </a:solidFill>
              </a:rPr>
              <a:t>challenges achieving a</a:t>
            </a:r>
          </a:p>
          <a:p>
            <a:pPr>
              <a:lnSpc>
                <a:spcPts val="5000"/>
              </a:lnSpc>
            </a:pPr>
            <a:r>
              <a:rPr lang="en-US" sz="4400" dirty="0">
                <a:solidFill>
                  <a:srgbClr val="0078D7"/>
                </a:solidFill>
              </a:rPr>
              <a:t>single customer view</a:t>
            </a:r>
            <a:endParaRPr lang="en-US" sz="6000" dirty="0">
              <a:solidFill>
                <a:srgbClr val="0078D7"/>
              </a:solidFill>
              <a:latin typeface="Segoe UI Light" panose="020B0502040204020203" pitchFamily="34" charset="0"/>
              <a:cs typeface="Segoe UI Light" panose="020B0502040204020203" pitchFamily="34" charset="0"/>
            </a:endParaRPr>
          </a:p>
        </p:txBody>
      </p:sp>
      <p:sp>
        <p:nvSpPr>
          <p:cNvPr id="36" name="Rectangle 35"/>
          <p:cNvSpPr/>
          <p:nvPr/>
        </p:nvSpPr>
        <p:spPr>
          <a:xfrm>
            <a:off x="215575" y="6523530"/>
            <a:ext cx="4064562" cy="148182"/>
          </a:xfrm>
          <a:prstGeom prst="rect">
            <a:avLst/>
          </a:prstGeom>
        </p:spPr>
        <p:txBody>
          <a:bodyPr wrap="square" lIns="0" tIns="0" rIns="0" bIns="0">
            <a:spAutoFit/>
          </a:bodyPr>
          <a:lstStyle/>
          <a:p>
            <a:pPr marR="0">
              <a:lnSpc>
                <a:spcPct val="107000"/>
              </a:lnSpc>
              <a:spcBef>
                <a:spcPts val="0"/>
              </a:spcBef>
              <a:spcAft>
                <a:spcPts val="800"/>
              </a:spcAft>
            </a:pPr>
            <a:r>
              <a:rPr lang="en-US" sz="900" dirty="0">
                <a:solidFill>
                  <a:srgbClr val="409AE1"/>
                </a:solidFill>
                <a:latin typeface="Segoe UI" panose="020B0502040204020203" pitchFamily="34" charset="0"/>
                <a:ea typeface="Calibri" panose="020F0502020204030204" pitchFamily="34" charset="0"/>
              </a:rPr>
              <a:t>Source: Experian Digital Marketer Report 2016</a:t>
            </a:r>
          </a:p>
        </p:txBody>
      </p:sp>
      <p:pic>
        <p:nvPicPr>
          <p:cNvPr id="4" name="Picture 3">
            <a:extLst>
              <a:ext uri="{FF2B5EF4-FFF2-40B4-BE49-F238E27FC236}">
                <a16:creationId xmlns:a16="http://schemas.microsoft.com/office/drawing/2014/main" id="{D5D9C400-E1E0-44DB-8548-5975FA7AE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1803" y="0"/>
            <a:ext cx="6126491" cy="6876288"/>
          </a:xfrm>
          <a:prstGeom prst="rect">
            <a:avLst/>
          </a:prstGeom>
        </p:spPr>
      </p:pic>
    </p:spTree>
    <p:extLst>
      <p:ext uri="{BB962C8B-B14F-4D97-AF65-F5344CB8AC3E}">
        <p14:creationId xmlns:p14="http://schemas.microsoft.com/office/powerpoint/2010/main" val="391354536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3">
            <a:extLst>
              <a:ext uri="{FF2B5EF4-FFF2-40B4-BE49-F238E27FC236}">
                <a16:creationId xmlns:a16="http://schemas.microsoft.com/office/drawing/2014/main" id="{33B72855-0BEB-46D8-B076-A3A2FE962757}"/>
              </a:ext>
            </a:extLst>
          </p:cNvPr>
          <p:cNvSpPr>
            <a:spLocks noChangeAspect="1" noChangeArrowheads="1" noTextEdit="1"/>
          </p:cNvSpPr>
          <p:nvPr/>
        </p:nvSpPr>
        <p:spPr bwMode="auto">
          <a:xfrm>
            <a:off x="0" y="0"/>
            <a:ext cx="12188825" cy="684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5">
            <a:extLst>
              <a:ext uri="{FF2B5EF4-FFF2-40B4-BE49-F238E27FC236}">
                <a16:creationId xmlns:a16="http://schemas.microsoft.com/office/drawing/2014/main" id="{6EF35745-464E-4888-8BB2-80385B616DB1}"/>
              </a:ext>
            </a:extLst>
          </p:cNvPr>
          <p:cNvSpPr>
            <a:spLocks noChangeArrowheads="1"/>
          </p:cNvSpPr>
          <p:nvPr/>
        </p:nvSpPr>
        <p:spPr bwMode="auto">
          <a:xfrm>
            <a:off x="0" y="0"/>
            <a:ext cx="12188825" cy="6858000"/>
          </a:xfrm>
          <a:prstGeom prst="rect">
            <a:avLst/>
          </a:prstGeom>
          <a:solidFill>
            <a:srgbClr val="00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Title 1">
            <a:extLst>
              <a:ext uri="{FF2B5EF4-FFF2-40B4-BE49-F238E27FC236}">
                <a16:creationId xmlns:a16="http://schemas.microsoft.com/office/drawing/2014/main" id="{6014003C-E756-47D4-B71F-BD99AA007981}"/>
              </a:ext>
            </a:extLst>
          </p:cNvPr>
          <p:cNvSpPr txBox="1">
            <a:spLocks/>
          </p:cNvSpPr>
          <p:nvPr/>
        </p:nvSpPr>
        <p:spPr>
          <a:xfrm>
            <a:off x="0" y="0"/>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bg1"/>
                </a:solidFill>
              </a:rPr>
              <a:t>Challenges in Leveraging Data for Customer Profiles</a:t>
            </a:r>
          </a:p>
        </p:txBody>
      </p:sp>
      <p:grpSp>
        <p:nvGrpSpPr>
          <p:cNvPr id="99" name="Group 98">
            <a:extLst>
              <a:ext uri="{FF2B5EF4-FFF2-40B4-BE49-F238E27FC236}">
                <a16:creationId xmlns:a16="http://schemas.microsoft.com/office/drawing/2014/main" id="{4E9448FC-624C-4297-93B0-B185E3DEB3B9}"/>
              </a:ext>
            </a:extLst>
          </p:cNvPr>
          <p:cNvGrpSpPr/>
          <p:nvPr/>
        </p:nvGrpSpPr>
        <p:grpSpPr>
          <a:xfrm>
            <a:off x="488950" y="1876425"/>
            <a:ext cx="2671763" cy="3498850"/>
            <a:chOff x="488950" y="1876425"/>
            <a:chExt cx="2671763" cy="3498850"/>
          </a:xfrm>
        </p:grpSpPr>
        <p:sp>
          <p:nvSpPr>
            <p:cNvPr id="10" name="Freeform 6">
              <a:extLst>
                <a:ext uri="{FF2B5EF4-FFF2-40B4-BE49-F238E27FC236}">
                  <a16:creationId xmlns:a16="http://schemas.microsoft.com/office/drawing/2014/main" id="{365F341E-53B1-48EC-BFCD-AD6866F6FCA1}"/>
                </a:ext>
              </a:extLst>
            </p:cNvPr>
            <p:cNvSpPr>
              <a:spLocks/>
            </p:cNvSpPr>
            <p:nvPr/>
          </p:nvSpPr>
          <p:spPr bwMode="auto">
            <a:xfrm>
              <a:off x="488950" y="1876425"/>
              <a:ext cx="2671763" cy="3498850"/>
            </a:xfrm>
            <a:custGeom>
              <a:avLst/>
              <a:gdLst>
                <a:gd name="T0" fmla="*/ 828 w 842"/>
                <a:gd name="T1" fmla="*/ 1104 h 1104"/>
                <a:gd name="T2" fmla="*/ 14 w 842"/>
                <a:gd name="T3" fmla="*/ 1104 h 1104"/>
                <a:gd name="T4" fmla="*/ 0 w 842"/>
                <a:gd name="T5" fmla="*/ 1090 h 1104"/>
                <a:gd name="T6" fmla="*/ 0 w 842"/>
                <a:gd name="T7" fmla="*/ 14 h 1104"/>
                <a:gd name="T8" fmla="*/ 14 w 842"/>
                <a:gd name="T9" fmla="*/ 0 h 1104"/>
                <a:gd name="T10" fmla="*/ 828 w 842"/>
                <a:gd name="T11" fmla="*/ 0 h 1104"/>
                <a:gd name="T12" fmla="*/ 842 w 842"/>
                <a:gd name="T13" fmla="*/ 14 h 1104"/>
                <a:gd name="T14" fmla="*/ 842 w 842"/>
                <a:gd name="T15" fmla="*/ 1090 h 1104"/>
                <a:gd name="T16" fmla="*/ 828 w 842"/>
                <a:gd name="T17" fmla="*/ 110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2" h="1104">
                  <a:moveTo>
                    <a:pt x="828" y="1104"/>
                  </a:moveTo>
                  <a:cubicBezTo>
                    <a:pt x="14" y="1104"/>
                    <a:pt x="14" y="1104"/>
                    <a:pt x="14" y="1104"/>
                  </a:cubicBezTo>
                  <a:cubicBezTo>
                    <a:pt x="6" y="1104"/>
                    <a:pt x="0" y="1098"/>
                    <a:pt x="0" y="1090"/>
                  </a:cubicBezTo>
                  <a:cubicBezTo>
                    <a:pt x="0" y="14"/>
                    <a:pt x="0" y="14"/>
                    <a:pt x="0" y="14"/>
                  </a:cubicBezTo>
                  <a:cubicBezTo>
                    <a:pt x="0" y="6"/>
                    <a:pt x="6" y="0"/>
                    <a:pt x="14" y="0"/>
                  </a:cubicBezTo>
                  <a:cubicBezTo>
                    <a:pt x="828" y="0"/>
                    <a:pt x="828" y="0"/>
                    <a:pt x="828" y="0"/>
                  </a:cubicBezTo>
                  <a:cubicBezTo>
                    <a:pt x="836" y="0"/>
                    <a:pt x="842" y="6"/>
                    <a:pt x="842" y="14"/>
                  </a:cubicBezTo>
                  <a:cubicBezTo>
                    <a:pt x="842" y="1090"/>
                    <a:pt x="842" y="1090"/>
                    <a:pt x="842" y="1090"/>
                  </a:cubicBezTo>
                  <a:cubicBezTo>
                    <a:pt x="842" y="1098"/>
                    <a:pt x="836" y="1104"/>
                    <a:pt x="828" y="1104"/>
                  </a:cubicBezTo>
                  <a:close/>
                </a:path>
              </a:pathLst>
            </a:custGeom>
            <a:solidFill>
              <a:srgbClr val="FFFFFF"/>
            </a:solidFill>
            <a:ln w="31750">
              <a:solidFill>
                <a:srgbClr val="40C5AF"/>
              </a:solidFill>
              <a:round/>
              <a:headEnd/>
              <a:tailEnd/>
            </a:ln>
            <a:effectLst>
              <a:outerShdw blurRad="101600" dist="101600" dir="5400000" algn="t"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en-US"/>
            </a:p>
          </p:txBody>
        </p:sp>
        <p:grpSp>
          <p:nvGrpSpPr>
            <p:cNvPr id="37" name="Group 36">
              <a:extLst>
                <a:ext uri="{FF2B5EF4-FFF2-40B4-BE49-F238E27FC236}">
                  <a16:creationId xmlns:a16="http://schemas.microsoft.com/office/drawing/2014/main" id="{A7E0B970-3CB9-45D3-B0F4-8F9C0D03820A}"/>
                </a:ext>
              </a:extLst>
            </p:cNvPr>
            <p:cNvGrpSpPr/>
            <p:nvPr/>
          </p:nvGrpSpPr>
          <p:grpSpPr>
            <a:xfrm>
              <a:off x="850900" y="2382838"/>
              <a:ext cx="1949450" cy="1443037"/>
              <a:chOff x="850900" y="2395538"/>
              <a:chExt cx="1949450" cy="1443037"/>
            </a:xfrm>
            <a:effectLst>
              <a:outerShdw blurRad="50800" dist="38100" dir="5400000" algn="t" rotWithShape="0">
                <a:prstClr val="black">
                  <a:alpha val="60000"/>
                </a:prstClr>
              </a:outerShdw>
            </a:effectLst>
          </p:grpSpPr>
          <p:sp>
            <p:nvSpPr>
              <p:cNvPr id="29" name="Freeform 25">
                <a:extLst>
                  <a:ext uri="{FF2B5EF4-FFF2-40B4-BE49-F238E27FC236}">
                    <a16:creationId xmlns:a16="http://schemas.microsoft.com/office/drawing/2014/main" id="{AD9B8FB4-F531-466F-8735-14FB0433A644}"/>
                  </a:ext>
                </a:extLst>
              </p:cNvPr>
              <p:cNvSpPr>
                <a:spLocks/>
              </p:cNvSpPr>
              <p:nvPr/>
            </p:nvSpPr>
            <p:spPr bwMode="auto">
              <a:xfrm>
                <a:off x="1155700" y="3082925"/>
                <a:ext cx="466725" cy="508000"/>
              </a:xfrm>
              <a:custGeom>
                <a:avLst/>
                <a:gdLst>
                  <a:gd name="T0" fmla="*/ 294 w 294"/>
                  <a:gd name="T1" fmla="*/ 272 h 320"/>
                  <a:gd name="T2" fmla="*/ 48 w 294"/>
                  <a:gd name="T3" fmla="*/ 272 h 320"/>
                  <a:gd name="T4" fmla="*/ 48 w 294"/>
                  <a:gd name="T5" fmla="*/ 0 h 320"/>
                  <a:gd name="T6" fmla="*/ 0 w 294"/>
                  <a:gd name="T7" fmla="*/ 0 h 320"/>
                  <a:gd name="T8" fmla="*/ 0 w 294"/>
                  <a:gd name="T9" fmla="*/ 320 h 320"/>
                  <a:gd name="T10" fmla="*/ 294 w 294"/>
                  <a:gd name="T11" fmla="*/ 320 h 320"/>
                  <a:gd name="T12" fmla="*/ 294 w 294"/>
                  <a:gd name="T13" fmla="*/ 272 h 320"/>
                </a:gdLst>
                <a:ahLst/>
                <a:cxnLst>
                  <a:cxn ang="0">
                    <a:pos x="T0" y="T1"/>
                  </a:cxn>
                  <a:cxn ang="0">
                    <a:pos x="T2" y="T3"/>
                  </a:cxn>
                  <a:cxn ang="0">
                    <a:pos x="T4" y="T5"/>
                  </a:cxn>
                  <a:cxn ang="0">
                    <a:pos x="T6" y="T7"/>
                  </a:cxn>
                  <a:cxn ang="0">
                    <a:pos x="T8" y="T9"/>
                  </a:cxn>
                  <a:cxn ang="0">
                    <a:pos x="T10" y="T11"/>
                  </a:cxn>
                  <a:cxn ang="0">
                    <a:pos x="T12" y="T13"/>
                  </a:cxn>
                </a:cxnLst>
                <a:rect l="0" t="0" r="r" b="b"/>
                <a:pathLst>
                  <a:path w="294" h="320">
                    <a:moveTo>
                      <a:pt x="294" y="272"/>
                    </a:moveTo>
                    <a:lnTo>
                      <a:pt x="48" y="272"/>
                    </a:lnTo>
                    <a:lnTo>
                      <a:pt x="48" y="0"/>
                    </a:lnTo>
                    <a:lnTo>
                      <a:pt x="0" y="0"/>
                    </a:lnTo>
                    <a:lnTo>
                      <a:pt x="0" y="320"/>
                    </a:lnTo>
                    <a:lnTo>
                      <a:pt x="294" y="320"/>
                    </a:lnTo>
                    <a:lnTo>
                      <a:pt x="294" y="272"/>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6">
                <a:extLst>
                  <a:ext uri="{FF2B5EF4-FFF2-40B4-BE49-F238E27FC236}">
                    <a16:creationId xmlns:a16="http://schemas.microsoft.com/office/drawing/2014/main" id="{2A7D48E0-2D10-4AB6-8F37-759AE7629827}"/>
                  </a:ext>
                </a:extLst>
              </p:cNvPr>
              <p:cNvSpPr>
                <a:spLocks/>
              </p:cNvSpPr>
              <p:nvPr/>
            </p:nvSpPr>
            <p:spPr bwMode="auto">
              <a:xfrm>
                <a:off x="2028825" y="3082925"/>
                <a:ext cx="466725" cy="508000"/>
              </a:xfrm>
              <a:custGeom>
                <a:avLst/>
                <a:gdLst>
                  <a:gd name="T0" fmla="*/ 246 w 294"/>
                  <a:gd name="T1" fmla="*/ 0 h 320"/>
                  <a:gd name="T2" fmla="*/ 246 w 294"/>
                  <a:gd name="T3" fmla="*/ 272 h 320"/>
                  <a:gd name="T4" fmla="*/ 0 w 294"/>
                  <a:gd name="T5" fmla="*/ 272 h 320"/>
                  <a:gd name="T6" fmla="*/ 0 w 294"/>
                  <a:gd name="T7" fmla="*/ 320 h 320"/>
                  <a:gd name="T8" fmla="*/ 294 w 294"/>
                  <a:gd name="T9" fmla="*/ 320 h 320"/>
                  <a:gd name="T10" fmla="*/ 294 w 294"/>
                  <a:gd name="T11" fmla="*/ 0 h 320"/>
                  <a:gd name="T12" fmla="*/ 246 w 294"/>
                  <a:gd name="T13" fmla="*/ 0 h 320"/>
                </a:gdLst>
                <a:ahLst/>
                <a:cxnLst>
                  <a:cxn ang="0">
                    <a:pos x="T0" y="T1"/>
                  </a:cxn>
                  <a:cxn ang="0">
                    <a:pos x="T2" y="T3"/>
                  </a:cxn>
                  <a:cxn ang="0">
                    <a:pos x="T4" y="T5"/>
                  </a:cxn>
                  <a:cxn ang="0">
                    <a:pos x="T6" y="T7"/>
                  </a:cxn>
                  <a:cxn ang="0">
                    <a:pos x="T8" y="T9"/>
                  </a:cxn>
                  <a:cxn ang="0">
                    <a:pos x="T10" y="T11"/>
                  </a:cxn>
                  <a:cxn ang="0">
                    <a:pos x="T12" y="T13"/>
                  </a:cxn>
                </a:cxnLst>
                <a:rect l="0" t="0" r="r" b="b"/>
                <a:pathLst>
                  <a:path w="294" h="320">
                    <a:moveTo>
                      <a:pt x="246" y="0"/>
                    </a:moveTo>
                    <a:lnTo>
                      <a:pt x="246" y="272"/>
                    </a:lnTo>
                    <a:lnTo>
                      <a:pt x="0" y="272"/>
                    </a:lnTo>
                    <a:lnTo>
                      <a:pt x="0" y="320"/>
                    </a:lnTo>
                    <a:lnTo>
                      <a:pt x="294" y="320"/>
                    </a:lnTo>
                    <a:lnTo>
                      <a:pt x="294" y="0"/>
                    </a:lnTo>
                    <a:lnTo>
                      <a:pt x="246" y="0"/>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7">
                <a:extLst>
                  <a:ext uri="{FF2B5EF4-FFF2-40B4-BE49-F238E27FC236}">
                    <a16:creationId xmlns:a16="http://schemas.microsoft.com/office/drawing/2014/main" id="{93D0548A-CD4B-4A67-B738-D4AEB5C42AA9}"/>
                  </a:ext>
                </a:extLst>
              </p:cNvPr>
              <p:cNvSpPr>
                <a:spLocks/>
              </p:cNvSpPr>
              <p:nvPr/>
            </p:nvSpPr>
            <p:spPr bwMode="auto">
              <a:xfrm>
                <a:off x="1676400" y="3279775"/>
                <a:ext cx="311150" cy="558800"/>
              </a:xfrm>
              <a:custGeom>
                <a:avLst/>
                <a:gdLst>
                  <a:gd name="T0" fmla="*/ 44 w 196"/>
                  <a:gd name="T1" fmla="*/ 352 h 352"/>
                  <a:gd name="T2" fmla="*/ 0 w 196"/>
                  <a:gd name="T3" fmla="*/ 332 h 352"/>
                  <a:gd name="T4" fmla="*/ 152 w 196"/>
                  <a:gd name="T5" fmla="*/ 0 h 352"/>
                  <a:gd name="T6" fmla="*/ 196 w 196"/>
                  <a:gd name="T7" fmla="*/ 20 h 352"/>
                  <a:gd name="T8" fmla="*/ 44 w 196"/>
                  <a:gd name="T9" fmla="*/ 352 h 352"/>
                </a:gdLst>
                <a:ahLst/>
                <a:cxnLst>
                  <a:cxn ang="0">
                    <a:pos x="T0" y="T1"/>
                  </a:cxn>
                  <a:cxn ang="0">
                    <a:pos x="T2" y="T3"/>
                  </a:cxn>
                  <a:cxn ang="0">
                    <a:pos x="T4" y="T5"/>
                  </a:cxn>
                  <a:cxn ang="0">
                    <a:pos x="T6" y="T7"/>
                  </a:cxn>
                  <a:cxn ang="0">
                    <a:pos x="T8" y="T9"/>
                  </a:cxn>
                </a:cxnLst>
                <a:rect l="0" t="0" r="r" b="b"/>
                <a:pathLst>
                  <a:path w="196" h="352">
                    <a:moveTo>
                      <a:pt x="44" y="352"/>
                    </a:moveTo>
                    <a:lnTo>
                      <a:pt x="0" y="332"/>
                    </a:lnTo>
                    <a:lnTo>
                      <a:pt x="152" y="0"/>
                    </a:lnTo>
                    <a:lnTo>
                      <a:pt x="196" y="20"/>
                    </a:lnTo>
                    <a:lnTo>
                      <a:pt x="44" y="352"/>
                    </a:lnTo>
                    <a:close/>
                  </a:path>
                </a:pathLst>
              </a:custGeom>
              <a:solidFill>
                <a:srgbClr val="D910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8">
                <a:extLst>
                  <a:ext uri="{FF2B5EF4-FFF2-40B4-BE49-F238E27FC236}">
                    <a16:creationId xmlns:a16="http://schemas.microsoft.com/office/drawing/2014/main" id="{4378D895-3D76-44B7-B742-6E406F248FFF}"/>
                  </a:ext>
                </a:extLst>
              </p:cNvPr>
              <p:cNvSpPr>
                <a:spLocks noEditPoints="1"/>
              </p:cNvSpPr>
              <p:nvPr/>
            </p:nvSpPr>
            <p:spPr bwMode="auto">
              <a:xfrm>
                <a:off x="2114550" y="2395538"/>
                <a:ext cx="685800" cy="823913"/>
              </a:xfrm>
              <a:custGeom>
                <a:avLst/>
                <a:gdLst>
                  <a:gd name="T0" fmla="*/ 0 w 432"/>
                  <a:gd name="T1" fmla="*/ 0 h 519"/>
                  <a:gd name="T2" fmla="*/ 0 w 432"/>
                  <a:gd name="T3" fmla="*/ 519 h 519"/>
                  <a:gd name="T4" fmla="*/ 432 w 432"/>
                  <a:gd name="T5" fmla="*/ 519 h 519"/>
                  <a:gd name="T6" fmla="*/ 432 w 432"/>
                  <a:gd name="T7" fmla="*/ 0 h 519"/>
                  <a:gd name="T8" fmla="*/ 0 w 432"/>
                  <a:gd name="T9" fmla="*/ 0 h 519"/>
                  <a:gd name="T10" fmla="*/ 432 w 432"/>
                  <a:gd name="T11" fmla="*/ 366 h 519"/>
                  <a:gd name="T12" fmla="*/ 0 w 432"/>
                  <a:gd name="T13" fmla="*/ 366 h 519"/>
                  <a:gd name="T14" fmla="*/ 0 w 432"/>
                  <a:gd name="T15" fmla="*/ 336 h 519"/>
                  <a:gd name="T16" fmla="*/ 432 w 432"/>
                  <a:gd name="T17" fmla="*/ 336 h 519"/>
                  <a:gd name="T18" fmla="*/ 432 w 432"/>
                  <a:gd name="T19" fmla="*/ 366 h 519"/>
                  <a:gd name="T20" fmla="*/ 432 w 432"/>
                  <a:gd name="T21" fmla="*/ 184 h 519"/>
                  <a:gd name="T22" fmla="*/ 0 w 432"/>
                  <a:gd name="T23" fmla="*/ 184 h 519"/>
                  <a:gd name="T24" fmla="*/ 0 w 432"/>
                  <a:gd name="T25" fmla="*/ 154 h 519"/>
                  <a:gd name="T26" fmla="*/ 432 w 432"/>
                  <a:gd name="T27" fmla="*/ 154 h 519"/>
                  <a:gd name="T28" fmla="*/ 432 w 432"/>
                  <a:gd name="T29" fmla="*/ 184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2" h="519">
                    <a:moveTo>
                      <a:pt x="0" y="0"/>
                    </a:moveTo>
                    <a:lnTo>
                      <a:pt x="0" y="519"/>
                    </a:lnTo>
                    <a:lnTo>
                      <a:pt x="432" y="519"/>
                    </a:lnTo>
                    <a:lnTo>
                      <a:pt x="432" y="0"/>
                    </a:lnTo>
                    <a:lnTo>
                      <a:pt x="0" y="0"/>
                    </a:lnTo>
                    <a:close/>
                    <a:moveTo>
                      <a:pt x="432" y="366"/>
                    </a:moveTo>
                    <a:lnTo>
                      <a:pt x="0" y="366"/>
                    </a:lnTo>
                    <a:lnTo>
                      <a:pt x="0" y="336"/>
                    </a:lnTo>
                    <a:lnTo>
                      <a:pt x="432" y="336"/>
                    </a:lnTo>
                    <a:lnTo>
                      <a:pt x="432" y="366"/>
                    </a:lnTo>
                    <a:close/>
                    <a:moveTo>
                      <a:pt x="432" y="184"/>
                    </a:moveTo>
                    <a:lnTo>
                      <a:pt x="0" y="184"/>
                    </a:lnTo>
                    <a:lnTo>
                      <a:pt x="0" y="154"/>
                    </a:lnTo>
                    <a:lnTo>
                      <a:pt x="432" y="154"/>
                    </a:lnTo>
                    <a:lnTo>
                      <a:pt x="432" y="18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9">
                <a:extLst>
                  <a:ext uri="{FF2B5EF4-FFF2-40B4-BE49-F238E27FC236}">
                    <a16:creationId xmlns:a16="http://schemas.microsoft.com/office/drawing/2014/main" id="{866AF3E9-D73B-47A5-ACC3-BD7F904493FC}"/>
                  </a:ext>
                </a:extLst>
              </p:cNvPr>
              <p:cNvSpPr>
                <a:spLocks/>
              </p:cNvSpPr>
              <p:nvPr/>
            </p:nvSpPr>
            <p:spPr bwMode="auto">
              <a:xfrm>
                <a:off x="2457450" y="2395538"/>
                <a:ext cx="342900" cy="823913"/>
              </a:xfrm>
              <a:custGeom>
                <a:avLst/>
                <a:gdLst>
                  <a:gd name="T0" fmla="*/ 0 w 216"/>
                  <a:gd name="T1" fmla="*/ 0 h 519"/>
                  <a:gd name="T2" fmla="*/ 0 w 216"/>
                  <a:gd name="T3" fmla="*/ 154 h 519"/>
                  <a:gd name="T4" fmla="*/ 216 w 216"/>
                  <a:gd name="T5" fmla="*/ 154 h 519"/>
                  <a:gd name="T6" fmla="*/ 216 w 216"/>
                  <a:gd name="T7" fmla="*/ 184 h 519"/>
                  <a:gd name="T8" fmla="*/ 0 w 216"/>
                  <a:gd name="T9" fmla="*/ 184 h 519"/>
                  <a:gd name="T10" fmla="*/ 0 w 216"/>
                  <a:gd name="T11" fmla="*/ 336 h 519"/>
                  <a:gd name="T12" fmla="*/ 216 w 216"/>
                  <a:gd name="T13" fmla="*/ 336 h 519"/>
                  <a:gd name="T14" fmla="*/ 216 w 216"/>
                  <a:gd name="T15" fmla="*/ 366 h 519"/>
                  <a:gd name="T16" fmla="*/ 0 w 216"/>
                  <a:gd name="T17" fmla="*/ 366 h 519"/>
                  <a:gd name="T18" fmla="*/ 0 w 216"/>
                  <a:gd name="T19" fmla="*/ 519 h 519"/>
                  <a:gd name="T20" fmla="*/ 216 w 216"/>
                  <a:gd name="T21" fmla="*/ 519 h 519"/>
                  <a:gd name="T22" fmla="*/ 216 w 216"/>
                  <a:gd name="T23" fmla="*/ 0 h 519"/>
                  <a:gd name="T24" fmla="*/ 0 w 216"/>
                  <a:gd name="T25" fmla="*/ 0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6" h="519">
                    <a:moveTo>
                      <a:pt x="0" y="0"/>
                    </a:moveTo>
                    <a:lnTo>
                      <a:pt x="0" y="154"/>
                    </a:lnTo>
                    <a:lnTo>
                      <a:pt x="216" y="154"/>
                    </a:lnTo>
                    <a:lnTo>
                      <a:pt x="216" y="184"/>
                    </a:lnTo>
                    <a:lnTo>
                      <a:pt x="0" y="184"/>
                    </a:lnTo>
                    <a:lnTo>
                      <a:pt x="0" y="336"/>
                    </a:lnTo>
                    <a:lnTo>
                      <a:pt x="216" y="336"/>
                    </a:lnTo>
                    <a:lnTo>
                      <a:pt x="216" y="366"/>
                    </a:lnTo>
                    <a:lnTo>
                      <a:pt x="0" y="366"/>
                    </a:lnTo>
                    <a:lnTo>
                      <a:pt x="0" y="519"/>
                    </a:lnTo>
                    <a:lnTo>
                      <a:pt x="216" y="519"/>
                    </a:lnTo>
                    <a:lnTo>
                      <a:pt x="216" y="0"/>
                    </a:lnTo>
                    <a:lnTo>
                      <a:pt x="0" y="0"/>
                    </a:lnTo>
                    <a:close/>
                  </a:path>
                </a:pathLst>
              </a:custGeom>
              <a:solidFill>
                <a:srgbClr val="0058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0">
                <a:extLst>
                  <a:ext uri="{FF2B5EF4-FFF2-40B4-BE49-F238E27FC236}">
                    <a16:creationId xmlns:a16="http://schemas.microsoft.com/office/drawing/2014/main" id="{432EECFC-5998-4F8B-9699-16BC38AE4ED7}"/>
                  </a:ext>
                </a:extLst>
              </p:cNvPr>
              <p:cNvSpPr>
                <a:spLocks noEditPoints="1"/>
              </p:cNvSpPr>
              <p:nvPr/>
            </p:nvSpPr>
            <p:spPr bwMode="auto">
              <a:xfrm>
                <a:off x="850900" y="2395538"/>
                <a:ext cx="685800" cy="823913"/>
              </a:xfrm>
              <a:custGeom>
                <a:avLst/>
                <a:gdLst>
                  <a:gd name="T0" fmla="*/ 0 w 432"/>
                  <a:gd name="T1" fmla="*/ 0 h 519"/>
                  <a:gd name="T2" fmla="*/ 0 w 432"/>
                  <a:gd name="T3" fmla="*/ 519 h 519"/>
                  <a:gd name="T4" fmla="*/ 432 w 432"/>
                  <a:gd name="T5" fmla="*/ 519 h 519"/>
                  <a:gd name="T6" fmla="*/ 432 w 432"/>
                  <a:gd name="T7" fmla="*/ 0 h 519"/>
                  <a:gd name="T8" fmla="*/ 0 w 432"/>
                  <a:gd name="T9" fmla="*/ 0 h 519"/>
                  <a:gd name="T10" fmla="*/ 432 w 432"/>
                  <a:gd name="T11" fmla="*/ 366 h 519"/>
                  <a:gd name="T12" fmla="*/ 0 w 432"/>
                  <a:gd name="T13" fmla="*/ 366 h 519"/>
                  <a:gd name="T14" fmla="*/ 0 w 432"/>
                  <a:gd name="T15" fmla="*/ 336 h 519"/>
                  <a:gd name="T16" fmla="*/ 432 w 432"/>
                  <a:gd name="T17" fmla="*/ 336 h 519"/>
                  <a:gd name="T18" fmla="*/ 432 w 432"/>
                  <a:gd name="T19" fmla="*/ 366 h 519"/>
                  <a:gd name="T20" fmla="*/ 432 w 432"/>
                  <a:gd name="T21" fmla="*/ 184 h 519"/>
                  <a:gd name="T22" fmla="*/ 0 w 432"/>
                  <a:gd name="T23" fmla="*/ 184 h 519"/>
                  <a:gd name="T24" fmla="*/ 0 w 432"/>
                  <a:gd name="T25" fmla="*/ 154 h 519"/>
                  <a:gd name="T26" fmla="*/ 432 w 432"/>
                  <a:gd name="T27" fmla="*/ 154 h 519"/>
                  <a:gd name="T28" fmla="*/ 432 w 432"/>
                  <a:gd name="T29" fmla="*/ 184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2" h="519">
                    <a:moveTo>
                      <a:pt x="0" y="0"/>
                    </a:moveTo>
                    <a:lnTo>
                      <a:pt x="0" y="519"/>
                    </a:lnTo>
                    <a:lnTo>
                      <a:pt x="432" y="519"/>
                    </a:lnTo>
                    <a:lnTo>
                      <a:pt x="432" y="0"/>
                    </a:lnTo>
                    <a:lnTo>
                      <a:pt x="0" y="0"/>
                    </a:lnTo>
                    <a:close/>
                    <a:moveTo>
                      <a:pt x="432" y="366"/>
                    </a:moveTo>
                    <a:lnTo>
                      <a:pt x="0" y="366"/>
                    </a:lnTo>
                    <a:lnTo>
                      <a:pt x="0" y="336"/>
                    </a:lnTo>
                    <a:lnTo>
                      <a:pt x="432" y="336"/>
                    </a:lnTo>
                    <a:lnTo>
                      <a:pt x="432" y="366"/>
                    </a:lnTo>
                    <a:close/>
                    <a:moveTo>
                      <a:pt x="432" y="184"/>
                    </a:moveTo>
                    <a:lnTo>
                      <a:pt x="0" y="184"/>
                    </a:lnTo>
                    <a:lnTo>
                      <a:pt x="0" y="154"/>
                    </a:lnTo>
                    <a:lnTo>
                      <a:pt x="432" y="154"/>
                    </a:lnTo>
                    <a:lnTo>
                      <a:pt x="432" y="18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1">
                <a:extLst>
                  <a:ext uri="{FF2B5EF4-FFF2-40B4-BE49-F238E27FC236}">
                    <a16:creationId xmlns:a16="http://schemas.microsoft.com/office/drawing/2014/main" id="{BAF0E182-6E82-48ED-80E3-E0DA27A79CE1}"/>
                  </a:ext>
                </a:extLst>
              </p:cNvPr>
              <p:cNvSpPr>
                <a:spLocks/>
              </p:cNvSpPr>
              <p:nvPr/>
            </p:nvSpPr>
            <p:spPr bwMode="auto">
              <a:xfrm>
                <a:off x="1193800" y="2395538"/>
                <a:ext cx="342900" cy="823913"/>
              </a:xfrm>
              <a:custGeom>
                <a:avLst/>
                <a:gdLst>
                  <a:gd name="T0" fmla="*/ 0 w 216"/>
                  <a:gd name="T1" fmla="*/ 0 h 519"/>
                  <a:gd name="T2" fmla="*/ 0 w 216"/>
                  <a:gd name="T3" fmla="*/ 154 h 519"/>
                  <a:gd name="T4" fmla="*/ 216 w 216"/>
                  <a:gd name="T5" fmla="*/ 154 h 519"/>
                  <a:gd name="T6" fmla="*/ 216 w 216"/>
                  <a:gd name="T7" fmla="*/ 184 h 519"/>
                  <a:gd name="T8" fmla="*/ 0 w 216"/>
                  <a:gd name="T9" fmla="*/ 184 h 519"/>
                  <a:gd name="T10" fmla="*/ 0 w 216"/>
                  <a:gd name="T11" fmla="*/ 336 h 519"/>
                  <a:gd name="T12" fmla="*/ 216 w 216"/>
                  <a:gd name="T13" fmla="*/ 336 h 519"/>
                  <a:gd name="T14" fmla="*/ 216 w 216"/>
                  <a:gd name="T15" fmla="*/ 366 h 519"/>
                  <a:gd name="T16" fmla="*/ 0 w 216"/>
                  <a:gd name="T17" fmla="*/ 366 h 519"/>
                  <a:gd name="T18" fmla="*/ 0 w 216"/>
                  <a:gd name="T19" fmla="*/ 519 h 519"/>
                  <a:gd name="T20" fmla="*/ 216 w 216"/>
                  <a:gd name="T21" fmla="*/ 519 h 519"/>
                  <a:gd name="T22" fmla="*/ 216 w 216"/>
                  <a:gd name="T23" fmla="*/ 0 h 519"/>
                  <a:gd name="T24" fmla="*/ 0 w 216"/>
                  <a:gd name="T25" fmla="*/ 0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6" h="519">
                    <a:moveTo>
                      <a:pt x="0" y="0"/>
                    </a:moveTo>
                    <a:lnTo>
                      <a:pt x="0" y="154"/>
                    </a:lnTo>
                    <a:lnTo>
                      <a:pt x="216" y="154"/>
                    </a:lnTo>
                    <a:lnTo>
                      <a:pt x="216" y="184"/>
                    </a:lnTo>
                    <a:lnTo>
                      <a:pt x="0" y="184"/>
                    </a:lnTo>
                    <a:lnTo>
                      <a:pt x="0" y="336"/>
                    </a:lnTo>
                    <a:lnTo>
                      <a:pt x="216" y="336"/>
                    </a:lnTo>
                    <a:lnTo>
                      <a:pt x="216" y="366"/>
                    </a:lnTo>
                    <a:lnTo>
                      <a:pt x="0" y="366"/>
                    </a:lnTo>
                    <a:lnTo>
                      <a:pt x="0" y="519"/>
                    </a:lnTo>
                    <a:lnTo>
                      <a:pt x="216" y="519"/>
                    </a:lnTo>
                    <a:lnTo>
                      <a:pt x="216" y="0"/>
                    </a:lnTo>
                    <a:lnTo>
                      <a:pt x="0" y="0"/>
                    </a:lnTo>
                    <a:close/>
                  </a:path>
                </a:pathLst>
              </a:custGeom>
              <a:solidFill>
                <a:srgbClr val="0058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5" name="Freeform 38">
              <a:extLst>
                <a:ext uri="{FF2B5EF4-FFF2-40B4-BE49-F238E27FC236}">
                  <a16:creationId xmlns:a16="http://schemas.microsoft.com/office/drawing/2014/main" id="{CE7A07E8-212B-4D1C-8D13-D804137B172A}"/>
                </a:ext>
              </a:extLst>
            </p:cNvPr>
            <p:cNvSpPr>
              <a:spLocks/>
            </p:cNvSpPr>
            <p:nvPr/>
          </p:nvSpPr>
          <p:spPr bwMode="auto">
            <a:xfrm>
              <a:off x="488950" y="3817938"/>
              <a:ext cx="2671763" cy="1557337"/>
            </a:xfrm>
            <a:custGeom>
              <a:avLst/>
              <a:gdLst>
                <a:gd name="T0" fmla="*/ 12 w 628"/>
                <a:gd name="T1" fmla="*/ 698 h 698"/>
                <a:gd name="T2" fmla="*/ 0 w 628"/>
                <a:gd name="T3" fmla="*/ 686 h 698"/>
                <a:gd name="T4" fmla="*/ 0 w 628"/>
                <a:gd name="T5" fmla="*/ 0 h 698"/>
                <a:gd name="T6" fmla="*/ 628 w 628"/>
                <a:gd name="T7" fmla="*/ 0 h 698"/>
                <a:gd name="T8" fmla="*/ 628 w 628"/>
                <a:gd name="T9" fmla="*/ 686 h 698"/>
                <a:gd name="T10" fmla="*/ 616 w 628"/>
                <a:gd name="T11" fmla="*/ 698 h 698"/>
                <a:gd name="T12" fmla="*/ 12 w 628"/>
                <a:gd name="T13" fmla="*/ 698 h 698"/>
              </a:gdLst>
              <a:ahLst/>
              <a:cxnLst>
                <a:cxn ang="0">
                  <a:pos x="T0" y="T1"/>
                </a:cxn>
                <a:cxn ang="0">
                  <a:pos x="T2" y="T3"/>
                </a:cxn>
                <a:cxn ang="0">
                  <a:pos x="T4" y="T5"/>
                </a:cxn>
                <a:cxn ang="0">
                  <a:pos x="T6" y="T7"/>
                </a:cxn>
                <a:cxn ang="0">
                  <a:pos x="T8" y="T9"/>
                </a:cxn>
                <a:cxn ang="0">
                  <a:pos x="T10" y="T11"/>
                </a:cxn>
                <a:cxn ang="0">
                  <a:pos x="T12" y="T13"/>
                </a:cxn>
              </a:cxnLst>
              <a:rect l="0" t="0" r="r" b="b"/>
              <a:pathLst>
                <a:path w="628" h="698">
                  <a:moveTo>
                    <a:pt x="12" y="698"/>
                  </a:moveTo>
                  <a:cubicBezTo>
                    <a:pt x="5" y="698"/>
                    <a:pt x="0" y="693"/>
                    <a:pt x="0" y="686"/>
                  </a:cubicBezTo>
                  <a:cubicBezTo>
                    <a:pt x="0" y="0"/>
                    <a:pt x="0" y="0"/>
                    <a:pt x="0" y="0"/>
                  </a:cubicBezTo>
                  <a:cubicBezTo>
                    <a:pt x="628" y="0"/>
                    <a:pt x="628" y="0"/>
                    <a:pt x="628" y="0"/>
                  </a:cubicBezTo>
                  <a:cubicBezTo>
                    <a:pt x="628" y="686"/>
                    <a:pt x="628" y="686"/>
                    <a:pt x="628" y="686"/>
                  </a:cubicBezTo>
                  <a:cubicBezTo>
                    <a:pt x="628" y="693"/>
                    <a:pt x="623" y="698"/>
                    <a:pt x="616" y="698"/>
                  </a:cubicBezTo>
                  <a:lnTo>
                    <a:pt x="12" y="698"/>
                  </a:lnTo>
                  <a:close/>
                </a:path>
              </a:pathLst>
            </a:custGeom>
            <a:noFill/>
            <a:ln>
              <a:noFill/>
            </a:ln>
            <a:extLst/>
          </p:spPr>
          <p:txBody>
            <a:bodyPr vert="horz" wrap="square" lIns="182880" tIns="182880" rIns="182880" bIns="182880" numCol="1" anchor="ctr" anchorCtr="0" compatLnSpc="1">
              <a:prstTxWarp prst="textNoShape">
                <a:avLst/>
              </a:prstTxWarp>
            </a:bodyPr>
            <a:lstStyle/>
            <a:p>
              <a:pPr algn="ctr"/>
              <a:r>
                <a:rPr lang="en-US" sz="2400" dirty="0">
                  <a:latin typeface="Segoe UI" panose="020B0502040204020203" pitchFamily="34" charset="0"/>
                  <a:ea typeface="Calibri" panose="020F0502020204030204" pitchFamily="34" charset="0"/>
                </a:rPr>
                <a:t>Unable to connect</a:t>
              </a:r>
              <a:br>
                <a:rPr lang="en-US" sz="2400" dirty="0">
                  <a:latin typeface="Segoe UI" panose="020B0502040204020203" pitchFamily="34" charset="0"/>
                  <a:ea typeface="Calibri" panose="020F0502020204030204" pitchFamily="34" charset="0"/>
                </a:rPr>
              </a:br>
              <a:r>
                <a:rPr lang="en-US" sz="2400" dirty="0">
                  <a:latin typeface="Segoe UI" panose="020B0502040204020203" pitchFamily="34" charset="0"/>
                  <a:ea typeface="Calibri" panose="020F0502020204030204" pitchFamily="34" charset="0"/>
                </a:rPr>
                <a:t>data sets</a:t>
              </a:r>
              <a:endParaRPr lang="en-US" sz="2800" dirty="0">
                <a:latin typeface="Segoe UI" panose="020B0502040204020203" pitchFamily="34" charset="0"/>
                <a:ea typeface="Calibri" panose="020F0502020204030204" pitchFamily="34" charset="0"/>
              </a:endParaRPr>
            </a:p>
          </p:txBody>
        </p:sp>
      </p:grpSp>
      <p:grpSp>
        <p:nvGrpSpPr>
          <p:cNvPr id="100" name="Group 99">
            <a:extLst>
              <a:ext uri="{FF2B5EF4-FFF2-40B4-BE49-F238E27FC236}">
                <a16:creationId xmlns:a16="http://schemas.microsoft.com/office/drawing/2014/main" id="{CB7DBD19-FCBB-48C7-B2A8-36CAD5072A34}"/>
              </a:ext>
            </a:extLst>
          </p:cNvPr>
          <p:cNvGrpSpPr/>
          <p:nvPr/>
        </p:nvGrpSpPr>
        <p:grpSpPr>
          <a:xfrm>
            <a:off x="3328987" y="1876425"/>
            <a:ext cx="2679701" cy="3498851"/>
            <a:chOff x="3328987" y="1876425"/>
            <a:chExt cx="2679701" cy="3498851"/>
          </a:xfrm>
        </p:grpSpPr>
        <p:sp>
          <p:nvSpPr>
            <p:cNvPr id="11" name="Freeform 7">
              <a:extLst>
                <a:ext uri="{FF2B5EF4-FFF2-40B4-BE49-F238E27FC236}">
                  <a16:creationId xmlns:a16="http://schemas.microsoft.com/office/drawing/2014/main" id="{AC8C718F-83AC-43AE-AF56-D33F5C669EAE}"/>
                </a:ext>
              </a:extLst>
            </p:cNvPr>
            <p:cNvSpPr>
              <a:spLocks/>
            </p:cNvSpPr>
            <p:nvPr/>
          </p:nvSpPr>
          <p:spPr bwMode="auto">
            <a:xfrm>
              <a:off x="3332163" y="1876425"/>
              <a:ext cx="2676525" cy="3498850"/>
            </a:xfrm>
            <a:custGeom>
              <a:avLst/>
              <a:gdLst>
                <a:gd name="T0" fmla="*/ 828 w 843"/>
                <a:gd name="T1" fmla="*/ 1104 h 1104"/>
                <a:gd name="T2" fmla="*/ 14 w 843"/>
                <a:gd name="T3" fmla="*/ 1104 h 1104"/>
                <a:gd name="T4" fmla="*/ 0 w 843"/>
                <a:gd name="T5" fmla="*/ 1090 h 1104"/>
                <a:gd name="T6" fmla="*/ 0 w 843"/>
                <a:gd name="T7" fmla="*/ 14 h 1104"/>
                <a:gd name="T8" fmla="*/ 14 w 843"/>
                <a:gd name="T9" fmla="*/ 0 h 1104"/>
                <a:gd name="T10" fmla="*/ 828 w 843"/>
                <a:gd name="T11" fmla="*/ 0 h 1104"/>
                <a:gd name="T12" fmla="*/ 843 w 843"/>
                <a:gd name="T13" fmla="*/ 14 h 1104"/>
                <a:gd name="T14" fmla="*/ 843 w 843"/>
                <a:gd name="T15" fmla="*/ 1090 h 1104"/>
                <a:gd name="T16" fmla="*/ 828 w 843"/>
                <a:gd name="T17" fmla="*/ 110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3" h="1104">
                  <a:moveTo>
                    <a:pt x="828" y="1104"/>
                  </a:moveTo>
                  <a:cubicBezTo>
                    <a:pt x="14" y="1104"/>
                    <a:pt x="14" y="1104"/>
                    <a:pt x="14" y="1104"/>
                  </a:cubicBezTo>
                  <a:cubicBezTo>
                    <a:pt x="6" y="1104"/>
                    <a:pt x="0" y="1098"/>
                    <a:pt x="0" y="1090"/>
                  </a:cubicBezTo>
                  <a:cubicBezTo>
                    <a:pt x="0" y="14"/>
                    <a:pt x="0" y="14"/>
                    <a:pt x="0" y="14"/>
                  </a:cubicBezTo>
                  <a:cubicBezTo>
                    <a:pt x="0" y="6"/>
                    <a:pt x="6" y="0"/>
                    <a:pt x="14" y="0"/>
                  </a:cubicBezTo>
                  <a:cubicBezTo>
                    <a:pt x="828" y="0"/>
                    <a:pt x="828" y="0"/>
                    <a:pt x="828" y="0"/>
                  </a:cubicBezTo>
                  <a:cubicBezTo>
                    <a:pt x="836" y="0"/>
                    <a:pt x="843" y="6"/>
                    <a:pt x="843" y="14"/>
                  </a:cubicBezTo>
                  <a:cubicBezTo>
                    <a:pt x="843" y="1090"/>
                    <a:pt x="843" y="1090"/>
                    <a:pt x="843" y="1090"/>
                  </a:cubicBezTo>
                  <a:cubicBezTo>
                    <a:pt x="843" y="1098"/>
                    <a:pt x="836" y="1104"/>
                    <a:pt x="828" y="1104"/>
                  </a:cubicBezTo>
                  <a:close/>
                </a:path>
              </a:pathLst>
            </a:custGeom>
            <a:solidFill>
              <a:srgbClr val="FFFFFF"/>
            </a:solidFill>
            <a:ln w="31750">
              <a:solidFill>
                <a:srgbClr val="FFCB40"/>
              </a:solidFill>
              <a:round/>
              <a:headEnd/>
              <a:tailEnd/>
            </a:ln>
            <a:effectLst>
              <a:outerShdw blurRad="101600" dist="101600" dir="5400000" algn="t"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en-US"/>
            </a:p>
          </p:txBody>
        </p:sp>
        <p:grpSp>
          <p:nvGrpSpPr>
            <p:cNvPr id="38" name="Group 37">
              <a:extLst>
                <a:ext uri="{FF2B5EF4-FFF2-40B4-BE49-F238E27FC236}">
                  <a16:creationId xmlns:a16="http://schemas.microsoft.com/office/drawing/2014/main" id="{174F7697-541F-4DEB-AF77-B4397728D2DE}"/>
                </a:ext>
              </a:extLst>
            </p:cNvPr>
            <p:cNvGrpSpPr/>
            <p:nvPr/>
          </p:nvGrpSpPr>
          <p:grpSpPr>
            <a:xfrm>
              <a:off x="4071938" y="2390775"/>
              <a:ext cx="1196975" cy="1427163"/>
              <a:chOff x="4071938" y="2373313"/>
              <a:chExt cx="1196975" cy="1427163"/>
            </a:xfrm>
            <a:effectLst>
              <a:outerShdw blurRad="50800" dist="38100" dir="5400000" algn="t" rotWithShape="0">
                <a:prstClr val="black">
                  <a:alpha val="60000"/>
                </a:prstClr>
              </a:outerShdw>
            </a:effectLst>
          </p:grpSpPr>
          <p:sp>
            <p:nvSpPr>
              <p:cNvPr id="18" name="Freeform 14">
                <a:extLst>
                  <a:ext uri="{FF2B5EF4-FFF2-40B4-BE49-F238E27FC236}">
                    <a16:creationId xmlns:a16="http://schemas.microsoft.com/office/drawing/2014/main" id="{AC9AE41E-B5B0-4A9F-8420-14E87012E3D9}"/>
                  </a:ext>
                </a:extLst>
              </p:cNvPr>
              <p:cNvSpPr>
                <a:spLocks noEditPoints="1"/>
              </p:cNvSpPr>
              <p:nvPr/>
            </p:nvSpPr>
            <p:spPr bwMode="auto">
              <a:xfrm>
                <a:off x="4071938" y="2373313"/>
                <a:ext cx="1196975" cy="1427163"/>
              </a:xfrm>
              <a:custGeom>
                <a:avLst/>
                <a:gdLst>
                  <a:gd name="T0" fmla="*/ 208 w 377"/>
                  <a:gd name="T1" fmla="*/ 3 h 450"/>
                  <a:gd name="T2" fmla="*/ 38 w 377"/>
                  <a:gd name="T3" fmla="*/ 173 h 450"/>
                  <a:gd name="T4" fmla="*/ 1 w 377"/>
                  <a:gd name="T5" fmla="*/ 265 h 450"/>
                  <a:gd name="T6" fmla="*/ 0 w 377"/>
                  <a:gd name="T7" fmla="*/ 267 h 450"/>
                  <a:gd name="T8" fmla="*/ 0 w 377"/>
                  <a:gd name="T9" fmla="*/ 267 h 450"/>
                  <a:gd name="T10" fmla="*/ 0 w 377"/>
                  <a:gd name="T11" fmla="*/ 267 h 450"/>
                  <a:gd name="T12" fmla="*/ 0 w 377"/>
                  <a:gd name="T13" fmla="*/ 271 h 450"/>
                  <a:gd name="T14" fmla="*/ 12 w 377"/>
                  <a:gd name="T15" fmla="*/ 284 h 450"/>
                  <a:gd name="T16" fmla="*/ 12 w 377"/>
                  <a:gd name="T17" fmla="*/ 284 h 450"/>
                  <a:gd name="T18" fmla="*/ 35 w 377"/>
                  <a:gd name="T19" fmla="*/ 284 h 450"/>
                  <a:gd name="T20" fmla="*/ 35 w 377"/>
                  <a:gd name="T21" fmla="*/ 330 h 450"/>
                  <a:gd name="T22" fmla="*/ 104 w 377"/>
                  <a:gd name="T23" fmla="*/ 399 h 450"/>
                  <a:gd name="T24" fmla="*/ 129 w 377"/>
                  <a:gd name="T25" fmla="*/ 399 h 450"/>
                  <a:gd name="T26" fmla="*/ 129 w 377"/>
                  <a:gd name="T27" fmla="*/ 450 h 450"/>
                  <a:gd name="T28" fmla="*/ 312 w 377"/>
                  <a:gd name="T29" fmla="*/ 450 h 450"/>
                  <a:gd name="T30" fmla="*/ 312 w 377"/>
                  <a:gd name="T31" fmla="*/ 306 h 450"/>
                  <a:gd name="T32" fmla="*/ 377 w 377"/>
                  <a:gd name="T33" fmla="*/ 173 h 450"/>
                  <a:gd name="T34" fmla="*/ 208 w 377"/>
                  <a:gd name="T35" fmla="*/ 3 h 450"/>
                  <a:gd name="T36" fmla="*/ 77 w 377"/>
                  <a:gd name="T37" fmla="*/ 209 h 450"/>
                  <a:gd name="T38" fmla="*/ 58 w 377"/>
                  <a:gd name="T39" fmla="*/ 190 h 450"/>
                  <a:gd name="T40" fmla="*/ 77 w 377"/>
                  <a:gd name="T41" fmla="*/ 170 h 450"/>
                  <a:gd name="T42" fmla="*/ 97 w 377"/>
                  <a:gd name="T43" fmla="*/ 190 h 450"/>
                  <a:gd name="T44" fmla="*/ 77 w 377"/>
                  <a:gd name="T45" fmla="*/ 209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7" h="450">
                    <a:moveTo>
                      <a:pt x="208" y="3"/>
                    </a:moveTo>
                    <a:cubicBezTo>
                      <a:pt x="110" y="6"/>
                      <a:pt x="31" y="85"/>
                      <a:pt x="38" y="173"/>
                    </a:cubicBezTo>
                    <a:cubicBezTo>
                      <a:pt x="38" y="175"/>
                      <a:pt x="1" y="265"/>
                      <a:pt x="1" y="265"/>
                    </a:cubicBezTo>
                    <a:cubicBezTo>
                      <a:pt x="1" y="265"/>
                      <a:pt x="0" y="266"/>
                      <a:pt x="0" y="267"/>
                    </a:cubicBezTo>
                    <a:cubicBezTo>
                      <a:pt x="0" y="267"/>
                      <a:pt x="0" y="267"/>
                      <a:pt x="0" y="267"/>
                    </a:cubicBezTo>
                    <a:cubicBezTo>
                      <a:pt x="0" y="267"/>
                      <a:pt x="0" y="267"/>
                      <a:pt x="0" y="267"/>
                    </a:cubicBezTo>
                    <a:cubicBezTo>
                      <a:pt x="0" y="268"/>
                      <a:pt x="0" y="269"/>
                      <a:pt x="0" y="271"/>
                    </a:cubicBezTo>
                    <a:cubicBezTo>
                      <a:pt x="0" y="278"/>
                      <a:pt x="5" y="284"/>
                      <a:pt x="12" y="284"/>
                    </a:cubicBezTo>
                    <a:cubicBezTo>
                      <a:pt x="12" y="284"/>
                      <a:pt x="12" y="284"/>
                      <a:pt x="12" y="284"/>
                    </a:cubicBezTo>
                    <a:cubicBezTo>
                      <a:pt x="35" y="284"/>
                      <a:pt x="35" y="284"/>
                      <a:pt x="35" y="284"/>
                    </a:cubicBezTo>
                    <a:cubicBezTo>
                      <a:pt x="35" y="330"/>
                      <a:pt x="35" y="330"/>
                      <a:pt x="35" y="330"/>
                    </a:cubicBezTo>
                    <a:cubicBezTo>
                      <a:pt x="35" y="368"/>
                      <a:pt x="66" y="399"/>
                      <a:pt x="104" y="399"/>
                    </a:cubicBezTo>
                    <a:cubicBezTo>
                      <a:pt x="129" y="399"/>
                      <a:pt x="129" y="399"/>
                      <a:pt x="129" y="399"/>
                    </a:cubicBezTo>
                    <a:cubicBezTo>
                      <a:pt x="129" y="450"/>
                      <a:pt x="129" y="450"/>
                      <a:pt x="129" y="450"/>
                    </a:cubicBezTo>
                    <a:cubicBezTo>
                      <a:pt x="312" y="450"/>
                      <a:pt x="312" y="450"/>
                      <a:pt x="312" y="450"/>
                    </a:cubicBezTo>
                    <a:cubicBezTo>
                      <a:pt x="312" y="306"/>
                      <a:pt x="312" y="306"/>
                      <a:pt x="312" y="306"/>
                    </a:cubicBezTo>
                    <a:cubicBezTo>
                      <a:pt x="351" y="275"/>
                      <a:pt x="377" y="227"/>
                      <a:pt x="377" y="173"/>
                    </a:cubicBezTo>
                    <a:cubicBezTo>
                      <a:pt x="377" y="79"/>
                      <a:pt x="301" y="0"/>
                      <a:pt x="208" y="3"/>
                    </a:cubicBezTo>
                    <a:close/>
                    <a:moveTo>
                      <a:pt x="77" y="209"/>
                    </a:moveTo>
                    <a:cubicBezTo>
                      <a:pt x="67" y="209"/>
                      <a:pt x="58" y="200"/>
                      <a:pt x="58" y="190"/>
                    </a:cubicBezTo>
                    <a:cubicBezTo>
                      <a:pt x="58" y="179"/>
                      <a:pt x="67" y="170"/>
                      <a:pt x="77" y="170"/>
                    </a:cubicBezTo>
                    <a:cubicBezTo>
                      <a:pt x="88" y="170"/>
                      <a:pt x="97" y="179"/>
                      <a:pt x="97" y="190"/>
                    </a:cubicBezTo>
                    <a:cubicBezTo>
                      <a:pt x="97" y="200"/>
                      <a:pt x="88" y="209"/>
                      <a:pt x="77" y="209"/>
                    </a:cubicBezTo>
                    <a:close/>
                  </a:path>
                </a:pathLst>
              </a:custGeom>
              <a:solidFill>
                <a:srgbClr val="C78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a:extLst>
                  <a:ext uri="{FF2B5EF4-FFF2-40B4-BE49-F238E27FC236}">
                    <a16:creationId xmlns:a16="http://schemas.microsoft.com/office/drawing/2014/main" id="{55087E9A-A9B5-4C35-850C-4B0754BFDD83}"/>
                  </a:ext>
                </a:extLst>
              </p:cNvPr>
              <p:cNvSpPr>
                <a:spLocks noEditPoints="1"/>
              </p:cNvSpPr>
              <p:nvPr/>
            </p:nvSpPr>
            <p:spPr bwMode="auto">
              <a:xfrm>
                <a:off x="4440238" y="2903538"/>
                <a:ext cx="273050" cy="271463"/>
              </a:xfrm>
              <a:custGeom>
                <a:avLst/>
                <a:gdLst>
                  <a:gd name="T0" fmla="*/ 86 w 86"/>
                  <a:gd name="T1" fmla="*/ 47 h 86"/>
                  <a:gd name="T2" fmla="*/ 86 w 86"/>
                  <a:gd name="T3" fmla="*/ 43 h 86"/>
                  <a:gd name="T4" fmla="*/ 86 w 86"/>
                  <a:gd name="T5" fmla="*/ 35 h 86"/>
                  <a:gd name="T6" fmla="*/ 74 w 86"/>
                  <a:gd name="T7" fmla="*/ 33 h 86"/>
                  <a:gd name="T8" fmla="*/ 70 w 86"/>
                  <a:gd name="T9" fmla="*/ 26 h 86"/>
                  <a:gd name="T10" fmla="*/ 77 w 86"/>
                  <a:gd name="T11" fmla="*/ 16 h 86"/>
                  <a:gd name="T12" fmla="*/ 67 w 86"/>
                  <a:gd name="T13" fmla="*/ 8 h 86"/>
                  <a:gd name="T14" fmla="*/ 58 w 86"/>
                  <a:gd name="T15" fmla="*/ 15 h 86"/>
                  <a:gd name="T16" fmla="*/ 50 w 86"/>
                  <a:gd name="T17" fmla="*/ 12 h 86"/>
                  <a:gd name="T18" fmla="*/ 48 w 86"/>
                  <a:gd name="T19" fmla="*/ 0 h 86"/>
                  <a:gd name="T20" fmla="*/ 43 w 86"/>
                  <a:gd name="T21" fmla="*/ 0 h 86"/>
                  <a:gd name="T22" fmla="*/ 35 w 86"/>
                  <a:gd name="T23" fmla="*/ 1 h 86"/>
                  <a:gd name="T24" fmla="*/ 34 w 86"/>
                  <a:gd name="T25" fmla="*/ 13 h 86"/>
                  <a:gd name="T26" fmla="*/ 27 w 86"/>
                  <a:gd name="T27" fmla="*/ 16 h 86"/>
                  <a:gd name="T28" fmla="*/ 17 w 86"/>
                  <a:gd name="T29" fmla="*/ 10 h 86"/>
                  <a:gd name="T30" fmla="*/ 8 w 86"/>
                  <a:gd name="T31" fmla="*/ 19 h 86"/>
                  <a:gd name="T32" fmla="*/ 15 w 86"/>
                  <a:gd name="T33" fmla="*/ 28 h 86"/>
                  <a:gd name="T34" fmla="*/ 12 w 86"/>
                  <a:gd name="T35" fmla="*/ 36 h 86"/>
                  <a:gd name="T36" fmla="*/ 1 w 86"/>
                  <a:gd name="T37" fmla="*/ 38 h 86"/>
                  <a:gd name="T38" fmla="*/ 0 w 86"/>
                  <a:gd name="T39" fmla="*/ 43 h 86"/>
                  <a:gd name="T40" fmla="*/ 1 w 86"/>
                  <a:gd name="T41" fmla="*/ 51 h 86"/>
                  <a:gd name="T42" fmla="*/ 13 w 86"/>
                  <a:gd name="T43" fmla="*/ 52 h 86"/>
                  <a:gd name="T44" fmla="*/ 16 w 86"/>
                  <a:gd name="T45" fmla="*/ 60 h 86"/>
                  <a:gd name="T46" fmla="*/ 10 w 86"/>
                  <a:gd name="T47" fmla="*/ 70 h 86"/>
                  <a:gd name="T48" fmla="*/ 19 w 86"/>
                  <a:gd name="T49" fmla="*/ 79 h 86"/>
                  <a:gd name="T50" fmla="*/ 28 w 86"/>
                  <a:gd name="T51" fmla="*/ 71 h 86"/>
                  <a:gd name="T52" fmla="*/ 37 w 86"/>
                  <a:gd name="T53" fmla="*/ 74 h 86"/>
                  <a:gd name="T54" fmla="*/ 39 w 86"/>
                  <a:gd name="T55" fmla="*/ 86 h 86"/>
                  <a:gd name="T56" fmla="*/ 43 w 86"/>
                  <a:gd name="T57" fmla="*/ 86 h 86"/>
                  <a:gd name="T58" fmla="*/ 51 w 86"/>
                  <a:gd name="T59" fmla="*/ 86 h 86"/>
                  <a:gd name="T60" fmla="*/ 53 w 86"/>
                  <a:gd name="T61" fmla="*/ 74 h 86"/>
                  <a:gd name="T62" fmla="*/ 61 w 86"/>
                  <a:gd name="T63" fmla="*/ 70 h 86"/>
                  <a:gd name="T64" fmla="*/ 71 w 86"/>
                  <a:gd name="T65" fmla="*/ 76 h 86"/>
                  <a:gd name="T66" fmla="*/ 79 w 86"/>
                  <a:gd name="T67" fmla="*/ 67 h 86"/>
                  <a:gd name="T68" fmla="*/ 72 w 86"/>
                  <a:gd name="T69" fmla="*/ 58 h 86"/>
                  <a:gd name="T70" fmla="*/ 75 w 86"/>
                  <a:gd name="T71" fmla="*/ 50 h 86"/>
                  <a:gd name="T72" fmla="*/ 86 w 86"/>
                  <a:gd name="T73" fmla="*/ 47 h 86"/>
                  <a:gd name="T74" fmla="*/ 43 w 86"/>
                  <a:gd name="T75" fmla="*/ 54 h 86"/>
                  <a:gd name="T76" fmla="*/ 33 w 86"/>
                  <a:gd name="T77" fmla="*/ 43 h 86"/>
                  <a:gd name="T78" fmla="*/ 43 w 86"/>
                  <a:gd name="T79" fmla="*/ 32 h 86"/>
                  <a:gd name="T80" fmla="*/ 54 w 86"/>
                  <a:gd name="T81" fmla="*/ 43 h 86"/>
                  <a:gd name="T82" fmla="*/ 43 w 86"/>
                  <a:gd name="T83" fmla="*/ 5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6" h="86">
                    <a:moveTo>
                      <a:pt x="86" y="47"/>
                    </a:moveTo>
                    <a:cubicBezTo>
                      <a:pt x="86" y="46"/>
                      <a:pt x="86" y="45"/>
                      <a:pt x="86" y="43"/>
                    </a:cubicBezTo>
                    <a:cubicBezTo>
                      <a:pt x="86" y="40"/>
                      <a:pt x="86" y="38"/>
                      <a:pt x="86" y="35"/>
                    </a:cubicBezTo>
                    <a:cubicBezTo>
                      <a:pt x="74" y="33"/>
                      <a:pt x="74" y="33"/>
                      <a:pt x="74" y="33"/>
                    </a:cubicBezTo>
                    <a:cubicBezTo>
                      <a:pt x="73" y="31"/>
                      <a:pt x="72" y="28"/>
                      <a:pt x="70" y="26"/>
                    </a:cubicBezTo>
                    <a:cubicBezTo>
                      <a:pt x="77" y="16"/>
                      <a:pt x="77" y="16"/>
                      <a:pt x="77" y="16"/>
                    </a:cubicBezTo>
                    <a:cubicBezTo>
                      <a:pt x="74" y="13"/>
                      <a:pt x="71" y="10"/>
                      <a:pt x="67" y="8"/>
                    </a:cubicBezTo>
                    <a:cubicBezTo>
                      <a:pt x="58" y="15"/>
                      <a:pt x="58" y="15"/>
                      <a:pt x="58" y="15"/>
                    </a:cubicBezTo>
                    <a:cubicBezTo>
                      <a:pt x="56" y="14"/>
                      <a:pt x="53" y="13"/>
                      <a:pt x="50" y="12"/>
                    </a:cubicBezTo>
                    <a:cubicBezTo>
                      <a:pt x="48" y="0"/>
                      <a:pt x="48" y="0"/>
                      <a:pt x="48" y="0"/>
                    </a:cubicBezTo>
                    <a:cubicBezTo>
                      <a:pt x="46" y="0"/>
                      <a:pt x="45" y="0"/>
                      <a:pt x="43" y="0"/>
                    </a:cubicBezTo>
                    <a:cubicBezTo>
                      <a:pt x="41" y="0"/>
                      <a:pt x="38" y="1"/>
                      <a:pt x="35" y="1"/>
                    </a:cubicBezTo>
                    <a:cubicBezTo>
                      <a:pt x="34" y="13"/>
                      <a:pt x="34" y="13"/>
                      <a:pt x="34" y="13"/>
                    </a:cubicBezTo>
                    <a:cubicBezTo>
                      <a:pt x="31" y="14"/>
                      <a:pt x="29" y="15"/>
                      <a:pt x="27" y="16"/>
                    </a:cubicBezTo>
                    <a:cubicBezTo>
                      <a:pt x="17" y="10"/>
                      <a:pt x="17" y="10"/>
                      <a:pt x="17" y="10"/>
                    </a:cubicBezTo>
                    <a:cubicBezTo>
                      <a:pt x="13" y="12"/>
                      <a:pt x="10" y="15"/>
                      <a:pt x="8" y="19"/>
                    </a:cubicBezTo>
                    <a:cubicBezTo>
                      <a:pt x="15" y="28"/>
                      <a:pt x="15" y="28"/>
                      <a:pt x="15" y="28"/>
                    </a:cubicBezTo>
                    <a:cubicBezTo>
                      <a:pt x="14" y="31"/>
                      <a:pt x="13" y="33"/>
                      <a:pt x="12" y="36"/>
                    </a:cubicBezTo>
                    <a:cubicBezTo>
                      <a:pt x="1" y="38"/>
                      <a:pt x="1" y="38"/>
                      <a:pt x="1" y="38"/>
                    </a:cubicBezTo>
                    <a:cubicBezTo>
                      <a:pt x="1" y="40"/>
                      <a:pt x="0" y="42"/>
                      <a:pt x="0" y="43"/>
                    </a:cubicBezTo>
                    <a:cubicBezTo>
                      <a:pt x="0" y="46"/>
                      <a:pt x="1" y="48"/>
                      <a:pt x="1" y="51"/>
                    </a:cubicBezTo>
                    <a:cubicBezTo>
                      <a:pt x="13" y="52"/>
                      <a:pt x="13" y="52"/>
                      <a:pt x="13" y="52"/>
                    </a:cubicBezTo>
                    <a:cubicBezTo>
                      <a:pt x="14" y="55"/>
                      <a:pt x="15" y="58"/>
                      <a:pt x="16" y="60"/>
                    </a:cubicBezTo>
                    <a:cubicBezTo>
                      <a:pt x="10" y="70"/>
                      <a:pt x="10" y="70"/>
                      <a:pt x="10" y="70"/>
                    </a:cubicBezTo>
                    <a:cubicBezTo>
                      <a:pt x="12" y="73"/>
                      <a:pt x="15" y="76"/>
                      <a:pt x="19" y="79"/>
                    </a:cubicBezTo>
                    <a:cubicBezTo>
                      <a:pt x="28" y="71"/>
                      <a:pt x="28" y="71"/>
                      <a:pt x="28" y="71"/>
                    </a:cubicBezTo>
                    <a:cubicBezTo>
                      <a:pt x="31" y="73"/>
                      <a:pt x="34" y="74"/>
                      <a:pt x="37" y="74"/>
                    </a:cubicBezTo>
                    <a:cubicBezTo>
                      <a:pt x="39" y="86"/>
                      <a:pt x="39" y="86"/>
                      <a:pt x="39" y="86"/>
                    </a:cubicBezTo>
                    <a:cubicBezTo>
                      <a:pt x="40" y="86"/>
                      <a:pt x="42" y="86"/>
                      <a:pt x="43" y="86"/>
                    </a:cubicBezTo>
                    <a:cubicBezTo>
                      <a:pt x="46" y="86"/>
                      <a:pt x="49" y="86"/>
                      <a:pt x="51" y="86"/>
                    </a:cubicBezTo>
                    <a:cubicBezTo>
                      <a:pt x="53" y="74"/>
                      <a:pt x="53" y="74"/>
                      <a:pt x="53" y="74"/>
                    </a:cubicBezTo>
                    <a:cubicBezTo>
                      <a:pt x="56" y="73"/>
                      <a:pt x="58" y="72"/>
                      <a:pt x="61" y="70"/>
                    </a:cubicBezTo>
                    <a:cubicBezTo>
                      <a:pt x="71" y="76"/>
                      <a:pt x="71" y="76"/>
                      <a:pt x="71" y="76"/>
                    </a:cubicBezTo>
                    <a:cubicBezTo>
                      <a:pt x="74" y="74"/>
                      <a:pt x="77" y="71"/>
                      <a:pt x="79" y="67"/>
                    </a:cubicBezTo>
                    <a:cubicBezTo>
                      <a:pt x="72" y="58"/>
                      <a:pt x="72" y="58"/>
                      <a:pt x="72" y="58"/>
                    </a:cubicBezTo>
                    <a:cubicBezTo>
                      <a:pt x="73" y="55"/>
                      <a:pt x="74" y="53"/>
                      <a:pt x="75" y="50"/>
                    </a:cubicBezTo>
                    <a:lnTo>
                      <a:pt x="86" y="47"/>
                    </a:lnTo>
                    <a:close/>
                    <a:moveTo>
                      <a:pt x="43" y="54"/>
                    </a:moveTo>
                    <a:cubicBezTo>
                      <a:pt x="37" y="54"/>
                      <a:pt x="33" y="49"/>
                      <a:pt x="33" y="43"/>
                    </a:cubicBezTo>
                    <a:cubicBezTo>
                      <a:pt x="33" y="37"/>
                      <a:pt x="37" y="32"/>
                      <a:pt x="43" y="32"/>
                    </a:cubicBezTo>
                    <a:cubicBezTo>
                      <a:pt x="49" y="32"/>
                      <a:pt x="54" y="37"/>
                      <a:pt x="54" y="43"/>
                    </a:cubicBezTo>
                    <a:cubicBezTo>
                      <a:pt x="54" y="49"/>
                      <a:pt x="49" y="54"/>
                      <a:pt x="43" y="54"/>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5F4CDDD5-44D6-4E40-9D59-13B951B2F3F2}"/>
                  </a:ext>
                </a:extLst>
              </p:cNvPr>
              <p:cNvSpPr>
                <a:spLocks noEditPoints="1"/>
              </p:cNvSpPr>
              <p:nvPr/>
            </p:nvSpPr>
            <p:spPr bwMode="auto">
              <a:xfrm>
                <a:off x="4627563" y="2541588"/>
                <a:ext cx="466725" cy="461963"/>
              </a:xfrm>
              <a:custGeom>
                <a:avLst/>
                <a:gdLst>
                  <a:gd name="T0" fmla="*/ 147 w 147"/>
                  <a:gd name="T1" fmla="*/ 73 h 146"/>
                  <a:gd name="T2" fmla="*/ 136 w 147"/>
                  <a:gd name="T3" fmla="*/ 69 h 146"/>
                  <a:gd name="T4" fmla="*/ 144 w 147"/>
                  <a:gd name="T5" fmla="*/ 55 h 146"/>
                  <a:gd name="T6" fmla="*/ 130 w 147"/>
                  <a:gd name="T7" fmla="*/ 47 h 146"/>
                  <a:gd name="T8" fmla="*/ 133 w 147"/>
                  <a:gd name="T9" fmla="*/ 30 h 146"/>
                  <a:gd name="T10" fmla="*/ 117 w 147"/>
                  <a:gd name="T11" fmla="*/ 28 h 146"/>
                  <a:gd name="T12" fmla="*/ 114 w 147"/>
                  <a:gd name="T13" fmla="*/ 12 h 146"/>
                  <a:gd name="T14" fmla="*/ 98 w 147"/>
                  <a:gd name="T15" fmla="*/ 16 h 146"/>
                  <a:gd name="T16" fmla="*/ 89 w 147"/>
                  <a:gd name="T17" fmla="*/ 1 h 146"/>
                  <a:gd name="T18" fmla="*/ 76 w 147"/>
                  <a:gd name="T19" fmla="*/ 10 h 146"/>
                  <a:gd name="T20" fmla="*/ 66 w 147"/>
                  <a:gd name="T21" fmla="*/ 11 h 146"/>
                  <a:gd name="T22" fmla="*/ 52 w 147"/>
                  <a:gd name="T23" fmla="*/ 3 h 146"/>
                  <a:gd name="T24" fmla="*/ 44 w 147"/>
                  <a:gd name="T25" fmla="*/ 18 h 146"/>
                  <a:gd name="T26" fmla="*/ 28 w 147"/>
                  <a:gd name="T27" fmla="*/ 15 h 146"/>
                  <a:gd name="T28" fmla="*/ 26 w 147"/>
                  <a:gd name="T29" fmla="*/ 32 h 146"/>
                  <a:gd name="T30" fmla="*/ 10 w 147"/>
                  <a:gd name="T31" fmla="*/ 35 h 146"/>
                  <a:gd name="T32" fmla="*/ 14 w 147"/>
                  <a:gd name="T33" fmla="*/ 53 h 146"/>
                  <a:gd name="T34" fmla="*/ 1 w 147"/>
                  <a:gd name="T35" fmla="*/ 61 h 146"/>
                  <a:gd name="T36" fmla="*/ 11 w 147"/>
                  <a:gd name="T37" fmla="*/ 73 h 146"/>
                  <a:gd name="T38" fmla="*/ 0 w 147"/>
                  <a:gd name="T39" fmla="*/ 79 h 146"/>
                  <a:gd name="T40" fmla="*/ 13 w 147"/>
                  <a:gd name="T41" fmla="*/ 89 h 146"/>
                  <a:gd name="T42" fmla="*/ 8 w 147"/>
                  <a:gd name="T43" fmla="*/ 106 h 146"/>
                  <a:gd name="T44" fmla="*/ 23 w 147"/>
                  <a:gd name="T45" fmla="*/ 110 h 146"/>
                  <a:gd name="T46" fmla="*/ 24 w 147"/>
                  <a:gd name="T47" fmla="*/ 127 h 146"/>
                  <a:gd name="T48" fmla="*/ 40 w 147"/>
                  <a:gd name="T49" fmla="*/ 126 h 146"/>
                  <a:gd name="T50" fmla="*/ 47 w 147"/>
                  <a:gd name="T51" fmla="*/ 141 h 146"/>
                  <a:gd name="T52" fmla="*/ 62 w 147"/>
                  <a:gd name="T53" fmla="*/ 134 h 146"/>
                  <a:gd name="T54" fmla="*/ 73 w 147"/>
                  <a:gd name="T55" fmla="*/ 146 h 146"/>
                  <a:gd name="T56" fmla="*/ 85 w 147"/>
                  <a:gd name="T57" fmla="*/ 134 h 146"/>
                  <a:gd name="T58" fmla="*/ 100 w 147"/>
                  <a:gd name="T59" fmla="*/ 141 h 146"/>
                  <a:gd name="T60" fmla="*/ 106 w 147"/>
                  <a:gd name="T61" fmla="*/ 126 h 146"/>
                  <a:gd name="T62" fmla="*/ 122 w 147"/>
                  <a:gd name="T63" fmla="*/ 127 h 146"/>
                  <a:gd name="T64" fmla="*/ 123 w 147"/>
                  <a:gd name="T65" fmla="*/ 111 h 146"/>
                  <a:gd name="T66" fmla="*/ 139 w 147"/>
                  <a:gd name="T67" fmla="*/ 106 h 146"/>
                  <a:gd name="T68" fmla="*/ 133 w 147"/>
                  <a:gd name="T69" fmla="*/ 91 h 146"/>
                  <a:gd name="T70" fmla="*/ 146 w 147"/>
                  <a:gd name="T71" fmla="*/ 81 h 146"/>
                  <a:gd name="T72" fmla="*/ 58 w 147"/>
                  <a:gd name="T73" fmla="*/ 73 h 146"/>
                  <a:gd name="T74" fmla="*/ 89 w 147"/>
                  <a:gd name="T75" fmla="*/ 7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7" h="146">
                    <a:moveTo>
                      <a:pt x="146" y="81"/>
                    </a:moveTo>
                    <a:cubicBezTo>
                      <a:pt x="147" y="78"/>
                      <a:pt x="147" y="76"/>
                      <a:pt x="147" y="73"/>
                    </a:cubicBezTo>
                    <a:cubicBezTo>
                      <a:pt x="147" y="72"/>
                      <a:pt x="147" y="72"/>
                      <a:pt x="147" y="71"/>
                    </a:cubicBezTo>
                    <a:cubicBezTo>
                      <a:pt x="136" y="69"/>
                      <a:pt x="136" y="69"/>
                      <a:pt x="136" y="69"/>
                    </a:cubicBezTo>
                    <a:cubicBezTo>
                      <a:pt x="136" y="66"/>
                      <a:pt x="135" y="63"/>
                      <a:pt x="135" y="60"/>
                    </a:cubicBezTo>
                    <a:cubicBezTo>
                      <a:pt x="144" y="55"/>
                      <a:pt x="144" y="55"/>
                      <a:pt x="144" y="55"/>
                    </a:cubicBezTo>
                    <a:cubicBezTo>
                      <a:pt x="144" y="51"/>
                      <a:pt x="143" y="48"/>
                      <a:pt x="141" y="45"/>
                    </a:cubicBezTo>
                    <a:cubicBezTo>
                      <a:pt x="130" y="47"/>
                      <a:pt x="130" y="47"/>
                      <a:pt x="130" y="47"/>
                    </a:cubicBezTo>
                    <a:cubicBezTo>
                      <a:pt x="129" y="44"/>
                      <a:pt x="128" y="41"/>
                      <a:pt x="126" y="39"/>
                    </a:cubicBezTo>
                    <a:cubicBezTo>
                      <a:pt x="133" y="30"/>
                      <a:pt x="133" y="30"/>
                      <a:pt x="133" y="30"/>
                    </a:cubicBezTo>
                    <a:cubicBezTo>
                      <a:pt x="131" y="28"/>
                      <a:pt x="129" y="25"/>
                      <a:pt x="127" y="23"/>
                    </a:cubicBezTo>
                    <a:cubicBezTo>
                      <a:pt x="117" y="28"/>
                      <a:pt x="117" y="28"/>
                      <a:pt x="117" y="28"/>
                    </a:cubicBezTo>
                    <a:cubicBezTo>
                      <a:pt x="115" y="26"/>
                      <a:pt x="113" y="24"/>
                      <a:pt x="110" y="22"/>
                    </a:cubicBezTo>
                    <a:cubicBezTo>
                      <a:pt x="114" y="12"/>
                      <a:pt x="114" y="12"/>
                      <a:pt x="114" y="12"/>
                    </a:cubicBezTo>
                    <a:cubicBezTo>
                      <a:pt x="111" y="10"/>
                      <a:pt x="108" y="8"/>
                      <a:pt x="105" y="7"/>
                    </a:cubicBezTo>
                    <a:cubicBezTo>
                      <a:pt x="98" y="16"/>
                      <a:pt x="98" y="16"/>
                      <a:pt x="98" y="16"/>
                    </a:cubicBezTo>
                    <a:cubicBezTo>
                      <a:pt x="95" y="14"/>
                      <a:pt x="93" y="13"/>
                      <a:pt x="89" y="12"/>
                    </a:cubicBezTo>
                    <a:cubicBezTo>
                      <a:pt x="89" y="1"/>
                      <a:pt x="89" y="1"/>
                      <a:pt x="89" y="1"/>
                    </a:cubicBezTo>
                    <a:cubicBezTo>
                      <a:pt x="86" y="1"/>
                      <a:pt x="83" y="0"/>
                      <a:pt x="79" y="0"/>
                    </a:cubicBezTo>
                    <a:cubicBezTo>
                      <a:pt x="76" y="10"/>
                      <a:pt x="76" y="10"/>
                      <a:pt x="76" y="10"/>
                    </a:cubicBezTo>
                    <a:cubicBezTo>
                      <a:pt x="75" y="10"/>
                      <a:pt x="74" y="10"/>
                      <a:pt x="73" y="10"/>
                    </a:cubicBezTo>
                    <a:cubicBezTo>
                      <a:pt x="71" y="10"/>
                      <a:pt x="69" y="10"/>
                      <a:pt x="66" y="11"/>
                    </a:cubicBezTo>
                    <a:cubicBezTo>
                      <a:pt x="62" y="0"/>
                      <a:pt x="62" y="0"/>
                      <a:pt x="62" y="0"/>
                    </a:cubicBezTo>
                    <a:cubicBezTo>
                      <a:pt x="59" y="1"/>
                      <a:pt x="56" y="2"/>
                      <a:pt x="52" y="3"/>
                    </a:cubicBezTo>
                    <a:cubicBezTo>
                      <a:pt x="53" y="14"/>
                      <a:pt x="53" y="14"/>
                      <a:pt x="53" y="14"/>
                    </a:cubicBezTo>
                    <a:cubicBezTo>
                      <a:pt x="50" y="15"/>
                      <a:pt x="47" y="16"/>
                      <a:pt x="44" y="18"/>
                    </a:cubicBezTo>
                    <a:cubicBezTo>
                      <a:pt x="36" y="10"/>
                      <a:pt x="36" y="10"/>
                      <a:pt x="36" y="10"/>
                    </a:cubicBezTo>
                    <a:cubicBezTo>
                      <a:pt x="33" y="11"/>
                      <a:pt x="31" y="13"/>
                      <a:pt x="28" y="15"/>
                    </a:cubicBezTo>
                    <a:cubicBezTo>
                      <a:pt x="33" y="25"/>
                      <a:pt x="33" y="25"/>
                      <a:pt x="33" y="25"/>
                    </a:cubicBezTo>
                    <a:cubicBezTo>
                      <a:pt x="30" y="27"/>
                      <a:pt x="28" y="30"/>
                      <a:pt x="26" y="32"/>
                    </a:cubicBezTo>
                    <a:cubicBezTo>
                      <a:pt x="16" y="28"/>
                      <a:pt x="16" y="28"/>
                      <a:pt x="16" y="28"/>
                    </a:cubicBezTo>
                    <a:cubicBezTo>
                      <a:pt x="14" y="30"/>
                      <a:pt x="12" y="33"/>
                      <a:pt x="10" y="35"/>
                    </a:cubicBezTo>
                    <a:cubicBezTo>
                      <a:pt x="18" y="43"/>
                      <a:pt x="18" y="43"/>
                      <a:pt x="18" y="43"/>
                    </a:cubicBezTo>
                    <a:cubicBezTo>
                      <a:pt x="17" y="46"/>
                      <a:pt x="15" y="49"/>
                      <a:pt x="14" y="53"/>
                    </a:cubicBezTo>
                    <a:cubicBezTo>
                      <a:pt x="3" y="52"/>
                      <a:pt x="3" y="52"/>
                      <a:pt x="3" y="52"/>
                    </a:cubicBezTo>
                    <a:cubicBezTo>
                      <a:pt x="2" y="55"/>
                      <a:pt x="1" y="58"/>
                      <a:pt x="1" y="61"/>
                    </a:cubicBezTo>
                    <a:cubicBezTo>
                      <a:pt x="11" y="66"/>
                      <a:pt x="11" y="66"/>
                      <a:pt x="11" y="66"/>
                    </a:cubicBezTo>
                    <a:cubicBezTo>
                      <a:pt x="11" y="68"/>
                      <a:pt x="11" y="70"/>
                      <a:pt x="11" y="73"/>
                    </a:cubicBezTo>
                    <a:cubicBezTo>
                      <a:pt x="11" y="74"/>
                      <a:pt x="11" y="75"/>
                      <a:pt x="11" y="76"/>
                    </a:cubicBezTo>
                    <a:cubicBezTo>
                      <a:pt x="0" y="79"/>
                      <a:pt x="0" y="79"/>
                      <a:pt x="0" y="79"/>
                    </a:cubicBezTo>
                    <a:cubicBezTo>
                      <a:pt x="1" y="82"/>
                      <a:pt x="1" y="86"/>
                      <a:pt x="2" y="89"/>
                    </a:cubicBezTo>
                    <a:cubicBezTo>
                      <a:pt x="13" y="89"/>
                      <a:pt x="13" y="89"/>
                      <a:pt x="13" y="89"/>
                    </a:cubicBezTo>
                    <a:cubicBezTo>
                      <a:pt x="14" y="92"/>
                      <a:pt x="15" y="95"/>
                      <a:pt x="16" y="98"/>
                    </a:cubicBezTo>
                    <a:cubicBezTo>
                      <a:pt x="8" y="106"/>
                      <a:pt x="8" y="106"/>
                      <a:pt x="8" y="106"/>
                    </a:cubicBezTo>
                    <a:cubicBezTo>
                      <a:pt x="9" y="108"/>
                      <a:pt x="11" y="111"/>
                      <a:pt x="13" y="114"/>
                    </a:cubicBezTo>
                    <a:cubicBezTo>
                      <a:pt x="23" y="110"/>
                      <a:pt x="23" y="110"/>
                      <a:pt x="23" y="110"/>
                    </a:cubicBezTo>
                    <a:cubicBezTo>
                      <a:pt x="25" y="113"/>
                      <a:pt x="27" y="115"/>
                      <a:pt x="30" y="117"/>
                    </a:cubicBezTo>
                    <a:cubicBezTo>
                      <a:pt x="24" y="127"/>
                      <a:pt x="24" y="127"/>
                      <a:pt x="24" y="127"/>
                    </a:cubicBezTo>
                    <a:cubicBezTo>
                      <a:pt x="26" y="129"/>
                      <a:pt x="29" y="131"/>
                      <a:pt x="32" y="133"/>
                    </a:cubicBezTo>
                    <a:cubicBezTo>
                      <a:pt x="40" y="126"/>
                      <a:pt x="40" y="126"/>
                      <a:pt x="40" y="126"/>
                    </a:cubicBezTo>
                    <a:cubicBezTo>
                      <a:pt x="43" y="128"/>
                      <a:pt x="46" y="129"/>
                      <a:pt x="49" y="130"/>
                    </a:cubicBezTo>
                    <a:cubicBezTo>
                      <a:pt x="47" y="141"/>
                      <a:pt x="47" y="141"/>
                      <a:pt x="47" y="141"/>
                    </a:cubicBezTo>
                    <a:cubicBezTo>
                      <a:pt x="50" y="143"/>
                      <a:pt x="53" y="143"/>
                      <a:pt x="56" y="144"/>
                    </a:cubicBezTo>
                    <a:cubicBezTo>
                      <a:pt x="62" y="134"/>
                      <a:pt x="62" y="134"/>
                      <a:pt x="62" y="134"/>
                    </a:cubicBezTo>
                    <a:cubicBezTo>
                      <a:pt x="65" y="135"/>
                      <a:pt x="68" y="135"/>
                      <a:pt x="71" y="135"/>
                    </a:cubicBezTo>
                    <a:cubicBezTo>
                      <a:pt x="73" y="146"/>
                      <a:pt x="73" y="146"/>
                      <a:pt x="73" y="146"/>
                    </a:cubicBezTo>
                    <a:cubicBezTo>
                      <a:pt x="77" y="146"/>
                      <a:pt x="80" y="146"/>
                      <a:pt x="83" y="146"/>
                    </a:cubicBezTo>
                    <a:cubicBezTo>
                      <a:pt x="85" y="134"/>
                      <a:pt x="85" y="134"/>
                      <a:pt x="85" y="134"/>
                    </a:cubicBezTo>
                    <a:cubicBezTo>
                      <a:pt x="88" y="134"/>
                      <a:pt x="91" y="133"/>
                      <a:pt x="93" y="132"/>
                    </a:cubicBezTo>
                    <a:cubicBezTo>
                      <a:pt x="100" y="141"/>
                      <a:pt x="100" y="141"/>
                      <a:pt x="100" y="141"/>
                    </a:cubicBezTo>
                    <a:cubicBezTo>
                      <a:pt x="103" y="140"/>
                      <a:pt x="106" y="139"/>
                      <a:pt x="109" y="137"/>
                    </a:cubicBezTo>
                    <a:cubicBezTo>
                      <a:pt x="106" y="126"/>
                      <a:pt x="106" y="126"/>
                      <a:pt x="106" y="126"/>
                    </a:cubicBezTo>
                    <a:cubicBezTo>
                      <a:pt x="109" y="125"/>
                      <a:pt x="111" y="123"/>
                      <a:pt x="113" y="121"/>
                    </a:cubicBezTo>
                    <a:cubicBezTo>
                      <a:pt x="122" y="127"/>
                      <a:pt x="122" y="127"/>
                      <a:pt x="122" y="127"/>
                    </a:cubicBezTo>
                    <a:cubicBezTo>
                      <a:pt x="125" y="125"/>
                      <a:pt x="127" y="123"/>
                      <a:pt x="129" y="120"/>
                    </a:cubicBezTo>
                    <a:cubicBezTo>
                      <a:pt x="123" y="111"/>
                      <a:pt x="123" y="111"/>
                      <a:pt x="123" y="111"/>
                    </a:cubicBezTo>
                    <a:cubicBezTo>
                      <a:pt x="125" y="109"/>
                      <a:pt x="126" y="106"/>
                      <a:pt x="128" y="104"/>
                    </a:cubicBezTo>
                    <a:cubicBezTo>
                      <a:pt x="139" y="106"/>
                      <a:pt x="139" y="106"/>
                      <a:pt x="139" y="106"/>
                    </a:cubicBezTo>
                    <a:cubicBezTo>
                      <a:pt x="140" y="103"/>
                      <a:pt x="142" y="100"/>
                      <a:pt x="143" y="97"/>
                    </a:cubicBezTo>
                    <a:cubicBezTo>
                      <a:pt x="133" y="91"/>
                      <a:pt x="133" y="91"/>
                      <a:pt x="133" y="91"/>
                    </a:cubicBezTo>
                    <a:cubicBezTo>
                      <a:pt x="134" y="88"/>
                      <a:pt x="135" y="85"/>
                      <a:pt x="135" y="83"/>
                    </a:cubicBezTo>
                    <a:lnTo>
                      <a:pt x="146" y="81"/>
                    </a:lnTo>
                    <a:close/>
                    <a:moveTo>
                      <a:pt x="73" y="89"/>
                    </a:moveTo>
                    <a:cubicBezTo>
                      <a:pt x="65" y="89"/>
                      <a:pt x="58" y="82"/>
                      <a:pt x="58" y="73"/>
                    </a:cubicBezTo>
                    <a:cubicBezTo>
                      <a:pt x="58" y="64"/>
                      <a:pt x="65" y="57"/>
                      <a:pt x="73" y="57"/>
                    </a:cubicBezTo>
                    <a:cubicBezTo>
                      <a:pt x="82" y="57"/>
                      <a:pt x="89" y="64"/>
                      <a:pt x="89" y="73"/>
                    </a:cubicBezTo>
                    <a:cubicBezTo>
                      <a:pt x="89" y="82"/>
                      <a:pt x="82" y="89"/>
                      <a:pt x="73" y="89"/>
                    </a:cubicBezTo>
                    <a:close/>
                  </a:path>
                </a:pathLst>
              </a:custGeom>
              <a:solidFill>
                <a:srgbClr val="FFF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6" name="Freeform 38">
              <a:extLst>
                <a:ext uri="{FF2B5EF4-FFF2-40B4-BE49-F238E27FC236}">
                  <a16:creationId xmlns:a16="http://schemas.microsoft.com/office/drawing/2014/main" id="{F198DFFD-1E75-401F-9C7E-5C764690B2AF}"/>
                </a:ext>
              </a:extLst>
            </p:cNvPr>
            <p:cNvSpPr>
              <a:spLocks/>
            </p:cNvSpPr>
            <p:nvPr/>
          </p:nvSpPr>
          <p:spPr bwMode="auto">
            <a:xfrm>
              <a:off x="3328987" y="3825875"/>
              <a:ext cx="2676525" cy="1549401"/>
            </a:xfrm>
            <a:custGeom>
              <a:avLst/>
              <a:gdLst>
                <a:gd name="T0" fmla="*/ 12 w 628"/>
                <a:gd name="T1" fmla="*/ 698 h 698"/>
                <a:gd name="T2" fmla="*/ 0 w 628"/>
                <a:gd name="T3" fmla="*/ 686 h 698"/>
                <a:gd name="T4" fmla="*/ 0 w 628"/>
                <a:gd name="T5" fmla="*/ 0 h 698"/>
                <a:gd name="T6" fmla="*/ 628 w 628"/>
                <a:gd name="T7" fmla="*/ 0 h 698"/>
                <a:gd name="T8" fmla="*/ 628 w 628"/>
                <a:gd name="T9" fmla="*/ 686 h 698"/>
                <a:gd name="T10" fmla="*/ 616 w 628"/>
                <a:gd name="T11" fmla="*/ 698 h 698"/>
                <a:gd name="T12" fmla="*/ 12 w 628"/>
                <a:gd name="T13" fmla="*/ 698 h 698"/>
              </a:gdLst>
              <a:ahLst/>
              <a:cxnLst>
                <a:cxn ang="0">
                  <a:pos x="T0" y="T1"/>
                </a:cxn>
                <a:cxn ang="0">
                  <a:pos x="T2" y="T3"/>
                </a:cxn>
                <a:cxn ang="0">
                  <a:pos x="T4" y="T5"/>
                </a:cxn>
                <a:cxn ang="0">
                  <a:pos x="T6" y="T7"/>
                </a:cxn>
                <a:cxn ang="0">
                  <a:pos x="T8" y="T9"/>
                </a:cxn>
                <a:cxn ang="0">
                  <a:pos x="T10" y="T11"/>
                </a:cxn>
                <a:cxn ang="0">
                  <a:pos x="T12" y="T13"/>
                </a:cxn>
              </a:cxnLst>
              <a:rect l="0" t="0" r="r" b="b"/>
              <a:pathLst>
                <a:path w="628" h="698">
                  <a:moveTo>
                    <a:pt x="12" y="698"/>
                  </a:moveTo>
                  <a:cubicBezTo>
                    <a:pt x="5" y="698"/>
                    <a:pt x="0" y="693"/>
                    <a:pt x="0" y="686"/>
                  </a:cubicBezTo>
                  <a:cubicBezTo>
                    <a:pt x="0" y="0"/>
                    <a:pt x="0" y="0"/>
                    <a:pt x="0" y="0"/>
                  </a:cubicBezTo>
                  <a:cubicBezTo>
                    <a:pt x="628" y="0"/>
                    <a:pt x="628" y="0"/>
                    <a:pt x="628" y="0"/>
                  </a:cubicBezTo>
                  <a:cubicBezTo>
                    <a:pt x="628" y="686"/>
                    <a:pt x="628" y="686"/>
                    <a:pt x="628" y="686"/>
                  </a:cubicBezTo>
                  <a:cubicBezTo>
                    <a:pt x="628" y="693"/>
                    <a:pt x="623" y="698"/>
                    <a:pt x="616" y="698"/>
                  </a:cubicBezTo>
                  <a:lnTo>
                    <a:pt x="12" y="698"/>
                  </a:lnTo>
                  <a:close/>
                </a:path>
              </a:pathLst>
            </a:custGeom>
            <a:noFill/>
            <a:ln>
              <a:noFill/>
            </a:ln>
            <a:extLst/>
          </p:spPr>
          <p:txBody>
            <a:bodyPr vert="horz" wrap="square" lIns="182880" tIns="182880" rIns="182880" bIns="182880" numCol="1" anchor="ctr" anchorCtr="0" compatLnSpc="1">
              <a:prstTxWarp prst="textNoShape">
                <a:avLst/>
              </a:prstTxWarp>
            </a:bodyPr>
            <a:lstStyle/>
            <a:p>
              <a:pPr algn="ctr"/>
              <a:r>
                <a:rPr lang="en-US" sz="2400" dirty="0">
                  <a:latin typeface="Segoe UI" panose="020B0502040204020203" pitchFamily="34" charset="0"/>
                  <a:ea typeface="Calibri" panose="020F0502020204030204" pitchFamily="34" charset="0"/>
                </a:rPr>
                <a:t>Expertise is</a:t>
              </a:r>
              <a:br>
                <a:rPr lang="en-US" sz="2400" dirty="0">
                  <a:latin typeface="Segoe UI" panose="020B0502040204020203" pitchFamily="34" charset="0"/>
                  <a:ea typeface="Calibri" panose="020F0502020204030204" pitchFamily="34" charset="0"/>
                </a:rPr>
              </a:br>
              <a:r>
                <a:rPr lang="en-US" sz="2400" dirty="0">
                  <a:latin typeface="Segoe UI" panose="020B0502040204020203" pitchFamily="34" charset="0"/>
                  <a:ea typeface="Calibri" panose="020F0502020204030204" pitchFamily="34" charset="0"/>
                </a:rPr>
                <a:t>unavailable</a:t>
              </a:r>
              <a:endParaRPr lang="en-US" sz="2800" dirty="0">
                <a:latin typeface="Segoe UI" panose="020B0502040204020203" pitchFamily="34" charset="0"/>
                <a:ea typeface="Calibri" panose="020F0502020204030204" pitchFamily="34" charset="0"/>
              </a:endParaRPr>
            </a:p>
          </p:txBody>
        </p:sp>
      </p:grpSp>
      <p:grpSp>
        <p:nvGrpSpPr>
          <p:cNvPr id="101" name="Group 100">
            <a:extLst>
              <a:ext uri="{FF2B5EF4-FFF2-40B4-BE49-F238E27FC236}">
                <a16:creationId xmlns:a16="http://schemas.microsoft.com/office/drawing/2014/main" id="{0E181717-DCD0-4B23-BAC4-9C5A7383763F}"/>
              </a:ext>
            </a:extLst>
          </p:cNvPr>
          <p:cNvGrpSpPr/>
          <p:nvPr/>
        </p:nvGrpSpPr>
        <p:grpSpPr>
          <a:xfrm>
            <a:off x="6176963" y="1876425"/>
            <a:ext cx="2676526" cy="3498850"/>
            <a:chOff x="6176963" y="1876425"/>
            <a:chExt cx="2676526" cy="3498850"/>
          </a:xfrm>
        </p:grpSpPr>
        <p:sp>
          <p:nvSpPr>
            <p:cNvPr id="13" name="Freeform 9">
              <a:extLst>
                <a:ext uri="{FF2B5EF4-FFF2-40B4-BE49-F238E27FC236}">
                  <a16:creationId xmlns:a16="http://schemas.microsoft.com/office/drawing/2014/main" id="{ECE0776C-8EBC-4C9E-8AC7-7B48E9F7AA0C}"/>
                </a:ext>
              </a:extLst>
            </p:cNvPr>
            <p:cNvSpPr>
              <a:spLocks/>
            </p:cNvSpPr>
            <p:nvPr/>
          </p:nvSpPr>
          <p:spPr bwMode="auto">
            <a:xfrm>
              <a:off x="6176963" y="1876425"/>
              <a:ext cx="2676525" cy="3498850"/>
            </a:xfrm>
            <a:custGeom>
              <a:avLst/>
              <a:gdLst>
                <a:gd name="T0" fmla="*/ 829 w 843"/>
                <a:gd name="T1" fmla="*/ 1104 h 1104"/>
                <a:gd name="T2" fmla="*/ 15 w 843"/>
                <a:gd name="T3" fmla="*/ 1104 h 1104"/>
                <a:gd name="T4" fmla="*/ 0 w 843"/>
                <a:gd name="T5" fmla="*/ 1090 h 1104"/>
                <a:gd name="T6" fmla="*/ 0 w 843"/>
                <a:gd name="T7" fmla="*/ 14 h 1104"/>
                <a:gd name="T8" fmla="*/ 15 w 843"/>
                <a:gd name="T9" fmla="*/ 0 h 1104"/>
                <a:gd name="T10" fmla="*/ 829 w 843"/>
                <a:gd name="T11" fmla="*/ 0 h 1104"/>
                <a:gd name="T12" fmla="*/ 843 w 843"/>
                <a:gd name="T13" fmla="*/ 14 h 1104"/>
                <a:gd name="T14" fmla="*/ 843 w 843"/>
                <a:gd name="T15" fmla="*/ 1090 h 1104"/>
                <a:gd name="T16" fmla="*/ 829 w 843"/>
                <a:gd name="T17" fmla="*/ 110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3" h="1104">
                  <a:moveTo>
                    <a:pt x="829" y="1104"/>
                  </a:moveTo>
                  <a:cubicBezTo>
                    <a:pt x="15" y="1104"/>
                    <a:pt x="15" y="1104"/>
                    <a:pt x="15" y="1104"/>
                  </a:cubicBezTo>
                  <a:cubicBezTo>
                    <a:pt x="7" y="1104"/>
                    <a:pt x="0" y="1098"/>
                    <a:pt x="0" y="1090"/>
                  </a:cubicBezTo>
                  <a:cubicBezTo>
                    <a:pt x="0" y="14"/>
                    <a:pt x="0" y="14"/>
                    <a:pt x="0" y="14"/>
                  </a:cubicBezTo>
                  <a:cubicBezTo>
                    <a:pt x="0" y="6"/>
                    <a:pt x="7" y="0"/>
                    <a:pt x="15" y="0"/>
                  </a:cubicBezTo>
                  <a:cubicBezTo>
                    <a:pt x="829" y="0"/>
                    <a:pt x="829" y="0"/>
                    <a:pt x="829" y="0"/>
                  </a:cubicBezTo>
                  <a:cubicBezTo>
                    <a:pt x="837" y="0"/>
                    <a:pt x="843" y="6"/>
                    <a:pt x="843" y="14"/>
                  </a:cubicBezTo>
                  <a:cubicBezTo>
                    <a:pt x="843" y="1090"/>
                    <a:pt x="843" y="1090"/>
                    <a:pt x="843" y="1090"/>
                  </a:cubicBezTo>
                  <a:cubicBezTo>
                    <a:pt x="843" y="1098"/>
                    <a:pt x="837" y="1104"/>
                    <a:pt x="829" y="1104"/>
                  </a:cubicBezTo>
                  <a:close/>
                </a:path>
              </a:pathLst>
            </a:custGeom>
            <a:solidFill>
              <a:srgbClr val="FFFFFF"/>
            </a:solidFill>
            <a:ln w="31750">
              <a:solidFill>
                <a:srgbClr val="BAD80A"/>
              </a:solidFill>
              <a:round/>
              <a:headEnd/>
              <a:tailEnd/>
            </a:ln>
            <a:effectLst>
              <a:outerShdw blurRad="101600" dist="101600" dir="5400000" algn="t"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en-US"/>
            </a:p>
          </p:txBody>
        </p:sp>
        <p:grpSp>
          <p:nvGrpSpPr>
            <p:cNvPr id="91" name="Group 90">
              <a:extLst>
                <a:ext uri="{FF2B5EF4-FFF2-40B4-BE49-F238E27FC236}">
                  <a16:creationId xmlns:a16="http://schemas.microsoft.com/office/drawing/2014/main" id="{DED124BA-9CC6-4DC8-9DAE-F817BCC903E5}"/>
                </a:ext>
              </a:extLst>
            </p:cNvPr>
            <p:cNvGrpSpPr/>
            <p:nvPr/>
          </p:nvGrpSpPr>
          <p:grpSpPr>
            <a:xfrm>
              <a:off x="6745288" y="2446337"/>
              <a:ext cx="1539875" cy="1316038"/>
              <a:chOff x="6745288" y="2433638"/>
              <a:chExt cx="1539875" cy="1316038"/>
            </a:xfrm>
            <a:effectLst>
              <a:outerShdw blurRad="50800" dist="38100" dir="5400000" algn="t" rotWithShape="0">
                <a:prstClr val="black">
                  <a:alpha val="60000"/>
                </a:prstClr>
              </a:outerShdw>
            </a:effectLst>
          </p:grpSpPr>
          <p:sp>
            <p:nvSpPr>
              <p:cNvPr id="14" name="Freeform 10">
                <a:extLst>
                  <a:ext uri="{FF2B5EF4-FFF2-40B4-BE49-F238E27FC236}">
                    <a16:creationId xmlns:a16="http://schemas.microsoft.com/office/drawing/2014/main" id="{C56B87B7-F6B8-4F8B-996F-13C5B72F6BD9}"/>
                  </a:ext>
                </a:extLst>
              </p:cNvPr>
              <p:cNvSpPr>
                <a:spLocks noEditPoints="1"/>
              </p:cNvSpPr>
              <p:nvPr/>
            </p:nvSpPr>
            <p:spPr bwMode="auto">
              <a:xfrm>
                <a:off x="7853363" y="2770188"/>
                <a:ext cx="431800" cy="979488"/>
              </a:xfrm>
              <a:custGeom>
                <a:avLst/>
                <a:gdLst>
                  <a:gd name="T0" fmla="*/ 136 w 136"/>
                  <a:gd name="T1" fmla="*/ 230 h 309"/>
                  <a:gd name="T2" fmla="*/ 136 w 136"/>
                  <a:gd name="T3" fmla="*/ 218 h 309"/>
                  <a:gd name="T4" fmla="*/ 125 w 136"/>
                  <a:gd name="T5" fmla="*/ 207 h 309"/>
                  <a:gd name="T6" fmla="*/ 11 w 136"/>
                  <a:gd name="T7" fmla="*/ 207 h 309"/>
                  <a:gd name="T8" fmla="*/ 0 w 136"/>
                  <a:gd name="T9" fmla="*/ 218 h 309"/>
                  <a:gd name="T10" fmla="*/ 0 w 136"/>
                  <a:gd name="T11" fmla="*/ 230 h 309"/>
                  <a:gd name="T12" fmla="*/ 11 w 136"/>
                  <a:gd name="T13" fmla="*/ 241 h 309"/>
                  <a:gd name="T14" fmla="*/ 125 w 136"/>
                  <a:gd name="T15" fmla="*/ 241 h 309"/>
                  <a:gd name="T16" fmla="*/ 136 w 136"/>
                  <a:gd name="T17" fmla="*/ 230 h 309"/>
                  <a:gd name="T18" fmla="*/ 136 w 136"/>
                  <a:gd name="T19" fmla="*/ 298 h 309"/>
                  <a:gd name="T20" fmla="*/ 136 w 136"/>
                  <a:gd name="T21" fmla="*/ 286 h 309"/>
                  <a:gd name="T22" fmla="*/ 125 w 136"/>
                  <a:gd name="T23" fmla="*/ 275 h 309"/>
                  <a:gd name="T24" fmla="*/ 11 w 136"/>
                  <a:gd name="T25" fmla="*/ 275 h 309"/>
                  <a:gd name="T26" fmla="*/ 0 w 136"/>
                  <a:gd name="T27" fmla="*/ 286 h 309"/>
                  <a:gd name="T28" fmla="*/ 0 w 136"/>
                  <a:gd name="T29" fmla="*/ 298 h 309"/>
                  <a:gd name="T30" fmla="*/ 11 w 136"/>
                  <a:gd name="T31" fmla="*/ 309 h 309"/>
                  <a:gd name="T32" fmla="*/ 125 w 136"/>
                  <a:gd name="T33" fmla="*/ 309 h 309"/>
                  <a:gd name="T34" fmla="*/ 136 w 136"/>
                  <a:gd name="T35" fmla="*/ 298 h 309"/>
                  <a:gd name="T36" fmla="*/ 136 w 136"/>
                  <a:gd name="T37" fmla="*/ 161 h 309"/>
                  <a:gd name="T38" fmla="*/ 136 w 136"/>
                  <a:gd name="T39" fmla="*/ 149 h 309"/>
                  <a:gd name="T40" fmla="*/ 125 w 136"/>
                  <a:gd name="T41" fmla="*/ 138 h 309"/>
                  <a:gd name="T42" fmla="*/ 11 w 136"/>
                  <a:gd name="T43" fmla="*/ 138 h 309"/>
                  <a:gd name="T44" fmla="*/ 0 w 136"/>
                  <a:gd name="T45" fmla="*/ 149 h 309"/>
                  <a:gd name="T46" fmla="*/ 0 w 136"/>
                  <a:gd name="T47" fmla="*/ 161 h 309"/>
                  <a:gd name="T48" fmla="*/ 11 w 136"/>
                  <a:gd name="T49" fmla="*/ 172 h 309"/>
                  <a:gd name="T50" fmla="*/ 125 w 136"/>
                  <a:gd name="T51" fmla="*/ 172 h 309"/>
                  <a:gd name="T52" fmla="*/ 136 w 136"/>
                  <a:gd name="T53" fmla="*/ 161 h 309"/>
                  <a:gd name="T54" fmla="*/ 136 w 136"/>
                  <a:gd name="T55" fmla="*/ 92 h 309"/>
                  <a:gd name="T56" fmla="*/ 136 w 136"/>
                  <a:gd name="T57" fmla="*/ 80 h 309"/>
                  <a:gd name="T58" fmla="*/ 125 w 136"/>
                  <a:gd name="T59" fmla="*/ 69 h 309"/>
                  <a:gd name="T60" fmla="*/ 11 w 136"/>
                  <a:gd name="T61" fmla="*/ 69 h 309"/>
                  <a:gd name="T62" fmla="*/ 0 w 136"/>
                  <a:gd name="T63" fmla="*/ 80 h 309"/>
                  <a:gd name="T64" fmla="*/ 0 w 136"/>
                  <a:gd name="T65" fmla="*/ 92 h 309"/>
                  <a:gd name="T66" fmla="*/ 11 w 136"/>
                  <a:gd name="T67" fmla="*/ 103 h 309"/>
                  <a:gd name="T68" fmla="*/ 125 w 136"/>
                  <a:gd name="T69" fmla="*/ 103 h 309"/>
                  <a:gd name="T70" fmla="*/ 136 w 136"/>
                  <a:gd name="T71" fmla="*/ 92 h 309"/>
                  <a:gd name="T72" fmla="*/ 136 w 136"/>
                  <a:gd name="T73" fmla="*/ 23 h 309"/>
                  <a:gd name="T74" fmla="*/ 136 w 136"/>
                  <a:gd name="T75" fmla="*/ 11 h 309"/>
                  <a:gd name="T76" fmla="*/ 125 w 136"/>
                  <a:gd name="T77" fmla="*/ 0 h 309"/>
                  <a:gd name="T78" fmla="*/ 11 w 136"/>
                  <a:gd name="T79" fmla="*/ 0 h 309"/>
                  <a:gd name="T80" fmla="*/ 0 w 136"/>
                  <a:gd name="T81" fmla="*/ 11 h 309"/>
                  <a:gd name="T82" fmla="*/ 0 w 136"/>
                  <a:gd name="T83" fmla="*/ 23 h 309"/>
                  <a:gd name="T84" fmla="*/ 11 w 136"/>
                  <a:gd name="T85" fmla="*/ 34 h 309"/>
                  <a:gd name="T86" fmla="*/ 125 w 136"/>
                  <a:gd name="T87" fmla="*/ 34 h 309"/>
                  <a:gd name="T88" fmla="*/ 136 w 136"/>
                  <a:gd name="T89" fmla="*/ 23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6" h="309">
                    <a:moveTo>
                      <a:pt x="136" y="230"/>
                    </a:moveTo>
                    <a:cubicBezTo>
                      <a:pt x="136" y="218"/>
                      <a:pt x="136" y="218"/>
                      <a:pt x="136" y="218"/>
                    </a:cubicBezTo>
                    <a:cubicBezTo>
                      <a:pt x="136" y="212"/>
                      <a:pt x="131" y="207"/>
                      <a:pt x="125" y="207"/>
                    </a:cubicBezTo>
                    <a:cubicBezTo>
                      <a:pt x="11" y="207"/>
                      <a:pt x="11" y="207"/>
                      <a:pt x="11" y="207"/>
                    </a:cubicBezTo>
                    <a:cubicBezTo>
                      <a:pt x="5" y="207"/>
                      <a:pt x="0" y="212"/>
                      <a:pt x="0" y="218"/>
                    </a:cubicBezTo>
                    <a:cubicBezTo>
                      <a:pt x="0" y="230"/>
                      <a:pt x="0" y="230"/>
                      <a:pt x="0" y="230"/>
                    </a:cubicBezTo>
                    <a:cubicBezTo>
                      <a:pt x="0" y="236"/>
                      <a:pt x="5" y="241"/>
                      <a:pt x="11" y="241"/>
                    </a:cubicBezTo>
                    <a:cubicBezTo>
                      <a:pt x="125" y="241"/>
                      <a:pt x="125" y="241"/>
                      <a:pt x="125" y="241"/>
                    </a:cubicBezTo>
                    <a:cubicBezTo>
                      <a:pt x="131" y="241"/>
                      <a:pt x="136" y="236"/>
                      <a:pt x="136" y="230"/>
                    </a:cubicBezTo>
                    <a:close/>
                    <a:moveTo>
                      <a:pt x="136" y="298"/>
                    </a:moveTo>
                    <a:cubicBezTo>
                      <a:pt x="136" y="286"/>
                      <a:pt x="136" y="286"/>
                      <a:pt x="136" y="286"/>
                    </a:cubicBezTo>
                    <a:cubicBezTo>
                      <a:pt x="136" y="280"/>
                      <a:pt x="131" y="275"/>
                      <a:pt x="125" y="275"/>
                    </a:cubicBezTo>
                    <a:cubicBezTo>
                      <a:pt x="11" y="275"/>
                      <a:pt x="11" y="275"/>
                      <a:pt x="11" y="275"/>
                    </a:cubicBezTo>
                    <a:cubicBezTo>
                      <a:pt x="5" y="275"/>
                      <a:pt x="0" y="280"/>
                      <a:pt x="0" y="286"/>
                    </a:cubicBezTo>
                    <a:cubicBezTo>
                      <a:pt x="0" y="298"/>
                      <a:pt x="0" y="298"/>
                      <a:pt x="0" y="298"/>
                    </a:cubicBezTo>
                    <a:cubicBezTo>
                      <a:pt x="0" y="304"/>
                      <a:pt x="5" y="309"/>
                      <a:pt x="11" y="309"/>
                    </a:cubicBezTo>
                    <a:cubicBezTo>
                      <a:pt x="125" y="309"/>
                      <a:pt x="125" y="309"/>
                      <a:pt x="125" y="309"/>
                    </a:cubicBezTo>
                    <a:cubicBezTo>
                      <a:pt x="131" y="309"/>
                      <a:pt x="136" y="304"/>
                      <a:pt x="136" y="298"/>
                    </a:cubicBezTo>
                    <a:close/>
                    <a:moveTo>
                      <a:pt x="136" y="161"/>
                    </a:moveTo>
                    <a:cubicBezTo>
                      <a:pt x="136" y="149"/>
                      <a:pt x="136" y="149"/>
                      <a:pt x="136" y="149"/>
                    </a:cubicBezTo>
                    <a:cubicBezTo>
                      <a:pt x="136" y="143"/>
                      <a:pt x="131" y="138"/>
                      <a:pt x="125" y="138"/>
                    </a:cubicBezTo>
                    <a:cubicBezTo>
                      <a:pt x="11" y="138"/>
                      <a:pt x="11" y="138"/>
                      <a:pt x="11" y="138"/>
                    </a:cubicBezTo>
                    <a:cubicBezTo>
                      <a:pt x="5" y="138"/>
                      <a:pt x="0" y="143"/>
                      <a:pt x="0" y="149"/>
                    </a:cubicBezTo>
                    <a:cubicBezTo>
                      <a:pt x="0" y="161"/>
                      <a:pt x="0" y="161"/>
                      <a:pt x="0" y="161"/>
                    </a:cubicBezTo>
                    <a:cubicBezTo>
                      <a:pt x="0" y="167"/>
                      <a:pt x="5" y="172"/>
                      <a:pt x="11" y="172"/>
                    </a:cubicBezTo>
                    <a:cubicBezTo>
                      <a:pt x="125" y="172"/>
                      <a:pt x="125" y="172"/>
                      <a:pt x="125" y="172"/>
                    </a:cubicBezTo>
                    <a:cubicBezTo>
                      <a:pt x="131" y="172"/>
                      <a:pt x="136" y="167"/>
                      <a:pt x="136" y="161"/>
                    </a:cubicBezTo>
                    <a:close/>
                    <a:moveTo>
                      <a:pt x="136" y="92"/>
                    </a:moveTo>
                    <a:cubicBezTo>
                      <a:pt x="136" y="80"/>
                      <a:pt x="136" y="80"/>
                      <a:pt x="136" y="80"/>
                    </a:cubicBezTo>
                    <a:cubicBezTo>
                      <a:pt x="136" y="74"/>
                      <a:pt x="131" y="69"/>
                      <a:pt x="125" y="69"/>
                    </a:cubicBezTo>
                    <a:cubicBezTo>
                      <a:pt x="11" y="69"/>
                      <a:pt x="11" y="69"/>
                      <a:pt x="11" y="69"/>
                    </a:cubicBezTo>
                    <a:cubicBezTo>
                      <a:pt x="5" y="69"/>
                      <a:pt x="0" y="74"/>
                      <a:pt x="0" y="80"/>
                    </a:cubicBezTo>
                    <a:cubicBezTo>
                      <a:pt x="0" y="92"/>
                      <a:pt x="0" y="92"/>
                      <a:pt x="0" y="92"/>
                    </a:cubicBezTo>
                    <a:cubicBezTo>
                      <a:pt x="0" y="98"/>
                      <a:pt x="5" y="103"/>
                      <a:pt x="11" y="103"/>
                    </a:cubicBezTo>
                    <a:cubicBezTo>
                      <a:pt x="125" y="103"/>
                      <a:pt x="125" y="103"/>
                      <a:pt x="125" y="103"/>
                    </a:cubicBezTo>
                    <a:cubicBezTo>
                      <a:pt x="131" y="103"/>
                      <a:pt x="136" y="98"/>
                      <a:pt x="136" y="92"/>
                    </a:cubicBezTo>
                    <a:close/>
                    <a:moveTo>
                      <a:pt x="136" y="23"/>
                    </a:moveTo>
                    <a:cubicBezTo>
                      <a:pt x="136" y="11"/>
                      <a:pt x="136" y="11"/>
                      <a:pt x="136" y="11"/>
                    </a:cubicBezTo>
                    <a:cubicBezTo>
                      <a:pt x="136" y="5"/>
                      <a:pt x="131" y="0"/>
                      <a:pt x="125" y="0"/>
                    </a:cubicBezTo>
                    <a:cubicBezTo>
                      <a:pt x="11" y="0"/>
                      <a:pt x="11" y="0"/>
                      <a:pt x="11" y="0"/>
                    </a:cubicBezTo>
                    <a:cubicBezTo>
                      <a:pt x="5" y="0"/>
                      <a:pt x="0" y="5"/>
                      <a:pt x="0" y="11"/>
                    </a:cubicBezTo>
                    <a:cubicBezTo>
                      <a:pt x="0" y="23"/>
                      <a:pt x="0" y="23"/>
                      <a:pt x="0" y="23"/>
                    </a:cubicBezTo>
                    <a:cubicBezTo>
                      <a:pt x="0" y="29"/>
                      <a:pt x="5" y="34"/>
                      <a:pt x="11" y="34"/>
                    </a:cubicBezTo>
                    <a:cubicBezTo>
                      <a:pt x="125" y="34"/>
                      <a:pt x="125" y="34"/>
                      <a:pt x="125" y="34"/>
                    </a:cubicBezTo>
                    <a:cubicBezTo>
                      <a:pt x="131" y="34"/>
                      <a:pt x="136" y="29"/>
                      <a:pt x="136" y="23"/>
                    </a:cubicBezTo>
                    <a:close/>
                  </a:path>
                </a:pathLst>
              </a:custGeom>
              <a:solidFill>
                <a:srgbClr val="004B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a:extLst>
                  <a:ext uri="{FF2B5EF4-FFF2-40B4-BE49-F238E27FC236}">
                    <a16:creationId xmlns:a16="http://schemas.microsoft.com/office/drawing/2014/main" id="{2D96D882-7883-4D1A-94A8-1B9DF825618D}"/>
                  </a:ext>
                </a:extLst>
              </p:cNvPr>
              <p:cNvSpPr>
                <a:spLocks noEditPoints="1"/>
              </p:cNvSpPr>
              <p:nvPr/>
            </p:nvSpPr>
            <p:spPr bwMode="auto">
              <a:xfrm>
                <a:off x="6745288" y="3425825"/>
                <a:ext cx="431800" cy="323850"/>
              </a:xfrm>
              <a:custGeom>
                <a:avLst/>
                <a:gdLst>
                  <a:gd name="T0" fmla="*/ 136 w 136"/>
                  <a:gd name="T1" fmla="*/ 23 h 102"/>
                  <a:gd name="T2" fmla="*/ 136 w 136"/>
                  <a:gd name="T3" fmla="*/ 11 h 102"/>
                  <a:gd name="T4" fmla="*/ 125 w 136"/>
                  <a:gd name="T5" fmla="*/ 0 h 102"/>
                  <a:gd name="T6" fmla="*/ 11 w 136"/>
                  <a:gd name="T7" fmla="*/ 0 h 102"/>
                  <a:gd name="T8" fmla="*/ 0 w 136"/>
                  <a:gd name="T9" fmla="*/ 11 h 102"/>
                  <a:gd name="T10" fmla="*/ 0 w 136"/>
                  <a:gd name="T11" fmla="*/ 23 h 102"/>
                  <a:gd name="T12" fmla="*/ 11 w 136"/>
                  <a:gd name="T13" fmla="*/ 34 h 102"/>
                  <a:gd name="T14" fmla="*/ 125 w 136"/>
                  <a:gd name="T15" fmla="*/ 34 h 102"/>
                  <a:gd name="T16" fmla="*/ 136 w 136"/>
                  <a:gd name="T17" fmla="*/ 23 h 102"/>
                  <a:gd name="T18" fmla="*/ 136 w 136"/>
                  <a:gd name="T19" fmla="*/ 91 h 102"/>
                  <a:gd name="T20" fmla="*/ 136 w 136"/>
                  <a:gd name="T21" fmla="*/ 79 h 102"/>
                  <a:gd name="T22" fmla="*/ 125 w 136"/>
                  <a:gd name="T23" fmla="*/ 68 h 102"/>
                  <a:gd name="T24" fmla="*/ 11 w 136"/>
                  <a:gd name="T25" fmla="*/ 68 h 102"/>
                  <a:gd name="T26" fmla="*/ 0 w 136"/>
                  <a:gd name="T27" fmla="*/ 79 h 102"/>
                  <a:gd name="T28" fmla="*/ 0 w 136"/>
                  <a:gd name="T29" fmla="*/ 91 h 102"/>
                  <a:gd name="T30" fmla="*/ 11 w 136"/>
                  <a:gd name="T31" fmla="*/ 102 h 102"/>
                  <a:gd name="T32" fmla="*/ 125 w 136"/>
                  <a:gd name="T33" fmla="*/ 102 h 102"/>
                  <a:gd name="T34" fmla="*/ 136 w 136"/>
                  <a:gd name="T35" fmla="*/ 9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102">
                    <a:moveTo>
                      <a:pt x="136" y="23"/>
                    </a:moveTo>
                    <a:cubicBezTo>
                      <a:pt x="136" y="11"/>
                      <a:pt x="136" y="11"/>
                      <a:pt x="136" y="11"/>
                    </a:cubicBezTo>
                    <a:cubicBezTo>
                      <a:pt x="136" y="5"/>
                      <a:pt x="131" y="0"/>
                      <a:pt x="125" y="0"/>
                    </a:cubicBezTo>
                    <a:cubicBezTo>
                      <a:pt x="11" y="0"/>
                      <a:pt x="11" y="0"/>
                      <a:pt x="11" y="0"/>
                    </a:cubicBezTo>
                    <a:cubicBezTo>
                      <a:pt x="5" y="0"/>
                      <a:pt x="0" y="5"/>
                      <a:pt x="0" y="11"/>
                    </a:cubicBezTo>
                    <a:cubicBezTo>
                      <a:pt x="0" y="23"/>
                      <a:pt x="0" y="23"/>
                      <a:pt x="0" y="23"/>
                    </a:cubicBezTo>
                    <a:cubicBezTo>
                      <a:pt x="0" y="29"/>
                      <a:pt x="5" y="34"/>
                      <a:pt x="11" y="34"/>
                    </a:cubicBezTo>
                    <a:cubicBezTo>
                      <a:pt x="125" y="34"/>
                      <a:pt x="125" y="34"/>
                      <a:pt x="125" y="34"/>
                    </a:cubicBezTo>
                    <a:cubicBezTo>
                      <a:pt x="131" y="34"/>
                      <a:pt x="136" y="29"/>
                      <a:pt x="136" y="23"/>
                    </a:cubicBezTo>
                    <a:close/>
                    <a:moveTo>
                      <a:pt x="136" y="91"/>
                    </a:moveTo>
                    <a:cubicBezTo>
                      <a:pt x="136" y="79"/>
                      <a:pt x="136" y="79"/>
                      <a:pt x="136" y="79"/>
                    </a:cubicBezTo>
                    <a:cubicBezTo>
                      <a:pt x="136" y="73"/>
                      <a:pt x="131" y="68"/>
                      <a:pt x="125" y="68"/>
                    </a:cubicBezTo>
                    <a:cubicBezTo>
                      <a:pt x="11" y="68"/>
                      <a:pt x="11" y="68"/>
                      <a:pt x="11" y="68"/>
                    </a:cubicBezTo>
                    <a:cubicBezTo>
                      <a:pt x="5" y="68"/>
                      <a:pt x="0" y="73"/>
                      <a:pt x="0" y="79"/>
                    </a:cubicBezTo>
                    <a:cubicBezTo>
                      <a:pt x="0" y="91"/>
                      <a:pt x="0" y="91"/>
                      <a:pt x="0" y="91"/>
                    </a:cubicBezTo>
                    <a:cubicBezTo>
                      <a:pt x="0" y="97"/>
                      <a:pt x="5" y="102"/>
                      <a:pt x="11" y="102"/>
                    </a:cubicBezTo>
                    <a:cubicBezTo>
                      <a:pt x="125" y="102"/>
                      <a:pt x="125" y="102"/>
                      <a:pt x="125" y="102"/>
                    </a:cubicBezTo>
                    <a:cubicBezTo>
                      <a:pt x="131" y="102"/>
                      <a:pt x="136" y="97"/>
                      <a:pt x="136" y="91"/>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a:extLst>
                  <a:ext uri="{FF2B5EF4-FFF2-40B4-BE49-F238E27FC236}">
                    <a16:creationId xmlns:a16="http://schemas.microsoft.com/office/drawing/2014/main" id="{FA2ED414-5EEA-452A-B99A-5E312789A611}"/>
                  </a:ext>
                </a:extLst>
              </p:cNvPr>
              <p:cNvSpPr>
                <a:spLocks noEditPoints="1"/>
              </p:cNvSpPr>
              <p:nvPr/>
            </p:nvSpPr>
            <p:spPr bwMode="auto">
              <a:xfrm>
                <a:off x="7300913" y="3206750"/>
                <a:ext cx="431800" cy="542925"/>
              </a:xfrm>
              <a:custGeom>
                <a:avLst/>
                <a:gdLst>
                  <a:gd name="T0" fmla="*/ 136 w 136"/>
                  <a:gd name="T1" fmla="*/ 92 h 171"/>
                  <a:gd name="T2" fmla="*/ 136 w 136"/>
                  <a:gd name="T3" fmla="*/ 80 h 171"/>
                  <a:gd name="T4" fmla="*/ 125 w 136"/>
                  <a:gd name="T5" fmla="*/ 69 h 171"/>
                  <a:gd name="T6" fmla="*/ 11 w 136"/>
                  <a:gd name="T7" fmla="*/ 69 h 171"/>
                  <a:gd name="T8" fmla="*/ 0 w 136"/>
                  <a:gd name="T9" fmla="*/ 80 h 171"/>
                  <a:gd name="T10" fmla="*/ 0 w 136"/>
                  <a:gd name="T11" fmla="*/ 92 h 171"/>
                  <a:gd name="T12" fmla="*/ 11 w 136"/>
                  <a:gd name="T13" fmla="*/ 103 h 171"/>
                  <a:gd name="T14" fmla="*/ 125 w 136"/>
                  <a:gd name="T15" fmla="*/ 103 h 171"/>
                  <a:gd name="T16" fmla="*/ 136 w 136"/>
                  <a:gd name="T17" fmla="*/ 92 h 171"/>
                  <a:gd name="T18" fmla="*/ 136 w 136"/>
                  <a:gd name="T19" fmla="*/ 160 h 171"/>
                  <a:gd name="T20" fmla="*/ 136 w 136"/>
                  <a:gd name="T21" fmla="*/ 148 h 171"/>
                  <a:gd name="T22" fmla="*/ 125 w 136"/>
                  <a:gd name="T23" fmla="*/ 137 h 171"/>
                  <a:gd name="T24" fmla="*/ 11 w 136"/>
                  <a:gd name="T25" fmla="*/ 137 h 171"/>
                  <a:gd name="T26" fmla="*/ 0 w 136"/>
                  <a:gd name="T27" fmla="*/ 148 h 171"/>
                  <a:gd name="T28" fmla="*/ 0 w 136"/>
                  <a:gd name="T29" fmla="*/ 160 h 171"/>
                  <a:gd name="T30" fmla="*/ 11 w 136"/>
                  <a:gd name="T31" fmla="*/ 171 h 171"/>
                  <a:gd name="T32" fmla="*/ 125 w 136"/>
                  <a:gd name="T33" fmla="*/ 171 h 171"/>
                  <a:gd name="T34" fmla="*/ 136 w 136"/>
                  <a:gd name="T35" fmla="*/ 160 h 171"/>
                  <a:gd name="T36" fmla="*/ 136 w 136"/>
                  <a:gd name="T37" fmla="*/ 23 h 171"/>
                  <a:gd name="T38" fmla="*/ 136 w 136"/>
                  <a:gd name="T39" fmla="*/ 11 h 171"/>
                  <a:gd name="T40" fmla="*/ 125 w 136"/>
                  <a:gd name="T41" fmla="*/ 0 h 171"/>
                  <a:gd name="T42" fmla="*/ 11 w 136"/>
                  <a:gd name="T43" fmla="*/ 0 h 171"/>
                  <a:gd name="T44" fmla="*/ 0 w 136"/>
                  <a:gd name="T45" fmla="*/ 11 h 171"/>
                  <a:gd name="T46" fmla="*/ 0 w 136"/>
                  <a:gd name="T47" fmla="*/ 23 h 171"/>
                  <a:gd name="T48" fmla="*/ 11 w 136"/>
                  <a:gd name="T49" fmla="*/ 34 h 171"/>
                  <a:gd name="T50" fmla="*/ 125 w 136"/>
                  <a:gd name="T51" fmla="*/ 34 h 171"/>
                  <a:gd name="T52" fmla="*/ 136 w 136"/>
                  <a:gd name="T53" fmla="*/ 2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6" h="171">
                    <a:moveTo>
                      <a:pt x="136" y="92"/>
                    </a:moveTo>
                    <a:cubicBezTo>
                      <a:pt x="136" y="80"/>
                      <a:pt x="136" y="80"/>
                      <a:pt x="136" y="80"/>
                    </a:cubicBezTo>
                    <a:cubicBezTo>
                      <a:pt x="136" y="74"/>
                      <a:pt x="131" y="69"/>
                      <a:pt x="125" y="69"/>
                    </a:cubicBezTo>
                    <a:cubicBezTo>
                      <a:pt x="11" y="69"/>
                      <a:pt x="11" y="69"/>
                      <a:pt x="11" y="69"/>
                    </a:cubicBezTo>
                    <a:cubicBezTo>
                      <a:pt x="5" y="69"/>
                      <a:pt x="0" y="74"/>
                      <a:pt x="0" y="80"/>
                    </a:cubicBezTo>
                    <a:cubicBezTo>
                      <a:pt x="0" y="92"/>
                      <a:pt x="0" y="92"/>
                      <a:pt x="0" y="92"/>
                    </a:cubicBezTo>
                    <a:cubicBezTo>
                      <a:pt x="0" y="98"/>
                      <a:pt x="5" y="103"/>
                      <a:pt x="11" y="103"/>
                    </a:cubicBezTo>
                    <a:cubicBezTo>
                      <a:pt x="125" y="103"/>
                      <a:pt x="125" y="103"/>
                      <a:pt x="125" y="103"/>
                    </a:cubicBezTo>
                    <a:cubicBezTo>
                      <a:pt x="131" y="103"/>
                      <a:pt x="136" y="98"/>
                      <a:pt x="136" y="92"/>
                    </a:cubicBezTo>
                    <a:close/>
                    <a:moveTo>
                      <a:pt x="136" y="160"/>
                    </a:moveTo>
                    <a:cubicBezTo>
                      <a:pt x="136" y="148"/>
                      <a:pt x="136" y="148"/>
                      <a:pt x="136" y="148"/>
                    </a:cubicBezTo>
                    <a:cubicBezTo>
                      <a:pt x="136" y="142"/>
                      <a:pt x="131" y="137"/>
                      <a:pt x="125" y="137"/>
                    </a:cubicBezTo>
                    <a:cubicBezTo>
                      <a:pt x="11" y="137"/>
                      <a:pt x="11" y="137"/>
                      <a:pt x="11" y="137"/>
                    </a:cubicBezTo>
                    <a:cubicBezTo>
                      <a:pt x="5" y="137"/>
                      <a:pt x="0" y="142"/>
                      <a:pt x="0" y="148"/>
                    </a:cubicBezTo>
                    <a:cubicBezTo>
                      <a:pt x="0" y="160"/>
                      <a:pt x="0" y="160"/>
                      <a:pt x="0" y="160"/>
                    </a:cubicBezTo>
                    <a:cubicBezTo>
                      <a:pt x="0" y="166"/>
                      <a:pt x="5" y="171"/>
                      <a:pt x="11" y="171"/>
                    </a:cubicBezTo>
                    <a:cubicBezTo>
                      <a:pt x="125" y="171"/>
                      <a:pt x="125" y="171"/>
                      <a:pt x="125" y="171"/>
                    </a:cubicBezTo>
                    <a:cubicBezTo>
                      <a:pt x="131" y="171"/>
                      <a:pt x="136" y="166"/>
                      <a:pt x="136" y="160"/>
                    </a:cubicBezTo>
                    <a:close/>
                    <a:moveTo>
                      <a:pt x="136" y="23"/>
                    </a:moveTo>
                    <a:cubicBezTo>
                      <a:pt x="136" y="11"/>
                      <a:pt x="136" y="11"/>
                      <a:pt x="136" y="11"/>
                    </a:cubicBezTo>
                    <a:cubicBezTo>
                      <a:pt x="136" y="5"/>
                      <a:pt x="131" y="0"/>
                      <a:pt x="125" y="0"/>
                    </a:cubicBezTo>
                    <a:cubicBezTo>
                      <a:pt x="11" y="0"/>
                      <a:pt x="11" y="0"/>
                      <a:pt x="11" y="0"/>
                    </a:cubicBezTo>
                    <a:cubicBezTo>
                      <a:pt x="5" y="0"/>
                      <a:pt x="0" y="5"/>
                      <a:pt x="0" y="11"/>
                    </a:cubicBezTo>
                    <a:cubicBezTo>
                      <a:pt x="0" y="23"/>
                      <a:pt x="0" y="23"/>
                      <a:pt x="0" y="23"/>
                    </a:cubicBezTo>
                    <a:cubicBezTo>
                      <a:pt x="0" y="29"/>
                      <a:pt x="5" y="34"/>
                      <a:pt x="11" y="34"/>
                    </a:cubicBezTo>
                    <a:cubicBezTo>
                      <a:pt x="125" y="34"/>
                      <a:pt x="125" y="34"/>
                      <a:pt x="125" y="34"/>
                    </a:cubicBezTo>
                    <a:cubicBezTo>
                      <a:pt x="131" y="34"/>
                      <a:pt x="136" y="29"/>
                      <a:pt x="136" y="23"/>
                    </a:cubicBezTo>
                    <a:close/>
                  </a:path>
                </a:pathLst>
              </a:custGeom>
              <a:solidFill>
                <a:srgbClr val="0E6D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3">
                <a:extLst>
                  <a:ext uri="{FF2B5EF4-FFF2-40B4-BE49-F238E27FC236}">
                    <a16:creationId xmlns:a16="http://schemas.microsoft.com/office/drawing/2014/main" id="{D2D2B666-EDC9-445F-94CF-0BA700EC7169}"/>
                  </a:ext>
                </a:extLst>
              </p:cNvPr>
              <p:cNvSpPr>
                <a:spLocks/>
              </p:cNvSpPr>
              <p:nvPr/>
            </p:nvSpPr>
            <p:spPr bwMode="auto">
              <a:xfrm>
                <a:off x="6802438" y="2433638"/>
                <a:ext cx="387350" cy="852488"/>
              </a:xfrm>
              <a:custGeom>
                <a:avLst/>
                <a:gdLst>
                  <a:gd name="T0" fmla="*/ 70 w 122"/>
                  <a:gd name="T1" fmla="*/ 269 h 269"/>
                  <a:gd name="T2" fmla="*/ 70 w 122"/>
                  <a:gd name="T3" fmla="*/ 235 h 269"/>
                  <a:gd name="T4" fmla="*/ 122 w 122"/>
                  <a:gd name="T5" fmla="*/ 179 h 269"/>
                  <a:gd name="T6" fmla="*/ 71 w 122"/>
                  <a:gd name="T7" fmla="*/ 119 h 269"/>
                  <a:gd name="T8" fmla="*/ 31 w 122"/>
                  <a:gd name="T9" fmla="*/ 82 h 269"/>
                  <a:gd name="T10" fmla="*/ 65 w 122"/>
                  <a:gd name="T11" fmla="*/ 54 h 269"/>
                  <a:gd name="T12" fmla="*/ 107 w 122"/>
                  <a:gd name="T13" fmla="*/ 65 h 269"/>
                  <a:gd name="T14" fmla="*/ 115 w 122"/>
                  <a:gd name="T15" fmla="*/ 43 h 269"/>
                  <a:gd name="T16" fmla="*/ 72 w 122"/>
                  <a:gd name="T17" fmla="*/ 32 h 269"/>
                  <a:gd name="T18" fmla="*/ 72 w 122"/>
                  <a:gd name="T19" fmla="*/ 0 h 269"/>
                  <a:gd name="T20" fmla="*/ 52 w 122"/>
                  <a:gd name="T21" fmla="*/ 0 h 269"/>
                  <a:gd name="T22" fmla="*/ 52 w 122"/>
                  <a:gd name="T23" fmla="*/ 33 h 269"/>
                  <a:gd name="T24" fmla="*/ 3 w 122"/>
                  <a:gd name="T25" fmla="*/ 86 h 269"/>
                  <a:gd name="T26" fmla="*/ 57 w 122"/>
                  <a:gd name="T27" fmla="*/ 143 h 269"/>
                  <a:gd name="T28" fmla="*/ 94 w 122"/>
                  <a:gd name="T29" fmla="*/ 181 h 269"/>
                  <a:gd name="T30" fmla="*/ 55 w 122"/>
                  <a:gd name="T31" fmla="*/ 213 h 269"/>
                  <a:gd name="T32" fmla="*/ 8 w 122"/>
                  <a:gd name="T33" fmla="*/ 199 h 269"/>
                  <a:gd name="T34" fmla="*/ 0 w 122"/>
                  <a:gd name="T35" fmla="*/ 221 h 269"/>
                  <a:gd name="T36" fmla="*/ 50 w 122"/>
                  <a:gd name="T37" fmla="*/ 236 h 269"/>
                  <a:gd name="T38" fmla="*/ 50 w 122"/>
                  <a:gd name="T39" fmla="*/ 269 h 269"/>
                  <a:gd name="T40" fmla="*/ 70 w 122"/>
                  <a:gd name="T41"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2" h="269">
                    <a:moveTo>
                      <a:pt x="70" y="269"/>
                    </a:moveTo>
                    <a:cubicBezTo>
                      <a:pt x="70" y="235"/>
                      <a:pt x="70" y="235"/>
                      <a:pt x="70" y="235"/>
                    </a:cubicBezTo>
                    <a:cubicBezTo>
                      <a:pt x="104" y="229"/>
                      <a:pt x="122" y="205"/>
                      <a:pt x="122" y="179"/>
                    </a:cubicBezTo>
                    <a:cubicBezTo>
                      <a:pt x="122" y="150"/>
                      <a:pt x="105" y="133"/>
                      <a:pt x="71" y="119"/>
                    </a:cubicBezTo>
                    <a:cubicBezTo>
                      <a:pt x="43" y="108"/>
                      <a:pt x="31" y="99"/>
                      <a:pt x="31" y="82"/>
                    </a:cubicBezTo>
                    <a:cubicBezTo>
                      <a:pt x="31" y="69"/>
                      <a:pt x="40" y="54"/>
                      <a:pt x="65" y="54"/>
                    </a:cubicBezTo>
                    <a:cubicBezTo>
                      <a:pt x="86" y="54"/>
                      <a:pt x="100" y="61"/>
                      <a:pt x="107" y="65"/>
                    </a:cubicBezTo>
                    <a:cubicBezTo>
                      <a:pt x="115" y="43"/>
                      <a:pt x="115" y="43"/>
                      <a:pt x="115" y="43"/>
                    </a:cubicBezTo>
                    <a:cubicBezTo>
                      <a:pt x="105" y="38"/>
                      <a:pt x="92" y="33"/>
                      <a:pt x="72" y="32"/>
                    </a:cubicBezTo>
                    <a:cubicBezTo>
                      <a:pt x="72" y="0"/>
                      <a:pt x="72" y="0"/>
                      <a:pt x="72" y="0"/>
                    </a:cubicBezTo>
                    <a:cubicBezTo>
                      <a:pt x="52" y="0"/>
                      <a:pt x="52" y="0"/>
                      <a:pt x="52" y="0"/>
                    </a:cubicBezTo>
                    <a:cubicBezTo>
                      <a:pt x="52" y="33"/>
                      <a:pt x="52" y="33"/>
                      <a:pt x="52" y="33"/>
                    </a:cubicBezTo>
                    <a:cubicBezTo>
                      <a:pt x="22" y="38"/>
                      <a:pt x="3" y="59"/>
                      <a:pt x="3" y="86"/>
                    </a:cubicBezTo>
                    <a:cubicBezTo>
                      <a:pt x="3" y="114"/>
                      <a:pt x="23" y="129"/>
                      <a:pt x="57" y="143"/>
                    </a:cubicBezTo>
                    <a:cubicBezTo>
                      <a:pt x="81" y="152"/>
                      <a:pt x="94" y="163"/>
                      <a:pt x="94" y="181"/>
                    </a:cubicBezTo>
                    <a:cubicBezTo>
                      <a:pt x="94" y="200"/>
                      <a:pt x="78" y="213"/>
                      <a:pt x="55" y="213"/>
                    </a:cubicBezTo>
                    <a:cubicBezTo>
                      <a:pt x="36" y="213"/>
                      <a:pt x="19" y="207"/>
                      <a:pt x="8" y="199"/>
                    </a:cubicBezTo>
                    <a:cubicBezTo>
                      <a:pt x="0" y="221"/>
                      <a:pt x="0" y="221"/>
                      <a:pt x="0" y="221"/>
                    </a:cubicBezTo>
                    <a:cubicBezTo>
                      <a:pt x="11" y="229"/>
                      <a:pt x="31" y="235"/>
                      <a:pt x="50" y="236"/>
                    </a:cubicBezTo>
                    <a:cubicBezTo>
                      <a:pt x="50" y="269"/>
                      <a:pt x="50" y="269"/>
                      <a:pt x="50" y="269"/>
                    </a:cubicBezTo>
                    <a:lnTo>
                      <a:pt x="70" y="269"/>
                    </a:lnTo>
                    <a:close/>
                  </a:path>
                </a:pathLst>
              </a:custGeom>
              <a:solidFill>
                <a:srgbClr val="91A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7" name="Freeform 38">
              <a:extLst>
                <a:ext uri="{FF2B5EF4-FFF2-40B4-BE49-F238E27FC236}">
                  <a16:creationId xmlns:a16="http://schemas.microsoft.com/office/drawing/2014/main" id="{E8E7854D-4E11-43DD-9708-1867F37E26E3}"/>
                </a:ext>
              </a:extLst>
            </p:cNvPr>
            <p:cNvSpPr>
              <a:spLocks/>
            </p:cNvSpPr>
            <p:nvPr/>
          </p:nvSpPr>
          <p:spPr bwMode="auto">
            <a:xfrm>
              <a:off x="6180138" y="3825875"/>
              <a:ext cx="2673351" cy="1549400"/>
            </a:xfrm>
            <a:custGeom>
              <a:avLst/>
              <a:gdLst>
                <a:gd name="T0" fmla="*/ 12 w 628"/>
                <a:gd name="T1" fmla="*/ 698 h 698"/>
                <a:gd name="T2" fmla="*/ 0 w 628"/>
                <a:gd name="T3" fmla="*/ 686 h 698"/>
                <a:gd name="T4" fmla="*/ 0 w 628"/>
                <a:gd name="T5" fmla="*/ 0 h 698"/>
                <a:gd name="T6" fmla="*/ 628 w 628"/>
                <a:gd name="T7" fmla="*/ 0 h 698"/>
                <a:gd name="T8" fmla="*/ 628 w 628"/>
                <a:gd name="T9" fmla="*/ 686 h 698"/>
                <a:gd name="T10" fmla="*/ 616 w 628"/>
                <a:gd name="T11" fmla="*/ 698 h 698"/>
                <a:gd name="T12" fmla="*/ 12 w 628"/>
                <a:gd name="T13" fmla="*/ 698 h 698"/>
              </a:gdLst>
              <a:ahLst/>
              <a:cxnLst>
                <a:cxn ang="0">
                  <a:pos x="T0" y="T1"/>
                </a:cxn>
                <a:cxn ang="0">
                  <a:pos x="T2" y="T3"/>
                </a:cxn>
                <a:cxn ang="0">
                  <a:pos x="T4" y="T5"/>
                </a:cxn>
                <a:cxn ang="0">
                  <a:pos x="T6" y="T7"/>
                </a:cxn>
                <a:cxn ang="0">
                  <a:pos x="T8" y="T9"/>
                </a:cxn>
                <a:cxn ang="0">
                  <a:pos x="T10" y="T11"/>
                </a:cxn>
                <a:cxn ang="0">
                  <a:pos x="T12" y="T13"/>
                </a:cxn>
              </a:cxnLst>
              <a:rect l="0" t="0" r="r" b="b"/>
              <a:pathLst>
                <a:path w="628" h="698">
                  <a:moveTo>
                    <a:pt x="12" y="698"/>
                  </a:moveTo>
                  <a:cubicBezTo>
                    <a:pt x="5" y="698"/>
                    <a:pt x="0" y="693"/>
                    <a:pt x="0" y="686"/>
                  </a:cubicBezTo>
                  <a:cubicBezTo>
                    <a:pt x="0" y="0"/>
                    <a:pt x="0" y="0"/>
                    <a:pt x="0" y="0"/>
                  </a:cubicBezTo>
                  <a:cubicBezTo>
                    <a:pt x="628" y="0"/>
                    <a:pt x="628" y="0"/>
                    <a:pt x="628" y="0"/>
                  </a:cubicBezTo>
                  <a:cubicBezTo>
                    <a:pt x="628" y="686"/>
                    <a:pt x="628" y="686"/>
                    <a:pt x="628" y="686"/>
                  </a:cubicBezTo>
                  <a:cubicBezTo>
                    <a:pt x="628" y="693"/>
                    <a:pt x="623" y="698"/>
                    <a:pt x="616" y="698"/>
                  </a:cubicBezTo>
                  <a:lnTo>
                    <a:pt x="12" y="698"/>
                  </a:lnTo>
                  <a:close/>
                </a:path>
              </a:pathLst>
            </a:custGeom>
            <a:noFill/>
            <a:ln>
              <a:noFill/>
            </a:ln>
            <a:extLst/>
          </p:spPr>
          <p:txBody>
            <a:bodyPr vert="horz" wrap="square" lIns="182880" tIns="182880" rIns="182880" bIns="182880" numCol="1" anchor="ctr" anchorCtr="0" compatLnSpc="1">
              <a:prstTxWarp prst="textNoShape">
                <a:avLst/>
              </a:prstTxWarp>
            </a:bodyPr>
            <a:lstStyle/>
            <a:p>
              <a:pPr algn="ctr"/>
              <a:r>
                <a:rPr lang="en-US" sz="2400" dirty="0">
                  <a:latin typeface="Segoe UI" panose="020B0502040204020203" pitchFamily="34" charset="0"/>
                  <a:ea typeface="Calibri" panose="020F0502020204030204" pitchFamily="34" charset="0"/>
                </a:rPr>
                <a:t>Tools are</a:t>
              </a:r>
              <a:br>
                <a:rPr lang="en-US" sz="2400" dirty="0">
                  <a:latin typeface="Segoe UI" panose="020B0502040204020203" pitchFamily="34" charset="0"/>
                  <a:ea typeface="Calibri" panose="020F0502020204030204" pitchFamily="34" charset="0"/>
                </a:rPr>
              </a:br>
              <a:r>
                <a:rPr lang="en-US" sz="2400" dirty="0">
                  <a:latin typeface="Segoe UI" panose="020B0502040204020203" pitchFamily="34" charset="0"/>
                  <a:ea typeface="Calibri" panose="020F0502020204030204" pitchFamily="34" charset="0"/>
                </a:rPr>
                <a:t>cost-prohibitive</a:t>
              </a:r>
              <a:endParaRPr lang="en-US" sz="2800" dirty="0">
                <a:latin typeface="Segoe UI" panose="020B0502040204020203" pitchFamily="34" charset="0"/>
                <a:ea typeface="Calibri" panose="020F0502020204030204" pitchFamily="34" charset="0"/>
              </a:endParaRPr>
            </a:p>
          </p:txBody>
        </p:sp>
      </p:grpSp>
      <p:grpSp>
        <p:nvGrpSpPr>
          <p:cNvPr id="102" name="Group 101">
            <a:extLst>
              <a:ext uri="{FF2B5EF4-FFF2-40B4-BE49-F238E27FC236}">
                <a16:creationId xmlns:a16="http://schemas.microsoft.com/office/drawing/2014/main" id="{1D5CAC4E-03DC-4656-B1B7-8296102CB802}"/>
              </a:ext>
            </a:extLst>
          </p:cNvPr>
          <p:cNvGrpSpPr/>
          <p:nvPr/>
        </p:nvGrpSpPr>
        <p:grpSpPr>
          <a:xfrm>
            <a:off x="9021763" y="1876425"/>
            <a:ext cx="2674938" cy="3498850"/>
            <a:chOff x="9021763" y="1876425"/>
            <a:chExt cx="2674938" cy="3498850"/>
          </a:xfrm>
        </p:grpSpPr>
        <p:sp>
          <p:nvSpPr>
            <p:cNvPr id="12" name="Freeform 8">
              <a:extLst>
                <a:ext uri="{FF2B5EF4-FFF2-40B4-BE49-F238E27FC236}">
                  <a16:creationId xmlns:a16="http://schemas.microsoft.com/office/drawing/2014/main" id="{2F3665FA-E69C-4899-9A7E-B96112D522C8}"/>
                </a:ext>
              </a:extLst>
            </p:cNvPr>
            <p:cNvSpPr>
              <a:spLocks/>
            </p:cNvSpPr>
            <p:nvPr/>
          </p:nvSpPr>
          <p:spPr bwMode="auto">
            <a:xfrm>
              <a:off x="9024938" y="1876425"/>
              <a:ext cx="2671763" cy="3498850"/>
            </a:xfrm>
            <a:custGeom>
              <a:avLst/>
              <a:gdLst>
                <a:gd name="T0" fmla="*/ 828 w 842"/>
                <a:gd name="T1" fmla="*/ 1104 h 1104"/>
                <a:gd name="T2" fmla="*/ 14 w 842"/>
                <a:gd name="T3" fmla="*/ 1104 h 1104"/>
                <a:gd name="T4" fmla="*/ 0 w 842"/>
                <a:gd name="T5" fmla="*/ 1090 h 1104"/>
                <a:gd name="T6" fmla="*/ 0 w 842"/>
                <a:gd name="T7" fmla="*/ 14 h 1104"/>
                <a:gd name="T8" fmla="*/ 14 w 842"/>
                <a:gd name="T9" fmla="*/ 0 h 1104"/>
                <a:gd name="T10" fmla="*/ 828 w 842"/>
                <a:gd name="T11" fmla="*/ 0 h 1104"/>
                <a:gd name="T12" fmla="*/ 842 w 842"/>
                <a:gd name="T13" fmla="*/ 14 h 1104"/>
                <a:gd name="T14" fmla="*/ 842 w 842"/>
                <a:gd name="T15" fmla="*/ 1090 h 1104"/>
                <a:gd name="T16" fmla="*/ 828 w 842"/>
                <a:gd name="T17" fmla="*/ 110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2" h="1104">
                  <a:moveTo>
                    <a:pt x="828" y="1104"/>
                  </a:moveTo>
                  <a:cubicBezTo>
                    <a:pt x="14" y="1104"/>
                    <a:pt x="14" y="1104"/>
                    <a:pt x="14" y="1104"/>
                  </a:cubicBezTo>
                  <a:cubicBezTo>
                    <a:pt x="6" y="1104"/>
                    <a:pt x="0" y="1098"/>
                    <a:pt x="0" y="1090"/>
                  </a:cubicBezTo>
                  <a:cubicBezTo>
                    <a:pt x="0" y="14"/>
                    <a:pt x="0" y="14"/>
                    <a:pt x="0" y="14"/>
                  </a:cubicBezTo>
                  <a:cubicBezTo>
                    <a:pt x="0" y="6"/>
                    <a:pt x="6" y="0"/>
                    <a:pt x="14" y="0"/>
                  </a:cubicBezTo>
                  <a:cubicBezTo>
                    <a:pt x="828" y="0"/>
                    <a:pt x="828" y="0"/>
                    <a:pt x="828" y="0"/>
                  </a:cubicBezTo>
                  <a:cubicBezTo>
                    <a:pt x="836" y="0"/>
                    <a:pt x="842" y="6"/>
                    <a:pt x="842" y="14"/>
                  </a:cubicBezTo>
                  <a:cubicBezTo>
                    <a:pt x="842" y="1090"/>
                    <a:pt x="842" y="1090"/>
                    <a:pt x="842" y="1090"/>
                  </a:cubicBezTo>
                  <a:cubicBezTo>
                    <a:pt x="842" y="1098"/>
                    <a:pt x="836" y="1104"/>
                    <a:pt x="828" y="1104"/>
                  </a:cubicBezTo>
                  <a:close/>
                </a:path>
              </a:pathLst>
            </a:custGeom>
            <a:solidFill>
              <a:srgbClr val="FFFFFF"/>
            </a:solidFill>
            <a:ln w="31750">
              <a:solidFill>
                <a:srgbClr val="40CDF5"/>
              </a:solidFill>
              <a:round/>
              <a:headEnd/>
              <a:tailEnd/>
            </a:ln>
            <a:effectLst>
              <a:outerShdw blurRad="101600" dist="101600" dir="5400000" algn="t"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en-US"/>
            </a:p>
          </p:txBody>
        </p:sp>
        <p:grpSp>
          <p:nvGrpSpPr>
            <p:cNvPr id="92" name="Group 91">
              <a:extLst>
                <a:ext uri="{FF2B5EF4-FFF2-40B4-BE49-F238E27FC236}">
                  <a16:creationId xmlns:a16="http://schemas.microsoft.com/office/drawing/2014/main" id="{DFB0B56B-36FD-4CAD-9640-6C9F79FFE31E}"/>
                </a:ext>
              </a:extLst>
            </p:cNvPr>
            <p:cNvGrpSpPr/>
            <p:nvPr/>
          </p:nvGrpSpPr>
          <p:grpSpPr>
            <a:xfrm>
              <a:off x="9451975" y="2382838"/>
              <a:ext cx="1816100" cy="1443037"/>
              <a:chOff x="9451975" y="2370138"/>
              <a:chExt cx="1816100" cy="1443037"/>
            </a:xfrm>
            <a:effectLst>
              <a:outerShdw blurRad="50800" dist="38100" dir="5400000" algn="t" rotWithShape="0">
                <a:prstClr val="black">
                  <a:alpha val="40000"/>
                </a:prstClr>
              </a:outerShdw>
            </a:effectLst>
          </p:grpSpPr>
          <p:sp>
            <p:nvSpPr>
              <p:cNvPr id="21" name="Freeform 17">
                <a:extLst>
                  <a:ext uri="{FF2B5EF4-FFF2-40B4-BE49-F238E27FC236}">
                    <a16:creationId xmlns:a16="http://schemas.microsoft.com/office/drawing/2014/main" id="{E8909F31-B6F4-498F-A0B4-B6C4BDF30953}"/>
                  </a:ext>
                </a:extLst>
              </p:cNvPr>
              <p:cNvSpPr>
                <a:spLocks/>
              </p:cNvSpPr>
              <p:nvPr/>
            </p:nvSpPr>
            <p:spPr bwMode="auto">
              <a:xfrm>
                <a:off x="9690100" y="2513013"/>
                <a:ext cx="1339850" cy="1211263"/>
              </a:xfrm>
              <a:custGeom>
                <a:avLst/>
                <a:gdLst>
                  <a:gd name="T0" fmla="*/ 446 w 844"/>
                  <a:gd name="T1" fmla="*/ 150 h 763"/>
                  <a:gd name="T2" fmla="*/ 446 w 844"/>
                  <a:gd name="T3" fmla="*/ 0 h 763"/>
                  <a:gd name="T4" fmla="*/ 398 w 844"/>
                  <a:gd name="T5" fmla="*/ 0 h 763"/>
                  <a:gd name="T6" fmla="*/ 398 w 844"/>
                  <a:gd name="T7" fmla="*/ 150 h 763"/>
                  <a:gd name="T8" fmla="*/ 0 w 844"/>
                  <a:gd name="T9" fmla="*/ 150 h 763"/>
                  <a:gd name="T10" fmla="*/ 0 w 844"/>
                  <a:gd name="T11" fmla="*/ 763 h 763"/>
                  <a:gd name="T12" fmla="*/ 48 w 844"/>
                  <a:gd name="T13" fmla="*/ 763 h 763"/>
                  <a:gd name="T14" fmla="*/ 48 w 844"/>
                  <a:gd name="T15" fmla="*/ 198 h 763"/>
                  <a:gd name="T16" fmla="*/ 796 w 844"/>
                  <a:gd name="T17" fmla="*/ 198 h 763"/>
                  <a:gd name="T18" fmla="*/ 796 w 844"/>
                  <a:gd name="T19" fmla="*/ 763 h 763"/>
                  <a:gd name="T20" fmla="*/ 844 w 844"/>
                  <a:gd name="T21" fmla="*/ 763 h 763"/>
                  <a:gd name="T22" fmla="*/ 844 w 844"/>
                  <a:gd name="T23" fmla="*/ 150 h 763"/>
                  <a:gd name="T24" fmla="*/ 446 w 844"/>
                  <a:gd name="T25" fmla="*/ 150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4" h="763">
                    <a:moveTo>
                      <a:pt x="446" y="150"/>
                    </a:moveTo>
                    <a:lnTo>
                      <a:pt x="446" y="0"/>
                    </a:lnTo>
                    <a:lnTo>
                      <a:pt x="398" y="0"/>
                    </a:lnTo>
                    <a:lnTo>
                      <a:pt x="398" y="150"/>
                    </a:lnTo>
                    <a:lnTo>
                      <a:pt x="0" y="150"/>
                    </a:lnTo>
                    <a:lnTo>
                      <a:pt x="0" y="763"/>
                    </a:lnTo>
                    <a:lnTo>
                      <a:pt x="48" y="763"/>
                    </a:lnTo>
                    <a:lnTo>
                      <a:pt x="48" y="198"/>
                    </a:lnTo>
                    <a:lnTo>
                      <a:pt x="796" y="198"/>
                    </a:lnTo>
                    <a:lnTo>
                      <a:pt x="796" y="763"/>
                    </a:lnTo>
                    <a:lnTo>
                      <a:pt x="844" y="763"/>
                    </a:lnTo>
                    <a:lnTo>
                      <a:pt x="844" y="150"/>
                    </a:lnTo>
                    <a:lnTo>
                      <a:pt x="446" y="150"/>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8">
                <a:extLst>
                  <a:ext uri="{FF2B5EF4-FFF2-40B4-BE49-F238E27FC236}">
                    <a16:creationId xmlns:a16="http://schemas.microsoft.com/office/drawing/2014/main" id="{F035AAC6-EB08-4EF4-BC27-E7BD67603C8D}"/>
                  </a:ext>
                </a:extLst>
              </p:cNvPr>
              <p:cNvSpPr>
                <a:spLocks noChangeArrowheads="1"/>
              </p:cNvSpPr>
              <p:nvPr/>
            </p:nvSpPr>
            <p:spPr bwMode="auto">
              <a:xfrm>
                <a:off x="9451975" y="3327400"/>
                <a:ext cx="549275" cy="18097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9">
                <a:extLst>
                  <a:ext uri="{FF2B5EF4-FFF2-40B4-BE49-F238E27FC236}">
                    <a16:creationId xmlns:a16="http://schemas.microsoft.com/office/drawing/2014/main" id="{71C9830D-F6BB-43B1-A4F1-EC154DFC573C}"/>
                  </a:ext>
                </a:extLst>
              </p:cNvPr>
              <p:cNvSpPr>
                <a:spLocks noChangeArrowheads="1"/>
              </p:cNvSpPr>
              <p:nvPr/>
            </p:nvSpPr>
            <p:spPr bwMode="auto">
              <a:xfrm>
                <a:off x="9451975" y="3022600"/>
                <a:ext cx="549275" cy="18097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0">
                <a:extLst>
                  <a:ext uri="{FF2B5EF4-FFF2-40B4-BE49-F238E27FC236}">
                    <a16:creationId xmlns:a16="http://schemas.microsoft.com/office/drawing/2014/main" id="{FA3DBF23-DE45-4654-AA7D-FC0278A12F96}"/>
                  </a:ext>
                </a:extLst>
              </p:cNvPr>
              <p:cNvSpPr>
                <a:spLocks noChangeArrowheads="1"/>
              </p:cNvSpPr>
              <p:nvPr/>
            </p:nvSpPr>
            <p:spPr bwMode="auto">
              <a:xfrm>
                <a:off x="9451975" y="3632200"/>
                <a:ext cx="549275" cy="18097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1">
                <a:extLst>
                  <a:ext uri="{FF2B5EF4-FFF2-40B4-BE49-F238E27FC236}">
                    <a16:creationId xmlns:a16="http://schemas.microsoft.com/office/drawing/2014/main" id="{728D83F8-C4F7-4D02-A412-7309CDA6903E}"/>
                  </a:ext>
                </a:extLst>
              </p:cNvPr>
              <p:cNvSpPr>
                <a:spLocks noChangeArrowheads="1"/>
              </p:cNvSpPr>
              <p:nvPr/>
            </p:nvSpPr>
            <p:spPr bwMode="auto">
              <a:xfrm>
                <a:off x="10718800" y="3327400"/>
                <a:ext cx="549275" cy="180975"/>
              </a:xfrm>
              <a:prstGeom prst="rect">
                <a:avLst/>
              </a:prstGeom>
              <a:solidFill>
                <a:srgbClr val="00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2">
                <a:extLst>
                  <a:ext uri="{FF2B5EF4-FFF2-40B4-BE49-F238E27FC236}">
                    <a16:creationId xmlns:a16="http://schemas.microsoft.com/office/drawing/2014/main" id="{B2FAAE1D-5C37-47D9-86CF-B7E5B484C3B5}"/>
                  </a:ext>
                </a:extLst>
              </p:cNvPr>
              <p:cNvSpPr>
                <a:spLocks noChangeArrowheads="1"/>
              </p:cNvSpPr>
              <p:nvPr/>
            </p:nvSpPr>
            <p:spPr bwMode="auto">
              <a:xfrm>
                <a:off x="10718800" y="3022600"/>
                <a:ext cx="549275" cy="180975"/>
              </a:xfrm>
              <a:prstGeom prst="rect">
                <a:avLst/>
              </a:prstGeom>
              <a:solidFill>
                <a:srgbClr val="00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3">
                <a:extLst>
                  <a:ext uri="{FF2B5EF4-FFF2-40B4-BE49-F238E27FC236}">
                    <a16:creationId xmlns:a16="http://schemas.microsoft.com/office/drawing/2014/main" id="{ABCA2473-4665-4C28-B3CC-F8C1E023F731}"/>
                  </a:ext>
                </a:extLst>
              </p:cNvPr>
              <p:cNvSpPr>
                <a:spLocks noChangeArrowheads="1"/>
              </p:cNvSpPr>
              <p:nvPr/>
            </p:nvSpPr>
            <p:spPr bwMode="auto">
              <a:xfrm>
                <a:off x="10718800" y="3632200"/>
                <a:ext cx="549275" cy="180975"/>
              </a:xfrm>
              <a:prstGeom prst="rect">
                <a:avLst/>
              </a:prstGeom>
              <a:solidFill>
                <a:srgbClr val="00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4">
                <a:extLst>
                  <a:ext uri="{FF2B5EF4-FFF2-40B4-BE49-F238E27FC236}">
                    <a16:creationId xmlns:a16="http://schemas.microsoft.com/office/drawing/2014/main" id="{BAE075E8-56B6-40C8-8C91-FFCF21F26130}"/>
                  </a:ext>
                </a:extLst>
              </p:cNvPr>
              <p:cNvSpPr>
                <a:spLocks noChangeArrowheads="1"/>
              </p:cNvSpPr>
              <p:nvPr/>
            </p:nvSpPr>
            <p:spPr bwMode="auto">
              <a:xfrm>
                <a:off x="10017125" y="2370138"/>
                <a:ext cx="685800" cy="2286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8" name="Freeform 38">
              <a:extLst>
                <a:ext uri="{FF2B5EF4-FFF2-40B4-BE49-F238E27FC236}">
                  <a16:creationId xmlns:a16="http://schemas.microsoft.com/office/drawing/2014/main" id="{056F9BCE-DDFC-46DF-A9D6-E1DD2F183DB8}"/>
                </a:ext>
              </a:extLst>
            </p:cNvPr>
            <p:cNvSpPr>
              <a:spLocks/>
            </p:cNvSpPr>
            <p:nvPr/>
          </p:nvSpPr>
          <p:spPr bwMode="auto">
            <a:xfrm>
              <a:off x="9021763" y="3817938"/>
              <a:ext cx="2673351" cy="1557337"/>
            </a:xfrm>
            <a:custGeom>
              <a:avLst/>
              <a:gdLst>
                <a:gd name="T0" fmla="*/ 12 w 628"/>
                <a:gd name="T1" fmla="*/ 698 h 698"/>
                <a:gd name="T2" fmla="*/ 0 w 628"/>
                <a:gd name="T3" fmla="*/ 686 h 698"/>
                <a:gd name="T4" fmla="*/ 0 w 628"/>
                <a:gd name="T5" fmla="*/ 0 h 698"/>
                <a:gd name="T6" fmla="*/ 628 w 628"/>
                <a:gd name="T7" fmla="*/ 0 h 698"/>
                <a:gd name="T8" fmla="*/ 628 w 628"/>
                <a:gd name="T9" fmla="*/ 686 h 698"/>
                <a:gd name="T10" fmla="*/ 616 w 628"/>
                <a:gd name="T11" fmla="*/ 698 h 698"/>
                <a:gd name="T12" fmla="*/ 12 w 628"/>
                <a:gd name="T13" fmla="*/ 698 h 698"/>
              </a:gdLst>
              <a:ahLst/>
              <a:cxnLst>
                <a:cxn ang="0">
                  <a:pos x="T0" y="T1"/>
                </a:cxn>
                <a:cxn ang="0">
                  <a:pos x="T2" y="T3"/>
                </a:cxn>
                <a:cxn ang="0">
                  <a:pos x="T4" y="T5"/>
                </a:cxn>
                <a:cxn ang="0">
                  <a:pos x="T6" y="T7"/>
                </a:cxn>
                <a:cxn ang="0">
                  <a:pos x="T8" y="T9"/>
                </a:cxn>
                <a:cxn ang="0">
                  <a:pos x="T10" y="T11"/>
                </a:cxn>
                <a:cxn ang="0">
                  <a:pos x="T12" y="T13"/>
                </a:cxn>
              </a:cxnLst>
              <a:rect l="0" t="0" r="r" b="b"/>
              <a:pathLst>
                <a:path w="628" h="698">
                  <a:moveTo>
                    <a:pt x="12" y="698"/>
                  </a:moveTo>
                  <a:cubicBezTo>
                    <a:pt x="5" y="698"/>
                    <a:pt x="0" y="693"/>
                    <a:pt x="0" y="686"/>
                  </a:cubicBezTo>
                  <a:cubicBezTo>
                    <a:pt x="0" y="0"/>
                    <a:pt x="0" y="0"/>
                    <a:pt x="0" y="0"/>
                  </a:cubicBezTo>
                  <a:cubicBezTo>
                    <a:pt x="628" y="0"/>
                    <a:pt x="628" y="0"/>
                    <a:pt x="628" y="0"/>
                  </a:cubicBezTo>
                  <a:cubicBezTo>
                    <a:pt x="628" y="686"/>
                    <a:pt x="628" y="686"/>
                    <a:pt x="628" y="686"/>
                  </a:cubicBezTo>
                  <a:cubicBezTo>
                    <a:pt x="628" y="693"/>
                    <a:pt x="623" y="698"/>
                    <a:pt x="616" y="698"/>
                  </a:cubicBezTo>
                  <a:lnTo>
                    <a:pt x="12" y="698"/>
                  </a:lnTo>
                  <a:close/>
                </a:path>
              </a:pathLst>
            </a:custGeom>
            <a:noFill/>
            <a:ln>
              <a:noFill/>
            </a:ln>
            <a:extLst/>
          </p:spPr>
          <p:txBody>
            <a:bodyPr vert="horz" wrap="square" lIns="182880" tIns="182880" rIns="182880" bIns="182880" numCol="1" anchor="ctr" anchorCtr="0" compatLnSpc="1">
              <a:prstTxWarp prst="textNoShape">
                <a:avLst/>
              </a:prstTxWarp>
            </a:bodyPr>
            <a:lstStyle/>
            <a:p>
              <a:pPr algn="ctr"/>
              <a:r>
                <a:rPr lang="en-US" sz="2400" dirty="0">
                  <a:latin typeface="Segoe UI" panose="020B0502040204020203" pitchFamily="34" charset="0"/>
                  <a:ea typeface="Calibri" panose="020F0502020204030204" pitchFamily="34" charset="0"/>
                </a:rPr>
                <a:t>Siloed organizations or</a:t>
              </a:r>
              <a:br>
                <a:rPr lang="en-US" sz="2400" dirty="0">
                  <a:latin typeface="Segoe UI" panose="020B0502040204020203" pitchFamily="34" charset="0"/>
                  <a:ea typeface="Calibri" panose="020F0502020204030204" pitchFamily="34" charset="0"/>
                </a:rPr>
              </a:br>
              <a:r>
                <a:rPr lang="en-US" sz="2400" dirty="0">
                  <a:latin typeface="Segoe UI" panose="020B0502040204020203" pitchFamily="34" charset="0"/>
                  <a:ea typeface="Calibri" panose="020F0502020204030204" pitchFamily="34" charset="0"/>
                </a:rPr>
                <a:t>departments</a:t>
              </a:r>
              <a:endParaRPr lang="en-US" sz="2800" dirty="0">
                <a:latin typeface="Segoe UI" panose="020B0502040204020203" pitchFamily="34" charset="0"/>
                <a:ea typeface="Calibri" panose="020F0502020204030204" pitchFamily="34" charset="0"/>
              </a:endParaRPr>
            </a:p>
          </p:txBody>
        </p:sp>
      </p:grpSp>
    </p:spTree>
    <p:extLst>
      <p:ext uri="{BB962C8B-B14F-4D97-AF65-F5344CB8AC3E}">
        <p14:creationId xmlns:p14="http://schemas.microsoft.com/office/powerpoint/2010/main" val="23587731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C06C0C-FBAB-4AED-B5B0-64FF84F2C6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135" y="2906829"/>
            <a:ext cx="11675444" cy="3979309"/>
          </a:xfrm>
          <a:prstGeom prst="rect">
            <a:avLst/>
          </a:prstGeom>
        </p:spPr>
      </p:pic>
      <p:sp>
        <p:nvSpPr>
          <p:cNvPr id="57" name="Rectangle 56">
            <a:extLst>
              <a:ext uri="{FF2B5EF4-FFF2-40B4-BE49-F238E27FC236}">
                <a16:creationId xmlns:a16="http://schemas.microsoft.com/office/drawing/2014/main" id="{5731A9EF-A38D-4499-91A0-8A1916FAC0CB}"/>
              </a:ext>
            </a:extLst>
          </p:cNvPr>
          <p:cNvSpPr/>
          <p:nvPr/>
        </p:nvSpPr>
        <p:spPr>
          <a:xfrm>
            <a:off x="356135" y="0"/>
            <a:ext cx="4856939" cy="3154710"/>
          </a:xfrm>
          <a:prstGeom prst="rect">
            <a:avLst/>
          </a:prstGeom>
        </p:spPr>
        <p:txBody>
          <a:bodyPr wrap="square">
            <a:spAutoFit/>
          </a:bodyPr>
          <a:lstStyle/>
          <a:p>
            <a:r>
              <a:rPr lang="en-US" sz="19900" kern="0" dirty="0">
                <a:solidFill>
                  <a:srgbClr val="F08400"/>
                </a:solidFill>
                <a:latin typeface="Segoe UI Light" panose="020B0502040204020203" pitchFamily="34" charset="0"/>
                <a:cs typeface="Segoe UI Light" panose="020B0502040204020203" pitchFamily="34" charset="0"/>
                <a:sym typeface="Gill Sans" pitchFamily="-84" charset="0"/>
              </a:rPr>
              <a:t>97%</a:t>
            </a:r>
            <a:endParaRPr lang="en-US" sz="6000" dirty="0">
              <a:solidFill>
                <a:srgbClr val="F08400"/>
              </a:solidFill>
              <a:latin typeface="Segoe UI Light" panose="020B0502040204020203" pitchFamily="34" charset="0"/>
              <a:cs typeface="Segoe UI Light" panose="020B0502040204020203" pitchFamily="34" charset="0"/>
            </a:endParaRPr>
          </a:p>
        </p:txBody>
      </p:sp>
      <p:sp>
        <p:nvSpPr>
          <p:cNvPr id="58" name="Rectangle 57">
            <a:extLst>
              <a:ext uri="{FF2B5EF4-FFF2-40B4-BE49-F238E27FC236}">
                <a16:creationId xmlns:a16="http://schemas.microsoft.com/office/drawing/2014/main" id="{87D9939F-9B5B-416E-A296-0F86D3A0C88C}"/>
              </a:ext>
            </a:extLst>
          </p:cNvPr>
          <p:cNvSpPr/>
          <p:nvPr/>
        </p:nvSpPr>
        <p:spPr>
          <a:xfrm>
            <a:off x="5530707" y="644892"/>
            <a:ext cx="6217920" cy="2015936"/>
          </a:xfrm>
          <a:prstGeom prst="rect">
            <a:avLst/>
          </a:prstGeom>
        </p:spPr>
        <p:txBody>
          <a:bodyPr wrap="square">
            <a:spAutoFit/>
          </a:bodyPr>
          <a:lstStyle/>
          <a:p>
            <a:pPr>
              <a:lnSpc>
                <a:spcPts val="5000"/>
              </a:lnSpc>
            </a:pPr>
            <a:r>
              <a:rPr lang="en-US" sz="2400" dirty="0">
                <a:solidFill>
                  <a:srgbClr val="737373"/>
                </a:solidFill>
              </a:rPr>
              <a:t>of organizations are looking to</a:t>
            </a:r>
          </a:p>
          <a:p>
            <a:pPr>
              <a:lnSpc>
                <a:spcPts val="5000"/>
              </a:lnSpc>
            </a:pPr>
            <a:r>
              <a:rPr lang="en-US" sz="4400" dirty="0">
                <a:solidFill>
                  <a:srgbClr val="005291"/>
                </a:solidFill>
              </a:rPr>
              <a:t>achieve a complete view of the customer</a:t>
            </a:r>
            <a:endParaRPr lang="en-US" sz="6000" dirty="0">
              <a:solidFill>
                <a:srgbClr val="00529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0012317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3" y="1310276"/>
            <a:ext cx="5880259" cy="2293620"/>
          </a:xfrm>
        </p:spPr>
        <p:txBody>
          <a:bodyPr/>
          <a:lstStyle/>
          <a:p>
            <a:r>
              <a:rPr lang="en-US" dirty="0"/>
              <a:t>Implementing</a:t>
            </a:r>
            <a:br>
              <a:rPr lang="en-US" dirty="0"/>
            </a:br>
            <a:r>
              <a:rPr lang="en-US" dirty="0"/>
              <a:t>Customer 360</a:t>
            </a:r>
          </a:p>
        </p:txBody>
      </p:sp>
    </p:spTree>
    <p:extLst>
      <p:ext uri="{BB962C8B-B14F-4D97-AF65-F5344CB8AC3E}">
        <p14:creationId xmlns:p14="http://schemas.microsoft.com/office/powerpoint/2010/main" val="3539485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Slide Number Placeholder 1"/>
          <p:cNvSpPr>
            <a:spLocks noGrp="1"/>
          </p:cNvSpPr>
          <p:nvPr>
            <p:ph type="sldNum" sz="quarter" idx="4"/>
          </p:nvPr>
        </p:nvSpPr>
        <p:spPr>
          <a:xfrm>
            <a:off x="9573491" y="6570599"/>
            <a:ext cx="2493818" cy="365125"/>
          </a:xfrm>
        </p:spPr>
        <p:txBody>
          <a:bodyPr/>
          <a:lstStyle/>
          <a:p>
            <a:fld id="{A34B8C21-472C-43AD-8B9F-5964D09AB204}" type="slidenum">
              <a:rPr lang="en-IN" sz="1100" smtClean="0"/>
              <a:pPr/>
              <a:t>8</a:t>
            </a:fld>
            <a:endParaRPr lang="en-IN" sz="11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5289" y="2328560"/>
            <a:ext cx="3761422" cy="3753332"/>
          </a:xfrm>
          <a:prstGeom prst="rect">
            <a:avLst/>
          </a:prstGeom>
        </p:spPr>
      </p:pic>
      <p:sp>
        <p:nvSpPr>
          <p:cNvPr id="3" name="Rectangle 2"/>
          <p:cNvSpPr/>
          <p:nvPr/>
        </p:nvSpPr>
        <p:spPr>
          <a:xfrm>
            <a:off x="3711446" y="1435450"/>
            <a:ext cx="4749858" cy="1077218"/>
          </a:xfrm>
          <a:prstGeom prst="rect">
            <a:avLst/>
          </a:prstGeom>
        </p:spPr>
        <p:txBody>
          <a:bodyPr wrap="square">
            <a:spAutoFit/>
          </a:bodyPr>
          <a:lstStyle/>
          <a:p>
            <a:pPr algn="ctr"/>
            <a:r>
              <a:rPr lang="en-US" sz="2400" dirty="0">
                <a:solidFill>
                  <a:srgbClr val="005291"/>
                </a:solidFill>
              </a:rPr>
              <a:t>Interpreting data and analyses…</a:t>
            </a:r>
          </a:p>
          <a:p>
            <a:pPr algn="ctr"/>
            <a:r>
              <a:rPr lang="en-US" sz="1600" dirty="0">
                <a:solidFill>
                  <a:srgbClr val="0078D7"/>
                </a:solidFill>
              </a:rPr>
              <a:t>…to find meaningful insight</a:t>
            </a:r>
          </a:p>
        </p:txBody>
      </p:sp>
      <p:sp>
        <p:nvSpPr>
          <p:cNvPr id="33" name="Rectangle 32"/>
          <p:cNvSpPr/>
          <p:nvPr/>
        </p:nvSpPr>
        <p:spPr>
          <a:xfrm>
            <a:off x="8100165" y="3173035"/>
            <a:ext cx="3291548" cy="707886"/>
          </a:xfrm>
          <a:prstGeom prst="rect">
            <a:avLst/>
          </a:prstGeom>
        </p:spPr>
        <p:txBody>
          <a:bodyPr wrap="square">
            <a:spAutoFit/>
          </a:bodyPr>
          <a:lstStyle/>
          <a:p>
            <a:pPr lvl="0"/>
            <a:r>
              <a:rPr lang="en-US" sz="2400" dirty="0">
                <a:solidFill>
                  <a:srgbClr val="9C2801"/>
                </a:solidFill>
              </a:rPr>
              <a:t>Leveraging insights…</a:t>
            </a:r>
          </a:p>
          <a:p>
            <a:pPr lvl="0"/>
            <a:r>
              <a:rPr lang="en-US" sz="1600" dirty="0">
                <a:solidFill>
                  <a:srgbClr val="D83B01"/>
                </a:solidFill>
              </a:rPr>
              <a:t>…to enrich customer profiles</a:t>
            </a:r>
          </a:p>
        </p:txBody>
      </p:sp>
      <p:sp>
        <p:nvSpPr>
          <p:cNvPr id="34" name="Rectangle 33"/>
          <p:cNvSpPr/>
          <p:nvPr/>
        </p:nvSpPr>
        <p:spPr>
          <a:xfrm>
            <a:off x="7718943" y="5312326"/>
            <a:ext cx="3850621" cy="707886"/>
          </a:xfrm>
          <a:prstGeom prst="rect">
            <a:avLst/>
          </a:prstGeom>
        </p:spPr>
        <p:txBody>
          <a:bodyPr wrap="square">
            <a:spAutoFit/>
          </a:bodyPr>
          <a:lstStyle/>
          <a:p>
            <a:pPr lvl="0"/>
            <a:r>
              <a:rPr lang="en-US" sz="2400" dirty="0">
                <a:solidFill>
                  <a:srgbClr val="005850"/>
                </a:solidFill>
              </a:rPr>
              <a:t>Validating the solution…</a:t>
            </a:r>
          </a:p>
          <a:p>
            <a:pPr lvl="0"/>
            <a:r>
              <a:rPr lang="en-US" sz="1600" dirty="0">
                <a:solidFill>
                  <a:srgbClr val="00A387"/>
                </a:solidFill>
              </a:rPr>
              <a:t>…properly and accurately</a:t>
            </a:r>
          </a:p>
        </p:txBody>
      </p:sp>
      <p:sp>
        <p:nvSpPr>
          <p:cNvPr id="35" name="Rectangle 34"/>
          <p:cNvSpPr/>
          <p:nvPr/>
        </p:nvSpPr>
        <p:spPr>
          <a:xfrm>
            <a:off x="599878" y="3184677"/>
            <a:ext cx="3482525" cy="707886"/>
          </a:xfrm>
          <a:prstGeom prst="rect">
            <a:avLst/>
          </a:prstGeom>
        </p:spPr>
        <p:txBody>
          <a:bodyPr wrap="square">
            <a:spAutoFit/>
          </a:bodyPr>
          <a:lstStyle/>
          <a:p>
            <a:pPr algn="r"/>
            <a:r>
              <a:rPr lang="en-US" sz="2400" dirty="0">
                <a:solidFill>
                  <a:srgbClr val="A47500"/>
                </a:solidFill>
              </a:rPr>
              <a:t>Retrieving data…</a:t>
            </a:r>
          </a:p>
          <a:p>
            <a:pPr algn="r"/>
            <a:r>
              <a:rPr lang="en-US" sz="1600" dirty="0">
                <a:solidFill>
                  <a:srgbClr val="C78E00"/>
                </a:solidFill>
              </a:rPr>
              <a:t>…from multiple disparate sources</a:t>
            </a:r>
          </a:p>
        </p:txBody>
      </p:sp>
      <p:sp>
        <p:nvSpPr>
          <p:cNvPr id="36" name="Rectangle 35"/>
          <p:cNvSpPr/>
          <p:nvPr/>
        </p:nvSpPr>
        <p:spPr>
          <a:xfrm>
            <a:off x="914688" y="5312326"/>
            <a:ext cx="3568639" cy="707886"/>
          </a:xfrm>
          <a:prstGeom prst="rect">
            <a:avLst/>
          </a:prstGeom>
        </p:spPr>
        <p:txBody>
          <a:bodyPr wrap="square">
            <a:spAutoFit/>
          </a:bodyPr>
          <a:lstStyle/>
          <a:p>
            <a:pPr lvl="0" algn="r"/>
            <a:r>
              <a:rPr lang="en-US" sz="2400" dirty="0">
                <a:solidFill>
                  <a:srgbClr val="002050"/>
                </a:solidFill>
              </a:rPr>
              <a:t>Accessing technology…</a:t>
            </a:r>
          </a:p>
          <a:p>
            <a:pPr lvl="0" algn="r"/>
            <a:r>
              <a:rPr lang="en-US" sz="1600" dirty="0">
                <a:solidFill>
                  <a:srgbClr val="005291"/>
                </a:solidFill>
              </a:rPr>
              <a:t>…to build customer profiles </a:t>
            </a:r>
          </a:p>
        </p:txBody>
      </p:sp>
      <p:sp>
        <p:nvSpPr>
          <p:cNvPr id="11" name="Title 1"/>
          <p:cNvSpPr txBox="1">
            <a:spLocks/>
          </p:cNvSpPr>
          <p:nvPr/>
        </p:nvSpPr>
        <p:spPr>
          <a:xfrm>
            <a:off x="0" y="3975"/>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Challenges in Implementing Customer 360</a:t>
            </a:r>
          </a:p>
        </p:txBody>
      </p:sp>
    </p:spTree>
    <p:extLst>
      <p:ext uri="{BB962C8B-B14F-4D97-AF65-F5344CB8AC3E}">
        <p14:creationId xmlns:p14="http://schemas.microsoft.com/office/powerpoint/2010/main" val="263196020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a:extLst>
              <a:ext uri="{FF2B5EF4-FFF2-40B4-BE49-F238E27FC236}">
                <a16:creationId xmlns:a16="http://schemas.microsoft.com/office/drawing/2014/main" id="{56FED310-5275-4FA4-B279-59F29DF370BF}"/>
              </a:ext>
            </a:extLst>
          </p:cNvPr>
          <p:cNvSpPr>
            <a:spLocks noChangeArrowheads="1"/>
          </p:cNvSpPr>
          <p:nvPr/>
        </p:nvSpPr>
        <p:spPr bwMode="auto">
          <a:xfrm>
            <a:off x="0" y="0"/>
            <a:ext cx="12211050" cy="6858000"/>
          </a:xfrm>
          <a:prstGeom prst="rect">
            <a:avLst/>
          </a:prstGeom>
          <a:solidFill>
            <a:srgbClr val="00205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8">
            <a:extLst>
              <a:ext uri="{FF2B5EF4-FFF2-40B4-BE49-F238E27FC236}">
                <a16:creationId xmlns:a16="http://schemas.microsoft.com/office/drawing/2014/main" id="{DA850EE4-EA93-4906-BF39-2F6EDD744ECC}"/>
              </a:ext>
            </a:extLst>
          </p:cNvPr>
          <p:cNvSpPr>
            <a:spLocks/>
          </p:cNvSpPr>
          <p:nvPr/>
        </p:nvSpPr>
        <p:spPr bwMode="auto">
          <a:xfrm>
            <a:off x="5762625" y="4391025"/>
            <a:ext cx="685800" cy="685800"/>
          </a:xfrm>
          <a:custGeom>
            <a:avLst/>
            <a:gdLst>
              <a:gd name="T0" fmla="*/ 108 w 216"/>
              <a:gd name="T1" fmla="*/ 0 h 216"/>
              <a:gd name="T2" fmla="*/ 108 w 216"/>
              <a:gd name="T3" fmla="*/ 0 h 216"/>
              <a:gd name="T4" fmla="*/ 216 w 216"/>
              <a:gd name="T5" fmla="*/ 108 h 216"/>
              <a:gd name="T6" fmla="*/ 216 w 216"/>
              <a:gd name="T7" fmla="*/ 108 h 216"/>
              <a:gd name="T8" fmla="*/ 108 w 216"/>
              <a:gd name="T9" fmla="*/ 216 h 216"/>
              <a:gd name="T10" fmla="*/ 108 w 216"/>
              <a:gd name="T11" fmla="*/ 216 h 216"/>
              <a:gd name="T12" fmla="*/ 0 w 216"/>
              <a:gd name="T13" fmla="*/ 108 h 216"/>
              <a:gd name="T14" fmla="*/ 0 w 216"/>
              <a:gd name="T15" fmla="*/ 108 h 216"/>
              <a:gd name="T16" fmla="*/ 108 w 216"/>
              <a:gd name="T1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216">
                <a:moveTo>
                  <a:pt x="108" y="0"/>
                </a:moveTo>
                <a:cubicBezTo>
                  <a:pt x="108" y="0"/>
                  <a:pt x="108" y="0"/>
                  <a:pt x="108" y="0"/>
                </a:cubicBezTo>
                <a:cubicBezTo>
                  <a:pt x="168" y="0"/>
                  <a:pt x="216" y="49"/>
                  <a:pt x="216" y="108"/>
                </a:cubicBezTo>
                <a:cubicBezTo>
                  <a:pt x="216" y="108"/>
                  <a:pt x="216" y="108"/>
                  <a:pt x="216" y="108"/>
                </a:cubicBezTo>
                <a:cubicBezTo>
                  <a:pt x="216" y="168"/>
                  <a:pt x="168" y="216"/>
                  <a:pt x="108" y="216"/>
                </a:cubicBezTo>
                <a:cubicBezTo>
                  <a:pt x="108" y="216"/>
                  <a:pt x="108" y="216"/>
                  <a:pt x="108" y="216"/>
                </a:cubicBezTo>
                <a:cubicBezTo>
                  <a:pt x="48" y="216"/>
                  <a:pt x="0" y="168"/>
                  <a:pt x="0" y="108"/>
                </a:cubicBezTo>
                <a:cubicBezTo>
                  <a:pt x="0" y="108"/>
                  <a:pt x="0" y="108"/>
                  <a:pt x="0" y="108"/>
                </a:cubicBezTo>
                <a:cubicBezTo>
                  <a:pt x="0" y="49"/>
                  <a:pt x="48" y="0"/>
                  <a:pt x="10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58" name="Group 57">
            <a:extLst>
              <a:ext uri="{FF2B5EF4-FFF2-40B4-BE49-F238E27FC236}">
                <a16:creationId xmlns:a16="http://schemas.microsoft.com/office/drawing/2014/main" id="{4F5EAF6C-D50D-49D6-BABF-6F1340D4709E}"/>
              </a:ext>
            </a:extLst>
          </p:cNvPr>
          <p:cNvGrpSpPr/>
          <p:nvPr/>
        </p:nvGrpSpPr>
        <p:grpSpPr>
          <a:xfrm>
            <a:off x="5762625" y="1908175"/>
            <a:ext cx="685800" cy="685800"/>
            <a:chOff x="5762625" y="1908175"/>
            <a:chExt cx="685800" cy="685800"/>
          </a:xfrm>
        </p:grpSpPr>
        <p:sp>
          <p:nvSpPr>
            <p:cNvPr id="15" name="Freeform 11">
              <a:extLst>
                <a:ext uri="{FF2B5EF4-FFF2-40B4-BE49-F238E27FC236}">
                  <a16:creationId xmlns:a16="http://schemas.microsoft.com/office/drawing/2014/main" id="{75B1C015-80B3-489C-BE62-2A7D1FD96EA3}"/>
                </a:ext>
              </a:extLst>
            </p:cNvPr>
            <p:cNvSpPr>
              <a:spLocks/>
            </p:cNvSpPr>
            <p:nvPr/>
          </p:nvSpPr>
          <p:spPr bwMode="auto">
            <a:xfrm>
              <a:off x="5762625" y="1908175"/>
              <a:ext cx="685800" cy="685800"/>
            </a:xfrm>
            <a:custGeom>
              <a:avLst/>
              <a:gdLst>
                <a:gd name="T0" fmla="*/ 108 w 216"/>
                <a:gd name="T1" fmla="*/ 0 h 216"/>
                <a:gd name="T2" fmla="*/ 108 w 216"/>
                <a:gd name="T3" fmla="*/ 0 h 216"/>
                <a:gd name="T4" fmla="*/ 216 w 216"/>
                <a:gd name="T5" fmla="*/ 108 h 216"/>
                <a:gd name="T6" fmla="*/ 216 w 216"/>
                <a:gd name="T7" fmla="*/ 108 h 216"/>
                <a:gd name="T8" fmla="*/ 108 w 216"/>
                <a:gd name="T9" fmla="*/ 216 h 216"/>
                <a:gd name="T10" fmla="*/ 108 w 216"/>
                <a:gd name="T11" fmla="*/ 216 h 216"/>
                <a:gd name="T12" fmla="*/ 0 w 216"/>
                <a:gd name="T13" fmla="*/ 108 h 216"/>
                <a:gd name="T14" fmla="*/ 0 w 216"/>
                <a:gd name="T15" fmla="*/ 108 h 216"/>
                <a:gd name="T16" fmla="*/ 108 w 216"/>
                <a:gd name="T1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216">
                  <a:moveTo>
                    <a:pt x="108" y="0"/>
                  </a:moveTo>
                  <a:cubicBezTo>
                    <a:pt x="108" y="0"/>
                    <a:pt x="108" y="0"/>
                    <a:pt x="108" y="0"/>
                  </a:cubicBezTo>
                  <a:cubicBezTo>
                    <a:pt x="168" y="0"/>
                    <a:pt x="216" y="48"/>
                    <a:pt x="216" y="108"/>
                  </a:cubicBezTo>
                  <a:cubicBezTo>
                    <a:pt x="216" y="108"/>
                    <a:pt x="216" y="108"/>
                    <a:pt x="216" y="108"/>
                  </a:cubicBezTo>
                  <a:cubicBezTo>
                    <a:pt x="216" y="167"/>
                    <a:pt x="168" y="216"/>
                    <a:pt x="108" y="216"/>
                  </a:cubicBezTo>
                  <a:cubicBezTo>
                    <a:pt x="108" y="216"/>
                    <a:pt x="108" y="216"/>
                    <a:pt x="108" y="216"/>
                  </a:cubicBezTo>
                  <a:cubicBezTo>
                    <a:pt x="48" y="216"/>
                    <a:pt x="0" y="167"/>
                    <a:pt x="0" y="108"/>
                  </a:cubicBezTo>
                  <a:cubicBezTo>
                    <a:pt x="0" y="108"/>
                    <a:pt x="0" y="108"/>
                    <a:pt x="0" y="108"/>
                  </a:cubicBezTo>
                  <a:cubicBezTo>
                    <a:pt x="0" y="48"/>
                    <a:pt x="48" y="0"/>
                    <a:pt x="10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3">
              <a:extLst>
                <a:ext uri="{FF2B5EF4-FFF2-40B4-BE49-F238E27FC236}">
                  <a16:creationId xmlns:a16="http://schemas.microsoft.com/office/drawing/2014/main" id="{7DE97E1F-AE74-4FEA-991E-FD8E20E322EE}"/>
                </a:ext>
              </a:extLst>
            </p:cNvPr>
            <p:cNvSpPr>
              <a:spLocks noChangeArrowheads="1"/>
            </p:cNvSpPr>
            <p:nvPr/>
          </p:nvSpPr>
          <p:spPr bwMode="auto">
            <a:xfrm>
              <a:off x="6096000" y="2022475"/>
              <a:ext cx="19050" cy="457200"/>
            </a:xfrm>
            <a:prstGeom prst="rect">
              <a:avLst/>
            </a:prstGeom>
            <a:solidFill>
              <a:srgbClr val="4C9D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4">
              <a:extLst>
                <a:ext uri="{FF2B5EF4-FFF2-40B4-BE49-F238E27FC236}">
                  <a16:creationId xmlns:a16="http://schemas.microsoft.com/office/drawing/2014/main" id="{6214B965-7964-45A5-852D-1640413443B5}"/>
                </a:ext>
              </a:extLst>
            </p:cNvPr>
            <p:cNvSpPr>
              <a:spLocks/>
            </p:cNvSpPr>
            <p:nvPr/>
          </p:nvSpPr>
          <p:spPr bwMode="auto">
            <a:xfrm>
              <a:off x="6019800" y="2085975"/>
              <a:ext cx="171450" cy="330200"/>
            </a:xfrm>
            <a:custGeom>
              <a:avLst/>
              <a:gdLst>
                <a:gd name="T0" fmla="*/ 0 w 54"/>
                <a:gd name="T1" fmla="*/ 99 h 104"/>
                <a:gd name="T2" fmla="*/ 0 w 54"/>
                <a:gd name="T3" fmla="*/ 91 h 104"/>
                <a:gd name="T4" fmla="*/ 22 w 54"/>
                <a:gd name="T5" fmla="*/ 98 h 104"/>
                <a:gd name="T6" fmla="*/ 40 w 54"/>
                <a:gd name="T7" fmla="*/ 93 h 104"/>
                <a:gd name="T8" fmla="*/ 46 w 54"/>
                <a:gd name="T9" fmla="*/ 79 h 104"/>
                <a:gd name="T10" fmla="*/ 42 w 54"/>
                <a:gd name="T11" fmla="*/ 67 h 104"/>
                <a:gd name="T12" fmla="*/ 24 w 54"/>
                <a:gd name="T13" fmla="*/ 54 h 104"/>
                <a:gd name="T14" fmla="*/ 5 w 54"/>
                <a:gd name="T15" fmla="*/ 39 h 104"/>
                <a:gd name="T16" fmla="*/ 1 w 54"/>
                <a:gd name="T17" fmla="*/ 25 h 104"/>
                <a:gd name="T18" fmla="*/ 9 w 54"/>
                <a:gd name="T19" fmla="*/ 7 h 104"/>
                <a:gd name="T20" fmla="*/ 31 w 54"/>
                <a:gd name="T21" fmla="*/ 0 h 104"/>
                <a:gd name="T22" fmla="*/ 49 w 54"/>
                <a:gd name="T23" fmla="*/ 3 h 104"/>
                <a:gd name="T24" fmla="*/ 49 w 54"/>
                <a:gd name="T25" fmla="*/ 10 h 104"/>
                <a:gd name="T26" fmla="*/ 30 w 54"/>
                <a:gd name="T27" fmla="*/ 6 h 104"/>
                <a:gd name="T28" fmla="*/ 14 w 54"/>
                <a:gd name="T29" fmla="*/ 11 h 104"/>
                <a:gd name="T30" fmla="*/ 8 w 54"/>
                <a:gd name="T31" fmla="*/ 24 h 104"/>
                <a:gd name="T32" fmla="*/ 12 w 54"/>
                <a:gd name="T33" fmla="*/ 37 h 104"/>
                <a:gd name="T34" fmla="*/ 30 w 54"/>
                <a:gd name="T35" fmla="*/ 49 h 104"/>
                <a:gd name="T36" fmla="*/ 49 w 54"/>
                <a:gd name="T37" fmla="*/ 63 h 104"/>
                <a:gd name="T38" fmla="*/ 54 w 54"/>
                <a:gd name="T39" fmla="*/ 78 h 104"/>
                <a:gd name="T40" fmla="*/ 45 w 54"/>
                <a:gd name="T41" fmla="*/ 97 h 104"/>
                <a:gd name="T42" fmla="*/ 23 w 54"/>
                <a:gd name="T43" fmla="*/ 104 h 104"/>
                <a:gd name="T44" fmla="*/ 11 w 54"/>
                <a:gd name="T45" fmla="*/ 102 h 104"/>
                <a:gd name="T46" fmla="*/ 0 w 54"/>
                <a:gd name="T47" fmla="*/ 9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104">
                  <a:moveTo>
                    <a:pt x="0" y="99"/>
                  </a:moveTo>
                  <a:cubicBezTo>
                    <a:pt x="0" y="91"/>
                    <a:pt x="0" y="91"/>
                    <a:pt x="0" y="91"/>
                  </a:cubicBezTo>
                  <a:cubicBezTo>
                    <a:pt x="8" y="95"/>
                    <a:pt x="15" y="98"/>
                    <a:pt x="22" y="98"/>
                  </a:cubicBezTo>
                  <a:cubicBezTo>
                    <a:pt x="30" y="98"/>
                    <a:pt x="36" y="96"/>
                    <a:pt x="40" y="93"/>
                  </a:cubicBezTo>
                  <a:cubicBezTo>
                    <a:pt x="44" y="89"/>
                    <a:pt x="46" y="85"/>
                    <a:pt x="46" y="79"/>
                  </a:cubicBezTo>
                  <a:cubicBezTo>
                    <a:pt x="46" y="74"/>
                    <a:pt x="45" y="70"/>
                    <a:pt x="42" y="67"/>
                  </a:cubicBezTo>
                  <a:cubicBezTo>
                    <a:pt x="40" y="64"/>
                    <a:pt x="34" y="59"/>
                    <a:pt x="24" y="54"/>
                  </a:cubicBezTo>
                  <a:cubicBezTo>
                    <a:pt x="14" y="48"/>
                    <a:pt x="8" y="43"/>
                    <a:pt x="5" y="39"/>
                  </a:cubicBezTo>
                  <a:cubicBezTo>
                    <a:pt x="2" y="35"/>
                    <a:pt x="1" y="30"/>
                    <a:pt x="1" y="25"/>
                  </a:cubicBezTo>
                  <a:cubicBezTo>
                    <a:pt x="1" y="18"/>
                    <a:pt x="4" y="12"/>
                    <a:pt x="9" y="7"/>
                  </a:cubicBezTo>
                  <a:cubicBezTo>
                    <a:pt x="15" y="2"/>
                    <a:pt x="22" y="0"/>
                    <a:pt x="31" y="0"/>
                  </a:cubicBezTo>
                  <a:cubicBezTo>
                    <a:pt x="37" y="0"/>
                    <a:pt x="43" y="1"/>
                    <a:pt x="49" y="3"/>
                  </a:cubicBezTo>
                  <a:cubicBezTo>
                    <a:pt x="49" y="10"/>
                    <a:pt x="49" y="10"/>
                    <a:pt x="49" y="10"/>
                  </a:cubicBezTo>
                  <a:cubicBezTo>
                    <a:pt x="43" y="7"/>
                    <a:pt x="37" y="6"/>
                    <a:pt x="30" y="6"/>
                  </a:cubicBezTo>
                  <a:cubicBezTo>
                    <a:pt x="24" y="6"/>
                    <a:pt x="18" y="8"/>
                    <a:pt x="14" y="11"/>
                  </a:cubicBezTo>
                  <a:cubicBezTo>
                    <a:pt x="10" y="15"/>
                    <a:pt x="8" y="19"/>
                    <a:pt x="8" y="24"/>
                  </a:cubicBezTo>
                  <a:cubicBezTo>
                    <a:pt x="8" y="30"/>
                    <a:pt x="10" y="34"/>
                    <a:pt x="12" y="37"/>
                  </a:cubicBezTo>
                  <a:cubicBezTo>
                    <a:pt x="15" y="40"/>
                    <a:pt x="21" y="44"/>
                    <a:pt x="30" y="49"/>
                  </a:cubicBezTo>
                  <a:cubicBezTo>
                    <a:pt x="39" y="54"/>
                    <a:pt x="46" y="59"/>
                    <a:pt x="49" y="63"/>
                  </a:cubicBezTo>
                  <a:cubicBezTo>
                    <a:pt x="52" y="68"/>
                    <a:pt x="54" y="72"/>
                    <a:pt x="54" y="78"/>
                  </a:cubicBezTo>
                  <a:cubicBezTo>
                    <a:pt x="54" y="85"/>
                    <a:pt x="51" y="92"/>
                    <a:pt x="45" y="97"/>
                  </a:cubicBezTo>
                  <a:cubicBezTo>
                    <a:pt x="40" y="101"/>
                    <a:pt x="33" y="104"/>
                    <a:pt x="23" y="104"/>
                  </a:cubicBezTo>
                  <a:cubicBezTo>
                    <a:pt x="19" y="104"/>
                    <a:pt x="15" y="103"/>
                    <a:pt x="11" y="102"/>
                  </a:cubicBezTo>
                  <a:cubicBezTo>
                    <a:pt x="6" y="101"/>
                    <a:pt x="3" y="100"/>
                    <a:pt x="0" y="99"/>
                  </a:cubicBezTo>
                  <a:close/>
                </a:path>
              </a:pathLst>
            </a:custGeom>
            <a:solidFill>
              <a:srgbClr val="0E6D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7" name="Group 56">
            <a:extLst>
              <a:ext uri="{FF2B5EF4-FFF2-40B4-BE49-F238E27FC236}">
                <a16:creationId xmlns:a16="http://schemas.microsoft.com/office/drawing/2014/main" id="{F5167F4C-4F5C-4056-A35B-F920BAB7CEAE}"/>
              </a:ext>
            </a:extLst>
          </p:cNvPr>
          <p:cNvGrpSpPr/>
          <p:nvPr/>
        </p:nvGrpSpPr>
        <p:grpSpPr>
          <a:xfrm>
            <a:off x="5762625" y="2736850"/>
            <a:ext cx="685800" cy="685800"/>
            <a:chOff x="5762625" y="2736850"/>
            <a:chExt cx="685800" cy="685800"/>
          </a:xfrm>
        </p:grpSpPr>
        <p:sp>
          <p:nvSpPr>
            <p:cNvPr id="14" name="Freeform 10">
              <a:extLst>
                <a:ext uri="{FF2B5EF4-FFF2-40B4-BE49-F238E27FC236}">
                  <a16:creationId xmlns:a16="http://schemas.microsoft.com/office/drawing/2014/main" id="{4176E846-22E4-4851-A4DF-8497597AA0E8}"/>
                </a:ext>
              </a:extLst>
            </p:cNvPr>
            <p:cNvSpPr>
              <a:spLocks/>
            </p:cNvSpPr>
            <p:nvPr/>
          </p:nvSpPr>
          <p:spPr bwMode="auto">
            <a:xfrm>
              <a:off x="5762625" y="2736850"/>
              <a:ext cx="685800" cy="685800"/>
            </a:xfrm>
            <a:custGeom>
              <a:avLst/>
              <a:gdLst>
                <a:gd name="T0" fmla="*/ 108 w 216"/>
                <a:gd name="T1" fmla="*/ 0 h 216"/>
                <a:gd name="T2" fmla="*/ 108 w 216"/>
                <a:gd name="T3" fmla="*/ 0 h 216"/>
                <a:gd name="T4" fmla="*/ 216 w 216"/>
                <a:gd name="T5" fmla="*/ 108 h 216"/>
                <a:gd name="T6" fmla="*/ 216 w 216"/>
                <a:gd name="T7" fmla="*/ 108 h 216"/>
                <a:gd name="T8" fmla="*/ 108 w 216"/>
                <a:gd name="T9" fmla="*/ 216 h 216"/>
                <a:gd name="T10" fmla="*/ 108 w 216"/>
                <a:gd name="T11" fmla="*/ 216 h 216"/>
                <a:gd name="T12" fmla="*/ 0 w 216"/>
                <a:gd name="T13" fmla="*/ 108 h 216"/>
                <a:gd name="T14" fmla="*/ 0 w 216"/>
                <a:gd name="T15" fmla="*/ 108 h 216"/>
                <a:gd name="T16" fmla="*/ 108 w 216"/>
                <a:gd name="T1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216">
                  <a:moveTo>
                    <a:pt x="108" y="0"/>
                  </a:moveTo>
                  <a:cubicBezTo>
                    <a:pt x="108" y="0"/>
                    <a:pt x="108" y="0"/>
                    <a:pt x="108" y="0"/>
                  </a:cubicBezTo>
                  <a:cubicBezTo>
                    <a:pt x="168" y="0"/>
                    <a:pt x="216" y="48"/>
                    <a:pt x="216" y="108"/>
                  </a:cubicBezTo>
                  <a:cubicBezTo>
                    <a:pt x="216" y="108"/>
                    <a:pt x="216" y="108"/>
                    <a:pt x="216" y="108"/>
                  </a:cubicBezTo>
                  <a:cubicBezTo>
                    <a:pt x="216" y="167"/>
                    <a:pt x="168" y="216"/>
                    <a:pt x="108" y="216"/>
                  </a:cubicBezTo>
                  <a:cubicBezTo>
                    <a:pt x="108" y="216"/>
                    <a:pt x="108" y="216"/>
                    <a:pt x="108" y="216"/>
                  </a:cubicBezTo>
                  <a:cubicBezTo>
                    <a:pt x="48" y="216"/>
                    <a:pt x="0" y="167"/>
                    <a:pt x="0" y="108"/>
                  </a:cubicBezTo>
                  <a:cubicBezTo>
                    <a:pt x="0" y="108"/>
                    <a:pt x="0" y="108"/>
                    <a:pt x="0" y="108"/>
                  </a:cubicBezTo>
                  <a:cubicBezTo>
                    <a:pt x="0" y="48"/>
                    <a:pt x="48" y="0"/>
                    <a:pt x="10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5">
              <a:extLst>
                <a:ext uri="{FF2B5EF4-FFF2-40B4-BE49-F238E27FC236}">
                  <a16:creationId xmlns:a16="http://schemas.microsoft.com/office/drawing/2014/main" id="{AAA902B8-104E-4468-898F-FBD459ACDB96}"/>
                </a:ext>
              </a:extLst>
            </p:cNvPr>
            <p:cNvSpPr>
              <a:spLocks noChangeArrowheads="1"/>
            </p:cNvSpPr>
            <p:nvPr/>
          </p:nvSpPr>
          <p:spPr bwMode="auto">
            <a:xfrm>
              <a:off x="5908675" y="3124200"/>
              <a:ext cx="66675" cy="130175"/>
            </a:xfrm>
            <a:prstGeom prst="rect">
              <a:avLst/>
            </a:prstGeom>
            <a:solidFill>
              <a:srgbClr val="1EBA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16">
              <a:extLst>
                <a:ext uri="{FF2B5EF4-FFF2-40B4-BE49-F238E27FC236}">
                  <a16:creationId xmlns:a16="http://schemas.microsoft.com/office/drawing/2014/main" id="{E2A7C53A-A28C-4590-A96F-987EA42F5A8F}"/>
                </a:ext>
              </a:extLst>
            </p:cNvPr>
            <p:cNvSpPr>
              <a:spLocks noChangeArrowheads="1"/>
            </p:cNvSpPr>
            <p:nvPr/>
          </p:nvSpPr>
          <p:spPr bwMode="auto">
            <a:xfrm>
              <a:off x="6016625" y="3032125"/>
              <a:ext cx="66675" cy="222250"/>
            </a:xfrm>
            <a:prstGeom prst="rect">
              <a:avLst/>
            </a:prstGeom>
            <a:solidFill>
              <a:srgbClr val="0081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7">
              <a:extLst>
                <a:ext uri="{FF2B5EF4-FFF2-40B4-BE49-F238E27FC236}">
                  <a16:creationId xmlns:a16="http://schemas.microsoft.com/office/drawing/2014/main" id="{1EBBBB51-0D49-472D-B23D-DAF669C2820C}"/>
                </a:ext>
              </a:extLst>
            </p:cNvPr>
            <p:cNvSpPr>
              <a:spLocks noChangeArrowheads="1"/>
            </p:cNvSpPr>
            <p:nvPr/>
          </p:nvSpPr>
          <p:spPr bwMode="auto">
            <a:xfrm>
              <a:off x="6124575" y="3086100"/>
              <a:ext cx="66675" cy="168275"/>
            </a:xfrm>
            <a:prstGeom prst="rect">
              <a:avLst/>
            </a:prstGeom>
            <a:solidFill>
              <a:srgbClr val="A11E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8">
              <a:extLst>
                <a:ext uri="{FF2B5EF4-FFF2-40B4-BE49-F238E27FC236}">
                  <a16:creationId xmlns:a16="http://schemas.microsoft.com/office/drawing/2014/main" id="{4EBF92BC-2EEF-410E-9852-C5EA7359ACAE}"/>
                </a:ext>
              </a:extLst>
            </p:cNvPr>
            <p:cNvSpPr>
              <a:spLocks noChangeArrowheads="1"/>
            </p:cNvSpPr>
            <p:nvPr/>
          </p:nvSpPr>
          <p:spPr bwMode="auto">
            <a:xfrm>
              <a:off x="6235700" y="2971800"/>
              <a:ext cx="66675" cy="282575"/>
            </a:xfrm>
            <a:prstGeom prst="rect">
              <a:avLst/>
            </a:prstGeom>
            <a:solidFill>
              <a:srgbClr val="3176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9">
              <a:extLst>
                <a:ext uri="{FF2B5EF4-FFF2-40B4-BE49-F238E27FC236}">
                  <a16:creationId xmlns:a16="http://schemas.microsoft.com/office/drawing/2014/main" id="{16F1AFD5-D76A-49D8-8364-4B7F48BE82D9}"/>
                </a:ext>
              </a:extLst>
            </p:cNvPr>
            <p:cNvSpPr>
              <a:spLocks/>
            </p:cNvSpPr>
            <p:nvPr/>
          </p:nvSpPr>
          <p:spPr bwMode="auto">
            <a:xfrm>
              <a:off x="5876925" y="3241675"/>
              <a:ext cx="457200" cy="28575"/>
            </a:xfrm>
            <a:custGeom>
              <a:avLst/>
              <a:gdLst>
                <a:gd name="T0" fmla="*/ 142 w 144"/>
                <a:gd name="T1" fmla="*/ 0 h 9"/>
                <a:gd name="T2" fmla="*/ 2 w 144"/>
                <a:gd name="T3" fmla="*/ 0 h 9"/>
                <a:gd name="T4" fmla="*/ 0 w 144"/>
                <a:gd name="T5" fmla="*/ 2 h 9"/>
                <a:gd name="T6" fmla="*/ 0 w 144"/>
                <a:gd name="T7" fmla="*/ 7 h 9"/>
                <a:gd name="T8" fmla="*/ 2 w 144"/>
                <a:gd name="T9" fmla="*/ 9 h 9"/>
                <a:gd name="T10" fmla="*/ 142 w 144"/>
                <a:gd name="T11" fmla="*/ 9 h 9"/>
                <a:gd name="T12" fmla="*/ 144 w 144"/>
                <a:gd name="T13" fmla="*/ 7 h 9"/>
                <a:gd name="T14" fmla="*/ 144 w 144"/>
                <a:gd name="T15" fmla="*/ 2 h 9"/>
                <a:gd name="T16" fmla="*/ 142 w 144"/>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 h="9">
                  <a:moveTo>
                    <a:pt x="142" y="0"/>
                  </a:moveTo>
                  <a:cubicBezTo>
                    <a:pt x="2" y="0"/>
                    <a:pt x="2" y="0"/>
                    <a:pt x="2" y="0"/>
                  </a:cubicBezTo>
                  <a:cubicBezTo>
                    <a:pt x="1" y="0"/>
                    <a:pt x="0" y="1"/>
                    <a:pt x="0" y="2"/>
                  </a:cubicBezTo>
                  <a:cubicBezTo>
                    <a:pt x="0" y="7"/>
                    <a:pt x="0" y="7"/>
                    <a:pt x="0" y="7"/>
                  </a:cubicBezTo>
                  <a:cubicBezTo>
                    <a:pt x="0" y="8"/>
                    <a:pt x="1" y="9"/>
                    <a:pt x="2" y="9"/>
                  </a:cubicBezTo>
                  <a:cubicBezTo>
                    <a:pt x="142" y="9"/>
                    <a:pt x="142" y="9"/>
                    <a:pt x="142" y="9"/>
                  </a:cubicBezTo>
                  <a:cubicBezTo>
                    <a:pt x="143" y="9"/>
                    <a:pt x="144" y="8"/>
                    <a:pt x="144" y="7"/>
                  </a:cubicBezTo>
                  <a:cubicBezTo>
                    <a:pt x="144" y="2"/>
                    <a:pt x="144" y="2"/>
                    <a:pt x="144" y="2"/>
                  </a:cubicBezTo>
                  <a:cubicBezTo>
                    <a:pt x="144" y="1"/>
                    <a:pt x="143" y="0"/>
                    <a:pt x="142"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0">
              <a:extLst>
                <a:ext uri="{FF2B5EF4-FFF2-40B4-BE49-F238E27FC236}">
                  <a16:creationId xmlns:a16="http://schemas.microsoft.com/office/drawing/2014/main" id="{3394C2E3-23A1-4095-9116-28FBD179FA69}"/>
                </a:ext>
              </a:extLst>
            </p:cNvPr>
            <p:cNvSpPr>
              <a:spLocks/>
            </p:cNvSpPr>
            <p:nvPr/>
          </p:nvSpPr>
          <p:spPr bwMode="auto">
            <a:xfrm>
              <a:off x="5899150" y="2886075"/>
              <a:ext cx="368300" cy="171450"/>
            </a:xfrm>
            <a:custGeom>
              <a:avLst/>
              <a:gdLst>
                <a:gd name="T0" fmla="*/ 116 w 116"/>
                <a:gd name="T1" fmla="*/ 2 h 54"/>
                <a:gd name="T2" fmla="*/ 103 w 116"/>
                <a:gd name="T3" fmla="*/ 0 h 54"/>
                <a:gd name="T4" fmla="*/ 102 w 116"/>
                <a:gd name="T5" fmla="*/ 0 h 54"/>
                <a:gd name="T6" fmla="*/ 97 w 116"/>
                <a:gd name="T7" fmla="*/ 5 h 54"/>
                <a:gd name="T8" fmla="*/ 97 w 116"/>
                <a:gd name="T9" fmla="*/ 5 h 54"/>
                <a:gd name="T10" fmla="*/ 106 w 116"/>
                <a:gd name="T11" fmla="*/ 7 h 54"/>
                <a:gd name="T12" fmla="*/ 81 w 116"/>
                <a:gd name="T13" fmla="*/ 25 h 54"/>
                <a:gd name="T14" fmla="*/ 49 w 116"/>
                <a:gd name="T15" fmla="*/ 15 h 54"/>
                <a:gd name="T16" fmla="*/ 46 w 116"/>
                <a:gd name="T17" fmla="*/ 16 h 54"/>
                <a:gd name="T18" fmla="*/ 1 w 116"/>
                <a:gd name="T19" fmla="*/ 49 h 54"/>
                <a:gd name="T20" fmla="*/ 1 w 116"/>
                <a:gd name="T21" fmla="*/ 53 h 54"/>
                <a:gd name="T22" fmla="*/ 3 w 116"/>
                <a:gd name="T23" fmla="*/ 54 h 54"/>
                <a:gd name="T24" fmla="*/ 5 w 116"/>
                <a:gd name="T25" fmla="*/ 54 h 54"/>
                <a:gd name="T26" fmla="*/ 48 w 116"/>
                <a:gd name="T27" fmla="*/ 21 h 54"/>
                <a:gd name="T28" fmla="*/ 81 w 116"/>
                <a:gd name="T29" fmla="*/ 31 h 54"/>
                <a:gd name="T30" fmla="*/ 84 w 116"/>
                <a:gd name="T31" fmla="*/ 30 h 54"/>
                <a:gd name="T32" fmla="*/ 109 w 116"/>
                <a:gd name="T33" fmla="*/ 11 h 54"/>
                <a:gd name="T34" fmla="*/ 108 w 116"/>
                <a:gd name="T35" fmla="*/ 20 h 54"/>
                <a:gd name="T36" fmla="*/ 108 w 116"/>
                <a:gd name="T37" fmla="*/ 20 h 54"/>
                <a:gd name="T38" fmla="*/ 114 w 116"/>
                <a:gd name="T39" fmla="*/ 16 h 54"/>
                <a:gd name="T40" fmla="*/ 114 w 116"/>
                <a:gd name="T41" fmla="*/ 16 h 54"/>
                <a:gd name="T42" fmla="*/ 116 w 116"/>
                <a:gd name="T43" fmla="*/ 2 h 54"/>
                <a:gd name="T44" fmla="*/ 116 w 116"/>
                <a:gd name="T45" fmla="*/ 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6" h="54">
                  <a:moveTo>
                    <a:pt x="116" y="2"/>
                  </a:moveTo>
                  <a:cubicBezTo>
                    <a:pt x="103" y="0"/>
                    <a:pt x="103" y="0"/>
                    <a:pt x="103" y="0"/>
                  </a:cubicBezTo>
                  <a:cubicBezTo>
                    <a:pt x="103" y="0"/>
                    <a:pt x="103" y="0"/>
                    <a:pt x="102" y="0"/>
                  </a:cubicBezTo>
                  <a:cubicBezTo>
                    <a:pt x="97" y="5"/>
                    <a:pt x="97" y="5"/>
                    <a:pt x="97" y="5"/>
                  </a:cubicBezTo>
                  <a:cubicBezTo>
                    <a:pt x="96" y="5"/>
                    <a:pt x="97" y="5"/>
                    <a:pt x="97" y="5"/>
                  </a:cubicBezTo>
                  <a:cubicBezTo>
                    <a:pt x="106" y="7"/>
                    <a:pt x="106" y="7"/>
                    <a:pt x="106" y="7"/>
                  </a:cubicBezTo>
                  <a:cubicBezTo>
                    <a:pt x="81" y="25"/>
                    <a:pt x="81" y="25"/>
                    <a:pt x="81" y="25"/>
                  </a:cubicBezTo>
                  <a:cubicBezTo>
                    <a:pt x="49" y="15"/>
                    <a:pt x="49" y="15"/>
                    <a:pt x="49" y="15"/>
                  </a:cubicBezTo>
                  <a:cubicBezTo>
                    <a:pt x="48" y="15"/>
                    <a:pt x="47" y="15"/>
                    <a:pt x="46" y="16"/>
                  </a:cubicBezTo>
                  <a:cubicBezTo>
                    <a:pt x="1" y="49"/>
                    <a:pt x="1" y="49"/>
                    <a:pt x="1" y="49"/>
                  </a:cubicBezTo>
                  <a:cubicBezTo>
                    <a:pt x="0" y="50"/>
                    <a:pt x="0" y="52"/>
                    <a:pt x="1" y="53"/>
                  </a:cubicBezTo>
                  <a:cubicBezTo>
                    <a:pt x="1" y="54"/>
                    <a:pt x="2" y="54"/>
                    <a:pt x="3" y="54"/>
                  </a:cubicBezTo>
                  <a:cubicBezTo>
                    <a:pt x="4" y="54"/>
                    <a:pt x="4" y="54"/>
                    <a:pt x="5" y="54"/>
                  </a:cubicBezTo>
                  <a:cubicBezTo>
                    <a:pt x="48" y="21"/>
                    <a:pt x="48" y="21"/>
                    <a:pt x="48" y="21"/>
                  </a:cubicBezTo>
                  <a:cubicBezTo>
                    <a:pt x="81" y="31"/>
                    <a:pt x="81" y="31"/>
                    <a:pt x="81" y="31"/>
                  </a:cubicBezTo>
                  <a:cubicBezTo>
                    <a:pt x="82" y="31"/>
                    <a:pt x="83" y="31"/>
                    <a:pt x="84" y="30"/>
                  </a:cubicBezTo>
                  <a:cubicBezTo>
                    <a:pt x="109" y="11"/>
                    <a:pt x="109" y="11"/>
                    <a:pt x="109" y="11"/>
                  </a:cubicBezTo>
                  <a:cubicBezTo>
                    <a:pt x="108" y="20"/>
                    <a:pt x="108" y="20"/>
                    <a:pt x="108" y="20"/>
                  </a:cubicBezTo>
                  <a:cubicBezTo>
                    <a:pt x="108" y="20"/>
                    <a:pt x="108" y="20"/>
                    <a:pt x="108" y="20"/>
                  </a:cubicBezTo>
                  <a:cubicBezTo>
                    <a:pt x="114" y="16"/>
                    <a:pt x="114" y="16"/>
                    <a:pt x="114" y="16"/>
                  </a:cubicBezTo>
                  <a:cubicBezTo>
                    <a:pt x="114" y="16"/>
                    <a:pt x="114" y="16"/>
                    <a:pt x="114" y="16"/>
                  </a:cubicBezTo>
                  <a:cubicBezTo>
                    <a:pt x="116" y="2"/>
                    <a:pt x="116" y="2"/>
                    <a:pt x="116" y="2"/>
                  </a:cubicBezTo>
                  <a:cubicBezTo>
                    <a:pt x="116" y="2"/>
                    <a:pt x="116" y="2"/>
                    <a:pt x="116" y="2"/>
                  </a:cubicBezTo>
                  <a:close/>
                </a:path>
              </a:pathLst>
            </a:custGeom>
            <a:solidFill>
              <a:srgbClr val="EEAD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6" name="Group 55">
            <a:extLst>
              <a:ext uri="{FF2B5EF4-FFF2-40B4-BE49-F238E27FC236}">
                <a16:creationId xmlns:a16="http://schemas.microsoft.com/office/drawing/2014/main" id="{FD5484FB-192F-4504-90B7-3873FF3FFD8F}"/>
              </a:ext>
            </a:extLst>
          </p:cNvPr>
          <p:cNvGrpSpPr/>
          <p:nvPr/>
        </p:nvGrpSpPr>
        <p:grpSpPr>
          <a:xfrm>
            <a:off x="5762625" y="3565525"/>
            <a:ext cx="685800" cy="685800"/>
            <a:chOff x="5762625" y="3565525"/>
            <a:chExt cx="685800" cy="685800"/>
          </a:xfrm>
        </p:grpSpPr>
        <p:sp>
          <p:nvSpPr>
            <p:cNvPr id="13" name="Freeform 9">
              <a:extLst>
                <a:ext uri="{FF2B5EF4-FFF2-40B4-BE49-F238E27FC236}">
                  <a16:creationId xmlns:a16="http://schemas.microsoft.com/office/drawing/2014/main" id="{8741E6E9-5D02-47FE-94CF-78AFE8620787}"/>
                </a:ext>
              </a:extLst>
            </p:cNvPr>
            <p:cNvSpPr>
              <a:spLocks/>
            </p:cNvSpPr>
            <p:nvPr/>
          </p:nvSpPr>
          <p:spPr bwMode="auto">
            <a:xfrm>
              <a:off x="5762625" y="3565525"/>
              <a:ext cx="685800" cy="685800"/>
            </a:xfrm>
            <a:custGeom>
              <a:avLst/>
              <a:gdLst>
                <a:gd name="T0" fmla="*/ 108 w 216"/>
                <a:gd name="T1" fmla="*/ 0 h 216"/>
                <a:gd name="T2" fmla="*/ 108 w 216"/>
                <a:gd name="T3" fmla="*/ 0 h 216"/>
                <a:gd name="T4" fmla="*/ 216 w 216"/>
                <a:gd name="T5" fmla="*/ 108 h 216"/>
                <a:gd name="T6" fmla="*/ 216 w 216"/>
                <a:gd name="T7" fmla="*/ 108 h 216"/>
                <a:gd name="T8" fmla="*/ 108 w 216"/>
                <a:gd name="T9" fmla="*/ 216 h 216"/>
                <a:gd name="T10" fmla="*/ 108 w 216"/>
                <a:gd name="T11" fmla="*/ 216 h 216"/>
                <a:gd name="T12" fmla="*/ 0 w 216"/>
                <a:gd name="T13" fmla="*/ 108 h 216"/>
                <a:gd name="T14" fmla="*/ 0 w 216"/>
                <a:gd name="T15" fmla="*/ 108 h 216"/>
                <a:gd name="T16" fmla="*/ 108 w 216"/>
                <a:gd name="T1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216">
                  <a:moveTo>
                    <a:pt x="108" y="0"/>
                  </a:moveTo>
                  <a:cubicBezTo>
                    <a:pt x="108" y="0"/>
                    <a:pt x="108" y="0"/>
                    <a:pt x="108" y="0"/>
                  </a:cubicBezTo>
                  <a:cubicBezTo>
                    <a:pt x="168" y="0"/>
                    <a:pt x="216" y="48"/>
                    <a:pt x="216" y="108"/>
                  </a:cubicBezTo>
                  <a:cubicBezTo>
                    <a:pt x="216" y="108"/>
                    <a:pt x="216" y="108"/>
                    <a:pt x="216" y="108"/>
                  </a:cubicBezTo>
                  <a:cubicBezTo>
                    <a:pt x="216" y="167"/>
                    <a:pt x="168" y="216"/>
                    <a:pt x="108" y="216"/>
                  </a:cubicBezTo>
                  <a:cubicBezTo>
                    <a:pt x="108" y="216"/>
                    <a:pt x="108" y="216"/>
                    <a:pt x="108" y="216"/>
                  </a:cubicBezTo>
                  <a:cubicBezTo>
                    <a:pt x="48" y="216"/>
                    <a:pt x="0" y="167"/>
                    <a:pt x="0" y="108"/>
                  </a:cubicBezTo>
                  <a:cubicBezTo>
                    <a:pt x="0" y="108"/>
                    <a:pt x="0" y="108"/>
                    <a:pt x="0" y="108"/>
                  </a:cubicBezTo>
                  <a:cubicBezTo>
                    <a:pt x="0" y="48"/>
                    <a:pt x="48" y="0"/>
                    <a:pt x="10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1">
              <a:extLst>
                <a:ext uri="{FF2B5EF4-FFF2-40B4-BE49-F238E27FC236}">
                  <a16:creationId xmlns:a16="http://schemas.microsoft.com/office/drawing/2014/main" id="{33FD1BDC-26A2-4EA9-9441-22763A5BE7B2}"/>
                </a:ext>
              </a:extLst>
            </p:cNvPr>
            <p:cNvSpPr>
              <a:spLocks noChangeArrowheads="1"/>
            </p:cNvSpPr>
            <p:nvPr/>
          </p:nvSpPr>
          <p:spPr bwMode="auto">
            <a:xfrm>
              <a:off x="5940425" y="3886200"/>
              <a:ext cx="73025" cy="171450"/>
            </a:xfrm>
            <a:prstGeom prst="rect">
              <a:avLst/>
            </a:prstGeom>
            <a:solidFill>
              <a:srgbClr val="00A3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2">
              <a:extLst>
                <a:ext uri="{FF2B5EF4-FFF2-40B4-BE49-F238E27FC236}">
                  <a16:creationId xmlns:a16="http://schemas.microsoft.com/office/drawing/2014/main" id="{7C12A8C7-95E5-4C6D-B9F9-CE589711A60C}"/>
                </a:ext>
              </a:extLst>
            </p:cNvPr>
            <p:cNvSpPr>
              <a:spLocks/>
            </p:cNvSpPr>
            <p:nvPr/>
          </p:nvSpPr>
          <p:spPr bwMode="auto">
            <a:xfrm>
              <a:off x="6010275" y="3724275"/>
              <a:ext cx="260350" cy="342900"/>
            </a:xfrm>
            <a:custGeom>
              <a:avLst/>
              <a:gdLst>
                <a:gd name="T0" fmla="*/ 1 w 82"/>
                <a:gd name="T1" fmla="*/ 49 h 108"/>
                <a:gd name="T2" fmla="*/ 9 w 82"/>
                <a:gd name="T3" fmla="*/ 37 h 108"/>
                <a:gd name="T4" fmla="*/ 25 w 82"/>
                <a:gd name="T5" fmla="*/ 27 h 108"/>
                <a:gd name="T6" fmla="*/ 37 w 82"/>
                <a:gd name="T7" fmla="*/ 15 h 108"/>
                <a:gd name="T8" fmla="*/ 43 w 82"/>
                <a:gd name="T9" fmla="*/ 4 h 108"/>
                <a:gd name="T10" fmla="*/ 48 w 82"/>
                <a:gd name="T11" fmla="*/ 0 h 108"/>
                <a:gd name="T12" fmla="*/ 52 w 82"/>
                <a:gd name="T13" fmla="*/ 0 h 108"/>
                <a:gd name="T14" fmla="*/ 56 w 82"/>
                <a:gd name="T15" fmla="*/ 4 h 108"/>
                <a:gd name="T16" fmla="*/ 55 w 82"/>
                <a:gd name="T17" fmla="*/ 13 h 108"/>
                <a:gd name="T18" fmla="*/ 52 w 82"/>
                <a:gd name="T19" fmla="*/ 22 h 108"/>
                <a:gd name="T20" fmla="*/ 48 w 82"/>
                <a:gd name="T21" fmla="*/ 28 h 108"/>
                <a:gd name="T22" fmla="*/ 45 w 82"/>
                <a:gd name="T23" fmla="*/ 34 h 108"/>
                <a:gd name="T24" fmla="*/ 41 w 82"/>
                <a:gd name="T25" fmla="*/ 43 h 108"/>
                <a:gd name="T26" fmla="*/ 79 w 82"/>
                <a:gd name="T27" fmla="*/ 44 h 108"/>
                <a:gd name="T28" fmla="*/ 82 w 82"/>
                <a:gd name="T29" fmla="*/ 46 h 108"/>
                <a:gd name="T30" fmla="*/ 82 w 82"/>
                <a:gd name="T31" fmla="*/ 50 h 108"/>
                <a:gd name="T32" fmla="*/ 80 w 82"/>
                <a:gd name="T33" fmla="*/ 54 h 108"/>
                <a:gd name="T34" fmla="*/ 79 w 82"/>
                <a:gd name="T35" fmla="*/ 57 h 108"/>
                <a:gd name="T36" fmla="*/ 76 w 82"/>
                <a:gd name="T37" fmla="*/ 62 h 108"/>
                <a:gd name="T38" fmla="*/ 75 w 82"/>
                <a:gd name="T39" fmla="*/ 66 h 108"/>
                <a:gd name="T40" fmla="*/ 74 w 82"/>
                <a:gd name="T41" fmla="*/ 73 h 108"/>
                <a:gd name="T42" fmla="*/ 72 w 82"/>
                <a:gd name="T43" fmla="*/ 79 h 108"/>
                <a:gd name="T44" fmla="*/ 68 w 82"/>
                <a:gd name="T45" fmla="*/ 83 h 108"/>
                <a:gd name="T46" fmla="*/ 66 w 82"/>
                <a:gd name="T47" fmla="*/ 89 h 108"/>
                <a:gd name="T48" fmla="*/ 65 w 82"/>
                <a:gd name="T49" fmla="*/ 95 h 108"/>
                <a:gd name="T50" fmla="*/ 61 w 82"/>
                <a:gd name="T51" fmla="*/ 101 h 108"/>
                <a:gd name="T52" fmla="*/ 53 w 82"/>
                <a:gd name="T53" fmla="*/ 107 h 108"/>
                <a:gd name="T54" fmla="*/ 42 w 82"/>
                <a:gd name="T55" fmla="*/ 107 h 108"/>
                <a:gd name="T56" fmla="*/ 28 w 82"/>
                <a:gd name="T57" fmla="*/ 106 h 108"/>
                <a:gd name="T58" fmla="*/ 13 w 82"/>
                <a:gd name="T59" fmla="*/ 105 h 108"/>
                <a:gd name="T60" fmla="*/ 3 w 82"/>
                <a:gd name="T61" fmla="*/ 102 h 108"/>
                <a:gd name="T62" fmla="*/ 1 w 82"/>
                <a:gd name="T63" fmla="*/ 5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108">
                  <a:moveTo>
                    <a:pt x="0" y="55"/>
                  </a:moveTo>
                  <a:cubicBezTo>
                    <a:pt x="0" y="53"/>
                    <a:pt x="1" y="51"/>
                    <a:pt x="1" y="49"/>
                  </a:cubicBezTo>
                  <a:cubicBezTo>
                    <a:pt x="2" y="47"/>
                    <a:pt x="3" y="45"/>
                    <a:pt x="4" y="43"/>
                  </a:cubicBezTo>
                  <a:cubicBezTo>
                    <a:pt x="5" y="41"/>
                    <a:pt x="7" y="39"/>
                    <a:pt x="9" y="37"/>
                  </a:cubicBezTo>
                  <a:cubicBezTo>
                    <a:pt x="12" y="35"/>
                    <a:pt x="15" y="33"/>
                    <a:pt x="18" y="31"/>
                  </a:cubicBezTo>
                  <a:cubicBezTo>
                    <a:pt x="21" y="30"/>
                    <a:pt x="23" y="28"/>
                    <a:pt x="25" y="27"/>
                  </a:cubicBezTo>
                  <a:cubicBezTo>
                    <a:pt x="28" y="25"/>
                    <a:pt x="30" y="23"/>
                    <a:pt x="32" y="21"/>
                  </a:cubicBezTo>
                  <a:cubicBezTo>
                    <a:pt x="34" y="19"/>
                    <a:pt x="36" y="18"/>
                    <a:pt x="37" y="15"/>
                  </a:cubicBezTo>
                  <a:cubicBezTo>
                    <a:pt x="39" y="13"/>
                    <a:pt x="40" y="11"/>
                    <a:pt x="41" y="8"/>
                  </a:cubicBezTo>
                  <a:cubicBezTo>
                    <a:pt x="42" y="6"/>
                    <a:pt x="42" y="5"/>
                    <a:pt x="43" y="4"/>
                  </a:cubicBezTo>
                  <a:cubicBezTo>
                    <a:pt x="44" y="3"/>
                    <a:pt x="45" y="2"/>
                    <a:pt x="45" y="1"/>
                  </a:cubicBezTo>
                  <a:cubicBezTo>
                    <a:pt x="46" y="1"/>
                    <a:pt x="47" y="0"/>
                    <a:pt x="48" y="0"/>
                  </a:cubicBezTo>
                  <a:cubicBezTo>
                    <a:pt x="48" y="0"/>
                    <a:pt x="49" y="0"/>
                    <a:pt x="50" y="0"/>
                  </a:cubicBezTo>
                  <a:cubicBezTo>
                    <a:pt x="51" y="0"/>
                    <a:pt x="51" y="0"/>
                    <a:pt x="52" y="0"/>
                  </a:cubicBezTo>
                  <a:cubicBezTo>
                    <a:pt x="53" y="1"/>
                    <a:pt x="54" y="1"/>
                    <a:pt x="54" y="2"/>
                  </a:cubicBezTo>
                  <a:cubicBezTo>
                    <a:pt x="55" y="2"/>
                    <a:pt x="55" y="3"/>
                    <a:pt x="56" y="4"/>
                  </a:cubicBezTo>
                  <a:cubicBezTo>
                    <a:pt x="56" y="5"/>
                    <a:pt x="56" y="6"/>
                    <a:pt x="56" y="7"/>
                  </a:cubicBezTo>
                  <a:cubicBezTo>
                    <a:pt x="56" y="9"/>
                    <a:pt x="56" y="11"/>
                    <a:pt x="55" y="13"/>
                  </a:cubicBezTo>
                  <a:cubicBezTo>
                    <a:pt x="55" y="15"/>
                    <a:pt x="54" y="17"/>
                    <a:pt x="54" y="18"/>
                  </a:cubicBezTo>
                  <a:cubicBezTo>
                    <a:pt x="53" y="20"/>
                    <a:pt x="52" y="21"/>
                    <a:pt x="52" y="22"/>
                  </a:cubicBezTo>
                  <a:cubicBezTo>
                    <a:pt x="51" y="23"/>
                    <a:pt x="50" y="25"/>
                    <a:pt x="49" y="26"/>
                  </a:cubicBezTo>
                  <a:cubicBezTo>
                    <a:pt x="49" y="26"/>
                    <a:pt x="48" y="27"/>
                    <a:pt x="48" y="28"/>
                  </a:cubicBezTo>
                  <a:cubicBezTo>
                    <a:pt x="47" y="29"/>
                    <a:pt x="47" y="30"/>
                    <a:pt x="46" y="31"/>
                  </a:cubicBezTo>
                  <a:cubicBezTo>
                    <a:pt x="46" y="32"/>
                    <a:pt x="45" y="33"/>
                    <a:pt x="45" y="34"/>
                  </a:cubicBezTo>
                  <a:cubicBezTo>
                    <a:pt x="45" y="35"/>
                    <a:pt x="44" y="35"/>
                    <a:pt x="44" y="36"/>
                  </a:cubicBezTo>
                  <a:cubicBezTo>
                    <a:pt x="43" y="39"/>
                    <a:pt x="42" y="41"/>
                    <a:pt x="41" y="43"/>
                  </a:cubicBezTo>
                  <a:cubicBezTo>
                    <a:pt x="76" y="43"/>
                    <a:pt x="76" y="43"/>
                    <a:pt x="76" y="43"/>
                  </a:cubicBezTo>
                  <a:cubicBezTo>
                    <a:pt x="77" y="43"/>
                    <a:pt x="78" y="43"/>
                    <a:pt x="79" y="44"/>
                  </a:cubicBezTo>
                  <a:cubicBezTo>
                    <a:pt x="79" y="44"/>
                    <a:pt x="80" y="44"/>
                    <a:pt x="80" y="45"/>
                  </a:cubicBezTo>
                  <a:cubicBezTo>
                    <a:pt x="81" y="45"/>
                    <a:pt x="81" y="46"/>
                    <a:pt x="82" y="46"/>
                  </a:cubicBezTo>
                  <a:cubicBezTo>
                    <a:pt x="82" y="47"/>
                    <a:pt x="82" y="48"/>
                    <a:pt x="82" y="48"/>
                  </a:cubicBezTo>
                  <a:cubicBezTo>
                    <a:pt x="82" y="49"/>
                    <a:pt x="82" y="50"/>
                    <a:pt x="82" y="50"/>
                  </a:cubicBezTo>
                  <a:cubicBezTo>
                    <a:pt x="82" y="51"/>
                    <a:pt x="81" y="52"/>
                    <a:pt x="81" y="52"/>
                  </a:cubicBezTo>
                  <a:cubicBezTo>
                    <a:pt x="81" y="53"/>
                    <a:pt x="81" y="53"/>
                    <a:pt x="80" y="54"/>
                  </a:cubicBezTo>
                  <a:cubicBezTo>
                    <a:pt x="80" y="55"/>
                    <a:pt x="80" y="55"/>
                    <a:pt x="80" y="56"/>
                  </a:cubicBezTo>
                  <a:cubicBezTo>
                    <a:pt x="79" y="56"/>
                    <a:pt x="79" y="56"/>
                    <a:pt x="79" y="57"/>
                  </a:cubicBezTo>
                  <a:cubicBezTo>
                    <a:pt x="78" y="58"/>
                    <a:pt x="78" y="59"/>
                    <a:pt x="77" y="59"/>
                  </a:cubicBezTo>
                  <a:cubicBezTo>
                    <a:pt x="77" y="60"/>
                    <a:pt x="76" y="61"/>
                    <a:pt x="76" y="62"/>
                  </a:cubicBezTo>
                  <a:cubicBezTo>
                    <a:pt x="75" y="63"/>
                    <a:pt x="75" y="63"/>
                    <a:pt x="75" y="64"/>
                  </a:cubicBezTo>
                  <a:cubicBezTo>
                    <a:pt x="75" y="64"/>
                    <a:pt x="75" y="65"/>
                    <a:pt x="75" y="66"/>
                  </a:cubicBezTo>
                  <a:cubicBezTo>
                    <a:pt x="74" y="67"/>
                    <a:pt x="74" y="68"/>
                    <a:pt x="74" y="69"/>
                  </a:cubicBezTo>
                  <a:cubicBezTo>
                    <a:pt x="74" y="71"/>
                    <a:pt x="74" y="72"/>
                    <a:pt x="74" y="73"/>
                  </a:cubicBezTo>
                  <a:cubicBezTo>
                    <a:pt x="74" y="74"/>
                    <a:pt x="74" y="75"/>
                    <a:pt x="74" y="75"/>
                  </a:cubicBezTo>
                  <a:cubicBezTo>
                    <a:pt x="74" y="77"/>
                    <a:pt x="73" y="78"/>
                    <a:pt x="72" y="79"/>
                  </a:cubicBezTo>
                  <a:cubicBezTo>
                    <a:pt x="72" y="80"/>
                    <a:pt x="71" y="80"/>
                    <a:pt x="70" y="81"/>
                  </a:cubicBezTo>
                  <a:cubicBezTo>
                    <a:pt x="69" y="82"/>
                    <a:pt x="69" y="83"/>
                    <a:pt x="68" y="83"/>
                  </a:cubicBezTo>
                  <a:cubicBezTo>
                    <a:pt x="67" y="84"/>
                    <a:pt x="67" y="85"/>
                    <a:pt x="67" y="86"/>
                  </a:cubicBezTo>
                  <a:cubicBezTo>
                    <a:pt x="66" y="87"/>
                    <a:pt x="66" y="88"/>
                    <a:pt x="66" y="89"/>
                  </a:cubicBezTo>
                  <a:cubicBezTo>
                    <a:pt x="65" y="90"/>
                    <a:pt x="65" y="91"/>
                    <a:pt x="65" y="92"/>
                  </a:cubicBezTo>
                  <a:cubicBezTo>
                    <a:pt x="65" y="93"/>
                    <a:pt x="65" y="94"/>
                    <a:pt x="65" y="95"/>
                  </a:cubicBezTo>
                  <a:cubicBezTo>
                    <a:pt x="65" y="96"/>
                    <a:pt x="64" y="97"/>
                    <a:pt x="64" y="97"/>
                  </a:cubicBezTo>
                  <a:cubicBezTo>
                    <a:pt x="63" y="99"/>
                    <a:pt x="62" y="100"/>
                    <a:pt x="61" y="101"/>
                  </a:cubicBezTo>
                  <a:cubicBezTo>
                    <a:pt x="59" y="103"/>
                    <a:pt x="58" y="104"/>
                    <a:pt x="57" y="105"/>
                  </a:cubicBezTo>
                  <a:cubicBezTo>
                    <a:pt x="56" y="106"/>
                    <a:pt x="54" y="106"/>
                    <a:pt x="53" y="107"/>
                  </a:cubicBezTo>
                  <a:cubicBezTo>
                    <a:pt x="51" y="107"/>
                    <a:pt x="50" y="108"/>
                    <a:pt x="48" y="108"/>
                  </a:cubicBezTo>
                  <a:cubicBezTo>
                    <a:pt x="46" y="108"/>
                    <a:pt x="44" y="108"/>
                    <a:pt x="42" y="107"/>
                  </a:cubicBezTo>
                  <a:cubicBezTo>
                    <a:pt x="40" y="107"/>
                    <a:pt x="38" y="107"/>
                    <a:pt x="35" y="107"/>
                  </a:cubicBezTo>
                  <a:cubicBezTo>
                    <a:pt x="33" y="107"/>
                    <a:pt x="30" y="107"/>
                    <a:pt x="28" y="106"/>
                  </a:cubicBezTo>
                  <a:cubicBezTo>
                    <a:pt x="25" y="106"/>
                    <a:pt x="23" y="106"/>
                    <a:pt x="20" y="106"/>
                  </a:cubicBezTo>
                  <a:cubicBezTo>
                    <a:pt x="17" y="105"/>
                    <a:pt x="15" y="105"/>
                    <a:pt x="13" y="105"/>
                  </a:cubicBezTo>
                  <a:cubicBezTo>
                    <a:pt x="11" y="104"/>
                    <a:pt x="9" y="104"/>
                    <a:pt x="7" y="103"/>
                  </a:cubicBezTo>
                  <a:cubicBezTo>
                    <a:pt x="5" y="103"/>
                    <a:pt x="4" y="102"/>
                    <a:pt x="3" y="102"/>
                  </a:cubicBezTo>
                  <a:cubicBezTo>
                    <a:pt x="2" y="101"/>
                    <a:pt x="1" y="100"/>
                    <a:pt x="1" y="100"/>
                  </a:cubicBezTo>
                  <a:cubicBezTo>
                    <a:pt x="1" y="55"/>
                    <a:pt x="1" y="55"/>
                    <a:pt x="1" y="55"/>
                  </a:cubicBezTo>
                  <a:lnTo>
                    <a:pt x="0" y="55"/>
                  </a:ln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2" name="Group 51">
            <a:extLst>
              <a:ext uri="{FF2B5EF4-FFF2-40B4-BE49-F238E27FC236}">
                <a16:creationId xmlns:a16="http://schemas.microsoft.com/office/drawing/2014/main" id="{792F477B-3188-42B1-937F-029A33723CC3}"/>
              </a:ext>
            </a:extLst>
          </p:cNvPr>
          <p:cNvGrpSpPr/>
          <p:nvPr/>
        </p:nvGrpSpPr>
        <p:grpSpPr>
          <a:xfrm>
            <a:off x="5762625" y="6048375"/>
            <a:ext cx="685800" cy="685800"/>
            <a:chOff x="5762625" y="6048375"/>
            <a:chExt cx="685800" cy="685800"/>
          </a:xfrm>
        </p:grpSpPr>
        <p:sp>
          <p:nvSpPr>
            <p:cNvPr id="10" name="Freeform 6">
              <a:extLst>
                <a:ext uri="{FF2B5EF4-FFF2-40B4-BE49-F238E27FC236}">
                  <a16:creationId xmlns:a16="http://schemas.microsoft.com/office/drawing/2014/main" id="{3A8F8F2A-879C-4214-AAFE-24017EB996FA}"/>
                </a:ext>
              </a:extLst>
            </p:cNvPr>
            <p:cNvSpPr>
              <a:spLocks/>
            </p:cNvSpPr>
            <p:nvPr/>
          </p:nvSpPr>
          <p:spPr bwMode="auto">
            <a:xfrm>
              <a:off x="5762625" y="6048375"/>
              <a:ext cx="685800" cy="685800"/>
            </a:xfrm>
            <a:custGeom>
              <a:avLst/>
              <a:gdLst>
                <a:gd name="T0" fmla="*/ 108 w 216"/>
                <a:gd name="T1" fmla="*/ 0 h 216"/>
                <a:gd name="T2" fmla="*/ 108 w 216"/>
                <a:gd name="T3" fmla="*/ 0 h 216"/>
                <a:gd name="T4" fmla="*/ 216 w 216"/>
                <a:gd name="T5" fmla="*/ 108 h 216"/>
                <a:gd name="T6" fmla="*/ 216 w 216"/>
                <a:gd name="T7" fmla="*/ 108 h 216"/>
                <a:gd name="T8" fmla="*/ 108 w 216"/>
                <a:gd name="T9" fmla="*/ 216 h 216"/>
                <a:gd name="T10" fmla="*/ 108 w 216"/>
                <a:gd name="T11" fmla="*/ 216 h 216"/>
                <a:gd name="T12" fmla="*/ 0 w 216"/>
                <a:gd name="T13" fmla="*/ 108 h 216"/>
                <a:gd name="T14" fmla="*/ 0 w 216"/>
                <a:gd name="T15" fmla="*/ 108 h 216"/>
                <a:gd name="T16" fmla="*/ 108 w 216"/>
                <a:gd name="T1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216">
                  <a:moveTo>
                    <a:pt x="108" y="0"/>
                  </a:moveTo>
                  <a:cubicBezTo>
                    <a:pt x="108" y="0"/>
                    <a:pt x="108" y="0"/>
                    <a:pt x="108" y="0"/>
                  </a:cubicBezTo>
                  <a:cubicBezTo>
                    <a:pt x="168" y="0"/>
                    <a:pt x="216" y="49"/>
                    <a:pt x="216" y="108"/>
                  </a:cubicBezTo>
                  <a:cubicBezTo>
                    <a:pt x="216" y="108"/>
                    <a:pt x="216" y="108"/>
                    <a:pt x="216" y="108"/>
                  </a:cubicBezTo>
                  <a:cubicBezTo>
                    <a:pt x="216" y="168"/>
                    <a:pt x="168" y="216"/>
                    <a:pt x="108" y="216"/>
                  </a:cubicBezTo>
                  <a:cubicBezTo>
                    <a:pt x="108" y="216"/>
                    <a:pt x="108" y="216"/>
                    <a:pt x="108" y="216"/>
                  </a:cubicBezTo>
                  <a:cubicBezTo>
                    <a:pt x="48" y="216"/>
                    <a:pt x="0" y="168"/>
                    <a:pt x="0" y="108"/>
                  </a:cubicBezTo>
                  <a:cubicBezTo>
                    <a:pt x="0" y="108"/>
                    <a:pt x="0" y="108"/>
                    <a:pt x="0" y="108"/>
                  </a:cubicBezTo>
                  <a:cubicBezTo>
                    <a:pt x="0" y="49"/>
                    <a:pt x="48" y="0"/>
                    <a:pt x="10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3">
              <a:extLst>
                <a:ext uri="{FF2B5EF4-FFF2-40B4-BE49-F238E27FC236}">
                  <a16:creationId xmlns:a16="http://schemas.microsoft.com/office/drawing/2014/main" id="{1A5FA3B5-70B0-4711-8034-94B7CBCF90E0}"/>
                </a:ext>
              </a:extLst>
            </p:cNvPr>
            <p:cNvSpPr>
              <a:spLocks/>
            </p:cNvSpPr>
            <p:nvPr/>
          </p:nvSpPr>
          <p:spPr bwMode="auto">
            <a:xfrm>
              <a:off x="6057900" y="6175375"/>
              <a:ext cx="95250" cy="355600"/>
            </a:xfrm>
            <a:custGeom>
              <a:avLst/>
              <a:gdLst>
                <a:gd name="T0" fmla="*/ 30 w 30"/>
                <a:gd name="T1" fmla="*/ 20 h 112"/>
                <a:gd name="T2" fmla="*/ 19 w 30"/>
                <a:gd name="T3" fmla="*/ 2 h 112"/>
                <a:gd name="T4" fmla="*/ 15 w 30"/>
                <a:gd name="T5" fmla="*/ 0 h 112"/>
                <a:gd name="T6" fmla="*/ 11 w 30"/>
                <a:gd name="T7" fmla="*/ 2 h 112"/>
                <a:gd name="T8" fmla="*/ 0 w 30"/>
                <a:gd name="T9" fmla="*/ 20 h 112"/>
                <a:gd name="T10" fmla="*/ 0 w 30"/>
                <a:gd name="T11" fmla="*/ 25 h 112"/>
                <a:gd name="T12" fmla="*/ 4 w 30"/>
                <a:gd name="T13" fmla="*/ 27 h 112"/>
                <a:gd name="T14" fmla="*/ 10 w 30"/>
                <a:gd name="T15" fmla="*/ 27 h 112"/>
                <a:gd name="T16" fmla="*/ 10 w 30"/>
                <a:gd name="T17" fmla="*/ 107 h 112"/>
                <a:gd name="T18" fmla="*/ 15 w 30"/>
                <a:gd name="T19" fmla="*/ 112 h 112"/>
                <a:gd name="T20" fmla="*/ 20 w 30"/>
                <a:gd name="T21" fmla="*/ 107 h 112"/>
                <a:gd name="T22" fmla="*/ 20 w 30"/>
                <a:gd name="T23" fmla="*/ 27 h 112"/>
                <a:gd name="T24" fmla="*/ 26 w 30"/>
                <a:gd name="T25" fmla="*/ 27 h 112"/>
                <a:gd name="T26" fmla="*/ 30 w 30"/>
                <a:gd name="T27" fmla="*/ 25 h 112"/>
                <a:gd name="T28" fmla="*/ 30 w 30"/>
                <a:gd name="T29" fmla="*/ 2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12">
                  <a:moveTo>
                    <a:pt x="30" y="20"/>
                  </a:moveTo>
                  <a:cubicBezTo>
                    <a:pt x="19" y="2"/>
                    <a:pt x="19" y="2"/>
                    <a:pt x="19" y="2"/>
                  </a:cubicBezTo>
                  <a:cubicBezTo>
                    <a:pt x="18" y="0"/>
                    <a:pt x="17" y="0"/>
                    <a:pt x="15" y="0"/>
                  </a:cubicBezTo>
                  <a:cubicBezTo>
                    <a:pt x="13" y="0"/>
                    <a:pt x="12" y="0"/>
                    <a:pt x="11" y="2"/>
                  </a:cubicBezTo>
                  <a:cubicBezTo>
                    <a:pt x="0" y="20"/>
                    <a:pt x="0" y="20"/>
                    <a:pt x="0" y="20"/>
                  </a:cubicBezTo>
                  <a:cubicBezTo>
                    <a:pt x="0" y="22"/>
                    <a:pt x="0" y="23"/>
                    <a:pt x="0" y="25"/>
                  </a:cubicBezTo>
                  <a:cubicBezTo>
                    <a:pt x="1" y="26"/>
                    <a:pt x="3" y="27"/>
                    <a:pt x="4" y="27"/>
                  </a:cubicBezTo>
                  <a:cubicBezTo>
                    <a:pt x="10" y="27"/>
                    <a:pt x="10" y="27"/>
                    <a:pt x="10" y="27"/>
                  </a:cubicBezTo>
                  <a:cubicBezTo>
                    <a:pt x="10" y="107"/>
                    <a:pt x="10" y="107"/>
                    <a:pt x="10" y="107"/>
                  </a:cubicBezTo>
                  <a:cubicBezTo>
                    <a:pt x="10" y="110"/>
                    <a:pt x="12" y="112"/>
                    <a:pt x="15" y="112"/>
                  </a:cubicBezTo>
                  <a:cubicBezTo>
                    <a:pt x="18" y="112"/>
                    <a:pt x="20" y="110"/>
                    <a:pt x="20" y="107"/>
                  </a:cubicBezTo>
                  <a:cubicBezTo>
                    <a:pt x="20" y="27"/>
                    <a:pt x="20" y="27"/>
                    <a:pt x="20" y="27"/>
                  </a:cubicBezTo>
                  <a:cubicBezTo>
                    <a:pt x="26" y="27"/>
                    <a:pt x="26" y="27"/>
                    <a:pt x="26" y="27"/>
                  </a:cubicBezTo>
                  <a:cubicBezTo>
                    <a:pt x="27" y="27"/>
                    <a:pt x="29" y="26"/>
                    <a:pt x="30" y="25"/>
                  </a:cubicBezTo>
                  <a:cubicBezTo>
                    <a:pt x="30" y="23"/>
                    <a:pt x="30" y="22"/>
                    <a:pt x="30" y="20"/>
                  </a:cubicBezTo>
                  <a:close/>
                </a:path>
              </a:pathLst>
            </a:custGeom>
            <a:solidFill>
              <a:srgbClr val="F0A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4">
              <a:extLst>
                <a:ext uri="{FF2B5EF4-FFF2-40B4-BE49-F238E27FC236}">
                  <a16:creationId xmlns:a16="http://schemas.microsoft.com/office/drawing/2014/main" id="{E82517E8-A906-4C0A-A158-5F964F531CD1}"/>
                </a:ext>
              </a:extLst>
            </p:cNvPr>
            <p:cNvSpPr>
              <a:spLocks/>
            </p:cNvSpPr>
            <p:nvPr/>
          </p:nvSpPr>
          <p:spPr bwMode="auto">
            <a:xfrm>
              <a:off x="6089650" y="6308725"/>
              <a:ext cx="244475" cy="222250"/>
            </a:xfrm>
            <a:custGeom>
              <a:avLst/>
              <a:gdLst>
                <a:gd name="T0" fmla="*/ 75 w 77"/>
                <a:gd name="T1" fmla="*/ 11 h 70"/>
                <a:gd name="T2" fmla="*/ 56 w 77"/>
                <a:gd name="T3" fmla="*/ 0 h 70"/>
                <a:gd name="T4" fmla="*/ 54 w 77"/>
                <a:gd name="T5" fmla="*/ 0 h 70"/>
                <a:gd name="T6" fmla="*/ 49 w 77"/>
                <a:gd name="T7" fmla="*/ 4 h 70"/>
                <a:gd name="T8" fmla="*/ 49 w 77"/>
                <a:gd name="T9" fmla="*/ 10 h 70"/>
                <a:gd name="T10" fmla="*/ 15 w 77"/>
                <a:gd name="T11" fmla="*/ 28 h 70"/>
                <a:gd name="T12" fmla="*/ 0 w 77"/>
                <a:gd name="T13" fmla="*/ 65 h 70"/>
                <a:gd name="T14" fmla="*/ 5 w 77"/>
                <a:gd name="T15" fmla="*/ 70 h 70"/>
                <a:gd name="T16" fmla="*/ 10 w 77"/>
                <a:gd name="T17" fmla="*/ 65 h 70"/>
                <a:gd name="T18" fmla="*/ 49 w 77"/>
                <a:gd name="T19" fmla="*/ 20 h 70"/>
                <a:gd name="T20" fmla="*/ 49 w 77"/>
                <a:gd name="T21" fmla="*/ 26 h 70"/>
                <a:gd name="T22" fmla="*/ 54 w 77"/>
                <a:gd name="T23" fmla="*/ 30 h 70"/>
                <a:gd name="T24" fmla="*/ 56 w 77"/>
                <a:gd name="T25" fmla="*/ 30 h 70"/>
                <a:gd name="T26" fmla="*/ 75 w 77"/>
                <a:gd name="T27" fmla="*/ 19 h 70"/>
                <a:gd name="T28" fmla="*/ 77 w 77"/>
                <a:gd name="T29" fmla="*/ 15 h 70"/>
                <a:gd name="T30" fmla="*/ 75 w 77"/>
                <a:gd name="T31" fmla="*/ 1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7" h="70">
                  <a:moveTo>
                    <a:pt x="75" y="11"/>
                  </a:moveTo>
                  <a:cubicBezTo>
                    <a:pt x="56" y="0"/>
                    <a:pt x="56" y="0"/>
                    <a:pt x="56" y="0"/>
                  </a:cubicBezTo>
                  <a:cubicBezTo>
                    <a:pt x="55" y="0"/>
                    <a:pt x="55" y="0"/>
                    <a:pt x="54" y="0"/>
                  </a:cubicBezTo>
                  <a:cubicBezTo>
                    <a:pt x="51" y="0"/>
                    <a:pt x="49" y="2"/>
                    <a:pt x="49" y="4"/>
                  </a:cubicBezTo>
                  <a:cubicBezTo>
                    <a:pt x="49" y="10"/>
                    <a:pt x="49" y="10"/>
                    <a:pt x="49" y="10"/>
                  </a:cubicBezTo>
                  <a:cubicBezTo>
                    <a:pt x="36" y="12"/>
                    <a:pt x="24" y="18"/>
                    <a:pt x="15" y="28"/>
                  </a:cubicBezTo>
                  <a:cubicBezTo>
                    <a:pt x="5" y="38"/>
                    <a:pt x="0" y="51"/>
                    <a:pt x="0" y="65"/>
                  </a:cubicBezTo>
                  <a:cubicBezTo>
                    <a:pt x="0" y="68"/>
                    <a:pt x="2" y="70"/>
                    <a:pt x="5" y="70"/>
                  </a:cubicBezTo>
                  <a:cubicBezTo>
                    <a:pt x="8" y="70"/>
                    <a:pt x="10" y="68"/>
                    <a:pt x="10" y="65"/>
                  </a:cubicBezTo>
                  <a:cubicBezTo>
                    <a:pt x="10" y="42"/>
                    <a:pt x="27" y="23"/>
                    <a:pt x="49" y="20"/>
                  </a:cubicBezTo>
                  <a:cubicBezTo>
                    <a:pt x="49" y="26"/>
                    <a:pt x="49" y="26"/>
                    <a:pt x="49" y="26"/>
                  </a:cubicBezTo>
                  <a:cubicBezTo>
                    <a:pt x="49" y="28"/>
                    <a:pt x="51" y="30"/>
                    <a:pt x="54" y="30"/>
                  </a:cubicBezTo>
                  <a:cubicBezTo>
                    <a:pt x="55" y="30"/>
                    <a:pt x="55" y="30"/>
                    <a:pt x="56" y="30"/>
                  </a:cubicBezTo>
                  <a:cubicBezTo>
                    <a:pt x="75" y="19"/>
                    <a:pt x="75" y="19"/>
                    <a:pt x="75" y="19"/>
                  </a:cubicBezTo>
                  <a:cubicBezTo>
                    <a:pt x="76" y="18"/>
                    <a:pt x="77" y="16"/>
                    <a:pt x="77" y="15"/>
                  </a:cubicBezTo>
                  <a:cubicBezTo>
                    <a:pt x="77" y="13"/>
                    <a:pt x="76" y="12"/>
                    <a:pt x="75" y="11"/>
                  </a:cubicBezTo>
                  <a:close/>
                </a:path>
              </a:pathLst>
            </a:custGeom>
            <a:solidFill>
              <a:srgbClr val="C78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5">
              <a:extLst>
                <a:ext uri="{FF2B5EF4-FFF2-40B4-BE49-F238E27FC236}">
                  <a16:creationId xmlns:a16="http://schemas.microsoft.com/office/drawing/2014/main" id="{A65B0EFC-7EF7-42D7-8375-0068555CAC96}"/>
                </a:ext>
              </a:extLst>
            </p:cNvPr>
            <p:cNvSpPr>
              <a:spLocks/>
            </p:cNvSpPr>
            <p:nvPr/>
          </p:nvSpPr>
          <p:spPr bwMode="auto">
            <a:xfrm>
              <a:off x="5876925" y="6308725"/>
              <a:ext cx="244475" cy="222250"/>
            </a:xfrm>
            <a:custGeom>
              <a:avLst/>
              <a:gdLst>
                <a:gd name="T0" fmla="*/ 62 w 77"/>
                <a:gd name="T1" fmla="*/ 28 h 70"/>
                <a:gd name="T2" fmla="*/ 28 w 77"/>
                <a:gd name="T3" fmla="*/ 10 h 70"/>
                <a:gd name="T4" fmla="*/ 28 w 77"/>
                <a:gd name="T5" fmla="*/ 4 h 70"/>
                <a:gd name="T6" fmla="*/ 23 w 77"/>
                <a:gd name="T7" fmla="*/ 0 h 70"/>
                <a:gd name="T8" fmla="*/ 21 w 77"/>
                <a:gd name="T9" fmla="*/ 0 h 70"/>
                <a:gd name="T10" fmla="*/ 2 w 77"/>
                <a:gd name="T11" fmla="*/ 11 h 70"/>
                <a:gd name="T12" fmla="*/ 0 w 77"/>
                <a:gd name="T13" fmla="*/ 15 h 70"/>
                <a:gd name="T14" fmla="*/ 2 w 77"/>
                <a:gd name="T15" fmla="*/ 19 h 70"/>
                <a:gd name="T16" fmla="*/ 21 w 77"/>
                <a:gd name="T17" fmla="*/ 30 h 70"/>
                <a:gd name="T18" fmla="*/ 23 w 77"/>
                <a:gd name="T19" fmla="*/ 30 h 70"/>
                <a:gd name="T20" fmla="*/ 28 w 77"/>
                <a:gd name="T21" fmla="*/ 26 h 70"/>
                <a:gd name="T22" fmla="*/ 28 w 77"/>
                <a:gd name="T23" fmla="*/ 20 h 70"/>
                <a:gd name="T24" fmla="*/ 67 w 77"/>
                <a:gd name="T25" fmla="*/ 65 h 70"/>
                <a:gd name="T26" fmla="*/ 72 w 77"/>
                <a:gd name="T27" fmla="*/ 70 h 70"/>
                <a:gd name="T28" fmla="*/ 77 w 77"/>
                <a:gd name="T29" fmla="*/ 65 h 70"/>
                <a:gd name="T30" fmla="*/ 62 w 77"/>
                <a:gd name="T31" fmla="*/ 2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7" h="70">
                  <a:moveTo>
                    <a:pt x="62" y="28"/>
                  </a:moveTo>
                  <a:cubicBezTo>
                    <a:pt x="53" y="18"/>
                    <a:pt x="41" y="12"/>
                    <a:pt x="28" y="10"/>
                  </a:cubicBezTo>
                  <a:cubicBezTo>
                    <a:pt x="28" y="4"/>
                    <a:pt x="28" y="4"/>
                    <a:pt x="28" y="4"/>
                  </a:cubicBezTo>
                  <a:cubicBezTo>
                    <a:pt x="28" y="2"/>
                    <a:pt x="26" y="0"/>
                    <a:pt x="23" y="0"/>
                  </a:cubicBezTo>
                  <a:cubicBezTo>
                    <a:pt x="22" y="0"/>
                    <a:pt x="22" y="0"/>
                    <a:pt x="21" y="0"/>
                  </a:cubicBezTo>
                  <a:cubicBezTo>
                    <a:pt x="2" y="11"/>
                    <a:pt x="2" y="11"/>
                    <a:pt x="2" y="11"/>
                  </a:cubicBezTo>
                  <a:cubicBezTo>
                    <a:pt x="1" y="12"/>
                    <a:pt x="0" y="13"/>
                    <a:pt x="0" y="15"/>
                  </a:cubicBezTo>
                  <a:cubicBezTo>
                    <a:pt x="0" y="16"/>
                    <a:pt x="1" y="18"/>
                    <a:pt x="2" y="19"/>
                  </a:cubicBezTo>
                  <a:cubicBezTo>
                    <a:pt x="21" y="30"/>
                    <a:pt x="21" y="30"/>
                    <a:pt x="21" y="30"/>
                  </a:cubicBezTo>
                  <a:cubicBezTo>
                    <a:pt x="22" y="30"/>
                    <a:pt x="22" y="30"/>
                    <a:pt x="23" y="30"/>
                  </a:cubicBezTo>
                  <a:cubicBezTo>
                    <a:pt x="26" y="30"/>
                    <a:pt x="28" y="28"/>
                    <a:pt x="28" y="26"/>
                  </a:cubicBezTo>
                  <a:cubicBezTo>
                    <a:pt x="28" y="20"/>
                    <a:pt x="28" y="20"/>
                    <a:pt x="28" y="20"/>
                  </a:cubicBezTo>
                  <a:cubicBezTo>
                    <a:pt x="50" y="23"/>
                    <a:pt x="67" y="42"/>
                    <a:pt x="67" y="65"/>
                  </a:cubicBezTo>
                  <a:cubicBezTo>
                    <a:pt x="67" y="68"/>
                    <a:pt x="69" y="70"/>
                    <a:pt x="72" y="70"/>
                  </a:cubicBezTo>
                  <a:cubicBezTo>
                    <a:pt x="75" y="70"/>
                    <a:pt x="77" y="68"/>
                    <a:pt x="77" y="65"/>
                  </a:cubicBezTo>
                  <a:cubicBezTo>
                    <a:pt x="77" y="51"/>
                    <a:pt x="72" y="38"/>
                    <a:pt x="62" y="28"/>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Oval 26">
              <a:extLst>
                <a:ext uri="{FF2B5EF4-FFF2-40B4-BE49-F238E27FC236}">
                  <a16:creationId xmlns:a16="http://schemas.microsoft.com/office/drawing/2014/main" id="{46330CE9-76A0-4D00-AE23-E6B18A9C649A}"/>
                </a:ext>
              </a:extLst>
            </p:cNvPr>
            <p:cNvSpPr>
              <a:spLocks noChangeArrowheads="1"/>
            </p:cNvSpPr>
            <p:nvPr/>
          </p:nvSpPr>
          <p:spPr bwMode="auto">
            <a:xfrm>
              <a:off x="6054725" y="6508750"/>
              <a:ext cx="98425" cy="101600"/>
            </a:xfrm>
            <a:prstGeom prst="ellipse">
              <a:avLst/>
            </a:pr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7">
              <a:extLst>
                <a:ext uri="{FF2B5EF4-FFF2-40B4-BE49-F238E27FC236}">
                  <a16:creationId xmlns:a16="http://schemas.microsoft.com/office/drawing/2014/main" id="{47706943-F83E-42E3-B957-B413BB5A07B4}"/>
                </a:ext>
              </a:extLst>
            </p:cNvPr>
            <p:cNvSpPr>
              <a:spLocks noEditPoints="1"/>
            </p:cNvSpPr>
            <p:nvPr/>
          </p:nvSpPr>
          <p:spPr bwMode="auto">
            <a:xfrm>
              <a:off x="6054725" y="6508750"/>
              <a:ext cx="98425" cy="101600"/>
            </a:xfrm>
            <a:custGeom>
              <a:avLst/>
              <a:gdLst>
                <a:gd name="T0" fmla="*/ 16 w 31"/>
                <a:gd name="T1" fmla="*/ 10 h 32"/>
                <a:gd name="T2" fmla="*/ 22 w 31"/>
                <a:gd name="T3" fmla="*/ 16 h 32"/>
                <a:gd name="T4" fmla="*/ 16 w 31"/>
                <a:gd name="T5" fmla="*/ 22 h 32"/>
                <a:gd name="T6" fmla="*/ 9 w 31"/>
                <a:gd name="T7" fmla="*/ 16 h 32"/>
                <a:gd name="T8" fmla="*/ 16 w 31"/>
                <a:gd name="T9" fmla="*/ 10 h 32"/>
                <a:gd name="T10" fmla="*/ 16 w 31"/>
                <a:gd name="T11" fmla="*/ 0 h 32"/>
                <a:gd name="T12" fmla="*/ 0 w 31"/>
                <a:gd name="T13" fmla="*/ 16 h 32"/>
                <a:gd name="T14" fmla="*/ 16 w 31"/>
                <a:gd name="T15" fmla="*/ 32 h 32"/>
                <a:gd name="T16" fmla="*/ 31 w 31"/>
                <a:gd name="T17" fmla="*/ 16 h 32"/>
                <a:gd name="T18" fmla="*/ 16 w 31"/>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2">
                  <a:moveTo>
                    <a:pt x="16" y="10"/>
                  </a:moveTo>
                  <a:cubicBezTo>
                    <a:pt x="19" y="10"/>
                    <a:pt x="22" y="12"/>
                    <a:pt x="22" y="16"/>
                  </a:cubicBezTo>
                  <a:cubicBezTo>
                    <a:pt x="22" y="20"/>
                    <a:pt x="19" y="22"/>
                    <a:pt x="16" y="22"/>
                  </a:cubicBezTo>
                  <a:cubicBezTo>
                    <a:pt x="12" y="22"/>
                    <a:pt x="9" y="20"/>
                    <a:pt x="9" y="16"/>
                  </a:cubicBezTo>
                  <a:cubicBezTo>
                    <a:pt x="9" y="12"/>
                    <a:pt x="12" y="10"/>
                    <a:pt x="16" y="10"/>
                  </a:cubicBezTo>
                  <a:moveTo>
                    <a:pt x="16" y="0"/>
                  </a:moveTo>
                  <a:cubicBezTo>
                    <a:pt x="7" y="0"/>
                    <a:pt x="0" y="7"/>
                    <a:pt x="0" y="16"/>
                  </a:cubicBezTo>
                  <a:cubicBezTo>
                    <a:pt x="0" y="25"/>
                    <a:pt x="7" y="32"/>
                    <a:pt x="16" y="32"/>
                  </a:cubicBezTo>
                  <a:cubicBezTo>
                    <a:pt x="24" y="32"/>
                    <a:pt x="31" y="25"/>
                    <a:pt x="31" y="16"/>
                  </a:cubicBezTo>
                  <a:cubicBezTo>
                    <a:pt x="31" y="7"/>
                    <a:pt x="24" y="0"/>
                    <a:pt x="1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1" name="Group 70">
            <a:extLst>
              <a:ext uri="{FF2B5EF4-FFF2-40B4-BE49-F238E27FC236}">
                <a16:creationId xmlns:a16="http://schemas.microsoft.com/office/drawing/2014/main" id="{77C9FE98-407B-48E3-A109-07391490ADA5}"/>
              </a:ext>
            </a:extLst>
          </p:cNvPr>
          <p:cNvGrpSpPr/>
          <p:nvPr/>
        </p:nvGrpSpPr>
        <p:grpSpPr>
          <a:xfrm>
            <a:off x="5762625" y="1079500"/>
            <a:ext cx="685800" cy="685800"/>
            <a:chOff x="5762625" y="1079500"/>
            <a:chExt cx="685800" cy="685800"/>
          </a:xfrm>
        </p:grpSpPr>
        <p:sp>
          <p:nvSpPr>
            <p:cNvPr id="16" name="Freeform 12">
              <a:extLst>
                <a:ext uri="{FF2B5EF4-FFF2-40B4-BE49-F238E27FC236}">
                  <a16:creationId xmlns:a16="http://schemas.microsoft.com/office/drawing/2014/main" id="{9FD1735B-D638-43D8-9B3B-7F7228DC189C}"/>
                </a:ext>
              </a:extLst>
            </p:cNvPr>
            <p:cNvSpPr>
              <a:spLocks/>
            </p:cNvSpPr>
            <p:nvPr/>
          </p:nvSpPr>
          <p:spPr bwMode="auto">
            <a:xfrm>
              <a:off x="5762625" y="1079500"/>
              <a:ext cx="685800" cy="685800"/>
            </a:xfrm>
            <a:custGeom>
              <a:avLst/>
              <a:gdLst>
                <a:gd name="T0" fmla="*/ 108 w 216"/>
                <a:gd name="T1" fmla="*/ 0 h 216"/>
                <a:gd name="T2" fmla="*/ 108 w 216"/>
                <a:gd name="T3" fmla="*/ 0 h 216"/>
                <a:gd name="T4" fmla="*/ 216 w 216"/>
                <a:gd name="T5" fmla="*/ 108 h 216"/>
                <a:gd name="T6" fmla="*/ 216 w 216"/>
                <a:gd name="T7" fmla="*/ 108 h 216"/>
                <a:gd name="T8" fmla="*/ 108 w 216"/>
                <a:gd name="T9" fmla="*/ 216 h 216"/>
                <a:gd name="T10" fmla="*/ 108 w 216"/>
                <a:gd name="T11" fmla="*/ 216 h 216"/>
                <a:gd name="T12" fmla="*/ 0 w 216"/>
                <a:gd name="T13" fmla="*/ 108 h 216"/>
                <a:gd name="T14" fmla="*/ 0 w 216"/>
                <a:gd name="T15" fmla="*/ 108 h 216"/>
                <a:gd name="T16" fmla="*/ 108 w 216"/>
                <a:gd name="T1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216">
                  <a:moveTo>
                    <a:pt x="108" y="0"/>
                  </a:moveTo>
                  <a:cubicBezTo>
                    <a:pt x="108" y="0"/>
                    <a:pt x="108" y="0"/>
                    <a:pt x="108" y="0"/>
                  </a:cubicBezTo>
                  <a:cubicBezTo>
                    <a:pt x="168" y="0"/>
                    <a:pt x="216" y="48"/>
                    <a:pt x="216" y="108"/>
                  </a:cubicBezTo>
                  <a:cubicBezTo>
                    <a:pt x="216" y="108"/>
                    <a:pt x="216" y="108"/>
                    <a:pt x="216" y="108"/>
                  </a:cubicBezTo>
                  <a:cubicBezTo>
                    <a:pt x="216" y="168"/>
                    <a:pt x="168" y="216"/>
                    <a:pt x="108" y="216"/>
                  </a:cubicBezTo>
                  <a:cubicBezTo>
                    <a:pt x="108" y="216"/>
                    <a:pt x="108" y="216"/>
                    <a:pt x="108" y="216"/>
                  </a:cubicBezTo>
                  <a:cubicBezTo>
                    <a:pt x="48" y="216"/>
                    <a:pt x="0" y="168"/>
                    <a:pt x="0" y="108"/>
                  </a:cubicBezTo>
                  <a:cubicBezTo>
                    <a:pt x="0" y="108"/>
                    <a:pt x="0" y="108"/>
                    <a:pt x="0" y="108"/>
                  </a:cubicBezTo>
                  <a:cubicBezTo>
                    <a:pt x="0" y="48"/>
                    <a:pt x="48" y="0"/>
                    <a:pt x="108"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70" name="Group 69">
              <a:extLst>
                <a:ext uri="{FF2B5EF4-FFF2-40B4-BE49-F238E27FC236}">
                  <a16:creationId xmlns:a16="http://schemas.microsoft.com/office/drawing/2014/main" id="{C1572A79-B465-4057-BCA0-D72851315DE5}"/>
                </a:ext>
              </a:extLst>
            </p:cNvPr>
            <p:cNvGrpSpPr/>
            <p:nvPr/>
          </p:nvGrpSpPr>
          <p:grpSpPr>
            <a:xfrm>
              <a:off x="5875338" y="1203323"/>
              <a:ext cx="457200" cy="444500"/>
              <a:chOff x="5876926" y="1209675"/>
              <a:chExt cx="457200" cy="444500"/>
            </a:xfrm>
          </p:grpSpPr>
          <p:sp>
            <p:nvSpPr>
              <p:cNvPr id="32" name="Freeform 28">
                <a:extLst>
                  <a:ext uri="{FF2B5EF4-FFF2-40B4-BE49-F238E27FC236}">
                    <a16:creationId xmlns:a16="http://schemas.microsoft.com/office/drawing/2014/main" id="{3A91B16B-7F7C-42D0-A90D-BD9950C1190D}"/>
                  </a:ext>
                </a:extLst>
              </p:cNvPr>
              <p:cNvSpPr>
                <a:spLocks noEditPoints="1"/>
              </p:cNvSpPr>
              <p:nvPr/>
            </p:nvSpPr>
            <p:spPr bwMode="auto">
              <a:xfrm>
                <a:off x="6045200" y="1352550"/>
                <a:ext cx="127000" cy="180975"/>
              </a:xfrm>
              <a:custGeom>
                <a:avLst/>
                <a:gdLst>
                  <a:gd name="T0" fmla="*/ 32 w 40"/>
                  <a:gd name="T1" fmla="*/ 12 h 57"/>
                  <a:gd name="T2" fmla="*/ 20 w 40"/>
                  <a:gd name="T3" fmla="*/ 24 h 57"/>
                  <a:gd name="T4" fmla="*/ 8 w 40"/>
                  <a:gd name="T5" fmla="*/ 12 h 57"/>
                  <a:gd name="T6" fmla="*/ 20 w 40"/>
                  <a:gd name="T7" fmla="*/ 0 h 57"/>
                  <a:gd name="T8" fmla="*/ 32 w 40"/>
                  <a:gd name="T9" fmla="*/ 12 h 57"/>
                  <a:gd name="T10" fmla="*/ 31 w 40"/>
                  <a:gd name="T11" fmla="*/ 24 h 57"/>
                  <a:gd name="T12" fmla="*/ 20 w 40"/>
                  <a:gd name="T13" fmla="*/ 29 h 57"/>
                  <a:gd name="T14" fmla="*/ 9 w 40"/>
                  <a:gd name="T15" fmla="*/ 24 h 57"/>
                  <a:gd name="T16" fmla="*/ 0 w 40"/>
                  <a:gd name="T17" fmla="*/ 31 h 57"/>
                  <a:gd name="T18" fmla="*/ 0 w 40"/>
                  <a:gd name="T19" fmla="*/ 57 h 57"/>
                  <a:gd name="T20" fmla="*/ 40 w 40"/>
                  <a:gd name="T21" fmla="*/ 57 h 57"/>
                  <a:gd name="T22" fmla="*/ 40 w 40"/>
                  <a:gd name="T23" fmla="*/ 31 h 57"/>
                  <a:gd name="T24" fmla="*/ 31 w 40"/>
                  <a:gd name="T25" fmla="*/ 2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7">
                    <a:moveTo>
                      <a:pt x="32" y="12"/>
                    </a:moveTo>
                    <a:cubicBezTo>
                      <a:pt x="32" y="19"/>
                      <a:pt x="27" y="24"/>
                      <a:pt x="20" y="24"/>
                    </a:cubicBezTo>
                    <a:cubicBezTo>
                      <a:pt x="13" y="24"/>
                      <a:pt x="8" y="19"/>
                      <a:pt x="8" y="12"/>
                    </a:cubicBezTo>
                    <a:cubicBezTo>
                      <a:pt x="8" y="6"/>
                      <a:pt x="13" y="0"/>
                      <a:pt x="20" y="0"/>
                    </a:cubicBezTo>
                    <a:cubicBezTo>
                      <a:pt x="27" y="0"/>
                      <a:pt x="32" y="6"/>
                      <a:pt x="32" y="12"/>
                    </a:cubicBezTo>
                    <a:close/>
                    <a:moveTo>
                      <a:pt x="31" y="24"/>
                    </a:moveTo>
                    <a:cubicBezTo>
                      <a:pt x="28" y="27"/>
                      <a:pt x="24" y="29"/>
                      <a:pt x="20" y="29"/>
                    </a:cubicBezTo>
                    <a:cubicBezTo>
                      <a:pt x="16" y="29"/>
                      <a:pt x="12" y="27"/>
                      <a:pt x="9" y="24"/>
                    </a:cubicBezTo>
                    <a:cubicBezTo>
                      <a:pt x="3" y="26"/>
                      <a:pt x="0" y="28"/>
                      <a:pt x="0" y="31"/>
                    </a:cubicBezTo>
                    <a:cubicBezTo>
                      <a:pt x="0" y="57"/>
                      <a:pt x="0" y="57"/>
                      <a:pt x="0" y="57"/>
                    </a:cubicBezTo>
                    <a:cubicBezTo>
                      <a:pt x="40" y="57"/>
                      <a:pt x="40" y="57"/>
                      <a:pt x="40" y="57"/>
                    </a:cubicBezTo>
                    <a:cubicBezTo>
                      <a:pt x="40" y="31"/>
                      <a:pt x="40" y="31"/>
                      <a:pt x="40" y="31"/>
                    </a:cubicBezTo>
                    <a:cubicBezTo>
                      <a:pt x="40" y="28"/>
                      <a:pt x="36" y="26"/>
                      <a:pt x="31" y="24"/>
                    </a:cubicBezTo>
                    <a:close/>
                  </a:path>
                </a:pathLst>
              </a:custGeom>
              <a:solidFill>
                <a:srgbClr val="2F7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9">
                <a:extLst>
                  <a:ext uri="{FF2B5EF4-FFF2-40B4-BE49-F238E27FC236}">
                    <a16:creationId xmlns:a16="http://schemas.microsoft.com/office/drawing/2014/main" id="{0145A3B8-367C-4E42-AACB-CA967693BB0A}"/>
                  </a:ext>
                </a:extLst>
              </p:cNvPr>
              <p:cNvSpPr>
                <a:spLocks noEditPoints="1"/>
              </p:cNvSpPr>
              <p:nvPr/>
            </p:nvSpPr>
            <p:spPr bwMode="auto">
              <a:xfrm>
                <a:off x="5988050" y="1330325"/>
                <a:ext cx="88900" cy="161925"/>
              </a:xfrm>
              <a:custGeom>
                <a:avLst/>
                <a:gdLst>
                  <a:gd name="T0" fmla="*/ 7 w 28"/>
                  <a:gd name="T1" fmla="*/ 11 h 51"/>
                  <a:gd name="T2" fmla="*/ 18 w 28"/>
                  <a:gd name="T3" fmla="*/ 0 h 51"/>
                  <a:gd name="T4" fmla="*/ 28 w 28"/>
                  <a:gd name="T5" fmla="*/ 8 h 51"/>
                  <a:gd name="T6" fmla="*/ 23 w 28"/>
                  <a:gd name="T7" fmla="*/ 19 h 51"/>
                  <a:gd name="T8" fmla="*/ 23 w 28"/>
                  <a:gd name="T9" fmla="*/ 20 h 51"/>
                  <a:gd name="T10" fmla="*/ 18 w 28"/>
                  <a:gd name="T11" fmla="*/ 22 h 51"/>
                  <a:gd name="T12" fmla="*/ 7 w 28"/>
                  <a:gd name="T13" fmla="*/ 11 h 51"/>
                  <a:gd name="T14" fmla="*/ 15 w 28"/>
                  <a:gd name="T15" fmla="*/ 38 h 51"/>
                  <a:gd name="T16" fmla="*/ 26 w 28"/>
                  <a:gd name="T17" fmla="*/ 29 h 51"/>
                  <a:gd name="T18" fmla="*/ 26 w 28"/>
                  <a:gd name="T19" fmla="*/ 28 h 51"/>
                  <a:gd name="T20" fmla="*/ 24 w 28"/>
                  <a:gd name="T21" fmla="*/ 24 h 51"/>
                  <a:gd name="T22" fmla="*/ 18 w 28"/>
                  <a:gd name="T23" fmla="*/ 26 h 51"/>
                  <a:gd name="T24" fmla="*/ 8 w 28"/>
                  <a:gd name="T25" fmla="*/ 22 h 51"/>
                  <a:gd name="T26" fmla="*/ 0 w 28"/>
                  <a:gd name="T27" fmla="*/ 28 h 51"/>
                  <a:gd name="T28" fmla="*/ 0 w 28"/>
                  <a:gd name="T29" fmla="*/ 51 h 51"/>
                  <a:gd name="T30" fmla="*/ 15 w 28"/>
                  <a:gd name="T31" fmla="*/ 51 h 51"/>
                  <a:gd name="T32" fmla="*/ 15 w 28"/>
                  <a:gd name="T33" fmla="*/ 3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51">
                    <a:moveTo>
                      <a:pt x="7" y="11"/>
                    </a:moveTo>
                    <a:cubicBezTo>
                      <a:pt x="7" y="5"/>
                      <a:pt x="12" y="0"/>
                      <a:pt x="18" y="0"/>
                    </a:cubicBezTo>
                    <a:cubicBezTo>
                      <a:pt x="22" y="0"/>
                      <a:pt x="27" y="4"/>
                      <a:pt x="28" y="8"/>
                    </a:cubicBezTo>
                    <a:cubicBezTo>
                      <a:pt x="25" y="11"/>
                      <a:pt x="23" y="15"/>
                      <a:pt x="23" y="19"/>
                    </a:cubicBezTo>
                    <a:cubicBezTo>
                      <a:pt x="23" y="19"/>
                      <a:pt x="23" y="20"/>
                      <a:pt x="23" y="20"/>
                    </a:cubicBezTo>
                    <a:cubicBezTo>
                      <a:pt x="22" y="21"/>
                      <a:pt x="20" y="22"/>
                      <a:pt x="18" y="22"/>
                    </a:cubicBezTo>
                    <a:cubicBezTo>
                      <a:pt x="12" y="22"/>
                      <a:pt x="7" y="17"/>
                      <a:pt x="7" y="11"/>
                    </a:cubicBezTo>
                    <a:close/>
                    <a:moveTo>
                      <a:pt x="15" y="38"/>
                    </a:moveTo>
                    <a:cubicBezTo>
                      <a:pt x="15" y="34"/>
                      <a:pt x="19" y="30"/>
                      <a:pt x="26" y="29"/>
                    </a:cubicBezTo>
                    <a:cubicBezTo>
                      <a:pt x="26" y="28"/>
                      <a:pt x="26" y="28"/>
                      <a:pt x="26" y="28"/>
                    </a:cubicBezTo>
                    <a:cubicBezTo>
                      <a:pt x="25" y="27"/>
                      <a:pt x="25" y="26"/>
                      <a:pt x="24" y="24"/>
                    </a:cubicBezTo>
                    <a:cubicBezTo>
                      <a:pt x="22" y="25"/>
                      <a:pt x="20" y="26"/>
                      <a:pt x="18" y="26"/>
                    </a:cubicBezTo>
                    <a:cubicBezTo>
                      <a:pt x="14" y="26"/>
                      <a:pt x="10" y="24"/>
                      <a:pt x="8" y="22"/>
                    </a:cubicBezTo>
                    <a:cubicBezTo>
                      <a:pt x="3" y="23"/>
                      <a:pt x="0" y="25"/>
                      <a:pt x="0" y="28"/>
                    </a:cubicBezTo>
                    <a:cubicBezTo>
                      <a:pt x="0" y="51"/>
                      <a:pt x="0" y="51"/>
                      <a:pt x="0" y="51"/>
                    </a:cubicBezTo>
                    <a:cubicBezTo>
                      <a:pt x="15" y="51"/>
                      <a:pt x="15" y="51"/>
                      <a:pt x="15" y="51"/>
                    </a:cubicBezTo>
                    <a:lnTo>
                      <a:pt x="15" y="3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0">
                <a:extLst>
                  <a:ext uri="{FF2B5EF4-FFF2-40B4-BE49-F238E27FC236}">
                    <a16:creationId xmlns:a16="http://schemas.microsoft.com/office/drawing/2014/main" id="{6931A5A4-7729-416B-AAEC-51AD5A553CE2}"/>
                  </a:ext>
                </a:extLst>
              </p:cNvPr>
              <p:cNvSpPr>
                <a:spLocks noEditPoints="1"/>
              </p:cNvSpPr>
              <p:nvPr/>
            </p:nvSpPr>
            <p:spPr bwMode="auto">
              <a:xfrm>
                <a:off x="6140450" y="1330325"/>
                <a:ext cx="88900" cy="161925"/>
              </a:xfrm>
              <a:custGeom>
                <a:avLst/>
                <a:gdLst>
                  <a:gd name="T0" fmla="*/ 28 w 28"/>
                  <a:gd name="T1" fmla="*/ 28 h 51"/>
                  <a:gd name="T2" fmla="*/ 28 w 28"/>
                  <a:gd name="T3" fmla="*/ 51 h 51"/>
                  <a:gd name="T4" fmla="*/ 13 w 28"/>
                  <a:gd name="T5" fmla="*/ 51 h 51"/>
                  <a:gd name="T6" fmla="*/ 13 w 28"/>
                  <a:gd name="T7" fmla="*/ 38 h 51"/>
                  <a:gd name="T8" fmla="*/ 2 w 28"/>
                  <a:gd name="T9" fmla="*/ 29 h 51"/>
                  <a:gd name="T10" fmla="*/ 1 w 28"/>
                  <a:gd name="T11" fmla="*/ 28 h 51"/>
                  <a:gd name="T12" fmla="*/ 4 w 28"/>
                  <a:gd name="T13" fmla="*/ 24 h 51"/>
                  <a:gd name="T14" fmla="*/ 10 w 28"/>
                  <a:gd name="T15" fmla="*/ 26 h 51"/>
                  <a:gd name="T16" fmla="*/ 20 w 28"/>
                  <a:gd name="T17" fmla="*/ 22 h 51"/>
                  <a:gd name="T18" fmla="*/ 28 w 28"/>
                  <a:gd name="T19" fmla="*/ 28 h 51"/>
                  <a:gd name="T20" fmla="*/ 5 w 28"/>
                  <a:gd name="T21" fmla="*/ 19 h 51"/>
                  <a:gd name="T22" fmla="*/ 5 w 28"/>
                  <a:gd name="T23" fmla="*/ 20 h 51"/>
                  <a:gd name="T24" fmla="*/ 10 w 28"/>
                  <a:gd name="T25" fmla="*/ 22 h 51"/>
                  <a:gd name="T26" fmla="*/ 21 w 28"/>
                  <a:gd name="T27" fmla="*/ 11 h 51"/>
                  <a:gd name="T28" fmla="*/ 10 w 28"/>
                  <a:gd name="T29" fmla="*/ 0 h 51"/>
                  <a:gd name="T30" fmla="*/ 0 w 28"/>
                  <a:gd name="T31" fmla="*/ 8 h 51"/>
                  <a:gd name="T32" fmla="*/ 5 w 28"/>
                  <a:gd name="T33" fmla="*/ 1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51">
                    <a:moveTo>
                      <a:pt x="28" y="28"/>
                    </a:moveTo>
                    <a:cubicBezTo>
                      <a:pt x="28" y="51"/>
                      <a:pt x="28" y="51"/>
                      <a:pt x="28" y="51"/>
                    </a:cubicBezTo>
                    <a:cubicBezTo>
                      <a:pt x="13" y="51"/>
                      <a:pt x="13" y="51"/>
                      <a:pt x="13" y="51"/>
                    </a:cubicBezTo>
                    <a:cubicBezTo>
                      <a:pt x="13" y="38"/>
                      <a:pt x="13" y="38"/>
                      <a:pt x="13" y="38"/>
                    </a:cubicBezTo>
                    <a:cubicBezTo>
                      <a:pt x="13" y="34"/>
                      <a:pt x="9" y="30"/>
                      <a:pt x="2" y="29"/>
                    </a:cubicBezTo>
                    <a:cubicBezTo>
                      <a:pt x="1" y="28"/>
                      <a:pt x="1" y="28"/>
                      <a:pt x="1" y="28"/>
                    </a:cubicBezTo>
                    <a:cubicBezTo>
                      <a:pt x="2" y="27"/>
                      <a:pt x="3" y="26"/>
                      <a:pt x="4" y="24"/>
                    </a:cubicBezTo>
                    <a:cubicBezTo>
                      <a:pt x="6" y="25"/>
                      <a:pt x="8" y="26"/>
                      <a:pt x="10" y="26"/>
                    </a:cubicBezTo>
                    <a:cubicBezTo>
                      <a:pt x="14" y="26"/>
                      <a:pt x="18" y="24"/>
                      <a:pt x="20" y="22"/>
                    </a:cubicBezTo>
                    <a:cubicBezTo>
                      <a:pt x="25" y="23"/>
                      <a:pt x="28" y="25"/>
                      <a:pt x="28" y="28"/>
                    </a:cubicBezTo>
                    <a:close/>
                    <a:moveTo>
                      <a:pt x="5" y="19"/>
                    </a:moveTo>
                    <a:cubicBezTo>
                      <a:pt x="5" y="19"/>
                      <a:pt x="5" y="20"/>
                      <a:pt x="5" y="20"/>
                    </a:cubicBezTo>
                    <a:cubicBezTo>
                      <a:pt x="6" y="21"/>
                      <a:pt x="8" y="22"/>
                      <a:pt x="10" y="22"/>
                    </a:cubicBezTo>
                    <a:cubicBezTo>
                      <a:pt x="16" y="22"/>
                      <a:pt x="21" y="17"/>
                      <a:pt x="21" y="11"/>
                    </a:cubicBezTo>
                    <a:cubicBezTo>
                      <a:pt x="21" y="5"/>
                      <a:pt x="16" y="0"/>
                      <a:pt x="10" y="0"/>
                    </a:cubicBezTo>
                    <a:cubicBezTo>
                      <a:pt x="5" y="0"/>
                      <a:pt x="1" y="4"/>
                      <a:pt x="0" y="8"/>
                    </a:cubicBezTo>
                    <a:cubicBezTo>
                      <a:pt x="3" y="11"/>
                      <a:pt x="5" y="15"/>
                      <a:pt x="5" y="19"/>
                    </a:cubicBezTo>
                    <a:close/>
                  </a:path>
                </a:pathLst>
              </a:custGeom>
              <a:solidFill>
                <a:srgbClr val="9392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1">
                <a:extLst>
                  <a:ext uri="{FF2B5EF4-FFF2-40B4-BE49-F238E27FC236}">
                    <a16:creationId xmlns:a16="http://schemas.microsoft.com/office/drawing/2014/main" id="{6D6363C7-96FD-43FC-BE46-CDEB231F39C9}"/>
                  </a:ext>
                </a:extLst>
              </p:cNvPr>
              <p:cNvSpPr>
                <a:spLocks/>
              </p:cNvSpPr>
              <p:nvPr/>
            </p:nvSpPr>
            <p:spPr bwMode="auto">
              <a:xfrm>
                <a:off x="5876926" y="1209675"/>
                <a:ext cx="457200" cy="444500"/>
              </a:xfrm>
              <a:custGeom>
                <a:avLst/>
                <a:gdLst>
                  <a:gd name="T0" fmla="*/ 139 w 144"/>
                  <a:gd name="T1" fmla="*/ 70 h 140"/>
                  <a:gd name="T2" fmla="*/ 144 w 144"/>
                  <a:gd name="T3" fmla="*/ 38 h 140"/>
                  <a:gd name="T4" fmla="*/ 141 w 144"/>
                  <a:gd name="T5" fmla="*/ 35 h 140"/>
                  <a:gd name="T6" fmla="*/ 130 w 144"/>
                  <a:gd name="T7" fmla="*/ 40 h 140"/>
                  <a:gd name="T8" fmla="*/ 65 w 144"/>
                  <a:gd name="T9" fmla="*/ 2 h 140"/>
                  <a:gd name="T10" fmla="*/ 0 w 144"/>
                  <a:gd name="T11" fmla="*/ 71 h 140"/>
                  <a:gd name="T12" fmla="*/ 69 w 144"/>
                  <a:gd name="T13" fmla="*/ 140 h 140"/>
                  <a:gd name="T14" fmla="*/ 136 w 144"/>
                  <a:gd name="T15" fmla="*/ 85 h 140"/>
                  <a:gd name="T16" fmla="*/ 136 w 144"/>
                  <a:gd name="T17" fmla="*/ 83 h 140"/>
                  <a:gd name="T18" fmla="*/ 131 w 144"/>
                  <a:gd name="T19" fmla="*/ 79 h 140"/>
                  <a:gd name="T20" fmla="*/ 127 w 144"/>
                  <a:gd name="T21" fmla="*/ 80 h 140"/>
                  <a:gd name="T22" fmla="*/ 63 w 144"/>
                  <a:gd name="T23" fmla="*/ 130 h 140"/>
                  <a:gd name="T24" fmla="*/ 10 w 144"/>
                  <a:gd name="T25" fmla="*/ 75 h 140"/>
                  <a:gd name="T26" fmla="*/ 69 w 144"/>
                  <a:gd name="T27" fmla="*/ 12 h 140"/>
                  <a:gd name="T28" fmla="*/ 121 w 144"/>
                  <a:gd name="T29" fmla="*/ 43 h 140"/>
                  <a:gd name="T30" fmla="*/ 111 w 144"/>
                  <a:gd name="T31" fmla="*/ 48 h 140"/>
                  <a:gd name="T32" fmla="*/ 111 w 144"/>
                  <a:gd name="T33" fmla="*/ 51 h 140"/>
                  <a:gd name="T34" fmla="*/ 136 w 144"/>
                  <a:gd name="T35" fmla="*/ 71 h 140"/>
                  <a:gd name="T36" fmla="*/ 139 w 144"/>
                  <a:gd name="T37" fmla="*/ 7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140">
                    <a:moveTo>
                      <a:pt x="139" y="70"/>
                    </a:moveTo>
                    <a:cubicBezTo>
                      <a:pt x="144" y="38"/>
                      <a:pt x="144" y="38"/>
                      <a:pt x="144" y="38"/>
                    </a:cubicBezTo>
                    <a:cubicBezTo>
                      <a:pt x="144" y="36"/>
                      <a:pt x="143" y="35"/>
                      <a:pt x="141" y="35"/>
                    </a:cubicBezTo>
                    <a:cubicBezTo>
                      <a:pt x="130" y="40"/>
                      <a:pt x="130" y="40"/>
                      <a:pt x="130" y="40"/>
                    </a:cubicBezTo>
                    <a:cubicBezTo>
                      <a:pt x="118" y="15"/>
                      <a:pt x="93" y="0"/>
                      <a:pt x="65" y="2"/>
                    </a:cubicBezTo>
                    <a:cubicBezTo>
                      <a:pt x="29" y="4"/>
                      <a:pt x="0" y="35"/>
                      <a:pt x="0" y="71"/>
                    </a:cubicBezTo>
                    <a:cubicBezTo>
                      <a:pt x="0" y="109"/>
                      <a:pt x="31" y="140"/>
                      <a:pt x="69" y="140"/>
                    </a:cubicBezTo>
                    <a:cubicBezTo>
                      <a:pt x="102" y="140"/>
                      <a:pt x="130" y="116"/>
                      <a:pt x="136" y="85"/>
                    </a:cubicBezTo>
                    <a:cubicBezTo>
                      <a:pt x="137" y="84"/>
                      <a:pt x="136" y="84"/>
                      <a:pt x="136" y="83"/>
                    </a:cubicBezTo>
                    <a:cubicBezTo>
                      <a:pt x="131" y="79"/>
                      <a:pt x="131" y="79"/>
                      <a:pt x="131" y="79"/>
                    </a:cubicBezTo>
                    <a:cubicBezTo>
                      <a:pt x="129" y="78"/>
                      <a:pt x="128" y="79"/>
                      <a:pt x="127" y="80"/>
                    </a:cubicBezTo>
                    <a:cubicBezTo>
                      <a:pt x="122" y="110"/>
                      <a:pt x="95" y="133"/>
                      <a:pt x="63" y="130"/>
                    </a:cubicBezTo>
                    <a:cubicBezTo>
                      <a:pt x="35" y="127"/>
                      <a:pt x="12" y="104"/>
                      <a:pt x="10" y="75"/>
                    </a:cubicBezTo>
                    <a:cubicBezTo>
                      <a:pt x="8" y="41"/>
                      <a:pt x="35" y="12"/>
                      <a:pt x="69" y="12"/>
                    </a:cubicBezTo>
                    <a:cubicBezTo>
                      <a:pt x="91" y="12"/>
                      <a:pt x="111" y="24"/>
                      <a:pt x="121" y="43"/>
                    </a:cubicBezTo>
                    <a:cubicBezTo>
                      <a:pt x="111" y="48"/>
                      <a:pt x="111" y="48"/>
                      <a:pt x="111" y="48"/>
                    </a:cubicBezTo>
                    <a:cubicBezTo>
                      <a:pt x="110" y="48"/>
                      <a:pt x="109" y="50"/>
                      <a:pt x="111" y="51"/>
                    </a:cubicBezTo>
                    <a:cubicBezTo>
                      <a:pt x="136" y="71"/>
                      <a:pt x="136" y="71"/>
                      <a:pt x="136" y="71"/>
                    </a:cubicBezTo>
                    <a:cubicBezTo>
                      <a:pt x="137" y="72"/>
                      <a:pt x="139" y="71"/>
                      <a:pt x="139" y="70"/>
                    </a:cubicBezTo>
                    <a:close/>
                  </a:path>
                </a:pathLst>
              </a:custGeom>
              <a:solidFill>
                <a:srgbClr val="147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5" name="Group 54">
            <a:extLst>
              <a:ext uri="{FF2B5EF4-FFF2-40B4-BE49-F238E27FC236}">
                <a16:creationId xmlns:a16="http://schemas.microsoft.com/office/drawing/2014/main" id="{F7DFC4AA-9193-4BA9-8822-6D7136022A8D}"/>
              </a:ext>
            </a:extLst>
          </p:cNvPr>
          <p:cNvGrpSpPr/>
          <p:nvPr/>
        </p:nvGrpSpPr>
        <p:grpSpPr>
          <a:xfrm>
            <a:off x="5911850" y="4502150"/>
            <a:ext cx="387350" cy="460375"/>
            <a:chOff x="5911850" y="4502150"/>
            <a:chExt cx="387350" cy="460375"/>
          </a:xfrm>
        </p:grpSpPr>
        <p:sp>
          <p:nvSpPr>
            <p:cNvPr id="36" name="Freeform 32">
              <a:extLst>
                <a:ext uri="{FF2B5EF4-FFF2-40B4-BE49-F238E27FC236}">
                  <a16:creationId xmlns:a16="http://schemas.microsoft.com/office/drawing/2014/main" id="{4617FBE9-7F08-46C2-AA6A-C121BA0F3207}"/>
                </a:ext>
              </a:extLst>
            </p:cNvPr>
            <p:cNvSpPr>
              <a:spLocks/>
            </p:cNvSpPr>
            <p:nvPr/>
          </p:nvSpPr>
          <p:spPr bwMode="auto">
            <a:xfrm>
              <a:off x="5911850" y="4502150"/>
              <a:ext cx="387350" cy="460375"/>
            </a:xfrm>
            <a:custGeom>
              <a:avLst/>
              <a:gdLst>
                <a:gd name="T0" fmla="*/ 122 w 122"/>
                <a:gd name="T1" fmla="*/ 56 h 145"/>
                <a:gd name="T2" fmla="*/ 67 w 122"/>
                <a:gd name="T3" fmla="*/ 1 h 145"/>
                <a:gd name="T4" fmla="*/ 13 w 122"/>
                <a:gd name="T5" fmla="*/ 56 h 145"/>
                <a:gd name="T6" fmla="*/ 1 w 122"/>
                <a:gd name="T7" fmla="*/ 86 h 145"/>
                <a:gd name="T8" fmla="*/ 0 w 122"/>
                <a:gd name="T9" fmla="*/ 86 h 145"/>
                <a:gd name="T10" fmla="*/ 0 w 122"/>
                <a:gd name="T11" fmla="*/ 86 h 145"/>
                <a:gd name="T12" fmla="*/ 0 w 122"/>
                <a:gd name="T13" fmla="*/ 86 h 145"/>
                <a:gd name="T14" fmla="*/ 0 w 122"/>
                <a:gd name="T15" fmla="*/ 88 h 145"/>
                <a:gd name="T16" fmla="*/ 4 w 122"/>
                <a:gd name="T17" fmla="*/ 92 h 145"/>
                <a:gd name="T18" fmla="*/ 4 w 122"/>
                <a:gd name="T19" fmla="*/ 92 h 145"/>
                <a:gd name="T20" fmla="*/ 12 w 122"/>
                <a:gd name="T21" fmla="*/ 92 h 145"/>
                <a:gd name="T22" fmla="*/ 12 w 122"/>
                <a:gd name="T23" fmla="*/ 107 h 145"/>
                <a:gd name="T24" fmla="*/ 34 w 122"/>
                <a:gd name="T25" fmla="*/ 129 h 145"/>
                <a:gd name="T26" fmla="*/ 42 w 122"/>
                <a:gd name="T27" fmla="*/ 129 h 145"/>
                <a:gd name="T28" fmla="*/ 42 w 122"/>
                <a:gd name="T29" fmla="*/ 145 h 145"/>
                <a:gd name="T30" fmla="*/ 101 w 122"/>
                <a:gd name="T31" fmla="*/ 145 h 145"/>
                <a:gd name="T32" fmla="*/ 101 w 122"/>
                <a:gd name="T33" fmla="*/ 99 h 145"/>
                <a:gd name="T34" fmla="*/ 122 w 122"/>
                <a:gd name="T35" fmla="*/ 56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2" h="145">
                  <a:moveTo>
                    <a:pt x="122" y="56"/>
                  </a:moveTo>
                  <a:cubicBezTo>
                    <a:pt x="122" y="26"/>
                    <a:pt x="97" y="0"/>
                    <a:pt x="67" y="1"/>
                  </a:cubicBezTo>
                  <a:cubicBezTo>
                    <a:pt x="36" y="2"/>
                    <a:pt x="10" y="28"/>
                    <a:pt x="13" y="56"/>
                  </a:cubicBezTo>
                  <a:cubicBezTo>
                    <a:pt x="13" y="57"/>
                    <a:pt x="1" y="86"/>
                    <a:pt x="1" y="86"/>
                  </a:cubicBezTo>
                  <a:cubicBezTo>
                    <a:pt x="1" y="86"/>
                    <a:pt x="0" y="86"/>
                    <a:pt x="0" y="86"/>
                  </a:cubicBezTo>
                  <a:cubicBezTo>
                    <a:pt x="0" y="86"/>
                    <a:pt x="0" y="86"/>
                    <a:pt x="0" y="86"/>
                  </a:cubicBezTo>
                  <a:cubicBezTo>
                    <a:pt x="0" y="86"/>
                    <a:pt x="0" y="86"/>
                    <a:pt x="0" y="86"/>
                  </a:cubicBezTo>
                  <a:cubicBezTo>
                    <a:pt x="0" y="87"/>
                    <a:pt x="0" y="87"/>
                    <a:pt x="0" y="88"/>
                  </a:cubicBezTo>
                  <a:cubicBezTo>
                    <a:pt x="0" y="90"/>
                    <a:pt x="2" y="92"/>
                    <a:pt x="4" y="92"/>
                  </a:cubicBezTo>
                  <a:cubicBezTo>
                    <a:pt x="4" y="92"/>
                    <a:pt x="4" y="92"/>
                    <a:pt x="4" y="92"/>
                  </a:cubicBezTo>
                  <a:cubicBezTo>
                    <a:pt x="12" y="92"/>
                    <a:pt x="12" y="92"/>
                    <a:pt x="12" y="92"/>
                  </a:cubicBezTo>
                  <a:cubicBezTo>
                    <a:pt x="12" y="107"/>
                    <a:pt x="12" y="107"/>
                    <a:pt x="12" y="107"/>
                  </a:cubicBezTo>
                  <a:cubicBezTo>
                    <a:pt x="12" y="119"/>
                    <a:pt x="22" y="129"/>
                    <a:pt x="34" y="129"/>
                  </a:cubicBezTo>
                  <a:cubicBezTo>
                    <a:pt x="42" y="129"/>
                    <a:pt x="42" y="129"/>
                    <a:pt x="42" y="129"/>
                  </a:cubicBezTo>
                  <a:cubicBezTo>
                    <a:pt x="42" y="145"/>
                    <a:pt x="42" y="145"/>
                    <a:pt x="42" y="145"/>
                  </a:cubicBezTo>
                  <a:cubicBezTo>
                    <a:pt x="101" y="145"/>
                    <a:pt x="101" y="145"/>
                    <a:pt x="101" y="145"/>
                  </a:cubicBezTo>
                  <a:cubicBezTo>
                    <a:pt x="101" y="99"/>
                    <a:pt x="101" y="99"/>
                    <a:pt x="101" y="99"/>
                  </a:cubicBezTo>
                  <a:cubicBezTo>
                    <a:pt x="113" y="89"/>
                    <a:pt x="122" y="73"/>
                    <a:pt x="122" y="56"/>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Oval 33">
              <a:extLst>
                <a:ext uri="{FF2B5EF4-FFF2-40B4-BE49-F238E27FC236}">
                  <a16:creationId xmlns:a16="http://schemas.microsoft.com/office/drawing/2014/main" id="{E2E7FBA6-3AA7-40CF-93F5-FB983BD297F8}"/>
                </a:ext>
              </a:extLst>
            </p:cNvPr>
            <p:cNvSpPr>
              <a:spLocks noChangeArrowheads="1"/>
            </p:cNvSpPr>
            <p:nvPr/>
          </p:nvSpPr>
          <p:spPr bwMode="auto">
            <a:xfrm>
              <a:off x="5972175" y="4676775"/>
              <a:ext cx="41275" cy="412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4">
              <a:extLst>
                <a:ext uri="{FF2B5EF4-FFF2-40B4-BE49-F238E27FC236}">
                  <a16:creationId xmlns:a16="http://schemas.microsoft.com/office/drawing/2014/main" id="{AF916A8E-1AB8-4A15-B64C-638EFA11FD92}"/>
                </a:ext>
              </a:extLst>
            </p:cNvPr>
            <p:cNvSpPr>
              <a:spLocks/>
            </p:cNvSpPr>
            <p:nvPr/>
          </p:nvSpPr>
          <p:spPr bwMode="auto">
            <a:xfrm>
              <a:off x="6003925" y="4540250"/>
              <a:ext cx="260350" cy="254000"/>
            </a:xfrm>
            <a:custGeom>
              <a:avLst/>
              <a:gdLst>
                <a:gd name="T0" fmla="*/ 64 w 82"/>
                <a:gd name="T1" fmla="*/ 80 h 80"/>
                <a:gd name="T2" fmla="*/ 22 w 82"/>
                <a:gd name="T3" fmla="*/ 57 h 80"/>
                <a:gd name="T4" fmla="*/ 0 w 82"/>
                <a:gd name="T5" fmla="*/ 21 h 80"/>
                <a:gd name="T6" fmla="*/ 38 w 82"/>
                <a:gd name="T7" fmla="*/ 0 h 80"/>
                <a:gd name="T8" fmla="*/ 82 w 82"/>
                <a:gd name="T9" fmla="*/ 44 h 80"/>
                <a:gd name="T10" fmla="*/ 64 w 82"/>
                <a:gd name="T11" fmla="*/ 80 h 80"/>
              </a:gdLst>
              <a:ahLst/>
              <a:cxnLst>
                <a:cxn ang="0">
                  <a:pos x="T0" y="T1"/>
                </a:cxn>
                <a:cxn ang="0">
                  <a:pos x="T2" y="T3"/>
                </a:cxn>
                <a:cxn ang="0">
                  <a:pos x="T4" y="T5"/>
                </a:cxn>
                <a:cxn ang="0">
                  <a:pos x="T6" y="T7"/>
                </a:cxn>
                <a:cxn ang="0">
                  <a:pos x="T8" y="T9"/>
                </a:cxn>
                <a:cxn ang="0">
                  <a:pos x="T10" y="T11"/>
                </a:cxn>
              </a:cxnLst>
              <a:rect l="0" t="0" r="r" b="b"/>
              <a:pathLst>
                <a:path w="82" h="80">
                  <a:moveTo>
                    <a:pt x="64" y="80"/>
                  </a:moveTo>
                  <a:cubicBezTo>
                    <a:pt x="57" y="79"/>
                    <a:pt x="37" y="71"/>
                    <a:pt x="22" y="57"/>
                  </a:cubicBezTo>
                  <a:cubicBezTo>
                    <a:pt x="9" y="44"/>
                    <a:pt x="2" y="27"/>
                    <a:pt x="0" y="21"/>
                  </a:cubicBezTo>
                  <a:cubicBezTo>
                    <a:pt x="8" y="8"/>
                    <a:pt x="23" y="0"/>
                    <a:pt x="38" y="0"/>
                  </a:cubicBezTo>
                  <a:cubicBezTo>
                    <a:pt x="63" y="0"/>
                    <a:pt x="82" y="20"/>
                    <a:pt x="82" y="44"/>
                  </a:cubicBezTo>
                  <a:cubicBezTo>
                    <a:pt x="82" y="59"/>
                    <a:pt x="75" y="72"/>
                    <a:pt x="64"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5">
              <a:extLst>
                <a:ext uri="{FF2B5EF4-FFF2-40B4-BE49-F238E27FC236}">
                  <a16:creationId xmlns:a16="http://schemas.microsoft.com/office/drawing/2014/main" id="{766C83E6-B889-420D-A160-0578E5955758}"/>
                </a:ext>
              </a:extLst>
            </p:cNvPr>
            <p:cNvSpPr>
              <a:spLocks/>
            </p:cNvSpPr>
            <p:nvPr/>
          </p:nvSpPr>
          <p:spPr bwMode="auto">
            <a:xfrm>
              <a:off x="6064250" y="4568825"/>
              <a:ext cx="168275" cy="158750"/>
            </a:xfrm>
            <a:custGeom>
              <a:avLst/>
              <a:gdLst>
                <a:gd name="T0" fmla="*/ 42 w 53"/>
                <a:gd name="T1" fmla="*/ 8 h 50"/>
                <a:gd name="T2" fmla="*/ 20 w 53"/>
                <a:gd name="T3" fmla="*/ 0 h 50"/>
                <a:gd name="T4" fmla="*/ 0 w 53"/>
                <a:gd name="T5" fmla="*/ 11 h 50"/>
                <a:gd name="T6" fmla="*/ 0 w 53"/>
                <a:gd name="T7" fmla="*/ 11 h 50"/>
                <a:gd name="T8" fmla="*/ 0 w 53"/>
                <a:gd name="T9" fmla="*/ 12 h 50"/>
                <a:gd name="T10" fmla="*/ 12 w 53"/>
                <a:gd name="T11" fmla="*/ 28 h 50"/>
                <a:gd name="T12" fmla="*/ 13 w 53"/>
                <a:gd name="T13" fmla="*/ 27 h 50"/>
                <a:gd name="T14" fmla="*/ 2 w 53"/>
                <a:gd name="T15" fmla="*/ 12 h 50"/>
                <a:gd name="T16" fmla="*/ 20 w 53"/>
                <a:gd name="T17" fmla="*/ 3 h 50"/>
                <a:gd name="T18" fmla="*/ 18 w 53"/>
                <a:gd name="T19" fmla="*/ 26 h 50"/>
                <a:gd name="T20" fmla="*/ 19 w 53"/>
                <a:gd name="T21" fmla="*/ 26 h 50"/>
                <a:gd name="T22" fmla="*/ 21 w 53"/>
                <a:gd name="T23" fmla="*/ 2 h 50"/>
                <a:gd name="T24" fmla="*/ 41 w 53"/>
                <a:gd name="T25" fmla="*/ 9 h 50"/>
                <a:gd name="T26" fmla="*/ 23 w 53"/>
                <a:gd name="T27" fmla="*/ 27 h 50"/>
                <a:gd name="T28" fmla="*/ 24 w 53"/>
                <a:gd name="T29" fmla="*/ 28 h 50"/>
                <a:gd name="T30" fmla="*/ 42 w 53"/>
                <a:gd name="T31" fmla="*/ 10 h 50"/>
                <a:gd name="T32" fmla="*/ 51 w 53"/>
                <a:gd name="T33" fmla="*/ 28 h 50"/>
                <a:gd name="T34" fmla="*/ 26 w 53"/>
                <a:gd name="T35" fmla="*/ 33 h 50"/>
                <a:gd name="T36" fmla="*/ 27 w 53"/>
                <a:gd name="T37" fmla="*/ 34 h 50"/>
                <a:gd name="T38" fmla="*/ 51 w 53"/>
                <a:gd name="T39" fmla="*/ 29 h 50"/>
                <a:gd name="T40" fmla="*/ 45 w 53"/>
                <a:gd name="T41" fmla="*/ 49 h 50"/>
                <a:gd name="T42" fmla="*/ 26 w 53"/>
                <a:gd name="T43" fmla="*/ 39 h 50"/>
                <a:gd name="T44" fmla="*/ 25 w 53"/>
                <a:gd name="T45" fmla="*/ 40 h 50"/>
                <a:gd name="T46" fmla="*/ 44 w 53"/>
                <a:gd name="T47" fmla="*/ 50 h 50"/>
                <a:gd name="T48" fmla="*/ 44 w 53"/>
                <a:gd name="T49" fmla="*/ 49 h 50"/>
                <a:gd name="T50" fmla="*/ 46 w 53"/>
                <a:gd name="T51" fmla="*/ 50 h 50"/>
                <a:gd name="T52" fmla="*/ 53 w 53"/>
                <a:gd name="T53" fmla="*/ 28 h 50"/>
                <a:gd name="T54" fmla="*/ 42 w 53"/>
                <a:gd name="T55" fmla="*/ 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3" h="50">
                  <a:moveTo>
                    <a:pt x="42" y="8"/>
                  </a:moveTo>
                  <a:cubicBezTo>
                    <a:pt x="20" y="0"/>
                    <a:pt x="20" y="0"/>
                    <a:pt x="20" y="0"/>
                  </a:cubicBezTo>
                  <a:cubicBezTo>
                    <a:pt x="0" y="11"/>
                    <a:pt x="0" y="11"/>
                    <a:pt x="0" y="11"/>
                  </a:cubicBezTo>
                  <a:cubicBezTo>
                    <a:pt x="0" y="11"/>
                    <a:pt x="0" y="11"/>
                    <a:pt x="0" y="11"/>
                  </a:cubicBezTo>
                  <a:cubicBezTo>
                    <a:pt x="0" y="12"/>
                    <a:pt x="0" y="12"/>
                    <a:pt x="0" y="12"/>
                  </a:cubicBezTo>
                  <a:cubicBezTo>
                    <a:pt x="12" y="28"/>
                    <a:pt x="12" y="28"/>
                    <a:pt x="12" y="28"/>
                  </a:cubicBezTo>
                  <a:cubicBezTo>
                    <a:pt x="12" y="28"/>
                    <a:pt x="12" y="27"/>
                    <a:pt x="13" y="27"/>
                  </a:cubicBezTo>
                  <a:cubicBezTo>
                    <a:pt x="2" y="12"/>
                    <a:pt x="2" y="12"/>
                    <a:pt x="2" y="12"/>
                  </a:cubicBezTo>
                  <a:cubicBezTo>
                    <a:pt x="20" y="3"/>
                    <a:pt x="20" y="3"/>
                    <a:pt x="20" y="3"/>
                  </a:cubicBezTo>
                  <a:cubicBezTo>
                    <a:pt x="18" y="26"/>
                    <a:pt x="18" y="26"/>
                    <a:pt x="18" y="26"/>
                  </a:cubicBezTo>
                  <a:cubicBezTo>
                    <a:pt x="18" y="26"/>
                    <a:pt x="19" y="26"/>
                    <a:pt x="19" y="26"/>
                  </a:cubicBezTo>
                  <a:cubicBezTo>
                    <a:pt x="21" y="2"/>
                    <a:pt x="21" y="2"/>
                    <a:pt x="21" y="2"/>
                  </a:cubicBezTo>
                  <a:cubicBezTo>
                    <a:pt x="41" y="9"/>
                    <a:pt x="41" y="9"/>
                    <a:pt x="41" y="9"/>
                  </a:cubicBezTo>
                  <a:cubicBezTo>
                    <a:pt x="23" y="27"/>
                    <a:pt x="23" y="27"/>
                    <a:pt x="23" y="27"/>
                  </a:cubicBezTo>
                  <a:cubicBezTo>
                    <a:pt x="23" y="28"/>
                    <a:pt x="24" y="28"/>
                    <a:pt x="24" y="28"/>
                  </a:cubicBezTo>
                  <a:cubicBezTo>
                    <a:pt x="42" y="10"/>
                    <a:pt x="42" y="10"/>
                    <a:pt x="42" y="10"/>
                  </a:cubicBezTo>
                  <a:cubicBezTo>
                    <a:pt x="51" y="28"/>
                    <a:pt x="51" y="28"/>
                    <a:pt x="51" y="28"/>
                  </a:cubicBezTo>
                  <a:cubicBezTo>
                    <a:pt x="26" y="33"/>
                    <a:pt x="26" y="33"/>
                    <a:pt x="26" y="33"/>
                  </a:cubicBezTo>
                  <a:cubicBezTo>
                    <a:pt x="26" y="33"/>
                    <a:pt x="27" y="34"/>
                    <a:pt x="27" y="34"/>
                  </a:cubicBezTo>
                  <a:cubicBezTo>
                    <a:pt x="51" y="29"/>
                    <a:pt x="51" y="29"/>
                    <a:pt x="51" y="29"/>
                  </a:cubicBezTo>
                  <a:cubicBezTo>
                    <a:pt x="45" y="49"/>
                    <a:pt x="45" y="49"/>
                    <a:pt x="45" y="49"/>
                  </a:cubicBezTo>
                  <a:cubicBezTo>
                    <a:pt x="26" y="39"/>
                    <a:pt x="26" y="39"/>
                    <a:pt x="26" y="39"/>
                  </a:cubicBezTo>
                  <a:cubicBezTo>
                    <a:pt x="25" y="39"/>
                    <a:pt x="25" y="40"/>
                    <a:pt x="25" y="40"/>
                  </a:cubicBezTo>
                  <a:cubicBezTo>
                    <a:pt x="44" y="50"/>
                    <a:pt x="44" y="50"/>
                    <a:pt x="44" y="50"/>
                  </a:cubicBezTo>
                  <a:cubicBezTo>
                    <a:pt x="44" y="49"/>
                    <a:pt x="44" y="49"/>
                    <a:pt x="44" y="49"/>
                  </a:cubicBezTo>
                  <a:cubicBezTo>
                    <a:pt x="46" y="50"/>
                    <a:pt x="46" y="50"/>
                    <a:pt x="46" y="50"/>
                  </a:cubicBezTo>
                  <a:cubicBezTo>
                    <a:pt x="53" y="28"/>
                    <a:pt x="53" y="28"/>
                    <a:pt x="53" y="28"/>
                  </a:cubicBezTo>
                  <a:lnTo>
                    <a:pt x="42" y="8"/>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6">
              <a:extLst>
                <a:ext uri="{FF2B5EF4-FFF2-40B4-BE49-F238E27FC236}">
                  <a16:creationId xmlns:a16="http://schemas.microsoft.com/office/drawing/2014/main" id="{EFE13980-F740-474C-961D-14719E6DC398}"/>
                </a:ext>
              </a:extLst>
            </p:cNvPr>
            <p:cNvSpPr>
              <a:spLocks noEditPoints="1"/>
            </p:cNvSpPr>
            <p:nvPr/>
          </p:nvSpPr>
          <p:spPr bwMode="auto">
            <a:xfrm>
              <a:off x="6076950" y="4635500"/>
              <a:ext cx="85725" cy="88900"/>
            </a:xfrm>
            <a:custGeom>
              <a:avLst/>
              <a:gdLst>
                <a:gd name="T0" fmla="*/ 10 w 27"/>
                <a:gd name="T1" fmla="*/ 25 h 28"/>
                <a:gd name="T2" fmla="*/ 2 w 27"/>
                <a:gd name="T3" fmla="*/ 10 h 28"/>
                <a:gd name="T4" fmla="*/ 17 w 27"/>
                <a:gd name="T5" fmla="*/ 2 h 28"/>
                <a:gd name="T6" fmla="*/ 25 w 27"/>
                <a:gd name="T7" fmla="*/ 18 h 28"/>
                <a:gd name="T8" fmla="*/ 10 w 27"/>
                <a:gd name="T9" fmla="*/ 25 h 28"/>
                <a:gd name="T10" fmla="*/ 15 w 27"/>
                <a:gd name="T11" fmla="*/ 8 h 28"/>
                <a:gd name="T12" fmla="*/ 8 w 27"/>
                <a:gd name="T13" fmla="*/ 12 h 28"/>
                <a:gd name="T14" fmla="*/ 12 w 27"/>
                <a:gd name="T15" fmla="*/ 20 h 28"/>
                <a:gd name="T16" fmla="*/ 19 w 27"/>
                <a:gd name="T17" fmla="*/ 16 h 28"/>
                <a:gd name="T18" fmla="*/ 15 w 27"/>
                <a:gd name="T19"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8">
                  <a:moveTo>
                    <a:pt x="10" y="25"/>
                  </a:moveTo>
                  <a:cubicBezTo>
                    <a:pt x="3" y="23"/>
                    <a:pt x="0" y="17"/>
                    <a:pt x="2" y="10"/>
                  </a:cubicBezTo>
                  <a:cubicBezTo>
                    <a:pt x="4" y="4"/>
                    <a:pt x="11" y="0"/>
                    <a:pt x="17" y="2"/>
                  </a:cubicBezTo>
                  <a:cubicBezTo>
                    <a:pt x="24" y="5"/>
                    <a:pt x="27" y="11"/>
                    <a:pt x="25" y="18"/>
                  </a:cubicBezTo>
                  <a:cubicBezTo>
                    <a:pt x="23" y="24"/>
                    <a:pt x="16" y="28"/>
                    <a:pt x="10" y="25"/>
                  </a:cubicBezTo>
                  <a:close/>
                  <a:moveTo>
                    <a:pt x="15" y="8"/>
                  </a:moveTo>
                  <a:cubicBezTo>
                    <a:pt x="12" y="7"/>
                    <a:pt x="9" y="9"/>
                    <a:pt x="8" y="12"/>
                  </a:cubicBezTo>
                  <a:cubicBezTo>
                    <a:pt x="7" y="15"/>
                    <a:pt x="8" y="19"/>
                    <a:pt x="12" y="20"/>
                  </a:cubicBezTo>
                  <a:cubicBezTo>
                    <a:pt x="15" y="21"/>
                    <a:pt x="18" y="19"/>
                    <a:pt x="19" y="16"/>
                  </a:cubicBezTo>
                  <a:cubicBezTo>
                    <a:pt x="20" y="13"/>
                    <a:pt x="19" y="9"/>
                    <a:pt x="15" y="8"/>
                  </a:cubicBezTo>
                  <a:close/>
                </a:path>
              </a:pathLst>
            </a:custGeom>
            <a:solidFill>
              <a:srgbClr val="ADC9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7">
              <a:extLst>
                <a:ext uri="{FF2B5EF4-FFF2-40B4-BE49-F238E27FC236}">
                  <a16:creationId xmlns:a16="http://schemas.microsoft.com/office/drawing/2014/main" id="{AE50C083-76B7-45DC-B701-D22AD2504D24}"/>
                </a:ext>
              </a:extLst>
            </p:cNvPr>
            <p:cNvSpPr>
              <a:spLocks/>
            </p:cNvSpPr>
            <p:nvPr/>
          </p:nvSpPr>
          <p:spPr bwMode="auto">
            <a:xfrm>
              <a:off x="6108700" y="4552950"/>
              <a:ext cx="41275" cy="38100"/>
            </a:xfrm>
            <a:custGeom>
              <a:avLst/>
              <a:gdLst>
                <a:gd name="T0" fmla="*/ 12 w 13"/>
                <a:gd name="T1" fmla="*/ 8 h 12"/>
                <a:gd name="T2" fmla="*/ 5 w 13"/>
                <a:gd name="T3" fmla="*/ 11 h 12"/>
                <a:gd name="T4" fmla="*/ 1 w 13"/>
                <a:gd name="T5" fmla="*/ 5 h 12"/>
                <a:gd name="T6" fmla="*/ 8 w 13"/>
                <a:gd name="T7" fmla="*/ 1 h 12"/>
                <a:gd name="T8" fmla="*/ 12 w 13"/>
                <a:gd name="T9" fmla="*/ 8 h 12"/>
              </a:gdLst>
              <a:ahLst/>
              <a:cxnLst>
                <a:cxn ang="0">
                  <a:pos x="T0" y="T1"/>
                </a:cxn>
                <a:cxn ang="0">
                  <a:pos x="T2" y="T3"/>
                </a:cxn>
                <a:cxn ang="0">
                  <a:pos x="T4" y="T5"/>
                </a:cxn>
                <a:cxn ang="0">
                  <a:pos x="T6" y="T7"/>
                </a:cxn>
                <a:cxn ang="0">
                  <a:pos x="T8" y="T9"/>
                </a:cxn>
              </a:cxnLst>
              <a:rect l="0" t="0" r="r" b="b"/>
              <a:pathLst>
                <a:path w="13" h="12">
                  <a:moveTo>
                    <a:pt x="12" y="8"/>
                  </a:moveTo>
                  <a:cubicBezTo>
                    <a:pt x="11" y="11"/>
                    <a:pt x="8" y="12"/>
                    <a:pt x="5" y="11"/>
                  </a:cubicBezTo>
                  <a:cubicBezTo>
                    <a:pt x="2" y="10"/>
                    <a:pt x="0" y="7"/>
                    <a:pt x="1" y="5"/>
                  </a:cubicBezTo>
                  <a:cubicBezTo>
                    <a:pt x="2" y="2"/>
                    <a:pt x="5" y="0"/>
                    <a:pt x="8" y="1"/>
                  </a:cubicBezTo>
                  <a:cubicBezTo>
                    <a:pt x="11" y="2"/>
                    <a:pt x="13" y="5"/>
                    <a:pt x="12" y="8"/>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8">
              <a:extLst>
                <a:ext uri="{FF2B5EF4-FFF2-40B4-BE49-F238E27FC236}">
                  <a16:creationId xmlns:a16="http://schemas.microsoft.com/office/drawing/2014/main" id="{1FF2F84C-B557-4A5A-BB00-9454D9D29550}"/>
                </a:ext>
              </a:extLst>
            </p:cNvPr>
            <p:cNvSpPr>
              <a:spLocks/>
            </p:cNvSpPr>
            <p:nvPr/>
          </p:nvSpPr>
          <p:spPr bwMode="auto">
            <a:xfrm>
              <a:off x="6210300" y="4638675"/>
              <a:ext cx="38100" cy="41275"/>
            </a:xfrm>
            <a:custGeom>
              <a:avLst/>
              <a:gdLst>
                <a:gd name="T0" fmla="*/ 11 w 12"/>
                <a:gd name="T1" fmla="*/ 8 h 13"/>
                <a:gd name="T2" fmla="*/ 4 w 12"/>
                <a:gd name="T3" fmla="*/ 12 h 13"/>
                <a:gd name="T4" fmla="*/ 1 w 12"/>
                <a:gd name="T5" fmla="*/ 5 h 13"/>
                <a:gd name="T6" fmla="*/ 8 w 12"/>
                <a:gd name="T7" fmla="*/ 1 h 13"/>
                <a:gd name="T8" fmla="*/ 11 w 12"/>
                <a:gd name="T9" fmla="*/ 8 h 13"/>
              </a:gdLst>
              <a:ahLst/>
              <a:cxnLst>
                <a:cxn ang="0">
                  <a:pos x="T0" y="T1"/>
                </a:cxn>
                <a:cxn ang="0">
                  <a:pos x="T2" y="T3"/>
                </a:cxn>
                <a:cxn ang="0">
                  <a:pos x="T4" y="T5"/>
                </a:cxn>
                <a:cxn ang="0">
                  <a:pos x="T6" y="T7"/>
                </a:cxn>
                <a:cxn ang="0">
                  <a:pos x="T8" y="T9"/>
                </a:cxn>
              </a:cxnLst>
              <a:rect l="0" t="0" r="r" b="b"/>
              <a:pathLst>
                <a:path w="12" h="13">
                  <a:moveTo>
                    <a:pt x="11" y="8"/>
                  </a:moveTo>
                  <a:cubicBezTo>
                    <a:pt x="10" y="11"/>
                    <a:pt x="7" y="13"/>
                    <a:pt x="4" y="12"/>
                  </a:cubicBezTo>
                  <a:cubicBezTo>
                    <a:pt x="2" y="11"/>
                    <a:pt x="0" y="8"/>
                    <a:pt x="1" y="5"/>
                  </a:cubicBezTo>
                  <a:cubicBezTo>
                    <a:pt x="2" y="2"/>
                    <a:pt x="5" y="0"/>
                    <a:pt x="8" y="1"/>
                  </a:cubicBezTo>
                  <a:cubicBezTo>
                    <a:pt x="10" y="2"/>
                    <a:pt x="12" y="5"/>
                    <a:pt x="11" y="8"/>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9">
              <a:extLst>
                <a:ext uri="{FF2B5EF4-FFF2-40B4-BE49-F238E27FC236}">
                  <a16:creationId xmlns:a16="http://schemas.microsoft.com/office/drawing/2014/main" id="{7838EFE6-7E95-4518-BA4C-1BA256AC073A}"/>
                </a:ext>
              </a:extLst>
            </p:cNvPr>
            <p:cNvSpPr>
              <a:spLocks/>
            </p:cNvSpPr>
            <p:nvPr/>
          </p:nvSpPr>
          <p:spPr bwMode="auto">
            <a:xfrm>
              <a:off x="6178550" y="4575175"/>
              <a:ext cx="38100" cy="38100"/>
            </a:xfrm>
            <a:custGeom>
              <a:avLst/>
              <a:gdLst>
                <a:gd name="T0" fmla="*/ 11 w 12"/>
                <a:gd name="T1" fmla="*/ 8 h 12"/>
                <a:gd name="T2" fmla="*/ 4 w 12"/>
                <a:gd name="T3" fmla="*/ 11 h 12"/>
                <a:gd name="T4" fmla="*/ 1 w 12"/>
                <a:gd name="T5" fmla="*/ 5 h 12"/>
                <a:gd name="T6" fmla="*/ 8 w 12"/>
                <a:gd name="T7" fmla="*/ 1 h 12"/>
                <a:gd name="T8" fmla="*/ 11 w 12"/>
                <a:gd name="T9" fmla="*/ 8 h 12"/>
              </a:gdLst>
              <a:ahLst/>
              <a:cxnLst>
                <a:cxn ang="0">
                  <a:pos x="T0" y="T1"/>
                </a:cxn>
                <a:cxn ang="0">
                  <a:pos x="T2" y="T3"/>
                </a:cxn>
                <a:cxn ang="0">
                  <a:pos x="T4" y="T5"/>
                </a:cxn>
                <a:cxn ang="0">
                  <a:pos x="T6" y="T7"/>
                </a:cxn>
                <a:cxn ang="0">
                  <a:pos x="T8" y="T9"/>
                </a:cxn>
              </a:cxnLst>
              <a:rect l="0" t="0" r="r" b="b"/>
              <a:pathLst>
                <a:path w="12" h="12">
                  <a:moveTo>
                    <a:pt x="11" y="8"/>
                  </a:moveTo>
                  <a:cubicBezTo>
                    <a:pt x="10" y="11"/>
                    <a:pt x="7" y="12"/>
                    <a:pt x="4" y="11"/>
                  </a:cubicBezTo>
                  <a:cubicBezTo>
                    <a:pt x="1" y="10"/>
                    <a:pt x="0" y="7"/>
                    <a:pt x="1" y="5"/>
                  </a:cubicBezTo>
                  <a:cubicBezTo>
                    <a:pt x="2" y="2"/>
                    <a:pt x="5" y="0"/>
                    <a:pt x="8" y="1"/>
                  </a:cubicBezTo>
                  <a:cubicBezTo>
                    <a:pt x="10" y="2"/>
                    <a:pt x="12" y="5"/>
                    <a:pt x="11" y="8"/>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0">
              <a:extLst>
                <a:ext uri="{FF2B5EF4-FFF2-40B4-BE49-F238E27FC236}">
                  <a16:creationId xmlns:a16="http://schemas.microsoft.com/office/drawing/2014/main" id="{4AEACA08-9A0D-4650-986F-968B25EC1018}"/>
                </a:ext>
              </a:extLst>
            </p:cNvPr>
            <p:cNvSpPr>
              <a:spLocks/>
            </p:cNvSpPr>
            <p:nvPr/>
          </p:nvSpPr>
          <p:spPr bwMode="auto">
            <a:xfrm>
              <a:off x="6045200" y="4584700"/>
              <a:ext cx="38100" cy="38100"/>
            </a:xfrm>
            <a:custGeom>
              <a:avLst/>
              <a:gdLst>
                <a:gd name="T0" fmla="*/ 12 w 12"/>
                <a:gd name="T1" fmla="*/ 8 h 12"/>
                <a:gd name="T2" fmla="*/ 5 w 12"/>
                <a:gd name="T3" fmla="*/ 12 h 12"/>
                <a:gd name="T4" fmla="*/ 1 w 12"/>
                <a:gd name="T5" fmla="*/ 5 h 12"/>
                <a:gd name="T6" fmla="*/ 8 w 12"/>
                <a:gd name="T7" fmla="*/ 1 h 12"/>
                <a:gd name="T8" fmla="*/ 12 w 12"/>
                <a:gd name="T9" fmla="*/ 8 h 12"/>
              </a:gdLst>
              <a:ahLst/>
              <a:cxnLst>
                <a:cxn ang="0">
                  <a:pos x="T0" y="T1"/>
                </a:cxn>
                <a:cxn ang="0">
                  <a:pos x="T2" y="T3"/>
                </a:cxn>
                <a:cxn ang="0">
                  <a:pos x="T4" y="T5"/>
                </a:cxn>
                <a:cxn ang="0">
                  <a:pos x="T6" y="T7"/>
                </a:cxn>
                <a:cxn ang="0">
                  <a:pos x="T8" y="T9"/>
                </a:cxn>
              </a:cxnLst>
              <a:rect l="0" t="0" r="r" b="b"/>
              <a:pathLst>
                <a:path w="12" h="12">
                  <a:moveTo>
                    <a:pt x="12" y="8"/>
                  </a:moveTo>
                  <a:cubicBezTo>
                    <a:pt x="11" y="11"/>
                    <a:pt x="8" y="12"/>
                    <a:pt x="5" y="12"/>
                  </a:cubicBezTo>
                  <a:cubicBezTo>
                    <a:pt x="2" y="11"/>
                    <a:pt x="0" y="8"/>
                    <a:pt x="1" y="5"/>
                  </a:cubicBezTo>
                  <a:cubicBezTo>
                    <a:pt x="2" y="2"/>
                    <a:pt x="5" y="0"/>
                    <a:pt x="8" y="1"/>
                  </a:cubicBezTo>
                  <a:cubicBezTo>
                    <a:pt x="11" y="2"/>
                    <a:pt x="12" y="5"/>
                    <a:pt x="12" y="8"/>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1">
              <a:extLst>
                <a:ext uri="{FF2B5EF4-FFF2-40B4-BE49-F238E27FC236}">
                  <a16:creationId xmlns:a16="http://schemas.microsoft.com/office/drawing/2014/main" id="{B15CF66C-6A2C-4FE3-9336-91E6B6D10F4C}"/>
                </a:ext>
              </a:extLst>
            </p:cNvPr>
            <p:cNvSpPr>
              <a:spLocks/>
            </p:cNvSpPr>
            <p:nvPr/>
          </p:nvSpPr>
          <p:spPr bwMode="auto">
            <a:xfrm>
              <a:off x="6188075" y="4705350"/>
              <a:ext cx="38100" cy="41275"/>
            </a:xfrm>
            <a:custGeom>
              <a:avLst/>
              <a:gdLst>
                <a:gd name="T0" fmla="*/ 11 w 12"/>
                <a:gd name="T1" fmla="*/ 8 h 13"/>
                <a:gd name="T2" fmla="*/ 4 w 12"/>
                <a:gd name="T3" fmla="*/ 12 h 13"/>
                <a:gd name="T4" fmla="*/ 1 w 12"/>
                <a:gd name="T5" fmla="*/ 5 h 13"/>
                <a:gd name="T6" fmla="*/ 8 w 12"/>
                <a:gd name="T7" fmla="*/ 1 h 13"/>
                <a:gd name="T8" fmla="*/ 11 w 12"/>
                <a:gd name="T9" fmla="*/ 8 h 13"/>
              </a:gdLst>
              <a:ahLst/>
              <a:cxnLst>
                <a:cxn ang="0">
                  <a:pos x="T0" y="T1"/>
                </a:cxn>
                <a:cxn ang="0">
                  <a:pos x="T2" y="T3"/>
                </a:cxn>
                <a:cxn ang="0">
                  <a:pos x="T4" y="T5"/>
                </a:cxn>
                <a:cxn ang="0">
                  <a:pos x="T6" y="T7"/>
                </a:cxn>
                <a:cxn ang="0">
                  <a:pos x="T8" y="T9"/>
                </a:cxn>
              </a:cxnLst>
              <a:rect l="0" t="0" r="r" b="b"/>
              <a:pathLst>
                <a:path w="12" h="13">
                  <a:moveTo>
                    <a:pt x="11" y="8"/>
                  </a:moveTo>
                  <a:cubicBezTo>
                    <a:pt x="10" y="11"/>
                    <a:pt x="7" y="13"/>
                    <a:pt x="4" y="12"/>
                  </a:cubicBezTo>
                  <a:cubicBezTo>
                    <a:pt x="2" y="11"/>
                    <a:pt x="0" y="8"/>
                    <a:pt x="1" y="5"/>
                  </a:cubicBezTo>
                  <a:cubicBezTo>
                    <a:pt x="2" y="2"/>
                    <a:pt x="5" y="0"/>
                    <a:pt x="8" y="1"/>
                  </a:cubicBezTo>
                  <a:cubicBezTo>
                    <a:pt x="11" y="2"/>
                    <a:pt x="12" y="5"/>
                    <a:pt x="11" y="8"/>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4" name="Group 53">
            <a:extLst>
              <a:ext uri="{FF2B5EF4-FFF2-40B4-BE49-F238E27FC236}">
                <a16:creationId xmlns:a16="http://schemas.microsoft.com/office/drawing/2014/main" id="{33B5A8D6-B148-4781-8287-6962A5FE9A62}"/>
              </a:ext>
            </a:extLst>
          </p:cNvPr>
          <p:cNvGrpSpPr/>
          <p:nvPr/>
        </p:nvGrpSpPr>
        <p:grpSpPr>
          <a:xfrm>
            <a:off x="5762625" y="5219700"/>
            <a:ext cx="685800" cy="685800"/>
            <a:chOff x="5762625" y="5219700"/>
            <a:chExt cx="685800" cy="685800"/>
          </a:xfrm>
        </p:grpSpPr>
        <p:sp>
          <p:nvSpPr>
            <p:cNvPr id="11" name="Freeform 7">
              <a:extLst>
                <a:ext uri="{FF2B5EF4-FFF2-40B4-BE49-F238E27FC236}">
                  <a16:creationId xmlns:a16="http://schemas.microsoft.com/office/drawing/2014/main" id="{B799FAD3-C338-41DA-86BA-9DA9027FB11E}"/>
                </a:ext>
              </a:extLst>
            </p:cNvPr>
            <p:cNvSpPr>
              <a:spLocks/>
            </p:cNvSpPr>
            <p:nvPr/>
          </p:nvSpPr>
          <p:spPr bwMode="auto">
            <a:xfrm>
              <a:off x="5762625" y="5219700"/>
              <a:ext cx="685800" cy="685800"/>
            </a:xfrm>
            <a:custGeom>
              <a:avLst/>
              <a:gdLst>
                <a:gd name="T0" fmla="*/ 108 w 216"/>
                <a:gd name="T1" fmla="*/ 0 h 216"/>
                <a:gd name="T2" fmla="*/ 108 w 216"/>
                <a:gd name="T3" fmla="*/ 0 h 216"/>
                <a:gd name="T4" fmla="*/ 216 w 216"/>
                <a:gd name="T5" fmla="*/ 108 h 216"/>
                <a:gd name="T6" fmla="*/ 216 w 216"/>
                <a:gd name="T7" fmla="*/ 108 h 216"/>
                <a:gd name="T8" fmla="*/ 108 w 216"/>
                <a:gd name="T9" fmla="*/ 216 h 216"/>
                <a:gd name="T10" fmla="*/ 108 w 216"/>
                <a:gd name="T11" fmla="*/ 216 h 216"/>
                <a:gd name="T12" fmla="*/ 0 w 216"/>
                <a:gd name="T13" fmla="*/ 108 h 216"/>
                <a:gd name="T14" fmla="*/ 0 w 216"/>
                <a:gd name="T15" fmla="*/ 108 h 216"/>
                <a:gd name="T16" fmla="*/ 108 w 216"/>
                <a:gd name="T1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216">
                  <a:moveTo>
                    <a:pt x="108" y="0"/>
                  </a:moveTo>
                  <a:cubicBezTo>
                    <a:pt x="108" y="0"/>
                    <a:pt x="108" y="0"/>
                    <a:pt x="108" y="0"/>
                  </a:cubicBezTo>
                  <a:cubicBezTo>
                    <a:pt x="168" y="0"/>
                    <a:pt x="216" y="49"/>
                    <a:pt x="216" y="108"/>
                  </a:cubicBezTo>
                  <a:cubicBezTo>
                    <a:pt x="216" y="108"/>
                    <a:pt x="216" y="108"/>
                    <a:pt x="216" y="108"/>
                  </a:cubicBezTo>
                  <a:cubicBezTo>
                    <a:pt x="216" y="168"/>
                    <a:pt x="168" y="216"/>
                    <a:pt x="108" y="216"/>
                  </a:cubicBezTo>
                  <a:cubicBezTo>
                    <a:pt x="108" y="216"/>
                    <a:pt x="108" y="216"/>
                    <a:pt x="108" y="216"/>
                  </a:cubicBezTo>
                  <a:cubicBezTo>
                    <a:pt x="48" y="216"/>
                    <a:pt x="0" y="168"/>
                    <a:pt x="0" y="108"/>
                  </a:cubicBezTo>
                  <a:cubicBezTo>
                    <a:pt x="0" y="108"/>
                    <a:pt x="0" y="108"/>
                    <a:pt x="0" y="108"/>
                  </a:cubicBezTo>
                  <a:cubicBezTo>
                    <a:pt x="0" y="49"/>
                    <a:pt x="48" y="0"/>
                    <a:pt x="10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53" name="Group 52">
              <a:extLst>
                <a:ext uri="{FF2B5EF4-FFF2-40B4-BE49-F238E27FC236}">
                  <a16:creationId xmlns:a16="http://schemas.microsoft.com/office/drawing/2014/main" id="{B3B4BA42-F5CC-457F-87E0-CA90FCDEA22E}"/>
                </a:ext>
              </a:extLst>
            </p:cNvPr>
            <p:cNvGrpSpPr/>
            <p:nvPr/>
          </p:nvGrpSpPr>
          <p:grpSpPr>
            <a:xfrm>
              <a:off x="5854700" y="5311775"/>
              <a:ext cx="495300" cy="504825"/>
              <a:chOff x="5854700" y="5311775"/>
              <a:chExt cx="495300" cy="504825"/>
            </a:xfrm>
          </p:grpSpPr>
          <p:sp>
            <p:nvSpPr>
              <p:cNvPr id="46" name="Freeform 42">
                <a:extLst>
                  <a:ext uri="{FF2B5EF4-FFF2-40B4-BE49-F238E27FC236}">
                    <a16:creationId xmlns:a16="http://schemas.microsoft.com/office/drawing/2014/main" id="{90EAC3D7-C757-4C62-AD81-891BEE468074}"/>
                  </a:ext>
                </a:extLst>
              </p:cNvPr>
              <p:cNvSpPr>
                <a:spLocks/>
              </p:cNvSpPr>
              <p:nvPr/>
            </p:nvSpPr>
            <p:spPr bwMode="auto">
              <a:xfrm>
                <a:off x="5899150" y="5359400"/>
                <a:ext cx="409575" cy="409575"/>
              </a:xfrm>
              <a:custGeom>
                <a:avLst/>
                <a:gdLst>
                  <a:gd name="T0" fmla="*/ 111 w 129"/>
                  <a:gd name="T1" fmla="*/ 110 h 129"/>
                  <a:gd name="T2" fmla="*/ 65 w 129"/>
                  <a:gd name="T3" fmla="*/ 129 h 129"/>
                  <a:gd name="T4" fmla="*/ 19 w 129"/>
                  <a:gd name="T5" fmla="*/ 110 h 129"/>
                  <a:gd name="T6" fmla="*/ 0 w 129"/>
                  <a:gd name="T7" fmla="*/ 64 h 129"/>
                  <a:gd name="T8" fmla="*/ 19 w 129"/>
                  <a:gd name="T9" fmla="*/ 19 h 129"/>
                  <a:gd name="T10" fmla="*/ 65 w 129"/>
                  <a:gd name="T11" fmla="*/ 0 h 129"/>
                  <a:gd name="T12" fmla="*/ 111 w 129"/>
                  <a:gd name="T13" fmla="*/ 19 h 129"/>
                  <a:gd name="T14" fmla="*/ 129 w 129"/>
                  <a:gd name="T15" fmla="*/ 64 h 129"/>
                  <a:gd name="T16" fmla="*/ 111 w 129"/>
                  <a:gd name="T17" fmla="*/ 11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129">
                    <a:moveTo>
                      <a:pt x="111" y="110"/>
                    </a:moveTo>
                    <a:cubicBezTo>
                      <a:pt x="98" y="122"/>
                      <a:pt x="82" y="129"/>
                      <a:pt x="65" y="129"/>
                    </a:cubicBezTo>
                    <a:cubicBezTo>
                      <a:pt x="48" y="129"/>
                      <a:pt x="31" y="122"/>
                      <a:pt x="19" y="110"/>
                    </a:cubicBezTo>
                    <a:cubicBezTo>
                      <a:pt x="7" y="98"/>
                      <a:pt x="0" y="82"/>
                      <a:pt x="0" y="64"/>
                    </a:cubicBezTo>
                    <a:cubicBezTo>
                      <a:pt x="0" y="47"/>
                      <a:pt x="7" y="31"/>
                      <a:pt x="19" y="19"/>
                    </a:cubicBezTo>
                    <a:cubicBezTo>
                      <a:pt x="31" y="6"/>
                      <a:pt x="48" y="0"/>
                      <a:pt x="65" y="0"/>
                    </a:cubicBezTo>
                    <a:cubicBezTo>
                      <a:pt x="82" y="0"/>
                      <a:pt x="98" y="6"/>
                      <a:pt x="111" y="19"/>
                    </a:cubicBezTo>
                    <a:cubicBezTo>
                      <a:pt x="123" y="31"/>
                      <a:pt x="129" y="47"/>
                      <a:pt x="129" y="64"/>
                    </a:cubicBezTo>
                    <a:cubicBezTo>
                      <a:pt x="129" y="82"/>
                      <a:pt x="123" y="98"/>
                      <a:pt x="111" y="1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3">
                <a:extLst>
                  <a:ext uri="{FF2B5EF4-FFF2-40B4-BE49-F238E27FC236}">
                    <a16:creationId xmlns:a16="http://schemas.microsoft.com/office/drawing/2014/main" id="{6928793A-9DC6-4D76-9F50-50F55209574E}"/>
                  </a:ext>
                </a:extLst>
              </p:cNvPr>
              <p:cNvSpPr>
                <a:spLocks noEditPoints="1"/>
              </p:cNvSpPr>
              <p:nvPr/>
            </p:nvSpPr>
            <p:spPr bwMode="auto">
              <a:xfrm>
                <a:off x="5918200" y="5375275"/>
                <a:ext cx="374650" cy="374650"/>
              </a:xfrm>
              <a:custGeom>
                <a:avLst/>
                <a:gdLst>
                  <a:gd name="T0" fmla="*/ 57 w 118"/>
                  <a:gd name="T1" fmla="*/ 117 h 118"/>
                  <a:gd name="T2" fmla="*/ 59 w 118"/>
                  <a:gd name="T3" fmla="*/ 106 h 118"/>
                  <a:gd name="T4" fmla="*/ 61 w 118"/>
                  <a:gd name="T5" fmla="*/ 117 h 118"/>
                  <a:gd name="T6" fmla="*/ 59 w 118"/>
                  <a:gd name="T7" fmla="*/ 13 h 118"/>
                  <a:gd name="T8" fmla="*/ 57 w 118"/>
                  <a:gd name="T9" fmla="*/ 2 h 118"/>
                  <a:gd name="T10" fmla="*/ 61 w 118"/>
                  <a:gd name="T11" fmla="*/ 2 h 118"/>
                  <a:gd name="T12" fmla="*/ 59 w 118"/>
                  <a:gd name="T13" fmla="*/ 13 h 118"/>
                  <a:gd name="T14" fmla="*/ 107 w 118"/>
                  <a:gd name="T15" fmla="*/ 61 h 118"/>
                  <a:gd name="T16" fmla="*/ 107 w 118"/>
                  <a:gd name="T17" fmla="*/ 58 h 118"/>
                  <a:gd name="T18" fmla="*/ 118 w 118"/>
                  <a:gd name="T19" fmla="*/ 59 h 118"/>
                  <a:gd name="T20" fmla="*/ 11 w 118"/>
                  <a:gd name="T21" fmla="*/ 61 h 118"/>
                  <a:gd name="T22" fmla="*/ 0 w 118"/>
                  <a:gd name="T23" fmla="*/ 59 h 118"/>
                  <a:gd name="T24" fmla="*/ 11 w 118"/>
                  <a:gd name="T25" fmla="*/ 58 h 118"/>
                  <a:gd name="T26" fmla="*/ 11 w 118"/>
                  <a:gd name="T27" fmla="*/ 61 h 118"/>
                  <a:gd name="T28" fmla="*/ 8 w 118"/>
                  <a:gd name="T29" fmla="*/ 89 h 118"/>
                  <a:gd name="T30" fmla="*/ 16 w 118"/>
                  <a:gd name="T31" fmla="*/ 82 h 118"/>
                  <a:gd name="T32" fmla="*/ 18 w 118"/>
                  <a:gd name="T33" fmla="*/ 85 h 118"/>
                  <a:gd name="T34" fmla="*/ 9 w 118"/>
                  <a:gd name="T35" fmla="*/ 90 h 118"/>
                  <a:gd name="T36" fmla="*/ 99 w 118"/>
                  <a:gd name="T37" fmla="*/ 36 h 118"/>
                  <a:gd name="T38" fmla="*/ 108 w 118"/>
                  <a:gd name="T39" fmla="*/ 29 h 118"/>
                  <a:gd name="T40" fmla="*/ 109 w 118"/>
                  <a:gd name="T41" fmla="*/ 32 h 118"/>
                  <a:gd name="T42" fmla="*/ 101 w 118"/>
                  <a:gd name="T43" fmla="*/ 37 h 118"/>
                  <a:gd name="T44" fmla="*/ 86 w 118"/>
                  <a:gd name="T45" fmla="*/ 110 h 118"/>
                  <a:gd name="T46" fmla="*/ 82 w 118"/>
                  <a:gd name="T47" fmla="*/ 100 h 118"/>
                  <a:gd name="T48" fmla="*/ 89 w 118"/>
                  <a:gd name="T49" fmla="*/ 108 h 118"/>
                  <a:gd name="T50" fmla="*/ 88 w 118"/>
                  <a:gd name="T51" fmla="*/ 111 h 118"/>
                  <a:gd name="T52" fmla="*/ 33 w 118"/>
                  <a:gd name="T53" fmla="*/ 18 h 118"/>
                  <a:gd name="T54" fmla="*/ 29 w 118"/>
                  <a:gd name="T55" fmla="*/ 8 h 118"/>
                  <a:gd name="T56" fmla="*/ 36 w 118"/>
                  <a:gd name="T57" fmla="*/ 17 h 118"/>
                  <a:gd name="T58" fmla="*/ 35 w 118"/>
                  <a:gd name="T59" fmla="*/ 19 h 118"/>
                  <a:gd name="T60" fmla="*/ 29 w 118"/>
                  <a:gd name="T61" fmla="*/ 110 h 118"/>
                  <a:gd name="T62" fmla="*/ 33 w 118"/>
                  <a:gd name="T63" fmla="*/ 100 h 118"/>
                  <a:gd name="T64" fmla="*/ 36 w 118"/>
                  <a:gd name="T65" fmla="*/ 102 h 118"/>
                  <a:gd name="T66" fmla="*/ 30 w 118"/>
                  <a:gd name="T67" fmla="*/ 111 h 118"/>
                  <a:gd name="T68" fmla="*/ 82 w 118"/>
                  <a:gd name="T69" fmla="*/ 19 h 118"/>
                  <a:gd name="T70" fmla="*/ 86 w 118"/>
                  <a:gd name="T71" fmla="*/ 9 h 118"/>
                  <a:gd name="T72" fmla="*/ 89 w 118"/>
                  <a:gd name="T73" fmla="*/ 10 h 118"/>
                  <a:gd name="T74" fmla="*/ 83 w 118"/>
                  <a:gd name="T75" fmla="*/ 19 h 118"/>
                  <a:gd name="T76" fmla="*/ 108 w 118"/>
                  <a:gd name="T77" fmla="*/ 89 h 118"/>
                  <a:gd name="T78" fmla="*/ 99 w 118"/>
                  <a:gd name="T79" fmla="*/ 83 h 118"/>
                  <a:gd name="T80" fmla="*/ 109 w 118"/>
                  <a:gd name="T81" fmla="*/ 87 h 118"/>
                  <a:gd name="T82" fmla="*/ 109 w 118"/>
                  <a:gd name="T83" fmla="*/ 90 h 118"/>
                  <a:gd name="T84" fmla="*/ 16 w 118"/>
                  <a:gd name="T85" fmla="*/ 37 h 118"/>
                  <a:gd name="T86" fmla="*/ 8 w 118"/>
                  <a:gd name="T87" fmla="*/ 30 h 118"/>
                  <a:gd name="T88" fmla="*/ 18 w 118"/>
                  <a:gd name="T89" fmla="*/ 34 h 118"/>
                  <a:gd name="T90" fmla="*/ 17 w 118"/>
                  <a:gd name="T91" fmla="*/ 3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8" h="118">
                    <a:moveTo>
                      <a:pt x="59" y="118"/>
                    </a:moveTo>
                    <a:cubicBezTo>
                      <a:pt x="58" y="118"/>
                      <a:pt x="57" y="118"/>
                      <a:pt x="57" y="117"/>
                    </a:cubicBezTo>
                    <a:cubicBezTo>
                      <a:pt x="57" y="107"/>
                      <a:pt x="57" y="107"/>
                      <a:pt x="57" y="107"/>
                    </a:cubicBezTo>
                    <a:cubicBezTo>
                      <a:pt x="57" y="107"/>
                      <a:pt x="58" y="106"/>
                      <a:pt x="59" y="106"/>
                    </a:cubicBezTo>
                    <a:cubicBezTo>
                      <a:pt x="60" y="106"/>
                      <a:pt x="61" y="107"/>
                      <a:pt x="61" y="107"/>
                    </a:cubicBezTo>
                    <a:cubicBezTo>
                      <a:pt x="61" y="117"/>
                      <a:pt x="61" y="117"/>
                      <a:pt x="61" y="117"/>
                    </a:cubicBezTo>
                    <a:cubicBezTo>
                      <a:pt x="61" y="118"/>
                      <a:pt x="60" y="118"/>
                      <a:pt x="59" y="118"/>
                    </a:cubicBezTo>
                    <a:close/>
                    <a:moveTo>
                      <a:pt x="59" y="13"/>
                    </a:moveTo>
                    <a:cubicBezTo>
                      <a:pt x="58" y="13"/>
                      <a:pt x="57" y="12"/>
                      <a:pt x="57" y="11"/>
                    </a:cubicBezTo>
                    <a:cubicBezTo>
                      <a:pt x="57" y="2"/>
                      <a:pt x="57" y="2"/>
                      <a:pt x="57" y="2"/>
                    </a:cubicBezTo>
                    <a:cubicBezTo>
                      <a:pt x="57" y="1"/>
                      <a:pt x="58" y="0"/>
                      <a:pt x="59" y="0"/>
                    </a:cubicBezTo>
                    <a:cubicBezTo>
                      <a:pt x="60" y="0"/>
                      <a:pt x="61" y="1"/>
                      <a:pt x="61" y="2"/>
                    </a:cubicBezTo>
                    <a:cubicBezTo>
                      <a:pt x="61" y="11"/>
                      <a:pt x="61" y="11"/>
                      <a:pt x="61" y="11"/>
                    </a:cubicBezTo>
                    <a:cubicBezTo>
                      <a:pt x="61" y="12"/>
                      <a:pt x="60" y="13"/>
                      <a:pt x="59" y="13"/>
                    </a:cubicBezTo>
                    <a:close/>
                    <a:moveTo>
                      <a:pt x="116" y="61"/>
                    </a:moveTo>
                    <a:cubicBezTo>
                      <a:pt x="107" y="61"/>
                      <a:pt x="107" y="61"/>
                      <a:pt x="107" y="61"/>
                    </a:cubicBezTo>
                    <a:cubicBezTo>
                      <a:pt x="106" y="61"/>
                      <a:pt x="105" y="60"/>
                      <a:pt x="105" y="59"/>
                    </a:cubicBezTo>
                    <a:cubicBezTo>
                      <a:pt x="105" y="58"/>
                      <a:pt x="106" y="58"/>
                      <a:pt x="107" y="58"/>
                    </a:cubicBezTo>
                    <a:cubicBezTo>
                      <a:pt x="116" y="58"/>
                      <a:pt x="116" y="58"/>
                      <a:pt x="116" y="58"/>
                    </a:cubicBezTo>
                    <a:cubicBezTo>
                      <a:pt x="117" y="58"/>
                      <a:pt x="118" y="58"/>
                      <a:pt x="118" y="59"/>
                    </a:cubicBezTo>
                    <a:cubicBezTo>
                      <a:pt x="118" y="60"/>
                      <a:pt x="117" y="61"/>
                      <a:pt x="116" y="61"/>
                    </a:cubicBezTo>
                    <a:close/>
                    <a:moveTo>
                      <a:pt x="11" y="61"/>
                    </a:moveTo>
                    <a:cubicBezTo>
                      <a:pt x="1" y="61"/>
                      <a:pt x="1" y="61"/>
                      <a:pt x="1" y="61"/>
                    </a:cubicBezTo>
                    <a:cubicBezTo>
                      <a:pt x="1" y="61"/>
                      <a:pt x="0" y="60"/>
                      <a:pt x="0" y="59"/>
                    </a:cubicBezTo>
                    <a:cubicBezTo>
                      <a:pt x="0" y="58"/>
                      <a:pt x="1" y="58"/>
                      <a:pt x="1" y="58"/>
                    </a:cubicBezTo>
                    <a:cubicBezTo>
                      <a:pt x="11" y="58"/>
                      <a:pt x="11" y="58"/>
                      <a:pt x="11" y="58"/>
                    </a:cubicBezTo>
                    <a:cubicBezTo>
                      <a:pt x="12" y="58"/>
                      <a:pt x="12" y="58"/>
                      <a:pt x="12" y="59"/>
                    </a:cubicBezTo>
                    <a:cubicBezTo>
                      <a:pt x="12" y="60"/>
                      <a:pt x="12" y="61"/>
                      <a:pt x="11" y="61"/>
                    </a:cubicBezTo>
                    <a:close/>
                    <a:moveTo>
                      <a:pt x="9" y="90"/>
                    </a:moveTo>
                    <a:cubicBezTo>
                      <a:pt x="9" y="90"/>
                      <a:pt x="8" y="89"/>
                      <a:pt x="8" y="89"/>
                    </a:cubicBezTo>
                    <a:cubicBezTo>
                      <a:pt x="7" y="88"/>
                      <a:pt x="8" y="87"/>
                      <a:pt x="8" y="87"/>
                    </a:cubicBezTo>
                    <a:cubicBezTo>
                      <a:pt x="16" y="82"/>
                      <a:pt x="16" y="82"/>
                      <a:pt x="16" y="82"/>
                    </a:cubicBezTo>
                    <a:cubicBezTo>
                      <a:pt x="17" y="81"/>
                      <a:pt x="18" y="82"/>
                      <a:pt x="19" y="83"/>
                    </a:cubicBezTo>
                    <a:cubicBezTo>
                      <a:pt x="19" y="83"/>
                      <a:pt x="19" y="84"/>
                      <a:pt x="18" y="85"/>
                    </a:cubicBezTo>
                    <a:cubicBezTo>
                      <a:pt x="10" y="89"/>
                      <a:pt x="10" y="89"/>
                      <a:pt x="10" y="89"/>
                    </a:cubicBezTo>
                    <a:cubicBezTo>
                      <a:pt x="10" y="90"/>
                      <a:pt x="9" y="90"/>
                      <a:pt x="9" y="90"/>
                    </a:cubicBezTo>
                    <a:close/>
                    <a:moveTo>
                      <a:pt x="101" y="37"/>
                    </a:moveTo>
                    <a:cubicBezTo>
                      <a:pt x="100" y="37"/>
                      <a:pt x="99" y="37"/>
                      <a:pt x="99" y="36"/>
                    </a:cubicBezTo>
                    <a:cubicBezTo>
                      <a:pt x="99" y="35"/>
                      <a:pt x="99" y="34"/>
                      <a:pt x="100" y="34"/>
                    </a:cubicBezTo>
                    <a:cubicBezTo>
                      <a:pt x="108" y="29"/>
                      <a:pt x="108" y="29"/>
                      <a:pt x="108" y="29"/>
                    </a:cubicBezTo>
                    <a:cubicBezTo>
                      <a:pt x="109" y="29"/>
                      <a:pt x="110" y="29"/>
                      <a:pt x="110" y="30"/>
                    </a:cubicBezTo>
                    <a:cubicBezTo>
                      <a:pt x="111" y="31"/>
                      <a:pt x="110" y="32"/>
                      <a:pt x="109" y="32"/>
                    </a:cubicBezTo>
                    <a:cubicBezTo>
                      <a:pt x="101" y="37"/>
                      <a:pt x="101" y="37"/>
                      <a:pt x="101" y="37"/>
                    </a:cubicBezTo>
                    <a:cubicBezTo>
                      <a:pt x="101" y="37"/>
                      <a:pt x="101" y="37"/>
                      <a:pt x="101" y="37"/>
                    </a:cubicBezTo>
                    <a:close/>
                    <a:moveTo>
                      <a:pt x="88" y="111"/>
                    </a:moveTo>
                    <a:cubicBezTo>
                      <a:pt x="87" y="111"/>
                      <a:pt x="87" y="110"/>
                      <a:pt x="86" y="110"/>
                    </a:cubicBezTo>
                    <a:cubicBezTo>
                      <a:pt x="82" y="102"/>
                      <a:pt x="82" y="102"/>
                      <a:pt x="82" y="102"/>
                    </a:cubicBezTo>
                    <a:cubicBezTo>
                      <a:pt x="81" y="101"/>
                      <a:pt x="81" y="100"/>
                      <a:pt x="82" y="100"/>
                    </a:cubicBezTo>
                    <a:cubicBezTo>
                      <a:pt x="83" y="99"/>
                      <a:pt x="84" y="99"/>
                      <a:pt x="84" y="100"/>
                    </a:cubicBezTo>
                    <a:cubicBezTo>
                      <a:pt x="89" y="108"/>
                      <a:pt x="89" y="108"/>
                      <a:pt x="89" y="108"/>
                    </a:cubicBezTo>
                    <a:cubicBezTo>
                      <a:pt x="90" y="109"/>
                      <a:pt x="89" y="110"/>
                      <a:pt x="88" y="110"/>
                    </a:cubicBezTo>
                    <a:cubicBezTo>
                      <a:pt x="88" y="111"/>
                      <a:pt x="88" y="111"/>
                      <a:pt x="88" y="111"/>
                    </a:cubicBezTo>
                    <a:close/>
                    <a:moveTo>
                      <a:pt x="35" y="19"/>
                    </a:moveTo>
                    <a:cubicBezTo>
                      <a:pt x="34" y="19"/>
                      <a:pt x="34" y="19"/>
                      <a:pt x="33" y="18"/>
                    </a:cubicBezTo>
                    <a:cubicBezTo>
                      <a:pt x="29" y="10"/>
                      <a:pt x="29" y="10"/>
                      <a:pt x="29" y="10"/>
                    </a:cubicBezTo>
                    <a:cubicBezTo>
                      <a:pt x="28" y="10"/>
                      <a:pt x="29" y="9"/>
                      <a:pt x="29" y="8"/>
                    </a:cubicBezTo>
                    <a:cubicBezTo>
                      <a:pt x="30" y="8"/>
                      <a:pt x="31" y="8"/>
                      <a:pt x="32" y="9"/>
                    </a:cubicBezTo>
                    <a:cubicBezTo>
                      <a:pt x="36" y="17"/>
                      <a:pt x="36" y="17"/>
                      <a:pt x="36" y="17"/>
                    </a:cubicBezTo>
                    <a:cubicBezTo>
                      <a:pt x="37" y="18"/>
                      <a:pt x="36" y="19"/>
                      <a:pt x="36" y="19"/>
                    </a:cubicBezTo>
                    <a:cubicBezTo>
                      <a:pt x="35" y="19"/>
                      <a:pt x="35" y="19"/>
                      <a:pt x="35" y="19"/>
                    </a:cubicBezTo>
                    <a:close/>
                    <a:moveTo>
                      <a:pt x="30" y="111"/>
                    </a:moveTo>
                    <a:cubicBezTo>
                      <a:pt x="30" y="111"/>
                      <a:pt x="30" y="111"/>
                      <a:pt x="29" y="110"/>
                    </a:cubicBezTo>
                    <a:cubicBezTo>
                      <a:pt x="29" y="110"/>
                      <a:pt x="28" y="109"/>
                      <a:pt x="29" y="108"/>
                    </a:cubicBezTo>
                    <a:cubicBezTo>
                      <a:pt x="33" y="100"/>
                      <a:pt x="33" y="100"/>
                      <a:pt x="33" y="100"/>
                    </a:cubicBezTo>
                    <a:cubicBezTo>
                      <a:pt x="34" y="99"/>
                      <a:pt x="35" y="99"/>
                      <a:pt x="36" y="100"/>
                    </a:cubicBezTo>
                    <a:cubicBezTo>
                      <a:pt x="36" y="100"/>
                      <a:pt x="37" y="101"/>
                      <a:pt x="36" y="102"/>
                    </a:cubicBezTo>
                    <a:cubicBezTo>
                      <a:pt x="32" y="110"/>
                      <a:pt x="32" y="110"/>
                      <a:pt x="32" y="110"/>
                    </a:cubicBezTo>
                    <a:cubicBezTo>
                      <a:pt x="31" y="110"/>
                      <a:pt x="31" y="111"/>
                      <a:pt x="30" y="111"/>
                    </a:cubicBezTo>
                    <a:close/>
                    <a:moveTo>
                      <a:pt x="83" y="19"/>
                    </a:moveTo>
                    <a:cubicBezTo>
                      <a:pt x="83" y="19"/>
                      <a:pt x="82" y="19"/>
                      <a:pt x="82" y="19"/>
                    </a:cubicBezTo>
                    <a:cubicBezTo>
                      <a:pt x="81" y="19"/>
                      <a:pt x="81" y="18"/>
                      <a:pt x="82" y="17"/>
                    </a:cubicBezTo>
                    <a:cubicBezTo>
                      <a:pt x="86" y="9"/>
                      <a:pt x="86" y="9"/>
                      <a:pt x="86" y="9"/>
                    </a:cubicBezTo>
                    <a:cubicBezTo>
                      <a:pt x="87" y="8"/>
                      <a:pt x="88" y="8"/>
                      <a:pt x="88" y="8"/>
                    </a:cubicBezTo>
                    <a:cubicBezTo>
                      <a:pt x="89" y="9"/>
                      <a:pt x="90" y="10"/>
                      <a:pt x="89" y="10"/>
                    </a:cubicBezTo>
                    <a:cubicBezTo>
                      <a:pt x="84" y="18"/>
                      <a:pt x="84" y="18"/>
                      <a:pt x="84" y="18"/>
                    </a:cubicBezTo>
                    <a:cubicBezTo>
                      <a:pt x="84" y="19"/>
                      <a:pt x="84" y="19"/>
                      <a:pt x="83" y="19"/>
                    </a:cubicBezTo>
                    <a:close/>
                    <a:moveTo>
                      <a:pt x="109" y="90"/>
                    </a:moveTo>
                    <a:cubicBezTo>
                      <a:pt x="108" y="90"/>
                      <a:pt x="108" y="90"/>
                      <a:pt x="108" y="89"/>
                    </a:cubicBezTo>
                    <a:cubicBezTo>
                      <a:pt x="100" y="85"/>
                      <a:pt x="100" y="85"/>
                      <a:pt x="100" y="85"/>
                    </a:cubicBezTo>
                    <a:cubicBezTo>
                      <a:pt x="99" y="84"/>
                      <a:pt x="99" y="83"/>
                      <a:pt x="99" y="83"/>
                    </a:cubicBezTo>
                    <a:cubicBezTo>
                      <a:pt x="100" y="82"/>
                      <a:pt x="101" y="81"/>
                      <a:pt x="101" y="82"/>
                    </a:cubicBezTo>
                    <a:cubicBezTo>
                      <a:pt x="109" y="87"/>
                      <a:pt x="109" y="87"/>
                      <a:pt x="109" y="87"/>
                    </a:cubicBezTo>
                    <a:cubicBezTo>
                      <a:pt x="110" y="87"/>
                      <a:pt x="111" y="88"/>
                      <a:pt x="110" y="89"/>
                    </a:cubicBezTo>
                    <a:cubicBezTo>
                      <a:pt x="110" y="89"/>
                      <a:pt x="109" y="90"/>
                      <a:pt x="109" y="90"/>
                    </a:cubicBezTo>
                    <a:close/>
                    <a:moveTo>
                      <a:pt x="17" y="37"/>
                    </a:moveTo>
                    <a:cubicBezTo>
                      <a:pt x="17" y="37"/>
                      <a:pt x="17" y="37"/>
                      <a:pt x="16" y="37"/>
                    </a:cubicBezTo>
                    <a:cubicBezTo>
                      <a:pt x="8" y="32"/>
                      <a:pt x="8" y="32"/>
                      <a:pt x="8" y="32"/>
                    </a:cubicBezTo>
                    <a:cubicBezTo>
                      <a:pt x="8" y="32"/>
                      <a:pt x="7" y="31"/>
                      <a:pt x="8" y="30"/>
                    </a:cubicBezTo>
                    <a:cubicBezTo>
                      <a:pt x="8" y="29"/>
                      <a:pt x="9" y="29"/>
                      <a:pt x="10" y="29"/>
                    </a:cubicBezTo>
                    <a:cubicBezTo>
                      <a:pt x="18" y="34"/>
                      <a:pt x="18" y="34"/>
                      <a:pt x="18" y="34"/>
                    </a:cubicBezTo>
                    <a:cubicBezTo>
                      <a:pt x="19" y="34"/>
                      <a:pt x="19" y="35"/>
                      <a:pt x="19" y="36"/>
                    </a:cubicBezTo>
                    <a:cubicBezTo>
                      <a:pt x="18" y="37"/>
                      <a:pt x="18" y="37"/>
                      <a:pt x="17" y="37"/>
                    </a:cubicBezTo>
                    <a:close/>
                  </a:path>
                </a:pathLst>
              </a:custGeom>
              <a:solidFill>
                <a:schemeClr val="tx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4">
                <a:extLst>
                  <a:ext uri="{FF2B5EF4-FFF2-40B4-BE49-F238E27FC236}">
                    <a16:creationId xmlns:a16="http://schemas.microsoft.com/office/drawing/2014/main" id="{8983E2A1-06B8-4802-9036-4830377692D9}"/>
                  </a:ext>
                </a:extLst>
              </p:cNvPr>
              <p:cNvSpPr>
                <a:spLocks/>
              </p:cNvSpPr>
              <p:nvPr/>
            </p:nvSpPr>
            <p:spPr bwMode="auto">
              <a:xfrm>
                <a:off x="6127750" y="5495925"/>
                <a:ext cx="53975" cy="47625"/>
              </a:xfrm>
              <a:custGeom>
                <a:avLst/>
                <a:gdLst>
                  <a:gd name="T0" fmla="*/ 0 w 17"/>
                  <a:gd name="T1" fmla="*/ 11 h 15"/>
                  <a:gd name="T2" fmla="*/ 4 w 17"/>
                  <a:gd name="T3" fmla="*/ 15 h 15"/>
                  <a:gd name="T4" fmla="*/ 17 w 17"/>
                  <a:gd name="T5" fmla="*/ 0 h 15"/>
                  <a:gd name="T6" fmla="*/ 0 w 17"/>
                  <a:gd name="T7" fmla="*/ 11 h 15"/>
                </a:gdLst>
                <a:ahLst/>
                <a:cxnLst>
                  <a:cxn ang="0">
                    <a:pos x="T0" y="T1"/>
                  </a:cxn>
                  <a:cxn ang="0">
                    <a:pos x="T2" y="T3"/>
                  </a:cxn>
                  <a:cxn ang="0">
                    <a:pos x="T4" y="T5"/>
                  </a:cxn>
                  <a:cxn ang="0">
                    <a:pos x="T6" y="T7"/>
                  </a:cxn>
                </a:cxnLst>
                <a:rect l="0" t="0" r="r" b="b"/>
                <a:pathLst>
                  <a:path w="17" h="15">
                    <a:moveTo>
                      <a:pt x="0" y="11"/>
                    </a:moveTo>
                    <a:cubicBezTo>
                      <a:pt x="2" y="12"/>
                      <a:pt x="3" y="14"/>
                      <a:pt x="4" y="15"/>
                    </a:cubicBezTo>
                    <a:cubicBezTo>
                      <a:pt x="17" y="0"/>
                      <a:pt x="17" y="0"/>
                      <a:pt x="17" y="0"/>
                    </a:cubicBezTo>
                    <a:lnTo>
                      <a:pt x="0" y="11"/>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5">
                <a:extLst>
                  <a:ext uri="{FF2B5EF4-FFF2-40B4-BE49-F238E27FC236}">
                    <a16:creationId xmlns:a16="http://schemas.microsoft.com/office/drawing/2014/main" id="{6866A886-4F27-44CE-B0EA-EEDEFDE6349F}"/>
                  </a:ext>
                </a:extLst>
              </p:cNvPr>
              <p:cNvSpPr>
                <a:spLocks/>
              </p:cNvSpPr>
              <p:nvPr/>
            </p:nvSpPr>
            <p:spPr bwMode="auto">
              <a:xfrm>
                <a:off x="6105525" y="5391150"/>
                <a:ext cx="57150" cy="139700"/>
              </a:xfrm>
              <a:custGeom>
                <a:avLst/>
                <a:gdLst>
                  <a:gd name="T0" fmla="*/ 7 w 18"/>
                  <a:gd name="T1" fmla="*/ 44 h 44"/>
                  <a:gd name="T2" fmla="*/ 18 w 18"/>
                  <a:gd name="T3" fmla="*/ 0 h 44"/>
                  <a:gd name="T4" fmla="*/ 0 w 18"/>
                  <a:gd name="T5" fmla="*/ 42 h 44"/>
                  <a:gd name="T6" fmla="*/ 7 w 18"/>
                  <a:gd name="T7" fmla="*/ 44 h 44"/>
                </a:gdLst>
                <a:ahLst/>
                <a:cxnLst>
                  <a:cxn ang="0">
                    <a:pos x="T0" y="T1"/>
                  </a:cxn>
                  <a:cxn ang="0">
                    <a:pos x="T2" y="T3"/>
                  </a:cxn>
                  <a:cxn ang="0">
                    <a:pos x="T4" y="T5"/>
                  </a:cxn>
                  <a:cxn ang="0">
                    <a:pos x="T6" y="T7"/>
                  </a:cxn>
                </a:cxnLst>
                <a:rect l="0" t="0" r="r" b="b"/>
                <a:pathLst>
                  <a:path w="18" h="44">
                    <a:moveTo>
                      <a:pt x="7" y="44"/>
                    </a:moveTo>
                    <a:cubicBezTo>
                      <a:pt x="18" y="0"/>
                      <a:pt x="18" y="0"/>
                      <a:pt x="18" y="0"/>
                    </a:cubicBezTo>
                    <a:cubicBezTo>
                      <a:pt x="0" y="42"/>
                      <a:pt x="0" y="42"/>
                      <a:pt x="0" y="42"/>
                    </a:cubicBezTo>
                    <a:cubicBezTo>
                      <a:pt x="3" y="42"/>
                      <a:pt x="5" y="43"/>
                      <a:pt x="7" y="44"/>
                    </a:cubicBez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Oval 46">
                <a:extLst>
                  <a:ext uri="{FF2B5EF4-FFF2-40B4-BE49-F238E27FC236}">
                    <a16:creationId xmlns:a16="http://schemas.microsoft.com/office/drawing/2014/main" id="{7803C770-1B31-4752-8078-87E6445D0BB7}"/>
                  </a:ext>
                </a:extLst>
              </p:cNvPr>
              <p:cNvSpPr>
                <a:spLocks noChangeArrowheads="1"/>
              </p:cNvSpPr>
              <p:nvPr/>
            </p:nvSpPr>
            <p:spPr bwMode="auto">
              <a:xfrm>
                <a:off x="6064250" y="5524500"/>
                <a:ext cx="79375" cy="79375"/>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7">
                <a:extLst>
                  <a:ext uri="{FF2B5EF4-FFF2-40B4-BE49-F238E27FC236}">
                    <a16:creationId xmlns:a16="http://schemas.microsoft.com/office/drawing/2014/main" id="{FA9FE915-8D2E-4270-BEF4-85998F618D79}"/>
                  </a:ext>
                </a:extLst>
              </p:cNvPr>
              <p:cNvSpPr>
                <a:spLocks/>
              </p:cNvSpPr>
              <p:nvPr/>
            </p:nvSpPr>
            <p:spPr bwMode="auto">
              <a:xfrm>
                <a:off x="5854700" y="5311775"/>
                <a:ext cx="495300" cy="504825"/>
              </a:xfrm>
              <a:custGeom>
                <a:avLst/>
                <a:gdLst>
                  <a:gd name="T0" fmla="*/ 145 w 156"/>
                  <a:gd name="T1" fmla="*/ 51 h 159"/>
                  <a:gd name="T2" fmla="*/ 143 w 156"/>
                  <a:gd name="T3" fmla="*/ 50 h 159"/>
                  <a:gd name="T4" fmla="*/ 140 w 156"/>
                  <a:gd name="T5" fmla="*/ 50 h 159"/>
                  <a:gd name="T6" fmla="*/ 136 w 156"/>
                  <a:gd name="T7" fmla="*/ 50 h 159"/>
                  <a:gd name="T8" fmla="*/ 143 w 156"/>
                  <a:gd name="T9" fmla="*/ 81 h 159"/>
                  <a:gd name="T10" fmla="*/ 125 w 156"/>
                  <a:gd name="T11" fmla="*/ 124 h 159"/>
                  <a:gd name="T12" fmla="*/ 78 w 156"/>
                  <a:gd name="T13" fmla="*/ 144 h 159"/>
                  <a:gd name="T14" fmla="*/ 34 w 156"/>
                  <a:gd name="T15" fmla="*/ 126 h 159"/>
                  <a:gd name="T16" fmla="*/ 14 w 156"/>
                  <a:gd name="T17" fmla="*/ 78 h 159"/>
                  <a:gd name="T18" fmla="*/ 33 w 156"/>
                  <a:gd name="T19" fmla="*/ 34 h 159"/>
                  <a:gd name="T20" fmla="*/ 79 w 156"/>
                  <a:gd name="T21" fmla="*/ 15 h 159"/>
                  <a:gd name="T22" fmla="*/ 124 w 156"/>
                  <a:gd name="T23" fmla="*/ 34 h 159"/>
                  <a:gd name="T24" fmla="*/ 117 w 156"/>
                  <a:gd name="T25" fmla="*/ 41 h 159"/>
                  <a:gd name="T26" fmla="*/ 118 w 156"/>
                  <a:gd name="T27" fmla="*/ 45 h 159"/>
                  <a:gd name="T28" fmla="*/ 138 w 156"/>
                  <a:gd name="T29" fmla="*/ 45 h 159"/>
                  <a:gd name="T30" fmla="*/ 140 w 156"/>
                  <a:gd name="T31" fmla="*/ 43 h 159"/>
                  <a:gd name="T32" fmla="*/ 140 w 156"/>
                  <a:gd name="T33" fmla="*/ 41 h 159"/>
                  <a:gd name="T34" fmla="*/ 140 w 156"/>
                  <a:gd name="T35" fmla="*/ 23 h 159"/>
                  <a:gd name="T36" fmla="*/ 136 w 156"/>
                  <a:gd name="T37" fmla="*/ 22 h 159"/>
                  <a:gd name="T38" fmla="*/ 130 w 156"/>
                  <a:gd name="T39" fmla="*/ 28 h 159"/>
                  <a:gd name="T40" fmla="*/ 27 w 156"/>
                  <a:gd name="T41" fmla="*/ 29 h 159"/>
                  <a:gd name="T42" fmla="*/ 27 w 156"/>
                  <a:gd name="T43" fmla="*/ 129 h 159"/>
                  <a:gd name="T44" fmla="*/ 130 w 156"/>
                  <a:gd name="T45" fmla="*/ 130 h 159"/>
                  <a:gd name="T46" fmla="*/ 145 w 156"/>
                  <a:gd name="T47" fmla="*/ 5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6" h="159">
                    <a:moveTo>
                      <a:pt x="145" y="51"/>
                    </a:moveTo>
                    <a:cubicBezTo>
                      <a:pt x="145" y="50"/>
                      <a:pt x="144" y="50"/>
                      <a:pt x="143" y="50"/>
                    </a:cubicBezTo>
                    <a:cubicBezTo>
                      <a:pt x="140" y="50"/>
                      <a:pt x="140" y="50"/>
                      <a:pt x="140" y="50"/>
                    </a:cubicBezTo>
                    <a:cubicBezTo>
                      <a:pt x="136" y="50"/>
                      <a:pt x="136" y="50"/>
                      <a:pt x="136" y="50"/>
                    </a:cubicBezTo>
                    <a:cubicBezTo>
                      <a:pt x="141" y="59"/>
                      <a:pt x="144" y="70"/>
                      <a:pt x="143" y="81"/>
                    </a:cubicBezTo>
                    <a:cubicBezTo>
                      <a:pt x="143" y="97"/>
                      <a:pt x="137" y="113"/>
                      <a:pt x="125" y="124"/>
                    </a:cubicBezTo>
                    <a:cubicBezTo>
                      <a:pt x="113" y="137"/>
                      <a:pt x="96" y="144"/>
                      <a:pt x="78" y="144"/>
                    </a:cubicBezTo>
                    <a:cubicBezTo>
                      <a:pt x="62" y="144"/>
                      <a:pt x="46" y="137"/>
                      <a:pt x="34" y="126"/>
                    </a:cubicBezTo>
                    <a:cubicBezTo>
                      <a:pt x="21" y="113"/>
                      <a:pt x="14" y="96"/>
                      <a:pt x="14" y="78"/>
                    </a:cubicBezTo>
                    <a:cubicBezTo>
                      <a:pt x="15" y="62"/>
                      <a:pt x="21" y="46"/>
                      <a:pt x="33" y="34"/>
                    </a:cubicBezTo>
                    <a:cubicBezTo>
                      <a:pt x="45" y="22"/>
                      <a:pt x="61" y="15"/>
                      <a:pt x="79" y="15"/>
                    </a:cubicBezTo>
                    <a:cubicBezTo>
                      <a:pt x="96" y="15"/>
                      <a:pt x="112" y="21"/>
                      <a:pt x="124" y="34"/>
                    </a:cubicBezTo>
                    <a:cubicBezTo>
                      <a:pt x="117" y="41"/>
                      <a:pt x="117" y="41"/>
                      <a:pt x="117" y="41"/>
                    </a:cubicBezTo>
                    <a:cubicBezTo>
                      <a:pt x="116" y="42"/>
                      <a:pt x="117" y="45"/>
                      <a:pt x="118" y="45"/>
                    </a:cubicBezTo>
                    <a:cubicBezTo>
                      <a:pt x="138" y="45"/>
                      <a:pt x="138" y="45"/>
                      <a:pt x="138" y="45"/>
                    </a:cubicBezTo>
                    <a:cubicBezTo>
                      <a:pt x="139" y="45"/>
                      <a:pt x="140" y="44"/>
                      <a:pt x="140" y="43"/>
                    </a:cubicBezTo>
                    <a:cubicBezTo>
                      <a:pt x="140" y="41"/>
                      <a:pt x="140" y="41"/>
                      <a:pt x="140" y="41"/>
                    </a:cubicBezTo>
                    <a:cubicBezTo>
                      <a:pt x="140" y="23"/>
                      <a:pt x="140" y="23"/>
                      <a:pt x="140" y="23"/>
                    </a:cubicBezTo>
                    <a:cubicBezTo>
                      <a:pt x="140" y="21"/>
                      <a:pt x="138" y="20"/>
                      <a:pt x="136" y="22"/>
                    </a:cubicBezTo>
                    <a:cubicBezTo>
                      <a:pt x="130" y="28"/>
                      <a:pt x="130" y="28"/>
                      <a:pt x="130" y="28"/>
                    </a:cubicBezTo>
                    <a:cubicBezTo>
                      <a:pt x="101" y="0"/>
                      <a:pt x="55" y="0"/>
                      <a:pt x="27" y="29"/>
                    </a:cubicBezTo>
                    <a:cubicBezTo>
                      <a:pt x="0" y="57"/>
                      <a:pt x="0" y="102"/>
                      <a:pt x="27" y="129"/>
                    </a:cubicBezTo>
                    <a:cubicBezTo>
                      <a:pt x="55" y="158"/>
                      <a:pt x="101" y="159"/>
                      <a:pt x="130" y="130"/>
                    </a:cubicBezTo>
                    <a:cubicBezTo>
                      <a:pt x="151" y="109"/>
                      <a:pt x="156" y="77"/>
                      <a:pt x="145" y="51"/>
                    </a:cubicBez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6" name="Title 1"/>
          <p:cNvSpPr txBox="1">
            <a:spLocks/>
          </p:cNvSpPr>
          <p:nvPr/>
        </p:nvSpPr>
        <p:spPr>
          <a:xfrm>
            <a:off x="0" y="3975"/>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bg1"/>
                </a:solidFill>
              </a:rPr>
              <a:t>Benefits</a:t>
            </a:r>
          </a:p>
        </p:txBody>
      </p:sp>
      <p:sp>
        <p:nvSpPr>
          <p:cNvPr id="60" name="TextBox 59">
            <a:extLst>
              <a:ext uri="{FF2B5EF4-FFF2-40B4-BE49-F238E27FC236}">
                <a16:creationId xmlns:a16="http://schemas.microsoft.com/office/drawing/2014/main" id="{E32C60FD-F863-4580-AE38-B5731DFC43D1}"/>
              </a:ext>
            </a:extLst>
          </p:cNvPr>
          <p:cNvSpPr txBox="1"/>
          <p:nvPr/>
        </p:nvSpPr>
        <p:spPr>
          <a:xfrm>
            <a:off x="1242285" y="1108468"/>
            <a:ext cx="4520340" cy="627864"/>
          </a:xfrm>
          <a:prstGeom prst="rect">
            <a:avLst/>
          </a:prstGeom>
          <a:noFill/>
        </p:spPr>
        <p:txBody>
          <a:bodyPr wrap="none" lIns="182880" tIns="146304" rIns="182880" bIns="146304" rtlCol="0">
            <a:spAutoFit/>
          </a:bodyPr>
          <a:lstStyle/>
          <a:p>
            <a:pPr algn="r">
              <a:lnSpc>
                <a:spcPct val="90000"/>
              </a:lnSpc>
              <a:spcAft>
                <a:spcPts val="600"/>
              </a:spcAft>
            </a:pPr>
            <a:r>
              <a:rPr lang="en-US" sz="2400" dirty="0">
                <a:solidFill>
                  <a:schemeClr val="bg1"/>
                </a:solidFill>
              </a:rPr>
              <a:t>INCREASE</a:t>
            </a:r>
            <a:r>
              <a:rPr lang="en-US" sz="2400" dirty="0">
                <a:gradFill>
                  <a:gsLst>
                    <a:gs pos="2917">
                      <a:schemeClr val="tx1"/>
                    </a:gs>
                    <a:gs pos="30000">
                      <a:schemeClr val="tx1"/>
                    </a:gs>
                  </a:gsLst>
                  <a:lin ang="5400000" scaled="0"/>
                </a:gradFill>
              </a:rPr>
              <a:t> </a:t>
            </a:r>
            <a:r>
              <a:rPr lang="en-US" sz="2400" dirty="0">
                <a:solidFill>
                  <a:srgbClr val="0078D7"/>
                </a:solidFill>
              </a:rPr>
              <a:t>Customer Retention</a:t>
            </a:r>
          </a:p>
        </p:txBody>
      </p:sp>
      <p:sp>
        <p:nvSpPr>
          <p:cNvPr id="61" name="TextBox 60">
            <a:extLst>
              <a:ext uri="{FF2B5EF4-FFF2-40B4-BE49-F238E27FC236}">
                <a16:creationId xmlns:a16="http://schemas.microsoft.com/office/drawing/2014/main" id="{3EFDA7C6-71FE-4444-AF06-1985C8E88D38}"/>
              </a:ext>
            </a:extLst>
          </p:cNvPr>
          <p:cNvSpPr txBox="1"/>
          <p:nvPr/>
        </p:nvSpPr>
        <p:spPr>
          <a:xfrm>
            <a:off x="6448425" y="1945189"/>
            <a:ext cx="334271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REDUCE</a:t>
            </a:r>
            <a:r>
              <a:rPr lang="en-US" sz="2400" dirty="0">
                <a:gradFill>
                  <a:gsLst>
                    <a:gs pos="2917">
                      <a:schemeClr val="tx1"/>
                    </a:gs>
                    <a:gs pos="30000">
                      <a:schemeClr val="tx1"/>
                    </a:gs>
                  </a:gsLst>
                  <a:lin ang="5400000" scaled="0"/>
                </a:gradFill>
              </a:rPr>
              <a:t> </a:t>
            </a:r>
            <a:r>
              <a:rPr lang="en-US" sz="2400" dirty="0">
                <a:solidFill>
                  <a:srgbClr val="4C9D4C"/>
                </a:solidFill>
              </a:rPr>
              <a:t>Overall Costs</a:t>
            </a:r>
          </a:p>
        </p:txBody>
      </p:sp>
      <p:sp>
        <p:nvSpPr>
          <p:cNvPr id="62" name="TextBox 61">
            <a:extLst>
              <a:ext uri="{FF2B5EF4-FFF2-40B4-BE49-F238E27FC236}">
                <a16:creationId xmlns:a16="http://schemas.microsoft.com/office/drawing/2014/main" id="{603D0E0C-1596-457C-B8E7-683AE83ABD3B}"/>
              </a:ext>
            </a:extLst>
          </p:cNvPr>
          <p:cNvSpPr txBox="1"/>
          <p:nvPr/>
        </p:nvSpPr>
        <p:spPr>
          <a:xfrm>
            <a:off x="2059624" y="2761795"/>
            <a:ext cx="3703001" cy="627864"/>
          </a:xfrm>
          <a:prstGeom prst="rect">
            <a:avLst/>
          </a:prstGeom>
          <a:noFill/>
        </p:spPr>
        <p:txBody>
          <a:bodyPr wrap="none" lIns="182880" tIns="146304" rIns="182880" bIns="146304" rtlCol="0">
            <a:spAutoFit/>
          </a:bodyPr>
          <a:lstStyle/>
          <a:p>
            <a:pPr algn="r">
              <a:lnSpc>
                <a:spcPct val="90000"/>
              </a:lnSpc>
              <a:spcAft>
                <a:spcPts val="600"/>
              </a:spcAft>
            </a:pPr>
            <a:r>
              <a:rPr lang="en-US" sz="2400" dirty="0">
                <a:solidFill>
                  <a:schemeClr val="bg1"/>
                </a:solidFill>
              </a:rPr>
              <a:t>IMPROVE</a:t>
            </a:r>
            <a:r>
              <a:rPr lang="en-US" sz="2400" dirty="0">
                <a:gradFill>
                  <a:gsLst>
                    <a:gs pos="2917">
                      <a:schemeClr val="tx1"/>
                    </a:gs>
                    <a:gs pos="30000">
                      <a:schemeClr val="tx1"/>
                    </a:gs>
                  </a:gsLst>
                  <a:lin ang="5400000" scaled="0"/>
                </a:gradFill>
              </a:rPr>
              <a:t> </a:t>
            </a:r>
            <a:r>
              <a:rPr lang="en-US" sz="2400" dirty="0">
                <a:solidFill>
                  <a:srgbClr val="E81123"/>
                </a:solidFill>
              </a:rPr>
              <a:t>Sales/Revenue</a:t>
            </a:r>
          </a:p>
        </p:txBody>
      </p:sp>
      <p:sp>
        <p:nvSpPr>
          <p:cNvPr id="63" name="TextBox 62">
            <a:extLst>
              <a:ext uri="{FF2B5EF4-FFF2-40B4-BE49-F238E27FC236}">
                <a16:creationId xmlns:a16="http://schemas.microsoft.com/office/drawing/2014/main" id="{8CEC6695-62AB-49E1-BA04-ECB3284F41AC}"/>
              </a:ext>
            </a:extLst>
          </p:cNvPr>
          <p:cNvSpPr txBox="1"/>
          <p:nvPr/>
        </p:nvSpPr>
        <p:spPr>
          <a:xfrm>
            <a:off x="6452144" y="3598516"/>
            <a:ext cx="431028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BETTER</a:t>
            </a:r>
            <a:r>
              <a:rPr lang="en-US" sz="2400" dirty="0">
                <a:gradFill>
                  <a:gsLst>
                    <a:gs pos="2917">
                      <a:schemeClr val="tx1"/>
                    </a:gs>
                    <a:gs pos="30000">
                      <a:schemeClr val="tx1"/>
                    </a:gs>
                  </a:gsLst>
                  <a:lin ang="5400000" scaled="0"/>
                </a:gradFill>
              </a:rPr>
              <a:t> </a:t>
            </a:r>
            <a:r>
              <a:rPr lang="en-US" sz="2400" dirty="0">
                <a:solidFill>
                  <a:srgbClr val="00B294"/>
                </a:solidFill>
              </a:rPr>
              <a:t>Customer Experience</a:t>
            </a:r>
          </a:p>
        </p:txBody>
      </p:sp>
      <p:sp>
        <p:nvSpPr>
          <p:cNvPr id="67" name="TextBox 66">
            <a:extLst>
              <a:ext uri="{FF2B5EF4-FFF2-40B4-BE49-F238E27FC236}">
                <a16:creationId xmlns:a16="http://schemas.microsoft.com/office/drawing/2014/main" id="{C8746621-5EAE-4221-BBBE-9F8318B1E9BE}"/>
              </a:ext>
            </a:extLst>
          </p:cNvPr>
          <p:cNvSpPr txBox="1"/>
          <p:nvPr/>
        </p:nvSpPr>
        <p:spPr>
          <a:xfrm>
            <a:off x="1562852" y="4415551"/>
            <a:ext cx="4193264" cy="627864"/>
          </a:xfrm>
          <a:prstGeom prst="rect">
            <a:avLst/>
          </a:prstGeom>
          <a:noFill/>
        </p:spPr>
        <p:txBody>
          <a:bodyPr wrap="none" lIns="182880" tIns="146304" rIns="182880" bIns="146304" rtlCol="0">
            <a:spAutoFit/>
          </a:bodyPr>
          <a:lstStyle/>
          <a:p>
            <a:pPr algn="r">
              <a:lnSpc>
                <a:spcPct val="90000"/>
              </a:lnSpc>
              <a:spcAft>
                <a:spcPts val="600"/>
              </a:spcAft>
            </a:pPr>
            <a:r>
              <a:rPr lang="en-US" sz="2400" dirty="0">
                <a:solidFill>
                  <a:schemeClr val="bg1"/>
                </a:solidFill>
              </a:rPr>
              <a:t>PREDICT</a:t>
            </a:r>
            <a:r>
              <a:rPr lang="en-US" sz="2400" dirty="0">
                <a:gradFill>
                  <a:gsLst>
                    <a:gs pos="2917">
                      <a:schemeClr val="tx1"/>
                    </a:gs>
                    <a:gs pos="30000">
                      <a:schemeClr val="tx1"/>
                    </a:gs>
                  </a:gsLst>
                  <a:lin ang="5400000" scaled="0"/>
                </a:gradFill>
              </a:rPr>
              <a:t> </a:t>
            </a:r>
            <a:r>
              <a:rPr lang="en-US" sz="2400" dirty="0">
                <a:solidFill>
                  <a:srgbClr val="409AE1"/>
                </a:solidFill>
              </a:rPr>
              <a:t>Customer Behavior</a:t>
            </a:r>
          </a:p>
        </p:txBody>
      </p:sp>
      <p:sp>
        <p:nvSpPr>
          <p:cNvPr id="68" name="TextBox 67">
            <a:extLst>
              <a:ext uri="{FF2B5EF4-FFF2-40B4-BE49-F238E27FC236}">
                <a16:creationId xmlns:a16="http://schemas.microsoft.com/office/drawing/2014/main" id="{D3CF33C9-1829-458D-95E3-53340907FA13}"/>
              </a:ext>
            </a:extLst>
          </p:cNvPr>
          <p:cNvSpPr txBox="1"/>
          <p:nvPr/>
        </p:nvSpPr>
        <p:spPr>
          <a:xfrm>
            <a:off x="6445635" y="5252272"/>
            <a:ext cx="396159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IDENTIFY</a:t>
            </a:r>
            <a:r>
              <a:rPr lang="en-US" sz="2400" dirty="0">
                <a:gradFill>
                  <a:gsLst>
                    <a:gs pos="2917">
                      <a:schemeClr val="tx1"/>
                    </a:gs>
                    <a:gs pos="30000">
                      <a:schemeClr val="tx1"/>
                    </a:gs>
                  </a:gsLst>
                  <a:lin ang="5400000" scaled="0"/>
                </a:gradFill>
              </a:rPr>
              <a:t> </a:t>
            </a:r>
            <a:r>
              <a:rPr lang="en-US" sz="2400" dirty="0">
                <a:solidFill>
                  <a:srgbClr val="939393"/>
                </a:solidFill>
              </a:rPr>
              <a:t>Future Prospects</a:t>
            </a:r>
          </a:p>
        </p:txBody>
      </p:sp>
      <p:sp>
        <p:nvSpPr>
          <p:cNvPr id="69" name="TextBox 68">
            <a:extLst>
              <a:ext uri="{FF2B5EF4-FFF2-40B4-BE49-F238E27FC236}">
                <a16:creationId xmlns:a16="http://schemas.microsoft.com/office/drawing/2014/main" id="{2A2534F0-CFDC-4106-AC6F-710D875DA748}"/>
              </a:ext>
            </a:extLst>
          </p:cNvPr>
          <p:cNvSpPr txBox="1"/>
          <p:nvPr/>
        </p:nvSpPr>
        <p:spPr>
          <a:xfrm>
            <a:off x="850510" y="6082848"/>
            <a:ext cx="4912115" cy="627864"/>
          </a:xfrm>
          <a:prstGeom prst="rect">
            <a:avLst/>
          </a:prstGeom>
          <a:noFill/>
        </p:spPr>
        <p:txBody>
          <a:bodyPr wrap="none" lIns="182880" tIns="146304" rIns="182880" bIns="146304" rtlCol="0">
            <a:spAutoFit/>
          </a:bodyPr>
          <a:lstStyle/>
          <a:p>
            <a:pPr algn="r">
              <a:lnSpc>
                <a:spcPct val="90000"/>
              </a:lnSpc>
              <a:spcAft>
                <a:spcPts val="600"/>
              </a:spcAft>
            </a:pPr>
            <a:r>
              <a:rPr lang="en-US" sz="2400" dirty="0">
                <a:solidFill>
                  <a:schemeClr val="bg1"/>
                </a:solidFill>
              </a:rPr>
              <a:t>Inform </a:t>
            </a:r>
            <a:r>
              <a:rPr lang="en-US" sz="2400" dirty="0">
                <a:solidFill>
                  <a:srgbClr val="F0AE00"/>
                </a:solidFill>
              </a:rPr>
              <a:t>Strategic Decision-making</a:t>
            </a:r>
          </a:p>
        </p:txBody>
      </p:sp>
    </p:spTree>
    <p:extLst>
      <p:ext uri="{BB962C8B-B14F-4D97-AF65-F5344CB8AC3E}">
        <p14:creationId xmlns:p14="http://schemas.microsoft.com/office/powerpoint/2010/main" val="2770422454"/>
      </p:ext>
    </p:extLst>
  </p:cSld>
  <p:clrMapOvr>
    <a:masterClrMapping/>
  </p:clrMapOvr>
  <p:transition>
    <p:fade/>
  </p:transition>
</p:sld>
</file>

<file path=ppt/theme/theme1.xml><?xml version="1.0" encoding="utf-8"?>
<a:theme xmlns:a="http://schemas.openxmlformats.org/drawingml/2006/main" name="2_WHITE TEMPLATE">
  <a:themeElements>
    <a:clrScheme name="Custom 2">
      <a:dk1>
        <a:srgbClr val="505050"/>
      </a:dk1>
      <a:lt1>
        <a:srgbClr val="FFFFFF"/>
      </a:lt1>
      <a:dk2>
        <a:srgbClr val="00188F"/>
      </a:dk2>
      <a:lt2>
        <a:srgbClr val="9BD2FF"/>
      </a:lt2>
      <a:accent1>
        <a:srgbClr val="00188F"/>
      </a:accent1>
      <a:accent2>
        <a:srgbClr val="0078D7"/>
      </a:accent2>
      <a:accent3>
        <a:srgbClr val="D83B01"/>
      </a:accent3>
      <a:accent4>
        <a:srgbClr val="5C2D91"/>
      </a:accent4>
      <a:accent5>
        <a:srgbClr val="B4009E"/>
      </a:accent5>
      <a:accent6>
        <a:srgbClr val="107C1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Consumer_MID-BLUE_1.potx" id="{5934182C-5E91-4AA0-AC54-8FABA87FDE33}" vid="{A438645E-38DE-470C-AF49-BEF4F95CC5B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65624</TotalTime>
  <Words>1046</Words>
  <Application>Microsoft Office PowerPoint</Application>
  <PresentationFormat>Widescreen</PresentationFormat>
  <Paragraphs>165</Paragraphs>
  <Slides>18</Slides>
  <Notes>18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Arial</vt:lpstr>
      <vt:lpstr>Calibri</vt:lpstr>
      <vt:lpstr>Consolas</vt:lpstr>
      <vt:lpstr>Gill Sans</vt:lpstr>
      <vt:lpstr>Myriad Pro</vt:lpstr>
      <vt:lpstr>Segoe UI</vt:lpstr>
      <vt:lpstr>Segoe UI Light</vt:lpstr>
      <vt:lpstr>Segoe UI Semibold</vt:lpstr>
      <vt:lpstr>Segoe UI Semilight</vt:lpstr>
      <vt:lpstr>Times New Roman</vt:lpstr>
      <vt:lpstr>Wingdings</vt:lpstr>
      <vt:lpstr>2_WHITE TEMPLATE</vt:lpstr>
      <vt:lpstr>Customer 360</vt:lpstr>
      <vt:lpstr>PowerPoint Presentation</vt:lpstr>
      <vt:lpstr>The Need for Customer 360</vt:lpstr>
      <vt:lpstr>PowerPoint Presentation</vt:lpstr>
      <vt:lpstr>PowerPoint Presentation</vt:lpstr>
      <vt:lpstr>PowerPoint Presentation</vt:lpstr>
      <vt:lpstr>Implementing Customer 360</vt:lpstr>
      <vt:lpstr>PowerPoint Presentation</vt:lpstr>
      <vt:lpstr>PowerPoint Presentation</vt:lpstr>
      <vt:lpstr>PowerPoint Presentation</vt:lpstr>
      <vt:lpstr>PowerPoint Presentation</vt:lpstr>
      <vt:lpstr>Cortana Intelligence Suite</vt:lpstr>
      <vt:lpstr>PowerPoint Presentation</vt:lpstr>
      <vt:lpstr>PowerPoint Presentation</vt:lpstr>
      <vt:lpstr>PowerPoint Presentation</vt:lpstr>
      <vt:lpstr>Appendix</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Lunnin (Kforce)</dc:creator>
  <cp:lastModifiedBy>Emmanuel Awa</cp:lastModifiedBy>
  <cp:revision>675</cp:revision>
  <dcterms:created xsi:type="dcterms:W3CDTF">2016-05-26T06:26:46Z</dcterms:created>
  <dcterms:modified xsi:type="dcterms:W3CDTF">2017-07-18T18:37:41Z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v-erlunn@microsoft.com</vt:lpwstr>
  </property>
  <property fmtid="{D5CDD505-2E9C-101B-9397-08002B2CF9AE}" pid="6" name="MSIP_Label_f42aa342-8706-4288-bd11-ebb85995028c_SetDate">
    <vt:lpwstr>2017-06-12T14:38:05.3836535-04:00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