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98" r:id="rId2"/>
    <p:sldId id="360" r:id="rId3"/>
    <p:sldId id="313" r:id="rId4"/>
    <p:sldId id="347" r:id="rId5"/>
    <p:sldId id="361" r:id="rId6"/>
    <p:sldId id="323" r:id="rId7"/>
    <p:sldId id="336" r:id="rId8"/>
    <p:sldId id="362" r:id="rId9"/>
    <p:sldId id="357" r:id="rId10"/>
    <p:sldId id="358" r:id="rId11"/>
    <p:sldId id="351" r:id="rId12"/>
    <p:sldId id="314" r:id="rId13"/>
    <p:sldId id="315" r:id="rId14"/>
    <p:sldId id="345" r:id="rId15"/>
    <p:sldId id="344" r:id="rId16"/>
    <p:sldId id="331" r:id="rId17"/>
    <p:sldId id="342" r:id="rId18"/>
    <p:sldId id="35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40"/>
    <a:srgbClr val="FF8C00"/>
    <a:srgbClr val="3999C6"/>
    <a:srgbClr val="EE4D5A"/>
    <a:srgbClr val="59B4D9"/>
    <a:srgbClr val="F8B6BB"/>
    <a:srgbClr val="FFCB40"/>
    <a:srgbClr val="40A195"/>
    <a:srgbClr val="40CDF5"/>
    <a:srgbClr val="40C5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8826" autoAdjust="0"/>
  </p:normalViewPr>
  <p:slideViewPr>
    <p:cSldViewPr snapToGrid="0">
      <p:cViewPr>
        <p:scale>
          <a:sx n="100" d="100"/>
          <a:sy n="100" d="100"/>
        </p:scale>
        <p:origin x="60" y="-5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7/17/2017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a:t>
            </a:fld>
            <a:endParaRPr lang="en-US" dirty="0"/>
          </a:p>
        </p:txBody>
      </p:sp>
    </p:spTree>
    <p:extLst>
      <p:ext uri="{BB962C8B-B14F-4D97-AF65-F5344CB8AC3E}">
        <p14:creationId xmlns:p14="http://schemas.microsoft.com/office/powerpoint/2010/main" val="1123036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10</a:t>
            </a:fld>
            <a:endParaRPr lang="en-US" dirty="0"/>
          </a:p>
        </p:txBody>
      </p:sp>
    </p:spTree>
    <p:extLst>
      <p:ext uri="{BB962C8B-B14F-4D97-AF65-F5344CB8AC3E}">
        <p14:creationId xmlns:p14="http://schemas.microsoft.com/office/powerpoint/2010/main" val="331422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249170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3655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16</a:t>
            </a:fld>
            <a:endParaRPr lang="en-US" dirty="0"/>
          </a:p>
        </p:txBody>
      </p:sp>
    </p:spTree>
    <p:extLst>
      <p:ext uri="{BB962C8B-B14F-4D97-AF65-F5344CB8AC3E}">
        <p14:creationId xmlns:p14="http://schemas.microsoft.com/office/powerpoint/2010/main" val="2318419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17</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18</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3</a:t>
            </a:fld>
            <a:endParaRPr lang="en-US" dirty="0"/>
          </a:p>
        </p:txBody>
      </p:sp>
    </p:spTree>
    <p:extLst>
      <p:ext uri="{BB962C8B-B14F-4D97-AF65-F5344CB8AC3E}">
        <p14:creationId xmlns:p14="http://schemas.microsoft.com/office/powerpoint/2010/main" val="65847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31787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6</a:t>
            </a:fld>
            <a:endParaRPr lang="en-US" dirty="0"/>
          </a:p>
        </p:txBody>
      </p:sp>
    </p:spTree>
    <p:extLst>
      <p:ext uri="{BB962C8B-B14F-4D97-AF65-F5344CB8AC3E}">
        <p14:creationId xmlns:p14="http://schemas.microsoft.com/office/powerpoint/2010/main" val="68791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7</a:t>
            </a:fld>
            <a:endParaRPr lang="en-US" dirty="0"/>
          </a:p>
        </p:txBody>
      </p:sp>
    </p:spTree>
    <p:extLst>
      <p:ext uri="{BB962C8B-B14F-4D97-AF65-F5344CB8AC3E}">
        <p14:creationId xmlns:p14="http://schemas.microsoft.com/office/powerpoint/2010/main" val="247399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8</a:t>
            </a:fld>
            <a:endParaRPr lang="en-US" dirty="0"/>
          </a:p>
        </p:txBody>
      </p:sp>
    </p:spTree>
    <p:extLst>
      <p:ext uri="{BB962C8B-B14F-4D97-AF65-F5344CB8AC3E}">
        <p14:creationId xmlns:p14="http://schemas.microsoft.com/office/powerpoint/2010/main" val="337254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362386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cstate="screen">
              <a:extLst>
                <a:ext uri="{28A0092B-C50C-407E-A947-70E740481C1C}">
                  <a14:useLocalDpi xmlns:a14="http://schemas.microsoft.com/office/drawing/2010/main"/>
                </a:ext>
              </a:extLst>
            </a:blip>
            <a:srcRect/>
            <a:stretch>
              <a:fillRect t="-10000" r="-25000" b="-25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a:cxnSpLocks/>
          </p:cNvCxnSpPr>
          <p:nvPr userDrawn="1"/>
        </p:nvCxnSpPr>
        <p:spPr>
          <a:xfrm>
            <a:off x="459403" y="4872330"/>
            <a:ext cx="5327035"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133739" y="6246745"/>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360</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Rectangle 876">
            <a:extLst>
              <a:ext uri="{FF2B5EF4-FFF2-40B4-BE49-F238E27FC236}">
                <a16:creationId xmlns:a16="http://schemas.microsoft.com/office/drawing/2014/main" id="{61C5840B-AC9E-4E11-8CDE-6B66ED39DA95}"/>
              </a:ext>
            </a:extLst>
          </p:cNvPr>
          <p:cNvSpPr/>
          <p:nvPr/>
        </p:nvSpPr>
        <p:spPr bwMode="auto">
          <a:xfrm>
            <a:off x="0" y="884845"/>
            <a:ext cx="12192000" cy="5973156"/>
          </a:xfrm>
          <a:prstGeom prst="rect">
            <a:avLst/>
          </a:prstGeom>
          <a:solidFill>
            <a:srgbClr val="40A1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6" name="Rectangle 905">
            <a:extLst>
              <a:ext uri="{FF2B5EF4-FFF2-40B4-BE49-F238E27FC236}">
                <a16:creationId xmlns:a16="http://schemas.microsoft.com/office/drawing/2014/main" id="{46F51E33-6645-4758-B2B3-EA75DDE4C568}"/>
              </a:ext>
            </a:extLst>
          </p:cNvPr>
          <p:cNvSpPr/>
          <p:nvPr/>
        </p:nvSpPr>
        <p:spPr bwMode="auto">
          <a:xfrm>
            <a:off x="4782240" y="2005191"/>
            <a:ext cx="3629199" cy="4782186"/>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7" name="Rectangle 546"/>
          <p:cNvSpPr/>
          <p:nvPr/>
        </p:nvSpPr>
        <p:spPr>
          <a:xfrm>
            <a:off x="160063" y="4831339"/>
            <a:ext cx="1562207" cy="230832"/>
          </a:xfrm>
          <a:prstGeom prst="rect">
            <a:avLst/>
          </a:prstGeom>
        </p:spPr>
        <p:txBody>
          <a:bodyPr wrap="square" anchor="ctr">
            <a:spAutoFit/>
          </a:bodyPr>
          <a:lstStyle/>
          <a:p>
            <a:pPr algn="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1. Browsing activity</a:t>
            </a:r>
          </a:p>
        </p:txBody>
      </p:sp>
      <p:sp>
        <p:nvSpPr>
          <p:cNvPr id="538"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End-to-end Data Flow</a:t>
            </a:r>
          </a:p>
        </p:txBody>
      </p:sp>
      <p:grpSp>
        <p:nvGrpSpPr>
          <p:cNvPr id="2209" name="Group 2208">
            <a:extLst>
              <a:ext uri="{FF2B5EF4-FFF2-40B4-BE49-F238E27FC236}">
                <a16:creationId xmlns:a16="http://schemas.microsoft.com/office/drawing/2014/main" id="{A577450B-52E8-43DD-8E4F-81C587BA1045}"/>
              </a:ext>
            </a:extLst>
          </p:cNvPr>
          <p:cNvGrpSpPr/>
          <p:nvPr/>
        </p:nvGrpSpPr>
        <p:grpSpPr>
          <a:xfrm>
            <a:off x="201613" y="5325433"/>
            <a:ext cx="3892631" cy="1553205"/>
            <a:chOff x="201613" y="5084763"/>
            <a:chExt cx="4495800" cy="1793876"/>
          </a:xfrm>
        </p:grpSpPr>
        <p:sp>
          <p:nvSpPr>
            <p:cNvPr id="665" name="Rectangle 5">
              <a:extLst>
                <a:ext uri="{FF2B5EF4-FFF2-40B4-BE49-F238E27FC236}">
                  <a16:creationId xmlns:a16="http://schemas.microsoft.com/office/drawing/2014/main" id="{BBF9C617-E1AE-47E1-BA52-8B8BE865C0CF}"/>
                </a:ext>
              </a:extLst>
            </p:cNvPr>
            <p:cNvSpPr>
              <a:spLocks noChangeArrowheads="1"/>
            </p:cNvSpPr>
            <p:nvPr/>
          </p:nvSpPr>
          <p:spPr bwMode="auto">
            <a:xfrm>
              <a:off x="4105276" y="5510213"/>
              <a:ext cx="449263" cy="83343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6">
              <a:extLst>
                <a:ext uri="{FF2B5EF4-FFF2-40B4-BE49-F238E27FC236}">
                  <a16:creationId xmlns:a16="http://schemas.microsoft.com/office/drawing/2014/main" id="{C82373D6-16CC-41D4-AB6A-33976B76FFA4}"/>
                </a:ext>
              </a:extLst>
            </p:cNvPr>
            <p:cNvSpPr>
              <a:spLocks/>
            </p:cNvSpPr>
            <p:nvPr/>
          </p:nvSpPr>
          <p:spPr bwMode="auto">
            <a:xfrm>
              <a:off x="4127501" y="5527676"/>
              <a:ext cx="404813" cy="798513"/>
            </a:xfrm>
            <a:custGeom>
              <a:avLst/>
              <a:gdLst>
                <a:gd name="T0" fmla="*/ 136 w 136"/>
                <a:gd name="T1" fmla="*/ 264 h 267"/>
                <a:gd name="T2" fmla="*/ 132 w 136"/>
                <a:gd name="T3" fmla="*/ 267 h 267"/>
                <a:gd name="T4" fmla="*/ 4 w 136"/>
                <a:gd name="T5" fmla="*/ 267 h 267"/>
                <a:gd name="T6" fmla="*/ 0 w 136"/>
                <a:gd name="T7" fmla="*/ 264 h 267"/>
                <a:gd name="T8" fmla="*/ 0 w 136"/>
                <a:gd name="T9" fmla="*/ 3 h 267"/>
                <a:gd name="T10" fmla="*/ 4 w 136"/>
                <a:gd name="T11" fmla="*/ 0 h 267"/>
                <a:gd name="T12" fmla="*/ 132 w 136"/>
                <a:gd name="T13" fmla="*/ 0 h 267"/>
                <a:gd name="T14" fmla="*/ 136 w 136"/>
                <a:gd name="T15" fmla="*/ 3 h 267"/>
                <a:gd name="T16" fmla="*/ 136 w 136"/>
                <a:gd name="T17" fmla="*/ 26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267">
                  <a:moveTo>
                    <a:pt x="136" y="264"/>
                  </a:moveTo>
                  <a:cubicBezTo>
                    <a:pt x="136" y="266"/>
                    <a:pt x="134" y="267"/>
                    <a:pt x="132" y="267"/>
                  </a:cubicBezTo>
                  <a:cubicBezTo>
                    <a:pt x="4" y="267"/>
                    <a:pt x="4" y="267"/>
                    <a:pt x="4" y="267"/>
                  </a:cubicBezTo>
                  <a:cubicBezTo>
                    <a:pt x="2" y="267"/>
                    <a:pt x="0" y="266"/>
                    <a:pt x="0" y="264"/>
                  </a:cubicBezTo>
                  <a:cubicBezTo>
                    <a:pt x="0" y="3"/>
                    <a:pt x="0" y="3"/>
                    <a:pt x="0" y="3"/>
                  </a:cubicBezTo>
                  <a:cubicBezTo>
                    <a:pt x="0" y="1"/>
                    <a:pt x="2" y="0"/>
                    <a:pt x="4" y="0"/>
                  </a:cubicBezTo>
                  <a:cubicBezTo>
                    <a:pt x="132" y="0"/>
                    <a:pt x="132" y="0"/>
                    <a:pt x="132" y="0"/>
                  </a:cubicBezTo>
                  <a:cubicBezTo>
                    <a:pt x="134" y="0"/>
                    <a:pt x="136" y="1"/>
                    <a:pt x="136" y="3"/>
                  </a:cubicBezTo>
                  <a:cubicBezTo>
                    <a:pt x="136" y="264"/>
                    <a:pt x="136" y="264"/>
                    <a:pt x="136" y="264"/>
                  </a:cubicBezTo>
                </a:path>
              </a:pathLst>
            </a:custGeom>
            <a:solidFill>
              <a:srgbClr val="282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Freeform 7">
              <a:extLst>
                <a:ext uri="{FF2B5EF4-FFF2-40B4-BE49-F238E27FC236}">
                  <a16:creationId xmlns:a16="http://schemas.microsoft.com/office/drawing/2014/main" id="{E9CC6389-4670-4EEC-8112-8D70AA48DDE7}"/>
                </a:ext>
              </a:extLst>
            </p:cNvPr>
            <p:cNvSpPr>
              <a:spLocks/>
            </p:cNvSpPr>
            <p:nvPr/>
          </p:nvSpPr>
          <p:spPr bwMode="auto">
            <a:xfrm>
              <a:off x="4281488" y="5554663"/>
              <a:ext cx="90488" cy="6350"/>
            </a:xfrm>
            <a:custGeom>
              <a:avLst/>
              <a:gdLst>
                <a:gd name="T0" fmla="*/ 30 w 30"/>
                <a:gd name="T1" fmla="*/ 2 h 2"/>
                <a:gd name="T2" fmla="*/ 1 w 30"/>
                <a:gd name="T3" fmla="*/ 2 h 2"/>
                <a:gd name="T4" fmla="*/ 0 w 30"/>
                <a:gd name="T5" fmla="*/ 1 h 2"/>
                <a:gd name="T6" fmla="*/ 1 w 30"/>
                <a:gd name="T7" fmla="*/ 0 h 2"/>
                <a:gd name="T8" fmla="*/ 30 w 30"/>
                <a:gd name="T9" fmla="*/ 0 h 2"/>
                <a:gd name="T10" fmla="*/ 30 w 30"/>
                <a:gd name="T11" fmla="*/ 1 h 2"/>
                <a:gd name="T12" fmla="*/ 30 w 3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0" h="2">
                  <a:moveTo>
                    <a:pt x="30" y="2"/>
                  </a:moveTo>
                  <a:cubicBezTo>
                    <a:pt x="1" y="2"/>
                    <a:pt x="1" y="2"/>
                    <a:pt x="1" y="2"/>
                  </a:cubicBezTo>
                  <a:cubicBezTo>
                    <a:pt x="0" y="2"/>
                    <a:pt x="0" y="2"/>
                    <a:pt x="0" y="1"/>
                  </a:cubicBezTo>
                  <a:cubicBezTo>
                    <a:pt x="0" y="1"/>
                    <a:pt x="0" y="0"/>
                    <a:pt x="1" y="0"/>
                  </a:cubicBezTo>
                  <a:cubicBezTo>
                    <a:pt x="30" y="0"/>
                    <a:pt x="30" y="0"/>
                    <a:pt x="30" y="0"/>
                  </a:cubicBezTo>
                  <a:cubicBezTo>
                    <a:pt x="30" y="0"/>
                    <a:pt x="30" y="1"/>
                    <a:pt x="30" y="1"/>
                  </a:cubicBezTo>
                  <a:cubicBezTo>
                    <a:pt x="30" y="2"/>
                    <a:pt x="30" y="2"/>
                    <a:pt x="30" y="2"/>
                  </a:cubicBez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Freeform 8">
              <a:extLst>
                <a:ext uri="{FF2B5EF4-FFF2-40B4-BE49-F238E27FC236}">
                  <a16:creationId xmlns:a16="http://schemas.microsoft.com/office/drawing/2014/main" id="{C4339951-C132-422B-9E36-1264D7BA1268}"/>
                </a:ext>
              </a:extLst>
            </p:cNvPr>
            <p:cNvSpPr>
              <a:spLocks/>
            </p:cNvSpPr>
            <p:nvPr/>
          </p:nvSpPr>
          <p:spPr bwMode="auto">
            <a:xfrm>
              <a:off x="4311651" y="6253163"/>
              <a:ext cx="33338" cy="33338"/>
            </a:xfrm>
            <a:custGeom>
              <a:avLst/>
              <a:gdLst>
                <a:gd name="T0" fmla="*/ 0 w 21"/>
                <a:gd name="T1" fmla="*/ 2 h 21"/>
                <a:gd name="T2" fmla="*/ 0 w 21"/>
                <a:gd name="T3" fmla="*/ 17 h 21"/>
                <a:gd name="T4" fmla="*/ 21 w 21"/>
                <a:gd name="T5" fmla="*/ 21 h 21"/>
                <a:gd name="T6" fmla="*/ 21 w 21"/>
                <a:gd name="T7" fmla="*/ 0 h 21"/>
                <a:gd name="T8" fmla="*/ 0 w 21"/>
                <a:gd name="T9" fmla="*/ 2 h 21"/>
              </a:gdLst>
              <a:ahLst/>
              <a:cxnLst>
                <a:cxn ang="0">
                  <a:pos x="T0" y="T1"/>
                </a:cxn>
                <a:cxn ang="0">
                  <a:pos x="T2" y="T3"/>
                </a:cxn>
                <a:cxn ang="0">
                  <a:pos x="T4" y="T5"/>
                </a:cxn>
                <a:cxn ang="0">
                  <a:pos x="T6" y="T7"/>
                </a:cxn>
                <a:cxn ang="0">
                  <a:pos x="T8" y="T9"/>
                </a:cxn>
              </a:cxnLst>
              <a:rect l="0" t="0" r="r" b="b"/>
              <a:pathLst>
                <a:path w="21" h="21">
                  <a:moveTo>
                    <a:pt x="0" y="2"/>
                  </a:moveTo>
                  <a:lnTo>
                    <a:pt x="0" y="17"/>
                  </a:lnTo>
                  <a:lnTo>
                    <a:pt x="21" y="21"/>
                  </a:lnTo>
                  <a:lnTo>
                    <a:pt x="21" y="0"/>
                  </a:lnTo>
                  <a:lnTo>
                    <a:pt x="0"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Freeform 9">
              <a:extLst>
                <a:ext uri="{FF2B5EF4-FFF2-40B4-BE49-F238E27FC236}">
                  <a16:creationId xmlns:a16="http://schemas.microsoft.com/office/drawing/2014/main" id="{150EB461-EB07-45A7-AC46-951829F791BE}"/>
                </a:ext>
              </a:extLst>
            </p:cNvPr>
            <p:cNvSpPr>
              <a:spLocks/>
            </p:cNvSpPr>
            <p:nvPr/>
          </p:nvSpPr>
          <p:spPr bwMode="auto">
            <a:xfrm>
              <a:off x="4141788" y="5592763"/>
              <a:ext cx="382588" cy="622300"/>
            </a:xfrm>
            <a:custGeom>
              <a:avLst/>
              <a:gdLst>
                <a:gd name="T0" fmla="*/ 128 w 128"/>
                <a:gd name="T1" fmla="*/ 208 h 208"/>
                <a:gd name="T2" fmla="*/ 1 w 128"/>
                <a:gd name="T3" fmla="*/ 208 h 208"/>
                <a:gd name="T4" fmla="*/ 0 w 128"/>
                <a:gd name="T5" fmla="*/ 207 h 208"/>
                <a:gd name="T6" fmla="*/ 0 w 128"/>
                <a:gd name="T7" fmla="*/ 1 h 208"/>
                <a:gd name="T8" fmla="*/ 1 w 128"/>
                <a:gd name="T9" fmla="*/ 0 h 208"/>
                <a:gd name="T10" fmla="*/ 127 w 128"/>
                <a:gd name="T11" fmla="*/ 0 h 208"/>
                <a:gd name="T12" fmla="*/ 128 w 128"/>
                <a:gd name="T13" fmla="*/ 1 h 208"/>
                <a:gd name="T14" fmla="*/ 128 w 12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208">
                  <a:moveTo>
                    <a:pt x="128" y="208"/>
                  </a:moveTo>
                  <a:cubicBezTo>
                    <a:pt x="1" y="208"/>
                    <a:pt x="1" y="208"/>
                    <a:pt x="1" y="208"/>
                  </a:cubicBezTo>
                  <a:cubicBezTo>
                    <a:pt x="0" y="208"/>
                    <a:pt x="0" y="208"/>
                    <a:pt x="0" y="207"/>
                  </a:cubicBezTo>
                  <a:cubicBezTo>
                    <a:pt x="0" y="1"/>
                    <a:pt x="0" y="1"/>
                    <a:pt x="0" y="1"/>
                  </a:cubicBezTo>
                  <a:cubicBezTo>
                    <a:pt x="0" y="1"/>
                    <a:pt x="0" y="0"/>
                    <a:pt x="1" y="0"/>
                  </a:cubicBezTo>
                  <a:cubicBezTo>
                    <a:pt x="127" y="0"/>
                    <a:pt x="127" y="0"/>
                    <a:pt x="127" y="0"/>
                  </a:cubicBezTo>
                  <a:cubicBezTo>
                    <a:pt x="127" y="0"/>
                    <a:pt x="128" y="1"/>
                    <a:pt x="128" y="1"/>
                  </a:cubicBezTo>
                  <a:lnTo>
                    <a:pt x="128"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Rectangle 10">
              <a:extLst>
                <a:ext uri="{FF2B5EF4-FFF2-40B4-BE49-F238E27FC236}">
                  <a16:creationId xmlns:a16="http://schemas.microsoft.com/office/drawing/2014/main" id="{4CE08245-5ECF-41A9-B28A-C494930F72AA}"/>
                </a:ext>
              </a:extLst>
            </p:cNvPr>
            <p:cNvSpPr>
              <a:spLocks noChangeArrowheads="1"/>
            </p:cNvSpPr>
            <p:nvPr/>
          </p:nvSpPr>
          <p:spPr bwMode="auto">
            <a:xfrm>
              <a:off x="4152901" y="5618163"/>
              <a:ext cx="269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1" name="Rectangle 11">
              <a:extLst>
                <a:ext uri="{FF2B5EF4-FFF2-40B4-BE49-F238E27FC236}">
                  <a16:creationId xmlns:a16="http://schemas.microsoft.com/office/drawing/2014/main" id="{DC3A88BF-9B0F-4515-966C-BCA3A5DF0AEC}"/>
                </a:ext>
              </a:extLst>
            </p:cNvPr>
            <p:cNvSpPr>
              <a:spLocks noChangeArrowheads="1"/>
            </p:cNvSpPr>
            <p:nvPr/>
          </p:nvSpPr>
          <p:spPr bwMode="auto">
            <a:xfrm>
              <a:off x="4168776" y="5618163"/>
              <a:ext cx="4445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2" name="Rectangle 12">
              <a:extLst>
                <a:ext uri="{FF2B5EF4-FFF2-40B4-BE49-F238E27FC236}">
                  <a16:creationId xmlns:a16="http://schemas.microsoft.com/office/drawing/2014/main" id="{F81451EF-3D89-4D2C-8963-56D68F424E75}"/>
                </a:ext>
              </a:extLst>
            </p:cNvPr>
            <p:cNvSpPr>
              <a:spLocks noChangeArrowheads="1"/>
            </p:cNvSpPr>
            <p:nvPr/>
          </p:nvSpPr>
          <p:spPr bwMode="auto">
            <a:xfrm>
              <a:off x="4206876" y="561816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3" name="Rectangle 13">
              <a:extLst>
                <a:ext uri="{FF2B5EF4-FFF2-40B4-BE49-F238E27FC236}">
                  <a16:creationId xmlns:a16="http://schemas.microsoft.com/office/drawing/2014/main" id="{93776647-B2CF-4275-98CF-1F8F6365E4AF}"/>
                </a:ext>
              </a:extLst>
            </p:cNvPr>
            <p:cNvSpPr>
              <a:spLocks noChangeArrowheads="1"/>
            </p:cNvSpPr>
            <p:nvPr/>
          </p:nvSpPr>
          <p:spPr bwMode="auto">
            <a:xfrm>
              <a:off x="4222751" y="5618163"/>
              <a:ext cx="5397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4" name="Rectangle 14">
              <a:extLst>
                <a:ext uri="{FF2B5EF4-FFF2-40B4-BE49-F238E27FC236}">
                  <a16:creationId xmlns:a16="http://schemas.microsoft.com/office/drawing/2014/main" id="{E61CCA6F-E041-417A-9DEE-1BEC30739FB9}"/>
                </a:ext>
              </a:extLst>
            </p:cNvPr>
            <p:cNvSpPr>
              <a:spLocks noChangeArrowheads="1"/>
            </p:cNvSpPr>
            <p:nvPr/>
          </p:nvSpPr>
          <p:spPr bwMode="auto">
            <a:xfrm>
              <a:off x="4152901" y="5649913"/>
              <a:ext cx="3016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5" name="Rectangle 15">
              <a:extLst>
                <a:ext uri="{FF2B5EF4-FFF2-40B4-BE49-F238E27FC236}">
                  <a16:creationId xmlns:a16="http://schemas.microsoft.com/office/drawing/2014/main" id="{9BB1B2BC-E378-4A42-A49A-C85CE2A645E5}"/>
                </a:ext>
              </a:extLst>
            </p:cNvPr>
            <p:cNvSpPr>
              <a:spLocks noChangeArrowheads="1"/>
            </p:cNvSpPr>
            <p:nvPr/>
          </p:nvSpPr>
          <p:spPr bwMode="auto">
            <a:xfrm>
              <a:off x="4178301" y="5649913"/>
              <a:ext cx="269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6" name="Rectangle 16">
              <a:extLst>
                <a:ext uri="{FF2B5EF4-FFF2-40B4-BE49-F238E27FC236}">
                  <a16:creationId xmlns:a16="http://schemas.microsoft.com/office/drawing/2014/main" id="{5DDA18CD-D99B-4045-905A-4AC61D1A464A}"/>
                </a:ext>
              </a:extLst>
            </p:cNvPr>
            <p:cNvSpPr>
              <a:spLocks noChangeArrowheads="1"/>
            </p:cNvSpPr>
            <p:nvPr/>
          </p:nvSpPr>
          <p:spPr bwMode="auto">
            <a:xfrm>
              <a:off x="4192588" y="564991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7" name="Rectangle 17">
              <a:extLst>
                <a:ext uri="{FF2B5EF4-FFF2-40B4-BE49-F238E27FC236}">
                  <a16:creationId xmlns:a16="http://schemas.microsoft.com/office/drawing/2014/main" id="{14934FC6-FF2F-40E8-8804-9A234DB2515B}"/>
                </a:ext>
              </a:extLst>
            </p:cNvPr>
            <p:cNvSpPr>
              <a:spLocks noChangeArrowheads="1"/>
            </p:cNvSpPr>
            <p:nvPr/>
          </p:nvSpPr>
          <p:spPr bwMode="auto">
            <a:xfrm>
              <a:off x="4210051" y="5649913"/>
              <a:ext cx="23813"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8" name="Rectangle 18">
              <a:extLst>
                <a:ext uri="{FF2B5EF4-FFF2-40B4-BE49-F238E27FC236}">
                  <a16:creationId xmlns:a16="http://schemas.microsoft.com/office/drawing/2014/main" id="{AADEDEB7-B001-4F6D-9712-1446EF80E91B}"/>
                </a:ext>
              </a:extLst>
            </p:cNvPr>
            <p:cNvSpPr>
              <a:spLocks noChangeArrowheads="1"/>
            </p:cNvSpPr>
            <p:nvPr/>
          </p:nvSpPr>
          <p:spPr bwMode="auto">
            <a:xfrm>
              <a:off x="4141788" y="5694363"/>
              <a:ext cx="38258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19">
              <a:extLst>
                <a:ext uri="{FF2B5EF4-FFF2-40B4-BE49-F238E27FC236}">
                  <a16:creationId xmlns:a16="http://schemas.microsoft.com/office/drawing/2014/main" id="{1EF650FE-5792-41A4-931C-0B35CC68144C}"/>
                </a:ext>
              </a:extLst>
            </p:cNvPr>
            <p:cNvSpPr>
              <a:spLocks/>
            </p:cNvSpPr>
            <p:nvPr/>
          </p:nvSpPr>
          <p:spPr bwMode="auto">
            <a:xfrm>
              <a:off x="4159251" y="5745163"/>
              <a:ext cx="344488" cy="138113"/>
            </a:xfrm>
            <a:custGeom>
              <a:avLst/>
              <a:gdLst>
                <a:gd name="T0" fmla="*/ 113 w 115"/>
                <a:gd name="T1" fmla="*/ 46 h 46"/>
                <a:gd name="T2" fmla="*/ 2 w 115"/>
                <a:gd name="T3" fmla="*/ 46 h 46"/>
                <a:gd name="T4" fmla="*/ 0 w 115"/>
                <a:gd name="T5" fmla="*/ 44 h 46"/>
                <a:gd name="T6" fmla="*/ 0 w 115"/>
                <a:gd name="T7" fmla="*/ 2 h 46"/>
                <a:gd name="T8" fmla="*/ 2 w 115"/>
                <a:gd name="T9" fmla="*/ 0 h 46"/>
                <a:gd name="T10" fmla="*/ 113 w 115"/>
                <a:gd name="T11" fmla="*/ 0 h 46"/>
                <a:gd name="T12" fmla="*/ 115 w 115"/>
                <a:gd name="T13" fmla="*/ 2 h 46"/>
                <a:gd name="T14" fmla="*/ 115 w 115"/>
                <a:gd name="T15" fmla="*/ 44 h 46"/>
                <a:gd name="T16" fmla="*/ 113 w 115"/>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46">
                  <a:moveTo>
                    <a:pt x="113" y="46"/>
                  </a:moveTo>
                  <a:cubicBezTo>
                    <a:pt x="2" y="46"/>
                    <a:pt x="2" y="46"/>
                    <a:pt x="2" y="46"/>
                  </a:cubicBezTo>
                  <a:cubicBezTo>
                    <a:pt x="1" y="46"/>
                    <a:pt x="0" y="45"/>
                    <a:pt x="0" y="44"/>
                  </a:cubicBezTo>
                  <a:cubicBezTo>
                    <a:pt x="0" y="2"/>
                    <a:pt x="0" y="2"/>
                    <a:pt x="0" y="2"/>
                  </a:cubicBezTo>
                  <a:cubicBezTo>
                    <a:pt x="0" y="0"/>
                    <a:pt x="1" y="0"/>
                    <a:pt x="2" y="0"/>
                  </a:cubicBezTo>
                  <a:cubicBezTo>
                    <a:pt x="113" y="0"/>
                    <a:pt x="113" y="0"/>
                    <a:pt x="113" y="0"/>
                  </a:cubicBezTo>
                  <a:cubicBezTo>
                    <a:pt x="114" y="0"/>
                    <a:pt x="115" y="0"/>
                    <a:pt x="115" y="2"/>
                  </a:cubicBezTo>
                  <a:cubicBezTo>
                    <a:pt x="115" y="44"/>
                    <a:pt x="115" y="44"/>
                    <a:pt x="115" y="44"/>
                  </a:cubicBezTo>
                  <a:cubicBezTo>
                    <a:pt x="115" y="45"/>
                    <a:pt x="114" y="46"/>
                    <a:pt x="113" y="4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20">
              <a:extLst>
                <a:ext uri="{FF2B5EF4-FFF2-40B4-BE49-F238E27FC236}">
                  <a16:creationId xmlns:a16="http://schemas.microsoft.com/office/drawing/2014/main" id="{368FA9FA-B0F2-486D-9ED2-D93A670C7384}"/>
                </a:ext>
              </a:extLst>
            </p:cNvPr>
            <p:cNvSpPr>
              <a:spLocks/>
            </p:cNvSpPr>
            <p:nvPr/>
          </p:nvSpPr>
          <p:spPr bwMode="auto">
            <a:xfrm>
              <a:off x="4165601" y="5954713"/>
              <a:ext cx="334963" cy="9525"/>
            </a:xfrm>
            <a:custGeom>
              <a:avLst/>
              <a:gdLst>
                <a:gd name="T0" fmla="*/ 1 w 112"/>
                <a:gd name="T1" fmla="*/ 3 h 3"/>
                <a:gd name="T2" fmla="*/ 110 w 112"/>
                <a:gd name="T3" fmla="*/ 3 h 3"/>
                <a:gd name="T4" fmla="*/ 112 w 112"/>
                <a:gd name="T5" fmla="*/ 1 h 3"/>
                <a:gd name="T6" fmla="*/ 110 w 112"/>
                <a:gd name="T7" fmla="*/ 0 h 3"/>
                <a:gd name="T8" fmla="*/ 1 w 112"/>
                <a:gd name="T9" fmla="*/ 0 h 3"/>
                <a:gd name="T10" fmla="*/ 0 w 112"/>
                <a:gd name="T11" fmla="*/ 1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2"/>
                    <a:pt x="112" y="1"/>
                  </a:cubicBezTo>
                  <a:cubicBezTo>
                    <a:pt x="112" y="0"/>
                    <a:pt x="111" y="0"/>
                    <a:pt x="110" y="0"/>
                  </a:cubicBezTo>
                  <a:cubicBezTo>
                    <a:pt x="1" y="0"/>
                    <a:pt x="1" y="0"/>
                    <a:pt x="1" y="0"/>
                  </a:cubicBezTo>
                  <a:cubicBezTo>
                    <a:pt x="0" y="0"/>
                    <a:pt x="0" y="0"/>
                    <a:pt x="0" y="1"/>
                  </a:cubicBezTo>
                  <a:cubicBezTo>
                    <a:pt x="0" y="2"/>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21">
              <a:extLst>
                <a:ext uri="{FF2B5EF4-FFF2-40B4-BE49-F238E27FC236}">
                  <a16:creationId xmlns:a16="http://schemas.microsoft.com/office/drawing/2014/main" id="{2510761A-DF95-442C-99F1-498238656601}"/>
                </a:ext>
              </a:extLst>
            </p:cNvPr>
            <p:cNvSpPr>
              <a:spLocks/>
            </p:cNvSpPr>
            <p:nvPr/>
          </p:nvSpPr>
          <p:spPr bwMode="auto">
            <a:xfrm>
              <a:off x="4165601" y="5900738"/>
              <a:ext cx="334963" cy="9525"/>
            </a:xfrm>
            <a:custGeom>
              <a:avLst/>
              <a:gdLst>
                <a:gd name="T0" fmla="*/ 1 w 112"/>
                <a:gd name="T1" fmla="*/ 3 h 3"/>
                <a:gd name="T2" fmla="*/ 110 w 112"/>
                <a:gd name="T3" fmla="*/ 3 h 3"/>
                <a:gd name="T4" fmla="*/ 112 w 112"/>
                <a:gd name="T5" fmla="*/ 2 h 3"/>
                <a:gd name="T6" fmla="*/ 110 w 112"/>
                <a:gd name="T7" fmla="*/ 0 h 3"/>
                <a:gd name="T8" fmla="*/ 1 w 112"/>
                <a:gd name="T9" fmla="*/ 0 h 3"/>
                <a:gd name="T10" fmla="*/ 0 w 112"/>
                <a:gd name="T11" fmla="*/ 2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3"/>
                    <a:pt x="112" y="2"/>
                  </a:cubicBezTo>
                  <a:cubicBezTo>
                    <a:pt x="112" y="1"/>
                    <a:pt x="111" y="0"/>
                    <a:pt x="110" y="0"/>
                  </a:cubicBezTo>
                  <a:cubicBezTo>
                    <a:pt x="1" y="0"/>
                    <a:pt x="1" y="0"/>
                    <a:pt x="1" y="0"/>
                  </a:cubicBezTo>
                  <a:cubicBezTo>
                    <a:pt x="0" y="0"/>
                    <a:pt x="0" y="1"/>
                    <a:pt x="0" y="2"/>
                  </a:cubicBezTo>
                  <a:cubicBezTo>
                    <a:pt x="0" y="3"/>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22">
              <a:extLst>
                <a:ext uri="{FF2B5EF4-FFF2-40B4-BE49-F238E27FC236}">
                  <a16:creationId xmlns:a16="http://schemas.microsoft.com/office/drawing/2014/main" id="{FFCCE76C-4146-450B-B446-445C84DDE113}"/>
                </a:ext>
              </a:extLst>
            </p:cNvPr>
            <p:cNvSpPr>
              <a:spLocks/>
            </p:cNvSpPr>
            <p:nvPr/>
          </p:nvSpPr>
          <p:spPr bwMode="auto">
            <a:xfrm>
              <a:off x="4165601" y="5927726"/>
              <a:ext cx="334963" cy="9525"/>
            </a:xfrm>
            <a:custGeom>
              <a:avLst/>
              <a:gdLst>
                <a:gd name="T0" fmla="*/ 1 w 112"/>
                <a:gd name="T1" fmla="*/ 3 h 3"/>
                <a:gd name="T2" fmla="*/ 110 w 112"/>
                <a:gd name="T3" fmla="*/ 3 h 3"/>
                <a:gd name="T4" fmla="*/ 112 w 112"/>
                <a:gd name="T5" fmla="*/ 2 h 3"/>
                <a:gd name="T6" fmla="*/ 110 w 112"/>
                <a:gd name="T7" fmla="*/ 0 h 3"/>
                <a:gd name="T8" fmla="*/ 1 w 112"/>
                <a:gd name="T9" fmla="*/ 0 h 3"/>
                <a:gd name="T10" fmla="*/ 0 w 112"/>
                <a:gd name="T11" fmla="*/ 2 h 3"/>
                <a:gd name="T12" fmla="*/ 1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1" y="3"/>
                  </a:moveTo>
                  <a:cubicBezTo>
                    <a:pt x="110" y="3"/>
                    <a:pt x="110" y="3"/>
                    <a:pt x="110" y="3"/>
                  </a:cubicBezTo>
                  <a:cubicBezTo>
                    <a:pt x="111" y="3"/>
                    <a:pt x="112" y="2"/>
                    <a:pt x="112" y="2"/>
                  </a:cubicBezTo>
                  <a:cubicBezTo>
                    <a:pt x="112" y="1"/>
                    <a:pt x="111" y="0"/>
                    <a:pt x="110" y="0"/>
                  </a:cubicBezTo>
                  <a:cubicBezTo>
                    <a:pt x="1" y="0"/>
                    <a:pt x="1" y="0"/>
                    <a:pt x="1" y="0"/>
                  </a:cubicBezTo>
                  <a:cubicBezTo>
                    <a:pt x="0" y="0"/>
                    <a:pt x="0" y="1"/>
                    <a:pt x="0" y="2"/>
                  </a:cubicBezTo>
                  <a:cubicBezTo>
                    <a:pt x="0" y="2"/>
                    <a:pt x="0"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23">
              <a:extLst>
                <a:ext uri="{FF2B5EF4-FFF2-40B4-BE49-F238E27FC236}">
                  <a16:creationId xmlns:a16="http://schemas.microsoft.com/office/drawing/2014/main" id="{B7EC16F2-20EE-4B8A-8729-E560A517F80F}"/>
                </a:ext>
              </a:extLst>
            </p:cNvPr>
            <p:cNvSpPr>
              <a:spLocks/>
            </p:cNvSpPr>
            <p:nvPr/>
          </p:nvSpPr>
          <p:spPr bwMode="auto">
            <a:xfrm>
              <a:off x="4159251" y="5991226"/>
              <a:ext cx="344488" cy="136525"/>
            </a:xfrm>
            <a:custGeom>
              <a:avLst/>
              <a:gdLst>
                <a:gd name="T0" fmla="*/ 113 w 115"/>
                <a:gd name="T1" fmla="*/ 46 h 46"/>
                <a:gd name="T2" fmla="*/ 2 w 115"/>
                <a:gd name="T3" fmla="*/ 46 h 46"/>
                <a:gd name="T4" fmla="*/ 0 w 115"/>
                <a:gd name="T5" fmla="*/ 44 h 46"/>
                <a:gd name="T6" fmla="*/ 0 w 115"/>
                <a:gd name="T7" fmla="*/ 1 h 46"/>
                <a:gd name="T8" fmla="*/ 2 w 115"/>
                <a:gd name="T9" fmla="*/ 0 h 46"/>
                <a:gd name="T10" fmla="*/ 113 w 115"/>
                <a:gd name="T11" fmla="*/ 0 h 46"/>
                <a:gd name="T12" fmla="*/ 115 w 115"/>
                <a:gd name="T13" fmla="*/ 1 h 46"/>
                <a:gd name="T14" fmla="*/ 115 w 115"/>
                <a:gd name="T15" fmla="*/ 44 h 46"/>
                <a:gd name="T16" fmla="*/ 113 w 115"/>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46">
                  <a:moveTo>
                    <a:pt x="113" y="46"/>
                  </a:moveTo>
                  <a:cubicBezTo>
                    <a:pt x="2" y="46"/>
                    <a:pt x="2" y="46"/>
                    <a:pt x="2" y="46"/>
                  </a:cubicBezTo>
                  <a:cubicBezTo>
                    <a:pt x="1" y="46"/>
                    <a:pt x="0" y="45"/>
                    <a:pt x="0" y="44"/>
                  </a:cubicBezTo>
                  <a:cubicBezTo>
                    <a:pt x="0" y="1"/>
                    <a:pt x="0" y="1"/>
                    <a:pt x="0" y="1"/>
                  </a:cubicBezTo>
                  <a:cubicBezTo>
                    <a:pt x="0" y="0"/>
                    <a:pt x="1" y="0"/>
                    <a:pt x="2" y="0"/>
                  </a:cubicBezTo>
                  <a:cubicBezTo>
                    <a:pt x="113" y="0"/>
                    <a:pt x="113" y="0"/>
                    <a:pt x="113" y="0"/>
                  </a:cubicBezTo>
                  <a:cubicBezTo>
                    <a:pt x="114" y="0"/>
                    <a:pt x="115" y="0"/>
                    <a:pt x="115" y="1"/>
                  </a:cubicBezTo>
                  <a:cubicBezTo>
                    <a:pt x="115" y="44"/>
                    <a:pt x="115" y="44"/>
                    <a:pt x="115" y="44"/>
                  </a:cubicBezTo>
                  <a:cubicBezTo>
                    <a:pt x="115" y="45"/>
                    <a:pt x="114" y="46"/>
                    <a:pt x="113"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24">
              <a:extLst>
                <a:ext uri="{FF2B5EF4-FFF2-40B4-BE49-F238E27FC236}">
                  <a16:creationId xmlns:a16="http://schemas.microsoft.com/office/drawing/2014/main" id="{7AC7B52D-CF9C-471D-BDA6-B8A517161063}"/>
                </a:ext>
              </a:extLst>
            </p:cNvPr>
            <p:cNvSpPr>
              <a:spLocks/>
            </p:cNvSpPr>
            <p:nvPr/>
          </p:nvSpPr>
          <p:spPr bwMode="auto">
            <a:xfrm>
              <a:off x="4156076" y="6200776"/>
              <a:ext cx="334963" cy="7938"/>
            </a:xfrm>
            <a:custGeom>
              <a:avLst/>
              <a:gdLst>
                <a:gd name="T0" fmla="*/ 2 w 112"/>
                <a:gd name="T1" fmla="*/ 3 h 3"/>
                <a:gd name="T2" fmla="*/ 111 w 112"/>
                <a:gd name="T3" fmla="*/ 3 h 3"/>
                <a:gd name="T4" fmla="*/ 112 w 112"/>
                <a:gd name="T5" fmla="*/ 1 h 3"/>
                <a:gd name="T6" fmla="*/ 111 w 112"/>
                <a:gd name="T7" fmla="*/ 0 h 3"/>
                <a:gd name="T8" fmla="*/ 2 w 112"/>
                <a:gd name="T9" fmla="*/ 0 h 3"/>
                <a:gd name="T10" fmla="*/ 0 w 112"/>
                <a:gd name="T11" fmla="*/ 1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2"/>
                    <a:pt x="112" y="1"/>
                  </a:cubicBezTo>
                  <a:cubicBezTo>
                    <a:pt x="112" y="0"/>
                    <a:pt x="112" y="0"/>
                    <a:pt x="111" y="0"/>
                  </a:cubicBezTo>
                  <a:cubicBezTo>
                    <a:pt x="2" y="0"/>
                    <a:pt x="2" y="0"/>
                    <a:pt x="2" y="0"/>
                  </a:cubicBezTo>
                  <a:cubicBezTo>
                    <a:pt x="1" y="0"/>
                    <a:pt x="0" y="0"/>
                    <a:pt x="0" y="1"/>
                  </a:cubicBezTo>
                  <a:cubicBezTo>
                    <a:pt x="0" y="2"/>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25">
              <a:extLst>
                <a:ext uri="{FF2B5EF4-FFF2-40B4-BE49-F238E27FC236}">
                  <a16:creationId xmlns:a16="http://schemas.microsoft.com/office/drawing/2014/main" id="{276F30A4-5B7E-46F0-8591-3576AECF5B4D}"/>
                </a:ext>
              </a:extLst>
            </p:cNvPr>
            <p:cNvSpPr>
              <a:spLocks/>
            </p:cNvSpPr>
            <p:nvPr/>
          </p:nvSpPr>
          <p:spPr bwMode="auto">
            <a:xfrm>
              <a:off x="4156076" y="6146801"/>
              <a:ext cx="334963" cy="7938"/>
            </a:xfrm>
            <a:custGeom>
              <a:avLst/>
              <a:gdLst>
                <a:gd name="T0" fmla="*/ 2 w 112"/>
                <a:gd name="T1" fmla="*/ 3 h 3"/>
                <a:gd name="T2" fmla="*/ 111 w 112"/>
                <a:gd name="T3" fmla="*/ 3 h 3"/>
                <a:gd name="T4" fmla="*/ 112 w 112"/>
                <a:gd name="T5" fmla="*/ 2 h 3"/>
                <a:gd name="T6" fmla="*/ 111 w 112"/>
                <a:gd name="T7" fmla="*/ 0 h 3"/>
                <a:gd name="T8" fmla="*/ 2 w 112"/>
                <a:gd name="T9" fmla="*/ 0 h 3"/>
                <a:gd name="T10" fmla="*/ 0 w 112"/>
                <a:gd name="T11" fmla="*/ 2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3"/>
                    <a:pt x="112" y="2"/>
                  </a:cubicBezTo>
                  <a:cubicBezTo>
                    <a:pt x="112" y="1"/>
                    <a:pt x="112" y="0"/>
                    <a:pt x="111" y="0"/>
                  </a:cubicBezTo>
                  <a:cubicBezTo>
                    <a:pt x="2" y="0"/>
                    <a:pt x="2" y="0"/>
                    <a:pt x="2" y="0"/>
                  </a:cubicBezTo>
                  <a:cubicBezTo>
                    <a:pt x="1" y="0"/>
                    <a:pt x="0" y="1"/>
                    <a:pt x="0" y="2"/>
                  </a:cubicBezTo>
                  <a:cubicBezTo>
                    <a:pt x="0" y="3"/>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26">
              <a:extLst>
                <a:ext uri="{FF2B5EF4-FFF2-40B4-BE49-F238E27FC236}">
                  <a16:creationId xmlns:a16="http://schemas.microsoft.com/office/drawing/2014/main" id="{85C94B81-D7DE-4893-A9F7-B71ECF632371}"/>
                </a:ext>
              </a:extLst>
            </p:cNvPr>
            <p:cNvSpPr>
              <a:spLocks/>
            </p:cNvSpPr>
            <p:nvPr/>
          </p:nvSpPr>
          <p:spPr bwMode="auto">
            <a:xfrm>
              <a:off x="4156076" y="6173788"/>
              <a:ext cx="334963" cy="7938"/>
            </a:xfrm>
            <a:custGeom>
              <a:avLst/>
              <a:gdLst>
                <a:gd name="T0" fmla="*/ 2 w 112"/>
                <a:gd name="T1" fmla="*/ 3 h 3"/>
                <a:gd name="T2" fmla="*/ 111 w 112"/>
                <a:gd name="T3" fmla="*/ 3 h 3"/>
                <a:gd name="T4" fmla="*/ 112 w 112"/>
                <a:gd name="T5" fmla="*/ 1 h 3"/>
                <a:gd name="T6" fmla="*/ 111 w 112"/>
                <a:gd name="T7" fmla="*/ 0 h 3"/>
                <a:gd name="T8" fmla="*/ 2 w 112"/>
                <a:gd name="T9" fmla="*/ 0 h 3"/>
                <a:gd name="T10" fmla="*/ 0 w 112"/>
                <a:gd name="T11" fmla="*/ 1 h 3"/>
                <a:gd name="T12" fmla="*/ 2 w 11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2" h="3">
                  <a:moveTo>
                    <a:pt x="2" y="3"/>
                  </a:moveTo>
                  <a:cubicBezTo>
                    <a:pt x="111" y="3"/>
                    <a:pt x="111" y="3"/>
                    <a:pt x="111" y="3"/>
                  </a:cubicBezTo>
                  <a:cubicBezTo>
                    <a:pt x="112" y="3"/>
                    <a:pt x="112" y="2"/>
                    <a:pt x="112" y="1"/>
                  </a:cubicBezTo>
                  <a:cubicBezTo>
                    <a:pt x="112" y="1"/>
                    <a:pt x="112" y="0"/>
                    <a:pt x="111" y="0"/>
                  </a:cubicBezTo>
                  <a:cubicBezTo>
                    <a:pt x="2" y="0"/>
                    <a:pt x="2" y="0"/>
                    <a:pt x="2" y="0"/>
                  </a:cubicBezTo>
                  <a:cubicBezTo>
                    <a:pt x="1" y="0"/>
                    <a:pt x="0" y="1"/>
                    <a:pt x="0" y="1"/>
                  </a:cubicBezTo>
                  <a:cubicBezTo>
                    <a:pt x="0" y="2"/>
                    <a:pt x="1" y="3"/>
                    <a:pt x="2"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27">
              <a:extLst>
                <a:ext uri="{FF2B5EF4-FFF2-40B4-BE49-F238E27FC236}">
                  <a16:creationId xmlns:a16="http://schemas.microsoft.com/office/drawing/2014/main" id="{662C02F3-8CBC-4918-8695-1BD8EE59F494}"/>
                </a:ext>
              </a:extLst>
            </p:cNvPr>
            <p:cNvSpPr>
              <a:spLocks/>
            </p:cNvSpPr>
            <p:nvPr/>
          </p:nvSpPr>
          <p:spPr bwMode="auto">
            <a:xfrm>
              <a:off x="4460876" y="5619751"/>
              <a:ext cx="44450" cy="46038"/>
            </a:xfrm>
            <a:custGeom>
              <a:avLst/>
              <a:gdLst>
                <a:gd name="T0" fmla="*/ 3 w 15"/>
                <a:gd name="T1" fmla="*/ 15 h 15"/>
                <a:gd name="T2" fmla="*/ 13 w 15"/>
                <a:gd name="T3" fmla="*/ 15 h 15"/>
                <a:gd name="T4" fmla="*/ 15 w 15"/>
                <a:gd name="T5" fmla="*/ 12 h 15"/>
                <a:gd name="T6" fmla="*/ 15 w 15"/>
                <a:gd name="T7" fmla="*/ 3 h 15"/>
                <a:gd name="T8" fmla="*/ 13 w 15"/>
                <a:gd name="T9" fmla="*/ 0 h 15"/>
                <a:gd name="T10" fmla="*/ 3 w 15"/>
                <a:gd name="T11" fmla="*/ 0 h 15"/>
                <a:gd name="T12" fmla="*/ 0 w 15"/>
                <a:gd name="T13" fmla="*/ 3 h 15"/>
                <a:gd name="T14" fmla="*/ 0 w 15"/>
                <a:gd name="T15" fmla="*/ 12 h 15"/>
                <a:gd name="T16" fmla="*/ 3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3" y="15"/>
                  </a:moveTo>
                  <a:cubicBezTo>
                    <a:pt x="13" y="15"/>
                    <a:pt x="13" y="15"/>
                    <a:pt x="13" y="15"/>
                  </a:cubicBezTo>
                  <a:cubicBezTo>
                    <a:pt x="14" y="15"/>
                    <a:pt x="15" y="14"/>
                    <a:pt x="15" y="12"/>
                  </a:cubicBezTo>
                  <a:cubicBezTo>
                    <a:pt x="15" y="3"/>
                    <a:pt x="15" y="3"/>
                    <a:pt x="15" y="3"/>
                  </a:cubicBezTo>
                  <a:cubicBezTo>
                    <a:pt x="15" y="1"/>
                    <a:pt x="14" y="0"/>
                    <a:pt x="13" y="0"/>
                  </a:cubicBezTo>
                  <a:cubicBezTo>
                    <a:pt x="3" y="0"/>
                    <a:pt x="3" y="0"/>
                    <a:pt x="3" y="0"/>
                  </a:cubicBezTo>
                  <a:cubicBezTo>
                    <a:pt x="2" y="0"/>
                    <a:pt x="0" y="1"/>
                    <a:pt x="0" y="3"/>
                  </a:cubicBezTo>
                  <a:cubicBezTo>
                    <a:pt x="0" y="12"/>
                    <a:pt x="0" y="12"/>
                    <a:pt x="0" y="12"/>
                  </a:cubicBezTo>
                  <a:cubicBezTo>
                    <a:pt x="0" y="14"/>
                    <a:pt x="2" y="15"/>
                    <a:pt x="3"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28">
              <a:extLst>
                <a:ext uri="{FF2B5EF4-FFF2-40B4-BE49-F238E27FC236}">
                  <a16:creationId xmlns:a16="http://schemas.microsoft.com/office/drawing/2014/main" id="{646BA7D1-7CB0-47EE-89DD-2F6DEF021FB2}"/>
                </a:ext>
              </a:extLst>
            </p:cNvPr>
            <p:cNvSpPr>
              <a:spLocks/>
            </p:cNvSpPr>
            <p:nvPr/>
          </p:nvSpPr>
          <p:spPr bwMode="auto">
            <a:xfrm>
              <a:off x="4470401" y="5649913"/>
              <a:ext cx="30163" cy="6350"/>
            </a:xfrm>
            <a:custGeom>
              <a:avLst/>
              <a:gdLst>
                <a:gd name="T0" fmla="*/ 1 w 10"/>
                <a:gd name="T1" fmla="*/ 2 h 2"/>
                <a:gd name="T2" fmla="*/ 9 w 10"/>
                <a:gd name="T3" fmla="*/ 2 h 2"/>
                <a:gd name="T4" fmla="*/ 10 w 10"/>
                <a:gd name="T5" fmla="*/ 1 h 2"/>
                <a:gd name="T6" fmla="*/ 9 w 10"/>
                <a:gd name="T7" fmla="*/ 0 h 2"/>
                <a:gd name="T8" fmla="*/ 1 w 10"/>
                <a:gd name="T9" fmla="*/ 0 h 2"/>
                <a:gd name="T10" fmla="*/ 0 w 10"/>
                <a:gd name="T11" fmla="*/ 1 h 2"/>
                <a:gd name="T12" fmla="*/ 1 w 1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 y="2"/>
                  </a:moveTo>
                  <a:cubicBezTo>
                    <a:pt x="9" y="2"/>
                    <a:pt x="9" y="2"/>
                    <a:pt x="9" y="2"/>
                  </a:cubicBezTo>
                  <a:cubicBezTo>
                    <a:pt x="9" y="2"/>
                    <a:pt x="10" y="1"/>
                    <a:pt x="10" y="1"/>
                  </a:cubicBezTo>
                  <a:cubicBezTo>
                    <a:pt x="10" y="1"/>
                    <a:pt x="9" y="0"/>
                    <a:pt x="9" y="0"/>
                  </a:cubicBezTo>
                  <a:cubicBezTo>
                    <a:pt x="1" y="0"/>
                    <a:pt x="1" y="0"/>
                    <a:pt x="1" y="0"/>
                  </a:cubicBezTo>
                  <a:cubicBezTo>
                    <a:pt x="0" y="0"/>
                    <a:pt x="0" y="1"/>
                    <a:pt x="0" y="1"/>
                  </a:cubicBezTo>
                  <a:cubicBezTo>
                    <a:pt x="0" y="1"/>
                    <a:pt x="0" y="2"/>
                    <a:pt x="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29">
              <a:extLst>
                <a:ext uri="{FF2B5EF4-FFF2-40B4-BE49-F238E27FC236}">
                  <a16:creationId xmlns:a16="http://schemas.microsoft.com/office/drawing/2014/main" id="{687521A8-806F-4B73-A702-63BDA5773A21}"/>
                </a:ext>
              </a:extLst>
            </p:cNvPr>
            <p:cNvSpPr>
              <a:spLocks/>
            </p:cNvSpPr>
            <p:nvPr/>
          </p:nvSpPr>
          <p:spPr bwMode="auto">
            <a:xfrm>
              <a:off x="4470401" y="5629276"/>
              <a:ext cx="30163" cy="6350"/>
            </a:xfrm>
            <a:custGeom>
              <a:avLst/>
              <a:gdLst>
                <a:gd name="T0" fmla="*/ 1 w 10"/>
                <a:gd name="T1" fmla="*/ 2 h 2"/>
                <a:gd name="T2" fmla="*/ 9 w 10"/>
                <a:gd name="T3" fmla="*/ 2 h 2"/>
                <a:gd name="T4" fmla="*/ 10 w 10"/>
                <a:gd name="T5" fmla="*/ 1 h 2"/>
                <a:gd name="T6" fmla="*/ 9 w 10"/>
                <a:gd name="T7" fmla="*/ 0 h 2"/>
                <a:gd name="T8" fmla="*/ 1 w 10"/>
                <a:gd name="T9" fmla="*/ 0 h 2"/>
                <a:gd name="T10" fmla="*/ 0 w 10"/>
                <a:gd name="T11" fmla="*/ 1 h 2"/>
                <a:gd name="T12" fmla="*/ 1 w 1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 y="2"/>
                  </a:moveTo>
                  <a:cubicBezTo>
                    <a:pt x="9" y="2"/>
                    <a:pt x="9" y="2"/>
                    <a:pt x="9" y="2"/>
                  </a:cubicBezTo>
                  <a:cubicBezTo>
                    <a:pt x="9" y="2"/>
                    <a:pt x="10" y="1"/>
                    <a:pt x="10" y="1"/>
                  </a:cubicBezTo>
                  <a:cubicBezTo>
                    <a:pt x="10" y="1"/>
                    <a:pt x="9" y="0"/>
                    <a:pt x="9" y="0"/>
                  </a:cubicBezTo>
                  <a:cubicBezTo>
                    <a:pt x="1" y="0"/>
                    <a:pt x="1" y="0"/>
                    <a:pt x="1" y="0"/>
                  </a:cubicBezTo>
                  <a:cubicBezTo>
                    <a:pt x="0" y="0"/>
                    <a:pt x="0" y="1"/>
                    <a:pt x="0" y="1"/>
                  </a:cubicBezTo>
                  <a:cubicBezTo>
                    <a:pt x="0" y="1"/>
                    <a:pt x="0" y="2"/>
                    <a:pt x="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Freeform 30">
              <a:extLst>
                <a:ext uri="{FF2B5EF4-FFF2-40B4-BE49-F238E27FC236}">
                  <a16:creationId xmlns:a16="http://schemas.microsoft.com/office/drawing/2014/main" id="{FA5AFF4F-EB15-4C1B-B8F9-A0480D5527F7}"/>
                </a:ext>
              </a:extLst>
            </p:cNvPr>
            <p:cNvSpPr>
              <a:spLocks/>
            </p:cNvSpPr>
            <p:nvPr/>
          </p:nvSpPr>
          <p:spPr bwMode="auto">
            <a:xfrm>
              <a:off x="4470401" y="5641976"/>
              <a:ext cx="30163" cy="1588"/>
            </a:xfrm>
            <a:custGeom>
              <a:avLst/>
              <a:gdLst>
                <a:gd name="T0" fmla="*/ 1 w 10"/>
                <a:gd name="T1" fmla="*/ 1 h 1"/>
                <a:gd name="T2" fmla="*/ 9 w 10"/>
                <a:gd name="T3" fmla="*/ 1 h 1"/>
                <a:gd name="T4" fmla="*/ 10 w 10"/>
                <a:gd name="T5" fmla="*/ 1 h 1"/>
                <a:gd name="T6" fmla="*/ 9 w 10"/>
                <a:gd name="T7" fmla="*/ 0 h 1"/>
                <a:gd name="T8" fmla="*/ 1 w 10"/>
                <a:gd name="T9" fmla="*/ 0 h 1"/>
                <a:gd name="T10" fmla="*/ 0 w 10"/>
                <a:gd name="T11" fmla="*/ 1 h 1"/>
                <a:gd name="T12" fmla="*/ 1 w 10"/>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0" h="1">
                  <a:moveTo>
                    <a:pt x="1" y="1"/>
                  </a:moveTo>
                  <a:cubicBezTo>
                    <a:pt x="9" y="1"/>
                    <a:pt x="9" y="1"/>
                    <a:pt x="9" y="1"/>
                  </a:cubicBezTo>
                  <a:cubicBezTo>
                    <a:pt x="9" y="1"/>
                    <a:pt x="10" y="1"/>
                    <a:pt x="10" y="1"/>
                  </a:cubicBezTo>
                  <a:cubicBezTo>
                    <a:pt x="10" y="0"/>
                    <a:pt x="9" y="0"/>
                    <a:pt x="9" y="0"/>
                  </a:cubicBezTo>
                  <a:cubicBezTo>
                    <a:pt x="1" y="0"/>
                    <a:pt x="1" y="0"/>
                    <a:pt x="1" y="0"/>
                  </a:cubicBezTo>
                  <a:cubicBezTo>
                    <a:pt x="0" y="0"/>
                    <a:pt x="0" y="0"/>
                    <a:pt x="0" y="1"/>
                  </a:cubicBezTo>
                  <a:cubicBezTo>
                    <a:pt x="0" y="1"/>
                    <a:pt x="0" y="1"/>
                    <a:pt x="1"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31">
              <a:extLst>
                <a:ext uri="{FF2B5EF4-FFF2-40B4-BE49-F238E27FC236}">
                  <a16:creationId xmlns:a16="http://schemas.microsoft.com/office/drawing/2014/main" id="{EEA9ACDB-B109-4FA5-84DE-BDFCAC98D1FF}"/>
                </a:ext>
              </a:extLst>
            </p:cNvPr>
            <p:cNvSpPr>
              <a:spLocks/>
            </p:cNvSpPr>
            <p:nvPr/>
          </p:nvSpPr>
          <p:spPr bwMode="auto">
            <a:xfrm>
              <a:off x="4406901" y="5619751"/>
              <a:ext cx="46038" cy="46038"/>
            </a:xfrm>
            <a:custGeom>
              <a:avLst/>
              <a:gdLst>
                <a:gd name="T0" fmla="*/ 3 w 15"/>
                <a:gd name="T1" fmla="*/ 15 h 15"/>
                <a:gd name="T2" fmla="*/ 13 w 15"/>
                <a:gd name="T3" fmla="*/ 15 h 15"/>
                <a:gd name="T4" fmla="*/ 15 w 15"/>
                <a:gd name="T5" fmla="*/ 12 h 15"/>
                <a:gd name="T6" fmla="*/ 15 w 15"/>
                <a:gd name="T7" fmla="*/ 3 h 15"/>
                <a:gd name="T8" fmla="*/ 13 w 15"/>
                <a:gd name="T9" fmla="*/ 0 h 15"/>
                <a:gd name="T10" fmla="*/ 3 w 15"/>
                <a:gd name="T11" fmla="*/ 0 h 15"/>
                <a:gd name="T12" fmla="*/ 0 w 15"/>
                <a:gd name="T13" fmla="*/ 3 h 15"/>
                <a:gd name="T14" fmla="*/ 0 w 15"/>
                <a:gd name="T15" fmla="*/ 12 h 15"/>
                <a:gd name="T16" fmla="*/ 3 w 15"/>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3" y="15"/>
                  </a:moveTo>
                  <a:cubicBezTo>
                    <a:pt x="13" y="15"/>
                    <a:pt x="13" y="15"/>
                    <a:pt x="13" y="15"/>
                  </a:cubicBezTo>
                  <a:cubicBezTo>
                    <a:pt x="14" y="15"/>
                    <a:pt x="15" y="14"/>
                    <a:pt x="15" y="12"/>
                  </a:cubicBezTo>
                  <a:cubicBezTo>
                    <a:pt x="15" y="3"/>
                    <a:pt x="15" y="3"/>
                    <a:pt x="15" y="3"/>
                  </a:cubicBezTo>
                  <a:cubicBezTo>
                    <a:pt x="15" y="1"/>
                    <a:pt x="14" y="0"/>
                    <a:pt x="13" y="0"/>
                  </a:cubicBezTo>
                  <a:cubicBezTo>
                    <a:pt x="3" y="0"/>
                    <a:pt x="3" y="0"/>
                    <a:pt x="3" y="0"/>
                  </a:cubicBezTo>
                  <a:cubicBezTo>
                    <a:pt x="2" y="0"/>
                    <a:pt x="0" y="1"/>
                    <a:pt x="0" y="3"/>
                  </a:cubicBezTo>
                  <a:cubicBezTo>
                    <a:pt x="0" y="12"/>
                    <a:pt x="0" y="12"/>
                    <a:pt x="0" y="12"/>
                  </a:cubicBezTo>
                  <a:cubicBezTo>
                    <a:pt x="0" y="14"/>
                    <a:pt x="2" y="15"/>
                    <a:pt x="3" y="1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32">
              <a:extLst>
                <a:ext uri="{FF2B5EF4-FFF2-40B4-BE49-F238E27FC236}">
                  <a16:creationId xmlns:a16="http://schemas.microsoft.com/office/drawing/2014/main" id="{D009539B-D9DD-4AF5-A58D-A724E1F7C8D7}"/>
                </a:ext>
              </a:extLst>
            </p:cNvPr>
            <p:cNvSpPr>
              <a:spLocks/>
            </p:cNvSpPr>
            <p:nvPr/>
          </p:nvSpPr>
          <p:spPr bwMode="auto">
            <a:xfrm>
              <a:off x="4419601" y="5629276"/>
              <a:ext cx="14288" cy="17463"/>
            </a:xfrm>
            <a:custGeom>
              <a:avLst/>
              <a:gdLst>
                <a:gd name="T0" fmla="*/ 4 w 5"/>
                <a:gd name="T1" fmla="*/ 2 h 6"/>
                <a:gd name="T2" fmla="*/ 4 w 5"/>
                <a:gd name="T3" fmla="*/ 2 h 6"/>
                <a:gd name="T4" fmla="*/ 4 w 5"/>
                <a:gd name="T5" fmla="*/ 3 h 6"/>
                <a:gd name="T6" fmla="*/ 4 w 5"/>
                <a:gd name="T7" fmla="*/ 4 h 6"/>
                <a:gd name="T8" fmla="*/ 3 w 5"/>
                <a:gd name="T9" fmla="*/ 5 h 6"/>
                <a:gd name="T10" fmla="*/ 1 w 5"/>
                <a:gd name="T11" fmla="*/ 4 h 6"/>
                <a:gd name="T12" fmla="*/ 1 w 5"/>
                <a:gd name="T13" fmla="*/ 3 h 6"/>
                <a:gd name="T14" fmla="*/ 1 w 5"/>
                <a:gd name="T15" fmla="*/ 2 h 6"/>
                <a:gd name="T16" fmla="*/ 3 w 5"/>
                <a:gd name="T17" fmla="*/ 2 h 6"/>
                <a:gd name="T18" fmla="*/ 4 w 5"/>
                <a:gd name="T19" fmla="*/ 2 h 6"/>
                <a:gd name="T20" fmla="*/ 4 w 5"/>
                <a:gd name="T21" fmla="*/ 2 h 6"/>
                <a:gd name="T22" fmla="*/ 5 w 5"/>
                <a:gd name="T23" fmla="*/ 1 h 6"/>
                <a:gd name="T24" fmla="*/ 3 w 5"/>
                <a:gd name="T25" fmla="*/ 0 h 6"/>
                <a:gd name="T26" fmla="*/ 1 w 5"/>
                <a:gd name="T27" fmla="*/ 1 h 6"/>
                <a:gd name="T28" fmla="*/ 0 w 5"/>
                <a:gd name="T29" fmla="*/ 3 h 6"/>
                <a:gd name="T30" fmla="*/ 1 w 5"/>
                <a:gd name="T31" fmla="*/ 5 h 6"/>
                <a:gd name="T32" fmla="*/ 3 w 5"/>
                <a:gd name="T33" fmla="*/ 6 h 6"/>
                <a:gd name="T34" fmla="*/ 5 w 5"/>
                <a:gd name="T35" fmla="*/ 5 h 6"/>
                <a:gd name="T36" fmla="*/ 5 w 5"/>
                <a:gd name="T37" fmla="*/ 3 h 6"/>
                <a:gd name="T38" fmla="*/ 5 w 5"/>
                <a:gd name="T39" fmla="*/ 1 h 6"/>
                <a:gd name="T40" fmla="*/ 4 w 5"/>
                <a:gd name="T4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4" y="2"/>
                  </a:moveTo>
                  <a:cubicBezTo>
                    <a:pt x="4" y="2"/>
                    <a:pt x="4" y="2"/>
                    <a:pt x="4" y="2"/>
                  </a:cubicBezTo>
                  <a:cubicBezTo>
                    <a:pt x="4" y="2"/>
                    <a:pt x="4" y="3"/>
                    <a:pt x="4" y="3"/>
                  </a:cubicBezTo>
                  <a:cubicBezTo>
                    <a:pt x="4" y="4"/>
                    <a:pt x="4" y="4"/>
                    <a:pt x="4" y="4"/>
                  </a:cubicBezTo>
                  <a:cubicBezTo>
                    <a:pt x="3" y="5"/>
                    <a:pt x="3" y="5"/>
                    <a:pt x="3" y="5"/>
                  </a:cubicBezTo>
                  <a:cubicBezTo>
                    <a:pt x="2" y="5"/>
                    <a:pt x="2" y="5"/>
                    <a:pt x="1" y="4"/>
                  </a:cubicBezTo>
                  <a:cubicBezTo>
                    <a:pt x="1" y="4"/>
                    <a:pt x="1" y="4"/>
                    <a:pt x="1" y="3"/>
                  </a:cubicBezTo>
                  <a:cubicBezTo>
                    <a:pt x="1" y="3"/>
                    <a:pt x="1" y="2"/>
                    <a:pt x="1" y="2"/>
                  </a:cubicBezTo>
                  <a:cubicBezTo>
                    <a:pt x="2" y="2"/>
                    <a:pt x="2" y="2"/>
                    <a:pt x="3" y="2"/>
                  </a:cubicBezTo>
                  <a:cubicBezTo>
                    <a:pt x="3" y="2"/>
                    <a:pt x="3" y="2"/>
                    <a:pt x="4" y="2"/>
                  </a:cubicBezTo>
                  <a:cubicBezTo>
                    <a:pt x="4" y="2"/>
                    <a:pt x="4" y="2"/>
                    <a:pt x="4" y="2"/>
                  </a:cubicBezTo>
                  <a:cubicBezTo>
                    <a:pt x="5" y="1"/>
                    <a:pt x="5" y="1"/>
                    <a:pt x="5" y="1"/>
                  </a:cubicBezTo>
                  <a:cubicBezTo>
                    <a:pt x="4" y="1"/>
                    <a:pt x="3" y="0"/>
                    <a:pt x="3" y="0"/>
                  </a:cubicBezTo>
                  <a:cubicBezTo>
                    <a:pt x="2" y="0"/>
                    <a:pt x="1" y="1"/>
                    <a:pt x="1" y="1"/>
                  </a:cubicBezTo>
                  <a:cubicBezTo>
                    <a:pt x="0" y="2"/>
                    <a:pt x="0" y="2"/>
                    <a:pt x="0" y="3"/>
                  </a:cubicBezTo>
                  <a:cubicBezTo>
                    <a:pt x="0" y="4"/>
                    <a:pt x="0" y="5"/>
                    <a:pt x="1" y="5"/>
                  </a:cubicBezTo>
                  <a:cubicBezTo>
                    <a:pt x="1" y="6"/>
                    <a:pt x="2" y="6"/>
                    <a:pt x="3" y="6"/>
                  </a:cubicBezTo>
                  <a:cubicBezTo>
                    <a:pt x="3" y="6"/>
                    <a:pt x="4" y="6"/>
                    <a:pt x="5" y="5"/>
                  </a:cubicBezTo>
                  <a:cubicBezTo>
                    <a:pt x="5" y="5"/>
                    <a:pt x="5" y="4"/>
                    <a:pt x="5" y="3"/>
                  </a:cubicBezTo>
                  <a:cubicBezTo>
                    <a:pt x="5" y="2"/>
                    <a:pt x="5" y="2"/>
                    <a:pt x="5" y="1"/>
                  </a:cubicBezTo>
                  <a:lnTo>
                    <a:pt x="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33">
              <a:extLst>
                <a:ext uri="{FF2B5EF4-FFF2-40B4-BE49-F238E27FC236}">
                  <a16:creationId xmlns:a16="http://schemas.microsoft.com/office/drawing/2014/main" id="{2952CF07-E0B0-4476-B987-286F60BF2D2F}"/>
                </a:ext>
              </a:extLst>
            </p:cNvPr>
            <p:cNvSpPr>
              <a:spLocks/>
            </p:cNvSpPr>
            <p:nvPr/>
          </p:nvSpPr>
          <p:spPr bwMode="auto">
            <a:xfrm>
              <a:off x="4430713" y="5641976"/>
              <a:ext cx="12700" cy="11113"/>
            </a:xfrm>
            <a:custGeom>
              <a:avLst/>
              <a:gdLst>
                <a:gd name="T0" fmla="*/ 8 w 8"/>
                <a:gd name="T1" fmla="*/ 7 h 7"/>
                <a:gd name="T2" fmla="*/ 2 w 8"/>
                <a:gd name="T3" fmla="*/ 0 h 7"/>
                <a:gd name="T4" fmla="*/ 0 w 8"/>
                <a:gd name="T5" fmla="*/ 0 h 7"/>
                <a:gd name="T6" fmla="*/ 0 w 8"/>
                <a:gd name="T7" fmla="*/ 1 h 7"/>
                <a:gd name="T8" fmla="*/ 6 w 8"/>
                <a:gd name="T9" fmla="*/ 7 h 7"/>
                <a:gd name="T10" fmla="*/ 8 w 8"/>
                <a:gd name="T11" fmla="*/ 7 h 7"/>
                <a:gd name="T12" fmla="*/ 8 w 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7"/>
                  </a:moveTo>
                  <a:lnTo>
                    <a:pt x="2" y="0"/>
                  </a:lnTo>
                  <a:lnTo>
                    <a:pt x="0" y="0"/>
                  </a:lnTo>
                  <a:lnTo>
                    <a:pt x="0" y="1"/>
                  </a:lnTo>
                  <a:lnTo>
                    <a:pt x="6" y="7"/>
                  </a:lnTo>
                  <a:lnTo>
                    <a:pt x="8" y="7"/>
                  </a:lnTo>
                  <a:lnTo>
                    <a:pt x="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34">
              <a:extLst>
                <a:ext uri="{FF2B5EF4-FFF2-40B4-BE49-F238E27FC236}">
                  <a16:creationId xmlns:a16="http://schemas.microsoft.com/office/drawing/2014/main" id="{05968CBC-A712-4495-9E54-5CA059A1CAD3}"/>
                </a:ext>
              </a:extLst>
            </p:cNvPr>
            <p:cNvSpPr>
              <a:spLocks/>
            </p:cNvSpPr>
            <p:nvPr/>
          </p:nvSpPr>
          <p:spPr bwMode="auto">
            <a:xfrm>
              <a:off x="4430713" y="5641976"/>
              <a:ext cx="12700" cy="11113"/>
            </a:xfrm>
            <a:custGeom>
              <a:avLst/>
              <a:gdLst>
                <a:gd name="T0" fmla="*/ 8 w 8"/>
                <a:gd name="T1" fmla="*/ 7 h 7"/>
                <a:gd name="T2" fmla="*/ 2 w 8"/>
                <a:gd name="T3" fmla="*/ 0 h 7"/>
                <a:gd name="T4" fmla="*/ 0 w 8"/>
                <a:gd name="T5" fmla="*/ 0 h 7"/>
                <a:gd name="T6" fmla="*/ 0 w 8"/>
                <a:gd name="T7" fmla="*/ 1 h 7"/>
                <a:gd name="T8" fmla="*/ 6 w 8"/>
                <a:gd name="T9" fmla="*/ 7 h 7"/>
                <a:gd name="T10" fmla="*/ 8 w 8"/>
                <a:gd name="T11" fmla="*/ 7 h 7"/>
                <a:gd name="T12" fmla="*/ 8 w 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7"/>
                  </a:moveTo>
                  <a:lnTo>
                    <a:pt x="2" y="0"/>
                  </a:lnTo>
                  <a:lnTo>
                    <a:pt x="0" y="0"/>
                  </a:lnTo>
                  <a:lnTo>
                    <a:pt x="0" y="1"/>
                  </a:lnTo>
                  <a:lnTo>
                    <a:pt x="6" y="7"/>
                  </a:lnTo>
                  <a:lnTo>
                    <a:pt x="8" y="7"/>
                  </a:lnTo>
                  <a:lnTo>
                    <a:pt x="8"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35">
              <a:extLst>
                <a:ext uri="{FF2B5EF4-FFF2-40B4-BE49-F238E27FC236}">
                  <a16:creationId xmlns:a16="http://schemas.microsoft.com/office/drawing/2014/main" id="{D2D6517D-8515-45D1-82C1-CACEC0B33E86}"/>
                </a:ext>
              </a:extLst>
            </p:cNvPr>
            <p:cNvSpPr>
              <a:spLocks/>
            </p:cNvSpPr>
            <p:nvPr/>
          </p:nvSpPr>
          <p:spPr bwMode="auto">
            <a:xfrm>
              <a:off x="2339976" y="5453063"/>
              <a:ext cx="1433513" cy="881063"/>
            </a:xfrm>
            <a:custGeom>
              <a:avLst/>
              <a:gdLst>
                <a:gd name="T0" fmla="*/ 480 w 480"/>
                <a:gd name="T1" fmla="*/ 291 h 295"/>
                <a:gd name="T2" fmla="*/ 476 w 480"/>
                <a:gd name="T3" fmla="*/ 295 h 295"/>
                <a:gd name="T4" fmla="*/ 4 w 480"/>
                <a:gd name="T5" fmla="*/ 295 h 295"/>
                <a:gd name="T6" fmla="*/ 0 w 480"/>
                <a:gd name="T7" fmla="*/ 291 h 295"/>
                <a:gd name="T8" fmla="*/ 0 w 480"/>
                <a:gd name="T9" fmla="*/ 4 h 295"/>
                <a:gd name="T10" fmla="*/ 4 w 480"/>
                <a:gd name="T11" fmla="*/ 0 h 295"/>
                <a:gd name="T12" fmla="*/ 476 w 480"/>
                <a:gd name="T13" fmla="*/ 0 h 295"/>
                <a:gd name="T14" fmla="*/ 480 w 480"/>
                <a:gd name="T15" fmla="*/ 4 h 295"/>
                <a:gd name="T16" fmla="*/ 480 w 480"/>
                <a:gd name="T17" fmla="*/ 29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295">
                  <a:moveTo>
                    <a:pt x="480" y="291"/>
                  </a:moveTo>
                  <a:cubicBezTo>
                    <a:pt x="480" y="293"/>
                    <a:pt x="478" y="295"/>
                    <a:pt x="476" y="295"/>
                  </a:cubicBezTo>
                  <a:cubicBezTo>
                    <a:pt x="4" y="295"/>
                    <a:pt x="4" y="295"/>
                    <a:pt x="4" y="295"/>
                  </a:cubicBezTo>
                  <a:cubicBezTo>
                    <a:pt x="2" y="295"/>
                    <a:pt x="0" y="293"/>
                    <a:pt x="0" y="291"/>
                  </a:cubicBezTo>
                  <a:cubicBezTo>
                    <a:pt x="0" y="4"/>
                    <a:pt x="0" y="4"/>
                    <a:pt x="0" y="4"/>
                  </a:cubicBezTo>
                  <a:cubicBezTo>
                    <a:pt x="0" y="2"/>
                    <a:pt x="2" y="0"/>
                    <a:pt x="4" y="0"/>
                  </a:cubicBezTo>
                  <a:cubicBezTo>
                    <a:pt x="476" y="0"/>
                    <a:pt x="476" y="0"/>
                    <a:pt x="476" y="0"/>
                  </a:cubicBezTo>
                  <a:cubicBezTo>
                    <a:pt x="478" y="0"/>
                    <a:pt x="480" y="2"/>
                    <a:pt x="480" y="4"/>
                  </a:cubicBezTo>
                  <a:lnTo>
                    <a:pt x="48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36">
              <a:extLst>
                <a:ext uri="{FF2B5EF4-FFF2-40B4-BE49-F238E27FC236}">
                  <a16:creationId xmlns:a16="http://schemas.microsoft.com/office/drawing/2014/main" id="{D52F3380-6E09-4429-8B9E-33D60CBBC5FD}"/>
                </a:ext>
              </a:extLst>
            </p:cNvPr>
            <p:cNvSpPr>
              <a:spLocks/>
            </p:cNvSpPr>
            <p:nvPr/>
          </p:nvSpPr>
          <p:spPr bwMode="auto">
            <a:xfrm>
              <a:off x="3690938" y="5853113"/>
              <a:ext cx="53975" cy="53975"/>
            </a:xfrm>
            <a:custGeom>
              <a:avLst/>
              <a:gdLst>
                <a:gd name="T0" fmla="*/ 0 w 34"/>
                <a:gd name="T1" fmla="*/ 4 h 34"/>
                <a:gd name="T2" fmla="*/ 0 w 34"/>
                <a:gd name="T3" fmla="*/ 28 h 34"/>
                <a:gd name="T4" fmla="*/ 34 w 34"/>
                <a:gd name="T5" fmla="*/ 34 h 34"/>
                <a:gd name="T6" fmla="*/ 34 w 34"/>
                <a:gd name="T7" fmla="*/ 0 h 34"/>
                <a:gd name="T8" fmla="*/ 0 w 34"/>
                <a:gd name="T9" fmla="*/ 4 h 34"/>
              </a:gdLst>
              <a:ahLst/>
              <a:cxnLst>
                <a:cxn ang="0">
                  <a:pos x="T0" y="T1"/>
                </a:cxn>
                <a:cxn ang="0">
                  <a:pos x="T2" y="T3"/>
                </a:cxn>
                <a:cxn ang="0">
                  <a:pos x="T4" y="T5"/>
                </a:cxn>
                <a:cxn ang="0">
                  <a:pos x="T6" y="T7"/>
                </a:cxn>
                <a:cxn ang="0">
                  <a:pos x="T8" y="T9"/>
                </a:cxn>
              </a:cxnLst>
              <a:rect l="0" t="0" r="r" b="b"/>
              <a:pathLst>
                <a:path w="34" h="34">
                  <a:moveTo>
                    <a:pt x="0" y="4"/>
                  </a:moveTo>
                  <a:lnTo>
                    <a:pt x="0" y="28"/>
                  </a:lnTo>
                  <a:lnTo>
                    <a:pt x="34" y="34"/>
                  </a:lnTo>
                  <a:lnTo>
                    <a:pt x="34" y="0"/>
                  </a:lnTo>
                  <a:lnTo>
                    <a:pt x="0" y="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37">
              <a:extLst>
                <a:ext uri="{FF2B5EF4-FFF2-40B4-BE49-F238E27FC236}">
                  <a16:creationId xmlns:a16="http://schemas.microsoft.com/office/drawing/2014/main" id="{BE1488F1-1A77-474F-B1EF-CE92E83E3E0F}"/>
                </a:ext>
              </a:extLst>
            </p:cNvPr>
            <p:cNvSpPr>
              <a:spLocks/>
            </p:cNvSpPr>
            <p:nvPr/>
          </p:nvSpPr>
          <p:spPr bwMode="auto">
            <a:xfrm>
              <a:off x="2451101" y="5518151"/>
              <a:ext cx="1212850" cy="733425"/>
            </a:xfrm>
            <a:custGeom>
              <a:avLst/>
              <a:gdLst>
                <a:gd name="T0" fmla="*/ 403 w 406"/>
                <a:gd name="T1" fmla="*/ 245 h 245"/>
                <a:gd name="T2" fmla="*/ 3 w 406"/>
                <a:gd name="T3" fmla="*/ 245 h 245"/>
                <a:gd name="T4" fmla="*/ 0 w 406"/>
                <a:gd name="T5" fmla="*/ 241 h 245"/>
                <a:gd name="T6" fmla="*/ 0 w 406"/>
                <a:gd name="T7" fmla="*/ 4 h 245"/>
                <a:gd name="T8" fmla="*/ 3 w 406"/>
                <a:gd name="T9" fmla="*/ 0 h 245"/>
                <a:gd name="T10" fmla="*/ 403 w 406"/>
                <a:gd name="T11" fmla="*/ 0 h 245"/>
                <a:gd name="T12" fmla="*/ 406 w 406"/>
                <a:gd name="T13" fmla="*/ 4 h 245"/>
                <a:gd name="T14" fmla="*/ 406 w 406"/>
                <a:gd name="T15" fmla="*/ 241 h 245"/>
                <a:gd name="T16" fmla="*/ 403 w 406"/>
                <a:gd name="T1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245">
                  <a:moveTo>
                    <a:pt x="403" y="245"/>
                  </a:moveTo>
                  <a:cubicBezTo>
                    <a:pt x="3" y="245"/>
                    <a:pt x="3" y="245"/>
                    <a:pt x="3" y="245"/>
                  </a:cubicBezTo>
                  <a:cubicBezTo>
                    <a:pt x="1" y="245"/>
                    <a:pt x="0" y="243"/>
                    <a:pt x="0" y="241"/>
                  </a:cubicBezTo>
                  <a:cubicBezTo>
                    <a:pt x="0" y="4"/>
                    <a:pt x="0" y="4"/>
                    <a:pt x="0" y="4"/>
                  </a:cubicBezTo>
                  <a:cubicBezTo>
                    <a:pt x="0" y="2"/>
                    <a:pt x="1" y="0"/>
                    <a:pt x="3" y="0"/>
                  </a:cubicBezTo>
                  <a:cubicBezTo>
                    <a:pt x="403" y="0"/>
                    <a:pt x="403" y="0"/>
                    <a:pt x="403" y="0"/>
                  </a:cubicBezTo>
                  <a:cubicBezTo>
                    <a:pt x="405" y="0"/>
                    <a:pt x="406" y="2"/>
                    <a:pt x="406" y="4"/>
                  </a:cubicBezTo>
                  <a:cubicBezTo>
                    <a:pt x="406" y="241"/>
                    <a:pt x="406" y="241"/>
                    <a:pt x="406" y="241"/>
                  </a:cubicBezTo>
                  <a:cubicBezTo>
                    <a:pt x="406" y="243"/>
                    <a:pt x="405" y="245"/>
                    <a:pt x="403" y="2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Rectangle 38">
              <a:extLst>
                <a:ext uri="{FF2B5EF4-FFF2-40B4-BE49-F238E27FC236}">
                  <a16:creationId xmlns:a16="http://schemas.microsoft.com/office/drawing/2014/main" id="{8365F5A6-3A7B-4C6D-AA5A-E621AE0A5A2B}"/>
                </a:ext>
              </a:extLst>
            </p:cNvPr>
            <p:cNvSpPr>
              <a:spLocks noChangeArrowheads="1"/>
            </p:cNvSpPr>
            <p:nvPr/>
          </p:nvSpPr>
          <p:spPr bwMode="auto">
            <a:xfrm>
              <a:off x="2498726" y="5530851"/>
              <a:ext cx="539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9" name="Rectangle 39">
              <a:extLst>
                <a:ext uri="{FF2B5EF4-FFF2-40B4-BE49-F238E27FC236}">
                  <a16:creationId xmlns:a16="http://schemas.microsoft.com/office/drawing/2014/main" id="{7BD69680-7DAF-4A8F-B8F5-0158E956A613}"/>
                </a:ext>
              </a:extLst>
            </p:cNvPr>
            <p:cNvSpPr>
              <a:spLocks noChangeArrowheads="1"/>
            </p:cNvSpPr>
            <p:nvPr/>
          </p:nvSpPr>
          <p:spPr bwMode="auto">
            <a:xfrm>
              <a:off x="2525713" y="5530851"/>
              <a:ext cx="92075"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0" name="Rectangle 40">
              <a:extLst>
                <a:ext uri="{FF2B5EF4-FFF2-40B4-BE49-F238E27FC236}">
                  <a16:creationId xmlns:a16="http://schemas.microsoft.com/office/drawing/2014/main" id="{64FA69F6-9D10-4FE5-9D2A-0D3CF1949D76}"/>
                </a:ext>
              </a:extLst>
            </p:cNvPr>
            <p:cNvSpPr>
              <a:spLocks noChangeArrowheads="1"/>
            </p:cNvSpPr>
            <p:nvPr/>
          </p:nvSpPr>
          <p:spPr bwMode="auto">
            <a:xfrm>
              <a:off x="2593976" y="5530851"/>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1" name="Rectangle 41">
              <a:extLst>
                <a:ext uri="{FF2B5EF4-FFF2-40B4-BE49-F238E27FC236}">
                  <a16:creationId xmlns:a16="http://schemas.microsoft.com/office/drawing/2014/main" id="{B1AEEE51-A392-459E-A471-C31B568FBD3C}"/>
                </a:ext>
              </a:extLst>
            </p:cNvPr>
            <p:cNvSpPr>
              <a:spLocks noChangeArrowheads="1"/>
            </p:cNvSpPr>
            <p:nvPr/>
          </p:nvSpPr>
          <p:spPr bwMode="auto">
            <a:xfrm>
              <a:off x="2614613" y="5530851"/>
              <a:ext cx="11906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2" name="Rectangle 42">
              <a:extLst>
                <a:ext uri="{FF2B5EF4-FFF2-40B4-BE49-F238E27FC236}">
                  <a16:creationId xmlns:a16="http://schemas.microsoft.com/office/drawing/2014/main" id="{96223657-F254-4670-84D7-AAF6F1BF323C}"/>
                </a:ext>
              </a:extLst>
            </p:cNvPr>
            <p:cNvSpPr>
              <a:spLocks noChangeArrowheads="1"/>
            </p:cNvSpPr>
            <p:nvPr/>
          </p:nvSpPr>
          <p:spPr bwMode="auto">
            <a:xfrm>
              <a:off x="2498726" y="5591176"/>
              <a:ext cx="6508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3" name="Rectangle 43">
              <a:extLst>
                <a:ext uri="{FF2B5EF4-FFF2-40B4-BE49-F238E27FC236}">
                  <a16:creationId xmlns:a16="http://schemas.microsoft.com/office/drawing/2014/main" id="{9691760F-39E2-42EE-8225-BD6CAB22EF5C}"/>
                </a:ext>
              </a:extLst>
            </p:cNvPr>
            <p:cNvSpPr>
              <a:spLocks noChangeArrowheads="1"/>
            </p:cNvSpPr>
            <p:nvPr/>
          </p:nvSpPr>
          <p:spPr bwMode="auto">
            <a:xfrm>
              <a:off x="2536826" y="5591176"/>
              <a:ext cx="5715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4" name="Rectangle 44">
              <a:extLst>
                <a:ext uri="{FF2B5EF4-FFF2-40B4-BE49-F238E27FC236}">
                  <a16:creationId xmlns:a16="http://schemas.microsoft.com/office/drawing/2014/main" id="{C2688274-EFD1-4956-BCE0-B57E5DE0B0BC}"/>
                </a:ext>
              </a:extLst>
            </p:cNvPr>
            <p:cNvSpPr>
              <a:spLocks noChangeArrowheads="1"/>
            </p:cNvSpPr>
            <p:nvPr/>
          </p:nvSpPr>
          <p:spPr bwMode="auto">
            <a:xfrm>
              <a:off x="2566988" y="5591176"/>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5" name="Rectangle 45">
              <a:extLst>
                <a:ext uri="{FF2B5EF4-FFF2-40B4-BE49-F238E27FC236}">
                  <a16:creationId xmlns:a16="http://schemas.microsoft.com/office/drawing/2014/main" id="{E364F509-214D-4B56-8004-367B2A82A263}"/>
                </a:ext>
              </a:extLst>
            </p:cNvPr>
            <p:cNvSpPr>
              <a:spLocks noChangeArrowheads="1"/>
            </p:cNvSpPr>
            <p:nvPr/>
          </p:nvSpPr>
          <p:spPr bwMode="auto">
            <a:xfrm>
              <a:off x="2593976" y="5591176"/>
              <a:ext cx="508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6" name="Freeform 46">
              <a:extLst>
                <a:ext uri="{FF2B5EF4-FFF2-40B4-BE49-F238E27FC236}">
                  <a16:creationId xmlns:a16="http://schemas.microsoft.com/office/drawing/2014/main" id="{E53953F5-0581-4348-AFD3-FF43AEFE5AC4}"/>
                </a:ext>
              </a:extLst>
            </p:cNvPr>
            <p:cNvSpPr>
              <a:spLocks/>
            </p:cNvSpPr>
            <p:nvPr/>
          </p:nvSpPr>
          <p:spPr bwMode="auto">
            <a:xfrm>
              <a:off x="3443288" y="5557838"/>
              <a:ext cx="68263" cy="6350"/>
            </a:xfrm>
            <a:custGeom>
              <a:avLst/>
              <a:gdLst>
                <a:gd name="T0" fmla="*/ 1 w 23"/>
                <a:gd name="T1" fmla="*/ 2 h 2"/>
                <a:gd name="T2" fmla="*/ 22 w 23"/>
                <a:gd name="T3" fmla="*/ 2 h 2"/>
                <a:gd name="T4" fmla="*/ 23 w 23"/>
                <a:gd name="T5" fmla="*/ 1 h 2"/>
                <a:gd name="T6" fmla="*/ 22 w 23"/>
                <a:gd name="T7" fmla="*/ 0 h 2"/>
                <a:gd name="T8" fmla="*/ 1 w 23"/>
                <a:gd name="T9" fmla="*/ 0 h 2"/>
                <a:gd name="T10" fmla="*/ 0 w 23"/>
                <a:gd name="T11" fmla="*/ 1 h 2"/>
                <a:gd name="T12" fmla="*/ 1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1" y="2"/>
                  </a:moveTo>
                  <a:cubicBezTo>
                    <a:pt x="22" y="2"/>
                    <a:pt x="22" y="2"/>
                    <a:pt x="22" y="2"/>
                  </a:cubicBezTo>
                  <a:cubicBezTo>
                    <a:pt x="22" y="2"/>
                    <a:pt x="23" y="2"/>
                    <a:pt x="23" y="1"/>
                  </a:cubicBezTo>
                  <a:cubicBezTo>
                    <a:pt x="23" y="0"/>
                    <a:pt x="22" y="0"/>
                    <a:pt x="22"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Freeform 47">
              <a:extLst>
                <a:ext uri="{FF2B5EF4-FFF2-40B4-BE49-F238E27FC236}">
                  <a16:creationId xmlns:a16="http://schemas.microsoft.com/office/drawing/2014/main" id="{97A742BB-E5C4-4EBC-AED2-9B8D33BE1C37}"/>
                </a:ext>
              </a:extLst>
            </p:cNvPr>
            <p:cNvSpPr>
              <a:spLocks/>
            </p:cNvSpPr>
            <p:nvPr/>
          </p:nvSpPr>
          <p:spPr bwMode="auto">
            <a:xfrm>
              <a:off x="3230563" y="5557838"/>
              <a:ext cx="68263" cy="6350"/>
            </a:xfrm>
            <a:custGeom>
              <a:avLst/>
              <a:gdLst>
                <a:gd name="T0" fmla="*/ 1 w 23"/>
                <a:gd name="T1" fmla="*/ 2 h 2"/>
                <a:gd name="T2" fmla="*/ 22 w 23"/>
                <a:gd name="T3" fmla="*/ 2 h 2"/>
                <a:gd name="T4" fmla="*/ 23 w 23"/>
                <a:gd name="T5" fmla="*/ 1 h 2"/>
                <a:gd name="T6" fmla="*/ 22 w 23"/>
                <a:gd name="T7" fmla="*/ 0 h 2"/>
                <a:gd name="T8" fmla="*/ 1 w 23"/>
                <a:gd name="T9" fmla="*/ 0 h 2"/>
                <a:gd name="T10" fmla="*/ 0 w 23"/>
                <a:gd name="T11" fmla="*/ 1 h 2"/>
                <a:gd name="T12" fmla="*/ 1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1" y="2"/>
                  </a:moveTo>
                  <a:cubicBezTo>
                    <a:pt x="22" y="2"/>
                    <a:pt x="22" y="2"/>
                    <a:pt x="22" y="2"/>
                  </a:cubicBezTo>
                  <a:cubicBezTo>
                    <a:pt x="22" y="2"/>
                    <a:pt x="23" y="2"/>
                    <a:pt x="23" y="1"/>
                  </a:cubicBezTo>
                  <a:cubicBezTo>
                    <a:pt x="23" y="0"/>
                    <a:pt x="22" y="0"/>
                    <a:pt x="22"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Freeform 48">
              <a:extLst>
                <a:ext uri="{FF2B5EF4-FFF2-40B4-BE49-F238E27FC236}">
                  <a16:creationId xmlns:a16="http://schemas.microsoft.com/office/drawing/2014/main" id="{F04E2DB5-C6C0-4F7E-AFF6-58B8262423F6}"/>
                </a:ext>
              </a:extLst>
            </p:cNvPr>
            <p:cNvSpPr>
              <a:spLocks/>
            </p:cNvSpPr>
            <p:nvPr/>
          </p:nvSpPr>
          <p:spPr bwMode="auto">
            <a:xfrm>
              <a:off x="3335338" y="5557838"/>
              <a:ext cx="68263" cy="6350"/>
            </a:xfrm>
            <a:custGeom>
              <a:avLst/>
              <a:gdLst>
                <a:gd name="T0" fmla="*/ 2 w 23"/>
                <a:gd name="T1" fmla="*/ 2 h 2"/>
                <a:gd name="T2" fmla="*/ 22 w 23"/>
                <a:gd name="T3" fmla="*/ 2 h 2"/>
                <a:gd name="T4" fmla="*/ 23 w 23"/>
                <a:gd name="T5" fmla="*/ 1 h 2"/>
                <a:gd name="T6" fmla="*/ 22 w 23"/>
                <a:gd name="T7" fmla="*/ 0 h 2"/>
                <a:gd name="T8" fmla="*/ 2 w 23"/>
                <a:gd name="T9" fmla="*/ 0 h 2"/>
                <a:gd name="T10" fmla="*/ 0 w 23"/>
                <a:gd name="T11" fmla="*/ 1 h 2"/>
                <a:gd name="T12" fmla="*/ 2 w 2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2" y="2"/>
                  </a:moveTo>
                  <a:cubicBezTo>
                    <a:pt x="22" y="2"/>
                    <a:pt x="22" y="2"/>
                    <a:pt x="22" y="2"/>
                  </a:cubicBezTo>
                  <a:cubicBezTo>
                    <a:pt x="23" y="2"/>
                    <a:pt x="23" y="2"/>
                    <a:pt x="23" y="1"/>
                  </a:cubicBezTo>
                  <a:cubicBezTo>
                    <a:pt x="23" y="0"/>
                    <a:pt x="23" y="0"/>
                    <a:pt x="22" y="0"/>
                  </a:cubicBezTo>
                  <a:cubicBezTo>
                    <a:pt x="2" y="0"/>
                    <a:pt x="2" y="0"/>
                    <a:pt x="2" y="0"/>
                  </a:cubicBezTo>
                  <a:cubicBezTo>
                    <a:pt x="1" y="0"/>
                    <a:pt x="0" y="0"/>
                    <a:pt x="0" y="1"/>
                  </a:cubicBezTo>
                  <a:cubicBezTo>
                    <a:pt x="0" y="2"/>
                    <a:pt x="1" y="2"/>
                    <a:pt x="2"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Freeform 49">
              <a:extLst>
                <a:ext uri="{FF2B5EF4-FFF2-40B4-BE49-F238E27FC236}">
                  <a16:creationId xmlns:a16="http://schemas.microsoft.com/office/drawing/2014/main" id="{B1F60763-B238-45F2-B107-1D37F2991D24}"/>
                </a:ext>
              </a:extLst>
            </p:cNvPr>
            <p:cNvSpPr>
              <a:spLocks/>
            </p:cNvSpPr>
            <p:nvPr/>
          </p:nvSpPr>
          <p:spPr bwMode="auto">
            <a:xfrm>
              <a:off x="3546476" y="5557838"/>
              <a:ext cx="73025" cy="6350"/>
            </a:xfrm>
            <a:custGeom>
              <a:avLst/>
              <a:gdLst>
                <a:gd name="T0" fmla="*/ 2 w 24"/>
                <a:gd name="T1" fmla="*/ 2 h 2"/>
                <a:gd name="T2" fmla="*/ 22 w 24"/>
                <a:gd name="T3" fmla="*/ 2 h 2"/>
                <a:gd name="T4" fmla="*/ 24 w 24"/>
                <a:gd name="T5" fmla="*/ 1 h 2"/>
                <a:gd name="T6" fmla="*/ 22 w 24"/>
                <a:gd name="T7" fmla="*/ 0 h 2"/>
                <a:gd name="T8" fmla="*/ 2 w 24"/>
                <a:gd name="T9" fmla="*/ 0 h 2"/>
                <a:gd name="T10" fmla="*/ 0 w 24"/>
                <a:gd name="T11" fmla="*/ 1 h 2"/>
                <a:gd name="T12" fmla="*/ 2 w 2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4" h="2">
                  <a:moveTo>
                    <a:pt x="2" y="2"/>
                  </a:moveTo>
                  <a:cubicBezTo>
                    <a:pt x="22" y="2"/>
                    <a:pt x="22" y="2"/>
                    <a:pt x="22" y="2"/>
                  </a:cubicBezTo>
                  <a:cubicBezTo>
                    <a:pt x="23" y="2"/>
                    <a:pt x="24" y="2"/>
                    <a:pt x="24" y="1"/>
                  </a:cubicBezTo>
                  <a:cubicBezTo>
                    <a:pt x="24" y="0"/>
                    <a:pt x="23" y="0"/>
                    <a:pt x="22" y="0"/>
                  </a:cubicBezTo>
                  <a:cubicBezTo>
                    <a:pt x="2" y="0"/>
                    <a:pt x="2" y="0"/>
                    <a:pt x="2" y="0"/>
                  </a:cubicBezTo>
                  <a:cubicBezTo>
                    <a:pt x="1" y="0"/>
                    <a:pt x="0" y="0"/>
                    <a:pt x="0" y="1"/>
                  </a:cubicBezTo>
                  <a:cubicBezTo>
                    <a:pt x="0" y="2"/>
                    <a:pt x="1" y="2"/>
                    <a:pt x="2"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Freeform 50">
              <a:extLst>
                <a:ext uri="{FF2B5EF4-FFF2-40B4-BE49-F238E27FC236}">
                  <a16:creationId xmlns:a16="http://schemas.microsoft.com/office/drawing/2014/main" id="{4B1CB246-F077-4657-A9B9-4025FBB44688}"/>
                </a:ext>
              </a:extLst>
            </p:cNvPr>
            <p:cNvSpPr>
              <a:spLocks/>
            </p:cNvSpPr>
            <p:nvPr/>
          </p:nvSpPr>
          <p:spPr bwMode="auto">
            <a:xfrm>
              <a:off x="2508251" y="5822951"/>
              <a:ext cx="104775" cy="9525"/>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Freeform 51">
              <a:extLst>
                <a:ext uri="{FF2B5EF4-FFF2-40B4-BE49-F238E27FC236}">
                  <a16:creationId xmlns:a16="http://schemas.microsoft.com/office/drawing/2014/main" id="{481448E3-738E-4EE8-A65D-314F16F6BBE3}"/>
                </a:ext>
              </a:extLst>
            </p:cNvPr>
            <p:cNvSpPr>
              <a:spLocks/>
            </p:cNvSpPr>
            <p:nvPr/>
          </p:nvSpPr>
          <p:spPr bwMode="auto">
            <a:xfrm>
              <a:off x="2508251" y="5743576"/>
              <a:ext cx="104775" cy="7938"/>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Freeform 52">
              <a:extLst>
                <a:ext uri="{FF2B5EF4-FFF2-40B4-BE49-F238E27FC236}">
                  <a16:creationId xmlns:a16="http://schemas.microsoft.com/office/drawing/2014/main" id="{F9D7A452-1289-4CE6-BB07-FA2AA263680C}"/>
                </a:ext>
              </a:extLst>
            </p:cNvPr>
            <p:cNvSpPr>
              <a:spLocks/>
            </p:cNvSpPr>
            <p:nvPr/>
          </p:nvSpPr>
          <p:spPr bwMode="auto">
            <a:xfrm>
              <a:off x="2508251" y="5784851"/>
              <a:ext cx="104775" cy="6350"/>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53">
              <a:extLst>
                <a:ext uri="{FF2B5EF4-FFF2-40B4-BE49-F238E27FC236}">
                  <a16:creationId xmlns:a16="http://schemas.microsoft.com/office/drawing/2014/main" id="{9BA51454-8428-4A55-A46D-6A7EDD9B2027}"/>
                </a:ext>
              </a:extLst>
            </p:cNvPr>
            <p:cNvSpPr>
              <a:spLocks/>
            </p:cNvSpPr>
            <p:nvPr/>
          </p:nvSpPr>
          <p:spPr bwMode="auto">
            <a:xfrm>
              <a:off x="2508251" y="5865813"/>
              <a:ext cx="104775" cy="4763"/>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Freeform 54">
              <a:extLst>
                <a:ext uri="{FF2B5EF4-FFF2-40B4-BE49-F238E27FC236}">
                  <a16:creationId xmlns:a16="http://schemas.microsoft.com/office/drawing/2014/main" id="{B9758FB9-4E6D-4715-A7FF-393A9269955D}"/>
                </a:ext>
              </a:extLst>
            </p:cNvPr>
            <p:cNvSpPr>
              <a:spLocks/>
            </p:cNvSpPr>
            <p:nvPr/>
          </p:nvSpPr>
          <p:spPr bwMode="auto">
            <a:xfrm>
              <a:off x="2508251" y="5946776"/>
              <a:ext cx="104775" cy="4763"/>
            </a:xfrm>
            <a:custGeom>
              <a:avLst/>
              <a:gdLst>
                <a:gd name="T0" fmla="*/ 1 w 35"/>
                <a:gd name="T1" fmla="*/ 2 h 2"/>
                <a:gd name="T2" fmla="*/ 34 w 35"/>
                <a:gd name="T3" fmla="*/ 2 h 2"/>
                <a:gd name="T4" fmla="*/ 35 w 35"/>
                <a:gd name="T5" fmla="*/ 1 h 2"/>
                <a:gd name="T6" fmla="*/ 34 w 35"/>
                <a:gd name="T7" fmla="*/ 0 h 2"/>
                <a:gd name="T8" fmla="*/ 1 w 35"/>
                <a:gd name="T9" fmla="*/ 0 h 2"/>
                <a:gd name="T10" fmla="*/ 0 w 35"/>
                <a:gd name="T11" fmla="*/ 1 h 2"/>
                <a:gd name="T12" fmla="*/ 1 w 3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5" h="2">
                  <a:moveTo>
                    <a:pt x="1" y="2"/>
                  </a:moveTo>
                  <a:cubicBezTo>
                    <a:pt x="34" y="2"/>
                    <a:pt x="34" y="2"/>
                    <a:pt x="34" y="2"/>
                  </a:cubicBezTo>
                  <a:cubicBezTo>
                    <a:pt x="35" y="2"/>
                    <a:pt x="35" y="2"/>
                    <a:pt x="35" y="1"/>
                  </a:cubicBezTo>
                  <a:cubicBezTo>
                    <a:pt x="35" y="0"/>
                    <a:pt x="35" y="0"/>
                    <a:pt x="34" y="0"/>
                  </a:cubicBezTo>
                  <a:cubicBezTo>
                    <a:pt x="1" y="0"/>
                    <a:pt x="1" y="0"/>
                    <a:pt x="1" y="0"/>
                  </a:cubicBezTo>
                  <a:cubicBezTo>
                    <a:pt x="0" y="0"/>
                    <a:pt x="0" y="0"/>
                    <a:pt x="0" y="1"/>
                  </a:cubicBezTo>
                  <a:cubicBezTo>
                    <a:pt x="0" y="2"/>
                    <a:pt x="0" y="2"/>
                    <a:pt x="1" y="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Freeform 55">
              <a:extLst>
                <a:ext uri="{FF2B5EF4-FFF2-40B4-BE49-F238E27FC236}">
                  <a16:creationId xmlns:a16="http://schemas.microsoft.com/office/drawing/2014/main" id="{58B3F075-EC0E-47C7-8509-AEA0FBF6B834}"/>
                </a:ext>
              </a:extLst>
            </p:cNvPr>
            <p:cNvSpPr>
              <a:spLocks/>
            </p:cNvSpPr>
            <p:nvPr/>
          </p:nvSpPr>
          <p:spPr bwMode="auto">
            <a:xfrm>
              <a:off x="2508251" y="5903913"/>
              <a:ext cx="104775" cy="9525"/>
            </a:xfrm>
            <a:custGeom>
              <a:avLst/>
              <a:gdLst>
                <a:gd name="T0" fmla="*/ 1 w 35"/>
                <a:gd name="T1" fmla="*/ 3 h 3"/>
                <a:gd name="T2" fmla="*/ 34 w 35"/>
                <a:gd name="T3" fmla="*/ 3 h 3"/>
                <a:gd name="T4" fmla="*/ 35 w 35"/>
                <a:gd name="T5" fmla="*/ 2 h 3"/>
                <a:gd name="T6" fmla="*/ 34 w 35"/>
                <a:gd name="T7" fmla="*/ 0 h 3"/>
                <a:gd name="T8" fmla="*/ 1 w 35"/>
                <a:gd name="T9" fmla="*/ 0 h 3"/>
                <a:gd name="T10" fmla="*/ 0 w 35"/>
                <a:gd name="T11" fmla="*/ 2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2"/>
                  </a:cubicBezTo>
                  <a:cubicBezTo>
                    <a:pt x="35" y="1"/>
                    <a:pt x="35" y="0"/>
                    <a:pt x="34" y="0"/>
                  </a:cubicBezTo>
                  <a:cubicBezTo>
                    <a:pt x="1" y="0"/>
                    <a:pt x="1" y="0"/>
                    <a:pt x="1" y="0"/>
                  </a:cubicBezTo>
                  <a:cubicBezTo>
                    <a:pt x="0" y="0"/>
                    <a:pt x="0" y="1"/>
                    <a:pt x="0" y="2"/>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Freeform 56">
              <a:extLst>
                <a:ext uri="{FF2B5EF4-FFF2-40B4-BE49-F238E27FC236}">
                  <a16:creationId xmlns:a16="http://schemas.microsoft.com/office/drawing/2014/main" id="{C803EB1A-00FE-41EB-9725-56F91129A372}"/>
                </a:ext>
              </a:extLst>
            </p:cNvPr>
            <p:cNvSpPr>
              <a:spLocks/>
            </p:cNvSpPr>
            <p:nvPr/>
          </p:nvSpPr>
          <p:spPr bwMode="auto">
            <a:xfrm>
              <a:off x="2508251" y="5984876"/>
              <a:ext cx="104775" cy="9525"/>
            </a:xfrm>
            <a:custGeom>
              <a:avLst/>
              <a:gdLst>
                <a:gd name="T0" fmla="*/ 1 w 35"/>
                <a:gd name="T1" fmla="*/ 3 h 3"/>
                <a:gd name="T2" fmla="*/ 34 w 35"/>
                <a:gd name="T3" fmla="*/ 3 h 3"/>
                <a:gd name="T4" fmla="*/ 35 w 35"/>
                <a:gd name="T5" fmla="*/ 1 h 3"/>
                <a:gd name="T6" fmla="*/ 34 w 35"/>
                <a:gd name="T7" fmla="*/ 0 h 3"/>
                <a:gd name="T8" fmla="*/ 1 w 35"/>
                <a:gd name="T9" fmla="*/ 0 h 3"/>
                <a:gd name="T10" fmla="*/ 0 w 35"/>
                <a:gd name="T11" fmla="*/ 1 h 3"/>
                <a:gd name="T12" fmla="*/ 1 w 3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5" h="3">
                  <a:moveTo>
                    <a:pt x="1" y="3"/>
                  </a:moveTo>
                  <a:cubicBezTo>
                    <a:pt x="34" y="3"/>
                    <a:pt x="34" y="3"/>
                    <a:pt x="34" y="3"/>
                  </a:cubicBezTo>
                  <a:cubicBezTo>
                    <a:pt x="35" y="3"/>
                    <a:pt x="35" y="2"/>
                    <a:pt x="35" y="1"/>
                  </a:cubicBezTo>
                  <a:cubicBezTo>
                    <a:pt x="35" y="1"/>
                    <a:pt x="35" y="0"/>
                    <a:pt x="34" y="0"/>
                  </a:cubicBezTo>
                  <a:cubicBezTo>
                    <a:pt x="1" y="0"/>
                    <a:pt x="1" y="0"/>
                    <a:pt x="1" y="0"/>
                  </a:cubicBezTo>
                  <a:cubicBezTo>
                    <a:pt x="0" y="0"/>
                    <a:pt x="0" y="1"/>
                    <a:pt x="0" y="1"/>
                  </a:cubicBezTo>
                  <a:cubicBezTo>
                    <a:pt x="0" y="2"/>
                    <a:pt x="0" y="3"/>
                    <a:pt x="1"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57">
              <a:extLst>
                <a:ext uri="{FF2B5EF4-FFF2-40B4-BE49-F238E27FC236}">
                  <a16:creationId xmlns:a16="http://schemas.microsoft.com/office/drawing/2014/main" id="{135B5390-917F-400B-8CF0-3EBD1BB0DB6F}"/>
                </a:ext>
              </a:extLst>
            </p:cNvPr>
            <p:cNvSpPr>
              <a:spLocks/>
            </p:cNvSpPr>
            <p:nvPr/>
          </p:nvSpPr>
          <p:spPr bwMode="auto">
            <a:xfrm>
              <a:off x="3227388" y="5588001"/>
              <a:ext cx="395288" cy="47625"/>
            </a:xfrm>
            <a:custGeom>
              <a:avLst/>
              <a:gdLst>
                <a:gd name="T0" fmla="*/ 128 w 132"/>
                <a:gd name="T1" fmla="*/ 14 h 16"/>
                <a:gd name="T2" fmla="*/ 128 w 132"/>
                <a:gd name="T3" fmla="*/ 13 h 16"/>
                <a:gd name="T4" fmla="*/ 3 w 132"/>
                <a:gd name="T5" fmla="*/ 13 h 16"/>
                <a:gd name="T6" fmla="*/ 2 w 132"/>
                <a:gd name="T7" fmla="*/ 12 h 16"/>
                <a:gd name="T8" fmla="*/ 2 w 132"/>
                <a:gd name="T9" fmla="*/ 4 h 16"/>
                <a:gd name="T10" fmla="*/ 3 w 132"/>
                <a:gd name="T11" fmla="*/ 3 h 16"/>
                <a:gd name="T12" fmla="*/ 128 w 132"/>
                <a:gd name="T13" fmla="*/ 3 h 16"/>
                <a:gd name="T14" fmla="*/ 129 w 132"/>
                <a:gd name="T15" fmla="*/ 4 h 16"/>
                <a:gd name="T16" fmla="*/ 129 w 132"/>
                <a:gd name="T17" fmla="*/ 12 h 16"/>
                <a:gd name="T18" fmla="*/ 128 w 132"/>
                <a:gd name="T19" fmla="*/ 13 h 16"/>
                <a:gd name="T20" fmla="*/ 128 w 132"/>
                <a:gd name="T21" fmla="*/ 14 h 16"/>
                <a:gd name="T22" fmla="*/ 128 w 132"/>
                <a:gd name="T23" fmla="*/ 16 h 16"/>
                <a:gd name="T24" fmla="*/ 132 w 132"/>
                <a:gd name="T25" fmla="*/ 12 h 16"/>
                <a:gd name="T26" fmla="*/ 132 w 132"/>
                <a:gd name="T27" fmla="*/ 4 h 16"/>
                <a:gd name="T28" fmla="*/ 128 w 132"/>
                <a:gd name="T29" fmla="*/ 0 h 16"/>
                <a:gd name="T30" fmla="*/ 3 w 132"/>
                <a:gd name="T31" fmla="*/ 0 h 16"/>
                <a:gd name="T32" fmla="*/ 0 w 132"/>
                <a:gd name="T33" fmla="*/ 4 h 16"/>
                <a:gd name="T34" fmla="*/ 0 w 132"/>
                <a:gd name="T35" fmla="*/ 12 h 16"/>
                <a:gd name="T36" fmla="*/ 3 w 132"/>
                <a:gd name="T37" fmla="*/ 16 h 16"/>
                <a:gd name="T38" fmla="*/ 128 w 132"/>
                <a:gd name="T39" fmla="*/ 16 h 16"/>
                <a:gd name="T40" fmla="*/ 128 w 132"/>
                <a:gd name="T4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16">
                  <a:moveTo>
                    <a:pt x="128" y="14"/>
                  </a:moveTo>
                  <a:cubicBezTo>
                    <a:pt x="128" y="13"/>
                    <a:pt x="128" y="13"/>
                    <a:pt x="128" y="13"/>
                  </a:cubicBezTo>
                  <a:cubicBezTo>
                    <a:pt x="3" y="13"/>
                    <a:pt x="3" y="13"/>
                    <a:pt x="3" y="13"/>
                  </a:cubicBezTo>
                  <a:cubicBezTo>
                    <a:pt x="3" y="13"/>
                    <a:pt x="2" y="13"/>
                    <a:pt x="2" y="12"/>
                  </a:cubicBezTo>
                  <a:cubicBezTo>
                    <a:pt x="2" y="4"/>
                    <a:pt x="2" y="4"/>
                    <a:pt x="2" y="4"/>
                  </a:cubicBezTo>
                  <a:cubicBezTo>
                    <a:pt x="2" y="3"/>
                    <a:pt x="3" y="3"/>
                    <a:pt x="3" y="3"/>
                  </a:cubicBezTo>
                  <a:cubicBezTo>
                    <a:pt x="128" y="3"/>
                    <a:pt x="128" y="3"/>
                    <a:pt x="128" y="3"/>
                  </a:cubicBezTo>
                  <a:cubicBezTo>
                    <a:pt x="129" y="3"/>
                    <a:pt x="129" y="3"/>
                    <a:pt x="129" y="4"/>
                  </a:cubicBezTo>
                  <a:cubicBezTo>
                    <a:pt x="129" y="12"/>
                    <a:pt x="129" y="12"/>
                    <a:pt x="129" y="12"/>
                  </a:cubicBezTo>
                  <a:cubicBezTo>
                    <a:pt x="129" y="13"/>
                    <a:pt x="129" y="13"/>
                    <a:pt x="128" y="13"/>
                  </a:cubicBezTo>
                  <a:cubicBezTo>
                    <a:pt x="128" y="14"/>
                    <a:pt x="128" y="14"/>
                    <a:pt x="128" y="14"/>
                  </a:cubicBezTo>
                  <a:cubicBezTo>
                    <a:pt x="128" y="16"/>
                    <a:pt x="128" y="16"/>
                    <a:pt x="128" y="16"/>
                  </a:cubicBezTo>
                  <a:cubicBezTo>
                    <a:pt x="130" y="16"/>
                    <a:pt x="132" y="14"/>
                    <a:pt x="132" y="12"/>
                  </a:cubicBezTo>
                  <a:cubicBezTo>
                    <a:pt x="132" y="4"/>
                    <a:pt x="132" y="4"/>
                    <a:pt x="132" y="4"/>
                  </a:cubicBezTo>
                  <a:cubicBezTo>
                    <a:pt x="132" y="2"/>
                    <a:pt x="130" y="0"/>
                    <a:pt x="128" y="0"/>
                  </a:cubicBezTo>
                  <a:cubicBezTo>
                    <a:pt x="3" y="0"/>
                    <a:pt x="3" y="0"/>
                    <a:pt x="3" y="0"/>
                  </a:cubicBezTo>
                  <a:cubicBezTo>
                    <a:pt x="1" y="0"/>
                    <a:pt x="0" y="2"/>
                    <a:pt x="0" y="4"/>
                  </a:cubicBezTo>
                  <a:cubicBezTo>
                    <a:pt x="0" y="12"/>
                    <a:pt x="0" y="12"/>
                    <a:pt x="0" y="12"/>
                  </a:cubicBezTo>
                  <a:cubicBezTo>
                    <a:pt x="0" y="14"/>
                    <a:pt x="1" y="16"/>
                    <a:pt x="3" y="16"/>
                  </a:cubicBezTo>
                  <a:cubicBezTo>
                    <a:pt x="128" y="16"/>
                    <a:pt x="128" y="16"/>
                    <a:pt x="128" y="16"/>
                  </a:cubicBezTo>
                  <a:lnTo>
                    <a:pt x="128"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58">
              <a:extLst>
                <a:ext uri="{FF2B5EF4-FFF2-40B4-BE49-F238E27FC236}">
                  <a16:creationId xmlns:a16="http://schemas.microsoft.com/office/drawing/2014/main" id="{999C4356-F853-47D7-956E-A1EC63238DD9}"/>
                </a:ext>
              </a:extLst>
            </p:cNvPr>
            <p:cNvSpPr>
              <a:spLocks/>
            </p:cNvSpPr>
            <p:nvPr/>
          </p:nvSpPr>
          <p:spPr bwMode="auto">
            <a:xfrm>
              <a:off x="3579813" y="5599113"/>
              <a:ext cx="17463" cy="17463"/>
            </a:xfrm>
            <a:custGeom>
              <a:avLst/>
              <a:gdLst>
                <a:gd name="T0" fmla="*/ 4 w 6"/>
                <a:gd name="T1" fmla="*/ 1 h 6"/>
                <a:gd name="T2" fmla="*/ 4 w 6"/>
                <a:gd name="T3" fmla="*/ 2 h 6"/>
                <a:gd name="T4" fmla="*/ 4 w 6"/>
                <a:gd name="T5" fmla="*/ 3 h 6"/>
                <a:gd name="T6" fmla="*/ 4 w 6"/>
                <a:gd name="T7" fmla="*/ 4 h 6"/>
                <a:gd name="T8" fmla="*/ 3 w 6"/>
                <a:gd name="T9" fmla="*/ 4 h 6"/>
                <a:gd name="T10" fmla="*/ 2 w 6"/>
                <a:gd name="T11" fmla="*/ 4 h 6"/>
                <a:gd name="T12" fmla="*/ 1 w 6"/>
                <a:gd name="T13" fmla="*/ 3 h 6"/>
                <a:gd name="T14" fmla="*/ 2 w 6"/>
                <a:gd name="T15" fmla="*/ 2 h 6"/>
                <a:gd name="T16" fmla="*/ 3 w 6"/>
                <a:gd name="T17" fmla="*/ 1 h 6"/>
                <a:gd name="T18" fmla="*/ 4 w 6"/>
                <a:gd name="T19" fmla="*/ 2 h 6"/>
                <a:gd name="T20" fmla="*/ 4 w 6"/>
                <a:gd name="T21" fmla="*/ 1 h 6"/>
                <a:gd name="T22" fmla="*/ 5 w 6"/>
                <a:gd name="T23" fmla="*/ 1 h 6"/>
                <a:gd name="T24" fmla="*/ 3 w 6"/>
                <a:gd name="T25" fmla="*/ 0 h 6"/>
                <a:gd name="T26" fmla="*/ 1 w 6"/>
                <a:gd name="T27" fmla="*/ 1 h 6"/>
                <a:gd name="T28" fmla="*/ 0 w 6"/>
                <a:gd name="T29" fmla="*/ 3 h 6"/>
                <a:gd name="T30" fmla="*/ 1 w 6"/>
                <a:gd name="T31" fmla="*/ 5 h 6"/>
                <a:gd name="T32" fmla="*/ 3 w 6"/>
                <a:gd name="T33" fmla="*/ 6 h 6"/>
                <a:gd name="T34" fmla="*/ 5 w 6"/>
                <a:gd name="T35" fmla="*/ 5 h 6"/>
                <a:gd name="T36" fmla="*/ 6 w 6"/>
                <a:gd name="T37" fmla="*/ 3 h 6"/>
                <a:gd name="T38" fmla="*/ 5 w 6"/>
                <a:gd name="T39" fmla="*/ 1 h 6"/>
                <a:gd name="T40" fmla="*/ 4 w 6"/>
                <a:gd name="T4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4" y="1"/>
                  </a:moveTo>
                  <a:cubicBezTo>
                    <a:pt x="4" y="2"/>
                    <a:pt x="4" y="2"/>
                    <a:pt x="4" y="2"/>
                  </a:cubicBezTo>
                  <a:cubicBezTo>
                    <a:pt x="4" y="2"/>
                    <a:pt x="4" y="2"/>
                    <a:pt x="4" y="3"/>
                  </a:cubicBezTo>
                  <a:cubicBezTo>
                    <a:pt x="4" y="3"/>
                    <a:pt x="4" y="4"/>
                    <a:pt x="4" y="4"/>
                  </a:cubicBezTo>
                  <a:cubicBezTo>
                    <a:pt x="4" y="4"/>
                    <a:pt x="3" y="4"/>
                    <a:pt x="3" y="4"/>
                  </a:cubicBezTo>
                  <a:cubicBezTo>
                    <a:pt x="2" y="4"/>
                    <a:pt x="2" y="4"/>
                    <a:pt x="2" y="4"/>
                  </a:cubicBezTo>
                  <a:cubicBezTo>
                    <a:pt x="1" y="4"/>
                    <a:pt x="1" y="3"/>
                    <a:pt x="1" y="3"/>
                  </a:cubicBezTo>
                  <a:cubicBezTo>
                    <a:pt x="1" y="2"/>
                    <a:pt x="1" y="2"/>
                    <a:pt x="2" y="2"/>
                  </a:cubicBezTo>
                  <a:cubicBezTo>
                    <a:pt x="2" y="1"/>
                    <a:pt x="2" y="1"/>
                    <a:pt x="3" y="1"/>
                  </a:cubicBezTo>
                  <a:cubicBezTo>
                    <a:pt x="3" y="1"/>
                    <a:pt x="4" y="1"/>
                    <a:pt x="4" y="2"/>
                  </a:cubicBezTo>
                  <a:cubicBezTo>
                    <a:pt x="4" y="1"/>
                    <a:pt x="4" y="1"/>
                    <a:pt x="4" y="1"/>
                  </a:cubicBezTo>
                  <a:cubicBezTo>
                    <a:pt x="5" y="1"/>
                    <a:pt x="5" y="1"/>
                    <a:pt x="5" y="1"/>
                  </a:cubicBezTo>
                  <a:cubicBezTo>
                    <a:pt x="4" y="0"/>
                    <a:pt x="4" y="0"/>
                    <a:pt x="3" y="0"/>
                  </a:cubicBezTo>
                  <a:cubicBezTo>
                    <a:pt x="2" y="0"/>
                    <a:pt x="1" y="0"/>
                    <a:pt x="1" y="1"/>
                  </a:cubicBezTo>
                  <a:cubicBezTo>
                    <a:pt x="0" y="1"/>
                    <a:pt x="0" y="2"/>
                    <a:pt x="0" y="3"/>
                  </a:cubicBezTo>
                  <a:cubicBezTo>
                    <a:pt x="0" y="3"/>
                    <a:pt x="0" y="4"/>
                    <a:pt x="1" y="5"/>
                  </a:cubicBezTo>
                  <a:cubicBezTo>
                    <a:pt x="1" y="5"/>
                    <a:pt x="2" y="6"/>
                    <a:pt x="3" y="6"/>
                  </a:cubicBezTo>
                  <a:cubicBezTo>
                    <a:pt x="4" y="6"/>
                    <a:pt x="4" y="5"/>
                    <a:pt x="5" y="5"/>
                  </a:cubicBezTo>
                  <a:cubicBezTo>
                    <a:pt x="5" y="4"/>
                    <a:pt x="6" y="3"/>
                    <a:pt x="6" y="3"/>
                  </a:cubicBezTo>
                  <a:cubicBezTo>
                    <a:pt x="6" y="2"/>
                    <a:pt x="5" y="1"/>
                    <a:pt x="5" y="1"/>
                  </a:cubicBezTo>
                  <a:lnTo>
                    <a:pt x="4" y="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Freeform 59">
              <a:extLst>
                <a:ext uri="{FF2B5EF4-FFF2-40B4-BE49-F238E27FC236}">
                  <a16:creationId xmlns:a16="http://schemas.microsoft.com/office/drawing/2014/main" id="{1A4F973B-F470-41C8-AF81-D152D378A5CD}"/>
                </a:ext>
              </a:extLst>
            </p:cNvPr>
            <p:cNvSpPr>
              <a:spLocks/>
            </p:cNvSpPr>
            <p:nvPr/>
          </p:nvSpPr>
          <p:spPr bwMode="auto">
            <a:xfrm>
              <a:off x="3592513" y="5611813"/>
              <a:ext cx="11113" cy="11113"/>
            </a:xfrm>
            <a:custGeom>
              <a:avLst/>
              <a:gdLst>
                <a:gd name="T0" fmla="*/ 7 w 7"/>
                <a:gd name="T1" fmla="*/ 5 h 7"/>
                <a:gd name="T2" fmla="*/ 2 w 7"/>
                <a:gd name="T3" fmla="*/ 0 h 7"/>
                <a:gd name="T4" fmla="*/ 0 w 7"/>
                <a:gd name="T5" fmla="*/ 0 h 7"/>
                <a:gd name="T6" fmla="*/ 0 w 7"/>
                <a:gd name="T7" fmla="*/ 2 h 7"/>
                <a:gd name="T8" fmla="*/ 5 w 7"/>
                <a:gd name="T9" fmla="*/ 7 h 7"/>
                <a:gd name="T10" fmla="*/ 7 w 7"/>
                <a:gd name="T11" fmla="*/ 7 h 7"/>
                <a:gd name="T12" fmla="*/ 7 w 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5"/>
                  </a:moveTo>
                  <a:lnTo>
                    <a:pt x="2" y="0"/>
                  </a:lnTo>
                  <a:lnTo>
                    <a:pt x="0" y="0"/>
                  </a:lnTo>
                  <a:lnTo>
                    <a:pt x="0" y="2"/>
                  </a:lnTo>
                  <a:lnTo>
                    <a:pt x="5" y="7"/>
                  </a:lnTo>
                  <a:lnTo>
                    <a:pt x="7" y="7"/>
                  </a:lnTo>
                  <a:lnTo>
                    <a:pt x="7" y="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Freeform 60">
              <a:extLst>
                <a:ext uri="{FF2B5EF4-FFF2-40B4-BE49-F238E27FC236}">
                  <a16:creationId xmlns:a16="http://schemas.microsoft.com/office/drawing/2014/main" id="{62668727-2D5C-4662-91D7-403C130CCB56}"/>
                </a:ext>
              </a:extLst>
            </p:cNvPr>
            <p:cNvSpPr>
              <a:spLocks/>
            </p:cNvSpPr>
            <p:nvPr/>
          </p:nvSpPr>
          <p:spPr bwMode="auto">
            <a:xfrm>
              <a:off x="3592513" y="5611813"/>
              <a:ext cx="11113" cy="11113"/>
            </a:xfrm>
            <a:custGeom>
              <a:avLst/>
              <a:gdLst>
                <a:gd name="T0" fmla="*/ 7 w 7"/>
                <a:gd name="T1" fmla="*/ 5 h 7"/>
                <a:gd name="T2" fmla="*/ 2 w 7"/>
                <a:gd name="T3" fmla="*/ 0 h 7"/>
                <a:gd name="T4" fmla="*/ 0 w 7"/>
                <a:gd name="T5" fmla="*/ 0 h 7"/>
                <a:gd name="T6" fmla="*/ 0 w 7"/>
                <a:gd name="T7" fmla="*/ 2 h 7"/>
                <a:gd name="T8" fmla="*/ 5 w 7"/>
                <a:gd name="T9" fmla="*/ 7 h 7"/>
                <a:gd name="T10" fmla="*/ 7 w 7"/>
                <a:gd name="T11" fmla="*/ 7 h 7"/>
                <a:gd name="T12" fmla="*/ 7 w 7"/>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5"/>
                  </a:moveTo>
                  <a:lnTo>
                    <a:pt x="2" y="0"/>
                  </a:lnTo>
                  <a:lnTo>
                    <a:pt x="0" y="0"/>
                  </a:lnTo>
                  <a:lnTo>
                    <a:pt x="0" y="2"/>
                  </a:lnTo>
                  <a:lnTo>
                    <a:pt x="5" y="7"/>
                  </a:lnTo>
                  <a:lnTo>
                    <a:pt x="7" y="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Rectangle 61">
              <a:extLst>
                <a:ext uri="{FF2B5EF4-FFF2-40B4-BE49-F238E27FC236}">
                  <a16:creationId xmlns:a16="http://schemas.microsoft.com/office/drawing/2014/main" id="{45DC5D0B-2AD0-4760-9EF4-BA72FD96AB5B}"/>
                </a:ext>
              </a:extLst>
            </p:cNvPr>
            <p:cNvSpPr>
              <a:spLocks noChangeArrowheads="1"/>
            </p:cNvSpPr>
            <p:nvPr/>
          </p:nvSpPr>
          <p:spPr bwMode="auto">
            <a:xfrm>
              <a:off x="2489201" y="5659438"/>
              <a:ext cx="1147763" cy="44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0" name="Picture 62">
              <a:extLst>
                <a:ext uri="{FF2B5EF4-FFF2-40B4-BE49-F238E27FC236}">
                  <a16:creationId xmlns:a16="http://schemas.microsoft.com/office/drawing/2014/main" id="{DE5C5598-1D1C-430E-AE42-2343722C4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26"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2" name="Freeform 63">
              <a:extLst>
                <a:ext uri="{FF2B5EF4-FFF2-40B4-BE49-F238E27FC236}">
                  <a16:creationId xmlns:a16="http://schemas.microsoft.com/office/drawing/2014/main" id="{0C1667F7-0281-41FC-9901-DD27660BD6A7}"/>
                </a:ext>
              </a:extLst>
            </p:cNvPr>
            <p:cNvSpPr>
              <a:spLocks/>
            </p:cNvSpPr>
            <p:nvPr/>
          </p:nvSpPr>
          <p:spPr bwMode="auto">
            <a:xfrm>
              <a:off x="2813051"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2" y="3"/>
                    <a:pt x="23" y="2"/>
                    <a:pt x="23" y="2"/>
                  </a:cubicBezTo>
                  <a:cubicBezTo>
                    <a:pt x="23" y="1"/>
                    <a:pt x="22"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2" name="Picture 64">
              <a:extLst>
                <a:ext uri="{FF2B5EF4-FFF2-40B4-BE49-F238E27FC236}">
                  <a16:creationId xmlns:a16="http://schemas.microsoft.com/office/drawing/2014/main" id="{1B835D2B-C7C0-4159-ADC3-7F4B25A05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3" name="Freeform 65">
              <a:extLst>
                <a:ext uri="{FF2B5EF4-FFF2-40B4-BE49-F238E27FC236}">
                  <a16:creationId xmlns:a16="http://schemas.microsoft.com/office/drawing/2014/main" id="{D9D156AA-1C1C-446C-8FB5-6C37F95D436B}"/>
                </a:ext>
              </a:extLst>
            </p:cNvPr>
            <p:cNvSpPr>
              <a:spLocks/>
            </p:cNvSpPr>
            <p:nvPr/>
          </p:nvSpPr>
          <p:spPr bwMode="auto">
            <a:xfrm>
              <a:off x="2525713"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4" name="Picture 66">
              <a:extLst>
                <a:ext uri="{FF2B5EF4-FFF2-40B4-BE49-F238E27FC236}">
                  <a16:creationId xmlns:a16="http://schemas.microsoft.com/office/drawing/2014/main" id="{3A0C4AD9-CA05-445B-A150-86B057B1A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651"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4" name="Freeform 67">
              <a:extLst>
                <a:ext uri="{FF2B5EF4-FFF2-40B4-BE49-F238E27FC236}">
                  <a16:creationId xmlns:a16="http://schemas.microsoft.com/office/drawing/2014/main" id="{DAAC572E-C220-45E4-905C-5DF8FB93D045}"/>
                </a:ext>
              </a:extLst>
            </p:cNvPr>
            <p:cNvSpPr>
              <a:spLocks/>
            </p:cNvSpPr>
            <p:nvPr/>
          </p:nvSpPr>
          <p:spPr bwMode="auto">
            <a:xfrm>
              <a:off x="2668588" y="5676901"/>
              <a:ext cx="69850"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6" name="Picture 68">
              <a:extLst>
                <a:ext uri="{FF2B5EF4-FFF2-40B4-BE49-F238E27FC236}">
                  <a16:creationId xmlns:a16="http://schemas.microsoft.com/office/drawing/2014/main" id="{522DA8A2-CD81-4170-B31F-40DC5D3B86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3226"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5" name="Freeform 69">
              <a:extLst>
                <a:ext uri="{FF2B5EF4-FFF2-40B4-BE49-F238E27FC236}">
                  <a16:creationId xmlns:a16="http://schemas.microsoft.com/office/drawing/2014/main" id="{8ED1B989-F054-4CDB-8929-88C6B006787A}"/>
                </a:ext>
              </a:extLst>
            </p:cNvPr>
            <p:cNvSpPr>
              <a:spLocks/>
            </p:cNvSpPr>
            <p:nvPr/>
          </p:nvSpPr>
          <p:spPr bwMode="auto">
            <a:xfrm>
              <a:off x="2955926"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2" y="3"/>
                    <a:pt x="23" y="2"/>
                    <a:pt x="23" y="2"/>
                  </a:cubicBezTo>
                  <a:cubicBezTo>
                    <a:pt x="23" y="1"/>
                    <a:pt x="22" y="0"/>
                    <a:pt x="22" y="0"/>
                  </a:cubicBezTo>
                  <a:cubicBezTo>
                    <a:pt x="1" y="0"/>
                    <a:pt x="1" y="0"/>
                    <a:pt x="1" y="0"/>
                  </a:cubicBezTo>
                  <a:cubicBezTo>
                    <a:pt x="0" y="0"/>
                    <a:pt x="0" y="1"/>
                    <a:pt x="0" y="2"/>
                  </a:cubicBezTo>
                  <a:cubicBezTo>
                    <a:pt x="0" y="2"/>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18" name="Picture 70">
              <a:extLst>
                <a:ext uri="{FF2B5EF4-FFF2-40B4-BE49-F238E27FC236}">
                  <a16:creationId xmlns:a16="http://schemas.microsoft.com/office/drawing/2014/main" id="{8B9B34EC-81C1-46FD-9DE1-8A488CAD49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3438" y="5665788"/>
              <a:ext cx="90488"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6" name="Freeform 71">
              <a:extLst>
                <a:ext uri="{FF2B5EF4-FFF2-40B4-BE49-F238E27FC236}">
                  <a16:creationId xmlns:a16="http://schemas.microsoft.com/office/drawing/2014/main" id="{662D76D3-44C4-4C02-AE24-103751D64899}"/>
                </a:ext>
              </a:extLst>
            </p:cNvPr>
            <p:cNvSpPr>
              <a:spLocks/>
            </p:cNvSpPr>
            <p:nvPr/>
          </p:nvSpPr>
          <p:spPr bwMode="auto">
            <a:xfrm>
              <a:off x="3382963" y="5676901"/>
              <a:ext cx="68263"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0" name="Picture 72">
              <a:extLst>
                <a:ext uri="{FF2B5EF4-FFF2-40B4-BE49-F238E27FC236}">
                  <a16:creationId xmlns:a16="http://schemas.microsoft.com/office/drawing/2014/main" id="{6B9E0BC5-CA6A-4E00-A101-1DD676D21A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7688"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 name="Freeform 73">
              <a:extLst>
                <a:ext uri="{FF2B5EF4-FFF2-40B4-BE49-F238E27FC236}">
                  <a16:creationId xmlns:a16="http://schemas.microsoft.com/office/drawing/2014/main" id="{6EC0952D-2618-49BF-A886-CF9288E3A2C8}"/>
                </a:ext>
              </a:extLst>
            </p:cNvPr>
            <p:cNvSpPr>
              <a:spLocks/>
            </p:cNvSpPr>
            <p:nvPr/>
          </p:nvSpPr>
          <p:spPr bwMode="auto">
            <a:xfrm>
              <a:off x="3095626" y="5676901"/>
              <a:ext cx="73025" cy="9525"/>
            </a:xfrm>
            <a:custGeom>
              <a:avLst/>
              <a:gdLst>
                <a:gd name="T0" fmla="*/ 2 w 24"/>
                <a:gd name="T1" fmla="*/ 3 h 3"/>
                <a:gd name="T2" fmla="*/ 22 w 24"/>
                <a:gd name="T3" fmla="*/ 3 h 3"/>
                <a:gd name="T4" fmla="*/ 24 w 24"/>
                <a:gd name="T5" fmla="*/ 2 h 3"/>
                <a:gd name="T6" fmla="*/ 22 w 24"/>
                <a:gd name="T7" fmla="*/ 0 h 3"/>
                <a:gd name="T8" fmla="*/ 2 w 24"/>
                <a:gd name="T9" fmla="*/ 0 h 3"/>
                <a:gd name="T10" fmla="*/ 0 w 24"/>
                <a:gd name="T11" fmla="*/ 2 h 3"/>
                <a:gd name="T12" fmla="*/ 2 w 2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4" h="3">
                  <a:moveTo>
                    <a:pt x="2" y="3"/>
                  </a:moveTo>
                  <a:cubicBezTo>
                    <a:pt x="22" y="3"/>
                    <a:pt x="22" y="3"/>
                    <a:pt x="22" y="3"/>
                  </a:cubicBezTo>
                  <a:cubicBezTo>
                    <a:pt x="23" y="3"/>
                    <a:pt x="24" y="2"/>
                    <a:pt x="24" y="2"/>
                  </a:cubicBezTo>
                  <a:cubicBezTo>
                    <a:pt x="24" y="1"/>
                    <a:pt x="23" y="0"/>
                    <a:pt x="22" y="0"/>
                  </a:cubicBezTo>
                  <a:cubicBezTo>
                    <a:pt x="2" y="0"/>
                    <a:pt x="2" y="0"/>
                    <a:pt x="2" y="0"/>
                  </a:cubicBezTo>
                  <a:cubicBezTo>
                    <a:pt x="1" y="0"/>
                    <a:pt x="0" y="1"/>
                    <a:pt x="0" y="2"/>
                  </a:cubicBezTo>
                  <a:cubicBezTo>
                    <a:pt x="0" y="2"/>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2" name="Picture 74">
              <a:extLst>
                <a:ext uri="{FF2B5EF4-FFF2-40B4-BE49-F238E27FC236}">
                  <a16:creationId xmlns:a16="http://schemas.microsoft.com/office/drawing/2014/main" id="{38C4FD6B-B530-4870-BE7D-7C7F6882DA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0563"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8" name="Freeform 75">
              <a:extLst>
                <a:ext uri="{FF2B5EF4-FFF2-40B4-BE49-F238E27FC236}">
                  <a16:creationId xmlns:a16="http://schemas.microsoft.com/office/drawing/2014/main" id="{01CAE359-BFE6-41DF-A6E4-14AC5A65B281}"/>
                </a:ext>
              </a:extLst>
            </p:cNvPr>
            <p:cNvSpPr>
              <a:spLocks/>
            </p:cNvSpPr>
            <p:nvPr/>
          </p:nvSpPr>
          <p:spPr bwMode="auto">
            <a:xfrm>
              <a:off x="3240088" y="5676901"/>
              <a:ext cx="68263" cy="9525"/>
            </a:xfrm>
            <a:custGeom>
              <a:avLst/>
              <a:gdLst>
                <a:gd name="T0" fmla="*/ 2 w 23"/>
                <a:gd name="T1" fmla="*/ 3 h 3"/>
                <a:gd name="T2" fmla="*/ 22 w 23"/>
                <a:gd name="T3" fmla="*/ 3 h 3"/>
                <a:gd name="T4" fmla="*/ 23 w 23"/>
                <a:gd name="T5" fmla="*/ 2 h 3"/>
                <a:gd name="T6" fmla="*/ 22 w 23"/>
                <a:gd name="T7" fmla="*/ 0 h 3"/>
                <a:gd name="T8" fmla="*/ 2 w 23"/>
                <a:gd name="T9" fmla="*/ 0 h 3"/>
                <a:gd name="T10" fmla="*/ 0 w 23"/>
                <a:gd name="T11" fmla="*/ 2 h 3"/>
                <a:gd name="T12" fmla="*/ 2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2" y="3"/>
                  </a:moveTo>
                  <a:cubicBezTo>
                    <a:pt x="22" y="3"/>
                    <a:pt x="22" y="3"/>
                    <a:pt x="22" y="3"/>
                  </a:cubicBezTo>
                  <a:cubicBezTo>
                    <a:pt x="23" y="3"/>
                    <a:pt x="23" y="2"/>
                    <a:pt x="23" y="2"/>
                  </a:cubicBezTo>
                  <a:cubicBezTo>
                    <a:pt x="23" y="1"/>
                    <a:pt x="23" y="0"/>
                    <a:pt x="22" y="0"/>
                  </a:cubicBezTo>
                  <a:cubicBezTo>
                    <a:pt x="2" y="0"/>
                    <a:pt x="2" y="0"/>
                    <a:pt x="2" y="0"/>
                  </a:cubicBezTo>
                  <a:cubicBezTo>
                    <a:pt x="1" y="0"/>
                    <a:pt x="0" y="1"/>
                    <a:pt x="0" y="2"/>
                  </a:cubicBezTo>
                  <a:cubicBezTo>
                    <a:pt x="0" y="2"/>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24" name="Picture 76">
              <a:extLst>
                <a:ext uri="{FF2B5EF4-FFF2-40B4-BE49-F238E27FC236}">
                  <a16:creationId xmlns:a16="http://schemas.microsoft.com/office/drawing/2014/main" id="{3445C92F-C602-430F-840C-7106675689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7901" y="5665788"/>
              <a:ext cx="8890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 name="Freeform 77">
              <a:extLst>
                <a:ext uri="{FF2B5EF4-FFF2-40B4-BE49-F238E27FC236}">
                  <a16:creationId xmlns:a16="http://schemas.microsoft.com/office/drawing/2014/main" id="{9C5B522E-59A4-4B21-A51E-89331043CFEA}"/>
                </a:ext>
              </a:extLst>
            </p:cNvPr>
            <p:cNvSpPr>
              <a:spLocks/>
            </p:cNvSpPr>
            <p:nvPr/>
          </p:nvSpPr>
          <p:spPr bwMode="auto">
            <a:xfrm>
              <a:off x="3525838" y="5676901"/>
              <a:ext cx="69850" cy="9525"/>
            </a:xfrm>
            <a:custGeom>
              <a:avLst/>
              <a:gdLst>
                <a:gd name="T0" fmla="*/ 1 w 23"/>
                <a:gd name="T1" fmla="*/ 3 h 3"/>
                <a:gd name="T2" fmla="*/ 22 w 23"/>
                <a:gd name="T3" fmla="*/ 3 h 3"/>
                <a:gd name="T4" fmla="*/ 23 w 23"/>
                <a:gd name="T5" fmla="*/ 2 h 3"/>
                <a:gd name="T6" fmla="*/ 22 w 23"/>
                <a:gd name="T7" fmla="*/ 0 h 3"/>
                <a:gd name="T8" fmla="*/ 1 w 23"/>
                <a:gd name="T9" fmla="*/ 0 h 3"/>
                <a:gd name="T10" fmla="*/ 0 w 23"/>
                <a:gd name="T11" fmla="*/ 2 h 3"/>
                <a:gd name="T12" fmla="*/ 1 w 2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3" h="3">
                  <a:moveTo>
                    <a:pt x="1" y="3"/>
                  </a:moveTo>
                  <a:cubicBezTo>
                    <a:pt x="22" y="3"/>
                    <a:pt x="22" y="3"/>
                    <a:pt x="22" y="3"/>
                  </a:cubicBezTo>
                  <a:cubicBezTo>
                    <a:pt x="23" y="3"/>
                    <a:pt x="23" y="2"/>
                    <a:pt x="23" y="2"/>
                  </a:cubicBezTo>
                  <a:cubicBezTo>
                    <a:pt x="23" y="1"/>
                    <a:pt x="23" y="0"/>
                    <a:pt x="22" y="0"/>
                  </a:cubicBezTo>
                  <a:cubicBezTo>
                    <a:pt x="1" y="0"/>
                    <a:pt x="1" y="0"/>
                    <a:pt x="1" y="0"/>
                  </a:cubicBezTo>
                  <a:cubicBezTo>
                    <a:pt x="1" y="0"/>
                    <a:pt x="0" y="1"/>
                    <a:pt x="0" y="2"/>
                  </a:cubicBezTo>
                  <a:cubicBezTo>
                    <a:pt x="0" y="2"/>
                    <a:pt x="1"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Freeform 78">
              <a:extLst>
                <a:ext uri="{FF2B5EF4-FFF2-40B4-BE49-F238E27FC236}">
                  <a16:creationId xmlns:a16="http://schemas.microsoft.com/office/drawing/2014/main" id="{2607D18E-0635-43F5-9246-4D9B1043A88A}"/>
                </a:ext>
              </a:extLst>
            </p:cNvPr>
            <p:cNvSpPr>
              <a:spLocks/>
            </p:cNvSpPr>
            <p:nvPr/>
          </p:nvSpPr>
          <p:spPr bwMode="auto">
            <a:xfrm>
              <a:off x="3365501" y="5748338"/>
              <a:ext cx="254000" cy="457200"/>
            </a:xfrm>
            <a:custGeom>
              <a:avLst/>
              <a:gdLst>
                <a:gd name="T0" fmla="*/ 7 w 85"/>
                <a:gd name="T1" fmla="*/ 153 h 153"/>
                <a:gd name="T2" fmla="*/ 78 w 85"/>
                <a:gd name="T3" fmla="*/ 153 h 153"/>
                <a:gd name="T4" fmla="*/ 85 w 85"/>
                <a:gd name="T5" fmla="*/ 147 h 153"/>
                <a:gd name="T6" fmla="*/ 85 w 85"/>
                <a:gd name="T7" fmla="*/ 6 h 153"/>
                <a:gd name="T8" fmla="*/ 78 w 85"/>
                <a:gd name="T9" fmla="*/ 0 h 153"/>
                <a:gd name="T10" fmla="*/ 7 w 85"/>
                <a:gd name="T11" fmla="*/ 0 h 153"/>
                <a:gd name="T12" fmla="*/ 0 w 85"/>
                <a:gd name="T13" fmla="*/ 6 h 153"/>
                <a:gd name="T14" fmla="*/ 0 w 85"/>
                <a:gd name="T15" fmla="*/ 147 h 153"/>
                <a:gd name="T16" fmla="*/ 7 w 85"/>
                <a:gd name="T1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7" y="153"/>
                  </a:moveTo>
                  <a:cubicBezTo>
                    <a:pt x="78" y="153"/>
                    <a:pt x="78" y="153"/>
                    <a:pt x="78" y="153"/>
                  </a:cubicBezTo>
                  <a:cubicBezTo>
                    <a:pt x="82" y="153"/>
                    <a:pt x="85" y="150"/>
                    <a:pt x="85" y="147"/>
                  </a:cubicBezTo>
                  <a:cubicBezTo>
                    <a:pt x="85" y="6"/>
                    <a:pt x="85" y="6"/>
                    <a:pt x="85" y="6"/>
                  </a:cubicBezTo>
                  <a:cubicBezTo>
                    <a:pt x="85" y="3"/>
                    <a:pt x="82" y="0"/>
                    <a:pt x="78" y="0"/>
                  </a:cubicBezTo>
                  <a:cubicBezTo>
                    <a:pt x="7" y="0"/>
                    <a:pt x="7" y="0"/>
                    <a:pt x="7" y="0"/>
                  </a:cubicBezTo>
                  <a:cubicBezTo>
                    <a:pt x="3" y="0"/>
                    <a:pt x="0" y="3"/>
                    <a:pt x="0" y="6"/>
                  </a:cubicBezTo>
                  <a:cubicBezTo>
                    <a:pt x="0" y="147"/>
                    <a:pt x="0" y="147"/>
                    <a:pt x="0" y="147"/>
                  </a:cubicBezTo>
                  <a:cubicBezTo>
                    <a:pt x="0" y="150"/>
                    <a:pt x="3" y="153"/>
                    <a:pt x="7" y="153"/>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Freeform 79">
              <a:extLst>
                <a:ext uri="{FF2B5EF4-FFF2-40B4-BE49-F238E27FC236}">
                  <a16:creationId xmlns:a16="http://schemas.microsoft.com/office/drawing/2014/main" id="{B24BC6BC-E42B-49E4-812C-9C924DF31290}"/>
                </a:ext>
              </a:extLst>
            </p:cNvPr>
            <p:cNvSpPr>
              <a:spLocks/>
            </p:cNvSpPr>
            <p:nvPr/>
          </p:nvSpPr>
          <p:spPr bwMode="auto">
            <a:xfrm>
              <a:off x="2705101" y="5748338"/>
              <a:ext cx="233363" cy="138113"/>
            </a:xfrm>
            <a:custGeom>
              <a:avLst/>
              <a:gdLst>
                <a:gd name="T0" fmla="*/ 76 w 78"/>
                <a:gd name="T1" fmla="*/ 46 h 46"/>
                <a:gd name="T2" fmla="*/ 1 w 78"/>
                <a:gd name="T3" fmla="*/ 46 h 46"/>
                <a:gd name="T4" fmla="*/ 0 w 78"/>
                <a:gd name="T5" fmla="*/ 44 h 46"/>
                <a:gd name="T6" fmla="*/ 0 w 78"/>
                <a:gd name="T7" fmla="*/ 2 h 46"/>
                <a:gd name="T8" fmla="*/ 1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1" y="46"/>
                    <a:pt x="1" y="46"/>
                    <a:pt x="1" y="46"/>
                  </a:cubicBezTo>
                  <a:cubicBezTo>
                    <a:pt x="0" y="46"/>
                    <a:pt x="0" y="45"/>
                    <a:pt x="0" y="44"/>
                  </a:cubicBezTo>
                  <a:cubicBezTo>
                    <a:pt x="0" y="2"/>
                    <a:pt x="0" y="2"/>
                    <a:pt x="0" y="2"/>
                  </a:cubicBezTo>
                  <a:cubicBezTo>
                    <a:pt x="0" y="1"/>
                    <a:pt x="0" y="0"/>
                    <a:pt x="1" y="0"/>
                  </a:cubicBezTo>
                  <a:cubicBezTo>
                    <a:pt x="76" y="0"/>
                    <a:pt x="76" y="0"/>
                    <a:pt x="76" y="0"/>
                  </a:cubicBezTo>
                  <a:cubicBezTo>
                    <a:pt x="77" y="0"/>
                    <a:pt x="78" y="1"/>
                    <a:pt x="78" y="2"/>
                  </a:cubicBezTo>
                  <a:cubicBezTo>
                    <a:pt x="78" y="44"/>
                    <a:pt x="78" y="44"/>
                    <a:pt x="78" y="44"/>
                  </a:cubicBezTo>
                  <a:cubicBezTo>
                    <a:pt x="78" y="45"/>
                    <a:pt x="77" y="46"/>
                    <a:pt x="76" y="4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80">
              <a:extLst>
                <a:ext uri="{FF2B5EF4-FFF2-40B4-BE49-F238E27FC236}">
                  <a16:creationId xmlns:a16="http://schemas.microsoft.com/office/drawing/2014/main" id="{B4F90999-3F9F-480D-9372-733CF35CCC32}"/>
                </a:ext>
              </a:extLst>
            </p:cNvPr>
            <p:cNvSpPr>
              <a:spLocks/>
            </p:cNvSpPr>
            <p:nvPr/>
          </p:nvSpPr>
          <p:spPr bwMode="auto">
            <a:xfrm>
              <a:off x="2705101" y="5957888"/>
              <a:ext cx="230188" cy="9525"/>
            </a:xfrm>
            <a:custGeom>
              <a:avLst/>
              <a:gdLst>
                <a:gd name="T0" fmla="*/ 1 w 77"/>
                <a:gd name="T1" fmla="*/ 3 h 3"/>
                <a:gd name="T2" fmla="*/ 76 w 77"/>
                <a:gd name="T3" fmla="*/ 3 h 3"/>
                <a:gd name="T4" fmla="*/ 77 w 77"/>
                <a:gd name="T5" fmla="*/ 1 h 3"/>
                <a:gd name="T6" fmla="*/ 76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6" y="3"/>
                    <a:pt x="76" y="3"/>
                    <a:pt x="76" y="3"/>
                  </a:cubicBezTo>
                  <a:cubicBezTo>
                    <a:pt x="76" y="3"/>
                    <a:pt x="77" y="2"/>
                    <a:pt x="77" y="1"/>
                  </a:cubicBezTo>
                  <a:cubicBezTo>
                    <a:pt x="77" y="1"/>
                    <a:pt x="76" y="0"/>
                    <a:pt x="76" y="0"/>
                  </a:cubicBezTo>
                  <a:cubicBezTo>
                    <a:pt x="1" y="0"/>
                    <a:pt x="1" y="0"/>
                    <a:pt x="1" y="0"/>
                  </a:cubicBezTo>
                  <a:cubicBezTo>
                    <a:pt x="1" y="0"/>
                    <a:pt x="0" y="1"/>
                    <a:pt x="0" y="1"/>
                  </a:cubicBezTo>
                  <a:cubicBezTo>
                    <a:pt x="0" y="2"/>
                    <a:pt x="1"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81">
              <a:extLst>
                <a:ext uri="{FF2B5EF4-FFF2-40B4-BE49-F238E27FC236}">
                  <a16:creationId xmlns:a16="http://schemas.microsoft.com/office/drawing/2014/main" id="{1481D789-AA1C-4A3C-A9DF-AA114E59D6BC}"/>
                </a:ext>
              </a:extLst>
            </p:cNvPr>
            <p:cNvSpPr>
              <a:spLocks/>
            </p:cNvSpPr>
            <p:nvPr/>
          </p:nvSpPr>
          <p:spPr bwMode="auto">
            <a:xfrm>
              <a:off x="2705101" y="5907088"/>
              <a:ext cx="230188" cy="6350"/>
            </a:xfrm>
            <a:custGeom>
              <a:avLst/>
              <a:gdLst>
                <a:gd name="T0" fmla="*/ 1 w 77"/>
                <a:gd name="T1" fmla="*/ 2 h 2"/>
                <a:gd name="T2" fmla="*/ 76 w 77"/>
                <a:gd name="T3" fmla="*/ 2 h 2"/>
                <a:gd name="T4" fmla="*/ 77 w 77"/>
                <a:gd name="T5" fmla="*/ 1 h 2"/>
                <a:gd name="T6" fmla="*/ 76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6" y="2"/>
                    <a:pt x="76" y="2"/>
                    <a:pt x="76" y="2"/>
                  </a:cubicBezTo>
                  <a:cubicBezTo>
                    <a:pt x="76" y="2"/>
                    <a:pt x="77" y="1"/>
                    <a:pt x="77" y="1"/>
                  </a:cubicBezTo>
                  <a:cubicBezTo>
                    <a:pt x="77" y="0"/>
                    <a:pt x="76" y="0"/>
                    <a:pt x="76" y="0"/>
                  </a:cubicBezTo>
                  <a:cubicBezTo>
                    <a:pt x="1" y="0"/>
                    <a:pt x="1" y="0"/>
                    <a:pt x="1" y="0"/>
                  </a:cubicBezTo>
                  <a:cubicBezTo>
                    <a:pt x="1" y="0"/>
                    <a:pt x="0" y="0"/>
                    <a:pt x="0" y="1"/>
                  </a:cubicBezTo>
                  <a:cubicBezTo>
                    <a:pt x="0" y="1"/>
                    <a:pt x="1" y="2"/>
                    <a:pt x="1" y="2"/>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Freeform 82">
              <a:extLst>
                <a:ext uri="{FF2B5EF4-FFF2-40B4-BE49-F238E27FC236}">
                  <a16:creationId xmlns:a16="http://schemas.microsoft.com/office/drawing/2014/main" id="{237F4D4C-32A6-4BB1-8F2C-FEAA9F51BB7A}"/>
                </a:ext>
              </a:extLst>
            </p:cNvPr>
            <p:cNvSpPr>
              <a:spLocks/>
            </p:cNvSpPr>
            <p:nvPr/>
          </p:nvSpPr>
          <p:spPr bwMode="auto">
            <a:xfrm>
              <a:off x="2705101" y="5930901"/>
              <a:ext cx="230188" cy="9525"/>
            </a:xfrm>
            <a:custGeom>
              <a:avLst/>
              <a:gdLst>
                <a:gd name="T0" fmla="*/ 1 w 77"/>
                <a:gd name="T1" fmla="*/ 3 h 3"/>
                <a:gd name="T2" fmla="*/ 76 w 77"/>
                <a:gd name="T3" fmla="*/ 3 h 3"/>
                <a:gd name="T4" fmla="*/ 77 w 77"/>
                <a:gd name="T5" fmla="*/ 2 h 3"/>
                <a:gd name="T6" fmla="*/ 76 w 77"/>
                <a:gd name="T7" fmla="*/ 0 h 3"/>
                <a:gd name="T8" fmla="*/ 1 w 77"/>
                <a:gd name="T9" fmla="*/ 0 h 3"/>
                <a:gd name="T10" fmla="*/ 0 w 77"/>
                <a:gd name="T11" fmla="*/ 2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6" y="3"/>
                    <a:pt x="76" y="3"/>
                    <a:pt x="76" y="3"/>
                  </a:cubicBezTo>
                  <a:cubicBezTo>
                    <a:pt x="76" y="3"/>
                    <a:pt x="77" y="2"/>
                    <a:pt x="77" y="2"/>
                  </a:cubicBezTo>
                  <a:cubicBezTo>
                    <a:pt x="77" y="1"/>
                    <a:pt x="76" y="0"/>
                    <a:pt x="76" y="0"/>
                  </a:cubicBezTo>
                  <a:cubicBezTo>
                    <a:pt x="1" y="0"/>
                    <a:pt x="1" y="0"/>
                    <a:pt x="1" y="0"/>
                  </a:cubicBezTo>
                  <a:cubicBezTo>
                    <a:pt x="1" y="0"/>
                    <a:pt x="0" y="1"/>
                    <a:pt x="0" y="2"/>
                  </a:cubicBezTo>
                  <a:cubicBezTo>
                    <a:pt x="0" y="2"/>
                    <a:pt x="1" y="3"/>
                    <a:pt x="1"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Freeform 83">
              <a:extLst>
                <a:ext uri="{FF2B5EF4-FFF2-40B4-BE49-F238E27FC236}">
                  <a16:creationId xmlns:a16="http://schemas.microsoft.com/office/drawing/2014/main" id="{66F5E1C3-6E86-43BA-B9DB-50396D6EB35C}"/>
                </a:ext>
              </a:extLst>
            </p:cNvPr>
            <p:cNvSpPr>
              <a:spLocks/>
            </p:cNvSpPr>
            <p:nvPr/>
          </p:nvSpPr>
          <p:spPr bwMode="auto">
            <a:xfrm>
              <a:off x="3030538" y="5748338"/>
              <a:ext cx="233363" cy="138113"/>
            </a:xfrm>
            <a:custGeom>
              <a:avLst/>
              <a:gdLst>
                <a:gd name="T0" fmla="*/ 76 w 78"/>
                <a:gd name="T1" fmla="*/ 46 h 46"/>
                <a:gd name="T2" fmla="*/ 2 w 78"/>
                <a:gd name="T3" fmla="*/ 46 h 46"/>
                <a:gd name="T4" fmla="*/ 0 w 78"/>
                <a:gd name="T5" fmla="*/ 44 h 46"/>
                <a:gd name="T6" fmla="*/ 0 w 78"/>
                <a:gd name="T7" fmla="*/ 2 h 46"/>
                <a:gd name="T8" fmla="*/ 2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2" y="46"/>
                    <a:pt x="2" y="46"/>
                    <a:pt x="2" y="46"/>
                  </a:cubicBezTo>
                  <a:cubicBezTo>
                    <a:pt x="1" y="46"/>
                    <a:pt x="0" y="45"/>
                    <a:pt x="0" y="44"/>
                  </a:cubicBezTo>
                  <a:cubicBezTo>
                    <a:pt x="0" y="2"/>
                    <a:pt x="0" y="2"/>
                    <a:pt x="0" y="2"/>
                  </a:cubicBezTo>
                  <a:cubicBezTo>
                    <a:pt x="0" y="1"/>
                    <a:pt x="1" y="0"/>
                    <a:pt x="2" y="0"/>
                  </a:cubicBezTo>
                  <a:cubicBezTo>
                    <a:pt x="76" y="0"/>
                    <a:pt x="76" y="0"/>
                    <a:pt x="76" y="0"/>
                  </a:cubicBezTo>
                  <a:cubicBezTo>
                    <a:pt x="77" y="0"/>
                    <a:pt x="78" y="1"/>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Freeform 84">
              <a:extLst>
                <a:ext uri="{FF2B5EF4-FFF2-40B4-BE49-F238E27FC236}">
                  <a16:creationId xmlns:a16="http://schemas.microsoft.com/office/drawing/2014/main" id="{268890CB-0E70-496C-B233-D9B5234DD07E}"/>
                </a:ext>
              </a:extLst>
            </p:cNvPr>
            <p:cNvSpPr>
              <a:spLocks/>
            </p:cNvSpPr>
            <p:nvPr/>
          </p:nvSpPr>
          <p:spPr bwMode="auto">
            <a:xfrm>
              <a:off x="3033713" y="5957888"/>
              <a:ext cx="230188" cy="9525"/>
            </a:xfrm>
            <a:custGeom>
              <a:avLst/>
              <a:gdLst>
                <a:gd name="T0" fmla="*/ 1 w 77"/>
                <a:gd name="T1" fmla="*/ 3 h 3"/>
                <a:gd name="T2" fmla="*/ 75 w 77"/>
                <a:gd name="T3" fmla="*/ 3 h 3"/>
                <a:gd name="T4" fmla="*/ 77 w 77"/>
                <a:gd name="T5" fmla="*/ 1 h 3"/>
                <a:gd name="T6" fmla="*/ 75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1"/>
                  </a:cubicBezTo>
                  <a:cubicBezTo>
                    <a:pt x="77"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1" name="Freeform 85">
              <a:extLst>
                <a:ext uri="{FF2B5EF4-FFF2-40B4-BE49-F238E27FC236}">
                  <a16:creationId xmlns:a16="http://schemas.microsoft.com/office/drawing/2014/main" id="{52FF5380-73A1-4DD7-BBF0-950EC5951047}"/>
                </a:ext>
              </a:extLst>
            </p:cNvPr>
            <p:cNvSpPr>
              <a:spLocks/>
            </p:cNvSpPr>
            <p:nvPr/>
          </p:nvSpPr>
          <p:spPr bwMode="auto">
            <a:xfrm>
              <a:off x="3033713" y="5907088"/>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1"/>
                    <a:pt x="77" y="1"/>
                  </a:cubicBezTo>
                  <a:cubicBezTo>
                    <a:pt x="77"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2" name="Freeform 86">
              <a:extLst>
                <a:ext uri="{FF2B5EF4-FFF2-40B4-BE49-F238E27FC236}">
                  <a16:creationId xmlns:a16="http://schemas.microsoft.com/office/drawing/2014/main" id="{4D3CFE17-CAAE-4C6E-86EB-43278929C746}"/>
                </a:ext>
              </a:extLst>
            </p:cNvPr>
            <p:cNvSpPr>
              <a:spLocks/>
            </p:cNvSpPr>
            <p:nvPr/>
          </p:nvSpPr>
          <p:spPr bwMode="auto">
            <a:xfrm>
              <a:off x="3033713" y="5930901"/>
              <a:ext cx="230188" cy="9525"/>
            </a:xfrm>
            <a:custGeom>
              <a:avLst/>
              <a:gdLst>
                <a:gd name="T0" fmla="*/ 1 w 77"/>
                <a:gd name="T1" fmla="*/ 3 h 3"/>
                <a:gd name="T2" fmla="*/ 75 w 77"/>
                <a:gd name="T3" fmla="*/ 3 h 3"/>
                <a:gd name="T4" fmla="*/ 77 w 77"/>
                <a:gd name="T5" fmla="*/ 2 h 3"/>
                <a:gd name="T6" fmla="*/ 75 w 77"/>
                <a:gd name="T7" fmla="*/ 0 h 3"/>
                <a:gd name="T8" fmla="*/ 1 w 77"/>
                <a:gd name="T9" fmla="*/ 0 h 3"/>
                <a:gd name="T10" fmla="*/ 0 w 77"/>
                <a:gd name="T11" fmla="*/ 2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2"/>
                  </a:cubicBezTo>
                  <a:cubicBezTo>
                    <a:pt x="77" y="1"/>
                    <a:pt x="76" y="0"/>
                    <a:pt x="75" y="0"/>
                  </a:cubicBezTo>
                  <a:cubicBezTo>
                    <a:pt x="1" y="0"/>
                    <a:pt x="1" y="0"/>
                    <a:pt x="1" y="0"/>
                  </a:cubicBezTo>
                  <a:cubicBezTo>
                    <a:pt x="0" y="0"/>
                    <a:pt x="0" y="1"/>
                    <a:pt x="0" y="2"/>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Freeform 87">
              <a:extLst>
                <a:ext uri="{FF2B5EF4-FFF2-40B4-BE49-F238E27FC236}">
                  <a16:creationId xmlns:a16="http://schemas.microsoft.com/office/drawing/2014/main" id="{F26535DB-B540-4D68-9262-FC8E1FDA50BA}"/>
                </a:ext>
              </a:extLst>
            </p:cNvPr>
            <p:cNvSpPr>
              <a:spLocks/>
            </p:cNvSpPr>
            <p:nvPr/>
          </p:nvSpPr>
          <p:spPr bwMode="auto">
            <a:xfrm>
              <a:off x="2705101" y="5994401"/>
              <a:ext cx="233363" cy="136525"/>
            </a:xfrm>
            <a:custGeom>
              <a:avLst/>
              <a:gdLst>
                <a:gd name="T0" fmla="*/ 76 w 78"/>
                <a:gd name="T1" fmla="*/ 46 h 46"/>
                <a:gd name="T2" fmla="*/ 1 w 78"/>
                <a:gd name="T3" fmla="*/ 46 h 46"/>
                <a:gd name="T4" fmla="*/ 0 w 78"/>
                <a:gd name="T5" fmla="*/ 44 h 46"/>
                <a:gd name="T6" fmla="*/ 0 w 78"/>
                <a:gd name="T7" fmla="*/ 2 h 46"/>
                <a:gd name="T8" fmla="*/ 1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1" y="46"/>
                    <a:pt x="1" y="46"/>
                    <a:pt x="1" y="46"/>
                  </a:cubicBezTo>
                  <a:cubicBezTo>
                    <a:pt x="0" y="46"/>
                    <a:pt x="0" y="45"/>
                    <a:pt x="0" y="44"/>
                  </a:cubicBezTo>
                  <a:cubicBezTo>
                    <a:pt x="0" y="2"/>
                    <a:pt x="0" y="2"/>
                    <a:pt x="0" y="2"/>
                  </a:cubicBezTo>
                  <a:cubicBezTo>
                    <a:pt x="0" y="0"/>
                    <a:pt x="0" y="0"/>
                    <a:pt x="1" y="0"/>
                  </a:cubicBezTo>
                  <a:cubicBezTo>
                    <a:pt x="76" y="0"/>
                    <a:pt x="76" y="0"/>
                    <a:pt x="76" y="0"/>
                  </a:cubicBezTo>
                  <a:cubicBezTo>
                    <a:pt x="77" y="0"/>
                    <a:pt x="78" y="0"/>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Freeform 88">
              <a:extLst>
                <a:ext uri="{FF2B5EF4-FFF2-40B4-BE49-F238E27FC236}">
                  <a16:creationId xmlns:a16="http://schemas.microsoft.com/office/drawing/2014/main" id="{824F3FC8-B72B-44A8-BFFC-E83472A11D5C}"/>
                </a:ext>
              </a:extLst>
            </p:cNvPr>
            <p:cNvSpPr>
              <a:spLocks/>
            </p:cNvSpPr>
            <p:nvPr/>
          </p:nvSpPr>
          <p:spPr bwMode="auto">
            <a:xfrm>
              <a:off x="2701926" y="6202363"/>
              <a:ext cx="227013" cy="6350"/>
            </a:xfrm>
            <a:custGeom>
              <a:avLst/>
              <a:gdLst>
                <a:gd name="T0" fmla="*/ 1 w 76"/>
                <a:gd name="T1" fmla="*/ 2 h 2"/>
                <a:gd name="T2" fmla="*/ 75 w 76"/>
                <a:gd name="T3" fmla="*/ 2 h 2"/>
                <a:gd name="T4" fmla="*/ 76 w 76"/>
                <a:gd name="T5" fmla="*/ 1 h 2"/>
                <a:gd name="T6" fmla="*/ 75 w 76"/>
                <a:gd name="T7" fmla="*/ 0 h 2"/>
                <a:gd name="T8" fmla="*/ 1 w 76"/>
                <a:gd name="T9" fmla="*/ 0 h 2"/>
                <a:gd name="T10" fmla="*/ 0 w 76"/>
                <a:gd name="T11" fmla="*/ 1 h 2"/>
                <a:gd name="T12" fmla="*/ 1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1" y="2"/>
                  </a:moveTo>
                  <a:cubicBezTo>
                    <a:pt x="75" y="2"/>
                    <a:pt x="75" y="2"/>
                    <a:pt x="75" y="2"/>
                  </a:cubicBezTo>
                  <a:cubicBezTo>
                    <a:pt x="76" y="2"/>
                    <a:pt x="76" y="2"/>
                    <a:pt x="76" y="1"/>
                  </a:cubicBezTo>
                  <a:cubicBezTo>
                    <a:pt x="76" y="1"/>
                    <a:pt x="76" y="0"/>
                    <a:pt x="75" y="0"/>
                  </a:cubicBezTo>
                  <a:cubicBezTo>
                    <a:pt x="1" y="0"/>
                    <a:pt x="1" y="0"/>
                    <a:pt x="1" y="0"/>
                  </a:cubicBezTo>
                  <a:cubicBezTo>
                    <a:pt x="0" y="0"/>
                    <a:pt x="0" y="1"/>
                    <a:pt x="0" y="1"/>
                  </a:cubicBezTo>
                  <a:cubicBezTo>
                    <a:pt x="0" y="2"/>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Freeform 89">
              <a:extLst>
                <a:ext uri="{FF2B5EF4-FFF2-40B4-BE49-F238E27FC236}">
                  <a16:creationId xmlns:a16="http://schemas.microsoft.com/office/drawing/2014/main" id="{A5D622AC-8731-4F89-BEFF-E213881201B6}"/>
                </a:ext>
              </a:extLst>
            </p:cNvPr>
            <p:cNvSpPr>
              <a:spLocks/>
            </p:cNvSpPr>
            <p:nvPr/>
          </p:nvSpPr>
          <p:spPr bwMode="auto">
            <a:xfrm>
              <a:off x="2701926" y="6151563"/>
              <a:ext cx="227013" cy="6350"/>
            </a:xfrm>
            <a:custGeom>
              <a:avLst/>
              <a:gdLst>
                <a:gd name="T0" fmla="*/ 1 w 76"/>
                <a:gd name="T1" fmla="*/ 2 h 2"/>
                <a:gd name="T2" fmla="*/ 75 w 76"/>
                <a:gd name="T3" fmla="*/ 2 h 2"/>
                <a:gd name="T4" fmla="*/ 76 w 76"/>
                <a:gd name="T5" fmla="*/ 1 h 2"/>
                <a:gd name="T6" fmla="*/ 75 w 76"/>
                <a:gd name="T7" fmla="*/ 0 h 2"/>
                <a:gd name="T8" fmla="*/ 1 w 76"/>
                <a:gd name="T9" fmla="*/ 0 h 2"/>
                <a:gd name="T10" fmla="*/ 0 w 76"/>
                <a:gd name="T11" fmla="*/ 1 h 2"/>
                <a:gd name="T12" fmla="*/ 1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1" y="2"/>
                  </a:moveTo>
                  <a:cubicBezTo>
                    <a:pt x="75" y="2"/>
                    <a:pt x="75" y="2"/>
                    <a:pt x="75" y="2"/>
                  </a:cubicBezTo>
                  <a:cubicBezTo>
                    <a:pt x="76" y="2"/>
                    <a:pt x="76" y="1"/>
                    <a:pt x="76" y="1"/>
                  </a:cubicBezTo>
                  <a:cubicBezTo>
                    <a:pt x="76"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Freeform 90">
              <a:extLst>
                <a:ext uri="{FF2B5EF4-FFF2-40B4-BE49-F238E27FC236}">
                  <a16:creationId xmlns:a16="http://schemas.microsoft.com/office/drawing/2014/main" id="{F2B7CC84-33CD-45C5-BB1E-15DC1D907731}"/>
                </a:ext>
              </a:extLst>
            </p:cNvPr>
            <p:cNvSpPr>
              <a:spLocks/>
            </p:cNvSpPr>
            <p:nvPr/>
          </p:nvSpPr>
          <p:spPr bwMode="auto">
            <a:xfrm>
              <a:off x="2701926" y="6176963"/>
              <a:ext cx="227013" cy="7938"/>
            </a:xfrm>
            <a:custGeom>
              <a:avLst/>
              <a:gdLst>
                <a:gd name="T0" fmla="*/ 1 w 76"/>
                <a:gd name="T1" fmla="*/ 3 h 3"/>
                <a:gd name="T2" fmla="*/ 75 w 76"/>
                <a:gd name="T3" fmla="*/ 3 h 3"/>
                <a:gd name="T4" fmla="*/ 76 w 76"/>
                <a:gd name="T5" fmla="*/ 1 h 3"/>
                <a:gd name="T6" fmla="*/ 75 w 76"/>
                <a:gd name="T7" fmla="*/ 0 h 3"/>
                <a:gd name="T8" fmla="*/ 1 w 76"/>
                <a:gd name="T9" fmla="*/ 0 h 3"/>
                <a:gd name="T10" fmla="*/ 0 w 76"/>
                <a:gd name="T11" fmla="*/ 1 h 3"/>
                <a:gd name="T12" fmla="*/ 1 w 7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6" h="3">
                  <a:moveTo>
                    <a:pt x="1" y="3"/>
                  </a:moveTo>
                  <a:cubicBezTo>
                    <a:pt x="75" y="3"/>
                    <a:pt x="75" y="3"/>
                    <a:pt x="75" y="3"/>
                  </a:cubicBezTo>
                  <a:cubicBezTo>
                    <a:pt x="76" y="3"/>
                    <a:pt x="76" y="2"/>
                    <a:pt x="76" y="1"/>
                  </a:cubicBezTo>
                  <a:cubicBezTo>
                    <a:pt x="76"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91">
              <a:extLst>
                <a:ext uri="{FF2B5EF4-FFF2-40B4-BE49-F238E27FC236}">
                  <a16:creationId xmlns:a16="http://schemas.microsoft.com/office/drawing/2014/main" id="{6B86B1F7-D9A7-4570-B9D3-80EA80DC5B68}"/>
                </a:ext>
              </a:extLst>
            </p:cNvPr>
            <p:cNvSpPr>
              <a:spLocks/>
            </p:cNvSpPr>
            <p:nvPr/>
          </p:nvSpPr>
          <p:spPr bwMode="auto">
            <a:xfrm>
              <a:off x="3030538" y="5994401"/>
              <a:ext cx="233363" cy="136525"/>
            </a:xfrm>
            <a:custGeom>
              <a:avLst/>
              <a:gdLst>
                <a:gd name="T0" fmla="*/ 76 w 78"/>
                <a:gd name="T1" fmla="*/ 46 h 46"/>
                <a:gd name="T2" fmla="*/ 2 w 78"/>
                <a:gd name="T3" fmla="*/ 46 h 46"/>
                <a:gd name="T4" fmla="*/ 0 w 78"/>
                <a:gd name="T5" fmla="*/ 44 h 46"/>
                <a:gd name="T6" fmla="*/ 0 w 78"/>
                <a:gd name="T7" fmla="*/ 2 h 46"/>
                <a:gd name="T8" fmla="*/ 2 w 78"/>
                <a:gd name="T9" fmla="*/ 0 h 46"/>
                <a:gd name="T10" fmla="*/ 76 w 78"/>
                <a:gd name="T11" fmla="*/ 0 h 46"/>
                <a:gd name="T12" fmla="*/ 78 w 78"/>
                <a:gd name="T13" fmla="*/ 2 h 46"/>
                <a:gd name="T14" fmla="*/ 78 w 78"/>
                <a:gd name="T15" fmla="*/ 44 h 46"/>
                <a:gd name="T16" fmla="*/ 76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76" y="46"/>
                  </a:moveTo>
                  <a:cubicBezTo>
                    <a:pt x="2" y="46"/>
                    <a:pt x="2" y="46"/>
                    <a:pt x="2" y="46"/>
                  </a:cubicBezTo>
                  <a:cubicBezTo>
                    <a:pt x="1" y="46"/>
                    <a:pt x="0" y="45"/>
                    <a:pt x="0" y="44"/>
                  </a:cubicBezTo>
                  <a:cubicBezTo>
                    <a:pt x="0" y="2"/>
                    <a:pt x="0" y="2"/>
                    <a:pt x="0" y="2"/>
                  </a:cubicBezTo>
                  <a:cubicBezTo>
                    <a:pt x="0" y="0"/>
                    <a:pt x="1" y="0"/>
                    <a:pt x="2" y="0"/>
                  </a:cubicBezTo>
                  <a:cubicBezTo>
                    <a:pt x="76" y="0"/>
                    <a:pt x="76" y="0"/>
                    <a:pt x="76" y="0"/>
                  </a:cubicBezTo>
                  <a:cubicBezTo>
                    <a:pt x="77" y="0"/>
                    <a:pt x="78" y="0"/>
                    <a:pt x="78" y="2"/>
                  </a:cubicBezTo>
                  <a:cubicBezTo>
                    <a:pt x="78" y="44"/>
                    <a:pt x="78" y="44"/>
                    <a:pt x="78" y="44"/>
                  </a:cubicBezTo>
                  <a:cubicBezTo>
                    <a:pt x="78" y="45"/>
                    <a:pt x="77" y="46"/>
                    <a:pt x="76" y="4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Freeform 92">
              <a:extLst>
                <a:ext uri="{FF2B5EF4-FFF2-40B4-BE49-F238E27FC236}">
                  <a16:creationId xmlns:a16="http://schemas.microsoft.com/office/drawing/2014/main" id="{40218756-2BAB-45EB-AC40-C1FE89B43983}"/>
                </a:ext>
              </a:extLst>
            </p:cNvPr>
            <p:cNvSpPr>
              <a:spLocks/>
            </p:cNvSpPr>
            <p:nvPr/>
          </p:nvSpPr>
          <p:spPr bwMode="auto">
            <a:xfrm>
              <a:off x="3033713" y="6202363"/>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2"/>
                    <a:pt x="77" y="1"/>
                  </a:cubicBezTo>
                  <a:cubicBezTo>
                    <a:pt x="77" y="1"/>
                    <a:pt x="76" y="0"/>
                    <a:pt x="75" y="0"/>
                  </a:cubicBezTo>
                  <a:cubicBezTo>
                    <a:pt x="1" y="0"/>
                    <a:pt x="1" y="0"/>
                    <a:pt x="1" y="0"/>
                  </a:cubicBezTo>
                  <a:cubicBezTo>
                    <a:pt x="0" y="0"/>
                    <a:pt x="0" y="1"/>
                    <a:pt x="0" y="1"/>
                  </a:cubicBezTo>
                  <a:cubicBezTo>
                    <a:pt x="0" y="2"/>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Freeform 93">
              <a:extLst>
                <a:ext uri="{FF2B5EF4-FFF2-40B4-BE49-F238E27FC236}">
                  <a16:creationId xmlns:a16="http://schemas.microsoft.com/office/drawing/2014/main" id="{A8DC1B5F-2A69-4985-A6A0-9EDB50288107}"/>
                </a:ext>
              </a:extLst>
            </p:cNvPr>
            <p:cNvSpPr>
              <a:spLocks/>
            </p:cNvSpPr>
            <p:nvPr/>
          </p:nvSpPr>
          <p:spPr bwMode="auto">
            <a:xfrm>
              <a:off x="3033713" y="6151563"/>
              <a:ext cx="230188" cy="6350"/>
            </a:xfrm>
            <a:custGeom>
              <a:avLst/>
              <a:gdLst>
                <a:gd name="T0" fmla="*/ 1 w 77"/>
                <a:gd name="T1" fmla="*/ 2 h 2"/>
                <a:gd name="T2" fmla="*/ 75 w 77"/>
                <a:gd name="T3" fmla="*/ 2 h 2"/>
                <a:gd name="T4" fmla="*/ 77 w 77"/>
                <a:gd name="T5" fmla="*/ 1 h 2"/>
                <a:gd name="T6" fmla="*/ 75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5" y="2"/>
                    <a:pt x="75" y="2"/>
                    <a:pt x="75" y="2"/>
                  </a:cubicBezTo>
                  <a:cubicBezTo>
                    <a:pt x="76" y="2"/>
                    <a:pt x="77" y="1"/>
                    <a:pt x="77" y="1"/>
                  </a:cubicBezTo>
                  <a:cubicBezTo>
                    <a:pt x="77" y="0"/>
                    <a:pt x="76" y="0"/>
                    <a:pt x="75" y="0"/>
                  </a:cubicBezTo>
                  <a:cubicBezTo>
                    <a:pt x="1" y="0"/>
                    <a:pt x="1" y="0"/>
                    <a:pt x="1" y="0"/>
                  </a:cubicBezTo>
                  <a:cubicBezTo>
                    <a:pt x="0" y="0"/>
                    <a:pt x="0" y="0"/>
                    <a:pt x="0" y="1"/>
                  </a:cubicBezTo>
                  <a:cubicBezTo>
                    <a:pt x="0" y="1"/>
                    <a:pt x="0" y="2"/>
                    <a:pt x="1" y="2"/>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Freeform 94">
              <a:extLst>
                <a:ext uri="{FF2B5EF4-FFF2-40B4-BE49-F238E27FC236}">
                  <a16:creationId xmlns:a16="http://schemas.microsoft.com/office/drawing/2014/main" id="{195695F0-B17A-40FA-931A-B3C06AFF0D2E}"/>
                </a:ext>
              </a:extLst>
            </p:cNvPr>
            <p:cNvSpPr>
              <a:spLocks/>
            </p:cNvSpPr>
            <p:nvPr/>
          </p:nvSpPr>
          <p:spPr bwMode="auto">
            <a:xfrm>
              <a:off x="3033713" y="6176963"/>
              <a:ext cx="230188" cy="7938"/>
            </a:xfrm>
            <a:custGeom>
              <a:avLst/>
              <a:gdLst>
                <a:gd name="T0" fmla="*/ 1 w 77"/>
                <a:gd name="T1" fmla="*/ 3 h 3"/>
                <a:gd name="T2" fmla="*/ 75 w 77"/>
                <a:gd name="T3" fmla="*/ 3 h 3"/>
                <a:gd name="T4" fmla="*/ 77 w 77"/>
                <a:gd name="T5" fmla="*/ 1 h 3"/>
                <a:gd name="T6" fmla="*/ 75 w 77"/>
                <a:gd name="T7" fmla="*/ 0 h 3"/>
                <a:gd name="T8" fmla="*/ 1 w 77"/>
                <a:gd name="T9" fmla="*/ 0 h 3"/>
                <a:gd name="T10" fmla="*/ 0 w 77"/>
                <a:gd name="T11" fmla="*/ 1 h 3"/>
                <a:gd name="T12" fmla="*/ 1 w 77"/>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77" h="3">
                  <a:moveTo>
                    <a:pt x="1" y="3"/>
                  </a:moveTo>
                  <a:cubicBezTo>
                    <a:pt x="75" y="3"/>
                    <a:pt x="75" y="3"/>
                    <a:pt x="75" y="3"/>
                  </a:cubicBezTo>
                  <a:cubicBezTo>
                    <a:pt x="76" y="3"/>
                    <a:pt x="77" y="2"/>
                    <a:pt x="77" y="1"/>
                  </a:cubicBezTo>
                  <a:cubicBezTo>
                    <a:pt x="77" y="1"/>
                    <a:pt x="76" y="0"/>
                    <a:pt x="75" y="0"/>
                  </a:cubicBezTo>
                  <a:cubicBezTo>
                    <a:pt x="1" y="0"/>
                    <a:pt x="1" y="0"/>
                    <a:pt x="1" y="0"/>
                  </a:cubicBezTo>
                  <a:cubicBezTo>
                    <a:pt x="0" y="0"/>
                    <a:pt x="0" y="1"/>
                    <a:pt x="0" y="1"/>
                  </a:cubicBezTo>
                  <a:cubicBezTo>
                    <a:pt x="0" y="2"/>
                    <a:pt x="0" y="3"/>
                    <a:pt x="1" y="3"/>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Freeform 95">
              <a:extLst>
                <a:ext uri="{FF2B5EF4-FFF2-40B4-BE49-F238E27FC236}">
                  <a16:creationId xmlns:a16="http://schemas.microsoft.com/office/drawing/2014/main" id="{90D5C29E-84C5-4585-B424-F7E3A2437F66}"/>
                </a:ext>
              </a:extLst>
            </p:cNvPr>
            <p:cNvSpPr>
              <a:spLocks/>
            </p:cNvSpPr>
            <p:nvPr/>
          </p:nvSpPr>
          <p:spPr bwMode="auto">
            <a:xfrm>
              <a:off x="288926" y="5084763"/>
              <a:ext cx="1782763" cy="1019175"/>
            </a:xfrm>
            <a:custGeom>
              <a:avLst/>
              <a:gdLst>
                <a:gd name="T0" fmla="*/ 566 w 597"/>
                <a:gd name="T1" fmla="*/ 341 h 341"/>
                <a:gd name="T2" fmla="*/ 31 w 597"/>
                <a:gd name="T3" fmla="*/ 341 h 341"/>
                <a:gd name="T4" fmla="*/ 0 w 597"/>
                <a:gd name="T5" fmla="*/ 310 h 341"/>
                <a:gd name="T6" fmla="*/ 0 w 597"/>
                <a:gd name="T7" fmla="*/ 31 h 341"/>
                <a:gd name="T8" fmla="*/ 31 w 597"/>
                <a:gd name="T9" fmla="*/ 0 h 341"/>
                <a:gd name="T10" fmla="*/ 566 w 597"/>
                <a:gd name="T11" fmla="*/ 0 h 341"/>
                <a:gd name="T12" fmla="*/ 597 w 597"/>
                <a:gd name="T13" fmla="*/ 31 h 341"/>
                <a:gd name="T14" fmla="*/ 597 w 597"/>
                <a:gd name="T15" fmla="*/ 310 h 341"/>
                <a:gd name="T16" fmla="*/ 566 w 597"/>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7" h="341">
                  <a:moveTo>
                    <a:pt x="566" y="341"/>
                  </a:moveTo>
                  <a:cubicBezTo>
                    <a:pt x="31" y="341"/>
                    <a:pt x="31" y="341"/>
                    <a:pt x="31" y="341"/>
                  </a:cubicBezTo>
                  <a:cubicBezTo>
                    <a:pt x="14" y="341"/>
                    <a:pt x="0" y="327"/>
                    <a:pt x="0" y="310"/>
                  </a:cubicBezTo>
                  <a:cubicBezTo>
                    <a:pt x="0" y="31"/>
                    <a:pt x="0" y="31"/>
                    <a:pt x="0" y="31"/>
                  </a:cubicBezTo>
                  <a:cubicBezTo>
                    <a:pt x="0" y="13"/>
                    <a:pt x="14" y="0"/>
                    <a:pt x="31" y="0"/>
                  </a:cubicBezTo>
                  <a:cubicBezTo>
                    <a:pt x="566" y="0"/>
                    <a:pt x="566" y="0"/>
                    <a:pt x="566" y="0"/>
                  </a:cubicBezTo>
                  <a:cubicBezTo>
                    <a:pt x="584" y="0"/>
                    <a:pt x="597" y="13"/>
                    <a:pt x="597" y="31"/>
                  </a:cubicBezTo>
                  <a:cubicBezTo>
                    <a:pt x="597" y="310"/>
                    <a:pt x="597" y="310"/>
                    <a:pt x="597" y="310"/>
                  </a:cubicBezTo>
                  <a:cubicBezTo>
                    <a:pt x="597" y="327"/>
                    <a:pt x="584" y="341"/>
                    <a:pt x="566" y="341"/>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Freeform 97">
              <a:extLst>
                <a:ext uri="{FF2B5EF4-FFF2-40B4-BE49-F238E27FC236}">
                  <a16:creationId xmlns:a16="http://schemas.microsoft.com/office/drawing/2014/main" id="{DA1B200C-DB72-4C9F-A8E0-D400498E3204}"/>
                </a:ext>
              </a:extLst>
            </p:cNvPr>
            <p:cNvSpPr>
              <a:spLocks/>
            </p:cNvSpPr>
            <p:nvPr/>
          </p:nvSpPr>
          <p:spPr bwMode="auto">
            <a:xfrm>
              <a:off x="996951" y="5084763"/>
              <a:ext cx="1074738" cy="1019175"/>
            </a:xfrm>
            <a:custGeom>
              <a:avLst/>
              <a:gdLst>
                <a:gd name="T0" fmla="*/ 329 w 360"/>
                <a:gd name="T1" fmla="*/ 0 h 341"/>
                <a:gd name="T2" fmla="*/ 98 w 360"/>
                <a:gd name="T3" fmla="*/ 0 h 341"/>
                <a:gd name="T4" fmla="*/ 0 w 360"/>
                <a:gd name="T5" fmla="*/ 341 h 341"/>
                <a:gd name="T6" fmla="*/ 329 w 360"/>
                <a:gd name="T7" fmla="*/ 341 h 341"/>
                <a:gd name="T8" fmla="*/ 360 w 360"/>
                <a:gd name="T9" fmla="*/ 310 h 341"/>
                <a:gd name="T10" fmla="*/ 360 w 360"/>
                <a:gd name="T11" fmla="*/ 31 h 341"/>
                <a:gd name="T12" fmla="*/ 329 w 360"/>
                <a:gd name="T13" fmla="*/ 0 h 341"/>
              </a:gdLst>
              <a:ahLst/>
              <a:cxnLst>
                <a:cxn ang="0">
                  <a:pos x="T0" y="T1"/>
                </a:cxn>
                <a:cxn ang="0">
                  <a:pos x="T2" y="T3"/>
                </a:cxn>
                <a:cxn ang="0">
                  <a:pos x="T4" y="T5"/>
                </a:cxn>
                <a:cxn ang="0">
                  <a:pos x="T6" y="T7"/>
                </a:cxn>
                <a:cxn ang="0">
                  <a:pos x="T8" y="T9"/>
                </a:cxn>
                <a:cxn ang="0">
                  <a:pos x="T10" y="T11"/>
                </a:cxn>
                <a:cxn ang="0">
                  <a:pos x="T12" y="T13"/>
                </a:cxn>
              </a:cxnLst>
              <a:rect l="0" t="0" r="r" b="b"/>
              <a:pathLst>
                <a:path w="360" h="341">
                  <a:moveTo>
                    <a:pt x="329" y="0"/>
                  </a:moveTo>
                  <a:cubicBezTo>
                    <a:pt x="98" y="0"/>
                    <a:pt x="98" y="0"/>
                    <a:pt x="98" y="0"/>
                  </a:cubicBezTo>
                  <a:cubicBezTo>
                    <a:pt x="0" y="341"/>
                    <a:pt x="0" y="341"/>
                    <a:pt x="0" y="341"/>
                  </a:cubicBezTo>
                  <a:cubicBezTo>
                    <a:pt x="329" y="341"/>
                    <a:pt x="329" y="341"/>
                    <a:pt x="329" y="341"/>
                  </a:cubicBezTo>
                  <a:cubicBezTo>
                    <a:pt x="347" y="341"/>
                    <a:pt x="360" y="327"/>
                    <a:pt x="360" y="310"/>
                  </a:cubicBezTo>
                  <a:cubicBezTo>
                    <a:pt x="360" y="31"/>
                    <a:pt x="360" y="31"/>
                    <a:pt x="360" y="31"/>
                  </a:cubicBezTo>
                  <a:cubicBezTo>
                    <a:pt x="360" y="13"/>
                    <a:pt x="347" y="0"/>
                    <a:pt x="329" y="0"/>
                  </a:cubicBezTo>
                </a:path>
              </a:pathLst>
            </a:custGeom>
            <a:solidFill>
              <a:srgbClr val="6262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98">
              <a:extLst>
                <a:ext uri="{FF2B5EF4-FFF2-40B4-BE49-F238E27FC236}">
                  <a16:creationId xmlns:a16="http://schemas.microsoft.com/office/drawing/2014/main" id="{FD87F435-FE42-4B8D-9B12-007BA0BE8C38}"/>
                </a:ext>
              </a:extLst>
            </p:cNvPr>
            <p:cNvSpPr>
              <a:spLocks noChangeArrowheads="1"/>
            </p:cNvSpPr>
            <p:nvPr/>
          </p:nvSpPr>
          <p:spPr bwMode="auto">
            <a:xfrm>
              <a:off x="354013" y="5148263"/>
              <a:ext cx="1654175" cy="893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Rectangle 99">
              <a:extLst>
                <a:ext uri="{FF2B5EF4-FFF2-40B4-BE49-F238E27FC236}">
                  <a16:creationId xmlns:a16="http://schemas.microsoft.com/office/drawing/2014/main" id="{61B56321-8D94-4D12-BA95-F56BDCB0AC03}"/>
                </a:ext>
              </a:extLst>
            </p:cNvPr>
            <p:cNvSpPr>
              <a:spLocks noChangeArrowheads="1"/>
            </p:cNvSpPr>
            <p:nvPr/>
          </p:nvSpPr>
          <p:spPr bwMode="auto">
            <a:xfrm>
              <a:off x="395288" y="5157788"/>
              <a:ext cx="7778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6" name="Rectangle 100">
              <a:extLst>
                <a:ext uri="{FF2B5EF4-FFF2-40B4-BE49-F238E27FC236}">
                  <a16:creationId xmlns:a16="http://schemas.microsoft.com/office/drawing/2014/main" id="{8F941649-C50F-46C5-9E28-D1D822CF2D50}"/>
                </a:ext>
              </a:extLst>
            </p:cNvPr>
            <p:cNvSpPr>
              <a:spLocks noChangeArrowheads="1"/>
            </p:cNvSpPr>
            <p:nvPr/>
          </p:nvSpPr>
          <p:spPr bwMode="auto">
            <a:xfrm>
              <a:off x="431801" y="5157788"/>
              <a:ext cx="1333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7" name="Rectangle 101">
              <a:extLst>
                <a:ext uri="{FF2B5EF4-FFF2-40B4-BE49-F238E27FC236}">
                  <a16:creationId xmlns:a16="http://schemas.microsoft.com/office/drawing/2014/main" id="{3046088F-B326-4B6D-8DF3-F3B7464C3D91}"/>
                </a:ext>
              </a:extLst>
            </p:cNvPr>
            <p:cNvSpPr>
              <a:spLocks noChangeArrowheads="1"/>
            </p:cNvSpPr>
            <p:nvPr/>
          </p:nvSpPr>
          <p:spPr bwMode="auto">
            <a:xfrm>
              <a:off x="523876" y="5157788"/>
              <a:ext cx="714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8" name="Rectangle 102">
              <a:extLst>
                <a:ext uri="{FF2B5EF4-FFF2-40B4-BE49-F238E27FC236}">
                  <a16:creationId xmlns:a16="http://schemas.microsoft.com/office/drawing/2014/main" id="{DDE49A2B-9EC0-479A-80FF-FB5D30440778}"/>
                </a:ext>
              </a:extLst>
            </p:cNvPr>
            <p:cNvSpPr>
              <a:spLocks noChangeArrowheads="1"/>
            </p:cNvSpPr>
            <p:nvPr/>
          </p:nvSpPr>
          <p:spPr bwMode="auto">
            <a:xfrm>
              <a:off x="554038" y="5157788"/>
              <a:ext cx="1730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OSO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9" name="Rectangle 103">
              <a:extLst>
                <a:ext uri="{FF2B5EF4-FFF2-40B4-BE49-F238E27FC236}">
                  <a16:creationId xmlns:a16="http://schemas.microsoft.com/office/drawing/2014/main" id="{BB5607AD-E32F-4B97-9A01-03F6D47B1B90}"/>
                </a:ext>
              </a:extLst>
            </p:cNvPr>
            <p:cNvSpPr>
              <a:spLocks noChangeArrowheads="1"/>
            </p:cNvSpPr>
            <p:nvPr/>
          </p:nvSpPr>
          <p:spPr bwMode="auto">
            <a:xfrm>
              <a:off x="395288" y="5240338"/>
              <a:ext cx="952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0" name="Rectangle 104">
              <a:extLst>
                <a:ext uri="{FF2B5EF4-FFF2-40B4-BE49-F238E27FC236}">
                  <a16:creationId xmlns:a16="http://schemas.microsoft.com/office/drawing/2014/main" id="{E14764BE-E43D-4C01-A2A8-5C0D3CFFD2E7}"/>
                </a:ext>
              </a:extLst>
            </p:cNvPr>
            <p:cNvSpPr>
              <a:spLocks noChangeArrowheads="1"/>
            </p:cNvSpPr>
            <p:nvPr/>
          </p:nvSpPr>
          <p:spPr bwMode="auto">
            <a:xfrm>
              <a:off x="449263" y="5240338"/>
              <a:ext cx="80963"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1" name="Rectangle 105">
              <a:extLst>
                <a:ext uri="{FF2B5EF4-FFF2-40B4-BE49-F238E27FC236}">
                  <a16:creationId xmlns:a16="http://schemas.microsoft.com/office/drawing/2014/main" id="{ED633876-5EDC-43A4-B67C-6896CA66BB17}"/>
                </a:ext>
              </a:extLst>
            </p:cNvPr>
            <p:cNvSpPr>
              <a:spLocks noChangeArrowheads="1"/>
            </p:cNvSpPr>
            <p:nvPr/>
          </p:nvSpPr>
          <p:spPr bwMode="auto">
            <a:xfrm>
              <a:off x="488951" y="5240338"/>
              <a:ext cx="74613"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2" name="Rectangle 106">
              <a:extLst>
                <a:ext uri="{FF2B5EF4-FFF2-40B4-BE49-F238E27FC236}">
                  <a16:creationId xmlns:a16="http://schemas.microsoft.com/office/drawing/2014/main" id="{770A928E-EEF7-44CE-80C5-CBFE1F28DC5E}"/>
                </a:ext>
              </a:extLst>
            </p:cNvPr>
            <p:cNvSpPr>
              <a:spLocks noChangeArrowheads="1"/>
            </p:cNvSpPr>
            <p:nvPr/>
          </p:nvSpPr>
          <p:spPr bwMode="auto">
            <a:xfrm>
              <a:off x="527051" y="5240338"/>
              <a:ext cx="71438"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78D7"/>
                  </a:solidFill>
                  <a:effectLst/>
                  <a:latin typeface="Myriad Pro" panose="020B0503030403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3" name="Freeform 107">
              <a:extLst>
                <a:ext uri="{FF2B5EF4-FFF2-40B4-BE49-F238E27FC236}">
                  <a16:creationId xmlns:a16="http://schemas.microsoft.com/office/drawing/2014/main" id="{F2C2416F-70E3-4B23-9A53-FDD0967D1625}"/>
                </a:ext>
              </a:extLst>
            </p:cNvPr>
            <p:cNvSpPr>
              <a:spLocks/>
            </p:cNvSpPr>
            <p:nvPr/>
          </p:nvSpPr>
          <p:spPr bwMode="auto">
            <a:xfrm>
              <a:off x="169545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Freeform 108">
              <a:extLst>
                <a:ext uri="{FF2B5EF4-FFF2-40B4-BE49-F238E27FC236}">
                  <a16:creationId xmlns:a16="http://schemas.microsoft.com/office/drawing/2014/main" id="{FA8C602D-62EE-4546-BBC2-3A4441099FC0}"/>
                </a:ext>
              </a:extLst>
            </p:cNvPr>
            <p:cNvSpPr>
              <a:spLocks/>
            </p:cNvSpPr>
            <p:nvPr/>
          </p:nvSpPr>
          <p:spPr bwMode="auto">
            <a:xfrm>
              <a:off x="1401763" y="5199063"/>
              <a:ext cx="93663" cy="11113"/>
            </a:xfrm>
            <a:custGeom>
              <a:avLst/>
              <a:gdLst>
                <a:gd name="T0" fmla="*/ 1 w 31"/>
                <a:gd name="T1" fmla="*/ 4 h 4"/>
                <a:gd name="T2" fmla="*/ 30 w 31"/>
                <a:gd name="T3" fmla="*/ 4 h 4"/>
                <a:gd name="T4" fmla="*/ 31 w 31"/>
                <a:gd name="T5" fmla="*/ 2 h 4"/>
                <a:gd name="T6" fmla="*/ 30 w 31"/>
                <a:gd name="T7" fmla="*/ 0 h 4"/>
                <a:gd name="T8" fmla="*/ 1 w 31"/>
                <a:gd name="T9" fmla="*/ 0 h 4"/>
                <a:gd name="T10" fmla="*/ 0 w 31"/>
                <a:gd name="T11" fmla="*/ 2 h 4"/>
                <a:gd name="T12" fmla="*/ 1 w 3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1" h="4">
                  <a:moveTo>
                    <a:pt x="1" y="4"/>
                  </a:moveTo>
                  <a:cubicBezTo>
                    <a:pt x="30" y="4"/>
                    <a:pt x="30" y="4"/>
                    <a:pt x="30" y="4"/>
                  </a:cubicBezTo>
                  <a:cubicBezTo>
                    <a:pt x="31" y="4"/>
                    <a:pt x="31" y="3"/>
                    <a:pt x="31" y="2"/>
                  </a:cubicBezTo>
                  <a:cubicBezTo>
                    <a:pt x="31"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Freeform 109">
              <a:extLst>
                <a:ext uri="{FF2B5EF4-FFF2-40B4-BE49-F238E27FC236}">
                  <a16:creationId xmlns:a16="http://schemas.microsoft.com/office/drawing/2014/main" id="{D05C7308-8660-4ACD-A81F-4B7CB7D6F797}"/>
                </a:ext>
              </a:extLst>
            </p:cNvPr>
            <p:cNvSpPr>
              <a:spLocks/>
            </p:cNvSpPr>
            <p:nvPr/>
          </p:nvSpPr>
          <p:spPr bwMode="auto">
            <a:xfrm>
              <a:off x="154940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Freeform 110">
              <a:extLst>
                <a:ext uri="{FF2B5EF4-FFF2-40B4-BE49-F238E27FC236}">
                  <a16:creationId xmlns:a16="http://schemas.microsoft.com/office/drawing/2014/main" id="{FB109688-3A86-40CD-B2DC-3BF864C99154}"/>
                </a:ext>
              </a:extLst>
            </p:cNvPr>
            <p:cNvSpPr>
              <a:spLocks/>
            </p:cNvSpPr>
            <p:nvPr/>
          </p:nvSpPr>
          <p:spPr bwMode="auto">
            <a:xfrm>
              <a:off x="1841501" y="5199063"/>
              <a:ext cx="95250" cy="11113"/>
            </a:xfrm>
            <a:custGeom>
              <a:avLst/>
              <a:gdLst>
                <a:gd name="T0" fmla="*/ 1 w 32"/>
                <a:gd name="T1" fmla="*/ 4 h 4"/>
                <a:gd name="T2" fmla="*/ 30 w 32"/>
                <a:gd name="T3" fmla="*/ 4 h 4"/>
                <a:gd name="T4" fmla="*/ 32 w 32"/>
                <a:gd name="T5" fmla="*/ 2 h 4"/>
                <a:gd name="T6" fmla="*/ 30 w 32"/>
                <a:gd name="T7" fmla="*/ 0 h 4"/>
                <a:gd name="T8" fmla="*/ 1 w 32"/>
                <a:gd name="T9" fmla="*/ 0 h 4"/>
                <a:gd name="T10" fmla="*/ 0 w 32"/>
                <a:gd name="T11" fmla="*/ 2 h 4"/>
                <a:gd name="T12" fmla="*/ 1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1" y="4"/>
                  </a:moveTo>
                  <a:cubicBezTo>
                    <a:pt x="30" y="4"/>
                    <a:pt x="30" y="4"/>
                    <a:pt x="30" y="4"/>
                  </a:cubicBezTo>
                  <a:cubicBezTo>
                    <a:pt x="31" y="4"/>
                    <a:pt x="32" y="3"/>
                    <a:pt x="32" y="2"/>
                  </a:cubicBezTo>
                  <a:cubicBezTo>
                    <a:pt x="32" y="1"/>
                    <a:pt x="31" y="0"/>
                    <a:pt x="30" y="0"/>
                  </a:cubicBezTo>
                  <a:cubicBezTo>
                    <a:pt x="1" y="0"/>
                    <a:pt x="1" y="0"/>
                    <a:pt x="1" y="0"/>
                  </a:cubicBezTo>
                  <a:cubicBezTo>
                    <a:pt x="0" y="0"/>
                    <a:pt x="0" y="1"/>
                    <a:pt x="0" y="2"/>
                  </a:cubicBezTo>
                  <a:cubicBezTo>
                    <a:pt x="0" y="3"/>
                    <a:pt x="0" y="4"/>
                    <a:pt x="1"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Freeform 111">
              <a:extLst>
                <a:ext uri="{FF2B5EF4-FFF2-40B4-BE49-F238E27FC236}">
                  <a16:creationId xmlns:a16="http://schemas.microsoft.com/office/drawing/2014/main" id="{73650608-6EDA-4CE3-BE95-C69A786BE92E}"/>
                </a:ext>
              </a:extLst>
            </p:cNvPr>
            <p:cNvSpPr>
              <a:spLocks/>
            </p:cNvSpPr>
            <p:nvPr/>
          </p:nvSpPr>
          <p:spPr bwMode="auto">
            <a:xfrm>
              <a:off x="404813" y="5568951"/>
              <a:ext cx="146050" cy="9525"/>
            </a:xfrm>
            <a:custGeom>
              <a:avLst/>
              <a:gdLst>
                <a:gd name="T0" fmla="*/ 2 w 49"/>
                <a:gd name="T1" fmla="*/ 3 h 3"/>
                <a:gd name="T2" fmla="*/ 47 w 49"/>
                <a:gd name="T3" fmla="*/ 3 h 3"/>
                <a:gd name="T4" fmla="*/ 49 w 49"/>
                <a:gd name="T5" fmla="*/ 1 h 3"/>
                <a:gd name="T6" fmla="*/ 47 w 49"/>
                <a:gd name="T7" fmla="*/ 0 h 3"/>
                <a:gd name="T8" fmla="*/ 2 w 49"/>
                <a:gd name="T9" fmla="*/ 0 h 3"/>
                <a:gd name="T10" fmla="*/ 0 w 49"/>
                <a:gd name="T11" fmla="*/ 1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2"/>
                    <a:pt x="49" y="1"/>
                  </a:cubicBezTo>
                  <a:cubicBezTo>
                    <a:pt x="49" y="1"/>
                    <a:pt x="48" y="0"/>
                    <a:pt x="47" y="0"/>
                  </a:cubicBezTo>
                  <a:cubicBezTo>
                    <a:pt x="2" y="0"/>
                    <a:pt x="2" y="0"/>
                    <a:pt x="2" y="0"/>
                  </a:cubicBezTo>
                  <a:cubicBezTo>
                    <a:pt x="1" y="0"/>
                    <a:pt x="0" y="1"/>
                    <a:pt x="0" y="1"/>
                  </a:cubicBezTo>
                  <a:cubicBezTo>
                    <a:pt x="0" y="2"/>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Freeform 112">
              <a:extLst>
                <a:ext uri="{FF2B5EF4-FFF2-40B4-BE49-F238E27FC236}">
                  <a16:creationId xmlns:a16="http://schemas.microsoft.com/office/drawing/2014/main" id="{6C0AD554-751E-4B1C-89B0-131E3F8BC778}"/>
                </a:ext>
              </a:extLst>
            </p:cNvPr>
            <p:cNvSpPr>
              <a:spLocks/>
            </p:cNvSpPr>
            <p:nvPr/>
          </p:nvSpPr>
          <p:spPr bwMode="auto">
            <a:xfrm>
              <a:off x="404813" y="5459413"/>
              <a:ext cx="146050" cy="7938"/>
            </a:xfrm>
            <a:custGeom>
              <a:avLst/>
              <a:gdLst>
                <a:gd name="T0" fmla="*/ 2 w 49"/>
                <a:gd name="T1" fmla="*/ 3 h 3"/>
                <a:gd name="T2" fmla="*/ 47 w 49"/>
                <a:gd name="T3" fmla="*/ 3 h 3"/>
                <a:gd name="T4" fmla="*/ 49 w 49"/>
                <a:gd name="T5" fmla="*/ 1 h 3"/>
                <a:gd name="T6" fmla="*/ 47 w 49"/>
                <a:gd name="T7" fmla="*/ 0 h 3"/>
                <a:gd name="T8" fmla="*/ 2 w 49"/>
                <a:gd name="T9" fmla="*/ 0 h 3"/>
                <a:gd name="T10" fmla="*/ 0 w 49"/>
                <a:gd name="T11" fmla="*/ 1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2"/>
                    <a:pt x="49" y="1"/>
                  </a:cubicBezTo>
                  <a:cubicBezTo>
                    <a:pt x="49" y="0"/>
                    <a:pt x="48" y="0"/>
                    <a:pt x="47" y="0"/>
                  </a:cubicBezTo>
                  <a:cubicBezTo>
                    <a:pt x="2" y="0"/>
                    <a:pt x="2" y="0"/>
                    <a:pt x="2" y="0"/>
                  </a:cubicBezTo>
                  <a:cubicBezTo>
                    <a:pt x="1" y="0"/>
                    <a:pt x="0" y="0"/>
                    <a:pt x="0" y="1"/>
                  </a:cubicBezTo>
                  <a:cubicBezTo>
                    <a:pt x="0" y="2"/>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Freeform 113">
              <a:extLst>
                <a:ext uri="{FF2B5EF4-FFF2-40B4-BE49-F238E27FC236}">
                  <a16:creationId xmlns:a16="http://schemas.microsoft.com/office/drawing/2014/main" id="{0FCB7FFA-2A45-4DCA-99E0-9E74DCE8CA3D}"/>
                </a:ext>
              </a:extLst>
            </p:cNvPr>
            <p:cNvSpPr>
              <a:spLocks/>
            </p:cNvSpPr>
            <p:nvPr/>
          </p:nvSpPr>
          <p:spPr bwMode="auto">
            <a:xfrm>
              <a:off x="404813" y="5513388"/>
              <a:ext cx="146050" cy="11113"/>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114">
              <a:extLst>
                <a:ext uri="{FF2B5EF4-FFF2-40B4-BE49-F238E27FC236}">
                  <a16:creationId xmlns:a16="http://schemas.microsoft.com/office/drawing/2014/main" id="{2FD29690-E6FC-4FAD-9F47-2C097A77EF68}"/>
                </a:ext>
              </a:extLst>
            </p:cNvPr>
            <p:cNvSpPr>
              <a:spLocks/>
            </p:cNvSpPr>
            <p:nvPr/>
          </p:nvSpPr>
          <p:spPr bwMode="auto">
            <a:xfrm>
              <a:off x="404813" y="5622926"/>
              <a:ext cx="146050" cy="12700"/>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3" name="Freeform 115">
              <a:extLst>
                <a:ext uri="{FF2B5EF4-FFF2-40B4-BE49-F238E27FC236}">
                  <a16:creationId xmlns:a16="http://schemas.microsoft.com/office/drawing/2014/main" id="{219EEF59-2B7D-47C5-A6B6-036423FD0F59}"/>
                </a:ext>
              </a:extLst>
            </p:cNvPr>
            <p:cNvSpPr>
              <a:spLocks/>
            </p:cNvSpPr>
            <p:nvPr/>
          </p:nvSpPr>
          <p:spPr bwMode="auto">
            <a:xfrm>
              <a:off x="404813" y="5734051"/>
              <a:ext cx="146050" cy="11113"/>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47" y="4"/>
                    <a:pt x="47" y="4"/>
                    <a:pt x="47" y="4"/>
                  </a:cubicBezTo>
                  <a:cubicBezTo>
                    <a:pt x="48" y="4"/>
                    <a:pt x="49" y="3"/>
                    <a:pt x="49" y="2"/>
                  </a:cubicBezTo>
                  <a:cubicBezTo>
                    <a:pt x="49" y="1"/>
                    <a:pt x="48" y="0"/>
                    <a:pt x="47" y="0"/>
                  </a:cubicBezTo>
                  <a:cubicBezTo>
                    <a:pt x="2" y="0"/>
                    <a:pt x="2" y="0"/>
                    <a:pt x="2" y="0"/>
                  </a:cubicBezTo>
                  <a:cubicBezTo>
                    <a:pt x="1" y="0"/>
                    <a:pt x="0" y="1"/>
                    <a:pt x="0" y="2"/>
                  </a:cubicBezTo>
                  <a:cubicBezTo>
                    <a:pt x="0" y="3"/>
                    <a:pt x="1" y="4"/>
                    <a:pt x="2" y="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5" name="Freeform 116">
              <a:extLst>
                <a:ext uri="{FF2B5EF4-FFF2-40B4-BE49-F238E27FC236}">
                  <a16:creationId xmlns:a16="http://schemas.microsoft.com/office/drawing/2014/main" id="{DDCECB16-E874-46DC-9274-BBA060474AF5}"/>
                </a:ext>
              </a:extLst>
            </p:cNvPr>
            <p:cNvSpPr>
              <a:spLocks/>
            </p:cNvSpPr>
            <p:nvPr/>
          </p:nvSpPr>
          <p:spPr bwMode="auto">
            <a:xfrm>
              <a:off x="404813" y="5680076"/>
              <a:ext cx="146050" cy="9525"/>
            </a:xfrm>
            <a:custGeom>
              <a:avLst/>
              <a:gdLst>
                <a:gd name="T0" fmla="*/ 2 w 49"/>
                <a:gd name="T1" fmla="*/ 3 h 3"/>
                <a:gd name="T2" fmla="*/ 47 w 49"/>
                <a:gd name="T3" fmla="*/ 3 h 3"/>
                <a:gd name="T4" fmla="*/ 49 w 49"/>
                <a:gd name="T5" fmla="*/ 2 h 3"/>
                <a:gd name="T6" fmla="*/ 47 w 49"/>
                <a:gd name="T7" fmla="*/ 0 h 3"/>
                <a:gd name="T8" fmla="*/ 2 w 49"/>
                <a:gd name="T9" fmla="*/ 0 h 3"/>
                <a:gd name="T10" fmla="*/ 0 w 49"/>
                <a:gd name="T11" fmla="*/ 2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3"/>
                    <a:pt x="49" y="2"/>
                  </a:cubicBezTo>
                  <a:cubicBezTo>
                    <a:pt x="49" y="1"/>
                    <a:pt x="48" y="0"/>
                    <a:pt x="47" y="0"/>
                  </a:cubicBezTo>
                  <a:cubicBezTo>
                    <a:pt x="2" y="0"/>
                    <a:pt x="2" y="0"/>
                    <a:pt x="2" y="0"/>
                  </a:cubicBezTo>
                  <a:cubicBezTo>
                    <a:pt x="1" y="0"/>
                    <a:pt x="0" y="1"/>
                    <a:pt x="0" y="2"/>
                  </a:cubicBezTo>
                  <a:cubicBezTo>
                    <a:pt x="0" y="3"/>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7" name="Freeform 117">
              <a:extLst>
                <a:ext uri="{FF2B5EF4-FFF2-40B4-BE49-F238E27FC236}">
                  <a16:creationId xmlns:a16="http://schemas.microsoft.com/office/drawing/2014/main" id="{D248A422-1782-4D40-B68D-78E64C35E0F6}"/>
                </a:ext>
              </a:extLst>
            </p:cNvPr>
            <p:cNvSpPr>
              <a:spLocks/>
            </p:cNvSpPr>
            <p:nvPr/>
          </p:nvSpPr>
          <p:spPr bwMode="auto">
            <a:xfrm>
              <a:off x="404813" y="5791201"/>
              <a:ext cx="146050" cy="7938"/>
            </a:xfrm>
            <a:custGeom>
              <a:avLst/>
              <a:gdLst>
                <a:gd name="T0" fmla="*/ 2 w 49"/>
                <a:gd name="T1" fmla="*/ 3 h 3"/>
                <a:gd name="T2" fmla="*/ 47 w 49"/>
                <a:gd name="T3" fmla="*/ 3 h 3"/>
                <a:gd name="T4" fmla="*/ 49 w 49"/>
                <a:gd name="T5" fmla="*/ 2 h 3"/>
                <a:gd name="T6" fmla="*/ 47 w 49"/>
                <a:gd name="T7" fmla="*/ 0 h 3"/>
                <a:gd name="T8" fmla="*/ 2 w 49"/>
                <a:gd name="T9" fmla="*/ 0 h 3"/>
                <a:gd name="T10" fmla="*/ 0 w 49"/>
                <a:gd name="T11" fmla="*/ 2 h 3"/>
                <a:gd name="T12" fmla="*/ 2 w 49"/>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9" h="3">
                  <a:moveTo>
                    <a:pt x="2" y="3"/>
                  </a:moveTo>
                  <a:cubicBezTo>
                    <a:pt x="47" y="3"/>
                    <a:pt x="47" y="3"/>
                    <a:pt x="47" y="3"/>
                  </a:cubicBezTo>
                  <a:cubicBezTo>
                    <a:pt x="48" y="3"/>
                    <a:pt x="49" y="3"/>
                    <a:pt x="49" y="2"/>
                  </a:cubicBezTo>
                  <a:cubicBezTo>
                    <a:pt x="49" y="1"/>
                    <a:pt x="48" y="0"/>
                    <a:pt x="47" y="0"/>
                  </a:cubicBezTo>
                  <a:cubicBezTo>
                    <a:pt x="2" y="0"/>
                    <a:pt x="2" y="0"/>
                    <a:pt x="2" y="0"/>
                  </a:cubicBezTo>
                  <a:cubicBezTo>
                    <a:pt x="1" y="0"/>
                    <a:pt x="0" y="1"/>
                    <a:pt x="0" y="2"/>
                  </a:cubicBezTo>
                  <a:cubicBezTo>
                    <a:pt x="0" y="3"/>
                    <a:pt x="1" y="3"/>
                    <a:pt x="2" y="3"/>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9" name="Freeform 118">
              <a:extLst>
                <a:ext uri="{FF2B5EF4-FFF2-40B4-BE49-F238E27FC236}">
                  <a16:creationId xmlns:a16="http://schemas.microsoft.com/office/drawing/2014/main" id="{7A2908DA-91E7-4BCC-A54A-62A1B6C39490}"/>
                </a:ext>
              </a:extLst>
            </p:cNvPr>
            <p:cNvSpPr>
              <a:spLocks/>
            </p:cNvSpPr>
            <p:nvPr/>
          </p:nvSpPr>
          <p:spPr bwMode="auto">
            <a:xfrm>
              <a:off x="1397001" y="5243513"/>
              <a:ext cx="542925" cy="63500"/>
            </a:xfrm>
            <a:custGeom>
              <a:avLst/>
              <a:gdLst>
                <a:gd name="T0" fmla="*/ 178 w 182"/>
                <a:gd name="T1" fmla="*/ 19 h 21"/>
                <a:gd name="T2" fmla="*/ 178 w 182"/>
                <a:gd name="T3" fmla="*/ 18 h 21"/>
                <a:gd name="T4" fmla="*/ 4 w 182"/>
                <a:gd name="T5" fmla="*/ 18 h 21"/>
                <a:gd name="T6" fmla="*/ 3 w 182"/>
                <a:gd name="T7" fmla="*/ 17 h 21"/>
                <a:gd name="T8" fmla="*/ 3 w 182"/>
                <a:gd name="T9" fmla="*/ 4 h 21"/>
                <a:gd name="T10" fmla="*/ 4 w 182"/>
                <a:gd name="T11" fmla="*/ 3 h 21"/>
                <a:gd name="T12" fmla="*/ 178 w 182"/>
                <a:gd name="T13" fmla="*/ 3 h 21"/>
                <a:gd name="T14" fmla="*/ 179 w 182"/>
                <a:gd name="T15" fmla="*/ 4 h 21"/>
                <a:gd name="T16" fmla="*/ 179 w 182"/>
                <a:gd name="T17" fmla="*/ 17 h 21"/>
                <a:gd name="T18" fmla="*/ 178 w 182"/>
                <a:gd name="T19" fmla="*/ 18 h 21"/>
                <a:gd name="T20" fmla="*/ 178 w 182"/>
                <a:gd name="T21" fmla="*/ 19 h 21"/>
                <a:gd name="T22" fmla="*/ 178 w 182"/>
                <a:gd name="T23" fmla="*/ 21 h 21"/>
                <a:gd name="T24" fmla="*/ 182 w 182"/>
                <a:gd name="T25" fmla="*/ 17 h 21"/>
                <a:gd name="T26" fmla="*/ 182 w 182"/>
                <a:gd name="T27" fmla="*/ 4 h 21"/>
                <a:gd name="T28" fmla="*/ 178 w 182"/>
                <a:gd name="T29" fmla="*/ 0 h 21"/>
                <a:gd name="T30" fmla="*/ 4 w 182"/>
                <a:gd name="T31" fmla="*/ 0 h 21"/>
                <a:gd name="T32" fmla="*/ 0 w 182"/>
                <a:gd name="T33" fmla="*/ 4 h 21"/>
                <a:gd name="T34" fmla="*/ 0 w 182"/>
                <a:gd name="T35" fmla="*/ 17 h 21"/>
                <a:gd name="T36" fmla="*/ 4 w 182"/>
                <a:gd name="T37" fmla="*/ 21 h 21"/>
                <a:gd name="T38" fmla="*/ 178 w 182"/>
                <a:gd name="T39" fmla="*/ 21 h 21"/>
                <a:gd name="T40" fmla="*/ 178 w 182"/>
                <a:gd name="T41"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21">
                  <a:moveTo>
                    <a:pt x="178" y="19"/>
                  </a:moveTo>
                  <a:cubicBezTo>
                    <a:pt x="178" y="18"/>
                    <a:pt x="178" y="18"/>
                    <a:pt x="178" y="18"/>
                  </a:cubicBezTo>
                  <a:cubicBezTo>
                    <a:pt x="4" y="18"/>
                    <a:pt x="4" y="18"/>
                    <a:pt x="4" y="18"/>
                  </a:cubicBezTo>
                  <a:cubicBezTo>
                    <a:pt x="4" y="18"/>
                    <a:pt x="3" y="17"/>
                    <a:pt x="3" y="17"/>
                  </a:cubicBezTo>
                  <a:cubicBezTo>
                    <a:pt x="3" y="4"/>
                    <a:pt x="3" y="4"/>
                    <a:pt x="3" y="4"/>
                  </a:cubicBezTo>
                  <a:cubicBezTo>
                    <a:pt x="3" y="3"/>
                    <a:pt x="4" y="3"/>
                    <a:pt x="4" y="3"/>
                  </a:cubicBezTo>
                  <a:cubicBezTo>
                    <a:pt x="178" y="3"/>
                    <a:pt x="178" y="3"/>
                    <a:pt x="178" y="3"/>
                  </a:cubicBezTo>
                  <a:cubicBezTo>
                    <a:pt x="179" y="3"/>
                    <a:pt x="179" y="3"/>
                    <a:pt x="179" y="4"/>
                  </a:cubicBezTo>
                  <a:cubicBezTo>
                    <a:pt x="179" y="17"/>
                    <a:pt x="179" y="17"/>
                    <a:pt x="179" y="17"/>
                  </a:cubicBezTo>
                  <a:cubicBezTo>
                    <a:pt x="179" y="17"/>
                    <a:pt x="179" y="18"/>
                    <a:pt x="178" y="18"/>
                  </a:cubicBezTo>
                  <a:cubicBezTo>
                    <a:pt x="178" y="19"/>
                    <a:pt x="178" y="19"/>
                    <a:pt x="178" y="19"/>
                  </a:cubicBezTo>
                  <a:cubicBezTo>
                    <a:pt x="178" y="21"/>
                    <a:pt x="178" y="21"/>
                    <a:pt x="178" y="21"/>
                  </a:cubicBezTo>
                  <a:cubicBezTo>
                    <a:pt x="180" y="21"/>
                    <a:pt x="182" y="19"/>
                    <a:pt x="182" y="17"/>
                  </a:cubicBezTo>
                  <a:cubicBezTo>
                    <a:pt x="182" y="4"/>
                    <a:pt x="182" y="4"/>
                    <a:pt x="182" y="4"/>
                  </a:cubicBezTo>
                  <a:cubicBezTo>
                    <a:pt x="182" y="2"/>
                    <a:pt x="180" y="0"/>
                    <a:pt x="178" y="0"/>
                  </a:cubicBezTo>
                  <a:cubicBezTo>
                    <a:pt x="4" y="0"/>
                    <a:pt x="4" y="0"/>
                    <a:pt x="4" y="0"/>
                  </a:cubicBezTo>
                  <a:cubicBezTo>
                    <a:pt x="2" y="0"/>
                    <a:pt x="0" y="2"/>
                    <a:pt x="0" y="4"/>
                  </a:cubicBezTo>
                  <a:cubicBezTo>
                    <a:pt x="0" y="17"/>
                    <a:pt x="0" y="17"/>
                    <a:pt x="0" y="17"/>
                  </a:cubicBezTo>
                  <a:cubicBezTo>
                    <a:pt x="0" y="19"/>
                    <a:pt x="2" y="21"/>
                    <a:pt x="4" y="21"/>
                  </a:cubicBezTo>
                  <a:cubicBezTo>
                    <a:pt x="178" y="21"/>
                    <a:pt x="178" y="21"/>
                    <a:pt x="178" y="21"/>
                  </a:cubicBezTo>
                  <a:lnTo>
                    <a:pt x="178" y="1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1" name="Freeform 119">
              <a:extLst>
                <a:ext uri="{FF2B5EF4-FFF2-40B4-BE49-F238E27FC236}">
                  <a16:creationId xmlns:a16="http://schemas.microsoft.com/office/drawing/2014/main" id="{C0D37CEE-B53B-4B89-9E51-3AFFAD8057B6}"/>
                </a:ext>
              </a:extLst>
            </p:cNvPr>
            <p:cNvSpPr>
              <a:spLocks/>
            </p:cNvSpPr>
            <p:nvPr/>
          </p:nvSpPr>
          <p:spPr bwMode="auto">
            <a:xfrm>
              <a:off x="1882776" y="5257801"/>
              <a:ext cx="23813" cy="22225"/>
            </a:xfrm>
            <a:custGeom>
              <a:avLst/>
              <a:gdLst>
                <a:gd name="T0" fmla="*/ 6 w 8"/>
                <a:gd name="T1" fmla="*/ 1 h 7"/>
                <a:gd name="T2" fmla="*/ 6 w 8"/>
                <a:gd name="T3" fmla="*/ 2 h 7"/>
                <a:gd name="T4" fmla="*/ 6 w 8"/>
                <a:gd name="T5" fmla="*/ 3 h 7"/>
                <a:gd name="T6" fmla="*/ 6 w 8"/>
                <a:gd name="T7" fmla="*/ 5 h 7"/>
                <a:gd name="T8" fmla="*/ 4 w 8"/>
                <a:gd name="T9" fmla="*/ 6 h 7"/>
                <a:gd name="T10" fmla="*/ 3 w 8"/>
                <a:gd name="T11" fmla="*/ 5 h 7"/>
                <a:gd name="T12" fmla="*/ 2 w 8"/>
                <a:gd name="T13" fmla="*/ 3 h 7"/>
                <a:gd name="T14" fmla="*/ 3 w 8"/>
                <a:gd name="T15" fmla="*/ 2 h 7"/>
                <a:gd name="T16" fmla="*/ 4 w 8"/>
                <a:gd name="T17" fmla="*/ 1 h 7"/>
                <a:gd name="T18" fmla="*/ 6 w 8"/>
                <a:gd name="T19" fmla="*/ 2 h 7"/>
                <a:gd name="T20" fmla="*/ 6 w 8"/>
                <a:gd name="T21" fmla="*/ 1 h 7"/>
                <a:gd name="T22" fmla="*/ 7 w 8"/>
                <a:gd name="T23" fmla="*/ 1 h 7"/>
                <a:gd name="T24" fmla="*/ 4 w 8"/>
                <a:gd name="T25" fmla="*/ 0 h 7"/>
                <a:gd name="T26" fmla="*/ 1 w 8"/>
                <a:gd name="T27" fmla="*/ 1 h 7"/>
                <a:gd name="T28" fmla="*/ 0 w 8"/>
                <a:gd name="T29" fmla="*/ 3 h 7"/>
                <a:gd name="T30" fmla="*/ 1 w 8"/>
                <a:gd name="T31" fmla="*/ 6 h 7"/>
                <a:gd name="T32" fmla="*/ 4 w 8"/>
                <a:gd name="T33" fmla="*/ 7 h 7"/>
                <a:gd name="T34" fmla="*/ 7 w 8"/>
                <a:gd name="T35" fmla="*/ 6 h 7"/>
                <a:gd name="T36" fmla="*/ 8 w 8"/>
                <a:gd name="T37" fmla="*/ 3 h 7"/>
                <a:gd name="T38" fmla="*/ 7 w 8"/>
                <a:gd name="T39" fmla="*/ 1 h 7"/>
                <a:gd name="T40" fmla="*/ 6 w 8"/>
                <a:gd name="T4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7">
                  <a:moveTo>
                    <a:pt x="6" y="1"/>
                  </a:moveTo>
                  <a:cubicBezTo>
                    <a:pt x="6" y="2"/>
                    <a:pt x="6" y="2"/>
                    <a:pt x="6" y="2"/>
                  </a:cubicBezTo>
                  <a:cubicBezTo>
                    <a:pt x="6" y="2"/>
                    <a:pt x="6" y="3"/>
                    <a:pt x="6" y="3"/>
                  </a:cubicBezTo>
                  <a:cubicBezTo>
                    <a:pt x="6" y="4"/>
                    <a:pt x="6" y="5"/>
                    <a:pt x="6" y="5"/>
                  </a:cubicBezTo>
                  <a:cubicBezTo>
                    <a:pt x="5" y="5"/>
                    <a:pt x="5" y="6"/>
                    <a:pt x="4" y="6"/>
                  </a:cubicBezTo>
                  <a:cubicBezTo>
                    <a:pt x="4" y="6"/>
                    <a:pt x="3" y="5"/>
                    <a:pt x="3" y="5"/>
                  </a:cubicBezTo>
                  <a:cubicBezTo>
                    <a:pt x="2" y="5"/>
                    <a:pt x="2" y="4"/>
                    <a:pt x="2" y="3"/>
                  </a:cubicBezTo>
                  <a:cubicBezTo>
                    <a:pt x="2" y="3"/>
                    <a:pt x="2" y="2"/>
                    <a:pt x="3" y="2"/>
                  </a:cubicBezTo>
                  <a:cubicBezTo>
                    <a:pt x="3" y="1"/>
                    <a:pt x="4" y="1"/>
                    <a:pt x="4" y="1"/>
                  </a:cubicBezTo>
                  <a:cubicBezTo>
                    <a:pt x="5" y="1"/>
                    <a:pt x="5" y="1"/>
                    <a:pt x="6" y="2"/>
                  </a:cubicBezTo>
                  <a:cubicBezTo>
                    <a:pt x="6" y="1"/>
                    <a:pt x="6" y="1"/>
                    <a:pt x="6" y="1"/>
                  </a:cubicBezTo>
                  <a:cubicBezTo>
                    <a:pt x="7" y="1"/>
                    <a:pt x="7" y="1"/>
                    <a:pt x="7" y="1"/>
                  </a:cubicBezTo>
                  <a:cubicBezTo>
                    <a:pt x="6" y="0"/>
                    <a:pt x="5" y="0"/>
                    <a:pt x="4" y="0"/>
                  </a:cubicBezTo>
                  <a:cubicBezTo>
                    <a:pt x="3" y="0"/>
                    <a:pt x="2" y="0"/>
                    <a:pt x="1" y="1"/>
                  </a:cubicBezTo>
                  <a:cubicBezTo>
                    <a:pt x="1" y="1"/>
                    <a:pt x="0" y="2"/>
                    <a:pt x="0" y="3"/>
                  </a:cubicBezTo>
                  <a:cubicBezTo>
                    <a:pt x="0" y="4"/>
                    <a:pt x="1" y="5"/>
                    <a:pt x="1" y="6"/>
                  </a:cubicBezTo>
                  <a:cubicBezTo>
                    <a:pt x="2" y="7"/>
                    <a:pt x="3" y="7"/>
                    <a:pt x="4" y="7"/>
                  </a:cubicBezTo>
                  <a:cubicBezTo>
                    <a:pt x="5" y="7"/>
                    <a:pt x="6" y="7"/>
                    <a:pt x="7" y="6"/>
                  </a:cubicBezTo>
                  <a:cubicBezTo>
                    <a:pt x="8" y="5"/>
                    <a:pt x="8" y="4"/>
                    <a:pt x="8" y="3"/>
                  </a:cubicBezTo>
                  <a:cubicBezTo>
                    <a:pt x="8" y="2"/>
                    <a:pt x="8" y="1"/>
                    <a:pt x="7" y="1"/>
                  </a:cubicBezTo>
                  <a:lnTo>
                    <a:pt x="6" y="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3" name="Freeform 120">
              <a:extLst>
                <a:ext uri="{FF2B5EF4-FFF2-40B4-BE49-F238E27FC236}">
                  <a16:creationId xmlns:a16="http://schemas.microsoft.com/office/drawing/2014/main" id="{8AE1A2F4-8B4F-4AB7-A1CE-05EFC78D2947}"/>
                </a:ext>
              </a:extLst>
            </p:cNvPr>
            <p:cNvSpPr>
              <a:spLocks/>
            </p:cNvSpPr>
            <p:nvPr/>
          </p:nvSpPr>
          <p:spPr bwMode="auto">
            <a:xfrm>
              <a:off x="1901826" y="5273676"/>
              <a:ext cx="14288" cy="17463"/>
            </a:xfrm>
            <a:custGeom>
              <a:avLst/>
              <a:gdLst>
                <a:gd name="T0" fmla="*/ 9 w 9"/>
                <a:gd name="T1" fmla="*/ 9 h 11"/>
                <a:gd name="T2" fmla="*/ 2 w 9"/>
                <a:gd name="T3" fmla="*/ 0 h 11"/>
                <a:gd name="T4" fmla="*/ 0 w 9"/>
                <a:gd name="T5" fmla="*/ 0 h 11"/>
                <a:gd name="T6" fmla="*/ 0 w 9"/>
                <a:gd name="T7" fmla="*/ 2 h 11"/>
                <a:gd name="T8" fmla="*/ 7 w 9"/>
                <a:gd name="T9" fmla="*/ 11 h 11"/>
                <a:gd name="T10" fmla="*/ 9 w 9"/>
                <a:gd name="T11" fmla="*/ 11 h 11"/>
                <a:gd name="T12" fmla="*/ 9 w 9"/>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9"/>
                  </a:moveTo>
                  <a:lnTo>
                    <a:pt x="2" y="0"/>
                  </a:lnTo>
                  <a:lnTo>
                    <a:pt x="0" y="0"/>
                  </a:lnTo>
                  <a:lnTo>
                    <a:pt x="0" y="2"/>
                  </a:lnTo>
                  <a:lnTo>
                    <a:pt x="7" y="11"/>
                  </a:lnTo>
                  <a:lnTo>
                    <a:pt x="9" y="11"/>
                  </a:lnTo>
                  <a:lnTo>
                    <a:pt x="9"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5" name="Freeform 121">
              <a:extLst>
                <a:ext uri="{FF2B5EF4-FFF2-40B4-BE49-F238E27FC236}">
                  <a16:creationId xmlns:a16="http://schemas.microsoft.com/office/drawing/2014/main" id="{1D564055-644F-4151-9F9F-860175595494}"/>
                </a:ext>
              </a:extLst>
            </p:cNvPr>
            <p:cNvSpPr>
              <a:spLocks/>
            </p:cNvSpPr>
            <p:nvPr/>
          </p:nvSpPr>
          <p:spPr bwMode="auto">
            <a:xfrm>
              <a:off x="1901826" y="5273676"/>
              <a:ext cx="14288" cy="17463"/>
            </a:xfrm>
            <a:custGeom>
              <a:avLst/>
              <a:gdLst>
                <a:gd name="T0" fmla="*/ 9 w 9"/>
                <a:gd name="T1" fmla="*/ 9 h 11"/>
                <a:gd name="T2" fmla="*/ 2 w 9"/>
                <a:gd name="T3" fmla="*/ 0 h 11"/>
                <a:gd name="T4" fmla="*/ 0 w 9"/>
                <a:gd name="T5" fmla="*/ 0 h 11"/>
                <a:gd name="T6" fmla="*/ 0 w 9"/>
                <a:gd name="T7" fmla="*/ 2 h 11"/>
                <a:gd name="T8" fmla="*/ 7 w 9"/>
                <a:gd name="T9" fmla="*/ 11 h 11"/>
                <a:gd name="T10" fmla="*/ 9 w 9"/>
                <a:gd name="T11" fmla="*/ 11 h 11"/>
                <a:gd name="T12" fmla="*/ 9 w 9"/>
                <a:gd name="T13" fmla="*/ 9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9"/>
                  </a:moveTo>
                  <a:lnTo>
                    <a:pt x="2" y="0"/>
                  </a:lnTo>
                  <a:lnTo>
                    <a:pt x="0" y="0"/>
                  </a:lnTo>
                  <a:lnTo>
                    <a:pt x="0" y="2"/>
                  </a:lnTo>
                  <a:lnTo>
                    <a:pt x="7" y="11"/>
                  </a:lnTo>
                  <a:lnTo>
                    <a:pt x="9" y="11"/>
                  </a:lnTo>
                  <a:lnTo>
                    <a:pt x="9"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6" name="Rectangle 122">
              <a:extLst>
                <a:ext uri="{FF2B5EF4-FFF2-40B4-BE49-F238E27FC236}">
                  <a16:creationId xmlns:a16="http://schemas.microsoft.com/office/drawing/2014/main" id="{C33DFBF7-AA43-4592-A391-72D87DA2BE44}"/>
                </a:ext>
              </a:extLst>
            </p:cNvPr>
            <p:cNvSpPr>
              <a:spLocks noChangeArrowheads="1"/>
            </p:cNvSpPr>
            <p:nvPr/>
          </p:nvSpPr>
          <p:spPr bwMode="auto">
            <a:xfrm>
              <a:off x="381001" y="5341938"/>
              <a:ext cx="1582738" cy="603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1" name="Picture 123">
              <a:extLst>
                <a:ext uri="{FF2B5EF4-FFF2-40B4-BE49-F238E27FC236}">
                  <a16:creationId xmlns:a16="http://schemas.microsoft.com/office/drawing/2014/main" id="{B7FC563D-4FB6-4983-B51C-5ECC0EA12D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563" y="5354638"/>
              <a:ext cx="106363"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7" name="Freeform 124">
              <a:extLst>
                <a:ext uri="{FF2B5EF4-FFF2-40B4-BE49-F238E27FC236}">
                  <a16:creationId xmlns:a16="http://schemas.microsoft.com/office/drawing/2014/main" id="{8B2256B2-537E-4FD5-8435-C04A381C4244}"/>
                </a:ext>
              </a:extLst>
            </p:cNvPr>
            <p:cNvSpPr>
              <a:spLocks/>
            </p:cNvSpPr>
            <p:nvPr/>
          </p:nvSpPr>
          <p:spPr bwMode="auto">
            <a:xfrm>
              <a:off x="825501" y="5365751"/>
              <a:ext cx="93663"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3" name="Picture 125">
              <a:extLst>
                <a:ext uri="{FF2B5EF4-FFF2-40B4-BE49-F238E27FC236}">
                  <a16:creationId xmlns:a16="http://schemas.microsoft.com/office/drawing/2014/main" id="{5BE54B99-E716-46FE-9A36-0574A3DAE29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6"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8" name="Freeform 126">
              <a:extLst>
                <a:ext uri="{FF2B5EF4-FFF2-40B4-BE49-F238E27FC236}">
                  <a16:creationId xmlns:a16="http://schemas.microsoft.com/office/drawing/2014/main" id="{5811BCC0-1062-4586-B37B-E221C1C57174}"/>
                </a:ext>
              </a:extLst>
            </p:cNvPr>
            <p:cNvSpPr>
              <a:spLocks/>
            </p:cNvSpPr>
            <p:nvPr/>
          </p:nvSpPr>
          <p:spPr bwMode="auto">
            <a:xfrm>
              <a:off x="431801" y="5365751"/>
              <a:ext cx="92075"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5" name="Picture 127">
              <a:extLst>
                <a:ext uri="{FF2B5EF4-FFF2-40B4-BE49-F238E27FC236}">
                  <a16:creationId xmlns:a16="http://schemas.microsoft.com/office/drawing/2014/main" id="{F60AF09F-9AA8-4724-93FA-58C16713A3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26"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 name="Freeform 128">
              <a:extLst>
                <a:ext uri="{FF2B5EF4-FFF2-40B4-BE49-F238E27FC236}">
                  <a16:creationId xmlns:a16="http://schemas.microsoft.com/office/drawing/2014/main" id="{5087388F-3469-4AE0-82B8-89464AB5DDAA}"/>
                </a:ext>
              </a:extLst>
            </p:cNvPr>
            <p:cNvSpPr>
              <a:spLocks/>
            </p:cNvSpPr>
            <p:nvPr/>
          </p:nvSpPr>
          <p:spPr bwMode="auto">
            <a:xfrm>
              <a:off x="628651" y="5365751"/>
              <a:ext cx="92075" cy="9525"/>
            </a:xfrm>
            <a:custGeom>
              <a:avLst/>
              <a:gdLst>
                <a:gd name="T0" fmla="*/ 1 w 31"/>
                <a:gd name="T1" fmla="*/ 3 h 3"/>
                <a:gd name="T2" fmla="*/ 30 w 31"/>
                <a:gd name="T3" fmla="*/ 3 h 3"/>
                <a:gd name="T4" fmla="*/ 31 w 31"/>
                <a:gd name="T5" fmla="*/ 2 h 3"/>
                <a:gd name="T6" fmla="*/ 30 w 31"/>
                <a:gd name="T7" fmla="*/ 0 h 3"/>
                <a:gd name="T8" fmla="*/ 1 w 31"/>
                <a:gd name="T9" fmla="*/ 0 h 3"/>
                <a:gd name="T10" fmla="*/ 0 w 31"/>
                <a:gd name="T11" fmla="*/ 2 h 3"/>
                <a:gd name="T12" fmla="*/ 1 w 3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 y="3"/>
                  </a:moveTo>
                  <a:cubicBezTo>
                    <a:pt x="30" y="3"/>
                    <a:pt x="30" y="3"/>
                    <a:pt x="30" y="3"/>
                  </a:cubicBezTo>
                  <a:cubicBezTo>
                    <a:pt x="31" y="3"/>
                    <a:pt x="31" y="3"/>
                    <a:pt x="31" y="2"/>
                  </a:cubicBezTo>
                  <a:cubicBezTo>
                    <a:pt x="31" y="1"/>
                    <a:pt x="31" y="0"/>
                    <a:pt x="30" y="0"/>
                  </a:cubicBezTo>
                  <a:cubicBezTo>
                    <a:pt x="1" y="0"/>
                    <a:pt x="1" y="0"/>
                    <a:pt x="1" y="0"/>
                  </a:cubicBezTo>
                  <a:cubicBezTo>
                    <a:pt x="0" y="0"/>
                    <a:pt x="0" y="1"/>
                    <a:pt x="0" y="2"/>
                  </a:cubicBezTo>
                  <a:cubicBezTo>
                    <a:pt x="0" y="3"/>
                    <a:pt x="0" y="3"/>
                    <a:pt x="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7" name="Picture 129">
              <a:extLst>
                <a:ext uri="{FF2B5EF4-FFF2-40B4-BE49-F238E27FC236}">
                  <a16:creationId xmlns:a16="http://schemas.microsoft.com/office/drawing/2014/main" id="{0A4110B6-3CD0-4A50-A304-E824DF2682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41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0" name="Freeform 130">
              <a:extLst>
                <a:ext uri="{FF2B5EF4-FFF2-40B4-BE49-F238E27FC236}">
                  <a16:creationId xmlns:a16="http://schemas.microsoft.com/office/drawing/2014/main" id="{57E32A0C-EDD5-4FD3-B8A8-99A7C902EF40}"/>
                </a:ext>
              </a:extLst>
            </p:cNvPr>
            <p:cNvSpPr>
              <a:spLocks/>
            </p:cNvSpPr>
            <p:nvPr/>
          </p:nvSpPr>
          <p:spPr bwMode="auto">
            <a:xfrm>
              <a:off x="102076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79" name="Picture 131">
              <a:extLst>
                <a:ext uri="{FF2B5EF4-FFF2-40B4-BE49-F238E27FC236}">
                  <a16:creationId xmlns:a16="http://schemas.microsoft.com/office/drawing/2014/main" id="{D64B00E2-440E-48AD-91CC-696171A5B7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496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1" name="Freeform 132">
              <a:extLst>
                <a:ext uri="{FF2B5EF4-FFF2-40B4-BE49-F238E27FC236}">
                  <a16:creationId xmlns:a16="http://schemas.microsoft.com/office/drawing/2014/main" id="{C61CDDBE-90DD-4FAE-9FFA-7FFEA53B37D0}"/>
                </a:ext>
              </a:extLst>
            </p:cNvPr>
            <p:cNvSpPr>
              <a:spLocks/>
            </p:cNvSpPr>
            <p:nvPr/>
          </p:nvSpPr>
          <p:spPr bwMode="auto">
            <a:xfrm>
              <a:off x="161131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1" name="Picture 133">
              <a:extLst>
                <a:ext uri="{FF2B5EF4-FFF2-40B4-BE49-F238E27FC236}">
                  <a16:creationId xmlns:a16="http://schemas.microsoft.com/office/drawing/2014/main" id="{9D9D7858-5829-4558-ADB9-234DE74734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126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2" name="Freeform 134">
              <a:extLst>
                <a:ext uri="{FF2B5EF4-FFF2-40B4-BE49-F238E27FC236}">
                  <a16:creationId xmlns:a16="http://schemas.microsoft.com/office/drawing/2014/main" id="{7A373F10-5DCA-47ED-A3A8-ADC164BB568E}"/>
                </a:ext>
              </a:extLst>
            </p:cNvPr>
            <p:cNvSpPr>
              <a:spLocks/>
            </p:cNvSpPr>
            <p:nvPr/>
          </p:nvSpPr>
          <p:spPr bwMode="auto">
            <a:xfrm>
              <a:off x="121761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3" name="Picture 135">
              <a:extLst>
                <a:ext uri="{FF2B5EF4-FFF2-40B4-BE49-F238E27FC236}">
                  <a16:creationId xmlns:a16="http://schemas.microsoft.com/office/drawing/2014/main" id="{AB577209-758B-478B-944D-F8EC9853B3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8113" y="5354638"/>
              <a:ext cx="1079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3" name="Freeform 136">
              <a:extLst>
                <a:ext uri="{FF2B5EF4-FFF2-40B4-BE49-F238E27FC236}">
                  <a16:creationId xmlns:a16="http://schemas.microsoft.com/office/drawing/2014/main" id="{C50D93B7-F4A3-4B0D-A34E-23CCDE9114EB}"/>
                </a:ext>
              </a:extLst>
            </p:cNvPr>
            <p:cNvSpPr>
              <a:spLocks/>
            </p:cNvSpPr>
            <p:nvPr/>
          </p:nvSpPr>
          <p:spPr bwMode="auto">
            <a:xfrm>
              <a:off x="1414463" y="5365751"/>
              <a:ext cx="95250"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5" name="Picture 137">
              <a:extLst>
                <a:ext uri="{FF2B5EF4-FFF2-40B4-BE49-F238E27FC236}">
                  <a16:creationId xmlns:a16="http://schemas.microsoft.com/office/drawing/2014/main" id="{B5125846-D74D-4A11-93EF-3C84D6F041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3401" y="5354638"/>
              <a:ext cx="106363"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4" name="Freeform 138">
              <a:extLst>
                <a:ext uri="{FF2B5EF4-FFF2-40B4-BE49-F238E27FC236}">
                  <a16:creationId xmlns:a16="http://schemas.microsoft.com/office/drawing/2014/main" id="{E98E7D14-8C03-4EF3-8175-5E275596F7B2}"/>
                </a:ext>
              </a:extLst>
            </p:cNvPr>
            <p:cNvSpPr>
              <a:spLocks/>
            </p:cNvSpPr>
            <p:nvPr/>
          </p:nvSpPr>
          <p:spPr bwMode="auto">
            <a:xfrm>
              <a:off x="1808163" y="5365751"/>
              <a:ext cx="96838" cy="9525"/>
            </a:xfrm>
            <a:custGeom>
              <a:avLst/>
              <a:gdLst>
                <a:gd name="T0" fmla="*/ 2 w 32"/>
                <a:gd name="T1" fmla="*/ 3 h 3"/>
                <a:gd name="T2" fmla="*/ 31 w 32"/>
                <a:gd name="T3" fmla="*/ 3 h 3"/>
                <a:gd name="T4" fmla="*/ 32 w 32"/>
                <a:gd name="T5" fmla="*/ 2 h 3"/>
                <a:gd name="T6" fmla="*/ 31 w 32"/>
                <a:gd name="T7" fmla="*/ 0 h 3"/>
                <a:gd name="T8" fmla="*/ 2 w 32"/>
                <a:gd name="T9" fmla="*/ 0 h 3"/>
                <a:gd name="T10" fmla="*/ 0 w 32"/>
                <a:gd name="T11" fmla="*/ 2 h 3"/>
                <a:gd name="T12" fmla="*/ 2 w 3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2" h="3">
                  <a:moveTo>
                    <a:pt x="2" y="3"/>
                  </a:moveTo>
                  <a:cubicBezTo>
                    <a:pt x="31" y="3"/>
                    <a:pt x="31" y="3"/>
                    <a:pt x="31" y="3"/>
                  </a:cubicBezTo>
                  <a:cubicBezTo>
                    <a:pt x="32" y="3"/>
                    <a:pt x="32" y="3"/>
                    <a:pt x="32" y="2"/>
                  </a:cubicBezTo>
                  <a:cubicBezTo>
                    <a:pt x="32" y="1"/>
                    <a:pt x="32" y="0"/>
                    <a:pt x="31" y="0"/>
                  </a:cubicBezTo>
                  <a:cubicBezTo>
                    <a:pt x="2" y="0"/>
                    <a:pt x="2" y="0"/>
                    <a:pt x="2" y="0"/>
                  </a:cubicBezTo>
                  <a:cubicBezTo>
                    <a:pt x="1" y="0"/>
                    <a:pt x="0" y="1"/>
                    <a:pt x="0" y="2"/>
                  </a:cubicBezTo>
                  <a:cubicBezTo>
                    <a:pt x="0" y="3"/>
                    <a:pt x="1" y="3"/>
                    <a:pt x="2"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5" name="Freeform 139">
              <a:extLst>
                <a:ext uri="{FF2B5EF4-FFF2-40B4-BE49-F238E27FC236}">
                  <a16:creationId xmlns:a16="http://schemas.microsoft.com/office/drawing/2014/main" id="{96181456-61EB-4BEA-BAAB-DB40B4524371}"/>
                </a:ext>
              </a:extLst>
            </p:cNvPr>
            <p:cNvSpPr>
              <a:spLocks/>
            </p:cNvSpPr>
            <p:nvPr/>
          </p:nvSpPr>
          <p:spPr bwMode="auto">
            <a:xfrm>
              <a:off x="1587501" y="5462588"/>
              <a:ext cx="349250" cy="542925"/>
            </a:xfrm>
            <a:custGeom>
              <a:avLst/>
              <a:gdLst>
                <a:gd name="T0" fmla="*/ 7 w 117"/>
                <a:gd name="T1" fmla="*/ 182 h 182"/>
                <a:gd name="T2" fmla="*/ 110 w 117"/>
                <a:gd name="T3" fmla="*/ 182 h 182"/>
                <a:gd name="T4" fmla="*/ 117 w 117"/>
                <a:gd name="T5" fmla="*/ 175 h 182"/>
                <a:gd name="T6" fmla="*/ 117 w 117"/>
                <a:gd name="T7" fmla="*/ 7 h 182"/>
                <a:gd name="T8" fmla="*/ 110 w 117"/>
                <a:gd name="T9" fmla="*/ 0 h 182"/>
                <a:gd name="T10" fmla="*/ 7 w 117"/>
                <a:gd name="T11" fmla="*/ 0 h 182"/>
                <a:gd name="T12" fmla="*/ 0 w 117"/>
                <a:gd name="T13" fmla="*/ 7 h 182"/>
                <a:gd name="T14" fmla="*/ 0 w 117"/>
                <a:gd name="T15" fmla="*/ 175 h 182"/>
                <a:gd name="T16" fmla="*/ 7 w 117"/>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82">
                  <a:moveTo>
                    <a:pt x="7" y="182"/>
                  </a:moveTo>
                  <a:cubicBezTo>
                    <a:pt x="110" y="182"/>
                    <a:pt x="110" y="182"/>
                    <a:pt x="110" y="182"/>
                  </a:cubicBezTo>
                  <a:cubicBezTo>
                    <a:pt x="114" y="182"/>
                    <a:pt x="117" y="179"/>
                    <a:pt x="117" y="175"/>
                  </a:cubicBezTo>
                  <a:cubicBezTo>
                    <a:pt x="117" y="7"/>
                    <a:pt x="117" y="7"/>
                    <a:pt x="117" y="7"/>
                  </a:cubicBezTo>
                  <a:cubicBezTo>
                    <a:pt x="117" y="3"/>
                    <a:pt x="114" y="0"/>
                    <a:pt x="110" y="0"/>
                  </a:cubicBezTo>
                  <a:cubicBezTo>
                    <a:pt x="7" y="0"/>
                    <a:pt x="7" y="0"/>
                    <a:pt x="7" y="0"/>
                  </a:cubicBezTo>
                  <a:cubicBezTo>
                    <a:pt x="3" y="0"/>
                    <a:pt x="0" y="3"/>
                    <a:pt x="0" y="7"/>
                  </a:cubicBezTo>
                  <a:cubicBezTo>
                    <a:pt x="0" y="175"/>
                    <a:pt x="0" y="175"/>
                    <a:pt x="0" y="175"/>
                  </a:cubicBezTo>
                  <a:cubicBezTo>
                    <a:pt x="0" y="179"/>
                    <a:pt x="3" y="182"/>
                    <a:pt x="7" y="18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6" name="Freeform 140">
              <a:extLst>
                <a:ext uri="{FF2B5EF4-FFF2-40B4-BE49-F238E27FC236}">
                  <a16:creationId xmlns:a16="http://schemas.microsoft.com/office/drawing/2014/main" id="{BB88BE5D-E4C2-40D1-9611-5C057007A123}"/>
                </a:ext>
              </a:extLst>
            </p:cNvPr>
            <p:cNvSpPr>
              <a:spLocks/>
            </p:cNvSpPr>
            <p:nvPr/>
          </p:nvSpPr>
          <p:spPr bwMode="auto">
            <a:xfrm>
              <a:off x="673101" y="5462588"/>
              <a:ext cx="323850" cy="190500"/>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7" name="Freeform 141">
              <a:extLst>
                <a:ext uri="{FF2B5EF4-FFF2-40B4-BE49-F238E27FC236}">
                  <a16:creationId xmlns:a16="http://schemas.microsoft.com/office/drawing/2014/main" id="{3F5520B1-FCED-4174-8064-3B1D251EC342}"/>
                </a:ext>
              </a:extLst>
            </p:cNvPr>
            <p:cNvSpPr>
              <a:spLocks/>
            </p:cNvSpPr>
            <p:nvPr/>
          </p:nvSpPr>
          <p:spPr bwMode="auto">
            <a:xfrm>
              <a:off x="676276" y="5751513"/>
              <a:ext cx="317500" cy="12700"/>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8" name="Freeform 142">
              <a:extLst>
                <a:ext uri="{FF2B5EF4-FFF2-40B4-BE49-F238E27FC236}">
                  <a16:creationId xmlns:a16="http://schemas.microsoft.com/office/drawing/2014/main" id="{CCD58D6E-E7F5-4B0C-9B54-840540267775}"/>
                </a:ext>
              </a:extLst>
            </p:cNvPr>
            <p:cNvSpPr>
              <a:spLocks/>
            </p:cNvSpPr>
            <p:nvPr/>
          </p:nvSpPr>
          <p:spPr bwMode="auto">
            <a:xfrm>
              <a:off x="676276" y="5680076"/>
              <a:ext cx="317500" cy="12700"/>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9" name="Freeform 143">
              <a:extLst>
                <a:ext uri="{FF2B5EF4-FFF2-40B4-BE49-F238E27FC236}">
                  <a16:creationId xmlns:a16="http://schemas.microsoft.com/office/drawing/2014/main" id="{30F20473-9C4F-4BC8-A599-3541E8FF1FEE}"/>
                </a:ext>
              </a:extLst>
            </p:cNvPr>
            <p:cNvSpPr>
              <a:spLocks/>
            </p:cNvSpPr>
            <p:nvPr/>
          </p:nvSpPr>
          <p:spPr bwMode="auto">
            <a:xfrm>
              <a:off x="676276" y="5716588"/>
              <a:ext cx="317500" cy="11113"/>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0" name="Freeform 144">
              <a:extLst>
                <a:ext uri="{FF2B5EF4-FFF2-40B4-BE49-F238E27FC236}">
                  <a16:creationId xmlns:a16="http://schemas.microsoft.com/office/drawing/2014/main" id="{6DA53F54-9B09-4BA7-B749-9EE09DEBE9DE}"/>
                </a:ext>
              </a:extLst>
            </p:cNvPr>
            <p:cNvSpPr>
              <a:spLocks/>
            </p:cNvSpPr>
            <p:nvPr/>
          </p:nvSpPr>
          <p:spPr bwMode="auto">
            <a:xfrm>
              <a:off x="1127126" y="5462588"/>
              <a:ext cx="323850" cy="190500"/>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1" name="Freeform 145">
              <a:extLst>
                <a:ext uri="{FF2B5EF4-FFF2-40B4-BE49-F238E27FC236}">
                  <a16:creationId xmlns:a16="http://schemas.microsoft.com/office/drawing/2014/main" id="{5C54BD41-5E81-4BD1-8E6B-32902D6C8898}"/>
                </a:ext>
              </a:extLst>
            </p:cNvPr>
            <p:cNvSpPr>
              <a:spLocks/>
            </p:cNvSpPr>
            <p:nvPr/>
          </p:nvSpPr>
          <p:spPr bwMode="auto">
            <a:xfrm>
              <a:off x="1130301" y="5751513"/>
              <a:ext cx="317500" cy="12700"/>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2" name="Freeform 146">
              <a:extLst>
                <a:ext uri="{FF2B5EF4-FFF2-40B4-BE49-F238E27FC236}">
                  <a16:creationId xmlns:a16="http://schemas.microsoft.com/office/drawing/2014/main" id="{8D19E251-D32E-4D0E-9380-86F6A621DEAE}"/>
                </a:ext>
              </a:extLst>
            </p:cNvPr>
            <p:cNvSpPr>
              <a:spLocks/>
            </p:cNvSpPr>
            <p:nvPr/>
          </p:nvSpPr>
          <p:spPr bwMode="auto">
            <a:xfrm>
              <a:off x="1130301" y="5680076"/>
              <a:ext cx="317500" cy="12700"/>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3" name="Freeform 147">
              <a:extLst>
                <a:ext uri="{FF2B5EF4-FFF2-40B4-BE49-F238E27FC236}">
                  <a16:creationId xmlns:a16="http://schemas.microsoft.com/office/drawing/2014/main" id="{686A615C-188F-4106-80B1-B9C6E06CCBDA}"/>
                </a:ext>
              </a:extLst>
            </p:cNvPr>
            <p:cNvSpPr>
              <a:spLocks/>
            </p:cNvSpPr>
            <p:nvPr/>
          </p:nvSpPr>
          <p:spPr bwMode="auto">
            <a:xfrm>
              <a:off x="1130301" y="5716588"/>
              <a:ext cx="317500" cy="11113"/>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4" name="Freeform 148">
              <a:extLst>
                <a:ext uri="{FF2B5EF4-FFF2-40B4-BE49-F238E27FC236}">
                  <a16:creationId xmlns:a16="http://schemas.microsoft.com/office/drawing/2014/main" id="{69C4C2F8-CFD3-45D1-8D46-EEE09A238CF2}"/>
                </a:ext>
              </a:extLst>
            </p:cNvPr>
            <p:cNvSpPr>
              <a:spLocks/>
            </p:cNvSpPr>
            <p:nvPr/>
          </p:nvSpPr>
          <p:spPr bwMode="auto">
            <a:xfrm>
              <a:off x="673101" y="5799138"/>
              <a:ext cx="323850" cy="192088"/>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5" name="Freeform 149">
              <a:extLst>
                <a:ext uri="{FF2B5EF4-FFF2-40B4-BE49-F238E27FC236}">
                  <a16:creationId xmlns:a16="http://schemas.microsoft.com/office/drawing/2014/main" id="{0A65AA70-B2C1-4E43-AEE0-4A05074C1FE4}"/>
                </a:ext>
              </a:extLst>
            </p:cNvPr>
            <p:cNvSpPr>
              <a:spLocks/>
            </p:cNvSpPr>
            <p:nvPr/>
          </p:nvSpPr>
          <p:spPr bwMode="auto">
            <a:xfrm>
              <a:off x="676276" y="6018213"/>
              <a:ext cx="317500" cy="11113"/>
            </a:xfrm>
            <a:custGeom>
              <a:avLst/>
              <a:gdLst>
                <a:gd name="T0" fmla="*/ 2 w 106"/>
                <a:gd name="T1" fmla="*/ 4 h 4"/>
                <a:gd name="T2" fmla="*/ 105 w 106"/>
                <a:gd name="T3" fmla="*/ 4 h 4"/>
                <a:gd name="T4" fmla="*/ 106 w 106"/>
                <a:gd name="T5" fmla="*/ 2 h 4"/>
                <a:gd name="T6" fmla="*/ 105 w 106"/>
                <a:gd name="T7" fmla="*/ 0 h 4"/>
                <a:gd name="T8" fmla="*/ 2 w 106"/>
                <a:gd name="T9" fmla="*/ 0 h 4"/>
                <a:gd name="T10" fmla="*/ 0 w 106"/>
                <a:gd name="T11" fmla="*/ 2 h 4"/>
                <a:gd name="T12" fmla="*/ 2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2" y="4"/>
                  </a:moveTo>
                  <a:cubicBezTo>
                    <a:pt x="105" y="4"/>
                    <a:pt x="105" y="4"/>
                    <a:pt x="105" y="4"/>
                  </a:cubicBezTo>
                  <a:cubicBezTo>
                    <a:pt x="106" y="4"/>
                    <a:pt x="106" y="3"/>
                    <a:pt x="106" y="2"/>
                  </a:cubicBezTo>
                  <a:cubicBezTo>
                    <a:pt x="106" y="1"/>
                    <a:pt x="106" y="0"/>
                    <a:pt x="105" y="0"/>
                  </a:cubicBezTo>
                  <a:cubicBezTo>
                    <a:pt x="2" y="0"/>
                    <a:pt x="2" y="0"/>
                    <a:pt x="2" y="0"/>
                  </a:cubicBezTo>
                  <a:cubicBezTo>
                    <a:pt x="1" y="0"/>
                    <a:pt x="0" y="1"/>
                    <a:pt x="0" y="2"/>
                  </a:cubicBezTo>
                  <a:cubicBezTo>
                    <a:pt x="0" y="3"/>
                    <a:pt x="1" y="4"/>
                    <a:pt x="2"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6" name="Freeform 150">
              <a:extLst>
                <a:ext uri="{FF2B5EF4-FFF2-40B4-BE49-F238E27FC236}">
                  <a16:creationId xmlns:a16="http://schemas.microsoft.com/office/drawing/2014/main" id="{C0BBF5EF-D720-4DFA-B491-8C4C1E694AAC}"/>
                </a:ext>
              </a:extLst>
            </p:cNvPr>
            <p:cNvSpPr>
              <a:spLocks/>
            </p:cNvSpPr>
            <p:nvPr/>
          </p:nvSpPr>
          <p:spPr bwMode="auto">
            <a:xfrm>
              <a:off x="1127126" y="5799138"/>
              <a:ext cx="323850" cy="192088"/>
            </a:xfrm>
            <a:custGeom>
              <a:avLst/>
              <a:gdLst>
                <a:gd name="T0" fmla="*/ 106 w 108"/>
                <a:gd name="T1" fmla="*/ 64 h 64"/>
                <a:gd name="T2" fmla="*/ 2 w 108"/>
                <a:gd name="T3" fmla="*/ 64 h 64"/>
                <a:gd name="T4" fmla="*/ 0 w 108"/>
                <a:gd name="T5" fmla="*/ 62 h 64"/>
                <a:gd name="T6" fmla="*/ 0 w 108"/>
                <a:gd name="T7" fmla="*/ 2 h 64"/>
                <a:gd name="T8" fmla="*/ 2 w 108"/>
                <a:gd name="T9" fmla="*/ 0 h 64"/>
                <a:gd name="T10" fmla="*/ 106 w 108"/>
                <a:gd name="T11" fmla="*/ 0 h 64"/>
                <a:gd name="T12" fmla="*/ 108 w 108"/>
                <a:gd name="T13" fmla="*/ 2 h 64"/>
                <a:gd name="T14" fmla="*/ 108 w 108"/>
                <a:gd name="T15" fmla="*/ 62 h 64"/>
                <a:gd name="T16" fmla="*/ 106 w 108"/>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64">
                  <a:moveTo>
                    <a:pt x="106" y="64"/>
                  </a:moveTo>
                  <a:cubicBezTo>
                    <a:pt x="2" y="64"/>
                    <a:pt x="2" y="64"/>
                    <a:pt x="2" y="64"/>
                  </a:cubicBezTo>
                  <a:cubicBezTo>
                    <a:pt x="1" y="64"/>
                    <a:pt x="0" y="63"/>
                    <a:pt x="0" y="62"/>
                  </a:cubicBezTo>
                  <a:cubicBezTo>
                    <a:pt x="0" y="2"/>
                    <a:pt x="0" y="2"/>
                    <a:pt x="0" y="2"/>
                  </a:cubicBezTo>
                  <a:cubicBezTo>
                    <a:pt x="0" y="1"/>
                    <a:pt x="1" y="0"/>
                    <a:pt x="2" y="0"/>
                  </a:cubicBezTo>
                  <a:cubicBezTo>
                    <a:pt x="106" y="0"/>
                    <a:pt x="106" y="0"/>
                    <a:pt x="106" y="0"/>
                  </a:cubicBezTo>
                  <a:cubicBezTo>
                    <a:pt x="107" y="0"/>
                    <a:pt x="108" y="1"/>
                    <a:pt x="108" y="2"/>
                  </a:cubicBezTo>
                  <a:cubicBezTo>
                    <a:pt x="108" y="62"/>
                    <a:pt x="108" y="62"/>
                    <a:pt x="108" y="62"/>
                  </a:cubicBezTo>
                  <a:cubicBezTo>
                    <a:pt x="108" y="63"/>
                    <a:pt x="107" y="64"/>
                    <a:pt x="106" y="6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7" name="Freeform 151">
              <a:extLst>
                <a:ext uri="{FF2B5EF4-FFF2-40B4-BE49-F238E27FC236}">
                  <a16:creationId xmlns:a16="http://schemas.microsoft.com/office/drawing/2014/main" id="{41BC2E3F-79F4-4A1C-A00F-7CA2166BD0C2}"/>
                </a:ext>
              </a:extLst>
            </p:cNvPr>
            <p:cNvSpPr>
              <a:spLocks/>
            </p:cNvSpPr>
            <p:nvPr/>
          </p:nvSpPr>
          <p:spPr bwMode="auto">
            <a:xfrm>
              <a:off x="1130301" y="6018213"/>
              <a:ext cx="317500" cy="11113"/>
            </a:xfrm>
            <a:custGeom>
              <a:avLst/>
              <a:gdLst>
                <a:gd name="T0" fmla="*/ 1 w 106"/>
                <a:gd name="T1" fmla="*/ 4 h 4"/>
                <a:gd name="T2" fmla="*/ 104 w 106"/>
                <a:gd name="T3" fmla="*/ 4 h 4"/>
                <a:gd name="T4" fmla="*/ 106 w 106"/>
                <a:gd name="T5" fmla="*/ 2 h 4"/>
                <a:gd name="T6" fmla="*/ 104 w 106"/>
                <a:gd name="T7" fmla="*/ 0 h 4"/>
                <a:gd name="T8" fmla="*/ 1 w 106"/>
                <a:gd name="T9" fmla="*/ 0 h 4"/>
                <a:gd name="T10" fmla="*/ 0 w 106"/>
                <a:gd name="T11" fmla="*/ 2 h 4"/>
                <a:gd name="T12" fmla="*/ 1 w 10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6" h="4">
                  <a:moveTo>
                    <a:pt x="1" y="4"/>
                  </a:moveTo>
                  <a:cubicBezTo>
                    <a:pt x="104" y="4"/>
                    <a:pt x="104" y="4"/>
                    <a:pt x="104" y="4"/>
                  </a:cubicBezTo>
                  <a:cubicBezTo>
                    <a:pt x="105" y="4"/>
                    <a:pt x="106" y="3"/>
                    <a:pt x="106" y="2"/>
                  </a:cubicBezTo>
                  <a:cubicBezTo>
                    <a:pt x="106" y="1"/>
                    <a:pt x="105" y="0"/>
                    <a:pt x="104" y="0"/>
                  </a:cubicBezTo>
                  <a:cubicBezTo>
                    <a:pt x="1" y="0"/>
                    <a:pt x="1" y="0"/>
                    <a:pt x="1" y="0"/>
                  </a:cubicBezTo>
                  <a:cubicBezTo>
                    <a:pt x="0" y="0"/>
                    <a:pt x="0" y="1"/>
                    <a:pt x="0" y="2"/>
                  </a:cubicBezTo>
                  <a:cubicBezTo>
                    <a:pt x="0" y="3"/>
                    <a:pt x="0" y="4"/>
                    <a:pt x="1" y="4"/>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8" name="Rectangle 152">
              <a:extLst>
                <a:ext uri="{FF2B5EF4-FFF2-40B4-BE49-F238E27FC236}">
                  <a16:creationId xmlns:a16="http://schemas.microsoft.com/office/drawing/2014/main" id="{6051EFF7-B5AA-41DD-AD2A-0309AF917027}"/>
                </a:ext>
              </a:extLst>
            </p:cNvPr>
            <p:cNvSpPr>
              <a:spLocks noChangeArrowheads="1"/>
            </p:cNvSpPr>
            <p:nvPr/>
          </p:nvSpPr>
          <p:spPr bwMode="auto">
            <a:xfrm>
              <a:off x="1092201" y="6103938"/>
              <a:ext cx="176213" cy="1762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9" name="Rectangle 153">
              <a:extLst>
                <a:ext uri="{FF2B5EF4-FFF2-40B4-BE49-F238E27FC236}">
                  <a16:creationId xmlns:a16="http://schemas.microsoft.com/office/drawing/2014/main" id="{8CF5DF74-E964-4204-9B15-7C6DB52A89B6}"/>
                </a:ext>
              </a:extLst>
            </p:cNvPr>
            <p:cNvSpPr>
              <a:spLocks noChangeArrowheads="1"/>
            </p:cNvSpPr>
            <p:nvPr/>
          </p:nvSpPr>
          <p:spPr bwMode="auto">
            <a:xfrm>
              <a:off x="1004888" y="6280151"/>
              <a:ext cx="352425" cy="5080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0" name="Freeform 154">
              <a:extLst>
                <a:ext uri="{FF2B5EF4-FFF2-40B4-BE49-F238E27FC236}">
                  <a16:creationId xmlns:a16="http://schemas.microsoft.com/office/drawing/2014/main" id="{96B79A10-ACBD-40CA-9E98-AFAFAA39BD20}"/>
                </a:ext>
              </a:extLst>
            </p:cNvPr>
            <p:cNvSpPr>
              <a:spLocks/>
            </p:cNvSpPr>
            <p:nvPr/>
          </p:nvSpPr>
          <p:spPr bwMode="auto">
            <a:xfrm>
              <a:off x="201613" y="6334126"/>
              <a:ext cx="4495800" cy="149225"/>
            </a:xfrm>
            <a:custGeom>
              <a:avLst/>
              <a:gdLst>
                <a:gd name="T0" fmla="*/ 7 w 1505"/>
                <a:gd name="T1" fmla="*/ 50 h 50"/>
                <a:gd name="T2" fmla="*/ 1498 w 1505"/>
                <a:gd name="T3" fmla="*/ 50 h 50"/>
                <a:gd name="T4" fmla="*/ 1505 w 1505"/>
                <a:gd name="T5" fmla="*/ 43 h 50"/>
                <a:gd name="T6" fmla="*/ 1505 w 1505"/>
                <a:gd name="T7" fmla="*/ 7 h 50"/>
                <a:gd name="T8" fmla="*/ 1498 w 1505"/>
                <a:gd name="T9" fmla="*/ 0 h 50"/>
                <a:gd name="T10" fmla="*/ 7 w 1505"/>
                <a:gd name="T11" fmla="*/ 0 h 50"/>
                <a:gd name="T12" fmla="*/ 0 w 1505"/>
                <a:gd name="T13" fmla="*/ 7 h 50"/>
                <a:gd name="T14" fmla="*/ 0 w 1505"/>
                <a:gd name="T15" fmla="*/ 43 h 50"/>
                <a:gd name="T16" fmla="*/ 7 w 150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5" h="50">
                  <a:moveTo>
                    <a:pt x="7" y="50"/>
                  </a:moveTo>
                  <a:cubicBezTo>
                    <a:pt x="1498" y="50"/>
                    <a:pt x="1498" y="50"/>
                    <a:pt x="1498" y="50"/>
                  </a:cubicBezTo>
                  <a:cubicBezTo>
                    <a:pt x="1502" y="50"/>
                    <a:pt x="1505" y="47"/>
                    <a:pt x="1505" y="43"/>
                  </a:cubicBezTo>
                  <a:cubicBezTo>
                    <a:pt x="1505" y="7"/>
                    <a:pt x="1505" y="7"/>
                    <a:pt x="1505" y="7"/>
                  </a:cubicBezTo>
                  <a:cubicBezTo>
                    <a:pt x="1505" y="3"/>
                    <a:pt x="1502" y="0"/>
                    <a:pt x="1498" y="0"/>
                  </a:cubicBezTo>
                  <a:cubicBezTo>
                    <a:pt x="7" y="0"/>
                    <a:pt x="7" y="0"/>
                    <a:pt x="7" y="0"/>
                  </a:cubicBezTo>
                  <a:cubicBezTo>
                    <a:pt x="3" y="0"/>
                    <a:pt x="0" y="3"/>
                    <a:pt x="0" y="7"/>
                  </a:cubicBezTo>
                  <a:cubicBezTo>
                    <a:pt x="0" y="43"/>
                    <a:pt x="0" y="43"/>
                    <a:pt x="0" y="43"/>
                  </a:cubicBezTo>
                  <a:cubicBezTo>
                    <a:pt x="0" y="47"/>
                    <a:pt x="3" y="50"/>
                    <a:pt x="7" y="50"/>
                  </a:cubicBezTo>
                  <a:close/>
                </a:path>
              </a:pathLst>
            </a:custGeom>
            <a:solidFill>
              <a:srgbClr val="CC9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1" name="Rectangle 155">
              <a:extLst>
                <a:ext uri="{FF2B5EF4-FFF2-40B4-BE49-F238E27FC236}">
                  <a16:creationId xmlns:a16="http://schemas.microsoft.com/office/drawing/2014/main" id="{137196D4-A8E6-44B3-ACED-549B9C8E483B}"/>
                </a:ext>
              </a:extLst>
            </p:cNvPr>
            <p:cNvSpPr>
              <a:spLocks noChangeArrowheads="1"/>
            </p:cNvSpPr>
            <p:nvPr/>
          </p:nvSpPr>
          <p:spPr bwMode="auto">
            <a:xfrm>
              <a:off x="4351338" y="6483351"/>
              <a:ext cx="169863" cy="395288"/>
            </a:xfrm>
            <a:prstGeom prst="rect">
              <a:avLst/>
            </a:prstGeom>
            <a:solidFill>
              <a:srgbClr val="8C63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2" name="Rectangle 156">
              <a:extLst>
                <a:ext uri="{FF2B5EF4-FFF2-40B4-BE49-F238E27FC236}">
                  <a16:creationId xmlns:a16="http://schemas.microsoft.com/office/drawing/2014/main" id="{38BF4363-A4F9-4446-8049-2D804DF35F8A}"/>
                </a:ext>
              </a:extLst>
            </p:cNvPr>
            <p:cNvSpPr>
              <a:spLocks noChangeArrowheads="1"/>
            </p:cNvSpPr>
            <p:nvPr/>
          </p:nvSpPr>
          <p:spPr bwMode="auto">
            <a:xfrm>
              <a:off x="377826" y="6483351"/>
              <a:ext cx="169863" cy="395288"/>
            </a:xfrm>
            <a:prstGeom prst="rect">
              <a:avLst/>
            </a:prstGeom>
            <a:solidFill>
              <a:srgbClr val="8C63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31" name="Group 2230">
            <a:extLst>
              <a:ext uri="{FF2B5EF4-FFF2-40B4-BE49-F238E27FC236}">
                <a16:creationId xmlns:a16="http://schemas.microsoft.com/office/drawing/2014/main" id="{1E016473-8755-4512-9031-DBD8E31C84BF}"/>
              </a:ext>
            </a:extLst>
          </p:cNvPr>
          <p:cNvGrpSpPr/>
          <p:nvPr/>
        </p:nvGrpSpPr>
        <p:grpSpPr>
          <a:xfrm>
            <a:off x="4941874" y="5670235"/>
            <a:ext cx="3321507" cy="915092"/>
            <a:chOff x="4628610" y="5756779"/>
            <a:chExt cx="3321507" cy="915092"/>
          </a:xfrm>
        </p:grpSpPr>
        <p:sp>
          <p:nvSpPr>
            <p:cNvPr id="881" name="Rectangle 880">
              <a:extLst>
                <a:ext uri="{FF2B5EF4-FFF2-40B4-BE49-F238E27FC236}">
                  <a16:creationId xmlns:a16="http://schemas.microsoft.com/office/drawing/2014/main" id="{DA49CB20-71EC-4D4B-803B-228D336699F3}"/>
                </a:ext>
              </a:extLst>
            </p:cNvPr>
            <p:cNvSpPr/>
            <p:nvPr/>
          </p:nvSpPr>
          <p:spPr bwMode="auto">
            <a:xfrm>
              <a:off x="4628610" y="5757561"/>
              <a:ext cx="3273155" cy="9143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4" name="Group 2213">
              <a:extLst>
                <a:ext uri="{FF2B5EF4-FFF2-40B4-BE49-F238E27FC236}">
                  <a16:creationId xmlns:a16="http://schemas.microsoft.com/office/drawing/2014/main" id="{8C80019E-F0F7-4EA3-883D-512480EFF861}"/>
                </a:ext>
              </a:extLst>
            </p:cNvPr>
            <p:cNvGrpSpPr/>
            <p:nvPr/>
          </p:nvGrpSpPr>
          <p:grpSpPr>
            <a:xfrm>
              <a:off x="4783042" y="5945034"/>
              <a:ext cx="552450" cy="531343"/>
              <a:chOff x="6934201" y="3913188"/>
              <a:chExt cx="552450" cy="538163"/>
            </a:xfrm>
          </p:grpSpPr>
          <p:sp>
            <p:nvSpPr>
              <p:cNvPr id="2208" name="Rectangle 204">
                <a:extLst>
                  <a:ext uri="{FF2B5EF4-FFF2-40B4-BE49-F238E27FC236}">
                    <a16:creationId xmlns:a16="http://schemas.microsoft.com/office/drawing/2014/main" id="{5E9194D4-987F-48CE-8769-6EDA4028ABE9}"/>
                  </a:ext>
                </a:extLst>
              </p:cNvPr>
              <p:cNvSpPr>
                <a:spLocks noChangeArrowheads="1"/>
              </p:cNvSpPr>
              <p:nvPr/>
            </p:nvSpPr>
            <p:spPr bwMode="auto">
              <a:xfrm>
                <a:off x="7065963" y="4084638"/>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Rectangle 206">
                <a:extLst>
                  <a:ext uri="{FF2B5EF4-FFF2-40B4-BE49-F238E27FC236}">
                    <a16:creationId xmlns:a16="http://schemas.microsoft.com/office/drawing/2014/main" id="{47828507-1C03-4F66-961E-DC06428D01DC}"/>
                  </a:ext>
                </a:extLst>
              </p:cNvPr>
              <p:cNvSpPr>
                <a:spLocks noChangeArrowheads="1"/>
              </p:cNvSpPr>
              <p:nvPr/>
            </p:nvSpPr>
            <p:spPr bwMode="auto">
              <a:xfrm>
                <a:off x="7065963" y="4084638"/>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Rectangle 207">
                <a:extLst>
                  <a:ext uri="{FF2B5EF4-FFF2-40B4-BE49-F238E27FC236}">
                    <a16:creationId xmlns:a16="http://schemas.microsoft.com/office/drawing/2014/main" id="{44CFEB1C-D074-4BCB-9083-66B459FD6B0F}"/>
                  </a:ext>
                </a:extLst>
              </p:cNvPr>
              <p:cNvSpPr>
                <a:spLocks noChangeArrowheads="1"/>
              </p:cNvSpPr>
              <p:nvPr/>
            </p:nvSpPr>
            <p:spPr bwMode="auto">
              <a:xfrm>
                <a:off x="7024688" y="4227513"/>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Rectangle 208">
                <a:extLst>
                  <a:ext uri="{FF2B5EF4-FFF2-40B4-BE49-F238E27FC236}">
                    <a16:creationId xmlns:a16="http://schemas.microsoft.com/office/drawing/2014/main" id="{8D2D875B-661F-472F-B160-3A33D24185B0}"/>
                  </a:ext>
                </a:extLst>
              </p:cNvPr>
              <p:cNvSpPr>
                <a:spLocks noChangeArrowheads="1"/>
              </p:cNvSpPr>
              <p:nvPr/>
            </p:nvSpPr>
            <p:spPr bwMode="auto">
              <a:xfrm>
                <a:off x="7024688" y="4227513"/>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Rectangle 209">
                <a:extLst>
                  <a:ext uri="{FF2B5EF4-FFF2-40B4-BE49-F238E27FC236}">
                    <a16:creationId xmlns:a16="http://schemas.microsoft.com/office/drawing/2014/main" id="{42B5D4C2-9B28-436E-B98B-652E4F56A0C9}"/>
                  </a:ext>
                </a:extLst>
              </p:cNvPr>
              <p:cNvSpPr>
                <a:spLocks noChangeArrowheads="1"/>
              </p:cNvSpPr>
              <p:nvPr/>
            </p:nvSpPr>
            <p:spPr bwMode="auto">
              <a:xfrm>
                <a:off x="7102476" y="4227513"/>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Rectangle 210">
                <a:extLst>
                  <a:ext uri="{FF2B5EF4-FFF2-40B4-BE49-F238E27FC236}">
                    <a16:creationId xmlns:a16="http://schemas.microsoft.com/office/drawing/2014/main" id="{37C000E5-FAF4-4CC8-A23B-6E8B72F773B6}"/>
                  </a:ext>
                </a:extLst>
              </p:cNvPr>
              <p:cNvSpPr>
                <a:spLocks noChangeArrowheads="1"/>
              </p:cNvSpPr>
              <p:nvPr/>
            </p:nvSpPr>
            <p:spPr bwMode="auto">
              <a:xfrm>
                <a:off x="7102476" y="4227513"/>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Rectangle 211">
                <a:extLst>
                  <a:ext uri="{FF2B5EF4-FFF2-40B4-BE49-F238E27FC236}">
                    <a16:creationId xmlns:a16="http://schemas.microsoft.com/office/drawing/2014/main" id="{BABA160D-2CA9-4E6D-9031-552994A6F2EC}"/>
                  </a:ext>
                </a:extLst>
              </p:cNvPr>
              <p:cNvSpPr>
                <a:spLocks noChangeArrowheads="1"/>
              </p:cNvSpPr>
              <p:nvPr/>
            </p:nvSpPr>
            <p:spPr bwMode="auto">
              <a:xfrm>
                <a:off x="7177088" y="4227513"/>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 name="Rectangle 212">
                <a:extLst>
                  <a:ext uri="{FF2B5EF4-FFF2-40B4-BE49-F238E27FC236}">
                    <a16:creationId xmlns:a16="http://schemas.microsoft.com/office/drawing/2014/main" id="{51BD17B4-472A-40CA-8EA8-005DE4782C56}"/>
                  </a:ext>
                </a:extLst>
              </p:cNvPr>
              <p:cNvSpPr>
                <a:spLocks noChangeArrowheads="1"/>
              </p:cNvSpPr>
              <p:nvPr/>
            </p:nvSpPr>
            <p:spPr bwMode="auto">
              <a:xfrm>
                <a:off x="7177088" y="4227513"/>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Rectangle 213">
                <a:extLst>
                  <a:ext uri="{FF2B5EF4-FFF2-40B4-BE49-F238E27FC236}">
                    <a16:creationId xmlns:a16="http://schemas.microsoft.com/office/drawing/2014/main" id="{A593CE12-3FF8-4424-88A8-6940224931E5}"/>
                  </a:ext>
                </a:extLst>
              </p:cNvPr>
              <p:cNvSpPr>
                <a:spLocks noChangeArrowheads="1"/>
              </p:cNvSpPr>
              <p:nvPr/>
            </p:nvSpPr>
            <p:spPr bwMode="auto">
              <a:xfrm>
                <a:off x="7024688" y="4156076"/>
                <a:ext cx="53975"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Rectangle 214">
                <a:extLst>
                  <a:ext uri="{FF2B5EF4-FFF2-40B4-BE49-F238E27FC236}">
                    <a16:creationId xmlns:a16="http://schemas.microsoft.com/office/drawing/2014/main" id="{F4B8B4EA-F2FB-49B9-B28A-066CE894A422}"/>
                  </a:ext>
                </a:extLst>
              </p:cNvPr>
              <p:cNvSpPr>
                <a:spLocks noChangeArrowheads="1"/>
              </p:cNvSpPr>
              <p:nvPr/>
            </p:nvSpPr>
            <p:spPr bwMode="auto">
              <a:xfrm>
                <a:off x="7024688" y="4156076"/>
                <a:ext cx="5397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Rectangle 215">
                <a:extLst>
                  <a:ext uri="{FF2B5EF4-FFF2-40B4-BE49-F238E27FC236}">
                    <a16:creationId xmlns:a16="http://schemas.microsoft.com/office/drawing/2014/main" id="{A079DA65-ACBA-4237-9AC4-AA2185B7C58B}"/>
                  </a:ext>
                </a:extLst>
              </p:cNvPr>
              <p:cNvSpPr>
                <a:spLocks noChangeArrowheads="1"/>
              </p:cNvSpPr>
              <p:nvPr/>
            </p:nvSpPr>
            <p:spPr bwMode="auto">
              <a:xfrm>
                <a:off x="7102476" y="4156076"/>
                <a:ext cx="50800" cy="50800"/>
              </a:xfrm>
              <a:prstGeom prst="rect">
                <a:avLst/>
              </a:prstGeom>
              <a:solidFill>
                <a:srgbClr val="7FBB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Rectangle 216">
                <a:extLst>
                  <a:ext uri="{FF2B5EF4-FFF2-40B4-BE49-F238E27FC236}">
                    <a16:creationId xmlns:a16="http://schemas.microsoft.com/office/drawing/2014/main" id="{C80A26DE-45AF-4D09-AB73-7EE289DB19FC}"/>
                  </a:ext>
                </a:extLst>
              </p:cNvPr>
              <p:cNvSpPr>
                <a:spLocks noChangeArrowheads="1"/>
              </p:cNvSpPr>
              <p:nvPr/>
            </p:nvSpPr>
            <p:spPr bwMode="auto">
              <a:xfrm>
                <a:off x="7102476" y="4156076"/>
                <a:ext cx="50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217">
                <a:extLst>
                  <a:ext uri="{FF2B5EF4-FFF2-40B4-BE49-F238E27FC236}">
                    <a16:creationId xmlns:a16="http://schemas.microsoft.com/office/drawing/2014/main" id="{9CB4C3AC-D58A-45B2-95CB-8D2BACAE283B}"/>
                  </a:ext>
                </a:extLst>
              </p:cNvPr>
              <p:cNvSpPr>
                <a:spLocks/>
              </p:cNvSpPr>
              <p:nvPr/>
            </p:nvSpPr>
            <p:spPr bwMode="auto">
              <a:xfrm>
                <a:off x="6934201" y="3913188"/>
                <a:ext cx="415925" cy="368300"/>
              </a:xfrm>
              <a:custGeom>
                <a:avLst/>
                <a:gdLst>
                  <a:gd name="T0" fmla="*/ 132 w 262"/>
                  <a:gd name="T1" fmla="*/ 0 h 232"/>
                  <a:gd name="T2" fmla="*/ 0 w 262"/>
                  <a:gd name="T3" fmla="*/ 70 h 232"/>
                  <a:gd name="T4" fmla="*/ 0 w 262"/>
                  <a:gd name="T5" fmla="*/ 91 h 232"/>
                  <a:gd name="T6" fmla="*/ 27 w 262"/>
                  <a:gd name="T7" fmla="*/ 91 h 232"/>
                  <a:gd name="T8" fmla="*/ 27 w 262"/>
                  <a:gd name="T9" fmla="*/ 232 h 232"/>
                  <a:gd name="T10" fmla="*/ 49 w 262"/>
                  <a:gd name="T11" fmla="*/ 232 h 232"/>
                  <a:gd name="T12" fmla="*/ 49 w 262"/>
                  <a:gd name="T13" fmla="*/ 91 h 232"/>
                  <a:gd name="T14" fmla="*/ 213 w 262"/>
                  <a:gd name="T15" fmla="*/ 91 h 232"/>
                  <a:gd name="T16" fmla="*/ 213 w 262"/>
                  <a:gd name="T17" fmla="*/ 222 h 232"/>
                  <a:gd name="T18" fmla="*/ 237 w 262"/>
                  <a:gd name="T19" fmla="*/ 222 h 232"/>
                  <a:gd name="T20" fmla="*/ 237 w 262"/>
                  <a:gd name="T21" fmla="*/ 91 h 232"/>
                  <a:gd name="T22" fmla="*/ 262 w 262"/>
                  <a:gd name="T23" fmla="*/ 91 h 232"/>
                  <a:gd name="T24" fmla="*/ 262 w 262"/>
                  <a:gd name="T25" fmla="*/ 70 h 232"/>
                  <a:gd name="T26" fmla="*/ 132 w 262"/>
                  <a:gd name="T2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232">
                    <a:moveTo>
                      <a:pt x="132" y="0"/>
                    </a:moveTo>
                    <a:lnTo>
                      <a:pt x="0" y="70"/>
                    </a:lnTo>
                    <a:lnTo>
                      <a:pt x="0" y="91"/>
                    </a:lnTo>
                    <a:lnTo>
                      <a:pt x="27" y="91"/>
                    </a:lnTo>
                    <a:lnTo>
                      <a:pt x="27" y="232"/>
                    </a:lnTo>
                    <a:lnTo>
                      <a:pt x="49" y="232"/>
                    </a:lnTo>
                    <a:lnTo>
                      <a:pt x="49" y="91"/>
                    </a:lnTo>
                    <a:lnTo>
                      <a:pt x="213" y="91"/>
                    </a:lnTo>
                    <a:lnTo>
                      <a:pt x="213" y="222"/>
                    </a:lnTo>
                    <a:lnTo>
                      <a:pt x="237" y="222"/>
                    </a:lnTo>
                    <a:lnTo>
                      <a:pt x="237" y="91"/>
                    </a:lnTo>
                    <a:lnTo>
                      <a:pt x="262" y="91"/>
                    </a:lnTo>
                    <a:lnTo>
                      <a:pt x="262" y="70"/>
                    </a:lnTo>
                    <a:lnTo>
                      <a:pt x="132" y="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218">
                <a:extLst>
                  <a:ext uri="{FF2B5EF4-FFF2-40B4-BE49-F238E27FC236}">
                    <a16:creationId xmlns:a16="http://schemas.microsoft.com/office/drawing/2014/main" id="{3A1DC642-9748-43DB-A09F-914ED24264B2}"/>
                  </a:ext>
                </a:extLst>
              </p:cNvPr>
              <p:cNvSpPr>
                <a:spLocks noEditPoints="1"/>
              </p:cNvSpPr>
              <p:nvPr/>
            </p:nvSpPr>
            <p:spPr bwMode="auto">
              <a:xfrm>
                <a:off x="7072313" y="4084638"/>
                <a:ext cx="47625" cy="44450"/>
              </a:xfrm>
              <a:custGeom>
                <a:avLst/>
                <a:gdLst>
                  <a:gd name="T0" fmla="*/ 30 w 30"/>
                  <a:gd name="T1" fmla="*/ 1 h 28"/>
                  <a:gd name="T2" fmla="*/ 26 w 30"/>
                  <a:gd name="T3" fmla="*/ 7 h 28"/>
                  <a:gd name="T4" fmla="*/ 26 w 30"/>
                  <a:gd name="T5" fmla="*/ 28 h 28"/>
                  <a:gd name="T6" fmla="*/ 30 w 30"/>
                  <a:gd name="T7" fmla="*/ 28 h 28"/>
                  <a:gd name="T8" fmla="*/ 30 w 30"/>
                  <a:gd name="T9" fmla="*/ 1 h 28"/>
                  <a:gd name="T10" fmla="*/ 26 w 30"/>
                  <a:gd name="T11" fmla="*/ 0 h 28"/>
                  <a:gd name="T12" fmla="*/ 0 w 30"/>
                  <a:gd name="T13" fmla="*/ 0 h 28"/>
                  <a:gd name="T14" fmla="*/ 0 w 30"/>
                  <a:gd name="T15" fmla="*/ 3 h 28"/>
                  <a:gd name="T16" fmla="*/ 22 w 30"/>
                  <a:gd name="T17" fmla="*/ 3 h 28"/>
                  <a:gd name="T18" fmla="*/ 26 w 3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8">
                    <a:moveTo>
                      <a:pt x="30" y="1"/>
                    </a:moveTo>
                    <a:lnTo>
                      <a:pt x="26" y="7"/>
                    </a:lnTo>
                    <a:lnTo>
                      <a:pt x="26" y="28"/>
                    </a:lnTo>
                    <a:lnTo>
                      <a:pt x="30" y="28"/>
                    </a:lnTo>
                    <a:lnTo>
                      <a:pt x="30" y="1"/>
                    </a:lnTo>
                    <a:close/>
                    <a:moveTo>
                      <a:pt x="26" y="0"/>
                    </a:moveTo>
                    <a:lnTo>
                      <a:pt x="0" y="0"/>
                    </a:lnTo>
                    <a:lnTo>
                      <a:pt x="0" y="3"/>
                    </a:lnTo>
                    <a:lnTo>
                      <a:pt x="22" y="3"/>
                    </a:lnTo>
                    <a:lnTo>
                      <a:pt x="26"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219">
                <a:extLst>
                  <a:ext uri="{FF2B5EF4-FFF2-40B4-BE49-F238E27FC236}">
                    <a16:creationId xmlns:a16="http://schemas.microsoft.com/office/drawing/2014/main" id="{0093D048-13F0-4EF9-B00D-B7F77ADF0199}"/>
                  </a:ext>
                </a:extLst>
              </p:cNvPr>
              <p:cNvSpPr>
                <a:spLocks noEditPoints="1"/>
              </p:cNvSpPr>
              <p:nvPr/>
            </p:nvSpPr>
            <p:spPr bwMode="auto">
              <a:xfrm>
                <a:off x="7072313" y="4084638"/>
                <a:ext cx="47625" cy="44450"/>
              </a:xfrm>
              <a:custGeom>
                <a:avLst/>
                <a:gdLst>
                  <a:gd name="T0" fmla="*/ 30 w 30"/>
                  <a:gd name="T1" fmla="*/ 1 h 28"/>
                  <a:gd name="T2" fmla="*/ 26 w 30"/>
                  <a:gd name="T3" fmla="*/ 7 h 28"/>
                  <a:gd name="T4" fmla="*/ 26 w 30"/>
                  <a:gd name="T5" fmla="*/ 28 h 28"/>
                  <a:gd name="T6" fmla="*/ 30 w 30"/>
                  <a:gd name="T7" fmla="*/ 28 h 28"/>
                  <a:gd name="T8" fmla="*/ 30 w 30"/>
                  <a:gd name="T9" fmla="*/ 1 h 28"/>
                  <a:gd name="T10" fmla="*/ 26 w 30"/>
                  <a:gd name="T11" fmla="*/ 0 h 28"/>
                  <a:gd name="T12" fmla="*/ 0 w 30"/>
                  <a:gd name="T13" fmla="*/ 0 h 28"/>
                  <a:gd name="T14" fmla="*/ 0 w 30"/>
                  <a:gd name="T15" fmla="*/ 3 h 28"/>
                  <a:gd name="T16" fmla="*/ 22 w 30"/>
                  <a:gd name="T17" fmla="*/ 3 h 28"/>
                  <a:gd name="T18" fmla="*/ 26 w 3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8">
                    <a:moveTo>
                      <a:pt x="30" y="1"/>
                    </a:moveTo>
                    <a:lnTo>
                      <a:pt x="26" y="7"/>
                    </a:lnTo>
                    <a:lnTo>
                      <a:pt x="26" y="28"/>
                    </a:lnTo>
                    <a:lnTo>
                      <a:pt x="30" y="28"/>
                    </a:lnTo>
                    <a:lnTo>
                      <a:pt x="30" y="1"/>
                    </a:lnTo>
                    <a:moveTo>
                      <a:pt x="26" y="0"/>
                    </a:moveTo>
                    <a:lnTo>
                      <a:pt x="0" y="0"/>
                    </a:lnTo>
                    <a:lnTo>
                      <a:pt x="0" y="3"/>
                    </a:lnTo>
                    <a:lnTo>
                      <a:pt x="22" y="3"/>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220">
                <a:extLst>
                  <a:ext uri="{FF2B5EF4-FFF2-40B4-BE49-F238E27FC236}">
                    <a16:creationId xmlns:a16="http://schemas.microsoft.com/office/drawing/2014/main" id="{6078D947-B1FC-4200-9BC2-79624E167C42}"/>
                  </a:ext>
                </a:extLst>
              </p:cNvPr>
              <p:cNvSpPr>
                <a:spLocks/>
              </p:cNvSpPr>
              <p:nvPr/>
            </p:nvSpPr>
            <p:spPr bwMode="auto">
              <a:xfrm>
                <a:off x="7065963" y="4089401"/>
                <a:ext cx="47625" cy="46038"/>
              </a:xfrm>
              <a:custGeom>
                <a:avLst/>
                <a:gdLst>
                  <a:gd name="T0" fmla="*/ 4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6 w 30"/>
                  <a:gd name="T13" fmla="*/ 29 h 29"/>
                  <a:gd name="T14" fmla="*/ 0 w 30"/>
                  <a:gd name="T15" fmla="*/ 29 h 29"/>
                  <a:gd name="T16" fmla="*/ 0 w 30"/>
                  <a:gd name="T17" fmla="*/ 25 h 29"/>
                  <a:gd name="T18" fmla="*/ 4 w 30"/>
                  <a:gd name="T19" fmla="*/ 21 h 29"/>
                  <a:gd name="T20" fmla="*/ 4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4" y="0"/>
                    </a:moveTo>
                    <a:lnTo>
                      <a:pt x="0" y="0"/>
                    </a:lnTo>
                    <a:lnTo>
                      <a:pt x="0" y="29"/>
                    </a:lnTo>
                    <a:lnTo>
                      <a:pt x="30" y="29"/>
                    </a:lnTo>
                    <a:lnTo>
                      <a:pt x="30" y="25"/>
                    </a:lnTo>
                    <a:lnTo>
                      <a:pt x="9" y="25"/>
                    </a:lnTo>
                    <a:lnTo>
                      <a:pt x="6" y="29"/>
                    </a:lnTo>
                    <a:lnTo>
                      <a:pt x="0" y="29"/>
                    </a:lnTo>
                    <a:lnTo>
                      <a:pt x="0" y="25"/>
                    </a:lnTo>
                    <a:lnTo>
                      <a:pt x="4" y="21"/>
                    </a:lnTo>
                    <a:lnTo>
                      <a:pt x="4"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221">
                <a:extLst>
                  <a:ext uri="{FF2B5EF4-FFF2-40B4-BE49-F238E27FC236}">
                    <a16:creationId xmlns:a16="http://schemas.microsoft.com/office/drawing/2014/main" id="{6961C998-1915-4679-86D8-16FA96C9E8F2}"/>
                  </a:ext>
                </a:extLst>
              </p:cNvPr>
              <p:cNvSpPr>
                <a:spLocks/>
              </p:cNvSpPr>
              <p:nvPr/>
            </p:nvSpPr>
            <p:spPr bwMode="auto">
              <a:xfrm>
                <a:off x="7065963" y="4089401"/>
                <a:ext cx="47625" cy="46038"/>
              </a:xfrm>
              <a:custGeom>
                <a:avLst/>
                <a:gdLst>
                  <a:gd name="T0" fmla="*/ 4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6 w 30"/>
                  <a:gd name="T13" fmla="*/ 29 h 29"/>
                  <a:gd name="T14" fmla="*/ 0 w 30"/>
                  <a:gd name="T15" fmla="*/ 29 h 29"/>
                  <a:gd name="T16" fmla="*/ 0 w 30"/>
                  <a:gd name="T17" fmla="*/ 25 h 29"/>
                  <a:gd name="T18" fmla="*/ 4 w 30"/>
                  <a:gd name="T19" fmla="*/ 21 h 29"/>
                  <a:gd name="T20" fmla="*/ 4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4" y="0"/>
                    </a:moveTo>
                    <a:lnTo>
                      <a:pt x="0" y="0"/>
                    </a:lnTo>
                    <a:lnTo>
                      <a:pt x="0" y="29"/>
                    </a:lnTo>
                    <a:lnTo>
                      <a:pt x="30" y="29"/>
                    </a:lnTo>
                    <a:lnTo>
                      <a:pt x="30" y="25"/>
                    </a:lnTo>
                    <a:lnTo>
                      <a:pt x="9" y="25"/>
                    </a:lnTo>
                    <a:lnTo>
                      <a:pt x="6" y="29"/>
                    </a:lnTo>
                    <a:lnTo>
                      <a:pt x="0" y="29"/>
                    </a:lnTo>
                    <a:lnTo>
                      <a:pt x="0" y="25"/>
                    </a:lnTo>
                    <a:lnTo>
                      <a:pt x="4" y="2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222">
                <a:extLst>
                  <a:ext uri="{FF2B5EF4-FFF2-40B4-BE49-F238E27FC236}">
                    <a16:creationId xmlns:a16="http://schemas.microsoft.com/office/drawing/2014/main" id="{C5BAE5E5-1CED-4F31-A713-61FE0CCCC5D2}"/>
                  </a:ext>
                </a:extLst>
              </p:cNvPr>
              <p:cNvSpPr>
                <a:spLocks noEditPoints="1"/>
              </p:cNvSpPr>
              <p:nvPr/>
            </p:nvSpPr>
            <p:spPr bwMode="auto">
              <a:xfrm>
                <a:off x="7065963" y="4084638"/>
                <a:ext cx="53975" cy="50800"/>
              </a:xfrm>
              <a:custGeom>
                <a:avLst/>
                <a:gdLst>
                  <a:gd name="T0" fmla="*/ 34 w 34"/>
                  <a:gd name="T1" fmla="*/ 28 h 32"/>
                  <a:gd name="T2" fmla="*/ 30 w 34"/>
                  <a:gd name="T3" fmla="*/ 28 h 32"/>
                  <a:gd name="T4" fmla="*/ 30 w 34"/>
                  <a:gd name="T5" fmla="*/ 32 h 32"/>
                  <a:gd name="T6" fmla="*/ 34 w 34"/>
                  <a:gd name="T7" fmla="*/ 32 h 32"/>
                  <a:gd name="T8" fmla="*/ 34 w 34"/>
                  <a:gd name="T9" fmla="*/ 28 h 32"/>
                  <a:gd name="T10" fmla="*/ 4 w 34"/>
                  <a:gd name="T11" fmla="*/ 0 h 32"/>
                  <a:gd name="T12" fmla="*/ 0 w 34"/>
                  <a:gd name="T13" fmla="*/ 0 h 32"/>
                  <a:gd name="T14" fmla="*/ 0 w 34"/>
                  <a:gd name="T15" fmla="*/ 3 h 32"/>
                  <a:gd name="T16" fmla="*/ 4 w 34"/>
                  <a:gd name="T17" fmla="*/ 3 h 32"/>
                  <a:gd name="T18" fmla="*/ 4 w 3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2">
                    <a:moveTo>
                      <a:pt x="34" y="28"/>
                    </a:moveTo>
                    <a:lnTo>
                      <a:pt x="30" y="28"/>
                    </a:lnTo>
                    <a:lnTo>
                      <a:pt x="30" y="32"/>
                    </a:lnTo>
                    <a:lnTo>
                      <a:pt x="34" y="32"/>
                    </a:lnTo>
                    <a:lnTo>
                      <a:pt x="34" y="28"/>
                    </a:lnTo>
                    <a:close/>
                    <a:moveTo>
                      <a:pt x="4" y="0"/>
                    </a:moveTo>
                    <a:lnTo>
                      <a:pt x="0" y="0"/>
                    </a:lnTo>
                    <a:lnTo>
                      <a:pt x="0" y="3"/>
                    </a:lnTo>
                    <a:lnTo>
                      <a:pt x="4" y="3"/>
                    </a:lnTo>
                    <a:lnTo>
                      <a:pt x="4" y="0"/>
                    </a:lnTo>
                    <a:close/>
                  </a:path>
                </a:pathLst>
              </a:custGeom>
              <a:solidFill>
                <a:srgbClr val="B3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223">
                <a:extLst>
                  <a:ext uri="{FF2B5EF4-FFF2-40B4-BE49-F238E27FC236}">
                    <a16:creationId xmlns:a16="http://schemas.microsoft.com/office/drawing/2014/main" id="{91ACB43F-714E-45AB-9BAD-6E33605A23EB}"/>
                  </a:ext>
                </a:extLst>
              </p:cNvPr>
              <p:cNvSpPr>
                <a:spLocks noEditPoints="1"/>
              </p:cNvSpPr>
              <p:nvPr/>
            </p:nvSpPr>
            <p:spPr bwMode="auto">
              <a:xfrm>
                <a:off x="7065963" y="4084638"/>
                <a:ext cx="53975" cy="50800"/>
              </a:xfrm>
              <a:custGeom>
                <a:avLst/>
                <a:gdLst>
                  <a:gd name="T0" fmla="*/ 34 w 34"/>
                  <a:gd name="T1" fmla="*/ 28 h 32"/>
                  <a:gd name="T2" fmla="*/ 30 w 34"/>
                  <a:gd name="T3" fmla="*/ 28 h 32"/>
                  <a:gd name="T4" fmla="*/ 30 w 34"/>
                  <a:gd name="T5" fmla="*/ 32 h 32"/>
                  <a:gd name="T6" fmla="*/ 34 w 34"/>
                  <a:gd name="T7" fmla="*/ 32 h 32"/>
                  <a:gd name="T8" fmla="*/ 34 w 34"/>
                  <a:gd name="T9" fmla="*/ 28 h 32"/>
                  <a:gd name="T10" fmla="*/ 4 w 34"/>
                  <a:gd name="T11" fmla="*/ 0 h 32"/>
                  <a:gd name="T12" fmla="*/ 0 w 34"/>
                  <a:gd name="T13" fmla="*/ 0 h 32"/>
                  <a:gd name="T14" fmla="*/ 0 w 34"/>
                  <a:gd name="T15" fmla="*/ 3 h 32"/>
                  <a:gd name="T16" fmla="*/ 4 w 34"/>
                  <a:gd name="T17" fmla="*/ 3 h 32"/>
                  <a:gd name="T18" fmla="*/ 4 w 34"/>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2">
                    <a:moveTo>
                      <a:pt x="34" y="28"/>
                    </a:moveTo>
                    <a:lnTo>
                      <a:pt x="30" y="28"/>
                    </a:lnTo>
                    <a:lnTo>
                      <a:pt x="30" y="32"/>
                    </a:lnTo>
                    <a:lnTo>
                      <a:pt x="34" y="32"/>
                    </a:lnTo>
                    <a:lnTo>
                      <a:pt x="34" y="28"/>
                    </a:lnTo>
                    <a:moveTo>
                      <a:pt x="4" y="0"/>
                    </a:moveTo>
                    <a:lnTo>
                      <a:pt x="0" y="0"/>
                    </a:lnTo>
                    <a:lnTo>
                      <a:pt x="0" y="3"/>
                    </a:lnTo>
                    <a:lnTo>
                      <a:pt x="4"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224">
                <a:extLst>
                  <a:ext uri="{FF2B5EF4-FFF2-40B4-BE49-F238E27FC236}">
                    <a16:creationId xmlns:a16="http://schemas.microsoft.com/office/drawing/2014/main" id="{0003889B-3E78-4FC1-816B-5F05B28F53EB}"/>
                  </a:ext>
                </a:extLst>
              </p:cNvPr>
              <p:cNvSpPr>
                <a:spLocks noEditPoints="1"/>
              </p:cNvSpPr>
              <p:nvPr/>
            </p:nvSpPr>
            <p:spPr bwMode="auto">
              <a:xfrm>
                <a:off x="7029451" y="4156076"/>
                <a:ext cx="49213" cy="44450"/>
              </a:xfrm>
              <a:custGeom>
                <a:avLst/>
                <a:gdLst>
                  <a:gd name="T0" fmla="*/ 31 w 31"/>
                  <a:gd name="T1" fmla="*/ 2 h 28"/>
                  <a:gd name="T2" fmla="*/ 27 w 31"/>
                  <a:gd name="T3" fmla="*/ 7 h 28"/>
                  <a:gd name="T4" fmla="*/ 27 w 31"/>
                  <a:gd name="T5" fmla="*/ 28 h 28"/>
                  <a:gd name="T6" fmla="*/ 31 w 31"/>
                  <a:gd name="T7" fmla="*/ 28 h 28"/>
                  <a:gd name="T8" fmla="*/ 31 w 31"/>
                  <a:gd name="T9" fmla="*/ 2 h 28"/>
                  <a:gd name="T10" fmla="*/ 27 w 31"/>
                  <a:gd name="T11" fmla="*/ 0 h 28"/>
                  <a:gd name="T12" fmla="*/ 0 w 31"/>
                  <a:gd name="T13" fmla="*/ 0 h 28"/>
                  <a:gd name="T14" fmla="*/ 0 w 31"/>
                  <a:gd name="T15" fmla="*/ 3 h 28"/>
                  <a:gd name="T16" fmla="*/ 21 w 31"/>
                  <a:gd name="T17" fmla="*/ 3 h 28"/>
                  <a:gd name="T18" fmla="*/ 27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
                    </a:moveTo>
                    <a:lnTo>
                      <a:pt x="27" y="7"/>
                    </a:lnTo>
                    <a:lnTo>
                      <a:pt x="27" y="28"/>
                    </a:lnTo>
                    <a:lnTo>
                      <a:pt x="31" y="28"/>
                    </a:lnTo>
                    <a:lnTo>
                      <a:pt x="31" y="2"/>
                    </a:lnTo>
                    <a:close/>
                    <a:moveTo>
                      <a:pt x="27" y="0"/>
                    </a:moveTo>
                    <a:lnTo>
                      <a:pt x="0" y="0"/>
                    </a:lnTo>
                    <a:lnTo>
                      <a:pt x="0" y="3"/>
                    </a:lnTo>
                    <a:lnTo>
                      <a:pt x="21" y="3"/>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225">
                <a:extLst>
                  <a:ext uri="{FF2B5EF4-FFF2-40B4-BE49-F238E27FC236}">
                    <a16:creationId xmlns:a16="http://schemas.microsoft.com/office/drawing/2014/main" id="{6164975A-5AFC-4F83-AC5D-198B7D8A2AF8}"/>
                  </a:ext>
                </a:extLst>
              </p:cNvPr>
              <p:cNvSpPr>
                <a:spLocks noEditPoints="1"/>
              </p:cNvSpPr>
              <p:nvPr/>
            </p:nvSpPr>
            <p:spPr bwMode="auto">
              <a:xfrm>
                <a:off x="7029451" y="4156076"/>
                <a:ext cx="49213" cy="44450"/>
              </a:xfrm>
              <a:custGeom>
                <a:avLst/>
                <a:gdLst>
                  <a:gd name="T0" fmla="*/ 31 w 31"/>
                  <a:gd name="T1" fmla="*/ 2 h 28"/>
                  <a:gd name="T2" fmla="*/ 27 w 31"/>
                  <a:gd name="T3" fmla="*/ 7 h 28"/>
                  <a:gd name="T4" fmla="*/ 27 w 31"/>
                  <a:gd name="T5" fmla="*/ 28 h 28"/>
                  <a:gd name="T6" fmla="*/ 31 w 31"/>
                  <a:gd name="T7" fmla="*/ 28 h 28"/>
                  <a:gd name="T8" fmla="*/ 31 w 31"/>
                  <a:gd name="T9" fmla="*/ 2 h 28"/>
                  <a:gd name="T10" fmla="*/ 27 w 31"/>
                  <a:gd name="T11" fmla="*/ 0 h 28"/>
                  <a:gd name="T12" fmla="*/ 0 w 31"/>
                  <a:gd name="T13" fmla="*/ 0 h 28"/>
                  <a:gd name="T14" fmla="*/ 0 w 31"/>
                  <a:gd name="T15" fmla="*/ 3 h 28"/>
                  <a:gd name="T16" fmla="*/ 21 w 31"/>
                  <a:gd name="T17" fmla="*/ 3 h 28"/>
                  <a:gd name="T18" fmla="*/ 27 w 3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8">
                    <a:moveTo>
                      <a:pt x="31" y="2"/>
                    </a:moveTo>
                    <a:lnTo>
                      <a:pt x="27" y="7"/>
                    </a:lnTo>
                    <a:lnTo>
                      <a:pt x="27" y="28"/>
                    </a:lnTo>
                    <a:lnTo>
                      <a:pt x="31" y="28"/>
                    </a:lnTo>
                    <a:lnTo>
                      <a:pt x="31" y="2"/>
                    </a:lnTo>
                    <a:moveTo>
                      <a:pt x="27" y="0"/>
                    </a:moveTo>
                    <a:lnTo>
                      <a:pt x="0" y="0"/>
                    </a:lnTo>
                    <a:lnTo>
                      <a:pt x="0" y="3"/>
                    </a:lnTo>
                    <a:lnTo>
                      <a:pt x="21" y="3"/>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226">
                <a:extLst>
                  <a:ext uri="{FF2B5EF4-FFF2-40B4-BE49-F238E27FC236}">
                    <a16:creationId xmlns:a16="http://schemas.microsoft.com/office/drawing/2014/main" id="{D20E491A-3AAB-446C-A336-E280B68D539D}"/>
                  </a:ext>
                </a:extLst>
              </p:cNvPr>
              <p:cNvSpPr>
                <a:spLocks/>
              </p:cNvSpPr>
              <p:nvPr/>
            </p:nvSpPr>
            <p:spPr bwMode="auto">
              <a:xfrm>
                <a:off x="7024688" y="4160838"/>
                <a:ext cx="47625" cy="46038"/>
              </a:xfrm>
              <a:custGeom>
                <a:avLst/>
                <a:gdLst>
                  <a:gd name="T0" fmla="*/ 3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5 w 30"/>
                  <a:gd name="T13" fmla="*/ 29 h 29"/>
                  <a:gd name="T14" fmla="*/ 0 w 30"/>
                  <a:gd name="T15" fmla="*/ 29 h 29"/>
                  <a:gd name="T16" fmla="*/ 0 w 30"/>
                  <a:gd name="T17" fmla="*/ 25 h 29"/>
                  <a:gd name="T18" fmla="*/ 3 w 30"/>
                  <a:gd name="T19" fmla="*/ 21 h 29"/>
                  <a:gd name="T20" fmla="*/ 3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3" y="0"/>
                    </a:moveTo>
                    <a:lnTo>
                      <a:pt x="0" y="0"/>
                    </a:lnTo>
                    <a:lnTo>
                      <a:pt x="0" y="29"/>
                    </a:lnTo>
                    <a:lnTo>
                      <a:pt x="30" y="29"/>
                    </a:lnTo>
                    <a:lnTo>
                      <a:pt x="30" y="25"/>
                    </a:lnTo>
                    <a:lnTo>
                      <a:pt x="9" y="25"/>
                    </a:lnTo>
                    <a:lnTo>
                      <a:pt x="5" y="29"/>
                    </a:lnTo>
                    <a:lnTo>
                      <a:pt x="0" y="29"/>
                    </a:lnTo>
                    <a:lnTo>
                      <a:pt x="0" y="25"/>
                    </a:lnTo>
                    <a:lnTo>
                      <a:pt x="3" y="21"/>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227">
                <a:extLst>
                  <a:ext uri="{FF2B5EF4-FFF2-40B4-BE49-F238E27FC236}">
                    <a16:creationId xmlns:a16="http://schemas.microsoft.com/office/drawing/2014/main" id="{31EE59BB-A1D4-4D7A-AE6B-2655CA94FCB0}"/>
                  </a:ext>
                </a:extLst>
              </p:cNvPr>
              <p:cNvSpPr>
                <a:spLocks/>
              </p:cNvSpPr>
              <p:nvPr/>
            </p:nvSpPr>
            <p:spPr bwMode="auto">
              <a:xfrm>
                <a:off x="7024688" y="4160838"/>
                <a:ext cx="47625" cy="46038"/>
              </a:xfrm>
              <a:custGeom>
                <a:avLst/>
                <a:gdLst>
                  <a:gd name="T0" fmla="*/ 3 w 30"/>
                  <a:gd name="T1" fmla="*/ 0 h 29"/>
                  <a:gd name="T2" fmla="*/ 0 w 30"/>
                  <a:gd name="T3" fmla="*/ 0 h 29"/>
                  <a:gd name="T4" fmla="*/ 0 w 30"/>
                  <a:gd name="T5" fmla="*/ 29 h 29"/>
                  <a:gd name="T6" fmla="*/ 30 w 30"/>
                  <a:gd name="T7" fmla="*/ 29 h 29"/>
                  <a:gd name="T8" fmla="*/ 30 w 30"/>
                  <a:gd name="T9" fmla="*/ 25 h 29"/>
                  <a:gd name="T10" fmla="*/ 9 w 30"/>
                  <a:gd name="T11" fmla="*/ 25 h 29"/>
                  <a:gd name="T12" fmla="*/ 5 w 30"/>
                  <a:gd name="T13" fmla="*/ 29 h 29"/>
                  <a:gd name="T14" fmla="*/ 0 w 30"/>
                  <a:gd name="T15" fmla="*/ 29 h 29"/>
                  <a:gd name="T16" fmla="*/ 0 w 30"/>
                  <a:gd name="T17" fmla="*/ 25 h 29"/>
                  <a:gd name="T18" fmla="*/ 3 w 30"/>
                  <a:gd name="T19" fmla="*/ 21 h 29"/>
                  <a:gd name="T20" fmla="*/ 3 w 3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9">
                    <a:moveTo>
                      <a:pt x="3" y="0"/>
                    </a:moveTo>
                    <a:lnTo>
                      <a:pt x="0" y="0"/>
                    </a:lnTo>
                    <a:lnTo>
                      <a:pt x="0" y="29"/>
                    </a:lnTo>
                    <a:lnTo>
                      <a:pt x="30" y="29"/>
                    </a:lnTo>
                    <a:lnTo>
                      <a:pt x="30" y="25"/>
                    </a:lnTo>
                    <a:lnTo>
                      <a:pt x="9" y="25"/>
                    </a:lnTo>
                    <a:lnTo>
                      <a:pt x="5" y="29"/>
                    </a:lnTo>
                    <a:lnTo>
                      <a:pt x="0" y="29"/>
                    </a:lnTo>
                    <a:lnTo>
                      <a:pt x="0" y="25"/>
                    </a:lnTo>
                    <a:lnTo>
                      <a:pt x="3" y="2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Rectangle 228">
                <a:extLst>
                  <a:ext uri="{FF2B5EF4-FFF2-40B4-BE49-F238E27FC236}">
                    <a16:creationId xmlns:a16="http://schemas.microsoft.com/office/drawing/2014/main" id="{EB7DAAAC-99C2-4934-9BD0-9FF738F7E698}"/>
                  </a:ext>
                </a:extLst>
              </p:cNvPr>
              <p:cNvSpPr>
                <a:spLocks noChangeArrowheads="1"/>
              </p:cNvSpPr>
              <p:nvPr/>
            </p:nvSpPr>
            <p:spPr bwMode="auto">
              <a:xfrm>
                <a:off x="7024688" y="4156076"/>
                <a:ext cx="4763" cy="4763"/>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Rectangle 229">
                <a:extLst>
                  <a:ext uri="{FF2B5EF4-FFF2-40B4-BE49-F238E27FC236}">
                    <a16:creationId xmlns:a16="http://schemas.microsoft.com/office/drawing/2014/main" id="{2F079702-C914-4F2A-AEA6-6B382E6023EE}"/>
                  </a:ext>
                </a:extLst>
              </p:cNvPr>
              <p:cNvSpPr>
                <a:spLocks noChangeArrowheads="1"/>
              </p:cNvSpPr>
              <p:nvPr/>
            </p:nvSpPr>
            <p:spPr bwMode="auto">
              <a:xfrm>
                <a:off x="7024688" y="4156076"/>
                <a:ext cx="476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Rectangle 230">
                <a:extLst>
                  <a:ext uri="{FF2B5EF4-FFF2-40B4-BE49-F238E27FC236}">
                    <a16:creationId xmlns:a16="http://schemas.microsoft.com/office/drawing/2014/main" id="{F8C851C7-05D5-4DFE-8043-92D85BBE1D2A}"/>
                  </a:ext>
                </a:extLst>
              </p:cNvPr>
              <p:cNvSpPr>
                <a:spLocks noChangeArrowheads="1"/>
              </p:cNvSpPr>
              <p:nvPr/>
            </p:nvSpPr>
            <p:spPr bwMode="auto">
              <a:xfrm>
                <a:off x="7072313" y="4200526"/>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Rectangle 231">
                <a:extLst>
                  <a:ext uri="{FF2B5EF4-FFF2-40B4-BE49-F238E27FC236}">
                    <a16:creationId xmlns:a16="http://schemas.microsoft.com/office/drawing/2014/main" id="{D90FEEB6-0A43-43F7-8CB2-3969C1272ED9}"/>
                  </a:ext>
                </a:extLst>
              </p:cNvPr>
              <p:cNvSpPr>
                <a:spLocks noChangeArrowheads="1"/>
              </p:cNvSpPr>
              <p:nvPr/>
            </p:nvSpPr>
            <p:spPr bwMode="auto">
              <a:xfrm>
                <a:off x="7072313" y="4200526"/>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232">
                <a:extLst>
                  <a:ext uri="{FF2B5EF4-FFF2-40B4-BE49-F238E27FC236}">
                    <a16:creationId xmlns:a16="http://schemas.microsoft.com/office/drawing/2014/main" id="{8973D975-179B-4B5C-954E-8F1308C64731}"/>
                  </a:ext>
                </a:extLst>
              </p:cNvPr>
              <p:cNvSpPr>
                <a:spLocks/>
              </p:cNvSpPr>
              <p:nvPr/>
            </p:nvSpPr>
            <p:spPr bwMode="auto">
              <a:xfrm>
                <a:off x="7153276" y="4159251"/>
                <a:ext cx="0" cy="41275"/>
              </a:xfrm>
              <a:custGeom>
                <a:avLst/>
                <a:gdLst>
                  <a:gd name="T0" fmla="*/ 0 h 26"/>
                  <a:gd name="T1" fmla="*/ 1 h 26"/>
                  <a:gd name="T2" fmla="*/ 26 h 26"/>
                  <a:gd name="T3" fmla="*/ 26 h 26"/>
                  <a:gd name="T4" fmla="*/ 0 h 26"/>
                </a:gdLst>
                <a:ahLst/>
                <a:cxnLst>
                  <a:cxn ang="0">
                    <a:pos x="0" y="T0"/>
                  </a:cxn>
                  <a:cxn ang="0">
                    <a:pos x="0" y="T1"/>
                  </a:cxn>
                  <a:cxn ang="0">
                    <a:pos x="0" y="T2"/>
                  </a:cxn>
                  <a:cxn ang="0">
                    <a:pos x="0" y="T3"/>
                  </a:cxn>
                  <a:cxn ang="0">
                    <a:pos x="0" y="T4"/>
                  </a:cxn>
                </a:cxnLst>
                <a:rect l="0" t="0" r="r" b="b"/>
                <a:pathLst>
                  <a:path h="26">
                    <a:moveTo>
                      <a:pt x="0" y="0"/>
                    </a:moveTo>
                    <a:lnTo>
                      <a:pt x="0" y="1"/>
                    </a:lnTo>
                    <a:lnTo>
                      <a:pt x="0" y="26"/>
                    </a:lnTo>
                    <a:lnTo>
                      <a:pt x="0" y="26"/>
                    </a:lnTo>
                    <a:lnTo>
                      <a:pt x="0" y="0"/>
                    </a:lnTo>
                    <a:close/>
                  </a:path>
                </a:pathLst>
              </a:custGeom>
              <a:solidFill>
                <a:srgbClr val="C6D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233">
                <a:extLst>
                  <a:ext uri="{FF2B5EF4-FFF2-40B4-BE49-F238E27FC236}">
                    <a16:creationId xmlns:a16="http://schemas.microsoft.com/office/drawing/2014/main" id="{CC240F19-D53C-4F3C-847E-6D3F273B678B}"/>
                  </a:ext>
                </a:extLst>
              </p:cNvPr>
              <p:cNvSpPr>
                <a:spLocks/>
              </p:cNvSpPr>
              <p:nvPr/>
            </p:nvSpPr>
            <p:spPr bwMode="auto">
              <a:xfrm>
                <a:off x="7153276" y="4159251"/>
                <a:ext cx="0" cy="41275"/>
              </a:xfrm>
              <a:custGeom>
                <a:avLst/>
                <a:gdLst>
                  <a:gd name="T0" fmla="*/ 0 h 26"/>
                  <a:gd name="T1" fmla="*/ 1 h 26"/>
                  <a:gd name="T2" fmla="*/ 26 h 26"/>
                  <a:gd name="T3" fmla="*/ 26 h 26"/>
                  <a:gd name="T4" fmla="*/ 0 h 26"/>
                </a:gdLst>
                <a:ahLst/>
                <a:cxnLst>
                  <a:cxn ang="0">
                    <a:pos x="0" y="T0"/>
                  </a:cxn>
                  <a:cxn ang="0">
                    <a:pos x="0" y="T1"/>
                  </a:cxn>
                  <a:cxn ang="0">
                    <a:pos x="0" y="T2"/>
                  </a:cxn>
                  <a:cxn ang="0">
                    <a:pos x="0" y="T3"/>
                  </a:cxn>
                  <a:cxn ang="0">
                    <a:pos x="0" y="T4"/>
                  </a:cxn>
                </a:cxnLst>
                <a:rect l="0" t="0" r="r" b="b"/>
                <a:pathLst>
                  <a:path h="26">
                    <a:moveTo>
                      <a:pt x="0" y="0"/>
                    </a:moveTo>
                    <a:lnTo>
                      <a:pt x="0" y="1"/>
                    </a:lnTo>
                    <a:lnTo>
                      <a:pt x="0" y="26"/>
                    </a:lnTo>
                    <a:lnTo>
                      <a:pt x="0"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234">
                <a:extLst>
                  <a:ext uri="{FF2B5EF4-FFF2-40B4-BE49-F238E27FC236}">
                    <a16:creationId xmlns:a16="http://schemas.microsoft.com/office/drawing/2014/main" id="{2064014A-2CD0-4873-951C-0F2549C2EFE5}"/>
                  </a:ext>
                </a:extLst>
              </p:cNvPr>
              <p:cNvSpPr>
                <a:spLocks noEditPoints="1"/>
              </p:cNvSpPr>
              <p:nvPr/>
            </p:nvSpPr>
            <p:spPr bwMode="auto">
              <a:xfrm>
                <a:off x="7107238" y="4156076"/>
                <a:ext cx="46038" cy="44450"/>
              </a:xfrm>
              <a:custGeom>
                <a:avLst/>
                <a:gdLst>
                  <a:gd name="T0" fmla="*/ 29 w 29"/>
                  <a:gd name="T1" fmla="*/ 3 h 28"/>
                  <a:gd name="T2" fmla="*/ 25 w 29"/>
                  <a:gd name="T3" fmla="*/ 7 h 28"/>
                  <a:gd name="T4" fmla="*/ 25 w 29"/>
                  <a:gd name="T5" fmla="*/ 28 h 28"/>
                  <a:gd name="T6" fmla="*/ 29 w 29"/>
                  <a:gd name="T7" fmla="*/ 28 h 28"/>
                  <a:gd name="T8" fmla="*/ 29 w 29"/>
                  <a:gd name="T9" fmla="*/ 3 h 28"/>
                  <a:gd name="T10" fmla="*/ 25 w 29"/>
                  <a:gd name="T11" fmla="*/ 0 h 28"/>
                  <a:gd name="T12" fmla="*/ 0 w 29"/>
                  <a:gd name="T13" fmla="*/ 0 h 28"/>
                  <a:gd name="T14" fmla="*/ 0 w 29"/>
                  <a:gd name="T15" fmla="*/ 3 h 28"/>
                  <a:gd name="T16" fmla="*/ 21 w 29"/>
                  <a:gd name="T17" fmla="*/ 3 h 28"/>
                  <a:gd name="T18" fmla="*/ 2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29" y="3"/>
                    </a:moveTo>
                    <a:lnTo>
                      <a:pt x="25" y="7"/>
                    </a:lnTo>
                    <a:lnTo>
                      <a:pt x="25" y="28"/>
                    </a:lnTo>
                    <a:lnTo>
                      <a:pt x="29" y="28"/>
                    </a:lnTo>
                    <a:lnTo>
                      <a:pt x="29" y="3"/>
                    </a:lnTo>
                    <a:close/>
                    <a:moveTo>
                      <a:pt x="25" y="0"/>
                    </a:moveTo>
                    <a:lnTo>
                      <a:pt x="0" y="0"/>
                    </a:lnTo>
                    <a:lnTo>
                      <a:pt x="0" y="3"/>
                    </a:lnTo>
                    <a:lnTo>
                      <a:pt x="21"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235">
                <a:extLst>
                  <a:ext uri="{FF2B5EF4-FFF2-40B4-BE49-F238E27FC236}">
                    <a16:creationId xmlns:a16="http://schemas.microsoft.com/office/drawing/2014/main" id="{F707449D-C101-4067-84E8-DFECC34D5D02}"/>
                  </a:ext>
                </a:extLst>
              </p:cNvPr>
              <p:cNvSpPr>
                <a:spLocks noEditPoints="1"/>
              </p:cNvSpPr>
              <p:nvPr/>
            </p:nvSpPr>
            <p:spPr bwMode="auto">
              <a:xfrm>
                <a:off x="7107238" y="4156076"/>
                <a:ext cx="46038" cy="44450"/>
              </a:xfrm>
              <a:custGeom>
                <a:avLst/>
                <a:gdLst>
                  <a:gd name="T0" fmla="*/ 29 w 29"/>
                  <a:gd name="T1" fmla="*/ 3 h 28"/>
                  <a:gd name="T2" fmla="*/ 25 w 29"/>
                  <a:gd name="T3" fmla="*/ 7 h 28"/>
                  <a:gd name="T4" fmla="*/ 25 w 29"/>
                  <a:gd name="T5" fmla="*/ 28 h 28"/>
                  <a:gd name="T6" fmla="*/ 29 w 29"/>
                  <a:gd name="T7" fmla="*/ 28 h 28"/>
                  <a:gd name="T8" fmla="*/ 29 w 29"/>
                  <a:gd name="T9" fmla="*/ 3 h 28"/>
                  <a:gd name="T10" fmla="*/ 25 w 29"/>
                  <a:gd name="T11" fmla="*/ 0 h 28"/>
                  <a:gd name="T12" fmla="*/ 0 w 29"/>
                  <a:gd name="T13" fmla="*/ 0 h 28"/>
                  <a:gd name="T14" fmla="*/ 0 w 29"/>
                  <a:gd name="T15" fmla="*/ 3 h 28"/>
                  <a:gd name="T16" fmla="*/ 21 w 29"/>
                  <a:gd name="T17" fmla="*/ 3 h 28"/>
                  <a:gd name="T18" fmla="*/ 25 w 2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29" y="3"/>
                    </a:moveTo>
                    <a:lnTo>
                      <a:pt x="25" y="7"/>
                    </a:lnTo>
                    <a:lnTo>
                      <a:pt x="25" y="28"/>
                    </a:lnTo>
                    <a:lnTo>
                      <a:pt x="29" y="28"/>
                    </a:lnTo>
                    <a:lnTo>
                      <a:pt x="29" y="3"/>
                    </a:lnTo>
                    <a:moveTo>
                      <a:pt x="25" y="0"/>
                    </a:moveTo>
                    <a:lnTo>
                      <a:pt x="0" y="0"/>
                    </a:lnTo>
                    <a:lnTo>
                      <a:pt x="0" y="3"/>
                    </a:lnTo>
                    <a:lnTo>
                      <a:pt x="21"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236">
                <a:extLst>
                  <a:ext uri="{FF2B5EF4-FFF2-40B4-BE49-F238E27FC236}">
                    <a16:creationId xmlns:a16="http://schemas.microsoft.com/office/drawing/2014/main" id="{CFD9A853-F7E7-4BA2-9432-4D862833A6CC}"/>
                  </a:ext>
                </a:extLst>
              </p:cNvPr>
              <p:cNvSpPr>
                <a:spLocks/>
              </p:cNvSpPr>
              <p:nvPr/>
            </p:nvSpPr>
            <p:spPr bwMode="auto">
              <a:xfrm>
                <a:off x="7102476" y="4160838"/>
                <a:ext cx="44450" cy="46038"/>
              </a:xfrm>
              <a:custGeom>
                <a:avLst/>
                <a:gdLst>
                  <a:gd name="T0" fmla="*/ 3 w 28"/>
                  <a:gd name="T1" fmla="*/ 0 h 29"/>
                  <a:gd name="T2" fmla="*/ 0 w 28"/>
                  <a:gd name="T3" fmla="*/ 0 h 29"/>
                  <a:gd name="T4" fmla="*/ 0 w 28"/>
                  <a:gd name="T5" fmla="*/ 29 h 29"/>
                  <a:gd name="T6" fmla="*/ 28 w 28"/>
                  <a:gd name="T7" fmla="*/ 29 h 29"/>
                  <a:gd name="T8" fmla="*/ 28 w 28"/>
                  <a:gd name="T9" fmla="*/ 25 h 29"/>
                  <a:gd name="T10" fmla="*/ 7 w 28"/>
                  <a:gd name="T11" fmla="*/ 25 h 29"/>
                  <a:gd name="T12" fmla="*/ 3 w 28"/>
                  <a:gd name="T13" fmla="*/ 29 h 29"/>
                  <a:gd name="T14" fmla="*/ 0 w 28"/>
                  <a:gd name="T15" fmla="*/ 29 h 29"/>
                  <a:gd name="T16" fmla="*/ 0 w 28"/>
                  <a:gd name="T17" fmla="*/ 25 h 29"/>
                  <a:gd name="T18" fmla="*/ 3 w 28"/>
                  <a:gd name="T19" fmla="*/ 21 h 29"/>
                  <a:gd name="T20" fmla="*/ 3 w 28"/>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3" y="0"/>
                    </a:moveTo>
                    <a:lnTo>
                      <a:pt x="0" y="0"/>
                    </a:lnTo>
                    <a:lnTo>
                      <a:pt x="0" y="29"/>
                    </a:lnTo>
                    <a:lnTo>
                      <a:pt x="28" y="29"/>
                    </a:lnTo>
                    <a:lnTo>
                      <a:pt x="28" y="25"/>
                    </a:lnTo>
                    <a:lnTo>
                      <a:pt x="7" y="25"/>
                    </a:lnTo>
                    <a:lnTo>
                      <a:pt x="3" y="29"/>
                    </a:lnTo>
                    <a:lnTo>
                      <a:pt x="0" y="29"/>
                    </a:lnTo>
                    <a:lnTo>
                      <a:pt x="0" y="25"/>
                    </a:lnTo>
                    <a:lnTo>
                      <a:pt x="3" y="21"/>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237">
                <a:extLst>
                  <a:ext uri="{FF2B5EF4-FFF2-40B4-BE49-F238E27FC236}">
                    <a16:creationId xmlns:a16="http://schemas.microsoft.com/office/drawing/2014/main" id="{0B20848A-89F7-49FA-A299-E1E1435578AC}"/>
                  </a:ext>
                </a:extLst>
              </p:cNvPr>
              <p:cNvSpPr>
                <a:spLocks/>
              </p:cNvSpPr>
              <p:nvPr/>
            </p:nvSpPr>
            <p:spPr bwMode="auto">
              <a:xfrm>
                <a:off x="7102476" y="4160838"/>
                <a:ext cx="44450" cy="46038"/>
              </a:xfrm>
              <a:custGeom>
                <a:avLst/>
                <a:gdLst>
                  <a:gd name="T0" fmla="*/ 3 w 28"/>
                  <a:gd name="T1" fmla="*/ 0 h 29"/>
                  <a:gd name="T2" fmla="*/ 0 w 28"/>
                  <a:gd name="T3" fmla="*/ 0 h 29"/>
                  <a:gd name="T4" fmla="*/ 0 w 28"/>
                  <a:gd name="T5" fmla="*/ 29 h 29"/>
                  <a:gd name="T6" fmla="*/ 28 w 28"/>
                  <a:gd name="T7" fmla="*/ 29 h 29"/>
                  <a:gd name="T8" fmla="*/ 28 w 28"/>
                  <a:gd name="T9" fmla="*/ 25 h 29"/>
                  <a:gd name="T10" fmla="*/ 7 w 28"/>
                  <a:gd name="T11" fmla="*/ 25 h 29"/>
                  <a:gd name="T12" fmla="*/ 3 w 28"/>
                  <a:gd name="T13" fmla="*/ 29 h 29"/>
                  <a:gd name="T14" fmla="*/ 0 w 28"/>
                  <a:gd name="T15" fmla="*/ 29 h 29"/>
                  <a:gd name="T16" fmla="*/ 0 w 28"/>
                  <a:gd name="T17" fmla="*/ 25 h 29"/>
                  <a:gd name="T18" fmla="*/ 3 w 28"/>
                  <a:gd name="T19" fmla="*/ 21 h 29"/>
                  <a:gd name="T20" fmla="*/ 3 w 28"/>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3" y="0"/>
                    </a:moveTo>
                    <a:lnTo>
                      <a:pt x="0" y="0"/>
                    </a:lnTo>
                    <a:lnTo>
                      <a:pt x="0" y="29"/>
                    </a:lnTo>
                    <a:lnTo>
                      <a:pt x="28" y="29"/>
                    </a:lnTo>
                    <a:lnTo>
                      <a:pt x="28" y="25"/>
                    </a:lnTo>
                    <a:lnTo>
                      <a:pt x="7" y="25"/>
                    </a:lnTo>
                    <a:lnTo>
                      <a:pt x="3" y="29"/>
                    </a:lnTo>
                    <a:lnTo>
                      <a:pt x="0" y="29"/>
                    </a:lnTo>
                    <a:lnTo>
                      <a:pt x="0" y="25"/>
                    </a:lnTo>
                    <a:lnTo>
                      <a:pt x="3" y="2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Rectangle 238">
                <a:extLst>
                  <a:ext uri="{FF2B5EF4-FFF2-40B4-BE49-F238E27FC236}">
                    <a16:creationId xmlns:a16="http://schemas.microsoft.com/office/drawing/2014/main" id="{2A0EB126-6344-44C6-AAC0-A9BC7629EF3F}"/>
                  </a:ext>
                </a:extLst>
              </p:cNvPr>
              <p:cNvSpPr>
                <a:spLocks noChangeArrowheads="1"/>
              </p:cNvSpPr>
              <p:nvPr/>
            </p:nvSpPr>
            <p:spPr bwMode="auto">
              <a:xfrm>
                <a:off x="7153276" y="4200526"/>
                <a:ext cx="1588" cy="6350"/>
              </a:xfrm>
              <a:prstGeom prst="rect">
                <a:avLst/>
              </a:prstGeom>
              <a:solidFill>
                <a:srgbClr val="BFD8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Rectangle 239">
                <a:extLst>
                  <a:ext uri="{FF2B5EF4-FFF2-40B4-BE49-F238E27FC236}">
                    <a16:creationId xmlns:a16="http://schemas.microsoft.com/office/drawing/2014/main" id="{07FE5638-90AD-4072-BF4E-95D41F727B14}"/>
                  </a:ext>
                </a:extLst>
              </p:cNvPr>
              <p:cNvSpPr>
                <a:spLocks noChangeArrowheads="1"/>
              </p:cNvSpPr>
              <p:nvPr/>
            </p:nvSpPr>
            <p:spPr bwMode="auto">
              <a:xfrm>
                <a:off x="7153276" y="4200526"/>
                <a:ext cx="1588"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240">
                <a:extLst>
                  <a:ext uri="{FF2B5EF4-FFF2-40B4-BE49-F238E27FC236}">
                    <a16:creationId xmlns:a16="http://schemas.microsoft.com/office/drawing/2014/main" id="{C37AB1CF-1F12-4ED1-BF2B-5C6C0047C83D}"/>
                  </a:ext>
                </a:extLst>
              </p:cNvPr>
              <p:cNvSpPr>
                <a:spLocks noEditPoints="1"/>
              </p:cNvSpPr>
              <p:nvPr/>
            </p:nvSpPr>
            <p:spPr bwMode="auto">
              <a:xfrm>
                <a:off x="7102476" y="4156076"/>
                <a:ext cx="50800" cy="50800"/>
              </a:xfrm>
              <a:custGeom>
                <a:avLst/>
                <a:gdLst>
                  <a:gd name="T0" fmla="*/ 32 w 32"/>
                  <a:gd name="T1" fmla="*/ 28 h 32"/>
                  <a:gd name="T2" fmla="*/ 28 w 32"/>
                  <a:gd name="T3" fmla="*/ 28 h 32"/>
                  <a:gd name="T4" fmla="*/ 28 w 32"/>
                  <a:gd name="T5" fmla="*/ 32 h 32"/>
                  <a:gd name="T6" fmla="*/ 32 w 32"/>
                  <a:gd name="T7" fmla="*/ 32 h 32"/>
                  <a:gd name="T8" fmla="*/ 32 w 32"/>
                  <a:gd name="T9" fmla="*/ 28 h 32"/>
                  <a:gd name="T10" fmla="*/ 3 w 32"/>
                  <a:gd name="T11" fmla="*/ 0 h 32"/>
                  <a:gd name="T12" fmla="*/ 0 w 32"/>
                  <a:gd name="T13" fmla="*/ 0 h 32"/>
                  <a:gd name="T14" fmla="*/ 0 w 32"/>
                  <a:gd name="T15" fmla="*/ 3 h 32"/>
                  <a:gd name="T16" fmla="*/ 3 w 32"/>
                  <a:gd name="T17" fmla="*/ 3 h 32"/>
                  <a:gd name="T18" fmla="*/ 3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2" y="28"/>
                    </a:moveTo>
                    <a:lnTo>
                      <a:pt x="28" y="28"/>
                    </a:lnTo>
                    <a:lnTo>
                      <a:pt x="28" y="32"/>
                    </a:lnTo>
                    <a:lnTo>
                      <a:pt x="32" y="32"/>
                    </a:lnTo>
                    <a:lnTo>
                      <a:pt x="32" y="28"/>
                    </a:lnTo>
                    <a:close/>
                    <a:moveTo>
                      <a:pt x="3" y="0"/>
                    </a:moveTo>
                    <a:lnTo>
                      <a:pt x="0" y="0"/>
                    </a:lnTo>
                    <a:lnTo>
                      <a:pt x="0" y="3"/>
                    </a:lnTo>
                    <a:lnTo>
                      <a:pt x="3" y="3"/>
                    </a:lnTo>
                    <a:lnTo>
                      <a:pt x="3" y="0"/>
                    </a:lnTo>
                    <a:close/>
                  </a:path>
                </a:pathLst>
              </a:custGeom>
              <a:solidFill>
                <a:srgbClr val="B3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241">
                <a:extLst>
                  <a:ext uri="{FF2B5EF4-FFF2-40B4-BE49-F238E27FC236}">
                    <a16:creationId xmlns:a16="http://schemas.microsoft.com/office/drawing/2014/main" id="{FE02288F-1CFF-48FE-A5BE-E3F3ED240E0E}"/>
                  </a:ext>
                </a:extLst>
              </p:cNvPr>
              <p:cNvSpPr>
                <a:spLocks noEditPoints="1"/>
              </p:cNvSpPr>
              <p:nvPr/>
            </p:nvSpPr>
            <p:spPr bwMode="auto">
              <a:xfrm>
                <a:off x="7102476" y="4156076"/>
                <a:ext cx="50800" cy="50800"/>
              </a:xfrm>
              <a:custGeom>
                <a:avLst/>
                <a:gdLst>
                  <a:gd name="T0" fmla="*/ 32 w 32"/>
                  <a:gd name="T1" fmla="*/ 28 h 32"/>
                  <a:gd name="T2" fmla="*/ 28 w 32"/>
                  <a:gd name="T3" fmla="*/ 28 h 32"/>
                  <a:gd name="T4" fmla="*/ 28 w 32"/>
                  <a:gd name="T5" fmla="*/ 32 h 32"/>
                  <a:gd name="T6" fmla="*/ 32 w 32"/>
                  <a:gd name="T7" fmla="*/ 32 h 32"/>
                  <a:gd name="T8" fmla="*/ 32 w 32"/>
                  <a:gd name="T9" fmla="*/ 28 h 32"/>
                  <a:gd name="T10" fmla="*/ 3 w 32"/>
                  <a:gd name="T11" fmla="*/ 0 h 32"/>
                  <a:gd name="T12" fmla="*/ 0 w 32"/>
                  <a:gd name="T13" fmla="*/ 0 h 32"/>
                  <a:gd name="T14" fmla="*/ 0 w 32"/>
                  <a:gd name="T15" fmla="*/ 3 h 32"/>
                  <a:gd name="T16" fmla="*/ 3 w 32"/>
                  <a:gd name="T17" fmla="*/ 3 h 32"/>
                  <a:gd name="T18" fmla="*/ 3 w 32"/>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2" y="28"/>
                    </a:moveTo>
                    <a:lnTo>
                      <a:pt x="28" y="28"/>
                    </a:lnTo>
                    <a:lnTo>
                      <a:pt x="28" y="32"/>
                    </a:lnTo>
                    <a:lnTo>
                      <a:pt x="32" y="32"/>
                    </a:lnTo>
                    <a:lnTo>
                      <a:pt x="32" y="28"/>
                    </a:lnTo>
                    <a:moveTo>
                      <a:pt x="3" y="0"/>
                    </a:moveTo>
                    <a:lnTo>
                      <a:pt x="0" y="0"/>
                    </a:lnTo>
                    <a:lnTo>
                      <a:pt x="0" y="3"/>
                    </a:lnTo>
                    <a:lnTo>
                      <a:pt x="3" y="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Freeform 242">
                <a:extLst>
                  <a:ext uri="{FF2B5EF4-FFF2-40B4-BE49-F238E27FC236}">
                    <a16:creationId xmlns:a16="http://schemas.microsoft.com/office/drawing/2014/main" id="{2C498494-76BF-4249-87E6-AF8B20598971}"/>
                  </a:ext>
                </a:extLst>
              </p:cNvPr>
              <p:cNvSpPr>
                <a:spLocks/>
              </p:cNvSpPr>
              <p:nvPr/>
            </p:nvSpPr>
            <p:spPr bwMode="auto">
              <a:xfrm>
                <a:off x="7029451" y="4227513"/>
                <a:ext cx="42863" cy="6350"/>
              </a:xfrm>
              <a:custGeom>
                <a:avLst/>
                <a:gdLst>
                  <a:gd name="T0" fmla="*/ 27 w 27"/>
                  <a:gd name="T1" fmla="*/ 0 h 4"/>
                  <a:gd name="T2" fmla="*/ 0 w 27"/>
                  <a:gd name="T3" fmla="*/ 0 h 4"/>
                  <a:gd name="T4" fmla="*/ 0 w 27"/>
                  <a:gd name="T5" fmla="*/ 4 h 4"/>
                  <a:gd name="T6" fmla="*/ 23 w 27"/>
                  <a:gd name="T7" fmla="*/ 4 h 4"/>
                  <a:gd name="T8" fmla="*/ 27 w 27"/>
                  <a:gd name="T9" fmla="*/ 0 h 4"/>
                </a:gdLst>
                <a:ahLst/>
                <a:cxnLst>
                  <a:cxn ang="0">
                    <a:pos x="T0" y="T1"/>
                  </a:cxn>
                  <a:cxn ang="0">
                    <a:pos x="T2" y="T3"/>
                  </a:cxn>
                  <a:cxn ang="0">
                    <a:pos x="T4" y="T5"/>
                  </a:cxn>
                  <a:cxn ang="0">
                    <a:pos x="T6" y="T7"/>
                  </a:cxn>
                  <a:cxn ang="0">
                    <a:pos x="T8" y="T9"/>
                  </a:cxn>
                </a:cxnLst>
                <a:rect l="0" t="0" r="r" b="b"/>
                <a:pathLst>
                  <a:path w="27" h="4">
                    <a:moveTo>
                      <a:pt x="27" y="0"/>
                    </a:moveTo>
                    <a:lnTo>
                      <a:pt x="0" y="0"/>
                    </a:lnTo>
                    <a:lnTo>
                      <a:pt x="0" y="4"/>
                    </a:lnTo>
                    <a:lnTo>
                      <a:pt x="23" y="4"/>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243">
                <a:extLst>
                  <a:ext uri="{FF2B5EF4-FFF2-40B4-BE49-F238E27FC236}">
                    <a16:creationId xmlns:a16="http://schemas.microsoft.com/office/drawing/2014/main" id="{E35DBC6D-6F19-49EC-BCB6-E03028D88CD6}"/>
                  </a:ext>
                </a:extLst>
              </p:cNvPr>
              <p:cNvSpPr>
                <a:spLocks/>
              </p:cNvSpPr>
              <p:nvPr/>
            </p:nvSpPr>
            <p:spPr bwMode="auto">
              <a:xfrm>
                <a:off x="7029451" y="4227513"/>
                <a:ext cx="42863" cy="6350"/>
              </a:xfrm>
              <a:custGeom>
                <a:avLst/>
                <a:gdLst>
                  <a:gd name="T0" fmla="*/ 27 w 27"/>
                  <a:gd name="T1" fmla="*/ 0 h 4"/>
                  <a:gd name="T2" fmla="*/ 0 w 27"/>
                  <a:gd name="T3" fmla="*/ 0 h 4"/>
                  <a:gd name="T4" fmla="*/ 0 w 27"/>
                  <a:gd name="T5" fmla="*/ 4 h 4"/>
                  <a:gd name="T6" fmla="*/ 23 w 27"/>
                  <a:gd name="T7" fmla="*/ 4 h 4"/>
                  <a:gd name="T8" fmla="*/ 27 w 27"/>
                  <a:gd name="T9" fmla="*/ 0 h 4"/>
                </a:gdLst>
                <a:ahLst/>
                <a:cxnLst>
                  <a:cxn ang="0">
                    <a:pos x="T0" y="T1"/>
                  </a:cxn>
                  <a:cxn ang="0">
                    <a:pos x="T2" y="T3"/>
                  </a:cxn>
                  <a:cxn ang="0">
                    <a:pos x="T4" y="T5"/>
                  </a:cxn>
                  <a:cxn ang="0">
                    <a:pos x="T6" y="T7"/>
                  </a:cxn>
                  <a:cxn ang="0">
                    <a:pos x="T8" y="T9"/>
                  </a:cxn>
                </a:cxnLst>
                <a:rect l="0" t="0" r="r" b="b"/>
                <a:pathLst>
                  <a:path w="27" h="4">
                    <a:moveTo>
                      <a:pt x="27" y="0"/>
                    </a:moveTo>
                    <a:lnTo>
                      <a:pt x="0" y="0"/>
                    </a:lnTo>
                    <a:lnTo>
                      <a:pt x="0" y="4"/>
                    </a:lnTo>
                    <a:lnTo>
                      <a:pt x="23" y="4"/>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244">
                <a:extLst>
                  <a:ext uri="{FF2B5EF4-FFF2-40B4-BE49-F238E27FC236}">
                    <a16:creationId xmlns:a16="http://schemas.microsoft.com/office/drawing/2014/main" id="{A4AC4B86-023B-48BF-B415-F0A2F44D951E}"/>
                  </a:ext>
                </a:extLst>
              </p:cNvPr>
              <p:cNvSpPr>
                <a:spLocks/>
              </p:cNvSpPr>
              <p:nvPr/>
            </p:nvSpPr>
            <p:spPr bwMode="auto">
              <a:xfrm>
                <a:off x="7072313"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245">
                <a:extLst>
                  <a:ext uri="{FF2B5EF4-FFF2-40B4-BE49-F238E27FC236}">
                    <a16:creationId xmlns:a16="http://schemas.microsoft.com/office/drawing/2014/main" id="{E16D216D-BA44-403C-B372-23E0220BBF95}"/>
                  </a:ext>
                </a:extLst>
              </p:cNvPr>
              <p:cNvSpPr>
                <a:spLocks/>
              </p:cNvSpPr>
              <p:nvPr/>
            </p:nvSpPr>
            <p:spPr bwMode="auto">
              <a:xfrm>
                <a:off x="7072313"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246">
                <a:extLst>
                  <a:ext uri="{FF2B5EF4-FFF2-40B4-BE49-F238E27FC236}">
                    <a16:creationId xmlns:a16="http://schemas.microsoft.com/office/drawing/2014/main" id="{8AE939F9-FFFC-4CB5-8C28-45F3467E15C2}"/>
                  </a:ext>
                </a:extLst>
              </p:cNvPr>
              <p:cNvSpPr>
                <a:spLocks/>
              </p:cNvSpPr>
              <p:nvPr/>
            </p:nvSpPr>
            <p:spPr bwMode="auto">
              <a:xfrm>
                <a:off x="7024688" y="4233863"/>
                <a:ext cx="47625" cy="44450"/>
              </a:xfrm>
              <a:custGeom>
                <a:avLst/>
                <a:gdLst>
                  <a:gd name="T0" fmla="*/ 3 w 30"/>
                  <a:gd name="T1" fmla="*/ 0 h 28"/>
                  <a:gd name="T2" fmla="*/ 0 w 30"/>
                  <a:gd name="T3" fmla="*/ 0 h 28"/>
                  <a:gd name="T4" fmla="*/ 0 w 30"/>
                  <a:gd name="T5" fmla="*/ 28 h 28"/>
                  <a:gd name="T6" fmla="*/ 30 w 30"/>
                  <a:gd name="T7" fmla="*/ 28 h 28"/>
                  <a:gd name="T8" fmla="*/ 30 w 30"/>
                  <a:gd name="T9" fmla="*/ 24 h 28"/>
                  <a:gd name="T10" fmla="*/ 9 w 30"/>
                  <a:gd name="T11" fmla="*/ 24 h 28"/>
                  <a:gd name="T12" fmla="*/ 5 w 30"/>
                  <a:gd name="T13" fmla="*/ 28 h 28"/>
                  <a:gd name="T14" fmla="*/ 0 w 30"/>
                  <a:gd name="T15" fmla="*/ 28 h 28"/>
                  <a:gd name="T16" fmla="*/ 0 w 30"/>
                  <a:gd name="T17" fmla="*/ 24 h 28"/>
                  <a:gd name="T18" fmla="*/ 3 w 30"/>
                  <a:gd name="T19" fmla="*/ 20 h 28"/>
                  <a:gd name="T20" fmla="*/ 3 w 30"/>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8">
                    <a:moveTo>
                      <a:pt x="3" y="0"/>
                    </a:moveTo>
                    <a:lnTo>
                      <a:pt x="0" y="0"/>
                    </a:lnTo>
                    <a:lnTo>
                      <a:pt x="0" y="28"/>
                    </a:lnTo>
                    <a:lnTo>
                      <a:pt x="30" y="28"/>
                    </a:lnTo>
                    <a:lnTo>
                      <a:pt x="30" y="24"/>
                    </a:lnTo>
                    <a:lnTo>
                      <a:pt x="9" y="24"/>
                    </a:lnTo>
                    <a:lnTo>
                      <a:pt x="5"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Freeform 247">
                <a:extLst>
                  <a:ext uri="{FF2B5EF4-FFF2-40B4-BE49-F238E27FC236}">
                    <a16:creationId xmlns:a16="http://schemas.microsoft.com/office/drawing/2014/main" id="{88E829EE-0179-430A-BCC0-31F82E5B6D2B}"/>
                  </a:ext>
                </a:extLst>
              </p:cNvPr>
              <p:cNvSpPr>
                <a:spLocks/>
              </p:cNvSpPr>
              <p:nvPr/>
            </p:nvSpPr>
            <p:spPr bwMode="auto">
              <a:xfrm>
                <a:off x="7024688" y="4233863"/>
                <a:ext cx="47625" cy="44450"/>
              </a:xfrm>
              <a:custGeom>
                <a:avLst/>
                <a:gdLst>
                  <a:gd name="T0" fmla="*/ 3 w 30"/>
                  <a:gd name="T1" fmla="*/ 0 h 28"/>
                  <a:gd name="T2" fmla="*/ 0 w 30"/>
                  <a:gd name="T3" fmla="*/ 0 h 28"/>
                  <a:gd name="T4" fmla="*/ 0 w 30"/>
                  <a:gd name="T5" fmla="*/ 28 h 28"/>
                  <a:gd name="T6" fmla="*/ 30 w 30"/>
                  <a:gd name="T7" fmla="*/ 28 h 28"/>
                  <a:gd name="T8" fmla="*/ 30 w 30"/>
                  <a:gd name="T9" fmla="*/ 24 h 28"/>
                  <a:gd name="T10" fmla="*/ 9 w 30"/>
                  <a:gd name="T11" fmla="*/ 24 h 28"/>
                  <a:gd name="T12" fmla="*/ 5 w 30"/>
                  <a:gd name="T13" fmla="*/ 28 h 28"/>
                  <a:gd name="T14" fmla="*/ 0 w 30"/>
                  <a:gd name="T15" fmla="*/ 28 h 28"/>
                  <a:gd name="T16" fmla="*/ 0 w 30"/>
                  <a:gd name="T17" fmla="*/ 24 h 28"/>
                  <a:gd name="T18" fmla="*/ 3 w 30"/>
                  <a:gd name="T19" fmla="*/ 20 h 28"/>
                  <a:gd name="T20" fmla="*/ 3 w 30"/>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8">
                    <a:moveTo>
                      <a:pt x="3" y="0"/>
                    </a:moveTo>
                    <a:lnTo>
                      <a:pt x="0" y="0"/>
                    </a:lnTo>
                    <a:lnTo>
                      <a:pt x="0" y="28"/>
                    </a:lnTo>
                    <a:lnTo>
                      <a:pt x="30" y="28"/>
                    </a:lnTo>
                    <a:lnTo>
                      <a:pt x="30" y="24"/>
                    </a:lnTo>
                    <a:lnTo>
                      <a:pt x="9" y="24"/>
                    </a:lnTo>
                    <a:lnTo>
                      <a:pt x="5"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Rectangle 248">
                <a:extLst>
                  <a:ext uri="{FF2B5EF4-FFF2-40B4-BE49-F238E27FC236}">
                    <a16:creationId xmlns:a16="http://schemas.microsoft.com/office/drawing/2014/main" id="{0A8468EA-4295-4B21-8020-E8817830DD22}"/>
                  </a:ext>
                </a:extLst>
              </p:cNvPr>
              <p:cNvSpPr>
                <a:spLocks noChangeArrowheads="1"/>
              </p:cNvSpPr>
              <p:nvPr/>
            </p:nvSpPr>
            <p:spPr bwMode="auto">
              <a:xfrm>
                <a:off x="7024688"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Rectangle 249">
                <a:extLst>
                  <a:ext uri="{FF2B5EF4-FFF2-40B4-BE49-F238E27FC236}">
                    <a16:creationId xmlns:a16="http://schemas.microsoft.com/office/drawing/2014/main" id="{93CDEEE9-E38A-4B3C-9F92-141135CDD1C1}"/>
                  </a:ext>
                </a:extLst>
              </p:cNvPr>
              <p:cNvSpPr>
                <a:spLocks noChangeArrowheads="1"/>
              </p:cNvSpPr>
              <p:nvPr/>
            </p:nvSpPr>
            <p:spPr bwMode="auto">
              <a:xfrm>
                <a:off x="7024688"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Rectangle 250">
                <a:extLst>
                  <a:ext uri="{FF2B5EF4-FFF2-40B4-BE49-F238E27FC236}">
                    <a16:creationId xmlns:a16="http://schemas.microsoft.com/office/drawing/2014/main" id="{C8F0F395-D729-4C85-BD7B-A69AE86B0917}"/>
                  </a:ext>
                </a:extLst>
              </p:cNvPr>
              <p:cNvSpPr>
                <a:spLocks noChangeArrowheads="1"/>
              </p:cNvSpPr>
              <p:nvPr/>
            </p:nvSpPr>
            <p:spPr bwMode="auto">
              <a:xfrm>
                <a:off x="7072313"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Rectangle 251">
                <a:extLst>
                  <a:ext uri="{FF2B5EF4-FFF2-40B4-BE49-F238E27FC236}">
                    <a16:creationId xmlns:a16="http://schemas.microsoft.com/office/drawing/2014/main" id="{8D393FDC-1205-410E-9002-67C82B0C7D81}"/>
                  </a:ext>
                </a:extLst>
              </p:cNvPr>
              <p:cNvSpPr>
                <a:spLocks noChangeArrowheads="1"/>
              </p:cNvSpPr>
              <p:nvPr/>
            </p:nvSpPr>
            <p:spPr bwMode="auto">
              <a:xfrm>
                <a:off x="7072313"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252">
                <a:extLst>
                  <a:ext uri="{FF2B5EF4-FFF2-40B4-BE49-F238E27FC236}">
                    <a16:creationId xmlns:a16="http://schemas.microsoft.com/office/drawing/2014/main" id="{FA3854C1-23A1-4494-9EFD-3C9608B1D38A}"/>
                  </a:ext>
                </a:extLst>
              </p:cNvPr>
              <p:cNvSpPr>
                <a:spLocks/>
              </p:cNvSpPr>
              <p:nvPr/>
            </p:nvSpPr>
            <p:spPr bwMode="auto">
              <a:xfrm>
                <a:off x="7107238"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253">
                <a:extLst>
                  <a:ext uri="{FF2B5EF4-FFF2-40B4-BE49-F238E27FC236}">
                    <a16:creationId xmlns:a16="http://schemas.microsoft.com/office/drawing/2014/main" id="{518973A5-3EE8-49EA-895E-3D6FCA48AF6A}"/>
                  </a:ext>
                </a:extLst>
              </p:cNvPr>
              <p:cNvSpPr>
                <a:spLocks/>
              </p:cNvSpPr>
              <p:nvPr/>
            </p:nvSpPr>
            <p:spPr bwMode="auto">
              <a:xfrm>
                <a:off x="7107238"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Rectangle 254">
                <a:extLst>
                  <a:ext uri="{FF2B5EF4-FFF2-40B4-BE49-F238E27FC236}">
                    <a16:creationId xmlns:a16="http://schemas.microsoft.com/office/drawing/2014/main" id="{CA625C4A-C56A-4C45-82DD-141849F92902}"/>
                  </a:ext>
                </a:extLst>
              </p:cNvPr>
              <p:cNvSpPr>
                <a:spLocks noChangeArrowheads="1"/>
              </p:cNvSpPr>
              <p:nvPr/>
            </p:nvSpPr>
            <p:spPr bwMode="auto">
              <a:xfrm>
                <a:off x="7153276" y="4233863"/>
                <a:ext cx="1588" cy="38100"/>
              </a:xfrm>
              <a:prstGeom prst="rect">
                <a:avLst/>
              </a:prstGeom>
              <a:solidFill>
                <a:srgbClr val="C6D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Rectangle 255">
                <a:extLst>
                  <a:ext uri="{FF2B5EF4-FFF2-40B4-BE49-F238E27FC236}">
                    <a16:creationId xmlns:a16="http://schemas.microsoft.com/office/drawing/2014/main" id="{CA8DFAEA-E870-4D90-8A6D-13A063968231}"/>
                  </a:ext>
                </a:extLst>
              </p:cNvPr>
              <p:cNvSpPr>
                <a:spLocks noChangeArrowheads="1"/>
              </p:cNvSpPr>
              <p:nvPr/>
            </p:nvSpPr>
            <p:spPr bwMode="auto">
              <a:xfrm>
                <a:off x="7153276" y="4233863"/>
                <a:ext cx="15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256">
                <a:extLst>
                  <a:ext uri="{FF2B5EF4-FFF2-40B4-BE49-F238E27FC236}">
                    <a16:creationId xmlns:a16="http://schemas.microsoft.com/office/drawing/2014/main" id="{DFA7500C-E170-4E4B-8FD8-B60A7C492B66}"/>
                  </a:ext>
                </a:extLst>
              </p:cNvPr>
              <p:cNvSpPr>
                <a:spLocks/>
              </p:cNvSpPr>
              <p:nvPr/>
            </p:nvSpPr>
            <p:spPr bwMode="auto">
              <a:xfrm>
                <a:off x="7146926"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257">
                <a:extLst>
                  <a:ext uri="{FF2B5EF4-FFF2-40B4-BE49-F238E27FC236}">
                    <a16:creationId xmlns:a16="http://schemas.microsoft.com/office/drawing/2014/main" id="{CF9BF355-C707-4E43-AC39-8EAE46459015}"/>
                  </a:ext>
                </a:extLst>
              </p:cNvPr>
              <p:cNvSpPr>
                <a:spLocks/>
              </p:cNvSpPr>
              <p:nvPr/>
            </p:nvSpPr>
            <p:spPr bwMode="auto">
              <a:xfrm>
                <a:off x="7146926"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258">
                <a:extLst>
                  <a:ext uri="{FF2B5EF4-FFF2-40B4-BE49-F238E27FC236}">
                    <a16:creationId xmlns:a16="http://schemas.microsoft.com/office/drawing/2014/main" id="{F19F2E38-4675-4D9E-9CBA-FDBB1B626EC9}"/>
                  </a:ext>
                </a:extLst>
              </p:cNvPr>
              <p:cNvSpPr>
                <a:spLocks/>
              </p:cNvSpPr>
              <p:nvPr/>
            </p:nvSpPr>
            <p:spPr bwMode="auto">
              <a:xfrm>
                <a:off x="7102476"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259">
                <a:extLst>
                  <a:ext uri="{FF2B5EF4-FFF2-40B4-BE49-F238E27FC236}">
                    <a16:creationId xmlns:a16="http://schemas.microsoft.com/office/drawing/2014/main" id="{BE7E8F87-952D-43DE-87A8-FCE59152CF52}"/>
                  </a:ext>
                </a:extLst>
              </p:cNvPr>
              <p:cNvSpPr>
                <a:spLocks/>
              </p:cNvSpPr>
              <p:nvPr/>
            </p:nvSpPr>
            <p:spPr bwMode="auto">
              <a:xfrm>
                <a:off x="7102476"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Rectangle 260">
                <a:extLst>
                  <a:ext uri="{FF2B5EF4-FFF2-40B4-BE49-F238E27FC236}">
                    <a16:creationId xmlns:a16="http://schemas.microsoft.com/office/drawing/2014/main" id="{53E28F40-B9CA-4BB3-BA70-9F9653D85D1E}"/>
                  </a:ext>
                </a:extLst>
              </p:cNvPr>
              <p:cNvSpPr>
                <a:spLocks noChangeArrowheads="1"/>
              </p:cNvSpPr>
              <p:nvPr/>
            </p:nvSpPr>
            <p:spPr bwMode="auto">
              <a:xfrm>
                <a:off x="7102476"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Rectangle 261">
                <a:extLst>
                  <a:ext uri="{FF2B5EF4-FFF2-40B4-BE49-F238E27FC236}">
                    <a16:creationId xmlns:a16="http://schemas.microsoft.com/office/drawing/2014/main" id="{ABA2B496-B26F-4249-89E6-B36A4AC04CD2}"/>
                  </a:ext>
                </a:extLst>
              </p:cNvPr>
              <p:cNvSpPr>
                <a:spLocks noChangeArrowheads="1"/>
              </p:cNvSpPr>
              <p:nvPr/>
            </p:nvSpPr>
            <p:spPr bwMode="auto">
              <a:xfrm>
                <a:off x="7102476"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Rectangle 262">
                <a:extLst>
                  <a:ext uri="{FF2B5EF4-FFF2-40B4-BE49-F238E27FC236}">
                    <a16:creationId xmlns:a16="http://schemas.microsoft.com/office/drawing/2014/main" id="{A03F84F2-CCF7-456E-A482-B6D90CFFD6B0}"/>
                  </a:ext>
                </a:extLst>
              </p:cNvPr>
              <p:cNvSpPr>
                <a:spLocks noChangeArrowheads="1"/>
              </p:cNvSpPr>
              <p:nvPr/>
            </p:nvSpPr>
            <p:spPr bwMode="auto">
              <a:xfrm>
                <a:off x="7153276" y="4271963"/>
                <a:ext cx="1588" cy="6350"/>
              </a:xfrm>
              <a:prstGeom prst="rect">
                <a:avLst/>
              </a:prstGeom>
              <a:solidFill>
                <a:srgbClr val="BFD8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Rectangle 263">
                <a:extLst>
                  <a:ext uri="{FF2B5EF4-FFF2-40B4-BE49-F238E27FC236}">
                    <a16:creationId xmlns:a16="http://schemas.microsoft.com/office/drawing/2014/main" id="{33D3065B-0456-4AB4-81FE-7E664CA35942}"/>
                  </a:ext>
                </a:extLst>
              </p:cNvPr>
              <p:cNvSpPr>
                <a:spLocks noChangeArrowheads="1"/>
              </p:cNvSpPr>
              <p:nvPr/>
            </p:nvSpPr>
            <p:spPr bwMode="auto">
              <a:xfrm>
                <a:off x="7153276" y="4271963"/>
                <a:ext cx="1588"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Rectangle 264">
                <a:extLst>
                  <a:ext uri="{FF2B5EF4-FFF2-40B4-BE49-F238E27FC236}">
                    <a16:creationId xmlns:a16="http://schemas.microsoft.com/office/drawing/2014/main" id="{0443DF55-2FFB-44A0-8B81-3A19B41DC0DD}"/>
                  </a:ext>
                </a:extLst>
              </p:cNvPr>
              <p:cNvSpPr>
                <a:spLocks noChangeArrowheads="1"/>
              </p:cNvSpPr>
              <p:nvPr/>
            </p:nvSpPr>
            <p:spPr bwMode="auto">
              <a:xfrm>
                <a:off x="7146926"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Rectangle 265">
                <a:extLst>
                  <a:ext uri="{FF2B5EF4-FFF2-40B4-BE49-F238E27FC236}">
                    <a16:creationId xmlns:a16="http://schemas.microsoft.com/office/drawing/2014/main" id="{19E3B5DF-5EC4-44EB-A0A9-65353670CB57}"/>
                  </a:ext>
                </a:extLst>
              </p:cNvPr>
              <p:cNvSpPr>
                <a:spLocks noChangeArrowheads="1"/>
              </p:cNvSpPr>
              <p:nvPr/>
            </p:nvSpPr>
            <p:spPr bwMode="auto">
              <a:xfrm>
                <a:off x="7146926"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266">
                <a:extLst>
                  <a:ext uri="{FF2B5EF4-FFF2-40B4-BE49-F238E27FC236}">
                    <a16:creationId xmlns:a16="http://schemas.microsoft.com/office/drawing/2014/main" id="{AA80F540-6EB5-444D-963C-EDD15ECA0866}"/>
                  </a:ext>
                </a:extLst>
              </p:cNvPr>
              <p:cNvSpPr>
                <a:spLocks/>
              </p:cNvSpPr>
              <p:nvPr/>
            </p:nvSpPr>
            <p:spPr bwMode="auto">
              <a:xfrm>
                <a:off x="7181851"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267">
                <a:extLst>
                  <a:ext uri="{FF2B5EF4-FFF2-40B4-BE49-F238E27FC236}">
                    <a16:creationId xmlns:a16="http://schemas.microsoft.com/office/drawing/2014/main" id="{4FEA2D47-6839-4904-B128-DC745647DD6F}"/>
                  </a:ext>
                </a:extLst>
              </p:cNvPr>
              <p:cNvSpPr>
                <a:spLocks/>
              </p:cNvSpPr>
              <p:nvPr/>
            </p:nvSpPr>
            <p:spPr bwMode="auto">
              <a:xfrm>
                <a:off x="7181851" y="4227513"/>
                <a:ext cx="39688" cy="6350"/>
              </a:xfrm>
              <a:custGeom>
                <a:avLst/>
                <a:gdLst>
                  <a:gd name="T0" fmla="*/ 25 w 25"/>
                  <a:gd name="T1" fmla="*/ 0 h 4"/>
                  <a:gd name="T2" fmla="*/ 0 w 25"/>
                  <a:gd name="T3" fmla="*/ 0 h 4"/>
                  <a:gd name="T4" fmla="*/ 0 w 25"/>
                  <a:gd name="T5" fmla="*/ 4 h 4"/>
                  <a:gd name="T6" fmla="*/ 21 w 25"/>
                  <a:gd name="T7" fmla="*/ 4 h 4"/>
                  <a:gd name="T8" fmla="*/ 25 w 25"/>
                  <a:gd name="T9" fmla="*/ 0 h 4"/>
                </a:gdLst>
                <a:ahLst/>
                <a:cxnLst>
                  <a:cxn ang="0">
                    <a:pos x="T0" y="T1"/>
                  </a:cxn>
                  <a:cxn ang="0">
                    <a:pos x="T2" y="T3"/>
                  </a:cxn>
                  <a:cxn ang="0">
                    <a:pos x="T4" y="T5"/>
                  </a:cxn>
                  <a:cxn ang="0">
                    <a:pos x="T6" y="T7"/>
                  </a:cxn>
                  <a:cxn ang="0">
                    <a:pos x="T8" y="T9"/>
                  </a:cxn>
                </a:cxnLst>
                <a:rect l="0" t="0" r="r" b="b"/>
                <a:pathLst>
                  <a:path w="25" h="4">
                    <a:moveTo>
                      <a:pt x="25" y="0"/>
                    </a:moveTo>
                    <a:lnTo>
                      <a:pt x="0" y="0"/>
                    </a:lnTo>
                    <a:lnTo>
                      <a:pt x="0" y="4"/>
                    </a:lnTo>
                    <a:lnTo>
                      <a:pt x="21"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268">
                <a:extLst>
                  <a:ext uri="{FF2B5EF4-FFF2-40B4-BE49-F238E27FC236}">
                    <a16:creationId xmlns:a16="http://schemas.microsoft.com/office/drawing/2014/main" id="{ACEF39E3-AAFD-453C-A1BE-57D59BB66E8C}"/>
                  </a:ext>
                </a:extLst>
              </p:cNvPr>
              <p:cNvSpPr>
                <a:spLocks/>
              </p:cNvSpPr>
              <p:nvPr/>
            </p:nvSpPr>
            <p:spPr bwMode="auto">
              <a:xfrm>
                <a:off x="7221538"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269">
                <a:extLst>
                  <a:ext uri="{FF2B5EF4-FFF2-40B4-BE49-F238E27FC236}">
                    <a16:creationId xmlns:a16="http://schemas.microsoft.com/office/drawing/2014/main" id="{2BFAEE06-F0D5-45E6-9EF9-89AA16FC9904}"/>
                  </a:ext>
                </a:extLst>
              </p:cNvPr>
              <p:cNvSpPr>
                <a:spLocks/>
              </p:cNvSpPr>
              <p:nvPr/>
            </p:nvSpPr>
            <p:spPr bwMode="auto">
              <a:xfrm>
                <a:off x="7221538" y="4233863"/>
                <a:ext cx="6350" cy="38100"/>
              </a:xfrm>
              <a:custGeom>
                <a:avLst/>
                <a:gdLst>
                  <a:gd name="T0" fmla="*/ 4 w 4"/>
                  <a:gd name="T1" fmla="*/ 0 h 24"/>
                  <a:gd name="T2" fmla="*/ 0 w 4"/>
                  <a:gd name="T3" fmla="*/ 3 h 24"/>
                  <a:gd name="T4" fmla="*/ 0 w 4"/>
                  <a:gd name="T5" fmla="*/ 24 h 24"/>
                  <a:gd name="T6" fmla="*/ 4 w 4"/>
                  <a:gd name="T7" fmla="*/ 24 h 24"/>
                  <a:gd name="T8" fmla="*/ 4 w 4"/>
                  <a:gd name="T9" fmla="*/ 0 h 24"/>
                </a:gdLst>
                <a:ahLst/>
                <a:cxnLst>
                  <a:cxn ang="0">
                    <a:pos x="T0" y="T1"/>
                  </a:cxn>
                  <a:cxn ang="0">
                    <a:pos x="T2" y="T3"/>
                  </a:cxn>
                  <a:cxn ang="0">
                    <a:pos x="T4" y="T5"/>
                  </a:cxn>
                  <a:cxn ang="0">
                    <a:pos x="T6" y="T7"/>
                  </a:cxn>
                  <a:cxn ang="0">
                    <a:pos x="T8" y="T9"/>
                  </a:cxn>
                </a:cxnLst>
                <a:rect l="0" t="0" r="r" b="b"/>
                <a:pathLst>
                  <a:path w="4" h="24">
                    <a:moveTo>
                      <a:pt x="4" y="0"/>
                    </a:moveTo>
                    <a:lnTo>
                      <a:pt x="0" y="3"/>
                    </a:lnTo>
                    <a:lnTo>
                      <a:pt x="0" y="24"/>
                    </a:lnTo>
                    <a:lnTo>
                      <a:pt x="4" y="2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270">
                <a:extLst>
                  <a:ext uri="{FF2B5EF4-FFF2-40B4-BE49-F238E27FC236}">
                    <a16:creationId xmlns:a16="http://schemas.microsoft.com/office/drawing/2014/main" id="{AB15D974-F408-4C38-B600-49703652A764}"/>
                  </a:ext>
                </a:extLst>
              </p:cNvPr>
              <p:cNvSpPr>
                <a:spLocks/>
              </p:cNvSpPr>
              <p:nvPr/>
            </p:nvSpPr>
            <p:spPr bwMode="auto">
              <a:xfrm>
                <a:off x="7177088"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close/>
                  </a:path>
                </a:pathLst>
              </a:custGeom>
              <a:solidFill>
                <a:srgbClr val="9CC8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271">
                <a:extLst>
                  <a:ext uri="{FF2B5EF4-FFF2-40B4-BE49-F238E27FC236}">
                    <a16:creationId xmlns:a16="http://schemas.microsoft.com/office/drawing/2014/main" id="{7ED7E154-4280-43BC-B6AE-6C44C4365AF1}"/>
                  </a:ext>
                </a:extLst>
              </p:cNvPr>
              <p:cNvSpPr>
                <a:spLocks/>
              </p:cNvSpPr>
              <p:nvPr/>
            </p:nvSpPr>
            <p:spPr bwMode="auto">
              <a:xfrm>
                <a:off x="7177088" y="4233863"/>
                <a:ext cx="44450" cy="44450"/>
              </a:xfrm>
              <a:custGeom>
                <a:avLst/>
                <a:gdLst>
                  <a:gd name="T0" fmla="*/ 3 w 28"/>
                  <a:gd name="T1" fmla="*/ 0 h 28"/>
                  <a:gd name="T2" fmla="*/ 0 w 28"/>
                  <a:gd name="T3" fmla="*/ 0 h 28"/>
                  <a:gd name="T4" fmla="*/ 0 w 28"/>
                  <a:gd name="T5" fmla="*/ 28 h 28"/>
                  <a:gd name="T6" fmla="*/ 28 w 28"/>
                  <a:gd name="T7" fmla="*/ 28 h 28"/>
                  <a:gd name="T8" fmla="*/ 28 w 28"/>
                  <a:gd name="T9" fmla="*/ 24 h 28"/>
                  <a:gd name="T10" fmla="*/ 7 w 28"/>
                  <a:gd name="T11" fmla="*/ 24 h 28"/>
                  <a:gd name="T12" fmla="*/ 3 w 28"/>
                  <a:gd name="T13" fmla="*/ 28 h 28"/>
                  <a:gd name="T14" fmla="*/ 0 w 28"/>
                  <a:gd name="T15" fmla="*/ 28 h 28"/>
                  <a:gd name="T16" fmla="*/ 0 w 28"/>
                  <a:gd name="T17" fmla="*/ 24 h 28"/>
                  <a:gd name="T18" fmla="*/ 3 w 28"/>
                  <a:gd name="T19" fmla="*/ 20 h 28"/>
                  <a:gd name="T20" fmla="*/ 3 w 28"/>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3" y="0"/>
                    </a:moveTo>
                    <a:lnTo>
                      <a:pt x="0" y="0"/>
                    </a:lnTo>
                    <a:lnTo>
                      <a:pt x="0" y="28"/>
                    </a:lnTo>
                    <a:lnTo>
                      <a:pt x="28" y="28"/>
                    </a:lnTo>
                    <a:lnTo>
                      <a:pt x="28" y="24"/>
                    </a:lnTo>
                    <a:lnTo>
                      <a:pt x="7" y="24"/>
                    </a:lnTo>
                    <a:lnTo>
                      <a:pt x="3" y="28"/>
                    </a:lnTo>
                    <a:lnTo>
                      <a:pt x="0" y="28"/>
                    </a:lnTo>
                    <a:lnTo>
                      <a:pt x="0" y="24"/>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Rectangle 272">
                <a:extLst>
                  <a:ext uri="{FF2B5EF4-FFF2-40B4-BE49-F238E27FC236}">
                    <a16:creationId xmlns:a16="http://schemas.microsoft.com/office/drawing/2014/main" id="{8F483CF1-9C67-405E-8A05-11E31FB8FAD2}"/>
                  </a:ext>
                </a:extLst>
              </p:cNvPr>
              <p:cNvSpPr>
                <a:spLocks noChangeArrowheads="1"/>
              </p:cNvSpPr>
              <p:nvPr/>
            </p:nvSpPr>
            <p:spPr bwMode="auto">
              <a:xfrm>
                <a:off x="7177088" y="4227513"/>
                <a:ext cx="4763"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Rectangle 273">
                <a:extLst>
                  <a:ext uri="{FF2B5EF4-FFF2-40B4-BE49-F238E27FC236}">
                    <a16:creationId xmlns:a16="http://schemas.microsoft.com/office/drawing/2014/main" id="{B6052DAD-36D6-4F53-A3F6-63CD4604F12D}"/>
                  </a:ext>
                </a:extLst>
              </p:cNvPr>
              <p:cNvSpPr>
                <a:spLocks noChangeArrowheads="1"/>
              </p:cNvSpPr>
              <p:nvPr/>
            </p:nvSpPr>
            <p:spPr bwMode="auto">
              <a:xfrm>
                <a:off x="7177088" y="4227513"/>
                <a:ext cx="47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Rectangle 274">
                <a:extLst>
                  <a:ext uri="{FF2B5EF4-FFF2-40B4-BE49-F238E27FC236}">
                    <a16:creationId xmlns:a16="http://schemas.microsoft.com/office/drawing/2014/main" id="{4D2F2D55-1D92-4900-97B0-2AC9480C1186}"/>
                  </a:ext>
                </a:extLst>
              </p:cNvPr>
              <p:cNvSpPr>
                <a:spLocks noChangeArrowheads="1"/>
              </p:cNvSpPr>
              <p:nvPr/>
            </p:nvSpPr>
            <p:spPr bwMode="auto">
              <a:xfrm>
                <a:off x="7221538" y="4271963"/>
                <a:ext cx="6350" cy="6350"/>
              </a:xfrm>
              <a:prstGeom prst="rect">
                <a:avLst/>
              </a:prstGeom>
              <a:solidFill>
                <a:srgbClr val="B3D2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Rectangle 275">
                <a:extLst>
                  <a:ext uri="{FF2B5EF4-FFF2-40B4-BE49-F238E27FC236}">
                    <a16:creationId xmlns:a16="http://schemas.microsoft.com/office/drawing/2014/main" id="{1518A34F-CE89-4D33-A2D0-105E5E7168E0}"/>
                  </a:ext>
                </a:extLst>
              </p:cNvPr>
              <p:cNvSpPr>
                <a:spLocks noChangeArrowheads="1"/>
              </p:cNvSpPr>
              <p:nvPr/>
            </p:nvSpPr>
            <p:spPr bwMode="auto">
              <a:xfrm>
                <a:off x="7221538" y="4271963"/>
                <a:ext cx="635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276">
                <a:extLst>
                  <a:ext uri="{FF2B5EF4-FFF2-40B4-BE49-F238E27FC236}">
                    <a16:creationId xmlns:a16="http://schemas.microsoft.com/office/drawing/2014/main" id="{7460E3E8-53EB-4AE1-B67A-B58AC1A8094F}"/>
                  </a:ext>
                </a:extLst>
              </p:cNvPr>
              <p:cNvSpPr>
                <a:spLocks/>
              </p:cNvSpPr>
              <p:nvPr/>
            </p:nvSpPr>
            <p:spPr bwMode="auto">
              <a:xfrm>
                <a:off x="7072313" y="4089401"/>
                <a:ext cx="41275" cy="39688"/>
              </a:xfrm>
              <a:custGeom>
                <a:avLst/>
                <a:gdLst>
                  <a:gd name="T0" fmla="*/ 26 w 26"/>
                  <a:gd name="T1" fmla="*/ 0 h 25"/>
                  <a:gd name="T2" fmla="*/ 22 w 26"/>
                  <a:gd name="T3" fmla="*/ 0 h 25"/>
                  <a:gd name="T4" fmla="*/ 0 w 26"/>
                  <a:gd name="T5" fmla="*/ 21 h 25"/>
                  <a:gd name="T6" fmla="*/ 0 w 26"/>
                  <a:gd name="T7" fmla="*/ 25 h 25"/>
                  <a:gd name="T8" fmla="*/ 5 w 26"/>
                  <a:gd name="T9" fmla="*/ 25 h 25"/>
                  <a:gd name="T10" fmla="*/ 26 w 26"/>
                  <a:gd name="T11" fmla="*/ 4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22" y="0"/>
                    </a:lnTo>
                    <a:lnTo>
                      <a:pt x="0" y="21"/>
                    </a:lnTo>
                    <a:lnTo>
                      <a:pt x="0" y="25"/>
                    </a:lnTo>
                    <a:lnTo>
                      <a:pt x="5" y="25"/>
                    </a:lnTo>
                    <a:lnTo>
                      <a:pt x="26" y="4"/>
                    </a:lnTo>
                    <a:lnTo>
                      <a:pt x="26"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277">
                <a:extLst>
                  <a:ext uri="{FF2B5EF4-FFF2-40B4-BE49-F238E27FC236}">
                    <a16:creationId xmlns:a16="http://schemas.microsoft.com/office/drawing/2014/main" id="{CFFFAC58-78D4-4619-B87D-F01AAEB178BC}"/>
                  </a:ext>
                </a:extLst>
              </p:cNvPr>
              <p:cNvSpPr>
                <a:spLocks/>
              </p:cNvSpPr>
              <p:nvPr/>
            </p:nvSpPr>
            <p:spPr bwMode="auto">
              <a:xfrm>
                <a:off x="7072313" y="4089401"/>
                <a:ext cx="41275" cy="39688"/>
              </a:xfrm>
              <a:custGeom>
                <a:avLst/>
                <a:gdLst>
                  <a:gd name="T0" fmla="*/ 26 w 26"/>
                  <a:gd name="T1" fmla="*/ 0 h 25"/>
                  <a:gd name="T2" fmla="*/ 22 w 26"/>
                  <a:gd name="T3" fmla="*/ 0 h 25"/>
                  <a:gd name="T4" fmla="*/ 0 w 26"/>
                  <a:gd name="T5" fmla="*/ 21 h 25"/>
                  <a:gd name="T6" fmla="*/ 0 w 26"/>
                  <a:gd name="T7" fmla="*/ 25 h 25"/>
                  <a:gd name="T8" fmla="*/ 5 w 26"/>
                  <a:gd name="T9" fmla="*/ 25 h 25"/>
                  <a:gd name="T10" fmla="*/ 26 w 26"/>
                  <a:gd name="T11" fmla="*/ 4 h 25"/>
                  <a:gd name="T12" fmla="*/ 26 w 26"/>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6" h="25">
                    <a:moveTo>
                      <a:pt x="26" y="0"/>
                    </a:moveTo>
                    <a:lnTo>
                      <a:pt x="22" y="0"/>
                    </a:lnTo>
                    <a:lnTo>
                      <a:pt x="0" y="21"/>
                    </a:lnTo>
                    <a:lnTo>
                      <a:pt x="0" y="25"/>
                    </a:lnTo>
                    <a:lnTo>
                      <a:pt x="5" y="25"/>
                    </a:lnTo>
                    <a:lnTo>
                      <a:pt x="26" y="4"/>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278">
                <a:extLst>
                  <a:ext uri="{FF2B5EF4-FFF2-40B4-BE49-F238E27FC236}">
                    <a16:creationId xmlns:a16="http://schemas.microsoft.com/office/drawing/2014/main" id="{33667121-A5E2-4BB6-B639-2BB445F27FA5}"/>
                  </a:ext>
                </a:extLst>
              </p:cNvPr>
              <p:cNvSpPr>
                <a:spLocks/>
              </p:cNvSpPr>
              <p:nvPr/>
            </p:nvSpPr>
            <p:spPr bwMode="auto">
              <a:xfrm>
                <a:off x="7107238" y="4084638"/>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1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1"/>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279">
                <a:extLst>
                  <a:ext uri="{FF2B5EF4-FFF2-40B4-BE49-F238E27FC236}">
                    <a16:creationId xmlns:a16="http://schemas.microsoft.com/office/drawing/2014/main" id="{87F9966C-3746-4159-84CA-E43697D6FCAE}"/>
                  </a:ext>
                </a:extLst>
              </p:cNvPr>
              <p:cNvSpPr>
                <a:spLocks/>
              </p:cNvSpPr>
              <p:nvPr/>
            </p:nvSpPr>
            <p:spPr bwMode="auto">
              <a:xfrm>
                <a:off x="7107238" y="4084638"/>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1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1"/>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280">
                <a:extLst>
                  <a:ext uri="{FF2B5EF4-FFF2-40B4-BE49-F238E27FC236}">
                    <a16:creationId xmlns:a16="http://schemas.microsoft.com/office/drawing/2014/main" id="{E7058C02-18E2-414C-BD98-E63290A5ED6C}"/>
                  </a:ext>
                </a:extLst>
              </p:cNvPr>
              <p:cNvSpPr>
                <a:spLocks/>
              </p:cNvSpPr>
              <p:nvPr/>
            </p:nvSpPr>
            <p:spPr bwMode="auto">
              <a:xfrm>
                <a:off x="7065963" y="4122738"/>
                <a:ext cx="14288" cy="12700"/>
              </a:xfrm>
              <a:custGeom>
                <a:avLst/>
                <a:gdLst>
                  <a:gd name="T0" fmla="*/ 4 w 9"/>
                  <a:gd name="T1" fmla="*/ 0 h 8"/>
                  <a:gd name="T2" fmla="*/ 0 w 9"/>
                  <a:gd name="T3" fmla="*/ 4 h 8"/>
                  <a:gd name="T4" fmla="*/ 0 w 9"/>
                  <a:gd name="T5" fmla="*/ 8 h 8"/>
                  <a:gd name="T6" fmla="*/ 6 w 9"/>
                  <a:gd name="T7" fmla="*/ 8 h 8"/>
                  <a:gd name="T8" fmla="*/ 9 w 9"/>
                  <a:gd name="T9" fmla="*/ 4 h 8"/>
                  <a:gd name="T10" fmla="*/ 4 w 9"/>
                  <a:gd name="T11" fmla="*/ 4 h 8"/>
                  <a:gd name="T12" fmla="*/ 4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4" y="0"/>
                    </a:moveTo>
                    <a:lnTo>
                      <a:pt x="0" y="4"/>
                    </a:lnTo>
                    <a:lnTo>
                      <a:pt x="0" y="8"/>
                    </a:lnTo>
                    <a:lnTo>
                      <a:pt x="6" y="8"/>
                    </a:lnTo>
                    <a:lnTo>
                      <a:pt x="9" y="4"/>
                    </a:lnTo>
                    <a:lnTo>
                      <a:pt x="4" y="4"/>
                    </a:lnTo>
                    <a:lnTo>
                      <a:pt x="4"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281">
                <a:extLst>
                  <a:ext uri="{FF2B5EF4-FFF2-40B4-BE49-F238E27FC236}">
                    <a16:creationId xmlns:a16="http://schemas.microsoft.com/office/drawing/2014/main" id="{32A03A2F-60EF-4C36-B0D9-E742AC7630D6}"/>
                  </a:ext>
                </a:extLst>
              </p:cNvPr>
              <p:cNvSpPr>
                <a:spLocks/>
              </p:cNvSpPr>
              <p:nvPr/>
            </p:nvSpPr>
            <p:spPr bwMode="auto">
              <a:xfrm>
                <a:off x="7065963" y="4122738"/>
                <a:ext cx="14288" cy="12700"/>
              </a:xfrm>
              <a:custGeom>
                <a:avLst/>
                <a:gdLst>
                  <a:gd name="T0" fmla="*/ 4 w 9"/>
                  <a:gd name="T1" fmla="*/ 0 h 8"/>
                  <a:gd name="T2" fmla="*/ 0 w 9"/>
                  <a:gd name="T3" fmla="*/ 4 h 8"/>
                  <a:gd name="T4" fmla="*/ 0 w 9"/>
                  <a:gd name="T5" fmla="*/ 8 h 8"/>
                  <a:gd name="T6" fmla="*/ 6 w 9"/>
                  <a:gd name="T7" fmla="*/ 8 h 8"/>
                  <a:gd name="T8" fmla="*/ 9 w 9"/>
                  <a:gd name="T9" fmla="*/ 4 h 8"/>
                  <a:gd name="T10" fmla="*/ 4 w 9"/>
                  <a:gd name="T11" fmla="*/ 4 h 8"/>
                  <a:gd name="T12" fmla="*/ 4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4" y="0"/>
                    </a:moveTo>
                    <a:lnTo>
                      <a:pt x="0" y="4"/>
                    </a:lnTo>
                    <a:lnTo>
                      <a:pt x="0" y="8"/>
                    </a:lnTo>
                    <a:lnTo>
                      <a:pt x="6" y="8"/>
                    </a:lnTo>
                    <a:lnTo>
                      <a:pt x="9" y="4"/>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282">
                <a:extLst>
                  <a:ext uri="{FF2B5EF4-FFF2-40B4-BE49-F238E27FC236}">
                    <a16:creationId xmlns:a16="http://schemas.microsoft.com/office/drawing/2014/main" id="{485F9EC8-0E63-4301-B473-CD201BB6059F}"/>
                  </a:ext>
                </a:extLst>
              </p:cNvPr>
              <p:cNvSpPr>
                <a:spLocks/>
              </p:cNvSpPr>
              <p:nvPr/>
            </p:nvSpPr>
            <p:spPr bwMode="auto">
              <a:xfrm>
                <a:off x="7107238" y="4160838"/>
                <a:ext cx="39688" cy="39688"/>
              </a:xfrm>
              <a:custGeom>
                <a:avLst/>
                <a:gdLst>
                  <a:gd name="T0" fmla="*/ 25 w 25"/>
                  <a:gd name="T1" fmla="*/ 0 h 25"/>
                  <a:gd name="T2" fmla="*/ 21 w 25"/>
                  <a:gd name="T3" fmla="*/ 0 h 25"/>
                  <a:gd name="T4" fmla="*/ 0 w 25"/>
                  <a:gd name="T5" fmla="*/ 21 h 25"/>
                  <a:gd name="T6" fmla="*/ 0 w 25"/>
                  <a:gd name="T7" fmla="*/ 25 h 25"/>
                  <a:gd name="T8" fmla="*/ 4 w 25"/>
                  <a:gd name="T9" fmla="*/ 25 h 25"/>
                  <a:gd name="T10" fmla="*/ 25 w 25"/>
                  <a:gd name="T11" fmla="*/ 4 h 25"/>
                  <a:gd name="T12" fmla="*/ 25 w 2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0"/>
                    </a:moveTo>
                    <a:lnTo>
                      <a:pt x="21" y="0"/>
                    </a:lnTo>
                    <a:lnTo>
                      <a:pt x="0" y="21"/>
                    </a:lnTo>
                    <a:lnTo>
                      <a:pt x="0" y="25"/>
                    </a:lnTo>
                    <a:lnTo>
                      <a:pt x="4" y="25"/>
                    </a:lnTo>
                    <a:lnTo>
                      <a:pt x="25" y="4"/>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283">
                <a:extLst>
                  <a:ext uri="{FF2B5EF4-FFF2-40B4-BE49-F238E27FC236}">
                    <a16:creationId xmlns:a16="http://schemas.microsoft.com/office/drawing/2014/main" id="{560564A4-4711-4914-89FE-EF151AB7B6FA}"/>
                  </a:ext>
                </a:extLst>
              </p:cNvPr>
              <p:cNvSpPr>
                <a:spLocks/>
              </p:cNvSpPr>
              <p:nvPr/>
            </p:nvSpPr>
            <p:spPr bwMode="auto">
              <a:xfrm>
                <a:off x="7107238" y="4160838"/>
                <a:ext cx="39688" cy="39688"/>
              </a:xfrm>
              <a:custGeom>
                <a:avLst/>
                <a:gdLst>
                  <a:gd name="T0" fmla="*/ 25 w 25"/>
                  <a:gd name="T1" fmla="*/ 0 h 25"/>
                  <a:gd name="T2" fmla="*/ 21 w 25"/>
                  <a:gd name="T3" fmla="*/ 0 h 25"/>
                  <a:gd name="T4" fmla="*/ 0 w 25"/>
                  <a:gd name="T5" fmla="*/ 21 h 25"/>
                  <a:gd name="T6" fmla="*/ 0 w 25"/>
                  <a:gd name="T7" fmla="*/ 25 h 25"/>
                  <a:gd name="T8" fmla="*/ 4 w 25"/>
                  <a:gd name="T9" fmla="*/ 25 h 25"/>
                  <a:gd name="T10" fmla="*/ 25 w 25"/>
                  <a:gd name="T11" fmla="*/ 4 h 25"/>
                  <a:gd name="T12" fmla="*/ 25 w 2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0"/>
                    </a:moveTo>
                    <a:lnTo>
                      <a:pt x="21" y="0"/>
                    </a:lnTo>
                    <a:lnTo>
                      <a:pt x="0" y="21"/>
                    </a:lnTo>
                    <a:lnTo>
                      <a:pt x="0" y="25"/>
                    </a:lnTo>
                    <a:lnTo>
                      <a:pt x="4" y="25"/>
                    </a:lnTo>
                    <a:lnTo>
                      <a:pt x="25" y="4"/>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284">
                <a:extLst>
                  <a:ext uri="{FF2B5EF4-FFF2-40B4-BE49-F238E27FC236}">
                    <a16:creationId xmlns:a16="http://schemas.microsoft.com/office/drawing/2014/main" id="{E6A1CCFD-3723-4D26-BE5F-B3385D2CBF3E}"/>
                  </a:ext>
                </a:extLst>
              </p:cNvPr>
              <p:cNvSpPr>
                <a:spLocks/>
              </p:cNvSpPr>
              <p:nvPr/>
            </p:nvSpPr>
            <p:spPr bwMode="auto">
              <a:xfrm>
                <a:off x="7146926" y="4156076"/>
                <a:ext cx="6350" cy="4763"/>
              </a:xfrm>
              <a:custGeom>
                <a:avLst/>
                <a:gdLst>
                  <a:gd name="T0" fmla="*/ 4 w 4"/>
                  <a:gd name="T1" fmla="*/ 0 h 3"/>
                  <a:gd name="T2" fmla="*/ 0 w 4"/>
                  <a:gd name="T3" fmla="*/ 0 h 3"/>
                  <a:gd name="T4" fmla="*/ 4 w 4"/>
                  <a:gd name="T5" fmla="*/ 0 h 3"/>
                  <a:gd name="T6" fmla="*/ 4 w 4"/>
                  <a:gd name="T7" fmla="*/ 3 h 3"/>
                  <a:gd name="T8" fmla="*/ 4 w 4"/>
                  <a:gd name="T9" fmla="*/ 2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0" y="0"/>
                    </a:lnTo>
                    <a:lnTo>
                      <a:pt x="4" y="0"/>
                    </a:lnTo>
                    <a:lnTo>
                      <a:pt x="4" y="3"/>
                    </a:lnTo>
                    <a:lnTo>
                      <a:pt x="4" y="2"/>
                    </a:lnTo>
                    <a:lnTo>
                      <a:pt x="4" y="0"/>
                    </a:lnTo>
                    <a:close/>
                  </a:path>
                </a:pathLst>
              </a:custGeom>
              <a:solidFill>
                <a:srgbClr val="BBD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285">
                <a:extLst>
                  <a:ext uri="{FF2B5EF4-FFF2-40B4-BE49-F238E27FC236}">
                    <a16:creationId xmlns:a16="http://schemas.microsoft.com/office/drawing/2014/main" id="{67A9C9F1-6647-4E15-84ED-E161199A8536}"/>
                  </a:ext>
                </a:extLst>
              </p:cNvPr>
              <p:cNvSpPr>
                <a:spLocks/>
              </p:cNvSpPr>
              <p:nvPr/>
            </p:nvSpPr>
            <p:spPr bwMode="auto">
              <a:xfrm>
                <a:off x="7146926" y="4156076"/>
                <a:ext cx="6350" cy="4763"/>
              </a:xfrm>
              <a:custGeom>
                <a:avLst/>
                <a:gdLst>
                  <a:gd name="T0" fmla="*/ 4 w 4"/>
                  <a:gd name="T1" fmla="*/ 0 h 3"/>
                  <a:gd name="T2" fmla="*/ 0 w 4"/>
                  <a:gd name="T3" fmla="*/ 0 h 3"/>
                  <a:gd name="T4" fmla="*/ 4 w 4"/>
                  <a:gd name="T5" fmla="*/ 0 h 3"/>
                  <a:gd name="T6" fmla="*/ 4 w 4"/>
                  <a:gd name="T7" fmla="*/ 3 h 3"/>
                  <a:gd name="T8" fmla="*/ 4 w 4"/>
                  <a:gd name="T9" fmla="*/ 2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0" y="0"/>
                    </a:lnTo>
                    <a:lnTo>
                      <a:pt x="4" y="0"/>
                    </a:lnTo>
                    <a:lnTo>
                      <a:pt x="4" y="3"/>
                    </a:lnTo>
                    <a:lnTo>
                      <a:pt x="4"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286">
                <a:extLst>
                  <a:ext uri="{FF2B5EF4-FFF2-40B4-BE49-F238E27FC236}">
                    <a16:creationId xmlns:a16="http://schemas.microsoft.com/office/drawing/2014/main" id="{02D13BAA-65A6-440F-BBFF-CFBB02A0C2A5}"/>
                  </a:ext>
                </a:extLst>
              </p:cNvPr>
              <p:cNvSpPr>
                <a:spLocks/>
              </p:cNvSpPr>
              <p:nvPr/>
            </p:nvSpPr>
            <p:spPr bwMode="auto">
              <a:xfrm>
                <a:off x="7140576" y="4156076"/>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3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3"/>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287">
                <a:extLst>
                  <a:ext uri="{FF2B5EF4-FFF2-40B4-BE49-F238E27FC236}">
                    <a16:creationId xmlns:a16="http://schemas.microsoft.com/office/drawing/2014/main" id="{B263A49C-75BC-4790-AFC9-D4F20E152D4D}"/>
                  </a:ext>
                </a:extLst>
              </p:cNvPr>
              <p:cNvSpPr>
                <a:spLocks/>
              </p:cNvSpPr>
              <p:nvPr/>
            </p:nvSpPr>
            <p:spPr bwMode="auto">
              <a:xfrm>
                <a:off x="7140576" y="4156076"/>
                <a:ext cx="12700" cy="11113"/>
              </a:xfrm>
              <a:custGeom>
                <a:avLst/>
                <a:gdLst>
                  <a:gd name="T0" fmla="*/ 8 w 8"/>
                  <a:gd name="T1" fmla="*/ 0 h 7"/>
                  <a:gd name="T2" fmla="*/ 4 w 8"/>
                  <a:gd name="T3" fmla="*/ 0 h 7"/>
                  <a:gd name="T4" fmla="*/ 0 w 8"/>
                  <a:gd name="T5" fmla="*/ 3 h 7"/>
                  <a:gd name="T6" fmla="*/ 4 w 8"/>
                  <a:gd name="T7" fmla="*/ 3 h 7"/>
                  <a:gd name="T8" fmla="*/ 4 w 8"/>
                  <a:gd name="T9" fmla="*/ 7 h 7"/>
                  <a:gd name="T10" fmla="*/ 8 w 8"/>
                  <a:gd name="T11" fmla="*/ 3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3"/>
                    </a:lnTo>
                    <a:lnTo>
                      <a:pt x="4" y="3"/>
                    </a:lnTo>
                    <a:lnTo>
                      <a:pt x="4" y="7"/>
                    </a:lnTo>
                    <a:lnTo>
                      <a:pt x="8" y="3"/>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288">
                <a:extLst>
                  <a:ext uri="{FF2B5EF4-FFF2-40B4-BE49-F238E27FC236}">
                    <a16:creationId xmlns:a16="http://schemas.microsoft.com/office/drawing/2014/main" id="{56B34D3A-74C9-496D-98EC-9A66EDA8CC2B}"/>
                  </a:ext>
                </a:extLst>
              </p:cNvPr>
              <p:cNvSpPr>
                <a:spLocks/>
              </p:cNvSpPr>
              <p:nvPr/>
            </p:nvSpPr>
            <p:spPr bwMode="auto">
              <a:xfrm>
                <a:off x="7102476" y="4194176"/>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289">
                <a:extLst>
                  <a:ext uri="{FF2B5EF4-FFF2-40B4-BE49-F238E27FC236}">
                    <a16:creationId xmlns:a16="http://schemas.microsoft.com/office/drawing/2014/main" id="{9B179ACF-D55A-4D71-8092-BF6AECADF4A3}"/>
                  </a:ext>
                </a:extLst>
              </p:cNvPr>
              <p:cNvSpPr>
                <a:spLocks/>
              </p:cNvSpPr>
              <p:nvPr/>
            </p:nvSpPr>
            <p:spPr bwMode="auto">
              <a:xfrm>
                <a:off x="7102476" y="4194176"/>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290">
                <a:extLst>
                  <a:ext uri="{FF2B5EF4-FFF2-40B4-BE49-F238E27FC236}">
                    <a16:creationId xmlns:a16="http://schemas.microsoft.com/office/drawing/2014/main" id="{1EE0FE34-602D-4E88-96A1-9D3A38EF0350}"/>
                  </a:ext>
                </a:extLst>
              </p:cNvPr>
              <p:cNvSpPr>
                <a:spLocks/>
              </p:cNvSpPr>
              <p:nvPr/>
            </p:nvSpPr>
            <p:spPr bwMode="auto">
              <a:xfrm>
                <a:off x="7029451" y="4160838"/>
                <a:ext cx="42863" cy="39688"/>
              </a:xfrm>
              <a:custGeom>
                <a:avLst/>
                <a:gdLst>
                  <a:gd name="T0" fmla="*/ 27 w 27"/>
                  <a:gd name="T1" fmla="*/ 0 h 25"/>
                  <a:gd name="T2" fmla="*/ 21 w 27"/>
                  <a:gd name="T3" fmla="*/ 0 h 25"/>
                  <a:gd name="T4" fmla="*/ 0 w 27"/>
                  <a:gd name="T5" fmla="*/ 21 h 25"/>
                  <a:gd name="T6" fmla="*/ 0 w 27"/>
                  <a:gd name="T7" fmla="*/ 25 h 25"/>
                  <a:gd name="T8" fmla="*/ 6 w 27"/>
                  <a:gd name="T9" fmla="*/ 25 h 25"/>
                  <a:gd name="T10" fmla="*/ 27 w 27"/>
                  <a:gd name="T11" fmla="*/ 4 h 25"/>
                  <a:gd name="T12" fmla="*/ 27 w 27"/>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7" h="25">
                    <a:moveTo>
                      <a:pt x="27" y="0"/>
                    </a:moveTo>
                    <a:lnTo>
                      <a:pt x="21" y="0"/>
                    </a:lnTo>
                    <a:lnTo>
                      <a:pt x="0" y="21"/>
                    </a:lnTo>
                    <a:lnTo>
                      <a:pt x="0" y="25"/>
                    </a:lnTo>
                    <a:lnTo>
                      <a:pt x="6" y="25"/>
                    </a:lnTo>
                    <a:lnTo>
                      <a:pt x="27" y="4"/>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291">
                <a:extLst>
                  <a:ext uri="{FF2B5EF4-FFF2-40B4-BE49-F238E27FC236}">
                    <a16:creationId xmlns:a16="http://schemas.microsoft.com/office/drawing/2014/main" id="{CFE97FF0-4B9A-4A92-B39E-CF20B8D6E698}"/>
                  </a:ext>
                </a:extLst>
              </p:cNvPr>
              <p:cNvSpPr>
                <a:spLocks/>
              </p:cNvSpPr>
              <p:nvPr/>
            </p:nvSpPr>
            <p:spPr bwMode="auto">
              <a:xfrm>
                <a:off x="7029451" y="4160838"/>
                <a:ext cx="42863" cy="39688"/>
              </a:xfrm>
              <a:custGeom>
                <a:avLst/>
                <a:gdLst>
                  <a:gd name="T0" fmla="*/ 27 w 27"/>
                  <a:gd name="T1" fmla="*/ 0 h 25"/>
                  <a:gd name="T2" fmla="*/ 21 w 27"/>
                  <a:gd name="T3" fmla="*/ 0 h 25"/>
                  <a:gd name="T4" fmla="*/ 0 w 27"/>
                  <a:gd name="T5" fmla="*/ 21 h 25"/>
                  <a:gd name="T6" fmla="*/ 0 w 27"/>
                  <a:gd name="T7" fmla="*/ 25 h 25"/>
                  <a:gd name="T8" fmla="*/ 6 w 27"/>
                  <a:gd name="T9" fmla="*/ 25 h 25"/>
                  <a:gd name="T10" fmla="*/ 27 w 27"/>
                  <a:gd name="T11" fmla="*/ 4 h 25"/>
                  <a:gd name="T12" fmla="*/ 27 w 27"/>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7" h="25">
                    <a:moveTo>
                      <a:pt x="27" y="0"/>
                    </a:moveTo>
                    <a:lnTo>
                      <a:pt x="21" y="0"/>
                    </a:lnTo>
                    <a:lnTo>
                      <a:pt x="0" y="21"/>
                    </a:lnTo>
                    <a:lnTo>
                      <a:pt x="0" y="25"/>
                    </a:lnTo>
                    <a:lnTo>
                      <a:pt x="6" y="25"/>
                    </a:lnTo>
                    <a:lnTo>
                      <a:pt x="27" y="4"/>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292">
                <a:extLst>
                  <a:ext uri="{FF2B5EF4-FFF2-40B4-BE49-F238E27FC236}">
                    <a16:creationId xmlns:a16="http://schemas.microsoft.com/office/drawing/2014/main" id="{38042FDF-9300-4840-B6E5-0D65AF15118C}"/>
                  </a:ext>
                </a:extLst>
              </p:cNvPr>
              <p:cNvSpPr>
                <a:spLocks/>
              </p:cNvSpPr>
              <p:nvPr/>
            </p:nvSpPr>
            <p:spPr bwMode="auto">
              <a:xfrm>
                <a:off x="7062788" y="4156076"/>
                <a:ext cx="15875" cy="11113"/>
              </a:xfrm>
              <a:custGeom>
                <a:avLst/>
                <a:gdLst>
                  <a:gd name="T0" fmla="*/ 10 w 10"/>
                  <a:gd name="T1" fmla="*/ 0 h 7"/>
                  <a:gd name="T2" fmla="*/ 6 w 10"/>
                  <a:gd name="T3" fmla="*/ 0 h 7"/>
                  <a:gd name="T4" fmla="*/ 0 w 10"/>
                  <a:gd name="T5" fmla="*/ 3 h 7"/>
                  <a:gd name="T6" fmla="*/ 6 w 10"/>
                  <a:gd name="T7" fmla="*/ 3 h 7"/>
                  <a:gd name="T8" fmla="*/ 6 w 10"/>
                  <a:gd name="T9" fmla="*/ 7 h 7"/>
                  <a:gd name="T10" fmla="*/ 10 w 10"/>
                  <a:gd name="T11" fmla="*/ 2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lnTo>
                      <a:pt x="6" y="0"/>
                    </a:lnTo>
                    <a:lnTo>
                      <a:pt x="0" y="3"/>
                    </a:lnTo>
                    <a:lnTo>
                      <a:pt x="6" y="3"/>
                    </a:lnTo>
                    <a:lnTo>
                      <a:pt x="6" y="7"/>
                    </a:lnTo>
                    <a:lnTo>
                      <a:pt x="10" y="2"/>
                    </a:lnTo>
                    <a:lnTo>
                      <a:pt x="10"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293">
                <a:extLst>
                  <a:ext uri="{FF2B5EF4-FFF2-40B4-BE49-F238E27FC236}">
                    <a16:creationId xmlns:a16="http://schemas.microsoft.com/office/drawing/2014/main" id="{CBE513AF-B320-4EE0-A727-85A10A15EEBA}"/>
                  </a:ext>
                </a:extLst>
              </p:cNvPr>
              <p:cNvSpPr>
                <a:spLocks/>
              </p:cNvSpPr>
              <p:nvPr/>
            </p:nvSpPr>
            <p:spPr bwMode="auto">
              <a:xfrm>
                <a:off x="7062788" y="4156076"/>
                <a:ext cx="15875" cy="11113"/>
              </a:xfrm>
              <a:custGeom>
                <a:avLst/>
                <a:gdLst>
                  <a:gd name="T0" fmla="*/ 10 w 10"/>
                  <a:gd name="T1" fmla="*/ 0 h 7"/>
                  <a:gd name="T2" fmla="*/ 6 w 10"/>
                  <a:gd name="T3" fmla="*/ 0 h 7"/>
                  <a:gd name="T4" fmla="*/ 0 w 10"/>
                  <a:gd name="T5" fmla="*/ 3 h 7"/>
                  <a:gd name="T6" fmla="*/ 6 w 10"/>
                  <a:gd name="T7" fmla="*/ 3 h 7"/>
                  <a:gd name="T8" fmla="*/ 6 w 10"/>
                  <a:gd name="T9" fmla="*/ 7 h 7"/>
                  <a:gd name="T10" fmla="*/ 10 w 10"/>
                  <a:gd name="T11" fmla="*/ 2 h 7"/>
                  <a:gd name="T12" fmla="*/ 10 w 1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0"/>
                    </a:moveTo>
                    <a:lnTo>
                      <a:pt x="6" y="0"/>
                    </a:lnTo>
                    <a:lnTo>
                      <a:pt x="0" y="3"/>
                    </a:lnTo>
                    <a:lnTo>
                      <a:pt x="6" y="3"/>
                    </a:lnTo>
                    <a:lnTo>
                      <a:pt x="6" y="7"/>
                    </a:lnTo>
                    <a:lnTo>
                      <a:pt x="10"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294">
                <a:extLst>
                  <a:ext uri="{FF2B5EF4-FFF2-40B4-BE49-F238E27FC236}">
                    <a16:creationId xmlns:a16="http://schemas.microsoft.com/office/drawing/2014/main" id="{A3BE3AC6-62EF-4865-9579-BB221D4AF39C}"/>
                  </a:ext>
                </a:extLst>
              </p:cNvPr>
              <p:cNvSpPr>
                <a:spLocks/>
              </p:cNvSpPr>
              <p:nvPr/>
            </p:nvSpPr>
            <p:spPr bwMode="auto">
              <a:xfrm>
                <a:off x="7024688" y="4194176"/>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295">
                <a:extLst>
                  <a:ext uri="{FF2B5EF4-FFF2-40B4-BE49-F238E27FC236}">
                    <a16:creationId xmlns:a16="http://schemas.microsoft.com/office/drawing/2014/main" id="{E9C52D43-CC3E-446F-899B-4EB324C94B7B}"/>
                  </a:ext>
                </a:extLst>
              </p:cNvPr>
              <p:cNvSpPr>
                <a:spLocks/>
              </p:cNvSpPr>
              <p:nvPr/>
            </p:nvSpPr>
            <p:spPr bwMode="auto">
              <a:xfrm>
                <a:off x="7024688" y="4194176"/>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296">
                <a:extLst>
                  <a:ext uri="{FF2B5EF4-FFF2-40B4-BE49-F238E27FC236}">
                    <a16:creationId xmlns:a16="http://schemas.microsoft.com/office/drawing/2014/main" id="{22112FC0-8B97-4C4E-A1B4-4E0252A71BEE}"/>
                  </a:ext>
                </a:extLst>
              </p:cNvPr>
              <p:cNvSpPr>
                <a:spLocks/>
              </p:cNvSpPr>
              <p:nvPr/>
            </p:nvSpPr>
            <p:spPr bwMode="auto">
              <a:xfrm>
                <a:off x="7029451" y="4233863"/>
                <a:ext cx="42863" cy="38100"/>
              </a:xfrm>
              <a:custGeom>
                <a:avLst/>
                <a:gdLst>
                  <a:gd name="T0" fmla="*/ 27 w 27"/>
                  <a:gd name="T1" fmla="*/ 0 h 24"/>
                  <a:gd name="T2" fmla="*/ 23 w 27"/>
                  <a:gd name="T3" fmla="*/ 0 h 24"/>
                  <a:gd name="T4" fmla="*/ 0 w 27"/>
                  <a:gd name="T5" fmla="*/ 20 h 24"/>
                  <a:gd name="T6" fmla="*/ 0 w 27"/>
                  <a:gd name="T7" fmla="*/ 24 h 24"/>
                  <a:gd name="T8" fmla="*/ 6 w 27"/>
                  <a:gd name="T9" fmla="*/ 24 h 24"/>
                  <a:gd name="T10" fmla="*/ 27 w 27"/>
                  <a:gd name="T11" fmla="*/ 3 h 24"/>
                  <a:gd name="T12" fmla="*/ 27 w 2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7" h="24">
                    <a:moveTo>
                      <a:pt x="27" y="0"/>
                    </a:moveTo>
                    <a:lnTo>
                      <a:pt x="23" y="0"/>
                    </a:lnTo>
                    <a:lnTo>
                      <a:pt x="0" y="20"/>
                    </a:lnTo>
                    <a:lnTo>
                      <a:pt x="0" y="24"/>
                    </a:lnTo>
                    <a:lnTo>
                      <a:pt x="6" y="24"/>
                    </a:lnTo>
                    <a:lnTo>
                      <a:pt x="27" y="3"/>
                    </a:lnTo>
                    <a:lnTo>
                      <a:pt x="27"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297">
                <a:extLst>
                  <a:ext uri="{FF2B5EF4-FFF2-40B4-BE49-F238E27FC236}">
                    <a16:creationId xmlns:a16="http://schemas.microsoft.com/office/drawing/2014/main" id="{D4FC353C-F5EB-49E2-AE1D-1C172A058872}"/>
                  </a:ext>
                </a:extLst>
              </p:cNvPr>
              <p:cNvSpPr>
                <a:spLocks/>
              </p:cNvSpPr>
              <p:nvPr/>
            </p:nvSpPr>
            <p:spPr bwMode="auto">
              <a:xfrm>
                <a:off x="7029451" y="4233863"/>
                <a:ext cx="42863" cy="38100"/>
              </a:xfrm>
              <a:custGeom>
                <a:avLst/>
                <a:gdLst>
                  <a:gd name="T0" fmla="*/ 27 w 27"/>
                  <a:gd name="T1" fmla="*/ 0 h 24"/>
                  <a:gd name="T2" fmla="*/ 23 w 27"/>
                  <a:gd name="T3" fmla="*/ 0 h 24"/>
                  <a:gd name="T4" fmla="*/ 0 w 27"/>
                  <a:gd name="T5" fmla="*/ 20 h 24"/>
                  <a:gd name="T6" fmla="*/ 0 w 27"/>
                  <a:gd name="T7" fmla="*/ 24 h 24"/>
                  <a:gd name="T8" fmla="*/ 6 w 27"/>
                  <a:gd name="T9" fmla="*/ 24 h 24"/>
                  <a:gd name="T10" fmla="*/ 27 w 27"/>
                  <a:gd name="T11" fmla="*/ 3 h 24"/>
                  <a:gd name="T12" fmla="*/ 27 w 27"/>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7" h="24">
                    <a:moveTo>
                      <a:pt x="27" y="0"/>
                    </a:moveTo>
                    <a:lnTo>
                      <a:pt x="23" y="0"/>
                    </a:lnTo>
                    <a:lnTo>
                      <a:pt x="0" y="20"/>
                    </a:lnTo>
                    <a:lnTo>
                      <a:pt x="0" y="24"/>
                    </a:lnTo>
                    <a:lnTo>
                      <a:pt x="6" y="24"/>
                    </a:lnTo>
                    <a:lnTo>
                      <a:pt x="27" y="3"/>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298">
                <a:extLst>
                  <a:ext uri="{FF2B5EF4-FFF2-40B4-BE49-F238E27FC236}">
                    <a16:creationId xmlns:a16="http://schemas.microsoft.com/office/drawing/2014/main" id="{963671BD-98D3-4956-B7FC-B5458499B250}"/>
                  </a:ext>
                </a:extLst>
              </p:cNvPr>
              <p:cNvSpPr>
                <a:spLocks/>
              </p:cNvSpPr>
              <p:nvPr/>
            </p:nvSpPr>
            <p:spPr bwMode="auto">
              <a:xfrm>
                <a:off x="7065963"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299">
                <a:extLst>
                  <a:ext uri="{FF2B5EF4-FFF2-40B4-BE49-F238E27FC236}">
                    <a16:creationId xmlns:a16="http://schemas.microsoft.com/office/drawing/2014/main" id="{6BFFDCED-B98B-4F3D-9BB3-17F9E89F7C57}"/>
                  </a:ext>
                </a:extLst>
              </p:cNvPr>
              <p:cNvSpPr>
                <a:spLocks/>
              </p:cNvSpPr>
              <p:nvPr/>
            </p:nvSpPr>
            <p:spPr bwMode="auto">
              <a:xfrm>
                <a:off x="7065963"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300">
                <a:extLst>
                  <a:ext uri="{FF2B5EF4-FFF2-40B4-BE49-F238E27FC236}">
                    <a16:creationId xmlns:a16="http://schemas.microsoft.com/office/drawing/2014/main" id="{6F822E2F-93F7-4111-8D18-3EB342E027BE}"/>
                  </a:ext>
                </a:extLst>
              </p:cNvPr>
              <p:cNvSpPr>
                <a:spLocks/>
              </p:cNvSpPr>
              <p:nvPr/>
            </p:nvSpPr>
            <p:spPr bwMode="auto">
              <a:xfrm>
                <a:off x="7024688" y="4265613"/>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301">
                <a:extLst>
                  <a:ext uri="{FF2B5EF4-FFF2-40B4-BE49-F238E27FC236}">
                    <a16:creationId xmlns:a16="http://schemas.microsoft.com/office/drawing/2014/main" id="{18F6A1CB-A540-4708-B7C8-8174A603A8F2}"/>
                  </a:ext>
                </a:extLst>
              </p:cNvPr>
              <p:cNvSpPr>
                <a:spLocks/>
              </p:cNvSpPr>
              <p:nvPr/>
            </p:nvSpPr>
            <p:spPr bwMode="auto">
              <a:xfrm>
                <a:off x="7024688" y="4265613"/>
                <a:ext cx="14288" cy="12700"/>
              </a:xfrm>
              <a:custGeom>
                <a:avLst/>
                <a:gdLst>
                  <a:gd name="T0" fmla="*/ 3 w 9"/>
                  <a:gd name="T1" fmla="*/ 0 h 8"/>
                  <a:gd name="T2" fmla="*/ 0 w 9"/>
                  <a:gd name="T3" fmla="*/ 4 h 8"/>
                  <a:gd name="T4" fmla="*/ 0 w 9"/>
                  <a:gd name="T5" fmla="*/ 8 h 8"/>
                  <a:gd name="T6" fmla="*/ 5 w 9"/>
                  <a:gd name="T7" fmla="*/ 8 h 8"/>
                  <a:gd name="T8" fmla="*/ 9 w 9"/>
                  <a:gd name="T9" fmla="*/ 4 h 8"/>
                  <a:gd name="T10" fmla="*/ 3 w 9"/>
                  <a:gd name="T11" fmla="*/ 4 h 8"/>
                  <a:gd name="T12" fmla="*/ 3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0"/>
                    </a:moveTo>
                    <a:lnTo>
                      <a:pt x="0" y="4"/>
                    </a:lnTo>
                    <a:lnTo>
                      <a:pt x="0" y="8"/>
                    </a:lnTo>
                    <a:lnTo>
                      <a:pt x="5" y="8"/>
                    </a:lnTo>
                    <a:lnTo>
                      <a:pt x="9"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302">
                <a:extLst>
                  <a:ext uri="{FF2B5EF4-FFF2-40B4-BE49-F238E27FC236}">
                    <a16:creationId xmlns:a16="http://schemas.microsoft.com/office/drawing/2014/main" id="{BBD70094-DE03-4E51-8B0A-73C2982163B8}"/>
                  </a:ext>
                </a:extLst>
              </p:cNvPr>
              <p:cNvSpPr>
                <a:spLocks/>
              </p:cNvSpPr>
              <p:nvPr/>
            </p:nvSpPr>
            <p:spPr bwMode="auto">
              <a:xfrm>
                <a:off x="7107238"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303">
                <a:extLst>
                  <a:ext uri="{FF2B5EF4-FFF2-40B4-BE49-F238E27FC236}">
                    <a16:creationId xmlns:a16="http://schemas.microsoft.com/office/drawing/2014/main" id="{36BE9287-C5AA-43DD-A6DB-8EDC2C88B5C0}"/>
                  </a:ext>
                </a:extLst>
              </p:cNvPr>
              <p:cNvSpPr>
                <a:spLocks/>
              </p:cNvSpPr>
              <p:nvPr/>
            </p:nvSpPr>
            <p:spPr bwMode="auto">
              <a:xfrm>
                <a:off x="7107238"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304">
                <a:extLst>
                  <a:ext uri="{FF2B5EF4-FFF2-40B4-BE49-F238E27FC236}">
                    <a16:creationId xmlns:a16="http://schemas.microsoft.com/office/drawing/2014/main" id="{CF9B10CD-9FCE-4BBC-A749-45D1B960A03A}"/>
                  </a:ext>
                </a:extLst>
              </p:cNvPr>
              <p:cNvSpPr>
                <a:spLocks/>
              </p:cNvSpPr>
              <p:nvPr/>
            </p:nvSpPr>
            <p:spPr bwMode="auto">
              <a:xfrm>
                <a:off x="7146926" y="4227513"/>
                <a:ext cx="6350" cy="6350"/>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close/>
                  </a:path>
                </a:pathLst>
              </a:custGeom>
              <a:solidFill>
                <a:srgbClr val="BBD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305">
                <a:extLst>
                  <a:ext uri="{FF2B5EF4-FFF2-40B4-BE49-F238E27FC236}">
                    <a16:creationId xmlns:a16="http://schemas.microsoft.com/office/drawing/2014/main" id="{04F505D8-60DC-423E-BB0C-60C4B449FF50}"/>
                  </a:ext>
                </a:extLst>
              </p:cNvPr>
              <p:cNvSpPr>
                <a:spLocks/>
              </p:cNvSpPr>
              <p:nvPr/>
            </p:nvSpPr>
            <p:spPr bwMode="auto">
              <a:xfrm>
                <a:off x="7146926" y="4227513"/>
                <a:ext cx="6350" cy="6350"/>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306">
                <a:extLst>
                  <a:ext uri="{FF2B5EF4-FFF2-40B4-BE49-F238E27FC236}">
                    <a16:creationId xmlns:a16="http://schemas.microsoft.com/office/drawing/2014/main" id="{854CC69E-4DBF-41C9-B07B-FE4A5A47A7CB}"/>
                  </a:ext>
                </a:extLst>
              </p:cNvPr>
              <p:cNvSpPr>
                <a:spLocks/>
              </p:cNvSpPr>
              <p:nvPr/>
            </p:nvSpPr>
            <p:spPr bwMode="auto">
              <a:xfrm>
                <a:off x="7140576"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307">
                <a:extLst>
                  <a:ext uri="{FF2B5EF4-FFF2-40B4-BE49-F238E27FC236}">
                    <a16:creationId xmlns:a16="http://schemas.microsoft.com/office/drawing/2014/main" id="{C59B6AF7-2178-40A0-9DA6-16447E2CFF99}"/>
                  </a:ext>
                </a:extLst>
              </p:cNvPr>
              <p:cNvSpPr>
                <a:spLocks/>
              </p:cNvSpPr>
              <p:nvPr/>
            </p:nvSpPr>
            <p:spPr bwMode="auto">
              <a:xfrm>
                <a:off x="7140576"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308">
                <a:extLst>
                  <a:ext uri="{FF2B5EF4-FFF2-40B4-BE49-F238E27FC236}">
                    <a16:creationId xmlns:a16="http://schemas.microsoft.com/office/drawing/2014/main" id="{02AA6B06-3968-4828-BEAC-822AD383C3E2}"/>
                  </a:ext>
                </a:extLst>
              </p:cNvPr>
              <p:cNvSpPr>
                <a:spLocks/>
              </p:cNvSpPr>
              <p:nvPr/>
            </p:nvSpPr>
            <p:spPr bwMode="auto">
              <a:xfrm>
                <a:off x="7102476"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309">
                <a:extLst>
                  <a:ext uri="{FF2B5EF4-FFF2-40B4-BE49-F238E27FC236}">
                    <a16:creationId xmlns:a16="http://schemas.microsoft.com/office/drawing/2014/main" id="{1D6AC189-5B15-4291-B3D1-AD516E5DA8EC}"/>
                  </a:ext>
                </a:extLst>
              </p:cNvPr>
              <p:cNvSpPr>
                <a:spLocks/>
              </p:cNvSpPr>
              <p:nvPr/>
            </p:nvSpPr>
            <p:spPr bwMode="auto">
              <a:xfrm>
                <a:off x="7102476"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310">
                <a:extLst>
                  <a:ext uri="{FF2B5EF4-FFF2-40B4-BE49-F238E27FC236}">
                    <a16:creationId xmlns:a16="http://schemas.microsoft.com/office/drawing/2014/main" id="{00B6921E-B95C-4FCB-8086-60F10930E319}"/>
                  </a:ext>
                </a:extLst>
              </p:cNvPr>
              <p:cNvSpPr>
                <a:spLocks/>
              </p:cNvSpPr>
              <p:nvPr/>
            </p:nvSpPr>
            <p:spPr bwMode="auto">
              <a:xfrm>
                <a:off x="7181851"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close/>
                  </a:path>
                </a:pathLst>
              </a:custGeom>
              <a:solidFill>
                <a:srgbClr val="ADCF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311">
                <a:extLst>
                  <a:ext uri="{FF2B5EF4-FFF2-40B4-BE49-F238E27FC236}">
                    <a16:creationId xmlns:a16="http://schemas.microsoft.com/office/drawing/2014/main" id="{C64F3DDD-66AC-4C22-9603-A8557160BE70}"/>
                  </a:ext>
                </a:extLst>
              </p:cNvPr>
              <p:cNvSpPr>
                <a:spLocks/>
              </p:cNvSpPr>
              <p:nvPr/>
            </p:nvSpPr>
            <p:spPr bwMode="auto">
              <a:xfrm>
                <a:off x="7181851" y="4233863"/>
                <a:ext cx="39688" cy="38100"/>
              </a:xfrm>
              <a:custGeom>
                <a:avLst/>
                <a:gdLst>
                  <a:gd name="T0" fmla="*/ 25 w 25"/>
                  <a:gd name="T1" fmla="*/ 0 h 24"/>
                  <a:gd name="T2" fmla="*/ 21 w 25"/>
                  <a:gd name="T3" fmla="*/ 0 h 24"/>
                  <a:gd name="T4" fmla="*/ 0 w 25"/>
                  <a:gd name="T5" fmla="*/ 20 h 24"/>
                  <a:gd name="T6" fmla="*/ 0 w 25"/>
                  <a:gd name="T7" fmla="*/ 24 h 24"/>
                  <a:gd name="T8" fmla="*/ 4 w 25"/>
                  <a:gd name="T9" fmla="*/ 24 h 24"/>
                  <a:gd name="T10" fmla="*/ 25 w 25"/>
                  <a:gd name="T11" fmla="*/ 3 h 24"/>
                  <a:gd name="T12" fmla="*/ 25 w 2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5" h="24">
                    <a:moveTo>
                      <a:pt x="25" y="0"/>
                    </a:moveTo>
                    <a:lnTo>
                      <a:pt x="21" y="0"/>
                    </a:lnTo>
                    <a:lnTo>
                      <a:pt x="0" y="20"/>
                    </a:lnTo>
                    <a:lnTo>
                      <a:pt x="0" y="24"/>
                    </a:lnTo>
                    <a:lnTo>
                      <a:pt x="4" y="24"/>
                    </a:lnTo>
                    <a:lnTo>
                      <a:pt x="25"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312">
                <a:extLst>
                  <a:ext uri="{FF2B5EF4-FFF2-40B4-BE49-F238E27FC236}">
                    <a16:creationId xmlns:a16="http://schemas.microsoft.com/office/drawing/2014/main" id="{9A2A8AF4-0F77-4D81-8B05-EFAD2FE0C079}"/>
                  </a:ext>
                </a:extLst>
              </p:cNvPr>
              <p:cNvSpPr>
                <a:spLocks/>
              </p:cNvSpPr>
              <p:nvPr/>
            </p:nvSpPr>
            <p:spPr bwMode="auto">
              <a:xfrm>
                <a:off x="7215188"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close/>
                  </a:path>
                </a:pathLst>
              </a:custGeom>
              <a:solidFill>
                <a:srgbClr val="B6D3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313">
                <a:extLst>
                  <a:ext uri="{FF2B5EF4-FFF2-40B4-BE49-F238E27FC236}">
                    <a16:creationId xmlns:a16="http://schemas.microsoft.com/office/drawing/2014/main" id="{95545C26-8566-4568-9215-96D9BBD83204}"/>
                  </a:ext>
                </a:extLst>
              </p:cNvPr>
              <p:cNvSpPr>
                <a:spLocks/>
              </p:cNvSpPr>
              <p:nvPr/>
            </p:nvSpPr>
            <p:spPr bwMode="auto">
              <a:xfrm>
                <a:off x="7215188" y="4227513"/>
                <a:ext cx="12700" cy="11113"/>
              </a:xfrm>
              <a:custGeom>
                <a:avLst/>
                <a:gdLst>
                  <a:gd name="T0" fmla="*/ 8 w 8"/>
                  <a:gd name="T1" fmla="*/ 0 h 7"/>
                  <a:gd name="T2" fmla="*/ 4 w 8"/>
                  <a:gd name="T3" fmla="*/ 0 h 7"/>
                  <a:gd name="T4" fmla="*/ 0 w 8"/>
                  <a:gd name="T5" fmla="*/ 4 h 7"/>
                  <a:gd name="T6" fmla="*/ 4 w 8"/>
                  <a:gd name="T7" fmla="*/ 4 h 7"/>
                  <a:gd name="T8" fmla="*/ 4 w 8"/>
                  <a:gd name="T9" fmla="*/ 7 h 7"/>
                  <a:gd name="T10" fmla="*/ 8 w 8"/>
                  <a:gd name="T11" fmla="*/ 4 h 7"/>
                  <a:gd name="T12" fmla="*/ 8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8" y="0"/>
                    </a:moveTo>
                    <a:lnTo>
                      <a:pt x="4" y="0"/>
                    </a:lnTo>
                    <a:lnTo>
                      <a:pt x="0" y="4"/>
                    </a:lnTo>
                    <a:lnTo>
                      <a:pt x="4" y="4"/>
                    </a:lnTo>
                    <a:lnTo>
                      <a:pt x="4" y="7"/>
                    </a:lnTo>
                    <a:lnTo>
                      <a:pt x="8" y="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314">
                <a:extLst>
                  <a:ext uri="{FF2B5EF4-FFF2-40B4-BE49-F238E27FC236}">
                    <a16:creationId xmlns:a16="http://schemas.microsoft.com/office/drawing/2014/main" id="{D7272230-1E85-4C15-8E72-A6F04D1F27DF}"/>
                  </a:ext>
                </a:extLst>
              </p:cNvPr>
              <p:cNvSpPr>
                <a:spLocks/>
              </p:cNvSpPr>
              <p:nvPr/>
            </p:nvSpPr>
            <p:spPr bwMode="auto">
              <a:xfrm>
                <a:off x="7177088"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close/>
                  </a:path>
                </a:pathLst>
              </a:custGeom>
              <a:solidFill>
                <a:srgbClr val="B2D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315">
                <a:extLst>
                  <a:ext uri="{FF2B5EF4-FFF2-40B4-BE49-F238E27FC236}">
                    <a16:creationId xmlns:a16="http://schemas.microsoft.com/office/drawing/2014/main" id="{586B43B5-177D-42D1-9C9E-8C62135FD490}"/>
                  </a:ext>
                </a:extLst>
              </p:cNvPr>
              <p:cNvSpPr>
                <a:spLocks/>
              </p:cNvSpPr>
              <p:nvPr/>
            </p:nvSpPr>
            <p:spPr bwMode="auto">
              <a:xfrm>
                <a:off x="7177088" y="4265613"/>
                <a:ext cx="11113" cy="12700"/>
              </a:xfrm>
              <a:custGeom>
                <a:avLst/>
                <a:gdLst>
                  <a:gd name="T0" fmla="*/ 3 w 7"/>
                  <a:gd name="T1" fmla="*/ 0 h 8"/>
                  <a:gd name="T2" fmla="*/ 0 w 7"/>
                  <a:gd name="T3" fmla="*/ 4 h 8"/>
                  <a:gd name="T4" fmla="*/ 0 w 7"/>
                  <a:gd name="T5" fmla="*/ 8 h 8"/>
                  <a:gd name="T6" fmla="*/ 3 w 7"/>
                  <a:gd name="T7" fmla="*/ 8 h 8"/>
                  <a:gd name="T8" fmla="*/ 7 w 7"/>
                  <a:gd name="T9" fmla="*/ 4 h 8"/>
                  <a:gd name="T10" fmla="*/ 3 w 7"/>
                  <a:gd name="T11" fmla="*/ 4 h 8"/>
                  <a:gd name="T12" fmla="*/ 3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3" y="0"/>
                    </a:moveTo>
                    <a:lnTo>
                      <a:pt x="0" y="4"/>
                    </a:lnTo>
                    <a:lnTo>
                      <a:pt x="0" y="8"/>
                    </a:lnTo>
                    <a:lnTo>
                      <a:pt x="3" y="8"/>
                    </a:lnTo>
                    <a:lnTo>
                      <a:pt x="7" y="4"/>
                    </a:lnTo>
                    <a:lnTo>
                      <a:pt x="3"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316">
                <a:extLst>
                  <a:ext uri="{FF2B5EF4-FFF2-40B4-BE49-F238E27FC236}">
                    <a16:creationId xmlns:a16="http://schemas.microsoft.com/office/drawing/2014/main" id="{7C49FD6D-BDDD-4ACB-B892-5BBD3E199E23}"/>
                  </a:ext>
                </a:extLst>
              </p:cNvPr>
              <p:cNvSpPr>
                <a:spLocks/>
              </p:cNvSpPr>
              <p:nvPr/>
            </p:nvSpPr>
            <p:spPr bwMode="auto">
              <a:xfrm>
                <a:off x="7248526" y="4179888"/>
                <a:ext cx="119063" cy="271463"/>
              </a:xfrm>
              <a:custGeom>
                <a:avLst/>
                <a:gdLst>
                  <a:gd name="T0" fmla="*/ 0 w 40"/>
                  <a:gd name="T1" fmla="*/ 0 h 91"/>
                  <a:gd name="T2" fmla="*/ 0 w 40"/>
                  <a:gd name="T3" fmla="*/ 77 h 91"/>
                  <a:gd name="T4" fmla="*/ 40 w 40"/>
                  <a:gd name="T5" fmla="*/ 91 h 91"/>
                  <a:gd name="T6" fmla="*/ 40 w 40"/>
                  <a:gd name="T7" fmla="*/ 0 h 91"/>
                  <a:gd name="T8" fmla="*/ 0 w 40"/>
                  <a:gd name="T9" fmla="*/ 0 h 91"/>
                </a:gdLst>
                <a:ahLst/>
                <a:cxnLst>
                  <a:cxn ang="0">
                    <a:pos x="T0" y="T1"/>
                  </a:cxn>
                  <a:cxn ang="0">
                    <a:pos x="T2" y="T3"/>
                  </a:cxn>
                  <a:cxn ang="0">
                    <a:pos x="T4" y="T5"/>
                  </a:cxn>
                  <a:cxn ang="0">
                    <a:pos x="T6" y="T7"/>
                  </a:cxn>
                  <a:cxn ang="0">
                    <a:pos x="T8" y="T9"/>
                  </a:cxn>
                </a:cxnLst>
                <a:rect l="0" t="0" r="r" b="b"/>
                <a:pathLst>
                  <a:path w="40" h="91">
                    <a:moveTo>
                      <a:pt x="0" y="0"/>
                    </a:moveTo>
                    <a:cubicBezTo>
                      <a:pt x="0" y="77"/>
                      <a:pt x="0" y="77"/>
                      <a:pt x="0" y="77"/>
                    </a:cubicBezTo>
                    <a:cubicBezTo>
                      <a:pt x="0" y="85"/>
                      <a:pt x="18" y="91"/>
                      <a:pt x="40" y="91"/>
                    </a:cubicBezTo>
                    <a:cubicBezTo>
                      <a:pt x="40" y="0"/>
                      <a:pt x="40" y="0"/>
                      <a:pt x="40" y="0"/>
                    </a:cubicBezTo>
                    <a:lnTo>
                      <a:pt x="0" y="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317">
                <a:extLst>
                  <a:ext uri="{FF2B5EF4-FFF2-40B4-BE49-F238E27FC236}">
                    <a16:creationId xmlns:a16="http://schemas.microsoft.com/office/drawing/2014/main" id="{FD4FD2F4-E2ED-4436-8C20-47226A17A7A5}"/>
                  </a:ext>
                </a:extLst>
              </p:cNvPr>
              <p:cNvSpPr>
                <a:spLocks/>
              </p:cNvSpPr>
              <p:nvPr/>
            </p:nvSpPr>
            <p:spPr bwMode="auto">
              <a:xfrm>
                <a:off x="7364413" y="4179888"/>
                <a:ext cx="122238" cy="271463"/>
              </a:xfrm>
              <a:custGeom>
                <a:avLst/>
                <a:gdLst>
                  <a:gd name="T0" fmla="*/ 0 w 41"/>
                  <a:gd name="T1" fmla="*/ 91 h 91"/>
                  <a:gd name="T2" fmla="*/ 1 w 41"/>
                  <a:gd name="T3" fmla="*/ 91 h 91"/>
                  <a:gd name="T4" fmla="*/ 41 w 41"/>
                  <a:gd name="T5" fmla="*/ 77 h 91"/>
                  <a:gd name="T6" fmla="*/ 41 w 41"/>
                  <a:gd name="T7" fmla="*/ 0 h 91"/>
                  <a:gd name="T8" fmla="*/ 0 w 41"/>
                  <a:gd name="T9" fmla="*/ 0 h 91"/>
                  <a:gd name="T10" fmla="*/ 0 w 41"/>
                  <a:gd name="T11" fmla="*/ 91 h 91"/>
                </a:gdLst>
                <a:ahLst/>
                <a:cxnLst>
                  <a:cxn ang="0">
                    <a:pos x="T0" y="T1"/>
                  </a:cxn>
                  <a:cxn ang="0">
                    <a:pos x="T2" y="T3"/>
                  </a:cxn>
                  <a:cxn ang="0">
                    <a:pos x="T4" y="T5"/>
                  </a:cxn>
                  <a:cxn ang="0">
                    <a:pos x="T6" y="T7"/>
                  </a:cxn>
                  <a:cxn ang="0">
                    <a:pos x="T8" y="T9"/>
                  </a:cxn>
                  <a:cxn ang="0">
                    <a:pos x="T10" y="T11"/>
                  </a:cxn>
                </a:cxnLst>
                <a:rect l="0" t="0" r="r" b="b"/>
                <a:pathLst>
                  <a:path w="41" h="91">
                    <a:moveTo>
                      <a:pt x="0" y="91"/>
                    </a:moveTo>
                    <a:cubicBezTo>
                      <a:pt x="1" y="91"/>
                      <a:pt x="1" y="91"/>
                      <a:pt x="1" y="91"/>
                    </a:cubicBezTo>
                    <a:cubicBezTo>
                      <a:pt x="23" y="91"/>
                      <a:pt x="41" y="85"/>
                      <a:pt x="41" y="77"/>
                    </a:cubicBezTo>
                    <a:cubicBezTo>
                      <a:pt x="41" y="0"/>
                      <a:pt x="41" y="0"/>
                      <a:pt x="41" y="0"/>
                    </a:cubicBezTo>
                    <a:cubicBezTo>
                      <a:pt x="0" y="0"/>
                      <a:pt x="0" y="0"/>
                      <a:pt x="0" y="0"/>
                    </a:cubicBezTo>
                    <a:lnTo>
                      <a:pt x="0" y="91"/>
                    </a:lnTo>
                    <a:close/>
                  </a:path>
                </a:pathLst>
              </a:custGeom>
              <a:solidFill>
                <a:srgbClr val="5A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318">
                <a:extLst>
                  <a:ext uri="{FF2B5EF4-FFF2-40B4-BE49-F238E27FC236}">
                    <a16:creationId xmlns:a16="http://schemas.microsoft.com/office/drawing/2014/main" id="{BDD3E36A-F449-4845-959B-89EC2DE233EB}"/>
                  </a:ext>
                </a:extLst>
              </p:cNvPr>
              <p:cNvSpPr>
                <a:spLocks/>
              </p:cNvSpPr>
              <p:nvPr/>
            </p:nvSpPr>
            <p:spPr bwMode="auto">
              <a:xfrm>
                <a:off x="7248526" y="4135438"/>
                <a:ext cx="238125" cy="85725"/>
              </a:xfrm>
              <a:custGeom>
                <a:avLst/>
                <a:gdLst>
                  <a:gd name="T0" fmla="*/ 80 w 80"/>
                  <a:gd name="T1" fmla="*/ 15 h 29"/>
                  <a:gd name="T2" fmla="*/ 40 w 80"/>
                  <a:gd name="T3" fmla="*/ 29 h 29"/>
                  <a:gd name="T4" fmla="*/ 0 w 80"/>
                  <a:gd name="T5" fmla="*/ 15 h 29"/>
                  <a:gd name="T6" fmla="*/ 40 w 80"/>
                  <a:gd name="T7" fmla="*/ 0 h 29"/>
                  <a:gd name="T8" fmla="*/ 80 w 80"/>
                  <a:gd name="T9" fmla="*/ 15 h 29"/>
                </a:gdLst>
                <a:ahLst/>
                <a:cxnLst>
                  <a:cxn ang="0">
                    <a:pos x="T0" y="T1"/>
                  </a:cxn>
                  <a:cxn ang="0">
                    <a:pos x="T2" y="T3"/>
                  </a:cxn>
                  <a:cxn ang="0">
                    <a:pos x="T4" y="T5"/>
                  </a:cxn>
                  <a:cxn ang="0">
                    <a:pos x="T6" y="T7"/>
                  </a:cxn>
                  <a:cxn ang="0">
                    <a:pos x="T8" y="T9"/>
                  </a:cxn>
                </a:cxnLst>
                <a:rect l="0" t="0" r="r" b="b"/>
                <a:pathLst>
                  <a:path w="80" h="29">
                    <a:moveTo>
                      <a:pt x="80" y="15"/>
                    </a:moveTo>
                    <a:cubicBezTo>
                      <a:pt x="80" y="22"/>
                      <a:pt x="62" y="29"/>
                      <a:pt x="40" y="29"/>
                    </a:cubicBezTo>
                    <a:cubicBezTo>
                      <a:pt x="18" y="29"/>
                      <a:pt x="0" y="23"/>
                      <a:pt x="0" y="15"/>
                    </a:cubicBezTo>
                    <a:cubicBezTo>
                      <a:pt x="0" y="7"/>
                      <a:pt x="18" y="0"/>
                      <a:pt x="40" y="0"/>
                    </a:cubicBezTo>
                    <a:cubicBezTo>
                      <a:pt x="62" y="0"/>
                      <a:pt x="80" y="6"/>
                      <a:pt x="80"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Oval 319">
                <a:extLst>
                  <a:ext uri="{FF2B5EF4-FFF2-40B4-BE49-F238E27FC236}">
                    <a16:creationId xmlns:a16="http://schemas.microsoft.com/office/drawing/2014/main" id="{F655C743-4E5B-4F88-AEFB-CBAC69ADB0A0}"/>
                  </a:ext>
                </a:extLst>
              </p:cNvPr>
              <p:cNvSpPr>
                <a:spLocks noChangeArrowheads="1"/>
              </p:cNvSpPr>
              <p:nvPr/>
            </p:nvSpPr>
            <p:spPr bwMode="auto">
              <a:xfrm>
                <a:off x="7272338" y="4146551"/>
                <a:ext cx="190500" cy="57150"/>
              </a:xfrm>
              <a:prstGeom prst="ellipse">
                <a:avLst/>
              </a:pr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320">
                <a:extLst>
                  <a:ext uri="{FF2B5EF4-FFF2-40B4-BE49-F238E27FC236}">
                    <a16:creationId xmlns:a16="http://schemas.microsoft.com/office/drawing/2014/main" id="{2749773E-C271-4C7B-9C4F-99AAF2CEF077}"/>
                  </a:ext>
                </a:extLst>
              </p:cNvPr>
              <p:cNvSpPr>
                <a:spLocks/>
              </p:cNvSpPr>
              <p:nvPr/>
            </p:nvSpPr>
            <p:spPr bwMode="auto">
              <a:xfrm>
                <a:off x="7272338" y="4146551"/>
                <a:ext cx="190500" cy="47625"/>
              </a:xfrm>
              <a:custGeom>
                <a:avLst/>
                <a:gdLst>
                  <a:gd name="T0" fmla="*/ 57 w 64"/>
                  <a:gd name="T1" fmla="*/ 16 h 16"/>
                  <a:gd name="T2" fmla="*/ 64 w 64"/>
                  <a:gd name="T3" fmla="*/ 10 h 16"/>
                  <a:gd name="T4" fmla="*/ 32 w 64"/>
                  <a:gd name="T5" fmla="*/ 0 h 16"/>
                  <a:gd name="T6" fmla="*/ 0 w 64"/>
                  <a:gd name="T7" fmla="*/ 10 h 16"/>
                  <a:gd name="T8" fmla="*/ 7 w 64"/>
                  <a:gd name="T9" fmla="*/ 16 h 16"/>
                  <a:gd name="T10" fmla="*/ 32 w 64"/>
                  <a:gd name="T11" fmla="*/ 12 h 16"/>
                  <a:gd name="T12" fmla="*/ 57 w 6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64" h="16">
                    <a:moveTo>
                      <a:pt x="57" y="16"/>
                    </a:moveTo>
                    <a:cubicBezTo>
                      <a:pt x="61" y="14"/>
                      <a:pt x="64" y="12"/>
                      <a:pt x="64" y="10"/>
                    </a:cubicBezTo>
                    <a:cubicBezTo>
                      <a:pt x="64" y="5"/>
                      <a:pt x="50" y="0"/>
                      <a:pt x="32" y="0"/>
                    </a:cubicBezTo>
                    <a:cubicBezTo>
                      <a:pt x="14" y="0"/>
                      <a:pt x="0" y="4"/>
                      <a:pt x="0" y="10"/>
                    </a:cubicBezTo>
                    <a:cubicBezTo>
                      <a:pt x="0" y="12"/>
                      <a:pt x="2" y="14"/>
                      <a:pt x="7" y="16"/>
                    </a:cubicBezTo>
                    <a:cubicBezTo>
                      <a:pt x="12" y="13"/>
                      <a:pt x="22" y="12"/>
                      <a:pt x="32" y="12"/>
                    </a:cubicBezTo>
                    <a:cubicBezTo>
                      <a:pt x="42" y="12"/>
                      <a:pt x="51" y="13"/>
                      <a:pt x="57" y="16"/>
                    </a:cubicBezTo>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321">
                <a:extLst>
                  <a:ext uri="{FF2B5EF4-FFF2-40B4-BE49-F238E27FC236}">
                    <a16:creationId xmlns:a16="http://schemas.microsoft.com/office/drawing/2014/main" id="{C374B0A3-476F-4FB2-9AAE-82B1A9194370}"/>
                  </a:ext>
                </a:extLst>
              </p:cNvPr>
              <p:cNvSpPr>
                <a:spLocks/>
              </p:cNvSpPr>
              <p:nvPr/>
            </p:nvSpPr>
            <p:spPr bwMode="auto">
              <a:xfrm>
                <a:off x="7275513" y="4271963"/>
                <a:ext cx="50800" cy="74613"/>
              </a:xfrm>
              <a:custGeom>
                <a:avLst/>
                <a:gdLst>
                  <a:gd name="T0" fmla="*/ 1 w 17"/>
                  <a:gd name="T1" fmla="*/ 24 h 25"/>
                  <a:gd name="T2" fmla="*/ 1 w 17"/>
                  <a:gd name="T3" fmla="*/ 18 h 25"/>
                  <a:gd name="T4" fmla="*/ 4 w 17"/>
                  <a:gd name="T5" fmla="*/ 20 h 25"/>
                  <a:gd name="T6" fmla="*/ 7 w 17"/>
                  <a:gd name="T7" fmla="*/ 21 h 25"/>
                  <a:gd name="T8" fmla="*/ 9 w 17"/>
                  <a:gd name="T9" fmla="*/ 21 h 25"/>
                  <a:gd name="T10" fmla="*/ 11 w 17"/>
                  <a:gd name="T11" fmla="*/ 20 h 25"/>
                  <a:gd name="T12" fmla="*/ 11 w 17"/>
                  <a:gd name="T13" fmla="*/ 19 h 25"/>
                  <a:gd name="T14" fmla="*/ 11 w 17"/>
                  <a:gd name="T15" fmla="*/ 18 h 25"/>
                  <a:gd name="T16" fmla="*/ 11 w 17"/>
                  <a:gd name="T17" fmla="*/ 17 h 25"/>
                  <a:gd name="T18" fmla="*/ 10 w 17"/>
                  <a:gd name="T19" fmla="*/ 16 h 25"/>
                  <a:gd name="T20" fmla="*/ 8 w 17"/>
                  <a:gd name="T21" fmla="*/ 15 h 25"/>
                  <a:gd name="T22" fmla="*/ 6 w 17"/>
                  <a:gd name="T23" fmla="*/ 14 h 25"/>
                  <a:gd name="T24" fmla="*/ 2 w 17"/>
                  <a:gd name="T25" fmla="*/ 11 h 25"/>
                  <a:gd name="T26" fmla="*/ 0 w 17"/>
                  <a:gd name="T27" fmla="*/ 7 h 25"/>
                  <a:gd name="T28" fmla="*/ 1 w 17"/>
                  <a:gd name="T29" fmla="*/ 4 h 25"/>
                  <a:gd name="T30" fmla="*/ 3 w 17"/>
                  <a:gd name="T31" fmla="*/ 2 h 25"/>
                  <a:gd name="T32" fmla="*/ 6 w 17"/>
                  <a:gd name="T33" fmla="*/ 0 h 25"/>
                  <a:gd name="T34" fmla="*/ 10 w 17"/>
                  <a:gd name="T35" fmla="*/ 0 h 25"/>
                  <a:gd name="T36" fmla="*/ 13 w 17"/>
                  <a:gd name="T37" fmla="*/ 0 h 25"/>
                  <a:gd name="T38" fmla="*/ 16 w 17"/>
                  <a:gd name="T39" fmla="*/ 1 h 25"/>
                  <a:gd name="T40" fmla="*/ 16 w 17"/>
                  <a:gd name="T41" fmla="*/ 6 h 25"/>
                  <a:gd name="T42" fmla="*/ 15 w 17"/>
                  <a:gd name="T43" fmla="*/ 5 h 25"/>
                  <a:gd name="T44" fmla="*/ 13 w 17"/>
                  <a:gd name="T45" fmla="*/ 5 h 25"/>
                  <a:gd name="T46" fmla="*/ 12 w 17"/>
                  <a:gd name="T47" fmla="*/ 4 h 25"/>
                  <a:gd name="T48" fmla="*/ 10 w 17"/>
                  <a:gd name="T49" fmla="*/ 4 h 25"/>
                  <a:gd name="T50" fmla="*/ 9 w 17"/>
                  <a:gd name="T51" fmla="*/ 4 h 25"/>
                  <a:gd name="T52" fmla="*/ 7 w 17"/>
                  <a:gd name="T53" fmla="*/ 5 h 25"/>
                  <a:gd name="T54" fmla="*/ 7 w 17"/>
                  <a:gd name="T55" fmla="*/ 6 h 25"/>
                  <a:gd name="T56" fmla="*/ 6 w 17"/>
                  <a:gd name="T57" fmla="*/ 7 h 25"/>
                  <a:gd name="T58" fmla="*/ 7 w 17"/>
                  <a:gd name="T59" fmla="*/ 8 h 25"/>
                  <a:gd name="T60" fmla="*/ 8 w 17"/>
                  <a:gd name="T61" fmla="*/ 9 h 25"/>
                  <a:gd name="T62" fmla="*/ 9 w 17"/>
                  <a:gd name="T63" fmla="*/ 9 h 25"/>
                  <a:gd name="T64" fmla="*/ 11 w 17"/>
                  <a:gd name="T65" fmla="*/ 10 h 25"/>
                  <a:gd name="T66" fmla="*/ 14 w 17"/>
                  <a:gd name="T67" fmla="*/ 12 h 25"/>
                  <a:gd name="T68" fmla="*/ 16 w 17"/>
                  <a:gd name="T69" fmla="*/ 13 h 25"/>
                  <a:gd name="T70" fmla="*/ 17 w 17"/>
                  <a:gd name="T71" fmla="*/ 15 h 25"/>
                  <a:gd name="T72" fmla="*/ 17 w 17"/>
                  <a:gd name="T73" fmla="*/ 18 h 25"/>
                  <a:gd name="T74" fmla="*/ 17 w 17"/>
                  <a:gd name="T75" fmla="*/ 21 h 25"/>
                  <a:gd name="T76" fmla="*/ 14 w 17"/>
                  <a:gd name="T77" fmla="*/ 23 h 25"/>
                  <a:gd name="T78" fmla="*/ 11 w 17"/>
                  <a:gd name="T79" fmla="*/ 25 h 25"/>
                  <a:gd name="T80" fmla="*/ 8 w 17"/>
                  <a:gd name="T81" fmla="*/ 25 h 25"/>
                  <a:gd name="T82" fmla="*/ 4 w 17"/>
                  <a:gd name="T83" fmla="*/ 25 h 25"/>
                  <a:gd name="T84" fmla="*/ 1 w 17"/>
                  <a:gd name="T8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25">
                    <a:moveTo>
                      <a:pt x="1" y="24"/>
                    </a:moveTo>
                    <a:cubicBezTo>
                      <a:pt x="1" y="18"/>
                      <a:pt x="1" y="18"/>
                      <a:pt x="1" y="18"/>
                    </a:cubicBezTo>
                    <a:cubicBezTo>
                      <a:pt x="2" y="19"/>
                      <a:pt x="3" y="20"/>
                      <a:pt x="4" y="20"/>
                    </a:cubicBezTo>
                    <a:cubicBezTo>
                      <a:pt x="5" y="21"/>
                      <a:pt x="6" y="21"/>
                      <a:pt x="7" y="21"/>
                    </a:cubicBezTo>
                    <a:cubicBezTo>
                      <a:pt x="8" y="21"/>
                      <a:pt x="9" y="21"/>
                      <a:pt x="9" y="21"/>
                    </a:cubicBezTo>
                    <a:cubicBezTo>
                      <a:pt x="10" y="21"/>
                      <a:pt x="10" y="20"/>
                      <a:pt x="11" y="20"/>
                    </a:cubicBezTo>
                    <a:cubicBezTo>
                      <a:pt x="11" y="19"/>
                      <a:pt x="11" y="19"/>
                      <a:pt x="11" y="19"/>
                    </a:cubicBezTo>
                    <a:cubicBezTo>
                      <a:pt x="11" y="18"/>
                      <a:pt x="11" y="18"/>
                      <a:pt x="11" y="18"/>
                    </a:cubicBezTo>
                    <a:cubicBezTo>
                      <a:pt x="11" y="18"/>
                      <a:pt x="11" y="17"/>
                      <a:pt x="11" y="17"/>
                    </a:cubicBezTo>
                    <a:cubicBezTo>
                      <a:pt x="11" y="17"/>
                      <a:pt x="11" y="16"/>
                      <a:pt x="10" y="16"/>
                    </a:cubicBezTo>
                    <a:cubicBezTo>
                      <a:pt x="10" y="16"/>
                      <a:pt x="9" y="15"/>
                      <a:pt x="8" y="15"/>
                    </a:cubicBezTo>
                    <a:cubicBezTo>
                      <a:pt x="8" y="15"/>
                      <a:pt x="7" y="14"/>
                      <a:pt x="6" y="14"/>
                    </a:cubicBezTo>
                    <a:cubicBezTo>
                      <a:pt x="4" y="13"/>
                      <a:pt x="3" y="12"/>
                      <a:pt x="2" y="11"/>
                    </a:cubicBezTo>
                    <a:cubicBezTo>
                      <a:pt x="1" y="10"/>
                      <a:pt x="0" y="9"/>
                      <a:pt x="0" y="7"/>
                    </a:cubicBezTo>
                    <a:cubicBezTo>
                      <a:pt x="0" y="6"/>
                      <a:pt x="1" y="5"/>
                      <a:pt x="1" y="4"/>
                    </a:cubicBezTo>
                    <a:cubicBezTo>
                      <a:pt x="2" y="3"/>
                      <a:pt x="2" y="2"/>
                      <a:pt x="3" y="2"/>
                    </a:cubicBezTo>
                    <a:cubicBezTo>
                      <a:pt x="4" y="1"/>
                      <a:pt x="5" y="0"/>
                      <a:pt x="6" y="0"/>
                    </a:cubicBezTo>
                    <a:cubicBezTo>
                      <a:pt x="7" y="0"/>
                      <a:pt x="9" y="0"/>
                      <a:pt x="10" y="0"/>
                    </a:cubicBezTo>
                    <a:cubicBezTo>
                      <a:pt x="11" y="0"/>
                      <a:pt x="12" y="0"/>
                      <a:pt x="13" y="0"/>
                    </a:cubicBezTo>
                    <a:cubicBezTo>
                      <a:pt x="14" y="0"/>
                      <a:pt x="15" y="1"/>
                      <a:pt x="16" y="1"/>
                    </a:cubicBezTo>
                    <a:cubicBezTo>
                      <a:pt x="16" y="6"/>
                      <a:pt x="16" y="6"/>
                      <a:pt x="16" y="6"/>
                    </a:cubicBezTo>
                    <a:cubicBezTo>
                      <a:pt x="16" y="6"/>
                      <a:pt x="15" y="5"/>
                      <a:pt x="15" y="5"/>
                    </a:cubicBezTo>
                    <a:cubicBezTo>
                      <a:pt x="14" y="5"/>
                      <a:pt x="14" y="5"/>
                      <a:pt x="13" y="5"/>
                    </a:cubicBezTo>
                    <a:cubicBezTo>
                      <a:pt x="13" y="5"/>
                      <a:pt x="12" y="5"/>
                      <a:pt x="12" y="4"/>
                    </a:cubicBezTo>
                    <a:cubicBezTo>
                      <a:pt x="11" y="4"/>
                      <a:pt x="11" y="4"/>
                      <a:pt x="10" y="4"/>
                    </a:cubicBezTo>
                    <a:cubicBezTo>
                      <a:pt x="10" y="4"/>
                      <a:pt x="9" y="4"/>
                      <a:pt x="9" y="4"/>
                    </a:cubicBezTo>
                    <a:cubicBezTo>
                      <a:pt x="8" y="5"/>
                      <a:pt x="8" y="5"/>
                      <a:pt x="7" y="5"/>
                    </a:cubicBezTo>
                    <a:cubicBezTo>
                      <a:pt x="7" y="6"/>
                      <a:pt x="7" y="6"/>
                      <a:pt x="7" y="6"/>
                    </a:cubicBezTo>
                    <a:cubicBezTo>
                      <a:pt x="6" y="7"/>
                      <a:pt x="6" y="7"/>
                      <a:pt x="6" y="7"/>
                    </a:cubicBezTo>
                    <a:cubicBezTo>
                      <a:pt x="6" y="7"/>
                      <a:pt x="6" y="7"/>
                      <a:pt x="7" y="8"/>
                    </a:cubicBezTo>
                    <a:cubicBezTo>
                      <a:pt x="7" y="8"/>
                      <a:pt x="7" y="8"/>
                      <a:pt x="8" y="9"/>
                    </a:cubicBezTo>
                    <a:cubicBezTo>
                      <a:pt x="8" y="9"/>
                      <a:pt x="8" y="9"/>
                      <a:pt x="9" y="9"/>
                    </a:cubicBezTo>
                    <a:cubicBezTo>
                      <a:pt x="10" y="10"/>
                      <a:pt x="10" y="10"/>
                      <a:pt x="11" y="10"/>
                    </a:cubicBezTo>
                    <a:cubicBezTo>
                      <a:pt x="12" y="11"/>
                      <a:pt x="13" y="11"/>
                      <a:pt x="14" y="12"/>
                    </a:cubicBezTo>
                    <a:cubicBezTo>
                      <a:pt x="14" y="12"/>
                      <a:pt x="15" y="13"/>
                      <a:pt x="16" y="13"/>
                    </a:cubicBezTo>
                    <a:cubicBezTo>
                      <a:pt x="16" y="14"/>
                      <a:pt x="16" y="14"/>
                      <a:pt x="17" y="15"/>
                    </a:cubicBezTo>
                    <a:cubicBezTo>
                      <a:pt x="17" y="16"/>
                      <a:pt x="17" y="17"/>
                      <a:pt x="17" y="18"/>
                    </a:cubicBezTo>
                    <a:cubicBezTo>
                      <a:pt x="17" y="19"/>
                      <a:pt x="17" y="20"/>
                      <a:pt x="17" y="21"/>
                    </a:cubicBezTo>
                    <a:cubicBezTo>
                      <a:pt x="16" y="22"/>
                      <a:pt x="15" y="23"/>
                      <a:pt x="14" y="23"/>
                    </a:cubicBezTo>
                    <a:cubicBezTo>
                      <a:pt x="14" y="24"/>
                      <a:pt x="13" y="24"/>
                      <a:pt x="11" y="25"/>
                    </a:cubicBezTo>
                    <a:cubicBezTo>
                      <a:pt x="10" y="25"/>
                      <a:pt x="9" y="25"/>
                      <a:pt x="8" y="25"/>
                    </a:cubicBezTo>
                    <a:cubicBezTo>
                      <a:pt x="6" y="25"/>
                      <a:pt x="5" y="25"/>
                      <a:pt x="4" y="25"/>
                    </a:cubicBezTo>
                    <a:cubicBezTo>
                      <a:pt x="3" y="25"/>
                      <a:pt x="2" y="24"/>
                      <a:pt x="1"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322">
                <a:extLst>
                  <a:ext uri="{FF2B5EF4-FFF2-40B4-BE49-F238E27FC236}">
                    <a16:creationId xmlns:a16="http://schemas.microsoft.com/office/drawing/2014/main" id="{09D98307-865B-4439-B6CC-3E6FEDDD8291}"/>
                  </a:ext>
                </a:extLst>
              </p:cNvPr>
              <p:cNvSpPr>
                <a:spLocks noEditPoints="1"/>
              </p:cNvSpPr>
              <p:nvPr/>
            </p:nvSpPr>
            <p:spPr bwMode="auto">
              <a:xfrm>
                <a:off x="7334251" y="4271963"/>
                <a:ext cx="77788" cy="84138"/>
              </a:xfrm>
              <a:custGeom>
                <a:avLst/>
                <a:gdLst>
                  <a:gd name="T0" fmla="*/ 12 w 26"/>
                  <a:gd name="T1" fmla="*/ 25 h 28"/>
                  <a:gd name="T2" fmla="*/ 3 w 26"/>
                  <a:gd name="T3" fmla="*/ 22 h 28"/>
                  <a:gd name="T4" fmla="*/ 0 w 26"/>
                  <a:gd name="T5" fmla="*/ 13 h 28"/>
                  <a:gd name="T6" fmla="*/ 3 w 26"/>
                  <a:gd name="T7" fmla="*/ 4 h 28"/>
                  <a:gd name="T8" fmla="*/ 12 w 26"/>
                  <a:gd name="T9" fmla="*/ 0 h 28"/>
                  <a:gd name="T10" fmla="*/ 20 w 26"/>
                  <a:gd name="T11" fmla="*/ 3 h 28"/>
                  <a:gd name="T12" fmla="*/ 23 w 26"/>
                  <a:gd name="T13" fmla="*/ 13 h 28"/>
                  <a:gd name="T14" fmla="*/ 20 w 26"/>
                  <a:gd name="T15" fmla="*/ 22 h 28"/>
                  <a:gd name="T16" fmla="*/ 20 w 26"/>
                  <a:gd name="T17" fmla="*/ 22 h 28"/>
                  <a:gd name="T18" fmla="*/ 20 w 26"/>
                  <a:gd name="T19" fmla="*/ 22 h 28"/>
                  <a:gd name="T20" fmla="*/ 26 w 26"/>
                  <a:gd name="T21" fmla="*/ 28 h 28"/>
                  <a:gd name="T22" fmla="*/ 18 w 26"/>
                  <a:gd name="T23" fmla="*/ 28 h 28"/>
                  <a:gd name="T24" fmla="*/ 15 w 26"/>
                  <a:gd name="T25" fmla="*/ 25 h 28"/>
                  <a:gd name="T26" fmla="*/ 12 w 26"/>
                  <a:gd name="T27" fmla="*/ 25 h 28"/>
                  <a:gd name="T28" fmla="*/ 12 w 26"/>
                  <a:gd name="T29" fmla="*/ 5 h 28"/>
                  <a:gd name="T30" fmla="*/ 7 w 26"/>
                  <a:gd name="T31" fmla="*/ 7 h 28"/>
                  <a:gd name="T32" fmla="*/ 6 w 26"/>
                  <a:gd name="T33" fmla="*/ 13 h 28"/>
                  <a:gd name="T34" fmla="*/ 7 w 26"/>
                  <a:gd name="T35" fmla="*/ 18 h 28"/>
                  <a:gd name="T36" fmla="*/ 12 w 26"/>
                  <a:gd name="T37" fmla="*/ 21 h 28"/>
                  <a:gd name="T38" fmla="*/ 16 w 26"/>
                  <a:gd name="T39" fmla="*/ 18 h 28"/>
                  <a:gd name="T40" fmla="*/ 18 w 26"/>
                  <a:gd name="T41" fmla="*/ 13 h 28"/>
                  <a:gd name="T42" fmla="*/ 16 w 26"/>
                  <a:gd name="T43" fmla="*/ 7 h 28"/>
                  <a:gd name="T44" fmla="*/ 12 w 26"/>
                  <a:gd name="T45"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28">
                    <a:moveTo>
                      <a:pt x="12" y="25"/>
                    </a:moveTo>
                    <a:cubicBezTo>
                      <a:pt x="8" y="25"/>
                      <a:pt x="5" y="24"/>
                      <a:pt x="3" y="22"/>
                    </a:cubicBezTo>
                    <a:cubicBezTo>
                      <a:pt x="1" y="20"/>
                      <a:pt x="0" y="17"/>
                      <a:pt x="0" y="13"/>
                    </a:cubicBezTo>
                    <a:cubicBezTo>
                      <a:pt x="0" y="9"/>
                      <a:pt x="1" y="6"/>
                      <a:pt x="3" y="4"/>
                    </a:cubicBezTo>
                    <a:cubicBezTo>
                      <a:pt x="5" y="1"/>
                      <a:pt x="8" y="0"/>
                      <a:pt x="12" y="0"/>
                    </a:cubicBezTo>
                    <a:cubicBezTo>
                      <a:pt x="15" y="0"/>
                      <a:pt x="18" y="1"/>
                      <a:pt x="20" y="3"/>
                    </a:cubicBezTo>
                    <a:cubicBezTo>
                      <a:pt x="22" y="6"/>
                      <a:pt x="23" y="9"/>
                      <a:pt x="23" y="13"/>
                    </a:cubicBezTo>
                    <a:cubicBezTo>
                      <a:pt x="23" y="16"/>
                      <a:pt x="22" y="19"/>
                      <a:pt x="20" y="22"/>
                    </a:cubicBezTo>
                    <a:cubicBezTo>
                      <a:pt x="20" y="22"/>
                      <a:pt x="20" y="22"/>
                      <a:pt x="20" y="22"/>
                    </a:cubicBezTo>
                    <a:cubicBezTo>
                      <a:pt x="20" y="22"/>
                      <a:pt x="20" y="22"/>
                      <a:pt x="20" y="22"/>
                    </a:cubicBezTo>
                    <a:cubicBezTo>
                      <a:pt x="26" y="28"/>
                      <a:pt x="26" y="28"/>
                      <a:pt x="26" y="28"/>
                    </a:cubicBezTo>
                    <a:cubicBezTo>
                      <a:pt x="18" y="28"/>
                      <a:pt x="18" y="28"/>
                      <a:pt x="18" y="28"/>
                    </a:cubicBezTo>
                    <a:cubicBezTo>
                      <a:pt x="15" y="25"/>
                      <a:pt x="15" y="25"/>
                      <a:pt x="15" y="25"/>
                    </a:cubicBezTo>
                    <a:cubicBezTo>
                      <a:pt x="14" y="25"/>
                      <a:pt x="13" y="25"/>
                      <a:pt x="12" y="25"/>
                    </a:cubicBezTo>
                    <a:close/>
                    <a:moveTo>
                      <a:pt x="12" y="5"/>
                    </a:moveTo>
                    <a:cubicBezTo>
                      <a:pt x="10" y="5"/>
                      <a:pt x="8" y="6"/>
                      <a:pt x="7" y="7"/>
                    </a:cubicBezTo>
                    <a:cubicBezTo>
                      <a:pt x="6" y="8"/>
                      <a:pt x="6" y="10"/>
                      <a:pt x="6" y="13"/>
                    </a:cubicBezTo>
                    <a:cubicBezTo>
                      <a:pt x="6" y="15"/>
                      <a:pt x="6" y="17"/>
                      <a:pt x="7" y="18"/>
                    </a:cubicBezTo>
                    <a:cubicBezTo>
                      <a:pt x="8" y="20"/>
                      <a:pt x="10" y="21"/>
                      <a:pt x="12" y="21"/>
                    </a:cubicBezTo>
                    <a:cubicBezTo>
                      <a:pt x="14" y="21"/>
                      <a:pt x="15" y="20"/>
                      <a:pt x="16" y="18"/>
                    </a:cubicBezTo>
                    <a:cubicBezTo>
                      <a:pt x="17" y="17"/>
                      <a:pt x="18" y="15"/>
                      <a:pt x="18" y="13"/>
                    </a:cubicBezTo>
                    <a:cubicBezTo>
                      <a:pt x="18" y="10"/>
                      <a:pt x="17" y="8"/>
                      <a:pt x="16" y="7"/>
                    </a:cubicBezTo>
                    <a:cubicBezTo>
                      <a:pt x="15" y="6"/>
                      <a:pt x="14" y="5"/>
                      <a:pt x="1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Freeform 323">
                <a:extLst>
                  <a:ext uri="{FF2B5EF4-FFF2-40B4-BE49-F238E27FC236}">
                    <a16:creationId xmlns:a16="http://schemas.microsoft.com/office/drawing/2014/main" id="{C888AF9A-2348-4B17-8A32-AE79871F5122}"/>
                  </a:ext>
                </a:extLst>
              </p:cNvPr>
              <p:cNvSpPr>
                <a:spLocks/>
              </p:cNvSpPr>
              <p:nvPr/>
            </p:nvSpPr>
            <p:spPr bwMode="auto">
              <a:xfrm>
                <a:off x="7418388" y="4271963"/>
                <a:ext cx="41275" cy="74613"/>
              </a:xfrm>
              <a:custGeom>
                <a:avLst/>
                <a:gdLst>
                  <a:gd name="T0" fmla="*/ 26 w 26"/>
                  <a:gd name="T1" fmla="*/ 47 h 47"/>
                  <a:gd name="T2" fmla="*/ 0 w 26"/>
                  <a:gd name="T3" fmla="*/ 47 h 47"/>
                  <a:gd name="T4" fmla="*/ 0 w 26"/>
                  <a:gd name="T5" fmla="*/ 0 h 47"/>
                  <a:gd name="T6" fmla="*/ 10 w 26"/>
                  <a:gd name="T7" fmla="*/ 0 h 47"/>
                  <a:gd name="T8" fmla="*/ 10 w 26"/>
                  <a:gd name="T9" fmla="*/ 38 h 47"/>
                  <a:gd name="T10" fmla="*/ 26 w 26"/>
                  <a:gd name="T11" fmla="*/ 38 h 47"/>
                  <a:gd name="T12" fmla="*/ 26 w 26"/>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26" h="47">
                    <a:moveTo>
                      <a:pt x="26" y="47"/>
                    </a:moveTo>
                    <a:lnTo>
                      <a:pt x="0" y="47"/>
                    </a:lnTo>
                    <a:lnTo>
                      <a:pt x="0" y="0"/>
                    </a:lnTo>
                    <a:lnTo>
                      <a:pt x="10" y="0"/>
                    </a:lnTo>
                    <a:lnTo>
                      <a:pt x="10" y="38"/>
                    </a:lnTo>
                    <a:lnTo>
                      <a:pt x="26" y="38"/>
                    </a:lnTo>
                    <a:lnTo>
                      <a:pt x="26"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3" name="Group 872">
              <a:extLst>
                <a:ext uri="{FF2B5EF4-FFF2-40B4-BE49-F238E27FC236}">
                  <a16:creationId xmlns:a16="http://schemas.microsoft.com/office/drawing/2014/main" id="{08EBACF0-B3DA-4ADD-BCE7-FF64757452EF}"/>
                </a:ext>
              </a:extLst>
            </p:cNvPr>
            <p:cNvGrpSpPr/>
            <p:nvPr/>
          </p:nvGrpSpPr>
          <p:grpSpPr>
            <a:xfrm>
              <a:off x="5373690" y="5756779"/>
              <a:ext cx="2576427" cy="907658"/>
              <a:chOff x="267351" y="1275254"/>
              <a:chExt cx="2576427" cy="907658"/>
            </a:xfrm>
          </p:grpSpPr>
          <p:sp>
            <p:nvSpPr>
              <p:cNvPr id="874" name="Rectangle 873">
                <a:extLst>
                  <a:ext uri="{FF2B5EF4-FFF2-40B4-BE49-F238E27FC236}">
                    <a16:creationId xmlns:a16="http://schemas.microsoft.com/office/drawing/2014/main" id="{97A2C796-7E47-4A11-812E-026DD09C23B5}"/>
                  </a:ext>
                </a:extLst>
              </p:cNvPr>
              <p:cNvSpPr/>
              <p:nvPr/>
            </p:nvSpPr>
            <p:spPr>
              <a:xfrm>
                <a:off x="267351" y="1475026"/>
                <a:ext cx="2576427"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referential data such as demographics, purchases, products and enriched customer profiles to be ingested by HDInsight for future profile enrichment</a:t>
                </a:r>
              </a:p>
            </p:txBody>
          </p:sp>
          <p:sp>
            <p:nvSpPr>
              <p:cNvPr id="875" name="Rectangle 874">
                <a:extLst>
                  <a:ext uri="{FF2B5EF4-FFF2-40B4-BE49-F238E27FC236}">
                    <a16:creationId xmlns:a16="http://schemas.microsoft.com/office/drawing/2014/main" id="{29A99BD8-186B-4F71-9D44-CD80F00FD556}"/>
                  </a:ext>
                </a:extLst>
              </p:cNvPr>
              <p:cNvSpPr/>
              <p:nvPr/>
            </p:nvSpPr>
            <p:spPr>
              <a:xfrm>
                <a:off x="273702" y="1275254"/>
                <a:ext cx="2172048"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SQL Data Warehouse</a:t>
                </a:r>
              </a:p>
            </p:txBody>
          </p:sp>
        </p:grpSp>
      </p:grpSp>
      <p:grpSp>
        <p:nvGrpSpPr>
          <p:cNvPr id="907" name="Group 906">
            <a:extLst>
              <a:ext uri="{FF2B5EF4-FFF2-40B4-BE49-F238E27FC236}">
                <a16:creationId xmlns:a16="http://schemas.microsoft.com/office/drawing/2014/main" id="{EFB1EAFD-BF08-429A-B35C-6990B768571D}"/>
              </a:ext>
            </a:extLst>
          </p:cNvPr>
          <p:cNvGrpSpPr/>
          <p:nvPr/>
        </p:nvGrpSpPr>
        <p:grpSpPr>
          <a:xfrm>
            <a:off x="9374566" y="2151735"/>
            <a:ext cx="2705086" cy="1018651"/>
            <a:chOff x="8835165" y="3054695"/>
            <a:chExt cx="2705086" cy="1018651"/>
          </a:xfrm>
        </p:grpSpPr>
        <p:sp>
          <p:nvSpPr>
            <p:cNvPr id="882" name="Rectangle 881">
              <a:extLst>
                <a:ext uri="{FF2B5EF4-FFF2-40B4-BE49-F238E27FC236}">
                  <a16:creationId xmlns:a16="http://schemas.microsoft.com/office/drawing/2014/main" id="{BE5FE455-5FF3-4650-B127-FDC17E055DC3}"/>
                </a:ext>
              </a:extLst>
            </p:cNvPr>
            <p:cNvSpPr/>
            <p:nvPr/>
          </p:nvSpPr>
          <p:spPr bwMode="auto">
            <a:xfrm>
              <a:off x="8835165" y="3054695"/>
              <a:ext cx="2705086" cy="10186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6" name="Group 2215">
              <a:extLst>
                <a:ext uri="{FF2B5EF4-FFF2-40B4-BE49-F238E27FC236}">
                  <a16:creationId xmlns:a16="http://schemas.microsoft.com/office/drawing/2014/main" id="{8853A50A-FB35-4648-B4E3-679776B504D2}"/>
                </a:ext>
              </a:extLst>
            </p:cNvPr>
            <p:cNvGrpSpPr/>
            <p:nvPr/>
          </p:nvGrpSpPr>
          <p:grpSpPr>
            <a:xfrm>
              <a:off x="9032595" y="3293352"/>
              <a:ext cx="508000" cy="541337"/>
              <a:chOff x="9685338" y="2460626"/>
              <a:chExt cx="508000" cy="541337"/>
            </a:xfrm>
          </p:grpSpPr>
          <p:sp>
            <p:nvSpPr>
              <p:cNvPr id="663" name="Freeform 327">
                <a:extLst>
                  <a:ext uri="{FF2B5EF4-FFF2-40B4-BE49-F238E27FC236}">
                    <a16:creationId xmlns:a16="http://schemas.microsoft.com/office/drawing/2014/main" id="{65D68B93-8EA2-4EC2-9E53-800A812E29AC}"/>
                  </a:ext>
                </a:extLst>
              </p:cNvPr>
              <p:cNvSpPr>
                <a:spLocks/>
              </p:cNvSpPr>
              <p:nvPr/>
            </p:nvSpPr>
            <p:spPr bwMode="auto">
              <a:xfrm>
                <a:off x="9701213" y="2460626"/>
                <a:ext cx="492125" cy="490538"/>
              </a:xfrm>
              <a:custGeom>
                <a:avLst/>
                <a:gdLst>
                  <a:gd name="T0" fmla="*/ 157 w 165"/>
                  <a:gd name="T1" fmla="*/ 160 h 164"/>
                  <a:gd name="T2" fmla="*/ 165 w 165"/>
                  <a:gd name="T3" fmla="*/ 145 h 164"/>
                  <a:gd name="T4" fmla="*/ 165 w 165"/>
                  <a:gd name="T5" fmla="*/ 58 h 164"/>
                  <a:gd name="T6" fmla="*/ 152 w 165"/>
                  <a:gd name="T7" fmla="*/ 40 h 164"/>
                  <a:gd name="T8" fmla="*/ 24 w 165"/>
                  <a:gd name="T9" fmla="*/ 2 h 164"/>
                  <a:gd name="T10" fmla="*/ 7 w 165"/>
                  <a:gd name="T11" fmla="*/ 5 h 164"/>
                  <a:gd name="T12" fmla="*/ 0 w 165"/>
                  <a:gd name="T13" fmla="*/ 20 h 164"/>
                  <a:gd name="T14" fmla="*/ 0 w 165"/>
                  <a:gd name="T15" fmla="*/ 80 h 164"/>
                  <a:gd name="T16" fmla="*/ 4 w 165"/>
                  <a:gd name="T17" fmla="*/ 85 h 164"/>
                  <a:gd name="T18" fmla="*/ 9 w 165"/>
                  <a:gd name="T19" fmla="*/ 80 h 164"/>
                  <a:gd name="T20" fmla="*/ 9 w 165"/>
                  <a:gd name="T21" fmla="*/ 20 h 164"/>
                  <a:gd name="T22" fmla="*/ 13 w 165"/>
                  <a:gd name="T23" fmla="*/ 12 h 164"/>
                  <a:gd name="T24" fmla="*/ 21 w 165"/>
                  <a:gd name="T25" fmla="*/ 10 h 164"/>
                  <a:gd name="T26" fmla="*/ 149 w 165"/>
                  <a:gd name="T27" fmla="*/ 49 h 164"/>
                  <a:gd name="T28" fmla="*/ 156 w 165"/>
                  <a:gd name="T29" fmla="*/ 58 h 164"/>
                  <a:gd name="T30" fmla="*/ 156 w 165"/>
                  <a:gd name="T31" fmla="*/ 145 h 164"/>
                  <a:gd name="T32" fmla="*/ 152 w 165"/>
                  <a:gd name="T33" fmla="*/ 153 h 164"/>
                  <a:gd name="T34" fmla="*/ 143 w 165"/>
                  <a:gd name="T35" fmla="*/ 154 h 164"/>
                  <a:gd name="T36" fmla="*/ 129 w 165"/>
                  <a:gd name="T37" fmla="*/ 150 h 164"/>
                  <a:gd name="T38" fmla="*/ 123 w 165"/>
                  <a:gd name="T39" fmla="*/ 153 h 164"/>
                  <a:gd name="T40" fmla="*/ 126 w 165"/>
                  <a:gd name="T41" fmla="*/ 158 h 164"/>
                  <a:gd name="T42" fmla="*/ 141 w 165"/>
                  <a:gd name="T43" fmla="*/ 163 h 164"/>
                  <a:gd name="T44" fmla="*/ 146 w 165"/>
                  <a:gd name="T45" fmla="*/ 164 h 164"/>
                  <a:gd name="T46" fmla="*/ 157 w 165"/>
                  <a:gd name="T47"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5" h="164">
                    <a:moveTo>
                      <a:pt x="157" y="160"/>
                    </a:moveTo>
                    <a:cubicBezTo>
                      <a:pt x="162" y="156"/>
                      <a:pt x="165" y="151"/>
                      <a:pt x="165" y="145"/>
                    </a:cubicBezTo>
                    <a:cubicBezTo>
                      <a:pt x="165" y="58"/>
                      <a:pt x="165" y="58"/>
                      <a:pt x="165" y="58"/>
                    </a:cubicBezTo>
                    <a:cubicBezTo>
                      <a:pt x="165" y="50"/>
                      <a:pt x="160" y="43"/>
                      <a:pt x="152" y="40"/>
                    </a:cubicBezTo>
                    <a:cubicBezTo>
                      <a:pt x="24" y="2"/>
                      <a:pt x="24" y="2"/>
                      <a:pt x="24" y="2"/>
                    </a:cubicBezTo>
                    <a:cubicBezTo>
                      <a:pt x="18" y="0"/>
                      <a:pt x="12" y="1"/>
                      <a:pt x="7" y="5"/>
                    </a:cubicBezTo>
                    <a:cubicBezTo>
                      <a:pt x="3" y="8"/>
                      <a:pt x="0" y="14"/>
                      <a:pt x="0" y="20"/>
                    </a:cubicBezTo>
                    <a:cubicBezTo>
                      <a:pt x="0" y="80"/>
                      <a:pt x="0" y="80"/>
                      <a:pt x="0" y="80"/>
                    </a:cubicBezTo>
                    <a:cubicBezTo>
                      <a:pt x="0" y="83"/>
                      <a:pt x="2" y="85"/>
                      <a:pt x="4" y="85"/>
                    </a:cubicBezTo>
                    <a:cubicBezTo>
                      <a:pt x="7" y="85"/>
                      <a:pt x="9" y="83"/>
                      <a:pt x="9" y="80"/>
                    </a:cubicBezTo>
                    <a:cubicBezTo>
                      <a:pt x="9" y="20"/>
                      <a:pt x="9" y="20"/>
                      <a:pt x="9" y="20"/>
                    </a:cubicBezTo>
                    <a:cubicBezTo>
                      <a:pt x="9" y="17"/>
                      <a:pt x="10" y="14"/>
                      <a:pt x="13" y="12"/>
                    </a:cubicBezTo>
                    <a:cubicBezTo>
                      <a:pt x="15" y="10"/>
                      <a:pt x="18" y="9"/>
                      <a:pt x="21" y="10"/>
                    </a:cubicBezTo>
                    <a:cubicBezTo>
                      <a:pt x="149" y="49"/>
                      <a:pt x="149" y="49"/>
                      <a:pt x="149" y="49"/>
                    </a:cubicBezTo>
                    <a:cubicBezTo>
                      <a:pt x="153" y="50"/>
                      <a:pt x="156" y="54"/>
                      <a:pt x="156" y="58"/>
                    </a:cubicBezTo>
                    <a:cubicBezTo>
                      <a:pt x="156" y="145"/>
                      <a:pt x="156" y="145"/>
                      <a:pt x="156" y="145"/>
                    </a:cubicBezTo>
                    <a:cubicBezTo>
                      <a:pt x="156" y="148"/>
                      <a:pt x="154" y="151"/>
                      <a:pt x="152" y="153"/>
                    </a:cubicBezTo>
                    <a:cubicBezTo>
                      <a:pt x="149" y="155"/>
                      <a:pt x="146" y="155"/>
                      <a:pt x="143" y="154"/>
                    </a:cubicBezTo>
                    <a:cubicBezTo>
                      <a:pt x="129" y="150"/>
                      <a:pt x="129" y="150"/>
                      <a:pt x="129" y="150"/>
                    </a:cubicBezTo>
                    <a:cubicBezTo>
                      <a:pt x="126" y="149"/>
                      <a:pt x="124" y="150"/>
                      <a:pt x="123" y="153"/>
                    </a:cubicBezTo>
                    <a:cubicBezTo>
                      <a:pt x="122" y="155"/>
                      <a:pt x="124" y="158"/>
                      <a:pt x="126" y="158"/>
                    </a:cubicBezTo>
                    <a:cubicBezTo>
                      <a:pt x="141" y="163"/>
                      <a:pt x="141" y="163"/>
                      <a:pt x="141" y="163"/>
                    </a:cubicBezTo>
                    <a:cubicBezTo>
                      <a:pt x="142" y="163"/>
                      <a:pt x="144" y="164"/>
                      <a:pt x="146" y="164"/>
                    </a:cubicBezTo>
                    <a:cubicBezTo>
                      <a:pt x="150" y="164"/>
                      <a:pt x="154" y="162"/>
                      <a:pt x="157" y="160"/>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328">
                <a:extLst>
                  <a:ext uri="{FF2B5EF4-FFF2-40B4-BE49-F238E27FC236}">
                    <a16:creationId xmlns:a16="http://schemas.microsoft.com/office/drawing/2014/main" id="{B94ECB93-D787-4C91-9324-0F6ACC1F76AB}"/>
                  </a:ext>
                </a:extLst>
              </p:cNvPr>
              <p:cNvSpPr>
                <a:spLocks noEditPoints="1"/>
              </p:cNvSpPr>
              <p:nvPr/>
            </p:nvSpPr>
            <p:spPr bwMode="auto">
              <a:xfrm>
                <a:off x="9685338" y="2646363"/>
                <a:ext cx="349250" cy="355600"/>
              </a:xfrm>
              <a:custGeom>
                <a:avLst/>
                <a:gdLst>
                  <a:gd name="T0" fmla="*/ 11 w 117"/>
                  <a:gd name="T1" fmla="*/ 83 h 119"/>
                  <a:gd name="T2" fmla="*/ 11 w 117"/>
                  <a:gd name="T3" fmla="*/ 83 h 119"/>
                  <a:gd name="T4" fmla="*/ 0 w 117"/>
                  <a:gd name="T5" fmla="*/ 72 h 119"/>
                  <a:gd name="T6" fmla="*/ 0 w 117"/>
                  <a:gd name="T7" fmla="*/ 46 h 119"/>
                  <a:gd name="T8" fmla="*/ 11 w 117"/>
                  <a:gd name="T9" fmla="*/ 35 h 119"/>
                  <a:gd name="T10" fmla="*/ 22 w 117"/>
                  <a:gd name="T11" fmla="*/ 46 h 119"/>
                  <a:gd name="T12" fmla="*/ 22 w 117"/>
                  <a:gd name="T13" fmla="*/ 72 h 119"/>
                  <a:gd name="T14" fmla="*/ 11 w 117"/>
                  <a:gd name="T15" fmla="*/ 83 h 119"/>
                  <a:gd name="T16" fmla="*/ 54 w 117"/>
                  <a:gd name="T17" fmla="*/ 83 h 119"/>
                  <a:gd name="T18" fmla="*/ 54 w 117"/>
                  <a:gd name="T19" fmla="*/ 35 h 119"/>
                  <a:gd name="T20" fmla="*/ 43 w 117"/>
                  <a:gd name="T21" fmla="*/ 24 h 119"/>
                  <a:gd name="T22" fmla="*/ 31 w 117"/>
                  <a:gd name="T23" fmla="*/ 35 h 119"/>
                  <a:gd name="T24" fmla="*/ 31 w 117"/>
                  <a:gd name="T25" fmla="*/ 83 h 119"/>
                  <a:gd name="T26" fmla="*/ 43 w 117"/>
                  <a:gd name="T27" fmla="*/ 95 h 119"/>
                  <a:gd name="T28" fmla="*/ 54 w 117"/>
                  <a:gd name="T29" fmla="*/ 83 h 119"/>
                  <a:gd name="T30" fmla="*/ 86 w 117"/>
                  <a:gd name="T31" fmla="*/ 95 h 119"/>
                  <a:gd name="T32" fmla="*/ 86 w 117"/>
                  <a:gd name="T33" fmla="*/ 23 h 119"/>
                  <a:gd name="T34" fmla="*/ 74 w 117"/>
                  <a:gd name="T35" fmla="*/ 12 h 119"/>
                  <a:gd name="T36" fmla="*/ 63 w 117"/>
                  <a:gd name="T37" fmla="*/ 23 h 119"/>
                  <a:gd name="T38" fmla="*/ 63 w 117"/>
                  <a:gd name="T39" fmla="*/ 95 h 119"/>
                  <a:gd name="T40" fmla="*/ 74 w 117"/>
                  <a:gd name="T41" fmla="*/ 107 h 119"/>
                  <a:gd name="T42" fmla="*/ 86 w 117"/>
                  <a:gd name="T43" fmla="*/ 95 h 119"/>
                  <a:gd name="T44" fmla="*/ 117 w 117"/>
                  <a:gd name="T45" fmla="*/ 108 h 119"/>
                  <a:gd name="T46" fmla="*/ 117 w 117"/>
                  <a:gd name="T47" fmla="*/ 11 h 119"/>
                  <a:gd name="T48" fmla="*/ 106 w 117"/>
                  <a:gd name="T49" fmla="*/ 0 h 119"/>
                  <a:gd name="T50" fmla="*/ 95 w 117"/>
                  <a:gd name="T51" fmla="*/ 11 h 119"/>
                  <a:gd name="T52" fmla="*/ 95 w 117"/>
                  <a:gd name="T53" fmla="*/ 108 h 119"/>
                  <a:gd name="T54" fmla="*/ 106 w 117"/>
                  <a:gd name="T55" fmla="*/ 119 h 119"/>
                  <a:gd name="T56" fmla="*/ 117 w 117"/>
                  <a:gd name="T57" fmla="*/ 10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9">
                    <a:moveTo>
                      <a:pt x="11" y="83"/>
                    </a:moveTo>
                    <a:cubicBezTo>
                      <a:pt x="11" y="83"/>
                      <a:pt x="11" y="83"/>
                      <a:pt x="11" y="83"/>
                    </a:cubicBezTo>
                    <a:cubicBezTo>
                      <a:pt x="5" y="83"/>
                      <a:pt x="0" y="78"/>
                      <a:pt x="0" y="72"/>
                    </a:cubicBezTo>
                    <a:cubicBezTo>
                      <a:pt x="0" y="46"/>
                      <a:pt x="0" y="46"/>
                      <a:pt x="0" y="46"/>
                    </a:cubicBezTo>
                    <a:cubicBezTo>
                      <a:pt x="0" y="40"/>
                      <a:pt x="5" y="35"/>
                      <a:pt x="11" y="35"/>
                    </a:cubicBezTo>
                    <a:cubicBezTo>
                      <a:pt x="17" y="35"/>
                      <a:pt x="22" y="40"/>
                      <a:pt x="22" y="46"/>
                    </a:cubicBezTo>
                    <a:cubicBezTo>
                      <a:pt x="22" y="72"/>
                      <a:pt x="22" y="72"/>
                      <a:pt x="22" y="72"/>
                    </a:cubicBezTo>
                    <a:cubicBezTo>
                      <a:pt x="22" y="78"/>
                      <a:pt x="17" y="83"/>
                      <a:pt x="11" y="83"/>
                    </a:cubicBezTo>
                    <a:close/>
                    <a:moveTo>
                      <a:pt x="54" y="83"/>
                    </a:moveTo>
                    <a:cubicBezTo>
                      <a:pt x="54" y="35"/>
                      <a:pt x="54" y="35"/>
                      <a:pt x="54" y="35"/>
                    </a:cubicBezTo>
                    <a:cubicBezTo>
                      <a:pt x="54" y="29"/>
                      <a:pt x="49" y="24"/>
                      <a:pt x="43" y="24"/>
                    </a:cubicBezTo>
                    <a:cubicBezTo>
                      <a:pt x="36" y="24"/>
                      <a:pt x="31" y="29"/>
                      <a:pt x="31" y="35"/>
                    </a:cubicBezTo>
                    <a:cubicBezTo>
                      <a:pt x="31" y="83"/>
                      <a:pt x="31" y="83"/>
                      <a:pt x="31" y="83"/>
                    </a:cubicBezTo>
                    <a:cubicBezTo>
                      <a:pt x="31" y="90"/>
                      <a:pt x="36" y="95"/>
                      <a:pt x="43" y="95"/>
                    </a:cubicBezTo>
                    <a:cubicBezTo>
                      <a:pt x="49" y="95"/>
                      <a:pt x="54" y="90"/>
                      <a:pt x="54" y="83"/>
                    </a:cubicBezTo>
                    <a:close/>
                    <a:moveTo>
                      <a:pt x="86" y="95"/>
                    </a:moveTo>
                    <a:cubicBezTo>
                      <a:pt x="86" y="23"/>
                      <a:pt x="86" y="23"/>
                      <a:pt x="86" y="23"/>
                    </a:cubicBezTo>
                    <a:cubicBezTo>
                      <a:pt x="86" y="17"/>
                      <a:pt x="81" y="12"/>
                      <a:pt x="74" y="12"/>
                    </a:cubicBezTo>
                    <a:cubicBezTo>
                      <a:pt x="68" y="12"/>
                      <a:pt x="63" y="17"/>
                      <a:pt x="63" y="23"/>
                    </a:cubicBezTo>
                    <a:cubicBezTo>
                      <a:pt x="63" y="95"/>
                      <a:pt x="63" y="95"/>
                      <a:pt x="63" y="95"/>
                    </a:cubicBezTo>
                    <a:cubicBezTo>
                      <a:pt x="63" y="102"/>
                      <a:pt x="68" y="107"/>
                      <a:pt x="74" y="107"/>
                    </a:cubicBezTo>
                    <a:cubicBezTo>
                      <a:pt x="81" y="107"/>
                      <a:pt x="86" y="102"/>
                      <a:pt x="86" y="95"/>
                    </a:cubicBezTo>
                    <a:close/>
                    <a:moveTo>
                      <a:pt x="117" y="108"/>
                    </a:moveTo>
                    <a:cubicBezTo>
                      <a:pt x="117" y="11"/>
                      <a:pt x="117" y="11"/>
                      <a:pt x="117" y="11"/>
                    </a:cubicBezTo>
                    <a:cubicBezTo>
                      <a:pt x="117" y="5"/>
                      <a:pt x="112" y="0"/>
                      <a:pt x="106" y="0"/>
                    </a:cubicBezTo>
                    <a:cubicBezTo>
                      <a:pt x="100" y="0"/>
                      <a:pt x="95" y="5"/>
                      <a:pt x="95" y="11"/>
                    </a:cubicBezTo>
                    <a:cubicBezTo>
                      <a:pt x="95" y="108"/>
                      <a:pt x="95" y="108"/>
                      <a:pt x="95" y="108"/>
                    </a:cubicBezTo>
                    <a:cubicBezTo>
                      <a:pt x="95" y="114"/>
                      <a:pt x="100" y="119"/>
                      <a:pt x="106" y="119"/>
                    </a:cubicBezTo>
                    <a:cubicBezTo>
                      <a:pt x="112" y="119"/>
                      <a:pt x="117" y="114"/>
                      <a:pt x="117" y="108"/>
                    </a:cubicBez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9697502" y="3108648"/>
              <a:ext cx="1751952" cy="907658"/>
              <a:chOff x="267352" y="1275254"/>
              <a:chExt cx="1751952" cy="907658"/>
            </a:xfrm>
          </p:grpSpPr>
          <p:sp>
            <p:nvSpPr>
              <p:cNvPr id="20" name="Rectangle 19"/>
              <p:cNvSpPr/>
              <p:nvPr/>
            </p:nvSpPr>
            <p:spPr>
              <a:xfrm>
                <a:off x="267352" y="1475026"/>
                <a:ext cx="1751952"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Creates reports and visualizations based on the aggregated data and results from HDInsight.</a:t>
                </a:r>
              </a:p>
            </p:txBody>
          </p:sp>
          <p:sp>
            <p:nvSpPr>
              <p:cNvPr id="21" name="Rectangle 20"/>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grpSp>
        <p:nvGrpSpPr>
          <p:cNvPr id="2230" name="Group 2229">
            <a:extLst>
              <a:ext uri="{FF2B5EF4-FFF2-40B4-BE49-F238E27FC236}">
                <a16:creationId xmlns:a16="http://schemas.microsoft.com/office/drawing/2014/main" id="{68BDDCCA-A69B-4A80-B785-770F93B63FE4}"/>
              </a:ext>
            </a:extLst>
          </p:cNvPr>
          <p:cNvGrpSpPr/>
          <p:nvPr/>
        </p:nvGrpSpPr>
        <p:grpSpPr>
          <a:xfrm>
            <a:off x="201613" y="3842030"/>
            <a:ext cx="3273155" cy="796263"/>
            <a:chOff x="511351" y="3842030"/>
            <a:chExt cx="3273155" cy="796263"/>
          </a:xfrm>
        </p:grpSpPr>
        <p:grpSp>
          <p:nvGrpSpPr>
            <p:cNvPr id="2226" name="Group 2225">
              <a:extLst>
                <a:ext uri="{FF2B5EF4-FFF2-40B4-BE49-F238E27FC236}">
                  <a16:creationId xmlns:a16="http://schemas.microsoft.com/office/drawing/2014/main" id="{9841EA1A-5D23-472E-9E88-CAAFA153B9A7}"/>
                </a:ext>
              </a:extLst>
            </p:cNvPr>
            <p:cNvGrpSpPr/>
            <p:nvPr/>
          </p:nvGrpSpPr>
          <p:grpSpPr>
            <a:xfrm>
              <a:off x="511351" y="3842030"/>
              <a:ext cx="3273155" cy="796263"/>
              <a:chOff x="511351" y="3842030"/>
              <a:chExt cx="3273155" cy="796263"/>
            </a:xfrm>
          </p:grpSpPr>
          <p:sp>
            <p:nvSpPr>
              <p:cNvPr id="2217" name="Rectangle 2216">
                <a:extLst>
                  <a:ext uri="{FF2B5EF4-FFF2-40B4-BE49-F238E27FC236}">
                    <a16:creationId xmlns:a16="http://schemas.microsoft.com/office/drawing/2014/main" id="{4A7CCCCF-A91C-49CC-BBAA-50A78C1F858A}"/>
                  </a:ext>
                </a:extLst>
              </p:cNvPr>
              <p:cNvSpPr/>
              <p:nvPr/>
            </p:nvSpPr>
            <p:spPr bwMode="auto">
              <a:xfrm>
                <a:off x="511351" y="3842030"/>
                <a:ext cx="3273155" cy="796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0" name="Group 2209">
                <a:extLst>
                  <a:ext uri="{FF2B5EF4-FFF2-40B4-BE49-F238E27FC236}">
                    <a16:creationId xmlns:a16="http://schemas.microsoft.com/office/drawing/2014/main" id="{F54EEA46-2E25-4CA6-9A36-3918051CA50F}"/>
                  </a:ext>
                </a:extLst>
              </p:cNvPr>
              <p:cNvGrpSpPr/>
              <p:nvPr/>
            </p:nvGrpSpPr>
            <p:grpSpPr>
              <a:xfrm>
                <a:off x="674500" y="3959373"/>
                <a:ext cx="522288" cy="559917"/>
                <a:chOff x="1020763" y="3500438"/>
                <a:chExt cx="522288" cy="538163"/>
              </a:xfrm>
            </p:grpSpPr>
            <p:sp>
              <p:nvSpPr>
                <p:cNvPr id="2153" name="Freeform 157">
                  <a:extLst>
                    <a:ext uri="{FF2B5EF4-FFF2-40B4-BE49-F238E27FC236}">
                      <a16:creationId xmlns:a16="http://schemas.microsoft.com/office/drawing/2014/main" id="{64378A3D-6E76-444A-8EA4-5983D7CB89AD}"/>
                    </a:ext>
                  </a:extLst>
                </p:cNvPr>
                <p:cNvSpPr>
                  <a:spLocks noEditPoints="1"/>
                </p:cNvSpPr>
                <p:nvPr/>
              </p:nvSpPr>
              <p:spPr bwMode="auto">
                <a:xfrm>
                  <a:off x="1020763" y="3500438"/>
                  <a:ext cx="522288" cy="538163"/>
                </a:xfrm>
                <a:custGeom>
                  <a:avLst/>
                  <a:gdLst>
                    <a:gd name="T0" fmla="*/ 175 w 175"/>
                    <a:gd name="T1" fmla="*/ 2 h 180"/>
                    <a:gd name="T2" fmla="*/ 175 w 175"/>
                    <a:gd name="T3" fmla="*/ 39 h 180"/>
                    <a:gd name="T4" fmla="*/ 173 w 175"/>
                    <a:gd name="T5" fmla="*/ 42 h 180"/>
                    <a:gd name="T6" fmla="*/ 153 w 175"/>
                    <a:gd name="T7" fmla="*/ 42 h 180"/>
                    <a:gd name="T8" fmla="*/ 151 w 175"/>
                    <a:gd name="T9" fmla="*/ 39 h 180"/>
                    <a:gd name="T10" fmla="*/ 151 w 175"/>
                    <a:gd name="T11" fmla="*/ 23 h 180"/>
                    <a:gd name="T12" fmla="*/ 88 w 175"/>
                    <a:gd name="T13" fmla="*/ 23 h 180"/>
                    <a:gd name="T14" fmla="*/ 87 w 175"/>
                    <a:gd name="T15" fmla="*/ 23 h 180"/>
                    <a:gd name="T16" fmla="*/ 25 w 175"/>
                    <a:gd name="T17" fmla="*/ 23 h 180"/>
                    <a:gd name="T18" fmla="*/ 25 w 175"/>
                    <a:gd name="T19" fmla="*/ 39 h 180"/>
                    <a:gd name="T20" fmla="*/ 22 w 175"/>
                    <a:gd name="T21" fmla="*/ 42 h 180"/>
                    <a:gd name="T22" fmla="*/ 3 w 175"/>
                    <a:gd name="T23" fmla="*/ 42 h 180"/>
                    <a:gd name="T24" fmla="*/ 0 w 175"/>
                    <a:gd name="T25" fmla="*/ 39 h 180"/>
                    <a:gd name="T26" fmla="*/ 0 w 175"/>
                    <a:gd name="T27" fmla="*/ 2 h 180"/>
                    <a:gd name="T28" fmla="*/ 3 w 175"/>
                    <a:gd name="T29" fmla="*/ 0 h 180"/>
                    <a:gd name="T30" fmla="*/ 87 w 175"/>
                    <a:gd name="T31" fmla="*/ 0 h 180"/>
                    <a:gd name="T32" fmla="*/ 88 w 175"/>
                    <a:gd name="T33" fmla="*/ 0 h 180"/>
                    <a:gd name="T34" fmla="*/ 173 w 175"/>
                    <a:gd name="T35" fmla="*/ 0 h 180"/>
                    <a:gd name="T36" fmla="*/ 175 w 175"/>
                    <a:gd name="T37" fmla="*/ 2 h 180"/>
                    <a:gd name="T38" fmla="*/ 3 w 175"/>
                    <a:gd name="T39" fmla="*/ 180 h 180"/>
                    <a:gd name="T40" fmla="*/ 87 w 175"/>
                    <a:gd name="T41" fmla="*/ 180 h 180"/>
                    <a:gd name="T42" fmla="*/ 88 w 175"/>
                    <a:gd name="T43" fmla="*/ 180 h 180"/>
                    <a:gd name="T44" fmla="*/ 173 w 175"/>
                    <a:gd name="T45" fmla="*/ 180 h 180"/>
                    <a:gd name="T46" fmla="*/ 175 w 175"/>
                    <a:gd name="T47" fmla="*/ 177 h 180"/>
                    <a:gd name="T48" fmla="*/ 175 w 175"/>
                    <a:gd name="T49" fmla="*/ 140 h 180"/>
                    <a:gd name="T50" fmla="*/ 173 w 175"/>
                    <a:gd name="T51" fmla="*/ 138 h 180"/>
                    <a:gd name="T52" fmla="*/ 153 w 175"/>
                    <a:gd name="T53" fmla="*/ 138 h 180"/>
                    <a:gd name="T54" fmla="*/ 151 w 175"/>
                    <a:gd name="T55" fmla="*/ 140 h 180"/>
                    <a:gd name="T56" fmla="*/ 151 w 175"/>
                    <a:gd name="T57" fmla="*/ 156 h 180"/>
                    <a:gd name="T58" fmla="*/ 88 w 175"/>
                    <a:gd name="T59" fmla="*/ 156 h 180"/>
                    <a:gd name="T60" fmla="*/ 87 w 175"/>
                    <a:gd name="T61" fmla="*/ 156 h 180"/>
                    <a:gd name="T62" fmla="*/ 25 w 175"/>
                    <a:gd name="T63" fmla="*/ 156 h 180"/>
                    <a:gd name="T64" fmla="*/ 25 w 175"/>
                    <a:gd name="T65" fmla="*/ 140 h 180"/>
                    <a:gd name="T66" fmla="*/ 22 w 175"/>
                    <a:gd name="T67" fmla="*/ 138 h 180"/>
                    <a:gd name="T68" fmla="*/ 3 w 175"/>
                    <a:gd name="T69" fmla="*/ 138 h 180"/>
                    <a:gd name="T70" fmla="*/ 0 w 175"/>
                    <a:gd name="T71" fmla="*/ 140 h 180"/>
                    <a:gd name="T72" fmla="*/ 0 w 175"/>
                    <a:gd name="T73" fmla="*/ 177 h 180"/>
                    <a:gd name="T74" fmla="*/ 3 w 175"/>
                    <a:gd name="T7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80">
                      <a:moveTo>
                        <a:pt x="175" y="2"/>
                      </a:moveTo>
                      <a:cubicBezTo>
                        <a:pt x="175" y="39"/>
                        <a:pt x="175" y="39"/>
                        <a:pt x="175" y="39"/>
                      </a:cubicBezTo>
                      <a:cubicBezTo>
                        <a:pt x="175" y="41"/>
                        <a:pt x="174" y="42"/>
                        <a:pt x="173" y="42"/>
                      </a:cubicBezTo>
                      <a:cubicBezTo>
                        <a:pt x="153" y="42"/>
                        <a:pt x="153" y="42"/>
                        <a:pt x="153" y="42"/>
                      </a:cubicBezTo>
                      <a:cubicBezTo>
                        <a:pt x="152" y="42"/>
                        <a:pt x="151" y="41"/>
                        <a:pt x="151" y="39"/>
                      </a:cubicBezTo>
                      <a:cubicBezTo>
                        <a:pt x="151" y="23"/>
                        <a:pt x="151" y="23"/>
                        <a:pt x="151" y="23"/>
                      </a:cubicBezTo>
                      <a:cubicBezTo>
                        <a:pt x="88" y="23"/>
                        <a:pt x="88" y="23"/>
                        <a:pt x="88" y="23"/>
                      </a:cubicBezTo>
                      <a:cubicBezTo>
                        <a:pt x="87" y="23"/>
                        <a:pt x="87" y="23"/>
                        <a:pt x="87" y="23"/>
                      </a:cubicBezTo>
                      <a:cubicBezTo>
                        <a:pt x="25" y="23"/>
                        <a:pt x="25" y="23"/>
                        <a:pt x="25" y="23"/>
                      </a:cubicBezTo>
                      <a:cubicBezTo>
                        <a:pt x="25" y="39"/>
                        <a:pt x="25" y="39"/>
                        <a:pt x="25" y="39"/>
                      </a:cubicBezTo>
                      <a:cubicBezTo>
                        <a:pt x="25" y="41"/>
                        <a:pt x="24" y="42"/>
                        <a:pt x="22" y="42"/>
                      </a:cubicBezTo>
                      <a:cubicBezTo>
                        <a:pt x="3" y="42"/>
                        <a:pt x="3" y="42"/>
                        <a:pt x="3" y="42"/>
                      </a:cubicBezTo>
                      <a:cubicBezTo>
                        <a:pt x="2" y="42"/>
                        <a:pt x="0" y="41"/>
                        <a:pt x="0" y="39"/>
                      </a:cubicBezTo>
                      <a:cubicBezTo>
                        <a:pt x="0" y="2"/>
                        <a:pt x="0" y="2"/>
                        <a:pt x="0" y="2"/>
                      </a:cubicBezTo>
                      <a:cubicBezTo>
                        <a:pt x="0" y="1"/>
                        <a:pt x="2" y="0"/>
                        <a:pt x="3" y="0"/>
                      </a:cubicBezTo>
                      <a:cubicBezTo>
                        <a:pt x="87" y="0"/>
                        <a:pt x="87" y="0"/>
                        <a:pt x="87" y="0"/>
                      </a:cubicBezTo>
                      <a:cubicBezTo>
                        <a:pt x="88" y="0"/>
                        <a:pt x="88" y="0"/>
                        <a:pt x="88" y="0"/>
                      </a:cubicBezTo>
                      <a:cubicBezTo>
                        <a:pt x="173" y="0"/>
                        <a:pt x="173" y="0"/>
                        <a:pt x="173" y="0"/>
                      </a:cubicBezTo>
                      <a:cubicBezTo>
                        <a:pt x="174" y="0"/>
                        <a:pt x="175" y="1"/>
                        <a:pt x="175" y="2"/>
                      </a:cubicBezTo>
                      <a:moveTo>
                        <a:pt x="3" y="180"/>
                      </a:moveTo>
                      <a:cubicBezTo>
                        <a:pt x="87" y="180"/>
                        <a:pt x="87" y="180"/>
                        <a:pt x="87" y="180"/>
                      </a:cubicBezTo>
                      <a:cubicBezTo>
                        <a:pt x="88" y="180"/>
                        <a:pt x="88" y="180"/>
                        <a:pt x="88" y="180"/>
                      </a:cubicBezTo>
                      <a:cubicBezTo>
                        <a:pt x="173" y="180"/>
                        <a:pt x="173" y="180"/>
                        <a:pt x="173" y="180"/>
                      </a:cubicBezTo>
                      <a:cubicBezTo>
                        <a:pt x="174" y="180"/>
                        <a:pt x="175" y="179"/>
                        <a:pt x="175" y="177"/>
                      </a:cubicBezTo>
                      <a:cubicBezTo>
                        <a:pt x="175" y="140"/>
                        <a:pt x="175" y="140"/>
                        <a:pt x="175" y="140"/>
                      </a:cubicBezTo>
                      <a:cubicBezTo>
                        <a:pt x="175" y="139"/>
                        <a:pt x="174" y="138"/>
                        <a:pt x="173" y="138"/>
                      </a:cubicBezTo>
                      <a:cubicBezTo>
                        <a:pt x="153" y="138"/>
                        <a:pt x="153" y="138"/>
                        <a:pt x="153" y="138"/>
                      </a:cubicBezTo>
                      <a:cubicBezTo>
                        <a:pt x="152" y="138"/>
                        <a:pt x="151" y="139"/>
                        <a:pt x="151" y="140"/>
                      </a:cubicBezTo>
                      <a:cubicBezTo>
                        <a:pt x="151" y="156"/>
                        <a:pt x="151" y="156"/>
                        <a:pt x="151" y="156"/>
                      </a:cubicBezTo>
                      <a:cubicBezTo>
                        <a:pt x="88" y="156"/>
                        <a:pt x="88" y="156"/>
                        <a:pt x="88" y="156"/>
                      </a:cubicBezTo>
                      <a:cubicBezTo>
                        <a:pt x="87" y="156"/>
                        <a:pt x="87" y="156"/>
                        <a:pt x="87" y="156"/>
                      </a:cubicBezTo>
                      <a:cubicBezTo>
                        <a:pt x="25" y="156"/>
                        <a:pt x="25" y="156"/>
                        <a:pt x="25" y="156"/>
                      </a:cubicBezTo>
                      <a:cubicBezTo>
                        <a:pt x="25" y="140"/>
                        <a:pt x="25" y="140"/>
                        <a:pt x="25" y="140"/>
                      </a:cubicBezTo>
                      <a:cubicBezTo>
                        <a:pt x="25" y="139"/>
                        <a:pt x="24" y="138"/>
                        <a:pt x="22" y="138"/>
                      </a:cubicBezTo>
                      <a:cubicBezTo>
                        <a:pt x="3" y="138"/>
                        <a:pt x="3" y="138"/>
                        <a:pt x="3" y="138"/>
                      </a:cubicBezTo>
                      <a:cubicBezTo>
                        <a:pt x="2" y="138"/>
                        <a:pt x="0" y="139"/>
                        <a:pt x="0" y="140"/>
                      </a:cubicBezTo>
                      <a:cubicBezTo>
                        <a:pt x="0" y="177"/>
                        <a:pt x="0" y="177"/>
                        <a:pt x="0" y="177"/>
                      </a:cubicBezTo>
                      <a:cubicBezTo>
                        <a:pt x="0" y="179"/>
                        <a:pt x="2" y="180"/>
                        <a:pt x="3" y="18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4" name="Freeform 158">
                  <a:extLst>
                    <a:ext uri="{FF2B5EF4-FFF2-40B4-BE49-F238E27FC236}">
                      <a16:creationId xmlns:a16="http://schemas.microsoft.com/office/drawing/2014/main" id="{75D8C0A2-BFD1-44D4-B969-DD199F346553}"/>
                    </a:ext>
                  </a:extLst>
                </p:cNvPr>
                <p:cNvSpPr>
                  <a:spLocks noEditPoints="1"/>
                </p:cNvSpPr>
                <p:nvPr/>
              </p:nvSpPr>
              <p:spPr bwMode="auto">
                <a:xfrm>
                  <a:off x="1130301" y="3624263"/>
                  <a:ext cx="341313" cy="288925"/>
                </a:xfrm>
                <a:custGeom>
                  <a:avLst/>
                  <a:gdLst>
                    <a:gd name="T0" fmla="*/ 30 w 114"/>
                    <a:gd name="T1" fmla="*/ 24 h 97"/>
                    <a:gd name="T2" fmla="*/ 30 w 114"/>
                    <a:gd name="T3" fmla="*/ 1 h 97"/>
                    <a:gd name="T4" fmla="*/ 29 w 114"/>
                    <a:gd name="T5" fmla="*/ 0 h 97"/>
                    <a:gd name="T6" fmla="*/ 1 w 114"/>
                    <a:gd name="T7" fmla="*/ 0 h 97"/>
                    <a:gd name="T8" fmla="*/ 0 w 114"/>
                    <a:gd name="T9" fmla="*/ 1 h 97"/>
                    <a:gd name="T10" fmla="*/ 0 w 114"/>
                    <a:gd name="T11" fmla="*/ 24 h 97"/>
                    <a:gd name="T12" fmla="*/ 1 w 114"/>
                    <a:gd name="T13" fmla="*/ 25 h 97"/>
                    <a:gd name="T14" fmla="*/ 29 w 114"/>
                    <a:gd name="T15" fmla="*/ 25 h 97"/>
                    <a:gd name="T16" fmla="*/ 30 w 114"/>
                    <a:gd name="T17" fmla="*/ 24 h 97"/>
                    <a:gd name="T18" fmla="*/ 30 w 114"/>
                    <a:gd name="T19" fmla="*/ 60 h 97"/>
                    <a:gd name="T20" fmla="*/ 30 w 114"/>
                    <a:gd name="T21" fmla="*/ 37 h 97"/>
                    <a:gd name="T22" fmla="*/ 29 w 114"/>
                    <a:gd name="T23" fmla="*/ 37 h 97"/>
                    <a:gd name="T24" fmla="*/ 1 w 114"/>
                    <a:gd name="T25" fmla="*/ 37 h 97"/>
                    <a:gd name="T26" fmla="*/ 0 w 114"/>
                    <a:gd name="T27" fmla="*/ 37 h 97"/>
                    <a:gd name="T28" fmla="*/ 0 w 114"/>
                    <a:gd name="T29" fmla="*/ 60 h 97"/>
                    <a:gd name="T30" fmla="*/ 1 w 114"/>
                    <a:gd name="T31" fmla="*/ 61 h 97"/>
                    <a:gd name="T32" fmla="*/ 29 w 114"/>
                    <a:gd name="T33" fmla="*/ 61 h 97"/>
                    <a:gd name="T34" fmla="*/ 30 w 114"/>
                    <a:gd name="T35" fmla="*/ 60 h 97"/>
                    <a:gd name="T36" fmla="*/ 30 w 114"/>
                    <a:gd name="T37" fmla="*/ 96 h 97"/>
                    <a:gd name="T38" fmla="*/ 30 w 114"/>
                    <a:gd name="T39" fmla="*/ 74 h 97"/>
                    <a:gd name="T40" fmla="*/ 29 w 114"/>
                    <a:gd name="T41" fmla="*/ 73 h 97"/>
                    <a:gd name="T42" fmla="*/ 1 w 114"/>
                    <a:gd name="T43" fmla="*/ 73 h 97"/>
                    <a:gd name="T44" fmla="*/ 0 w 114"/>
                    <a:gd name="T45" fmla="*/ 74 h 97"/>
                    <a:gd name="T46" fmla="*/ 0 w 114"/>
                    <a:gd name="T47" fmla="*/ 96 h 97"/>
                    <a:gd name="T48" fmla="*/ 1 w 114"/>
                    <a:gd name="T49" fmla="*/ 97 h 97"/>
                    <a:gd name="T50" fmla="*/ 29 w 114"/>
                    <a:gd name="T51" fmla="*/ 97 h 97"/>
                    <a:gd name="T52" fmla="*/ 30 w 114"/>
                    <a:gd name="T53" fmla="*/ 96 h 97"/>
                    <a:gd name="T54" fmla="*/ 72 w 114"/>
                    <a:gd name="T55" fmla="*/ 42 h 97"/>
                    <a:gd name="T56" fmla="*/ 72 w 114"/>
                    <a:gd name="T57" fmla="*/ 19 h 97"/>
                    <a:gd name="T58" fmla="*/ 72 w 114"/>
                    <a:gd name="T59" fmla="*/ 19 h 97"/>
                    <a:gd name="T60" fmla="*/ 43 w 114"/>
                    <a:gd name="T61" fmla="*/ 19 h 97"/>
                    <a:gd name="T62" fmla="*/ 42 w 114"/>
                    <a:gd name="T63" fmla="*/ 19 h 97"/>
                    <a:gd name="T64" fmla="*/ 42 w 114"/>
                    <a:gd name="T65" fmla="*/ 42 h 97"/>
                    <a:gd name="T66" fmla="*/ 43 w 114"/>
                    <a:gd name="T67" fmla="*/ 43 h 97"/>
                    <a:gd name="T68" fmla="*/ 72 w 114"/>
                    <a:gd name="T69" fmla="*/ 43 h 97"/>
                    <a:gd name="T70" fmla="*/ 72 w 114"/>
                    <a:gd name="T71" fmla="*/ 42 h 97"/>
                    <a:gd name="T72" fmla="*/ 72 w 114"/>
                    <a:gd name="T73" fmla="*/ 78 h 97"/>
                    <a:gd name="T74" fmla="*/ 72 w 114"/>
                    <a:gd name="T75" fmla="*/ 56 h 97"/>
                    <a:gd name="T76" fmla="*/ 72 w 114"/>
                    <a:gd name="T77" fmla="*/ 55 h 97"/>
                    <a:gd name="T78" fmla="*/ 43 w 114"/>
                    <a:gd name="T79" fmla="*/ 55 h 97"/>
                    <a:gd name="T80" fmla="*/ 42 w 114"/>
                    <a:gd name="T81" fmla="*/ 56 h 97"/>
                    <a:gd name="T82" fmla="*/ 42 w 114"/>
                    <a:gd name="T83" fmla="*/ 78 h 97"/>
                    <a:gd name="T84" fmla="*/ 43 w 114"/>
                    <a:gd name="T85" fmla="*/ 79 h 97"/>
                    <a:gd name="T86" fmla="*/ 72 w 114"/>
                    <a:gd name="T87" fmla="*/ 79 h 97"/>
                    <a:gd name="T88" fmla="*/ 72 w 114"/>
                    <a:gd name="T89" fmla="*/ 78 h 97"/>
                    <a:gd name="T90" fmla="*/ 114 w 114"/>
                    <a:gd name="T91" fmla="*/ 60 h 97"/>
                    <a:gd name="T92" fmla="*/ 114 w 114"/>
                    <a:gd name="T93" fmla="*/ 37 h 97"/>
                    <a:gd name="T94" fmla="*/ 113 w 114"/>
                    <a:gd name="T95" fmla="*/ 37 h 97"/>
                    <a:gd name="T96" fmla="*/ 85 w 114"/>
                    <a:gd name="T97" fmla="*/ 37 h 97"/>
                    <a:gd name="T98" fmla="*/ 84 w 114"/>
                    <a:gd name="T99" fmla="*/ 37 h 97"/>
                    <a:gd name="T100" fmla="*/ 84 w 114"/>
                    <a:gd name="T101" fmla="*/ 60 h 97"/>
                    <a:gd name="T102" fmla="*/ 85 w 114"/>
                    <a:gd name="T103" fmla="*/ 61 h 97"/>
                    <a:gd name="T104" fmla="*/ 113 w 114"/>
                    <a:gd name="T105" fmla="*/ 61 h 97"/>
                    <a:gd name="T106" fmla="*/ 114 w 114"/>
                    <a:gd name="T107" fmla="*/ 6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97">
                      <a:moveTo>
                        <a:pt x="30" y="24"/>
                      </a:moveTo>
                      <a:cubicBezTo>
                        <a:pt x="30" y="1"/>
                        <a:pt x="30" y="1"/>
                        <a:pt x="30" y="1"/>
                      </a:cubicBezTo>
                      <a:cubicBezTo>
                        <a:pt x="30" y="1"/>
                        <a:pt x="30" y="0"/>
                        <a:pt x="29" y="0"/>
                      </a:cubicBezTo>
                      <a:cubicBezTo>
                        <a:pt x="1" y="0"/>
                        <a:pt x="1" y="0"/>
                        <a:pt x="1" y="0"/>
                      </a:cubicBezTo>
                      <a:cubicBezTo>
                        <a:pt x="0" y="0"/>
                        <a:pt x="0" y="1"/>
                        <a:pt x="0" y="1"/>
                      </a:cubicBezTo>
                      <a:cubicBezTo>
                        <a:pt x="0" y="24"/>
                        <a:pt x="0" y="24"/>
                        <a:pt x="0" y="24"/>
                      </a:cubicBezTo>
                      <a:cubicBezTo>
                        <a:pt x="0" y="24"/>
                        <a:pt x="0" y="25"/>
                        <a:pt x="1" y="25"/>
                      </a:cubicBezTo>
                      <a:cubicBezTo>
                        <a:pt x="29" y="25"/>
                        <a:pt x="29" y="25"/>
                        <a:pt x="29" y="25"/>
                      </a:cubicBezTo>
                      <a:cubicBezTo>
                        <a:pt x="30" y="25"/>
                        <a:pt x="30" y="24"/>
                        <a:pt x="30" y="24"/>
                      </a:cubicBezTo>
                      <a:moveTo>
                        <a:pt x="30" y="60"/>
                      </a:moveTo>
                      <a:cubicBezTo>
                        <a:pt x="30" y="37"/>
                        <a:pt x="30" y="37"/>
                        <a:pt x="30" y="37"/>
                      </a:cubicBezTo>
                      <a:cubicBezTo>
                        <a:pt x="30" y="37"/>
                        <a:pt x="30" y="37"/>
                        <a:pt x="29" y="37"/>
                      </a:cubicBezTo>
                      <a:cubicBezTo>
                        <a:pt x="1" y="37"/>
                        <a:pt x="1" y="37"/>
                        <a:pt x="1" y="37"/>
                      </a:cubicBezTo>
                      <a:cubicBezTo>
                        <a:pt x="0" y="37"/>
                        <a:pt x="0" y="37"/>
                        <a:pt x="0" y="37"/>
                      </a:cubicBezTo>
                      <a:cubicBezTo>
                        <a:pt x="0" y="60"/>
                        <a:pt x="0" y="60"/>
                        <a:pt x="0" y="60"/>
                      </a:cubicBezTo>
                      <a:cubicBezTo>
                        <a:pt x="0" y="61"/>
                        <a:pt x="0" y="61"/>
                        <a:pt x="1" y="61"/>
                      </a:cubicBezTo>
                      <a:cubicBezTo>
                        <a:pt x="29" y="61"/>
                        <a:pt x="29" y="61"/>
                        <a:pt x="29" y="61"/>
                      </a:cubicBezTo>
                      <a:cubicBezTo>
                        <a:pt x="30" y="61"/>
                        <a:pt x="30" y="61"/>
                        <a:pt x="30" y="60"/>
                      </a:cubicBezTo>
                      <a:moveTo>
                        <a:pt x="30" y="96"/>
                      </a:moveTo>
                      <a:cubicBezTo>
                        <a:pt x="30" y="74"/>
                        <a:pt x="30" y="74"/>
                        <a:pt x="30" y="74"/>
                      </a:cubicBezTo>
                      <a:cubicBezTo>
                        <a:pt x="30" y="73"/>
                        <a:pt x="30" y="73"/>
                        <a:pt x="29" y="73"/>
                      </a:cubicBezTo>
                      <a:cubicBezTo>
                        <a:pt x="1" y="73"/>
                        <a:pt x="1" y="73"/>
                        <a:pt x="1" y="73"/>
                      </a:cubicBezTo>
                      <a:cubicBezTo>
                        <a:pt x="0" y="73"/>
                        <a:pt x="0" y="73"/>
                        <a:pt x="0" y="74"/>
                      </a:cubicBezTo>
                      <a:cubicBezTo>
                        <a:pt x="0" y="96"/>
                        <a:pt x="0" y="96"/>
                        <a:pt x="0" y="96"/>
                      </a:cubicBezTo>
                      <a:cubicBezTo>
                        <a:pt x="0" y="97"/>
                        <a:pt x="0" y="97"/>
                        <a:pt x="1" y="97"/>
                      </a:cubicBezTo>
                      <a:cubicBezTo>
                        <a:pt x="29" y="97"/>
                        <a:pt x="29" y="97"/>
                        <a:pt x="29" y="97"/>
                      </a:cubicBezTo>
                      <a:cubicBezTo>
                        <a:pt x="30" y="97"/>
                        <a:pt x="30" y="97"/>
                        <a:pt x="30" y="96"/>
                      </a:cubicBezTo>
                      <a:moveTo>
                        <a:pt x="72" y="42"/>
                      </a:moveTo>
                      <a:cubicBezTo>
                        <a:pt x="72" y="19"/>
                        <a:pt x="72" y="19"/>
                        <a:pt x="72" y="19"/>
                      </a:cubicBezTo>
                      <a:cubicBezTo>
                        <a:pt x="72" y="19"/>
                        <a:pt x="72" y="19"/>
                        <a:pt x="72" y="19"/>
                      </a:cubicBezTo>
                      <a:cubicBezTo>
                        <a:pt x="43" y="19"/>
                        <a:pt x="43" y="19"/>
                        <a:pt x="43" y="19"/>
                      </a:cubicBezTo>
                      <a:cubicBezTo>
                        <a:pt x="42" y="19"/>
                        <a:pt x="42" y="19"/>
                        <a:pt x="42" y="19"/>
                      </a:cubicBezTo>
                      <a:cubicBezTo>
                        <a:pt x="42" y="42"/>
                        <a:pt x="42" y="42"/>
                        <a:pt x="42" y="42"/>
                      </a:cubicBezTo>
                      <a:cubicBezTo>
                        <a:pt x="42" y="43"/>
                        <a:pt x="42" y="43"/>
                        <a:pt x="43" y="43"/>
                      </a:cubicBezTo>
                      <a:cubicBezTo>
                        <a:pt x="72" y="43"/>
                        <a:pt x="72" y="43"/>
                        <a:pt x="72" y="43"/>
                      </a:cubicBezTo>
                      <a:cubicBezTo>
                        <a:pt x="72" y="43"/>
                        <a:pt x="72" y="43"/>
                        <a:pt x="72" y="42"/>
                      </a:cubicBezTo>
                      <a:moveTo>
                        <a:pt x="72" y="78"/>
                      </a:moveTo>
                      <a:cubicBezTo>
                        <a:pt x="72" y="56"/>
                        <a:pt x="72" y="56"/>
                        <a:pt x="72" y="56"/>
                      </a:cubicBezTo>
                      <a:cubicBezTo>
                        <a:pt x="72" y="55"/>
                        <a:pt x="72" y="55"/>
                        <a:pt x="72" y="55"/>
                      </a:cubicBezTo>
                      <a:cubicBezTo>
                        <a:pt x="43" y="55"/>
                        <a:pt x="43" y="55"/>
                        <a:pt x="43" y="55"/>
                      </a:cubicBezTo>
                      <a:cubicBezTo>
                        <a:pt x="42" y="55"/>
                        <a:pt x="42" y="55"/>
                        <a:pt x="42" y="56"/>
                      </a:cubicBezTo>
                      <a:cubicBezTo>
                        <a:pt x="42" y="78"/>
                        <a:pt x="42" y="78"/>
                        <a:pt x="42" y="78"/>
                      </a:cubicBezTo>
                      <a:cubicBezTo>
                        <a:pt x="42" y="79"/>
                        <a:pt x="42" y="79"/>
                        <a:pt x="43" y="79"/>
                      </a:cubicBezTo>
                      <a:cubicBezTo>
                        <a:pt x="72" y="79"/>
                        <a:pt x="72" y="79"/>
                        <a:pt x="72" y="79"/>
                      </a:cubicBezTo>
                      <a:cubicBezTo>
                        <a:pt x="72" y="79"/>
                        <a:pt x="72" y="79"/>
                        <a:pt x="72" y="78"/>
                      </a:cubicBezTo>
                      <a:moveTo>
                        <a:pt x="114" y="60"/>
                      </a:moveTo>
                      <a:cubicBezTo>
                        <a:pt x="114" y="37"/>
                        <a:pt x="114" y="37"/>
                        <a:pt x="114" y="37"/>
                      </a:cubicBezTo>
                      <a:cubicBezTo>
                        <a:pt x="114" y="37"/>
                        <a:pt x="114" y="37"/>
                        <a:pt x="113" y="37"/>
                      </a:cubicBezTo>
                      <a:cubicBezTo>
                        <a:pt x="85" y="37"/>
                        <a:pt x="85" y="37"/>
                        <a:pt x="85" y="37"/>
                      </a:cubicBezTo>
                      <a:cubicBezTo>
                        <a:pt x="84" y="37"/>
                        <a:pt x="84" y="37"/>
                        <a:pt x="84" y="37"/>
                      </a:cubicBezTo>
                      <a:cubicBezTo>
                        <a:pt x="84" y="60"/>
                        <a:pt x="84" y="60"/>
                        <a:pt x="84" y="60"/>
                      </a:cubicBezTo>
                      <a:cubicBezTo>
                        <a:pt x="84" y="61"/>
                        <a:pt x="84" y="61"/>
                        <a:pt x="85" y="61"/>
                      </a:cubicBezTo>
                      <a:cubicBezTo>
                        <a:pt x="113" y="61"/>
                        <a:pt x="113" y="61"/>
                        <a:pt x="113" y="61"/>
                      </a:cubicBezTo>
                      <a:cubicBezTo>
                        <a:pt x="114" y="61"/>
                        <a:pt x="114" y="61"/>
                        <a:pt x="114" y="60"/>
                      </a:cubicBezTo>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5" name="Freeform 159">
                  <a:extLst>
                    <a:ext uri="{FF2B5EF4-FFF2-40B4-BE49-F238E27FC236}">
                      <a16:creationId xmlns:a16="http://schemas.microsoft.com/office/drawing/2014/main" id="{C6F5D7FC-A064-4E0C-AF7A-4F9412E7A7D7}"/>
                    </a:ext>
                  </a:extLst>
                </p:cNvPr>
                <p:cNvSpPr>
                  <a:spLocks noEditPoints="1"/>
                </p:cNvSpPr>
                <p:nvPr/>
              </p:nvSpPr>
              <p:spPr bwMode="auto">
                <a:xfrm>
                  <a:off x="1020763" y="3500438"/>
                  <a:ext cx="515938" cy="6350"/>
                </a:xfrm>
                <a:custGeom>
                  <a:avLst/>
                  <a:gdLst>
                    <a:gd name="T0" fmla="*/ 173 w 173"/>
                    <a:gd name="T1" fmla="*/ 0 h 2"/>
                    <a:gd name="T2" fmla="*/ 173 w 173"/>
                    <a:gd name="T3" fmla="*/ 0 h 2"/>
                    <a:gd name="T4" fmla="*/ 173 w 173"/>
                    <a:gd name="T5" fmla="*/ 0 h 2"/>
                    <a:gd name="T6" fmla="*/ 173 w 173"/>
                    <a:gd name="T7" fmla="*/ 0 h 2"/>
                    <a:gd name="T8" fmla="*/ 173 w 173"/>
                    <a:gd name="T9" fmla="*/ 0 h 2"/>
                    <a:gd name="T10" fmla="*/ 173 w 173"/>
                    <a:gd name="T11" fmla="*/ 0 h 2"/>
                    <a:gd name="T12" fmla="*/ 173 w 173"/>
                    <a:gd name="T13" fmla="*/ 0 h 2"/>
                    <a:gd name="T14" fmla="*/ 173 w 173"/>
                    <a:gd name="T15" fmla="*/ 0 h 2"/>
                    <a:gd name="T16" fmla="*/ 173 w 173"/>
                    <a:gd name="T17" fmla="*/ 0 h 2"/>
                    <a:gd name="T18" fmla="*/ 173 w 173"/>
                    <a:gd name="T19" fmla="*/ 0 h 2"/>
                    <a:gd name="T20" fmla="*/ 173 w 173"/>
                    <a:gd name="T21" fmla="*/ 0 h 2"/>
                    <a:gd name="T22" fmla="*/ 173 w 173"/>
                    <a:gd name="T23" fmla="*/ 0 h 2"/>
                    <a:gd name="T24" fmla="*/ 173 w 173"/>
                    <a:gd name="T25" fmla="*/ 0 h 2"/>
                    <a:gd name="T26" fmla="*/ 173 w 173"/>
                    <a:gd name="T27" fmla="*/ 0 h 2"/>
                    <a:gd name="T28" fmla="*/ 173 w 173"/>
                    <a:gd name="T29" fmla="*/ 0 h 2"/>
                    <a:gd name="T30" fmla="*/ 173 w 173"/>
                    <a:gd name="T31" fmla="*/ 0 h 2"/>
                    <a:gd name="T32" fmla="*/ 88 w 173"/>
                    <a:gd name="T33" fmla="*/ 0 h 2"/>
                    <a:gd name="T34" fmla="*/ 87 w 173"/>
                    <a:gd name="T35" fmla="*/ 0 h 2"/>
                    <a:gd name="T36" fmla="*/ 3 w 173"/>
                    <a:gd name="T37" fmla="*/ 0 h 2"/>
                    <a:gd name="T38" fmla="*/ 0 w 173"/>
                    <a:gd name="T39" fmla="*/ 2 h 2"/>
                    <a:gd name="T40" fmla="*/ 0 w 173"/>
                    <a:gd name="T41" fmla="*/ 2 h 2"/>
                    <a:gd name="T42" fmla="*/ 3 w 173"/>
                    <a:gd name="T43" fmla="*/ 0 h 2"/>
                    <a:gd name="T44" fmla="*/ 87 w 173"/>
                    <a:gd name="T45" fmla="*/ 0 h 2"/>
                    <a:gd name="T46" fmla="*/ 88 w 173"/>
                    <a:gd name="T47" fmla="*/ 0 h 2"/>
                    <a:gd name="T48" fmla="*/ 173 w 173"/>
                    <a:gd name="T49" fmla="*/ 0 h 2"/>
                    <a:gd name="T50" fmla="*/ 173 w 173"/>
                    <a:gd name="T51" fmla="*/ 0 h 2"/>
                    <a:gd name="T52" fmla="*/ 173 w 173"/>
                    <a:gd name="T5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2">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173" y="0"/>
                      </a:cubicBezTo>
                      <a:cubicBezTo>
                        <a:pt x="173" y="0"/>
                        <a:pt x="173" y="0"/>
                        <a:pt x="173" y="0"/>
                      </a:cubicBezTo>
                      <a:moveTo>
                        <a:pt x="173" y="0"/>
                      </a:moveTo>
                      <a:cubicBezTo>
                        <a:pt x="173" y="0"/>
                        <a:pt x="173" y="0"/>
                        <a:pt x="88" y="0"/>
                      </a:cubicBezTo>
                      <a:cubicBezTo>
                        <a:pt x="88" y="0"/>
                        <a:pt x="88" y="0"/>
                        <a:pt x="87" y="0"/>
                      </a:cubicBezTo>
                      <a:cubicBezTo>
                        <a:pt x="87" y="0"/>
                        <a:pt x="87" y="0"/>
                        <a:pt x="3" y="0"/>
                      </a:cubicBezTo>
                      <a:cubicBezTo>
                        <a:pt x="2" y="0"/>
                        <a:pt x="0" y="1"/>
                        <a:pt x="0" y="2"/>
                      </a:cubicBezTo>
                      <a:cubicBezTo>
                        <a:pt x="0" y="2"/>
                        <a:pt x="0" y="2"/>
                        <a:pt x="0" y="2"/>
                      </a:cubicBezTo>
                      <a:cubicBezTo>
                        <a:pt x="0" y="1"/>
                        <a:pt x="2" y="0"/>
                        <a:pt x="3" y="0"/>
                      </a:cubicBezTo>
                      <a:cubicBezTo>
                        <a:pt x="87" y="0"/>
                        <a:pt x="87" y="0"/>
                        <a:pt x="87" y="0"/>
                      </a:cubicBezTo>
                      <a:cubicBezTo>
                        <a:pt x="88" y="0"/>
                        <a:pt x="88" y="0"/>
                        <a:pt x="88" y="0"/>
                      </a:cubicBezTo>
                      <a:cubicBezTo>
                        <a:pt x="173" y="0"/>
                        <a:pt x="173" y="0"/>
                        <a:pt x="173" y="0"/>
                      </a:cubicBezTo>
                      <a:cubicBezTo>
                        <a:pt x="173" y="0"/>
                        <a:pt x="173" y="0"/>
                        <a:pt x="173" y="0"/>
                      </a:cubicBezTo>
                      <a:cubicBezTo>
                        <a:pt x="173" y="0"/>
                        <a:pt x="173" y="0"/>
                        <a:pt x="17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6" name="Freeform 160">
                  <a:extLst>
                    <a:ext uri="{FF2B5EF4-FFF2-40B4-BE49-F238E27FC236}">
                      <a16:creationId xmlns:a16="http://schemas.microsoft.com/office/drawing/2014/main" id="{7DD6266D-DE3F-4AAD-A1CD-E94691A89314}"/>
                    </a:ext>
                  </a:extLst>
                </p:cNvPr>
                <p:cNvSpPr>
                  <a:spLocks/>
                </p:cNvSpPr>
                <p:nvPr/>
              </p:nvSpPr>
              <p:spPr bwMode="auto">
                <a:xfrm>
                  <a:off x="1020763" y="3500438"/>
                  <a:ext cx="522288" cy="125413"/>
                </a:xfrm>
                <a:custGeom>
                  <a:avLst/>
                  <a:gdLst>
                    <a:gd name="T0" fmla="*/ 173 w 175"/>
                    <a:gd name="T1" fmla="*/ 0 h 42"/>
                    <a:gd name="T2" fmla="*/ 88 w 175"/>
                    <a:gd name="T3" fmla="*/ 0 h 42"/>
                    <a:gd name="T4" fmla="*/ 87 w 175"/>
                    <a:gd name="T5" fmla="*/ 0 h 42"/>
                    <a:gd name="T6" fmla="*/ 3 w 175"/>
                    <a:gd name="T7" fmla="*/ 0 h 42"/>
                    <a:gd name="T8" fmla="*/ 0 w 175"/>
                    <a:gd name="T9" fmla="*/ 2 h 42"/>
                    <a:gd name="T10" fmla="*/ 0 w 175"/>
                    <a:gd name="T11" fmla="*/ 39 h 42"/>
                    <a:gd name="T12" fmla="*/ 3 w 175"/>
                    <a:gd name="T13" fmla="*/ 42 h 42"/>
                    <a:gd name="T14" fmla="*/ 22 w 175"/>
                    <a:gd name="T15" fmla="*/ 42 h 42"/>
                    <a:gd name="T16" fmla="*/ 25 w 175"/>
                    <a:gd name="T17" fmla="*/ 39 h 42"/>
                    <a:gd name="T18" fmla="*/ 25 w 175"/>
                    <a:gd name="T19" fmla="*/ 23 h 42"/>
                    <a:gd name="T20" fmla="*/ 25 w 175"/>
                    <a:gd name="T21" fmla="*/ 23 h 42"/>
                    <a:gd name="T22" fmla="*/ 25 w 175"/>
                    <a:gd name="T23" fmla="*/ 23 h 42"/>
                    <a:gd name="T24" fmla="*/ 87 w 175"/>
                    <a:gd name="T25" fmla="*/ 23 h 42"/>
                    <a:gd name="T26" fmla="*/ 88 w 175"/>
                    <a:gd name="T27" fmla="*/ 23 h 42"/>
                    <a:gd name="T28" fmla="*/ 151 w 175"/>
                    <a:gd name="T29" fmla="*/ 23 h 42"/>
                    <a:gd name="T30" fmla="*/ 151 w 175"/>
                    <a:gd name="T31" fmla="*/ 26 h 42"/>
                    <a:gd name="T32" fmla="*/ 175 w 175"/>
                    <a:gd name="T33" fmla="*/ 1 h 42"/>
                    <a:gd name="T34" fmla="*/ 173 w 175"/>
                    <a:gd name="T35" fmla="*/ 0 h 42"/>
                    <a:gd name="T36" fmla="*/ 173 w 175"/>
                    <a:gd name="T37" fmla="*/ 0 h 42"/>
                    <a:gd name="T38" fmla="*/ 173 w 175"/>
                    <a:gd name="T39" fmla="*/ 0 h 42"/>
                    <a:gd name="T40" fmla="*/ 173 w 175"/>
                    <a:gd name="T41" fmla="*/ 0 h 42"/>
                    <a:gd name="T42" fmla="*/ 173 w 175"/>
                    <a:gd name="T43" fmla="*/ 0 h 42"/>
                    <a:gd name="T44" fmla="*/ 173 w 175"/>
                    <a:gd name="T45" fmla="*/ 0 h 42"/>
                    <a:gd name="T46" fmla="*/ 173 w 175"/>
                    <a:gd name="T47" fmla="*/ 0 h 42"/>
                    <a:gd name="T48" fmla="*/ 173 w 175"/>
                    <a:gd name="T49" fmla="*/ 0 h 42"/>
                    <a:gd name="T50" fmla="*/ 173 w 175"/>
                    <a:gd name="T51" fmla="*/ 0 h 42"/>
                    <a:gd name="T52" fmla="*/ 173 w 175"/>
                    <a:gd name="T53" fmla="*/ 0 h 42"/>
                    <a:gd name="T54" fmla="*/ 173 w 175"/>
                    <a:gd name="T55" fmla="*/ 0 h 42"/>
                    <a:gd name="T56" fmla="*/ 173 w 175"/>
                    <a:gd name="T5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5" h="42">
                      <a:moveTo>
                        <a:pt x="173" y="0"/>
                      </a:moveTo>
                      <a:cubicBezTo>
                        <a:pt x="173" y="0"/>
                        <a:pt x="173" y="0"/>
                        <a:pt x="88" y="0"/>
                      </a:cubicBezTo>
                      <a:cubicBezTo>
                        <a:pt x="88" y="0"/>
                        <a:pt x="88" y="0"/>
                        <a:pt x="87" y="0"/>
                      </a:cubicBezTo>
                      <a:cubicBezTo>
                        <a:pt x="87" y="0"/>
                        <a:pt x="87" y="0"/>
                        <a:pt x="3" y="0"/>
                      </a:cubicBezTo>
                      <a:cubicBezTo>
                        <a:pt x="2" y="0"/>
                        <a:pt x="0" y="1"/>
                        <a:pt x="0" y="2"/>
                      </a:cubicBezTo>
                      <a:cubicBezTo>
                        <a:pt x="0" y="2"/>
                        <a:pt x="0" y="2"/>
                        <a:pt x="0" y="39"/>
                      </a:cubicBezTo>
                      <a:cubicBezTo>
                        <a:pt x="0" y="41"/>
                        <a:pt x="2" y="42"/>
                        <a:pt x="3" y="42"/>
                      </a:cubicBezTo>
                      <a:cubicBezTo>
                        <a:pt x="3" y="42"/>
                        <a:pt x="3" y="42"/>
                        <a:pt x="22" y="42"/>
                      </a:cubicBezTo>
                      <a:cubicBezTo>
                        <a:pt x="24" y="42"/>
                        <a:pt x="25" y="41"/>
                        <a:pt x="25" y="39"/>
                      </a:cubicBezTo>
                      <a:cubicBezTo>
                        <a:pt x="25" y="39"/>
                        <a:pt x="25" y="39"/>
                        <a:pt x="25" y="23"/>
                      </a:cubicBezTo>
                      <a:cubicBezTo>
                        <a:pt x="25" y="23"/>
                        <a:pt x="25" y="23"/>
                        <a:pt x="25" y="23"/>
                      </a:cubicBezTo>
                      <a:cubicBezTo>
                        <a:pt x="25" y="23"/>
                        <a:pt x="25" y="23"/>
                        <a:pt x="25" y="23"/>
                      </a:cubicBezTo>
                      <a:cubicBezTo>
                        <a:pt x="25" y="23"/>
                        <a:pt x="25" y="23"/>
                        <a:pt x="87" y="23"/>
                      </a:cubicBezTo>
                      <a:cubicBezTo>
                        <a:pt x="87" y="23"/>
                        <a:pt x="87" y="23"/>
                        <a:pt x="88" y="23"/>
                      </a:cubicBezTo>
                      <a:cubicBezTo>
                        <a:pt x="88" y="23"/>
                        <a:pt x="88" y="23"/>
                        <a:pt x="151" y="23"/>
                      </a:cubicBezTo>
                      <a:cubicBezTo>
                        <a:pt x="151" y="23"/>
                        <a:pt x="151" y="23"/>
                        <a:pt x="151" y="26"/>
                      </a:cubicBezTo>
                      <a:cubicBezTo>
                        <a:pt x="175" y="1"/>
                        <a:pt x="175" y="1"/>
                        <a:pt x="175" y="1"/>
                      </a:cubicBezTo>
                      <a:cubicBezTo>
                        <a:pt x="174" y="0"/>
                        <a:pt x="174"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cubicBezTo>
                        <a:pt x="173" y="0"/>
                        <a:pt x="173" y="0"/>
                        <a:pt x="173" y="0"/>
                      </a:cubicBezTo>
                    </a:path>
                  </a:pathLst>
                </a:custGeom>
                <a:solidFill>
                  <a:srgbClr val="83C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7" name="Freeform 161">
                  <a:extLst>
                    <a:ext uri="{FF2B5EF4-FFF2-40B4-BE49-F238E27FC236}">
                      <a16:creationId xmlns:a16="http://schemas.microsoft.com/office/drawing/2014/main" id="{BBC363D7-232F-4076-BB12-7B66E37FDA27}"/>
                    </a:ext>
                  </a:extLst>
                </p:cNvPr>
                <p:cNvSpPr>
                  <a:spLocks/>
                </p:cNvSpPr>
                <p:nvPr/>
              </p:nvSpPr>
              <p:spPr bwMode="auto">
                <a:xfrm>
                  <a:off x="1130301" y="3624263"/>
                  <a:ext cx="90488" cy="74613"/>
                </a:xfrm>
                <a:custGeom>
                  <a:avLst/>
                  <a:gdLst>
                    <a:gd name="T0" fmla="*/ 29 w 30"/>
                    <a:gd name="T1" fmla="*/ 0 h 25"/>
                    <a:gd name="T2" fmla="*/ 1 w 30"/>
                    <a:gd name="T3" fmla="*/ 0 h 25"/>
                    <a:gd name="T4" fmla="*/ 0 w 30"/>
                    <a:gd name="T5" fmla="*/ 1 h 25"/>
                    <a:gd name="T6" fmla="*/ 0 w 30"/>
                    <a:gd name="T7" fmla="*/ 24 h 25"/>
                    <a:gd name="T8" fmla="*/ 1 w 30"/>
                    <a:gd name="T9" fmla="*/ 25 h 25"/>
                    <a:gd name="T10" fmla="*/ 29 w 30"/>
                    <a:gd name="T11" fmla="*/ 25 h 25"/>
                    <a:gd name="T12" fmla="*/ 30 w 30"/>
                    <a:gd name="T13" fmla="*/ 24 h 25"/>
                    <a:gd name="T14" fmla="*/ 30 w 30"/>
                    <a:gd name="T15" fmla="*/ 1 h 25"/>
                    <a:gd name="T16" fmla="*/ 29 w 30"/>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5">
                      <a:moveTo>
                        <a:pt x="29" y="0"/>
                      </a:moveTo>
                      <a:cubicBezTo>
                        <a:pt x="1" y="0"/>
                        <a:pt x="1" y="0"/>
                        <a:pt x="1" y="0"/>
                      </a:cubicBezTo>
                      <a:cubicBezTo>
                        <a:pt x="0" y="0"/>
                        <a:pt x="0" y="1"/>
                        <a:pt x="0" y="1"/>
                      </a:cubicBezTo>
                      <a:cubicBezTo>
                        <a:pt x="0" y="24"/>
                        <a:pt x="0" y="24"/>
                        <a:pt x="0" y="24"/>
                      </a:cubicBezTo>
                      <a:cubicBezTo>
                        <a:pt x="0" y="24"/>
                        <a:pt x="0" y="25"/>
                        <a:pt x="1" y="25"/>
                      </a:cubicBezTo>
                      <a:cubicBezTo>
                        <a:pt x="29" y="25"/>
                        <a:pt x="29" y="25"/>
                        <a:pt x="29" y="25"/>
                      </a:cubicBezTo>
                      <a:cubicBezTo>
                        <a:pt x="30" y="25"/>
                        <a:pt x="30" y="24"/>
                        <a:pt x="30" y="24"/>
                      </a:cubicBezTo>
                      <a:cubicBezTo>
                        <a:pt x="30" y="1"/>
                        <a:pt x="30" y="1"/>
                        <a:pt x="30" y="1"/>
                      </a:cubicBezTo>
                      <a:cubicBezTo>
                        <a:pt x="30" y="1"/>
                        <a:pt x="30" y="0"/>
                        <a:pt x="29"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8" name="Freeform 162">
                  <a:extLst>
                    <a:ext uri="{FF2B5EF4-FFF2-40B4-BE49-F238E27FC236}">
                      <a16:creationId xmlns:a16="http://schemas.microsoft.com/office/drawing/2014/main" id="{E6DAF820-D291-49A7-AD11-D86549901B4C}"/>
                    </a:ext>
                  </a:extLst>
                </p:cNvPr>
                <p:cNvSpPr>
                  <a:spLocks/>
                </p:cNvSpPr>
                <p:nvPr/>
              </p:nvSpPr>
              <p:spPr bwMode="auto">
                <a:xfrm>
                  <a:off x="1255713" y="3679826"/>
                  <a:ext cx="90488" cy="73025"/>
                </a:xfrm>
                <a:custGeom>
                  <a:avLst/>
                  <a:gdLst>
                    <a:gd name="T0" fmla="*/ 30 w 30"/>
                    <a:gd name="T1" fmla="*/ 0 h 24"/>
                    <a:gd name="T2" fmla="*/ 1 w 30"/>
                    <a:gd name="T3" fmla="*/ 0 h 24"/>
                    <a:gd name="T4" fmla="*/ 0 w 30"/>
                    <a:gd name="T5" fmla="*/ 0 h 24"/>
                    <a:gd name="T6" fmla="*/ 0 w 30"/>
                    <a:gd name="T7" fmla="*/ 23 h 24"/>
                    <a:gd name="T8" fmla="*/ 1 w 30"/>
                    <a:gd name="T9" fmla="*/ 24 h 24"/>
                    <a:gd name="T10" fmla="*/ 15 w 30"/>
                    <a:gd name="T11" fmla="*/ 24 h 24"/>
                    <a:gd name="T12" fmla="*/ 30 w 30"/>
                    <a:gd name="T13" fmla="*/ 8 h 24"/>
                    <a:gd name="T14" fmla="*/ 30 w 30"/>
                    <a:gd name="T15" fmla="*/ 0 h 24"/>
                    <a:gd name="T16" fmla="*/ 30 w 3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30" y="0"/>
                      </a:moveTo>
                      <a:cubicBezTo>
                        <a:pt x="1" y="0"/>
                        <a:pt x="1" y="0"/>
                        <a:pt x="1" y="0"/>
                      </a:cubicBezTo>
                      <a:cubicBezTo>
                        <a:pt x="0" y="0"/>
                        <a:pt x="0" y="0"/>
                        <a:pt x="0" y="0"/>
                      </a:cubicBezTo>
                      <a:cubicBezTo>
                        <a:pt x="0" y="23"/>
                        <a:pt x="0" y="23"/>
                        <a:pt x="0" y="23"/>
                      </a:cubicBezTo>
                      <a:cubicBezTo>
                        <a:pt x="0" y="24"/>
                        <a:pt x="0" y="24"/>
                        <a:pt x="1" y="24"/>
                      </a:cubicBezTo>
                      <a:cubicBezTo>
                        <a:pt x="7" y="24"/>
                        <a:pt x="11" y="24"/>
                        <a:pt x="15" y="24"/>
                      </a:cubicBezTo>
                      <a:cubicBezTo>
                        <a:pt x="30" y="8"/>
                        <a:pt x="30" y="8"/>
                        <a:pt x="30" y="8"/>
                      </a:cubicBezTo>
                      <a:cubicBezTo>
                        <a:pt x="30" y="0"/>
                        <a:pt x="30" y="0"/>
                        <a:pt x="30" y="0"/>
                      </a:cubicBezTo>
                      <a:cubicBezTo>
                        <a:pt x="30" y="0"/>
                        <a:pt x="30" y="0"/>
                        <a:pt x="30"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9" name="Freeform 163">
                  <a:extLst>
                    <a:ext uri="{FF2B5EF4-FFF2-40B4-BE49-F238E27FC236}">
                      <a16:creationId xmlns:a16="http://schemas.microsoft.com/office/drawing/2014/main" id="{888D97E7-EFDD-4A4B-837F-BDC41FFFF573}"/>
                    </a:ext>
                  </a:extLst>
                </p:cNvPr>
                <p:cNvSpPr>
                  <a:spLocks/>
                </p:cNvSpPr>
                <p:nvPr/>
              </p:nvSpPr>
              <p:spPr bwMode="auto">
                <a:xfrm>
                  <a:off x="1130301" y="3733801"/>
                  <a:ext cx="90488" cy="71438"/>
                </a:xfrm>
                <a:custGeom>
                  <a:avLst/>
                  <a:gdLst>
                    <a:gd name="T0" fmla="*/ 29 w 30"/>
                    <a:gd name="T1" fmla="*/ 0 h 24"/>
                    <a:gd name="T2" fmla="*/ 1 w 30"/>
                    <a:gd name="T3" fmla="*/ 0 h 24"/>
                    <a:gd name="T4" fmla="*/ 0 w 30"/>
                    <a:gd name="T5" fmla="*/ 0 h 24"/>
                    <a:gd name="T6" fmla="*/ 0 w 30"/>
                    <a:gd name="T7" fmla="*/ 23 h 24"/>
                    <a:gd name="T8" fmla="*/ 1 w 30"/>
                    <a:gd name="T9" fmla="*/ 24 h 24"/>
                    <a:gd name="T10" fmla="*/ 29 w 30"/>
                    <a:gd name="T11" fmla="*/ 24 h 24"/>
                    <a:gd name="T12" fmla="*/ 30 w 30"/>
                    <a:gd name="T13" fmla="*/ 23 h 24"/>
                    <a:gd name="T14" fmla="*/ 30 w 30"/>
                    <a:gd name="T15" fmla="*/ 0 h 24"/>
                    <a:gd name="T16" fmla="*/ 29 w 3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9" y="0"/>
                      </a:moveTo>
                      <a:cubicBezTo>
                        <a:pt x="1" y="0"/>
                        <a:pt x="1" y="0"/>
                        <a:pt x="1" y="0"/>
                      </a:cubicBezTo>
                      <a:cubicBezTo>
                        <a:pt x="0" y="0"/>
                        <a:pt x="0" y="0"/>
                        <a:pt x="0" y="0"/>
                      </a:cubicBezTo>
                      <a:cubicBezTo>
                        <a:pt x="0" y="23"/>
                        <a:pt x="0" y="23"/>
                        <a:pt x="0" y="23"/>
                      </a:cubicBezTo>
                      <a:cubicBezTo>
                        <a:pt x="0" y="24"/>
                        <a:pt x="0" y="24"/>
                        <a:pt x="1" y="24"/>
                      </a:cubicBezTo>
                      <a:cubicBezTo>
                        <a:pt x="29" y="24"/>
                        <a:pt x="29" y="24"/>
                        <a:pt x="29" y="24"/>
                      </a:cubicBezTo>
                      <a:cubicBezTo>
                        <a:pt x="30" y="24"/>
                        <a:pt x="30" y="24"/>
                        <a:pt x="30" y="23"/>
                      </a:cubicBezTo>
                      <a:cubicBezTo>
                        <a:pt x="30" y="0"/>
                        <a:pt x="30" y="0"/>
                        <a:pt x="30" y="0"/>
                      </a:cubicBezTo>
                      <a:cubicBezTo>
                        <a:pt x="30" y="0"/>
                        <a:pt x="30" y="0"/>
                        <a:pt x="29"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0" name="Freeform 164">
                  <a:extLst>
                    <a:ext uri="{FF2B5EF4-FFF2-40B4-BE49-F238E27FC236}">
                      <a16:creationId xmlns:a16="http://schemas.microsoft.com/office/drawing/2014/main" id="{91ECF512-ECEF-4531-BEA7-0EAE3EF6FA4B}"/>
                    </a:ext>
                  </a:extLst>
                </p:cNvPr>
                <p:cNvSpPr>
                  <a:spLocks/>
                </p:cNvSpPr>
                <p:nvPr/>
              </p:nvSpPr>
              <p:spPr bwMode="auto">
                <a:xfrm>
                  <a:off x="1255713" y="3787776"/>
                  <a:ext cx="12700" cy="9525"/>
                </a:xfrm>
                <a:custGeom>
                  <a:avLst/>
                  <a:gdLst>
                    <a:gd name="T0" fmla="*/ 4 w 4"/>
                    <a:gd name="T1" fmla="*/ 0 h 3"/>
                    <a:gd name="T2" fmla="*/ 1 w 4"/>
                    <a:gd name="T3" fmla="*/ 0 h 3"/>
                    <a:gd name="T4" fmla="*/ 0 w 4"/>
                    <a:gd name="T5" fmla="*/ 1 h 3"/>
                    <a:gd name="T6" fmla="*/ 0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1" y="0"/>
                        <a:pt x="1" y="0"/>
                        <a:pt x="1" y="0"/>
                      </a:cubicBezTo>
                      <a:cubicBezTo>
                        <a:pt x="0" y="0"/>
                        <a:pt x="0" y="0"/>
                        <a:pt x="0" y="1"/>
                      </a:cubicBezTo>
                      <a:cubicBezTo>
                        <a:pt x="0" y="1"/>
                        <a:pt x="0" y="2"/>
                        <a:pt x="0" y="3"/>
                      </a:cubicBezTo>
                      <a:cubicBezTo>
                        <a:pt x="4" y="0"/>
                        <a:pt x="4" y="0"/>
                        <a:pt x="4"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1" name="Freeform 165">
                  <a:extLst>
                    <a:ext uri="{FF2B5EF4-FFF2-40B4-BE49-F238E27FC236}">
                      <a16:creationId xmlns:a16="http://schemas.microsoft.com/office/drawing/2014/main" id="{C296E3CE-AF75-4B5E-A491-464A727E9FEE}"/>
                    </a:ext>
                  </a:extLst>
                </p:cNvPr>
                <p:cNvSpPr>
                  <a:spLocks/>
                </p:cNvSpPr>
                <p:nvPr/>
              </p:nvSpPr>
              <p:spPr bwMode="auto">
                <a:xfrm>
                  <a:off x="1130301" y="3841751"/>
                  <a:ext cx="84138" cy="71438"/>
                </a:xfrm>
                <a:custGeom>
                  <a:avLst/>
                  <a:gdLst>
                    <a:gd name="T0" fmla="*/ 28 w 28"/>
                    <a:gd name="T1" fmla="*/ 0 h 24"/>
                    <a:gd name="T2" fmla="*/ 1 w 28"/>
                    <a:gd name="T3" fmla="*/ 0 h 24"/>
                    <a:gd name="T4" fmla="*/ 0 w 28"/>
                    <a:gd name="T5" fmla="*/ 1 h 24"/>
                    <a:gd name="T6" fmla="*/ 0 w 28"/>
                    <a:gd name="T7" fmla="*/ 23 h 24"/>
                    <a:gd name="T8" fmla="*/ 1 w 28"/>
                    <a:gd name="T9" fmla="*/ 24 h 24"/>
                    <a:gd name="T10" fmla="*/ 4 w 28"/>
                    <a:gd name="T11" fmla="*/ 24 h 24"/>
                    <a:gd name="T12" fmla="*/ 28 w 2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28" y="0"/>
                      </a:moveTo>
                      <a:cubicBezTo>
                        <a:pt x="1" y="0"/>
                        <a:pt x="1" y="0"/>
                        <a:pt x="1" y="0"/>
                      </a:cubicBezTo>
                      <a:cubicBezTo>
                        <a:pt x="0" y="0"/>
                        <a:pt x="0" y="0"/>
                        <a:pt x="0" y="1"/>
                      </a:cubicBezTo>
                      <a:cubicBezTo>
                        <a:pt x="0" y="23"/>
                        <a:pt x="0" y="23"/>
                        <a:pt x="0" y="23"/>
                      </a:cubicBezTo>
                      <a:cubicBezTo>
                        <a:pt x="0" y="24"/>
                        <a:pt x="0" y="24"/>
                        <a:pt x="1" y="24"/>
                      </a:cubicBezTo>
                      <a:cubicBezTo>
                        <a:pt x="2" y="24"/>
                        <a:pt x="3" y="24"/>
                        <a:pt x="4" y="24"/>
                      </a:cubicBezTo>
                      <a:cubicBezTo>
                        <a:pt x="28" y="0"/>
                        <a:pt x="28" y="0"/>
                        <a:pt x="28" y="0"/>
                      </a:cubicBezTo>
                    </a:path>
                  </a:pathLst>
                </a:custGeom>
                <a:solidFill>
                  <a:srgbClr val="9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2" name="Freeform 166">
                  <a:extLst>
                    <a:ext uri="{FF2B5EF4-FFF2-40B4-BE49-F238E27FC236}">
                      <a16:creationId xmlns:a16="http://schemas.microsoft.com/office/drawing/2014/main" id="{81F5E6F4-2FD0-459D-A6F5-A8B678F517AF}"/>
                    </a:ext>
                  </a:extLst>
                </p:cNvPr>
                <p:cNvSpPr>
                  <a:spLocks/>
                </p:cNvSpPr>
                <p:nvPr/>
              </p:nvSpPr>
              <p:spPr bwMode="auto">
                <a:xfrm>
                  <a:off x="1020763" y="4030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3" name="Freeform 167">
                  <a:extLst>
                    <a:ext uri="{FF2B5EF4-FFF2-40B4-BE49-F238E27FC236}">
                      <a16:creationId xmlns:a16="http://schemas.microsoft.com/office/drawing/2014/main" id="{073EE26E-5877-4E7A-BBCB-4E762FC36B7B}"/>
                    </a:ext>
                  </a:extLst>
                </p:cNvPr>
                <p:cNvSpPr>
                  <a:spLocks/>
                </p:cNvSpPr>
                <p:nvPr/>
              </p:nvSpPr>
              <p:spPr bwMode="auto">
                <a:xfrm>
                  <a:off x="1020763" y="3913188"/>
                  <a:ext cx="74613" cy="122238"/>
                </a:xfrm>
                <a:custGeom>
                  <a:avLst/>
                  <a:gdLst>
                    <a:gd name="T0" fmla="*/ 22 w 25"/>
                    <a:gd name="T1" fmla="*/ 0 h 41"/>
                    <a:gd name="T2" fmla="*/ 3 w 25"/>
                    <a:gd name="T3" fmla="*/ 0 h 41"/>
                    <a:gd name="T4" fmla="*/ 0 w 25"/>
                    <a:gd name="T5" fmla="*/ 2 h 41"/>
                    <a:gd name="T6" fmla="*/ 0 w 25"/>
                    <a:gd name="T7" fmla="*/ 39 h 41"/>
                    <a:gd name="T8" fmla="*/ 0 w 25"/>
                    <a:gd name="T9" fmla="*/ 39 h 41"/>
                    <a:gd name="T10" fmla="*/ 0 w 25"/>
                    <a:gd name="T11" fmla="*/ 39 h 41"/>
                    <a:gd name="T12" fmla="*/ 1 w 25"/>
                    <a:gd name="T13" fmla="*/ 41 h 41"/>
                    <a:gd name="T14" fmla="*/ 25 w 25"/>
                    <a:gd name="T15" fmla="*/ 17 h 41"/>
                    <a:gd name="T16" fmla="*/ 25 w 25"/>
                    <a:gd name="T17" fmla="*/ 2 h 41"/>
                    <a:gd name="T18" fmla="*/ 22 w 25"/>
                    <a:gd name="T1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1">
                      <a:moveTo>
                        <a:pt x="22" y="0"/>
                      </a:moveTo>
                      <a:cubicBezTo>
                        <a:pt x="3" y="0"/>
                        <a:pt x="3" y="0"/>
                        <a:pt x="3" y="0"/>
                      </a:cubicBezTo>
                      <a:cubicBezTo>
                        <a:pt x="2" y="0"/>
                        <a:pt x="0" y="1"/>
                        <a:pt x="0" y="2"/>
                      </a:cubicBezTo>
                      <a:cubicBezTo>
                        <a:pt x="0" y="39"/>
                        <a:pt x="0" y="39"/>
                        <a:pt x="0" y="39"/>
                      </a:cubicBezTo>
                      <a:cubicBezTo>
                        <a:pt x="0" y="39"/>
                        <a:pt x="0" y="39"/>
                        <a:pt x="0" y="39"/>
                      </a:cubicBezTo>
                      <a:cubicBezTo>
                        <a:pt x="0" y="39"/>
                        <a:pt x="0" y="39"/>
                        <a:pt x="0" y="39"/>
                      </a:cubicBezTo>
                      <a:cubicBezTo>
                        <a:pt x="0" y="40"/>
                        <a:pt x="1" y="41"/>
                        <a:pt x="1" y="41"/>
                      </a:cubicBezTo>
                      <a:cubicBezTo>
                        <a:pt x="25" y="17"/>
                        <a:pt x="25" y="17"/>
                        <a:pt x="25" y="17"/>
                      </a:cubicBezTo>
                      <a:cubicBezTo>
                        <a:pt x="25" y="2"/>
                        <a:pt x="25" y="2"/>
                        <a:pt x="25" y="2"/>
                      </a:cubicBezTo>
                      <a:cubicBezTo>
                        <a:pt x="25" y="1"/>
                        <a:pt x="24" y="0"/>
                        <a:pt x="22" y="0"/>
                      </a:cubicBezTo>
                    </a:path>
                  </a:pathLst>
                </a:custGeom>
                <a:solidFill>
                  <a:srgbClr val="83C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9"/>
            <p:cNvGrpSpPr/>
            <p:nvPr/>
          </p:nvGrpSpPr>
          <p:grpSpPr>
            <a:xfrm>
              <a:off x="1287183" y="3940220"/>
              <a:ext cx="2442816" cy="599882"/>
              <a:chOff x="267352" y="1275254"/>
              <a:chExt cx="2442816" cy="599882"/>
            </a:xfrm>
          </p:grpSpPr>
          <p:sp>
            <p:nvSpPr>
              <p:cNvPr id="11" name="Rectangle 10"/>
              <p:cNvSpPr/>
              <p:nvPr/>
            </p:nvSpPr>
            <p:spPr>
              <a:xfrm>
                <a:off x="267352" y="1475026"/>
                <a:ext cx="24428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a:t>
                </a:r>
                <a:r>
                  <a:rPr lang="en-US" sz="1000" dirty="0">
                    <a:solidFill>
                      <a:srgbClr val="282828"/>
                    </a:solidFill>
                    <a:latin typeface="Segoe UI Semilight" panose="020B0402040204020203" pitchFamily="34" charset="0"/>
                    <a:cs typeface="Segoe UI Semilight" panose="020B0402040204020203" pitchFamily="34" charset="0"/>
                  </a:rPr>
                  <a:t>ervice ingests real-time browsing data.</a:t>
                </a:r>
              </a:p>
            </p:txBody>
          </p:sp>
          <p:sp>
            <p:nvSpPr>
              <p:cNvPr id="12" name="Rectangle 11"/>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sp>
        <p:nvSpPr>
          <p:cNvPr id="883" name="Rectangle 882">
            <a:extLst>
              <a:ext uri="{FF2B5EF4-FFF2-40B4-BE49-F238E27FC236}">
                <a16:creationId xmlns:a16="http://schemas.microsoft.com/office/drawing/2014/main" id="{030BB185-874E-4F8B-8F51-BF2D0B0B8621}"/>
              </a:ext>
            </a:extLst>
          </p:cNvPr>
          <p:cNvSpPr/>
          <p:nvPr/>
        </p:nvSpPr>
        <p:spPr bwMode="auto">
          <a:xfrm>
            <a:off x="4951994" y="1034081"/>
            <a:ext cx="3273155" cy="7653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5" name="Group 2214">
            <a:extLst>
              <a:ext uri="{FF2B5EF4-FFF2-40B4-BE49-F238E27FC236}">
                <a16:creationId xmlns:a16="http://schemas.microsoft.com/office/drawing/2014/main" id="{AC365CE7-1848-4BC8-B8C8-E832E8415F95}"/>
              </a:ext>
            </a:extLst>
          </p:cNvPr>
          <p:cNvGrpSpPr/>
          <p:nvPr/>
        </p:nvGrpSpPr>
        <p:grpSpPr>
          <a:xfrm>
            <a:off x="5099350" y="1147662"/>
            <a:ext cx="538163" cy="538163"/>
            <a:chOff x="6958013" y="1214438"/>
            <a:chExt cx="538163" cy="538163"/>
          </a:xfrm>
        </p:grpSpPr>
        <p:sp>
          <p:nvSpPr>
            <p:cNvPr id="2174" name="Freeform 176">
              <a:extLst>
                <a:ext uri="{FF2B5EF4-FFF2-40B4-BE49-F238E27FC236}">
                  <a16:creationId xmlns:a16="http://schemas.microsoft.com/office/drawing/2014/main" id="{5CC48417-8B4D-49C5-B579-480B4919D8F9}"/>
                </a:ext>
              </a:extLst>
            </p:cNvPr>
            <p:cNvSpPr>
              <a:spLocks noEditPoints="1"/>
            </p:cNvSpPr>
            <p:nvPr/>
          </p:nvSpPr>
          <p:spPr bwMode="auto">
            <a:xfrm>
              <a:off x="6958013" y="1214438"/>
              <a:ext cx="538163" cy="538163"/>
            </a:xfrm>
            <a:custGeom>
              <a:avLst/>
              <a:gdLst>
                <a:gd name="T0" fmla="*/ 180 w 180"/>
                <a:gd name="T1" fmla="*/ 106 h 180"/>
                <a:gd name="T2" fmla="*/ 180 w 180"/>
                <a:gd name="T3" fmla="*/ 106 h 180"/>
                <a:gd name="T4" fmla="*/ 180 w 180"/>
                <a:gd name="T5" fmla="*/ 62 h 180"/>
                <a:gd name="T6" fmla="*/ 131 w 180"/>
                <a:gd name="T7" fmla="*/ 105 h 180"/>
                <a:gd name="T8" fmla="*/ 130 w 180"/>
                <a:gd name="T9" fmla="*/ 105 h 180"/>
                <a:gd name="T10" fmla="*/ 130 w 180"/>
                <a:gd name="T11" fmla="*/ 62 h 180"/>
                <a:gd name="T12" fmla="*/ 80 w 180"/>
                <a:gd name="T13" fmla="*/ 105 h 180"/>
                <a:gd name="T14" fmla="*/ 80 w 180"/>
                <a:gd name="T15" fmla="*/ 16 h 180"/>
                <a:gd name="T16" fmla="*/ 41 w 180"/>
                <a:gd name="T17" fmla="*/ 0 h 180"/>
                <a:gd name="T18" fmla="*/ 0 w 180"/>
                <a:gd name="T19" fmla="*/ 16 h 180"/>
                <a:gd name="T20" fmla="*/ 0 w 180"/>
                <a:gd name="T21" fmla="*/ 180 h 180"/>
                <a:gd name="T22" fmla="*/ 180 w 180"/>
                <a:gd name="T23" fmla="*/ 180 h 180"/>
                <a:gd name="T24" fmla="*/ 180 w 180"/>
                <a:gd name="T25" fmla="*/ 106 h 180"/>
                <a:gd name="T26" fmla="*/ 41 w 180"/>
                <a:gd name="T27" fmla="*/ 23 h 180"/>
                <a:gd name="T28" fmla="*/ 12 w 180"/>
                <a:gd name="T29" fmla="*/ 14 h 180"/>
                <a:gd name="T30" fmla="*/ 41 w 180"/>
                <a:gd name="T31" fmla="*/ 6 h 180"/>
                <a:gd name="T32" fmla="*/ 70 w 180"/>
                <a:gd name="T33" fmla="*/ 14 h 180"/>
                <a:gd name="T34" fmla="*/ 41 w 180"/>
                <a:gd name="T35" fmla="*/ 23 h 180"/>
                <a:gd name="T36" fmla="*/ 126 w 180"/>
                <a:gd name="T37" fmla="*/ 151 h 180"/>
                <a:gd name="T38" fmla="*/ 106 w 180"/>
                <a:gd name="T39" fmla="*/ 151 h 180"/>
                <a:gd name="T40" fmla="*/ 106 w 180"/>
                <a:gd name="T41" fmla="*/ 131 h 180"/>
                <a:gd name="T42" fmla="*/ 126 w 180"/>
                <a:gd name="T43" fmla="*/ 131 h 180"/>
                <a:gd name="T44" fmla="*/ 126 w 180"/>
                <a:gd name="T45" fmla="*/ 151 h 180"/>
                <a:gd name="T46" fmla="*/ 91 w 180"/>
                <a:gd name="T47" fmla="*/ 151 h 180"/>
                <a:gd name="T48" fmla="*/ 71 w 180"/>
                <a:gd name="T49" fmla="*/ 151 h 180"/>
                <a:gd name="T50" fmla="*/ 71 w 180"/>
                <a:gd name="T51" fmla="*/ 131 h 180"/>
                <a:gd name="T52" fmla="*/ 91 w 180"/>
                <a:gd name="T53" fmla="*/ 131 h 180"/>
                <a:gd name="T54" fmla="*/ 91 w 180"/>
                <a:gd name="T55" fmla="*/ 151 h 180"/>
                <a:gd name="T56" fmla="*/ 141 w 180"/>
                <a:gd name="T57" fmla="*/ 151 h 180"/>
                <a:gd name="T58" fmla="*/ 141 w 180"/>
                <a:gd name="T59" fmla="*/ 131 h 180"/>
                <a:gd name="T60" fmla="*/ 161 w 180"/>
                <a:gd name="T61" fmla="*/ 131 h 180"/>
                <a:gd name="T62" fmla="*/ 161 w 180"/>
                <a:gd name="T63" fmla="*/ 151 h 180"/>
                <a:gd name="T64" fmla="*/ 141 w 180"/>
                <a:gd name="T65" fmla="*/ 15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 h="180">
                  <a:moveTo>
                    <a:pt x="180" y="106"/>
                  </a:moveTo>
                  <a:cubicBezTo>
                    <a:pt x="180" y="106"/>
                    <a:pt x="180" y="106"/>
                    <a:pt x="180" y="106"/>
                  </a:cubicBezTo>
                  <a:cubicBezTo>
                    <a:pt x="180" y="62"/>
                    <a:pt x="180" y="62"/>
                    <a:pt x="180" y="62"/>
                  </a:cubicBezTo>
                  <a:cubicBezTo>
                    <a:pt x="131" y="105"/>
                    <a:pt x="131" y="105"/>
                    <a:pt x="131" y="105"/>
                  </a:cubicBezTo>
                  <a:cubicBezTo>
                    <a:pt x="130" y="105"/>
                    <a:pt x="130" y="105"/>
                    <a:pt x="130" y="105"/>
                  </a:cubicBezTo>
                  <a:cubicBezTo>
                    <a:pt x="130" y="62"/>
                    <a:pt x="130" y="62"/>
                    <a:pt x="130" y="62"/>
                  </a:cubicBezTo>
                  <a:cubicBezTo>
                    <a:pt x="80" y="105"/>
                    <a:pt x="80" y="105"/>
                    <a:pt x="80" y="105"/>
                  </a:cubicBezTo>
                  <a:cubicBezTo>
                    <a:pt x="80" y="16"/>
                    <a:pt x="80" y="16"/>
                    <a:pt x="80" y="16"/>
                  </a:cubicBezTo>
                  <a:cubicBezTo>
                    <a:pt x="80" y="8"/>
                    <a:pt x="63" y="0"/>
                    <a:pt x="41" y="0"/>
                  </a:cubicBezTo>
                  <a:cubicBezTo>
                    <a:pt x="18" y="0"/>
                    <a:pt x="0" y="8"/>
                    <a:pt x="0" y="16"/>
                  </a:cubicBezTo>
                  <a:cubicBezTo>
                    <a:pt x="0" y="180"/>
                    <a:pt x="0" y="180"/>
                    <a:pt x="0" y="180"/>
                  </a:cubicBezTo>
                  <a:cubicBezTo>
                    <a:pt x="180" y="180"/>
                    <a:pt x="180" y="180"/>
                    <a:pt x="180" y="180"/>
                  </a:cubicBezTo>
                  <a:lnTo>
                    <a:pt x="180" y="106"/>
                  </a:lnTo>
                  <a:close/>
                  <a:moveTo>
                    <a:pt x="41" y="23"/>
                  </a:moveTo>
                  <a:cubicBezTo>
                    <a:pt x="25" y="23"/>
                    <a:pt x="12" y="19"/>
                    <a:pt x="12" y="14"/>
                  </a:cubicBezTo>
                  <a:cubicBezTo>
                    <a:pt x="12" y="10"/>
                    <a:pt x="25" y="6"/>
                    <a:pt x="41" y="6"/>
                  </a:cubicBezTo>
                  <a:cubicBezTo>
                    <a:pt x="57" y="6"/>
                    <a:pt x="70" y="10"/>
                    <a:pt x="70" y="14"/>
                  </a:cubicBezTo>
                  <a:cubicBezTo>
                    <a:pt x="70" y="19"/>
                    <a:pt x="57" y="23"/>
                    <a:pt x="41" y="23"/>
                  </a:cubicBezTo>
                  <a:close/>
                  <a:moveTo>
                    <a:pt x="126" y="151"/>
                  </a:moveTo>
                  <a:cubicBezTo>
                    <a:pt x="106" y="151"/>
                    <a:pt x="106" y="151"/>
                    <a:pt x="106" y="151"/>
                  </a:cubicBezTo>
                  <a:cubicBezTo>
                    <a:pt x="106" y="131"/>
                    <a:pt x="106" y="131"/>
                    <a:pt x="106" y="131"/>
                  </a:cubicBezTo>
                  <a:cubicBezTo>
                    <a:pt x="126" y="131"/>
                    <a:pt x="126" y="131"/>
                    <a:pt x="126" y="131"/>
                  </a:cubicBezTo>
                  <a:lnTo>
                    <a:pt x="126" y="151"/>
                  </a:lnTo>
                  <a:close/>
                  <a:moveTo>
                    <a:pt x="91" y="151"/>
                  </a:moveTo>
                  <a:cubicBezTo>
                    <a:pt x="71" y="151"/>
                    <a:pt x="71" y="151"/>
                    <a:pt x="71" y="151"/>
                  </a:cubicBezTo>
                  <a:cubicBezTo>
                    <a:pt x="71" y="131"/>
                    <a:pt x="71" y="131"/>
                    <a:pt x="71" y="131"/>
                  </a:cubicBezTo>
                  <a:cubicBezTo>
                    <a:pt x="91" y="131"/>
                    <a:pt x="91" y="131"/>
                    <a:pt x="91" y="131"/>
                  </a:cubicBezTo>
                  <a:lnTo>
                    <a:pt x="91" y="151"/>
                  </a:lnTo>
                  <a:close/>
                  <a:moveTo>
                    <a:pt x="141" y="151"/>
                  </a:moveTo>
                  <a:cubicBezTo>
                    <a:pt x="141" y="131"/>
                    <a:pt x="141" y="131"/>
                    <a:pt x="141" y="131"/>
                  </a:cubicBezTo>
                  <a:cubicBezTo>
                    <a:pt x="161" y="131"/>
                    <a:pt x="161" y="131"/>
                    <a:pt x="161" y="131"/>
                  </a:cubicBezTo>
                  <a:cubicBezTo>
                    <a:pt x="161" y="151"/>
                    <a:pt x="161" y="151"/>
                    <a:pt x="161" y="151"/>
                  </a:cubicBezTo>
                  <a:lnTo>
                    <a:pt x="141" y="151"/>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6" name="Rectangle 177">
              <a:extLst>
                <a:ext uri="{FF2B5EF4-FFF2-40B4-BE49-F238E27FC236}">
                  <a16:creationId xmlns:a16="http://schemas.microsoft.com/office/drawing/2014/main" id="{F66D01A7-2B6A-4711-BCEF-1BE77ECE252D}"/>
                </a:ext>
              </a:extLst>
            </p:cNvPr>
            <p:cNvSpPr>
              <a:spLocks noChangeArrowheads="1"/>
            </p:cNvSpPr>
            <p:nvPr/>
          </p:nvSpPr>
          <p:spPr bwMode="auto">
            <a:xfrm>
              <a:off x="6958013" y="1255713"/>
              <a:ext cx="120650" cy="496888"/>
            </a:xfrm>
            <a:prstGeom prst="rect">
              <a:avLst/>
            </a:prstGeom>
            <a:solidFill>
              <a:srgbClr val="399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8" name="Oval 178">
              <a:extLst>
                <a:ext uri="{FF2B5EF4-FFF2-40B4-BE49-F238E27FC236}">
                  <a16:creationId xmlns:a16="http://schemas.microsoft.com/office/drawing/2014/main" id="{CEE10039-9845-448C-B7ED-EDD46EAD3376}"/>
                </a:ext>
              </a:extLst>
            </p:cNvPr>
            <p:cNvSpPr>
              <a:spLocks noChangeArrowheads="1"/>
            </p:cNvSpPr>
            <p:nvPr/>
          </p:nvSpPr>
          <p:spPr bwMode="auto">
            <a:xfrm>
              <a:off x="6958013" y="1214438"/>
              <a:ext cx="239713" cy="873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0" name="Oval 179">
              <a:extLst>
                <a:ext uri="{FF2B5EF4-FFF2-40B4-BE49-F238E27FC236}">
                  <a16:creationId xmlns:a16="http://schemas.microsoft.com/office/drawing/2014/main" id="{688EA44B-423E-44B6-BB9C-4E08EAF1D39D}"/>
                </a:ext>
              </a:extLst>
            </p:cNvPr>
            <p:cNvSpPr>
              <a:spLocks noChangeArrowheads="1"/>
            </p:cNvSpPr>
            <p:nvPr/>
          </p:nvSpPr>
          <p:spPr bwMode="auto">
            <a:xfrm>
              <a:off x="6981826" y="1225551"/>
              <a:ext cx="192088" cy="5715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2" name="Freeform 180">
              <a:extLst>
                <a:ext uri="{FF2B5EF4-FFF2-40B4-BE49-F238E27FC236}">
                  <a16:creationId xmlns:a16="http://schemas.microsoft.com/office/drawing/2014/main" id="{EDA41432-40B1-4EDA-AD48-53CC5B08203C}"/>
                </a:ext>
              </a:extLst>
            </p:cNvPr>
            <p:cNvSpPr>
              <a:spLocks/>
            </p:cNvSpPr>
            <p:nvPr/>
          </p:nvSpPr>
          <p:spPr bwMode="auto">
            <a:xfrm>
              <a:off x="6981826" y="1225551"/>
              <a:ext cx="192088" cy="46038"/>
            </a:xfrm>
            <a:custGeom>
              <a:avLst/>
              <a:gdLst>
                <a:gd name="T0" fmla="*/ 57 w 64"/>
                <a:gd name="T1" fmla="*/ 15 h 15"/>
                <a:gd name="T2" fmla="*/ 64 w 64"/>
                <a:gd name="T3" fmla="*/ 9 h 15"/>
                <a:gd name="T4" fmla="*/ 32 w 64"/>
                <a:gd name="T5" fmla="*/ 0 h 15"/>
                <a:gd name="T6" fmla="*/ 0 w 64"/>
                <a:gd name="T7" fmla="*/ 9 h 15"/>
                <a:gd name="T8" fmla="*/ 7 w 64"/>
                <a:gd name="T9" fmla="*/ 15 h 15"/>
                <a:gd name="T10" fmla="*/ 32 w 64"/>
                <a:gd name="T11" fmla="*/ 12 h 15"/>
                <a:gd name="T12" fmla="*/ 57 w 6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64" h="15">
                  <a:moveTo>
                    <a:pt x="57" y="15"/>
                  </a:moveTo>
                  <a:cubicBezTo>
                    <a:pt x="61" y="14"/>
                    <a:pt x="64" y="12"/>
                    <a:pt x="64" y="9"/>
                  </a:cubicBezTo>
                  <a:cubicBezTo>
                    <a:pt x="64" y="4"/>
                    <a:pt x="49" y="0"/>
                    <a:pt x="32" y="0"/>
                  </a:cubicBezTo>
                  <a:cubicBezTo>
                    <a:pt x="14" y="0"/>
                    <a:pt x="0" y="4"/>
                    <a:pt x="0" y="9"/>
                  </a:cubicBezTo>
                  <a:cubicBezTo>
                    <a:pt x="0" y="12"/>
                    <a:pt x="3" y="14"/>
                    <a:pt x="7" y="15"/>
                  </a:cubicBezTo>
                  <a:cubicBezTo>
                    <a:pt x="13" y="13"/>
                    <a:pt x="22" y="12"/>
                    <a:pt x="32" y="12"/>
                  </a:cubicBezTo>
                  <a:cubicBezTo>
                    <a:pt x="42" y="12"/>
                    <a:pt x="51" y="13"/>
                    <a:pt x="57" y="15"/>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p:nvPr/>
        </p:nvGrpSpPr>
        <p:grpSpPr>
          <a:xfrm>
            <a:off x="5680253" y="1036415"/>
            <a:ext cx="2463853" cy="761387"/>
            <a:chOff x="10130751" y="2879525"/>
            <a:chExt cx="2463853" cy="761387"/>
          </a:xfrm>
        </p:grpSpPr>
        <p:sp>
          <p:nvSpPr>
            <p:cNvPr id="14" name="Rectangle 13"/>
            <p:cNvSpPr/>
            <p:nvPr/>
          </p:nvSpPr>
          <p:spPr>
            <a:xfrm>
              <a:off x="10130751" y="3086914"/>
              <a:ext cx="2463853"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between HDInsight and Azure Storage for profile enrichment.</a:t>
              </a:r>
            </a:p>
          </p:txBody>
        </p:sp>
        <p:sp>
          <p:nvSpPr>
            <p:cNvPr id="15" name="Rectangle 14"/>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grpSp>
        <p:nvGrpSpPr>
          <p:cNvPr id="2229" name="Group 2228">
            <a:extLst>
              <a:ext uri="{FF2B5EF4-FFF2-40B4-BE49-F238E27FC236}">
                <a16:creationId xmlns:a16="http://schemas.microsoft.com/office/drawing/2014/main" id="{F06B47D3-AD6B-4234-A34F-8428667F5862}"/>
              </a:ext>
            </a:extLst>
          </p:cNvPr>
          <p:cNvGrpSpPr/>
          <p:nvPr/>
        </p:nvGrpSpPr>
        <p:grpSpPr>
          <a:xfrm>
            <a:off x="201613" y="2151735"/>
            <a:ext cx="3273155" cy="841860"/>
            <a:chOff x="511351" y="2494553"/>
            <a:chExt cx="3273155" cy="841860"/>
          </a:xfrm>
        </p:grpSpPr>
        <p:grpSp>
          <p:nvGrpSpPr>
            <p:cNvPr id="2224" name="Group 2223">
              <a:extLst>
                <a:ext uri="{FF2B5EF4-FFF2-40B4-BE49-F238E27FC236}">
                  <a16:creationId xmlns:a16="http://schemas.microsoft.com/office/drawing/2014/main" id="{B0A1FED2-D989-44B0-A051-D33A102C0F0A}"/>
                </a:ext>
              </a:extLst>
            </p:cNvPr>
            <p:cNvGrpSpPr/>
            <p:nvPr/>
          </p:nvGrpSpPr>
          <p:grpSpPr>
            <a:xfrm>
              <a:off x="511351" y="2494553"/>
              <a:ext cx="3273155" cy="841860"/>
              <a:chOff x="273321" y="2153896"/>
              <a:chExt cx="3273155" cy="841860"/>
            </a:xfrm>
          </p:grpSpPr>
          <p:sp>
            <p:nvSpPr>
              <p:cNvPr id="878" name="Rectangle 877">
                <a:extLst>
                  <a:ext uri="{FF2B5EF4-FFF2-40B4-BE49-F238E27FC236}">
                    <a16:creationId xmlns:a16="http://schemas.microsoft.com/office/drawing/2014/main" id="{37D360AB-EA3A-421D-BE7B-DD850DAF2DE7}"/>
                  </a:ext>
                </a:extLst>
              </p:cNvPr>
              <p:cNvSpPr/>
              <p:nvPr/>
            </p:nvSpPr>
            <p:spPr bwMode="auto">
              <a:xfrm>
                <a:off x="273321" y="2153896"/>
                <a:ext cx="3273155" cy="8418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1" name="Group 2210">
                <a:extLst>
                  <a:ext uri="{FF2B5EF4-FFF2-40B4-BE49-F238E27FC236}">
                    <a16:creationId xmlns:a16="http://schemas.microsoft.com/office/drawing/2014/main" id="{E0A2B439-E73E-4EAD-93F9-C541D05153B3}"/>
                  </a:ext>
                </a:extLst>
              </p:cNvPr>
              <p:cNvGrpSpPr/>
              <p:nvPr/>
            </p:nvGrpSpPr>
            <p:grpSpPr>
              <a:xfrm>
                <a:off x="350745" y="2308921"/>
                <a:ext cx="693738" cy="538163"/>
                <a:chOff x="920751" y="2362201"/>
                <a:chExt cx="693738" cy="538163"/>
              </a:xfrm>
            </p:grpSpPr>
            <p:sp>
              <p:nvSpPr>
                <p:cNvPr id="2164" name="Freeform 168">
                  <a:extLst>
                    <a:ext uri="{FF2B5EF4-FFF2-40B4-BE49-F238E27FC236}">
                      <a16:creationId xmlns:a16="http://schemas.microsoft.com/office/drawing/2014/main" id="{18F1757C-D685-4333-9E7C-A123A22D2DFD}"/>
                    </a:ext>
                  </a:extLst>
                </p:cNvPr>
                <p:cNvSpPr>
                  <a:spLocks/>
                </p:cNvSpPr>
                <p:nvPr/>
              </p:nvSpPr>
              <p:spPr bwMode="auto">
                <a:xfrm>
                  <a:off x="1123951" y="2362201"/>
                  <a:ext cx="490538" cy="538163"/>
                </a:xfrm>
                <a:custGeom>
                  <a:avLst/>
                  <a:gdLst>
                    <a:gd name="T0" fmla="*/ 133 w 164"/>
                    <a:gd name="T1" fmla="*/ 122 h 180"/>
                    <a:gd name="T2" fmla="*/ 139 w 164"/>
                    <a:gd name="T3" fmla="*/ 107 h 180"/>
                    <a:gd name="T4" fmla="*/ 164 w 164"/>
                    <a:gd name="T5" fmla="*/ 98 h 180"/>
                    <a:gd name="T6" fmla="*/ 164 w 164"/>
                    <a:gd name="T7" fmla="*/ 78 h 180"/>
                    <a:gd name="T8" fmla="*/ 162 w 164"/>
                    <a:gd name="T9" fmla="*/ 77 h 180"/>
                    <a:gd name="T10" fmla="*/ 139 w 164"/>
                    <a:gd name="T11" fmla="*/ 70 h 180"/>
                    <a:gd name="T12" fmla="*/ 133 w 164"/>
                    <a:gd name="T13" fmla="*/ 56 h 180"/>
                    <a:gd name="T14" fmla="*/ 145 w 164"/>
                    <a:gd name="T15" fmla="*/ 32 h 180"/>
                    <a:gd name="T16" fmla="*/ 130 w 164"/>
                    <a:gd name="T17" fmla="*/ 18 h 180"/>
                    <a:gd name="T18" fmla="*/ 128 w 164"/>
                    <a:gd name="T19" fmla="*/ 19 h 180"/>
                    <a:gd name="T20" fmla="*/ 107 w 164"/>
                    <a:gd name="T21" fmla="*/ 30 h 180"/>
                    <a:gd name="T22" fmla="*/ 92 w 164"/>
                    <a:gd name="T23" fmla="*/ 24 h 180"/>
                    <a:gd name="T24" fmla="*/ 83 w 164"/>
                    <a:gd name="T25" fmla="*/ 0 h 180"/>
                    <a:gd name="T26" fmla="*/ 62 w 164"/>
                    <a:gd name="T27" fmla="*/ 0 h 180"/>
                    <a:gd name="T28" fmla="*/ 61 w 164"/>
                    <a:gd name="T29" fmla="*/ 2 h 180"/>
                    <a:gd name="T30" fmla="*/ 54 w 164"/>
                    <a:gd name="T31" fmla="*/ 24 h 180"/>
                    <a:gd name="T32" fmla="*/ 40 w 164"/>
                    <a:gd name="T33" fmla="*/ 30 h 180"/>
                    <a:gd name="T34" fmla="*/ 15 w 164"/>
                    <a:gd name="T35" fmla="*/ 19 h 180"/>
                    <a:gd name="T36" fmla="*/ 0 w 164"/>
                    <a:gd name="T37" fmla="*/ 33 h 180"/>
                    <a:gd name="T38" fmla="*/ 2 w 164"/>
                    <a:gd name="T39" fmla="*/ 36 h 180"/>
                    <a:gd name="T40" fmla="*/ 8 w 164"/>
                    <a:gd name="T41" fmla="*/ 48 h 180"/>
                    <a:gd name="T42" fmla="*/ 45 w 164"/>
                    <a:gd name="T43" fmla="*/ 39 h 180"/>
                    <a:gd name="T44" fmla="*/ 92 w 164"/>
                    <a:gd name="T45" fmla="*/ 58 h 180"/>
                    <a:gd name="T46" fmla="*/ 101 w 164"/>
                    <a:gd name="T47" fmla="*/ 66 h 180"/>
                    <a:gd name="T48" fmla="*/ 105 w 164"/>
                    <a:gd name="T49" fmla="*/ 71 h 180"/>
                    <a:gd name="T50" fmla="*/ 96 w 164"/>
                    <a:gd name="T51" fmla="*/ 117 h 180"/>
                    <a:gd name="T52" fmla="*/ 59 w 164"/>
                    <a:gd name="T53" fmla="*/ 122 h 180"/>
                    <a:gd name="T54" fmla="*/ 56 w 164"/>
                    <a:gd name="T55" fmla="*/ 121 h 180"/>
                    <a:gd name="T56" fmla="*/ 48 w 164"/>
                    <a:gd name="T57" fmla="*/ 115 h 180"/>
                    <a:gd name="T58" fmla="*/ 46 w 164"/>
                    <a:gd name="T59" fmla="*/ 115 h 180"/>
                    <a:gd name="T60" fmla="*/ 38 w 164"/>
                    <a:gd name="T61" fmla="*/ 118 h 180"/>
                    <a:gd name="T62" fmla="*/ 37 w 164"/>
                    <a:gd name="T63" fmla="*/ 119 h 180"/>
                    <a:gd name="T64" fmla="*/ 7 w 164"/>
                    <a:gd name="T65" fmla="*/ 138 h 180"/>
                    <a:gd name="T66" fmla="*/ 3 w 164"/>
                    <a:gd name="T67" fmla="*/ 147 h 180"/>
                    <a:gd name="T68" fmla="*/ 17 w 164"/>
                    <a:gd name="T69" fmla="*/ 160 h 180"/>
                    <a:gd name="T70" fmla="*/ 18 w 164"/>
                    <a:gd name="T71" fmla="*/ 161 h 180"/>
                    <a:gd name="T72" fmla="*/ 21 w 164"/>
                    <a:gd name="T73" fmla="*/ 160 h 180"/>
                    <a:gd name="T74" fmla="*/ 41 w 164"/>
                    <a:gd name="T75" fmla="*/ 149 h 180"/>
                    <a:gd name="T76" fmla="*/ 56 w 164"/>
                    <a:gd name="T77" fmla="*/ 155 h 180"/>
                    <a:gd name="T78" fmla="*/ 64 w 164"/>
                    <a:gd name="T79" fmla="*/ 180 h 180"/>
                    <a:gd name="T80" fmla="*/ 85 w 164"/>
                    <a:gd name="T81" fmla="*/ 180 h 180"/>
                    <a:gd name="T82" fmla="*/ 85 w 164"/>
                    <a:gd name="T83" fmla="*/ 177 h 180"/>
                    <a:gd name="T84" fmla="*/ 93 w 164"/>
                    <a:gd name="T85" fmla="*/ 155 h 180"/>
                    <a:gd name="T86" fmla="*/ 107 w 164"/>
                    <a:gd name="T87" fmla="*/ 149 h 180"/>
                    <a:gd name="T88" fmla="*/ 132 w 164"/>
                    <a:gd name="T89" fmla="*/ 160 h 180"/>
                    <a:gd name="T90" fmla="*/ 146 w 164"/>
                    <a:gd name="T91" fmla="*/ 145 h 180"/>
                    <a:gd name="T92" fmla="*/ 144 w 164"/>
                    <a:gd name="T93" fmla="*/ 142 h 180"/>
                    <a:gd name="T94" fmla="*/ 133 w 164"/>
                    <a:gd name="T95" fmla="*/ 12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4" h="180">
                      <a:moveTo>
                        <a:pt x="133" y="122"/>
                      </a:moveTo>
                      <a:cubicBezTo>
                        <a:pt x="139" y="107"/>
                        <a:pt x="139" y="107"/>
                        <a:pt x="139" y="107"/>
                      </a:cubicBezTo>
                      <a:cubicBezTo>
                        <a:pt x="164" y="98"/>
                        <a:pt x="164" y="98"/>
                        <a:pt x="164" y="98"/>
                      </a:cubicBezTo>
                      <a:cubicBezTo>
                        <a:pt x="164" y="78"/>
                        <a:pt x="164" y="78"/>
                        <a:pt x="164" y="78"/>
                      </a:cubicBezTo>
                      <a:cubicBezTo>
                        <a:pt x="162" y="77"/>
                        <a:pt x="162" y="77"/>
                        <a:pt x="162" y="77"/>
                      </a:cubicBezTo>
                      <a:cubicBezTo>
                        <a:pt x="139" y="70"/>
                        <a:pt x="139" y="70"/>
                        <a:pt x="139" y="70"/>
                      </a:cubicBezTo>
                      <a:cubicBezTo>
                        <a:pt x="133" y="56"/>
                        <a:pt x="133" y="56"/>
                        <a:pt x="133" y="56"/>
                      </a:cubicBezTo>
                      <a:cubicBezTo>
                        <a:pt x="145" y="32"/>
                        <a:pt x="145" y="32"/>
                        <a:pt x="145" y="32"/>
                      </a:cubicBezTo>
                      <a:cubicBezTo>
                        <a:pt x="130" y="18"/>
                        <a:pt x="130" y="18"/>
                        <a:pt x="130" y="18"/>
                      </a:cubicBezTo>
                      <a:cubicBezTo>
                        <a:pt x="128" y="19"/>
                        <a:pt x="128" y="19"/>
                        <a:pt x="128" y="19"/>
                      </a:cubicBezTo>
                      <a:cubicBezTo>
                        <a:pt x="107" y="30"/>
                        <a:pt x="107" y="30"/>
                        <a:pt x="107" y="30"/>
                      </a:cubicBezTo>
                      <a:cubicBezTo>
                        <a:pt x="92" y="24"/>
                        <a:pt x="92" y="24"/>
                        <a:pt x="92" y="24"/>
                      </a:cubicBezTo>
                      <a:cubicBezTo>
                        <a:pt x="83" y="0"/>
                        <a:pt x="83" y="0"/>
                        <a:pt x="83" y="0"/>
                      </a:cubicBez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2" y="36"/>
                        <a:pt x="2" y="36"/>
                        <a:pt x="2" y="36"/>
                      </a:cubicBezTo>
                      <a:cubicBezTo>
                        <a:pt x="8" y="48"/>
                        <a:pt x="8" y="48"/>
                        <a:pt x="8" y="48"/>
                      </a:cubicBezTo>
                      <a:cubicBezTo>
                        <a:pt x="20" y="42"/>
                        <a:pt x="32" y="39"/>
                        <a:pt x="45" y="39"/>
                      </a:cubicBezTo>
                      <a:cubicBezTo>
                        <a:pt x="63" y="40"/>
                        <a:pt x="79" y="46"/>
                        <a:pt x="92" y="58"/>
                      </a:cubicBezTo>
                      <a:cubicBezTo>
                        <a:pt x="95" y="61"/>
                        <a:pt x="98" y="63"/>
                        <a:pt x="101" y="66"/>
                      </a:cubicBezTo>
                      <a:cubicBezTo>
                        <a:pt x="103" y="67"/>
                        <a:pt x="104" y="70"/>
                        <a:pt x="105" y="71"/>
                      </a:cubicBezTo>
                      <a:cubicBezTo>
                        <a:pt x="114" y="86"/>
                        <a:pt x="110" y="106"/>
                        <a:pt x="96" y="117"/>
                      </a:cubicBezTo>
                      <a:cubicBezTo>
                        <a:pt x="85" y="126"/>
                        <a:pt x="70" y="128"/>
                        <a:pt x="59" y="122"/>
                      </a:cubicBezTo>
                      <a:cubicBezTo>
                        <a:pt x="58" y="122"/>
                        <a:pt x="57" y="122"/>
                        <a:pt x="56" y="121"/>
                      </a:cubicBezTo>
                      <a:cubicBezTo>
                        <a:pt x="53" y="120"/>
                        <a:pt x="51" y="117"/>
                        <a:pt x="48" y="115"/>
                      </a:cubicBezTo>
                      <a:cubicBezTo>
                        <a:pt x="47" y="115"/>
                        <a:pt x="47" y="115"/>
                        <a:pt x="46" y="115"/>
                      </a:cubicBezTo>
                      <a:cubicBezTo>
                        <a:pt x="43" y="115"/>
                        <a:pt x="40" y="116"/>
                        <a:pt x="38" y="118"/>
                      </a:cubicBezTo>
                      <a:cubicBezTo>
                        <a:pt x="37" y="119"/>
                        <a:pt x="37" y="119"/>
                        <a:pt x="37" y="119"/>
                      </a:cubicBezTo>
                      <a:cubicBezTo>
                        <a:pt x="28" y="128"/>
                        <a:pt x="18" y="135"/>
                        <a:pt x="7" y="138"/>
                      </a:cubicBezTo>
                      <a:cubicBezTo>
                        <a:pt x="3" y="147"/>
                        <a:pt x="3" y="147"/>
                        <a:pt x="3" y="147"/>
                      </a:cubicBezTo>
                      <a:cubicBezTo>
                        <a:pt x="17" y="160"/>
                        <a:pt x="17" y="160"/>
                        <a:pt x="17" y="160"/>
                      </a:cubicBezTo>
                      <a:cubicBezTo>
                        <a:pt x="18" y="161"/>
                        <a:pt x="18" y="161"/>
                        <a:pt x="18" y="161"/>
                      </a:cubicBezTo>
                      <a:cubicBezTo>
                        <a:pt x="21" y="160"/>
                        <a:pt x="21" y="160"/>
                        <a:pt x="21" y="160"/>
                      </a:cubicBezTo>
                      <a:cubicBezTo>
                        <a:pt x="41" y="149"/>
                        <a:pt x="41" y="149"/>
                        <a:pt x="41" y="149"/>
                      </a:cubicBezTo>
                      <a:cubicBezTo>
                        <a:pt x="56" y="155"/>
                        <a:pt x="56" y="155"/>
                        <a:pt x="56" y="155"/>
                      </a:cubicBezTo>
                      <a:cubicBezTo>
                        <a:pt x="64" y="180"/>
                        <a:pt x="64" y="180"/>
                        <a:pt x="64" y="180"/>
                      </a:cubicBezTo>
                      <a:cubicBezTo>
                        <a:pt x="85" y="180"/>
                        <a:pt x="85" y="180"/>
                        <a:pt x="85" y="180"/>
                      </a:cubicBezTo>
                      <a:cubicBezTo>
                        <a:pt x="85" y="177"/>
                        <a:pt x="85" y="177"/>
                        <a:pt x="85" y="177"/>
                      </a:cubicBezTo>
                      <a:cubicBezTo>
                        <a:pt x="93" y="155"/>
                        <a:pt x="93" y="155"/>
                        <a:pt x="93" y="155"/>
                      </a:cubicBezTo>
                      <a:cubicBezTo>
                        <a:pt x="107" y="149"/>
                        <a:pt x="107" y="149"/>
                        <a:pt x="107" y="149"/>
                      </a:cubicBezTo>
                      <a:cubicBezTo>
                        <a:pt x="132" y="160"/>
                        <a:pt x="132" y="160"/>
                        <a:pt x="132" y="160"/>
                      </a:cubicBezTo>
                      <a:cubicBezTo>
                        <a:pt x="146" y="145"/>
                        <a:pt x="146" y="145"/>
                        <a:pt x="146" y="145"/>
                      </a:cubicBezTo>
                      <a:cubicBezTo>
                        <a:pt x="144" y="142"/>
                        <a:pt x="144" y="142"/>
                        <a:pt x="144" y="142"/>
                      </a:cubicBezTo>
                      <a:cubicBezTo>
                        <a:pt x="133" y="122"/>
                        <a:pt x="133" y="122"/>
                        <a:pt x="133" y="122"/>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5" name="Freeform 169">
                  <a:extLst>
                    <a:ext uri="{FF2B5EF4-FFF2-40B4-BE49-F238E27FC236}">
                      <a16:creationId xmlns:a16="http://schemas.microsoft.com/office/drawing/2014/main" id="{F8EAC973-7200-482A-964C-5E420739B754}"/>
                    </a:ext>
                  </a:extLst>
                </p:cNvPr>
                <p:cNvSpPr>
                  <a:spLocks/>
                </p:cNvSpPr>
                <p:nvPr/>
              </p:nvSpPr>
              <p:spPr bwMode="auto">
                <a:xfrm>
                  <a:off x="960438" y="2555876"/>
                  <a:ext cx="400050" cy="144463"/>
                </a:xfrm>
                <a:custGeom>
                  <a:avLst/>
                  <a:gdLst>
                    <a:gd name="T0" fmla="*/ 64 w 134"/>
                    <a:gd name="T1" fmla="*/ 20 h 48"/>
                    <a:gd name="T2" fmla="*/ 64 w 134"/>
                    <a:gd name="T3" fmla="*/ 20 h 48"/>
                    <a:gd name="T4" fmla="*/ 8 w 134"/>
                    <a:gd name="T5" fmla="*/ 19 h 48"/>
                    <a:gd name="T6" fmla="*/ 1 w 134"/>
                    <a:gd name="T7" fmla="*/ 19 h 48"/>
                    <a:gd name="T8" fmla="*/ 0 w 134"/>
                    <a:gd name="T9" fmla="*/ 23 h 48"/>
                    <a:gd name="T10" fmla="*/ 1 w 134"/>
                    <a:gd name="T11" fmla="*/ 27 h 48"/>
                    <a:gd name="T12" fmla="*/ 71 w 134"/>
                    <a:gd name="T13" fmla="*/ 28 h 48"/>
                    <a:gd name="T14" fmla="*/ 127 w 134"/>
                    <a:gd name="T15" fmla="*/ 29 h 48"/>
                    <a:gd name="T16" fmla="*/ 133 w 134"/>
                    <a:gd name="T17" fmla="*/ 29 h 48"/>
                    <a:gd name="T18" fmla="*/ 134 w 134"/>
                    <a:gd name="T19" fmla="*/ 25 h 48"/>
                    <a:gd name="T20" fmla="*/ 133 w 134"/>
                    <a:gd name="T21" fmla="*/ 22 h 48"/>
                    <a:gd name="T22" fmla="*/ 64 w 134"/>
                    <a:gd name="T23"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48">
                      <a:moveTo>
                        <a:pt x="64" y="20"/>
                      </a:moveTo>
                      <a:cubicBezTo>
                        <a:pt x="64" y="20"/>
                        <a:pt x="64" y="20"/>
                        <a:pt x="64" y="20"/>
                      </a:cubicBezTo>
                      <a:cubicBezTo>
                        <a:pt x="48" y="37"/>
                        <a:pt x="23" y="37"/>
                        <a:pt x="8" y="19"/>
                      </a:cubicBezTo>
                      <a:cubicBezTo>
                        <a:pt x="6" y="17"/>
                        <a:pt x="3" y="17"/>
                        <a:pt x="1" y="19"/>
                      </a:cubicBezTo>
                      <a:cubicBezTo>
                        <a:pt x="0" y="20"/>
                        <a:pt x="0" y="22"/>
                        <a:pt x="0" y="23"/>
                      </a:cubicBezTo>
                      <a:cubicBezTo>
                        <a:pt x="0" y="25"/>
                        <a:pt x="1" y="26"/>
                        <a:pt x="1" y="27"/>
                      </a:cubicBezTo>
                      <a:cubicBezTo>
                        <a:pt x="20" y="48"/>
                        <a:pt x="51" y="48"/>
                        <a:pt x="71" y="28"/>
                      </a:cubicBezTo>
                      <a:cubicBezTo>
                        <a:pt x="87" y="12"/>
                        <a:pt x="111" y="12"/>
                        <a:pt x="127" y="29"/>
                      </a:cubicBezTo>
                      <a:cubicBezTo>
                        <a:pt x="129" y="31"/>
                        <a:pt x="132" y="31"/>
                        <a:pt x="133" y="29"/>
                      </a:cubicBezTo>
                      <a:cubicBezTo>
                        <a:pt x="134" y="28"/>
                        <a:pt x="134" y="27"/>
                        <a:pt x="134" y="25"/>
                      </a:cubicBezTo>
                      <a:cubicBezTo>
                        <a:pt x="134" y="24"/>
                        <a:pt x="134" y="23"/>
                        <a:pt x="133" y="22"/>
                      </a:cubicBezTo>
                      <a:cubicBezTo>
                        <a:pt x="115" y="1"/>
                        <a:pt x="83" y="0"/>
                        <a:pt x="64" y="20"/>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6" name="Freeform 170">
                  <a:extLst>
                    <a:ext uri="{FF2B5EF4-FFF2-40B4-BE49-F238E27FC236}">
                      <a16:creationId xmlns:a16="http://schemas.microsoft.com/office/drawing/2014/main" id="{3608538C-379F-4813-85B6-A73435E331C1}"/>
                    </a:ext>
                  </a:extLst>
                </p:cNvPr>
                <p:cNvSpPr>
                  <a:spLocks/>
                </p:cNvSpPr>
                <p:nvPr/>
              </p:nvSpPr>
              <p:spPr bwMode="auto">
                <a:xfrm>
                  <a:off x="920751" y="2643188"/>
                  <a:ext cx="406400" cy="115888"/>
                </a:xfrm>
                <a:custGeom>
                  <a:avLst/>
                  <a:gdLst>
                    <a:gd name="T0" fmla="*/ 112 w 136"/>
                    <a:gd name="T1" fmla="*/ 0 h 39"/>
                    <a:gd name="T2" fmla="*/ 89 w 136"/>
                    <a:gd name="T3" fmla="*/ 9 h 39"/>
                    <a:gd name="T4" fmla="*/ 89 w 136"/>
                    <a:gd name="T5" fmla="*/ 10 h 39"/>
                    <a:gd name="T6" fmla="*/ 88 w 136"/>
                    <a:gd name="T7" fmla="*/ 11 h 39"/>
                    <a:gd name="T8" fmla="*/ 47 w 136"/>
                    <a:gd name="T9" fmla="*/ 28 h 39"/>
                    <a:gd name="T10" fmla="*/ 7 w 136"/>
                    <a:gd name="T11" fmla="*/ 9 h 39"/>
                    <a:gd name="T12" fmla="*/ 1 w 136"/>
                    <a:gd name="T13" fmla="*/ 9 h 39"/>
                    <a:gd name="T14" fmla="*/ 0 w 136"/>
                    <a:gd name="T15" fmla="*/ 12 h 39"/>
                    <a:gd name="T16" fmla="*/ 3 w 136"/>
                    <a:gd name="T17" fmla="*/ 16 h 39"/>
                    <a:gd name="T18" fmla="*/ 49 w 136"/>
                    <a:gd name="T19" fmla="*/ 38 h 39"/>
                    <a:gd name="T20" fmla="*/ 96 w 136"/>
                    <a:gd name="T21" fmla="*/ 17 h 39"/>
                    <a:gd name="T22" fmla="*/ 97 w 136"/>
                    <a:gd name="T23" fmla="*/ 16 h 39"/>
                    <a:gd name="T24" fmla="*/ 98 w 136"/>
                    <a:gd name="T25" fmla="*/ 15 h 39"/>
                    <a:gd name="T26" fmla="*/ 113 w 136"/>
                    <a:gd name="T27" fmla="*/ 9 h 39"/>
                    <a:gd name="T28" fmla="*/ 128 w 136"/>
                    <a:gd name="T29" fmla="*/ 16 h 39"/>
                    <a:gd name="T30" fmla="*/ 135 w 136"/>
                    <a:gd name="T31" fmla="*/ 16 h 39"/>
                    <a:gd name="T32" fmla="*/ 136 w 136"/>
                    <a:gd name="T33" fmla="*/ 13 h 39"/>
                    <a:gd name="T34" fmla="*/ 135 w 136"/>
                    <a:gd name="T35" fmla="*/ 9 h 39"/>
                    <a:gd name="T36" fmla="*/ 112 w 136"/>
                    <a:gd name="T3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39">
                      <a:moveTo>
                        <a:pt x="112" y="0"/>
                      </a:moveTo>
                      <a:cubicBezTo>
                        <a:pt x="103" y="0"/>
                        <a:pt x="96" y="3"/>
                        <a:pt x="89" y="9"/>
                      </a:cubicBezTo>
                      <a:cubicBezTo>
                        <a:pt x="89" y="10"/>
                        <a:pt x="89" y="10"/>
                        <a:pt x="89" y="10"/>
                      </a:cubicBezTo>
                      <a:cubicBezTo>
                        <a:pt x="88" y="11"/>
                        <a:pt x="88" y="11"/>
                        <a:pt x="88" y="11"/>
                      </a:cubicBezTo>
                      <a:cubicBezTo>
                        <a:pt x="77" y="23"/>
                        <a:pt x="62" y="28"/>
                        <a:pt x="47" y="28"/>
                      </a:cubicBezTo>
                      <a:cubicBezTo>
                        <a:pt x="32" y="28"/>
                        <a:pt x="18" y="21"/>
                        <a:pt x="7" y="9"/>
                      </a:cubicBezTo>
                      <a:cubicBezTo>
                        <a:pt x="5" y="7"/>
                        <a:pt x="2" y="7"/>
                        <a:pt x="1" y="9"/>
                      </a:cubicBezTo>
                      <a:cubicBezTo>
                        <a:pt x="0" y="9"/>
                        <a:pt x="0" y="10"/>
                        <a:pt x="0" y="12"/>
                      </a:cubicBezTo>
                      <a:cubicBezTo>
                        <a:pt x="0" y="13"/>
                        <a:pt x="2" y="15"/>
                        <a:pt x="3" y="16"/>
                      </a:cubicBezTo>
                      <a:cubicBezTo>
                        <a:pt x="15" y="30"/>
                        <a:pt x="31" y="38"/>
                        <a:pt x="49" y="38"/>
                      </a:cubicBezTo>
                      <a:cubicBezTo>
                        <a:pt x="66" y="39"/>
                        <a:pt x="83" y="31"/>
                        <a:pt x="96" y="17"/>
                      </a:cubicBezTo>
                      <a:cubicBezTo>
                        <a:pt x="97" y="16"/>
                        <a:pt x="97" y="16"/>
                        <a:pt x="97" y="16"/>
                      </a:cubicBezTo>
                      <a:cubicBezTo>
                        <a:pt x="98" y="15"/>
                        <a:pt x="98" y="15"/>
                        <a:pt x="98" y="15"/>
                      </a:cubicBezTo>
                      <a:cubicBezTo>
                        <a:pt x="102" y="11"/>
                        <a:pt x="107" y="9"/>
                        <a:pt x="113" y="9"/>
                      </a:cubicBezTo>
                      <a:cubicBezTo>
                        <a:pt x="119" y="9"/>
                        <a:pt x="124" y="12"/>
                        <a:pt x="128" y="16"/>
                      </a:cubicBezTo>
                      <a:cubicBezTo>
                        <a:pt x="131" y="19"/>
                        <a:pt x="134" y="19"/>
                        <a:pt x="135" y="16"/>
                      </a:cubicBezTo>
                      <a:cubicBezTo>
                        <a:pt x="136" y="15"/>
                        <a:pt x="136" y="14"/>
                        <a:pt x="136" y="13"/>
                      </a:cubicBezTo>
                      <a:cubicBezTo>
                        <a:pt x="136" y="11"/>
                        <a:pt x="135" y="10"/>
                        <a:pt x="135" y="9"/>
                      </a:cubicBezTo>
                      <a:cubicBezTo>
                        <a:pt x="128" y="4"/>
                        <a:pt x="121" y="0"/>
                        <a:pt x="112"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7" name="Freeform 171">
                  <a:extLst>
                    <a:ext uri="{FF2B5EF4-FFF2-40B4-BE49-F238E27FC236}">
                      <a16:creationId xmlns:a16="http://schemas.microsoft.com/office/drawing/2014/main" id="{21FAEE89-F3BD-44CB-8C68-2970F023039B}"/>
                    </a:ext>
                  </a:extLst>
                </p:cNvPr>
                <p:cNvSpPr>
                  <a:spLocks/>
                </p:cNvSpPr>
                <p:nvPr/>
              </p:nvSpPr>
              <p:spPr bwMode="auto">
                <a:xfrm>
                  <a:off x="996951" y="2501901"/>
                  <a:ext cx="403225" cy="117475"/>
                </a:xfrm>
                <a:custGeom>
                  <a:avLst/>
                  <a:gdLst>
                    <a:gd name="T0" fmla="*/ 48 w 135"/>
                    <a:gd name="T1" fmla="*/ 28 h 39"/>
                    <a:gd name="T2" fmla="*/ 88 w 135"/>
                    <a:gd name="T3" fmla="*/ 11 h 39"/>
                    <a:gd name="T4" fmla="*/ 127 w 135"/>
                    <a:gd name="T5" fmla="*/ 30 h 39"/>
                    <a:gd name="T6" fmla="*/ 134 w 135"/>
                    <a:gd name="T7" fmla="*/ 30 h 39"/>
                    <a:gd name="T8" fmla="*/ 135 w 135"/>
                    <a:gd name="T9" fmla="*/ 26 h 39"/>
                    <a:gd name="T10" fmla="*/ 134 w 135"/>
                    <a:gd name="T11" fmla="*/ 22 h 39"/>
                    <a:gd name="T12" fmla="*/ 87 w 135"/>
                    <a:gd name="T13" fmla="*/ 0 h 39"/>
                    <a:gd name="T14" fmla="*/ 40 w 135"/>
                    <a:gd name="T15" fmla="*/ 21 h 39"/>
                    <a:gd name="T16" fmla="*/ 39 w 135"/>
                    <a:gd name="T17" fmla="*/ 22 h 39"/>
                    <a:gd name="T18" fmla="*/ 38 w 135"/>
                    <a:gd name="T19" fmla="*/ 23 h 39"/>
                    <a:gd name="T20" fmla="*/ 23 w 135"/>
                    <a:gd name="T21" fmla="*/ 29 h 39"/>
                    <a:gd name="T22" fmla="*/ 8 w 135"/>
                    <a:gd name="T23" fmla="*/ 22 h 39"/>
                    <a:gd name="T24" fmla="*/ 1 w 135"/>
                    <a:gd name="T25" fmla="*/ 22 h 39"/>
                    <a:gd name="T26" fmla="*/ 0 w 135"/>
                    <a:gd name="T27" fmla="*/ 25 h 39"/>
                    <a:gd name="T28" fmla="*/ 1 w 135"/>
                    <a:gd name="T29" fmla="*/ 29 h 39"/>
                    <a:gd name="T30" fmla="*/ 23 w 135"/>
                    <a:gd name="T31" fmla="*/ 39 h 39"/>
                    <a:gd name="T32" fmla="*/ 45 w 135"/>
                    <a:gd name="T33" fmla="*/ 30 h 39"/>
                    <a:gd name="T34" fmla="*/ 46 w 135"/>
                    <a:gd name="T35" fmla="*/ 29 h 39"/>
                    <a:gd name="T36" fmla="*/ 48 w 135"/>
                    <a:gd name="T3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39">
                      <a:moveTo>
                        <a:pt x="48" y="28"/>
                      </a:moveTo>
                      <a:cubicBezTo>
                        <a:pt x="58" y="17"/>
                        <a:pt x="73" y="11"/>
                        <a:pt x="88" y="11"/>
                      </a:cubicBezTo>
                      <a:cubicBezTo>
                        <a:pt x="103" y="11"/>
                        <a:pt x="117" y="18"/>
                        <a:pt x="127" y="30"/>
                      </a:cubicBezTo>
                      <a:cubicBezTo>
                        <a:pt x="129" y="32"/>
                        <a:pt x="132" y="32"/>
                        <a:pt x="134" y="30"/>
                      </a:cubicBezTo>
                      <a:cubicBezTo>
                        <a:pt x="135" y="29"/>
                        <a:pt x="135" y="27"/>
                        <a:pt x="135" y="26"/>
                      </a:cubicBezTo>
                      <a:cubicBezTo>
                        <a:pt x="135" y="24"/>
                        <a:pt x="134" y="23"/>
                        <a:pt x="134" y="22"/>
                      </a:cubicBezTo>
                      <a:cubicBezTo>
                        <a:pt x="122" y="8"/>
                        <a:pt x="105" y="0"/>
                        <a:pt x="87" y="0"/>
                      </a:cubicBezTo>
                      <a:cubicBezTo>
                        <a:pt x="70" y="0"/>
                        <a:pt x="53" y="7"/>
                        <a:pt x="40" y="21"/>
                      </a:cubicBezTo>
                      <a:cubicBezTo>
                        <a:pt x="39" y="22"/>
                        <a:pt x="39" y="22"/>
                        <a:pt x="39" y="22"/>
                      </a:cubicBezTo>
                      <a:cubicBezTo>
                        <a:pt x="38" y="23"/>
                        <a:pt x="38" y="23"/>
                        <a:pt x="38" y="23"/>
                      </a:cubicBezTo>
                      <a:cubicBezTo>
                        <a:pt x="34" y="27"/>
                        <a:pt x="29" y="29"/>
                        <a:pt x="23" y="29"/>
                      </a:cubicBezTo>
                      <a:cubicBezTo>
                        <a:pt x="17" y="29"/>
                        <a:pt x="13" y="26"/>
                        <a:pt x="8" y="22"/>
                      </a:cubicBezTo>
                      <a:cubicBezTo>
                        <a:pt x="6" y="19"/>
                        <a:pt x="3" y="19"/>
                        <a:pt x="1" y="22"/>
                      </a:cubicBezTo>
                      <a:cubicBezTo>
                        <a:pt x="0" y="23"/>
                        <a:pt x="0" y="24"/>
                        <a:pt x="0" y="25"/>
                      </a:cubicBezTo>
                      <a:cubicBezTo>
                        <a:pt x="0" y="27"/>
                        <a:pt x="1" y="28"/>
                        <a:pt x="1" y="29"/>
                      </a:cubicBezTo>
                      <a:cubicBezTo>
                        <a:pt x="7" y="36"/>
                        <a:pt x="15" y="39"/>
                        <a:pt x="23" y="39"/>
                      </a:cubicBezTo>
                      <a:cubicBezTo>
                        <a:pt x="32" y="39"/>
                        <a:pt x="39" y="36"/>
                        <a:pt x="45" y="30"/>
                      </a:cubicBezTo>
                      <a:cubicBezTo>
                        <a:pt x="46" y="29"/>
                        <a:pt x="46" y="29"/>
                        <a:pt x="46" y="29"/>
                      </a:cubicBezTo>
                      <a:lnTo>
                        <a:pt x="48" y="28"/>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8" name="Freeform 172">
                  <a:extLst>
                    <a:ext uri="{FF2B5EF4-FFF2-40B4-BE49-F238E27FC236}">
                      <a16:creationId xmlns:a16="http://schemas.microsoft.com/office/drawing/2014/main" id="{BD0D656F-88C4-4922-9BA6-F746A66FFB37}"/>
                    </a:ext>
                  </a:extLst>
                </p:cNvPr>
                <p:cNvSpPr>
                  <a:spLocks/>
                </p:cNvSpPr>
                <p:nvPr/>
              </p:nvSpPr>
              <p:spPr bwMode="auto">
                <a:xfrm>
                  <a:off x="1130301" y="2703513"/>
                  <a:ext cx="138113" cy="98425"/>
                </a:xfrm>
                <a:custGeom>
                  <a:avLst/>
                  <a:gdLst>
                    <a:gd name="T0" fmla="*/ 43 w 46"/>
                    <a:gd name="T1" fmla="*/ 0 h 33"/>
                    <a:gd name="T2" fmla="*/ 35 w 46"/>
                    <a:gd name="T3" fmla="*/ 4 h 33"/>
                    <a:gd name="T4" fmla="*/ 34 w 46"/>
                    <a:gd name="T5" fmla="*/ 5 h 33"/>
                    <a:gd name="T6" fmla="*/ 5 w 46"/>
                    <a:gd name="T7" fmla="*/ 23 h 33"/>
                    <a:gd name="T8" fmla="*/ 0 w 46"/>
                    <a:gd name="T9" fmla="*/ 32 h 33"/>
                    <a:gd name="T10" fmla="*/ 1 w 46"/>
                    <a:gd name="T11" fmla="*/ 33 h 33"/>
                    <a:gd name="T12" fmla="*/ 5 w 46"/>
                    <a:gd name="T13" fmla="*/ 24 h 33"/>
                    <a:gd name="T14" fmla="*/ 35 w 46"/>
                    <a:gd name="T15" fmla="*/ 5 h 33"/>
                    <a:gd name="T16" fmla="*/ 36 w 46"/>
                    <a:gd name="T17" fmla="*/ 4 h 33"/>
                    <a:gd name="T18" fmla="*/ 44 w 46"/>
                    <a:gd name="T19" fmla="*/ 1 h 33"/>
                    <a:gd name="T20" fmla="*/ 46 w 46"/>
                    <a:gd name="T21" fmla="*/ 1 h 33"/>
                    <a:gd name="T22" fmla="*/ 46 w 46"/>
                    <a:gd name="T23" fmla="*/ 1 h 33"/>
                    <a:gd name="T24" fmla="*/ 43 w 46"/>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3">
                      <a:moveTo>
                        <a:pt x="43" y="0"/>
                      </a:moveTo>
                      <a:cubicBezTo>
                        <a:pt x="40" y="0"/>
                        <a:pt x="38" y="1"/>
                        <a:pt x="35" y="4"/>
                      </a:cubicBezTo>
                      <a:cubicBezTo>
                        <a:pt x="34" y="5"/>
                        <a:pt x="34" y="5"/>
                        <a:pt x="34" y="5"/>
                      </a:cubicBezTo>
                      <a:cubicBezTo>
                        <a:pt x="25" y="14"/>
                        <a:pt x="16" y="20"/>
                        <a:pt x="5" y="23"/>
                      </a:cubicBezTo>
                      <a:cubicBezTo>
                        <a:pt x="0" y="32"/>
                        <a:pt x="0" y="32"/>
                        <a:pt x="0" y="32"/>
                      </a:cubicBezTo>
                      <a:cubicBezTo>
                        <a:pt x="1" y="33"/>
                        <a:pt x="1" y="33"/>
                        <a:pt x="1" y="33"/>
                      </a:cubicBezTo>
                      <a:cubicBezTo>
                        <a:pt x="5" y="24"/>
                        <a:pt x="5" y="24"/>
                        <a:pt x="5" y="24"/>
                      </a:cubicBezTo>
                      <a:cubicBezTo>
                        <a:pt x="16" y="21"/>
                        <a:pt x="26" y="14"/>
                        <a:pt x="35" y="5"/>
                      </a:cubicBezTo>
                      <a:cubicBezTo>
                        <a:pt x="36" y="4"/>
                        <a:pt x="36" y="4"/>
                        <a:pt x="36" y="4"/>
                      </a:cubicBezTo>
                      <a:cubicBezTo>
                        <a:pt x="38" y="2"/>
                        <a:pt x="41" y="1"/>
                        <a:pt x="44" y="1"/>
                      </a:cubicBezTo>
                      <a:cubicBezTo>
                        <a:pt x="45" y="1"/>
                        <a:pt x="45" y="1"/>
                        <a:pt x="46" y="1"/>
                      </a:cubicBezTo>
                      <a:cubicBezTo>
                        <a:pt x="46" y="1"/>
                        <a:pt x="46" y="1"/>
                        <a:pt x="46" y="1"/>
                      </a:cubicBezTo>
                      <a:cubicBezTo>
                        <a:pt x="45" y="1"/>
                        <a:pt x="45" y="0"/>
                        <a:pt x="43"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9" name="Freeform 173">
                  <a:extLst>
                    <a:ext uri="{FF2B5EF4-FFF2-40B4-BE49-F238E27FC236}">
                      <a16:creationId xmlns:a16="http://schemas.microsoft.com/office/drawing/2014/main" id="{8D742534-64FE-4FC8-AF52-9DA23577A8DB}"/>
                    </a:ext>
                  </a:extLst>
                </p:cNvPr>
                <p:cNvSpPr>
                  <a:spLocks/>
                </p:cNvSpPr>
                <p:nvPr/>
              </p:nvSpPr>
              <p:spPr bwMode="auto">
                <a:xfrm>
                  <a:off x="1133476" y="2705101"/>
                  <a:ext cx="134938" cy="117475"/>
                </a:xfrm>
                <a:custGeom>
                  <a:avLst/>
                  <a:gdLst>
                    <a:gd name="T0" fmla="*/ 43 w 45"/>
                    <a:gd name="T1" fmla="*/ 0 h 39"/>
                    <a:gd name="T2" fmla="*/ 35 w 45"/>
                    <a:gd name="T3" fmla="*/ 3 h 39"/>
                    <a:gd name="T4" fmla="*/ 34 w 45"/>
                    <a:gd name="T5" fmla="*/ 4 h 39"/>
                    <a:gd name="T6" fmla="*/ 4 w 45"/>
                    <a:gd name="T7" fmla="*/ 23 h 39"/>
                    <a:gd name="T8" fmla="*/ 0 w 45"/>
                    <a:gd name="T9" fmla="*/ 32 h 39"/>
                    <a:gd name="T10" fmla="*/ 7 w 45"/>
                    <a:gd name="T11" fmla="*/ 39 h 39"/>
                    <a:gd name="T12" fmla="*/ 45 w 45"/>
                    <a:gd name="T13" fmla="*/ 0 h 39"/>
                    <a:gd name="T14" fmla="*/ 43 w 45"/>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9">
                      <a:moveTo>
                        <a:pt x="43" y="0"/>
                      </a:moveTo>
                      <a:cubicBezTo>
                        <a:pt x="40" y="0"/>
                        <a:pt x="37" y="1"/>
                        <a:pt x="35" y="3"/>
                      </a:cubicBezTo>
                      <a:cubicBezTo>
                        <a:pt x="34" y="4"/>
                        <a:pt x="34" y="4"/>
                        <a:pt x="34" y="4"/>
                      </a:cubicBezTo>
                      <a:cubicBezTo>
                        <a:pt x="25" y="13"/>
                        <a:pt x="15" y="20"/>
                        <a:pt x="4" y="23"/>
                      </a:cubicBezTo>
                      <a:cubicBezTo>
                        <a:pt x="0" y="32"/>
                        <a:pt x="0" y="32"/>
                        <a:pt x="0" y="32"/>
                      </a:cubicBezTo>
                      <a:cubicBezTo>
                        <a:pt x="7" y="39"/>
                        <a:pt x="7" y="39"/>
                        <a:pt x="7" y="39"/>
                      </a:cubicBezTo>
                      <a:cubicBezTo>
                        <a:pt x="45" y="0"/>
                        <a:pt x="45" y="0"/>
                        <a:pt x="45" y="0"/>
                      </a:cubicBezTo>
                      <a:cubicBezTo>
                        <a:pt x="44" y="0"/>
                        <a:pt x="44" y="0"/>
                        <a:pt x="43"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0" name="Freeform 174">
                  <a:extLst>
                    <a:ext uri="{FF2B5EF4-FFF2-40B4-BE49-F238E27FC236}">
                      <a16:creationId xmlns:a16="http://schemas.microsoft.com/office/drawing/2014/main" id="{92448F97-B870-402D-864E-9C70F8B8E880}"/>
                    </a:ext>
                  </a:extLst>
                </p:cNvPr>
                <p:cNvSpPr>
                  <a:spLocks noEditPoints="1"/>
                </p:cNvSpPr>
                <p:nvPr/>
              </p:nvSpPr>
              <p:spPr bwMode="auto">
                <a:xfrm>
                  <a:off x="1123951" y="2362201"/>
                  <a:ext cx="388938" cy="188913"/>
                </a:xfrm>
                <a:custGeom>
                  <a:avLst/>
                  <a:gdLst>
                    <a:gd name="T0" fmla="*/ 45 w 130"/>
                    <a:gd name="T1" fmla="*/ 39 h 63"/>
                    <a:gd name="T2" fmla="*/ 8 w 130"/>
                    <a:gd name="T3" fmla="*/ 48 h 63"/>
                    <a:gd name="T4" fmla="*/ 8 w 130"/>
                    <a:gd name="T5" fmla="*/ 49 h 63"/>
                    <a:gd name="T6" fmla="*/ 45 w 130"/>
                    <a:gd name="T7" fmla="*/ 39 h 63"/>
                    <a:gd name="T8" fmla="*/ 93 w 130"/>
                    <a:gd name="T9" fmla="*/ 59 h 63"/>
                    <a:gd name="T10" fmla="*/ 98 w 130"/>
                    <a:gd name="T11" fmla="*/ 63 h 63"/>
                    <a:gd name="T12" fmla="*/ 92 w 130"/>
                    <a:gd name="T13" fmla="*/ 58 h 63"/>
                    <a:gd name="T14" fmla="*/ 45 w 130"/>
                    <a:gd name="T15" fmla="*/ 39 h 63"/>
                    <a:gd name="T16" fmla="*/ 83 w 130"/>
                    <a:gd name="T17" fmla="*/ 0 h 63"/>
                    <a:gd name="T18" fmla="*/ 62 w 130"/>
                    <a:gd name="T19" fmla="*/ 0 h 63"/>
                    <a:gd name="T20" fmla="*/ 61 w 130"/>
                    <a:gd name="T21" fmla="*/ 2 h 63"/>
                    <a:gd name="T22" fmla="*/ 54 w 130"/>
                    <a:gd name="T23" fmla="*/ 24 h 63"/>
                    <a:gd name="T24" fmla="*/ 40 w 130"/>
                    <a:gd name="T25" fmla="*/ 30 h 63"/>
                    <a:gd name="T26" fmla="*/ 15 w 130"/>
                    <a:gd name="T27" fmla="*/ 19 h 63"/>
                    <a:gd name="T28" fmla="*/ 0 w 130"/>
                    <a:gd name="T29" fmla="*/ 33 h 63"/>
                    <a:gd name="T30" fmla="*/ 15 w 130"/>
                    <a:gd name="T31" fmla="*/ 19 h 63"/>
                    <a:gd name="T32" fmla="*/ 40 w 130"/>
                    <a:gd name="T33" fmla="*/ 30 h 63"/>
                    <a:gd name="T34" fmla="*/ 54 w 130"/>
                    <a:gd name="T35" fmla="*/ 24 h 63"/>
                    <a:gd name="T36" fmla="*/ 61 w 130"/>
                    <a:gd name="T37" fmla="*/ 2 h 63"/>
                    <a:gd name="T38" fmla="*/ 62 w 130"/>
                    <a:gd name="T39" fmla="*/ 0 h 63"/>
                    <a:gd name="T40" fmla="*/ 83 w 130"/>
                    <a:gd name="T41" fmla="*/ 0 h 63"/>
                    <a:gd name="T42" fmla="*/ 92 w 130"/>
                    <a:gd name="T43" fmla="*/ 24 h 63"/>
                    <a:gd name="T44" fmla="*/ 107 w 130"/>
                    <a:gd name="T45" fmla="*/ 30 h 63"/>
                    <a:gd name="T46" fmla="*/ 128 w 130"/>
                    <a:gd name="T47" fmla="*/ 19 h 63"/>
                    <a:gd name="T48" fmla="*/ 130 w 130"/>
                    <a:gd name="T49" fmla="*/ 18 h 63"/>
                    <a:gd name="T50" fmla="*/ 130 w 130"/>
                    <a:gd name="T51" fmla="*/ 18 h 63"/>
                    <a:gd name="T52" fmla="*/ 127 w 130"/>
                    <a:gd name="T53" fmla="*/ 19 h 63"/>
                    <a:gd name="T54" fmla="*/ 106 w 130"/>
                    <a:gd name="T55" fmla="*/ 30 h 63"/>
                    <a:gd name="T56" fmla="*/ 92 w 130"/>
                    <a:gd name="T57" fmla="*/ 24 h 63"/>
                    <a:gd name="T58" fmla="*/ 83 w 130"/>
                    <a:gd name="T5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63">
                      <a:moveTo>
                        <a:pt x="45" y="39"/>
                      </a:moveTo>
                      <a:cubicBezTo>
                        <a:pt x="32" y="39"/>
                        <a:pt x="20" y="42"/>
                        <a:pt x="8" y="48"/>
                      </a:cubicBezTo>
                      <a:cubicBezTo>
                        <a:pt x="8" y="49"/>
                        <a:pt x="8" y="49"/>
                        <a:pt x="8" y="49"/>
                      </a:cubicBezTo>
                      <a:cubicBezTo>
                        <a:pt x="20" y="42"/>
                        <a:pt x="32" y="39"/>
                        <a:pt x="45" y="39"/>
                      </a:cubicBezTo>
                      <a:cubicBezTo>
                        <a:pt x="63" y="40"/>
                        <a:pt x="80" y="47"/>
                        <a:pt x="93" y="59"/>
                      </a:cubicBezTo>
                      <a:cubicBezTo>
                        <a:pt x="95" y="60"/>
                        <a:pt x="96" y="62"/>
                        <a:pt x="98" y="63"/>
                      </a:cubicBezTo>
                      <a:cubicBezTo>
                        <a:pt x="96" y="61"/>
                        <a:pt x="94" y="60"/>
                        <a:pt x="92" y="58"/>
                      </a:cubicBezTo>
                      <a:cubicBezTo>
                        <a:pt x="79" y="46"/>
                        <a:pt x="63" y="40"/>
                        <a:pt x="45" y="39"/>
                      </a:cubicBezTo>
                      <a:moveTo>
                        <a:pt x="83" y="0"/>
                      </a:move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15" y="19"/>
                        <a:pt x="15" y="19"/>
                        <a:pt x="15" y="19"/>
                      </a:cubicBezTo>
                      <a:cubicBezTo>
                        <a:pt x="40" y="30"/>
                        <a:pt x="40" y="30"/>
                        <a:pt x="40" y="30"/>
                      </a:cubicBezTo>
                      <a:cubicBezTo>
                        <a:pt x="54" y="24"/>
                        <a:pt x="54" y="24"/>
                        <a:pt x="54" y="24"/>
                      </a:cubicBezTo>
                      <a:cubicBezTo>
                        <a:pt x="61" y="2"/>
                        <a:pt x="61" y="2"/>
                        <a:pt x="61" y="2"/>
                      </a:cubicBezTo>
                      <a:cubicBezTo>
                        <a:pt x="62" y="0"/>
                        <a:pt x="62" y="0"/>
                        <a:pt x="62" y="0"/>
                      </a:cubicBezTo>
                      <a:cubicBezTo>
                        <a:pt x="83" y="0"/>
                        <a:pt x="83" y="0"/>
                        <a:pt x="83" y="0"/>
                      </a:cubicBezTo>
                      <a:cubicBezTo>
                        <a:pt x="92" y="24"/>
                        <a:pt x="92" y="24"/>
                        <a:pt x="92" y="24"/>
                      </a:cubicBezTo>
                      <a:cubicBezTo>
                        <a:pt x="107" y="30"/>
                        <a:pt x="107" y="30"/>
                        <a:pt x="107" y="30"/>
                      </a:cubicBezTo>
                      <a:cubicBezTo>
                        <a:pt x="128" y="19"/>
                        <a:pt x="128" y="19"/>
                        <a:pt x="128" y="19"/>
                      </a:cubicBezTo>
                      <a:cubicBezTo>
                        <a:pt x="130" y="18"/>
                        <a:pt x="130" y="18"/>
                        <a:pt x="130" y="18"/>
                      </a:cubicBezTo>
                      <a:cubicBezTo>
                        <a:pt x="130" y="18"/>
                        <a:pt x="130" y="18"/>
                        <a:pt x="130" y="18"/>
                      </a:cubicBezTo>
                      <a:cubicBezTo>
                        <a:pt x="127" y="19"/>
                        <a:pt x="127" y="19"/>
                        <a:pt x="127" y="19"/>
                      </a:cubicBezTo>
                      <a:cubicBezTo>
                        <a:pt x="106" y="30"/>
                        <a:pt x="106" y="30"/>
                        <a:pt x="106" y="30"/>
                      </a:cubicBezTo>
                      <a:cubicBezTo>
                        <a:pt x="92" y="24"/>
                        <a:pt x="92" y="24"/>
                        <a:pt x="92" y="24"/>
                      </a:cubicBezTo>
                      <a:cubicBezTo>
                        <a:pt x="83" y="0"/>
                        <a:pt x="83" y="0"/>
                        <a:pt x="83"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2" name="Freeform 175">
                  <a:extLst>
                    <a:ext uri="{FF2B5EF4-FFF2-40B4-BE49-F238E27FC236}">
                      <a16:creationId xmlns:a16="http://schemas.microsoft.com/office/drawing/2014/main" id="{061F9FA5-4139-470D-A91D-6D2D8649B258}"/>
                    </a:ext>
                  </a:extLst>
                </p:cNvPr>
                <p:cNvSpPr>
                  <a:spLocks/>
                </p:cNvSpPr>
                <p:nvPr/>
              </p:nvSpPr>
              <p:spPr bwMode="auto">
                <a:xfrm>
                  <a:off x="1123951" y="2362201"/>
                  <a:ext cx="412750" cy="190500"/>
                </a:xfrm>
                <a:custGeom>
                  <a:avLst/>
                  <a:gdLst>
                    <a:gd name="T0" fmla="*/ 83 w 138"/>
                    <a:gd name="T1" fmla="*/ 0 h 64"/>
                    <a:gd name="T2" fmla="*/ 62 w 138"/>
                    <a:gd name="T3" fmla="*/ 0 h 64"/>
                    <a:gd name="T4" fmla="*/ 61 w 138"/>
                    <a:gd name="T5" fmla="*/ 2 h 64"/>
                    <a:gd name="T6" fmla="*/ 54 w 138"/>
                    <a:gd name="T7" fmla="*/ 24 h 64"/>
                    <a:gd name="T8" fmla="*/ 40 w 138"/>
                    <a:gd name="T9" fmla="*/ 30 h 64"/>
                    <a:gd name="T10" fmla="*/ 15 w 138"/>
                    <a:gd name="T11" fmla="*/ 19 h 64"/>
                    <a:gd name="T12" fmla="*/ 0 w 138"/>
                    <a:gd name="T13" fmla="*/ 33 h 64"/>
                    <a:gd name="T14" fmla="*/ 2 w 138"/>
                    <a:gd name="T15" fmla="*/ 36 h 64"/>
                    <a:gd name="T16" fmla="*/ 8 w 138"/>
                    <a:gd name="T17" fmla="*/ 48 h 64"/>
                    <a:gd name="T18" fmla="*/ 45 w 138"/>
                    <a:gd name="T19" fmla="*/ 39 h 64"/>
                    <a:gd name="T20" fmla="*/ 92 w 138"/>
                    <a:gd name="T21" fmla="*/ 58 h 64"/>
                    <a:gd name="T22" fmla="*/ 98 w 138"/>
                    <a:gd name="T23" fmla="*/ 63 h 64"/>
                    <a:gd name="T24" fmla="*/ 99 w 138"/>
                    <a:gd name="T25" fmla="*/ 64 h 64"/>
                    <a:gd name="T26" fmla="*/ 138 w 138"/>
                    <a:gd name="T27" fmla="*/ 25 h 64"/>
                    <a:gd name="T28" fmla="*/ 130 w 138"/>
                    <a:gd name="T29" fmla="*/ 18 h 64"/>
                    <a:gd name="T30" fmla="*/ 128 w 138"/>
                    <a:gd name="T31" fmla="*/ 19 h 64"/>
                    <a:gd name="T32" fmla="*/ 107 w 138"/>
                    <a:gd name="T33" fmla="*/ 30 h 64"/>
                    <a:gd name="T34" fmla="*/ 92 w 138"/>
                    <a:gd name="T35" fmla="*/ 24 h 64"/>
                    <a:gd name="T36" fmla="*/ 83 w 138"/>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64">
                      <a:moveTo>
                        <a:pt x="83" y="0"/>
                      </a:moveTo>
                      <a:cubicBezTo>
                        <a:pt x="62" y="0"/>
                        <a:pt x="62" y="0"/>
                        <a:pt x="62" y="0"/>
                      </a:cubicBezTo>
                      <a:cubicBezTo>
                        <a:pt x="61" y="2"/>
                        <a:pt x="61" y="2"/>
                        <a:pt x="61" y="2"/>
                      </a:cubicBezTo>
                      <a:cubicBezTo>
                        <a:pt x="54" y="24"/>
                        <a:pt x="54" y="24"/>
                        <a:pt x="54" y="24"/>
                      </a:cubicBezTo>
                      <a:cubicBezTo>
                        <a:pt x="40" y="30"/>
                        <a:pt x="40" y="30"/>
                        <a:pt x="40" y="30"/>
                      </a:cubicBezTo>
                      <a:cubicBezTo>
                        <a:pt x="15" y="19"/>
                        <a:pt x="15" y="19"/>
                        <a:pt x="15" y="19"/>
                      </a:cubicBezTo>
                      <a:cubicBezTo>
                        <a:pt x="0" y="33"/>
                        <a:pt x="0" y="33"/>
                        <a:pt x="0" y="33"/>
                      </a:cubicBezTo>
                      <a:cubicBezTo>
                        <a:pt x="2" y="36"/>
                        <a:pt x="2" y="36"/>
                        <a:pt x="2" y="36"/>
                      </a:cubicBezTo>
                      <a:cubicBezTo>
                        <a:pt x="8" y="48"/>
                        <a:pt x="8" y="48"/>
                        <a:pt x="8" y="48"/>
                      </a:cubicBezTo>
                      <a:cubicBezTo>
                        <a:pt x="20" y="42"/>
                        <a:pt x="32" y="39"/>
                        <a:pt x="45" y="39"/>
                      </a:cubicBezTo>
                      <a:cubicBezTo>
                        <a:pt x="63" y="40"/>
                        <a:pt x="79" y="46"/>
                        <a:pt x="92" y="58"/>
                      </a:cubicBezTo>
                      <a:cubicBezTo>
                        <a:pt x="94" y="60"/>
                        <a:pt x="96" y="61"/>
                        <a:pt x="98" y="63"/>
                      </a:cubicBezTo>
                      <a:cubicBezTo>
                        <a:pt x="99" y="63"/>
                        <a:pt x="99" y="64"/>
                        <a:pt x="99" y="64"/>
                      </a:cubicBezTo>
                      <a:cubicBezTo>
                        <a:pt x="138" y="25"/>
                        <a:pt x="138" y="25"/>
                        <a:pt x="138" y="25"/>
                      </a:cubicBezTo>
                      <a:cubicBezTo>
                        <a:pt x="130" y="18"/>
                        <a:pt x="130" y="18"/>
                        <a:pt x="130" y="18"/>
                      </a:cubicBezTo>
                      <a:cubicBezTo>
                        <a:pt x="128" y="19"/>
                        <a:pt x="128" y="19"/>
                        <a:pt x="128" y="19"/>
                      </a:cubicBezTo>
                      <a:cubicBezTo>
                        <a:pt x="107" y="30"/>
                        <a:pt x="107" y="30"/>
                        <a:pt x="107" y="30"/>
                      </a:cubicBezTo>
                      <a:cubicBezTo>
                        <a:pt x="92" y="24"/>
                        <a:pt x="92" y="24"/>
                        <a:pt x="92" y="24"/>
                      </a:cubicBezTo>
                      <a:cubicBezTo>
                        <a:pt x="83" y="0"/>
                        <a:pt x="83" y="0"/>
                        <a:pt x="83"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28" name="Group 2227">
              <a:extLst>
                <a:ext uri="{FF2B5EF4-FFF2-40B4-BE49-F238E27FC236}">
                  <a16:creationId xmlns:a16="http://schemas.microsoft.com/office/drawing/2014/main" id="{E9FF50BB-7361-4709-8732-FBEC1BD2F82C}"/>
                </a:ext>
              </a:extLst>
            </p:cNvPr>
            <p:cNvGrpSpPr/>
            <p:nvPr/>
          </p:nvGrpSpPr>
          <p:grpSpPr>
            <a:xfrm>
              <a:off x="1287184" y="2540059"/>
              <a:ext cx="2497322" cy="753770"/>
              <a:chOff x="1343527" y="2624099"/>
              <a:chExt cx="2497322" cy="753770"/>
            </a:xfrm>
          </p:grpSpPr>
          <p:sp>
            <p:nvSpPr>
              <p:cNvPr id="895" name="Rectangle 894">
                <a:extLst>
                  <a:ext uri="{FF2B5EF4-FFF2-40B4-BE49-F238E27FC236}">
                    <a16:creationId xmlns:a16="http://schemas.microsoft.com/office/drawing/2014/main" id="{C378A93A-F0B0-4020-A326-B8A4A6475297}"/>
                  </a:ext>
                </a:extLst>
              </p:cNvPr>
              <p:cNvSpPr/>
              <p:nvPr/>
            </p:nvSpPr>
            <p:spPr>
              <a:xfrm>
                <a:off x="1343527" y="2823871"/>
                <a:ext cx="2497322"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Ingests browsing activity from Azure Event Hub, aggregates it and delivers it to Azure Storage in near real-time.</a:t>
                </a:r>
              </a:p>
            </p:txBody>
          </p:sp>
          <p:sp>
            <p:nvSpPr>
              <p:cNvPr id="896" name="Rectangle 895">
                <a:extLst>
                  <a:ext uri="{FF2B5EF4-FFF2-40B4-BE49-F238E27FC236}">
                    <a16:creationId xmlns:a16="http://schemas.microsoft.com/office/drawing/2014/main" id="{ABD9A3E2-2776-4DA3-9BF7-9B43FDC8DBB5}"/>
                  </a:ext>
                </a:extLst>
              </p:cNvPr>
              <p:cNvSpPr/>
              <p:nvPr/>
            </p:nvSpPr>
            <p:spPr>
              <a:xfrm>
                <a:off x="1349877" y="2624099"/>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grpSp>
        <p:nvGrpSpPr>
          <p:cNvPr id="2235" name="Group 2234">
            <a:extLst>
              <a:ext uri="{FF2B5EF4-FFF2-40B4-BE49-F238E27FC236}">
                <a16:creationId xmlns:a16="http://schemas.microsoft.com/office/drawing/2014/main" id="{79BEFD16-CF7C-491A-8DFA-717A00E8D1BC}"/>
              </a:ext>
            </a:extLst>
          </p:cNvPr>
          <p:cNvGrpSpPr/>
          <p:nvPr/>
        </p:nvGrpSpPr>
        <p:grpSpPr>
          <a:xfrm>
            <a:off x="4941874" y="2151735"/>
            <a:ext cx="3298535" cy="951459"/>
            <a:chOff x="4628610" y="2534281"/>
            <a:chExt cx="3298535" cy="951459"/>
          </a:xfrm>
        </p:grpSpPr>
        <p:grpSp>
          <p:nvGrpSpPr>
            <p:cNvPr id="2234" name="Group 2233">
              <a:extLst>
                <a:ext uri="{FF2B5EF4-FFF2-40B4-BE49-F238E27FC236}">
                  <a16:creationId xmlns:a16="http://schemas.microsoft.com/office/drawing/2014/main" id="{357FEA7A-D8D4-47C4-A52E-8976EB53F4B3}"/>
                </a:ext>
              </a:extLst>
            </p:cNvPr>
            <p:cNvGrpSpPr/>
            <p:nvPr/>
          </p:nvGrpSpPr>
          <p:grpSpPr>
            <a:xfrm>
              <a:off x="4628610" y="2534281"/>
              <a:ext cx="3273155" cy="951459"/>
              <a:chOff x="4628610" y="2534281"/>
              <a:chExt cx="3273155" cy="951459"/>
            </a:xfrm>
          </p:grpSpPr>
          <p:sp>
            <p:nvSpPr>
              <p:cNvPr id="879" name="Rectangle 878">
                <a:extLst>
                  <a:ext uri="{FF2B5EF4-FFF2-40B4-BE49-F238E27FC236}">
                    <a16:creationId xmlns:a16="http://schemas.microsoft.com/office/drawing/2014/main" id="{5FB01027-C27B-4497-854E-83C902922D5D}"/>
                  </a:ext>
                </a:extLst>
              </p:cNvPr>
              <p:cNvSpPr/>
              <p:nvPr/>
            </p:nvSpPr>
            <p:spPr bwMode="auto">
              <a:xfrm>
                <a:off x="4628610" y="2534281"/>
                <a:ext cx="3273155" cy="9514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2" name="Group 2211">
                <a:extLst>
                  <a:ext uri="{FF2B5EF4-FFF2-40B4-BE49-F238E27FC236}">
                    <a16:creationId xmlns:a16="http://schemas.microsoft.com/office/drawing/2014/main" id="{CD7B1FFF-E987-48C0-979D-92C4E3FBE47A}"/>
                  </a:ext>
                </a:extLst>
              </p:cNvPr>
              <p:cNvGrpSpPr/>
              <p:nvPr/>
            </p:nvGrpSpPr>
            <p:grpSpPr>
              <a:xfrm>
                <a:off x="4813672" y="2740929"/>
                <a:ext cx="588963" cy="538163"/>
                <a:chOff x="4078288" y="2403476"/>
                <a:chExt cx="588963" cy="538163"/>
              </a:xfrm>
            </p:grpSpPr>
            <p:sp>
              <p:nvSpPr>
                <p:cNvPr id="2184" name="Freeform 181">
                  <a:extLst>
                    <a:ext uri="{FF2B5EF4-FFF2-40B4-BE49-F238E27FC236}">
                      <a16:creationId xmlns:a16="http://schemas.microsoft.com/office/drawing/2014/main" id="{AB5CFEFC-E3F1-42A5-AF1A-7EC58122FBD4}"/>
                    </a:ext>
                  </a:extLst>
                </p:cNvPr>
                <p:cNvSpPr>
                  <a:spLocks/>
                </p:cNvSpPr>
                <p:nvPr/>
              </p:nvSpPr>
              <p:spPr bwMode="auto">
                <a:xfrm>
                  <a:off x="4078288" y="2481263"/>
                  <a:ext cx="493713" cy="344488"/>
                </a:xfrm>
                <a:custGeom>
                  <a:avLst/>
                  <a:gdLst>
                    <a:gd name="T0" fmla="*/ 0 w 165"/>
                    <a:gd name="T1" fmla="*/ 109 h 115"/>
                    <a:gd name="T2" fmla="*/ 6 w 165"/>
                    <a:gd name="T3" fmla="*/ 115 h 115"/>
                    <a:gd name="T4" fmla="*/ 158 w 165"/>
                    <a:gd name="T5" fmla="*/ 115 h 115"/>
                    <a:gd name="T6" fmla="*/ 165 w 165"/>
                    <a:gd name="T7" fmla="*/ 109 h 115"/>
                    <a:gd name="T8" fmla="*/ 165 w 165"/>
                    <a:gd name="T9" fmla="*/ 0 h 115"/>
                    <a:gd name="T10" fmla="*/ 0 w 165"/>
                    <a:gd name="T11" fmla="*/ 0 h 115"/>
                    <a:gd name="T12" fmla="*/ 0 w 165"/>
                    <a:gd name="T13" fmla="*/ 109 h 115"/>
                  </a:gdLst>
                  <a:ahLst/>
                  <a:cxnLst>
                    <a:cxn ang="0">
                      <a:pos x="T0" y="T1"/>
                    </a:cxn>
                    <a:cxn ang="0">
                      <a:pos x="T2" y="T3"/>
                    </a:cxn>
                    <a:cxn ang="0">
                      <a:pos x="T4" y="T5"/>
                    </a:cxn>
                    <a:cxn ang="0">
                      <a:pos x="T6" y="T7"/>
                    </a:cxn>
                    <a:cxn ang="0">
                      <a:pos x="T8" y="T9"/>
                    </a:cxn>
                    <a:cxn ang="0">
                      <a:pos x="T10" y="T11"/>
                    </a:cxn>
                    <a:cxn ang="0">
                      <a:pos x="T12" y="T13"/>
                    </a:cxn>
                  </a:cxnLst>
                  <a:rect l="0" t="0" r="r" b="b"/>
                  <a:pathLst>
                    <a:path w="165" h="115">
                      <a:moveTo>
                        <a:pt x="0" y="109"/>
                      </a:moveTo>
                      <a:cubicBezTo>
                        <a:pt x="0" y="112"/>
                        <a:pt x="3" y="115"/>
                        <a:pt x="6" y="115"/>
                      </a:cubicBezTo>
                      <a:cubicBezTo>
                        <a:pt x="158" y="115"/>
                        <a:pt x="158" y="115"/>
                        <a:pt x="158" y="115"/>
                      </a:cubicBezTo>
                      <a:cubicBezTo>
                        <a:pt x="162" y="115"/>
                        <a:pt x="165" y="112"/>
                        <a:pt x="165" y="109"/>
                      </a:cubicBezTo>
                      <a:cubicBezTo>
                        <a:pt x="165" y="0"/>
                        <a:pt x="165" y="0"/>
                        <a:pt x="165" y="0"/>
                      </a:cubicBezTo>
                      <a:cubicBezTo>
                        <a:pt x="0" y="0"/>
                        <a:pt x="0" y="0"/>
                        <a:pt x="0" y="0"/>
                      </a:cubicBezTo>
                      <a:cubicBezTo>
                        <a:pt x="0" y="109"/>
                        <a:pt x="0" y="109"/>
                        <a:pt x="0" y="10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6" name="Freeform 182">
                  <a:extLst>
                    <a:ext uri="{FF2B5EF4-FFF2-40B4-BE49-F238E27FC236}">
                      <a16:creationId xmlns:a16="http://schemas.microsoft.com/office/drawing/2014/main" id="{CBB57F05-7B9E-4390-9C58-0E8529649EE5}"/>
                    </a:ext>
                  </a:extLst>
                </p:cNvPr>
                <p:cNvSpPr>
                  <a:spLocks/>
                </p:cNvSpPr>
                <p:nvPr/>
              </p:nvSpPr>
              <p:spPr bwMode="auto">
                <a:xfrm>
                  <a:off x="4078288" y="2403476"/>
                  <a:ext cx="493713" cy="74613"/>
                </a:xfrm>
                <a:custGeom>
                  <a:avLst/>
                  <a:gdLst>
                    <a:gd name="T0" fmla="*/ 158 w 165"/>
                    <a:gd name="T1" fmla="*/ 0 h 25"/>
                    <a:gd name="T2" fmla="*/ 6 w 165"/>
                    <a:gd name="T3" fmla="*/ 0 h 25"/>
                    <a:gd name="T4" fmla="*/ 0 w 165"/>
                    <a:gd name="T5" fmla="*/ 7 h 25"/>
                    <a:gd name="T6" fmla="*/ 0 w 165"/>
                    <a:gd name="T7" fmla="*/ 25 h 25"/>
                    <a:gd name="T8" fmla="*/ 165 w 165"/>
                    <a:gd name="T9" fmla="*/ 25 h 25"/>
                    <a:gd name="T10" fmla="*/ 165 w 165"/>
                    <a:gd name="T11" fmla="*/ 7 h 25"/>
                    <a:gd name="T12" fmla="*/ 158 w 165"/>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65" h="25">
                      <a:moveTo>
                        <a:pt x="158" y="0"/>
                      </a:moveTo>
                      <a:cubicBezTo>
                        <a:pt x="6" y="0"/>
                        <a:pt x="6" y="0"/>
                        <a:pt x="6" y="0"/>
                      </a:cubicBezTo>
                      <a:cubicBezTo>
                        <a:pt x="3" y="0"/>
                        <a:pt x="0" y="3"/>
                        <a:pt x="0" y="7"/>
                      </a:cubicBezTo>
                      <a:cubicBezTo>
                        <a:pt x="0" y="25"/>
                        <a:pt x="0" y="25"/>
                        <a:pt x="0" y="25"/>
                      </a:cubicBezTo>
                      <a:cubicBezTo>
                        <a:pt x="165" y="25"/>
                        <a:pt x="165" y="25"/>
                        <a:pt x="165" y="25"/>
                      </a:cubicBezTo>
                      <a:cubicBezTo>
                        <a:pt x="165" y="7"/>
                        <a:pt x="165" y="7"/>
                        <a:pt x="165" y="7"/>
                      </a:cubicBezTo>
                      <a:cubicBezTo>
                        <a:pt x="165" y="3"/>
                        <a:pt x="162" y="0"/>
                        <a:pt x="158" y="0"/>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7" name="Rectangle 183">
                  <a:extLst>
                    <a:ext uri="{FF2B5EF4-FFF2-40B4-BE49-F238E27FC236}">
                      <a16:creationId xmlns:a16="http://schemas.microsoft.com/office/drawing/2014/main" id="{6EA52E32-2BE7-45C7-A8C0-953B062B489D}"/>
                    </a:ext>
                  </a:extLst>
                </p:cNvPr>
                <p:cNvSpPr>
                  <a:spLocks noChangeArrowheads="1"/>
                </p:cNvSpPr>
                <p:nvPr/>
              </p:nvSpPr>
              <p:spPr bwMode="auto">
                <a:xfrm>
                  <a:off x="4078288" y="2478088"/>
                  <a:ext cx="358775"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8" name="Rectangle 184">
                  <a:extLst>
                    <a:ext uri="{FF2B5EF4-FFF2-40B4-BE49-F238E27FC236}">
                      <a16:creationId xmlns:a16="http://schemas.microsoft.com/office/drawing/2014/main" id="{3F017B8E-F8A9-4BBC-A497-503D0D98AB2F}"/>
                    </a:ext>
                  </a:extLst>
                </p:cNvPr>
                <p:cNvSpPr>
                  <a:spLocks noChangeArrowheads="1"/>
                </p:cNvSpPr>
                <p:nvPr/>
              </p:nvSpPr>
              <p:spPr bwMode="auto">
                <a:xfrm>
                  <a:off x="4078288" y="2478088"/>
                  <a:ext cx="3587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9" name="Freeform 185">
                  <a:extLst>
                    <a:ext uri="{FF2B5EF4-FFF2-40B4-BE49-F238E27FC236}">
                      <a16:creationId xmlns:a16="http://schemas.microsoft.com/office/drawing/2014/main" id="{B4140570-4897-496E-ACE2-E4DE9688B073}"/>
                    </a:ext>
                  </a:extLst>
                </p:cNvPr>
                <p:cNvSpPr>
                  <a:spLocks/>
                </p:cNvSpPr>
                <p:nvPr/>
              </p:nvSpPr>
              <p:spPr bwMode="auto">
                <a:xfrm>
                  <a:off x="4078288" y="2481263"/>
                  <a:ext cx="358775" cy="344488"/>
                </a:xfrm>
                <a:custGeom>
                  <a:avLst/>
                  <a:gdLst>
                    <a:gd name="T0" fmla="*/ 120 w 120"/>
                    <a:gd name="T1" fmla="*/ 0 h 115"/>
                    <a:gd name="T2" fmla="*/ 0 w 120"/>
                    <a:gd name="T3" fmla="*/ 0 h 115"/>
                    <a:gd name="T4" fmla="*/ 0 w 120"/>
                    <a:gd name="T5" fmla="*/ 5 h 115"/>
                    <a:gd name="T6" fmla="*/ 0 w 120"/>
                    <a:gd name="T7" fmla="*/ 16 h 115"/>
                    <a:gd name="T8" fmla="*/ 0 w 120"/>
                    <a:gd name="T9" fmla="*/ 108 h 115"/>
                    <a:gd name="T10" fmla="*/ 7 w 120"/>
                    <a:gd name="T11" fmla="*/ 115 h 115"/>
                    <a:gd name="T12" fmla="*/ 14 w 120"/>
                    <a:gd name="T13" fmla="*/ 115 h 115"/>
                    <a:gd name="T14" fmla="*/ 120 w 120"/>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5">
                      <a:moveTo>
                        <a:pt x="120" y="0"/>
                      </a:moveTo>
                      <a:cubicBezTo>
                        <a:pt x="0" y="0"/>
                        <a:pt x="0" y="0"/>
                        <a:pt x="0" y="0"/>
                      </a:cubicBezTo>
                      <a:cubicBezTo>
                        <a:pt x="0" y="5"/>
                        <a:pt x="0" y="5"/>
                        <a:pt x="0" y="5"/>
                      </a:cubicBezTo>
                      <a:cubicBezTo>
                        <a:pt x="0" y="16"/>
                        <a:pt x="0" y="16"/>
                        <a:pt x="0" y="16"/>
                      </a:cubicBezTo>
                      <a:cubicBezTo>
                        <a:pt x="0" y="108"/>
                        <a:pt x="0" y="108"/>
                        <a:pt x="0" y="108"/>
                      </a:cubicBezTo>
                      <a:cubicBezTo>
                        <a:pt x="0" y="112"/>
                        <a:pt x="3" y="115"/>
                        <a:pt x="7" y="115"/>
                      </a:cubicBezTo>
                      <a:cubicBezTo>
                        <a:pt x="14" y="115"/>
                        <a:pt x="14" y="115"/>
                        <a:pt x="14" y="115"/>
                      </a:cubicBezTo>
                      <a:cubicBezTo>
                        <a:pt x="120" y="0"/>
                        <a:pt x="120" y="0"/>
                        <a:pt x="120"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0" name="Freeform 186">
                  <a:extLst>
                    <a:ext uri="{FF2B5EF4-FFF2-40B4-BE49-F238E27FC236}">
                      <a16:creationId xmlns:a16="http://schemas.microsoft.com/office/drawing/2014/main" id="{6447E55B-A706-41EB-B759-9ABD30D35655}"/>
                    </a:ext>
                  </a:extLst>
                </p:cNvPr>
                <p:cNvSpPr>
                  <a:spLocks/>
                </p:cNvSpPr>
                <p:nvPr/>
              </p:nvSpPr>
              <p:spPr bwMode="auto">
                <a:xfrm>
                  <a:off x="4078288" y="2403476"/>
                  <a:ext cx="430213" cy="74613"/>
                </a:xfrm>
                <a:custGeom>
                  <a:avLst/>
                  <a:gdLst>
                    <a:gd name="T0" fmla="*/ 144 w 144"/>
                    <a:gd name="T1" fmla="*/ 0 h 25"/>
                    <a:gd name="T2" fmla="*/ 7 w 144"/>
                    <a:gd name="T3" fmla="*/ 0 h 25"/>
                    <a:gd name="T4" fmla="*/ 0 w 144"/>
                    <a:gd name="T5" fmla="*/ 7 h 25"/>
                    <a:gd name="T6" fmla="*/ 0 w 144"/>
                    <a:gd name="T7" fmla="*/ 25 h 25"/>
                    <a:gd name="T8" fmla="*/ 120 w 144"/>
                    <a:gd name="T9" fmla="*/ 25 h 25"/>
                    <a:gd name="T10" fmla="*/ 144 w 144"/>
                    <a:gd name="T11" fmla="*/ 0 h 25"/>
                  </a:gdLst>
                  <a:ahLst/>
                  <a:cxnLst>
                    <a:cxn ang="0">
                      <a:pos x="T0" y="T1"/>
                    </a:cxn>
                    <a:cxn ang="0">
                      <a:pos x="T2" y="T3"/>
                    </a:cxn>
                    <a:cxn ang="0">
                      <a:pos x="T4" y="T5"/>
                    </a:cxn>
                    <a:cxn ang="0">
                      <a:pos x="T6" y="T7"/>
                    </a:cxn>
                    <a:cxn ang="0">
                      <a:pos x="T8" y="T9"/>
                    </a:cxn>
                    <a:cxn ang="0">
                      <a:pos x="T10" y="T11"/>
                    </a:cxn>
                  </a:cxnLst>
                  <a:rect l="0" t="0" r="r" b="b"/>
                  <a:pathLst>
                    <a:path w="144" h="25">
                      <a:moveTo>
                        <a:pt x="144" y="0"/>
                      </a:moveTo>
                      <a:cubicBezTo>
                        <a:pt x="7" y="0"/>
                        <a:pt x="7" y="0"/>
                        <a:pt x="7" y="0"/>
                      </a:cubicBezTo>
                      <a:cubicBezTo>
                        <a:pt x="3" y="0"/>
                        <a:pt x="0" y="3"/>
                        <a:pt x="0" y="7"/>
                      </a:cubicBezTo>
                      <a:cubicBezTo>
                        <a:pt x="0" y="25"/>
                        <a:pt x="0" y="25"/>
                        <a:pt x="0" y="25"/>
                      </a:cubicBezTo>
                      <a:cubicBezTo>
                        <a:pt x="120" y="25"/>
                        <a:pt x="120" y="25"/>
                        <a:pt x="120" y="25"/>
                      </a:cubicBezTo>
                      <a:cubicBezTo>
                        <a:pt x="144" y="0"/>
                        <a:pt x="144" y="0"/>
                        <a:pt x="144" y="0"/>
                      </a:cubicBezTo>
                    </a:path>
                  </a:pathLst>
                </a:custGeom>
                <a:solidFill>
                  <a:srgbClr val="61A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1" name="Rectangle 187">
                  <a:extLst>
                    <a:ext uri="{FF2B5EF4-FFF2-40B4-BE49-F238E27FC236}">
                      <a16:creationId xmlns:a16="http://schemas.microsoft.com/office/drawing/2014/main" id="{64EF1BA7-3BF0-466B-BB7B-6827E7318DF8}"/>
                    </a:ext>
                  </a:extLst>
                </p:cNvPr>
                <p:cNvSpPr>
                  <a:spLocks noChangeArrowheads="1"/>
                </p:cNvSpPr>
                <p:nvPr/>
              </p:nvSpPr>
              <p:spPr bwMode="auto">
                <a:xfrm>
                  <a:off x="4114801"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2" name="Rectangle 188">
                  <a:extLst>
                    <a:ext uri="{FF2B5EF4-FFF2-40B4-BE49-F238E27FC236}">
                      <a16:creationId xmlns:a16="http://schemas.microsoft.com/office/drawing/2014/main" id="{60EABF49-2412-441D-AEA8-52EEEC4C6DE1}"/>
                    </a:ext>
                  </a:extLst>
                </p:cNvPr>
                <p:cNvSpPr>
                  <a:spLocks noChangeArrowheads="1"/>
                </p:cNvSpPr>
                <p:nvPr/>
              </p:nvSpPr>
              <p:spPr bwMode="auto">
                <a:xfrm>
                  <a:off x="4222751"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3" name="Rectangle 189">
                  <a:extLst>
                    <a:ext uri="{FF2B5EF4-FFF2-40B4-BE49-F238E27FC236}">
                      <a16:creationId xmlns:a16="http://schemas.microsoft.com/office/drawing/2014/main" id="{4EAA48E4-B80B-45E9-9651-2FC5192BE2F3}"/>
                    </a:ext>
                  </a:extLst>
                </p:cNvPr>
                <p:cNvSpPr>
                  <a:spLocks noChangeArrowheads="1"/>
                </p:cNvSpPr>
                <p:nvPr/>
              </p:nvSpPr>
              <p:spPr bwMode="auto">
                <a:xfrm>
                  <a:off x="4329113" y="2514601"/>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4" name="Rectangle 190">
                  <a:extLst>
                    <a:ext uri="{FF2B5EF4-FFF2-40B4-BE49-F238E27FC236}">
                      <a16:creationId xmlns:a16="http://schemas.microsoft.com/office/drawing/2014/main" id="{58D9136D-7146-4269-9DB7-8F5D3B86686B}"/>
                    </a:ext>
                  </a:extLst>
                </p:cNvPr>
                <p:cNvSpPr>
                  <a:spLocks noChangeArrowheads="1"/>
                </p:cNvSpPr>
                <p:nvPr/>
              </p:nvSpPr>
              <p:spPr bwMode="auto">
                <a:xfrm>
                  <a:off x="4437063" y="2514601"/>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5" name="Rectangle 191">
                  <a:extLst>
                    <a:ext uri="{FF2B5EF4-FFF2-40B4-BE49-F238E27FC236}">
                      <a16:creationId xmlns:a16="http://schemas.microsoft.com/office/drawing/2014/main" id="{3AEF6435-3154-4516-ABAA-2DEC6D0AE925}"/>
                    </a:ext>
                  </a:extLst>
                </p:cNvPr>
                <p:cNvSpPr>
                  <a:spLocks noChangeArrowheads="1"/>
                </p:cNvSpPr>
                <p:nvPr/>
              </p:nvSpPr>
              <p:spPr bwMode="auto">
                <a:xfrm>
                  <a:off x="4114801"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6" name="Rectangle 192">
                  <a:extLst>
                    <a:ext uri="{FF2B5EF4-FFF2-40B4-BE49-F238E27FC236}">
                      <a16:creationId xmlns:a16="http://schemas.microsoft.com/office/drawing/2014/main" id="{96A4F369-9264-4032-BB43-8D5C99044B76}"/>
                    </a:ext>
                  </a:extLst>
                </p:cNvPr>
                <p:cNvSpPr>
                  <a:spLocks noChangeArrowheads="1"/>
                </p:cNvSpPr>
                <p:nvPr/>
              </p:nvSpPr>
              <p:spPr bwMode="auto">
                <a:xfrm>
                  <a:off x="4222751"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7" name="Rectangle 193">
                  <a:extLst>
                    <a:ext uri="{FF2B5EF4-FFF2-40B4-BE49-F238E27FC236}">
                      <a16:creationId xmlns:a16="http://schemas.microsoft.com/office/drawing/2014/main" id="{33EC1B68-9D69-4AA9-9FAE-2E5F11585BA9}"/>
                    </a:ext>
                  </a:extLst>
                </p:cNvPr>
                <p:cNvSpPr>
                  <a:spLocks noChangeArrowheads="1"/>
                </p:cNvSpPr>
                <p:nvPr/>
              </p:nvSpPr>
              <p:spPr bwMode="auto">
                <a:xfrm>
                  <a:off x="4329113" y="2586038"/>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8" name="Rectangle 194">
                  <a:extLst>
                    <a:ext uri="{FF2B5EF4-FFF2-40B4-BE49-F238E27FC236}">
                      <a16:creationId xmlns:a16="http://schemas.microsoft.com/office/drawing/2014/main" id="{4DB8C390-10B0-4E2C-8F4B-54750888A07A}"/>
                    </a:ext>
                  </a:extLst>
                </p:cNvPr>
                <p:cNvSpPr>
                  <a:spLocks noChangeArrowheads="1"/>
                </p:cNvSpPr>
                <p:nvPr/>
              </p:nvSpPr>
              <p:spPr bwMode="auto">
                <a:xfrm>
                  <a:off x="4437063" y="2586038"/>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9" name="Rectangle 195">
                  <a:extLst>
                    <a:ext uri="{FF2B5EF4-FFF2-40B4-BE49-F238E27FC236}">
                      <a16:creationId xmlns:a16="http://schemas.microsoft.com/office/drawing/2014/main" id="{9DA91230-89AF-4663-8DE1-F5FD34A43EEE}"/>
                    </a:ext>
                  </a:extLst>
                </p:cNvPr>
                <p:cNvSpPr>
                  <a:spLocks noChangeArrowheads="1"/>
                </p:cNvSpPr>
                <p:nvPr/>
              </p:nvSpPr>
              <p:spPr bwMode="auto">
                <a:xfrm>
                  <a:off x="4114801"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0" name="Rectangle 196">
                  <a:extLst>
                    <a:ext uri="{FF2B5EF4-FFF2-40B4-BE49-F238E27FC236}">
                      <a16:creationId xmlns:a16="http://schemas.microsoft.com/office/drawing/2014/main" id="{0A88F70A-5C2E-44B2-9253-36FA394CDD0F}"/>
                    </a:ext>
                  </a:extLst>
                </p:cNvPr>
                <p:cNvSpPr>
                  <a:spLocks noChangeArrowheads="1"/>
                </p:cNvSpPr>
                <p:nvPr/>
              </p:nvSpPr>
              <p:spPr bwMode="auto">
                <a:xfrm>
                  <a:off x="4222751"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1" name="Rectangle 197">
                  <a:extLst>
                    <a:ext uri="{FF2B5EF4-FFF2-40B4-BE49-F238E27FC236}">
                      <a16:creationId xmlns:a16="http://schemas.microsoft.com/office/drawing/2014/main" id="{9A11266F-BED6-41B0-8467-CCAACED37D25}"/>
                    </a:ext>
                  </a:extLst>
                </p:cNvPr>
                <p:cNvSpPr>
                  <a:spLocks noChangeArrowheads="1"/>
                </p:cNvSpPr>
                <p:nvPr/>
              </p:nvSpPr>
              <p:spPr bwMode="auto">
                <a:xfrm>
                  <a:off x="4329113" y="2657476"/>
                  <a:ext cx="96838"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2" name="Rectangle 198">
                  <a:extLst>
                    <a:ext uri="{FF2B5EF4-FFF2-40B4-BE49-F238E27FC236}">
                      <a16:creationId xmlns:a16="http://schemas.microsoft.com/office/drawing/2014/main" id="{E904BC67-A172-4571-BB7B-B28FA70E6FF0}"/>
                    </a:ext>
                  </a:extLst>
                </p:cNvPr>
                <p:cNvSpPr>
                  <a:spLocks noChangeArrowheads="1"/>
                </p:cNvSpPr>
                <p:nvPr/>
              </p:nvSpPr>
              <p:spPr bwMode="auto">
                <a:xfrm>
                  <a:off x="4437063" y="2657476"/>
                  <a:ext cx="95250" cy="60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3" name="Rectangle 199">
                  <a:extLst>
                    <a:ext uri="{FF2B5EF4-FFF2-40B4-BE49-F238E27FC236}">
                      <a16:creationId xmlns:a16="http://schemas.microsoft.com/office/drawing/2014/main" id="{72A3E50B-F72D-462D-B1F6-722659EC25F6}"/>
                    </a:ext>
                  </a:extLst>
                </p:cNvPr>
                <p:cNvSpPr>
                  <a:spLocks noChangeArrowheads="1"/>
                </p:cNvSpPr>
                <p:nvPr/>
              </p:nvSpPr>
              <p:spPr bwMode="auto">
                <a:xfrm>
                  <a:off x="4114801"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4" name="Rectangle 200">
                  <a:extLst>
                    <a:ext uri="{FF2B5EF4-FFF2-40B4-BE49-F238E27FC236}">
                      <a16:creationId xmlns:a16="http://schemas.microsoft.com/office/drawing/2014/main" id="{6AB8C3C4-3656-4BA2-9964-6003384E39C4}"/>
                    </a:ext>
                  </a:extLst>
                </p:cNvPr>
                <p:cNvSpPr>
                  <a:spLocks noChangeArrowheads="1"/>
                </p:cNvSpPr>
                <p:nvPr/>
              </p:nvSpPr>
              <p:spPr bwMode="auto">
                <a:xfrm>
                  <a:off x="4222751"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5" name="Rectangle 201">
                  <a:extLst>
                    <a:ext uri="{FF2B5EF4-FFF2-40B4-BE49-F238E27FC236}">
                      <a16:creationId xmlns:a16="http://schemas.microsoft.com/office/drawing/2014/main" id="{8B54A10D-8662-499A-A79C-8407F07D9C1A}"/>
                    </a:ext>
                  </a:extLst>
                </p:cNvPr>
                <p:cNvSpPr>
                  <a:spLocks noChangeArrowheads="1"/>
                </p:cNvSpPr>
                <p:nvPr/>
              </p:nvSpPr>
              <p:spPr bwMode="auto">
                <a:xfrm>
                  <a:off x="4329113" y="2730501"/>
                  <a:ext cx="96838"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6" name="Rectangle 202">
                  <a:extLst>
                    <a:ext uri="{FF2B5EF4-FFF2-40B4-BE49-F238E27FC236}">
                      <a16:creationId xmlns:a16="http://schemas.microsoft.com/office/drawing/2014/main" id="{6F0F1572-15EA-4293-950B-ED4C4849F2D8}"/>
                    </a:ext>
                  </a:extLst>
                </p:cNvPr>
                <p:cNvSpPr>
                  <a:spLocks noChangeArrowheads="1"/>
                </p:cNvSpPr>
                <p:nvPr/>
              </p:nvSpPr>
              <p:spPr bwMode="auto">
                <a:xfrm>
                  <a:off x="4437063" y="2730501"/>
                  <a:ext cx="95250" cy="55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7" name="Freeform 203">
                  <a:extLst>
                    <a:ext uri="{FF2B5EF4-FFF2-40B4-BE49-F238E27FC236}">
                      <a16:creationId xmlns:a16="http://schemas.microsoft.com/office/drawing/2014/main" id="{D4341A63-6797-45BA-8B3C-426F76CD69EB}"/>
                    </a:ext>
                  </a:extLst>
                </p:cNvPr>
                <p:cNvSpPr>
                  <a:spLocks/>
                </p:cNvSpPr>
                <p:nvPr/>
              </p:nvSpPr>
              <p:spPr bwMode="auto">
                <a:xfrm>
                  <a:off x="4359276" y="2676526"/>
                  <a:ext cx="307975" cy="265113"/>
                </a:xfrm>
                <a:custGeom>
                  <a:avLst/>
                  <a:gdLst>
                    <a:gd name="T0" fmla="*/ 145 w 194"/>
                    <a:gd name="T1" fmla="*/ 0 h 167"/>
                    <a:gd name="T2" fmla="*/ 194 w 194"/>
                    <a:gd name="T3" fmla="*/ 84 h 167"/>
                    <a:gd name="T4" fmla="*/ 145 w 194"/>
                    <a:gd name="T5" fmla="*/ 167 h 167"/>
                    <a:gd name="T6" fmla="*/ 47 w 194"/>
                    <a:gd name="T7" fmla="*/ 167 h 167"/>
                    <a:gd name="T8" fmla="*/ 0 w 194"/>
                    <a:gd name="T9" fmla="*/ 84 h 167"/>
                    <a:gd name="T10" fmla="*/ 47 w 194"/>
                    <a:gd name="T11" fmla="*/ 0 h 167"/>
                    <a:gd name="T12" fmla="*/ 145 w 194"/>
                    <a:gd name="T13" fmla="*/ 0 h 167"/>
                  </a:gdLst>
                  <a:ahLst/>
                  <a:cxnLst>
                    <a:cxn ang="0">
                      <a:pos x="T0" y="T1"/>
                    </a:cxn>
                    <a:cxn ang="0">
                      <a:pos x="T2" y="T3"/>
                    </a:cxn>
                    <a:cxn ang="0">
                      <a:pos x="T4" y="T5"/>
                    </a:cxn>
                    <a:cxn ang="0">
                      <a:pos x="T6" y="T7"/>
                    </a:cxn>
                    <a:cxn ang="0">
                      <a:pos x="T8" y="T9"/>
                    </a:cxn>
                    <a:cxn ang="0">
                      <a:pos x="T10" y="T11"/>
                    </a:cxn>
                    <a:cxn ang="0">
                      <a:pos x="T12" y="T13"/>
                    </a:cxn>
                  </a:cxnLst>
                  <a:rect l="0" t="0" r="r" b="b"/>
                  <a:pathLst>
                    <a:path w="194" h="167">
                      <a:moveTo>
                        <a:pt x="145" y="0"/>
                      </a:moveTo>
                      <a:lnTo>
                        <a:pt x="194" y="84"/>
                      </a:lnTo>
                      <a:lnTo>
                        <a:pt x="145" y="167"/>
                      </a:lnTo>
                      <a:lnTo>
                        <a:pt x="47" y="167"/>
                      </a:lnTo>
                      <a:lnTo>
                        <a:pt x="0" y="84"/>
                      </a:lnTo>
                      <a:lnTo>
                        <a:pt x="47" y="0"/>
                      </a:lnTo>
                      <a:lnTo>
                        <a:pt x="145" y="0"/>
                      </a:lnTo>
                      <a:close/>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03" name="Group 902">
              <a:extLst>
                <a:ext uri="{FF2B5EF4-FFF2-40B4-BE49-F238E27FC236}">
                  <a16:creationId xmlns:a16="http://schemas.microsoft.com/office/drawing/2014/main" id="{335EAEB5-53CA-4813-B507-48674B674C47}"/>
                </a:ext>
              </a:extLst>
            </p:cNvPr>
            <p:cNvGrpSpPr/>
            <p:nvPr/>
          </p:nvGrpSpPr>
          <p:grpSpPr>
            <a:xfrm>
              <a:off x="5411484" y="2540640"/>
              <a:ext cx="2515661" cy="907658"/>
              <a:chOff x="267350" y="1275254"/>
              <a:chExt cx="2515661" cy="907658"/>
            </a:xfrm>
          </p:grpSpPr>
          <p:sp>
            <p:nvSpPr>
              <p:cNvPr id="904" name="Rectangle 903">
                <a:extLst>
                  <a:ext uri="{FF2B5EF4-FFF2-40B4-BE49-F238E27FC236}">
                    <a16:creationId xmlns:a16="http://schemas.microsoft.com/office/drawing/2014/main" id="{650BEF8A-CA72-488D-8330-4D8D61BA1412}"/>
                  </a:ext>
                </a:extLst>
              </p:cNvPr>
              <p:cNvSpPr/>
              <p:nvPr/>
            </p:nvSpPr>
            <p:spPr>
              <a:xfrm>
                <a:off x="267350" y="1475026"/>
                <a:ext cx="2515661"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Stores aggregated browsing activity, customer profiles merged with engineered features and enriched customer profiles with predicted purchases.</a:t>
                </a:r>
              </a:p>
            </p:txBody>
          </p:sp>
          <p:sp>
            <p:nvSpPr>
              <p:cNvPr id="905" name="Rectangle 904">
                <a:extLst>
                  <a:ext uri="{FF2B5EF4-FFF2-40B4-BE49-F238E27FC236}">
                    <a16:creationId xmlns:a16="http://schemas.microsoft.com/office/drawing/2014/main" id="{BAEFE3DF-5FD8-42FE-A09D-C8645BE24568}"/>
                  </a:ext>
                </a:extLst>
              </p:cNvPr>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Storage</a:t>
                </a:r>
              </a:p>
            </p:txBody>
          </p:sp>
        </p:grpSp>
      </p:grpSp>
      <p:grpSp>
        <p:nvGrpSpPr>
          <p:cNvPr id="2236" name="Group 2235">
            <a:extLst>
              <a:ext uri="{FF2B5EF4-FFF2-40B4-BE49-F238E27FC236}">
                <a16:creationId xmlns:a16="http://schemas.microsoft.com/office/drawing/2014/main" id="{B80D39C3-127D-4DFB-8E99-35F6EF92C726}"/>
              </a:ext>
            </a:extLst>
          </p:cNvPr>
          <p:cNvGrpSpPr/>
          <p:nvPr/>
        </p:nvGrpSpPr>
        <p:grpSpPr>
          <a:xfrm>
            <a:off x="4941874" y="4265585"/>
            <a:ext cx="3302891" cy="868558"/>
            <a:chOff x="4628610" y="4455237"/>
            <a:chExt cx="3302891" cy="868558"/>
          </a:xfrm>
        </p:grpSpPr>
        <p:grpSp>
          <p:nvGrpSpPr>
            <p:cNvPr id="2220" name="Group 2219">
              <a:extLst>
                <a:ext uri="{FF2B5EF4-FFF2-40B4-BE49-F238E27FC236}">
                  <a16:creationId xmlns:a16="http://schemas.microsoft.com/office/drawing/2014/main" id="{C1D805BD-2D8E-4F3E-A560-6A862CFFBD09}"/>
                </a:ext>
              </a:extLst>
            </p:cNvPr>
            <p:cNvGrpSpPr/>
            <p:nvPr/>
          </p:nvGrpSpPr>
          <p:grpSpPr>
            <a:xfrm>
              <a:off x="4628610" y="4455237"/>
              <a:ext cx="3273155" cy="868558"/>
              <a:chOff x="4180431" y="3581249"/>
              <a:chExt cx="3273155" cy="868558"/>
            </a:xfrm>
          </p:grpSpPr>
          <p:sp>
            <p:nvSpPr>
              <p:cNvPr id="880" name="Rectangle 879">
                <a:extLst>
                  <a:ext uri="{FF2B5EF4-FFF2-40B4-BE49-F238E27FC236}">
                    <a16:creationId xmlns:a16="http://schemas.microsoft.com/office/drawing/2014/main" id="{9573E6E8-0A27-4ACE-A192-2A90640D5708}"/>
                  </a:ext>
                </a:extLst>
              </p:cNvPr>
              <p:cNvSpPr/>
              <p:nvPr/>
            </p:nvSpPr>
            <p:spPr bwMode="auto">
              <a:xfrm>
                <a:off x="4180431" y="3581249"/>
                <a:ext cx="3273155" cy="868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13" name="Group 2212">
                <a:extLst>
                  <a:ext uri="{FF2B5EF4-FFF2-40B4-BE49-F238E27FC236}">
                    <a16:creationId xmlns:a16="http://schemas.microsoft.com/office/drawing/2014/main" id="{B637A5E6-4CA0-46C2-A9AD-1453FC0A0166}"/>
                  </a:ext>
                </a:extLst>
              </p:cNvPr>
              <p:cNvGrpSpPr/>
              <p:nvPr/>
            </p:nvGrpSpPr>
            <p:grpSpPr>
              <a:xfrm>
                <a:off x="4312312" y="3693243"/>
                <a:ext cx="695325" cy="541338"/>
                <a:chOff x="4025901" y="3913188"/>
                <a:chExt cx="695325" cy="541338"/>
              </a:xfrm>
            </p:grpSpPr>
            <p:sp>
              <p:nvSpPr>
                <p:cNvPr id="660" name="Freeform 324">
                  <a:extLst>
                    <a:ext uri="{FF2B5EF4-FFF2-40B4-BE49-F238E27FC236}">
                      <a16:creationId xmlns:a16="http://schemas.microsoft.com/office/drawing/2014/main" id="{9C4DA079-32D7-4D90-9F63-D46683390E2B}"/>
                    </a:ext>
                  </a:extLst>
                </p:cNvPr>
                <p:cNvSpPr>
                  <a:spLocks/>
                </p:cNvSpPr>
                <p:nvPr/>
              </p:nvSpPr>
              <p:spPr bwMode="auto">
                <a:xfrm>
                  <a:off x="4033838" y="3925888"/>
                  <a:ext cx="674688" cy="519113"/>
                </a:xfrm>
                <a:custGeom>
                  <a:avLst/>
                  <a:gdLst>
                    <a:gd name="T0" fmla="*/ 113 w 425"/>
                    <a:gd name="T1" fmla="*/ 73 h 327"/>
                    <a:gd name="T2" fmla="*/ 62 w 425"/>
                    <a:gd name="T3" fmla="*/ 100 h 327"/>
                    <a:gd name="T4" fmla="*/ 28 w 425"/>
                    <a:gd name="T5" fmla="*/ 139 h 327"/>
                    <a:gd name="T6" fmla="*/ 13 w 425"/>
                    <a:gd name="T7" fmla="*/ 135 h 327"/>
                    <a:gd name="T8" fmla="*/ 19 w 425"/>
                    <a:gd name="T9" fmla="*/ 116 h 327"/>
                    <a:gd name="T10" fmla="*/ 27 w 425"/>
                    <a:gd name="T11" fmla="*/ 120 h 327"/>
                    <a:gd name="T12" fmla="*/ 23 w 425"/>
                    <a:gd name="T13" fmla="*/ 105 h 327"/>
                    <a:gd name="T14" fmla="*/ 11 w 425"/>
                    <a:gd name="T15" fmla="*/ 107 h 327"/>
                    <a:gd name="T16" fmla="*/ 0 w 425"/>
                    <a:gd name="T17" fmla="*/ 130 h 327"/>
                    <a:gd name="T18" fmla="*/ 8 w 425"/>
                    <a:gd name="T19" fmla="*/ 152 h 327"/>
                    <a:gd name="T20" fmla="*/ 25 w 425"/>
                    <a:gd name="T21" fmla="*/ 156 h 327"/>
                    <a:gd name="T22" fmla="*/ 27 w 425"/>
                    <a:gd name="T23" fmla="*/ 177 h 327"/>
                    <a:gd name="T24" fmla="*/ 27 w 425"/>
                    <a:gd name="T25" fmla="*/ 220 h 327"/>
                    <a:gd name="T26" fmla="*/ 10 w 425"/>
                    <a:gd name="T27" fmla="*/ 254 h 327"/>
                    <a:gd name="T28" fmla="*/ 36 w 425"/>
                    <a:gd name="T29" fmla="*/ 280 h 327"/>
                    <a:gd name="T30" fmla="*/ 55 w 425"/>
                    <a:gd name="T31" fmla="*/ 280 h 327"/>
                    <a:gd name="T32" fmla="*/ 72 w 425"/>
                    <a:gd name="T33" fmla="*/ 318 h 327"/>
                    <a:gd name="T34" fmla="*/ 111 w 425"/>
                    <a:gd name="T35" fmla="*/ 314 h 327"/>
                    <a:gd name="T36" fmla="*/ 122 w 425"/>
                    <a:gd name="T37" fmla="*/ 278 h 327"/>
                    <a:gd name="T38" fmla="*/ 149 w 425"/>
                    <a:gd name="T39" fmla="*/ 267 h 327"/>
                    <a:gd name="T40" fmla="*/ 149 w 425"/>
                    <a:gd name="T41" fmla="*/ 278 h 327"/>
                    <a:gd name="T42" fmla="*/ 170 w 425"/>
                    <a:gd name="T43" fmla="*/ 320 h 327"/>
                    <a:gd name="T44" fmla="*/ 196 w 425"/>
                    <a:gd name="T45" fmla="*/ 322 h 327"/>
                    <a:gd name="T46" fmla="*/ 226 w 425"/>
                    <a:gd name="T47" fmla="*/ 293 h 327"/>
                    <a:gd name="T48" fmla="*/ 271 w 425"/>
                    <a:gd name="T49" fmla="*/ 299 h 327"/>
                    <a:gd name="T50" fmla="*/ 281 w 425"/>
                    <a:gd name="T51" fmla="*/ 280 h 327"/>
                    <a:gd name="T52" fmla="*/ 275 w 425"/>
                    <a:gd name="T53" fmla="*/ 244 h 327"/>
                    <a:gd name="T54" fmla="*/ 264 w 425"/>
                    <a:gd name="T55" fmla="*/ 207 h 327"/>
                    <a:gd name="T56" fmla="*/ 294 w 425"/>
                    <a:gd name="T57" fmla="*/ 231 h 327"/>
                    <a:gd name="T58" fmla="*/ 318 w 425"/>
                    <a:gd name="T59" fmla="*/ 228 h 327"/>
                    <a:gd name="T60" fmla="*/ 335 w 425"/>
                    <a:gd name="T61" fmla="*/ 199 h 327"/>
                    <a:gd name="T62" fmla="*/ 392 w 425"/>
                    <a:gd name="T63" fmla="*/ 194 h 327"/>
                    <a:gd name="T64" fmla="*/ 422 w 425"/>
                    <a:gd name="T65" fmla="*/ 154 h 327"/>
                    <a:gd name="T66" fmla="*/ 424 w 425"/>
                    <a:gd name="T67" fmla="*/ 94 h 327"/>
                    <a:gd name="T68" fmla="*/ 409 w 425"/>
                    <a:gd name="T69" fmla="*/ 56 h 327"/>
                    <a:gd name="T70" fmla="*/ 382 w 425"/>
                    <a:gd name="T71" fmla="*/ 71 h 327"/>
                    <a:gd name="T72" fmla="*/ 356 w 425"/>
                    <a:gd name="T73" fmla="*/ 54 h 327"/>
                    <a:gd name="T74" fmla="*/ 333 w 425"/>
                    <a:gd name="T75" fmla="*/ 37 h 327"/>
                    <a:gd name="T76" fmla="*/ 282 w 425"/>
                    <a:gd name="T77" fmla="*/ 2 h 327"/>
                    <a:gd name="T78" fmla="*/ 234 w 425"/>
                    <a:gd name="T79" fmla="*/ 3 h 327"/>
                    <a:gd name="T80" fmla="*/ 194 w 425"/>
                    <a:gd name="T81" fmla="*/ 26 h 327"/>
                    <a:gd name="T82" fmla="*/ 168 w 425"/>
                    <a:gd name="T83" fmla="*/ 45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5" h="327">
                      <a:moveTo>
                        <a:pt x="145" y="67"/>
                      </a:moveTo>
                      <a:lnTo>
                        <a:pt x="113" y="73"/>
                      </a:lnTo>
                      <a:lnTo>
                        <a:pt x="87" y="84"/>
                      </a:lnTo>
                      <a:lnTo>
                        <a:pt x="62" y="100"/>
                      </a:lnTo>
                      <a:lnTo>
                        <a:pt x="40" y="126"/>
                      </a:lnTo>
                      <a:lnTo>
                        <a:pt x="28" y="139"/>
                      </a:lnTo>
                      <a:lnTo>
                        <a:pt x="15" y="145"/>
                      </a:lnTo>
                      <a:lnTo>
                        <a:pt x="13" y="135"/>
                      </a:lnTo>
                      <a:lnTo>
                        <a:pt x="19" y="128"/>
                      </a:lnTo>
                      <a:lnTo>
                        <a:pt x="19" y="116"/>
                      </a:lnTo>
                      <a:lnTo>
                        <a:pt x="25" y="116"/>
                      </a:lnTo>
                      <a:lnTo>
                        <a:pt x="27" y="120"/>
                      </a:lnTo>
                      <a:lnTo>
                        <a:pt x="27" y="109"/>
                      </a:lnTo>
                      <a:lnTo>
                        <a:pt x="23" y="105"/>
                      </a:lnTo>
                      <a:lnTo>
                        <a:pt x="23" y="101"/>
                      </a:lnTo>
                      <a:lnTo>
                        <a:pt x="11" y="107"/>
                      </a:lnTo>
                      <a:lnTo>
                        <a:pt x="2" y="118"/>
                      </a:lnTo>
                      <a:lnTo>
                        <a:pt x="0" y="130"/>
                      </a:lnTo>
                      <a:lnTo>
                        <a:pt x="4" y="137"/>
                      </a:lnTo>
                      <a:lnTo>
                        <a:pt x="8" y="152"/>
                      </a:lnTo>
                      <a:lnTo>
                        <a:pt x="15" y="156"/>
                      </a:lnTo>
                      <a:lnTo>
                        <a:pt x="25" y="156"/>
                      </a:lnTo>
                      <a:lnTo>
                        <a:pt x="32" y="150"/>
                      </a:lnTo>
                      <a:lnTo>
                        <a:pt x="27" y="177"/>
                      </a:lnTo>
                      <a:lnTo>
                        <a:pt x="32" y="207"/>
                      </a:lnTo>
                      <a:lnTo>
                        <a:pt x="27" y="220"/>
                      </a:lnTo>
                      <a:lnTo>
                        <a:pt x="8" y="241"/>
                      </a:lnTo>
                      <a:lnTo>
                        <a:pt x="10" y="254"/>
                      </a:lnTo>
                      <a:lnTo>
                        <a:pt x="19" y="269"/>
                      </a:lnTo>
                      <a:lnTo>
                        <a:pt x="36" y="280"/>
                      </a:lnTo>
                      <a:lnTo>
                        <a:pt x="45" y="280"/>
                      </a:lnTo>
                      <a:lnTo>
                        <a:pt x="55" y="280"/>
                      </a:lnTo>
                      <a:lnTo>
                        <a:pt x="49" y="307"/>
                      </a:lnTo>
                      <a:lnTo>
                        <a:pt x="72" y="318"/>
                      </a:lnTo>
                      <a:lnTo>
                        <a:pt x="100" y="320"/>
                      </a:lnTo>
                      <a:lnTo>
                        <a:pt x="111" y="314"/>
                      </a:lnTo>
                      <a:lnTo>
                        <a:pt x="111" y="297"/>
                      </a:lnTo>
                      <a:lnTo>
                        <a:pt x="122" y="278"/>
                      </a:lnTo>
                      <a:lnTo>
                        <a:pt x="124" y="263"/>
                      </a:lnTo>
                      <a:lnTo>
                        <a:pt x="149" y="267"/>
                      </a:lnTo>
                      <a:lnTo>
                        <a:pt x="173" y="263"/>
                      </a:lnTo>
                      <a:lnTo>
                        <a:pt x="149" y="278"/>
                      </a:lnTo>
                      <a:lnTo>
                        <a:pt x="154" y="295"/>
                      </a:lnTo>
                      <a:lnTo>
                        <a:pt x="170" y="320"/>
                      </a:lnTo>
                      <a:lnTo>
                        <a:pt x="185" y="327"/>
                      </a:lnTo>
                      <a:lnTo>
                        <a:pt x="196" y="322"/>
                      </a:lnTo>
                      <a:lnTo>
                        <a:pt x="202" y="312"/>
                      </a:lnTo>
                      <a:lnTo>
                        <a:pt x="226" y="293"/>
                      </a:lnTo>
                      <a:lnTo>
                        <a:pt x="232" y="297"/>
                      </a:lnTo>
                      <a:lnTo>
                        <a:pt x="271" y="299"/>
                      </a:lnTo>
                      <a:lnTo>
                        <a:pt x="279" y="292"/>
                      </a:lnTo>
                      <a:lnTo>
                        <a:pt x="281" y="280"/>
                      </a:lnTo>
                      <a:lnTo>
                        <a:pt x="277" y="276"/>
                      </a:lnTo>
                      <a:lnTo>
                        <a:pt x="275" y="244"/>
                      </a:lnTo>
                      <a:lnTo>
                        <a:pt x="262" y="220"/>
                      </a:lnTo>
                      <a:lnTo>
                        <a:pt x="264" y="207"/>
                      </a:lnTo>
                      <a:lnTo>
                        <a:pt x="271" y="211"/>
                      </a:lnTo>
                      <a:lnTo>
                        <a:pt x="294" y="231"/>
                      </a:lnTo>
                      <a:lnTo>
                        <a:pt x="305" y="233"/>
                      </a:lnTo>
                      <a:lnTo>
                        <a:pt x="318" y="228"/>
                      </a:lnTo>
                      <a:lnTo>
                        <a:pt x="329" y="220"/>
                      </a:lnTo>
                      <a:lnTo>
                        <a:pt x="335" y="199"/>
                      </a:lnTo>
                      <a:lnTo>
                        <a:pt x="371" y="201"/>
                      </a:lnTo>
                      <a:lnTo>
                        <a:pt x="392" y="194"/>
                      </a:lnTo>
                      <a:lnTo>
                        <a:pt x="410" y="177"/>
                      </a:lnTo>
                      <a:lnTo>
                        <a:pt x="422" y="154"/>
                      </a:lnTo>
                      <a:lnTo>
                        <a:pt x="425" y="126"/>
                      </a:lnTo>
                      <a:lnTo>
                        <a:pt x="424" y="94"/>
                      </a:lnTo>
                      <a:lnTo>
                        <a:pt x="416" y="66"/>
                      </a:lnTo>
                      <a:lnTo>
                        <a:pt x="409" y="56"/>
                      </a:lnTo>
                      <a:lnTo>
                        <a:pt x="399" y="52"/>
                      </a:lnTo>
                      <a:lnTo>
                        <a:pt x="382" y="71"/>
                      </a:lnTo>
                      <a:lnTo>
                        <a:pt x="367" y="77"/>
                      </a:lnTo>
                      <a:lnTo>
                        <a:pt x="356" y="54"/>
                      </a:lnTo>
                      <a:lnTo>
                        <a:pt x="343" y="43"/>
                      </a:lnTo>
                      <a:lnTo>
                        <a:pt x="333" y="37"/>
                      </a:lnTo>
                      <a:lnTo>
                        <a:pt x="307" y="13"/>
                      </a:lnTo>
                      <a:lnTo>
                        <a:pt x="282" y="2"/>
                      </a:lnTo>
                      <a:lnTo>
                        <a:pt x="260" y="0"/>
                      </a:lnTo>
                      <a:lnTo>
                        <a:pt x="234" y="3"/>
                      </a:lnTo>
                      <a:lnTo>
                        <a:pt x="209" y="13"/>
                      </a:lnTo>
                      <a:lnTo>
                        <a:pt x="194" y="26"/>
                      </a:lnTo>
                      <a:lnTo>
                        <a:pt x="181" y="41"/>
                      </a:lnTo>
                      <a:lnTo>
                        <a:pt x="168" y="45"/>
                      </a:lnTo>
                      <a:lnTo>
                        <a:pt x="145" y="67"/>
                      </a:lnTo>
                      <a:close/>
                    </a:path>
                  </a:pathLst>
                </a:custGeom>
                <a:solidFill>
                  <a:srgbClr val="B8D4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325">
                  <a:extLst>
                    <a:ext uri="{FF2B5EF4-FFF2-40B4-BE49-F238E27FC236}">
                      <a16:creationId xmlns:a16="http://schemas.microsoft.com/office/drawing/2014/main" id="{973F039C-B4D5-4D70-8B08-D5144CD1528B}"/>
                    </a:ext>
                  </a:extLst>
                </p:cNvPr>
                <p:cNvSpPr>
                  <a:spLocks noEditPoints="1"/>
                </p:cNvSpPr>
                <p:nvPr/>
              </p:nvSpPr>
              <p:spPr bwMode="auto">
                <a:xfrm>
                  <a:off x="4025901" y="3913188"/>
                  <a:ext cx="695325" cy="541338"/>
                </a:xfrm>
                <a:custGeom>
                  <a:avLst/>
                  <a:gdLst>
                    <a:gd name="T0" fmla="*/ 18 w 233"/>
                    <a:gd name="T1" fmla="*/ 71 h 181"/>
                    <a:gd name="T2" fmla="*/ 185 w 233"/>
                    <a:gd name="T3" fmla="*/ 113 h 181"/>
                    <a:gd name="T4" fmla="*/ 159 w 233"/>
                    <a:gd name="T5" fmla="*/ 128 h 181"/>
                    <a:gd name="T6" fmla="*/ 150 w 233"/>
                    <a:gd name="T7" fmla="*/ 125 h 181"/>
                    <a:gd name="T8" fmla="*/ 154 w 233"/>
                    <a:gd name="T9" fmla="*/ 140 h 181"/>
                    <a:gd name="T10" fmla="*/ 152 w 233"/>
                    <a:gd name="T11" fmla="*/ 164 h 181"/>
                    <a:gd name="T12" fmla="*/ 124 w 233"/>
                    <a:gd name="T13" fmla="*/ 163 h 181"/>
                    <a:gd name="T14" fmla="*/ 94 w 233"/>
                    <a:gd name="T15" fmla="*/ 179 h 181"/>
                    <a:gd name="T16" fmla="*/ 85 w 233"/>
                    <a:gd name="T17" fmla="*/ 148 h 181"/>
                    <a:gd name="T18" fmla="*/ 69 w 233"/>
                    <a:gd name="T19" fmla="*/ 157 h 181"/>
                    <a:gd name="T20" fmla="*/ 54 w 233"/>
                    <a:gd name="T21" fmla="*/ 178 h 181"/>
                    <a:gd name="T22" fmla="*/ 28 w 233"/>
                    <a:gd name="T23" fmla="*/ 158 h 181"/>
                    <a:gd name="T24" fmla="*/ 3 w 233"/>
                    <a:gd name="T25" fmla="*/ 134 h 181"/>
                    <a:gd name="T26" fmla="*/ 15 w 233"/>
                    <a:gd name="T27" fmla="*/ 115 h 181"/>
                    <a:gd name="T28" fmla="*/ 15 w 233"/>
                    <a:gd name="T29" fmla="*/ 89 h 181"/>
                    <a:gd name="T30" fmla="*/ 5 w 233"/>
                    <a:gd name="T31" fmla="*/ 62 h 181"/>
                    <a:gd name="T32" fmla="*/ 19 w 233"/>
                    <a:gd name="T33" fmla="*/ 62 h 181"/>
                    <a:gd name="T34" fmla="*/ 14 w 233"/>
                    <a:gd name="T35" fmla="*/ 68 h 181"/>
                    <a:gd name="T36" fmla="*/ 22 w 233"/>
                    <a:gd name="T37" fmla="*/ 69 h 181"/>
                    <a:gd name="T38" fmla="*/ 82 w 233"/>
                    <a:gd name="T39" fmla="*/ 32 h 181"/>
                    <a:gd name="T40" fmla="*/ 117 w 233"/>
                    <a:gd name="T41" fmla="*/ 6 h 181"/>
                    <a:gd name="T42" fmla="*/ 189 w 233"/>
                    <a:gd name="T43" fmla="*/ 27 h 181"/>
                    <a:gd name="T44" fmla="*/ 208 w 233"/>
                    <a:gd name="T45" fmla="*/ 34 h 181"/>
                    <a:gd name="T46" fmla="*/ 225 w 233"/>
                    <a:gd name="T47" fmla="*/ 35 h 181"/>
                    <a:gd name="T48" fmla="*/ 209 w 233"/>
                    <a:gd name="T49" fmla="*/ 106 h 181"/>
                    <a:gd name="T50" fmla="*/ 198 w 233"/>
                    <a:gd name="T51" fmla="*/ 51 h 181"/>
                    <a:gd name="T52" fmla="*/ 193 w 233"/>
                    <a:gd name="T53" fmla="*/ 58 h 181"/>
                    <a:gd name="T54" fmla="*/ 187 w 233"/>
                    <a:gd name="T55" fmla="*/ 57 h 181"/>
                    <a:gd name="T56" fmla="*/ 194 w 233"/>
                    <a:gd name="T57" fmla="*/ 52 h 181"/>
                    <a:gd name="T58" fmla="*/ 185 w 233"/>
                    <a:gd name="T59" fmla="*/ 44 h 181"/>
                    <a:gd name="T60" fmla="*/ 193 w 233"/>
                    <a:gd name="T61" fmla="*/ 42 h 181"/>
                    <a:gd name="T62" fmla="*/ 175 w 233"/>
                    <a:gd name="T63" fmla="*/ 26 h 181"/>
                    <a:gd name="T64" fmla="*/ 118 w 233"/>
                    <a:gd name="T65" fmla="*/ 24 h 181"/>
                    <a:gd name="T66" fmla="*/ 59 w 233"/>
                    <a:gd name="T67" fmla="*/ 85 h 181"/>
                    <a:gd name="T68" fmla="*/ 74 w 233"/>
                    <a:gd name="T69" fmla="*/ 117 h 181"/>
                    <a:gd name="T70" fmla="*/ 118 w 233"/>
                    <a:gd name="T71" fmla="*/ 74 h 181"/>
                    <a:gd name="T72" fmla="*/ 63 w 233"/>
                    <a:gd name="T73" fmla="*/ 101 h 181"/>
                    <a:gd name="T74" fmla="*/ 38 w 233"/>
                    <a:gd name="T75" fmla="*/ 59 h 181"/>
                    <a:gd name="T76" fmla="*/ 43 w 233"/>
                    <a:gd name="T77" fmla="*/ 171 h 181"/>
                    <a:gd name="T78" fmla="*/ 67 w 233"/>
                    <a:gd name="T79" fmla="*/ 134 h 181"/>
                    <a:gd name="T80" fmla="*/ 98 w 233"/>
                    <a:gd name="T81" fmla="*/ 140 h 181"/>
                    <a:gd name="T82" fmla="*/ 88 w 233"/>
                    <a:gd name="T83" fmla="*/ 165 h 181"/>
                    <a:gd name="T84" fmla="*/ 142 w 233"/>
                    <a:gd name="T85" fmla="*/ 115 h 181"/>
                    <a:gd name="T86" fmla="*/ 178 w 233"/>
                    <a:gd name="T87" fmla="*/ 117 h 181"/>
                    <a:gd name="T88" fmla="*/ 161 w 233"/>
                    <a:gd name="T89" fmla="*/ 119 h 181"/>
                    <a:gd name="T90" fmla="*/ 160 w 233"/>
                    <a:gd name="T91" fmla="*/ 101 h 181"/>
                    <a:gd name="T92" fmla="*/ 139 w 233"/>
                    <a:gd name="T93" fmla="*/ 139 h 181"/>
                    <a:gd name="T94" fmla="*/ 148 w 233"/>
                    <a:gd name="T95" fmla="*/ 151 h 181"/>
                    <a:gd name="T96" fmla="*/ 20 w 233"/>
                    <a:gd name="T97" fmla="*/ 78 h 181"/>
                    <a:gd name="T98" fmla="*/ 6 w 233"/>
                    <a:gd name="T99" fmla="*/ 77 h 181"/>
                    <a:gd name="T100" fmla="*/ 17 w 233"/>
                    <a:gd name="T101" fmla="*/ 66 h 181"/>
                    <a:gd name="T102" fmla="*/ 30 w 233"/>
                    <a:gd name="T103" fmla="*/ 150 h 181"/>
                    <a:gd name="T104" fmla="*/ 196 w 233"/>
                    <a:gd name="T105" fmla="*/ 45 h 181"/>
                    <a:gd name="T106" fmla="*/ 23 w 233"/>
                    <a:gd name="T107" fmla="*/ 71 h 181"/>
                    <a:gd name="T108" fmla="*/ 69 w 233"/>
                    <a:gd name="T109" fmla="*/ 146 h 181"/>
                    <a:gd name="T110" fmla="*/ 224 w 233"/>
                    <a:gd name="T111" fmla="*/ 96 h 181"/>
                    <a:gd name="T112" fmla="*/ 207 w 233"/>
                    <a:gd name="T113" fmla="*/ 49 h 181"/>
                    <a:gd name="T114" fmla="*/ 163 w 233"/>
                    <a:gd name="T115" fmla="*/ 47 h 181"/>
                    <a:gd name="T116" fmla="*/ 153 w 233"/>
                    <a:gd name="T117" fmla="*/ 63 h 181"/>
                    <a:gd name="T118" fmla="*/ 137 w 233"/>
                    <a:gd name="T119" fmla="*/ 48 h 181"/>
                    <a:gd name="T120" fmla="*/ 164 w 233"/>
                    <a:gd name="T121" fmla="*/ 95 h 181"/>
                    <a:gd name="T122" fmla="*/ 97 w 233"/>
                    <a:gd name="T123" fmla="*/ 41 h 181"/>
                    <a:gd name="T124" fmla="*/ 103 w 233"/>
                    <a:gd name="T125"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81">
                      <a:moveTo>
                        <a:pt x="18" y="71"/>
                      </a:moveTo>
                      <a:cubicBezTo>
                        <a:pt x="19" y="71"/>
                        <a:pt x="19" y="71"/>
                        <a:pt x="19" y="71"/>
                      </a:cubicBezTo>
                      <a:cubicBezTo>
                        <a:pt x="19" y="74"/>
                        <a:pt x="19" y="74"/>
                        <a:pt x="19" y="74"/>
                      </a:cubicBezTo>
                      <a:cubicBezTo>
                        <a:pt x="17" y="71"/>
                        <a:pt x="17" y="71"/>
                        <a:pt x="17" y="71"/>
                      </a:cubicBezTo>
                      <a:lnTo>
                        <a:pt x="18" y="71"/>
                      </a:lnTo>
                      <a:close/>
                      <a:moveTo>
                        <a:pt x="233" y="75"/>
                      </a:moveTo>
                      <a:cubicBezTo>
                        <a:pt x="232" y="82"/>
                        <a:pt x="230" y="90"/>
                        <a:pt x="226" y="96"/>
                      </a:cubicBezTo>
                      <a:cubicBezTo>
                        <a:pt x="223" y="101"/>
                        <a:pt x="219" y="106"/>
                        <a:pt x="213" y="109"/>
                      </a:cubicBezTo>
                      <a:cubicBezTo>
                        <a:pt x="209" y="111"/>
                        <a:pt x="204" y="113"/>
                        <a:pt x="199" y="113"/>
                      </a:cubicBezTo>
                      <a:cubicBezTo>
                        <a:pt x="195" y="114"/>
                        <a:pt x="189" y="114"/>
                        <a:pt x="185" y="113"/>
                      </a:cubicBezTo>
                      <a:cubicBezTo>
                        <a:pt x="185" y="114"/>
                        <a:pt x="184" y="114"/>
                        <a:pt x="184" y="115"/>
                      </a:cubicBezTo>
                      <a:cubicBezTo>
                        <a:pt x="184" y="116"/>
                        <a:pt x="184" y="117"/>
                        <a:pt x="183" y="118"/>
                      </a:cubicBezTo>
                      <a:cubicBezTo>
                        <a:pt x="182" y="121"/>
                        <a:pt x="179" y="124"/>
                        <a:pt x="177" y="126"/>
                      </a:cubicBezTo>
                      <a:cubicBezTo>
                        <a:pt x="173" y="128"/>
                        <a:pt x="170" y="130"/>
                        <a:pt x="166" y="130"/>
                      </a:cubicBezTo>
                      <a:cubicBezTo>
                        <a:pt x="163" y="130"/>
                        <a:pt x="161" y="129"/>
                        <a:pt x="159" y="128"/>
                      </a:cubicBezTo>
                      <a:cubicBezTo>
                        <a:pt x="156" y="127"/>
                        <a:pt x="154" y="125"/>
                        <a:pt x="153" y="123"/>
                      </a:cubicBezTo>
                      <a:cubicBezTo>
                        <a:pt x="150" y="120"/>
                        <a:pt x="150" y="120"/>
                        <a:pt x="150" y="120"/>
                      </a:cubicBezTo>
                      <a:cubicBezTo>
                        <a:pt x="149" y="120"/>
                        <a:pt x="148" y="119"/>
                        <a:pt x="148" y="118"/>
                      </a:cubicBezTo>
                      <a:cubicBezTo>
                        <a:pt x="148" y="119"/>
                        <a:pt x="148" y="119"/>
                        <a:pt x="148" y="120"/>
                      </a:cubicBezTo>
                      <a:cubicBezTo>
                        <a:pt x="149" y="121"/>
                        <a:pt x="150" y="123"/>
                        <a:pt x="150" y="125"/>
                      </a:cubicBezTo>
                      <a:cubicBezTo>
                        <a:pt x="149" y="126"/>
                        <a:pt x="149" y="126"/>
                        <a:pt x="149" y="126"/>
                      </a:cubicBezTo>
                      <a:cubicBezTo>
                        <a:pt x="150" y="125"/>
                        <a:pt x="150" y="125"/>
                        <a:pt x="150" y="125"/>
                      </a:cubicBezTo>
                      <a:cubicBezTo>
                        <a:pt x="151" y="127"/>
                        <a:pt x="151" y="127"/>
                        <a:pt x="152" y="129"/>
                      </a:cubicBezTo>
                      <a:cubicBezTo>
                        <a:pt x="153" y="131"/>
                        <a:pt x="153" y="132"/>
                        <a:pt x="153" y="134"/>
                      </a:cubicBezTo>
                      <a:cubicBezTo>
                        <a:pt x="154" y="136"/>
                        <a:pt x="154" y="138"/>
                        <a:pt x="154" y="140"/>
                      </a:cubicBezTo>
                      <a:cubicBezTo>
                        <a:pt x="154" y="141"/>
                        <a:pt x="154" y="143"/>
                        <a:pt x="154" y="145"/>
                      </a:cubicBezTo>
                      <a:cubicBezTo>
                        <a:pt x="154" y="147"/>
                        <a:pt x="154" y="148"/>
                        <a:pt x="154" y="150"/>
                      </a:cubicBezTo>
                      <a:cubicBezTo>
                        <a:pt x="155" y="151"/>
                        <a:pt x="156" y="152"/>
                        <a:pt x="156" y="153"/>
                      </a:cubicBezTo>
                      <a:cubicBezTo>
                        <a:pt x="156" y="154"/>
                        <a:pt x="156" y="155"/>
                        <a:pt x="156" y="157"/>
                      </a:cubicBezTo>
                      <a:cubicBezTo>
                        <a:pt x="155" y="160"/>
                        <a:pt x="154" y="162"/>
                        <a:pt x="152" y="164"/>
                      </a:cubicBezTo>
                      <a:cubicBezTo>
                        <a:pt x="150" y="165"/>
                        <a:pt x="147" y="165"/>
                        <a:pt x="144" y="165"/>
                      </a:cubicBezTo>
                      <a:cubicBezTo>
                        <a:pt x="144" y="165"/>
                        <a:pt x="143" y="165"/>
                        <a:pt x="142" y="165"/>
                      </a:cubicBezTo>
                      <a:cubicBezTo>
                        <a:pt x="139" y="165"/>
                        <a:pt x="133" y="165"/>
                        <a:pt x="132" y="165"/>
                      </a:cubicBezTo>
                      <a:cubicBezTo>
                        <a:pt x="130" y="165"/>
                        <a:pt x="128" y="165"/>
                        <a:pt x="127" y="165"/>
                      </a:cubicBezTo>
                      <a:cubicBezTo>
                        <a:pt x="126" y="164"/>
                        <a:pt x="125" y="164"/>
                        <a:pt x="124" y="163"/>
                      </a:cubicBezTo>
                      <a:cubicBezTo>
                        <a:pt x="123" y="164"/>
                        <a:pt x="122" y="165"/>
                        <a:pt x="121" y="166"/>
                      </a:cubicBezTo>
                      <a:cubicBezTo>
                        <a:pt x="118" y="168"/>
                        <a:pt x="115" y="170"/>
                        <a:pt x="114" y="171"/>
                      </a:cubicBezTo>
                      <a:cubicBezTo>
                        <a:pt x="114" y="172"/>
                        <a:pt x="113" y="173"/>
                        <a:pt x="113" y="173"/>
                      </a:cubicBezTo>
                      <a:cubicBezTo>
                        <a:pt x="112" y="175"/>
                        <a:pt x="111" y="177"/>
                        <a:pt x="108" y="178"/>
                      </a:cubicBezTo>
                      <a:cubicBezTo>
                        <a:pt x="102" y="181"/>
                        <a:pt x="98" y="181"/>
                        <a:pt x="94" y="179"/>
                      </a:cubicBezTo>
                      <a:cubicBezTo>
                        <a:pt x="91" y="177"/>
                        <a:pt x="88" y="173"/>
                        <a:pt x="85" y="168"/>
                      </a:cubicBezTo>
                      <a:cubicBezTo>
                        <a:pt x="83" y="166"/>
                        <a:pt x="81" y="162"/>
                        <a:pt x="80" y="159"/>
                      </a:cubicBezTo>
                      <a:cubicBezTo>
                        <a:pt x="79" y="155"/>
                        <a:pt x="79" y="151"/>
                        <a:pt x="83" y="149"/>
                      </a:cubicBezTo>
                      <a:cubicBezTo>
                        <a:pt x="83" y="148"/>
                        <a:pt x="83" y="148"/>
                        <a:pt x="83" y="148"/>
                      </a:cubicBezTo>
                      <a:cubicBezTo>
                        <a:pt x="84" y="148"/>
                        <a:pt x="84" y="148"/>
                        <a:pt x="85" y="148"/>
                      </a:cubicBezTo>
                      <a:cubicBezTo>
                        <a:pt x="83" y="148"/>
                        <a:pt x="82" y="148"/>
                        <a:pt x="80" y="148"/>
                      </a:cubicBezTo>
                      <a:cubicBezTo>
                        <a:pt x="77" y="148"/>
                        <a:pt x="74" y="148"/>
                        <a:pt x="71" y="147"/>
                      </a:cubicBezTo>
                      <a:cubicBezTo>
                        <a:pt x="71" y="148"/>
                        <a:pt x="71" y="148"/>
                        <a:pt x="71" y="148"/>
                      </a:cubicBezTo>
                      <a:cubicBezTo>
                        <a:pt x="71" y="150"/>
                        <a:pt x="71" y="152"/>
                        <a:pt x="71" y="153"/>
                      </a:cubicBezTo>
                      <a:cubicBezTo>
                        <a:pt x="71" y="154"/>
                        <a:pt x="70" y="155"/>
                        <a:pt x="69" y="157"/>
                      </a:cubicBezTo>
                      <a:cubicBezTo>
                        <a:pt x="69" y="158"/>
                        <a:pt x="69" y="158"/>
                        <a:pt x="69" y="158"/>
                      </a:cubicBezTo>
                      <a:cubicBezTo>
                        <a:pt x="68" y="160"/>
                        <a:pt x="67" y="160"/>
                        <a:pt x="66" y="164"/>
                      </a:cubicBezTo>
                      <a:cubicBezTo>
                        <a:pt x="66" y="165"/>
                        <a:pt x="66" y="166"/>
                        <a:pt x="66" y="168"/>
                      </a:cubicBezTo>
                      <a:cubicBezTo>
                        <a:pt x="66" y="169"/>
                        <a:pt x="65" y="171"/>
                        <a:pt x="65" y="173"/>
                      </a:cubicBezTo>
                      <a:cubicBezTo>
                        <a:pt x="63" y="177"/>
                        <a:pt x="59" y="179"/>
                        <a:pt x="54" y="178"/>
                      </a:cubicBezTo>
                      <a:cubicBezTo>
                        <a:pt x="49" y="178"/>
                        <a:pt x="43" y="176"/>
                        <a:pt x="41" y="175"/>
                      </a:cubicBezTo>
                      <a:cubicBezTo>
                        <a:pt x="40" y="175"/>
                        <a:pt x="39" y="175"/>
                        <a:pt x="39" y="175"/>
                      </a:cubicBezTo>
                      <a:cubicBezTo>
                        <a:pt x="36" y="174"/>
                        <a:pt x="34" y="173"/>
                        <a:pt x="31" y="173"/>
                      </a:cubicBezTo>
                      <a:cubicBezTo>
                        <a:pt x="27" y="171"/>
                        <a:pt x="24" y="167"/>
                        <a:pt x="27" y="161"/>
                      </a:cubicBezTo>
                      <a:cubicBezTo>
                        <a:pt x="27" y="160"/>
                        <a:pt x="28" y="159"/>
                        <a:pt x="28" y="158"/>
                      </a:cubicBezTo>
                      <a:cubicBezTo>
                        <a:pt x="29" y="158"/>
                        <a:pt x="29" y="157"/>
                        <a:pt x="29" y="157"/>
                      </a:cubicBezTo>
                      <a:cubicBezTo>
                        <a:pt x="26" y="157"/>
                        <a:pt x="23" y="157"/>
                        <a:pt x="21" y="156"/>
                      </a:cubicBezTo>
                      <a:cubicBezTo>
                        <a:pt x="17" y="154"/>
                        <a:pt x="13" y="151"/>
                        <a:pt x="10" y="148"/>
                      </a:cubicBezTo>
                      <a:cubicBezTo>
                        <a:pt x="8" y="146"/>
                        <a:pt x="6" y="144"/>
                        <a:pt x="5" y="142"/>
                      </a:cubicBezTo>
                      <a:cubicBezTo>
                        <a:pt x="4" y="139"/>
                        <a:pt x="3" y="137"/>
                        <a:pt x="3" y="134"/>
                      </a:cubicBezTo>
                      <a:cubicBezTo>
                        <a:pt x="2" y="131"/>
                        <a:pt x="3" y="130"/>
                        <a:pt x="5" y="128"/>
                      </a:cubicBezTo>
                      <a:cubicBezTo>
                        <a:pt x="5" y="127"/>
                        <a:pt x="6" y="127"/>
                        <a:pt x="6" y="127"/>
                      </a:cubicBezTo>
                      <a:cubicBezTo>
                        <a:pt x="7" y="126"/>
                        <a:pt x="8" y="125"/>
                        <a:pt x="9" y="124"/>
                      </a:cubicBezTo>
                      <a:cubicBezTo>
                        <a:pt x="10" y="122"/>
                        <a:pt x="11" y="121"/>
                        <a:pt x="13" y="120"/>
                      </a:cubicBezTo>
                      <a:cubicBezTo>
                        <a:pt x="14" y="119"/>
                        <a:pt x="14" y="117"/>
                        <a:pt x="15" y="115"/>
                      </a:cubicBezTo>
                      <a:cubicBezTo>
                        <a:pt x="15" y="114"/>
                        <a:pt x="15" y="114"/>
                        <a:pt x="16" y="113"/>
                      </a:cubicBezTo>
                      <a:cubicBezTo>
                        <a:pt x="16" y="112"/>
                        <a:pt x="15" y="111"/>
                        <a:pt x="15" y="110"/>
                      </a:cubicBezTo>
                      <a:cubicBezTo>
                        <a:pt x="15" y="109"/>
                        <a:pt x="15" y="108"/>
                        <a:pt x="15" y="107"/>
                      </a:cubicBezTo>
                      <a:cubicBezTo>
                        <a:pt x="14" y="103"/>
                        <a:pt x="14" y="99"/>
                        <a:pt x="14" y="96"/>
                      </a:cubicBezTo>
                      <a:cubicBezTo>
                        <a:pt x="15" y="94"/>
                        <a:pt x="15" y="91"/>
                        <a:pt x="15" y="89"/>
                      </a:cubicBezTo>
                      <a:cubicBezTo>
                        <a:pt x="13" y="89"/>
                        <a:pt x="13" y="90"/>
                        <a:pt x="10" y="89"/>
                      </a:cubicBezTo>
                      <a:cubicBezTo>
                        <a:pt x="6" y="88"/>
                        <a:pt x="2" y="80"/>
                        <a:pt x="3" y="78"/>
                      </a:cubicBezTo>
                      <a:cubicBezTo>
                        <a:pt x="1" y="76"/>
                        <a:pt x="0" y="75"/>
                        <a:pt x="0" y="73"/>
                      </a:cubicBezTo>
                      <a:cubicBezTo>
                        <a:pt x="0" y="71"/>
                        <a:pt x="0" y="69"/>
                        <a:pt x="1" y="67"/>
                      </a:cubicBezTo>
                      <a:cubicBezTo>
                        <a:pt x="2" y="65"/>
                        <a:pt x="4" y="63"/>
                        <a:pt x="5" y="62"/>
                      </a:cubicBezTo>
                      <a:cubicBezTo>
                        <a:pt x="9" y="58"/>
                        <a:pt x="15" y="55"/>
                        <a:pt x="17" y="54"/>
                      </a:cubicBezTo>
                      <a:cubicBezTo>
                        <a:pt x="18" y="54"/>
                        <a:pt x="18" y="54"/>
                        <a:pt x="18" y="55"/>
                      </a:cubicBezTo>
                      <a:cubicBezTo>
                        <a:pt x="18" y="56"/>
                        <a:pt x="17" y="57"/>
                        <a:pt x="17" y="58"/>
                      </a:cubicBezTo>
                      <a:cubicBezTo>
                        <a:pt x="17" y="58"/>
                        <a:pt x="17" y="58"/>
                        <a:pt x="17" y="59"/>
                      </a:cubicBezTo>
                      <a:cubicBezTo>
                        <a:pt x="18" y="60"/>
                        <a:pt x="18" y="61"/>
                        <a:pt x="19" y="62"/>
                      </a:cubicBezTo>
                      <a:cubicBezTo>
                        <a:pt x="19" y="65"/>
                        <a:pt x="19" y="68"/>
                        <a:pt x="18" y="70"/>
                      </a:cubicBezTo>
                      <a:cubicBezTo>
                        <a:pt x="17" y="69"/>
                        <a:pt x="17" y="69"/>
                        <a:pt x="17" y="69"/>
                      </a:cubicBezTo>
                      <a:cubicBezTo>
                        <a:pt x="16" y="70"/>
                        <a:pt x="16" y="70"/>
                        <a:pt x="16" y="70"/>
                      </a:cubicBezTo>
                      <a:cubicBezTo>
                        <a:pt x="16" y="70"/>
                        <a:pt x="16" y="69"/>
                        <a:pt x="15" y="69"/>
                      </a:cubicBezTo>
                      <a:cubicBezTo>
                        <a:pt x="15" y="69"/>
                        <a:pt x="15" y="68"/>
                        <a:pt x="14" y="68"/>
                      </a:cubicBezTo>
                      <a:cubicBezTo>
                        <a:pt x="14" y="71"/>
                        <a:pt x="14" y="74"/>
                        <a:pt x="11" y="76"/>
                      </a:cubicBezTo>
                      <a:cubicBezTo>
                        <a:pt x="11" y="77"/>
                        <a:pt x="11" y="77"/>
                        <a:pt x="11" y="77"/>
                      </a:cubicBezTo>
                      <a:cubicBezTo>
                        <a:pt x="11" y="77"/>
                        <a:pt x="12" y="77"/>
                        <a:pt x="13" y="76"/>
                      </a:cubicBezTo>
                      <a:cubicBezTo>
                        <a:pt x="15" y="76"/>
                        <a:pt x="16" y="75"/>
                        <a:pt x="17" y="74"/>
                      </a:cubicBezTo>
                      <a:cubicBezTo>
                        <a:pt x="19" y="72"/>
                        <a:pt x="20" y="71"/>
                        <a:pt x="22" y="69"/>
                      </a:cubicBezTo>
                      <a:cubicBezTo>
                        <a:pt x="23" y="67"/>
                        <a:pt x="25" y="64"/>
                        <a:pt x="27" y="62"/>
                      </a:cubicBezTo>
                      <a:cubicBezTo>
                        <a:pt x="29" y="59"/>
                        <a:pt x="31" y="56"/>
                        <a:pt x="34" y="54"/>
                      </a:cubicBezTo>
                      <a:cubicBezTo>
                        <a:pt x="40" y="49"/>
                        <a:pt x="47" y="45"/>
                        <a:pt x="54" y="42"/>
                      </a:cubicBezTo>
                      <a:cubicBezTo>
                        <a:pt x="61" y="39"/>
                        <a:pt x="68" y="37"/>
                        <a:pt x="78" y="36"/>
                      </a:cubicBezTo>
                      <a:cubicBezTo>
                        <a:pt x="79" y="35"/>
                        <a:pt x="80" y="34"/>
                        <a:pt x="82" y="32"/>
                      </a:cubicBezTo>
                      <a:cubicBezTo>
                        <a:pt x="83" y="31"/>
                        <a:pt x="84" y="30"/>
                        <a:pt x="86" y="29"/>
                      </a:cubicBezTo>
                      <a:cubicBezTo>
                        <a:pt x="88" y="27"/>
                        <a:pt x="89" y="25"/>
                        <a:pt x="91" y="25"/>
                      </a:cubicBezTo>
                      <a:cubicBezTo>
                        <a:pt x="93" y="24"/>
                        <a:pt x="94" y="24"/>
                        <a:pt x="96" y="24"/>
                      </a:cubicBezTo>
                      <a:cubicBezTo>
                        <a:pt x="99" y="20"/>
                        <a:pt x="101" y="17"/>
                        <a:pt x="105" y="14"/>
                      </a:cubicBezTo>
                      <a:cubicBezTo>
                        <a:pt x="108" y="11"/>
                        <a:pt x="112" y="9"/>
                        <a:pt x="117" y="6"/>
                      </a:cubicBezTo>
                      <a:cubicBezTo>
                        <a:pt x="127" y="2"/>
                        <a:pt x="136" y="0"/>
                        <a:pt x="145" y="0"/>
                      </a:cubicBezTo>
                      <a:cubicBezTo>
                        <a:pt x="153" y="1"/>
                        <a:pt x="161" y="4"/>
                        <a:pt x="169" y="11"/>
                      </a:cubicBezTo>
                      <a:cubicBezTo>
                        <a:pt x="171" y="12"/>
                        <a:pt x="172" y="14"/>
                        <a:pt x="174" y="15"/>
                      </a:cubicBezTo>
                      <a:cubicBezTo>
                        <a:pt x="178" y="18"/>
                        <a:pt x="181" y="21"/>
                        <a:pt x="185" y="24"/>
                      </a:cubicBezTo>
                      <a:cubicBezTo>
                        <a:pt x="186" y="25"/>
                        <a:pt x="188" y="26"/>
                        <a:pt x="189" y="27"/>
                      </a:cubicBezTo>
                      <a:cubicBezTo>
                        <a:pt x="191" y="28"/>
                        <a:pt x="192" y="29"/>
                        <a:pt x="193" y="30"/>
                      </a:cubicBezTo>
                      <a:cubicBezTo>
                        <a:pt x="195" y="32"/>
                        <a:pt x="196" y="34"/>
                        <a:pt x="197" y="36"/>
                      </a:cubicBezTo>
                      <a:cubicBezTo>
                        <a:pt x="198" y="37"/>
                        <a:pt x="199" y="39"/>
                        <a:pt x="200" y="41"/>
                      </a:cubicBezTo>
                      <a:cubicBezTo>
                        <a:pt x="202" y="40"/>
                        <a:pt x="204" y="40"/>
                        <a:pt x="205" y="38"/>
                      </a:cubicBezTo>
                      <a:cubicBezTo>
                        <a:pt x="206" y="37"/>
                        <a:pt x="207" y="36"/>
                        <a:pt x="208" y="34"/>
                      </a:cubicBezTo>
                      <a:cubicBezTo>
                        <a:pt x="209" y="33"/>
                        <a:pt x="210" y="31"/>
                        <a:pt x="211" y="30"/>
                      </a:cubicBezTo>
                      <a:cubicBezTo>
                        <a:pt x="211" y="30"/>
                        <a:pt x="212" y="30"/>
                        <a:pt x="212" y="30"/>
                      </a:cubicBezTo>
                      <a:cubicBezTo>
                        <a:pt x="214" y="29"/>
                        <a:pt x="217" y="29"/>
                        <a:pt x="218" y="30"/>
                      </a:cubicBezTo>
                      <a:cubicBezTo>
                        <a:pt x="220" y="30"/>
                        <a:pt x="222" y="31"/>
                        <a:pt x="224" y="33"/>
                      </a:cubicBezTo>
                      <a:cubicBezTo>
                        <a:pt x="224" y="33"/>
                        <a:pt x="224" y="34"/>
                        <a:pt x="225" y="35"/>
                      </a:cubicBezTo>
                      <a:cubicBezTo>
                        <a:pt x="228" y="39"/>
                        <a:pt x="230" y="46"/>
                        <a:pt x="231" y="53"/>
                      </a:cubicBezTo>
                      <a:cubicBezTo>
                        <a:pt x="232" y="61"/>
                        <a:pt x="232" y="69"/>
                        <a:pt x="233" y="75"/>
                      </a:cubicBezTo>
                      <a:close/>
                      <a:moveTo>
                        <a:pt x="160" y="101"/>
                      </a:moveTo>
                      <a:cubicBezTo>
                        <a:pt x="162" y="102"/>
                        <a:pt x="164" y="104"/>
                        <a:pt x="167" y="105"/>
                      </a:cubicBezTo>
                      <a:cubicBezTo>
                        <a:pt x="180" y="109"/>
                        <a:pt x="196" y="114"/>
                        <a:pt x="209" y="106"/>
                      </a:cubicBezTo>
                      <a:cubicBezTo>
                        <a:pt x="219" y="101"/>
                        <a:pt x="224" y="88"/>
                        <a:pt x="226" y="76"/>
                      </a:cubicBezTo>
                      <a:cubicBezTo>
                        <a:pt x="227" y="65"/>
                        <a:pt x="225" y="49"/>
                        <a:pt x="221" y="39"/>
                      </a:cubicBezTo>
                      <a:cubicBezTo>
                        <a:pt x="220" y="36"/>
                        <a:pt x="216" y="33"/>
                        <a:pt x="213" y="35"/>
                      </a:cubicBezTo>
                      <a:cubicBezTo>
                        <a:pt x="211" y="37"/>
                        <a:pt x="209" y="41"/>
                        <a:pt x="206" y="43"/>
                      </a:cubicBezTo>
                      <a:cubicBezTo>
                        <a:pt x="203" y="46"/>
                        <a:pt x="196" y="45"/>
                        <a:pt x="198" y="51"/>
                      </a:cubicBezTo>
                      <a:cubicBezTo>
                        <a:pt x="198" y="56"/>
                        <a:pt x="198" y="61"/>
                        <a:pt x="198" y="65"/>
                      </a:cubicBezTo>
                      <a:cubicBezTo>
                        <a:pt x="197" y="69"/>
                        <a:pt x="196" y="75"/>
                        <a:pt x="193" y="78"/>
                      </a:cubicBezTo>
                      <a:cubicBezTo>
                        <a:pt x="194" y="75"/>
                        <a:pt x="195" y="69"/>
                        <a:pt x="195" y="65"/>
                      </a:cubicBezTo>
                      <a:cubicBezTo>
                        <a:pt x="195" y="63"/>
                        <a:pt x="195" y="61"/>
                        <a:pt x="195" y="58"/>
                      </a:cubicBezTo>
                      <a:cubicBezTo>
                        <a:pt x="194" y="58"/>
                        <a:pt x="194" y="58"/>
                        <a:pt x="193" y="58"/>
                      </a:cubicBezTo>
                      <a:cubicBezTo>
                        <a:pt x="192" y="58"/>
                        <a:pt x="189" y="61"/>
                        <a:pt x="188" y="62"/>
                      </a:cubicBezTo>
                      <a:cubicBezTo>
                        <a:pt x="186" y="67"/>
                        <a:pt x="186" y="70"/>
                        <a:pt x="184" y="75"/>
                      </a:cubicBezTo>
                      <a:cubicBezTo>
                        <a:pt x="186" y="70"/>
                        <a:pt x="185" y="66"/>
                        <a:pt x="186" y="61"/>
                      </a:cubicBezTo>
                      <a:cubicBezTo>
                        <a:pt x="187" y="59"/>
                        <a:pt x="189" y="58"/>
                        <a:pt x="191" y="57"/>
                      </a:cubicBezTo>
                      <a:cubicBezTo>
                        <a:pt x="190" y="56"/>
                        <a:pt x="189" y="57"/>
                        <a:pt x="187" y="57"/>
                      </a:cubicBezTo>
                      <a:cubicBezTo>
                        <a:pt x="181" y="59"/>
                        <a:pt x="181" y="64"/>
                        <a:pt x="178" y="69"/>
                      </a:cubicBezTo>
                      <a:cubicBezTo>
                        <a:pt x="181" y="62"/>
                        <a:pt x="179" y="57"/>
                        <a:pt x="187" y="55"/>
                      </a:cubicBezTo>
                      <a:cubicBezTo>
                        <a:pt x="190" y="54"/>
                        <a:pt x="192" y="54"/>
                        <a:pt x="194" y="56"/>
                      </a:cubicBezTo>
                      <a:cubicBezTo>
                        <a:pt x="194" y="56"/>
                        <a:pt x="195" y="56"/>
                        <a:pt x="195" y="56"/>
                      </a:cubicBezTo>
                      <a:cubicBezTo>
                        <a:pt x="195" y="54"/>
                        <a:pt x="195" y="53"/>
                        <a:pt x="194" y="52"/>
                      </a:cubicBezTo>
                      <a:cubicBezTo>
                        <a:pt x="191" y="51"/>
                        <a:pt x="187" y="51"/>
                        <a:pt x="183" y="52"/>
                      </a:cubicBezTo>
                      <a:cubicBezTo>
                        <a:pt x="184" y="51"/>
                        <a:pt x="185" y="51"/>
                        <a:pt x="185" y="51"/>
                      </a:cubicBezTo>
                      <a:cubicBezTo>
                        <a:pt x="185" y="50"/>
                        <a:pt x="185" y="50"/>
                        <a:pt x="185" y="50"/>
                      </a:cubicBezTo>
                      <a:cubicBezTo>
                        <a:pt x="185" y="49"/>
                        <a:pt x="185" y="48"/>
                        <a:pt x="185" y="47"/>
                      </a:cubicBezTo>
                      <a:cubicBezTo>
                        <a:pt x="185" y="46"/>
                        <a:pt x="185" y="45"/>
                        <a:pt x="185" y="44"/>
                      </a:cubicBezTo>
                      <a:cubicBezTo>
                        <a:pt x="185" y="44"/>
                        <a:pt x="185" y="44"/>
                        <a:pt x="185" y="44"/>
                      </a:cubicBezTo>
                      <a:cubicBezTo>
                        <a:pt x="184" y="45"/>
                        <a:pt x="182" y="45"/>
                        <a:pt x="181" y="44"/>
                      </a:cubicBezTo>
                      <a:cubicBezTo>
                        <a:pt x="183" y="44"/>
                        <a:pt x="185" y="43"/>
                        <a:pt x="187" y="43"/>
                      </a:cubicBezTo>
                      <a:cubicBezTo>
                        <a:pt x="189" y="42"/>
                        <a:pt x="190" y="42"/>
                        <a:pt x="191" y="42"/>
                      </a:cubicBezTo>
                      <a:cubicBezTo>
                        <a:pt x="192" y="42"/>
                        <a:pt x="192" y="42"/>
                        <a:pt x="193" y="42"/>
                      </a:cubicBezTo>
                      <a:cubicBezTo>
                        <a:pt x="194" y="43"/>
                        <a:pt x="195" y="43"/>
                        <a:pt x="196" y="43"/>
                      </a:cubicBezTo>
                      <a:cubicBezTo>
                        <a:pt x="194" y="40"/>
                        <a:pt x="192" y="36"/>
                        <a:pt x="190" y="34"/>
                      </a:cubicBezTo>
                      <a:cubicBezTo>
                        <a:pt x="188" y="31"/>
                        <a:pt x="186" y="30"/>
                        <a:pt x="184" y="28"/>
                      </a:cubicBezTo>
                      <a:cubicBezTo>
                        <a:pt x="183" y="28"/>
                        <a:pt x="182" y="27"/>
                        <a:pt x="182" y="27"/>
                      </a:cubicBezTo>
                      <a:cubicBezTo>
                        <a:pt x="179" y="26"/>
                        <a:pt x="177" y="26"/>
                        <a:pt x="175" y="26"/>
                      </a:cubicBezTo>
                      <a:cubicBezTo>
                        <a:pt x="177" y="26"/>
                        <a:pt x="178" y="25"/>
                        <a:pt x="179" y="25"/>
                      </a:cubicBezTo>
                      <a:cubicBezTo>
                        <a:pt x="175" y="23"/>
                        <a:pt x="172" y="19"/>
                        <a:pt x="167" y="16"/>
                      </a:cubicBezTo>
                      <a:cubicBezTo>
                        <a:pt x="152" y="2"/>
                        <a:pt x="139" y="3"/>
                        <a:pt x="118" y="12"/>
                      </a:cubicBezTo>
                      <a:cubicBezTo>
                        <a:pt x="110" y="16"/>
                        <a:pt x="107" y="19"/>
                        <a:pt x="102" y="26"/>
                      </a:cubicBezTo>
                      <a:cubicBezTo>
                        <a:pt x="107" y="26"/>
                        <a:pt x="112" y="25"/>
                        <a:pt x="118" y="24"/>
                      </a:cubicBezTo>
                      <a:cubicBezTo>
                        <a:pt x="112" y="26"/>
                        <a:pt x="107" y="27"/>
                        <a:pt x="101" y="28"/>
                      </a:cubicBezTo>
                      <a:cubicBezTo>
                        <a:pt x="96" y="29"/>
                        <a:pt x="94" y="29"/>
                        <a:pt x="89" y="33"/>
                      </a:cubicBezTo>
                      <a:cubicBezTo>
                        <a:pt x="81" y="41"/>
                        <a:pt x="74" y="50"/>
                        <a:pt x="67" y="58"/>
                      </a:cubicBezTo>
                      <a:cubicBezTo>
                        <a:pt x="62" y="63"/>
                        <a:pt x="60" y="68"/>
                        <a:pt x="57" y="73"/>
                      </a:cubicBezTo>
                      <a:cubicBezTo>
                        <a:pt x="55" y="79"/>
                        <a:pt x="56" y="81"/>
                        <a:pt x="59" y="85"/>
                      </a:cubicBezTo>
                      <a:cubicBezTo>
                        <a:pt x="62" y="90"/>
                        <a:pt x="64" y="92"/>
                        <a:pt x="66" y="96"/>
                      </a:cubicBezTo>
                      <a:cubicBezTo>
                        <a:pt x="69" y="91"/>
                        <a:pt x="74" y="86"/>
                        <a:pt x="79" y="80"/>
                      </a:cubicBezTo>
                      <a:cubicBezTo>
                        <a:pt x="75" y="86"/>
                        <a:pt x="71" y="92"/>
                        <a:pt x="68" y="99"/>
                      </a:cubicBezTo>
                      <a:cubicBezTo>
                        <a:pt x="66" y="103"/>
                        <a:pt x="65" y="105"/>
                        <a:pt x="65" y="109"/>
                      </a:cubicBezTo>
                      <a:cubicBezTo>
                        <a:pt x="69" y="114"/>
                        <a:pt x="71" y="116"/>
                        <a:pt x="74" y="117"/>
                      </a:cubicBezTo>
                      <a:cubicBezTo>
                        <a:pt x="78" y="118"/>
                        <a:pt x="82" y="118"/>
                        <a:pt x="85" y="116"/>
                      </a:cubicBezTo>
                      <a:cubicBezTo>
                        <a:pt x="94" y="111"/>
                        <a:pt x="102" y="106"/>
                        <a:pt x="112" y="105"/>
                      </a:cubicBezTo>
                      <a:cubicBezTo>
                        <a:pt x="117" y="96"/>
                        <a:pt x="116" y="85"/>
                        <a:pt x="114" y="75"/>
                      </a:cubicBezTo>
                      <a:cubicBezTo>
                        <a:pt x="113" y="66"/>
                        <a:pt x="113" y="59"/>
                        <a:pt x="115" y="50"/>
                      </a:cubicBezTo>
                      <a:cubicBezTo>
                        <a:pt x="115" y="58"/>
                        <a:pt x="116" y="66"/>
                        <a:pt x="118" y="74"/>
                      </a:cubicBezTo>
                      <a:cubicBezTo>
                        <a:pt x="120" y="86"/>
                        <a:pt x="121" y="96"/>
                        <a:pt x="116" y="108"/>
                      </a:cubicBezTo>
                      <a:cubicBezTo>
                        <a:pt x="105" y="109"/>
                        <a:pt x="96" y="115"/>
                        <a:pt x="87" y="120"/>
                      </a:cubicBezTo>
                      <a:cubicBezTo>
                        <a:pt x="83" y="122"/>
                        <a:pt x="79" y="122"/>
                        <a:pt x="74" y="121"/>
                      </a:cubicBezTo>
                      <a:cubicBezTo>
                        <a:pt x="69" y="121"/>
                        <a:pt x="66" y="117"/>
                        <a:pt x="61" y="111"/>
                      </a:cubicBezTo>
                      <a:cubicBezTo>
                        <a:pt x="61" y="107"/>
                        <a:pt x="62" y="105"/>
                        <a:pt x="63" y="101"/>
                      </a:cubicBezTo>
                      <a:cubicBezTo>
                        <a:pt x="62" y="96"/>
                        <a:pt x="59" y="94"/>
                        <a:pt x="55" y="88"/>
                      </a:cubicBezTo>
                      <a:cubicBezTo>
                        <a:pt x="50" y="82"/>
                        <a:pt x="50" y="79"/>
                        <a:pt x="54" y="72"/>
                      </a:cubicBezTo>
                      <a:cubicBezTo>
                        <a:pt x="56" y="67"/>
                        <a:pt x="59" y="62"/>
                        <a:pt x="63" y="57"/>
                      </a:cubicBezTo>
                      <a:cubicBezTo>
                        <a:pt x="67" y="52"/>
                        <a:pt x="71" y="48"/>
                        <a:pt x="75" y="43"/>
                      </a:cubicBezTo>
                      <a:cubicBezTo>
                        <a:pt x="59" y="46"/>
                        <a:pt x="49" y="49"/>
                        <a:pt x="38" y="59"/>
                      </a:cubicBezTo>
                      <a:cubicBezTo>
                        <a:pt x="30" y="66"/>
                        <a:pt x="26" y="75"/>
                        <a:pt x="22" y="84"/>
                      </a:cubicBezTo>
                      <a:cubicBezTo>
                        <a:pt x="20" y="90"/>
                        <a:pt x="19" y="97"/>
                        <a:pt x="20" y="107"/>
                      </a:cubicBezTo>
                      <a:cubicBezTo>
                        <a:pt x="22" y="121"/>
                        <a:pt x="29" y="135"/>
                        <a:pt x="36" y="146"/>
                      </a:cubicBezTo>
                      <a:cubicBezTo>
                        <a:pt x="35" y="153"/>
                        <a:pt x="34" y="158"/>
                        <a:pt x="32" y="163"/>
                      </a:cubicBezTo>
                      <a:cubicBezTo>
                        <a:pt x="30" y="168"/>
                        <a:pt x="38" y="170"/>
                        <a:pt x="43" y="171"/>
                      </a:cubicBezTo>
                      <a:cubicBezTo>
                        <a:pt x="46" y="172"/>
                        <a:pt x="58" y="176"/>
                        <a:pt x="60" y="171"/>
                      </a:cubicBezTo>
                      <a:cubicBezTo>
                        <a:pt x="60" y="168"/>
                        <a:pt x="60" y="166"/>
                        <a:pt x="60" y="164"/>
                      </a:cubicBezTo>
                      <a:cubicBezTo>
                        <a:pt x="62" y="159"/>
                        <a:pt x="63" y="159"/>
                        <a:pt x="65" y="156"/>
                      </a:cubicBezTo>
                      <a:cubicBezTo>
                        <a:pt x="67" y="153"/>
                        <a:pt x="67" y="152"/>
                        <a:pt x="67" y="148"/>
                      </a:cubicBezTo>
                      <a:cubicBezTo>
                        <a:pt x="67" y="144"/>
                        <a:pt x="67" y="136"/>
                        <a:pt x="67" y="134"/>
                      </a:cubicBezTo>
                      <a:cubicBezTo>
                        <a:pt x="67" y="136"/>
                        <a:pt x="68" y="140"/>
                        <a:pt x="69" y="143"/>
                      </a:cubicBezTo>
                      <a:cubicBezTo>
                        <a:pt x="77" y="144"/>
                        <a:pt x="87" y="144"/>
                        <a:pt x="95" y="142"/>
                      </a:cubicBezTo>
                      <a:cubicBezTo>
                        <a:pt x="95" y="141"/>
                        <a:pt x="95" y="141"/>
                        <a:pt x="96" y="140"/>
                      </a:cubicBezTo>
                      <a:cubicBezTo>
                        <a:pt x="96" y="138"/>
                        <a:pt x="98" y="136"/>
                        <a:pt x="98" y="134"/>
                      </a:cubicBezTo>
                      <a:cubicBezTo>
                        <a:pt x="98" y="135"/>
                        <a:pt x="98" y="138"/>
                        <a:pt x="98" y="140"/>
                      </a:cubicBezTo>
                      <a:cubicBezTo>
                        <a:pt x="97" y="142"/>
                        <a:pt x="97" y="143"/>
                        <a:pt x="98" y="146"/>
                      </a:cubicBezTo>
                      <a:cubicBezTo>
                        <a:pt x="98" y="147"/>
                        <a:pt x="98" y="148"/>
                        <a:pt x="98" y="149"/>
                      </a:cubicBezTo>
                      <a:cubicBezTo>
                        <a:pt x="97" y="148"/>
                        <a:pt x="96" y="147"/>
                        <a:pt x="96" y="146"/>
                      </a:cubicBezTo>
                      <a:cubicBezTo>
                        <a:pt x="92" y="148"/>
                        <a:pt x="89" y="150"/>
                        <a:pt x="86" y="152"/>
                      </a:cubicBezTo>
                      <a:cubicBezTo>
                        <a:pt x="82" y="154"/>
                        <a:pt x="86" y="162"/>
                        <a:pt x="88" y="165"/>
                      </a:cubicBezTo>
                      <a:cubicBezTo>
                        <a:pt x="92" y="171"/>
                        <a:pt x="96" y="178"/>
                        <a:pt x="103" y="174"/>
                      </a:cubicBezTo>
                      <a:cubicBezTo>
                        <a:pt x="106" y="173"/>
                        <a:pt x="107" y="170"/>
                        <a:pt x="108" y="168"/>
                      </a:cubicBezTo>
                      <a:cubicBezTo>
                        <a:pt x="111" y="167"/>
                        <a:pt x="121" y="158"/>
                        <a:pt x="123" y="157"/>
                      </a:cubicBezTo>
                      <a:cubicBezTo>
                        <a:pt x="126" y="155"/>
                        <a:pt x="135" y="141"/>
                        <a:pt x="136" y="137"/>
                      </a:cubicBezTo>
                      <a:cubicBezTo>
                        <a:pt x="138" y="129"/>
                        <a:pt x="141" y="123"/>
                        <a:pt x="142" y="115"/>
                      </a:cubicBezTo>
                      <a:cubicBezTo>
                        <a:pt x="136" y="113"/>
                        <a:pt x="133" y="110"/>
                        <a:pt x="129" y="105"/>
                      </a:cubicBezTo>
                      <a:cubicBezTo>
                        <a:pt x="135" y="109"/>
                        <a:pt x="140" y="112"/>
                        <a:pt x="146" y="114"/>
                      </a:cubicBezTo>
                      <a:cubicBezTo>
                        <a:pt x="148" y="115"/>
                        <a:pt x="151" y="118"/>
                        <a:pt x="153" y="120"/>
                      </a:cubicBezTo>
                      <a:cubicBezTo>
                        <a:pt x="157" y="122"/>
                        <a:pt x="159" y="126"/>
                        <a:pt x="165" y="126"/>
                      </a:cubicBezTo>
                      <a:cubicBezTo>
                        <a:pt x="170" y="126"/>
                        <a:pt x="176" y="122"/>
                        <a:pt x="178" y="117"/>
                      </a:cubicBezTo>
                      <a:cubicBezTo>
                        <a:pt x="178" y="114"/>
                        <a:pt x="179" y="113"/>
                        <a:pt x="179" y="111"/>
                      </a:cubicBezTo>
                      <a:cubicBezTo>
                        <a:pt x="178" y="110"/>
                        <a:pt x="177" y="110"/>
                        <a:pt x="176" y="110"/>
                      </a:cubicBezTo>
                      <a:cubicBezTo>
                        <a:pt x="175" y="113"/>
                        <a:pt x="175" y="114"/>
                        <a:pt x="175" y="115"/>
                      </a:cubicBezTo>
                      <a:cubicBezTo>
                        <a:pt x="174" y="119"/>
                        <a:pt x="169" y="121"/>
                        <a:pt x="165" y="120"/>
                      </a:cubicBezTo>
                      <a:cubicBezTo>
                        <a:pt x="163" y="120"/>
                        <a:pt x="162" y="120"/>
                        <a:pt x="161" y="119"/>
                      </a:cubicBezTo>
                      <a:cubicBezTo>
                        <a:pt x="162" y="121"/>
                        <a:pt x="163" y="121"/>
                        <a:pt x="165" y="122"/>
                      </a:cubicBezTo>
                      <a:cubicBezTo>
                        <a:pt x="166" y="122"/>
                        <a:pt x="168" y="122"/>
                        <a:pt x="171" y="122"/>
                      </a:cubicBezTo>
                      <a:cubicBezTo>
                        <a:pt x="167" y="124"/>
                        <a:pt x="166" y="124"/>
                        <a:pt x="164" y="123"/>
                      </a:cubicBezTo>
                      <a:cubicBezTo>
                        <a:pt x="157" y="122"/>
                        <a:pt x="159" y="114"/>
                        <a:pt x="161" y="109"/>
                      </a:cubicBezTo>
                      <a:cubicBezTo>
                        <a:pt x="162" y="107"/>
                        <a:pt x="161" y="103"/>
                        <a:pt x="160" y="101"/>
                      </a:cubicBezTo>
                      <a:close/>
                      <a:moveTo>
                        <a:pt x="148" y="151"/>
                      </a:moveTo>
                      <a:cubicBezTo>
                        <a:pt x="147" y="147"/>
                        <a:pt x="147" y="144"/>
                        <a:pt x="147" y="140"/>
                      </a:cubicBezTo>
                      <a:cubicBezTo>
                        <a:pt x="147" y="136"/>
                        <a:pt x="146" y="134"/>
                        <a:pt x="145" y="131"/>
                      </a:cubicBezTo>
                      <a:cubicBezTo>
                        <a:pt x="144" y="129"/>
                        <a:pt x="144" y="127"/>
                        <a:pt x="143" y="126"/>
                      </a:cubicBezTo>
                      <a:cubicBezTo>
                        <a:pt x="142" y="130"/>
                        <a:pt x="140" y="134"/>
                        <a:pt x="139" y="139"/>
                      </a:cubicBezTo>
                      <a:cubicBezTo>
                        <a:pt x="138" y="144"/>
                        <a:pt x="130" y="157"/>
                        <a:pt x="126" y="160"/>
                      </a:cubicBezTo>
                      <a:cubicBezTo>
                        <a:pt x="127" y="160"/>
                        <a:pt x="128" y="160"/>
                        <a:pt x="131" y="161"/>
                      </a:cubicBezTo>
                      <a:cubicBezTo>
                        <a:pt x="133" y="161"/>
                        <a:pt x="141" y="161"/>
                        <a:pt x="143" y="161"/>
                      </a:cubicBezTo>
                      <a:cubicBezTo>
                        <a:pt x="147" y="161"/>
                        <a:pt x="149" y="161"/>
                        <a:pt x="149" y="156"/>
                      </a:cubicBezTo>
                      <a:cubicBezTo>
                        <a:pt x="149" y="154"/>
                        <a:pt x="149" y="153"/>
                        <a:pt x="148" y="151"/>
                      </a:cubicBezTo>
                      <a:close/>
                      <a:moveTo>
                        <a:pt x="6" y="77"/>
                      </a:moveTo>
                      <a:cubicBezTo>
                        <a:pt x="6" y="79"/>
                        <a:pt x="7" y="81"/>
                        <a:pt x="8" y="83"/>
                      </a:cubicBezTo>
                      <a:cubicBezTo>
                        <a:pt x="10" y="87"/>
                        <a:pt x="14" y="86"/>
                        <a:pt x="18" y="84"/>
                      </a:cubicBezTo>
                      <a:cubicBezTo>
                        <a:pt x="18" y="84"/>
                        <a:pt x="18" y="84"/>
                        <a:pt x="18" y="83"/>
                      </a:cubicBezTo>
                      <a:cubicBezTo>
                        <a:pt x="19" y="82"/>
                        <a:pt x="20" y="80"/>
                        <a:pt x="20" y="78"/>
                      </a:cubicBezTo>
                      <a:cubicBezTo>
                        <a:pt x="19" y="79"/>
                        <a:pt x="17" y="80"/>
                        <a:pt x="15" y="81"/>
                      </a:cubicBezTo>
                      <a:cubicBezTo>
                        <a:pt x="10" y="83"/>
                        <a:pt x="10" y="81"/>
                        <a:pt x="8" y="77"/>
                      </a:cubicBezTo>
                      <a:cubicBezTo>
                        <a:pt x="13" y="73"/>
                        <a:pt x="11" y="69"/>
                        <a:pt x="12" y="63"/>
                      </a:cubicBezTo>
                      <a:cubicBezTo>
                        <a:pt x="12" y="62"/>
                        <a:pt x="13" y="61"/>
                        <a:pt x="14" y="60"/>
                      </a:cubicBezTo>
                      <a:cubicBezTo>
                        <a:pt x="9" y="62"/>
                        <a:pt x="0" y="71"/>
                        <a:pt x="6" y="77"/>
                      </a:cubicBezTo>
                      <a:close/>
                      <a:moveTo>
                        <a:pt x="17" y="66"/>
                      </a:moveTo>
                      <a:cubicBezTo>
                        <a:pt x="17" y="64"/>
                        <a:pt x="17" y="63"/>
                        <a:pt x="15" y="62"/>
                      </a:cubicBezTo>
                      <a:cubicBezTo>
                        <a:pt x="15" y="63"/>
                        <a:pt x="15" y="63"/>
                        <a:pt x="15" y="63"/>
                      </a:cubicBezTo>
                      <a:cubicBezTo>
                        <a:pt x="14" y="64"/>
                        <a:pt x="14" y="65"/>
                        <a:pt x="14" y="65"/>
                      </a:cubicBezTo>
                      <a:cubicBezTo>
                        <a:pt x="15" y="65"/>
                        <a:pt x="16" y="65"/>
                        <a:pt x="17" y="66"/>
                      </a:cubicBezTo>
                      <a:close/>
                      <a:moveTo>
                        <a:pt x="17" y="124"/>
                      </a:moveTo>
                      <a:cubicBezTo>
                        <a:pt x="15" y="126"/>
                        <a:pt x="13" y="128"/>
                        <a:pt x="10" y="131"/>
                      </a:cubicBezTo>
                      <a:cubicBezTo>
                        <a:pt x="9" y="133"/>
                        <a:pt x="8" y="133"/>
                        <a:pt x="9" y="135"/>
                      </a:cubicBezTo>
                      <a:cubicBezTo>
                        <a:pt x="9" y="138"/>
                        <a:pt x="11" y="142"/>
                        <a:pt x="14" y="145"/>
                      </a:cubicBezTo>
                      <a:cubicBezTo>
                        <a:pt x="17" y="148"/>
                        <a:pt x="26" y="155"/>
                        <a:pt x="30" y="150"/>
                      </a:cubicBezTo>
                      <a:cubicBezTo>
                        <a:pt x="30" y="149"/>
                        <a:pt x="31" y="148"/>
                        <a:pt x="31" y="147"/>
                      </a:cubicBezTo>
                      <a:cubicBezTo>
                        <a:pt x="26" y="139"/>
                        <a:pt x="22" y="129"/>
                        <a:pt x="19" y="120"/>
                      </a:cubicBezTo>
                      <a:cubicBezTo>
                        <a:pt x="18" y="121"/>
                        <a:pt x="18" y="122"/>
                        <a:pt x="17" y="124"/>
                      </a:cubicBezTo>
                      <a:close/>
                      <a:moveTo>
                        <a:pt x="194" y="43"/>
                      </a:moveTo>
                      <a:cubicBezTo>
                        <a:pt x="195" y="43"/>
                        <a:pt x="195" y="44"/>
                        <a:pt x="196" y="45"/>
                      </a:cubicBezTo>
                      <a:cubicBezTo>
                        <a:pt x="196" y="44"/>
                        <a:pt x="196" y="44"/>
                        <a:pt x="196" y="44"/>
                      </a:cubicBezTo>
                      <a:cubicBezTo>
                        <a:pt x="196" y="44"/>
                        <a:pt x="196" y="43"/>
                        <a:pt x="196" y="43"/>
                      </a:cubicBezTo>
                      <a:cubicBezTo>
                        <a:pt x="195" y="43"/>
                        <a:pt x="195" y="43"/>
                        <a:pt x="194" y="43"/>
                      </a:cubicBezTo>
                      <a:close/>
                      <a:moveTo>
                        <a:pt x="23" y="71"/>
                      </a:moveTo>
                      <a:cubicBezTo>
                        <a:pt x="23" y="71"/>
                        <a:pt x="23" y="71"/>
                        <a:pt x="23" y="71"/>
                      </a:cubicBezTo>
                      <a:moveTo>
                        <a:pt x="16" y="60"/>
                      </a:moveTo>
                      <a:cubicBezTo>
                        <a:pt x="16" y="60"/>
                        <a:pt x="16" y="60"/>
                        <a:pt x="16" y="60"/>
                      </a:cubicBezTo>
                      <a:moveTo>
                        <a:pt x="4" y="78"/>
                      </a:moveTo>
                      <a:cubicBezTo>
                        <a:pt x="4" y="78"/>
                        <a:pt x="4" y="78"/>
                        <a:pt x="4" y="78"/>
                      </a:cubicBezTo>
                      <a:moveTo>
                        <a:pt x="69" y="146"/>
                      </a:moveTo>
                      <a:cubicBezTo>
                        <a:pt x="69" y="146"/>
                        <a:pt x="69" y="146"/>
                        <a:pt x="69" y="146"/>
                      </a:cubicBezTo>
                      <a:moveTo>
                        <a:pt x="182" y="112"/>
                      </a:moveTo>
                      <a:cubicBezTo>
                        <a:pt x="182" y="112"/>
                        <a:pt x="182" y="112"/>
                        <a:pt x="182" y="112"/>
                      </a:cubicBezTo>
                      <a:moveTo>
                        <a:pt x="224" y="96"/>
                      </a:moveTo>
                      <a:cubicBezTo>
                        <a:pt x="224" y="96"/>
                        <a:pt x="224" y="96"/>
                        <a:pt x="224" y="96"/>
                      </a:cubicBezTo>
                      <a:moveTo>
                        <a:pt x="207" y="49"/>
                      </a:moveTo>
                      <a:cubicBezTo>
                        <a:pt x="214" y="46"/>
                        <a:pt x="217" y="41"/>
                        <a:pt x="218" y="35"/>
                      </a:cubicBezTo>
                      <a:cubicBezTo>
                        <a:pt x="216" y="40"/>
                        <a:pt x="212" y="44"/>
                        <a:pt x="206" y="47"/>
                      </a:cubicBezTo>
                      <a:cubicBezTo>
                        <a:pt x="204" y="48"/>
                        <a:pt x="202" y="48"/>
                        <a:pt x="198" y="47"/>
                      </a:cubicBezTo>
                      <a:cubicBezTo>
                        <a:pt x="202" y="49"/>
                        <a:pt x="204" y="49"/>
                        <a:pt x="207" y="49"/>
                      </a:cubicBezTo>
                      <a:close/>
                      <a:moveTo>
                        <a:pt x="170" y="55"/>
                      </a:moveTo>
                      <a:cubicBezTo>
                        <a:pt x="168" y="55"/>
                        <a:pt x="166" y="56"/>
                        <a:pt x="163" y="56"/>
                      </a:cubicBezTo>
                      <a:cubicBezTo>
                        <a:pt x="163" y="55"/>
                        <a:pt x="163" y="55"/>
                        <a:pt x="163" y="54"/>
                      </a:cubicBezTo>
                      <a:cubicBezTo>
                        <a:pt x="162" y="52"/>
                        <a:pt x="160" y="50"/>
                        <a:pt x="159" y="50"/>
                      </a:cubicBezTo>
                      <a:cubicBezTo>
                        <a:pt x="160" y="49"/>
                        <a:pt x="162" y="48"/>
                        <a:pt x="163" y="47"/>
                      </a:cubicBezTo>
                      <a:cubicBezTo>
                        <a:pt x="159" y="49"/>
                        <a:pt x="155" y="49"/>
                        <a:pt x="152" y="50"/>
                      </a:cubicBezTo>
                      <a:cubicBezTo>
                        <a:pt x="149" y="52"/>
                        <a:pt x="146" y="58"/>
                        <a:pt x="143" y="61"/>
                      </a:cubicBezTo>
                      <a:cubicBezTo>
                        <a:pt x="145" y="60"/>
                        <a:pt x="146" y="58"/>
                        <a:pt x="148" y="57"/>
                      </a:cubicBezTo>
                      <a:cubicBezTo>
                        <a:pt x="148" y="58"/>
                        <a:pt x="149" y="59"/>
                        <a:pt x="149" y="60"/>
                      </a:cubicBezTo>
                      <a:cubicBezTo>
                        <a:pt x="150" y="62"/>
                        <a:pt x="151" y="63"/>
                        <a:pt x="153" y="63"/>
                      </a:cubicBezTo>
                      <a:cubicBezTo>
                        <a:pt x="152" y="65"/>
                        <a:pt x="151" y="66"/>
                        <a:pt x="150" y="68"/>
                      </a:cubicBezTo>
                      <a:cubicBezTo>
                        <a:pt x="155" y="62"/>
                        <a:pt x="163" y="57"/>
                        <a:pt x="170" y="55"/>
                      </a:cubicBezTo>
                      <a:close/>
                      <a:moveTo>
                        <a:pt x="137" y="48"/>
                      </a:moveTo>
                      <a:cubicBezTo>
                        <a:pt x="138" y="43"/>
                        <a:pt x="140" y="37"/>
                        <a:pt x="148" y="34"/>
                      </a:cubicBezTo>
                      <a:cubicBezTo>
                        <a:pt x="137" y="36"/>
                        <a:pt x="135" y="41"/>
                        <a:pt x="137" y="48"/>
                      </a:cubicBezTo>
                      <a:close/>
                      <a:moveTo>
                        <a:pt x="155" y="101"/>
                      </a:moveTo>
                      <a:cubicBezTo>
                        <a:pt x="154" y="102"/>
                        <a:pt x="154" y="105"/>
                        <a:pt x="154" y="106"/>
                      </a:cubicBezTo>
                      <a:cubicBezTo>
                        <a:pt x="154" y="104"/>
                        <a:pt x="155" y="102"/>
                        <a:pt x="156" y="101"/>
                      </a:cubicBezTo>
                      <a:cubicBezTo>
                        <a:pt x="157" y="99"/>
                        <a:pt x="158" y="99"/>
                        <a:pt x="159" y="98"/>
                      </a:cubicBezTo>
                      <a:cubicBezTo>
                        <a:pt x="161" y="97"/>
                        <a:pt x="163" y="96"/>
                        <a:pt x="164" y="95"/>
                      </a:cubicBezTo>
                      <a:cubicBezTo>
                        <a:pt x="163" y="95"/>
                        <a:pt x="160" y="96"/>
                        <a:pt x="159" y="96"/>
                      </a:cubicBezTo>
                      <a:cubicBezTo>
                        <a:pt x="156" y="97"/>
                        <a:pt x="155" y="98"/>
                        <a:pt x="155" y="101"/>
                      </a:cubicBezTo>
                      <a:close/>
                      <a:moveTo>
                        <a:pt x="95" y="38"/>
                      </a:moveTo>
                      <a:cubicBezTo>
                        <a:pt x="91" y="43"/>
                        <a:pt x="88" y="56"/>
                        <a:pt x="86" y="62"/>
                      </a:cubicBezTo>
                      <a:cubicBezTo>
                        <a:pt x="88" y="57"/>
                        <a:pt x="93" y="44"/>
                        <a:pt x="97" y="41"/>
                      </a:cubicBezTo>
                      <a:cubicBezTo>
                        <a:pt x="98" y="40"/>
                        <a:pt x="99" y="40"/>
                        <a:pt x="100" y="39"/>
                      </a:cubicBezTo>
                      <a:cubicBezTo>
                        <a:pt x="97" y="44"/>
                        <a:pt x="97" y="45"/>
                        <a:pt x="98" y="51"/>
                      </a:cubicBezTo>
                      <a:cubicBezTo>
                        <a:pt x="99" y="45"/>
                        <a:pt x="101" y="42"/>
                        <a:pt x="105" y="37"/>
                      </a:cubicBezTo>
                      <a:cubicBezTo>
                        <a:pt x="108" y="36"/>
                        <a:pt x="112" y="35"/>
                        <a:pt x="116" y="34"/>
                      </a:cubicBezTo>
                      <a:cubicBezTo>
                        <a:pt x="112" y="34"/>
                        <a:pt x="107" y="35"/>
                        <a:pt x="103" y="35"/>
                      </a:cubicBezTo>
                      <a:cubicBezTo>
                        <a:pt x="99" y="36"/>
                        <a:pt x="98" y="36"/>
                        <a:pt x="95" y="38"/>
                      </a:cubicBez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326">
                  <a:extLst>
                    <a:ext uri="{FF2B5EF4-FFF2-40B4-BE49-F238E27FC236}">
                      <a16:creationId xmlns:a16="http://schemas.microsoft.com/office/drawing/2014/main" id="{7CB255E2-A3B2-4944-ABD1-2124E2E101AD}"/>
                    </a:ext>
                  </a:extLst>
                </p:cNvPr>
                <p:cNvSpPr>
                  <a:spLocks/>
                </p:cNvSpPr>
                <p:nvPr/>
              </p:nvSpPr>
              <p:spPr bwMode="auto">
                <a:xfrm>
                  <a:off x="4473576" y="4084638"/>
                  <a:ext cx="17463" cy="17463"/>
                </a:xfrm>
                <a:custGeom>
                  <a:avLst/>
                  <a:gdLst>
                    <a:gd name="T0" fmla="*/ 1 w 6"/>
                    <a:gd name="T1" fmla="*/ 5 h 6"/>
                    <a:gd name="T2" fmla="*/ 2 w 6"/>
                    <a:gd name="T3" fmla="*/ 1 h 6"/>
                    <a:gd name="T4" fmla="*/ 6 w 6"/>
                    <a:gd name="T5" fmla="*/ 2 h 6"/>
                    <a:gd name="T6" fmla="*/ 6 w 6"/>
                    <a:gd name="T7" fmla="*/ 3 h 6"/>
                    <a:gd name="T8" fmla="*/ 2 w 6"/>
                    <a:gd name="T9" fmla="*/ 6 h 6"/>
                    <a:gd name="T10" fmla="*/ 1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1" y="5"/>
                      </a:moveTo>
                      <a:cubicBezTo>
                        <a:pt x="0" y="4"/>
                        <a:pt x="1" y="2"/>
                        <a:pt x="2" y="1"/>
                      </a:cubicBezTo>
                      <a:cubicBezTo>
                        <a:pt x="3" y="0"/>
                        <a:pt x="5" y="1"/>
                        <a:pt x="6" y="2"/>
                      </a:cubicBezTo>
                      <a:cubicBezTo>
                        <a:pt x="6" y="3"/>
                        <a:pt x="6" y="3"/>
                        <a:pt x="6" y="3"/>
                      </a:cubicBezTo>
                      <a:cubicBezTo>
                        <a:pt x="5" y="4"/>
                        <a:pt x="3" y="5"/>
                        <a:pt x="2" y="6"/>
                      </a:cubicBezTo>
                      <a:cubicBezTo>
                        <a:pt x="2" y="6"/>
                        <a:pt x="1" y="6"/>
                        <a:pt x="1" y="5"/>
                      </a:cubicBezTo>
                    </a:path>
                  </a:pathLst>
                </a:custGeom>
                <a:solidFill>
                  <a:srgbClr val="FFF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15"/>
            <p:cNvGrpSpPr/>
            <p:nvPr/>
          </p:nvGrpSpPr>
          <p:grpSpPr>
            <a:xfrm>
              <a:off x="5451026" y="4502932"/>
              <a:ext cx="2480475" cy="753770"/>
              <a:chOff x="267351" y="1275254"/>
              <a:chExt cx="2480475" cy="753770"/>
            </a:xfrm>
          </p:grpSpPr>
          <p:sp>
            <p:nvSpPr>
              <p:cNvPr id="17" name="Rectangle 16"/>
              <p:cNvSpPr/>
              <p:nvPr/>
            </p:nvSpPr>
            <p:spPr>
              <a:xfrm>
                <a:off x="267351" y="1475026"/>
                <a:ext cx="2480475"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Uses Python for ETL and R for Machine Learning. Creates engineered features and predicted purchases</a:t>
                </a:r>
              </a:p>
            </p:txBody>
          </p:sp>
          <p:sp>
            <p:nvSpPr>
              <p:cNvPr id="18" name="Rectangle 17"/>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HDInsight (Spark R Server)</a:t>
                </a:r>
              </a:p>
            </p:txBody>
          </p:sp>
        </p:grpSp>
      </p:grpSp>
      <p:grpSp>
        <p:nvGrpSpPr>
          <p:cNvPr id="899" name="Group 898">
            <a:extLst>
              <a:ext uri="{FF2B5EF4-FFF2-40B4-BE49-F238E27FC236}">
                <a16:creationId xmlns:a16="http://schemas.microsoft.com/office/drawing/2014/main" id="{C3729C0F-4FE6-47AC-A87A-A5B9F4140F3E}"/>
              </a:ext>
            </a:extLst>
          </p:cNvPr>
          <p:cNvGrpSpPr/>
          <p:nvPr/>
        </p:nvGrpSpPr>
        <p:grpSpPr>
          <a:xfrm>
            <a:off x="1023938" y="4707204"/>
            <a:ext cx="2765164" cy="945364"/>
            <a:chOff x="1023938" y="4707204"/>
            <a:chExt cx="2765164" cy="945364"/>
          </a:xfrm>
        </p:grpSpPr>
        <p:cxnSp>
          <p:nvCxnSpPr>
            <p:cNvPr id="864" name="Straight Arrow Connector 863">
              <a:extLst>
                <a:ext uri="{FF2B5EF4-FFF2-40B4-BE49-F238E27FC236}">
                  <a16:creationId xmlns:a16="http://schemas.microsoft.com/office/drawing/2014/main" id="{40E8BC71-F052-4FA1-A7A7-FC5DAD345F62}"/>
                </a:ext>
              </a:extLst>
            </p:cNvPr>
            <p:cNvCxnSpPr>
              <a:cxnSpLocks/>
            </p:cNvCxnSpPr>
            <p:nvPr/>
          </p:nvCxnSpPr>
          <p:spPr>
            <a:xfrm flipV="1">
              <a:off x="1755649" y="4707204"/>
              <a:ext cx="0" cy="448376"/>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70" name="Straight Connector 869">
              <a:extLst>
                <a:ext uri="{FF2B5EF4-FFF2-40B4-BE49-F238E27FC236}">
                  <a16:creationId xmlns:a16="http://schemas.microsoft.com/office/drawing/2014/main" id="{6C24B403-8A53-4619-A884-4C41FAFDB814}"/>
                </a:ext>
              </a:extLst>
            </p:cNvPr>
            <p:cNvCxnSpPr>
              <a:cxnSpLocks/>
            </p:cNvCxnSpPr>
            <p:nvPr/>
          </p:nvCxnSpPr>
          <p:spPr>
            <a:xfrm>
              <a:off x="1040529" y="5155580"/>
              <a:ext cx="0" cy="133970"/>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9" name="Straight Connector 918">
              <a:extLst>
                <a:ext uri="{FF2B5EF4-FFF2-40B4-BE49-F238E27FC236}">
                  <a16:creationId xmlns:a16="http://schemas.microsoft.com/office/drawing/2014/main" id="{5AF7BA35-A3E6-4B50-904F-95E667952EF6}"/>
                </a:ext>
              </a:extLst>
            </p:cNvPr>
            <p:cNvCxnSpPr>
              <a:cxnSpLocks/>
            </p:cNvCxnSpPr>
            <p:nvPr/>
          </p:nvCxnSpPr>
          <p:spPr>
            <a:xfrm>
              <a:off x="2703388" y="5155580"/>
              <a:ext cx="0" cy="439979"/>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0" name="Straight Connector 919">
              <a:extLst>
                <a:ext uri="{FF2B5EF4-FFF2-40B4-BE49-F238E27FC236}">
                  <a16:creationId xmlns:a16="http://schemas.microsoft.com/office/drawing/2014/main" id="{CDE23617-4130-46F6-8836-8EA376D24FA6}"/>
                </a:ext>
              </a:extLst>
            </p:cNvPr>
            <p:cNvCxnSpPr>
              <a:cxnSpLocks/>
            </p:cNvCxnSpPr>
            <p:nvPr/>
          </p:nvCxnSpPr>
          <p:spPr>
            <a:xfrm>
              <a:off x="3777418" y="5155580"/>
              <a:ext cx="0" cy="496988"/>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6" name="Straight Connector 885">
              <a:extLst>
                <a:ext uri="{FF2B5EF4-FFF2-40B4-BE49-F238E27FC236}">
                  <a16:creationId xmlns:a16="http://schemas.microsoft.com/office/drawing/2014/main" id="{40A7DB73-DC26-4F82-9967-A16872E2F5C7}"/>
                </a:ext>
              </a:extLst>
            </p:cNvPr>
            <p:cNvCxnSpPr>
              <a:cxnSpLocks/>
            </p:cNvCxnSpPr>
            <p:nvPr/>
          </p:nvCxnSpPr>
          <p:spPr>
            <a:xfrm>
              <a:off x="1023938" y="5155580"/>
              <a:ext cx="2765164" cy="0"/>
            </a:xfrm>
            <a:prstGeom prst="line">
              <a:avLst/>
            </a:prstGeom>
            <a:ln w="2857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36" name="Straight Arrow Connector 935">
            <a:extLst>
              <a:ext uri="{FF2B5EF4-FFF2-40B4-BE49-F238E27FC236}">
                <a16:creationId xmlns:a16="http://schemas.microsoft.com/office/drawing/2014/main" id="{A387CBCB-7F27-47DE-A905-9113BEF93A78}"/>
              </a:ext>
            </a:extLst>
          </p:cNvPr>
          <p:cNvCxnSpPr>
            <a:cxnSpLocks/>
          </p:cNvCxnSpPr>
          <p:nvPr/>
        </p:nvCxnSpPr>
        <p:spPr>
          <a:xfrm flipV="1">
            <a:off x="1755649" y="3074219"/>
            <a:ext cx="0" cy="692768"/>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37" name="Rectangle 936">
            <a:extLst>
              <a:ext uri="{FF2B5EF4-FFF2-40B4-BE49-F238E27FC236}">
                <a16:creationId xmlns:a16="http://schemas.microsoft.com/office/drawing/2014/main" id="{A89A405B-DB48-46A6-84F6-F35249A6DBDF}"/>
              </a:ext>
            </a:extLst>
          </p:cNvPr>
          <p:cNvSpPr/>
          <p:nvPr/>
        </p:nvSpPr>
        <p:spPr>
          <a:xfrm>
            <a:off x="-52344" y="3358608"/>
            <a:ext cx="1718428" cy="230832"/>
          </a:xfrm>
          <a:prstGeom prst="rect">
            <a:avLst/>
          </a:prstGeom>
        </p:spPr>
        <p:txBody>
          <a:bodyPr wrap="square" anchor="ctr">
            <a:spAutoFit/>
          </a:bodyPr>
          <a:lstStyle/>
          <a:p>
            <a:pPr algn="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2. Queued browsing activity</a:t>
            </a:r>
          </a:p>
        </p:txBody>
      </p:sp>
      <p:cxnSp>
        <p:nvCxnSpPr>
          <p:cNvPr id="901" name="Straight Arrow Connector 900">
            <a:extLst>
              <a:ext uri="{FF2B5EF4-FFF2-40B4-BE49-F238E27FC236}">
                <a16:creationId xmlns:a16="http://schemas.microsoft.com/office/drawing/2014/main" id="{5C33ABE2-9D80-4E51-AAD1-6138BBB51A90}"/>
              </a:ext>
            </a:extLst>
          </p:cNvPr>
          <p:cNvCxnSpPr>
            <a:cxnSpLocks/>
          </p:cNvCxnSpPr>
          <p:nvPr/>
        </p:nvCxnSpPr>
        <p:spPr>
          <a:xfrm>
            <a:off x="3520377" y="2616582"/>
            <a:ext cx="1381825" cy="0"/>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41" name="Rectangle 940">
            <a:extLst>
              <a:ext uri="{FF2B5EF4-FFF2-40B4-BE49-F238E27FC236}">
                <a16:creationId xmlns:a16="http://schemas.microsoft.com/office/drawing/2014/main" id="{4C70DFD7-6765-468D-A94E-956EE879A18B}"/>
              </a:ext>
            </a:extLst>
          </p:cNvPr>
          <p:cNvSpPr/>
          <p:nvPr/>
        </p:nvSpPr>
        <p:spPr>
          <a:xfrm>
            <a:off x="3520377" y="2186772"/>
            <a:ext cx="1067008" cy="3693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3. Aggregated browsing activity</a:t>
            </a:r>
          </a:p>
        </p:txBody>
      </p:sp>
      <p:cxnSp>
        <p:nvCxnSpPr>
          <p:cNvPr id="914" name="Straight Connector 913">
            <a:extLst>
              <a:ext uri="{FF2B5EF4-FFF2-40B4-BE49-F238E27FC236}">
                <a16:creationId xmlns:a16="http://schemas.microsoft.com/office/drawing/2014/main" id="{D9744336-B27D-49FD-8CAD-C79DC5DBA77E}"/>
              </a:ext>
            </a:extLst>
          </p:cNvPr>
          <p:cNvCxnSpPr>
            <a:cxnSpLocks/>
            <a:endCxn id="906" idx="0"/>
          </p:cNvCxnSpPr>
          <p:nvPr/>
        </p:nvCxnSpPr>
        <p:spPr>
          <a:xfrm flipH="1">
            <a:off x="6596840" y="1872105"/>
            <a:ext cx="80632" cy="133086"/>
          </a:xfrm>
          <a:prstGeom prst="line">
            <a:avLst/>
          </a:prstGeom>
          <a:ln w="28575">
            <a:solidFill>
              <a:srgbClr val="59B4D9"/>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917" name="Group 916">
            <a:extLst>
              <a:ext uri="{FF2B5EF4-FFF2-40B4-BE49-F238E27FC236}">
                <a16:creationId xmlns:a16="http://schemas.microsoft.com/office/drawing/2014/main" id="{CA524D32-DE0E-4584-95EF-F9AB578507B6}"/>
              </a:ext>
            </a:extLst>
          </p:cNvPr>
          <p:cNvGrpSpPr/>
          <p:nvPr/>
        </p:nvGrpSpPr>
        <p:grpSpPr>
          <a:xfrm>
            <a:off x="5076090" y="3201157"/>
            <a:ext cx="191162" cy="939651"/>
            <a:chOff x="5271399" y="3170386"/>
            <a:chExt cx="191162" cy="854228"/>
          </a:xfrm>
        </p:grpSpPr>
        <p:cxnSp>
          <p:nvCxnSpPr>
            <p:cNvPr id="954" name="Straight Arrow Connector 953">
              <a:extLst>
                <a:ext uri="{FF2B5EF4-FFF2-40B4-BE49-F238E27FC236}">
                  <a16:creationId xmlns:a16="http://schemas.microsoft.com/office/drawing/2014/main" id="{8DC237AA-9774-4E7C-A8AA-A89F1CC8771F}"/>
                </a:ext>
              </a:extLst>
            </p:cNvPr>
            <p:cNvCxnSpPr>
              <a:cxnSpLocks/>
            </p:cNvCxnSpPr>
            <p:nvPr/>
          </p:nvCxnSpPr>
          <p:spPr>
            <a:xfrm flipV="1">
              <a:off x="5271399" y="3170386"/>
              <a:ext cx="0" cy="854228"/>
            </a:xfrm>
            <a:prstGeom prst="straightConnector1">
              <a:avLst/>
            </a:prstGeom>
            <a:ln w="28575">
              <a:solidFill>
                <a:srgbClr val="FFCB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6" name="Straight Arrow Connector 955">
              <a:extLst>
                <a:ext uri="{FF2B5EF4-FFF2-40B4-BE49-F238E27FC236}">
                  <a16:creationId xmlns:a16="http://schemas.microsoft.com/office/drawing/2014/main" id="{5E917AFA-557D-49CD-9034-533CE02C56C0}"/>
                </a:ext>
              </a:extLst>
            </p:cNvPr>
            <p:cNvCxnSpPr>
              <a:cxnSpLocks/>
            </p:cNvCxnSpPr>
            <p:nvPr/>
          </p:nvCxnSpPr>
          <p:spPr>
            <a:xfrm flipV="1">
              <a:off x="5462561" y="3170386"/>
              <a:ext cx="0" cy="854228"/>
            </a:xfrm>
            <a:prstGeom prst="straightConnector1">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cxnSp>
        <p:nvCxnSpPr>
          <p:cNvPr id="958" name="Straight Arrow Connector 957">
            <a:extLst>
              <a:ext uri="{FF2B5EF4-FFF2-40B4-BE49-F238E27FC236}">
                <a16:creationId xmlns:a16="http://schemas.microsoft.com/office/drawing/2014/main" id="{E513C596-8280-4856-B307-3A1EB275A890}"/>
              </a:ext>
            </a:extLst>
          </p:cNvPr>
          <p:cNvCxnSpPr>
            <a:cxnSpLocks/>
          </p:cNvCxnSpPr>
          <p:nvPr/>
        </p:nvCxnSpPr>
        <p:spPr>
          <a:xfrm flipV="1">
            <a:off x="5076090" y="5211790"/>
            <a:ext cx="0" cy="362886"/>
          </a:xfrm>
          <a:prstGeom prst="straightConnector1">
            <a:avLst/>
          </a:prstGeom>
          <a:ln w="28575">
            <a:solidFill>
              <a:srgbClr val="FFCB40"/>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960" name="Rectangle 959">
            <a:extLst>
              <a:ext uri="{FF2B5EF4-FFF2-40B4-BE49-F238E27FC236}">
                <a16:creationId xmlns:a16="http://schemas.microsoft.com/office/drawing/2014/main" id="{50034C44-1317-4DA6-80A9-43C7A2CD1D3F}"/>
              </a:ext>
            </a:extLst>
          </p:cNvPr>
          <p:cNvSpPr/>
          <p:nvPr/>
        </p:nvSpPr>
        <p:spPr>
          <a:xfrm>
            <a:off x="5419036" y="3369058"/>
            <a:ext cx="2743574" cy="646331"/>
          </a:xfrm>
          <a:prstGeom prst="rect">
            <a:avLst/>
          </a:prstGeom>
        </p:spPr>
        <p:txBody>
          <a:bodyPr wrap="square" anchor="t">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4. Browsing data is transferred</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5. Engineered features are returned</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6. Scoring is transferred to HDInsight</a:t>
            </a:r>
          </a:p>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7. Predicted purchases are returned </a:t>
            </a:r>
          </a:p>
        </p:txBody>
      </p:sp>
      <p:cxnSp>
        <p:nvCxnSpPr>
          <p:cNvPr id="964" name="Straight Arrow Connector 963">
            <a:extLst>
              <a:ext uri="{FF2B5EF4-FFF2-40B4-BE49-F238E27FC236}">
                <a16:creationId xmlns:a16="http://schemas.microsoft.com/office/drawing/2014/main" id="{F7CED82E-B123-4B05-BC35-875C906C1874}"/>
              </a:ext>
            </a:extLst>
          </p:cNvPr>
          <p:cNvCxnSpPr>
            <a:cxnSpLocks/>
          </p:cNvCxnSpPr>
          <p:nvPr/>
        </p:nvCxnSpPr>
        <p:spPr>
          <a:xfrm>
            <a:off x="8279086" y="2616582"/>
            <a:ext cx="1038186" cy="0"/>
          </a:xfrm>
          <a:prstGeom prst="straightConnector1">
            <a:avLst/>
          </a:prstGeom>
          <a:ln w="28575">
            <a:solidFill>
              <a:srgbClr val="FFA94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a16="http://schemas.microsoft.com/office/drawing/2014/main" id="{125396A5-CABB-4929-9F16-0F7F43751BB3}"/>
              </a:ext>
            </a:extLst>
          </p:cNvPr>
          <p:cNvCxnSpPr>
            <a:cxnSpLocks/>
          </p:cNvCxnSpPr>
          <p:nvPr/>
        </p:nvCxnSpPr>
        <p:spPr>
          <a:xfrm>
            <a:off x="8306604" y="6127781"/>
            <a:ext cx="532754" cy="0"/>
          </a:xfrm>
          <a:prstGeom prst="straightConnector1">
            <a:avLst/>
          </a:prstGeom>
          <a:ln w="28575">
            <a:solidFill>
              <a:srgbClr val="FFA94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5" name="Straight Connector 924">
            <a:extLst>
              <a:ext uri="{FF2B5EF4-FFF2-40B4-BE49-F238E27FC236}">
                <a16:creationId xmlns:a16="http://schemas.microsoft.com/office/drawing/2014/main" id="{AD76311C-3C18-48D4-8156-A1D31EA25147}"/>
              </a:ext>
            </a:extLst>
          </p:cNvPr>
          <p:cNvCxnSpPr>
            <a:cxnSpLocks/>
          </p:cNvCxnSpPr>
          <p:nvPr/>
        </p:nvCxnSpPr>
        <p:spPr>
          <a:xfrm flipV="1">
            <a:off x="8839358" y="2616583"/>
            <a:ext cx="0" cy="3526688"/>
          </a:xfrm>
          <a:prstGeom prst="line">
            <a:avLst/>
          </a:prstGeom>
          <a:ln w="28575">
            <a:solidFill>
              <a:srgbClr val="FFA94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70" name="Rectangle 969">
            <a:extLst>
              <a:ext uri="{FF2B5EF4-FFF2-40B4-BE49-F238E27FC236}">
                <a16:creationId xmlns:a16="http://schemas.microsoft.com/office/drawing/2014/main" id="{56739CB7-AD3A-4444-B212-55AFCC792FC9}"/>
              </a:ext>
            </a:extLst>
          </p:cNvPr>
          <p:cNvSpPr/>
          <p:nvPr/>
        </p:nvSpPr>
        <p:spPr>
          <a:xfrm>
            <a:off x="8460707" y="2258288"/>
            <a:ext cx="881825" cy="2308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8. Visualize</a:t>
            </a:r>
          </a:p>
        </p:txBody>
      </p:sp>
      <p:sp>
        <p:nvSpPr>
          <p:cNvPr id="971" name="Rectangle 970">
            <a:extLst>
              <a:ext uri="{FF2B5EF4-FFF2-40B4-BE49-F238E27FC236}">
                <a16:creationId xmlns:a16="http://schemas.microsoft.com/office/drawing/2014/main" id="{CE829290-B44E-4345-B090-C8A03E0C25A5}"/>
              </a:ext>
            </a:extLst>
          </p:cNvPr>
          <p:cNvSpPr/>
          <p:nvPr/>
        </p:nvSpPr>
        <p:spPr>
          <a:xfrm>
            <a:off x="8460707" y="6166843"/>
            <a:ext cx="1420189" cy="369332"/>
          </a:xfrm>
          <a:prstGeom prst="rect">
            <a:avLst/>
          </a:prstGeom>
        </p:spPr>
        <p:txBody>
          <a:bodyPr wrap="square" anchor="ctr">
            <a:spAutoFit/>
          </a:bodyPr>
          <a:lstStyle/>
          <a:p>
            <a:pPr defTabSz="932472" fontAlgn="base">
              <a:spcBef>
                <a:spcPct val="0"/>
              </a:spcBef>
              <a:spcAft>
                <a:spcPct val="0"/>
              </a:spcAft>
            </a:pP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8. Enriched customer profile (external table)</a:t>
            </a:r>
          </a:p>
        </p:txBody>
      </p:sp>
    </p:spTree>
    <p:extLst>
      <p:ext uri="{BB962C8B-B14F-4D97-AF65-F5344CB8AC3E}">
        <p14:creationId xmlns:p14="http://schemas.microsoft.com/office/powerpoint/2010/main" val="23382489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2" name="Group 1"/>
          <p:cNvGrpSpPr/>
          <p:nvPr/>
        </p:nvGrpSpPr>
        <p:grpSpPr>
          <a:xfrm>
            <a:off x="4919941" y="5720372"/>
            <a:ext cx="2352118" cy="1139318"/>
            <a:chOff x="4919941" y="5720372"/>
            <a:chExt cx="2352118" cy="1139318"/>
          </a:xfrm>
        </p:grpSpPr>
        <p:sp>
          <p:nvSpPr>
            <p:cNvPr id="12" name="Rectangle 11"/>
            <p:cNvSpPr/>
            <p:nvPr/>
          </p:nvSpPr>
          <p:spPr bwMode="auto">
            <a:xfrm>
              <a:off x="5547360" y="5842294"/>
              <a:ext cx="1097280" cy="74675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5547360" y="5720372"/>
              <a:ext cx="1097280" cy="35001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Rectangle: Rounded Corners 7"/>
          <p:cNvSpPr/>
          <p:nvPr/>
        </p:nvSpPr>
        <p:spPr bwMode="auto">
          <a:xfrm>
            <a:off x="2048256" y="805218"/>
            <a:ext cx="8065008"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CB41738F-EAC0-4E6F-8F5F-C8769C7AF76B}"/>
              </a:ext>
            </a:extLst>
          </p:cNvPr>
          <p:cNvPicPr>
            <a:picLocks noChangeAspect="1"/>
          </p:cNvPicPr>
          <p:nvPr/>
        </p:nvPicPr>
        <p:blipFill>
          <a:blip r:embed="rId3"/>
          <a:stretch>
            <a:fillRect/>
          </a:stretch>
        </p:blipFill>
        <p:spPr>
          <a:xfrm>
            <a:off x="2270125" y="1195477"/>
            <a:ext cx="7605631" cy="4203458"/>
          </a:xfrm>
          <a:prstGeom prst="rect">
            <a:avLst/>
          </a:prstGeom>
        </p:spPr>
      </p:pic>
    </p:spTree>
    <p:extLst>
      <p:ext uri="{BB962C8B-B14F-4D97-AF65-F5344CB8AC3E}">
        <p14:creationId xmlns:p14="http://schemas.microsoft.com/office/powerpoint/2010/main" val="1132266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HDInsight</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t>HDInsight allows you to easily spin up </a:t>
            </a:r>
            <a:r>
              <a:rPr lang="en-US" b="1" dirty="0"/>
              <a:t>enterprise-grade </a:t>
            </a:r>
            <a:r>
              <a:rPr lang="en-US" dirty="0"/>
              <a:t>open source cluster types guaranteed with the industry’s best </a:t>
            </a:r>
            <a:r>
              <a:rPr lang="en-US" b="1" dirty="0"/>
              <a:t>99.9%</a:t>
            </a:r>
            <a:r>
              <a:rPr lang="en-US" dirty="0"/>
              <a:t> </a:t>
            </a:r>
            <a:r>
              <a:rPr lang="en-US" b="1" dirty="0"/>
              <a:t>SLA and 24/7 support</a:t>
            </a:r>
            <a:r>
              <a:rPr lang="en-US" dirty="0"/>
              <a:t>. We guarantee this SLA for the entire big data solution, not just the VM instances. HDInsight is architected for </a:t>
            </a:r>
            <a:r>
              <a:rPr lang="en-US" b="1" dirty="0"/>
              <a:t>full redundancy</a:t>
            </a:r>
            <a:r>
              <a:rPr lang="en-US" dirty="0"/>
              <a:t> and </a:t>
            </a:r>
            <a:r>
              <a:rPr lang="en-US" b="1" dirty="0"/>
              <a:t>high availability</a:t>
            </a:r>
            <a:r>
              <a:rPr lang="en-US" dirty="0"/>
              <a:t> including </a:t>
            </a:r>
            <a:r>
              <a:rPr lang="en-US" b="1" dirty="0"/>
              <a:t>head node replication</a:t>
            </a:r>
            <a:r>
              <a:rPr lang="en-US" dirty="0"/>
              <a:t>, </a:t>
            </a:r>
            <a:r>
              <a:rPr lang="en-US" b="1" dirty="0"/>
              <a:t>data geo-replication</a:t>
            </a:r>
            <a:r>
              <a:rPr lang="en-US" dirty="0"/>
              <a:t>, and </a:t>
            </a:r>
            <a:r>
              <a:rPr lang="en-US" b="1" dirty="0"/>
              <a:t>built-in standby NameNode</a:t>
            </a:r>
            <a:r>
              <a:rPr lang="en-US" dirty="0"/>
              <a:t> making HDInsight resilient to critical failures not addressed in standard Hadoop implementations. Azure also offers cluster monitoring and </a:t>
            </a:r>
            <a:r>
              <a:rPr lang="en-US" b="1" dirty="0"/>
              <a:t>24x7</a:t>
            </a:r>
            <a:r>
              <a:rPr lang="en-US" dirty="0"/>
              <a:t> enterprise support backed by Microsoft and Hortonworks with </a:t>
            </a:r>
            <a:r>
              <a:rPr lang="en-US" b="1" dirty="0"/>
              <a:t>37 combined committers</a:t>
            </a:r>
            <a:r>
              <a:rPr lang="en-US" dirty="0"/>
              <a:t> for Hadoop core, more than </a:t>
            </a:r>
            <a:r>
              <a:rPr lang="en-US" b="1" dirty="0"/>
              <a:t>all other managed cloud providers combined</a:t>
            </a:r>
            <a:r>
              <a:rPr lang="en-US" dirty="0"/>
              <a:t> to support your deployment and the ability to </a:t>
            </a:r>
            <a:r>
              <a:rPr lang="en-US" b="1" dirty="0"/>
              <a:t>fix</a:t>
            </a:r>
            <a:r>
              <a:rPr lang="en-US" dirty="0"/>
              <a:t> and </a:t>
            </a:r>
            <a:r>
              <a:rPr lang="en-US" b="1" dirty="0"/>
              <a:t>commit code</a:t>
            </a:r>
            <a:r>
              <a:rPr lang="en-US" dirty="0"/>
              <a:t> back to Hadoop.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205" y="2463201"/>
            <a:ext cx="4682385" cy="3381465"/>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8970"/>
            <a:ext cx="12198096" cy="6442250"/>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6" name="Rectangle 5"/>
          <p:cNvSpPr/>
          <p:nvPr/>
        </p:nvSpPr>
        <p:spPr>
          <a:xfrm>
            <a:off x="416312" y="423561"/>
            <a:ext cx="6772508" cy="3447098"/>
          </a:xfrm>
          <a:prstGeom prst="rect">
            <a:avLst/>
          </a:prstGeom>
        </p:spPr>
        <p:txBody>
          <a:bodyPr wrap="square">
            <a:spAutoFit/>
          </a:bodyPr>
          <a:lstStyle/>
          <a:p>
            <a:pPr>
              <a:spcAft>
                <a:spcPts val="1200"/>
              </a:spcAft>
            </a:pPr>
            <a:r>
              <a:rPr lang="en-US" sz="1600" dirty="0"/>
              <a:t>There are many variables in the formula for success in business. </a:t>
            </a:r>
            <a:r>
              <a:rPr lang="en-US" sz="1600" b="1" dirty="0"/>
              <a:t>The most dynamic and important of these is customers.</a:t>
            </a:r>
            <a:r>
              <a:rPr lang="en-US" sz="1600" dirty="0"/>
              <a:t> How well do you know your customers? This is a challenge for businesses everywhere. </a:t>
            </a:r>
            <a:r>
              <a:rPr lang="en-US" sz="1600" b="1" dirty="0"/>
              <a:t>Customer 360 not only helps you know your customer better, but to predict their wants and needs.</a:t>
            </a:r>
          </a:p>
          <a:p>
            <a:pPr>
              <a:spcAft>
                <a:spcPts val="600"/>
              </a:spcAft>
            </a:pPr>
            <a:r>
              <a:rPr lang="en-US" sz="1600" dirty="0"/>
              <a:t>One of the great advantages to the digital age is the wealth of data available to businesses about their customers. Hidden in that data is the answer to questions such as: “Who IS my customer?” and “What do they want or need?”. C</a:t>
            </a:r>
            <a:r>
              <a:rPr lang="en-US" sz="1600" b="1" dirty="0"/>
              <a:t>ustomer 360 uses Machine Learning and data from virtually any source, and any format, to answer these questions</a:t>
            </a:r>
            <a:r>
              <a:rPr lang="en-US" sz="1600" dirty="0"/>
              <a:t> by building informed, intelligent profiles that give valuable insight into customers. Enriched profiles can then be used in a multitude of solutions and strategies to improve operations and profit margins. </a:t>
            </a: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r>
              <a:rPr lang="en-US" dirty="0"/>
              <a:t>The Need for</a:t>
            </a:r>
            <a:br>
              <a:rPr lang="en-US" dirty="0"/>
            </a:br>
            <a:r>
              <a:rPr lang="en-US" dirty="0"/>
              <a:t>Customer 360</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575" y="516265"/>
            <a:ext cx="5735282" cy="5078313"/>
          </a:xfrm>
          <a:prstGeom prst="rect">
            <a:avLst/>
          </a:prstGeom>
        </p:spPr>
        <p:txBody>
          <a:bodyPr wrap="square">
            <a:spAutoFit/>
          </a:bodyPr>
          <a:lstStyle/>
          <a:p>
            <a:r>
              <a:rPr lang="en-US" sz="19900" kern="0" dirty="0">
                <a:solidFill>
                  <a:srgbClr val="005291"/>
                </a:solidFill>
                <a:latin typeface="Segoe UI Light" panose="020B0502040204020203" pitchFamily="34" charset="0"/>
                <a:cs typeface="Segoe UI Light" panose="020B0502040204020203" pitchFamily="34" charset="0"/>
                <a:sym typeface="Gill Sans" pitchFamily="-84" charset="0"/>
              </a:rPr>
              <a:t>81%</a:t>
            </a:r>
          </a:p>
          <a:p>
            <a:pPr>
              <a:lnSpc>
                <a:spcPts val="5000"/>
              </a:lnSpc>
            </a:pPr>
            <a:r>
              <a:rPr lang="en-US" sz="2400" dirty="0"/>
              <a:t>of marketers report having</a:t>
            </a:r>
          </a:p>
          <a:p>
            <a:pPr>
              <a:lnSpc>
                <a:spcPts val="5000"/>
              </a:lnSpc>
            </a:pPr>
            <a:r>
              <a:rPr lang="en-US" sz="4400" dirty="0">
                <a:solidFill>
                  <a:srgbClr val="0078D7"/>
                </a:solidFill>
              </a:rPr>
              <a:t>challenges achieving a</a:t>
            </a:r>
          </a:p>
          <a:p>
            <a:pPr>
              <a:lnSpc>
                <a:spcPts val="5000"/>
              </a:lnSpc>
            </a:pPr>
            <a:r>
              <a:rPr lang="en-US" sz="4400" dirty="0">
                <a:solidFill>
                  <a:srgbClr val="0078D7"/>
                </a:solidFill>
              </a:rPr>
              <a:t>single customer view</a:t>
            </a:r>
            <a:endParaRPr lang="en-US" sz="6000" dirty="0">
              <a:solidFill>
                <a:srgbClr val="0078D7"/>
              </a:solidFill>
              <a:latin typeface="Segoe UI Light" panose="020B0502040204020203" pitchFamily="34" charset="0"/>
              <a:cs typeface="Segoe UI Light" panose="020B0502040204020203" pitchFamily="34" charset="0"/>
            </a:endParaRPr>
          </a:p>
        </p:txBody>
      </p:sp>
      <p:sp>
        <p:nvSpPr>
          <p:cNvPr id="36" name="Rectangle 35"/>
          <p:cNvSpPr/>
          <p:nvPr/>
        </p:nvSpPr>
        <p:spPr>
          <a:xfrm>
            <a:off x="215575" y="6523530"/>
            <a:ext cx="406456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Source: Experian Digital Marketer Report 2016</a:t>
            </a:r>
          </a:p>
        </p:txBody>
      </p:sp>
      <p:pic>
        <p:nvPicPr>
          <p:cNvPr id="4" name="Picture 3">
            <a:extLst>
              <a:ext uri="{FF2B5EF4-FFF2-40B4-BE49-F238E27FC236}">
                <a16:creationId xmlns:a16="http://schemas.microsoft.com/office/drawing/2014/main" id="{D5D9C400-E1E0-44DB-8548-5975FA7A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03" y="0"/>
            <a:ext cx="6126491" cy="6876288"/>
          </a:xfrm>
          <a:prstGeom prst="rect">
            <a:avLst/>
          </a:prstGeom>
        </p:spPr>
      </p:pic>
    </p:spTree>
    <p:extLst>
      <p:ext uri="{BB962C8B-B14F-4D97-AF65-F5344CB8AC3E}">
        <p14:creationId xmlns:p14="http://schemas.microsoft.com/office/powerpoint/2010/main" val="39135453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33B72855-0BEB-46D8-B076-A3A2FE962757}"/>
              </a:ext>
            </a:extLst>
          </p:cNvPr>
          <p:cNvSpPr>
            <a:spLocks noChangeAspect="1" noChangeArrowheads="1" noTextEdit="1"/>
          </p:cNvSpPr>
          <p:nvPr/>
        </p:nvSpPr>
        <p:spPr bwMode="auto">
          <a:xfrm>
            <a:off x="0" y="0"/>
            <a:ext cx="12188825"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6EF35745-464E-4888-8BB2-80385B616DB1}"/>
              </a:ext>
            </a:extLst>
          </p:cNvPr>
          <p:cNvSpPr>
            <a:spLocks noChangeArrowheads="1"/>
          </p:cNvSpPr>
          <p:nvPr/>
        </p:nvSpPr>
        <p:spPr bwMode="auto">
          <a:xfrm>
            <a:off x="0" y="0"/>
            <a:ext cx="12188825" cy="6858000"/>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Title 1">
            <a:extLst>
              <a:ext uri="{FF2B5EF4-FFF2-40B4-BE49-F238E27FC236}">
                <a16:creationId xmlns:a16="http://schemas.microsoft.com/office/drawing/2014/main" id="{6014003C-E756-47D4-B71F-BD99AA007981}"/>
              </a:ext>
            </a:extLst>
          </p:cNvPr>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bg1"/>
                </a:solidFill>
              </a:rPr>
              <a:t>Challenges in Leveraging Data for Customer Profiles</a:t>
            </a:r>
          </a:p>
        </p:txBody>
      </p:sp>
      <p:grpSp>
        <p:nvGrpSpPr>
          <p:cNvPr id="99" name="Group 98">
            <a:extLst>
              <a:ext uri="{FF2B5EF4-FFF2-40B4-BE49-F238E27FC236}">
                <a16:creationId xmlns:a16="http://schemas.microsoft.com/office/drawing/2014/main" id="{4E9448FC-624C-4297-93B0-B185E3DEB3B9}"/>
              </a:ext>
            </a:extLst>
          </p:cNvPr>
          <p:cNvGrpSpPr/>
          <p:nvPr/>
        </p:nvGrpSpPr>
        <p:grpSpPr>
          <a:xfrm>
            <a:off x="488950" y="1876425"/>
            <a:ext cx="2671763" cy="3498850"/>
            <a:chOff x="488950" y="1876425"/>
            <a:chExt cx="2671763" cy="3498850"/>
          </a:xfrm>
        </p:grpSpPr>
        <p:sp>
          <p:nvSpPr>
            <p:cNvPr id="10" name="Freeform 6">
              <a:extLst>
                <a:ext uri="{FF2B5EF4-FFF2-40B4-BE49-F238E27FC236}">
                  <a16:creationId xmlns:a16="http://schemas.microsoft.com/office/drawing/2014/main" id="{365F341E-53B1-48EC-BFCD-AD6866F6FCA1}"/>
                </a:ext>
              </a:extLst>
            </p:cNvPr>
            <p:cNvSpPr>
              <a:spLocks/>
            </p:cNvSpPr>
            <p:nvPr/>
          </p:nvSpPr>
          <p:spPr bwMode="auto">
            <a:xfrm>
              <a:off x="488950" y="1876425"/>
              <a:ext cx="2671763" cy="349885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solidFill>
              <a:srgbClr val="FFFFFF"/>
            </a:solidFill>
            <a:ln w="31750">
              <a:solidFill>
                <a:srgbClr val="40C5AF"/>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7" name="Group 36">
              <a:extLst>
                <a:ext uri="{FF2B5EF4-FFF2-40B4-BE49-F238E27FC236}">
                  <a16:creationId xmlns:a16="http://schemas.microsoft.com/office/drawing/2014/main" id="{A7E0B970-3CB9-45D3-B0F4-8F9C0D03820A}"/>
                </a:ext>
              </a:extLst>
            </p:cNvPr>
            <p:cNvGrpSpPr/>
            <p:nvPr/>
          </p:nvGrpSpPr>
          <p:grpSpPr>
            <a:xfrm>
              <a:off x="850900" y="2382838"/>
              <a:ext cx="1949450" cy="1443037"/>
              <a:chOff x="850900" y="2395538"/>
              <a:chExt cx="1949450" cy="1443037"/>
            </a:xfrm>
            <a:effectLst>
              <a:outerShdw blurRad="50800" dist="38100" dir="5400000" algn="t" rotWithShape="0">
                <a:prstClr val="black">
                  <a:alpha val="60000"/>
                </a:prstClr>
              </a:outerShdw>
            </a:effectLst>
          </p:grpSpPr>
          <p:sp>
            <p:nvSpPr>
              <p:cNvPr id="29" name="Freeform 25">
                <a:extLst>
                  <a:ext uri="{FF2B5EF4-FFF2-40B4-BE49-F238E27FC236}">
                    <a16:creationId xmlns:a16="http://schemas.microsoft.com/office/drawing/2014/main" id="{AD9B8FB4-F531-466F-8735-14FB0433A644}"/>
                  </a:ext>
                </a:extLst>
              </p:cNvPr>
              <p:cNvSpPr>
                <a:spLocks/>
              </p:cNvSpPr>
              <p:nvPr/>
            </p:nvSpPr>
            <p:spPr bwMode="auto">
              <a:xfrm>
                <a:off x="1155700" y="3082925"/>
                <a:ext cx="466725" cy="508000"/>
              </a:xfrm>
              <a:custGeom>
                <a:avLst/>
                <a:gdLst>
                  <a:gd name="T0" fmla="*/ 294 w 294"/>
                  <a:gd name="T1" fmla="*/ 272 h 320"/>
                  <a:gd name="T2" fmla="*/ 48 w 294"/>
                  <a:gd name="T3" fmla="*/ 272 h 320"/>
                  <a:gd name="T4" fmla="*/ 48 w 294"/>
                  <a:gd name="T5" fmla="*/ 0 h 320"/>
                  <a:gd name="T6" fmla="*/ 0 w 294"/>
                  <a:gd name="T7" fmla="*/ 0 h 320"/>
                  <a:gd name="T8" fmla="*/ 0 w 294"/>
                  <a:gd name="T9" fmla="*/ 320 h 320"/>
                  <a:gd name="T10" fmla="*/ 294 w 294"/>
                  <a:gd name="T11" fmla="*/ 320 h 320"/>
                  <a:gd name="T12" fmla="*/ 294 w 294"/>
                  <a:gd name="T13" fmla="*/ 272 h 320"/>
                </a:gdLst>
                <a:ahLst/>
                <a:cxnLst>
                  <a:cxn ang="0">
                    <a:pos x="T0" y="T1"/>
                  </a:cxn>
                  <a:cxn ang="0">
                    <a:pos x="T2" y="T3"/>
                  </a:cxn>
                  <a:cxn ang="0">
                    <a:pos x="T4" y="T5"/>
                  </a:cxn>
                  <a:cxn ang="0">
                    <a:pos x="T6" y="T7"/>
                  </a:cxn>
                  <a:cxn ang="0">
                    <a:pos x="T8" y="T9"/>
                  </a:cxn>
                  <a:cxn ang="0">
                    <a:pos x="T10" y="T11"/>
                  </a:cxn>
                  <a:cxn ang="0">
                    <a:pos x="T12" y="T13"/>
                  </a:cxn>
                </a:cxnLst>
                <a:rect l="0" t="0" r="r" b="b"/>
                <a:pathLst>
                  <a:path w="294" h="320">
                    <a:moveTo>
                      <a:pt x="294" y="272"/>
                    </a:moveTo>
                    <a:lnTo>
                      <a:pt x="48" y="272"/>
                    </a:lnTo>
                    <a:lnTo>
                      <a:pt x="48" y="0"/>
                    </a:lnTo>
                    <a:lnTo>
                      <a:pt x="0" y="0"/>
                    </a:lnTo>
                    <a:lnTo>
                      <a:pt x="0" y="320"/>
                    </a:lnTo>
                    <a:lnTo>
                      <a:pt x="294" y="320"/>
                    </a:lnTo>
                    <a:lnTo>
                      <a:pt x="294" y="272"/>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2A7D48E0-2D10-4AB6-8F37-759AE7629827}"/>
                  </a:ext>
                </a:extLst>
              </p:cNvPr>
              <p:cNvSpPr>
                <a:spLocks/>
              </p:cNvSpPr>
              <p:nvPr/>
            </p:nvSpPr>
            <p:spPr bwMode="auto">
              <a:xfrm>
                <a:off x="2028825" y="3082925"/>
                <a:ext cx="466725" cy="508000"/>
              </a:xfrm>
              <a:custGeom>
                <a:avLst/>
                <a:gdLst>
                  <a:gd name="T0" fmla="*/ 246 w 294"/>
                  <a:gd name="T1" fmla="*/ 0 h 320"/>
                  <a:gd name="T2" fmla="*/ 246 w 294"/>
                  <a:gd name="T3" fmla="*/ 272 h 320"/>
                  <a:gd name="T4" fmla="*/ 0 w 294"/>
                  <a:gd name="T5" fmla="*/ 272 h 320"/>
                  <a:gd name="T6" fmla="*/ 0 w 294"/>
                  <a:gd name="T7" fmla="*/ 320 h 320"/>
                  <a:gd name="T8" fmla="*/ 294 w 294"/>
                  <a:gd name="T9" fmla="*/ 320 h 320"/>
                  <a:gd name="T10" fmla="*/ 294 w 294"/>
                  <a:gd name="T11" fmla="*/ 0 h 320"/>
                  <a:gd name="T12" fmla="*/ 246 w 294"/>
                  <a:gd name="T13" fmla="*/ 0 h 320"/>
                </a:gdLst>
                <a:ahLst/>
                <a:cxnLst>
                  <a:cxn ang="0">
                    <a:pos x="T0" y="T1"/>
                  </a:cxn>
                  <a:cxn ang="0">
                    <a:pos x="T2" y="T3"/>
                  </a:cxn>
                  <a:cxn ang="0">
                    <a:pos x="T4" y="T5"/>
                  </a:cxn>
                  <a:cxn ang="0">
                    <a:pos x="T6" y="T7"/>
                  </a:cxn>
                  <a:cxn ang="0">
                    <a:pos x="T8" y="T9"/>
                  </a:cxn>
                  <a:cxn ang="0">
                    <a:pos x="T10" y="T11"/>
                  </a:cxn>
                  <a:cxn ang="0">
                    <a:pos x="T12" y="T13"/>
                  </a:cxn>
                </a:cxnLst>
                <a:rect l="0" t="0" r="r" b="b"/>
                <a:pathLst>
                  <a:path w="294" h="320">
                    <a:moveTo>
                      <a:pt x="246" y="0"/>
                    </a:moveTo>
                    <a:lnTo>
                      <a:pt x="246" y="272"/>
                    </a:lnTo>
                    <a:lnTo>
                      <a:pt x="0" y="272"/>
                    </a:lnTo>
                    <a:lnTo>
                      <a:pt x="0" y="320"/>
                    </a:lnTo>
                    <a:lnTo>
                      <a:pt x="294" y="320"/>
                    </a:lnTo>
                    <a:lnTo>
                      <a:pt x="294" y="0"/>
                    </a:lnTo>
                    <a:lnTo>
                      <a:pt x="246"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93D0548A-CD4B-4A67-B738-D4AEB5C42AA9}"/>
                  </a:ext>
                </a:extLst>
              </p:cNvPr>
              <p:cNvSpPr>
                <a:spLocks/>
              </p:cNvSpPr>
              <p:nvPr/>
            </p:nvSpPr>
            <p:spPr bwMode="auto">
              <a:xfrm>
                <a:off x="1676400" y="3279775"/>
                <a:ext cx="311150" cy="558800"/>
              </a:xfrm>
              <a:custGeom>
                <a:avLst/>
                <a:gdLst>
                  <a:gd name="T0" fmla="*/ 44 w 196"/>
                  <a:gd name="T1" fmla="*/ 352 h 352"/>
                  <a:gd name="T2" fmla="*/ 0 w 196"/>
                  <a:gd name="T3" fmla="*/ 332 h 352"/>
                  <a:gd name="T4" fmla="*/ 152 w 196"/>
                  <a:gd name="T5" fmla="*/ 0 h 352"/>
                  <a:gd name="T6" fmla="*/ 196 w 196"/>
                  <a:gd name="T7" fmla="*/ 20 h 352"/>
                  <a:gd name="T8" fmla="*/ 44 w 196"/>
                  <a:gd name="T9" fmla="*/ 352 h 352"/>
                </a:gdLst>
                <a:ahLst/>
                <a:cxnLst>
                  <a:cxn ang="0">
                    <a:pos x="T0" y="T1"/>
                  </a:cxn>
                  <a:cxn ang="0">
                    <a:pos x="T2" y="T3"/>
                  </a:cxn>
                  <a:cxn ang="0">
                    <a:pos x="T4" y="T5"/>
                  </a:cxn>
                  <a:cxn ang="0">
                    <a:pos x="T6" y="T7"/>
                  </a:cxn>
                  <a:cxn ang="0">
                    <a:pos x="T8" y="T9"/>
                  </a:cxn>
                </a:cxnLst>
                <a:rect l="0" t="0" r="r" b="b"/>
                <a:pathLst>
                  <a:path w="196" h="352">
                    <a:moveTo>
                      <a:pt x="44" y="352"/>
                    </a:moveTo>
                    <a:lnTo>
                      <a:pt x="0" y="332"/>
                    </a:lnTo>
                    <a:lnTo>
                      <a:pt x="152" y="0"/>
                    </a:lnTo>
                    <a:lnTo>
                      <a:pt x="196" y="20"/>
                    </a:lnTo>
                    <a:lnTo>
                      <a:pt x="44" y="352"/>
                    </a:lnTo>
                    <a:close/>
                  </a:path>
                </a:pathLst>
              </a:custGeom>
              <a:solidFill>
                <a:srgbClr val="D910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4378D895-3D76-44B7-B742-6E406F248FFF}"/>
                  </a:ext>
                </a:extLst>
              </p:cNvPr>
              <p:cNvSpPr>
                <a:spLocks noEditPoints="1"/>
              </p:cNvSpPr>
              <p:nvPr/>
            </p:nvSpPr>
            <p:spPr bwMode="auto">
              <a:xfrm>
                <a:off x="2114550" y="2395538"/>
                <a:ext cx="685800" cy="823913"/>
              </a:xfrm>
              <a:custGeom>
                <a:avLst/>
                <a:gdLst>
                  <a:gd name="T0" fmla="*/ 0 w 432"/>
                  <a:gd name="T1" fmla="*/ 0 h 519"/>
                  <a:gd name="T2" fmla="*/ 0 w 432"/>
                  <a:gd name="T3" fmla="*/ 519 h 519"/>
                  <a:gd name="T4" fmla="*/ 432 w 432"/>
                  <a:gd name="T5" fmla="*/ 519 h 519"/>
                  <a:gd name="T6" fmla="*/ 432 w 432"/>
                  <a:gd name="T7" fmla="*/ 0 h 519"/>
                  <a:gd name="T8" fmla="*/ 0 w 432"/>
                  <a:gd name="T9" fmla="*/ 0 h 519"/>
                  <a:gd name="T10" fmla="*/ 432 w 432"/>
                  <a:gd name="T11" fmla="*/ 366 h 519"/>
                  <a:gd name="T12" fmla="*/ 0 w 432"/>
                  <a:gd name="T13" fmla="*/ 366 h 519"/>
                  <a:gd name="T14" fmla="*/ 0 w 432"/>
                  <a:gd name="T15" fmla="*/ 336 h 519"/>
                  <a:gd name="T16" fmla="*/ 432 w 432"/>
                  <a:gd name="T17" fmla="*/ 336 h 519"/>
                  <a:gd name="T18" fmla="*/ 432 w 432"/>
                  <a:gd name="T19" fmla="*/ 366 h 519"/>
                  <a:gd name="T20" fmla="*/ 432 w 432"/>
                  <a:gd name="T21" fmla="*/ 184 h 519"/>
                  <a:gd name="T22" fmla="*/ 0 w 432"/>
                  <a:gd name="T23" fmla="*/ 184 h 519"/>
                  <a:gd name="T24" fmla="*/ 0 w 432"/>
                  <a:gd name="T25" fmla="*/ 154 h 519"/>
                  <a:gd name="T26" fmla="*/ 432 w 432"/>
                  <a:gd name="T27" fmla="*/ 154 h 519"/>
                  <a:gd name="T28" fmla="*/ 432 w 432"/>
                  <a:gd name="T29" fmla="*/ 18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519">
                    <a:moveTo>
                      <a:pt x="0" y="0"/>
                    </a:moveTo>
                    <a:lnTo>
                      <a:pt x="0" y="519"/>
                    </a:lnTo>
                    <a:lnTo>
                      <a:pt x="432" y="519"/>
                    </a:lnTo>
                    <a:lnTo>
                      <a:pt x="432" y="0"/>
                    </a:lnTo>
                    <a:lnTo>
                      <a:pt x="0" y="0"/>
                    </a:lnTo>
                    <a:close/>
                    <a:moveTo>
                      <a:pt x="432" y="366"/>
                    </a:moveTo>
                    <a:lnTo>
                      <a:pt x="0" y="366"/>
                    </a:lnTo>
                    <a:lnTo>
                      <a:pt x="0" y="336"/>
                    </a:lnTo>
                    <a:lnTo>
                      <a:pt x="432" y="336"/>
                    </a:lnTo>
                    <a:lnTo>
                      <a:pt x="432" y="366"/>
                    </a:lnTo>
                    <a:close/>
                    <a:moveTo>
                      <a:pt x="432" y="184"/>
                    </a:moveTo>
                    <a:lnTo>
                      <a:pt x="0" y="184"/>
                    </a:lnTo>
                    <a:lnTo>
                      <a:pt x="0" y="154"/>
                    </a:lnTo>
                    <a:lnTo>
                      <a:pt x="432" y="154"/>
                    </a:lnTo>
                    <a:lnTo>
                      <a:pt x="432" y="18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866AF3E9-D73B-47A5-ACC3-BD7F904493FC}"/>
                  </a:ext>
                </a:extLst>
              </p:cNvPr>
              <p:cNvSpPr>
                <a:spLocks/>
              </p:cNvSpPr>
              <p:nvPr/>
            </p:nvSpPr>
            <p:spPr bwMode="auto">
              <a:xfrm>
                <a:off x="2457450" y="2395538"/>
                <a:ext cx="342900" cy="823913"/>
              </a:xfrm>
              <a:custGeom>
                <a:avLst/>
                <a:gdLst>
                  <a:gd name="T0" fmla="*/ 0 w 216"/>
                  <a:gd name="T1" fmla="*/ 0 h 519"/>
                  <a:gd name="T2" fmla="*/ 0 w 216"/>
                  <a:gd name="T3" fmla="*/ 154 h 519"/>
                  <a:gd name="T4" fmla="*/ 216 w 216"/>
                  <a:gd name="T5" fmla="*/ 154 h 519"/>
                  <a:gd name="T6" fmla="*/ 216 w 216"/>
                  <a:gd name="T7" fmla="*/ 184 h 519"/>
                  <a:gd name="T8" fmla="*/ 0 w 216"/>
                  <a:gd name="T9" fmla="*/ 184 h 519"/>
                  <a:gd name="T10" fmla="*/ 0 w 216"/>
                  <a:gd name="T11" fmla="*/ 336 h 519"/>
                  <a:gd name="T12" fmla="*/ 216 w 216"/>
                  <a:gd name="T13" fmla="*/ 336 h 519"/>
                  <a:gd name="T14" fmla="*/ 216 w 216"/>
                  <a:gd name="T15" fmla="*/ 366 h 519"/>
                  <a:gd name="T16" fmla="*/ 0 w 216"/>
                  <a:gd name="T17" fmla="*/ 366 h 519"/>
                  <a:gd name="T18" fmla="*/ 0 w 216"/>
                  <a:gd name="T19" fmla="*/ 519 h 519"/>
                  <a:gd name="T20" fmla="*/ 216 w 216"/>
                  <a:gd name="T21" fmla="*/ 519 h 519"/>
                  <a:gd name="T22" fmla="*/ 216 w 216"/>
                  <a:gd name="T23" fmla="*/ 0 h 519"/>
                  <a:gd name="T24" fmla="*/ 0 w 216"/>
                  <a:gd name="T25"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519">
                    <a:moveTo>
                      <a:pt x="0" y="0"/>
                    </a:moveTo>
                    <a:lnTo>
                      <a:pt x="0" y="154"/>
                    </a:lnTo>
                    <a:lnTo>
                      <a:pt x="216" y="154"/>
                    </a:lnTo>
                    <a:lnTo>
                      <a:pt x="216" y="184"/>
                    </a:lnTo>
                    <a:lnTo>
                      <a:pt x="0" y="184"/>
                    </a:lnTo>
                    <a:lnTo>
                      <a:pt x="0" y="336"/>
                    </a:lnTo>
                    <a:lnTo>
                      <a:pt x="216" y="336"/>
                    </a:lnTo>
                    <a:lnTo>
                      <a:pt x="216" y="366"/>
                    </a:lnTo>
                    <a:lnTo>
                      <a:pt x="0" y="366"/>
                    </a:lnTo>
                    <a:lnTo>
                      <a:pt x="0" y="519"/>
                    </a:lnTo>
                    <a:lnTo>
                      <a:pt x="216" y="519"/>
                    </a:lnTo>
                    <a:lnTo>
                      <a:pt x="216" y="0"/>
                    </a:lnTo>
                    <a:lnTo>
                      <a:pt x="0" y="0"/>
                    </a:ln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432EECFC-5998-4F8B-9699-16BC38AE4ED7}"/>
                  </a:ext>
                </a:extLst>
              </p:cNvPr>
              <p:cNvSpPr>
                <a:spLocks noEditPoints="1"/>
              </p:cNvSpPr>
              <p:nvPr/>
            </p:nvSpPr>
            <p:spPr bwMode="auto">
              <a:xfrm>
                <a:off x="850900" y="2395538"/>
                <a:ext cx="685800" cy="823913"/>
              </a:xfrm>
              <a:custGeom>
                <a:avLst/>
                <a:gdLst>
                  <a:gd name="T0" fmla="*/ 0 w 432"/>
                  <a:gd name="T1" fmla="*/ 0 h 519"/>
                  <a:gd name="T2" fmla="*/ 0 w 432"/>
                  <a:gd name="T3" fmla="*/ 519 h 519"/>
                  <a:gd name="T4" fmla="*/ 432 w 432"/>
                  <a:gd name="T5" fmla="*/ 519 h 519"/>
                  <a:gd name="T6" fmla="*/ 432 w 432"/>
                  <a:gd name="T7" fmla="*/ 0 h 519"/>
                  <a:gd name="T8" fmla="*/ 0 w 432"/>
                  <a:gd name="T9" fmla="*/ 0 h 519"/>
                  <a:gd name="T10" fmla="*/ 432 w 432"/>
                  <a:gd name="T11" fmla="*/ 366 h 519"/>
                  <a:gd name="T12" fmla="*/ 0 w 432"/>
                  <a:gd name="T13" fmla="*/ 366 h 519"/>
                  <a:gd name="T14" fmla="*/ 0 w 432"/>
                  <a:gd name="T15" fmla="*/ 336 h 519"/>
                  <a:gd name="T16" fmla="*/ 432 w 432"/>
                  <a:gd name="T17" fmla="*/ 336 h 519"/>
                  <a:gd name="T18" fmla="*/ 432 w 432"/>
                  <a:gd name="T19" fmla="*/ 366 h 519"/>
                  <a:gd name="T20" fmla="*/ 432 w 432"/>
                  <a:gd name="T21" fmla="*/ 184 h 519"/>
                  <a:gd name="T22" fmla="*/ 0 w 432"/>
                  <a:gd name="T23" fmla="*/ 184 h 519"/>
                  <a:gd name="T24" fmla="*/ 0 w 432"/>
                  <a:gd name="T25" fmla="*/ 154 h 519"/>
                  <a:gd name="T26" fmla="*/ 432 w 432"/>
                  <a:gd name="T27" fmla="*/ 154 h 519"/>
                  <a:gd name="T28" fmla="*/ 432 w 432"/>
                  <a:gd name="T29" fmla="*/ 18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519">
                    <a:moveTo>
                      <a:pt x="0" y="0"/>
                    </a:moveTo>
                    <a:lnTo>
                      <a:pt x="0" y="519"/>
                    </a:lnTo>
                    <a:lnTo>
                      <a:pt x="432" y="519"/>
                    </a:lnTo>
                    <a:lnTo>
                      <a:pt x="432" y="0"/>
                    </a:lnTo>
                    <a:lnTo>
                      <a:pt x="0" y="0"/>
                    </a:lnTo>
                    <a:close/>
                    <a:moveTo>
                      <a:pt x="432" y="366"/>
                    </a:moveTo>
                    <a:lnTo>
                      <a:pt x="0" y="366"/>
                    </a:lnTo>
                    <a:lnTo>
                      <a:pt x="0" y="336"/>
                    </a:lnTo>
                    <a:lnTo>
                      <a:pt x="432" y="336"/>
                    </a:lnTo>
                    <a:lnTo>
                      <a:pt x="432" y="366"/>
                    </a:lnTo>
                    <a:close/>
                    <a:moveTo>
                      <a:pt x="432" y="184"/>
                    </a:moveTo>
                    <a:lnTo>
                      <a:pt x="0" y="184"/>
                    </a:lnTo>
                    <a:lnTo>
                      <a:pt x="0" y="154"/>
                    </a:lnTo>
                    <a:lnTo>
                      <a:pt x="432" y="154"/>
                    </a:lnTo>
                    <a:lnTo>
                      <a:pt x="432" y="18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BAF0E182-6E82-48ED-80E3-E0DA27A79CE1}"/>
                  </a:ext>
                </a:extLst>
              </p:cNvPr>
              <p:cNvSpPr>
                <a:spLocks/>
              </p:cNvSpPr>
              <p:nvPr/>
            </p:nvSpPr>
            <p:spPr bwMode="auto">
              <a:xfrm>
                <a:off x="1193800" y="2395538"/>
                <a:ext cx="342900" cy="823913"/>
              </a:xfrm>
              <a:custGeom>
                <a:avLst/>
                <a:gdLst>
                  <a:gd name="T0" fmla="*/ 0 w 216"/>
                  <a:gd name="T1" fmla="*/ 0 h 519"/>
                  <a:gd name="T2" fmla="*/ 0 w 216"/>
                  <a:gd name="T3" fmla="*/ 154 h 519"/>
                  <a:gd name="T4" fmla="*/ 216 w 216"/>
                  <a:gd name="T5" fmla="*/ 154 h 519"/>
                  <a:gd name="T6" fmla="*/ 216 w 216"/>
                  <a:gd name="T7" fmla="*/ 184 h 519"/>
                  <a:gd name="T8" fmla="*/ 0 w 216"/>
                  <a:gd name="T9" fmla="*/ 184 h 519"/>
                  <a:gd name="T10" fmla="*/ 0 w 216"/>
                  <a:gd name="T11" fmla="*/ 336 h 519"/>
                  <a:gd name="T12" fmla="*/ 216 w 216"/>
                  <a:gd name="T13" fmla="*/ 336 h 519"/>
                  <a:gd name="T14" fmla="*/ 216 w 216"/>
                  <a:gd name="T15" fmla="*/ 366 h 519"/>
                  <a:gd name="T16" fmla="*/ 0 w 216"/>
                  <a:gd name="T17" fmla="*/ 366 h 519"/>
                  <a:gd name="T18" fmla="*/ 0 w 216"/>
                  <a:gd name="T19" fmla="*/ 519 h 519"/>
                  <a:gd name="T20" fmla="*/ 216 w 216"/>
                  <a:gd name="T21" fmla="*/ 519 h 519"/>
                  <a:gd name="T22" fmla="*/ 216 w 216"/>
                  <a:gd name="T23" fmla="*/ 0 h 519"/>
                  <a:gd name="T24" fmla="*/ 0 w 216"/>
                  <a:gd name="T25"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6" h="519">
                    <a:moveTo>
                      <a:pt x="0" y="0"/>
                    </a:moveTo>
                    <a:lnTo>
                      <a:pt x="0" y="154"/>
                    </a:lnTo>
                    <a:lnTo>
                      <a:pt x="216" y="154"/>
                    </a:lnTo>
                    <a:lnTo>
                      <a:pt x="216" y="184"/>
                    </a:lnTo>
                    <a:lnTo>
                      <a:pt x="0" y="184"/>
                    </a:lnTo>
                    <a:lnTo>
                      <a:pt x="0" y="336"/>
                    </a:lnTo>
                    <a:lnTo>
                      <a:pt x="216" y="336"/>
                    </a:lnTo>
                    <a:lnTo>
                      <a:pt x="216" y="366"/>
                    </a:lnTo>
                    <a:lnTo>
                      <a:pt x="0" y="366"/>
                    </a:lnTo>
                    <a:lnTo>
                      <a:pt x="0" y="519"/>
                    </a:lnTo>
                    <a:lnTo>
                      <a:pt x="216" y="519"/>
                    </a:lnTo>
                    <a:lnTo>
                      <a:pt x="216" y="0"/>
                    </a:lnTo>
                    <a:lnTo>
                      <a:pt x="0" y="0"/>
                    </a:lnTo>
                    <a:close/>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Freeform 38">
              <a:extLst>
                <a:ext uri="{FF2B5EF4-FFF2-40B4-BE49-F238E27FC236}">
                  <a16:creationId xmlns:a16="http://schemas.microsoft.com/office/drawing/2014/main" id="{CE7A07E8-212B-4D1C-8D13-D804137B172A}"/>
                </a:ext>
              </a:extLst>
            </p:cNvPr>
            <p:cNvSpPr>
              <a:spLocks/>
            </p:cNvSpPr>
            <p:nvPr/>
          </p:nvSpPr>
          <p:spPr bwMode="auto">
            <a:xfrm>
              <a:off x="488950" y="3817938"/>
              <a:ext cx="2671763" cy="155733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Unable to connect</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data sets</a:t>
              </a:r>
              <a:endParaRPr lang="en-US" sz="2800" dirty="0">
                <a:latin typeface="Segoe UI" panose="020B0502040204020203" pitchFamily="34" charset="0"/>
                <a:ea typeface="Calibri" panose="020F0502020204030204" pitchFamily="34" charset="0"/>
              </a:endParaRPr>
            </a:p>
          </p:txBody>
        </p:sp>
      </p:grpSp>
      <p:grpSp>
        <p:nvGrpSpPr>
          <p:cNvPr id="100" name="Group 99">
            <a:extLst>
              <a:ext uri="{FF2B5EF4-FFF2-40B4-BE49-F238E27FC236}">
                <a16:creationId xmlns:a16="http://schemas.microsoft.com/office/drawing/2014/main" id="{CB7DBD19-FCBB-48C7-B2A8-36CAD5072A34}"/>
              </a:ext>
            </a:extLst>
          </p:cNvPr>
          <p:cNvGrpSpPr/>
          <p:nvPr/>
        </p:nvGrpSpPr>
        <p:grpSpPr>
          <a:xfrm>
            <a:off x="3328987" y="1876425"/>
            <a:ext cx="2679701" cy="3498851"/>
            <a:chOff x="3328987" y="1876425"/>
            <a:chExt cx="2679701" cy="3498851"/>
          </a:xfrm>
        </p:grpSpPr>
        <p:sp>
          <p:nvSpPr>
            <p:cNvPr id="11" name="Freeform 7">
              <a:extLst>
                <a:ext uri="{FF2B5EF4-FFF2-40B4-BE49-F238E27FC236}">
                  <a16:creationId xmlns:a16="http://schemas.microsoft.com/office/drawing/2014/main" id="{AC8C718F-83AC-43AE-AF56-D33F5C669EAE}"/>
                </a:ext>
              </a:extLst>
            </p:cNvPr>
            <p:cNvSpPr>
              <a:spLocks/>
            </p:cNvSpPr>
            <p:nvPr/>
          </p:nvSpPr>
          <p:spPr bwMode="auto">
            <a:xfrm>
              <a:off x="3332163" y="1876425"/>
              <a:ext cx="2676525" cy="3498850"/>
            </a:xfrm>
            <a:custGeom>
              <a:avLst/>
              <a:gdLst>
                <a:gd name="T0" fmla="*/ 828 w 843"/>
                <a:gd name="T1" fmla="*/ 1104 h 1104"/>
                <a:gd name="T2" fmla="*/ 14 w 843"/>
                <a:gd name="T3" fmla="*/ 1104 h 1104"/>
                <a:gd name="T4" fmla="*/ 0 w 843"/>
                <a:gd name="T5" fmla="*/ 1090 h 1104"/>
                <a:gd name="T6" fmla="*/ 0 w 843"/>
                <a:gd name="T7" fmla="*/ 14 h 1104"/>
                <a:gd name="T8" fmla="*/ 14 w 843"/>
                <a:gd name="T9" fmla="*/ 0 h 1104"/>
                <a:gd name="T10" fmla="*/ 828 w 843"/>
                <a:gd name="T11" fmla="*/ 0 h 1104"/>
                <a:gd name="T12" fmla="*/ 843 w 843"/>
                <a:gd name="T13" fmla="*/ 14 h 1104"/>
                <a:gd name="T14" fmla="*/ 843 w 843"/>
                <a:gd name="T15" fmla="*/ 1090 h 1104"/>
                <a:gd name="T16" fmla="*/ 828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3" y="6"/>
                    <a:pt x="843" y="14"/>
                  </a:cubicBezTo>
                  <a:cubicBezTo>
                    <a:pt x="843" y="1090"/>
                    <a:pt x="843" y="1090"/>
                    <a:pt x="843" y="1090"/>
                  </a:cubicBezTo>
                  <a:cubicBezTo>
                    <a:pt x="843" y="1098"/>
                    <a:pt x="836" y="1104"/>
                    <a:pt x="828" y="1104"/>
                  </a:cubicBezTo>
                  <a:close/>
                </a:path>
              </a:pathLst>
            </a:custGeom>
            <a:solidFill>
              <a:srgbClr val="FFFFFF"/>
            </a:solidFill>
            <a:ln w="31750">
              <a:solidFill>
                <a:srgbClr val="FFCB40"/>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174F7697-541F-4DEB-AF77-B4397728D2DE}"/>
                </a:ext>
              </a:extLst>
            </p:cNvPr>
            <p:cNvGrpSpPr/>
            <p:nvPr/>
          </p:nvGrpSpPr>
          <p:grpSpPr>
            <a:xfrm>
              <a:off x="4071938" y="2390775"/>
              <a:ext cx="1196975" cy="1427163"/>
              <a:chOff x="4071938" y="2373313"/>
              <a:chExt cx="1196975" cy="1427163"/>
            </a:xfrm>
            <a:effectLst>
              <a:outerShdw blurRad="50800" dist="38100" dir="5400000" algn="t" rotWithShape="0">
                <a:prstClr val="black">
                  <a:alpha val="60000"/>
                </a:prstClr>
              </a:outerShdw>
            </a:effectLst>
          </p:grpSpPr>
          <p:sp>
            <p:nvSpPr>
              <p:cNvPr id="18" name="Freeform 14">
                <a:extLst>
                  <a:ext uri="{FF2B5EF4-FFF2-40B4-BE49-F238E27FC236}">
                    <a16:creationId xmlns:a16="http://schemas.microsoft.com/office/drawing/2014/main" id="{AC9AE41E-B5B0-4A9F-8420-14E87012E3D9}"/>
                  </a:ext>
                </a:extLst>
              </p:cNvPr>
              <p:cNvSpPr>
                <a:spLocks noEditPoints="1"/>
              </p:cNvSpPr>
              <p:nvPr/>
            </p:nvSpPr>
            <p:spPr bwMode="auto">
              <a:xfrm>
                <a:off x="4071938" y="2373313"/>
                <a:ext cx="1196975" cy="1427163"/>
              </a:xfrm>
              <a:custGeom>
                <a:avLst/>
                <a:gdLst>
                  <a:gd name="T0" fmla="*/ 208 w 377"/>
                  <a:gd name="T1" fmla="*/ 3 h 450"/>
                  <a:gd name="T2" fmla="*/ 38 w 377"/>
                  <a:gd name="T3" fmla="*/ 173 h 450"/>
                  <a:gd name="T4" fmla="*/ 1 w 377"/>
                  <a:gd name="T5" fmla="*/ 265 h 450"/>
                  <a:gd name="T6" fmla="*/ 0 w 377"/>
                  <a:gd name="T7" fmla="*/ 267 h 450"/>
                  <a:gd name="T8" fmla="*/ 0 w 377"/>
                  <a:gd name="T9" fmla="*/ 267 h 450"/>
                  <a:gd name="T10" fmla="*/ 0 w 377"/>
                  <a:gd name="T11" fmla="*/ 267 h 450"/>
                  <a:gd name="T12" fmla="*/ 0 w 377"/>
                  <a:gd name="T13" fmla="*/ 271 h 450"/>
                  <a:gd name="T14" fmla="*/ 12 w 377"/>
                  <a:gd name="T15" fmla="*/ 284 h 450"/>
                  <a:gd name="T16" fmla="*/ 12 w 377"/>
                  <a:gd name="T17" fmla="*/ 284 h 450"/>
                  <a:gd name="T18" fmla="*/ 35 w 377"/>
                  <a:gd name="T19" fmla="*/ 284 h 450"/>
                  <a:gd name="T20" fmla="*/ 35 w 377"/>
                  <a:gd name="T21" fmla="*/ 330 h 450"/>
                  <a:gd name="T22" fmla="*/ 104 w 377"/>
                  <a:gd name="T23" fmla="*/ 399 h 450"/>
                  <a:gd name="T24" fmla="*/ 129 w 377"/>
                  <a:gd name="T25" fmla="*/ 399 h 450"/>
                  <a:gd name="T26" fmla="*/ 129 w 377"/>
                  <a:gd name="T27" fmla="*/ 450 h 450"/>
                  <a:gd name="T28" fmla="*/ 312 w 377"/>
                  <a:gd name="T29" fmla="*/ 450 h 450"/>
                  <a:gd name="T30" fmla="*/ 312 w 377"/>
                  <a:gd name="T31" fmla="*/ 306 h 450"/>
                  <a:gd name="T32" fmla="*/ 377 w 377"/>
                  <a:gd name="T33" fmla="*/ 173 h 450"/>
                  <a:gd name="T34" fmla="*/ 208 w 377"/>
                  <a:gd name="T35" fmla="*/ 3 h 450"/>
                  <a:gd name="T36" fmla="*/ 77 w 377"/>
                  <a:gd name="T37" fmla="*/ 209 h 450"/>
                  <a:gd name="T38" fmla="*/ 58 w 377"/>
                  <a:gd name="T39" fmla="*/ 190 h 450"/>
                  <a:gd name="T40" fmla="*/ 77 w 377"/>
                  <a:gd name="T41" fmla="*/ 170 h 450"/>
                  <a:gd name="T42" fmla="*/ 97 w 377"/>
                  <a:gd name="T43" fmla="*/ 190 h 450"/>
                  <a:gd name="T44" fmla="*/ 77 w 377"/>
                  <a:gd name="T45" fmla="*/ 20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7" h="450">
                    <a:moveTo>
                      <a:pt x="208" y="3"/>
                    </a:moveTo>
                    <a:cubicBezTo>
                      <a:pt x="110" y="6"/>
                      <a:pt x="31" y="85"/>
                      <a:pt x="38" y="173"/>
                    </a:cubicBezTo>
                    <a:cubicBezTo>
                      <a:pt x="38" y="175"/>
                      <a:pt x="1" y="265"/>
                      <a:pt x="1" y="265"/>
                    </a:cubicBezTo>
                    <a:cubicBezTo>
                      <a:pt x="1" y="265"/>
                      <a:pt x="0" y="266"/>
                      <a:pt x="0" y="267"/>
                    </a:cubicBezTo>
                    <a:cubicBezTo>
                      <a:pt x="0" y="267"/>
                      <a:pt x="0" y="267"/>
                      <a:pt x="0" y="267"/>
                    </a:cubicBezTo>
                    <a:cubicBezTo>
                      <a:pt x="0" y="267"/>
                      <a:pt x="0" y="267"/>
                      <a:pt x="0" y="267"/>
                    </a:cubicBezTo>
                    <a:cubicBezTo>
                      <a:pt x="0" y="268"/>
                      <a:pt x="0" y="269"/>
                      <a:pt x="0" y="271"/>
                    </a:cubicBezTo>
                    <a:cubicBezTo>
                      <a:pt x="0" y="278"/>
                      <a:pt x="5" y="284"/>
                      <a:pt x="12" y="284"/>
                    </a:cubicBezTo>
                    <a:cubicBezTo>
                      <a:pt x="12" y="284"/>
                      <a:pt x="12" y="284"/>
                      <a:pt x="12" y="284"/>
                    </a:cubicBezTo>
                    <a:cubicBezTo>
                      <a:pt x="35" y="284"/>
                      <a:pt x="35" y="284"/>
                      <a:pt x="35" y="284"/>
                    </a:cubicBezTo>
                    <a:cubicBezTo>
                      <a:pt x="35" y="330"/>
                      <a:pt x="35" y="330"/>
                      <a:pt x="35" y="330"/>
                    </a:cubicBezTo>
                    <a:cubicBezTo>
                      <a:pt x="35" y="368"/>
                      <a:pt x="66" y="399"/>
                      <a:pt x="104" y="399"/>
                    </a:cubicBezTo>
                    <a:cubicBezTo>
                      <a:pt x="129" y="399"/>
                      <a:pt x="129" y="399"/>
                      <a:pt x="129" y="399"/>
                    </a:cubicBezTo>
                    <a:cubicBezTo>
                      <a:pt x="129" y="450"/>
                      <a:pt x="129" y="450"/>
                      <a:pt x="129" y="450"/>
                    </a:cubicBezTo>
                    <a:cubicBezTo>
                      <a:pt x="312" y="450"/>
                      <a:pt x="312" y="450"/>
                      <a:pt x="312" y="450"/>
                    </a:cubicBezTo>
                    <a:cubicBezTo>
                      <a:pt x="312" y="306"/>
                      <a:pt x="312" y="306"/>
                      <a:pt x="312" y="306"/>
                    </a:cubicBezTo>
                    <a:cubicBezTo>
                      <a:pt x="351" y="275"/>
                      <a:pt x="377" y="227"/>
                      <a:pt x="377" y="173"/>
                    </a:cubicBezTo>
                    <a:cubicBezTo>
                      <a:pt x="377" y="79"/>
                      <a:pt x="301" y="0"/>
                      <a:pt x="208" y="3"/>
                    </a:cubicBezTo>
                    <a:close/>
                    <a:moveTo>
                      <a:pt x="77" y="209"/>
                    </a:moveTo>
                    <a:cubicBezTo>
                      <a:pt x="67" y="209"/>
                      <a:pt x="58" y="200"/>
                      <a:pt x="58" y="190"/>
                    </a:cubicBezTo>
                    <a:cubicBezTo>
                      <a:pt x="58" y="179"/>
                      <a:pt x="67" y="170"/>
                      <a:pt x="77" y="170"/>
                    </a:cubicBezTo>
                    <a:cubicBezTo>
                      <a:pt x="88" y="170"/>
                      <a:pt x="97" y="179"/>
                      <a:pt x="97" y="190"/>
                    </a:cubicBezTo>
                    <a:cubicBezTo>
                      <a:pt x="97" y="200"/>
                      <a:pt x="88" y="209"/>
                      <a:pt x="77" y="209"/>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5087E9A-A9B5-4C35-850C-4B0754BFDD83}"/>
                  </a:ext>
                </a:extLst>
              </p:cNvPr>
              <p:cNvSpPr>
                <a:spLocks noEditPoints="1"/>
              </p:cNvSpPr>
              <p:nvPr/>
            </p:nvSpPr>
            <p:spPr bwMode="auto">
              <a:xfrm>
                <a:off x="4440238" y="2903538"/>
                <a:ext cx="273050" cy="271463"/>
              </a:xfrm>
              <a:custGeom>
                <a:avLst/>
                <a:gdLst>
                  <a:gd name="T0" fmla="*/ 86 w 86"/>
                  <a:gd name="T1" fmla="*/ 47 h 86"/>
                  <a:gd name="T2" fmla="*/ 86 w 86"/>
                  <a:gd name="T3" fmla="*/ 43 h 86"/>
                  <a:gd name="T4" fmla="*/ 86 w 86"/>
                  <a:gd name="T5" fmla="*/ 35 h 86"/>
                  <a:gd name="T6" fmla="*/ 74 w 86"/>
                  <a:gd name="T7" fmla="*/ 33 h 86"/>
                  <a:gd name="T8" fmla="*/ 70 w 86"/>
                  <a:gd name="T9" fmla="*/ 26 h 86"/>
                  <a:gd name="T10" fmla="*/ 77 w 86"/>
                  <a:gd name="T11" fmla="*/ 16 h 86"/>
                  <a:gd name="T12" fmla="*/ 67 w 86"/>
                  <a:gd name="T13" fmla="*/ 8 h 86"/>
                  <a:gd name="T14" fmla="*/ 58 w 86"/>
                  <a:gd name="T15" fmla="*/ 15 h 86"/>
                  <a:gd name="T16" fmla="*/ 50 w 86"/>
                  <a:gd name="T17" fmla="*/ 12 h 86"/>
                  <a:gd name="T18" fmla="*/ 48 w 86"/>
                  <a:gd name="T19" fmla="*/ 0 h 86"/>
                  <a:gd name="T20" fmla="*/ 43 w 86"/>
                  <a:gd name="T21" fmla="*/ 0 h 86"/>
                  <a:gd name="T22" fmla="*/ 35 w 86"/>
                  <a:gd name="T23" fmla="*/ 1 h 86"/>
                  <a:gd name="T24" fmla="*/ 34 w 86"/>
                  <a:gd name="T25" fmla="*/ 13 h 86"/>
                  <a:gd name="T26" fmla="*/ 27 w 86"/>
                  <a:gd name="T27" fmla="*/ 16 h 86"/>
                  <a:gd name="T28" fmla="*/ 17 w 86"/>
                  <a:gd name="T29" fmla="*/ 10 h 86"/>
                  <a:gd name="T30" fmla="*/ 8 w 86"/>
                  <a:gd name="T31" fmla="*/ 19 h 86"/>
                  <a:gd name="T32" fmla="*/ 15 w 86"/>
                  <a:gd name="T33" fmla="*/ 28 h 86"/>
                  <a:gd name="T34" fmla="*/ 12 w 86"/>
                  <a:gd name="T35" fmla="*/ 36 h 86"/>
                  <a:gd name="T36" fmla="*/ 1 w 86"/>
                  <a:gd name="T37" fmla="*/ 38 h 86"/>
                  <a:gd name="T38" fmla="*/ 0 w 86"/>
                  <a:gd name="T39" fmla="*/ 43 h 86"/>
                  <a:gd name="T40" fmla="*/ 1 w 86"/>
                  <a:gd name="T41" fmla="*/ 51 h 86"/>
                  <a:gd name="T42" fmla="*/ 13 w 86"/>
                  <a:gd name="T43" fmla="*/ 52 h 86"/>
                  <a:gd name="T44" fmla="*/ 16 w 86"/>
                  <a:gd name="T45" fmla="*/ 60 h 86"/>
                  <a:gd name="T46" fmla="*/ 10 w 86"/>
                  <a:gd name="T47" fmla="*/ 70 h 86"/>
                  <a:gd name="T48" fmla="*/ 19 w 86"/>
                  <a:gd name="T49" fmla="*/ 79 h 86"/>
                  <a:gd name="T50" fmla="*/ 28 w 86"/>
                  <a:gd name="T51" fmla="*/ 71 h 86"/>
                  <a:gd name="T52" fmla="*/ 37 w 86"/>
                  <a:gd name="T53" fmla="*/ 74 h 86"/>
                  <a:gd name="T54" fmla="*/ 39 w 86"/>
                  <a:gd name="T55" fmla="*/ 86 h 86"/>
                  <a:gd name="T56" fmla="*/ 43 w 86"/>
                  <a:gd name="T57" fmla="*/ 86 h 86"/>
                  <a:gd name="T58" fmla="*/ 51 w 86"/>
                  <a:gd name="T59" fmla="*/ 86 h 86"/>
                  <a:gd name="T60" fmla="*/ 53 w 86"/>
                  <a:gd name="T61" fmla="*/ 74 h 86"/>
                  <a:gd name="T62" fmla="*/ 61 w 86"/>
                  <a:gd name="T63" fmla="*/ 70 h 86"/>
                  <a:gd name="T64" fmla="*/ 71 w 86"/>
                  <a:gd name="T65" fmla="*/ 76 h 86"/>
                  <a:gd name="T66" fmla="*/ 79 w 86"/>
                  <a:gd name="T67" fmla="*/ 67 h 86"/>
                  <a:gd name="T68" fmla="*/ 72 w 86"/>
                  <a:gd name="T69" fmla="*/ 58 h 86"/>
                  <a:gd name="T70" fmla="*/ 75 w 86"/>
                  <a:gd name="T71" fmla="*/ 50 h 86"/>
                  <a:gd name="T72" fmla="*/ 86 w 86"/>
                  <a:gd name="T73" fmla="*/ 47 h 86"/>
                  <a:gd name="T74" fmla="*/ 43 w 86"/>
                  <a:gd name="T75" fmla="*/ 54 h 86"/>
                  <a:gd name="T76" fmla="*/ 33 w 86"/>
                  <a:gd name="T77" fmla="*/ 43 h 86"/>
                  <a:gd name="T78" fmla="*/ 43 w 86"/>
                  <a:gd name="T79" fmla="*/ 32 h 86"/>
                  <a:gd name="T80" fmla="*/ 54 w 86"/>
                  <a:gd name="T81" fmla="*/ 43 h 86"/>
                  <a:gd name="T82" fmla="*/ 43 w 86"/>
                  <a:gd name="T83" fmla="*/ 5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86">
                    <a:moveTo>
                      <a:pt x="86" y="47"/>
                    </a:moveTo>
                    <a:cubicBezTo>
                      <a:pt x="86" y="46"/>
                      <a:pt x="86" y="45"/>
                      <a:pt x="86" y="43"/>
                    </a:cubicBezTo>
                    <a:cubicBezTo>
                      <a:pt x="86" y="40"/>
                      <a:pt x="86" y="38"/>
                      <a:pt x="86" y="35"/>
                    </a:cubicBezTo>
                    <a:cubicBezTo>
                      <a:pt x="74" y="33"/>
                      <a:pt x="74" y="33"/>
                      <a:pt x="74" y="33"/>
                    </a:cubicBezTo>
                    <a:cubicBezTo>
                      <a:pt x="73" y="31"/>
                      <a:pt x="72" y="28"/>
                      <a:pt x="70" y="26"/>
                    </a:cubicBezTo>
                    <a:cubicBezTo>
                      <a:pt x="77" y="16"/>
                      <a:pt x="77" y="16"/>
                      <a:pt x="77" y="16"/>
                    </a:cubicBezTo>
                    <a:cubicBezTo>
                      <a:pt x="74" y="13"/>
                      <a:pt x="71" y="10"/>
                      <a:pt x="67" y="8"/>
                    </a:cubicBezTo>
                    <a:cubicBezTo>
                      <a:pt x="58" y="15"/>
                      <a:pt x="58" y="15"/>
                      <a:pt x="58" y="15"/>
                    </a:cubicBezTo>
                    <a:cubicBezTo>
                      <a:pt x="56" y="14"/>
                      <a:pt x="53" y="13"/>
                      <a:pt x="50" y="12"/>
                    </a:cubicBezTo>
                    <a:cubicBezTo>
                      <a:pt x="48" y="0"/>
                      <a:pt x="48" y="0"/>
                      <a:pt x="48" y="0"/>
                    </a:cubicBezTo>
                    <a:cubicBezTo>
                      <a:pt x="46" y="0"/>
                      <a:pt x="45" y="0"/>
                      <a:pt x="43" y="0"/>
                    </a:cubicBezTo>
                    <a:cubicBezTo>
                      <a:pt x="41" y="0"/>
                      <a:pt x="38" y="1"/>
                      <a:pt x="35" y="1"/>
                    </a:cubicBezTo>
                    <a:cubicBezTo>
                      <a:pt x="34" y="13"/>
                      <a:pt x="34" y="13"/>
                      <a:pt x="34" y="13"/>
                    </a:cubicBezTo>
                    <a:cubicBezTo>
                      <a:pt x="31" y="14"/>
                      <a:pt x="29" y="15"/>
                      <a:pt x="27" y="16"/>
                    </a:cubicBezTo>
                    <a:cubicBezTo>
                      <a:pt x="17" y="10"/>
                      <a:pt x="17" y="10"/>
                      <a:pt x="17" y="10"/>
                    </a:cubicBezTo>
                    <a:cubicBezTo>
                      <a:pt x="13" y="12"/>
                      <a:pt x="10" y="15"/>
                      <a:pt x="8" y="19"/>
                    </a:cubicBezTo>
                    <a:cubicBezTo>
                      <a:pt x="15" y="28"/>
                      <a:pt x="15" y="28"/>
                      <a:pt x="15" y="28"/>
                    </a:cubicBezTo>
                    <a:cubicBezTo>
                      <a:pt x="14" y="31"/>
                      <a:pt x="13" y="33"/>
                      <a:pt x="12" y="36"/>
                    </a:cubicBezTo>
                    <a:cubicBezTo>
                      <a:pt x="1" y="38"/>
                      <a:pt x="1" y="38"/>
                      <a:pt x="1" y="38"/>
                    </a:cubicBezTo>
                    <a:cubicBezTo>
                      <a:pt x="1" y="40"/>
                      <a:pt x="0" y="42"/>
                      <a:pt x="0" y="43"/>
                    </a:cubicBezTo>
                    <a:cubicBezTo>
                      <a:pt x="0" y="46"/>
                      <a:pt x="1" y="48"/>
                      <a:pt x="1" y="51"/>
                    </a:cubicBezTo>
                    <a:cubicBezTo>
                      <a:pt x="13" y="52"/>
                      <a:pt x="13" y="52"/>
                      <a:pt x="13" y="52"/>
                    </a:cubicBezTo>
                    <a:cubicBezTo>
                      <a:pt x="14" y="55"/>
                      <a:pt x="15" y="58"/>
                      <a:pt x="16" y="60"/>
                    </a:cubicBezTo>
                    <a:cubicBezTo>
                      <a:pt x="10" y="70"/>
                      <a:pt x="10" y="70"/>
                      <a:pt x="10" y="70"/>
                    </a:cubicBezTo>
                    <a:cubicBezTo>
                      <a:pt x="12" y="73"/>
                      <a:pt x="15" y="76"/>
                      <a:pt x="19" y="79"/>
                    </a:cubicBezTo>
                    <a:cubicBezTo>
                      <a:pt x="28" y="71"/>
                      <a:pt x="28" y="71"/>
                      <a:pt x="28" y="71"/>
                    </a:cubicBezTo>
                    <a:cubicBezTo>
                      <a:pt x="31" y="73"/>
                      <a:pt x="34" y="74"/>
                      <a:pt x="37" y="74"/>
                    </a:cubicBezTo>
                    <a:cubicBezTo>
                      <a:pt x="39" y="86"/>
                      <a:pt x="39" y="86"/>
                      <a:pt x="39" y="86"/>
                    </a:cubicBezTo>
                    <a:cubicBezTo>
                      <a:pt x="40" y="86"/>
                      <a:pt x="42" y="86"/>
                      <a:pt x="43" y="86"/>
                    </a:cubicBezTo>
                    <a:cubicBezTo>
                      <a:pt x="46" y="86"/>
                      <a:pt x="49" y="86"/>
                      <a:pt x="51" y="86"/>
                    </a:cubicBezTo>
                    <a:cubicBezTo>
                      <a:pt x="53" y="74"/>
                      <a:pt x="53" y="74"/>
                      <a:pt x="53" y="74"/>
                    </a:cubicBezTo>
                    <a:cubicBezTo>
                      <a:pt x="56" y="73"/>
                      <a:pt x="58" y="72"/>
                      <a:pt x="61" y="70"/>
                    </a:cubicBezTo>
                    <a:cubicBezTo>
                      <a:pt x="71" y="76"/>
                      <a:pt x="71" y="76"/>
                      <a:pt x="71" y="76"/>
                    </a:cubicBezTo>
                    <a:cubicBezTo>
                      <a:pt x="74" y="74"/>
                      <a:pt x="77" y="71"/>
                      <a:pt x="79" y="67"/>
                    </a:cubicBezTo>
                    <a:cubicBezTo>
                      <a:pt x="72" y="58"/>
                      <a:pt x="72" y="58"/>
                      <a:pt x="72" y="58"/>
                    </a:cubicBezTo>
                    <a:cubicBezTo>
                      <a:pt x="73" y="55"/>
                      <a:pt x="74" y="53"/>
                      <a:pt x="75" y="50"/>
                    </a:cubicBezTo>
                    <a:lnTo>
                      <a:pt x="86" y="47"/>
                    </a:lnTo>
                    <a:close/>
                    <a:moveTo>
                      <a:pt x="43" y="54"/>
                    </a:moveTo>
                    <a:cubicBezTo>
                      <a:pt x="37" y="54"/>
                      <a:pt x="33" y="49"/>
                      <a:pt x="33" y="43"/>
                    </a:cubicBezTo>
                    <a:cubicBezTo>
                      <a:pt x="33" y="37"/>
                      <a:pt x="37" y="32"/>
                      <a:pt x="43" y="32"/>
                    </a:cubicBezTo>
                    <a:cubicBezTo>
                      <a:pt x="49" y="32"/>
                      <a:pt x="54" y="37"/>
                      <a:pt x="54" y="43"/>
                    </a:cubicBezTo>
                    <a:cubicBezTo>
                      <a:pt x="54" y="49"/>
                      <a:pt x="49" y="54"/>
                      <a:pt x="43" y="5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F4CDDD5-44D6-4E40-9D59-13B951B2F3F2}"/>
                  </a:ext>
                </a:extLst>
              </p:cNvPr>
              <p:cNvSpPr>
                <a:spLocks noEditPoints="1"/>
              </p:cNvSpPr>
              <p:nvPr/>
            </p:nvSpPr>
            <p:spPr bwMode="auto">
              <a:xfrm>
                <a:off x="4627563" y="2541588"/>
                <a:ext cx="466725" cy="461963"/>
              </a:xfrm>
              <a:custGeom>
                <a:avLst/>
                <a:gdLst>
                  <a:gd name="T0" fmla="*/ 147 w 147"/>
                  <a:gd name="T1" fmla="*/ 73 h 146"/>
                  <a:gd name="T2" fmla="*/ 136 w 147"/>
                  <a:gd name="T3" fmla="*/ 69 h 146"/>
                  <a:gd name="T4" fmla="*/ 144 w 147"/>
                  <a:gd name="T5" fmla="*/ 55 h 146"/>
                  <a:gd name="T6" fmla="*/ 130 w 147"/>
                  <a:gd name="T7" fmla="*/ 47 h 146"/>
                  <a:gd name="T8" fmla="*/ 133 w 147"/>
                  <a:gd name="T9" fmla="*/ 30 h 146"/>
                  <a:gd name="T10" fmla="*/ 117 w 147"/>
                  <a:gd name="T11" fmla="*/ 28 h 146"/>
                  <a:gd name="T12" fmla="*/ 114 w 147"/>
                  <a:gd name="T13" fmla="*/ 12 h 146"/>
                  <a:gd name="T14" fmla="*/ 98 w 147"/>
                  <a:gd name="T15" fmla="*/ 16 h 146"/>
                  <a:gd name="T16" fmla="*/ 89 w 147"/>
                  <a:gd name="T17" fmla="*/ 1 h 146"/>
                  <a:gd name="T18" fmla="*/ 76 w 147"/>
                  <a:gd name="T19" fmla="*/ 10 h 146"/>
                  <a:gd name="T20" fmla="*/ 66 w 147"/>
                  <a:gd name="T21" fmla="*/ 11 h 146"/>
                  <a:gd name="T22" fmla="*/ 52 w 147"/>
                  <a:gd name="T23" fmla="*/ 3 h 146"/>
                  <a:gd name="T24" fmla="*/ 44 w 147"/>
                  <a:gd name="T25" fmla="*/ 18 h 146"/>
                  <a:gd name="T26" fmla="*/ 28 w 147"/>
                  <a:gd name="T27" fmla="*/ 15 h 146"/>
                  <a:gd name="T28" fmla="*/ 26 w 147"/>
                  <a:gd name="T29" fmla="*/ 32 h 146"/>
                  <a:gd name="T30" fmla="*/ 10 w 147"/>
                  <a:gd name="T31" fmla="*/ 35 h 146"/>
                  <a:gd name="T32" fmla="*/ 14 w 147"/>
                  <a:gd name="T33" fmla="*/ 53 h 146"/>
                  <a:gd name="T34" fmla="*/ 1 w 147"/>
                  <a:gd name="T35" fmla="*/ 61 h 146"/>
                  <a:gd name="T36" fmla="*/ 11 w 147"/>
                  <a:gd name="T37" fmla="*/ 73 h 146"/>
                  <a:gd name="T38" fmla="*/ 0 w 147"/>
                  <a:gd name="T39" fmla="*/ 79 h 146"/>
                  <a:gd name="T40" fmla="*/ 13 w 147"/>
                  <a:gd name="T41" fmla="*/ 89 h 146"/>
                  <a:gd name="T42" fmla="*/ 8 w 147"/>
                  <a:gd name="T43" fmla="*/ 106 h 146"/>
                  <a:gd name="T44" fmla="*/ 23 w 147"/>
                  <a:gd name="T45" fmla="*/ 110 h 146"/>
                  <a:gd name="T46" fmla="*/ 24 w 147"/>
                  <a:gd name="T47" fmla="*/ 127 h 146"/>
                  <a:gd name="T48" fmla="*/ 40 w 147"/>
                  <a:gd name="T49" fmla="*/ 126 h 146"/>
                  <a:gd name="T50" fmla="*/ 47 w 147"/>
                  <a:gd name="T51" fmla="*/ 141 h 146"/>
                  <a:gd name="T52" fmla="*/ 62 w 147"/>
                  <a:gd name="T53" fmla="*/ 134 h 146"/>
                  <a:gd name="T54" fmla="*/ 73 w 147"/>
                  <a:gd name="T55" fmla="*/ 146 h 146"/>
                  <a:gd name="T56" fmla="*/ 85 w 147"/>
                  <a:gd name="T57" fmla="*/ 134 h 146"/>
                  <a:gd name="T58" fmla="*/ 100 w 147"/>
                  <a:gd name="T59" fmla="*/ 141 h 146"/>
                  <a:gd name="T60" fmla="*/ 106 w 147"/>
                  <a:gd name="T61" fmla="*/ 126 h 146"/>
                  <a:gd name="T62" fmla="*/ 122 w 147"/>
                  <a:gd name="T63" fmla="*/ 127 h 146"/>
                  <a:gd name="T64" fmla="*/ 123 w 147"/>
                  <a:gd name="T65" fmla="*/ 111 h 146"/>
                  <a:gd name="T66" fmla="*/ 139 w 147"/>
                  <a:gd name="T67" fmla="*/ 106 h 146"/>
                  <a:gd name="T68" fmla="*/ 133 w 147"/>
                  <a:gd name="T69" fmla="*/ 91 h 146"/>
                  <a:gd name="T70" fmla="*/ 146 w 147"/>
                  <a:gd name="T71" fmla="*/ 81 h 146"/>
                  <a:gd name="T72" fmla="*/ 58 w 147"/>
                  <a:gd name="T73" fmla="*/ 73 h 146"/>
                  <a:gd name="T74" fmla="*/ 89 w 147"/>
                  <a:gd name="T75" fmla="*/ 7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7" h="146">
                    <a:moveTo>
                      <a:pt x="146" y="81"/>
                    </a:moveTo>
                    <a:cubicBezTo>
                      <a:pt x="147" y="78"/>
                      <a:pt x="147" y="76"/>
                      <a:pt x="147" y="73"/>
                    </a:cubicBezTo>
                    <a:cubicBezTo>
                      <a:pt x="147" y="72"/>
                      <a:pt x="147" y="72"/>
                      <a:pt x="147" y="71"/>
                    </a:cubicBezTo>
                    <a:cubicBezTo>
                      <a:pt x="136" y="69"/>
                      <a:pt x="136" y="69"/>
                      <a:pt x="136" y="69"/>
                    </a:cubicBezTo>
                    <a:cubicBezTo>
                      <a:pt x="136" y="66"/>
                      <a:pt x="135" y="63"/>
                      <a:pt x="135" y="60"/>
                    </a:cubicBezTo>
                    <a:cubicBezTo>
                      <a:pt x="144" y="55"/>
                      <a:pt x="144" y="55"/>
                      <a:pt x="144" y="55"/>
                    </a:cubicBezTo>
                    <a:cubicBezTo>
                      <a:pt x="144" y="51"/>
                      <a:pt x="143" y="48"/>
                      <a:pt x="141" y="45"/>
                    </a:cubicBezTo>
                    <a:cubicBezTo>
                      <a:pt x="130" y="47"/>
                      <a:pt x="130" y="47"/>
                      <a:pt x="130" y="47"/>
                    </a:cubicBezTo>
                    <a:cubicBezTo>
                      <a:pt x="129" y="44"/>
                      <a:pt x="128" y="41"/>
                      <a:pt x="126" y="39"/>
                    </a:cubicBezTo>
                    <a:cubicBezTo>
                      <a:pt x="133" y="30"/>
                      <a:pt x="133" y="30"/>
                      <a:pt x="133" y="30"/>
                    </a:cubicBezTo>
                    <a:cubicBezTo>
                      <a:pt x="131" y="28"/>
                      <a:pt x="129" y="25"/>
                      <a:pt x="127" y="23"/>
                    </a:cubicBezTo>
                    <a:cubicBezTo>
                      <a:pt x="117" y="28"/>
                      <a:pt x="117" y="28"/>
                      <a:pt x="117" y="28"/>
                    </a:cubicBezTo>
                    <a:cubicBezTo>
                      <a:pt x="115" y="26"/>
                      <a:pt x="113" y="24"/>
                      <a:pt x="110" y="22"/>
                    </a:cubicBezTo>
                    <a:cubicBezTo>
                      <a:pt x="114" y="12"/>
                      <a:pt x="114" y="12"/>
                      <a:pt x="114" y="12"/>
                    </a:cubicBezTo>
                    <a:cubicBezTo>
                      <a:pt x="111" y="10"/>
                      <a:pt x="108" y="8"/>
                      <a:pt x="105" y="7"/>
                    </a:cubicBezTo>
                    <a:cubicBezTo>
                      <a:pt x="98" y="16"/>
                      <a:pt x="98" y="16"/>
                      <a:pt x="98" y="16"/>
                    </a:cubicBezTo>
                    <a:cubicBezTo>
                      <a:pt x="95" y="14"/>
                      <a:pt x="93" y="13"/>
                      <a:pt x="89" y="12"/>
                    </a:cubicBezTo>
                    <a:cubicBezTo>
                      <a:pt x="89" y="1"/>
                      <a:pt x="89" y="1"/>
                      <a:pt x="89" y="1"/>
                    </a:cubicBezTo>
                    <a:cubicBezTo>
                      <a:pt x="86" y="1"/>
                      <a:pt x="83" y="0"/>
                      <a:pt x="79" y="0"/>
                    </a:cubicBezTo>
                    <a:cubicBezTo>
                      <a:pt x="76" y="10"/>
                      <a:pt x="76" y="10"/>
                      <a:pt x="76" y="10"/>
                    </a:cubicBezTo>
                    <a:cubicBezTo>
                      <a:pt x="75" y="10"/>
                      <a:pt x="74" y="10"/>
                      <a:pt x="73" y="10"/>
                    </a:cubicBezTo>
                    <a:cubicBezTo>
                      <a:pt x="71" y="10"/>
                      <a:pt x="69" y="10"/>
                      <a:pt x="66" y="11"/>
                    </a:cubicBezTo>
                    <a:cubicBezTo>
                      <a:pt x="62" y="0"/>
                      <a:pt x="62" y="0"/>
                      <a:pt x="62" y="0"/>
                    </a:cubicBezTo>
                    <a:cubicBezTo>
                      <a:pt x="59" y="1"/>
                      <a:pt x="56" y="2"/>
                      <a:pt x="52" y="3"/>
                    </a:cubicBezTo>
                    <a:cubicBezTo>
                      <a:pt x="53" y="14"/>
                      <a:pt x="53" y="14"/>
                      <a:pt x="53" y="14"/>
                    </a:cubicBezTo>
                    <a:cubicBezTo>
                      <a:pt x="50" y="15"/>
                      <a:pt x="47" y="16"/>
                      <a:pt x="44" y="18"/>
                    </a:cubicBezTo>
                    <a:cubicBezTo>
                      <a:pt x="36" y="10"/>
                      <a:pt x="36" y="10"/>
                      <a:pt x="36" y="10"/>
                    </a:cubicBezTo>
                    <a:cubicBezTo>
                      <a:pt x="33" y="11"/>
                      <a:pt x="31" y="13"/>
                      <a:pt x="28" y="15"/>
                    </a:cubicBezTo>
                    <a:cubicBezTo>
                      <a:pt x="33" y="25"/>
                      <a:pt x="33" y="25"/>
                      <a:pt x="33" y="25"/>
                    </a:cubicBezTo>
                    <a:cubicBezTo>
                      <a:pt x="30" y="27"/>
                      <a:pt x="28" y="30"/>
                      <a:pt x="26" y="32"/>
                    </a:cubicBezTo>
                    <a:cubicBezTo>
                      <a:pt x="16" y="28"/>
                      <a:pt x="16" y="28"/>
                      <a:pt x="16" y="28"/>
                    </a:cubicBezTo>
                    <a:cubicBezTo>
                      <a:pt x="14" y="30"/>
                      <a:pt x="12" y="33"/>
                      <a:pt x="10" y="35"/>
                    </a:cubicBezTo>
                    <a:cubicBezTo>
                      <a:pt x="18" y="43"/>
                      <a:pt x="18" y="43"/>
                      <a:pt x="18" y="43"/>
                    </a:cubicBezTo>
                    <a:cubicBezTo>
                      <a:pt x="17" y="46"/>
                      <a:pt x="15" y="49"/>
                      <a:pt x="14" y="53"/>
                    </a:cubicBezTo>
                    <a:cubicBezTo>
                      <a:pt x="3" y="52"/>
                      <a:pt x="3" y="52"/>
                      <a:pt x="3" y="52"/>
                    </a:cubicBezTo>
                    <a:cubicBezTo>
                      <a:pt x="2" y="55"/>
                      <a:pt x="1" y="58"/>
                      <a:pt x="1" y="61"/>
                    </a:cubicBezTo>
                    <a:cubicBezTo>
                      <a:pt x="11" y="66"/>
                      <a:pt x="11" y="66"/>
                      <a:pt x="11" y="66"/>
                    </a:cubicBezTo>
                    <a:cubicBezTo>
                      <a:pt x="11" y="68"/>
                      <a:pt x="11" y="70"/>
                      <a:pt x="11" y="73"/>
                    </a:cubicBezTo>
                    <a:cubicBezTo>
                      <a:pt x="11" y="74"/>
                      <a:pt x="11" y="75"/>
                      <a:pt x="11" y="76"/>
                    </a:cubicBezTo>
                    <a:cubicBezTo>
                      <a:pt x="0" y="79"/>
                      <a:pt x="0" y="79"/>
                      <a:pt x="0" y="79"/>
                    </a:cubicBezTo>
                    <a:cubicBezTo>
                      <a:pt x="1" y="82"/>
                      <a:pt x="1" y="86"/>
                      <a:pt x="2" y="89"/>
                    </a:cubicBezTo>
                    <a:cubicBezTo>
                      <a:pt x="13" y="89"/>
                      <a:pt x="13" y="89"/>
                      <a:pt x="13" y="89"/>
                    </a:cubicBezTo>
                    <a:cubicBezTo>
                      <a:pt x="14" y="92"/>
                      <a:pt x="15" y="95"/>
                      <a:pt x="16" y="98"/>
                    </a:cubicBezTo>
                    <a:cubicBezTo>
                      <a:pt x="8" y="106"/>
                      <a:pt x="8" y="106"/>
                      <a:pt x="8" y="106"/>
                    </a:cubicBezTo>
                    <a:cubicBezTo>
                      <a:pt x="9" y="108"/>
                      <a:pt x="11" y="111"/>
                      <a:pt x="13" y="114"/>
                    </a:cubicBezTo>
                    <a:cubicBezTo>
                      <a:pt x="23" y="110"/>
                      <a:pt x="23" y="110"/>
                      <a:pt x="23" y="110"/>
                    </a:cubicBezTo>
                    <a:cubicBezTo>
                      <a:pt x="25" y="113"/>
                      <a:pt x="27" y="115"/>
                      <a:pt x="30" y="117"/>
                    </a:cubicBezTo>
                    <a:cubicBezTo>
                      <a:pt x="24" y="127"/>
                      <a:pt x="24" y="127"/>
                      <a:pt x="24" y="127"/>
                    </a:cubicBezTo>
                    <a:cubicBezTo>
                      <a:pt x="26" y="129"/>
                      <a:pt x="29" y="131"/>
                      <a:pt x="32" y="133"/>
                    </a:cubicBezTo>
                    <a:cubicBezTo>
                      <a:pt x="40" y="126"/>
                      <a:pt x="40" y="126"/>
                      <a:pt x="40" y="126"/>
                    </a:cubicBezTo>
                    <a:cubicBezTo>
                      <a:pt x="43" y="128"/>
                      <a:pt x="46" y="129"/>
                      <a:pt x="49" y="130"/>
                    </a:cubicBezTo>
                    <a:cubicBezTo>
                      <a:pt x="47" y="141"/>
                      <a:pt x="47" y="141"/>
                      <a:pt x="47" y="141"/>
                    </a:cubicBezTo>
                    <a:cubicBezTo>
                      <a:pt x="50" y="143"/>
                      <a:pt x="53" y="143"/>
                      <a:pt x="56" y="144"/>
                    </a:cubicBezTo>
                    <a:cubicBezTo>
                      <a:pt x="62" y="134"/>
                      <a:pt x="62" y="134"/>
                      <a:pt x="62" y="134"/>
                    </a:cubicBezTo>
                    <a:cubicBezTo>
                      <a:pt x="65" y="135"/>
                      <a:pt x="68" y="135"/>
                      <a:pt x="71" y="135"/>
                    </a:cubicBezTo>
                    <a:cubicBezTo>
                      <a:pt x="73" y="146"/>
                      <a:pt x="73" y="146"/>
                      <a:pt x="73" y="146"/>
                    </a:cubicBezTo>
                    <a:cubicBezTo>
                      <a:pt x="77" y="146"/>
                      <a:pt x="80" y="146"/>
                      <a:pt x="83" y="146"/>
                    </a:cubicBezTo>
                    <a:cubicBezTo>
                      <a:pt x="85" y="134"/>
                      <a:pt x="85" y="134"/>
                      <a:pt x="85" y="134"/>
                    </a:cubicBezTo>
                    <a:cubicBezTo>
                      <a:pt x="88" y="134"/>
                      <a:pt x="91" y="133"/>
                      <a:pt x="93" y="132"/>
                    </a:cubicBezTo>
                    <a:cubicBezTo>
                      <a:pt x="100" y="141"/>
                      <a:pt x="100" y="141"/>
                      <a:pt x="100" y="141"/>
                    </a:cubicBezTo>
                    <a:cubicBezTo>
                      <a:pt x="103" y="140"/>
                      <a:pt x="106" y="139"/>
                      <a:pt x="109" y="137"/>
                    </a:cubicBezTo>
                    <a:cubicBezTo>
                      <a:pt x="106" y="126"/>
                      <a:pt x="106" y="126"/>
                      <a:pt x="106" y="126"/>
                    </a:cubicBezTo>
                    <a:cubicBezTo>
                      <a:pt x="109" y="125"/>
                      <a:pt x="111" y="123"/>
                      <a:pt x="113" y="121"/>
                    </a:cubicBezTo>
                    <a:cubicBezTo>
                      <a:pt x="122" y="127"/>
                      <a:pt x="122" y="127"/>
                      <a:pt x="122" y="127"/>
                    </a:cubicBezTo>
                    <a:cubicBezTo>
                      <a:pt x="125" y="125"/>
                      <a:pt x="127" y="123"/>
                      <a:pt x="129" y="120"/>
                    </a:cubicBezTo>
                    <a:cubicBezTo>
                      <a:pt x="123" y="111"/>
                      <a:pt x="123" y="111"/>
                      <a:pt x="123" y="111"/>
                    </a:cubicBezTo>
                    <a:cubicBezTo>
                      <a:pt x="125" y="109"/>
                      <a:pt x="126" y="106"/>
                      <a:pt x="128" y="104"/>
                    </a:cubicBezTo>
                    <a:cubicBezTo>
                      <a:pt x="139" y="106"/>
                      <a:pt x="139" y="106"/>
                      <a:pt x="139" y="106"/>
                    </a:cubicBezTo>
                    <a:cubicBezTo>
                      <a:pt x="140" y="103"/>
                      <a:pt x="142" y="100"/>
                      <a:pt x="143" y="97"/>
                    </a:cubicBezTo>
                    <a:cubicBezTo>
                      <a:pt x="133" y="91"/>
                      <a:pt x="133" y="91"/>
                      <a:pt x="133" y="91"/>
                    </a:cubicBezTo>
                    <a:cubicBezTo>
                      <a:pt x="134" y="88"/>
                      <a:pt x="135" y="85"/>
                      <a:pt x="135" y="83"/>
                    </a:cubicBezTo>
                    <a:lnTo>
                      <a:pt x="146" y="81"/>
                    </a:lnTo>
                    <a:close/>
                    <a:moveTo>
                      <a:pt x="73" y="89"/>
                    </a:moveTo>
                    <a:cubicBezTo>
                      <a:pt x="65" y="89"/>
                      <a:pt x="58" y="82"/>
                      <a:pt x="58" y="73"/>
                    </a:cubicBezTo>
                    <a:cubicBezTo>
                      <a:pt x="58" y="64"/>
                      <a:pt x="65" y="57"/>
                      <a:pt x="73" y="57"/>
                    </a:cubicBezTo>
                    <a:cubicBezTo>
                      <a:pt x="82" y="57"/>
                      <a:pt x="89" y="64"/>
                      <a:pt x="89" y="73"/>
                    </a:cubicBezTo>
                    <a:cubicBezTo>
                      <a:pt x="89" y="82"/>
                      <a:pt x="82" y="89"/>
                      <a:pt x="73" y="89"/>
                    </a:cubicBezTo>
                    <a:close/>
                  </a:path>
                </a:pathLst>
              </a:custGeom>
              <a:solidFill>
                <a:srgbClr val="FFF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6" name="Freeform 38">
              <a:extLst>
                <a:ext uri="{FF2B5EF4-FFF2-40B4-BE49-F238E27FC236}">
                  <a16:creationId xmlns:a16="http://schemas.microsoft.com/office/drawing/2014/main" id="{F198DFFD-1E75-401F-9C7E-5C764690B2AF}"/>
                </a:ext>
              </a:extLst>
            </p:cNvPr>
            <p:cNvSpPr>
              <a:spLocks/>
            </p:cNvSpPr>
            <p:nvPr/>
          </p:nvSpPr>
          <p:spPr bwMode="auto">
            <a:xfrm>
              <a:off x="3328987" y="3825875"/>
              <a:ext cx="2676525" cy="1549401"/>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Expertise is</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unavailable</a:t>
              </a:r>
              <a:endParaRPr lang="en-US" sz="2800" dirty="0">
                <a:latin typeface="Segoe UI" panose="020B0502040204020203" pitchFamily="34" charset="0"/>
                <a:ea typeface="Calibri" panose="020F0502020204030204" pitchFamily="34" charset="0"/>
              </a:endParaRPr>
            </a:p>
          </p:txBody>
        </p:sp>
      </p:grpSp>
      <p:grpSp>
        <p:nvGrpSpPr>
          <p:cNvPr id="101" name="Group 100">
            <a:extLst>
              <a:ext uri="{FF2B5EF4-FFF2-40B4-BE49-F238E27FC236}">
                <a16:creationId xmlns:a16="http://schemas.microsoft.com/office/drawing/2014/main" id="{0E181717-DCD0-4B23-BAC4-9C5A7383763F}"/>
              </a:ext>
            </a:extLst>
          </p:cNvPr>
          <p:cNvGrpSpPr/>
          <p:nvPr/>
        </p:nvGrpSpPr>
        <p:grpSpPr>
          <a:xfrm>
            <a:off x="6176963" y="1876425"/>
            <a:ext cx="2676526" cy="3498850"/>
            <a:chOff x="6176963" y="1876425"/>
            <a:chExt cx="2676526" cy="3498850"/>
          </a:xfrm>
        </p:grpSpPr>
        <p:sp>
          <p:nvSpPr>
            <p:cNvPr id="13" name="Freeform 9">
              <a:extLst>
                <a:ext uri="{FF2B5EF4-FFF2-40B4-BE49-F238E27FC236}">
                  <a16:creationId xmlns:a16="http://schemas.microsoft.com/office/drawing/2014/main" id="{ECE0776C-8EBC-4C9E-8AC7-7B48E9F7AA0C}"/>
                </a:ext>
              </a:extLst>
            </p:cNvPr>
            <p:cNvSpPr>
              <a:spLocks/>
            </p:cNvSpPr>
            <p:nvPr/>
          </p:nvSpPr>
          <p:spPr bwMode="auto">
            <a:xfrm>
              <a:off x="6176963" y="1876425"/>
              <a:ext cx="2676525" cy="3498850"/>
            </a:xfrm>
            <a:custGeom>
              <a:avLst/>
              <a:gdLst>
                <a:gd name="T0" fmla="*/ 829 w 843"/>
                <a:gd name="T1" fmla="*/ 1104 h 1104"/>
                <a:gd name="T2" fmla="*/ 15 w 843"/>
                <a:gd name="T3" fmla="*/ 1104 h 1104"/>
                <a:gd name="T4" fmla="*/ 0 w 843"/>
                <a:gd name="T5" fmla="*/ 1090 h 1104"/>
                <a:gd name="T6" fmla="*/ 0 w 843"/>
                <a:gd name="T7" fmla="*/ 14 h 1104"/>
                <a:gd name="T8" fmla="*/ 15 w 843"/>
                <a:gd name="T9" fmla="*/ 0 h 1104"/>
                <a:gd name="T10" fmla="*/ 829 w 843"/>
                <a:gd name="T11" fmla="*/ 0 h 1104"/>
                <a:gd name="T12" fmla="*/ 843 w 843"/>
                <a:gd name="T13" fmla="*/ 14 h 1104"/>
                <a:gd name="T14" fmla="*/ 843 w 843"/>
                <a:gd name="T15" fmla="*/ 1090 h 1104"/>
                <a:gd name="T16" fmla="*/ 829 w 843"/>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104">
                  <a:moveTo>
                    <a:pt x="829" y="1104"/>
                  </a:moveTo>
                  <a:cubicBezTo>
                    <a:pt x="15" y="1104"/>
                    <a:pt x="15" y="1104"/>
                    <a:pt x="15" y="1104"/>
                  </a:cubicBezTo>
                  <a:cubicBezTo>
                    <a:pt x="7" y="1104"/>
                    <a:pt x="0" y="1098"/>
                    <a:pt x="0" y="1090"/>
                  </a:cubicBezTo>
                  <a:cubicBezTo>
                    <a:pt x="0" y="14"/>
                    <a:pt x="0" y="14"/>
                    <a:pt x="0" y="14"/>
                  </a:cubicBezTo>
                  <a:cubicBezTo>
                    <a:pt x="0" y="6"/>
                    <a:pt x="7" y="0"/>
                    <a:pt x="15" y="0"/>
                  </a:cubicBezTo>
                  <a:cubicBezTo>
                    <a:pt x="829" y="0"/>
                    <a:pt x="829" y="0"/>
                    <a:pt x="829" y="0"/>
                  </a:cubicBezTo>
                  <a:cubicBezTo>
                    <a:pt x="837" y="0"/>
                    <a:pt x="843" y="6"/>
                    <a:pt x="843" y="14"/>
                  </a:cubicBezTo>
                  <a:cubicBezTo>
                    <a:pt x="843" y="1090"/>
                    <a:pt x="843" y="1090"/>
                    <a:pt x="843" y="1090"/>
                  </a:cubicBezTo>
                  <a:cubicBezTo>
                    <a:pt x="843" y="1098"/>
                    <a:pt x="837" y="1104"/>
                    <a:pt x="829" y="1104"/>
                  </a:cubicBezTo>
                  <a:close/>
                </a:path>
              </a:pathLst>
            </a:custGeom>
            <a:solidFill>
              <a:srgbClr val="FFFFFF"/>
            </a:solidFill>
            <a:ln w="31750">
              <a:solidFill>
                <a:srgbClr val="BAD80A"/>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DED124BA-9CC6-4DC8-9DAE-F817BCC903E5}"/>
                </a:ext>
              </a:extLst>
            </p:cNvPr>
            <p:cNvGrpSpPr/>
            <p:nvPr/>
          </p:nvGrpSpPr>
          <p:grpSpPr>
            <a:xfrm>
              <a:off x="6745288" y="2446337"/>
              <a:ext cx="1539875" cy="1316038"/>
              <a:chOff x="6745288" y="2433638"/>
              <a:chExt cx="1539875" cy="1316038"/>
            </a:xfrm>
            <a:effectLst>
              <a:outerShdw blurRad="50800" dist="38100" dir="5400000" algn="t" rotWithShape="0">
                <a:prstClr val="black">
                  <a:alpha val="60000"/>
                </a:prstClr>
              </a:outerShdw>
            </a:effectLst>
          </p:grpSpPr>
          <p:sp>
            <p:nvSpPr>
              <p:cNvPr id="14" name="Freeform 10">
                <a:extLst>
                  <a:ext uri="{FF2B5EF4-FFF2-40B4-BE49-F238E27FC236}">
                    <a16:creationId xmlns:a16="http://schemas.microsoft.com/office/drawing/2014/main" id="{C56B87B7-F6B8-4F8B-996F-13C5B72F6BD9}"/>
                  </a:ext>
                </a:extLst>
              </p:cNvPr>
              <p:cNvSpPr>
                <a:spLocks noEditPoints="1"/>
              </p:cNvSpPr>
              <p:nvPr/>
            </p:nvSpPr>
            <p:spPr bwMode="auto">
              <a:xfrm>
                <a:off x="7853363" y="2770188"/>
                <a:ext cx="431800" cy="979488"/>
              </a:xfrm>
              <a:custGeom>
                <a:avLst/>
                <a:gdLst>
                  <a:gd name="T0" fmla="*/ 136 w 136"/>
                  <a:gd name="T1" fmla="*/ 230 h 309"/>
                  <a:gd name="T2" fmla="*/ 136 w 136"/>
                  <a:gd name="T3" fmla="*/ 218 h 309"/>
                  <a:gd name="T4" fmla="*/ 125 w 136"/>
                  <a:gd name="T5" fmla="*/ 207 h 309"/>
                  <a:gd name="T6" fmla="*/ 11 w 136"/>
                  <a:gd name="T7" fmla="*/ 207 h 309"/>
                  <a:gd name="T8" fmla="*/ 0 w 136"/>
                  <a:gd name="T9" fmla="*/ 218 h 309"/>
                  <a:gd name="T10" fmla="*/ 0 w 136"/>
                  <a:gd name="T11" fmla="*/ 230 h 309"/>
                  <a:gd name="T12" fmla="*/ 11 w 136"/>
                  <a:gd name="T13" fmla="*/ 241 h 309"/>
                  <a:gd name="T14" fmla="*/ 125 w 136"/>
                  <a:gd name="T15" fmla="*/ 241 h 309"/>
                  <a:gd name="T16" fmla="*/ 136 w 136"/>
                  <a:gd name="T17" fmla="*/ 230 h 309"/>
                  <a:gd name="T18" fmla="*/ 136 w 136"/>
                  <a:gd name="T19" fmla="*/ 298 h 309"/>
                  <a:gd name="T20" fmla="*/ 136 w 136"/>
                  <a:gd name="T21" fmla="*/ 286 h 309"/>
                  <a:gd name="T22" fmla="*/ 125 w 136"/>
                  <a:gd name="T23" fmla="*/ 275 h 309"/>
                  <a:gd name="T24" fmla="*/ 11 w 136"/>
                  <a:gd name="T25" fmla="*/ 275 h 309"/>
                  <a:gd name="T26" fmla="*/ 0 w 136"/>
                  <a:gd name="T27" fmla="*/ 286 h 309"/>
                  <a:gd name="T28" fmla="*/ 0 w 136"/>
                  <a:gd name="T29" fmla="*/ 298 h 309"/>
                  <a:gd name="T30" fmla="*/ 11 w 136"/>
                  <a:gd name="T31" fmla="*/ 309 h 309"/>
                  <a:gd name="T32" fmla="*/ 125 w 136"/>
                  <a:gd name="T33" fmla="*/ 309 h 309"/>
                  <a:gd name="T34" fmla="*/ 136 w 136"/>
                  <a:gd name="T35" fmla="*/ 298 h 309"/>
                  <a:gd name="T36" fmla="*/ 136 w 136"/>
                  <a:gd name="T37" fmla="*/ 161 h 309"/>
                  <a:gd name="T38" fmla="*/ 136 w 136"/>
                  <a:gd name="T39" fmla="*/ 149 h 309"/>
                  <a:gd name="T40" fmla="*/ 125 w 136"/>
                  <a:gd name="T41" fmla="*/ 138 h 309"/>
                  <a:gd name="T42" fmla="*/ 11 w 136"/>
                  <a:gd name="T43" fmla="*/ 138 h 309"/>
                  <a:gd name="T44" fmla="*/ 0 w 136"/>
                  <a:gd name="T45" fmla="*/ 149 h 309"/>
                  <a:gd name="T46" fmla="*/ 0 w 136"/>
                  <a:gd name="T47" fmla="*/ 161 h 309"/>
                  <a:gd name="T48" fmla="*/ 11 w 136"/>
                  <a:gd name="T49" fmla="*/ 172 h 309"/>
                  <a:gd name="T50" fmla="*/ 125 w 136"/>
                  <a:gd name="T51" fmla="*/ 172 h 309"/>
                  <a:gd name="T52" fmla="*/ 136 w 136"/>
                  <a:gd name="T53" fmla="*/ 161 h 309"/>
                  <a:gd name="T54" fmla="*/ 136 w 136"/>
                  <a:gd name="T55" fmla="*/ 92 h 309"/>
                  <a:gd name="T56" fmla="*/ 136 w 136"/>
                  <a:gd name="T57" fmla="*/ 80 h 309"/>
                  <a:gd name="T58" fmla="*/ 125 w 136"/>
                  <a:gd name="T59" fmla="*/ 69 h 309"/>
                  <a:gd name="T60" fmla="*/ 11 w 136"/>
                  <a:gd name="T61" fmla="*/ 69 h 309"/>
                  <a:gd name="T62" fmla="*/ 0 w 136"/>
                  <a:gd name="T63" fmla="*/ 80 h 309"/>
                  <a:gd name="T64" fmla="*/ 0 w 136"/>
                  <a:gd name="T65" fmla="*/ 92 h 309"/>
                  <a:gd name="T66" fmla="*/ 11 w 136"/>
                  <a:gd name="T67" fmla="*/ 103 h 309"/>
                  <a:gd name="T68" fmla="*/ 125 w 136"/>
                  <a:gd name="T69" fmla="*/ 103 h 309"/>
                  <a:gd name="T70" fmla="*/ 136 w 136"/>
                  <a:gd name="T71" fmla="*/ 92 h 309"/>
                  <a:gd name="T72" fmla="*/ 136 w 136"/>
                  <a:gd name="T73" fmla="*/ 23 h 309"/>
                  <a:gd name="T74" fmla="*/ 136 w 136"/>
                  <a:gd name="T75" fmla="*/ 11 h 309"/>
                  <a:gd name="T76" fmla="*/ 125 w 136"/>
                  <a:gd name="T77" fmla="*/ 0 h 309"/>
                  <a:gd name="T78" fmla="*/ 11 w 136"/>
                  <a:gd name="T79" fmla="*/ 0 h 309"/>
                  <a:gd name="T80" fmla="*/ 0 w 136"/>
                  <a:gd name="T81" fmla="*/ 11 h 309"/>
                  <a:gd name="T82" fmla="*/ 0 w 136"/>
                  <a:gd name="T83" fmla="*/ 23 h 309"/>
                  <a:gd name="T84" fmla="*/ 11 w 136"/>
                  <a:gd name="T85" fmla="*/ 34 h 309"/>
                  <a:gd name="T86" fmla="*/ 125 w 136"/>
                  <a:gd name="T87" fmla="*/ 34 h 309"/>
                  <a:gd name="T88" fmla="*/ 136 w 136"/>
                  <a:gd name="T89" fmla="*/ 2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 h="309">
                    <a:moveTo>
                      <a:pt x="136" y="230"/>
                    </a:moveTo>
                    <a:cubicBezTo>
                      <a:pt x="136" y="218"/>
                      <a:pt x="136" y="218"/>
                      <a:pt x="136" y="218"/>
                    </a:cubicBezTo>
                    <a:cubicBezTo>
                      <a:pt x="136" y="212"/>
                      <a:pt x="131" y="207"/>
                      <a:pt x="125" y="207"/>
                    </a:cubicBezTo>
                    <a:cubicBezTo>
                      <a:pt x="11" y="207"/>
                      <a:pt x="11" y="207"/>
                      <a:pt x="11" y="207"/>
                    </a:cubicBezTo>
                    <a:cubicBezTo>
                      <a:pt x="5" y="207"/>
                      <a:pt x="0" y="212"/>
                      <a:pt x="0" y="218"/>
                    </a:cubicBezTo>
                    <a:cubicBezTo>
                      <a:pt x="0" y="230"/>
                      <a:pt x="0" y="230"/>
                      <a:pt x="0" y="230"/>
                    </a:cubicBezTo>
                    <a:cubicBezTo>
                      <a:pt x="0" y="236"/>
                      <a:pt x="5" y="241"/>
                      <a:pt x="11" y="241"/>
                    </a:cubicBezTo>
                    <a:cubicBezTo>
                      <a:pt x="125" y="241"/>
                      <a:pt x="125" y="241"/>
                      <a:pt x="125" y="241"/>
                    </a:cubicBezTo>
                    <a:cubicBezTo>
                      <a:pt x="131" y="241"/>
                      <a:pt x="136" y="236"/>
                      <a:pt x="136" y="230"/>
                    </a:cubicBezTo>
                    <a:close/>
                    <a:moveTo>
                      <a:pt x="136" y="298"/>
                    </a:moveTo>
                    <a:cubicBezTo>
                      <a:pt x="136" y="286"/>
                      <a:pt x="136" y="286"/>
                      <a:pt x="136" y="286"/>
                    </a:cubicBezTo>
                    <a:cubicBezTo>
                      <a:pt x="136" y="280"/>
                      <a:pt x="131" y="275"/>
                      <a:pt x="125" y="275"/>
                    </a:cubicBezTo>
                    <a:cubicBezTo>
                      <a:pt x="11" y="275"/>
                      <a:pt x="11" y="275"/>
                      <a:pt x="11" y="275"/>
                    </a:cubicBezTo>
                    <a:cubicBezTo>
                      <a:pt x="5" y="275"/>
                      <a:pt x="0" y="280"/>
                      <a:pt x="0" y="286"/>
                    </a:cubicBezTo>
                    <a:cubicBezTo>
                      <a:pt x="0" y="298"/>
                      <a:pt x="0" y="298"/>
                      <a:pt x="0" y="298"/>
                    </a:cubicBezTo>
                    <a:cubicBezTo>
                      <a:pt x="0" y="304"/>
                      <a:pt x="5" y="309"/>
                      <a:pt x="11" y="309"/>
                    </a:cubicBezTo>
                    <a:cubicBezTo>
                      <a:pt x="125" y="309"/>
                      <a:pt x="125" y="309"/>
                      <a:pt x="125" y="309"/>
                    </a:cubicBezTo>
                    <a:cubicBezTo>
                      <a:pt x="131" y="309"/>
                      <a:pt x="136" y="304"/>
                      <a:pt x="136" y="298"/>
                    </a:cubicBezTo>
                    <a:close/>
                    <a:moveTo>
                      <a:pt x="136" y="161"/>
                    </a:moveTo>
                    <a:cubicBezTo>
                      <a:pt x="136" y="149"/>
                      <a:pt x="136" y="149"/>
                      <a:pt x="136" y="149"/>
                    </a:cubicBezTo>
                    <a:cubicBezTo>
                      <a:pt x="136" y="143"/>
                      <a:pt x="131" y="138"/>
                      <a:pt x="125" y="138"/>
                    </a:cubicBezTo>
                    <a:cubicBezTo>
                      <a:pt x="11" y="138"/>
                      <a:pt x="11" y="138"/>
                      <a:pt x="11" y="138"/>
                    </a:cubicBezTo>
                    <a:cubicBezTo>
                      <a:pt x="5" y="138"/>
                      <a:pt x="0" y="143"/>
                      <a:pt x="0" y="149"/>
                    </a:cubicBezTo>
                    <a:cubicBezTo>
                      <a:pt x="0" y="161"/>
                      <a:pt x="0" y="161"/>
                      <a:pt x="0" y="161"/>
                    </a:cubicBezTo>
                    <a:cubicBezTo>
                      <a:pt x="0" y="167"/>
                      <a:pt x="5" y="172"/>
                      <a:pt x="11" y="172"/>
                    </a:cubicBezTo>
                    <a:cubicBezTo>
                      <a:pt x="125" y="172"/>
                      <a:pt x="125" y="172"/>
                      <a:pt x="125" y="172"/>
                    </a:cubicBezTo>
                    <a:cubicBezTo>
                      <a:pt x="131" y="172"/>
                      <a:pt x="136" y="167"/>
                      <a:pt x="136" y="161"/>
                    </a:cubicBezTo>
                    <a:close/>
                    <a:moveTo>
                      <a:pt x="136" y="92"/>
                    </a:moveTo>
                    <a:cubicBezTo>
                      <a:pt x="136" y="80"/>
                      <a:pt x="136" y="80"/>
                      <a:pt x="136" y="80"/>
                    </a:cubicBezTo>
                    <a:cubicBezTo>
                      <a:pt x="136" y="74"/>
                      <a:pt x="131" y="69"/>
                      <a:pt x="125" y="69"/>
                    </a:cubicBezTo>
                    <a:cubicBezTo>
                      <a:pt x="11" y="69"/>
                      <a:pt x="11" y="69"/>
                      <a:pt x="11" y="69"/>
                    </a:cubicBezTo>
                    <a:cubicBezTo>
                      <a:pt x="5" y="69"/>
                      <a:pt x="0" y="74"/>
                      <a:pt x="0" y="80"/>
                    </a:cubicBezTo>
                    <a:cubicBezTo>
                      <a:pt x="0" y="92"/>
                      <a:pt x="0" y="92"/>
                      <a:pt x="0" y="92"/>
                    </a:cubicBezTo>
                    <a:cubicBezTo>
                      <a:pt x="0" y="98"/>
                      <a:pt x="5" y="103"/>
                      <a:pt x="11" y="103"/>
                    </a:cubicBezTo>
                    <a:cubicBezTo>
                      <a:pt x="125" y="103"/>
                      <a:pt x="125" y="103"/>
                      <a:pt x="125" y="103"/>
                    </a:cubicBezTo>
                    <a:cubicBezTo>
                      <a:pt x="131" y="103"/>
                      <a:pt x="136" y="98"/>
                      <a:pt x="136" y="92"/>
                    </a:cubicBezTo>
                    <a:close/>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path>
                </a:pathLst>
              </a:custGeom>
              <a:solidFill>
                <a:srgbClr val="004B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2D96D882-7883-4D1A-94A8-1B9DF825618D}"/>
                  </a:ext>
                </a:extLst>
              </p:cNvPr>
              <p:cNvSpPr>
                <a:spLocks noEditPoints="1"/>
              </p:cNvSpPr>
              <p:nvPr/>
            </p:nvSpPr>
            <p:spPr bwMode="auto">
              <a:xfrm>
                <a:off x="6745288" y="3425825"/>
                <a:ext cx="431800" cy="323850"/>
              </a:xfrm>
              <a:custGeom>
                <a:avLst/>
                <a:gdLst>
                  <a:gd name="T0" fmla="*/ 136 w 136"/>
                  <a:gd name="T1" fmla="*/ 23 h 102"/>
                  <a:gd name="T2" fmla="*/ 136 w 136"/>
                  <a:gd name="T3" fmla="*/ 11 h 102"/>
                  <a:gd name="T4" fmla="*/ 125 w 136"/>
                  <a:gd name="T5" fmla="*/ 0 h 102"/>
                  <a:gd name="T6" fmla="*/ 11 w 136"/>
                  <a:gd name="T7" fmla="*/ 0 h 102"/>
                  <a:gd name="T8" fmla="*/ 0 w 136"/>
                  <a:gd name="T9" fmla="*/ 11 h 102"/>
                  <a:gd name="T10" fmla="*/ 0 w 136"/>
                  <a:gd name="T11" fmla="*/ 23 h 102"/>
                  <a:gd name="T12" fmla="*/ 11 w 136"/>
                  <a:gd name="T13" fmla="*/ 34 h 102"/>
                  <a:gd name="T14" fmla="*/ 125 w 136"/>
                  <a:gd name="T15" fmla="*/ 34 h 102"/>
                  <a:gd name="T16" fmla="*/ 136 w 136"/>
                  <a:gd name="T17" fmla="*/ 23 h 102"/>
                  <a:gd name="T18" fmla="*/ 136 w 136"/>
                  <a:gd name="T19" fmla="*/ 91 h 102"/>
                  <a:gd name="T20" fmla="*/ 136 w 136"/>
                  <a:gd name="T21" fmla="*/ 79 h 102"/>
                  <a:gd name="T22" fmla="*/ 125 w 136"/>
                  <a:gd name="T23" fmla="*/ 68 h 102"/>
                  <a:gd name="T24" fmla="*/ 11 w 136"/>
                  <a:gd name="T25" fmla="*/ 68 h 102"/>
                  <a:gd name="T26" fmla="*/ 0 w 136"/>
                  <a:gd name="T27" fmla="*/ 79 h 102"/>
                  <a:gd name="T28" fmla="*/ 0 w 136"/>
                  <a:gd name="T29" fmla="*/ 91 h 102"/>
                  <a:gd name="T30" fmla="*/ 11 w 136"/>
                  <a:gd name="T31" fmla="*/ 102 h 102"/>
                  <a:gd name="T32" fmla="*/ 125 w 136"/>
                  <a:gd name="T33" fmla="*/ 102 h 102"/>
                  <a:gd name="T34" fmla="*/ 136 w 136"/>
                  <a:gd name="T35"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02">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moveTo>
                      <a:pt x="136" y="91"/>
                    </a:moveTo>
                    <a:cubicBezTo>
                      <a:pt x="136" y="79"/>
                      <a:pt x="136" y="79"/>
                      <a:pt x="136" y="79"/>
                    </a:cubicBezTo>
                    <a:cubicBezTo>
                      <a:pt x="136" y="73"/>
                      <a:pt x="131" y="68"/>
                      <a:pt x="125" y="68"/>
                    </a:cubicBezTo>
                    <a:cubicBezTo>
                      <a:pt x="11" y="68"/>
                      <a:pt x="11" y="68"/>
                      <a:pt x="11" y="68"/>
                    </a:cubicBezTo>
                    <a:cubicBezTo>
                      <a:pt x="5" y="68"/>
                      <a:pt x="0" y="73"/>
                      <a:pt x="0" y="79"/>
                    </a:cubicBezTo>
                    <a:cubicBezTo>
                      <a:pt x="0" y="91"/>
                      <a:pt x="0" y="91"/>
                      <a:pt x="0" y="91"/>
                    </a:cubicBezTo>
                    <a:cubicBezTo>
                      <a:pt x="0" y="97"/>
                      <a:pt x="5" y="102"/>
                      <a:pt x="11" y="102"/>
                    </a:cubicBezTo>
                    <a:cubicBezTo>
                      <a:pt x="125" y="102"/>
                      <a:pt x="125" y="102"/>
                      <a:pt x="125" y="102"/>
                    </a:cubicBezTo>
                    <a:cubicBezTo>
                      <a:pt x="131" y="102"/>
                      <a:pt x="136" y="97"/>
                      <a:pt x="136" y="91"/>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FA2ED414-5EEA-452A-B99A-5E312789A611}"/>
                  </a:ext>
                </a:extLst>
              </p:cNvPr>
              <p:cNvSpPr>
                <a:spLocks noEditPoints="1"/>
              </p:cNvSpPr>
              <p:nvPr/>
            </p:nvSpPr>
            <p:spPr bwMode="auto">
              <a:xfrm>
                <a:off x="7300913" y="3206750"/>
                <a:ext cx="431800" cy="542925"/>
              </a:xfrm>
              <a:custGeom>
                <a:avLst/>
                <a:gdLst>
                  <a:gd name="T0" fmla="*/ 136 w 136"/>
                  <a:gd name="T1" fmla="*/ 92 h 171"/>
                  <a:gd name="T2" fmla="*/ 136 w 136"/>
                  <a:gd name="T3" fmla="*/ 80 h 171"/>
                  <a:gd name="T4" fmla="*/ 125 w 136"/>
                  <a:gd name="T5" fmla="*/ 69 h 171"/>
                  <a:gd name="T6" fmla="*/ 11 w 136"/>
                  <a:gd name="T7" fmla="*/ 69 h 171"/>
                  <a:gd name="T8" fmla="*/ 0 w 136"/>
                  <a:gd name="T9" fmla="*/ 80 h 171"/>
                  <a:gd name="T10" fmla="*/ 0 w 136"/>
                  <a:gd name="T11" fmla="*/ 92 h 171"/>
                  <a:gd name="T12" fmla="*/ 11 w 136"/>
                  <a:gd name="T13" fmla="*/ 103 h 171"/>
                  <a:gd name="T14" fmla="*/ 125 w 136"/>
                  <a:gd name="T15" fmla="*/ 103 h 171"/>
                  <a:gd name="T16" fmla="*/ 136 w 136"/>
                  <a:gd name="T17" fmla="*/ 92 h 171"/>
                  <a:gd name="T18" fmla="*/ 136 w 136"/>
                  <a:gd name="T19" fmla="*/ 160 h 171"/>
                  <a:gd name="T20" fmla="*/ 136 w 136"/>
                  <a:gd name="T21" fmla="*/ 148 h 171"/>
                  <a:gd name="T22" fmla="*/ 125 w 136"/>
                  <a:gd name="T23" fmla="*/ 137 h 171"/>
                  <a:gd name="T24" fmla="*/ 11 w 136"/>
                  <a:gd name="T25" fmla="*/ 137 h 171"/>
                  <a:gd name="T26" fmla="*/ 0 w 136"/>
                  <a:gd name="T27" fmla="*/ 148 h 171"/>
                  <a:gd name="T28" fmla="*/ 0 w 136"/>
                  <a:gd name="T29" fmla="*/ 160 h 171"/>
                  <a:gd name="T30" fmla="*/ 11 w 136"/>
                  <a:gd name="T31" fmla="*/ 171 h 171"/>
                  <a:gd name="T32" fmla="*/ 125 w 136"/>
                  <a:gd name="T33" fmla="*/ 171 h 171"/>
                  <a:gd name="T34" fmla="*/ 136 w 136"/>
                  <a:gd name="T35" fmla="*/ 160 h 171"/>
                  <a:gd name="T36" fmla="*/ 136 w 136"/>
                  <a:gd name="T37" fmla="*/ 23 h 171"/>
                  <a:gd name="T38" fmla="*/ 136 w 136"/>
                  <a:gd name="T39" fmla="*/ 11 h 171"/>
                  <a:gd name="T40" fmla="*/ 125 w 136"/>
                  <a:gd name="T41" fmla="*/ 0 h 171"/>
                  <a:gd name="T42" fmla="*/ 11 w 136"/>
                  <a:gd name="T43" fmla="*/ 0 h 171"/>
                  <a:gd name="T44" fmla="*/ 0 w 136"/>
                  <a:gd name="T45" fmla="*/ 11 h 171"/>
                  <a:gd name="T46" fmla="*/ 0 w 136"/>
                  <a:gd name="T47" fmla="*/ 23 h 171"/>
                  <a:gd name="T48" fmla="*/ 11 w 136"/>
                  <a:gd name="T49" fmla="*/ 34 h 171"/>
                  <a:gd name="T50" fmla="*/ 125 w 136"/>
                  <a:gd name="T51" fmla="*/ 34 h 171"/>
                  <a:gd name="T52" fmla="*/ 136 w 136"/>
                  <a:gd name="T53" fmla="*/ 2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71">
                    <a:moveTo>
                      <a:pt x="136" y="92"/>
                    </a:moveTo>
                    <a:cubicBezTo>
                      <a:pt x="136" y="80"/>
                      <a:pt x="136" y="80"/>
                      <a:pt x="136" y="80"/>
                    </a:cubicBezTo>
                    <a:cubicBezTo>
                      <a:pt x="136" y="74"/>
                      <a:pt x="131" y="69"/>
                      <a:pt x="125" y="69"/>
                    </a:cubicBezTo>
                    <a:cubicBezTo>
                      <a:pt x="11" y="69"/>
                      <a:pt x="11" y="69"/>
                      <a:pt x="11" y="69"/>
                    </a:cubicBezTo>
                    <a:cubicBezTo>
                      <a:pt x="5" y="69"/>
                      <a:pt x="0" y="74"/>
                      <a:pt x="0" y="80"/>
                    </a:cubicBezTo>
                    <a:cubicBezTo>
                      <a:pt x="0" y="92"/>
                      <a:pt x="0" y="92"/>
                      <a:pt x="0" y="92"/>
                    </a:cubicBezTo>
                    <a:cubicBezTo>
                      <a:pt x="0" y="98"/>
                      <a:pt x="5" y="103"/>
                      <a:pt x="11" y="103"/>
                    </a:cubicBezTo>
                    <a:cubicBezTo>
                      <a:pt x="125" y="103"/>
                      <a:pt x="125" y="103"/>
                      <a:pt x="125" y="103"/>
                    </a:cubicBezTo>
                    <a:cubicBezTo>
                      <a:pt x="131" y="103"/>
                      <a:pt x="136" y="98"/>
                      <a:pt x="136" y="92"/>
                    </a:cubicBezTo>
                    <a:close/>
                    <a:moveTo>
                      <a:pt x="136" y="160"/>
                    </a:moveTo>
                    <a:cubicBezTo>
                      <a:pt x="136" y="148"/>
                      <a:pt x="136" y="148"/>
                      <a:pt x="136" y="148"/>
                    </a:cubicBezTo>
                    <a:cubicBezTo>
                      <a:pt x="136" y="142"/>
                      <a:pt x="131" y="137"/>
                      <a:pt x="125" y="137"/>
                    </a:cubicBezTo>
                    <a:cubicBezTo>
                      <a:pt x="11" y="137"/>
                      <a:pt x="11" y="137"/>
                      <a:pt x="11" y="137"/>
                    </a:cubicBezTo>
                    <a:cubicBezTo>
                      <a:pt x="5" y="137"/>
                      <a:pt x="0" y="142"/>
                      <a:pt x="0" y="148"/>
                    </a:cubicBezTo>
                    <a:cubicBezTo>
                      <a:pt x="0" y="160"/>
                      <a:pt x="0" y="160"/>
                      <a:pt x="0" y="160"/>
                    </a:cubicBezTo>
                    <a:cubicBezTo>
                      <a:pt x="0" y="166"/>
                      <a:pt x="5" y="171"/>
                      <a:pt x="11" y="171"/>
                    </a:cubicBezTo>
                    <a:cubicBezTo>
                      <a:pt x="125" y="171"/>
                      <a:pt x="125" y="171"/>
                      <a:pt x="125" y="171"/>
                    </a:cubicBezTo>
                    <a:cubicBezTo>
                      <a:pt x="131" y="171"/>
                      <a:pt x="136" y="166"/>
                      <a:pt x="136" y="160"/>
                    </a:cubicBezTo>
                    <a:close/>
                    <a:moveTo>
                      <a:pt x="136" y="23"/>
                    </a:moveTo>
                    <a:cubicBezTo>
                      <a:pt x="136" y="11"/>
                      <a:pt x="136" y="11"/>
                      <a:pt x="136" y="11"/>
                    </a:cubicBezTo>
                    <a:cubicBezTo>
                      <a:pt x="136" y="5"/>
                      <a:pt x="131" y="0"/>
                      <a:pt x="125" y="0"/>
                    </a:cubicBezTo>
                    <a:cubicBezTo>
                      <a:pt x="11" y="0"/>
                      <a:pt x="11" y="0"/>
                      <a:pt x="11" y="0"/>
                    </a:cubicBezTo>
                    <a:cubicBezTo>
                      <a:pt x="5" y="0"/>
                      <a:pt x="0" y="5"/>
                      <a:pt x="0" y="11"/>
                    </a:cubicBezTo>
                    <a:cubicBezTo>
                      <a:pt x="0" y="23"/>
                      <a:pt x="0" y="23"/>
                      <a:pt x="0" y="23"/>
                    </a:cubicBezTo>
                    <a:cubicBezTo>
                      <a:pt x="0" y="29"/>
                      <a:pt x="5" y="34"/>
                      <a:pt x="11" y="34"/>
                    </a:cubicBezTo>
                    <a:cubicBezTo>
                      <a:pt x="125" y="34"/>
                      <a:pt x="125" y="34"/>
                      <a:pt x="125" y="34"/>
                    </a:cubicBezTo>
                    <a:cubicBezTo>
                      <a:pt x="131" y="34"/>
                      <a:pt x="136" y="29"/>
                      <a:pt x="136" y="23"/>
                    </a:cubicBezTo>
                    <a:close/>
                  </a:path>
                </a:pathLst>
              </a:custGeom>
              <a:solidFill>
                <a:srgbClr val="0E6D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D2D2B666-EDC9-445F-94CF-0BA700EC7169}"/>
                  </a:ext>
                </a:extLst>
              </p:cNvPr>
              <p:cNvSpPr>
                <a:spLocks/>
              </p:cNvSpPr>
              <p:nvPr/>
            </p:nvSpPr>
            <p:spPr bwMode="auto">
              <a:xfrm>
                <a:off x="6802438" y="2433638"/>
                <a:ext cx="387350" cy="852488"/>
              </a:xfrm>
              <a:custGeom>
                <a:avLst/>
                <a:gdLst>
                  <a:gd name="T0" fmla="*/ 70 w 122"/>
                  <a:gd name="T1" fmla="*/ 269 h 269"/>
                  <a:gd name="T2" fmla="*/ 70 w 122"/>
                  <a:gd name="T3" fmla="*/ 235 h 269"/>
                  <a:gd name="T4" fmla="*/ 122 w 122"/>
                  <a:gd name="T5" fmla="*/ 179 h 269"/>
                  <a:gd name="T6" fmla="*/ 71 w 122"/>
                  <a:gd name="T7" fmla="*/ 119 h 269"/>
                  <a:gd name="T8" fmla="*/ 31 w 122"/>
                  <a:gd name="T9" fmla="*/ 82 h 269"/>
                  <a:gd name="T10" fmla="*/ 65 w 122"/>
                  <a:gd name="T11" fmla="*/ 54 h 269"/>
                  <a:gd name="T12" fmla="*/ 107 w 122"/>
                  <a:gd name="T13" fmla="*/ 65 h 269"/>
                  <a:gd name="T14" fmla="*/ 115 w 122"/>
                  <a:gd name="T15" fmla="*/ 43 h 269"/>
                  <a:gd name="T16" fmla="*/ 72 w 122"/>
                  <a:gd name="T17" fmla="*/ 32 h 269"/>
                  <a:gd name="T18" fmla="*/ 72 w 122"/>
                  <a:gd name="T19" fmla="*/ 0 h 269"/>
                  <a:gd name="T20" fmla="*/ 52 w 122"/>
                  <a:gd name="T21" fmla="*/ 0 h 269"/>
                  <a:gd name="T22" fmla="*/ 52 w 122"/>
                  <a:gd name="T23" fmla="*/ 33 h 269"/>
                  <a:gd name="T24" fmla="*/ 3 w 122"/>
                  <a:gd name="T25" fmla="*/ 86 h 269"/>
                  <a:gd name="T26" fmla="*/ 57 w 122"/>
                  <a:gd name="T27" fmla="*/ 143 h 269"/>
                  <a:gd name="T28" fmla="*/ 94 w 122"/>
                  <a:gd name="T29" fmla="*/ 181 h 269"/>
                  <a:gd name="T30" fmla="*/ 55 w 122"/>
                  <a:gd name="T31" fmla="*/ 213 h 269"/>
                  <a:gd name="T32" fmla="*/ 8 w 122"/>
                  <a:gd name="T33" fmla="*/ 199 h 269"/>
                  <a:gd name="T34" fmla="*/ 0 w 122"/>
                  <a:gd name="T35" fmla="*/ 221 h 269"/>
                  <a:gd name="T36" fmla="*/ 50 w 122"/>
                  <a:gd name="T37" fmla="*/ 236 h 269"/>
                  <a:gd name="T38" fmla="*/ 50 w 122"/>
                  <a:gd name="T39" fmla="*/ 269 h 269"/>
                  <a:gd name="T40" fmla="*/ 70 w 122"/>
                  <a:gd name="T41"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2" h="269">
                    <a:moveTo>
                      <a:pt x="70" y="269"/>
                    </a:moveTo>
                    <a:cubicBezTo>
                      <a:pt x="70" y="235"/>
                      <a:pt x="70" y="235"/>
                      <a:pt x="70" y="235"/>
                    </a:cubicBezTo>
                    <a:cubicBezTo>
                      <a:pt x="104" y="229"/>
                      <a:pt x="122" y="205"/>
                      <a:pt x="122" y="179"/>
                    </a:cubicBezTo>
                    <a:cubicBezTo>
                      <a:pt x="122" y="150"/>
                      <a:pt x="105" y="133"/>
                      <a:pt x="71" y="119"/>
                    </a:cubicBezTo>
                    <a:cubicBezTo>
                      <a:pt x="43" y="108"/>
                      <a:pt x="31" y="99"/>
                      <a:pt x="31" y="82"/>
                    </a:cubicBezTo>
                    <a:cubicBezTo>
                      <a:pt x="31" y="69"/>
                      <a:pt x="40" y="54"/>
                      <a:pt x="65" y="54"/>
                    </a:cubicBezTo>
                    <a:cubicBezTo>
                      <a:pt x="86" y="54"/>
                      <a:pt x="100" y="61"/>
                      <a:pt x="107" y="65"/>
                    </a:cubicBezTo>
                    <a:cubicBezTo>
                      <a:pt x="115" y="43"/>
                      <a:pt x="115" y="43"/>
                      <a:pt x="115" y="43"/>
                    </a:cubicBezTo>
                    <a:cubicBezTo>
                      <a:pt x="105" y="38"/>
                      <a:pt x="92" y="33"/>
                      <a:pt x="72" y="32"/>
                    </a:cubicBezTo>
                    <a:cubicBezTo>
                      <a:pt x="72" y="0"/>
                      <a:pt x="72" y="0"/>
                      <a:pt x="72" y="0"/>
                    </a:cubicBezTo>
                    <a:cubicBezTo>
                      <a:pt x="52" y="0"/>
                      <a:pt x="52" y="0"/>
                      <a:pt x="52" y="0"/>
                    </a:cubicBezTo>
                    <a:cubicBezTo>
                      <a:pt x="52" y="33"/>
                      <a:pt x="52" y="33"/>
                      <a:pt x="52" y="33"/>
                    </a:cubicBezTo>
                    <a:cubicBezTo>
                      <a:pt x="22" y="38"/>
                      <a:pt x="3" y="59"/>
                      <a:pt x="3" y="86"/>
                    </a:cubicBezTo>
                    <a:cubicBezTo>
                      <a:pt x="3" y="114"/>
                      <a:pt x="23" y="129"/>
                      <a:pt x="57" y="143"/>
                    </a:cubicBezTo>
                    <a:cubicBezTo>
                      <a:pt x="81" y="152"/>
                      <a:pt x="94" y="163"/>
                      <a:pt x="94" y="181"/>
                    </a:cubicBezTo>
                    <a:cubicBezTo>
                      <a:pt x="94" y="200"/>
                      <a:pt x="78" y="213"/>
                      <a:pt x="55" y="213"/>
                    </a:cubicBezTo>
                    <a:cubicBezTo>
                      <a:pt x="36" y="213"/>
                      <a:pt x="19" y="207"/>
                      <a:pt x="8" y="199"/>
                    </a:cubicBezTo>
                    <a:cubicBezTo>
                      <a:pt x="0" y="221"/>
                      <a:pt x="0" y="221"/>
                      <a:pt x="0" y="221"/>
                    </a:cubicBezTo>
                    <a:cubicBezTo>
                      <a:pt x="11" y="229"/>
                      <a:pt x="31" y="235"/>
                      <a:pt x="50" y="236"/>
                    </a:cubicBezTo>
                    <a:cubicBezTo>
                      <a:pt x="50" y="269"/>
                      <a:pt x="50" y="269"/>
                      <a:pt x="50" y="269"/>
                    </a:cubicBezTo>
                    <a:lnTo>
                      <a:pt x="70" y="269"/>
                    </a:lnTo>
                    <a:close/>
                  </a:path>
                </a:pathLst>
              </a:custGeom>
              <a:solidFill>
                <a:srgbClr val="91A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7" name="Freeform 38">
              <a:extLst>
                <a:ext uri="{FF2B5EF4-FFF2-40B4-BE49-F238E27FC236}">
                  <a16:creationId xmlns:a16="http://schemas.microsoft.com/office/drawing/2014/main" id="{E8E7854D-4E11-43DD-9708-1867F37E26E3}"/>
                </a:ext>
              </a:extLst>
            </p:cNvPr>
            <p:cNvSpPr>
              <a:spLocks/>
            </p:cNvSpPr>
            <p:nvPr/>
          </p:nvSpPr>
          <p:spPr bwMode="auto">
            <a:xfrm>
              <a:off x="6180138" y="3825875"/>
              <a:ext cx="2673351" cy="1549400"/>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Tools are</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cost-prohibitive</a:t>
              </a:r>
              <a:endParaRPr lang="en-US" sz="2800" dirty="0">
                <a:latin typeface="Segoe UI" panose="020B0502040204020203" pitchFamily="34" charset="0"/>
                <a:ea typeface="Calibri" panose="020F0502020204030204" pitchFamily="34" charset="0"/>
              </a:endParaRPr>
            </a:p>
          </p:txBody>
        </p:sp>
      </p:grpSp>
      <p:grpSp>
        <p:nvGrpSpPr>
          <p:cNvPr id="102" name="Group 101">
            <a:extLst>
              <a:ext uri="{FF2B5EF4-FFF2-40B4-BE49-F238E27FC236}">
                <a16:creationId xmlns:a16="http://schemas.microsoft.com/office/drawing/2014/main" id="{1D5CAC4E-03DC-4656-B1B7-8296102CB802}"/>
              </a:ext>
            </a:extLst>
          </p:cNvPr>
          <p:cNvGrpSpPr/>
          <p:nvPr/>
        </p:nvGrpSpPr>
        <p:grpSpPr>
          <a:xfrm>
            <a:off x="9021763" y="1876425"/>
            <a:ext cx="2674938" cy="3498850"/>
            <a:chOff x="9021763" y="1876425"/>
            <a:chExt cx="2674938" cy="3498850"/>
          </a:xfrm>
        </p:grpSpPr>
        <p:sp>
          <p:nvSpPr>
            <p:cNvPr id="12" name="Freeform 8">
              <a:extLst>
                <a:ext uri="{FF2B5EF4-FFF2-40B4-BE49-F238E27FC236}">
                  <a16:creationId xmlns:a16="http://schemas.microsoft.com/office/drawing/2014/main" id="{2F3665FA-E69C-4899-9A7E-B96112D522C8}"/>
                </a:ext>
              </a:extLst>
            </p:cNvPr>
            <p:cNvSpPr>
              <a:spLocks/>
            </p:cNvSpPr>
            <p:nvPr/>
          </p:nvSpPr>
          <p:spPr bwMode="auto">
            <a:xfrm>
              <a:off x="9024938" y="1876425"/>
              <a:ext cx="2671763" cy="3498850"/>
            </a:xfrm>
            <a:custGeom>
              <a:avLst/>
              <a:gdLst>
                <a:gd name="T0" fmla="*/ 828 w 842"/>
                <a:gd name="T1" fmla="*/ 1104 h 1104"/>
                <a:gd name="T2" fmla="*/ 14 w 842"/>
                <a:gd name="T3" fmla="*/ 1104 h 1104"/>
                <a:gd name="T4" fmla="*/ 0 w 842"/>
                <a:gd name="T5" fmla="*/ 1090 h 1104"/>
                <a:gd name="T6" fmla="*/ 0 w 842"/>
                <a:gd name="T7" fmla="*/ 14 h 1104"/>
                <a:gd name="T8" fmla="*/ 14 w 842"/>
                <a:gd name="T9" fmla="*/ 0 h 1104"/>
                <a:gd name="T10" fmla="*/ 828 w 842"/>
                <a:gd name="T11" fmla="*/ 0 h 1104"/>
                <a:gd name="T12" fmla="*/ 842 w 842"/>
                <a:gd name="T13" fmla="*/ 14 h 1104"/>
                <a:gd name="T14" fmla="*/ 842 w 842"/>
                <a:gd name="T15" fmla="*/ 1090 h 1104"/>
                <a:gd name="T16" fmla="*/ 828 w 842"/>
                <a:gd name="T17" fmla="*/ 110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2" h="1104">
                  <a:moveTo>
                    <a:pt x="828" y="1104"/>
                  </a:moveTo>
                  <a:cubicBezTo>
                    <a:pt x="14" y="1104"/>
                    <a:pt x="14" y="1104"/>
                    <a:pt x="14" y="1104"/>
                  </a:cubicBezTo>
                  <a:cubicBezTo>
                    <a:pt x="6" y="1104"/>
                    <a:pt x="0" y="1098"/>
                    <a:pt x="0" y="1090"/>
                  </a:cubicBezTo>
                  <a:cubicBezTo>
                    <a:pt x="0" y="14"/>
                    <a:pt x="0" y="14"/>
                    <a:pt x="0" y="14"/>
                  </a:cubicBezTo>
                  <a:cubicBezTo>
                    <a:pt x="0" y="6"/>
                    <a:pt x="6" y="0"/>
                    <a:pt x="14" y="0"/>
                  </a:cubicBezTo>
                  <a:cubicBezTo>
                    <a:pt x="828" y="0"/>
                    <a:pt x="828" y="0"/>
                    <a:pt x="828" y="0"/>
                  </a:cubicBezTo>
                  <a:cubicBezTo>
                    <a:pt x="836" y="0"/>
                    <a:pt x="842" y="6"/>
                    <a:pt x="842" y="14"/>
                  </a:cubicBezTo>
                  <a:cubicBezTo>
                    <a:pt x="842" y="1090"/>
                    <a:pt x="842" y="1090"/>
                    <a:pt x="842" y="1090"/>
                  </a:cubicBezTo>
                  <a:cubicBezTo>
                    <a:pt x="842" y="1098"/>
                    <a:pt x="836" y="1104"/>
                    <a:pt x="828" y="1104"/>
                  </a:cubicBezTo>
                  <a:close/>
                </a:path>
              </a:pathLst>
            </a:custGeom>
            <a:solidFill>
              <a:srgbClr val="FFFFFF"/>
            </a:solidFill>
            <a:ln w="31750">
              <a:solidFill>
                <a:srgbClr val="40CDF5"/>
              </a:solidFill>
              <a:round/>
              <a:headEnd/>
              <a:tailEnd/>
            </a:ln>
            <a:effectLst>
              <a:outerShdw blurRad="101600" dist="1016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92" name="Group 91">
              <a:extLst>
                <a:ext uri="{FF2B5EF4-FFF2-40B4-BE49-F238E27FC236}">
                  <a16:creationId xmlns:a16="http://schemas.microsoft.com/office/drawing/2014/main" id="{DFB0B56B-36FD-4CAD-9640-6C9F79FFE31E}"/>
                </a:ext>
              </a:extLst>
            </p:cNvPr>
            <p:cNvGrpSpPr/>
            <p:nvPr/>
          </p:nvGrpSpPr>
          <p:grpSpPr>
            <a:xfrm>
              <a:off x="9451975" y="2382838"/>
              <a:ext cx="1816100" cy="1443037"/>
              <a:chOff x="9451975" y="2370138"/>
              <a:chExt cx="1816100" cy="1443037"/>
            </a:xfrm>
            <a:effectLst>
              <a:outerShdw blurRad="50800" dist="38100" dir="5400000" algn="t" rotWithShape="0">
                <a:prstClr val="black">
                  <a:alpha val="40000"/>
                </a:prstClr>
              </a:outerShdw>
            </a:effectLst>
          </p:grpSpPr>
          <p:sp>
            <p:nvSpPr>
              <p:cNvPr id="21" name="Freeform 17">
                <a:extLst>
                  <a:ext uri="{FF2B5EF4-FFF2-40B4-BE49-F238E27FC236}">
                    <a16:creationId xmlns:a16="http://schemas.microsoft.com/office/drawing/2014/main" id="{E8909F31-B6F4-498F-A0B4-B6C4BDF30953}"/>
                  </a:ext>
                </a:extLst>
              </p:cNvPr>
              <p:cNvSpPr>
                <a:spLocks/>
              </p:cNvSpPr>
              <p:nvPr/>
            </p:nvSpPr>
            <p:spPr bwMode="auto">
              <a:xfrm>
                <a:off x="9690100" y="2513013"/>
                <a:ext cx="1339850" cy="1211263"/>
              </a:xfrm>
              <a:custGeom>
                <a:avLst/>
                <a:gdLst>
                  <a:gd name="T0" fmla="*/ 446 w 844"/>
                  <a:gd name="T1" fmla="*/ 150 h 763"/>
                  <a:gd name="T2" fmla="*/ 446 w 844"/>
                  <a:gd name="T3" fmla="*/ 0 h 763"/>
                  <a:gd name="T4" fmla="*/ 398 w 844"/>
                  <a:gd name="T5" fmla="*/ 0 h 763"/>
                  <a:gd name="T6" fmla="*/ 398 w 844"/>
                  <a:gd name="T7" fmla="*/ 150 h 763"/>
                  <a:gd name="T8" fmla="*/ 0 w 844"/>
                  <a:gd name="T9" fmla="*/ 150 h 763"/>
                  <a:gd name="T10" fmla="*/ 0 w 844"/>
                  <a:gd name="T11" fmla="*/ 763 h 763"/>
                  <a:gd name="T12" fmla="*/ 48 w 844"/>
                  <a:gd name="T13" fmla="*/ 763 h 763"/>
                  <a:gd name="T14" fmla="*/ 48 w 844"/>
                  <a:gd name="T15" fmla="*/ 198 h 763"/>
                  <a:gd name="T16" fmla="*/ 796 w 844"/>
                  <a:gd name="T17" fmla="*/ 198 h 763"/>
                  <a:gd name="T18" fmla="*/ 796 w 844"/>
                  <a:gd name="T19" fmla="*/ 763 h 763"/>
                  <a:gd name="T20" fmla="*/ 844 w 844"/>
                  <a:gd name="T21" fmla="*/ 763 h 763"/>
                  <a:gd name="T22" fmla="*/ 844 w 844"/>
                  <a:gd name="T23" fmla="*/ 150 h 763"/>
                  <a:gd name="T24" fmla="*/ 446 w 844"/>
                  <a:gd name="T25" fmla="*/ 15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4" h="763">
                    <a:moveTo>
                      <a:pt x="446" y="150"/>
                    </a:moveTo>
                    <a:lnTo>
                      <a:pt x="446" y="0"/>
                    </a:lnTo>
                    <a:lnTo>
                      <a:pt x="398" y="0"/>
                    </a:lnTo>
                    <a:lnTo>
                      <a:pt x="398" y="150"/>
                    </a:lnTo>
                    <a:lnTo>
                      <a:pt x="0" y="150"/>
                    </a:lnTo>
                    <a:lnTo>
                      <a:pt x="0" y="763"/>
                    </a:lnTo>
                    <a:lnTo>
                      <a:pt x="48" y="763"/>
                    </a:lnTo>
                    <a:lnTo>
                      <a:pt x="48" y="198"/>
                    </a:lnTo>
                    <a:lnTo>
                      <a:pt x="796" y="198"/>
                    </a:lnTo>
                    <a:lnTo>
                      <a:pt x="796" y="763"/>
                    </a:lnTo>
                    <a:lnTo>
                      <a:pt x="844" y="763"/>
                    </a:lnTo>
                    <a:lnTo>
                      <a:pt x="844" y="150"/>
                    </a:lnTo>
                    <a:lnTo>
                      <a:pt x="446" y="1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F035AAC6-EB08-4EF4-BC27-E7BD67603C8D}"/>
                  </a:ext>
                </a:extLst>
              </p:cNvPr>
              <p:cNvSpPr>
                <a:spLocks noChangeArrowheads="1"/>
              </p:cNvSpPr>
              <p:nvPr/>
            </p:nvSpPr>
            <p:spPr bwMode="auto">
              <a:xfrm>
                <a:off x="9451975" y="33274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71C9830D-F6BB-43B1-A4F1-EC154DFC573C}"/>
                  </a:ext>
                </a:extLst>
              </p:cNvPr>
              <p:cNvSpPr>
                <a:spLocks noChangeArrowheads="1"/>
              </p:cNvSpPr>
              <p:nvPr/>
            </p:nvSpPr>
            <p:spPr bwMode="auto">
              <a:xfrm>
                <a:off x="9451975" y="30226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FA3DBF23-DE45-4654-AA7D-FC0278A12F96}"/>
                  </a:ext>
                </a:extLst>
              </p:cNvPr>
              <p:cNvSpPr>
                <a:spLocks noChangeArrowheads="1"/>
              </p:cNvSpPr>
              <p:nvPr/>
            </p:nvSpPr>
            <p:spPr bwMode="auto">
              <a:xfrm>
                <a:off x="9451975" y="3632200"/>
                <a:ext cx="549275" cy="18097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728D83F8-C4F7-4D02-A412-7309CDA6903E}"/>
                  </a:ext>
                </a:extLst>
              </p:cNvPr>
              <p:cNvSpPr>
                <a:spLocks noChangeArrowheads="1"/>
              </p:cNvSpPr>
              <p:nvPr/>
            </p:nvSpPr>
            <p:spPr bwMode="auto">
              <a:xfrm>
                <a:off x="10718800" y="33274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B2FAAE1D-5C37-47D9-86CF-B7E5B484C3B5}"/>
                  </a:ext>
                </a:extLst>
              </p:cNvPr>
              <p:cNvSpPr>
                <a:spLocks noChangeArrowheads="1"/>
              </p:cNvSpPr>
              <p:nvPr/>
            </p:nvSpPr>
            <p:spPr bwMode="auto">
              <a:xfrm>
                <a:off x="10718800" y="30226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ABCA2473-4665-4C28-B3CC-F8C1E023F731}"/>
                  </a:ext>
                </a:extLst>
              </p:cNvPr>
              <p:cNvSpPr>
                <a:spLocks noChangeArrowheads="1"/>
              </p:cNvSpPr>
              <p:nvPr/>
            </p:nvSpPr>
            <p:spPr bwMode="auto">
              <a:xfrm>
                <a:off x="10718800" y="3632200"/>
                <a:ext cx="549275" cy="180975"/>
              </a:xfrm>
              <a:prstGeom prst="rect">
                <a:avLst/>
              </a:prstGeom>
              <a:solidFill>
                <a:srgbClr val="0052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a:extLst>
                  <a:ext uri="{FF2B5EF4-FFF2-40B4-BE49-F238E27FC236}">
                    <a16:creationId xmlns:a16="http://schemas.microsoft.com/office/drawing/2014/main" id="{BAE075E8-56B6-40C8-8C91-FFCF21F26130}"/>
                  </a:ext>
                </a:extLst>
              </p:cNvPr>
              <p:cNvSpPr>
                <a:spLocks noChangeArrowheads="1"/>
              </p:cNvSpPr>
              <p:nvPr/>
            </p:nvSpPr>
            <p:spPr bwMode="auto">
              <a:xfrm>
                <a:off x="10017125" y="2370138"/>
                <a:ext cx="685800" cy="2286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8" name="Freeform 38">
              <a:extLst>
                <a:ext uri="{FF2B5EF4-FFF2-40B4-BE49-F238E27FC236}">
                  <a16:creationId xmlns:a16="http://schemas.microsoft.com/office/drawing/2014/main" id="{056F9BCE-DDFC-46DF-A9D6-E1DD2F183DB8}"/>
                </a:ext>
              </a:extLst>
            </p:cNvPr>
            <p:cNvSpPr>
              <a:spLocks/>
            </p:cNvSpPr>
            <p:nvPr/>
          </p:nvSpPr>
          <p:spPr bwMode="auto">
            <a:xfrm>
              <a:off x="9021763" y="3817938"/>
              <a:ext cx="2673351" cy="1557337"/>
            </a:xfrm>
            <a:custGeom>
              <a:avLst/>
              <a:gdLst>
                <a:gd name="T0" fmla="*/ 12 w 628"/>
                <a:gd name="T1" fmla="*/ 698 h 698"/>
                <a:gd name="T2" fmla="*/ 0 w 628"/>
                <a:gd name="T3" fmla="*/ 686 h 698"/>
                <a:gd name="T4" fmla="*/ 0 w 628"/>
                <a:gd name="T5" fmla="*/ 0 h 698"/>
                <a:gd name="T6" fmla="*/ 628 w 628"/>
                <a:gd name="T7" fmla="*/ 0 h 698"/>
                <a:gd name="T8" fmla="*/ 628 w 628"/>
                <a:gd name="T9" fmla="*/ 686 h 698"/>
                <a:gd name="T10" fmla="*/ 616 w 628"/>
                <a:gd name="T11" fmla="*/ 698 h 698"/>
                <a:gd name="T12" fmla="*/ 12 w 628"/>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628" h="698">
                  <a:moveTo>
                    <a:pt x="12" y="698"/>
                  </a:moveTo>
                  <a:cubicBezTo>
                    <a:pt x="5" y="698"/>
                    <a:pt x="0" y="693"/>
                    <a:pt x="0" y="686"/>
                  </a:cubicBezTo>
                  <a:cubicBezTo>
                    <a:pt x="0" y="0"/>
                    <a:pt x="0" y="0"/>
                    <a:pt x="0" y="0"/>
                  </a:cubicBezTo>
                  <a:cubicBezTo>
                    <a:pt x="628" y="0"/>
                    <a:pt x="628" y="0"/>
                    <a:pt x="628" y="0"/>
                  </a:cubicBezTo>
                  <a:cubicBezTo>
                    <a:pt x="628" y="686"/>
                    <a:pt x="628" y="686"/>
                    <a:pt x="628" y="686"/>
                  </a:cubicBezTo>
                  <a:cubicBezTo>
                    <a:pt x="628" y="693"/>
                    <a:pt x="623" y="698"/>
                    <a:pt x="616" y="698"/>
                  </a:cubicBezTo>
                  <a:lnTo>
                    <a:pt x="12" y="698"/>
                  </a:lnTo>
                  <a:close/>
                </a:path>
              </a:pathLst>
            </a:custGeom>
            <a:noFill/>
            <a:ln>
              <a:noFill/>
            </a:ln>
            <a:extLst/>
          </p:spPr>
          <p:txBody>
            <a:bodyPr vert="horz" wrap="square" lIns="182880" tIns="182880" rIns="182880" bIns="182880" numCol="1" anchor="ctr" anchorCtr="0" compatLnSpc="1">
              <a:prstTxWarp prst="textNoShape">
                <a:avLst/>
              </a:prstTxWarp>
            </a:bodyPr>
            <a:lstStyle/>
            <a:p>
              <a:pPr algn="ctr"/>
              <a:r>
                <a:rPr lang="en-US" sz="2400" dirty="0">
                  <a:latin typeface="Segoe UI" panose="020B0502040204020203" pitchFamily="34" charset="0"/>
                  <a:ea typeface="Calibri" panose="020F0502020204030204" pitchFamily="34" charset="0"/>
                </a:rPr>
                <a:t>Siloed organizations or</a:t>
              </a:r>
              <a:br>
                <a:rPr lang="en-US" sz="2400" dirty="0">
                  <a:latin typeface="Segoe UI" panose="020B0502040204020203" pitchFamily="34" charset="0"/>
                  <a:ea typeface="Calibri" panose="020F0502020204030204" pitchFamily="34" charset="0"/>
                </a:rPr>
              </a:br>
              <a:r>
                <a:rPr lang="en-US" sz="2400" dirty="0">
                  <a:latin typeface="Segoe UI" panose="020B0502040204020203" pitchFamily="34" charset="0"/>
                  <a:ea typeface="Calibri" panose="020F0502020204030204" pitchFamily="34" charset="0"/>
                </a:rPr>
                <a:t>departments</a:t>
              </a:r>
              <a:endParaRPr lang="en-US" sz="2800" dirty="0">
                <a:latin typeface="Segoe UI" panose="020B0502040204020203" pitchFamily="34" charset="0"/>
                <a:ea typeface="Calibri" panose="020F0502020204030204" pitchFamily="34" charset="0"/>
              </a:endParaRPr>
            </a:p>
          </p:txBody>
        </p:sp>
      </p:grpSp>
    </p:spTree>
    <p:extLst>
      <p:ext uri="{BB962C8B-B14F-4D97-AF65-F5344CB8AC3E}">
        <p14:creationId xmlns:p14="http://schemas.microsoft.com/office/powerpoint/2010/main" val="2358773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C06C0C-FBAB-4AED-B5B0-64FF84F2C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35" y="2906829"/>
            <a:ext cx="11675444" cy="3979309"/>
          </a:xfrm>
          <a:prstGeom prst="rect">
            <a:avLst/>
          </a:prstGeom>
        </p:spPr>
      </p:pic>
      <p:sp>
        <p:nvSpPr>
          <p:cNvPr id="57" name="Rectangle 56">
            <a:extLst>
              <a:ext uri="{FF2B5EF4-FFF2-40B4-BE49-F238E27FC236}">
                <a16:creationId xmlns:a16="http://schemas.microsoft.com/office/drawing/2014/main" id="{5731A9EF-A38D-4499-91A0-8A1916FAC0CB}"/>
              </a:ext>
            </a:extLst>
          </p:cNvPr>
          <p:cNvSpPr/>
          <p:nvPr/>
        </p:nvSpPr>
        <p:spPr>
          <a:xfrm>
            <a:off x="356135" y="0"/>
            <a:ext cx="4856939" cy="3154710"/>
          </a:xfrm>
          <a:prstGeom prst="rect">
            <a:avLst/>
          </a:prstGeom>
        </p:spPr>
        <p:txBody>
          <a:bodyPr wrap="square">
            <a:spAutoFit/>
          </a:bodyPr>
          <a:lstStyle/>
          <a:p>
            <a:r>
              <a:rPr lang="en-US" sz="19900" kern="0" dirty="0">
                <a:solidFill>
                  <a:srgbClr val="F08400"/>
                </a:solidFill>
                <a:latin typeface="Segoe UI Light" panose="020B0502040204020203" pitchFamily="34" charset="0"/>
                <a:cs typeface="Segoe UI Light" panose="020B0502040204020203" pitchFamily="34" charset="0"/>
                <a:sym typeface="Gill Sans" pitchFamily="-84" charset="0"/>
              </a:rPr>
              <a:t>97%</a:t>
            </a:r>
            <a:endParaRPr lang="en-US" sz="6000" dirty="0">
              <a:solidFill>
                <a:srgbClr val="F08400"/>
              </a:solidFill>
              <a:latin typeface="Segoe UI Light" panose="020B0502040204020203" pitchFamily="34" charset="0"/>
              <a:cs typeface="Segoe UI Light" panose="020B0502040204020203" pitchFamily="34" charset="0"/>
            </a:endParaRPr>
          </a:p>
        </p:txBody>
      </p:sp>
      <p:sp>
        <p:nvSpPr>
          <p:cNvPr id="58" name="Rectangle 57">
            <a:extLst>
              <a:ext uri="{FF2B5EF4-FFF2-40B4-BE49-F238E27FC236}">
                <a16:creationId xmlns:a16="http://schemas.microsoft.com/office/drawing/2014/main" id="{87D9939F-9B5B-416E-A296-0F86D3A0C88C}"/>
              </a:ext>
            </a:extLst>
          </p:cNvPr>
          <p:cNvSpPr/>
          <p:nvPr/>
        </p:nvSpPr>
        <p:spPr>
          <a:xfrm>
            <a:off x="5530707" y="644892"/>
            <a:ext cx="6217920" cy="2015936"/>
          </a:xfrm>
          <a:prstGeom prst="rect">
            <a:avLst/>
          </a:prstGeom>
        </p:spPr>
        <p:txBody>
          <a:bodyPr wrap="square">
            <a:spAutoFit/>
          </a:bodyPr>
          <a:lstStyle/>
          <a:p>
            <a:pPr>
              <a:lnSpc>
                <a:spcPts val="5000"/>
              </a:lnSpc>
            </a:pPr>
            <a:r>
              <a:rPr lang="en-US" sz="2400" dirty="0">
                <a:solidFill>
                  <a:srgbClr val="737373"/>
                </a:solidFill>
              </a:rPr>
              <a:t>of organizations are looking to</a:t>
            </a:r>
          </a:p>
          <a:p>
            <a:pPr>
              <a:lnSpc>
                <a:spcPts val="5000"/>
              </a:lnSpc>
            </a:pPr>
            <a:r>
              <a:rPr lang="en-US" sz="4400" dirty="0">
                <a:solidFill>
                  <a:srgbClr val="005291"/>
                </a:solidFill>
              </a:rPr>
              <a:t>achieve a complete view of the customer</a:t>
            </a:r>
            <a:endParaRPr lang="en-US" sz="6000" dirty="0">
              <a:solidFill>
                <a:srgbClr val="00529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1310276"/>
            <a:ext cx="5880259" cy="2293620"/>
          </a:xfrm>
        </p:spPr>
        <p:txBody>
          <a:bodyPr/>
          <a:lstStyle/>
          <a:p>
            <a:r>
              <a:rPr lang="en-US" dirty="0"/>
              <a:t>Implementing</a:t>
            </a:r>
            <a:br>
              <a:rPr lang="en-US" dirty="0"/>
            </a:br>
            <a:r>
              <a:rPr lang="en-US" dirty="0"/>
              <a:t>Customer 360</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573491" y="6570599"/>
            <a:ext cx="2493818" cy="365125"/>
          </a:xfrm>
        </p:spPr>
        <p:txBody>
          <a:bodyPr/>
          <a:lstStyle/>
          <a:p>
            <a:fld id="{A34B8C21-472C-43AD-8B9F-5964D09AB204}" type="slidenum">
              <a:rPr lang="en-IN" sz="1100" smtClean="0"/>
              <a:pPr/>
              <a:t>8</a:t>
            </a:fld>
            <a:endParaRPr lang="en-IN" sz="11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5289" y="2328560"/>
            <a:ext cx="3761422" cy="3753332"/>
          </a:xfrm>
          <a:prstGeom prst="rect">
            <a:avLst/>
          </a:prstGeom>
        </p:spPr>
      </p:pic>
      <p:sp>
        <p:nvSpPr>
          <p:cNvPr id="3" name="Rectangle 2"/>
          <p:cNvSpPr/>
          <p:nvPr/>
        </p:nvSpPr>
        <p:spPr>
          <a:xfrm>
            <a:off x="3711446" y="1435450"/>
            <a:ext cx="4749858" cy="1077218"/>
          </a:xfrm>
          <a:prstGeom prst="rect">
            <a:avLst/>
          </a:prstGeom>
        </p:spPr>
        <p:txBody>
          <a:bodyPr wrap="square">
            <a:spAutoFit/>
          </a:bodyPr>
          <a:lstStyle/>
          <a:p>
            <a:pPr algn="ctr"/>
            <a:r>
              <a:rPr lang="en-US" sz="2400" dirty="0">
                <a:solidFill>
                  <a:srgbClr val="005291"/>
                </a:solidFill>
              </a:rPr>
              <a:t>Interpreting data and analyses…</a:t>
            </a:r>
          </a:p>
          <a:p>
            <a:pPr algn="ctr"/>
            <a:r>
              <a:rPr lang="en-US" sz="1600" dirty="0">
                <a:solidFill>
                  <a:srgbClr val="0078D7"/>
                </a:solidFill>
              </a:rPr>
              <a:t>…to find meaningful insight</a:t>
            </a:r>
          </a:p>
        </p:txBody>
      </p:sp>
      <p:sp>
        <p:nvSpPr>
          <p:cNvPr id="33" name="Rectangle 32"/>
          <p:cNvSpPr/>
          <p:nvPr/>
        </p:nvSpPr>
        <p:spPr>
          <a:xfrm>
            <a:off x="8100165" y="3173035"/>
            <a:ext cx="3291548" cy="707886"/>
          </a:xfrm>
          <a:prstGeom prst="rect">
            <a:avLst/>
          </a:prstGeom>
        </p:spPr>
        <p:txBody>
          <a:bodyPr wrap="square">
            <a:spAutoFit/>
          </a:bodyPr>
          <a:lstStyle/>
          <a:p>
            <a:pPr lvl="0"/>
            <a:r>
              <a:rPr lang="en-US" sz="2400" dirty="0">
                <a:solidFill>
                  <a:srgbClr val="9C2801"/>
                </a:solidFill>
              </a:rPr>
              <a:t>Leveraging insights…</a:t>
            </a:r>
          </a:p>
          <a:p>
            <a:pPr lvl="0"/>
            <a:r>
              <a:rPr lang="en-US" sz="1600" dirty="0">
                <a:solidFill>
                  <a:srgbClr val="D83B01"/>
                </a:solidFill>
              </a:rPr>
              <a:t>…to enrich customer profiles</a:t>
            </a:r>
          </a:p>
        </p:txBody>
      </p:sp>
      <p:sp>
        <p:nvSpPr>
          <p:cNvPr id="34" name="Rectangle 33"/>
          <p:cNvSpPr/>
          <p:nvPr/>
        </p:nvSpPr>
        <p:spPr>
          <a:xfrm>
            <a:off x="7718943" y="5312326"/>
            <a:ext cx="3850621" cy="707886"/>
          </a:xfrm>
          <a:prstGeom prst="rect">
            <a:avLst/>
          </a:prstGeom>
        </p:spPr>
        <p:txBody>
          <a:bodyPr wrap="square">
            <a:spAutoFit/>
          </a:bodyPr>
          <a:lstStyle/>
          <a:p>
            <a:pPr lvl="0"/>
            <a:r>
              <a:rPr lang="en-US" sz="2400" dirty="0">
                <a:solidFill>
                  <a:srgbClr val="005850"/>
                </a:solidFill>
              </a:rPr>
              <a:t>Validating the solution…</a:t>
            </a:r>
          </a:p>
          <a:p>
            <a:pPr lvl="0"/>
            <a:r>
              <a:rPr lang="en-US" sz="1600" dirty="0">
                <a:solidFill>
                  <a:srgbClr val="00A387"/>
                </a:solidFill>
              </a:rPr>
              <a:t>…properly and accurately</a:t>
            </a:r>
          </a:p>
        </p:txBody>
      </p:sp>
      <p:sp>
        <p:nvSpPr>
          <p:cNvPr id="35" name="Rectangle 34"/>
          <p:cNvSpPr/>
          <p:nvPr/>
        </p:nvSpPr>
        <p:spPr>
          <a:xfrm>
            <a:off x="599878" y="3184677"/>
            <a:ext cx="3482525" cy="707886"/>
          </a:xfrm>
          <a:prstGeom prst="rect">
            <a:avLst/>
          </a:prstGeom>
        </p:spPr>
        <p:txBody>
          <a:bodyPr wrap="square">
            <a:spAutoFit/>
          </a:bodyPr>
          <a:lstStyle/>
          <a:p>
            <a:pPr algn="r"/>
            <a:r>
              <a:rPr lang="en-US" sz="2400" dirty="0">
                <a:solidFill>
                  <a:srgbClr val="A47500"/>
                </a:solidFill>
              </a:rPr>
              <a:t>Retrieving data…</a:t>
            </a:r>
          </a:p>
          <a:p>
            <a:pPr algn="r"/>
            <a:r>
              <a:rPr lang="en-US" sz="1600" dirty="0">
                <a:solidFill>
                  <a:srgbClr val="C78E00"/>
                </a:solidFill>
              </a:rPr>
              <a:t>…from multiple disparate sources</a:t>
            </a:r>
          </a:p>
        </p:txBody>
      </p:sp>
      <p:sp>
        <p:nvSpPr>
          <p:cNvPr id="36" name="Rectangle 35"/>
          <p:cNvSpPr/>
          <p:nvPr/>
        </p:nvSpPr>
        <p:spPr>
          <a:xfrm>
            <a:off x="914688" y="5312326"/>
            <a:ext cx="3568639" cy="707886"/>
          </a:xfrm>
          <a:prstGeom prst="rect">
            <a:avLst/>
          </a:prstGeom>
        </p:spPr>
        <p:txBody>
          <a:bodyPr wrap="square">
            <a:spAutoFit/>
          </a:bodyPr>
          <a:lstStyle/>
          <a:p>
            <a:pPr lvl="0" algn="r"/>
            <a:r>
              <a:rPr lang="en-US" sz="2400" dirty="0">
                <a:solidFill>
                  <a:srgbClr val="002050"/>
                </a:solidFill>
              </a:rPr>
              <a:t>Accessing technology…</a:t>
            </a:r>
          </a:p>
          <a:p>
            <a:pPr lvl="0" algn="r"/>
            <a:r>
              <a:rPr lang="en-US" sz="1600" dirty="0">
                <a:solidFill>
                  <a:srgbClr val="005291"/>
                </a:solidFill>
              </a:rPr>
              <a:t>…to build customer profiles </a:t>
            </a:r>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Challenges in Implementing Customer 360</a:t>
            </a:r>
          </a:p>
        </p:txBody>
      </p:sp>
    </p:spTree>
    <p:extLst>
      <p:ext uri="{BB962C8B-B14F-4D97-AF65-F5344CB8AC3E}">
        <p14:creationId xmlns:p14="http://schemas.microsoft.com/office/powerpoint/2010/main" val="2631960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56FED310-5275-4FA4-B279-59F29DF370BF}"/>
              </a:ext>
            </a:extLst>
          </p:cNvPr>
          <p:cNvSpPr>
            <a:spLocks noChangeArrowheads="1"/>
          </p:cNvSpPr>
          <p:nvPr/>
        </p:nvSpPr>
        <p:spPr bwMode="auto">
          <a:xfrm>
            <a:off x="0" y="0"/>
            <a:ext cx="12211050" cy="6858000"/>
          </a:xfrm>
          <a:prstGeom prst="rect">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DA850EE4-EA93-4906-BF39-2F6EDD744ECC}"/>
              </a:ext>
            </a:extLst>
          </p:cNvPr>
          <p:cNvSpPr>
            <a:spLocks/>
          </p:cNvSpPr>
          <p:nvPr/>
        </p:nvSpPr>
        <p:spPr bwMode="auto">
          <a:xfrm>
            <a:off x="5762625" y="439102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4F5EAF6C-D50D-49D6-BABF-6F1340D4709E}"/>
              </a:ext>
            </a:extLst>
          </p:cNvPr>
          <p:cNvGrpSpPr/>
          <p:nvPr/>
        </p:nvGrpSpPr>
        <p:grpSpPr>
          <a:xfrm>
            <a:off x="5762625" y="1908175"/>
            <a:ext cx="685800" cy="685800"/>
            <a:chOff x="5762625" y="1908175"/>
            <a:chExt cx="685800" cy="685800"/>
          </a:xfrm>
        </p:grpSpPr>
        <p:sp>
          <p:nvSpPr>
            <p:cNvPr id="15" name="Freeform 11">
              <a:extLst>
                <a:ext uri="{FF2B5EF4-FFF2-40B4-BE49-F238E27FC236}">
                  <a16:creationId xmlns:a16="http://schemas.microsoft.com/office/drawing/2014/main" id="{75B1C015-80B3-489C-BE62-2A7D1FD96EA3}"/>
                </a:ext>
              </a:extLst>
            </p:cNvPr>
            <p:cNvSpPr>
              <a:spLocks/>
            </p:cNvSpPr>
            <p:nvPr/>
          </p:nvSpPr>
          <p:spPr bwMode="auto">
            <a:xfrm>
              <a:off x="5762625" y="190817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a:extLst>
                <a:ext uri="{FF2B5EF4-FFF2-40B4-BE49-F238E27FC236}">
                  <a16:creationId xmlns:a16="http://schemas.microsoft.com/office/drawing/2014/main" id="{7DE97E1F-AE74-4FEA-991E-FD8E20E322EE}"/>
                </a:ext>
              </a:extLst>
            </p:cNvPr>
            <p:cNvSpPr>
              <a:spLocks noChangeArrowheads="1"/>
            </p:cNvSpPr>
            <p:nvPr/>
          </p:nvSpPr>
          <p:spPr bwMode="auto">
            <a:xfrm>
              <a:off x="6096000" y="2022475"/>
              <a:ext cx="19050" cy="457200"/>
            </a:xfrm>
            <a:prstGeom prst="rect">
              <a:avLst/>
            </a:prstGeom>
            <a:solidFill>
              <a:srgbClr val="4C9D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6214B965-7964-45A5-852D-1640413443B5}"/>
                </a:ext>
              </a:extLst>
            </p:cNvPr>
            <p:cNvSpPr>
              <a:spLocks/>
            </p:cNvSpPr>
            <p:nvPr/>
          </p:nvSpPr>
          <p:spPr bwMode="auto">
            <a:xfrm>
              <a:off x="6019800" y="2085975"/>
              <a:ext cx="171450" cy="330200"/>
            </a:xfrm>
            <a:custGeom>
              <a:avLst/>
              <a:gdLst>
                <a:gd name="T0" fmla="*/ 0 w 54"/>
                <a:gd name="T1" fmla="*/ 99 h 104"/>
                <a:gd name="T2" fmla="*/ 0 w 54"/>
                <a:gd name="T3" fmla="*/ 91 h 104"/>
                <a:gd name="T4" fmla="*/ 22 w 54"/>
                <a:gd name="T5" fmla="*/ 98 h 104"/>
                <a:gd name="T6" fmla="*/ 40 w 54"/>
                <a:gd name="T7" fmla="*/ 93 h 104"/>
                <a:gd name="T8" fmla="*/ 46 w 54"/>
                <a:gd name="T9" fmla="*/ 79 h 104"/>
                <a:gd name="T10" fmla="*/ 42 w 54"/>
                <a:gd name="T11" fmla="*/ 67 h 104"/>
                <a:gd name="T12" fmla="*/ 24 w 54"/>
                <a:gd name="T13" fmla="*/ 54 h 104"/>
                <a:gd name="T14" fmla="*/ 5 w 54"/>
                <a:gd name="T15" fmla="*/ 39 h 104"/>
                <a:gd name="T16" fmla="*/ 1 w 54"/>
                <a:gd name="T17" fmla="*/ 25 h 104"/>
                <a:gd name="T18" fmla="*/ 9 w 54"/>
                <a:gd name="T19" fmla="*/ 7 h 104"/>
                <a:gd name="T20" fmla="*/ 31 w 54"/>
                <a:gd name="T21" fmla="*/ 0 h 104"/>
                <a:gd name="T22" fmla="*/ 49 w 54"/>
                <a:gd name="T23" fmla="*/ 3 h 104"/>
                <a:gd name="T24" fmla="*/ 49 w 54"/>
                <a:gd name="T25" fmla="*/ 10 h 104"/>
                <a:gd name="T26" fmla="*/ 30 w 54"/>
                <a:gd name="T27" fmla="*/ 6 h 104"/>
                <a:gd name="T28" fmla="*/ 14 w 54"/>
                <a:gd name="T29" fmla="*/ 11 h 104"/>
                <a:gd name="T30" fmla="*/ 8 w 54"/>
                <a:gd name="T31" fmla="*/ 24 h 104"/>
                <a:gd name="T32" fmla="*/ 12 w 54"/>
                <a:gd name="T33" fmla="*/ 37 h 104"/>
                <a:gd name="T34" fmla="*/ 30 w 54"/>
                <a:gd name="T35" fmla="*/ 49 h 104"/>
                <a:gd name="T36" fmla="*/ 49 w 54"/>
                <a:gd name="T37" fmla="*/ 63 h 104"/>
                <a:gd name="T38" fmla="*/ 54 w 54"/>
                <a:gd name="T39" fmla="*/ 78 h 104"/>
                <a:gd name="T40" fmla="*/ 45 w 54"/>
                <a:gd name="T41" fmla="*/ 97 h 104"/>
                <a:gd name="T42" fmla="*/ 23 w 54"/>
                <a:gd name="T43" fmla="*/ 104 h 104"/>
                <a:gd name="T44" fmla="*/ 11 w 54"/>
                <a:gd name="T45" fmla="*/ 102 h 104"/>
                <a:gd name="T46" fmla="*/ 0 w 54"/>
                <a:gd name="T47" fmla="*/ 9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104">
                  <a:moveTo>
                    <a:pt x="0" y="99"/>
                  </a:moveTo>
                  <a:cubicBezTo>
                    <a:pt x="0" y="91"/>
                    <a:pt x="0" y="91"/>
                    <a:pt x="0" y="91"/>
                  </a:cubicBezTo>
                  <a:cubicBezTo>
                    <a:pt x="8" y="95"/>
                    <a:pt x="15" y="98"/>
                    <a:pt x="22" y="98"/>
                  </a:cubicBezTo>
                  <a:cubicBezTo>
                    <a:pt x="30" y="98"/>
                    <a:pt x="36" y="96"/>
                    <a:pt x="40" y="93"/>
                  </a:cubicBezTo>
                  <a:cubicBezTo>
                    <a:pt x="44" y="89"/>
                    <a:pt x="46" y="85"/>
                    <a:pt x="46" y="79"/>
                  </a:cubicBezTo>
                  <a:cubicBezTo>
                    <a:pt x="46" y="74"/>
                    <a:pt x="45" y="70"/>
                    <a:pt x="42" y="67"/>
                  </a:cubicBezTo>
                  <a:cubicBezTo>
                    <a:pt x="40" y="64"/>
                    <a:pt x="34" y="59"/>
                    <a:pt x="24" y="54"/>
                  </a:cubicBezTo>
                  <a:cubicBezTo>
                    <a:pt x="14" y="48"/>
                    <a:pt x="8" y="43"/>
                    <a:pt x="5" y="39"/>
                  </a:cubicBezTo>
                  <a:cubicBezTo>
                    <a:pt x="2" y="35"/>
                    <a:pt x="1" y="30"/>
                    <a:pt x="1" y="25"/>
                  </a:cubicBezTo>
                  <a:cubicBezTo>
                    <a:pt x="1" y="18"/>
                    <a:pt x="4" y="12"/>
                    <a:pt x="9" y="7"/>
                  </a:cubicBezTo>
                  <a:cubicBezTo>
                    <a:pt x="15" y="2"/>
                    <a:pt x="22" y="0"/>
                    <a:pt x="31" y="0"/>
                  </a:cubicBezTo>
                  <a:cubicBezTo>
                    <a:pt x="37" y="0"/>
                    <a:pt x="43" y="1"/>
                    <a:pt x="49" y="3"/>
                  </a:cubicBezTo>
                  <a:cubicBezTo>
                    <a:pt x="49" y="10"/>
                    <a:pt x="49" y="10"/>
                    <a:pt x="49" y="10"/>
                  </a:cubicBezTo>
                  <a:cubicBezTo>
                    <a:pt x="43" y="7"/>
                    <a:pt x="37" y="6"/>
                    <a:pt x="30" y="6"/>
                  </a:cubicBezTo>
                  <a:cubicBezTo>
                    <a:pt x="24" y="6"/>
                    <a:pt x="18" y="8"/>
                    <a:pt x="14" y="11"/>
                  </a:cubicBezTo>
                  <a:cubicBezTo>
                    <a:pt x="10" y="15"/>
                    <a:pt x="8" y="19"/>
                    <a:pt x="8" y="24"/>
                  </a:cubicBezTo>
                  <a:cubicBezTo>
                    <a:pt x="8" y="30"/>
                    <a:pt x="10" y="34"/>
                    <a:pt x="12" y="37"/>
                  </a:cubicBezTo>
                  <a:cubicBezTo>
                    <a:pt x="15" y="40"/>
                    <a:pt x="21" y="44"/>
                    <a:pt x="30" y="49"/>
                  </a:cubicBezTo>
                  <a:cubicBezTo>
                    <a:pt x="39" y="54"/>
                    <a:pt x="46" y="59"/>
                    <a:pt x="49" y="63"/>
                  </a:cubicBezTo>
                  <a:cubicBezTo>
                    <a:pt x="52" y="68"/>
                    <a:pt x="54" y="72"/>
                    <a:pt x="54" y="78"/>
                  </a:cubicBezTo>
                  <a:cubicBezTo>
                    <a:pt x="54" y="85"/>
                    <a:pt x="51" y="92"/>
                    <a:pt x="45" y="97"/>
                  </a:cubicBezTo>
                  <a:cubicBezTo>
                    <a:pt x="40" y="101"/>
                    <a:pt x="33" y="104"/>
                    <a:pt x="23" y="104"/>
                  </a:cubicBezTo>
                  <a:cubicBezTo>
                    <a:pt x="19" y="104"/>
                    <a:pt x="15" y="103"/>
                    <a:pt x="11" y="102"/>
                  </a:cubicBezTo>
                  <a:cubicBezTo>
                    <a:pt x="6" y="101"/>
                    <a:pt x="3" y="100"/>
                    <a:pt x="0" y="99"/>
                  </a:cubicBezTo>
                  <a:close/>
                </a:path>
              </a:pathLst>
            </a:custGeom>
            <a:solidFill>
              <a:srgbClr val="0E6D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F5167F4C-4F5C-4056-A35B-F920BAB7CEAE}"/>
              </a:ext>
            </a:extLst>
          </p:cNvPr>
          <p:cNvGrpSpPr/>
          <p:nvPr/>
        </p:nvGrpSpPr>
        <p:grpSpPr>
          <a:xfrm>
            <a:off x="5762625" y="2736850"/>
            <a:ext cx="685800" cy="685800"/>
            <a:chOff x="5762625" y="2736850"/>
            <a:chExt cx="685800" cy="685800"/>
          </a:xfrm>
        </p:grpSpPr>
        <p:sp>
          <p:nvSpPr>
            <p:cNvPr id="14" name="Freeform 10">
              <a:extLst>
                <a:ext uri="{FF2B5EF4-FFF2-40B4-BE49-F238E27FC236}">
                  <a16:creationId xmlns:a16="http://schemas.microsoft.com/office/drawing/2014/main" id="{4176E846-22E4-4851-A4DF-8497597AA0E8}"/>
                </a:ext>
              </a:extLst>
            </p:cNvPr>
            <p:cNvSpPr>
              <a:spLocks/>
            </p:cNvSpPr>
            <p:nvPr/>
          </p:nvSpPr>
          <p:spPr bwMode="auto">
            <a:xfrm>
              <a:off x="5762625" y="273685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AAA902B8-104E-4468-898F-FBD459ACDB96}"/>
                </a:ext>
              </a:extLst>
            </p:cNvPr>
            <p:cNvSpPr>
              <a:spLocks noChangeArrowheads="1"/>
            </p:cNvSpPr>
            <p:nvPr/>
          </p:nvSpPr>
          <p:spPr bwMode="auto">
            <a:xfrm>
              <a:off x="5908675" y="3124200"/>
              <a:ext cx="66675" cy="130175"/>
            </a:xfrm>
            <a:prstGeom prst="rect">
              <a:avLst/>
            </a:prstGeom>
            <a:solidFill>
              <a:srgbClr val="1EB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a:extLst>
                <a:ext uri="{FF2B5EF4-FFF2-40B4-BE49-F238E27FC236}">
                  <a16:creationId xmlns:a16="http://schemas.microsoft.com/office/drawing/2014/main" id="{E2A7C53A-A28C-4590-A96F-987EA42F5A8F}"/>
                </a:ext>
              </a:extLst>
            </p:cNvPr>
            <p:cNvSpPr>
              <a:spLocks noChangeArrowheads="1"/>
            </p:cNvSpPr>
            <p:nvPr/>
          </p:nvSpPr>
          <p:spPr bwMode="auto">
            <a:xfrm>
              <a:off x="6016625" y="3032125"/>
              <a:ext cx="66675" cy="222250"/>
            </a:xfrm>
            <a:prstGeom prst="rect">
              <a:avLst/>
            </a:prstGeom>
            <a:solidFill>
              <a:srgbClr val="0081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1EBBBB51-0D49-472D-B23D-DAF669C2820C}"/>
                </a:ext>
              </a:extLst>
            </p:cNvPr>
            <p:cNvSpPr>
              <a:spLocks noChangeArrowheads="1"/>
            </p:cNvSpPr>
            <p:nvPr/>
          </p:nvSpPr>
          <p:spPr bwMode="auto">
            <a:xfrm>
              <a:off x="6124575" y="3086100"/>
              <a:ext cx="66675" cy="168275"/>
            </a:xfrm>
            <a:prstGeom prst="rect">
              <a:avLst/>
            </a:prstGeom>
            <a:solidFill>
              <a:srgbClr val="A11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4EBF92BC-2EEF-410E-9852-C5EA7359ACAE}"/>
                </a:ext>
              </a:extLst>
            </p:cNvPr>
            <p:cNvSpPr>
              <a:spLocks noChangeArrowheads="1"/>
            </p:cNvSpPr>
            <p:nvPr/>
          </p:nvSpPr>
          <p:spPr bwMode="auto">
            <a:xfrm>
              <a:off x="6235700" y="2971800"/>
              <a:ext cx="66675" cy="282575"/>
            </a:xfrm>
            <a:prstGeom prst="rect">
              <a:avLst/>
            </a:prstGeom>
            <a:solidFill>
              <a:srgbClr val="317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16F1AFD5-D76A-49D8-8364-4B7F48BE82D9}"/>
                </a:ext>
              </a:extLst>
            </p:cNvPr>
            <p:cNvSpPr>
              <a:spLocks/>
            </p:cNvSpPr>
            <p:nvPr/>
          </p:nvSpPr>
          <p:spPr bwMode="auto">
            <a:xfrm>
              <a:off x="5876925" y="3241675"/>
              <a:ext cx="457200" cy="28575"/>
            </a:xfrm>
            <a:custGeom>
              <a:avLst/>
              <a:gdLst>
                <a:gd name="T0" fmla="*/ 142 w 144"/>
                <a:gd name="T1" fmla="*/ 0 h 9"/>
                <a:gd name="T2" fmla="*/ 2 w 144"/>
                <a:gd name="T3" fmla="*/ 0 h 9"/>
                <a:gd name="T4" fmla="*/ 0 w 144"/>
                <a:gd name="T5" fmla="*/ 2 h 9"/>
                <a:gd name="T6" fmla="*/ 0 w 144"/>
                <a:gd name="T7" fmla="*/ 7 h 9"/>
                <a:gd name="T8" fmla="*/ 2 w 144"/>
                <a:gd name="T9" fmla="*/ 9 h 9"/>
                <a:gd name="T10" fmla="*/ 142 w 144"/>
                <a:gd name="T11" fmla="*/ 9 h 9"/>
                <a:gd name="T12" fmla="*/ 144 w 144"/>
                <a:gd name="T13" fmla="*/ 7 h 9"/>
                <a:gd name="T14" fmla="*/ 144 w 144"/>
                <a:gd name="T15" fmla="*/ 2 h 9"/>
                <a:gd name="T16" fmla="*/ 142 w 144"/>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
                  <a:moveTo>
                    <a:pt x="142" y="0"/>
                  </a:moveTo>
                  <a:cubicBezTo>
                    <a:pt x="2" y="0"/>
                    <a:pt x="2" y="0"/>
                    <a:pt x="2" y="0"/>
                  </a:cubicBezTo>
                  <a:cubicBezTo>
                    <a:pt x="1" y="0"/>
                    <a:pt x="0" y="1"/>
                    <a:pt x="0" y="2"/>
                  </a:cubicBezTo>
                  <a:cubicBezTo>
                    <a:pt x="0" y="7"/>
                    <a:pt x="0" y="7"/>
                    <a:pt x="0" y="7"/>
                  </a:cubicBezTo>
                  <a:cubicBezTo>
                    <a:pt x="0" y="8"/>
                    <a:pt x="1" y="9"/>
                    <a:pt x="2" y="9"/>
                  </a:cubicBezTo>
                  <a:cubicBezTo>
                    <a:pt x="142" y="9"/>
                    <a:pt x="142" y="9"/>
                    <a:pt x="142" y="9"/>
                  </a:cubicBezTo>
                  <a:cubicBezTo>
                    <a:pt x="143" y="9"/>
                    <a:pt x="144" y="8"/>
                    <a:pt x="144" y="7"/>
                  </a:cubicBezTo>
                  <a:cubicBezTo>
                    <a:pt x="144" y="2"/>
                    <a:pt x="144" y="2"/>
                    <a:pt x="144" y="2"/>
                  </a:cubicBezTo>
                  <a:cubicBezTo>
                    <a:pt x="144" y="1"/>
                    <a:pt x="143" y="0"/>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3394C2E3-23A1-4095-9116-28FBD179FA69}"/>
                </a:ext>
              </a:extLst>
            </p:cNvPr>
            <p:cNvSpPr>
              <a:spLocks/>
            </p:cNvSpPr>
            <p:nvPr/>
          </p:nvSpPr>
          <p:spPr bwMode="auto">
            <a:xfrm>
              <a:off x="5899150" y="2886075"/>
              <a:ext cx="368300" cy="171450"/>
            </a:xfrm>
            <a:custGeom>
              <a:avLst/>
              <a:gdLst>
                <a:gd name="T0" fmla="*/ 116 w 116"/>
                <a:gd name="T1" fmla="*/ 2 h 54"/>
                <a:gd name="T2" fmla="*/ 103 w 116"/>
                <a:gd name="T3" fmla="*/ 0 h 54"/>
                <a:gd name="T4" fmla="*/ 102 w 116"/>
                <a:gd name="T5" fmla="*/ 0 h 54"/>
                <a:gd name="T6" fmla="*/ 97 w 116"/>
                <a:gd name="T7" fmla="*/ 5 h 54"/>
                <a:gd name="T8" fmla="*/ 97 w 116"/>
                <a:gd name="T9" fmla="*/ 5 h 54"/>
                <a:gd name="T10" fmla="*/ 106 w 116"/>
                <a:gd name="T11" fmla="*/ 7 h 54"/>
                <a:gd name="T12" fmla="*/ 81 w 116"/>
                <a:gd name="T13" fmla="*/ 25 h 54"/>
                <a:gd name="T14" fmla="*/ 49 w 116"/>
                <a:gd name="T15" fmla="*/ 15 h 54"/>
                <a:gd name="T16" fmla="*/ 46 w 116"/>
                <a:gd name="T17" fmla="*/ 16 h 54"/>
                <a:gd name="T18" fmla="*/ 1 w 116"/>
                <a:gd name="T19" fmla="*/ 49 h 54"/>
                <a:gd name="T20" fmla="*/ 1 w 116"/>
                <a:gd name="T21" fmla="*/ 53 h 54"/>
                <a:gd name="T22" fmla="*/ 3 w 116"/>
                <a:gd name="T23" fmla="*/ 54 h 54"/>
                <a:gd name="T24" fmla="*/ 5 w 116"/>
                <a:gd name="T25" fmla="*/ 54 h 54"/>
                <a:gd name="T26" fmla="*/ 48 w 116"/>
                <a:gd name="T27" fmla="*/ 21 h 54"/>
                <a:gd name="T28" fmla="*/ 81 w 116"/>
                <a:gd name="T29" fmla="*/ 31 h 54"/>
                <a:gd name="T30" fmla="*/ 84 w 116"/>
                <a:gd name="T31" fmla="*/ 30 h 54"/>
                <a:gd name="T32" fmla="*/ 109 w 116"/>
                <a:gd name="T33" fmla="*/ 11 h 54"/>
                <a:gd name="T34" fmla="*/ 108 w 116"/>
                <a:gd name="T35" fmla="*/ 20 h 54"/>
                <a:gd name="T36" fmla="*/ 108 w 116"/>
                <a:gd name="T37" fmla="*/ 20 h 54"/>
                <a:gd name="T38" fmla="*/ 114 w 116"/>
                <a:gd name="T39" fmla="*/ 16 h 54"/>
                <a:gd name="T40" fmla="*/ 114 w 116"/>
                <a:gd name="T41" fmla="*/ 16 h 54"/>
                <a:gd name="T42" fmla="*/ 116 w 116"/>
                <a:gd name="T43" fmla="*/ 2 h 54"/>
                <a:gd name="T44" fmla="*/ 116 w 116"/>
                <a:gd name="T45" fmla="*/ 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54">
                  <a:moveTo>
                    <a:pt x="116" y="2"/>
                  </a:moveTo>
                  <a:cubicBezTo>
                    <a:pt x="103" y="0"/>
                    <a:pt x="103" y="0"/>
                    <a:pt x="103" y="0"/>
                  </a:cubicBezTo>
                  <a:cubicBezTo>
                    <a:pt x="103" y="0"/>
                    <a:pt x="103" y="0"/>
                    <a:pt x="102" y="0"/>
                  </a:cubicBezTo>
                  <a:cubicBezTo>
                    <a:pt x="97" y="5"/>
                    <a:pt x="97" y="5"/>
                    <a:pt x="97" y="5"/>
                  </a:cubicBezTo>
                  <a:cubicBezTo>
                    <a:pt x="96" y="5"/>
                    <a:pt x="97" y="5"/>
                    <a:pt x="97" y="5"/>
                  </a:cubicBezTo>
                  <a:cubicBezTo>
                    <a:pt x="106" y="7"/>
                    <a:pt x="106" y="7"/>
                    <a:pt x="106" y="7"/>
                  </a:cubicBezTo>
                  <a:cubicBezTo>
                    <a:pt x="81" y="25"/>
                    <a:pt x="81" y="25"/>
                    <a:pt x="81" y="25"/>
                  </a:cubicBezTo>
                  <a:cubicBezTo>
                    <a:pt x="49" y="15"/>
                    <a:pt x="49" y="15"/>
                    <a:pt x="49" y="15"/>
                  </a:cubicBezTo>
                  <a:cubicBezTo>
                    <a:pt x="48" y="15"/>
                    <a:pt x="47" y="15"/>
                    <a:pt x="46" y="16"/>
                  </a:cubicBezTo>
                  <a:cubicBezTo>
                    <a:pt x="1" y="49"/>
                    <a:pt x="1" y="49"/>
                    <a:pt x="1" y="49"/>
                  </a:cubicBezTo>
                  <a:cubicBezTo>
                    <a:pt x="0" y="50"/>
                    <a:pt x="0" y="52"/>
                    <a:pt x="1" y="53"/>
                  </a:cubicBezTo>
                  <a:cubicBezTo>
                    <a:pt x="1" y="54"/>
                    <a:pt x="2" y="54"/>
                    <a:pt x="3" y="54"/>
                  </a:cubicBezTo>
                  <a:cubicBezTo>
                    <a:pt x="4" y="54"/>
                    <a:pt x="4" y="54"/>
                    <a:pt x="5" y="54"/>
                  </a:cubicBezTo>
                  <a:cubicBezTo>
                    <a:pt x="48" y="21"/>
                    <a:pt x="48" y="21"/>
                    <a:pt x="48" y="21"/>
                  </a:cubicBezTo>
                  <a:cubicBezTo>
                    <a:pt x="81" y="31"/>
                    <a:pt x="81" y="31"/>
                    <a:pt x="81" y="31"/>
                  </a:cubicBezTo>
                  <a:cubicBezTo>
                    <a:pt x="82" y="31"/>
                    <a:pt x="83" y="31"/>
                    <a:pt x="84" y="30"/>
                  </a:cubicBezTo>
                  <a:cubicBezTo>
                    <a:pt x="109" y="11"/>
                    <a:pt x="109" y="11"/>
                    <a:pt x="109" y="11"/>
                  </a:cubicBezTo>
                  <a:cubicBezTo>
                    <a:pt x="108" y="20"/>
                    <a:pt x="108" y="20"/>
                    <a:pt x="108" y="20"/>
                  </a:cubicBezTo>
                  <a:cubicBezTo>
                    <a:pt x="108" y="20"/>
                    <a:pt x="108" y="20"/>
                    <a:pt x="108" y="20"/>
                  </a:cubicBezTo>
                  <a:cubicBezTo>
                    <a:pt x="114" y="16"/>
                    <a:pt x="114" y="16"/>
                    <a:pt x="114" y="16"/>
                  </a:cubicBezTo>
                  <a:cubicBezTo>
                    <a:pt x="114" y="16"/>
                    <a:pt x="114" y="16"/>
                    <a:pt x="114" y="16"/>
                  </a:cubicBezTo>
                  <a:cubicBezTo>
                    <a:pt x="116" y="2"/>
                    <a:pt x="116" y="2"/>
                    <a:pt x="116" y="2"/>
                  </a:cubicBezTo>
                  <a:cubicBezTo>
                    <a:pt x="116" y="2"/>
                    <a:pt x="116" y="2"/>
                    <a:pt x="116" y="2"/>
                  </a:cubicBezTo>
                  <a:close/>
                </a:path>
              </a:pathLst>
            </a:custGeom>
            <a:solidFill>
              <a:srgbClr val="EEAD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FD5484FB-192F-4504-90B7-3873FF3FFD8F}"/>
              </a:ext>
            </a:extLst>
          </p:cNvPr>
          <p:cNvGrpSpPr/>
          <p:nvPr/>
        </p:nvGrpSpPr>
        <p:grpSpPr>
          <a:xfrm>
            <a:off x="5762625" y="3565525"/>
            <a:ext cx="685800" cy="685800"/>
            <a:chOff x="5762625" y="3565525"/>
            <a:chExt cx="685800" cy="685800"/>
          </a:xfrm>
        </p:grpSpPr>
        <p:sp>
          <p:nvSpPr>
            <p:cNvPr id="13" name="Freeform 9">
              <a:extLst>
                <a:ext uri="{FF2B5EF4-FFF2-40B4-BE49-F238E27FC236}">
                  <a16:creationId xmlns:a16="http://schemas.microsoft.com/office/drawing/2014/main" id="{8741E6E9-5D02-47FE-94CF-78AFE8620787}"/>
                </a:ext>
              </a:extLst>
            </p:cNvPr>
            <p:cNvSpPr>
              <a:spLocks/>
            </p:cNvSpPr>
            <p:nvPr/>
          </p:nvSpPr>
          <p:spPr bwMode="auto">
            <a:xfrm>
              <a:off x="5762625" y="356552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7"/>
                    <a:pt x="168" y="216"/>
                    <a:pt x="108" y="216"/>
                  </a:cubicBezTo>
                  <a:cubicBezTo>
                    <a:pt x="108" y="216"/>
                    <a:pt x="108" y="216"/>
                    <a:pt x="108" y="216"/>
                  </a:cubicBezTo>
                  <a:cubicBezTo>
                    <a:pt x="48" y="216"/>
                    <a:pt x="0" y="167"/>
                    <a:pt x="0" y="108"/>
                  </a:cubicBezTo>
                  <a:cubicBezTo>
                    <a:pt x="0" y="108"/>
                    <a:pt x="0" y="108"/>
                    <a:pt x="0" y="108"/>
                  </a:cubicBezTo>
                  <a:cubicBezTo>
                    <a:pt x="0" y="48"/>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33FD1BDC-26A2-4EA9-9441-22763A5BE7B2}"/>
                </a:ext>
              </a:extLst>
            </p:cNvPr>
            <p:cNvSpPr>
              <a:spLocks noChangeArrowheads="1"/>
            </p:cNvSpPr>
            <p:nvPr/>
          </p:nvSpPr>
          <p:spPr bwMode="auto">
            <a:xfrm>
              <a:off x="5940425" y="3886200"/>
              <a:ext cx="73025" cy="171450"/>
            </a:xfrm>
            <a:prstGeom prst="rect">
              <a:avLst/>
            </a:prstGeom>
            <a:solidFill>
              <a:srgbClr val="00A3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C12A8C7-95E5-4C6D-B9F9-CE589711A60C}"/>
                </a:ext>
              </a:extLst>
            </p:cNvPr>
            <p:cNvSpPr>
              <a:spLocks/>
            </p:cNvSpPr>
            <p:nvPr/>
          </p:nvSpPr>
          <p:spPr bwMode="auto">
            <a:xfrm>
              <a:off x="6010275" y="3724275"/>
              <a:ext cx="260350" cy="342900"/>
            </a:xfrm>
            <a:custGeom>
              <a:avLst/>
              <a:gdLst>
                <a:gd name="T0" fmla="*/ 1 w 82"/>
                <a:gd name="T1" fmla="*/ 49 h 108"/>
                <a:gd name="T2" fmla="*/ 9 w 82"/>
                <a:gd name="T3" fmla="*/ 37 h 108"/>
                <a:gd name="T4" fmla="*/ 25 w 82"/>
                <a:gd name="T5" fmla="*/ 27 h 108"/>
                <a:gd name="T6" fmla="*/ 37 w 82"/>
                <a:gd name="T7" fmla="*/ 15 h 108"/>
                <a:gd name="T8" fmla="*/ 43 w 82"/>
                <a:gd name="T9" fmla="*/ 4 h 108"/>
                <a:gd name="T10" fmla="*/ 48 w 82"/>
                <a:gd name="T11" fmla="*/ 0 h 108"/>
                <a:gd name="T12" fmla="*/ 52 w 82"/>
                <a:gd name="T13" fmla="*/ 0 h 108"/>
                <a:gd name="T14" fmla="*/ 56 w 82"/>
                <a:gd name="T15" fmla="*/ 4 h 108"/>
                <a:gd name="T16" fmla="*/ 55 w 82"/>
                <a:gd name="T17" fmla="*/ 13 h 108"/>
                <a:gd name="T18" fmla="*/ 52 w 82"/>
                <a:gd name="T19" fmla="*/ 22 h 108"/>
                <a:gd name="T20" fmla="*/ 48 w 82"/>
                <a:gd name="T21" fmla="*/ 28 h 108"/>
                <a:gd name="T22" fmla="*/ 45 w 82"/>
                <a:gd name="T23" fmla="*/ 34 h 108"/>
                <a:gd name="T24" fmla="*/ 41 w 82"/>
                <a:gd name="T25" fmla="*/ 43 h 108"/>
                <a:gd name="T26" fmla="*/ 79 w 82"/>
                <a:gd name="T27" fmla="*/ 44 h 108"/>
                <a:gd name="T28" fmla="*/ 82 w 82"/>
                <a:gd name="T29" fmla="*/ 46 h 108"/>
                <a:gd name="T30" fmla="*/ 82 w 82"/>
                <a:gd name="T31" fmla="*/ 50 h 108"/>
                <a:gd name="T32" fmla="*/ 80 w 82"/>
                <a:gd name="T33" fmla="*/ 54 h 108"/>
                <a:gd name="T34" fmla="*/ 79 w 82"/>
                <a:gd name="T35" fmla="*/ 57 h 108"/>
                <a:gd name="T36" fmla="*/ 76 w 82"/>
                <a:gd name="T37" fmla="*/ 62 h 108"/>
                <a:gd name="T38" fmla="*/ 75 w 82"/>
                <a:gd name="T39" fmla="*/ 66 h 108"/>
                <a:gd name="T40" fmla="*/ 74 w 82"/>
                <a:gd name="T41" fmla="*/ 73 h 108"/>
                <a:gd name="T42" fmla="*/ 72 w 82"/>
                <a:gd name="T43" fmla="*/ 79 h 108"/>
                <a:gd name="T44" fmla="*/ 68 w 82"/>
                <a:gd name="T45" fmla="*/ 83 h 108"/>
                <a:gd name="T46" fmla="*/ 66 w 82"/>
                <a:gd name="T47" fmla="*/ 89 h 108"/>
                <a:gd name="T48" fmla="*/ 65 w 82"/>
                <a:gd name="T49" fmla="*/ 95 h 108"/>
                <a:gd name="T50" fmla="*/ 61 w 82"/>
                <a:gd name="T51" fmla="*/ 101 h 108"/>
                <a:gd name="T52" fmla="*/ 53 w 82"/>
                <a:gd name="T53" fmla="*/ 107 h 108"/>
                <a:gd name="T54" fmla="*/ 42 w 82"/>
                <a:gd name="T55" fmla="*/ 107 h 108"/>
                <a:gd name="T56" fmla="*/ 28 w 82"/>
                <a:gd name="T57" fmla="*/ 106 h 108"/>
                <a:gd name="T58" fmla="*/ 13 w 82"/>
                <a:gd name="T59" fmla="*/ 105 h 108"/>
                <a:gd name="T60" fmla="*/ 3 w 82"/>
                <a:gd name="T61" fmla="*/ 102 h 108"/>
                <a:gd name="T62" fmla="*/ 1 w 82"/>
                <a:gd name="T63" fmla="*/ 5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108">
                  <a:moveTo>
                    <a:pt x="0" y="55"/>
                  </a:moveTo>
                  <a:cubicBezTo>
                    <a:pt x="0" y="53"/>
                    <a:pt x="1" y="51"/>
                    <a:pt x="1" y="49"/>
                  </a:cubicBezTo>
                  <a:cubicBezTo>
                    <a:pt x="2" y="47"/>
                    <a:pt x="3" y="45"/>
                    <a:pt x="4" y="43"/>
                  </a:cubicBezTo>
                  <a:cubicBezTo>
                    <a:pt x="5" y="41"/>
                    <a:pt x="7" y="39"/>
                    <a:pt x="9" y="37"/>
                  </a:cubicBezTo>
                  <a:cubicBezTo>
                    <a:pt x="12" y="35"/>
                    <a:pt x="15" y="33"/>
                    <a:pt x="18" y="31"/>
                  </a:cubicBezTo>
                  <a:cubicBezTo>
                    <a:pt x="21" y="30"/>
                    <a:pt x="23" y="28"/>
                    <a:pt x="25" y="27"/>
                  </a:cubicBezTo>
                  <a:cubicBezTo>
                    <a:pt x="28" y="25"/>
                    <a:pt x="30" y="23"/>
                    <a:pt x="32" y="21"/>
                  </a:cubicBezTo>
                  <a:cubicBezTo>
                    <a:pt x="34" y="19"/>
                    <a:pt x="36" y="18"/>
                    <a:pt x="37" y="15"/>
                  </a:cubicBezTo>
                  <a:cubicBezTo>
                    <a:pt x="39" y="13"/>
                    <a:pt x="40" y="11"/>
                    <a:pt x="41" y="8"/>
                  </a:cubicBezTo>
                  <a:cubicBezTo>
                    <a:pt x="42" y="6"/>
                    <a:pt x="42" y="5"/>
                    <a:pt x="43" y="4"/>
                  </a:cubicBezTo>
                  <a:cubicBezTo>
                    <a:pt x="44" y="3"/>
                    <a:pt x="45" y="2"/>
                    <a:pt x="45" y="1"/>
                  </a:cubicBezTo>
                  <a:cubicBezTo>
                    <a:pt x="46" y="1"/>
                    <a:pt x="47" y="0"/>
                    <a:pt x="48" y="0"/>
                  </a:cubicBezTo>
                  <a:cubicBezTo>
                    <a:pt x="48" y="0"/>
                    <a:pt x="49" y="0"/>
                    <a:pt x="50" y="0"/>
                  </a:cubicBezTo>
                  <a:cubicBezTo>
                    <a:pt x="51" y="0"/>
                    <a:pt x="51" y="0"/>
                    <a:pt x="52" y="0"/>
                  </a:cubicBezTo>
                  <a:cubicBezTo>
                    <a:pt x="53" y="1"/>
                    <a:pt x="54" y="1"/>
                    <a:pt x="54" y="2"/>
                  </a:cubicBezTo>
                  <a:cubicBezTo>
                    <a:pt x="55" y="2"/>
                    <a:pt x="55" y="3"/>
                    <a:pt x="56" y="4"/>
                  </a:cubicBezTo>
                  <a:cubicBezTo>
                    <a:pt x="56" y="5"/>
                    <a:pt x="56" y="6"/>
                    <a:pt x="56" y="7"/>
                  </a:cubicBezTo>
                  <a:cubicBezTo>
                    <a:pt x="56" y="9"/>
                    <a:pt x="56" y="11"/>
                    <a:pt x="55" y="13"/>
                  </a:cubicBezTo>
                  <a:cubicBezTo>
                    <a:pt x="55" y="15"/>
                    <a:pt x="54" y="17"/>
                    <a:pt x="54" y="18"/>
                  </a:cubicBezTo>
                  <a:cubicBezTo>
                    <a:pt x="53" y="20"/>
                    <a:pt x="52" y="21"/>
                    <a:pt x="52" y="22"/>
                  </a:cubicBezTo>
                  <a:cubicBezTo>
                    <a:pt x="51" y="23"/>
                    <a:pt x="50" y="25"/>
                    <a:pt x="49" y="26"/>
                  </a:cubicBezTo>
                  <a:cubicBezTo>
                    <a:pt x="49" y="26"/>
                    <a:pt x="48" y="27"/>
                    <a:pt x="48" y="28"/>
                  </a:cubicBezTo>
                  <a:cubicBezTo>
                    <a:pt x="47" y="29"/>
                    <a:pt x="47" y="30"/>
                    <a:pt x="46" y="31"/>
                  </a:cubicBezTo>
                  <a:cubicBezTo>
                    <a:pt x="46" y="32"/>
                    <a:pt x="45" y="33"/>
                    <a:pt x="45" y="34"/>
                  </a:cubicBezTo>
                  <a:cubicBezTo>
                    <a:pt x="45" y="35"/>
                    <a:pt x="44" y="35"/>
                    <a:pt x="44" y="36"/>
                  </a:cubicBezTo>
                  <a:cubicBezTo>
                    <a:pt x="43" y="39"/>
                    <a:pt x="42" y="41"/>
                    <a:pt x="41" y="43"/>
                  </a:cubicBezTo>
                  <a:cubicBezTo>
                    <a:pt x="76" y="43"/>
                    <a:pt x="76" y="43"/>
                    <a:pt x="76" y="43"/>
                  </a:cubicBezTo>
                  <a:cubicBezTo>
                    <a:pt x="77" y="43"/>
                    <a:pt x="78" y="43"/>
                    <a:pt x="79" y="44"/>
                  </a:cubicBezTo>
                  <a:cubicBezTo>
                    <a:pt x="79" y="44"/>
                    <a:pt x="80" y="44"/>
                    <a:pt x="80" y="45"/>
                  </a:cubicBezTo>
                  <a:cubicBezTo>
                    <a:pt x="81" y="45"/>
                    <a:pt x="81" y="46"/>
                    <a:pt x="82" y="46"/>
                  </a:cubicBezTo>
                  <a:cubicBezTo>
                    <a:pt x="82" y="47"/>
                    <a:pt x="82" y="48"/>
                    <a:pt x="82" y="48"/>
                  </a:cubicBezTo>
                  <a:cubicBezTo>
                    <a:pt x="82" y="49"/>
                    <a:pt x="82" y="50"/>
                    <a:pt x="82" y="50"/>
                  </a:cubicBezTo>
                  <a:cubicBezTo>
                    <a:pt x="82" y="51"/>
                    <a:pt x="81" y="52"/>
                    <a:pt x="81" y="52"/>
                  </a:cubicBezTo>
                  <a:cubicBezTo>
                    <a:pt x="81" y="53"/>
                    <a:pt x="81" y="53"/>
                    <a:pt x="80" y="54"/>
                  </a:cubicBezTo>
                  <a:cubicBezTo>
                    <a:pt x="80" y="55"/>
                    <a:pt x="80" y="55"/>
                    <a:pt x="80" y="56"/>
                  </a:cubicBezTo>
                  <a:cubicBezTo>
                    <a:pt x="79" y="56"/>
                    <a:pt x="79" y="56"/>
                    <a:pt x="79" y="57"/>
                  </a:cubicBezTo>
                  <a:cubicBezTo>
                    <a:pt x="78" y="58"/>
                    <a:pt x="78" y="59"/>
                    <a:pt x="77" y="59"/>
                  </a:cubicBezTo>
                  <a:cubicBezTo>
                    <a:pt x="77" y="60"/>
                    <a:pt x="76" y="61"/>
                    <a:pt x="76" y="62"/>
                  </a:cubicBezTo>
                  <a:cubicBezTo>
                    <a:pt x="75" y="63"/>
                    <a:pt x="75" y="63"/>
                    <a:pt x="75" y="64"/>
                  </a:cubicBezTo>
                  <a:cubicBezTo>
                    <a:pt x="75" y="64"/>
                    <a:pt x="75" y="65"/>
                    <a:pt x="75" y="66"/>
                  </a:cubicBezTo>
                  <a:cubicBezTo>
                    <a:pt x="74" y="67"/>
                    <a:pt x="74" y="68"/>
                    <a:pt x="74" y="69"/>
                  </a:cubicBezTo>
                  <a:cubicBezTo>
                    <a:pt x="74" y="71"/>
                    <a:pt x="74" y="72"/>
                    <a:pt x="74" y="73"/>
                  </a:cubicBezTo>
                  <a:cubicBezTo>
                    <a:pt x="74" y="74"/>
                    <a:pt x="74" y="75"/>
                    <a:pt x="74" y="75"/>
                  </a:cubicBezTo>
                  <a:cubicBezTo>
                    <a:pt x="74" y="77"/>
                    <a:pt x="73" y="78"/>
                    <a:pt x="72" y="79"/>
                  </a:cubicBezTo>
                  <a:cubicBezTo>
                    <a:pt x="72" y="80"/>
                    <a:pt x="71" y="80"/>
                    <a:pt x="70" y="81"/>
                  </a:cubicBezTo>
                  <a:cubicBezTo>
                    <a:pt x="69" y="82"/>
                    <a:pt x="69" y="83"/>
                    <a:pt x="68" y="83"/>
                  </a:cubicBezTo>
                  <a:cubicBezTo>
                    <a:pt x="67" y="84"/>
                    <a:pt x="67" y="85"/>
                    <a:pt x="67" y="86"/>
                  </a:cubicBezTo>
                  <a:cubicBezTo>
                    <a:pt x="66" y="87"/>
                    <a:pt x="66" y="88"/>
                    <a:pt x="66" y="89"/>
                  </a:cubicBezTo>
                  <a:cubicBezTo>
                    <a:pt x="65" y="90"/>
                    <a:pt x="65" y="91"/>
                    <a:pt x="65" y="92"/>
                  </a:cubicBezTo>
                  <a:cubicBezTo>
                    <a:pt x="65" y="93"/>
                    <a:pt x="65" y="94"/>
                    <a:pt x="65" y="95"/>
                  </a:cubicBezTo>
                  <a:cubicBezTo>
                    <a:pt x="65" y="96"/>
                    <a:pt x="64" y="97"/>
                    <a:pt x="64" y="97"/>
                  </a:cubicBezTo>
                  <a:cubicBezTo>
                    <a:pt x="63" y="99"/>
                    <a:pt x="62" y="100"/>
                    <a:pt x="61" y="101"/>
                  </a:cubicBezTo>
                  <a:cubicBezTo>
                    <a:pt x="59" y="103"/>
                    <a:pt x="58" y="104"/>
                    <a:pt x="57" y="105"/>
                  </a:cubicBezTo>
                  <a:cubicBezTo>
                    <a:pt x="56" y="106"/>
                    <a:pt x="54" y="106"/>
                    <a:pt x="53" y="107"/>
                  </a:cubicBezTo>
                  <a:cubicBezTo>
                    <a:pt x="51" y="107"/>
                    <a:pt x="50" y="108"/>
                    <a:pt x="48" y="108"/>
                  </a:cubicBezTo>
                  <a:cubicBezTo>
                    <a:pt x="46" y="108"/>
                    <a:pt x="44" y="108"/>
                    <a:pt x="42" y="107"/>
                  </a:cubicBezTo>
                  <a:cubicBezTo>
                    <a:pt x="40" y="107"/>
                    <a:pt x="38" y="107"/>
                    <a:pt x="35" y="107"/>
                  </a:cubicBezTo>
                  <a:cubicBezTo>
                    <a:pt x="33" y="107"/>
                    <a:pt x="30" y="107"/>
                    <a:pt x="28" y="106"/>
                  </a:cubicBezTo>
                  <a:cubicBezTo>
                    <a:pt x="25" y="106"/>
                    <a:pt x="23" y="106"/>
                    <a:pt x="20" y="106"/>
                  </a:cubicBezTo>
                  <a:cubicBezTo>
                    <a:pt x="17" y="105"/>
                    <a:pt x="15" y="105"/>
                    <a:pt x="13" y="105"/>
                  </a:cubicBezTo>
                  <a:cubicBezTo>
                    <a:pt x="11" y="104"/>
                    <a:pt x="9" y="104"/>
                    <a:pt x="7" y="103"/>
                  </a:cubicBezTo>
                  <a:cubicBezTo>
                    <a:pt x="5" y="103"/>
                    <a:pt x="4" y="102"/>
                    <a:pt x="3" y="102"/>
                  </a:cubicBezTo>
                  <a:cubicBezTo>
                    <a:pt x="2" y="101"/>
                    <a:pt x="1" y="100"/>
                    <a:pt x="1" y="100"/>
                  </a:cubicBezTo>
                  <a:cubicBezTo>
                    <a:pt x="1" y="55"/>
                    <a:pt x="1" y="55"/>
                    <a:pt x="1" y="55"/>
                  </a:cubicBezTo>
                  <a:lnTo>
                    <a:pt x="0" y="55"/>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a:extLst>
              <a:ext uri="{FF2B5EF4-FFF2-40B4-BE49-F238E27FC236}">
                <a16:creationId xmlns:a16="http://schemas.microsoft.com/office/drawing/2014/main" id="{792F477B-3188-42B1-937F-029A33723CC3}"/>
              </a:ext>
            </a:extLst>
          </p:cNvPr>
          <p:cNvGrpSpPr/>
          <p:nvPr/>
        </p:nvGrpSpPr>
        <p:grpSpPr>
          <a:xfrm>
            <a:off x="5762625" y="6048375"/>
            <a:ext cx="685800" cy="685800"/>
            <a:chOff x="5762625" y="6048375"/>
            <a:chExt cx="685800" cy="685800"/>
          </a:xfrm>
        </p:grpSpPr>
        <p:sp>
          <p:nvSpPr>
            <p:cNvPr id="10" name="Freeform 6">
              <a:extLst>
                <a:ext uri="{FF2B5EF4-FFF2-40B4-BE49-F238E27FC236}">
                  <a16:creationId xmlns:a16="http://schemas.microsoft.com/office/drawing/2014/main" id="{3A8F8F2A-879C-4214-AAFE-24017EB996FA}"/>
                </a:ext>
              </a:extLst>
            </p:cNvPr>
            <p:cNvSpPr>
              <a:spLocks/>
            </p:cNvSpPr>
            <p:nvPr/>
          </p:nvSpPr>
          <p:spPr bwMode="auto">
            <a:xfrm>
              <a:off x="5762625" y="6048375"/>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1A5FA3B5-70B0-4711-8034-94B7CBCF90E0}"/>
                </a:ext>
              </a:extLst>
            </p:cNvPr>
            <p:cNvSpPr>
              <a:spLocks/>
            </p:cNvSpPr>
            <p:nvPr/>
          </p:nvSpPr>
          <p:spPr bwMode="auto">
            <a:xfrm>
              <a:off x="6057900" y="6175375"/>
              <a:ext cx="95250" cy="355600"/>
            </a:xfrm>
            <a:custGeom>
              <a:avLst/>
              <a:gdLst>
                <a:gd name="T0" fmla="*/ 30 w 30"/>
                <a:gd name="T1" fmla="*/ 20 h 112"/>
                <a:gd name="T2" fmla="*/ 19 w 30"/>
                <a:gd name="T3" fmla="*/ 2 h 112"/>
                <a:gd name="T4" fmla="*/ 15 w 30"/>
                <a:gd name="T5" fmla="*/ 0 h 112"/>
                <a:gd name="T6" fmla="*/ 11 w 30"/>
                <a:gd name="T7" fmla="*/ 2 h 112"/>
                <a:gd name="T8" fmla="*/ 0 w 30"/>
                <a:gd name="T9" fmla="*/ 20 h 112"/>
                <a:gd name="T10" fmla="*/ 0 w 30"/>
                <a:gd name="T11" fmla="*/ 25 h 112"/>
                <a:gd name="T12" fmla="*/ 4 w 30"/>
                <a:gd name="T13" fmla="*/ 27 h 112"/>
                <a:gd name="T14" fmla="*/ 10 w 30"/>
                <a:gd name="T15" fmla="*/ 27 h 112"/>
                <a:gd name="T16" fmla="*/ 10 w 30"/>
                <a:gd name="T17" fmla="*/ 107 h 112"/>
                <a:gd name="T18" fmla="*/ 15 w 30"/>
                <a:gd name="T19" fmla="*/ 112 h 112"/>
                <a:gd name="T20" fmla="*/ 20 w 30"/>
                <a:gd name="T21" fmla="*/ 107 h 112"/>
                <a:gd name="T22" fmla="*/ 20 w 30"/>
                <a:gd name="T23" fmla="*/ 27 h 112"/>
                <a:gd name="T24" fmla="*/ 26 w 30"/>
                <a:gd name="T25" fmla="*/ 27 h 112"/>
                <a:gd name="T26" fmla="*/ 30 w 30"/>
                <a:gd name="T27" fmla="*/ 25 h 112"/>
                <a:gd name="T28" fmla="*/ 30 w 30"/>
                <a:gd name="T29" fmla="*/ 2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12">
                  <a:moveTo>
                    <a:pt x="30" y="20"/>
                  </a:moveTo>
                  <a:cubicBezTo>
                    <a:pt x="19" y="2"/>
                    <a:pt x="19" y="2"/>
                    <a:pt x="19" y="2"/>
                  </a:cubicBezTo>
                  <a:cubicBezTo>
                    <a:pt x="18" y="0"/>
                    <a:pt x="17" y="0"/>
                    <a:pt x="15" y="0"/>
                  </a:cubicBezTo>
                  <a:cubicBezTo>
                    <a:pt x="13" y="0"/>
                    <a:pt x="12" y="0"/>
                    <a:pt x="11" y="2"/>
                  </a:cubicBezTo>
                  <a:cubicBezTo>
                    <a:pt x="0" y="20"/>
                    <a:pt x="0" y="20"/>
                    <a:pt x="0" y="20"/>
                  </a:cubicBezTo>
                  <a:cubicBezTo>
                    <a:pt x="0" y="22"/>
                    <a:pt x="0" y="23"/>
                    <a:pt x="0" y="25"/>
                  </a:cubicBezTo>
                  <a:cubicBezTo>
                    <a:pt x="1" y="26"/>
                    <a:pt x="3" y="27"/>
                    <a:pt x="4" y="27"/>
                  </a:cubicBezTo>
                  <a:cubicBezTo>
                    <a:pt x="10" y="27"/>
                    <a:pt x="10" y="27"/>
                    <a:pt x="10" y="27"/>
                  </a:cubicBezTo>
                  <a:cubicBezTo>
                    <a:pt x="10" y="107"/>
                    <a:pt x="10" y="107"/>
                    <a:pt x="10" y="107"/>
                  </a:cubicBezTo>
                  <a:cubicBezTo>
                    <a:pt x="10" y="110"/>
                    <a:pt x="12" y="112"/>
                    <a:pt x="15" y="112"/>
                  </a:cubicBezTo>
                  <a:cubicBezTo>
                    <a:pt x="18" y="112"/>
                    <a:pt x="20" y="110"/>
                    <a:pt x="20" y="107"/>
                  </a:cubicBezTo>
                  <a:cubicBezTo>
                    <a:pt x="20" y="27"/>
                    <a:pt x="20" y="27"/>
                    <a:pt x="20" y="27"/>
                  </a:cubicBezTo>
                  <a:cubicBezTo>
                    <a:pt x="26" y="27"/>
                    <a:pt x="26" y="27"/>
                    <a:pt x="26" y="27"/>
                  </a:cubicBezTo>
                  <a:cubicBezTo>
                    <a:pt x="27" y="27"/>
                    <a:pt x="29" y="26"/>
                    <a:pt x="30" y="25"/>
                  </a:cubicBezTo>
                  <a:cubicBezTo>
                    <a:pt x="30" y="23"/>
                    <a:pt x="30" y="22"/>
                    <a:pt x="30" y="2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E82517E8-A906-4C0A-A158-5F964F531CD1}"/>
                </a:ext>
              </a:extLst>
            </p:cNvPr>
            <p:cNvSpPr>
              <a:spLocks/>
            </p:cNvSpPr>
            <p:nvPr/>
          </p:nvSpPr>
          <p:spPr bwMode="auto">
            <a:xfrm>
              <a:off x="6089650" y="6308725"/>
              <a:ext cx="244475" cy="222250"/>
            </a:xfrm>
            <a:custGeom>
              <a:avLst/>
              <a:gdLst>
                <a:gd name="T0" fmla="*/ 75 w 77"/>
                <a:gd name="T1" fmla="*/ 11 h 70"/>
                <a:gd name="T2" fmla="*/ 56 w 77"/>
                <a:gd name="T3" fmla="*/ 0 h 70"/>
                <a:gd name="T4" fmla="*/ 54 w 77"/>
                <a:gd name="T5" fmla="*/ 0 h 70"/>
                <a:gd name="T6" fmla="*/ 49 w 77"/>
                <a:gd name="T7" fmla="*/ 4 h 70"/>
                <a:gd name="T8" fmla="*/ 49 w 77"/>
                <a:gd name="T9" fmla="*/ 10 h 70"/>
                <a:gd name="T10" fmla="*/ 15 w 77"/>
                <a:gd name="T11" fmla="*/ 28 h 70"/>
                <a:gd name="T12" fmla="*/ 0 w 77"/>
                <a:gd name="T13" fmla="*/ 65 h 70"/>
                <a:gd name="T14" fmla="*/ 5 w 77"/>
                <a:gd name="T15" fmla="*/ 70 h 70"/>
                <a:gd name="T16" fmla="*/ 10 w 77"/>
                <a:gd name="T17" fmla="*/ 65 h 70"/>
                <a:gd name="T18" fmla="*/ 49 w 77"/>
                <a:gd name="T19" fmla="*/ 20 h 70"/>
                <a:gd name="T20" fmla="*/ 49 w 77"/>
                <a:gd name="T21" fmla="*/ 26 h 70"/>
                <a:gd name="T22" fmla="*/ 54 w 77"/>
                <a:gd name="T23" fmla="*/ 30 h 70"/>
                <a:gd name="T24" fmla="*/ 56 w 77"/>
                <a:gd name="T25" fmla="*/ 30 h 70"/>
                <a:gd name="T26" fmla="*/ 75 w 77"/>
                <a:gd name="T27" fmla="*/ 19 h 70"/>
                <a:gd name="T28" fmla="*/ 77 w 77"/>
                <a:gd name="T29" fmla="*/ 15 h 70"/>
                <a:gd name="T30" fmla="*/ 75 w 77"/>
                <a:gd name="T3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0">
                  <a:moveTo>
                    <a:pt x="75" y="11"/>
                  </a:moveTo>
                  <a:cubicBezTo>
                    <a:pt x="56" y="0"/>
                    <a:pt x="56" y="0"/>
                    <a:pt x="56" y="0"/>
                  </a:cubicBezTo>
                  <a:cubicBezTo>
                    <a:pt x="55" y="0"/>
                    <a:pt x="55" y="0"/>
                    <a:pt x="54" y="0"/>
                  </a:cubicBezTo>
                  <a:cubicBezTo>
                    <a:pt x="51" y="0"/>
                    <a:pt x="49" y="2"/>
                    <a:pt x="49" y="4"/>
                  </a:cubicBezTo>
                  <a:cubicBezTo>
                    <a:pt x="49" y="10"/>
                    <a:pt x="49" y="10"/>
                    <a:pt x="49" y="10"/>
                  </a:cubicBezTo>
                  <a:cubicBezTo>
                    <a:pt x="36" y="12"/>
                    <a:pt x="24" y="18"/>
                    <a:pt x="15" y="28"/>
                  </a:cubicBezTo>
                  <a:cubicBezTo>
                    <a:pt x="5" y="38"/>
                    <a:pt x="0" y="51"/>
                    <a:pt x="0" y="65"/>
                  </a:cubicBezTo>
                  <a:cubicBezTo>
                    <a:pt x="0" y="68"/>
                    <a:pt x="2" y="70"/>
                    <a:pt x="5" y="70"/>
                  </a:cubicBezTo>
                  <a:cubicBezTo>
                    <a:pt x="8" y="70"/>
                    <a:pt x="10" y="68"/>
                    <a:pt x="10" y="65"/>
                  </a:cubicBezTo>
                  <a:cubicBezTo>
                    <a:pt x="10" y="42"/>
                    <a:pt x="27" y="23"/>
                    <a:pt x="49" y="20"/>
                  </a:cubicBezTo>
                  <a:cubicBezTo>
                    <a:pt x="49" y="26"/>
                    <a:pt x="49" y="26"/>
                    <a:pt x="49" y="26"/>
                  </a:cubicBezTo>
                  <a:cubicBezTo>
                    <a:pt x="49" y="28"/>
                    <a:pt x="51" y="30"/>
                    <a:pt x="54" y="30"/>
                  </a:cubicBezTo>
                  <a:cubicBezTo>
                    <a:pt x="55" y="30"/>
                    <a:pt x="55" y="30"/>
                    <a:pt x="56" y="30"/>
                  </a:cubicBezTo>
                  <a:cubicBezTo>
                    <a:pt x="75" y="19"/>
                    <a:pt x="75" y="19"/>
                    <a:pt x="75" y="19"/>
                  </a:cubicBezTo>
                  <a:cubicBezTo>
                    <a:pt x="76" y="18"/>
                    <a:pt x="77" y="16"/>
                    <a:pt x="77" y="15"/>
                  </a:cubicBezTo>
                  <a:cubicBezTo>
                    <a:pt x="77" y="13"/>
                    <a:pt x="76" y="12"/>
                    <a:pt x="75" y="11"/>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A65B0EFC-7EF7-42D7-8375-0068555CAC96}"/>
                </a:ext>
              </a:extLst>
            </p:cNvPr>
            <p:cNvSpPr>
              <a:spLocks/>
            </p:cNvSpPr>
            <p:nvPr/>
          </p:nvSpPr>
          <p:spPr bwMode="auto">
            <a:xfrm>
              <a:off x="5876925" y="6308725"/>
              <a:ext cx="244475" cy="222250"/>
            </a:xfrm>
            <a:custGeom>
              <a:avLst/>
              <a:gdLst>
                <a:gd name="T0" fmla="*/ 62 w 77"/>
                <a:gd name="T1" fmla="*/ 28 h 70"/>
                <a:gd name="T2" fmla="*/ 28 w 77"/>
                <a:gd name="T3" fmla="*/ 10 h 70"/>
                <a:gd name="T4" fmla="*/ 28 w 77"/>
                <a:gd name="T5" fmla="*/ 4 h 70"/>
                <a:gd name="T6" fmla="*/ 23 w 77"/>
                <a:gd name="T7" fmla="*/ 0 h 70"/>
                <a:gd name="T8" fmla="*/ 21 w 77"/>
                <a:gd name="T9" fmla="*/ 0 h 70"/>
                <a:gd name="T10" fmla="*/ 2 w 77"/>
                <a:gd name="T11" fmla="*/ 11 h 70"/>
                <a:gd name="T12" fmla="*/ 0 w 77"/>
                <a:gd name="T13" fmla="*/ 15 h 70"/>
                <a:gd name="T14" fmla="*/ 2 w 77"/>
                <a:gd name="T15" fmla="*/ 19 h 70"/>
                <a:gd name="T16" fmla="*/ 21 w 77"/>
                <a:gd name="T17" fmla="*/ 30 h 70"/>
                <a:gd name="T18" fmla="*/ 23 w 77"/>
                <a:gd name="T19" fmla="*/ 30 h 70"/>
                <a:gd name="T20" fmla="*/ 28 w 77"/>
                <a:gd name="T21" fmla="*/ 26 h 70"/>
                <a:gd name="T22" fmla="*/ 28 w 77"/>
                <a:gd name="T23" fmla="*/ 20 h 70"/>
                <a:gd name="T24" fmla="*/ 67 w 77"/>
                <a:gd name="T25" fmla="*/ 65 h 70"/>
                <a:gd name="T26" fmla="*/ 72 w 77"/>
                <a:gd name="T27" fmla="*/ 70 h 70"/>
                <a:gd name="T28" fmla="*/ 77 w 77"/>
                <a:gd name="T29" fmla="*/ 65 h 70"/>
                <a:gd name="T30" fmla="*/ 62 w 77"/>
                <a:gd name="T31"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0">
                  <a:moveTo>
                    <a:pt x="62" y="28"/>
                  </a:moveTo>
                  <a:cubicBezTo>
                    <a:pt x="53" y="18"/>
                    <a:pt x="41" y="12"/>
                    <a:pt x="28" y="10"/>
                  </a:cubicBezTo>
                  <a:cubicBezTo>
                    <a:pt x="28" y="4"/>
                    <a:pt x="28" y="4"/>
                    <a:pt x="28" y="4"/>
                  </a:cubicBezTo>
                  <a:cubicBezTo>
                    <a:pt x="28" y="2"/>
                    <a:pt x="26" y="0"/>
                    <a:pt x="23" y="0"/>
                  </a:cubicBezTo>
                  <a:cubicBezTo>
                    <a:pt x="22" y="0"/>
                    <a:pt x="22" y="0"/>
                    <a:pt x="21" y="0"/>
                  </a:cubicBezTo>
                  <a:cubicBezTo>
                    <a:pt x="2" y="11"/>
                    <a:pt x="2" y="11"/>
                    <a:pt x="2" y="11"/>
                  </a:cubicBezTo>
                  <a:cubicBezTo>
                    <a:pt x="1" y="12"/>
                    <a:pt x="0" y="13"/>
                    <a:pt x="0" y="15"/>
                  </a:cubicBezTo>
                  <a:cubicBezTo>
                    <a:pt x="0" y="16"/>
                    <a:pt x="1" y="18"/>
                    <a:pt x="2" y="19"/>
                  </a:cubicBezTo>
                  <a:cubicBezTo>
                    <a:pt x="21" y="30"/>
                    <a:pt x="21" y="30"/>
                    <a:pt x="21" y="30"/>
                  </a:cubicBezTo>
                  <a:cubicBezTo>
                    <a:pt x="22" y="30"/>
                    <a:pt x="22" y="30"/>
                    <a:pt x="23" y="30"/>
                  </a:cubicBezTo>
                  <a:cubicBezTo>
                    <a:pt x="26" y="30"/>
                    <a:pt x="28" y="28"/>
                    <a:pt x="28" y="26"/>
                  </a:cubicBezTo>
                  <a:cubicBezTo>
                    <a:pt x="28" y="20"/>
                    <a:pt x="28" y="20"/>
                    <a:pt x="28" y="20"/>
                  </a:cubicBezTo>
                  <a:cubicBezTo>
                    <a:pt x="50" y="23"/>
                    <a:pt x="67" y="42"/>
                    <a:pt x="67" y="65"/>
                  </a:cubicBezTo>
                  <a:cubicBezTo>
                    <a:pt x="67" y="68"/>
                    <a:pt x="69" y="70"/>
                    <a:pt x="72" y="70"/>
                  </a:cubicBezTo>
                  <a:cubicBezTo>
                    <a:pt x="75" y="70"/>
                    <a:pt x="77" y="68"/>
                    <a:pt x="77" y="65"/>
                  </a:cubicBezTo>
                  <a:cubicBezTo>
                    <a:pt x="77" y="51"/>
                    <a:pt x="72" y="38"/>
                    <a:pt x="62" y="2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6">
              <a:extLst>
                <a:ext uri="{FF2B5EF4-FFF2-40B4-BE49-F238E27FC236}">
                  <a16:creationId xmlns:a16="http://schemas.microsoft.com/office/drawing/2014/main" id="{46330CE9-76A0-4D00-AE23-E6B18A9C649A}"/>
                </a:ext>
              </a:extLst>
            </p:cNvPr>
            <p:cNvSpPr>
              <a:spLocks noChangeArrowheads="1"/>
            </p:cNvSpPr>
            <p:nvPr/>
          </p:nvSpPr>
          <p:spPr bwMode="auto">
            <a:xfrm>
              <a:off x="6054725" y="6508750"/>
              <a:ext cx="98425" cy="101600"/>
            </a:xfrm>
            <a:prstGeom prst="ellipse">
              <a:avLst/>
            </a:pr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47706943-F83E-42E3-B957-B413BB5A07B4}"/>
                </a:ext>
              </a:extLst>
            </p:cNvPr>
            <p:cNvSpPr>
              <a:spLocks noEditPoints="1"/>
            </p:cNvSpPr>
            <p:nvPr/>
          </p:nvSpPr>
          <p:spPr bwMode="auto">
            <a:xfrm>
              <a:off x="6054725" y="6508750"/>
              <a:ext cx="98425" cy="101600"/>
            </a:xfrm>
            <a:custGeom>
              <a:avLst/>
              <a:gdLst>
                <a:gd name="T0" fmla="*/ 16 w 31"/>
                <a:gd name="T1" fmla="*/ 10 h 32"/>
                <a:gd name="T2" fmla="*/ 22 w 31"/>
                <a:gd name="T3" fmla="*/ 16 h 32"/>
                <a:gd name="T4" fmla="*/ 16 w 31"/>
                <a:gd name="T5" fmla="*/ 22 h 32"/>
                <a:gd name="T6" fmla="*/ 9 w 31"/>
                <a:gd name="T7" fmla="*/ 16 h 32"/>
                <a:gd name="T8" fmla="*/ 16 w 31"/>
                <a:gd name="T9" fmla="*/ 10 h 32"/>
                <a:gd name="T10" fmla="*/ 16 w 31"/>
                <a:gd name="T11" fmla="*/ 0 h 32"/>
                <a:gd name="T12" fmla="*/ 0 w 31"/>
                <a:gd name="T13" fmla="*/ 16 h 32"/>
                <a:gd name="T14" fmla="*/ 16 w 31"/>
                <a:gd name="T15" fmla="*/ 32 h 32"/>
                <a:gd name="T16" fmla="*/ 31 w 31"/>
                <a:gd name="T17" fmla="*/ 16 h 32"/>
                <a:gd name="T18" fmla="*/ 16 w 31"/>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2">
                  <a:moveTo>
                    <a:pt x="16" y="10"/>
                  </a:moveTo>
                  <a:cubicBezTo>
                    <a:pt x="19" y="10"/>
                    <a:pt x="22" y="12"/>
                    <a:pt x="22" y="16"/>
                  </a:cubicBezTo>
                  <a:cubicBezTo>
                    <a:pt x="22" y="20"/>
                    <a:pt x="19" y="22"/>
                    <a:pt x="16" y="22"/>
                  </a:cubicBezTo>
                  <a:cubicBezTo>
                    <a:pt x="12" y="22"/>
                    <a:pt x="9" y="20"/>
                    <a:pt x="9" y="16"/>
                  </a:cubicBezTo>
                  <a:cubicBezTo>
                    <a:pt x="9" y="12"/>
                    <a:pt x="12" y="10"/>
                    <a:pt x="16" y="10"/>
                  </a:cubicBezTo>
                  <a:moveTo>
                    <a:pt x="16" y="0"/>
                  </a:moveTo>
                  <a:cubicBezTo>
                    <a:pt x="7" y="0"/>
                    <a:pt x="0" y="7"/>
                    <a:pt x="0" y="16"/>
                  </a:cubicBezTo>
                  <a:cubicBezTo>
                    <a:pt x="0" y="25"/>
                    <a:pt x="7" y="32"/>
                    <a:pt x="16" y="32"/>
                  </a:cubicBezTo>
                  <a:cubicBezTo>
                    <a:pt x="24" y="32"/>
                    <a:pt x="31" y="25"/>
                    <a:pt x="31" y="16"/>
                  </a:cubicBezTo>
                  <a:cubicBezTo>
                    <a:pt x="31" y="7"/>
                    <a:pt x="24" y="0"/>
                    <a:pt x="1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77C9FE98-407B-48E3-A109-07391490ADA5}"/>
              </a:ext>
            </a:extLst>
          </p:cNvPr>
          <p:cNvGrpSpPr/>
          <p:nvPr/>
        </p:nvGrpSpPr>
        <p:grpSpPr>
          <a:xfrm>
            <a:off x="5762625" y="1079500"/>
            <a:ext cx="685800" cy="685800"/>
            <a:chOff x="5762625" y="1079500"/>
            <a:chExt cx="685800" cy="685800"/>
          </a:xfrm>
        </p:grpSpPr>
        <p:sp>
          <p:nvSpPr>
            <p:cNvPr id="16" name="Freeform 12">
              <a:extLst>
                <a:ext uri="{FF2B5EF4-FFF2-40B4-BE49-F238E27FC236}">
                  <a16:creationId xmlns:a16="http://schemas.microsoft.com/office/drawing/2014/main" id="{9FD1735B-D638-43D8-9B3B-7F7228DC189C}"/>
                </a:ext>
              </a:extLst>
            </p:cNvPr>
            <p:cNvSpPr>
              <a:spLocks/>
            </p:cNvSpPr>
            <p:nvPr/>
          </p:nvSpPr>
          <p:spPr bwMode="auto">
            <a:xfrm>
              <a:off x="5762625" y="107950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8"/>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8"/>
                    <a:pt x="48" y="0"/>
                    <a:pt x="10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0" name="Group 69">
              <a:extLst>
                <a:ext uri="{FF2B5EF4-FFF2-40B4-BE49-F238E27FC236}">
                  <a16:creationId xmlns:a16="http://schemas.microsoft.com/office/drawing/2014/main" id="{C1572A79-B465-4057-BCA0-D72851315DE5}"/>
                </a:ext>
              </a:extLst>
            </p:cNvPr>
            <p:cNvGrpSpPr/>
            <p:nvPr/>
          </p:nvGrpSpPr>
          <p:grpSpPr>
            <a:xfrm>
              <a:off x="5875338" y="1203323"/>
              <a:ext cx="457200" cy="444500"/>
              <a:chOff x="5876926" y="1209675"/>
              <a:chExt cx="457200" cy="444500"/>
            </a:xfrm>
          </p:grpSpPr>
          <p:sp>
            <p:nvSpPr>
              <p:cNvPr id="32" name="Freeform 28">
                <a:extLst>
                  <a:ext uri="{FF2B5EF4-FFF2-40B4-BE49-F238E27FC236}">
                    <a16:creationId xmlns:a16="http://schemas.microsoft.com/office/drawing/2014/main" id="{3A91B16B-7F7C-42D0-A90D-BD9950C1190D}"/>
                  </a:ext>
                </a:extLst>
              </p:cNvPr>
              <p:cNvSpPr>
                <a:spLocks noEditPoints="1"/>
              </p:cNvSpPr>
              <p:nvPr/>
            </p:nvSpPr>
            <p:spPr bwMode="auto">
              <a:xfrm>
                <a:off x="6045200" y="1352550"/>
                <a:ext cx="127000" cy="180975"/>
              </a:xfrm>
              <a:custGeom>
                <a:avLst/>
                <a:gdLst>
                  <a:gd name="T0" fmla="*/ 32 w 40"/>
                  <a:gd name="T1" fmla="*/ 12 h 57"/>
                  <a:gd name="T2" fmla="*/ 20 w 40"/>
                  <a:gd name="T3" fmla="*/ 24 h 57"/>
                  <a:gd name="T4" fmla="*/ 8 w 40"/>
                  <a:gd name="T5" fmla="*/ 12 h 57"/>
                  <a:gd name="T6" fmla="*/ 20 w 40"/>
                  <a:gd name="T7" fmla="*/ 0 h 57"/>
                  <a:gd name="T8" fmla="*/ 32 w 40"/>
                  <a:gd name="T9" fmla="*/ 12 h 57"/>
                  <a:gd name="T10" fmla="*/ 31 w 40"/>
                  <a:gd name="T11" fmla="*/ 24 h 57"/>
                  <a:gd name="T12" fmla="*/ 20 w 40"/>
                  <a:gd name="T13" fmla="*/ 29 h 57"/>
                  <a:gd name="T14" fmla="*/ 9 w 40"/>
                  <a:gd name="T15" fmla="*/ 24 h 57"/>
                  <a:gd name="T16" fmla="*/ 0 w 40"/>
                  <a:gd name="T17" fmla="*/ 31 h 57"/>
                  <a:gd name="T18" fmla="*/ 0 w 40"/>
                  <a:gd name="T19" fmla="*/ 57 h 57"/>
                  <a:gd name="T20" fmla="*/ 40 w 40"/>
                  <a:gd name="T21" fmla="*/ 57 h 57"/>
                  <a:gd name="T22" fmla="*/ 40 w 40"/>
                  <a:gd name="T23" fmla="*/ 31 h 57"/>
                  <a:gd name="T24" fmla="*/ 31 w 40"/>
                  <a:gd name="T25"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7">
                    <a:moveTo>
                      <a:pt x="32" y="12"/>
                    </a:moveTo>
                    <a:cubicBezTo>
                      <a:pt x="32" y="19"/>
                      <a:pt x="27" y="24"/>
                      <a:pt x="20" y="24"/>
                    </a:cubicBezTo>
                    <a:cubicBezTo>
                      <a:pt x="13" y="24"/>
                      <a:pt x="8" y="19"/>
                      <a:pt x="8" y="12"/>
                    </a:cubicBezTo>
                    <a:cubicBezTo>
                      <a:pt x="8" y="6"/>
                      <a:pt x="13" y="0"/>
                      <a:pt x="20" y="0"/>
                    </a:cubicBezTo>
                    <a:cubicBezTo>
                      <a:pt x="27" y="0"/>
                      <a:pt x="32" y="6"/>
                      <a:pt x="32" y="12"/>
                    </a:cubicBezTo>
                    <a:close/>
                    <a:moveTo>
                      <a:pt x="31" y="24"/>
                    </a:moveTo>
                    <a:cubicBezTo>
                      <a:pt x="28" y="27"/>
                      <a:pt x="24" y="29"/>
                      <a:pt x="20" y="29"/>
                    </a:cubicBezTo>
                    <a:cubicBezTo>
                      <a:pt x="16" y="29"/>
                      <a:pt x="12" y="27"/>
                      <a:pt x="9" y="24"/>
                    </a:cubicBezTo>
                    <a:cubicBezTo>
                      <a:pt x="3" y="26"/>
                      <a:pt x="0" y="28"/>
                      <a:pt x="0" y="31"/>
                    </a:cubicBezTo>
                    <a:cubicBezTo>
                      <a:pt x="0" y="57"/>
                      <a:pt x="0" y="57"/>
                      <a:pt x="0" y="57"/>
                    </a:cubicBezTo>
                    <a:cubicBezTo>
                      <a:pt x="40" y="57"/>
                      <a:pt x="40" y="57"/>
                      <a:pt x="40" y="57"/>
                    </a:cubicBezTo>
                    <a:cubicBezTo>
                      <a:pt x="40" y="31"/>
                      <a:pt x="40" y="31"/>
                      <a:pt x="40" y="31"/>
                    </a:cubicBezTo>
                    <a:cubicBezTo>
                      <a:pt x="40" y="28"/>
                      <a:pt x="36" y="26"/>
                      <a:pt x="31" y="24"/>
                    </a:cubicBezTo>
                    <a:close/>
                  </a:path>
                </a:pathLst>
              </a:custGeom>
              <a:solidFill>
                <a:srgbClr val="2F7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145A3B8-367C-4E42-AACB-CA967693BB0A}"/>
                  </a:ext>
                </a:extLst>
              </p:cNvPr>
              <p:cNvSpPr>
                <a:spLocks noEditPoints="1"/>
              </p:cNvSpPr>
              <p:nvPr/>
            </p:nvSpPr>
            <p:spPr bwMode="auto">
              <a:xfrm>
                <a:off x="5988050" y="1330325"/>
                <a:ext cx="88900" cy="161925"/>
              </a:xfrm>
              <a:custGeom>
                <a:avLst/>
                <a:gdLst>
                  <a:gd name="T0" fmla="*/ 7 w 28"/>
                  <a:gd name="T1" fmla="*/ 11 h 51"/>
                  <a:gd name="T2" fmla="*/ 18 w 28"/>
                  <a:gd name="T3" fmla="*/ 0 h 51"/>
                  <a:gd name="T4" fmla="*/ 28 w 28"/>
                  <a:gd name="T5" fmla="*/ 8 h 51"/>
                  <a:gd name="T6" fmla="*/ 23 w 28"/>
                  <a:gd name="T7" fmla="*/ 19 h 51"/>
                  <a:gd name="T8" fmla="*/ 23 w 28"/>
                  <a:gd name="T9" fmla="*/ 20 h 51"/>
                  <a:gd name="T10" fmla="*/ 18 w 28"/>
                  <a:gd name="T11" fmla="*/ 22 h 51"/>
                  <a:gd name="T12" fmla="*/ 7 w 28"/>
                  <a:gd name="T13" fmla="*/ 11 h 51"/>
                  <a:gd name="T14" fmla="*/ 15 w 28"/>
                  <a:gd name="T15" fmla="*/ 38 h 51"/>
                  <a:gd name="T16" fmla="*/ 26 w 28"/>
                  <a:gd name="T17" fmla="*/ 29 h 51"/>
                  <a:gd name="T18" fmla="*/ 26 w 28"/>
                  <a:gd name="T19" fmla="*/ 28 h 51"/>
                  <a:gd name="T20" fmla="*/ 24 w 28"/>
                  <a:gd name="T21" fmla="*/ 24 h 51"/>
                  <a:gd name="T22" fmla="*/ 18 w 28"/>
                  <a:gd name="T23" fmla="*/ 26 h 51"/>
                  <a:gd name="T24" fmla="*/ 8 w 28"/>
                  <a:gd name="T25" fmla="*/ 22 h 51"/>
                  <a:gd name="T26" fmla="*/ 0 w 28"/>
                  <a:gd name="T27" fmla="*/ 28 h 51"/>
                  <a:gd name="T28" fmla="*/ 0 w 28"/>
                  <a:gd name="T29" fmla="*/ 51 h 51"/>
                  <a:gd name="T30" fmla="*/ 15 w 28"/>
                  <a:gd name="T31" fmla="*/ 51 h 51"/>
                  <a:gd name="T32" fmla="*/ 15 w 28"/>
                  <a:gd name="T3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51">
                    <a:moveTo>
                      <a:pt x="7" y="11"/>
                    </a:moveTo>
                    <a:cubicBezTo>
                      <a:pt x="7" y="5"/>
                      <a:pt x="12" y="0"/>
                      <a:pt x="18" y="0"/>
                    </a:cubicBezTo>
                    <a:cubicBezTo>
                      <a:pt x="22" y="0"/>
                      <a:pt x="27" y="4"/>
                      <a:pt x="28" y="8"/>
                    </a:cubicBezTo>
                    <a:cubicBezTo>
                      <a:pt x="25" y="11"/>
                      <a:pt x="23" y="15"/>
                      <a:pt x="23" y="19"/>
                    </a:cubicBezTo>
                    <a:cubicBezTo>
                      <a:pt x="23" y="19"/>
                      <a:pt x="23" y="20"/>
                      <a:pt x="23" y="20"/>
                    </a:cubicBezTo>
                    <a:cubicBezTo>
                      <a:pt x="22" y="21"/>
                      <a:pt x="20" y="22"/>
                      <a:pt x="18" y="22"/>
                    </a:cubicBezTo>
                    <a:cubicBezTo>
                      <a:pt x="12" y="22"/>
                      <a:pt x="7" y="17"/>
                      <a:pt x="7" y="11"/>
                    </a:cubicBezTo>
                    <a:close/>
                    <a:moveTo>
                      <a:pt x="15" y="38"/>
                    </a:moveTo>
                    <a:cubicBezTo>
                      <a:pt x="15" y="34"/>
                      <a:pt x="19" y="30"/>
                      <a:pt x="26" y="29"/>
                    </a:cubicBezTo>
                    <a:cubicBezTo>
                      <a:pt x="26" y="28"/>
                      <a:pt x="26" y="28"/>
                      <a:pt x="26" y="28"/>
                    </a:cubicBezTo>
                    <a:cubicBezTo>
                      <a:pt x="25" y="27"/>
                      <a:pt x="25" y="26"/>
                      <a:pt x="24" y="24"/>
                    </a:cubicBezTo>
                    <a:cubicBezTo>
                      <a:pt x="22" y="25"/>
                      <a:pt x="20" y="26"/>
                      <a:pt x="18" y="26"/>
                    </a:cubicBezTo>
                    <a:cubicBezTo>
                      <a:pt x="14" y="26"/>
                      <a:pt x="10" y="24"/>
                      <a:pt x="8" y="22"/>
                    </a:cubicBezTo>
                    <a:cubicBezTo>
                      <a:pt x="3" y="23"/>
                      <a:pt x="0" y="25"/>
                      <a:pt x="0" y="28"/>
                    </a:cubicBezTo>
                    <a:cubicBezTo>
                      <a:pt x="0" y="51"/>
                      <a:pt x="0" y="51"/>
                      <a:pt x="0" y="51"/>
                    </a:cubicBezTo>
                    <a:cubicBezTo>
                      <a:pt x="15" y="51"/>
                      <a:pt x="15" y="51"/>
                      <a:pt x="15" y="51"/>
                    </a:cubicBezTo>
                    <a:lnTo>
                      <a:pt x="15" y="3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6931A5A4-7729-416B-AAEC-51AD5A553CE2}"/>
                  </a:ext>
                </a:extLst>
              </p:cNvPr>
              <p:cNvSpPr>
                <a:spLocks noEditPoints="1"/>
              </p:cNvSpPr>
              <p:nvPr/>
            </p:nvSpPr>
            <p:spPr bwMode="auto">
              <a:xfrm>
                <a:off x="6140450" y="1330325"/>
                <a:ext cx="88900" cy="161925"/>
              </a:xfrm>
              <a:custGeom>
                <a:avLst/>
                <a:gdLst>
                  <a:gd name="T0" fmla="*/ 28 w 28"/>
                  <a:gd name="T1" fmla="*/ 28 h 51"/>
                  <a:gd name="T2" fmla="*/ 28 w 28"/>
                  <a:gd name="T3" fmla="*/ 51 h 51"/>
                  <a:gd name="T4" fmla="*/ 13 w 28"/>
                  <a:gd name="T5" fmla="*/ 51 h 51"/>
                  <a:gd name="T6" fmla="*/ 13 w 28"/>
                  <a:gd name="T7" fmla="*/ 38 h 51"/>
                  <a:gd name="T8" fmla="*/ 2 w 28"/>
                  <a:gd name="T9" fmla="*/ 29 h 51"/>
                  <a:gd name="T10" fmla="*/ 1 w 28"/>
                  <a:gd name="T11" fmla="*/ 28 h 51"/>
                  <a:gd name="T12" fmla="*/ 4 w 28"/>
                  <a:gd name="T13" fmla="*/ 24 h 51"/>
                  <a:gd name="T14" fmla="*/ 10 w 28"/>
                  <a:gd name="T15" fmla="*/ 26 h 51"/>
                  <a:gd name="T16" fmla="*/ 20 w 28"/>
                  <a:gd name="T17" fmla="*/ 22 h 51"/>
                  <a:gd name="T18" fmla="*/ 28 w 28"/>
                  <a:gd name="T19" fmla="*/ 28 h 51"/>
                  <a:gd name="T20" fmla="*/ 5 w 28"/>
                  <a:gd name="T21" fmla="*/ 19 h 51"/>
                  <a:gd name="T22" fmla="*/ 5 w 28"/>
                  <a:gd name="T23" fmla="*/ 20 h 51"/>
                  <a:gd name="T24" fmla="*/ 10 w 28"/>
                  <a:gd name="T25" fmla="*/ 22 h 51"/>
                  <a:gd name="T26" fmla="*/ 21 w 28"/>
                  <a:gd name="T27" fmla="*/ 11 h 51"/>
                  <a:gd name="T28" fmla="*/ 10 w 28"/>
                  <a:gd name="T29" fmla="*/ 0 h 51"/>
                  <a:gd name="T30" fmla="*/ 0 w 28"/>
                  <a:gd name="T31" fmla="*/ 8 h 51"/>
                  <a:gd name="T32" fmla="*/ 5 w 28"/>
                  <a:gd name="T33" fmla="*/ 1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51">
                    <a:moveTo>
                      <a:pt x="28" y="28"/>
                    </a:moveTo>
                    <a:cubicBezTo>
                      <a:pt x="28" y="51"/>
                      <a:pt x="28" y="51"/>
                      <a:pt x="28" y="51"/>
                    </a:cubicBezTo>
                    <a:cubicBezTo>
                      <a:pt x="13" y="51"/>
                      <a:pt x="13" y="51"/>
                      <a:pt x="13" y="51"/>
                    </a:cubicBezTo>
                    <a:cubicBezTo>
                      <a:pt x="13" y="38"/>
                      <a:pt x="13" y="38"/>
                      <a:pt x="13" y="38"/>
                    </a:cubicBezTo>
                    <a:cubicBezTo>
                      <a:pt x="13" y="34"/>
                      <a:pt x="9" y="30"/>
                      <a:pt x="2" y="29"/>
                    </a:cubicBezTo>
                    <a:cubicBezTo>
                      <a:pt x="1" y="28"/>
                      <a:pt x="1" y="28"/>
                      <a:pt x="1" y="28"/>
                    </a:cubicBezTo>
                    <a:cubicBezTo>
                      <a:pt x="2" y="27"/>
                      <a:pt x="3" y="26"/>
                      <a:pt x="4" y="24"/>
                    </a:cubicBezTo>
                    <a:cubicBezTo>
                      <a:pt x="6" y="25"/>
                      <a:pt x="8" y="26"/>
                      <a:pt x="10" y="26"/>
                    </a:cubicBezTo>
                    <a:cubicBezTo>
                      <a:pt x="14" y="26"/>
                      <a:pt x="18" y="24"/>
                      <a:pt x="20" y="22"/>
                    </a:cubicBezTo>
                    <a:cubicBezTo>
                      <a:pt x="25" y="23"/>
                      <a:pt x="28" y="25"/>
                      <a:pt x="28" y="28"/>
                    </a:cubicBezTo>
                    <a:close/>
                    <a:moveTo>
                      <a:pt x="5" y="19"/>
                    </a:moveTo>
                    <a:cubicBezTo>
                      <a:pt x="5" y="19"/>
                      <a:pt x="5" y="20"/>
                      <a:pt x="5" y="20"/>
                    </a:cubicBezTo>
                    <a:cubicBezTo>
                      <a:pt x="6" y="21"/>
                      <a:pt x="8" y="22"/>
                      <a:pt x="10" y="22"/>
                    </a:cubicBezTo>
                    <a:cubicBezTo>
                      <a:pt x="16" y="22"/>
                      <a:pt x="21" y="17"/>
                      <a:pt x="21" y="11"/>
                    </a:cubicBezTo>
                    <a:cubicBezTo>
                      <a:pt x="21" y="5"/>
                      <a:pt x="16" y="0"/>
                      <a:pt x="10" y="0"/>
                    </a:cubicBezTo>
                    <a:cubicBezTo>
                      <a:pt x="5" y="0"/>
                      <a:pt x="1" y="4"/>
                      <a:pt x="0" y="8"/>
                    </a:cubicBezTo>
                    <a:cubicBezTo>
                      <a:pt x="3" y="11"/>
                      <a:pt x="5" y="15"/>
                      <a:pt x="5" y="19"/>
                    </a:cubicBezTo>
                    <a:close/>
                  </a:path>
                </a:pathLst>
              </a:custGeom>
              <a:solidFill>
                <a:srgbClr val="93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6D6363C7-96FD-43FC-BE46-CDEB231F39C9}"/>
                  </a:ext>
                </a:extLst>
              </p:cNvPr>
              <p:cNvSpPr>
                <a:spLocks/>
              </p:cNvSpPr>
              <p:nvPr/>
            </p:nvSpPr>
            <p:spPr bwMode="auto">
              <a:xfrm>
                <a:off x="5876926" y="1209675"/>
                <a:ext cx="457200" cy="444500"/>
              </a:xfrm>
              <a:custGeom>
                <a:avLst/>
                <a:gdLst>
                  <a:gd name="T0" fmla="*/ 139 w 144"/>
                  <a:gd name="T1" fmla="*/ 70 h 140"/>
                  <a:gd name="T2" fmla="*/ 144 w 144"/>
                  <a:gd name="T3" fmla="*/ 38 h 140"/>
                  <a:gd name="T4" fmla="*/ 141 w 144"/>
                  <a:gd name="T5" fmla="*/ 35 h 140"/>
                  <a:gd name="T6" fmla="*/ 130 w 144"/>
                  <a:gd name="T7" fmla="*/ 40 h 140"/>
                  <a:gd name="T8" fmla="*/ 65 w 144"/>
                  <a:gd name="T9" fmla="*/ 2 h 140"/>
                  <a:gd name="T10" fmla="*/ 0 w 144"/>
                  <a:gd name="T11" fmla="*/ 71 h 140"/>
                  <a:gd name="T12" fmla="*/ 69 w 144"/>
                  <a:gd name="T13" fmla="*/ 140 h 140"/>
                  <a:gd name="T14" fmla="*/ 136 w 144"/>
                  <a:gd name="T15" fmla="*/ 85 h 140"/>
                  <a:gd name="T16" fmla="*/ 136 w 144"/>
                  <a:gd name="T17" fmla="*/ 83 h 140"/>
                  <a:gd name="T18" fmla="*/ 131 w 144"/>
                  <a:gd name="T19" fmla="*/ 79 h 140"/>
                  <a:gd name="T20" fmla="*/ 127 w 144"/>
                  <a:gd name="T21" fmla="*/ 80 h 140"/>
                  <a:gd name="T22" fmla="*/ 63 w 144"/>
                  <a:gd name="T23" fmla="*/ 130 h 140"/>
                  <a:gd name="T24" fmla="*/ 10 w 144"/>
                  <a:gd name="T25" fmla="*/ 75 h 140"/>
                  <a:gd name="T26" fmla="*/ 69 w 144"/>
                  <a:gd name="T27" fmla="*/ 12 h 140"/>
                  <a:gd name="T28" fmla="*/ 121 w 144"/>
                  <a:gd name="T29" fmla="*/ 43 h 140"/>
                  <a:gd name="T30" fmla="*/ 111 w 144"/>
                  <a:gd name="T31" fmla="*/ 48 h 140"/>
                  <a:gd name="T32" fmla="*/ 111 w 144"/>
                  <a:gd name="T33" fmla="*/ 51 h 140"/>
                  <a:gd name="T34" fmla="*/ 136 w 144"/>
                  <a:gd name="T35" fmla="*/ 71 h 140"/>
                  <a:gd name="T36" fmla="*/ 139 w 144"/>
                  <a:gd name="T37"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40">
                    <a:moveTo>
                      <a:pt x="139" y="70"/>
                    </a:moveTo>
                    <a:cubicBezTo>
                      <a:pt x="144" y="38"/>
                      <a:pt x="144" y="38"/>
                      <a:pt x="144" y="38"/>
                    </a:cubicBezTo>
                    <a:cubicBezTo>
                      <a:pt x="144" y="36"/>
                      <a:pt x="143" y="35"/>
                      <a:pt x="141" y="35"/>
                    </a:cubicBezTo>
                    <a:cubicBezTo>
                      <a:pt x="130" y="40"/>
                      <a:pt x="130" y="40"/>
                      <a:pt x="130" y="40"/>
                    </a:cubicBezTo>
                    <a:cubicBezTo>
                      <a:pt x="118" y="15"/>
                      <a:pt x="93" y="0"/>
                      <a:pt x="65" y="2"/>
                    </a:cubicBezTo>
                    <a:cubicBezTo>
                      <a:pt x="29" y="4"/>
                      <a:pt x="0" y="35"/>
                      <a:pt x="0" y="71"/>
                    </a:cubicBezTo>
                    <a:cubicBezTo>
                      <a:pt x="0" y="109"/>
                      <a:pt x="31" y="140"/>
                      <a:pt x="69" y="140"/>
                    </a:cubicBezTo>
                    <a:cubicBezTo>
                      <a:pt x="102" y="140"/>
                      <a:pt x="130" y="116"/>
                      <a:pt x="136" y="85"/>
                    </a:cubicBezTo>
                    <a:cubicBezTo>
                      <a:pt x="137" y="84"/>
                      <a:pt x="136" y="84"/>
                      <a:pt x="136" y="83"/>
                    </a:cubicBezTo>
                    <a:cubicBezTo>
                      <a:pt x="131" y="79"/>
                      <a:pt x="131" y="79"/>
                      <a:pt x="131" y="79"/>
                    </a:cubicBezTo>
                    <a:cubicBezTo>
                      <a:pt x="129" y="78"/>
                      <a:pt x="128" y="79"/>
                      <a:pt x="127" y="80"/>
                    </a:cubicBezTo>
                    <a:cubicBezTo>
                      <a:pt x="122" y="110"/>
                      <a:pt x="95" y="133"/>
                      <a:pt x="63" y="130"/>
                    </a:cubicBezTo>
                    <a:cubicBezTo>
                      <a:pt x="35" y="127"/>
                      <a:pt x="12" y="104"/>
                      <a:pt x="10" y="75"/>
                    </a:cubicBezTo>
                    <a:cubicBezTo>
                      <a:pt x="8" y="41"/>
                      <a:pt x="35" y="12"/>
                      <a:pt x="69" y="12"/>
                    </a:cubicBezTo>
                    <a:cubicBezTo>
                      <a:pt x="91" y="12"/>
                      <a:pt x="111" y="24"/>
                      <a:pt x="121" y="43"/>
                    </a:cubicBezTo>
                    <a:cubicBezTo>
                      <a:pt x="111" y="48"/>
                      <a:pt x="111" y="48"/>
                      <a:pt x="111" y="48"/>
                    </a:cubicBezTo>
                    <a:cubicBezTo>
                      <a:pt x="110" y="48"/>
                      <a:pt x="109" y="50"/>
                      <a:pt x="111" y="51"/>
                    </a:cubicBezTo>
                    <a:cubicBezTo>
                      <a:pt x="136" y="71"/>
                      <a:pt x="136" y="71"/>
                      <a:pt x="136" y="71"/>
                    </a:cubicBezTo>
                    <a:cubicBezTo>
                      <a:pt x="137" y="72"/>
                      <a:pt x="139" y="71"/>
                      <a:pt x="139" y="70"/>
                    </a:cubicBezTo>
                    <a:close/>
                  </a:path>
                </a:pathLst>
              </a:custGeom>
              <a:solidFill>
                <a:srgbClr val="147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5" name="Group 54">
            <a:extLst>
              <a:ext uri="{FF2B5EF4-FFF2-40B4-BE49-F238E27FC236}">
                <a16:creationId xmlns:a16="http://schemas.microsoft.com/office/drawing/2014/main" id="{F7DFC4AA-9193-4BA9-8822-6D7136022A8D}"/>
              </a:ext>
            </a:extLst>
          </p:cNvPr>
          <p:cNvGrpSpPr/>
          <p:nvPr/>
        </p:nvGrpSpPr>
        <p:grpSpPr>
          <a:xfrm>
            <a:off x="5911850" y="4502150"/>
            <a:ext cx="387350" cy="460375"/>
            <a:chOff x="5911850" y="4502150"/>
            <a:chExt cx="387350" cy="460375"/>
          </a:xfrm>
        </p:grpSpPr>
        <p:sp>
          <p:nvSpPr>
            <p:cNvPr id="36" name="Freeform 32">
              <a:extLst>
                <a:ext uri="{FF2B5EF4-FFF2-40B4-BE49-F238E27FC236}">
                  <a16:creationId xmlns:a16="http://schemas.microsoft.com/office/drawing/2014/main" id="{4617FBE9-7F08-46C2-AA6A-C121BA0F3207}"/>
                </a:ext>
              </a:extLst>
            </p:cNvPr>
            <p:cNvSpPr>
              <a:spLocks/>
            </p:cNvSpPr>
            <p:nvPr/>
          </p:nvSpPr>
          <p:spPr bwMode="auto">
            <a:xfrm>
              <a:off x="5911850" y="4502150"/>
              <a:ext cx="387350" cy="460375"/>
            </a:xfrm>
            <a:custGeom>
              <a:avLst/>
              <a:gdLst>
                <a:gd name="T0" fmla="*/ 122 w 122"/>
                <a:gd name="T1" fmla="*/ 56 h 145"/>
                <a:gd name="T2" fmla="*/ 67 w 122"/>
                <a:gd name="T3" fmla="*/ 1 h 145"/>
                <a:gd name="T4" fmla="*/ 13 w 122"/>
                <a:gd name="T5" fmla="*/ 56 h 145"/>
                <a:gd name="T6" fmla="*/ 1 w 122"/>
                <a:gd name="T7" fmla="*/ 86 h 145"/>
                <a:gd name="T8" fmla="*/ 0 w 122"/>
                <a:gd name="T9" fmla="*/ 86 h 145"/>
                <a:gd name="T10" fmla="*/ 0 w 122"/>
                <a:gd name="T11" fmla="*/ 86 h 145"/>
                <a:gd name="T12" fmla="*/ 0 w 122"/>
                <a:gd name="T13" fmla="*/ 86 h 145"/>
                <a:gd name="T14" fmla="*/ 0 w 122"/>
                <a:gd name="T15" fmla="*/ 88 h 145"/>
                <a:gd name="T16" fmla="*/ 4 w 122"/>
                <a:gd name="T17" fmla="*/ 92 h 145"/>
                <a:gd name="T18" fmla="*/ 4 w 122"/>
                <a:gd name="T19" fmla="*/ 92 h 145"/>
                <a:gd name="T20" fmla="*/ 12 w 122"/>
                <a:gd name="T21" fmla="*/ 92 h 145"/>
                <a:gd name="T22" fmla="*/ 12 w 122"/>
                <a:gd name="T23" fmla="*/ 107 h 145"/>
                <a:gd name="T24" fmla="*/ 34 w 122"/>
                <a:gd name="T25" fmla="*/ 129 h 145"/>
                <a:gd name="T26" fmla="*/ 42 w 122"/>
                <a:gd name="T27" fmla="*/ 129 h 145"/>
                <a:gd name="T28" fmla="*/ 42 w 122"/>
                <a:gd name="T29" fmla="*/ 145 h 145"/>
                <a:gd name="T30" fmla="*/ 101 w 122"/>
                <a:gd name="T31" fmla="*/ 145 h 145"/>
                <a:gd name="T32" fmla="*/ 101 w 122"/>
                <a:gd name="T33" fmla="*/ 99 h 145"/>
                <a:gd name="T34" fmla="*/ 122 w 122"/>
                <a:gd name="T35" fmla="*/ 5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 h="145">
                  <a:moveTo>
                    <a:pt x="122" y="56"/>
                  </a:moveTo>
                  <a:cubicBezTo>
                    <a:pt x="122" y="26"/>
                    <a:pt x="97" y="0"/>
                    <a:pt x="67" y="1"/>
                  </a:cubicBezTo>
                  <a:cubicBezTo>
                    <a:pt x="36" y="2"/>
                    <a:pt x="10" y="28"/>
                    <a:pt x="13" y="56"/>
                  </a:cubicBezTo>
                  <a:cubicBezTo>
                    <a:pt x="13" y="57"/>
                    <a:pt x="1" y="86"/>
                    <a:pt x="1" y="86"/>
                  </a:cubicBezTo>
                  <a:cubicBezTo>
                    <a:pt x="1" y="86"/>
                    <a:pt x="0" y="86"/>
                    <a:pt x="0" y="86"/>
                  </a:cubicBezTo>
                  <a:cubicBezTo>
                    <a:pt x="0" y="86"/>
                    <a:pt x="0" y="86"/>
                    <a:pt x="0" y="86"/>
                  </a:cubicBezTo>
                  <a:cubicBezTo>
                    <a:pt x="0" y="86"/>
                    <a:pt x="0" y="86"/>
                    <a:pt x="0" y="86"/>
                  </a:cubicBezTo>
                  <a:cubicBezTo>
                    <a:pt x="0" y="87"/>
                    <a:pt x="0" y="87"/>
                    <a:pt x="0" y="88"/>
                  </a:cubicBezTo>
                  <a:cubicBezTo>
                    <a:pt x="0" y="90"/>
                    <a:pt x="2" y="92"/>
                    <a:pt x="4" y="92"/>
                  </a:cubicBezTo>
                  <a:cubicBezTo>
                    <a:pt x="4" y="92"/>
                    <a:pt x="4" y="92"/>
                    <a:pt x="4" y="92"/>
                  </a:cubicBezTo>
                  <a:cubicBezTo>
                    <a:pt x="12" y="92"/>
                    <a:pt x="12" y="92"/>
                    <a:pt x="12" y="92"/>
                  </a:cubicBezTo>
                  <a:cubicBezTo>
                    <a:pt x="12" y="107"/>
                    <a:pt x="12" y="107"/>
                    <a:pt x="12" y="107"/>
                  </a:cubicBezTo>
                  <a:cubicBezTo>
                    <a:pt x="12" y="119"/>
                    <a:pt x="22" y="129"/>
                    <a:pt x="34" y="129"/>
                  </a:cubicBezTo>
                  <a:cubicBezTo>
                    <a:pt x="42" y="129"/>
                    <a:pt x="42" y="129"/>
                    <a:pt x="42" y="129"/>
                  </a:cubicBezTo>
                  <a:cubicBezTo>
                    <a:pt x="42" y="145"/>
                    <a:pt x="42" y="145"/>
                    <a:pt x="42" y="145"/>
                  </a:cubicBezTo>
                  <a:cubicBezTo>
                    <a:pt x="101" y="145"/>
                    <a:pt x="101" y="145"/>
                    <a:pt x="101" y="145"/>
                  </a:cubicBezTo>
                  <a:cubicBezTo>
                    <a:pt x="101" y="99"/>
                    <a:pt x="101" y="99"/>
                    <a:pt x="101" y="99"/>
                  </a:cubicBezTo>
                  <a:cubicBezTo>
                    <a:pt x="113" y="89"/>
                    <a:pt x="122" y="73"/>
                    <a:pt x="122"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33">
              <a:extLst>
                <a:ext uri="{FF2B5EF4-FFF2-40B4-BE49-F238E27FC236}">
                  <a16:creationId xmlns:a16="http://schemas.microsoft.com/office/drawing/2014/main" id="{E2E7FBA6-3AA7-40CF-93F5-FB983BD297F8}"/>
                </a:ext>
              </a:extLst>
            </p:cNvPr>
            <p:cNvSpPr>
              <a:spLocks noChangeArrowheads="1"/>
            </p:cNvSpPr>
            <p:nvPr/>
          </p:nvSpPr>
          <p:spPr bwMode="auto">
            <a:xfrm>
              <a:off x="5972175" y="4676775"/>
              <a:ext cx="41275" cy="41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AF916A8E-1AB8-4A15-B64C-638EFA11FD92}"/>
                </a:ext>
              </a:extLst>
            </p:cNvPr>
            <p:cNvSpPr>
              <a:spLocks/>
            </p:cNvSpPr>
            <p:nvPr/>
          </p:nvSpPr>
          <p:spPr bwMode="auto">
            <a:xfrm>
              <a:off x="6003925" y="4540250"/>
              <a:ext cx="260350" cy="254000"/>
            </a:xfrm>
            <a:custGeom>
              <a:avLst/>
              <a:gdLst>
                <a:gd name="T0" fmla="*/ 64 w 82"/>
                <a:gd name="T1" fmla="*/ 80 h 80"/>
                <a:gd name="T2" fmla="*/ 22 w 82"/>
                <a:gd name="T3" fmla="*/ 57 h 80"/>
                <a:gd name="T4" fmla="*/ 0 w 82"/>
                <a:gd name="T5" fmla="*/ 21 h 80"/>
                <a:gd name="T6" fmla="*/ 38 w 82"/>
                <a:gd name="T7" fmla="*/ 0 h 80"/>
                <a:gd name="T8" fmla="*/ 82 w 82"/>
                <a:gd name="T9" fmla="*/ 44 h 80"/>
                <a:gd name="T10" fmla="*/ 64 w 82"/>
                <a:gd name="T11" fmla="*/ 80 h 80"/>
              </a:gdLst>
              <a:ahLst/>
              <a:cxnLst>
                <a:cxn ang="0">
                  <a:pos x="T0" y="T1"/>
                </a:cxn>
                <a:cxn ang="0">
                  <a:pos x="T2" y="T3"/>
                </a:cxn>
                <a:cxn ang="0">
                  <a:pos x="T4" y="T5"/>
                </a:cxn>
                <a:cxn ang="0">
                  <a:pos x="T6" y="T7"/>
                </a:cxn>
                <a:cxn ang="0">
                  <a:pos x="T8" y="T9"/>
                </a:cxn>
                <a:cxn ang="0">
                  <a:pos x="T10" y="T11"/>
                </a:cxn>
              </a:cxnLst>
              <a:rect l="0" t="0" r="r" b="b"/>
              <a:pathLst>
                <a:path w="82" h="80">
                  <a:moveTo>
                    <a:pt x="64" y="80"/>
                  </a:moveTo>
                  <a:cubicBezTo>
                    <a:pt x="57" y="79"/>
                    <a:pt x="37" y="71"/>
                    <a:pt x="22" y="57"/>
                  </a:cubicBezTo>
                  <a:cubicBezTo>
                    <a:pt x="9" y="44"/>
                    <a:pt x="2" y="27"/>
                    <a:pt x="0" y="21"/>
                  </a:cubicBezTo>
                  <a:cubicBezTo>
                    <a:pt x="8" y="8"/>
                    <a:pt x="23" y="0"/>
                    <a:pt x="38" y="0"/>
                  </a:cubicBezTo>
                  <a:cubicBezTo>
                    <a:pt x="63" y="0"/>
                    <a:pt x="82" y="20"/>
                    <a:pt x="82" y="44"/>
                  </a:cubicBezTo>
                  <a:cubicBezTo>
                    <a:pt x="82" y="59"/>
                    <a:pt x="75" y="72"/>
                    <a:pt x="64"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766C83E6-B889-420D-A160-0578E5955758}"/>
                </a:ext>
              </a:extLst>
            </p:cNvPr>
            <p:cNvSpPr>
              <a:spLocks/>
            </p:cNvSpPr>
            <p:nvPr/>
          </p:nvSpPr>
          <p:spPr bwMode="auto">
            <a:xfrm>
              <a:off x="6064250" y="4568825"/>
              <a:ext cx="168275" cy="158750"/>
            </a:xfrm>
            <a:custGeom>
              <a:avLst/>
              <a:gdLst>
                <a:gd name="T0" fmla="*/ 42 w 53"/>
                <a:gd name="T1" fmla="*/ 8 h 50"/>
                <a:gd name="T2" fmla="*/ 20 w 53"/>
                <a:gd name="T3" fmla="*/ 0 h 50"/>
                <a:gd name="T4" fmla="*/ 0 w 53"/>
                <a:gd name="T5" fmla="*/ 11 h 50"/>
                <a:gd name="T6" fmla="*/ 0 w 53"/>
                <a:gd name="T7" fmla="*/ 11 h 50"/>
                <a:gd name="T8" fmla="*/ 0 w 53"/>
                <a:gd name="T9" fmla="*/ 12 h 50"/>
                <a:gd name="T10" fmla="*/ 12 w 53"/>
                <a:gd name="T11" fmla="*/ 28 h 50"/>
                <a:gd name="T12" fmla="*/ 13 w 53"/>
                <a:gd name="T13" fmla="*/ 27 h 50"/>
                <a:gd name="T14" fmla="*/ 2 w 53"/>
                <a:gd name="T15" fmla="*/ 12 h 50"/>
                <a:gd name="T16" fmla="*/ 20 w 53"/>
                <a:gd name="T17" fmla="*/ 3 h 50"/>
                <a:gd name="T18" fmla="*/ 18 w 53"/>
                <a:gd name="T19" fmla="*/ 26 h 50"/>
                <a:gd name="T20" fmla="*/ 19 w 53"/>
                <a:gd name="T21" fmla="*/ 26 h 50"/>
                <a:gd name="T22" fmla="*/ 21 w 53"/>
                <a:gd name="T23" fmla="*/ 2 h 50"/>
                <a:gd name="T24" fmla="*/ 41 w 53"/>
                <a:gd name="T25" fmla="*/ 9 h 50"/>
                <a:gd name="T26" fmla="*/ 23 w 53"/>
                <a:gd name="T27" fmla="*/ 27 h 50"/>
                <a:gd name="T28" fmla="*/ 24 w 53"/>
                <a:gd name="T29" fmla="*/ 28 h 50"/>
                <a:gd name="T30" fmla="*/ 42 w 53"/>
                <a:gd name="T31" fmla="*/ 10 h 50"/>
                <a:gd name="T32" fmla="*/ 51 w 53"/>
                <a:gd name="T33" fmla="*/ 28 h 50"/>
                <a:gd name="T34" fmla="*/ 26 w 53"/>
                <a:gd name="T35" fmla="*/ 33 h 50"/>
                <a:gd name="T36" fmla="*/ 27 w 53"/>
                <a:gd name="T37" fmla="*/ 34 h 50"/>
                <a:gd name="T38" fmla="*/ 51 w 53"/>
                <a:gd name="T39" fmla="*/ 29 h 50"/>
                <a:gd name="T40" fmla="*/ 45 w 53"/>
                <a:gd name="T41" fmla="*/ 49 h 50"/>
                <a:gd name="T42" fmla="*/ 26 w 53"/>
                <a:gd name="T43" fmla="*/ 39 h 50"/>
                <a:gd name="T44" fmla="*/ 25 w 53"/>
                <a:gd name="T45" fmla="*/ 40 h 50"/>
                <a:gd name="T46" fmla="*/ 44 w 53"/>
                <a:gd name="T47" fmla="*/ 50 h 50"/>
                <a:gd name="T48" fmla="*/ 44 w 53"/>
                <a:gd name="T49" fmla="*/ 49 h 50"/>
                <a:gd name="T50" fmla="*/ 46 w 53"/>
                <a:gd name="T51" fmla="*/ 50 h 50"/>
                <a:gd name="T52" fmla="*/ 53 w 53"/>
                <a:gd name="T53" fmla="*/ 28 h 50"/>
                <a:gd name="T54" fmla="*/ 42 w 53"/>
                <a:gd name="T5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50">
                  <a:moveTo>
                    <a:pt x="42" y="8"/>
                  </a:moveTo>
                  <a:cubicBezTo>
                    <a:pt x="20" y="0"/>
                    <a:pt x="20" y="0"/>
                    <a:pt x="20" y="0"/>
                  </a:cubicBezTo>
                  <a:cubicBezTo>
                    <a:pt x="0" y="11"/>
                    <a:pt x="0" y="11"/>
                    <a:pt x="0" y="11"/>
                  </a:cubicBezTo>
                  <a:cubicBezTo>
                    <a:pt x="0" y="11"/>
                    <a:pt x="0" y="11"/>
                    <a:pt x="0" y="11"/>
                  </a:cubicBezTo>
                  <a:cubicBezTo>
                    <a:pt x="0" y="12"/>
                    <a:pt x="0" y="12"/>
                    <a:pt x="0" y="12"/>
                  </a:cubicBezTo>
                  <a:cubicBezTo>
                    <a:pt x="12" y="28"/>
                    <a:pt x="12" y="28"/>
                    <a:pt x="12" y="28"/>
                  </a:cubicBezTo>
                  <a:cubicBezTo>
                    <a:pt x="12" y="28"/>
                    <a:pt x="12" y="27"/>
                    <a:pt x="13" y="27"/>
                  </a:cubicBezTo>
                  <a:cubicBezTo>
                    <a:pt x="2" y="12"/>
                    <a:pt x="2" y="12"/>
                    <a:pt x="2" y="12"/>
                  </a:cubicBezTo>
                  <a:cubicBezTo>
                    <a:pt x="20" y="3"/>
                    <a:pt x="20" y="3"/>
                    <a:pt x="20" y="3"/>
                  </a:cubicBezTo>
                  <a:cubicBezTo>
                    <a:pt x="18" y="26"/>
                    <a:pt x="18" y="26"/>
                    <a:pt x="18" y="26"/>
                  </a:cubicBezTo>
                  <a:cubicBezTo>
                    <a:pt x="18" y="26"/>
                    <a:pt x="19" y="26"/>
                    <a:pt x="19" y="26"/>
                  </a:cubicBezTo>
                  <a:cubicBezTo>
                    <a:pt x="21" y="2"/>
                    <a:pt x="21" y="2"/>
                    <a:pt x="21" y="2"/>
                  </a:cubicBezTo>
                  <a:cubicBezTo>
                    <a:pt x="41" y="9"/>
                    <a:pt x="41" y="9"/>
                    <a:pt x="41" y="9"/>
                  </a:cubicBezTo>
                  <a:cubicBezTo>
                    <a:pt x="23" y="27"/>
                    <a:pt x="23" y="27"/>
                    <a:pt x="23" y="27"/>
                  </a:cubicBezTo>
                  <a:cubicBezTo>
                    <a:pt x="23" y="28"/>
                    <a:pt x="24" y="28"/>
                    <a:pt x="24" y="28"/>
                  </a:cubicBezTo>
                  <a:cubicBezTo>
                    <a:pt x="42" y="10"/>
                    <a:pt x="42" y="10"/>
                    <a:pt x="42" y="10"/>
                  </a:cubicBezTo>
                  <a:cubicBezTo>
                    <a:pt x="51" y="28"/>
                    <a:pt x="51" y="28"/>
                    <a:pt x="51" y="28"/>
                  </a:cubicBezTo>
                  <a:cubicBezTo>
                    <a:pt x="26" y="33"/>
                    <a:pt x="26" y="33"/>
                    <a:pt x="26" y="33"/>
                  </a:cubicBezTo>
                  <a:cubicBezTo>
                    <a:pt x="26" y="33"/>
                    <a:pt x="27" y="34"/>
                    <a:pt x="27" y="34"/>
                  </a:cubicBezTo>
                  <a:cubicBezTo>
                    <a:pt x="51" y="29"/>
                    <a:pt x="51" y="29"/>
                    <a:pt x="51" y="29"/>
                  </a:cubicBezTo>
                  <a:cubicBezTo>
                    <a:pt x="45" y="49"/>
                    <a:pt x="45" y="49"/>
                    <a:pt x="45" y="49"/>
                  </a:cubicBezTo>
                  <a:cubicBezTo>
                    <a:pt x="26" y="39"/>
                    <a:pt x="26" y="39"/>
                    <a:pt x="26" y="39"/>
                  </a:cubicBezTo>
                  <a:cubicBezTo>
                    <a:pt x="25" y="39"/>
                    <a:pt x="25" y="40"/>
                    <a:pt x="25" y="40"/>
                  </a:cubicBezTo>
                  <a:cubicBezTo>
                    <a:pt x="44" y="50"/>
                    <a:pt x="44" y="50"/>
                    <a:pt x="44" y="50"/>
                  </a:cubicBezTo>
                  <a:cubicBezTo>
                    <a:pt x="44" y="49"/>
                    <a:pt x="44" y="49"/>
                    <a:pt x="44" y="49"/>
                  </a:cubicBezTo>
                  <a:cubicBezTo>
                    <a:pt x="46" y="50"/>
                    <a:pt x="46" y="50"/>
                    <a:pt x="46" y="50"/>
                  </a:cubicBezTo>
                  <a:cubicBezTo>
                    <a:pt x="53" y="28"/>
                    <a:pt x="53" y="28"/>
                    <a:pt x="53" y="28"/>
                  </a:cubicBezTo>
                  <a:lnTo>
                    <a:pt x="42" y="8"/>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EFE13980-F740-474C-961D-14719E6DC398}"/>
                </a:ext>
              </a:extLst>
            </p:cNvPr>
            <p:cNvSpPr>
              <a:spLocks noEditPoints="1"/>
            </p:cNvSpPr>
            <p:nvPr/>
          </p:nvSpPr>
          <p:spPr bwMode="auto">
            <a:xfrm>
              <a:off x="6076950" y="4635500"/>
              <a:ext cx="85725" cy="88900"/>
            </a:xfrm>
            <a:custGeom>
              <a:avLst/>
              <a:gdLst>
                <a:gd name="T0" fmla="*/ 10 w 27"/>
                <a:gd name="T1" fmla="*/ 25 h 28"/>
                <a:gd name="T2" fmla="*/ 2 w 27"/>
                <a:gd name="T3" fmla="*/ 10 h 28"/>
                <a:gd name="T4" fmla="*/ 17 w 27"/>
                <a:gd name="T5" fmla="*/ 2 h 28"/>
                <a:gd name="T6" fmla="*/ 25 w 27"/>
                <a:gd name="T7" fmla="*/ 18 h 28"/>
                <a:gd name="T8" fmla="*/ 10 w 27"/>
                <a:gd name="T9" fmla="*/ 25 h 28"/>
                <a:gd name="T10" fmla="*/ 15 w 27"/>
                <a:gd name="T11" fmla="*/ 8 h 28"/>
                <a:gd name="T12" fmla="*/ 8 w 27"/>
                <a:gd name="T13" fmla="*/ 12 h 28"/>
                <a:gd name="T14" fmla="*/ 12 w 27"/>
                <a:gd name="T15" fmla="*/ 20 h 28"/>
                <a:gd name="T16" fmla="*/ 19 w 27"/>
                <a:gd name="T17" fmla="*/ 16 h 28"/>
                <a:gd name="T18" fmla="*/ 15 w 27"/>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0" y="25"/>
                  </a:moveTo>
                  <a:cubicBezTo>
                    <a:pt x="3" y="23"/>
                    <a:pt x="0" y="17"/>
                    <a:pt x="2" y="10"/>
                  </a:cubicBezTo>
                  <a:cubicBezTo>
                    <a:pt x="4" y="4"/>
                    <a:pt x="11" y="0"/>
                    <a:pt x="17" y="2"/>
                  </a:cubicBezTo>
                  <a:cubicBezTo>
                    <a:pt x="24" y="5"/>
                    <a:pt x="27" y="11"/>
                    <a:pt x="25" y="18"/>
                  </a:cubicBezTo>
                  <a:cubicBezTo>
                    <a:pt x="23" y="24"/>
                    <a:pt x="16" y="28"/>
                    <a:pt x="10" y="25"/>
                  </a:cubicBezTo>
                  <a:close/>
                  <a:moveTo>
                    <a:pt x="15" y="8"/>
                  </a:moveTo>
                  <a:cubicBezTo>
                    <a:pt x="12" y="7"/>
                    <a:pt x="9" y="9"/>
                    <a:pt x="8" y="12"/>
                  </a:cubicBezTo>
                  <a:cubicBezTo>
                    <a:pt x="7" y="15"/>
                    <a:pt x="8" y="19"/>
                    <a:pt x="12" y="20"/>
                  </a:cubicBezTo>
                  <a:cubicBezTo>
                    <a:pt x="15" y="21"/>
                    <a:pt x="18" y="19"/>
                    <a:pt x="19" y="16"/>
                  </a:cubicBezTo>
                  <a:cubicBezTo>
                    <a:pt x="20" y="13"/>
                    <a:pt x="19" y="9"/>
                    <a:pt x="15" y="8"/>
                  </a:cubicBezTo>
                  <a:close/>
                </a:path>
              </a:pathLst>
            </a:custGeom>
            <a:solidFill>
              <a:srgbClr val="ADC9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AE50C083-76B7-45DC-B701-D22AD2504D24}"/>
                </a:ext>
              </a:extLst>
            </p:cNvPr>
            <p:cNvSpPr>
              <a:spLocks/>
            </p:cNvSpPr>
            <p:nvPr/>
          </p:nvSpPr>
          <p:spPr bwMode="auto">
            <a:xfrm>
              <a:off x="6108700" y="4552950"/>
              <a:ext cx="41275" cy="38100"/>
            </a:xfrm>
            <a:custGeom>
              <a:avLst/>
              <a:gdLst>
                <a:gd name="T0" fmla="*/ 12 w 13"/>
                <a:gd name="T1" fmla="*/ 8 h 12"/>
                <a:gd name="T2" fmla="*/ 5 w 13"/>
                <a:gd name="T3" fmla="*/ 11 h 12"/>
                <a:gd name="T4" fmla="*/ 1 w 13"/>
                <a:gd name="T5" fmla="*/ 5 h 12"/>
                <a:gd name="T6" fmla="*/ 8 w 13"/>
                <a:gd name="T7" fmla="*/ 1 h 12"/>
                <a:gd name="T8" fmla="*/ 12 w 13"/>
                <a:gd name="T9" fmla="*/ 8 h 12"/>
              </a:gdLst>
              <a:ahLst/>
              <a:cxnLst>
                <a:cxn ang="0">
                  <a:pos x="T0" y="T1"/>
                </a:cxn>
                <a:cxn ang="0">
                  <a:pos x="T2" y="T3"/>
                </a:cxn>
                <a:cxn ang="0">
                  <a:pos x="T4" y="T5"/>
                </a:cxn>
                <a:cxn ang="0">
                  <a:pos x="T6" y="T7"/>
                </a:cxn>
                <a:cxn ang="0">
                  <a:pos x="T8" y="T9"/>
                </a:cxn>
              </a:cxnLst>
              <a:rect l="0" t="0" r="r" b="b"/>
              <a:pathLst>
                <a:path w="13" h="12">
                  <a:moveTo>
                    <a:pt x="12" y="8"/>
                  </a:moveTo>
                  <a:cubicBezTo>
                    <a:pt x="11" y="11"/>
                    <a:pt x="8" y="12"/>
                    <a:pt x="5" y="11"/>
                  </a:cubicBezTo>
                  <a:cubicBezTo>
                    <a:pt x="2" y="10"/>
                    <a:pt x="0" y="7"/>
                    <a:pt x="1" y="5"/>
                  </a:cubicBezTo>
                  <a:cubicBezTo>
                    <a:pt x="2" y="2"/>
                    <a:pt x="5" y="0"/>
                    <a:pt x="8" y="1"/>
                  </a:cubicBezTo>
                  <a:cubicBezTo>
                    <a:pt x="11" y="2"/>
                    <a:pt x="13" y="5"/>
                    <a:pt x="12"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1FF2F84C-B557-4A5A-BB00-9454D9D29550}"/>
                </a:ext>
              </a:extLst>
            </p:cNvPr>
            <p:cNvSpPr>
              <a:spLocks/>
            </p:cNvSpPr>
            <p:nvPr/>
          </p:nvSpPr>
          <p:spPr bwMode="auto">
            <a:xfrm>
              <a:off x="6210300" y="4638675"/>
              <a:ext cx="38100" cy="41275"/>
            </a:xfrm>
            <a:custGeom>
              <a:avLst/>
              <a:gdLst>
                <a:gd name="T0" fmla="*/ 11 w 12"/>
                <a:gd name="T1" fmla="*/ 8 h 13"/>
                <a:gd name="T2" fmla="*/ 4 w 12"/>
                <a:gd name="T3" fmla="*/ 12 h 13"/>
                <a:gd name="T4" fmla="*/ 1 w 12"/>
                <a:gd name="T5" fmla="*/ 5 h 13"/>
                <a:gd name="T6" fmla="*/ 8 w 12"/>
                <a:gd name="T7" fmla="*/ 1 h 13"/>
                <a:gd name="T8" fmla="*/ 11 w 12"/>
                <a:gd name="T9" fmla="*/ 8 h 13"/>
              </a:gdLst>
              <a:ahLst/>
              <a:cxnLst>
                <a:cxn ang="0">
                  <a:pos x="T0" y="T1"/>
                </a:cxn>
                <a:cxn ang="0">
                  <a:pos x="T2" y="T3"/>
                </a:cxn>
                <a:cxn ang="0">
                  <a:pos x="T4" y="T5"/>
                </a:cxn>
                <a:cxn ang="0">
                  <a:pos x="T6" y="T7"/>
                </a:cxn>
                <a:cxn ang="0">
                  <a:pos x="T8" y="T9"/>
                </a:cxn>
              </a:cxnLst>
              <a:rect l="0" t="0" r="r" b="b"/>
              <a:pathLst>
                <a:path w="12" h="13">
                  <a:moveTo>
                    <a:pt x="11" y="8"/>
                  </a:moveTo>
                  <a:cubicBezTo>
                    <a:pt x="10" y="11"/>
                    <a:pt x="7" y="13"/>
                    <a:pt x="4" y="12"/>
                  </a:cubicBezTo>
                  <a:cubicBezTo>
                    <a:pt x="2" y="11"/>
                    <a:pt x="0" y="8"/>
                    <a:pt x="1" y="5"/>
                  </a:cubicBezTo>
                  <a:cubicBezTo>
                    <a:pt x="2" y="2"/>
                    <a:pt x="5" y="0"/>
                    <a:pt x="8" y="1"/>
                  </a:cubicBezTo>
                  <a:cubicBezTo>
                    <a:pt x="10"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7838EFE6-7E95-4518-BA4C-1BA256AC073A}"/>
                </a:ext>
              </a:extLst>
            </p:cNvPr>
            <p:cNvSpPr>
              <a:spLocks/>
            </p:cNvSpPr>
            <p:nvPr/>
          </p:nvSpPr>
          <p:spPr bwMode="auto">
            <a:xfrm>
              <a:off x="6178550" y="4575175"/>
              <a:ext cx="38100" cy="38100"/>
            </a:xfrm>
            <a:custGeom>
              <a:avLst/>
              <a:gdLst>
                <a:gd name="T0" fmla="*/ 11 w 12"/>
                <a:gd name="T1" fmla="*/ 8 h 12"/>
                <a:gd name="T2" fmla="*/ 4 w 12"/>
                <a:gd name="T3" fmla="*/ 11 h 12"/>
                <a:gd name="T4" fmla="*/ 1 w 12"/>
                <a:gd name="T5" fmla="*/ 5 h 12"/>
                <a:gd name="T6" fmla="*/ 8 w 12"/>
                <a:gd name="T7" fmla="*/ 1 h 12"/>
                <a:gd name="T8" fmla="*/ 11 w 12"/>
                <a:gd name="T9" fmla="*/ 8 h 12"/>
              </a:gdLst>
              <a:ahLst/>
              <a:cxnLst>
                <a:cxn ang="0">
                  <a:pos x="T0" y="T1"/>
                </a:cxn>
                <a:cxn ang="0">
                  <a:pos x="T2" y="T3"/>
                </a:cxn>
                <a:cxn ang="0">
                  <a:pos x="T4" y="T5"/>
                </a:cxn>
                <a:cxn ang="0">
                  <a:pos x="T6" y="T7"/>
                </a:cxn>
                <a:cxn ang="0">
                  <a:pos x="T8" y="T9"/>
                </a:cxn>
              </a:cxnLst>
              <a:rect l="0" t="0" r="r" b="b"/>
              <a:pathLst>
                <a:path w="12" h="12">
                  <a:moveTo>
                    <a:pt x="11" y="8"/>
                  </a:moveTo>
                  <a:cubicBezTo>
                    <a:pt x="10" y="11"/>
                    <a:pt x="7" y="12"/>
                    <a:pt x="4" y="11"/>
                  </a:cubicBezTo>
                  <a:cubicBezTo>
                    <a:pt x="1" y="10"/>
                    <a:pt x="0" y="7"/>
                    <a:pt x="1" y="5"/>
                  </a:cubicBezTo>
                  <a:cubicBezTo>
                    <a:pt x="2" y="2"/>
                    <a:pt x="5" y="0"/>
                    <a:pt x="8" y="1"/>
                  </a:cubicBezTo>
                  <a:cubicBezTo>
                    <a:pt x="10"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AEACA08-9A0D-4650-986F-968B25EC1018}"/>
                </a:ext>
              </a:extLst>
            </p:cNvPr>
            <p:cNvSpPr>
              <a:spLocks/>
            </p:cNvSpPr>
            <p:nvPr/>
          </p:nvSpPr>
          <p:spPr bwMode="auto">
            <a:xfrm>
              <a:off x="6045200" y="4584700"/>
              <a:ext cx="38100" cy="38100"/>
            </a:xfrm>
            <a:custGeom>
              <a:avLst/>
              <a:gdLst>
                <a:gd name="T0" fmla="*/ 12 w 12"/>
                <a:gd name="T1" fmla="*/ 8 h 12"/>
                <a:gd name="T2" fmla="*/ 5 w 12"/>
                <a:gd name="T3" fmla="*/ 12 h 12"/>
                <a:gd name="T4" fmla="*/ 1 w 12"/>
                <a:gd name="T5" fmla="*/ 5 h 12"/>
                <a:gd name="T6" fmla="*/ 8 w 12"/>
                <a:gd name="T7" fmla="*/ 1 h 12"/>
                <a:gd name="T8" fmla="*/ 12 w 12"/>
                <a:gd name="T9" fmla="*/ 8 h 12"/>
              </a:gdLst>
              <a:ahLst/>
              <a:cxnLst>
                <a:cxn ang="0">
                  <a:pos x="T0" y="T1"/>
                </a:cxn>
                <a:cxn ang="0">
                  <a:pos x="T2" y="T3"/>
                </a:cxn>
                <a:cxn ang="0">
                  <a:pos x="T4" y="T5"/>
                </a:cxn>
                <a:cxn ang="0">
                  <a:pos x="T6" y="T7"/>
                </a:cxn>
                <a:cxn ang="0">
                  <a:pos x="T8" y="T9"/>
                </a:cxn>
              </a:cxnLst>
              <a:rect l="0" t="0" r="r" b="b"/>
              <a:pathLst>
                <a:path w="12" h="12">
                  <a:moveTo>
                    <a:pt x="12" y="8"/>
                  </a:moveTo>
                  <a:cubicBezTo>
                    <a:pt x="11" y="11"/>
                    <a:pt x="8" y="12"/>
                    <a:pt x="5" y="12"/>
                  </a:cubicBezTo>
                  <a:cubicBezTo>
                    <a:pt x="2" y="11"/>
                    <a:pt x="0" y="8"/>
                    <a:pt x="1" y="5"/>
                  </a:cubicBezTo>
                  <a:cubicBezTo>
                    <a:pt x="2" y="2"/>
                    <a:pt x="5" y="0"/>
                    <a:pt x="8" y="1"/>
                  </a:cubicBezTo>
                  <a:cubicBezTo>
                    <a:pt x="11" y="2"/>
                    <a:pt x="12" y="5"/>
                    <a:pt x="12"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B15CF66C-6A2C-4FE3-9336-91E6B6D10F4C}"/>
                </a:ext>
              </a:extLst>
            </p:cNvPr>
            <p:cNvSpPr>
              <a:spLocks/>
            </p:cNvSpPr>
            <p:nvPr/>
          </p:nvSpPr>
          <p:spPr bwMode="auto">
            <a:xfrm>
              <a:off x="6188075" y="4705350"/>
              <a:ext cx="38100" cy="41275"/>
            </a:xfrm>
            <a:custGeom>
              <a:avLst/>
              <a:gdLst>
                <a:gd name="T0" fmla="*/ 11 w 12"/>
                <a:gd name="T1" fmla="*/ 8 h 13"/>
                <a:gd name="T2" fmla="*/ 4 w 12"/>
                <a:gd name="T3" fmla="*/ 12 h 13"/>
                <a:gd name="T4" fmla="*/ 1 w 12"/>
                <a:gd name="T5" fmla="*/ 5 h 13"/>
                <a:gd name="T6" fmla="*/ 8 w 12"/>
                <a:gd name="T7" fmla="*/ 1 h 13"/>
                <a:gd name="T8" fmla="*/ 11 w 12"/>
                <a:gd name="T9" fmla="*/ 8 h 13"/>
              </a:gdLst>
              <a:ahLst/>
              <a:cxnLst>
                <a:cxn ang="0">
                  <a:pos x="T0" y="T1"/>
                </a:cxn>
                <a:cxn ang="0">
                  <a:pos x="T2" y="T3"/>
                </a:cxn>
                <a:cxn ang="0">
                  <a:pos x="T4" y="T5"/>
                </a:cxn>
                <a:cxn ang="0">
                  <a:pos x="T6" y="T7"/>
                </a:cxn>
                <a:cxn ang="0">
                  <a:pos x="T8" y="T9"/>
                </a:cxn>
              </a:cxnLst>
              <a:rect l="0" t="0" r="r" b="b"/>
              <a:pathLst>
                <a:path w="12" h="13">
                  <a:moveTo>
                    <a:pt x="11" y="8"/>
                  </a:moveTo>
                  <a:cubicBezTo>
                    <a:pt x="10" y="11"/>
                    <a:pt x="7" y="13"/>
                    <a:pt x="4" y="12"/>
                  </a:cubicBezTo>
                  <a:cubicBezTo>
                    <a:pt x="2" y="11"/>
                    <a:pt x="0" y="8"/>
                    <a:pt x="1" y="5"/>
                  </a:cubicBezTo>
                  <a:cubicBezTo>
                    <a:pt x="2" y="2"/>
                    <a:pt x="5" y="0"/>
                    <a:pt x="8" y="1"/>
                  </a:cubicBezTo>
                  <a:cubicBezTo>
                    <a:pt x="11" y="2"/>
                    <a:pt x="12" y="5"/>
                    <a:pt x="11" y="8"/>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33B5A8D6-B148-4781-8287-6962A5FE9A62}"/>
              </a:ext>
            </a:extLst>
          </p:cNvPr>
          <p:cNvGrpSpPr/>
          <p:nvPr/>
        </p:nvGrpSpPr>
        <p:grpSpPr>
          <a:xfrm>
            <a:off x="5762625" y="5219700"/>
            <a:ext cx="685800" cy="685800"/>
            <a:chOff x="5762625" y="5219700"/>
            <a:chExt cx="685800" cy="685800"/>
          </a:xfrm>
        </p:grpSpPr>
        <p:sp>
          <p:nvSpPr>
            <p:cNvPr id="11" name="Freeform 7">
              <a:extLst>
                <a:ext uri="{FF2B5EF4-FFF2-40B4-BE49-F238E27FC236}">
                  <a16:creationId xmlns:a16="http://schemas.microsoft.com/office/drawing/2014/main" id="{B799FAD3-C338-41DA-86BA-9DA9027FB11E}"/>
                </a:ext>
              </a:extLst>
            </p:cNvPr>
            <p:cNvSpPr>
              <a:spLocks/>
            </p:cNvSpPr>
            <p:nvPr/>
          </p:nvSpPr>
          <p:spPr bwMode="auto">
            <a:xfrm>
              <a:off x="5762625" y="5219700"/>
              <a:ext cx="685800" cy="685800"/>
            </a:xfrm>
            <a:custGeom>
              <a:avLst/>
              <a:gdLst>
                <a:gd name="T0" fmla="*/ 108 w 216"/>
                <a:gd name="T1" fmla="*/ 0 h 216"/>
                <a:gd name="T2" fmla="*/ 108 w 216"/>
                <a:gd name="T3" fmla="*/ 0 h 216"/>
                <a:gd name="T4" fmla="*/ 216 w 216"/>
                <a:gd name="T5" fmla="*/ 108 h 216"/>
                <a:gd name="T6" fmla="*/ 216 w 216"/>
                <a:gd name="T7" fmla="*/ 108 h 216"/>
                <a:gd name="T8" fmla="*/ 108 w 216"/>
                <a:gd name="T9" fmla="*/ 216 h 216"/>
                <a:gd name="T10" fmla="*/ 108 w 216"/>
                <a:gd name="T11" fmla="*/ 216 h 216"/>
                <a:gd name="T12" fmla="*/ 0 w 216"/>
                <a:gd name="T13" fmla="*/ 108 h 216"/>
                <a:gd name="T14" fmla="*/ 0 w 216"/>
                <a:gd name="T15" fmla="*/ 108 h 216"/>
                <a:gd name="T16" fmla="*/ 108 w 216"/>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216">
                  <a:moveTo>
                    <a:pt x="108" y="0"/>
                  </a:moveTo>
                  <a:cubicBezTo>
                    <a:pt x="108" y="0"/>
                    <a:pt x="108" y="0"/>
                    <a:pt x="108" y="0"/>
                  </a:cubicBezTo>
                  <a:cubicBezTo>
                    <a:pt x="168" y="0"/>
                    <a:pt x="216" y="49"/>
                    <a:pt x="216" y="108"/>
                  </a:cubicBezTo>
                  <a:cubicBezTo>
                    <a:pt x="216" y="108"/>
                    <a:pt x="216" y="108"/>
                    <a:pt x="216" y="108"/>
                  </a:cubicBezTo>
                  <a:cubicBezTo>
                    <a:pt x="216" y="168"/>
                    <a:pt x="168" y="216"/>
                    <a:pt x="108" y="216"/>
                  </a:cubicBezTo>
                  <a:cubicBezTo>
                    <a:pt x="108" y="216"/>
                    <a:pt x="108" y="216"/>
                    <a:pt x="108" y="216"/>
                  </a:cubicBezTo>
                  <a:cubicBezTo>
                    <a:pt x="48" y="216"/>
                    <a:pt x="0" y="168"/>
                    <a:pt x="0" y="108"/>
                  </a:cubicBezTo>
                  <a:cubicBezTo>
                    <a:pt x="0" y="108"/>
                    <a:pt x="0" y="108"/>
                    <a:pt x="0" y="108"/>
                  </a:cubicBezTo>
                  <a:cubicBezTo>
                    <a:pt x="0" y="49"/>
                    <a:pt x="48" y="0"/>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B3B4BA42-F5CC-457F-87E0-CA90FCDEA22E}"/>
                </a:ext>
              </a:extLst>
            </p:cNvPr>
            <p:cNvGrpSpPr/>
            <p:nvPr/>
          </p:nvGrpSpPr>
          <p:grpSpPr>
            <a:xfrm>
              <a:off x="5854700" y="5311775"/>
              <a:ext cx="495300" cy="504825"/>
              <a:chOff x="5854700" y="5311775"/>
              <a:chExt cx="495300" cy="504825"/>
            </a:xfrm>
          </p:grpSpPr>
          <p:sp>
            <p:nvSpPr>
              <p:cNvPr id="46" name="Freeform 42">
                <a:extLst>
                  <a:ext uri="{FF2B5EF4-FFF2-40B4-BE49-F238E27FC236}">
                    <a16:creationId xmlns:a16="http://schemas.microsoft.com/office/drawing/2014/main" id="{90EAC3D7-C757-4C62-AD81-891BEE468074}"/>
                  </a:ext>
                </a:extLst>
              </p:cNvPr>
              <p:cNvSpPr>
                <a:spLocks/>
              </p:cNvSpPr>
              <p:nvPr/>
            </p:nvSpPr>
            <p:spPr bwMode="auto">
              <a:xfrm>
                <a:off x="5899150" y="5359400"/>
                <a:ext cx="409575" cy="409575"/>
              </a:xfrm>
              <a:custGeom>
                <a:avLst/>
                <a:gdLst>
                  <a:gd name="T0" fmla="*/ 111 w 129"/>
                  <a:gd name="T1" fmla="*/ 110 h 129"/>
                  <a:gd name="T2" fmla="*/ 65 w 129"/>
                  <a:gd name="T3" fmla="*/ 129 h 129"/>
                  <a:gd name="T4" fmla="*/ 19 w 129"/>
                  <a:gd name="T5" fmla="*/ 110 h 129"/>
                  <a:gd name="T6" fmla="*/ 0 w 129"/>
                  <a:gd name="T7" fmla="*/ 64 h 129"/>
                  <a:gd name="T8" fmla="*/ 19 w 129"/>
                  <a:gd name="T9" fmla="*/ 19 h 129"/>
                  <a:gd name="T10" fmla="*/ 65 w 129"/>
                  <a:gd name="T11" fmla="*/ 0 h 129"/>
                  <a:gd name="T12" fmla="*/ 111 w 129"/>
                  <a:gd name="T13" fmla="*/ 19 h 129"/>
                  <a:gd name="T14" fmla="*/ 129 w 129"/>
                  <a:gd name="T15" fmla="*/ 64 h 129"/>
                  <a:gd name="T16" fmla="*/ 111 w 129"/>
                  <a:gd name="T17" fmla="*/ 1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129">
                    <a:moveTo>
                      <a:pt x="111" y="110"/>
                    </a:moveTo>
                    <a:cubicBezTo>
                      <a:pt x="98" y="122"/>
                      <a:pt x="82" y="129"/>
                      <a:pt x="65" y="129"/>
                    </a:cubicBezTo>
                    <a:cubicBezTo>
                      <a:pt x="48" y="129"/>
                      <a:pt x="31" y="122"/>
                      <a:pt x="19" y="110"/>
                    </a:cubicBezTo>
                    <a:cubicBezTo>
                      <a:pt x="7" y="98"/>
                      <a:pt x="0" y="82"/>
                      <a:pt x="0" y="64"/>
                    </a:cubicBezTo>
                    <a:cubicBezTo>
                      <a:pt x="0" y="47"/>
                      <a:pt x="7" y="31"/>
                      <a:pt x="19" y="19"/>
                    </a:cubicBezTo>
                    <a:cubicBezTo>
                      <a:pt x="31" y="6"/>
                      <a:pt x="48" y="0"/>
                      <a:pt x="65" y="0"/>
                    </a:cubicBezTo>
                    <a:cubicBezTo>
                      <a:pt x="82" y="0"/>
                      <a:pt x="98" y="6"/>
                      <a:pt x="111" y="19"/>
                    </a:cubicBezTo>
                    <a:cubicBezTo>
                      <a:pt x="123" y="31"/>
                      <a:pt x="129" y="47"/>
                      <a:pt x="129" y="64"/>
                    </a:cubicBezTo>
                    <a:cubicBezTo>
                      <a:pt x="129" y="82"/>
                      <a:pt x="123" y="98"/>
                      <a:pt x="111"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6928793A-9DC6-4D76-9F50-50F55209574E}"/>
                  </a:ext>
                </a:extLst>
              </p:cNvPr>
              <p:cNvSpPr>
                <a:spLocks noEditPoints="1"/>
              </p:cNvSpPr>
              <p:nvPr/>
            </p:nvSpPr>
            <p:spPr bwMode="auto">
              <a:xfrm>
                <a:off x="5918200" y="5375275"/>
                <a:ext cx="374650" cy="374650"/>
              </a:xfrm>
              <a:custGeom>
                <a:avLst/>
                <a:gdLst>
                  <a:gd name="T0" fmla="*/ 57 w 118"/>
                  <a:gd name="T1" fmla="*/ 117 h 118"/>
                  <a:gd name="T2" fmla="*/ 59 w 118"/>
                  <a:gd name="T3" fmla="*/ 106 h 118"/>
                  <a:gd name="T4" fmla="*/ 61 w 118"/>
                  <a:gd name="T5" fmla="*/ 117 h 118"/>
                  <a:gd name="T6" fmla="*/ 59 w 118"/>
                  <a:gd name="T7" fmla="*/ 13 h 118"/>
                  <a:gd name="T8" fmla="*/ 57 w 118"/>
                  <a:gd name="T9" fmla="*/ 2 h 118"/>
                  <a:gd name="T10" fmla="*/ 61 w 118"/>
                  <a:gd name="T11" fmla="*/ 2 h 118"/>
                  <a:gd name="T12" fmla="*/ 59 w 118"/>
                  <a:gd name="T13" fmla="*/ 13 h 118"/>
                  <a:gd name="T14" fmla="*/ 107 w 118"/>
                  <a:gd name="T15" fmla="*/ 61 h 118"/>
                  <a:gd name="T16" fmla="*/ 107 w 118"/>
                  <a:gd name="T17" fmla="*/ 58 h 118"/>
                  <a:gd name="T18" fmla="*/ 118 w 118"/>
                  <a:gd name="T19" fmla="*/ 59 h 118"/>
                  <a:gd name="T20" fmla="*/ 11 w 118"/>
                  <a:gd name="T21" fmla="*/ 61 h 118"/>
                  <a:gd name="T22" fmla="*/ 0 w 118"/>
                  <a:gd name="T23" fmla="*/ 59 h 118"/>
                  <a:gd name="T24" fmla="*/ 11 w 118"/>
                  <a:gd name="T25" fmla="*/ 58 h 118"/>
                  <a:gd name="T26" fmla="*/ 11 w 118"/>
                  <a:gd name="T27" fmla="*/ 61 h 118"/>
                  <a:gd name="T28" fmla="*/ 8 w 118"/>
                  <a:gd name="T29" fmla="*/ 89 h 118"/>
                  <a:gd name="T30" fmla="*/ 16 w 118"/>
                  <a:gd name="T31" fmla="*/ 82 h 118"/>
                  <a:gd name="T32" fmla="*/ 18 w 118"/>
                  <a:gd name="T33" fmla="*/ 85 h 118"/>
                  <a:gd name="T34" fmla="*/ 9 w 118"/>
                  <a:gd name="T35" fmla="*/ 90 h 118"/>
                  <a:gd name="T36" fmla="*/ 99 w 118"/>
                  <a:gd name="T37" fmla="*/ 36 h 118"/>
                  <a:gd name="T38" fmla="*/ 108 w 118"/>
                  <a:gd name="T39" fmla="*/ 29 h 118"/>
                  <a:gd name="T40" fmla="*/ 109 w 118"/>
                  <a:gd name="T41" fmla="*/ 32 h 118"/>
                  <a:gd name="T42" fmla="*/ 101 w 118"/>
                  <a:gd name="T43" fmla="*/ 37 h 118"/>
                  <a:gd name="T44" fmla="*/ 86 w 118"/>
                  <a:gd name="T45" fmla="*/ 110 h 118"/>
                  <a:gd name="T46" fmla="*/ 82 w 118"/>
                  <a:gd name="T47" fmla="*/ 100 h 118"/>
                  <a:gd name="T48" fmla="*/ 89 w 118"/>
                  <a:gd name="T49" fmla="*/ 108 h 118"/>
                  <a:gd name="T50" fmla="*/ 88 w 118"/>
                  <a:gd name="T51" fmla="*/ 111 h 118"/>
                  <a:gd name="T52" fmla="*/ 33 w 118"/>
                  <a:gd name="T53" fmla="*/ 18 h 118"/>
                  <a:gd name="T54" fmla="*/ 29 w 118"/>
                  <a:gd name="T55" fmla="*/ 8 h 118"/>
                  <a:gd name="T56" fmla="*/ 36 w 118"/>
                  <a:gd name="T57" fmla="*/ 17 h 118"/>
                  <a:gd name="T58" fmla="*/ 35 w 118"/>
                  <a:gd name="T59" fmla="*/ 19 h 118"/>
                  <a:gd name="T60" fmla="*/ 29 w 118"/>
                  <a:gd name="T61" fmla="*/ 110 h 118"/>
                  <a:gd name="T62" fmla="*/ 33 w 118"/>
                  <a:gd name="T63" fmla="*/ 100 h 118"/>
                  <a:gd name="T64" fmla="*/ 36 w 118"/>
                  <a:gd name="T65" fmla="*/ 102 h 118"/>
                  <a:gd name="T66" fmla="*/ 30 w 118"/>
                  <a:gd name="T67" fmla="*/ 111 h 118"/>
                  <a:gd name="T68" fmla="*/ 82 w 118"/>
                  <a:gd name="T69" fmla="*/ 19 h 118"/>
                  <a:gd name="T70" fmla="*/ 86 w 118"/>
                  <a:gd name="T71" fmla="*/ 9 h 118"/>
                  <a:gd name="T72" fmla="*/ 89 w 118"/>
                  <a:gd name="T73" fmla="*/ 10 h 118"/>
                  <a:gd name="T74" fmla="*/ 83 w 118"/>
                  <a:gd name="T75" fmla="*/ 19 h 118"/>
                  <a:gd name="T76" fmla="*/ 108 w 118"/>
                  <a:gd name="T77" fmla="*/ 89 h 118"/>
                  <a:gd name="T78" fmla="*/ 99 w 118"/>
                  <a:gd name="T79" fmla="*/ 83 h 118"/>
                  <a:gd name="T80" fmla="*/ 109 w 118"/>
                  <a:gd name="T81" fmla="*/ 87 h 118"/>
                  <a:gd name="T82" fmla="*/ 109 w 118"/>
                  <a:gd name="T83" fmla="*/ 90 h 118"/>
                  <a:gd name="T84" fmla="*/ 16 w 118"/>
                  <a:gd name="T85" fmla="*/ 37 h 118"/>
                  <a:gd name="T86" fmla="*/ 8 w 118"/>
                  <a:gd name="T87" fmla="*/ 30 h 118"/>
                  <a:gd name="T88" fmla="*/ 18 w 118"/>
                  <a:gd name="T89" fmla="*/ 34 h 118"/>
                  <a:gd name="T90" fmla="*/ 17 w 118"/>
                  <a:gd name="T9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8">
                    <a:moveTo>
                      <a:pt x="59" y="118"/>
                    </a:moveTo>
                    <a:cubicBezTo>
                      <a:pt x="58" y="118"/>
                      <a:pt x="57" y="118"/>
                      <a:pt x="57" y="117"/>
                    </a:cubicBezTo>
                    <a:cubicBezTo>
                      <a:pt x="57" y="107"/>
                      <a:pt x="57" y="107"/>
                      <a:pt x="57" y="107"/>
                    </a:cubicBezTo>
                    <a:cubicBezTo>
                      <a:pt x="57" y="107"/>
                      <a:pt x="58" y="106"/>
                      <a:pt x="59" y="106"/>
                    </a:cubicBezTo>
                    <a:cubicBezTo>
                      <a:pt x="60" y="106"/>
                      <a:pt x="61" y="107"/>
                      <a:pt x="61" y="107"/>
                    </a:cubicBezTo>
                    <a:cubicBezTo>
                      <a:pt x="61" y="117"/>
                      <a:pt x="61" y="117"/>
                      <a:pt x="61" y="117"/>
                    </a:cubicBezTo>
                    <a:cubicBezTo>
                      <a:pt x="61" y="118"/>
                      <a:pt x="60" y="118"/>
                      <a:pt x="59" y="118"/>
                    </a:cubicBezTo>
                    <a:close/>
                    <a:moveTo>
                      <a:pt x="59" y="13"/>
                    </a:moveTo>
                    <a:cubicBezTo>
                      <a:pt x="58" y="13"/>
                      <a:pt x="57" y="12"/>
                      <a:pt x="57" y="11"/>
                    </a:cubicBezTo>
                    <a:cubicBezTo>
                      <a:pt x="57" y="2"/>
                      <a:pt x="57" y="2"/>
                      <a:pt x="57" y="2"/>
                    </a:cubicBezTo>
                    <a:cubicBezTo>
                      <a:pt x="57" y="1"/>
                      <a:pt x="58" y="0"/>
                      <a:pt x="59" y="0"/>
                    </a:cubicBezTo>
                    <a:cubicBezTo>
                      <a:pt x="60" y="0"/>
                      <a:pt x="61" y="1"/>
                      <a:pt x="61" y="2"/>
                    </a:cubicBezTo>
                    <a:cubicBezTo>
                      <a:pt x="61" y="11"/>
                      <a:pt x="61" y="11"/>
                      <a:pt x="61" y="11"/>
                    </a:cubicBezTo>
                    <a:cubicBezTo>
                      <a:pt x="61" y="12"/>
                      <a:pt x="60" y="13"/>
                      <a:pt x="59" y="13"/>
                    </a:cubicBezTo>
                    <a:close/>
                    <a:moveTo>
                      <a:pt x="116" y="61"/>
                    </a:moveTo>
                    <a:cubicBezTo>
                      <a:pt x="107" y="61"/>
                      <a:pt x="107" y="61"/>
                      <a:pt x="107" y="61"/>
                    </a:cubicBezTo>
                    <a:cubicBezTo>
                      <a:pt x="106" y="61"/>
                      <a:pt x="105" y="60"/>
                      <a:pt x="105" y="59"/>
                    </a:cubicBezTo>
                    <a:cubicBezTo>
                      <a:pt x="105" y="58"/>
                      <a:pt x="106" y="58"/>
                      <a:pt x="107" y="58"/>
                    </a:cubicBezTo>
                    <a:cubicBezTo>
                      <a:pt x="116" y="58"/>
                      <a:pt x="116" y="58"/>
                      <a:pt x="116" y="58"/>
                    </a:cubicBezTo>
                    <a:cubicBezTo>
                      <a:pt x="117" y="58"/>
                      <a:pt x="118" y="58"/>
                      <a:pt x="118" y="59"/>
                    </a:cubicBezTo>
                    <a:cubicBezTo>
                      <a:pt x="118" y="60"/>
                      <a:pt x="117" y="61"/>
                      <a:pt x="116" y="61"/>
                    </a:cubicBezTo>
                    <a:close/>
                    <a:moveTo>
                      <a:pt x="11" y="61"/>
                    </a:moveTo>
                    <a:cubicBezTo>
                      <a:pt x="1" y="61"/>
                      <a:pt x="1" y="61"/>
                      <a:pt x="1" y="61"/>
                    </a:cubicBezTo>
                    <a:cubicBezTo>
                      <a:pt x="1" y="61"/>
                      <a:pt x="0" y="60"/>
                      <a:pt x="0" y="59"/>
                    </a:cubicBezTo>
                    <a:cubicBezTo>
                      <a:pt x="0" y="58"/>
                      <a:pt x="1" y="58"/>
                      <a:pt x="1" y="58"/>
                    </a:cubicBezTo>
                    <a:cubicBezTo>
                      <a:pt x="11" y="58"/>
                      <a:pt x="11" y="58"/>
                      <a:pt x="11" y="58"/>
                    </a:cubicBezTo>
                    <a:cubicBezTo>
                      <a:pt x="12" y="58"/>
                      <a:pt x="12" y="58"/>
                      <a:pt x="12" y="59"/>
                    </a:cubicBezTo>
                    <a:cubicBezTo>
                      <a:pt x="12" y="60"/>
                      <a:pt x="12" y="61"/>
                      <a:pt x="11" y="61"/>
                    </a:cubicBezTo>
                    <a:close/>
                    <a:moveTo>
                      <a:pt x="9" y="90"/>
                    </a:moveTo>
                    <a:cubicBezTo>
                      <a:pt x="9" y="90"/>
                      <a:pt x="8" y="89"/>
                      <a:pt x="8" y="89"/>
                    </a:cubicBezTo>
                    <a:cubicBezTo>
                      <a:pt x="7" y="88"/>
                      <a:pt x="8" y="87"/>
                      <a:pt x="8" y="87"/>
                    </a:cubicBezTo>
                    <a:cubicBezTo>
                      <a:pt x="16" y="82"/>
                      <a:pt x="16" y="82"/>
                      <a:pt x="16" y="82"/>
                    </a:cubicBezTo>
                    <a:cubicBezTo>
                      <a:pt x="17" y="81"/>
                      <a:pt x="18" y="82"/>
                      <a:pt x="19" y="83"/>
                    </a:cubicBezTo>
                    <a:cubicBezTo>
                      <a:pt x="19" y="83"/>
                      <a:pt x="19" y="84"/>
                      <a:pt x="18" y="85"/>
                    </a:cubicBezTo>
                    <a:cubicBezTo>
                      <a:pt x="10" y="89"/>
                      <a:pt x="10" y="89"/>
                      <a:pt x="10" y="89"/>
                    </a:cubicBezTo>
                    <a:cubicBezTo>
                      <a:pt x="10" y="90"/>
                      <a:pt x="9" y="90"/>
                      <a:pt x="9" y="90"/>
                    </a:cubicBezTo>
                    <a:close/>
                    <a:moveTo>
                      <a:pt x="101" y="37"/>
                    </a:moveTo>
                    <a:cubicBezTo>
                      <a:pt x="100" y="37"/>
                      <a:pt x="99" y="37"/>
                      <a:pt x="99" y="36"/>
                    </a:cubicBezTo>
                    <a:cubicBezTo>
                      <a:pt x="99" y="35"/>
                      <a:pt x="99" y="34"/>
                      <a:pt x="100" y="34"/>
                    </a:cubicBezTo>
                    <a:cubicBezTo>
                      <a:pt x="108" y="29"/>
                      <a:pt x="108" y="29"/>
                      <a:pt x="108" y="29"/>
                    </a:cubicBezTo>
                    <a:cubicBezTo>
                      <a:pt x="109" y="29"/>
                      <a:pt x="110" y="29"/>
                      <a:pt x="110" y="30"/>
                    </a:cubicBezTo>
                    <a:cubicBezTo>
                      <a:pt x="111" y="31"/>
                      <a:pt x="110" y="32"/>
                      <a:pt x="109" y="32"/>
                    </a:cubicBezTo>
                    <a:cubicBezTo>
                      <a:pt x="101" y="37"/>
                      <a:pt x="101" y="37"/>
                      <a:pt x="101" y="37"/>
                    </a:cubicBezTo>
                    <a:cubicBezTo>
                      <a:pt x="101" y="37"/>
                      <a:pt x="101" y="37"/>
                      <a:pt x="101" y="37"/>
                    </a:cubicBezTo>
                    <a:close/>
                    <a:moveTo>
                      <a:pt x="88" y="111"/>
                    </a:moveTo>
                    <a:cubicBezTo>
                      <a:pt x="87" y="111"/>
                      <a:pt x="87" y="110"/>
                      <a:pt x="86" y="110"/>
                    </a:cubicBezTo>
                    <a:cubicBezTo>
                      <a:pt x="82" y="102"/>
                      <a:pt x="82" y="102"/>
                      <a:pt x="82" y="102"/>
                    </a:cubicBezTo>
                    <a:cubicBezTo>
                      <a:pt x="81" y="101"/>
                      <a:pt x="81" y="100"/>
                      <a:pt x="82" y="100"/>
                    </a:cubicBezTo>
                    <a:cubicBezTo>
                      <a:pt x="83" y="99"/>
                      <a:pt x="84" y="99"/>
                      <a:pt x="84" y="100"/>
                    </a:cubicBezTo>
                    <a:cubicBezTo>
                      <a:pt x="89" y="108"/>
                      <a:pt x="89" y="108"/>
                      <a:pt x="89" y="108"/>
                    </a:cubicBezTo>
                    <a:cubicBezTo>
                      <a:pt x="90" y="109"/>
                      <a:pt x="89" y="110"/>
                      <a:pt x="88" y="110"/>
                    </a:cubicBezTo>
                    <a:cubicBezTo>
                      <a:pt x="88" y="111"/>
                      <a:pt x="88" y="111"/>
                      <a:pt x="88" y="111"/>
                    </a:cubicBezTo>
                    <a:close/>
                    <a:moveTo>
                      <a:pt x="35" y="19"/>
                    </a:moveTo>
                    <a:cubicBezTo>
                      <a:pt x="34" y="19"/>
                      <a:pt x="34" y="19"/>
                      <a:pt x="33" y="18"/>
                    </a:cubicBezTo>
                    <a:cubicBezTo>
                      <a:pt x="29" y="10"/>
                      <a:pt x="29" y="10"/>
                      <a:pt x="29" y="10"/>
                    </a:cubicBezTo>
                    <a:cubicBezTo>
                      <a:pt x="28" y="10"/>
                      <a:pt x="29" y="9"/>
                      <a:pt x="29" y="8"/>
                    </a:cubicBezTo>
                    <a:cubicBezTo>
                      <a:pt x="30" y="8"/>
                      <a:pt x="31" y="8"/>
                      <a:pt x="32" y="9"/>
                    </a:cubicBezTo>
                    <a:cubicBezTo>
                      <a:pt x="36" y="17"/>
                      <a:pt x="36" y="17"/>
                      <a:pt x="36" y="17"/>
                    </a:cubicBezTo>
                    <a:cubicBezTo>
                      <a:pt x="37" y="18"/>
                      <a:pt x="36" y="19"/>
                      <a:pt x="36" y="19"/>
                    </a:cubicBezTo>
                    <a:cubicBezTo>
                      <a:pt x="35" y="19"/>
                      <a:pt x="35" y="19"/>
                      <a:pt x="35" y="19"/>
                    </a:cubicBezTo>
                    <a:close/>
                    <a:moveTo>
                      <a:pt x="30" y="111"/>
                    </a:moveTo>
                    <a:cubicBezTo>
                      <a:pt x="30" y="111"/>
                      <a:pt x="30" y="111"/>
                      <a:pt x="29" y="110"/>
                    </a:cubicBezTo>
                    <a:cubicBezTo>
                      <a:pt x="29" y="110"/>
                      <a:pt x="28" y="109"/>
                      <a:pt x="29" y="108"/>
                    </a:cubicBezTo>
                    <a:cubicBezTo>
                      <a:pt x="33" y="100"/>
                      <a:pt x="33" y="100"/>
                      <a:pt x="33" y="100"/>
                    </a:cubicBezTo>
                    <a:cubicBezTo>
                      <a:pt x="34" y="99"/>
                      <a:pt x="35" y="99"/>
                      <a:pt x="36" y="100"/>
                    </a:cubicBezTo>
                    <a:cubicBezTo>
                      <a:pt x="36" y="100"/>
                      <a:pt x="37" y="101"/>
                      <a:pt x="36" y="102"/>
                    </a:cubicBezTo>
                    <a:cubicBezTo>
                      <a:pt x="32" y="110"/>
                      <a:pt x="32" y="110"/>
                      <a:pt x="32" y="110"/>
                    </a:cubicBezTo>
                    <a:cubicBezTo>
                      <a:pt x="31" y="110"/>
                      <a:pt x="31" y="111"/>
                      <a:pt x="30" y="111"/>
                    </a:cubicBezTo>
                    <a:close/>
                    <a:moveTo>
                      <a:pt x="83" y="19"/>
                    </a:moveTo>
                    <a:cubicBezTo>
                      <a:pt x="83" y="19"/>
                      <a:pt x="82" y="19"/>
                      <a:pt x="82" y="19"/>
                    </a:cubicBezTo>
                    <a:cubicBezTo>
                      <a:pt x="81" y="19"/>
                      <a:pt x="81" y="18"/>
                      <a:pt x="82" y="17"/>
                    </a:cubicBezTo>
                    <a:cubicBezTo>
                      <a:pt x="86" y="9"/>
                      <a:pt x="86" y="9"/>
                      <a:pt x="86" y="9"/>
                    </a:cubicBezTo>
                    <a:cubicBezTo>
                      <a:pt x="87" y="8"/>
                      <a:pt x="88" y="8"/>
                      <a:pt x="88" y="8"/>
                    </a:cubicBezTo>
                    <a:cubicBezTo>
                      <a:pt x="89" y="9"/>
                      <a:pt x="90" y="10"/>
                      <a:pt x="89" y="10"/>
                    </a:cubicBezTo>
                    <a:cubicBezTo>
                      <a:pt x="84" y="18"/>
                      <a:pt x="84" y="18"/>
                      <a:pt x="84" y="18"/>
                    </a:cubicBezTo>
                    <a:cubicBezTo>
                      <a:pt x="84" y="19"/>
                      <a:pt x="84" y="19"/>
                      <a:pt x="83" y="19"/>
                    </a:cubicBezTo>
                    <a:close/>
                    <a:moveTo>
                      <a:pt x="109" y="90"/>
                    </a:moveTo>
                    <a:cubicBezTo>
                      <a:pt x="108" y="90"/>
                      <a:pt x="108" y="90"/>
                      <a:pt x="108" y="89"/>
                    </a:cubicBezTo>
                    <a:cubicBezTo>
                      <a:pt x="100" y="85"/>
                      <a:pt x="100" y="85"/>
                      <a:pt x="100" y="85"/>
                    </a:cubicBezTo>
                    <a:cubicBezTo>
                      <a:pt x="99" y="84"/>
                      <a:pt x="99" y="83"/>
                      <a:pt x="99" y="83"/>
                    </a:cubicBezTo>
                    <a:cubicBezTo>
                      <a:pt x="100" y="82"/>
                      <a:pt x="101" y="81"/>
                      <a:pt x="101" y="82"/>
                    </a:cubicBezTo>
                    <a:cubicBezTo>
                      <a:pt x="109" y="87"/>
                      <a:pt x="109" y="87"/>
                      <a:pt x="109" y="87"/>
                    </a:cubicBezTo>
                    <a:cubicBezTo>
                      <a:pt x="110" y="87"/>
                      <a:pt x="111" y="88"/>
                      <a:pt x="110" y="89"/>
                    </a:cubicBezTo>
                    <a:cubicBezTo>
                      <a:pt x="110" y="89"/>
                      <a:pt x="109" y="90"/>
                      <a:pt x="109" y="90"/>
                    </a:cubicBezTo>
                    <a:close/>
                    <a:moveTo>
                      <a:pt x="17" y="37"/>
                    </a:moveTo>
                    <a:cubicBezTo>
                      <a:pt x="17" y="37"/>
                      <a:pt x="17" y="37"/>
                      <a:pt x="16" y="37"/>
                    </a:cubicBezTo>
                    <a:cubicBezTo>
                      <a:pt x="8" y="32"/>
                      <a:pt x="8" y="32"/>
                      <a:pt x="8" y="32"/>
                    </a:cubicBezTo>
                    <a:cubicBezTo>
                      <a:pt x="8" y="32"/>
                      <a:pt x="7" y="31"/>
                      <a:pt x="8" y="30"/>
                    </a:cubicBezTo>
                    <a:cubicBezTo>
                      <a:pt x="8" y="29"/>
                      <a:pt x="9" y="29"/>
                      <a:pt x="10" y="29"/>
                    </a:cubicBezTo>
                    <a:cubicBezTo>
                      <a:pt x="18" y="34"/>
                      <a:pt x="18" y="34"/>
                      <a:pt x="18" y="34"/>
                    </a:cubicBezTo>
                    <a:cubicBezTo>
                      <a:pt x="19" y="34"/>
                      <a:pt x="19" y="35"/>
                      <a:pt x="19" y="36"/>
                    </a:cubicBezTo>
                    <a:cubicBezTo>
                      <a:pt x="18" y="37"/>
                      <a:pt x="18" y="37"/>
                      <a:pt x="17" y="37"/>
                    </a:cubicBez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8983E2A1-06B8-4802-9036-4830377692D9}"/>
                  </a:ext>
                </a:extLst>
              </p:cNvPr>
              <p:cNvSpPr>
                <a:spLocks/>
              </p:cNvSpPr>
              <p:nvPr/>
            </p:nvSpPr>
            <p:spPr bwMode="auto">
              <a:xfrm>
                <a:off x="6127750" y="5495925"/>
                <a:ext cx="53975" cy="47625"/>
              </a:xfrm>
              <a:custGeom>
                <a:avLst/>
                <a:gdLst>
                  <a:gd name="T0" fmla="*/ 0 w 17"/>
                  <a:gd name="T1" fmla="*/ 11 h 15"/>
                  <a:gd name="T2" fmla="*/ 4 w 17"/>
                  <a:gd name="T3" fmla="*/ 15 h 15"/>
                  <a:gd name="T4" fmla="*/ 17 w 17"/>
                  <a:gd name="T5" fmla="*/ 0 h 15"/>
                  <a:gd name="T6" fmla="*/ 0 w 17"/>
                  <a:gd name="T7" fmla="*/ 11 h 15"/>
                </a:gdLst>
                <a:ahLst/>
                <a:cxnLst>
                  <a:cxn ang="0">
                    <a:pos x="T0" y="T1"/>
                  </a:cxn>
                  <a:cxn ang="0">
                    <a:pos x="T2" y="T3"/>
                  </a:cxn>
                  <a:cxn ang="0">
                    <a:pos x="T4" y="T5"/>
                  </a:cxn>
                  <a:cxn ang="0">
                    <a:pos x="T6" y="T7"/>
                  </a:cxn>
                </a:cxnLst>
                <a:rect l="0" t="0" r="r" b="b"/>
                <a:pathLst>
                  <a:path w="17" h="15">
                    <a:moveTo>
                      <a:pt x="0" y="11"/>
                    </a:moveTo>
                    <a:cubicBezTo>
                      <a:pt x="2" y="12"/>
                      <a:pt x="3" y="14"/>
                      <a:pt x="4" y="15"/>
                    </a:cubicBezTo>
                    <a:cubicBezTo>
                      <a:pt x="17" y="0"/>
                      <a:pt x="17" y="0"/>
                      <a:pt x="17" y="0"/>
                    </a:cubicBezTo>
                    <a:lnTo>
                      <a:pt x="0" y="11"/>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6866A886-4F27-44CE-B0EA-EEDEFDE6349F}"/>
                  </a:ext>
                </a:extLst>
              </p:cNvPr>
              <p:cNvSpPr>
                <a:spLocks/>
              </p:cNvSpPr>
              <p:nvPr/>
            </p:nvSpPr>
            <p:spPr bwMode="auto">
              <a:xfrm>
                <a:off x="6105525" y="5391150"/>
                <a:ext cx="57150" cy="139700"/>
              </a:xfrm>
              <a:custGeom>
                <a:avLst/>
                <a:gdLst>
                  <a:gd name="T0" fmla="*/ 7 w 18"/>
                  <a:gd name="T1" fmla="*/ 44 h 44"/>
                  <a:gd name="T2" fmla="*/ 18 w 18"/>
                  <a:gd name="T3" fmla="*/ 0 h 44"/>
                  <a:gd name="T4" fmla="*/ 0 w 18"/>
                  <a:gd name="T5" fmla="*/ 42 h 44"/>
                  <a:gd name="T6" fmla="*/ 7 w 18"/>
                  <a:gd name="T7" fmla="*/ 44 h 44"/>
                </a:gdLst>
                <a:ahLst/>
                <a:cxnLst>
                  <a:cxn ang="0">
                    <a:pos x="T0" y="T1"/>
                  </a:cxn>
                  <a:cxn ang="0">
                    <a:pos x="T2" y="T3"/>
                  </a:cxn>
                  <a:cxn ang="0">
                    <a:pos x="T4" y="T5"/>
                  </a:cxn>
                  <a:cxn ang="0">
                    <a:pos x="T6" y="T7"/>
                  </a:cxn>
                </a:cxnLst>
                <a:rect l="0" t="0" r="r" b="b"/>
                <a:pathLst>
                  <a:path w="18" h="44">
                    <a:moveTo>
                      <a:pt x="7" y="44"/>
                    </a:moveTo>
                    <a:cubicBezTo>
                      <a:pt x="18" y="0"/>
                      <a:pt x="18" y="0"/>
                      <a:pt x="18" y="0"/>
                    </a:cubicBezTo>
                    <a:cubicBezTo>
                      <a:pt x="0" y="42"/>
                      <a:pt x="0" y="42"/>
                      <a:pt x="0" y="42"/>
                    </a:cubicBezTo>
                    <a:cubicBezTo>
                      <a:pt x="3" y="42"/>
                      <a:pt x="5" y="43"/>
                      <a:pt x="7" y="4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46">
                <a:extLst>
                  <a:ext uri="{FF2B5EF4-FFF2-40B4-BE49-F238E27FC236}">
                    <a16:creationId xmlns:a16="http://schemas.microsoft.com/office/drawing/2014/main" id="{7803C770-1B31-4752-8078-87E6445D0BB7}"/>
                  </a:ext>
                </a:extLst>
              </p:cNvPr>
              <p:cNvSpPr>
                <a:spLocks noChangeArrowheads="1"/>
              </p:cNvSpPr>
              <p:nvPr/>
            </p:nvSpPr>
            <p:spPr bwMode="auto">
              <a:xfrm>
                <a:off x="6064250" y="5524500"/>
                <a:ext cx="79375" cy="793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FA9FE915-8D2E-4270-BEF4-85998F618D79}"/>
                  </a:ext>
                </a:extLst>
              </p:cNvPr>
              <p:cNvSpPr>
                <a:spLocks/>
              </p:cNvSpPr>
              <p:nvPr/>
            </p:nvSpPr>
            <p:spPr bwMode="auto">
              <a:xfrm>
                <a:off x="5854700" y="5311775"/>
                <a:ext cx="495300" cy="504825"/>
              </a:xfrm>
              <a:custGeom>
                <a:avLst/>
                <a:gdLst>
                  <a:gd name="T0" fmla="*/ 145 w 156"/>
                  <a:gd name="T1" fmla="*/ 51 h 159"/>
                  <a:gd name="T2" fmla="*/ 143 w 156"/>
                  <a:gd name="T3" fmla="*/ 50 h 159"/>
                  <a:gd name="T4" fmla="*/ 140 w 156"/>
                  <a:gd name="T5" fmla="*/ 50 h 159"/>
                  <a:gd name="T6" fmla="*/ 136 w 156"/>
                  <a:gd name="T7" fmla="*/ 50 h 159"/>
                  <a:gd name="T8" fmla="*/ 143 w 156"/>
                  <a:gd name="T9" fmla="*/ 81 h 159"/>
                  <a:gd name="T10" fmla="*/ 125 w 156"/>
                  <a:gd name="T11" fmla="*/ 124 h 159"/>
                  <a:gd name="T12" fmla="*/ 78 w 156"/>
                  <a:gd name="T13" fmla="*/ 144 h 159"/>
                  <a:gd name="T14" fmla="*/ 34 w 156"/>
                  <a:gd name="T15" fmla="*/ 126 h 159"/>
                  <a:gd name="T16" fmla="*/ 14 w 156"/>
                  <a:gd name="T17" fmla="*/ 78 h 159"/>
                  <a:gd name="T18" fmla="*/ 33 w 156"/>
                  <a:gd name="T19" fmla="*/ 34 h 159"/>
                  <a:gd name="T20" fmla="*/ 79 w 156"/>
                  <a:gd name="T21" fmla="*/ 15 h 159"/>
                  <a:gd name="T22" fmla="*/ 124 w 156"/>
                  <a:gd name="T23" fmla="*/ 34 h 159"/>
                  <a:gd name="T24" fmla="*/ 117 w 156"/>
                  <a:gd name="T25" fmla="*/ 41 h 159"/>
                  <a:gd name="T26" fmla="*/ 118 w 156"/>
                  <a:gd name="T27" fmla="*/ 45 h 159"/>
                  <a:gd name="T28" fmla="*/ 138 w 156"/>
                  <a:gd name="T29" fmla="*/ 45 h 159"/>
                  <a:gd name="T30" fmla="*/ 140 w 156"/>
                  <a:gd name="T31" fmla="*/ 43 h 159"/>
                  <a:gd name="T32" fmla="*/ 140 w 156"/>
                  <a:gd name="T33" fmla="*/ 41 h 159"/>
                  <a:gd name="T34" fmla="*/ 140 w 156"/>
                  <a:gd name="T35" fmla="*/ 23 h 159"/>
                  <a:gd name="T36" fmla="*/ 136 w 156"/>
                  <a:gd name="T37" fmla="*/ 22 h 159"/>
                  <a:gd name="T38" fmla="*/ 130 w 156"/>
                  <a:gd name="T39" fmla="*/ 28 h 159"/>
                  <a:gd name="T40" fmla="*/ 27 w 156"/>
                  <a:gd name="T41" fmla="*/ 29 h 159"/>
                  <a:gd name="T42" fmla="*/ 27 w 156"/>
                  <a:gd name="T43" fmla="*/ 129 h 159"/>
                  <a:gd name="T44" fmla="*/ 130 w 156"/>
                  <a:gd name="T45" fmla="*/ 130 h 159"/>
                  <a:gd name="T46" fmla="*/ 145 w 156"/>
                  <a:gd name="T47" fmla="*/ 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6" h="159">
                    <a:moveTo>
                      <a:pt x="145" y="51"/>
                    </a:moveTo>
                    <a:cubicBezTo>
                      <a:pt x="145" y="50"/>
                      <a:pt x="144" y="50"/>
                      <a:pt x="143" y="50"/>
                    </a:cubicBezTo>
                    <a:cubicBezTo>
                      <a:pt x="140" y="50"/>
                      <a:pt x="140" y="50"/>
                      <a:pt x="140" y="50"/>
                    </a:cubicBezTo>
                    <a:cubicBezTo>
                      <a:pt x="136" y="50"/>
                      <a:pt x="136" y="50"/>
                      <a:pt x="136" y="50"/>
                    </a:cubicBezTo>
                    <a:cubicBezTo>
                      <a:pt x="141" y="59"/>
                      <a:pt x="144" y="70"/>
                      <a:pt x="143" y="81"/>
                    </a:cubicBezTo>
                    <a:cubicBezTo>
                      <a:pt x="143" y="97"/>
                      <a:pt x="137" y="113"/>
                      <a:pt x="125" y="124"/>
                    </a:cubicBezTo>
                    <a:cubicBezTo>
                      <a:pt x="113" y="137"/>
                      <a:pt x="96" y="144"/>
                      <a:pt x="78" y="144"/>
                    </a:cubicBezTo>
                    <a:cubicBezTo>
                      <a:pt x="62" y="144"/>
                      <a:pt x="46" y="137"/>
                      <a:pt x="34" y="126"/>
                    </a:cubicBezTo>
                    <a:cubicBezTo>
                      <a:pt x="21" y="113"/>
                      <a:pt x="14" y="96"/>
                      <a:pt x="14" y="78"/>
                    </a:cubicBezTo>
                    <a:cubicBezTo>
                      <a:pt x="15" y="62"/>
                      <a:pt x="21" y="46"/>
                      <a:pt x="33" y="34"/>
                    </a:cubicBezTo>
                    <a:cubicBezTo>
                      <a:pt x="45" y="22"/>
                      <a:pt x="61" y="15"/>
                      <a:pt x="79" y="15"/>
                    </a:cubicBezTo>
                    <a:cubicBezTo>
                      <a:pt x="96" y="15"/>
                      <a:pt x="112" y="21"/>
                      <a:pt x="124" y="34"/>
                    </a:cubicBezTo>
                    <a:cubicBezTo>
                      <a:pt x="117" y="41"/>
                      <a:pt x="117" y="41"/>
                      <a:pt x="117" y="41"/>
                    </a:cubicBezTo>
                    <a:cubicBezTo>
                      <a:pt x="116" y="42"/>
                      <a:pt x="117" y="45"/>
                      <a:pt x="118" y="45"/>
                    </a:cubicBezTo>
                    <a:cubicBezTo>
                      <a:pt x="138" y="45"/>
                      <a:pt x="138" y="45"/>
                      <a:pt x="138" y="45"/>
                    </a:cubicBezTo>
                    <a:cubicBezTo>
                      <a:pt x="139" y="45"/>
                      <a:pt x="140" y="44"/>
                      <a:pt x="140" y="43"/>
                    </a:cubicBezTo>
                    <a:cubicBezTo>
                      <a:pt x="140" y="41"/>
                      <a:pt x="140" y="41"/>
                      <a:pt x="140" y="41"/>
                    </a:cubicBezTo>
                    <a:cubicBezTo>
                      <a:pt x="140" y="23"/>
                      <a:pt x="140" y="23"/>
                      <a:pt x="140" y="23"/>
                    </a:cubicBezTo>
                    <a:cubicBezTo>
                      <a:pt x="140" y="21"/>
                      <a:pt x="138" y="20"/>
                      <a:pt x="136" y="22"/>
                    </a:cubicBezTo>
                    <a:cubicBezTo>
                      <a:pt x="130" y="28"/>
                      <a:pt x="130" y="28"/>
                      <a:pt x="130" y="28"/>
                    </a:cubicBezTo>
                    <a:cubicBezTo>
                      <a:pt x="101" y="0"/>
                      <a:pt x="55" y="0"/>
                      <a:pt x="27" y="29"/>
                    </a:cubicBezTo>
                    <a:cubicBezTo>
                      <a:pt x="0" y="57"/>
                      <a:pt x="0" y="102"/>
                      <a:pt x="27" y="129"/>
                    </a:cubicBezTo>
                    <a:cubicBezTo>
                      <a:pt x="55" y="158"/>
                      <a:pt x="101" y="159"/>
                      <a:pt x="130" y="130"/>
                    </a:cubicBezTo>
                    <a:cubicBezTo>
                      <a:pt x="151" y="109"/>
                      <a:pt x="156" y="77"/>
                      <a:pt x="145" y="51"/>
                    </a:cubicBezTo>
                    <a:close/>
                  </a:path>
                </a:pathLst>
              </a:custGeom>
              <a:solidFill>
                <a:srgbClr val="005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bg1"/>
                </a:solidFill>
              </a:rPr>
              <a:t>Benefits</a:t>
            </a:r>
          </a:p>
        </p:txBody>
      </p:sp>
      <p:sp>
        <p:nvSpPr>
          <p:cNvPr id="60" name="TextBox 59">
            <a:extLst>
              <a:ext uri="{FF2B5EF4-FFF2-40B4-BE49-F238E27FC236}">
                <a16:creationId xmlns:a16="http://schemas.microsoft.com/office/drawing/2014/main" id="{E32C60FD-F863-4580-AE38-B5731DFC43D1}"/>
              </a:ext>
            </a:extLst>
          </p:cNvPr>
          <p:cNvSpPr txBox="1"/>
          <p:nvPr/>
        </p:nvSpPr>
        <p:spPr>
          <a:xfrm>
            <a:off x="1242285" y="1108468"/>
            <a:ext cx="4520340"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INCREASE</a:t>
            </a:r>
            <a:r>
              <a:rPr lang="en-US" sz="2400" dirty="0">
                <a:gradFill>
                  <a:gsLst>
                    <a:gs pos="2917">
                      <a:schemeClr val="tx1"/>
                    </a:gs>
                    <a:gs pos="30000">
                      <a:schemeClr val="tx1"/>
                    </a:gs>
                  </a:gsLst>
                  <a:lin ang="5400000" scaled="0"/>
                </a:gradFill>
              </a:rPr>
              <a:t> </a:t>
            </a:r>
            <a:r>
              <a:rPr lang="en-US" sz="2400" dirty="0">
                <a:solidFill>
                  <a:srgbClr val="0078D7"/>
                </a:solidFill>
              </a:rPr>
              <a:t>Customer Retention</a:t>
            </a:r>
          </a:p>
        </p:txBody>
      </p:sp>
      <p:sp>
        <p:nvSpPr>
          <p:cNvPr id="61" name="TextBox 60">
            <a:extLst>
              <a:ext uri="{FF2B5EF4-FFF2-40B4-BE49-F238E27FC236}">
                <a16:creationId xmlns:a16="http://schemas.microsoft.com/office/drawing/2014/main" id="{3EFDA7C6-71FE-4444-AF06-1985C8E88D38}"/>
              </a:ext>
            </a:extLst>
          </p:cNvPr>
          <p:cNvSpPr txBox="1"/>
          <p:nvPr/>
        </p:nvSpPr>
        <p:spPr>
          <a:xfrm>
            <a:off x="6448425" y="1945189"/>
            <a:ext cx="33427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REDUCE</a:t>
            </a:r>
            <a:r>
              <a:rPr lang="en-US" sz="2400" dirty="0">
                <a:gradFill>
                  <a:gsLst>
                    <a:gs pos="2917">
                      <a:schemeClr val="tx1"/>
                    </a:gs>
                    <a:gs pos="30000">
                      <a:schemeClr val="tx1"/>
                    </a:gs>
                  </a:gsLst>
                  <a:lin ang="5400000" scaled="0"/>
                </a:gradFill>
              </a:rPr>
              <a:t> </a:t>
            </a:r>
            <a:r>
              <a:rPr lang="en-US" sz="2400" dirty="0">
                <a:solidFill>
                  <a:srgbClr val="4C9D4C"/>
                </a:solidFill>
              </a:rPr>
              <a:t>Overall Costs</a:t>
            </a:r>
          </a:p>
        </p:txBody>
      </p:sp>
      <p:sp>
        <p:nvSpPr>
          <p:cNvPr id="62" name="TextBox 61">
            <a:extLst>
              <a:ext uri="{FF2B5EF4-FFF2-40B4-BE49-F238E27FC236}">
                <a16:creationId xmlns:a16="http://schemas.microsoft.com/office/drawing/2014/main" id="{603D0E0C-1596-457C-B8E7-683AE83ABD3B}"/>
              </a:ext>
            </a:extLst>
          </p:cNvPr>
          <p:cNvSpPr txBox="1"/>
          <p:nvPr/>
        </p:nvSpPr>
        <p:spPr>
          <a:xfrm>
            <a:off x="2059624" y="2761795"/>
            <a:ext cx="3703001"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IMPROVE</a:t>
            </a:r>
            <a:r>
              <a:rPr lang="en-US" sz="2400" dirty="0">
                <a:gradFill>
                  <a:gsLst>
                    <a:gs pos="2917">
                      <a:schemeClr val="tx1"/>
                    </a:gs>
                    <a:gs pos="30000">
                      <a:schemeClr val="tx1"/>
                    </a:gs>
                  </a:gsLst>
                  <a:lin ang="5400000" scaled="0"/>
                </a:gradFill>
              </a:rPr>
              <a:t> </a:t>
            </a:r>
            <a:r>
              <a:rPr lang="en-US" sz="2400" dirty="0">
                <a:solidFill>
                  <a:srgbClr val="E81123"/>
                </a:solidFill>
              </a:rPr>
              <a:t>Sales/Revenue</a:t>
            </a:r>
          </a:p>
        </p:txBody>
      </p:sp>
      <p:sp>
        <p:nvSpPr>
          <p:cNvPr id="63" name="TextBox 62">
            <a:extLst>
              <a:ext uri="{FF2B5EF4-FFF2-40B4-BE49-F238E27FC236}">
                <a16:creationId xmlns:a16="http://schemas.microsoft.com/office/drawing/2014/main" id="{8CEC6695-62AB-49E1-BA04-ECB3284F41AC}"/>
              </a:ext>
            </a:extLst>
          </p:cNvPr>
          <p:cNvSpPr txBox="1"/>
          <p:nvPr/>
        </p:nvSpPr>
        <p:spPr>
          <a:xfrm>
            <a:off x="6452144" y="3598516"/>
            <a:ext cx="431028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BETTER</a:t>
            </a:r>
            <a:r>
              <a:rPr lang="en-US" sz="2400" dirty="0">
                <a:gradFill>
                  <a:gsLst>
                    <a:gs pos="2917">
                      <a:schemeClr val="tx1"/>
                    </a:gs>
                    <a:gs pos="30000">
                      <a:schemeClr val="tx1"/>
                    </a:gs>
                  </a:gsLst>
                  <a:lin ang="5400000" scaled="0"/>
                </a:gradFill>
              </a:rPr>
              <a:t> </a:t>
            </a:r>
            <a:r>
              <a:rPr lang="en-US" sz="2400" dirty="0">
                <a:solidFill>
                  <a:srgbClr val="00B294"/>
                </a:solidFill>
              </a:rPr>
              <a:t>Customer Experience</a:t>
            </a:r>
          </a:p>
        </p:txBody>
      </p:sp>
      <p:sp>
        <p:nvSpPr>
          <p:cNvPr id="67" name="TextBox 66">
            <a:extLst>
              <a:ext uri="{FF2B5EF4-FFF2-40B4-BE49-F238E27FC236}">
                <a16:creationId xmlns:a16="http://schemas.microsoft.com/office/drawing/2014/main" id="{C8746621-5EAE-4221-BBBE-9F8318B1E9BE}"/>
              </a:ext>
            </a:extLst>
          </p:cNvPr>
          <p:cNvSpPr txBox="1"/>
          <p:nvPr/>
        </p:nvSpPr>
        <p:spPr>
          <a:xfrm>
            <a:off x="1562852" y="4415551"/>
            <a:ext cx="4193264"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PREDICT</a:t>
            </a:r>
            <a:r>
              <a:rPr lang="en-US" sz="2400" dirty="0">
                <a:gradFill>
                  <a:gsLst>
                    <a:gs pos="2917">
                      <a:schemeClr val="tx1"/>
                    </a:gs>
                    <a:gs pos="30000">
                      <a:schemeClr val="tx1"/>
                    </a:gs>
                  </a:gsLst>
                  <a:lin ang="5400000" scaled="0"/>
                </a:gradFill>
              </a:rPr>
              <a:t> </a:t>
            </a:r>
            <a:r>
              <a:rPr lang="en-US" sz="2400" dirty="0">
                <a:solidFill>
                  <a:srgbClr val="409AE1"/>
                </a:solidFill>
              </a:rPr>
              <a:t>Customer Behavior</a:t>
            </a:r>
          </a:p>
        </p:txBody>
      </p:sp>
      <p:sp>
        <p:nvSpPr>
          <p:cNvPr id="68" name="TextBox 67">
            <a:extLst>
              <a:ext uri="{FF2B5EF4-FFF2-40B4-BE49-F238E27FC236}">
                <a16:creationId xmlns:a16="http://schemas.microsoft.com/office/drawing/2014/main" id="{D3CF33C9-1829-458D-95E3-53340907FA13}"/>
              </a:ext>
            </a:extLst>
          </p:cNvPr>
          <p:cNvSpPr txBox="1"/>
          <p:nvPr/>
        </p:nvSpPr>
        <p:spPr>
          <a:xfrm>
            <a:off x="6445635" y="5252272"/>
            <a:ext cx="39615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IDENTIFY</a:t>
            </a:r>
            <a:r>
              <a:rPr lang="en-US" sz="2400" dirty="0">
                <a:gradFill>
                  <a:gsLst>
                    <a:gs pos="2917">
                      <a:schemeClr val="tx1"/>
                    </a:gs>
                    <a:gs pos="30000">
                      <a:schemeClr val="tx1"/>
                    </a:gs>
                  </a:gsLst>
                  <a:lin ang="5400000" scaled="0"/>
                </a:gradFill>
              </a:rPr>
              <a:t> </a:t>
            </a:r>
            <a:r>
              <a:rPr lang="en-US" sz="2400" dirty="0">
                <a:solidFill>
                  <a:srgbClr val="939393"/>
                </a:solidFill>
              </a:rPr>
              <a:t>Future Prospects</a:t>
            </a:r>
          </a:p>
        </p:txBody>
      </p:sp>
      <p:sp>
        <p:nvSpPr>
          <p:cNvPr id="69" name="TextBox 68">
            <a:extLst>
              <a:ext uri="{FF2B5EF4-FFF2-40B4-BE49-F238E27FC236}">
                <a16:creationId xmlns:a16="http://schemas.microsoft.com/office/drawing/2014/main" id="{2A2534F0-CFDC-4106-AC6F-710D875DA748}"/>
              </a:ext>
            </a:extLst>
          </p:cNvPr>
          <p:cNvSpPr txBox="1"/>
          <p:nvPr/>
        </p:nvSpPr>
        <p:spPr>
          <a:xfrm>
            <a:off x="850510" y="6082848"/>
            <a:ext cx="4912115" cy="627864"/>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bg1"/>
                </a:solidFill>
              </a:rPr>
              <a:t>Inform </a:t>
            </a:r>
            <a:r>
              <a:rPr lang="en-US" sz="2400" dirty="0">
                <a:solidFill>
                  <a:srgbClr val="F0AE00"/>
                </a:solidFill>
              </a:rPr>
              <a:t>Strategic Decision-making</a:t>
            </a:r>
          </a:p>
        </p:txBody>
      </p:sp>
    </p:spTree>
    <p:extLst>
      <p:ext uri="{BB962C8B-B14F-4D97-AF65-F5344CB8AC3E}">
        <p14:creationId xmlns:p14="http://schemas.microsoft.com/office/powerpoint/2010/main" val="2770422454"/>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65623</TotalTime>
  <Words>1046</Words>
  <Application>Microsoft Office PowerPoint</Application>
  <PresentationFormat>Widescreen</PresentationFormat>
  <Paragraphs>165</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Consolas</vt:lpstr>
      <vt:lpstr>Gill Sans</vt:lpstr>
      <vt:lpstr>Myriad Pro</vt:lpstr>
      <vt:lpstr>Segoe UI</vt:lpstr>
      <vt:lpstr>Segoe UI Light</vt:lpstr>
      <vt:lpstr>Segoe UI Semibold</vt:lpstr>
      <vt:lpstr>Segoe UI Semilight</vt:lpstr>
      <vt:lpstr>Times New Roman</vt:lpstr>
      <vt:lpstr>Wingdings</vt:lpstr>
      <vt:lpstr>2_WHITE TEMPLATE</vt:lpstr>
      <vt:lpstr>Customer 360</vt:lpstr>
      <vt:lpstr>PowerPoint Presentation</vt:lpstr>
      <vt:lpstr>The Need for Customer 360</vt:lpstr>
      <vt:lpstr>PowerPoint Presentation</vt:lpstr>
      <vt:lpstr>PowerPoint Presentation</vt:lpstr>
      <vt:lpstr>PowerPoint Presentation</vt:lpstr>
      <vt:lpstr>Implementing Customer 360</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Rahee Ghosh Peshawaria</cp:lastModifiedBy>
  <cp:revision>674</cp:revision>
  <dcterms:created xsi:type="dcterms:W3CDTF">2016-05-26T06:26:46Z</dcterms:created>
  <dcterms:modified xsi:type="dcterms:W3CDTF">2017-07-17T19:44:22Z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2017-06-12T14:38:05.3836535-04:00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