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64" r:id="rId2"/>
    <p:sldId id="265" r:id="rId3"/>
    <p:sldId id="266" r:id="rId4"/>
    <p:sldId id="267" r:id="rId5"/>
    <p:sldId id="268" r:id="rId6"/>
    <p:sldId id="269" r:id="rId7"/>
    <p:sldId id="258" r:id="rId8"/>
    <p:sldId id="270" r:id="rId9"/>
    <p:sldId id="271" r:id="rId10"/>
    <p:sldId id="27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F92AF-5690-4D8B-BC35-5A1DFD36B686}" v="157" dt="2022-04-10T11:38:42.14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816"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613A3B-1C36-4E7C-B614-DB0409FE7228}" type="doc">
      <dgm:prSet loTypeId="urn:microsoft.com/office/officeart/2005/8/layout/chevron1" loCatId="process" qsTypeId="urn:microsoft.com/office/officeart/2005/8/quickstyle/simple1" qsCatId="simple" csTypeId="urn:microsoft.com/office/officeart/2005/8/colors/accent1_2" csCatId="accent1" phldr="1"/>
      <dgm:spPr/>
    </dgm:pt>
    <dgm:pt modelId="{312C8D30-4E68-4823-8587-7994EAB44628}">
      <dgm:prSet phldrT="[テキスト]" custT="1"/>
      <dgm:spPr>
        <a:xfrm>
          <a:off x="2075736"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kumimoji="1" lang="ja-JP" altLang="en-US" sz="1400" b="0">
              <a:solidFill>
                <a:srgbClr val="FFFFFF"/>
              </a:solidFill>
              <a:latin typeface="Yu Gothic UI" panose="020B0500000000000000" pitchFamily="50" charset="-128"/>
              <a:ea typeface="Yu Gothic UI" panose="020B0500000000000000" pitchFamily="50" charset="-128"/>
              <a:cs typeface="+mn-cs"/>
            </a:rPr>
            <a:t>監視対象の決定</a:t>
          </a:r>
          <a:endParaRPr kumimoji="1" lang="en-US" altLang="ja-JP" sz="1400" b="0">
            <a:solidFill>
              <a:srgbClr val="FFFFFF"/>
            </a:solidFill>
            <a:latin typeface="Yu Gothic UI" panose="020B0500000000000000" pitchFamily="50" charset="-128"/>
            <a:ea typeface="Yu Gothic UI" panose="020B0500000000000000" pitchFamily="50" charset="-128"/>
            <a:cs typeface="+mn-cs"/>
          </a:endParaRPr>
        </a:p>
      </dgm:t>
    </dgm:pt>
    <dgm:pt modelId="{D4D8F2E2-7F39-44C6-96A6-D60933FE3360}" type="parTrans" cxnId="{A82065C7-88BC-45BC-9FE8-F1791EE6BCEE}">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60B13C00-CC16-4AC9-A722-95930DEA238D}" type="sibTrans" cxnId="{A82065C7-88BC-45BC-9FE8-F1791EE6BCEE}">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F33A49EB-5F00-40D7-825B-A8AEE8428BDF}">
      <dgm:prSet phldrT="[テキスト]" custT="1"/>
      <dgm:spPr>
        <a:xfrm>
          <a:off x="4148884"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kumimoji="1" lang="ja-JP" altLang="en-US" sz="1400" b="0">
              <a:solidFill>
                <a:srgbClr val="FFFFFF"/>
              </a:solidFill>
              <a:latin typeface="Yu Gothic UI" panose="020B0500000000000000" pitchFamily="50" charset="-128"/>
              <a:ea typeface="Yu Gothic UI" panose="020B0500000000000000" pitchFamily="50" charset="-128"/>
              <a:cs typeface="+mn-cs"/>
            </a:rPr>
            <a:t>設計</a:t>
          </a:r>
          <a:endParaRPr kumimoji="1" lang="en-US" altLang="ja-JP" sz="1400" b="0">
            <a:solidFill>
              <a:srgbClr val="FFFFFF"/>
            </a:solidFill>
            <a:latin typeface="Yu Gothic UI" panose="020B0500000000000000" pitchFamily="50" charset="-128"/>
            <a:ea typeface="Yu Gothic UI" panose="020B0500000000000000" pitchFamily="50" charset="-128"/>
            <a:cs typeface="+mn-cs"/>
          </a:endParaRPr>
        </a:p>
      </dgm:t>
    </dgm:pt>
    <dgm:pt modelId="{F4E99D94-3AF0-49E1-A81A-78EF0E382AD8}" type="parTrans" cxnId="{4C835BA3-C1EC-4D9C-AF66-73AAC651D117}">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5D156F10-BE28-4652-BEA3-F3BF75963E94}" type="sibTrans" cxnId="{4C835BA3-C1EC-4D9C-AF66-73AAC651D117}">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6049C43B-8490-44D7-8C3A-6E3AB3BFCFE2}">
      <dgm:prSet phldrT="[テキスト]" custT="1"/>
      <dgm:spPr>
        <a:xfrm>
          <a:off x="8295180"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kumimoji="1" lang="ja-JP" altLang="en-US" sz="1400" b="0">
              <a:solidFill>
                <a:srgbClr val="FFFFFF"/>
              </a:solidFill>
              <a:latin typeface="Yu Gothic UI" panose="020B0500000000000000" pitchFamily="50" charset="-128"/>
              <a:ea typeface="Yu Gothic UI" panose="020B0500000000000000" pitchFamily="50" charset="-128"/>
              <a:cs typeface="+mn-cs"/>
            </a:rPr>
            <a:t>運用</a:t>
          </a:r>
          <a:endParaRPr kumimoji="1" lang="en-US" altLang="ja-JP" sz="1400" b="0">
            <a:solidFill>
              <a:srgbClr val="FFFFFF"/>
            </a:solidFill>
            <a:latin typeface="Yu Gothic UI" panose="020B0500000000000000" pitchFamily="50" charset="-128"/>
            <a:ea typeface="Yu Gothic UI" panose="020B0500000000000000" pitchFamily="50" charset="-128"/>
            <a:cs typeface="+mn-cs"/>
          </a:endParaRPr>
        </a:p>
      </dgm:t>
    </dgm:pt>
    <dgm:pt modelId="{16B8D4D5-D153-42E5-85F3-45B909C5FC54}" type="parTrans" cxnId="{3473C5A4-7497-473F-BECD-89CE3A86ABA9}">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A92EDFF6-FFF2-44D9-AA64-1F4622465328}" type="sibTrans" cxnId="{3473C5A4-7497-473F-BECD-89CE3A86ABA9}">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A66CB6C2-05E7-4780-9CF5-702777E317E4}">
      <dgm:prSet phldrT="[テキスト]" custT="1"/>
      <dgm:spPr>
        <a:xfrm>
          <a:off x="6222032"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kumimoji="1" lang="ja-JP" altLang="en-US" sz="1400" b="0">
              <a:solidFill>
                <a:srgbClr val="FFFFFF"/>
              </a:solidFill>
              <a:latin typeface="Yu Gothic UI" panose="020B0500000000000000" pitchFamily="50" charset="-128"/>
              <a:ea typeface="Yu Gothic UI" panose="020B0500000000000000" pitchFamily="50" charset="-128"/>
              <a:cs typeface="+mn-cs"/>
            </a:rPr>
            <a:t>構築</a:t>
          </a:r>
          <a:endParaRPr kumimoji="1" lang="en-US" altLang="ja-JP" sz="1400" b="0">
            <a:solidFill>
              <a:srgbClr val="FFFFFF"/>
            </a:solidFill>
            <a:latin typeface="Yu Gothic UI" panose="020B0500000000000000" pitchFamily="50" charset="-128"/>
            <a:ea typeface="Yu Gothic UI" panose="020B0500000000000000" pitchFamily="50" charset="-128"/>
            <a:cs typeface="+mn-cs"/>
          </a:endParaRPr>
        </a:p>
      </dgm:t>
    </dgm:pt>
    <dgm:pt modelId="{8EAF2A6B-CF55-440B-9419-868D0F91258F}" type="parTrans" cxnId="{1C9E329A-FC6F-4DF4-BD81-CE8D03F0638B}">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DD47781E-6CCE-45F4-91F8-F07FF528DF9E}" type="sibTrans" cxnId="{1C9E329A-FC6F-4DF4-BD81-CE8D03F0638B}">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864E9C06-4954-4AF3-8F35-355CDC4DE12D}">
      <dgm:prSet phldrT="[テキスト]" custT="1"/>
      <dgm:spPr>
        <a:xfrm>
          <a:off x="0"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kumimoji="1" lang="ja-JP" altLang="en-US" sz="1400" b="0">
              <a:solidFill>
                <a:srgbClr val="FFFFFF"/>
              </a:solidFill>
              <a:latin typeface="Yu Gothic UI" panose="020B0500000000000000" pitchFamily="50" charset="-128"/>
              <a:ea typeface="Yu Gothic UI" panose="020B0500000000000000" pitchFamily="50" charset="-128"/>
              <a:cs typeface="+mn-cs"/>
            </a:rPr>
            <a:t>監視戦略の立案</a:t>
          </a:r>
          <a:endParaRPr kumimoji="1" lang="en-US" altLang="ja-JP" sz="1400" b="0">
            <a:solidFill>
              <a:srgbClr val="FFFFFF"/>
            </a:solidFill>
            <a:latin typeface="Yu Gothic UI" panose="020B0500000000000000" pitchFamily="50" charset="-128"/>
            <a:ea typeface="Yu Gothic UI" panose="020B0500000000000000" pitchFamily="50" charset="-128"/>
            <a:cs typeface="+mn-cs"/>
          </a:endParaRPr>
        </a:p>
      </dgm:t>
    </dgm:pt>
    <dgm:pt modelId="{31747522-F0B2-4E08-BEFC-6E71C415BD5A}" type="parTrans" cxnId="{3805252F-D759-4668-B9C3-3184FE02048A}">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3B09C2DA-5A6C-47DD-85C7-5C2CCAB5A569}" type="sibTrans" cxnId="{3805252F-D759-4668-B9C3-3184FE02048A}">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1E257B6B-331A-4EE9-8EAC-4A18157305A9}" type="pres">
      <dgm:prSet presAssocID="{84613A3B-1C36-4E7C-B614-DB0409FE7228}" presName="Name0" presStyleCnt="0">
        <dgm:presLayoutVars>
          <dgm:dir/>
          <dgm:animLvl val="lvl"/>
          <dgm:resizeHandles val="exact"/>
        </dgm:presLayoutVars>
      </dgm:prSet>
      <dgm:spPr/>
    </dgm:pt>
    <dgm:pt modelId="{2C811F92-806F-4A4E-B639-C3E1ED9D77EC}" type="pres">
      <dgm:prSet presAssocID="{864E9C06-4954-4AF3-8F35-355CDC4DE12D}" presName="parTxOnly" presStyleLbl="node1" presStyleIdx="0" presStyleCnt="5" custLinFactX="-44780" custLinFactNeighborX="-100000" custLinFactNeighborY="-3086">
        <dgm:presLayoutVars>
          <dgm:chMax val="0"/>
          <dgm:chPref val="0"/>
          <dgm:bulletEnabled val="1"/>
        </dgm:presLayoutVars>
      </dgm:prSet>
      <dgm:spPr/>
    </dgm:pt>
    <dgm:pt modelId="{C2D79CDC-E999-4A2C-9B8D-4110A1DB6603}" type="pres">
      <dgm:prSet presAssocID="{3B09C2DA-5A6C-47DD-85C7-5C2CCAB5A569}" presName="parTxOnlySpace" presStyleCnt="0"/>
      <dgm:spPr/>
    </dgm:pt>
    <dgm:pt modelId="{F3393579-B132-4A70-825F-4BBD1ADFFF10}" type="pres">
      <dgm:prSet presAssocID="{312C8D30-4E68-4823-8587-7994EAB44628}" presName="parTxOnly" presStyleLbl="node1" presStyleIdx="1" presStyleCnt="5">
        <dgm:presLayoutVars>
          <dgm:chMax val="0"/>
          <dgm:chPref val="0"/>
          <dgm:bulletEnabled val="1"/>
        </dgm:presLayoutVars>
      </dgm:prSet>
      <dgm:spPr/>
    </dgm:pt>
    <dgm:pt modelId="{489F2034-81D8-4B7C-9C21-D19768D373AC}" type="pres">
      <dgm:prSet presAssocID="{60B13C00-CC16-4AC9-A722-95930DEA238D}" presName="parTxOnlySpace" presStyleCnt="0"/>
      <dgm:spPr/>
    </dgm:pt>
    <dgm:pt modelId="{5445A82D-CBF5-4E6F-AE64-89B9E5755521}" type="pres">
      <dgm:prSet presAssocID="{F33A49EB-5F00-40D7-825B-A8AEE8428BDF}" presName="parTxOnly" presStyleLbl="node1" presStyleIdx="2" presStyleCnt="5">
        <dgm:presLayoutVars>
          <dgm:chMax val="0"/>
          <dgm:chPref val="0"/>
          <dgm:bulletEnabled val="1"/>
        </dgm:presLayoutVars>
      </dgm:prSet>
      <dgm:spPr/>
    </dgm:pt>
    <dgm:pt modelId="{40AAFC85-692F-4C6F-8FD3-BC1DB597A159}" type="pres">
      <dgm:prSet presAssocID="{5D156F10-BE28-4652-BEA3-F3BF75963E94}" presName="parTxOnlySpace" presStyleCnt="0"/>
      <dgm:spPr/>
    </dgm:pt>
    <dgm:pt modelId="{1137B11E-AFF8-4A40-86D4-17F545BBD18A}" type="pres">
      <dgm:prSet presAssocID="{A66CB6C2-05E7-4780-9CF5-702777E317E4}" presName="parTxOnly" presStyleLbl="node1" presStyleIdx="3" presStyleCnt="5">
        <dgm:presLayoutVars>
          <dgm:chMax val="0"/>
          <dgm:chPref val="0"/>
          <dgm:bulletEnabled val="1"/>
        </dgm:presLayoutVars>
      </dgm:prSet>
      <dgm:spPr/>
    </dgm:pt>
    <dgm:pt modelId="{C552D838-00C7-4727-B050-44B3372AC979}" type="pres">
      <dgm:prSet presAssocID="{DD47781E-6CCE-45F4-91F8-F07FF528DF9E}" presName="parTxOnlySpace" presStyleCnt="0"/>
      <dgm:spPr/>
    </dgm:pt>
    <dgm:pt modelId="{0293EB9D-FC99-4C4F-9EB9-AF88039443C7}" type="pres">
      <dgm:prSet presAssocID="{6049C43B-8490-44D7-8C3A-6E3AB3BFCFE2}" presName="parTxOnly" presStyleLbl="node1" presStyleIdx="4" presStyleCnt="5">
        <dgm:presLayoutVars>
          <dgm:chMax val="0"/>
          <dgm:chPref val="0"/>
          <dgm:bulletEnabled val="1"/>
        </dgm:presLayoutVars>
      </dgm:prSet>
      <dgm:spPr/>
    </dgm:pt>
  </dgm:ptLst>
  <dgm:cxnLst>
    <dgm:cxn modelId="{3805252F-D759-4668-B9C3-3184FE02048A}" srcId="{84613A3B-1C36-4E7C-B614-DB0409FE7228}" destId="{864E9C06-4954-4AF3-8F35-355CDC4DE12D}" srcOrd="0" destOrd="0" parTransId="{31747522-F0B2-4E08-BEFC-6E71C415BD5A}" sibTransId="{3B09C2DA-5A6C-47DD-85C7-5C2CCAB5A569}"/>
    <dgm:cxn modelId="{93295F4D-3B51-4736-903B-02A9511DB4E6}" type="presOf" srcId="{84613A3B-1C36-4E7C-B614-DB0409FE7228}" destId="{1E257B6B-331A-4EE9-8EAC-4A18157305A9}" srcOrd="0" destOrd="0" presId="urn:microsoft.com/office/officeart/2005/8/layout/chevron1"/>
    <dgm:cxn modelId="{62C6628A-1493-473C-8252-A214E1A6E860}" type="presOf" srcId="{A66CB6C2-05E7-4780-9CF5-702777E317E4}" destId="{1137B11E-AFF8-4A40-86D4-17F545BBD18A}" srcOrd="0" destOrd="0" presId="urn:microsoft.com/office/officeart/2005/8/layout/chevron1"/>
    <dgm:cxn modelId="{B587A28A-05A4-48B7-B430-AE5DF63DEB27}" type="presOf" srcId="{312C8D30-4E68-4823-8587-7994EAB44628}" destId="{F3393579-B132-4A70-825F-4BBD1ADFFF10}" srcOrd="0" destOrd="0" presId="urn:microsoft.com/office/officeart/2005/8/layout/chevron1"/>
    <dgm:cxn modelId="{1C9E329A-FC6F-4DF4-BD81-CE8D03F0638B}" srcId="{84613A3B-1C36-4E7C-B614-DB0409FE7228}" destId="{A66CB6C2-05E7-4780-9CF5-702777E317E4}" srcOrd="3" destOrd="0" parTransId="{8EAF2A6B-CF55-440B-9419-868D0F91258F}" sibTransId="{DD47781E-6CCE-45F4-91F8-F07FF528DF9E}"/>
    <dgm:cxn modelId="{EA0DE89E-367B-441E-AAC6-E7B55F73AD68}" type="presOf" srcId="{F33A49EB-5F00-40D7-825B-A8AEE8428BDF}" destId="{5445A82D-CBF5-4E6F-AE64-89B9E5755521}" srcOrd="0" destOrd="0" presId="urn:microsoft.com/office/officeart/2005/8/layout/chevron1"/>
    <dgm:cxn modelId="{4C835BA3-C1EC-4D9C-AF66-73AAC651D117}" srcId="{84613A3B-1C36-4E7C-B614-DB0409FE7228}" destId="{F33A49EB-5F00-40D7-825B-A8AEE8428BDF}" srcOrd="2" destOrd="0" parTransId="{F4E99D94-3AF0-49E1-A81A-78EF0E382AD8}" sibTransId="{5D156F10-BE28-4652-BEA3-F3BF75963E94}"/>
    <dgm:cxn modelId="{3473C5A4-7497-473F-BECD-89CE3A86ABA9}" srcId="{84613A3B-1C36-4E7C-B614-DB0409FE7228}" destId="{6049C43B-8490-44D7-8C3A-6E3AB3BFCFE2}" srcOrd="4" destOrd="0" parTransId="{16B8D4D5-D153-42E5-85F3-45B909C5FC54}" sibTransId="{A92EDFF6-FFF2-44D9-AA64-1F4622465328}"/>
    <dgm:cxn modelId="{3A0BA6B4-7F42-46EE-B12C-7C8899AD12BF}" type="presOf" srcId="{6049C43B-8490-44D7-8C3A-6E3AB3BFCFE2}" destId="{0293EB9D-FC99-4C4F-9EB9-AF88039443C7}" srcOrd="0" destOrd="0" presId="urn:microsoft.com/office/officeart/2005/8/layout/chevron1"/>
    <dgm:cxn modelId="{A82065C7-88BC-45BC-9FE8-F1791EE6BCEE}" srcId="{84613A3B-1C36-4E7C-B614-DB0409FE7228}" destId="{312C8D30-4E68-4823-8587-7994EAB44628}" srcOrd="1" destOrd="0" parTransId="{D4D8F2E2-7F39-44C6-96A6-D60933FE3360}" sibTransId="{60B13C00-CC16-4AC9-A722-95930DEA238D}"/>
    <dgm:cxn modelId="{E261C8FB-A64D-4D0B-8C10-593EC87035B3}" type="presOf" srcId="{864E9C06-4954-4AF3-8F35-355CDC4DE12D}" destId="{2C811F92-806F-4A4E-B639-C3E1ED9D77EC}" srcOrd="0" destOrd="0" presId="urn:microsoft.com/office/officeart/2005/8/layout/chevron1"/>
    <dgm:cxn modelId="{639C0340-3E3C-42CD-B1DE-A6D7F1772F59}" type="presParOf" srcId="{1E257B6B-331A-4EE9-8EAC-4A18157305A9}" destId="{2C811F92-806F-4A4E-B639-C3E1ED9D77EC}" srcOrd="0" destOrd="0" presId="urn:microsoft.com/office/officeart/2005/8/layout/chevron1"/>
    <dgm:cxn modelId="{7B790276-BE49-4AA3-8043-18C1D260053E}" type="presParOf" srcId="{1E257B6B-331A-4EE9-8EAC-4A18157305A9}" destId="{C2D79CDC-E999-4A2C-9B8D-4110A1DB6603}" srcOrd="1" destOrd="0" presId="urn:microsoft.com/office/officeart/2005/8/layout/chevron1"/>
    <dgm:cxn modelId="{E271245F-CA9D-4704-82D0-527F9568305A}" type="presParOf" srcId="{1E257B6B-331A-4EE9-8EAC-4A18157305A9}" destId="{F3393579-B132-4A70-825F-4BBD1ADFFF10}" srcOrd="2" destOrd="0" presId="urn:microsoft.com/office/officeart/2005/8/layout/chevron1"/>
    <dgm:cxn modelId="{7DB656E7-F647-4B2F-A042-F219A44238D0}" type="presParOf" srcId="{1E257B6B-331A-4EE9-8EAC-4A18157305A9}" destId="{489F2034-81D8-4B7C-9C21-D19768D373AC}" srcOrd="3" destOrd="0" presId="urn:microsoft.com/office/officeart/2005/8/layout/chevron1"/>
    <dgm:cxn modelId="{8432796B-EDB0-4268-A460-59204535914B}" type="presParOf" srcId="{1E257B6B-331A-4EE9-8EAC-4A18157305A9}" destId="{5445A82D-CBF5-4E6F-AE64-89B9E5755521}" srcOrd="4" destOrd="0" presId="urn:microsoft.com/office/officeart/2005/8/layout/chevron1"/>
    <dgm:cxn modelId="{6F89BBCD-2B14-4D5F-9E38-ADD6C1E546D0}" type="presParOf" srcId="{1E257B6B-331A-4EE9-8EAC-4A18157305A9}" destId="{40AAFC85-692F-4C6F-8FD3-BC1DB597A159}" srcOrd="5" destOrd="0" presId="urn:microsoft.com/office/officeart/2005/8/layout/chevron1"/>
    <dgm:cxn modelId="{50DAF7E8-B2D3-44DA-9D24-B7F7881AE623}" type="presParOf" srcId="{1E257B6B-331A-4EE9-8EAC-4A18157305A9}" destId="{1137B11E-AFF8-4A40-86D4-17F545BBD18A}" srcOrd="6" destOrd="0" presId="urn:microsoft.com/office/officeart/2005/8/layout/chevron1"/>
    <dgm:cxn modelId="{8FED4CD1-B71C-40A6-BA16-43912F5DB76D}" type="presParOf" srcId="{1E257B6B-331A-4EE9-8EAC-4A18157305A9}" destId="{C552D838-00C7-4727-B050-44B3372AC979}" srcOrd="7" destOrd="0" presId="urn:microsoft.com/office/officeart/2005/8/layout/chevron1"/>
    <dgm:cxn modelId="{E139B324-DABA-4FE0-A78A-C7FCBFE35F8E}" type="presParOf" srcId="{1E257B6B-331A-4EE9-8EAC-4A18157305A9}" destId="{0293EB9D-FC99-4C4F-9EB9-AF88039443C7}"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11F92-806F-4A4E-B639-C3E1ED9D77EC}">
      <dsp:nvSpPr>
        <dsp:cNvPr id="0" name=""/>
        <dsp:cNvSpPr/>
      </dsp:nvSpPr>
      <dsp:spPr>
        <a:xfrm>
          <a:off x="0"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b="0" kern="1200">
              <a:solidFill>
                <a:srgbClr val="FFFFFF"/>
              </a:solidFill>
              <a:latin typeface="Yu Gothic UI" panose="020B0500000000000000" pitchFamily="50" charset="-128"/>
              <a:ea typeface="Yu Gothic UI" panose="020B0500000000000000" pitchFamily="50" charset="-128"/>
              <a:cs typeface="+mn-cs"/>
            </a:rPr>
            <a:t>監視戦略の立案</a:t>
          </a:r>
          <a:endParaRPr kumimoji="1" lang="en-US" altLang="ja-JP" sz="1400" b="0" kern="1200">
            <a:solidFill>
              <a:srgbClr val="FFFFFF"/>
            </a:solidFill>
            <a:latin typeface="Yu Gothic UI" panose="020B0500000000000000" pitchFamily="50" charset="-128"/>
            <a:ea typeface="Yu Gothic UI" panose="020B0500000000000000" pitchFamily="50" charset="-128"/>
            <a:cs typeface="+mn-cs"/>
          </a:endParaRPr>
        </a:p>
      </dsp:txBody>
      <dsp:txXfrm>
        <a:off x="253207" y="0"/>
        <a:ext cx="1797084" cy="506413"/>
      </dsp:txXfrm>
    </dsp:sp>
    <dsp:sp modelId="{F3393579-B132-4A70-825F-4BBD1ADFFF10}">
      <dsp:nvSpPr>
        <dsp:cNvPr id="0" name=""/>
        <dsp:cNvSpPr/>
      </dsp:nvSpPr>
      <dsp:spPr>
        <a:xfrm>
          <a:off x="2075736"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b="0" kern="1200">
              <a:solidFill>
                <a:srgbClr val="FFFFFF"/>
              </a:solidFill>
              <a:latin typeface="Yu Gothic UI" panose="020B0500000000000000" pitchFamily="50" charset="-128"/>
              <a:ea typeface="Yu Gothic UI" panose="020B0500000000000000" pitchFamily="50" charset="-128"/>
              <a:cs typeface="+mn-cs"/>
            </a:rPr>
            <a:t>監視対象の決定</a:t>
          </a:r>
          <a:endParaRPr kumimoji="1" lang="en-US" altLang="ja-JP" sz="1400" b="0" kern="1200">
            <a:solidFill>
              <a:srgbClr val="FFFFFF"/>
            </a:solidFill>
            <a:latin typeface="Yu Gothic UI" panose="020B0500000000000000" pitchFamily="50" charset="-128"/>
            <a:ea typeface="Yu Gothic UI" panose="020B0500000000000000" pitchFamily="50" charset="-128"/>
            <a:cs typeface="+mn-cs"/>
          </a:endParaRPr>
        </a:p>
      </dsp:txBody>
      <dsp:txXfrm>
        <a:off x="2328943" y="0"/>
        <a:ext cx="1797084" cy="506413"/>
      </dsp:txXfrm>
    </dsp:sp>
    <dsp:sp modelId="{5445A82D-CBF5-4E6F-AE64-89B9E5755521}">
      <dsp:nvSpPr>
        <dsp:cNvPr id="0" name=""/>
        <dsp:cNvSpPr/>
      </dsp:nvSpPr>
      <dsp:spPr>
        <a:xfrm>
          <a:off x="4148884"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b="0" kern="1200">
              <a:solidFill>
                <a:srgbClr val="FFFFFF"/>
              </a:solidFill>
              <a:latin typeface="Yu Gothic UI" panose="020B0500000000000000" pitchFamily="50" charset="-128"/>
              <a:ea typeface="Yu Gothic UI" panose="020B0500000000000000" pitchFamily="50" charset="-128"/>
              <a:cs typeface="+mn-cs"/>
            </a:rPr>
            <a:t>設計</a:t>
          </a:r>
          <a:endParaRPr kumimoji="1" lang="en-US" altLang="ja-JP" sz="1400" b="0" kern="1200">
            <a:solidFill>
              <a:srgbClr val="FFFFFF"/>
            </a:solidFill>
            <a:latin typeface="Yu Gothic UI" panose="020B0500000000000000" pitchFamily="50" charset="-128"/>
            <a:ea typeface="Yu Gothic UI" panose="020B0500000000000000" pitchFamily="50" charset="-128"/>
            <a:cs typeface="+mn-cs"/>
          </a:endParaRPr>
        </a:p>
      </dsp:txBody>
      <dsp:txXfrm>
        <a:off x="4402091" y="0"/>
        <a:ext cx="1797084" cy="506413"/>
      </dsp:txXfrm>
    </dsp:sp>
    <dsp:sp modelId="{1137B11E-AFF8-4A40-86D4-17F545BBD18A}">
      <dsp:nvSpPr>
        <dsp:cNvPr id="0" name=""/>
        <dsp:cNvSpPr/>
      </dsp:nvSpPr>
      <dsp:spPr>
        <a:xfrm>
          <a:off x="6222032"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b="0" kern="1200">
              <a:solidFill>
                <a:srgbClr val="FFFFFF"/>
              </a:solidFill>
              <a:latin typeface="Yu Gothic UI" panose="020B0500000000000000" pitchFamily="50" charset="-128"/>
              <a:ea typeface="Yu Gothic UI" panose="020B0500000000000000" pitchFamily="50" charset="-128"/>
              <a:cs typeface="+mn-cs"/>
            </a:rPr>
            <a:t>構築</a:t>
          </a:r>
          <a:endParaRPr kumimoji="1" lang="en-US" altLang="ja-JP" sz="1400" b="0" kern="1200">
            <a:solidFill>
              <a:srgbClr val="FFFFFF"/>
            </a:solidFill>
            <a:latin typeface="Yu Gothic UI" panose="020B0500000000000000" pitchFamily="50" charset="-128"/>
            <a:ea typeface="Yu Gothic UI" panose="020B0500000000000000" pitchFamily="50" charset="-128"/>
            <a:cs typeface="+mn-cs"/>
          </a:endParaRPr>
        </a:p>
      </dsp:txBody>
      <dsp:txXfrm>
        <a:off x="6475239" y="0"/>
        <a:ext cx="1797084" cy="506413"/>
      </dsp:txXfrm>
    </dsp:sp>
    <dsp:sp modelId="{0293EB9D-FC99-4C4F-9EB9-AF88039443C7}">
      <dsp:nvSpPr>
        <dsp:cNvPr id="0" name=""/>
        <dsp:cNvSpPr/>
      </dsp:nvSpPr>
      <dsp:spPr>
        <a:xfrm>
          <a:off x="8295180"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b="0" kern="1200">
              <a:solidFill>
                <a:srgbClr val="FFFFFF"/>
              </a:solidFill>
              <a:latin typeface="Yu Gothic UI" panose="020B0500000000000000" pitchFamily="50" charset="-128"/>
              <a:ea typeface="Yu Gothic UI" panose="020B0500000000000000" pitchFamily="50" charset="-128"/>
              <a:cs typeface="+mn-cs"/>
            </a:rPr>
            <a:t>運用</a:t>
          </a:r>
          <a:endParaRPr kumimoji="1" lang="en-US" altLang="ja-JP" sz="1400" b="0" kern="1200">
            <a:solidFill>
              <a:srgbClr val="FFFFFF"/>
            </a:solidFill>
            <a:latin typeface="Yu Gothic UI" panose="020B0500000000000000" pitchFamily="50" charset="-128"/>
            <a:ea typeface="Yu Gothic UI" panose="020B0500000000000000" pitchFamily="50" charset="-128"/>
            <a:cs typeface="+mn-cs"/>
          </a:endParaRPr>
        </a:p>
      </dsp:txBody>
      <dsp:txXfrm>
        <a:off x="8548387" y="0"/>
        <a:ext cx="1797084" cy="50641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E1DE8-AA3F-4733-802F-1BF3F251567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9FF86C-4D1D-4EAC-B52F-358373B53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1756BD-DDA4-4231-8547-CA9C77128D4F}"/>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EC45F919-AB2F-4383-95C9-050B1514B5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0040B3-D309-4598-8E79-B843748B804B}"/>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50834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FE354-117A-49F5-B955-D3328D096BA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9CAD3A-C731-4B35-BEB2-D1318C8C56C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DB0033-2807-457C-B1FB-D24FBED6C79F}"/>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6C522450-3F95-4598-9524-017A664DF6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04D28C-677C-4239-860D-79E2EDFD2A6B}"/>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35338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16FAB5-6892-40F3-A0D8-CACFE75A02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9A7F6B-A70C-47B5-B53F-7A5D26690B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5178ED-66D2-40EF-8D2B-32B8B72FBF4B}"/>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B2359B15-B595-4E25-8A22-03F78179BC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A9249F-833A-4EB2-B75A-B018B9F439E9}"/>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08830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D7CD6-046A-4C8C-9CBF-345F890FA1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BB0D0E-E8D2-4F32-A77F-A0EB434F5E5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F62AAD-A863-4281-84DB-C63FA659CA73}"/>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A5166656-9195-4891-BFFE-EF96B5A7C1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CDCABD-B4A8-45C9-BF11-398995CF4E96}"/>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68202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CD949B-0E47-4626-BE7D-58E69D34AF4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54D19-7C27-480A-96DA-953BE03D6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269C763-BDA6-4EDF-B738-2C125A4C9697}"/>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5B69616D-BE55-4D08-A9EC-CE5F7D0567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63BB91-4CD8-462E-A631-AA35D361A7C5}"/>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80094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83674-ECB1-4157-824C-7CD12CDC48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AC54A1-7A5F-4831-A103-798A227483B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97853A9-7023-4A94-A4B0-4CA9588A8EB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95AF9BF-5064-4F23-A10B-F86BB6491863}"/>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6" name="フッター プレースホルダー 5">
            <a:extLst>
              <a:ext uri="{FF2B5EF4-FFF2-40B4-BE49-F238E27FC236}">
                <a16:creationId xmlns:a16="http://schemas.microsoft.com/office/drawing/2014/main" id="{13FEEB94-402B-4388-BE71-E366098C94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78DBE1-1BAF-4F57-A8E3-356A2E7973A9}"/>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29681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6D26E-8478-4889-9F38-344E4D14A1E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F51733-A90F-4EB8-B136-AA7B3D87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15EEBDE-2DD1-4B7B-8F3D-ECF2491539A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C24AC8-DAE6-4859-9F77-B5577AB15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14D19ED-3673-4421-933C-9481A2B0DFE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204EA94-A9B8-40C4-90EB-3D83ABB58593}"/>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8" name="フッター プレースホルダー 7">
            <a:extLst>
              <a:ext uri="{FF2B5EF4-FFF2-40B4-BE49-F238E27FC236}">
                <a16:creationId xmlns:a16="http://schemas.microsoft.com/office/drawing/2014/main" id="{885CFC52-4718-4728-AA77-422DFBEEBF0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E4B4C1-FE86-4DF9-BEAE-2E1DC77D9D5F}"/>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97319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1772F-87AC-4DAF-AE5C-8F8CC280BA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A37206B-EB11-474D-A452-0464A7717799}"/>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4" name="フッター プレースホルダー 3">
            <a:extLst>
              <a:ext uri="{FF2B5EF4-FFF2-40B4-BE49-F238E27FC236}">
                <a16:creationId xmlns:a16="http://schemas.microsoft.com/office/drawing/2014/main" id="{0D61D740-EC53-458A-80D6-9E9B7BA1350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1464ED6-03CD-4799-A825-C29E9CD77A5A}"/>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421238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D5EC2C-FA33-401B-BDF1-6327B5D14A4F}"/>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3" name="フッター プレースホルダー 2">
            <a:extLst>
              <a:ext uri="{FF2B5EF4-FFF2-40B4-BE49-F238E27FC236}">
                <a16:creationId xmlns:a16="http://schemas.microsoft.com/office/drawing/2014/main" id="{01A389A2-EDE7-43F4-A08D-E57BB8D5088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798B38-354D-48DA-BB8F-73FDF748B1E3}"/>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87365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2A7488-3162-45BC-ABA0-561A574C91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9515D7-199C-4482-A994-0DE5CBE4C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A14AB0E-2E26-46B2-A83A-E71EF8696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8E176E-1E21-4E36-8F95-E823BC1720F2}"/>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6" name="フッター プレースホルダー 5">
            <a:extLst>
              <a:ext uri="{FF2B5EF4-FFF2-40B4-BE49-F238E27FC236}">
                <a16:creationId xmlns:a16="http://schemas.microsoft.com/office/drawing/2014/main" id="{49CE97EF-57FC-4F39-83A9-6A921BE307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0FA70D-5AF1-4A3D-B903-BFA64F382435}"/>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06517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BDB54-4893-484E-8A79-F9296BE96E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280B756-4E58-411F-9D53-F1A2EAF70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5A8925-2447-4424-ACE5-E50269CA8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B1C608-8336-4F75-9AEB-FE5B29D52D39}"/>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6" name="フッター プレースホルダー 5">
            <a:extLst>
              <a:ext uri="{FF2B5EF4-FFF2-40B4-BE49-F238E27FC236}">
                <a16:creationId xmlns:a16="http://schemas.microsoft.com/office/drawing/2014/main" id="{AE903D24-FE12-4AD4-A0EF-7478F65430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65B6E13-BC7F-4004-BBE8-F8293A71894A}"/>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57993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3B5A9D-A66E-4E5E-8662-B45DCA2D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49008C-AA87-4418-9465-EEDCDCBBC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1F10CB-8A38-412A-8E8E-6705430B0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9711D512-3D74-4E12-9E5C-0D64A54D9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A0F948-ADA5-4BE1-A1A8-02BFC86AD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4151681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8.svg"/><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18" Type="http://schemas.openxmlformats.org/officeDocument/2006/relationships/image" Target="../media/image36.png"/><Relationship Id="rId3" Type="http://schemas.openxmlformats.org/officeDocument/2006/relationships/image" Target="../media/image23.svg"/><Relationship Id="rId21" Type="http://schemas.openxmlformats.org/officeDocument/2006/relationships/image" Target="../media/image6.svg"/><Relationship Id="rId7" Type="http://schemas.openxmlformats.org/officeDocument/2006/relationships/image" Target="../media/image27.svg"/><Relationship Id="rId12" Type="http://schemas.openxmlformats.org/officeDocument/2006/relationships/image" Target="../media/image32.png"/><Relationship Id="rId17" Type="http://schemas.openxmlformats.org/officeDocument/2006/relationships/image" Target="../media/image2.svg"/><Relationship Id="rId2" Type="http://schemas.openxmlformats.org/officeDocument/2006/relationships/image" Target="../media/image22.png"/><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5" Type="http://schemas.openxmlformats.org/officeDocument/2006/relationships/image" Target="../media/image35.svg"/><Relationship Id="rId10" Type="http://schemas.openxmlformats.org/officeDocument/2006/relationships/image" Target="../media/image30.png"/><Relationship Id="rId19" Type="http://schemas.openxmlformats.org/officeDocument/2006/relationships/image" Target="../media/image37.svg"/><Relationship Id="rId4" Type="http://schemas.openxmlformats.org/officeDocument/2006/relationships/image" Target="../media/image24.png"/><Relationship Id="rId9" Type="http://schemas.openxmlformats.org/officeDocument/2006/relationships/image" Target="../media/image29.sv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svg"/><Relationship Id="rId3" Type="http://schemas.openxmlformats.org/officeDocument/2006/relationships/image" Target="../media/image6.svg"/><Relationship Id="rId7" Type="http://schemas.openxmlformats.org/officeDocument/2006/relationships/image" Target="../media/image2.svg"/><Relationship Id="rId12" Type="http://schemas.openxmlformats.org/officeDocument/2006/relationships/image" Target="../media/image44.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43.svg"/><Relationship Id="rId5" Type="http://schemas.openxmlformats.org/officeDocument/2006/relationships/image" Target="../media/image39.svg"/><Relationship Id="rId15" Type="http://schemas.openxmlformats.org/officeDocument/2006/relationships/image" Target="../media/image47.svg"/><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1.svg"/><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E97F49ED-30D6-A159-FCF5-8C64C84D8D30}"/>
              </a:ext>
            </a:extLst>
          </p:cNvPr>
          <p:cNvGraphicFramePr>
            <a:graphicFrameLocks noGrp="1"/>
          </p:cNvGraphicFramePr>
          <p:nvPr>
            <p:extLst>
              <p:ext uri="{D42A27DB-BD31-4B8C-83A1-F6EECF244321}">
                <p14:modId xmlns:p14="http://schemas.microsoft.com/office/powerpoint/2010/main" val="489192791"/>
              </p:ext>
            </p:extLst>
          </p:nvPr>
        </p:nvGraphicFramePr>
        <p:xfrm>
          <a:off x="1016000" y="1062567"/>
          <a:ext cx="7432353" cy="1737360"/>
        </p:xfrm>
        <a:graphic>
          <a:graphicData uri="http://schemas.openxmlformats.org/drawingml/2006/table">
            <a:tbl>
              <a:tblPr firstRow="1">
                <a:tableStyleId>{5C22544A-7EE6-4342-B048-85BDC9FD1C3A}</a:tableStyleId>
              </a:tblPr>
              <a:tblGrid>
                <a:gridCol w="1495743">
                  <a:extLst>
                    <a:ext uri="{9D8B030D-6E8A-4147-A177-3AD203B41FA5}">
                      <a16:colId xmlns:a16="http://schemas.microsoft.com/office/drawing/2014/main" val="3414134667"/>
                    </a:ext>
                  </a:extLst>
                </a:gridCol>
                <a:gridCol w="1760850">
                  <a:extLst>
                    <a:ext uri="{9D8B030D-6E8A-4147-A177-3AD203B41FA5}">
                      <a16:colId xmlns:a16="http://schemas.microsoft.com/office/drawing/2014/main" val="1224029229"/>
                    </a:ext>
                  </a:extLst>
                </a:gridCol>
                <a:gridCol w="2087880">
                  <a:extLst>
                    <a:ext uri="{9D8B030D-6E8A-4147-A177-3AD203B41FA5}">
                      <a16:colId xmlns:a16="http://schemas.microsoft.com/office/drawing/2014/main" val="1731797919"/>
                    </a:ext>
                  </a:extLst>
                </a:gridCol>
                <a:gridCol w="2087880">
                  <a:extLst>
                    <a:ext uri="{9D8B030D-6E8A-4147-A177-3AD203B41FA5}">
                      <a16:colId xmlns:a16="http://schemas.microsoft.com/office/drawing/2014/main" val="1657210646"/>
                    </a:ext>
                  </a:extLst>
                </a:gridCol>
              </a:tblGrid>
              <a:tr h="150495">
                <a:tc>
                  <a:txBody>
                    <a:bodyPr/>
                    <a:lstStyle/>
                    <a:p>
                      <a:r>
                        <a:rPr kumimoji="1" lang="ja-JP" altLang="en-US" sz="1200" dirty="0"/>
                        <a:t>対象</a:t>
                      </a:r>
                    </a:p>
                  </a:txBody>
                  <a:tcPr/>
                </a:tc>
                <a:tc>
                  <a:txBody>
                    <a:bodyPr/>
                    <a:lstStyle/>
                    <a:p>
                      <a:r>
                        <a:rPr kumimoji="1" lang="ja-JP" altLang="en-US" sz="1200" dirty="0"/>
                        <a:t>展開されている場所</a:t>
                      </a:r>
                    </a:p>
                  </a:txBody>
                  <a:tcPr/>
                </a:tc>
                <a:tc>
                  <a:txBody>
                    <a:bodyPr/>
                    <a:lstStyle/>
                    <a:p>
                      <a:r>
                        <a:rPr kumimoji="1" lang="ja-JP" altLang="en-US" sz="1200" dirty="0"/>
                        <a:t>ログ</a:t>
                      </a:r>
                    </a:p>
                  </a:txBody>
                  <a:tcPr/>
                </a:tc>
                <a:tc>
                  <a:txBody>
                    <a:bodyPr/>
                    <a:lstStyle/>
                    <a:p>
                      <a:r>
                        <a:rPr kumimoji="1" lang="ja-JP" altLang="en-US" sz="1200" dirty="0"/>
                        <a:t>メトリック</a:t>
                      </a:r>
                    </a:p>
                  </a:txBody>
                  <a:tcPr/>
                </a:tc>
                <a:extLst>
                  <a:ext uri="{0D108BD9-81ED-4DB2-BD59-A6C34878D82A}">
                    <a16:rowId xmlns:a16="http://schemas.microsoft.com/office/drawing/2014/main" val="1882031994"/>
                  </a:ext>
                </a:extLst>
              </a:tr>
              <a:tr h="150495">
                <a:tc>
                  <a:txBody>
                    <a:bodyPr/>
                    <a:lstStyle/>
                    <a:p>
                      <a:r>
                        <a:rPr kumimoji="1" lang="ja-JP" altLang="en-US" sz="1200" dirty="0"/>
                        <a:t>仮想マシンホスト</a:t>
                      </a:r>
                    </a:p>
                  </a:txBody>
                  <a:tcPr/>
                </a:tc>
                <a:tc>
                  <a:txBody>
                    <a:bodyPr/>
                    <a:lstStyle/>
                    <a:p>
                      <a:r>
                        <a:rPr kumimoji="1" lang="en-US" altLang="ja-JP" sz="1200" dirty="0"/>
                        <a:t>Azure</a:t>
                      </a:r>
                      <a:endParaRPr kumimoji="1" lang="ja-JP" altLang="en-US" sz="1200" dirty="0"/>
                    </a:p>
                  </a:txBody>
                  <a:tcPr/>
                </a:tc>
                <a:tc>
                  <a:txBody>
                    <a:bodyPr/>
                    <a:lstStyle/>
                    <a:p>
                      <a:r>
                        <a:rPr kumimoji="1" lang="ja-JP" altLang="en-US" sz="1200" dirty="0"/>
                        <a:t>収集不可</a:t>
                      </a:r>
                    </a:p>
                  </a:txBody>
                  <a:tcPr/>
                </a:tc>
                <a:tc>
                  <a:txBody>
                    <a:bodyPr/>
                    <a:lstStyle/>
                    <a:p>
                      <a:r>
                        <a:rPr kumimoji="1" lang="ja-JP" altLang="en-US" sz="1200" dirty="0"/>
                        <a:t>既定で収集</a:t>
                      </a:r>
                    </a:p>
                  </a:txBody>
                  <a:tcPr/>
                </a:tc>
                <a:extLst>
                  <a:ext uri="{0D108BD9-81ED-4DB2-BD59-A6C34878D82A}">
                    <a16:rowId xmlns:a16="http://schemas.microsoft.com/office/drawing/2014/main" val="1084701081"/>
                  </a:ext>
                </a:extLst>
              </a:tr>
              <a:tr h="255841">
                <a:tc rowSpan="3">
                  <a:txBody>
                    <a:bodyPr/>
                    <a:lstStyle/>
                    <a:p>
                      <a:r>
                        <a:rPr kumimoji="1" lang="en-US" altLang="ja-JP" sz="1200" dirty="0"/>
                        <a:t>OS</a:t>
                      </a:r>
                    </a:p>
                    <a:p>
                      <a:r>
                        <a:rPr kumimoji="1" lang="en-US" altLang="ja-JP" sz="1200" dirty="0"/>
                        <a:t>(Windows</a:t>
                      </a:r>
                      <a:r>
                        <a:rPr kumimoji="1" lang="en-US" altLang="ja-JP" sz="1200"/>
                        <a:t>/Linux)</a:t>
                      </a:r>
                      <a:endParaRPr kumimoji="1" lang="ja-JP" altLang="en-US" sz="1200" dirty="0"/>
                    </a:p>
                  </a:txBody>
                  <a:tcPr/>
                </a:tc>
                <a:tc>
                  <a:txBody>
                    <a:bodyPr/>
                    <a:lstStyle/>
                    <a:p>
                      <a:r>
                        <a:rPr kumimoji="1" lang="en-US" altLang="ja-JP" sz="1200" dirty="0"/>
                        <a:t>Azure</a:t>
                      </a:r>
                      <a:r>
                        <a:rPr kumimoji="1" lang="ja-JP" altLang="en-US" sz="1200" dirty="0"/>
                        <a:t> 上の仮想マシン</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1534561501"/>
                  </a:ext>
                </a:extLst>
              </a:tr>
              <a:tr h="150495">
                <a:tc vMerge="1">
                  <a:txBody>
                    <a:bodyPr/>
                    <a:lstStyle/>
                    <a:p>
                      <a:endParaRPr kumimoji="1" lang="ja-JP" altLang="en-US" sz="1400" dirty="0"/>
                    </a:p>
                  </a:txBody>
                  <a:tcPr/>
                </a:tc>
                <a:tc>
                  <a:txBody>
                    <a:bodyPr/>
                    <a:lstStyle/>
                    <a:p>
                      <a:r>
                        <a:rPr kumimoji="1" lang="ja-JP" altLang="en-US" sz="1200" dirty="0"/>
                        <a:t>他社クラウド</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1573479294"/>
                  </a:ext>
                </a:extLst>
              </a:tr>
              <a:tr h="361188">
                <a:tc vMerge="1">
                  <a:txBody>
                    <a:bodyPr/>
                    <a:lstStyle/>
                    <a:p>
                      <a:endParaRPr kumimoji="1" lang="ja-JP" altLang="en-US" sz="1400" dirty="0"/>
                    </a:p>
                  </a:txBody>
                  <a:tcPr/>
                </a:tc>
                <a:tc>
                  <a:txBody>
                    <a:bodyPr/>
                    <a:lstStyle/>
                    <a:p>
                      <a:r>
                        <a:rPr kumimoji="1" lang="ja-JP" altLang="en-US" sz="1200" dirty="0"/>
                        <a:t>オンプレミス</a:t>
                      </a:r>
                      <a:r>
                        <a:rPr kumimoji="1" lang="en-US" altLang="ja-JP" sz="1200" dirty="0"/>
                        <a:t>(</a:t>
                      </a:r>
                      <a:r>
                        <a:rPr kumimoji="1" lang="ja-JP" altLang="en-US" sz="1200" dirty="0"/>
                        <a:t>物理</a:t>
                      </a:r>
                      <a:r>
                        <a:rPr kumimoji="1" lang="en-US" altLang="ja-JP" sz="1200" dirty="0"/>
                        <a:t>/Hyper-V/VMware</a:t>
                      </a:r>
                      <a:r>
                        <a:rPr kumimoji="1" lang="ja-JP" altLang="en-US" sz="1200" dirty="0"/>
                        <a:t> 等</a:t>
                      </a:r>
                      <a:r>
                        <a:rPr kumimoji="1" lang="en-US" altLang="ja-JP" sz="1200" dirty="0"/>
                        <a:t>)</a:t>
                      </a:r>
                      <a:r>
                        <a:rPr kumimoji="1" lang="ja-JP" altLang="en-US" sz="1200" dirty="0"/>
                        <a:t>の</a:t>
                      </a:r>
                      <a:br>
                        <a:rPr kumimoji="1" lang="en-US" altLang="ja-JP" sz="1200" dirty="0"/>
                      </a:br>
                      <a:r>
                        <a:rPr kumimoji="1" lang="ja-JP" altLang="en-US" sz="1200" dirty="0"/>
                        <a:t>仮想マシン</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3900128336"/>
                  </a:ext>
                </a:extLst>
              </a:tr>
            </a:tbl>
          </a:graphicData>
        </a:graphic>
      </p:graphicFrame>
    </p:spTree>
    <p:extLst>
      <p:ext uri="{BB962C8B-B14F-4D97-AF65-F5344CB8AC3E}">
        <p14:creationId xmlns:p14="http://schemas.microsoft.com/office/powerpoint/2010/main" val="1916107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9506BD21-254F-13F0-14DD-39DD6E19BA83}"/>
              </a:ext>
            </a:extLst>
          </p:cNvPr>
          <p:cNvGrpSpPr/>
          <p:nvPr/>
        </p:nvGrpSpPr>
        <p:grpSpPr>
          <a:xfrm>
            <a:off x="3053189" y="4331525"/>
            <a:ext cx="4109612" cy="1090435"/>
            <a:chOff x="1099099" y="4698006"/>
            <a:chExt cx="7220589" cy="2039545"/>
          </a:xfrm>
        </p:grpSpPr>
        <p:sp>
          <p:nvSpPr>
            <p:cNvPr id="34" name="四角形: 角を丸くする 33">
              <a:extLst>
                <a:ext uri="{FF2B5EF4-FFF2-40B4-BE49-F238E27FC236}">
                  <a16:creationId xmlns:a16="http://schemas.microsoft.com/office/drawing/2014/main" id="{2FD590F4-96AE-F16A-AF7F-639D981402BC}"/>
                </a:ext>
              </a:extLst>
            </p:cNvPr>
            <p:cNvSpPr/>
            <p:nvPr/>
          </p:nvSpPr>
          <p:spPr>
            <a:xfrm>
              <a:off x="2889086" y="4698006"/>
              <a:ext cx="5430602" cy="2000951"/>
            </a:xfrm>
            <a:prstGeom prst="roundRect">
              <a:avLst/>
            </a:prstGeom>
            <a:noFill/>
            <a:ln w="28575" cap="flat" cmpd="sng" algn="ctr">
              <a:solidFill>
                <a:srgbClr val="0078D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FFFFFF"/>
                </a:solidFill>
                <a:effectLst/>
                <a:uLnTx/>
                <a:uFillTx/>
                <a:latin typeface="Segoe UI"/>
                <a:ea typeface="+mn-ea"/>
                <a:cs typeface="+mn-cs"/>
              </a:endParaRPr>
            </a:p>
          </p:txBody>
        </p:sp>
        <p:grpSp>
          <p:nvGrpSpPr>
            <p:cNvPr id="35" name="グループ化 34">
              <a:extLst>
                <a:ext uri="{FF2B5EF4-FFF2-40B4-BE49-F238E27FC236}">
                  <a16:creationId xmlns:a16="http://schemas.microsoft.com/office/drawing/2014/main" id="{F624C4A0-C039-4ECA-B076-FE9AD01B0142}"/>
                </a:ext>
              </a:extLst>
            </p:cNvPr>
            <p:cNvGrpSpPr/>
            <p:nvPr/>
          </p:nvGrpSpPr>
          <p:grpSpPr>
            <a:xfrm>
              <a:off x="4986247" y="5031738"/>
              <a:ext cx="1081946" cy="965116"/>
              <a:chOff x="4094163" y="233363"/>
              <a:chExt cx="676275" cy="603250"/>
            </a:xfrm>
          </p:grpSpPr>
          <p:sp>
            <p:nvSpPr>
              <p:cNvPr id="62" name="Freeform 64">
                <a:extLst>
                  <a:ext uri="{FF2B5EF4-FFF2-40B4-BE49-F238E27FC236}">
                    <a16:creationId xmlns:a16="http://schemas.microsoft.com/office/drawing/2014/main" id="{C2F02B55-63B7-0740-CB9F-7C25642B99C6}"/>
                  </a:ext>
                </a:extLst>
              </p:cNvPr>
              <p:cNvSpPr>
                <a:spLocks/>
              </p:cNvSpPr>
              <p:nvPr/>
            </p:nvSpPr>
            <p:spPr bwMode="auto">
              <a:xfrm>
                <a:off x="4094163" y="233363"/>
                <a:ext cx="676275" cy="603250"/>
              </a:xfrm>
              <a:custGeom>
                <a:avLst/>
                <a:gdLst>
                  <a:gd name="T0" fmla="*/ 173 w 225"/>
                  <a:gd name="T1" fmla="*/ 180 h 200"/>
                  <a:gd name="T2" fmla="*/ 113 w 225"/>
                  <a:gd name="T3" fmla="*/ 200 h 200"/>
                  <a:gd name="T4" fmla="*/ 33 w 225"/>
                  <a:gd name="T5" fmla="*/ 161 h 200"/>
                  <a:gd name="T6" fmla="*/ 52 w 225"/>
                  <a:gd name="T7" fmla="*/ 21 h 200"/>
                  <a:gd name="T8" fmla="*/ 112 w 225"/>
                  <a:gd name="T9" fmla="*/ 0 h 200"/>
                  <a:gd name="T10" fmla="*/ 192 w 225"/>
                  <a:gd name="T11" fmla="*/ 40 h 200"/>
                  <a:gd name="T12" fmla="*/ 173 w 225"/>
                  <a:gd name="T13" fmla="*/ 180 h 200"/>
                </a:gdLst>
                <a:ahLst/>
                <a:cxnLst>
                  <a:cxn ang="0">
                    <a:pos x="T0" y="T1"/>
                  </a:cxn>
                  <a:cxn ang="0">
                    <a:pos x="T2" y="T3"/>
                  </a:cxn>
                  <a:cxn ang="0">
                    <a:pos x="T4" y="T5"/>
                  </a:cxn>
                  <a:cxn ang="0">
                    <a:pos x="T6" y="T7"/>
                  </a:cxn>
                  <a:cxn ang="0">
                    <a:pos x="T8" y="T9"/>
                  </a:cxn>
                  <a:cxn ang="0">
                    <a:pos x="T10" y="T11"/>
                  </a:cxn>
                  <a:cxn ang="0">
                    <a:pos x="T12" y="T13"/>
                  </a:cxn>
                </a:cxnLst>
                <a:rect l="0" t="0" r="r" b="b"/>
                <a:pathLst>
                  <a:path w="225" h="200">
                    <a:moveTo>
                      <a:pt x="173" y="180"/>
                    </a:moveTo>
                    <a:cubicBezTo>
                      <a:pt x="155" y="194"/>
                      <a:pt x="134" y="200"/>
                      <a:pt x="113" y="200"/>
                    </a:cubicBezTo>
                    <a:cubicBezTo>
                      <a:pt x="83" y="200"/>
                      <a:pt x="53" y="187"/>
                      <a:pt x="33" y="161"/>
                    </a:cubicBezTo>
                    <a:cubicBezTo>
                      <a:pt x="0" y="117"/>
                      <a:pt x="8" y="55"/>
                      <a:pt x="52" y="21"/>
                    </a:cubicBezTo>
                    <a:cubicBezTo>
                      <a:pt x="70" y="7"/>
                      <a:pt x="91" y="0"/>
                      <a:pt x="112" y="0"/>
                    </a:cubicBezTo>
                    <a:cubicBezTo>
                      <a:pt x="142" y="0"/>
                      <a:pt x="172" y="14"/>
                      <a:pt x="192" y="40"/>
                    </a:cubicBezTo>
                    <a:cubicBezTo>
                      <a:pt x="225" y="83"/>
                      <a:pt x="217" y="146"/>
                      <a:pt x="173" y="180"/>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63" name="Freeform 65">
                <a:extLst>
                  <a:ext uri="{FF2B5EF4-FFF2-40B4-BE49-F238E27FC236}">
                    <a16:creationId xmlns:a16="http://schemas.microsoft.com/office/drawing/2014/main" id="{F31EBCCC-1E9C-E36B-E2B8-B458423A0DF4}"/>
                  </a:ext>
                </a:extLst>
              </p:cNvPr>
              <p:cNvSpPr>
                <a:spLocks/>
              </p:cNvSpPr>
              <p:nvPr/>
            </p:nvSpPr>
            <p:spPr bwMode="auto">
              <a:xfrm>
                <a:off x="4171950" y="247650"/>
                <a:ext cx="549275" cy="528638"/>
              </a:xfrm>
              <a:custGeom>
                <a:avLst/>
                <a:gdLst>
                  <a:gd name="T0" fmla="*/ 129 w 183"/>
                  <a:gd name="T1" fmla="*/ 113 h 175"/>
                  <a:gd name="T2" fmla="*/ 159 w 183"/>
                  <a:gd name="T3" fmla="*/ 117 h 175"/>
                  <a:gd name="T4" fmla="*/ 160 w 183"/>
                  <a:gd name="T5" fmla="*/ 116 h 175"/>
                  <a:gd name="T6" fmla="*/ 180 w 183"/>
                  <a:gd name="T7" fmla="*/ 129 h 175"/>
                  <a:gd name="T8" fmla="*/ 183 w 183"/>
                  <a:gd name="T9" fmla="*/ 121 h 175"/>
                  <a:gd name="T10" fmla="*/ 166 w 183"/>
                  <a:gd name="T11" fmla="*/ 108 h 175"/>
                  <a:gd name="T12" fmla="*/ 163 w 183"/>
                  <a:gd name="T13" fmla="*/ 87 h 175"/>
                  <a:gd name="T14" fmla="*/ 135 w 183"/>
                  <a:gd name="T15" fmla="*/ 81 h 175"/>
                  <a:gd name="T16" fmla="*/ 102 w 183"/>
                  <a:gd name="T17" fmla="*/ 50 h 175"/>
                  <a:gd name="T18" fmla="*/ 165 w 183"/>
                  <a:gd name="T19" fmla="*/ 33 h 175"/>
                  <a:gd name="T20" fmla="*/ 150 w 183"/>
                  <a:gd name="T21" fmla="*/ 18 h 175"/>
                  <a:gd name="T22" fmla="*/ 84 w 183"/>
                  <a:gd name="T23" fmla="*/ 31 h 175"/>
                  <a:gd name="T24" fmla="*/ 84 w 183"/>
                  <a:gd name="T25" fmla="*/ 31 h 175"/>
                  <a:gd name="T26" fmla="*/ 84 w 183"/>
                  <a:gd name="T27" fmla="*/ 31 h 175"/>
                  <a:gd name="T28" fmla="*/ 56 w 183"/>
                  <a:gd name="T29" fmla="*/ 0 h 175"/>
                  <a:gd name="T30" fmla="*/ 42 w 183"/>
                  <a:gd name="T31" fmla="*/ 5 h 175"/>
                  <a:gd name="T32" fmla="*/ 69 w 183"/>
                  <a:gd name="T33" fmla="*/ 40 h 175"/>
                  <a:gd name="T34" fmla="*/ 69 w 183"/>
                  <a:gd name="T35" fmla="*/ 40 h 175"/>
                  <a:gd name="T36" fmla="*/ 42 w 183"/>
                  <a:gd name="T37" fmla="*/ 64 h 175"/>
                  <a:gd name="T38" fmla="*/ 38 w 183"/>
                  <a:gd name="T39" fmla="*/ 67 h 175"/>
                  <a:gd name="T40" fmla="*/ 22 w 183"/>
                  <a:gd name="T41" fmla="*/ 69 h 175"/>
                  <a:gd name="T42" fmla="*/ 15 w 183"/>
                  <a:gd name="T43" fmla="*/ 25 h 175"/>
                  <a:gd name="T44" fmla="*/ 4 w 183"/>
                  <a:gd name="T45" fmla="*/ 38 h 175"/>
                  <a:gd name="T46" fmla="*/ 8 w 183"/>
                  <a:gd name="T47" fmla="*/ 79 h 175"/>
                  <a:gd name="T48" fmla="*/ 8 w 183"/>
                  <a:gd name="T49" fmla="*/ 115 h 175"/>
                  <a:gd name="T50" fmla="*/ 10 w 183"/>
                  <a:gd name="T51" fmla="*/ 118 h 175"/>
                  <a:gd name="T52" fmla="*/ 4 w 183"/>
                  <a:gd name="T53" fmla="*/ 153 h 175"/>
                  <a:gd name="T54" fmla="*/ 6 w 183"/>
                  <a:gd name="T55" fmla="*/ 157 h 175"/>
                  <a:gd name="T56" fmla="*/ 23 w 183"/>
                  <a:gd name="T57" fmla="*/ 173 h 175"/>
                  <a:gd name="T58" fmla="*/ 30 w 183"/>
                  <a:gd name="T59" fmla="*/ 127 h 175"/>
                  <a:gd name="T60" fmla="*/ 44 w 183"/>
                  <a:gd name="T61" fmla="*/ 125 h 175"/>
                  <a:gd name="T62" fmla="*/ 52 w 183"/>
                  <a:gd name="T63" fmla="*/ 132 h 175"/>
                  <a:gd name="T64" fmla="*/ 81 w 183"/>
                  <a:gd name="T65" fmla="*/ 150 h 175"/>
                  <a:gd name="T66" fmla="*/ 85 w 183"/>
                  <a:gd name="T67" fmla="*/ 164 h 175"/>
                  <a:gd name="T68" fmla="*/ 113 w 183"/>
                  <a:gd name="T69" fmla="*/ 168 h 175"/>
                  <a:gd name="T70" fmla="*/ 117 w 183"/>
                  <a:gd name="T71" fmla="*/ 163 h 175"/>
                  <a:gd name="T72" fmla="*/ 156 w 183"/>
                  <a:gd name="T73" fmla="*/ 167 h 175"/>
                  <a:gd name="T74" fmla="*/ 169 w 183"/>
                  <a:gd name="T75" fmla="*/ 151 h 175"/>
                  <a:gd name="T76" fmla="*/ 120 w 183"/>
                  <a:gd name="T77" fmla="*/ 148 h 175"/>
                  <a:gd name="T78" fmla="*/ 116 w 183"/>
                  <a:gd name="T79" fmla="*/ 140 h 175"/>
                  <a:gd name="T80" fmla="*/ 90 w 183"/>
                  <a:gd name="T81" fmla="*/ 136 h 175"/>
                  <a:gd name="T82" fmla="*/ 63 w 183"/>
                  <a:gd name="T83" fmla="*/ 118 h 175"/>
                  <a:gd name="T84" fmla="*/ 58 w 183"/>
                  <a:gd name="T85" fmla="*/ 113 h 175"/>
                  <a:gd name="T86" fmla="*/ 59 w 183"/>
                  <a:gd name="T87" fmla="*/ 83 h 175"/>
                  <a:gd name="T88" fmla="*/ 62 w 183"/>
                  <a:gd name="T89" fmla="*/ 80 h 175"/>
                  <a:gd name="T90" fmla="*/ 88 w 183"/>
                  <a:gd name="T91" fmla="*/ 58 h 175"/>
                  <a:gd name="T92" fmla="*/ 87 w 183"/>
                  <a:gd name="T93" fmla="*/ 58 h 175"/>
                  <a:gd name="T94" fmla="*/ 88 w 183"/>
                  <a:gd name="T95" fmla="*/ 58 h 175"/>
                  <a:gd name="T96" fmla="*/ 88 w 183"/>
                  <a:gd name="T97" fmla="*/ 58 h 175"/>
                  <a:gd name="T98" fmla="*/ 127 w 183"/>
                  <a:gd name="T99" fmla="*/ 91 h 175"/>
                  <a:gd name="T100" fmla="*/ 129 w 183"/>
                  <a:gd name="T101"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3" h="175">
                    <a:moveTo>
                      <a:pt x="129" y="113"/>
                    </a:moveTo>
                    <a:cubicBezTo>
                      <a:pt x="136" y="122"/>
                      <a:pt x="150" y="124"/>
                      <a:pt x="159" y="117"/>
                    </a:cubicBezTo>
                    <a:cubicBezTo>
                      <a:pt x="160" y="117"/>
                      <a:pt x="160" y="116"/>
                      <a:pt x="160" y="116"/>
                    </a:cubicBezTo>
                    <a:cubicBezTo>
                      <a:pt x="170" y="122"/>
                      <a:pt x="177" y="127"/>
                      <a:pt x="180" y="129"/>
                    </a:cubicBezTo>
                    <a:cubicBezTo>
                      <a:pt x="182" y="127"/>
                      <a:pt x="182" y="124"/>
                      <a:pt x="183" y="121"/>
                    </a:cubicBezTo>
                    <a:cubicBezTo>
                      <a:pt x="179" y="118"/>
                      <a:pt x="174" y="114"/>
                      <a:pt x="166" y="108"/>
                    </a:cubicBezTo>
                    <a:cubicBezTo>
                      <a:pt x="169" y="101"/>
                      <a:pt x="168" y="93"/>
                      <a:pt x="163" y="87"/>
                    </a:cubicBezTo>
                    <a:cubicBezTo>
                      <a:pt x="156" y="78"/>
                      <a:pt x="145" y="76"/>
                      <a:pt x="135" y="81"/>
                    </a:cubicBezTo>
                    <a:cubicBezTo>
                      <a:pt x="125" y="72"/>
                      <a:pt x="114" y="62"/>
                      <a:pt x="102" y="50"/>
                    </a:cubicBezTo>
                    <a:cubicBezTo>
                      <a:pt x="139" y="30"/>
                      <a:pt x="165" y="33"/>
                      <a:pt x="165" y="33"/>
                    </a:cubicBezTo>
                    <a:cubicBezTo>
                      <a:pt x="161" y="28"/>
                      <a:pt x="156" y="23"/>
                      <a:pt x="150" y="18"/>
                    </a:cubicBezTo>
                    <a:cubicBezTo>
                      <a:pt x="135" y="16"/>
                      <a:pt x="111" y="16"/>
                      <a:pt x="84" y="31"/>
                    </a:cubicBezTo>
                    <a:cubicBezTo>
                      <a:pt x="84" y="31"/>
                      <a:pt x="84" y="31"/>
                      <a:pt x="84" y="31"/>
                    </a:cubicBezTo>
                    <a:cubicBezTo>
                      <a:pt x="84" y="31"/>
                      <a:pt x="84" y="31"/>
                      <a:pt x="84" y="31"/>
                    </a:cubicBezTo>
                    <a:cubicBezTo>
                      <a:pt x="74" y="21"/>
                      <a:pt x="65" y="11"/>
                      <a:pt x="56" y="0"/>
                    </a:cubicBezTo>
                    <a:cubicBezTo>
                      <a:pt x="51" y="1"/>
                      <a:pt x="47" y="3"/>
                      <a:pt x="42" y="5"/>
                    </a:cubicBezTo>
                    <a:cubicBezTo>
                      <a:pt x="49" y="17"/>
                      <a:pt x="59" y="28"/>
                      <a:pt x="69" y="40"/>
                    </a:cubicBezTo>
                    <a:cubicBezTo>
                      <a:pt x="69" y="40"/>
                      <a:pt x="69" y="40"/>
                      <a:pt x="69" y="40"/>
                    </a:cubicBezTo>
                    <a:cubicBezTo>
                      <a:pt x="61" y="46"/>
                      <a:pt x="51" y="54"/>
                      <a:pt x="42" y="64"/>
                    </a:cubicBezTo>
                    <a:cubicBezTo>
                      <a:pt x="40" y="65"/>
                      <a:pt x="39" y="66"/>
                      <a:pt x="38" y="67"/>
                    </a:cubicBezTo>
                    <a:cubicBezTo>
                      <a:pt x="33" y="66"/>
                      <a:pt x="27" y="67"/>
                      <a:pt x="22" y="69"/>
                    </a:cubicBezTo>
                    <a:cubicBezTo>
                      <a:pt x="13" y="49"/>
                      <a:pt x="13" y="33"/>
                      <a:pt x="15" y="25"/>
                    </a:cubicBezTo>
                    <a:cubicBezTo>
                      <a:pt x="11" y="29"/>
                      <a:pt x="7" y="34"/>
                      <a:pt x="4" y="38"/>
                    </a:cubicBezTo>
                    <a:cubicBezTo>
                      <a:pt x="2" y="48"/>
                      <a:pt x="1" y="62"/>
                      <a:pt x="8" y="79"/>
                    </a:cubicBezTo>
                    <a:cubicBezTo>
                      <a:pt x="0" y="89"/>
                      <a:pt x="0" y="104"/>
                      <a:pt x="8" y="115"/>
                    </a:cubicBezTo>
                    <a:cubicBezTo>
                      <a:pt x="9" y="116"/>
                      <a:pt x="10" y="117"/>
                      <a:pt x="10" y="118"/>
                    </a:cubicBezTo>
                    <a:cubicBezTo>
                      <a:pt x="7" y="130"/>
                      <a:pt x="5" y="143"/>
                      <a:pt x="4" y="153"/>
                    </a:cubicBezTo>
                    <a:cubicBezTo>
                      <a:pt x="5" y="154"/>
                      <a:pt x="5" y="155"/>
                      <a:pt x="6" y="157"/>
                    </a:cubicBezTo>
                    <a:cubicBezTo>
                      <a:pt x="11" y="163"/>
                      <a:pt x="17" y="168"/>
                      <a:pt x="23" y="173"/>
                    </a:cubicBezTo>
                    <a:cubicBezTo>
                      <a:pt x="22" y="162"/>
                      <a:pt x="23" y="145"/>
                      <a:pt x="30" y="127"/>
                    </a:cubicBezTo>
                    <a:cubicBezTo>
                      <a:pt x="35" y="127"/>
                      <a:pt x="39" y="127"/>
                      <a:pt x="44" y="125"/>
                    </a:cubicBezTo>
                    <a:cubicBezTo>
                      <a:pt x="46" y="127"/>
                      <a:pt x="49" y="129"/>
                      <a:pt x="52" y="132"/>
                    </a:cubicBezTo>
                    <a:cubicBezTo>
                      <a:pt x="62" y="139"/>
                      <a:pt x="71" y="145"/>
                      <a:pt x="81" y="150"/>
                    </a:cubicBezTo>
                    <a:cubicBezTo>
                      <a:pt x="81" y="155"/>
                      <a:pt x="82" y="160"/>
                      <a:pt x="85" y="164"/>
                    </a:cubicBezTo>
                    <a:cubicBezTo>
                      <a:pt x="92" y="173"/>
                      <a:pt x="104" y="175"/>
                      <a:pt x="113" y="168"/>
                    </a:cubicBezTo>
                    <a:cubicBezTo>
                      <a:pt x="115" y="167"/>
                      <a:pt x="116" y="165"/>
                      <a:pt x="117" y="163"/>
                    </a:cubicBezTo>
                    <a:cubicBezTo>
                      <a:pt x="133" y="167"/>
                      <a:pt x="146" y="167"/>
                      <a:pt x="156" y="167"/>
                    </a:cubicBezTo>
                    <a:cubicBezTo>
                      <a:pt x="158" y="167"/>
                      <a:pt x="165" y="157"/>
                      <a:pt x="169" y="151"/>
                    </a:cubicBezTo>
                    <a:cubicBezTo>
                      <a:pt x="163" y="153"/>
                      <a:pt x="145" y="155"/>
                      <a:pt x="120" y="148"/>
                    </a:cubicBezTo>
                    <a:cubicBezTo>
                      <a:pt x="119" y="145"/>
                      <a:pt x="118" y="143"/>
                      <a:pt x="116" y="140"/>
                    </a:cubicBezTo>
                    <a:cubicBezTo>
                      <a:pt x="110" y="132"/>
                      <a:pt x="99" y="130"/>
                      <a:pt x="90" y="136"/>
                    </a:cubicBezTo>
                    <a:cubicBezTo>
                      <a:pt x="81" y="131"/>
                      <a:pt x="72" y="125"/>
                      <a:pt x="63" y="118"/>
                    </a:cubicBezTo>
                    <a:cubicBezTo>
                      <a:pt x="61" y="116"/>
                      <a:pt x="59" y="115"/>
                      <a:pt x="58" y="113"/>
                    </a:cubicBezTo>
                    <a:cubicBezTo>
                      <a:pt x="63" y="104"/>
                      <a:pt x="64" y="93"/>
                      <a:pt x="59" y="83"/>
                    </a:cubicBezTo>
                    <a:cubicBezTo>
                      <a:pt x="60" y="82"/>
                      <a:pt x="61" y="81"/>
                      <a:pt x="62" y="80"/>
                    </a:cubicBezTo>
                    <a:cubicBezTo>
                      <a:pt x="72" y="71"/>
                      <a:pt x="80" y="64"/>
                      <a:pt x="88" y="58"/>
                    </a:cubicBezTo>
                    <a:cubicBezTo>
                      <a:pt x="87" y="58"/>
                      <a:pt x="87" y="58"/>
                      <a:pt x="87" y="58"/>
                    </a:cubicBezTo>
                    <a:cubicBezTo>
                      <a:pt x="88" y="58"/>
                      <a:pt x="88" y="58"/>
                      <a:pt x="88" y="58"/>
                    </a:cubicBezTo>
                    <a:cubicBezTo>
                      <a:pt x="88" y="58"/>
                      <a:pt x="88" y="58"/>
                      <a:pt x="88" y="58"/>
                    </a:cubicBezTo>
                    <a:cubicBezTo>
                      <a:pt x="101" y="70"/>
                      <a:pt x="114" y="81"/>
                      <a:pt x="127" y="91"/>
                    </a:cubicBezTo>
                    <a:cubicBezTo>
                      <a:pt x="123" y="98"/>
                      <a:pt x="124" y="106"/>
                      <a:pt x="129" y="1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grpSp>
        <p:grpSp>
          <p:nvGrpSpPr>
            <p:cNvPr id="36" name="グループ化 35">
              <a:extLst>
                <a:ext uri="{FF2B5EF4-FFF2-40B4-BE49-F238E27FC236}">
                  <a16:creationId xmlns:a16="http://schemas.microsoft.com/office/drawing/2014/main" id="{318900B8-654D-3A7B-381F-74904CB14B55}"/>
                </a:ext>
              </a:extLst>
            </p:cNvPr>
            <p:cNvGrpSpPr/>
            <p:nvPr/>
          </p:nvGrpSpPr>
          <p:grpSpPr>
            <a:xfrm>
              <a:off x="7051046" y="4987446"/>
              <a:ext cx="739140" cy="980043"/>
              <a:chOff x="1066800" y="5643563"/>
              <a:chExt cx="428626" cy="568325"/>
            </a:xfrm>
          </p:grpSpPr>
          <p:sp>
            <p:nvSpPr>
              <p:cNvPr id="53" name="Freeform 2084">
                <a:extLst>
                  <a:ext uri="{FF2B5EF4-FFF2-40B4-BE49-F238E27FC236}">
                    <a16:creationId xmlns:a16="http://schemas.microsoft.com/office/drawing/2014/main" id="{2488E085-79FF-3AA3-125A-AFE62FBB8E3F}"/>
                  </a:ext>
                </a:extLst>
              </p:cNvPr>
              <p:cNvSpPr>
                <a:spLocks/>
              </p:cNvSpPr>
              <p:nvPr/>
            </p:nvSpPr>
            <p:spPr bwMode="auto">
              <a:xfrm>
                <a:off x="1066800" y="5719763"/>
                <a:ext cx="214313" cy="492125"/>
              </a:xfrm>
              <a:custGeom>
                <a:avLst/>
                <a:gdLst>
                  <a:gd name="T0" fmla="*/ 0 w 75"/>
                  <a:gd name="T1" fmla="*/ 0 h 172"/>
                  <a:gd name="T2" fmla="*/ 0 w 75"/>
                  <a:gd name="T3" fmla="*/ 145 h 172"/>
                  <a:gd name="T4" fmla="*/ 75 w 75"/>
                  <a:gd name="T5" fmla="*/ 172 h 172"/>
                  <a:gd name="T6" fmla="*/ 75 w 75"/>
                  <a:gd name="T7" fmla="*/ 0 h 172"/>
                  <a:gd name="T8" fmla="*/ 0 w 75"/>
                  <a:gd name="T9" fmla="*/ 0 h 172"/>
                </a:gdLst>
                <a:ahLst/>
                <a:cxnLst>
                  <a:cxn ang="0">
                    <a:pos x="T0" y="T1"/>
                  </a:cxn>
                  <a:cxn ang="0">
                    <a:pos x="T2" y="T3"/>
                  </a:cxn>
                  <a:cxn ang="0">
                    <a:pos x="T4" y="T5"/>
                  </a:cxn>
                  <a:cxn ang="0">
                    <a:pos x="T6" y="T7"/>
                  </a:cxn>
                  <a:cxn ang="0">
                    <a:pos x="T8" y="T9"/>
                  </a:cxn>
                </a:cxnLst>
                <a:rect l="0" t="0" r="r" b="b"/>
                <a:pathLst>
                  <a:path w="75" h="172">
                    <a:moveTo>
                      <a:pt x="0" y="0"/>
                    </a:moveTo>
                    <a:cubicBezTo>
                      <a:pt x="0" y="145"/>
                      <a:pt x="0" y="145"/>
                      <a:pt x="0" y="145"/>
                    </a:cubicBezTo>
                    <a:cubicBezTo>
                      <a:pt x="0" y="160"/>
                      <a:pt x="33" y="172"/>
                      <a:pt x="75" y="172"/>
                    </a:cubicBezTo>
                    <a:cubicBezTo>
                      <a:pt x="75" y="0"/>
                      <a:pt x="75" y="0"/>
                      <a:pt x="75"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4" name="Freeform 2085">
                <a:extLst>
                  <a:ext uri="{FF2B5EF4-FFF2-40B4-BE49-F238E27FC236}">
                    <a16:creationId xmlns:a16="http://schemas.microsoft.com/office/drawing/2014/main" id="{2ACE56C4-5227-1C70-85D0-E47385033844}"/>
                  </a:ext>
                </a:extLst>
              </p:cNvPr>
              <p:cNvSpPr>
                <a:spLocks/>
              </p:cNvSpPr>
              <p:nvPr/>
            </p:nvSpPr>
            <p:spPr bwMode="auto">
              <a:xfrm>
                <a:off x="1277938" y="5719763"/>
                <a:ext cx="217488" cy="492125"/>
              </a:xfrm>
              <a:custGeom>
                <a:avLst/>
                <a:gdLst>
                  <a:gd name="T0" fmla="*/ 0 w 76"/>
                  <a:gd name="T1" fmla="*/ 172 h 172"/>
                  <a:gd name="T2" fmla="*/ 1 w 76"/>
                  <a:gd name="T3" fmla="*/ 172 h 172"/>
                  <a:gd name="T4" fmla="*/ 76 w 76"/>
                  <a:gd name="T5" fmla="*/ 145 h 172"/>
                  <a:gd name="T6" fmla="*/ 76 w 76"/>
                  <a:gd name="T7" fmla="*/ 0 h 172"/>
                  <a:gd name="T8" fmla="*/ 0 w 76"/>
                  <a:gd name="T9" fmla="*/ 0 h 172"/>
                  <a:gd name="T10" fmla="*/ 0 w 76"/>
                  <a:gd name="T11" fmla="*/ 172 h 172"/>
                </a:gdLst>
                <a:ahLst/>
                <a:cxnLst>
                  <a:cxn ang="0">
                    <a:pos x="T0" y="T1"/>
                  </a:cxn>
                  <a:cxn ang="0">
                    <a:pos x="T2" y="T3"/>
                  </a:cxn>
                  <a:cxn ang="0">
                    <a:pos x="T4" y="T5"/>
                  </a:cxn>
                  <a:cxn ang="0">
                    <a:pos x="T6" y="T7"/>
                  </a:cxn>
                  <a:cxn ang="0">
                    <a:pos x="T8" y="T9"/>
                  </a:cxn>
                  <a:cxn ang="0">
                    <a:pos x="T10" y="T11"/>
                  </a:cxn>
                </a:cxnLst>
                <a:rect l="0" t="0" r="r" b="b"/>
                <a:pathLst>
                  <a:path w="76" h="172">
                    <a:moveTo>
                      <a:pt x="0" y="172"/>
                    </a:moveTo>
                    <a:cubicBezTo>
                      <a:pt x="1" y="172"/>
                      <a:pt x="1" y="172"/>
                      <a:pt x="1" y="172"/>
                    </a:cubicBezTo>
                    <a:cubicBezTo>
                      <a:pt x="42" y="172"/>
                      <a:pt x="76" y="160"/>
                      <a:pt x="76" y="145"/>
                    </a:cubicBezTo>
                    <a:cubicBezTo>
                      <a:pt x="76" y="0"/>
                      <a:pt x="76" y="0"/>
                      <a:pt x="76" y="0"/>
                    </a:cubicBezTo>
                    <a:cubicBezTo>
                      <a:pt x="0" y="0"/>
                      <a:pt x="0" y="0"/>
                      <a:pt x="0" y="0"/>
                    </a:cubicBezTo>
                    <a:cubicBezTo>
                      <a:pt x="0" y="172"/>
                      <a:pt x="0" y="172"/>
                      <a:pt x="0" y="17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5" name="Freeform 2086">
                <a:extLst>
                  <a:ext uri="{FF2B5EF4-FFF2-40B4-BE49-F238E27FC236}">
                    <a16:creationId xmlns:a16="http://schemas.microsoft.com/office/drawing/2014/main" id="{A94CD845-99DA-43A2-56C0-0324C2375A6E}"/>
                  </a:ext>
                </a:extLst>
              </p:cNvPr>
              <p:cNvSpPr>
                <a:spLocks/>
              </p:cNvSpPr>
              <p:nvPr/>
            </p:nvSpPr>
            <p:spPr bwMode="auto">
              <a:xfrm>
                <a:off x="1277938" y="5719763"/>
                <a:ext cx="217488" cy="492125"/>
              </a:xfrm>
              <a:custGeom>
                <a:avLst/>
                <a:gdLst>
                  <a:gd name="T0" fmla="*/ 76 w 76"/>
                  <a:gd name="T1" fmla="*/ 0 h 172"/>
                  <a:gd name="T2" fmla="*/ 0 w 76"/>
                  <a:gd name="T3" fmla="*/ 0 h 172"/>
                  <a:gd name="T4" fmla="*/ 0 w 76"/>
                  <a:gd name="T5" fmla="*/ 172 h 172"/>
                  <a:gd name="T6" fmla="*/ 1 w 76"/>
                  <a:gd name="T7" fmla="*/ 172 h 172"/>
                  <a:gd name="T8" fmla="*/ 76 w 76"/>
                  <a:gd name="T9" fmla="*/ 145 h 172"/>
                  <a:gd name="T10" fmla="*/ 76 w 76"/>
                  <a:gd name="T11" fmla="*/ 0 h 172"/>
                </a:gdLst>
                <a:ahLst/>
                <a:cxnLst>
                  <a:cxn ang="0">
                    <a:pos x="T0" y="T1"/>
                  </a:cxn>
                  <a:cxn ang="0">
                    <a:pos x="T2" y="T3"/>
                  </a:cxn>
                  <a:cxn ang="0">
                    <a:pos x="T4" y="T5"/>
                  </a:cxn>
                  <a:cxn ang="0">
                    <a:pos x="T6" y="T7"/>
                  </a:cxn>
                  <a:cxn ang="0">
                    <a:pos x="T8" y="T9"/>
                  </a:cxn>
                  <a:cxn ang="0">
                    <a:pos x="T10" y="T11"/>
                  </a:cxn>
                </a:cxnLst>
                <a:rect l="0" t="0" r="r" b="b"/>
                <a:pathLst>
                  <a:path w="76" h="172">
                    <a:moveTo>
                      <a:pt x="76" y="0"/>
                    </a:moveTo>
                    <a:cubicBezTo>
                      <a:pt x="0" y="0"/>
                      <a:pt x="0" y="0"/>
                      <a:pt x="0" y="0"/>
                    </a:cubicBezTo>
                    <a:cubicBezTo>
                      <a:pt x="0" y="172"/>
                      <a:pt x="0" y="172"/>
                      <a:pt x="0" y="172"/>
                    </a:cubicBezTo>
                    <a:cubicBezTo>
                      <a:pt x="1" y="172"/>
                      <a:pt x="1" y="172"/>
                      <a:pt x="1" y="172"/>
                    </a:cubicBezTo>
                    <a:cubicBezTo>
                      <a:pt x="42" y="172"/>
                      <a:pt x="76" y="160"/>
                      <a:pt x="76" y="145"/>
                    </a:cubicBezTo>
                    <a:cubicBezTo>
                      <a:pt x="76" y="0"/>
                      <a:pt x="76" y="0"/>
                      <a:pt x="76"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6" name="Oval 2087">
                <a:extLst>
                  <a:ext uri="{FF2B5EF4-FFF2-40B4-BE49-F238E27FC236}">
                    <a16:creationId xmlns:a16="http://schemas.microsoft.com/office/drawing/2014/main" id="{ADE6BDDC-5000-9B29-3FB2-B6F1D372A882}"/>
                  </a:ext>
                </a:extLst>
              </p:cNvPr>
              <p:cNvSpPr>
                <a:spLocks noChangeArrowheads="1"/>
              </p:cNvSpPr>
              <p:nvPr/>
            </p:nvSpPr>
            <p:spPr bwMode="auto">
              <a:xfrm>
                <a:off x="1066800" y="5643563"/>
                <a:ext cx="428625" cy="153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7" name="Oval 2088">
                <a:extLst>
                  <a:ext uri="{FF2B5EF4-FFF2-40B4-BE49-F238E27FC236}">
                    <a16:creationId xmlns:a16="http://schemas.microsoft.com/office/drawing/2014/main" id="{0F9E4142-8C0B-FD90-946D-B4DDA70B09B6}"/>
                  </a:ext>
                </a:extLst>
              </p:cNvPr>
              <p:cNvSpPr>
                <a:spLocks noChangeArrowheads="1"/>
              </p:cNvSpPr>
              <p:nvPr/>
            </p:nvSpPr>
            <p:spPr bwMode="auto">
              <a:xfrm>
                <a:off x="1109663" y="5665788"/>
                <a:ext cx="339725" cy="10318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8" name="Freeform 2089">
                <a:extLst>
                  <a:ext uri="{FF2B5EF4-FFF2-40B4-BE49-F238E27FC236}">
                    <a16:creationId xmlns:a16="http://schemas.microsoft.com/office/drawing/2014/main" id="{43F93BF6-CEE3-1066-D3E0-5D1EE7F80CED}"/>
                  </a:ext>
                </a:extLst>
              </p:cNvPr>
              <p:cNvSpPr>
                <a:spLocks/>
              </p:cNvSpPr>
              <p:nvPr/>
            </p:nvSpPr>
            <p:spPr bwMode="auto">
              <a:xfrm>
                <a:off x="1109663" y="5665788"/>
                <a:ext cx="339725" cy="82550"/>
              </a:xfrm>
              <a:custGeom>
                <a:avLst/>
                <a:gdLst>
                  <a:gd name="T0" fmla="*/ 107 w 119"/>
                  <a:gd name="T1" fmla="*/ 29 h 29"/>
                  <a:gd name="T2" fmla="*/ 119 w 119"/>
                  <a:gd name="T3" fmla="*/ 18 h 29"/>
                  <a:gd name="T4" fmla="*/ 60 w 119"/>
                  <a:gd name="T5" fmla="*/ 0 h 29"/>
                  <a:gd name="T6" fmla="*/ 0 w 119"/>
                  <a:gd name="T7" fmla="*/ 18 h 29"/>
                  <a:gd name="T8" fmla="*/ 13 w 119"/>
                  <a:gd name="T9" fmla="*/ 29 h 29"/>
                  <a:gd name="T10" fmla="*/ 60 w 119"/>
                  <a:gd name="T11" fmla="*/ 22 h 29"/>
                  <a:gd name="T12" fmla="*/ 107 w 119"/>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9" h="29">
                    <a:moveTo>
                      <a:pt x="107" y="29"/>
                    </a:moveTo>
                    <a:cubicBezTo>
                      <a:pt x="115" y="26"/>
                      <a:pt x="119" y="22"/>
                      <a:pt x="119" y="18"/>
                    </a:cubicBezTo>
                    <a:cubicBezTo>
                      <a:pt x="119" y="8"/>
                      <a:pt x="93" y="0"/>
                      <a:pt x="60" y="0"/>
                    </a:cubicBezTo>
                    <a:cubicBezTo>
                      <a:pt x="27" y="0"/>
                      <a:pt x="0" y="8"/>
                      <a:pt x="0" y="18"/>
                    </a:cubicBezTo>
                    <a:cubicBezTo>
                      <a:pt x="0" y="22"/>
                      <a:pt x="5" y="26"/>
                      <a:pt x="13" y="29"/>
                    </a:cubicBezTo>
                    <a:cubicBezTo>
                      <a:pt x="23" y="24"/>
                      <a:pt x="41" y="22"/>
                      <a:pt x="60" y="22"/>
                    </a:cubicBezTo>
                    <a:cubicBezTo>
                      <a:pt x="79" y="22"/>
                      <a:pt x="96" y="24"/>
                      <a:pt x="107" y="29"/>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9" name="Freeform 2090">
                <a:extLst>
                  <a:ext uri="{FF2B5EF4-FFF2-40B4-BE49-F238E27FC236}">
                    <a16:creationId xmlns:a16="http://schemas.microsoft.com/office/drawing/2014/main" id="{416617A0-06FC-8F81-47FD-B472617AFE9D}"/>
                  </a:ext>
                </a:extLst>
              </p:cNvPr>
              <p:cNvSpPr>
                <a:spLocks/>
              </p:cNvSpPr>
              <p:nvPr/>
            </p:nvSpPr>
            <p:spPr bwMode="auto">
              <a:xfrm>
                <a:off x="1123950" y="5908676"/>
                <a:ext cx="88900" cy="141288"/>
              </a:xfrm>
              <a:custGeom>
                <a:avLst/>
                <a:gdLst>
                  <a:gd name="T0" fmla="*/ 31 w 31"/>
                  <a:gd name="T1" fmla="*/ 35 h 49"/>
                  <a:gd name="T2" fmla="*/ 26 w 31"/>
                  <a:gd name="T3" fmla="*/ 45 h 49"/>
                  <a:gd name="T4" fmla="*/ 13 w 31"/>
                  <a:gd name="T5" fmla="*/ 49 h 49"/>
                  <a:gd name="T6" fmla="*/ 0 w 31"/>
                  <a:gd name="T7" fmla="*/ 46 h 49"/>
                  <a:gd name="T8" fmla="*/ 0 w 31"/>
                  <a:gd name="T9" fmla="*/ 36 h 49"/>
                  <a:gd name="T10" fmla="*/ 13 w 31"/>
                  <a:gd name="T11" fmla="*/ 40 h 49"/>
                  <a:gd name="T12" fmla="*/ 18 w 31"/>
                  <a:gd name="T13" fmla="*/ 39 h 49"/>
                  <a:gd name="T14" fmla="*/ 20 w 31"/>
                  <a:gd name="T15" fmla="*/ 36 h 49"/>
                  <a:gd name="T16" fmla="*/ 18 w 31"/>
                  <a:gd name="T17" fmla="*/ 32 h 49"/>
                  <a:gd name="T18" fmla="*/ 11 w 31"/>
                  <a:gd name="T19" fmla="*/ 28 h 49"/>
                  <a:gd name="T20" fmla="*/ 0 w 31"/>
                  <a:gd name="T21" fmla="*/ 14 h 49"/>
                  <a:gd name="T22" fmla="*/ 5 w 31"/>
                  <a:gd name="T23" fmla="*/ 4 h 49"/>
                  <a:gd name="T24" fmla="*/ 17 w 31"/>
                  <a:gd name="T25" fmla="*/ 0 h 49"/>
                  <a:gd name="T26" fmla="*/ 29 w 31"/>
                  <a:gd name="T27" fmla="*/ 2 h 49"/>
                  <a:gd name="T28" fmla="*/ 29 w 31"/>
                  <a:gd name="T29" fmla="*/ 11 h 49"/>
                  <a:gd name="T30" fmla="*/ 18 w 31"/>
                  <a:gd name="T31" fmla="*/ 8 h 49"/>
                  <a:gd name="T32" fmla="*/ 13 w 31"/>
                  <a:gd name="T33" fmla="*/ 9 h 49"/>
                  <a:gd name="T34" fmla="*/ 11 w 31"/>
                  <a:gd name="T35" fmla="*/ 13 h 49"/>
                  <a:gd name="T36" fmla="*/ 13 w 31"/>
                  <a:gd name="T37" fmla="*/ 17 h 49"/>
                  <a:gd name="T38" fmla="*/ 19 w 31"/>
                  <a:gd name="T39" fmla="*/ 20 h 49"/>
                  <a:gd name="T40" fmla="*/ 28 w 31"/>
                  <a:gd name="T41" fmla="*/ 27 h 49"/>
                  <a:gd name="T42" fmla="*/ 31 w 31"/>
                  <a:gd name="T4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49">
                    <a:moveTo>
                      <a:pt x="31" y="35"/>
                    </a:moveTo>
                    <a:cubicBezTo>
                      <a:pt x="31" y="39"/>
                      <a:pt x="29" y="43"/>
                      <a:pt x="26" y="45"/>
                    </a:cubicBezTo>
                    <a:cubicBezTo>
                      <a:pt x="23" y="47"/>
                      <a:pt x="18" y="49"/>
                      <a:pt x="13" y="49"/>
                    </a:cubicBezTo>
                    <a:cubicBezTo>
                      <a:pt x="8" y="49"/>
                      <a:pt x="4" y="48"/>
                      <a:pt x="0" y="46"/>
                    </a:cubicBezTo>
                    <a:cubicBezTo>
                      <a:pt x="0" y="36"/>
                      <a:pt x="0" y="36"/>
                      <a:pt x="0" y="36"/>
                    </a:cubicBezTo>
                    <a:cubicBezTo>
                      <a:pt x="4" y="39"/>
                      <a:pt x="8" y="40"/>
                      <a:pt x="13" y="40"/>
                    </a:cubicBezTo>
                    <a:cubicBezTo>
                      <a:pt x="15" y="40"/>
                      <a:pt x="17" y="40"/>
                      <a:pt x="18" y="39"/>
                    </a:cubicBezTo>
                    <a:cubicBezTo>
                      <a:pt x="19" y="38"/>
                      <a:pt x="20" y="37"/>
                      <a:pt x="20" y="36"/>
                    </a:cubicBezTo>
                    <a:cubicBezTo>
                      <a:pt x="20" y="34"/>
                      <a:pt x="19" y="33"/>
                      <a:pt x="18" y="32"/>
                    </a:cubicBezTo>
                    <a:cubicBezTo>
                      <a:pt x="17" y="31"/>
                      <a:pt x="14" y="29"/>
                      <a:pt x="11" y="28"/>
                    </a:cubicBezTo>
                    <a:cubicBezTo>
                      <a:pt x="4" y="24"/>
                      <a:pt x="0" y="20"/>
                      <a:pt x="0" y="14"/>
                    </a:cubicBezTo>
                    <a:cubicBezTo>
                      <a:pt x="0" y="10"/>
                      <a:pt x="2" y="6"/>
                      <a:pt x="5" y="4"/>
                    </a:cubicBezTo>
                    <a:cubicBezTo>
                      <a:pt x="8" y="1"/>
                      <a:pt x="12" y="0"/>
                      <a:pt x="17" y="0"/>
                    </a:cubicBezTo>
                    <a:cubicBezTo>
                      <a:pt x="22" y="0"/>
                      <a:pt x="26" y="0"/>
                      <a:pt x="29" y="2"/>
                    </a:cubicBezTo>
                    <a:cubicBezTo>
                      <a:pt x="29" y="11"/>
                      <a:pt x="29" y="11"/>
                      <a:pt x="29" y="11"/>
                    </a:cubicBezTo>
                    <a:cubicBezTo>
                      <a:pt x="26" y="9"/>
                      <a:pt x="22" y="8"/>
                      <a:pt x="18" y="8"/>
                    </a:cubicBezTo>
                    <a:cubicBezTo>
                      <a:pt x="16" y="8"/>
                      <a:pt x="14" y="9"/>
                      <a:pt x="13" y="9"/>
                    </a:cubicBezTo>
                    <a:cubicBezTo>
                      <a:pt x="12" y="10"/>
                      <a:pt x="11" y="12"/>
                      <a:pt x="11" y="13"/>
                    </a:cubicBezTo>
                    <a:cubicBezTo>
                      <a:pt x="11" y="14"/>
                      <a:pt x="12" y="16"/>
                      <a:pt x="13" y="17"/>
                    </a:cubicBezTo>
                    <a:cubicBezTo>
                      <a:pt x="14" y="18"/>
                      <a:pt x="16" y="19"/>
                      <a:pt x="19" y="20"/>
                    </a:cubicBezTo>
                    <a:cubicBezTo>
                      <a:pt x="23" y="22"/>
                      <a:pt x="26" y="24"/>
                      <a:pt x="28" y="27"/>
                    </a:cubicBezTo>
                    <a:cubicBezTo>
                      <a:pt x="30" y="29"/>
                      <a:pt x="31" y="31"/>
                      <a:pt x="31"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60" name="Freeform 2091">
                <a:extLst>
                  <a:ext uri="{FF2B5EF4-FFF2-40B4-BE49-F238E27FC236}">
                    <a16:creationId xmlns:a16="http://schemas.microsoft.com/office/drawing/2014/main" id="{71D0514E-31A6-FD2A-345E-FCF32748B623}"/>
                  </a:ext>
                </a:extLst>
              </p:cNvPr>
              <p:cNvSpPr>
                <a:spLocks noEditPoints="1"/>
              </p:cNvSpPr>
              <p:nvPr/>
            </p:nvSpPr>
            <p:spPr bwMode="auto">
              <a:xfrm>
                <a:off x="1223963" y="5908676"/>
                <a:ext cx="134938" cy="171450"/>
              </a:xfrm>
              <a:custGeom>
                <a:avLst/>
                <a:gdLst>
                  <a:gd name="T0" fmla="*/ 47 w 47"/>
                  <a:gd name="T1" fmla="*/ 24 h 60"/>
                  <a:gd name="T2" fmla="*/ 43 w 47"/>
                  <a:gd name="T3" fmla="*/ 38 h 60"/>
                  <a:gd name="T4" fmla="*/ 32 w 47"/>
                  <a:gd name="T5" fmla="*/ 47 h 60"/>
                  <a:gd name="T6" fmla="*/ 46 w 47"/>
                  <a:gd name="T7" fmla="*/ 60 h 60"/>
                  <a:gd name="T8" fmla="*/ 32 w 47"/>
                  <a:gd name="T9" fmla="*/ 60 h 60"/>
                  <a:gd name="T10" fmla="*/ 22 w 47"/>
                  <a:gd name="T11" fmla="*/ 49 h 60"/>
                  <a:gd name="T12" fmla="*/ 11 w 47"/>
                  <a:gd name="T13" fmla="*/ 45 h 60"/>
                  <a:gd name="T14" fmla="*/ 3 w 47"/>
                  <a:gd name="T15" fmla="*/ 37 h 60"/>
                  <a:gd name="T16" fmla="*/ 0 w 47"/>
                  <a:gd name="T17" fmla="*/ 25 h 60"/>
                  <a:gd name="T18" fmla="*/ 3 w 47"/>
                  <a:gd name="T19" fmla="*/ 12 h 60"/>
                  <a:gd name="T20" fmla="*/ 12 w 47"/>
                  <a:gd name="T21" fmla="*/ 3 h 60"/>
                  <a:gd name="T22" fmla="*/ 24 w 47"/>
                  <a:gd name="T23" fmla="*/ 0 h 60"/>
                  <a:gd name="T24" fmla="*/ 36 w 47"/>
                  <a:gd name="T25" fmla="*/ 3 h 60"/>
                  <a:gd name="T26" fmla="*/ 44 w 47"/>
                  <a:gd name="T27" fmla="*/ 11 h 60"/>
                  <a:gd name="T28" fmla="*/ 47 w 47"/>
                  <a:gd name="T29" fmla="*/ 24 h 60"/>
                  <a:gd name="T30" fmla="*/ 36 w 47"/>
                  <a:gd name="T31" fmla="*/ 25 h 60"/>
                  <a:gd name="T32" fmla="*/ 32 w 47"/>
                  <a:gd name="T33" fmla="*/ 13 h 60"/>
                  <a:gd name="T34" fmla="*/ 24 w 47"/>
                  <a:gd name="T35" fmla="*/ 9 h 60"/>
                  <a:gd name="T36" fmla="*/ 15 w 47"/>
                  <a:gd name="T37" fmla="*/ 13 h 60"/>
                  <a:gd name="T38" fmla="*/ 12 w 47"/>
                  <a:gd name="T39" fmla="*/ 24 h 60"/>
                  <a:gd name="T40" fmla="*/ 15 w 47"/>
                  <a:gd name="T41" fmla="*/ 35 h 60"/>
                  <a:gd name="T42" fmla="*/ 24 w 47"/>
                  <a:gd name="T43" fmla="*/ 40 h 60"/>
                  <a:gd name="T44" fmla="*/ 32 w 47"/>
                  <a:gd name="T45" fmla="*/ 36 h 60"/>
                  <a:gd name="T46" fmla="*/ 36 w 47"/>
                  <a:gd name="T47"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60">
                    <a:moveTo>
                      <a:pt x="47" y="24"/>
                    </a:moveTo>
                    <a:cubicBezTo>
                      <a:pt x="47" y="29"/>
                      <a:pt x="46" y="34"/>
                      <a:pt x="43" y="38"/>
                    </a:cubicBezTo>
                    <a:cubicBezTo>
                      <a:pt x="40" y="42"/>
                      <a:pt x="37" y="45"/>
                      <a:pt x="32" y="47"/>
                    </a:cubicBezTo>
                    <a:cubicBezTo>
                      <a:pt x="46" y="60"/>
                      <a:pt x="46" y="60"/>
                      <a:pt x="46" y="60"/>
                    </a:cubicBezTo>
                    <a:cubicBezTo>
                      <a:pt x="32" y="60"/>
                      <a:pt x="32" y="60"/>
                      <a:pt x="32" y="60"/>
                    </a:cubicBezTo>
                    <a:cubicBezTo>
                      <a:pt x="22" y="49"/>
                      <a:pt x="22" y="49"/>
                      <a:pt x="22" y="49"/>
                    </a:cubicBezTo>
                    <a:cubicBezTo>
                      <a:pt x="18" y="49"/>
                      <a:pt x="14" y="47"/>
                      <a:pt x="11" y="45"/>
                    </a:cubicBezTo>
                    <a:cubicBezTo>
                      <a:pt x="8" y="43"/>
                      <a:pt x="5" y="40"/>
                      <a:pt x="3" y="37"/>
                    </a:cubicBezTo>
                    <a:cubicBezTo>
                      <a:pt x="1" y="33"/>
                      <a:pt x="0" y="29"/>
                      <a:pt x="0" y="25"/>
                    </a:cubicBezTo>
                    <a:cubicBezTo>
                      <a:pt x="0" y="20"/>
                      <a:pt x="1" y="16"/>
                      <a:pt x="3" y="12"/>
                    </a:cubicBezTo>
                    <a:cubicBezTo>
                      <a:pt x="5" y="8"/>
                      <a:pt x="8" y="5"/>
                      <a:pt x="12" y="3"/>
                    </a:cubicBezTo>
                    <a:cubicBezTo>
                      <a:pt x="15" y="1"/>
                      <a:pt x="20" y="0"/>
                      <a:pt x="24" y="0"/>
                    </a:cubicBezTo>
                    <a:cubicBezTo>
                      <a:pt x="29" y="0"/>
                      <a:pt x="32" y="1"/>
                      <a:pt x="36" y="3"/>
                    </a:cubicBezTo>
                    <a:cubicBezTo>
                      <a:pt x="39" y="5"/>
                      <a:pt x="42" y="8"/>
                      <a:pt x="44" y="11"/>
                    </a:cubicBezTo>
                    <a:cubicBezTo>
                      <a:pt x="46" y="15"/>
                      <a:pt x="47" y="19"/>
                      <a:pt x="47" y="24"/>
                    </a:cubicBezTo>
                    <a:close/>
                    <a:moveTo>
                      <a:pt x="36" y="25"/>
                    </a:moveTo>
                    <a:cubicBezTo>
                      <a:pt x="36" y="20"/>
                      <a:pt x="35" y="16"/>
                      <a:pt x="32" y="13"/>
                    </a:cubicBezTo>
                    <a:cubicBezTo>
                      <a:pt x="30" y="10"/>
                      <a:pt x="28" y="9"/>
                      <a:pt x="24" y="9"/>
                    </a:cubicBezTo>
                    <a:cubicBezTo>
                      <a:pt x="20" y="9"/>
                      <a:pt x="17" y="10"/>
                      <a:pt x="15" y="13"/>
                    </a:cubicBezTo>
                    <a:cubicBezTo>
                      <a:pt x="13" y="16"/>
                      <a:pt x="12" y="20"/>
                      <a:pt x="12" y="24"/>
                    </a:cubicBezTo>
                    <a:cubicBezTo>
                      <a:pt x="12" y="29"/>
                      <a:pt x="13" y="33"/>
                      <a:pt x="15" y="35"/>
                    </a:cubicBezTo>
                    <a:cubicBezTo>
                      <a:pt x="17" y="38"/>
                      <a:pt x="20" y="40"/>
                      <a:pt x="24" y="40"/>
                    </a:cubicBezTo>
                    <a:cubicBezTo>
                      <a:pt x="27" y="40"/>
                      <a:pt x="30" y="38"/>
                      <a:pt x="32" y="36"/>
                    </a:cubicBezTo>
                    <a:cubicBezTo>
                      <a:pt x="35" y="33"/>
                      <a:pt x="36" y="29"/>
                      <a:pt x="36"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61" name="Freeform 2092">
                <a:extLst>
                  <a:ext uri="{FF2B5EF4-FFF2-40B4-BE49-F238E27FC236}">
                    <a16:creationId xmlns:a16="http://schemas.microsoft.com/office/drawing/2014/main" id="{67CD7D46-FAB1-2F24-1276-45564BF22A10}"/>
                  </a:ext>
                </a:extLst>
              </p:cNvPr>
              <p:cNvSpPr>
                <a:spLocks/>
              </p:cNvSpPr>
              <p:nvPr/>
            </p:nvSpPr>
            <p:spPr bwMode="auto">
              <a:xfrm>
                <a:off x="1381125" y="5911851"/>
                <a:ext cx="79375" cy="134938"/>
              </a:xfrm>
              <a:custGeom>
                <a:avLst/>
                <a:gdLst>
                  <a:gd name="T0" fmla="*/ 50 w 50"/>
                  <a:gd name="T1" fmla="*/ 85 h 85"/>
                  <a:gd name="T2" fmla="*/ 0 w 50"/>
                  <a:gd name="T3" fmla="*/ 85 h 85"/>
                  <a:gd name="T4" fmla="*/ 0 w 50"/>
                  <a:gd name="T5" fmla="*/ 0 h 85"/>
                  <a:gd name="T6" fmla="*/ 18 w 50"/>
                  <a:gd name="T7" fmla="*/ 0 h 85"/>
                  <a:gd name="T8" fmla="*/ 18 w 50"/>
                  <a:gd name="T9" fmla="*/ 69 h 85"/>
                  <a:gd name="T10" fmla="*/ 50 w 50"/>
                  <a:gd name="T11" fmla="*/ 69 h 85"/>
                  <a:gd name="T12" fmla="*/ 50 w 50"/>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50" h="85">
                    <a:moveTo>
                      <a:pt x="50" y="85"/>
                    </a:moveTo>
                    <a:lnTo>
                      <a:pt x="0" y="85"/>
                    </a:lnTo>
                    <a:lnTo>
                      <a:pt x="0" y="0"/>
                    </a:lnTo>
                    <a:lnTo>
                      <a:pt x="18" y="0"/>
                    </a:lnTo>
                    <a:lnTo>
                      <a:pt x="18" y="69"/>
                    </a:lnTo>
                    <a:lnTo>
                      <a:pt x="50" y="69"/>
                    </a:lnTo>
                    <a:lnTo>
                      <a:pt x="50"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grpSp>
        <p:grpSp>
          <p:nvGrpSpPr>
            <p:cNvPr id="37" name="グループ化 36">
              <a:extLst>
                <a:ext uri="{FF2B5EF4-FFF2-40B4-BE49-F238E27FC236}">
                  <a16:creationId xmlns:a16="http://schemas.microsoft.com/office/drawing/2014/main" id="{055CD2DE-4217-CE1D-1C92-B0EFF8DD6A79}"/>
                </a:ext>
              </a:extLst>
            </p:cNvPr>
            <p:cNvGrpSpPr/>
            <p:nvPr/>
          </p:nvGrpSpPr>
          <p:grpSpPr>
            <a:xfrm>
              <a:off x="3277796" y="5062445"/>
              <a:ext cx="981155" cy="978436"/>
              <a:chOff x="1935163" y="1492251"/>
              <a:chExt cx="573088" cy="571500"/>
            </a:xfrm>
          </p:grpSpPr>
          <p:sp>
            <p:nvSpPr>
              <p:cNvPr id="46" name="Freeform 1174">
                <a:extLst>
                  <a:ext uri="{FF2B5EF4-FFF2-40B4-BE49-F238E27FC236}">
                    <a16:creationId xmlns:a16="http://schemas.microsoft.com/office/drawing/2014/main" id="{81914A08-DA61-795A-DCA0-48552C234ECC}"/>
                  </a:ext>
                </a:extLst>
              </p:cNvPr>
              <p:cNvSpPr>
                <a:spLocks/>
              </p:cNvSpPr>
              <p:nvPr/>
            </p:nvSpPr>
            <p:spPr bwMode="auto">
              <a:xfrm>
                <a:off x="1935163" y="1492251"/>
                <a:ext cx="573088" cy="571500"/>
              </a:xfrm>
              <a:custGeom>
                <a:avLst/>
                <a:gdLst>
                  <a:gd name="T0" fmla="*/ 100 w 200"/>
                  <a:gd name="T1" fmla="*/ 200 h 200"/>
                  <a:gd name="T2" fmla="*/ 87 w 200"/>
                  <a:gd name="T3" fmla="*/ 194 h 200"/>
                  <a:gd name="T4" fmla="*/ 6 w 200"/>
                  <a:gd name="T5" fmla="*/ 113 h 200"/>
                  <a:gd name="T6" fmla="*/ 0 w 200"/>
                  <a:gd name="T7" fmla="*/ 100 h 200"/>
                  <a:gd name="T8" fmla="*/ 6 w 200"/>
                  <a:gd name="T9" fmla="*/ 87 h 200"/>
                  <a:gd name="T10" fmla="*/ 87 w 200"/>
                  <a:gd name="T11" fmla="*/ 5 h 200"/>
                  <a:gd name="T12" fmla="*/ 100 w 200"/>
                  <a:gd name="T13" fmla="*/ 0 h 200"/>
                  <a:gd name="T14" fmla="*/ 113 w 200"/>
                  <a:gd name="T15" fmla="*/ 5 h 200"/>
                  <a:gd name="T16" fmla="*/ 195 w 200"/>
                  <a:gd name="T17" fmla="*/ 87 h 200"/>
                  <a:gd name="T18" fmla="*/ 200 w 200"/>
                  <a:gd name="T19" fmla="*/ 100 h 200"/>
                  <a:gd name="T20" fmla="*/ 195 w 200"/>
                  <a:gd name="T21" fmla="*/ 113 h 200"/>
                  <a:gd name="T22" fmla="*/ 113 w 200"/>
                  <a:gd name="T23" fmla="*/ 194 h 200"/>
                  <a:gd name="T24" fmla="*/ 100 w 200"/>
                  <a:gd name="T2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200">
                    <a:moveTo>
                      <a:pt x="100" y="200"/>
                    </a:moveTo>
                    <a:cubicBezTo>
                      <a:pt x="95" y="200"/>
                      <a:pt x="91" y="198"/>
                      <a:pt x="87" y="194"/>
                    </a:cubicBezTo>
                    <a:cubicBezTo>
                      <a:pt x="6" y="113"/>
                      <a:pt x="6" y="113"/>
                      <a:pt x="6" y="113"/>
                    </a:cubicBezTo>
                    <a:cubicBezTo>
                      <a:pt x="2" y="109"/>
                      <a:pt x="0" y="105"/>
                      <a:pt x="0" y="100"/>
                    </a:cubicBezTo>
                    <a:cubicBezTo>
                      <a:pt x="0" y="95"/>
                      <a:pt x="2" y="90"/>
                      <a:pt x="6" y="87"/>
                    </a:cubicBezTo>
                    <a:cubicBezTo>
                      <a:pt x="87" y="5"/>
                      <a:pt x="87" y="5"/>
                      <a:pt x="87" y="5"/>
                    </a:cubicBezTo>
                    <a:cubicBezTo>
                      <a:pt x="91" y="2"/>
                      <a:pt x="95" y="0"/>
                      <a:pt x="100" y="0"/>
                    </a:cubicBezTo>
                    <a:cubicBezTo>
                      <a:pt x="105" y="0"/>
                      <a:pt x="110" y="2"/>
                      <a:pt x="113" y="5"/>
                    </a:cubicBezTo>
                    <a:cubicBezTo>
                      <a:pt x="195" y="87"/>
                      <a:pt x="195" y="87"/>
                      <a:pt x="195" y="87"/>
                    </a:cubicBezTo>
                    <a:cubicBezTo>
                      <a:pt x="198" y="90"/>
                      <a:pt x="200" y="95"/>
                      <a:pt x="200" y="100"/>
                    </a:cubicBezTo>
                    <a:cubicBezTo>
                      <a:pt x="200" y="105"/>
                      <a:pt x="198" y="109"/>
                      <a:pt x="195" y="113"/>
                    </a:cubicBezTo>
                    <a:cubicBezTo>
                      <a:pt x="113" y="194"/>
                      <a:pt x="113" y="194"/>
                      <a:pt x="113" y="194"/>
                    </a:cubicBezTo>
                    <a:cubicBezTo>
                      <a:pt x="110" y="198"/>
                      <a:pt x="105" y="200"/>
                      <a:pt x="100" y="200"/>
                    </a:cubicBezTo>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47" name="Freeform 1175">
                <a:extLst>
                  <a:ext uri="{FF2B5EF4-FFF2-40B4-BE49-F238E27FC236}">
                    <a16:creationId xmlns:a16="http://schemas.microsoft.com/office/drawing/2014/main" id="{45C028B3-D5C8-2A84-6CF6-7889521C6263}"/>
                  </a:ext>
                </a:extLst>
              </p:cNvPr>
              <p:cNvSpPr>
                <a:spLocks/>
              </p:cNvSpPr>
              <p:nvPr/>
            </p:nvSpPr>
            <p:spPr bwMode="auto">
              <a:xfrm>
                <a:off x="1987551" y="1541463"/>
                <a:ext cx="471488" cy="463550"/>
              </a:xfrm>
              <a:custGeom>
                <a:avLst/>
                <a:gdLst>
                  <a:gd name="T0" fmla="*/ 165 w 165"/>
                  <a:gd name="T1" fmla="*/ 81 h 162"/>
                  <a:gd name="T2" fmla="*/ 138 w 165"/>
                  <a:gd name="T3" fmla="*/ 55 h 162"/>
                  <a:gd name="T4" fmla="*/ 138 w 165"/>
                  <a:gd name="T5" fmla="*/ 74 h 162"/>
                  <a:gd name="T6" fmla="*/ 110 w 165"/>
                  <a:gd name="T7" fmla="*/ 74 h 162"/>
                  <a:gd name="T8" fmla="*/ 90 w 165"/>
                  <a:gd name="T9" fmla="*/ 54 h 162"/>
                  <a:gd name="T10" fmla="*/ 90 w 165"/>
                  <a:gd name="T11" fmla="*/ 27 h 162"/>
                  <a:gd name="T12" fmla="*/ 109 w 165"/>
                  <a:gd name="T13" fmla="*/ 27 h 162"/>
                  <a:gd name="T14" fmla="*/ 82 w 165"/>
                  <a:gd name="T15" fmla="*/ 0 h 162"/>
                  <a:gd name="T16" fmla="*/ 56 w 165"/>
                  <a:gd name="T17" fmla="*/ 27 h 162"/>
                  <a:gd name="T18" fmla="*/ 74 w 165"/>
                  <a:gd name="T19" fmla="*/ 27 h 162"/>
                  <a:gd name="T20" fmla="*/ 74 w 165"/>
                  <a:gd name="T21" fmla="*/ 54 h 162"/>
                  <a:gd name="T22" fmla="*/ 54 w 165"/>
                  <a:gd name="T23" fmla="*/ 74 h 162"/>
                  <a:gd name="T24" fmla="*/ 26 w 165"/>
                  <a:gd name="T25" fmla="*/ 74 h 162"/>
                  <a:gd name="T26" fmla="*/ 26 w 165"/>
                  <a:gd name="T27" fmla="*/ 55 h 162"/>
                  <a:gd name="T28" fmla="*/ 0 w 165"/>
                  <a:gd name="T29" fmla="*/ 82 h 162"/>
                  <a:gd name="T30" fmla="*/ 26 w 165"/>
                  <a:gd name="T31" fmla="*/ 108 h 162"/>
                  <a:gd name="T32" fmla="*/ 26 w 165"/>
                  <a:gd name="T33" fmla="*/ 89 h 162"/>
                  <a:gd name="T34" fmla="*/ 54 w 165"/>
                  <a:gd name="T35" fmla="*/ 89 h 162"/>
                  <a:gd name="T36" fmla="*/ 74 w 165"/>
                  <a:gd name="T37" fmla="*/ 109 h 162"/>
                  <a:gd name="T38" fmla="*/ 74 w 165"/>
                  <a:gd name="T39" fmla="*/ 128 h 162"/>
                  <a:gd name="T40" fmla="*/ 64 w 165"/>
                  <a:gd name="T41" fmla="*/ 144 h 162"/>
                  <a:gd name="T42" fmla="*/ 82 w 165"/>
                  <a:gd name="T43" fmla="*/ 162 h 162"/>
                  <a:gd name="T44" fmla="*/ 100 w 165"/>
                  <a:gd name="T45" fmla="*/ 144 h 162"/>
                  <a:gd name="T46" fmla="*/ 90 w 165"/>
                  <a:gd name="T47" fmla="*/ 128 h 162"/>
                  <a:gd name="T48" fmla="*/ 90 w 165"/>
                  <a:gd name="T49" fmla="*/ 109 h 162"/>
                  <a:gd name="T50" fmla="*/ 110 w 165"/>
                  <a:gd name="T51" fmla="*/ 89 h 162"/>
                  <a:gd name="T52" fmla="*/ 138 w 165"/>
                  <a:gd name="T53" fmla="*/ 89 h 162"/>
                  <a:gd name="T54" fmla="*/ 138 w 165"/>
                  <a:gd name="T55" fmla="*/ 108 h 162"/>
                  <a:gd name="T56" fmla="*/ 165 w 165"/>
                  <a:gd name="T57" fmla="*/ 8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5" h="162">
                    <a:moveTo>
                      <a:pt x="165" y="81"/>
                    </a:moveTo>
                    <a:cubicBezTo>
                      <a:pt x="138" y="55"/>
                      <a:pt x="138" y="55"/>
                      <a:pt x="138" y="55"/>
                    </a:cubicBezTo>
                    <a:cubicBezTo>
                      <a:pt x="138" y="74"/>
                      <a:pt x="138" y="74"/>
                      <a:pt x="138" y="74"/>
                    </a:cubicBezTo>
                    <a:cubicBezTo>
                      <a:pt x="110" y="74"/>
                      <a:pt x="110" y="74"/>
                      <a:pt x="110" y="74"/>
                    </a:cubicBezTo>
                    <a:cubicBezTo>
                      <a:pt x="107" y="64"/>
                      <a:pt x="100" y="56"/>
                      <a:pt x="90" y="54"/>
                    </a:cubicBezTo>
                    <a:cubicBezTo>
                      <a:pt x="90" y="27"/>
                      <a:pt x="90" y="27"/>
                      <a:pt x="90" y="27"/>
                    </a:cubicBezTo>
                    <a:cubicBezTo>
                      <a:pt x="109" y="27"/>
                      <a:pt x="109" y="27"/>
                      <a:pt x="109" y="27"/>
                    </a:cubicBezTo>
                    <a:cubicBezTo>
                      <a:pt x="82" y="0"/>
                      <a:pt x="82" y="0"/>
                      <a:pt x="82" y="0"/>
                    </a:cubicBezTo>
                    <a:cubicBezTo>
                      <a:pt x="56" y="27"/>
                      <a:pt x="56" y="27"/>
                      <a:pt x="56" y="27"/>
                    </a:cubicBezTo>
                    <a:cubicBezTo>
                      <a:pt x="74" y="27"/>
                      <a:pt x="74" y="27"/>
                      <a:pt x="74" y="27"/>
                    </a:cubicBezTo>
                    <a:cubicBezTo>
                      <a:pt x="74" y="54"/>
                      <a:pt x="74" y="54"/>
                      <a:pt x="74" y="54"/>
                    </a:cubicBezTo>
                    <a:cubicBezTo>
                      <a:pt x="65" y="56"/>
                      <a:pt x="57" y="64"/>
                      <a:pt x="54" y="74"/>
                    </a:cubicBezTo>
                    <a:cubicBezTo>
                      <a:pt x="26" y="74"/>
                      <a:pt x="26" y="74"/>
                      <a:pt x="26" y="74"/>
                    </a:cubicBezTo>
                    <a:cubicBezTo>
                      <a:pt x="26" y="55"/>
                      <a:pt x="26" y="55"/>
                      <a:pt x="26" y="55"/>
                    </a:cubicBezTo>
                    <a:cubicBezTo>
                      <a:pt x="0" y="82"/>
                      <a:pt x="0" y="82"/>
                      <a:pt x="0" y="82"/>
                    </a:cubicBezTo>
                    <a:cubicBezTo>
                      <a:pt x="26" y="108"/>
                      <a:pt x="26" y="108"/>
                      <a:pt x="26" y="108"/>
                    </a:cubicBezTo>
                    <a:cubicBezTo>
                      <a:pt x="26" y="89"/>
                      <a:pt x="26" y="89"/>
                      <a:pt x="26" y="89"/>
                    </a:cubicBezTo>
                    <a:cubicBezTo>
                      <a:pt x="54" y="89"/>
                      <a:pt x="54" y="89"/>
                      <a:pt x="54" y="89"/>
                    </a:cubicBezTo>
                    <a:cubicBezTo>
                      <a:pt x="57" y="99"/>
                      <a:pt x="65" y="107"/>
                      <a:pt x="74" y="109"/>
                    </a:cubicBezTo>
                    <a:cubicBezTo>
                      <a:pt x="74" y="128"/>
                      <a:pt x="74" y="128"/>
                      <a:pt x="74" y="128"/>
                    </a:cubicBezTo>
                    <a:cubicBezTo>
                      <a:pt x="70" y="131"/>
                      <a:pt x="64" y="137"/>
                      <a:pt x="64" y="144"/>
                    </a:cubicBezTo>
                    <a:cubicBezTo>
                      <a:pt x="64" y="154"/>
                      <a:pt x="72" y="162"/>
                      <a:pt x="82" y="162"/>
                    </a:cubicBezTo>
                    <a:cubicBezTo>
                      <a:pt x="92" y="162"/>
                      <a:pt x="100" y="154"/>
                      <a:pt x="100" y="144"/>
                    </a:cubicBezTo>
                    <a:cubicBezTo>
                      <a:pt x="100" y="137"/>
                      <a:pt x="94" y="131"/>
                      <a:pt x="90" y="128"/>
                    </a:cubicBezTo>
                    <a:cubicBezTo>
                      <a:pt x="90" y="109"/>
                      <a:pt x="90" y="109"/>
                      <a:pt x="90" y="109"/>
                    </a:cubicBezTo>
                    <a:cubicBezTo>
                      <a:pt x="100" y="107"/>
                      <a:pt x="107" y="99"/>
                      <a:pt x="110" y="89"/>
                    </a:cubicBezTo>
                    <a:cubicBezTo>
                      <a:pt x="138" y="89"/>
                      <a:pt x="138" y="89"/>
                      <a:pt x="138" y="89"/>
                    </a:cubicBezTo>
                    <a:cubicBezTo>
                      <a:pt x="138" y="108"/>
                      <a:pt x="138" y="108"/>
                      <a:pt x="138" y="108"/>
                    </a:cubicBezTo>
                    <a:cubicBezTo>
                      <a:pt x="165" y="81"/>
                      <a:pt x="165" y="81"/>
                      <a:pt x="165" y="8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48" name="Oval 1176">
                <a:extLst>
                  <a:ext uri="{FF2B5EF4-FFF2-40B4-BE49-F238E27FC236}">
                    <a16:creationId xmlns:a16="http://schemas.microsoft.com/office/drawing/2014/main" id="{268BB0B7-2F6D-0087-A14E-06CEFF91C338}"/>
                  </a:ext>
                </a:extLst>
              </p:cNvPr>
              <p:cNvSpPr>
                <a:spLocks noChangeArrowheads="1"/>
              </p:cNvSpPr>
              <p:nvPr/>
            </p:nvSpPr>
            <p:spPr bwMode="auto">
              <a:xfrm>
                <a:off x="2162176" y="1712913"/>
                <a:ext cx="119063" cy="119063"/>
              </a:xfrm>
              <a:prstGeom prst="ellipse">
                <a:avLst/>
              </a:pr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49" name="Freeform 1177">
                <a:extLst>
                  <a:ext uri="{FF2B5EF4-FFF2-40B4-BE49-F238E27FC236}">
                    <a16:creationId xmlns:a16="http://schemas.microsoft.com/office/drawing/2014/main" id="{C03008B8-5FF6-B0F5-F4C1-B3B7A7C780D1}"/>
                  </a:ext>
                </a:extLst>
              </p:cNvPr>
              <p:cNvSpPr>
                <a:spLocks noEditPoints="1"/>
              </p:cNvSpPr>
              <p:nvPr/>
            </p:nvSpPr>
            <p:spPr bwMode="auto">
              <a:xfrm>
                <a:off x="1935163" y="1492251"/>
                <a:ext cx="398463" cy="455613"/>
              </a:xfrm>
              <a:custGeom>
                <a:avLst/>
                <a:gdLst>
                  <a:gd name="T0" fmla="*/ 35 w 139"/>
                  <a:gd name="T1" fmla="*/ 142 h 159"/>
                  <a:gd name="T2" fmla="*/ 52 w 139"/>
                  <a:gd name="T3" fmla="*/ 159 h 159"/>
                  <a:gd name="T4" fmla="*/ 35 w 139"/>
                  <a:gd name="T5" fmla="*/ 142 h 159"/>
                  <a:gd name="T6" fmla="*/ 2 w 139"/>
                  <a:gd name="T7" fmla="*/ 108 h 159"/>
                  <a:gd name="T8" fmla="*/ 2 w 139"/>
                  <a:gd name="T9" fmla="*/ 108 h 159"/>
                  <a:gd name="T10" fmla="*/ 2 w 139"/>
                  <a:gd name="T11" fmla="*/ 108 h 159"/>
                  <a:gd name="T12" fmla="*/ 0 w 139"/>
                  <a:gd name="T13" fmla="*/ 101 h 159"/>
                  <a:gd name="T14" fmla="*/ 2 w 139"/>
                  <a:gd name="T15" fmla="*/ 108 h 159"/>
                  <a:gd name="T16" fmla="*/ 0 w 139"/>
                  <a:gd name="T17" fmla="*/ 101 h 159"/>
                  <a:gd name="T18" fmla="*/ 0 w 139"/>
                  <a:gd name="T19" fmla="*/ 100 h 159"/>
                  <a:gd name="T20" fmla="*/ 0 w 139"/>
                  <a:gd name="T21" fmla="*/ 100 h 159"/>
                  <a:gd name="T22" fmla="*/ 0 w 139"/>
                  <a:gd name="T23" fmla="*/ 100 h 159"/>
                  <a:gd name="T24" fmla="*/ 100 w 139"/>
                  <a:gd name="T25" fmla="*/ 0 h 159"/>
                  <a:gd name="T26" fmla="*/ 100 w 139"/>
                  <a:gd name="T27" fmla="*/ 0 h 159"/>
                  <a:gd name="T28" fmla="*/ 100 w 139"/>
                  <a:gd name="T29" fmla="*/ 0 h 159"/>
                  <a:gd name="T30" fmla="*/ 113 w 139"/>
                  <a:gd name="T31" fmla="*/ 5 h 159"/>
                  <a:gd name="T32" fmla="*/ 139 w 139"/>
                  <a:gd name="T33" fmla="*/ 31 h 159"/>
                  <a:gd name="T34" fmla="*/ 139 w 139"/>
                  <a:gd name="T35" fmla="*/ 31 h 159"/>
                  <a:gd name="T36" fmla="*/ 113 w 139"/>
                  <a:gd name="T37" fmla="*/ 5 h 159"/>
                  <a:gd name="T38" fmla="*/ 100 w 139"/>
                  <a:gd name="T3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59">
                    <a:moveTo>
                      <a:pt x="35" y="142"/>
                    </a:moveTo>
                    <a:cubicBezTo>
                      <a:pt x="52" y="159"/>
                      <a:pt x="52" y="159"/>
                      <a:pt x="52" y="159"/>
                    </a:cubicBezTo>
                    <a:cubicBezTo>
                      <a:pt x="35" y="142"/>
                      <a:pt x="35" y="142"/>
                      <a:pt x="35" y="142"/>
                    </a:cubicBezTo>
                    <a:moveTo>
                      <a:pt x="2" y="108"/>
                    </a:moveTo>
                    <a:cubicBezTo>
                      <a:pt x="2" y="108"/>
                      <a:pt x="2" y="108"/>
                      <a:pt x="2" y="108"/>
                    </a:cubicBezTo>
                    <a:cubicBezTo>
                      <a:pt x="2" y="108"/>
                      <a:pt x="2" y="108"/>
                      <a:pt x="2" y="108"/>
                    </a:cubicBezTo>
                    <a:moveTo>
                      <a:pt x="0" y="101"/>
                    </a:moveTo>
                    <a:cubicBezTo>
                      <a:pt x="0" y="103"/>
                      <a:pt x="1" y="106"/>
                      <a:pt x="2" y="108"/>
                    </a:cubicBezTo>
                    <a:cubicBezTo>
                      <a:pt x="1" y="106"/>
                      <a:pt x="0" y="103"/>
                      <a:pt x="0" y="101"/>
                    </a:cubicBezTo>
                    <a:moveTo>
                      <a:pt x="0" y="100"/>
                    </a:moveTo>
                    <a:cubicBezTo>
                      <a:pt x="0" y="100"/>
                      <a:pt x="0" y="100"/>
                      <a:pt x="0" y="100"/>
                    </a:cubicBezTo>
                    <a:cubicBezTo>
                      <a:pt x="0" y="100"/>
                      <a:pt x="0" y="100"/>
                      <a:pt x="0" y="100"/>
                    </a:cubicBezTo>
                    <a:moveTo>
                      <a:pt x="100" y="0"/>
                    </a:moveTo>
                    <a:cubicBezTo>
                      <a:pt x="100" y="0"/>
                      <a:pt x="100" y="0"/>
                      <a:pt x="100" y="0"/>
                    </a:cubicBezTo>
                    <a:cubicBezTo>
                      <a:pt x="100" y="0"/>
                      <a:pt x="100" y="0"/>
                      <a:pt x="100" y="0"/>
                    </a:cubicBezTo>
                    <a:cubicBezTo>
                      <a:pt x="105" y="0"/>
                      <a:pt x="110" y="2"/>
                      <a:pt x="113" y="5"/>
                    </a:cubicBezTo>
                    <a:cubicBezTo>
                      <a:pt x="139" y="31"/>
                      <a:pt x="139" y="31"/>
                      <a:pt x="139" y="31"/>
                    </a:cubicBezTo>
                    <a:cubicBezTo>
                      <a:pt x="139" y="31"/>
                      <a:pt x="139" y="31"/>
                      <a:pt x="139" y="31"/>
                    </a:cubicBezTo>
                    <a:cubicBezTo>
                      <a:pt x="113" y="5"/>
                      <a:pt x="113" y="5"/>
                      <a:pt x="113" y="5"/>
                    </a:cubicBezTo>
                    <a:cubicBezTo>
                      <a:pt x="110" y="2"/>
                      <a:pt x="105" y="0"/>
                      <a:pt x="10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0" name="Freeform 1178">
                <a:extLst>
                  <a:ext uri="{FF2B5EF4-FFF2-40B4-BE49-F238E27FC236}">
                    <a16:creationId xmlns:a16="http://schemas.microsoft.com/office/drawing/2014/main" id="{4C2DCE16-3F1C-C0E0-9782-18A5108E78D9}"/>
                  </a:ext>
                </a:extLst>
              </p:cNvPr>
              <p:cNvSpPr>
                <a:spLocks/>
              </p:cNvSpPr>
              <p:nvPr/>
            </p:nvSpPr>
            <p:spPr bwMode="auto">
              <a:xfrm>
                <a:off x="1935163" y="1492251"/>
                <a:ext cx="398463" cy="455613"/>
              </a:xfrm>
              <a:custGeom>
                <a:avLst/>
                <a:gdLst>
                  <a:gd name="T0" fmla="*/ 100 w 139"/>
                  <a:gd name="T1" fmla="*/ 0 h 159"/>
                  <a:gd name="T2" fmla="*/ 100 w 139"/>
                  <a:gd name="T3" fmla="*/ 0 h 159"/>
                  <a:gd name="T4" fmla="*/ 87 w 139"/>
                  <a:gd name="T5" fmla="*/ 5 h 159"/>
                  <a:gd name="T6" fmla="*/ 6 w 139"/>
                  <a:gd name="T7" fmla="*/ 87 h 159"/>
                  <a:gd name="T8" fmla="*/ 0 w 139"/>
                  <a:gd name="T9" fmla="*/ 99 h 159"/>
                  <a:gd name="T10" fmla="*/ 0 w 139"/>
                  <a:gd name="T11" fmla="*/ 100 h 159"/>
                  <a:gd name="T12" fmla="*/ 0 w 139"/>
                  <a:gd name="T13" fmla="*/ 100 h 159"/>
                  <a:gd name="T14" fmla="*/ 0 w 139"/>
                  <a:gd name="T15" fmla="*/ 100 h 159"/>
                  <a:gd name="T16" fmla="*/ 0 w 139"/>
                  <a:gd name="T17" fmla="*/ 101 h 159"/>
                  <a:gd name="T18" fmla="*/ 2 w 139"/>
                  <a:gd name="T19" fmla="*/ 108 h 159"/>
                  <a:gd name="T20" fmla="*/ 2 w 139"/>
                  <a:gd name="T21" fmla="*/ 108 h 159"/>
                  <a:gd name="T22" fmla="*/ 2 w 139"/>
                  <a:gd name="T23" fmla="*/ 108 h 159"/>
                  <a:gd name="T24" fmla="*/ 6 w 139"/>
                  <a:gd name="T25" fmla="*/ 113 h 159"/>
                  <a:gd name="T26" fmla="*/ 35 w 139"/>
                  <a:gd name="T27" fmla="*/ 142 h 159"/>
                  <a:gd name="T28" fmla="*/ 52 w 139"/>
                  <a:gd name="T29" fmla="*/ 159 h 159"/>
                  <a:gd name="T30" fmla="*/ 79 w 139"/>
                  <a:gd name="T31" fmla="*/ 118 h 159"/>
                  <a:gd name="T32" fmla="*/ 72 w 139"/>
                  <a:gd name="T33" fmla="*/ 106 h 159"/>
                  <a:gd name="T34" fmla="*/ 44 w 139"/>
                  <a:gd name="T35" fmla="*/ 106 h 159"/>
                  <a:gd name="T36" fmla="*/ 44 w 139"/>
                  <a:gd name="T37" fmla="*/ 125 h 159"/>
                  <a:gd name="T38" fmla="*/ 18 w 139"/>
                  <a:gd name="T39" fmla="*/ 99 h 159"/>
                  <a:gd name="T40" fmla="*/ 44 w 139"/>
                  <a:gd name="T41" fmla="*/ 72 h 159"/>
                  <a:gd name="T42" fmla="*/ 44 w 139"/>
                  <a:gd name="T43" fmla="*/ 91 h 159"/>
                  <a:gd name="T44" fmla="*/ 72 w 139"/>
                  <a:gd name="T45" fmla="*/ 91 h 159"/>
                  <a:gd name="T46" fmla="*/ 92 w 139"/>
                  <a:gd name="T47" fmla="*/ 71 h 159"/>
                  <a:gd name="T48" fmla="*/ 92 w 139"/>
                  <a:gd name="T49" fmla="*/ 44 h 159"/>
                  <a:gd name="T50" fmla="*/ 74 w 139"/>
                  <a:gd name="T51" fmla="*/ 44 h 159"/>
                  <a:gd name="T52" fmla="*/ 100 w 139"/>
                  <a:gd name="T53" fmla="*/ 17 h 159"/>
                  <a:gd name="T54" fmla="*/ 127 w 139"/>
                  <a:gd name="T55" fmla="*/ 44 h 159"/>
                  <a:gd name="T56" fmla="*/ 108 w 139"/>
                  <a:gd name="T57" fmla="*/ 44 h 159"/>
                  <a:gd name="T58" fmla="*/ 108 w 139"/>
                  <a:gd name="T59" fmla="*/ 71 h 159"/>
                  <a:gd name="T60" fmla="*/ 111 w 139"/>
                  <a:gd name="T61" fmla="*/ 72 h 159"/>
                  <a:gd name="T62" fmla="*/ 139 w 139"/>
                  <a:gd name="T63" fmla="*/ 31 h 159"/>
                  <a:gd name="T64" fmla="*/ 113 w 139"/>
                  <a:gd name="T65" fmla="*/ 5 h 159"/>
                  <a:gd name="T66" fmla="*/ 100 w 139"/>
                  <a:gd name="T6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9" h="159">
                    <a:moveTo>
                      <a:pt x="100" y="0"/>
                    </a:moveTo>
                    <a:cubicBezTo>
                      <a:pt x="100" y="0"/>
                      <a:pt x="100" y="0"/>
                      <a:pt x="100" y="0"/>
                    </a:cubicBezTo>
                    <a:cubicBezTo>
                      <a:pt x="95" y="0"/>
                      <a:pt x="91" y="2"/>
                      <a:pt x="87" y="5"/>
                    </a:cubicBezTo>
                    <a:cubicBezTo>
                      <a:pt x="6" y="87"/>
                      <a:pt x="6" y="87"/>
                      <a:pt x="6" y="87"/>
                    </a:cubicBezTo>
                    <a:cubicBezTo>
                      <a:pt x="2" y="90"/>
                      <a:pt x="0" y="95"/>
                      <a:pt x="0" y="99"/>
                    </a:cubicBezTo>
                    <a:cubicBezTo>
                      <a:pt x="0" y="100"/>
                      <a:pt x="0" y="100"/>
                      <a:pt x="0" y="100"/>
                    </a:cubicBezTo>
                    <a:cubicBezTo>
                      <a:pt x="0" y="100"/>
                      <a:pt x="0" y="100"/>
                      <a:pt x="0" y="100"/>
                    </a:cubicBezTo>
                    <a:cubicBezTo>
                      <a:pt x="0" y="100"/>
                      <a:pt x="0" y="100"/>
                      <a:pt x="0" y="100"/>
                    </a:cubicBezTo>
                    <a:cubicBezTo>
                      <a:pt x="0" y="100"/>
                      <a:pt x="0" y="101"/>
                      <a:pt x="0" y="101"/>
                    </a:cubicBezTo>
                    <a:cubicBezTo>
                      <a:pt x="0" y="103"/>
                      <a:pt x="1" y="106"/>
                      <a:pt x="2" y="108"/>
                    </a:cubicBezTo>
                    <a:cubicBezTo>
                      <a:pt x="2" y="108"/>
                      <a:pt x="2" y="108"/>
                      <a:pt x="2" y="108"/>
                    </a:cubicBezTo>
                    <a:cubicBezTo>
                      <a:pt x="2" y="108"/>
                      <a:pt x="2" y="108"/>
                      <a:pt x="2" y="108"/>
                    </a:cubicBezTo>
                    <a:cubicBezTo>
                      <a:pt x="3" y="110"/>
                      <a:pt x="4" y="112"/>
                      <a:pt x="6" y="113"/>
                    </a:cubicBezTo>
                    <a:cubicBezTo>
                      <a:pt x="35" y="142"/>
                      <a:pt x="35" y="142"/>
                      <a:pt x="35" y="142"/>
                    </a:cubicBezTo>
                    <a:cubicBezTo>
                      <a:pt x="52" y="159"/>
                      <a:pt x="52" y="159"/>
                      <a:pt x="52" y="159"/>
                    </a:cubicBezTo>
                    <a:cubicBezTo>
                      <a:pt x="79" y="118"/>
                      <a:pt x="79" y="118"/>
                      <a:pt x="79" y="118"/>
                    </a:cubicBezTo>
                    <a:cubicBezTo>
                      <a:pt x="76" y="115"/>
                      <a:pt x="74" y="111"/>
                      <a:pt x="72" y="106"/>
                    </a:cubicBezTo>
                    <a:cubicBezTo>
                      <a:pt x="44" y="106"/>
                      <a:pt x="44" y="106"/>
                      <a:pt x="44" y="106"/>
                    </a:cubicBezTo>
                    <a:cubicBezTo>
                      <a:pt x="44" y="125"/>
                      <a:pt x="44" y="125"/>
                      <a:pt x="44" y="125"/>
                    </a:cubicBezTo>
                    <a:cubicBezTo>
                      <a:pt x="18" y="99"/>
                      <a:pt x="18" y="99"/>
                      <a:pt x="18" y="99"/>
                    </a:cubicBezTo>
                    <a:cubicBezTo>
                      <a:pt x="44" y="72"/>
                      <a:pt x="44" y="72"/>
                      <a:pt x="44" y="72"/>
                    </a:cubicBezTo>
                    <a:cubicBezTo>
                      <a:pt x="44" y="91"/>
                      <a:pt x="44" y="91"/>
                      <a:pt x="44" y="91"/>
                    </a:cubicBezTo>
                    <a:cubicBezTo>
                      <a:pt x="72" y="91"/>
                      <a:pt x="72" y="91"/>
                      <a:pt x="72" y="91"/>
                    </a:cubicBezTo>
                    <a:cubicBezTo>
                      <a:pt x="75" y="81"/>
                      <a:pt x="83" y="73"/>
                      <a:pt x="92" y="71"/>
                    </a:cubicBezTo>
                    <a:cubicBezTo>
                      <a:pt x="92" y="44"/>
                      <a:pt x="92" y="44"/>
                      <a:pt x="92" y="44"/>
                    </a:cubicBezTo>
                    <a:cubicBezTo>
                      <a:pt x="74" y="44"/>
                      <a:pt x="74" y="44"/>
                      <a:pt x="74" y="44"/>
                    </a:cubicBezTo>
                    <a:cubicBezTo>
                      <a:pt x="100" y="17"/>
                      <a:pt x="100" y="17"/>
                      <a:pt x="100" y="17"/>
                    </a:cubicBezTo>
                    <a:cubicBezTo>
                      <a:pt x="127" y="44"/>
                      <a:pt x="127" y="44"/>
                      <a:pt x="127" y="44"/>
                    </a:cubicBezTo>
                    <a:cubicBezTo>
                      <a:pt x="108" y="44"/>
                      <a:pt x="108" y="44"/>
                      <a:pt x="108" y="44"/>
                    </a:cubicBezTo>
                    <a:cubicBezTo>
                      <a:pt x="108" y="71"/>
                      <a:pt x="108" y="71"/>
                      <a:pt x="108" y="71"/>
                    </a:cubicBezTo>
                    <a:cubicBezTo>
                      <a:pt x="109" y="71"/>
                      <a:pt x="110" y="71"/>
                      <a:pt x="111" y="72"/>
                    </a:cubicBezTo>
                    <a:cubicBezTo>
                      <a:pt x="139" y="31"/>
                      <a:pt x="139" y="31"/>
                      <a:pt x="139" y="31"/>
                    </a:cubicBezTo>
                    <a:cubicBezTo>
                      <a:pt x="113" y="5"/>
                      <a:pt x="113" y="5"/>
                      <a:pt x="113" y="5"/>
                    </a:cubicBezTo>
                    <a:cubicBezTo>
                      <a:pt x="110" y="2"/>
                      <a:pt x="105" y="0"/>
                      <a:pt x="100" y="0"/>
                    </a:cubicBezTo>
                  </a:path>
                </a:pathLst>
              </a:custGeom>
              <a:solidFill>
                <a:srgbClr val="92C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1" name="Freeform 1179">
                <a:extLst>
                  <a:ext uri="{FF2B5EF4-FFF2-40B4-BE49-F238E27FC236}">
                    <a16:creationId xmlns:a16="http://schemas.microsoft.com/office/drawing/2014/main" id="{ECFB6BE0-EAF1-909F-B8C4-A1FD35FF43CC}"/>
                  </a:ext>
                </a:extLst>
              </p:cNvPr>
              <p:cNvSpPr>
                <a:spLocks/>
              </p:cNvSpPr>
              <p:nvPr/>
            </p:nvSpPr>
            <p:spPr bwMode="auto">
              <a:xfrm>
                <a:off x="1987551" y="1541463"/>
                <a:ext cx="311150" cy="307975"/>
              </a:xfrm>
              <a:custGeom>
                <a:avLst/>
                <a:gdLst>
                  <a:gd name="T0" fmla="*/ 82 w 109"/>
                  <a:gd name="T1" fmla="*/ 0 h 108"/>
                  <a:gd name="T2" fmla="*/ 56 w 109"/>
                  <a:gd name="T3" fmla="*/ 27 h 108"/>
                  <a:gd name="T4" fmla="*/ 74 w 109"/>
                  <a:gd name="T5" fmla="*/ 27 h 108"/>
                  <a:gd name="T6" fmla="*/ 74 w 109"/>
                  <a:gd name="T7" fmla="*/ 54 h 108"/>
                  <a:gd name="T8" fmla="*/ 54 w 109"/>
                  <a:gd name="T9" fmla="*/ 74 h 108"/>
                  <a:gd name="T10" fmla="*/ 26 w 109"/>
                  <a:gd name="T11" fmla="*/ 74 h 108"/>
                  <a:gd name="T12" fmla="*/ 26 w 109"/>
                  <a:gd name="T13" fmla="*/ 55 h 108"/>
                  <a:gd name="T14" fmla="*/ 0 w 109"/>
                  <a:gd name="T15" fmla="*/ 82 h 108"/>
                  <a:gd name="T16" fmla="*/ 26 w 109"/>
                  <a:gd name="T17" fmla="*/ 108 h 108"/>
                  <a:gd name="T18" fmla="*/ 26 w 109"/>
                  <a:gd name="T19" fmla="*/ 89 h 108"/>
                  <a:gd name="T20" fmla="*/ 54 w 109"/>
                  <a:gd name="T21" fmla="*/ 89 h 108"/>
                  <a:gd name="T22" fmla="*/ 61 w 109"/>
                  <a:gd name="T23" fmla="*/ 101 h 108"/>
                  <a:gd name="T24" fmla="*/ 66 w 109"/>
                  <a:gd name="T25" fmla="*/ 95 h 108"/>
                  <a:gd name="T26" fmla="*/ 61 w 109"/>
                  <a:gd name="T27" fmla="*/ 81 h 108"/>
                  <a:gd name="T28" fmla="*/ 82 w 109"/>
                  <a:gd name="T29" fmla="*/ 60 h 108"/>
                  <a:gd name="T30" fmla="*/ 88 w 109"/>
                  <a:gd name="T31" fmla="*/ 61 h 108"/>
                  <a:gd name="T32" fmla="*/ 93 w 109"/>
                  <a:gd name="T33" fmla="*/ 55 h 108"/>
                  <a:gd name="T34" fmla="*/ 90 w 109"/>
                  <a:gd name="T35" fmla="*/ 54 h 108"/>
                  <a:gd name="T36" fmla="*/ 90 w 109"/>
                  <a:gd name="T37" fmla="*/ 27 h 108"/>
                  <a:gd name="T38" fmla="*/ 109 w 109"/>
                  <a:gd name="T39" fmla="*/ 27 h 108"/>
                  <a:gd name="T40" fmla="*/ 82 w 109"/>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108">
                    <a:moveTo>
                      <a:pt x="82" y="0"/>
                    </a:moveTo>
                    <a:cubicBezTo>
                      <a:pt x="56" y="27"/>
                      <a:pt x="56" y="27"/>
                      <a:pt x="56" y="27"/>
                    </a:cubicBezTo>
                    <a:cubicBezTo>
                      <a:pt x="74" y="27"/>
                      <a:pt x="74" y="27"/>
                      <a:pt x="74" y="27"/>
                    </a:cubicBezTo>
                    <a:cubicBezTo>
                      <a:pt x="74" y="54"/>
                      <a:pt x="74" y="54"/>
                      <a:pt x="74" y="54"/>
                    </a:cubicBezTo>
                    <a:cubicBezTo>
                      <a:pt x="65" y="56"/>
                      <a:pt x="57" y="64"/>
                      <a:pt x="54" y="74"/>
                    </a:cubicBezTo>
                    <a:cubicBezTo>
                      <a:pt x="26" y="74"/>
                      <a:pt x="26" y="74"/>
                      <a:pt x="26" y="74"/>
                    </a:cubicBezTo>
                    <a:cubicBezTo>
                      <a:pt x="26" y="55"/>
                      <a:pt x="26" y="55"/>
                      <a:pt x="26" y="55"/>
                    </a:cubicBezTo>
                    <a:cubicBezTo>
                      <a:pt x="0" y="82"/>
                      <a:pt x="0" y="82"/>
                      <a:pt x="0" y="82"/>
                    </a:cubicBezTo>
                    <a:cubicBezTo>
                      <a:pt x="26" y="108"/>
                      <a:pt x="26" y="108"/>
                      <a:pt x="26" y="108"/>
                    </a:cubicBezTo>
                    <a:cubicBezTo>
                      <a:pt x="26" y="89"/>
                      <a:pt x="26" y="89"/>
                      <a:pt x="26" y="89"/>
                    </a:cubicBezTo>
                    <a:cubicBezTo>
                      <a:pt x="54" y="89"/>
                      <a:pt x="54" y="89"/>
                      <a:pt x="54" y="89"/>
                    </a:cubicBezTo>
                    <a:cubicBezTo>
                      <a:pt x="56" y="94"/>
                      <a:pt x="58" y="98"/>
                      <a:pt x="61" y="101"/>
                    </a:cubicBezTo>
                    <a:cubicBezTo>
                      <a:pt x="66" y="95"/>
                      <a:pt x="66" y="95"/>
                      <a:pt x="66" y="95"/>
                    </a:cubicBezTo>
                    <a:cubicBezTo>
                      <a:pt x="63" y="91"/>
                      <a:pt x="61" y="86"/>
                      <a:pt x="61" y="81"/>
                    </a:cubicBezTo>
                    <a:cubicBezTo>
                      <a:pt x="61" y="70"/>
                      <a:pt x="71" y="60"/>
                      <a:pt x="82" y="60"/>
                    </a:cubicBezTo>
                    <a:cubicBezTo>
                      <a:pt x="84" y="60"/>
                      <a:pt x="86" y="61"/>
                      <a:pt x="88" y="61"/>
                    </a:cubicBezTo>
                    <a:cubicBezTo>
                      <a:pt x="93" y="55"/>
                      <a:pt x="93" y="55"/>
                      <a:pt x="93" y="55"/>
                    </a:cubicBezTo>
                    <a:cubicBezTo>
                      <a:pt x="92" y="54"/>
                      <a:pt x="91" y="54"/>
                      <a:pt x="90" y="54"/>
                    </a:cubicBezTo>
                    <a:cubicBezTo>
                      <a:pt x="90" y="27"/>
                      <a:pt x="90" y="27"/>
                      <a:pt x="90" y="27"/>
                    </a:cubicBezTo>
                    <a:cubicBezTo>
                      <a:pt x="109" y="27"/>
                      <a:pt x="109" y="27"/>
                      <a:pt x="109" y="27"/>
                    </a:cubicBezTo>
                    <a:cubicBezTo>
                      <a:pt x="82" y="0"/>
                      <a:pt x="82" y="0"/>
                      <a:pt x="8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2" name="Freeform 1180">
                <a:extLst>
                  <a:ext uri="{FF2B5EF4-FFF2-40B4-BE49-F238E27FC236}">
                    <a16:creationId xmlns:a16="http://schemas.microsoft.com/office/drawing/2014/main" id="{C3759680-561D-D62E-56D2-F039062394F6}"/>
                  </a:ext>
                </a:extLst>
              </p:cNvPr>
              <p:cNvSpPr>
                <a:spLocks/>
              </p:cNvSpPr>
              <p:nvPr/>
            </p:nvSpPr>
            <p:spPr bwMode="auto">
              <a:xfrm>
                <a:off x="2162176" y="1712913"/>
                <a:ext cx="76200" cy="100013"/>
              </a:xfrm>
              <a:custGeom>
                <a:avLst/>
                <a:gdLst>
                  <a:gd name="T0" fmla="*/ 21 w 27"/>
                  <a:gd name="T1" fmla="*/ 0 h 35"/>
                  <a:gd name="T2" fmla="*/ 0 w 27"/>
                  <a:gd name="T3" fmla="*/ 21 h 35"/>
                  <a:gd name="T4" fmla="*/ 5 w 27"/>
                  <a:gd name="T5" fmla="*/ 35 h 35"/>
                  <a:gd name="T6" fmla="*/ 27 w 27"/>
                  <a:gd name="T7" fmla="*/ 1 h 35"/>
                  <a:gd name="T8" fmla="*/ 21 w 27"/>
                  <a:gd name="T9" fmla="*/ 0 h 35"/>
                </a:gdLst>
                <a:ahLst/>
                <a:cxnLst>
                  <a:cxn ang="0">
                    <a:pos x="T0" y="T1"/>
                  </a:cxn>
                  <a:cxn ang="0">
                    <a:pos x="T2" y="T3"/>
                  </a:cxn>
                  <a:cxn ang="0">
                    <a:pos x="T4" y="T5"/>
                  </a:cxn>
                  <a:cxn ang="0">
                    <a:pos x="T6" y="T7"/>
                  </a:cxn>
                  <a:cxn ang="0">
                    <a:pos x="T8" y="T9"/>
                  </a:cxn>
                </a:cxnLst>
                <a:rect l="0" t="0" r="r" b="b"/>
                <a:pathLst>
                  <a:path w="27" h="35">
                    <a:moveTo>
                      <a:pt x="21" y="0"/>
                    </a:moveTo>
                    <a:cubicBezTo>
                      <a:pt x="10" y="0"/>
                      <a:pt x="0" y="10"/>
                      <a:pt x="0" y="21"/>
                    </a:cubicBezTo>
                    <a:cubicBezTo>
                      <a:pt x="0" y="26"/>
                      <a:pt x="2" y="31"/>
                      <a:pt x="5" y="35"/>
                    </a:cubicBezTo>
                    <a:cubicBezTo>
                      <a:pt x="27" y="1"/>
                      <a:pt x="27" y="1"/>
                      <a:pt x="27" y="1"/>
                    </a:cubicBezTo>
                    <a:cubicBezTo>
                      <a:pt x="25" y="1"/>
                      <a:pt x="23" y="0"/>
                      <a:pt x="21" y="0"/>
                    </a:cubicBezTo>
                  </a:path>
                </a:pathLst>
              </a:custGeom>
              <a:solidFill>
                <a:srgbClr val="72B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grpSp>
        <p:pic>
          <p:nvPicPr>
            <p:cNvPr id="38" name="グラフィックス 37" descr="ブラウザー ウィンドウ">
              <a:extLst>
                <a:ext uri="{FF2B5EF4-FFF2-40B4-BE49-F238E27FC236}">
                  <a16:creationId xmlns:a16="http://schemas.microsoft.com/office/drawing/2014/main" id="{9E275ACA-F665-AAA8-F621-BD4FD24C04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9099" y="4895234"/>
              <a:ext cx="1309073" cy="1309073"/>
            </a:xfrm>
            <a:prstGeom prst="rect">
              <a:avLst/>
            </a:prstGeom>
          </p:spPr>
        </p:pic>
        <p:cxnSp>
          <p:nvCxnSpPr>
            <p:cNvPr id="39" name="直線矢印コネクタ 38">
              <a:extLst>
                <a:ext uri="{FF2B5EF4-FFF2-40B4-BE49-F238E27FC236}">
                  <a16:creationId xmlns:a16="http://schemas.microsoft.com/office/drawing/2014/main" id="{49BF2C76-829F-6E6B-4FB0-5EFFC539DFDD}"/>
                </a:ext>
              </a:extLst>
            </p:cNvPr>
            <p:cNvCxnSpPr>
              <a:cxnSpLocks/>
              <a:stCxn id="38" idx="3"/>
              <a:endCxn id="50" idx="4"/>
            </p:cNvCxnSpPr>
            <p:nvPr/>
          </p:nvCxnSpPr>
          <p:spPr>
            <a:xfrm flipV="1">
              <a:off x="2408172" y="5548126"/>
              <a:ext cx="869625" cy="1645"/>
            </a:xfrm>
            <a:prstGeom prst="straightConnector1">
              <a:avLst/>
            </a:prstGeom>
            <a:noFill/>
            <a:ln w="19050" cap="flat" cmpd="sng" algn="ctr">
              <a:solidFill>
                <a:srgbClr val="737373"/>
              </a:solidFill>
              <a:prstDash val="solid"/>
              <a:tailEnd type="triangle"/>
            </a:ln>
            <a:effectLst/>
          </p:spPr>
        </p:cxnSp>
        <p:cxnSp>
          <p:nvCxnSpPr>
            <p:cNvPr id="40" name="直線矢印コネクタ 39">
              <a:extLst>
                <a:ext uri="{FF2B5EF4-FFF2-40B4-BE49-F238E27FC236}">
                  <a16:creationId xmlns:a16="http://schemas.microsoft.com/office/drawing/2014/main" id="{8DDC20D9-5BA7-D4FB-1A7D-9E466B1A3D7F}"/>
                </a:ext>
              </a:extLst>
            </p:cNvPr>
            <p:cNvCxnSpPr>
              <a:cxnSpLocks/>
              <a:stCxn id="46" idx="9"/>
            </p:cNvCxnSpPr>
            <p:nvPr/>
          </p:nvCxnSpPr>
          <p:spPr>
            <a:xfrm>
              <a:off x="4258951" y="5551663"/>
              <a:ext cx="784697" cy="0"/>
            </a:xfrm>
            <a:prstGeom prst="straightConnector1">
              <a:avLst/>
            </a:prstGeom>
            <a:noFill/>
            <a:ln w="19050" cap="flat" cmpd="sng" algn="ctr">
              <a:solidFill>
                <a:srgbClr val="737373"/>
              </a:solidFill>
              <a:prstDash val="solid"/>
              <a:tailEnd type="triangle"/>
            </a:ln>
            <a:effectLst/>
          </p:spPr>
        </p:cxnSp>
        <p:cxnSp>
          <p:nvCxnSpPr>
            <p:cNvPr id="41" name="直線矢印コネクタ 40">
              <a:extLst>
                <a:ext uri="{FF2B5EF4-FFF2-40B4-BE49-F238E27FC236}">
                  <a16:creationId xmlns:a16="http://schemas.microsoft.com/office/drawing/2014/main" id="{538A5820-F689-18F1-41A9-DDF5ED84F880}"/>
                </a:ext>
              </a:extLst>
            </p:cNvPr>
            <p:cNvCxnSpPr>
              <a:cxnSpLocks/>
            </p:cNvCxnSpPr>
            <p:nvPr/>
          </p:nvCxnSpPr>
          <p:spPr>
            <a:xfrm>
              <a:off x="5997352" y="5514296"/>
              <a:ext cx="1026936" cy="2368"/>
            </a:xfrm>
            <a:prstGeom prst="straightConnector1">
              <a:avLst/>
            </a:prstGeom>
            <a:noFill/>
            <a:ln w="19050" cap="flat" cmpd="sng" algn="ctr">
              <a:solidFill>
                <a:srgbClr val="737373"/>
              </a:solidFill>
              <a:prstDash val="solid"/>
              <a:tailEnd type="triangle"/>
            </a:ln>
            <a:effectLst/>
          </p:spPr>
        </p:cxnSp>
        <p:sp>
          <p:nvSpPr>
            <p:cNvPr id="42" name="テキスト ボックス 41">
              <a:extLst>
                <a:ext uri="{FF2B5EF4-FFF2-40B4-BE49-F238E27FC236}">
                  <a16:creationId xmlns:a16="http://schemas.microsoft.com/office/drawing/2014/main" id="{B788046E-6EEB-307F-92B2-FA87C8C73BB1}"/>
                </a:ext>
              </a:extLst>
            </p:cNvPr>
            <p:cNvSpPr txBox="1"/>
            <p:nvPr/>
          </p:nvSpPr>
          <p:spPr>
            <a:xfrm>
              <a:off x="1226176" y="6046752"/>
              <a:ext cx="882130" cy="4317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900" b="0" i="0" u="none" strike="noStrike" kern="0" cap="none" spc="0" normalizeH="0" baseline="0" noProof="0">
                  <a:ln>
                    <a:noFill/>
                  </a:ln>
                  <a:solidFill>
                    <a:srgbClr val="1A1A1A"/>
                  </a:solidFill>
                  <a:effectLst/>
                  <a:uLnTx/>
                  <a:uFillTx/>
                </a:rPr>
                <a:t>ブラウザ</a:t>
              </a:r>
            </a:p>
          </p:txBody>
        </p:sp>
        <p:sp>
          <p:nvSpPr>
            <p:cNvPr id="43" name="テキスト ボックス 42">
              <a:extLst>
                <a:ext uri="{FF2B5EF4-FFF2-40B4-BE49-F238E27FC236}">
                  <a16:creationId xmlns:a16="http://schemas.microsoft.com/office/drawing/2014/main" id="{7A882914-3883-D8E6-D0DC-D6C9FAADBB7B}"/>
                </a:ext>
              </a:extLst>
            </p:cNvPr>
            <p:cNvSpPr txBox="1"/>
            <p:nvPr/>
          </p:nvSpPr>
          <p:spPr>
            <a:xfrm>
              <a:off x="3177682" y="6046752"/>
              <a:ext cx="890120" cy="6907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900" b="0" i="0" u="none" strike="noStrike" kern="0" cap="none" spc="0" normalizeH="0" baseline="0" noProof="0">
                  <a:ln>
                    <a:noFill/>
                  </a:ln>
                  <a:solidFill>
                    <a:srgbClr val="1A1A1A"/>
                  </a:solidFill>
                  <a:effectLst/>
                  <a:uLnTx/>
                  <a:uFillTx/>
                </a:rPr>
                <a:t>リバース</a:t>
              </a:r>
              <a:br>
                <a:rPr kumimoji="0" lang="en-US" altLang="ja-JP" sz="900" b="0" i="0" u="none" strike="noStrike" kern="0" cap="none" spc="0" normalizeH="0" baseline="0" noProof="0">
                  <a:ln>
                    <a:noFill/>
                  </a:ln>
                  <a:solidFill>
                    <a:srgbClr val="1A1A1A"/>
                  </a:solidFill>
                  <a:effectLst/>
                  <a:uLnTx/>
                  <a:uFillTx/>
                </a:rPr>
              </a:br>
              <a:r>
                <a:rPr kumimoji="0" lang="ja-JP" altLang="en-US" sz="900" b="0" i="0" u="none" strike="noStrike" kern="0" cap="none" spc="0" normalizeH="0" baseline="0" noProof="0">
                  <a:ln>
                    <a:noFill/>
                  </a:ln>
                  <a:solidFill>
                    <a:srgbClr val="1A1A1A"/>
                  </a:solidFill>
                  <a:effectLst/>
                  <a:uLnTx/>
                  <a:uFillTx/>
                </a:rPr>
                <a:t>プロキシ</a:t>
              </a:r>
            </a:p>
          </p:txBody>
        </p:sp>
        <p:sp>
          <p:nvSpPr>
            <p:cNvPr id="44" name="テキスト ボックス 43">
              <a:extLst>
                <a:ext uri="{FF2B5EF4-FFF2-40B4-BE49-F238E27FC236}">
                  <a16:creationId xmlns:a16="http://schemas.microsoft.com/office/drawing/2014/main" id="{97754C86-9C6F-112E-AB62-59E0AAE0358F}"/>
                </a:ext>
              </a:extLst>
            </p:cNvPr>
            <p:cNvSpPr txBox="1"/>
            <p:nvPr/>
          </p:nvSpPr>
          <p:spPr>
            <a:xfrm>
              <a:off x="4840004" y="6046754"/>
              <a:ext cx="1420142" cy="69079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900" b="0" i="0" u="none" strike="noStrike" kern="0" cap="none" spc="0" normalizeH="0" baseline="0" noProof="0">
                  <a:ln>
                    <a:noFill/>
                  </a:ln>
                  <a:solidFill>
                    <a:srgbClr val="1A1A1A"/>
                  </a:solidFill>
                  <a:effectLst/>
                  <a:uLnTx/>
                  <a:uFillTx/>
                </a:rPr>
                <a:t>アプリケーション</a:t>
              </a:r>
              <a:br>
                <a:rPr kumimoji="0" lang="en-US" altLang="ja-JP" sz="900" b="0" i="0" u="none" strike="noStrike" kern="0" cap="none" spc="0" normalizeH="0" baseline="0" noProof="0">
                  <a:ln>
                    <a:noFill/>
                  </a:ln>
                  <a:solidFill>
                    <a:srgbClr val="1A1A1A"/>
                  </a:solidFill>
                  <a:effectLst/>
                  <a:uLnTx/>
                  <a:uFillTx/>
                </a:rPr>
              </a:br>
              <a:r>
                <a:rPr kumimoji="0" lang="ja-JP" altLang="en-US" sz="900" b="0" i="0" u="none" strike="noStrike" kern="0" cap="none" spc="0" normalizeH="0" baseline="0" noProof="0">
                  <a:ln>
                    <a:noFill/>
                  </a:ln>
                  <a:solidFill>
                    <a:srgbClr val="1A1A1A"/>
                  </a:solidFill>
                  <a:effectLst/>
                  <a:uLnTx/>
                  <a:uFillTx/>
                </a:rPr>
                <a:t>サーバー</a:t>
              </a:r>
            </a:p>
          </p:txBody>
        </p:sp>
        <p:sp>
          <p:nvSpPr>
            <p:cNvPr id="45" name="テキスト ボックス 44">
              <a:extLst>
                <a:ext uri="{FF2B5EF4-FFF2-40B4-BE49-F238E27FC236}">
                  <a16:creationId xmlns:a16="http://schemas.microsoft.com/office/drawing/2014/main" id="{10FBAA53-FC5A-3A15-380E-3D4916D764EB}"/>
                </a:ext>
              </a:extLst>
            </p:cNvPr>
            <p:cNvSpPr txBox="1"/>
            <p:nvPr/>
          </p:nvSpPr>
          <p:spPr>
            <a:xfrm>
              <a:off x="6892199" y="6046752"/>
              <a:ext cx="1153799" cy="43174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900" b="0" i="0" u="none" strike="noStrike" kern="0" cap="none" spc="0" normalizeH="0" baseline="0" noProof="0">
                  <a:ln>
                    <a:noFill/>
                  </a:ln>
                  <a:solidFill>
                    <a:srgbClr val="1A1A1A"/>
                  </a:solidFill>
                  <a:effectLst/>
                  <a:uLnTx/>
                  <a:uFillTx/>
                </a:rPr>
                <a:t>データベース</a:t>
              </a:r>
            </a:p>
          </p:txBody>
        </p:sp>
      </p:grpSp>
    </p:spTree>
    <p:extLst>
      <p:ext uri="{BB962C8B-B14F-4D97-AF65-F5344CB8AC3E}">
        <p14:creationId xmlns:p14="http://schemas.microsoft.com/office/powerpoint/2010/main" val="399512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グループ化 31">
            <a:extLst>
              <a:ext uri="{FF2B5EF4-FFF2-40B4-BE49-F238E27FC236}">
                <a16:creationId xmlns:a16="http://schemas.microsoft.com/office/drawing/2014/main" id="{0F6D5BB9-95A7-0E4F-7837-1417F2F874DD}"/>
              </a:ext>
            </a:extLst>
          </p:cNvPr>
          <p:cNvGrpSpPr/>
          <p:nvPr/>
        </p:nvGrpSpPr>
        <p:grpSpPr>
          <a:xfrm>
            <a:off x="7237867" y="3354703"/>
            <a:ext cx="4763965" cy="3351527"/>
            <a:chOff x="5424854" y="2696410"/>
            <a:chExt cx="5471746" cy="3849463"/>
          </a:xfrm>
        </p:grpSpPr>
        <p:sp>
          <p:nvSpPr>
            <p:cNvPr id="33" name="正方形/長方形 32">
              <a:extLst>
                <a:ext uri="{FF2B5EF4-FFF2-40B4-BE49-F238E27FC236}">
                  <a16:creationId xmlns:a16="http://schemas.microsoft.com/office/drawing/2014/main" id="{88DEC4FD-7029-9930-6D42-34208C340414}"/>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4" name="正方形/長方形 33">
              <a:extLst>
                <a:ext uri="{FF2B5EF4-FFF2-40B4-BE49-F238E27FC236}">
                  <a16:creationId xmlns:a16="http://schemas.microsoft.com/office/drawing/2014/main" id="{99CB4828-1DB4-C2A9-56F7-D1C45D7294E7}"/>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5" name="正方形/長方形 34">
              <a:extLst>
                <a:ext uri="{FF2B5EF4-FFF2-40B4-BE49-F238E27FC236}">
                  <a16:creationId xmlns:a16="http://schemas.microsoft.com/office/drawing/2014/main" id="{C0B32046-1F32-CE64-011B-C2E12DEA68E9}"/>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6" name="正方形/長方形 35">
              <a:extLst>
                <a:ext uri="{FF2B5EF4-FFF2-40B4-BE49-F238E27FC236}">
                  <a16:creationId xmlns:a16="http://schemas.microsoft.com/office/drawing/2014/main" id="{F7B0EF9B-50B1-3669-0442-4588DCC02B0B}"/>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37" name="グラフィックス 36">
              <a:extLst>
                <a:ext uri="{FF2B5EF4-FFF2-40B4-BE49-F238E27FC236}">
                  <a16:creationId xmlns:a16="http://schemas.microsoft.com/office/drawing/2014/main" id="{FBFB3FAB-E982-BEC8-A4AD-CA0B6F8275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38" name="グラフィックス 37">
              <a:extLst>
                <a:ext uri="{FF2B5EF4-FFF2-40B4-BE49-F238E27FC236}">
                  <a16:creationId xmlns:a16="http://schemas.microsoft.com/office/drawing/2014/main" id="{5B253D76-790E-3ACC-BFF9-C1062A2F9A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39" name="グラフィックス 38">
              <a:extLst>
                <a:ext uri="{FF2B5EF4-FFF2-40B4-BE49-F238E27FC236}">
                  <a16:creationId xmlns:a16="http://schemas.microsoft.com/office/drawing/2014/main" id="{13B7062C-334C-3353-C2AE-C7AA710297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40" name="テキスト ボックス 39">
              <a:extLst>
                <a:ext uri="{FF2B5EF4-FFF2-40B4-BE49-F238E27FC236}">
                  <a16:creationId xmlns:a16="http://schemas.microsoft.com/office/drawing/2014/main" id="{A121CCF1-997C-7BAF-72F3-BF16BA5B2D3D}"/>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41" name="テキスト ボックス 40">
              <a:extLst>
                <a:ext uri="{FF2B5EF4-FFF2-40B4-BE49-F238E27FC236}">
                  <a16:creationId xmlns:a16="http://schemas.microsoft.com/office/drawing/2014/main" id="{F02E23CF-5207-E0D5-FFCB-DD278649A197}"/>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42" name="正方形/長方形 41">
              <a:extLst>
                <a:ext uri="{FF2B5EF4-FFF2-40B4-BE49-F238E27FC236}">
                  <a16:creationId xmlns:a16="http://schemas.microsoft.com/office/drawing/2014/main" id="{4939090A-5FB5-9E1E-284B-800B46A1C564}"/>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3" name="正方形/長方形 42">
              <a:extLst>
                <a:ext uri="{FF2B5EF4-FFF2-40B4-BE49-F238E27FC236}">
                  <a16:creationId xmlns:a16="http://schemas.microsoft.com/office/drawing/2014/main" id="{7914D910-BC96-DCF5-7F79-2CFC6A30C4AA}"/>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4" name="正方形/長方形 43">
              <a:extLst>
                <a:ext uri="{FF2B5EF4-FFF2-40B4-BE49-F238E27FC236}">
                  <a16:creationId xmlns:a16="http://schemas.microsoft.com/office/drawing/2014/main" id="{FDA948E5-0918-B680-C5FB-14004DC63C70}"/>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5" name="正方形/長方形 44">
              <a:extLst>
                <a:ext uri="{FF2B5EF4-FFF2-40B4-BE49-F238E27FC236}">
                  <a16:creationId xmlns:a16="http://schemas.microsoft.com/office/drawing/2014/main" id="{D1F45CA1-FE4A-6D67-F0CC-3A82DCB98228}"/>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6" name="正方形/長方形 45">
              <a:extLst>
                <a:ext uri="{FF2B5EF4-FFF2-40B4-BE49-F238E27FC236}">
                  <a16:creationId xmlns:a16="http://schemas.microsoft.com/office/drawing/2014/main" id="{D98583B7-8629-B5BA-1B73-B5C43DC54240}"/>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47" name="グラフィックス 46" descr="ユーザー 単色塗りつぶし">
              <a:extLst>
                <a:ext uri="{FF2B5EF4-FFF2-40B4-BE49-F238E27FC236}">
                  <a16:creationId xmlns:a16="http://schemas.microsoft.com/office/drawing/2014/main" id="{03CB530D-12C2-7E02-6550-C4AF5603E3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75425" y="4970841"/>
              <a:ext cx="586545" cy="586545"/>
            </a:xfrm>
            <a:prstGeom prst="rect">
              <a:avLst/>
            </a:prstGeom>
          </p:spPr>
        </p:pic>
        <p:pic>
          <p:nvPicPr>
            <p:cNvPr id="48" name="グラフィックス 47" descr="ユーザー 単色塗りつぶし">
              <a:extLst>
                <a:ext uri="{FF2B5EF4-FFF2-40B4-BE49-F238E27FC236}">
                  <a16:creationId xmlns:a16="http://schemas.microsoft.com/office/drawing/2014/main" id="{9D6FC46B-120D-294B-E966-E16B5F21E6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66988" y="2696410"/>
              <a:ext cx="586545" cy="586545"/>
            </a:xfrm>
            <a:prstGeom prst="rect">
              <a:avLst/>
            </a:prstGeom>
          </p:spPr>
        </p:pic>
        <p:pic>
          <p:nvPicPr>
            <p:cNvPr id="49" name="グラフィックス 48" descr="ユーザー 単色塗りつぶし">
              <a:extLst>
                <a:ext uri="{FF2B5EF4-FFF2-40B4-BE49-F238E27FC236}">
                  <a16:creationId xmlns:a16="http://schemas.microsoft.com/office/drawing/2014/main" id="{5A236A9F-90A1-8A07-322D-E37C0100BEE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50" name="正方形/長方形 49">
              <a:extLst>
                <a:ext uri="{FF2B5EF4-FFF2-40B4-BE49-F238E27FC236}">
                  <a16:creationId xmlns:a16="http://schemas.microsoft.com/office/drawing/2014/main" id="{81D376CE-EC51-231E-5F42-D8778DCC181D}"/>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1" name="正方形/長方形 50">
              <a:extLst>
                <a:ext uri="{FF2B5EF4-FFF2-40B4-BE49-F238E27FC236}">
                  <a16:creationId xmlns:a16="http://schemas.microsoft.com/office/drawing/2014/main" id="{F2476ED5-585B-3EAB-F072-3FFA372AFDAF}"/>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2" name="正方形/長方形 51">
              <a:extLst>
                <a:ext uri="{FF2B5EF4-FFF2-40B4-BE49-F238E27FC236}">
                  <a16:creationId xmlns:a16="http://schemas.microsoft.com/office/drawing/2014/main" id="{38D0C445-422A-B1BB-466D-C4B96C8CF2A8}"/>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53" name="コンテンツ プレースホルダー 20">
              <a:extLst>
                <a:ext uri="{FF2B5EF4-FFF2-40B4-BE49-F238E27FC236}">
                  <a16:creationId xmlns:a16="http://schemas.microsoft.com/office/drawing/2014/main" id="{2286312E-39E6-D451-517C-B7DAA934BEF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grpSp>
      <p:graphicFrame>
        <p:nvGraphicFramePr>
          <p:cNvPr id="54" name="表 53">
            <a:extLst>
              <a:ext uri="{FF2B5EF4-FFF2-40B4-BE49-F238E27FC236}">
                <a16:creationId xmlns:a16="http://schemas.microsoft.com/office/drawing/2014/main" id="{68E02B80-4E7F-89BC-75F0-CCB081373599}"/>
              </a:ext>
            </a:extLst>
          </p:cNvPr>
          <p:cNvGraphicFramePr/>
          <p:nvPr>
            <p:extLst>
              <p:ext uri="{D42A27DB-BD31-4B8C-83A1-F6EECF244321}">
                <p14:modId xmlns:p14="http://schemas.microsoft.com/office/powerpoint/2010/main" val="3767622848"/>
              </p:ext>
            </p:extLst>
          </p:nvPr>
        </p:nvGraphicFramePr>
        <p:xfrm>
          <a:off x="6882275" y="637423"/>
          <a:ext cx="5183664" cy="2066880"/>
        </p:xfrm>
        <a:graphic>
          <a:graphicData uri="http://schemas.openxmlformats.org/drawingml/2006/table">
            <a:tbl>
              <a:tblPr firstRow="1" firstCol="1"/>
              <a:tblGrid>
                <a:gridCol w="1276913">
                  <a:extLst>
                    <a:ext uri="{9D8B030D-6E8A-4147-A177-3AD203B41FA5}">
                      <a16:colId xmlns:a16="http://schemas.microsoft.com/office/drawing/2014/main" val="3412230207"/>
                    </a:ext>
                  </a:extLst>
                </a:gridCol>
                <a:gridCol w="1876888">
                  <a:extLst>
                    <a:ext uri="{9D8B030D-6E8A-4147-A177-3AD203B41FA5}">
                      <a16:colId xmlns:a16="http://schemas.microsoft.com/office/drawing/2014/main" val="725716445"/>
                    </a:ext>
                  </a:extLst>
                </a:gridCol>
                <a:gridCol w="2029863">
                  <a:extLst>
                    <a:ext uri="{9D8B030D-6E8A-4147-A177-3AD203B41FA5}">
                      <a16:colId xmlns:a16="http://schemas.microsoft.com/office/drawing/2014/main" val="2891721407"/>
                    </a:ext>
                  </a:extLst>
                </a:gridCol>
              </a:tblGrid>
              <a:tr h="101931">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ワークスペース コンテキスト</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リソース コンテキスト</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151960612"/>
                  </a:ext>
                </a:extLst>
              </a:tr>
              <a:tr h="22364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b="1" i="0" u="none" strike="noStrike">
                          <a:effectLst/>
                          <a:latin typeface="+mn-ea"/>
                          <a:ea typeface="+mn-ea"/>
                        </a:rPr>
                        <a:t>利用想定</a:t>
                      </a: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全体管理</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データ収集を構成する必要がある管理者と多様なリソースにアクセスする必要があるユーザー</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tabLst>
                          <a:tab pos="87313" algn="l"/>
                        </a:tabLst>
                      </a:pPr>
                      <a:r>
                        <a:rPr lang="ja-JP" altLang="en-US" sz="700" u="none" strike="noStrike">
                          <a:effectLst/>
                          <a:latin typeface="+mn-ea"/>
                          <a:ea typeface="+mn-ea"/>
                        </a:rPr>
                        <a:t>アプリケーション チーム</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tabLst>
                          <a:tab pos="87313" algn="l"/>
                        </a:tabLst>
                      </a:pPr>
                      <a:r>
                        <a:rPr lang="ja-JP" altLang="en-US" sz="700" u="none" strike="noStrike">
                          <a:effectLst/>
                          <a:latin typeface="+mn-ea"/>
                          <a:ea typeface="+mn-ea"/>
                        </a:rPr>
                        <a:t>監視されている </a:t>
                      </a:r>
                      <a:r>
                        <a:rPr lang="en-US" altLang="ja-JP" sz="700" u="none" strike="noStrike">
                          <a:effectLst/>
                          <a:latin typeface="+mn-ea"/>
                          <a:ea typeface="+mn-ea"/>
                        </a:rPr>
                        <a:t>Azure </a:t>
                      </a:r>
                      <a:r>
                        <a:rPr lang="ja-JP" altLang="en-US" sz="700" u="none" strike="noStrike">
                          <a:effectLst/>
                          <a:latin typeface="+mn-ea"/>
                          <a:ea typeface="+mn-ea"/>
                        </a:rPr>
                        <a:t>リソースの管理者</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329152496"/>
                  </a:ext>
                </a:extLst>
              </a:tr>
              <a:tr h="162789">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ログを表示するために必要な権限</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ワークスペースに対するアクセス許可</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リソースへの読み取りアクセス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リソースのログに対するアクセス許可は自動的に割り当てられる</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437674762"/>
                  </a:ext>
                </a:extLst>
              </a:tr>
              <a:tr h="284504">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アクセス許可の範囲</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ワークスペース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ワークスペースへのアクセス権を持つユーザーは、アクセス許可を持っているテーブルについて、ワークスペース内のすべてのログを照会可能</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en-US" altLang="ja-JP" sz="700" u="none" strike="noStrike">
                          <a:effectLst/>
                          <a:latin typeface="+mn-ea"/>
                          <a:ea typeface="+mn-ea"/>
                        </a:rPr>
                        <a:t>Azure </a:t>
                      </a:r>
                      <a:r>
                        <a:rPr lang="ja-JP" altLang="en-US" sz="700" u="none" strike="noStrike">
                          <a:effectLst/>
                          <a:latin typeface="+mn-ea"/>
                          <a:ea typeface="+mn-ea"/>
                        </a:rPr>
                        <a:t>リソース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ユーザーは、自分がアクセス権を持つ特定のリソース、リソース グループまたはサブスクリプションのログをすべてのワークスペースから照会可能</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但し、その他のリソースのログは照会不可</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241465218"/>
                  </a:ext>
                </a:extLst>
              </a:tr>
              <a:tr h="284504">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b="1" i="0" u="none" strike="noStrike">
                          <a:effectLst/>
                          <a:latin typeface="+mn-ea"/>
                          <a:ea typeface="+mn-ea"/>
                        </a:rPr>
                        <a:t>ログにアクセスする方法</a:t>
                      </a: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Azure Monitor </a:t>
                      </a:r>
                      <a:r>
                        <a:rPr lang="ja-JP" altLang="en-US" sz="700" b="0" i="0" u="none" strike="noStrike">
                          <a:effectLst/>
                          <a:latin typeface="+mn-ea"/>
                          <a:ea typeface="+mn-ea"/>
                        </a:rPr>
                        <a:t>の </a:t>
                      </a:r>
                      <a:r>
                        <a:rPr lang="en-US" altLang="ja-JP" sz="700" b="0" i="0" u="none" strike="noStrike">
                          <a:effectLst/>
                          <a:latin typeface="+mn-ea"/>
                          <a:ea typeface="+mn-ea"/>
                        </a:rPr>
                        <a:t>[</a:t>
                      </a:r>
                      <a:r>
                        <a:rPr lang="ja-JP" altLang="en-US" sz="700" b="0" i="0" u="none" strike="noStrike">
                          <a:effectLst/>
                          <a:latin typeface="+mn-ea"/>
                          <a:ea typeface="+mn-ea"/>
                        </a:rPr>
                        <a:t>ログ</a:t>
                      </a:r>
                      <a:r>
                        <a:rPr lang="en-US" altLang="ja-JP" sz="700" b="0" i="0" u="none" strike="noStrike">
                          <a:effectLst/>
                          <a:latin typeface="+mn-ea"/>
                          <a:ea typeface="+mn-ea"/>
                        </a:rPr>
                        <a:t>]</a:t>
                      </a:r>
                    </a:p>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Log </a:t>
                      </a:r>
                      <a:r>
                        <a:rPr lang="en-US" altLang="ja-JP" sz="700" b="0" i="0" u="none" strike="noStrike" err="1">
                          <a:effectLst/>
                          <a:latin typeface="+mn-ea"/>
                          <a:ea typeface="+mn-ea"/>
                        </a:rPr>
                        <a:t>Analtyics</a:t>
                      </a:r>
                      <a:r>
                        <a:rPr lang="en-US" altLang="ja-JP" sz="700" b="0" i="0" u="none" strike="noStrike">
                          <a:effectLst/>
                          <a:latin typeface="+mn-ea"/>
                          <a:ea typeface="+mn-ea"/>
                        </a:rPr>
                        <a:t> </a:t>
                      </a:r>
                      <a:r>
                        <a:rPr lang="ja-JP" altLang="en-US" sz="700" b="0" i="0" u="none" strike="noStrike">
                          <a:effectLst/>
                          <a:latin typeface="+mn-ea"/>
                          <a:ea typeface="+mn-ea"/>
                        </a:rPr>
                        <a:t>ワークスペースの </a:t>
                      </a:r>
                      <a:r>
                        <a:rPr lang="en-US" altLang="ja-JP" sz="700" b="0" i="0" u="none" strike="noStrike">
                          <a:effectLst/>
                          <a:latin typeface="+mn-ea"/>
                          <a:ea typeface="+mn-ea"/>
                        </a:rPr>
                        <a:t>[</a:t>
                      </a:r>
                      <a:r>
                        <a:rPr lang="ja-JP" altLang="en-US" sz="700" b="0" i="0" u="none" strike="noStrike">
                          <a:effectLst/>
                          <a:latin typeface="+mn-ea"/>
                          <a:ea typeface="+mn-ea"/>
                        </a:rPr>
                        <a:t>ログ</a:t>
                      </a:r>
                      <a:r>
                        <a:rPr lang="en-US" altLang="ja-JP" sz="700" b="0" i="0" u="none" strike="noStrike">
                          <a:effectLst/>
                          <a:latin typeface="+mn-ea"/>
                          <a:ea typeface="+mn-ea"/>
                        </a:rPr>
                        <a:t>]</a:t>
                      </a:r>
                    </a:p>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Azure Monitor Workbooks</a:t>
                      </a:r>
                    </a:p>
                    <a:p>
                      <a:pPr algn="l" fontAlgn="t">
                        <a:spcBef>
                          <a:spcPts val="0"/>
                        </a:spcBef>
                        <a:spcAft>
                          <a:spcPts val="0"/>
                        </a:spcAft>
                      </a:pP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a:t>
                      </a:r>
                      <a:r>
                        <a:rPr lang="ja-JP" altLang="en-US" sz="700" b="0" i="0" u="none" strike="noStrike" dirty="0">
                          <a:effectLst/>
                          <a:latin typeface="+mn-ea"/>
                          <a:ea typeface="+mn-ea"/>
                        </a:rPr>
                        <a:t>リソース 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Monitor </a:t>
                      </a:r>
                      <a:r>
                        <a:rPr lang="ja-JP" altLang="en-US" sz="700" b="0" i="0" u="none" strike="noStrike" dirty="0">
                          <a:effectLst/>
                          <a:latin typeface="+mn-ea"/>
                          <a:ea typeface="+mn-ea"/>
                        </a:rPr>
                        <a:t>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Log Analytics </a:t>
                      </a:r>
                      <a:r>
                        <a:rPr lang="ja-JP" altLang="en-US" sz="700" b="0" i="0" u="none" strike="noStrike" dirty="0">
                          <a:effectLst/>
                          <a:latin typeface="+mn-ea"/>
                          <a:ea typeface="+mn-ea"/>
                        </a:rPr>
                        <a:t>ワークスペース  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Monitor Workbooks</a:t>
                      </a:r>
                      <a:endParaRPr lang="ja-JP" altLang="en-US" sz="700" b="0" i="0" u="none" strike="noStrike" dirty="0">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376987128"/>
                  </a:ext>
                </a:extLst>
              </a:tr>
            </a:tbl>
          </a:graphicData>
        </a:graphic>
      </p:graphicFrame>
      <p:sp>
        <p:nvSpPr>
          <p:cNvPr id="55" name="吹き出し: 四角形 54">
            <a:extLst>
              <a:ext uri="{FF2B5EF4-FFF2-40B4-BE49-F238E27FC236}">
                <a16:creationId xmlns:a16="http://schemas.microsoft.com/office/drawing/2014/main" id="{66E0D11F-0ADE-737E-717F-03BF35363A40}"/>
              </a:ext>
            </a:extLst>
          </p:cNvPr>
          <p:cNvSpPr/>
          <p:nvPr/>
        </p:nvSpPr>
        <p:spPr>
          <a:xfrm>
            <a:off x="7035800" y="3982137"/>
            <a:ext cx="1573865" cy="686267"/>
          </a:xfrm>
          <a:prstGeom prst="wedgeRectCallout">
            <a:avLst>
              <a:gd name="adj1" fmla="val -34720"/>
              <a:gd name="adj2" fmla="val 80347"/>
            </a:avLst>
          </a:prstGeom>
          <a:solidFill>
            <a:srgbClr val="107C1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ワークスペース全体へのアクセス権を持っている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全てのログへアクセスが出来る</a:t>
            </a:r>
          </a:p>
        </p:txBody>
      </p:sp>
      <p:sp>
        <p:nvSpPr>
          <p:cNvPr id="56" name="吹き出し: 四角形 55">
            <a:extLst>
              <a:ext uri="{FF2B5EF4-FFF2-40B4-BE49-F238E27FC236}">
                <a16:creationId xmlns:a16="http://schemas.microsoft.com/office/drawing/2014/main" id="{CE37760D-5B0F-EAE6-1191-9E182C164E7E}"/>
              </a:ext>
            </a:extLst>
          </p:cNvPr>
          <p:cNvSpPr/>
          <p:nvPr/>
        </p:nvSpPr>
        <p:spPr>
          <a:xfrm>
            <a:off x="10734418" y="3158821"/>
            <a:ext cx="1331521" cy="747297"/>
          </a:xfrm>
          <a:prstGeom prst="wedgeRectCallout">
            <a:avLst>
              <a:gd name="adj1" fmla="val -98118"/>
              <a:gd name="adj2" fmla="val 14466"/>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リソースへのアクセス権のみ持っている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リソースのログにアクセスできる。但し、アクセス制御モードで許可しておく必要がある</a:t>
            </a:r>
          </a:p>
        </p:txBody>
      </p:sp>
      <p:sp>
        <p:nvSpPr>
          <p:cNvPr id="57" name="吹き出し: 四角形 56">
            <a:extLst>
              <a:ext uri="{FF2B5EF4-FFF2-40B4-BE49-F238E27FC236}">
                <a16:creationId xmlns:a16="http://schemas.microsoft.com/office/drawing/2014/main" id="{4AD37267-0E50-4A8B-EA25-E5C777BCAF16}"/>
              </a:ext>
            </a:extLst>
          </p:cNvPr>
          <p:cNvSpPr/>
          <p:nvPr/>
        </p:nvSpPr>
        <p:spPr>
          <a:xfrm>
            <a:off x="9292126" y="5862194"/>
            <a:ext cx="1549354" cy="700574"/>
          </a:xfrm>
          <a:prstGeom prst="wedgeRectCallout">
            <a:avLst>
              <a:gd name="adj1" fmla="val 63256"/>
              <a:gd name="adj2" fmla="val -65600"/>
            </a:avLst>
          </a:prstGeom>
          <a:solidFill>
            <a:srgbClr val="8661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ワークスペース</a:t>
            </a:r>
            <a:r>
              <a:rPr kumimoji="0" lang="en-US" altLang="ja-JP" sz="800" b="1" i="0" u="sng" strike="noStrike" kern="0" cap="none" spc="0" normalizeH="0" baseline="0" noProof="0">
                <a:ln>
                  <a:noFill/>
                </a:ln>
                <a:solidFill>
                  <a:srgbClr val="FFFFFF"/>
                </a:solidFill>
                <a:effectLst/>
                <a:uLnTx/>
                <a:uFillTx/>
                <a:latin typeface="Yu Gothic UI"/>
                <a:ea typeface="Yu Gothic UI"/>
                <a:cs typeface="+mn-cs"/>
              </a:rPr>
              <a:t>/</a:t>
            </a: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リソースの権限は持っていないがテーブルの権限を持っている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対象のテーブルにのみアクセス可能</a:t>
            </a:r>
          </a:p>
        </p:txBody>
      </p:sp>
      <p:sp>
        <p:nvSpPr>
          <p:cNvPr id="58" name="矢印: 下 57">
            <a:extLst>
              <a:ext uri="{FF2B5EF4-FFF2-40B4-BE49-F238E27FC236}">
                <a16:creationId xmlns:a16="http://schemas.microsoft.com/office/drawing/2014/main" id="{3B7AC9B8-17DE-F5FF-BB77-D9213C9A5266}"/>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9" name="矢印: 下 58">
            <a:extLst>
              <a:ext uri="{FF2B5EF4-FFF2-40B4-BE49-F238E27FC236}">
                <a16:creationId xmlns:a16="http://schemas.microsoft.com/office/drawing/2014/main" id="{650F6169-CE1E-0900-15CC-DEFF8B7B22C7}"/>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0" name="矢印: 下 59">
            <a:extLst>
              <a:ext uri="{FF2B5EF4-FFF2-40B4-BE49-F238E27FC236}">
                <a16:creationId xmlns:a16="http://schemas.microsoft.com/office/drawing/2014/main" id="{97D674EA-117D-7355-7807-1D093CE937E1}"/>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1" name="テキスト ボックス 60">
            <a:extLst>
              <a:ext uri="{FF2B5EF4-FFF2-40B4-BE49-F238E27FC236}">
                <a16:creationId xmlns:a16="http://schemas.microsoft.com/office/drawing/2014/main" id="{E0E81D38-C47E-3BF2-2752-B8E05BA5F16A}"/>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spTree>
    <p:extLst>
      <p:ext uri="{BB962C8B-B14F-4D97-AF65-F5344CB8AC3E}">
        <p14:creationId xmlns:p14="http://schemas.microsoft.com/office/powerpoint/2010/main" val="127431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表 6">
            <a:extLst>
              <a:ext uri="{FF2B5EF4-FFF2-40B4-BE49-F238E27FC236}">
                <a16:creationId xmlns:a16="http://schemas.microsoft.com/office/drawing/2014/main" id="{0D129D17-CCD5-B278-EFB7-E0D6AB995D82}"/>
              </a:ext>
            </a:extLst>
          </p:cNvPr>
          <p:cNvGraphicFramePr/>
          <p:nvPr>
            <p:extLst>
              <p:ext uri="{D42A27DB-BD31-4B8C-83A1-F6EECF244321}">
                <p14:modId xmlns:p14="http://schemas.microsoft.com/office/powerpoint/2010/main" val="2335211079"/>
              </p:ext>
            </p:extLst>
          </p:nvPr>
        </p:nvGraphicFramePr>
        <p:xfrm>
          <a:off x="264983" y="1354456"/>
          <a:ext cx="6854392" cy="3158400"/>
        </p:xfrm>
        <a:graphic>
          <a:graphicData uri="http://schemas.openxmlformats.org/drawingml/2006/table">
            <a:tbl>
              <a:tblPr firstRow="1" firstCol="1"/>
              <a:tblGrid>
                <a:gridCol w="1909266">
                  <a:extLst>
                    <a:ext uri="{9D8B030D-6E8A-4147-A177-3AD203B41FA5}">
                      <a16:colId xmlns:a16="http://schemas.microsoft.com/office/drawing/2014/main" val="3743540479"/>
                    </a:ext>
                  </a:extLst>
                </a:gridCol>
                <a:gridCol w="3218425">
                  <a:extLst>
                    <a:ext uri="{9D8B030D-6E8A-4147-A177-3AD203B41FA5}">
                      <a16:colId xmlns:a16="http://schemas.microsoft.com/office/drawing/2014/main" val="337931659"/>
                    </a:ext>
                  </a:extLst>
                </a:gridCol>
                <a:gridCol w="1726701">
                  <a:extLst>
                    <a:ext uri="{9D8B030D-6E8A-4147-A177-3AD203B41FA5}">
                      <a16:colId xmlns:a16="http://schemas.microsoft.com/office/drawing/2014/main" val="1342687667"/>
                    </a:ext>
                  </a:extLst>
                </a:gridCol>
              </a:tblGrid>
              <a:tr h="150565">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アクション</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必要とされる </a:t>
                      </a:r>
                      <a:r>
                        <a:rPr lang="en-US" altLang="ja-JP" sz="800" u="none" strike="noStrike">
                          <a:effectLst/>
                        </a:rPr>
                        <a:t>Azure </a:t>
                      </a:r>
                      <a:r>
                        <a:rPr lang="ja-JP" altLang="en-US" sz="800" u="none" strike="noStrike">
                          <a:effectLst/>
                        </a:rPr>
                        <a:t>のアクセス許可</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備考</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039093234"/>
                  </a:ext>
                </a:extLst>
              </a:tr>
              <a:tr h="529212">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監視ソリューションの追加と削除</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Microsoft.Resources</a:t>
                      </a:r>
                      <a:r>
                        <a:rPr lang="en-US" sz="800" u="none" strike="noStrike">
                          <a:effectLst/>
                        </a:rPr>
                        <a:t>/deployments/*</a:t>
                      </a:r>
                      <a:br>
                        <a:rPr lang="en-US" sz="800" u="none" strike="noStrike">
                          <a:effectLst/>
                        </a:rPr>
                      </a:br>
                      <a:r>
                        <a:rPr lang="en-US" sz="800" u="none" strike="noStrike" err="1">
                          <a:effectLst/>
                        </a:rPr>
                        <a:t>Microsoft.OperationalInsights</a:t>
                      </a:r>
                      <a:r>
                        <a:rPr lang="en-US" sz="800" u="none" strike="noStrike">
                          <a:effectLst/>
                        </a:rPr>
                        <a:t>/*</a:t>
                      </a:r>
                      <a:br>
                        <a:rPr lang="en-US" sz="800" u="none" strike="noStrike">
                          <a:effectLst/>
                        </a:rPr>
                      </a:br>
                      <a:r>
                        <a:rPr lang="en-US" sz="800" u="none" strike="noStrike" err="1">
                          <a:effectLst/>
                        </a:rPr>
                        <a:t>Microsoft.OperationsManagement</a:t>
                      </a:r>
                      <a:r>
                        <a:rPr lang="en-US" sz="800" u="none" strike="noStrike">
                          <a:effectLst/>
                        </a:rPr>
                        <a:t>/*</a:t>
                      </a:r>
                      <a:br>
                        <a:rPr lang="en-US" sz="800" u="none" strike="noStrike">
                          <a:effectLst/>
                        </a:rPr>
                      </a:br>
                      <a:r>
                        <a:rPr lang="en-US" sz="800" u="none" strike="noStrike" err="1">
                          <a:effectLst/>
                        </a:rPr>
                        <a:t>Microsoft.Automation</a:t>
                      </a:r>
                      <a:r>
                        <a:rPr lang="en-US" sz="800" u="none" strike="noStrike">
                          <a:effectLst/>
                        </a:rPr>
                        <a:t>/*</a:t>
                      </a:r>
                      <a:br>
                        <a:rPr lang="en-US" sz="800" u="none" strike="noStrike">
                          <a:effectLst/>
                        </a:rPr>
                      </a:br>
                      <a:r>
                        <a:rPr lang="en-US" sz="800" u="none" strike="noStrike" err="1">
                          <a:effectLst/>
                        </a:rPr>
                        <a:t>Microsoft.Resources</a:t>
                      </a:r>
                      <a:r>
                        <a:rPr lang="en-US" sz="800" u="none" strike="noStrike">
                          <a:effectLst/>
                        </a:rPr>
                        <a:t>/deployments/*/write</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これらのアクセス許可は、リソース グループまたはサブスクリプション レベルで付与する必要がある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672600053"/>
                  </a:ext>
                </a:extLst>
              </a:tr>
              <a:tr h="150565">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価格レベルの変更</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Microsoft.OperationalInsights/workspaces/*/write</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16204673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en-US" altLang="ja-JP" sz="800" u="none" strike="noStrike">
                          <a:effectLst/>
                        </a:rPr>
                        <a:t>Backup</a:t>
                      </a:r>
                      <a:r>
                        <a:rPr lang="ja-JP" altLang="en-US" sz="800" u="none" strike="noStrike">
                          <a:effectLst/>
                        </a:rPr>
                        <a:t> ソリューション タイルと </a:t>
                      </a:r>
                      <a:r>
                        <a:rPr lang="en-US" altLang="ja-JP" sz="800" u="none" strike="noStrike">
                          <a:effectLst/>
                        </a:rPr>
                        <a:t>Site Recovery</a:t>
                      </a:r>
                      <a:r>
                        <a:rPr lang="ja-JP" altLang="en-US" sz="800" u="none" strike="noStrike">
                          <a:effectLst/>
                        </a:rPr>
                        <a:t> ソリューション タイルのデータの表示</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管理者</a:t>
                      </a:r>
                      <a:r>
                        <a:rPr lang="en-US" altLang="ja-JP" sz="800" u="none" strike="noStrike">
                          <a:effectLst/>
                        </a:rPr>
                        <a:t>/</a:t>
                      </a:r>
                      <a:r>
                        <a:rPr lang="ja-JP" altLang="en-US" sz="800" u="none" strike="noStrike">
                          <a:effectLst/>
                        </a:rPr>
                        <a:t>共同管理者</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クラシック デプロイ モデルを使用してデプロイされたリソースにアクセスする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125734325"/>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en-US" altLang="ja-JP" sz="800" u="none" strike="noStrike">
                          <a:effectLst/>
                        </a:rPr>
                        <a:t>Azure Portal </a:t>
                      </a:r>
                      <a:r>
                        <a:rPr lang="ja-JP" altLang="en-US" sz="800" u="none" strike="noStrike">
                          <a:effectLst/>
                        </a:rPr>
                        <a:t>でのワークスペースの作成</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Microsoft.Resources/deployments/*</a:t>
                      </a:r>
                      <a:br>
                        <a:rPr lang="en-US" sz="800" u="none" strike="noStrike">
                          <a:effectLst/>
                        </a:rPr>
                      </a:br>
                      <a:r>
                        <a:rPr lang="en-US" sz="800" u="none" strike="noStrike">
                          <a:effectLst/>
                        </a:rPr>
                        <a:t>Microsoft.OperationalInsights/workspaces/*</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26645970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ワークスペースの基本的なプロパティを表示し、ポータルにワークスペース ブレードを入力する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160314364"/>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任意のインターフェイスを使用し、ログにクエリを実行する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/workspaces/query/read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548041369"/>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クエリを使用し、すべてのログ タイプにアクセスする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Microsoft.OperationalInsights/workspaces/query/*/read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681081524"/>
                  </a:ext>
                </a:extLst>
              </a:tr>
              <a:tr h="157993">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特定のログ テーブルにアクセスする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/workspaces/query/&lt;</a:t>
                      </a:r>
                      <a:r>
                        <a:rPr lang="en-US" sz="800" u="none" strike="noStrike" err="1">
                          <a:effectLst/>
                        </a:rPr>
                        <a:t>table_name</a:t>
                      </a:r>
                      <a:r>
                        <a:rPr lang="en-US" sz="800" u="none" strike="noStrike">
                          <a:effectLst/>
                        </a:rPr>
                        <a:t>&gt;/read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80773624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ワークスペース キーを読み取り、このワークスペースへのログ送信を許可する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a:t>
                      </a:r>
                      <a:r>
                        <a:rPr lang="en-US" sz="800" u="none" strike="noStrike" err="1">
                          <a:effectLst/>
                        </a:rPr>
                        <a:t>sharedKeys</a:t>
                      </a:r>
                      <a:r>
                        <a:rPr lang="en-US" sz="800" u="none" strike="noStrike">
                          <a:effectLst/>
                        </a:rPr>
                        <a:t>/action</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340459688"/>
                  </a:ext>
                </a:extLst>
              </a:tr>
            </a:tbl>
          </a:graphicData>
        </a:graphic>
      </p:graphicFrame>
      <p:grpSp>
        <p:nvGrpSpPr>
          <p:cNvPr id="39" name="グループ化 38">
            <a:extLst>
              <a:ext uri="{FF2B5EF4-FFF2-40B4-BE49-F238E27FC236}">
                <a16:creationId xmlns:a16="http://schemas.microsoft.com/office/drawing/2014/main" id="{79AF0EE2-2E33-518B-FE07-806E345B6FCC}"/>
              </a:ext>
            </a:extLst>
          </p:cNvPr>
          <p:cNvGrpSpPr/>
          <p:nvPr/>
        </p:nvGrpSpPr>
        <p:grpSpPr>
          <a:xfrm>
            <a:off x="7303810" y="1675372"/>
            <a:ext cx="4763965" cy="3351527"/>
            <a:chOff x="7237867" y="3354703"/>
            <a:chExt cx="4763965" cy="3351527"/>
          </a:xfrm>
        </p:grpSpPr>
        <p:grpSp>
          <p:nvGrpSpPr>
            <p:cNvPr id="40" name="グループ化 10">
              <a:extLst>
                <a:ext uri="{FF2B5EF4-FFF2-40B4-BE49-F238E27FC236}">
                  <a16:creationId xmlns:a16="http://schemas.microsoft.com/office/drawing/2014/main" id="{6900CF6C-0049-9802-A7EE-166DA345A7C2}"/>
                </a:ext>
              </a:extLst>
            </p:cNvPr>
            <p:cNvGrpSpPr/>
            <p:nvPr/>
          </p:nvGrpSpPr>
          <p:grpSpPr>
            <a:xfrm>
              <a:off x="7237867" y="3354703"/>
              <a:ext cx="4763965" cy="3351527"/>
              <a:chOff x="5424854" y="2696410"/>
              <a:chExt cx="5471746" cy="3849463"/>
            </a:xfrm>
          </p:grpSpPr>
          <p:sp>
            <p:nvSpPr>
              <p:cNvPr id="45" name="正方形/長方形 11">
                <a:extLst>
                  <a:ext uri="{FF2B5EF4-FFF2-40B4-BE49-F238E27FC236}">
                    <a16:creationId xmlns:a16="http://schemas.microsoft.com/office/drawing/2014/main" id="{7F0B7D4F-39D1-39C5-BFC0-9BD557195B7D}"/>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6" name="正方形/長方形 12">
                <a:extLst>
                  <a:ext uri="{FF2B5EF4-FFF2-40B4-BE49-F238E27FC236}">
                    <a16:creationId xmlns:a16="http://schemas.microsoft.com/office/drawing/2014/main" id="{E8E1ED3E-B2CF-1EF4-1886-0D447E9CC93B}"/>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7" name="正方形/長方形 13">
                <a:extLst>
                  <a:ext uri="{FF2B5EF4-FFF2-40B4-BE49-F238E27FC236}">
                    <a16:creationId xmlns:a16="http://schemas.microsoft.com/office/drawing/2014/main" id="{85590244-4598-9A2C-E8DE-A6B3059CA261}"/>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8" name="正方形/長方形 14">
                <a:extLst>
                  <a:ext uri="{FF2B5EF4-FFF2-40B4-BE49-F238E27FC236}">
                    <a16:creationId xmlns:a16="http://schemas.microsoft.com/office/drawing/2014/main" id="{B1281622-CE3A-7842-BEAC-C6CBE3BAF173}"/>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49" name="グラフィックス 15">
                <a:extLst>
                  <a:ext uri="{FF2B5EF4-FFF2-40B4-BE49-F238E27FC236}">
                    <a16:creationId xmlns:a16="http://schemas.microsoft.com/office/drawing/2014/main" id="{4233C18F-77DF-3D0C-AE37-7D31DA6618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50" name="グラフィックス 16">
                <a:extLst>
                  <a:ext uri="{FF2B5EF4-FFF2-40B4-BE49-F238E27FC236}">
                    <a16:creationId xmlns:a16="http://schemas.microsoft.com/office/drawing/2014/main" id="{93D8C4AA-C019-1838-1A63-6CF1C1C3FF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51" name="グラフィックス 17">
                <a:extLst>
                  <a:ext uri="{FF2B5EF4-FFF2-40B4-BE49-F238E27FC236}">
                    <a16:creationId xmlns:a16="http://schemas.microsoft.com/office/drawing/2014/main" id="{4794EBF8-5EB8-79D0-3F8C-F09BCEA2C2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52" name="テキスト ボックス 18">
                <a:extLst>
                  <a:ext uri="{FF2B5EF4-FFF2-40B4-BE49-F238E27FC236}">
                    <a16:creationId xmlns:a16="http://schemas.microsoft.com/office/drawing/2014/main" id="{1A1B0CFB-87A5-A33C-061D-601709E90193}"/>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53" name="テキスト ボックス 19">
                <a:extLst>
                  <a:ext uri="{FF2B5EF4-FFF2-40B4-BE49-F238E27FC236}">
                    <a16:creationId xmlns:a16="http://schemas.microsoft.com/office/drawing/2014/main" id="{75678004-57E7-E16D-7448-5D7E83C6D5C6}"/>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54" name="正方形/長方形 20">
                <a:extLst>
                  <a:ext uri="{FF2B5EF4-FFF2-40B4-BE49-F238E27FC236}">
                    <a16:creationId xmlns:a16="http://schemas.microsoft.com/office/drawing/2014/main" id="{17D987BF-2EAD-18C6-FE06-FAB07A67CCD6}"/>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5" name="正方形/長方形 21">
                <a:extLst>
                  <a:ext uri="{FF2B5EF4-FFF2-40B4-BE49-F238E27FC236}">
                    <a16:creationId xmlns:a16="http://schemas.microsoft.com/office/drawing/2014/main" id="{ED97CE53-69C4-33AE-54F8-78E65DD6BD23}"/>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6" name="正方形/長方形 22">
                <a:extLst>
                  <a:ext uri="{FF2B5EF4-FFF2-40B4-BE49-F238E27FC236}">
                    <a16:creationId xmlns:a16="http://schemas.microsoft.com/office/drawing/2014/main" id="{E179AFF4-764B-289F-0E90-88012D7C914C}"/>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7" name="正方形/長方形 23">
                <a:extLst>
                  <a:ext uri="{FF2B5EF4-FFF2-40B4-BE49-F238E27FC236}">
                    <a16:creationId xmlns:a16="http://schemas.microsoft.com/office/drawing/2014/main" id="{80878DB6-6892-CAF1-C238-34D1C38EACD3}"/>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8" name="正方形/長方形 24">
                <a:extLst>
                  <a:ext uri="{FF2B5EF4-FFF2-40B4-BE49-F238E27FC236}">
                    <a16:creationId xmlns:a16="http://schemas.microsoft.com/office/drawing/2014/main" id="{66275DF6-D234-364D-1E9B-749071910924}"/>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59" name="グラフィックス 25" descr="ユーザー 単色塗りつぶし">
                <a:extLst>
                  <a:ext uri="{FF2B5EF4-FFF2-40B4-BE49-F238E27FC236}">
                    <a16:creationId xmlns:a16="http://schemas.microsoft.com/office/drawing/2014/main" id="{E14B51B0-6E96-47A9-DA2D-420CE8096A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69211" y="4566165"/>
                <a:ext cx="586545" cy="586545"/>
              </a:xfrm>
              <a:prstGeom prst="rect">
                <a:avLst/>
              </a:prstGeom>
            </p:spPr>
          </p:pic>
          <p:pic>
            <p:nvPicPr>
              <p:cNvPr id="60" name="グラフィックス 26" descr="ユーザー 単色塗りつぶし">
                <a:extLst>
                  <a:ext uri="{FF2B5EF4-FFF2-40B4-BE49-F238E27FC236}">
                    <a16:creationId xmlns:a16="http://schemas.microsoft.com/office/drawing/2014/main" id="{352E5B33-603F-B013-8282-96A82CA6894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66988" y="2696410"/>
                <a:ext cx="586545" cy="586545"/>
              </a:xfrm>
              <a:prstGeom prst="rect">
                <a:avLst/>
              </a:prstGeom>
            </p:spPr>
          </p:pic>
          <p:pic>
            <p:nvPicPr>
              <p:cNvPr id="61" name="グラフィックス 27" descr="ユーザー 単色塗りつぶし">
                <a:extLst>
                  <a:ext uri="{FF2B5EF4-FFF2-40B4-BE49-F238E27FC236}">
                    <a16:creationId xmlns:a16="http://schemas.microsoft.com/office/drawing/2014/main" id="{73EB6467-7FF5-1E0A-3981-AC1B23C6A7A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62" name="正方形/長方形 28">
                <a:extLst>
                  <a:ext uri="{FF2B5EF4-FFF2-40B4-BE49-F238E27FC236}">
                    <a16:creationId xmlns:a16="http://schemas.microsoft.com/office/drawing/2014/main" id="{39DEDC3A-8BC4-49F4-2BBB-98918527C2CC}"/>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3" name="正方形/長方形 29">
                <a:extLst>
                  <a:ext uri="{FF2B5EF4-FFF2-40B4-BE49-F238E27FC236}">
                    <a16:creationId xmlns:a16="http://schemas.microsoft.com/office/drawing/2014/main" id="{6AEB72C9-949F-B4FC-BB0D-2B80378F2C78}"/>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4" name="正方形/長方形 30">
                <a:extLst>
                  <a:ext uri="{FF2B5EF4-FFF2-40B4-BE49-F238E27FC236}">
                    <a16:creationId xmlns:a16="http://schemas.microsoft.com/office/drawing/2014/main" id="{AD494877-E122-6A16-988C-CD2AAFB91AFA}"/>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65" name="コンテンツ プレースホルダー 20">
                <a:extLst>
                  <a:ext uri="{FF2B5EF4-FFF2-40B4-BE49-F238E27FC236}">
                    <a16:creationId xmlns:a16="http://schemas.microsoft.com/office/drawing/2014/main" id="{EF7A6162-4F9E-8200-0898-7E3FB343A2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pic>
            <p:nvPicPr>
              <p:cNvPr id="66" name="グラフィックス 39" descr="ユーザー 単色塗りつぶし">
                <a:extLst>
                  <a:ext uri="{FF2B5EF4-FFF2-40B4-BE49-F238E27FC236}">
                    <a16:creationId xmlns:a16="http://schemas.microsoft.com/office/drawing/2014/main" id="{2C45803E-6821-3719-5BE2-B8B5DF5171A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469211" y="5310028"/>
                <a:ext cx="586545" cy="586545"/>
              </a:xfrm>
              <a:prstGeom prst="rect">
                <a:avLst/>
              </a:prstGeom>
            </p:spPr>
          </p:pic>
        </p:grpSp>
        <p:sp>
          <p:nvSpPr>
            <p:cNvPr id="41" name="矢印: 下 34">
              <a:extLst>
                <a:ext uri="{FF2B5EF4-FFF2-40B4-BE49-F238E27FC236}">
                  <a16:creationId xmlns:a16="http://schemas.microsoft.com/office/drawing/2014/main" id="{D105B0B4-970F-4597-F6D9-7DED58BAA793}"/>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2" name="矢印: 下 35">
              <a:extLst>
                <a:ext uri="{FF2B5EF4-FFF2-40B4-BE49-F238E27FC236}">
                  <a16:creationId xmlns:a16="http://schemas.microsoft.com/office/drawing/2014/main" id="{FA7BD274-2B8A-9242-8A56-CC5E069C994E}"/>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3" name="矢印: 下 36">
              <a:extLst>
                <a:ext uri="{FF2B5EF4-FFF2-40B4-BE49-F238E27FC236}">
                  <a16:creationId xmlns:a16="http://schemas.microsoft.com/office/drawing/2014/main" id="{FC592F9D-7A18-4BA8-D7BE-C5530E7D14BC}"/>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4" name="テキスト ボックス 37">
              <a:extLst>
                <a:ext uri="{FF2B5EF4-FFF2-40B4-BE49-F238E27FC236}">
                  <a16:creationId xmlns:a16="http://schemas.microsoft.com/office/drawing/2014/main" id="{B533D739-67A7-6C1E-212F-184C09B626F7}"/>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grpSp>
      <p:sp>
        <p:nvSpPr>
          <p:cNvPr id="67" name="フリーフォーム: 図形 44">
            <a:extLst>
              <a:ext uri="{FF2B5EF4-FFF2-40B4-BE49-F238E27FC236}">
                <a16:creationId xmlns:a16="http://schemas.microsoft.com/office/drawing/2014/main" id="{694A3776-58CA-3B3B-D2EA-6AD6501E4023}"/>
              </a:ext>
            </a:extLst>
          </p:cNvPr>
          <p:cNvSpPr/>
          <p:nvPr/>
        </p:nvSpPr>
        <p:spPr>
          <a:xfrm>
            <a:off x="7271782" y="1560529"/>
            <a:ext cx="4841186" cy="3827626"/>
          </a:xfrm>
          <a:custGeom>
            <a:avLst/>
            <a:gdLst>
              <a:gd name="connsiteX0" fmla="*/ 721549 w 4841186"/>
              <a:gd name="connsiteY0" fmla="*/ 1627689 h 3827626"/>
              <a:gd name="connsiteX1" fmla="*/ 3644 w 4841186"/>
              <a:gd name="connsiteY1" fmla="*/ 2361251 h 3827626"/>
              <a:gd name="connsiteX2" fmla="*/ 721549 w 4841186"/>
              <a:gd name="connsiteY2" fmla="*/ 3094813 h 3827626"/>
              <a:gd name="connsiteX3" fmla="*/ 1439454 w 4841186"/>
              <a:gd name="connsiteY3" fmla="*/ 2361251 h 3827626"/>
              <a:gd name="connsiteX4" fmla="*/ 721549 w 4841186"/>
              <a:gd name="connsiteY4" fmla="*/ 1627689 h 3827626"/>
              <a:gd name="connsiteX5" fmla="*/ 0 w 4841186"/>
              <a:gd name="connsiteY5" fmla="*/ 0 h 3827626"/>
              <a:gd name="connsiteX6" fmla="*/ 4841186 w 4841186"/>
              <a:gd name="connsiteY6" fmla="*/ 0 h 3827626"/>
              <a:gd name="connsiteX7" fmla="*/ 4841186 w 4841186"/>
              <a:gd name="connsiteY7" fmla="*/ 3827626 h 3827626"/>
              <a:gd name="connsiteX8" fmla="*/ 0 w 4841186"/>
              <a:gd name="connsiteY8" fmla="*/ 3827626 h 382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1186" h="3827626">
                <a:moveTo>
                  <a:pt x="721549" y="1627689"/>
                </a:moveTo>
                <a:cubicBezTo>
                  <a:pt x="325061" y="1627689"/>
                  <a:pt x="3644" y="1956116"/>
                  <a:pt x="3644" y="2361251"/>
                </a:cubicBezTo>
                <a:cubicBezTo>
                  <a:pt x="3644" y="2766386"/>
                  <a:pt x="325061" y="3094813"/>
                  <a:pt x="721549" y="3094813"/>
                </a:cubicBezTo>
                <a:cubicBezTo>
                  <a:pt x="1118037" y="3094813"/>
                  <a:pt x="1439454" y="2766386"/>
                  <a:pt x="1439454" y="2361251"/>
                </a:cubicBezTo>
                <a:cubicBezTo>
                  <a:pt x="1439454" y="1956116"/>
                  <a:pt x="1118037" y="1627689"/>
                  <a:pt x="721549" y="1627689"/>
                </a:cubicBezTo>
                <a:close/>
                <a:moveTo>
                  <a:pt x="0" y="0"/>
                </a:moveTo>
                <a:lnTo>
                  <a:pt x="4841186" y="0"/>
                </a:lnTo>
                <a:lnTo>
                  <a:pt x="4841186" y="3827626"/>
                </a:lnTo>
                <a:lnTo>
                  <a:pt x="0" y="3827626"/>
                </a:lnTo>
                <a:close/>
              </a:path>
            </a:pathLst>
          </a:custGeom>
          <a:solidFill>
            <a:srgbClr val="FFFFFF">
              <a:lumMod val="50000"/>
              <a:alpha val="45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8" name="吹き出し: 四角形 47">
            <a:extLst>
              <a:ext uri="{FF2B5EF4-FFF2-40B4-BE49-F238E27FC236}">
                <a16:creationId xmlns:a16="http://schemas.microsoft.com/office/drawing/2014/main" id="{79D2BBC1-CE2B-5B35-712F-7B68FE03B2D8}"/>
              </a:ext>
            </a:extLst>
          </p:cNvPr>
          <p:cNvSpPr/>
          <p:nvPr/>
        </p:nvSpPr>
        <p:spPr>
          <a:xfrm>
            <a:off x="7795651" y="2933656"/>
            <a:ext cx="1219731" cy="510925"/>
          </a:xfrm>
          <a:prstGeom prst="wedgeRectCallout">
            <a:avLst>
              <a:gd name="adj1" fmla="val -51825"/>
              <a:gd name="adj2" fmla="val 75723"/>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t>Log Analytics </a:t>
            </a: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の</a:t>
            </a:r>
            <a:b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b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変更権を持つユーザー</a:t>
            </a:r>
          </a:p>
        </p:txBody>
      </p:sp>
      <p:sp>
        <p:nvSpPr>
          <p:cNvPr id="69" name="吹き出し: 四角形 48">
            <a:extLst>
              <a:ext uri="{FF2B5EF4-FFF2-40B4-BE49-F238E27FC236}">
                <a16:creationId xmlns:a16="http://schemas.microsoft.com/office/drawing/2014/main" id="{958CDA69-59DD-C034-3FC6-F771DFD55C19}"/>
              </a:ext>
            </a:extLst>
          </p:cNvPr>
          <p:cNvSpPr/>
          <p:nvPr/>
        </p:nvSpPr>
        <p:spPr>
          <a:xfrm>
            <a:off x="7795651" y="4411072"/>
            <a:ext cx="1219731" cy="510925"/>
          </a:xfrm>
          <a:prstGeom prst="wedgeRectCallout">
            <a:avLst>
              <a:gd name="adj1" fmla="val -51057"/>
              <a:gd name="adj2" fmla="val -66248"/>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t>Log Analytics </a:t>
            </a: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の</a:t>
            </a:r>
            <a:b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b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変更権を持たないユーザー</a:t>
            </a:r>
          </a:p>
        </p:txBody>
      </p:sp>
      <p:sp>
        <p:nvSpPr>
          <p:cNvPr id="70" name="テキスト ボックス 49">
            <a:extLst>
              <a:ext uri="{FF2B5EF4-FFF2-40B4-BE49-F238E27FC236}">
                <a16:creationId xmlns:a16="http://schemas.microsoft.com/office/drawing/2014/main" id="{54140041-29A2-3046-F8F9-5AF9D4A4F913}"/>
              </a:ext>
            </a:extLst>
          </p:cNvPr>
          <p:cNvSpPr txBox="1"/>
          <p:nvPr/>
        </p:nvSpPr>
        <p:spPr>
          <a:xfrm>
            <a:off x="8033626" y="2631532"/>
            <a:ext cx="85792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107C10"/>
                </a:solidFill>
                <a:effectLst/>
                <a:uLnTx/>
                <a:uFillTx/>
              </a:rPr>
              <a:t>&lt;</a:t>
            </a:r>
            <a:r>
              <a:rPr kumimoji="0" lang="ja-JP" altLang="en-US" sz="1200" b="0" i="0" u="none" strike="noStrike" kern="0" cap="none" spc="0" normalizeH="0" baseline="0" noProof="0">
                <a:ln>
                  <a:noFill/>
                </a:ln>
                <a:solidFill>
                  <a:srgbClr val="107C10"/>
                </a:solidFill>
                <a:effectLst/>
                <a:uLnTx/>
                <a:uFillTx/>
              </a:rPr>
              <a:t>設定例</a:t>
            </a:r>
            <a:r>
              <a:rPr kumimoji="0" lang="en-US" altLang="ja-JP" sz="1200" b="0" i="0" u="none" strike="noStrike" kern="0" cap="none" spc="0" normalizeH="0" baseline="0" noProof="0">
                <a:ln>
                  <a:noFill/>
                </a:ln>
                <a:solidFill>
                  <a:srgbClr val="107C10"/>
                </a:solidFill>
                <a:effectLst/>
                <a:uLnTx/>
                <a:uFillTx/>
              </a:rPr>
              <a:t>&gt;</a:t>
            </a:r>
            <a:endParaRPr kumimoji="0" lang="ja-JP" altLang="en-US" sz="1200" b="0" i="0" u="none" strike="noStrike" kern="0" cap="none" spc="0" normalizeH="0" baseline="0" noProof="0">
              <a:ln>
                <a:noFill/>
              </a:ln>
              <a:solidFill>
                <a:srgbClr val="107C10"/>
              </a:solidFill>
              <a:effectLst/>
              <a:uLnTx/>
              <a:uFillTx/>
            </a:endParaRPr>
          </a:p>
        </p:txBody>
      </p:sp>
      <p:sp>
        <p:nvSpPr>
          <p:cNvPr id="71" name="テキスト ボックス 50">
            <a:extLst>
              <a:ext uri="{FF2B5EF4-FFF2-40B4-BE49-F238E27FC236}">
                <a16:creationId xmlns:a16="http://schemas.microsoft.com/office/drawing/2014/main" id="{D35917AF-1B45-B501-CEEA-B4FA06E7EC56}"/>
              </a:ext>
            </a:extLst>
          </p:cNvPr>
          <p:cNvSpPr txBox="1"/>
          <p:nvPr/>
        </p:nvSpPr>
        <p:spPr>
          <a:xfrm>
            <a:off x="276697" y="4592608"/>
            <a:ext cx="321915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rPr>
              <a:t>&lt;Log Analytics </a:t>
            </a:r>
            <a:r>
              <a:rPr kumimoji="0" lang="ja-JP" altLang="en-US" sz="1200" b="0" i="0" u="none" strike="noStrike" kern="0" cap="none" spc="0" normalizeH="0" baseline="0" noProof="0">
                <a:ln>
                  <a:noFill/>
                </a:ln>
                <a:solidFill>
                  <a:srgbClr val="000000"/>
                </a:solidFill>
                <a:effectLst/>
                <a:uLnTx/>
                <a:uFillTx/>
              </a:rPr>
              <a:t>に関する組み込みユーザーロール</a:t>
            </a:r>
            <a:r>
              <a:rPr kumimoji="0" lang="en-US" altLang="ja-JP" sz="1200" b="0" i="0" u="none" strike="noStrike" kern="0" cap="none" spc="0" normalizeH="0" baseline="0" noProof="0">
                <a:ln>
                  <a:noFill/>
                </a:ln>
                <a:solidFill>
                  <a:srgbClr val="000000"/>
                </a:solidFill>
                <a:effectLst/>
                <a:uLnTx/>
                <a:uFillTx/>
              </a:rPr>
              <a:t>&gt;</a:t>
            </a:r>
            <a:endParaRPr kumimoji="0" lang="ja-JP" altLang="en-US" sz="1200" b="0" i="0" u="none" strike="noStrike" kern="0" cap="none" spc="0" normalizeH="0" baseline="0" noProof="0">
              <a:ln>
                <a:noFill/>
              </a:ln>
              <a:solidFill>
                <a:srgbClr val="000000"/>
              </a:solidFill>
              <a:effectLst/>
              <a:uLnTx/>
              <a:uFillTx/>
            </a:endParaRPr>
          </a:p>
        </p:txBody>
      </p:sp>
      <p:graphicFrame>
        <p:nvGraphicFramePr>
          <p:cNvPr id="72" name="表 52">
            <a:extLst>
              <a:ext uri="{FF2B5EF4-FFF2-40B4-BE49-F238E27FC236}">
                <a16:creationId xmlns:a16="http://schemas.microsoft.com/office/drawing/2014/main" id="{E294FFCD-68E3-7087-391A-CC3B45707221}"/>
              </a:ext>
            </a:extLst>
          </p:cNvPr>
          <p:cNvGraphicFramePr>
            <a:graphicFrameLocks noGrp="1"/>
          </p:cNvGraphicFramePr>
          <p:nvPr>
            <p:extLst>
              <p:ext uri="{D42A27DB-BD31-4B8C-83A1-F6EECF244321}">
                <p14:modId xmlns:p14="http://schemas.microsoft.com/office/powerpoint/2010/main" val="2407260008"/>
              </p:ext>
            </p:extLst>
          </p:nvPr>
        </p:nvGraphicFramePr>
        <p:xfrm>
          <a:off x="291035" y="4920266"/>
          <a:ext cx="5408930" cy="1737360"/>
        </p:xfrm>
        <a:graphic>
          <a:graphicData uri="http://schemas.openxmlformats.org/drawingml/2006/table">
            <a:tbl>
              <a:tblPr firstRow="1"/>
              <a:tblGrid>
                <a:gridCol w="1344930">
                  <a:extLst>
                    <a:ext uri="{9D8B030D-6E8A-4147-A177-3AD203B41FA5}">
                      <a16:colId xmlns:a16="http://schemas.microsoft.com/office/drawing/2014/main" val="4020374942"/>
                    </a:ext>
                  </a:extLst>
                </a:gridCol>
                <a:gridCol w="4064000">
                  <a:extLst>
                    <a:ext uri="{9D8B030D-6E8A-4147-A177-3AD203B41FA5}">
                      <a16:colId xmlns:a16="http://schemas.microsoft.com/office/drawing/2014/main" val="1462748528"/>
                    </a:ext>
                  </a:extLst>
                </a:gridCol>
              </a:tblGrid>
              <a:tr h="123111">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r>
                        <a:rPr kumimoji="1" lang="ja-JP" altLang="en-US" sz="800"/>
                        <a:t>ロール</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r>
                        <a:rPr kumimoji="1" lang="ja-JP" altLang="en-US" sz="800"/>
                        <a:t>アクセス権</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1122758613"/>
                  </a:ext>
                </a:extLst>
              </a:tr>
              <a:tr h="123111">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r>
                        <a:rPr kumimoji="1" lang="en-US" altLang="ja-JP" sz="800"/>
                        <a:t>Log Analytics </a:t>
                      </a:r>
                      <a:r>
                        <a:rPr kumimoji="1" lang="ja-JP" altLang="en-US" sz="800"/>
                        <a:t>閲覧者</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buFont typeface="Arial" panose="020B0604020202020204" pitchFamily="34" charset="0"/>
                        <a:buChar char="•"/>
                      </a:pPr>
                      <a:r>
                        <a:rPr kumimoji="1" lang="ja-JP" altLang="en-US" sz="800"/>
                        <a:t>すべての監視データを表示および検索する</a:t>
                      </a:r>
                    </a:p>
                    <a:p>
                      <a:pPr marL="87313" indent="-87313">
                        <a:buFont typeface="Arial" panose="020B0604020202020204" pitchFamily="34" charset="0"/>
                        <a:buChar char="•"/>
                      </a:pPr>
                      <a:r>
                        <a:rPr kumimoji="1" lang="ja-JP" altLang="en-US" sz="800"/>
                        <a:t>監視設定を表示する</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4472430"/>
                  </a:ext>
                </a:extLst>
              </a:tr>
              <a:tr h="123111">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r>
                        <a:rPr kumimoji="1" lang="en-US" altLang="ja-JP" sz="800"/>
                        <a:t>Log Analytics </a:t>
                      </a:r>
                      <a:r>
                        <a:rPr kumimoji="1" lang="ja-JP" altLang="en-US" sz="800"/>
                        <a:t>共同作成者</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buFont typeface="Arial" panose="020B0604020202020204" pitchFamily="34" charset="0"/>
                        <a:buChar char="•"/>
                      </a:pPr>
                      <a:r>
                        <a:rPr kumimoji="1" lang="en-US" altLang="ja-JP" sz="800"/>
                        <a:t>"Log Analytics </a:t>
                      </a:r>
                      <a:r>
                        <a:rPr kumimoji="1" lang="ja-JP" altLang="en-US" sz="800"/>
                        <a:t>閲覧者</a:t>
                      </a:r>
                      <a:r>
                        <a:rPr kumimoji="1" lang="en-US" altLang="ja-JP" sz="800"/>
                        <a:t>" </a:t>
                      </a:r>
                      <a:r>
                        <a:rPr kumimoji="1" lang="ja-JP" altLang="en-US" sz="800"/>
                        <a:t>のすべての特権を含め、ユーザーがすべての監視データを読み取ることができるようにする</a:t>
                      </a:r>
                    </a:p>
                    <a:p>
                      <a:pPr marL="87313" indent="-87313">
                        <a:buFont typeface="Arial" panose="020B0604020202020204" pitchFamily="34" charset="0"/>
                        <a:buChar char="•"/>
                      </a:pPr>
                      <a:r>
                        <a:rPr kumimoji="1" lang="en-US" altLang="ja-JP" sz="800"/>
                        <a:t>Automation </a:t>
                      </a:r>
                      <a:r>
                        <a:rPr kumimoji="1" lang="ja-JP" altLang="en-US" sz="800"/>
                        <a:t>アカウントを作成および構成する</a:t>
                      </a:r>
                    </a:p>
                    <a:p>
                      <a:pPr marL="87313" indent="-87313">
                        <a:buFont typeface="Arial" panose="020B0604020202020204" pitchFamily="34" charset="0"/>
                        <a:buChar char="•"/>
                      </a:pPr>
                      <a:r>
                        <a:rPr kumimoji="1" lang="ja-JP" altLang="en-US" sz="800"/>
                        <a:t>管理ソリューションを追加および削除する</a:t>
                      </a:r>
                      <a:endParaRPr kumimoji="1" lang="en-US" altLang="ja-JP" sz="800"/>
                    </a:p>
                    <a:p>
                      <a:pPr marL="87313" indent="-87313">
                        <a:buFont typeface="Arial" panose="020B0604020202020204" pitchFamily="34" charset="0"/>
                        <a:buChar char="•"/>
                      </a:pPr>
                      <a:r>
                        <a:rPr kumimoji="1" lang="ja-JP" altLang="en-US" sz="800"/>
                        <a:t>ストレージ アカウント キーを読み取る</a:t>
                      </a:r>
                    </a:p>
                    <a:p>
                      <a:pPr marL="87313" indent="-87313">
                        <a:buFont typeface="Arial" panose="020B0604020202020204" pitchFamily="34" charset="0"/>
                        <a:buChar char="•"/>
                      </a:pPr>
                      <a:r>
                        <a:rPr kumimoji="1" lang="en-US" altLang="ja-JP" sz="800"/>
                        <a:t>Azure Storage </a:t>
                      </a:r>
                      <a:r>
                        <a:rPr kumimoji="1" lang="ja-JP" altLang="en-US" sz="800"/>
                        <a:t>からのログの収集を構成する</a:t>
                      </a:r>
                    </a:p>
                    <a:p>
                      <a:pPr marL="87313" indent="-87313">
                        <a:buFont typeface="Arial" panose="020B0604020202020204" pitchFamily="34" charset="0"/>
                        <a:buChar char="•"/>
                      </a:pPr>
                      <a:r>
                        <a:rPr kumimoji="1" lang="ja-JP" altLang="en-US" sz="800"/>
                        <a:t>次のような、</a:t>
                      </a:r>
                      <a:r>
                        <a:rPr kumimoji="1" lang="en-US" altLang="ja-JP" sz="800"/>
                        <a:t>Azure </a:t>
                      </a:r>
                      <a:r>
                        <a:rPr kumimoji="1" lang="ja-JP" altLang="en-US" sz="800"/>
                        <a:t>リソースの監視設定の編集</a:t>
                      </a:r>
                      <a:endParaRPr kumimoji="1" lang="en-US" altLang="ja-JP" sz="800"/>
                    </a:p>
                    <a:p>
                      <a:pPr marL="268288" lvl="1" indent="-87313">
                        <a:buFont typeface="Arial" panose="020B0604020202020204" pitchFamily="34" charset="0"/>
                        <a:buChar char="•"/>
                      </a:pPr>
                      <a:r>
                        <a:rPr kumimoji="1" lang="en-US" altLang="ja-JP" sz="800"/>
                        <a:t>VM </a:t>
                      </a:r>
                      <a:r>
                        <a:rPr kumimoji="1" lang="ja-JP" altLang="en-US" sz="800"/>
                        <a:t>への </a:t>
                      </a:r>
                      <a:r>
                        <a:rPr kumimoji="1" lang="en-US" altLang="ja-JP" sz="800"/>
                        <a:t>VM </a:t>
                      </a:r>
                      <a:r>
                        <a:rPr kumimoji="1" lang="ja-JP" altLang="en-US" sz="800"/>
                        <a:t>拡張機能の追加</a:t>
                      </a:r>
                    </a:p>
                    <a:p>
                      <a:pPr marL="268288" lvl="1" indent="-87313">
                        <a:buFont typeface="Arial" panose="020B0604020202020204" pitchFamily="34" charset="0"/>
                        <a:buChar char="•"/>
                      </a:pPr>
                      <a:r>
                        <a:rPr kumimoji="1" lang="ja-JP" altLang="en-US" sz="800"/>
                        <a:t>すべての </a:t>
                      </a:r>
                      <a:r>
                        <a:rPr kumimoji="1" lang="en-US" altLang="ja-JP" sz="800"/>
                        <a:t>Azure </a:t>
                      </a:r>
                      <a:r>
                        <a:rPr kumimoji="1" lang="ja-JP" altLang="en-US" sz="800"/>
                        <a:t>リソースに対する </a:t>
                      </a:r>
                      <a:r>
                        <a:rPr kumimoji="1" lang="en-US" altLang="ja-JP" sz="800"/>
                        <a:t>Azure Diagnostics </a:t>
                      </a:r>
                      <a:r>
                        <a:rPr kumimoji="1" lang="ja-JP" altLang="en-US" sz="800"/>
                        <a:t>の構成</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232804219"/>
                  </a:ext>
                </a:extLst>
              </a:tr>
            </a:tbl>
          </a:graphicData>
        </a:graphic>
      </p:graphicFrame>
      <p:sp>
        <p:nvSpPr>
          <p:cNvPr id="73" name="テキスト ボックス 53">
            <a:extLst>
              <a:ext uri="{FF2B5EF4-FFF2-40B4-BE49-F238E27FC236}">
                <a16:creationId xmlns:a16="http://schemas.microsoft.com/office/drawing/2014/main" id="{3C8A35C5-AE37-7944-D33F-AED3EF99ED18}"/>
              </a:ext>
            </a:extLst>
          </p:cNvPr>
          <p:cNvSpPr txBox="1"/>
          <p:nvPr/>
        </p:nvSpPr>
        <p:spPr>
          <a:xfrm>
            <a:off x="5699965" y="5595856"/>
            <a:ext cx="4434419" cy="1077218"/>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000000"/>
                </a:solidFill>
                <a:effectLst/>
                <a:uLnTx/>
                <a:uFillTx/>
              </a:rPr>
              <a:t>&lt;</a:t>
            </a:r>
            <a:r>
              <a:rPr kumimoji="0" lang="ja-JP" altLang="en-US" sz="800" b="0" i="0" u="none" strike="noStrike" kern="0" cap="none" spc="0" normalizeH="0" baseline="0" noProof="0">
                <a:ln>
                  <a:noFill/>
                </a:ln>
                <a:solidFill>
                  <a:srgbClr val="000000"/>
                </a:solidFill>
                <a:effectLst/>
                <a:uLnTx/>
                <a:uFillTx/>
              </a:rPr>
              <a:t>留意事項</a:t>
            </a:r>
            <a:r>
              <a:rPr kumimoji="0" lang="en-US" altLang="ja-JP" sz="800" b="0" i="0" u="none" strike="noStrike" kern="0" cap="none" spc="0" normalizeH="0" baseline="0" noProof="0">
                <a:ln>
                  <a:noFill/>
                </a:ln>
                <a:solidFill>
                  <a:srgbClr val="000000"/>
                </a:solidFill>
                <a:effectLst/>
                <a:uLnTx/>
                <a:uFillTx/>
              </a:rPr>
              <a:t>&gt;</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ユーザー ロールに対してユーザーの追加と削除を行うには、</a:t>
            </a:r>
            <a:r>
              <a:rPr kumimoji="0" lang="en-US" altLang="ja-JP" sz="800" b="0" i="0" u="none" strike="noStrike" kern="0" cap="none" spc="0" normalizeH="0" baseline="0" noProof="0" err="1">
                <a:ln>
                  <a:noFill/>
                </a:ln>
                <a:solidFill>
                  <a:srgbClr val="000000"/>
                </a:solidFill>
                <a:effectLst/>
                <a:uLnTx/>
                <a:uFillTx/>
              </a:rPr>
              <a:t>Microsoft.Authorization</a:t>
            </a:r>
            <a:r>
              <a:rPr kumimoji="0" lang="en-US" altLang="ja-JP" sz="800" b="0" i="0" u="none" strike="noStrike" kern="0" cap="none" spc="0" normalizeH="0" baseline="0" noProof="0">
                <a:ln>
                  <a:noFill/>
                </a:ln>
                <a:solidFill>
                  <a:srgbClr val="000000"/>
                </a:solidFill>
                <a:effectLst/>
                <a:uLnTx/>
                <a:uFillTx/>
              </a:rPr>
              <a:t>/*/Delete </a:t>
            </a:r>
            <a:r>
              <a:rPr kumimoji="0" lang="ja-JP" altLang="en-US" sz="800" b="0" i="0" u="none" strike="noStrike" kern="0" cap="none" spc="0" normalizeH="0" baseline="0" noProof="0">
                <a:ln>
                  <a:noFill/>
                </a:ln>
                <a:solidFill>
                  <a:srgbClr val="000000"/>
                </a:solidFill>
                <a:effectLst/>
                <a:uLnTx/>
                <a:uFillTx/>
              </a:rPr>
              <a:t>および </a:t>
            </a:r>
            <a:r>
              <a:rPr kumimoji="0" lang="en-US" altLang="ja-JP" sz="800" b="0" i="0" u="none" strike="noStrike" kern="0" cap="none" spc="0" normalizeH="0" baseline="0" noProof="0" err="1">
                <a:ln>
                  <a:noFill/>
                </a:ln>
                <a:solidFill>
                  <a:srgbClr val="000000"/>
                </a:solidFill>
                <a:effectLst/>
                <a:uLnTx/>
                <a:uFillTx/>
              </a:rPr>
              <a:t>Microsoft.Authorization</a:t>
            </a:r>
            <a:r>
              <a:rPr kumimoji="0" lang="en-US" altLang="ja-JP" sz="800" b="0" i="0" u="none" strike="noStrike" kern="0" cap="none" spc="0" normalizeH="0" baseline="0" noProof="0">
                <a:ln>
                  <a:noFill/>
                </a:ln>
                <a:solidFill>
                  <a:srgbClr val="000000"/>
                </a:solidFill>
                <a:effectLst/>
                <a:uLnTx/>
                <a:uFillTx/>
              </a:rPr>
              <a:t>/*/Write </a:t>
            </a:r>
            <a:r>
              <a:rPr kumimoji="0" lang="ja-JP" altLang="en-US" sz="800" b="0" i="0" u="none" strike="noStrike" kern="0" cap="none" spc="0" normalizeH="0" baseline="0" noProof="0">
                <a:ln>
                  <a:noFill/>
                </a:ln>
                <a:solidFill>
                  <a:srgbClr val="000000"/>
                </a:solidFill>
                <a:effectLst/>
                <a:uLnTx/>
                <a:uFillTx/>
              </a:rPr>
              <a:t>アクセス許可が必要</a:t>
            </a:r>
            <a:endParaRPr kumimoji="0" lang="en-US" altLang="ja-JP" sz="80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次のスコープでユーザーにアクセス許可が可能</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0" i="0" u="none" strike="noStrike" kern="0" cap="none" spc="0" normalizeH="0" baseline="0" noProof="0">
                <a:ln>
                  <a:noFill/>
                </a:ln>
                <a:solidFill>
                  <a:srgbClr val="000000"/>
                </a:solidFill>
                <a:effectLst/>
                <a:uLnTx/>
                <a:uFillTx/>
              </a:rPr>
              <a:t>サブスクリプション </a:t>
            </a:r>
            <a:r>
              <a:rPr kumimoji="0" lang="en-US" altLang="ja-JP" sz="800" b="0" i="0" u="none" strike="noStrike" kern="0" cap="none" spc="0" normalizeH="0" baseline="0" noProof="0">
                <a:ln>
                  <a:noFill/>
                </a:ln>
                <a:solidFill>
                  <a:srgbClr val="000000"/>
                </a:solidFill>
                <a:effectLst/>
                <a:uLnTx/>
                <a:uFillTx/>
              </a:rPr>
              <a:t>- </a:t>
            </a:r>
            <a:r>
              <a:rPr kumimoji="0" lang="ja-JP" altLang="en-US" sz="800" b="0" i="0" u="none" strike="noStrike" kern="0" cap="none" spc="0" normalizeH="0" baseline="0" noProof="0">
                <a:ln>
                  <a:noFill/>
                </a:ln>
                <a:solidFill>
                  <a:srgbClr val="000000"/>
                </a:solidFill>
                <a:effectLst/>
                <a:uLnTx/>
                <a:uFillTx/>
              </a:rPr>
              <a:t>サブスクリプション内のすべてのワークスペースへのアクセス</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0" i="0" u="none" strike="noStrike" kern="0" cap="none" spc="0" normalizeH="0" baseline="0" noProof="0">
                <a:ln>
                  <a:noFill/>
                </a:ln>
                <a:solidFill>
                  <a:srgbClr val="000000"/>
                </a:solidFill>
                <a:effectLst/>
                <a:uLnTx/>
                <a:uFillTx/>
              </a:rPr>
              <a:t>リソース グループ </a:t>
            </a:r>
            <a:r>
              <a:rPr kumimoji="0" lang="en-US" altLang="ja-JP" sz="800" b="0" i="0" u="none" strike="noStrike" kern="0" cap="none" spc="0" normalizeH="0" baseline="0" noProof="0">
                <a:ln>
                  <a:noFill/>
                </a:ln>
                <a:solidFill>
                  <a:srgbClr val="000000"/>
                </a:solidFill>
                <a:effectLst/>
                <a:uLnTx/>
                <a:uFillTx/>
              </a:rPr>
              <a:t>- </a:t>
            </a:r>
            <a:r>
              <a:rPr kumimoji="0" lang="ja-JP" altLang="en-US" sz="800" b="0" i="0" u="none" strike="noStrike" kern="0" cap="none" spc="0" normalizeH="0" baseline="0" noProof="0">
                <a:ln>
                  <a:noFill/>
                </a:ln>
                <a:solidFill>
                  <a:srgbClr val="000000"/>
                </a:solidFill>
                <a:effectLst/>
                <a:uLnTx/>
                <a:uFillTx/>
              </a:rPr>
              <a:t>リソース グループ内のすべてのワークスペースへのアクセス</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1" i="0" u="none" strike="noStrike" kern="0" cap="none" spc="0" normalizeH="0" baseline="0" noProof="0">
                <a:ln>
                  <a:noFill/>
                </a:ln>
                <a:solidFill>
                  <a:srgbClr val="0078D4"/>
                </a:solidFill>
                <a:effectLst/>
                <a:uLnTx/>
                <a:uFillTx/>
              </a:rPr>
              <a:t>リソース </a:t>
            </a:r>
            <a:r>
              <a:rPr kumimoji="0" lang="en-US" altLang="ja-JP" sz="800" b="1" i="0" u="none" strike="noStrike" kern="0" cap="none" spc="0" normalizeH="0" baseline="0" noProof="0">
                <a:ln>
                  <a:noFill/>
                </a:ln>
                <a:solidFill>
                  <a:srgbClr val="0078D4"/>
                </a:solidFill>
                <a:effectLst/>
                <a:uLnTx/>
                <a:uFillTx/>
              </a:rPr>
              <a:t>- </a:t>
            </a:r>
            <a:r>
              <a:rPr kumimoji="0" lang="ja-JP" altLang="en-US" sz="800" b="1" i="0" u="none" strike="noStrike" kern="0" cap="none" spc="0" normalizeH="0" baseline="0" noProof="0">
                <a:ln>
                  <a:noFill/>
                </a:ln>
                <a:solidFill>
                  <a:srgbClr val="0078D4"/>
                </a:solidFill>
                <a:effectLst/>
                <a:uLnTx/>
                <a:uFillTx/>
              </a:rPr>
              <a:t>指定されたワークスペースのみへのアクセス</a:t>
            </a:r>
            <a:endParaRPr kumimoji="0" lang="en-US" altLang="ja-JP" sz="800" b="1" i="0" u="none" strike="noStrike" kern="0" cap="none" spc="0" normalizeH="0" baseline="0" noProof="0">
              <a:ln>
                <a:noFill/>
              </a:ln>
              <a:solidFill>
                <a:srgbClr val="0078D4"/>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予期しないアクセス権を付与することを防ぐために、リソース</a:t>
            </a:r>
            <a:r>
              <a:rPr kumimoji="0" lang="en-US" altLang="ja-JP" sz="800" b="0" i="0" u="none" strike="noStrike" kern="0" cap="none" spc="0" normalizeH="0" baseline="0" noProof="0">
                <a:ln>
                  <a:noFill/>
                </a:ln>
                <a:solidFill>
                  <a:srgbClr val="000000"/>
                </a:solidFill>
                <a:effectLst/>
                <a:uLnTx/>
                <a:uFillTx/>
              </a:rPr>
              <a:t>(</a:t>
            </a:r>
            <a:r>
              <a:rPr kumimoji="0" lang="ja-JP" altLang="en-US" sz="800" b="0" i="0" u="none" strike="noStrike" kern="0" cap="none" spc="0" normalizeH="0" baseline="0" noProof="0">
                <a:ln>
                  <a:noFill/>
                </a:ln>
                <a:solidFill>
                  <a:srgbClr val="000000"/>
                </a:solidFill>
                <a:effectLst/>
                <a:uLnTx/>
                <a:uFillTx/>
              </a:rPr>
              <a:t>ワークスペース</a:t>
            </a:r>
            <a:r>
              <a:rPr kumimoji="0" lang="en-US" altLang="ja-JP" sz="800" b="0" i="0" u="none" strike="noStrike" kern="0" cap="none" spc="0" normalizeH="0" baseline="0" noProof="0">
                <a:ln>
                  <a:noFill/>
                </a:ln>
                <a:solidFill>
                  <a:srgbClr val="000000"/>
                </a:solidFill>
                <a:effectLst/>
                <a:uLnTx/>
                <a:uFillTx/>
              </a:rPr>
              <a:t>)</a:t>
            </a:r>
            <a:r>
              <a:rPr kumimoji="0" lang="ja-JP" altLang="en-US" sz="800" b="0" i="0" u="none" strike="noStrike" kern="0" cap="none" spc="0" normalizeH="0" baseline="0" noProof="0">
                <a:ln>
                  <a:noFill/>
                </a:ln>
                <a:solidFill>
                  <a:srgbClr val="000000"/>
                </a:solidFill>
                <a:effectLst/>
                <a:uLnTx/>
                <a:uFillTx/>
              </a:rPr>
              <a:t>レベルでの割り当てを推奨</a:t>
            </a:r>
          </a:p>
        </p:txBody>
      </p:sp>
    </p:spTree>
    <p:extLst>
      <p:ext uri="{BB962C8B-B14F-4D97-AF65-F5344CB8AC3E}">
        <p14:creationId xmlns:p14="http://schemas.microsoft.com/office/powerpoint/2010/main" val="46119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グループ化 7">
            <a:extLst>
              <a:ext uri="{FF2B5EF4-FFF2-40B4-BE49-F238E27FC236}">
                <a16:creationId xmlns:a16="http://schemas.microsoft.com/office/drawing/2014/main" id="{518967A4-F8D2-80E3-4B3F-E20F984CAD9C}"/>
              </a:ext>
            </a:extLst>
          </p:cNvPr>
          <p:cNvGrpSpPr/>
          <p:nvPr/>
        </p:nvGrpSpPr>
        <p:grpSpPr>
          <a:xfrm>
            <a:off x="7303810" y="1675372"/>
            <a:ext cx="4763965" cy="3351527"/>
            <a:chOff x="7237867" y="3354703"/>
            <a:chExt cx="4763965" cy="3351527"/>
          </a:xfrm>
        </p:grpSpPr>
        <p:grpSp>
          <p:nvGrpSpPr>
            <p:cNvPr id="36" name="グループ化 8">
              <a:extLst>
                <a:ext uri="{FF2B5EF4-FFF2-40B4-BE49-F238E27FC236}">
                  <a16:creationId xmlns:a16="http://schemas.microsoft.com/office/drawing/2014/main" id="{18CF4783-3E7B-88DC-D39E-397C553005BA}"/>
                </a:ext>
              </a:extLst>
            </p:cNvPr>
            <p:cNvGrpSpPr/>
            <p:nvPr/>
          </p:nvGrpSpPr>
          <p:grpSpPr>
            <a:xfrm>
              <a:off x="7237867" y="3354703"/>
              <a:ext cx="4763965" cy="3351527"/>
              <a:chOff x="5424854" y="2696410"/>
              <a:chExt cx="5471746" cy="3849463"/>
            </a:xfrm>
          </p:grpSpPr>
          <p:sp>
            <p:nvSpPr>
              <p:cNvPr id="41" name="正方形/長方形 13">
                <a:extLst>
                  <a:ext uri="{FF2B5EF4-FFF2-40B4-BE49-F238E27FC236}">
                    <a16:creationId xmlns:a16="http://schemas.microsoft.com/office/drawing/2014/main" id="{334C3FAD-056B-F5D0-F067-30CFC6F0CF07}"/>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2" name="正方形/長方形 14">
                <a:extLst>
                  <a:ext uri="{FF2B5EF4-FFF2-40B4-BE49-F238E27FC236}">
                    <a16:creationId xmlns:a16="http://schemas.microsoft.com/office/drawing/2014/main" id="{8D10F079-8863-AEA0-30C9-B67E8A13EA6C}"/>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3" name="正方形/長方形 15">
                <a:extLst>
                  <a:ext uri="{FF2B5EF4-FFF2-40B4-BE49-F238E27FC236}">
                    <a16:creationId xmlns:a16="http://schemas.microsoft.com/office/drawing/2014/main" id="{A7EACF51-374C-4D9D-563A-BBEAB17D71A5}"/>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4" name="正方形/長方形 16">
                <a:extLst>
                  <a:ext uri="{FF2B5EF4-FFF2-40B4-BE49-F238E27FC236}">
                    <a16:creationId xmlns:a16="http://schemas.microsoft.com/office/drawing/2014/main" id="{3E74922F-A347-0301-6187-1FE6E8E14F65}"/>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45" name="グラフィックス 17">
                <a:extLst>
                  <a:ext uri="{FF2B5EF4-FFF2-40B4-BE49-F238E27FC236}">
                    <a16:creationId xmlns:a16="http://schemas.microsoft.com/office/drawing/2014/main" id="{F12D12AD-D44A-2389-D4EE-C6C89F8F6C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46" name="グラフィックス 18">
                <a:extLst>
                  <a:ext uri="{FF2B5EF4-FFF2-40B4-BE49-F238E27FC236}">
                    <a16:creationId xmlns:a16="http://schemas.microsoft.com/office/drawing/2014/main" id="{2781F0CD-00EE-B2E3-BF11-BFFD4F6AB0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47" name="グラフィックス 19">
                <a:extLst>
                  <a:ext uri="{FF2B5EF4-FFF2-40B4-BE49-F238E27FC236}">
                    <a16:creationId xmlns:a16="http://schemas.microsoft.com/office/drawing/2014/main" id="{804D4A3E-03C2-3716-AC20-D7206811BD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48" name="テキスト ボックス 20">
                <a:extLst>
                  <a:ext uri="{FF2B5EF4-FFF2-40B4-BE49-F238E27FC236}">
                    <a16:creationId xmlns:a16="http://schemas.microsoft.com/office/drawing/2014/main" id="{436E82A1-CC05-B76F-CBCB-F2EBE26BAAE6}"/>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49" name="テキスト ボックス 21">
                <a:extLst>
                  <a:ext uri="{FF2B5EF4-FFF2-40B4-BE49-F238E27FC236}">
                    <a16:creationId xmlns:a16="http://schemas.microsoft.com/office/drawing/2014/main" id="{42D9D01C-CF12-E040-0C60-FE6523683E2A}"/>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50" name="正方形/長方形 22">
                <a:extLst>
                  <a:ext uri="{FF2B5EF4-FFF2-40B4-BE49-F238E27FC236}">
                    <a16:creationId xmlns:a16="http://schemas.microsoft.com/office/drawing/2014/main" id="{5C89B9E9-0962-F073-7B23-E903C7A9C30C}"/>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1" name="正方形/長方形 23">
                <a:extLst>
                  <a:ext uri="{FF2B5EF4-FFF2-40B4-BE49-F238E27FC236}">
                    <a16:creationId xmlns:a16="http://schemas.microsoft.com/office/drawing/2014/main" id="{EB13260F-9347-C235-9D7C-3BD4F934F73C}"/>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2" name="正方形/長方形 24">
                <a:extLst>
                  <a:ext uri="{FF2B5EF4-FFF2-40B4-BE49-F238E27FC236}">
                    <a16:creationId xmlns:a16="http://schemas.microsoft.com/office/drawing/2014/main" id="{FEC57AB2-01F7-888B-BFEE-C4C75BFBBE0E}"/>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3" name="正方形/長方形 25">
                <a:extLst>
                  <a:ext uri="{FF2B5EF4-FFF2-40B4-BE49-F238E27FC236}">
                    <a16:creationId xmlns:a16="http://schemas.microsoft.com/office/drawing/2014/main" id="{C42E151E-95F9-821F-18D6-55783C03444E}"/>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4" name="正方形/長方形 26">
                <a:extLst>
                  <a:ext uri="{FF2B5EF4-FFF2-40B4-BE49-F238E27FC236}">
                    <a16:creationId xmlns:a16="http://schemas.microsoft.com/office/drawing/2014/main" id="{8863BA88-A84A-2CB8-2303-041FAD4DA885}"/>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55" name="グラフィックス 27" descr="ユーザー 単色塗りつぶし">
                <a:extLst>
                  <a:ext uri="{FF2B5EF4-FFF2-40B4-BE49-F238E27FC236}">
                    <a16:creationId xmlns:a16="http://schemas.microsoft.com/office/drawing/2014/main" id="{1A5F8F85-1EA2-CB48-F0E1-420DAF62E2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69211" y="5056980"/>
                <a:ext cx="586545" cy="586545"/>
              </a:xfrm>
              <a:prstGeom prst="rect">
                <a:avLst/>
              </a:prstGeom>
            </p:spPr>
          </p:pic>
          <p:pic>
            <p:nvPicPr>
              <p:cNvPr id="56" name="グラフィックス 28" descr="ユーザー 単色塗りつぶし">
                <a:extLst>
                  <a:ext uri="{FF2B5EF4-FFF2-40B4-BE49-F238E27FC236}">
                    <a16:creationId xmlns:a16="http://schemas.microsoft.com/office/drawing/2014/main" id="{3857B8CD-683F-B26F-DE64-80F0A3B64D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45720" y="2767045"/>
                <a:ext cx="586545" cy="586545"/>
              </a:xfrm>
              <a:prstGeom prst="rect">
                <a:avLst/>
              </a:prstGeom>
            </p:spPr>
          </p:pic>
          <p:pic>
            <p:nvPicPr>
              <p:cNvPr id="57" name="グラフィックス 29" descr="ユーザー 単色塗りつぶし">
                <a:extLst>
                  <a:ext uri="{FF2B5EF4-FFF2-40B4-BE49-F238E27FC236}">
                    <a16:creationId xmlns:a16="http://schemas.microsoft.com/office/drawing/2014/main" id="{AD631312-148F-EF0B-1280-95014FCB90F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58" name="正方形/長方形 30">
                <a:extLst>
                  <a:ext uri="{FF2B5EF4-FFF2-40B4-BE49-F238E27FC236}">
                    <a16:creationId xmlns:a16="http://schemas.microsoft.com/office/drawing/2014/main" id="{C0DEA914-D860-5BD7-34E0-96C840F9E169}"/>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9" name="正方形/長方形 31">
                <a:extLst>
                  <a:ext uri="{FF2B5EF4-FFF2-40B4-BE49-F238E27FC236}">
                    <a16:creationId xmlns:a16="http://schemas.microsoft.com/office/drawing/2014/main" id="{7B421EFF-80BB-4414-0B21-781E1D143A54}"/>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0" name="正方形/長方形 32">
                <a:extLst>
                  <a:ext uri="{FF2B5EF4-FFF2-40B4-BE49-F238E27FC236}">
                    <a16:creationId xmlns:a16="http://schemas.microsoft.com/office/drawing/2014/main" id="{E6BFA221-49C7-8FD9-F051-59668921D308}"/>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61" name="コンテンツ プレースホルダー 20">
                <a:extLst>
                  <a:ext uri="{FF2B5EF4-FFF2-40B4-BE49-F238E27FC236}">
                    <a16:creationId xmlns:a16="http://schemas.microsoft.com/office/drawing/2014/main" id="{F4CD26F9-CBCE-E578-79AA-54369A2EC3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pic>
            <p:nvPicPr>
              <p:cNvPr id="62" name="グラフィックス 34" descr="ユーザー 単色塗りつぶし">
                <a:extLst>
                  <a:ext uri="{FF2B5EF4-FFF2-40B4-BE49-F238E27FC236}">
                    <a16:creationId xmlns:a16="http://schemas.microsoft.com/office/drawing/2014/main" id="{9A084DA8-6043-721F-A7A6-69E9F2DEAD4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97309" y="2767045"/>
                <a:ext cx="586545" cy="586545"/>
              </a:xfrm>
              <a:prstGeom prst="rect">
                <a:avLst/>
              </a:prstGeom>
            </p:spPr>
          </p:pic>
        </p:grpSp>
        <p:sp>
          <p:nvSpPr>
            <p:cNvPr id="37" name="矢印: 下 9">
              <a:extLst>
                <a:ext uri="{FF2B5EF4-FFF2-40B4-BE49-F238E27FC236}">
                  <a16:creationId xmlns:a16="http://schemas.microsoft.com/office/drawing/2014/main" id="{B9984D57-2817-B92F-DCA2-BEFA2EE4BE35}"/>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8" name="矢印: 下 10">
              <a:extLst>
                <a:ext uri="{FF2B5EF4-FFF2-40B4-BE49-F238E27FC236}">
                  <a16:creationId xmlns:a16="http://schemas.microsoft.com/office/drawing/2014/main" id="{46FD633F-E90A-C71F-567F-2FF391B9926A}"/>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9" name="矢印: 下 11">
              <a:extLst>
                <a:ext uri="{FF2B5EF4-FFF2-40B4-BE49-F238E27FC236}">
                  <a16:creationId xmlns:a16="http://schemas.microsoft.com/office/drawing/2014/main" id="{0E3733F7-A727-9554-DFB0-DFECA45A51B8}"/>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0" name="テキスト ボックス 12">
              <a:extLst>
                <a:ext uri="{FF2B5EF4-FFF2-40B4-BE49-F238E27FC236}">
                  <a16:creationId xmlns:a16="http://schemas.microsoft.com/office/drawing/2014/main" id="{B75E9780-48D1-F0A8-A877-CC325ED123FE}"/>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grpSp>
      <p:sp>
        <p:nvSpPr>
          <p:cNvPr id="63" name="フリーフォーム: 図形 37">
            <a:extLst>
              <a:ext uri="{FF2B5EF4-FFF2-40B4-BE49-F238E27FC236}">
                <a16:creationId xmlns:a16="http://schemas.microsoft.com/office/drawing/2014/main" id="{A47B0C98-6CAD-8DE6-D4EB-E9CF0CFAB818}"/>
              </a:ext>
            </a:extLst>
          </p:cNvPr>
          <p:cNvSpPr/>
          <p:nvPr/>
        </p:nvSpPr>
        <p:spPr>
          <a:xfrm>
            <a:off x="7177014" y="1586506"/>
            <a:ext cx="4919296" cy="3596054"/>
          </a:xfrm>
          <a:custGeom>
            <a:avLst/>
            <a:gdLst>
              <a:gd name="connsiteX0" fmla="*/ 3215079 w 4919296"/>
              <a:gd name="connsiteY0" fmla="*/ 28294 h 3596054"/>
              <a:gd name="connsiteX1" fmla="*/ 1851858 w 4919296"/>
              <a:gd name="connsiteY1" fmla="*/ 644951 h 3596054"/>
              <a:gd name="connsiteX2" fmla="*/ 3215079 w 4919296"/>
              <a:gd name="connsiteY2" fmla="*/ 1261608 h 3596054"/>
              <a:gd name="connsiteX3" fmla="*/ 4578300 w 4919296"/>
              <a:gd name="connsiteY3" fmla="*/ 644951 h 3596054"/>
              <a:gd name="connsiteX4" fmla="*/ 3215079 w 4919296"/>
              <a:gd name="connsiteY4" fmla="*/ 28294 h 3596054"/>
              <a:gd name="connsiteX5" fmla="*/ 0 w 4919296"/>
              <a:gd name="connsiteY5" fmla="*/ 0 h 3596054"/>
              <a:gd name="connsiteX6" fmla="*/ 4919296 w 4919296"/>
              <a:gd name="connsiteY6" fmla="*/ 0 h 3596054"/>
              <a:gd name="connsiteX7" fmla="*/ 4919296 w 4919296"/>
              <a:gd name="connsiteY7" fmla="*/ 3596054 h 3596054"/>
              <a:gd name="connsiteX8" fmla="*/ 0 w 4919296"/>
              <a:gd name="connsiteY8" fmla="*/ 3596054 h 359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19296" h="3596054">
                <a:moveTo>
                  <a:pt x="3215079" y="28294"/>
                </a:moveTo>
                <a:cubicBezTo>
                  <a:pt x="2462193" y="28294"/>
                  <a:pt x="1851858" y="304381"/>
                  <a:pt x="1851858" y="644951"/>
                </a:cubicBezTo>
                <a:cubicBezTo>
                  <a:pt x="1851858" y="985521"/>
                  <a:pt x="2462193" y="1261608"/>
                  <a:pt x="3215079" y="1261608"/>
                </a:cubicBezTo>
                <a:cubicBezTo>
                  <a:pt x="3967965" y="1261608"/>
                  <a:pt x="4578300" y="985521"/>
                  <a:pt x="4578300" y="644951"/>
                </a:cubicBezTo>
                <a:cubicBezTo>
                  <a:pt x="4578300" y="304381"/>
                  <a:pt x="3967965" y="28294"/>
                  <a:pt x="3215079" y="28294"/>
                </a:cubicBezTo>
                <a:close/>
                <a:moveTo>
                  <a:pt x="0" y="0"/>
                </a:moveTo>
                <a:lnTo>
                  <a:pt x="4919296" y="0"/>
                </a:lnTo>
                <a:lnTo>
                  <a:pt x="4919296" y="3596054"/>
                </a:lnTo>
                <a:lnTo>
                  <a:pt x="0" y="3596054"/>
                </a:lnTo>
                <a:close/>
              </a:path>
            </a:pathLst>
          </a:custGeom>
          <a:solidFill>
            <a:srgbClr val="FFFFFF">
              <a:lumMod val="50000"/>
              <a:alpha val="45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graphicFrame>
        <p:nvGraphicFramePr>
          <p:cNvPr id="64" name="表 5">
            <a:extLst>
              <a:ext uri="{FF2B5EF4-FFF2-40B4-BE49-F238E27FC236}">
                <a16:creationId xmlns:a16="http://schemas.microsoft.com/office/drawing/2014/main" id="{6C7FD273-30F6-5E71-97C8-F398C55F21FC}"/>
              </a:ext>
            </a:extLst>
          </p:cNvPr>
          <p:cNvGraphicFramePr/>
          <p:nvPr>
            <p:extLst>
              <p:ext uri="{D42A27DB-BD31-4B8C-83A1-F6EECF244321}">
                <p14:modId xmlns:p14="http://schemas.microsoft.com/office/powerpoint/2010/main" val="1908813699"/>
              </p:ext>
            </p:extLst>
          </p:nvPr>
        </p:nvGraphicFramePr>
        <p:xfrm>
          <a:off x="273350" y="1623433"/>
          <a:ext cx="5858511" cy="1447800"/>
        </p:xfrm>
        <a:graphic>
          <a:graphicData uri="http://schemas.openxmlformats.org/drawingml/2006/table">
            <a:tbl>
              <a:tblPr firstRow="1" firstCol="1"/>
              <a:tblGrid>
                <a:gridCol w="2978468">
                  <a:extLst>
                    <a:ext uri="{9D8B030D-6E8A-4147-A177-3AD203B41FA5}">
                      <a16:colId xmlns:a16="http://schemas.microsoft.com/office/drawing/2014/main" val="2178323077"/>
                    </a:ext>
                  </a:extLst>
                </a:gridCol>
                <a:gridCol w="2880043">
                  <a:extLst>
                    <a:ext uri="{9D8B030D-6E8A-4147-A177-3AD203B41FA5}">
                      <a16:colId xmlns:a16="http://schemas.microsoft.com/office/drawing/2014/main" val="504963094"/>
                    </a:ext>
                  </a:extLst>
                </a:gridCol>
              </a:tblGrid>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i="0" u="none" strike="noStrike">
                          <a:effectLst/>
                          <a:latin typeface="Arial" panose="020B0604020202020204" pitchFamily="34" charset="0"/>
                        </a:rPr>
                        <a:t>アクション</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u="none" strike="noStrike">
                          <a:effectLst/>
                        </a:rPr>
                        <a:t>必要とされる </a:t>
                      </a:r>
                      <a:r>
                        <a:rPr lang="en-US" altLang="ja-JP" sz="1100" u="none" strike="noStrike">
                          <a:effectLst/>
                        </a:rPr>
                        <a:t>Azure </a:t>
                      </a:r>
                      <a:r>
                        <a:rPr lang="ja-JP" altLang="en-US" sz="1100" u="none" strike="noStrike">
                          <a:effectLst/>
                        </a:rPr>
                        <a:t>のアクセス許可</a:t>
                      </a:r>
                      <a:endParaRPr lang="ja-JP" altLang="en-US" sz="1100" b="0" i="0" u="none" strike="noStrike">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199044944"/>
                  </a:ext>
                </a:extLst>
              </a:tr>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u="none" strike="noStrike">
                          <a:effectLst/>
                        </a:rPr>
                        <a:t>リソースのすべてのログ データの表示</a:t>
                      </a:r>
                      <a:endParaRPr lang="ja-JP" altLang="en-US" sz="1100" b="1" i="0" u="none" strike="noStrike">
                        <a:effectLst/>
                        <a:latin typeface="Arial" panose="020B0604020202020204" pitchFamily="3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1100" u="none" strike="noStrike" err="1">
                          <a:effectLst/>
                        </a:rPr>
                        <a:t>Microsoft.Insights</a:t>
                      </a:r>
                      <a:r>
                        <a:rPr lang="en-US" sz="1100" u="none" strike="noStrike">
                          <a:effectLst/>
                        </a:rPr>
                        <a:t>/logs/&lt;</a:t>
                      </a:r>
                      <a:r>
                        <a:rPr lang="en-US" sz="1100" u="none" strike="noStrike" err="1">
                          <a:effectLst/>
                        </a:rPr>
                        <a:t>tableName</a:t>
                      </a:r>
                      <a:r>
                        <a:rPr lang="en-US" sz="1100" u="none" strike="noStrike">
                          <a:effectLst/>
                        </a:rPr>
                        <a:t>&gt;/read</a:t>
                      </a:r>
                      <a:br>
                        <a:rPr lang="en-US" sz="1100" u="none" strike="noStrike">
                          <a:effectLst/>
                        </a:rPr>
                      </a:br>
                      <a:br>
                        <a:rPr lang="en-US" sz="1100" u="none" strike="noStrike">
                          <a:effectLst/>
                        </a:rPr>
                      </a:br>
                      <a:r>
                        <a:rPr lang="ja-JP" altLang="en-US" sz="1100" u="none" strike="noStrike">
                          <a:effectLst/>
                        </a:rPr>
                        <a:t>例 </a:t>
                      </a:r>
                      <a:r>
                        <a:rPr lang="en-US" altLang="ja-JP" sz="1100" u="none" strike="noStrike">
                          <a:effectLst/>
                        </a:rPr>
                        <a:t>:</a:t>
                      </a:r>
                      <a:br>
                        <a:rPr lang="en-US" altLang="ja-JP" sz="1100" u="none" strike="noStrike">
                          <a:effectLst/>
                        </a:rPr>
                      </a:br>
                      <a:r>
                        <a:rPr lang="en-US" sz="1100" u="none" strike="noStrike" err="1">
                          <a:effectLst/>
                        </a:rPr>
                        <a:t>Microsoft.Insights</a:t>
                      </a:r>
                      <a:r>
                        <a:rPr lang="en-US" sz="1100" u="none" strike="noStrike">
                          <a:effectLst/>
                        </a:rPr>
                        <a:t>/logs/*/read</a:t>
                      </a:r>
                      <a:br>
                        <a:rPr lang="en-US" sz="1100" u="none" strike="noStrike">
                          <a:effectLst/>
                        </a:rPr>
                      </a:br>
                      <a:r>
                        <a:rPr lang="en-US" sz="1100" u="none" strike="noStrike" err="1">
                          <a:effectLst/>
                        </a:rPr>
                        <a:t>Microsoft.Insights</a:t>
                      </a:r>
                      <a:r>
                        <a:rPr lang="en-US" sz="1100" u="none" strike="noStrike">
                          <a:effectLst/>
                        </a:rPr>
                        <a:t>/logs/Heartbeat/read</a:t>
                      </a:r>
                      <a:endParaRPr lang="en-US" altLang="ja-JP" sz="1100" b="0" i="0" u="none" strike="noStrike">
                        <a:effectLst/>
                        <a:latin typeface="Arial" panose="020B0604020202020204" pitchFamily="3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209802309"/>
                  </a:ext>
                </a:extLst>
              </a:tr>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u="none" strike="noStrike">
                          <a:effectLst/>
                        </a:rPr>
                        <a:t>診断設定の構成、リソース設定</a:t>
                      </a:r>
                      <a:endParaRPr lang="ja-JP" altLang="en-US" sz="1100" b="1" i="0" u="none" strike="noStrike">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1100" u="none" strike="noStrike" dirty="0" err="1">
                          <a:effectLst/>
                        </a:rPr>
                        <a:t>Microsoft.Insights</a:t>
                      </a:r>
                      <a:r>
                        <a:rPr lang="en-US" sz="1100" u="none" strike="noStrike" dirty="0">
                          <a:effectLst/>
                        </a:rPr>
                        <a:t>/</a:t>
                      </a:r>
                      <a:r>
                        <a:rPr lang="en-US" sz="1100" u="none" strike="noStrike" dirty="0" err="1">
                          <a:effectLst/>
                        </a:rPr>
                        <a:t>diagnosticSettings</a:t>
                      </a:r>
                      <a:r>
                        <a:rPr lang="en-US" sz="1100" u="none" strike="noStrike" dirty="0">
                          <a:effectLst/>
                        </a:rPr>
                        <a:t>/write</a:t>
                      </a:r>
                      <a:endParaRPr lang="en-US" altLang="ja-JP" sz="1100" b="0" i="0" u="none" strike="noStrike" dirty="0">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184562912"/>
                  </a:ext>
                </a:extLst>
              </a:tr>
            </a:tbl>
          </a:graphicData>
        </a:graphic>
      </p:graphicFrame>
      <p:sp>
        <p:nvSpPr>
          <p:cNvPr id="65" name="吹き出し: 四角形 4">
            <a:extLst>
              <a:ext uri="{FF2B5EF4-FFF2-40B4-BE49-F238E27FC236}">
                <a16:creationId xmlns:a16="http://schemas.microsoft.com/office/drawing/2014/main" id="{B7AAB3F8-BE97-E696-E7E8-8F121EA054B0}"/>
              </a:ext>
            </a:extLst>
          </p:cNvPr>
          <p:cNvSpPr/>
          <p:nvPr/>
        </p:nvSpPr>
        <p:spPr>
          <a:xfrm>
            <a:off x="10120243" y="1554563"/>
            <a:ext cx="1057818" cy="407440"/>
          </a:xfrm>
          <a:prstGeom prst="wedgeRectCallout">
            <a:avLst>
              <a:gd name="adj1" fmla="val -60365"/>
              <a:gd name="adj2" fmla="val 49678"/>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リソースの情報を確認できるがログへアクセスできないユーザー</a:t>
            </a:r>
          </a:p>
        </p:txBody>
      </p:sp>
      <p:sp>
        <p:nvSpPr>
          <p:cNvPr id="66" name="吹き出し: 四角形 38">
            <a:extLst>
              <a:ext uri="{FF2B5EF4-FFF2-40B4-BE49-F238E27FC236}">
                <a16:creationId xmlns:a16="http://schemas.microsoft.com/office/drawing/2014/main" id="{68C8381B-7E0A-F832-0C87-D84D0735BB8F}"/>
              </a:ext>
            </a:extLst>
          </p:cNvPr>
          <p:cNvSpPr/>
          <p:nvPr/>
        </p:nvSpPr>
        <p:spPr>
          <a:xfrm>
            <a:off x="8185918" y="1554563"/>
            <a:ext cx="1057818" cy="407440"/>
          </a:xfrm>
          <a:prstGeom prst="wedgeRectCallout">
            <a:avLst>
              <a:gd name="adj1" fmla="val 61818"/>
              <a:gd name="adj2" fmla="val 43204"/>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リソースの全てを管理できるユーザー</a:t>
            </a:r>
          </a:p>
        </p:txBody>
      </p:sp>
      <p:sp>
        <p:nvSpPr>
          <p:cNvPr id="67" name="テキスト ボックス 41">
            <a:extLst>
              <a:ext uri="{FF2B5EF4-FFF2-40B4-BE49-F238E27FC236}">
                <a16:creationId xmlns:a16="http://schemas.microsoft.com/office/drawing/2014/main" id="{CAAECBB9-72A6-AA7B-D10C-0CF6B2B2060B}"/>
              </a:ext>
            </a:extLst>
          </p:cNvPr>
          <p:cNvSpPr txBox="1"/>
          <p:nvPr/>
        </p:nvSpPr>
        <p:spPr>
          <a:xfrm>
            <a:off x="228600" y="3244437"/>
            <a:ext cx="4758075" cy="78483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a:ln>
                  <a:noFill/>
                </a:ln>
                <a:solidFill>
                  <a:srgbClr val="000000"/>
                </a:solidFill>
                <a:effectLst/>
                <a:uLnTx/>
                <a:uFillTx/>
              </a:rPr>
              <a:t>&lt;</a:t>
            </a:r>
            <a:r>
              <a:rPr kumimoji="0" lang="ja-JP" altLang="en-US" sz="900" b="0" i="0" u="none" strike="noStrike" kern="0" cap="none" spc="0" normalizeH="0" baseline="0" noProof="0">
                <a:ln>
                  <a:noFill/>
                </a:ln>
                <a:solidFill>
                  <a:srgbClr val="000000"/>
                </a:solidFill>
                <a:effectLst/>
                <a:uLnTx/>
                <a:uFillTx/>
              </a:rPr>
              <a:t>留意事項</a:t>
            </a:r>
            <a:r>
              <a:rPr kumimoji="0" lang="en-US" altLang="ja-JP" sz="900" b="0" i="0" u="none" strike="noStrike" kern="0" cap="none" spc="0" normalizeH="0" baseline="0" noProof="0">
                <a:ln>
                  <a:noFill/>
                </a:ln>
                <a:solidFill>
                  <a:srgbClr val="000000"/>
                </a:solidFill>
                <a:effectLst/>
                <a:uLnTx/>
                <a:uFillTx/>
              </a:rPr>
              <a:t>&gt;</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900" b="0" i="0" u="none" strike="noStrike" kern="0" cap="none" spc="0" normalizeH="0" baseline="0" noProof="0">
                <a:ln>
                  <a:noFill/>
                </a:ln>
                <a:solidFill>
                  <a:srgbClr val="000000"/>
                </a:solidFill>
                <a:effectLst/>
                <a:uLnTx/>
                <a:uFillTx/>
              </a:rPr>
              <a:t>通常、</a:t>
            </a:r>
            <a:r>
              <a:rPr kumimoji="0" lang="en-US" altLang="ja-JP" sz="900" b="0" i="0" u="none" strike="noStrike" kern="0" cap="none" spc="0" normalizeH="0" baseline="0" noProof="0">
                <a:ln>
                  <a:noFill/>
                </a:ln>
                <a:solidFill>
                  <a:srgbClr val="000000"/>
                </a:solidFill>
                <a:effectLst/>
                <a:uLnTx/>
                <a:uFillTx/>
              </a:rPr>
              <a:t>/read </a:t>
            </a:r>
            <a:r>
              <a:rPr kumimoji="0" lang="ja-JP" altLang="en-US" sz="900" b="0" i="0" u="none" strike="noStrike" kern="0" cap="none" spc="0" normalizeH="0" baseline="0" noProof="0">
                <a:ln>
                  <a:noFill/>
                </a:ln>
                <a:solidFill>
                  <a:srgbClr val="000000"/>
                </a:solidFill>
                <a:effectLst/>
                <a:uLnTx/>
                <a:uFillTx/>
              </a:rPr>
              <a:t>のアクセス許可は、組み込みの 閲覧者ロールまたは 共同作成者ロールなど、 *</a:t>
            </a:r>
            <a:r>
              <a:rPr kumimoji="0" lang="en-US" altLang="ja-JP" sz="900" b="0" i="0" u="none" strike="noStrike" kern="0" cap="none" spc="0" normalizeH="0" baseline="0" noProof="0">
                <a:ln>
                  <a:noFill/>
                </a:ln>
                <a:solidFill>
                  <a:srgbClr val="000000"/>
                </a:solidFill>
                <a:effectLst/>
                <a:uLnTx/>
                <a:uFillTx/>
              </a:rPr>
              <a:t>/read </a:t>
            </a:r>
            <a:r>
              <a:rPr kumimoji="0" lang="ja-JP" altLang="en-US" sz="900" b="0" i="0" u="none" strike="noStrike" kern="0" cap="none" spc="0" normalizeH="0" baseline="0" noProof="0">
                <a:ln>
                  <a:noFill/>
                </a:ln>
                <a:solidFill>
                  <a:srgbClr val="000000"/>
                </a:solidFill>
                <a:effectLst/>
                <a:uLnTx/>
                <a:uFillTx/>
              </a:rPr>
              <a:t>または 全てのアクセス許可を含むロールによって付与される</a:t>
            </a:r>
            <a:endParaRPr kumimoji="0" lang="en-US" altLang="ja-JP" sz="90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900" b="0" i="0" u="none" strike="noStrike" kern="0" cap="none" spc="0" normalizeH="0" baseline="0" noProof="0">
                <a:ln>
                  <a:noFill/>
                </a:ln>
                <a:solidFill>
                  <a:srgbClr val="000000"/>
                </a:solidFill>
                <a:effectLst/>
                <a:uLnTx/>
                <a:uFillTx/>
              </a:rPr>
              <a:t>特定の操作を含むカスタム ロールまたは専用の組み込みロールには、このアクセス許可が含まれないことがある</a:t>
            </a:r>
          </a:p>
        </p:txBody>
      </p:sp>
    </p:spTree>
    <p:extLst>
      <p:ext uri="{BB962C8B-B14F-4D97-AF65-F5344CB8AC3E}">
        <p14:creationId xmlns:p14="http://schemas.microsoft.com/office/powerpoint/2010/main" val="76595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6">
            <a:extLst>
              <a:ext uri="{FF2B5EF4-FFF2-40B4-BE49-F238E27FC236}">
                <a16:creationId xmlns:a16="http://schemas.microsoft.com/office/drawing/2014/main" id="{899EE14F-90F8-15A2-421F-2779ECAE238D}"/>
              </a:ext>
            </a:extLst>
          </p:cNvPr>
          <p:cNvPicPr>
            <a:picLocks noChangeAspect="1"/>
          </p:cNvPicPr>
          <p:nvPr/>
        </p:nvPicPr>
        <p:blipFill>
          <a:blip r:embed="rId2"/>
          <a:stretch>
            <a:fillRect/>
          </a:stretch>
        </p:blipFill>
        <p:spPr>
          <a:xfrm>
            <a:off x="228600" y="1852720"/>
            <a:ext cx="4241581" cy="3220860"/>
          </a:xfrm>
          <a:prstGeom prst="rect">
            <a:avLst/>
          </a:prstGeom>
          <a:ln>
            <a:solidFill>
              <a:schemeClr val="accent1"/>
            </a:solidFill>
          </a:ln>
        </p:spPr>
      </p:pic>
      <p:pic>
        <p:nvPicPr>
          <p:cNvPr id="3" name="図 10">
            <a:extLst>
              <a:ext uri="{FF2B5EF4-FFF2-40B4-BE49-F238E27FC236}">
                <a16:creationId xmlns:a16="http://schemas.microsoft.com/office/drawing/2014/main" id="{F5A7F185-3219-F10F-C09F-AA108B4C3E6A}"/>
              </a:ext>
            </a:extLst>
          </p:cNvPr>
          <p:cNvPicPr>
            <a:picLocks noChangeAspect="1"/>
          </p:cNvPicPr>
          <p:nvPr/>
        </p:nvPicPr>
        <p:blipFill>
          <a:blip r:embed="rId3"/>
          <a:stretch>
            <a:fillRect/>
          </a:stretch>
        </p:blipFill>
        <p:spPr>
          <a:xfrm>
            <a:off x="2867248" y="3279140"/>
            <a:ext cx="4525842" cy="3241040"/>
          </a:xfrm>
          <a:prstGeom prst="rect">
            <a:avLst/>
          </a:prstGeom>
          <a:ln>
            <a:solidFill>
              <a:schemeClr val="accent1"/>
            </a:solidFill>
          </a:ln>
        </p:spPr>
      </p:pic>
      <p:pic>
        <p:nvPicPr>
          <p:cNvPr id="4" name="図 12">
            <a:extLst>
              <a:ext uri="{FF2B5EF4-FFF2-40B4-BE49-F238E27FC236}">
                <a16:creationId xmlns:a16="http://schemas.microsoft.com/office/drawing/2014/main" id="{7FDDB25A-4147-4440-8911-452A462B0312}"/>
              </a:ext>
            </a:extLst>
          </p:cNvPr>
          <p:cNvPicPr>
            <a:picLocks noChangeAspect="1"/>
          </p:cNvPicPr>
          <p:nvPr/>
        </p:nvPicPr>
        <p:blipFill>
          <a:blip r:embed="rId4"/>
          <a:stretch>
            <a:fillRect/>
          </a:stretch>
        </p:blipFill>
        <p:spPr>
          <a:xfrm>
            <a:off x="7825557" y="1513840"/>
            <a:ext cx="3876223" cy="5115560"/>
          </a:xfrm>
          <a:prstGeom prst="rect">
            <a:avLst/>
          </a:prstGeom>
          <a:ln>
            <a:solidFill>
              <a:schemeClr val="accent1"/>
            </a:solidFill>
          </a:ln>
        </p:spPr>
      </p:pic>
      <p:sp>
        <p:nvSpPr>
          <p:cNvPr id="5" name="テキスト ボックス 13">
            <a:extLst>
              <a:ext uri="{FF2B5EF4-FFF2-40B4-BE49-F238E27FC236}">
                <a16:creationId xmlns:a16="http://schemas.microsoft.com/office/drawing/2014/main" id="{A31DCE03-EC09-39C9-22DF-B777963DC545}"/>
              </a:ext>
            </a:extLst>
          </p:cNvPr>
          <p:cNvSpPr txBox="1"/>
          <p:nvPr/>
        </p:nvSpPr>
        <p:spPr>
          <a:xfrm>
            <a:off x="835513" y="1483388"/>
            <a:ext cx="3321743" cy="369332"/>
          </a:xfrm>
          <a:prstGeom prst="rect">
            <a:avLst/>
          </a:prstGeom>
          <a:noFill/>
        </p:spPr>
        <p:txBody>
          <a:bodyPr wrap="none" rtlCol="0">
            <a:spAutoFit/>
          </a:bodyPr>
          <a:lstStyle/>
          <a:p>
            <a:r>
              <a:rPr kumimoji="1" lang="en-US" altLang="ja-JP"/>
              <a:t>&lt;Azure Monitor </a:t>
            </a:r>
            <a:r>
              <a:rPr kumimoji="1" lang="ja-JP" altLang="en-US"/>
              <a:t>からのアクセス</a:t>
            </a:r>
            <a:r>
              <a:rPr kumimoji="1" lang="en-US" altLang="ja-JP"/>
              <a:t>&gt;</a:t>
            </a:r>
            <a:endParaRPr kumimoji="1" lang="ja-JP" altLang="en-US"/>
          </a:p>
        </p:txBody>
      </p:sp>
      <p:sp>
        <p:nvSpPr>
          <p:cNvPr id="6" name="テキスト ボックス 14">
            <a:extLst>
              <a:ext uri="{FF2B5EF4-FFF2-40B4-BE49-F238E27FC236}">
                <a16:creationId xmlns:a16="http://schemas.microsoft.com/office/drawing/2014/main" id="{BAFFDE34-3356-210C-AA80-3149BEA0FE55}"/>
              </a:ext>
            </a:extLst>
          </p:cNvPr>
          <p:cNvSpPr txBox="1"/>
          <p:nvPr/>
        </p:nvSpPr>
        <p:spPr>
          <a:xfrm>
            <a:off x="4550487" y="2928342"/>
            <a:ext cx="2938625" cy="369332"/>
          </a:xfrm>
          <a:prstGeom prst="rect">
            <a:avLst/>
          </a:prstGeom>
          <a:noFill/>
        </p:spPr>
        <p:txBody>
          <a:bodyPr wrap="none" rtlCol="0">
            <a:spAutoFit/>
          </a:bodyPr>
          <a:lstStyle/>
          <a:p>
            <a:r>
              <a:rPr kumimoji="1" lang="en-US" altLang="ja-JP"/>
              <a:t>&lt;</a:t>
            </a:r>
            <a:r>
              <a:rPr kumimoji="1" lang="ja-JP" altLang="en-US"/>
              <a:t>ワークスペースからのアクセス</a:t>
            </a:r>
            <a:r>
              <a:rPr kumimoji="1" lang="en-US" altLang="ja-JP"/>
              <a:t>&gt;</a:t>
            </a:r>
            <a:endParaRPr kumimoji="1" lang="ja-JP" altLang="en-US"/>
          </a:p>
        </p:txBody>
      </p:sp>
      <p:sp>
        <p:nvSpPr>
          <p:cNvPr id="7" name="テキスト ボックス 15">
            <a:extLst>
              <a:ext uri="{FF2B5EF4-FFF2-40B4-BE49-F238E27FC236}">
                <a16:creationId xmlns:a16="http://schemas.microsoft.com/office/drawing/2014/main" id="{B26C4015-E7ED-733D-3A9A-E252CAA19490}"/>
              </a:ext>
            </a:extLst>
          </p:cNvPr>
          <p:cNvSpPr txBox="1"/>
          <p:nvPr/>
        </p:nvSpPr>
        <p:spPr>
          <a:xfrm>
            <a:off x="8467167" y="1138940"/>
            <a:ext cx="2408032" cy="369332"/>
          </a:xfrm>
          <a:prstGeom prst="rect">
            <a:avLst/>
          </a:prstGeom>
          <a:noFill/>
        </p:spPr>
        <p:txBody>
          <a:bodyPr wrap="none" rtlCol="0">
            <a:spAutoFit/>
          </a:bodyPr>
          <a:lstStyle/>
          <a:p>
            <a:r>
              <a:rPr kumimoji="1" lang="en-US" altLang="ja-JP"/>
              <a:t>&lt;</a:t>
            </a:r>
            <a:r>
              <a:rPr kumimoji="1" lang="ja-JP" altLang="en-US"/>
              <a:t>リソースからのアクセス</a:t>
            </a:r>
            <a:r>
              <a:rPr kumimoji="1" lang="en-US" altLang="ja-JP"/>
              <a:t>&gt;</a:t>
            </a:r>
            <a:endParaRPr kumimoji="1" lang="ja-JP" altLang="en-US"/>
          </a:p>
        </p:txBody>
      </p:sp>
      <p:sp>
        <p:nvSpPr>
          <p:cNvPr id="8" name="正方形/長方形 16">
            <a:extLst>
              <a:ext uri="{FF2B5EF4-FFF2-40B4-BE49-F238E27FC236}">
                <a16:creationId xmlns:a16="http://schemas.microsoft.com/office/drawing/2014/main" id="{A711944E-905D-306E-0790-9149F0B15FEB}"/>
              </a:ext>
            </a:extLst>
          </p:cNvPr>
          <p:cNvSpPr/>
          <p:nvPr/>
        </p:nvSpPr>
        <p:spPr>
          <a:xfrm>
            <a:off x="228600" y="418197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17">
            <a:extLst>
              <a:ext uri="{FF2B5EF4-FFF2-40B4-BE49-F238E27FC236}">
                <a16:creationId xmlns:a16="http://schemas.microsoft.com/office/drawing/2014/main" id="{059007F6-E492-520E-639C-C22A98E04304}"/>
              </a:ext>
            </a:extLst>
          </p:cNvPr>
          <p:cNvSpPr/>
          <p:nvPr/>
        </p:nvSpPr>
        <p:spPr>
          <a:xfrm>
            <a:off x="1244600" y="319391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18">
            <a:extLst>
              <a:ext uri="{FF2B5EF4-FFF2-40B4-BE49-F238E27FC236}">
                <a16:creationId xmlns:a16="http://schemas.microsoft.com/office/drawing/2014/main" id="{81FE99E6-79FE-7DCA-430B-7C0F77E7E5BD}"/>
              </a:ext>
            </a:extLst>
          </p:cNvPr>
          <p:cNvSpPr/>
          <p:nvPr/>
        </p:nvSpPr>
        <p:spPr>
          <a:xfrm>
            <a:off x="2893060" y="408291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9">
            <a:extLst>
              <a:ext uri="{FF2B5EF4-FFF2-40B4-BE49-F238E27FC236}">
                <a16:creationId xmlns:a16="http://schemas.microsoft.com/office/drawing/2014/main" id="{1E8FF07D-CA58-B02A-7BC8-84C357A899F4}"/>
              </a:ext>
            </a:extLst>
          </p:cNvPr>
          <p:cNvSpPr/>
          <p:nvPr/>
        </p:nvSpPr>
        <p:spPr>
          <a:xfrm>
            <a:off x="4268470" y="629652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20">
            <a:extLst>
              <a:ext uri="{FF2B5EF4-FFF2-40B4-BE49-F238E27FC236}">
                <a16:creationId xmlns:a16="http://schemas.microsoft.com/office/drawing/2014/main" id="{AC62904F-49A6-6D31-B95B-018FA4EA0064}"/>
              </a:ext>
            </a:extLst>
          </p:cNvPr>
          <p:cNvSpPr/>
          <p:nvPr/>
        </p:nvSpPr>
        <p:spPr>
          <a:xfrm>
            <a:off x="7895590" y="245604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21">
            <a:extLst>
              <a:ext uri="{FF2B5EF4-FFF2-40B4-BE49-F238E27FC236}">
                <a16:creationId xmlns:a16="http://schemas.microsoft.com/office/drawing/2014/main" id="{68BC2503-9AF2-5159-27BF-B133A52F431A}"/>
              </a:ext>
            </a:extLst>
          </p:cNvPr>
          <p:cNvSpPr/>
          <p:nvPr/>
        </p:nvSpPr>
        <p:spPr>
          <a:xfrm>
            <a:off x="9324752" y="6456308"/>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23">
            <a:extLst>
              <a:ext uri="{FF2B5EF4-FFF2-40B4-BE49-F238E27FC236}">
                <a16:creationId xmlns:a16="http://schemas.microsoft.com/office/drawing/2014/main" id="{E710B6F7-F537-9BC4-DB5D-E899B4047692}"/>
              </a:ext>
            </a:extLst>
          </p:cNvPr>
          <p:cNvCxnSpPr>
            <a:stCxn id="8" idx="3"/>
            <a:endCxn id="9" idx="1"/>
          </p:cNvCxnSpPr>
          <p:nvPr/>
        </p:nvCxnSpPr>
        <p:spPr>
          <a:xfrm flipV="1">
            <a:off x="741054" y="3258917"/>
            <a:ext cx="503546" cy="988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4">
            <a:extLst>
              <a:ext uri="{FF2B5EF4-FFF2-40B4-BE49-F238E27FC236}">
                <a16:creationId xmlns:a16="http://schemas.microsoft.com/office/drawing/2014/main" id="{9D8F851E-34E0-47E0-A2D3-FA4CFE5A097D}"/>
              </a:ext>
            </a:extLst>
          </p:cNvPr>
          <p:cNvCxnSpPr>
            <a:cxnSpLocks/>
            <a:stCxn id="10" idx="3"/>
            <a:endCxn id="11" idx="1"/>
          </p:cNvCxnSpPr>
          <p:nvPr/>
        </p:nvCxnSpPr>
        <p:spPr>
          <a:xfrm>
            <a:off x="3405514" y="4147917"/>
            <a:ext cx="862956" cy="2213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28">
            <a:extLst>
              <a:ext uri="{FF2B5EF4-FFF2-40B4-BE49-F238E27FC236}">
                <a16:creationId xmlns:a16="http://schemas.microsoft.com/office/drawing/2014/main" id="{7CBEE54D-1B74-33AC-8B85-6D929BBB72D7}"/>
              </a:ext>
            </a:extLst>
          </p:cNvPr>
          <p:cNvCxnSpPr>
            <a:cxnSpLocks/>
            <a:stCxn id="12" idx="3"/>
            <a:endCxn id="13" idx="1"/>
          </p:cNvCxnSpPr>
          <p:nvPr/>
        </p:nvCxnSpPr>
        <p:spPr>
          <a:xfrm>
            <a:off x="8408044" y="2521047"/>
            <a:ext cx="916708" cy="40002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47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9">
            <a:extLst>
              <a:ext uri="{FF2B5EF4-FFF2-40B4-BE49-F238E27FC236}">
                <a16:creationId xmlns:a16="http://schemas.microsoft.com/office/drawing/2014/main" id="{79707961-8A1E-F5D7-B71B-9C82B1C2F9B8}"/>
              </a:ext>
            </a:extLst>
          </p:cNvPr>
          <p:cNvSpPr txBox="1"/>
          <p:nvPr/>
        </p:nvSpPr>
        <p:spPr>
          <a:xfrm>
            <a:off x="228600" y="1824445"/>
            <a:ext cx="6211765" cy="715566"/>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ユーザーに対して、自身のリソースに対する *</a:t>
            </a:r>
            <a:r>
              <a:rPr kumimoji="0" lang="en-US" altLang="ja-JP" sz="1050" b="0" i="0" u="none" strike="noStrike" kern="0" cap="none" spc="0" normalizeH="0" baseline="0" noProof="0">
                <a:ln>
                  <a:noFill/>
                </a:ln>
                <a:solidFill>
                  <a:srgbClr val="000000"/>
                </a:solidFill>
                <a:effectLst/>
                <a:uLnTx/>
                <a:uFillTx/>
              </a:rPr>
              <a:t>/read </a:t>
            </a:r>
            <a:r>
              <a:rPr kumimoji="0" lang="ja-JP" altLang="en-US" sz="1050" b="0" i="0" u="none" strike="noStrike" kern="0" cap="none" spc="0" normalizeH="0" baseline="0" noProof="0">
                <a:ln>
                  <a:noFill/>
                </a:ln>
                <a:solidFill>
                  <a:srgbClr val="000000"/>
                </a:solidFill>
                <a:effectLst/>
                <a:uLnTx/>
                <a:uFillTx/>
              </a:rPr>
              <a:t>または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アクセス許可を付与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 </a:t>
            </a:r>
            <a:r>
              <a:rPr kumimoji="0" lang="en-US" altLang="ja-JP" sz="1050" b="0" i="0" u="none" strike="noStrike" kern="0" cap="none" spc="0" normalizeH="0" baseline="0" noProof="0">
                <a:ln>
                  <a:noFill/>
                </a:ln>
                <a:solidFill>
                  <a:srgbClr val="000000"/>
                </a:solidFill>
                <a:effectLst/>
                <a:uLnTx/>
                <a:uFillTx/>
              </a:rPr>
              <a:t>Log Analytics </a:t>
            </a:r>
            <a:r>
              <a:rPr kumimoji="0" lang="ja-JP" altLang="en-US" sz="1050" b="0" i="0" u="none" strike="noStrike" kern="0" cap="none" spc="0" normalizeH="0" baseline="0" noProof="0">
                <a:ln>
                  <a:noFill/>
                </a:ln>
                <a:solidFill>
                  <a:srgbClr val="000000"/>
                </a:solidFill>
                <a:effectLst/>
                <a:uLnTx/>
                <a:uFillTx/>
              </a:rPr>
              <a:t>閲覧者が既に割り当てられている場合は追加のアクセス許可は不要</a:t>
            </a:r>
          </a:p>
        </p:txBody>
      </p:sp>
      <p:sp>
        <p:nvSpPr>
          <p:cNvPr id="13" name="テキスト ボックス 7">
            <a:extLst>
              <a:ext uri="{FF2B5EF4-FFF2-40B4-BE49-F238E27FC236}">
                <a16:creationId xmlns:a16="http://schemas.microsoft.com/office/drawing/2014/main" id="{78226C6B-FAD6-03A5-5208-E81D2DD4A6B0}"/>
              </a:ext>
            </a:extLst>
          </p:cNvPr>
          <p:cNvSpPr txBox="1"/>
          <p:nvPr/>
        </p:nvSpPr>
        <p:spPr>
          <a:xfrm>
            <a:off x="338504" y="1694737"/>
            <a:ext cx="3316146"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1) </a:t>
            </a:r>
            <a:r>
              <a:rPr kumimoji="0" lang="ja-JP" altLang="en-US" sz="1200" b="1" i="0" u="none" strike="noStrike" kern="0" cap="none" spc="0" normalizeH="0" baseline="0" noProof="0" dirty="0">
                <a:ln>
                  <a:noFill/>
                </a:ln>
                <a:solidFill>
                  <a:srgbClr val="0078D4"/>
                </a:solidFill>
                <a:effectLst/>
                <a:uLnTx/>
                <a:uFillTx/>
              </a:rPr>
              <a:t>アクセス権のあるリソースからログアクセスを許可</a:t>
            </a:r>
          </a:p>
        </p:txBody>
      </p:sp>
      <p:sp>
        <p:nvSpPr>
          <p:cNvPr id="14" name="テキスト ボックス 10">
            <a:extLst>
              <a:ext uri="{FF2B5EF4-FFF2-40B4-BE49-F238E27FC236}">
                <a16:creationId xmlns:a16="http://schemas.microsoft.com/office/drawing/2014/main" id="{9839129F-F87D-2E1C-B14D-C70A279C12C9}"/>
              </a:ext>
            </a:extLst>
          </p:cNvPr>
          <p:cNvSpPr txBox="1"/>
          <p:nvPr/>
        </p:nvSpPr>
        <p:spPr>
          <a:xfrm>
            <a:off x="228600" y="2737870"/>
            <a:ext cx="6255726" cy="1228442"/>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Microsoft.OperationalInsights</a:t>
            </a:r>
            <a:r>
              <a:rPr kumimoji="0" lang="en-US" altLang="ja-JP" sz="1050" b="0" i="0" u="none" strike="noStrike" kern="0" cap="none" spc="0" normalizeH="0" baseline="0" noProof="0">
                <a:ln>
                  <a:noFill/>
                </a:ln>
                <a:solidFill>
                  <a:srgbClr val="000000"/>
                </a:solidFill>
                <a:effectLst/>
                <a:uLnTx/>
                <a:uFillTx/>
              </a:rPr>
              <a:t>/workspaces/read </a:t>
            </a:r>
            <a:r>
              <a:rPr kumimoji="0" lang="ja-JP" altLang="en-US" sz="1050" b="0" i="0" u="none" strike="noStrike" kern="0" cap="none" spc="0" normalizeH="0" baseline="0" noProof="0">
                <a:ln>
                  <a:noFill/>
                </a:ln>
                <a:solidFill>
                  <a:srgbClr val="000000"/>
                </a:solidFill>
                <a:effectLst/>
                <a:uLnTx/>
                <a:uFillTx/>
              </a:rPr>
              <a:t>および </a:t>
            </a:r>
            <a:r>
              <a:rPr kumimoji="0" lang="en-US" altLang="ja-JP" sz="1050" b="0" i="0" u="none" strike="noStrike" kern="0" cap="none" spc="0" normalizeH="0" baseline="0" noProof="0" err="1">
                <a:ln>
                  <a:noFill/>
                </a:ln>
                <a:solidFill>
                  <a:srgbClr val="000000"/>
                </a:solidFill>
                <a:effectLst/>
                <a:uLnTx/>
                <a:uFillTx/>
              </a:rPr>
              <a:t>Microsoft.OperationalInsights</a:t>
            </a:r>
            <a:r>
              <a:rPr kumimoji="0" lang="en-US" altLang="ja-JP" sz="1050" b="0" i="0" u="none" strike="noStrike" kern="0" cap="none" spc="0" normalizeH="0" baseline="0" noProof="0">
                <a:ln>
                  <a:noFill/>
                </a:ln>
                <a:solidFill>
                  <a:srgbClr val="000000"/>
                </a:solidFill>
                <a:effectLst/>
                <a:uLnTx/>
                <a:uFillTx/>
              </a:rPr>
              <a:t>/workspaces/</a:t>
            </a:r>
            <a:r>
              <a:rPr kumimoji="0" lang="en-US" altLang="ja-JP" sz="1050" b="0" i="0" u="none" strike="noStrike" kern="0" cap="none" spc="0" normalizeH="0" baseline="0" noProof="0" err="1">
                <a:ln>
                  <a:noFill/>
                </a:ln>
                <a:solidFill>
                  <a:srgbClr val="000000"/>
                </a:solidFill>
                <a:effectLst/>
                <a:uLnTx/>
                <a:uFillTx/>
              </a:rPr>
              <a:t>sharedKeys</a:t>
            </a:r>
            <a:r>
              <a:rPr kumimoji="0" lang="en-US" altLang="ja-JP" sz="1050" b="0" i="0" u="none" strike="noStrike" kern="0" cap="none" spc="0" normalizeH="0" baseline="0" noProof="0">
                <a:ln>
                  <a:noFill/>
                </a:ln>
                <a:solidFill>
                  <a:srgbClr val="000000"/>
                </a:solidFill>
                <a:effectLst/>
                <a:uLnTx/>
                <a:uFillTx/>
              </a:rPr>
              <a:t>/action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および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a:t>
            </a:r>
            <a:r>
              <a:rPr kumimoji="0" lang="en-US" altLang="ja-JP" sz="1050" b="0" i="0" u="none" strike="noStrike" kern="0" cap="none" spc="0" normalizeH="0" baseline="0" noProof="0" err="1">
                <a:ln>
                  <a:noFill/>
                </a:ln>
                <a:solidFill>
                  <a:srgbClr val="000000"/>
                </a:solidFill>
                <a:effectLst/>
                <a:uLnTx/>
                <a:uFillTx/>
              </a:rPr>
              <a:t>diagnosticSettings</a:t>
            </a:r>
            <a:r>
              <a:rPr kumimoji="0" lang="en-US" altLang="ja-JP" sz="1050" b="0" i="0" u="none" strike="noStrike" kern="0" cap="none" spc="0" normalizeH="0" baseline="0" noProof="0">
                <a:ln>
                  <a:noFill/>
                </a:ln>
                <a:solidFill>
                  <a:srgbClr val="000000"/>
                </a:solidFill>
                <a:effectLst/>
                <a:uLnTx/>
                <a:uFillTx/>
              </a:rPr>
              <a:t>/write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 </a:t>
            </a:r>
            <a:r>
              <a:rPr kumimoji="0" lang="en-US" altLang="ja-JP" sz="1050" b="0" i="0" u="none" strike="noStrike" kern="0" cap="none" spc="0" normalizeH="0" baseline="0" noProof="0">
                <a:ln>
                  <a:noFill/>
                </a:ln>
                <a:solidFill>
                  <a:srgbClr val="000000"/>
                </a:solidFill>
                <a:effectLst/>
                <a:uLnTx/>
                <a:uFillTx/>
              </a:rPr>
              <a:t>Log Analytics </a:t>
            </a:r>
            <a:r>
              <a:rPr kumimoji="0" lang="ja-JP" altLang="en-US" sz="1050" b="0" i="0" u="none" strike="noStrike" kern="0" cap="none" spc="0" normalizeH="0" baseline="0" noProof="0">
                <a:ln>
                  <a:noFill/>
                </a:ln>
                <a:solidFill>
                  <a:srgbClr val="000000"/>
                </a:solidFill>
                <a:effectLst/>
                <a:uLnTx/>
                <a:uFillTx/>
              </a:rPr>
              <a:t>作成者が既に割り当てられている場合は追加のアクセス許可は不要</a:t>
            </a:r>
          </a:p>
        </p:txBody>
      </p:sp>
      <p:sp>
        <p:nvSpPr>
          <p:cNvPr id="15" name="テキスト ボックス 11">
            <a:extLst>
              <a:ext uri="{FF2B5EF4-FFF2-40B4-BE49-F238E27FC236}">
                <a16:creationId xmlns:a16="http://schemas.microsoft.com/office/drawing/2014/main" id="{519FBF2F-D14D-3FDC-F652-731E533B27CD}"/>
              </a:ext>
            </a:extLst>
          </p:cNvPr>
          <p:cNvSpPr txBox="1"/>
          <p:nvPr/>
        </p:nvSpPr>
        <p:spPr>
          <a:xfrm>
            <a:off x="382465" y="2645537"/>
            <a:ext cx="4117648"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2) </a:t>
            </a:r>
            <a:r>
              <a:rPr kumimoji="0" lang="ja-JP" altLang="en-US" sz="1200" b="1" i="0" u="none" strike="noStrike" kern="0" cap="none" spc="0" normalizeH="0" baseline="0" noProof="0" dirty="0">
                <a:ln>
                  <a:noFill/>
                </a:ln>
                <a:solidFill>
                  <a:srgbClr val="0078D4"/>
                </a:solidFill>
                <a:effectLst/>
                <a:uLnTx/>
                <a:uFillTx/>
              </a:rPr>
              <a:t>アクセス権のあるリソースからのログ送信、ログアクセスを許可</a:t>
            </a:r>
          </a:p>
        </p:txBody>
      </p:sp>
      <p:sp>
        <p:nvSpPr>
          <p:cNvPr id="16" name="吹き出し: 四角形 13">
            <a:extLst>
              <a:ext uri="{FF2B5EF4-FFF2-40B4-BE49-F238E27FC236}">
                <a16:creationId xmlns:a16="http://schemas.microsoft.com/office/drawing/2014/main" id="{773CC8FF-C880-9F5F-FFDD-B52ED878C926}"/>
              </a:ext>
            </a:extLst>
          </p:cNvPr>
          <p:cNvSpPr/>
          <p:nvPr/>
        </p:nvSpPr>
        <p:spPr>
          <a:xfrm>
            <a:off x="5882450" y="2999838"/>
            <a:ext cx="1683331" cy="592171"/>
          </a:xfrm>
          <a:prstGeom prst="wedgeRectCallout">
            <a:avLst>
              <a:gd name="adj1" fmla="val -81204"/>
              <a:gd name="adj2" fmla="val 40200"/>
            </a:avLst>
          </a:prstGeom>
          <a:solidFill>
            <a:srgbClr val="0078D4"/>
          </a:solidFill>
          <a:ln w="12700" cap="flat" cmpd="sng" algn="ctr">
            <a:noFill/>
            <a:prstDash val="solid"/>
            <a:miter lim="800000"/>
          </a:ln>
          <a:effectLst/>
        </p:spPr>
        <p:txBody>
          <a:bodyPr rtlCol="0" anchor="ct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ワークスペースレベルのクエリは不可</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診断設定を行うためのワークスペースの列挙、設定が可能</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対象リソースのログアクセスが可能</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17" name="テキスト ボックス 14">
            <a:extLst>
              <a:ext uri="{FF2B5EF4-FFF2-40B4-BE49-F238E27FC236}">
                <a16:creationId xmlns:a16="http://schemas.microsoft.com/office/drawing/2014/main" id="{416CA6E9-CB70-EA25-F15D-4C97AFB50674}"/>
              </a:ext>
            </a:extLst>
          </p:cNvPr>
          <p:cNvSpPr txBox="1"/>
          <p:nvPr/>
        </p:nvSpPr>
        <p:spPr>
          <a:xfrm>
            <a:off x="228600" y="4193960"/>
            <a:ext cx="6255726" cy="715566"/>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a:t>
            </a:r>
            <a:r>
              <a:rPr kumimoji="0" lang="ja-JP" altLang="en-US" sz="1050" b="1" i="0" u="sng" strike="noStrike" kern="0" cap="none" spc="0" normalizeH="0" baseline="0" noProof="0">
                <a:ln>
                  <a:noFill/>
                </a:ln>
                <a:solidFill>
                  <a:srgbClr val="D83B01"/>
                </a:solidFill>
                <a:effectLst/>
                <a:uLnTx/>
                <a:uFillTx/>
              </a:rPr>
              <a:t>非</a:t>
            </a:r>
            <a:r>
              <a:rPr kumimoji="0" lang="ja-JP" altLang="en-US" sz="1050" b="0" i="0" u="none" strike="noStrike" kern="0" cap="none" spc="0" normalizeH="0" baseline="0" noProof="0">
                <a:ln>
                  <a:noFill/>
                </a:ln>
                <a:solidFill>
                  <a:srgbClr val="000000"/>
                </a:solidFill>
                <a:effectLst/>
                <a:uLnTx/>
                <a:uFillTx/>
              </a:rPr>
              <a:t>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a:t>
            </a:r>
            <a:r>
              <a:rPr kumimoji="0" lang="en-US" altLang="ja-JP" sz="1050" b="0" i="0" u="none" strike="noStrike" kern="0" cap="none" spc="0" normalizeH="0" baseline="0" noProof="0" err="1">
                <a:ln>
                  <a:noFill/>
                </a:ln>
                <a:solidFill>
                  <a:srgbClr val="000000"/>
                </a:solidFill>
                <a:effectLst/>
                <a:uLnTx/>
                <a:uFillTx/>
              </a:rPr>
              <a:t>SecurityEvent</a:t>
            </a:r>
            <a:r>
              <a:rPr kumimoji="0" lang="en-US" altLang="ja-JP" sz="1050" b="0" i="0" u="none" strike="noStrike" kern="0" cap="none" spc="0" normalizeH="0" baseline="0" noProof="0">
                <a:ln>
                  <a:noFill/>
                </a:ln>
                <a:solidFill>
                  <a:srgbClr val="000000"/>
                </a:solidFill>
                <a:effectLst/>
                <a:uLnTx/>
                <a:uFillTx/>
              </a:rPr>
              <a:t>/read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p:txBody>
      </p:sp>
      <p:sp>
        <p:nvSpPr>
          <p:cNvPr id="18" name="テキスト ボックス 15">
            <a:extLst>
              <a:ext uri="{FF2B5EF4-FFF2-40B4-BE49-F238E27FC236}">
                <a16:creationId xmlns:a16="http://schemas.microsoft.com/office/drawing/2014/main" id="{B008E5B4-75D5-1ABD-68A9-FB6C5923E0B3}"/>
              </a:ext>
            </a:extLst>
          </p:cNvPr>
          <p:cNvSpPr txBox="1"/>
          <p:nvPr/>
        </p:nvSpPr>
        <p:spPr>
          <a:xfrm>
            <a:off x="382465" y="4099855"/>
            <a:ext cx="5754314"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3) </a:t>
            </a:r>
            <a:r>
              <a:rPr kumimoji="0" lang="ja-JP" altLang="en-US" sz="1200" b="1" i="0" u="none" strike="noStrike" kern="0" cap="none" spc="0" normalizeH="0" baseline="0" noProof="0" dirty="0">
                <a:ln>
                  <a:noFill/>
                </a:ln>
                <a:solidFill>
                  <a:srgbClr val="0078D4"/>
                </a:solidFill>
                <a:effectLst/>
                <a:uLnTx/>
                <a:uFillTx/>
              </a:rPr>
              <a:t>アクセス権のあるリソースからのログ送信、セキュリティイベントを拒否</a:t>
            </a:r>
            <a:r>
              <a:rPr kumimoji="0" lang="en-US" altLang="ja-JP" sz="1200" b="1" i="0" u="none" strike="noStrike" kern="0" cap="none" spc="0" normalizeH="0" baseline="0" noProof="0" dirty="0">
                <a:ln>
                  <a:noFill/>
                </a:ln>
                <a:solidFill>
                  <a:srgbClr val="0078D4"/>
                </a:solidFill>
                <a:effectLst/>
                <a:uLnTx/>
                <a:uFillTx/>
              </a:rPr>
              <a:t>/</a:t>
            </a:r>
            <a:r>
              <a:rPr kumimoji="0" lang="ja-JP" altLang="en-US" sz="1200" b="1" i="0" u="none" strike="noStrike" kern="0" cap="none" spc="0" normalizeH="0" baseline="0" noProof="0" dirty="0">
                <a:ln>
                  <a:noFill/>
                </a:ln>
                <a:solidFill>
                  <a:srgbClr val="0078D4"/>
                </a:solidFill>
                <a:effectLst/>
                <a:uLnTx/>
                <a:uFillTx/>
              </a:rPr>
              <a:t>ログアクセスを許可</a:t>
            </a:r>
          </a:p>
        </p:txBody>
      </p:sp>
      <p:sp>
        <p:nvSpPr>
          <p:cNvPr id="19" name="テキスト ボックス 17">
            <a:extLst>
              <a:ext uri="{FF2B5EF4-FFF2-40B4-BE49-F238E27FC236}">
                <a16:creationId xmlns:a16="http://schemas.microsoft.com/office/drawing/2014/main" id="{DF5A7EA2-8DDD-42D5-4B97-F9C5A47CB445}"/>
              </a:ext>
            </a:extLst>
          </p:cNvPr>
          <p:cNvSpPr txBox="1"/>
          <p:nvPr/>
        </p:nvSpPr>
        <p:spPr>
          <a:xfrm>
            <a:off x="228600" y="5163263"/>
            <a:ext cx="6255726" cy="1228442"/>
          </a:xfrm>
          <a:prstGeom prst="roundRect">
            <a:avLst>
              <a:gd name="adj" fmla="val 9554"/>
            </a:avLst>
          </a:prstGeom>
          <a:noFill/>
          <a:ln>
            <a:solidFill>
              <a:srgbClr val="0078D4"/>
            </a:solidFill>
          </a:ln>
        </p:spPr>
        <p:txBody>
          <a:bodyPr wrap="square" tIns="14400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"Actions":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/workspaces/query/Heartbeat/read",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AzureActivity</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p>
        </p:txBody>
      </p:sp>
      <p:sp>
        <p:nvSpPr>
          <p:cNvPr id="20" name="テキスト ボックス 18">
            <a:extLst>
              <a:ext uri="{FF2B5EF4-FFF2-40B4-BE49-F238E27FC236}">
                <a16:creationId xmlns:a16="http://schemas.microsoft.com/office/drawing/2014/main" id="{658D9A20-66B6-F33A-7E02-1A44D9B77E45}"/>
              </a:ext>
            </a:extLst>
          </p:cNvPr>
          <p:cNvSpPr txBox="1"/>
          <p:nvPr/>
        </p:nvSpPr>
        <p:spPr>
          <a:xfrm>
            <a:off x="382465" y="5069158"/>
            <a:ext cx="2570750"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4) </a:t>
            </a:r>
            <a:r>
              <a:rPr kumimoji="0" lang="ja-JP" altLang="en-US" sz="1200" b="1" i="0" u="none" strike="noStrike" kern="0" cap="none" spc="0" normalizeH="0" baseline="0" noProof="0" dirty="0">
                <a:ln>
                  <a:noFill/>
                </a:ln>
                <a:solidFill>
                  <a:srgbClr val="0078D4"/>
                </a:solidFill>
                <a:effectLst/>
                <a:uLnTx/>
                <a:uFillTx/>
              </a:rPr>
              <a:t>特定のテーブルにのみアクセス許可</a:t>
            </a:r>
          </a:p>
        </p:txBody>
      </p:sp>
      <p:sp>
        <p:nvSpPr>
          <p:cNvPr id="21" name="吹き出し: 四角形 20">
            <a:extLst>
              <a:ext uri="{FF2B5EF4-FFF2-40B4-BE49-F238E27FC236}">
                <a16:creationId xmlns:a16="http://schemas.microsoft.com/office/drawing/2014/main" id="{7521A253-95C2-D345-2432-8CDD769E1D59}"/>
              </a:ext>
            </a:extLst>
          </p:cNvPr>
          <p:cNvSpPr/>
          <p:nvPr/>
        </p:nvSpPr>
        <p:spPr>
          <a:xfrm>
            <a:off x="5882450" y="5215392"/>
            <a:ext cx="1683331" cy="592171"/>
          </a:xfrm>
          <a:prstGeom prst="wedgeRectCallout">
            <a:avLst>
              <a:gd name="adj1" fmla="val -81204"/>
              <a:gd name="adj2" fmla="val 40200"/>
            </a:avLst>
          </a:prstGeom>
          <a:solidFill>
            <a:srgbClr val="0078D4"/>
          </a:solidFill>
          <a:ln w="12700" cap="flat" cmpd="sng" algn="ctr">
            <a:noFill/>
            <a:prstDash val="solid"/>
            <a:miter lim="800000"/>
          </a:ln>
          <a:effectLst/>
        </p:spPr>
        <p:txBody>
          <a:bodyPr rtlCol="0" anchor="ct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リソースへのアクセス許可はしない</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ワークスペースのクエリ、特定テーブルの読み取り権限のみを付与</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p:txBody>
      </p:sp>
    </p:spTree>
    <p:extLst>
      <p:ext uri="{BB962C8B-B14F-4D97-AF65-F5344CB8AC3E}">
        <p14:creationId xmlns:p14="http://schemas.microsoft.com/office/powerpoint/2010/main" val="126347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BEF4833-D33B-7933-CA0E-E6251A28B741}"/>
              </a:ext>
            </a:extLst>
          </p:cNvPr>
          <p:cNvSpPr txBox="1"/>
          <p:nvPr/>
        </p:nvSpPr>
        <p:spPr>
          <a:xfrm>
            <a:off x="2967011" y="1735775"/>
            <a:ext cx="574196" cy="261610"/>
          </a:xfrm>
          <a:prstGeom prst="rect">
            <a:avLst/>
          </a:prstGeom>
          <a:noFill/>
        </p:spPr>
        <p:txBody>
          <a:bodyPr wrap="none" rtlCol="0">
            <a:spAutoFit/>
          </a:bodyPr>
          <a:lstStyle/>
          <a:p>
            <a:pPr algn="ctr"/>
            <a:r>
              <a:rPr kumimoji="1" lang="en-US" altLang="ja-JP" sz="1100" dirty="0">
                <a:latin typeface="Yu Gothic UI" panose="020B0500000000000000" pitchFamily="50" charset="-128"/>
                <a:ea typeface="Yu Gothic UI" panose="020B0500000000000000" pitchFamily="50" charset="-128"/>
              </a:rPr>
              <a:t>Tokyo</a:t>
            </a:r>
            <a:endParaRPr kumimoji="1" lang="en-US" sz="1100" dirty="0">
              <a:latin typeface="Yu Gothic UI" panose="020B0500000000000000" pitchFamily="50" charset="-128"/>
              <a:ea typeface="Yu Gothic UI" panose="020B0500000000000000" pitchFamily="50" charset="-128"/>
            </a:endParaRPr>
          </a:p>
        </p:txBody>
      </p:sp>
      <p:sp>
        <p:nvSpPr>
          <p:cNvPr id="7" name="正方形/長方形 6">
            <a:extLst>
              <a:ext uri="{FF2B5EF4-FFF2-40B4-BE49-F238E27FC236}">
                <a16:creationId xmlns:a16="http://schemas.microsoft.com/office/drawing/2014/main" id="{5110CDD6-9BFC-5332-DA33-AFBE3A9F7606}"/>
              </a:ext>
            </a:extLst>
          </p:cNvPr>
          <p:cNvSpPr/>
          <p:nvPr/>
        </p:nvSpPr>
        <p:spPr>
          <a:xfrm>
            <a:off x="3002081" y="1999476"/>
            <a:ext cx="504056" cy="36658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atin typeface="Yu Gothic UI" panose="020B0500000000000000" pitchFamily="50" charset="-128"/>
              <a:ea typeface="Yu Gothic UI" panose="020B0500000000000000" pitchFamily="50" charset="-128"/>
            </a:endParaRPr>
          </a:p>
        </p:txBody>
      </p:sp>
      <p:grpSp>
        <p:nvGrpSpPr>
          <p:cNvPr id="8" name="グループ化 7">
            <a:extLst>
              <a:ext uri="{FF2B5EF4-FFF2-40B4-BE49-F238E27FC236}">
                <a16:creationId xmlns:a16="http://schemas.microsoft.com/office/drawing/2014/main" id="{114E0610-B155-38FB-D76B-65D6957D5875}"/>
              </a:ext>
            </a:extLst>
          </p:cNvPr>
          <p:cNvGrpSpPr/>
          <p:nvPr/>
        </p:nvGrpSpPr>
        <p:grpSpPr>
          <a:xfrm>
            <a:off x="4619387" y="1881455"/>
            <a:ext cx="444835" cy="271844"/>
            <a:chOff x="1944688" y="350838"/>
            <a:chExt cx="571501" cy="349251"/>
          </a:xfrm>
        </p:grpSpPr>
        <p:sp>
          <p:nvSpPr>
            <p:cNvPr id="9" name="Rectangle 20">
              <a:extLst>
                <a:ext uri="{FF2B5EF4-FFF2-40B4-BE49-F238E27FC236}">
                  <a16:creationId xmlns:a16="http://schemas.microsoft.com/office/drawing/2014/main" id="{7B2E5144-4389-C432-0BC1-499FFD55DB20}"/>
                </a:ext>
              </a:extLst>
            </p:cNvPr>
            <p:cNvSpPr>
              <a:spLocks noChangeArrowheads="1"/>
            </p:cNvSpPr>
            <p:nvPr/>
          </p:nvSpPr>
          <p:spPr bwMode="auto">
            <a:xfrm>
              <a:off x="2055813" y="614363"/>
              <a:ext cx="354013" cy="428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0" name="Freeform 21">
              <a:extLst>
                <a:ext uri="{FF2B5EF4-FFF2-40B4-BE49-F238E27FC236}">
                  <a16:creationId xmlns:a16="http://schemas.microsoft.com/office/drawing/2014/main" id="{76EB983F-3EC4-A6DD-E220-69E8D9DC3B2D}"/>
                </a:ext>
              </a:extLst>
            </p:cNvPr>
            <p:cNvSpPr>
              <a:spLocks/>
            </p:cNvSpPr>
            <p:nvPr/>
          </p:nvSpPr>
          <p:spPr bwMode="auto">
            <a:xfrm>
              <a:off x="2012951" y="428626"/>
              <a:ext cx="203200" cy="200025"/>
            </a:xfrm>
            <a:custGeom>
              <a:avLst/>
              <a:gdLst>
                <a:gd name="T0" fmla="*/ 0 w 128"/>
                <a:gd name="T1" fmla="*/ 108 h 126"/>
                <a:gd name="T2" fmla="*/ 108 w 128"/>
                <a:gd name="T3" fmla="*/ 0 h 126"/>
                <a:gd name="T4" fmla="*/ 128 w 128"/>
                <a:gd name="T5" fmla="*/ 18 h 126"/>
                <a:gd name="T6" fmla="*/ 20 w 128"/>
                <a:gd name="T7" fmla="*/ 126 h 126"/>
                <a:gd name="T8" fmla="*/ 0 w 128"/>
                <a:gd name="T9" fmla="*/ 108 h 126"/>
              </a:gdLst>
              <a:ahLst/>
              <a:cxnLst>
                <a:cxn ang="0">
                  <a:pos x="T0" y="T1"/>
                </a:cxn>
                <a:cxn ang="0">
                  <a:pos x="T2" y="T3"/>
                </a:cxn>
                <a:cxn ang="0">
                  <a:pos x="T4" y="T5"/>
                </a:cxn>
                <a:cxn ang="0">
                  <a:pos x="T6" y="T7"/>
                </a:cxn>
                <a:cxn ang="0">
                  <a:pos x="T8" y="T9"/>
                </a:cxn>
              </a:cxnLst>
              <a:rect l="0" t="0" r="r" b="b"/>
              <a:pathLst>
                <a:path w="128" h="126">
                  <a:moveTo>
                    <a:pt x="0" y="108"/>
                  </a:moveTo>
                  <a:lnTo>
                    <a:pt x="108" y="0"/>
                  </a:lnTo>
                  <a:lnTo>
                    <a:pt x="128" y="18"/>
                  </a:lnTo>
                  <a:lnTo>
                    <a:pt x="20" y="126"/>
                  </a:lnTo>
                  <a:lnTo>
                    <a:pt x="0"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1" name="Freeform 22">
              <a:extLst>
                <a:ext uri="{FF2B5EF4-FFF2-40B4-BE49-F238E27FC236}">
                  <a16:creationId xmlns:a16="http://schemas.microsoft.com/office/drawing/2014/main" id="{07BCB7CD-A5CA-DE34-7917-58FBB15F5EE6}"/>
                </a:ext>
              </a:extLst>
            </p:cNvPr>
            <p:cNvSpPr>
              <a:spLocks/>
            </p:cNvSpPr>
            <p:nvPr/>
          </p:nvSpPr>
          <p:spPr bwMode="auto">
            <a:xfrm>
              <a:off x="2244726" y="428626"/>
              <a:ext cx="200025" cy="200025"/>
            </a:xfrm>
            <a:custGeom>
              <a:avLst/>
              <a:gdLst>
                <a:gd name="T0" fmla="*/ 18 w 126"/>
                <a:gd name="T1" fmla="*/ 0 h 126"/>
                <a:gd name="T2" fmla="*/ 126 w 126"/>
                <a:gd name="T3" fmla="*/ 108 h 126"/>
                <a:gd name="T4" fmla="*/ 108 w 126"/>
                <a:gd name="T5" fmla="*/ 126 h 126"/>
                <a:gd name="T6" fmla="*/ 0 w 126"/>
                <a:gd name="T7" fmla="*/ 20 h 126"/>
                <a:gd name="T8" fmla="*/ 18 w 126"/>
                <a:gd name="T9" fmla="*/ 0 h 126"/>
              </a:gdLst>
              <a:ahLst/>
              <a:cxnLst>
                <a:cxn ang="0">
                  <a:pos x="T0" y="T1"/>
                </a:cxn>
                <a:cxn ang="0">
                  <a:pos x="T2" y="T3"/>
                </a:cxn>
                <a:cxn ang="0">
                  <a:pos x="T4" y="T5"/>
                </a:cxn>
                <a:cxn ang="0">
                  <a:pos x="T6" y="T7"/>
                </a:cxn>
                <a:cxn ang="0">
                  <a:pos x="T8" y="T9"/>
                </a:cxn>
              </a:cxnLst>
              <a:rect l="0" t="0" r="r" b="b"/>
              <a:pathLst>
                <a:path w="126" h="126">
                  <a:moveTo>
                    <a:pt x="18" y="0"/>
                  </a:moveTo>
                  <a:lnTo>
                    <a:pt x="126" y="108"/>
                  </a:lnTo>
                  <a:lnTo>
                    <a:pt x="108" y="126"/>
                  </a:lnTo>
                  <a:lnTo>
                    <a:pt x="0" y="2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2" name="Freeform 23">
              <a:extLst>
                <a:ext uri="{FF2B5EF4-FFF2-40B4-BE49-F238E27FC236}">
                  <a16:creationId xmlns:a16="http://schemas.microsoft.com/office/drawing/2014/main" id="{A366DC47-C5C4-29BD-A004-CE8ECFA3624C}"/>
                </a:ext>
              </a:extLst>
            </p:cNvPr>
            <p:cNvSpPr>
              <a:spLocks noEditPoints="1"/>
            </p:cNvSpPr>
            <p:nvPr/>
          </p:nvSpPr>
          <p:spPr bwMode="auto">
            <a:xfrm>
              <a:off x="2163763" y="350838"/>
              <a:ext cx="130175" cy="125413"/>
            </a:xfrm>
            <a:custGeom>
              <a:avLst/>
              <a:gdLst>
                <a:gd name="T0" fmla="*/ 23 w 45"/>
                <a:gd name="T1" fmla="*/ 0 h 44"/>
                <a:gd name="T2" fmla="*/ 0 w 45"/>
                <a:gd name="T3" fmla="*/ 22 h 44"/>
                <a:gd name="T4" fmla="*/ 23 w 45"/>
                <a:gd name="T5" fmla="*/ 44 h 44"/>
                <a:gd name="T6" fmla="*/ 45 w 45"/>
                <a:gd name="T7" fmla="*/ 22 h 44"/>
                <a:gd name="T8" fmla="*/ 23 w 45"/>
                <a:gd name="T9" fmla="*/ 0 h 44"/>
                <a:gd name="T10" fmla="*/ 23 w 45"/>
                <a:gd name="T11" fmla="*/ 29 h 44"/>
                <a:gd name="T12" fmla="*/ 15 w 45"/>
                <a:gd name="T13" fmla="*/ 22 h 44"/>
                <a:gd name="T14" fmla="*/ 23 w 45"/>
                <a:gd name="T15" fmla="*/ 15 h 44"/>
                <a:gd name="T16" fmla="*/ 30 w 45"/>
                <a:gd name="T17" fmla="*/ 22 h 44"/>
                <a:gd name="T18" fmla="*/ 23 w 45"/>
                <a:gd name="T19"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23" y="0"/>
                  </a:moveTo>
                  <a:cubicBezTo>
                    <a:pt x="10" y="0"/>
                    <a:pt x="0" y="10"/>
                    <a:pt x="0" y="22"/>
                  </a:cubicBezTo>
                  <a:cubicBezTo>
                    <a:pt x="0" y="34"/>
                    <a:pt x="10" y="44"/>
                    <a:pt x="23" y="44"/>
                  </a:cubicBezTo>
                  <a:cubicBezTo>
                    <a:pt x="35" y="44"/>
                    <a:pt x="45" y="34"/>
                    <a:pt x="45" y="22"/>
                  </a:cubicBezTo>
                  <a:cubicBezTo>
                    <a:pt x="45" y="10"/>
                    <a:pt x="35" y="0"/>
                    <a:pt x="23" y="0"/>
                  </a:cubicBezTo>
                  <a:close/>
                  <a:moveTo>
                    <a:pt x="23" y="29"/>
                  </a:moveTo>
                  <a:cubicBezTo>
                    <a:pt x="19" y="29"/>
                    <a:pt x="15" y="26"/>
                    <a:pt x="15" y="22"/>
                  </a:cubicBezTo>
                  <a:cubicBezTo>
                    <a:pt x="15" y="18"/>
                    <a:pt x="19" y="15"/>
                    <a:pt x="23" y="15"/>
                  </a:cubicBezTo>
                  <a:cubicBezTo>
                    <a:pt x="27" y="15"/>
                    <a:pt x="30" y="18"/>
                    <a:pt x="30" y="22"/>
                  </a:cubicBezTo>
                  <a:cubicBezTo>
                    <a:pt x="30" y="26"/>
                    <a:pt x="27" y="29"/>
                    <a:pt x="23" y="29"/>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3" name="Freeform 24">
              <a:extLst>
                <a:ext uri="{FF2B5EF4-FFF2-40B4-BE49-F238E27FC236}">
                  <a16:creationId xmlns:a16="http://schemas.microsoft.com/office/drawing/2014/main" id="{7E51468D-5072-DCF0-34BD-4EDA7EE9BD47}"/>
                </a:ext>
              </a:extLst>
            </p:cNvPr>
            <p:cNvSpPr>
              <a:spLocks noEditPoints="1"/>
            </p:cNvSpPr>
            <p:nvPr/>
          </p:nvSpPr>
          <p:spPr bwMode="auto">
            <a:xfrm>
              <a:off x="1944688" y="571501"/>
              <a:ext cx="125413" cy="128588"/>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0 h 45"/>
                <a:gd name="T12" fmla="*/ 15 w 44"/>
                <a:gd name="T13" fmla="*/ 23 h 45"/>
                <a:gd name="T14" fmla="*/ 22 w 44"/>
                <a:gd name="T15" fmla="*/ 15 h 45"/>
                <a:gd name="T16" fmla="*/ 29 w 44"/>
                <a:gd name="T17" fmla="*/ 23 h 45"/>
                <a:gd name="T18" fmla="*/ 22 w 44"/>
                <a:gd name="T19"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10" y="0"/>
                    <a:pt x="0" y="10"/>
                    <a:pt x="0" y="23"/>
                  </a:cubicBezTo>
                  <a:cubicBezTo>
                    <a:pt x="0" y="35"/>
                    <a:pt x="10" y="45"/>
                    <a:pt x="22" y="45"/>
                  </a:cubicBezTo>
                  <a:cubicBezTo>
                    <a:pt x="34" y="45"/>
                    <a:pt x="44" y="35"/>
                    <a:pt x="44" y="23"/>
                  </a:cubicBezTo>
                  <a:cubicBezTo>
                    <a:pt x="44" y="10"/>
                    <a:pt x="34" y="0"/>
                    <a:pt x="22" y="0"/>
                  </a:cubicBezTo>
                  <a:close/>
                  <a:moveTo>
                    <a:pt x="22" y="30"/>
                  </a:moveTo>
                  <a:cubicBezTo>
                    <a:pt x="18" y="30"/>
                    <a:pt x="15" y="27"/>
                    <a:pt x="15" y="23"/>
                  </a:cubicBezTo>
                  <a:cubicBezTo>
                    <a:pt x="15" y="19"/>
                    <a:pt x="18" y="15"/>
                    <a:pt x="22" y="15"/>
                  </a:cubicBezTo>
                  <a:cubicBezTo>
                    <a:pt x="26" y="15"/>
                    <a:pt x="29" y="19"/>
                    <a:pt x="29" y="23"/>
                  </a:cubicBezTo>
                  <a:cubicBezTo>
                    <a:pt x="29" y="27"/>
                    <a:pt x="26" y="30"/>
                    <a:pt x="22" y="3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4" name="Freeform 25">
              <a:extLst>
                <a:ext uri="{FF2B5EF4-FFF2-40B4-BE49-F238E27FC236}">
                  <a16:creationId xmlns:a16="http://schemas.microsoft.com/office/drawing/2014/main" id="{ED01C3BC-AFFF-F4B5-C773-499EABB69085}"/>
                </a:ext>
              </a:extLst>
            </p:cNvPr>
            <p:cNvSpPr>
              <a:spLocks noEditPoints="1"/>
            </p:cNvSpPr>
            <p:nvPr/>
          </p:nvSpPr>
          <p:spPr bwMode="auto">
            <a:xfrm>
              <a:off x="2387601" y="571501"/>
              <a:ext cx="128588" cy="128588"/>
            </a:xfrm>
            <a:custGeom>
              <a:avLst/>
              <a:gdLst>
                <a:gd name="T0" fmla="*/ 22 w 45"/>
                <a:gd name="T1" fmla="*/ 0 h 45"/>
                <a:gd name="T2" fmla="*/ 0 w 45"/>
                <a:gd name="T3" fmla="*/ 23 h 45"/>
                <a:gd name="T4" fmla="*/ 22 w 45"/>
                <a:gd name="T5" fmla="*/ 45 h 45"/>
                <a:gd name="T6" fmla="*/ 45 w 45"/>
                <a:gd name="T7" fmla="*/ 23 h 45"/>
                <a:gd name="T8" fmla="*/ 22 w 45"/>
                <a:gd name="T9" fmla="*/ 0 h 45"/>
                <a:gd name="T10" fmla="*/ 22 w 45"/>
                <a:gd name="T11" fmla="*/ 30 h 45"/>
                <a:gd name="T12" fmla="*/ 15 w 45"/>
                <a:gd name="T13" fmla="*/ 23 h 45"/>
                <a:gd name="T14" fmla="*/ 22 w 45"/>
                <a:gd name="T15" fmla="*/ 15 h 45"/>
                <a:gd name="T16" fmla="*/ 29 w 45"/>
                <a:gd name="T17" fmla="*/ 23 h 45"/>
                <a:gd name="T18" fmla="*/ 22 w 45"/>
                <a:gd name="T19"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22" y="30"/>
                  </a:moveTo>
                  <a:cubicBezTo>
                    <a:pt x="18" y="30"/>
                    <a:pt x="15" y="27"/>
                    <a:pt x="15" y="23"/>
                  </a:cubicBezTo>
                  <a:cubicBezTo>
                    <a:pt x="15" y="19"/>
                    <a:pt x="18" y="15"/>
                    <a:pt x="22" y="15"/>
                  </a:cubicBezTo>
                  <a:cubicBezTo>
                    <a:pt x="26" y="15"/>
                    <a:pt x="29" y="19"/>
                    <a:pt x="29" y="23"/>
                  </a:cubicBezTo>
                  <a:cubicBezTo>
                    <a:pt x="29" y="27"/>
                    <a:pt x="26" y="30"/>
                    <a:pt x="22" y="3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grpSp>
      <p:sp>
        <p:nvSpPr>
          <p:cNvPr id="6" name="テキスト ボックス 5">
            <a:extLst>
              <a:ext uri="{FF2B5EF4-FFF2-40B4-BE49-F238E27FC236}">
                <a16:creationId xmlns:a16="http://schemas.microsoft.com/office/drawing/2014/main" id="{20FEAD3B-C02B-3D88-6B16-D25ACD0CCBCF}"/>
              </a:ext>
            </a:extLst>
          </p:cNvPr>
          <p:cNvSpPr txBox="1"/>
          <p:nvPr/>
        </p:nvSpPr>
        <p:spPr>
          <a:xfrm>
            <a:off x="4411782" y="2256240"/>
            <a:ext cx="839214" cy="246221"/>
          </a:xfrm>
          <a:prstGeom prst="rect">
            <a:avLst/>
          </a:prstGeom>
          <a:noFill/>
        </p:spPr>
        <p:txBody>
          <a:bodyPr wrap="square" lIns="0" tIns="0" rIns="0" bIns="0">
            <a:spAutoFit/>
          </a:bodyPr>
          <a:lstStyle/>
          <a:p>
            <a:pPr algn="ctr"/>
            <a:r>
              <a:rPr lang="en-US" altLang="ja-JP" sz="800" dirty="0">
                <a:latin typeface="Yu Gothic UI" panose="020B0500000000000000" pitchFamily="50" charset="-128"/>
                <a:ea typeface="Yu Gothic UI" panose="020B0500000000000000" pitchFamily="50" charset="-128"/>
              </a:rPr>
              <a:t>er-</a:t>
            </a:r>
            <a:r>
              <a:rPr lang="en-US" altLang="ja-JP" sz="800" dirty="0" err="1">
                <a:latin typeface="Yu Gothic UI" panose="020B0500000000000000" pitchFamily="50" charset="-128"/>
                <a:ea typeface="Yu Gothic UI" panose="020B0500000000000000" pitchFamily="50" charset="-128"/>
              </a:rPr>
              <a:t>tokyo</a:t>
            </a:r>
            <a:endParaRPr lang="en-US" altLang="ja-JP" sz="800" dirty="0">
              <a:latin typeface="Yu Gothic UI" panose="020B0500000000000000" pitchFamily="50" charset="-128"/>
              <a:ea typeface="Yu Gothic UI" panose="020B0500000000000000" pitchFamily="50" charset="-128"/>
            </a:endParaRPr>
          </a:p>
          <a:p>
            <a:pPr algn="ctr"/>
            <a:r>
              <a:rPr lang="en-US" altLang="ja-JP" sz="800" dirty="0">
                <a:latin typeface="Yu Gothic UI" panose="020B0500000000000000" pitchFamily="50" charset="-128"/>
                <a:ea typeface="Yu Gothic UI" panose="020B0500000000000000" pitchFamily="50" charset="-128"/>
              </a:rPr>
              <a:t>(ExpressRoute)</a:t>
            </a:r>
          </a:p>
        </p:txBody>
      </p:sp>
      <p:sp>
        <p:nvSpPr>
          <p:cNvPr id="28" name="テキスト ボックス 27">
            <a:extLst>
              <a:ext uri="{FF2B5EF4-FFF2-40B4-BE49-F238E27FC236}">
                <a16:creationId xmlns:a16="http://schemas.microsoft.com/office/drawing/2014/main" id="{64F3FAF7-D980-EB76-2ACB-6BCB77C2D3E5}"/>
              </a:ext>
            </a:extLst>
          </p:cNvPr>
          <p:cNvSpPr txBox="1"/>
          <p:nvPr/>
        </p:nvSpPr>
        <p:spPr>
          <a:xfrm>
            <a:off x="613646" y="1534528"/>
            <a:ext cx="872355" cy="276999"/>
          </a:xfrm>
          <a:prstGeom prst="rect">
            <a:avLst/>
          </a:prstGeom>
          <a:noFill/>
        </p:spPr>
        <p:txBody>
          <a:bodyPr wrap="none" rtlCol="0">
            <a:spAutoFit/>
          </a:bodyPr>
          <a:lstStyle/>
          <a:p>
            <a:r>
              <a:rPr lang="ja-JP" altLang="en-US" sz="1200" b="1" u="sng" dirty="0">
                <a:latin typeface="Yu Gothic UI" panose="020B0500000000000000" pitchFamily="50" charset="-128"/>
                <a:ea typeface="Yu Gothic UI" panose="020B0500000000000000" pitchFamily="50" charset="-128"/>
              </a:rPr>
              <a:t>オンプレミス</a:t>
            </a:r>
            <a:endParaRPr kumimoji="1" lang="en-US" sz="1200" b="1" u="sng" dirty="0">
              <a:latin typeface="Yu Gothic UI" panose="020B0500000000000000" pitchFamily="50" charset="-128"/>
              <a:ea typeface="Yu Gothic UI" panose="020B0500000000000000" pitchFamily="50" charset="-128"/>
            </a:endParaRPr>
          </a:p>
        </p:txBody>
      </p:sp>
      <p:grpSp>
        <p:nvGrpSpPr>
          <p:cNvPr id="130" name="グループ化 129">
            <a:extLst>
              <a:ext uri="{FF2B5EF4-FFF2-40B4-BE49-F238E27FC236}">
                <a16:creationId xmlns:a16="http://schemas.microsoft.com/office/drawing/2014/main" id="{ACBE153A-CC78-020E-1C93-E0D5BB909CD8}"/>
              </a:ext>
            </a:extLst>
          </p:cNvPr>
          <p:cNvGrpSpPr/>
          <p:nvPr/>
        </p:nvGrpSpPr>
        <p:grpSpPr>
          <a:xfrm>
            <a:off x="672353" y="1864129"/>
            <a:ext cx="1375857" cy="637280"/>
            <a:chOff x="809053" y="2098520"/>
            <a:chExt cx="1375857" cy="637280"/>
          </a:xfrm>
        </p:grpSpPr>
        <p:sp>
          <p:nvSpPr>
            <p:cNvPr id="2" name="正方形/長方形 1">
              <a:extLst>
                <a:ext uri="{FF2B5EF4-FFF2-40B4-BE49-F238E27FC236}">
                  <a16:creationId xmlns:a16="http://schemas.microsoft.com/office/drawing/2014/main" id="{26F74F1F-25B1-BDFE-87E8-C0139D93C86A}"/>
                </a:ext>
              </a:extLst>
            </p:cNvPr>
            <p:cNvSpPr/>
            <p:nvPr/>
          </p:nvSpPr>
          <p:spPr>
            <a:xfrm>
              <a:off x="809053" y="2098520"/>
              <a:ext cx="1375857" cy="63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atin typeface="Yu Gothic UI" panose="020B0500000000000000" pitchFamily="50" charset="-128"/>
                <a:ea typeface="Yu Gothic UI" panose="020B0500000000000000" pitchFamily="50" charset="-128"/>
              </a:endParaRPr>
            </a:p>
          </p:txBody>
        </p:sp>
        <p:pic>
          <p:nvPicPr>
            <p:cNvPr id="29" name="グラフィックス 28">
              <a:extLst>
                <a:ext uri="{FF2B5EF4-FFF2-40B4-BE49-F238E27FC236}">
                  <a16:creationId xmlns:a16="http://schemas.microsoft.com/office/drawing/2014/main" id="{13AF9B1D-BC7C-BF19-572D-5090E413F7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3239" y="2142691"/>
              <a:ext cx="514517" cy="514517"/>
            </a:xfrm>
            <a:prstGeom prst="rect">
              <a:avLst/>
            </a:prstGeom>
          </p:spPr>
        </p:pic>
      </p:grpSp>
      <p:cxnSp>
        <p:nvCxnSpPr>
          <p:cNvPr id="30" name="直線コネクタ 29">
            <a:extLst>
              <a:ext uri="{FF2B5EF4-FFF2-40B4-BE49-F238E27FC236}">
                <a16:creationId xmlns:a16="http://schemas.microsoft.com/office/drawing/2014/main" id="{97D29EBD-253E-20EC-EC2C-01F9A3DD8159}"/>
              </a:ext>
            </a:extLst>
          </p:cNvPr>
          <p:cNvCxnSpPr>
            <a:cxnSpLocks/>
            <a:stCxn id="2" idx="3"/>
            <a:endCxn id="7" idx="1"/>
          </p:cNvCxnSpPr>
          <p:nvPr/>
        </p:nvCxnSpPr>
        <p:spPr>
          <a:xfrm>
            <a:off x="2048210" y="2182769"/>
            <a:ext cx="953871" cy="0"/>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AC99EFD-0562-5947-1F80-C803E61E9FA9}"/>
              </a:ext>
            </a:extLst>
          </p:cNvPr>
          <p:cNvCxnSpPr>
            <a:cxnSpLocks/>
            <a:stCxn id="7" idx="3"/>
            <a:endCxn id="118" idx="1"/>
          </p:cNvCxnSpPr>
          <p:nvPr/>
        </p:nvCxnSpPr>
        <p:spPr>
          <a:xfrm>
            <a:off x="3506137" y="2182769"/>
            <a:ext cx="1921164" cy="4548"/>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99BD3A82-0491-B891-B7B0-A9D9B773FE3A}"/>
              </a:ext>
            </a:extLst>
          </p:cNvPr>
          <p:cNvSpPr/>
          <p:nvPr/>
        </p:nvSpPr>
        <p:spPr>
          <a:xfrm>
            <a:off x="4501291" y="1237601"/>
            <a:ext cx="5120978" cy="1495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pic>
        <p:nvPicPr>
          <p:cNvPr id="50" name="グラフィックス 49">
            <a:extLst>
              <a:ext uri="{FF2B5EF4-FFF2-40B4-BE49-F238E27FC236}">
                <a16:creationId xmlns:a16="http://schemas.microsoft.com/office/drawing/2014/main" id="{93E44EF4-DF4A-9F4E-239F-7657AE954C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5163" y="1107993"/>
            <a:ext cx="281656" cy="281656"/>
          </a:xfrm>
          <a:prstGeom prst="rect">
            <a:avLst/>
          </a:prstGeom>
        </p:spPr>
      </p:pic>
      <p:sp>
        <p:nvSpPr>
          <p:cNvPr id="52" name="テキスト ボックス 51">
            <a:extLst>
              <a:ext uri="{FF2B5EF4-FFF2-40B4-BE49-F238E27FC236}">
                <a16:creationId xmlns:a16="http://schemas.microsoft.com/office/drawing/2014/main" id="{D10D377E-D18D-A51E-23A7-94E30737F48E}"/>
              </a:ext>
            </a:extLst>
          </p:cNvPr>
          <p:cNvSpPr txBox="1"/>
          <p:nvPr/>
        </p:nvSpPr>
        <p:spPr>
          <a:xfrm>
            <a:off x="4674450" y="984882"/>
            <a:ext cx="1233451" cy="246221"/>
          </a:xfrm>
          <a:prstGeom prst="rect">
            <a:avLst/>
          </a:prstGeom>
          <a:noFill/>
        </p:spPr>
        <p:txBody>
          <a:bodyPr wrap="square" lIns="0" tIns="0" rIns="0" bIns="0" rtlCol="0">
            <a:spAutoFit/>
          </a:bodyPr>
          <a:lstStyle/>
          <a:p>
            <a:r>
              <a:rPr kumimoji="1" lang="en-US" altLang="ja-JP" sz="800" dirty="0" err="1">
                <a:latin typeface="Yu Gothic UI" panose="020B0500000000000000" pitchFamily="50" charset="-128"/>
                <a:ea typeface="Yu Gothic UI" panose="020B0500000000000000" pitchFamily="50" charset="-128"/>
              </a:rPr>
              <a:t>rg</a:t>
            </a:r>
            <a:r>
              <a:rPr kumimoji="1" lang="en-US" altLang="ja-JP" sz="800" dirty="0">
                <a:latin typeface="Yu Gothic UI" panose="020B0500000000000000" pitchFamily="50" charset="-128"/>
                <a:ea typeface="Yu Gothic UI" panose="020B0500000000000000" pitchFamily="50" charset="-128"/>
              </a:rPr>
              <a:t>-shared</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リソース グループ</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60" name="正方形/長方形 59">
            <a:extLst>
              <a:ext uri="{FF2B5EF4-FFF2-40B4-BE49-F238E27FC236}">
                <a16:creationId xmlns:a16="http://schemas.microsoft.com/office/drawing/2014/main" id="{B0B879F9-6EE6-8D49-C00A-5B41049732CF}"/>
              </a:ext>
            </a:extLst>
          </p:cNvPr>
          <p:cNvSpPr/>
          <p:nvPr/>
        </p:nvSpPr>
        <p:spPr>
          <a:xfrm>
            <a:off x="4272818" y="916527"/>
            <a:ext cx="5449406" cy="19225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Yu Gothic UI" panose="020B0500000000000000" pitchFamily="50" charset="-128"/>
              <a:ea typeface="Yu Gothic UI" panose="020B0500000000000000" pitchFamily="50" charset="-128"/>
            </a:endParaRPr>
          </a:p>
        </p:txBody>
      </p:sp>
      <p:pic>
        <p:nvPicPr>
          <p:cNvPr id="59" name="グラフィックス 58">
            <a:extLst>
              <a:ext uri="{FF2B5EF4-FFF2-40B4-BE49-F238E27FC236}">
                <a16:creationId xmlns:a16="http://schemas.microsoft.com/office/drawing/2014/main" id="{D3367EDA-F423-5C1D-CDC9-8060772975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72831" y="658458"/>
            <a:ext cx="444956" cy="444956"/>
          </a:xfrm>
          <a:prstGeom prst="rect">
            <a:avLst/>
          </a:prstGeom>
        </p:spPr>
      </p:pic>
      <p:sp>
        <p:nvSpPr>
          <p:cNvPr id="61" name="テキスト ボックス 60">
            <a:extLst>
              <a:ext uri="{FF2B5EF4-FFF2-40B4-BE49-F238E27FC236}">
                <a16:creationId xmlns:a16="http://schemas.microsoft.com/office/drawing/2014/main" id="{E1161367-B510-87A9-4E28-A656DFE78D4C}"/>
              </a:ext>
            </a:extLst>
          </p:cNvPr>
          <p:cNvSpPr txBox="1"/>
          <p:nvPr/>
        </p:nvSpPr>
        <p:spPr>
          <a:xfrm>
            <a:off x="4501291" y="619588"/>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shared-prod-001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サブスクリプション</a:t>
            </a: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共有</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86" name="正方形/長方形 85">
            <a:extLst>
              <a:ext uri="{FF2B5EF4-FFF2-40B4-BE49-F238E27FC236}">
                <a16:creationId xmlns:a16="http://schemas.microsoft.com/office/drawing/2014/main" id="{3D3C9AD7-6C56-648C-6BBC-4F199E32A852}"/>
              </a:ext>
            </a:extLst>
          </p:cNvPr>
          <p:cNvSpPr/>
          <p:nvPr/>
        </p:nvSpPr>
        <p:spPr>
          <a:xfrm>
            <a:off x="4501291" y="3759711"/>
            <a:ext cx="3740950" cy="15872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pic>
        <p:nvPicPr>
          <p:cNvPr id="87" name="グラフィックス 86">
            <a:extLst>
              <a:ext uri="{FF2B5EF4-FFF2-40B4-BE49-F238E27FC236}">
                <a16:creationId xmlns:a16="http://schemas.microsoft.com/office/drawing/2014/main" id="{D949E671-A538-FA0B-BD15-1B2DDA5A3A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5512" y="3513697"/>
            <a:ext cx="281656" cy="281656"/>
          </a:xfrm>
          <a:prstGeom prst="rect">
            <a:avLst/>
          </a:prstGeom>
        </p:spPr>
      </p:pic>
      <p:sp>
        <p:nvSpPr>
          <p:cNvPr id="89" name="テキスト ボックス 88">
            <a:extLst>
              <a:ext uri="{FF2B5EF4-FFF2-40B4-BE49-F238E27FC236}">
                <a16:creationId xmlns:a16="http://schemas.microsoft.com/office/drawing/2014/main" id="{094E3361-64A2-778C-0A63-26A7E41598DF}"/>
              </a:ext>
            </a:extLst>
          </p:cNvPr>
          <p:cNvSpPr txBox="1"/>
          <p:nvPr/>
        </p:nvSpPr>
        <p:spPr>
          <a:xfrm>
            <a:off x="4707576" y="3499320"/>
            <a:ext cx="1233451" cy="246221"/>
          </a:xfrm>
          <a:prstGeom prst="rect">
            <a:avLst/>
          </a:prstGeom>
          <a:noFill/>
        </p:spPr>
        <p:txBody>
          <a:bodyPr wrap="square" lIns="0" tIns="0" rIns="0" bIns="0" rtlCol="0">
            <a:spAutoFit/>
          </a:bodyPr>
          <a:lstStyle/>
          <a:p>
            <a:r>
              <a:rPr kumimoji="1" lang="en-US" altLang="ja-JP" sz="800" dirty="0" err="1">
                <a:latin typeface="Yu Gothic UI" panose="020B0500000000000000" pitchFamily="50" charset="-128"/>
                <a:ea typeface="Yu Gothic UI" panose="020B0500000000000000" pitchFamily="50" charset="-128"/>
              </a:rPr>
              <a:t>rg</a:t>
            </a:r>
            <a:r>
              <a:rPr kumimoji="1" lang="en-US" altLang="ja-JP" sz="800" dirty="0">
                <a:latin typeface="Yu Gothic UI" panose="020B0500000000000000" pitchFamily="50" charset="-128"/>
                <a:ea typeface="Yu Gothic UI" panose="020B0500000000000000" pitchFamily="50" charset="-128"/>
              </a:rPr>
              <a:t>-web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リソース グループ</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90" name="正方形/長方形 89">
            <a:extLst>
              <a:ext uri="{FF2B5EF4-FFF2-40B4-BE49-F238E27FC236}">
                <a16:creationId xmlns:a16="http://schemas.microsoft.com/office/drawing/2014/main" id="{7248F548-81B7-545F-DB08-F6804C6472E9}"/>
              </a:ext>
            </a:extLst>
          </p:cNvPr>
          <p:cNvSpPr/>
          <p:nvPr/>
        </p:nvSpPr>
        <p:spPr>
          <a:xfrm>
            <a:off x="4252970" y="3391729"/>
            <a:ext cx="5906283" cy="209171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Yu Gothic UI" panose="020B0500000000000000" pitchFamily="50" charset="-128"/>
              <a:ea typeface="Yu Gothic UI" panose="020B0500000000000000" pitchFamily="50" charset="-128"/>
            </a:endParaRPr>
          </a:p>
        </p:txBody>
      </p:sp>
      <p:pic>
        <p:nvPicPr>
          <p:cNvPr id="91" name="グラフィックス 90">
            <a:extLst>
              <a:ext uri="{FF2B5EF4-FFF2-40B4-BE49-F238E27FC236}">
                <a16:creationId xmlns:a16="http://schemas.microsoft.com/office/drawing/2014/main" id="{A2EE604A-53DD-B528-67E8-0CA3BE6CED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72831" y="3154156"/>
            <a:ext cx="444956" cy="444956"/>
          </a:xfrm>
          <a:prstGeom prst="rect">
            <a:avLst/>
          </a:prstGeom>
        </p:spPr>
      </p:pic>
      <p:sp>
        <p:nvSpPr>
          <p:cNvPr id="92" name="テキスト ボックス 91">
            <a:extLst>
              <a:ext uri="{FF2B5EF4-FFF2-40B4-BE49-F238E27FC236}">
                <a16:creationId xmlns:a16="http://schemas.microsoft.com/office/drawing/2014/main" id="{74F40DCF-B4D2-E0D4-69A6-0D0D517068F8}"/>
              </a:ext>
            </a:extLst>
          </p:cNvPr>
          <p:cNvSpPr txBox="1"/>
          <p:nvPr/>
        </p:nvSpPr>
        <p:spPr>
          <a:xfrm>
            <a:off x="4453492" y="3094789"/>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prod-001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サブスクリプション</a:t>
            </a:r>
            <a:r>
              <a:rPr lang="en-US" altLang="ja-JP" sz="800" dirty="0">
                <a:latin typeface="Yu Gothic UI" panose="020B0500000000000000" pitchFamily="50" charset="-128"/>
                <a:ea typeface="Yu Gothic UI" panose="020B0500000000000000" pitchFamily="50" charset="-128"/>
              </a:rPr>
              <a:t>:</a:t>
            </a:r>
            <a:r>
              <a:rPr lang="ja-JP" altLang="en-US" sz="800" dirty="0">
                <a:latin typeface="Yu Gothic UI" panose="020B0500000000000000" pitchFamily="50" charset="-128"/>
                <a:ea typeface="Yu Gothic UI" panose="020B0500000000000000" pitchFamily="50" charset="-128"/>
              </a:rPr>
              <a:t>業務</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95" name="正方形/長方形 94">
            <a:extLst>
              <a:ext uri="{FF2B5EF4-FFF2-40B4-BE49-F238E27FC236}">
                <a16:creationId xmlns:a16="http://schemas.microsoft.com/office/drawing/2014/main" id="{AA4DB760-924E-750E-586A-8097A1037267}"/>
              </a:ext>
            </a:extLst>
          </p:cNvPr>
          <p:cNvSpPr/>
          <p:nvPr/>
        </p:nvSpPr>
        <p:spPr>
          <a:xfrm>
            <a:off x="5975040" y="4365729"/>
            <a:ext cx="929618" cy="863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sp>
        <p:nvSpPr>
          <p:cNvPr id="97" name="正方形/長方形 96">
            <a:extLst>
              <a:ext uri="{FF2B5EF4-FFF2-40B4-BE49-F238E27FC236}">
                <a16:creationId xmlns:a16="http://schemas.microsoft.com/office/drawing/2014/main" id="{FA4EF70C-C640-662C-07FF-408FF809574A}"/>
              </a:ext>
            </a:extLst>
          </p:cNvPr>
          <p:cNvSpPr/>
          <p:nvPr/>
        </p:nvSpPr>
        <p:spPr>
          <a:xfrm>
            <a:off x="4714848" y="4089763"/>
            <a:ext cx="3404292" cy="118884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grpSp>
        <p:nvGrpSpPr>
          <p:cNvPr id="64" name="グループ化 63">
            <a:extLst>
              <a:ext uri="{FF2B5EF4-FFF2-40B4-BE49-F238E27FC236}">
                <a16:creationId xmlns:a16="http://schemas.microsoft.com/office/drawing/2014/main" id="{E0D767F6-83F2-A7E9-A136-5AF3CD396F2E}"/>
              </a:ext>
            </a:extLst>
          </p:cNvPr>
          <p:cNvGrpSpPr/>
          <p:nvPr/>
        </p:nvGrpSpPr>
        <p:grpSpPr>
          <a:xfrm>
            <a:off x="4663258" y="3885797"/>
            <a:ext cx="281657" cy="161721"/>
            <a:chOff x="7545388" y="5762626"/>
            <a:chExt cx="577850" cy="331788"/>
          </a:xfrm>
        </p:grpSpPr>
        <p:sp>
          <p:nvSpPr>
            <p:cNvPr id="65" name="Freeform 2167">
              <a:extLst>
                <a:ext uri="{FF2B5EF4-FFF2-40B4-BE49-F238E27FC236}">
                  <a16:creationId xmlns:a16="http://schemas.microsoft.com/office/drawing/2014/main" id="{4D3AA2B1-69B6-7A32-A8A8-4BEDCE2D07C7}"/>
                </a:ext>
              </a:extLst>
            </p:cNvPr>
            <p:cNvSpPr>
              <a:spLocks/>
            </p:cNvSpPr>
            <p:nvPr/>
          </p:nvSpPr>
          <p:spPr bwMode="auto">
            <a:xfrm>
              <a:off x="7940675" y="5762626"/>
              <a:ext cx="182563" cy="331788"/>
            </a:xfrm>
            <a:custGeom>
              <a:avLst/>
              <a:gdLst>
                <a:gd name="T0" fmla="*/ 62 w 64"/>
                <a:gd name="T1" fmla="*/ 60 h 116"/>
                <a:gd name="T2" fmla="*/ 62 w 64"/>
                <a:gd name="T3" fmla="*/ 53 h 116"/>
                <a:gd name="T4" fmla="*/ 52 w 64"/>
                <a:gd name="T5" fmla="*/ 44 h 116"/>
                <a:gd name="T6" fmla="*/ 9 w 64"/>
                <a:gd name="T7" fmla="*/ 2 h 116"/>
                <a:gd name="T8" fmla="*/ 2 w 64"/>
                <a:gd name="T9" fmla="*/ 2 h 116"/>
                <a:gd name="T10" fmla="*/ 2 w 64"/>
                <a:gd name="T11" fmla="*/ 9 h 116"/>
                <a:gd name="T12" fmla="*/ 48 w 64"/>
                <a:gd name="T13" fmla="*/ 53 h 116"/>
                <a:gd name="T14" fmla="*/ 48 w 64"/>
                <a:gd name="T15" fmla="*/ 60 h 116"/>
                <a:gd name="T16" fmla="*/ 2 w 64"/>
                <a:gd name="T17" fmla="*/ 106 h 116"/>
                <a:gd name="T18" fmla="*/ 2 w 64"/>
                <a:gd name="T19" fmla="*/ 114 h 116"/>
                <a:gd name="T20" fmla="*/ 8 w 64"/>
                <a:gd name="T21" fmla="*/ 114 h 116"/>
                <a:gd name="T22" fmla="*/ 51 w 64"/>
                <a:gd name="T23" fmla="*/ 71 h 116"/>
                <a:gd name="T24" fmla="*/ 52 w 64"/>
                <a:gd name="T25" fmla="*/ 71 h 116"/>
                <a:gd name="T26" fmla="*/ 62 w 64"/>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6">
                  <a:moveTo>
                    <a:pt x="62" y="60"/>
                  </a:moveTo>
                  <a:cubicBezTo>
                    <a:pt x="64" y="58"/>
                    <a:pt x="64" y="55"/>
                    <a:pt x="62" y="53"/>
                  </a:cubicBezTo>
                  <a:cubicBezTo>
                    <a:pt x="52" y="44"/>
                    <a:pt x="52" y="44"/>
                    <a:pt x="52" y="44"/>
                  </a:cubicBezTo>
                  <a:cubicBezTo>
                    <a:pt x="9" y="2"/>
                    <a:pt x="9" y="2"/>
                    <a:pt x="9" y="2"/>
                  </a:cubicBezTo>
                  <a:cubicBezTo>
                    <a:pt x="7" y="0"/>
                    <a:pt x="4" y="0"/>
                    <a:pt x="2" y="2"/>
                  </a:cubicBezTo>
                  <a:cubicBezTo>
                    <a:pt x="0" y="4"/>
                    <a:pt x="0" y="7"/>
                    <a:pt x="2" y="9"/>
                  </a:cubicBezTo>
                  <a:cubicBezTo>
                    <a:pt x="48" y="53"/>
                    <a:pt x="48" y="53"/>
                    <a:pt x="48" y="53"/>
                  </a:cubicBezTo>
                  <a:cubicBezTo>
                    <a:pt x="50" y="55"/>
                    <a:pt x="50" y="58"/>
                    <a:pt x="48" y="60"/>
                  </a:cubicBezTo>
                  <a:cubicBezTo>
                    <a:pt x="2" y="106"/>
                    <a:pt x="2" y="106"/>
                    <a:pt x="2" y="106"/>
                  </a:cubicBezTo>
                  <a:cubicBezTo>
                    <a:pt x="0" y="108"/>
                    <a:pt x="0" y="112"/>
                    <a:pt x="2" y="114"/>
                  </a:cubicBezTo>
                  <a:cubicBezTo>
                    <a:pt x="4" y="116"/>
                    <a:pt x="7" y="115"/>
                    <a:pt x="8" y="114"/>
                  </a:cubicBezTo>
                  <a:cubicBezTo>
                    <a:pt x="51" y="71"/>
                    <a:pt x="51" y="71"/>
                    <a:pt x="51" y="71"/>
                  </a:cubicBezTo>
                  <a:cubicBezTo>
                    <a:pt x="51" y="71"/>
                    <a:pt x="51" y="71"/>
                    <a:pt x="52" y="71"/>
                  </a:cubicBezTo>
                  <a:lnTo>
                    <a:pt x="6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6" name="Freeform 2168">
              <a:extLst>
                <a:ext uri="{FF2B5EF4-FFF2-40B4-BE49-F238E27FC236}">
                  <a16:creationId xmlns:a16="http://schemas.microsoft.com/office/drawing/2014/main" id="{878BF40B-4B8F-C0D9-1B40-033EEDA09BDC}"/>
                </a:ext>
              </a:extLst>
            </p:cNvPr>
            <p:cNvSpPr>
              <a:spLocks/>
            </p:cNvSpPr>
            <p:nvPr/>
          </p:nvSpPr>
          <p:spPr bwMode="auto">
            <a:xfrm>
              <a:off x="7545388" y="5762626"/>
              <a:ext cx="185738" cy="331788"/>
            </a:xfrm>
            <a:custGeom>
              <a:avLst/>
              <a:gdLst>
                <a:gd name="T0" fmla="*/ 2 w 65"/>
                <a:gd name="T1" fmla="*/ 60 h 116"/>
                <a:gd name="T2" fmla="*/ 2 w 65"/>
                <a:gd name="T3" fmla="*/ 53 h 116"/>
                <a:gd name="T4" fmla="*/ 12 w 65"/>
                <a:gd name="T5" fmla="*/ 44 h 116"/>
                <a:gd name="T6" fmla="*/ 55 w 65"/>
                <a:gd name="T7" fmla="*/ 2 h 116"/>
                <a:gd name="T8" fmla="*/ 62 w 65"/>
                <a:gd name="T9" fmla="*/ 2 h 116"/>
                <a:gd name="T10" fmla="*/ 62 w 65"/>
                <a:gd name="T11" fmla="*/ 9 h 116"/>
                <a:gd name="T12" fmla="*/ 18 w 65"/>
                <a:gd name="T13" fmla="*/ 53 h 116"/>
                <a:gd name="T14" fmla="*/ 18 w 65"/>
                <a:gd name="T15" fmla="*/ 60 h 116"/>
                <a:gd name="T16" fmla="*/ 63 w 65"/>
                <a:gd name="T17" fmla="*/ 106 h 116"/>
                <a:gd name="T18" fmla="*/ 63 w 65"/>
                <a:gd name="T19" fmla="*/ 114 h 116"/>
                <a:gd name="T20" fmla="*/ 56 w 65"/>
                <a:gd name="T21" fmla="*/ 114 h 116"/>
                <a:gd name="T22" fmla="*/ 12 w 65"/>
                <a:gd name="T23" fmla="*/ 72 h 116"/>
                <a:gd name="T24" fmla="*/ 12 w 65"/>
                <a:gd name="T25" fmla="*/ 71 h 116"/>
                <a:gd name="T26" fmla="*/ 2 w 65"/>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6">
                  <a:moveTo>
                    <a:pt x="2" y="60"/>
                  </a:moveTo>
                  <a:cubicBezTo>
                    <a:pt x="0" y="58"/>
                    <a:pt x="1" y="55"/>
                    <a:pt x="2" y="53"/>
                  </a:cubicBezTo>
                  <a:cubicBezTo>
                    <a:pt x="12" y="44"/>
                    <a:pt x="12" y="44"/>
                    <a:pt x="12" y="44"/>
                  </a:cubicBezTo>
                  <a:cubicBezTo>
                    <a:pt x="55" y="2"/>
                    <a:pt x="55" y="2"/>
                    <a:pt x="55" y="2"/>
                  </a:cubicBezTo>
                  <a:cubicBezTo>
                    <a:pt x="57" y="0"/>
                    <a:pt x="60" y="0"/>
                    <a:pt x="62" y="2"/>
                  </a:cubicBezTo>
                  <a:cubicBezTo>
                    <a:pt x="64" y="4"/>
                    <a:pt x="64" y="7"/>
                    <a:pt x="62" y="9"/>
                  </a:cubicBezTo>
                  <a:cubicBezTo>
                    <a:pt x="18" y="53"/>
                    <a:pt x="18" y="53"/>
                    <a:pt x="18" y="53"/>
                  </a:cubicBezTo>
                  <a:cubicBezTo>
                    <a:pt x="16" y="55"/>
                    <a:pt x="16" y="58"/>
                    <a:pt x="18" y="60"/>
                  </a:cubicBezTo>
                  <a:cubicBezTo>
                    <a:pt x="63" y="106"/>
                    <a:pt x="63" y="106"/>
                    <a:pt x="63" y="106"/>
                  </a:cubicBezTo>
                  <a:cubicBezTo>
                    <a:pt x="65" y="108"/>
                    <a:pt x="65" y="112"/>
                    <a:pt x="63" y="114"/>
                  </a:cubicBezTo>
                  <a:cubicBezTo>
                    <a:pt x="61" y="116"/>
                    <a:pt x="58" y="115"/>
                    <a:pt x="56" y="114"/>
                  </a:cubicBezTo>
                  <a:cubicBezTo>
                    <a:pt x="12" y="72"/>
                    <a:pt x="12" y="72"/>
                    <a:pt x="12" y="72"/>
                  </a:cubicBezTo>
                  <a:cubicBezTo>
                    <a:pt x="12" y="72"/>
                    <a:pt x="12" y="72"/>
                    <a:pt x="12" y="71"/>
                  </a:cubicBezTo>
                  <a:lnTo>
                    <a:pt x="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7" name="Freeform 2169">
              <a:extLst>
                <a:ext uri="{FF2B5EF4-FFF2-40B4-BE49-F238E27FC236}">
                  <a16:creationId xmlns:a16="http://schemas.microsoft.com/office/drawing/2014/main" id="{91D1A452-2D74-880A-1FA9-5232D8DE618F}"/>
                </a:ext>
              </a:extLst>
            </p:cNvPr>
            <p:cNvSpPr>
              <a:spLocks/>
            </p:cNvSpPr>
            <p:nvPr/>
          </p:nvSpPr>
          <p:spPr bwMode="auto">
            <a:xfrm>
              <a:off x="76803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5"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8" name="Freeform 2170">
              <a:extLst>
                <a:ext uri="{FF2B5EF4-FFF2-40B4-BE49-F238E27FC236}">
                  <a16:creationId xmlns:a16="http://schemas.microsoft.com/office/drawing/2014/main" id="{D965A804-9FB7-757B-E52D-C996B7FE2433}"/>
                </a:ext>
              </a:extLst>
            </p:cNvPr>
            <p:cNvSpPr>
              <a:spLocks/>
            </p:cNvSpPr>
            <p:nvPr/>
          </p:nvSpPr>
          <p:spPr bwMode="auto">
            <a:xfrm>
              <a:off x="77946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7"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9" name="Oval 2171">
              <a:extLst>
                <a:ext uri="{FF2B5EF4-FFF2-40B4-BE49-F238E27FC236}">
                  <a16:creationId xmlns:a16="http://schemas.microsoft.com/office/drawing/2014/main" id="{A401DB27-1603-5B13-B228-E243DAA777BD}"/>
                </a:ext>
              </a:extLst>
            </p:cNvPr>
            <p:cNvSpPr>
              <a:spLocks noChangeArrowheads="1"/>
            </p:cNvSpPr>
            <p:nvPr/>
          </p:nvSpPr>
          <p:spPr bwMode="auto">
            <a:xfrm>
              <a:off x="7913688" y="5889626"/>
              <a:ext cx="74613" cy="746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pic>
        <p:nvPicPr>
          <p:cNvPr id="100" name="グラフィックス 99">
            <a:extLst>
              <a:ext uri="{FF2B5EF4-FFF2-40B4-BE49-F238E27FC236}">
                <a16:creationId xmlns:a16="http://schemas.microsoft.com/office/drawing/2014/main" id="{0A513462-7EC3-391C-3396-E12CDAAF8A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63856" y="4194279"/>
            <a:ext cx="171450" cy="171450"/>
          </a:xfrm>
          <a:prstGeom prst="rect">
            <a:avLst/>
          </a:prstGeom>
        </p:spPr>
      </p:pic>
      <p:sp>
        <p:nvSpPr>
          <p:cNvPr id="101" name="テキスト ボックス 100">
            <a:extLst>
              <a:ext uri="{FF2B5EF4-FFF2-40B4-BE49-F238E27FC236}">
                <a16:creationId xmlns:a16="http://schemas.microsoft.com/office/drawing/2014/main" id="{58BBA160-BE37-240C-B330-1DB1D1B251FC}"/>
              </a:ext>
            </a:extLst>
          </p:cNvPr>
          <p:cNvSpPr txBox="1"/>
          <p:nvPr/>
        </p:nvSpPr>
        <p:spPr>
          <a:xfrm>
            <a:off x="6139986"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snet-web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02" name="正方形/長方形 101">
            <a:extLst>
              <a:ext uri="{FF2B5EF4-FFF2-40B4-BE49-F238E27FC236}">
                <a16:creationId xmlns:a16="http://schemas.microsoft.com/office/drawing/2014/main" id="{82997E9F-E7BE-77CE-7F9D-77BF526448CA}"/>
              </a:ext>
            </a:extLst>
          </p:cNvPr>
          <p:cNvSpPr/>
          <p:nvPr/>
        </p:nvSpPr>
        <p:spPr>
          <a:xfrm>
            <a:off x="7123243" y="4365728"/>
            <a:ext cx="928913" cy="86308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03" name="グラフィックス 102">
            <a:extLst>
              <a:ext uri="{FF2B5EF4-FFF2-40B4-BE49-F238E27FC236}">
                <a16:creationId xmlns:a16="http://schemas.microsoft.com/office/drawing/2014/main" id="{EB8CD496-64AF-BEC5-D104-E525CC7E92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17862" y="4194279"/>
            <a:ext cx="171450" cy="171450"/>
          </a:xfrm>
          <a:prstGeom prst="rect">
            <a:avLst/>
          </a:prstGeom>
        </p:spPr>
      </p:pic>
      <p:sp>
        <p:nvSpPr>
          <p:cNvPr id="104" name="テキスト ボックス 103">
            <a:extLst>
              <a:ext uri="{FF2B5EF4-FFF2-40B4-BE49-F238E27FC236}">
                <a16:creationId xmlns:a16="http://schemas.microsoft.com/office/drawing/2014/main" id="{ACB8A799-EED8-50D3-4B38-FF573E57C2A8}"/>
              </a:ext>
            </a:extLst>
          </p:cNvPr>
          <p:cNvSpPr txBox="1"/>
          <p:nvPr/>
        </p:nvSpPr>
        <p:spPr>
          <a:xfrm>
            <a:off x="7293992"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a:t>
            </a:r>
            <a:r>
              <a:rPr kumimoji="1" lang="en-US" altLang="ja-JP" sz="800" dirty="0" err="1">
                <a:latin typeface="Yu Gothic UI" panose="020B0500000000000000" pitchFamily="50" charset="-128"/>
                <a:ea typeface="Yu Gothic UI" panose="020B0500000000000000" pitchFamily="50" charset="-128"/>
              </a:rPr>
              <a:t>cms</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07" name="正方形/長方形 106">
            <a:extLst>
              <a:ext uri="{FF2B5EF4-FFF2-40B4-BE49-F238E27FC236}">
                <a16:creationId xmlns:a16="http://schemas.microsoft.com/office/drawing/2014/main" id="{EBF2210F-1367-E215-2F25-D41DD893E3AA}"/>
              </a:ext>
            </a:extLst>
          </p:cNvPr>
          <p:cNvSpPr/>
          <p:nvPr/>
        </p:nvSpPr>
        <p:spPr>
          <a:xfrm>
            <a:off x="5256991" y="1534528"/>
            <a:ext cx="3404292" cy="107297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grpSp>
        <p:nvGrpSpPr>
          <p:cNvPr id="108" name="グループ化 107">
            <a:extLst>
              <a:ext uri="{FF2B5EF4-FFF2-40B4-BE49-F238E27FC236}">
                <a16:creationId xmlns:a16="http://schemas.microsoft.com/office/drawing/2014/main" id="{F03429C1-D0AD-1F13-5E20-D5F1529D995D}"/>
              </a:ext>
            </a:extLst>
          </p:cNvPr>
          <p:cNvGrpSpPr/>
          <p:nvPr/>
        </p:nvGrpSpPr>
        <p:grpSpPr>
          <a:xfrm>
            <a:off x="5205401" y="1349529"/>
            <a:ext cx="281657" cy="161721"/>
            <a:chOff x="7545388" y="5762626"/>
            <a:chExt cx="577850" cy="331788"/>
          </a:xfrm>
        </p:grpSpPr>
        <p:sp>
          <p:nvSpPr>
            <p:cNvPr id="109" name="Freeform 2167">
              <a:extLst>
                <a:ext uri="{FF2B5EF4-FFF2-40B4-BE49-F238E27FC236}">
                  <a16:creationId xmlns:a16="http://schemas.microsoft.com/office/drawing/2014/main" id="{C6F9735E-FBFA-EB39-5E59-113004EE6AAD}"/>
                </a:ext>
              </a:extLst>
            </p:cNvPr>
            <p:cNvSpPr>
              <a:spLocks/>
            </p:cNvSpPr>
            <p:nvPr/>
          </p:nvSpPr>
          <p:spPr bwMode="auto">
            <a:xfrm>
              <a:off x="7940675" y="5762626"/>
              <a:ext cx="182563" cy="331788"/>
            </a:xfrm>
            <a:custGeom>
              <a:avLst/>
              <a:gdLst>
                <a:gd name="T0" fmla="*/ 62 w 64"/>
                <a:gd name="T1" fmla="*/ 60 h 116"/>
                <a:gd name="T2" fmla="*/ 62 w 64"/>
                <a:gd name="T3" fmla="*/ 53 h 116"/>
                <a:gd name="T4" fmla="*/ 52 w 64"/>
                <a:gd name="T5" fmla="*/ 44 h 116"/>
                <a:gd name="T6" fmla="*/ 9 w 64"/>
                <a:gd name="T7" fmla="*/ 2 h 116"/>
                <a:gd name="T8" fmla="*/ 2 w 64"/>
                <a:gd name="T9" fmla="*/ 2 h 116"/>
                <a:gd name="T10" fmla="*/ 2 w 64"/>
                <a:gd name="T11" fmla="*/ 9 h 116"/>
                <a:gd name="T12" fmla="*/ 48 w 64"/>
                <a:gd name="T13" fmla="*/ 53 h 116"/>
                <a:gd name="T14" fmla="*/ 48 w 64"/>
                <a:gd name="T15" fmla="*/ 60 h 116"/>
                <a:gd name="T16" fmla="*/ 2 w 64"/>
                <a:gd name="T17" fmla="*/ 106 h 116"/>
                <a:gd name="T18" fmla="*/ 2 w 64"/>
                <a:gd name="T19" fmla="*/ 114 h 116"/>
                <a:gd name="T20" fmla="*/ 8 w 64"/>
                <a:gd name="T21" fmla="*/ 114 h 116"/>
                <a:gd name="T22" fmla="*/ 51 w 64"/>
                <a:gd name="T23" fmla="*/ 71 h 116"/>
                <a:gd name="T24" fmla="*/ 52 w 64"/>
                <a:gd name="T25" fmla="*/ 71 h 116"/>
                <a:gd name="T26" fmla="*/ 62 w 64"/>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6">
                  <a:moveTo>
                    <a:pt x="62" y="60"/>
                  </a:moveTo>
                  <a:cubicBezTo>
                    <a:pt x="64" y="58"/>
                    <a:pt x="64" y="55"/>
                    <a:pt x="62" y="53"/>
                  </a:cubicBezTo>
                  <a:cubicBezTo>
                    <a:pt x="52" y="44"/>
                    <a:pt x="52" y="44"/>
                    <a:pt x="52" y="44"/>
                  </a:cubicBezTo>
                  <a:cubicBezTo>
                    <a:pt x="9" y="2"/>
                    <a:pt x="9" y="2"/>
                    <a:pt x="9" y="2"/>
                  </a:cubicBezTo>
                  <a:cubicBezTo>
                    <a:pt x="7" y="0"/>
                    <a:pt x="4" y="0"/>
                    <a:pt x="2" y="2"/>
                  </a:cubicBezTo>
                  <a:cubicBezTo>
                    <a:pt x="0" y="4"/>
                    <a:pt x="0" y="7"/>
                    <a:pt x="2" y="9"/>
                  </a:cubicBezTo>
                  <a:cubicBezTo>
                    <a:pt x="48" y="53"/>
                    <a:pt x="48" y="53"/>
                    <a:pt x="48" y="53"/>
                  </a:cubicBezTo>
                  <a:cubicBezTo>
                    <a:pt x="50" y="55"/>
                    <a:pt x="50" y="58"/>
                    <a:pt x="48" y="60"/>
                  </a:cubicBezTo>
                  <a:cubicBezTo>
                    <a:pt x="2" y="106"/>
                    <a:pt x="2" y="106"/>
                    <a:pt x="2" y="106"/>
                  </a:cubicBezTo>
                  <a:cubicBezTo>
                    <a:pt x="0" y="108"/>
                    <a:pt x="0" y="112"/>
                    <a:pt x="2" y="114"/>
                  </a:cubicBezTo>
                  <a:cubicBezTo>
                    <a:pt x="4" y="116"/>
                    <a:pt x="7" y="115"/>
                    <a:pt x="8" y="114"/>
                  </a:cubicBezTo>
                  <a:cubicBezTo>
                    <a:pt x="51" y="71"/>
                    <a:pt x="51" y="71"/>
                    <a:pt x="51" y="71"/>
                  </a:cubicBezTo>
                  <a:cubicBezTo>
                    <a:pt x="51" y="71"/>
                    <a:pt x="51" y="71"/>
                    <a:pt x="52" y="71"/>
                  </a:cubicBezTo>
                  <a:lnTo>
                    <a:pt x="6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0" name="Freeform 2168">
              <a:extLst>
                <a:ext uri="{FF2B5EF4-FFF2-40B4-BE49-F238E27FC236}">
                  <a16:creationId xmlns:a16="http://schemas.microsoft.com/office/drawing/2014/main" id="{FAE6246A-AC14-199D-73B0-63FE4A104647}"/>
                </a:ext>
              </a:extLst>
            </p:cNvPr>
            <p:cNvSpPr>
              <a:spLocks/>
            </p:cNvSpPr>
            <p:nvPr/>
          </p:nvSpPr>
          <p:spPr bwMode="auto">
            <a:xfrm>
              <a:off x="7545388" y="5762626"/>
              <a:ext cx="185738" cy="331788"/>
            </a:xfrm>
            <a:custGeom>
              <a:avLst/>
              <a:gdLst>
                <a:gd name="T0" fmla="*/ 2 w 65"/>
                <a:gd name="T1" fmla="*/ 60 h 116"/>
                <a:gd name="T2" fmla="*/ 2 w 65"/>
                <a:gd name="T3" fmla="*/ 53 h 116"/>
                <a:gd name="T4" fmla="*/ 12 w 65"/>
                <a:gd name="T5" fmla="*/ 44 h 116"/>
                <a:gd name="T6" fmla="*/ 55 w 65"/>
                <a:gd name="T7" fmla="*/ 2 h 116"/>
                <a:gd name="T8" fmla="*/ 62 w 65"/>
                <a:gd name="T9" fmla="*/ 2 h 116"/>
                <a:gd name="T10" fmla="*/ 62 w 65"/>
                <a:gd name="T11" fmla="*/ 9 h 116"/>
                <a:gd name="T12" fmla="*/ 18 w 65"/>
                <a:gd name="T13" fmla="*/ 53 h 116"/>
                <a:gd name="T14" fmla="*/ 18 w 65"/>
                <a:gd name="T15" fmla="*/ 60 h 116"/>
                <a:gd name="T16" fmla="*/ 63 w 65"/>
                <a:gd name="T17" fmla="*/ 106 h 116"/>
                <a:gd name="T18" fmla="*/ 63 w 65"/>
                <a:gd name="T19" fmla="*/ 114 h 116"/>
                <a:gd name="T20" fmla="*/ 56 w 65"/>
                <a:gd name="T21" fmla="*/ 114 h 116"/>
                <a:gd name="T22" fmla="*/ 12 w 65"/>
                <a:gd name="T23" fmla="*/ 72 h 116"/>
                <a:gd name="T24" fmla="*/ 12 w 65"/>
                <a:gd name="T25" fmla="*/ 71 h 116"/>
                <a:gd name="T26" fmla="*/ 2 w 65"/>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6">
                  <a:moveTo>
                    <a:pt x="2" y="60"/>
                  </a:moveTo>
                  <a:cubicBezTo>
                    <a:pt x="0" y="58"/>
                    <a:pt x="1" y="55"/>
                    <a:pt x="2" y="53"/>
                  </a:cubicBezTo>
                  <a:cubicBezTo>
                    <a:pt x="12" y="44"/>
                    <a:pt x="12" y="44"/>
                    <a:pt x="12" y="44"/>
                  </a:cubicBezTo>
                  <a:cubicBezTo>
                    <a:pt x="55" y="2"/>
                    <a:pt x="55" y="2"/>
                    <a:pt x="55" y="2"/>
                  </a:cubicBezTo>
                  <a:cubicBezTo>
                    <a:pt x="57" y="0"/>
                    <a:pt x="60" y="0"/>
                    <a:pt x="62" y="2"/>
                  </a:cubicBezTo>
                  <a:cubicBezTo>
                    <a:pt x="64" y="4"/>
                    <a:pt x="64" y="7"/>
                    <a:pt x="62" y="9"/>
                  </a:cubicBezTo>
                  <a:cubicBezTo>
                    <a:pt x="18" y="53"/>
                    <a:pt x="18" y="53"/>
                    <a:pt x="18" y="53"/>
                  </a:cubicBezTo>
                  <a:cubicBezTo>
                    <a:pt x="16" y="55"/>
                    <a:pt x="16" y="58"/>
                    <a:pt x="18" y="60"/>
                  </a:cubicBezTo>
                  <a:cubicBezTo>
                    <a:pt x="63" y="106"/>
                    <a:pt x="63" y="106"/>
                    <a:pt x="63" y="106"/>
                  </a:cubicBezTo>
                  <a:cubicBezTo>
                    <a:pt x="65" y="108"/>
                    <a:pt x="65" y="112"/>
                    <a:pt x="63" y="114"/>
                  </a:cubicBezTo>
                  <a:cubicBezTo>
                    <a:pt x="61" y="116"/>
                    <a:pt x="58" y="115"/>
                    <a:pt x="56" y="114"/>
                  </a:cubicBezTo>
                  <a:cubicBezTo>
                    <a:pt x="12" y="72"/>
                    <a:pt x="12" y="72"/>
                    <a:pt x="12" y="72"/>
                  </a:cubicBezTo>
                  <a:cubicBezTo>
                    <a:pt x="12" y="72"/>
                    <a:pt x="12" y="72"/>
                    <a:pt x="12" y="71"/>
                  </a:cubicBezTo>
                  <a:lnTo>
                    <a:pt x="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1" name="Freeform 2169">
              <a:extLst>
                <a:ext uri="{FF2B5EF4-FFF2-40B4-BE49-F238E27FC236}">
                  <a16:creationId xmlns:a16="http://schemas.microsoft.com/office/drawing/2014/main" id="{891CC9F2-F373-164F-4459-170BBF0E70EA}"/>
                </a:ext>
              </a:extLst>
            </p:cNvPr>
            <p:cNvSpPr>
              <a:spLocks/>
            </p:cNvSpPr>
            <p:nvPr/>
          </p:nvSpPr>
          <p:spPr bwMode="auto">
            <a:xfrm>
              <a:off x="76803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5"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2" name="Freeform 2170">
              <a:extLst>
                <a:ext uri="{FF2B5EF4-FFF2-40B4-BE49-F238E27FC236}">
                  <a16:creationId xmlns:a16="http://schemas.microsoft.com/office/drawing/2014/main" id="{6106C438-FA64-C9F9-968A-F4738728D8D5}"/>
                </a:ext>
              </a:extLst>
            </p:cNvPr>
            <p:cNvSpPr>
              <a:spLocks/>
            </p:cNvSpPr>
            <p:nvPr/>
          </p:nvSpPr>
          <p:spPr bwMode="auto">
            <a:xfrm>
              <a:off x="77946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7"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3" name="Oval 2171">
              <a:extLst>
                <a:ext uri="{FF2B5EF4-FFF2-40B4-BE49-F238E27FC236}">
                  <a16:creationId xmlns:a16="http://schemas.microsoft.com/office/drawing/2014/main" id="{971BDCE7-21C1-1A1F-06F4-7E2ACEF96A57}"/>
                </a:ext>
              </a:extLst>
            </p:cNvPr>
            <p:cNvSpPr>
              <a:spLocks noChangeArrowheads="1"/>
            </p:cNvSpPr>
            <p:nvPr/>
          </p:nvSpPr>
          <p:spPr bwMode="auto">
            <a:xfrm>
              <a:off x="7913688" y="5889626"/>
              <a:ext cx="74613" cy="746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sp>
        <p:nvSpPr>
          <p:cNvPr id="114" name="テキスト ボックス 113">
            <a:extLst>
              <a:ext uri="{FF2B5EF4-FFF2-40B4-BE49-F238E27FC236}">
                <a16:creationId xmlns:a16="http://schemas.microsoft.com/office/drawing/2014/main" id="{2B9130CC-59AE-8896-41A0-125F5A99A22A}"/>
              </a:ext>
            </a:extLst>
          </p:cNvPr>
          <p:cNvSpPr txBox="1"/>
          <p:nvPr/>
        </p:nvSpPr>
        <p:spPr>
          <a:xfrm>
            <a:off x="5527887" y="1265359"/>
            <a:ext cx="1233451" cy="246221"/>
          </a:xfrm>
          <a:prstGeom prst="rect">
            <a:avLst/>
          </a:prstGeom>
          <a:noFill/>
        </p:spPr>
        <p:txBody>
          <a:bodyPr wrap="square" lIns="0" tIns="0" rIns="0" bIns="0" rtlCol="0">
            <a:spAutoFit/>
          </a:bodyPr>
          <a:lstStyle/>
          <a:p>
            <a:r>
              <a:rPr kumimoji="1" lang="en-US" altLang="ja-JP" sz="800" dirty="0" err="1">
                <a:latin typeface="Yu Gothic UI" panose="020B0500000000000000" pitchFamily="50" charset="-128"/>
                <a:ea typeface="Yu Gothic UI" panose="020B0500000000000000" pitchFamily="50" charset="-128"/>
              </a:rPr>
              <a:t>vnet</a:t>
            </a:r>
            <a:r>
              <a:rPr kumimoji="1" lang="en-US" altLang="ja-JP" sz="800" dirty="0">
                <a:latin typeface="Yu Gothic UI" panose="020B0500000000000000" pitchFamily="50" charset="-128"/>
                <a:ea typeface="Yu Gothic UI" panose="020B0500000000000000" pitchFamily="50" charset="-128"/>
              </a:rPr>
              <a:t>-hub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18" name="正方形/長方形 117">
            <a:extLst>
              <a:ext uri="{FF2B5EF4-FFF2-40B4-BE49-F238E27FC236}">
                <a16:creationId xmlns:a16="http://schemas.microsoft.com/office/drawing/2014/main" id="{DBC35D6C-3245-EC5A-59C3-8CD61CAB588E}"/>
              </a:ext>
            </a:extLst>
          </p:cNvPr>
          <p:cNvSpPr/>
          <p:nvPr/>
        </p:nvSpPr>
        <p:spPr>
          <a:xfrm>
            <a:off x="5427301" y="1808176"/>
            <a:ext cx="880617" cy="75828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19" name="グラフィックス 118">
            <a:extLst>
              <a:ext uri="{FF2B5EF4-FFF2-40B4-BE49-F238E27FC236}">
                <a16:creationId xmlns:a16="http://schemas.microsoft.com/office/drawing/2014/main" id="{447D5508-CAB5-0C1F-68B3-60FA42CD61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08314" y="1636727"/>
            <a:ext cx="171450" cy="171450"/>
          </a:xfrm>
          <a:prstGeom prst="rect">
            <a:avLst/>
          </a:prstGeom>
        </p:spPr>
      </p:pic>
      <p:sp>
        <p:nvSpPr>
          <p:cNvPr id="120" name="テキスト ボックス 119">
            <a:extLst>
              <a:ext uri="{FF2B5EF4-FFF2-40B4-BE49-F238E27FC236}">
                <a16:creationId xmlns:a16="http://schemas.microsoft.com/office/drawing/2014/main" id="{C98D0575-6A11-F20D-53B4-334B3593F1D4}"/>
              </a:ext>
            </a:extLst>
          </p:cNvPr>
          <p:cNvSpPr txBox="1"/>
          <p:nvPr/>
        </p:nvSpPr>
        <p:spPr>
          <a:xfrm>
            <a:off x="5484444" y="1569679"/>
            <a:ext cx="766868"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GatewaySubnet</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grpSp>
        <p:nvGrpSpPr>
          <p:cNvPr id="22" name="グループ化 21">
            <a:extLst>
              <a:ext uri="{FF2B5EF4-FFF2-40B4-BE49-F238E27FC236}">
                <a16:creationId xmlns:a16="http://schemas.microsoft.com/office/drawing/2014/main" id="{DA4BB6C9-7474-3FF8-8764-173EA1269D10}"/>
              </a:ext>
            </a:extLst>
          </p:cNvPr>
          <p:cNvGrpSpPr/>
          <p:nvPr/>
        </p:nvGrpSpPr>
        <p:grpSpPr>
          <a:xfrm>
            <a:off x="5775119" y="1873382"/>
            <a:ext cx="231766" cy="259797"/>
            <a:chOff x="1236663" y="233363"/>
            <a:chExt cx="538162" cy="603250"/>
          </a:xfrm>
        </p:grpSpPr>
        <p:sp>
          <p:nvSpPr>
            <p:cNvPr id="23" name="Freeform 39">
              <a:extLst>
                <a:ext uri="{FF2B5EF4-FFF2-40B4-BE49-F238E27FC236}">
                  <a16:creationId xmlns:a16="http://schemas.microsoft.com/office/drawing/2014/main" id="{86F042B6-FE05-82F4-A224-29E28A8233C6}"/>
                </a:ext>
              </a:extLst>
            </p:cNvPr>
            <p:cNvSpPr>
              <a:spLocks/>
            </p:cNvSpPr>
            <p:nvPr/>
          </p:nvSpPr>
          <p:spPr bwMode="auto">
            <a:xfrm>
              <a:off x="1300163" y="233363"/>
              <a:ext cx="411162" cy="234950"/>
            </a:xfrm>
            <a:custGeom>
              <a:avLst/>
              <a:gdLst>
                <a:gd name="T0" fmla="*/ 137 w 137"/>
                <a:gd name="T1" fmla="*/ 74 h 78"/>
                <a:gd name="T2" fmla="*/ 137 w 137"/>
                <a:gd name="T3" fmla="*/ 66 h 78"/>
                <a:gd name="T4" fmla="*/ 119 w 137"/>
                <a:gd name="T5" fmla="*/ 20 h 78"/>
                <a:gd name="T6" fmla="*/ 68 w 137"/>
                <a:gd name="T7" fmla="*/ 0 h 78"/>
                <a:gd name="T8" fmla="*/ 18 w 137"/>
                <a:gd name="T9" fmla="*/ 20 h 78"/>
                <a:gd name="T10" fmla="*/ 0 w 137"/>
                <a:gd name="T11" fmla="*/ 66 h 78"/>
                <a:gd name="T12" fmla="*/ 0 w 137"/>
                <a:gd name="T13" fmla="*/ 74 h 78"/>
                <a:gd name="T14" fmla="*/ 32 w 137"/>
                <a:gd name="T15" fmla="*/ 78 h 78"/>
                <a:gd name="T16" fmla="*/ 32 w 137"/>
                <a:gd name="T17" fmla="*/ 70 h 78"/>
                <a:gd name="T18" fmla="*/ 41 w 137"/>
                <a:gd name="T19" fmla="*/ 40 h 78"/>
                <a:gd name="T20" fmla="*/ 68 w 137"/>
                <a:gd name="T21" fmla="*/ 29 h 78"/>
                <a:gd name="T22" fmla="*/ 96 w 137"/>
                <a:gd name="T23" fmla="*/ 40 h 78"/>
                <a:gd name="T24" fmla="*/ 105 w 137"/>
                <a:gd name="T25" fmla="*/ 65 h 78"/>
                <a:gd name="T26" fmla="*/ 105 w 137"/>
                <a:gd name="T27" fmla="*/ 78 h 78"/>
                <a:gd name="T28" fmla="*/ 137 w 137"/>
                <a:gd name="T29"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78">
                  <a:moveTo>
                    <a:pt x="137" y="74"/>
                  </a:moveTo>
                  <a:cubicBezTo>
                    <a:pt x="137" y="66"/>
                    <a:pt x="137" y="66"/>
                    <a:pt x="137" y="66"/>
                  </a:cubicBezTo>
                  <a:cubicBezTo>
                    <a:pt x="137" y="48"/>
                    <a:pt x="130" y="32"/>
                    <a:pt x="119" y="20"/>
                  </a:cubicBezTo>
                  <a:cubicBezTo>
                    <a:pt x="109" y="8"/>
                    <a:pt x="86" y="0"/>
                    <a:pt x="68" y="0"/>
                  </a:cubicBezTo>
                  <a:cubicBezTo>
                    <a:pt x="51" y="0"/>
                    <a:pt x="28" y="8"/>
                    <a:pt x="18" y="20"/>
                  </a:cubicBezTo>
                  <a:cubicBezTo>
                    <a:pt x="7" y="32"/>
                    <a:pt x="0" y="48"/>
                    <a:pt x="0" y="66"/>
                  </a:cubicBezTo>
                  <a:cubicBezTo>
                    <a:pt x="0" y="74"/>
                    <a:pt x="0" y="74"/>
                    <a:pt x="0" y="74"/>
                  </a:cubicBezTo>
                  <a:cubicBezTo>
                    <a:pt x="32" y="78"/>
                    <a:pt x="32" y="78"/>
                    <a:pt x="32" y="78"/>
                  </a:cubicBezTo>
                  <a:cubicBezTo>
                    <a:pt x="32" y="70"/>
                    <a:pt x="32" y="70"/>
                    <a:pt x="32" y="70"/>
                  </a:cubicBezTo>
                  <a:cubicBezTo>
                    <a:pt x="32" y="60"/>
                    <a:pt x="35" y="46"/>
                    <a:pt x="41" y="40"/>
                  </a:cubicBezTo>
                  <a:cubicBezTo>
                    <a:pt x="47" y="33"/>
                    <a:pt x="60" y="30"/>
                    <a:pt x="68" y="29"/>
                  </a:cubicBezTo>
                  <a:cubicBezTo>
                    <a:pt x="77" y="29"/>
                    <a:pt x="90" y="33"/>
                    <a:pt x="96" y="40"/>
                  </a:cubicBezTo>
                  <a:cubicBezTo>
                    <a:pt x="102" y="46"/>
                    <a:pt x="105" y="55"/>
                    <a:pt x="105" y="65"/>
                  </a:cubicBezTo>
                  <a:cubicBezTo>
                    <a:pt x="105" y="78"/>
                    <a:pt x="105" y="78"/>
                    <a:pt x="105" y="78"/>
                  </a:cubicBezTo>
                  <a:cubicBezTo>
                    <a:pt x="137" y="74"/>
                    <a:pt x="137" y="74"/>
                    <a:pt x="137" y="7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4" name="Freeform 40">
              <a:extLst>
                <a:ext uri="{FF2B5EF4-FFF2-40B4-BE49-F238E27FC236}">
                  <a16:creationId xmlns:a16="http://schemas.microsoft.com/office/drawing/2014/main" id="{24D4C0CA-E0C4-9A98-8C80-6386E4883AE8}"/>
                </a:ext>
              </a:extLst>
            </p:cNvPr>
            <p:cNvSpPr>
              <a:spLocks/>
            </p:cNvSpPr>
            <p:nvPr/>
          </p:nvSpPr>
          <p:spPr bwMode="auto">
            <a:xfrm>
              <a:off x="1236663" y="455613"/>
              <a:ext cx="538162" cy="381000"/>
            </a:xfrm>
            <a:custGeom>
              <a:avLst/>
              <a:gdLst>
                <a:gd name="T0" fmla="*/ 21 w 179"/>
                <a:gd name="T1" fmla="*/ 0 h 126"/>
                <a:gd name="T2" fmla="*/ 0 w 179"/>
                <a:gd name="T3" fmla="*/ 22 h 126"/>
                <a:gd name="T4" fmla="*/ 0 w 179"/>
                <a:gd name="T5" fmla="*/ 105 h 126"/>
                <a:gd name="T6" fmla="*/ 18 w 179"/>
                <a:gd name="T7" fmla="*/ 126 h 126"/>
                <a:gd name="T8" fmla="*/ 161 w 179"/>
                <a:gd name="T9" fmla="*/ 126 h 126"/>
                <a:gd name="T10" fmla="*/ 179 w 179"/>
                <a:gd name="T11" fmla="*/ 105 h 126"/>
                <a:gd name="T12" fmla="*/ 179 w 179"/>
                <a:gd name="T13" fmla="*/ 22 h 126"/>
                <a:gd name="T14" fmla="*/ 158 w 179"/>
                <a:gd name="T15" fmla="*/ 0 h 126"/>
                <a:gd name="T16" fmla="*/ 21 w 179"/>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126">
                  <a:moveTo>
                    <a:pt x="21" y="0"/>
                  </a:moveTo>
                  <a:cubicBezTo>
                    <a:pt x="5" y="0"/>
                    <a:pt x="0" y="10"/>
                    <a:pt x="0" y="22"/>
                  </a:cubicBezTo>
                  <a:cubicBezTo>
                    <a:pt x="0" y="105"/>
                    <a:pt x="0" y="105"/>
                    <a:pt x="0" y="105"/>
                  </a:cubicBezTo>
                  <a:cubicBezTo>
                    <a:pt x="0" y="116"/>
                    <a:pt x="6" y="126"/>
                    <a:pt x="18" y="126"/>
                  </a:cubicBezTo>
                  <a:cubicBezTo>
                    <a:pt x="161" y="126"/>
                    <a:pt x="161" y="126"/>
                    <a:pt x="161" y="126"/>
                  </a:cubicBezTo>
                  <a:cubicBezTo>
                    <a:pt x="174" y="126"/>
                    <a:pt x="179" y="116"/>
                    <a:pt x="179" y="105"/>
                  </a:cubicBezTo>
                  <a:cubicBezTo>
                    <a:pt x="179" y="22"/>
                    <a:pt x="179" y="22"/>
                    <a:pt x="179" y="22"/>
                  </a:cubicBezTo>
                  <a:cubicBezTo>
                    <a:pt x="179" y="11"/>
                    <a:pt x="175" y="0"/>
                    <a:pt x="158" y="0"/>
                  </a:cubicBezTo>
                  <a:cubicBezTo>
                    <a:pt x="21" y="0"/>
                    <a:pt x="21" y="0"/>
                    <a:pt x="21" y="0"/>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5" name="Freeform 41">
              <a:extLst>
                <a:ext uri="{FF2B5EF4-FFF2-40B4-BE49-F238E27FC236}">
                  <a16:creationId xmlns:a16="http://schemas.microsoft.com/office/drawing/2014/main" id="{1702D765-FC3E-2905-0056-4F21E4628B3C}"/>
                </a:ext>
              </a:extLst>
            </p:cNvPr>
            <p:cNvSpPr>
              <a:spLocks/>
            </p:cNvSpPr>
            <p:nvPr/>
          </p:nvSpPr>
          <p:spPr bwMode="auto">
            <a:xfrm>
              <a:off x="1236663" y="455613"/>
              <a:ext cx="379412" cy="381000"/>
            </a:xfrm>
            <a:custGeom>
              <a:avLst/>
              <a:gdLst>
                <a:gd name="T0" fmla="*/ 126 w 126"/>
                <a:gd name="T1" fmla="*/ 0 h 126"/>
                <a:gd name="T2" fmla="*/ 53 w 126"/>
                <a:gd name="T3" fmla="*/ 0 h 126"/>
                <a:gd name="T4" fmla="*/ 21 w 126"/>
                <a:gd name="T5" fmla="*/ 0 h 126"/>
                <a:gd name="T6" fmla="*/ 21 w 126"/>
                <a:gd name="T7" fmla="*/ 0 h 126"/>
                <a:gd name="T8" fmla="*/ 0 w 126"/>
                <a:gd name="T9" fmla="*/ 22 h 126"/>
                <a:gd name="T10" fmla="*/ 0 w 126"/>
                <a:gd name="T11" fmla="*/ 105 h 126"/>
                <a:gd name="T12" fmla="*/ 18 w 126"/>
                <a:gd name="T13" fmla="*/ 126 h 126"/>
                <a:gd name="T14" fmla="*/ 45 w 126"/>
                <a:gd name="T15" fmla="*/ 126 h 126"/>
                <a:gd name="T16" fmla="*/ 126 w 126"/>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26">
                  <a:moveTo>
                    <a:pt x="126" y="0"/>
                  </a:moveTo>
                  <a:cubicBezTo>
                    <a:pt x="53" y="0"/>
                    <a:pt x="53" y="0"/>
                    <a:pt x="53" y="0"/>
                  </a:cubicBezTo>
                  <a:cubicBezTo>
                    <a:pt x="21" y="0"/>
                    <a:pt x="21" y="0"/>
                    <a:pt x="21" y="0"/>
                  </a:cubicBezTo>
                  <a:cubicBezTo>
                    <a:pt x="21" y="0"/>
                    <a:pt x="21" y="0"/>
                    <a:pt x="21" y="0"/>
                  </a:cubicBezTo>
                  <a:cubicBezTo>
                    <a:pt x="5" y="0"/>
                    <a:pt x="0" y="10"/>
                    <a:pt x="0" y="22"/>
                  </a:cubicBezTo>
                  <a:cubicBezTo>
                    <a:pt x="0" y="105"/>
                    <a:pt x="0" y="105"/>
                    <a:pt x="0" y="105"/>
                  </a:cubicBezTo>
                  <a:cubicBezTo>
                    <a:pt x="0" y="116"/>
                    <a:pt x="6" y="126"/>
                    <a:pt x="18" y="126"/>
                  </a:cubicBezTo>
                  <a:cubicBezTo>
                    <a:pt x="45" y="126"/>
                    <a:pt x="45" y="126"/>
                    <a:pt x="45" y="126"/>
                  </a:cubicBezTo>
                  <a:cubicBezTo>
                    <a:pt x="126" y="0"/>
                    <a:pt x="126" y="0"/>
                    <a:pt x="126" y="0"/>
                  </a:cubicBezTo>
                </a:path>
              </a:pathLst>
            </a:custGeom>
            <a:solidFill>
              <a:srgbClr val="72B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6" name="Freeform 42">
              <a:extLst>
                <a:ext uri="{FF2B5EF4-FFF2-40B4-BE49-F238E27FC236}">
                  <a16:creationId xmlns:a16="http://schemas.microsoft.com/office/drawing/2014/main" id="{3640274F-48B0-17B6-D239-EAA50849A56A}"/>
                </a:ext>
              </a:extLst>
            </p:cNvPr>
            <p:cNvSpPr>
              <a:spLocks noEditPoints="1"/>
            </p:cNvSpPr>
            <p:nvPr/>
          </p:nvSpPr>
          <p:spPr bwMode="auto">
            <a:xfrm>
              <a:off x="1306513" y="492125"/>
              <a:ext cx="395287" cy="311150"/>
            </a:xfrm>
            <a:custGeom>
              <a:avLst/>
              <a:gdLst>
                <a:gd name="T0" fmla="*/ 79 w 249"/>
                <a:gd name="T1" fmla="*/ 44 h 196"/>
                <a:gd name="T2" fmla="*/ 125 w 249"/>
                <a:gd name="T3" fmla="*/ 0 h 196"/>
                <a:gd name="T4" fmla="*/ 168 w 249"/>
                <a:gd name="T5" fmla="*/ 44 h 196"/>
                <a:gd name="T6" fmla="*/ 136 w 249"/>
                <a:gd name="T7" fmla="*/ 44 h 196"/>
                <a:gd name="T8" fmla="*/ 136 w 249"/>
                <a:gd name="T9" fmla="*/ 76 h 196"/>
                <a:gd name="T10" fmla="*/ 109 w 249"/>
                <a:gd name="T11" fmla="*/ 76 h 196"/>
                <a:gd name="T12" fmla="*/ 109 w 249"/>
                <a:gd name="T13" fmla="*/ 44 h 196"/>
                <a:gd name="T14" fmla="*/ 79 w 249"/>
                <a:gd name="T15" fmla="*/ 44 h 196"/>
                <a:gd name="T16" fmla="*/ 0 w 249"/>
                <a:gd name="T17" fmla="*/ 111 h 196"/>
                <a:gd name="T18" fmla="*/ 0 w 249"/>
                <a:gd name="T19" fmla="*/ 84 h 196"/>
                <a:gd name="T20" fmla="*/ 45 w 249"/>
                <a:gd name="T21" fmla="*/ 84 h 196"/>
                <a:gd name="T22" fmla="*/ 45 w 249"/>
                <a:gd name="T23" fmla="*/ 54 h 196"/>
                <a:gd name="T24" fmla="*/ 87 w 249"/>
                <a:gd name="T25" fmla="*/ 97 h 196"/>
                <a:gd name="T26" fmla="*/ 45 w 249"/>
                <a:gd name="T27" fmla="*/ 139 h 196"/>
                <a:gd name="T28" fmla="*/ 45 w 249"/>
                <a:gd name="T29" fmla="*/ 111 h 196"/>
                <a:gd name="T30" fmla="*/ 0 w 249"/>
                <a:gd name="T31" fmla="*/ 111 h 196"/>
                <a:gd name="T32" fmla="*/ 0 w 249"/>
                <a:gd name="T33" fmla="*/ 111 h 196"/>
                <a:gd name="T34" fmla="*/ 125 w 249"/>
                <a:gd name="T35" fmla="*/ 196 h 196"/>
                <a:gd name="T36" fmla="*/ 79 w 249"/>
                <a:gd name="T37" fmla="*/ 153 h 196"/>
                <a:gd name="T38" fmla="*/ 109 w 249"/>
                <a:gd name="T39" fmla="*/ 153 h 196"/>
                <a:gd name="T40" fmla="*/ 109 w 249"/>
                <a:gd name="T41" fmla="*/ 120 h 196"/>
                <a:gd name="T42" fmla="*/ 136 w 249"/>
                <a:gd name="T43" fmla="*/ 120 h 196"/>
                <a:gd name="T44" fmla="*/ 136 w 249"/>
                <a:gd name="T45" fmla="*/ 153 h 196"/>
                <a:gd name="T46" fmla="*/ 168 w 249"/>
                <a:gd name="T47" fmla="*/ 153 h 196"/>
                <a:gd name="T48" fmla="*/ 125 w 249"/>
                <a:gd name="T49" fmla="*/ 196 h 196"/>
                <a:gd name="T50" fmla="*/ 249 w 249"/>
                <a:gd name="T51" fmla="*/ 111 h 196"/>
                <a:gd name="T52" fmla="*/ 204 w 249"/>
                <a:gd name="T53" fmla="*/ 111 h 196"/>
                <a:gd name="T54" fmla="*/ 204 w 249"/>
                <a:gd name="T55" fmla="*/ 141 h 196"/>
                <a:gd name="T56" fmla="*/ 161 w 249"/>
                <a:gd name="T57" fmla="*/ 97 h 196"/>
                <a:gd name="T58" fmla="*/ 204 w 249"/>
                <a:gd name="T59" fmla="*/ 54 h 196"/>
                <a:gd name="T60" fmla="*/ 204 w 249"/>
                <a:gd name="T61" fmla="*/ 84 h 196"/>
                <a:gd name="T62" fmla="*/ 249 w 249"/>
                <a:gd name="T63" fmla="*/ 84 h 196"/>
                <a:gd name="T64" fmla="*/ 249 w 249"/>
                <a:gd name="T65" fmla="*/ 11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96">
                  <a:moveTo>
                    <a:pt x="79" y="44"/>
                  </a:moveTo>
                  <a:lnTo>
                    <a:pt x="125" y="0"/>
                  </a:lnTo>
                  <a:lnTo>
                    <a:pt x="168" y="44"/>
                  </a:lnTo>
                  <a:lnTo>
                    <a:pt x="136" y="44"/>
                  </a:lnTo>
                  <a:lnTo>
                    <a:pt x="136" y="76"/>
                  </a:lnTo>
                  <a:lnTo>
                    <a:pt x="109" y="76"/>
                  </a:lnTo>
                  <a:lnTo>
                    <a:pt x="109" y="44"/>
                  </a:lnTo>
                  <a:lnTo>
                    <a:pt x="79" y="44"/>
                  </a:lnTo>
                  <a:close/>
                  <a:moveTo>
                    <a:pt x="0" y="111"/>
                  </a:moveTo>
                  <a:lnTo>
                    <a:pt x="0" y="84"/>
                  </a:lnTo>
                  <a:lnTo>
                    <a:pt x="45" y="84"/>
                  </a:lnTo>
                  <a:lnTo>
                    <a:pt x="45" y="54"/>
                  </a:lnTo>
                  <a:lnTo>
                    <a:pt x="87" y="97"/>
                  </a:lnTo>
                  <a:lnTo>
                    <a:pt x="45" y="139"/>
                  </a:lnTo>
                  <a:lnTo>
                    <a:pt x="45" y="111"/>
                  </a:lnTo>
                  <a:lnTo>
                    <a:pt x="0" y="111"/>
                  </a:lnTo>
                  <a:lnTo>
                    <a:pt x="0" y="111"/>
                  </a:lnTo>
                  <a:close/>
                  <a:moveTo>
                    <a:pt x="125" y="196"/>
                  </a:moveTo>
                  <a:lnTo>
                    <a:pt x="79" y="153"/>
                  </a:lnTo>
                  <a:lnTo>
                    <a:pt x="109" y="153"/>
                  </a:lnTo>
                  <a:lnTo>
                    <a:pt x="109" y="120"/>
                  </a:lnTo>
                  <a:lnTo>
                    <a:pt x="136" y="120"/>
                  </a:lnTo>
                  <a:lnTo>
                    <a:pt x="136" y="153"/>
                  </a:lnTo>
                  <a:lnTo>
                    <a:pt x="168" y="153"/>
                  </a:lnTo>
                  <a:lnTo>
                    <a:pt x="125" y="196"/>
                  </a:lnTo>
                  <a:close/>
                  <a:moveTo>
                    <a:pt x="249" y="111"/>
                  </a:moveTo>
                  <a:lnTo>
                    <a:pt x="204" y="111"/>
                  </a:lnTo>
                  <a:lnTo>
                    <a:pt x="204" y="141"/>
                  </a:lnTo>
                  <a:lnTo>
                    <a:pt x="161" y="97"/>
                  </a:lnTo>
                  <a:lnTo>
                    <a:pt x="204" y="54"/>
                  </a:lnTo>
                  <a:lnTo>
                    <a:pt x="204" y="84"/>
                  </a:lnTo>
                  <a:lnTo>
                    <a:pt x="249" y="84"/>
                  </a:lnTo>
                  <a:lnTo>
                    <a:pt x="249"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sp>
        <p:nvSpPr>
          <p:cNvPr id="122" name="正方形/長方形 121">
            <a:extLst>
              <a:ext uri="{FF2B5EF4-FFF2-40B4-BE49-F238E27FC236}">
                <a16:creationId xmlns:a16="http://schemas.microsoft.com/office/drawing/2014/main" id="{0989390A-6588-626B-E588-3919960C11CB}"/>
              </a:ext>
            </a:extLst>
          </p:cNvPr>
          <p:cNvSpPr/>
          <p:nvPr/>
        </p:nvSpPr>
        <p:spPr>
          <a:xfrm>
            <a:off x="6522501" y="1808177"/>
            <a:ext cx="928608" cy="7574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23" name="グラフィックス 122">
            <a:extLst>
              <a:ext uri="{FF2B5EF4-FFF2-40B4-BE49-F238E27FC236}">
                <a16:creationId xmlns:a16="http://schemas.microsoft.com/office/drawing/2014/main" id="{0D3C9D5E-C257-BE7F-194E-6FAB3A7772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76238" y="1636727"/>
            <a:ext cx="171450" cy="171450"/>
          </a:xfrm>
          <a:prstGeom prst="rect">
            <a:avLst/>
          </a:prstGeom>
        </p:spPr>
      </p:pic>
      <p:sp>
        <p:nvSpPr>
          <p:cNvPr id="124" name="テキスト ボックス 123">
            <a:extLst>
              <a:ext uri="{FF2B5EF4-FFF2-40B4-BE49-F238E27FC236}">
                <a16:creationId xmlns:a16="http://schemas.microsoft.com/office/drawing/2014/main" id="{87D54D6D-4383-0942-2538-4D37EF3E21FE}"/>
              </a:ext>
            </a:extLst>
          </p:cNvPr>
          <p:cNvSpPr txBox="1"/>
          <p:nvPr/>
        </p:nvSpPr>
        <p:spPr>
          <a:xfrm>
            <a:off x="6552368" y="1569679"/>
            <a:ext cx="1067614"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AzureFirewallSubnet</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38" name="グラフィックス 37">
            <a:extLst>
              <a:ext uri="{FF2B5EF4-FFF2-40B4-BE49-F238E27FC236}">
                <a16:creationId xmlns:a16="http://schemas.microsoft.com/office/drawing/2014/main" id="{5F484435-7D98-9719-AA23-A946EB24AD9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94372" y="1880458"/>
            <a:ext cx="261390" cy="261390"/>
          </a:xfrm>
          <a:prstGeom prst="rect">
            <a:avLst/>
          </a:prstGeom>
        </p:spPr>
      </p:pic>
      <p:cxnSp>
        <p:nvCxnSpPr>
          <p:cNvPr id="126" name="直線コネクタ 125">
            <a:extLst>
              <a:ext uri="{FF2B5EF4-FFF2-40B4-BE49-F238E27FC236}">
                <a16:creationId xmlns:a16="http://schemas.microsoft.com/office/drawing/2014/main" id="{CD8916BD-CAF0-5F2D-82AA-1ABD2FB57511}"/>
              </a:ext>
            </a:extLst>
          </p:cNvPr>
          <p:cNvCxnSpPr>
            <a:cxnSpLocks/>
          </p:cNvCxnSpPr>
          <p:nvPr/>
        </p:nvCxnSpPr>
        <p:spPr>
          <a:xfrm>
            <a:off x="6159395" y="2603871"/>
            <a:ext cx="0" cy="1485892"/>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19661778-A7BD-9617-1B35-9B74ED103F3E}"/>
              </a:ext>
            </a:extLst>
          </p:cNvPr>
          <p:cNvSpPr txBox="1"/>
          <p:nvPr/>
        </p:nvSpPr>
        <p:spPr>
          <a:xfrm>
            <a:off x="4985744" y="3801627"/>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vnet-web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31" name="正方形/長方形 130">
            <a:extLst>
              <a:ext uri="{FF2B5EF4-FFF2-40B4-BE49-F238E27FC236}">
                <a16:creationId xmlns:a16="http://schemas.microsoft.com/office/drawing/2014/main" id="{F4772C72-E13E-DF6B-E395-38BEA83F4064}"/>
              </a:ext>
            </a:extLst>
          </p:cNvPr>
          <p:cNvSpPr/>
          <p:nvPr/>
        </p:nvSpPr>
        <p:spPr>
          <a:xfrm>
            <a:off x="4874831" y="4365728"/>
            <a:ext cx="890944" cy="86308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32" name="グラフィックス 131">
            <a:extLst>
              <a:ext uri="{FF2B5EF4-FFF2-40B4-BE49-F238E27FC236}">
                <a16:creationId xmlns:a16="http://schemas.microsoft.com/office/drawing/2014/main" id="{255D5836-1F5A-9860-4756-F5AEC8E749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76679" y="4194279"/>
            <a:ext cx="171450" cy="171450"/>
          </a:xfrm>
          <a:prstGeom prst="rect">
            <a:avLst/>
          </a:prstGeom>
        </p:spPr>
      </p:pic>
      <p:sp>
        <p:nvSpPr>
          <p:cNvPr id="133" name="テキスト ボックス 132">
            <a:extLst>
              <a:ext uri="{FF2B5EF4-FFF2-40B4-BE49-F238E27FC236}">
                <a16:creationId xmlns:a16="http://schemas.microsoft.com/office/drawing/2014/main" id="{FA6C66ED-6C4D-AF18-0975-BD8F19735EE6}"/>
              </a:ext>
            </a:extLst>
          </p:cNvPr>
          <p:cNvSpPr txBox="1"/>
          <p:nvPr/>
        </p:nvSpPr>
        <p:spPr>
          <a:xfrm>
            <a:off x="5052809"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a:t>
            </a:r>
            <a:r>
              <a:rPr kumimoji="1" lang="en-US" altLang="ja-JP" sz="800" dirty="0" err="1">
                <a:latin typeface="Yu Gothic UI" panose="020B0500000000000000" pitchFamily="50" charset="-128"/>
                <a:ea typeface="Yu Gothic UI" panose="020B0500000000000000" pitchFamily="50" charset="-128"/>
              </a:rPr>
              <a:t>agw</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35" name="グラフィックス 134">
            <a:extLst>
              <a:ext uri="{FF2B5EF4-FFF2-40B4-BE49-F238E27FC236}">
                <a16:creationId xmlns:a16="http://schemas.microsoft.com/office/drawing/2014/main" id="{7F0C733B-C4E8-A0BC-8912-442230E20D8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82242" y="4488569"/>
            <a:ext cx="285904" cy="285904"/>
          </a:xfrm>
          <a:prstGeom prst="rect">
            <a:avLst/>
          </a:prstGeom>
        </p:spPr>
      </p:pic>
      <p:pic>
        <p:nvPicPr>
          <p:cNvPr id="137" name="グラフィックス 136" descr="雲 枠線">
            <a:extLst>
              <a:ext uri="{FF2B5EF4-FFF2-40B4-BE49-F238E27FC236}">
                <a16:creationId xmlns:a16="http://schemas.microsoft.com/office/drawing/2014/main" id="{5FB84614-6FD4-6244-6B31-9BD1D90DCA0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91010" y="4174321"/>
            <a:ext cx="914400" cy="914400"/>
          </a:xfrm>
          <a:prstGeom prst="rect">
            <a:avLst/>
          </a:prstGeom>
        </p:spPr>
      </p:pic>
      <p:cxnSp>
        <p:nvCxnSpPr>
          <p:cNvPr id="141" name="直線コネクタ 140">
            <a:extLst>
              <a:ext uri="{FF2B5EF4-FFF2-40B4-BE49-F238E27FC236}">
                <a16:creationId xmlns:a16="http://schemas.microsoft.com/office/drawing/2014/main" id="{E8713BAA-1609-9D11-BEB5-3D658927C76B}"/>
              </a:ext>
            </a:extLst>
          </p:cNvPr>
          <p:cNvCxnSpPr>
            <a:cxnSpLocks/>
            <a:stCxn id="137" idx="3"/>
            <a:endCxn id="135" idx="1"/>
          </p:cNvCxnSpPr>
          <p:nvPr/>
        </p:nvCxnSpPr>
        <p:spPr>
          <a:xfrm>
            <a:off x="2505410" y="4631521"/>
            <a:ext cx="2676832" cy="0"/>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B6830E04-1477-C773-5D96-9578BC3DB667}"/>
              </a:ext>
            </a:extLst>
          </p:cNvPr>
          <p:cNvSpPr txBox="1"/>
          <p:nvPr/>
        </p:nvSpPr>
        <p:spPr>
          <a:xfrm>
            <a:off x="5400336" y="2188055"/>
            <a:ext cx="932215" cy="369332"/>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vpng-onprem</a:t>
            </a:r>
            <a:endParaRPr kumimoji="1" lang="en-US" altLang="ja-JP" sz="800" dirty="0">
              <a:latin typeface="Yu Gothic UI" panose="020B0500000000000000" pitchFamily="50" charset="-128"/>
              <a:ea typeface="Yu Gothic UI" panose="020B0500000000000000" pitchFamily="50" charset="-128"/>
            </a:endParaRP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br>
              <a:rPr kumimoji="1" lang="en-US" altLang="ja-JP" sz="800" dirty="0">
                <a:latin typeface="Yu Gothic UI" panose="020B0500000000000000" pitchFamily="50" charset="-128"/>
                <a:ea typeface="Yu Gothic UI" panose="020B0500000000000000" pitchFamily="50" charset="-128"/>
              </a:rPr>
            </a:br>
            <a:r>
              <a:rPr kumimoji="1" lang="ja-JP" altLang="en-US" sz="800" dirty="0">
                <a:latin typeface="Yu Gothic UI" panose="020B0500000000000000" pitchFamily="50" charset="-128"/>
                <a:ea typeface="Yu Gothic UI" panose="020B0500000000000000" pitchFamily="50" charset="-128"/>
              </a:rPr>
              <a:t>ゲートウェイ</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48" name="テキスト ボックス 147">
            <a:extLst>
              <a:ext uri="{FF2B5EF4-FFF2-40B4-BE49-F238E27FC236}">
                <a16:creationId xmlns:a16="http://schemas.microsoft.com/office/drawing/2014/main" id="{55B77859-CFE5-CC01-A7CC-0AC0B1E423F7}"/>
              </a:ext>
            </a:extLst>
          </p:cNvPr>
          <p:cNvSpPr txBox="1"/>
          <p:nvPr/>
        </p:nvSpPr>
        <p:spPr>
          <a:xfrm>
            <a:off x="6514586" y="2235966"/>
            <a:ext cx="932215" cy="246221"/>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afw</a:t>
            </a:r>
            <a:r>
              <a:rPr kumimoji="1" lang="en-US" altLang="ja-JP" sz="800" dirty="0">
                <a:latin typeface="Yu Gothic UI" panose="020B0500000000000000" pitchFamily="50" charset="-128"/>
                <a:ea typeface="Yu Gothic UI" panose="020B0500000000000000" pitchFamily="50" charset="-128"/>
              </a:rPr>
              <a:t>-shared</a:t>
            </a: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ファイアウォール</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52" name="グラフィックス 151">
            <a:extLst>
              <a:ext uri="{FF2B5EF4-FFF2-40B4-BE49-F238E27FC236}">
                <a16:creationId xmlns:a16="http://schemas.microsoft.com/office/drawing/2014/main" id="{8E64F160-8D3C-9B4C-4B53-824C06FB3D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290381" y="4492494"/>
            <a:ext cx="270044" cy="270044"/>
          </a:xfrm>
          <a:prstGeom prst="rect">
            <a:avLst/>
          </a:prstGeom>
        </p:spPr>
      </p:pic>
      <p:sp>
        <p:nvSpPr>
          <p:cNvPr id="155" name="正方形/長方形 154">
            <a:extLst>
              <a:ext uri="{FF2B5EF4-FFF2-40B4-BE49-F238E27FC236}">
                <a16:creationId xmlns:a16="http://schemas.microsoft.com/office/drawing/2014/main" id="{4F6A1567-1E5F-5279-0E33-B28E42804BE4}"/>
              </a:ext>
            </a:extLst>
          </p:cNvPr>
          <p:cNvSpPr/>
          <p:nvPr/>
        </p:nvSpPr>
        <p:spPr>
          <a:xfrm>
            <a:off x="7665691" y="1808177"/>
            <a:ext cx="928608" cy="7574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56" name="グラフィックス 155">
            <a:extLst>
              <a:ext uri="{FF2B5EF4-FFF2-40B4-BE49-F238E27FC236}">
                <a16:creationId xmlns:a16="http://schemas.microsoft.com/office/drawing/2014/main" id="{B1E39ECE-2292-C723-5BCE-9B106C89A7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97718" y="1636727"/>
            <a:ext cx="171450" cy="171450"/>
          </a:xfrm>
          <a:prstGeom prst="rect">
            <a:avLst/>
          </a:prstGeom>
        </p:spPr>
      </p:pic>
      <p:sp>
        <p:nvSpPr>
          <p:cNvPr id="157" name="テキスト ボックス 156">
            <a:extLst>
              <a:ext uri="{FF2B5EF4-FFF2-40B4-BE49-F238E27FC236}">
                <a16:creationId xmlns:a16="http://schemas.microsoft.com/office/drawing/2014/main" id="{1B602B76-31B3-9B7C-1BFB-6691AC3FC6ED}"/>
              </a:ext>
            </a:extLst>
          </p:cNvPr>
          <p:cNvSpPr txBox="1"/>
          <p:nvPr/>
        </p:nvSpPr>
        <p:spPr>
          <a:xfrm>
            <a:off x="7773848" y="1569679"/>
            <a:ext cx="691109" cy="246221"/>
          </a:xfrm>
          <a:prstGeom prst="rect">
            <a:avLst/>
          </a:prstGeom>
          <a:noFill/>
        </p:spPr>
        <p:txBody>
          <a:bodyPr wrap="square" lIns="0" tIns="0" rIns="0" bIns="0" rtlCol="0">
            <a:spAutoFit/>
          </a:bodyPr>
          <a:lstStyle/>
          <a:p>
            <a:r>
              <a:rPr lang="en-US" altLang="ja-JP" sz="800" dirty="0">
                <a:latin typeface="Yu Gothic UI" panose="020B0500000000000000" pitchFamily="50" charset="-128"/>
                <a:ea typeface="Yu Gothic UI" panose="020B0500000000000000" pitchFamily="50" charset="-128"/>
              </a:rPr>
              <a:t>snet-shared</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60" name="グラフィックス 159">
            <a:extLst>
              <a:ext uri="{FF2B5EF4-FFF2-40B4-BE49-F238E27FC236}">
                <a16:creationId xmlns:a16="http://schemas.microsoft.com/office/drawing/2014/main" id="{FF6BAB5B-151D-FEBB-CAC6-734FD610A1E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993397" y="1931660"/>
            <a:ext cx="270044" cy="270044"/>
          </a:xfrm>
          <a:prstGeom prst="rect">
            <a:avLst/>
          </a:prstGeom>
        </p:spPr>
      </p:pic>
      <p:sp>
        <p:nvSpPr>
          <p:cNvPr id="161" name="テキスト ボックス 160">
            <a:extLst>
              <a:ext uri="{FF2B5EF4-FFF2-40B4-BE49-F238E27FC236}">
                <a16:creationId xmlns:a16="http://schemas.microsoft.com/office/drawing/2014/main" id="{58E4BEB6-D49B-7FAF-2EAB-BD2AE792C845}"/>
              </a:ext>
            </a:extLst>
          </p:cNvPr>
          <p:cNvSpPr txBox="1"/>
          <p:nvPr/>
        </p:nvSpPr>
        <p:spPr>
          <a:xfrm>
            <a:off x="7825343" y="2250448"/>
            <a:ext cx="638713" cy="246221"/>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vmjumpbox</a:t>
            </a:r>
            <a:endParaRPr kumimoji="1" lang="en-US" altLang="ja-JP" sz="800" dirty="0">
              <a:latin typeface="Yu Gothic UI" panose="020B0500000000000000" pitchFamily="50" charset="-128"/>
              <a:ea typeface="Yu Gothic UI" panose="020B0500000000000000" pitchFamily="50" charset="-128"/>
            </a:endParaRP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仮想マシン</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62" name="テキスト ボックス 161">
            <a:extLst>
              <a:ext uri="{FF2B5EF4-FFF2-40B4-BE49-F238E27FC236}">
                <a16:creationId xmlns:a16="http://schemas.microsoft.com/office/drawing/2014/main" id="{804C9355-DD8C-00DE-D1C0-0698B0333E4C}"/>
              </a:ext>
            </a:extLst>
          </p:cNvPr>
          <p:cNvSpPr txBox="1"/>
          <p:nvPr/>
        </p:nvSpPr>
        <p:spPr>
          <a:xfrm>
            <a:off x="6106046" y="4877535"/>
            <a:ext cx="638713" cy="246221"/>
          </a:xfrm>
          <a:prstGeom prst="rect">
            <a:avLst/>
          </a:prstGeom>
          <a:noFill/>
        </p:spPr>
        <p:txBody>
          <a:bodyPr wrap="square" lIns="0" tIns="0" rIns="0" bIns="0" rtlCol="0">
            <a:spAutoFit/>
          </a:bodyPr>
          <a:lstStyle/>
          <a:p>
            <a:pPr algn="ctr"/>
            <a:r>
              <a:rPr kumimoji="1" lang="en-US" altLang="ja-JP" sz="800" dirty="0">
                <a:latin typeface="Yu Gothic UI" panose="020B0500000000000000" pitchFamily="50" charset="-128"/>
                <a:ea typeface="Yu Gothic UI" panose="020B0500000000000000" pitchFamily="50" charset="-128"/>
              </a:rPr>
              <a:t>vmweb01/02</a:t>
            </a: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仮想マシン</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64" name="グラフィックス 163">
            <a:extLst>
              <a:ext uri="{FF2B5EF4-FFF2-40B4-BE49-F238E27FC236}">
                <a16:creationId xmlns:a16="http://schemas.microsoft.com/office/drawing/2014/main" id="{AB517458-263C-78EE-57DD-D3EB1E82289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430313" y="4619466"/>
            <a:ext cx="270044" cy="270044"/>
          </a:xfrm>
          <a:prstGeom prst="rect">
            <a:avLst/>
          </a:prstGeom>
        </p:spPr>
      </p:pic>
      <p:cxnSp>
        <p:nvCxnSpPr>
          <p:cNvPr id="165" name="直線コネクタ 164">
            <a:extLst>
              <a:ext uri="{FF2B5EF4-FFF2-40B4-BE49-F238E27FC236}">
                <a16:creationId xmlns:a16="http://schemas.microsoft.com/office/drawing/2014/main" id="{BC730276-B35F-182B-EA51-DA3B5CADBCAF}"/>
              </a:ext>
            </a:extLst>
          </p:cNvPr>
          <p:cNvCxnSpPr>
            <a:cxnSpLocks/>
            <a:stCxn id="135" idx="3"/>
          </p:cNvCxnSpPr>
          <p:nvPr/>
        </p:nvCxnSpPr>
        <p:spPr>
          <a:xfrm flipV="1">
            <a:off x="5468146" y="4630994"/>
            <a:ext cx="818881" cy="527"/>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C55CB496-2A82-9265-F6BE-20B4605E9CC3}"/>
              </a:ext>
            </a:extLst>
          </p:cNvPr>
          <p:cNvSpPr txBox="1"/>
          <p:nvPr/>
        </p:nvSpPr>
        <p:spPr>
          <a:xfrm>
            <a:off x="5000290" y="4835330"/>
            <a:ext cx="638713" cy="369332"/>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agw</a:t>
            </a:r>
            <a:r>
              <a:rPr kumimoji="1" lang="en-US" altLang="ja-JP" sz="800" dirty="0">
                <a:latin typeface="Yu Gothic UI" panose="020B0500000000000000" pitchFamily="50" charset="-128"/>
                <a:ea typeface="Yu Gothic UI" panose="020B0500000000000000" pitchFamily="50" charset="-128"/>
              </a:rPr>
              <a:t>-web</a:t>
            </a:r>
          </a:p>
          <a:p>
            <a:pPr algn="ctr"/>
            <a:r>
              <a:rPr kumimoji="1" lang="en-US" altLang="ja-JP" sz="800" dirty="0">
                <a:latin typeface="Yu Gothic UI" panose="020B0500000000000000" pitchFamily="50" charset="-128"/>
                <a:ea typeface="Yu Gothic UI" panose="020B0500000000000000" pitchFamily="50" charset="-128"/>
              </a:rPr>
              <a:t>(</a:t>
            </a:r>
            <a:r>
              <a:rPr lang="en-US" altLang="ja-JP" sz="800" dirty="0">
                <a:latin typeface="Yu Gothic UI" panose="020B0500000000000000" pitchFamily="50" charset="-128"/>
                <a:ea typeface="Yu Gothic UI" panose="020B0500000000000000" pitchFamily="50" charset="-128"/>
              </a:rPr>
              <a:t>Application</a:t>
            </a:r>
            <a:br>
              <a:rPr lang="en-US" altLang="ja-JP" sz="800" dirty="0">
                <a:latin typeface="Yu Gothic UI" panose="020B0500000000000000" pitchFamily="50" charset="-128"/>
                <a:ea typeface="Yu Gothic UI" panose="020B0500000000000000" pitchFamily="50" charset="-128"/>
              </a:rPr>
            </a:br>
            <a:r>
              <a:rPr lang="en-US" altLang="ja-JP" sz="800" dirty="0">
                <a:latin typeface="Yu Gothic UI" panose="020B0500000000000000" pitchFamily="50" charset="-128"/>
                <a:ea typeface="Yu Gothic UI" panose="020B0500000000000000" pitchFamily="50" charset="-128"/>
              </a:rPr>
              <a:t>Gateway</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70" name="グラフィックス 169">
            <a:extLst>
              <a:ext uri="{FF2B5EF4-FFF2-40B4-BE49-F238E27FC236}">
                <a16:creationId xmlns:a16="http://schemas.microsoft.com/office/drawing/2014/main" id="{2553969B-F502-572C-9F03-325216D02BA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58779" y="4549162"/>
            <a:ext cx="270044" cy="270044"/>
          </a:xfrm>
          <a:prstGeom prst="rect">
            <a:avLst/>
          </a:prstGeom>
        </p:spPr>
      </p:pic>
      <p:sp>
        <p:nvSpPr>
          <p:cNvPr id="171" name="テキスト ボックス 170">
            <a:extLst>
              <a:ext uri="{FF2B5EF4-FFF2-40B4-BE49-F238E27FC236}">
                <a16:creationId xmlns:a16="http://schemas.microsoft.com/office/drawing/2014/main" id="{D3BC1C30-7A6F-2463-1632-49FF05215CF2}"/>
              </a:ext>
            </a:extLst>
          </p:cNvPr>
          <p:cNvSpPr txBox="1"/>
          <p:nvPr/>
        </p:nvSpPr>
        <p:spPr>
          <a:xfrm>
            <a:off x="7284802" y="4889510"/>
            <a:ext cx="638713" cy="246221"/>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vmcms</a:t>
            </a:r>
            <a:endParaRPr kumimoji="1" lang="en-US" altLang="ja-JP" sz="800" dirty="0">
              <a:latin typeface="Yu Gothic UI" panose="020B0500000000000000" pitchFamily="50" charset="-128"/>
              <a:ea typeface="Yu Gothic UI" panose="020B0500000000000000" pitchFamily="50" charset="-128"/>
            </a:endParaRP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仮想マシン</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cxnSp>
        <p:nvCxnSpPr>
          <p:cNvPr id="172" name="直線コネクタ 171">
            <a:extLst>
              <a:ext uri="{FF2B5EF4-FFF2-40B4-BE49-F238E27FC236}">
                <a16:creationId xmlns:a16="http://schemas.microsoft.com/office/drawing/2014/main" id="{DC26B344-4571-5273-C2D6-4D73E82978EE}"/>
              </a:ext>
            </a:extLst>
          </p:cNvPr>
          <p:cNvCxnSpPr>
            <a:cxnSpLocks/>
          </p:cNvCxnSpPr>
          <p:nvPr/>
        </p:nvCxnSpPr>
        <p:spPr>
          <a:xfrm flipH="1">
            <a:off x="6894452" y="4624793"/>
            <a:ext cx="209264" cy="1"/>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5" name="テキスト ボックス 174">
            <a:extLst>
              <a:ext uri="{FF2B5EF4-FFF2-40B4-BE49-F238E27FC236}">
                <a16:creationId xmlns:a16="http://schemas.microsoft.com/office/drawing/2014/main" id="{33B33639-14D0-E532-6E6D-E0D5A26041DB}"/>
              </a:ext>
            </a:extLst>
          </p:cNvPr>
          <p:cNvSpPr txBox="1"/>
          <p:nvPr/>
        </p:nvSpPr>
        <p:spPr>
          <a:xfrm>
            <a:off x="6126202" y="2997254"/>
            <a:ext cx="686406" cy="253916"/>
          </a:xfrm>
          <a:prstGeom prst="rect">
            <a:avLst/>
          </a:prstGeom>
          <a:noFill/>
        </p:spPr>
        <p:txBody>
          <a:bodyPr wrap="none" rtlCol="0">
            <a:spAutoFit/>
          </a:bodyPr>
          <a:lstStyle/>
          <a:p>
            <a:r>
              <a:rPr kumimoji="1" lang="ja-JP" altLang="en-US" sz="1050" dirty="0">
                <a:latin typeface="Yu Gothic UI" panose="020B0500000000000000" pitchFamily="50" charset="-128"/>
                <a:ea typeface="Yu Gothic UI" panose="020B0500000000000000" pitchFamily="50" charset="-128"/>
              </a:rPr>
              <a:t>ピアリング</a:t>
            </a:r>
          </a:p>
        </p:txBody>
      </p:sp>
      <p:sp>
        <p:nvSpPr>
          <p:cNvPr id="199" name="テキスト ボックス 198">
            <a:extLst>
              <a:ext uri="{FF2B5EF4-FFF2-40B4-BE49-F238E27FC236}">
                <a16:creationId xmlns:a16="http://schemas.microsoft.com/office/drawing/2014/main" id="{ACABC89E-8993-7A76-18A9-EE4BF22E23ED}"/>
              </a:ext>
            </a:extLst>
          </p:cNvPr>
          <p:cNvSpPr txBox="1"/>
          <p:nvPr/>
        </p:nvSpPr>
        <p:spPr>
          <a:xfrm>
            <a:off x="1600010" y="4881815"/>
            <a:ext cx="896399" cy="261610"/>
          </a:xfrm>
          <a:prstGeom prst="rect">
            <a:avLst/>
          </a:prstGeom>
          <a:noFill/>
        </p:spPr>
        <p:txBody>
          <a:bodyPr wrap="none" rtlCol="0">
            <a:spAutoFit/>
          </a:bodyPr>
          <a:lstStyle/>
          <a:p>
            <a:r>
              <a:rPr kumimoji="1" lang="ja-JP" altLang="en-US" sz="1100" dirty="0">
                <a:latin typeface="Yu Gothic UI" panose="020B0500000000000000" pitchFamily="50" charset="-128"/>
                <a:ea typeface="Yu Gothic UI" panose="020B0500000000000000" pitchFamily="50" charset="-128"/>
              </a:rPr>
              <a:t>インターネット</a:t>
            </a:r>
          </a:p>
        </p:txBody>
      </p:sp>
      <p:pic>
        <p:nvPicPr>
          <p:cNvPr id="205" name="グラフィックス 204" descr="雲 枠線">
            <a:extLst>
              <a:ext uri="{FF2B5EF4-FFF2-40B4-BE49-F238E27FC236}">
                <a16:creationId xmlns:a16="http://schemas.microsoft.com/office/drawing/2014/main" id="{9E7E4DBD-2D15-C460-3070-04C1D47846D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79721" y="85276"/>
            <a:ext cx="690692" cy="690692"/>
          </a:xfrm>
          <a:prstGeom prst="rect">
            <a:avLst/>
          </a:prstGeom>
        </p:spPr>
      </p:pic>
      <p:sp>
        <p:nvSpPr>
          <p:cNvPr id="206" name="テキスト ボックス 205">
            <a:extLst>
              <a:ext uri="{FF2B5EF4-FFF2-40B4-BE49-F238E27FC236}">
                <a16:creationId xmlns:a16="http://schemas.microsoft.com/office/drawing/2014/main" id="{5CBAB980-35EB-DA49-10F7-9A2C935C500A}"/>
              </a:ext>
            </a:extLst>
          </p:cNvPr>
          <p:cNvSpPr txBox="1"/>
          <p:nvPr/>
        </p:nvSpPr>
        <p:spPr>
          <a:xfrm>
            <a:off x="7295379" y="309095"/>
            <a:ext cx="914137" cy="261610"/>
          </a:xfrm>
          <a:prstGeom prst="rect">
            <a:avLst/>
          </a:prstGeom>
          <a:noFill/>
        </p:spPr>
        <p:txBody>
          <a:bodyPr wrap="square" rtlCol="0">
            <a:spAutoFit/>
          </a:bodyPr>
          <a:lstStyle/>
          <a:p>
            <a:r>
              <a:rPr kumimoji="1" lang="ja-JP" altLang="en-US" sz="1100" dirty="0">
                <a:latin typeface="Yu Gothic UI" panose="020B0500000000000000" pitchFamily="50" charset="-128"/>
                <a:ea typeface="Yu Gothic UI" panose="020B0500000000000000" pitchFamily="50" charset="-128"/>
              </a:rPr>
              <a:t>インターネット</a:t>
            </a:r>
          </a:p>
        </p:txBody>
      </p:sp>
      <p:cxnSp>
        <p:nvCxnSpPr>
          <p:cNvPr id="207" name="直線コネクタ 206">
            <a:extLst>
              <a:ext uri="{FF2B5EF4-FFF2-40B4-BE49-F238E27FC236}">
                <a16:creationId xmlns:a16="http://schemas.microsoft.com/office/drawing/2014/main" id="{1DB8B315-FA77-7D71-68CF-CE5A2F019C67}"/>
              </a:ext>
            </a:extLst>
          </p:cNvPr>
          <p:cNvCxnSpPr>
            <a:cxnSpLocks/>
            <a:stCxn id="38" idx="0"/>
            <a:endCxn id="205" idx="2"/>
          </p:cNvCxnSpPr>
          <p:nvPr/>
        </p:nvCxnSpPr>
        <p:spPr>
          <a:xfrm flipV="1">
            <a:off x="7025067" y="775968"/>
            <a:ext cx="0" cy="1104490"/>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2" name="テキスト ボックス 211">
            <a:extLst>
              <a:ext uri="{FF2B5EF4-FFF2-40B4-BE49-F238E27FC236}">
                <a16:creationId xmlns:a16="http://schemas.microsoft.com/office/drawing/2014/main" id="{B8CB57AA-495A-2844-FE06-31E25D673EE3}"/>
              </a:ext>
            </a:extLst>
          </p:cNvPr>
          <p:cNvSpPr txBox="1"/>
          <p:nvPr/>
        </p:nvSpPr>
        <p:spPr>
          <a:xfrm>
            <a:off x="2853589" y="2402271"/>
            <a:ext cx="839214" cy="123111"/>
          </a:xfrm>
          <a:prstGeom prst="rect">
            <a:avLst/>
          </a:prstGeom>
          <a:noFill/>
        </p:spPr>
        <p:txBody>
          <a:bodyPr wrap="square" lIns="0" tIns="0" rIns="0" bIns="0">
            <a:spAutoFit/>
          </a:bodyPr>
          <a:lstStyle/>
          <a:p>
            <a:pPr algn="ctr"/>
            <a:r>
              <a:rPr lang="ja-JP" altLang="en-US" sz="800" dirty="0">
                <a:latin typeface="Yu Gothic UI" panose="020B0500000000000000" pitchFamily="50" charset="-128"/>
                <a:ea typeface="Yu Gothic UI" panose="020B0500000000000000" pitchFamily="50" charset="-128"/>
              </a:rPr>
              <a:t>サービスプロバイダー</a:t>
            </a:r>
            <a:endParaRPr lang="en-US" altLang="ja-JP" sz="800" dirty="0">
              <a:latin typeface="Yu Gothic UI" panose="020B0500000000000000" pitchFamily="50" charset="-128"/>
              <a:ea typeface="Yu Gothic UI" panose="020B0500000000000000" pitchFamily="50" charset="-128"/>
            </a:endParaRPr>
          </a:p>
        </p:txBody>
      </p:sp>
      <p:cxnSp>
        <p:nvCxnSpPr>
          <p:cNvPr id="214" name="直線コネクタ 213">
            <a:extLst>
              <a:ext uri="{FF2B5EF4-FFF2-40B4-BE49-F238E27FC236}">
                <a16:creationId xmlns:a16="http://schemas.microsoft.com/office/drawing/2014/main" id="{74B7979A-A465-7625-ED18-7D08AB233C7F}"/>
              </a:ext>
            </a:extLst>
          </p:cNvPr>
          <p:cNvCxnSpPr>
            <a:cxnSpLocks/>
          </p:cNvCxnSpPr>
          <p:nvPr/>
        </p:nvCxnSpPr>
        <p:spPr>
          <a:xfrm>
            <a:off x="3843826" y="85276"/>
            <a:ext cx="0" cy="570451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7" name="グラフィックス 216">
            <a:extLst>
              <a:ext uri="{FF2B5EF4-FFF2-40B4-BE49-F238E27FC236}">
                <a16:creationId xmlns:a16="http://schemas.microsoft.com/office/drawing/2014/main" id="{203BD44D-CF22-4C39-FA6C-5320F0935E4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51008" y="4271553"/>
            <a:ext cx="171450" cy="171450"/>
          </a:xfrm>
          <a:prstGeom prst="rect">
            <a:avLst/>
          </a:prstGeom>
        </p:spPr>
      </p:pic>
      <p:pic>
        <p:nvPicPr>
          <p:cNvPr id="218" name="グラフィックス 217">
            <a:extLst>
              <a:ext uri="{FF2B5EF4-FFF2-40B4-BE49-F238E27FC236}">
                <a16:creationId xmlns:a16="http://schemas.microsoft.com/office/drawing/2014/main" id="{1162BE46-141D-EDAC-C568-C2BC888C8F5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07205" y="4271553"/>
            <a:ext cx="171450" cy="171450"/>
          </a:xfrm>
          <a:prstGeom prst="rect">
            <a:avLst/>
          </a:prstGeom>
        </p:spPr>
      </p:pic>
      <p:sp>
        <p:nvSpPr>
          <p:cNvPr id="5" name="正方形/長方形 4">
            <a:extLst>
              <a:ext uri="{FF2B5EF4-FFF2-40B4-BE49-F238E27FC236}">
                <a16:creationId xmlns:a16="http://schemas.microsoft.com/office/drawing/2014/main" id="{C7F6F5FA-4F96-92AD-E2BB-85D6C0E1C3D1}"/>
              </a:ext>
            </a:extLst>
          </p:cNvPr>
          <p:cNvSpPr/>
          <p:nvPr/>
        </p:nvSpPr>
        <p:spPr>
          <a:xfrm>
            <a:off x="8339981" y="3759711"/>
            <a:ext cx="1647639" cy="15872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pic>
        <p:nvPicPr>
          <p:cNvPr id="15" name="グラフィックス 14">
            <a:extLst>
              <a:ext uri="{FF2B5EF4-FFF2-40B4-BE49-F238E27FC236}">
                <a16:creationId xmlns:a16="http://schemas.microsoft.com/office/drawing/2014/main" id="{03AA75B6-07EC-2FC4-EA45-54E3CD95FC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24202" y="3513697"/>
            <a:ext cx="281656" cy="281656"/>
          </a:xfrm>
          <a:prstGeom prst="rect">
            <a:avLst/>
          </a:prstGeom>
        </p:spPr>
      </p:pic>
      <p:sp>
        <p:nvSpPr>
          <p:cNvPr id="16" name="テキスト ボックス 15">
            <a:extLst>
              <a:ext uri="{FF2B5EF4-FFF2-40B4-BE49-F238E27FC236}">
                <a16:creationId xmlns:a16="http://schemas.microsoft.com/office/drawing/2014/main" id="{CCB510D3-0202-14FB-C91D-ABC35854F2C7}"/>
              </a:ext>
            </a:extLst>
          </p:cNvPr>
          <p:cNvSpPr txBox="1"/>
          <p:nvPr/>
        </p:nvSpPr>
        <p:spPr>
          <a:xfrm>
            <a:off x="8546266" y="3499320"/>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rg-prj-001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リソース グループ</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7" name="正方形/長方形 16">
            <a:extLst>
              <a:ext uri="{FF2B5EF4-FFF2-40B4-BE49-F238E27FC236}">
                <a16:creationId xmlns:a16="http://schemas.microsoft.com/office/drawing/2014/main" id="{CE2568C0-2811-514C-33A2-10D555775DA7}"/>
              </a:ext>
            </a:extLst>
          </p:cNvPr>
          <p:cNvSpPr/>
          <p:nvPr/>
        </p:nvSpPr>
        <p:spPr>
          <a:xfrm>
            <a:off x="8692650" y="4365729"/>
            <a:ext cx="929618" cy="863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sp>
        <p:nvSpPr>
          <p:cNvPr id="18" name="正方形/長方形 17">
            <a:extLst>
              <a:ext uri="{FF2B5EF4-FFF2-40B4-BE49-F238E27FC236}">
                <a16:creationId xmlns:a16="http://schemas.microsoft.com/office/drawing/2014/main" id="{E415386B-2F2F-0FEB-6623-C0432692EB3B}"/>
              </a:ext>
            </a:extLst>
          </p:cNvPr>
          <p:cNvSpPr/>
          <p:nvPr/>
        </p:nvSpPr>
        <p:spPr>
          <a:xfrm>
            <a:off x="8553538" y="4089763"/>
            <a:ext cx="1226179" cy="118884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grpSp>
        <p:nvGrpSpPr>
          <p:cNvPr id="19" name="グループ化 18">
            <a:extLst>
              <a:ext uri="{FF2B5EF4-FFF2-40B4-BE49-F238E27FC236}">
                <a16:creationId xmlns:a16="http://schemas.microsoft.com/office/drawing/2014/main" id="{0E610EE9-0B43-C316-2E18-524C59EF1AE1}"/>
              </a:ext>
            </a:extLst>
          </p:cNvPr>
          <p:cNvGrpSpPr/>
          <p:nvPr/>
        </p:nvGrpSpPr>
        <p:grpSpPr>
          <a:xfrm>
            <a:off x="8501948" y="3885797"/>
            <a:ext cx="281657" cy="161721"/>
            <a:chOff x="7545388" y="5762626"/>
            <a:chExt cx="577850" cy="331788"/>
          </a:xfrm>
        </p:grpSpPr>
        <p:sp>
          <p:nvSpPr>
            <p:cNvPr id="20" name="Freeform 2167">
              <a:extLst>
                <a:ext uri="{FF2B5EF4-FFF2-40B4-BE49-F238E27FC236}">
                  <a16:creationId xmlns:a16="http://schemas.microsoft.com/office/drawing/2014/main" id="{009E2D7F-02DD-0065-0199-32F5E53E0311}"/>
                </a:ext>
              </a:extLst>
            </p:cNvPr>
            <p:cNvSpPr>
              <a:spLocks/>
            </p:cNvSpPr>
            <p:nvPr/>
          </p:nvSpPr>
          <p:spPr bwMode="auto">
            <a:xfrm>
              <a:off x="7940675" y="5762626"/>
              <a:ext cx="182563" cy="331788"/>
            </a:xfrm>
            <a:custGeom>
              <a:avLst/>
              <a:gdLst>
                <a:gd name="T0" fmla="*/ 62 w 64"/>
                <a:gd name="T1" fmla="*/ 60 h 116"/>
                <a:gd name="T2" fmla="*/ 62 w 64"/>
                <a:gd name="T3" fmla="*/ 53 h 116"/>
                <a:gd name="T4" fmla="*/ 52 w 64"/>
                <a:gd name="T5" fmla="*/ 44 h 116"/>
                <a:gd name="T6" fmla="*/ 9 w 64"/>
                <a:gd name="T7" fmla="*/ 2 h 116"/>
                <a:gd name="T8" fmla="*/ 2 w 64"/>
                <a:gd name="T9" fmla="*/ 2 h 116"/>
                <a:gd name="T10" fmla="*/ 2 w 64"/>
                <a:gd name="T11" fmla="*/ 9 h 116"/>
                <a:gd name="T12" fmla="*/ 48 w 64"/>
                <a:gd name="T13" fmla="*/ 53 h 116"/>
                <a:gd name="T14" fmla="*/ 48 w 64"/>
                <a:gd name="T15" fmla="*/ 60 h 116"/>
                <a:gd name="T16" fmla="*/ 2 w 64"/>
                <a:gd name="T17" fmla="*/ 106 h 116"/>
                <a:gd name="T18" fmla="*/ 2 w 64"/>
                <a:gd name="T19" fmla="*/ 114 h 116"/>
                <a:gd name="T20" fmla="*/ 8 w 64"/>
                <a:gd name="T21" fmla="*/ 114 h 116"/>
                <a:gd name="T22" fmla="*/ 51 w 64"/>
                <a:gd name="T23" fmla="*/ 71 h 116"/>
                <a:gd name="T24" fmla="*/ 52 w 64"/>
                <a:gd name="T25" fmla="*/ 71 h 116"/>
                <a:gd name="T26" fmla="*/ 62 w 64"/>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6">
                  <a:moveTo>
                    <a:pt x="62" y="60"/>
                  </a:moveTo>
                  <a:cubicBezTo>
                    <a:pt x="64" y="58"/>
                    <a:pt x="64" y="55"/>
                    <a:pt x="62" y="53"/>
                  </a:cubicBezTo>
                  <a:cubicBezTo>
                    <a:pt x="52" y="44"/>
                    <a:pt x="52" y="44"/>
                    <a:pt x="52" y="44"/>
                  </a:cubicBezTo>
                  <a:cubicBezTo>
                    <a:pt x="9" y="2"/>
                    <a:pt x="9" y="2"/>
                    <a:pt x="9" y="2"/>
                  </a:cubicBezTo>
                  <a:cubicBezTo>
                    <a:pt x="7" y="0"/>
                    <a:pt x="4" y="0"/>
                    <a:pt x="2" y="2"/>
                  </a:cubicBezTo>
                  <a:cubicBezTo>
                    <a:pt x="0" y="4"/>
                    <a:pt x="0" y="7"/>
                    <a:pt x="2" y="9"/>
                  </a:cubicBezTo>
                  <a:cubicBezTo>
                    <a:pt x="48" y="53"/>
                    <a:pt x="48" y="53"/>
                    <a:pt x="48" y="53"/>
                  </a:cubicBezTo>
                  <a:cubicBezTo>
                    <a:pt x="50" y="55"/>
                    <a:pt x="50" y="58"/>
                    <a:pt x="48" y="60"/>
                  </a:cubicBezTo>
                  <a:cubicBezTo>
                    <a:pt x="2" y="106"/>
                    <a:pt x="2" y="106"/>
                    <a:pt x="2" y="106"/>
                  </a:cubicBezTo>
                  <a:cubicBezTo>
                    <a:pt x="0" y="108"/>
                    <a:pt x="0" y="112"/>
                    <a:pt x="2" y="114"/>
                  </a:cubicBezTo>
                  <a:cubicBezTo>
                    <a:pt x="4" y="116"/>
                    <a:pt x="7" y="115"/>
                    <a:pt x="8" y="114"/>
                  </a:cubicBezTo>
                  <a:cubicBezTo>
                    <a:pt x="51" y="71"/>
                    <a:pt x="51" y="71"/>
                    <a:pt x="51" y="71"/>
                  </a:cubicBezTo>
                  <a:cubicBezTo>
                    <a:pt x="51" y="71"/>
                    <a:pt x="51" y="71"/>
                    <a:pt x="52" y="71"/>
                  </a:cubicBezTo>
                  <a:lnTo>
                    <a:pt x="6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1" name="Freeform 2168">
              <a:extLst>
                <a:ext uri="{FF2B5EF4-FFF2-40B4-BE49-F238E27FC236}">
                  <a16:creationId xmlns:a16="http://schemas.microsoft.com/office/drawing/2014/main" id="{81CF6FA5-18E1-AA77-51D6-16117134CCB0}"/>
                </a:ext>
              </a:extLst>
            </p:cNvPr>
            <p:cNvSpPr>
              <a:spLocks/>
            </p:cNvSpPr>
            <p:nvPr/>
          </p:nvSpPr>
          <p:spPr bwMode="auto">
            <a:xfrm>
              <a:off x="7545388" y="5762626"/>
              <a:ext cx="185738" cy="331788"/>
            </a:xfrm>
            <a:custGeom>
              <a:avLst/>
              <a:gdLst>
                <a:gd name="T0" fmla="*/ 2 w 65"/>
                <a:gd name="T1" fmla="*/ 60 h 116"/>
                <a:gd name="T2" fmla="*/ 2 w 65"/>
                <a:gd name="T3" fmla="*/ 53 h 116"/>
                <a:gd name="T4" fmla="*/ 12 w 65"/>
                <a:gd name="T5" fmla="*/ 44 h 116"/>
                <a:gd name="T6" fmla="*/ 55 w 65"/>
                <a:gd name="T7" fmla="*/ 2 h 116"/>
                <a:gd name="T8" fmla="*/ 62 w 65"/>
                <a:gd name="T9" fmla="*/ 2 h 116"/>
                <a:gd name="T10" fmla="*/ 62 w 65"/>
                <a:gd name="T11" fmla="*/ 9 h 116"/>
                <a:gd name="T12" fmla="*/ 18 w 65"/>
                <a:gd name="T13" fmla="*/ 53 h 116"/>
                <a:gd name="T14" fmla="*/ 18 w 65"/>
                <a:gd name="T15" fmla="*/ 60 h 116"/>
                <a:gd name="T16" fmla="*/ 63 w 65"/>
                <a:gd name="T17" fmla="*/ 106 h 116"/>
                <a:gd name="T18" fmla="*/ 63 w 65"/>
                <a:gd name="T19" fmla="*/ 114 h 116"/>
                <a:gd name="T20" fmla="*/ 56 w 65"/>
                <a:gd name="T21" fmla="*/ 114 h 116"/>
                <a:gd name="T22" fmla="*/ 12 w 65"/>
                <a:gd name="T23" fmla="*/ 72 h 116"/>
                <a:gd name="T24" fmla="*/ 12 w 65"/>
                <a:gd name="T25" fmla="*/ 71 h 116"/>
                <a:gd name="T26" fmla="*/ 2 w 65"/>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6">
                  <a:moveTo>
                    <a:pt x="2" y="60"/>
                  </a:moveTo>
                  <a:cubicBezTo>
                    <a:pt x="0" y="58"/>
                    <a:pt x="1" y="55"/>
                    <a:pt x="2" y="53"/>
                  </a:cubicBezTo>
                  <a:cubicBezTo>
                    <a:pt x="12" y="44"/>
                    <a:pt x="12" y="44"/>
                    <a:pt x="12" y="44"/>
                  </a:cubicBezTo>
                  <a:cubicBezTo>
                    <a:pt x="55" y="2"/>
                    <a:pt x="55" y="2"/>
                    <a:pt x="55" y="2"/>
                  </a:cubicBezTo>
                  <a:cubicBezTo>
                    <a:pt x="57" y="0"/>
                    <a:pt x="60" y="0"/>
                    <a:pt x="62" y="2"/>
                  </a:cubicBezTo>
                  <a:cubicBezTo>
                    <a:pt x="64" y="4"/>
                    <a:pt x="64" y="7"/>
                    <a:pt x="62" y="9"/>
                  </a:cubicBezTo>
                  <a:cubicBezTo>
                    <a:pt x="18" y="53"/>
                    <a:pt x="18" y="53"/>
                    <a:pt x="18" y="53"/>
                  </a:cubicBezTo>
                  <a:cubicBezTo>
                    <a:pt x="16" y="55"/>
                    <a:pt x="16" y="58"/>
                    <a:pt x="18" y="60"/>
                  </a:cubicBezTo>
                  <a:cubicBezTo>
                    <a:pt x="63" y="106"/>
                    <a:pt x="63" y="106"/>
                    <a:pt x="63" y="106"/>
                  </a:cubicBezTo>
                  <a:cubicBezTo>
                    <a:pt x="65" y="108"/>
                    <a:pt x="65" y="112"/>
                    <a:pt x="63" y="114"/>
                  </a:cubicBezTo>
                  <a:cubicBezTo>
                    <a:pt x="61" y="116"/>
                    <a:pt x="58" y="115"/>
                    <a:pt x="56" y="114"/>
                  </a:cubicBezTo>
                  <a:cubicBezTo>
                    <a:pt x="12" y="72"/>
                    <a:pt x="12" y="72"/>
                    <a:pt x="12" y="72"/>
                  </a:cubicBezTo>
                  <a:cubicBezTo>
                    <a:pt x="12" y="72"/>
                    <a:pt x="12" y="72"/>
                    <a:pt x="12" y="71"/>
                  </a:cubicBezTo>
                  <a:lnTo>
                    <a:pt x="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7" name="Freeform 2169">
              <a:extLst>
                <a:ext uri="{FF2B5EF4-FFF2-40B4-BE49-F238E27FC236}">
                  <a16:creationId xmlns:a16="http://schemas.microsoft.com/office/drawing/2014/main" id="{32CC73BE-4D19-B49C-63AF-AF15112EEDEC}"/>
                </a:ext>
              </a:extLst>
            </p:cNvPr>
            <p:cNvSpPr>
              <a:spLocks/>
            </p:cNvSpPr>
            <p:nvPr/>
          </p:nvSpPr>
          <p:spPr bwMode="auto">
            <a:xfrm>
              <a:off x="76803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5"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32" name="Freeform 2170">
              <a:extLst>
                <a:ext uri="{FF2B5EF4-FFF2-40B4-BE49-F238E27FC236}">
                  <a16:creationId xmlns:a16="http://schemas.microsoft.com/office/drawing/2014/main" id="{56F7A776-649C-E939-ED72-D49EE111EB4E}"/>
                </a:ext>
              </a:extLst>
            </p:cNvPr>
            <p:cNvSpPr>
              <a:spLocks/>
            </p:cNvSpPr>
            <p:nvPr/>
          </p:nvSpPr>
          <p:spPr bwMode="auto">
            <a:xfrm>
              <a:off x="77946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7"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33" name="Oval 2171">
              <a:extLst>
                <a:ext uri="{FF2B5EF4-FFF2-40B4-BE49-F238E27FC236}">
                  <a16:creationId xmlns:a16="http://schemas.microsoft.com/office/drawing/2014/main" id="{2092184A-95FE-494E-1A81-B86BEB1686A5}"/>
                </a:ext>
              </a:extLst>
            </p:cNvPr>
            <p:cNvSpPr>
              <a:spLocks noChangeArrowheads="1"/>
            </p:cNvSpPr>
            <p:nvPr/>
          </p:nvSpPr>
          <p:spPr bwMode="auto">
            <a:xfrm>
              <a:off x="7913688" y="5889626"/>
              <a:ext cx="74613" cy="746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pic>
        <p:nvPicPr>
          <p:cNvPr id="34" name="グラフィックス 33">
            <a:extLst>
              <a:ext uri="{FF2B5EF4-FFF2-40B4-BE49-F238E27FC236}">
                <a16:creationId xmlns:a16="http://schemas.microsoft.com/office/drawing/2014/main" id="{BB76BBB5-3AAE-5270-C82C-65C5A4DECF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81466" y="4194279"/>
            <a:ext cx="171450" cy="171450"/>
          </a:xfrm>
          <a:prstGeom prst="rect">
            <a:avLst/>
          </a:prstGeom>
        </p:spPr>
      </p:pic>
      <p:sp>
        <p:nvSpPr>
          <p:cNvPr id="35" name="テキスト ボックス 34">
            <a:extLst>
              <a:ext uri="{FF2B5EF4-FFF2-40B4-BE49-F238E27FC236}">
                <a16:creationId xmlns:a16="http://schemas.microsoft.com/office/drawing/2014/main" id="{77E782FB-7D65-5507-92CC-001152877D81}"/>
              </a:ext>
            </a:extLst>
          </p:cNvPr>
          <p:cNvSpPr txBox="1"/>
          <p:nvPr/>
        </p:nvSpPr>
        <p:spPr>
          <a:xfrm>
            <a:off x="8857596"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snet-default</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40" name="テキスト ボックス 39">
            <a:extLst>
              <a:ext uri="{FF2B5EF4-FFF2-40B4-BE49-F238E27FC236}">
                <a16:creationId xmlns:a16="http://schemas.microsoft.com/office/drawing/2014/main" id="{29A6787F-A963-264D-F6F4-59EAEB09E135}"/>
              </a:ext>
            </a:extLst>
          </p:cNvPr>
          <p:cNvSpPr txBox="1"/>
          <p:nvPr/>
        </p:nvSpPr>
        <p:spPr>
          <a:xfrm>
            <a:off x="8824434" y="3801627"/>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vnet-prj-001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45" name="グラフィックス 44">
            <a:extLst>
              <a:ext uri="{FF2B5EF4-FFF2-40B4-BE49-F238E27FC236}">
                <a16:creationId xmlns:a16="http://schemas.microsoft.com/office/drawing/2014/main" id="{8E1FCB01-595B-D9A8-1435-4EC186EBD9D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007991" y="4492494"/>
            <a:ext cx="270044" cy="270044"/>
          </a:xfrm>
          <a:prstGeom prst="rect">
            <a:avLst/>
          </a:prstGeom>
        </p:spPr>
      </p:pic>
      <p:sp>
        <p:nvSpPr>
          <p:cNvPr id="46" name="テキスト ボックス 45">
            <a:extLst>
              <a:ext uri="{FF2B5EF4-FFF2-40B4-BE49-F238E27FC236}">
                <a16:creationId xmlns:a16="http://schemas.microsoft.com/office/drawing/2014/main" id="{C1054956-C6C6-19C6-F6D7-AFAA794BD671}"/>
              </a:ext>
            </a:extLst>
          </p:cNvPr>
          <p:cNvSpPr txBox="1"/>
          <p:nvPr/>
        </p:nvSpPr>
        <p:spPr>
          <a:xfrm>
            <a:off x="8802446" y="4903097"/>
            <a:ext cx="638713" cy="123111"/>
          </a:xfrm>
          <a:prstGeom prst="rect">
            <a:avLst/>
          </a:prstGeom>
          <a:noFill/>
        </p:spPr>
        <p:txBody>
          <a:bodyPr wrap="square" lIns="0" tIns="0" rIns="0" bIns="0" rtlCol="0">
            <a:spAutoFit/>
          </a:bodyPr>
          <a:lstStyle/>
          <a:p>
            <a:pPr algn="ctr"/>
            <a:r>
              <a:rPr kumimoji="1" lang="ja-JP" altLang="en-US" sz="800" dirty="0">
                <a:latin typeface="Yu Gothic UI" panose="020B0500000000000000" pitchFamily="50" charset="-128"/>
                <a:ea typeface="Yu Gothic UI" panose="020B0500000000000000" pitchFamily="50" charset="-128"/>
              </a:rPr>
              <a:t>仮想マシン</a:t>
            </a:r>
            <a:r>
              <a:rPr lang="ja-JP" altLang="en-US" sz="800" dirty="0">
                <a:latin typeface="Yu Gothic UI" panose="020B0500000000000000" pitchFamily="50" charset="-128"/>
                <a:ea typeface="Yu Gothic UI" panose="020B0500000000000000" pitchFamily="50" charset="-128"/>
              </a:rPr>
              <a:t>群</a:t>
            </a:r>
            <a:endParaRPr kumimoji="1" lang="en-US" sz="800" dirty="0">
              <a:latin typeface="Yu Gothic UI" panose="020B0500000000000000" pitchFamily="50" charset="-128"/>
              <a:ea typeface="Yu Gothic UI" panose="020B0500000000000000" pitchFamily="50" charset="-128"/>
            </a:endParaRPr>
          </a:p>
        </p:txBody>
      </p:sp>
      <p:pic>
        <p:nvPicPr>
          <p:cNvPr id="47" name="グラフィックス 46">
            <a:extLst>
              <a:ext uri="{FF2B5EF4-FFF2-40B4-BE49-F238E27FC236}">
                <a16:creationId xmlns:a16="http://schemas.microsoft.com/office/drawing/2014/main" id="{C69E1245-6231-7962-5188-CBD8EE22221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47923" y="4619466"/>
            <a:ext cx="270044" cy="270044"/>
          </a:xfrm>
          <a:prstGeom prst="rect">
            <a:avLst/>
          </a:prstGeom>
        </p:spPr>
      </p:pic>
      <p:pic>
        <p:nvPicPr>
          <p:cNvPr id="56" name="グラフィックス 55">
            <a:extLst>
              <a:ext uri="{FF2B5EF4-FFF2-40B4-BE49-F238E27FC236}">
                <a16:creationId xmlns:a16="http://schemas.microsoft.com/office/drawing/2014/main" id="{217FFCC3-BBE4-C76C-0AF8-9D3383DD02B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468618" y="4271553"/>
            <a:ext cx="171450" cy="171450"/>
          </a:xfrm>
          <a:prstGeom prst="rect">
            <a:avLst/>
          </a:prstGeom>
        </p:spPr>
      </p:pic>
      <p:cxnSp>
        <p:nvCxnSpPr>
          <p:cNvPr id="62" name="直線コネクタ 61">
            <a:extLst>
              <a:ext uri="{FF2B5EF4-FFF2-40B4-BE49-F238E27FC236}">
                <a16:creationId xmlns:a16="http://schemas.microsoft.com/office/drawing/2014/main" id="{7FAB18DA-3AAA-EBBD-66A9-390B1C3203C9}"/>
              </a:ext>
            </a:extLst>
          </p:cNvPr>
          <p:cNvCxnSpPr>
            <a:cxnSpLocks/>
          </p:cNvCxnSpPr>
          <p:nvPr/>
        </p:nvCxnSpPr>
        <p:spPr>
          <a:xfrm>
            <a:off x="6126202" y="2603871"/>
            <a:ext cx="2420064" cy="1549651"/>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72" name="グラフィックス 71">
            <a:extLst>
              <a:ext uri="{FF2B5EF4-FFF2-40B4-BE49-F238E27FC236}">
                <a16:creationId xmlns:a16="http://schemas.microsoft.com/office/drawing/2014/main" id="{3946B473-40C5-C986-5E2B-11EB036248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949367" y="1507413"/>
            <a:ext cx="293302" cy="293302"/>
          </a:xfrm>
          <a:prstGeom prst="rect">
            <a:avLst/>
          </a:prstGeom>
        </p:spPr>
      </p:pic>
      <p:sp>
        <p:nvSpPr>
          <p:cNvPr id="80" name="テキスト ボックス 79">
            <a:extLst>
              <a:ext uri="{FF2B5EF4-FFF2-40B4-BE49-F238E27FC236}">
                <a16:creationId xmlns:a16="http://schemas.microsoft.com/office/drawing/2014/main" id="{6DA6DEEF-913C-D75C-4E9A-B0FA1E1BFA61}"/>
              </a:ext>
            </a:extLst>
          </p:cNvPr>
          <p:cNvSpPr txBox="1"/>
          <p:nvPr/>
        </p:nvSpPr>
        <p:spPr>
          <a:xfrm>
            <a:off x="8688248" y="1809771"/>
            <a:ext cx="825719" cy="215444"/>
          </a:xfrm>
          <a:prstGeom prst="rect">
            <a:avLst/>
          </a:prstGeom>
          <a:noFill/>
        </p:spPr>
        <p:txBody>
          <a:bodyPr wrap="square">
            <a:spAutoFit/>
          </a:bodyPr>
          <a:lstStyle/>
          <a:p>
            <a:r>
              <a:rPr kumimoji="1" lang="en-US" altLang="ja-JP" sz="800" b="0" i="0" u="none" strike="noStrike" kern="1200" cap="none" spc="0" normalizeH="0" baseline="0" noProof="0" dirty="0">
                <a:ln>
                  <a:noFill/>
                </a:ln>
                <a:solidFill>
                  <a:prstClr val="black"/>
                </a:solidFill>
                <a:effectLst/>
                <a:uLnTx/>
                <a:uFillTx/>
                <a:latin typeface="Yu Gothic UI" panose="020B0500000000000000" pitchFamily="50" charset="-128"/>
                <a:ea typeface="Yu Gothic UI" panose="020B0500000000000000" pitchFamily="50" charset="-128"/>
                <a:cs typeface="+mn-cs"/>
              </a:rPr>
              <a:t>Log Analytics</a:t>
            </a:r>
            <a:endParaRPr lang="ja-JP" altLang="en-US" dirty="0"/>
          </a:p>
        </p:txBody>
      </p:sp>
    </p:spTree>
    <p:extLst>
      <p:ext uri="{BB962C8B-B14F-4D97-AF65-F5344CB8AC3E}">
        <p14:creationId xmlns:p14="http://schemas.microsoft.com/office/powerpoint/2010/main" val="308196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B2F19DE0-8360-292B-5E6A-CF2816D22BC4}"/>
              </a:ext>
            </a:extLst>
          </p:cNvPr>
          <p:cNvSpPr/>
          <p:nvPr/>
        </p:nvSpPr>
        <p:spPr>
          <a:xfrm>
            <a:off x="6164484" y="3088573"/>
            <a:ext cx="1238095" cy="1523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B487E61D-7764-F018-5E38-A082543C0B94}"/>
              </a:ext>
            </a:extLst>
          </p:cNvPr>
          <p:cNvSpPr/>
          <p:nvPr/>
        </p:nvSpPr>
        <p:spPr>
          <a:xfrm>
            <a:off x="3871005" y="3088573"/>
            <a:ext cx="2037229" cy="1523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90D5A8DD-8FBA-4955-B51D-75F4B4B7F393}"/>
              </a:ext>
            </a:extLst>
          </p:cNvPr>
          <p:cNvSpPr/>
          <p:nvPr/>
        </p:nvSpPr>
        <p:spPr>
          <a:xfrm>
            <a:off x="2790265" y="3088573"/>
            <a:ext cx="811413" cy="1523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グラフィックス 8">
            <a:extLst>
              <a:ext uri="{FF2B5EF4-FFF2-40B4-BE49-F238E27FC236}">
                <a16:creationId xmlns:a16="http://schemas.microsoft.com/office/drawing/2014/main" id="{D744134E-D5AB-0A03-CD3C-468B5FC89D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8603" y="3175121"/>
            <a:ext cx="387330" cy="387330"/>
          </a:xfrm>
          <a:prstGeom prst="rect">
            <a:avLst/>
          </a:prstGeom>
        </p:spPr>
      </p:pic>
      <p:pic>
        <p:nvPicPr>
          <p:cNvPr id="11" name="グラフィックス 10">
            <a:extLst>
              <a:ext uri="{FF2B5EF4-FFF2-40B4-BE49-F238E27FC236}">
                <a16:creationId xmlns:a16="http://schemas.microsoft.com/office/drawing/2014/main" id="{00A2F077-20A8-BBE1-36AB-52A8BA735E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13927" y="3817390"/>
            <a:ext cx="387331" cy="387331"/>
          </a:xfrm>
          <a:prstGeom prst="rect">
            <a:avLst/>
          </a:prstGeom>
        </p:spPr>
      </p:pic>
      <p:pic>
        <p:nvPicPr>
          <p:cNvPr id="7" name="グラフィックス 6">
            <a:extLst>
              <a:ext uri="{FF2B5EF4-FFF2-40B4-BE49-F238E27FC236}">
                <a16:creationId xmlns:a16="http://schemas.microsoft.com/office/drawing/2014/main" id="{673D2476-9DDE-FB94-6E03-1EFD7CD61D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3131" y="3001146"/>
            <a:ext cx="254964" cy="254964"/>
          </a:xfrm>
          <a:prstGeom prst="rect">
            <a:avLst/>
          </a:prstGeom>
        </p:spPr>
      </p:pic>
      <p:sp>
        <p:nvSpPr>
          <p:cNvPr id="13" name="正方形/長方形 12">
            <a:extLst>
              <a:ext uri="{FF2B5EF4-FFF2-40B4-BE49-F238E27FC236}">
                <a16:creationId xmlns:a16="http://schemas.microsoft.com/office/drawing/2014/main" id="{AB199029-2F28-373D-88FD-EDE5BC0CAB2B}"/>
              </a:ext>
            </a:extLst>
          </p:cNvPr>
          <p:cNvSpPr/>
          <p:nvPr/>
        </p:nvSpPr>
        <p:spPr>
          <a:xfrm>
            <a:off x="2603128" y="2826963"/>
            <a:ext cx="4994460" cy="1859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a:extLst>
              <a:ext uri="{FF2B5EF4-FFF2-40B4-BE49-F238E27FC236}">
                <a16:creationId xmlns:a16="http://schemas.microsoft.com/office/drawing/2014/main" id="{018C68EC-AAD5-9987-F9A1-CEFFBC3411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15428" y="2565586"/>
            <a:ext cx="374837" cy="374837"/>
          </a:xfrm>
          <a:prstGeom prst="rect">
            <a:avLst/>
          </a:prstGeom>
        </p:spPr>
      </p:pic>
      <p:sp>
        <p:nvSpPr>
          <p:cNvPr id="14" name="テキスト ボックス 13">
            <a:extLst>
              <a:ext uri="{FF2B5EF4-FFF2-40B4-BE49-F238E27FC236}">
                <a16:creationId xmlns:a16="http://schemas.microsoft.com/office/drawing/2014/main" id="{C7A26B54-0687-2711-A414-5ED269807337}"/>
              </a:ext>
            </a:extLst>
          </p:cNvPr>
          <p:cNvSpPr txBox="1"/>
          <p:nvPr/>
        </p:nvSpPr>
        <p:spPr>
          <a:xfrm>
            <a:off x="2791841" y="4275754"/>
            <a:ext cx="809837" cy="276999"/>
          </a:xfrm>
          <a:prstGeom prst="rect">
            <a:avLst/>
          </a:prstGeom>
          <a:noFill/>
        </p:spPr>
        <p:txBody>
          <a:bodyPr wrap="none" rtlCol="0">
            <a:spAutoFit/>
          </a:bodyPr>
          <a:lstStyle/>
          <a:p>
            <a:r>
              <a:rPr kumimoji="1" lang="en-US" altLang="ja-JP" sz="1200" dirty="0"/>
              <a:t>Windows</a:t>
            </a:r>
            <a:endParaRPr kumimoji="1" lang="ja-JP" altLang="en-US" sz="1200" dirty="0"/>
          </a:p>
        </p:txBody>
      </p:sp>
      <p:sp>
        <p:nvSpPr>
          <p:cNvPr id="15" name="テキスト ボックス 14">
            <a:extLst>
              <a:ext uri="{FF2B5EF4-FFF2-40B4-BE49-F238E27FC236}">
                <a16:creationId xmlns:a16="http://schemas.microsoft.com/office/drawing/2014/main" id="{3D894A5F-CDD1-E016-7584-27BD2A8F98B4}"/>
              </a:ext>
            </a:extLst>
          </p:cNvPr>
          <p:cNvSpPr txBox="1"/>
          <p:nvPr/>
        </p:nvSpPr>
        <p:spPr>
          <a:xfrm>
            <a:off x="2928095" y="3624534"/>
            <a:ext cx="537327" cy="276999"/>
          </a:xfrm>
          <a:prstGeom prst="rect">
            <a:avLst/>
          </a:prstGeom>
          <a:noFill/>
        </p:spPr>
        <p:txBody>
          <a:bodyPr wrap="none" rtlCol="0">
            <a:spAutoFit/>
          </a:bodyPr>
          <a:lstStyle/>
          <a:p>
            <a:r>
              <a:rPr kumimoji="1" lang="en-US" altLang="ja-JP" sz="1200" dirty="0"/>
              <a:t>Linux</a:t>
            </a:r>
            <a:endParaRPr kumimoji="1" lang="ja-JP" altLang="en-US" sz="1200" dirty="0"/>
          </a:p>
        </p:txBody>
      </p:sp>
      <p:sp>
        <p:nvSpPr>
          <p:cNvPr id="16" name="正方形/長方形 15">
            <a:extLst>
              <a:ext uri="{FF2B5EF4-FFF2-40B4-BE49-F238E27FC236}">
                <a16:creationId xmlns:a16="http://schemas.microsoft.com/office/drawing/2014/main" id="{A170B217-FE0B-6CE7-5C5F-1A2DD64C393A}"/>
              </a:ext>
            </a:extLst>
          </p:cNvPr>
          <p:cNvSpPr/>
          <p:nvPr/>
        </p:nvSpPr>
        <p:spPr>
          <a:xfrm>
            <a:off x="4107530" y="3366121"/>
            <a:ext cx="1704382" cy="31295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14400" rtl="0" eaLnBrk="1" fontAlgn="auto" latinLnBrk="0" hangingPunct="1">
              <a:lnSpc>
                <a:spcPct val="100000"/>
              </a:lnSpc>
              <a:spcBef>
                <a:spcPts val="0"/>
              </a:spcBef>
              <a:spcAft>
                <a:spcPts val="0"/>
              </a:spcAft>
              <a:buClrTx/>
              <a:buSzTx/>
              <a:tabLst/>
              <a:defRPr/>
            </a:pPr>
            <a:r>
              <a:rPr kumimoji="1" lang="ja-JP" altLang="en-US" sz="1200" b="0" i="0" u="none" strike="noStrike" kern="1200" cap="none" spc="0" normalizeH="0" baseline="0" noProof="0" dirty="0">
                <a:ln>
                  <a:noFill/>
                </a:ln>
                <a:solidFill>
                  <a:prstClr val="black"/>
                </a:solidFill>
                <a:effectLst/>
                <a:uLnTx/>
                <a:uFillTx/>
                <a:latin typeface="Yu Gothic UI"/>
                <a:ea typeface="Yu Gothic UI"/>
                <a:cs typeface="+mn-cs"/>
              </a:rPr>
              <a:t>パフォーマンス カウンター</a:t>
            </a:r>
            <a:endParaRPr kumimoji="1" lang="en-US" altLang="ja-JP" sz="1200" b="0" i="0" u="none" strike="noStrike" kern="1200" cap="none" spc="0" normalizeH="0" baseline="0" noProof="0" dirty="0">
              <a:ln>
                <a:noFill/>
              </a:ln>
              <a:solidFill>
                <a:prstClr val="black"/>
              </a:solidFill>
              <a:effectLst/>
              <a:uLnTx/>
              <a:uFillTx/>
              <a:latin typeface="Yu Gothic UI"/>
              <a:ea typeface="Yu Gothic UI"/>
              <a:cs typeface="+mn-cs"/>
            </a:endParaRPr>
          </a:p>
        </p:txBody>
      </p:sp>
      <p:pic>
        <p:nvPicPr>
          <p:cNvPr id="5" name="グラフィックス 4">
            <a:extLst>
              <a:ext uri="{FF2B5EF4-FFF2-40B4-BE49-F238E27FC236}">
                <a16:creationId xmlns:a16="http://schemas.microsoft.com/office/drawing/2014/main" id="{1647821D-996C-050A-153B-8A7D90A2F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48563" y="2926118"/>
            <a:ext cx="343460" cy="343460"/>
          </a:xfrm>
          <a:prstGeom prst="rect">
            <a:avLst/>
          </a:prstGeom>
        </p:spPr>
      </p:pic>
      <p:sp>
        <p:nvSpPr>
          <p:cNvPr id="19" name="テキスト ボックス 18">
            <a:extLst>
              <a:ext uri="{FF2B5EF4-FFF2-40B4-BE49-F238E27FC236}">
                <a16:creationId xmlns:a16="http://schemas.microsoft.com/office/drawing/2014/main" id="{A1E7D388-AF4B-D539-EB9A-B3010B02C345}"/>
              </a:ext>
            </a:extLst>
          </p:cNvPr>
          <p:cNvSpPr txBox="1"/>
          <p:nvPr/>
        </p:nvSpPr>
        <p:spPr>
          <a:xfrm>
            <a:off x="2883732" y="2842651"/>
            <a:ext cx="583814" cy="261610"/>
          </a:xfrm>
          <a:prstGeom prst="rect">
            <a:avLst/>
          </a:prstGeom>
          <a:noFill/>
        </p:spPr>
        <p:txBody>
          <a:bodyPr wrap="none" rtlCol="0">
            <a:spAutoFit/>
          </a:bodyPr>
          <a:lstStyle/>
          <a:p>
            <a:r>
              <a:rPr kumimoji="1" lang="ja-JP" altLang="en-US" sz="1050" dirty="0"/>
              <a:t>リソース</a:t>
            </a:r>
          </a:p>
        </p:txBody>
      </p:sp>
      <p:sp>
        <p:nvSpPr>
          <p:cNvPr id="20" name="テキスト ボックス 19">
            <a:extLst>
              <a:ext uri="{FF2B5EF4-FFF2-40B4-BE49-F238E27FC236}">
                <a16:creationId xmlns:a16="http://schemas.microsoft.com/office/drawing/2014/main" id="{3029F545-F63F-7FAC-DF06-93EC24A70CA4}"/>
              </a:ext>
            </a:extLst>
          </p:cNvPr>
          <p:cNvSpPr txBox="1"/>
          <p:nvPr/>
        </p:nvSpPr>
        <p:spPr>
          <a:xfrm>
            <a:off x="4504583" y="2842651"/>
            <a:ext cx="763351" cy="253916"/>
          </a:xfrm>
          <a:prstGeom prst="rect">
            <a:avLst/>
          </a:prstGeom>
          <a:noFill/>
        </p:spPr>
        <p:txBody>
          <a:bodyPr wrap="none" rtlCol="0">
            <a:spAutoFit/>
          </a:bodyPr>
          <a:lstStyle/>
          <a:p>
            <a:r>
              <a:rPr kumimoji="1" lang="ja-JP" altLang="en-US" sz="1050" dirty="0"/>
              <a:t>データソース</a:t>
            </a:r>
          </a:p>
        </p:txBody>
      </p:sp>
      <p:sp>
        <p:nvSpPr>
          <p:cNvPr id="22" name="テキスト ボックス 21">
            <a:extLst>
              <a:ext uri="{FF2B5EF4-FFF2-40B4-BE49-F238E27FC236}">
                <a16:creationId xmlns:a16="http://schemas.microsoft.com/office/drawing/2014/main" id="{62221D29-EA2A-310A-7349-7659ACB2C71C}"/>
              </a:ext>
            </a:extLst>
          </p:cNvPr>
          <p:cNvSpPr txBox="1"/>
          <p:nvPr/>
        </p:nvSpPr>
        <p:spPr>
          <a:xfrm>
            <a:off x="6476411" y="2859236"/>
            <a:ext cx="662361" cy="253916"/>
          </a:xfrm>
          <a:prstGeom prst="rect">
            <a:avLst/>
          </a:prstGeom>
          <a:noFill/>
        </p:spPr>
        <p:txBody>
          <a:bodyPr wrap="none" rtlCol="0">
            <a:spAutoFit/>
          </a:bodyPr>
          <a:lstStyle/>
          <a:p>
            <a:r>
              <a:rPr kumimoji="1" lang="ja-JP" altLang="en-US" sz="1050" dirty="0"/>
              <a:t>ターゲット</a:t>
            </a:r>
          </a:p>
        </p:txBody>
      </p:sp>
      <p:sp>
        <p:nvSpPr>
          <p:cNvPr id="23" name="テキスト ボックス 22">
            <a:extLst>
              <a:ext uri="{FF2B5EF4-FFF2-40B4-BE49-F238E27FC236}">
                <a16:creationId xmlns:a16="http://schemas.microsoft.com/office/drawing/2014/main" id="{1A01F785-8D21-84F7-CDC6-10D93B4F9631}"/>
              </a:ext>
            </a:extLst>
          </p:cNvPr>
          <p:cNvSpPr txBox="1"/>
          <p:nvPr/>
        </p:nvSpPr>
        <p:spPr>
          <a:xfrm>
            <a:off x="6294552" y="3609828"/>
            <a:ext cx="1055217" cy="138499"/>
          </a:xfrm>
          <a:prstGeom prst="rect">
            <a:avLst/>
          </a:prstGeom>
          <a:noFill/>
        </p:spPr>
        <p:txBody>
          <a:bodyPr wrap="square" lIns="0" tIns="0" rIns="0" bIns="0" rtlCol="0">
            <a:spAutoFit/>
          </a:bodyPr>
          <a:lstStyle/>
          <a:p>
            <a:r>
              <a:rPr kumimoji="1" lang="en-US" altLang="ja-JP" sz="900" dirty="0"/>
              <a:t>Azure Monitor Logs</a:t>
            </a:r>
            <a:endParaRPr kumimoji="1" lang="ja-JP" altLang="en-US" sz="900" dirty="0"/>
          </a:p>
        </p:txBody>
      </p:sp>
      <p:sp>
        <p:nvSpPr>
          <p:cNvPr id="24" name="テキスト ボックス 23">
            <a:extLst>
              <a:ext uri="{FF2B5EF4-FFF2-40B4-BE49-F238E27FC236}">
                <a16:creationId xmlns:a16="http://schemas.microsoft.com/office/drawing/2014/main" id="{A956FAEA-3C15-2ADE-C517-E8279634B67F}"/>
              </a:ext>
            </a:extLst>
          </p:cNvPr>
          <p:cNvSpPr txBox="1"/>
          <p:nvPr/>
        </p:nvSpPr>
        <p:spPr>
          <a:xfrm>
            <a:off x="6217294" y="4239743"/>
            <a:ext cx="1185285" cy="138499"/>
          </a:xfrm>
          <a:prstGeom prst="rect">
            <a:avLst/>
          </a:prstGeom>
          <a:noFill/>
        </p:spPr>
        <p:txBody>
          <a:bodyPr wrap="square" lIns="0" tIns="0" rIns="0" bIns="0" rtlCol="0">
            <a:spAutoFit/>
          </a:bodyPr>
          <a:lstStyle/>
          <a:p>
            <a:pPr algn="ctr"/>
            <a:r>
              <a:rPr kumimoji="1" lang="en-US" altLang="ja-JP" sz="900" dirty="0"/>
              <a:t>Azure Monitor Metrics</a:t>
            </a:r>
            <a:endParaRPr kumimoji="1" lang="ja-JP" altLang="en-US" sz="900" dirty="0"/>
          </a:p>
        </p:txBody>
      </p:sp>
      <p:sp>
        <p:nvSpPr>
          <p:cNvPr id="25" name="正方形/長方形 24">
            <a:extLst>
              <a:ext uri="{FF2B5EF4-FFF2-40B4-BE49-F238E27FC236}">
                <a16:creationId xmlns:a16="http://schemas.microsoft.com/office/drawing/2014/main" id="{6302AE1F-88D6-1468-9F2C-188640A94B0E}"/>
              </a:ext>
            </a:extLst>
          </p:cNvPr>
          <p:cNvSpPr/>
          <p:nvPr/>
        </p:nvSpPr>
        <p:spPr>
          <a:xfrm>
            <a:off x="4107530" y="3800147"/>
            <a:ext cx="1704382" cy="31295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a:ea typeface="Yu Gothic UI"/>
                <a:cs typeface="+mn-cs"/>
              </a:rPr>
              <a:t>Linux Syslog</a:t>
            </a:r>
          </a:p>
        </p:txBody>
      </p:sp>
      <p:sp>
        <p:nvSpPr>
          <p:cNvPr id="27" name="正方形/長方形 26">
            <a:extLst>
              <a:ext uri="{FF2B5EF4-FFF2-40B4-BE49-F238E27FC236}">
                <a16:creationId xmlns:a16="http://schemas.microsoft.com/office/drawing/2014/main" id="{158B7CB5-7109-CA5B-3DCB-B274A5166F27}"/>
              </a:ext>
            </a:extLst>
          </p:cNvPr>
          <p:cNvSpPr/>
          <p:nvPr/>
        </p:nvSpPr>
        <p:spPr>
          <a:xfrm>
            <a:off x="4107530" y="4239743"/>
            <a:ext cx="1704382" cy="31295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a:ea typeface="Yu Gothic UI"/>
                <a:cs typeface="+mn-cs"/>
              </a:rPr>
              <a:t>Windows </a:t>
            </a:r>
            <a:r>
              <a:rPr kumimoji="1" lang="ja-JP" altLang="en-US" sz="1200" b="0" i="0" u="none" strike="noStrike" kern="1200" cap="none" spc="0" normalizeH="0" baseline="0" noProof="0" dirty="0">
                <a:ln>
                  <a:noFill/>
                </a:ln>
                <a:solidFill>
                  <a:prstClr val="black"/>
                </a:solidFill>
                <a:effectLst/>
                <a:uLnTx/>
                <a:uFillTx/>
                <a:latin typeface="Yu Gothic UI"/>
                <a:ea typeface="Yu Gothic UI"/>
                <a:cs typeface="+mn-cs"/>
              </a:rPr>
              <a:t>イベント ログ</a:t>
            </a:r>
            <a:endParaRPr kumimoji="1" lang="en-US" altLang="ja-JP" sz="1200" b="0" i="0" u="none" strike="noStrike" kern="1200" cap="none" spc="0" normalizeH="0" baseline="0" noProof="0" dirty="0">
              <a:ln>
                <a:noFill/>
              </a:ln>
              <a:solidFill>
                <a:prstClr val="black"/>
              </a:solidFill>
              <a:effectLst/>
              <a:uLnTx/>
              <a:uFillTx/>
              <a:latin typeface="Yu Gothic UI"/>
              <a:ea typeface="Yu Gothic UI"/>
              <a:cs typeface="+mn-cs"/>
            </a:endParaRPr>
          </a:p>
        </p:txBody>
      </p:sp>
      <p:pic>
        <p:nvPicPr>
          <p:cNvPr id="29" name="グラフィックス 28">
            <a:extLst>
              <a:ext uri="{FF2B5EF4-FFF2-40B4-BE49-F238E27FC236}">
                <a16:creationId xmlns:a16="http://schemas.microsoft.com/office/drawing/2014/main" id="{FF4DAAA3-D4BD-4217-2198-5389C78751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04275" y="3205983"/>
            <a:ext cx="374837" cy="374837"/>
          </a:xfrm>
          <a:prstGeom prst="rect">
            <a:avLst/>
          </a:prstGeom>
        </p:spPr>
      </p:pic>
      <p:pic>
        <p:nvPicPr>
          <p:cNvPr id="31" name="グラフィックス 30">
            <a:extLst>
              <a:ext uri="{FF2B5EF4-FFF2-40B4-BE49-F238E27FC236}">
                <a16:creationId xmlns:a16="http://schemas.microsoft.com/office/drawing/2014/main" id="{BE1E1E6E-2D43-DDB2-77F1-2B96659EA5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17676" y="3912953"/>
            <a:ext cx="361436" cy="361436"/>
          </a:xfrm>
          <a:prstGeom prst="rect">
            <a:avLst/>
          </a:prstGeom>
        </p:spPr>
      </p:pic>
      <p:cxnSp>
        <p:nvCxnSpPr>
          <p:cNvPr id="57" name="直線矢印コネクタ 56">
            <a:extLst>
              <a:ext uri="{FF2B5EF4-FFF2-40B4-BE49-F238E27FC236}">
                <a16:creationId xmlns:a16="http://schemas.microsoft.com/office/drawing/2014/main" id="{F99A353E-3D12-48D6-4C18-71D22608C0FF}"/>
              </a:ext>
            </a:extLst>
          </p:cNvPr>
          <p:cNvCxnSpPr>
            <a:cxnSpLocks/>
            <a:stCxn id="29" idx="3"/>
            <a:endCxn id="16" idx="1"/>
          </p:cNvCxnSpPr>
          <p:nvPr/>
        </p:nvCxnSpPr>
        <p:spPr>
          <a:xfrm>
            <a:off x="3379112" y="3393402"/>
            <a:ext cx="728418" cy="129198"/>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A327C8BF-484E-FB92-0CCD-D3FCE27F9F11}"/>
              </a:ext>
            </a:extLst>
          </p:cNvPr>
          <p:cNvCxnSpPr>
            <a:cxnSpLocks/>
            <a:stCxn id="29" idx="3"/>
            <a:endCxn id="25" idx="1"/>
          </p:cNvCxnSpPr>
          <p:nvPr/>
        </p:nvCxnSpPr>
        <p:spPr>
          <a:xfrm>
            <a:off x="3379112" y="3393402"/>
            <a:ext cx="728418" cy="56322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04FD07E3-432B-5F58-4373-E2A8A57CB2B4}"/>
              </a:ext>
            </a:extLst>
          </p:cNvPr>
          <p:cNvCxnSpPr>
            <a:cxnSpLocks/>
            <a:stCxn id="31" idx="3"/>
            <a:endCxn id="27" idx="1"/>
          </p:cNvCxnSpPr>
          <p:nvPr/>
        </p:nvCxnSpPr>
        <p:spPr>
          <a:xfrm>
            <a:off x="3379112" y="4093671"/>
            <a:ext cx="728418" cy="30255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E6CBF4F8-A287-DED9-E6D8-A572C76798C9}"/>
              </a:ext>
            </a:extLst>
          </p:cNvPr>
          <p:cNvCxnSpPr>
            <a:cxnSpLocks/>
            <a:stCxn id="31" idx="3"/>
            <a:endCxn id="16" idx="1"/>
          </p:cNvCxnSpPr>
          <p:nvPr/>
        </p:nvCxnSpPr>
        <p:spPr>
          <a:xfrm flipV="1">
            <a:off x="3379112" y="3522600"/>
            <a:ext cx="728418" cy="57107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FDBFB8-3AAB-6E6F-5FBF-0738D7EA3C86}"/>
              </a:ext>
            </a:extLst>
          </p:cNvPr>
          <p:cNvCxnSpPr>
            <a:cxnSpLocks/>
            <a:stCxn id="27" idx="3"/>
            <a:endCxn id="23" idx="1"/>
          </p:cNvCxnSpPr>
          <p:nvPr/>
        </p:nvCxnSpPr>
        <p:spPr>
          <a:xfrm flipV="1">
            <a:off x="5811912" y="3679078"/>
            <a:ext cx="482640" cy="71714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D066F7AC-0639-0F51-BB25-DD27D7307D55}"/>
              </a:ext>
            </a:extLst>
          </p:cNvPr>
          <p:cNvCxnSpPr>
            <a:cxnSpLocks/>
            <a:stCxn id="25" idx="3"/>
            <a:endCxn id="23" idx="1"/>
          </p:cNvCxnSpPr>
          <p:nvPr/>
        </p:nvCxnSpPr>
        <p:spPr>
          <a:xfrm flipV="1">
            <a:off x="5811912" y="3679078"/>
            <a:ext cx="482640" cy="277548"/>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6D1D18A1-6482-EB50-068D-4564C9CB1E05}"/>
              </a:ext>
            </a:extLst>
          </p:cNvPr>
          <p:cNvCxnSpPr>
            <a:cxnSpLocks/>
            <a:stCxn id="16" idx="3"/>
            <a:endCxn id="23" idx="1"/>
          </p:cNvCxnSpPr>
          <p:nvPr/>
        </p:nvCxnSpPr>
        <p:spPr>
          <a:xfrm>
            <a:off x="5811912" y="3522600"/>
            <a:ext cx="482640" cy="156478"/>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44299A94-8436-3D80-AF54-94AB50F512C1}"/>
              </a:ext>
            </a:extLst>
          </p:cNvPr>
          <p:cNvCxnSpPr>
            <a:cxnSpLocks/>
            <a:stCxn id="16" idx="3"/>
            <a:endCxn id="24" idx="1"/>
          </p:cNvCxnSpPr>
          <p:nvPr/>
        </p:nvCxnSpPr>
        <p:spPr>
          <a:xfrm>
            <a:off x="5811912" y="3522600"/>
            <a:ext cx="405382" cy="78639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7F7E4ACD-6763-F4CD-AE68-4F2E97AC53D6}"/>
              </a:ext>
            </a:extLst>
          </p:cNvPr>
          <p:cNvSpPr txBox="1"/>
          <p:nvPr/>
        </p:nvSpPr>
        <p:spPr>
          <a:xfrm>
            <a:off x="2769537" y="2576818"/>
            <a:ext cx="1055097" cy="253916"/>
          </a:xfrm>
          <a:prstGeom prst="rect">
            <a:avLst/>
          </a:prstGeom>
          <a:noFill/>
        </p:spPr>
        <p:txBody>
          <a:bodyPr wrap="none" rtlCol="0">
            <a:spAutoFit/>
          </a:bodyPr>
          <a:lstStyle/>
          <a:p>
            <a:r>
              <a:rPr lang="ja-JP" altLang="en-US" sz="1050" dirty="0"/>
              <a:t>データ収集ルール</a:t>
            </a:r>
            <a:endParaRPr kumimoji="1" lang="ja-JP" altLang="en-US" sz="1050" dirty="0"/>
          </a:p>
        </p:txBody>
      </p:sp>
    </p:spTree>
    <p:extLst>
      <p:ext uri="{BB962C8B-B14F-4D97-AF65-F5344CB8AC3E}">
        <p14:creationId xmlns:p14="http://schemas.microsoft.com/office/powerpoint/2010/main" val="113113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コンテンツ プレースホルダー 5">
            <a:extLst>
              <a:ext uri="{FF2B5EF4-FFF2-40B4-BE49-F238E27FC236}">
                <a16:creationId xmlns:a16="http://schemas.microsoft.com/office/drawing/2014/main" id="{078AFE46-26E1-4C61-0923-CCBB2619DE49}"/>
              </a:ext>
            </a:extLst>
          </p:cNvPr>
          <p:cNvGraphicFramePr>
            <a:graphicFrameLocks/>
          </p:cNvGraphicFramePr>
          <p:nvPr>
            <p:extLst>
              <p:ext uri="{D42A27DB-BD31-4B8C-83A1-F6EECF244321}">
                <p14:modId xmlns:p14="http://schemas.microsoft.com/office/powerpoint/2010/main" val="1097871397"/>
              </p:ext>
            </p:extLst>
          </p:nvPr>
        </p:nvGraphicFramePr>
        <p:xfrm>
          <a:off x="798699" y="1203220"/>
          <a:ext cx="10601266" cy="506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テキスト ボックス 8">
            <a:extLst>
              <a:ext uri="{FF2B5EF4-FFF2-40B4-BE49-F238E27FC236}">
                <a16:creationId xmlns:a16="http://schemas.microsoft.com/office/drawing/2014/main" id="{28785D9B-17A5-4A6C-9FF6-865C1AC53814}"/>
              </a:ext>
            </a:extLst>
          </p:cNvPr>
          <p:cNvSpPr txBox="1"/>
          <p:nvPr/>
        </p:nvSpPr>
        <p:spPr>
          <a:xfrm>
            <a:off x="2998872" y="1972112"/>
            <a:ext cx="2020316" cy="954107"/>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a:ln>
                  <a:noFill/>
                </a:ln>
                <a:solidFill>
                  <a:srgbClr val="1A1A1A"/>
                </a:solidFill>
                <a:effectLst/>
                <a:uLnTx/>
                <a:uFillTx/>
              </a:rPr>
              <a:t>アプリケーション</a:t>
            </a:r>
            <a:endParaRPr kumimoji="0" lang="en-US" altLang="ja-JP" sz="1400" b="0" i="0" u="none" strike="noStrike" kern="0" cap="none" spc="0" normalizeH="0" baseline="0" noProof="0">
              <a:ln>
                <a:noFill/>
              </a:ln>
              <a:solidFill>
                <a:srgbClr val="1A1A1A"/>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a:ln>
                  <a:noFill/>
                </a:ln>
                <a:solidFill>
                  <a:srgbClr val="1A1A1A"/>
                </a:solidFill>
                <a:effectLst/>
                <a:uLnTx/>
                <a:uFillTx/>
              </a:rPr>
              <a:t>サーバー</a:t>
            </a:r>
            <a:endParaRPr kumimoji="0" lang="en-US" altLang="ja-JP" sz="1400" b="0" i="0" u="none" strike="noStrike" kern="0" cap="none" spc="0" normalizeH="0" baseline="0" noProof="0">
              <a:ln>
                <a:noFill/>
              </a:ln>
              <a:solidFill>
                <a:srgbClr val="1A1A1A"/>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a:ln>
                  <a:noFill/>
                </a:ln>
                <a:solidFill>
                  <a:srgbClr val="1A1A1A"/>
                </a:solidFill>
                <a:effectLst/>
                <a:uLnTx/>
                <a:uFillTx/>
              </a:rPr>
              <a:t>ネットワーク</a:t>
            </a:r>
            <a:endParaRPr kumimoji="0" lang="en-US" altLang="ja-JP" sz="1400" b="0" i="0" u="none" strike="noStrike" kern="0" cap="none" spc="0" normalizeH="0" baseline="0" noProof="0">
              <a:ln>
                <a:noFill/>
              </a:ln>
              <a:solidFill>
                <a:srgbClr val="1A1A1A"/>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a:ln>
                  <a:noFill/>
                </a:ln>
                <a:solidFill>
                  <a:srgbClr val="1A1A1A"/>
                </a:solidFill>
                <a:effectLst/>
                <a:uLnTx/>
                <a:uFillTx/>
              </a:rPr>
              <a:t>セキュリティ</a:t>
            </a:r>
          </a:p>
        </p:txBody>
      </p:sp>
      <p:sp>
        <p:nvSpPr>
          <p:cNvPr id="10" name="正方形/長方形 9">
            <a:extLst>
              <a:ext uri="{FF2B5EF4-FFF2-40B4-BE49-F238E27FC236}">
                <a16:creationId xmlns:a16="http://schemas.microsoft.com/office/drawing/2014/main" id="{F9BF640D-78C4-23EE-7EB5-F107EB9018D4}"/>
              </a:ext>
            </a:extLst>
          </p:cNvPr>
          <p:cNvSpPr/>
          <p:nvPr/>
        </p:nvSpPr>
        <p:spPr>
          <a:xfrm>
            <a:off x="5319207" y="1972111"/>
            <a:ext cx="1593273" cy="954107"/>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kern="0" dirty="0">
                <a:solidFill>
                  <a:srgbClr val="1A1A1A"/>
                </a:solidFill>
              </a:rPr>
              <a:t>しきい</a:t>
            </a:r>
            <a:r>
              <a:rPr kumimoji="0" lang="ja-JP" altLang="en-US" sz="1400" b="0" i="0" u="none" strike="noStrike" kern="0" cap="none" spc="0" normalizeH="0" baseline="0" noProof="0" dirty="0">
                <a:ln>
                  <a:noFill/>
                </a:ln>
                <a:solidFill>
                  <a:srgbClr val="1A1A1A"/>
                </a:solidFill>
                <a:effectLst/>
                <a:uLnTx/>
                <a:uFillTx/>
              </a:rPr>
              <a:t>値</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1A1A1A"/>
                </a:solidFill>
                <a:effectLst/>
                <a:uLnTx/>
                <a:uFillTx/>
              </a:rPr>
              <a:t>監視サーバー</a:t>
            </a:r>
            <a:endParaRPr kumimoji="0" lang="en-US" altLang="ja-JP" sz="1400" b="0" i="0" u="none" strike="noStrike" kern="0" cap="none" spc="0" normalizeH="0" baseline="0" noProof="0" dirty="0">
              <a:ln>
                <a:noFill/>
              </a:ln>
              <a:solidFill>
                <a:srgbClr val="1A1A1A"/>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kern="0" dirty="0">
                <a:solidFill>
                  <a:srgbClr val="1A1A1A"/>
                </a:solidFill>
              </a:rPr>
              <a:t>監視ソフトウェア</a:t>
            </a:r>
            <a:endParaRPr kumimoji="0" lang="en-US" altLang="ja-JP" sz="1400" b="0" i="0" u="none" strike="noStrike" kern="0" cap="none" spc="0" normalizeH="0" baseline="0" noProof="0" dirty="0">
              <a:ln>
                <a:noFill/>
              </a:ln>
              <a:solidFill>
                <a:srgbClr val="1A1A1A"/>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1A1A1A"/>
                </a:solidFill>
                <a:effectLst/>
                <a:uLnTx/>
                <a:uFillTx/>
              </a:rPr>
              <a:t>通知方法</a:t>
            </a:r>
            <a:endParaRPr kumimoji="0" lang="en-US" altLang="ja-JP" sz="1400" b="0" i="0" u="none" strike="noStrike" kern="0" cap="none" spc="0" normalizeH="0" baseline="0" noProof="0" dirty="0">
              <a:ln>
                <a:noFill/>
              </a:ln>
              <a:solidFill>
                <a:srgbClr val="1A1A1A"/>
              </a:solidFill>
              <a:effectLst/>
              <a:uLnTx/>
              <a:uFillTx/>
            </a:endParaRPr>
          </a:p>
        </p:txBody>
      </p:sp>
      <p:sp>
        <p:nvSpPr>
          <p:cNvPr id="11" name="正方形/長方形 10">
            <a:extLst>
              <a:ext uri="{FF2B5EF4-FFF2-40B4-BE49-F238E27FC236}">
                <a16:creationId xmlns:a16="http://schemas.microsoft.com/office/drawing/2014/main" id="{5DB4679B-F769-B969-360D-2D4F00834C9A}"/>
              </a:ext>
            </a:extLst>
          </p:cNvPr>
          <p:cNvSpPr/>
          <p:nvPr/>
        </p:nvSpPr>
        <p:spPr>
          <a:xfrm>
            <a:off x="9193128" y="1962840"/>
            <a:ext cx="2020529" cy="523220"/>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a:ln>
                  <a:noFill/>
                </a:ln>
                <a:solidFill>
                  <a:srgbClr val="1A1A1A"/>
                </a:solidFill>
                <a:effectLst/>
                <a:uLnTx/>
                <a:uFillTx/>
              </a:rPr>
              <a:t>インシデント管理</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a:ln>
                  <a:noFill/>
                </a:ln>
                <a:solidFill>
                  <a:srgbClr val="1A1A1A"/>
                </a:solidFill>
                <a:effectLst/>
                <a:uLnTx/>
                <a:uFillTx/>
              </a:rPr>
              <a:t>問題管理</a:t>
            </a:r>
            <a:endParaRPr kumimoji="0" lang="en-US" altLang="ja-JP" sz="1400" b="0" i="0" u="none" strike="noStrike" kern="0" cap="none" spc="0" normalizeH="0" baseline="0" noProof="0">
              <a:ln>
                <a:noFill/>
              </a:ln>
              <a:solidFill>
                <a:srgbClr val="1A1A1A"/>
              </a:solidFill>
              <a:effectLst/>
              <a:uLnTx/>
              <a:uFillTx/>
            </a:endParaRPr>
          </a:p>
        </p:txBody>
      </p:sp>
      <p:sp>
        <p:nvSpPr>
          <p:cNvPr id="12" name="正方形/長方形 11">
            <a:extLst>
              <a:ext uri="{FF2B5EF4-FFF2-40B4-BE49-F238E27FC236}">
                <a16:creationId xmlns:a16="http://schemas.microsoft.com/office/drawing/2014/main" id="{0C88B66D-2D9C-D98B-8068-AC1606A88015}"/>
              </a:ext>
            </a:extLst>
          </p:cNvPr>
          <p:cNvSpPr/>
          <p:nvPr/>
        </p:nvSpPr>
        <p:spPr>
          <a:xfrm>
            <a:off x="1182045" y="1256222"/>
            <a:ext cx="1581178" cy="400408"/>
          </a:xfrm>
          <a:prstGeom prst="rect">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a:ln>
                <a:noFill/>
              </a:ln>
              <a:solidFill>
                <a:srgbClr val="FFFFFF"/>
              </a:solidFill>
              <a:effectLst/>
              <a:uLnTx/>
              <a:uFillTx/>
              <a:latin typeface="Segoe UI"/>
              <a:ea typeface="+mn-ea"/>
              <a:cs typeface="+mn-cs"/>
            </a:endParaRPr>
          </a:p>
        </p:txBody>
      </p:sp>
      <p:sp>
        <p:nvSpPr>
          <p:cNvPr id="13" name="テキスト ボックス 12">
            <a:extLst>
              <a:ext uri="{FF2B5EF4-FFF2-40B4-BE49-F238E27FC236}">
                <a16:creationId xmlns:a16="http://schemas.microsoft.com/office/drawing/2014/main" id="{43FB9406-42A3-8BF9-3EFB-60B20423075A}"/>
              </a:ext>
            </a:extLst>
          </p:cNvPr>
          <p:cNvSpPr txBox="1"/>
          <p:nvPr/>
        </p:nvSpPr>
        <p:spPr>
          <a:xfrm>
            <a:off x="1182045" y="1972112"/>
            <a:ext cx="1554480" cy="307777"/>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400" b="0" i="0" u="none" strike="noStrike" kern="0" cap="none" spc="0" normalizeH="0" baseline="0" noProof="0">
                <a:ln>
                  <a:noFill/>
                </a:ln>
                <a:solidFill>
                  <a:srgbClr val="1A1A1A"/>
                </a:solidFill>
                <a:effectLst/>
                <a:uLnTx/>
                <a:uFillTx/>
              </a:rPr>
              <a:t>KPI</a:t>
            </a:r>
            <a:r>
              <a:rPr kumimoji="0" lang="ja-JP" altLang="en-US" sz="1400" b="0" i="0" u="none" strike="noStrike" kern="0" cap="none" spc="0" normalizeH="0" baseline="0" noProof="0">
                <a:ln>
                  <a:noFill/>
                </a:ln>
                <a:solidFill>
                  <a:srgbClr val="1A1A1A"/>
                </a:solidFill>
                <a:effectLst/>
                <a:uLnTx/>
                <a:uFillTx/>
              </a:rPr>
              <a:t>の策定</a:t>
            </a:r>
          </a:p>
        </p:txBody>
      </p:sp>
    </p:spTree>
    <p:extLst>
      <p:ext uri="{BB962C8B-B14F-4D97-AF65-F5344CB8AC3E}">
        <p14:creationId xmlns:p14="http://schemas.microsoft.com/office/powerpoint/2010/main" val="34617751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Yu Gothic UI"/>
        <a:ea typeface="Yu Gothic UI"/>
        <a:cs typeface=""/>
      </a:majorFont>
      <a:minorFont>
        <a:latin typeface="Yu Gothic UI"/>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1490</Words>
  <Application>Microsoft Office PowerPoint</Application>
  <PresentationFormat>ワイド画面</PresentationFormat>
  <Paragraphs>244</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Yu Gothic UI</vt:lpstr>
      <vt:lpstr>Arial</vt:lpstr>
      <vt:lpstr>Consolas</vt:lpstr>
      <vt:lpstr>Segoe UI</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2022-04-10T11:59:33Z</dcterms:created>
  <dcterms:modified xsi:type="dcterms:W3CDTF">2022-11-03T07:56:51Z</dcterms:modified>
</cp:coreProperties>
</file>