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E97F49ED-30D6-A159-FCF5-8C64C84D8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92791"/>
              </p:ext>
            </p:extLst>
          </p:nvPr>
        </p:nvGraphicFramePr>
        <p:xfrm>
          <a:off x="1016000" y="1062567"/>
          <a:ext cx="7432353" cy="1737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5743">
                  <a:extLst>
                    <a:ext uri="{9D8B030D-6E8A-4147-A177-3AD203B41FA5}">
                      <a16:colId xmlns:a16="http://schemas.microsoft.com/office/drawing/2014/main" val="3414134667"/>
                    </a:ext>
                  </a:extLst>
                </a:gridCol>
                <a:gridCol w="1760850">
                  <a:extLst>
                    <a:ext uri="{9D8B030D-6E8A-4147-A177-3AD203B41FA5}">
                      <a16:colId xmlns:a16="http://schemas.microsoft.com/office/drawing/2014/main" val="1224029229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731797919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657210646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展開されている場所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メトリック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3199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仮想マシンホスト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Azure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収集不可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既定で収集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01081"/>
                  </a:ext>
                </a:extLst>
              </a:tr>
              <a:tr h="255841">
                <a:tc rowSpan="3">
                  <a:txBody>
                    <a:bodyPr/>
                    <a:lstStyle/>
                    <a:p>
                      <a:r>
                        <a:rPr kumimoji="1" lang="en-US" altLang="ja-JP" sz="1200" dirty="0"/>
                        <a:t>OS</a:t>
                      </a:r>
                    </a:p>
                    <a:p>
                      <a:r>
                        <a:rPr kumimoji="1" lang="en-US" altLang="ja-JP" sz="1200" dirty="0"/>
                        <a:t>(Windows</a:t>
                      </a:r>
                      <a:r>
                        <a:rPr kumimoji="1" lang="en-US" altLang="ja-JP" sz="1200"/>
                        <a:t>/Linux)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Azure</a:t>
                      </a:r>
                      <a:r>
                        <a:rPr kumimoji="1" lang="ja-JP" altLang="en-US" sz="1200" dirty="0"/>
                        <a:t> 上の仮想マシン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61501"/>
                  </a:ext>
                </a:extLst>
              </a:tr>
              <a:tr h="150495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他社クラウド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79294"/>
                  </a:ext>
                </a:extLst>
              </a:tr>
              <a:tr h="361188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オンプレミス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物理</a:t>
                      </a:r>
                      <a:r>
                        <a:rPr kumimoji="1" lang="en-US" altLang="ja-JP" sz="1200" dirty="0"/>
                        <a:t>/Hyper-V/VMware</a:t>
                      </a:r>
                      <a:r>
                        <a:rPr kumimoji="1" lang="ja-JP" altLang="en-US" sz="1200" dirty="0"/>
                        <a:t> 等</a:t>
                      </a:r>
                      <a:r>
                        <a:rPr kumimoji="1" lang="en-US" altLang="ja-JP" sz="1200" dirty="0"/>
                        <a:t>)</a:t>
                      </a:r>
                      <a:r>
                        <a:rPr kumimoji="1" lang="ja-JP" altLang="en-US" sz="1200" dirty="0"/>
                        <a:t>の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仮想マシン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2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0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F6D5BB9-95A7-0E4F-7837-1417F2F874DD}"/>
              </a:ext>
            </a:extLst>
          </p:cNvPr>
          <p:cNvGrpSpPr/>
          <p:nvPr/>
        </p:nvGrpSpPr>
        <p:grpSpPr>
          <a:xfrm>
            <a:off x="7237867" y="3354703"/>
            <a:ext cx="4763965" cy="3351527"/>
            <a:chOff x="5424854" y="2696410"/>
            <a:chExt cx="5471746" cy="3849463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8DEC4FD-7029-9930-6D42-34208C340414}"/>
                </a:ext>
              </a:extLst>
            </p:cNvPr>
            <p:cNvSpPr/>
            <p:nvPr/>
          </p:nvSpPr>
          <p:spPr>
            <a:xfrm>
              <a:off x="7739898" y="3900285"/>
              <a:ext cx="840728" cy="2548186"/>
            </a:xfrm>
            <a:prstGeom prst="rect">
              <a:avLst/>
            </a:prstGeom>
            <a:solidFill>
              <a:srgbClr val="0078D4">
                <a:lumMod val="20000"/>
                <a:lumOff val="80000"/>
              </a:srgbClr>
            </a:solidFill>
            <a:ln w="12700" cap="flat" cmpd="sng" algn="ctr">
              <a:solidFill>
                <a:srgbClr val="0078D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9CB4828-1DB4-C2A9-56F7-D1C45D7294E7}"/>
                </a:ext>
              </a:extLst>
            </p:cNvPr>
            <p:cNvSpPr/>
            <p:nvPr/>
          </p:nvSpPr>
          <p:spPr>
            <a:xfrm>
              <a:off x="8675966" y="3900285"/>
              <a:ext cx="840728" cy="2548186"/>
            </a:xfrm>
            <a:prstGeom prst="rect">
              <a:avLst/>
            </a:prstGeom>
            <a:solidFill>
              <a:srgbClr val="0078D4">
                <a:lumMod val="20000"/>
                <a:lumOff val="80000"/>
              </a:srgbClr>
            </a:solidFill>
            <a:ln w="12700" cap="flat" cmpd="sng" algn="ctr">
              <a:solidFill>
                <a:srgbClr val="0078D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0B32046-1F32-CE64-011B-C2E12DEA68E9}"/>
                </a:ext>
              </a:extLst>
            </p:cNvPr>
            <p:cNvSpPr/>
            <p:nvPr/>
          </p:nvSpPr>
          <p:spPr>
            <a:xfrm>
              <a:off x="9616368" y="3900285"/>
              <a:ext cx="840728" cy="2548186"/>
            </a:xfrm>
            <a:prstGeom prst="rect">
              <a:avLst/>
            </a:prstGeom>
            <a:solidFill>
              <a:srgbClr val="0078D4">
                <a:lumMod val="20000"/>
                <a:lumOff val="80000"/>
              </a:srgbClr>
            </a:solidFill>
            <a:ln w="12700" cap="flat" cmpd="sng" algn="ctr">
              <a:solidFill>
                <a:srgbClr val="0078D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F7B0EF9B-50B1-3669-0442-4588DCC02B0B}"/>
                </a:ext>
              </a:extLst>
            </p:cNvPr>
            <p:cNvSpPr/>
            <p:nvPr/>
          </p:nvSpPr>
          <p:spPr>
            <a:xfrm>
              <a:off x="7024845" y="4476660"/>
              <a:ext cx="3719355" cy="1642453"/>
            </a:xfrm>
            <a:prstGeom prst="rect">
              <a:avLst/>
            </a:prstGeom>
            <a:solidFill>
              <a:srgbClr val="107C10">
                <a:lumMod val="20000"/>
                <a:lumOff val="80000"/>
                <a:alpha val="60000"/>
              </a:srgbClr>
            </a:solidFill>
            <a:ln w="12700" cap="flat" cmpd="sng" algn="ctr">
              <a:solidFill>
                <a:srgbClr val="107C1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pic>
          <p:nvPicPr>
            <p:cNvPr id="37" name="グラフィックス 36">
              <a:extLst>
                <a:ext uri="{FF2B5EF4-FFF2-40B4-BE49-F238E27FC236}">
                  <a16:creationId xmlns:a16="http://schemas.microsoft.com/office/drawing/2014/main" id="{FBFB3FAB-E982-BEC8-A4AD-CA0B6F827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2327" y="3382878"/>
              <a:ext cx="375871" cy="375871"/>
            </a:xfrm>
            <a:prstGeom prst="rect">
              <a:avLst/>
            </a:prstGeom>
          </p:spPr>
        </p:pic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5B253D76-790E-3ACC-BFF9-C1062A2F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43064" y="3382878"/>
              <a:ext cx="375871" cy="375871"/>
            </a:xfrm>
            <a:prstGeom prst="rect">
              <a:avLst/>
            </a:prstGeom>
          </p:spPr>
        </p:pic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13B7062C-334C-3353-C2AE-C7AA71029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8787" y="4970841"/>
              <a:ext cx="375870" cy="375870"/>
            </a:xfrm>
            <a:prstGeom prst="rect">
              <a:avLst/>
            </a:prstGeom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121CCF1-997C-7BAF-72F3-BF16BA5B2D3D}"/>
                </a:ext>
              </a:extLst>
            </p:cNvPr>
            <p:cNvSpPr txBox="1"/>
            <p:nvPr/>
          </p:nvSpPr>
          <p:spPr>
            <a:xfrm>
              <a:off x="8923435" y="3187560"/>
              <a:ext cx="436355" cy="1855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リソース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02E23CF-5207-E0D5-FFCB-DD278649A197}"/>
                </a:ext>
              </a:extLst>
            </p:cNvPr>
            <p:cNvSpPr txBox="1"/>
            <p:nvPr/>
          </p:nvSpPr>
          <p:spPr>
            <a:xfrm>
              <a:off x="6033513" y="5346711"/>
              <a:ext cx="966946" cy="371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Log Analytics</a:t>
              </a:r>
              <a:br>
                <a:rPr kumimoji="0" lang="en-US" altLang="ja-JP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ワークスペース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939090A-5FB5-9E1E-284B-800B46A1C564}"/>
                </a:ext>
              </a:extLst>
            </p:cNvPr>
            <p:cNvSpPr/>
            <p:nvPr/>
          </p:nvSpPr>
          <p:spPr>
            <a:xfrm>
              <a:off x="7824404" y="4706343"/>
              <a:ext cx="671716" cy="29035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78D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Yu Gothic UI"/>
                  <a:ea typeface="Yu Gothic UI"/>
                  <a:cs typeface="+mn-cs"/>
                </a:rPr>
                <a:t>Heartbeat</a:t>
              </a:r>
              <a:endParaRPr kumimoji="0" lang="ja-JP" altLang="en-US" sz="7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7914D910-BC96-DCF5-7F79-2CFC6A30C4AA}"/>
                </a:ext>
              </a:extLst>
            </p:cNvPr>
            <p:cNvSpPr/>
            <p:nvPr/>
          </p:nvSpPr>
          <p:spPr>
            <a:xfrm>
              <a:off x="8795142" y="5152709"/>
              <a:ext cx="671716" cy="29035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78D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err="1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Yu Gothic UI"/>
                  <a:ea typeface="Yu Gothic UI"/>
                  <a:cs typeface="+mn-cs"/>
                </a:rPr>
                <a:t>KubeEvents</a:t>
              </a:r>
              <a:endParaRPr kumimoji="0" lang="ja-JP" altLang="en-US" sz="7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DA948E5-0918-B680-C5FB-14004DC63C70}"/>
                </a:ext>
              </a:extLst>
            </p:cNvPr>
            <p:cNvSpPr/>
            <p:nvPr/>
          </p:nvSpPr>
          <p:spPr>
            <a:xfrm>
              <a:off x="9700874" y="5629535"/>
              <a:ext cx="671716" cy="29035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78D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err="1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Yu Gothic UI"/>
                  <a:ea typeface="Yu Gothic UI"/>
                  <a:cs typeface="+mn-cs"/>
                </a:rPr>
                <a:t>QueryLog</a:t>
              </a:r>
              <a:endParaRPr kumimoji="0" lang="ja-JP" altLang="en-US" sz="7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1F45CA1-FE4A-6D67-F0CC-3A82DCB98228}"/>
                </a:ext>
              </a:extLst>
            </p:cNvPr>
            <p:cNvSpPr/>
            <p:nvPr/>
          </p:nvSpPr>
          <p:spPr>
            <a:xfrm>
              <a:off x="8795142" y="4706343"/>
              <a:ext cx="671716" cy="29035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78D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Yu Gothic UI"/>
                  <a:ea typeface="Yu Gothic UI"/>
                  <a:cs typeface="+mn-cs"/>
                </a:rPr>
                <a:t>Heartbeat</a:t>
              </a:r>
              <a:endParaRPr kumimoji="0" lang="ja-JP" altLang="en-US" sz="7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D98583B7-8629-B5BA-1B73-B5C43DC54240}"/>
                </a:ext>
              </a:extLst>
            </p:cNvPr>
            <p:cNvSpPr/>
            <p:nvPr/>
          </p:nvSpPr>
          <p:spPr>
            <a:xfrm>
              <a:off x="7824404" y="5152709"/>
              <a:ext cx="671716" cy="29035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78D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Yu Gothic UI"/>
                  <a:ea typeface="Yu Gothic UI"/>
                  <a:cs typeface="+mn-cs"/>
                </a:rPr>
                <a:t>Perf</a:t>
              </a:r>
              <a:endParaRPr kumimoji="0" lang="ja-JP" altLang="en-US" sz="7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pic>
          <p:nvPicPr>
            <p:cNvPr id="47" name="グラフィックス 46" descr="ユーザー 単色塗りつぶし">
              <a:extLst>
                <a:ext uri="{FF2B5EF4-FFF2-40B4-BE49-F238E27FC236}">
                  <a16:creationId xmlns:a16="http://schemas.microsoft.com/office/drawing/2014/main" id="{03CB530D-12C2-7E02-6550-C4AF5603E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75425" y="4970841"/>
              <a:ext cx="586545" cy="586545"/>
            </a:xfrm>
            <a:prstGeom prst="rect">
              <a:avLst/>
            </a:prstGeom>
          </p:spPr>
        </p:pic>
        <p:pic>
          <p:nvPicPr>
            <p:cNvPr id="48" name="グラフィックス 47" descr="ユーザー 単色塗りつぶし">
              <a:extLst>
                <a:ext uri="{FF2B5EF4-FFF2-40B4-BE49-F238E27FC236}">
                  <a16:creationId xmlns:a16="http://schemas.microsoft.com/office/drawing/2014/main" id="{9D6FC46B-120D-294B-E966-E16B5F21E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66988" y="2696410"/>
              <a:ext cx="586545" cy="586545"/>
            </a:xfrm>
            <a:prstGeom prst="rect">
              <a:avLst/>
            </a:prstGeom>
          </p:spPr>
        </p:pic>
        <p:pic>
          <p:nvPicPr>
            <p:cNvPr id="49" name="グラフィックス 48" descr="ユーザー 単色塗りつぶし">
              <a:extLst>
                <a:ext uri="{FF2B5EF4-FFF2-40B4-BE49-F238E27FC236}">
                  <a16:creationId xmlns:a16="http://schemas.microsoft.com/office/drawing/2014/main" id="{5A236A9F-90A1-8A07-322D-E37C0100B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43458" y="4813478"/>
              <a:ext cx="586545" cy="586545"/>
            </a:xfrm>
            <a:prstGeom prst="rect">
              <a:avLst/>
            </a:prstGeom>
          </p:spPr>
        </p:pic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1D376CE-EC51-231E-5F42-D8778DCC181D}"/>
                </a:ext>
              </a:extLst>
            </p:cNvPr>
            <p:cNvSpPr/>
            <p:nvPr/>
          </p:nvSpPr>
          <p:spPr>
            <a:xfrm>
              <a:off x="7680081" y="2696410"/>
              <a:ext cx="949569" cy="3849463"/>
            </a:xfrm>
            <a:prstGeom prst="rect">
              <a:avLst/>
            </a:prstGeom>
            <a:noFill/>
            <a:ln w="22225" cap="flat" cmpd="sng" algn="ctr">
              <a:solidFill>
                <a:srgbClr val="0078D4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2476ED5-585B-3EAB-F072-3FFA372AFDAF}"/>
                </a:ext>
              </a:extLst>
            </p:cNvPr>
            <p:cNvSpPr/>
            <p:nvPr/>
          </p:nvSpPr>
          <p:spPr>
            <a:xfrm>
              <a:off x="8745307" y="4633547"/>
              <a:ext cx="1668694" cy="1352964"/>
            </a:xfrm>
            <a:prstGeom prst="rect">
              <a:avLst/>
            </a:prstGeom>
            <a:noFill/>
            <a:ln w="22225" cap="flat" cmpd="sng" algn="ctr">
              <a:solidFill>
                <a:srgbClr val="8661C5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8D0C445-422A-B1BB-466D-C4B96C8CF2A8}"/>
                </a:ext>
              </a:extLst>
            </p:cNvPr>
            <p:cNvSpPr/>
            <p:nvPr/>
          </p:nvSpPr>
          <p:spPr>
            <a:xfrm>
              <a:off x="5424854" y="4393325"/>
              <a:ext cx="5471746" cy="1844915"/>
            </a:xfrm>
            <a:prstGeom prst="rect">
              <a:avLst/>
            </a:prstGeom>
            <a:noFill/>
            <a:ln w="22225" cap="flat" cmpd="sng" algn="ctr">
              <a:solidFill>
                <a:srgbClr val="107C1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endParaRPr>
            </a:p>
          </p:txBody>
        </p:sp>
        <p:pic>
          <p:nvPicPr>
            <p:cNvPr id="53" name="コンテンツ プレースホルダー 20">
              <a:extLst>
                <a:ext uri="{FF2B5EF4-FFF2-40B4-BE49-F238E27FC236}">
                  <a16:creationId xmlns:a16="http://schemas.microsoft.com/office/drawing/2014/main" id="{2286312E-39E6-D451-517C-B7DAA934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79567" y="3382878"/>
              <a:ext cx="375871" cy="375871"/>
            </a:xfrm>
            <a:prstGeom prst="rect">
              <a:avLst/>
            </a:prstGeom>
          </p:spPr>
        </p:pic>
      </p:grp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68E02B80-4E7F-89BC-75F0-CCB081373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622848"/>
              </p:ext>
            </p:extLst>
          </p:nvPr>
        </p:nvGraphicFramePr>
        <p:xfrm>
          <a:off x="6882275" y="637423"/>
          <a:ext cx="5183664" cy="2066880"/>
        </p:xfrm>
        <a:graphic>
          <a:graphicData uri="http://schemas.openxmlformats.org/drawingml/2006/table">
            <a:tbl>
              <a:tblPr firstRow="1" firstCol="1"/>
              <a:tblGrid>
                <a:gridCol w="1276913">
                  <a:extLst>
                    <a:ext uri="{9D8B030D-6E8A-4147-A177-3AD203B41FA5}">
                      <a16:colId xmlns:a16="http://schemas.microsoft.com/office/drawing/2014/main" val="3412230207"/>
                    </a:ext>
                  </a:extLst>
                </a:gridCol>
                <a:gridCol w="1876888">
                  <a:extLst>
                    <a:ext uri="{9D8B030D-6E8A-4147-A177-3AD203B41FA5}">
                      <a16:colId xmlns:a16="http://schemas.microsoft.com/office/drawing/2014/main" val="725716445"/>
                    </a:ext>
                  </a:extLst>
                </a:gridCol>
                <a:gridCol w="2029863">
                  <a:extLst>
                    <a:ext uri="{9D8B030D-6E8A-4147-A177-3AD203B41FA5}">
                      <a16:colId xmlns:a16="http://schemas.microsoft.com/office/drawing/2014/main" val="2891721407"/>
                    </a:ext>
                  </a:extLst>
                </a:gridCol>
              </a:tblGrid>
              <a:tr h="101931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ワークスペース コンテキスト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リソース コンテキスト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960612"/>
                  </a:ext>
                </a:extLst>
              </a:tr>
              <a:tr h="22364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700" b="1" i="0" u="none" strike="noStrike">
                          <a:effectLst/>
                          <a:latin typeface="+mn-ea"/>
                          <a:ea typeface="+mn-ea"/>
                        </a:rPr>
                        <a:t>利用想定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全体管理</a:t>
                      </a:r>
                      <a:endParaRPr lang="en-US" altLang="ja-JP" sz="700" u="none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データ収集を構成する必要がある管理者と多様なリソースにアクセスする必要があるユーザー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アプリケーション チーム</a:t>
                      </a:r>
                      <a:endParaRPr lang="en-US" altLang="ja-JP" sz="700" u="none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監視されている </a:t>
                      </a:r>
                      <a:r>
                        <a:rPr lang="en-US" altLang="ja-JP" sz="700" u="none" strike="noStrike">
                          <a:effectLst/>
                          <a:latin typeface="+mn-ea"/>
                          <a:ea typeface="+mn-ea"/>
                        </a:rPr>
                        <a:t>Azure </a:t>
                      </a: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リソースの管理者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152496"/>
                  </a:ext>
                </a:extLst>
              </a:tr>
              <a:tr h="16278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ログを表示するために必要な権限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ワークスペースに対するアクセス許可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リソースへの読み取りアクセス</a:t>
                      </a:r>
                      <a:endParaRPr lang="en-US" altLang="ja-JP" sz="700" u="none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リソースのログに対するアクセス許可は自動的に割り当てられる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74762"/>
                  </a:ext>
                </a:extLst>
              </a:tr>
              <a:tr h="28450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アクセス許可の範囲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ワークスペース</a:t>
                      </a:r>
                      <a:endParaRPr lang="en-US" altLang="ja-JP" sz="700" u="none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ワークスペースへのアクセス権を持つユーザーは、アクセス許可を持っているテーブルについて、ワークスペース内のすべてのログを照会可能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ja-JP" sz="700" u="none" strike="noStrike">
                          <a:effectLst/>
                          <a:latin typeface="+mn-ea"/>
                          <a:ea typeface="+mn-ea"/>
                        </a:rPr>
                        <a:t>Azure </a:t>
                      </a: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リソース</a:t>
                      </a:r>
                      <a:endParaRPr lang="en-US" altLang="ja-JP" sz="700" u="none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ユーザーは、自分がアクセス権を持つ特定のリソース、リソース グループまたはサブスクリプションのログをすべてのワークスペースから照会可能</a:t>
                      </a:r>
                      <a:endParaRPr lang="en-US" altLang="ja-JP" sz="700" u="none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700" u="none" strike="noStrike">
                          <a:effectLst/>
                          <a:latin typeface="+mn-ea"/>
                          <a:ea typeface="+mn-ea"/>
                        </a:rPr>
                        <a:t>但し、その他のリソースのログは照会不可</a:t>
                      </a: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65218"/>
                  </a:ext>
                </a:extLst>
              </a:tr>
              <a:tr h="28450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700" b="1" i="0" u="none" strike="noStrike">
                          <a:effectLst/>
                          <a:latin typeface="+mn-ea"/>
                          <a:ea typeface="+mn-ea"/>
                        </a:rPr>
                        <a:t>ログにアクセスする方法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700" b="0" i="0" u="none" strike="noStrike">
                          <a:effectLst/>
                          <a:latin typeface="+mn-ea"/>
                          <a:ea typeface="+mn-ea"/>
                        </a:rPr>
                        <a:t>Azure Monitor </a:t>
                      </a:r>
                      <a:r>
                        <a:rPr lang="ja-JP" altLang="en-US" sz="700" b="0" i="0" u="none" strike="noStrike">
                          <a:effectLst/>
                          <a:latin typeface="+mn-ea"/>
                          <a:ea typeface="+mn-ea"/>
                        </a:rPr>
                        <a:t>の </a:t>
                      </a:r>
                      <a:r>
                        <a:rPr lang="en-US" altLang="ja-JP" sz="700" b="0" i="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ja-JP" altLang="en-US" sz="700" b="0" i="0" u="none" strike="noStrike">
                          <a:effectLst/>
                          <a:latin typeface="+mn-ea"/>
                          <a:ea typeface="+mn-ea"/>
                        </a:rPr>
                        <a:t>ログ</a:t>
                      </a:r>
                      <a:r>
                        <a:rPr lang="en-US" altLang="ja-JP" sz="700" b="0" i="0" u="none" strike="noStrike"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700" b="0" i="0" u="none" strike="noStrike">
                          <a:effectLst/>
                          <a:latin typeface="+mn-ea"/>
                          <a:ea typeface="+mn-ea"/>
                        </a:rPr>
                        <a:t>Log </a:t>
                      </a:r>
                      <a:r>
                        <a:rPr lang="en-US" altLang="ja-JP" sz="700" b="0" i="0" u="none" strike="noStrike" err="1">
                          <a:effectLst/>
                          <a:latin typeface="+mn-ea"/>
                          <a:ea typeface="+mn-ea"/>
                        </a:rPr>
                        <a:t>Analtyics</a:t>
                      </a:r>
                      <a:r>
                        <a:rPr lang="en-US" altLang="ja-JP" sz="700" b="0" i="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ja-JP" altLang="en-US" sz="700" b="0" i="0" u="none" strike="noStrike">
                          <a:effectLst/>
                          <a:latin typeface="+mn-ea"/>
                          <a:ea typeface="+mn-ea"/>
                        </a:rPr>
                        <a:t>ワークスペースの </a:t>
                      </a:r>
                      <a:r>
                        <a:rPr lang="en-US" altLang="ja-JP" sz="700" b="0" i="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ja-JP" altLang="en-US" sz="700" b="0" i="0" u="none" strike="noStrike">
                          <a:effectLst/>
                          <a:latin typeface="+mn-ea"/>
                          <a:ea typeface="+mn-ea"/>
                        </a:rPr>
                        <a:t>ログ</a:t>
                      </a:r>
                      <a:r>
                        <a:rPr lang="en-US" altLang="ja-JP" sz="700" b="0" i="0" u="none" strike="noStrike"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700" b="0" i="0" u="none" strike="noStrike">
                          <a:effectLst/>
                          <a:latin typeface="+mn-ea"/>
                          <a:ea typeface="+mn-ea"/>
                        </a:rPr>
                        <a:t>Azure Monitor Workbooks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ja-JP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Yu Gothic UI"/>
                          <a:ea typeface="Yu Gothic UI"/>
                        </a:defRPr>
                      </a:lvl9pPr>
                    </a:lstStyle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Azure </a:t>
                      </a:r>
                      <a:r>
                        <a:rPr lang="ja-JP" altLang="en-US" sz="700" b="0" i="0" u="none" strike="noStrike" dirty="0">
                          <a:effectLst/>
                          <a:latin typeface="+mn-ea"/>
                          <a:ea typeface="+mn-ea"/>
                        </a:rPr>
                        <a:t>リソース の </a:t>
                      </a: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ja-JP" altLang="en-US" sz="700" b="0" i="0" u="none" strike="noStrike" dirty="0">
                          <a:effectLst/>
                          <a:latin typeface="+mn-ea"/>
                          <a:ea typeface="+mn-ea"/>
                        </a:rPr>
                        <a:t>ログ</a:t>
                      </a: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ja-JP" altLang="en-US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Azure Monitor </a:t>
                      </a:r>
                      <a:r>
                        <a:rPr lang="ja-JP" altLang="en-US" sz="700" b="0" i="0" u="none" strike="noStrike" dirty="0">
                          <a:effectLst/>
                          <a:latin typeface="+mn-ea"/>
                          <a:ea typeface="+mn-ea"/>
                        </a:rPr>
                        <a:t>の </a:t>
                      </a: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ja-JP" altLang="en-US" sz="700" b="0" i="0" u="none" strike="noStrike" dirty="0">
                          <a:effectLst/>
                          <a:latin typeface="+mn-ea"/>
                          <a:ea typeface="+mn-ea"/>
                        </a:rPr>
                        <a:t>ログ</a:t>
                      </a: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ja-JP" altLang="en-US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Log Analytics </a:t>
                      </a:r>
                      <a:r>
                        <a:rPr lang="ja-JP" altLang="en-US" sz="700" b="0" i="0" u="none" strike="noStrike" dirty="0">
                          <a:effectLst/>
                          <a:latin typeface="+mn-ea"/>
                          <a:ea typeface="+mn-ea"/>
                        </a:rPr>
                        <a:t>ワークスペース  の </a:t>
                      </a: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ja-JP" altLang="en-US" sz="700" b="0" i="0" u="none" strike="noStrike" dirty="0">
                          <a:effectLst/>
                          <a:latin typeface="+mn-ea"/>
                          <a:ea typeface="+mn-ea"/>
                        </a:rPr>
                        <a:t>ログ</a:t>
                      </a: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ja-JP" altLang="en-US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700" b="0" i="0" u="none" strike="noStrike" dirty="0">
                          <a:effectLst/>
                          <a:latin typeface="+mn-ea"/>
                          <a:ea typeface="+mn-ea"/>
                        </a:rPr>
                        <a:t>Azure Monitor Workbooks</a:t>
                      </a:r>
                      <a:endParaRPr lang="ja-JP" altLang="en-US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87128"/>
                  </a:ext>
                </a:extLst>
              </a:tr>
            </a:tbl>
          </a:graphicData>
        </a:graphic>
      </p:graphicFrame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66E0D11F-0ADE-737E-717F-03BF35363A40}"/>
              </a:ext>
            </a:extLst>
          </p:cNvPr>
          <p:cNvSpPr/>
          <p:nvPr/>
        </p:nvSpPr>
        <p:spPr>
          <a:xfrm>
            <a:off x="7035800" y="3982137"/>
            <a:ext cx="1573865" cy="686267"/>
          </a:xfrm>
          <a:prstGeom prst="wedgeRectCallout">
            <a:avLst>
              <a:gd name="adj1" fmla="val -34720"/>
              <a:gd name="adj2" fmla="val 80347"/>
            </a:avLst>
          </a:prstGeom>
          <a:solidFill>
            <a:srgbClr val="107C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ワークスペース全体へのアクセス権を持っている</a:t>
            </a:r>
            <a:endParaRPr kumimoji="0" lang="en-US" altLang="ja-JP" sz="800" b="1" i="0" u="sng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全てのログへアクセスが出来る</a:t>
            </a:r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CE37760D-5B0F-EAE6-1191-9E182C164E7E}"/>
              </a:ext>
            </a:extLst>
          </p:cNvPr>
          <p:cNvSpPr/>
          <p:nvPr/>
        </p:nvSpPr>
        <p:spPr>
          <a:xfrm>
            <a:off x="10734418" y="3158821"/>
            <a:ext cx="1331521" cy="747297"/>
          </a:xfrm>
          <a:prstGeom prst="wedgeRectCallout">
            <a:avLst>
              <a:gd name="adj1" fmla="val -98118"/>
              <a:gd name="adj2" fmla="val 14466"/>
            </a:avLst>
          </a:prstGeom>
          <a:solidFill>
            <a:srgbClr val="0078D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リソースへのアクセス権のみ持っている</a:t>
            </a:r>
            <a:endParaRPr kumimoji="0" lang="en-US" altLang="ja-JP" sz="800" b="1" i="0" u="sng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リソースのログにアクセスできる。但し、アクセス制御モードで許可しておく必要がある</a:t>
            </a:r>
          </a:p>
        </p:txBody>
      </p:sp>
      <p:sp>
        <p:nvSpPr>
          <p:cNvPr id="57" name="吹き出し: 四角形 56">
            <a:extLst>
              <a:ext uri="{FF2B5EF4-FFF2-40B4-BE49-F238E27FC236}">
                <a16:creationId xmlns:a16="http://schemas.microsoft.com/office/drawing/2014/main" id="{4AD37267-0E50-4A8B-EA25-E5C777BCAF16}"/>
              </a:ext>
            </a:extLst>
          </p:cNvPr>
          <p:cNvSpPr/>
          <p:nvPr/>
        </p:nvSpPr>
        <p:spPr>
          <a:xfrm>
            <a:off x="9292126" y="5862194"/>
            <a:ext cx="1549354" cy="700574"/>
          </a:xfrm>
          <a:prstGeom prst="wedgeRectCallout">
            <a:avLst>
              <a:gd name="adj1" fmla="val 63256"/>
              <a:gd name="adj2" fmla="val -65600"/>
            </a:avLst>
          </a:prstGeom>
          <a:solidFill>
            <a:srgbClr val="8661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ワークスペース</a:t>
            </a:r>
            <a:r>
              <a:rPr kumimoji="0" lang="en-US" altLang="ja-JP" sz="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/</a:t>
            </a:r>
            <a:r>
              <a:rPr kumimoji="0" lang="ja-JP" altLang="en-US" sz="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リソースの権限は持っていないがテーブルの権限を持っている</a:t>
            </a:r>
            <a:endParaRPr kumimoji="0" lang="en-US" altLang="ja-JP" sz="800" b="1" i="0" u="sng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対象のテーブルにのみアクセス可能</a:t>
            </a:r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3B7AC9B8-17DE-F5FF-BB77-D9213C9A5266}"/>
              </a:ext>
            </a:extLst>
          </p:cNvPr>
          <p:cNvSpPr/>
          <p:nvPr/>
        </p:nvSpPr>
        <p:spPr>
          <a:xfrm>
            <a:off x="9505393" y="4330626"/>
            <a:ext cx="218706" cy="657898"/>
          </a:xfrm>
          <a:prstGeom prst="downArrow">
            <a:avLst/>
          </a:prstGeom>
          <a:solidFill>
            <a:srgbClr val="0078D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59" name="矢印: 下 58">
            <a:extLst>
              <a:ext uri="{FF2B5EF4-FFF2-40B4-BE49-F238E27FC236}">
                <a16:creationId xmlns:a16="http://schemas.microsoft.com/office/drawing/2014/main" id="{650F6169-CE1E-0900-15CC-DEFF8B7B22C7}"/>
              </a:ext>
            </a:extLst>
          </p:cNvPr>
          <p:cNvSpPr/>
          <p:nvPr/>
        </p:nvSpPr>
        <p:spPr>
          <a:xfrm>
            <a:off x="10364503" y="4330626"/>
            <a:ext cx="218706" cy="657898"/>
          </a:xfrm>
          <a:prstGeom prst="downArrow">
            <a:avLst/>
          </a:prstGeom>
          <a:solidFill>
            <a:srgbClr val="0078D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97D674EA-117D-7355-7807-1D093CE937E1}"/>
              </a:ext>
            </a:extLst>
          </p:cNvPr>
          <p:cNvSpPr/>
          <p:nvPr/>
        </p:nvSpPr>
        <p:spPr>
          <a:xfrm>
            <a:off x="11170626" y="4330626"/>
            <a:ext cx="218706" cy="657898"/>
          </a:xfrm>
          <a:prstGeom prst="downArrow">
            <a:avLst/>
          </a:prstGeom>
          <a:solidFill>
            <a:srgbClr val="0078D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0E81D38-C47E-3BF2-2752-B8E05BA5F16A}"/>
              </a:ext>
            </a:extLst>
          </p:cNvPr>
          <p:cNvSpPr txBox="1"/>
          <p:nvPr/>
        </p:nvSpPr>
        <p:spPr>
          <a:xfrm>
            <a:off x="9570720" y="4539855"/>
            <a:ext cx="1743075" cy="123111"/>
          </a:xfrm>
          <a:prstGeom prst="rect">
            <a:avLst/>
          </a:prstGeom>
          <a:solidFill>
            <a:srgbClr val="0078D4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ログ出力</a:t>
            </a:r>
          </a:p>
        </p:txBody>
      </p:sp>
    </p:spTree>
    <p:extLst>
      <p:ext uri="{BB962C8B-B14F-4D97-AF65-F5344CB8AC3E}">
        <p14:creationId xmlns:p14="http://schemas.microsoft.com/office/powerpoint/2010/main" val="127431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ワイド画面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Yu Gothic UI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2022-10-27T09:25:18Z</dcterms:modified>
</cp:coreProperties>
</file>