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64" r:id="rId2"/>
    <p:sldId id="265" r:id="rId3"/>
    <p:sldId id="266" r:id="rId4"/>
    <p:sldId id="267" r:id="rId5"/>
    <p:sldId id="268" r:id="rId6"/>
    <p:sldId id="26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F92AF-5690-4D8B-BC35-5A1DFD36B686}" v="157" dt="2022-04-10T11:38:42.1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E1DE8-AA3F-4733-802F-1BF3F251567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9FF86C-4D1D-4EAC-B52F-358373B53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01756BD-DDA4-4231-8547-CA9C77128D4F}"/>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5" name="フッター プレースホルダー 4">
            <a:extLst>
              <a:ext uri="{FF2B5EF4-FFF2-40B4-BE49-F238E27FC236}">
                <a16:creationId xmlns:a16="http://schemas.microsoft.com/office/drawing/2014/main" id="{EC45F919-AB2F-4383-95C9-050B1514B5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0040B3-D309-4598-8E79-B843748B804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50834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FE354-117A-49F5-B955-D3328D096BA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9CAD3A-C731-4B35-BEB2-D1318C8C56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DB0033-2807-457C-B1FB-D24FBED6C79F}"/>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5" name="フッター プレースホルダー 4">
            <a:extLst>
              <a:ext uri="{FF2B5EF4-FFF2-40B4-BE49-F238E27FC236}">
                <a16:creationId xmlns:a16="http://schemas.microsoft.com/office/drawing/2014/main" id="{6C522450-3F95-4598-9524-017A664DF6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04D28C-677C-4239-860D-79E2EDFD2A6B}"/>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353385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16FAB5-6892-40F3-A0D8-CACFE75A02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9A7F6B-A70C-47B5-B53F-7A5D26690B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5178ED-66D2-40EF-8D2B-32B8B72FBF4B}"/>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5" name="フッター プレースホルダー 4">
            <a:extLst>
              <a:ext uri="{FF2B5EF4-FFF2-40B4-BE49-F238E27FC236}">
                <a16:creationId xmlns:a16="http://schemas.microsoft.com/office/drawing/2014/main" id="{B2359B15-B595-4E25-8A22-03F78179B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A9249F-833A-4EB2-B75A-B018B9F439E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08830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D7CD6-046A-4C8C-9CBF-345F890FA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BB0D0E-E8D2-4F32-A77F-A0EB434F5E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AF62AAD-A863-4281-84DB-C63FA659CA73}"/>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5" name="フッター プレースホルダー 4">
            <a:extLst>
              <a:ext uri="{FF2B5EF4-FFF2-40B4-BE49-F238E27FC236}">
                <a16:creationId xmlns:a16="http://schemas.microsoft.com/office/drawing/2014/main" id="{A5166656-9195-4891-BFFE-EF96B5A7C1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CDCABD-B4A8-45C9-BF11-398995CF4E96}"/>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68202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CD949B-0E47-4626-BE7D-58E69D34AF4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354D19-7C27-480A-96DA-953BE03D6F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69C763-BDA6-4EDF-B738-2C125A4C9697}"/>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5" name="フッター プレースホルダー 4">
            <a:extLst>
              <a:ext uri="{FF2B5EF4-FFF2-40B4-BE49-F238E27FC236}">
                <a16:creationId xmlns:a16="http://schemas.microsoft.com/office/drawing/2014/main" id="{5B69616D-BE55-4D08-A9EC-CE5F7D056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3BB91-4CD8-462E-A631-AA35D361A7C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80094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83674-ECB1-4157-824C-7CD12CDC48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AC54A1-7A5F-4831-A103-798A227483B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97853A9-7023-4A94-A4B0-4CA9588A8E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95AF9BF-5064-4F23-A10B-F86BB6491863}"/>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6" name="フッター プレースホルダー 5">
            <a:extLst>
              <a:ext uri="{FF2B5EF4-FFF2-40B4-BE49-F238E27FC236}">
                <a16:creationId xmlns:a16="http://schemas.microsoft.com/office/drawing/2014/main" id="{13FEEB94-402B-4388-BE71-E366098C94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78DBE1-1BAF-4F57-A8E3-356A2E7973A9}"/>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296811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26D26E-8478-4889-9F38-344E4D14A1E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7F51733-A90F-4EB8-B136-AA7B3D87B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15EEBDE-2DD1-4B7B-8F3D-ECF2491539A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C24AC8-DAE6-4859-9F77-B5577AB159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14D19ED-3673-4421-933C-9481A2B0DFE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04EA94-A9B8-40C4-90EB-3D83ABB58593}"/>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8" name="フッター プレースホルダー 7">
            <a:extLst>
              <a:ext uri="{FF2B5EF4-FFF2-40B4-BE49-F238E27FC236}">
                <a16:creationId xmlns:a16="http://schemas.microsoft.com/office/drawing/2014/main" id="{885CFC52-4718-4728-AA77-422DFBEEBF0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E4B4C1-FE86-4DF9-BEAE-2E1DC77D9D5F}"/>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97319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1772F-87AC-4DAF-AE5C-8F8CC280BA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A37206B-EB11-474D-A452-0464A7717799}"/>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4" name="フッター プレースホルダー 3">
            <a:extLst>
              <a:ext uri="{FF2B5EF4-FFF2-40B4-BE49-F238E27FC236}">
                <a16:creationId xmlns:a16="http://schemas.microsoft.com/office/drawing/2014/main" id="{0D61D740-EC53-458A-80D6-9E9B7BA1350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1464ED6-03CD-4799-A825-C29E9CD77A5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21238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D5EC2C-FA33-401B-BDF1-6327B5D14A4F}"/>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3" name="フッター プレースホルダー 2">
            <a:extLst>
              <a:ext uri="{FF2B5EF4-FFF2-40B4-BE49-F238E27FC236}">
                <a16:creationId xmlns:a16="http://schemas.microsoft.com/office/drawing/2014/main" id="{01A389A2-EDE7-43F4-A08D-E57BB8D508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B798B38-354D-48DA-BB8F-73FDF748B1E3}"/>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187365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2A7488-3162-45BC-ABA0-561A574C91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9515D7-199C-4482-A994-0DE5CBE4C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A14AB0E-2E26-46B2-A83A-E71EF8696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8E176E-1E21-4E36-8F95-E823BC1720F2}"/>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6" name="フッター プレースホルダー 5">
            <a:extLst>
              <a:ext uri="{FF2B5EF4-FFF2-40B4-BE49-F238E27FC236}">
                <a16:creationId xmlns:a16="http://schemas.microsoft.com/office/drawing/2014/main" id="{49CE97EF-57FC-4F39-83A9-6A921BE307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0FA70D-5AF1-4A3D-B903-BFA64F382435}"/>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206517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BDB54-4893-484E-8A79-F9296BE96E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80B756-4E58-411F-9D53-F1A2EAF70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85A8925-2447-4424-ACE5-E50269CA8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B1C608-8336-4F75-9AEB-FE5B29D52D39}"/>
              </a:ext>
            </a:extLst>
          </p:cNvPr>
          <p:cNvSpPr>
            <a:spLocks noGrp="1"/>
          </p:cNvSpPr>
          <p:nvPr>
            <p:ph type="dt" sz="half" idx="10"/>
          </p:nvPr>
        </p:nvSpPr>
        <p:spPr/>
        <p:txBody>
          <a:bodyPr/>
          <a:lstStyle/>
          <a:p>
            <a:fld id="{4AE65B02-E09F-4E22-BC41-A59DD1D5D4D7}" type="datetimeFigureOut">
              <a:rPr kumimoji="1" lang="ja-JP" altLang="en-US" smtClean="0"/>
              <a:t>2022/10/28</a:t>
            </a:fld>
            <a:endParaRPr kumimoji="1" lang="ja-JP" altLang="en-US"/>
          </a:p>
        </p:txBody>
      </p:sp>
      <p:sp>
        <p:nvSpPr>
          <p:cNvPr id="6" name="フッター プレースホルダー 5">
            <a:extLst>
              <a:ext uri="{FF2B5EF4-FFF2-40B4-BE49-F238E27FC236}">
                <a16:creationId xmlns:a16="http://schemas.microsoft.com/office/drawing/2014/main" id="{AE903D24-FE12-4AD4-A0EF-7478F65430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65B6E13-BC7F-4004-BBE8-F8293A71894A}"/>
              </a:ext>
            </a:extLst>
          </p:cNvPr>
          <p:cNvSpPr>
            <a:spLocks noGrp="1"/>
          </p:cNvSpPr>
          <p:nvPr>
            <p:ph type="sldNum" sz="quarter" idx="12"/>
          </p:nvPr>
        </p:nvSpPr>
        <p:spPr/>
        <p:txBody>
          <a:body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357993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3B5A9D-A66E-4E5E-8662-B45DCA2D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49008C-AA87-4418-9465-EEDCDCBBC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1F10CB-8A38-412A-8E8E-6705430B0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65B02-E09F-4E22-BC41-A59DD1D5D4D7}" type="datetimeFigureOut">
              <a:rPr kumimoji="1" lang="ja-JP" altLang="en-US" smtClean="0"/>
              <a:t>2022/10/28</a:t>
            </a:fld>
            <a:endParaRPr kumimoji="1" lang="ja-JP" altLang="en-US"/>
          </a:p>
        </p:txBody>
      </p:sp>
      <p:sp>
        <p:nvSpPr>
          <p:cNvPr id="5" name="フッター プレースホルダー 4">
            <a:extLst>
              <a:ext uri="{FF2B5EF4-FFF2-40B4-BE49-F238E27FC236}">
                <a16:creationId xmlns:a16="http://schemas.microsoft.com/office/drawing/2014/main" id="{9711D512-3D74-4E12-9E5C-0D64A54D9E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A0F948-ADA5-4BE1-A1A8-02BFC86AD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D3DDC-6D0D-463B-96C9-181745820454}" type="slidenum">
              <a:rPr kumimoji="1" lang="ja-JP" altLang="en-US" smtClean="0"/>
              <a:t>‹#›</a:t>
            </a:fld>
            <a:endParaRPr kumimoji="1" lang="ja-JP" altLang="en-US"/>
          </a:p>
        </p:txBody>
      </p:sp>
    </p:spTree>
    <p:extLst>
      <p:ext uri="{BB962C8B-B14F-4D97-AF65-F5344CB8AC3E}">
        <p14:creationId xmlns:p14="http://schemas.microsoft.com/office/powerpoint/2010/main" val="4151681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8.svg"/><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E97F49ED-30D6-A159-FCF5-8C64C84D8D30}"/>
              </a:ext>
            </a:extLst>
          </p:cNvPr>
          <p:cNvGraphicFramePr>
            <a:graphicFrameLocks noGrp="1"/>
          </p:cNvGraphicFramePr>
          <p:nvPr>
            <p:extLst>
              <p:ext uri="{D42A27DB-BD31-4B8C-83A1-F6EECF244321}">
                <p14:modId xmlns:p14="http://schemas.microsoft.com/office/powerpoint/2010/main" val="489192791"/>
              </p:ext>
            </p:extLst>
          </p:nvPr>
        </p:nvGraphicFramePr>
        <p:xfrm>
          <a:off x="1016000" y="1062567"/>
          <a:ext cx="7432353" cy="1737360"/>
        </p:xfrm>
        <a:graphic>
          <a:graphicData uri="http://schemas.openxmlformats.org/drawingml/2006/table">
            <a:tbl>
              <a:tblPr firstRow="1">
                <a:tableStyleId>{5C22544A-7EE6-4342-B048-85BDC9FD1C3A}</a:tableStyleId>
              </a:tblPr>
              <a:tblGrid>
                <a:gridCol w="1495743">
                  <a:extLst>
                    <a:ext uri="{9D8B030D-6E8A-4147-A177-3AD203B41FA5}">
                      <a16:colId xmlns:a16="http://schemas.microsoft.com/office/drawing/2014/main" val="3414134667"/>
                    </a:ext>
                  </a:extLst>
                </a:gridCol>
                <a:gridCol w="1760850">
                  <a:extLst>
                    <a:ext uri="{9D8B030D-6E8A-4147-A177-3AD203B41FA5}">
                      <a16:colId xmlns:a16="http://schemas.microsoft.com/office/drawing/2014/main" val="1224029229"/>
                    </a:ext>
                  </a:extLst>
                </a:gridCol>
                <a:gridCol w="2087880">
                  <a:extLst>
                    <a:ext uri="{9D8B030D-6E8A-4147-A177-3AD203B41FA5}">
                      <a16:colId xmlns:a16="http://schemas.microsoft.com/office/drawing/2014/main" val="1731797919"/>
                    </a:ext>
                  </a:extLst>
                </a:gridCol>
                <a:gridCol w="2087880">
                  <a:extLst>
                    <a:ext uri="{9D8B030D-6E8A-4147-A177-3AD203B41FA5}">
                      <a16:colId xmlns:a16="http://schemas.microsoft.com/office/drawing/2014/main" val="1657210646"/>
                    </a:ext>
                  </a:extLst>
                </a:gridCol>
              </a:tblGrid>
              <a:tr h="150495">
                <a:tc>
                  <a:txBody>
                    <a:bodyPr/>
                    <a:lstStyle/>
                    <a:p>
                      <a:r>
                        <a:rPr kumimoji="1" lang="ja-JP" altLang="en-US" sz="1200" dirty="0"/>
                        <a:t>対象</a:t>
                      </a:r>
                    </a:p>
                  </a:txBody>
                  <a:tcPr/>
                </a:tc>
                <a:tc>
                  <a:txBody>
                    <a:bodyPr/>
                    <a:lstStyle/>
                    <a:p>
                      <a:r>
                        <a:rPr kumimoji="1" lang="ja-JP" altLang="en-US" sz="1200" dirty="0"/>
                        <a:t>展開されている場所</a:t>
                      </a:r>
                    </a:p>
                  </a:txBody>
                  <a:tcPr/>
                </a:tc>
                <a:tc>
                  <a:txBody>
                    <a:bodyPr/>
                    <a:lstStyle/>
                    <a:p>
                      <a:r>
                        <a:rPr kumimoji="1" lang="ja-JP" altLang="en-US" sz="1200" dirty="0"/>
                        <a:t>ログ</a:t>
                      </a:r>
                    </a:p>
                  </a:txBody>
                  <a:tcPr/>
                </a:tc>
                <a:tc>
                  <a:txBody>
                    <a:bodyPr/>
                    <a:lstStyle/>
                    <a:p>
                      <a:r>
                        <a:rPr kumimoji="1" lang="ja-JP" altLang="en-US" sz="1200" dirty="0"/>
                        <a:t>メトリック</a:t>
                      </a:r>
                    </a:p>
                  </a:txBody>
                  <a:tcPr/>
                </a:tc>
                <a:extLst>
                  <a:ext uri="{0D108BD9-81ED-4DB2-BD59-A6C34878D82A}">
                    <a16:rowId xmlns:a16="http://schemas.microsoft.com/office/drawing/2014/main" val="1882031994"/>
                  </a:ext>
                </a:extLst>
              </a:tr>
              <a:tr h="150495">
                <a:tc>
                  <a:txBody>
                    <a:bodyPr/>
                    <a:lstStyle/>
                    <a:p>
                      <a:r>
                        <a:rPr kumimoji="1" lang="ja-JP" altLang="en-US" sz="1200" dirty="0"/>
                        <a:t>仮想マシンホスト</a:t>
                      </a:r>
                    </a:p>
                  </a:txBody>
                  <a:tcPr/>
                </a:tc>
                <a:tc>
                  <a:txBody>
                    <a:bodyPr/>
                    <a:lstStyle/>
                    <a:p>
                      <a:r>
                        <a:rPr kumimoji="1" lang="en-US" altLang="ja-JP" sz="1200" dirty="0"/>
                        <a:t>Azure</a:t>
                      </a:r>
                      <a:endParaRPr kumimoji="1" lang="ja-JP" altLang="en-US" sz="1200" dirty="0"/>
                    </a:p>
                  </a:txBody>
                  <a:tcPr/>
                </a:tc>
                <a:tc>
                  <a:txBody>
                    <a:bodyPr/>
                    <a:lstStyle/>
                    <a:p>
                      <a:r>
                        <a:rPr kumimoji="1" lang="ja-JP" altLang="en-US" sz="1200" dirty="0"/>
                        <a:t>収集不可</a:t>
                      </a:r>
                    </a:p>
                  </a:txBody>
                  <a:tcPr/>
                </a:tc>
                <a:tc>
                  <a:txBody>
                    <a:bodyPr/>
                    <a:lstStyle/>
                    <a:p>
                      <a:r>
                        <a:rPr kumimoji="1" lang="ja-JP" altLang="en-US" sz="1200" dirty="0"/>
                        <a:t>既定で収集</a:t>
                      </a:r>
                    </a:p>
                  </a:txBody>
                  <a:tcPr/>
                </a:tc>
                <a:extLst>
                  <a:ext uri="{0D108BD9-81ED-4DB2-BD59-A6C34878D82A}">
                    <a16:rowId xmlns:a16="http://schemas.microsoft.com/office/drawing/2014/main" val="1084701081"/>
                  </a:ext>
                </a:extLst>
              </a:tr>
              <a:tr h="255841">
                <a:tc rowSpan="3">
                  <a:txBody>
                    <a:bodyPr/>
                    <a:lstStyle/>
                    <a:p>
                      <a:r>
                        <a:rPr kumimoji="1" lang="en-US" altLang="ja-JP" sz="1200" dirty="0"/>
                        <a:t>OS</a:t>
                      </a:r>
                    </a:p>
                    <a:p>
                      <a:r>
                        <a:rPr kumimoji="1" lang="en-US" altLang="ja-JP" sz="1200" dirty="0"/>
                        <a:t>(Windows</a:t>
                      </a:r>
                      <a:r>
                        <a:rPr kumimoji="1" lang="en-US" altLang="ja-JP" sz="1200"/>
                        <a:t>/Linux)</a:t>
                      </a:r>
                      <a:endParaRPr kumimoji="1" lang="ja-JP" altLang="en-US" sz="1200" dirty="0"/>
                    </a:p>
                  </a:txBody>
                  <a:tcPr/>
                </a:tc>
                <a:tc>
                  <a:txBody>
                    <a:bodyPr/>
                    <a:lstStyle/>
                    <a:p>
                      <a:r>
                        <a:rPr kumimoji="1" lang="en-US" altLang="ja-JP" sz="1200" dirty="0"/>
                        <a:t>Azure</a:t>
                      </a:r>
                      <a:r>
                        <a:rPr kumimoji="1" lang="ja-JP" altLang="en-US" sz="1200" dirty="0"/>
                        <a:t> 上の仮想マシン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34561501"/>
                  </a:ext>
                </a:extLst>
              </a:tr>
              <a:tr h="150495">
                <a:tc vMerge="1">
                  <a:txBody>
                    <a:bodyPr/>
                    <a:lstStyle/>
                    <a:p>
                      <a:endParaRPr kumimoji="1" lang="ja-JP" altLang="en-US" sz="1400" dirty="0"/>
                    </a:p>
                  </a:txBody>
                  <a:tcPr/>
                </a:tc>
                <a:tc>
                  <a:txBody>
                    <a:bodyPr/>
                    <a:lstStyle/>
                    <a:p>
                      <a:r>
                        <a:rPr kumimoji="1" lang="ja-JP" altLang="en-US" sz="1200" dirty="0"/>
                        <a:t>他社クラウド</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1573479294"/>
                  </a:ext>
                </a:extLst>
              </a:tr>
              <a:tr h="361188">
                <a:tc vMerge="1">
                  <a:txBody>
                    <a:bodyPr/>
                    <a:lstStyle/>
                    <a:p>
                      <a:endParaRPr kumimoji="1" lang="ja-JP" altLang="en-US" sz="1400" dirty="0"/>
                    </a:p>
                  </a:txBody>
                  <a:tcPr/>
                </a:tc>
                <a:tc>
                  <a:txBody>
                    <a:bodyPr/>
                    <a:lstStyle/>
                    <a:p>
                      <a:r>
                        <a:rPr kumimoji="1" lang="ja-JP" altLang="en-US" sz="1200" dirty="0"/>
                        <a:t>オンプレミス</a:t>
                      </a:r>
                      <a:r>
                        <a:rPr kumimoji="1" lang="en-US" altLang="ja-JP" sz="1200" dirty="0"/>
                        <a:t>(</a:t>
                      </a:r>
                      <a:r>
                        <a:rPr kumimoji="1" lang="ja-JP" altLang="en-US" sz="1200" dirty="0"/>
                        <a:t>物理</a:t>
                      </a:r>
                      <a:r>
                        <a:rPr kumimoji="1" lang="en-US" altLang="ja-JP" sz="1200" dirty="0"/>
                        <a:t>/Hyper-V/VMware</a:t>
                      </a:r>
                      <a:r>
                        <a:rPr kumimoji="1" lang="ja-JP" altLang="en-US" sz="1200" dirty="0"/>
                        <a:t> 等</a:t>
                      </a:r>
                      <a:r>
                        <a:rPr kumimoji="1" lang="en-US" altLang="ja-JP" sz="1200" dirty="0"/>
                        <a:t>)</a:t>
                      </a:r>
                      <a:r>
                        <a:rPr kumimoji="1" lang="ja-JP" altLang="en-US" sz="1200" dirty="0"/>
                        <a:t>の</a:t>
                      </a:r>
                      <a:br>
                        <a:rPr kumimoji="1" lang="en-US" altLang="ja-JP" sz="1200" dirty="0"/>
                      </a:br>
                      <a:r>
                        <a:rPr kumimoji="1" lang="ja-JP" altLang="en-US" sz="1200" dirty="0"/>
                        <a:t>仮想マシン</a:t>
                      </a:r>
                    </a:p>
                  </a:txBody>
                  <a:tcPr/>
                </a:tc>
                <a:tc>
                  <a:txBody>
                    <a:bodyPr/>
                    <a:lstStyle/>
                    <a:p>
                      <a:r>
                        <a:rPr kumimoji="1" lang="ja-JP" altLang="en-US" sz="1200" dirty="0"/>
                        <a:t>エージェントのインストールで可能</a:t>
                      </a:r>
                    </a:p>
                  </a:txBody>
                  <a:tcPr/>
                </a:tc>
                <a:tc>
                  <a:txBody>
                    <a:bodyPr/>
                    <a:lstStyle/>
                    <a:p>
                      <a:r>
                        <a:rPr kumimoji="1" lang="ja-JP" altLang="en-US" sz="1200" dirty="0"/>
                        <a:t>エージェントのインストールで可能</a:t>
                      </a:r>
                    </a:p>
                  </a:txBody>
                  <a:tcPr/>
                </a:tc>
                <a:extLst>
                  <a:ext uri="{0D108BD9-81ED-4DB2-BD59-A6C34878D82A}">
                    <a16:rowId xmlns:a16="http://schemas.microsoft.com/office/drawing/2014/main" val="3900128336"/>
                  </a:ext>
                </a:extLst>
              </a:tr>
            </a:tbl>
          </a:graphicData>
        </a:graphic>
      </p:graphicFrame>
    </p:spTree>
    <p:extLst>
      <p:ext uri="{BB962C8B-B14F-4D97-AF65-F5344CB8AC3E}">
        <p14:creationId xmlns:p14="http://schemas.microsoft.com/office/powerpoint/2010/main" val="191610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グループ化 31">
            <a:extLst>
              <a:ext uri="{FF2B5EF4-FFF2-40B4-BE49-F238E27FC236}">
                <a16:creationId xmlns:a16="http://schemas.microsoft.com/office/drawing/2014/main" id="{0F6D5BB9-95A7-0E4F-7837-1417F2F874DD}"/>
              </a:ext>
            </a:extLst>
          </p:cNvPr>
          <p:cNvGrpSpPr/>
          <p:nvPr/>
        </p:nvGrpSpPr>
        <p:grpSpPr>
          <a:xfrm>
            <a:off x="7237867" y="3354703"/>
            <a:ext cx="4763965" cy="3351527"/>
            <a:chOff x="5424854" y="2696410"/>
            <a:chExt cx="5471746" cy="3849463"/>
          </a:xfrm>
        </p:grpSpPr>
        <p:sp>
          <p:nvSpPr>
            <p:cNvPr id="33" name="正方形/長方形 32">
              <a:extLst>
                <a:ext uri="{FF2B5EF4-FFF2-40B4-BE49-F238E27FC236}">
                  <a16:creationId xmlns:a16="http://schemas.microsoft.com/office/drawing/2014/main" id="{88DEC4FD-7029-9930-6D42-34208C340414}"/>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4" name="正方形/長方形 33">
              <a:extLst>
                <a:ext uri="{FF2B5EF4-FFF2-40B4-BE49-F238E27FC236}">
                  <a16:creationId xmlns:a16="http://schemas.microsoft.com/office/drawing/2014/main" id="{99CB4828-1DB4-C2A9-56F7-D1C45D7294E7}"/>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5" name="正方形/長方形 34">
              <a:extLst>
                <a:ext uri="{FF2B5EF4-FFF2-40B4-BE49-F238E27FC236}">
                  <a16:creationId xmlns:a16="http://schemas.microsoft.com/office/drawing/2014/main" id="{C0B32046-1F32-CE64-011B-C2E12DEA68E9}"/>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6" name="正方形/長方形 35">
              <a:extLst>
                <a:ext uri="{FF2B5EF4-FFF2-40B4-BE49-F238E27FC236}">
                  <a16:creationId xmlns:a16="http://schemas.microsoft.com/office/drawing/2014/main" id="{F7B0EF9B-50B1-3669-0442-4588DCC02B0B}"/>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37" name="グラフィックス 36">
              <a:extLst>
                <a:ext uri="{FF2B5EF4-FFF2-40B4-BE49-F238E27FC236}">
                  <a16:creationId xmlns:a16="http://schemas.microsoft.com/office/drawing/2014/main" id="{FBFB3FAB-E982-BEC8-A4AD-CA0B6F827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38" name="グラフィックス 37">
              <a:extLst>
                <a:ext uri="{FF2B5EF4-FFF2-40B4-BE49-F238E27FC236}">
                  <a16:creationId xmlns:a16="http://schemas.microsoft.com/office/drawing/2014/main" id="{5B253D76-790E-3ACC-BFF9-C1062A2F9A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39" name="グラフィックス 38">
              <a:extLst>
                <a:ext uri="{FF2B5EF4-FFF2-40B4-BE49-F238E27FC236}">
                  <a16:creationId xmlns:a16="http://schemas.microsoft.com/office/drawing/2014/main" id="{13B7062C-334C-3353-C2AE-C7AA710297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0" name="テキスト ボックス 39">
              <a:extLst>
                <a:ext uri="{FF2B5EF4-FFF2-40B4-BE49-F238E27FC236}">
                  <a16:creationId xmlns:a16="http://schemas.microsoft.com/office/drawing/2014/main" id="{A121CCF1-997C-7BAF-72F3-BF16BA5B2D3D}"/>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1" name="テキスト ボックス 40">
              <a:extLst>
                <a:ext uri="{FF2B5EF4-FFF2-40B4-BE49-F238E27FC236}">
                  <a16:creationId xmlns:a16="http://schemas.microsoft.com/office/drawing/2014/main" id="{F02E23CF-5207-E0D5-FFCB-DD278649A197}"/>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42" name="正方形/長方形 41">
              <a:extLst>
                <a:ext uri="{FF2B5EF4-FFF2-40B4-BE49-F238E27FC236}">
                  <a16:creationId xmlns:a16="http://schemas.microsoft.com/office/drawing/2014/main" id="{4939090A-5FB5-9E1E-284B-800B46A1C564}"/>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3" name="正方形/長方形 42">
              <a:extLst>
                <a:ext uri="{FF2B5EF4-FFF2-40B4-BE49-F238E27FC236}">
                  <a16:creationId xmlns:a16="http://schemas.microsoft.com/office/drawing/2014/main" id="{7914D910-BC96-DCF5-7F79-2CFC6A30C4AA}"/>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4" name="正方形/長方形 43">
              <a:extLst>
                <a:ext uri="{FF2B5EF4-FFF2-40B4-BE49-F238E27FC236}">
                  <a16:creationId xmlns:a16="http://schemas.microsoft.com/office/drawing/2014/main" id="{FDA948E5-0918-B680-C5FB-14004DC63C70}"/>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5" name="正方形/長方形 44">
              <a:extLst>
                <a:ext uri="{FF2B5EF4-FFF2-40B4-BE49-F238E27FC236}">
                  <a16:creationId xmlns:a16="http://schemas.microsoft.com/office/drawing/2014/main" id="{D1F45CA1-FE4A-6D67-F0CC-3A82DCB98228}"/>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46" name="正方形/長方形 45">
              <a:extLst>
                <a:ext uri="{FF2B5EF4-FFF2-40B4-BE49-F238E27FC236}">
                  <a16:creationId xmlns:a16="http://schemas.microsoft.com/office/drawing/2014/main" id="{D98583B7-8629-B5BA-1B73-B5C43DC54240}"/>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47" name="グラフィックス 46" descr="ユーザー 単色塗りつぶし">
              <a:extLst>
                <a:ext uri="{FF2B5EF4-FFF2-40B4-BE49-F238E27FC236}">
                  <a16:creationId xmlns:a16="http://schemas.microsoft.com/office/drawing/2014/main" id="{03CB530D-12C2-7E02-6550-C4AF5603E3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75425" y="4970841"/>
              <a:ext cx="586545" cy="586545"/>
            </a:xfrm>
            <a:prstGeom prst="rect">
              <a:avLst/>
            </a:prstGeom>
          </p:spPr>
        </p:pic>
        <p:pic>
          <p:nvPicPr>
            <p:cNvPr id="48" name="グラフィックス 47" descr="ユーザー 単色塗りつぶし">
              <a:extLst>
                <a:ext uri="{FF2B5EF4-FFF2-40B4-BE49-F238E27FC236}">
                  <a16:creationId xmlns:a16="http://schemas.microsoft.com/office/drawing/2014/main" id="{9D6FC46B-120D-294B-E966-E16B5F21E6F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49" name="グラフィックス 48" descr="ユーザー 単色塗りつぶし">
              <a:extLst>
                <a:ext uri="{FF2B5EF4-FFF2-40B4-BE49-F238E27FC236}">
                  <a16:creationId xmlns:a16="http://schemas.microsoft.com/office/drawing/2014/main" id="{5A236A9F-90A1-8A07-322D-E37C0100BEE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0" name="正方形/長方形 49">
              <a:extLst>
                <a:ext uri="{FF2B5EF4-FFF2-40B4-BE49-F238E27FC236}">
                  <a16:creationId xmlns:a16="http://schemas.microsoft.com/office/drawing/2014/main" id="{81D376CE-EC51-231E-5F42-D8778DCC181D}"/>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1" name="正方形/長方形 50">
              <a:extLst>
                <a:ext uri="{FF2B5EF4-FFF2-40B4-BE49-F238E27FC236}">
                  <a16:creationId xmlns:a16="http://schemas.microsoft.com/office/drawing/2014/main" id="{F2476ED5-585B-3EAB-F072-3FFA372AFDAF}"/>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2" name="正方形/長方形 51">
              <a:extLst>
                <a:ext uri="{FF2B5EF4-FFF2-40B4-BE49-F238E27FC236}">
                  <a16:creationId xmlns:a16="http://schemas.microsoft.com/office/drawing/2014/main" id="{38D0C445-422A-B1BB-466D-C4B96C8CF2A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53" name="コンテンツ プレースホルダー 20">
              <a:extLst>
                <a:ext uri="{FF2B5EF4-FFF2-40B4-BE49-F238E27FC236}">
                  <a16:creationId xmlns:a16="http://schemas.microsoft.com/office/drawing/2014/main" id="{2286312E-39E6-D451-517C-B7DAA934BE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grpSp>
      <p:graphicFrame>
        <p:nvGraphicFramePr>
          <p:cNvPr id="54" name="表 53">
            <a:extLst>
              <a:ext uri="{FF2B5EF4-FFF2-40B4-BE49-F238E27FC236}">
                <a16:creationId xmlns:a16="http://schemas.microsoft.com/office/drawing/2014/main" id="{68E02B80-4E7F-89BC-75F0-CCB081373599}"/>
              </a:ext>
            </a:extLst>
          </p:cNvPr>
          <p:cNvGraphicFramePr/>
          <p:nvPr>
            <p:extLst>
              <p:ext uri="{D42A27DB-BD31-4B8C-83A1-F6EECF244321}">
                <p14:modId xmlns:p14="http://schemas.microsoft.com/office/powerpoint/2010/main" val="3767622848"/>
              </p:ext>
            </p:extLst>
          </p:nvPr>
        </p:nvGraphicFramePr>
        <p:xfrm>
          <a:off x="6882275" y="637423"/>
          <a:ext cx="5183664" cy="2066880"/>
        </p:xfrm>
        <a:graphic>
          <a:graphicData uri="http://schemas.openxmlformats.org/drawingml/2006/table">
            <a:tbl>
              <a:tblPr firstRow="1" firstCol="1"/>
              <a:tblGrid>
                <a:gridCol w="1276913">
                  <a:extLst>
                    <a:ext uri="{9D8B030D-6E8A-4147-A177-3AD203B41FA5}">
                      <a16:colId xmlns:a16="http://schemas.microsoft.com/office/drawing/2014/main" val="3412230207"/>
                    </a:ext>
                  </a:extLst>
                </a:gridCol>
                <a:gridCol w="1876888">
                  <a:extLst>
                    <a:ext uri="{9D8B030D-6E8A-4147-A177-3AD203B41FA5}">
                      <a16:colId xmlns:a16="http://schemas.microsoft.com/office/drawing/2014/main" val="725716445"/>
                    </a:ext>
                  </a:extLst>
                </a:gridCol>
                <a:gridCol w="2029863">
                  <a:extLst>
                    <a:ext uri="{9D8B030D-6E8A-4147-A177-3AD203B41FA5}">
                      <a16:colId xmlns:a16="http://schemas.microsoft.com/office/drawing/2014/main" val="2891721407"/>
                    </a:ext>
                  </a:extLst>
                </a:gridCol>
              </a:tblGrid>
              <a:tr h="10193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ワークスペース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リソース コンテキスト</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51960612"/>
                  </a:ext>
                </a:extLst>
              </a:tr>
              <a:tr h="22364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利用想定</a:t>
                      </a: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全体管理</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データ収集を構成する必要がある管理者と多様なリソースにアクセスする必要があるユーザー</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tabLst>
                          <a:tab pos="87313" algn="l"/>
                        </a:tabLst>
                      </a:pPr>
                      <a:r>
                        <a:rPr lang="ja-JP" altLang="en-US" sz="700" u="none" strike="noStrike">
                          <a:effectLst/>
                          <a:latin typeface="+mn-ea"/>
                          <a:ea typeface="+mn-ea"/>
                        </a:rPr>
                        <a:t>アプリケーション チーム</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tabLst>
                          <a:tab pos="87313" algn="l"/>
                        </a:tabLst>
                      </a:pPr>
                      <a:r>
                        <a:rPr lang="ja-JP" altLang="en-US" sz="700" u="none" strike="noStrike">
                          <a:effectLst/>
                          <a:latin typeface="+mn-ea"/>
                          <a:ea typeface="+mn-ea"/>
                        </a:rPr>
                        <a:t>監視されている </a:t>
                      </a:r>
                      <a:r>
                        <a:rPr lang="en-US" altLang="ja-JP" sz="700" u="none" strike="noStrike">
                          <a:effectLst/>
                          <a:latin typeface="+mn-ea"/>
                          <a:ea typeface="+mn-ea"/>
                        </a:rPr>
                        <a:t>Azure </a:t>
                      </a:r>
                      <a:r>
                        <a:rPr lang="ja-JP" altLang="en-US" sz="700" u="none" strike="noStrike">
                          <a:effectLst/>
                          <a:latin typeface="+mn-ea"/>
                          <a:ea typeface="+mn-ea"/>
                        </a:rPr>
                        <a:t>リソースの管理者</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29152496"/>
                  </a:ext>
                </a:extLst>
              </a:tr>
              <a:tr h="162789">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ログを表示するために必要な権限</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ワークスペースに対するアクセス許可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リソースへの読み取りアクセス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リソースのログに対するアクセス許可は自動的に割り当てられる</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437674762"/>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u="none" strike="noStrike">
                          <a:effectLst/>
                          <a:latin typeface="+mn-ea"/>
                          <a:ea typeface="+mn-ea"/>
                        </a:rPr>
                        <a:t>アクセス許可の範囲</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ja-JP" altLang="en-US" sz="700" u="none" strike="noStrike">
                          <a:effectLst/>
                          <a:latin typeface="+mn-ea"/>
                          <a:ea typeface="+mn-ea"/>
                        </a:rPr>
                        <a:t>ワークスペース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ワークスペースへのアクセス権を持つユーザーは、アクセス許可を持っているテーブルについて、ワークスペース内のすべてのログを照会可能</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0" indent="0" algn="l" fontAlgn="t">
                        <a:spcBef>
                          <a:spcPts val="0"/>
                        </a:spcBef>
                        <a:spcAft>
                          <a:spcPts val="0"/>
                        </a:spcAft>
                        <a:buFont typeface="Arial" panose="020B0604020202020204" pitchFamily="34" charset="0"/>
                        <a:buNone/>
                      </a:pPr>
                      <a:r>
                        <a:rPr lang="en-US" altLang="ja-JP" sz="700" u="none" strike="noStrike">
                          <a:effectLst/>
                          <a:latin typeface="+mn-ea"/>
                          <a:ea typeface="+mn-ea"/>
                        </a:rPr>
                        <a:t>Azure </a:t>
                      </a:r>
                      <a:r>
                        <a:rPr lang="ja-JP" altLang="en-US" sz="700" u="none" strike="noStrike">
                          <a:effectLst/>
                          <a:latin typeface="+mn-ea"/>
                          <a:ea typeface="+mn-ea"/>
                        </a:rPr>
                        <a:t>リソース</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ユーザーは、自分がアクセス権を持つ特定のリソース、リソース グループまたはサブスクリプションのログをすべてのワークスペースから照会可能</a:t>
                      </a:r>
                      <a:endParaRPr lang="en-US" altLang="ja-JP" sz="700" u="none" strike="noStrike">
                        <a:effectLst/>
                        <a:latin typeface="+mn-ea"/>
                        <a:ea typeface="+mn-ea"/>
                      </a:endParaRPr>
                    </a:p>
                    <a:p>
                      <a:pPr marL="87313" indent="-87313" algn="l" fontAlgn="t">
                        <a:spcBef>
                          <a:spcPts val="0"/>
                        </a:spcBef>
                        <a:spcAft>
                          <a:spcPts val="0"/>
                        </a:spcAft>
                        <a:buFont typeface="Arial" panose="020B0604020202020204" pitchFamily="34" charset="0"/>
                        <a:buChar char="•"/>
                      </a:pPr>
                      <a:r>
                        <a:rPr lang="ja-JP" altLang="en-US" sz="700" u="none" strike="noStrike">
                          <a:effectLst/>
                          <a:latin typeface="+mn-ea"/>
                          <a:ea typeface="+mn-ea"/>
                        </a:rPr>
                        <a:t>但し、その他のリソースのログは照会不可</a:t>
                      </a: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241465218"/>
                  </a:ext>
                </a:extLst>
              </a:tr>
              <a:tr h="284504">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700" b="1" i="0" u="none" strike="noStrike">
                          <a:effectLst/>
                          <a:latin typeface="+mn-ea"/>
                          <a:ea typeface="+mn-ea"/>
                        </a:rPr>
                        <a:t>ログにアクセスする方法</a:t>
                      </a: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a:t>
                      </a:r>
                      <a:r>
                        <a:rPr lang="ja-JP" altLang="en-US" sz="700" b="0" i="0" u="none" strike="noStrike">
                          <a:effectLst/>
                          <a:latin typeface="+mn-ea"/>
                          <a:ea typeface="+mn-ea"/>
                        </a:rPr>
                        <a:t>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Log </a:t>
                      </a:r>
                      <a:r>
                        <a:rPr lang="en-US" altLang="ja-JP" sz="700" b="0" i="0" u="none" strike="noStrike" err="1">
                          <a:effectLst/>
                          <a:latin typeface="+mn-ea"/>
                          <a:ea typeface="+mn-ea"/>
                        </a:rPr>
                        <a:t>Analtyics</a:t>
                      </a:r>
                      <a:r>
                        <a:rPr lang="en-US" altLang="ja-JP" sz="700" b="0" i="0" u="none" strike="noStrike">
                          <a:effectLst/>
                          <a:latin typeface="+mn-ea"/>
                          <a:ea typeface="+mn-ea"/>
                        </a:rPr>
                        <a:t> </a:t>
                      </a:r>
                      <a:r>
                        <a:rPr lang="ja-JP" altLang="en-US" sz="700" b="0" i="0" u="none" strike="noStrike">
                          <a:effectLst/>
                          <a:latin typeface="+mn-ea"/>
                          <a:ea typeface="+mn-ea"/>
                        </a:rPr>
                        <a:t>ワークスペースの </a:t>
                      </a:r>
                      <a:r>
                        <a:rPr lang="en-US" altLang="ja-JP" sz="700" b="0" i="0" u="none" strike="noStrike">
                          <a:effectLst/>
                          <a:latin typeface="+mn-ea"/>
                          <a:ea typeface="+mn-ea"/>
                        </a:rPr>
                        <a:t>[</a:t>
                      </a:r>
                      <a:r>
                        <a:rPr lang="ja-JP" altLang="en-US" sz="700" b="0" i="0" u="none" strike="noStrike">
                          <a:effectLst/>
                          <a:latin typeface="+mn-ea"/>
                          <a:ea typeface="+mn-ea"/>
                        </a:rPr>
                        <a:t>ログ</a:t>
                      </a:r>
                      <a:r>
                        <a:rPr lang="en-US" altLang="ja-JP" sz="700" b="0" i="0" u="none" strike="noStrike">
                          <a:effectLst/>
                          <a:latin typeface="+mn-ea"/>
                          <a:ea typeface="+mn-ea"/>
                        </a:rPr>
                        <a:t>]</a:t>
                      </a:r>
                    </a:p>
                    <a:p>
                      <a:pPr marL="87313" indent="-87313" algn="l" fontAlgn="t">
                        <a:spcBef>
                          <a:spcPts val="0"/>
                        </a:spcBef>
                        <a:spcAft>
                          <a:spcPts val="0"/>
                        </a:spcAft>
                        <a:buFont typeface="Arial" panose="020B0604020202020204" pitchFamily="34" charset="0"/>
                        <a:buChar char="•"/>
                      </a:pPr>
                      <a:r>
                        <a:rPr lang="en-US" altLang="ja-JP" sz="700" b="0" i="0" u="none" strike="noStrike">
                          <a:effectLst/>
                          <a:latin typeface="+mn-ea"/>
                          <a:ea typeface="+mn-ea"/>
                        </a:rPr>
                        <a:t>Azure Monitor Workbooks</a:t>
                      </a:r>
                    </a:p>
                    <a:p>
                      <a:pPr algn="l" fontAlgn="t">
                        <a:spcBef>
                          <a:spcPts val="0"/>
                        </a:spcBef>
                        <a:spcAft>
                          <a:spcPts val="0"/>
                        </a:spcAft>
                      </a:pPr>
                      <a:endParaRPr lang="ja-JP" altLang="en-US" sz="700" b="0" i="0" u="none" strike="noStrike">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a:t>
                      </a:r>
                      <a:r>
                        <a:rPr lang="ja-JP" altLang="en-US" sz="700" b="0" i="0" u="none" strike="noStrike" dirty="0">
                          <a:effectLst/>
                          <a:latin typeface="+mn-ea"/>
                          <a:ea typeface="+mn-ea"/>
                        </a:rPr>
                        <a:t>リソース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a:t>
                      </a:r>
                      <a:r>
                        <a:rPr lang="ja-JP" altLang="en-US" sz="700" b="0" i="0" u="none" strike="noStrike" dirty="0">
                          <a:effectLst/>
                          <a:latin typeface="+mn-ea"/>
                          <a:ea typeface="+mn-ea"/>
                        </a:rPr>
                        <a:t>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Log Analytics </a:t>
                      </a:r>
                      <a:r>
                        <a:rPr lang="ja-JP" altLang="en-US" sz="700" b="0" i="0" u="none" strike="noStrike" dirty="0">
                          <a:effectLst/>
                          <a:latin typeface="+mn-ea"/>
                          <a:ea typeface="+mn-ea"/>
                        </a:rPr>
                        <a:t>ワークスペース  の </a:t>
                      </a:r>
                      <a:r>
                        <a:rPr lang="en-US" altLang="ja-JP" sz="700" b="0" i="0" u="none" strike="noStrike" dirty="0">
                          <a:effectLst/>
                          <a:latin typeface="+mn-ea"/>
                          <a:ea typeface="+mn-ea"/>
                        </a:rPr>
                        <a:t>[</a:t>
                      </a:r>
                      <a:r>
                        <a:rPr lang="ja-JP" altLang="en-US" sz="700" b="0" i="0" u="none" strike="noStrike" dirty="0">
                          <a:effectLst/>
                          <a:latin typeface="+mn-ea"/>
                          <a:ea typeface="+mn-ea"/>
                        </a:rPr>
                        <a:t>ログ</a:t>
                      </a:r>
                      <a:r>
                        <a:rPr lang="en-US" altLang="ja-JP" sz="700" b="0" i="0" u="none" strike="noStrike" dirty="0">
                          <a:effectLst/>
                          <a:latin typeface="+mn-ea"/>
                          <a:ea typeface="+mn-ea"/>
                        </a:rPr>
                        <a:t>]</a:t>
                      </a:r>
                      <a:endParaRPr lang="ja-JP" altLang="en-US" sz="700" b="0" i="0" u="none" strike="noStrike" dirty="0">
                        <a:effectLst/>
                        <a:latin typeface="+mn-ea"/>
                        <a:ea typeface="+mn-ea"/>
                      </a:endParaRPr>
                    </a:p>
                    <a:p>
                      <a:pPr marL="87313" indent="-87313" algn="l" fontAlgn="t">
                        <a:spcBef>
                          <a:spcPts val="0"/>
                        </a:spcBef>
                        <a:spcAft>
                          <a:spcPts val="0"/>
                        </a:spcAft>
                        <a:buFont typeface="Arial" panose="020B0604020202020204" pitchFamily="34" charset="0"/>
                        <a:buChar char="•"/>
                      </a:pPr>
                      <a:r>
                        <a:rPr lang="en-US" altLang="ja-JP" sz="700" b="0" i="0" u="none" strike="noStrike" dirty="0">
                          <a:effectLst/>
                          <a:latin typeface="+mn-ea"/>
                          <a:ea typeface="+mn-ea"/>
                        </a:rPr>
                        <a:t>Azure Monitor Workbooks</a:t>
                      </a:r>
                      <a:endParaRPr lang="ja-JP" altLang="en-US" sz="700" b="0" i="0" u="none" strike="noStrike" dirty="0">
                        <a:effectLst/>
                        <a:latin typeface="+mn-ea"/>
                        <a:ea typeface="+mn-ea"/>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376987128"/>
                  </a:ext>
                </a:extLst>
              </a:tr>
            </a:tbl>
          </a:graphicData>
        </a:graphic>
      </p:graphicFrame>
      <p:sp>
        <p:nvSpPr>
          <p:cNvPr id="55" name="吹き出し: 四角形 54">
            <a:extLst>
              <a:ext uri="{FF2B5EF4-FFF2-40B4-BE49-F238E27FC236}">
                <a16:creationId xmlns:a16="http://schemas.microsoft.com/office/drawing/2014/main" id="{66E0D11F-0ADE-737E-717F-03BF35363A40}"/>
              </a:ext>
            </a:extLst>
          </p:cNvPr>
          <p:cNvSpPr/>
          <p:nvPr/>
        </p:nvSpPr>
        <p:spPr>
          <a:xfrm>
            <a:off x="7035800" y="3982137"/>
            <a:ext cx="1573865" cy="686267"/>
          </a:xfrm>
          <a:prstGeom prst="wedgeRectCallout">
            <a:avLst>
              <a:gd name="adj1" fmla="val -34720"/>
              <a:gd name="adj2" fmla="val 80347"/>
            </a:avLst>
          </a:prstGeom>
          <a:solidFill>
            <a:srgbClr val="107C1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ワークスペース全体へのアクセス権を持っている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全てのログへアクセスが出来る</a:t>
            </a:r>
          </a:p>
        </p:txBody>
      </p:sp>
      <p:sp>
        <p:nvSpPr>
          <p:cNvPr id="56" name="吹き出し: 四角形 55">
            <a:extLst>
              <a:ext uri="{FF2B5EF4-FFF2-40B4-BE49-F238E27FC236}">
                <a16:creationId xmlns:a16="http://schemas.microsoft.com/office/drawing/2014/main" id="{CE37760D-5B0F-EAE6-1191-9E182C164E7E}"/>
              </a:ext>
            </a:extLst>
          </p:cNvPr>
          <p:cNvSpPr/>
          <p:nvPr/>
        </p:nvSpPr>
        <p:spPr>
          <a:xfrm>
            <a:off x="10734418" y="3158821"/>
            <a:ext cx="1331521" cy="747297"/>
          </a:xfrm>
          <a:prstGeom prst="wedgeRectCallout">
            <a:avLst>
              <a:gd name="adj1" fmla="val -98118"/>
              <a:gd name="adj2" fmla="val 14466"/>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リソースへのアクセス権のみ持っている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リソースのログにアクセスできる。但し、アクセス制御モードで許可しておく必要がある</a:t>
            </a:r>
          </a:p>
        </p:txBody>
      </p:sp>
      <p:sp>
        <p:nvSpPr>
          <p:cNvPr id="57" name="吹き出し: 四角形 56">
            <a:extLst>
              <a:ext uri="{FF2B5EF4-FFF2-40B4-BE49-F238E27FC236}">
                <a16:creationId xmlns:a16="http://schemas.microsoft.com/office/drawing/2014/main" id="{4AD37267-0E50-4A8B-EA25-E5C777BCAF16}"/>
              </a:ext>
            </a:extLst>
          </p:cNvPr>
          <p:cNvSpPr/>
          <p:nvPr/>
        </p:nvSpPr>
        <p:spPr>
          <a:xfrm>
            <a:off x="9292126" y="5862194"/>
            <a:ext cx="1549354" cy="700574"/>
          </a:xfrm>
          <a:prstGeom prst="wedgeRectCallout">
            <a:avLst>
              <a:gd name="adj1" fmla="val 63256"/>
              <a:gd name="adj2" fmla="val -65600"/>
            </a:avLst>
          </a:prstGeom>
          <a:solidFill>
            <a:srgbClr val="8661C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ワークスペース</a:t>
            </a:r>
            <a:r>
              <a:rPr kumimoji="0" lang="en-US" altLang="ja-JP" sz="800" b="1" i="0" u="sng" strike="noStrike" kern="0" cap="none" spc="0" normalizeH="0" baseline="0" noProof="0">
                <a:ln>
                  <a:noFill/>
                </a:ln>
                <a:solidFill>
                  <a:srgbClr val="FFFFFF"/>
                </a:solidFill>
                <a:effectLst/>
                <a:uLnTx/>
                <a:uFillTx/>
                <a:latin typeface="Yu Gothic UI"/>
                <a:ea typeface="Yu Gothic UI"/>
                <a:cs typeface="+mn-cs"/>
              </a:rPr>
              <a:t>/</a:t>
            </a:r>
            <a:r>
              <a:rPr kumimoji="0" lang="ja-JP" altLang="en-US" sz="800" b="1" i="0" u="sng" strike="noStrike" kern="0" cap="none" spc="0" normalizeH="0" baseline="0" noProof="0">
                <a:ln>
                  <a:noFill/>
                </a:ln>
                <a:solidFill>
                  <a:srgbClr val="FFFFFF"/>
                </a:solidFill>
                <a:effectLst/>
                <a:uLnTx/>
                <a:uFillTx/>
                <a:latin typeface="Yu Gothic UI"/>
                <a:ea typeface="Yu Gothic UI"/>
                <a:cs typeface="+mn-cs"/>
              </a:rPr>
              <a:t>リソースの権限は持っていないがテーブルの権限を持っている</a:t>
            </a:r>
            <a:endParaRPr kumimoji="0" lang="en-US" altLang="ja-JP" sz="800" b="1" i="0" u="sng" strike="noStrike" kern="0" cap="none" spc="0" normalizeH="0" baseline="0" noProof="0">
              <a:ln>
                <a:noFill/>
              </a:ln>
              <a:solidFill>
                <a:srgbClr val="FFFFFF"/>
              </a:solidFill>
              <a:effectLst/>
              <a:uLnTx/>
              <a:uFillTx/>
              <a:latin typeface="Yu Gothic UI"/>
              <a:ea typeface="Yu Gothic UI"/>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対象のテーブルにのみアクセス可能</a:t>
            </a:r>
          </a:p>
        </p:txBody>
      </p:sp>
      <p:sp>
        <p:nvSpPr>
          <p:cNvPr id="58" name="矢印: 下 57">
            <a:extLst>
              <a:ext uri="{FF2B5EF4-FFF2-40B4-BE49-F238E27FC236}">
                <a16:creationId xmlns:a16="http://schemas.microsoft.com/office/drawing/2014/main" id="{3B7AC9B8-17DE-F5FF-BB77-D9213C9A5266}"/>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矢印: 下 58">
            <a:extLst>
              <a:ext uri="{FF2B5EF4-FFF2-40B4-BE49-F238E27FC236}">
                <a16:creationId xmlns:a16="http://schemas.microsoft.com/office/drawing/2014/main" id="{650F6169-CE1E-0900-15CC-DEFF8B7B22C7}"/>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矢印: 下 59">
            <a:extLst>
              <a:ext uri="{FF2B5EF4-FFF2-40B4-BE49-F238E27FC236}">
                <a16:creationId xmlns:a16="http://schemas.microsoft.com/office/drawing/2014/main" id="{97D674EA-117D-7355-7807-1D093CE937E1}"/>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1" name="テキスト ボックス 60">
            <a:extLst>
              <a:ext uri="{FF2B5EF4-FFF2-40B4-BE49-F238E27FC236}">
                <a16:creationId xmlns:a16="http://schemas.microsoft.com/office/drawing/2014/main" id="{E0E81D38-C47E-3BF2-2752-B8E05BA5F16A}"/>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spTree>
    <p:extLst>
      <p:ext uri="{BB962C8B-B14F-4D97-AF65-F5344CB8AC3E}">
        <p14:creationId xmlns:p14="http://schemas.microsoft.com/office/powerpoint/2010/main" val="127431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表 6">
            <a:extLst>
              <a:ext uri="{FF2B5EF4-FFF2-40B4-BE49-F238E27FC236}">
                <a16:creationId xmlns:a16="http://schemas.microsoft.com/office/drawing/2014/main" id="{0D129D17-CCD5-B278-EFB7-E0D6AB995D82}"/>
              </a:ext>
            </a:extLst>
          </p:cNvPr>
          <p:cNvGraphicFramePr/>
          <p:nvPr>
            <p:extLst>
              <p:ext uri="{D42A27DB-BD31-4B8C-83A1-F6EECF244321}">
                <p14:modId xmlns:p14="http://schemas.microsoft.com/office/powerpoint/2010/main" val="2335211079"/>
              </p:ext>
            </p:extLst>
          </p:nvPr>
        </p:nvGraphicFramePr>
        <p:xfrm>
          <a:off x="264983" y="1354456"/>
          <a:ext cx="6854392" cy="3158400"/>
        </p:xfrm>
        <a:graphic>
          <a:graphicData uri="http://schemas.openxmlformats.org/drawingml/2006/table">
            <a:tbl>
              <a:tblPr firstRow="1" firstCol="1"/>
              <a:tblGrid>
                <a:gridCol w="1909266">
                  <a:extLst>
                    <a:ext uri="{9D8B030D-6E8A-4147-A177-3AD203B41FA5}">
                      <a16:colId xmlns:a16="http://schemas.microsoft.com/office/drawing/2014/main" val="3743540479"/>
                    </a:ext>
                  </a:extLst>
                </a:gridCol>
                <a:gridCol w="3218425">
                  <a:extLst>
                    <a:ext uri="{9D8B030D-6E8A-4147-A177-3AD203B41FA5}">
                      <a16:colId xmlns:a16="http://schemas.microsoft.com/office/drawing/2014/main" val="337931659"/>
                    </a:ext>
                  </a:extLst>
                </a:gridCol>
                <a:gridCol w="1726701">
                  <a:extLst>
                    <a:ext uri="{9D8B030D-6E8A-4147-A177-3AD203B41FA5}">
                      <a16:colId xmlns:a16="http://schemas.microsoft.com/office/drawing/2014/main" val="1342687667"/>
                    </a:ext>
                  </a:extLst>
                </a:gridCol>
              </a:tblGrid>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アクション</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必要とされる </a:t>
                      </a:r>
                      <a:r>
                        <a:rPr lang="en-US" altLang="ja-JP" sz="800" u="none" strike="noStrike">
                          <a:effectLst/>
                        </a:rPr>
                        <a:t>Azure </a:t>
                      </a:r>
                      <a:r>
                        <a:rPr lang="ja-JP" altLang="en-US" sz="800" u="none" strike="noStrike">
                          <a:effectLst/>
                        </a:rPr>
                        <a:t>のアクセス許可</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備考</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039093234"/>
                  </a:ext>
                </a:extLst>
              </a:tr>
              <a:tr h="529212">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監視ソリューションの追加と削除</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Microsoft.Resources</a:t>
                      </a:r>
                      <a:r>
                        <a:rPr lang="en-US" sz="800" u="none" strike="noStrike">
                          <a:effectLst/>
                        </a:rPr>
                        <a:t>/deployments/*</a:t>
                      </a:r>
                      <a:br>
                        <a:rPr lang="en-US" sz="800" u="none" strike="noStrike">
                          <a:effectLst/>
                        </a:rPr>
                      </a:br>
                      <a:r>
                        <a:rPr lang="en-US" sz="800" u="none" strike="noStrike" err="1">
                          <a:effectLst/>
                        </a:rPr>
                        <a:t>Microsoft.OperationalInsights</a:t>
                      </a:r>
                      <a:r>
                        <a:rPr lang="en-US" sz="800" u="none" strike="noStrike">
                          <a:effectLst/>
                        </a:rPr>
                        <a:t>/*</a:t>
                      </a:r>
                      <a:br>
                        <a:rPr lang="en-US" sz="800" u="none" strike="noStrike">
                          <a:effectLst/>
                        </a:rPr>
                      </a:br>
                      <a:r>
                        <a:rPr lang="en-US" sz="800" u="none" strike="noStrike" err="1">
                          <a:effectLst/>
                        </a:rPr>
                        <a:t>Microsoft.OperationsManagement</a:t>
                      </a:r>
                      <a:r>
                        <a:rPr lang="en-US" sz="800" u="none" strike="noStrike">
                          <a:effectLst/>
                        </a:rPr>
                        <a:t>/*</a:t>
                      </a:r>
                      <a:br>
                        <a:rPr lang="en-US" sz="800" u="none" strike="noStrike">
                          <a:effectLst/>
                        </a:rPr>
                      </a:br>
                      <a:r>
                        <a:rPr lang="en-US" sz="800" u="none" strike="noStrike" err="1">
                          <a:effectLst/>
                        </a:rPr>
                        <a:t>Microsoft.Automation</a:t>
                      </a:r>
                      <a:r>
                        <a:rPr lang="en-US" sz="800" u="none" strike="noStrike">
                          <a:effectLst/>
                        </a:rPr>
                        <a:t>/*</a:t>
                      </a:r>
                      <a:br>
                        <a:rPr lang="en-US" sz="800" u="none" strike="noStrike">
                          <a:effectLst/>
                        </a:rPr>
                      </a:br>
                      <a:r>
                        <a:rPr lang="en-US" sz="800" u="none" strike="noStrike" err="1">
                          <a:effectLst/>
                        </a:rPr>
                        <a:t>Microsoft.Resources</a:t>
                      </a:r>
                      <a:r>
                        <a:rPr lang="en-US" sz="800" u="none" strike="noStrike">
                          <a:effectLst/>
                        </a:rPr>
                        <a:t>/deployments/*/write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これらのアクセス許可は、リソース グループまたはサブスクリプション レベルで付与する必要がある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672600053"/>
                  </a:ext>
                </a:extLst>
              </a:tr>
              <a:tr h="150565">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価格レベルの変更</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Microsoft.OperationalInsights/workspaces/*/write</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6204673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Backup</a:t>
                      </a:r>
                      <a:r>
                        <a:rPr lang="ja-JP" altLang="en-US" sz="800" u="none" strike="noStrike">
                          <a:effectLst/>
                        </a:rPr>
                        <a:t> ソリューション タイルと </a:t>
                      </a:r>
                      <a:r>
                        <a:rPr lang="en-US" altLang="ja-JP" sz="800" u="none" strike="noStrike">
                          <a:effectLst/>
                        </a:rPr>
                        <a:t>Site Recovery</a:t>
                      </a:r>
                      <a:r>
                        <a:rPr lang="ja-JP" altLang="en-US" sz="800" u="none" strike="noStrike">
                          <a:effectLst/>
                        </a:rPr>
                        <a:t> ソリューション タイルのデータの表示</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管理者</a:t>
                      </a:r>
                      <a:r>
                        <a:rPr lang="en-US" altLang="ja-JP" sz="800" u="none" strike="noStrike">
                          <a:effectLst/>
                        </a:rPr>
                        <a:t>/</a:t>
                      </a:r>
                      <a:r>
                        <a:rPr lang="ja-JP" altLang="en-US" sz="800" u="none" strike="noStrike">
                          <a:effectLst/>
                        </a:rPr>
                        <a:t>共同管理者</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ja-JP" altLang="en-US" sz="800" u="none" strike="noStrike">
                          <a:effectLst/>
                        </a:rPr>
                        <a:t>クラシック デプロイ モデルを使用してデプロイされたリソースにアクセスする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125734325"/>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en-US" altLang="ja-JP" sz="800" u="none" strike="noStrike">
                          <a:effectLst/>
                        </a:rPr>
                        <a:t>Azure Portal </a:t>
                      </a:r>
                      <a:r>
                        <a:rPr lang="ja-JP" altLang="en-US" sz="800" u="none" strike="noStrike">
                          <a:effectLst/>
                        </a:rPr>
                        <a:t>でのワークスペースの作成</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Microsoft.Resources/deployments/*</a:t>
                      </a:r>
                      <a:br>
                        <a:rPr lang="en-US" sz="800" u="none" strike="noStrike">
                          <a:effectLst/>
                        </a:rPr>
                      </a:br>
                      <a:r>
                        <a:rPr lang="en-US" sz="800" u="none" strike="noStrike">
                          <a:effectLst/>
                        </a:rPr>
                        <a:t>Microsoft.OperationalInsights/workspaces/*</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6645970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ワークスペースの基本的なプロパティを表示し、ポータルにワークスペース ブレードを入力する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160314364"/>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任意のインターフェイスを使用し、ログにクエリを実行する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548041369"/>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クエリを使用し、すべてのログ タイプにアクセスする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a:effectLst/>
                        </a:rPr>
                        <a:t>Microsoft.OperationalInsights/workspaces/query/*/read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681081524"/>
                  </a:ext>
                </a:extLst>
              </a:tr>
              <a:tr h="157993">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特定のログ テーブルにアクセスする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/workspaces/query/&lt;</a:t>
                      </a:r>
                      <a:r>
                        <a:rPr lang="en-US" sz="800" u="none" strike="noStrike" err="1">
                          <a:effectLst/>
                        </a:rPr>
                        <a:t>table_name</a:t>
                      </a:r>
                      <a:r>
                        <a:rPr lang="en-US" sz="800" u="none" strike="noStrike">
                          <a:effectLst/>
                        </a:rPr>
                        <a:t>&gt;/read</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807736248"/>
                  </a:ext>
                </a:extLst>
              </a:tr>
              <a:tr h="245226">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800" u="none" strike="noStrike">
                          <a:effectLst/>
                        </a:rPr>
                        <a:t>ワークスペース キーを読み取り、このワークスペースへのログ送信を許可する</a:t>
                      </a: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800" u="none" strike="noStrike" err="1">
                          <a:effectLst/>
                        </a:rPr>
                        <a:t>Microsoft.OperationalInsights</a:t>
                      </a:r>
                      <a:r>
                        <a:rPr lang="en-US" sz="800" u="none" strike="noStrike">
                          <a:effectLst/>
                        </a:rPr>
                        <a:t>/workspaces/</a:t>
                      </a:r>
                      <a:r>
                        <a:rPr lang="en-US" sz="800" u="none" strike="noStrike" err="1">
                          <a:effectLst/>
                        </a:rPr>
                        <a:t>sharedKeys</a:t>
                      </a:r>
                      <a:r>
                        <a:rPr lang="en-US" sz="800" u="none" strike="noStrike">
                          <a:effectLst/>
                        </a:rPr>
                        <a:t>/action</a:t>
                      </a:r>
                      <a:endParaRPr lang="en-US" altLang="ja-JP"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endParaRPr lang="ja-JP" altLang="en-US" sz="800" b="0" i="0" u="none" strike="noStrike">
                        <a:effectLst/>
                        <a:latin typeface="Arial" panose="020B0604020202020204" pitchFamily="34" charset="0"/>
                      </a:endParaRPr>
                    </a:p>
                  </a:txBody>
                  <a:tcPr marL="36000" marR="36000" marT="36000" marB="3600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2340459688"/>
                  </a:ext>
                </a:extLst>
              </a:tr>
            </a:tbl>
          </a:graphicData>
        </a:graphic>
      </p:graphicFrame>
      <p:grpSp>
        <p:nvGrpSpPr>
          <p:cNvPr id="39" name="グループ化 38">
            <a:extLst>
              <a:ext uri="{FF2B5EF4-FFF2-40B4-BE49-F238E27FC236}">
                <a16:creationId xmlns:a16="http://schemas.microsoft.com/office/drawing/2014/main" id="{79AF0EE2-2E33-518B-FE07-806E345B6FCC}"/>
              </a:ext>
            </a:extLst>
          </p:cNvPr>
          <p:cNvGrpSpPr/>
          <p:nvPr/>
        </p:nvGrpSpPr>
        <p:grpSpPr>
          <a:xfrm>
            <a:off x="7303810" y="1675372"/>
            <a:ext cx="4763965" cy="3351527"/>
            <a:chOff x="7237867" y="3354703"/>
            <a:chExt cx="4763965" cy="3351527"/>
          </a:xfrm>
        </p:grpSpPr>
        <p:grpSp>
          <p:nvGrpSpPr>
            <p:cNvPr id="40" name="グループ化 10">
              <a:extLst>
                <a:ext uri="{FF2B5EF4-FFF2-40B4-BE49-F238E27FC236}">
                  <a16:creationId xmlns:a16="http://schemas.microsoft.com/office/drawing/2014/main" id="{6900CF6C-0049-9802-A7EE-166DA345A7C2}"/>
                </a:ext>
              </a:extLst>
            </p:cNvPr>
            <p:cNvGrpSpPr/>
            <p:nvPr/>
          </p:nvGrpSpPr>
          <p:grpSpPr>
            <a:xfrm>
              <a:off x="7237867" y="3354703"/>
              <a:ext cx="4763965" cy="3351527"/>
              <a:chOff x="5424854" y="2696410"/>
              <a:chExt cx="5471746" cy="3849463"/>
            </a:xfrm>
          </p:grpSpPr>
          <p:sp>
            <p:nvSpPr>
              <p:cNvPr id="45" name="正方形/長方形 11">
                <a:extLst>
                  <a:ext uri="{FF2B5EF4-FFF2-40B4-BE49-F238E27FC236}">
                    <a16:creationId xmlns:a16="http://schemas.microsoft.com/office/drawing/2014/main" id="{7F0B7D4F-39D1-39C5-BFC0-9BD557195B7D}"/>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6" name="正方形/長方形 12">
                <a:extLst>
                  <a:ext uri="{FF2B5EF4-FFF2-40B4-BE49-F238E27FC236}">
                    <a16:creationId xmlns:a16="http://schemas.microsoft.com/office/drawing/2014/main" id="{E8E1ED3E-B2CF-1EF4-1886-0D447E9CC93B}"/>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7" name="正方形/長方形 13">
                <a:extLst>
                  <a:ext uri="{FF2B5EF4-FFF2-40B4-BE49-F238E27FC236}">
                    <a16:creationId xmlns:a16="http://schemas.microsoft.com/office/drawing/2014/main" id="{85590244-4598-9A2C-E8DE-A6B3059CA261}"/>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8" name="正方形/長方形 14">
                <a:extLst>
                  <a:ext uri="{FF2B5EF4-FFF2-40B4-BE49-F238E27FC236}">
                    <a16:creationId xmlns:a16="http://schemas.microsoft.com/office/drawing/2014/main" id="{B1281622-CE3A-7842-BEAC-C6CBE3BAF173}"/>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9" name="グラフィックス 15">
                <a:extLst>
                  <a:ext uri="{FF2B5EF4-FFF2-40B4-BE49-F238E27FC236}">
                    <a16:creationId xmlns:a16="http://schemas.microsoft.com/office/drawing/2014/main" id="{4233C18F-77DF-3D0C-AE37-7D31DA661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50" name="グラフィックス 16">
                <a:extLst>
                  <a:ext uri="{FF2B5EF4-FFF2-40B4-BE49-F238E27FC236}">
                    <a16:creationId xmlns:a16="http://schemas.microsoft.com/office/drawing/2014/main" id="{93D8C4AA-C019-1838-1A63-6CF1C1C3F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51" name="グラフィックス 17">
                <a:extLst>
                  <a:ext uri="{FF2B5EF4-FFF2-40B4-BE49-F238E27FC236}">
                    <a16:creationId xmlns:a16="http://schemas.microsoft.com/office/drawing/2014/main" id="{4794EBF8-5EB8-79D0-3F8C-F09BCEA2C2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52" name="テキスト ボックス 18">
                <a:extLst>
                  <a:ext uri="{FF2B5EF4-FFF2-40B4-BE49-F238E27FC236}">
                    <a16:creationId xmlns:a16="http://schemas.microsoft.com/office/drawing/2014/main" id="{1A1B0CFB-87A5-A33C-061D-601709E90193}"/>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53" name="テキスト ボックス 19">
                <a:extLst>
                  <a:ext uri="{FF2B5EF4-FFF2-40B4-BE49-F238E27FC236}">
                    <a16:creationId xmlns:a16="http://schemas.microsoft.com/office/drawing/2014/main" id="{75678004-57E7-E16D-7448-5D7E83C6D5C6}"/>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4" name="正方形/長方形 20">
                <a:extLst>
                  <a:ext uri="{FF2B5EF4-FFF2-40B4-BE49-F238E27FC236}">
                    <a16:creationId xmlns:a16="http://schemas.microsoft.com/office/drawing/2014/main" id="{17D987BF-2EAD-18C6-FE06-FAB07A67CCD6}"/>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5" name="正方形/長方形 21">
                <a:extLst>
                  <a:ext uri="{FF2B5EF4-FFF2-40B4-BE49-F238E27FC236}">
                    <a16:creationId xmlns:a16="http://schemas.microsoft.com/office/drawing/2014/main" id="{ED97CE53-69C4-33AE-54F8-78E65DD6BD23}"/>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6" name="正方形/長方形 22">
                <a:extLst>
                  <a:ext uri="{FF2B5EF4-FFF2-40B4-BE49-F238E27FC236}">
                    <a16:creationId xmlns:a16="http://schemas.microsoft.com/office/drawing/2014/main" id="{E179AFF4-764B-289F-0E90-88012D7C914C}"/>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7" name="正方形/長方形 23">
                <a:extLst>
                  <a:ext uri="{FF2B5EF4-FFF2-40B4-BE49-F238E27FC236}">
                    <a16:creationId xmlns:a16="http://schemas.microsoft.com/office/drawing/2014/main" id="{80878DB6-6892-CAF1-C238-34D1C38EACD3}"/>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8" name="正方形/長方形 24">
                <a:extLst>
                  <a:ext uri="{FF2B5EF4-FFF2-40B4-BE49-F238E27FC236}">
                    <a16:creationId xmlns:a16="http://schemas.microsoft.com/office/drawing/2014/main" id="{66275DF6-D234-364D-1E9B-749071910924}"/>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9" name="グラフィックス 25" descr="ユーザー 単色塗りつぶし">
                <a:extLst>
                  <a:ext uri="{FF2B5EF4-FFF2-40B4-BE49-F238E27FC236}">
                    <a16:creationId xmlns:a16="http://schemas.microsoft.com/office/drawing/2014/main" id="{E14B51B0-6E96-47A9-DA2D-420CE8096A9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4566165"/>
                <a:ext cx="586545" cy="586545"/>
              </a:xfrm>
              <a:prstGeom prst="rect">
                <a:avLst/>
              </a:prstGeom>
            </p:spPr>
          </p:pic>
          <p:pic>
            <p:nvPicPr>
              <p:cNvPr id="60" name="グラフィックス 26" descr="ユーザー 単色塗りつぶし">
                <a:extLst>
                  <a:ext uri="{FF2B5EF4-FFF2-40B4-BE49-F238E27FC236}">
                    <a16:creationId xmlns:a16="http://schemas.microsoft.com/office/drawing/2014/main" id="{352E5B33-603F-B013-8282-96A82CA6894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6988" y="2696410"/>
                <a:ext cx="586545" cy="586545"/>
              </a:xfrm>
              <a:prstGeom prst="rect">
                <a:avLst/>
              </a:prstGeom>
            </p:spPr>
          </p:pic>
          <p:pic>
            <p:nvPicPr>
              <p:cNvPr id="61" name="グラフィックス 27" descr="ユーザー 単色塗りつぶし">
                <a:extLst>
                  <a:ext uri="{FF2B5EF4-FFF2-40B4-BE49-F238E27FC236}">
                    <a16:creationId xmlns:a16="http://schemas.microsoft.com/office/drawing/2014/main" id="{73EB6467-7FF5-1E0A-3981-AC1B23C6A7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62" name="正方形/長方形 28">
                <a:extLst>
                  <a:ext uri="{FF2B5EF4-FFF2-40B4-BE49-F238E27FC236}">
                    <a16:creationId xmlns:a16="http://schemas.microsoft.com/office/drawing/2014/main" id="{39DEDC3A-8BC4-49F4-2BBB-98918527C2CC}"/>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3" name="正方形/長方形 29">
                <a:extLst>
                  <a:ext uri="{FF2B5EF4-FFF2-40B4-BE49-F238E27FC236}">
                    <a16:creationId xmlns:a16="http://schemas.microsoft.com/office/drawing/2014/main" id="{6AEB72C9-949F-B4FC-BB0D-2B80378F2C78}"/>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4" name="正方形/長方形 30">
                <a:extLst>
                  <a:ext uri="{FF2B5EF4-FFF2-40B4-BE49-F238E27FC236}">
                    <a16:creationId xmlns:a16="http://schemas.microsoft.com/office/drawing/2014/main" id="{AD494877-E122-6A16-988C-CD2AAFB91AFA}"/>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5" name="コンテンツ プレースホルダー 20">
                <a:extLst>
                  <a:ext uri="{FF2B5EF4-FFF2-40B4-BE49-F238E27FC236}">
                    <a16:creationId xmlns:a16="http://schemas.microsoft.com/office/drawing/2014/main" id="{EF7A6162-4F9E-8200-0898-7E3FB343A29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6" name="グラフィックス 39" descr="ユーザー 単色塗りつぶし">
                <a:extLst>
                  <a:ext uri="{FF2B5EF4-FFF2-40B4-BE49-F238E27FC236}">
                    <a16:creationId xmlns:a16="http://schemas.microsoft.com/office/drawing/2014/main" id="{2C45803E-6821-3719-5BE2-B8B5DF5171A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69211" y="5310028"/>
                <a:ext cx="586545" cy="586545"/>
              </a:xfrm>
              <a:prstGeom prst="rect">
                <a:avLst/>
              </a:prstGeom>
            </p:spPr>
          </p:pic>
        </p:grpSp>
        <p:sp>
          <p:nvSpPr>
            <p:cNvPr id="41" name="矢印: 下 34">
              <a:extLst>
                <a:ext uri="{FF2B5EF4-FFF2-40B4-BE49-F238E27FC236}">
                  <a16:creationId xmlns:a16="http://schemas.microsoft.com/office/drawing/2014/main" id="{D105B0B4-970F-4597-F6D9-7DED58BAA793}"/>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矢印: 下 35">
              <a:extLst>
                <a:ext uri="{FF2B5EF4-FFF2-40B4-BE49-F238E27FC236}">
                  <a16:creationId xmlns:a16="http://schemas.microsoft.com/office/drawing/2014/main" id="{FA7BD274-2B8A-9242-8A56-CC5E069C994E}"/>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矢印: 下 36">
              <a:extLst>
                <a:ext uri="{FF2B5EF4-FFF2-40B4-BE49-F238E27FC236}">
                  <a16:creationId xmlns:a16="http://schemas.microsoft.com/office/drawing/2014/main" id="{FC592F9D-7A18-4BA8-D7BE-C5530E7D14BC}"/>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テキスト ボックス 37">
              <a:extLst>
                <a:ext uri="{FF2B5EF4-FFF2-40B4-BE49-F238E27FC236}">
                  <a16:creationId xmlns:a16="http://schemas.microsoft.com/office/drawing/2014/main" id="{B533D739-67A7-6C1E-212F-184C09B626F7}"/>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7" name="フリーフォーム: 図形 44">
            <a:extLst>
              <a:ext uri="{FF2B5EF4-FFF2-40B4-BE49-F238E27FC236}">
                <a16:creationId xmlns:a16="http://schemas.microsoft.com/office/drawing/2014/main" id="{694A3776-58CA-3B3B-D2EA-6AD6501E4023}"/>
              </a:ext>
            </a:extLst>
          </p:cNvPr>
          <p:cNvSpPr/>
          <p:nvPr/>
        </p:nvSpPr>
        <p:spPr>
          <a:xfrm>
            <a:off x="7271782" y="1560529"/>
            <a:ext cx="4841186" cy="3827626"/>
          </a:xfrm>
          <a:custGeom>
            <a:avLst/>
            <a:gdLst>
              <a:gd name="connsiteX0" fmla="*/ 721549 w 4841186"/>
              <a:gd name="connsiteY0" fmla="*/ 1627689 h 3827626"/>
              <a:gd name="connsiteX1" fmla="*/ 3644 w 4841186"/>
              <a:gd name="connsiteY1" fmla="*/ 2361251 h 3827626"/>
              <a:gd name="connsiteX2" fmla="*/ 721549 w 4841186"/>
              <a:gd name="connsiteY2" fmla="*/ 3094813 h 3827626"/>
              <a:gd name="connsiteX3" fmla="*/ 1439454 w 4841186"/>
              <a:gd name="connsiteY3" fmla="*/ 2361251 h 3827626"/>
              <a:gd name="connsiteX4" fmla="*/ 721549 w 4841186"/>
              <a:gd name="connsiteY4" fmla="*/ 1627689 h 3827626"/>
              <a:gd name="connsiteX5" fmla="*/ 0 w 4841186"/>
              <a:gd name="connsiteY5" fmla="*/ 0 h 3827626"/>
              <a:gd name="connsiteX6" fmla="*/ 4841186 w 4841186"/>
              <a:gd name="connsiteY6" fmla="*/ 0 h 3827626"/>
              <a:gd name="connsiteX7" fmla="*/ 4841186 w 4841186"/>
              <a:gd name="connsiteY7" fmla="*/ 3827626 h 3827626"/>
              <a:gd name="connsiteX8" fmla="*/ 0 w 4841186"/>
              <a:gd name="connsiteY8" fmla="*/ 3827626 h 382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1186" h="3827626">
                <a:moveTo>
                  <a:pt x="721549" y="1627689"/>
                </a:moveTo>
                <a:cubicBezTo>
                  <a:pt x="325061" y="1627689"/>
                  <a:pt x="3644" y="1956116"/>
                  <a:pt x="3644" y="2361251"/>
                </a:cubicBezTo>
                <a:cubicBezTo>
                  <a:pt x="3644" y="2766386"/>
                  <a:pt x="325061" y="3094813"/>
                  <a:pt x="721549" y="3094813"/>
                </a:cubicBezTo>
                <a:cubicBezTo>
                  <a:pt x="1118037" y="3094813"/>
                  <a:pt x="1439454" y="2766386"/>
                  <a:pt x="1439454" y="2361251"/>
                </a:cubicBezTo>
                <a:cubicBezTo>
                  <a:pt x="1439454" y="1956116"/>
                  <a:pt x="1118037" y="1627689"/>
                  <a:pt x="721549" y="1627689"/>
                </a:cubicBezTo>
                <a:close/>
                <a:moveTo>
                  <a:pt x="0" y="0"/>
                </a:moveTo>
                <a:lnTo>
                  <a:pt x="4841186" y="0"/>
                </a:lnTo>
                <a:lnTo>
                  <a:pt x="4841186" y="3827626"/>
                </a:lnTo>
                <a:lnTo>
                  <a:pt x="0" y="3827626"/>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8" name="吹き出し: 四角形 47">
            <a:extLst>
              <a:ext uri="{FF2B5EF4-FFF2-40B4-BE49-F238E27FC236}">
                <a16:creationId xmlns:a16="http://schemas.microsoft.com/office/drawing/2014/main" id="{79D2BBC1-CE2B-5B35-712F-7B68FE03B2D8}"/>
              </a:ext>
            </a:extLst>
          </p:cNvPr>
          <p:cNvSpPr/>
          <p:nvPr/>
        </p:nvSpPr>
        <p:spPr>
          <a:xfrm>
            <a:off x="7795651" y="2933656"/>
            <a:ext cx="1219731" cy="510925"/>
          </a:xfrm>
          <a:prstGeom prst="wedgeRectCallout">
            <a:avLst>
              <a:gd name="adj1" fmla="val -51825"/>
              <a:gd name="adj2" fmla="val 75723"/>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変更権を持つユーザー</a:t>
            </a:r>
          </a:p>
        </p:txBody>
      </p:sp>
      <p:sp>
        <p:nvSpPr>
          <p:cNvPr id="69" name="吹き出し: 四角形 48">
            <a:extLst>
              <a:ext uri="{FF2B5EF4-FFF2-40B4-BE49-F238E27FC236}">
                <a16:creationId xmlns:a16="http://schemas.microsoft.com/office/drawing/2014/main" id="{958CDA69-59DD-C034-3FC6-F771DFD55C19}"/>
              </a:ext>
            </a:extLst>
          </p:cNvPr>
          <p:cNvSpPr/>
          <p:nvPr/>
        </p:nvSpPr>
        <p:spPr>
          <a:xfrm>
            <a:off x="7795651" y="4411072"/>
            <a:ext cx="1219731" cy="510925"/>
          </a:xfrm>
          <a:prstGeom prst="wedgeRectCallout">
            <a:avLst>
              <a:gd name="adj1" fmla="val -51057"/>
              <a:gd name="adj2" fmla="val -6624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t>Log Analytics </a:t>
            </a: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の</a:t>
            </a:r>
            <a:br>
              <a:rPr kumimoji="0" lang="en-US" altLang="ja-JP" sz="800" b="0" i="0" u="none" strike="noStrike" kern="0" cap="none" spc="0" normalizeH="0" baseline="0" noProof="0">
                <a:ln>
                  <a:noFill/>
                </a:ln>
                <a:solidFill>
                  <a:srgbClr val="FFFFFF"/>
                </a:solidFill>
                <a:effectLst/>
                <a:uLnTx/>
                <a:uFillTx/>
                <a:latin typeface="Yu Gothic UI"/>
                <a:ea typeface="Yu Gothic UI"/>
                <a:cs typeface="+mn-cs"/>
              </a:rPr>
            </a:b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変更権を持たないユーザー</a:t>
            </a:r>
          </a:p>
        </p:txBody>
      </p:sp>
      <p:sp>
        <p:nvSpPr>
          <p:cNvPr id="70" name="テキスト ボックス 49">
            <a:extLst>
              <a:ext uri="{FF2B5EF4-FFF2-40B4-BE49-F238E27FC236}">
                <a16:creationId xmlns:a16="http://schemas.microsoft.com/office/drawing/2014/main" id="{54140041-29A2-3046-F8F9-5AF9D4A4F913}"/>
              </a:ext>
            </a:extLst>
          </p:cNvPr>
          <p:cNvSpPr txBox="1"/>
          <p:nvPr/>
        </p:nvSpPr>
        <p:spPr>
          <a:xfrm>
            <a:off x="8033626" y="2631532"/>
            <a:ext cx="857927"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107C10"/>
                </a:solidFill>
                <a:effectLst/>
                <a:uLnTx/>
                <a:uFillTx/>
              </a:rPr>
              <a:t>&lt;</a:t>
            </a:r>
            <a:r>
              <a:rPr kumimoji="0" lang="ja-JP" altLang="en-US" sz="1200" b="0" i="0" u="none" strike="noStrike" kern="0" cap="none" spc="0" normalizeH="0" baseline="0" noProof="0">
                <a:ln>
                  <a:noFill/>
                </a:ln>
                <a:solidFill>
                  <a:srgbClr val="107C10"/>
                </a:solidFill>
                <a:effectLst/>
                <a:uLnTx/>
                <a:uFillTx/>
              </a:rPr>
              <a:t>設定例</a:t>
            </a:r>
            <a:r>
              <a:rPr kumimoji="0" lang="en-US" altLang="ja-JP" sz="1200" b="0" i="0" u="none" strike="noStrike" kern="0" cap="none" spc="0" normalizeH="0" baseline="0" noProof="0">
                <a:ln>
                  <a:noFill/>
                </a:ln>
                <a:solidFill>
                  <a:srgbClr val="107C10"/>
                </a:solidFill>
                <a:effectLst/>
                <a:uLnTx/>
                <a:uFillTx/>
              </a:rPr>
              <a:t>&gt;</a:t>
            </a:r>
            <a:endParaRPr kumimoji="0" lang="ja-JP" altLang="en-US" sz="1200" b="0" i="0" u="none" strike="noStrike" kern="0" cap="none" spc="0" normalizeH="0" baseline="0" noProof="0">
              <a:ln>
                <a:noFill/>
              </a:ln>
              <a:solidFill>
                <a:srgbClr val="107C10"/>
              </a:solidFill>
              <a:effectLst/>
              <a:uLnTx/>
              <a:uFillTx/>
            </a:endParaRPr>
          </a:p>
        </p:txBody>
      </p:sp>
      <p:sp>
        <p:nvSpPr>
          <p:cNvPr id="71" name="テキスト ボックス 50">
            <a:extLst>
              <a:ext uri="{FF2B5EF4-FFF2-40B4-BE49-F238E27FC236}">
                <a16:creationId xmlns:a16="http://schemas.microsoft.com/office/drawing/2014/main" id="{D35917AF-1B45-B501-CEEA-B4FA06E7EC56}"/>
              </a:ext>
            </a:extLst>
          </p:cNvPr>
          <p:cNvSpPr txBox="1"/>
          <p:nvPr/>
        </p:nvSpPr>
        <p:spPr>
          <a:xfrm>
            <a:off x="276697" y="4592608"/>
            <a:ext cx="321915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a:ln>
                  <a:noFill/>
                </a:ln>
                <a:solidFill>
                  <a:srgbClr val="000000"/>
                </a:solidFill>
                <a:effectLst/>
                <a:uLnTx/>
                <a:uFillTx/>
              </a:rPr>
              <a:t>&lt;Log Analytics </a:t>
            </a:r>
            <a:r>
              <a:rPr kumimoji="0" lang="ja-JP" altLang="en-US" sz="1200" b="0" i="0" u="none" strike="noStrike" kern="0" cap="none" spc="0" normalizeH="0" baseline="0" noProof="0">
                <a:ln>
                  <a:noFill/>
                </a:ln>
                <a:solidFill>
                  <a:srgbClr val="000000"/>
                </a:solidFill>
                <a:effectLst/>
                <a:uLnTx/>
                <a:uFillTx/>
              </a:rPr>
              <a:t>に関する組み込みユーザーロール</a:t>
            </a:r>
            <a:r>
              <a:rPr kumimoji="0" lang="en-US" altLang="ja-JP" sz="1200" b="0" i="0" u="none" strike="noStrike" kern="0" cap="none" spc="0" normalizeH="0" baseline="0" noProof="0">
                <a:ln>
                  <a:noFill/>
                </a:ln>
                <a:solidFill>
                  <a:srgbClr val="000000"/>
                </a:solidFill>
                <a:effectLst/>
                <a:uLnTx/>
                <a:uFillTx/>
              </a:rPr>
              <a:t>&gt;</a:t>
            </a:r>
            <a:endParaRPr kumimoji="0" lang="ja-JP" altLang="en-US" sz="1200" b="0" i="0" u="none" strike="noStrike" kern="0" cap="none" spc="0" normalizeH="0" baseline="0" noProof="0">
              <a:ln>
                <a:noFill/>
              </a:ln>
              <a:solidFill>
                <a:srgbClr val="000000"/>
              </a:solidFill>
              <a:effectLst/>
              <a:uLnTx/>
              <a:uFillTx/>
            </a:endParaRPr>
          </a:p>
        </p:txBody>
      </p:sp>
      <p:graphicFrame>
        <p:nvGraphicFramePr>
          <p:cNvPr id="72" name="表 52">
            <a:extLst>
              <a:ext uri="{FF2B5EF4-FFF2-40B4-BE49-F238E27FC236}">
                <a16:creationId xmlns:a16="http://schemas.microsoft.com/office/drawing/2014/main" id="{E294FFCD-68E3-7087-391A-CC3B45707221}"/>
              </a:ext>
            </a:extLst>
          </p:cNvPr>
          <p:cNvGraphicFramePr>
            <a:graphicFrameLocks noGrp="1"/>
          </p:cNvGraphicFramePr>
          <p:nvPr>
            <p:extLst>
              <p:ext uri="{D42A27DB-BD31-4B8C-83A1-F6EECF244321}">
                <p14:modId xmlns:p14="http://schemas.microsoft.com/office/powerpoint/2010/main" val="2407260008"/>
              </p:ext>
            </p:extLst>
          </p:nvPr>
        </p:nvGraphicFramePr>
        <p:xfrm>
          <a:off x="291035" y="4920266"/>
          <a:ext cx="5408930" cy="1737360"/>
        </p:xfrm>
        <a:graphic>
          <a:graphicData uri="http://schemas.openxmlformats.org/drawingml/2006/table">
            <a:tbl>
              <a:tblPr firstRow="1"/>
              <a:tblGrid>
                <a:gridCol w="1344930">
                  <a:extLst>
                    <a:ext uri="{9D8B030D-6E8A-4147-A177-3AD203B41FA5}">
                      <a16:colId xmlns:a16="http://schemas.microsoft.com/office/drawing/2014/main" val="4020374942"/>
                    </a:ext>
                  </a:extLst>
                </a:gridCol>
                <a:gridCol w="4064000">
                  <a:extLst>
                    <a:ext uri="{9D8B030D-6E8A-4147-A177-3AD203B41FA5}">
                      <a16:colId xmlns:a16="http://schemas.microsoft.com/office/drawing/2014/main" val="1462748528"/>
                    </a:ext>
                  </a:extLst>
                </a:gridCol>
              </a:tblGrid>
              <a:tr h="123111">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ロール</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r>
                        <a:rPr kumimoji="1" lang="ja-JP" altLang="en-US" sz="800"/>
                        <a:t>アクセス権</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1122758613"/>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閲覧者</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ja-JP" altLang="en-US" sz="800"/>
                        <a:t>すべての監視データを表示および検索する</a:t>
                      </a:r>
                    </a:p>
                    <a:p>
                      <a:pPr marL="87313" indent="-87313">
                        <a:buFont typeface="Arial" panose="020B0604020202020204" pitchFamily="34" charset="0"/>
                        <a:buChar char="•"/>
                      </a:pPr>
                      <a:r>
                        <a:rPr kumimoji="1" lang="ja-JP" altLang="en-US" sz="800"/>
                        <a:t>監視設定を表示する</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4472430"/>
                  </a:ext>
                </a:extLst>
              </a:tr>
              <a:tr h="123111">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r>
                        <a:rPr kumimoji="1" lang="en-US" altLang="ja-JP" sz="800"/>
                        <a:t>Log Analytics </a:t>
                      </a:r>
                      <a:r>
                        <a:rPr kumimoji="1" lang="ja-JP" altLang="en-US" sz="800"/>
                        <a:t>共同作成者</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marL="87313" indent="-87313">
                        <a:buFont typeface="Arial" panose="020B0604020202020204" pitchFamily="34" charset="0"/>
                        <a:buChar char="•"/>
                      </a:pPr>
                      <a:r>
                        <a:rPr kumimoji="1" lang="en-US" altLang="ja-JP" sz="800"/>
                        <a:t>"Log Analytics </a:t>
                      </a:r>
                      <a:r>
                        <a:rPr kumimoji="1" lang="ja-JP" altLang="en-US" sz="800"/>
                        <a:t>閲覧者</a:t>
                      </a:r>
                      <a:r>
                        <a:rPr kumimoji="1" lang="en-US" altLang="ja-JP" sz="800"/>
                        <a:t>" </a:t>
                      </a:r>
                      <a:r>
                        <a:rPr kumimoji="1" lang="ja-JP" altLang="en-US" sz="800"/>
                        <a:t>のすべての特権を含め、ユーザーがすべての監視データを読み取ることができるようにする</a:t>
                      </a:r>
                    </a:p>
                    <a:p>
                      <a:pPr marL="87313" indent="-87313">
                        <a:buFont typeface="Arial" panose="020B0604020202020204" pitchFamily="34" charset="0"/>
                        <a:buChar char="•"/>
                      </a:pPr>
                      <a:r>
                        <a:rPr kumimoji="1" lang="en-US" altLang="ja-JP" sz="800"/>
                        <a:t>Automation </a:t>
                      </a:r>
                      <a:r>
                        <a:rPr kumimoji="1" lang="ja-JP" altLang="en-US" sz="800"/>
                        <a:t>アカウントを作成および構成する</a:t>
                      </a:r>
                    </a:p>
                    <a:p>
                      <a:pPr marL="87313" indent="-87313">
                        <a:buFont typeface="Arial" panose="020B0604020202020204" pitchFamily="34" charset="0"/>
                        <a:buChar char="•"/>
                      </a:pPr>
                      <a:r>
                        <a:rPr kumimoji="1" lang="ja-JP" altLang="en-US" sz="800"/>
                        <a:t>管理ソリューションを追加および削除する</a:t>
                      </a:r>
                      <a:endParaRPr kumimoji="1" lang="en-US" altLang="ja-JP" sz="800"/>
                    </a:p>
                    <a:p>
                      <a:pPr marL="87313" indent="-87313">
                        <a:buFont typeface="Arial" panose="020B0604020202020204" pitchFamily="34" charset="0"/>
                        <a:buChar char="•"/>
                      </a:pPr>
                      <a:r>
                        <a:rPr kumimoji="1" lang="ja-JP" altLang="en-US" sz="800"/>
                        <a:t>ストレージ アカウント キーを読み取る</a:t>
                      </a:r>
                    </a:p>
                    <a:p>
                      <a:pPr marL="87313" indent="-87313">
                        <a:buFont typeface="Arial" panose="020B0604020202020204" pitchFamily="34" charset="0"/>
                        <a:buChar char="•"/>
                      </a:pPr>
                      <a:r>
                        <a:rPr kumimoji="1" lang="en-US" altLang="ja-JP" sz="800"/>
                        <a:t>Azure Storage </a:t>
                      </a:r>
                      <a:r>
                        <a:rPr kumimoji="1" lang="ja-JP" altLang="en-US" sz="800"/>
                        <a:t>からのログの収集を構成する</a:t>
                      </a:r>
                    </a:p>
                    <a:p>
                      <a:pPr marL="87313" indent="-87313">
                        <a:buFont typeface="Arial" panose="020B0604020202020204" pitchFamily="34" charset="0"/>
                        <a:buChar char="•"/>
                      </a:pPr>
                      <a:r>
                        <a:rPr kumimoji="1" lang="ja-JP" altLang="en-US" sz="800"/>
                        <a:t>次のような、</a:t>
                      </a:r>
                      <a:r>
                        <a:rPr kumimoji="1" lang="en-US" altLang="ja-JP" sz="800"/>
                        <a:t>Azure </a:t>
                      </a:r>
                      <a:r>
                        <a:rPr kumimoji="1" lang="ja-JP" altLang="en-US" sz="800"/>
                        <a:t>リソースの監視設定の編集</a:t>
                      </a:r>
                      <a:endParaRPr kumimoji="1" lang="en-US" altLang="ja-JP" sz="800"/>
                    </a:p>
                    <a:p>
                      <a:pPr marL="268288" lvl="1" indent="-87313">
                        <a:buFont typeface="Arial" panose="020B0604020202020204" pitchFamily="34" charset="0"/>
                        <a:buChar char="•"/>
                      </a:pPr>
                      <a:r>
                        <a:rPr kumimoji="1" lang="en-US" altLang="ja-JP" sz="800"/>
                        <a:t>VM </a:t>
                      </a:r>
                      <a:r>
                        <a:rPr kumimoji="1" lang="ja-JP" altLang="en-US" sz="800"/>
                        <a:t>への </a:t>
                      </a:r>
                      <a:r>
                        <a:rPr kumimoji="1" lang="en-US" altLang="ja-JP" sz="800"/>
                        <a:t>VM </a:t>
                      </a:r>
                      <a:r>
                        <a:rPr kumimoji="1" lang="ja-JP" altLang="en-US" sz="800"/>
                        <a:t>拡張機能の追加</a:t>
                      </a:r>
                    </a:p>
                    <a:p>
                      <a:pPr marL="268288" lvl="1" indent="-87313">
                        <a:buFont typeface="Arial" panose="020B0604020202020204" pitchFamily="34" charset="0"/>
                        <a:buChar char="•"/>
                      </a:pPr>
                      <a:r>
                        <a:rPr kumimoji="1" lang="ja-JP" altLang="en-US" sz="800"/>
                        <a:t>すべての </a:t>
                      </a:r>
                      <a:r>
                        <a:rPr kumimoji="1" lang="en-US" altLang="ja-JP" sz="800"/>
                        <a:t>Azure </a:t>
                      </a:r>
                      <a:r>
                        <a:rPr kumimoji="1" lang="ja-JP" altLang="en-US" sz="800"/>
                        <a:t>リソースに対する </a:t>
                      </a:r>
                      <a:r>
                        <a:rPr kumimoji="1" lang="en-US" altLang="ja-JP" sz="800"/>
                        <a:t>Azure Diagnostics </a:t>
                      </a:r>
                      <a:r>
                        <a:rPr kumimoji="1" lang="ja-JP" altLang="en-US" sz="800"/>
                        <a:t>の構成</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1232804219"/>
                  </a:ext>
                </a:extLst>
              </a:tr>
            </a:tbl>
          </a:graphicData>
        </a:graphic>
      </p:graphicFrame>
      <p:sp>
        <p:nvSpPr>
          <p:cNvPr id="73" name="テキスト ボックス 53">
            <a:extLst>
              <a:ext uri="{FF2B5EF4-FFF2-40B4-BE49-F238E27FC236}">
                <a16:creationId xmlns:a16="http://schemas.microsoft.com/office/drawing/2014/main" id="{3C8A35C5-AE37-7944-D33F-AED3EF99ED18}"/>
              </a:ext>
            </a:extLst>
          </p:cNvPr>
          <p:cNvSpPr txBox="1"/>
          <p:nvPr/>
        </p:nvSpPr>
        <p:spPr>
          <a:xfrm>
            <a:off x="5699965" y="5595856"/>
            <a:ext cx="4434419" cy="1077218"/>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800" b="0" i="0" u="none" strike="noStrike" kern="0" cap="none" spc="0" normalizeH="0" baseline="0" noProof="0">
                <a:ln>
                  <a:noFill/>
                </a:ln>
                <a:solidFill>
                  <a:srgbClr val="000000"/>
                </a:solidFill>
                <a:effectLst/>
                <a:uLnTx/>
                <a:uFillTx/>
              </a:rPr>
              <a:t>&lt;</a:t>
            </a:r>
            <a:r>
              <a:rPr kumimoji="0" lang="ja-JP" altLang="en-US" sz="800" b="0" i="0" u="none" strike="noStrike" kern="0" cap="none" spc="0" normalizeH="0" baseline="0" noProof="0">
                <a:ln>
                  <a:noFill/>
                </a:ln>
                <a:solidFill>
                  <a:srgbClr val="000000"/>
                </a:solidFill>
                <a:effectLst/>
                <a:uLnTx/>
                <a:uFillTx/>
              </a:rPr>
              <a:t>留意事項</a:t>
            </a:r>
            <a:r>
              <a:rPr kumimoji="0" lang="en-US" altLang="ja-JP" sz="8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ユーザー ロールに対してユーザーの追加と削除を行うには、</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/*/Delete </a:t>
            </a:r>
            <a:r>
              <a:rPr kumimoji="0" lang="ja-JP" altLang="en-US" sz="800" b="0" i="0" u="none" strike="noStrike" kern="0" cap="none" spc="0" normalizeH="0" baseline="0" noProof="0">
                <a:ln>
                  <a:noFill/>
                </a:ln>
                <a:solidFill>
                  <a:srgbClr val="000000"/>
                </a:solidFill>
                <a:effectLst/>
                <a:uLnTx/>
                <a:uFillTx/>
              </a:rPr>
              <a:t>および </a:t>
            </a:r>
            <a:r>
              <a:rPr kumimoji="0" lang="en-US" altLang="ja-JP" sz="800" b="0" i="0" u="none" strike="noStrike" kern="0" cap="none" spc="0" normalizeH="0" baseline="0" noProof="0" err="1">
                <a:ln>
                  <a:noFill/>
                </a:ln>
                <a:solidFill>
                  <a:srgbClr val="000000"/>
                </a:solidFill>
                <a:effectLst/>
                <a:uLnTx/>
                <a:uFillTx/>
              </a:rPr>
              <a:t>Microsoft.Authorization</a:t>
            </a:r>
            <a:r>
              <a:rPr kumimoji="0" lang="en-US" altLang="ja-JP" sz="800" b="0" i="0" u="none" strike="noStrike" kern="0" cap="none" spc="0" normalizeH="0" baseline="0" noProof="0">
                <a:ln>
                  <a:noFill/>
                </a:ln>
                <a:solidFill>
                  <a:srgbClr val="000000"/>
                </a:solidFill>
                <a:effectLst/>
                <a:uLnTx/>
                <a:uFillTx/>
              </a:rPr>
              <a:t>/*/Write </a:t>
            </a:r>
            <a:r>
              <a:rPr kumimoji="0" lang="ja-JP" altLang="en-US" sz="800" b="0" i="0" u="none" strike="noStrike" kern="0" cap="none" spc="0" normalizeH="0" baseline="0" noProof="0">
                <a:ln>
                  <a:noFill/>
                </a:ln>
                <a:solidFill>
                  <a:srgbClr val="000000"/>
                </a:solidFill>
                <a:effectLst/>
                <a:uLnTx/>
                <a:uFillTx/>
              </a:rPr>
              <a:t>アクセス許可が必要</a:t>
            </a:r>
            <a:endParaRPr kumimoji="0" lang="en-US" altLang="ja-JP" sz="8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次のスコープでユーザーにアクセス許可が可能</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サブスクリプション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サブスクリプション内のすべてのワークスペースへのアクセス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0" i="0" u="none" strike="noStrike" kern="0" cap="none" spc="0" normalizeH="0" baseline="0" noProof="0">
                <a:ln>
                  <a:noFill/>
                </a:ln>
                <a:solidFill>
                  <a:srgbClr val="000000"/>
                </a:solidFill>
                <a:effectLst/>
                <a:uLnTx/>
                <a:uFillTx/>
              </a:rPr>
              <a:t>リソース グループ </a:t>
            </a:r>
            <a:r>
              <a:rPr kumimoji="0" lang="en-US" altLang="ja-JP" sz="800" b="0" i="0" u="none" strike="noStrike" kern="0" cap="none" spc="0" normalizeH="0" baseline="0" noProof="0">
                <a:ln>
                  <a:noFill/>
                </a:ln>
                <a:solidFill>
                  <a:srgbClr val="000000"/>
                </a:solidFill>
                <a:effectLst/>
                <a:uLnTx/>
                <a:uFillTx/>
              </a:rPr>
              <a:t>- </a:t>
            </a:r>
            <a:r>
              <a:rPr kumimoji="0" lang="ja-JP" altLang="en-US" sz="800" b="0" i="0" u="none" strike="noStrike" kern="0" cap="none" spc="0" normalizeH="0" baseline="0" noProof="0">
                <a:ln>
                  <a:noFill/>
                </a:ln>
                <a:solidFill>
                  <a:srgbClr val="000000"/>
                </a:solidFill>
                <a:effectLst/>
                <a:uLnTx/>
                <a:uFillTx/>
              </a:rPr>
              <a:t>リソース グループ内のすべてのワークスペースへのアクセス</a:t>
            </a:r>
          </a:p>
          <a:p>
            <a:pPr marL="268288" marR="0" lvl="1" indent="-87313"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ja-JP" altLang="en-US" sz="800" b="1" i="0" u="none" strike="noStrike" kern="0" cap="none" spc="0" normalizeH="0" baseline="0" noProof="0">
                <a:ln>
                  <a:noFill/>
                </a:ln>
                <a:solidFill>
                  <a:srgbClr val="0078D4"/>
                </a:solidFill>
                <a:effectLst/>
                <a:uLnTx/>
                <a:uFillTx/>
              </a:rPr>
              <a:t>リソース </a:t>
            </a:r>
            <a:r>
              <a:rPr kumimoji="0" lang="en-US" altLang="ja-JP" sz="800" b="1" i="0" u="none" strike="noStrike" kern="0" cap="none" spc="0" normalizeH="0" baseline="0" noProof="0">
                <a:ln>
                  <a:noFill/>
                </a:ln>
                <a:solidFill>
                  <a:srgbClr val="0078D4"/>
                </a:solidFill>
                <a:effectLst/>
                <a:uLnTx/>
                <a:uFillTx/>
              </a:rPr>
              <a:t>- </a:t>
            </a:r>
            <a:r>
              <a:rPr kumimoji="0" lang="ja-JP" altLang="en-US" sz="800" b="1" i="0" u="none" strike="noStrike" kern="0" cap="none" spc="0" normalizeH="0" baseline="0" noProof="0">
                <a:ln>
                  <a:noFill/>
                </a:ln>
                <a:solidFill>
                  <a:srgbClr val="0078D4"/>
                </a:solidFill>
                <a:effectLst/>
                <a:uLnTx/>
                <a:uFillTx/>
              </a:rPr>
              <a:t>指定されたワークスペースのみへのアクセス</a:t>
            </a:r>
            <a:endParaRPr kumimoji="0" lang="en-US" altLang="ja-JP" sz="800" b="1" i="0" u="none" strike="noStrike" kern="0" cap="none" spc="0" normalizeH="0" baseline="0" noProof="0">
              <a:ln>
                <a:noFill/>
              </a:ln>
              <a:solidFill>
                <a:srgbClr val="0078D4"/>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000000"/>
                </a:solidFill>
                <a:effectLst/>
                <a:uLnTx/>
                <a:uFillTx/>
              </a:rPr>
              <a:t>予期しないアクセス権を付与することを防ぐために、リソース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ワークスペース</a:t>
            </a:r>
            <a:r>
              <a:rPr kumimoji="0" lang="en-US" altLang="ja-JP" sz="800" b="0" i="0" u="none" strike="noStrike" kern="0" cap="none" spc="0" normalizeH="0" baseline="0" noProof="0">
                <a:ln>
                  <a:noFill/>
                </a:ln>
                <a:solidFill>
                  <a:srgbClr val="000000"/>
                </a:solidFill>
                <a:effectLst/>
                <a:uLnTx/>
                <a:uFillTx/>
              </a:rPr>
              <a:t>)</a:t>
            </a:r>
            <a:r>
              <a:rPr kumimoji="0" lang="ja-JP" altLang="en-US" sz="800" b="0" i="0" u="none" strike="noStrike" kern="0" cap="none" spc="0" normalizeH="0" baseline="0" noProof="0">
                <a:ln>
                  <a:noFill/>
                </a:ln>
                <a:solidFill>
                  <a:srgbClr val="000000"/>
                </a:solidFill>
                <a:effectLst/>
                <a:uLnTx/>
                <a:uFillTx/>
              </a:rPr>
              <a:t>レベルでの割り当てを推奨</a:t>
            </a:r>
          </a:p>
        </p:txBody>
      </p:sp>
    </p:spTree>
    <p:extLst>
      <p:ext uri="{BB962C8B-B14F-4D97-AF65-F5344CB8AC3E}">
        <p14:creationId xmlns:p14="http://schemas.microsoft.com/office/powerpoint/2010/main" val="4611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グループ化 7">
            <a:extLst>
              <a:ext uri="{FF2B5EF4-FFF2-40B4-BE49-F238E27FC236}">
                <a16:creationId xmlns:a16="http://schemas.microsoft.com/office/drawing/2014/main" id="{518967A4-F8D2-80E3-4B3F-E20F984CAD9C}"/>
              </a:ext>
            </a:extLst>
          </p:cNvPr>
          <p:cNvGrpSpPr/>
          <p:nvPr/>
        </p:nvGrpSpPr>
        <p:grpSpPr>
          <a:xfrm>
            <a:off x="7303810" y="1675372"/>
            <a:ext cx="4763965" cy="3351527"/>
            <a:chOff x="7237867" y="3354703"/>
            <a:chExt cx="4763965" cy="3351527"/>
          </a:xfrm>
        </p:grpSpPr>
        <p:grpSp>
          <p:nvGrpSpPr>
            <p:cNvPr id="36" name="グループ化 8">
              <a:extLst>
                <a:ext uri="{FF2B5EF4-FFF2-40B4-BE49-F238E27FC236}">
                  <a16:creationId xmlns:a16="http://schemas.microsoft.com/office/drawing/2014/main" id="{18CF4783-3E7B-88DC-D39E-397C553005BA}"/>
                </a:ext>
              </a:extLst>
            </p:cNvPr>
            <p:cNvGrpSpPr/>
            <p:nvPr/>
          </p:nvGrpSpPr>
          <p:grpSpPr>
            <a:xfrm>
              <a:off x="7237867" y="3354703"/>
              <a:ext cx="4763965" cy="3351527"/>
              <a:chOff x="5424854" y="2696410"/>
              <a:chExt cx="5471746" cy="3849463"/>
            </a:xfrm>
          </p:grpSpPr>
          <p:sp>
            <p:nvSpPr>
              <p:cNvPr id="41" name="正方形/長方形 13">
                <a:extLst>
                  <a:ext uri="{FF2B5EF4-FFF2-40B4-BE49-F238E27FC236}">
                    <a16:creationId xmlns:a16="http://schemas.microsoft.com/office/drawing/2014/main" id="{334C3FAD-056B-F5D0-F067-30CFC6F0CF07}"/>
                  </a:ext>
                </a:extLst>
              </p:cNvPr>
              <p:cNvSpPr/>
              <p:nvPr/>
            </p:nvSpPr>
            <p:spPr>
              <a:xfrm>
                <a:off x="773989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2" name="正方形/長方形 14">
                <a:extLst>
                  <a:ext uri="{FF2B5EF4-FFF2-40B4-BE49-F238E27FC236}">
                    <a16:creationId xmlns:a16="http://schemas.microsoft.com/office/drawing/2014/main" id="{8D10F079-8863-AEA0-30C9-B67E8A13EA6C}"/>
                  </a:ext>
                </a:extLst>
              </p:cNvPr>
              <p:cNvSpPr/>
              <p:nvPr/>
            </p:nvSpPr>
            <p:spPr>
              <a:xfrm>
                <a:off x="8675966"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3" name="正方形/長方形 15">
                <a:extLst>
                  <a:ext uri="{FF2B5EF4-FFF2-40B4-BE49-F238E27FC236}">
                    <a16:creationId xmlns:a16="http://schemas.microsoft.com/office/drawing/2014/main" id="{A7EACF51-374C-4D9D-563A-BBEAB17D71A5}"/>
                  </a:ext>
                </a:extLst>
              </p:cNvPr>
              <p:cNvSpPr/>
              <p:nvPr/>
            </p:nvSpPr>
            <p:spPr>
              <a:xfrm>
                <a:off x="9616368" y="3900285"/>
                <a:ext cx="840728" cy="2548186"/>
              </a:xfrm>
              <a:prstGeom prst="rect">
                <a:avLst/>
              </a:prstGeom>
              <a:solidFill>
                <a:srgbClr val="0078D4">
                  <a:lumMod val="20000"/>
                  <a:lumOff val="80000"/>
                </a:srgbClr>
              </a:solidFill>
              <a:ln w="12700" cap="flat" cmpd="sng" algn="ctr">
                <a:solidFill>
                  <a:srgbClr val="0078D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4" name="正方形/長方形 16">
                <a:extLst>
                  <a:ext uri="{FF2B5EF4-FFF2-40B4-BE49-F238E27FC236}">
                    <a16:creationId xmlns:a16="http://schemas.microsoft.com/office/drawing/2014/main" id="{3E74922F-A347-0301-6187-1FE6E8E14F65}"/>
                  </a:ext>
                </a:extLst>
              </p:cNvPr>
              <p:cNvSpPr/>
              <p:nvPr/>
            </p:nvSpPr>
            <p:spPr>
              <a:xfrm>
                <a:off x="7024845" y="4476660"/>
                <a:ext cx="3719355" cy="1642453"/>
              </a:xfrm>
              <a:prstGeom prst="rect">
                <a:avLst/>
              </a:prstGeom>
              <a:solidFill>
                <a:srgbClr val="107C10">
                  <a:lumMod val="20000"/>
                  <a:lumOff val="80000"/>
                  <a:alpha val="60000"/>
                </a:srgbClr>
              </a:solidFill>
              <a:ln w="12700" cap="flat" cmpd="sng" algn="ctr">
                <a:solidFill>
                  <a:srgbClr val="107C1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45" name="グラフィックス 17">
                <a:extLst>
                  <a:ext uri="{FF2B5EF4-FFF2-40B4-BE49-F238E27FC236}">
                    <a16:creationId xmlns:a16="http://schemas.microsoft.com/office/drawing/2014/main" id="{F12D12AD-D44A-2389-D4EE-C6C89F8F6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2327" y="3382878"/>
                <a:ext cx="375871" cy="375871"/>
              </a:xfrm>
              <a:prstGeom prst="rect">
                <a:avLst/>
              </a:prstGeom>
            </p:spPr>
          </p:pic>
          <p:pic>
            <p:nvPicPr>
              <p:cNvPr id="46" name="グラフィックス 18">
                <a:extLst>
                  <a:ext uri="{FF2B5EF4-FFF2-40B4-BE49-F238E27FC236}">
                    <a16:creationId xmlns:a16="http://schemas.microsoft.com/office/drawing/2014/main" id="{2781F0CD-00EE-B2E3-BF11-BFFD4F6AB0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43064" y="3382878"/>
                <a:ext cx="375871" cy="375871"/>
              </a:xfrm>
              <a:prstGeom prst="rect">
                <a:avLst/>
              </a:prstGeom>
            </p:spPr>
          </p:pic>
          <p:pic>
            <p:nvPicPr>
              <p:cNvPr id="47" name="グラフィックス 19">
                <a:extLst>
                  <a:ext uri="{FF2B5EF4-FFF2-40B4-BE49-F238E27FC236}">
                    <a16:creationId xmlns:a16="http://schemas.microsoft.com/office/drawing/2014/main" id="{804D4A3E-03C2-3716-AC20-D7206811BD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18787" y="4970841"/>
                <a:ext cx="375870" cy="375870"/>
              </a:xfrm>
              <a:prstGeom prst="rect">
                <a:avLst/>
              </a:prstGeom>
            </p:spPr>
          </p:pic>
          <p:sp>
            <p:nvSpPr>
              <p:cNvPr id="48" name="テキスト ボックス 20">
                <a:extLst>
                  <a:ext uri="{FF2B5EF4-FFF2-40B4-BE49-F238E27FC236}">
                    <a16:creationId xmlns:a16="http://schemas.microsoft.com/office/drawing/2014/main" id="{436E82A1-CC05-B76F-CBCB-F2EBE26BAAE6}"/>
                  </a:ext>
                </a:extLst>
              </p:cNvPr>
              <p:cNvSpPr txBox="1"/>
              <p:nvPr/>
            </p:nvSpPr>
            <p:spPr>
              <a:xfrm>
                <a:off x="8923435" y="3187560"/>
                <a:ext cx="436355" cy="185589"/>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a:ln>
                      <a:noFill/>
                    </a:ln>
                    <a:solidFill>
                      <a:srgbClr val="000000"/>
                    </a:solidFill>
                    <a:effectLst/>
                    <a:uLnTx/>
                    <a:uFillTx/>
                  </a:rPr>
                  <a:t>リソース</a:t>
                </a:r>
              </a:p>
            </p:txBody>
          </p:sp>
          <p:sp>
            <p:nvSpPr>
              <p:cNvPr id="49" name="テキスト ボックス 21">
                <a:extLst>
                  <a:ext uri="{FF2B5EF4-FFF2-40B4-BE49-F238E27FC236}">
                    <a16:creationId xmlns:a16="http://schemas.microsoft.com/office/drawing/2014/main" id="{42D9D01C-CF12-E040-0C60-FE6523683E2A}"/>
                  </a:ext>
                </a:extLst>
              </p:cNvPr>
              <p:cNvSpPr txBox="1"/>
              <p:nvPr/>
            </p:nvSpPr>
            <p:spPr>
              <a:xfrm>
                <a:off x="6033513" y="5346711"/>
                <a:ext cx="966946" cy="371178"/>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rPr>
                  <a:t>Log Analytics</a:t>
                </a:r>
                <a:br>
                  <a:rPr kumimoji="0" lang="en-US" altLang="ja-JP" sz="1050" b="0" i="0" u="none" strike="noStrike" kern="0" cap="none" spc="0" normalizeH="0" baseline="0" noProof="0">
                    <a:ln>
                      <a:noFill/>
                    </a:ln>
                    <a:solidFill>
                      <a:srgbClr val="000000"/>
                    </a:solidFill>
                    <a:effectLst/>
                    <a:uLnTx/>
                    <a:uFillTx/>
                  </a:rPr>
                </a:br>
                <a:r>
                  <a:rPr kumimoji="0" lang="ja-JP" altLang="en-US" sz="1050" b="0" i="0" u="none" strike="noStrike" kern="0" cap="none" spc="0" normalizeH="0" baseline="0" noProof="0">
                    <a:ln>
                      <a:noFill/>
                    </a:ln>
                    <a:solidFill>
                      <a:srgbClr val="000000"/>
                    </a:solidFill>
                    <a:effectLst/>
                    <a:uLnTx/>
                    <a:uFillTx/>
                  </a:rPr>
                  <a:t>ワークスペース</a:t>
                </a:r>
              </a:p>
            </p:txBody>
          </p:sp>
          <p:sp>
            <p:nvSpPr>
              <p:cNvPr id="50" name="正方形/長方形 22">
                <a:extLst>
                  <a:ext uri="{FF2B5EF4-FFF2-40B4-BE49-F238E27FC236}">
                    <a16:creationId xmlns:a16="http://schemas.microsoft.com/office/drawing/2014/main" id="{5C89B9E9-0962-F073-7B23-E903C7A9C30C}"/>
                  </a:ext>
                </a:extLst>
              </p:cNvPr>
              <p:cNvSpPr/>
              <p:nvPr/>
            </p:nvSpPr>
            <p:spPr>
              <a:xfrm>
                <a:off x="7824404"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1" name="正方形/長方形 23">
                <a:extLst>
                  <a:ext uri="{FF2B5EF4-FFF2-40B4-BE49-F238E27FC236}">
                    <a16:creationId xmlns:a16="http://schemas.microsoft.com/office/drawing/2014/main" id="{EB13260F-9347-C235-9D7C-3BD4F934F73C}"/>
                  </a:ext>
                </a:extLst>
              </p:cNvPr>
              <p:cNvSpPr/>
              <p:nvPr/>
            </p:nvSpPr>
            <p:spPr>
              <a:xfrm>
                <a:off x="8795142"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KubeEvents</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2" name="正方形/長方形 24">
                <a:extLst>
                  <a:ext uri="{FF2B5EF4-FFF2-40B4-BE49-F238E27FC236}">
                    <a16:creationId xmlns:a16="http://schemas.microsoft.com/office/drawing/2014/main" id="{FEC57AB2-01F7-888B-BFEE-C4C75BFBBE0E}"/>
                  </a:ext>
                </a:extLst>
              </p:cNvPr>
              <p:cNvSpPr/>
              <p:nvPr/>
            </p:nvSpPr>
            <p:spPr>
              <a:xfrm>
                <a:off x="9700874" y="5629535"/>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err="1">
                    <a:ln>
                      <a:noFill/>
                    </a:ln>
                    <a:solidFill>
                      <a:srgbClr val="0078D4"/>
                    </a:solidFill>
                    <a:effectLst/>
                    <a:uLnTx/>
                    <a:uFillTx/>
                    <a:latin typeface="Yu Gothic UI"/>
                    <a:ea typeface="Yu Gothic UI"/>
                    <a:cs typeface="+mn-cs"/>
                  </a:rPr>
                  <a:t>QueryLog</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3" name="正方形/長方形 25">
                <a:extLst>
                  <a:ext uri="{FF2B5EF4-FFF2-40B4-BE49-F238E27FC236}">
                    <a16:creationId xmlns:a16="http://schemas.microsoft.com/office/drawing/2014/main" id="{C42E151E-95F9-821F-18D6-55783C03444E}"/>
                  </a:ext>
                </a:extLst>
              </p:cNvPr>
              <p:cNvSpPr/>
              <p:nvPr/>
            </p:nvSpPr>
            <p:spPr>
              <a:xfrm>
                <a:off x="8795142" y="4706343"/>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Heartbeat</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sp>
            <p:nvSpPr>
              <p:cNvPr id="54" name="正方形/長方形 26">
                <a:extLst>
                  <a:ext uri="{FF2B5EF4-FFF2-40B4-BE49-F238E27FC236}">
                    <a16:creationId xmlns:a16="http://schemas.microsoft.com/office/drawing/2014/main" id="{8863BA88-A84A-2CB8-2303-041FAD4DA885}"/>
                  </a:ext>
                </a:extLst>
              </p:cNvPr>
              <p:cNvSpPr/>
              <p:nvPr/>
            </p:nvSpPr>
            <p:spPr>
              <a:xfrm>
                <a:off x="7824404" y="5152709"/>
                <a:ext cx="671716" cy="290354"/>
              </a:xfrm>
              <a:prstGeom prst="rect">
                <a:avLst/>
              </a:prstGeom>
              <a:solidFill>
                <a:srgbClr val="FFFFFF"/>
              </a:solidFill>
              <a:ln w="12700" cap="flat" cmpd="sng" algn="ctr">
                <a:solidFill>
                  <a:srgbClr val="0078D4">
                    <a:shade val="50000"/>
                  </a:srgbClr>
                </a:solid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700" b="0" i="0" u="none" strike="noStrike" kern="0" cap="none" spc="0" normalizeH="0" baseline="0" noProof="0">
                    <a:ln>
                      <a:noFill/>
                    </a:ln>
                    <a:solidFill>
                      <a:srgbClr val="0078D4"/>
                    </a:solidFill>
                    <a:effectLst/>
                    <a:uLnTx/>
                    <a:uFillTx/>
                    <a:latin typeface="Yu Gothic UI"/>
                    <a:ea typeface="Yu Gothic UI"/>
                    <a:cs typeface="+mn-cs"/>
                  </a:rPr>
                  <a:t>Perf</a:t>
                </a:r>
                <a:endParaRPr kumimoji="0" lang="ja-JP" altLang="en-US" sz="700" b="0" i="0" u="none" strike="noStrike" kern="0" cap="none" spc="0" normalizeH="0" baseline="0" noProof="0">
                  <a:ln>
                    <a:noFill/>
                  </a:ln>
                  <a:solidFill>
                    <a:srgbClr val="0078D4"/>
                  </a:solidFill>
                  <a:effectLst/>
                  <a:uLnTx/>
                  <a:uFillTx/>
                  <a:latin typeface="Yu Gothic UI"/>
                  <a:ea typeface="Yu Gothic UI"/>
                  <a:cs typeface="+mn-cs"/>
                </a:endParaRPr>
              </a:p>
            </p:txBody>
          </p:sp>
          <p:pic>
            <p:nvPicPr>
              <p:cNvPr id="55" name="グラフィックス 27" descr="ユーザー 単色塗りつぶし">
                <a:extLst>
                  <a:ext uri="{FF2B5EF4-FFF2-40B4-BE49-F238E27FC236}">
                    <a16:creationId xmlns:a16="http://schemas.microsoft.com/office/drawing/2014/main" id="{1A5F8F85-1EA2-CB48-F0E1-420DAF62E2C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69211" y="5056980"/>
                <a:ext cx="586545" cy="586545"/>
              </a:xfrm>
              <a:prstGeom prst="rect">
                <a:avLst/>
              </a:prstGeom>
            </p:spPr>
          </p:pic>
          <p:pic>
            <p:nvPicPr>
              <p:cNvPr id="56" name="グラフィックス 28" descr="ユーザー 単色塗りつぶし">
                <a:extLst>
                  <a:ext uri="{FF2B5EF4-FFF2-40B4-BE49-F238E27FC236}">
                    <a16:creationId xmlns:a16="http://schemas.microsoft.com/office/drawing/2014/main" id="{3857B8CD-683F-B26F-DE64-80F0A3B64D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45720" y="2767045"/>
                <a:ext cx="586545" cy="586545"/>
              </a:xfrm>
              <a:prstGeom prst="rect">
                <a:avLst/>
              </a:prstGeom>
            </p:spPr>
          </p:pic>
          <p:pic>
            <p:nvPicPr>
              <p:cNvPr id="57" name="グラフィックス 29" descr="ユーザー 単色塗りつぶし">
                <a:extLst>
                  <a:ext uri="{FF2B5EF4-FFF2-40B4-BE49-F238E27FC236}">
                    <a16:creationId xmlns:a16="http://schemas.microsoft.com/office/drawing/2014/main" id="{AD631312-148F-EF0B-1280-95014FCB90F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43458" y="4813478"/>
                <a:ext cx="586545" cy="586545"/>
              </a:xfrm>
              <a:prstGeom prst="rect">
                <a:avLst/>
              </a:prstGeom>
            </p:spPr>
          </p:pic>
          <p:sp>
            <p:nvSpPr>
              <p:cNvPr id="58" name="正方形/長方形 30">
                <a:extLst>
                  <a:ext uri="{FF2B5EF4-FFF2-40B4-BE49-F238E27FC236}">
                    <a16:creationId xmlns:a16="http://schemas.microsoft.com/office/drawing/2014/main" id="{C0DEA914-D860-5BD7-34E0-96C840F9E169}"/>
                  </a:ext>
                </a:extLst>
              </p:cNvPr>
              <p:cNvSpPr/>
              <p:nvPr/>
            </p:nvSpPr>
            <p:spPr>
              <a:xfrm>
                <a:off x="7680081" y="2696410"/>
                <a:ext cx="949569" cy="3849463"/>
              </a:xfrm>
              <a:prstGeom prst="rect">
                <a:avLst/>
              </a:prstGeom>
              <a:noFill/>
              <a:ln w="22225" cap="flat" cmpd="sng" algn="ctr">
                <a:solidFill>
                  <a:srgbClr val="0078D4"/>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59" name="正方形/長方形 31">
                <a:extLst>
                  <a:ext uri="{FF2B5EF4-FFF2-40B4-BE49-F238E27FC236}">
                    <a16:creationId xmlns:a16="http://schemas.microsoft.com/office/drawing/2014/main" id="{7B421EFF-80BB-4414-0B21-781E1D143A54}"/>
                  </a:ext>
                </a:extLst>
              </p:cNvPr>
              <p:cNvSpPr/>
              <p:nvPr/>
            </p:nvSpPr>
            <p:spPr>
              <a:xfrm>
                <a:off x="8745307" y="4633547"/>
                <a:ext cx="1668694" cy="1352964"/>
              </a:xfrm>
              <a:prstGeom prst="rect">
                <a:avLst/>
              </a:prstGeom>
              <a:noFill/>
              <a:ln w="22225" cap="flat" cmpd="sng" algn="ctr">
                <a:solidFill>
                  <a:srgbClr val="8661C5"/>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60" name="正方形/長方形 32">
                <a:extLst>
                  <a:ext uri="{FF2B5EF4-FFF2-40B4-BE49-F238E27FC236}">
                    <a16:creationId xmlns:a16="http://schemas.microsoft.com/office/drawing/2014/main" id="{E6BFA221-49C7-8FD9-F051-59668921D308}"/>
                  </a:ext>
                </a:extLst>
              </p:cNvPr>
              <p:cNvSpPr/>
              <p:nvPr/>
            </p:nvSpPr>
            <p:spPr>
              <a:xfrm>
                <a:off x="5424854" y="4393325"/>
                <a:ext cx="5471746" cy="1844915"/>
              </a:xfrm>
              <a:prstGeom prst="rect">
                <a:avLst/>
              </a:prstGeom>
              <a:noFill/>
              <a:ln w="22225" cap="flat" cmpd="sng" algn="ctr">
                <a:solidFill>
                  <a:srgbClr val="107C1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FFFFFF"/>
                  </a:solidFill>
                  <a:effectLst/>
                  <a:uLnTx/>
                  <a:uFillTx/>
                  <a:latin typeface="Yu Gothic UI"/>
                  <a:ea typeface="Yu Gothic UI"/>
                  <a:cs typeface="+mn-cs"/>
                </a:endParaRPr>
              </a:p>
            </p:txBody>
          </p:sp>
          <p:pic>
            <p:nvPicPr>
              <p:cNvPr id="61" name="コンテンツ プレースホルダー 20">
                <a:extLst>
                  <a:ext uri="{FF2B5EF4-FFF2-40B4-BE49-F238E27FC236}">
                    <a16:creationId xmlns:a16="http://schemas.microsoft.com/office/drawing/2014/main" id="{F4CD26F9-CBCE-E578-79AA-54369A2EC3E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879567" y="3382878"/>
                <a:ext cx="375871" cy="375871"/>
              </a:xfrm>
              <a:prstGeom prst="rect">
                <a:avLst/>
              </a:prstGeom>
            </p:spPr>
          </p:pic>
          <p:pic>
            <p:nvPicPr>
              <p:cNvPr id="62" name="グラフィックス 34" descr="ユーザー 単色塗りつぶし">
                <a:extLst>
                  <a:ext uri="{FF2B5EF4-FFF2-40B4-BE49-F238E27FC236}">
                    <a16:creationId xmlns:a16="http://schemas.microsoft.com/office/drawing/2014/main" id="{9A084DA8-6043-721F-A7A6-69E9F2DEAD4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097309" y="2767045"/>
                <a:ext cx="586545" cy="586545"/>
              </a:xfrm>
              <a:prstGeom prst="rect">
                <a:avLst/>
              </a:prstGeom>
            </p:spPr>
          </p:pic>
        </p:grpSp>
        <p:sp>
          <p:nvSpPr>
            <p:cNvPr id="37" name="矢印: 下 9">
              <a:extLst>
                <a:ext uri="{FF2B5EF4-FFF2-40B4-BE49-F238E27FC236}">
                  <a16:creationId xmlns:a16="http://schemas.microsoft.com/office/drawing/2014/main" id="{B9984D57-2817-B92F-DCA2-BEFA2EE4BE35}"/>
                </a:ext>
              </a:extLst>
            </p:cNvPr>
            <p:cNvSpPr/>
            <p:nvPr/>
          </p:nvSpPr>
          <p:spPr>
            <a:xfrm>
              <a:off x="950539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8" name="矢印: 下 10">
              <a:extLst>
                <a:ext uri="{FF2B5EF4-FFF2-40B4-BE49-F238E27FC236}">
                  <a16:creationId xmlns:a16="http://schemas.microsoft.com/office/drawing/2014/main" id="{46FD633F-E90A-C71F-567F-2FF391B9926A}"/>
                </a:ext>
              </a:extLst>
            </p:cNvPr>
            <p:cNvSpPr/>
            <p:nvPr/>
          </p:nvSpPr>
          <p:spPr>
            <a:xfrm>
              <a:off x="10364503"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39" name="矢印: 下 11">
              <a:extLst>
                <a:ext uri="{FF2B5EF4-FFF2-40B4-BE49-F238E27FC236}">
                  <a16:creationId xmlns:a16="http://schemas.microsoft.com/office/drawing/2014/main" id="{0E3733F7-A727-9554-DFB0-DFECA45A51B8}"/>
                </a:ext>
              </a:extLst>
            </p:cNvPr>
            <p:cNvSpPr/>
            <p:nvPr/>
          </p:nvSpPr>
          <p:spPr>
            <a:xfrm>
              <a:off x="11170626" y="4330626"/>
              <a:ext cx="218706" cy="657898"/>
            </a:xfrm>
            <a:prstGeom prst="downArrow">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40" name="テキスト ボックス 12">
              <a:extLst>
                <a:ext uri="{FF2B5EF4-FFF2-40B4-BE49-F238E27FC236}">
                  <a16:creationId xmlns:a16="http://schemas.microsoft.com/office/drawing/2014/main" id="{B75E9780-48D1-F0A8-A877-CC325ED123FE}"/>
                </a:ext>
              </a:extLst>
            </p:cNvPr>
            <p:cNvSpPr txBox="1"/>
            <p:nvPr/>
          </p:nvSpPr>
          <p:spPr>
            <a:xfrm>
              <a:off x="9570720" y="4539855"/>
              <a:ext cx="1743075" cy="123111"/>
            </a:xfrm>
            <a:prstGeom prst="rect">
              <a:avLst/>
            </a:prstGeom>
            <a:solidFill>
              <a:srgbClr val="0078D4"/>
            </a:solid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rPr>
                <a:t>ログ出力</a:t>
              </a:r>
            </a:p>
          </p:txBody>
        </p:sp>
      </p:grpSp>
      <p:sp>
        <p:nvSpPr>
          <p:cNvPr id="63" name="フリーフォーム: 図形 37">
            <a:extLst>
              <a:ext uri="{FF2B5EF4-FFF2-40B4-BE49-F238E27FC236}">
                <a16:creationId xmlns:a16="http://schemas.microsoft.com/office/drawing/2014/main" id="{A47B0C98-6CAD-8DE6-D4EB-E9CF0CFAB818}"/>
              </a:ext>
            </a:extLst>
          </p:cNvPr>
          <p:cNvSpPr/>
          <p:nvPr/>
        </p:nvSpPr>
        <p:spPr>
          <a:xfrm>
            <a:off x="7177014" y="1586506"/>
            <a:ext cx="4919296" cy="3596054"/>
          </a:xfrm>
          <a:custGeom>
            <a:avLst/>
            <a:gdLst>
              <a:gd name="connsiteX0" fmla="*/ 3215079 w 4919296"/>
              <a:gd name="connsiteY0" fmla="*/ 28294 h 3596054"/>
              <a:gd name="connsiteX1" fmla="*/ 1851858 w 4919296"/>
              <a:gd name="connsiteY1" fmla="*/ 644951 h 3596054"/>
              <a:gd name="connsiteX2" fmla="*/ 3215079 w 4919296"/>
              <a:gd name="connsiteY2" fmla="*/ 1261608 h 3596054"/>
              <a:gd name="connsiteX3" fmla="*/ 4578300 w 4919296"/>
              <a:gd name="connsiteY3" fmla="*/ 644951 h 3596054"/>
              <a:gd name="connsiteX4" fmla="*/ 3215079 w 4919296"/>
              <a:gd name="connsiteY4" fmla="*/ 28294 h 3596054"/>
              <a:gd name="connsiteX5" fmla="*/ 0 w 4919296"/>
              <a:gd name="connsiteY5" fmla="*/ 0 h 3596054"/>
              <a:gd name="connsiteX6" fmla="*/ 4919296 w 4919296"/>
              <a:gd name="connsiteY6" fmla="*/ 0 h 3596054"/>
              <a:gd name="connsiteX7" fmla="*/ 4919296 w 4919296"/>
              <a:gd name="connsiteY7" fmla="*/ 3596054 h 3596054"/>
              <a:gd name="connsiteX8" fmla="*/ 0 w 4919296"/>
              <a:gd name="connsiteY8" fmla="*/ 3596054 h 359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19296" h="3596054">
                <a:moveTo>
                  <a:pt x="3215079" y="28294"/>
                </a:moveTo>
                <a:cubicBezTo>
                  <a:pt x="2462193" y="28294"/>
                  <a:pt x="1851858" y="304381"/>
                  <a:pt x="1851858" y="644951"/>
                </a:cubicBezTo>
                <a:cubicBezTo>
                  <a:pt x="1851858" y="985521"/>
                  <a:pt x="2462193" y="1261608"/>
                  <a:pt x="3215079" y="1261608"/>
                </a:cubicBezTo>
                <a:cubicBezTo>
                  <a:pt x="3967965" y="1261608"/>
                  <a:pt x="4578300" y="985521"/>
                  <a:pt x="4578300" y="644951"/>
                </a:cubicBezTo>
                <a:cubicBezTo>
                  <a:pt x="4578300" y="304381"/>
                  <a:pt x="3967965" y="28294"/>
                  <a:pt x="3215079" y="28294"/>
                </a:cubicBezTo>
                <a:close/>
                <a:moveTo>
                  <a:pt x="0" y="0"/>
                </a:moveTo>
                <a:lnTo>
                  <a:pt x="4919296" y="0"/>
                </a:lnTo>
                <a:lnTo>
                  <a:pt x="4919296" y="3596054"/>
                </a:lnTo>
                <a:lnTo>
                  <a:pt x="0" y="3596054"/>
                </a:lnTo>
                <a:close/>
              </a:path>
            </a:pathLst>
          </a:custGeom>
          <a:solidFill>
            <a:srgbClr val="FFFFFF">
              <a:lumMod val="50000"/>
              <a:alpha val="45000"/>
            </a:srgb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Yu Gothic UI"/>
              <a:ea typeface="Yu Gothic UI"/>
              <a:cs typeface="+mn-cs"/>
            </a:endParaRPr>
          </a:p>
        </p:txBody>
      </p:sp>
      <p:graphicFrame>
        <p:nvGraphicFramePr>
          <p:cNvPr id="64" name="表 5">
            <a:extLst>
              <a:ext uri="{FF2B5EF4-FFF2-40B4-BE49-F238E27FC236}">
                <a16:creationId xmlns:a16="http://schemas.microsoft.com/office/drawing/2014/main" id="{6C7FD273-30F6-5E71-97C8-F398C55F21FC}"/>
              </a:ext>
            </a:extLst>
          </p:cNvPr>
          <p:cNvGraphicFramePr/>
          <p:nvPr>
            <p:extLst>
              <p:ext uri="{D42A27DB-BD31-4B8C-83A1-F6EECF244321}">
                <p14:modId xmlns:p14="http://schemas.microsoft.com/office/powerpoint/2010/main" val="1908813699"/>
              </p:ext>
            </p:extLst>
          </p:nvPr>
        </p:nvGraphicFramePr>
        <p:xfrm>
          <a:off x="273350" y="1623433"/>
          <a:ext cx="5858511" cy="1447800"/>
        </p:xfrm>
        <a:graphic>
          <a:graphicData uri="http://schemas.openxmlformats.org/drawingml/2006/table">
            <a:tbl>
              <a:tblPr firstRow="1" firstCol="1"/>
              <a:tblGrid>
                <a:gridCol w="2978468">
                  <a:extLst>
                    <a:ext uri="{9D8B030D-6E8A-4147-A177-3AD203B41FA5}">
                      <a16:colId xmlns:a16="http://schemas.microsoft.com/office/drawing/2014/main" val="2178323077"/>
                    </a:ext>
                  </a:extLst>
                </a:gridCol>
                <a:gridCol w="2880043">
                  <a:extLst>
                    <a:ext uri="{9D8B030D-6E8A-4147-A177-3AD203B41FA5}">
                      <a16:colId xmlns:a16="http://schemas.microsoft.com/office/drawing/2014/main" val="504963094"/>
                    </a:ext>
                  </a:extLst>
                </a:gridCol>
              </a:tblGrid>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i="0" u="none" strike="noStrike">
                          <a:effectLst/>
                          <a:latin typeface="Arial" panose="020B0604020202020204" pitchFamily="34" charset="0"/>
                        </a:rPr>
                        <a:t>アクション</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u="none" strike="noStrike">
                          <a:effectLst/>
                        </a:rPr>
                        <a:t>必要とされる </a:t>
                      </a:r>
                      <a:r>
                        <a:rPr lang="en-US" altLang="ja-JP" sz="1100" u="none" strike="noStrike">
                          <a:effectLst/>
                        </a:rPr>
                        <a:t>Azure </a:t>
                      </a:r>
                      <a:r>
                        <a:rPr lang="ja-JP" altLang="en-US" sz="1100" u="none" strike="noStrike">
                          <a:effectLst/>
                        </a:rPr>
                        <a:t>のアクセス許可</a:t>
                      </a:r>
                      <a:endParaRPr lang="ja-JP" altLang="en-US"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4"/>
                    </a:solidFill>
                  </a:tcPr>
                </a:tc>
                <a:extLst>
                  <a:ext uri="{0D108BD9-81ED-4DB2-BD59-A6C34878D82A}">
                    <a16:rowId xmlns:a16="http://schemas.microsoft.com/office/drawing/2014/main" val="3199044944"/>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リソースのすべてのログ データの表示</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err="1">
                          <a:effectLst/>
                        </a:rPr>
                        <a:t>Microsoft.Insights</a:t>
                      </a:r>
                      <a:r>
                        <a:rPr lang="en-US" sz="1100" u="none" strike="noStrike">
                          <a:effectLst/>
                        </a:rPr>
                        <a:t>/logs/&lt;</a:t>
                      </a:r>
                      <a:r>
                        <a:rPr lang="en-US" sz="1100" u="none" strike="noStrike" err="1">
                          <a:effectLst/>
                        </a:rPr>
                        <a:t>tableName</a:t>
                      </a:r>
                      <a:r>
                        <a:rPr lang="en-US" sz="1100" u="none" strike="noStrike">
                          <a:effectLst/>
                        </a:rPr>
                        <a:t>&gt;/read</a:t>
                      </a:r>
                      <a:br>
                        <a:rPr lang="en-US" sz="1100" u="none" strike="noStrike">
                          <a:effectLst/>
                        </a:rPr>
                      </a:br>
                      <a:br>
                        <a:rPr lang="en-US" sz="1100" u="none" strike="noStrike">
                          <a:effectLst/>
                        </a:rPr>
                      </a:br>
                      <a:r>
                        <a:rPr lang="ja-JP" altLang="en-US" sz="1100" u="none" strike="noStrike">
                          <a:effectLst/>
                        </a:rPr>
                        <a:t>例 </a:t>
                      </a:r>
                      <a:r>
                        <a:rPr lang="en-US" altLang="ja-JP" sz="1100" u="none" strike="noStrike">
                          <a:effectLst/>
                        </a:rPr>
                        <a:t>:</a:t>
                      </a:r>
                      <a:br>
                        <a:rPr lang="en-US" altLang="ja-JP" sz="1100" u="none" strike="noStrike">
                          <a:effectLst/>
                        </a:rPr>
                      </a:br>
                      <a:r>
                        <a:rPr lang="en-US" sz="1100" u="none" strike="noStrike" err="1">
                          <a:effectLst/>
                        </a:rPr>
                        <a:t>Microsoft.Insights</a:t>
                      </a:r>
                      <a:r>
                        <a:rPr lang="en-US" sz="1100" u="none" strike="noStrike">
                          <a:effectLst/>
                        </a:rPr>
                        <a:t>/logs/*/read</a:t>
                      </a:r>
                      <a:br>
                        <a:rPr lang="en-US" sz="1100" u="none" strike="noStrike">
                          <a:effectLst/>
                        </a:rPr>
                      </a:br>
                      <a:r>
                        <a:rPr lang="en-US" sz="1100" u="none" strike="noStrike" err="1">
                          <a:effectLst/>
                        </a:rPr>
                        <a:t>Microsoft.Insights</a:t>
                      </a:r>
                      <a:r>
                        <a:rPr lang="en-US" sz="1100" u="none" strike="noStrike">
                          <a:effectLst/>
                        </a:rPr>
                        <a:t>/logs/Heartbeat/read</a:t>
                      </a:r>
                      <a:endParaRPr lang="en-US" altLang="ja-JP" sz="1100" b="0" i="0" u="none" strike="noStrike">
                        <a:effectLst/>
                        <a:latin typeface="Arial" panose="020B0604020202020204" pitchFamily="34" charset="0"/>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3209802309"/>
                  </a:ext>
                </a:extLst>
              </a:tr>
              <a:tr h="0">
                <a:tc>
                  <a:txBody>
                    <a:bodyPr/>
                    <a:lstStyle>
                      <a:lvl1pPr marL="0" algn="l" defTabSz="914400" rtl="0" eaLnBrk="1" latinLnBrk="0" hangingPunct="1">
                        <a:defRPr kumimoji="1" sz="1800" b="1" kern="1200">
                          <a:solidFill>
                            <a:schemeClr val="lt1"/>
                          </a:solidFill>
                          <a:latin typeface="Yu Gothic UI"/>
                          <a:ea typeface="Yu Gothic UI"/>
                        </a:defRPr>
                      </a:lvl1pPr>
                      <a:lvl2pPr marL="457200" algn="l" defTabSz="914400" rtl="0" eaLnBrk="1" latinLnBrk="0" hangingPunct="1">
                        <a:defRPr kumimoji="1" sz="1800" b="1" kern="1200">
                          <a:solidFill>
                            <a:schemeClr val="lt1"/>
                          </a:solidFill>
                          <a:latin typeface="Yu Gothic UI"/>
                          <a:ea typeface="Yu Gothic UI"/>
                        </a:defRPr>
                      </a:lvl2pPr>
                      <a:lvl3pPr marL="914400" algn="l" defTabSz="914400" rtl="0" eaLnBrk="1" latinLnBrk="0" hangingPunct="1">
                        <a:defRPr kumimoji="1" sz="1800" b="1" kern="1200">
                          <a:solidFill>
                            <a:schemeClr val="lt1"/>
                          </a:solidFill>
                          <a:latin typeface="Yu Gothic UI"/>
                          <a:ea typeface="Yu Gothic UI"/>
                        </a:defRPr>
                      </a:lvl3pPr>
                      <a:lvl4pPr marL="1371600" algn="l" defTabSz="914400" rtl="0" eaLnBrk="1" latinLnBrk="0" hangingPunct="1">
                        <a:defRPr kumimoji="1" sz="1800" b="1" kern="1200">
                          <a:solidFill>
                            <a:schemeClr val="lt1"/>
                          </a:solidFill>
                          <a:latin typeface="Yu Gothic UI"/>
                          <a:ea typeface="Yu Gothic UI"/>
                        </a:defRPr>
                      </a:lvl4pPr>
                      <a:lvl5pPr marL="1828800" algn="l" defTabSz="914400" rtl="0" eaLnBrk="1" latinLnBrk="0" hangingPunct="1">
                        <a:defRPr kumimoji="1" sz="1800" b="1" kern="1200">
                          <a:solidFill>
                            <a:schemeClr val="lt1"/>
                          </a:solidFill>
                          <a:latin typeface="Yu Gothic UI"/>
                          <a:ea typeface="Yu Gothic UI"/>
                        </a:defRPr>
                      </a:lvl5pPr>
                      <a:lvl6pPr marL="2286000" algn="l" defTabSz="914400" rtl="0" eaLnBrk="1" latinLnBrk="0" hangingPunct="1">
                        <a:defRPr kumimoji="1" sz="1800" b="1" kern="1200">
                          <a:solidFill>
                            <a:schemeClr val="lt1"/>
                          </a:solidFill>
                          <a:latin typeface="Yu Gothic UI"/>
                          <a:ea typeface="Yu Gothic UI"/>
                        </a:defRPr>
                      </a:lvl6pPr>
                      <a:lvl7pPr marL="2743200" algn="l" defTabSz="914400" rtl="0" eaLnBrk="1" latinLnBrk="0" hangingPunct="1">
                        <a:defRPr kumimoji="1" sz="1800" b="1" kern="1200">
                          <a:solidFill>
                            <a:schemeClr val="lt1"/>
                          </a:solidFill>
                          <a:latin typeface="Yu Gothic UI"/>
                          <a:ea typeface="Yu Gothic UI"/>
                        </a:defRPr>
                      </a:lvl7pPr>
                      <a:lvl8pPr marL="3200400" algn="l" defTabSz="914400" rtl="0" eaLnBrk="1" latinLnBrk="0" hangingPunct="1">
                        <a:defRPr kumimoji="1" sz="1800" b="1" kern="1200">
                          <a:solidFill>
                            <a:schemeClr val="lt1"/>
                          </a:solidFill>
                          <a:latin typeface="Yu Gothic UI"/>
                          <a:ea typeface="Yu Gothic UI"/>
                        </a:defRPr>
                      </a:lvl8pPr>
                      <a:lvl9pPr marL="3657600" algn="l" defTabSz="914400" rtl="0" eaLnBrk="1" latinLnBrk="0" hangingPunct="1">
                        <a:defRPr kumimoji="1" sz="1800" b="1" kern="1200">
                          <a:solidFill>
                            <a:schemeClr val="lt1"/>
                          </a:solidFill>
                          <a:latin typeface="Yu Gothic UI"/>
                          <a:ea typeface="Yu Gothic UI"/>
                        </a:defRPr>
                      </a:lvl9pPr>
                    </a:lstStyle>
                    <a:p>
                      <a:pPr algn="l" fontAlgn="t">
                        <a:spcBef>
                          <a:spcPts val="0"/>
                        </a:spcBef>
                        <a:spcAft>
                          <a:spcPts val="0"/>
                        </a:spcAft>
                      </a:pPr>
                      <a:r>
                        <a:rPr lang="ja-JP" altLang="en-US" sz="1100" b="1" u="none" strike="noStrike">
                          <a:effectLst/>
                        </a:rPr>
                        <a:t>診断設定の構成、リソース設定</a:t>
                      </a:r>
                      <a:endParaRPr lang="ja-JP" altLang="en-US" sz="1100" b="1" i="0" u="none" strike="noStrike">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solidFill>
                  </a:tcPr>
                </a:tc>
                <a:tc>
                  <a:txBody>
                    <a:bodyPr/>
                    <a:lstStyle>
                      <a:lvl1pPr marL="0" algn="l" defTabSz="914400" rtl="0" eaLnBrk="1" latinLnBrk="0" hangingPunct="1">
                        <a:defRPr kumimoji="1" sz="1800" kern="1200">
                          <a:solidFill>
                            <a:schemeClr val="dk1"/>
                          </a:solidFill>
                          <a:latin typeface="Yu Gothic UI"/>
                          <a:ea typeface="Yu Gothic UI"/>
                        </a:defRPr>
                      </a:lvl1pPr>
                      <a:lvl2pPr marL="457200" algn="l" defTabSz="914400" rtl="0" eaLnBrk="1" latinLnBrk="0" hangingPunct="1">
                        <a:defRPr kumimoji="1" sz="1800" kern="1200">
                          <a:solidFill>
                            <a:schemeClr val="dk1"/>
                          </a:solidFill>
                          <a:latin typeface="Yu Gothic UI"/>
                          <a:ea typeface="Yu Gothic UI"/>
                        </a:defRPr>
                      </a:lvl2pPr>
                      <a:lvl3pPr marL="914400" algn="l" defTabSz="914400" rtl="0" eaLnBrk="1" latinLnBrk="0" hangingPunct="1">
                        <a:defRPr kumimoji="1" sz="1800" kern="1200">
                          <a:solidFill>
                            <a:schemeClr val="dk1"/>
                          </a:solidFill>
                          <a:latin typeface="Yu Gothic UI"/>
                          <a:ea typeface="Yu Gothic UI"/>
                        </a:defRPr>
                      </a:lvl3pPr>
                      <a:lvl4pPr marL="1371600" algn="l" defTabSz="914400" rtl="0" eaLnBrk="1" latinLnBrk="0" hangingPunct="1">
                        <a:defRPr kumimoji="1" sz="1800" kern="1200">
                          <a:solidFill>
                            <a:schemeClr val="dk1"/>
                          </a:solidFill>
                          <a:latin typeface="Yu Gothic UI"/>
                          <a:ea typeface="Yu Gothic UI"/>
                        </a:defRPr>
                      </a:lvl4pPr>
                      <a:lvl5pPr marL="1828800" algn="l" defTabSz="914400" rtl="0" eaLnBrk="1" latinLnBrk="0" hangingPunct="1">
                        <a:defRPr kumimoji="1" sz="1800" kern="1200">
                          <a:solidFill>
                            <a:schemeClr val="dk1"/>
                          </a:solidFill>
                          <a:latin typeface="Yu Gothic UI"/>
                          <a:ea typeface="Yu Gothic UI"/>
                        </a:defRPr>
                      </a:lvl5pPr>
                      <a:lvl6pPr marL="2286000" algn="l" defTabSz="914400" rtl="0" eaLnBrk="1" latinLnBrk="0" hangingPunct="1">
                        <a:defRPr kumimoji="1" sz="1800" kern="1200">
                          <a:solidFill>
                            <a:schemeClr val="dk1"/>
                          </a:solidFill>
                          <a:latin typeface="Yu Gothic UI"/>
                          <a:ea typeface="Yu Gothic UI"/>
                        </a:defRPr>
                      </a:lvl6pPr>
                      <a:lvl7pPr marL="2743200" algn="l" defTabSz="914400" rtl="0" eaLnBrk="1" latinLnBrk="0" hangingPunct="1">
                        <a:defRPr kumimoji="1" sz="1800" kern="1200">
                          <a:solidFill>
                            <a:schemeClr val="dk1"/>
                          </a:solidFill>
                          <a:latin typeface="Yu Gothic UI"/>
                          <a:ea typeface="Yu Gothic UI"/>
                        </a:defRPr>
                      </a:lvl7pPr>
                      <a:lvl8pPr marL="3200400" algn="l" defTabSz="914400" rtl="0" eaLnBrk="1" latinLnBrk="0" hangingPunct="1">
                        <a:defRPr kumimoji="1" sz="1800" kern="1200">
                          <a:solidFill>
                            <a:schemeClr val="dk1"/>
                          </a:solidFill>
                          <a:latin typeface="Yu Gothic UI"/>
                          <a:ea typeface="Yu Gothic UI"/>
                        </a:defRPr>
                      </a:lvl8pPr>
                      <a:lvl9pPr marL="3657600" algn="l" defTabSz="914400" rtl="0" eaLnBrk="1" latinLnBrk="0" hangingPunct="1">
                        <a:defRPr kumimoji="1" sz="1800" kern="1200">
                          <a:solidFill>
                            <a:schemeClr val="dk1"/>
                          </a:solidFill>
                          <a:latin typeface="Yu Gothic UI"/>
                          <a:ea typeface="Yu Gothic UI"/>
                        </a:defRPr>
                      </a:lvl9pPr>
                    </a:lstStyle>
                    <a:p>
                      <a:pPr algn="l" fontAlgn="t">
                        <a:spcBef>
                          <a:spcPts val="0"/>
                        </a:spcBef>
                        <a:spcAft>
                          <a:spcPts val="0"/>
                        </a:spcAft>
                      </a:pPr>
                      <a:r>
                        <a:rPr lang="en-US" sz="1100" u="none" strike="noStrike" dirty="0" err="1">
                          <a:effectLst/>
                        </a:rPr>
                        <a:t>Microsoft.Insights</a:t>
                      </a:r>
                      <a:r>
                        <a:rPr lang="en-US" sz="1100" u="none" strike="noStrike" dirty="0">
                          <a:effectLst/>
                        </a:rPr>
                        <a:t>/</a:t>
                      </a:r>
                      <a:r>
                        <a:rPr lang="en-US" sz="1100" u="none" strike="noStrike" dirty="0" err="1">
                          <a:effectLst/>
                        </a:rPr>
                        <a:t>diagnosticSettings</a:t>
                      </a:r>
                      <a:r>
                        <a:rPr lang="en-US" sz="1100" u="none" strike="noStrike" dirty="0">
                          <a:effectLst/>
                        </a:rPr>
                        <a:t>/write</a:t>
                      </a:r>
                      <a:endParaRPr lang="en-US" altLang="ja-JP" sz="1100" b="0" i="0" u="none" strike="noStrike" dirty="0">
                        <a:effectLst/>
                        <a:latin typeface="Arial" panose="020B0604020202020204" pitchFamily="34" charset="0"/>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4">
                        <a:tint val="20000"/>
                      </a:srgbClr>
                    </a:solidFill>
                  </a:tcPr>
                </a:tc>
                <a:extLst>
                  <a:ext uri="{0D108BD9-81ED-4DB2-BD59-A6C34878D82A}">
                    <a16:rowId xmlns:a16="http://schemas.microsoft.com/office/drawing/2014/main" val="4184562912"/>
                  </a:ext>
                </a:extLst>
              </a:tr>
            </a:tbl>
          </a:graphicData>
        </a:graphic>
      </p:graphicFrame>
      <p:sp>
        <p:nvSpPr>
          <p:cNvPr id="65" name="吹き出し: 四角形 4">
            <a:extLst>
              <a:ext uri="{FF2B5EF4-FFF2-40B4-BE49-F238E27FC236}">
                <a16:creationId xmlns:a16="http://schemas.microsoft.com/office/drawing/2014/main" id="{B7AAB3F8-BE97-E696-E7E8-8F121EA054B0}"/>
              </a:ext>
            </a:extLst>
          </p:cNvPr>
          <p:cNvSpPr/>
          <p:nvPr/>
        </p:nvSpPr>
        <p:spPr>
          <a:xfrm>
            <a:off x="10120243" y="1554563"/>
            <a:ext cx="1057818" cy="407440"/>
          </a:xfrm>
          <a:prstGeom prst="wedgeRectCallout">
            <a:avLst>
              <a:gd name="adj1" fmla="val -60365"/>
              <a:gd name="adj2" fmla="val 49678"/>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リソースの情報を確認できるがログへアクセスできないユーザー</a:t>
            </a:r>
          </a:p>
        </p:txBody>
      </p:sp>
      <p:sp>
        <p:nvSpPr>
          <p:cNvPr id="66" name="吹き出し: 四角形 38">
            <a:extLst>
              <a:ext uri="{FF2B5EF4-FFF2-40B4-BE49-F238E27FC236}">
                <a16:creationId xmlns:a16="http://schemas.microsoft.com/office/drawing/2014/main" id="{68C8381B-7E0A-F832-0C87-D84D0735BB8F}"/>
              </a:ext>
            </a:extLst>
          </p:cNvPr>
          <p:cNvSpPr/>
          <p:nvPr/>
        </p:nvSpPr>
        <p:spPr>
          <a:xfrm>
            <a:off x="8185918" y="1554563"/>
            <a:ext cx="1057818" cy="407440"/>
          </a:xfrm>
          <a:prstGeom prst="wedgeRectCallout">
            <a:avLst>
              <a:gd name="adj1" fmla="val 61818"/>
              <a:gd name="adj2" fmla="val 43204"/>
            </a:avLst>
          </a:prstGeom>
          <a:solidFill>
            <a:srgbClr val="0078D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リソースの全てを管理できるユーザー</a:t>
            </a:r>
          </a:p>
        </p:txBody>
      </p:sp>
      <p:sp>
        <p:nvSpPr>
          <p:cNvPr id="67" name="テキスト ボックス 41">
            <a:extLst>
              <a:ext uri="{FF2B5EF4-FFF2-40B4-BE49-F238E27FC236}">
                <a16:creationId xmlns:a16="http://schemas.microsoft.com/office/drawing/2014/main" id="{CAAECBB9-72A6-AA7B-D10C-0CF6B2B2060B}"/>
              </a:ext>
            </a:extLst>
          </p:cNvPr>
          <p:cNvSpPr txBox="1"/>
          <p:nvPr/>
        </p:nvSpPr>
        <p:spPr>
          <a:xfrm>
            <a:off x="228600" y="3244437"/>
            <a:ext cx="4758075" cy="78483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a:ln>
                  <a:noFill/>
                </a:ln>
                <a:solidFill>
                  <a:srgbClr val="000000"/>
                </a:solidFill>
                <a:effectLst/>
                <a:uLnTx/>
                <a:uFillTx/>
              </a:rPr>
              <a:t>&lt;</a:t>
            </a:r>
            <a:r>
              <a:rPr kumimoji="0" lang="ja-JP" altLang="en-US" sz="900" b="0" i="0" u="none" strike="noStrike" kern="0" cap="none" spc="0" normalizeH="0" baseline="0" noProof="0">
                <a:ln>
                  <a:noFill/>
                </a:ln>
                <a:solidFill>
                  <a:srgbClr val="000000"/>
                </a:solidFill>
                <a:effectLst/>
                <a:uLnTx/>
                <a:uFillTx/>
              </a:rPr>
              <a:t>留意事項</a:t>
            </a:r>
            <a:r>
              <a:rPr kumimoji="0" lang="en-US" altLang="ja-JP" sz="900" b="0" i="0" u="none" strike="noStrike" kern="0" cap="none" spc="0" normalizeH="0" baseline="0" noProof="0">
                <a:ln>
                  <a:noFill/>
                </a:ln>
                <a:solidFill>
                  <a:srgbClr val="000000"/>
                </a:solidFill>
                <a:effectLst/>
                <a:uLnTx/>
                <a:uFillTx/>
              </a:rPr>
              <a:t>&gt;</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通常、</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のアクセス許可は、組み込みの 閲覧者ロールまたは 共同作成者ロールなど、 *</a:t>
            </a:r>
            <a:r>
              <a:rPr kumimoji="0" lang="en-US" altLang="ja-JP" sz="900" b="0" i="0" u="none" strike="noStrike" kern="0" cap="none" spc="0" normalizeH="0" baseline="0" noProof="0">
                <a:ln>
                  <a:noFill/>
                </a:ln>
                <a:solidFill>
                  <a:srgbClr val="000000"/>
                </a:solidFill>
                <a:effectLst/>
                <a:uLnTx/>
                <a:uFillTx/>
              </a:rPr>
              <a:t>/read </a:t>
            </a:r>
            <a:r>
              <a:rPr kumimoji="0" lang="ja-JP" altLang="en-US" sz="900" b="0" i="0" u="none" strike="noStrike" kern="0" cap="none" spc="0" normalizeH="0" baseline="0" noProof="0">
                <a:ln>
                  <a:noFill/>
                </a:ln>
                <a:solidFill>
                  <a:srgbClr val="000000"/>
                </a:solidFill>
                <a:effectLst/>
                <a:uLnTx/>
                <a:uFillTx/>
              </a:rPr>
              <a:t>または 全てのアクセス許可を含むロールによって付与される</a:t>
            </a:r>
            <a:endParaRPr kumimoji="0" lang="en-US" altLang="ja-JP" sz="90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900" b="0" i="0" u="none" strike="noStrike" kern="0" cap="none" spc="0" normalizeH="0" baseline="0" noProof="0">
                <a:ln>
                  <a:noFill/>
                </a:ln>
                <a:solidFill>
                  <a:srgbClr val="000000"/>
                </a:solidFill>
                <a:effectLst/>
                <a:uLnTx/>
                <a:uFillTx/>
              </a:rPr>
              <a:t>特定の操作を含むカスタム ロールまたは専用の組み込みロールには、このアクセス許可が含まれないことがある</a:t>
            </a:r>
          </a:p>
        </p:txBody>
      </p:sp>
    </p:spTree>
    <p:extLst>
      <p:ext uri="{BB962C8B-B14F-4D97-AF65-F5344CB8AC3E}">
        <p14:creationId xmlns:p14="http://schemas.microsoft.com/office/powerpoint/2010/main" val="76595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6">
            <a:extLst>
              <a:ext uri="{FF2B5EF4-FFF2-40B4-BE49-F238E27FC236}">
                <a16:creationId xmlns:a16="http://schemas.microsoft.com/office/drawing/2014/main" id="{899EE14F-90F8-15A2-421F-2779ECAE238D}"/>
              </a:ext>
            </a:extLst>
          </p:cNvPr>
          <p:cNvPicPr>
            <a:picLocks noChangeAspect="1"/>
          </p:cNvPicPr>
          <p:nvPr/>
        </p:nvPicPr>
        <p:blipFill>
          <a:blip r:embed="rId2"/>
          <a:stretch>
            <a:fillRect/>
          </a:stretch>
        </p:blipFill>
        <p:spPr>
          <a:xfrm>
            <a:off x="228600" y="1852720"/>
            <a:ext cx="4241581" cy="3220860"/>
          </a:xfrm>
          <a:prstGeom prst="rect">
            <a:avLst/>
          </a:prstGeom>
          <a:ln>
            <a:solidFill>
              <a:schemeClr val="accent1"/>
            </a:solidFill>
          </a:ln>
        </p:spPr>
      </p:pic>
      <p:pic>
        <p:nvPicPr>
          <p:cNvPr id="3" name="図 10">
            <a:extLst>
              <a:ext uri="{FF2B5EF4-FFF2-40B4-BE49-F238E27FC236}">
                <a16:creationId xmlns:a16="http://schemas.microsoft.com/office/drawing/2014/main" id="{F5A7F185-3219-F10F-C09F-AA108B4C3E6A}"/>
              </a:ext>
            </a:extLst>
          </p:cNvPr>
          <p:cNvPicPr>
            <a:picLocks noChangeAspect="1"/>
          </p:cNvPicPr>
          <p:nvPr/>
        </p:nvPicPr>
        <p:blipFill>
          <a:blip r:embed="rId3"/>
          <a:stretch>
            <a:fillRect/>
          </a:stretch>
        </p:blipFill>
        <p:spPr>
          <a:xfrm>
            <a:off x="2867248" y="3279140"/>
            <a:ext cx="4525842" cy="3241040"/>
          </a:xfrm>
          <a:prstGeom prst="rect">
            <a:avLst/>
          </a:prstGeom>
          <a:ln>
            <a:solidFill>
              <a:schemeClr val="accent1"/>
            </a:solidFill>
          </a:ln>
        </p:spPr>
      </p:pic>
      <p:pic>
        <p:nvPicPr>
          <p:cNvPr id="4" name="図 12">
            <a:extLst>
              <a:ext uri="{FF2B5EF4-FFF2-40B4-BE49-F238E27FC236}">
                <a16:creationId xmlns:a16="http://schemas.microsoft.com/office/drawing/2014/main" id="{7FDDB25A-4147-4440-8911-452A462B0312}"/>
              </a:ext>
            </a:extLst>
          </p:cNvPr>
          <p:cNvPicPr>
            <a:picLocks noChangeAspect="1"/>
          </p:cNvPicPr>
          <p:nvPr/>
        </p:nvPicPr>
        <p:blipFill>
          <a:blip r:embed="rId4"/>
          <a:stretch>
            <a:fillRect/>
          </a:stretch>
        </p:blipFill>
        <p:spPr>
          <a:xfrm>
            <a:off x="7825557" y="1513840"/>
            <a:ext cx="3876223" cy="5115560"/>
          </a:xfrm>
          <a:prstGeom prst="rect">
            <a:avLst/>
          </a:prstGeom>
          <a:ln>
            <a:solidFill>
              <a:schemeClr val="accent1"/>
            </a:solidFill>
          </a:ln>
        </p:spPr>
      </p:pic>
      <p:sp>
        <p:nvSpPr>
          <p:cNvPr id="5" name="テキスト ボックス 13">
            <a:extLst>
              <a:ext uri="{FF2B5EF4-FFF2-40B4-BE49-F238E27FC236}">
                <a16:creationId xmlns:a16="http://schemas.microsoft.com/office/drawing/2014/main" id="{A31DCE03-EC09-39C9-22DF-B777963DC545}"/>
              </a:ext>
            </a:extLst>
          </p:cNvPr>
          <p:cNvSpPr txBox="1"/>
          <p:nvPr/>
        </p:nvSpPr>
        <p:spPr>
          <a:xfrm>
            <a:off x="835513" y="1483388"/>
            <a:ext cx="3321743" cy="369332"/>
          </a:xfrm>
          <a:prstGeom prst="rect">
            <a:avLst/>
          </a:prstGeom>
          <a:noFill/>
        </p:spPr>
        <p:txBody>
          <a:bodyPr wrap="none" rtlCol="0">
            <a:spAutoFit/>
          </a:bodyPr>
          <a:lstStyle/>
          <a:p>
            <a:r>
              <a:rPr kumimoji="1" lang="en-US" altLang="ja-JP"/>
              <a:t>&lt;Azure Monitor </a:t>
            </a:r>
            <a:r>
              <a:rPr kumimoji="1" lang="ja-JP" altLang="en-US"/>
              <a:t>からのアクセス</a:t>
            </a:r>
            <a:r>
              <a:rPr kumimoji="1" lang="en-US" altLang="ja-JP"/>
              <a:t>&gt;</a:t>
            </a:r>
            <a:endParaRPr kumimoji="1" lang="ja-JP" altLang="en-US"/>
          </a:p>
        </p:txBody>
      </p:sp>
      <p:sp>
        <p:nvSpPr>
          <p:cNvPr id="6" name="テキスト ボックス 14">
            <a:extLst>
              <a:ext uri="{FF2B5EF4-FFF2-40B4-BE49-F238E27FC236}">
                <a16:creationId xmlns:a16="http://schemas.microsoft.com/office/drawing/2014/main" id="{BAFFDE34-3356-210C-AA80-3149BEA0FE55}"/>
              </a:ext>
            </a:extLst>
          </p:cNvPr>
          <p:cNvSpPr txBox="1"/>
          <p:nvPr/>
        </p:nvSpPr>
        <p:spPr>
          <a:xfrm>
            <a:off x="4550487" y="2928342"/>
            <a:ext cx="2938625" cy="369332"/>
          </a:xfrm>
          <a:prstGeom prst="rect">
            <a:avLst/>
          </a:prstGeom>
          <a:noFill/>
        </p:spPr>
        <p:txBody>
          <a:bodyPr wrap="none" rtlCol="0">
            <a:spAutoFit/>
          </a:bodyPr>
          <a:lstStyle/>
          <a:p>
            <a:r>
              <a:rPr kumimoji="1" lang="en-US" altLang="ja-JP"/>
              <a:t>&lt;</a:t>
            </a:r>
            <a:r>
              <a:rPr kumimoji="1" lang="ja-JP" altLang="en-US"/>
              <a:t>ワークスペースからのアクセス</a:t>
            </a:r>
            <a:r>
              <a:rPr kumimoji="1" lang="en-US" altLang="ja-JP"/>
              <a:t>&gt;</a:t>
            </a:r>
            <a:endParaRPr kumimoji="1" lang="ja-JP" altLang="en-US"/>
          </a:p>
        </p:txBody>
      </p:sp>
      <p:sp>
        <p:nvSpPr>
          <p:cNvPr id="7" name="テキスト ボックス 15">
            <a:extLst>
              <a:ext uri="{FF2B5EF4-FFF2-40B4-BE49-F238E27FC236}">
                <a16:creationId xmlns:a16="http://schemas.microsoft.com/office/drawing/2014/main" id="{B26C4015-E7ED-733D-3A9A-E252CAA19490}"/>
              </a:ext>
            </a:extLst>
          </p:cNvPr>
          <p:cNvSpPr txBox="1"/>
          <p:nvPr/>
        </p:nvSpPr>
        <p:spPr>
          <a:xfrm>
            <a:off x="8467167" y="1138940"/>
            <a:ext cx="2408032" cy="369332"/>
          </a:xfrm>
          <a:prstGeom prst="rect">
            <a:avLst/>
          </a:prstGeom>
          <a:noFill/>
        </p:spPr>
        <p:txBody>
          <a:bodyPr wrap="none" rtlCol="0">
            <a:spAutoFit/>
          </a:bodyPr>
          <a:lstStyle/>
          <a:p>
            <a:r>
              <a:rPr kumimoji="1" lang="en-US" altLang="ja-JP"/>
              <a:t>&lt;</a:t>
            </a:r>
            <a:r>
              <a:rPr kumimoji="1" lang="ja-JP" altLang="en-US"/>
              <a:t>リソースからのアクセス</a:t>
            </a:r>
            <a:r>
              <a:rPr kumimoji="1" lang="en-US" altLang="ja-JP"/>
              <a:t>&gt;</a:t>
            </a:r>
            <a:endParaRPr kumimoji="1" lang="ja-JP" altLang="en-US"/>
          </a:p>
        </p:txBody>
      </p:sp>
      <p:sp>
        <p:nvSpPr>
          <p:cNvPr id="8" name="正方形/長方形 16">
            <a:extLst>
              <a:ext uri="{FF2B5EF4-FFF2-40B4-BE49-F238E27FC236}">
                <a16:creationId xmlns:a16="http://schemas.microsoft.com/office/drawing/2014/main" id="{A711944E-905D-306E-0790-9149F0B15FEB}"/>
              </a:ext>
            </a:extLst>
          </p:cNvPr>
          <p:cNvSpPr/>
          <p:nvPr/>
        </p:nvSpPr>
        <p:spPr>
          <a:xfrm>
            <a:off x="228600" y="418197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17">
            <a:extLst>
              <a:ext uri="{FF2B5EF4-FFF2-40B4-BE49-F238E27FC236}">
                <a16:creationId xmlns:a16="http://schemas.microsoft.com/office/drawing/2014/main" id="{059007F6-E492-520E-639C-C22A98E04304}"/>
              </a:ext>
            </a:extLst>
          </p:cNvPr>
          <p:cNvSpPr/>
          <p:nvPr/>
        </p:nvSpPr>
        <p:spPr>
          <a:xfrm>
            <a:off x="1244600" y="3193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18">
            <a:extLst>
              <a:ext uri="{FF2B5EF4-FFF2-40B4-BE49-F238E27FC236}">
                <a16:creationId xmlns:a16="http://schemas.microsoft.com/office/drawing/2014/main" id="{81FE99E6-79FE-7DCA-430B-7C0F77E7E5BD}"/>
              </a:ext>
            </a:extLst>
          </p:cNvPr>
          <p:cNvSpPr/>
          <p:nvPr/>
        </p:nvSpPr>
        <p:spPr>
          <a:xfrm>
            <a:off x="2893060" y="408291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9">
            <a:extLst>
              <a:ext uri="{FF2B5EF4-FFF2-40B4-BE49-F238E27FC236}">
                <a16:creationId xmlns:a16="http://schemas.microsoft.com/office/drawing/2014/main" id="{1E8FF07D-CA58-B02A-7BC8-84C357A899F4}"/>
              </a:ext>
            </a:extLst>
          </p:cNvPr>
          <p:cNvSpPr/>
          <p:nvPr/>
        </p:nvSpPr>
        <p:spPr>
          <a:xfrm>
            <a:off x="4268470" y="629652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20">
            <a:extLst>
              <a:ext uri="{FF2B5EF4-FFF2-40B4-BE49-F238E27FC236}">
                <a16:creationId xmlns:a16="http://schemas.microsoft.com/office/drawing/2014/main" id="{AC62904F-49A6-6D31-B95B-018FA4EA0064}"/>
              </a:ext>
            </a:extLst>
          </p:cNvPr>
          <p:cNvSpPr/>
          <p:nvPr/>
        </p:nvSpPr>
        <p:spPr>
          <a:xfrm>
            <a:off x="7895590" y="2456042"/>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21">
            <a:extLst>
              <a:ext uri="{FF2B5EF4-FFF2-40B4-BE49-F238E27FC236}">
                <a16:creationId xmlns:a16="http://schemas.microsoft.com/office/drawing/2014/main" id="{68BC2503-9AF2-5159-27BF-B133A52F431A}"/>
              </a:ext>
            </a:extLst>
          </p:cNvPr>
          <p:cNvSpPr/>
          <p:nvPr/>
        </p:nvSpPr>
        <p:spPr>
          <a:xfrm>
            <a:off x="9324752" y="6456308"/>
            <a:ext cx="512454" cy="1300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23">
            <a:extLst>
              <a:ext uri="{FF2B5EF4-FFF2-40B4-BE49-F238E27FC236}">
                <a16:creationId xmlns:a16="http://schemas.microsoft.com/office/drawing/2014/main" id="{E710B6F7-F537-9BC4-DB5D-E899B4047692}"/>
              </a:ext>
            </a:extLst>
          </p:cNvPr>
          <p:cNvCxnSpPr>
            <a:stCxn id="8" idx="3"/>
            <a:endCxn id="9" idx="1"/>
          </p:cNvCxnSpPr>
          <p:nvPr/>
        </p:nvCxnSpPr>
        <p:spPr>
          <a:xfrm flipV="1">
            <a:off x="741054" y="3258917"/>
            <a:ext cx="503546" cy="98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24">
            <a:extLst>
              <a:ext uri="{FF2B5EF4-FFF2-40B4-BE49-F238E27FC236}">
                <a16:creationId xmlns:a16="http://schemas.microsoft.com/office/drawing/2014/main" id="{9D8F851E-34E0-47E0-A2D3-FA4CFE5A097D}"/>
              </a:ext>
            </a:extLst>
          </p:cNvPr>
          <p:cNvCxnSpPr>
            <a:cxnSpLocks/>
            <a:stCxn id="10" idx="3"/>
            <a:endCxn id="11" idx="1"/>
          </p:cNvCxnSpPr>
          <p:nvPr/>
        </p:nvCxnSpPr>
        <p:spPr>
          <a:xfrm>
            <a:off x="3405514" y="4147917"/>
            <a:ext cx="862956" cy="2213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28">
            <a:extLst>
              <a:ext uri="{FF2B5EF4-FFF2-40B4-BE49-F238E27FC236}">
                <a16:creationId xmlns:a16="http://schemas.microsoft.com/office/drawing/2014/main" id="{7CBEE54D-1B74-33AC-8B85-6D929BBB72D7}"/>
              </a:ext>
            </a:extLst>
          </p:cNvPr>
          <p:cNvCxnSpPr>
            <a:cxnSpLocks/>
            <a:stCxn id="12" idx="3"/>
            <a:endCxn id="13" idx="1"/>
          </p:cNvCxnSpPr>
          <p:nvPr/>
        </p:nvCxnSpPr>
        <p:spPr>
          <a:xfrm>
            <a:off x="8408044" y="2521047"/>
            <a:ext cx="916708" cy="40002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47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9">
            <a:extLst>
              <a:ext uri="{FF2B5EF4-FFF2-40B4-BE49-F238E27FC236}">
                <a16:creationId xmlns:a16="http://schemas.microsoft.com/office/drawing/2014/main" id="{79707961-8A1E-F5D7-B71B-9C82B1C2F9B8}"/>
              </a:ext>
            </a:extLst>
          </p:cNvPr>
          <p:cNvSpPr txBox="1"/>
          <p:nvPr/>
        </p:nvSpPr>
        <p:spPr>
          <a:xfrm>
            <a:off x="228600" y="1824445"/>
            <a:ext cx="6211765"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ユーザーに対して、自身のリソースに対する *</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または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アクセス許可を付与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閲覧者が既に割り当てられている場合は追加のアクセス許可は不要</a:t>
            </a:r>
          </a:p>
        </p:txBody>
      </p:sp>
      <p:sp>
        <p:nvSpPr>
          <p:cNvPr id="13" name="テキスト ボックス 7">
            <a:extLst>
              <a:ext uri="{FF2B5EF4-FFF2-40B4-BE49-F238E27FC236}">
                <a16:creationId xmlns:a16="http://schemas.microsoft.com/office/drawing/2014/main" id="{78226C6B-FAD6-03A5-5208-E81D2DD4A6B0}"/>
              </a:ext>
            </a:extLst>
          </p:cNvPr>
          <p:cNvSpPr txBox="1"/>
          <p:nvPr/>
        </p:nvSpPr>
        <p:spPr>
          <a:xfrm>
            <a:off x="338504" y="1694737"/>
            <a:ext cx="3316146"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1) </a:t>
            </a:r>
            <a:r>
              <a:rPr kumimoji="0" lang="ja-JP" altLang="en-US" sz="1200" b="1" i="0" u="none" strike="noStrike" kern="0" cap="none" spc="0" normalizeH="0" baseline="0" noProof="0" dirty="0">
                <a:ln>
                  <a:noFill/>
                </a:ln>
                <a:solidFill>
                  <a:srgbClr val="0078D4"/>
                </a:solidFill>
                <a:effectLst/>
                <a:uLnTx/>
                <a:uFillTx/>
              </a:rPr>
              <a:t>アクセス権のあるリソースからログアクセスを許可</a:t>
            </a:r>
          </a:p>
        </p:txBody>
      </p:sp>
      <p:sp>
        <p:nvSpPr>
          <p:cNvPr id="14" name="テキスト ボックス 10">
            <a:extLst>
              <a:ext uri="{FF2B5EF4-FFF2-40B4-BE49-F238E27FC236}">
                <a16:creationId xmlns:a16="http://schemas.microsoft.com/office/drawing/2014/main" id="{9839129F-F87D-2E1C-B14D-C70A279C12C9}"/>
              </a:ext>
            </a:extLst>
          </p:cNvPr>
          <p:cNvSpPr txBox="1"/>
          <p:nvPr/>
        </p:nvSpPr>
        <p:spPr>
          <a:xfrm>
            <a:off x="228600" y="2737870"/>
            <a:ext cx="6255726" cy="1228442"/>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Microsoft.OperationalInsights</a:t>
            </a:r>
            <a:r>
              <a:rPr kumimoji="0" lang="en-US" altLang="ja-JP" sz="1050" b="0" i="0" u="none" strike="noStrike" kern="0" cap="none" spc="0" normalizeH="0" baseline="0" noProof="0">
                <a:ln>
                  <a:noFill/>
                </a:ln>
                <a:solidFill>
                  <a:srgbClr val="000000"/>
                </a:solidFill>
                <a:effectLst/>
                <a:uLnTx/>
                <a:uFillTx/>
              </a:rPr>
              <a:t>/workspaces/</a:t>
            </a:r>
            <a:r>
              <a:rPr kumimoji="0" lang="en-US" altLang="ja-JP" sz="1050" b="0" i="0" u="none" strike="noStrike" kern="0" cap="none" spc="0" normalizeH="0" baseline="0" noProof="0" err="1">
                <a:ln>
                  <a:noFill/>
                </a:ln>
                <a:solidFill>
                  <a:srgbClr val="000000"/>
                </a:solidFill>
                <a:effectLst/>
                <a:uLnTx/>
                <a:uFillTx/>
              </a:rPr>
              <a:t>sharedKeys</a:t>
            </a:r>
            <a:r>
              <a:rPr kumimoji="0" lang="en-US" altLang="ja-JP" sz="1050" b="0" i="0" u="none" strike="noStrike" kern="0" cap="none" spc="0" normalizeH="0" baseline="0" noProof="0">
                <a:ln>
                  <a:noFill/>
                </a:ln>
                <a:solidFill>
                  <a:srgbClr val="000000"/>
                </a:solidFill>
                <a:effectLst/>
                <a:uLnTx/>
                <a:uFillTx/>
              </a:rPr>
              <a:t>/action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および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a:t>
            </a:r>
            <a:r>
              <a:rPr kumimoji="0" lang="en-US" altLang="ja-JP" sz="1050" b="0" i="0" u="none" strike="noStrike" kern="0" cap="none" spc="0" normalizeH="0" baseline="0" noProof="0" err="1">
                <a:ln>
                  <a:noFill/>
                </a:ln>
                <a:solidFill>
                  <a:srgbClr val="000000"/>
                </a:solidFill>
                <a:effectLst/>
                <a:uLnTx/>
                <a:uFillTx/>
              </a:rPr>
              <a:t>diagnosticSettings</a:t>
            </a:r>
            <a:r>
              <a:rPr kumimoji="0" lang="en-US" altLang="ja-JP" sz="1050" b="0" i="0" u="none" strike="noStrike" kern="0" cap="none" spc="0" normalizeH="0" baseline="0" noProof="0">
                <a:ln>
                  <a:noFill/>
                </a:ln>
                <a:solidFill>
                  <a:srgbClr val="000000"/>
                </a:solidFill>
                <a:effectLst/>
                <a:uLnTx/>
                <a:uFillTx/>
              </a:rPr>
              <a:t>/write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 </a:t>
            </a:r>
            <a:r>
              <a:rPr kumimoji="0" lang="en-US" altLang="ja-JP" sz="1050" b="0" i="0" u="none" strike="noStrike" kern="0" cap="none" spc="0" normalizeH="0" baseline="0" noProof="0">
                <a:ln>
                  <a:noFill/>
                </a:ln>
                <a:solidFill>
                  <a:srgbClr val="000000"/>
                </a:solidFill>
                <a:effectLst/>
                <a:uLnTx/>
                <a:uFillTx/>
              </a:rPr>
              <a:t>Log Analytics </a:t>
            </a:r>
            <a:r>
              <a:rPr kumimoji="0" lang="ja-JP" altLang="en-US" sz="1050" b="0" i="0" u="none" strike="noStrike" kern="0" cap="none" spc="0" normalizeH="0" baseline="0" noProof="0">
                <a:ln>
                  <a:noFill/>
                </a:ln>
                <a:solidFill>
                  <a:srgbClr val="000000"/>
                </a:solidFill>
                <a:effectLst/>
                <a:uLnTx/>
                <a:uFillTx/>
              </a:rPr>
              <a:t>作成者が既に割り当てられている場合は追加のアクセス許可は不要</a:t>
            </a:r>
          </a:p>
        </p:txBody>
      </p:sp>
      <p:sp>
        <p:nvSpPr>
          <p:cNvPr id="15" name="テキスト ボックス 11">
            <a:extLst>
              <a:ext uri="{FF2B5EF4-FFF2-40B4-BE49-F238E27FC236}">
                <a16:creationId xmlns:a16="http://schemas.microsoft.com/office/drawing/2014/main" id="{519FBF2F-D14D-3FDC-F652-731E533B27CD}"/>
              </a:ext>
            </a:extLst>
          </p:cNvPr>
          <p:cNvSpPr txBox="1"/>
          <p:nvPr/>
        </p:nvSpPr>
        <p:spPr>
          <a:xfrm>
            <a:off x="382465" y="2645537"/>
            <a:ext cx="4117648"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2)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アクセス権のあるリソースからのログ送信、ログアクセスを許可</a:t>
            </a:r>
          </a:p>
        </p:txBody>
      </p:sp>
      <p:sp>
        <p:nvSpPr>
          <p:cNvPr id="16" name="吹き出し: 四角形 13">
            <a:extLst>
              <a:ext uri="{FF2B5EF4-FFF2-40B4-BE49-F238E27FC236}">
                <a16:creationId xmlns:a16="http://schemas.microsoft.com/office/drawing/2014/main" id="{773CC8FF-C880-9F5F-FFDD-B52ED878C926}"/>
              </a:ext>
            </a:extLst>
          </p:cNvPr>
          <p:cNvSpPr/>
          <p:nvPr/>
        </p:nvSpPr>
        <p:spPr>
          <a:xfrm>
            <a:off x="5882450" y="2999838"/>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ワークスペースレベルのクエリは不可</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診断設定を行うためのワークスペースの列挙、設定が可能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対象リソースのログアクセスが可能</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
        <p:nvSpPr>
          <p:cNvPr id="17" name="テキスト ボックス 14">
            <a:extLst>
              <a:ext uri="{FF2B5EF4-FFF2-40B4-BE49-F238E27FC236}">
                <a16:creationId xmlns:a16="http://schemas.microsoft.com/office/drawing/2014/main" id="{416CA6E9-CB70-EA25-F15D-4C97AFB50674}"/>
              </a:ext>
            </a:extLst>
          </p:cNvPr>
          <p:cNvSpPr txBox="1"/>
          <p:nvPr/>
        </p:nvSpPr>
        <p:spPr>
          <a:xfrm>
            <a:off x="228600" y="4193960"/>
            <a:ext cx="6255726" cy="715566"/>
          </a:xfrm>
          <a:prstGeom prst="roundRect">
            <a:avLst>
              <a:gd name="adj" fmla="val 9554"/>
            </a:avLst>
          </a:prstGeom>
          <a:noFill/>
          <a:ln>
            <a:solidFill>
              <a:srgbClr val="0078D4"/>
            </a:solidFill>
          </a:ln>
        </p:spPr>
        <p:txBody>
          <a:bodyPr wrap="square" tIns="144000">
            <a:spAutoFit/>
          </a:bodyP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ワークスペースのアクセス制御モードを、</a:t>
            </a:r>
            <a:r>
              <a:rPr kumimoji="0" lang="ja-JP" altLang="en-US" sz="1050" b="1" i="0" u="none" strike="noStrike" kern="0" cap="none" spc="0" normalizeH="0" baseline="0" noProof="0">
                <a:ln>
                  <a:noFill/>
                </a:ln>
                <a:solidFill>
                  <a:srgbClr val="000000"/>
                </a:solidFill>
                <a:effectLst/>
                <a:uLnTx/>
                <a:uFillTx/>
              </a:rPr>
              <a:t>ワークスペースまたはリソースのアクセス許可 </a:t>
            </a:r>
            <a:r>
              <a:rPr kumimoji="0" lang="ja-JP" altLang="en-US" sz="1050" b="0" i="0" u="none" strike="noStrike" kern="0" cap="none" spc="0" normalizeH="0" baseline="0" noProof="0">
                <a:ln>
                  <a:noFill/>
                </a:ln>
                <a:solidFill>
                  <a:srgbClr val="000000"/>
                </a:solidFill>
                <a:effectLst/>
                <a:uLnTx/>
                <a:uFillTx/>
              </a:rPr>
              <a:t>に構成</a:t>
            </a: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050" b="0" i="0" u="none" strike="noStrike" kern="0" cap="none" spc="0" normalizeH="0" baseline="0" noProof="0">
                <a:ln>
                  <a:noFill/>
                </a:ln>
                <a:solidFill>
                  <a:srgbClr val="000000"/>
                </a:solidFill>
                <a:effectLst/>
                <a:uLnTx/>
                <a:uFillTx/>
              </a:rPr>
              <a:t>リソースに対する</a:t>
            </a:r>
            <a:r>
              <a:rPr kumimoji="0" lang="ja-JP" altLang="en-US" sz="1050" b="1" i="0" u="sng" strike="noStrike" kern="0" cap="none" spc="0" normalizeH="0" baseline="0" noProof="0">
                <a:ln>
                  <a:noFill/>
                </a:ln>
                <a:solidFill>
                  <a:srgbClr val="D83B01"/>
                </a:solidFill>
                <a:effectLst/>
                <a:uLnTx/>
                <a:uFillTx/>
              </a:rPr>
              <a:t>非</a:t>
            </a:r>
            <a:r>
              <a:rPr kumimoji="0" lang="ja-JP" altLang="en-US" sz="1050" b="0" i="0" u="none" strike="noStrike" kern="0" cap="none" spc="0" normalizeH="0" baseline="0" noProof="0">
                <a:ln>
                  <a:noFill/>
                </a:ln>
                <a:solidFill>
                  <a:srgbClr val="000000"/>
                </a:solidFill>
                <a:effectLst/>
                <a:uLnTx/>
                <a:uFillTx/>
              </a:rPr>
              <a:t>アクセス権限として </a:t>
            </a:r>
            <a:r>
              <a:rPr kumimoji="0" lang="en-US" altLang="ja-JP" sz="1050" b="0" i="0" u="none" strike="noStrike" kern="0" cap="none" spc="0" normalizeH="0" baseline="0" noProof="0" err="1">
                <a:ln>
                  <a:noFill/>
                </a:ln>
                <a:solidFill>
                  <a:srgbClr val="000000"/>
                </a:solidFill>
                <a:effectLst/>
                <a:uLnTx/>
                <a:uFillTx/>
              </a:rPr>
              <a:t>Microsoft.Insights</a:t>
            </a:r>
            <a:r>
              <a:rPr kumimoji="0" lang="en-US" altLang="ja-JP" sz="1050" b="0" i="0" u="none" strike="noStrike" kern="0" cap="none" spc="0" normalizeH="0" baseline="0" noProof="0">
                <a:ln>
                  <a:noFill/>
                </a:ln>
                <a:solidFill>
                  <a:srgbClr val="000000"/>
                </a:solidFill>
                <a:effectLst/>
                <a:uLnTx/>
                <a:uFillTx/>
              </a:rPr>
              <a:t>/logs/</a:t>
            </a:r>
            <a:r>
              <a:rPr kumimoji="0" lang="en-US" altLang="ja-JP" sz="1050" b="0" i="0" u="none" strike="noStrike" kern="0" cap="none" spc="0" normalizeH="0" baseline="0" noProof="0" err="1">
                <a:ln>
                  <a:noFill/>
                </a:ln>
                <a:solidFill>
                  <a:srgbClr val="000000"/>
                </a:solidFill>
                <a:effectLst/>
                <a:uLnTx/>
                <a:uFillTx/>
              </a:rPr>
              <a:t>SecurityEvent</a:t>
            </a:r>
            <a:r>
              <a:rPr kumimoji="0" lang="en-US" altLang="ja-JP" sz="1050" b="0" i="0" u="none" strike="noStrike" kern="0" cap="none" spc="0" normalizeH="0" baseline="0" noProof="0">
                <a:ln>
                  <a:noFill/>
                </a:ln>
                <a:solidFill>
                  <a:srgbClr val="000000"/>
                </a:solidFill>
                <a:effectLst/>
                <a:uLnTx/>
                <a:uFillTx/>
              </a:rPr>
              <a:t>/read </a:t>
            </a:r>
            <a:r>
              <a:rPr kumimoji="0" lang="ja-JP" altLang="en-US" sz="1050" b="0" i="0" u="none" strike="noStrike" kern="0" cap="none" spc="0" normalizeH="0" baseline="0" noProof="0">
                <a:ln>
                  <a:noFill/>
                </a:ln>
                <a:solidFill>
                  <a:srgbClr val="000000"/>
                </a:solidFill>
                <a:effectLst/>
                <a:uLnTx/>
                <a:uFillTx/>
              </a:rPr>
              <a:t>を付与</a:t>
            </a:r>
            <a:endParaRPr kumimoji="0" lang="en-US" altLang="ja-JP" sz="1050" b="0" i="0" u="none" strike="noStrike" kern="0" cap="none" spc="0" normalizeH="0" baseline="0" noProof="0">
              <a:ln>
                <a:noFill/>
              </a:ln>
              <a:solidFill>
                <a:srgbClr val="000000"/>
              </a:solidFill>
              <a:effectLst/>
              <a:uLnTx/>
              <a:uFillTx/>
            </a:endParaRPr>
          </a:p>
        </p:txBody>
      </p:sp>
      <p:sp>
        <p:nvSpPr>
          <p:cNvPr id="18" name="テキスト ボックス 15">
            <a:extLst>
              <a:ext uri="{FF2B5EF4-FFF2-40B4-BE49-F238E27FC236}">
                <a16:creationId xmlns:a16="http://schemas.microsoft.com/office/drawing/2014/main" id="{B008E5B4-75D5-1ABD-68A9-FB6C5923E0B3}"/>
              </a:ext>
            </a:extLst>
          </p:cNvPr>
          <p:cNvSpPr txBox="1"/>
          <p:nvPr/>
        </p:nvSpPr>
        <p:spPr>
          <a:xfrm>
            <a:off x="382465" y="4099855"/>
            <a:ext cx="5754314"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3) </a:t>
            </a:r>
            <a:r>
              <a:rPr kumimoji="0" lang="ja-JP" altLang="en-US" sz="1200" b="1" i="0" u="none" strike="noStrike" kern="0" cap="none" spc="0" normalizeH="0" baseline="0" noProof="0" dirty="0">
                <a:ln>
                  <a:noFill/>
                </a:ln>
                <a:solidFill>
                  <a:srgbClr val="0078D4"/>
                </a:solidFill>
                <a:effectLst/>
                <a:uLnTx/>
                <a:uFillTx/>
              </a:rPr>
              <a:t>アクセス権のあるリソースからのログ送信、セキュリティイベントを拒否</a:t>
            </a:r>
            <a:r>
              <a:rPr kumimoji="0" lang="en-US" altLang="ja-JP" sz="1200" b="1" i="0" u="none" strike="noStrike" kern="0" cap="none" spc="0" normalizeH="0" baseline="0" noProof="0" dirty="0">
                <a:ln>
                  <a:noFill/>
                </a:ln>
                <a:solidFill>
                  <a:srgbClr val="0078D4"/>
                </a:solidFill>
                <a:effectLst/>
                <a:uLnTx/>
                <a:uFillTx/>
              </a:rPr>
              <a:t>/</a:t>
            </a:r>
            <a:r>
              <a:rPr kumimoji="0" lang="ja-JP" altLang="en-US" sz="1200" b="1" i="0" u="none" strike="noStrike" kern="0" cap="none" spc="0" normalizeH="0" baseline="0" noProof="0" dirty="0">
                <a:ln>
                  <a:noFill/>
                </a:ln>
                <a:solidFill>
                  <a:srgbClr val="0078D4"/>
                </a:solidFill>
                <a:effectLst/>
                <a:uLnTx/>
                <a:uFillTx/>
              </a:rPr>
              <a:t>ログアクセスを許可</a:t>
            </a:r>
          </a:p>
        </p:txBody>
      </p:sp>
      <p:sp>
        <p:nvSpPr>
          <p:cNvPr id="19" name="テキスト ボックス 17">
            <a:extLst>
              <a:ext uri="{FF2B5EF4-FFF2-40B4-BE49-F238E27FC236}">
                <a16:creationId xmlns:a16="http://schemas.microsoft.com/office/drawing/2014/main" id="{DF5A7EA2-8DDD-42D5-4B97-F9C5A47CB445}"/>
              </a:ext>
            </a:extLst>
          </p:cNvPr>
          <p:cNvSpPr txBox="1"/>
          <p:nvPr/>
        </p:nvSpPr>
        <p:spPr>
          <a:xfrm>
            <a:off x="228600" y="5163263"/>
            <a:ext cx="6255726" cy="1228442"/>
          </a:xfrm>
          <a:prstGeom prst="roundRect">
            <a:avLst>
              <a:gd name="adj" fmla="val 9554"/>
            </a:avLst>
          </a:prstGeom>
          <a:noFill/>
          <a:ln>
            <a:solidFill>
              <a:srgbClr val="0078D4"/>
            </a:solidFill>
          </a:ln>
        </p:spPr>
        <p:txBody>
          <a:bodyPr wrap="square" tIns="14400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"Actions":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/workspaces/query/Heartbeat/read",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Microsoft.OperationalInsights</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/workspaces/query/</a:t>
            </a:r>
            <a:r>
              <a:rPr kumimoji="0" lang="en-US" altLang="ja-JP" sz="1050" b="0" i="0" u="none" strike="noStrike" kern="0" cap="none" spc="0" normalizeH="0" baseline="0" noProof="0" err="1">
                <a:ln>
                  <a:noFill/>
                </a:ln>
                <a:solidFill>
                  <a:srgbClr val="000000"/>
                </a:solidFill>
                <a:effectLst/>
                <a:uLnTx/>
                <a:uFillTx/>
                <a:latin typeface="Consolas" panose="020B0609020204030204" pitchFamily="49" charset="0"/>
              </a:rPr>
              <a:t>AzureActivity</a:t>
            </a: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050" b="0" i="0" u="none" strike="noStrike" kern="0" cap="none" spc="0" normalizeH="0" baseline="0" noProof="0">
                <a:ln>
                  <a:noFill/>
                </a:ln>
                <a:solidFill>
                  <a:srgbClr val="000000"/>
                </a:solidFill>
                <a:effectLst/>
                <a:uLnTx/>
                <a:uFillTx/>
                <a:latin typeface="Consolas" panose="020B0609020204030204" pitchFamily="49" charset="0"/>
              </a:rPr>
              <a:t>  ],</a:t>
            </a:r>
          </a:p>
        </p:txBody>
      </p:sp>
      <p:sp>
        <p:nvSpPr>
          <p:cNvPr id="20" name="テキスト ボックス 18">
            <a:extLst>
              <a:ext uri="{FF2B5EF4-FFF2-40B4-BE49-F238E27FC236}">
                <a16:creationId xmlns:a16="http://schemas.microsoft.com/office/drawing/2014/main" id="{658D9A20-66B6-F33A-7E02-1A44D9B77E45}"/>
              </a:ext>
            </a:extLst>
          </p:cNvPr>
          <p:cNvSpPr txBox="1"/>
          <p:nvPr/>
        </p:nvSpPr>
        <p:spPr>
          <a:xfrm>
            <a:off x="382465" y="5069158"/>
            <a:ext cx="2570750" cy="184666"/>
          </a:xfrm>
          <a:prstGeom prst="rect">
            <a:avLst/>
          </a:prstGeom>
          <a:solidFill>
            <a:srgbClr val="FFFFFF"/>
          </a:solidFill>
        </p:spPr>
        <p:txBody>
          <a:bodyPr wrap="none" lIns="72000" tIns="0" rIns="7200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200" b="1" i="0" u="none" strike="noStrike" kern="0" cap="none" spc="0" normalizeH="0" baseline="0" noProof="0" dirty="0">
                <a:ln>
                  <a:noFill/>
                </a:ln>
                <a:solidFill>
                  <a:srgbClr val="0078D4"/>
                </a:solidFill>
                <a:effectLst/>
                <a:uLnTx/>
                <a:uFillTx/>
              </a:rPr>
              <a:t>例</a:t>
            </a:r>
            <a:r>
              <a:rPr kumimoji="0" lang="en-US" altLang="ja-JP" sz="1200" b="1" i="0" u="none" strike="noStrike" kern="0" cap="none" spc="0" normalizeH="0" baseline="0" noProof="0" dirty="0">
                <a:ln>
                  <a:noFill/>
                </a:ln>
                <a:solidFill>
                  <a:srgbClr val="0078D4"/>
                </a:solidFill>
                <a:effectLst/>
                <a:uLnTx/>
                <a:uFillTx/>
              </a:rPr>
              <a:t>4) </a:t>
            </a:r>
            <a:r>
              <a:rPr kumimoji="0" lang="ja-JP" altLang="en-US" sz="1200" b="1" i="0" u="none" strike="noStrike" kern="0" cap="none" spc="0" normalizeH="0" baseline="0" noProof="0" dirty="0">
                <a:ln>
                  <a:noFill/>
                </a:ln>
                <a:solidFill>
                  <a:srgbClr val="0078D4"/>
                </a:solidFill>
                <a:effectLst/>
                <a:uLnTx/>
                <a:uFillTx/>
              </a:rPr>
              <a:t>特定のテーブルにのみアクセス許可</a:t>
            </a:r>
          </a:p>
        </p:txBody>
      </p:sp>
      <p:sp>
        <p:nvSpPr>
          <p:cNvPr id="21" name="吹き出し: 四角形 20">
            <a:extLst>
              <a:ext uri="{FF2B5EF4-FFF2-40B4-BE49-F238E27FC236}">
                <a16:creationId xmlns:a16="http://schemas.microsoft.com/office/drawing/2014/main" id="{7521A253-95C2-D345-2432-8CDD769E1D59}"/>
              </a:ext>
            </a:extLst>
          </p:cNvPr>
          <p:cNvSpPr/>
          <p:nvPr/>
        </p:nvSpPr>
        <p:spPr>
          <a:xfrm>
            <a:off x="5882450" y="5215392"/>
            <a:ext cx="1683331" cy="592171"/>
          </a:xfrm>
          <a:prstGeom prst="wedgeRectCallout">
            <a:avLst>
              <a:gd name="adj1" fmla="val -81204"/>
              <a:gd name="adj2" fmla="val 40200"/>
            </a:avLst>
          </a:prstGeom>
          <a:solidFill>
            <a:srgbClr val="0078D4"/>
          </a:solidFill>
          <a:ln w="12700" cap="flat" cmpd="sng" algn="ctr">
            <a:noFill/>
            <a:prstDash val="solid"/>
            <a:miter lim="800000"/>
          </a:ln>
          <a:effectLst/>
        </p:spPr>
        <p:txBody>
          <a:bodyPr rtlCol="0" anchor="ctr"/>
          <a:lstStyle/>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リソースへのアクセス許可はしない</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a:p>
            <a:pPr marL="87313" marR="0" lvl="0" indent="-87313"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800" b="0" i="0" u="none" strike="noStrike" kern="0" cap="none" spc="0" normalizeH="0" baseline="0" noProof="0">
                <a:ln>
                  <a:noFill/>
                </a:ln>
                <a:solidFill>
                  <a:srgbClr val="FFFFFF"/>
                </a:solidFill>
                <a:effectLst/>
                <a:uLnTx/>
                <a:uFillTx/>
                <a:latin typeface="Yu Gothic UI"/>
                <a:ea typeface="Yu Gothic UI"/>
                <a:cs typeface="+mn-cs"/>
              </a:rPr>
              <a:t>ワークスペースのクエリ、特定テーブルの読み取り権限のみを付与</a:t>
            </a:r>
            <a:endParaRPr kumimoji="0" lang="en-US" altLang="ja-JP" sz="800" b="0" i="0" u="none" strike="noStrike" kern="0" cap="none" spc="0" normalizeH="0" baseline="0" noProof="0">
              <a:ln>
                <a:noFill/>
              </a:ln>
              <a:solidFill>
                <a:srgbClr val="FFFFFF"/>
              </a:solidFill>
              <a:effectLst/>
              <a:uLnTx/>
              <a:uFillTx/>
              <a:latin typeface="Yu Gothic UI"/>
              <a:ea typeface="Yu Gothic UI"/>
              <a:cs typeface="+mn-cs"/>
            </a:endParaRPr>
          </a:p>
        </p:txBody>
      </p:sp>
    </p:spTree>
    <p:extLst>
      <p:ext uri="{BB962C8B-B14F-4D97-AF65-F5344CB8AC3E}">
        <p14:creationId xmlns:p14="http://schemas.microsoft.com/office/powerpoint/2010/main" val="12634782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2681</Words>
  <Application>Microsoft Office PowerPoint</Application>
  <PresentationFormat>Widescreen</PresentationFormat>
  <Paragraphs>161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Yu Gothic UI</vt:lpstr>
      <vt:lpstr>Arial</vt:lpstr>
      <vt:lpstr>Consolas</vt:lpstr>
      <vt:lpstr>Wingdings</vt:lpstr>
      <vt:lpstr>Office テーマ</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2022-04-10T11:59:33Z</dcterms:created>
  <dcterms:modified xsi:type="dcterms:W3CDTF">2022-10-28T03:20:28Z</dcterms:modified>
</cp:coreProperties>
</file>