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slides/slide29.xml" ContentType="application/vnd.openxmlformats-officedocument.presentationml.slide+xml"/>
  <Override PartName="/ppt/slides/slide30.xml" ContentType="application/vnd.openxmlformats-officedocument.presentationml.slide+xml"/>
  <Override PartName="/ppt/presentation.xml" ContentType="application/vnd.openxmlformats-officedocument.presentationml.presentation.main+xml"/>
  <Override PartName="/ppt/slides/slide28.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Layouts/slideLayout23.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6.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18.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17.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9.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96.xml" ContentType="application/vnd.openxmlformats-officedocument.presentationml.slideLayout+xml"/>
  <Override PartName="/ppt/slideLayouts/slideLayout93.xml" ContentType="application/vnd.openxmlformats-officedocument.presentationml.slideLayout+xml"/>
  <Override PartName="/ppt/slideLayouts/slideLayout98.xml" ContentType="application/vnd.openxmlformats-officedocument.presentationml.slideLayou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slideLayouts/slideLayout21.xml" ContentType="application/vnd.openxmlformats-officedocument.presentationml.slideLayout+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slideLayouts/slideLayout97.xml" ContentType="application/vnd.openxmlformats-officedocument.presentationml.slideLayout+xml"/>
  <Override PartName="/ppt/slideLayouts/slideLayout107.xml" ContentType="application/vnd.openxmlformats-officedocument.presentationml.slideLayout+xml"/>
  <Override PartName="/ppt/notesSlides/notesSlide1.xml" ContentType="application/vnd.openxmlformats-officedocument.presentationml.notesSlide+xml"/>
  <Override PartName="/ppt/slideLayouts/slideLayout108.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2.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notesSlides/notesSlide2.xml" ContentType="application/vnd.openxmlformats-officedocument.presentationml.notesSlide+xml"/>
  <Override PartName="/ppt/slideLayouts/slideLayout101.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6.xml" ContentType="application/vnd.openxmlformats-officedocument.theme+xml"/>
  <Override PartName="/ppt/theme/theme1.xml" ContentType="application/vnd.openxmlformats-officedocument.theme+xml"/>
  <Override PartName="/ppt/theme/themeOverride7.xml" ContentType="application/vnd.openxmlformats-officedocument.themeOverride+xml"/>
  <Override PartName="/ppt/theme/theme2.xml" ContentType="application/vnd.openxmlformats-officedocument.theme+xml"/>
  <Override PartName="/ppt/theme/themeOverride3.xml" ContentType="application/vnd.openxmlformats-officedocument.themeOverride+xml"/>
  <Override PartName="/ppt/theme/theme5.xml" ContentType="application/vnd.openxmlformats-officedocument.theme+xml"/>
  <Override PartName="/ppt/charts/colors1.xml" ContentType="application/vnd.ms-office.chartcolorstyle+xml"/>
  <Override PartName="/ppt/theme/themeOverride5.xml" ContentType="application/vnd.openxmlformats-officedocument.themeOverride+xml"/>
  <Override PartName="/ppt/theme/themeOverride6.xml" ContentType="application/vnd.openxmlformats-officedocument.themeOverride+xml"/>
  <Override PartName="/ppt/charts/style1.xml" ContentType="application/vnd.ms-office.chartstyle+xml"/>
  <Override PartName="/ppt/charts/chart1.xml" ContentType="application/vnd.openxmlformats-officedocument.drawingml.chart+xml"/>
  <Override PartName="/ppt/theme/themeOverride1.xml" ContentType="application/vnd.openxmlformats-officedocument.themeOverride+xml"/>
  <Override PartName="/ppt/theme/themeOverride4.xml" ContentType="application/vnd.openxmlformats-officedocument.themeOverride+xml"/>
  <Override PartName="/ppt/theme/themeOverride2.xml" ContentType="application/vnd.openxmlformats-officedocument.themeOverride+xml"/>
  <Override PartName="/ppt/theme/theme4.xml" ContentType="application/vnd.openxmlformats-officedocument.theme+xml"/>
  <Override PartName="/ppt/theme/theme7.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 id="2147483828" r:id="rId2"/>
    <p:sldMasterId id="2147483849" r:id="rId3"/>
    <p:sldMasterId id="2147483870" r:id="rId4"/>
    <p:sldMasterId id="2147483894" r:id="rId5"/>
    <p:sldMasterId id="2147483915" r:id="rId6"/>
  </p:sldMasterIdLst>
  <p:notesMasterIdLst>
    <p:notesMasterId r:id="rId37"/>
  </p:notesMasterIdLst>
  <p:sldIdLst>
    <p:sldId id="256" r:id="rId7"/>
    <p:sldId id="295" r:id="rId8"/>
    <p:sldId id="279" r:id="rId9"/>
    <p:sldId id="294" r:id="rId10"/>
    <p:sldId id="297" r:id="rId11"/>
    <p:sldId id="260" r:id="rId12"/>
    <p:sldId id="296" r:id="rId13"/>
    <p:sldId id="298" r:id="rId14"/>
    <p:sldId id="259" r:id="rId15"/>
    <p:sldId id="266" r:id="rId16"/>
    <p:sldId id="302" r:id="rId17"/>
    <p:sldId id="288" r:id="rId18"/>
    <p:sldId id="267" r:id="rId19"/>
    <p:sldId id="268" r:id="rId20"/>
    <p:sldId id="278" r:id="rId21"/>
    <p:sldId id="269" r:id="rId22"/>
    <p:sldId id="303" r:id="rId23"/>
    <p:sldId id="304" r:id="rId24"/>
    <p:sldId id="270" r:id="rId25"/>
    <p:sldId id="271" r:id="rId26"/>
    <p:sldId id="287" r:id="rId27"/>
    <p:sldId id="299" r:id="rId28"/>
    <p:sldId id="300" r:id="rId29"/>
    <p:sldId id="301" r:id="rId30"/>
    <p:sldId id="272" r:id="rId31"/>
    <p:sldId id="282" r:id="rId32"/>
    <p:sldId id="274" r:id="rId33"/>
    <p:sldId id="275" r:id="rId34"/>
    <p:sldId id="276"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341" autoAdjust="0"/>
  </p:normalViewPr>
  <p:slideViewPr>
    <p:cSldViewPr snapToGrid="0">
      <p:cViewPr varScale="1">
        <p:scale>
          <a:sx n="108" d="100"/>
          <a:sy n="108" d="100"/>
        </p:scale>
        <p:origin x="156" y="216"/>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customXml" Target="../customXml/item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customXml" Target="../customXml/item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customXml" Target="../customXml/item2.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3400" b="0" i="0" u="none" strike="noStrike" kern="1200" spc="0" baseline="0">
                <a:solidFill>
                  <a:schemeClr val="bg1"/>
                </a:solidFill>
                <a:latin typeface="+mn-lt"/>
                <a:ea typeface="+mn-ea"/>
                <a:cs typeface="+mn-cs"/>
              </a:defRPr>
            </a:pPr>
            <a:r>
              <a:rPr lang="en-US" sz="3400" baseline="0" dirty="0" smtClean="0">
                <a:solidFill>
                  <a:schemeClr val="bg1"/>
                </a:solidFill>
              </a:rPr>
              <a:t>Latency (</a:t>
            </a:r>
            <a:r>
              <a:rPr lang="en-US" sz="3400" baseline="0" dirty="0" err="1" smtClean="0">
                <a:solidFill>
                  <a:schemeClr val="bg1"/>
                </a:solidFill>
              </a:rPr>
              <a:t>ms</a:t>
            </a:r>
            <a:r>
              <a:rPr lang="en-US" sz="3400" baseline="0" dirty="0" smtClean="0">
                <a:solidFill>
                  <a:schemeClr val="bg1"/>
                </a:solidFill>
              </a:rPr>
              <a:t> at 90</a:t>
            </a:r>
            <a:r>
              <a:rPr lang="en-US" sz="3400" baseline="30000" dirty="0" smtClean="0">
                <a:solidFill>
                  <a:schemeClr val="bg1"/>
                </a:solidFill>
              </a:rPr>
              <a:t>th</a:t>
            </a:r>
            <a:r>
              <a:rPr lang="en-US" sz="3400" baseline="0" dirty="0" smtClean="0">
                <a:solidFill>
                  <a:schemeClr val="bg1"/>
                </a:solidFill>
              </a:rPr>
              <a:t> percentile) of Table operations measured in Azure                 </a:t>
            </a:r>
            <a:endParaRPr lang="en-US" sz="3400" baseline="0" dirty="0">
              <a:solidFill>
                <a:schemeClr val="bg1"/>
              </a:solidFill>
            </a:endParaRPr>
          </a:p>
        </c:rich>
      </c:tx>
      <c:layout>
        <c:manualLayout>
          <c:xMode val="edge"/>
          <c:yMode val="edge"/>
          <c:x val="0.19353395061728396"/>
          <c:y val="1.6380856196397436E-2"/>
        </c:manualLayout>
      </c:layout>
      <c:overlay val="0"/>
      <c:spPr>
        <a:noFill/>
        <a:ln>
          <a:noFill/>
        </a:ln>
        <a:effectLst/>
      </c:spPr>
      <c:txPr>
        <a:bodyPr rot="0" spcFirstLastPara="1" vertOverflow="ellipsis" vert="horz" wrap="square" anchor="ctr" anchorCtr="1"/>
        <a:lstStyle/>
        <a:p>
          <a:pPr>
            <a:defRPr sz="3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Sheet2!$A$2</c:f>
              <c:strCache>
                <c:ptCount val="1"/>
                <c:pt idx="0">
                  <c:v>Chain</c:v>
                </c:pt>
              </c:strCache>
            </c:strRef>
          </c:tx>
          <c:spPr>
            <a:solidFill>
              <a:sysClr val="window" lastClr="FFFFFF"/>
            </a:solidFill>
            <a:ln>
              <a:noFill/>
            </a:ln>
            <a:effectLst/>
          </c:spPr>
          <c:invertIfNegative val="0"/>
          <c:dLbls>
            <c:dLbl>
              <c:idx val="0"/>
              <c:layout>
                <c:manualLayout>
                  <c:x val="-4.6296296296296441E-3"/>
                  <c:y val="6.049421172127651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
                  <c:y val="5.1059741433989107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3.0864197530864196E-3"/>
                  <c:y val="5.1059741433989107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
                  <c:y val="6.3384078517184264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4.2178234665111308E-3"/>
                  <c:y val="5.3184899559232363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
                  <c:y val="5.0333727699221682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numFmt formatCode="#,##0" sourceLinked="0"/>
            <c:spPr>
              <a:noFill/>
              <a:ln>
                <a:noFill/>
              </a:ln>
              <a:effectLst/>
            </c:spPr>
            <c:txPr>
              <a:bodyPr rot="-5400000" spcFirstLastPara="1" vertOverflow="ellipsis"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errBars>
            <c:errBarType val="both"/>
            <c:errValType val="cust"/>
            <c:noEndCap val="0"/>
            <c:plus>
              <c:numRef>
                <c:f>Sheet2!$B$7:$H$7</c:f>
                <c:numCache>
                  <c:formatCode>General</c:formatCode>
                  <c:ptCount val="7"/>
                  <c:pt idx="0">
                    <c:v>44.793659816976373</c:v>
                  </c:pt>
                  <c:pt idx="1">
                    <c:v>24.399973091556625</c:v>
                  </c:pt>
                  <c:pt idx="2">
                    <c:v>24.494287109652753</c:v>
                  </c:pt>
                  <c:pt idx="3">
                    <c:v>26.351593208883301</c:v>
                  </c:pt>
                  <c:pt idx="4">
                    <c:v>27.025799495738109</c:v>
                  </c:pt>
                  <c:pt idx="5">
                    <c:v>17.430320152138933</c:v>
                  </c:pt>
                  <c:pt idx="6">
                    <c:v>1.5869013875303351</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strRef>
              <c:f>Sheet2!$B$1:$H$1</c:f>
              <c:strCache>
                <c:ptCount val="7"/>
                <c:pt idx="0">
                  <c:v>Delete</c:v>
                </c:pt>
                <c:pt idx="1">
                  <c:v>Insert</c:v>
                </c:pt>
                <c:pt idx="2">
                  <c:v>InsertOrMerge</c:v>
                </c:pt>
                <c:pt idx="3">
                  <c:v>InsertOrReplace</c:v>
                </c:pt>
                <c:pt idx="4">
                  <c:v>Merge</c:v>
                </c:pt>
                <c:pt idx="5">
                  <c:v>Replace</c:v>
                </c:pt>
                <c:pt idx="6">
                  <c:v>Retrieve</c:v>
                </c:pt>
              </c:strCache>
            </c:strRef>
          </c:cat>
          <c:val>
            <c:numRef>
              <c:f>Sheet2!$B$2:$H$2</c:f>
              <c:numCache>
                <c:formatCode>General</c:formatCode>
                <c:ptCount val="7"/>
                <c:pt idx="0">
                  <c:v>303.98</c:v>
                </c:pt>
                <c:pt idx="1">
                  <c:v>296.57</c:v>
                </c:pt>
                <c:pt idx="2">
                  <c:v>297.36</c:v>
                </c:pt>
                <c:pt idx="3">
                  <c:v>295.76</c:v>
                </c:pt>
                <c:pt idx="4">
                  <c:v>297.99</c:v>
                </c:pt>
                <c:pt idx="5">
                  <c:v>296.61</c:v>
                </c:pt>
                <c:pt idx="6">
                  <c:v>6.91134020618557</c:v>
                </c:pt>
              </c:numCache>
            </c:numRef>
          </c:val>
        </c:ser>
        <c:ser>
          <c:idx val="1"/>
          <c:order val="1"/>
          <c:tx>
            <c:strRef>
              <c:f>Sheet2!$A$3</c:f>
              <c:strCache>
                <c:ptCount val="1"/>
                <c:pt idx="0">
                  <c:v>Chain-2PC</c:v>
                </c:pt>
              </c:strCache>
            </c:strRef>
          </c:tx>
          <c:spPr>
            <a:pattFill prst="wdUpDiag">
              <a:fgClr>
                <a:schemeClr val="bg1">
                  <a:lumMod val="95000"/>
                </a:schemeClr>
              </a:fgClr>
              <a:bgClr>
                <a:schemeClr val="tx1"/>
              </a:bgClr>
            </a:pattFill>
            <a:ln>
              <a:solidFill>
                <a:schemeClr val="bg1"/>
              </a:solidFill>
            </a:ln>
            <a:effectLst/>
          </c:spPr>
          <c:invertIfNegative val="0"/>
          <c:dLbls>
            <c:numFmt formatCode="#,##0" sourceLinked="0"/>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errBars>
            <c:errBarType val="both"/>
            <c:errValType val="cust"/>
            <c:noEndCap val="0"/>
            <c:plus>
              <c:numRef>
                <c:f>Sheet2!$B$8:$H$8</c:f>
                <c:numCache>
                  <c:formatCode>General</c:formatCode>
                  <c:ptCount val="7"/>
                  <c:pt idx="0">
                    <c:v>63.556794330170888</c:v>
                  </c:pt>
                  <c:pt idx="1">
                    <c:v>160.34314890886375</c:v>
                  </c:pt>
                  <c:pt idx="2">
                    <c:v>47.877279991598748</c:v>
                  </c:pt>
                  <c:pt idx="3">
                    <c:v>67.593762039604414</c:v>
                  </c:pt>
                  <c:pt idx="4">
                    <c:v>53.189138406675156</c:v>
                  </c:pt>
                  <c:pt idx="5">
                    <c:v>54.486265529150714</c:v>
                  </c:pt>
                  <c:pt idx="6">
                    <c:v>1.7775808882953785</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strRef>
              <c:f>Sheet2!$B$1:$H$1</c:f>
              <c:strCache>
                <c:ptCount val="7"/>
                <c:pt idx="0">
                  <c:v>Delete</c:v>
                </c:pt>
                <c:pt idx="1">
                  <c:v>Insert</c:v>
                </c:pt>
                <c:pt idx="2">
                  <c:v>InsertOrMerge</c:v>
                </c:pt>
                <c:pt idx="3">
                  <c:v>InsertOrReplace</c:v>
                </c:pt>
                <c:pt idx="4">
                  <c:v>Merge</c:v>
                </c:pt>
                <c:pt idx="5">
                  <c:v>Replace</c:v>
                </c:pt>
                <c:pt idx="6">
                  <c:v>Retrieve</c:v>
                </c:pt>
              </c:strCache>
            </c:strRef>
          </c:cat>
          <c:val>
            <c:numRef>
              <c:f>Sheet2!$B$3:$H$3</c:f>
              <c:numCache>
                <c:formatCode>General</c:formatCode>
                <c:ptCount val="7"/>
                <c:pt idx="0">
                  <c:v>283.78500000000003</c:v>
                </c:pt>
                <c:pt idx="1">
                  <c:v>404.565</c:v>
                </c:pt>
                <c:pt idx="2">
                  <c:v>527.22</c:v>
                </c:pt>
                <c:pt idx="3">
                  <c:v>553.35</c:v>
                </c:pt>
                <c:pt idx="4">
                  <c:v>534.91999999999996</c:v>
                </c:pt>
                <c:pt idx="5">
                  <c:v>532.88</c:v>
                </c:pt>
                <c:pt idx="6">
                  <c:v>6.0824742268041234</c:v>
                </c:pt>
              </c:numCache>
            </c:numRef>
          </c:val>
        </c:ser>
        <c:ser>
          <c:idx val="2"/>
          <c:order val="2"/>
          <c:tx>
            <c:strRef>
              <c:f>Sheet2!$A$4</c:f>
              <c:strCache>
                <c:ptCount val="1"/>
                <c:pt idx="0">
                  <c:v>RTable</c:v>
                </c:pt>
              </c:strCache>
            </c:strRef>
          </c:tx>
          <c:spPr>
            <a:solidFill>
              <a:schemeClr val="accent3"/>
            </a:solidFill>
            <a:ln>
              <a:noFill/>
            </a:ln>
            <a:effectLst/>
          </c:spPr>
          <c:invertIfNegative val="0"/>
          <c:dLbls>
            <c:numFmt formatCode="#,##0" sourceLinked="0"/>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errBars>
            <c:errBarType val="both"/>
            <c:errValType val="cust"/>
            <c:noEndCap val="0"/>
            <c:plus>
              <c:numRef>
                <c:f>Sheet2!$B$9:$H$9</c:f>
                <c:numCache>
                  <c:formatCode>General</c:formatCode>
                  <c:ptCount val="7"/>
                  <c:pt idx="0">
                    <c:v>81.464234375657512</c:v>
                  </c:pt>
                  <c:pt idx="1">
                    <c:v>93.410009766743499</c:v>
                  </c:pt>
                  <c:pt idx="2">
                    <c:v>102.62893049105293</c:v>
                  </c:pt>
                  <c:pt idx="3">
                    <c:v>100.15597734523784</c:v>
                  </c:pt>
                  <c:pt idx="4">
                    <c:v>145.83161037943245</c:v>
                  </c:pt>
                  <c:pt idx="5">
                    <c:v>134.54810862793107</c:v>
                  </c:pt>
                  <c:pt idx="6">
                    <c:v>3.5646038129983828</c:v>
                  </c:pt>
                </c:numCache>
              </c:numRef>
            </c:plus>
            <c:minus>
              <c:numLit>
                <c:formatCode>General</c:formatCode>
                <c:ptCount val="1"/>
                <c:pt idx="0">
                  <c:v>1</c:v>
                </c:pt>
              </c:numLit>
            </c:minus>
            <c:spPr>
              <a:noFill/>
              <a:ln w="9525" cap="flat" cmpd="sng" algn="ctr">
                <a:solidFill>
                  <a:schemeClr val="tx1">
                    <a:lumMod val="65000"/>
                    <a:lumOff val="35000"/>
                  </a:schemeClr>
                </a:solidFill>
                <a:round/>
              </a:ln>
              <a:effectLst/>
            </c:spPr>
          </c:errBars>
          <c:cat>
            <c:strRef>
              <c:f>Sheet2!$B$1:$H$1</c:f>
              <c:strCache>
                <c:ptCount val="7"/>
                <c:pt idx="0">
                  <c:v>Delete</c:v>
                </c:pt>
                <c:pt idx="1">
                  <c:v>Insert</c:v>
                </c:pt>
                <c:pt idx="2">
                  <c:v>InsertOrMerge</c:v>
                </c:pt>
                <c:pt idx="3">
                  <c:v>InsertOrReplace</c:v>
                </c:pt>
                <c:pt idx="4">
                  <c:v>Merge</c:v>
                </c:pt>
                <c:pt idx="5">
                  <c:v>Replace</c:v>
                </c:pt>
                <c:pt idx="6">
                  <c:v>Retrieve</c:v>
                </c:pt>
              </c:strCache>
            </c:strRef>
          </c:cat>
          <c:val>
            <c:numRef>
              <c:f>Sheet2!$B$4:$H$4</c:f>
              <c:numCache>
                <c:formatCode>General</c:formatCode>
                <c:ptCount val="7"/>
                <c:pt idx="0">
                  <c:v>246.875</c:v>
                </c:pt>
                <c:pt idx="1">
                  <c:v>258.58499999999998</c:v>
                </c:pt>
                <c:pt idx="2">
                  <c:v>257.36</c:v>
                </c:pt>
                <c:pt idx="3">
                  <c:v>251.82</c:v>
                </c:pt>
                <c:pt idx="4">
                  <c:v>314.5</c:v>
                </c:pt>
                <c:pt idx="5">
                  <c:v>300.72000000000003</c:v>
                </c:pt>
                <c:pt idx="6">
                  <c:v>7.5670103092783503</c:v>
                </c:pt>
              </c:numCache>
            </c:numRef>
          </c:val>
        </c:ser>
        <c:dLbls>
          <c:dLblPos val="outEnd"/>
          <c:showLegendKey val="0"/>
          <c:showVal val="1"/>
          <c:showCatName val="0"/>
          <c:showSerName val="0"/>
          <c:showPercent val="0"/>
          <c:showBubbleSize val="0"/>
        </c:dLbls>
        <c:gapWidth val="219"/>
        <c:overlap val="-27"/>
        <c:axId val="389579736"/>
        <c:axId val="389580128"/>
      </c:barChart>
      <c:catAx>
        <c:axId val="389579736"/>
        <c:scaling>
          <c:orientation val="minMax"/>
        </c:scaling>
        <c:delete val="0"/>
        <c:axPos val="b"/>
        <c:numFmt formatCode="General" sourceLinked="1"/>
        <c:majorTickMark val="none"/>
        <c:minorTickMark val="none"/>
        <c:tickLblPos val="nextTo"/>
        <c:spPr>
          <a:solidFill>
            <a:sysClr val="windowText" lastClr="000000"/>
          </a:solidFill>
          <a:ln w="9525" cap="flat" cmpd="sng" algn="ctr">
            <a:solidFill>
              <a:sysClr val="window" lastClr="FFFFFF"/>
            </a:solidFill>
            <a:round/>
          </a:ln>
          <a:effectLst/>
        </c:spPr>
        <c:txPr>
          <a:bodyPr rot="-60000000" spcFirstLastPara="1" vertOverflow="ellipsis" vert="horz" wrap="square" anchor="ctr" anchorCtr="1"/>
          <a:lstStyle/>
          <a:p>
            <a:pPr>
              <a:defRPr sz="1200" b="0" i="0" u="none" strike="noStrike" kern="1200" baseline="0">
                <a:ln>
                  <a:noFill/>
                </a:ln>
                <a:solidFill>
                  <a:schemeClr val="bg1"/>
                </a:solidFill>
                <a:latin typeface="+mn-lt"/>
                <a:ea typeface="+mn-ea"/>
                <a:cs typeface="+mn-cs"/>
              </a:defRPr>
            </a:pPr>
            <a:endParaRPr lang="en-US"/>
          </a:p>
        </c:txPr>
        <c:crossAx val="389580128"/>
        <c:crosses val="autoZero"/>
        <c:auto val="1"/>
        <c:lblAlgn val="ctr"/>
        <c:lblOffset val="100"/>
        <c:noMultiLvlLbl val="0"/>
      </c:catAx>
      <c:valAx>
        <c:axId val="389580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3895797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3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BDC46-3DFD-4C57-878B-E54CC3B2AC3F}" type="datetimeFigureOut">
              <a:rPr lang="en-US" smtClean="0"/>
              <a:t>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00D2E0-1DF6-49E8-B928-D23D3984E635}" type="slidenum">
              <a:rPr lang="en-US" smtClean="0"/>
              <a:t>‹#›</a:t>
            </a:fld>
            <a:endParaRPr lang="en-US"/>
          </a:p>
        </p:txBody>
      </p:sp>
    </p:spTree>
    <p:extLst>
      <p:ext uri="{BB962C8B-B14F-4D97-AF65-F5344CB8AC3E}">
        <p14:creationId xmlns:p14="http://schemas.microsoft.com/office/powerpoint/2010/main" val="217294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00D2E0-1DF6-49E8-B928-D23D3984E635}" type="slidenum">
              <a:rPr lang="en-US" smtClean="0"/>
              <a:t>1</a:t>
            </a:fld>
            <a:endParaRPr lang="en-US"/>
          </a:p>
        </p:txBody>
      </p:sp>
    </p:spTree>
    <p:extLst>
      <p:ext uri="{BB962C8B-B14F-4D97-AF65-F5344CB8AC3E}">
        <p14:creationId xmlns:p14="http://schemas.microsoft.com/office/powerpoint/2010/main" val="1443652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Message is the write is functionally complete once you reach the tail</a:t>
            </a:r>
          </a:p>
          <a:p>
            <a:endParaRPr lang="en-US" baseline="0" dirty="0" smtClean="0"/>
          </a:p>
          <a:p>
            <a:r>
              <a:rPr lang="en-US" baseline="0" dirty="0" smtClean="0"/>
              <a:t>Can do lazy commits, prep, </a:t>
            </a:r>
            <a:r>
              <a:rPr lang="en-US" baseline="0" dirty="0" err="1" smtClean="0"/>
              <a:t>prep,prep</a:t>
            </a:r>
            <a:r>
              <a:rPr lang="en-US" baseline="0" dirty="0" smtClean="0"/>
              <a:t> and then commit them all at once</a:t>
            </a:r>
          </a:p>
          <a:p>
            <a:endParaRPr lang="en-US" baseline="0" dirty="0" smtClean="0"/>
          </a:p>
          <a:p>
            <a:r>
              <a:rPr lang="en-US" baseline="0" dirty="0" err="1" smtClean="0"/>
              <a:t>REduces</a:t>
            </a:r>
            <a:r>
              <a:rPr lang="en-US" baseline="0" dirty="0" smtClean="0"/>
              <a:t> the latency of writes</a:t>
            </a:r>
          </a:p>
          <a:p>
            <a:endParaRPr lang="en-US" baseline="0" dirty="0" smtClean="0"/>
          </a:p>
          <a:p>
            <a:r>
              <a:rPr lang="en-US" baseline="0" dirty="0" err="1" smtClean="0"/>
              <a:t>Amoritizes</a:t>
            </a:r>
            <a:r>
              <a:rPr lang="en-US" baseline="0" dirty="0" smtClean="0"/>
              <a:t> </a:t>
            </a:r>
            <a:r>
              <a:rPr lang="en-US" baseline="0" dirty="0" err="1" smtClean="0"/>
              <a:t>ocst</a:t>
            </a:r>
            <a:r>
              <a:rPr lang="en-US" baseline="0" dirty="0" smtClean="0"/>
              <a:t> of writes</a:t>
            </a:r>
          </a:p>
          <a:p>
            <a:endParaRPr lang="en-US" baseline="0" dirty="0" smtClean="0"/>
          </a:p>
          <a:p>
            <a:r>
              <a:rPr lang="en-US" baseline="0" dirty="0" smtClean="0"/>
              <a:t>Downside: complexity, lose load balancing </a:t>
            </a:r>
            <a:r>
              <a:rPr lang="en-US" baseline="0" dirty="0" smtClean="0">
                <a:sym typeface="Wingdings" panose="05000000000000000000" pitchFamily="2" charset="2"/>
              </a:rPr>
              <a:t> all reads at the tail only.   Once </a:t>
            </a:r>
            <a:r>
              <a:rPr lang="en-US" baseline="0" dirty="0" err="1" smtClean="0">
                <a:sym typeface="Wingdings" panose="05000000000000000000" pitchFamily="2" charset="2"/>
              </a:rPr>
              <a:t>commited</a:t>
            </a:r>
            <a:r>
              <a:rPr lang="en-US" baseline="0" dirty="0" smtClean="0">
                <a:sym typeface="Wingdings" panose="05000000000000000000" pitchFamily="2" charset="2"/>
              </a:rPr>
              <a:t> is readable everywhere</a:t>
            </a:r>
            <a:endParaRPr lang="en-US" baseline="0" dirty="0" smtClean="0"/>
          </a:p>
        </p:txBody>
      </p:sp>
      <p:sp>
        <p:nvSpPr>
          <p:cNvPr id="4" name="Slide Number Placeholder 3"/>
          <p:cNvSpPr>
            <a:spLocks noGrp="1"/>
          </p:cNvSpPr>
          <p:nvPr>
            <p:ph type="sldNum" sz="quarter" idx="10"/>
          </p:nvPr>
        </p:nvSpPr>
        <p:spPr/>
        <p:txBody>
          <a:bodyPr/>
          <a:lstStyle/>
          <a:p>
            <a:fld id="{B06F6BB7-C149-4D69-8A8A-9F238FDA5314}"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186982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Correctness </a:t>
            </a:r>
            <a:r>
              <a:rPr lang="en-US" dirty="0" err="1" smtClean="0"/>
              <a:t>indep</a:t>
            </a:r>
            <a:r>
              <a:rPr lang="en-US" dirty="0" smtClean="0"/>
              <a:t> of timestamp.  Just for optimizing w e use </a:t>
            </a:r>
            <a:r>
              <a:rPr lang="en-US" dirty="0" err="1" smtClean="0"/>
              <a:t>tiemstamps</a:t>
            </a:r>
            <a:endParaRPr lang="en-US" dirty="0" smtClean="0"/>
          </a:p>
          <a:p>
            <a:endParaRPr lang="en-US" dirty="0" smtClean="0"/>
          </a:p>
          <a:p>
            <a:r>
              <a:rPr lang="en-US" dirty="0" smtClean="0"/>
              <a:t>All different kinds of writes</a:t>
            </a:r>
            <a:r>
              <a:rPr lang="en-US" baseline="0" dirty="0" smtClean="0"/>
              <a:t> we support</a:t>
            </a:r>
          </a:p>
          <a:p>
            <a:endParaRPr lang="en-US" baseline="0" dirty="0" smtClean="0"/>
          </a:p>
          <a:p>
            <a:r>
              <a:rPr lang="en-US" baseline="0" dirty="0" smtClean="0"/>
              <a:t>304 </a:t>
            </a:r>
            <a:r>
              <a:rPr lang="en-US" baseline="0" dirty="0" err="1" smtClean="0"/>
              <a:t>ms</a:t>
            </a:r>
            <a:r>
              <a:rPr lang="en-US" baseline="0" dirty="0" smtClean="0"/>
              <a:t> is 90</a:t>
            </a:r>
            <a:r>
              <a:rPr lang="en-US" baseline="30000" dirty="0" smtClean="0"/>
              <a:t>th</a:t>
            </a:r>
            <a:r>
              <a:rPr lang="en-US" baseline="0" dirty="0" smtClean="0"/>
              <a:t> </a:t>
            </a:r>
            <a:r>
              <a:rPr lang="en-US" baseline="0" dirty="0" err="1" smtClean="0"/>
              <a:t>percenteile</a:t>
            </a:r>
            <a:r>
              <a:rPr lang="en-US" baseline="0" dirty="0" smtClean="0"/>
              <a:t> and the </a:t>
            </a:r>
            <a:r>
              <a:rPr lang="en-US" baseline="0" dirty="0" err="1" smtClean="0"/>
              <a:t>eror</a:t>
            </a:r>
            <a:r>
              <a:rPr lang="en-US" baseline="0" dirty="0" smtClean="0"/>
              <a:t> is a couple </a:t>
            </a:r>
            <a:r>
              <a:rPr lang="en-US" baseline="0" dirty="0" err="1" smtClean="0"/>
              <a:t>std</a:t>
            </a:r>
            <a:r>
              <a:rPr lang="en-US" baseline="0" dirty="0" smtClean="0"/>
              <a:t> devs</a:t>
            </a:r>
          </a:p>
          <a:p>
            <a:endParaRPr lang="en-US" baseline="0" dirty="0" smtClean="0"/>
          </a:p>
          <a:p>
            <a:r>
              <a:rPr lang="en-US" baseline="0" dirty="0" smtClean="0"/>
              <a:t>White is chain w/o any commit</a:t>
            </a:r>
          </a:p>
          <a:p>
            <a:endParaRPr lang="en-US" baseline="0" dirty="0" smtClean="0"/>
          </a:p>
          <a:p>
            <a:r>
              <a:rPr lang="en-US" baseline="0" dirty="0" smtClean="0"/>
              <a:t>Literature: chain w/o commit, chain 2pc does not do recovery lots of issues</a:t>
            </a:r>
          </a:p>
          <a:p>
            <a:endParaRPr lang="en-US" baseline="0" dirty="0" smtClean="0"/>
          </a:p>
          <a:p>
            <a:r>
              <a:rPr lang="en-US" baseline="0" dirty="0" smtClean="0"/>
              <a:t>Rtable, 2pc and batch commit to optimize write </a:t>
            </a:r>
            <a:r>
              <a:rPr lang="en-US" baseline="0" dirty="0" err="1" smtClean="0"/>
              <a:t>overad</a:t>
            </a:r>
            <a:endParaRPr lang="en-US" baseline="0" dirty="0" smtClean="0"/>
          </a:p>
          <a:p>
            <a:endParaRPr lang="en-US" baseline="0" dirty="0" smtClean="0"/>
          </a:p>
          <a:p>
            <a:r>
              <a:rPr lang="en-US" baseline="0" dirty="0" err="1" smtClean="0"/>
              <a:t>Chian</a:t>
            </a:r>
            <a:r>
              <a:rPr lang="en-US" baseline="0" dirty="0" smtClean="0"/>
              <a:t> and chian-2pc lit leaves open recovery and configuration </a:t>
            </a:r>
            <a:r>
              <a:rPr lang="en-US" baseline="0" dirty="0" smtClean="0">
                <a:sym typeface="Wingdings" panose="05000000000000000000" pitchFamily="2" charset="2"/>
              </a:rPr>
              <a:t> say go use </a:t>
            </a:r>
            <a:r>
              <a:rPr lang="en-US" baseline="0" dirty="0" err="1" smtClean="0">
                <a:sym typeface="Wingdings" panose="05000000000000000000" pitchFamily="2" charset="2"/>
              </a:rPr>
              <a:t>paxos</a:t>
            </a:r>
            <a:r>
              <a:rPr lang="en-US" baseline="0" dirty="0" smtClean="0">
                <a:sym typeface="Wingdings" panose="05000000000000000000" pitchFamily="2" charset="2"/>
              </a:rPr>
              <a:t>  but actually doing it is where the complexity is</a:t>
            </a:r>
          </a:p>
          <a:p>
            <a:endParaRPr lang="en-US" baseline="0" dirty="0" smtClean="0">
              <a:sym typeface="Wingdings" panose="05000000000000000000" pitchFamily="2" charset="2"/>
            </a:endParaRPr>
          </a:p>
          <a:p>
            <a:r>
              <a:rPr lang="en-US" baseline="0" dirty="0" smtClean="0">
                <a:sym typeface="Wingdings" panose="05000000000000000000" pitchFamily="2" charset="2"/>
              </a:rPr>
              <a:t>What is latency to the </a:t>
            </a:r>
            <a:r>
              <a:rPr lang="en-US" baseline="0" dirty="0" err="1" smtClean="0">
                <a:sym typeface="Wingdings" panose="05000000000000000000" pitchFamily="2" charset="2"/>
              </a:rPr>
              <a:t>farthese</a:t>
            </a:r>
            <a:r>
              <a:rPr lang="en-US" baseline="0" dirty="0" smtClean="0">
                <a:sym typeface="Wingdings" panose="05000000000000000000" pitchFamily="2" charset="2"/>
              </a:rPr>
              <a:t> replica is 200 </a:t>
            </a:r>
            <a:r>
              <a:rPr lang="en-US" baseline="0" dirty="0" err="1" smtClean="0">
                <a:sym typeface="Wingdings" panose="05000000000000000000" pitchFamily="2" charset="2"/>
              </a:rPr>
              <a:t>ms.</a:t>
            </a:r>
            <a:r>
              <a:rPr lang="en-US" baseline="0" dirty="0" smtClean="0">
                <a:sym typeface="Wingdings" panose="05000000000000000000" pitchFamily="2" charset="2"/>
              </a:rPr>
              <a:t>   Overhead is 50ms or so.  Small compared to </a:t>
            </a:r>
            <a:r>
              <a:rPr lang="en-US" baseline="0" dirty="0" err="1" smtClean="0">
                <a:sym typeface="Wingdings" panose="05000000000000000000" pitchFamily="2" charset="2"/>
              </a:rPr>
              <a:t>fartheset</a:t>
            </a:r>
            <a:r>
              <a:rPr lang="en-US" baseline="0" dirty="0" smtClean="0">
                <a:sym typeface="Wingdings" panose="05000000000000000000" pitchFamily="2" charset="2"/>
              </a:rPr>
              <a:t> replica.   Throughput may still not change because each row can go in parallel.   </a:t>
            </a:r>
            <a:r>
              <a:rPr lang="en-US" baseline="0" dirty="0" err="1" smtClean="0">
                <a:sym typeface="Wingdings" panose="05000000000000000000" pitchFamily="2" charset="2"/>
              </a:rPr>
              <a:t>WRites</a:t>
            </a:r>
            <a:r>
              <a:rPr lang="en-US" baseline="0" dirty="0" smtClean="0">
                <a:sym typeface="Wingdings" panose="05000000000000000000" pitchFamily="2" charset="2"/>
              </a:rPr>
              <a:t> are infrequent and on different accounts so throughput will be the same.  Parallel.  </a:t>
            </a:r>
          </a:p>
          <a:p>
            <a:endParaRPr lang="en-US" baseline="0" dirty="0" smtClean="0">
              <a:sym typeface="Wingdings" panose="05000000000000000000" pitchFamily="2" charset="2"/>
            </a:endParaRPr>
          </a:p>
          <a:p>
            <a:r>
              <a:rPr lang="en-US" baseline="0" dirty="0" err="1" smtClean="0">
                <a:sym typeface="Wingdings" panose="05000000000000000000" pitchFamily="2" charset="2"/>
              </a:rPr>
              <a:t>REtrieve</a:t>
            </a:r>
            <a:r>
              <a:rPr lang="en-US" baseline="0" dirty="0" smtClean="0">
                <a:sym typeface="Wingdings" panose="05000000000000000000" pitchFamily="2" charset="2"/>
              </a:rPr>
              <a:t> important point – just as fast as they would be  going to the closest.   Anyone that is closest.  </a:t>
            </a:r>
          </a:p>
          <a:p>
            <a:endParaRPr lang="en-US" baseline="0" dirty="0" smtClean="0">
              <a:sym typeface="Wingdings" panose="05000000000000000000" pitchFamily="2" charset="2"/>
            </a:endParaRPr>
          </a:p>
          <a:p>
            <a:r>
              <a:rPr lang="en-US" baseline="0" dirty="0" smtClean="0">
                <a:sym typeface="Wingdings" panose="05000000000000000000" pitchFamily="2" charset="2"/>
              </a:rPr>
              <a:t>Real in Azure.   Awesome blog post by MVP external blogger.  A few million rows and gets </a:t>
            </a:r>
            <a:r>
              <a:rPr lang="en-US" baseline="0" dirty="0" err="1" smtClean="0">
                <a:sym typeface="Wingdings" panose="05000000000000000000" pitchFamily="2" charset="2"/>
              </a:rPr>
              <a:t>latenc</a:t>
            </a:r>
            <a:r>
              <a:rPr lang="en-US" baseline="0" dirty="0" smtClean="0">
                <a:sym typeface="Wingdings" panose="05000000000000000000" pitchFamily="2" charset="2"/>
              </a:rPr>
              <a:t> of 4 </a:t>
            </a:r>
            <a:r>
              <a:rPr lang="en-US" baseline="0" dirty="0" err="1" smtClean="0">
                <a:sym typeface="Wingdings" panose="05000000000000000000" pitchFamily="2" charset="2"/>
              </a:rPr>
              <a:t>ms.</a:t>
            </a:r>
            <a:r>
              <a:rPr lang="en-US" baseline="0" dirty="0" smtClean="0">
                <a:sym typeface="Wingdings" panose="05000000000000000000" pitchFamily="2" charset="2"/>
              </a:rPr>
              <a:t>  </a:t>
            </a:r>
          </a:p>
          <a:p>
            <a:endParaRPr lang="en-US" baseline="0" dirty="0" smtClean="0">
              <a:sym typeface="Wingdings" panose="05000000000000000000" pitchFamily="2" charset="2"/>
            </a:endParaRPr>
          </a:p>
          <a:p>
            <a:r>
              <a:rPr lang="en-US" baseline="0" dirty="0" smtClean="0">
                <a:sym typeface="Wingdings" panose="05000000000000000000" pitchFamily="2" charset="2"/>
              </a:rPr>
              <a:t>Let’s just show RTable and say the other stuff is incomplete and slower.   WE implemented it by the way.</a:t>
            </a:r>
          </a:p>
        </p:txBody>
      </p:sp>
      <p:sp>
        <p:nvSpPr>
          <p:cNvPr id="4" name="Slide Number Placeholder 3"/>
          <p:cNvSpPr>
            <a:spLocks noGrp="1"/>
          </p:cNvSpPr>
          <p:nvPr>
            <p:ph type="sldNum" sz="quarter" idx="10"/>
          </p:nvPr>
        </p:nvSpPr>
        <p:spPr/>
        <p:txBody>
          <a:bodyPr/>
          <a:lstStyle/>
          <a:p>
            <a:fld id="{6600D2E0-1DF6-49E8-B928-D23D3984E635}" type="slidenum">
              <a:rPr lang="en-US" smtClean="0"/>
              <a:t>14</a:t>
            </a:fld>
            <a:endParaRPr lang="en-US"/>
          </a:p>
        </p:txBody>
      </p:sp>
    </p:spTree>
    <p:extLst>
      <p:ext uri="{BB962C8B-B14F-4D97-AF65-F5344CB8AC3E}">
        <p14:creationId xmlns:p14="http://schemas.microsoft.com/office/powerpoint/2010/main" val="2913430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Hard part</a:t>
            </a:r>
          </a:p>
          <a:p>
            <a:endParaRPr lang="en-US" baseline="0" dirty="0" smtClean="0"/>
          </a:p>
          <a:p>
            <a:r>
              <a:rPr lang="en-US" baseline="0" dirty="0" smtClean="0"/>
              <a:t>Needs an animation</a:t>
            </a:r>
          </a:p>
          <a:p>
            <a:endParaRPr lang="en-US" baseline="0" dirty="0" smtClean="0"/>
          </a:p>
          <a:p>
            <a:r>
              <a:rPr lang="en-US" baseline="0" dirty="0" smtClean="0"/>
              <a:t>Client failure ok.  Finish pending and do you own writes.</a:t>
            </a:r>
          </a:p>
          <a:p>
            <a:endParaRPr lang="en-US" baseline="0" dirty="0" smtClean="0"/>
          </a:p>
          <a:p>
            <a:r>
              <a:rPr lang="en-US" baseline="0" dirty="0" smtClean="0"/>
              <a:t>Replica failures easy.</a:t>
            </a:r>
          </a:p>
          <a:p>
            <a:endParaRPr lang="en-US" baseline="0" dirty="0" smtClean="0"/>
          </a:p>
          <a:p>
            <a:r>
              <a:rPr lang="en-US" baseline="0" dirty="0" smtClean="0"/>
              <a:t>Replica addition complex part</a:t>
            </a:r>
          </a:p>
          <a:p>
            <a:endParaRPr lang="en-US" baseline="0" dirty="0" smtClean="0"/>
          </a:p>
          <a:p>
            <a:r>
              <a:rPr lang="en-US" baseline="0" dirty="0" smtClean="0"/>
              <a:t>By reintroducing at the head – instantaneous addition and background update.</a:t>
            </a:r>
          </a:p>
          <a:p>
            <a:endParaRPr lang="en-US" baseline="0" dirty="0" smtClean="0"/>
          </a:p>
        </p:txBody>
      </p:sp>
      <p:sp>
        <p:nvSpPr>
          <p:cNvPr id="4" name="Slide Number Placeholder 3"/>
          <p:cNvSpPr>
            <a:spLocks noGrp="1"/>
          </p:cNvSpPr>
          <p:nvPr>
            <p:ph type="sldNum" sz="quarter" idx="10"/>
          </p:nvPr>
        </p:nvSpPr>
        <p:spPr/>
        <p:txBody>
          <a:bodyPr/>
          <a:lstStyle/>
          <a:p>
            <a:fld id="{B06F6BB7-C149-4D69-8A8A-9F238FDA5314}"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1321236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Hard part</a:t>
            </a:r>
          </a:p>
          <a:p>
            <a:endParaRPr lang="en-US" baseline="0" dirty="0" smtClean="0"/>
          </a:p>
          <a:p>
            <a:r>
              <a:rPr lang="en-US" baseline="0" dirty="0" smtClean="0"/>
              <a:t>Needs an animation</a:t>
            </a:r>
          </a:p>
          <a:p>
            <a:endParaRPr lang="en-US" baseline="0" dirty="0" smtClean="0"/>
          </a:p>
          <a:p>
            <a:r>
              <a:rPr lang="en-US" baseline="0" dirty="0" smtClean="0"/>
              <a:t>Client failure ok.  Finish pending and do you own writes.</a:t>
            </a:r>
          </a:p>
          <a:p>
            <a:endParaRPr lang="en-US" baseline="0" dirty="0" smtClean="0"/>
          </a:p>
          <a:p>
            <a:r>
              <a:rPr lang="en-US" baseline="0" dirty="0" smtClean="0"/>
              <a:t>Replica failures easy.</a:t>
            </a:r>
          </a:p>
          <a:p>
            <a:endParaRPr lang="en-US" baseline="0" dirty="0" smtClean="0"/>
          </a:p>
          <a:p>
            <a:r>
              <a:rPr lang="en-US" baseline="0" dirty="0" smtClean="0"/>
              <a:t>Replica addition complex part</a:t>
            </a:r>
          </a:p>
          <a:p>
            <a:endParaRPr lang="en-US" baseline="0" dirty="0" smtClean="0"/>
          </a:p>
          <a:p>
            <a:r>
              <a:rPr lang="en-US" baseline="0" dirty="0" smtClean="0"/>
              <a:t>By reintroducing at the head – instantaneous addition and background update.</a:t>
            </a:r>
          </a:p>
          <a:p>
            <a:endParaRPr lang="en-US" baseline="0" dirty="0" smtClean="0"/>
          </a:p>
        </p:txBody>
      </p:sp>
      <p:sp>
        <p:nvSpPr>
          <p:cNvPr id="4" name="Slide Number Placeholder 3"/>
          <p:cNvSpPr>
            <a:spLocks noGrp="1"/>
          </p:cNvSpPr>
          <p:nvPr>
            <p:ph type="sldNum" sz="quarter" idx="10"/>
          </p:nvPr>
        </p:nvSpPr>
        <p:spPr/>
        <p:txBody>
          <a:bodyPr/>
          <a:lstStyle/>
          <a:p>
            <a:fld id="{B06F6BB7-C149-4D69-8A8A-9F238FDA5314}"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1523103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Hard part</a:t>
            </a:r>
          </a:p>
          <a:p>
            <a:endParaRPr lang="en-US" baseline="0" dirty="0" smtClean="0"/>
          </a:p>
          <a:p>
            <a:r>
              <a:rPr lang="en-US" baseline="0" dirty="0" smtClean="0"/>
              <a:t>Needs an animation</a:t>
            </a:r>
          </a:p>
          <a:p>
            <a:endParaRPr lang="en-US" baseline="0" dirty="0" smtClean="0"/>
          </a:p>
          <a:p>
            <a:r>
              <a:rPr lang="en-US" baseline="0" dirty="0" smtClean="0"/>
              <a:t>Client failure ok.  Finish pending and do you own writes.</a:t>
            </a:r>
          </a:p>
          <a:p>
            <a:endParaRPr lang="en-US" baseline="0" dirty="0" smtClean="0"/>
          </a:p>
          <a:p>
            <a:r>
              <a:rPr lang="en-US" baseline="0" dirty="0" smtClean="0"/>
              <a:t>Replica failures easy.</a:t>
            </a:r>
          </a:p>
          <a:p>
            <a:endParaRPr lang="en-US" baseline="0" dirty="0" smtClean="0"/>
          </a:p>
          <a:p>
            <a:r>
              <a:rPr lang="en-US" baseline="0" dirty="0" smtClean="0"/>
              <a:t>Replica addition complex part</a:t>
            </a:r>
          </a:p>
          <a:p>
            <a:endParaRPr lang="en-US" baseline="0" dirty="0" smtClean="0"/>
          </a:p>
          <a:p>
            <a:r>
              <a:rPr lang="en-US" baseline="0" dirty="0" smtClean="0"/>
              <a:t>By reintroducing at the head – instantaneous addition and background update.</a:t>
            </a:r>
          </a:p>
          <a:p>
            <a:endParaRPr lang="en-US" baseline="0" dirty="0" smtClean="0"/>
          </a:p>
        </p:txBody>
      </p:sp>
      <p:sp>
        <p:nvSpPr>
          <p:cNvPr id="4" name="Slide Number Placeholder 3"/>
          <p:cNvSpPr>
            <a:spLocks noGrp="1"/>
          </p:cNvSpPr>
          <p:nvPr>
            <p:ph type="sldNum" sz="quarter" idx="10"/>
          </p:nvPr>
        </p:nvSpPr>
        <p:spPr/>
        <p:txBody>
          <a:bodyPr/>
          <a:lstStyle/>
          <a:p>
            <a:fld id="{B06F6BB7-C149-4D69-8A8A-9F238FDA5314}"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1593993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Client says tell me the set of replicas</a:t>
            </a:r>
          </a:p>
          <a:p>
            <a:r>
              <a:rPr lang="en-US" baseline="0" dirty="0" smtClean="0"/>
              <a:t>Start a lock</a:t>
            </a:r>
          </a:p>
          <a:p>
            <a:r>
              <a:rPr lang="en-US" baseline="0" dirty="0" smtClean="0"/>
              <a:t>Acquire lease</a:t>
            </a:r>
          </a:p>
          <a:p>
            <a:r>
              <a:rPr lang="en-US" baseline="0" dirty="0" smtClean="0"/>
              <a:t>Use same set of replicas until lease expires</a:t>
            </a:r>
          </a:p>
          <a:p>
            <a:endParaRPr lang="en-US" baseline="0" dirty="0" smtClean="0"/>
          </a:p>
          <a:p>
            <a:r>
              <a:rPr lang="en-US" baseline="0" dirty="0" err="1" smtClean="0"/>
              <a:t>Yuou</a:t>
            </a:r>
            <a:r>
              <a:rPr lang="en-US" baseline="0" dirty="0" smtClean="0"/>
              <a:t> can change when lease expires and can change config</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06F6BB7-C149-4D69-8A8A-9F238FDA5314}" type="slidenum">
              <a:rPr lang="en-US">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1570568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Sunset – no timeout; can issue an operation it may complete two days later, no guaranteed timeout.  </a:t>
            </a:r>
          </a:p>
          <a:p>
            <a:endParaRPr lang="en-US" baseline="0" dirty="0" smtClean="0"/>
          </a:p>
          <a:p>
            <a:r>
              <a:rPr lang="en-US" baseline="0" dirty="0" smtClean="0"/>
              <a:t>We created leases and locking </a:t>
            </a:r>
          </a:p>
          <a:p>
            <a:endParaRPr lang="en-US" baseline="0" dirty="0" smtClean="0"/>
          </a:p>
          <a:p>
            <a:r>
              <a:rPr lang="en-US" baseline="0" dirty="0" smtClean="0"/>
              <a:t>Storage outage was a config error – nothing in the design that had a weakness for a global outage; </a:t>
            </a:r>
            <a:r>
              <a:rPr lang="en-US" baseline="0" dirty="0" err="1" smtClean="0"/>
              <a:t>patitioned</a:t>
            </a:r>
            <a:r>
              <a:rPr lang="en-US" baseline="0" dirty="0" smtClean="0"/>
              <a:t> and the scope of a single storage ring is limited.  If rollout config globally – important lesson for all services, but if you make an error on all partitions …</a:t>
            </a:r>
          </a:p>
        </p:txBody>
      </p:sp>
      <p:sp>
        <p:nvSpPr>
          <p:cNvPr id="4" name="Slide Number Placeholder 3"/>
          <p:cNvSpPr>
            <a:spLocks noGrp="1"/>
          </p:cNvSpPr>
          <p:nvPr>
            <p:ph type="sldNum" sz="quarter" idx="10"/>
          </p:nvPr>
        </p:nvSpPr>
        <p:spPr/>
        <p:txBody>
          <a:bodyPr/>
          <a:lstStyle/>
          <a:p>
            <a:fld id="{B06F6BB7-C149-4D69-8A8A-9F238FDA5314}" type="slidenum">
              <a:rPr lang="en-US">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3616822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6F6BB7-C149-4D69-8A8A-9F238FDA5314}"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1802976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6F6BB7-C149-4D69-8A8A-9F238FDA5314}"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2269958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6F6BB7-C149-4D69-8A8A-9F238FDA5314}"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243428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00D2E0-1DF6-49E8-B928-D23D3984E635}" type="slidenum">
              <a:rPr lang="en-US" smtClean="0"/>
              <a:t>2</a:t>
            </a:fld>
            <a:endParaRPr lang="en-US"/>
          </a:p>
        </p:txBody>
      </p:sp>
    </p:spTree>
    <p:extLst>
      <p:ext uri="{BB962C8B-B14F-4D97-AF65-F5344CB8AC3E}">
        <p14:creationId xmlns:p14="http://schemas.microsoft.com/office/powerpoint/2010/main" val="3280154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06F6BB7-C149-4D69-8A8A-9F238FDA5314}" type="slidenum">
              <a:rPr lang="en-US">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1416912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Quorum: reads</a:t>
            </a:r>
            <a:r>
              <a:rPr lang="en-US" baseline="0" dirty="0" smtClean="0"/>
              <a:t> and write -- </a:t>
            </a:r>
            <a:r>
              <a:rPr lang="en-US" baseline="0" dirty="0" err="1" smtClean="0"/>
              <a:t>paxos</a:t>
            </a:r>
            <a:endParaRPr lang="en-US" dirty="0"/>
          </a:p>
        </p:txBody>
      </p:sp>
      <p:sp>
        <p:nvSpPr>
          <p:cNvPr id="4" name="Slide Number Placeholder 3"/>
          <p:cNvSpPr>
            <a:spLocks noGrp="1"/>
          </p:cNvSpPr>
          <p:nvPr>
            <p:ph type="sldNum" sz="quarter" idx="10"/>
          </p:nvPr>
        </p:nvSpPr>
        <p:spPr/>
        <p:txBody>
          <a:bodyPr/>
          <a:lstStyle/>
          <a:p>
            <a:fld id="{6600D2E0-1DF6-49E8-B928-D23D3984E635}" type="slidenum">
              <a:rPr lang="en-US" smtClean="0"/>
              <a:t>28</a:t>
            </a:fld>
            <a:endParaRPr lang="en-US"/>
          </a:p>
        </p:txBody>
      </p:sp>
    </p:spTree>
    <p:extLst>
      <p:ext uri="{BB962C8B-B14F-4D97-AF65-F5344CB8AC3E}">
        <p14:creationId xmlns:p14="http://schemas.microsoft.com/office/powerpoint/2010/main" val="3240846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050" kern="1200" dirty="0" smtClean="0">
                <a:solidFill>
                  <a:schemeClr val="tx1"/>
                </a:solidFill>
                <a:effectLst/>
                <a:latin typeface="Segoe UI Light" pitchFamily="34" charset="0"/>
                <a:ea typeface="+mn-ea"/>
                <a:cs typeface="+mn-cs"/>
              </a:rPr>
              <a:t>More than AWS + Google</a:t>
            </a:r>
            <a:endParaRPr lang="en-US" sz="105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2/9/2015 5:22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744101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Rpo</a:t>
            </a:r>
            <a:r>
              <a:rPr lang="en-US" dirty="0" smtClean="0"/>
              <a:t> restore point objective</a:t>
            </a:r>
            <a:endParaRPr lang="en-US" dirty="0"/>
          </a:p>
        </p:txBody>
      </p:sp>
      <p:sp>
        <p:nvSpPr>
          <p:cNvPr id="4" name="Slide Number Placeholder 3"/>
          <p:cNvSpPr>
            <a:spLocks noGrp="1"/>
          </p:cNvSpPr>
          <p:nvPr>
            <p:ph type="sldNum" sz="quarter" idx="10"/>
          </p:nvPr>
        </p:nvSpPr>
        <p:spPr/>
        <p:txBody>
          <a:bodyPr/>
          <a:lstStyle/>
          <a:p>
            <a:fld id="{6600D2E0-1DF6-49E8-B928-D23D3984E635}" type="slidenum">
              <a:rPr lang="en-US" smtClean="0"/>
              <a:t>6</a:t>
            </a:fld>
            <a:endParaRPr lang="en-US"/>
          </a:p>
        </p:txBody>
      </p:sp>
    </p:spTree>
    <p:extLst>
      <p:ext uri="{BB962C8B-B14F-4D97-AF65-F5344CB8AC3E}">
        <p14:creationId xmlns:p14="http://schemas.microsoft.com/office/powerpoint/2010/main" val="502057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6F6BB7-C149-4D69-8A8A-9F238FDA5314}"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702133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not use a global zookeeper ring </a:t>
            </a:r>
          </a:p>
          <a:p>
            <a:endParaRPr lang="en-US" dirty="0" smtClean="0"/>
          </a:p>
          <a:p>
            <a:r>
              <a:rPr lang="en-US" dirty="0" err="1" smtClean="0"/>
              <a:t>wE</a:t>
            </a:r>
            <a:r>
              <a:rPr lang="en-US" baseline="0" dirty="0" smtClean="0"/>
              <a:t> have a building block in Azure tables</a:t>
            </a:r>
            <a:endParaRPr lang="en-US" dirty="0" smtClean="0"/>
          </a:p>
          <a:p>
            <a:endParaRPr lang="en-US" dirty="0" smtClean="0"/>
          </a:p>
          <a:p>
            <a:r>
              <a:rPr lang="en-US" dirty="0" smtClean="0"/>
              <a:t>We have scalable highly durable rings</a:t>
            </a:r>
          </a:p>
          <a:p>
            <a:endParaRPr lang="en-US" dirty="0" smtClean="0"/>
          </a:p>
          <a:p>
            <a:r>
              <a:rPr lang="en-US" dirty="0" smtClean="0"/>
              <a:t>No – is not </a:t>
            </a:r>
            <a:r>
              <a:rPr lang="en-US" dirty="0" err="1" smtClean="0"/>
              <a:t>not</a:t>
            </a:r>
            <a:r>
              <a:rPr lang="en-US" dirty="0" smtClean="0"/>
              <a:t> only; it is not acid semantics</a:t>
            </a:r>
            <a:r>
              <a:rPr lang="en-US" baseline="0" dirty="0" smtClean="0"/>
              <a:t> – allows to scale</a:t>
            </a:r>
          </a:p>
          <a:p>
            <a:endParaRPr lang="en-US" baseline="0" dirty="0" smtClean="0"/>
          </a:p>
          <a:p>
            <a:r>
              <a:rPr lang="en-US" baseline="0" dirty="0" smtClean="0"/>
              <a:t>Scalable file system, caching, blobs, tables, files, </a:t>
            </a:r>
            <a:endParaRPr lang="en-US" dirty="0"/>
          </a:p>
        </p:txBody>
      </p:sp>
      <p:sp>
        <p:nvSpPr>
          <p:cNvPr id="4" name="Slide Number Placeholder 3"/>
          <p:cNvSpPr>
            <a:spLocks noGrp="1"/>
          </p:cNvSpPr>
          <p:nvPr>
            <p:ph type="sldNum" sz="quarter" idx="10"/>
          </p:nvPr>
        </p:nvSpPr>
        <p:spPr/>
        <p:txBody>
          <a:bodyPr/>
          <a:lstStyle/>
          <a:p>
            <a:fld id="{6600D2E0-1DF6-49E8-B928-D23D3984E635}" type="slidenum">
              <a:rPr lang="en-US" smtClean="0"/>
              <a:t>9</a:t>
            </a:fld>
            <a:endParaRPr lang="en-US"/>
          </a:p>
        </p:txBody>
      </p:sp>
    </p:spTree>
    <p:extLst>
      <p:ext uri="{BB962C8B-B14F-4D97-AF65-F5344CB8AC3E}">
        <p14:creationId xmlns:p14="http://schemas.microsoft.com/office/powerpoint/2010/main" val="525905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 just failure.   Maintenance and crop rotation to new gear.   Allows for easy migration.</a:t>
            </a:r>
          </a:p>
          <a:p>
            <a:endParaRPr lang="en-US" baseline="0" dirty="0" smtClean="0"/>
          </a:p>
          <a:p>
            <a:r>
              <a:rPr lang="en-US" baseline="0" dirty="0" smtClean="0"/>
              <a:t>Write transaction</a:t>
            </a:r>
          </a:p>
          <a:p>
            <a:endParaRPr lang="en-US" baseline="0" dirty="0" smtClean="0"/>
          </a:p>
          <a:p>
            <a:r>
              <a:rPr lang="en-US" baseline="0" dirty="0" smtClean="0"/>
              <a:t>Prepare phase write the </a:t>
            </a:r>
            <a:r>
              <a:rPr lang="en-US" baseline="0" dirty="0" err="1" smtClean="0"/>
              <a:t>dta</a:t>
            </a:r>
            <a:r>
              <a:rPr lang="en-US" baseline="0" dirty="0" smtClean="0"/>
              <a:t> and lock it</a:t>
            </a:r>
          </a:p>
          <a:p>
            <a:endParaRPr lang="en-US" baseline="0" dirty="0" smtClean="0"/>
          </a:p>
          <a:p>
            <a:r>
              <a:rPr lang="en-US" baseline="0" dirty="0" smtClean="0"/>
              <a:t>Commit phase say it has been replicated and transaction is complete</a:t>
            </a:r>
          </a:p>
          <a:p>
            <a:endParaRPr lang="en-US" baseline="0" dirty="0" smtClean="0"/>
          </a:p>
          <a:p>
            <a:r>
              <a:rPr lang="en-US" baseline="0" dirty="0" smtClean="0"/>
              <a:t>Advantage if client dies you discover the partial work and can complete it</a:t>
            </a:r>
          </a:p>
          <a:p>
            <a:endParaRPr lang="en-US" baseline="0" dirty="0" smtClean="0"/>
          </a:p>
          <a:p>
            <a:r>
              <a:rPr lang="en-US" baseline="0" dirty="0" smtClean="0"/>
              <a:t>No rollback, like a queue</a:t>
            </a:r>
          </a:p>
          <a:p>
            <a:endParaRPr lang="en-US" baseline="0" dirty="0" smtClean="0"/>
          </a:p>
          <a:p>
            <a:r>
              <a:rPr lang="en-US" baseline="0" dirty="0" smtClean="0"/>
              <a:t>Need two phases for two reasons: for recovery </a:t>
            </a:r>
            <a:r>
              <a:rPr lang="en-US" baseline="0" dirty="0" err="1" smtClean="0"/>
              <a:t>neeed</a:t>
            </a:r>
            <a:r>
              <a:rPr lang="en-US" baseline="0" dirty="0" smtClean="0"/>
              <a:t> to know what needs to be completed.  It also does the concurrency control.  It makes sure two guys don’t step on each other.</a:t>
            </a:r>
          </a:p>
          <a:p>
            <a:endParaRPr lang="en-US" baseline="0" dirty="0" smtClean="0"/>
          </a:p>
          <a:p>
            <a:r>
              <a:rPr lang="en-US" baseline="0" dirty="0" smtClean="0"/>
              <a:t>Order is determined at the head itself.   If this guy started, I will wait.   </a:t>
            </a:r>
          </a:p>
          <a:p>
            <a:endParaRPr lang="en-US" baseline="0" dirty="0" smtClean="0"/>
          </a:p>
          <a:p>
            <a:r>
              <a:rPr lang="en-US" baseline="0" dirty="0" smtClean="0"/>
              <a:t>If middle guy goes down or tail guy goes down just drop it, and you just read from the new.   Same for head.   Removal of replica no action.  Addition bring the new guy up to speed.  So you need a recover protocol. </a:t>
            </a:r>
          </a:p>
          <a:p>
            <a:endParaRPr lang="en-US" baseline="0" dirty="0" smtClean="0"/>
          </a:p>
          <a:p>
            <a:r>
              <a:rPr lang="en-US" baseline="0" dirty="0" smtClean="0"/>
              <a:t>When come back you go into the position of the new head.  Then you get brought up to speed.   Lazy.  Add and remove replicas without pause.  Things keep happening while you bring the stale guys up to speed.</a:t>
            </a:r>
          </a:p>
          <a:p>
            <a:endParaRPr lang="en-US" baseline="0" dirty="0" smtClean="0"/>
          </a:p>
          <a:p>
            <a:r>
              <a:rPr lang="en-US" baseline="0" dirty="0" smtClean="0"/>
              <a:t>New head – all new writes go </a:t>
            </a:r>
            <a:r>
              <a:rPr lang="en-US" baseline="0" dirty="0" err="1" smtClean="0"/>
              <a:t>thorugh</a:t>
            </a:r>
            <a:r>
              <a:rPr lang="en-US" baseline="0" dirty="0" smtClean="0"/>
              <a:t> it first, and all new writes get serialized at the head.   Makes the recovery time bounded.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06F6BB7-C149-4D69-8A8A-9F238FDA5314}"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4155984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 just failure.   Maintenance and crop rotation to new gear.   Allows for easy migration.</a:t>
            </a:r>
          </a:p>
          <a:p>
            <a:endParaRPr lang="en-US" baseline="0" dirty="0" smtClean="0"/>
          </a:p>
          <a:p>
            <a:r>
              <a:rPr lang="en-US" baseline="0" dirty="0" smtClean="0"/>
              <a:t>Write transaction</a:t>
            </a:r>
          </a:p>
          <a:p>
            <a:endParaRPr lang="en-US" baseline="0" dirty="0" smtClean="0"/>
          </a:p>
          <a:p>
            <a:r>
              <a:rPr lang="en-US" baseline="0" dirty="0" smtClean="0"/>
              <a:t>Prepare phase write the </a:t>
            </a:r>
            <a:r>
              <a:rPr lang="en-US" baseline="0" dirty="0" err="1" smtClean="0"/>
              <a:t>dta</a:t>
            </a:r>
            <a:r>
              <a:rPr lang="en-US" baseline="0" dirty="0" smtClean="0"/>
              <a:t> and lock it</a:t>
            </a:r>
          </a:p>
          <a:p>
            <a:endParaRPr lang="en-US" baseline="0" dirty="0" smtClean="0"/>
          </a:p>
          <a:p>
            <a:r>
              <a:rPr lang="en-US" baseline="0" dirty="0" smtClean="0"/>
              <a:t>Commit phase say it has been replicated and transaction is complete</a:t>
            </a:r>
          </a:p>
          <a:p>
            <a:endParaRPr lang="en-US" baseline="0" dirty="0" smtClean="0"/>
          </a:p>
          <a:p>
            <a:r>
              <a:rPr lang="en-US" baseline="0" dirty="0" smtClean="0"/>
              <a:t>Advantage if client dies you discover the partial work and can complete it</a:t>
            </a:r>
          </a:p>
          <a:p>
            <a:endParaRPr lang="en-US" baseline="0" dirty="0" smtClean="0"/>
          </a:p>
          <a:p>
            <a:r>
              <a:rPr lang="en-US" baseline="0" dirty="0" smtClean="0"/>
              <a:t>No rollback, like a queue</a:t>
            </a:r>
          </a:p>
          <a:p>
            <a:endParaRPr lang="en-US" baseline="0" dirty="0" smtClean="0"/>
          </a:p>
          <a:p>
            <a:r>
              <a:rPr lang="en-US" baseline="0" dirty="0" smtClean="0"/>
              <a:t>Need two phases for two reasons: for recovery </a:t>
            </a:r>
            <a:r>
              <a:rPr lang="en-US" baseline="0" dirty="0" err="1" smtClean="0"/>
              <a:t>neeed</a:t>
            </a:r>
            <a:r>
              <a:rPr lang="en-US" baseline="0" dirty="0" smtClean="0"/>
              <a:t> to know what needs to be completed.  It also does the concurrency control.  It makes sure two guys don’t step on each other.</a:t>
            </a:r>
          </a:p>
          <a:p>
            <a:endParaRPr lang="en-US" baseline="0" dirty="0" smtClean="0"/>
          </a:p>
          <a:p>
            <a:r>
              <a:rPr lang="en-US" baseline="0" dirty="0" smtClean="0"/>
              <a:t>Order is determined at the head itself.   If this guy started, I will wait.   </a:t>
            </a:r>
          </a:p>
          <a:p>
            <a:endParaRPr lang="en-US" baseline="0" dirty="0" smtClean="0"/>
          </a:p>
          <a:p>
            <a:r>
              <a:rPr lang="en-US" baseline="0" dirty="0" smtClean="0"/>
              <a:t>If middle guy goes down or tail guy goes down just drop it, and you just read from the new.   Same for head.   Removal of replica no action.  Addition bring the new guy up to speed.  So you need a recover protocol. </a:t>
            </a:r>
          </a:p>
          <a:p>
            <a:endParaRPr lang="en-US" baseline="0" dirty="0" smtClean="0"/>
          </a:p>
          <a:p>
            <a:r>
              <a:rPr lang="en-US" baseline="0" dirty="0" smtClean="0"/>
              <a:t>When come back you go into the position of the new head.  Then you get brought up to speed.   Lazy.  Add and remove replicas without pause.  Things keep happening while you bring the stale guys up to speed.</a:t>
            </a:r>
          </a:p>
          <a:p>
            <a:endParaRPr lang="en-US" baseline="0" dirty="0" smtClean="0"/>
          </a:p>
          <a:p>
            <a:r>
              <a:rPr lang="en-US" baseline="0" dirty="0" smtClean="0"/>
              <a:t>New head – all new writes go </a:t>
            </a:r>
            <a:r>
              <a:rPr lang="en-US" baseline="0" dirty="0" err="1" smtClean="0"/>
              <a:t>thorugh</a:t>
            </a:r>
            <a:r>
              <a:rPr lang="en-US" baseline="0" dirty="0" smtClean="0"/>
              <a:t> it first, and all new writes get serialized at the head.   Makes the recovery time bounded.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06F6BB7-C149-4D69-8A8A-9F238FDA5314}"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1047535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 just failure.   Maintenance and crop rotation to new gear.   Allows for easy migration.</a:t>
            </a:r>
          </a:p>
          <a:p>
            <a:endParaRPr lang="en-US" baseline="0" dirty="0" smtClean="0"/>
          </a:p>
          <a:p>
            <a:r>
              <a:rPr lang="en-US" baseline="0" dirty="0" smtClean="0"/>
              <a:t>Write transaction</a:t>
            </a:r>
          </a:p>
          <a:p>
            <a:endParaRPr lang="en-US" baseline="0" dirty="0" smtClean="0"/>
          </a:p>
          <a:p>
            <a:r>
              <a:rPr lang="en-US" baseline="0" dirty="0" smtClean="0"/>
              <a:t>Prepare phase write the </a:t>
            </a:r>
            <a:r>
              <a:rPr lang="en-US" baseline="0" dirty="0" err="1" smtClean="0"/>
              <a:t>dta</a:t>
            </a:r>
            <a:r>
              <a:rPr lang="en-US" baseline="0" dirty="0" smtClean="0"/>
              <a:t> and lock it</a:t>
            </a:r>
          </a:p>
          <a:p>
            <a:endParaRPr lang="en-US" baseline="0" dirty="0" smtClean="0"/>
          </a:p>
          <a:p>
            <a:r>
              <a:rPr lang="en-US" baseline="0" dirty="0" smtClean="0"/>
              <a:t>Commit phase say it has been replicated and transaction is complete</a:t>
            </a:r>
          </a:p>
          <a:p>
            <a:endParaRPr lang="en-US" baseline="0" dirty="0" smtClean="0"/>
          </a:p>
          <a:p>
            <a:r>
              <a:rPr lang="en-US" baseline="0" dirty="0" smtClean="0"/>
              <a:t>Advantage if client dies you discover the partial work and can complete it</a:t>
            </a:r>
          </a:p>
          <a:p>
            <a:endParaRPr lang="en-US" baseline="0" dirty="0" smtClean="0"/>
          </a:p>
          <a:p>
            <a:r>
              <a:rPr lang="en-US" baseline="0" dirty="0" smtClean="0"/>
              <a:t>No rollback, like a queue</a:t>
            </a:r>
          </a:p>
          <a:p>
            <a:endParaRPr lang="en-US" baseline="0" dirty="0" smtClean="0"/>
          </a:p>
          <a:p>
            <a:r>
              <a:rPr lang="en-US" baseline="0" dirty="0" smtClean="0"/>
              <a:t>Need two phases for two reasons: for recovery </a:t>
            </a:r>
            <a:r>
              <a:rPr lang="en-US" baseline="0" dirty="0" err="1" smtClean="0"/>
              <a:t>neeed</a:t>
            </a:r>
            <a:r>
              <a:rPr lang="en-US" baseline="0" dirty="0" smtClean="0"/>
              <a:t> to know what needs to be completed.  It also does the concurrency control.  It makes sure two guys don’t step on each other.</a:t>
            </a:r>
          </a:p>
          <a:p>
            <a:endParaRPr lang="en-US" baseline="0" dirty="0" smtClean="0"/>
          </a:p>
          <a:p>
            <a:r>
              <a:rPr lang="en-US" baseline="0" dirty="0" smtClean="0"/>
              <a:t>Order is determined at the head itself.   If this guy started, I will wait.   </a:t>
            </a:r>
          </a:p>
          <a:p>
            <a:endParaRPr lang="en-US" baseline="0" dirty="0" smtClean="0"/>
          </a:p>
          <a:p>
            <a:r>
              <a:rPr lang="en-US" baseline="0" dirty="0" smtClean="0"/>
              <a:t>If middle guy goes down or tail guy goes down just drop it, and you just read from the new.   Same for head.   Removal of replica no action.  Addition bring the new guy up to speed.  So you need a recover protocol. </a:t>
            </a:r>
          </a:p>
          <a:p>
            <a:endParaRPr lang="en-US" baseline="0" dirty="0" smtClean="0"/>
          </a:p>
          <a:p>
            <a:r>
              <a:rPr lang="en-US" baseline="0" dirty="0" smtClean="0"/>
              <a:t>When come back you go into the position of the new head.  Then you get brought up to speed.   Lazy.  Add and remove replicas without pause.  Things keep happening while you bring the stale guys up to speed.</a:t>
            </a:r>
          </a:p>
          <a:p>
            <a:endParaRPr lang="en-US" baseline="0" dirty="0" smtClean="0"/>
          </a:p>
          <a:p>
            <a:r>
              <a:rPr lang="en-US" baseline="0" dirty="0" smtClean="0"/>
              <a:t>New head – all new writes go </a:t>
            </a:r>
            <a:r>
              <a:rPr lang="en-US" baseline="0" dirty="0" err="1" smtClean="0"/>
              <a:t>thorugh</a:t>
            </a:r>
            <a:r>
              <a:rPr lang="en-US" baseline="0" dirty="0" smtClean="0"/>
              <a:t> it first, and all new writes get serialized at the head.   Makes the recovery time bounded.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06F6BB7-C149-4D69-8A8A-9F238FDA5314}"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1388631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6.xml"/><Relationship Id="rId4" Type="http://schemas.microsoft.com/office/2007/relationships/hdphoto" Target="../media/hdphoto1.wdp"/></Relationships>
</file>

<file path=ppt/slideLayouts/_rels/slideLayout8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4DBAF1E-6CE3-48CD-84BA-2E134331D69E}" type="datetime1">
              <a:rPr lang="en-US" smtClean="0">
                <a:solidFill>
                  <a:prstClr val="black">
                    <a:tint val="75000"/>
                  </a:prstClr>
                </a:solidFill>
              </a:rPr>
              <a:t>2/9/2015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1EB088-474E-4E10-AA28-2F10E46874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1715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4607A2-364A-4A26-A51A-F289C9D918D3}" type="datetime1">
              <a:rPr lang="en-US" smtClean="0">
                <a:solidFill>
                  <a:prstClr val="black">
                    <a:tint val="75000"/>
                  </a:prstClr>
                </a:solidFill>
              </a:rPr>
              <a:t>2/9/2015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1EB088-474E-4E10-AA28-2F10E46874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407792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smtClean="0"/>
              <a:t>Author Name</a:t>
            </a:r>
          </a:p>
          <a:p>
            <a:pPr lvl="0"/>
            <a:r>
              <a:rPr lang="en-US" dirty="0" smtClean="0"/>
              <a:t>Title</a:t>
            </a:r>
          </a:p>
        </p:txBody>
      </p:sp>
      <p:sp>
        <p:nvSpPr>
          <p:cNvPr id="5"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447187714"/>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smtClean="0"/>
              <a:t>Author’s Name</a:t>
            </a:r>
          </a:p>
          <a:p>
            <a:pPr lvl="0"/>
            <a:r>
              <a:rPr lang="en-US" dirty="0" smtClean="0"/>
              <a:t>Title</a:t>
            </a:r>
          </a:p>
        </p:txBody>
      </p:sp>
      <p:sp>
        <p:nvSpPr>
          <p:cNvPr id="5"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165254442"/>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5"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722014519"/>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252293314"/>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815200785"/>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4181635648"/>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0510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Blan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588108"/>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7" y="1122363"/>
            <a:ext cx="11034445" cy="2387600"/>
          </a:xfrm>
        </p:spPr>
        <p:txBody>
          <a:bodyPr anchor="b"/>
          <a:lstStyle>
            <a:lvl1pPr algn="l">
              <a:defRPr sz="5996"/>
            </a:lvl1pPr>
          </a:lstStyle>
          <a:p>
            <a:r>
              <a:rPr lang="en-US" dirty="0" smtClean="0"/>
              <a:t>Click to edit Master title style</a:t>
            </a:r>
            <a:endParaRPr lang="en-US" dirty="0"/>
          </a:p>
        </p:txBody>
      </p:sp>
      <p:sp>
        <p:nvSpPr>
          <p:cNvPr id="3" name="Subtitle 2"/>
          <p:cNvSpPr>
            <a:spLocks noGrp="1"/>
          </p:cNvSpPr>
          <p:nvPr>
            <p:ph type="subTitle" idx="1"/>
          </p:nvPr>
        </p:nvSpPr>
        <p:spPr>
          <a:xfrm>
            <a:off x="606177" y="3602038"/>
            <a:ext cx="11034445" cy="1655762"/>
          </a:xfrm>
        </p:spPr>
        <p:txBody>
          <a:bodyPr>
            <a:normAutofit/>
          </a:bodyPr>
          <a:lstStyle>
            <a:lvl1pPr marL="0" indent="0" algn="l">
              <a:buNone/>
              <a:defRPr sz="3599">
                <a:solidFill>
                  <a:schemeClr val="tx1"/>
                </a:solidFill>
              </a:defRPr>
            </a:lvl1pPr>
            <a:lvl2pPr marL="456976" indent="0" algn="ctr">
              <a:buNone/>
              <a:defRPr sz="1999"/>
            </a:lvl2pPr>
            <a:lvl3pPr marL="913950" indent="0" algn="ctr">
              <a:buNone/>
              <a:defRPr sz="1799"/>
            </a:lvl3pPr>
            <a:lvl4pPr marL="1370926" indent="0" algn="ctr">
              <a:buNone/>
              <a:defRPr sz="1600"/>
            </a:lvl4pPr>
            <a:lvl5pPr marL="1827900" indent="0" algn="ctr">
              <a:buNone/>
              <a:defRPr sz="1600"/>
            </a:lvl5pPr>
            <a:lvl6pPr marL="2284875" indent="0" algn="ctr">
              <a:buNone/>
              <a:defRPr sz="1600"/>
            </a:lvl6pPr>
            <a:lvl7pPr marL="2741850" indent="0" algn="ctr">
              <a:buNone/>
              <a:defRPr sz="1600"/>
            </a:lvl7pPr>
            <a:lvl8pPr marL="3198826" indent="0" algn="ctr">
              <a:buNone/>
              <a:defRPr sz="1600"/>
            </a:lvl8pPr>
            <a:lvl9pPr marL="36558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33318745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C02018-7C8F-4908-9921-71EA8685434F}" type="datetime1">
              <a:rPr lang="en-US" smtClean="0">
                <a:solidFill>
                  <a:prstClr val="black">
                    <a:tint val="75000"/>
                  </a:prstClr>
                </a:solidFill>
              </a:rPr>
              <a:t>2/9/2015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1EB088-474E-4E10-AA28-2F10E46874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96901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51639" y="6061766"/>
            <a:ext cx="1517768" cy="326167"/>
          </a:xfrm>
          <a:prstGeom prst="rect">
            <a:avLst/>
          </a:prstGeom>
        </p:spPr>
      </p:pic>
    </p:spTree>
    <p:extLst>
      <p:ext uri="{BB962C8B-B14F-4D97-AF65-F5344CB8AC3E}">
        <p14:creationId xmlns:p14="http://schemas.microsoft.com/office/powerpoint/2010/main" val="5001595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49322" y="6061766"/>
            <a:ext cx="1522404" cy="326167"/>
          </a:xfrm>
          <a:prstGeom prst="rect">
            <a:avLst/>
          </a:prstGeom>
        </p:spPr>
      </p:pic>
    </p:spTree>
    <p:extLst>
      <p:ext uri="{BB962C8B-B14F-4D97-AF65-F5344CB8AC3E}">
        <p14:creationId xmlns:p14="http://schemas.microsoft.com/office/powerpoint/2010/main" val="29556347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solidFill>
                  <a:srgbClr val="92D050"/>
                </a:solidFill>
                <a:latin typeface="+mj-lt"/>
              </a:defRPr>
            </a:lvl1pPr>
          </a:lstStyle>
          <a:p>
            <a:pPr lvl="0"/>
            <a:r>
              <a:rPr lang="en-US" dirty="0" smtClean="0"/>
              <a:t>Speaker Name</a:t>
            </a:r>
          </a:p>
        </p:txBody>
      </p:sp>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b" anchorCtr="0"/>
          <a:lstStyle>
            <a:lvl1pPr>
              <a:defRPr sz="7058" spc="-98" baseline="0">
                <a:gradFill>
                  <a:gsLst>
                    <a:gs pos="100000">
                      <a:schemeClr val="tx1"/>
                    </a:gs>
                    <a:gs pos="0">
                      <a:schemeClr val="tx1"/>
                    </a:gs>
                  </a:gsLst>
                  <a:lin ang="5400000" scaled="0"/>
                </a:gradFill>
              </a:defRPr>
            </a:lvl1pPr>
          </a:lstStyle>
          <a:p>
            <a:r>
              <a:rPr lang="en-US" dirty="0" smtClean="0"/>
              <a:t>Demo title</a:t>
            </a:r>
            <a:endParaRPr lang="en-US" dirty="0"/>
          </a:p>
        </p:txBody>
      </p:sp>
    </p:spTree>
    <p:extLst>
      <p:ext uri="{BB962C8B-B14F-4D97-AF65-F5344CB8AC3E}">
        <p14:creationId xmlns:p14="http://schemas.microsoft.com/office/powerpoint/2010/main" val="36083789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94161">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0849143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7048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5620">
                      <a:schemeClr val="bg1"/>
                    </a:gs>
                    <a:gs pos="0">
                      <a:schemeClr val="bg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39871039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7705403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act Layout_Accent Color 2">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Tree>
    <p:extLst>
      <p:ext uri="{BB962C8B-B14F-4D97-AF65-F5344CB8AC3E}">
        <p14:creationId xmlns:p14="http://schemas.microsoft.com/office/powerpoint/2010/main" val="45579690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61572A-DEB9-41A4-88F1-0AEA3F0FDA9C}" type="datetime1">
              <a:rPr lang="en-US" smtClean="0">
                <a:solidFill>
                  <a:prstClr val="black">
                    <a:tint val="75000"/>
                  </a:prstClr>
                </a:solidFill>
              </a:rPr>
              <a:t>2/9/2015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1EB088-474E-4E10-AA28-2F10E46874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89586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9581674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Layout_Accent Color 1">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136947553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937283237"/>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598506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514621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6264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14271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2089751"/>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3485665"/>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7077130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0"/>
            <a:ext cx="11151917" cy="218797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67196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612B01-4E51-4A0C-9044-206BF9E36434}" type="datetime1">
              <a:rPr lang="en-US" smtClean="0">
                <a:solidFill>
                  <a:prstClr val="black">
                    <a:tint val="75000"/>
                  </a:prstClr>
                </a:solidFill>
              </a:rPr>
              <a:t>2/9/2015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1EB088-474E-4E10-AA28-2F10E46874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17997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7" y="2816940"/>
            <a:ext cx="11034444" cy="2387600"/>
          </a:xfrm>
        </p:spPr>
        <p:txBody>
          <a:bodyPr anchor="b">
            <a:noAutofit/>
          </a:bodyPr>
          <a:lstStyle>
            <a:lvl1pPr algn="l">
              <a:defRPr sz="23888">
                <a:solidFill>
                  <a:schemeClr val="bg1"/>
                </a:solidFill>
              </a:defRPr>
            </a:lvl1pPr>
          </a:lstStyle>
          <a:p>
            <a:r>
              <a:rPr lang="en-US" dirty="0" smtClean="0"/>
              <a:t>web</a:t>
            </a:r>
            <a:endParaRPr lang="en-US" dirty="0"/>
          </a:p>
        </p:txBody>
      </p:sp>
    </p:spTree>
    <p:extLst>
      <p:ext uri="{BB962C8B-B14F-4D97-AF65-F5344CB8AC3E}">
        <p14:creationId xmlns:p14="http://schemas.microsoft.com/office/powerpoint/2010/main" val="265366382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1" y="6256217"/>
            <a:ext cx="2743200" cy="365125"/>
          </a:xfrm>
          <a:prstGeom prst="rect">
            <a:avLst/>
          </a:prstGeom>
        </p:spPr>
        <p:txBody>
          <a:bodyPr/>
          <a:lstStyle/>
          <a:p>
            <a:pPr defTabSz="914367"/>
            <a:fld id="{0A164282-434E-41D4-9582-783D542A7B68}" type="slidenum">
              <a:rPr lang="en-US" smtClean="0">
                <a:solidFill>
                  <a:srgbClr val="505050"/>
                </a:solidFill>
              </a:rPr>
              <a:pPr defTabSz="914367"/>
              <a:t>‹#›</a:t>
            </a:fld>
            <a:endParaRPr lang="en-US">
              <a:solidFill>
                <a:srgbClr val="505050"/>
              </a:solidFill>
            </a:endParaRPr>
          </a:p>
        </p:txBody>
      </p:sp>
    </p:spTree>
    <p:extLst>
      <p:ext uri="{BB962C8B-B14F-4D97-AF65-F5344CB8AC3E}">
        <p14:creationId xmlns:p14="http://schemas.microsoft.com/office/powerpoint/2010/main" val="303376755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51639" y="6061766"/>
            <a:ext cx="1517768" cy="326167"/>
          </a:xfrm>
          <a:prstGeom prst="rect">
            <a:avLst/>
          </a:prstGeom>
        </p:spPr>
      </p:pic>
    </p:spTree>
    <p:extLst>
      <p:ext uri="{BB962C8B-B14F-4D97-AF65-F5344CB8AC3E}">
        <p14:creationId xmlns:p14="http://schemas.microsoft.com/office/powerpoint/2010/main" val="1166059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49322" y="6061766"/>
            <a:ext cx="1522404" cy="326167"/>
          </a:xfrm>
          <a:prstGeom prst="rect">
            <a:avLst/>
          </a:prstGeom>
        </p:spPr>
      </p:pic>
    </p:spTree>
    <p:extLst>
      <p:ext uri="{BB962C8B-B14F-4D97-AF65-F5344CB8AC3E}">
        <p14:creationId xmlns:p14="http://schemas.microsoft.com/office/powerpoint/2010/main" val="8755252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solidFill>
                  <a:srgbClr val="92D050"/>
                </a:solidFill>
                <a:latin typeface="+mj-lt"/>
              </a:defRPr>
            </a:lvl1pPr>
          </a:lstStyle>
          <a:p>
            <a:pPr lvl="0"/>
            <a:r>
              <a:rPr lang="en-US" dirty="0" smtClean="0"/>
              <a:t>Speaker Name</a:t>
            </a:r>
          </a:p>
        </p:txBody>
      </p:sp>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b" anchorCtr="0"/>
          <a:lstStyle>
            <a:lvl1pPr>
              <a:defRPr sz="7058" spc="-98" baseline="0">
                <a:gradFill>
                  <a:gsLst>
                    <a:gs pos="100000">
                      <a:schemeClr val="tx1"/>
                    </a:gs>
                    <a:gs pos="0">
                      <a:schemeClr val="tx1"/>
                    </a:gs>
                  </a:gsLst>
                  <a:lin ang="5400000" scaled="0"/>
                </a:gradFill>
              </a:defRPr>
            </a:lvl1pPr>
          </a:lstStyle>
          <a:p>
            <a:r>
              <a:rPr lang="en-US" dirty="0" smtClean="0"/>
              <a:t>Demo title</a:t>
            </a:r>
            <a:endParaRPr lang="en-US" dirty="0"/>
          </a:p>
        </p:txBody>
      </p:sp>
    </p:spTree>
    <p:extLst>
      <p:ext uri="{BB962C8B-B14F-4D97-AF65-F5344CB8AC3E}">
        <p14:creationId xmlns:p14="http://schemas.microsoft.com/office/powerpoint/2010/main" val="35053282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94161">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6329032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1726178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5620">
                      <a:schemeClr val="bg1"/>
                    </a:gs>
                    <a:gs pos="0">
                      <a:schemeClr val="bg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414317731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1156251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act Layout_Accent Color 2">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Tree>
    <p:extLst>
      <p:ext uri="{BB962C8B-B14F-4D97-AF65-F5344CB8AC3E}">
        <p14:creationId xmlns:p14="http://schemas.microsoft.com/office/powerpoint/2010/main" val="56885173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A2F445-7DA7-45A5-B8C6-06FB09240BA0}" type="datetime1">
              <a:rPr lang="en-US" smtClean="0">
                <a:solidFill>
                  <a:prstClr val="black">
                    <a:tint val="75000"/>
                  </a:prstClr>
                </a:solidFill>
              </a:rPr>
              <a:t>2/9/2015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1EB088-474E-4E10-AA28-2F10E46874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29402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1372894721"/>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Layout_Accent Color 1">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58135829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747204556"/>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6906691"/>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340932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5077633"/>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86283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2089751"/>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4624048"/>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584653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0"/>
            <a:ext cx="11151917" cy="218797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773301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F1D3BA-B685-4FB5-94F0-3FC17816E33E}" type="datetime1">
              <a:rPr lang="en-US" smtClean="0">
                <a:solidFill>
                  <a:prstClr val="black">
                    <a:tint val="75000"/>
                  </a:prstClr>
                </a:solidFill>
              </a:rPr>
              <a:t>2/9/2015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F1EB088-474E-4E10-AA28-2F10E46874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530423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7" y="2816940"/>
            <a:ext cx="11034444" cy="2387600"/>
          </a:xfrm>
        </p:spPr>
        <p:txBody>
          <a:bodyPr anchor="b">
            <a:noAutofit/>
          </a:bodyPr>
          <a:lstStyle>
            <a:lvl1pPr algn="l">
              <a:defRPr sz="23888">
                <a:solidFill>
                  <a:schemeClr val="bg1"/>
                </a:solidFill>
              </a:defRPr>
            </a:lvl1pPr>
          </a:lstStyle>
          <a:p>
            <a:r>
              <a:rPr lang="en-US" dirty="0" smtClean="0"/>
              <a:t>web</a:t>
            </a:r>
            <a:endParaRPr lang="en-US" dirty="0"/>
          </a:p>
        </p:txBody>
      </p:sp>
    </p:spTree>
    <p:extLst>
      <p:ext uri="{BB962C8B-B14F-4D97-AF65-F5344CB8AC3E}">
        <p14:creationId xmlns:p14="http://schemas.microsoft.com/office/powerpoint/2010/main" val="155832150"/>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1" y="6256217"/>
            <a:ext cx="2743200" cy="365125"/>
          </a:xfrm>
          <a:prstGeom prst="rect">
            <a:avLst/>
          </a:prstGeom>
        </p:spPr>
        <p:txBody>
          <a:bodyPr/>
          <a:lstStyle/>
          <a:p>
            <a:pPr defTabSz="914367"/>
            <a:fld id="{0A164282-434E-41D4-9582-783D542A7B68}" type="slidenum">
              <a:rPr lang="en-US" smtClean="0">
                <a:solidFill>
                  <a:srgbClr val="505050"/>
                </a:solidFill>
              </a:rPr>
              <a:pPr defTabSz="914367"/>
              <a:t>‹#›</a:t>
            </a:fld>
            <a:endParaRPr lang="en-US">
              <a:solidFill>
                <a:srgbClr val="505050"/>
              </a:solidFill>
            </a:endParaRPr>
          </a:p>
        </p:txBody>
      </p:sp>
    </p:spTree>
    <p:extLst>
      <p:ext uri="{BB962C8B-B14F-4D97-AF65-F5344CB8AC3E}">
        <p14:creationId xmlns:p14="http://schemas.microsoft.com/office/powerpoint/2010/main" val="249820525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2CC96D-D973-4AFE-AA92-E91553047998}" type="datetime1">
              <a:rPr lang="en-US" smtClean="0">
                <a:solidFill>
                  <a:prstClr val="black">
                    <a:tint val="75000"/>
                  </a:prstClr>
                </a:solidFill>
              </a:rPr>
              <a:t>2/9/2015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1EB088-474E-4E10-AA28-2F10E46874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646032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AAC797-E2D3-4CF2-91B9-972149ACF103}" type="datetime1">
              <a:rPr lang="en-US" smtClean="0">
                <a:solidFill>
                  <a:prstClr val="black">
                    <a:tint val="75000"/>
                  </a:prstClr>
                </a:solidFill>
              </a:rPr>
              <a:t>2/9/2015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1EB088-474E-4E10-AA28-2F10E46874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00237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F5D448-CD05-4D13-8BA2-58B10F90238B}" type="datetime1">
              <a:rPr lang="en-US" smtClean="0">
                <a:solidFill>
                  <a:prstClr val="black">
                    <a:tint val="75000"/>
                  </a:prstClr>
                </a:solidFill>
              </a:rPr>
              <a:t>2/9/2015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1EB088-474E-4E10-AA28-2F10E46874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787953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65D89B-45D7-41E9-B3F7-986782667539}" type="datetime1">
              <a:rPr lang="en-US" smtClean="0">
                <a:solidFill>
                  <a:prstClr val="black">
                    <a:tint val="75000"/>
                  </a:prstClr>
                </a:solidFill>
              </a:rPr>
              <a:t>2/9/2015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1EB088-474E-4E10-AA28-2F10E46874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103701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457A7D-B871-4F43-8E31-9ABF36281D24}" type="datetime1">
              <a:rPr lang="en-US" smtClean="0">
                <a:solidFill>
                  <a:prstClr val="black">
                    <a:tint val="75000"/>
                  </a:prstClr>
                </a:solidFill>
              </a:rPr>
              <a:t>2/9/2015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F1EB088-474E-4E10-AA28-2F10E46874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34465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D32259-9DC7-417F-B8EA-FA68A1D40CC8}" type="datetime1">
              <a:rPr lang="en-US" smtClean="0">
                <a:solidFill>
                  <a:prstClr val="black">
                    <a:tint val="75000"/>
                  </a:prstClr>
                </a:solidFill>
              </a:rPr>
              <a:t>2/9/2015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F1EB088-474E-4E10-AA28-2F10E46874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5084330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FE4ED-FFB8-4120-87C5-9070D5F0988F}" type="datetime1">
              <a:rPr lang="en-US" smtClean="0">
                <a:solidFill>
                  <a:prstClr val="black">
                    <a:tint val="75000"/>
                  </a:prstClr>
                </a:solidFill>
              </a:rPr>
              <a:t>2/9/2015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F1EB088-474E-4E10-AA28-2F10E46874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341006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E30B27-3409-4993-A57B-65681B65E52B}" type="datetime1">
              <a:rPr lang="en-US" smtClean="0">
                <a:solidFill>
                  <a:prstClr val="black">
                    <a:tint val="75000"/>
                  </a:prstClr>
                </a:solidFill>
              </a:rPr>
              <a:t>2/9/2015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1EB088-474E-4E10-AA28-2F10E46874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4453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7D7BD4D-0DBD-4559-91C4-DDFA19C140C1}" type="datetime1">
              <a:rPr lang="en-US" smtClean="0">
                <a:solidFill>
                  <a:prstClr val="black">
                    <a:tint val="75000"/>
                  </a:prstClr>
                </a:solidFill>
              </a:rPr>
              <a:t>2/9/2015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F1EB088-474E-4E10-AA28-2F10E46874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6948883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41B8B7-36AB-45F2-8ACE-DC179F91A4AD}" type="datetime1">
              <a:rPr lang="en-US" smtClean="0">
                <a:solidFill>
                  <a:prstClr val="black">
                    <a:tint val="75000"/>
                  </a:prstClr>
                </a:solidFill>
              </a:rPr>
              <a:t>2/9/2015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1EB088-474E-4E10-AA28-2F10E46874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4231602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1B4088-5DF0-4073-A0C2-1410FA700DF9}" type="datetime1">
              <a:rPr lang="en-US" smtClean="0">
                <a:solidFill>
                  <a:prstClr val="black">
                    <a:tint val="75000"/>
                  </a:prstClr>
                </a:solidFill>
              </a:rPr>
              <a:t>2/9/2015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1EB088-474E-4E10-AA28-2F10E46874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2742929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CBA138-0C22-4E9F-9376-1F81EF2C3242}" type="datetime1">
              <a:rPr lang="en-US" smtClean="0">
                <a:solidFill>
                  <a:prstClr val="black">
                    <a:tint val="75000"/>
                  </a:prstClr>
                </a:solidFill>
              </a:rPr>
              <a:t>2/9/2015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1EB088-474E-4E10-AA28-2F10E46874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602314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51639" y="6061766"/>
            <a:ext cx="1517768" cy="326167"/>
          </a:xfrm>
          <a:prstGeom prst="rect">
            <a:avLst/>
          </a:prstGeom>
        </p:spPr>
      </p:pic>
    </p:spTree>
    <p:extLst>
      <p:ext uri="{BB962C8B-B14F-4D97-AF65-F5344CB8AC3E}">
        <p14:creationId xmlns:p14="http://schemas.microsoft.com/office/powerpoint/2010/main" val="4000017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49322" y="6061766"/>
            <a:ext cx="1522404" cy="326167"/>
          </a:xfrm>
          <a:prstGeom prst="rect">
            <a:avLst/>
          </a:prstGeom>
        </p:spPr>
      </p:pic>
    </p:spTree>
    <p:extLst>
      <p:ext uri="{BB962C8B-B14F-4D97-AF65-F5344CB8AC3E}">
        <p14:creationId xmlns:p14="http://schemas.microsoft.com/office/powerpoint/2010/main" val="3475778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solidFill>
                  <a:srgbClr val="92D050"/>
                </a:solidFill>
                <a:latin typeface="+mj-lt"/>
              </a:defRPr>
            </a:lvl1pPr>
          </a:lstStyle>
          <a:p>
            <a:pPr lvl="0"/>
            <a:r>
              <a:rPr lang="en-US" dirty="0" smtClean="0"/>
              <a:t>Speaker Name</a:t>
            </a:r>
          </a:p>
        </p:txBody>
      </p:sp>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b" anchorCtr="0"/>
          <a:lstStyle>
            <a:lvl1pPr>
              <a:defRPr sz="7058" spc="-98" baseline="0">
                <a:gradFill>
                  <a:gsLst>
                    <a:gs pos="100000">
                      <a:schemeClr val="tx1"/>
                    </a:gs>
                    <a:gs pos="0">
                      <a:schemeClr val="tx1"/>
                    </a:gs>
                  </a:gsLst>
                  <a:lin ang="5400000" scaled="0"/>
                </a:gradFill>
              </a:defRPr>
            </a:lvl1pPr>
          </a:lstStyle>
          <a:p>
            <a:r>
              <a:rPr lang="en-US" dirty="0" smtClean="0"/>
              <a:t>Demo title</a:t>
            </a:r>
            <a:endParaRPr lang="en-US" dirty="0"/>
          </a:p>
        </p:txBody>
      </p:sp>
    </p:spTree>
    <p:extLst>
      <p:ext uri="{BB962C8B-B14F-4D97-AF65-F5344CB8AC3E}">
        <p14:creationId xmlns:p14="http://schemas.microsoft.com/office/powerpoint/2010/main" val="37324919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94161">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904114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313166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5620">
                      <a:schemeClr val="bg1"/>
                    </a:gs>
                    <a:gs pos="0">
                      <a:schemeClr val="bg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99191818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99121447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11B414-6059-487D-80CF-4739767D7DCE}" type="datetime1">
              <a:rPr lang="en-US" smtClean="0">
                <a:solidFill>
                  <a:prstClr val="black">
                    <a:tint val="75000"/>
                  </a:prstClr>
                </a:solidFill>
              </a:rPr>
              <a:t>2/9/2015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F1EB088-474E-4E10-AA28-2F10E46874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07800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act Layout_Accent Color 2">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Tree>
    <p:extLst>
      <p:ext uri="{BB962C8B-B14F-4D97-AF65-F5344CB8AC3E}">
        <p14:creationId xmlns:p14="http://schemas.microsoft.com/office/powerpoint/2010/main" val="25802903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3538409892"/>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Quote Layout_Accent Color 1">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10416057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266975260"/>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3145556"/>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75323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476962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614502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2089751"/>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50086055"/>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3596139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F55685-E927-47E7-8D3A-FB78E011642D}" type="datetime1">
              <a:rPr lang="en-US" smtClean="0">
                <a:solidFill>
                  <a:prstClr val="black">
                    <a:tint val="75000"/>
                  </a:prstClr>
                </a:solidFill>
              </a:rPr>
              <a:t>2/9/2015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1EB088-474E-4E10-AA28-2F10E46874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576687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8" y="1447800"/>
            <a:ext cx="11151917" cy="218797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44593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7" y="2816940"/>
            <a:ext cx="11034444" cy="2387600"/>
          </a:xfrm>
        </p:spPr>
        <p:txBody>
          <a:bodyPr anchor="b">
            <a:noAutofit/>
          </a:bodyPr>
          <a:lstStyle>
            <a:lvl1pPr algn="l">
              <a:defRPr sz="23888">
                <a:solidFill>
                  <a:schemeClr val="bg1"/>
                </a:solidFill>
              </a:defRPr>
            </a:lvl1pPr>
          </a:lstStyle>
          <a:p>
            <a:r>
              <a:rPr lang="en-US" dirty="0" smtClean="0"/>
              <a:t>web</a:t>
            </a:r>
            <a:endParaRPr lang="en-US" dirty="0"/>
          </a:p>
        </p:txBody>
      </p:sp>
    </p:spTree>
    <p:extLst>
      <p:ext uri="{BB962C8B-B14F-4D97-AF65-F5344CB8AC3E}">
        <p14:creationId xmlns:p14="http://schemas.microsoft.com/office/powerpoint/2010/main" val="297483772"/>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1" y="6256217"/>
            <a:ext cx="2743200" cy="365125"/>
          </a:xfrm>
          <a:prstGeom prst="rect">
            <a:avLst/>
          </a:prstGeom>
        </p:spPr>
        <p:txBody>
          <a:bodyPr/>
          <a:lstStyle/>
          <a:p>
            <a:pPr defTabSz="914367"/>
            <a:fld id="{0A164282-434E-41D4-9582-783D542A7B68}" type="slidenum">
              <a:rPr lang="en-US" smtClean="0">
                <a:solidFill>
                  <a:srgbClr val="505050"/>
                </a:solidFill>
              </a:rPr>
              <a:pPr defTabSz="914367"/>
              <a:t>‹#›</a:t>
            </a:fld>
            <a:endParaRPr lang="en-US">
              <a:solidFill>
                <a:srgbClr val="505050"/>
              </a:solidFill>
            </a:endParaRPr>
          </a:p>
        </p:txBody>
      </p:sp>
    </p:spTree>
    <p:extLst>
      <p:ext uri="{BB962C8B-B14F-4D97-AF65-F5344CB8AC3E}">
        <p14:creationId xmlns:p14="http://schemas.microsoft.com/office/powerpoint/2010/main" val="3926698991"/>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221384" y="6061766"/>
            <a:ext cx="1522404" cy="326167"/>
          </a:xfrm>
          <a:prstGeom prst="rect">
            <a:avLst/>
          </a:prstGeom>
        </p:spPr>
      </p:pic>
    </p:spTree>
    <p:extLst>
      <p:ext uri="{BB962C8B-B14F-4D97-AF65-F5344CB8AC3E}">
        <p14:creationId xmlns:p14="http://schemas.microsoft.com/office/powerpoint/2010/main" val="413492967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9ED7"/>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13" name="Rectangle 12"/>
          <p:cNvSpPr/>
          <p:nvPr userDrawn="1"/>
        </p:nvSpPr>
        <p:spPr bwMode="white">
          <a:xfrm>
            <a:off x="623"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14"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
        <p:nvSpPr>
          <p:cNvPr id="17"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a:t>
            </a:r>
            <a:endParaRPr lang="en-US" dirty="0"/>
          </a:p>
        </p:txBody>
      </p:sp>
    </p:spTree>
    <p:extLst>
      <p:ext uri="{BB962C8B-B14F-4D97-AF65-F5344CB8AC3E}">
        <p14:creationId xmlns:p14="http://schemas.microsoft.com/office/powerpoint/2010/main" val="326605858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1.34362E-6 L -3.90605E-7 -1.34362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endParaRPr>
          </a:p>
        </p:txBody>
      </p:sp>
      <p:sp>
        <p:nvSpPr>
          <p:cNvPr id="14"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
        <p:nvSpPr>
          <p:cNvPr id="15"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smtClean="0"/>
              <a:t>Session Code</a:t>
            </a:r>
            <a:endParaRPr lang="en-US" dirty="0"/>
          </a:p>
        </p:txBody>
      </p:sp>
    </p:spTree>
    <p:extLst>
      <p:ext uri="{BB962C8B-B14F-4D97-AF65-F5344CB8AC3E}">
        <p14:creationId xmlns:p14="http://schemas.microsoft.com/office/powerpoint/2010/main" val="289950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a:p>
        </p:txBody>
      </p:sp>
    </p:spTree>
    <p:extLst>
      <p:ext uri="{BB962C8B-B14F-4D97-AF65-F5344CB8AC3E}">
        <p14:creationId xmlns:p14="http://schemas.microsoft.com/office/powerpoint/2010/main" val="1032360686"/>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638600" y="298255"/>
            <a:ext cx="5289112"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smtClean="0"/>
              <a:t>Speaker Name</a:t>
            </a:r>
          </a:p>
        </p:txBody>
      </p:sp>
      <p:sp>
        <p:nvSpPr>
          <p:cNvPr id="7"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44459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623" y="2907733"/>
            <a:ext cx="12191377" cy="3582366"/>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8964247" cy="2697988"/>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91168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smtClean="0"/>
              <a:t>Section title</a:t>
            </a:r>
            <a:endParaRPr lang="en-US" dirty="0"/>
          </a:p>
        </p:txBody>
      </p:sp>
      <p:sp>
        <p:nvSpPr>
          <p:cNvPr id="3"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3521342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32296F-0680-4DC0-84AF-122C88E1EDA4}" type="datetime1">
              <a:rPr lang="en-US" smtClean="0">
                <a:solidFill>
                  <a:prstClr val="black">
                    <a:tint val="75000"/>
                  </a:prstClr>
                </a:solidFill>
              </a:rPr>
              <a:t>2/9/2015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1EB088-474E-4E10-AA28-2F10E46874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755452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
        <p:nvSpPr>
          <p:cNvPr id="3"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930958830"/>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
        <p:nvSpPr>
          <p:cNvPr id="3"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505050">
                        <a:alpha val="50000"/>
                      </a:srgbClr>
                    </a:gs>
                    <a:gs pos="86000">
                      <a:srgbClr val="505050">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1804675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148978281"/>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600685048"/>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4098325127"/>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33135646"/>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186374958"/>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smtClean="0"/>
              <a:t>Click to edit Master title style</a:t>
            </a:r>
            <a:endParaRPr lang="en-US" dirty="0"/>
          </a:p>
        </p:txBody>
      </p:sp>
      <p:sp>
        <p:nvSpPr>
          <p:cNvPr id="3"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2060967599"/>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
        <p:nvSpPr>
          <p:cNvPr id="3"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439174744"/>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
        <p:nvSpPr>
          <p:cNvPr id="3" name="TextBox 7"/>
          <p:cNvSpPr txBox="1"/>
          <p:nvPr userDrawn="1"/>
        </p:nvSpPr>
        <p:spPr bwMode="white">
          <a:xfrm>
            <a:off x="4244628" y="6566924"/>
            <a:ext cx="370274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38776967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21" Type="http://schemas.openxmlformats.org/officeDocument/2006/relationships/theme" Target="../theme/theme3.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21" Type="http://schemas.openxmlformats.org/officeDocument/2006/relationships/theme" Target="../theme/theme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slideLayout" Target="../slideLayouts/slideLayout95.xml"/><Relationship Id="rId18" Type="http://schemas.openxmlformats.org/officeDocument/2006/relationships/slideLayout" Target="../slideLayouts/slideLayout100.xml"/><Relationship Id="rId26" Type="http://schemas.openxmlformats.org/officeDocument/2006/relationships/slideLayout" Target="../slideLayouts/slideLayout108.xml"/><Relationship Id="rId3" Type="http://schemas.openxmlformats.org/officeDocument/2006/relationships/slideLayout" Target="../slideLayouts/slideLayout85.xml"/><Relationship Id="rId21" Type="http://schemas.openxmlformats.org/officeDocument/2006/relationships/slideLayout" Target="../slideLayouts/slideLayout103.xml"/><Relationship Id="rId7" Type="http://schemas.openxmlformats.org/officeDocument/2006/relationships/slideLayout" Target="../slideLayouts/slideLayout89.xml"/><Relationship Id="rId12" Type="http://schemas.openxmlformats.org/officeDocument/2006/relationships/slideLayout" Target="../slideLayouts/slideLayout94.xml"/><Relationship Id="rId17" Type="http://schemas.openxmlformats.org/officeDocument/2006/relationships/slideLayout" Target="../slideLayouts/slideLayout99.xml"/><Relationship Id="rId25" Type="http://schemas.openxmlformats.org/officeDocument/2006/relationships/slideLayout" Target="../slideLayouts/slideLayout107.xml"/><Relationship Id="rId2" Type="http://schemas.openxmlformats.org/officeDocument/2006/relationships/slideLayout" Target="../slideLayouts/slideLayout84.xml"/><Relationship Id="rId16" Type="http://schemas.openxmlformats.org/officeDocument/2006/relationships/slideLayout" Target="../slideLayouts/slideLayout98.xml"/><Relationship Id="rId20" Type="http://schemas.openxmlformats.org/officeDocument/2006/relationships/slideLayout" Target="../slideLayouts/slideLayout102.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24" Type="http://schemas.openxmlformats.org/officeDocument/2006/relationships/slideLayout" Target="../slideLayouts/slideLayout106.xml"/><Relationship Id="rId5" Type="http://schemas.openxmlformats.org/officeDocument/2006/relationships/slideLayout" Target="../slideLayouts/slideLayout87.xml"/><Relationship Id="rId15" Type="http://schemas.openxmlformats.org/officeDocument/2006/relationships/slideLayout" Target="../slideLayouts/slideLayout97.xml"/><Relationship Id="rId23" Type="http://schemas.openxmlformats.org/officeDocument/2006/relationships/slideLayout" Target="../slideLayouts/slideLayout105.xml"/><Relationship Id="rId28" Type="http://schemas.openxmlformats.org/officeDocument/2006/relationships/image" Target="../media/image4.png"/><Relationship Id="rId10" Type="http://schemas.openxmlformats.org/officeDocument/2006/relationships/slideLayout" Target="../slideLayouts/slideLayout92.xml"/><Relationship Id="rId19" Type="http://schemas.openxmlformats.org/officeDocument/2006/relationships/slideLayout" Target="../slideLayouts/slideLayout101.xml"/><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slideLayout" Target="../slideLayouts/slideLayout96.xml"/><Relationship Id="rId22" Type="http://schemas.openxmlformats.org/officeDocument/2006/relationships/slideLayout" Target="../slideLayouts/slideLayout104.xml"/><Relationship Id="rId27"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52DDAE-480D-4B18-B22D-4A05E0363B17}" type="datetime1">
              <a:rPr lang="en-US" smtClean="0">
                <a:solidFill>
                  <a:prstClr val="black">
                    <a:tint val="75000"/>
                  </a:prstClr>
                </a:solidFill>
              </a:rPr>
              <a:t>2/9/2015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Microsoft Corporation</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1EB088-474E-4E10-AA28-2F10E46874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2346062"/>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8D9F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22"/>
          <a:stretch>
            <a:fillRect/>
          </a:stretch>
        </p:blipFill>
        <p:spPr>
          <a:xfrm>
            <a:off x="8755701" y="-1175754"/>
            <a:ext cx="3436299" cy="1167971"/>
          </a:xfrm>
          <a:prstGeom prst="rect">
            <a:avLst/>
          </a:prstGeom>
        </p:spPr>
      </p:pic>
    </p:spTree>
    <p:extLst>
      <p:ext uri="{BB962C8B-B14F-4D97-AF65-F5344CB8AC3E}">
        <p14:creationId xmlns:p14="http://schemas.microsoft.com/office/powerpoint/2010/main" val="1306570123"/>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 id="2147483847" r:id="rId19"/>
    <p:sldLayoutId id="2147483848" r:id="rId20"/>
  </p:sldLayoutIdLst>
  <p:transition>
    <p:fade/>
  </p:transition>
  <p:timing>
    <p:tnLst>
      <p:par>
        <p:cTn id="1" dur="indefinite" restart="never" nodeType="tmRoot"/>
      </p:par>
    </p:tnLst>
  </p:timing>
  <p:hf sldNum="0" hd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D9F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22"/>
          <a:stretch>
            <a:fillRect/>
          </a:stretch>
        </p:blipFill>
        <p:spPr>
          <a:xfrm>
            <a:off x="8755701" y="-1175754"/>
            <a:ext cx="3436299" cy="1167971"/>
          </a:xfrm>
          <a:prstGeom prst="rect">
            <a:avLst/>
          </a:prstGeom>
        </p:spPr>
      </p:pic>
    </p:spTree>
    <p:extLst>
      <p:ext uri="{BB962C8B-B14F-4D97-AF65-F5344CB8AC3E}">
        <p14:creationId xmlns:p14="http://schemas.microsoft.com/office/powerpoint/2010/main" val="1346130725"/>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 id="2147483867" r:id="rId18"/>
    <p:sldLayoutId id="2147483868" r:id="rId19"/>
    <p:sldLayoutId id="2147483869" r:id="rId20"/>
  </p:sldLayoutIdLst>
  <p:transition>
    <p:fade/>
  </p:transition>
  <p:timing>
    <p:tnLst>
      <p:par>
        <p:cTn id="1" dur="indefinite" restart="never" nodeType="tmRoot"/>
      </p:par>
    </p:tnLst>
  </p:timing>
  <p:hf sldNum="0" hd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C8D31-22DB-46BD-A1EB-BDBAEC50549D}" type="datetime1">
              <a:rPr lang="en-US" smtClean="0">
                <a:solidFill>
                  <a:prstClr val="black">
                    <a:tint val="75000"/>
                  </a:prstClr>
                </a:solidFill>
              </a:rPr>
              <a:t>2/9/2015</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Microsoft Corporation</a:t>
            </a: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1EB088-474E-4E10-AA28-2F10E46874A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2200592"/>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8D9F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22"/>
          <a:stretch>
            <a:fillRect/>
          </a:stretch>
        </p:blipFill>
        <p:spPr>
          <a:xfrm>
            <a:off x="8755701" y="-1175754"/>
            <a:ext cx="3436299" cy="1167971"/>
          </a:xfrm>
          <a:prstGeom prst="rect">
            <a:avLst/>
          </a:prstGeom>
        </p:spPr>
      </p:pic>
    </p:spTree>
    <p:extLst>
      <p:ext uri="{BB962C8B-B14F-4D97-AF65-F5344CB8AC3E}">
        <p14:creationId xmlns:p14="http://schemas.microsoft.com/office/powerpoint/2010/main" val="2312267295"/>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 id="2147483912" r:id="rId18"/>
    <p:sldLayoutId id="2147483913" r:id="rId19"/>
    <p:sldLayoutId id="2147483914" r:id="rId20"/>
  </p:sldLayoutIdLst>
  <p:transition>
    <p:fade/>
  </p:transition>
  <p:timing>
    <p:tnLst>
      <p:par>
        <p:cTn id="1" dur="indefinite" restart="never" nodeType="tmRoot"/>
      </p:par>
    </p:tnLst>
  </p:timing>
  <p:hf sldNum="0" hd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8"/>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2183253701"/>
      </p:ext>
    </p:extLst>
  </p:cSld>
  <p:clrMap bg1="dk1" tx1="lt1" bg2="dk2" tx2="lt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 id="2147483927" r:id="rId12"/>
    <p:sldLayoutId id="2147483928" r:id="rId13"/>
    <p:sldLayoutId id="2147483929" r:id="rId14"/>
    <p:sldLayoutId id="2147483930" r:id="rId15"/>
    <p:sldLayoutId id="2147483931" r:id="rId16"/>
    <p:sldLayoutId id="2147483932" r:id="rId17"/>
    <p:sldLayoutId id="2147483933" r:id="rId18"/>
    <p:sldLayoutId id="2147483934" r:id="rId19"/>
    <p:sldLayoutId id="2147483935" r:id="rId20"/>
    <p:sldLayoutId id="2147483936" r:id="rId21"/>
    <p:sldLayoutId id="2147483937" r:id="rId22"/>
    <p:sldLayoutId id="2147483938" r:id="rId23"/>
    <p:sldLayoutId id="2147483939" r:id="rId24"/>
    <p:sldLayoutId id="2147483940" r:id="rId25"/>
    <p:sldLayoutId id="2147483941" r:id="rId26"/>
  </p:sldLayoutIdLst>
  <p:transition>
    <p:fade/>
  </p:transition>
  <p:timing>
    <p:tnLst>
      <p:par>
        <p:cTn id="1" dur="indefinite" restart="never" nodeType="tmRoot"/>
      </p:par>
    </p:tnLst>
  </p:timing>
  <p:hf sldNum="0" hdr="0" dt="0"/>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07.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31593"/>
            <a:ext cx="9144000" cy="2387600"/>
          </a:xfrm>
        </p:spPr>
        <p:txBody>
          <a:bodyPr>
            <a:normAutofit fontScale="90000"/>
          </a:bodyPr>
          <a:lstStyle/>
          <a:p>
            <a:r>
              <a:rPr lang="en-US" dirty="0" smtClean="0"/>
              <a:t>RTable : Synchronous Replication Over Azure Tables</a:t>
            </a:r>
            <a:endParaRPr lang="en-US" dirty="0"/>
          </a:p>
        </p:txBody>
      </p:sp>
      <p:sp>
        <p:nvSpPr>
          <p:cNvPr id="3" name="Subtitle 2"/>
          <p:cNvSpPr>
            <a:spLocks noGrp="1"/>
          </p:cNvSpPr>
          <p:nvPr>
            <p:ph type="subTitle" idx="1"/>
          </p:nvPr>
        </p:nvSpPr>
        <p:spPr>
          <a:xfrm>
            <a:off x="1523999" y="4133484"/>
            <a:ext cx="9552039" cy="1655762"/>
          </a:xfrm>
        </p:spPr>
        <p:txBody>
          <a:bodyPr>
            <a:normAutofit fontScale="92500" lnSpcReduction="10000"/>
          </a:bodyPr>
          <a:lstStyle/>
          <a:p>
            <a:r>
              <a:rPr lang="en-US" dirty="0" smtClean="0"/>
              <a:t>Albert Greenberg</a:t>
            </a:r>
          </a:p>
          <a:p>
            <a:r>
              <a:rPr lang="en-US" dirty="0" smtClean="0"/>
              <a:t>Distinguished Engineer, Director @ Microsoft Azure Networking</a:t>
            </a:r>
          </a:p>
          <a:p>
            <a:endParaRPr lang="en-US" dirty="0"/>
          </a:p>
          <a:p>
            <a:r>
              <a:rPr lang="en-US" dirty="0" smtClean="0"/>
              <a:t>Speaking on behalf of Microsoft Azure Networking and Microsoft Research</a:t>
            </a:r>
            <a:endParaRPr lang="en-US" dirty="0"/>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Tree>
    <p:extLst>
      <p:ext uri="{BB962C8B-B14F-4D97-AF65-F5344CB8AC3E}">
        <p14:creationId xmlns:p14="http://schemas.microsoft.com/office/powerpoint/2010/main" val="38927205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7300" y="16329"/>
            <a:ext cx="9448800" cy="1143000"/>
          </a:xfrm>
        </p:spPr>
        <p:txBody>
          <a:bodyPr>
            <a:normAutofit/>
          </a:bodyPr>
          <a:lstStyle/>
          <a:p>
            <a:pPr algn="ctr"/>
            <a:r>
              <a:rPr lang="en-US" dirty="0" smtClean="0"/>
              <a:t>RTable: Write</a:t>
            </a: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2022493921"/>
              </p:ext>
            </p:extLst>
          </p:nvPr>
        </p:nvGraphicFramePr>
        <p:xfrm>
          <a:off x="344607" y="1445488"/>
          <a:ext cx="2740656" cy="771650"/>
        </p:xfrm>
        <a:graphic>
          <a:graphicData uri="http://schemas.openxmlformats.org/drawingml/2006/table">
            <a:tbl>
              <a:tblPr firstRow="1" bandRow="1"/>
              <a:tblGrid>
                <a:gridCol w="685164"/>
                <a:gridCol w="685164"/>
                <a:gridCol w="685164"/>
                <a:gridCol w="685164"/>
              </a:tblGrid>
              <a:tr h="385825">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  Key</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Lock</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Version</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Data</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r>
                        <a:rPr lang="en-US" sz="1400" dirty="0" smtClean="0">
                          <a:solidFill>
                            <a:schemeClr val="bg1"/>
                          </a:solidFill>
                        </a:rPr>
                        <a:t>K1</a:t>
                      </a:r>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0</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10</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D</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r>
            </a:tbl>
          </a:graphicData>
        </a:graphic>
      </p:graphicFrame>
      <p:grpSp>
        <p:nvGrpSpPr>
          <p:cNvPr id="3" name="Group 2"/>
          <p:cNvGrpSpPr/>
          <p:nvPr/>
        </p:nvGrpSpPr>
        <p:grpSpPr>
          <a:xfrm>
            <a:off x="2781309" y="2366738"/>
            <a:ext cx="1867833" cy="538301"/>
            <a:chOff x="3763528" y="1524001"/>
            <a:chExt cx="1867833" cy="538301"/>
          </a:xfrm>
        </p:grpSpPr>
        <p:sp>
          <p:nvSpPr>
            <p:cNvPr id="14" name="TextBox 13"/>
            <p:cNvSpPr txBox="1"/>
            <p:nvPr/>
          </p:nvSpPr>
          <p:spPr>
            <a:xfrm>
              <a:off x="3763528" y="1524001"/>
              <a:ext cx="1867833" cy="524887"/>
            </a:xfrm>
            <a:prstGeom prst="rect">
              <a:avLst/>
            </a:prstGeom>
            <a:noFill/>
          </p:spPr>
          <p:txBody>
            <a:bodyPr wrap="square" rtlCol="0">
              <a:spAutoFit/>
            </a:bodyPr>
            <a:lstStyle/>
            <a:p>
              <a:pPr defTabSz="719772"/>
              <a:r>
                <a:rPr lang="en-US" sz="2811" dirty="0">
                  <a:solidFill>
                    <a:prstClr val="white"/>
                  </a:solidFill>
                </a:rPr>
                <a:t>     </a:t>
              </a:r>
              <a:r>
                <a:rPr lang="en-US" sz="2343" dirty="0">
                  <a:solidFill>
                    <a:prstClr val="white"/>
                  </a:solidFill>
                </a:rPr>
                <a:t>Prepare</a:t>
              </a:r>
            </a:p>
          </p:txBody>
        </p:sp>
        <p:cxnSp>
          <p:nvCxnSpPr>
            <p:cNvPr id="21" name="Straight Arrow Connector 20"/>
            <p:cNvCxnSpPr/>
            <p:nvPr/>
          </p:nvCxnSpPr>
          <p:spPr>
            <a:xfrm flipV="1">
              <a:off x="4169515" y="2061414"/>
              <a:ext cx="1055860" cy="888"/>
            </a:xfrm>
            <a:prstGeom prst="straightConnector1">
              <a:avLst/>
            </a:prstGeom>
            <a:noFill/>
            <a:ln w="3810" cap="flat" cmpd="sng" algn="ctr">
              <a:solidFill>
                <a:sysClr val="window" lastClr="FFFFFF"/>
              </a:solidFill>
              <a:prstDash val="solid"/>
              <a:miter lim="800000"/>
              <a:tailEnd type="triangle" w="sm" len="sm"/>
            </a:ln>
            <a:effectLst/>
          </p:spPr>
        </p:cxnSp>
      </p:grpSp>
      <p:grpSp>
        <p:nvGrpSpPr>
          <p:cNvPr id="4" name="Group 3"/>
          <p:cNvGrpSpPr/>
          <p:nvPr/>
        </p:nvGrpSpPr>
        <p:grpSpPr>
          <a:xfrm>
            <a:off x="6786633" y="2344561"/>
            <a:ext cx="1548886" cy="524887"/>
            <a:chOff x="6557593" y="1536528"/>
            <a:chExt cx="1548886" cy="524887"/>
          </a:xfrm>
        </p:grpSpPr>
        <p:sp>
          <p:nvSpPr>
            <p:cNvPr id="16" name="TextBox 15"/>
            <p:cNvSpPr txBox="1"/>
            <p:nvPr/>
          </p:nvSpPr>
          <p:spPr>
            <a:xfrm>
              <a:off x="6557593" y="1536528"/>
              <a:ext cx="1548886" cy="524887"/>
            </a:xfrm>
            <a:prstGeom prst="rect">
              <a:avLst/>
            </a:prstGeom>
            <a:noFill/>
          </p:spPr>
          <p:txBody>
            <a:bodyPr wrap="none" rtlCol="0">
              <a:spAutoFit/>
            </a:bodyPr>
            <a:lstStyle/>
            <a:p>
              <a:pPr defTabSz="719772"/>
              <a:r>
                <a:rPr lang="en-US" sz="2811" dirty="0">
                  <a:solidFill>
                    <a:prstClr val="white"/>
                  </a:solidFill>
                </a:rPr>
                <a:t>     </a:t>
              </a:r>
              <a:r>
                <a:rPr lang="en-US" sz="2343" dirty="0">
                  <a:solidFill>
                    <a:prstClr val="white"/>
                  </a:solidFill>
                </a:rPr>
                <a:t>Prepare</a:t>
              </a:r>
            </a:p>
          </p:txBody>
        </p:sp>
        <p:cxnSp>
          <p:nvCxnSpPr>
            <p:cNvPr id="27" name="Straight Arrow Connector 26"/>
            <p:cNvCxnSpPr/>
            <p:nvPr/>
          </p:nvCxnSpPr>
          <p:spPr>
            <a:xfrm flipV="1">
              <a:off x="7001089" y="2050229"/>
              <a:ext cx="1055860" cy="888"/>
            </a:xfrm>
            <a:prstGeom prst="straightConnector1">
              <a:avLst/>
            </a:prstGeom>
            <a:noFill/>
            <a:ln w="3810" cap="flat" cmpd="sng" algn="ctr">
              <a:solidFill>
                <a:sysClr val="window" lastClr="FFFFFF"/>
              </a:solidFill>
              <a:prstDash val="solid"/>
              <a:miter lim="800000"/>
              <a:tailEnd type="triangle" w="sm" len="sm"/>
            </a:ln>
            <a:effectLst/>
          </p:spPr>
        </p:cxnSp>
      </p:grpSp>
      <p:graphicFrame>
        <p:nvGraphicFramePr>
          <p:cNvPr id="23" name="Table 22"/>
          <p:cNvGraphicFramePr>
            <a:graphicFrameLocks noGrp="1"/>
          </p:cNvGraphicFramePr>
          <p:nvPr>
            <p:extLst>
              <p:ext uri="{D42A27DB-BD31-4B8C-83A1-F6EECF244321}">
                <p14:modId xmlns:p14="http://schemas.microsoft.com/office/powerpoint/2010/main" val="4276847636"/>
              </p:ext>
            </p:extLst>
          </p:nvPr>
        </p:nvGraphicFramePr>
        <p:xfrm>
          <a:off x="4333285" y="1397018"/>
          <a:ext cx="2740656" cy="771650"/>
        </p:xfrm>
        <a:graphic>
          <a:graphicData uri="http://schemas.openxmlformats.org/drawingml/2006/table">
            <a:tbl>
              <a:tblPr firstRow="1" bandRow="1"/>
              <a:tblGrid>
                <a:gridCol w="685164"/>
                <a:gridCol w="685164"/>
                <a:gridCol w="685164"/>
                <a:gridCol w="685164"/>
              </a:tblGrid>
              <a:tr h="385825">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  Key</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Lock</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Version</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Data</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r>
                        <a:rPr lang="en-US" sz="1400" dirty="0" smtClean="0">
                          <a:solidFill>
                            <a:schemeClr val="bg1"/>
                          </a:solidFill>
                        </a:rPr>
                        <a:t>K1</a:t>
                      </a:r>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0</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10</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D</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3592975671"/>
              </p:ext>
            </p:extLst>
          </p:nvPr>
        </p:nvGraphicFramePr>
        <p:xfrm>
          <a:off x="8561288" y="1379904"/>
          <a:ext cx="2740656" cy="771650"/>
        </p:xfrm>
        <a:graphic>
          <a:graphicData uri="http://schemas.openxmlformats.org/drawingml/2006/table">
            <a:tbl>
              <a:tblPr firstRow="1" bandRow="1"/>
              <a:tblGrid>
                <a:gridCol w="685164"/>
                <a:gridCol w="685164"/>
                <a:gridCol w="685164"/>
                <a:gridCol w="685164"/>
              </a:tblGrid>
              <a:tr h="385825">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  Key</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Lock</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Version</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Data</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r>
                        <a:rPr lang="en-US" sz="1400" dirty="0" smtClean="0">
                          <a:solidFill>
                            <a:schemeClr val="bg1"/>
                          </a:solidFill>
                        </a:rPr>
                        <a:t>K1</a:t>
                      </a:r>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0</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10</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D</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693242293"/>
              </p:ext>
            </p:extLst>
          </p:nvPr>
        </p:nvGraphicFramePr>
        <p:xfrm>
          <a:off x="342236" y="2472437"/>
          <a:ext cx="2740656" cy="771650"/>
        </p:xfrm>
        <a:graphic>
          <a:graphicData uri="http://schemas.openxmlformats.org/drawingml/2006/table">
            <a:tbl>
              <a:tblPr firstRow="1" bandRow="1"/>
              <a:tblGrid>
                <a:gridCol w="685164"/>
                <a:gridCol w="685164"/>
                <a:gridCol w="685164"/>
                <a:gridCol w="685164"/>
              </a:tblGrid>
              <a:tr h="385825">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  Key</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Lock</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Version</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Data</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r>
                        <a:rPr lang="en-US" sz="1400" dirty="0" smtClean="0">
                          <a:solidFill>
                            <a:schemeClr val="bg1"/>
                          </a:solidFill>
                        </a:rPr>
                        <a:t>K1</a:t>
                      </a:r>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11</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D’</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1941078372"/>
              </p:ext>
            </p:extLst>
          </p:nvPr>
        </p:nvGraphicFramePr>
        <p:xfrm>
          <a:off x="4347561" y="2462799"/>
          <a:ext cx="2740656" cy="771650"/>
        </p:xfrm>
        <a:graphic>
          <a:graphicData uri="http://schemas.openxmlformats.org/drawingml/2006/table">
            <a:tbl>
              <a:tblPr firstRow="1" bandRow="1"/>
              <a:tblGrid>
                <a:gridCol w="685164"/>
                <a:gridCol w="685164"/>
                <a:gridCol w="685164"/>
                <a:gridCol w="685164"/>
              </a:tblGrid>
              <a:tr h="385825">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  Key</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Lock</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Version</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Data</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r>
                        <a:rPr lang="en-US" sz="1400" dirty="0" smtClean="0">
                          <a:solidFill>
                            <a:schemeClr val="bg1"/>
                          </a:solidFill>
                        </a:rPr>
                        <a:t>K1</a:t>
                      </a:r>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11</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D’</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2177771625"/>
              </p:ext>
            </p:extLst>
          </p:nvPr>
        </p:nvGraphicFramePr>
        <p:xfrm>
          <a:off x="8554603" y="2437800"/>
          <a:ext cx="2740656" cy="771650"/>
        </p:xfrm>
        <a:graphic>
          <a:graphicData uri="http://schemas.openxmlformats.org/drawingml/2006/table">
            <a:tbl>
              <a:tblPr firstRow="1" bandRow="1"/>
              <a:tblGrid>
                <a:gridCol w="685164"/>
                <a:gridCol w="685164"/>
                <a:gridCol w="685164"/>
                <a:gridCol w="685164"/>
              </a:tblGrid>
              <a:tr h="385825">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  Key</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Lock</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Version</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Data</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r>
                        <a:rPr lang="en-US" sz="1400" dirty="0" smtClean="0">
                          <a:solidFill>
                            <a:schemeClr val="bg1"/>
                          </a:solidFill>
                        </a:rPr>
                        <a:t>K1</a:t>
                      </a:r>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11</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D’</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r>
            </a:tbl>
          </a:graphicData>
        </a:graphic>
      </p:graphicFrame>
      <p:sp>
        <p:nvSpPr>
          <p:cNvPr id="41" name="Content Placeholder 3"/>
          <p:cNvSpPr>
            <a:spLocks noGrp="1"/>
          </p:cNvSpPr>
          <p:nvPr>
            <p:ph idx="1"/>
          </p:nvPr>
        </p:nvSpPr>
        <p:spPr>
          <a:xfrm>
            <a:off x="881017" y="4440622"/>
            <a:ext cx="11077477" cy="1960178"/>
          </a:xfrm>
        </p:spPr>
        <p:txBody>
          <a:bodyPr vert="horz" lIns="91440" tIns="45720" rIns="91440" bIns="45720" rtlCol="0">
            <a:normAutofit/>
          </a:bodyPr>
          <a:lstStyle/>
          <a:p>
            <a:r>
              <a:rPr lang="en-US" dirty="0" smtClean="0"/>
              <a:t>Chained-Two Phase Commit  </a:t>
            </a:r>
          </a:p>
          <a:p>
            <a:r>
              <a:rPr lang="en-US" dirty="0" smtClean="0"/>
              <a:t>Prepare </a:t>
            </a:r>
            <a:r>
              <a:rPr lang="en-US" dirty="0"/>
              <a:t>phase: Write data and Lock sequentially: Head </a:t>
            </a:r>
            <a:r>
              <a:rPr lang="en-US" dirty="0">
                <a:sym typeface="Wingdings" panose="05000000000000000000" pitchFamily="2" charset="2"/>
              </a:rPr>
              <a:t> Middle  </a:t>
            </a:r>
            <a:r>
              <a:rPr lang="en-US" dirty="0" smtClean="0">
                <a:sym typeface="Wingdings" panose="05000000000000000000" pitchFamily="2" charset="2"/>
              </a:rPr>
              <a:t>Tail</a:t>
            </a:r>
          </a:p>
          <a:p>
            <a:r>
              <a:rPr lang="en-US" dirty="0" smtClean="0">
                <a:sym typeface="Wingdings" panose="05000000000000000000" pitchFamily="2" charset="2"/>
              </a:rPr>
              <a:t>Uses </a:t>
            </a:r>
            <a:r>
              <a:rPr lang="en-US" i="1" dirty="0" smtClean="0">
                <a:sym typeface="Wingdings" panose="05000000000000000000" pitchFamily="2" charset="2"/>
              </a:rPr>
              <a:t>read-modify-write</a:t>
            </a:r>
            <a:r>
              <a:rPr lang="en-US" dirty="0" smtClean="0">
                <a:sym typeface="Wingdings" panose="05000000000000000000" pitchFamily="2" charset="2"/>
              </a:rPr>
              <a:t> primitive of Azure tables for concurrency control</a:t>
            </a:r>
            <a:endParaRPr lang="en-US" dirty="0"/>
          </a:p>
          <a:p>
            <a:pPr lvl="1"/>
            <a:endParaRPr lang="en-US" dirty="0"/>
          </a:p>
        </p:txBody>
      </p:sp>
      <p:sp>
        <p:nvSpPr>
          <p:cNvPr id="42" name="TextBox 41"/>
          <p:cNvSpPr txBox="1"/>
          <p:nvPr/>
        </p:nvSpPr>
        <p:spPr>
          <a:xfrm>
            <a:off x="1101809" y="935433"/>
            <a:ext cx="809837" cy="461665"/>
          </a:xfrm>
          <a:prstGeom prst="rect">
            <a:avLst/>
          </a:prstGeom>
          <a:noFill/>
        </p:spPr>
        <p:txBody>
          <a:bodyPr wrap="none" rtlCol="0">
            <a:spAutoFit/>
          </a:bodyPr>
          <a:lstStyle/>
          <a:p>
            <a:r>
              <a:rPr lang="en-US" sz="2400" dirty="0" smtClean="0">
                <a:solidFill>
                  <a:prstClr val="white"/>
                </a:solidFill>
              </a:rPr>
              <a:t>head</a:t>
            </a:r>
            <a:endParaRPr lang="en-US" sz="2400" dirty="0">
              <a:solidFill>
                <a:prstClr val="white"/>
              </a:solidFill>
            </a:endParaRPr>
          </a:p>
        </p:txBody>
      </p:sp>
      <p:sp>
        <p:nvSpPr>
          <p:cNvPr id="43" name="TextBox 42"/>
          <p:cNvSpPr txBox="1"/>
          <p:nvPr/>
        </p:nvSpPr>
        <p:spPr>
          <a:xfrm>
            <a:off x="5262113" y="936661"/>
            <a:ext cx="1048685" cy="461665"/>
          </a:xfrm>
          <a:prstGeom prst="rect">
            <a:avLst/>
          </a:prstGeom>
          <a:noFill/>
        </p:spPr>
        <p:txBody>
          <a:bodyPr wrap="none" rtlCol="0">
            <a:spAutoFit/>
          </a:bodyPr>
          <a:lstStyle>
            <a:defPPr>
              <a:defRPr lang="en-US"/>
            </a:defPPr>
            <a:lvl1pPr>
              <a:defRPr sz="2400">
                <a:solidFill>
                  <a:prstClr val="white"/>
                </a:solidFill>
              </a:defRPr>
            </a:lvl1pPr>
          </a:lstStyle>
          <a:p>
            <a:r>
              <a:rPr lang="en-US" dirty="0"/>
              <a:t>middle</a:t>
            </a:r>
          </a:p>
        </p:txBody>
      </p:sp>
      <p:sp>
        <p:nvSpPr>
          <p:cNvPr id="44" name="TextBox 43"/>
          <p:cNvSpPr txBox="1"/>
          <p:nvPr/>
        </p:nvSpPr>
        <p:spPr>
          <a:xfrm>
            <a:off x="9661265" y="935433"/>
            <a:ext cx="572016" cy="461665"/>
          </a:xfrm>
          <a:prstGeom prst="rect">
            <a:avLst/>
          </a:prstGeom>
          <a:noFill/>
        </p:spPr>
        <p:txBody>
          <a:bodyPr wrap="none" rtlCol="0">
            <a:spAutoFit/>
          </a:bodyPr>
          <a:lstStyle>
            <a:defPPr>
              <a:defRPr lang="en-US"/>
            </a:defPPr>
            <a:lvl1pPr>
              <a:defRPr sz="2400">
                <a:solidFill>
                  <a:prstClr val="white"/>
                </a:solidFill>
              </a:defRPr>
            </a:lvl1pPr>
          </a:lstStyle>
          <a:p>
            <a:r>
              <a:rPr lang="en-US" dirty="0"/>
              <a:t>tail</a:t>
            </a: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Tree>
    <p:extLst>
      <p:ext uri="{BB962C8B-B14F-4D97-AF65-F5344CB8AC3E}">
        <p14:creationId xmlns:p14="http://schemas.microsoft.com/office/powerpoint/2010/main" val="187601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2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7300" y="16329"/>
            <a:ext cx="9448800" cy="1143000"/>
          </a:xfrm>
        </p:spPr>
        <p:txBody>
          <a:bodyPr>
            <a:normAutofit/>
          </a:bodyPr>
          <a:lstStyle/>
          <a:p>
            <a:pPr algn="ctr"/>
            <a:r>
              <a:rPr lang="en-US" dirty="0" smtClean="0"/>
              <a:t>RTable: Write</a:t>
            </a:r>
            <a:endParaRPr lang="en-US" dirty="0"/>
          </a:p>
        </p:txBody>
      </p:sp>
      <p:sp>
        <p:nvSpPr>
          <p:cNvPr id="28" name="Content Placeholder 3"/>
          <p:cNvSpPr>
            <a:spLocks noGrp="1"/>
          </p:cNvSpPr>
          <p:nvPr>
            <p:ph idx="1"/>
          </p:nvPr>
        </p:nvSpPr>
        <p:spPr>
          <a:xfrm>
            <a:off x="893717" y="4796222"/>
            <a:ext cx="11077477" cy="1960178"/>
          </a:xfrm>
        </p:spPr>
        <p:txBody>
          <a:bodyPr vert="horz" lIns="91440" tIns="45720" rIns="91440" bIns="45720" rtlCol="0">
            <a:normAutofit/>
          </a:bodyPr>
          <a:lstStyle/>
          <a:p>
            <a:r>
              <a:rPr lang="en-US" dirty="0" smtClean="0"/>
              <a:t>Chained-Two Phase Commit  </a:t>
            </a:r>
          </a:p>
          <a:p>
            <a:r>
              <a:rPr lang="en-US" dirty="0" smtClean="0"/>
              <a:t>Prepare </a:t>
            </a:r>
            <a:r>
              <a:rPr lang="en-US" dirty="0"/>
              <a:t>phase: Write data and Lock sequentially: Head </a:t>
            </a:r>
            <a:r>
              <a:rPr lang="en-US" dirty="0">
                <a:sym typeface="Wingdings" panose="05000000000000000000" pitchFamily="2" charset="2"/>
              </a:rPr>
              <a:t> Middle  Tail</a:t>
            </a:r>
            <a:endParaRPr lang="en-US" dirty="0"/>
          </a:p>
          <a:p>
            <a:r>
              <a:rPr lang="en-US" dirty="0"/>
              <a:t>Commit phase: Unlock in the reverse </a:t>
            </a:r>
            <a:r>
              <a:rPr lang="en-US" dirty="0" smtClean="0"/>
              <a:t>order</a:t>
            </a:r>
            <a:endParaRPr lang="en-US" dirty="0"/>
          </a:p>
          <a:p>
            <a:pPr lvl="1"/>
            <a:endParaRPr lang="en-US" dirty="0"/>
          </a:p>
        </p:txBody>
      </p:sp>
      <p:grpSp>
        <p:nvGrpSpPr>
          <p:cNvPr id="5" name="Group 4"/>
          <p:cNvGrpSpPr/>
          <p:nvPr/>
        </p:nvGrpSpPr>
        <p:grpSpPr>
          <a:xfrm>
            <a:off x="6614044" y="2482248"/>
            <a:ext cx="2288030" cy="676102"/>
            <a:chOff x="6446050" y="2173594"/>
            <a:chExt cx="2288030" cy="676102"/>
          </a:xfrm>
        </p:grpSpPr>
        <p:sp>
          <p:nvSpPr>
            <p:cNvPr id="24" name="TextBox 23"/>
            <p:cNvSpPr txBox="1"/>
            <p:nvPr/>
          </p:nvSpPr>
          <p:spPr>
            <a:xfrm>
              <a:off x="6446050" y="2173594"/>
              <a:ext cx="2288030" cy="524887"/>
            </a:xfrm>
            <a:prstGeom prst="rect">
              <a:avLst/>
            </a:prstGeom>
            <a:noFill/>
          </p:spPr>
          <p:txBody>
            <a:bodyPr wrap="square" rtlCol="0">
              <a:spAutoFit/>
            </a:bodyPr>
            <a:lstStyle/>
            <a:p>
              <a:pPr defTabSz="719772">
                <a:defRPr/>
              </a:pPr>
              <a:r>
                <a:rPr lang="en-US" sz="2811" kern="0" dirty="0">
                  <a:solidFill>
                    <a:prstClr val="white"/>
                  </a:solidFill>
                </a:rPr>
                <a:t>     </a:t>
              </a:r>
              <a:r>
                <a:rPr lang="en-US" sz="2343" kern="0" dirty="0">
                  <a:solidFill>
                    <a:prstClr val="white"/>
                  </a:solidFill>
                </a:rPr>
                <a:t>  Commit</a:t>
              </a:r>
            </a:p>
          </p:txBody>
        </p:sp>
        <p:cxnSp>
          <p:nvCxnSpPr>
            <p:cNvPr id="30" name="Straight Arrow Connector 29"/>
            <p:cNvCxnSpPr/>
            <p:nvPr/>
          </p:nvCxnSpPr>
          <p:spPr>
            <a:xfrm flipH="1" flipV="1">
              <a:off x="7021340" y="2849458"/>
              <a:ext cx="1055860" cy="238"/>
            </a:xfrm>
            <a:prstGeom prst="straightConnector1">
              <a:avLst/>
            </a:prstGeom>
            <a:noFill/>
            <a:ln w="3810" cap="flat" cmpd="sng" algn="ctr">
              <a:solidFill>
                <a:sysClr val="window" lastClr="FFFFFF"/>
              </a:solidFill>
              <a:prstDash val="solid"/>
              <a:miter lim="800000"/>
              <a:tailEnd type="triangle" w="sm" len="sm"/>
            </a:ln>
            <a:effectLst/>
          </p:spPr>
        </p:cxnSp>
      </p:grpSp>
      <p:graphicFrame>
        <p:nvGraphicFramePr>
          <p:cNvPr id="29" name="Table 28"/>
          <p:cNvGraphicFramePr>
            <a:graphicFrameLocks noGrp="1"/>
          </p:cNvGraphicFramePr>
          <p:nvPr>
            <p:extLst>
              <p:ext uri="{D42A27DB-BD31-4B8C-83A1-F6EECF244321}">
                <p14:modId xmlns:p14="http://schemas.microsoft.com/office/powerpoint/2010/main" val="156836719"/>
              </p:ext>
            </p:extLst>
          </p:nvPr>
        </p:nvGraphicFramePr>
        <p:xfrm>
          <a:off x="342236" y="1507237"/>
          <a:ext cx="2740656" cy="771650"/>
        </p:xfrm>
        <a:graphic>
          <a:graphicData uri="http://schemas.openxmlformats.org/drawingml/2006/table">
            <a:tbl>
              <a:tblPr firstRow="1" bandRow="1"/>
              <a:tblGrid>
                <a:gridCol w="685164"/>
                <a:gridCol w="685164"/>
                <a:gridCol w="685164"/>
                <a:gridCol w="685164"/>
              </a:tblGrid>
              <a:tr h="385825">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  Key</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Lock</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Version</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Data</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r>
                        <a:rPr lang="en-US" sz="1400" dirty="0" smtClean="0">
                          <a:solidFill>
                            <a:schemeClr val="bg1"/>
                          </a:solidFill>
                        </a:rPr>
                        <a:t>K1</a:t>
                      </a:r>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11</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D’</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3196098454"/>
              </p:ext>
            </p:extLst>
          </p:nvPr>
        </p:nvGraphicFramePr>
        <p:xfrm>
          <a:off x="4347561" y="1497599"/>
          <a:ext cx="2740656" cy="771650"/>
        </p:xfrm>
        <a:graphic>
          <a:graphicData uri="http://schemas.openxmlformats.org/drawingml/2006/table">
            <a:tbl>
              <a:tblPr firstRow="1" bandRow="1"/>
              <a:tblGrid>
                <a:gridCol w="685164"/>
                <a:gridCol w="685164"/>
                <a:gridCol w="685164"/>
                <a:gridCol w="685164"/>
              </a:tblGrid>
              <a:tr h="385825">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  Key</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Lock</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Version</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Data</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r>
                        <a:rPr lang="en-US" sz="1400" dirty="0" smtClean="0">
                          <a:solidFill>
                            <a:schemeClr val="bg1"/>
                          </a:solidFill>
                        </a:rPr>
                        <a:t>K1</a:t>
                      </a:r>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11</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D’</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2789633315"/>
              </p:ext>
            </p:extLst>
          </p:nvPr>
        </p:nvGraphicFramePr>
        <p:xfrm>
          <a:off x="8554603" y="1472600"/>
          <a:ext cx="2740656" cy="771650"/>
        </p:xfrm>
        <a:graphic>
          <a:graphicData uri="http://schemas.openxmlformats.org/drawingml/2006/table">
            <a:tbl>
              <a:tblPr firstRow="1" bandRow="1"/>
              <a:tblGrid>
                <a:gridCol w="685164"/>
                <a:gridCol w="685164"/>
                <a:gridCol w="685164"/>
                <a:gridCol w="685164"/>
              </a:tblGrid>
              <a:tr h="385825">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  Key</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Lock</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Version</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Data</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r>
                        <a:rPr lang="en-US" sz="1400" dirty="0" smtClean="0">
                          <a:solidFill>
                            <a:schemeClr val="bg1"/>
                          </a:solidFill>
                        </a:rPr>
                        <a:t>K1</a:t>
                      </a:r>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11</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D’</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2999535638"/>
              </p:ext>
            </p:extLst>
          </p:nvPr>
        </p:nvGraphicFramePr>
        <p:xfrm>
          <a:off x="8598719" y="2541428"/>
          <a:ext cx="2740656" cy="771650"/>
        </p:xfrm>
        <a:graphic>
          <a:graphicData uri="http://schemas.openxmlformats.org/drawingml/2006/table">
            <a:tbl>
              <a:tblPr firstRow="1" bandRow="1"/>
              <a:tblGrid>
                <a:gridCol w="685164"/>
                <a:gridCol w="685164"/>
                <a:gridCol w="685164"/>
                <a:gridCol w="685164"/>
              </a:tblGrid>
              <a:tr h="385825">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  Key</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Lock</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Version</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Data</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r>
                        <a:rPr lang="en-US" sz="1400" dirty="0" smtClean="0">
                          <a:solidFill>
                            <a:schemeClr val="bg1"/>
                          </a:solidFill>
                        </a:rPr>
                        <a:t>K1</a:t>
                      </a:r>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0</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11</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D’</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140121185"/>
              </p:ext>
            </p:extLst>
          </p:nvPr>
        </p:nvGraphicFramePr>
        <p:xfrm>
          <a:off x="4359591" y="2621310"/>
          <a:ext cx="2740656" cy="771650"/>
        </p:xfrm>
        <a:graphic>
          <a:graphicData uri="http://schemas.openxmlformats.org/drawingml/2006/table">
            <a:tbl>
              <a:tblPr firstRow="1" bandRow="1"/>
              <a:tblGrid>
                <a:gridCol w="685164"/>
                <a:gridCol w="685164"/>
                <a:gridCol w="685164"/>
                <a:gridCol w="685164"/>
              </a:tblGrid>
              <a:tr h="385825">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  Key</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Lock</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Version</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Data</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r>
                        <a:rPr lang="en-US" sz="1400" dirty="0" smtClean="0">
                          <a:solidFill>
                            <a:schemeClr val="bg1"/>
                          </a:solidFill>
                        </a:rPr>
                        <a:t>K1</a:t>
                      </a:r>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0</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11</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D’</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3157964319"/>
              </p:ext>
            </p:extLst>
          </p:nvPr>
        </p:nvGraphicFramePr>
        <p:xfrm>
          <a:off x="344460" y="2621310"/>
          <a:ext cx="2740656" cy="771650"/>
        </p:xfrm>
        <a:graphic>
          <a:graphicData uri="http://schemas.openxmlformats.org/drawingml/2006/table">
            <a:tbl>
              <a:tblPr firstRow="1" bandRow="1"/>
              <a:tblGrid>
                <a:gridCol w="685164"/>
                <a:gridCol w="685164"/>
                <a:gridCol w="685164"/>
                <a:gridCol w="685164"/>
              </a:tblGrid>
              <a:tr h="385825">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  Key</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Lock</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Version</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Data</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r>
                        <a:rPr lang="en-US" sz="1400" dirty="0" smtClean="0">
                          <a:solidFill>
                            <a:schemeClr val="bg1"/>
                          </a:solidFill>
                        </a:rPr>
                        <a:t>K1</a:t>
                      </a:r>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11</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D’</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r>
            </a:tbl>
          </a:graphicData>
        </a:graphic>
      </p:graphicFrame>
      <p:grpSp>
        <p:nvGrpSpPr>
          <p:cNvPr id="36" name="Group 35"/>
          <p:cNvGrpSpPr/>
          <p:nvPr/>
        </p:nvGrpSpPr>
        <p:grpSpPr>
          <a:xfrm>
            <a:off x="2571210" y="2482010"/>
            <a:ext cx="2288030" cy="676102"/>
            <a:chOff x="6446050" y="2173594"/>
            <a:chExt cx="2288030" cy="676102"/>
          </a:xfrm>
        </p:grpSpPr>
        <p:sp>
          <p:nvSpPr>
            <p:cNvPr id="37" name="TextBox 36"/>
            <p:cNvSpPr txBox="1"/>
            <p:nvPr/>
          </p:nvSpPr>
          <p:spPr>
            <a:xfrm>
              <a:off x="6446050" y="2173594"/>
              <a:ext cx="2288030" cy="524887"/>
            </a:xfrm>
            <a:prstGeom prst="rect">
              <a:avLst/>
            </a:prstGeom>
            <a:noFill/>
          </p:spPr>
          <p:txBody>
            <a:bodyPr wrap="square" rtlCol="0">
              <a:spAutoFit/>
            </a:bodyPr>
            <a:lstStyle/>
            <a:p>
              <a:pPr defTabSz="719772">
                <a:defRPr/>
              </a:pPr>
              <a:r>
                <a:rPr lang="en-US" sz="2811" kern="0" dirty="0">
                  <a:solidFill>
                    <a:prstClr val="white"/>
                  </a:solidFill>
                </a:rPr>
                <a:t>     </a:t>
              </a:r>
              <a:r>
                <a:rPr lang="en-US" sz="2343" kern="0" dirty="0">
                  <a:solidFill>
                    <a:prstClr val="white"/>
                  </a:solidFill>
                </a:rPr>
                <a:t>  Commit</a:t>
              </a:r>
            </a:p>
          </p:txBody>
        </p:sp>
        <p:cxnSp>
          <p:nvCxnSpPr>
            <p:cNvPr id="38" name="Straight Arrow Connector 37"/>
            <p:cNvCxnSpPr/>
            <p:nvPr/>
          </p:nvCxnSpPr>
          <p:spPr>
            <a:xfrm flipH="1" flipV="1">
              <a:off x="7021340" y="2849458"/>
              <a:ext cx="1055860" cy="238"/>
            </a:xfrm>
            <a:prstGeom prst="straightConnector1">
              <a:avLst/>
            </a:prstGeom>
            <a:noFill/>
            <a:ln w="3810" cap="flat" cmpd="sng" algn="ctr">
              <a:solidFill>
                <a:sysClr val="window" lastClr="FFFFFF"/>
              </a:solidFill>
              <a:prstDash val="solid"/>
              <a:miter lim="800000"/>
              <a:tailEnd type="triangle" w="sm" len="sm"/>
            </a:ln>
            <a:effectLst/>
          </p:spPr>
        </p:cxnSp>
      </p:grpSp>
      <p:sp>
        <p:nvSpPr>
          <p:cNvPr id="6" name="TextBox 5"/>
          <p:cNvSpPr txBox="1"/>
          <p:nvPr/>
        </p:nvSpPr>
        <p:spPr>
          <a:xfrm>
            <a:off x="1070263" y="974663"/>
            <a:ext cx="809837" cy="461665"/>
          </a:xfrm>
          <a:prstGeom prst="rect">
            <a:avLst/>
          </a:prstGeom>
          <a:noFill/>
        </p:spPr>
        <p:txBody>
          <a:bodyPr wrap="none" rtlCol="0">
            <a:spAutoFit/>
          </a:bodyPr>
          <a:lstStyle/>
          <a:p>
            <a:r>
              <a:rPr lang="en-US" sz="2400" dirty="0" smtClean="0">
                <a:solidFill>
                  <a:prstClr val="white"/>
                </a:solidFill>
              </a:rPr>
              <a:t>head</a:t>
            </a:r>
            <a:endParaRPr lang="en-US" sz="2400" dirty="0">
              <a:solidFill>
                <a:prstClr val="white"/>
              </a:solidFill>
            </a:endParaRPr>
          </a:p>
        </p:txBody>
      </p:sp>
      <p:sp>
        <p:nvSpPr>
          <p:cNvPr id="39" name="TextBox 38"/>
          <p:cNvSpPr txBox="1"/>
          <p:nvPr/>
        </p:nvSpPr>
        <p:spPr>
          <a:xfrm>
            <a:off x="5230567" y="975891"/>
            <a:ext cx="1048685" cy="461665"/>
          </a:xfrm>
          <a:prstGeom prst="rect">
            <a:avLst/>
          </a:prstGeom>
          <a:noFill/>
        </p:spPr>
        <p:txBody>
          <a:bodyPr wrap="none" rtlCol="0">
            <a:spAutoFit/>
          </a:bodyPr>
          <a:lstStyle>
            <a:defPPr>
              <a:defRPr lang="en-US"/>
            </a:defPPr>
            <a:lvl1pPr>
              <a:defRPr sz="2400">
                <a:solidFill>
                  <a:prstClr val="white"/>
                </a:solidFill>
              </a:defRPr>
            </a:lvl1pPr>
          </a:lstStyle>
          <a:p>
            <a:r>
              <a:rPr lang="en-US" dirty="0"/>
              <a:t>middle</a:t>
            </a:r>
          </a:p>
        </p:txBody>
      </p:sp>
      <p:sp>
        <p:nvSpPr>
          <p:cNvPr id="40" name="TextBox 39"/>
          <p:cNvSpPr txBox="1"/>
          <p:nvPr/>
        </p:nvSpPr>
        <p:spPr>
          <a:xfrm>
            <a:off x="9629719" y="974663"/>
            <a:ext cx="572016" cy="461665"/>
          </a:xfrm>
          <a:prstGeom prst="rect">
            <a:avLst/>
          </a:prstGeom>
          <a:noFill/>
        </p:spPr>
        <p:txBody>
          <a:bodyPr wrap="none" rtlCol="0">
            <a:spAutoFit/>
          </a:bodyPr>
          <a:lstStyle>
            <a:defPPr>
              <a:defRPr lang="en-US"/>
            </a:defPPr>
            <a:lvl1pPr>
              <a:defRPr sz="2400">
                <a:solidFill>
                  <a:prstClr val="white"/>
                </a:solidFill>
              </a:defRPr>
            </a:lvl1pPr>
          </a:lstStyle>
          <a:p>
            <a:r>
              <a:rPr lang="en-US" dirty="0"/>
              <a:t>tail</a:t>
            </a: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Tree>
    <p:extLst>
      <p:ext uri="{BB962C8B-B14F-4D97-AF65-F5344CB8AC3E}">
        <p14:creationId xmlns:p14="http://schemas.microsoft.com/office/powerpoint/2010/main" val="181427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32"/>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3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29"/>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7300" y="16329"/>
            <a:ext cx="9448800" cy="1143000"/>
          </a:xfrm>
        </p:spPr>
        <p:txBody>
          <a:bodyPr>
            <a:normAutofit/>
          </a:bodyPr>
          <a:lstStyle/>
          <a:p>
            <a:pPr algn="ctr"/>
            <a:r>
              <a:rPr lang="en-US" dirty="0" smtClean="0"/>
              <a:t>RTable: Read</a:t>
            </a:r>
            <a:endParaRPr lang="en-US" dirty="0"/>
          </a:p>
        </p:txBody>
      </p:sp>
      <p:sp>
        <p:nvSpPr>
          <p:cNvPr id="28" name="Content Placeholder 3"/>
          <p:cNvSpPr>
            <a:spLocks noGrp="1"/>
          </p:cNvSpPr>
          <p:nvPr>
            <p:ph idx="1"/>
          </p:nvPr>
        </p:nvSpPr>
        <p:spPr>
          <a:xfrm>
            <a:off x="649334" y="3505200"/>
            <a:ext cx="10056766" cy="2311400"/>
          </a:xfrm>
        </p:spPr>
        <p:txBody>
          <a:bodyPr vert="horz" lIns="91440" tIns="45720" rIns="91440" bIns="45720" rtlCol="0">
            <a:normAutofit/>
          </a:bodyPr>
          <a:lstStyle/>
          <a:p>
            <a:r>
              <a:rPr lang="en-US" dirty="0" smtClean="0"/>
              <a:t>Tail provides strongly consistent reads</a:t>
            </a:r>
          </a:p>
          <a:p>
            <a:r>
              <a:rPr lang="en-US" dirty="0" smtClean="0"/>
              <a:t>Reads can be load balanced across replicas</a:t>
            </a:r>
            <a:endParaRPr lang="en-US" dirty="0"/>
          </a:p>
          <a:p>
            <a:pPr lvl="1"/>
            <a:r>
              <a:rPr lang="en-US" dirty="0" smtClean="0"/>
              <a:t>If the </a:t>
            </a:r>
            <a:r>
              <a:rPr lang="en-US" i="1" dirty="0" smtClean="0"/>
              <a:t>Lock</a:t>
            </a:r>
            <a:r>
              <a:rPr lang="en-US" dirty="0" smtClean="0"/>
              <a:t> bit is set, read from tail</a:t>
            </a:r>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val="1463017858"/>
              </p:ext>
            </p:extLst>
          </p:nvPr>
        </p:nvGraphicFramePr>
        <p:xfrm>
          <a:off x="344607" y="1801088"/>
          <a:ext cx="2740656" cy="771650"/>
        </p:xfrm>
        <a:graphic>
          <a:graphicData uri="http://schemas.openxmlformats.org/drawingml/2006/table">
            <a:tbl>
              <a:tblPr firstRow="1" bandRow="1"/>
              <a:tblGrid>
                <a:gridCol w="685164"/>
                <a:gridCol w="685164"/>
                <a:gridCol w="685164"/>
                <a:gridCol w="685164"/>
              </a:tblGrid>
              <a:tr h="385825">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  Key</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Lock</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Version</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Data</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r>
                        <a:rPr lang="en-US" sz="1400" dirty="0" smtClean="0">
                          <a:solidFill>
                            <a:schemeClr val="bg1"/>
                          </a:solidFill>
                        </a:rPr>
                        <a:t>K1</a:t>
                      </a:r>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11</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D’</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29923636"/>
              </p:ext>
            </p:extLst>
          </p:nvPr>
        </p:nvGraphicFramePr>
        <p:xfrm>
          <a:off x="4333285" y="1752618"/>
          <a:ext cx="2740656" cy="771650"/>
        </p:xfrm>
        <a:graphic>
          <a:graphicData uri="http://schemas.openxmlformats.org/drawingml/2006/table">
            <a:tbl>
              <a:tblPr firstRow="1" bandRow="1"/>
              <a:tblGrid>
                <a:gridCol w="685164"/>
                <a:gridCol w="685164"/>
                <a:gridCol w="685164"/>
                <a:gridCol w="685164"/>
              </a:tblGrid>
              <a:tr h="385825">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  Key</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Lock</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Version</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Data</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r>
                        <a:rPr lang="en-US" sz="1400" dirty="0" smtClean="0">
                          <a:solidFill>
                            <a:schemeClr val="bg1"/>
                          </a:solidFill>
                        </a:rPr>
                        <a:t>K1</a:t>
                      </a:r>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0</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10</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D</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2905372570"/>
              </p:ext>
            </p:extLst>
          </p:nvPr>
        </p:nvGraphicFramePr>
        <p:xfrm>
          <a:off x="8561288" y="1735504"/>
          <a:ext cx="2740656" cy="771650"/>
        </p:xfrm>
        <a:graphic>
          <a:graphicData uri="http://schemas.openxmlformats.org/drawingml/2006/table">
            <a:tbl>
              <a:tblPr firstRow="1" bandRow="1"/>
              <a:tblGrid>
                <a:gridCol w="685164"/>
                <a:gridCol w="685164"/>
                <a:gridCol w="685164"/>
                <a:gridCol w="685164"/>
              </a:tblGrid>
              <a:tr h="385825">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  Key</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Lock</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Version</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Data</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r>
                        <a:rPr lang="en-US" sz="1400" dirty="0" smtClean="0">
                          <a:solidFill>
                            <a:schemeClr val="bg1"/>
                          </a:solidFill>
                        </a:rPr>
                        <a:t>K1</a:t>
                      </a:r>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0</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10</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D</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r>
            </a:tbl>
          </a:graphicData>
        </a:graphic>
      </p:graphicFrame>
      <p:sp>
        <p:nvSpPr>
          <p:cNvPr id="29" name="TextBox 28"/>
          <p:cNvSpPr txBox="1"/>
          <p:nvPr/>
        </p:nvSpPr>
        <p:spPr>
          <a:xfrm>
            <a:off x="1101809" y="1291033"/>
            <a:ext cx="809837" cy="461665"/>
          </a:xfrm>
          <a:prstGeom prst="rect">
            <a:avLst/>
          </a:prstGeom>
          <a:noFill/>
        </p:spPr>
        <p:txBody>
          <a:bodyPr wrap="none" rtlCol="0">
            <a:spAutoFit/>
          </a:bodyPr>
          <a:lstStyle/>
          <a:p>
            <a:r>
              <a:rPr lang="en-US" sz="2400" dirty="0" smtClean="0">
                <a:solidFill>
                  <a:prstClr val="white"/>
                </a:solidFill>
              </a:rPr>
              <a:t>head</a:t>
            </a:r>
            <a:endParaRPr lang="en-US" sz="2400" dirty="0">
              <a:solidFill>
                <a:prstClr val="white"/>
              </a:solidFill>
            </a:endParaRPr>
          </a:p>
        </p:txBody>
      </p:sp>
      <p:sp>
        <p:nvSpPr>
          <p:cNvPr id="31" name="TextBox 30"/>
          <p:cNvSpPr txBox="1"/>
          <p:nvPr/>
        </p:nvSpPr>
        <p:spPr>
          <a:xfrm>
            <a:off x="5262113" y="1292261"/>
            <a:ext cx="1048685" cy="461665"/>
          </a:xfrm>
          <a:prstGeom prst="rect">
            <a:avLst/>
          </a:prstGeom>
          <a:noFill/>
        </p:spPr>
        <p:txBody>
          <a:bodyPr wrap="none" rtlCol="0">
            <a:spAutoFit/>
          </a:bodyPr>
          <a:lstStyle>
            <a:defPPr>
              <a:defRPr lang="en-US"/>
            </a:defPPr>
            <a:lvl1pPr>
              <a:defRPr sz="2400">
                <a:solidFill>
                  <a:prstClr val="white"/>
                </a:solidFill>
              </a:defRPr>
            </a:lvl1pPr>
          </a:lstStyle>
          <a:p>
            <a:r>
              <a:rPr lang="en-US" dirty="0"/>
              <a:t>middle</a:t>
            </a:r>
          </a:p>
        </p:txBody>
      </p:sp>
      <p:sp>
        <p:nvSpPr>
          <p:cNvPr id="32" name="TextBox 31"/>
          <p:cNvSpPr txBox="1"/>
          <p:nvPr/>
        </p:nvSpPr>
        <p:spPr>
          <a:xfrm>
            <a:off x="9661265" y="1291033"/>
            <a:ext cx="572016" cy="461665"/>
          </a:xfrm>
          <a:prstGeom prst="rect">
            <a:avLst/>
          </a:prstGeom>
          <a:noFill/>
        </p:spPr>
        <p:txBody>
          <a:bodyPr wrap="none" rtlCol="0">
            <a:spAutoFit/>
          </a:bodyPr>
          <a:lstStyle>
            <a:defPPr>
              <a:defRPr lang="en-US"/>
            </a:defPPr>
            <a:lvl1pPr>
              <a:defRPr sz="2400">
                <a:solidFill>
                  <a:prstClr val="white"/>
                </a:solidFill>
              </a:defRPr>
            </a:lvl1pPr>
          </a:lstStyle>
          <a:p>
            <a:r>
              <a:rPr lang="en-US" dirty="0"/>
              <a:t>tail</a:t>
            </a: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Tree>
    <p:extLst>
      <p:ext uri="{BB962C8B-B14F-4D97-AF65-F5344CB8AC3E}">
        <p14:creationId xmlns:p14="http://schemas.microsoft.com/office/powerpoint/2010/main" val="19367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4" name="TextBox 43"/>
          <p:cNvSpPr txBox="1"/>
          <p:nvPr/>
        </p:nvSpPr>
        <p:spPr>
          <a:xfrm>
            <a:off x="1410760" y="4957051"/>
            <a:ext cx="8986481" cy="1200329"/>
          </a:xfrm>
          <a:prstGeom prst="rect">
            <a:avLst/>
          </a:prstGeom>
          <a:noFill/>
        </p:spPr>
        <p:txBody>
          <a:bodyPr wrap="square" rtlCol="0">
            <a:spAutoFit/>
          </a:bodyPr>
          <a:lstStyle/>
          <a:p>
            <a:pPr marL="342900" indent="-342900" defTabSz="719772">
              <a:buFont typeface="Arial" panose="020B0604020202020204" pitchFamily="34" charset="0"/>
              <a:buChar char="•"/>
            </a:pPr>
            <a:r>
              <a:rPr lang="en-US" sz="2400" dirty="0" smtClean="0">
                <a:solidFill>
                  <a:prstClr val="white"/>
                </a:solidFill>
              </a:rPr>
              <a:t>Lazy commits reduce latency of writes</a:t>
            </a:r>
          </a:p>
          <a:p>
            <a:pPr marL="342900" indent="-342900" defTabSz="719772">
              <a:buFont typeface="Arial" panose="020B0604020202020204" pitchFamily="34" charset="0"/>
              <a:buChar char="•"/>
            </a:pPr>
            <a:r>
              <a:rPr lang="en-US" sz="2400" dirty="0" smtClean="0">
                <a:solidFill>
                  <a:prstClr val="white"/>
                </a:solidFill>
              </a:rPr>
              <a:t>Adds complexity to reads and writes</a:t>
            </a:r>
          </a:p>
          <a:p>
            <a:pPr marL="342900" indent="-342900" defTabSz="719772">
              <a:buFont typeface="Arial" panose="020B0604020202020204" pitchFamily="34" charset="0"/>
              <a:buChar char="•"/>
            </a:pPr>
            <a:r>
              <a:rPr lang="en-US" sz="2400" dirty="0" smtClean="0">
                <a:solidFill>
                  <a:prstClr val="white"/>
                </a:solidFill>
              </a:rPr>
              <a:t>Not suited for read-heavy workloads</a:t>
            </a:r>
          </a:p>
        </p:txBody>
      </p:sp>
      <p:sp>
        <p:nvSpPr>
          <p:cNvPr id="76" name="Title 1"/>
          <p:cNvSpPr>
            <a:spLocks noGrp="1"/>
          </p:cNvSpPr>
          <p:nvPr>
            <p:ph type="title"/>
          </p:nvPr>
        </p:nvSpPr>
        <p:spPr>
          <a:xfrm>
            <a:off x="832600" y="-15758"/>
            <a:ext cx="10515600" cy="1325563"/>
          </a:xfrm>
        </p:spPr>
        <p:txBody>
          <a:bodyPr/>
          <a:lstStyle/>
          <a:p>
            <a:pPr algn="ctr"/>
            <a:r>
              <a:rPr lang="en-US" dirty="0" smtClean="0"/>
              <a:t>Batch commit </a:t>
            </a:r>
            <a:endParaRPr lang="en-US" dirty="0"/>
          </a:p>
        </p:txBody>
      </p:sp>
      <p:graphicFrame>
        <p:nvGraphicFramePr>
          <p:cNvPr id="90" name="Table 89"/>
          <p:cNvGraphicFramePr>
            <a:graphicFrameLocks noGrp="1"/>
          </p:cNvGraphicFramePr>
          <p:nvPr>
            <p:extLst>
              <p:ext uri="{D42A27DB-BD31-4B8C-83A1-F6EECF244321}">
                <p14:modId xmlns:p14="http://schemas.microsoft.com/office/powerpoint/2010/main" val="4085787306"/>
              </p:ext>
            </p:extLst>
          </p:nvPr>
        </p:nvGraphicFramePr>
        <p:xfrm>
          <a:off x="342236" y="1761237"/>
          <a:ext cx="2740656" cy="2314950"/>
        </p:xfrm>
        <a:graphic>
          <a:graphicData uri="http://schemas.openxmlformats.org/drawingml/2006/table">
            <a:tbl>
              <a:tblPr firstRow="1" bandRow="1"/>
              <a:tblGrid>
                <a:gridCol w="685164"/>
                <a:gridCol w="685164"/>
                <a:gridCol w="685164"/>
                <a:gridCol w="685164"/>
              </a:tblGrid>
              <a:tr h="385825">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  Key</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Lock</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Version</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Data</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r>
            </a:tbl>
          </a:graphicData>
        </a:graphic>
      </p:graphicFrame>
      <p:grpSp>
        <p:nvGrpSpPr>
          <p:cNvPr id="2" name="Group 1"/>
          <p:cNvGrpSpPr/>
          <p:nvPr/>
        </p:nvGrpSpPr>
        <p:grpSpPr>
          <a:xfrm>
            <a:off x="2743209" y="1655538"/>
            <a:ext cx="1867833" cy="1843811"/>
            <a:chOff x="2743209" y="1655538"/>
            <a:chExt cx="1867833" cy="1843811"/>
          </a:xfrm>
        </p:grpSpPr>
        <p:grpSp>
          <p:nvGrpSpPr>
            <p:cNvPr id="49" name="Group 48"/>
            <p:cNvGrpSpPr/>
            <p:nvPr/>
          </p:nvGrpSpPr>
          <p:grpSpPr>
            <a:xfrm>
              <a:off x="2743209" y="1655538"/>
              <a:ext cx="1867833" cy="538301"/>
              <a:chOff x="3763528" y="1524001"/>
              <a:chExt cx="1867833" cy="538301"/>
            </a:xfrm>
          </p:grpSpPr>
          <p:sp>
            <p:nvSpPr>
              <p:cNvPr id="50" name="TextBox 49"/>
              <p:cNvSpPr txBox="1"/>
              <p:nvPr/>
            </p:nvSpPr>
            <p:spPr>
              <a:xfrm>
                <a:off x="3763528" y="1524001"/>
                <a:ext cx="1867833" cy="524887"/>
              </a:xfrm>
              <a:prstGeom prst="rect">
                <a:avLst/>
              </a:prstGeom>
              <a:noFill/>
            </p:spPr>
            <p:txBody>
              <a:bodyPr wrap="square" rtlCol="0">
                <a:spAutoFit/>
              </a:bodyPr>
              <a:lstStyle/>
              <a:p>
                <a:pPr defTabSz="719772"/>
                <a:r>
                  <a:rPr lang="en-US" sz="2811" dirty="0">
                    <a:solidFill>
                      <a:prstClr val="white"/>
                    </a:solidFill>
                  </a:rPr>
                  <a:t>    </a:t>
                </a:r>
                <a:r>
                  <a:rPr lang="en-US" sz="2343" dirty="0" smtClean="0">
                    <a:solidFill>
                      <a:prstClr val="white"/>
                    </a:solidFill>
                  </a:rPr>
                  <a:t>Prepare 1</a:t>
                </a:r>
                <a:endParaRPr lang="en-US" sz="2343" dirty="0">
                  <a:solidFill>
                    <a:prstClr val="white"/>
                  </a:solidFill>
                </a:endParaRPr>
              </a:p>
            </p:txBody>
          </p:sp>
          <p:cxnSp>
            <p:nvCxnSpPr>
              <p:cNvPr id="77" name="Straight Arrow Connector 76"/>
              <p:cNvCxnSpPr/>
              <p:nvPr/>
            </p:nvCxnSpPr>
            <p:spPr>
              <a:xfrm flipV="1">
                <a:off x="4169515" y="2061414"/>
                <a:ext cx="1055860" cy="888"/>
              </a:xfrm>
              <a:prstGeom prst="straightConnector1">
                <a:avLst/>
              </a:prstGeom>
              <a:noFill/>
              <a:ln w="3810" cap="flat" cmpd="sng" algn="ctr">
                <a:solidFill>
                  <a:sysClr val="window" lastClr="FFFFFF"/>
                </a:solidFill>
                <a:prstDash val="solid"/>
                <a:miter lim="800000"/>
                <a:tailEnd type="triangle" w="sm" len="sm"/>
              </a:ln>
              <a:effectLst/>
            </p:spPr>
          </p:cxnSp>
        </p:grpSp>
        <p:grpSp>
          <p:nvGrpSpPr>
            <p:cNvPr id="94" name="Group 93"/>
            <p:cNvGrpSpPr/>
            <p:nvPr/>
          </p:nvGrpSpPr>
          <p:grpSpPr>
            <a:xfrm>
              <a:off x="2743209" y="2180425"/>
              <a:ext cx="1867833" cy="538301"/>
              <a:chOff x="3763528" y="1524001"/>
              <a:chExt cx="1867833" cy="538301"/>
            </a:xfrm>
          </p:grpSpPr>
          <p:sp>
            <p:nvSpPr>
              <p:cNvPr id="95" name="TextBox 94"/>
              <p:cNvSpPr txBox="1"/>
              <p:nvPr/>
            </p:nvSpPr>
            <p:spPr>
              <a:xfrm>
                <a:off x="3763528" y="1524001"/>
                <a:ext cx="1867833" cy="524887"/>
              </a:xfrm>
              <a:prstGeom prst="rect">
                <a:avLst/>
              </a:prstGeom>
              <a:noFill/>
            </p:spPr>
            <p:txBody>
              <a:bodyPr wrap="square" rtlCol="0">
                <a:spAutoFit/>
              </a:bodyPr>
              <a:lstStyle/>
              <a:p>
                <a:pPr defTabSz="719772"/>
                <a:r>
                  <a:rPr lang="en-US" sz="2811" dirty="0">
                    <a:solidFill>
                      <a:prstClr val="white"/>
                    </a:solidFill>
                  </a:rPr>
                  <a:t>    </a:t>
                </a:r>
                <a:r>
                  <a:rPr lang="en-US" sz="2343" dirty="0" smtClean="0">
                    <a:solidFill>
                      <a:prstClr val="white"/>
                    </a:solidFill>
                  </a:rPr>
                  <a:t>Prepare 2</a:t>
                </a:r>
                <a:endParaRPr lang="en-US" sz="2343" dirty="0">
                  <a:solidFill>
                    <a:prstClr val="white"/>
                  </a:solidFill>
                </a:endParaRPr>
              </a:p>
            </p:txBody>
          </p:sp>
          <p:cxnSp>
            <p:nvCxnSpPr>
              <p:cNvPr id="96" name="Straight Arrow Connector 95"/>
              <p:cNvCxnSpPr/>
              <p:nvPr/>
            </p:nvCxnSpPr>
            <p:spPr>
              <a:xfrm flipV="1">
                <a:off x="4169515" y="2061414"/>
                <a:ext cx="1055860" cy="888"/>
              </a:xfrm>
              <a:prstGeom prst="straightConnector1">
                <a:avLst/>
              </a:prstGeom>
              <a:noFill/>
              <a:ln w="3810" cap="flat" cmpd="sng" algn="ctr">
                <a:solidFill>
                  <a:sysClr val="window" lastClr="FFFFFF"/>
                </a:solidFill>
                <a:prstDash val="solid"/>
                <a:miter lim="800000"/>
                <a:tailEnd type="triangle" w="sm" len="sm"/>
              </a:ln>
              <a:effectLst/>
            </p:spPr>
          </p:cxnSp>
        </p:grpSp>
        <p:grpSp>
          <p:nvGrpSpPr>
            <p:cNvPr id="97" name="Group 96"/>
            <p:cNvGrpSpPr/>
            <p:nvPr/>
          </p:nvGrpSpPr>
          <p:grpSpPr>
            <a:xfrm>
              <a:off x="2743209" y="2961048"/>
              <a:ext cx="1867833" cy="538301"/>
              <a:chOff x="3763528" y="1524001"/>
              <a:chExt cx="1867833" cy="538301"/>
            </a:xfrm>
          </p:grpSpPr>
          <p:sp>
            <p:nvSpPr>
              <p:cNvPr id="98" name="TextBox 97"/>
              <p:cNvSpPr txBox="1"/>
              <p:nvPr/>
            </p:nvSpPr>
            <p:spPr>
              <a:xfrm>
                <a:off x="3763528" y="1524001"/>
                <a:ext cx="1867833" cy="524887"/>
              </a:xfrm>
              <a:prstGeom prst="rect">
                <a:avLst/>
              </a:prstGeom>
              <a:noFill/>
            </p:spPr>
            <p:txBody>
              <a:bodyPr wrap="square" rtlCol="0">
                <a:spAutoFit/>
              </a:bodyPr>
              <a:lstStyle/>
              <a:p>
                <a:pPr defTabSz="719772"/>
                <a:r>
                  <a:rPr lang="en-US" sz="2811" dirty="0">
                    <a:solidFill>
                      <a:prstClr val="white"/>
                    </a:solidFill>
                  </a:rPr>
                  <a:t>    </a:t>
                </a:r>
                <a:r>
                  <a:rPr lang="en-US" sz="2343" dirty="0" smtClean="0">
                    <a:solidFill>
                      <a:prstClr val="white"/>
                    </a:solidFill>
                  </a:rPr>
                  <a:t>Prepare N</a:t>
                </a:r>
                <a:endParaRPr lang="en-US" sz="2343" dirty="0">
                  <a:solidFill>
                    <a:prstClr val="white"/>
                  </a:solidFill>
                </a:endParaRPr>
              </a:p>
            </p:txBody>
          </p:sp>
          <p:cxnSp>
            <p:nvCxnSpPr>
              <p:cNvPr id="99" name="Straight Arrow Connector 98"/>
              <p:cNvCxnSpPr/>
              <p:nvPr/>
            </p:nvCxnSpPr>
            <p:spPr>
              <a:xfrm flipV="1">
                <a:off x="4169515" y="2061414"/>
                <a:ext cx="1055860" cy="888"/>
              </a:xfrm>
              <a:prstGeom prst="straightConnector1">
                <a:avLst/>
              </a:prstGeom>
              <a:noFill/>
              <a:ln w="3810" cap="flat" cmpd="sng" algn="ctr">
                <a:solidFill>
                  <a:sysClr val="window" lastClr="FFFFFF"/>
                </a:solidFill>
                <a:prstDash val="solid"/>
                <a:miter lim="800000"/>
                <a:tailEnd type="triangle" w="sm" len="sm"/>
              </a:ln>
              <a:effectLst/>
            </p:spPr>
          </p:cxnSp>
        </p:grpSp>
      </p:grpSp>
      <p:graphicFrame>
        <p:nvGraphicFramePr>
          <p:cNvPr id="100" name="Table 99"/>
          <p:cNvGraphicFramePr>
            <a:graphicFrameLocks noGrp="1"/>
          </p:cNvGraphicFramePr>
          <p:nvPr>
            <p:extLst>
              <p:ext uri="{D42A27DB-BD31-4B8C-83A1-F6EECF244321}">
                <p14:modId xmlns:p14="http://schemas.microsoft.com/office/powerpoint/2010/main" val="939950537"/>
              </p:ext>
            </p:extLst>
          </p:nvPr>
        </p:nvGraphicFramePr>
        <p:xfrm>
          <a:off x="4714047" y="1720393"/>
          <a:ext cx="2740656" cy="2314950"/>
        </p:xfrm>
        <a:graphic>
          <a:graphicData uri="http://schemas.openxmlformats.org/drawingml/2006/table">
            <a:tbl>
              <a:tblPr firstRow="1" bandRow="1"/>
              <a:tblGrid>
                <a:gridCol w="685164"/>
                <a:gridCol w="685164"/>
                <a:gridCol w="685164"/>
                <a:gridCol w="685164"/>
              </a:tblGrid>
              <a:tr h="385825">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  Key</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Lock</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Version</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Data</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r>
            </a:tbl>
          </a:graphicData>
        </a:graphic>
      </p:graphicFrame>
      <p:graphicFrame>
        <p:nvGraphicFramePr>
          <p:cNvPr id="101" name="Table 100"/>
          <p:cNvGraphicFramePr>
            <a:graphicFrameLocks noGrp="1"/>
          </p:cNvGraphicFramePr>
          <p:nvPr>
            <p:extLst>
              <p:ext uri="{D42A27DB-BD31-4B8C-83A1-F6EECF244321}">
                <p14:modId xmlns:p14="http://schemas.microsoft.com/office/powerpoint/2010/main" val="3451392515"/>
              </p:ext>
            </p:extLst>
          </p:nvPr>
        </p:nvGraphicFramePr>
        <p:xfrm>
          <a:off x="9019553" y="1720393"/>
          <a:ext cx="2740656" cy="2314950"/>
        </p:xfrm>
        <a:graphic>
          <a:graphicData uri="http://schemas.openxmlformats.org/drawingml/2006/table">
            <a:tbl>
              <a:tblPr firstRow="1" bandRow="1"/>
              <a:tblGrid>
                <a:gridCol w="685164"/>
                <a:gridCol w="685164"/>
                <a:gridCol w="685164"/>
                <a:gridCol w="685164"/>
              </a:tblGrid>
              <a:tr h="385825">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  Key</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Lock</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Version</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Data</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r>
            </a:tbl>
          </a:graphicData>
        </a:graphic>
      </p:graphicFrame>
      <p:grpSp>
        <p:nvGrpSpPr>
          <p:cNvPr id="102" name="Group 101"/>
          <p:cNvGrpSpPr/>
          <p:nvPr/>
        </p:nvGrpSpPr>
        <p:grpSpPr>
          <a:xfrm>
            <a:off x="7251709" y="1572358"/>
            <a:ext cx="1867833" cy="1843811"/>
            <a:chOff x="2743209" y="1655538"/>
            <a:chExt cx="1867833" cy="1843811"/>
          </a:xfrm>
        </p:grpSpPr>
        <p:grpSp>
          <p:nvGrpSpPr>
            <p:cNvPr id="103" name="Group 102"/>
            <p:cNvGrpSpPr/>
            <p:nvPr/>
          </p:nvGrpSpPr>
          <p:grpSpPr>
            <a:xfrm>
              <a:off x="2743209" y="1655538"/>
              <a:ext cx="1867833" cy="538301"/>
              <a:chOff x="3763528" y="1524001"/>
              <a:chExt cx="1867833" cy="538301"/>
            </a:xfrm>
          </p:grpSpPr>
          <p:sp>
            <p:nvSpPr>
              <p:cNvPr id="110" name="TextBox 109"/>
              <p:cNvSpPr txBox="1"/>
              <p:nvPr/>
            </p:nvSpPr>
            <p:spPr>
              <a:xfrm>
                <a:off x="3763528" y="1524001"/>
                <a:ext cx="1867833" cy="524887"/>
              </a:xfrm>
              <a:prstGeom prst="rect">
                <a:avLst/>
              </a:prstGeom>
              <a:noFill/>
            </p:spPr>
            <p:txBody>
              <a:bodyPr wrap="square" rtlCol="0">
                <a:spAutoFit/>
              </a:bodyPr>
              <a:lstStyle/>
              <a:p>
                <a:pPr defTabSz="719772"/>
                <a:r>
                  <a:rPr lang="en-US" sz="2811" dirty="0">
                    <a:solidFill>
                      <a:prstClr val="white"/>
                    </a:solidFill>
                  </a:rPr>
                  <a:t>    </a:t>
                </a:r>
                <a:r>
                  <a:rPr lang="en-US" sz="2343" dirty="0" smtClean="0">
                    <a:solidFill>
                      <a:prstClr val="white"/>
                    </a:solidFill>
                  </a:rPr>
                  <a:t>Prepare 1</a:t>
                </a:r>
                <a:endParaRPr lang="en-US" sz="2343" dirty="0">
                  <a:solidFill>
                    <a:prstClr val="white"/>
                  </a:solidFill>
                </a:endParaRPr>
              </a:p>
            </p:txBody>
          </p:sp>
          <p:cxnSp>
            <p:nvCxnSpPr>
              <p:cNvPr id="111" name="Straight Arrow Connector 110"/>
              <p:cNvCxnSpPr/>
              <p:nvPr/>
            </p:nvCxnSpPr>
            <p:spPr>
              <a:xfrm flipV="1">
                <a:off x="4169515" y="2061414"/>
                <a:ext cx="1055860" cy="888"/>
              </a:xfrm>
              <a:prstGeom prst="straightConnector1">
                <a:avLst/>
              </a:prstGeom>
              <a:noFill/>
              <a:ln w="3810" cap="flat" cmpd="sng" algn="ctr">
                <a:solidFill>
                  <a:sysClr val="window" lastClr="FFFFFF"/>
                </a:solidFill>
                <a:prstDash val="solid"/>
                <a:miter lim="800000"/>
                <a:tailEnd type="triangle" w="sm" len="sm"/>
              </a:ln>
              <a:effectLst/>
            </p:spPr>
          </p:cxnSp>
        </p:grpSp>
        <p:grpSp>
          <p:nvGrpSpPr>
            <p:cNvPr id="104" name="Group 103"/>
            <p:cNvGrpSpPr/>
            <p:nvPr/>
          </p:nvGrpSpPr>
          <p:grpSpPr>
            <a:xfrm>
              <a:off x="2743209" y="2180425"/>
              <a:ext cx="1867833" cy="538301"/>
              <a:chOff x="3763528" y="1524001"/>
              <a:chExt cx="1867833" cy="538301"/>
            </a:xfrm>
          </p:grpSpPr>
          <p:sp>
            <p:nvSpPr>
              <p:cNvPr id="108" name="TextBox 107"/>
              <p:cNvSpPr txBox="1"/>
              <p:nvPr/>
            </p:nvSpPr>
            <p:spPr>
              <a:xfrm>
                <a:off x="3763528" y="1524001"/>
                <a:ext cx="1867833" cy="524887"/>
              </a:xfrm>
              <a:prstGeom prst="rect">
                <a:avLst/>
              </a:prstGeom>
              <a:noFill/>
            </p:spPr>
            <p:txBody>
              <a:bodyPr wrap="square" rtlCol="0">
                <a:spAutoFit/>
              </a:bodyPr>
              <a:lstStyle/>
              <a:p>
                <a:pPr defTabSz="719772"/>
                <a:r>
                  <a:rPr lang="en-US" sz="2811" dirty="0">
                    <a:solidFill>
                      <a:prstClr val="white"/>
                    </a:solidFill>
                  </a:rPr>
                  <a:t>    </a:t>
                </a:r>
                <a:r>
                  <a:rPr lang="en-US" sz="2343" dirty="0" smtClean="0">
                    <a:solidFill>
                      <a:prstClr val="white"/>
                    </a:solidFill>
                  </a:rPr>
                  <a:t>Prepare 2</a:t>
                </a:r>
                <a:endParaRPr lang="en-US" sz="2343" dirty="0">
                  <a:solidFill>
                    <a:prstClr val="white"/>
                  </a:solidFill>
                </a:endParaRPr>
              </a:p>
            </p:txBody>
          </p:sp>
          <p:cxnSp>
            <p:nvCxnSpPr>
              <p:cNvPr id="109" name="Straight Arrow Connector 108"/>
              <p:cNvCxnSpPr/>
              <p:nvPr/>
            </p:nvCxnSpPr>
            <p:spPr>
              <a:xfrm flipV="1">
                <a:off x="4169515" y="2061414"/>
                <a:ext cx="1055860" cy="888"/>
              </a:xfrm>
              <a:prstGeom prst="straightConnector1">
                <a:avLst/>
              </a:prstGeom>
              <a:noFill/>
              <a:ln w="3810" cap="flat" cmpd="sng" algn="ctr">
                <a:solidFill>
                  <a:sysClr val="window" lastClr="FFFFFF"/>
                </a:solidFill>
                <a:prstDash val="solid"/>
                <a:miter lim="800000"/>
                <a:tailEnd type="triangle" w="sm" len="sm"/>
              </a:ln>
              <a:effectLst/>
            </p:spPr>
          </p:cxnSp>
        </p:grpSp>
        <p:grpSp>
          <p:nvGrpSpPr>
            <p:cNvPr id="105" name="Group 104"/>
            <p:cNvGrpSpPr/>
            <p:nvPr/>
          </p:nvGrpSpPr>
          <p:grpSpPr>
            <a:xfrm>
              <a:off x="2743209" y="2961048"/>
              <a:ext cx="1867833" cy="538301"/>
              <a:chOff x="3763528" y="1524001"/>
              <a:chExt cx="1867833" cy="538301"/>
            </a:xfrm>
          </p:grpSpPr>
          <p:sp>
            <p:nvSpPr>
              <p:cNvPr id="106" name="TextBox 105"/>
              <p:cNvSpPr txBox="1"/>
              <p:nvPr/>
            </p:nvSpPr>
            <p:spPr>
              <a:xfrm>
                <a:off x="3763528" y="1524001"/>
                <a:ext cx="1867833" cy="524887"/>
              </a:xfrm>
              <a:prstGeom prst="rect">
                <a:avLst/>
              </a:prstGeom>
              <a:noFill/>
            </p:spPr>
            <p:txBody>
              <a:bodyPr wrap="square" rtlCol="0">
                <a:spAutoFit/>
              </a:bodyPr>
              <a:lstStyle/>
              <a:p>
                <a:pPr defTabSz="719772"/>
                <a:r>
                  <a:rPr lang="en-US" sz="2811" dirty="0">
                    <a:solidFill>
                      <a:prstClr val="white"/>
                    </a:solidFill>
                  </a:rPr>
                  <a:t>    </a:t>
                </a:r>
                <a:r>
                  <a:rPr lang="en-US" sz="2343" dirty="0" smtClean="0">
                    <a:solidFill>
                      <a:prstClr val="white"/>
                    </a:solidFill>
                  </a:rPr>
                  <a:t>Prepare N</a:t>
                </a:r>
                <a:endParaRPr lang="en-US" sz="2343" dirty="0">
                  <a:solidFill>
                    <a:prstClr val="white"/>
                  </a:solidFill>
                </a:endParaRPr>
              </a:p>
            </p:txBody>
          </p:sp>
          <p:cxnSp>
            <p:nvCxnSpPr>
              <p:cNvPr id="107" name="Straight Arrow Connector 106"/>
              <p:cNvCxnSpPr/>
              <p:nvPr/>
            </p:nvCxnSpPr>
            <p:spPr>
              <a:xfrm flipV="1">
                <a:off x="4169515" y="2061414"/>
                <a:ext cx="1055860" cy="888"/>
              </a:xfrm>
              <a:prstGeom prst="straightConnector1">
                <a:avLst/>
              </a:prstGeom>
              <a:noFill/>
              <a:ln w="3810" cap="flat" cmpd="sng" algn="ctr">
                <a:solidFill>
                  <a:sysClr val="window" lastClr="FFFFFF"/>
                </a:solidFill>
                <a:prstDash val="solid"/>
                <a:miter lim="800000"/>
                <a:tailEnd type="triangle" w="sm" len="sm"/>
              </a:ln>
              <a:effectLst/>
            </p:spPr>
          </p:cxnSp>
        </p:grpSp>
      </p:grpSp>
      <p:grpSp>
        <p:nvGrpSpPr>
          <p:cNvPr id="112" name="Group 111"/>
          <p:cNvGrpSpPr/>
          <p:nvPr/>
        </p:nvGrpSpPr>
        <p:grpSpPr>
          <a:xfrm>
            <a:off x="7160144" y="3631310"/>
            <a:ext cx="2288030" cy="524887"/>
            <a:chOff x="6446050" y="2173594"/>
            <a:chExt cx="2288030" cy="524887"/>
          </a:xfrm>
        </p:grpSpPr>
        <p:sp>
          <p:nvSpPr>
            <p:cNvPr id="113" name="TextBox 112"/>
            <p:cNvSpPr txBox="1"/>
            <p:nvPr/>
          </p:nvSpPr>
          <p:spPr>
            <a:xfrm>
              <a:off x="6446050" y="2173594"/>
              <a:ext cx="2288030" cy="524887"/>
            </a:xfrm>
            <a:prstGeom prst="rect">
              <a:avLst/>
            </a:prstGeom>
            <a:noFill/>
          </p:spPr>
          <p:txBody>
            <a:bodyPr wrap="square" rtlCol="0">
              <a:spAutoFit/>
            </a:bodyPr>
            <a:lstStyle/>
            <a:p>
              <a:pPr defTabSz="719772">
                <a:defRPr/>
              </a:pPr>
              <a:r>
                <a:rPr lang="en-US" sz="2811" kern="0" dirty="0">
                  <a:solidFill>
                    <a:prstClr val="white"/>
                  </a:solidFill>
                </a:rPr>
                <a:t>     </a:t>
              </a:r>
              <a:r>
                <a:rPr lang="en-US" sz="2343" kern="0" dirty="0">
                  <a:solidFill>
                    <a:prstClr val="white"/>
                  </a:solidFill>
                </a:rPr>
                <a:t>  Commit</a:t>
              </a:r>
            </a:p>
          </p:txBody>
        </p:sp>
        <p:cxnSp>
          <p:nvCxnSpPr>
            <p:cNvPr id="114" name="Straight Arrow Connector 113"/>
            <p:cNvCxnSpPr/>
            <p:nvPr/>
          </p:nvCxnSpPr>
          <p:spPr>
            <a:xfrm flipH="1" flipV="1">
              <a:off x="7021340" y="2671658"/>
              <a:ext cx="1055860" cy="238"/>
            </a:xfrm>
            <a:prstGeom prst="straightConnector1">
              <a:avLst/>
            </a:prstGeom>
            <a:noFill/>
            <a:ln w="3810" cap="flat" cmpd="sng" algn="ctr">
              <a:solidFill>
                <a:sysClr val="window" lastClr="FFFFFF"/>
              </a:solidFill>
              <a:prstDash val="solid"/>
              <a:miter lim="800000"/>
              <a:tailEnd type="triangle" w="sm" len="sm"/>
            </a:ln>
            <a:effectLst/>
          </p:spPr>
        </p:cxnSp>
      </p:grpSp>
      <p:grpSp>
        <p:nvGrpSpPr>
          <p:cNvPr id="115" name="Group 114"/>
          <p:cNvGrpSpPr/>
          <p:nvPr/>
        </p:nvGrpSpPr>
        <p:grpSpPr>
          <a:xfrm>
            <a:off x="2686534" y="3689434"/>
            <a:ext cx="2288030" cy="524887"/>
            <a:chOff x="6446050" y="2173594"/>
            <a:chExt cx="2288030" cy="524887"/>
          </a:xfrm>
        </p:grpSpPr>
        <p:sp>
          <p:nvSpPr>
            <p:cNvPr id="116" name="TextBox 115"/>
            <p:cNvSpPr txBox="1"/>
            <p:nvPr/>
          </p:nvSpPr>
          <p:spPr>
            <a:xfrm>
              <a:off x="6446050" y="2173594"/>
              <a:ext cx="2288030" cy="524887"/>
            </a:xfrm>
            <a:prstGeom prst="rect">
              <a:avLst/>
            </a:prstGeom>
            <a:noFill/>
          </p:spPr>
          <p:txBody>
            <a:bodyPr wrap="square" rtlCol="0">
              <a:spAutoFit/>
            </a:bodyPr>
            <a:lstStyle/>
            <a:p>
              <a:pPr defTabSz="719772">
                <a:defRPr/>
              </a:pPr>
              <a:r>
                <a:rPr lang="en-US" sz="2811" kern="0" dirty="0">
                  <a:solidFill>
                    <a:prstClr val="white"/>
                  </a:solidFill>
                </a:rPr>
                <a:t>     </a:t>
              </a:r>
              <a:r>
                <a:rPr lang="en-US" sz="2343" kern="0" dirty="0">
                  <a:solidFill>
                    <a:prstClr val="white"/>
                  </a:solidFill>
                </a:rPr>
                <a:t>  Commit</a:t>
              </a:r>
            </a:p>
          </p:txBody>
        </p:sp>
        <p:cxnSp>
          <p:nvCxnSpPr>
            <p:cNvPr id="117" name="Straight Arrow Connector 116"/>
            <p:cNvCxnSpPr/>
            <p:nvPr/>
          </p:nvCxnSpPr>
          <p:spPr>
            <a:xfrm flipH="1" flipV="1">
              <a:off x="7021340" y="2671658"/>
              <a:ext cx="1055860" cy="238"/>
            </a:xfrm>
            <a:prstGeom prst="straightConnector1">
              <a:avLst/>
            </a:prstGeom>
            <a:noFill/>
            <a:ln w="3810" cap="flat" cmpd="sng" algn="ctr">
              <a:solidFill>
                <a:sysClr val="window" lastClr="FFFFFF"/>
              </a:solidFill>
              <a:prstDash val="solid"/>
              <a:miter lim="800000"/>
              <a:tailEnd type="triangle" w="sm" len="sm"/>
            </a:ln>
            <a:effectLst/>
          </p:spPr>
        </p:cxnSp>
      </p:grpSp>
      <p:sp>
        <p:nvSpPr>
          <p:cNvPr id="4" name="Footer Placeholder 3"/>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Tree>
    <p:extLst>
      <p:ext uri="{BB962C8B-B14F-4D97-AF65-F5344CB8AC3E}">
        <p14:creationId xmlns:p14="http://schemas.microsoft.com/office/powerpoint/2010/main" val="31452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18141594"/>
              </p:ext>
            </p:extLst>
          </p:nvPr>
        </p:nvGraphicFramePr>
        <p:xfrm>
          <a:off x="1981200" y="73891"/>
          <a:ext cx="8229600" cy="6511636"/>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101859" y="4333009"/>
            <a:ext cx="2899063" cy="923330"/>
          </a:xfrm>
          <a:prstGeom prst="rect">
            <a:avLst/>
          </a:prstGeom>
          <a:noFill/>
        </p:spPr>
        <p:txBody>
          <a:bodyPr wrap="square" rtlCol="0">
            <a:spAutoFit/>
          </a:bodyPr>
          <a:lstStyle/>
          <a:p>
            <a:r>
              <a:rPr lang="en-US" dirty="0" smtClean="0">
                <a:solidFill>
                  <a:srgbClr val="FF0000"/>
                </a:solidFill>
              </a:rPr>
              <a:t>200ms ~ best possible</a:t>
            </a:r>
          </a:p>
          <a:p>
            <a:r>
              <a:rPr lang="en-US" dirty="0" smtClean="0">
                <a:solidFill>
                  <a:srgbClr val="FF0000"/>
                </a:solidFill>
              </a:rPr>
              <a:t>given geo-distribution </a:t>
            </a:r>
          </a:p>
          <a:p>
            <a:r>
              <a:rPr lang="en-US" dirty="0" smtClean="0">
                <a:solidFill>
                  <a:srgbClr val="FF0000"/>
                </a:solidFill>
              </a:rPr>
              <a:t>of data centers</a:t>
            </a:r>
            <a:endParaRPr lang="en-US" dirty="0">
              <a:solidFill>
                <a:srgbClr val="FF0000"/>
              </a:solidFill>
            </a:endParaRPr>
          </a:p>
        </p:txBody>
      </p:sp>
      <p:cxnSp>
        <p:nvCxnSpPr>
          <p:cNvPr id="5" name="Straight Connector 4"/>
          <p:cNvCxnSpPr/>
          <p:nvPr/>
        </p:nvCxnSpPr>
        <p:spPr>
          <a:xfrm>
            <a:off x="1333667" y="4322118"/>
            <a:ext cx="7779160" cy="1089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Tree>
    <p:extLst>
      <p:ext uri="{BB962C8B-B14F-4D97-AF65-F5344CB8AC3E}">
        <p14:creationId xmlns:p14="http://schemas.microsoft.com/office/powerpoint/2010/main" val="3614702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pPr algn="l"/>
            <a:r>
              <a:rPr lang="en-US" dirty="0" smtClean="0"/>
              <a:t>Writes under failure/recovery scenario</a:t>
            </a:r>
            <a:endParaRPr lang="en-US" dirty="0"/>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Tree>
    <p:extLst>
      <p:ext uri="{BB962C8B-B14F-4D97-AF65-F5344CB8AC3E}">
        <p14:creationId xmlns:p14="http://schemas.microsoft.com/office/powerpoint/2010/main" val="163268389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3836" y="41564"/>
            <a:ext cx="9448800" cy="1143000"/>
          </a:xfrm>
        </p:spPr>
        <p:txBody>
          <a:bodyPr>
            <a:normAutofit/>
          </a:bodyPr>
          <a:lstStyle/>
          <a:p>
            <a:pPr algn="ctr"/>
            <a:r>
              <a:rPr lang="en-US" dirty="0" smtClean="0"/>
              <a:t>Recovery in </a:t>
            </a:r>
            <a:r>
              <a:rPr lang="en-US" dirty="0" err="1" smtClean="0"/>
              <a:t>RTable</a:t>
            </a:r>
            <a:r>
              <a:rPr lang="en-US" dirty="0" smtClean="0"/>
              <a:t>: client failure</a:t>
            </a:r>
            <a:endParaRPr lang="en-US" dirty="0"/>
          </a:p>
        </p:txBody>
      </p:sp>
      <p:sp>
        <p:nvSpPr>
          <p:cNvPr id="28" name="Content Placeholder 3"/>
          <p:cNvSpPr>
            <a:spLocks noGrp="1"/>
          </p:cNvSpPr>
          <p:nvPr>
            <p:ph idx="1"/>
          </p:nvPr>
        </p:nvSpPr>
        <p:spPr>
          <a:xfrm>
            <a:off x="772059" y="5261234"/>
            <a:ext cx="11077477" cy="1363785"/>
          </a:xfrm>
        </p:spPr>
        <p:txBody>
          <a:bodyPr vert="horz" lIns="91440" tIns="45720" rIns="91440" bIns="45720" rtlCol="0">
            <a:normAutofit/>
          </a:bodyPr>
          <a:lstStyle/>
          <a:p>
            <a:r>
              <a:rPr lang="en-US" dirty="0" smtClean="0"/>
              <a:t>Any client can complete another client’s write</a:t>
            </a:r>
          </a:p>
          <a:p>
            <a:r>
              <a:rPr lang="en-US" dirty="0" smtClean="0"/>
              <a:t>Multiple clients can recover the same row simultaneously</a:t>
            </a:r>
          </a:p>
        </p:txBody>
      </p:sp>
      <p:graphicFrame>
        <p:nvGraphicFramePr>
          <p:cNvPr id="4" name="Table 3"/>
          <p:cNvGraphicFramePr>
            <a:graphicFrameLocks noGrp="1"/>
          </p:cNvGraphicFramePr>
          <p:nvPr>
            <p:extLst>
              <p:ext uri="{D42A27DB-BD31-4B8C-83A1-F6EECF244321}">
                <p14:modId xmlns:p14="http://schemas.microsoft.com/office/powerpoint/2010/main" val="2364008197"/>
              </p:ext>
            </p:extLst>
          </p:nvPr>
        </p:nvGraphicFramePr>
        <p:xfrm>
          <a:off x="344607" y="1445488"/>
          <a:ext cx="2740656" cy="771650"/>
        </p:xfrm>
        <a:graphic>
          <a:graphicData uri="http://schemas.openxmlformats.org/drawingml/2006/table">
            <a:tbl>
              <a:tblPr firstRow="1" bandRow="1"/>
              <a:tblGrid>
                <a:gridCol w="685164"/>
                <a:gridCol w="685164"/>
                <a:gridCol w="685164"/>
                <a:gridCol w="685164"/>
              </a:tblGrid>
              <a:tr h="385825">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  Key</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Lock</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Version</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Data</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r>
                        <a:rPr lang="en-US" sz="1400" dirty="0" smtClean="0">
                          <a:solidFill>
                            <a:schemeClr val="bg1"/>
                          </a:solidFill>
                        </a:rPr>
                        <a:t>K1</a:t>
                      </a:r>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0</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10</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D</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r>
            </a:tbl>
          </a:graphicData>
        </a:graphic>
      </p:graphicFrame>
      <p:grpSp>
        <p:nvGrpSpPr>
          <p:cNvPr id="5" name="Group 4"/>
          <p:cNvGrpSpPr/>
          <p:nvPr/>
        </p:nvGrpSpPr>
        <p:grpSpPr>
          <a:xfrm>
            <a:off x="2781309" y="2366738"/>
            <a:ext cx="1867833" cy="538301"/>
            <a:chOff x="3763528" y="1524001"/>
            <a:chExt cx="1867833" cy="538301"/>
          </a:xfrm>
        </p:grpSpPr>
        <p:sp>
          <p:nvSpPr>
            <p:cNvPr id="6" name="TextBox 5"/>
            <p:cNvSpPr txBox="1"/>
            <p:nvPr/>
          </p:nvSpPr>
          <p:spPr>
            <a:xfrm>
              <a:off x="3763528" y="1524001"/>
              <a:ext cx="1867833" cy="524887"/>
            </a:xfrm>
            <a:prstGeom prst="rect">
              <a:avLst/>
            </a:prstGeom>
            <a:noFill/>
          </p:spPr>
          <p:txBody>
            <a:bodyPr wrap="square" rtlCol="0">
              <a:spAutoFit/>
            </a:bodyPr>
            <a:lstStyle/>
            <a:p>
              <a:pPr defTabSz="719772"/>
              <a:r>
                <a:rPr lang="en-US" sz="2811" dirty="0">
                  <a:solidFill>
                    <a:prstClr val="white"/>
                  </a:solidFill>
                </a:rPr>
                <a:t>     </a:t>
              </a:r>
              <a:r>
                <a:rPr lang="en-US" sz="2343" dirty="0">
                  <a:solidFill>
                    <a:prstClr val="white"/>
                  </a:solidFill>
                </a:rPr>
                <a:t>Prepare</a:t>
              </a:r>
            </a:p>
          </p:txBody>
        </p:sp>
        <p:cxnSp>
          <p:nvCxnSpPr>
            <p:cNvPr id="7" name="Straight Arrow Connector 6"/>
            <p:cNvCxnSpPr/>
            <p:nvPr/>
          </p:nvCxnSpPr>
          <p:spPr>
            <a:xfrm flipV="1">
              <a:off x="4169515" y="2061414"/>
              <a:ext cx="1055860" cy="888"/>
            </a:xfrm>
            <a:prstGeom prst="straightConnector1">
              <a:avLst/>
            </a:prstGeom>
            <a:noFill/>
            <a:ln w="3810" cap="flat" cmpd="sng" algn="ctr">
              <a:solidFill>
                <a:sysClr val="window" lastClr="FFFFFF"/>
              </a:solidFill>
              <a:prstDash val="solid"/>
              <a:miter lim="800000"/>
              <a:tailEnd type="triangle" w="sm" len="sm"/>
            </a:ln>
            <a:effectLst/>
          </p:spPr>
        </p:cxnSp>
      </p:grpSp>
      <p:grpSp>
        <p:nvGrpSpPr>
          <p:cNvPr id="8" name="Group 7"/>
          <p:cNvGrpSpPr/>
          <p:nvPr/>
        </p:nvGrpSpPr>
        <p:grpSpPr>
          <a:xfrm>
            <a:off x="6786633" y="2344561"/>
            <a:ext cx="1548886" cy="524887"/>
            <a:chOff x="6557593" y="1536528"/>
            <a:chExt cx="1548886" cy="524887"/>
          </a:xfrm>
        </p:grpSpPr>
        <p:sp>
          <p:nvSpPr>
            <p:cNvPr id="9" name="TextBox 8"/>
            <p:cNvSpPr txBox="1"/>
            <p:nvPr/>
          </p:nvSpPr>
          <p:spPr>
            <a:xfrm>
              <a:off x="6557593" y="1536528"/>
              <a:ext cx="1548886" cy="524887"/>
            </a:xfrm>
            <a:prstGeom prst="rect">
              <a:avLst/>
            </a:prstGeom>
            <a:noFill/>
          </p:spPr>
          <p:txBody>
            <a:bodyPr wrap="none" rtlCol="0">
              <a:spAutoFit/>
            </a:bodyPr>
            <a:lstStyle/>
            <a:p>
              <a:pPr defTabSz="719772"/>
              <a:r>
                <a:rPr lang="en-US" sz="2811" dirty="0">
                  <a:solidFill>
                    <a:prstClr val="white"/>
                  </a:solidFill>
                </a:rPr>
                <a:t>     </a:t>
              </a:r>
              <a:r>
                <a:rPr lang="en-US" sz="2343" dirty="0">
                  <a:solidFill>
                    <a:prstClr val="white"/>
                  </a:solidFill>
                </a:rPr>
                <a:t>Prepare</a:t>
              </a:r>
            </a:p>
          </p:txBody>
        </p:sp>
        <p:cxnSp>
          <p:nvCxnSpPr>
            <p:cNvPr id="10" name="Straight Arrow Connector 9"/>
            <p:cNvCxnSpPr/>
            <p:nvPr/>
          </p:nvCxnSpPr>
          <p:spPr>
            <a:xfrm flipV="1">
              <a:off x="7001089" y="2050229"/>
              <a:ext cx="1055860" cy="888"/>
            </a:xfrm>
            <a:prstGeom prst="straightConnector1">
              <a:avLst/>
            </a:prstGeom>
            <a:noFill/>
            <a:ln w="3810" cap="flat" cmpd="sng" algn="ctr">
              <a:solidFill>
                <a:sysClr val="window" lastClr="FFFFFF"/>
              </a:solidFill>
              <a:prstDash val="solid"/>
              <a:miter lim="800000"/>
              <a:tailEnd type="triangle" w="sm" len="sm"/>
            </a:ln>
            <a:effectLst/>
          </p:spPr>
        </p:cxnSp>
      </p:grpSp>
      <p:graphicFrame>
        <p:nvGraphicFramePr>
          <p:cNvPr id="11" name="Table 10"/>
          <p:cNvGraphicFramePr>
            <a:graphicFrameLocks noGrp="1"/>
          </p:cNvGraphicFramePr>
          <p:nvPr>
            <p:extLst>
              <p:ext uri="{D42A27DB-BD31-4B8C-83A1-F6EECF244321}">
                <p14:modId xmlns:p14="http://schemas.microsoft.com/office/powerpoint/2010/main" val="4089366094"/>
              </p:ext>
            </p:extLst>
          </p:nvPr>
        </p:nvGraphicFramePr>
        <p:xfrm>
          <a:off x="4333285" y="1397018"/>
          <a:ext cx="2740656" cy="771650"/>
        </p:xfrm>
        <a:graphic>
          <a:graphicData uri="http://schemas.openxmlformats.org/drawingml/2006/table">
            <a:tbl>
              <a:tblPr firstRow="1" bandRow="1"/>
              <a:tblGrid>
                <a:gridCol w="685164"/>
                <a:gridCol w="685164"/>
                <a:gridCol w="685164"/>
                <a:gridCol w="685164"/>
              </a:tblGrid>
              <a:tr h="385825">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  Key</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Lock</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Version</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Data</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r>
                        <a:rPr lang="en-US" sz="1400" dirty="0" smtClean="0">
                          <a:solidFill>
                            <a:schemeClr val="bg1"/>
                          </a:solidFill>
                        </a:rPr>
                        <a:t>K1</a:t>
                      </a:r>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0</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10</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D</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476731441"/>
              </p:ext>
            </p:extLst>
          </p:nvPr>
        </p:nvGraphicFramePr>
        <p:xfrm>
          <a:off x="8561288" y="1379904"/>
          <a:ext cx="2740656" cy="771650"/>
        </p:xfrm>
        <a:graphic>
          <a:graphicData uri="http://schemas.openxmlformats.org/drawingml/2006/table">
            <a:tbl>
              <a:tblPr firstRow="1" bandRow="1"/>
              <a:tblGrid>
                <a:gridCol w="685164"/>
                <a:gridCol w="685164"/>
                <a:gridCol w="685164"/>
                <a:gridCol w="685164"/>
              </a:tblGrid>
              <a:tr h="385825">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  Key</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Lock</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Version</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Data</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r>
                        <a:rPr lang="en-US" sz="1400" dirty="0" smtClean="0">
                          <a:solidFill>
                            <a:schemeClr val="bg1"/>
                          </a:solidFill>
                        </a:rPr>
                        <a:t>K1</a:t>
                      </a:r>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0</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10</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D</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750264455"/>
              </p:ext>
            </p:extLst>
          </p:nvPr>
        </p:nvGraphicFramePr>
        <p:xfrm>
          <a:off x="342236" y="2472437"/>
          <a:ext cx="2740656" cy="771650"/>
        </p:xfrm>
        <a:graphic>
          <a:graphicData uri="http://schemas.openxmlformats.org/drawingml/2006/table">
            <a:tbl>
              <a:tblPr firstRow="1" bandRow="1"/>
              <a:tblGrid>
                <a:gridCol w="685164"/>
                <a:gridCol w="685164"/>
                <a:gridCol w="685164"/>
                <a:gridCol w="685164"/>
              </a:tblGrid>
              <a:tr h="385825">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  Key</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Lock</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Version</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Data</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r>
                        <a:rPr lang="en-US" sz="1400" dirty="0" smtClean="0">
                          <a:solidFill>
                            <a:schemeClr val="bg1"/>
                          </a:solidFill>
                        </a:rPr>
                        <a:t>K1</a:t>
                      </a:r>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11</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D’</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460065572"/>
              </p:ext>
            </p:extLst>
          </p:nvPr>
        </p:nvGraphicFramePr>
        <p:xfrm>
          <a:off x="4347561" y="2462799"/>
          <a:ext cx="2740656" cy="771650"/>
        </p:xfrm>
        <a:graphic>
          <a:graphicData uri="http://schemas.openxmlformats.org/drawingml/2006/table">
            <a:tbl>
              <a:tblPr firstRow="1" bandRow="1"/>
              <a:tblGrid>
                <a:gridCol w="685164"/>
                <a:gridCol w="685164"/>
                <a:gridCol w="685164"/>
                <a:gridCol w="685164"/>
              </a:tblGrid>
              <a:tr h="385825">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  Key</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Lock</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Version</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Data</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r>
                        <a:rPr lang="en-US" sz="1400" dirty="0" smtClean="0">
                          <a:solidFill>
                            <a:schemeClr val="bg1"/>
                          </a:solidFill>
                        </a:rPr>
                        <a:t>K1</a:t>
                      </a:r>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11</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D’</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136348022"/>
              </p:ext>
            </p:extLst>
          </p:nvPr>
        </p:nvGraphicFramePr>
        <p:xfrm>
          <a:off x="8554603" y="2437800"/>
          <a:ext cx="2740656" cy="771650"/>
        </p:xfrm>
        <a:graphic>
          <a:graphicData uri="http://schemas.openxmlformats.org/drawingml/2006/table">
            <a:tbl>
              <a:tblPr firstRow="1" bandRow="1"/>
              <a:tblGrid>
                <a:gridCol w="685164"/>
                <a:gridCol w="685164"/>
                <a:gridCol w="685164"/>
                <a:gridCol w="685164"/>
              </a:tblGrid>
              <a:tr h="385825">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  Key</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Lock</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Version</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Data</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r>
                        <a:rPr lang="en-US" sz="1400" dirty="0" smtClean="0">
                          <a:solidFill>
                            <a:schemeClr val="bg1"/>
                          </a:solidFill>
                        </a:rPr>
                        <a:t>K1</a:t>
                      </a:r>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11</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D’</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r>
            </a:tbl>
          </a:graphicData>
        </a:graphic>
      </p:graphicFrame>
      <p:sp>
        <p:nvSpPr>
          <p:cNvPr id="16" name="TextBox 15"/>
          <p:cNvSpPr txBox="1"/>
          <p:nvPr/>
        </p:nvSpPr>
        <p:spPr>
          <a:xfrm>
            <a:off x="1101809" y="935433"/>
            <a:ext cx="809837" cy="461665"/>
          </a:xfrm>
          <a:prstGeom prst="rect">
            <a:avLst/>
          </a:prstGeom>
          <a:noFill/>
        </p:spPr>
        <p:txBody>
          <a:bodyPr wrap="none" rtlCol="0">
            <a:spAutoFit/>
          </a:bodyPr>
          <a:lstStyle/>
          <a:p>
            <a:r>
              <a:rPr lang="en-US" sz="2400" dirty="0" smtClean="0">
                <a:solidFill>
                  <a:prstClr val="white"/>
                </a:solidFill>
              </a:rPr>
              <a:t>head</a:t>
            </a:r>
            <a:endParaRPr lang="en-US" sz="2400" dirty="0">
              <a:solidFill>
                <a:prstClr val="white"/>
              </a:solidFill>
            </a:endParaRPr>
          </a:p>
        </p:txBody>
      </p:sp>
      <p:sp>
        <p:nvSpPr>
          <p:cNvPr id="17" name="TextBox 16"/>
          <p:cNvSpPr txBox="1"/>
          <p:nvPr/>
        </p:nvSpPr>
        <p:spPr>
          <a:xfrm>
            <a:off x="5262113" y="936661"/>
            <a:ext cx="1048685" cy="461665"/>
          </a:xfrm>
          <a:prstGeom prst="rect">
            <a:avLst/>
          </a:prstGeom>
          <a:noFill/>
        </p:spPr>
        <p:txBody>
          <a:bodyPr wrap="none" rtlCol="0">
            <a:spAutoFit/>
          </a:bodyPr>
          <a:lstStyle>
            <a:defPPr>
              <a:defRPr lang="en-US"/>
            </a:defPPr>
            <a:lvl1pPr>
              <a:defRPr sz="2400">
                <a:solidFill>
                  <a:prstClr val="white"/>
                </a:solidFill>
              </a:defRPr>
            </a:lvl1pPr>
          </a:lstStyle>
          <a:p>
            <a:r>
              <a:rPr lang="en-US" dirty="0"/>
              <a:t>middle</a:t>
            </a:r>
          </a:p>
        </p:txBody>
      </p:sp>
      <p:sp>
        <p:nvSpPr>
          <p:cNvPr id="18" name="TextBox 17"/>
          <p:cNvSpPr txBox="1"/>
          <p:nvPr/>
        </p:nvSpPr>
        <p:spPr>
          <a:xfrm>
            <a:off x="9661265" y="935433"/>
            <a:ext cx="572016" cy="461665"/>
          </a:xfrm>
          <a:prstGeom prst="rect">
            <a:avLst/>
          </a:prstGeom>
          <a:noFill/>
        </p:spPr>
        <p:txBody>
          <a:bodyPr wrap="none" rtlCol="0">
            <a:spAutoFit/>
          </a:bodyPr>
          <a:lstStyle>
            <a:defPPr>
              <a:defRPr lang="en-US"/>
            </a:defPPr>
            <a:lvl1pPr>
              <a:defRPr sz="2400">
                <a:solidFill>
                  <a:prstClr val="white"/>
                </a:solidFill>
              </a:defRPr>
            </a:lvl1pPr>
          </a:lstStyle>
          <a:p>
            <a:r>
              <a:rPr lang="en-US" dirty="0"/>
              <a:t>tail</a:t>
            </a:r>
          </a:p>
        </p:txBody>
      </p:sp>
      <p:sp>
        <p:nvSpPr>
          <p:cNvPr id="3" name="Rounded Rectangle 2"/>
          <p:cNvSpPr/>
          <p:nvPr/>
        </p:nvSpPr>
        <p:spPr>
          <a:xfrm>
            <a:off x="991057" y="3937000"/>
            <a:ext cx="1212690" cy="6858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smtClean="0"/>
              <a:t>Client 1</a:t>
            </a:r>
            <a:endParaRPr lang="en-US" sz="2400" dirty="0"/>
          </a:p>
        </p:txBody>
      </p:sp>
      <p:cxnSp>
        <p:nvCxnSpPr>
          <p:cNvPr id="20" name="Straight Arrow Connector 19"/>
          <p:cNvCxnSpPr>
            <a:stCxn id="3" idx="0"/>
          </p:cNvCxnSpPr>
          <p:nvPr/>
        </p:nvCxnSpPr>
        <p:spPr>
          <a:xfrm flipV="1">
            <a:off x="1597402" y="3403600"/>
            <a:ext cx="2798" cy="533400"/>
          </a:xfrm>
          <a:prstGeom prst="straightConnector1">
            <a:avLst/>
          </a:prstGeom>
          <a:ln w="571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2203747" y="3724466"/>
            <a:ext cx="704553" cy="349334"/>
          </a:xfrm>
          <a:prstGeom prst="straightConnector1">
            <a:avLst/>
          </a:prstGeom>
          <a:ln w="571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Cross 25"/>
          <p:cNvSpPr/>
          <p:nvPr/>
        </p:nvSpPr>
        <p:spPr>
          <a:xfrm rot="2297814">
            <a:off x="2871033" y="3520413"/>
            <a:ext cx="418690" cy="434935"/>
          </a:xfrm>
          <a:prstGeom prst="plus">
            <a:avLst>
              <a:gd name="adj" fmla="val 3639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281095" y="3949545"/>
            <a:ext cx="1212690" cy="685800"/>
          </a:xfrm>
          <a:prstGeom prst="roundRect">
            <a:avLst/>
          </a:prstGeom>
          <a:solidFill>
            <a:schemeClr val="accent6">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smtClean="0"/>
              <a:t>Client 2</a:t>
            </a:r>
            <a:endParaRPr lang="en-US" sz="2400" dirty="0"/>
          </a:p>
        </p:txBody>
      </p:sp>
      <p:cxnSp>
        <p:nvCxnSpPr>
          <p:cNvPr id="30" name="Straight Arrow Connector 29"/>
          <p:cNvCxnSpPr/>
          <p:nvPr/>
        </p:nvCxnSpPr>
        <p:spPr>
          <a:xfrm flipH="1" flipV="1">
            <a:off x="3569173" y="3437471"/>
            <a:ext cx="1657394" cy="792244"/>
          </a:xfrm>
          <a:prstGeom prst="straightConnector1">
            <a:avLst/>
          </a:prstGeom>
          <a:ln w="5715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5786455" y="3403600"/>
            <a:ext cx="0" cy="495533"/>
          </a:xfrm>
          <a:prstGeom prst="straightConnector1">
            <a:avLst/>
          </a:prstGeom>
          <a:ln w="571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9" idx="3"/>
          </p:cNvCxnSpPr>
          <p:nvPr/>
        </p:nvCxnSpPr>
        <p:spPr>
          <a:xfrm flipV="1">
            <a:off x="6493785" y="3403600"/>
            <a:ext cx="1456415" cy="888845"/>
          </a:xfrm>
          <a:prstGeom prst="straightConnector1">
            <a:avLst/>
          </a:prstGeom>
          <a:ln w="571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Footer Placeholder 20"/>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Tree>
    <p:extLst>
      <p:ext uri="{BB962C8B-B14F-4D97-AF65-F5344CB8AC3E}">
        <p14:creationId xmlns:p14="http://schemas.microsoft.com/office/powerpoint/2010/main" val="218220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2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3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12"/>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26" grpId="0" animBg="1"/>
      <p:bldP spid="26" grpId="1" animBg="1"/>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3836" y="41564"/>
            <a:ext cx="9448800" cy="1143000"/>
          </a:xfrm>
        </p:spPr>
        <p:txBody>
          <a:bodyPr>
            <a:normAutofit/>
          </a:bodyPr>
          <a:lstStyle/>
          <a:p>
            <a:pPr algn="ctr"/>
            <a:r>
              <a:rPr lang="en-US" dirty="0" smtClean="0"/>
              <a:t>Recovery in </a:t>
            </a:r>
            <a:r>
              <a:rPr lang="en-US" dirty="0" err="1" smtClean="0"/>
              <a:t>RTable</a:t>
            </a:r>
            <a:r>
              <a:rPr lang="en-US" dirty="0" smtClean="0"/>
              <a:t>: replica failure</a:t>
            </a:r>
            <a:endParaRPr lang="en-US" dirty="0"/>
          </a:p>
        </p:txBody>
      </p:sp>
      <p:sp>
        <p:nvSpPr>
          <p:cNvPr id="28" name="Content Placeholder 3"/>
          <p:cNvSpPr>
            <a:spLocks noGrp="1"/>
          </p:cNvSpPr>
          <p:nvPr>
            <p:ph idx="1"/>
          </p:nvPr>
        </p:nvSpPr>
        <p:spPr>
          <a:xfrm>
            <a:off x="489264" y="3835400"/>
            <a:ext cx="11077477" cy="2654300"/>
          </a:xfrm>
        </p:spPr>
        <p:txBody>
          <a:bodyPr vert="horz" lIns="91440" tIns="45720" rIns="91440" bIns="45720" rtlCol="0">
            <a:normAutofit fontScale="92500" lnSpcReduction="10000"/>
          </a:bodyPr>
          <a:lstStyle/>
          <a:p>
            <a:r>
              <a:rPr lang="en-US" dirty="0" smtClean="0"/>
              <a:t>Remove </a:t>
            </a:r>
            <a:r>
              <a:rPr lang="en-US" dirty="0"/>
              <a:t>replica and use </a:t>
            </a:r>
            <a:r>
              <a:rPr lang="en-US" dirty="0" smtClean="0"/>
              <a:t>the surviving </a:t>
            </a:r>
            <a:r>
              <a:rPr lang="en-US" dirty="0"/>
              <a:t>sub-chain</a:t>
            </a:r>
          </a:p>
          <a:p>
            <a:pPr lvl="1"/>
            <a:r>
              <a:rPr lang="en-US" dirty="0"/>
              <a:t>Without any state reconciliation</a:t>
            </a:r>
          </a:p>
          <a:p>
            <a:pPr lvl="1"/>
            <a:r>
              <a:rPr lang="en-US" dirty="0"/>
              <a:t>Quick recovery with reduced fault tolerance </a:t>
            </a:r>
            <a:r>
              <a:rPr lang="en-US" dirty="0" smtClean="0"/>
              <a:t>level</a:t>
            </a:r>
          </a:p>
          <a:p>
            <a:pPr lvl="2"/>
            <a:r>
              <a:rPr lang="en-US" dirty="0" smtClean="0"/>
              <a:t>Available if at least 1 replica is up</a:t>
            </a:r>
          </a:p>
          <a:p>
            <a:endParaRPr lang="en-US" dirty="0"/>
          </a:p>
          <a:p>
            <a:r>
              <a:rPr lang="en-US" dirty="0" smtClean="0"/>
              <a:t>There is no rollback!!</a:t>
            </a:r>
          </a:p>
          <a:p>
            <a:pPr lvl="1"/>
            <a:r>
              <a:rPr lang="en-US" dirty="0"/>
              <a:t>A</a:t>
            </a:r>
            <a:r>
              <a:rPr lang="en-US" dirty="0" smtClean="0"/>
              <a:t> write is lost if and only if all the replicas where it was written are lost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37523796"/>
              </p:ext>
            </p:extLst>
          </p:nvPr>
        </p:nvGraphicFramePr>
        <p:xfrm>
          <a:off x="586155" y="1877288"/>
          <a:ext cx="2740656" cy="771650"/>
        </p:xfrm>
        <a:graphic>
          <a:graphicData uri="http://schemas.openxmlformats.org/drawingml/2006/table">
            <a:tbl>
              <a:tblPr firstRow="1" bandRow="1"/>
              <a:tblGrid>
                <a:gridCol w="685164"/>
                <a:gridCol w="685164"/>
                <a:gridCol w="685164"/>
                <a:gridCol w="685164"/>
              </a:tblGrid>
              <a:tr h="385825">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  Key</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Lock</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Version</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Data</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r>
                        <a:rPr lang="en-US" sz="1400" dirty="0" smtClean="0">
                          <a:solidFill>
                            <a:schemeClr val="bg1"/>
                          </a:solidFill>
                        </a:rPr>
                        <a:t>K1</a:t>
                      </a:r>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0</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10</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D</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96760847"/>
              </p:ext>
            </p:extLst>
          </p:nvPr>
        </p:nvGraphicFramePr>
        <p:xfrm>
          <a:off x="4574833" y="1828818"/>
          <a:ext cx="2740656" cy="771650"/>
        </p:xfrm>
        <a:graphic>
          <a:graphicData uri="http://schemas.openxmlformats.org/drawingml/2006/table">
            <a:tbl>
              <a:tblPr firstRow="1" bandRow="1"/>
              <a:tblGrid>
                <a:gridCol w="685164"/>
                <a:gridCol w="685164"/>
                <a:gridCol w="685164"/>
                <a:gridCol w="685164"/>
              </a:tblGrid>
              <a:tr h="385825">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  Key</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Lock</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Version</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Data</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r>
                        <a:rPr lang="en-US" sz="1400" dirty="0" smtClean="0">
                          <a:solidFill>
                            <a:schemeClr val="bg1"/>
                          </a:solidFill>
                        </a:rPr>
                        <a:t>K1</a:t>
                      </a:r>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0</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10</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D</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45508350"/>
              </p:ext>
            </p:extLst>
          </p:nvPr>
        </p:nvGraphicFramePr>
        <p:xfrm>
          <a:off x="8802836" y="1811704"/>
          <a:ext cx="2740656" cy="771650"/>
        </p:xfrm>
        <a:graphic>
          <a:graphicData uri="http://schemas.openxmlformats.org/drawingml/2006/table">
            <a:tbl>
              <a:tblPr firstRow="1" bandRow="1"/>
              <a:tblGrid>
                <a:gridCol w="685164"/>
                <a:gridCol w="685164"/>
                <a:gridCol w="685164"/>
                <a:gridCol w="685164"/>
              </a:tblGrid>
              <a:tr h="385825">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  Key</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Lock</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Version</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Data</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r>
                        <a:rPr lang="en-US" sz="1400" dirty="0" smtClean="0">
                          <a:solidFill>
                            <a:schemeClr val="bg1"/>
                          </a:solidFill>
                        </a:rPr>
                        <a:t>K1</a:t>
                      </a:r>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0</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10</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D</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r>
            </a:tbl>
          </a:graphicData>
        </a:graphic>
      </p:graphicFrame>
      <p:sp>
        <p:nvSpPr>
          <p:cNvPr id="7" name="TextBox 6"/>
          <p:cNvSpPr txBox="1"/>
          <p:nvPr/>
        </p:nvSpPr>
        <p:spPr>
          <a:xfrm>
            <a:off x="1343357" y="1367233"/>
            <a:ext cx="809837" cy="461665"/>
          </a:xfrm>
          <a:prstGeom prst="rect">
            <a:avLst/>
          </a:prstGeom>
          <a:noFill/>
        </p:spPr>
        <p:txBody>
          <a:bodyPr wrap="none" rtlCol="0">
            <a:spAutoFit/>
          </a:bodyPr>
          <a:lstStyle/>
          <a:p>
            <a:r>
              <a:rPr lang="en-US" sz="2400" dirty="0" smtClean="0">
                <a:solidFill>
                  <a:prstClr val="white"/>
                </a:solidFill>
              </a:rPr>
              <a:t>head</a:t>
            </a:r>
            <a:endParaRPr lang="en-US" sz="2400" dirty="0">
              <a:solidFill>
                <a:prstClr val="white"/>
              </a:solidFill>
            </a:endParaRPr>
          </a:p>
        </p:txBody>
      </p:sp>
      <p:sp>
        <p:nvSpPr>
          <p:cNvPr id="8" name="TextBox 7"/>
          <p:cNvSpPr txBox="1"/>
          <p:nvPr/>
        </p:nvSpPr>
        <p:spPr>
          <a:xfrm>
            <a:off x="5503661" y="1368461"/>
            <a:ext cx="1048685" cy="461665"/>
          </a:xfrm>
          <a:prstGeom prst="rect">
            <a:avLst/>
          </a:prstGeom>
          <a:noFill/>
        </p:spPr>
        <p:txBody>
          <a:bodyPr wrap="none" rtlCol="0">
            <a:spAutoFit/>
          </a:bodyPr>
          <a:lstStyle>
            <a:defPPr>
              <a:defRPr lang="en-US"/>
            </a:defPPr>
            <a:lvl1pPr>
              <a:defRPr sz="2400">
                <a:solidFill>
                  <a:prstClr val="white"/>
                </a:solidFill>
              </a:defRPr>
            </a:lvl1pPr>
          </a:lstStyle>
          <a:p>
            <a:r>
              <a:rPr lang="en-US" dirty="0"/>
              <a:t>middle</a:t>
            </a:r>
          </a:p>
        </p:txBody>
      </p:sp>
      <p:sp>
        <p:nvSpPr>
          <p:cNvPr id="9" name="TextBox 8"/>
          <p:cNvSpPr txBox="1"/>
          <p:nvPr/>
        </p:nvSpPr>
        <p:spPr>
          <a:xfrm>
            <a:off x="9902813" y="1367233"/>
            <a:ext cx="572016" cy="461665"/>
          </a:xfrm>
          <a:prstGeom prst="rect">
            <a:avLst/>
          </a:prstGeom>
          <a:noFill/>
        </p:spPr>
        <p:txBody>
          <a:bodyPr wrap="none" rtlCol="0">
            <a:spAutoFit/>
          </a:bodyPr>
          <a:lstStyle>
            <a:defPPr>
              <a:defRPr lang="en-US"/>
            </a:defPPr>
            <a:lvl1pPr>
              <a:defRPr sz="2400">
                <a:solidFill>
                  <a:prstClr val="white"/>
                </a:solidFill>
              </a:defRPr>
            </a:lvl1pPr>
          </a:lstStyle>
          <a:p>
            <a:r>
              <a:rPr lang="en-US" dirty="0"/>
              <a:t>tail</a:t>
            </a:r>
          </a:p>
        </p:txBody>
      </p:sp>
      <p:sp>
        <p:nvSpPr>
          <p:cNvPr id="10" name="Cross 9"/>
          <p:cNvSpPr/>
          <p:nvPr/>
        </p:nvSpPr>
        <p:spPr>
          <a:xfrm rot="2297814">
            <a:off x="5439518" y="1644160"/>
            <a:ext cx="1077437" cy="1270192"/>
          </a:xfrm>
          <a:prstGeom prst="plus">
            <a:avLst>
              <a:gd name="adj" fmla="val 3139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10"/>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Tree>
    <p:extLst>
      <p:ext uri="{BB962C8B-B14F-4D97-AF65-F5344CB8AC3E}">
        <p14:creationId xmlns:p14="http://schemas.microsoft.com/office/powerpoint/2010/main" val="374720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0"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66536" y="0"/>
            <a:ext cx="9448800" cy="1143000"/>
          </a:xfrm>
        </p:spPr>
        <p:txBody>
          <a:bodyPr>
            <a:normAutofit/>
          </a:bodyPr>
          <a:lstStyle/>
          <a:p>
            <a:pPr algn="ctr"/>
            <a:r>
              <a:rPr lang="en-US" dirty="0" smtClean="0"/>
              <a:t>Recovery in </a:t>
            </a:r>
            <a:r>
              <a:rPr lang="en-US" dirty="0" err="1" smtClean="0"/>
              <a:t>RTable</a:t>
            </a:r>
            <a:r>
              <a:rPr lang="en-US" dirty="0" smtClean="0"/>
              <a:t>: replica introduction</a:t>
            </a:r>
            <a:endParaRPr lang="en-US" dirty="0"/>
          </a:p>
        </p:txBody>
      </p:sp>
      <p:sp>
        <p:nvSpPr>
          <p:cNvPr id="28" name="Content Placeholder 3"/>
          <p:cNvSpPr>
            <a:spLocks noGrp="1"/>
          </p:cNvSpPr>
          <p:nvPr>
            <p:ph idx="1"/>
          </p:nvPr>
        </p:nvSpPr>
        <p:spPr>
          <a:xfrm>
            <a:off x="662355" y="4546600"/>
            <a:ext cx="11077477" cy="2019300"/>
          </a:xfrm>
        </p:spPr>
        <p:txBody>
          <a:bodyPr vert="horz" lIns="91440" tIns="45720" rIns="91440" bIns="45720" rtlCol="0">
            <a:normAutofit lnSpcReduction="10000"/>
          </a:bodyPr>
          <a:lstStyle/>
          <a:p>
            <a:r>
              <a:rPr lang="en-US" dirty="0" smtClean="0"/>
              <a:t>(</a:t>
            </a:r>
            <a:r>
              <a:rPr lang="en-US" dirty="0"/>
              <a:t>Re)introduce replicas without blocking reads/writes</a:t>
            </a:r>
          </a:p>
          <a:p>
            <a:pPr lvl="1"/>
            <a:r>
              <a:rPr lang="en-US" dirty="0" smtClean="0"/>
              <a:t>Introduce new replicas at the head</a:t>
            </a:r>
          </a:p>
          <a:p>
            <a:pPr lvl="1"/>
            <a:r>
              <a:rPr lang="en-US" dirty="0" smtClean="0"/>
              <a:t>Separate </a:t>
            </a:r>
            <a:r>
              <a:rPr lang="en-US" i="1" dirty="0"/>
              <a:t>read </a:t>
            </a:r>
            <a:r>
              <a:rPr lang="en-US" i="1" dirty="0" smtClean="0"/>
              <a:t>chain</a:t>
            </a:r>
            <a:r>
              <a:rPr lang="en-US" dirty="0" smtClean="0"/>
              <a:t> </a:t>
            </a:r>
            <a:r>
              <a:rPr lang="en-US" dirty="0"/>
              <a:t>and </a:t>
            </a:r>
            <a:r>
              <a:rPr lang="en-US" i="1" dirty="0"/>
              <a:t>write </a:t>
            </a:r>
            <a:r>
              <a:rPr lang="en-US" i="1" dirty="0" smtClean="0"/>
              <a:t>chain</a:t>
            </a:r>
            <a:r>
              <a:rPr lang="en-US" dirty="0" smtClean="0"/>
              <a:t>, new writes go to </a:t>
            </a:r>
            <a:r>
              <a:rPr lang="en-US" i="1" dirty="0" smtClean="0"/>
              <a:t>write chain</a:t>
            </a:r>
            <a:endParaRPr lang="en-US" i="1" dirty="0"/>
          </a:p>
          <a:p>
            <a:pPr lvl="1"/>
            <a:r>
              <a:rPr lang="en-US" dirty="0"/>
              <a:t>Restore fault tolerance </a:t>
            </a:r>
            <a:r>
              <a:rPr lang="en-US" dirty="0" smtClean="0"/>
              <a:t>quickly</a:t>
            </a:r>
          </a:p>
          <a:p>
            <a:pPr lvl="1"/>
            <a:r>
              <a:rPr lang="en-US" dirty="0" smtClean="0"/>
              <a:t>Background process brings new head up to speed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53074675"/>
              </p:ext>
            </p:extLst>
          </p:nvPr>
        </p:nvGraphicFramePr>
        <p:xfrm>
          <a:off x="649407" y="1788388"/>
          <a:ext cx="2740656" cy="771650"/>
        </p:xfrm>
        <a:graphic>
          <a:graphicData uri="http://schemas.openxmlformats.org/drawingml/2006/table">
            <a:tbl>
              <a:tblPr firstRow="1" bandRow="1"/>
              <a:tblGrid>
                <a:gridCol w="685164"/>
                <a:gridCol w="685164"/>
                <a:gridCol w="685164"/>
                <a:gridCol w="685164"/>
              </a:tblGrid>
              <a:tr h="385825">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  Key</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Lock</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Version</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Data</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r>
                        <a:rPr lang="en-US" sz="1400" dirty="0" smtClean="0">
                          <a:solidFill>
                            <a:schemeClr val="bg1"/>
                          </a:solidFill>
                        </a:rPr>
                        <a:t>K1</a:t>
                      </a:r>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0</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10</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D</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70194615"/>
              </p:ext>
            </p:extLst>
          </p:nvPr>
        </p:nvGraphicFramePr>
        <p:xfrm>
          <a:off x="4638085" y="1739918"/>
          <a:ext cx="2740656" cy="771650"/>
        </p:xfrm>
        <a:graphic>
          <a:graphicData uri="http://schemas.openxmlformats.org/drawingml/2006/table">
            <a:tbl>
              <a:tblPr firstRow="1" bandRow="1"/>
              <a:tblGrid>
                <a:gridCol w="685164"/>
                <a:gridCol w="685164"/>
                <a:gridCol w="685164"/>
                <a:gridCol w="685164"/>
              </a:tblGrid>
              <a:tr h="385825">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  Key</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Lock</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Version</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Data</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r>
                        <a:rPr lang="en-US" sz="1400" dirty="0" smtClean="0">
                          <a:solidFill>
                            <a:schemeClr val="bg1"/>
                          </a:solidFill>
                        </a:rPr>
                        <a:t>K1</a:t>
                      </a:r>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0</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10</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D</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54878673"/>
              </p:ext>
            </p:extLst>
          </p:nvPr>
        </p:nvGraphicFramePr>
        <p:xfrm>
          <a:off x="8866088" y="1722804"/>
          <a:ext cx="2740656" cy="771650"/>
        </p:xfrm>
        <a:graphic>
          <a:graphicData uri="http://schemas.openxmlformats.org/drawingml/2006/table">
            <a:tbl>
              <a:tblPr firstRow="1" bandRow="1"/>
              <a:tblGrid>
                <a:gridCol w="685164"/>
                <a:gridCol w="685164"/>
                <a:gridCol w="685164"/>
                <a:gridCol w="685164"/>
              </a:tblGrid>
              <a:tr h="385825">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  Key</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Lock</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Version</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914400" rtl="0" eaLnBrk="1" latinLnBrk="0" hangingPunct="1">
                        <a:defRPr sz="1800" b="1" kern="1200">
                          <a:solidFill>
                            <a:schemeClr val="dk1"/>
                          </a:solidFill>
                          <a:latin typeface="Calibri" panose="020F0502020204030204"/>
                        </a:defRPr>
                      </a:lvl1pPr>
                      <a:lvl2pPr marL="457200" algn="l" defTabSz="914400" rtl="0" eaLnBrk="1" latinLnBrk="0" hangingPunct="1">
                        <a:defRPr sz="1800" b="1" kern="1200">
                          <a:solidFill>
                            <a:schemeClr val="dk1"/>
                          </a:solidFill>
                          <a:latin typeface="Calibri" panose="020F0502020204030204"/>
                        </a:defRPr>
                      </a:lvl2pPr>
                      <a:lvl3pPr marL="914400" algn="l" defTabSz="914400" rtl="0" eaLnBrk="1" latinLnBrk="0" hangingPunct="1">
                        <a:defRPr sz="1800" b="1" kern="1200">
                          <a:solidFill>
                            <a:schemeClr val="dk1"/>
                          </a:solidFill>
                          <a:latin typeface="Calibri" panose="020F0502020204030204"/>
                        </a:defRPr>
                      </a:lvl3pPr>
                      <a:lvl4pPr marL="1371600" algn="l" defTabSz="914400" rtl="0" eaLnBrk="1" latinLnBrk="0" hangingPunct="1">
                        <a:defRPr sz="1800" b="1" kern="1200">
                          <a:solidFill>
                            <a:schemeClr val="dk1"/>
                          </a:solidFill>
                          <a:latin typeface="Calibri" panose="020F0502020204030204"/>
                        </a:defRPr>
                      </a:lvl4pPr>
                      <a:lvl5pPr marL="1828800" algn="l" defTabSz="914400" rtl="0" eaLnBrk="1" latinLnBrk="0" hangingPunct="1">
                        <a:defRPr sz="1800" b="1" kern="1200">
                          <a:solidFill>
                            <a:schemeClr val="dk1"/>
                          </a:solidFill>
                          <a:latin typeface="Calibri" panose="020F0502020204030204"/>
                        </a:defRPr>
                      </a:lvl5pPr>
                      <a:lvl6pPr marL="2286000" algn="l" defTabSz="914400" rtl="0" eaLnBrk="1" latinLnBrk="0" hangingPunct="1">
                        <a:defRPr sz="1800" b="1" kern="1200">
                          <a:solidFill>
                            <a:schemeClr val="dk1"/>
                          </a:solidFill>
                          <a:latin typeface="Calibri" panose="020F0502020204030204"/>
                        </a:defRPr>
                      </a:lvl6pPr>
                      <a:lvl7pPr marL="2743200" algn="l" defTabSz="914400" rtl="0" eaLnBrk="1" latinLnBrk="0" hangingPunct="1">
                        <a:defRPr sz="1800" b="1" kern="1200">
                          <a:solidFill>
                            <a:schemeClr val="dk1"/>
                          </a:solidFill>
                          <a:latin typeface="Calibri" panose="020F0502020204030204"/>
                        </a:defRPr>
                      </a:lvl7pPr>
                      <a:lvl8pPr marL="3200400" algn="l" defTabSz="914400" rtl="0" eaLnBrk="1" latinLnBrk="0" hangingPunct="1">
                        <a:defRPr sz="1800" b="1" kern="1200">
                          <a:solidFill>
                            <a:schemeClr val="dk1"/>
                          </a:solidFill>
                          <a:latin typeface="Calibri" panose="020F0502020204030204"/>
                        </a:defRPr>
                      </a:lvl8pPr>
                      <a:lvl9pPr marL="3657600" algn="l" defTabSz="914400" rtl="0" eaLnBrk="1" latinLnBrk="0" hangingPunct="1">
                        <a:defRPr sz="1800" b="1" kern="1200">
                          <a:solidFill>
                            <a:schemeClr val="dk1"/>
                          </a:solidFill>
                          <a:latin typeface="Calibri" panose="020F0502020204030204"/>
                        </a:defRPr>
                      </a:lvl9pPr>
                    </a:lstStyle>
                    <a:p>
                      <a:r>
                        <a:rPr lang="en-US" sz="1400" dirty="0" smtClean="0"/>
                        <a:t>Data</a:t>
                      </a:r>
                      <a:endParaRPr lang="en-US" sz="1400" dirty="0"/>
                    </a:p>
                  </a:txBody>
                  <a:tcPr marL="61028" marR="61028" marT="30516" marB="30516">
                    <a:lnL w="12700" cmpd="sng">
                      <a:solidFill>
                        <a:sysClr val="windowText" lastClr="000000"/>
                      </a:solidFill>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20000"/>
                      </a:sysClr>
                    </a:solidFill>
                  </a:tcPr>
                </a:tc>
              </a:tr>
              <a:tr h="385825">
                <a:tc>
                  <a:txBody>
                    <a:bodyPr/>
                    <a:lstStyle/>
                    <a:p>
                      <a:r>
                        <a:rPr lang="en-US" sz="1400" dirty="0" smtClean="0">
                          <a:solidFill>
                            <a:schemeClr val="bg1"/>
                          </a:solidFill>
                        </a:rPr>
                        <a:t>K1</a:t>
                      </a:r>
                      <a:endParaRPr lang="en-US" sz="1400" dirty="0">
                        <a:solidFill>
                          <a:schemeClr val="bg1"/>
                        </a:solidFill>
                      </a:endParaRPr>
                    </a:p>
                  </a:txBody>
                  <a:tcPr marL="61028" marR="61028" marT="30516" marB="30516">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0</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10</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c>
                  <a:txBody>
                    <a:bodyPr/>
                    <a:lstStyle/>
                    <a:p>
                      <a:r>
                        <a:rPr lang="en-US" sz="1400" dirty="0" smtClean="0">
                          <a:solidFill>
                            <a:schemeClr val="bg1"/>
                          </a:solidFill>
                        </a:rPr>
                        <a:t>D</a:t>
                      </a:r>
                      <a:endParaRPr lang="en-US" sz="1400" dirty="0">
                        <a:solidFill>
                          <a:schemeClr val="bg1"/>
                        </a:solidFill>
                      </a:endParaRPr>
                    </a:p>
                  </a:txBody>
                  <a:tcPr marL="61028" marR="61028" marT="30516" marB="30516">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Text" lastClr="000000">
                        <a:tint val="20000"/>
                      </a:sysClr>
                    </a:solidFill>
                  </a:tcPr>
                </a:tc>
              </a:tr>
            </a:tbl>
          </a:graphicData>
        </a:graphic>
      </p:graphicFrame>
      <p:sp>
        <p:nvSpPr>
          <p:cNvPr id="7" name="TextBox 6"/>
          <p:cNvSpPr txBox="1"/>
          <p:nvPr/>
        </p:nvSpPr>
        <p:spPr>
          <a:xfrm>
            <a:off x="1406609" y="1278333"/>
            <a:ext cx="1563120" cy="461665"/>
          </a:xfrm>
          <a:prstGeom prst="rect">
            <a:avLst/>
          </a:prstGeom>
          <a:noFill/>
        </p:spPr>
        <p:txBody>
          <a:bodyPr wrap="none" rtlCol="0">
            <a:spAutoFit/>
          </a:bodyPr>
          <a:lstStyle/>
          <a:p>
            <a:r>
              <a:rPr lang="en-US" sz="2400" dirty="0" smtClean="0">
                <a:solidFill>
                  <a:prstClr val="white"/>
                </a:solidFill>
              </a:rPr>
              <a:t>Temp head</a:t>
            </a:r>
            <a:endParaRPr lang="en-US" sz="2400" dirty="0">
              <a:solidFill>
                <a:prstClr val="white"/>
              </a:solidFill>
            </a:endParaRPr>
          </a:p>
        </p:txBody>
      </p:sp>
      <p:sp>
        <p:nvSpPr>
          <p:cNvPr id="8" name="TextBox 7"/>
          <p:cNvSpPr txBox="1"/>
          <p:nvPr/>
        </p:nvSpPr>
        <p:spPr>
          <a:xfrm>
            <a:off x="5566913" y="1279561"/>
            <a:ext cx="809837" cy="461665"/>
          </a:xfrm>
          <a:prstGeom prst="rect">
            <a:avLst/>
          </a:prstGeom>
          <a:noFill/>
        </p:spPr>
        <p:txBody>
          <a:bodyPr wrap="none" rtlCol="0">
            <a:spAutoFit/>
          </a:bodyPr>
          <a:lstStyle>
            <a:defPPr>
              <a:defRPr lang="en-US"/>
            </a:defPPr>
            <a:lvl1pPr>
              <a:defRPr sz="2400">
                <a:solidFill>
                  <a:prstClr val="white"/>
                </a:solidFill>
              </a:defRPr>
            </a:lvl1pPr>
          </a:lstStyle>
          <a:p>
            <a:r>
              <a:rPr lang="en-US" dirty="0" smtClean="0"/>
              <a:t>head</a:t>
            </a:r>
            <a:endParaRPr lang="en-US" dirty="0"/>
          </a:p>
        </p:txBody>
      </p:sp>
      <p:sp>
        <p:nvSpPr>
          <p:cNvPr id="9" name="TextBox 8"/>
          <p:cNvSpPr txBox="1"/>
          <p:nvPr/>
        </p:nvSpPr>
        <p:spPr>
          <a:xfrm>
            <a:off x="9966065" y="1278333"/>
            <a:ext cx="572016" cy="461665"/>
          </a:xfrm>
          <a:prstGeom prst="rect">
            <a:avLst/>
          </a:prstGeom>
          <a:noFill/>
        </p:spPr>
        <p:txBody>
          <a:bodyPr wrap="none" rtlCol="0">
            <a:spAutoFit/>
          </a:bodyPr>
          <a:lstStyle>
            <a:defPPr>
              <a:defRPr lang="en-US"/>
            </a:defPPr>
            <a:lvl1pPr>
              <a:defRPr sz="2400">
                <a:solidFill>
                  <a:prstClr val="white"/>
                </a:solidFill>
              </a:defRPr>
            </a:lvl1pPr>
          </a:lstStyle>
          <a:p>
            <a:r>
              <a:rPr lang="en-US" dirty="0"/>
              <a:t>tail</a:t>
            </a:r>
          </a:p>
        </p:txBody>
      </p:sp>
      <p:sp>
        <p:nvSpPr>
          <p:cNvPr id="3" name="Left Brace 2"/>
          <p:cNvSpPr/>
          <p:nvPr/>
        </p:nvSpPr>
        <p:spPr>
          <a:xfrm rot="16200000">
            <a:off x="8451826" y="1063624"/>
            <a:ext cx="361999" cy="343535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7857901" y="2912467"/>
            <a:ext cx="1491883" cy="461665"/>
          </a:xfrm>
          <a:prstGeom prst="rect">
            <a:avLst/>
          </a:prstGeom>
          <a:noFill/>
        </p:spPr>
        <p:txBody>
          <a:bodyPr wrap="none" rtlCol="0">
            <a:spAutoFit/>
          </a:bodyPr>
          <a:lstStyle>
            <a:defPPr>
              <a:defRPr lang="en-US"/>
            </a:defPPr>
            <a:lvl1pPr>
              <a:defRPr sz="2400">
                <a:solidFill>
                  <a:prstClr val="white"/>
                </a:solidFill>
              </a:defRPr>
            </a:lvl1pPr>
          </a:lstStyle>
          <a:p>
            <a:r>
              <a:rPr lang="en-US" dirty="0"/>
              <a:t>r</a:t>
            </a:r>
            <a:r>
              <a:rPr lang="en-US" dirty="0" smtClean="0"/>
              <a:t>ead chain</a:t>
            </a:r>
            <a:endParaRPr lang="en-US" dirty="0"/>
          </a:p>
        </p:txBody>
      </p:sp>
      <p:sp>
        <p:nvSpPr>
          <p:cNvPr id="13" name="Left Brace 12"/>
          <p:cNvSpPr/>
          <p:nvPr/>
        </p:nvSpPr>
        <p:spPr>
          <a:xfrm rot="16200000">
            <a:off x="5857627" y="311942"/>
            <a:ext cx="461665" cy="6638579"/>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5339206" y="3862064"/>
            <a:ext cx="1575944" cy="461665"/>
          </a:xfrm>
          <a:prstGeom prst="rect">
            <a:avLst/>
          </a:prstGeom>
          <a:noFill/>
        </p:spPr>
        <p:txBody>
          <a:bodyPr wrap="none" rtlCol="0">
            <a:spAutoFit/>
          </a:bodyPr>
          <a:lstStyle>
            <a:defPPr>
              <a:defRPr lang="en-US"/>
            </a:defPPr>
            <a:lvl1pPr>
              <a:defRPr sz="2400">
                <a:solidFill>
                  <a:prstClr val="white"/>
                </a:solidFill>
              </a:defRPr>
            </a:lvl1pPr>
          </a:lstStyle>
          <a:p>
            <a:r>
              <a:rPr lang="en-US" dirty="0" smtClean="0"/>
              <a:t>write chain</a:t>
            </a:r>
            <a:endParaRPr lang="en-US" dirty="0"/>
          </a:p>
        </p:txBody>
      </p:sp>
      <p:sp>
        <p:nvSpPr>
          <p:cNvPr id="11" name="Rounded Rectangular Callout 10"/>
          <p:cNvSpPr/>
          <p:nvPr/>
        </p:nvSpPr>
        <p:spPr>
          <a:xfrm>
            <a:off x="141728" y="3179087"/>
            <a:ext cx="1437378" cy="627797"/>
          </a:xfrm>
          <a:prstGeom prst="wedgeRoundRectCallout">
            <a:avLst>
              <a:gd name="adj1" fmla="val 2028"/>
              <a:gd name="adj2" fmla="val -135184"/>
              <a:gd name="adj3" fmla="val 16667"/>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New writes start here </a:t>
            </a:r>
            <a:endParaRPr lang="en-US" dirty="0"/>
          </a:p>
        </p:txBody>
      </p:sp>
      <p:sp>
        <p:nvSpPr>
          <p:cNvPr id="16" name="Footer Placeholder 15"/>
          <p:cNvSpPr>
            <a:spLocks noGrp="1"/>
          </p:cNvSpPr>
          <p:nvPr>
            <p:ph type="ftr" sz="quarter" idx="11"/>
          </p:nvPr>
        </p:nvSpPr>
        <p:spPr>
          <a:xfrm>
            <a:off x="4031059" y="6486103"/>
            <a:ext cx="4114800" cy="365125"/>
          </a:xfrm>
        </p:spPr>
        <p:txBody>
          <a:bodyPr/>
          <a:lstStyle/>
          <a:p>
            <a:r>
              <a:rPr lang="en-US" dirty="0" smtClean="0">
                <a:solidFill>
                  <a:prstClr val="black">
                    <a:tint val="75000"/>
                  </a:prstClr>
                </a:solidFill>
              </a:rPr>
              <a:t>Microsoft Corporation</a:t>
            </a:r>
            <a:endParaRPr lang="en-US" dirty="0">
              <a:solidFill>
                <a:prstClr val="black">
                  <a:tint val="75000"/>
                </a:prstClr>
              </a:solidFill>
            </a:endParaRPr>
          </a:p>
        </p:txBody>
      </p:sp>
      <p:grpSp>
        <p:nvGrpSpPr>
          <p:cNvPr id="27" name="Group 26"/>
          <p:cNvGrpSpPr/>
          <p:nvPr/>
        </p:nvGrpSpPr>
        <p:grpSpPr>
          <a:xfrm>
            <a:off x="2980555" y="957014"/>
            <a:ext cx="2131856" cy="812915"/>
            <a:chOff x="2980555" y="957014"/>
            <a:chExt cx="2131856" cy="812915"/>
          </a:xfrm>
        </p:grpSpPr>
        <p:sp>
          <p:nvSpPr>
            <p:cNvPr id="19" name="Oval 18"/>
            <p:cNvSpPr/>
            <p:nvPr/>
          </p:nvSpPr>
          <p:spPr>
            <a:xfrm>
              <a:off x="3285335" y="957014"/>
              <a:ext cx="1491448" cy="657301"/>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Background </a:t>
              </a:r>
            </a:p>
            <a:p>
              <a:pPr algn="ctr"/>
              <a:r>
                <a:rPr lang="en-US" sz="1400" dirty="0" smtClean="0"/>
                <a:t>copy</a:t>
              </a:r>
              <a:endParaRPr lang="en-US" sz="1400" dirty="0"/>
            </a:p>
          </p:txBody>
        </p:sp>
        <p:cxnSp>
          <p:nvCxnSpPr>
            <p:cNvPr id="21" name="Curved Connector 20"/>
            <p:cNvCxnSpPr>
              <a:endCxn id="19" idx="6"/>
            </p:cNvCxnSpPr>
            <p:nvPr/>
          </p:nvCxnSpPr>
          <p:spPr>
            <a:xfrm rot="16200000" flipV="1">
              <a:off x="4721109" y="1341340"/>
              <a:ext cx="446977" cy="335627"/>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19" idx="2"/>
            </p:cNvCxnSpPr>
            <p:nvPr/>
          </p:nvCxnSpPr>
          <p:spPr>
            <a:xfrm rot="10800000" flipV="1">
              <a:off x="2980555" y="1285664"/>
              <a:ext cx="304781" cy="484265"/>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3275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animBg="1"/>
      <p:bldP spid="12" grpId="0"/>
      <p:bldP spid="13" grpId="0" animBg="1"/>
      <p:bldP spid="14" grpId="0"/>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 Configuration</a:t>
            </a:r>
            <a:endParaRPr lang="en-US" dirty="0"/>
          </a:p>
        </p:txBody>
      </p:sp>
      <p:sp>
        <p:nvSpPr>
          <p:cNvPr id="28" name="Content Placeholder 3"/>
          <p:cNvSpPr>
            <a:spLocks noGrp="1"/>
          </p:cNvSpPr>
          <p:nvPr>
            <p:ph idx="1"/>
          </p:nvPr>
        </p:nvSpPr>
        <p:spPr/>
        <p:txBody>
          <a:bodyPr/>
          <a:lstStyle/>
          <a:p>
            <a:r>
              <a:rPr lang="en-US" dirty="0" smtClean="0"/>
              <a:t>Store</a:t>
            </a:r>
          </a:p>
          <a:p>
            <a:pPr lvl="1"/>
            <a:r>
              <a:rPr lang="en-US" dirty="0" smtClean="0"/>
              <a:t>Configuration is stored in a quorum-based blob storage</a:t>
            </a:r>
          </a:p>
          <a:p>
            <a:pPr lvl="1"/>
            <a:endParaRPr lang="en-US" dirty="0" smtClean="0"/>
          </a:p>
          <a:p>
            <a:r>
              <a:rPr lang="en-US" dirty="0" smtClean="0"/>
              <a:t>No configuration manager </a:t>
            </a:r>
          </a:p>
          <a:p>
            <a:pPr lvl="1"/>
            <a:r>
              <a:rPr lang="en-US" dirty="0" smtClean="0"/>
              <a:t>Any client can update configuration</a:t>
            </a:r>
          </a:p>
          <a:p>
            <a:pPr lvl="1"/>
            <a:endParaRPr lang="en-US" dirty="0" smtClean="0"/>
          </a:p>
          <a:p>
            <a:r>
              <a:rPr lang="en-US" dirty="0" smtClean="0"/>
              <a:t>Clients take a lease on configuration</a:t>
            </a:r>
          </a:p>
          <a:p>
            <a:pPr lvl="1"/>
            <a:r>
              <a:rPr lang="en-US" dirty="0" smtClean="0"/>
              <a:t>Lease protocol similar to Chubby</a:t>
            </a:r>
          </a:p>
          <a:p>
            <a:pPr lvl="1"/>
            <a:r>
              <a:rPr lang="en-US" dirty="0" smtClean="0"/>
              <a:t>Configuration changes have to wait for Lease duration</a:t>
            </a:r>
          </a:p>
          <a:p>
            <a:pPr lvl="1"/>
            <a:r>
              <a:rPr lang="en-US" dirty="0" smtClean="0"/>
              <a:t>Implemented using Azure blob storage lease primitive</a:t>
            </a: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Tree>
    <p:extLst>
      <p:ext uri="{BB962C8B-B14F-4D97-AF65-F5344CB8AC3E}">
        <p14:creationId xmlns:p14="http://schemas.microsoft.com/office/powerpoint/2010/main" val="1750371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dirty="0" smtClean="0"/>
              <a:t>Azure scale</a:t>
            </a:r>
          </a:p>
          <a:p>
            <a:r>
              <a:rPr lang="en-US" dirty="0" smtClean="0"/>
              <a:t>Problem: Control plane availability</a:t>
            </a:r>
          </a:p>
          <a:p>
            <a:r>
              <a:rPr lang="en-US" dirty="0" smtClean="0"/>
              <a:t>Solution: RTable</a:t>
            </a:r>
          </a:p>
          <a:p>
            <a:r>
              <a:rPr lang="en-US" dirty="0" smtClean="0"/>
              <a:t>Demo</a:t>
            </a:r>
          </a:p>
          <a:p>
            <a:r>
              <a:rPr lang="en-US" dirty="0" smtClean="0"/>
              <a:t>Lessons learned</a:t>
            </a:r>
            <a:endParaRPr lang="en-US" dirty="0"/>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Tree>
    <p:extLst>
      <p:ext uri="{BB962C8B-B14F-4D97-AF65-F5344CB8AC3E}">
        <p14:creationId xmlns:p14="http://schemas.microsoft.com/office/powerpoint/2010/main" val="9907930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Lessons Learned</a:t>
            </a:r>
            <a:endParaRPr lang="en-US" dirty="0"/>
          </a:p>
        </p:txBody>
      </p:sp>
      <p:sp>
        <p:nvSpPr>
          <p:cNvPr id="28" name="Content Placeholder 3"/>
          <p:cNvSpPr>
            <a:spLocks noGrp="1"/>
          </p:cNvSpPr>
          <p:nvPr>
            <p:ph idx="1"/>
          </p:nvPr>
        </p:nvSpPr>
        <p:spPr>
          <a:xfrm>
            <a:off x="838200" y="1825625"/>
            <a:ext cx="10329333" cy="4351338"/>
          </a:xfrm>
        </p:spPr>
        <p:txBody>
          <a:bodyPr/>
          <a:lstStyle/>
          <a:p>
            <a:r>
              <a:rPr lang="en-US" dirty="0" smtClean="0"/>
              <a:t>Recovery is the hardest part</a:t>
            </a:r>
          </a:p>
          <a:p>
            <a:endParaRPr lang="en-US" dirty="0" smtClean="0"/>
          </a:p>
          <a:p>
            <a:r>
              <a:rPr lang="en-US" dirty="0" smtClean="0"/>
              <a:t>Handling lack of timeout in Azure Tables is the main cause of complexity</a:t>
            </a:r>
          </a:p>
          <a:p>
            <a:endParaRPr lang="en-US" dirty="0" smtClean="0"/>
          </a:p>
          <a:p>
            <a:r>
              <a:rPr lang="en-US" dirty="0" smtClean="0"/>
              <a:t>Ability to use existing tools is a huge advantage</a:t>
            </a:r>
          </a:p>
          <a:p>
            <a:pPr lvl="1"/>
            <a:r>
              <a:rPr lang="en-US" dirty="0" smtClean="0"/>
              <a:t>Storage explorer, security primitives</a:t>
            </a:r>
          </a:p>
          <a:p>
            <a:pPr lvl="1"/>
            <a:endParaRPr lang="en-US" dirty="0"/>
          </a:p>
          <a:p>
            <a:r>
              <a:rPr lang="en-US" dirty="0" smtClean="0"/>
              <a:t>The principles can be applied to other problems</a:t>
            </a: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Tree>
    <p:extLst>
      <p:ext uri="{BB962C8B-B14F-4D97-AF65-F5344CB8AC3E}">
        <p14:creationId xmlns:p14="http://schemas.microsoft.com/office/powerpoint/2010/main" val="14192757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Principles</a:t>
            </a:r>
            <a:endParaRPr lang="en-US" dirty="0"/>
          </a:p>
        </p:txBody>
      </p:sp>
      <p:sp>
        <p:nvSpPr>
          <p:cNvPr id="3" name="Content Placeholder 2"/>
          <p:cNvSpPr>
            <a:spLocks noGrp="1"/>
          </p:cNvSpPr>
          <p:nvPr>
            <p:ph idx="1"/>
          </p:nvPr>
        </p:nvSpPr>
        <p:spPr>
          <a:xfrm>
            <a:off x="838200" y="1690688"/>
            <a:ext cx="10684933" cy="4351338"/>
          </a:xfrm>
        </p:spPr>
        <p:txBody>
          <a:bodyPr/>
          <a:lstStyle/>
          <a:p>
            <a:r>
              <a:rPr lang="en-US" dirty="0" smtClean="0"/>
              <a:t>Chaining enables functions over multiple tables</a:t>
            </a:r>
          </a:p>
          <a:p>
            <a:endParaRPr lang="en-US" dirty="0" smtClean="0"/>
          </a:p>
          <a:p>
            <a:r>
              <a:rPr lang="en-US" dirty="0" smtClean="0"/>
              <a:t>Keep the same Azure Table abstraction (API)</a:t>
            </a:r>
          </a:p>
          <a:p>
            <a:endParaRPr lang="en-US" dirty="0" smtClean="0"/>
          </a:p>
          <a:p>
            <a:r>
              <a:rPr lang="en-US" dirty="0" smtClean="0"/>
              <a:t>Enable composition of different functions</a:t>
            </a:r>
            <a:endParaRPr lang="en-US" dirty="0"/>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Tree>
    <p:extLst>
      <p:ext uri="{BB962C8B-B14F-4D97-AF65-F5344CB8AC3E}">
        <p14:creationId xmlns:p14="http://schemas.microsoft.com/office/powerpoint/2010/main" val="14738358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a:xfrm>
            <a:off x="457200" y="-112048"/>
            <a:ext cx="11163300" cy="1143000"/>
          </a:xfrm>
        </p:spPr>
        <p:txBody>
          <a:bodyPr>
            <a:normAutofit/>
          </a:bodyPr>
          <a:lstStyle/>
          <a:p>
            <a:r>
              <a:rPr lang="en-US" dirty="0" smtClean="0">
                <a:solidFill>
                  <a:schemeClr val="bg1"/>
                </a:solidFill>
              </a:rPr>
              <a:t>Point-in-time Snapshots of Tables   </a:t>
            </a:r>
            <a:endParaRPr lang="en-US" dirty="0">
              <a:solidFill>
                <a:schemeClr val="bg1"/>
              </a:solidFill>
            </a:endParaRPr>
          </a:p>
        </p:txBody>
      </p:sp>
      <p:sp>
        <p:nvSpPr>
          <p:cNvPr id="27" name="Content Placeholder 3"/>
          <p:cNvSpPr>
            <a:spLocks noGrp="1"/>
          </p:cNvSpPr>
          <p:nvPr>
            <p:ph idx="1"/>
          </p:nvPr>
        </p:nvSpPr>
        <p:spPr>
          <a:xfrm>
            <a:off x="2077519" y="5188433"/>
            <a:ext cx="9296400" cy="1559307"/>
          </a:xfrm>
        </p:spPr>
        <p:txBody>
          <a:bodyPr>
            <a:normAutofit fontScale="92500" lnSpcReduction="10000"/>
          </a:bodyPr>
          <a:lstStyle/>
          <a:p>
            <a:pPr marL="0" indent="0">
              <a:buClr>
                <a:schemeClr val="bg1"/>
              </a:buClr>
              <a:buNone/>
            </a:pPr>
            <a:endParaRPr lang="en-US" dirty="0" smtClean="0">
              <a:solidFill>
                <a:schemeClr val="bg1"/>
              </a:solidFill>
            </a:endParaRPr>
          </a:p>
          <a:p>
            <a:pPr>
              <a:buClr>
                <a:schemeClr val="bg1"/>
              </a:buClr>
            </a:pPr>
            <a:r>
              <a:rPr lang="en-US" sz="3200" dirty="0">
                <a:solidFill>
                  <a:schemeClr val="bg1"/>
                </a:solidFill>
              </a:rPr>
              <a:t>Consistent snapshots (periodic/continuous)  </a:t>
            </a:r>
            <a:endParaRPr lang="en-US" dirty="0">
              <a:solidFill>
                <a:schemeClr val="bg1"/>
              </a:solidFill>
            </a:endParaRPr>
          </a:p>
          <a:p>
            <a:pPr>
              <a:buClr>
                <a:schemeClr val="bg1"/>
              </a:buClr>
            </a:pPr>
            <a:r>
              <a:rPr lang="en-US" sz="3200" dirty="0">
                <a:solidFill>
                  <a:schemeClr val="bg1"/>
                </a:solidFill>
              </a:rPr>
              <a:t>Recover to a consistent snapshot</a:t>
            </a:r>
            <a:endParaRPr lang="en-US" dirty="0">
              <a:solidFill>
                <a:schemeClr val="bg1"/>
              </a:solidFill>
            </a:endParaRPr>
          </a:p>
          <a:p>
            <a:pPr lvl="1">
              <a:buClr>
                <a:schemeClr val="bg1"/>
              </a:buClr>
            </a:pPr>
            <a:endParaRPr lang="en-US" dirty="0" smtClean="0">
              <a:solidFill>
                <a:schemeClr val="bg1"/>
              </a:solidFill>
            </a:endParaRPr>
          </a:p>
          <a:p>
            <a:pPr lvl="1">
              <a:buClr>
                <a:schemeClr val="bg1"/>
              </a:buClr>
            </a:pPr>
            <a:endParaRPr lang="en-US" dirty="0" smtClean="0">
              <a:solidFill>
                <a:schemeClr val="bg1"/>
              </a:solidFill>
            </a:endParaRPr>
          </a:p>
          <a:p>
            <a:pPr marL="457200" lvl="1" indent="0">
              <a:buClr>
                <a:schemeClr val="bg1"/>
              </a:buClr>
              <a:buNone/>
            </a:pPr>
            <a:endParaRPr lang="en-US" dirty="0">
              <a:solidFill>
                <a:schemeClr val="bg1"/>
              </a:solidFill>
            </a:endParaRPr>
          </a:p>
        </p:txBody>
      </p:sp>
      <p:grpSp>
        <p:nvGrpSpPr>
          <p:cNvPr id="2" name="Group 1"/>
          <p:cNvGrpSpPr/>
          <p:nvPr/>
        </p:nvGrpSpPr>
        <p:grpSpPr>
          <a:xfrm>
            <a:off x="2760695" y="1872919"/>
            <a:ext cx="8030840" cy="3200401"/>
            <a:chOff x="2760695" y="1524000"/>
            <a:chExt cx="8030840" cy="3200401"/>
          </a:xfrm>
        </p:grpSpPr>
        <p:sp>
          <p:nvSpPr>
            <p:cNvPr id="16" name="Rounded Rectangle 15"/>
            <p:cNvSpPr/>
            <p:nvPr/>
          </p:nvSpPr>
          <p:spPr>
            <a:xfrm>
              <a:off x="2993571" y="1524000"/>
              <a:ext cx="5769428" cy="8966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2760695" y="3719034"/>
              <a:ext cx="1927743" cy="10053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ounded Rectangle 19"/>
            <p:cNvSpPr/>
            <p:nvPr/>
          </p:nvSpPr>
          <p:spPr>
            <a:xfrm>
              <a:off x="5009082" y="3719034"/>
              <a:ext cx="1716637" cy="10053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ounded Rectangle 21"/>
            <p:cNvSpPr/>
            <p:nvPr/>
          </p:nvSpPr>
          <p:spPr>
            <a:xfrm>
              <a:off x="7046363" y="3719034"/>
              <a:ext cx="1869037" cy="10053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ounded Rectangle 24"/>
            <p:cNvSpPr/>
            <p:nvPr/>
          </p:nvSpPr>
          <p:spPr>
            <a:xfrm>
              <a:off x="2993571" y="2412798"/>
              <a:ext cx="5769428" cy="8966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TextBox 2"/>
            <p:cNvSpPr txBox="1"/>
            <p:nvPr/>
          </p:nvSpPr>
          <p:spPr>
            <a:xfrm>
              <a:off x="3513947" y="1700968"/>
              <a:ext cx="4495800" cy="523220"/>
            </a:xfrm>
            <a:prstGeom prst="rect">
              <a:avLst/>
            </a:prstGeom>
            <a:noFill/>
          </p:spPr>
          <p:txBody>
            <a:bodyPr wrap="square" rtlCol="0">
              <a:spAutoFit/>
            </a:bodyPr>
            <a:lstStyle/>
            <a:p>
              <a:r>
                <a:rPr lang="en-US" dirty="0">
                  <a:solidFill>
                    <a:prstClr val="black"/>
                  </a:solidFill>
                </a:rPr>
                <a:t> </a:t>
              </a:r>
              <a:r>
                <a:rPr lang="en-US" sz="2800" dirty="0">
                  <a:solidFill>
                    <a:prstClr val="white"/>
                  </a:solidFill>
                </a:rPr>
                <a:t>STable library </a:t>
              </a:r>
              <a:r>
                <a:rPr lang="en-US" sz="2800" dirty="0" smtClean="0">
                  <a:solidFill>
                    <a:prstClr val="white"/>
                  </a:solidFill>
                </a:rPr>
                <a:t>(copy-on-write)</a:t>
              </a:r>
              <a:endParaRPr lang="en-US" sz="2800" dirty="0">
                <a:solidFill>
                  <a:prstClr val="white"/>
                </a:solidFill>
              </a:endParaRPr>
            </a:p>
          </p:txBody>
        </p:sp>
        <p:sp>
          <p:nvSpPr>
            <p:cNvPr id="33" name="TextBox 32"/>
            <p:cNvSpPr txBox="1"/>
            <p:nvPr/>
          </p:nvSpPr>
          <p:spPr>
            <a:xfrm>
              <a:off x="3513947" y="2573777"/>
              <a:ext cx="5782453" cy="523220"/>
            </a:xfrm>
            <a:prstGeom prst="rect">
              <a:avLst/>
            </a:prstGeom>
            <a:noFill/>
          </p:spPr>
          <p:txBody>
            <a:bodyPr wrap="square" rtlCol="0">
              <a:spAutoFit/>
            </a:bodyPr>
            <a:lstStyle/>
            <a:p>
              <a:r>
                <a:rPr lang="en-US" dirty="0">
                  <a:solidFill>
                    <a:prstClr val="black"/>
                  </a:solidFill>
                </a:rPr>
                <a:t> </a:t>
              </a:r>
              <a:r>
                <a:rPr lang="en-US" sz="2800" dirty="0">
                  <a:solidFill>
                    <a:prstClr val="white"/>
                  </a:solidFill>
                </a:rPr>
                <a:t>Azure Table library (SDK)</a:t>
              </a:r>
            </a:p>
          </p:txBody>
        </p:sp>
        <p:sp>
          <p:nvSpPr>
            <p:cNvPr id="34" name="TextBox 33"/>
            <p:cNvSpPr txBox="1"/>
            <p:nvPr/>
          </p:nvSpPr>
          <p:spPr>
            <a:xfrm>
              <a:off x="2805305" y="3751130"/>
              <a:ext cx="5782453" cy="954107"/>
            </a:xfrm>
            <a:prstGeom prst="rect">
              <a:avLst/>
            </a:prstGeom>
            <a:noFill/>
          </p:spPr>
          <p:txBody>
            <a:bodyPr wrap="square" rtlCol="0">
              <a:spAutoFit/>
            </a:bodyPr>
            <a:lstStyle/>
            <a:p>
              <a:r>
                <a:rPr lang="en-US" dirty="0">
                  <a:solidFill>
                    <a:prstClr val="black"/>
                  </a:solidFill>
                </a:rPr>
                <a:t>  </a:t>
              </a:r>
              <a:r>
                <a:rPr lang="en-US" sz="2800" dirty="0">
                  <a:solidFill>
                    <a:prstClr val="white"/>
                  </a:solidFill>
                </a:rPr>
                <a:t>Table</a:t>
              </a:r>
            </a:p>
            <a:p>
              <a:r>
                <a:rPr lang="en-US" sz="2800" dirty="0">
                  <a:solidFill>
                    <a:prstClr val="white"/>
                  </a:solidFill>
                </a:rPr>
                <a:t>  (Current) </a:t>
              </a:r>
            </a:p>
          </p:txBody>
        </p:sp>
        <p:sp>
          <p:nvSpPr>
            <p:cNvPr id="36" name="TextBox 35"/>
            <p:cNvSpPr txBox="1"/>
            <p:nvPr/>
          </p:nvSpPr>
          <p:spPr>
            <a:xfrm>
              <a:off x="5009082" y="3731966"/>
              <a:ext cx="5782453" cy="954107"/>
            </a:xfrm>
            <a:prstGeom prst="rect">
              <a:avLst/>
            </a:prstGeom>
            <a:noFill/>
          </p:spPr>
          <p:txBody>
            <a:bodyPr wrap="square" rtlCol="0">
              <a:spAutoFit/>
            </a:bodyPr>
            <a:lstStyle/>
            <a:p>
              <a:r>
                <a:rPr lang="en-US" dirty="0">
                  <a:solidFill>
                    <a:prstClr val="black"/>
                  </a:solidFill>
                </a:rPr>
                <a:t>    </a:t>
              </a:r>
              <a:r>
                <a:rPr lang="en-US" sz="2800" dirty="0">
                  <a:solidFill>
                    <a:prstClr val="white"/>
                  </a:solidFill>
                </a:rPr>
                <a:t>Table </a:t>
              </a:r>
            </a:p>
            <a:p>
              <a:r>
                <a:rPr lang="en-US" sz="2800" dirty="0">
                  <a:solidFill>
                    <a:prstClr val="white"/>
                  </a:solidFill>
                </a:rPr>
                <a:t>(Last night)</a:t>
              </a:r>
            </a:p>
          </p:txBody>
        </p:sp>
        <p:sp>
          <p:nvSpPr>
            <p:cNvPr id="37" name="TextBox 36"/>
            <p:cNvSpPr txBox="1"/>
            <p:nvPr/>
          </p:nvSpPr>
          <p:spPr>
            <a:xfrm>
              <a:off x="7046364" y="3733625"/>
              <a:ext cx="2025448" cy="954107"/>
            </a:xfrm>
            <a:prstGeom prst="rect">
              <a:avLst/>
            </a:prstGeom>
            <a:noFill/>
          </p:spPr>
          <p:txBody>
            <a:bodyPr wrap="square" rtlCol="0">
              <a:spAutoFit/>
            </a:bodyPr>
            <a:lstStyle/>
            <a:p>
              <a:r>
                <a:rPr lang="en-US" dirty="0">
                  <a:solidFill>
                    <a:prstClr val="black"/>
                  </a:solidFill>
                </a:rPr>
                <a:t> </a:t>
              </a:r>
              <a:r>
                <a:rPr lang="en-US" sz="2800" dirty="0">
                  <a:solidFill>
                    <a:prstClr val="white"/>
                  </a:solidFill>
                </a:rPr>
                <a:t>Table </a:t>
              </a:r>
            </a:p>
            <a:p>
              <a:r>
                <a:rPr lang="en-US" sz="2800" dirty="0">
                  <a:solidFill>
                    <a:prstClr val="white"/>
                  </a:solidFill>
                </a:rPr>
                <a:t> (Last week)</a:t>
              </a:r>
            </a:p>
          </p:txBody>
        </p:sp>
      </p:grpSp>
      <p:sp>
        <p:nvSpPr>
          <p:cNvPr id="5" name="Footer Placeholder 4"/>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Tree>
    <p:extLst>
      <p:ext uri="{BB962C8B-B14F-4D97-AF65-F5344CB8AC3E}">
        <p14:creationId xmlns:p14="http://schemas.microsoft.com/office/powerpoint/2010/main" val="154672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a:xfrm>
            <a:off x="457200" y="-63399"/>
            <a:ext cx="11163300" cy="1143000"/>
          </a:xfrm>
        </p:spPr>
        <p:txBody>
          <a:bodyPr>
            <a:normAutofit/>
          </a:bodyPr>
          <a:lstStyle/>
          <a:p>
            <a:r>
              <a:rPr lang="en-US" sz="3500" dirty="0" smtClean="0">
                <a:solidFill>
                  <a:schemeClr val="bg1"/>
                </a:solidFill>
              </a:rPr>
              <a:t>Cross-table/cross-partition </a:t>
            </a:r>
            <a:r>
              <a:rPr lang="en-US" sz="3500" dirty="0">
                <a:solidFill>
                  <a:schemeClr val="bg1"/>
                </a:solidFill>
              </a:rPr>
              <a:t>transactions   </a:t>
            </a:r>
          </a:p>
        </p:txBody>
      </p:sp>
      <p:sp>
        <p:nvSpPr>
          <p:cNvPr id="27" name="Content Placeholder 3"/>
          <p:cNvSpPr>
            <a:spLocks noGrp="1"/>
          </p:cNvSpPr>
          <p:nvPr>
            <p:ph idx="1"/>
          </p:nvPr>
        </p:nvSpPr>
        <p:spPr>
          <a:xfrm>
            <a:off x="1756973" y="5240592"/>
            <a:ext cx="9296400" cy="5867400"/>
          </a:xfrm>
        </p:spPr>
        <p:txBody>
          <a:bodyPr>
            <a:normAutofit/>
          </a:bodyPr>
          <a:lstStyle/>
          <a:p>
            <a:pPr>
              <a:buClr>
                <a:schemeClr val="bg1"/>
              </a:buClr>
            </a:pPr>
            <a:r>
              <a:rPr lang="en-US" sz="3200" dirty="0">
                <a:solidFill>
                  <a:schemeClr val="bg1"/>
                </a:solidFill>
              </a:rPr>
              <a:t>Transactions </a:t>
            </a:r>
            <a:r>
              <a:rPr lang="en-US" sz="3200" u="sng" dirty="0">
                <a:solidFill>
                  <a:schemeClr val="bg1"/>
                </a:solidFill>
              </a:rPr>
              <a:t>across</a:t>
            </a:r>
            <a:r>
              <a:rPr lang="en-US" sz="3200" dirty="0">
                <a:solidFill>
                  <a:schemeClr val="bg1"/>
                </a:solidFill>
              </a:rPr>
              <a:t> partitions and tables</a:t>
            </a:r>
          </a:p>
          <a:p>
            <a:pPr lvl="1">
              <a:buClr>
                <a:schemeClr val="bg1"/>
              </a:buClr>
            </a:pPr>
            <a:r>
              <a:rPr lang="en-US" dirty="0" smtClean="0">
                <a:solidFill>
                  <a:schemeClr val="bg1"/>
                </a:solidFill>
              </a:rPr>
              <a:t>Allows services to partition data for scalability and management</a:t>
            </a:r>
          </a:p>
          <a:p>
            <a:pPr lvl="1">
              <a:buClr>
                <a:schemeClr val="bg1"/>
              </a:buClr>
            </a:pPr>
            <a:r>
              <a:rPr lang="en-US" dirty="0" smtClean="0">
                <a:solidFill>
                  <a:schemeClr val="bg1"/>
                </a:solidFill>
              </a:rPr>
              <a:t> Provide consistent view of distributed state with ACID semantics</a:t>
            </a:r>
          </a:p>
          <a:p>
            <a:pPr lvl="1">
              <a:buClr>
                <a:schemeClr val="bg1"/>
              </a:buClr>
            </a:pPr>
            <a:endParaRPr lang="en-US" dirty="0" smtClean="0">
              <a:solidFill>
                <a:schemeClr val="bg1"/>
              </a:solidFill>
            </a:endParaRPr>
          </a:p>
          <a:p>
            <a:pPr marL="457200" lvl="1" indent="0">
              <a:buClr>
                <a:schemeClr val="bg1"/>
              </a:buClr>
              <a:buNone/>
            </a:pPr>
            <a:endParaRPr lang="en-US" dirty="0">
              <a:solidFill>
                <a:schemeClr val="bg1"/>
              </a:solidFill>
            </a:endParaRPr>
          </a:p>
        </p:txBody>
      </p:sp>
      <p:grpSp>
        <p:nvGrpSpPr>
          <p:cNvPr id="2" name="Group 1"/>
          <p:cNvGrpSpPr/>
          <p:nvPr/>
        </p:nvGrpSpPr>
        <p:grpSpPr>
          <a:xfrm>
            <a:off x="2760695" y="1835384"/>
            <a:ext cx="8030840" cy="3200401"/>
            <a:chOff x="2760695" y="1524000"/>
            <a:chExt cx="8030840" cy="3200401"/>
          </a:xfrm>
        </p:grpSpPr>
        <p:sp>
          <p:nvSpPr>
            <p:cNvPr id="16" name="Rounded Rectangle 15"/>
            <p:cNvSpPr/>
            <p:nvPr/>
          </p:nvSpPr>
          <p:spPr>
            <a:xfrm>
              <a:off x="2993571" y="1524000"/>
              <a:ext cx="5769428" cy="8966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2760695" y="3719034"/>
              <a:ext cx="1927743" cy="10053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ounded Rectangle 19"/>
            <p:cNvSpPr/>
            <p:nvPr/>
          </p:nvSpPr>
          <p:spPr>
            <a:xfrm>
              <a:off x="5009082" y="3719034"/>
              <a:ext cx="1716637" cy="10053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ounded Rectangle 21"/>
            <p:cNvSpPr/>
            <p:nvPr/>
          </p:nvSpPr>
          <p:spPr>
            <a:xfrm>
              <a:off x="7046363" y="3719034"/>
              <a:ext cx="1869037" cy="10053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ounded Rectangle 24"/>
            <p:cNvSpPr/>
            <p:nvPr/>
          </p:nvSpPr>
          <p:spPr>
            <a:xfrm>
              <a:off x="2993571" y="2412798"/>
              <a:ext cx="5769428" cy="8966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TextBox 2"/>
            <p:cNvSpPr txBox="1"/>
            <p:nvPr/>
          </p:nvSpPr>
          <p:spPr>
            <a:xfrm>
              <a:off x="3513947" y="1700968"/>
              <a:ext cx="4495800" cy="523220"/>
            </a:xfrm>
            <a:prstGeom prst="rect">
              <a:avLst/>
            </a:prstGeom>
            <a:noFill/>
          </p:spPr>
          <p:txBody>
            <a:bodyPr wrap="square" rtlCol="0">
              <a:spAutoFit/>
            </a:bodyPr>
            <a:lstStyle/>
            <a:p>
              <a:r>
                <a:rPr lang="en-US" dirty="0">
                  <a:solidFill>
                    <a:prstClr val="black"/>
                  </a:solidFill>
                </a:rPr>
                <a:t> </a:t>
              </a:r>
              <a:r>
                <a:rPr lang="en-US" sz="2800" dirty="0">
                  <a:solidFill>
                    <a:prstClr val="white"/>
                  </a:solidFill>
                </a:rPr>
                <a:t>TxTable library (replication)</a:t>
              </a:r>
            </a:p>
          </p:txBody>
        </p:sp>
        <p:sp>
          <p:nvSpPr>
            <p:cNvPr id="33" name="TextBox 32"/>
            <p:cNvSpPr txBox="1"/>
            <p:nvPr/>
          </p:nvSpPr>
          <p:spPr>
            <a:xfrm>
              <a:off x="3513947" y="2573777"/>
              <a:ext cx="5782453" cy="523220"/>
            </a:xfrm>
            <a:prstGeom prst="rect">
              <a:avLst/>
            </a:prstGeom>
            <a:noFill/>
          </p:spPr>
          <p:txBody>
            <a:bodyPr wrap="square" rtlCol="0">
              <a:spAutoFit/>
            </a:bodyPr>
            <a:lstStyle/>
            <a:p>
              <a:r>
                <a:rPr lang="en-US" dirty="0">
                  <a:solidFill>
                    <a:prstClr val="black"/>
                  </a:solidFill>
                </a:rPr>
                <a:t> </a:t>
              </a:r>
              <a:r>
                <a:rPr lang="en-US" sz="2800" dirty="0">
                  <a:solidFill>
                    <a:prstClr val="white"/>
                  </a:solidFill>
                </a:rPr>
                <a:t>Azure Table library (SDK)</a:t>
              </a:r>
            </a:p>
          </p:txBody>
        </p:sp>
        <p:sp>
          <p:nvSpPr>
            <p:cNvPr id="34" name="TextBox 33"/>
            <p:cNvSpPr txBox="1"/>
            <p:nvPr/>
          </p:nvSpPr>
          <p:spPr>
            <a:xfrm>
              <a:off x="2805305" y="3751130"/>
              <a:ext cx="5782453" cy="954107"/>
            </a:xfrm>
            <a:prstGeom prst="rect">
              <a:avLst/>
            </a:prstGeom>
            <a:noFill/>
          </p:spPr>
          <p:txBody>
            <a:bodyPr wrap="square" rtlCol="0">
              <a:spAutoFit/>
            </a:bodyPr>
            <a:lstStyle/>
            <a:p>
              <a:r>
                <a:rPr lang="en-US" dirty="0">
                  <a:solidFill>
                    <a:prstClr val="black"/>
                  </a:solidFill>
                </a:rPr>
                <a:t>  </a:t>
              </a:r>
              <a:r>
                <a:rPr lang="en-US" sz="2800" dirty="0">
                  <a:solidFill>
                    <a:prstClr val="white"/>
                  </a:solidFill>
                </a:rPr>
                <a:t>Table1</a:t>
              </a:r>
            </a:p>
            <a:p>
              <a:r>
                <a:rPr lang="en-US" sz="2800" dirty="0">
                  <a:solidFill>
                    <a:prstClr val="white"/>
                  </a:solidFill>
                </a:rPr>
                <a:t>   </a:t>
              </a:r>
            </a:p>
          </p:txBody>
        </p:sp>
        <p:sp>
          <p:nvSpPr>
            <p:cNvPr id="36" name="TextBox 35"/>
            <p:cNvSpPr txBox="1"/>
            <p:nvPr/>
          </p:nvSpPr>
          <p:spPr>
            <a:xfrm>
              <a:off x="5009082" y="3731965"/>
              <a:ext cx="5782453" cy="523220"/>
            </a:xfrm>
            <a:prstGeom prst="rect">
              <a:avLst/>
            </a:prstGeom>
            <a:noFill/>
          </p:spPr>
          <p:txBody>
            <a:bodyPr wrap="square" rtlCol="0">
              <a:spAutoFit/>
            </a:bodyPr>
            <a:lstStyle/>
            <a:p>
              <a:r>
                <a:rPr lang="en-US" dirty="0">
                  <a:solidFill>
                    <a:prstClr val="black"/>
                  </a:solidFill>
                </a:rPr>
                <a:t>    </a:t>
              </a:r>
              <a:r>
                <a:rPr lang="en-US" sz="2800" dirty="0">
                  <a:solidFill>
                    <a:prstClr val="white"/>
                  </a:solidFill>
                </a:rPr>
                <a:t>Table 2</a:t>
              </a:r>
            </a:p>
          </p:txBody>
        </p:sp>
        <p:sp>
          <p:nvSpPr>
            <p:cNvPr id="37" name="TextBox 36"/>
            <p:cNvSpPr txBox="1"/>
            <p:nvPr/>
          </p:nvSpPr>
          <p:spPr>
            <a:xfrm>
              <a:off x="7046363" y="3733624"/>
              <a:ext cx="1862039" cy="523220"/>
            </a:xfrm>
            <a:prstGeom prst="rect">
              <a:avLst/>
            </a:prstGeom>
            <a:noFill/>
          </p:spPr>
          <p:txBody>
            <a:bodyPr wrap="square" rtlCol="0">
              <a:spAutoFit/>
            </a:bodyPr>
            <a:lstStyle/>
            <a:p>
              <a:r>
                <a:rPr lang="en-US" dirty="0">
                  <a:solidFill>
                    <a:prstClr val="black"/>
                  </a:solidFill>
                </a:rPr>
                <a:t> </a:t>
              </a:r>
              <a:r>
                <a:rPr lang="en-US" sz="2800" dirty="0">
                  <a:solidFill>
                    <a:prstClr val="white"/>
                  </a:solidFill>
                </a:rPr>
                <a:t>Table 3</a:t>
              </a:r>
            </a:p>
          </p:txBody>
        </p:sp>
      </p:grpSp>
      <p:sp>
        <p:nvSpPr>
          <p:cNvPr id="5" name="Footer Placeholder 4"/>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Tree>
    <p:extLst>
      <p:ext uri="{BB962C8B-B14F-4D97-AF65-F5344CB8AC3E}">
        <p14:creationId xmlns:p14="http://schemas.microsoft.com/office/powerpoint/2010/main" val="264802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a:xfrm>
            <a:off x="457200" y="-161370"/>
            <a:ext cx="11163300" cy="1143000"/>
          </a:xfrm>
        </p:spPr>
        <p:txBody>
          <a:bodyPr>
            <a:normAutofit/>
          </a:bodyPr>
          <a:lstStyle/>
          <a:p>
            <a:r>
              <a:rPr lang="en-US" sz="3500" dirty="0">
                <a:solidFill>
                  <a:schemeClr val="bg1"/>
                </a:solidFill>
              </a:rPr>
              <a:t> </a:t>
            </a:r>
            <a:r>
              <a:rPr lang="en-US" sz="3500" dirty="0" smtClean="0">
                <a:solidFill>
                  <a:schemeClr val="bg1"/>
                </a:solidFill>
              </a:rPr>
              <a:t>Composing different functions over Tables</a:t>
            </a:r>
            <a:endParaRPr lang="en-US" sz="3500" dirty="0">
              <a:solidFill>
                <a:schemeClr val="bg1"/>
              </a:solidFill>
            </a:endParaRPr>
          </a:p>
        </p:txBody>
      </p:sp>
      <p:sp>
        <p:nvSpPr>
          <p:cNvPr id="54" name="TextBox 53"/>
          <p:cNvSpPr txBox="1"/>
          <p:nvPr/>
        </p:nvSpPr>
        <p:spPr>
          <a:xfrm>
            <a:off x="6225559" y="2302388"/>
            <a:ext cx="5782453" cy="954107"/>
          </a:xfrm>
          <a:prstGeom prst="rect">
            <a:avLst/>
          </a:prstGeom>
          <a:noFill/>
        </p:spPr>
        <p:txBody>
          <a:bodyPr wrap="square" rtlCol="0">
            <a:spAutoFit/>
          </a:bodyPr>
          <a:lstStyle/>
          <a:p>
            <a:r>
              <a:rPr lang="en-US" dirty="0">
                <a:solidFill>
                  <a:prstClr val="black"/>
                </a:solidFill>
              </a:rPr>
              <a:t>  </a:t>
            </a:r>
            <a:r>
              <a:rPr lang="en-US" sz="2800" dirty="0">
                <a:solidFill>
                  <a:prstClr val="white"/>
                </a:solidFill>
              </a:rPr>
              <a:t>RTable</a:t>
            </a:r>
          </a:p>
          <a:p>
            <a:r>
              <a:rPr lang="en-US" sz="2800" dirty="0">
                <a:solidFill>
                  <a:prstClr val="white"/>
                </a:solidFill>
              </a:rPr>
              <a:t>   </a:t>
            </a:r>
          </a:p>
        </p:txBody>
      </p:sp>
      <p:sp>
        <p:nvSpPr>
          <p:cNvPr id="56" name="TextBox 55"/>
          <p:cNvSpPr txBox="1"/>
          <p:nvPr/>
        </p:nvSpPr>
        <p:spPr>
          <a:xfrm>
            <a:off x="6169966" y="4258639"/>
            <a:ext cx="1424763" cy="954107"/>
          </a:xfrm>
          <a:prstGeom prst="rect">
            <a:avLst/>
          </a:prstGeom>
          <a:noFill/>
        </p:spPr>
        <p:txBody>
          <a:bodyPr wrap="square" rtlCol="0">
            <a:spAutoFit/>
          </a:bodyPr>
          <a:lstStyle/>
          <a:p>
            <a:r>
              <a:rPr lang="en-US" dirty="0">
                <a:solidFill>
                  <a:prstClr val="black"/>
                </a:solidFill>
              </a:rPr>
              <a:t>  </a:t>
            </a:r>
            <a:r>
              <a:rPr lang="en-US" sz="2800" dirty="0" smtClean="0">
                <a:solidFill>
                  <a:prstClr val="white"/>
                </a:solidFill>
              </a:rPr>
              <a:t>Table 1</a:t>
            </a:r>
            <a:endParaRPr lang="en-US" sz="2800" dirty="0">
              <a:solidFill>
                <a:prstClr val="white"/>
              </a:solidFill>
            </a:endParaRPr>
          </a:p>
          <a:p>
            <a:r>
              <a:rPr lang="en-US" sz="2800" dirty="0">
                <a:solidFill>
                  <a:prstClr val="white"/>
                </a:solidFill>
              </a:rPr>
              <a:t>   </a:t>
            </a:r>
          </a:p>
        </p:txBody>
      </p:sp>
      <p:sp>
        <p:nvSpPr>
          <p:cNvPr id="16" name="Rounded Rectangle 15"/>
          <p:cNvSpPr/>
          <p:nvPr/>
        </p:nvSpPr>
        <p:spPr>
          <a:xfrm>
            <a:off x="1823842" y="1379380"/>
            <a:ext cx="3205358" cy="8472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1803724" y="2265087"/>
            <a:ext cx="1472877" cy="7811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TextBox 2"/>
          <p:cNvSpPr txBox="1"/>
          <p:nvPr/>
        </p:nvSpPr>
        <p:spPr>
          <a:xfrm>
            <a:off x="1729758" y="1611667"/>
            <a:ext cx="4495800" cy="523220"/>
          </a:xfrm>
          <a:prstGeom prst="rect">
            <a:avLst/>
          </a:prstGeom>
          <a:noFill/>
        </p:spPr>
        <p:txBody>
          <a:bodyPr wrap="square" rtlCol="0">
            <a:spAutoFit/>
          </a:bodyPr>
          <a:lstStyle/>
          <a:p>
            <a:r>
              <a:rPr lang="en-US" dirty="0" smtClean="0">
                <a:solidFill>
                  <a:prstClr val="black"/>
                </a:solidFill>
              </a:rPr>
              <a:t> </a:t>
            </a:r>
            <a:r>
              <a:rPr lang="en-US" sz="2800" dirty="0" smtClean="0">
                <a:solidFill>
                  <a:prstClr val="white"/>
                </a:solidFill>
              </a:rPr>
              <a:t> RTable (replication)</a:t>
            </a:r>
            <a:endParaRPr lang="en-US" sz="2800" dirty="0">
              <a:solidFill>
                <a:prstClr val="white"/>
              </a:solidFill>
            </a:endParaRPr>
          </a:p>
        </p:txBody>
      </p:sp>
      <p:sp>
        <p:nvSpPr>
          <p:cNvPr id="34" name="TextBox 33"/>
          <p:cNvSpPr txBox="1"/>
          <p:nvPr/>
        </p:nvSpPr>
        <p:spPr>
          <a:xfrm>
            <a:off x="1812276" y="2296637"/>
            <a:ext cx="3643605" cy="954107"/>
          </a:xfrm>
          <a:prstGeom prst="rect">
            <a:avLst/>
          </a:prstGeom>
          <a:noFill/>
        </p:spPr>
        <p:txBody>
          <a:bodyPr wrap="square" rtlCol="0">
            <a:spAutoFit/>
          </a:bodyPr>
          <a:lstStyle/>
          <a:p>
            <a:r>
              <a:rPr lang="en-US" dirty="0" smtClean="0">
                <a:solidFill>
                  <a:prstClr val="black"/>
                </a:solidFill>
              </a:rPr>
              <a:t>  </a:t>
            </a:r>
            <a:r>
              <a:rPr lang="en-US" sz="2800" dirty="0" smtClean="0">
                <a:solidFill>
                  <a:prstClr val="white"/>
                </a:solidFill>
              </a:rPr>
              <a:t>STable</a:t>
            </a:r>
            <a:endParaRPr lang="en-US" sz="2800" dirty="0">
              <a:solidFill>
                <a:prstClr val="white"/>
              </a:solidFill>
            </a:endParaRPr>
          </a:p>
          <a:p>
            <a:r>
              <a:rPr lang="en-US" sz="2800" dirty="0">
                <a:solidFill>
                  <a:prstClr val="white"/>
                </a:solidFill>
              </a:rPr>
              <a:t>   </a:t>
            </a:r>
          </a:p>
        </p:txBody>
      </p:sp>
      <p:sp>
        <p:nvSpPr>
          <p:cNvPr id="21" name="Rounded Rectangle 20"/>
          <p:cNvSpPr/>
          <p:nvPr/>
        </p:nvSpPr>
        <p:spPr>
          <a:xfrm>
            <a:off x="1735202" y="3311906"/>
            <a:ext cx="1472877" cy="7811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TextBox 22"/>
          <p:cNvSpPr txBox="1"/>
          <p:nvPr/>
        </p:nvSpPr>
        <p:spPr>
          <a:xfrm>
            <a:off x="3513946" y="2318420"/>
            <a:ext cx="1509324" cy="523220"/>
          </a:xfrm>
          <a:prstGeom prst="rect">
            <a:avLst/>
          </a:prstGeom>
          <a:noFill/>
        </p:spPr>
        <p:txBody>
          <a:bodyPr wrap="square" rtlCol="0">
            <a:spAutoFit/>
          </a:bodyPr>
          <a:lstStyle/>
          <a:p>
            <a:r>
              <a:rPr lang="en-US" dirty="0">
                <a:solidFill>
                  <a:prstClr val="black"/>
                </a:solidFill>
              </a:rPr>
              <a:t>  </a:t>
            </a:r>
            <a:r>
              <a:rPr lang="en-US" sz="2800" dirty="0" smtClean="0">
                <a:solidFill>
                  <a:prstClr val="white"/>
                </a:solidFill>
              </a:rPr>
              <a:t>STable</a:t>
            </a:r>
            <a:endParaRPr lang="en-US" sz="2800" dirty="0">
              <a:solidFill>
                <a:prstClr val="white"/>
              </a:solidFill>
            </a:endParaRPr>
          </a:p>
        </p:txBody>
      </p:sp>
      <p:sp>
        <p:nvSpPr>
          <p:cNvPr id="24" name="Rounded Rectangle 23"/>
          <p:cNvSpPr/>
          <p:nvPr/>
        </p:nvSpPr>
        <p:spPr>
          <a:xfrm>
            <a:off x="1829868" y="3388803"/>
            <a:ext cx="1472877" cy="7811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6" name="Rounded Rectangle 25"/>
          <p:cNvSpPr/>
          <p:nvPr/>
        </p:nvSpPr>
        <p:spPr>
          <a:xfrm>
            <a:off x="1953645" y="3479842"/>
            <a:ext cx="1472877" cy="7811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1" name="Rounded Rectangle 30"/>
          <p:cNvSpPr/>
          <p:nvPr/>
        </p:nvSpPr>
        <p:spPr>
          <a:xfrm>
            <a:off x="3302744" y="2261254"/>
            <a:ext cx="1720526" cy="754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5" name="TextBox 34"/>
          <p:cNvSpPr txBox="1"/>
          <p:nvPr/>
        </p:nvSpPr>
        <p:spPr>
          <a:xfrm>
            <a:off x="1886534" y="4309011"/>
            <a:ext cx="1137221" cy="954107"/>
          </a:xfrm>
          <a:prstGeom prst="rect">
            <a:avLst/>
          </a:prstGeom>
          <a:noFill/>
        </p:spPr>
        <p:txBody>
          <a:bodyPr wrap="square" rtlCol="0">
            <a:spAutoFit/>
          </a:bodyPr>
          <a:lstStyle/>
          <a:p>
            <a:r>
              <a:rPr lang="en-US" dirty="0">
                <a:solidFill>
                  <a:prstClr val="black"/>
                </a:solidFill>
              </a:rPr>
              <a:t>  </a:t>
            </a:r>
            <a:r>
              <a:rPr lang="en-US" sz="2800" dirty="0">
                <a:solidFill>
                  <a:prstClr val="white"/>
                </a:solidFill>
              </a:rPr>
              <a:t>DC1</a:t>
            </a:r>
          </a:p>
          <a:p>
            <a:r>
              <a:rPr lang="en-US" sz="2800" dirty="0">
                <a:solidFill>
                  <a:prstClr val="white"/>
                </a:solidFill>
              </a:rPr>
              <a:t>   </a:t>
            </a:r>
          </a:p>
        </p:txBody>
      </p:sp>
      <p:cxnSp>
        <p:nvCxnSpPr>
          <p:cNvPr id="5" name="Straight Arrow Connector 4"/>
          <p:cNvCxnSpPr/>
          <p:nvPr/>
        </p:nvCxnSpPr>
        <p:spPr>
          <a:xfrm>
            <a:off x="2438400" y="3046234"/>
            <a:ext cx="0" cy="3425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267200" y="3046234"/>
            <a:ext cx="0" cy="3425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190084" y="1333456"/>
            <a:ext cx="3205358" cy="8472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4" name="Rounded Rectangle 43"/>
          <p:cNvSpPr/>
          <p:nvPr/>
        </p:nvSpPr>
        <p:spPr>
          <a:xfrm>
            <a:off x="6169966" y="2219163"/>
            <a:ext cx="1472877" cy="7811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5" name="TextBox 44"/>
          <p:cNvSpPr txBox="1"/>
          <p:nvPr/>
        </p:nvSpPr>
        <p:spPr>
          <a:xfrm>
            <a:off x="6038850" y="1505007"/>
            <a:ext cx="4495800" cy="523220"/>
          </a:xfrm>
          <a:prstGeom prst="rect">
            <a:avLst/>
          </a:prstGeom>
          <a:noFill/>
        </p:spPr>
        <p:txBody>
          <a:bodyPr wrap="square" rtlCol="0">
            <a:spAutoFit/>
          </a:bodyPr>
          <a:lstStyle/>
          <a:p>
            <a:r>
              <a:rPr lang="en-US" dirty="0">
                <a:solidFill>
                  <a:prstClr val="black"/>
                </a:solidFill>
              </a:rPr>
              <a:t> </a:t>
            </a:r>
            <a:r>
              <a:rPr lang="en-US" sz="2800" dirty="0">
                <a:solidFill>
                  <a:prstClr val="white"/>
                </a:solidFill>
              </a:rPr>
              <a:t> </a:t>
            </a:r>
            <a:r>
              <a:rPr lang="en-US" sz="2800" dirty="0" err="1" smtClean="0">
                <a:solidFill>
                  <a:prstClr val="white"/>
                </a:solidFill>
              </a:rPr>
              <a:t>TxTable</a:t>
            </a:r>
            <a:r>
              <a:rPr lang="en-US" sz="2800" dirty="0" smtClean="0">
                <a:solidFill>
                  <a:prstClr val="white"/>
                </a:solidFill>
              </a:rPr>
              <a:t> (transaction)</a:t>
            </a:r>
            <a:endParaRPr lang="en-US" sz="2800" dirty="0">
              <a:solidFill>
                <a:prstClr val="white"/>
              </a:solidFill>
            </a:endParaRPr>
          </a:p>
        </p:txBody>
      </p:sp>
      <p:sp>
        <p:nvSpPr>
          <p:cNvPr id="46" name="Rounded Rectangle 45"/>
          <p:cNvSpPr/>
          <p:nvPr/>
        </p:nvSpPr>
        <p:spPr>
          <a:xfrm>
            <a:off x="6101444" y="3265982"/>
            <a:ext cx="1472877" cy="7811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7" name="TextBox 46"/>
          <p:cNvSpPr txBox="1"/>
          <p:nvPr/>
        </p:nvSpPr>
        <p:spPr>
          <a:xfrm>
            <a:off x="7880188" y="2272496"/>
            <a:ext cx="1509324" cy="523220"/>
          </a:xfrm>
          <a:prstGeom prst="rect">
            <a:avLst/>
          </a:prstGeom>
          <a:noFill/>
        </p:spPr>
        <p:txBody>
          <a:bodyPr wrap="square" rtlCol="0">
            <a:spAutoFit/>
          </a:bodyPr>
          <a:lstStyle/>
          <a:p>
            <a:r>
              <a:rPr lang="en-US" dirty="0">
                <a:solidFill>
                  <a:prstClr val="black"/>
                </a:solidFill>
              </a:rPr>
              <a:t>  </a:t>
            </a:r>
            <a:r>
              <a:rPr lang="en-US" sz="2800" dirty="0" smtClean="0">
                <a:solidFill>
                  <a:prstClr val="white"/>
                </a:solidFill>
              </a:rPr>
              <a:t>RTable</a:t>
            </a:r>
            <a:endParaRPr lang="en-US" sz="2800" dirty="0">
              <a:solidFill>
                <a:prstClr val="white"/>
              </a:solidFill>
            </a:endParaRPr>
          </a:p>
        </p:txBody>
      </p:sp>
      <p:sp>
        <p:nvSpPr>
          <p:cNvPr id="48" name="Rounded Rectangle 47"/>
          <p:cNvSpPr/>
          <p:nvPr/>
        </p:nvSpPr>
        <p:spPr>
          <a:xfrm>
            <a:off x="6196110" y="3342879"/>
            <a:ext cx="1472877" cy="7811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9" name="Rounded Rectangle 48"/>
          <p:cNvSpPr/>
          <p:nvPr/>
        </p:nvSpPr>
        <p:spPr>
          <a:xfrm>
            <a:off x="6319887" y="3433918"/>
            <a:ext cx="1472877" cy="7811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0" name="Rounded Rectangle 49"/>
          <p:cNvSpPr/>
          <p:nvPr/>
        </p:nvSpPr>
        <p:spPr>
          <a:xfrm>
            <a:off x="7668986" y="2215330"/>
            <a:ext cx="1720526" cy="754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52" name="Straight Arrow Connector 51"/>
          <p:cNvCxnSpPr/>
          <p:nvPr/>
        </p:nvCxnSpPr>
        <p:spPr>
          <a:xfrm>
            <a:off x="6804642" y="3000310"/>
            <a:ext cx="0" cy="3425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8633442" y="3000310"/>
            <a:ext cx="0" cy="3425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3"/>
          <p:cNvSpPr>
            <a:spLocks noGrp="1"/>
          </p:cNvSpPr>
          <p:nvPr>
            <p:ph idx="1"/>
          </p:nvPr>
        </p:nvSpPr>
        <p:spPr>
          <a:xfrm>
            <a:off x="1671687" y="5621482"/>
            <a:ext cx="9862222" cy="6002329"/>
          </a:xfrm>
        </p:spPr>
        <p:txBody>
          <a:bodyPr>
            <a:normAutofit/>
          </a:bodyPr>
          <a:lstStyle/>
          <a:p>
            <a:pPr marL="0" indent="0">
              <a:buClr>
                <a:schemeClr val="bg1"/>
              </a:buClr>
              <a:buNone/>
            </a:pPr>
            <a:r>
              <a:rPr lang="en-US" sz="3200" dirty="0" smtClean="0">
                <a:solidFill>
                  <a:schemeClr val="bg1"/>
                </a:solidFill>
              </a:rPr>
              <a:t>Replication, Snapshot, Transactions methods compose</a:t>
            </a:r>
            <a:endParaRPr lang="en-US" dirty="0" smtClean="0">
              <a:solidFill>
                <a:schemeClr val="bg1"/>
              </a:solidFill>
            </a:endParaRPr>
          </a:p>
          <a:p>
            <a:pPr lvl="1">
              <a:buClr>
                <a:schemeClr val="bg1"/>
              </a:buClr>
            </a:pPr>
            <a:endParaRPr lang="en-US" dirty="0" smtClean="0">
              <a:solidFill>
                <a:schemeClr val="bg1"/>
              </a:solidFill>
            </a:endParaRPr>
          </a:p>
          <a:p>
            <a:pPr marL="457200" lvl="1" indent="0">
              <a:buClr>
                <a:schemeClr val="bg1"/>
              </a:buClr>
              <a:buNone/>
            </a:pPr>
            <a:endParaRPr lang="en-US" dirty="0">
              <a:solidFill>
                <a:schemeClr val="bg1"/>
              </a:solidFill>
            </a:endParaRPr>
          </a:p>
        </p:txBody>
      </p:sp>
      <p:sp>
        <p:nvSpPr>
          <p:cNvPr id="36" name="Rounded Rectangle 35"/>
          <p:cNvSpPr/>
          <p:nvPr/>
        </p:nvSpPr>
        <p:spPr>
          <a:xfrm>
            <a:off x="3685228" y="3318832"/>
            <a:ext cx="1472877" cy="7811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7" name="Rounded Rectangle 36"/>
          <p:cNvSpPr/>
          <p:nvPr/>
        </p:nvSpPr>
        <p:spPr>
          <a:xfrm>
            <a:off x="3779894" y="3395729"/>
            <a:ext cx="1472877" cy="7811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8" name="Rounded Rectangle 37"/>
          <p:cNvSpPr/>
          <p:nvPr/>
        </p:nvSpPr>
        <p:spPr>
          <a:xfrm>
            <a:off x="3903671" y="3486768"/>
            <a:ext cx="1472877" cy="7811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2" name="TextBox 41"/>
          <p:cNvSpPr txBox="1"/>
          <p:nvPr/>
        </p:nvSpPr>
        <p:spPr>
          <a:xfrm>
            <a:off x="3817173" y="4284154"/>
            <a:ext cx="1137221" cy="954107"/>
          </a:xfrm>
          <a:prstGeom prst="rect">
            <a:avLst/>
          </a:prstGeom>
          <a:noFill/>
        </p:spPr>
        <p:txBody>
          <a:bodyPr wrap="square" rtlCol="0">
            <a:spAutoFit/>
          </a:bodyPr>
          <a:lstStyle/>
          <a:p>
            <a:r>
              <a:rPr lang="en-US" dirty="0">
                <a:solidFill>
                  <a:prstClr val="black"/>
                </a:solidFill>
              </a:rPr>
              <a:t>  </a:t>
            </a:r>
            <a:r>
              <a:rPr lang="en-US" sz="2800" dirty="0" smtClean="0">
                <a:solidFill>
                  <a:prstClr val="white"/>
                </a:solidFill>
              </a:rPr>
              <a:t>DC3</a:t>
            </a:r>
            <a:endParaRPr lang="en-US" sz="2800" dirty="0">
              <a:solidFill>
                <a:prstClr val="white"/>
              </a:solidFill>
            </a:endParaRPr>
          </a:p>
          <a:p>
            <a:r>
              <a:rPr lang="en-US" sz="2800" dirty="0">
                <a:solidFill>
                  <a:prstClr val="white"/>
                </a:solidFill>
              </a:rPr>
              <a:t>   </a:t>
            </a:r>
          </a:p>
        </p:txBody>
      </p:sp>
      <p:sp>
        <p:nvSpPr>
          <p:cNvPr id="59" name="TextBox 58"/>
          <p:cNvSpPr txBox="1"/>
          <p:nvPr/>
        </p:nvSpPr>
        <p:spPr>
          <a:xfrm>
            <a:off x="8255075" y="4265565"/>
            <a:ext cx="1424763" cy="954107"/>
          </a:xfrm>
          <a:prstGeom prst="rect">
            <a:avLst/>
          </a:prstGeom>
          <a:noFill/>
        </p:spPr>
        <p:txBody>
          <a:bodyPr wrap="square" rtlCol="0">
            <a:spAutoFit/>
          </a:bodyPr>
          <a:lstStyle/>
          <a:p>
            <a:r>
              <a:rPr lang="en-US" dirty="0">
                <a:solidFill>
                  <a:prstClr val="black"/>
                </a:solidFill>
              </a:rPr>
              <a:t>  </a:t>
            </a:r>
            <a:r>
              <a:rPr lang="en-US" sz="2800" dirty="0" smtClean="0">
                <a:solidFill>
                  <a:prstClr val="white"/>
                </a:solidFill>
              </a:rPr>
              <a:t>Table 2</a:t>
            </a:r>
            <a:endParaRPr lang="en-US" sz="2800" dirty="0">
              <a:solidFill>
                <a:prstClr val="white"/>
              </a:solidFill>
            </a:endParaRPr>
          </a:p>
          <a:p>
            <a:r>
              <a:rPr lang="en-US" sz="2800" dirty="0">
                <a:solidFill>
                  <a:prstClr val="white"/>
                </a:solidFill>
              </a:rPr>
              <a:t>   </a:t>
            </a:r>
          </a:p>
        </p:txBody>
      </p:sp>
      <p:sp>
        <p:nvSpPr>
          <p:cNvPr id="60" name="Rounded Rectangle 59"/>
          <p:cNvSpPr/>
          <p:nvPr/>
        </p:nvSpPr>
        <p:spPr>
          <a:xfrm>
            <a:off x="8186553" y="3272908"/>
            <a:ext cx="1472877" cy="7811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1" name="Rounded Rectangle 60"/>
          <p:cNvSpPr/>
          <p:nvPr/>
        </p:nvSpPr>
        <p:spPr>
          <a:xfrm>
            <a:off x="8281219" y="3349805"/>
            <a:ext cx="1472877" cy="7811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2" name="Rounded Rectangle 61"/>
          <p:cNvSpPr/>
          <p:nvPr/>
        </p:nvSpPr>
        <p:spPr>
          <a:xfrm>
            <a:off x="8404996" y="3440844"/>
            <a:ext cx="1472877" cy="7811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Tree>
    <p:extLst>
      <p:ext uri="{BB962C8B-B14F-4D97-AF65-F5344CB8AC3E}">
        <p14:creationId xmlns:p14="http://schemas.microsoft.com/office/powerpoint/2010/main" val="181515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3836" y="41564"/>
            <a:ext cx="9448800" cy="1143000"/>
          </a:xfrm>
        </p:spPr>
        <p:txBody>
          <a:bodyPr>
            <a:normAutofit/>
          </a:bodyPr>
          <a:lstStyle/>
          <a:p>
            <a:pPr algn="ctr"/>
            <a:r>
              <a:rPr lang="en-US" dirty="0" smtClean="0"/>
              <a:t>Future work</a:t>
            </a:r>
            <a:endParaRPr lang="en-US" dirty="0"/>
          </a:p>
        </p:txBody>
      </p:sp>
      <p:sp>
        <p:nvSpPr>
          <p:cNvPr id="28" name="Content Placeholder 3"/>
          <p:cNvSpPr>
            <a:spLocks noGrp="1"/>
          </p:cNvSpPr>
          <p:nvPr>
            <p:ph idx="1"/>
          </p:nvPr>
        </p:nvSpPr>
        <p:spPr>
          <a:xfrm>
            <a:off x="812802" y="1438031"/>
            <a:ext cx="10785229" cy="4697046"/>
          </a:xfrm>
        </p:spPr>
        <p:txBody>
          <a:bodyPr vert="horz" lIns="91440" tIns="45720" rIns="91440" bIns="45720" rtlCol="0">
            <a:normAutofit/>
          </a:bodyPr>
          <a:lstStyle/>
          <a:p>
            <a:r>
              <a:rPr lang="en-US" dirty="0" smtClean="0"/>
              <a:t>Build transactions across partitions using chaining</a:t>
            </a:r>
          </a:p>
          <a:p>
            <a:endParaRPr lang="en-US" dirty="0"/>
          </a:p>
          <a:p>
            <a:r>
              <a:rPr lang="en-US" dirty="0" smtClean="0"/>
              <a:t>Multi-version entities for fine-grained recovery</a:t>
            </a:r>
          </a:p>
          <a:p>
            <a:endParaRPr lang="en-US" dirty="0"/>
          </a:p>
          <a:p>
            <a:r>
              <a:rPr lang="en-US" dirty="0" smtClean="0"/>
              <a:t>Can be used to replicate across different storage systems</a:t>
            </a:r>
          </a:p>
          <a:p>
            <a:pPr lvl="1"/>
            <a:r>
              <a:rPr lang="en-US" dirty="0" smtClean="0"/>
              <a:t>Strongly consistent cache</a:t>
            </a:r>
          </a:p>
          <a:p>
            <a:pPr lvl="1"/>
            <a:r>
              <a:rPr lang="en-US" dirty="0" smtClean="0"/>
              <a:t>Replicate across tables and blobs</a:t>
            </a:r>
            <a:endParaRPr lang="en-US" dirty="0"/>
          </a:p>
          <a:p>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Tree>
    <p:extLst>
      <p:ext uri="{BB962C8B-B14F-4D97-AF65-F5344CB8AC3E}">
        <p14:creationId xmlns:p14="http://schemas.microsoft.com/office/powerpoint/2010/main" val="41510470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are Hiring</a:t>
            </a:r>
            <a:endParaRPr lang="en-US" dirty="0"/>
          </a:p>
        </p:txBody>
      </p:sp>
      <p:sp>
        <p:nvSpPr>
          <p:cNvPr id="3" name="Content Placeholder 2"/>
          <p:cNvSpPr>
            <a:spLocks noGrp="1"/>
          </p:cNvSpPr>
          <p:nvPr>
            <p:ph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Tree>
    <p:extLst>
      <p:ext uri="{BB962C8B-B14F-4D97-AF65-F5344CB8AC3E}">
        <p14:creationId xmlns:p14="http://schemas.microsoft.com/office/powerpoint/2010/main" val="42159518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Tree>
    <p:extLst>
      <p:ext uri="{BB962C8B-B14F-4D97-AF65-F5344CB8AC3E}">
        <p14:creationId xmlns:p14="http://schemas.microsoft.com/office/powerpoint/2010/main" val="38320038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87937"/>
          </a:xfrm>
        </p:spPr>
        <p:txBody>
          <a:bodyPr/>
          <a:lstStyle/>
          <a:p>
            <a:pPr algn="ctr"/>
            <a:r>
              <a:rPr lang="en-US" dirty="0" smtClean="0"/>
              <a:t>Overview of replication techniques</a:t>
            </a:r>
            <a:endParaRPr lang="en-US" dirty="0"/>
          </a:p>
        </p:txBody>
      </p:sp>
      <p:sp>
        <p:nvSpPr>
          <p:cNvPr id="3" name="Content Placeholder 2"/>
          <p:cNvSpPr>
            <a:spLocks noGrp="1"/>
          </p:cNvSpPr>
          <p:nvPr>
            <p:ph idx="1"/>
          </p:nvPr>
        </p:nvSpPr>
        <p:spPr>
          <a:xfrm>
            <a:off x="838200" y="1325563"/>
            <a:ext cx="10515600" cy="5395668"/>
          </a:xfrm>
        </p:spPr>
        <p:txBody>
          <a:bodyPr>
            <a:normAutofit lnSpcReduction="10000"/>
          </a:bodyPr>
          <a:lstStyle/>
          <a:p>
            <a:r>
              <a:rPr lang="en-US" dirty="0" smtClean="0"/>
              <a:t>Primary-backup </a:t>
            </a:r>
            <a:r>
              <a:rPr lang="en-US" dirty="0"/>
              <a:t>architectures</a:t>
            </a:r>
          </a:p>
          <a:p>
            <a:pPr lvl="1"/>
            <a:r>
              <a:rPr lang="en-US" dirty="0"/>
              <a:t>Writes occur at the </a:t>
            </a:r>
            <a:r>
              <a:rPr lang="en-US" dirty="0" smtClean="0"/>
              <a:t>primary and </a:t>
            </a:r>
            <a:r>
              <a:rPr lang="en-US" dirty="0"/>
              <a:t>a minimum number of </a:t>
            </a:r>
            <a:r>
              <a:rPr lang="en-US" dirty="0" smtClean="0"/>
              <a:t>secondaries</a:t>
            </a:r>
            <a:endParaRPr lang="en-US" dirty="0"/>
          </a:p>
          <a:p>
            <a:pPr lvl="1"/>
            <a:r>
              <a:rPr lang="en-US" dirty="0"/>
              <a:t>Requires control over </a:t>
            </a:r>
            <a:r>
              <a:rPr lang="en-US" dirty="0" smtClean="0"/>
              <a:t>the primary storage server</a:t>
            </a:r>
            <a:endParaRPr lang="en-US" dirty="0"/>
          </a:p>
          <a:p>
            <a:pPr lvl="1"/>
            <a:endParaRPr lang="en-US" dirty="0" smtClean="0"/>
          </a:p>
          <a:p>
            <a:r>
              <a:rPr lang="en-US" dirty="0" smtClean="0"/>
              <a:t>Quorum reads and writes</a:t>
            </a:r>
          </a:p>
          <a:p>
            <a:pPr lvl="1"/>
            <a:r>
              <a:rPr lang="en-US" dirty="0" smtClean="0"/>
              <a:t>Requires a minimum of three replicas</a:t>
            </a:r>
          </a:p>
          <a:p>
            <a:pPr lvl="1"/>
            <a:r>
              <a:rPr lang="en-US" dirty="0" smtClean="0"/>
              <a:t>Write-to and Read-from a majority, changes to existing tools</a:t>
            </a:r>
          </a:p>
          <a:p>
            <a:pPr lvl="1"/>
            <a:r>
              <a:rPr lang="en-US" dirty="0" smtClean="0"/>
              <a:t>Requires a highly-available service to keep the replicas in sync</a:t>
            </a:r>
          </a:p>
          <a:p>
            <a:pPr marL="457200" lvl="1" indent="0">
              <a:buNone/>
            </a:pPr>
            <a:endParaRPr lang="en-US" dirty="0"/>
          </a:p>
          <a:p>
            <a:r>
              <a:rPr lang="en-US" dirty="0" smtClean="0"/>
              <a:t>Chain replication</a:t>
            </a:r>
          </a:p>
          <a:p>
            <a:pPr lvl="1"/>
            <a:r>
              <a:rPr lang="en-US" dirty="0" smtClean="0"/>
              <a:t>Ordered set of replicas</a:t>
            </a:r>
          </a:p>
          <a:p>
            <a:pPr lvl="1"/>
            <a:r>
              <a:rPr lang="en-US" dirty="0" smtClean="0"/>
              <a:t>Writes start from the head and go towards the tail</a:t>
            </a:r>
          </a:p>
          <a:p>
            <a:pPr lvl="1"/>
            <a:r>
              <a:rPr lang="en-US" dirty="0" smtClean="0"/>
              <a:t>Simplifies recovery</a:t>
            </a: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Tree>
    <p:extLst>
      <p:ext uri="{BB962C8B-B14F-4D97-AF65-F5344CB8AC3E}">
        <p14:creationId xmlns:p14="http://schemas.microsoft.com/office/powerpoint/2010/main" val="23466643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err="1" smtClean="0"/>
              <a:t>RTable</a:t>
            </a:r>
            <a:r>
              <a:rPr lang="en-US" dirty="0" smtClean="0"/>
              <a:t> design rationale</a:t>
            </a:r>
            <a:endParaRPr lang="en-US" dirty="0"/>
          </a:p>
        </p:txBody>
      </p:sp>
      <p:sp>
        <p:nvSpPr>
          <p:cNvPr id="3" name="Content Placeholder 2"/>
          <p:cNvSpPr>
            <a:spLocks noGrp="1"/>
          </p:cNvSpPr>
          <p:nvPr>
            <p:ph idx="1"/>
          </p:nvPr>
        </p:nvSpPr>
        <p:spPr>
          <a:xfrm>
            <a:off x="838200" y="1508370"/>
            <a:ext cx="10515600" cy="4668594"/>
          </a:xfrm>
        </p:spPr>
        <p:txBody>
          <a:bodyPr/>
          <a:lstStyle/>
          <a:p>
            <a:r>
              <a:rPr lang="en-US" dirty="0" smtClean="0"/>
              <a:t>Support replication across two or more Azure storage accounts</a:t>
            </a:r>
          </a:p>
          <a:p>
            <a:endParaRPr lang="en-US" dirty="0" smtClean="0"/>
          </a:p>
          <a:p>
            <a:r>
              <a:rPr lang="en-US" dirty="0" smtClean="0"/>
              <a:t>No external dependency – the protocol runs in a client-side lib</a:t>
            </a:r>
          </a:p>
          <a:p>
            <a:endParaRPr lang="en-US" dirty="0" smtClean="0"/>
          </a:p>
          <a:p>
            <a:r>
              <a:rPr lang="en-US" dirty="0" smtClean="0"/>
              <a:t>Fast recovery</a:t>
            </a:r>
          </a:p>
          <a:p>
            <a:endParaRPr lang="en-US" dirty="0" smtClean="0"/>
          </a:p>
          <a:p>
            <a:r>
              <a:rPr lang="en-US" dirty="0" smtClean="0"/>
              <a:t>Use existing tools against Azure storage</a:t>
            </a:r>
          </a:p>
          <a:p>
            <a:endParaRPr lang="en-US" dirty="0"/>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Tree>
    <p:extLst>
      <p:ext uri="{BB962C8B-B14F-4D97-AF65-F5344CB8AC3E}">
        <p14:creationId xmlns:p14="http://schemas.microsoft.com/office/powerpoint/2010/main" val="1225844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grpSp>
        <p:nvGrpSpPr>
          <p:cNvPr id="6" name="Group 5"/>
          <p:cNvGrpSpPr/>
          <p:nvPr/>
        </p:nvGrpSpPr>
        <p:grpSpPr>
          <a:xfrm>
            <a:off x="7986835" y="732550"/>
            <a:ext cx="3600015" cy="2869026"/>
            <a:chOff x="8146987" y="505063"/>
            <a:chExt cx="3672203" cy="2926556"/>
          </a:xfrm>
        </p:grpSpPr>
        <p:sp>
          <p:nvSpPr>
            <p:cNvPr id="82" name="Rectangle 81"/>
            <p:cNvSpPr/>
            <p:nvPr/>
          </p:nvSpPr>
          <p:spPr bwMode="auto">
            <a:xfrm>
              <a:off x="8146987" y="505063"/>
              <a:ext cx="3672203" cy="2926556"/>
            </a:xfrm>
            <a:prstGeom prst="rect">
              <a:avLst/>
            </a:prstGeom>
            <a:solidFill>
              <a:srgbClr val="527284">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rgbClr val="FFFFFF"/>
                </a:solidFill>
                <a:ea typeface="Segoe UI" pitchFamily="34" charset="0"/>
                <a:cs typeface="Segoe UI" pitchFamily="34" charset="0"/>
              </a:endParaRPr>
            </a:p>
          </p:txBody>
        </p:sp>
        <p:sp>
          <p:nvSpPr>
            <p:cNvPr id="52" name="TextBox 51"/>
            <p:cNvSpPr txBox="1"/>
            <p:nvPr/>
          </p:nvSpPr>
          <p:spPr>
            <a:xfrm>
              <a:off x="8259479" y="1174901"/>
              <a:ext cx="3445158" cy="1126462"/>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5294" dirty="0" smtClean="0">
                  <a:solidFill>
                    <a:srgbClr val="FFFFFF"/>
                  </a:solidFill>
                  <a:latin typeface="Segoe UI Light" panose="020B0502040204020203" pitchFamily="34" charset="0"/>
                  <a:cs typeface="Segoe UI Light" panose="020B0502040204020203" pitchFamily="34" charset="0"/>
                </a:rPr>
                <a:t>&gt;</a:t>
              </a:r>
              <a:r>
                <a:rPr lang="en-US" sz="5882" dirty="0" smtClean="0">
                  <a:solidFill>
                    <a:srgbClr val="FFFFFF"/>
                  </a:solidFill>
                  <a:cs typeface="Segoe UI Semibold" panose="020B0702040204020203" pitchFamily="34" charset="0"/>
                </a:rPr>
                <a:t>40</a:t>
              </a:r>
              <a:r>
                <a:rPr lang="en-US" sz="3529" dirty="0" smtClean="0">
                  <a:solidFill>
                    <a:srgbClr val="FFFFFF"/>
                  </a:solidFill>
                  <a:latin typeface="Segoe UI Light" panose="020B0502040204020203" pitchFamily="34" charset="0"/>
                  <a:cs typeface="Segoe UI Light" panose="020B0502040204020203" pitchFamily="34" charset="0"/>
                </a:rPr>
                <a:t>Trillion</a:t>
              </a:r>
              <a:endParaRPr lang="en-US" sz="5294" dirty="0">
                <a:solidFill>
                  <a:srgbClr val="FFFFFF"/>
                </a:solidFill>
                <a:latin typeface="Segoe UI Light" panose="020B0502040204020203" pitchFamily="34" charset="0"/>
                <a:cs typeface="Segoe UI Light" panose="020B0502040204020203" pitchFamily="34" charset="0"/>
              </a:endParaRPr>
            </a:p>
          </p:txBody>
        </p:sp>
        <p:sp>
          <p:nvSpPr>
            <p:cNvPr id="53" name="TextBox 52"/>
            <p:cNvSpPr txBox="1"/>
            <p:nvPr/>
          </p:nvSpPr>
          <p:spPr>
            <a:xfrm>
              <a:off x="8366440" y="2079799"/>
              <a:ext cx="3185571" cy="960263"/>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2353" dirty="0">
                  <a:solidFill>
                    <a:srgbClr val="FFFFFF"/>
                  </a:solidFill>
                  <a:latin typeface="Segoe UI Light"/>
                </a:rPr>
                <a:t>Storage objects </a:t>
              </a:r>
              <a:br>
                <a:rPr lang="en-US" sz="2353" dirty="0">
                  <a:solidFill>
                    <a:srgbClr val="FFFFFF"/>
                  </a:solidFill>
                  <a:latin typeface="Segoe UI Light"/>
                </a:rPr>
              </a:br>
              <a:r>
                <a:rPr lang="en-US" sz="2353" dirty="0">
                  <a:solidFill>
                    <a:srgbClr val="FFFFFF"/>
                  </a:solidFill>
                  <a:latin typeface="Segoe UI Light"/>
                </a:rPr>
                <a:t>in Azure</a:t>
              </a:r>
            </a:p>
          </p:txBody>
        </p:sp>
      </p:grpSp>
      <p:grpSp>
        <p:nvGrpSpPr>
          <p:cNvPr id="5" name="Group 4"/>
          <p:cNvGrpSpPr/>
          <p:nvPr/>
        </p:nvGrpSpPr>
        <p:grpSpPr>
          <a:xfrm>
            <a:off x="4303150" y="732551"/>
            <a:ext cx="3628415" cy="2950256"/>
            <a:chOff x="4389437" y="505063"/>
            <a:chExt cx="3701172" cy="3009415"/>
          </a:xfrm>
        </p:grpSpPr>
        <p:sp>
          <p:nvSpPr>
            <p:cNvPr id="85" name="Rectangle 84"/>
            <p:cNvSpPr/>
            <p:nvPr/>
          </p:nvSpPr>
          <p:spPr bwMode="auto">
            <a:xfrm>
              <a:off x="4389437" y="505063"/>
              <a:ext cx="3683393" cy="2926556"/>
            </a:xfrm>
            <a:prstGeom prst="rect">
              <a:avLst/>
            </a:prstGeom>
            <a:solidFill>
              <a:srgbClr val="527284">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rgbClr val="FFFFFF"/>
                </a:solidFill>
                <a:ea typeface="Segoe UI" pitchFamily="34" charset="0"/>
                <a:cs typeface="Segoe UI" pitchFamily="34" charset="0"/>
              </a:endParaRPr>
            </a:p>
          </p:txBody>
        </p:sp>
        <p:sp>
          <p:nvSpPr>
            <p:cNvPr id="64" name="TextBox 63"/>
            <p:cNvSpPr txBox="1"/>
            <p:nvPr/>
          </p:nvSpPr>
          <p:spPr>
            <a:xfrm>
              <a:off x="4389437" y="1174901"/>
              <a:ext cx="3701172" cy="1126462"/>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5882" spc="-294" dirty="0">
                  <a:solidFill>
                    <a:srgbClr val="FFFFFF"/>
                  </a:solidFill>
                </a:rPr>
                <a:t>1,200,000</a:t>
              </a:r>
            </a:p>
          </p:txBody>
        </p:sp>
        <p:sp>
          <p:nvSpPr>
            <p:cNvPr id="65" name="TextBox 64"/>
            <p:cNvSpPr txBox="1"/>
            <p:nvPr/>
          </p:nvSpPr>
          <p:spPr>
            <a:xfrm>
              <a:off x="4495373" y="2049462"/>
              <a:ext cx="3433787" cy="1465016"/>
            </a:xfrm>
            <a:prstGeom prst="rect">
              <a:avLst/>
            </a:prstGeom>
            <a:noFill/>
          </p:spPr>
          <p:txBody>
            <a:bodyPr wrap="square" lIns="179285" tIns="143428" rIns="179285" bIns="143428" rtlCol="0">
              <a:spAutoFit/>
            </a:bodyPr>
            <a:lstStyle/>
            <a:p>
              <a:pPr algn="ctr" defTabSz="914367">
                <a:spcAft>
                  <a:spcPts val="588"/>
                </a:spcAft>
              </a:pPr>
              <a:r>
                <a:rPr lang="en-US" sz="2353" dirty="0">
                  <a:solidFill>
                    <a:srgbClr val="FFFFFF"/>
                  </a:solidFill>
                  <a:latin typeface="Segoe UI Light"/>
                </a:rPr>
                <a:t>SQL databases </a:t>
              </a:r>
              <a:br>
                <a:rPr lang="en-US" sz="2353" dirty="0">
                  <a:solidFill>
                    <a:srgbClr val="FFFFFF"/>
                  </a:solidFill>
                  <a:latin typeface="Segoe UI Light"/>
                </a:rPr>
              </a:br>
              <a:r>
                <a:rPr lang="en-US" sz="2353" dirty="0">
                  <a:solidFill>
                    <a:srgbClr val="FFFFFF"/>
                  </a:solidFill>
                  <a:latin typeface="Segoe UI Light"/>
                </a:rPr>
                <a:t>in Azure</a:t>
              </a:r>
              <a:br>
                <a:rPr lang="en-US" sz="2353" dirty="0">
                  <a:solidFill>
                    <a:srgbClr val="FFFFFF"/>
                  </a:solidFill>
                  <a:latin typeface="Segoe UI Light"/>
                </a:rPr>
              </a:br>
              <a:endParaRPr lang="en-US" sz="2745" dirty="0">
                <a:solidFill>
                  <a:srgbClr val="FFFFFF"/>
                </a:solidFill>
                <a:latin typeface="Segoe UI Light"/>
              </a:endParaRPr>
            </a:p>
          </p:txBody>
        </p:sp>
      </p:grpSp>
      <p:grpSp>
        <p:nvGrpSpPr>
          <p:cNvPr id="7" name="Group 6"/>
          <p:cNvGrpSpPr/>
          <p:nvPr/>
        </p:nvGrpSpPr>
        <p:grpSpPr>
          <a:xfrm>
            <a:off x="7986835" y="3674263"/>
            <a:ext cx="3600015" cy="2869026"/>
            <a:chOff x="8146987" y="3505763"/>
            <a:chExt cx="3672203" cy="2926556"/>
          </a:xfrm>
        </p:grpSpPr>
        <p:sp>
          <p:nvSpPr>
            <p:cNvPr id="81" name="Rectangle 80"/>
            <p:cNvSpPr/>
            <p:nvPr/>
          </p:nvSpPr>
          <p:spPr bwMode="auto">
            <a:xfrm>
              <a:off x="8146987" y="3505763"/>
              <a:ext cx="3672203" cy="2926556"/>
            </a:xfrm>
            <a:prstGeom prst="rect">
              <a:avLst/>
            </a:prstGeom>
            <a:solidFill>
              <a:srgbClr val="527284">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rgbClr val="FFFFFF"/>
                </a:solidFill>
                <a:ea typeface="Segoe UI" pitchFamily="34" charset="0"/>
                <a:cs typeface="Segoe UI" pitchFamily="34" charset="0"/>
              </a:endParaRPr>
            </a:p>
          </p:txBody>
        </p:sp>
        <p:sp>
          <p:nvSpPr>
            <p:cNvPr id="27" name="TextBox 26"/>
            <p:cNvSpPr txBox="1"/>
            <p:nvPr/>
          </p:nvSpPr>
          <p:spPr>
            <a:xfrm>
              <a:off x="8437886" y="3734620"/>
              <a:ext cx="3052754" cy="1454262"/>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5294" dirty="0">
                  <a:solidFill>
                    <a:srgbClr val="FFFFFF"/>
                  </a:solidFill>
                </a:rPr>
                <a:t>1</a:t>
              </a:r>
              <a:r>
                <a:rPr lang="en-US" sz="3529" dirty="0" smtClean="0">
                  <a:solidFill>
                    <a:srgbClr val="FFFFFF"/>
                  </a:solidFill>
                  <a:latin typeface="Segoe UI Light" panose="020B0502040204020203" pitchFamily="34" charset="0"/>
                  <a:cs typeface="Segoe UI Light" panose="020B0502040204020203" pitchFamily="34" charset="0"/>
                </a:rPr>
                <a:t>Million</a:t>
              </a:r>
              <a:endParaRPr lang="en-US" sz="3529" dirty="0">
                <a:solidFill>
                  <a:srgbClr val="FFFFFF"/>
                </a:solidFill>
                <a:latin typeface="Segoe UI Light" panose="020B0502040204020203" pitchFamily="34" charset="0"/>
                <a:cs typeface="Segoe UI Light" panose="020B0502040204020203" pitchFamily="34" charset="0"/>
              </a:endParaRPr>
            </a:p>
            <a:p>
              <a:pPr algn="ctr" defTabSz="914367">
                <a:lnSpc>
                  <a:spcPct val="90000"/>
                </a:lnSpc>
                <a:spcAft>
                  <a:spcPts val="588"/>
                </a:spcAft>
              </a:pPr>
              <a:r>
                <a:rPr lang="en-US" sz="2353" dirty="0" smtClean="0">
                  <a:solidFill>
                    <a:srgbClr val="FFFFFF"/>
                  </a:solidFill>
                  <a:latin typeface="Segoe UI Light"/>
                </a:rPr>
                <a:t>Virtual Switches</a:t>
              </a:r>
              <a:endParaRPr lang="en-US" sz="2353" dirty="0">
                <a:solidFill>
                  <a:srgbClr val="FFFFFF"/>
                </a:solidFill>
                <a:latin typeface="Segoe UI Light"/>
              </a:endParaRPr>
            </a:p>
          </p:txBody>
        </p:sp>
      </p:grpSp>
      <p:grpSp>
        <p:nvGrpSpPr>
          <p:cNvPr id="4" name="Group 3"/>
          <p:cNvGrpSpPr/>
          <p:nvPr/>
        </p:nvGrpSpPr>
        <p:grpSpPr>
          <a:xfrm>
            <a:off x="531077" y="732550"/>
            <a:ext cx="3776419" cy="2869026"/>
            <a:chOff x="541726" y="505063"/>
            <a:chExt cx="3852144" cy="2926556"/>
          </a:xfrm>
        </p:grpSpPr>
        <p:sp>
          <p:nvSpPr>
            <p:cNvPr id="83" name="Rectangle 82"/>
            <p:cNvSpPr/>
            <p:nvPr/>
          </p:nvSpPr>
          <p:spPr bwMode="auto">
            <a:xfrm>
              <a:off x="636621" y="505063"/>
              <a:ext cx="3683393" cy="2926556"/>
            </a:xfrm>
            <a:prstGeom prst="rect">
              <a:avLst/>
            </a:prstGeom>
            <a:solidFill>
              <a:srgbClr val="527284">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solidFill>
                  <a:srgbClr val="FFFFFF"/>
                </a:solidFill>
                <a:ea typeface="Segoe UI" pitchFamily="34" charset="0"/>
                <a:cs typeface="Segoe UI" pitchFamily="34" charset="0"/>
              </a:endParaRPr>
            </a:p>
          </p:txBody>
        </p:sp>
        <p:sp>
          <p:nvSpPr>
            <p:cNvPr id="28" name="TextBox 27"/>
            <p:cNvSpPr txBox="1"/>
            <p:nvPr/>
          </p:nvSpPr>
          <p:spPr>
            <a:xfrm>
              <a:off x="541726" y="1174901"/>
              <a:ext cx="3852144" cy="1868204"/>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5882" dirty="0">
                  <a:solidFill>
                    <a:srgbClr val="FFFFFF"/>
                  </a:solidFill>
                  <a:latin typeface="Segoe UI Light"/>
                  <a:cs typeface="Segoe UI Semibold" panose="020B0702040204020203" pitchFamily="34" charset="0"/>
                </a:rPr>
                <a:t>&gt;</a:t>
              </a:r>
              <a:r>
                <a:rPr lang="en-US" sz="5882" dirty="0">
                  <a:solidFill>
                    <a:srgbClr val="FFFFFF"/>
                  </a:solidFill>
                  <a:cs typeface="Segoe UI Semibold" panose="020B0702040204020203" pitchFamily="34" charset="0"/>
                </a:rPr>
                <a:t>10,000     </a:t>
              </a:r>
            </a:p>
            <a:p>
              <a:pPr algn="ctr" defTabSz="914367">
                <a:lnSpc>
                  <a:spcPct val="90000"/>
                </a:lnSpc>
                <a:spcAft>
                  <a:spcPts val="588"/>
                </a:spcAft>
              </a:pPr>
              <a:r>
                <a:rPr lang="en-US" sz="2353" dirty="0">
                  <a:solidFill>
                    <a:srgbClr val="FFFFFF"/>
                  </a:solidFill>
                  <a:latin typeface="Segoe UI Light"/>
                </a:rPr>
                <a:t>New Azure customers </a:t>
              </a:r>
              <a:br>
                <a:rPr lang="en-US" sz="2353" dirty="0">
                  <a:solidFill>
                    <a:srgbClr val="FFFFFF"/>
                  </a:solidFill>
                  <a:latin typeface="Segoe UI Light"/>
                </a:rPr>
              </a:br>
              <a:r>
                <a:rPr lang="en-US" sz="2353" dirty="0">
                  <a:solidFill>
                    <a:srgbClr val="FFFFFF"/>
                  </a:solidFill>
                  <a:latin typeface="Segoe UI Light"/>
                </a:rPr>
                <a:t>a week</a:t>
              </a:r>
            </a:p>
          </p:txBody>
        </p:sp>
      </p:grpSp>
      <p:grpSp>
        <p:nvGrpSpPr>
          <p:cNvPr id="9" name="Group 8"/>
          <p:cNvGrpSpPr/>
          <p:nvPr/>
        </p:nvGrpSpPr>
        <p:grpSpPr>
          <a:xfrm>
            <a:off x="629105" y="3674263"/>
            <a:ext cx="3610985" cy="2869026"/>
            <a:chOff x="641719" y="3505763"/>
            <a:chExt cx="3683393" cy="2926556"/>
          </a:xfrm>
        </p:grpSpPr>
        <p:sp>
          <p:nvSpPr>
            <p:cNvPr id="84" name="Rectangle 83"/>
            <p:cNvSpPr/>
            <p:nvPr/>
          </p:nvSpPr>
          <p:spPr bwMode="auto">
            <a:xfrm>
              <a:off x="641719" y="3505763"/>
              <a:ext cx="3683393" cy="2926556"/>
            </a:xfrm>
            <a:prstGeom prst="rect">
              <a:avLst/>
            </a:prstGeom>
            <a:solidFill>
              <a:srgbClr val="527284">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rgbClr val="FFFFFF"/>
                </a:solidFill>
                <a:ea typeface="Segoe UI" pitchFamily="34" charset="0"/>
                <a:cs typeface="Segoe UI" pitchFamily="34" charset="0"/>
              </a:endParaRPr>
            </a:p>
          </p:txBody>
        </p:sp>
        <p:grpSp>
          <p:nvGrpSpPr>
            <p:cNvPr id="68" name="Group 67"/>
            <p:cNvGrpSpPr/>
            <p:nvPr/>
          </p:nvGrpSpPr>
          <p:grpSpPr>
            <a:xfrm>
              <a:off x="760407" y="3582220"/>
              <a:ext cx="3442469" cy="1369992"/>
              <a:chOff x="579436" y="874022"/>
              <a:chExt cx="3535364" cy="1369992"/>
            </a:xfrm>
          </p:grpSpPr>
          <p:sp>
            <p:nvSpPr>
              <p:cNvPr id="74" name="TextBox 73"/>
              <p:cNvSpPr txBox="1"/>
              <p:nvPr/>
            </p:nvSpPr>
            <p:spPr>
              <a:xfrm>
                <a:off x="579436" y="874022"/>
                <a:ext cx="3535364" cy="1043382"/>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5294" dirty="0" smtClean="0">
                    <a:solidFill>
                      <a:srgbClr val="FFFFFF"/>
                    </a:solidFill>
                  </a:rPr>
                  <a:t>100,000</a:t>
                </a:r>
                <a:endParaRPr lang="en-US" sz="4313" dirty="0">
                  <a:solidFill>
                    <a:srgbClr val="FFFFFF"/>
                  </a:solidFill>
                  <a:latin typeface="Segoe UI Light"/>
                </a:endParaRPr>
              </a:p>
            </p:txBody>
          </p:sp>
          <p:sp>
            <p:nvSpPr>
              <p:cNvPr id="75" name="TextBox 74"/>
              <p:cNvSpPr txBox="1"/>
              <p:nvPr/>
            </p:nvSpPr>
            <p:spPr>
              <a:xfrm>
                <a:off x="735647" y="1616156"/>
                <a:ext cx="3268980" cy="627858"/>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2353" dirty="0" smtClean="0">
                    <a:solidFill>
                      <a:srgbClr val="FFFFFF"/>
                    </a:solidFill>
                    <a:latin typeface="Segoe UI Light"/>
                  </a:rPr>
                  <a:t>Virtual </a:t>
                </a:r>
                <a:r>
                  <a:rPr lang="en-US" sz="2353" dirty="0">
                    <a:solidFill>
                      <a:srgbClr val="FFFFFF"/>
                    </a:solidFill>
                    <a:latin typeface="Segoe UI Light"/>
                  </a:rPr>
                  <a:t>Networks</a:t>
                </a:r>
              </a:p>
            </p:txBody>
          </p:sp>
        </p:grpSp>
      </p:grpSp>
      <p:grpSp>
        <p:nvGrpSpPr>
          <p:cNvPr id="8" name="Group 7"/>
          <p:cNvGrpSpPr/>
          <p:nvPr/>
        </p:nvGrpSpPr>
        <p:grpSpPr>
          <a:xfrm>
            <a:off x="4311160" y="3674263"/>
            <a:ext cx="3610985" cy="2869026"/>
            <a:chOff x="4397607" y="3505763"/>
            <a:chExt cx="3683393" cy="2926556"/>
          </a:xfrm>
        </p:grpSpPr>
        <p:sp>
          <p:nvSpPr>
            <p:cNvPr id="86" name="Rectangle 85"/>
            <p:cNvSpPr/>
            <p:nvPr/>
          </p:nvSpPr>
          <p:spPr bwMode="auto">
            <a:xfrm>
              <a:off x="4397607" y="3505763"/>
              <a:ext cx="3683393" cy="2926556"/>
            </a:xfrm>
            <a:prstGeom prst="rect">
              <a:avLst/>
            </a:prstGeom>
            <a:solidFill>
              <a:srgbClr val="527284">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solidFill>
                  <a:srgbClr val="FFFFFF"/>
                </a:solidFill>
                <a:ea typeface="Segoe UI" pitchFamily="34" charset="0"/>
                <a:cs typeface="Segoe UI" pitchFamily="34" charset="0"/>
              </a:endParaRPr>
            </a:p>
          </p:txBody>
        </p:sp>
        <p:grpSp>
          <p:nvGrpSpPr>
            <p:cNvPr id="59" name="Group 58"/>
            <p:cNvGrpSpPr/>
            <p:nvPr/>
          </p:nvGrpSpPr>
          <p:grpSpPr>
            <a:xfrm>
              <a:off x="4473653" y="3734620"/>
              <a:ext cx="3565942" cy="1466059"/>
              <a:chOff x="548344" y="1304292"/>
              <a:chExt cx="3643584" cy="1466059"/>
            </a:xfrm>
          </p:grpSpPr>
          <p:sp>
            <p:nvSpPr>
              <p:cNvPr id="61" name="TextBox 60"/>
              <p:cNvSpPr txBox="1"/>
              <p:nvPr/>
            </p:nvSpPr>
            <p:spPr>
              <a:xfrm>
                <a:off x="579436" y="1304292"/>
                <a:ext cx="3535364" cy="1043382"/>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5294" dirty="0">
                    <a:solidFill>
                      <a:srgbClr val="FFFFFF"/>
                    </a:solidFill>
                  </a:rPr>
                  <a:t>250,000</a:t>
                </a:r>
              </a:p>
            </p:txBody>
          </p:sp>
          <p:sp>
            <p:nvSpPr>
              <p:cNvPr id="62" name="TextBox 61"/>
              <p:cNvSpPr txBox="1"/>
              <p:nvPr/>
            </p:nvSpPr>
            <p:spPr>
              <a:xfrm>
                <a:off x="548344" y="2142492"/>
                <a:ext cx="3643584" cy="627859"/>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2353" dirty="0">
                    <a:solidFill>
                      <a:srgbClr val="FFFFFF"/>
                    </a:solidFill>
                    <a:latin typeface="Segoe UI Light"/>
                  </a:rPr>
                  <a:t>Load Balanced IPs</a:t>
                </a:r>
              </a:p>
            </p:txBody>
          </p:sp>
        </p:grpSp>
      </p:grpSp>
      <p:sp>
        <p:nvSpPr>
          <p:cNvPr id="31" name="Title 3"/>
          <p:cNvSpPr txBox="1">
            <a:spLocks/>
          </p:cNvSpPr>
          <p:nvPr/>
        </p:nvSpPr>
        <p:spPr>
          <a:xfrm>
            <a:off x="3433486" y="86624"/>
            <a:ext cx="5400291" cy="356694"/>
          </a:xfrm>
          <a:prstGeom prst="rect">
            <a:avLst/>
          </a:prstGeom>
        </p:spPr>
        <p:txBody>
          <a:bodyPr vert="horz" wrap="square" lIns="146245" tIns="91403" rIns="146245" bIns="91403"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altLang="ja-JP" sz="5294" dirty="0">
                <a:solidFill>
                  <a:srgbClr val="FFFFFF"/>
                </a:solidFill>
                <a:ea typeface="メイリオ" pitchFamily="50" charset="-128"/>
                <a:cs typeface="Segoe UI Light" panose="020B0502040204020203" pitchFamily="34" charset="0"/>
              </a:rPr>
              <a:t>Azure </a:t>
            </a:r>
            <a:r>
              <a:rPr altLang="ja-JP" sz="5294" dirty="0" smtClean="0">
                <a:solidFill>
                  <a:srgbClr val="FFFFFF"/>
                </a:solidFill>
                <a:ea typeface="メイリオ" pitchFamily="50" charset="-128"/>
                <a:cs typeface="Segoe UI Light" panose="020B0502040204020203" pitchFamily="34" charset="0"/>
              </a:rPr>
              <a:t>by numbers</a:t>
            </a:r>
            <a:endParaRPr sz="5294" dirty="0">
              <a:solidFill>
                <a:srgbClr val="FFFFFF"/>
              </a:solidFill>
              <a:ea typeface="メイリオ" pitchFamily="50" charset="-128"/>
              <a:cs typeface="Segoe UI Light" panose="020B0502040204020203" pitchFamily="34" charset="0"/>
            </a:endParaRPr>
          </a:p>
        </p:txBody>
      </p:sp>
      <p:sp>
        <p:nvSpPr>
          <p:cNvPr id="3" name="Footer Placeholder 2"/>
          <p:cNvSpPr>
            <a:spLocks noGrp="1"/>
          </p:cNvSpPr>
          <p:nvPr>
            <p:ph type="ftr" sz="quarter" idx="11"/>
          </p:nvPr>
        </p:nvSpPr>
        <p:spPr>
          <a:xfrm>
            <a:off x="4032747" y="6531811"/>
            <a:ext cx="4114800" cy="365125"/>
          </a:xfrm>
        </p:spPr>
        <p:txBody>
          <a:bodyPr/>
          <a:lstStyle/>
          <a:p>
            <a:r>
              <a:rPr lang="en-US" dirty="0" smtClean="0">
                <a:solidFill>
                  <a:prstClr val="black">
                    <a:tint val="75000"/>
                  </a:prstClr>
                </a:solidFill>
              </a:rPr>
              <a:t>Microsoft Corporation</a:t>
            </a:r>
            <a:endParaRPr lang="en-US" dirty="0">
              <a:solidFill>
                <a:prstClr val="black">
                  <a:tint val="75000"/>
                </a:prstClr>
              </a:solidFill>
            </a:endParaRPr>
          </a:p>
        </p:txBody>
      </p:sp>
    </p:spTree>
    <p:extLst>
      <p:ext uri="{BB962C8B-B14F-4D97-AF65-F5344CB8AC3E}">
        <p14:creationId xmlns:p14="http://schemas.microsoft.com/office/powerpoint/2010/main" val="34604473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2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3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4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5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6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26168" y="-204537"/>
            <a:ext cx="10515600" cy="1325563"/>
          </a:xfrm>
        </p:spPr>
        <p:txBody>
          <a:bodyPr/>
          <a:lstStyle/>
          <a:p>
            <a:pPr algn="ctr"/>
            <a:r>
              <a:rPr lang="en-US" dirty="0" smtClean="0"/>
              <a:t>Azure Networking – SDN at cloud scale</a:t>
            </a:r>
            <a:endParaRPr lang="en-US" dirty="0"/>
          </a:p>
        </p:txBody>
      </p:sp>
      <p:graphicFrame>
        <p:nvGraphicFramePr>
          <p:cNvPr id="4" name="Table 3"/>
          <p:cNvGraphicFramePr>
            <a:graphicFrameLocks noGrp="1"/>
          </p:cNvGraphicFramePr>
          <p:nvPr>
            <p:extLst/>
          </p:nvPr>
        </p:nvGraphicFramePr>
        <p:xfrm>
          <a:off x="6083968" y="1036805"/>
          <a:ext cx="2751014" cy="2495240"/>
        </p:xfrm>
        <a:graphic>
          <a:graphicData uri="http://schemas.openxmlformats.org/drawingml/2006/table">
            <a:tbl>
              <a:tblPr firstRow="1" bandRow="1"/>
              <a:tblGrid>
                <a:gridCol w="1375507"/>
                <a:gridCol w="1375507"/>
              </a:tblGrid>
              <a:tr h="1241950">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a:r>
                        <a:rPr lang="en-GB" b="0" dirty="0" smtClean="0">
                          <a:solidFill>
                            <a:schemeClr val="tx1"/>
                          </a:solidFill>
                        </a:rPr>
                        <a:t>25K </a:t>
                      </a:r>
                    </a:p>
                    <a:p>
                      <a:pPr algn="ctr"/>
                      <a:r>
                        <a:rPr lang="en-GB" b="0" dirty="0" smtClean="0">
                          <a:solidFill>
                            <a:schemeClr val="tx1"/>
                          </a:solidFill>
                        </a:rPr>
                        <a:t>VPN</a:t>
                      </a:r>
                      <a:endParaRPr lang="en-GB" b="0" dirty="0">
                        <a:solidFill>
                          <a:schemeClr val="tx1"/>
                        </a:solidFill>
                      </a:endParaRPr>
                    </a:p>
                  </a:txBody>
                  <a:tcPr marL="0" marR="0" marT="0" marB="0" anchor="ctr">
                    <a:lnL w="12700" cmpd="sng">
                      <a:noFill/>
                    </a:lnL>
                    <a:lnR w="76200" cap="flat" cmpd="sng" algn="ctr">
                      <a:solidFill>
                        <a:srgbClr val="002060"/>
                      </a:solidFill>
                      <a:prstDash val="solid"/>
                      <a:round/>
                      <a:headEnd type="none" w="med" len="med"/>
                      <a:tailEnd type="none" w="med" len="med"/>
                    </a:lnR>
                    <a:lnT w="12700" cmpd="sng">
                      <a:noFill/>
                    </a:lnT>
                    <a:lnB w="762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a:r>
                        <a:rPr lang="en-GB" b="0" dirty="0" smtClean="0">
                          <a:solidFill>
                            <a:schemeClr val="tx1"/>
                          </a:solidFill>
                        </a:rPr>
                        <a:t>100</a:t>
                      </a:r>
                    </a:p>
                    <a:p>
                      <a:pPr algn="ctr"/>
                      <a:r>
                        <a:rPr lang="en-GB" b="0" dirty="0" smtClean="0">
                          <a:solidFill>
                            <a:schemeClr val="tx1"/>
                          </a:solidFill>
                        </a:rPr>
                        <a:t>Express Circuits</a:t>
                      </a:r>
                    </a:p>
                  </a:txBody>
                  <a:tcPr marL="0" marR="0" marT="0" marB="0" anchor="ctr">
                    <a:lnL w="76200" cap="flat" cmpd="sng" algn="ctr">
                      <a:solidFill>
                        <a:srgbClr val="002060"/>
                      </a:solidFill>
                      <a:prstDash val="solid"/>
                      <a:round/>
                      <a:headEnd type="none" w="med" len="med"/>
                      <a:tailEnd type="none" w="med" len="med"/>
                    </a:lnL>
                    <a:lnR w="12700" cmpd="sng">
                      <a:noFill/>
                    </a:lnR>
                    <a:lnT w="12700" cmpd="sng">
                      <a:noFill/>
                    </a:lnT>
                    <a:lnB w="762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r>
              <a:tr h="1253290">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algn="ctr"/>
                      <a:r>
                        <a:rPr lang="en-GB" b="0" dirty="0" smtClean="0">
                          <a:solidFill>
                            <a:schemeClr val="tx1"/>
                          </a:solidFill>
                        </a:rPr>
                        <a:t>1K</a:t>
                      </a:r>
                    </a:p>
                    <a:p>
                      <a:pPr algn="ctr"/>
                      <a:r>
                        <a:rPr lang="en-GB" b="0" dirty="0" smtClean="0">
                          <a:solidFill>
                            <a:schemeClr val="tx1"/>
                          </a:solidFill>
                        </a:rPr>
                        <a:t>Changes/day</a:t>
                      </a:r>
                    </a:p>
                  </a:txBody>
                  <a:tcPr marL="0" marR="0" marT="0" marB="0" anchor="ctr">
                    <a:lnL w="12700" cmpd="sng">
                      <a:noFill/>
                    </a:lnL>
                    <a:lnR w="76200" cap="flat" cmpd="sng" algn="ctr">
                      <a:solidFill>
                        <a:srgbClr val="002060"/>
                      </a:solidFill>
                      <a:prstDash val="solid"/>
                      <a:round/>
                      <a:headEnd type="none" w="med" len="med"/>
                      <a:tailEnd type="none" w="med" len="med"/>
                    </a:lnR>
                    <a:lnT w="76200" cap="flat" cmpd="sng" algn="ctr">
                      <a:solidFill>
                        <a:srgbClr val="00206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algn="ctr"/>
                      <a:r>
                        <a:rPr lang="en-GB" b="0" dirty="0" smtClean="0">
                          <a:solidFill>
                            <a:schemeClr val="bg1"/>
                          </a:solidFill>
                        </a:rPr>
                        <a:t>10TB/day</a:t>
                      </a:r>
                      <a:endParaRPr lang="en-GB" b="0" dirty="0">
                        <a:solidFill>
                          <a:schemeClr val="bg1"/>
                        </a:solidFill>
                      </a:endParaRPr>
                    </a:p>
                  </a:txBody>
                  <a:tcPr marL="0" marR="0" marT="0" marB="0" anchor="ctr">
                    <a:lnL w="76200" cap="flat" cmpd="sng" algn="ctr">
                      <a:solidFill>
                        <a:srgbClr val="002060"/>
                      </a:solidFill>
                      <a:prstDash val="solid"/>
                      <a:round/>
                      <a:headEnd type="none" w="med" len="med"/>
                      <a:tailEnd type="none" w="med" len="med"/>
                    </a:lnL>
                    <a:lnR w="12700" cmpd="sng">
                      <a:noFill/>
                    </a:lnR>
                    <a:lnT w="76200" cap="flat" cmpd="sng" algn="ctr">
                      <a:solidFill>
                        <a:srgbClr val="002060"/>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00"/>
                    </a:solidFill>
                  </a:tcPr>
                </a:tc>
              </a:tr>
            </a:tbl>
          </a:graphicData>
        </a:graphic>
      </p:graphicFrame>
      <p:graphicFrame>
        <p:nvGraphicFramePr>
          <p:cNvPr id="6" name="Table 5"/>
          <p:cNvGraphicFramePr>
            <a:graphicFrameLocks noGrp="1"/>
          </p:cNvGraphicFramePr>
          <p:nvPr>
            <p:extLst/>
          </p:nvPr>
        </p:nvGraphicFramePr>
        <p:xfrm>
          <a:off x="331599" y="972637"/>
          <a:ext cx="2751014" cy="2495240"/>
        </p:xfrm>
        <a:graphic>
          <a:graphicData uri="http://schemas.openxmlformats.org/drawingml/2006/table">
            <a:tbl>
              <a:tblPr firstRow="1" bandRow="1"/>
              <a:tblGrid>
                <a:gridCol w="1375507"/>
                <a:gridCol w="1375507"/>
              </a:tblGrid>
              <a:tr h="1241950">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a:r>
                        <a:rPr lang="en-GB" b="0" dirty="0" smtClean="0">
                          <a:solidFill>
                            <a:schemeClr val="tx1"/>
                          </a:solidFill>
                        </a:rPr>
                        <a:t>1M</a:t>
                      </a:r>
                    </a:p>
                    <a:p>
                      <a:pPr algn="ctr"/>
                      <a:r>
                        <a:rPr lang="en-GB" b="0" dirty="0" smtClean="0">
                          <a:solidFill>
                            <a:schemeClr val="tx1"/>
                          </a:solidFill>
                        </a:rPr>
                        <a:t>Network devices</a:t>
                      </a:r>
                      <a:endParaRPr lang="en-GB" b="0" dirty="0">
                        <a:solidFill>
                          <a:schemeClr val="tx1"/>
                        </a:solidFill>
                      </a:endParaRPr>
                    </a:p>
                  </a:txBody>
                  <a:tcPr marL="0" marR="0" marT="0" marB="0" anchor="ctr">
                    <a:lnL w="12700" cmpd="sng">
                      <a:noFill/>
                    </a:lnL>
                    <a:lnR w="76200" cap="flat" cmpd="sng" algn="ctr">
                      <a:solidFill>
                        <a:srgbClr val="002060"/>
                      </a:solidFill>
                      <a:prstDash val="solid"/>
                      <a:round/>
                      <a:headEnd type="none" w="med" len="med"/>
                      <a:tailEnd type="none" w="med" len="med"/>
                    </a:lnR>
                    <a:lnT w="12700" cmpd="sng">
                      <a:noFill/>
                    </a:lnT>
                    <a:lnB w="762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a:r>
                        <a:rPr lang="en-GB" b="0" dirty="0" smtClean="0">
                          <a:solidFill>
                            <a:schemeClr val="tx1"/>
                          </a:solidFill>
                        </a:rPr>
                        <a:t>100</a:t>
                      </a:r>
                    </a:p>
                    <a:p>
                      <a:pPr algn="ctr"/>
                      <a:r>
                        <a:rPr lang="en-GB" b="0" dirty="0" smtClean="0">
                          <a:solidFill>
                            <a:schemeClr val="tx1"/>
                          </a:solidFill>
                        </a:rPr>
                        <a:t>Clusters</a:t>
                      </a:r>
                    </a:p>
                  </a:txBody>
                  <a:tcPr marL="0" marR="0" marT="0" marB="0" anchor="ctr">
                    <a:lnL w="76200" cap="flat" cmpd="sng" algn="ctr">
                      <a:solidFill>
                        <a:srgbClr val="002060"/>
                      </a:solidFill>
                      <a:prstDash val="solid"/>
                      <a:round/>
                      <a:headEnd type="none" w="med" len="med"/>
                      <a:tailEnd type="none" w="med" len="med"/>
                    </a:lnL>
                    <a:lnR w="12700" cmpd="sng">
                      <a:noFill/>
                    </a:lnR>
                    <a:lnT w="12700" cmpd="sng">
                      <a:noFill/>
                    </a:lnT>
                    <a:lnB w="762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r>
              <a:tr h="1253290">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algn="ctr"/>
                      <a:r>
                        <a:rPr lang="en-GB" b="0" dirty="0" smtClean="0">
                          <a:solidFill>
                            <a:schemeClr val="tx1"/>
                          </a:solidFill>
                        </a:rPr>
                        <a:t>??</a:t>
                      </a:r>
                    </a:p>
                    <a:p>
                      <a:pPr algn="ctr"/>
                      <a:r>
                        <a:rPr lang="en-GB" b="0" dirty="0" smtClean="0">
                          <a:solidFill>
                            <a:schemeClr val="tx1"/>
                          </a:solidFill>
                        </a:rPr>
                        <a:t>Changes/day</a:t>
                      </a:r>
                    </a:p>
                  </a:txBody>
                  <a:tcPr marL="0" marR="0" marT="0" marB="0" anchor="ctr">
                    <a:lnL w="12700" cmpd="sng">
                      <a:noFill/>
                    </a:lnL>
                    <a:lnR w="76200" cap="flat" cmpd="sng" algn="ctr">
                      <a:solidFill>
                        <a:srgbClr val="002060"/>
                      </a:solidFill>
                      <a:prstDash val="solid"/>
                      <a:round/>
                      <a:headEnd type="none" w="med" len="med"/>
                      <a:tailEnd type="none" w="med" len="med"/>
                    </a:lnR>
                    <a:lnT w="76200" cap="flat" cmpd="sng" algn="ctr">
                      <a:solidFill>
                        <a:srgbClr val="00206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algn="ctr"/>
                      <a:r>
                        <a:rPr lang="en-GB" b="0" dirty="0" smtClean="0">
                          <a:solidFill>
                            <a:schemeClr val="bg1"/>
                          </a:solidFill>
                        </a:rPr>
                        <a:t>??</a:t>
                      </a:r>
                    </a:p>
                    <a:p>
                      <a:pPr algn="ctr"/>
                      <a:r>
                        <a:rPr lang="en-GB" b="0" dirty="0" smtClean="0">
                          <a:solidFill>
                            <a:schemeClr val="bg1"/>
                          </a:solidFill>
                        </a:rPr>
                        <a:t>Queries/day</a:t>
                      </a:r>
                      <a:endParaRPr lang="en-GB" b="0" dirty="0">
                        <a:solidFill>
                          <a:schemeClr val="bg1"/>
                        </a:solidFill>
                      </a:endParaRPr>
                    </a:p>
                  </a:txBody>
                  <a:tcPr marL="0" marR="0" marT="0" marB="0" anchor="ctr">
                    <a:lnL w="76200" cap="flat" cmpd="sng" algn="ctr">
                      <a:solidFill>
                        <a:srgbClr val="002060"/>
                      </a:solidFill>
                      <a:prstDash val="solid"/>
                      <a:round/>
                      <a:headEnd type="none" w="med" len="med"/>
                      <a:tailEnd type="none" w="med" len="med"/>
                    </a:lnL>
                    <a:lnR w="12700" cmpd="sng">
                      <a:noFill/>
                    </a:lnR>
                    <a:lnT w="76200" cap="flat" cmpd="sng" algn="ctr">
                      <a:solidFill>
                        <a:srgbClr val="002060"/>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00"/>
                    </a:solidFill>
                  </a:tcPr>
                </a:tc>
              </a:tr>
            </a:tbl>
          </a:graphicData>
        </a:graphic>
      </p:graphicFrame>
      <p:graphicFrame>
        <p:nvGraphicFramePr>
          <p:cNvPr id="7" name="Table 6"/>
          <p:cNvGraphicFramePr>
            <a:graphicFrameLocks noGrp="1"/>
          </p:cNvGraphicFramePr>
          <p:nvPr>
            <p:extLst/>
          </p:nvPr>
        </p:nvGraphicFramePr>
        <p:xfrm>
          <a:off x="3189500" y="3261311"/>
          <a:ext cx="2751014" cy="2495240"/>
        </p:xfrm>
        <a:graphic>
          <a:graphicData uri="http://schemas.openxmlformats.org/drawingml/2006/table">
            <a:tbl>
              <a:tblPr firstRow="1" bandRow="1"/>
              <a:tblGrid>
                <a:gridCol w="1375507"/>
                <a:gridCol w="1375507"/>
              </a:tblGrid>
              <a:tr h="1241950">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a:r>
                        <a:rPr lang="en-GB" b="0" dirty="0" smtClean="0">
                          <a:solidFill>
                            <a:schemeClr val="tx1"/>
                          </a:solidFill>
                        </a:rPr>
                        <a:t>100 K</a:t>
                      </a:r>
                    </a:p>
                    <a:p>
                      <a:pPr algn="ctr"/>
                      <a:r>
                        <a:rPr lang="en-GB" b="0" dirty="0" smtClean="0">
                          <a:solidFill>
                            <a:schemeClr val="tx1"/>
                          </a:solidFill>
                        </a:rPr>
                        <a:t>Virtual Networks</a:t>
                      </a:r>
                      <a:endParaRPr lang="en-GB" b="0" dirty="0">
                        <a:solidFill>
                          <a:schemeClr val="tx1"/>
                        </a:solidFill>
                      </a:endParaRPr>
                    </a:p>
                  </a:txBody>
                  <a:tcPr marL="0" marR="0" marT="0" marB="0" anchor="ctr">
                    <a:lnL w="12700" cmpd="sng">
                      <a:noFill/>
                    </a:lnL>
                    <a:lnR w="76200" cap="flat" cmpd="sng" algn="ctr">
                      <a:solidFill>
                        <a:srgbClr val="002060"/>
                      </a:solidFill>
                      <a:prstDash val="solid"/>
                      <a:round/>
                      <a:headEnd type="none" w="med" len="med"/>
                      <a:tailEnd type="none" w="med" len="med"/>
                    </a:lnR>
                    <a:lnT w="12700" cmpd="sng">
                      <a:noFill/>
                    </a:lnT>
                    <a:lnB w="762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a:r>
                        <a:rPr lang="en-GB" b="0" dirty="0" smtClean="0">
                          <a:solidFill>
                            <a:schemeClr val="tx1"/>
                          </a:solidFill>
                        </a:rPr>
                        <a:t>250 K</a:t>
                      </a:r>
                    </a:p>
                    <a:p>
                      <a:pPr algn="ctr"/>
                      <a:r>
                        <a:rPr lang="en-GB" b="0" dirty="0" smtClean="0">
                          <a:solidFill>
                            <a:schemeClr val="tx1"/>
                          </a:solidFill>
                        </a:rPr>
                        <a:t>Virtual </a:t>
                      </a:r>
                    </a:p>
                    <a:p>
                      <a:pPr algn="ctr"/>
                      <a:r>
                        <a:rPr lang="en-GB" b="0" dirty="0" smtClean="0">
                          <a:solidFill>
                            <a:schemeClr val="tx1"/>
                          </a:solidFill>
                        </a:rPr>
                        <a:t>IPs</a:t>
                      </a:r>
                    </a:p>
                  </a:txBody>
                  <a:tcPr marL="0" marR="0" marT="0" marB="0" anchor="ctr">
                    <a:lnL w="76200" cap="flat" cmpd="sng" algn="ctr">
                      <a:solidFill>
                        <a:srgbClr val="002060"/>
                      </a:solidFill>
                      <a:prstDash val="solid"/>
                      <a:round/>
                      <a:headEnd type="none" w="med" len="med"/>
                      <a:tailEnd type="none" w="med" len="med"/>
                    </a:lnL>
                    <a:lnR w="12700" cmpd="sng">
                      <a:noFill/>
                    </a:lnR>
                    <a:lnT w="12700" cmpd="sng">
                      <a:noFill/>
                    </a:lnT>
                    <a:lnB w="762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r>
              <a:tr h="1253290">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algn="ctr"/>
                      <a:r>
                        <a:rPr lang="en-GB" b="0" dirty="0" smtClean="0">
                          <a:solidFill>
                            <a:schemeClr val="tx1"/>
                          </a:solidFill>
                        </a:rPr>
                        <a:t>??</a:t>
                      </a:r>
                    </a:p>
                    <a:p>
                      <a:pPr algn="ctr"/>
                      <a:r>
                        <a:rPr lang="en-GB" b="0" dirty="0" smtClean="0">
                          <a:solidFill>
                            <a:schemeClr val="tx1"/>
                          </a:solidFill>
                        </a:rPr>
                        <a:t>Changes/day</a:t>
                      </a:r>
                    </a:p>
                  </a:txBody>
                  <a:tcPr marL="0" marR="0" marT="0" marB="0" anchor="ctr">
                    <a:lnL w="12700" cmpd="sng">
                      <a:noFill/>
                    </a:lnL>
                    <a:lnR w="76200" cap="flat" cmpd="sng" algn="ctr">
                      <a:solidFill>
                        <a:srgbClr val="002060"/>
                      </a:solidFill>
                      <a:prstDash val="solid"/>
                      <a:round/>
                      <a:headEnd type="none" w="med" len="med"/>
                      <a:tailEnd type="none" w="med" len="med"/>
                    </a:lnR>
                    <a:lnT w="76200" cap="flat" cmpd="sng" algn="ctr">
                      <a:solidFill>
                        <a:srgbClr val="00206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algn="ctr"/>
                      <a:r>
                        <a:rPr lang="en-GB" b="0" dirty="0" smtClean="0">
                          <a:solidFill>
                            <a:schemeClr val="bg1"/>
                          </a:solidFill>
                        </a:rPr>
                        <a:t>??</a:t>
                      </a:r>
                    </a:p>
                    <a:p>
                      <a:pPr algn="ctr"/>
                      <a:r>
                        <a:rPr lang="en-GB" b="0" dirty="0" smtClean="0">
                          <a:solidFill>
                            <a:schemeClr val="bg1"/>
                          </a:solidFill>
                        </a:rPr>
                        <a:t>Queries/day</a:t>
                      </a:r>
                      <a:endParaRPr lang="en-GB" b="0" dirty="0">
                        <a:solidFill>
                          <a:schemeClr val="bg1"/>
                        </a:solidFill>
                      </a:endParaRPr>
                    </a:p>
                  </a:txBody>
                  <a:tcPr marL="0" marR="0" marT="0" marB="0" anchor="ctr">
                    <a:lnL w="76200" cap="flat" cmpd="sng" algn="ctr">
                      <a:solidFill>
                        <a:srgbClr val="002060"/>
                      </a:solidFill>
                      <a:prstDash val="solid"/>
                      <a:round/>
                      <a:headEnd type="none" w="med" len="med"/>
                      <a:tailEnd type="none" w="med" len="med"/>
                    </a:lnL>
                    <a:lnR w="12700" cmpd="sng">
                      <a:noFill/>
                    </a:lnR>
                    <a:lnT w="76200" cap="flat" cmpd="sng" algn="ctr">
                      <a:solidFill>
                        <a:srgbClr val="002060"/>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00"/>
                    </a:solidFill>
                  </a:tcPr>
                </a:tc>
              </a:tr>
            </a:tbl>
          </a:graphicData>
        </a:graphic>
      </p:graphicFrame>
      <p:graphicFrame>
        <p:nvGraphicFramePr>
          <p:cNvPr id="8" name="Table 7"/>
          <p:cNvGraphicFramePr>
            <a:graphicFrameLocks noGrp="1"/>
          </p:cNvGraphicFramePr>
          <p:nvPr>
            <p:extLst/>
          </p:nvPr>
        </p:nvGraphicFramePr>
        <p:xfrm>
          <a:off x="9065949" y="3352837"/>
          <a:ext cx="2751014" cy="2495240"/>
        </p:xfrm>
        <a:graphic>
          <a:graphicData uri="http://schemas.openxmlformats.org/drawingml/2006/table">
            <a:tbl>
              <a:tblPr firstRow="1" bandRow="1"/>
              <a:tblGrid>
                <a:gridCol w="1375507"/>
                <a:gridCol w="1375507"/>
              </a:tblGrid>
              <a:tr h="1241950">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a:r>
                        <a:rPr lang="en-GB" b="0" dirty="0" smtClean="0">
                          <a:solidFill>
                            <a:schemeClr val="tx1"/>
                          </a:solidFill>
                        </a:rPr>
                        <a:t>239 </a:t>
                      </a:r>
                    </a:p>
                    <a:p>
                      <a:pPr algn="ctr"/>
                      <a:r>
                        <a:rPr lang="en-GB" b="0" dirty="0" smtClean="0">
                          <a:solidFill>
                            <a:schemeClr val="tx1"/>
                          </a:solidFill>
                        </a:rPr>
                        <a:t>Zones</a:t>
                      </a:r>
                      <a:endParaRPr lang="en-GB" b="0" dirty="0">
                        <a:solidFill>
                          <a:schemeClr val="tx1"/>
                        </a:solidFill>
                      </a:endParaRPr>
                    </a:p>
                  </a:txBody>
                  <a:tcPr marL="0" marR="0" marT="0" marB="0" anchor="ctr">
                    <a:lnL w="12700" cmpd="sng">
                      <a:noFill/>
                    </a:lnL>
                    <a:lnR w="76200" cap="flat" cmpd="sng" algn="ctr">
                      <a:solidFill>
                        <a:srgbClr val="002060"/>
                      </a:solidFill>
                      <a:prstDash val="solid"/>
                      <a:round/>
                      <a:headEnd type="none" w="med" len="med"/>
                      <a:tailEnd type="none" w="med" len="med"/>
                    </a:lnR>
                    <a:lnT w="12700" cmpd="sng">
                      <a:noFill/>
                    </a:lnT>
                    <a:lnB w="762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a:r>
                        <a:rPr lang="en-GB" b="0" dirty="0" smtClean="0">
                          <a:solidFill>
                            <a:schemeClr val="tx1"/>
                          </a:solidFill>
                        </a:rPr>
                        <a:t>20.1 M</a:t>
                      </a:r>
                    </a:p>
                    <a:p>
                      <a:pPr algn="ctr"/>
                      <a:r>
                        <a:rPr lang="en-GB" b="0" dirty="0" smtClean="0">
                          <a:solidFill>
                            <a:schemeClr val="tx1"/>
                          </a:solidFill>
                        </a:rPr>
                        <a:t>Records</a:t>
                      </a:r>
                    </a:p>
                  </a:txBody>
                  <a:tcPr marL="0" marR="0" marT="0" marB="0" anchor="ctr">
                    <a:lnL w="76200" cap="flat" cmpd="sng" algn="ctr">
                      <a:solidFill>
                        <a:srgbClr val="002060"/>
                      </a:solidFill>
                      <a:prstDash val="solid"/>
                      <a:round/>
                      <a:headEnd type="none" w="med" len="med"/>
                      <a:tailEnd type="none" w="med" len="med"/>
                    </a:lnL>
                    <a:lnR w="12700" cmpd="sng">
                      <a:noFill/>
                    </a:lnR>
                    <a:lnT w="12700" cmpd="sng">
                      <a:noFill/>
                    </a:lnT>
                    <a:lnB w="762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r>
              <a:tr h="1253290">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algn="ctr"/>
                      <a:r>
                        <a:rPr lang="en-GB" b="0" dirty="0" smtClean="0">
                          <a:solidFill>
                            <a:schemeClr val="tx1"/>
                          </a:solidFill>
                        </a:rPr>
                        <a:t>1.54 M</a:t>
                      </a:r>
                    </a:p>
                    <a:p>
                      <a:pPr algn="ctr"/>
                      <a:r>
                        <a:rPr lang="en-GB" b="0" dirty="0" smtClean="0">
                          <a:solidFill>
                            <a:schemeClr val="tx1"/>
                          </a:solidFill>
                        </a:rPr>
                        <a:t>Changes/day</a:t>
                      </a:r>
                    </a:p>
                  </a:txBody>
                  <a:tcPr marL="0" marR="0" marT="0" marB="0" anchor="ctr">
                    <a:lnL w="12700" cmpd="sng">
                      <a:noFill/>
                    </a:lnL>
                    <a:lnR w="76200" cap="flat" cmpd="sng" algn="ctr">
                      <a:solidFill>
                        <a:srgbClr val="002060"/>
                      </a:solidFill>
                      <a:prstDash val="solid"/>
                      <a:round/>
                      <a:headEnd type="none" w="med" len="med"/>
                      <a:tailEnd type="none" w="med" len="med"/>
                    </a:lnR>
                    <a:lnT w="76200" cap="flat" cmpd="sng" algn="ctr">
                      <a:solidFill>
                        <a:srgbClr val="00206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algn="ctr"/>
                      <a:r>
                        <a:rPr lang="en-GB" b="0" dirty="0" smtClean="0">
                          <a:solidFill>
                            <a:schemeClr val="bg1"/>
                          </a:solidFill>
                        </a:rPr>
                        <a:t>8.2 B</a:t>
                      </a:r>
                    </a:p>
                    <a:p>
                      <a:pPr algn="ctr"/>
                      <a:r>
                        <a:rPr lang="en-GB" b="0" dirty="0" smtClean="0">
                          <a:solidFill>
                            <a:schemeClr val="bg1"/>
                          </a:solidFill>
                        </a:rPr>
                        <a:t>Queries/day</a:t>
                      </a:r>
                      <a:endParaRPr lang="en-GB" b="0" dirty="0">
                        <a:solidFill>
                          <a:schemeClr val="bg1"/>
                        </a:solidFill>
                      </a:endParaRPr>
                    </a:p>
                  </a:txBody>
                  <a:tcPr marL="0" marR="0" marT="0" marB="0" anchor="ctr">
                    <a:lnL w="76200" cap="flat" cmpd="sng" algn="ctr">
                      <a:solidFill>
                        <a:srgbClr val="002060"/>
                      </a:solidFill>
                      <a:prstDash val="solid"/>
                      <a:round/>
                      <a:headEnd type="none" w="med" len="med"/>
                      <a:tailEnd type="none" w="med" len="med"/>
                    </a:lnL>
                    <a:lnR w="12700" cmpd="sng">
                      <a:noFill/>
                    </a:lnR>
                    <a:lnT w="76200" cap="flat" cmpd="sng" algn="ctr">
                      <a:solidFill>
                        <a:srgbClr val="002060"/>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00"/>
                    </a:solidFill>
                  </a:tcPr>
                </a:tc>
              </a:tr>
            </a:tbl>
          </a:graphicData>
        </a:graphic>
      </p:graphicFrame>
      <p:sp>
        <p:nvSpPr>
          <p:cNvPr id="9" name="Content Placeholder 2"/>
          <p:cNvSpPr txBox="1">
            <a:spLocks/>
          </p:cNvSpPr>
          <p:nvPr/>
        </p:nvSpPr>
        <p:spPr>
          <a:xfrm>
            <a:off x="182531" y="3524918"/>
            <a:ext cx="3006969" cy="557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Physical network</a:t>
            </a:r>
          </a:p>
        </p:txBody>
      </p:sp>
      <p:sp>
        <p:nvSpPr>
          <p:cNvPr id="10" name="Content Placeholder 2"/>
          <p:cNvSpPr txBox="1">
            <a:spLocks/>
          </p:cNvSpPr>
          <p:nvPr/>
        </p:nvSpPr>
        <p:spPr>
          <a:xfrm>
            <a:off x="3076999" y="5928810"/>
            <a:ext cx="3006969" cy="557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Virtual networks</a:t>
            </a:r>
          </a:p>
          <a:p>
            <a:pPr marL="0" indent="0">
              <a:buFont typeface="Arial" panose="020B0604020202020204" pitchFamily="34" charset="0"/>
              <a:buNone/>
            </a:pPr>
            <a:endParaRPr lang="en-US" dirty="0" smtClean="0"/>
          </a:p>
        </p:txBody>
      </p:sp>
      <p:sp>
        <p:nvSpPr>
          <p:cNvPr id="11" name="Content Placeholder 2"/>
          <p:cNvSpPr txBox="1">
            <a:spLocks/>
          </p:cNvSpPr>
          <p:nvPr/>
        </p:nvSpPr>
        <p:spPr>
          <a:xfrm>
            <a:off x="5999747" y="3524918"/>
            <a:ext cx="3006969" cy="55702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Hybrid networking</a:t>
            </a:r>
          </a:p>
          <a:p>
            <a:pPr marL="0" indent="0">
              <a:buFont typeface="Arial" panose="020B0604020202020204" pitchFamily="34" charset="0"/>
              <a:buNone/>
            </a:pPr>
            <a:endParaRPr lang="en-US" dirty="0" smtClean="0"/>
          </a:p>
        </p:txBody>
      </p:sp>
      <p:sp>
        <p:nvSpPr>
          <p:cNvPr id="12" name="Content Placeholder 2"/>
          <p:cNvSpPr txBox="1">
            <a:spLocks/>
          </p:cNvSpPr>
          <p:nvPr/>
        </p:nvSpPr>
        <p:spPr>
          <a:xfrm>
            <a:off x="9003466" y="5928810"/>
            <a:ext cx="3006969" cy="557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DNS</a:t>
            </a:r>
          </a:p>
          <a:p>
            <a:pPr marL="0" indent="0">
              <a:buFont typeface="Arial" panose="020B0604020202020204" pitchFamily="34" charset="0"/>
              <a:buNone/>
            </a:pPr>
            <a:endParaRPr lang="en-US" dirty="0" smtClean="0"/>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Tree>
    <p:extLst>
      <p:ext uri="{BB962C8B-B14F-4D97-AF65-F5344CB8AC3E}">
        <p14:creationId xmlns:p14="http://schemas.microsoft.com/office/powerpoint/2010/main" val="3176819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9" name="Group 1238"/>
          <p:cNvGrpSpPr/>
          <p:nvPr/>
        </p:nvGrpSpPr>
        <p:grpSpPr>
          <a:xfrm>
            <a:off x="431649" y="290290"/>
            <a:ext cx="11144254" cy="6212864"/>
            <a:chOff x="395371" y="1139688"/>
            <a:chExt cx="8399866" cy="4651514"/>
          </a:xfrm>
          <a:solidFill>
            <a:srgbClr val="BDD4DE"/>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7904">
                <a:defRPr/>
              </a:pPr>
              <a:endParaRPr lang="en-US" sz="2398"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7904">
                <a:defRPr/>
              </a:pPr>
              <a:endParaRPr lang="en-US" sz="2398"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7904">
                <a:defRPr/>
              </a:pPr>
              <a:endParaRPr lang="en-US" sz="2398"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7904">
                <a:defRPr/>
              </a:pPr>
              <a:endParaRPr lang="en-US" sz="2398"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7904">
                <a:defRPr/>
              </a:pPr>
              <a:endParaRPr lang="en-US" sz="2398"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7904">
                <a:defRPr/>
              </a:pPr>
              <a:endParaRPr lang="en-US" sz="2398"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7904">
                <a:defRPr/>
              </a:pPr>
              <a:endParaRPr lang="en-US" sz="2398"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7904">
                <a:defRPr/>
              </a:pPr>
              <a:endParaRPr lang="en-US" sz="2398"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7904">
                <a:defRPr/>
              </a:pPr>
              <a:endParaRPr lang="en-US" sz="2398"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7904">
                <a:defRPr/>
              </a:pPr>
              <a:endParaRPr lang="en-US" sz="2398"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7904">
                <a:defRPr/>
              </a:pPr>
              <a:endParaRPr lang="en-US" sz="2398"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7904">
                <a:defRPr/>
              </a:pPr>
              <a:endParaRPr lang="en-US" sz="2398"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7904">
                <a:defRPr/>
              </a:pPr>
              <a:endParaRPr lang="en-US" sz="2398"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7904">
                <a:defRPr/>
              </a:pPr>
              <a:endParaRPr lang="en-US" sz="2398" kern="0">
                <a:solidFill>
                  <a:srgbClr val="292929"/>
                </a:solidFill>
              </a:endParaRPr>
            </a:p>
          </p:txBody>
        </p:sp>
      </p:grpSp>
      <p:sp>
        <p:nvSpPr>
          <p:cNvPr id="2456" name="Oval 2455"/>
          <p:cNvSpPr/>
          <p:nvPr/>
        </p:nvSpPr>
        <p:spPr bwMode="auto">
          <a:xfrm>
            <a:off x="1758787" y="2236981"/>
            <a:ext cx="432309" cy="435226"/>
          </a:xfrm>
          <a:prstGeom prst="ellipse">
            <a:avLst/>
          </a:prstGeom>
          <a:solidFill>
            <a:srgbClr val="FFC00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pPr>
            <a:endParaRPr lang="en-US" sz="2398" kern="0" dirty="0">
              <a:solidFill>
                <a:srgbClr val="FFFFFF"/>
              </a:solidFill>
            </a:endParaRPr>
          </a:p>
        </p:txBody>
      </p:sp>
      <p:sp>
        <p:nvSpPr>
          <p:cNvPr id="2458" name="Oval 2457"/>
          <p:cNvSpPr/>
          <p:nvPr/>
        </p:nvSpPr>
        <p:spPr bwMode="auto">
          <a:xfrm>
            <a:off x="2302866" y="2691826"/>
            <a:ext cx="432309" cy="435226"/>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198" kern="0" dirty="0">
              <a:gradFill>
                <a:gsLst>
                  <a:gs pos="0">
                    <a:srgbClr val="FFFFFF"/>
                  </a:gs>
                  <a:gs pos="100000">
                    <a:srgbClr val="FFFFFF"/>
                  </a:gs>
                </a:gsLst>
                <a:lin ang="5400000" scaled="0"/>
              </a:gradFill>
            </a:endParaRPr>
          </a:p>
        </p:txBody>
      </p:sp>
      <p:sp>
        <p:nvSpPr>
          <p:cNvPr id="2459" name="Oval 2458"/>
          <p:cNvSpPr/>
          <p:nvPr/>
        </p:nvSpPr>
        <p:spPr bwMode="auto">
          <a:xfrm>
            <a:off x="5804960" y="1737506"/>
            <a:ext cx="432309" cy="435226"/>
          </a:xfrm>
          <a:prstGeom prst="ellipse">
            <a:avLst/>
          </a:prstGeom>
          <a:blipFill>
            <a:blip r:embed="rId3"/>
            <a:tile tx="0" ty="0" sx="100000" sy="100000" flip="none" algn="tl"/>
          </a:blip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198" kern="0" dirty="0">
              <a:gradFill>
                <a:gsLst>
                  <a:gs pos="0">
                    <a:srgbClr val="FFFFFF"/>
                  </a:gs>
                  <a:gs pos="100000">
                    <a:srgbClr val="FFFFFF"/>
                  </a:gs>
                </a:gsLst>
                <a:lin ang="5400000" scaled="0"/>
              </a:gradFill>
            </a:endParaRPr>
          </a:p>
        </p:txBody>
      </p:sp>
      <p:sp>
        <p:nvSpPr>
          <p:cNvPr id="2460" name="Oval 2459"/>
          <p:cNvSpPr/>
          <p:nvPr/>
        </p:nvSpPr>
        <p:spPr bwMode="auto">
          <a:xfrm>
            <a:off x="5343398" y="1705200"/>
            <a:ext cx="432309" cy="435226"/>
          </a:xfrm>
          <a:prstGeom prst="ellipse">
            <a:avLst/>
          </a:prstGeom>
          <a:blipFill>
            <a:blip r:embed="rId3"/>
            <a:tile tx="0" ty="0" sx="100000" sy="100000" flip="none" algn="tl"/>
          </a:blip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198" kern="0" dirty="0">
              <a:gradFill>
                <a:gsLst>
                  <a:gs pos="0">
                    <a:srgbClr val="FFFFFF"/>
                  </a:gs>
                  <a:gs pos="100000">
                    <a:srgbClr val="FFFFFF"/>
                  </a:gs>
                </a:gsLst>
                <a:lin ang="5400000" scaled="0"/>
              </a:gradFill>
            </a:endParaRPr>
          </a:p>
        </p:txBody>
      </p:sp>
      <p:sp>
        <p:nvSpPr>
          <p:cNvPr id="2461" name="Oval 2460"/>
          <p:cNvSpPr/>
          <p:nvPr/>
        </p:nvSpPr>
        <p:spPr bwMode="auto">
          <a:xfrm>
            <a:off x="9356232" y="2967444"/>
            <a:ext cx="432309" cy="435226"/>
          </a:xfrm>
          <a:prstGeom prst="ellipse">
            <a:avLst/>
          </a:prstGeom>
          <a:solidFill>
            <a:schemeClr val="bg1">
              <a:lumMod val="50000"/>
              <a:alpha val="80000"/>
            </a:schemeClr>
          </a:solidFill>
          <a:ln w="3175" cap="flat" cmpd="sng" algn="ctr">
            <a:solidFill>
              <a:srgbClr val="FFC000"/>
            </a:solid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62" name="Oval 2461"/>
          <p:cNvSpPr/>
          <p:nvPr/>
        </p:nvSpPr>
        <p:spPr bwMode="auto">
          <a:xfrm>
            <a:off x="8787777" y="3926418"/>
            <a:ext cx="432309" cy="435226"/>
          </a:xfrm>
          <a:prstGeom prst="ellipse">
            <a:avLst/>
          </a:prstGeom>
          <a:solidFill>
            <a:schemeClr val="bg1">
              <a:lumMod val="50000"/>
              <a:alpha val="80000"/>
            </a:schemeClr>
          </a:solidFill>
          <a:ln w="3175" cap="flat" cmpd="sng" algn="ctr">
            <a:solidFill>
              <a:srgbClr val="FFC000"/>
            </a:solid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63" name="Oval 2462"/>
          <p:cNvSpPr/>
          <p:nvPr/>
        </p:nvSpPr>
        <p:spPr bwMode="auto">
          <a:xfrm>
            <a:off x="10031454" y="4779681"/>
            <a:ext cx="432310" cy="435227"/>
          </a:xfrm>
          <a:prstGeom prst="ellipse">
            <a:avLst/>
          </a:prstGeom>
          <a:solidFill>
            <a:schemeClr val="accent2">
              <a:lumMod val="60000"/>
              <a:lumOff val="40000"/>
              <a:alpha val="80000"/>
            </a:schemeClr>
          </a:solidFill>
          <a:ln w="3175" cap="flat" cmpd="sng" algn="ctr">
            <a:solidFill>
              <a:srgbClr val="003C6C"/>
            </a:solid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64" name="Oval 2463"/>
          <p:cNvSpPr/>
          <p:nvPr/>
        </p:nvSpPr>
        <p:spPr bwMode="auto">
          <a:xfrm>
            <a:off x="10210243" y="5403184"/>
            <a:ext cx="432310" cy="435227"/>
          </a:xfrm>
          <a:prstGeom prst="ellipse">
            <a:avLst/>
          </a:prstGeom>
          <a:solidFill>
            <a:schemeClr val="accent2">
              <a:lumMod val="60000"/>
              <a:lumOff val="40000"/>
              <a:alpha val="80000"/>
            </a:schemeClr>
          </a:solidFill>
          <a:ln w="3175" cap="flat" cmpd="sng" algn="ctr">
            <a:solidFill>
              <a:srgbClr val="003C6C"/>
            </a:solid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65" name="Oval 2464"/>
          <p:cNvSpPr/>
          <p:nvPr/>
        </p:nvSpPr>
        <p:spPr bwMode="auto">
          <a:xfrm>
            <a:off x="9994087" y="2505112"/>
            <a:ext cx="432310" cy="435227"/>
          </a:xfrm>
          <a:prstGeom prst="ellipse">
            <a:avLst/>
          </a:prstGeom>
          <a:solidFill>
            <a:schemeClr val="accent1">
              <a:lumMod val="75000"/>
              <a:alpha val="80000"/>
            </a:schemeClr>
          </a:solidFill>
          <a:ln w="3175" cap="flat" cmpd="sng" algn="ctr">
            <a:solidFill>
              <a:schemeClr val="bg1">
                <a:lumMod val="50000"/>
              </a:schemeClr>
            </a:solid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66" name="Oval 2465"/>
          <p:cNvSpPr/>
          <p:nvPr/>
        </p:nvSpPr>
        <p:spPr bwMode="auto">
          <a:xfrm>
            <a:off x="9994087" y="2214083"/>
            <a:ext cx="432310" cy="435227"/>
          </a:xfrm>
          <a:prstGeom prst="ellipse">
            <a:avLst/>
          </a:prstGeom>
          <a:solidFill>
            <a:schemeClr val="accent1">
              <a:lumMod val="75000"/>
              <a:alpha val="80000"/>
            </a:schemeClr>
          </a:solidFill>
          <a:ln w="3175" cap="flat" cmpd="sng" algn="ctr">
            <a:solidFill>
              <a:schemeClr val="bg1">
                <a:lumMod val="50000"/>
              </a:schemeClr>
            </a:solid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67" name="Oval 2466"/>
          <p:cNvSpPr/>
          <p:nvPr/>
        </p:nvSpPr>
        <p:spPr bwMode="auto">
          <a:xfrm>
            <a:off x="9217999" y="1941804"/>
            <a:ext cx="432310" cy="435227"/>
          </a:xfrm>
          <a:prstGeom prst="ellipse">
            <a:avLst/>
          </a:prstGeom>
          <a:solidFill>
            <a:srgbClr val="FF000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68" name="Oval 2467"/>
          <p:cNvSpPr/>
          <p:nvPr/>
        </p:nvSpPr>
        <p:spPr bwMode="auto">
          <a:xfrm>
            <a:off x="8933705" y="2722725"/>
            <a:ext cx="432310" cy="435227"/>
          </a:xfrm>
          <a:prstGeom prst="ellipse">
            <a:avLst/>
          </a:prstGeom>
          <a:solidFill>
            <a:srgbClr val="FF000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70" name="Oval 2469"/>
          <p:cNvSpPr/>
          <p:nvPr/>
        </p:nvSpPr>
        <p:spPr bwMode="auto">
          <a:xfrm>
            <a:off x="3392990" y="2214083"/>
            <a:ext cx="432310" cy="435227"/>
          </a:xfrm>
          <a:prstGeom prst="ellipse">
            <a:avLst/>
          </a:prstGeom>
          <a:solidFill>
            <a:srgbClr val="FFC00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71" name="Oval 2470"/>
          <p:cNvSpPr/>
          <p:nvPr/>
        </p:nvSpPr>
        <p:spPr bwMode="auto">
          <a:xfrm>
            <a:off x="4266822" y="4507072"/>
            <a:ext cx="432310" cy="435227"/>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1237" name="Oval 1236"/>
          <p:cNvSpPr/>
          <p:nvPr/>
        </p:nvSpPr>
        <p:spPr bwMode="auto">
          <a:xfrm>
            <a:off x="3169034" y="2378912"/>
            <a:ext cx="432310" cy="435228"/>
          </a:xfrm>
          <a:prstGeom prst="ellipse">
            <a:avLst/>
          </a:prstGeom>
          <a:solidFill>
            <a:srgbClr val="FFC00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defPPr>
              <a:defRPr lang="en-US"/>
            </a:defPPr>
            <a:lvl1pPr marL="0" algn="l" defTabSz="914274" rtl="0" eaLnBrk="1" latinLnBrk="0" hangingPunct="1">
              <a:defRPr sz="1800" kern="1200">
                <a:solidFill>
                  <a:schemeClr val="tx1"/>
                </a:solidFill>
                <a:latin typeface="+mn-lt"/>
                <a:ea typeface="+mn-ea"/>
                <a:cs typeface="+mn-cs"/>
              </a:defRPr>
            </a:lvl1pPr>
            <a:lvl2pPr marL="457137" algn="l" defTabSz="914274" rtl="0" eaLnBrk="1" latinLnBrk="0" hangingPunct="1">
              <a:defRPr sz="1800" kern="1200">
                <a:solidFill>
                  <a:schemeClr val="tx1"/>
                </a:solidFill>
                <a:latin typeface="+mn-lt"/>
                <a:ea typeface="+mn-ea"/>
                <a:cs typeface="+mn-cs"/>
              </a:defRPr>
            </a:lvl2pPr>
            <a:lvl3pPr marL="914274" algn="l" defTabSz="914274" rtl="0" eaLnBrk="1" latinLnBrk="0" hangingPunct="1">
              <a:defRPr sz="1800" kern="1200">
                <a:solidFill>
                  <a:schemeClr val="tx1"/>
                </a:solidFill>
                <a:latin typeface="+mn-lt"/>
                <a:ea typeface="+mn-ea"/>
                <a:cs typeface="+mn-cs"/>
              </a:defRPr>
            </a:lvl3pPr>
            <a:lvl4pPr marL="1371411" algn="l" defTabSz="914274" rtl="0" eaLnBrk="1" latinLnBrk="0" hangingPunct="1">
              <a:defRPr sz="1800" kern="1200">
                <a:solidFill>
                  <a:schemeClr val="tx1"/>
                </a:solidFill>
                <a:latin typeface="+mn-lt"/>
                <a:ea typeface="+mn-ea"/>
                <a:cs typeface="+mn-cs"/>
              </a:defRPr>
            </a:lvl4pPr>
            <a:lvl5pPr marL="1828547" algn="l" defTabSz="914274" rtl="0" eaLnBrk="1" latinLnBrk="0" hangingPunct="1">
              <a:defRPr sz="1800" kern="1200">
                <a:solidFill>
                  <a:schemeClr val="tx1"/>
                </a:solidFill>
                <a:latin typeface="+mn-lt"/>
                <a:ea typeface="+mn-ea"/>
                <a:cs typeface="+mn-cs"/>
              </a:defRPr>
            </a:lvl5pPr>
            <a:lvl6pPr marL="2285685" algn="l" defTabSz="914274" rtl="0" eaLnBrk="1" latinLnBrk="0" hangingPunct="1">
              <a:defRPr sz="1800" kern="1200">
                <a:solidFill>
                  <a:schemeClr val="tx1"/>
                </a:solidFill>
                <a:latin typeface="+mn-lt"/>
                <a:ea typeface="+mn-ea"/>
                <a:cs typeface="+mn-cs"/>
              </a:defRPr>
            </a:lvl6pPr>
            <a:lvl7pPr marL="2742821" algn="l" defTabSz="914274" rtl="0" eaLnBrk="1" latinLnBrk="0" hangingPunct="1">
              <a:defRPr sz="1800" kern="1200">
                <a:solidFill>
                  <a:schemeClr val="tx1"/>
                </a:solidFill>
                <a:latin typeface="+mn-lt"/>
                <a:ea typeface="+mn-ea"/>
                <a:cs typeface="+mn-cs"/>
              </a:defRPr>
            </a:lvl7pPr>
            <a:lvl8pPr marL="3199958" algn="l" defTabSz="914274" rtl="0" eaLnBrk="1" latinLnBrk="0" hangingPunct="1">
              <a:defRPr sz="1800" kern="1200">
                <a:solidFill>
                  <a:schemeClr val="tx1"/>
                </a:solidFill>
                <a:latin typeface="+mn-lt"/>
                <a:ea typeface="+mn-ea"/>
                <a:cs typeface="+mn-cs"/>
              </a:defRPr>
            </a:lvl8pPr>
            <a:lvl9pPr marL="3657096" algn="l" defTabSz="914274" rtl="0" eaLnBrk="1" latinLnBrk="0" hangingPunct="1">
              <a:defRPr sz="1800" kern="1200">
                <a:solidFill>
                  <a:schemeClr val="tx1"/>
                </a:solidFill>
                <a:latin typeface="+mn-lt"/>
                <a:ea typeface="+mn-ea"/>
                <a:cs typeface="+mn-cs"/>
              </a:defRPr>
            </a:lvl9pPr>
          </a:lstStyle>
          <a:p>
            <a:pPr algn="ctr" defTabSz="913288" fontAlgn="base">
              <a:spcBef>
                <a:spcPct val="0"/>
              </a:spcBef>
              <a:spcAft>
                <a:spcPct val="0"/>
              </a:spcAft>
              <a:defRPr/>
            </a:pPr>
            <a:endParaRPr lang="en-US" sz="2398" kern="0" dirty="0">
              <a:solidFill>
                <a:srgbClr val="FFFFFF"/>
              </a:solidFill>
            </a:endParaRPr>
          </a:p>
        </p:txBody>
      </p:sp>
      <p:sp>
        <p:nvSpPr>
          <p:cNvPr id="2455" name="Oval 2454"/>
          <p:cNvSpPr/>
          <p:nvPr/>
        </p:nvSpPr>
        <p:spPr bwMode="auto">
          <a:xfrm>
            <a:off x="2582471" y="1942342"/>
            <a:ext cx="432310" cy="435228"/>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defPPr>
              <a:defRPr lang="en-US"/>
            </a:defPPr>
            <a:lvl1pPr marL="0" algn="l" defTabSz="914274" rtl="0" eaLnBrk="1" latinLnBrk="0" hangingPunct="1">
              <a:defRPr sz="1800" kern="1200">
                <a:solidFill>
                  <a:schemeClr val="tx1"/>
                </a:solidFill>
                <a:latin typeface="+mn-lt"/>
                <a:ea typeface="+mn-ea"/>
                <a:cs typeface="+mn-cs"/>
              </a:defRPr>
            </a:lvl1pPr>
            <a:lvl2pPr marL="457137" algn="l" defTabSz="914274" rtl="0" eaLnBrk="1" latinLnBrk="0" hangingPunct="1">
              <a:defRPr sz="1800" kern="1200">
                <a:solidFill>
                  <a:schemeClr val="tx1"/>
                </a:solidFill>
                <a:latin typeface="+mn-lt"/>
                <a:ea typeface="+mn-ea"/>
                <a:cs typeface="+mn-cs"/>
              </a:defRPr>
            </a:lvl2pPr>
            <a:lvl3pPr marL="914274" algn="l" defTabSz="914274" rtl="0" eaLnBrk="1" latinLnBrk="0" hangingPunct="1">
              <a:defRPr sz="1800" kern="1200">
                <a:solidFill>
                  <a:schemeClr val="tx1"/>
                </a:solidFill>
                <a:latin typeface="+mn-lt"/>
                <a:ea typeface="+mn-ea"/>
                <a:cs typeface="+mn-cs"/>
              </a:defRPr>
            </a:lvl3pPr>
            <a:lvl4pPr marL="1371411" algn="l" defTabSz="914274" rtl="0" eaLnBrk="1" latinLnBrk="0" hangingPunct="1">
              <a:defRPr sz="1800" kern="1200">
                <a:solidFill>
                  <a:schemeClr val="tx1"/>
                </a:solidFill>
                <a:latin typeface="+mn-lt"/>
                <a:ea typeface="+mn-ea"/>
                <a:cs typeface="+mn-cs"/>
              </a:defRPr>
            </a:lvl4pPr>
            <a:lvl5pPr marL="1828547" algn="l" defTabSz="914274" rtl="0" eaLnBrk="1" latinLnBrk="0" hangingPunct="1">
              <a:defRPr sz="1800" kern="1200">
                <a:solidFill>
                  <a:schemeClr val="tx1"/>
                </a:solidFill>
                <a:latin typeface="+mn-lt"/>
                <a:ea typeface="+mn-ea"/>
                <a:cs typeface="+mn-cs"/>
              </a:defRPr>
            </a:lvl5pPr>
            <a:lvl6pPr marL="2285685" algn="l" defTabSz="914274" rtl="0" eaLnBrk="1" latinLnBrk="0" hangingPunct="1">
              <a:defRPr sz="1800" kern="1200">
                <a:solidFill>
                  <a:schemeClr val="tx1"/>
                </a:solidFill>
                <a:latin typeface="+mn-lt"/>
                <a:ea typeface="+mn-ea"/>
                <a:cs typeface="+mn-cs"/>
              </a:defRPr>
            </a:lvl6pPr>
            <a:lvl7pPr marL="2742821" algn="l" defTabSz="914274" rtl="0" eaLnBrk="1" latinLnBrk="0" hangingPunct="1">
              <a:defRPr sz="1800" kern="1200">
                <a:solidFill>
                  <a:schemeClr val="tx1"/>
                </a:solidFill>
                <a:latin typeface="+mn-lt"/>
                <a:ea typeface="+mn-ea"/>
                <a:cs typeface="+mn-cs"/>
              </a:defRPr>
            </a:lvl7pPr>
            <a:lvl8pPr marL="3199958" algn="l" defTabSz="914274" rtl="0" eaLnBrk="1" latinLnBrk="0" hangingPunct="1">
              <a:defRPr sz="1800" kern="1200">
                <a:solidFill>
                  <a:schemeClr val="tx1"/>
                </a:solidFill>
                <a:latin typeface="+mn-lt"/>
                <a:ea typeface="+mn-ea"/>
                <a:cs typeface="+mn-cs"/>
              </a:defRPr>
            </a:lvl8pPr>
            <a:lvl9pPr marL="3657096" algn="l" defTabSz="914274" rtl="0" eaLnBrk="1" latinLnBrk="0" hangingPunct="1">
              <a:defRPr sz="1800" kern="1200">
                <a:solidFill>
                  <a:schemeClr val="tx1"/>
                </a:solidFill>
                <a:latin typeface="+mn-lt"/>
                <a:ea typeface="+mn-ea"/>
                <a:cs typeface="+mn-cs"/>
              </a:defRPr>
            </a:lvl9pPr>
          </a:lstStyle>
          <a:p>
            <a:pPr algn="ctr" defTabSz="913288" fontAlgn="base">
              <a:spcBef>
                <a:spcPct val="0"/>
              </a:spcBef>
              <a:spcAft>
                <a:spcPct val="0"/>
              </a:spcAft>
              <a:defRPr/>
            </a:pPr>
            <a:endParaRPr lang="en-US" sz="2398" kern="0" dirty="0">
              <a:solidFill>
                <a:srgbClr val="FFFFFF"/>
              </a:solidFill>
            </a:endParaRPr>
          </a:p>
        </p:txBody>
      </p:sp>
      <p:sp>
        <p:nvSpPr>
          <p:cNvPr id="2476" name="Oval 2475"/>
          <p:cNvSpPr/>
          <p:nvPr/>
        </p:nvSpPr>
        <p:spPr bwMode="auto">
          <a:xfrm>
            <a:off x="7715848" y="3315159"/>
            <a:ext cx="432310" cy="435227"/>
          </a:xfrm>
          <a:prstGeom prst="ellipse">
            <a:avLst/>
          </a:prstGeom>
          <a:blipFill>
            <a:blip r:embed="rId4"/>
            <a:tile tx="0" ty="0" sx="100000" sy="100000" flip="none" algn="tl"/>
          </a:blip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2477" name="Oval 2476"/>
          <p:cNvSpPr/>
          <p:nvPr/>
        </p:nvSpPr>
        <p:spPr bwMode="auto">
          <a:xfrm>
            <a:off x="8124088" y="3330197"/>
            <a:ext cx="432310" cy="435227"/>
          </a:xfrm>
          <a:prstGeom prst="ellipse">
            <a:avLst/>
          </a:prstGeom>
          <a:blipFill>
            <a:blip r:embed="rId4"/>
            <a:tile tx="0" ty="0" sx="100000" sy="100000" flip="none" algn="tl"/>
          </a:blipFill>
          <a:ln w="3175" cap="flat" cmpd="sng" algn="ctr">
            <a:noFill/>
            <a:prstDash val="solid"/>
            <a:headEnd type="none" w="med" len="med"/>
            <a:tailEnd type="none" w="med" len="med"/>
          </a:ln>
          <a:effectLst/>
        </p:spPr>
        <p:txBody>
          <a:bodyPr vert="horz" wrap="square" lIns="91362" tIns="45681" rIns="91362" bIns="45681" numCol="1" rtlCol="0" anchor="ctr" anchorCtr="0" compatLnSpc="1">
            <a:prstTxWarp prst="textNoShape">
              <a:avLst/>
            </a:prstTxWarp>
          </a:bodyPr>
          <a:lstStyle/>
          <a:p>
            <a:pPr algn="ctr" defTabSz="913288" fontAlgn="base">
              <a:spcBef>
                <a:spcPct val="0"/>
              </a:spcBef>
              <a:spcAft>
                <a:spcPct val="0"/>
              </a:spcAft>
              <a:defRPr/>
            </a:pPr>
            <a:endParaRPr lang="en-US" sz="2398" kern="0" dirty="0">
              <a:solidFill>
                <a:srgbClr val="FFFFFF"/>
              </a:solidFill>
            </a:endParaRPr>
          </a:p>
        </p:txBody>
      </p:sp>
      <p:sp>
        <p:nvSpPr>
          <p:cNvPr id="1236" name="Rectangle 1235"/>
          <p:cNvSpPr/>
          <p:nvPr/>
        </p:nvSpPr>
        <p:spPr>
          <a:xfrm>
            <a:off x="154675" y="3325700"/>
            <a:ext cx="6096000" cy="1721753"/>
          </a:xfrm>
          <a:prstGeom prst="rect">
            <a:avLst/>
          </a:prstGeom>
        </p:spPr>
        <p:txBody>
          <a:bodyPr>
            <a:spAutoFit/>
          </a:bodyPr>
          <a:lstStyle/>
          <a:p>
            <a:pPr lvl="0"/>
            <a:r>
              <a:rPr lang="en-US" altLang="ja-JP" sz="5294" dirty="0">
                <a:solidFill>
                  <a:srgbClr val="FFFFFF"/>
                </a:solidFill>
                <a:ea typeface="メイリオ" pitchFamily="50" charset="-128"/>
                <a:cs typeface="Segoe UI Light" panose="020B0502040204020203" pitchFamily="34" charset="0"/>
              </a:rPr>
              <a:t>Azure footprint – 19 regions</a:t>
            </a:r>
            <a:endParaRPr lang="en-US" sz="5294" dirty="0">
              <a:solidFill>
                <a:srgbClr val="FFFFFF"/>
              </a:solidFill>
              <a:ea typeface="メイリオ" pitchFamily="50" charset="-128"/>
              <a:cs typeface="Segoe UI Light" panose="020B0502040204020203" pitchFamily="34" charset="0"/>
            </a:endParaRPr>
          </a:p>
        </p:txBody>
      </p:sp>
    </p:spTree>
    <p:extLst>
      <p:ext uri="{BB962C8B-B14F-4D97-AF65-F5344CB8AC3E}">
        <p14:creationId xmlns:p14="http://schemas.microsoft.com/office/powerpoint/2010/main" val="933379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2458"/>
                                        </p:tgtEl>
                                        <p:attrNameLst>
                                          <p:attrName>style.visibility</p:attrName>
                                        </p:attrNameLst>
                                      </p:cBhvr>
                                      <p:to>
                                        <p:strVal val="visible"/>
                                      </p:to>
                                    </p:set>
                                    <p:animEffect transition="in" filter="fade">
                                      <p:cBhvr>
                                        <p:cTn id="10" dur="250"/>
                                        <p:tgtEl>
                                          <p:spTgt spid="2458"/>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2459"/>
                                        </p:tgtEl>
                                        <p:attrNameLst>
                                          <p:attrName>style.visibility</p:attrName>
                                        </p:attrNameLst>
                                      </p:cBhvr>
                                      <p:to>
                                        <p:strVal val="visible"/>
                                      </p:to>
                                    </p:set>
                                    <p:animEffect transition="in" filter="fade">
                                      <p:cBhvr>
                                        <p:cTn id="13" dur="250"/>
                                        <p:tgtEl>
                                          <p:spTgt spid="2459"/>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2460"/>
                                        </p:tgtEl>
                                        <p:attrNameLst>
                                          <p:attrName>style.visibility</p:attrName>
                                        </p:attrNameLst>
                                      </p:cBhvr>
                                      <p:to>
                                        <p:strVal val="visible"/>
                                      </p:to>
                                    </p:set>
                                    <p:animEffect transition="in" filter="fade">
                                      <p:cBhvr>
                                        <p:cTn id="16" dur="250"/>
                                        <p:tgtEl>
                                          <p:spTgt spid="2460"/>
                                        </p:tgtEl>
                                      </p:cBhvr>
                                    </p:animEffect>
                                  </p:childTnLst>
                                </p:cTn>
                              </p:par>
                              <p:par>
                                <p:cTn id="17" presetID="10" presetClass="entr" presetSubtype="0" fill="hold" grpId="0" nodeType="withEffect">
                                  <p:stCondLst>
                                    <p:cond delay="350"/>
                                  </p:stCondLst>
                                  <p:childTnLst>
                                    <p:set>
                                      <p:cBhvr>
                                        <p:cTn id="18" dur="1" fill="hold">
                                          <p:stCondLst>
                                            <p:cond delay="0"/>
                                          </p:stCondLst>
                                        </p:cTn>
                                        <p:tgtEl>
                                          <p:spTgt spid="2461"/>
                                        </p:tgtEl>
                                        <p:attrNameLst>
                                          <p:attrName>style.visibility</p:attrName>
                                        </p:attrNameLst>
                                      </p:cBhvr>
                                      <p:to>
                                        <p:strVal val="visible"/>
                                      </p:to>
                                    </p:set>
                                    <p:animEffect transition="in" filter="fade">
                                      <p:cBhvr>
                                        <p:cTn id="19" dur="250"/>
                                        <p:tgtEl>
                                          <p:spTgt spid="2461"/>
                                        </p:tgtEl>
                                      </p:cBhvr>
                                    </p:animEffect>
                                  </p:childTnLst>
                                </p:cTn>
                              </p:par>
                              <p:par>
                                <p:cTn id="20" presetID="10" presetClass="entr" presetSubtype="0" fill="hold" grpId="0" nodeType="withEffect">
                                  <p:stCondLst>
                                    <p:cond delay="400"/>
                                  </p:stCondLst>
                                  <p:childTnLst>
                                    <p:set>
                                      <p:cBhvr>
                                        <p:cTn id="21" dur="1" fill="hold">
                                          <p:stCondLst>
                                            <p:cond delay="0"/>
                                          </p:stCondLst>
                                        </p:cTn>
                                        <p:tgtEl>
                                          <p:spTgt spid="2462"/>
                                        </p:tgtEl>
                                        <p:attrNameLst>
                                          <p:attrName>style.visibility</p:attrName>
                                        </p:attrNameLst>
                                      </p:cBhvr>
                                      <p:to>
                                        <p:strVal val="visible"/>
                                      </p:to>
                                    </p:set>
                                    <p:animEffect transition="in" filter="fade">
                                      <p:cBhvr>
                                        <p:cTn id="22" dur="250"/>
                                        <p:tgtEl>
                                          <p:spTgt spid="2462"/>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2463"/>
                                        </p:tgtEl>
                                        <p:attrNameLst>
                                          <p:attrName>style.visibility</p:attrName>
                                        </p:attrNameLst>
                                      </p:cBhvr>
                                      <p:to>
                                        <p:strVal val="visible"/>
                                      </p:to>
                                    </p:set>
                                    <p:animEffect transition="in" filter="fade">
                                      <p:cBhvr>
                                        <p:cTn id="25" dur="250"/>
                                        <p:tgtEl>
                                          <p:spTgt spid="2463"/>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4"/>
                                        </p:tgtEl>
                                        <p:attrNameLst>
                                          <p:attrName>style.visibility</p:attrName>
                                        </p:attrNameLst>
                                      </p:cBhvr>
                                      <p:to>
                                        <p:strVal val="visible"/>
                                      </p:to>
                                    </p:set>
                                    <p:animEffect transition="in" filter="fade">
                                      <p:cBhvr>
                                        <p:cTn id="28" dur="250"/>
                                        <p:tgtEl>
                                          <p:spTgt spid="2464"/>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5"/>
                                        </p:tgtEl>
                                        <p:attrNameLst>
                                          <p:attrName>style.visibility</p:attrName>
                                        </p:attrNameLst>
                                      </p:cBhvr>
                                      <p:to>
                                        <p:strVal val="visible"/>
                                      </p:to>
                                    </p:set>
                                    <p:animEffect transition="in" filter="fade">
                                      <p:cBhvr>
                                        <p:cTn id="31" dur="250"/>
                                        <p:tgtEl>
                                          <p:spTgt spid="2465"/>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6"/>
                                        </p:tgtEl>
                                        <p:attrNameLst>
                                          <p:attrName>style.visibility</p:attrName>
                                        </p:attrNameLst>
                                      </p:cBhvr>
                                      <p:to>
                                        <p:strVal val="visible"/>
                                      </p:to>
                                    </p:set>
                                    <p:animEffect transition="in" filter="fade">
                                      <p:cBhvr>
                                        <p:cTn id="34" dur="250"/>
                                        <p:tgtEl>
                                          <p:spTgt spid="2466"/>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7"/>
                                        </p:tgtEl>
                                        <p:attrNameLst>
                                          <p:attrName>style.visibility</p:attrName>
                                        </p:attrNameLst>
                                      </p:cBhvr>
                                      <p:to>
                                        <p:strVal val="visible"/>
                                      </p:to>
                                    </p:set>
                                    <p:animEffect transition="in" filter="fade">
                                      <p:cBhvr>
                                        <p:cTn id="37" dur="250"/>
                                        <p:tgtEl>
                                          <p:spTgt spid="2467"/>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8"/>
                                        </p:tgtEl>
                                        <p:attrNameLst>
                                          <p:attrName>style.visibility</p:attrName>
                                        </p:attrNameLst>
                                      </p:cBhvr>
                                      <p:to>
                                        <p:strVal val="visible"/>
                                      </p:to>
                                    </p:set>
                                    <p:animEffect transition="in" filter="fade">
                                      <p:cBhvr>
                                        <p:cTn id="40" dur="250"/>
                                        <p:tgtEl>
                                          <p:spTgt spid="2468"/>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70"/>
                                        </p:tgtEl>
                                        <p:attrNameLst>
                                          <p:attrName>style.visibility</p:attrName>
                                        </p:attrNameLst>
                                      </p:cBhvr>
                                      <p:to>
                                        <p:strVal val="visible"/>
                                      </p:to>
                                    </p:set>
                                    <p:animEffect transition="in" filter="fade">
                                      <p:cBhvr>
                                        <p:cTn id="43" dur="250"/>
                                        <p:tgtEl>
                                          <p:spTgt spid="2470"/>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71"/>
                                        </p:tgtEl>
                                        <p:attrNameLst>
                                          <p:attrName>style.visibility</p:attrName>
                                        </p:attrNameLst>
                                      </p:cBhvr>
                                      <p:to>
                                        <p:strVal val="visible"/>
                                      </p:to>
                                    </p:set>
                                    <p:animEffect transition="in" filter="fade">
                                      <p:cBhvr>
                                        <p:cTn id="46" dur="250"/>
                                        <p:tgtEl>
                                          <p:spTgt spid="2471"/>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1237"/>
                                        </p:tgtEl>
                                        <p:attrNameLst>
                                          <p:attrName>style.visibility</p:attrName>
                                        </p:attrNameLst>
                                      </p:cBhvr>
                                      <p:to>
                                        <p:strVal val="visible"/>
                                      </p:to>
                                    </p:set>
                                    <p:animEffect transition="in" filter="fade">
                                      <p:cBhvr>
                                        <p:cTn id="49" dur="250"/>
                                        <p:tgtEl>
                                          <p:spTgt spid="1237"/>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55"/>
                                        </p:tgtEl>
                                        <p:attrNameLst>
                                          <p:attrName>style.visibility</p:attrName>
                                        </p:attrNameLst>
                                      </p:cBhvr>
                                      <p:to>
                                        <p:strVal val="visible"/>
                                      </p:to>
                                    </p:set>
                                    <p:animEffect transition="in" filter="fade">
                                      <p:cBhvr>
                                        <p:cTn id="52" dur="250"/>
                                        <p:tgtEl>
                                          <p:spTgt spid="2455"/>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2476"/>
                                        </p:tgtEl>
                                        <p:attrNameLst>
                                          <p:attrName>style.visibility</p:attrName>
                                        </p:attrNameLst>
                                      </p:cBhvr>
                                      <p:to>
                                        <p:strVal val="visible"/>
                                      </p:to>
                                    </p:set>
                                    <p:animEffect transition="in" filter="fade">
                                      <p:cBhvr>
                                        <p:cTn id="55" dur="250"/>
                                        <p:tgtEl>
                                          <p:spTgt spid="2476"/>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2477"/>
                                        </p:tgtEl>
                                        <p:attrNameLst>
                                          <p:attrName>style.visibility</p:attrName>
                                        </p:attrNameLst>
                                      </p:cBhvr>
                                      <p:to>
                                        <p:strVal val="visible"/>
                                      </p:to>
                                    </p:set>
                                    <p:animEffect transition="in" filter="fade">
                                      <p:cBhvr>
                                        <p:cTn id="58" dur="250"/>
                                        <p:tgtEl>
                                          <p:spTgt spid="2477"/>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70" grpId="0" animBg="1"/>
      <p:bldP spid="2471" grpId="0" animBg="1"/>
      <p:bldP spid="1237" grpId="0" animBg="1"/>
      <p:bldP spid="2455" grpId="0" animBg="1"/>
      <p:bldP spid="2476" grpId="0" animBg="1"/>
      <p:bldP spid="2477" grpId="0" animBg="1"/>
      <p:bldP spid="123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Infrastructure Scale</a:t>
            </a:r>
            <a:endParaRPr lang="en-US" dirty="0"/>
          </a:p>
        </p:txBody>
      </p:sp>
      <p:sp>
        <p:nvSpPr>
          <p:cNvPr id="3" name="Text Placeholder 2"/>
          <p:cNvSpPr>
            <a:spLocks noGrp="1"/>
          </p:cNvSpPr>
          <p:nvPr>
            <p:ph idx="1"/>
          </p:nvPr>
        </p:nvSpPr>
        <p:spPr/>
        <p:txBody>
          <a:bodyPr/>
          <a:lstStyle/>
          <a:p>
            <a:r>
              <a:rPr lang="en-US" smtClean="0"/>
              <a:t>19 regions</a:t>
            </a:r>
          </a:p>
          <a:p>
            <a:r>
              <a:rPr lang="en-US" smtClean="0"/>
              <a:t>Up to 600K servers per region</a:t>
            </a:r>
          </a:p>
          <a:p>
            <a:r>
              <a:rPr lang="en-US" smtClean="0"/>
              <a:t>Highly available, highly durable storage in region</a:t>
            </a:r>
          </a:p>
          <a:p>
            <a:pPr lvl="1"/>
            <a:r>
              <a:rPr lang="en-US" smtClean="0"/>
              <a:t>Strongly consistent access</a:t>
            </a:r>
          </a:p>
          <a:p>
            <a:pPr lvl="1"/>
            <a:r>
              <a:rPr lang="en-US" smtClean="0"/>
              <a:t>https://www.usenix.org/conference/atc12/technical-sessions/presentation/huang</a:t>
            </a:r>
          </a:p>
          <a:p>
            <a:endParaRPr lang="en-US" dirty="0"/>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Tree>
    <p:extLst>
      <p:ext uri="{BB962C8B-B14F-4D97-AF65-F5344CB8AC3E}">
        <p14:creationId xmlns:p14="http://schemas.microsoft.com/office/powerpoint/2010/main" val="6308633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Plane challenges</a:t>
            </a:r>
            <a:endParaRPr lang="en-US" dirty="0"/>
          </a:p>
        </p:txBody>
      </p:sp>
      <p:sp>
        <p:nvSpPr>
          <p:cNvPr id="3" name="Content Placeholder 2"/>
          <p:cNvSpPr>
            <a:spLocks noGrp="1"/>
          </p:cNvSpPr>
          <p:nvPr>
            <p:ph idx="1"/>
          </p:nvPr>
        </p:nvSpPr>
        <p:spPr>
          <a:xfrm>
            <a:off x="838200" y="1498897"/>
            <a:ext cx="10515600" cy="3649370"/>
          </a:xfrm>
        </p:spPr>
        <p:txBody>
          <a:bodyPr/>
          <a:lstStyle/>
          <a:p>
            <a:r>
              <a:rPr lang="en-US" dirty="0" smtClean="0"/>
              <a:t>Protect against unavailability of a region</a:t>
            </a:r>
          </a:p>
          <a:p>
            <a:pPr lvl="1"/>
            <a:r>
              <a:rPr lang="en-US" dirty="0" smtClean="0"/>
              <a:t>Achieve ultra </a:t>
            </a:r>
            <a:r>
              <a:rPr lang="en-US" dirty="0"/>
              <a:t>high availability </a:t>
            </a:r>
          </a:p>
          <a:p>
            <a:pPr lvl="1"/>
            <a:r>
              <a:rPr lang="en-US" dirty="0" smtClean="0"/>
              <a:t>Manage global data</a:t>
            </a:r>
          </a:p>
          <a:p>
            <a:pPr lvl="1"/>
            <a:endParaRPr lang="en-US" dirty="0" smtClean="0"/>
          </a:p>
          <a:p>
            <a:r>
              <a:rPr lang="en-US" dirty="0" smtClean="0"/>
              <a:t>Protect against code bugs and admin errors</a:t>
            </a:r>
          </a:p>
          <a:p>
            <a:endParaRPr lang="en-US" dirty="0" smtClean="0"/>
          </a:p>
          <a:p>
            <a:r>
              <a:rPr lang="en-US" dirty="0" smtClean="0"/>
              <a:t>Meet tight recovery time/point objective (RTO, RPO) </a:t>
            </a:r>
          </a:p>
        </p:txBody>
      </p:sp>
      <p:grpSp>
        <p:nvGrpSpPr>
          <p:cNvPr id="4" name="Group 3"/>
          <p:cNvGrpSpPr/>
          <p:nvPr/>
        </p:nvGrpSpPr>
        <p:grpSpPr>
          <a:xfrm>
            <a:off x="1070181" y="5093208"/>
            <a:ext cx="9809486" cy="1655556"/>
            <a:chOff x="1070181" y="5135566"/>
            <a:chExt cx="9809486" cy="1655556"/>
          </a:xfrm>
        </p:grpSpPr>
        <p:cxnSp>
          <p:nvCxnSpPr>
            <p:cNvPr id="5" name="Straight Arrow Connector 4"/>
            <p:cNvCxnSpPr/>
            <p:nvPr/>
          </p:nvCxnSpPr>
          <p:spPr>
            <a:xfrm flipV="1">
              <a:off x="1794049" y="6283961"/>
              <a:ext cx="9085618" cy="803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70181" y="6091945"/>
              <a:ext cx="702436" cy="400110"/>
            </a:xfrm>
            <a:prstGeom prst="rect">
              <a:avLst/>
            </a:prstGeom>
            <a:noFill/>
          </p:spPr>
          <p:txBody>
            <a:bodyPr wrap="none" rtlCol="0">
              <a:spAutoFit/>
            </a:bodyPr>
            <a:lstStyle/>
            <a:p>
              <a:r>
                <a:rPr lang="en-US" sz="2000" dirty="0" smtClean="0"/>
                <a:t>Time</a:t>
              </a:r>
              <a:endParaRPr lang="en-US" sz="2000" dirty="0"/>
            </a:p>
          </p:txBody>
        </p:sp>
        <p:sp>
          <p:nvSpPr>
            <p:cNvPr id="13" name="TextBox 12"/>
            <p:cNvSpPr txBox="1"/>
            <p:nvPr/>
          </p:nvSpPr>
          <p:spPr>
            <a:xfrm>
              <a:off x="2520981" y="5135566"/>
              <a:ext cx="3046603" cy="830997"/>
            </a:xfrm>
            <a:prstGeom prst="rect">
              <a:avLst/>
            </a:prstGeom>
            <a:noFill/>
          </p:spPr>
          <p:txBody>
            <a:bodyPr wrap="none" rtlCol="0">
              <a:spAutoFit/>
            </a:bodyPr>
            <a:lstStyle/>
            <a:p>
              <a:pPr algn="ctr"/>
              <a:r>
                <a:rPr lang="en-US" sz="2400" dirty="0" smtClean="0"/>
                <a:t>How far back in history</a:t>
              </a:r>
            </a:p>
            <a:p>
              <a:pPr algn="ctr"/>
              <a:r>
                <a:rPr lang="en-US" sz="2400" dirty="0"/>
                <a:t>t</a:t>
              </a:r>
              <a:r>
                <a:rPr lang="en-US" sz="2400" dirty="0" smtClean="0"/>
                <a:t>he recovery is</a:t>
              </a:r>
              <a:endParaRPr lang="en-US" sz="2400" dirty="0"/>
            </a:p>
          </p:txBody>
        </p:sp>
        <p:sp>
          <p:nvSpPr>
            <p:cNvPr id="14" name="TextBox 13"/>
            <p:cNvSpPr txBox="1"/>
            <p:nvPr/>
          </p:nvSpPr>
          <p:spPr>
            <a:xfrm>
              <a:off x="6619857" y="5148267"/>
              <a:ext cx="2354362" cy="830997"/>
            </a:xfrm>
            <a:prstGeom prst="rect">
              <a:avLst/>
            </a:prstGeom>
            <a:noFill/>
          </p:spPr>
          <p:txBody>
            <a:bodyPr wrap="none" rtlCol="0">
              <a:spAutoFit/>
            </a:bodyPr>
            <a:lstStyle/>
            <a:p>
              <a:pPr algn="ctr"/>
              <a:r>
                <a:rPr lang="en-US" sz="2400" dirty="0" smtClean="0"/>
                <a:t>How long does </a:t>
              </a:r>
            </a:p>
            <a:p>
              <a:pPr algn="ctr"/>
              <a:r>
                <a:rPr lang="en-US" sz="2400" dirty="0"/>
                <a:t>t</a:t>
              </a:r>
              <a:r>
                <a:rPr lang="en-US" sz="2400" dirty="0" smtClean="0"/>
                <a:t>he recovery take</a:t>
              </a:r>
              <a:endParaRPr lang="en-US" sz="2400" dirty="0"/>
            </a:p>
          </p:txBody>
        </p:sp>
        <p:sp>
          <p:nvSpPr>
            <p:cNvPr id="15" name="Left Brace 14"/>
            <p:cNvSpPr/>
            <p:nvPr/>
          </p:nvSpPr>
          <p:spPr>
            <a:xfrm rot="5400000">
              <a:off x="3884877" y="4281173"/>
              <a:ext cx="297379" cy="3546085"/>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rot="5400000">
              <a:off x="7452394" y="4281172"/>
              <a:ext cx="297379" cy="3546085"/>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1903695" y="6329457"/>
              <a:ext cx="713657" cy="461665"/>
            </a:xfrm>
            <a:prstGeom prst="rect">
              <a:avLst/>
            </a:prstGeom>
            <a:noFill/>
          </p:spPr>
          <p:txBody>
            <a:bodyPr wrap="none" rtlCol="0">
              <a:spAutoFit/>
            </a:bodyPr>
            <a:lstStyle/>
            <a:p>
              <a:r>
                <a:rPr lang="en-US" sz="2400" dirty="0" smtClean="0"/>
                <a:t>RPO</a:t>
              </a:r>
              <a:endParaRPr lang="en-US" sz="2400" dirty="0"/>
            </a:p>
          </p:txBody>
        </p:sp>
        <p:sp>
          <p:nvSpPr>
            <p:cNvPr id="18" name="TextBox 17"/>
            <p:cNvSpPr txBox="1"/>
            <p:nvPr/>
          </p:nvSpPr>
          <p:spPr>
            <a:xfrm>
              <a:off x="5285341" y="6292000"/>
              <a:ext cx="1092030" cy="461665"/>
            </a:xfrm>
            <a:prstGeom prst="rect">
              <a:avLst/>
            </a:prstGeom>
            <a:noFill/>
          </p:spPr>
          <p:txBody>
            <a:bodyPr wrap="none" rtlCol="0">
              <a:spAutoFit/>
            </a:bodyPr>
            <a:lstStyle/>
            <a:p>
              <a:r>
                <a:rPr lang="en-US" sz="2400" dirty="0" smtClean="0"/>
                <a:t>Outage</a:t>
              </a:r>
              <a:endParaRPr lang="en-US" sz="2400" dirty="0"/>
            </a:p>
          </p:txBody>
        </p:sp>
        <p:sp>
          <p:nvSpPr>
            <p:cNvPr id="19" name="TextBox 18"/>
            <p:cNvSpPr txBox="1"/>
            <p:nvPr/>
          </p:nvSpPr>
          <p:spPr>
            <a:xfrm>
              <a:off x="9141731" y="6316757"/>
              <a:ext cx="693908" cy="461665"/>
            </a:xfrm>
            <a:prstGeom prst="rect">
              <a:avLst/>
            </a:prstGeom>
            <a:noFill/>
          </p:spPr>
          <p:txBody>
            <a:bodyPr wrap="none" rtlCol="0">
              <a:spAutoFit/>
            </a:bodyPr>
            <a:lstStyle/>
            <a:p>
              <a:r>
                <a:rPr lang="en-US" sz="2400" dirty="0" smtClean="0"/>
                <a:t>RTO</a:t>
              </a:r>
              <a:endParaRPr lang="en-US" sz="2400" dirty="0"/>
            </a:p>
          </p:txBody>
        </p:sp>
      </p:grpSp>
      <p:sp>
        <p:nvSpPr>
          <p:cNvPr id="8" name="Footer Placeholder 7"/>
          <p:cNvSpPr>
            <a:spLocks noGrp="1"/>
          </p:cNvSpPr>
          <p:nvPr>
            <p:ph type="ftr" sz="quarter" idx="11"/>
          </p:nvPr>
        </p:nvSpPr>
        <p:spPr>
          <a:xfrm>
            <a:off x="9232037" y="6492875"/>
            <a:ext cx="4114800" cy="365125"/>
          </a:xfrm>
        </p:spPr>
        <p:txBody>
          <a:bodyPr/>
          <a:lstStyle/>
          <a:p>
            <a:r>
              <a:rPr lang="en-US" dirty="0" smtClean="0">
                <a:solidFill>
                  <a:prstClr val="black">
                    <a:tint val="75000"/>
                  </a:prstClr>
                </a:solidFill>
              </a:rPr>
              <a:t>Microsoft Corporation</a:t>
            </a:r>
            <a:endParaRPr lang="en-US" dirty="0">
              <a:solidFill>
                <a:prstClr val="black">
                  <a:tint val="75000"/>
                </a:prstClr>
              </a:solidFill>
            </a:endParaRPr>
          </a:p>
        </p:txBody>
      </p:sp>
    </p:spTree>
    <p:extLst>
      <p:ext uri="{BB962C8B-B14F-4D97-AF65-F5344CB8AC3E}">
        <p14:creationId xmlns:p14="http://schemas.microsoft.com/office/powerpoint/2010/main" val="514075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a:xfrm>
            <a:off x="988594" y="-55178"/>
            <a:ext cx="10443411" cy="1143000"/>
          </a:xfrm>
        </p:spPr>
        <p:txBody>
          <a:bodyPr>
            <a:normAutofit fontScale="90000"/>
          </a:bodyPr>
          <a:lstStyle/>
          <a:p>
            <a:r>
              <a:rPr lang="en-US" dirty="0" smtClean="0">
                <a:solidFill>
                  <a:schemeClr val="bg1"/>
                </a:solidFill>
              </a:rPr>
              <a:t>RTable Solution: Synchronously replicated tables    </a:t>
            </a:r>
            <a:endParaRPr lang="en-US" dirty="0">
              <a:solidFill>
                <a:schemeClr val="bg1"/>
              </a:solidFill>
            </a:endParaRPr>
          </a:p>
        </p:txBody>
      </p:sp>
      <p:sp>
        <p:nvSpPr>
          <p:cNvPr id="27" name="Content Placeholder 3"/>
          <p:cNvSpPr>
            <a:spLocks noGrp="1"/>
          </p:cNvSpPr>
          <p:nvPr>
            <p:ph idx="1"/>
          </p:nvPr>
        </p:nvSpPr>
        <p:spPr>
          <a:xfrm>
            <a:off x="837707" y="5371041"/>
            <a:ext cx="10745183" cy="1773830"/>
          </a:xfrm>
        </p:spPr>
        <p:txBody>
          <a:bodyPr>
            <a:normAutofit/>
          </a:bodyPr>
          <a:lstStyle/>
          <a:p>
            <a:pPr>
              <a:buClr>
                <a:schemeClr val="bg1"/>
              </a:buClr>
            </a:pPr>
            <a:r>
              <a:rPr lang="en-US" dirty="0" smtClean="0">
                <a:solidFill>
                  <a:schemeClr val="bg1"/>
                </a:solidFill>
              </a:rPr>
              <a:t>Easy </a:t>
            </a:r>
            <a:r>
              <a:rPr lang="en-US" dirty="0">
                <a:solidFill>
                  <a:schemeClr val="bg1"/>
                </a:solidFill>
              </a:rPr>
              <a:t>to program: </a:t>
            </a:r>
            <a:r>
              <a:rPr lang="en-US" dirty="0" smtClean="0">
                <a:solidFill>
                  <a:schemeClr val="bg1"/>
                </a:solidFill>
              </a:rPr>
              <a:t>strongly consistent + supports </a:t>
            </a:r>
            <a:r>
              <a:rPr lang="en-US" dirty="0">
                <a:solidFill>
                  <a:schemeClr val="bg1"/>
                </a:solidFill>
              </a:rPr>
              <a:t>Azure Table API</a:t>
            </a:r>
            <a:endParaRPr lang="en-US" sz="2400" dirty="0">
              <a:solidFill>
                <a:schemeClr val="bg1"/>
              </a:solidFill>
            </a:endParaRPr>
          </a:p>
          <a:p>
            <a:pPr>
              <a:buClr>
                <a:schemeClr val="bg1"/>
              </a:buClr>
            </a:pPr>
            <a:r>
              <a:rPr lang="en-US" dirty="0">
                <a:solidFill>
                  <a:schemeClr val="bg1"/>
                </a:solidFill>
              </a:rPr>
              <a:t>Easy to recover: Add/remove replicas on the </a:t>
            </a:r>
            <a:r>
              <a:rPr lang="en-US" dirty="0" smtClean="0">
                <a:solidFill>
                  <a:schemeClr val="bg1"/>
                </a:solidFill>
              </a:rPr>
              <a:t>fly</a:t>
            </a:r>
            <a:endParaRPr lang="en-US" sz="3200" dirty="0">
              <a:solidFill>
                <a:schemeClr val="bg1"/>
              </a:solidFill>
            </a:endParaRPr>
          </a:p>
        </p:txBody>
      </p:sp>
      <p:grpSp>
        <p:nvGrpSpPr>
          <p:cNvPr id="2" name="Group 1"/>
          <p:cNvGrpSpPr/>
          <p:nvPr/>
        </p:nvGrpSpPr>
        <p:grpSpPr>
          <a:xfrm>
            <a:off x="2760695" y="1090240"/>
            <a:ext cx="6535705" cy="3903875"/>
            <a:chOff x="2760695" y="1009120"/>
            <a:chExt cx="6535705" cy="3903875"/>
          </a:xfrm>
        </p:grpSpPr>
        <p:sp>
          <p:nvSpPr>
            <p:cNvPr id="16" name="Rounded Rectangle 15"/>
            <p:cNvSpPr/>
            <p:nvPr/>
          </p:nvSpPr>
          <p:spPr>
            <a:xfrm>
              <a:off x="2978733" y="1414138"/>
              <a:ext cx="5769428" cy="8966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2760695" y="3755130"/>
              <a:ext cx="2042322" cy="11578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ounded Rectangle 19"/>
            <p:cNvSpPr/>
            <p:nvPr/>
          </p:nvSpPr>
          <p:spPr>
            <a:xfrm>
              <a:off x="5025411" y="3755130"/>
              <a:ext cx="1971964" cy="11578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Rounded Rectangle 21"/>
            <p:cNvSpPr/>
            <p:nvPr/>
          </p:nvSpPr>
          <p:spPr>
            <a:xfrm>
              <a:off x="7219768" y="3755129"/>
              <a:ext cx="2040144" cy="11578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Rounded Rectangle 24"/>
            <p:cNvSpPr/>
            <p:nvPr/>
          </p:nvSpPr>
          <p:spPr>
            <a:xfrm>
              <a:off x="2993571" y="2448894"/>
              <a:ext cx="5769428" cy="8966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TextBox 2"/>
            <p:cNvSpPr txBox="1"/>
            <p:nvPr/>
          </p:nvSpPr>
          <p:spPr>
            <a:xfrm>
              <a:off x="3513947" y="1737064"/>
              <a:ext cx="4495800" cy="523220"/>
            </a:xfrm>
            <a:prstGeom prst="rect">
              <a:avLst/>
            </a:prstGeom>
            <a:noFill/>
          </p:spPr>
          <p:txBody>
            <a:bodyPr wrap="square" rtlCol="0">
              <a:spAutoFit/>
            </a:bodyPr>
            <a:lstStyle/>
            <a:p>
              <a:r>
                <a:rPr lang="en-US" dirty="0">
                  <a:solidFill>
                    <a:prstClr val="black"/>
                  </a:solidFill>
                </a:rPr>
                <a:t> </a:t>
              </a:r>
              <a:r>
                <a:rPr lang="en-US" sz="2800" dirty="0" err="1">
                  <a:solidFill>
                    <a:prstClr val="white"/>
                  </a:solidFill>
                </a:rPr>
                <a:t>RTable</a:t>
              </a:r>
              <a:r>
                <a:rPr lang="en-US" sz="2800" dirty="0">
                  <a:solidFill>
                    <a:prstClr val="white"/>
                  </a:solidFill>
                </a:rPr>
                <a:t> library (replication)</a:t>
              </a:r>
            </a:p>
          </p:txBody>
        </p:sp>
        <p:sp>
          <p:nvSpPr>
            <p:cNvPr id="33" name="TextBox 32"/>
            <p:cNvSpPr txBox="1"/>
            <p:nvPr/>
          </p:nvSpPr>
          <p:spPr>
            <a:xfrm>
              <a:off x="3513947" y="2609873"/>
              <a:ext cx="5782453" cy="523220"/>
            </a:xfrm>
            <a:prstGeom prst="rect">
              <a:avLst/>
            </a:prstGeom>
            <a:noFill/>
          </p:spPr>
          <p:txBody>
            <a:bodyPr wrap="square" rtlCol="0">
              <a:spAutoFit/>
            </a:bodyPr>
            <a:lstStyle/>
            <a:p>
              <a:r>
                <a:rPr lang="en-US" dirty="0">
                  <a:solidFill>
                    <a:prstClr val="black"/>
                  </a:solidFill>
                </a:rPr>
                <a:t> </a:t>
              </a:r>
              <a:r>
                <a:rPr lang="en-US" sz="2800" dirty="0">
                  <a:solidFill>
                    <a:prstClr val="white"/>
                  </a:solidFill>
                </a:rPr>
                <a:t>Azure Table library (SDK)</a:t>
              </a:r>
            </a:p>
          </p:txBody>
        </p:sp>
        <p:sp>
          <p:nvSpPr>
            <p:cNvPr id="34" name="TextBox 33"/>
            <p:cNvSpPr txBox="1"/>
            <p:nvPr/>
          </p:nvSpPr>
          <p:spPr>
            <a:xfrm>
              <a:off x="2760696" y="3968446"/>
              <a:ext cx="2085004" cy="892552"/>
            </a:xfrm>
            <a:prstGeom prst="rect">
              <a:avLst/>
            </a:prstGeom>
            <a:noFill/>
          </p:spPr>
          <p:txBody>
            <a:bodyPr wrap="square" rtlCol="0">
              <a:spAutoFit/>
            </a:bodyPr>
            <a:lstStyle/>
            <a:p>
              <a:r>
                <a:rPr lang="en-US" dirty="0">
                  <a:solidFill>
                    <a:prstClr val="black"/>
                  </a:solidFill>
                </a:rPr>
                <a:t> </a:t>
              </a:r>
              <a:r>
                <a:rPr lang="en-US" sz="2800" dirty="0">
                  <a:solidFill>
                    <a:prstClr val="white"/>
                  </a:solidFill>
                </a:rPr>
                <a:t>Azure Table </a:t>
              </a:r>
              <a:r>
                <a:rPr lang="en-US" sz="2400" dirty="0" smtClean="0">
                  <a:solidFill>
                    <a:prstClr val="white"/>
                  </a:solidFill>
                </a:rPr>
                <a:t>(Data Center 1)</a:t>
              </a:r>
              <a:endParaRPr lang="en-US" sz="2400" dirty="0">
                <a:solidFill>
                  <a:prstClr val="white"/>
                </a:solidFill>
              </a:endParaRPr>
            </a:p>
          </p:txBody>
        </p:sp>
        <p:sp>
          <p:nvSpPr>
            <p:cNvPr id="36" name="TextBox 35"/>
            <p:cNvSpPr txBox="1"/>
            <p:nvPr/>
          </p:nvSpPr>
          <p:spPr>
            <a:xfrm>
              <a:off x="4962530" y="3968446"/>
              <a:ext cx="2070034" cy="892552"/>
            </a:xfrm>
            <a:prstGeom prst="rect">
              <a:avLst/>
            </a:prstGeom>
            <a:noFill/>
          </p:spPr>
          <p:txBody>
            <a:bodyPr wrap="square" rtlCol="0">
              <a:spAutoFit/>
            </a:bodyPr>
            <a:lstStyle/>
            <a:p>
              <a:r>
                <a:rPr lang="en-US" dirty="0">
                  <a:solidFill>
                    <a:prstClr val="black"/>
                  </a:solidFill>
                </a:rPr>
                <a:t> </a:t>
              </a:r>
              <a:r>
                <a:rPr lang="en-US" sz="2800" dirty="0" smtClean="0">
                  <a:solidFill>
                    <a:prstClr val="white"/>
                  </a:solidFill>
                </a:rPr>
                <a:t>Azure Table </a:t>
              </a:r>
              <a:r>
                <a:rPr lang="en-US" sz="2400" dirty="0">
                  <a:solidFill>
                    <a:prstClr val="white"/>
                  </a:solidFill>
                </a:rPr>
                <a:t>(Data Center </a:t>
              </a:r>
              <a:r>
                <a:rPr lang="en-US" sz="2400" dirty="0" smtClean="0">
                  <a:solidFill>
                    <a:prstClr val="white"/>
                  </a:solidFill>
                </a:rPr>
                <a:t>2)</a:t>
              </a:r>
              <a:endParaRPr lang="en-US" sz="2400" dirty="0">
                <a:solidFill>
                  <a:prstClr val="white"/>
                </a:solidFill>
              </a:endParaRPr>
            </a:p>
          </p:txBody>
        </p:sp>
        <p:sp>
          <p:nvSpPr>
            <p:cNvPr id="37" name="TextBox 36"/>
            <p:cNvSpPr txBox="1"/>
            <p:nvPr/>
          </p:nvSpPr>
          <p:spPr>
            <a:xfrm>
              <a:off x="7187111" y="3958888"/>
              <a:ext cx="2072801" cy="892552"/>
            </a:xfrm>
            <a:prstGeom prst="rect">
              <a:avLst/>
            </a:prstGeom>
            <a:noFill/>
          </p:spPr>
          <p:txBody>
            <a:bodyPr wrap="square" rtlCol="0">
              <a:spAutoFit/>
            </a:bodyPr>
            <a:lstStyle/>
            <a:p>
              <a:r>
                <a:rPr lang="en-US" dirty="0">
                  <a:solidFill>
                    <a:prstClr val="black"/>
                  </a:solidFill>
                </a:rPr>
                <a:t> </a:t>
              </a:r>
              <a:r>
                <a:rPr lang="en-US" sz="2800" dirty="0" smtClean="0">
                  <a:solidFill>
                    <a:prstClr val="white"/>
                  </a:solidFill>
                </a:rPr>
                <a:t>Azure Table </a:t>
              </a:r>
              <a:r>
                <a:rPr lang="en-US" sz="2400" dirty="0">
                  <a:solidFill>
                    <a:prstClr val="white"/>
                  </a:solidFill>
                </a:rPr>
                <a:t>(Data </a:t>
              </a:r>
              <a:r>
                <a:rPr lang="en-US" sz="2400" dirty="0" smtClean="0">
                  <a:solidFill>
                    <a:prstClr val="white"/>
                  </a:solidFill>
                </a:rPr>
                <a:t>Center 3)</a:t>
              </a:r>
              <a:endParaRPr lang="en-US" sz="2400" dirty="0">
                <a:solidFill>
                  <a:prstClr val="white"/>
                </a:solidFill>
              </a:endParaRPr>
            </a:p>
          </p:txBody>
        </p:sp>
        <p:sp>
          <p:nvSpPr>
            <p:cNvPr id="39" name="TextBox 38"/>
            <p:cNvSpPr txBox="1"/>
            <p:nvPr/>
          </p:nvSpPr>
          <p:spPr>
            <a:xfrm>
              <a:off x="3962400" y="1009120"/>
              <a:ext cx="4495800" cy="523220"/>
            </a:xfrm>
            <a:prstGeom prst="rect">
              <a:avLst/>
            </a:prstGeom>
            <a:noFill/>
          </p:spPr>
          <p:txBody>
            <a:bodyPr wrap="square" rtlCol="0">
              <a:spAutoFit/>
            </a:bodyPr>
            <a:lstStyle/>
            <a:p>
              <a:endParaRPr lang="en-US" sz="2800" dirty="0">
                <a:solidFill>
                  <a:prstClr val="white"/>
                </a:solidFill>
              </a:endParaRPr>
            </a:p>
          </p:txBody>
        </p:sp>
      </p:grpSp>
      <p:sp>
        <p:nvSpPr>
          <p:cNvPr id="4" name="Left Brace 3"/>
          <p:cNvSpPr/>
          <p:nvPr/>
        </p:nvSpPr>
        <p:spPr>
          <a:xfrm>
            <a:off x="2005263" y="3848142"/>
            <a:ext cx="429490" cy="1295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172556" y="4163118"/>
            <a:ext cx="2425168" cy="830997"/>
          </a:xfrm>
          <a:prstGeom prst="rect">
            <a:avLst/>
          </a:prstGeom>
          <a:noFill/>
        </p:spPr>
        <p:txBody>
          <a:bodyPr wrap="square" rtlCol="0">
            <a:spAutoFit/>
          </a:bodyPr>
          <a:lstStyle/>
          <a:p>
            <a:r>
              <a:rPr lang="en-US" sz="2400" dirty="0" smtClean="0">
                <a:solidFill>
                  <a:schemeClr val="bg1"/>
                </a:solidFill>
              </a:rPr>
              <a:t>Configuration</a:t>
            </a:r>
          </a:p>
          <a:p>
            <a:endParaRPr lang="en-US" sz="2400" dirty="0">
              <a:solidFill>
                <a:schemeClr val="bg1"/>
              </a:solidFill>
            </a:endParaRPr>
          </a:p>
        </p:txBody>
      </p:sp>
      <p:sp>
        <p:nvSpPr>
          <p:cNvPr id="7" name="Footer Placeholder 6"/>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Tree>
    <p:extLst>
      <p:ext uri="{BB962C8B-B14F-4D97-AF65-F5344CB8AC3E}">
        <p14:creationId xmlns:p14="http://schemas.microsoft.com/office/powerpoint/2010/main" val="78307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RTable Components</a:t>
            </a:r>
            <a:endParaRPr lang="en-US" dirty="0"/>
          </a:p>
        </p:txBody>
      </p:sp>
      <p:sp>
        <p:nvSpPr>
          <p:cNvPr id="3" name="Content Placeholder 2"/>
          <p:cNvSpPr>
            <a:spLocks noGrp="1"/>
          </p:cNvSpPr>
          <p:nvPr>
            <p:ph idx="1"/>
          </p:nvPr>
        </p:nvSpPr>
        <p:spPr/>
        <p:txBody>
          <a:bodyPr/>
          <a:lstStyle/>
          <a:p>
            <a:r>
              <a:rPr lang="en-US" dirty="0" smtClean="0"/>
              <a:t>Client Library</a:t>
            </a:r>
          </a:p>
          <a:p>
            <a:endParaRPr lang="en-US" dirty="0" smtClean="0"/>
          </a:p>
          <a:p>
            <a:r>
              <a:rPr lang="en-US" dirty="0" smtClean="0"/>
              <a:t>Configuration: List of replicas + metadata</a:t>
            </a:r>
          </a:p>
          <a:p>
            <a:endParaRPr lang="en-US" dirty="0" smtClean="0"/>
          </a:p>
          <a:p>
            <a:r>
              <a:rPr lang="en-US" dirty="0" smtClean="0"/>
              <a:t>Azure Tables</a:t>
            </a:r>
            <a:endParaRPr lang="en-US" dirty="0"/>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Tree>
    <p:extLst>
      <p:ext uri="{BB962C8B-B14F-4D97-AF65-F5344CB8AC3E}">
        <p14:creationId xmlns:p14="http://schemas.microsoft.com/office/powerpoint/2010/main" val="31992946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Background: Azure Tables</a:t>
            </a:r>
            <a:endParaRPr lang="en-US" dirty="0"/>
          </a:p>
        </p:txBody>
      </p:sp>
      <p:sp>
        <p:nvSpPr>
          <p:cNvPr id="3" name="Content Placeholder 2"/>
          <p:cNvSpPr>
            <a:spLocks noGrp="1"/>
          </p:cNvSpPr>
          <p:nvPr>
            <p:ph idx="1"/>
          </p:nvPr>
        </p:nvSpPr>
        <p:spPr>
          <a:xfrm>
            <a:off x="838200" y="1325563"/>
            <a:ext cx="10515600" cy="5192467"/>
          </a:xfrm>
        </p:spPr>
        <p:txBody>
          <a:bodyPr>
            <a:normAutofit/>
          </a:bodyPr>
          <a:lstStyle/>
          <a:p>
            <a:r>
              <a:rPr lang="en-US" dirty="0" smtClean="0"/>
              <a:t>Structured, scalable, NoSQL storage</a:t>
            </a:r>
          </a:p>
          <a:p>
            <a:pPr lvl="1"/>
            <a:r>
              <a:rPr lang="en-US" dirty="0" smtClean="0"/>
              <a:t>Blobs, Tables, Files</a:t>
            </a:r>
          </a:p>
          <a:p>
            <a:pPr lvl="1"/>
            <a:r>
              <a:rPr lang="en-US" dirty="0" smtClean="0"/>
              <a:t>40 trillion objects, 4.5 million transactions/sec</a:t>
            </a:r>
          </a:p>
          <a:p>
            <a:pPr lvl="1"/>
            <a:r>
              <a:rPr lang="en-US" dirty="0" smtClean="0"/>
              <a:t>High durability</a:t>
            </a:r>
          </a:p>
          <a:p>
            <a:r>
              <a:rPr lang="en-US" dirty="0" smtClean="0"/>
              <a:t>Replication</a:t>
            </a:r>
          </a:p>
          <a:p>
            <a:pPr lvl="1"/>
            <a:r>
              <a:rPr lang="en-US" dirty="0" smtClean="0"/>
              <a:t>Synchronous within region </a:t>
            </a:r>
          </a:p>
          <a:p>
            <a:pPr lvl="1"/>
            <a:r>
              <a:rPr lang="en-US" dirty="0"/>
              <a:t>A</a:t>
            </a:r>
            <a:r>
              <a:rPr lang="en-US" dirty="0" smtClean="0"/>
              <a:t>synchronous across regions</a:t>
            </a:r>
          </a:p>
          <a:p>
            <a:r>
              <a:rPr lang="en-US" dirty="0" smtClean="0"/>
              <a:t>Workhorse for external and internal customers</a:t>
            </a:r>
          </a:p>
          <a:p>
            <a:pPr lvl="1"/>
            <a:r>
              <a:rPr lang="en-US" dirty="0" smtClean="0"/>
              <a:t>Xbox, Skype, </a:t>
            </a:r>
            <a:r>
              <a:rPr lang="en-US" dirty="0"/>
              <a:t>Azure Front End, </a:t>
            </a:r>
            <a:r>
              <a:rPr lang="en-US" dirty="0" smtClean="0"/>
              <a:t>Express route, VPN, …</a:t>
            </a: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Microsoft Corporation</a:t>
            </a:r>
            <a:endParaRPr lang="en-US">
              <a:solidFill>
                <a:prstClr val="black">
                  <a:tint val="75000"/>
                </a:prstClr>
              </a:solidFill>
            </a:endParaRPr>
          </a:p>
        </p:txBody>
      </p:sp>
    </p:spTree>
    <p:extLst>
      <p:ext uri="{BB962C8B-B14F-4D97-AF65-F5344CB8AC3E}">
        <p14:creationId xmlns:p14="http://schemas.microsoft.com/office/powerpoint/2010/main" val="2086361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MGXFY15 GS Template - white layout">
  <a:themeElements>
    <a:clrScheme name="Custom 7">
      <a:dk1>
        <a:srgbClr val="505050"/>
      </a:dk1>
      <a:lt1>
        <a:srgbClr val="FFFFFF"/>
      </a:lt1>
      <a:dk2>
        <a:srgbClr val="002050"/>
      </a:dk2>
      <a:lt2>
        <a:srgbClr val="D2D2D2"/>
      </a:lt2>
      <a:accent1>
        <a:srgbClr val="0072C6"/>
      </a:accent1>
      <a:accent2>
        <a:srgbClr val="4668C5"/>
      </a:accent2>
      <a:accent3>
        <a:srgbClr val="00188F"/>
      </a:accent3>
      <a:accent4>
        <a:srgbClr val="008272"/>
      </a:accent4>
      <a:accent5>
        <a:srgbClr val="68217A"/>
      </a:accent5>
      <a:accent6>
        <a:srgbClr val="007233"/>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3" id="{8DFC0E8C-F612-43D4-B8FC-667019544AE0}" vid="{994DF28D-DE75-4646-8A9A-D8C01370DE62}"/>
    </a:ext>
  </a:extLst>
</a:theme>
</file>

<file path=ppt/theme/theme3.xml><?xml version="1.0" encoding="utf-8"?>
<a:theme xmlns:a="http://schemas.openxmlformats.org/drawingml/2006/main" name="1_MGXFY15 GS Template - white layout">
  <a:themeElements>
    <a:clrScheme name="Custom 7">
      <a:dk1>
        <a:srgbClr val="505050"/>
      </a:dk1>
      <a:lt1>
        <a:srgbClr val="FFFFFF"/>
      </a:lt1>
      <a:dk2>
        <a:srgbClr val="002050"/>
      </a:dk2>
      <a:lt2>
        <a:srgbClr val="D2D2D2"/>
      </a:lt2>
      <a:accent1>
        <a:srgbClr val="0072C6"/>
      </a:accent1>
      <a:accent2>
        <a:srgbClr val="4668C5"/>
      </a:accent2>
      <a:accent3>
        <a:srgbClr val="00188F"/>
      </a:accent3>
      <a:accent4>
        <a:srgbClr val="008272"/>
      </a:accent4>
      <a:accent5>
        <a:srgbClr val="68217A"/>
      </a:accent5>
      <a:accent6>
        <a:srgbClr val="007233"/>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3" id="{8DFC0E8C-F612-43D4-B8FC-667019544AE0}" vid="{994DF28D-DE75-4646-8A9A-D8C01370DE62}"/>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MGXFY15 GS Template - white layout">
  <a:themeElements>
    <a:clrScheme name="Custom 7">
      <a:dk1>
        <a:srgbClr val="505050"/>
      </a:dk1>
      <a:lt1>
        <a:srgbClr val="FFFFFF"/>
      </a:lt1>
      <a:dk2>
        <a:srgbClr val="002050"/>
      </a:dk2>
      <a:lt2>
        <a:srgbClr val="D2D2D2"/>
      </a:lt2>
      <a:accent1>
        <a:srgbClr val="0072C6"/>
      </a:accent1>
      <a:accent2>
        <a:srgbClr val="4668C5"/>
      </a:accent2>
      <a:accent3>
        <a:srgbClr val="00188F"/>
      </a:accent3>
      <a:accent4>
        <a:srgbClr val="008272"/>
      </a:accent4>
      <a:accent5>
        <a:srgbClr val="68217A"/>
      </a:accent5>
      <a:accent6>
        <a:srgbClr val="007233"/>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3" id="{8DFC0E8C-F612-43D4-B8FC-667019544AE0}" vid="{994DF28D-DE75-4646-8A9A-D8C01370DE62}"/>
    </a:ext>
  </a:extLst>
</a:theme>
</file>

<file path=ppt/theme/theme6.xml><?xml version="1.0" encoding="utf-8"?>
<a:theme xmlns:a="http://schemas.openxmlformats.org/drawingml/2006/main" name="5-30606_TR20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EB8091BA-E5A9-40E6-8123-7943DC20CA20}" vid="{F1B13A7B-B70F-4D1A-AE6D-53912D2B6EC0}"/>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A1EFFC508C28341A32246896F3FCF2A" ma:contentTypeVersion="15" ma:contentTypeDescription="Create a new document." ma:contentTypeScope="" ma:versionID="5b8e7c4a9ccb21070ba1314742a4b745">
  <xsd:schema xmlns:xsd="http://www.w3.org/2001/XMLSchema" xmlns:xs="http://www.w3.org/2001/XMLSchema" xmlns:p="http://schemas.microsoft.com/office/2006/metadata/properties" xmlns:ns2="230e9df3-be65-4c73-a93b-d1236ebd677e" xmlns:ns3="3b9af552-2b14-4910-80cd-378aef83003c" xmlns:ns4="43f28748-5687-4d61-8ef2-201b658d07c3" targetNamespace="http://schemas.microsoft.com/office/2006/metadata/properties" ma:root="true" ma:fieldsID="0d5c5e3873e0bd956fa717987f5b1f05" ns2:_="" ns3:_="" ns4:_="">
    <xsd:import namespace="230e9df3-be65-4c73-a93b-d1236ebd677e"/>
    <xsd:import namespace="3b9af552-2b14-4910-80cd-378aef83003c"/>
    <xsd:import namespace="43f28748-5687-4d61-8ef2-201b658d07c3"/>
    <xsd:element name="properties">
      <xsd:complexType>
        <xsd:sequence>
          <xsd:element name="documentManagement">
            <xsd:complexType>
              <xsd:all>
                <xsd:element ref="ns2:TaxKeywordTaxHTField" minOccurs="0"/>
                <xsd:element ref="ns2:TaxCatchAll" minOccurs="0"/>
                <xsd:element ref="ns2:TaxCatchAllLabel" minOccurs="0"/>
                <xsd:element ref="ns3:SharedWithUsers" minOccurs="0"/>
                <xsd:element ref="ns4:SharingHintHash" minOccurs="0"/>
                <xsd:element ref="ns4: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2"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3" nillable="true" ma:displayName="Taxonomy Catch All Column" ma:hidden="true" ma:list="{ca948406-333a-4ce0-aab3-b75ad8443261}" ma:internalName="TaxCatchAll" ma:showField="CatchAllData" ma:web="3b9af552-2b14-4910-80cd-378aef83003c">
      <xsd:complexType>
        <xsd:complexContent>
          <xsd:extension base="dms:MultiChoiceLookup">
            <xsd:sequence>
              <xsd:element name="Value" type="dms:Lookup" maxOccurs="unbounded" minOccurs="0" nillable="true"/>
            </xsd:sequence>
          </xsd:extension>
        </xsd:complexContent>
      </xsd:complexType>
    </xsd:element>
    <xsd:element name="TaxCatchAllLabel" ma:index="4" nillable="true" ma:displayName="Taxonomy Catch All Column1" ma:hidden="true" ma:list="{ca948406-333a-4ce0-aab3-b75ad8443261}" ma:internalName="TaxCatchAllLabel" ma:readOnly="true" ma:showField="CatchAllDataLabel" ma:web="3b9af552-2b14-4910-80cd-378aef83003c">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3b9af552-2b14-4910-80cd-378aef83003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3f28748-5687-4d61-8ef2-201b658d07c3" elementFormDefault="qualified">
    <xsd:import namespace="http://schemas.microsoft.com/office/2006/documentManagement/types"/>
    <xsd:import namespace="http://schemas.microsoft.com/office/infopath/2007/PartnerControls"/>
    <xsd:element name="SharingHintHash" ma:index="13" nillable="true" ma:displayName="Sharing Hint Hash" ma:internalName="SharingHintHash" ma:readOnly="true">
      <xsd:simpleType>
        <xsd:restriction base="dms:Text"/>
      </xsd:simple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0B1607-D760-4DAF-9C31-B341448AA13D}"/>
</file>

<file path=customXml/itemProps2.xml><?xml version="1.0" encoding="utf-8"?>
<ds:datastoreItem xmlns:ds="http://schemas.openxmlformats.org/officeDocument/2006/customXml" ds:itemID="{5FBDBDA9-9011-4EF6-AA52-A729D931E3E3}"/>
</file>

<file path=customXml/itemProps3.xml><?xml version="1.0" encoding="utf-8"?>
<ds:datastoreItem xmlns:ds="http://schemas.openxmlformats.org/officeDocument/2006/customXml" ds:itemID="{CA2A029D-F7B9-4C54-987A-F0B1B2AC465E}"/>
</file>

<file path=docProps/app.xml><?xml version="1.0" encoding="utf-8"?>
<Properties xmlns="http://schemas.openxmlformats.org/officeDocument/2006/extended-properties" xmlns:vt="http://schemas.openxmlformats.org/officeDocument/2006/docPropsVTypes">
  <Template/>
  <TotalTime>2504</TotalTime>
  <Words>2732</Words>
  <Application>Microsoft Office PowerPoint</Application>
  <PresentationFormat>Widescreen</PresentationFormat>
  <Paragraphs>722</Paragraphs>
  <Slides>30</Slides>
  <Notes>21</Notes>
  <HiddenSlides>1</HiddenSlides>
  <MMClips>0</MMClips>
  <ScaleCrop>false</ScaleCrop>
  <HeadingPairs>
    <vt:vector size="6" baseType="variant">
      <vt:variant>
        <vt:lpstr>Fonts Used</vt:lpstr>
      </vt:variant>
      <vt:variant>
        <vt:i4>10</vt:i4>
      </vt:variant>
      <vt:variant>
        <vt:lpstr>Theme</vt:lpstr>
      </vt:variant>
      <vt:variant>
        <vt:i4>6</vt:i4>
      </vt:variant>
      <vt:variant>
        <vt:lpstr>Slide Titles</vt:lpstr>
      </vt:variant>
      <vt:variant>
        <vt:i4>30</vt:i4>
      </vt:variant>
    </vt:vector>
  </HeadingPairs>
  <TitlesOfParts>
    <vt:vector size="46" baseType="lpstr">
      <vt:lpstr>メイリオ</vt:lpstr>
      <vt:lpstr>Arial</vt:lpstr>
      <vt:lpstr>Calibri</vt:lpstr>
      <vt:lpstr>Calibri Light</vt:lpstr>
      <vt:lpstr>Consolas</vt:lpstr>
      <vt:lpstr>Segoe Semibold</vt:lpstr>
      <vt:lpstr>Segoe UI</vt:lpstr>
      <vt:lpstr>Segoe UI Light</vt:lpstr>
      <vt:lpstr>Segoe UI Semibold</vt:lpstr>
      <vt:lpstr>Wingdings</vt:lpstr>
      <vt:lpstr>Office Theme</vt:lpstr>
      <vt:lpstr>MGXFY15 GS Template - white layout</vt:lpstr>
      <vt:lpstr>1_MGXFY15 GS Template - white layout</vt:lpstr>
      <vt:lpstr>1_Office Theme</vt:lpstr>
      <vt:lpstr>2_MGXFY15 GS Template - white layout</vt:lpstr>
      <vt:lpstr>5-30606_TR20_BO_CT_Template</vt:lpstr>
      <vt:lpstr>RTable : Synchronous Replication Over Azure Tables</vt:lpstr>
      <vt:lpstr>Agenda</vt:lpstr>
      <vt:lpstr>PowerPoint Presentation</vt:lpstr>
      <vt:lpstr>PowerPoint Presentation</vt:lpstr>
      <vt:lpstr>Infrastructure Scale</vt:lpstr>
      <vt:lpstr>Control Plane challenges</vt:lpstr>
      <vt:lpstr>RTable Solution: Synchronously replicated tables    </vt:lpstr>
      <vt:lpstr>RTable Components</vt:lpstr>
      <vt:lpstr>Background: Azure Tables</vt:lpstr>
      <vt:lpstr>RTable: Write</vt:lpstr>
      <vt:lpstr>RTable: Write</vt:lpstr>
      <vt:lpstr>RTable: Read</vt:lpstr>
      <vt:lpstr>Batch commit </vt:lpstr>
      <vt:lpstr>PowerPoint Presentation</vt:lpstr>
      <vt:lpstr>Demo</vt:lpstr>
      <vt:lpstr>Recovery in RTable: client failure</vt:lpstr>
      <vt:lpstr>Recovery in RTable: replica failure</vt:lpstr>
      <vt:lpstr>Recovery in RTable: replica introduction</vt:lpstr>
      <vt:lpstr>Chain Configuration</vt:lpstr>
      <vt:lpstr>Lessons Learned</vt:lpstr>
      <vt:lpstr>Design Principles</vt:lpstr>
      <vt:lpstr>Point-in-time Snapshots of Tables   </vt:lpstr>
      <vt:lpstr>Cross-table/cross-partition transactions   </vt:lpstr>
      <vt:lpstr> Composing different functions over Tables</vt:lpstr>
      <vt:lpstr>Future work</vt:lpstr>
      <vt:lpstr>We are Hiring</vt:lpstr>
      <vt:lpstr>backup</vt:lpstr>
      <vt:lpstr>Overview of replication techniques</vt:lpstr>
      <vt:lpstr>RTable design rationale</vt:lpstr>
      <vt:lpstr>Azure Networking – SDN at cloud scale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RTable – disaster recovery and cloud storage</dc:title>
  <dc:creator>Parveen Patel</dc:creator>
  <cp:lastModifiedBy>Parveen Patel</cp:lastModifiedBy>
  <cp:revision>95</cp:revision>
  <dcterms:created xsi:type="dcterms:W3CDTF">2015-02-03T18:30:52Z</dcterms:created>
  <dcterms:modified xsi:type="dcterms:W3CDTF">2015-02-10T18:36:42Z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0x0101005A1EFFC508C28341A32246896F3FCF2A</vt:lpwstr>
  </property>
  <property fmtid="{D5CDD505-2E9C-101B-9397-08002B2CF9AE}" pid="3" name="TaxKeyword">
    <vt:lpwstr/>
  </property>
</Properties>
</file>