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0" r:id="rId3"/>
    <p:sldId id="308" r:id="rId4"/>
    <p:sldId id="289" r:id="rId5"/>
    <p:sldId id="292" r:id="rId6"/>
    <p:sldId id="294" r:id="rId7"/>
    <p:sldId id="309" r:id="rId8"/>
    <p:sldId id="296" r:id="rId9"/>
    <p:sldId id="311" r:id="rId10"/>
    <p:sldId id="295" r:id="rId11"/>
    <p:sldId id="297" r:id="rId12"/>
    <p:sldId id="291" r:id="rId13"/>
    <p:sldId id="298" r:id="rId14"/>
    <p:sldId id="299" r:id="rId15"/>
    <p:sldId id="300" r:id="rId16"/>
    <p:sldId id="301" r:id="rId17"/>
    <p:sldId id="304" r:id="rId18"/>
    <p:sldId id="305" r:id="rId19"/>
    <p:sldId id="314" r:id="rId20"/>
    <p:sldId id="312" r:id="rId21"/>
    <p:sldId id="315" r:id="rId22"/>
    <p:sldId id="316" r:id="rId23"/>
    <p:sldId id="303" r:id="rId24"/>
    <p:sldId id="313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428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0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dirty="0"/>
              <a:t>Profesor MIT i Berkeley, </a:t>
            </a:r>
            <a:r>
              <a:rPr lang="pl-PL" dirty="0" err="1"/>
              <a:t>otryzmał</a:t>
            </a:r>
            <a:r>
              <a:rPr lang="pl-PL" dirty="0"/>
              <a:t> nagrodę Turinga, ogromny wkład w rozwój relacyjnych </a:t>
            </a:r>
            <a:r>
              <a:rPr lang="pl-PL" dirty="0" err="1"/>
              <a:t>systemow</a:t>
            </a:r>
            <a:r>
              <a:rPr lang="pl-PL" dirty="0"/>
              <a:t> bazodanowych, </a:t>
            </a:r>
            <a:r>
              <a:rPr lang="pl-PL" dirty="0" err="1"/>
              <a:t>wspótwórca</a:t>
            </a:r>
            <a:r>
              <a:rPr lang="pl-PL" dirty="0"/>
              <a:t> projektu Ingres, na nim oparty został </a:t>
            </a:r>
            <a:r>
              <a:rPr lang="pl-PL" dirty="0" err="1"/>
              <a:t>Sybase</a:t>
            </a:r>
            <a:r>
              <a:rPr lang="pl-PL" dirty="0"/>
              <a:t>, później SQL Server ;) dodatkowo twórca </a:t>
            </a:r>
            <a:r>
              <a:rPr lang="pl-PL" dirty="0" err="1"/>
              <a:t>postgresa</a:t>
            </a:r>
            <a:r>
              <a:rPr lang="pl-PL" dirty="0"/>
              <a:t>, na którym oparty jest </a:t>
            </a:r>
            <a:r>
              <a:rPr lang="pl-PL" dirty="0" err="1"/>
              <a:t>PostgreSQL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3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1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nhaidgroup.github.io/py_stringmatching/v0.3.x/SimilarityMeasur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org/pvldb/vol9/p1197-pkonda.pdf" TargetMode="External"/><Relationship Id="rId7" Type="http://schemas.openxmlformats.org/officeDocument/2006/relationships/hyperlink" Target="https://notebooks.azure.com/tomyc/libraries/sqlday2018-Simpledatamerge" TargetMode="External"/><Relationship Id="rId2" Type="http://schemas.openxmlformats.org/officeDocument/2006/relationships/hyperlink" Target="https://pandas.pydata.org/pandas-docs/stable/merg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tomyc/libraries/sqlday2018-get-data" TargetMode="External"/><Relationship Id="rId5" Type="http://schemas.openxmlformats.org/officeDocument/2006/relationships/hyperlink" Target="https://www.biggorilla.org/" TargetMode="External"/><Relationship Id="rId4" Type="http://schemas.openxmlformats.org/officeDocument/2006/relationships/hyperlink" Target="https://www.cs.sfu.ca/~jnwang/papers/pvldb2011-sifi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4559C-7CD3-9A48-A746-8FDCC9A960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Blok 1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DAB1AC-A3C0-3E41-BEAB-6CFD5102F5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Acquisition</a:t>
            </a:r>
            <a:r>
              <a:rPr lang="pl-PL"/>
              <a:t> (pozyskiwanie danych)</a:t>
            </a:r>
          </a:p>
          <a:p>
            <a:r>
              <a:rPr lang="en-US"/>
              <a:t>Data Extraction</a:t>
            </a:r>
            <a:r>
              <a:rPr lang="pl-PL"/>
              <a:t> (wydobywanie danych)</a:t>
            </a:r>
          </a:p>
          <a:p>
            <a:r>
              <a:rPr lang="en-US"/>
              <a:t>Data Profiling &amp; Cleaning</a:t>
            </a:r>
            <a:r>
              <a:rPr lang="pl-PL"/>
              <a:t> (czyszczenie i profilowanie danych)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8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>
            <a:extLst>
              <a:ext uri="{FF2B5EF4-FFF2-40B4-BE49-F238E27FC236}">
                <a16:creationId xmlns:a16="http://schemas.microsoft.com/office/drawing/2014/main" id="{710DB20D-36D4-0A4F-93AA-0F77BFBC89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Scenariusze bloku 1</a:t>
            </a:r>
            <a:endParaRPr lang="pl-PL" sz="4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2">
            <a:extLst>
              <a:ext uri="{FF2B5EF4-FFF2-40B4-BE49-F238E27FC236}">
                <a16:creationId xmlns:a16="http://schemas.microsoft.com/office/drawing/2014/main" id="{937756A6-0C6D-6144-B7D5-B00438B578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550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Źródła danych:</a:t>
            </a:r>
            <a:endParaRPr lang="pl-PL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Faker</a:t>
            </a: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;)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Plik CSV</a:t>
            </a:r>
            <a:endParaRPr lang="pl-PL" sz="180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(tabela)</a:t>
            </a:r>
            <a:endParaRPr lang="pl-PL" sz="180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lang="pl-PL" sz="1800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lang="pl-P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</a:t>
            </a:r>
            <a:endParaRPr lang="pl-PL" sz="1800" dirty="0"/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Użyte pakiety </a:t>
            </a:r>
            <a:r>
              <a:rPr lang="pl-PL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pl-PL" sz="1950" dirty="0">
              <a:ea typeface="Calibri"/>
              <a:sym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cs typeface="Calibri"/>
              </a:rPr>
              <a:t>pandas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latin typeface="Calibri"/>
                <a:cs typeface="Calibri"/>
              </a:rPr>
              <a:t>faker</a:t>
            </a:r>
            <a:endParaRPr lang="pl-PL" sz="1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latin typeface="Calibri"/>
                <a:cs typeface="Calibri"/>
              </a:rPr>
              <a:t>beautiful</a:t>
            </a:r>
            <a:r>
              <a:rPr lang="pl-PL" sz="1800" dirty="0">
                <a:solidFill>
                  <a:schemeClr val="dk1"/>
                </a:solidFill>
                <a:latin typeface="Calibri"/>
                <a:cs typeface="Calibri"/>
              </a:rPr>
              <a:t> soup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latin typeface="Calibri"/>
                <a:cs typeface="Calibri"/>
              </a:rPr>
              <a:t>urllib</a:t>
            </a:r>
            <a:endParaRPr lang="pl-PL" sz="1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pyodbc</a:t>
            </a:r>
            <a:endParaRPr lang="pl-PL" sz="1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sqlalchemy</a:t>
            </a:r>
            <a:endParaRPr lang="pl-PL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685800" lvl="1" indent="-762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</a:pPr>
            <a:endParaRPr lang="pl-PL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72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2490069"/>
          </a:xfrm>
        </p:spPr>
        <p:txBody>
          <a:bodyPr>
            <a:normAutofit/>
          </a:bodyPr>
          <a:lstStyle/>
          <a:p>
            <a:r>
              <a:rPr lang="pl-PL" sz="2000" dirty="0"/>
              <a:t>1. pandas - </a:t>
            </a:r>
            <a:r>
              <a:rPr lang="pl-PL" sz="2000" dirty="0" err="1"/>
              <a:t>read_html</a:t>
            </a:r>
            <a:endParaRPr lang="pl-PL" sz="2000" dirty="0"/>
          </a:p>
          <a:p>
            <a:r>
              <a:rPr lang="pl-PL" sz="2000" dirty="0"/>
              <a:t>2. sqlite3</a:t>
            </a:r>
          </a:p>
          <a:p>
            <a:r>
              <a:rPr lang="pl-PL" sz="2000" dirty="0"/>
              <a:t>3. </a:t>
            </a:r>
            <a:r>
              <a:rPr lang="pl-PL" sz="2000" dirty="0" err="1"/>
              <a:t>Azure</a:t>
            </a:r>
            <a:r>
              <a:rPr lang="pl-PL" sz="2000" dirty="0"/>
              <a:t> SQL </a:t>
            </a:r>
            <a:r>
              <a:rPr lang="pl-PL" sz="2000" dirty="0" err="1"/>
              <a:t>databases</a:t>
            </a:r>
            <a:r>
              <a:rPr lang="pl-PL" sz="2000" dirty="0"/>
              <a:t> </a:t>
            </a:r>
          </a:p>
          <a:p>
            <a:r>
              <a:rPr lang="pl-PL" sz="2000" dirty="0"/>
              <a:t>4. Azure Storage </a:t>
            </a:r>
            <a:r>
              <a:rPr lang="pl-PL" sz="2000" dirty="0" err="1"/>
              <a:t>Tables</a:t>
            </a:r>
            <a:endParaRPr lang="en-US" sz="2000" dirty="0"/>
          </a:p>
          <a:p>
            <a:r>
              <a:rPr lang="pl-PL" sz="2000" dirty="0"/>
              <a:t>5. Azure Data </a:t>
            </a:r>
            <a:r>
              <a:rPr lang="pl-PL" sz="2000" dirty="0" err="1"/>
              <a:t>Factory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>
            <a:extLst>
              <a:ext uri="{FF2B5EF4-FFF2-40B4-BE49-F238E27FC236}">
                <a16:creationId xmlns:a16="http://schemas.microsoft.com/office/drawing/2014/main" id="{02A2789B-2A19-EA44-94F2-C961DF80A6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Blok 2</a:t>
            </a:r>
            <a:endParaRPr lang="en-US" dirty="0"/>
          </a:p>
        </p:txBody>
      </p:sp>
      <p:sp>
        <p:nvSpPr>
          <p:cNvPr id="3" name="Symbol zastępczy tekstu 4">
            <a:extLst>
              <a:ext uri="{FF2B5EF4-FFF2-40B4-BE49-F238E27FC236}">
                <a16:creationId xmlns:a16="http://schemas.microsoft.com/office/drawing/2014/main" id="{2906C4A2-5646-F344-886B-BBC038F3C23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22232" cy="4351338"/>
          </a:xfrm>
          <a:prstGeom prst="rect">
            <a:avLst/>
          </a:prstGeom>
        </p:spPr>
        <p:txBody>
          <a:bodyPr/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Schema Matching </a:t>
            </a:r>
            <a:r>
              <a:rPr lang="pl-PL" sz="2800" dirty="0"/>
              <a:t>(dopasowanie struktur tabel)</a:t>
            </a:r>
          </a:p>
          <a:p>
            <a:r>
              <a:rPr lang="en-US" sz="2800" dirty="0"/>
              <a:t>Data Matching &amp; Merging</a:t>
            </a:r>
            <a:r>
              <a:rPr lang="pl-PL" sz="2800" dirty="0"/>
              <a:t> (dopasowywanie i łączenie danych)</a:t>
            </a:r>
          </a:p>
        </p:txBody>
      </p:sp>
    </p:spTree>
    <p:extLst>
      <p:ext uri="{BB962C8B-B14F-4D97-AF65-F5344CB8AC3E}">
        <p14:creationId xmlns:p14="http://schemas.microsoft.com/office/powerpoint/2010/main" val="213534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9">
            <a:extLst>
              <a:ext uri="{FF2B5EF4-FFF2-40B4-BE49-F238E27FC236}">
                <a16:creationId xmlns:a16="http://schemas.microsoft.com/office/drawing/2014/main" id="{B134557A-122B-094B-82FE-B212F604F6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6942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Dopasowanie łańcuchów – wyzwania	</a:t>
            </a:r>
            <a:endParaRPr lang="pl-PL" sz="4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60">
            <a:extLst>
              <a:ext uri="{FF2B5EF4-FFF2-40B4-BE49-F238E27FC236}">
                <a16:creationId xmlns:a16="http://schemas.microsoft.com/office/drawing/2014/main" id="{CA41285C-70A0-6848-8A40-3FBF9948D1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942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itchFamily="34" charset="0"/>
              <a:buNone/>
            </a:pP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Literówki, błędy OCR (Janusz –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Januzs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Różnice w formatowaniu np. dat (16/05/2018 – 16.05.2018)</a:t>
            </a: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Skróty, pomijanie znaków (PM Lublin – Prezydent Miasta Lublin)</a:t>
            </a: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Używanie nazw potocznych (Tomasz - Tomek)</a:t>
            </a: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Modyfikacja części łańcucha (Wydział Podstaw Techniki Politechniki Lubelskiej, Politechnika Lubelska W. Podstaw Techniki)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715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5">
            <a:extLst>
              <a:ext uri="{FF2B5EF4-FFF2-40B4-BE49-F238E27FC236}">
                <a16:creationId xmlns:a16="http://schemas.microsoft.com/office/drawing/2014/main" id="{E07E3A61-9BF7-3446-8DCF-B75FE53F2F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622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Miary podobieństw</a:t>
            </a:r>
            <a:endParaRPr lang="pl-PL" sz="4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96">
            <a:extLst>
              <a:ext uri="{FF2B5EF4-FFF2-40B4-BE49-F238E27FC236}">
                <a16:creationId xmlns:a16="http://schemas.microsoft.com/office/drawing/2014/main" id="{14885319-5CF1-9B48-A75C-3119E12429B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222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Sekwencyjne – edycyjna miara </a:t>
            </a:r>
            <a:r>
              <a:rPr lang="pl-PL" dirty="0"/>
              <a:t>odległości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Levenshteina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Needleman-Wunch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afiniczne kary za przerwy (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affine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gap),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-Waterman, Jaro, Jaro-Winkler</a:t>
            </a: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Oparte na zbiorach – nakładanie (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TF/IDF, kosinusowe</a:t>
            </a:r>
            <a:endParaRPr lang="pl-PL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Hybrydowe – uogólniony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miękki TF/IDF,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Monge-Elkan</a:t>
            </a:r>
            <a:endParaRPr lang="pl-P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Fonetyczne - 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Soundex</a:t>
            </a:r>
            <a:r>
              <a:rPr lang="pl-P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l-PL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Metaphone</a:t>
            </a:r>
            <a:endParaRPr lang="pl-P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7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</a:pPr>
            <a:endParaRPr lang="pl-PL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50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endParaRPr lang="pl-PL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66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>
            <a:extLst>
              <a:ext uri="{FF2B5EF4-FFF2-40B4-BE49-F238E27FC236}">
                <a16:creationId xmlns:a16="http://schemas.microsoft.com/office/drawing/2014/main" id="{2A762288-FBCB-4342-8749-E418B2F3DE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622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defTabSz="685783">
              <a:spcBef>
                <a:spcPct val="0"/>
              </a:spcBef>
              <a:buNone/>
              <a:defRPr sz="33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ym typeface="Calibri"/>
              </a:rPr>
              <a:t>Miary sekwencyjne</a:t>
            </a:r>
            <a:endParaRPr lang="pl-PL" dirty="0"/>
          </a:p>
        </p:txBody>
      </p:sp>
      <p:sp>
        <p:nvSpPr>
          <p:cNvPr id="3" name="Shape 109">
            <a:extLst>
              <a:ext uri="{FF2B5EF4-FFF2-40B4-BE49-F238E27FC236}">
                <a16:creationId xmlns:a16="http://schemas.microsoft.com/office/drawing/2014/main" id="{315302CB-2CC8-8847-9E26-9254E7FF24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222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ogół odległość pomiędzy dwoma łańcuchami jest niemalejącą funkcją ilości operacji edycyjnych niezbędnych do przekształcenia pierwszego na drugi.</a:t>
            </a:r>
            <a:endParaRPr lang="pl-PL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miara 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Levenshteina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zlicza operacje edycyjne (za wyjątkiem transpozycji): wstaw, usuń, zamień</a:t>
            </a:r>
            <a:endParaRPr lang="pl-PL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naturalnym rozszerzeniem jest zróżnicowanie kosztów poszczególnych operacji (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Needleman-Wunsch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albo wręcz uzależnienie ich od modelu języka. Można też rozszerzyć zbiór dozwolonych operacji na tekście (np. 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-Waterman).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5976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4">
            <a:extLst>
              <a:ext uri="{FF2B5EF4-FFF2-40B4-BE49-F238E27FC236}">
                <a16:creationId xmlns:a16="http://schemas.microsoft.com/office/drawing/2014/main" id="{5678F7F2-8CAD-0341-B2C9-2284A8836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pl-PL" dirty="0"/>
              <a:t>Podobieństwo</a:t>
            </a:r>
            <a:endParaRPr lang="pl-PL" sz="4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35">
            <a:extLst>
              <a:ext uri="{FF2B5EF4-FFF2-40B4-BE49-F238E27FC236}">
                <a16:creationId xmlns:a16="http://schemas.microsoft.com/office/drawing/2014/main" id="{59AF9273-A8D5-4B4E-ABCA-6F56F0C5D72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4782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Podobieństwo to miara jak bardzo podobne do siebie są obiekty – odległość z wymiarami reprezentującymi cechy </a:t>
            </a:r>
            <a:r>
              <a:rPr lang="pl-PL" sz="2000" dirty="0"/>
              <a:t>obiektów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(mała odległość – duże podobieństwo)</a:t>
            </a:r>
            <a:endParaRPr lang="pl-PL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Podobieństwo jest subiektywne i wysoko zależne od domeny i aplikacji (owoce podobne ze względu na kolor lub smak)</a:t>
            </a:r>
            <a:endParaRPr lang="pl-PL" sz="2000" dirty="0"/>
          </a:p>
          <a:p>
            <a:pPr marL="228600" indent="-50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endParaRPr lang="pl-PL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T1: I want to be 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Iron Man</a:t>
            </a:r>
            <a:endParaRPr lang="pl-PL" sz="2000" dirty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T2: My 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dream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pl-P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Iron Man</a:t>
            </a:r>
            <a:endParaRPr lang="pl-PL" sz="2000" dirty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l-P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[I, WANT, TO, BE, AN, IRON, MAN, MY, DREAM, IS]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26575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">
            <a:extLst>
              <a:ext uri="{FF2B5EF4-FFF2-40B4-BE49-F238E27FC236}">
                <a16:creationId xmlns:a16="http://schemas.microsoft.com/office/drawing/2014/main" id="{39E19B9E-D042-D249-9218-76F05D66F9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pl-PL" dirty="0">
                <a:sym typeface="Calibri"/>
              </a:rPr>
              <a:t>Miara podobieństwa </a:t>
            </a:r>
            <a:r>
              <a:rPr lang="pl-PL" dirty="0" err="1">
                <a:sym typeface="Calibri"/>
              </a:rPr>
              <a:t>Jaccarda</a:t>
            </a:r>
            <a:endParaRPr lang="pl-PL" dirty="0"/>
          </a:p>
        </p:txBody>
      </p:sp>
      <p:sp>
        <p:nvSpPr>
          <p:cNvPr id="3" name="Shape 153">
            <a:extLst>
              <a:ext uri="{FF2B5EF4-FFF2-40B4-BE49-F238E27FC236}">
                <a16:creationId xmlns:a16="http://schemas.microsoft.com/office/drawing/2014/main" id="{51DCDCB7-A0C6-554A-B032-2723441F69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478216" cy="43513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843" t="-3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l-PL" dirty="0"/>
          </a:p>
        </p:txBody>
      </p:sp>
      <p:sp>
        <p:nvSpPr>
          <p:cNvPr id="4" name="Shape 154" descr="{\displaystyle J(A,B)={{|A\cap B|} \over {|A\cup B|}}}">
            <a:extLst>
              <a:ext uri="{FF2B5EF4-FFF2-40B4-BE49-F238E27FC236}">
                <a16:creationId xmlns:a16="http://schemas.microsoft.com/office/drawing/2014/main" id="{94FB1C56-ABF1-284D-8D5D-69C931A2F535}"/>
              </a:ext>
            </a:extLst>
          </p:cNvPr>
          <p:cNvSpPr/>
          <p:nvPr/>
        </p:nvSpPr>
        <p:spPr>
          <a:xfrm>
            <a:off x="5943600" y="3276600"/>
            <a:ext cx="21676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8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A5438EF-E34C-43D4-9D1D-84FF70CD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0954"/>
            <a:ext cx="5492413" cy="15594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72DB69-CDA8-4BB2-815D-CDC486D30F30}"/>
              </a:ext>
            </a:extLst>
          </p:cNvPr>
          <p:cNvSpPr txBox="1">
            <a:spLocks/>
          </p:cNvSpPr>
          <p:nvPr/>
        </p:nvSpPr>
        <p:spPr>
          <a:xfrm>
            <a:off x="5940152" y="1917161"/>
            <a:ext cx="3037013" cy="3312039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Cechy</a:t>
            </a:r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Wektor cech</a:t>
            </a:r>
            <a:endParaRPr lang="en-US" sz="24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868A699A-BBBD-4EDF-9749-635E01EB0903}"/>
              </a:ext>
            </a:extLst>
          </p:cNvPr>
          <p:cNvGrpSpPr/>
          <p:nvPr/>
        </p:nvGrpSpPr>
        <p:grpSpPr>
          <a:xfrm>
            <a:off x="251519" y="3861048"/>
            <a:ext cx="8892481" cy="1813973"/>
            <a:chOff x="1141410" y="4651538"/>
            <a:chExt cx="9086785" cy="1657822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E389DC34-5529-4F60-B9C6-9C4B39F1F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21" b="1"/>
            <a:stretch/>
          </p:blipFill>
          <p:spPr>
            <a:xfrm>
              <a:off x="1141410" y="4651538"/>
              <a:ext cx="8529745" cy="165782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A329EDD1-EFF6-4E33-9C5E-A5E866A91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 l="2" r="-19818" b="5228"/>
            <a:stretch/>
          </p:blipFill>
          <p:spPr>
            <a:xfrm>
              <a:off x="9646169" y="4651538"/>
              <a:ext cx="582026" cy="1657822"/>
            </a:xfrm>
            <a:prstGeom prst="rect">
              <a:avLst/>
            </a:prstGeom>
          </p:spPr>
        </p:pic>
      </p:grpSp>
      <p:sp>
        <p:nvSpPr>
          <p:cNvPr id="7" name="Prostokąt 6">
            <a:extLst>
              <a:ext uri="{FF2B5EF4-FFF2-40B4-BE49-F238E27FC236}">
                <a16:creationId xmlns:a16="http://schemas.microsoft.com/office/drawing/2014/main" id="{DF6CA17C-BF97-4D8F-AEF9-B3D03D6495F5}"/>
              </a:ext>
            </a:extLst>
          </p:cNvPr>
          <p:cNvSpPr/>
          <p:nvPr/>
        </p:nvSpPr>
        <p:spPr>
          <a:xfrm>
            <a:off x="8574419" y="3861838"/>
            <a:ext cx="402747" cy="181111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6B9DA87-10D8-49E6-A809-FE7A1B0B0717}"/>
              </a:ext>
            </a:extLst>
          </p:cNvPr>
          <p:cNvSpPr/>
          <p:nvPr/>
        </p:nvSpPr>
        <p:spPr>
          <a:xfrm>
            <a:off x="1034325" y="4475479"/>
            <a:ext cx="7942841" cy="23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69684EE-A6C6-4B1E-9BBE-682DCE1B6219}"/>
              </a:ext>
            </a:extLst>
          </p:cNvPr>
          <p:cNvSpPr/>
          <p:nvPr/>
        </p:nvSpPr>
        <p:spPr>
          <a:xfrm>
            <a:off x="1034324" y="5289345"/>
            <a:ext cx="7942841" cy="383608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aśnienie: wygięta linia 9">
            <a:extLst>
              <a:ext uri="{FF2B5EF4-FFF2-40B4-BE49-F238E27FC236}">
                <a16:creationId xmlns:a16="http://schemas.microsoft.com/office/drawing/2014/main" id="{30D1AE32-6B0B-40DA-B77A-3D15228A03E6}"/>
              </a:ext>
            </a:extLst>
          </p:cNvPr>
          <p:cNvSpPr/>
          <p:nvPr/>
        </p:nvSpPr>
        <p:spPr>
          <a:xfrm>
            <a:off x="6156177" y="1012500"/>
            <a:ext cx="1706740" cy="7285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040"/>
              <a:gd name="adj6" fmla="val -34064"/>
            </a:avLst>
          </a:prstGeom>
          <a:ln>
            <a:solidFill>
              <a:srgbClr val="FFA91B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sp>
        <p:nvSpPr>
          <p:cNvPr id="11" name="Objaśnienie: wygięta linia 10">
            <a:extLst>
              <a:ext uri="{FF2B5EF4-FFF2-40B4-BE49-F238E27FC236}">
                <a16:creationId xmlns:a16="http://schemas.microsoft.com/office/drawing/2014/main" id="{EF3DFEE1-7C8B-488D-B6D6-D9FFACF476F6}"/>
              </a:ext>
            </a:extLst>
          </p:cNvPr>
          <p:cNvSpPr/>
          <p:nvPr/>
        </p:nvSpPr>
        <p:spPr>
          <a:xfrm>
            <a:off x="6156177" y="1328731"/>
            <a:ext cx="1706740" cy="7285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040"/>
              <a:gd name="adj6" fmla="val -34064"/>
            </a:avLst>
          </a:prstGeom>
          <a:ln>
            <a:solidFill>
              <a:srgbClr val="FFA91B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Levenshtein</a:t>
            </a:r>
            <a:r>
              <a:rPr lang="en-US" dirty="0"/>
              <a:t> similarity</a:t>
            </a:r>
          </a:p>
        </p:txBody>
      </p:sp>
      <p:sp>
        <p:nvSpPr>
          <p:cNvPr id="12" name="Objaśnienie: wygięta linia 11">
            <a:extLst>
              <a:ext uri="{FF2B5EF4-FFF2-40B4-BE49-F238E27FC236}">
                <a16:creationId xmlns:a16="http://schemas.microsoft.com/office/drawing/2014/main" id="{6CE9CA48-D9DF-4701-9054-DE475BEC40B6}"/>
              </a:ext>
            </a:extLst>
          </p:cNvPr>
          <p:cNvSpPr/>
          <p:nvPr/>
        </p:nvSpPr>
        <p:spPr>
          <a:xfrm>
            <a:off x="6156177" y="1579226"/>
            <a:ext cx="1706740" cy="7285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040"/>
              <a:gd name="adj6" fmla="val -34064"/>
            </a:avLst>
          </a:prstGeom>
          <a:solidFill>
            <a:srgbClr val="00B050"/>
          </a:solidFill>
          <a:ln>
            <a:solidFill>
              <a:srgbClr val="F0F0F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Jaro </a:t>
            </a:r>
            <a:r>
              <a:rPr lang="pl-PL" dirty="0" err="1"/>
              <a:t>distance</a:t>
            </a:r>
            <a:endParaRPr lang="en-US" dirty="0"/>
          </a:p>
        </p:txBody>
      </p:sp>
      <p:sp>
        <p:nvSpPr>
          <p:cNvPr id="13" name="Objaśnienie: wygięta linia 12">
            <a:extLst>
              <a:ext uri="{FF2B5EF4-FFF2-40B4-BE49-F238E27FC236}">
                <a16:creationId xmlns:a16="http://schemas.microsoft.com/office/drawing/2014/main" id="{36C01B81-C21D-4ABD-805F-18E9261625CF}"/>
              </a:ext>
            </a:extLst>
          </p:cNvPr>
          <p:cNvSpPr/>
          <p:nvPr/>
        </p:nvSpPr>
        <p:spPr>
          <a:xfrm>
            <a:off x="6156176" y="1866108"/>
            <a:ext cx="1706740" cy="7285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040"/>
              <a:gd name="adj6" fmla="val -34064"/>
            </a:avLst>
          </a:prstGeom>
          <a:solidFill>
            <a:srgbClr val="00B050"/>
          </a:solidFill>
          <a:ln>
            <a:solidFill>
              <a:srgbClr val="F0F0F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Jaro -Winkler </a:t>
            </a:r>
            <a:r>
              <a:rPr lang="pl-PL" dirty="0" err="1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pl-PL" dirty="0"/>
              <a:t>Integracja wieloźródłowych heterogenicznych danych przy użyciu języka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Cieplak &amp; Cieplak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4DCB46-3F0F-4DD8-AE0B-7BB4B906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Więcej o miarach podobieństwa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5E069-DCAE-4C79-A929-B5A606DB5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Pakiet </a:t>
            </a:r>
            <a:r>
              <a:rPr lang="pl-PL" sz="2800" b="1" i="1" dirty="0">
                <a:hlinkClick r:id="rId2"/>
              </a:rPr>
              <a:t>py_stringmatching</a:t>
            </a:r>
            <a:endParaRPr lang="pl-PL" sz="2800" b="1" i="1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58953A8-FD29-4792-9A9E-97C09C18E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Dopasowanie encji – ML</a:t>
            </a:r>
            <a:endParaRPr lang="en-US" altLang="en-US" dirty="0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65FF481-E8CC-4D7E-9877-459A2B38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0"/>
            <a:ext cx="15240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  f</a:t>
            </a:r>
            <a:r>
              <a:rPr lang="en-US" altLang="en-US" baseline="-25000"/>
              <a:t>2</a:t>
            </a:r>
            <a:r>
              <a:rPr lang="en-US" altLang="en-US"/>
              <a:t> …f</a:t>
            </a:r>
            <a:r>
              <a:rPr lang="en-US" altLang="en-US" baseline="-25000"/>
              <a:t>n</a:t>
            </a:r>
            <a:r>
              <a:rPr lang="en-US" altLang="en-US"/>
              <a:t>   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92F66823-8A5D-4984-BC5E-1F42C29E9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187460"/>
            <a:ext cx="2290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en-US" dirty="0"/>
              <a:t>Funkcje podobieństwa</a:t>
            </a:r>
            <a:endParaRPr lang="en-US" altLang="en-US" dirty="0"/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13AB6FB2-0B75-412F-99A8-F89473DD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54" y="1414354"/>
            <a:ext cx="1543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l-PL" altLang="en-US" dirty="0"/>
              <a:t>Pary encji z etykietami</a:t>
            </a:r>
            <a:endParaRPr lang="en-US" altLang="en-US" dirty="0"/>
          </a:p>
        </p:txBody>
      </p:sp>
      <p:sp>
        <p:nvSpPr>
          <p:cNvPr id="88072" name="AutoShape 8">
            <a:extLst>
              <a:ext uri="{FF2B5EF4-FFF2-40B4-BE49-F238E27FC236}">
                <a16:creationId xmlns:a16="http://schemas.microsoft.com/office/drawing/2014/main" id="{4E422E69-91A0-481F-87B7-C59BDC0C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96" y="2057400"/>
            <a:ext cx="1371600" cy="20574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altLang="en-US" sz="1600" dirty="0"/>
          </a:p>
          <a:p>
            <a:r>
              <a:rPr lang="en-US" altLang="en-US" sz="1600" dirty="0"/>
              <a:t>Record 1   D </a:t>
            </a:r>
          </a:p>
          <a:p>
            <a:r>
              <a:rPr lang="en-US" altLang="en-US" sz="1600" dirty="0"/>
              <a:t>Record 2</a:t>
            </a:r>
          </a:p>
          <a:p>
            <a:endParaRPr lang="en-US" altLang="en-US" sz="1600" dirty="0"/>
          </a:p>
          <a:p>
            <a:r>
              <a:rPr lang="en-US" altLang="en-US" sz="1600" dirty="0"/>
              <a:t>Record 1   N</a:t>
            </a:r>
          </a:p>
          <a:p>
            <a:r>
              <a:rPr lang="en-US" altLang="en-US" sz="1600" dirty="0"/>
              <a:t>Record 3</a:t>
            </a:r>
          </a:p>
          <a:p>
            <a:endParaRPr lang="en-US" altLang="en-US" sz="1600" dirty="0"/>
          </a:p>
          <a:p>
            <a:r>
              <a:rPr lang="en-US" altLang="en-US" sz="1600" dirty="0"/>
              <a:t>Record 4   D</a:t>
            </a:r>
          </a:p>
          <a:p>
            <a:r>
              <a:rPr lang="en-US" altLang="en-US" sz="1600" dirty="0"/>
              <a:t>Record 5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id="{DD6FE87D-F2C9-49F1-820A-D3F321DB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88076" name="Group 12">
            <a:extLst>
              <a:ext uri="{FF2B5EF4-FFF2-40B4-BE49-F238E27FC236}">
                <a16:creationId xmlns:a16="http://schemas.microsoft.com/office/drawing/2014/main" id="{D2B88ACC-FD27-43FE-B937-9FF92611175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57400"/>
            <a:ext cx="1905000" cy="2057400"/>
            <a:chOff x="1200" y="1440"/>
            <a:chExt cx="1200" cy="1296"/>
          </a:xfrm>
        </p:grpSpPr>
        <p:sp>
          <p:nvSpPr>
            <p:cNvPr id="88073" name="Rectangle 9">
              <a:extLst>
                <a:ext uri="{FF2B5EF4-FFF2-40B4-BE49-F238E27FC236}">
                  <a16:creationId xmlns:a16="http://schemas.microsoft.com/office/drawing/2014/main" id="{B8173C51-99E5-4EBD-BF8D-D0763467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0"/>
              <a:ext cx="1200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/>
                <a:t>1.0  0.4  … 0.2   1</a:t>
              </a:r>
            </a:p>
            <a:p>
              <a:endParaRPr lang="en-US" altLang="en-US" sz="1600"/>
            </a:p>
            <a:p>
              <a:endParaRPr lang="en-US" altLang="en-US" sz="1600"/>
            </a:p>
            <a:p>
              <a:r>
                <a:rPr lang="en-US" altLang="en-US" sz="1600"/>
                <a:t>0.0  0.1  … 0.3   0</a:t>
              </a:r>
            </a:p>
            <a:p>
              <a:endParaRPr lang="en-US" altLang="en-US" sz="1600"/>
            </a:p>
            <a:p>
              <a:endParaRPr lang="en-US" altLang="en-US" sz="1600"/>
            </a:p>
            <a:p>
              <a:r>
                <a:rPr lang="en-US" altLang="en-US" sz="1600"/>
                <a:t>0.3  0.4  … 0.4   1</a:t>
              </a:r>
            </a:p>
            <a:p>
              <a:endParaRPr lang="en-US" altLang="en-US" sz="1600"/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FFA85946-7F2D-4A63-8942-B6B9CEBE8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4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13" name="Group 49">
            <a:extLst>
              <a:ext uri="{FF2B5EF4-FFF2-40B4-BE49-F238E27FC236}">
                <a16:creationId xmlns:a16="http://schemas.microsoft.com/office/drawing/2014/main" id="{A784ADD3-980C-424E-B85F-874CF056CB4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354514"/>
            <a:ext cx="1689100" cy="2046288"/>
            <a:chOff x="300" y="2647"/>
            <a:chExt cx="1064" cy="1289"/>
          </a:xfrm>
        </p:grpSpPr>
        <p:sp>
          <p:nvSpPr>
            <p:cNvPr id="88114" name="AutoShape 50">
              <a:extLst>
                <a:ext uri="{FF2B5EF4-FFF2-40B4-BE49-F238E27FC236}">
                  <a16:creationId xmlns:a16="http://schemas.microsoft.com/office/drawing/2014/main" id="{192BAE88-6EB1-4DBE-9B0D-8046CF25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80"/>
              <a:ext cx="864" cy="1056"/>
            </a:xfrm>
            <a:prstGeom prst="foldedCorner">
              <a:avLst>
                <a:gd name="adj" fmla="val 12500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en-US" sz="1600"/>
            </a:p>
            <a:p>
              <a:r>
                <a:rPr lang="en-US" altLang="en-US" sz="1600"/>
                <a:t>Record 6  </a:t>
              </a:r>
            </a:p>
            <a:p>
              <a:r>
                <a:rPr lang="en-US" altLang="en-US" sz="1600"/>
                <a:t>Record 7</a:t>
              </a:r>
            </a:p>
            <a:p>
              <a:r>
                <a:rPr lang="en-US" altLang="en-US" sz="1600"/>
                <a:t>Record 8 </a:t>
              </a:r>
            </a:p>
            <a:p>
              <a:r>
                <a:rPr lang="en-US" altLang="en-US" sz="1600"/>
                <a:t>Record 9</a:t>
              </a:r>
            </a:p>
            <a:p>
              <a:r>
                <a:rPr lang="en-US" altLang="en-US" sz="1600"/>
                <a:t>Record 10</a:t>
              </a:r>
            </a:p>
            <a:p>
              <a:r>
                <a:rPr lang="en-US" altLang="en-US" sz="1600"/>
                <a:t>Record 11</a:t>
              </a:r>
            </a:p>
            <a:p>
              <a:endParaRPr lang="en-US" altLang="en-US" sz="1600"/>
            </a:p>
          </p:txBody>
        </p:sp>
        <p:sp>
          <p:nvSpPr>
            <p:cNvPr id="88115" name="Text Box 51">
              <a:extLst>
                <a:ext uri="{FF2B5EF4-FFF2-40B4-BE49-F238E27FC236}">
                  <a16:creationId xmlns:a16="http://schemas.microsoft.com/office/drawing/2014/main" id="{21825F6C-23E7-4D96-95A1-63436129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2647"/>
              <a:ext cx="10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pl-PL" altLang="en-US" dirty="0"/>
                <a:t>Pary bez etykiet</a:t>
              </a:r>
              <a:endParaRPr lang="en-US" altLang="en-US" dirty="0"/>
            </a:p>
          </p:txBody>
        </p:sp>
      </p:grpSp>
      <p:grpSp>
        <p:nvGrpSpPr>
          <p:cNvPr id="88116" name="Group 52">
            <a:extLst>
              <a:ext uri="{FF2B5EF4-FFF2-40B4-BE49-F238E27FC236}">
                <a16:creationId xmlns:a16="http://schemas.microsoft.com/office/drawing/2014/main" id="{867265BA-5519-41FF-B535-3B029D1FAA7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72136"/>
            <a:ext cx="1905000" cy="1981200"/>
            <a:chOff x="1200" y="1440"/>
            <a:chExt cx="1200" cy="1296"/>
          </a:xfrm>
        </p:grpSpPr>
        <p:sp>
          <p:nvSpPr>
            <p:cNvPr id="88117" name="Rectangle 53">
              <a:extLst>
                <a:ext uri="{FF2B5EF4-FFF2-40B4-BE49-F238E27FC236}">
                  <a16:creationId xmlns:a16="http://schemas.microsoft.com/office/drawing/2014/main" id="{A3B9D16E-F168-4A31-9E31-83CC6F6ED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0"/>
              <a:ext cx="1200" cy="1296"/>
            </a:xfrm>
            <a:prstGeom prst="rect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en-US" sz="1600"/>
                <a:t>0.0  0.1  … 0.3   ?</a:t>
              </a:r>
            </a:p>
            <a:p>
              <a:r>
                <a:rPr lang="en-US" altLang="en-US" sz="1600"/>
                <a:t>1.0  0.4  … 0.2   ?</a:t>
              </a:r>
            </a:p>
            <a:p>
              <a:r>
                <a:rPr lang="en-US" altLang="en-US" sz="1600"/>
                <a:t>0.6  0.2  … 0.5   ?</a:t>
              </a:r>
            </a:p>
            <a:p>
              <a:r>
                <a:rPr lang="en-US" altLang="en-US" sz="1600"/>
                <a:t>0.7  0.1  … 0.6   ?</a:t>
              </a:r>
            </a:p>
            <a:p>
              <a:r>
                <a:rPr lang="en-US" altLang="en-US" sz="1600"/>
                <a:t>0.3  0.4  … 0.4   ?</a:t>
              </a:r>
            </a:p>
            <a:p>
              <a:r>
                <a:rPr lang="en-US" altLang="en-US" sz="1600"/>
                <a:t>0.0  0.1  … 0.1   ?</a:t>
              </a:r>
            </a:p>
            <a:p>
              <a:r>
                <a:rPr lang="en-US" altLang="en-US" sz="1600"/>
                <a:t>0.3  0.8  … 0.1   ?</a:t>
              </a:r>
            </a:p>
            <a:p>
              <a:r>
                <a:rPr lang="en-US" altLang="en-US" sz="1600"/>
                <a:t>0.6  0.1  … 0.5   ?</a:t>
              </a:r>
            </a:p>
          </p:txBody>
        </p:sp>
        <p:sp>
          <p:nvSpPr>
            <p:cNvPr id="88118" name="Line 54">
              <a:extLst>
                <a:ext uri="{FF2B5EF4-FFF2-40B4-BE49-F238E27FC236}">
                  <a16:creationId xmlns:a16="http://schemas.microsoft.com/office/drawing/2014/main" id="{3C6995BA-83BB-4314-B6A8-22CF61D3D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4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29" name="Group 65">
            <a:extLst>
              <a:ext uri="{FF2B5EF4-FFF2-40B4-BE49-F238E27FC236}">
                <a16:creationId xmlns:a16="http://schemas.microsoft.com/office/drawing/2014/main" id="{0BBF9F45-3CE3-4B6F-95CC-1711D83623F9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810000"/>
            <a:ext cx="2514600" cy="2590800"/>
            <a:chOff x="3744" y="2400"/>
            <a:chExt cx="1584" cy="1632"/>
          </a:xfrm>
        </p:grpSpPr>
        <p:grpSp>
          <p:nvGrpSpPr>
            <p:cNvPr id="88128" name="Group 64">
              <a:extLst>
                <a:ext uri="{FF2B5EF4-FFF2-40B4-BE49-F238E27FC236}">
                  <a16:creationId xmlns:a16="http://schemas.microsoft.com/office/drawing/2014/main" id="{84577E1C-7178-4833-B08C-D3B5B6501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784"/>
              <a:ext cx="1200" cy="1248"/>
              <a:chOff x="4128" y="2784"/>
              <a:chExt cx="1200" cy="1248"/>
            </a:xfrm>
          </p:grpSpPr>
          <p:sp>
            <p:nvSpPr>
              <p:cNvPr id="88124" name="Rectangle 60">
                <a:extLst>
                  <a:ext uri="{FF2B5EF4-FFF2-40B4-BE49-F238E27FC236}">
                    <a16:creationId xmlns:a16="http://schemas.microsoft.com/office/drawing/2014/main" id="{23090FA6-9335-4CAE-A68E-F9CFCECA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1200" cy="1248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en-US" sz="1600"/>
                  <a:t>0.0  0.1  … 0.3   0</a:t>
                </a:r>
              </a:p>
              <a:p>
                <a:r>
                  <a:rPr lang="en-US" altLang="en-US" sz="1600"/>
                  <a:t>1.0  0.4  … 0.2   1</a:t>
                </a:r>
              </a:p>
              <a:p>
                <a:r>
                  <a:rPr lang="en-US" altLang="en-US" sz="1600"/>
                  <a:t>0.6  0.2  … 0.5   0</a:t>
                </a:r>
              </a:p>
              <a:p>
                <a:r>
                  <a:rPr lang="en-US" altLang="en-US" sz="1600"/>
                  <a:t>0.7  0.1  … 0.6   0</a:t>
                </a:r>
              </a:p>
              <a:p>
                <a:r>
                  <a:rPr lang="en-US" altLang="en-US" sz="1600"/>
                  <a:t>0.3  0.4  … 0.4   1</a:t>
                </a:r>
              </a:p>
              <a:p>
                <a:r>
                  <a:rPr lang="en-US" altLang="en-US" sz="1600"/>
                  <a:t>0.0  0.1  … 0.1   0</a:t>
                </a:r>
              </a:p>
              <a:p>
                <a:r>
                  <a:rPr lang="en-US" altLang="en-US" sz="1600"/>
                  <a:t>0.3  0.8  … 0.1   1</a:t>
                </a:r>
              </a:p>
              <a:p>
                <a:r>
                  <a:rPr lang="en-US" altLang="en-US" sz="1600"/>
                  <a:t>0.6  0.1  … 0.5   1</a:t>
                </a:r>
              </a:p>
            </p:txBody>
          </p:sp>
          <p:sp>
            <p:nvSpPr>
              <p:cNvPr id="88125" name="Line 61">
                <a:extLst>
                  <a:ext uri="{FF2B5EF4-FFF2-40B4-BE49-F238E27FC236}">
                    <a16:creationId xmlns:a16="http://schemas.microsoft.com/office/drawing/2014/main" id="{23A2861D-57F7-4949-BB2A-F3D3EC9F7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784"/>
                <a:ext cx="0" cy="1248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8126" name="AutoShape 62">
              <a:extLst>
                <a:ext uri="{FF2B5EF4-FFF2-40B4-BE49-F238E27FC236}">
                  <a16:creationId xmlns:a16="http://schemas.microsoft.com/office/drawing/2014/main" id="{502C629E-6E23-4515-BDC1-29C1C78F4A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4209869">
              <a:off x="3744" y="2400"/>
              <a:ext cx="239" cy="881"/>
            </a:xfrm>
            <a:prstGeom prst="upArrow">
              <a:avLst>
                <a:gd name="adj1" fmla="val 50000"/>
                <a:gd name="adj2" fmla="val 92155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27" name="Group 63">
            <a:extLst>
              <a:ext uri="{FF2B5EF4-FFF2-40B4-BE49-F238E27FC236}">
                <a16:creationId xmlns:a16="http://schemas.microsoft.com/office/drawing/2014/main" id="{5C869EC3-265C-450C-800D-1D7A5295B55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14600"/>
            <a:ext cx="2133600" cy="1219200"/>
            <a:chOff x="2592" y="1584"/>
            <a:chExt cx="1344" cy="768"/>
          </a:xfrm>
        </p:grpSpPr>
        <p:sp>
          <p:nvSpPr>
            <p:cNvPr id="88081" name="AutoShape 17">
              <a:extLst>
                <a:ext uri="{FF2B5EF4-FFF2-40B4-BE49-F238E27FC236}">
                  <a16:creationId xmlns:a16="http://schemas.microsoft.com/office/drawing/2014/main" id="{7D2A4830-D130-491D-AF96-BAB81E00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4" name="AutoShape 20">
              <a:extLst>
                <a:ext uri="{FF2B5EF4-FFF2-40B4-BE49-F238E27FC236}">
                  <a16:creationId xmlns:a16="http://schemas.microsoft.com/office/drawing/2014/main" id="{1B88B25C-2C15-45B7-AC09-2A079144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960" cy="76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l-PL" altLang="en-US" dirty="0"/>
                <a:t>Klasyfikator</a:t>
              </a:r>
              <a:endParaRPr lang="en-US" altLang="en-US" dirty="0"/>
            </a:p>
          </p:txBody>
        </p:sp>
      </p:grpSp>
      <p:sp>
        <p:nvSpPr>
          <p:cNvPr id="88119" name="AutoShape 55">
            <a:extLst>
              <a:ext uri="{FF2B5EF4-FFF2-40B4-BE49-F238E27FC236}">
                <a16:creationId xmlns:a16="http://schemas.microsoft.com/office/drawing/2014/main" id="{FA91C6F9-A3A7-4DD8-B82E-9E00B3C2B9FC}"/>
              </a:ext>
            </a:extLst>
          </p:cNvPr>
          <p:cNvSpPr>
            <a:spLocks noChangeArrowheads="1"/>
          </p:cNvSpPr>
          <p:nvPr/>
        </p:nvSpPr>
        <p:spPr bwMode="auto">
          <a:xfrm rot="2092086">
            <a:off x="4399760" y="3767561"/>
            <a:ext cx="379413" cy="1398588"/>
          </a:xfrm>
          <a:prstGeom prst="upArrow">
            <a:avLst>
              <a:gd name="adj1" fmla="val 50000"/>
              <a:gd name="adj2" fmla="val 92155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88158" name="Group 94">
            <a:extLst>
              <a:ext uri="{FF2B5EF4-FFF2-40B4-BE49-F238E27FC236}">
                <a16:creationId xmlns:a16="http://schemas.microsoft.com/office/drawing/2014/main" id="{0564E5A2-5539-44CC-B15D-D734144B4A8B}"/>
              </a:ext>
            </a:extLst>
          </p:cNvPr>
          <p:cNvGrpSpPr>
            <a:grpSpLocks/>
          </p:cNvGrpSpPr>
          <p:nvPr/>
        </p:nvGrpSpPr>
        <p:grpSpPr bwMode="auto">
          <a:xfrm>
            <a:off x="4085519" y="627858"/>
            <a:ext cx="4737101" cy="4521201"/>
            <a:chOff x="2640" y="272"/>
            <a:chExt cx="2984" cy="2848"/>
          </a:xfrm>
        </p:grpSpPr>
        <p:sp>
          <p:nvSpPr>
            <p:cNvPr id="88157" name="Rectangle 93">
              <a:extLst>
                <a:ext uri="{FF2B5EF4-FFF2-40B4-BE49-F238E27FC236}">
                  <a16:creationId xmlns:a16="http://schemas.microsoft.com/office/drawing/2014/main" id="{E04C7EEC-C20C-443B-AB5B-5AA24047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576"/>
              <a:ext cx="2928" cy="2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30" name="Group 66">
              <a:extLst>
                <a:ext uri="{FF2B5EF4-FFF2-40B4-BE49-F238E27FC236}">
                  <a16:creationId xmlns:a16="http://schemas.microsoft.com/office/drawing/2014/main" id="{70FDE58E-F274-4EDF-B988-D61582AB4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272"/>
              <a:ext cx="2976" cy="2764"/>
              <a:chOff x="2267" y="648"/>
              <a:chExt cx="3150" cy="2821"/>
            </a:xfrm>
          </p:grpSpPr>
          <p:sp>
            <p:nvSpPr>
              <p:cNvPr id="88131" name="Rectangle 67">
                <a:extLst>
                  <a:ext uri="{FF2B5EF4-FFF2-40B4-BE49-F238E27FC236}">
                    <a16:creationId xmlns:a16="http://schemas.microsoft.com/office/drawing/2014/main" id="{E89EAFC8-1F17-4465-9CC0-E0BAE591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1919"/>
                <a:ext cx="1495" cy="203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AuthorTitleNgrams </a:t>
                </a:r>
                <a:r>
                  <a:rPr lang="en-US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 sz="1400" b="1">
                    <a:latin typeface="Arial" panose="020B0604020202020204" pitchFamily="34" charset="0"/>
                  </a:rPr>
                  <a:t> 0.4</a:t>
                </a:r>
              </a:p>
            </p:txBody>
          </p:sp>
          <p:sp>
            <p:nvSpPr>
              <p:cNvPr id="88133" name="Rectangle 69">
                <a:extLst>
                  <a:ext uri="{FF2B5EF4-FFF2-40B4-BE49-F238E27FC236}">
                    <a16:creationId xmlns:a16="http://schemas.microsoft.com/office/drawing/2014/main" id="{37B03BDA-8C2C-4E21-8121-0860D7F22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1233"/>
                <a:ext cx="1164" cy="203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 err="1">
                    <a:latin typeface="Arial" panose="020B0604020202020204" pitchFamily="34" charset="0"/>
                  </a:rPr>
                  <a:t>YearDifference</a:t>
                </a:r>
                <a:r>
                  <a:rPr lang="en-US" altLang="en-US" sz="1400" b="1" dirty="0">
                    <a:latin typeface="Arial" panose="020B0604020202020204" pitchFamily="34" charset="0"/>
                  </a:rPr>
                  <a:t> &gt; 1</a:t>
                </a:r>
              </a:p>
            </p:txBody>
          </p:sp>
          <p:sp>
            <p:nvSpPr>
              <p:cNvPr id="88132" name="Rectangle 68">
                <a:extLst>
                  <a:ext uri="{FF2B5EF4-FFF2-40B4-BE49-F238E27FC236}">
                    <a16:creationId xmlns:a16="http://schemas.microsoft.com/office/drawing/2014/main" id="{A8BF91A8-8EDE-4C1A-A7E2-51FAF26D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928"/>
                <a:ext cx="1236" cy="203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 err="1">
                    <a:latin typeface="Arial" panose="020B0604020202020204" pitchFamily="34" charset="0"/>
                  </a:rPr>
                  <a:t>AuthorEditDist</a:t>
                </a:r>
                <a:r>
                  <a:rPr lang="en-US" altLang="en-US" sz="1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latin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 sz="1400" b="1" dirty="0">
                    <a:latin typeface="Times New Roman" panose="02020603050405020304" pitchFamily="18" charset="0"/>
                  </a:rPr>
                  <a:t> 0.8</a:t>
                </a:r>
              </a:p>
            </p:txBody>
          </p:sp>
          <p:sp>
            <p:nvSpPr>
              <p:cNvPr id="88134" name="Rectangle 70">
                <a:extLst>
                  <a:ext uri="{FF2B5EF4-FFF2-40B4-BE49-F238E27FC236}">
                    <a16:creationId xmlns:a16="http://schemas.microsoft.com/office/drawing/2014/main" id="{077AAAC5-3FE9-4BF5-ACDE-33ACCC546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04"/>
                <a:ext cx="1365" cy="203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All-Ngrams </a:t>
                </a:r>
                <a:r>
                  <a:rPr lang="en-US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 sz="1400" b="1">
                    <a:latin typeface="Arial" panose="020B0604020202020204" pitchFamily="34" charset="0"/>
                  </a:rPr>
                  <a:t> 0.48</a:t>
                </a:r>
              </a:p>
            </p:txBody>
          </p:sp>
          <p:sp>
            <p:nvSpPr>
              <p:cNvPr id="88135" name="Rectangle 71">
                <a:extLst>
                  <a:ext uri="{FF2B5EF4-FFF2-40B4-BE49-F238E27FC236}">
                    <a16:creationId xmlns:a16="http://schemas.microsoft.com/office/drawing/2014/main" id="{D833B2E4-1536-45BB-9BA8-339C127C9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604"/>
                <a:ext cx="962" cy="194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Non-Duplicate </a:t>
                </a:r>
              </a:p>
            </p:txBody>
          </p:sp>
          <p:sp>
            <p:nvSpPr>
              <p:cNvPr id="88136" name="Rectangle 72">
                <a:extLst>
                  <a:ext uri="{FF2B5EF4-FFF2-40B4-BE49-F238E27FC236}">
                    <a16:creationId xmlns:a16="http://schemas.microsoft.com/office/drawing/2014/main" id="{0CAF3DD0-595D-4533-AD00-AA8F366F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928"/>
                <a:ext cx="1107" cy="195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Non Duplicate </a:t>
                </a:r>
              </a:p>
            </p:txBody>
          </p:sp>
          <p:sp>
            <p:nvSpPr>
              <p:cNvPr id="88137" name="Rectangle 73">
                <a:extLst>
                  <a:ext uri="{FF2B5EF4-FFF2-40B4-BE49-F238E27FC236}">
                    <a16:creationId xmlns:a16="http://schemas.microsoft.com/office/drawing/2014/main" id="{2A0C282E-77CD-43E0-9161-45E90D44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265"/>
                <a:ext cx="669" cy="194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Duplicate </a:t>
                </a:r>
              </a:p>
            </p:txBody>
          </p:sp>
          <p:sp>
            <p:nvSpPr>
              <p:cNvPr id="88139" name="Rectangle 75">
                <a:extLst>
                  <a:ext uri="{FF2B5EF4-FFF2-40B4-BE49-F238E27FC236}">
                    <a16:creationId xmlns:a16="http://schemas.microsoft.com/office/drawing/2014/main" id="{972312A8-F3B5-454F-A3D9-B167948CF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1047" cy="202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PageMatch </a:t>
                </a:r>
                <a:r>
                  <a:rPr lang="en-US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 sz="1400" b="1">
                    <a:latin typeface="Arial" panose="020B0604020202020204" pitchFamily="34" charset="0"/>
                  </a:rPr>
                  <a:t> 0.5</a:t>
                </a:r>
              </a:p>
            </p:txBody>
          </p:sp>
          <p:sp>
            <p:nvSpPr>
              <p:cNvPr id="88138" name="Rectangle 74">
                <a:extLst>
                  <a:ext uri="{FF2B5EF4-FFF2-40B4-BE49-F238E27FC236}">
                    <a16:creationId xmlns:a16="http://schemas.microsoft.com/office/drawing/2014/main" id="{A69DAB27-AB50-4D56-A547-9A3D8718F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893" cy="203"/>
              </a:xfrm>
              <a:prstGeom prst="rect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 err="1">
                    <a:latin typeface="Arial" panose="020B0604020202020204" pitchFamily="34" charset="0"/>
                  </a:rPr>
                  <a:t>TitleIsNull</a:t>
                </a:r>
                <a:r>
                  <a:rPr lang="en-US" altLang="en-US" sz="1400" b="1" dirty="0">
                    <a:latin typeface="Arial" panose="020B0604020202020204" pitchFamily="34" charset="0"/>
                  </a:rPr>
                  <a:t> &lt; 1</a:t>
                </a:r>
              </a:p>
            </p:txBody>
          </p:sp>
          <p:sp>
            <p:nvSpPr>
              <p:cNvPr id="88140" name="Rectangle 76">
                <a:extLst>
                  <a:ext uri="{FF2B5EF4-FFF2-40B4-BE49-F238E27FC236}">
                    <a16:creationId xmlns:a16="http://schemas.microsoft.com/office/drawing/2014/main" id="{7D3711D5-AE89-44B0-8874-6DD2BBBFB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3270"/>
                <a:ext cx="1025" cy="199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Non-Duplicate </a:t>
                </a:r>
              </a:p>
            </p:txBody>
          </p:sp>
          <p:sp>
            <p:nvSpPr>
              <p:cNvPr id="88141" name="Rectangle 77">
                <a:extLst>
                  <a:ext uri="{FF2B5EF4-FFF2-40B4-BE49-F238E27FC236}">
                    <a16:creationId xmlns:a16="http://schemas.microsoft.com/office/drawing/2014/main" id="{48C159E7-FB9E-4422-8B7E-C2D1A4309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" y="2582"/>
                <a:ext cx="691" cy="196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Duplicate </a:t>
                </a:r>
              </a:p>
            </p:txBody>
          </p:sp>
          <p:sp>
            <p:nvSpPr>
              <p:cNvPr id="88142" name="Rectangle 78">
                <a:extLst>
                  <a:ext uri="{FF2B5EF4-FFF2-40B4-BE49-F238E27FC236}">
                    <a16:creationId xmlns:a16="http://schemas.microsoft.com/office/drawing/2014/main" id="{27E83683-2BBF-46C4-ABDD-F83F16EC6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2918"/>
                <a:ext cx="668" cy="194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Duplicate </a:t>
                </a:r>
              </a:p>
            </p:txBody>
          </p:sp>
          <p:sp>
            <p:nvSpPr>
              <p:cNvPr id="88143" name="Rectangle 79">
                <a:extLst>
                  <a:ext uri="{FF2B5EF4-FFF2-40B4-BE49-F238E27FC236}">
                    <a16:creationId xmlns:a16="http://schemas.microsoft.com/office/drawing/2014/main" id="{95D71620-4AEE-4963-8C34-1E50B11D7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270"/>
                <a:ext cx="816" cy="194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400" b="1" dirty="0">
                    <a:latin typeface="Arial" panose="020B0604020202020204" pitchFamily="34" charset="0"/>
                  </a:rPr>
                  <a:t>Duplicate </a:t>
                </a:r>
              </a:p>
            </p:txBody>
          </p:sp>
          <p:sp>
            <p:nvSpPr>
              <p:cNvPr id="88144" name="Line 80">
                <a:extLst>
                  <a:ext uri="{FF2B5EF4-FFF2-40B4-BE49-F238E27FC236}">
                    <a16:creationId xmlns:a16="http://schemas.microsoft.com/office/drawing/2014/main" id="{DD64BBC4-FBE6-4AE6-B02A-0B04CD674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599" cy="156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45" name="Line 81">
                <a:extLst>
                  <a:ext uri="{FF2B5EF4-FFF2-40B4-BE49-F238E27FC236}">
                    <a16:creationId xmlns:a16="http://schemas.microsoft.com/office/drawing/2014/main" id="{63F15B29-EE67-4697-A494-F4C01F7BE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1440"/>
                <a:ext cx="480" cy="163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46" name="Line 82">
                <a:extLst>
                  <a:ext uri="{FF2B5EF4-FFF2-40B4-BE49-F238E27FC236}">
                    <a16:creationId xmlns:a16="http://schemas.microsoft.com/office/drawing/2014/main" id="{12819630-83FF-40FF-9C1F-5814AE6B9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5" y="1815"/>
                <a:ext cx="384" cy="92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47" name="Line 83">
                <a:extLst>
                  <a:ext uri="{FF2B5EF4-FFF2-40B4-BE49-F238E27FC236}">
                    <a16:creationId xmlns:a16="http://schemas.microsoft.com/office/drawing/2014/main" id="{572E8E6A-73E3-4B14-90CD-274EBC67A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2459"/>
                <a:ext cx="517" cy="122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48" name="Line 84">
                <a:extLst>
                  <a:ext uri="{FF2B5EF4-FFF2-40B4-BE49-F238E27FC236}">
                    <a16:creationId xmlns:a16="http://schemas.microsoft.com/office/drawing/2014/main" id="{DF8ED53B-2225-4846-8CF0-A2865AEC1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2129"/>
                <a:ext cx="433" cy="127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49" name="Line 85">
                <a:extLst>
                  <a:ext uri="{FF2B5EF4-FFF2-40B4-BE49-F238E27FC236}">
                    <a16:creationId xmlns:a16="http://schemas.microsoft.com/office/drawing/2014/main" id="{62FB1A65-C78A-412E-90A0-1333AC161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2" y="1810"/>
                <a:ext cx="596" cy="108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0" name="Line 86">
                <a:extLst>
                  <a:ext uri="{FF2B5EF4-FFF2-40B4-BE49-F238E27FC236}">
                    <a16:creationId xmlns:a16="http://schemas.microsoft.com/office/drawing/2014/main" id="{6B58FB9A-BFB6-426E-B1B8-49A5356E8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129"/>
                <a:ext cx="375" cy="127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2" name="Line 88">
                <a:extLst>
                  <a:ext uri="{FF2B5EF4-FFF2-40B4-BE49-F238E27FC236}">
                    <a16:creationId xmlns:a16="http://schemas.microsoft.com/office/drawing/2014/main" id="{3AA210E3-D001-41E8-8ECD-8BEDB9CE1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3" y="2752"/>
                <a:ext cx="355" cy="166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3" name="Line 89">
                <a:extLst>
                  <a:ext uri="{FF2B5EF4-FFF2-40B4-BE49-F238E27FC236}">
                    <a16:creationId xmlns:a16="http://schemas.microsoft.com/office/drawing/2014/main" id="{D56FC5EC-ACA9-417D-BF0B-E24B3CBCF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3131"/>
                <a:ext cx="322" cy="133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4" name="Line 90">
                <a:extLst>
                  <a:ext uri="{FF2B5EF4-FFF2-40B4-BE49-F238E27FC236}">
                    <a16:creationId xmlns:a16="http://schemas.microsoft.com/office/drawing/2014/main" id="{5D2A826F-CBD8-4E6E-A7E7-29C477503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752"/>
                <a:ext cx="380" cy="166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5" name="Line 91">
                <a:extLst>
                  <a:ext uri="{FF2B5EF4-FFF2-40B4-BE49-F238E27FC236}">
                    <a16:creationId xmlns:a16="http://schemas.microsoft.com/office/drawing/2014/main" id="{C97671D8-E10F-41F9-891F-F0A018221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7" y="3131"/>
                <a:ext cx="495" cy="133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156" name="AutoShape 92">
                <a:extLst>
                  <a:ext uri="{FF2B5EF4-FFF2-40B4-BE49-F238E27FC236}">
                    <a16:creationId xmlns:a16="http://schemas.microsoft.com/office/drawing/2014/main" id="{8BA144DF-9BD3-4F4B-8247-5B755B6C2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648"/>
                <a:ext cx="989" cy="577"/>
              </a:xfrm>
              <a:prstGeom prst="wedgeRoundRectCallout">
                <a:avLst>
                  <a:gd name="adj1" fmla="val -52757"/>
                  <a:gd name="adj2" fmla="val 119613"/>
                  <a:gd name="adj3" fmla="val 16667"/>
                </a:avLst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pl-PL" altLang="en-US" sz="1600" dirty="0"/>
                  <a:t>Wartość funkcji podobieństwa</a:t>
                </a:r>
                <a:endParaRPr lang="en-US" altLang="en-US" sz="1600" dirty="0"/>
              </a:p>
            </p:txBody>
          </p:sp>
          <p:sp>
            <p:nvSpPr>
              <p:cNvPr id="88151" name="Line 87">
                <a:extLst>
                  <a:ext uri="{FF2B5EF4-FFF2-40B4-BE49-F238E27FC236}">
                    <a16:creationId xmlns:a16="http://schemas.microsoft.com/office/drawing/2014/main" id="{3D994A08-C248-4090-8FD3-9968235E8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459"/>
                <a:ext cx="384" cy="85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1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>
            <a:extLst>
              <a:ext uri="{FF2B5EF4-FFF2-40B4-BE49-F238E27FC236}">
                <a16:creationId xmlns:a16="http://schemas.microsoft.com/office/drawing/2014/main" id="{710DB20D-36D4-0A4F-93AA-0F77BFBC89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Scenariusze bloku 2</a:t>
            </a:r>
            <a:endParaRPr lang="pl-PL" sz="4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2">
            <a:extLst>
              <a:ext uri="{FF2B5EF4-FFF2-40B4-BE49-F238E27FC236}">
                <a16:creationId xmlns:a16="http://schemas.microsoft.com/office/drawing/2014/main" id="{937756A6-0C6D-6144-B7D5-B00438B578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550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Źródła danych:</a:t>
            </a:r>
            <a:endParaRPr lang="pl-PL" dirty="0"/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Plik CSV</a:t>
            </a:r>
            <a:endParaRPr lang="pl-PL" sz="1800" dirty="0"/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Użyte pakiety Python:</a:t>
            </a:r>
            <a:endParaRPr lang="pl-PL" sz="1950" dirty="0">
              <a:ea typeface="Calibri"/>
              <a:sym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cs typeface="Calibri"/>
              </a:rPr>
              <a:t>py_stringmatching</a:t>
            </a:r>
            <a:endParaRPr lang="pl-PL" sz="1800" dirty="0">
              <a:solidFill>
                <a:schemeClr val="dk1"/>
              </a:solidFill>
              <a:cs typeface="Calibri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>
                <a:solidFill>
                  <a:schemeClr val="dk1"/>
                </a:solidFill>
                <a:latin typeface="Calibri"/>
                <a:cs typeface="Calibri"/>
              </a:rPr>
              <a:t>py</a:t>
            </a:r>
            <a:r>
              <a:rPr lang="pl-PL" sz="1800" dirty="0" err="1"/>
              <a:t>_stringsimjoin</a:t>
            </a:r>
            <a:endParaRPr lang="pl-PL" sz="1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pl-PL" sz="1800" dirty="0" err="1"/>
              <a:t>py_entitymatching</a:t>
            </a:r>
            <a:endParaRPr lang="pl-PL" sz="1800" dirty="0"/>
          </a:p>
          <a:p>
            <a:pPr marL="457200" lvl="1" indent="0">
              <a:lnSpc>
                <a:spcPct val="80000"/>
              </a:lnSpc>
              <a:buNone/>
            </a:pPr>
            <a:endParaRPr lang="pl-PL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685800" lvl="1" indent="-762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</a:pPr>
            <a:endParaRPr lang="pl-PL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76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Pakiet </a:t>
            </a:r>
            <a:r>
              <a:rPr lang="pl-PL" dirty="0" err="1"/>
              <a:t>py_stringsimjoin</a:t>
            </a:r>
            <a:endParaRPr lang="pl-PL" dirty="0"/>
          </a:p>
          <a:p>
            <a:r>
              <a:rPr lang="pl-PL" dirty="0"/>
              <a:t>Pakiet </a:t>
            </a:r>
            <a:r>
              <a:rPr lang="pl-PL" dirty="0" err="1"/>
              <a:t>py_entitymatching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762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A4B753B-14AE-4A65-8ADD-497B3A19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Zakończenie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62BCF55-1A85-477D-A74E-0CBEE399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Więcej na temat </a:t>
            </a:r>
            <a:r>
              <a:rPr lang="pl-PL" dirty="0">
                <a:hlinkClick r:id="rId2"/>
              </a:rPr>
              <a:t>pandas </a:t>
            </a:r>
            <a:r>
              <a:rPr lang="pl-PL" dirty="0" err="1">
                <a:hlinkClick r:id="rId2"/>
              </a:rPr>
              <a:t>merge</a:t>
            </a:r>
            <a:r>
              <a:rPr lang="pl-PL" dirty="0">
                <a:hlinkClick r:id="rId2"/>
              </a:rPr>
              <a:t>, </a:t>
            </a:r>
            <a:r>
              <a:rPr lang="pl-PL" dirty="0" err="1">
                <a:hlinkClick r:id="rId2"/>
              </a:rPr>
              <a:t>join</a:t>
            </a:r>
            <a:r>
              <a:rPr lang="pl-PL" dirty="0">
                <a:hlinkClick r:id="rId2"/>
              </a:rPr>
              <a:t>, </a:t>
            </a:r>
            <a:r>
              <a:rPr lang="pl-PL" dirty="0" err="1">
                <a:hlinkClick r:id="rId2"/>
              </a:rPr>
              <a:t>concatenate</a:t>
            </a:r>
            <a:endParaRPr lang="pl-PL" dirty="0"/>
          </a:p>
          <a:p>
            <a:r>
              <a:rPr lang="pl-PL" dirty="0"/>
              <a:t>Więcej na temat systemów dopasowania encji w … </a:t>
            </a:r>
            <a:r>
              <a:rPr lang="en-US" dirty="0">
                <a:hlinkClick r:id="rId3"/>
              </a:rPr>
              <a:t>Magellan: Toward Building</a:t>
            </a:r>
            <a:r>
              <a:rPr lang="pl-PL" dirty="0">
                <a:hlinkClick r:id="rId3"/>
              </a:rPr>
              <a:t> </a:t>
            </a:r>
            <a:r>
              <a:rPr lang="en-US" dirty="0">
                <a:hlinkClick r:id="rId3"/>
              </a:rPr>
              <a:t>Entity Matching Management Systems</a:t>
            </a:r>
            <a:r>
              <a:rPr lang="pl-PL" dirty="0"/>
              <a:t>, </a:t>
            </a:r>
            <a:r>
              <a:rPr lang="en-US" dirty="0">
                <a:hlinkClick r:id="rId4"/>
              </a:rPr>
              <a:t>Entity Matching: How Similar Is Similar</a:t>
            </a:r>
            <a:endParaRPr lang="pl-PL" dirty="0"/>
          </a:p>
          <a:p>
            <a:endParaRPr lang="pl-PL" dirty="0"/>
          </a:p>
          <a:p>
            <a:r>
              <a:rPr lang="pl-PL" dirty="0"/>
              <a:t>Więcej o </a:t>
            </a:r>
            <a:r>
              <a:rPr lang="pl-PL" dirty="0">
                <a:hlinkClick r:id="rId5"/>
              </a:rPr>
              <a:t>BigGorilla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Nasze notatniki w Azure:</a:t>
            </a:r>
          </a:p>
          <a:p>
            <a:pPr lvl="1"/>
            <a:r>
              <a:rPr lang="pl-PL" dirty="0">
                <a:hlinkClick r:id="rId6"/>
              </a:rPr>
              <a:t>Pozyskiwanie danych</a:t>
            </a:r>
            <a:endParaRPr lang="pl-PL" dirty="0"/>
          </a:p>
          <a:p>
            <a:pPr lvl="1"/>
            <a:r>
              <a:rPr lang="pl-PL" dirty="0">
                <a:hlinkClick r:id="rId7"/>
              </a:rPr>
              <a:t>Łączenie struktur </a:t>
            </a:r>
            <a:r>
              <a:rPr lang="pl-PL" dirty="0" err="1">
                <a:hlinkClick r:id="rId7"/>
              </a:rPr>
              <a:t>DataFrame</a:t>
            </a:r>
            <a:endParaRPr lang="pl-PL" dirty="0"/>
          </a:p>
          <a:p>
            <a:pPr lvl="1"/>
            <a:r>
              <a:rPr lang="pl-PL" dirty="0">
                <a:hlinkClick r:id="rId7"/>
              </a:rPr>
              <a:t>Dopasowywanie encji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555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AD1A2-A76F-EF45-BA58-6F7E09BB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udział w naszej Sesji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A89FEB-F39D-6F44-9A29-2AF9843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pl-PL" dirty="0"/>
              <a:t> 	@</a:t>
            </a:r>
            <a:r>
              <a:rPr lang="pl-PL" dirty="0" err="1"/>
              <a:t>AgCieplak</a:t>
            </a:r>
            <a:r>
              <a:rPr lang="pl-PL" dirty="0"/>
              <a:t> @</a:t>
            </a:r>
            <a:r>
              <a:rPr lang="pl-PL" dirty="0" err="1"/>
              <a:t>TomaszCieplak</a:t>
            </a:r>
            <a:endParaRPr lang="pl-PL" dirty="0"/>
          </a:p>
        </p:txBody>
      </p:sp>
      <p:pic>
        <p:nvPicPr>
          <p:cNvPr id="1026" name="Picture 2" descr="Znalezione obrazy dla zapytania twitter">
            <a:extLst>
              <a:ext uri="{FF2B5EF4-FFF2-40B4-BE49-F238E27FC236}">
                <a16:creationId xmlns:a16="http://schemas.microsoft.com/office/drawing/2014/main" id="{85001999-AF35-4722-ACFC-32057EDC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645024"/>
            <a:ext cx="2448272" cy="8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8B15E5E-967D-0B43-87A7-15EE861EA2A6}"/>
              </a:ext>
            </a:extLst>
          </p:cNvPr>
          <p:cNvCxnSpPr/>
          <p:nvPr/>
        </p:nvCxnSpPr>
        <p:spPr>
          <a:xfrm flipV="1">
            <a:off x="971600" y="1916832"/>
            <a:ext cx="6800800" cy="372196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674AB03-6D5D-CC4E-B390-DDE3D235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82" y="4529770"/>
            <a:ext cx="3563888" cy="82860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B91D721-CBA5-8C44-8AE5-DFE4C2DC9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92" y="5032926"/>
            <a:ext cx="2450976" cy="115546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D9759FC-F155-9A43-92EB-126320E48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49" y="3081286"/>
            <a:ext cx="3121576" cy="1155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0E1458B-2FC8-5F49-BCD5-BB4B0E4AB5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1" y="2716981"/>
            <a:ext cx="1656184" cy="1656184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AF806E0-17AA-A849-9C29-D39BFA52D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70629"/>
            <a:ext cx="3473760" cy="1264063"/>
          </a:xfrm>
          <a:prstGeom prst="rect">
            <a:avLst/>
          </a:prstGeom>
        </p:spPr>
      </p:pic>
      <p:sp>
        <p:nvSpPr>
          <p:cNvPr id="16" name="Tytuł 1">
            <a:extLst>
              <a:ext uri="{FF2B5EF4-FFF2-40B4-BE49-F238E27FC236}">
                <a16:creationId xmlns:a16="http://schemas.microsoft.com/office/drawing/2014/main" id="{2F3C192F-5C18-FE42-A437-A6C714F2817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 </a:t>
            </a:r>
            <a:r>
              <a:rPr lang="en-US" dirty="0" err="1"/>
              <a:t>nas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B9525F8-AD04-4EE0-A7A8-DB55A88A533A}"/>
              </a:ext>
            </a:extLst>
          </p:cNvPr>
          <p:cNvSpPr txBox="1"/>
          <p:nvPr/>
        </p:nvSpPr>
        <p:spPr>
          <a:xfrm rot="19826037">
            <a:off x="183915" y="485054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latin typeface="Consolas" panose="020B0609020204030204" pitchFamily="49" charset="0"/>
              </a:rPr>
              <a:t>Tomasz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9FFC76-9325-4652-9367-0928F29EB35D}"/>
              </a:ext>
            </a:extLst>
          </p:cNvPr>
          <p:cNvSpPr txBox="1"/>
          <p:nvPr/>
        </p:nvSpPr>
        <p:spPr>
          <a:xfrm rot="19846309">
            <a:off x="6224701" y="2201539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latin typeface="Consolas" panose="020B0609020204030204" pitchFamily="49" charset="0"/>
              </a:rPr>
              <a:t>Agnieszka</a:t>
            </a:r>
            <a:endParaRPr 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Wstęp</a:t>
            </a:r>
            <a:endParaRPr lang="en-US" sz="3600" dirty="0"/>
          </a:p>
          <a:p>
            <a:r>
              <a:rPr lang="en-US" sz="3600" dirty="0"/>
              <a:t>Blok 1</a:t>
            </a:r>
          </a:p>
          <a:p>
            <a:r>
              <a:rPr lang="en-US" sz="3600" dirty="0"/>
              <a:t>Blok 2</a:t>
            </a:r>
            <a:endParaRPr lang="pl-PL" sz="3600" dirty="0"/>
          </a:p>
          <a:p>
            <a:r>
              <a:rPr lang="pl-PL" sz="3600" dirty="0"/>
              <a:t>Podsumowanie</a:t>
            </a:r>
            <a:endParaRPr lang="en-US" sz="3600" dirty="0"/>
          </a:p>
          <a:p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5">
            <a:extLst>
              <a:ext uri="{FF2B5EF4-FFF2-40B4-BE49-F238E27FC236}">
                <a16:creationId xmlns:a16="http://schemas.microsoft.com/office/drawing/2014/main" id="{FA398CEF-AEA0-1D48-8280-FCD4DD21572D}"/>
              </a:ext>
            </a:extLst>
          </p:cNvPr>
          <p:cNvSpPr txBox="1">
            <a:spLocks/>
          </p:cNvSpPr>
          <p:nvPr/>
        </p:nvSpPr>
        <p:spPr>
          <a:xfrm>
            <a:off x="395536" y="-20538"/>
            <a:ext cx="10515600" cy="136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Zadania integracji danych</a:t>
            </a:r>
            <a:endParaRPr lang="pl-PL" sz="4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924A9-539B-1A4D-8B55-C377D5DC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6" y="1612421"/>
            <a:ext cx="8778960" cy="420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378CBC0A-4443-9F48-93B6-047FA17AC79C}"/>
              </a:ext>
            </a:extLst>
          </p:cNvPr>
          <p:cNvSpPr/>
          <p:nvPr/>
        </p:nvSpPr>
        <p:spPr>
          <a:xfrm>
            <a:off x="1862662" y="2800632"/>
            <a:ext cx="2831690" cy="2181756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aśnienie: wygięta linia 3">
            <a:extLst>
              <a:ext uri="{FF2B5EF4-FFF2-40B4-BE49-F238E27FC236}">
                <a16:creationId xmlns:a16="http://schemas.microsoft.com/office/drawing/2014/main" id="{641818D8-204C-FB40-A618-B9C1ABC06554}"/>
              </a:ext>
            </a:extLst>
          </p:cNvPr>
          <p:cNvSpPr/>
          <p:nvPr/>
        </p:nvSpPr>
        <p:spPr>
          <a:xfrm>
            <a:off x="4090007" y="1140643"/>
            <a:ext cx="1563329" cy="1247910"/>
          </a:xfrm>
          <a:prstGeom prst="borderCallout2">
            <a:avLst>
              <a:gd name="adj1" fmla="val 18750"/>
              <a:gd name="adj2" fmla="val -8333"/>
              <a:gd name="adj3" fmla="val 20582"/>
              <a:gd name="adj4" fmla="val -23978"/>
              <a:gd name="adj5" fmla="val 112500"/>
              <a:gd name="adj6" fmla="val -4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Jesteśmy tutaj</a:t>
            </a:r>
            <a:endParaRPr lang="en-US" sz="2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8E21C5-C1AC-794E-8570-ABB0EB7FC46F}"/>
              </a:ext>
            </a:extLst>
          </p:cNvPr>
          <p:cNvSpPr txBox="1"/>
          <p:nvPr/>
        </p:nvSpPr>
        <p:spPr>
          <a:xfrm>
            <a:off x="4572000" y="5800284"/>
            <a:ext cx="4169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/>
              <a:t>Źródło: Szeliga M., Data Science i Uczenie Maszynowe, </a:t>
            </a:r>
            <a:br>
              <a:rPr lang="pl-PL" sz="1400" i="1" dirty="0"/>
            </a:br>
            <a:r>
              <a:rPr lang="pl-PL" sz="1400" i="1" dirty="0"/>
              <a:t>Wydawnictwo Naukowe PWN, Warszawa 2017, s.3</a:t>
            </a:r>
            <a:endParaRPr lang="pl-PL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829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>
            <a:extLst>
              <a:ext uri="{FF2B5EF4-FFF2-40B4-BE49-F238E27FC236}">
                <a16:creationId xmlns:a16="http://schemas.microsoft.com/office/drawing/2014/main" id="{E22D964F-18C1-E149-BF52-E731391ADB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Zadania integracji danych</a:t>
            </a:r>
            <a:endParaRPr lang="pl-PL" dirty="0"/>
          </a:p>
        </p:txBody>
      </p:sp>
      <p:sp>
        <p:nvSpPr>
          <p:cNvPr id="3" name="Shape 103">
            <a:extLst>
              <a:ext uri="{FF2B5EF4-FFF2-40B4-BE49-F238E27FC236}">
                <a16:creationId xmlns:a16="http://schemas.microsoft.com/office/drawing/2014/main" id="{0A2DA870-C651-3441-B09B-46531491C7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22232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06400">
              <a:spcBef>
                <a:spcPts val="1000"/>
              </a:spcBef>
              <a:buSzPts val="2800"/>
            </a:pPr>
            <a:r>
              <a:rPr lang="pl-PL" sz="2800" dirty="0"/>
              <a:t>pozyskanie i ekstrakcja danych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pl-PL" sz="2800" dirty="0"/>
              <a:t>czyszczenie danych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pl-PL" sz="2800" dirty="0"/>
              <a:t>dopasowanie struktur zestawów danych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pl-PL" sz="2800" dirty="0"/>
              <a:t>łączenie struktur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pl-PL" sz="2800" dirty="0"/>
              <a:t>dopasowanie danych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pl-PL" sz="2800" dirty="0"/>
              <a:t>łączenie danych</a:t>
            </a:r>
          </a:p>
        </p:txBody>
      </p:sp>
    </p:spTree>
    <p:extLst>
      <p:ext uri="{BB962C8B-B14F-4D97-AF65-F5344CB8AC3E}">
        <p14:creationId xmlns:p14="http://schemas.microsoft.com/office/powerpoint/2010/main" val="61853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4">
            <a:extLst>
              <a:ext uri="{FF2B5EF4-FFF2-40B4-BE49-F238E27FC236}">
                <a16:creationId xmlns:a16="http://schemas.microsoft.com/office/drawing/2014/main" id="{EA7D10CB-5ABE-4F1B-B0EE-900554D82352}"/>
              </a:ext>
            </a:extLst>
          </p:cNvPr>
          <p:cNvSpPr txBox="1">
            <a:spLocks/>
          </p:cNvSpPr>
          <p:nvPr/>
        </p:nvSpPr>
        <p:spPr>
          <a:xfrm>
            <a:off x="1125786" y="1916832"/>
            <a:ext cx="7353302" cy="285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Bahnschrift SemiLight" panose="020B0502040204020203" pitchFamily="34" charset="0"/>
              </a:rPr>
              <a:t>Data curation at scale (data integration and data preparation) is a big, hairy, and nasty problem like “800 pound gorilla of big data”</a:t>
            </a:r>
          </a:p>
        </p:txBody>
      </p:sp>
      <p:sp>
        <p:nvSpPr>
          <p:cNvPr id="5" name="Symbol zastępczy tekstu 5">
            <a:extLst>
              <a:ext uri="{FF2B5EF4-FFF2-40B4-BE49-F238E27FC236}">
                <a16:creationId xmlns:a16="http://schemas.microsoft.com/office/drawing/2014/main" id="{71C7A98A-5FC6-4C12-811D-0E540BA1395F}"/>
              </a:ext>
            </a:extLst>
          </p:cNvPr>
          <p:cNvSpPr txBox="1">
            <a:spLocks/>
          </p:cNvSpPr>
          <p:nvPr/>
        </p:nvSpPr>
        <p:spPr>
          <a:xfrm>
            <a:off x="1125786" y="2924944"/>
            <a:ext cx="7353302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l-PL" sz="3200" dirty="0"/>
          </a:p>
          <a:p>
            <a:pPr algn="r"/>
            <a:r>
              <a:rPr lang="pl-PL" sz="2800" i="1" dirty="0">
                <a:latin typeface="Bahnschrift SemiBold" panose="020B0502040204020203" pitchFamily="34" charset="0"/>
              </a:rPr>
              <a:t>prof. </a:t>
            </a:r>
            <a:r>
              <a:rPr lang="en-US" sz="2800" i="1" dirty="0">
                <a:latin typeface="Bahnschrift SemiBold" panose="020B0502040204020203" pitchFamily="34" charset="0"/>
              </a:rPr>
              <a:t>Michael </a:t>
            </a:r>
            <a:r>
              <a:rPr lang="en-US" sz="2800" i="1" dirty="0" err="1">
                <a:latin typeface="Bahnschrift SemiBold" panose="020B0502040204020203" pitchFamily="34" charset="0"/>
              </a:rPr>
              <a:t>Stonebraker</a:t>
            </a:r>
            <a:endParaRPr lang="en-US" sz="2800" i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8FF98-9CFB-7641-AE4C-88BE8D2AC1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Dobór danych do integracji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>
                <a:extLst>
                  <a:ext uri="{FF2B5EF4-FFF2-40B4-BE49-F238E27FC236}">
                    <a16:creationId xmlns:a16="http://schemas.microsoft.com/office/drawing/2014/main" id="{54E2AC21-1FDD-7247-8EE1-43A497B36F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7622232" cy="4351338"/>
              </a:xfrm>
              <a:prstGeom prst="rect">
                <a:avLst/>
              </a:prstGeom>
            </p:spPr>
            <p:txBody>
              <a:bodyPr/>
              <a:lstStyle>
                <a:lvl1pPr marL="257168" indent="-257168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199" indent="-214308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28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20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12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dirty="0"/>
                  <a:t>Koszt danych</a:t>
                </a:r>
              </a:p>
              <a:p>
                <a:pPr lvl="1"/>
                <a:r>
                  <a:rPr lang="pl-PL" dirty="0"/>
                  <a:t>Opłaty związane z dostępem do źródła danych</a:t>
                </a:r>
              </a:p>
              <a:p>
                <a:pPr lvl="1"/>
                <a:r>
                  <a:rPr lang="pl-PL" dirty="0"/>
                  <a:t>Koszt przygotowania danych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pl-PL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sz="2400" i="1">
                              <a:latin typeface="Cambria Math"/>
                            </a:rPr>
                            <m:t>𝑖</m:t>
                          </m:r>
                          <m:r>
                            <a:rPr lang="pl-PL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pl-PL" dirty="0"/>
              </a:p>
              <a:p>
                <a:pPr marL="342891" lvl="1" indent="0">
                  <a:buNone/>
                </a:pPr>
                <a:endParaRPr lang="pl-PL" dirty="0"/>
              </a:p>
              <a:p>
                <a:r>
                  <a:rPr lang="pl-PL" dirty="0"/>
                  <a:t>Prawdopodobieństwo pokrycia dla zbioru danych (jakość informacji otrzymanej ze zbioru danych)</a:t>
                </a:r>
              </a:p>
            </p:txBody>
          </p:sp>
        </mc:Choice>
        <mc:Fallback xmlns="">
          <p:sp>
            <p:nvSpPr>
              <p:cNvPr id="3" name="Symbol zastępczy tekstu 2">
                <a:extLst>
                  <a:ext uri="{FF2B5EF4-FFF2-40B4-BE49-F238E27FC236}">
                    <a16:creationId xmlns:a16="http://schemas.microsoft.com/office/drawing/2014/main" id="{54E2AC21-1FDD-7247-8EE1-43A497B3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7622232" cy="4351338"/>
              </a:xfrm>
              <a:prstGeom prst="rect">
                <a:avLst/>
              </a:prstGeom>
              <a:blipFill>
                <a:blip r:embed="rId2"/>
                <a:stretch>
                  <a:fillRect l="-80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634440EF-5041-426B-B4AB-2A831909C811}"/>
                  </a:ext>
                </a:extLst>
              </p:cNvPr>
              <p:cNvSpPr/>
              <p:nvPr/>
            </p:nvSpPr>
            <p:spPr>
              <a:xfrm>
                <a:off x="2195736" y="4905676"/>
                <a:ext cx="4572000" cy="12647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pl-PL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l-PL" i="1">
                              <a:latin typeface="Cambria Math"/>
                            </a:rPr>
                            <m:t>𝑣</m:t>
                          </m:r>
                          <m:r>
                            <a:rPr lang="pl-PL" i="1">
                              <a:latin typeface="Cambria Math"/>
                            </a:rPr>
                            <m:t> ∈</m:t>
                          </m:r>
                          <m:r>
                            <a:rPr lang="pl-PL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pl-PL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algn="ctr"/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l-PL" i="1">
                            <a:latin typeface="Cambria Math"/>
                          </a:rPr>
                          <m:t>𝑣</m:t>
                        </m:r>
                        <m:r>
                          <a:rPr lang="pl-PL" i="1">
                            <a:latin typeface="Cambria Math"/>
                          </a:rPr>
                          <m:t> ∈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pl-PL" i="1">
                                    <a:latin typeface="Cambria Math"/>
                                    <a:ea typeface="Cambria Math"/>
                                  </a:rPr>
                                  <m:t> ∈</m:t>
                                </m:r>
                                <m:r>
                                  <a:rPr lang="pl-PL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pl-PL" i="1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r>
                          <a:rPr lang="pl-PL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634440EF-5041-426B-B4AB-2A831909C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905676"/>
                <a:ext cx="4572000" cy="1264770"/>
              </a:xfrm>
              <a:prstGeom prst="rect">
                <a:avLst/>
              </a:prstGeom>
              <a:blipFill>
                <a:blip r:embed="rId3"/>
                <a:stretch>
                  <a:fillRect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36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id="{D07FE14D-7F16-4162-98E7-F3A1E97F51E2}"/>
                  </a:ext>
                </a:extLst>
              </p:cNvPr>
              <p:cNvSpPr/>
              <p:nvPr/>
            </p:nvSpPr>
            <p:spPr>
              <a:xfrm>
                <a:off x="755576" y="1628800"/>
                <a:ext cx="7632848" cy="3982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/>
              </a:p>
              <a:p>
                <a:r>
                  <a:rPr lang="pl-PL" dirty="0"/>
                  <a:t>1. Maksymalne pokrycie i koszt poniżej górnej granicy L</a:t>
                </a:r>
                <a:endParaRPr lang="pl-PL" sz="2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𝑚𝑎𝑥𝐶𝑜𝑣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en-US" dirty="0"/>
              </a:p>
              <a:p>
                <a:pPr/>
                <a:r>
                  <a:rPr lang="pl-PL" dirty="0"/>
                  <a:t>2. Minimalny koszt i pokrycie z podzbiorów źródła danych S równe pokryciu całego zbioru S</a:t>
                </a:r>
                <a:br>
                  <a:rPr lang="pl-PL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pl-PL" sz="24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pl-PL" sz="24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2400" i="1">
                              <a:latin typeface="Cambria Math"/>
                            </a:rPr>
                            <m:t> </m:t>
                          </m:r>
                          <m:r>
                            <a:rPr lang="pl-PL" sz="2400" i="1">
                              <a:latin typeface="Cambria Math"/>
                            </a:rPr>
                            <m:t>𝑎𝑛𝑑</m:t>
                          </m:r>
                          <m:r>
                            <a:rPr lang="pl-PL" sz="2400" i="1">
                              <a:latin typeface="Cambria Math"/>
                            </a:rPr>
                            <m:t> </m:t>
                          </m:r>
                          <m:r>
                            <a:rPr lang="pl-PL" sz="2400" i="1">
                              <a:latin typeface="Cambria Math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pl-PL" sz="2400" i="1">
                              <a:latin typeface="Cambria Math"/>
                            </a:rPr>
                            <m:t>=  </m:t>
                          </m:r>
                          <m:r>
                            <a:rPr lang="pl-PL" sz="2400" i="1">
                              <a:latin typeface="Cambria Math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Zagadnienie NP-trudne, które może być traktowane jako zagadnienie optymalizacyjne (zagadnienie plecakowe)</a:t>
                </a:r>
                <a:endParaRPr lang="en-US" dirty="0"/>
              </a:p>
            </p:txBody>
          </p:sp>
        </mc:Choice>
        <mc:Fallback xmlns=""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id="{D07FE14D-7F16-4162-98E7-F3A1E97F5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28800"/>
                <a:ext cx="7632848" cy="3982372"/>
              </a:xfrm>
              <a:prstGeom prst="rect">
                <a:avLst/>
              </a:prstGeom>
              <a:blipFill>
                <a:blip r:embed="rId2"/>
                <a:stretch>
                  <a:fillRect l="-719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ytuł 2">
            <a:extLst>
              <a:ext uri="{FF2B5EF4-FFF2-40B4-BE49-F238E27FC236}">
                <a16:creationId xmlns:a16="http://schemas.microsoft.com/office/drawing/2014/main" id="{6D54C35D-252A-43D5-B5CE-DCC57D03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Scenariusze doboru źródeł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226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B8B0A-2980-4F50-9012-8E8C47F207F1}"/>
</file>

<file path=customXml/itemProps2.xml><?xml version="1.0" encoding="utf-8"?>
<ds:datastoreItem xmlns:ds="http://schemas.openxmlformats.org/officeDocument/2006/customXml" ds:itemID="{4A5DC89C-AA2D-4FB9-93F5-1995516ADD2B}"/>
</file>

<file path=customXml/itemProps3.xml><?xml version="1.0" encoding="utf-8"?>
<ds:datastoreItem xmlns:ds="http://schemas.openxmlformats.org/officeDocument/2006/customXml" ds:itemID="{ACF66753-6FEA-4D8F-8058-F24B46942F93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4449</TotalTime>
  <Words>866</Words>
  <Application>Microsoft Office PowerPoint</Application>
  <PresentationFormat>Pokaz na ekranie (4:3)</PresentationFormat>
  <Paragraphs>208</Paragraphs>
  <Slides>25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4" baseType="lpstr">
      <vt:lpstr>Arial</vt:lpstr>
      <vt:lpstr>Bahnschrift SemiBold</vt:lpstr>
      <vt:lpstr>Bahnschrift SemiLight</vt:lpstr>
      <vt:lpstr>Calibri</vt:lpstr>
      <vt:lpstr>Cambria Math</vt:lpstr>
      <vt:lpstr>Consolas</vt:lpstr>
      <vt:lpstr>Symbol</vt:lpstr>
      <vt:lpstr>Times New Roman</vt:lpstr>
      <vt:lpstr>Motyw2</vt:lpstr>
      <vt:lpstr>Prezentacja programu PowerPoint</vt:lpstr>
      <vt:lpstr>Integracja wieloźródłowych heterogenicznych danych przy użyciu języka Python</vt:lpstr>
      <vt:lpstr>Prezentacja programu PowerPoint</vt:lpstr>
      <vt:lpstr>Agenda</vt:lpstr>
      <vt:lpstr>Prezentacja programu PowerPoint</vt:lpstr>
      <vt:lpstr>Prezentacja programu PowerPoint</vt:lpstr>
      <vt:lpstr>Prezentacja programu PowerPoint</vt:lpstr>
      <vt:lpstr>Prezentacja programu PowerPoint</vt:lpstr>
      <vt:lpstr>Scenariusze doboru źródeł danych</vt:lpstr>
      <vt:lpstr>Prezentacja programu PowerPoint</vt:lpstr>
      <vt:lpstr>Prezentacja programu PowerPoint</vt:lpstr>
      <vt:lpstr>DEMO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Więcej o miarach podobieństwa</vt:lpstr>
      <vt:lpstr>Dopasowanie encji – ML</vt:lpstr>
      <vt:lpstr>Prezentacja programu PowerPoint</vt:lpstr>
      <vt:lpstr>DEMO</vt:lpstr>
      <vt:lpstr>Zakończenie</vt:lpstr>
      <vt:lpstr>Dziękujemy za udział w naszej Sesji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Tomasz Cieplak</cp:lastModifiedBy>
  <cp:revision>245</cp:revision>
  <dcterms:created xsi:type="dcterms:W3CDTF">2011-11-24T02:19:03Z</dcterms:created>
  <dcterms:modified xsi:type="dcterms:W3CDTF">2018-05-16T08:35:05Z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