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93" r:id="rId2"/>
    <p:sldId id="290" r:id="rId3"/>
    <p:sldId id="272" r:id="rId4"/>
    <p:sldId id="302" r:id="rId5"/>
    <p:sldId id="303" r:id="rId6"/>
    <p:sldId id="304" r:id="rId7"/>
    <p:sldId id="305" r:id="rId8"/>
    <p:sldId id="306" r:id="rId9"/>
    <p:sldId id="296" r:id="rId10"/>
    <p:sldId id="307" r:id="rId11"/>
    <p:sldId id="295" r:id="rId12"/>
    <p:sldId id="294" r:id="rId13"/>
    <p:sldId id="297" r:id="rId14"/>
    <p:sldId id="298" r:id="rId15"/>
    <p:sldId id="299" r:id="rId16"/>
    <p:sldId id="300" r:id="rId17"/>
    <p:sldId id="301" r:id="rId18"/>
    <p:sldId id="308" r:id="rId19"/>
    <p:sldId id="30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5501" autoAdjust="0"/>
  </p:normalViewPr>
  <p:slideViewPr>
    <p:cSldViewPr>
      <p:cViewPr varScale="1">
        <p:scale>
          <a:sx n="92" d="100"/>
          <a:sy n="92" d="100"/>
        </p:scale>
        <p:origin x="16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A4A94-D1CC-4DFD-B110-BEC9B31588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9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A4A94-D1CC-4DFD-B110-BEC9B31588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41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A4A94-D1CC-4DFD-B110-BEC9B31588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7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A4A94-D1CC-4DFD-B110-BEC9B31588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A4A94-D1CC-4DFD-B110-BEC9B31588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A4A94-D1CC-4DFD-B110-BEC9B31588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5688304-4233-4606-BD41-CC1DFAB7A5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3094"/>
            <a:ext cx="2184478" cy="8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E7E0C27-6E78-41BD-A002-F7B1AB074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7" y="511021"/>
            <a:ext cx="1972873" cy="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B12AD403-5989-4AB5-B610-AC8A2C9F7B3D}"/>
              </a:ext>
            </a:extLst>
          </p:cNvPr>
          <p:cNvGrpSpPr/>
          <p:nvPr userDrawn="1"/>
        </p:nvGrpSpPr>
        <p:grpSpPr>
          <a:xfrm>
            <a:off x="294910" y="6405749"/>
            <a:ext cx="8491838" cy="473873"/>
            <a:chOff x="294910" y="6405749"/>
            <a:chExt cx="8491838" cy="473873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5B5B2B36-AE7B-4829-A8D9-A77C02CDC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CCDFEB4F-A4AF-4D4E-9F4B-F4E4E8A40F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F2BCE362-9B94-4E90-9291-03900C5A89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05357" y="6452185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</a:t>
              </a: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201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8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sarka@siol.net" TargetMode="External"/><Relationship Id="rId2" Type="http://schemas.openxmlformats.org/officeDocument/2006/relationships/hyperlink" Target="mailto:dsarka@solidq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gif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D51DD3F8-3A81-4C35-8BDF-BA17C2B1E0A5}"/>
              </a:ext>
            </a:extLst>
          </p:cNvPr>
          <p:cNvSpPr txBox="1"/>
          <p:nvPr/>
        </p:nvSpPr>
        <p:spPr>
          <a:xfrm>
            <a:off x="3470709" y="1196752"/>
            <a:ext cx="214526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GOLD SPONSORS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SILVER SPONSORS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BRONZE SPONSOR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6C49CA5-F767-4442-9487-1DDE4A22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37" y="5527224"/>
            <a:ext cx="1604211" cy="914400"/>
          </a:xfrm>
          <a:prstGeom prst="rect">
            <a:avLst/>
          </a:prstGeom>
        </p:spPr>
      </p:pic>
      <p:grpSp>
        <p:nvGrpSpPr>
          <p:cNvPr id="9" name="Grupa 8">
            <a:extLst>
              <a:ext uri="{FF2B5EF4-FFF2-40B4-BE49-F238E27FC236}">
                <a16:creationId xmlns:a16="http://schemas.microsoft.com/office/drawing/2014/main" id="{88304CBD-4A4C-4974-9350-38032FC60E0C}"/>
              </a:ext>
            </a:extLst>
          </p:cNvPr>
          <p:cNvGrpSpPr>
            <a:grpSpLocks noChangeAspect="1"/>
          </p:cNvGrpSpPr>
          <p:nvPr/>
        </p:nvGrpSpPr>
        <p:grpSpPr>
          <a:xfrm>
            <a:off x="291381" y="1254199"/>
            <a:ext cx="8503922" cy="1371600"/>
            <a:chOff x="3419155" y="1866528"/>
            <a:chExt cx="5667798" cy="914400"/>
          </a:xfrm>
        </p:grpSpPr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155" y="1866528"/>
              <a:ext cx="1604211" cy="914400"/>
            </a:xfrm>
            <a:prstGeom prst="rect">
              <a:avLst/>
            </a:prstGeom>
          </p:spPr>
        </p:pic>
        <p:pic>
          <p:nvPicPr>
            <p:cNvPr id="20" name="Obraz 19">
              <a:extLst>
                <a:ext uri="{FF2B5EF4-FFF2-40B4-BE49-F238E27FC236}">
                  <a16:creationId xmlns:a16="http://schemas.microsoft.com/office/drawing/2014/main" id="{BC0C29DF-91D7-42F1-8F7F-5F37560D0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893" y="1866528"/>
              <a:ext cx="1604211" cy="914400"/>
            </a:xfrm>
            <a:prstGeom prst="rect">
              <a:avLst/>
            </a:prstGeom>
          </p:spPr>
        </p:pic>
        <p:pic>
          <p:nvPicPr>
            <p:cNvPr id="21" name="Obraz 20">
              <a:extLst>
                <a:ext uri="{FF2B5EF4-FFF2-40B4-BE49-F238E27FC236}">
                  <a16:creationId xmlns:a16="http://schemas.microsoft.com/office/drawing/2014/main" id="{967C8F50-BE96-4AD6-9720-3003E1240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631" y="1866528"/>
              <a:ext cx="1918322" cy="914400"/>
            </a:xfrm>
            <a:prstGeom prst="rect">
              <a:avLst/>
            </a:prstGeom>
          </p:spPr>
        </p:pic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DE69094B-D3B0-4FD0-A3B9-13B29F63FECD}"/>
              </a:ext>
            </a:extLst>
          </p:cNvPr>
          <p:cNvGrpSpPr>
            <a:grpSpLocks noChangeAspect="1"/>
          </p:cNvGrpSpPr>
          <p:nvPr/>
        </p:nvGrpSpPr>
        <p:grpSpPr>
          <a:xfrm>
            <a:off x="612217" y="2811379"/>
            <a:ext cx="8105931" cy="866851"/>
            <a:chOff x="1814944" y="2840031"/>
            <a:chExt cx="8439628" cy="914400"/>
          </a:xfrm>
        </p:grpSpPr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id="{3DB62CC0-988E-4E1B-93BA-EBE6933A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944" y="2840031"/>
              <a:ext cx="1604211" cy="914400"/>
            </a:xfrm>
            <a:prstGeom prst="rect">
              <a:avLst/>
            </a:prstGeom>
          </p:spPr>
        </p:pic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9017DC9B-B010-42EF-BEEB-654382152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291" y="2931471"/>
              <a:ext cx="2551814" cy="731520"/>
            </a:xfrm>
            <a:prstGeom prst="rect">
              <a:avLst/>
            </a:prstGeom>
          </p:spPr>
        </p:pic>
        <p:pic>
          <p:nvPicPr>
            <p:cNvPr id="17" name="Obraz 16">
              <a:extLst>
                <a:ext uri="{FF2B5EF4-FFF2-40B4-BE49-F238E27FC236}">
                  <a16:creationId xmlns:a16="http://schemas.microsoft.com/office/drawing/2014/main" id="{27B89ADC-ACE8-4441-A8F9-CBE40878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241" y="3045771"/>
              <a:ext cx="1381855" cy="502920"/>
            </a:xfrm>
            <a:prstGeom prst="rect">
              <a:avLst/>
            </a:prstGeom>
          </p:spPr>
        </p:pic>
        <p:pic>
          <p:nvPicPr>
            <p:cNvPr id="18" name="Obraz 17">
              <a:extLst>
                <a:ext uri="{FF2B5EF4-FFF2-40B4-BE49-F238E27FC236}">
                  <a16:creationId xmlns:a16="http://schemas.microsoft.com/office/drawing/2014/main" id="{18590483-CD0E-45CB-912D-44ECD9E9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232" y="3114351"/>
              <a:ext cx="2070340" cy="365760"/>
            </a:xfrm>
            <a:prstGeom prst="rect">
              <a:avLst/>
            </a:prstGeom>
          </p:spPr>
        </p:pic>
      </p:grpSp>
      <p:pic>
        <p:nvPicPr>
          <p:cNvPr id="11" name="Obraz 10">
            <a:extLst>
              <a:ext uri="{FF2B5EF4-FFF2-40B4-BE49-F238E27FC236}">
                <a16:creationId xmlns:a16="http://schemas.microsoft.com/office/drawing/2014/main" id="{BC7B062E-B62E-490B-A1C7-EAA3BBFDDD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74" y="4065360"/>
            <a:ext cx="2085475" cy="1188720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B146AF01-8973-476F-A47A-B891E8EBCF3B}"/>
              </a:ext>
            </a:extLst>
          </p:cNvPr>
          <p:cNvSpPr/>
          <p:nvPr/>
        </p:nvSpPr>
        <p:spPr>
          <a:xfrm>
            <a:off x="323528" y="2481184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5483265-FAB7-4CDE-9DFF-6BE57BC58B56}"/>
              </a:ext>
            </a:extLst>
          </p:cNvPr>
          <p:cNvSpPr/>
          <p:nvPr/>
        </p:nvSpPr>
        <p:spPr>
          <a:xfrm>
            <a:off x="391754" y="3873029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19E670A5-A356-4A9B-B7F0-257FDF118139}"/>
              </a:ext>
            </a:extLst>
          </p:cNvPr>
          <p:cNvSpPr/>
          <p:nvPr/>
        </p:nvSpPr>
        <p:spPr>
          <a:xfrm>
            <a:off x="323528" y="5270945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680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Chart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08561"/>
            <a:ext cx="2857500" cy="3792140"/>
          </a:xfrm>
        </p:spPr>
        <p:txBody>
          <a:bodyPr/>
          <a:lstStyle/>
          <a:p>
            <a:r>
              <a:rPr lang="sl-SI" sz="2250" dirty="0"/>
              <a:t>No target value: overall performance</a:t>
            </a:r>
          </a:p>
          <a:p>
            <a:r>
              <a:rPr lang="sl-SI" sz="2250" dirty="0"/>
              <a:t>Target value: a </a:t>
            </a:r>
            <a:r>
              <a:rPr lang="en-US" sz="2250" dirty="0"/>
              <a:t>percentage of the target audience against </a:t>
            </a:r>
            <a:r>
              <a:rPr lang="sl-SI" sz="2250" dirty="0"/>
              <a:t>a </a:t>
            </a:r>
            <a:r>
              <a:rPr lang="en-US" sz="2250" dirty="0"/>
              <a:t>specified percentage of the complete audience</a:t>
            </a:r>
          </a:p>
          <a:p>
            <a:endParaRPr lang="en-US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1115" y="1828800"/>
            <a:ext cx="5532476" cy="3657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79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08561"/>
            <a:ext cx="3257550" cy="3792140"/>
          </a:xfrm>
        </p:spPr>
        <p:txBody>
          <a:bodyPr/>
          <a:lstStyle/>
          <a:p>
            <a:r>
              <a:rPr lang="en-US" sz="2250" dirty="0"/>
              <a:t>Cross validation show robustness of models</a:t>
            </a:r>
          </a:p>
          <a:p>
            <a:pPr lvl="1"/>
            <a:r>
              <a:rPr lang="en-US" dirty="0"/>
              <a:t>Splits training set in folds</a:t>
            </a:r>
          </a:p>
          <a:p>
            <a:pPr lvl="1"/>
            <a:r>
              <a:rPr lang="en-US" dirty="0"/>
              <a:t>Use one fold for testing, others for training</a:t>
            </a:r>
          </a:p>
          <a:p>
            <a:pPr lvl="1"/>
            <a:r>
              <a:rPr lang="en-US" dirty="0"/>
              <a:t>You can see how models perform over different subsets of data</a:t>
            </a:r>
          </a:p>
          <a:p>
            <a:endParaRPr lang="en-US" sz="2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9050" y="1885950"/>
            <a:ext cx="4982525" cy="361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708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(Confusion) Matrix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08562"/>
            <a:ext cx="8229600" cy="1048939"/>
          </a:xfrm>
        </p:spPr>
        <p:txBody>
          <a:bodyPr/>
          <a:lstStyle/>
          <a:p>
            <a:r>
              <a:rPr lang="en-US" dirty="0"/>
              <a:t>Columns represent items that have been predicted</a:t>
            </a:r>
            <a:endParaRPr lang="sl-SI" dirty="0"/>
          </a:p>
          <a:p>
            <a:r>
              <a:rPr lang="en-US" dirty="0"/>
              <a:t>Rows represent the actual state of the attribute</a:t>
            </a:r>
          </a:p>
          <a:p>
            <a:endParaRPr lang="en-US" dirty="0"/>
          </a:p>
        </p:txBody>
      </p:sp>
      <p:graphicFrame>
        <p:nvGraphicFramePr>
          <p:cNvPr id="4" name="Group 51"/>
          <p:cNvGraphicFramePr>
            <a:graphicFrameLocks/>
          </p:cNvGraphicFramePr>
          <p:nvPr>
            <p:extLst/>
          </p:nvPr>
        </p:nvGraphicFramePr>
        <p:xfrm>
          <a:off x="800100" y="3015855"/>
          <a:ext cx="6800852" cy="1841896"/>
        </p:xfrm>
        <a:graphic>
          <a:graphicData uri="http://schemas.openxmlformats.org/drawingml/2006/table">
            <a:tbl>
              <a:tblPr/>
              <a:tblGrid>
                <a:gridCol w="170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474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ＭＳ Ｐゴシック" charset="-128"/>
                      </a:endParaRPr>
                    </a:p>
                  </a:txBody>
                  <a:tcPr marL="90325" marR="9032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l-SI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Predicted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90325" marR="9032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7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l-S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Negative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90325" marR="9032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l-S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Positive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90325" marR="9032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7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l-SI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Actual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88903" marR="88903" marT="35100" marB="351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l-S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Negative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90325" marR="9032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TN</a:t>
                      </a:r>
                    </a:p>
                  </a:txBody>
                  <a:tcPr marL="90325" marR="9032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FP</a:t>
                      </a:r>
                    </a:p>
                  </a:txBody>
                  <a:tcPr marL="90325" marR="9032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4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sl-S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Positive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90325" marR="9032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FN</a:t>
                      </a:r>
                    </a:p>
                  </a:txBody>
                  <a:tcPr marL="90325" marR="9032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90325" marR="90325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80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from Confusion Matrix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08561"/>
            <a:ext cx="6000750" cy="3792140"/>
          </a:xfrm>
        </p:spPr>
        <p:txBody>
          <a:bodyPr>
            <a:normAutofit/>
          </a:bodyPr>
          <a:lstStyle/>
          <a:p>
            <a:r>
              <a:rPr lang="en-US" sz="2400" dirty="0"/>
              <a:t>Sensitivity, recall, hit rate, or true positive rate (TPR)</a:t>
            </a:r>
          </a:p>
          <a:p>
            <a:endParaRPr lang="en-US" sz="2400" dirty="0"/>
          </a:p>
          <a:p>
            <a:r>
              <a:rPr lang="en-US" sz="2400" dirty="0"/>
              <a:t>Specificity or true negative rate (TNR)</a:t>
            </a:r>
          </a:p>
          <a:p>
            <a:endParaRPr lang="en-US" sz="2400" dirty="0"/>
          </a:p>
          <a:p>
            <a:r>
              <a:rPr lang="en-US" sz="2400" dirty="0"/>
              <a:t>Precision or positive predictive value (PPV)</a:t>
            </a:r>
          </a:p>
        </p:txBody>
      </p:sp>
      <p:graphicFrame>
        <p:nvGraphicFramePr>
          <p:cNvPr id="7" name="Object 66"/>
          <p:cNvGraphicFramePr>
            <a:graphicFrameLocks noChangeAspect="1"/>
          </p:cNvGraphicFramePr>
          <p:nvPr>
            <p:extLst/>
          </p:nvPr>
        </p:nvGraphicFramePr>
        <p:xfrm>
          <a:off x="6994922" y="1885950"/>
          <a:ext cx="1079897" cy="71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596880" imgH="393480" progId="Equation.3">
                  <p:embed/>
                </p:oleObj>
              </mc:Choice>
              <mc:Fallback>
                <p:oleObj name="Equation" r:id="rId4" imgW="596880" imgH="393480" progId="Equation.3">
                  <p:embed/>
                  <p:pic>
                    <p:nvPicPr>
                      <p:cNvPr id="7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922" y="1885950"/>
                        <a:ext cx="1079897" cy="7119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6"/>
          <p:cNvGraphicFramePr>
            <a:graphicFrameLocks noChangeAspect="1"/>
          </p:cNvGraphicFramePr>
          <p:nvPr>
            <p:extLst/>
          </p:nvPr>
        </p:nvGraphicFramePr>
        <p:xfrm>
          <a:off x="6994922" y="2971800"/>
          <a:ext cx="1079897" cy="71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596880" imgH="393480" progId="Equation.3">
                  <p:embed/>
                </p:oleObj>
              </mc:Choice>
              <mc:Fallback>
                <p:oleObj name="Equation" r:id="rId6" imgW="596880" imgH="393480" progId="Equation.3">
                  <p:embed/>
                  <p:pic>
                    <p:nvPicPr>
                      <p:cNvPr id="8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922" y="2971800"/>
                        <a:ext cx="1079897" cy="7119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6"/>
          <p:cNvGraphicFramePr>
            <a:graphicFrameLocks noChangeAspect="1"/>
          </p:cNvGraphicFramePr>
          <p:nvPr>
            <p:extLst/>
          </p:nvPr>
        </p:nvGraphicFramePr>
        <p:xfrm>
          <a:off x="7017544" y="4057650"/>
          <a:ext cx="1033463" cy="71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8" imgW="571320" imgH="393480" progId="Equation.3">
                  <p:embed/>
                </p:oleObj>
              </mc:Choice>
              <mc:Fallback>
                <p:oleObj name="Equation" r:id="rId8" imgW="571320" imgH="393480" progId="Equation.3">
                  <p:embed/>
                  <p:pic>
                    <p:nvPicPr>
                      <p:cNvPr id="9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7544" y="4057650"/>
                        <a:ext cx="1033463" cy="7119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05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from Confusion Matrix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22860"/>
            <a:ext cx="6000750" cy="3792140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</a:pPr>
            <a:r>
              <a:rPr lang="en-US" sz="2400" dirty="0"/>
              <a:t>Negative predictive value (NPV)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450"/>
              </a:spcBef>
            </a:pPr>
            <a:endParaRPr lang="en-US" sz="2400" dirty="0"/>
          </a:p>
          <a:p>
            <a:pPr>
              <a:spcBef>
                <a:spcPts val="450"/>
              </a:spcBef>
            </a:pPr>
            <a:r>
              <a:rPr lang="en-US" sz="2400" dirty="0"/>
              <a:t>Miss rate or false negative rate (FNR)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45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Fall-out or false positive rate (FPR)</a:t>
            </a:r>
          </a:p>
        </p:txBody>
      </p:sp>
      <p:graphicFrame>
        <p:nvGraphicFramePr>
          <p:cNvPr id="7" name="Object 66"/>
          <p:cNvGraphicFramePr>
            <a:graphicFrameLocks noChangeAspect="1"/>
          </p:cNvGraphicFramePr>
          <p:nvPr>
            <p:extLst/>
          </p:nvPr>
        </p:nvGraphicFramePr>
        <p:xfrm>
          <a:off x="6972301" y="1885950"/>
          <a:ext cx="1126331" cy="71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622080" imgH="393480" progId="Equation.3">
                  <p:embed/>
                </p:oleObj>
              </mc:Choice>
              <mc:Fallback>
                <p:oleObj name="Equation" r:id="rId4" imgW="622080" imgH="393480" progId="Equation.3">
                  <p:embed/>
                  <p:pic>
                    <p:nvPicPr>
                      <p:cNvPr id="7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1" y="1885950"/>
                        <a:ext cx="1126331" cy="7119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6"/>
          <p:cNvGraphicFramePr>
            <a:graphicFrameLocks noChangeAspect="1"/>
          </p:cNvGraphicFramePr>
          <p:nvPr>
            <p:extLst/>
          </p:nvPr>
        </p:nvGraphicFramePr>
        <p:xfrm>
          <a:off x="6994922" y="2971800"/>
          <a:ext cx="1079897" cy="71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6" imgW="596880" imgH="393480" progId="Equation.3">
                  <p:embed/>
                </p:oleObj>
              </mc:Choice>
              <mc:Fallback>
                <p:oleObj name="Equation" r:id="rId6" imgW="596880" imgH="393480" progId="Equation.3">
                  <p:embed/>
                  <p:pic>
                    <p:nvPicPr>
                      <p:cNvPr id="8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922" y="2971800"/>
                        <a:ext cx="1079897" cy="7119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6"/>
          <p:cNvGraphicFramePr>
            <a:graphicFrameLocks noChangeAspect="1"/>
          </p:cNvGraphicFramePr>
          <p:nvPr>
            <p:extLst/>
          </p:nvPr>
        </p:nvGraphicFramePr>
        <p:xfrm>
          <a:off x="6994922" y="4057650"/>
          <a:ext cx="1079897" cy="71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8" imgW="596880" imgH="393480" progId="Equation.3">
                  <p:embed/>
                </p:oleObj>
              </mc:Choice>
              <mc:Fallback>
                <p:oleObj name="Equation" r:id="rId8" imgW="596880" imgH="393480" progId="Equation.3">
                  <p:embed/>
                  <p:pic>
                    <p:nvPicPr>
                      <p:cNvPr id="9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922" y="4057650"/>
                        <a:ext cx="1079897" cy="7119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58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from Confusion Matrix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08561"/>
            <a:ext cx="4572000" cy="3792140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400" dirty="0"/>
              <a:t>False discovery rate (FDR)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2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400" dirty="0"/>
              <a:t>False omission rate (FOR)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2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400" dirty="0"/>
              <a:t>Accuracy (ACC)</a:t>
            </a:r>
          </a:p>
        </p:txBody>
      </p:sp>
      <p:graphicFrame>
        <p:nvGraphicFramePr>
          <p:cNvPr id="7" name="Object 66"/>
          <p:cNvGraphicFramePr>
            <a:graphicFrameLocks noChangeAspect="1"/>
          </p:cNvGraphicFramePr>
          <p:nvPr>
            <p:extLst/>
          </p:nvPr>
        </p:nvGraphicFramePr>
        <p:xfrm>
          <a:off x="7017544" y="1885950"/>
          <a:ext cx="1034654" cy="71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571320" imgH="393480" progId="Equation.3">
                  <p:embed/>
                </p:oleObj>
              </mc:Choice>
              <mc:Fallback>
                <p:oleObj name="Equation" r:id="rId4" imgW="571320" imgH="393480" progId="Equation.3">
                  <p:embed/>
                  <p:pic>
                    <p:nvPicPr>
                      <p:cNvPr id="7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7544" y="1885950"/>
                        <a:ext cx="1034654" cy="7119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6"/>
          <p:cNvGraphicFramePr>
            <a:graphicFrameLocks noChangeAspect="1"/>
          </p:cNvGraphicFramePr>
          <p:nvPr>
            <p:extLst/>
          </p:nvPr>
        </p:nvGraphicFramePr>
        <p:xfrm>
          <a:off x="6972301" y="2971800"/>
          <a:ext cx="1126331" cy="71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6" imgW="622080" imgH="393480" progId="Equation.3">
                  <p:embed/>
                </p:oleObj>
              </mc:Choice>
              <mc:Fallback>
                <p:oleObj name="Equation" r:id="rId6" imgW="622080" imgH="393480" progId="Equation.3">
                  <p:embed/>
                  <p:pic>
                    <p:nvPicPr>
                      <p:cNvPr id="8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1" y="2971800"/>
                        <a:ext cx="1126331" cy="7119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6"/>
          <p:cNvGraphicFramePr>
            <a:graphicFrameLocks noChangeAspect="1"/>
          </p:cNvGraphicFramePr>
          <p:nvPr>
            <p:extLst/>
          </p:nvPr>
        </p:nvGraphicFramePr>
        <p:xfrm>
          <a:off x="6398419" y="4057650"/>
          <a:ext cx="2274094" cy="71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8" imgW="1257120" imgH="393480" progId="Equation.3">
                  <p:embed/>
                </p:oleObj>
              </mc:Choice>
              <mc:Fallback>
                <p:oleObj name="Equation" r:id="rId8" imgW="1257120" imgH="393480" progId="Equation.3">
                  <p:embed/>
                  <p:pic>
                    <p:nvPicPr>
                      <p:cNvPr id="9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8419" y="4057650"/>
                        <a:ext cx="2274094" cy="7119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7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from Confusion Matrix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08561"/>
            <a:ext cx="3886200" cy="3792140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400" dirty="0"/>
              <a:t>Harmonic mean of precision and sensitivity (F1 score)</a:t>
            </a:r>
          </a:p>
          <a:p>
            <a:pPr>
              <a:spcBef>
                <a:spcPts val="900"/>
              </a:spcBef>
              <a:spcAft>
                <a:spcPts val="450"/>
              </a:spcAft>
            </a:pPr>
            <a:r>
              <a:rPr lang="en-US" sz="2400" dirty="0"/>
              <a:t>Receiver operating characteristic (ROC) curve</a:t>
            </a:r>
          </a:p>
          <a:p>
            <a:pPr lvl="1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Plotting the true positive rate (TPR) against the false positive rate (FPR) at various threshold settings</a:t>
            </a:r>
          </a:p>
        </p:txBody>
      </p:sp>
      <p:graphicFrame>
        <p:nvGraphicFramePr>
          <p:cNvPr id="7" name="Object 66"/>
          <p:cNvGraphicFramePr>
            <a:graphicFrameLocks noChangeAspect="1"/>
          </p:cNvGraphicFramePr>
          <p:nvPr>
            <p:extLst/>
          </p:nvPr>
        </p:nvGraphicFramePr>
        <p:xfrm>
          <a:off x="6523435" y="1885950"/>
          <a:ext cx="2022872" cy="71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1117440" imgH="393480" progId="Equation.3">
                  <p:embed/>
                </p:oleObj>
              </mc:Choice>
              <mc:Fallback>
                <p:oleObj name="Equation" r:id="rId4" imgW="1117440" imgH="393480" progId="Equation.3">
                  <p:embed/>
                  <p:pic>
                    <p:nvPicPr>
                      <p:cNvPr id="7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435" y="1885950"/>
                        <a:ext cx="2022872" cy="7119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450" y="2743200"/>
            <a:ext cx="4168478" cy="31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4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in SSAS, R, and Azure 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SSAS</a:t>
            </a:r>
          </a:p>
          <a:p>
            <a:pPr lvl="1"/>
            <a:r>
              <a:rPr lang="en-US" sz="2000" dirty="0"/>
              <a:t>Lift chart</a:t>
            </a:r>
          </a:p>
          <a:p>
            <a:pPr lvl="1"/>
            <a:r>
              <a:rPr lang="en-US" sz="2000" dirty="0"/>
              <a:t>Cross-validation</a:t>
            </a:r>
          </a:p>
          <a:p>
            <a:pPr lvl="1"/>
            <a:r>
              <a:rPr lang="en-US" sz="2000" dirty="0"/>
              <a:t>Classification matrix (basic)</a:t>
            </a:r>
          </a:p>
          <a:p>
            <a:r>
              <a:rPr lang="en-US" sz="2400" dirty="0"/>
              <a:t>R, Python</a:t>
            </a:r>
          </a:p>
          <a:p>
            <a:pPr lvl="1"/>
            <a:r>
              <a:rPr lang="en-US" sz="2000" dirty="0"/>
              <a:t>Whatever you code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</a:p>
          <a:p>
            <a:r>
              <a:rPr lang="en-US" sz="2400" dirty="0">
                <a:sym typeface="Wingdings" panose="05000000000000000000" pitchFamily="2" charset="2"/>
              </a:rPr>
              <a:t>Azure ML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ROC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Classification matrix (partly)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490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DMX (data mining extensions) query to browse SSAS mining models and perform predictions</a:t>
            </a:r>
          </a:p>
          <a:p>
            <a:r>
              <a:rPr lang="en-US" sz="2400" dirty="0"/>
              <a:t>Use T-SQL to execute R and Python code and return tabular format</a:t>
            </a:r>
          </a:p>
          <a:p>
            <a:pPr lvl="1"/>
            <a:r>
              <a:rPr lang="en-US" sz="2000" dirty="0"/>
              <a:t>sys. </a:t>
            </a:r>
            <a:r>
              <a:rPr lang="en-US" sz="2000" dirty="0" err="1"/>
              <a:t>sp_execute_external_script</a:t>
            </a:r>
            <a:r>
              <a:rPr lang="en-US" sz="2000" dirty="0"/>
              <a:t> (SQL Server 2016 and 2017)</a:t>
            </a:r>
          </a:p>
          <a:p>
            <a:pPr lvl="1"/>
            <a:r>
              <a:rPr lang="en-US" sz="2000" dirty="0"/>
              <a:t>PREDICT() function (2017 only, limited usability)</a:t>
            </a:r>
          </a:p>
          <a:p>
            <a:r>
              <a:rPr lang="en-US" sz="2400" dirty="0"/>
              <a:t>Use Azure ML Web services to get predictions from Azure ML models in your application or in Excel</a:t>
            </a:r>
          </a:p>
          <a:p>
            <a:r>
              <a:rPr lang="en-US" sz="2400" dirty="0"/>
              <a:t>Use SSIS to union all predictions and create a report</a:t>
            </a:r>
          </a:p>
        </p:txBody>
      </p:sp>
    </p:spTree>
    <p:extLst>
      <p:ext uri="{BB962C8B-B14F-4D97-AF65-F5344CB8AC3E}">
        <p14:creationId xmlns:p14="http://schemas.microsoft.com/office/powerpoint/2010/main" val="167257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7350"/>
            <a:ext cx="7432243" cy="428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Predictive Mining Models from R, Python, SSAS, and Azure ML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Dejan Sarka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Dejan Sarka (</a:t>
            </a:r>
            <a:r>
              <a:rPr lang="en-US" sz="2400" dirty="0">
                <a:hlinkClick r:id="rId2"/>
              </a:rPr>
              <a:t>dsarka@solidq.com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dsarka@siol.net</a:t>
            </a:r>
            <a:r>
              <a:rPr lang="en-US" sz="2400" dirty="0"/>
              <a:t>, @</a:t>
            </a:r>
            <a:r>
              <a:rPr lang="en-US" sz="2400" dirty="0" err="1"/>
              <a:t>DejanSarka</a:t>
            </a:r>
            <a:r>
              <a:rPr lang="en-US" sz="2400" dirty="0"/>
              <a:t>)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30 years of experience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SQL Server MVP, MCT,…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16 books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15+ courses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Focus:</a:t>
            </a:r>
          </a:p>
          <a:p>
            <a:pPr marL="1028700" lvl="2" indent="-342900"/>
            <a:r>
              <a:rPr lang="en-US" sz="2000" dirty="0"/>
              <a:t>Data modeling</a:t>
            </a:r>
          </a:p>
          <a:p>
            <a:pPr marL="1028700" lvl="2" indent="-342900"/>
            <a:r>
              <a:rPr lang="en-US" sz="2000" dirty="0"/>
              <a:t>Data mining</a:t>
            </a:r>
          </a:p>
          <a:p>
            <a:pPr marL="1028700" lvl="2" indent="-342900"/>
            <a:r>
              <a:rPr lang="en-US" sz="2000" dirty="0"/>
              <a:t>Data quality</a:t>
            </a:r>
          </a:p>
        </p:txBody>
      </p:sp>
    </p:spTree>
    <p:extLst>
      <p:ext uri="{BB962C8B-B14F-4D97-AF65-F5344CB8AC3E}">
        <p14:creationId xmlns:p14="http://schemas.microsoft.com/office/powerpoint/2010/main" val="426208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Advanced analytics virtual cycle</a:t>
            </a:r>
          </a:p>
          <a:p>
            <a:r>
              <a:rPr lang="en-US" sz="2400" dirty="0"/>
              <a:t>Training and test sets</a:t>
            </a:r>
          </a:p>
          <a:p>
            <a:r>
              <a:rPr lang="en-US" sz="2400" dirty="0"/>
              <a:t>Evaluating predictive models</a:t>
            </a:r>
          </a:p>
          <a:p>
            <a:r>
              <a:rPr lang="en-US" sz="2400" dirty="0"/>
              <a:t>Classification (confusion) matrix and derivatives</a:t>
            </a:r>
          </a:p>
          <a:p>
            <a:r>
              <a:rPr lang="en-US" sz="2400" dirty="0"/>
              <a:t>Evaluating in SSAS, R, Python, and Azure ML models</a:t>
            </a:r>
          </a:p>
          <a:p>
            <a:r>
              <a:rPr lang="en-US" sz="2400" dirty="0"/>
              <a:t>Bringing it all together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407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02977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081" y="3123009"/>
            <a:ext cx="781050" cy="960835"/>
          </a:xfrm>
          <a:prstGeom prst="rect">
            <a:avLst/>
          </a:prstGeom>
          <a:noFill/>
        </p:spPr>
      </p:pic>
      <p:pic>
        <p:nvPicPr>
          <p:cNvPr id="8" name="Picture 7" descr="j029917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8840" y="2110978"/>
            <a:ext cx="810816" cy="956072"/>
          </a:xfrm>
          <a:prstGeom prst="rect">
            <a:avLst/>
          </a:prstGeom>
          <a:noFill/>
        </p:spPr>
      </p:pic>
      <p:pic>
        <p:nvPicPr>
          <p:cNvPr id="9" name="Picture 8" descr="j0234687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9134" y="3300412"/>
            <a:ext cx="1106091" cy="651272"/>
          </a:xfrm>
          <a:prstGeom prst="rect">
            <a:avLst/>
          </a:prstGeom>
          <a:noFill/>
        </p:spPr>
      </p:pic>
      <p:pic>
        <p:nvPicPr>
          <p:cNvPr id="10" name="Picture 9" descr="j030525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48151" y="4299346"/>
            <a:ext cx="667940" cy="1072754"/>
          </a:xfrm>
          <a:prstGeom prst="rect">
            <a:avLst/>
          </a:prstGeom>
          <a:noFill/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033587" y="2247900"/>
            <a:ext cx="1889522" cy="756047"/>
          </a:xfrm>
          <a:custGeom>
            <a:avLst/>
            <a:gdLst>
              <a:gd name="G0" fmla="+- 15121 0 0"/>
              <a:gd name="G1" fmla="+- 4558 0 0"/>
              <a:gd name="G2" fmla="+- 12158 0 4558"/>
              <a:gd name="G3" fmla="+- G2 0 4558"/>
              <a:gd name="G4" fmla="*/ G3 32768 32059"/>
              <a:gd name="G5" fmla="*/ G4 1 2"/>
              <a:gd name="G6" fmla="+- 21600 0 15121"/>
              <a:gd name="G7" fmla="*/ G6 4558 6079"/>
              <a:gd name="G8" fmla="+- G7 15121 0"/>
              <a:gd name="T0" fmla="*/ 15121 w 21600"/>
              <a:gd name="T1" fmla="*/ 0 h 21600"/>
              <a:gd name="T2" fmla="*/ 15121 w 21600"/>
              <a:gd name="T3" fmla="*/ 12158 h 21600"/>
              <a:gd name="T4" fmla="*/ 1555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1" y="0"/>
                </a:lnTo>
                <a:lnTo>
                  <a:pt x="15121" y="4558"/>
                </a:lnTo>
                <a:lnTo>
                  <a:pt x="12427" y="4558"/>
                </a:lnTo>
                <a:cubicBezTo>
                  <a:pt x="5564" y="4558"/>
                  <a:pt x="0" y="7961"/>
                  <a:pt x="0" y="12158"/>
                </a:cubicBezTo>
                <a:lnTo>
                  <a:pt x="0" y="21600"/>
                </a:lnTo>
                <a:lnTo>
                  <a:pt x="3109" y="21600"/>
                </a:lnTo>
                <a:lnTo>
                  <a:pt x="3109" y="12158"/>
                </a:lnTo>
                <a:cubicBezTo>
                  <a:pt x="3109" y="9641"/>
                  <a:pt x="7281" y="7600"/>
                  <a:pt x="12427" y="7600"/>
                </a:cubicBezTo>
                <a:lnTo>
                  <a:pt x="15121" y="7600"/>
                </a:lnTo>
                <a:lnTo>
                  <a:pt x="15121" y="1215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 rot="5400000">
            <a:off x="5909072" y="1504950"/>
            <a:ext cx="782240" cy="2591991"/>
          </a:xfrm>
          <a:custGeom>
            <a:avLst/>
            <a:gdLst>
              <a:gd name="G0" fmla="+- 15945 0 0"/>
              <a:gd name="G1" fmla="+- 4514 0 0"/>
              <a:gd name="G2" fmla="+- 12158 0 4514"/>
              <a:gd name="G3" fmla="+- G2 0 4514"/>
              <a:gd name="G4" fmla="*/ G3 32768 32059"/>
              <a:gd name="G5" fmla="*/ G4 1 2"/>
              <a:gd name="G6" fmla="+- 21600 0 15945"/>
              <a:gd name="G7" fmla="*/ G6 4514 6079"/>
              <a:gd name="G8" fmla="+- G7 15945 0"/>
              <a:gd name="T0" fmla="*/ 15945 w 21600"/>
              <a:gd name="T1" fmla="*/ 0 h 21600"/>
              <a:gd name="T2" fmla="*/ 15945 w 21600"/>
              <a:gd name="T3" fmla="*/ 12158 h 21600"/>
              <a:gd name="T4" fmla="*/ 1600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945" y="0"/>
                </a:lnTo>
                <a:lnTo>
                  <a:pt x="15945" y="4514"/>
                </a:lnTo>
                <a:lnTo>
                  <a:pt x="12427" y="4514"/>
                </a:lnTo>
                <a:cubicBezTo>
                  <a:pt x="5564" y="4514"/>
                  <a:pt x="0" y="7936"/>
                  <a:pt x="0" y="12158"/>
                </a:cubicBezTo>
                <a:lnTo>
                  <a:pt x="0" y="21600"/>
                </a:lnTo>
                <a:lnTo>
                  <a:pt x="3199" y="21600"/>
                </a:lnTo>
                <a:lnTo>
                  <a:pt x="3199" y="12158"/>
                </a:lnTo>
                <a:cubicBezTo>
                  <a:pt x="3199" y="9665"/>
                  <a:pt x="7331" y="7644"/>
                  <a:pt x="12427" y="7644"/>
                </a:cubicBezTo>
                <a:lnTo>
                  <a:pt x="15945" y="7644"/>
                </a:lnTo>
                <a:lnTo>
                  <a:pt x="15945" y="1215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 rot="10800000">
            <a:off x="5058966" y="4326731"/>
            <a:ext cx="1889522" cy="756047"/>
          </a:xfrm>
          <a:custGeom>
            <a:avLst/>
            <a:gdLst>
              <a:gd name="G0" fmla="+- 15121 0 0"/>
              <a:gd name="G1" fmla="+- 4558 0 0"/>
              <a:gd name="G2" fmla="+- 12158 0 4558"/>
              <a:gd name="G3" fmla="+- G2 0 4558"/>
              <a:gd name="G4" fmla="*/ G3 32768 32059"/>
              <a:gd name="G5" fmla="*/ G4 1 2"/>
              <a:gd name="G6" fmla="+- 21600 0 15121"/>
              <a:gd name="G7" fmla="*/ G6 4558 6079"/>
              <a:gd name="G8" fmla="+- G7 15121 0"/>
              <a:gd name="T0" fmla="*/ 15121 w 21600"/>
              <a:gd name="T1" fmla="*/ 0 h 21600"/>
              <a:gd name="T2" fmla="*/ 15121 w 21600"/>
              <a:gd name="T3" fmla="*/ 12158 h 21600"/>
              <a:gd name="T4" fmla="*/ 1555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1" y="0"/>
                </a:lnTo>
                <a:lnTo>
                  <a:pt x="15121" y="4558"/>
                </a:lnTo>
                <a:lnTo>
                  <a:pt x="12427" y="4558"/>
                </a:lnTo>
                <a:cubicBezTo>
                  <a:pt x="5564" y="4558"/>
                  <a:pt x="0" y="7961"/>
                  <a:pt x="0" y="12158"/>
                </a:cubicBezTo>
                <a:lnTo>
                  <a:pt x="0" y="21600"/>
                </a:lnTo>
                <a:lnTo>
                  <a:pt x="3109" y="21600"/>
                </a:lnTo>
                <a:lnTo>
                  <a:pt x="3109" y="12158"/>
                </a:lnTo>
                <a:cubicBezTo>
                  <a:pt x="3109" y="9641"/>
                  <a:pt x="7281" y="7600"/>
                  <a:pt x="12427" y="7600"/>
                </a:cubicBezTo>
                <a:lnTo>
                  <a:pt x="15121" y="7600"/>
                </a:lnTo>
                <a:lnTo>
                  <a:pt x="15121" y="1215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 rot="16200000">
            <a:off x="2452688" y="3314701"/>
            <a:ext cx="782240" cy="2591990"/>
          </a:xfrm>
          <a:custGeom>
            <a:avLst/>
            <a:gdLst>
              <a:gd name="G0" fmla="+- 15945 0 0"/>
              <a:gd name="G1" fmla="+- 4514 0 0"/>
              <a:gd name="G2" fmla="+- 12158 0 4514"/>
              <a:gd name="G3" fmla="+- G2 0 4514"/>
              <a:gd name="G4" fmla="*/ G3 32768 32059"/>
              <a:gd name="G5" fmla="*/ G4 1 2"/>
              <a:gd name="G6" fmla="+- 21600 0 15945"/>
              <a:gd name="G7" fmla="*/ G6 4514 6079"/>
              <a:gd name="G8" fmla="+- G7 15945 0"/>
              <a:gd name="T0" fmla="*/ 15945 w 21600"/>
              <a:gd name="T1" fmla="*/ 0 h 21600"/>
              <a:gd name="T2" fmla="*/ 15945 w 21600"/>
              <a:gd name="T3" fmla="*/ 12158 h 21600"/>
              <a:gd name="T4" fmla="*/ 1600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945" y="0"/>
                </a:lnTo>
                <a:lnTo>
                  <a:pt x="15945" y="4514"/>
                </a:lnTo>
                <a:lnTo>
                  <a:pt x="12427" y="4514"/>
                </a:lnTo>
                <a:cubicBezTo>
                  <a:pt x="5564" y="4514"/>
                  <a:pt x="0" y="7936"/>
                  <a:pt x="0" y="12158"/>
                </a:cubicBezTo>
                <a:lnTo>
                  <a:pt x="0" y="21600"/>
                </a:lnTo>
                <a:lnTo>
                  <a:pt x="3199" y="21600"/>
                </a:lnTo>
                <a:lnTo>
                  <a:pt x="3199" y="12158"/>
                </a:lnTo>
                <a:cubicBezTo>
                  <a:pt x="3199" y="9665"/>
                  <a:pt x="7331" y="7644"/>
                  <a:pt x="12427" y="7644"/>
                </a:cubicBezTo>
                <a:lnTo>
                  <a:pt x="15945" y="7644"/>
                </a:lnTo>
                <a:lnTo>
                  <a:pt x="15945" y="1215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3211115" y="4164806"/>
            <a:ext cx="1047750" cy="295275"/>
          </a:xfrm>
          <a:prstGeom prst="wedgeRoundRectCallout">
            <a:avLst>
              <a:gd name="adj1" fmla="val 53977"/>
              <a:gd name="adj2" fmla="val 117338"/>
              <a:gd name="adj3" fmla="val 16667"/>
            </a:avLst>
          </a:prstGeom>
          <a:solidFill>
            <a:schemeClr val="bg2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sl-SI" sz="1350" b="1">
                <a:solidFill>
                  <a:srgbClr val="FF0000"/>
                </a:solidFill>
                <a:cs typeface="Arial" charset="0"/>
              </a:rPr>
              <a:t>Measure</a:t>
            </a:r>
            <a:endParaRPr lang="en-US" sz="1350" b="1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2763440" y="2949178"/>
            <a:ext cx="1047750" cy="295275"/>
          </a:xfrm>
          <a:prstGeom prst="wedgeRoundRectCallout">
            <a:avLst>
              <a:gd name="adj1" fmla="val -64431"/>
              <a:gd name="adj2" fmla="val 137097"/>
              <a:gd name="adj3" fmla="val 16667"/>
            </a:avLst>
          </a:prstGeom>
          <a:solidFill>
            <a:schemeClr val="bg2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sl-SI" sz="1350" b="1">
                <a:solidFill>
                  <a:srgbClr val="FF0000"/>
                </a:solidFill>
                <a:cs typeface="Arial" charset="0"/>
              </a:rPr>
              <a:t>Identify</a:t>
            </a:r>
            <a:endParaRPr lang="en-US" sz="1350" b="1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4976813" y="3111103"/>
            <a:ext cx="1107281" cy="295275"/>
          </a:xfrm>
          <a:prstGeom prst="wedgeRoundRectCallout">
            <a:avLst>
              <a:gd name="adj1" fmla="val -58819"/>
              <a:gd name="adj2" fmla="val -140727"/>
              <a:gd name="adj3" fmla="val 16667"/>
            </a:avLst>
          </a:prstGeom>
          <a:solidFill>
            <a:schemeClr val="bg2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sl-SI" sz="1350" b="1">
                <a:solidFill>
                  <a:srgbClr val="FF0000"/>
                </a:solidFill>
                <a:cs typeface="Arial" charset="0"/>
              </a:rPr>
              <a:t>Transform</a:t>
            </a:r>
            <a:endParaRPr lang="en-US" sz="1350" b="1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5382815" y="4137422"/>
            <a:ext cx="1047750" cy="295275"/>
          </a:xfrm>
          <a:prstGeom prst="wedgeRoundRectCallout">
            <a:avLst>
              <a:gd name="adj1" fmla="val 45681"/>
              <a:gd name="adj2" fmla="val -137500"/>
              <a:gd name="adj3" fmla="val 16667"/>
            </a:avLst>
          </a:prstGeom>
          <a:solidFill>
            <a:schemeClr val="bg2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sl-SI" sz="1350" b="1">
                <a:solidFill>
                  <a:srgbClr val="FF0000"/>
                </a:solidFill>
                <a:cs typeface="Arial" charset="0"/>
              </a:rPr>
              <a:t>Act</a:t>
            </a:r>
            <a:endParaRPr lang="en-US" sz="1350" b="1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9" name="Title 1"/>
          <p:cNvSpPr>
            <a:spLocks noGrp="1"/>
          </p:cNvSpPr>
          <p:nvPr/>
        </p:nvSpPr>
        <p:spPr bwMode="auto">
          <a:xfrm>
            <a:off x="400050" y="1052151"/>
            <a:ext cx="7943850" cy="54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300" dirty="0"/>
              <a:t>Advanced Analysis Virtuous Cycle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E75B1-D5F5-4C9D-B66D-6A37F77E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Analysis Virtual Cycle</a:t>
            </a:r>
          </a:p>
        </p:txBody>
      </p:sp>
    </p:spTree>
    <p:extLst>
      <p:ext uri="{BB962C8B-B14F-4D97-AF65-F5344CB8AC3E}">
        <p14:creationId xmlns:p14="http://schemas.microsoft.com/office/powerpoint/2010/main" val="5697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/>
        </p:nvSpPr>
        <p:spPr bwMode="auto">
          <a:xfrm>
            <a:off x="285750" y="995608"/>
            <a:ext cx="6172200" cy="5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300" dirty="0"/>
              <a:t>The CRISP Model</a:t>
            </a:r>
          </a:p>
        </p:txBody>
      </p:sp>
      <p:pic>
        <p:nvPicPr>
          <p:cNvPr id="8" name="Picture 7" descr="Crisp-dmchartne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7550" y="1818925"/>
            <a:ext cx="3829050" cy="3476625"/>
          </a:xfrm>
          <a:prstGeom prst="rect">
            <a:avLst/>
          </a:prstGeom>
          <a:noFill/>
        </p:spPr>
      </p:pic>
      <p:pic>
        <p:nvPicPr>
          <p:cNvPr id="9" name="Picture 8" descr="j029917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8067" y="2858341"/>
            <a:ext cx="810815" cy="956072"/>
          </a:xfrm>
          <a:prstGeom prst="rect">
            <a:avLst/>
          </a:prstGeom>
          <a:noFill/>
        </p:spPr>
      </p:pic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614488" y="4165647"/>
            <a:ext cx="1107281" cy="295275"/>
          </a:xfrm>
          <a:prstGeom prst="wedgeRoundRectCallout">
            <a:avLst>
              <a:gd name="adj1" fmla="val -7310"/>
              <a:gd name="adj2" fmla="val -172579"/>
              <a:gd name="adj3" fmla="val 16667"/>
            </a:avLst>
          </a:prstGeom>
          <a:solidFill>
            <a:schemeClr val="bg2">
              <a:lumMod val="75000"/>
            </a:schemeClr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sl-SI" sz="1350" b="1" dirty="0">
                <a:solidFill>
                  <a:srgbClr val="FF0000"/>
                </a:solidFill>
                <a:cs typeface="Arial" charset="0"/>
              </a:rPr>
              <a:t>Transform</a:t>
            </a:r>
            <a:endParaRPr lang="en-US" sz="135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525316" y="3032172"/>
            <a:ext cx="702469" cy="675084"/>
          </a:xfrm>
          <a:prstGeom prst="rightArrow">
            <a:avLst>
              <a:gd name="adj1" fmla="val 46333"/>
              <a:gd name="adj2" fmla="val 32349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00050" y="5429250"/>
            <a:ext cx="51435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50" dirty="0"/>
              <a:t>CRISP = Cross Industry Standard Process for Data Mining</a:t>
            </a:r>
            <a:endParaRPr lang="sl-SI" sz="1050" dirty="0"/>
          </a:p>
          <a:p>
            <a:r>
              <a:rPr lang="en-US" sz="1050" dirty="0"/>
              <a:t>(http://en.wikipedia.org/wiki/Cross_Industry_Standard_Process_for_Data_Mining)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1E26F-0EB0-4F4A-9A5E-39A1B19D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CRISP Model</a:t>
            </a:r>
          </a:p>
        </p:txBody>
      </p:sp>
    </p:spTree>
    <p:extLst>
      <p:ext uri="{BB962C8B-B14F-4D97-AF65-F5344CB8AC3E}">
        <p14:creationId xmlns:p14="http://schemas.microsoft.com/office/powerpoint/2010/main" val="79039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 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 predictive models, you need to split the data into training and test sets in order to evaluate the models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</a:t>
            </a:r>
            <a:r>
              <a:rPr lang="en-US" i="1" dirty="0"/>
              <a:t>training</a:t>
            </a:r>
            <a:r>
              <a:rPr lang="en-US" dirty="0"/>
              <a:t> set is required to build the model</a:t>
            </a:r>
            <a:r>
              <a:rPr lang="sl-SI" dirty="0"/>
              <a:t> (7</a:t>
            </a:r>
            <a:r>
              <a:rPr lang="en-US" dirty="0"/>
              <a:t>0</a:t>
            </a:r>
            <a:r>
              <a:rPr lang="sl-SI" dirty="0"/>
              <a:t>% of the data)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 </a:t>
            </a:r>
            <a:r>
              <a:rPr lang="en-US" i="1" dirty="0"/>
              <a:t>t</a:t>
            </a:r>
            <a:r>
              <a:rPr lang="sl-SI" i="1" dirty="0"/>
              <a:t>est</a:t>
            </a:r>
            <a:r>
              <a:rPr lang="en-US" i="1" dirty="0"/>
              <a:t> </a:t>
            </a:r>
            <a:r>
              <a:rPr lang="en-US" dirty="0"/>
              <a:t>set</a:t>
            </a:r>
            <a:r>
              <a:rPr lang="sl-SI" dirty="0"/>
              <a:t> </a:t>
            </a:r>
            <a:r>
              <a:rPr lang="en-US" dirty="0"/>
              <a:t>is used for predictions </a:t>
            </a:r>
            <a:r>
              <a:rPr lang="sl-SI" dirty="0"/>
              <a:t>(</a:t>
            </a:r>
            <a:r>
              <a:rPr lang="en-US" dirty="0"/>
              <a:t>3</a:t>
            </a:r>
            <a:r>
              <a:rPr lang="sl-SI" dirty="0"/>
              <a:t>0% of the data)</a:t>
            </a:r>
            <a:r>
              <a:rPr lang="en-US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When you know the value of the predicted variable, you can measure the quality of the predictions</a:t>
            </a:r>
          </a:p>
          <a:p>
            <a:pPr>
              <a:lnSpc>
                <a:spcPct val="110000"/>
              </a:lnSpc>
            </a:pPr>
            <a:r>
              <a:rPr lang="en-US" dirty="0"/>
              <a:t>As with every sampling, it is important to </a:t>
            </a:r>
            <a:r>
              <a:rPr lang="en-US" i="1" dirty="0"/>
              <a:t>randomly </a:t>
            </a:r>
            <a:r>
              <a:rPr lang="en-US" dirty="0"/>
              <a:t>select the data for each set</a:t>
            </a:r>
            <a:endParaRPr lang="sl-SI" i="1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7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Sampling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buFontTx/>
              <a:buChar char="•"/>
            </a:pPr>
            <a:r>
              <a:rPr lang="en-US" sz="2250" dirty="0"/>
              <a:t>Test for randomness by creating the two samples and adding a variable that identifies whether a set is a training set or test set (or that identifies the sample)</a:t>
            </a:r>
          </a:p>
          <a:p>
            <a:r>
              <a:rPr lang="en-US" sz="2250" dirty="0"/>
              <a:t>Check the null hypothesis that the new variable is not related to other variables</a:t>
            </a:r>
          </a:p>
          <a:p>
            <a:pPr lvl="1"/>
            <a:r>
              <a:rPr lang="en-US" dirty="0"/>
              <a:t>Use one-way analysis of variance (ANOVA) and F-tests for continuous variables</a:t>
            </a:r>
          </a:p>
          <a:p>
            <a:pPr lvl="1"/>
            <a:r>
              <a:rPr lang="en-US" dirty="0"/>
              <a:t>Use chi-squared test for discrete variables </a:t>
            </a:r>
          </a:p>
          <a:p>
            <a:pPr lvl="1"/>
            <a:r>
              <a:rPr lang="en-US" dirty="0"/>
              <a:t>Can also use Decision Trees for discrete variables </a:t>
            </a:r>
            <a:endParaRPr lang="sl-SI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7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Predictive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>
                <a:latin typeface="Arial" charset="0"/>
              </a:rPr>
              <a:t>Lift </a:t>
            </a:r>
            <a:r>
              <a:rPr lang="en-US" dirty="0">
                <a:latin typeface="Arial" charset="0"/>
              </a:rPr>
              <a:t>c</a:t>
            </a:r>
            <a:r>
              <a:rPr lang="sl-SI" dirty="0">
                <a:latin typeface="Arial" charset="0"/>
              </a:rPr>
              <a:t>hart</a:t>
            </a:r>
          </a:p>
          <a:p>
            <a:r>
              <a:rPr lang="en-US" dirty="0">
                <a:latin typeface="Arial" charset="0"/>
              </a:rPr>
              <a:t>Cross validation</a:t>
            </a:r>
          </a:p>
          <a:p>
            <a:r>
              <a:rPr lang="sl-SI" dirty="0">
                <a:latin typeface="Arial" charset="0"/>
              </a:rPr>
              <a:t>Classification</a:t>
            </a:r>
            <a:r>
              <a:rPr lang="en-US" dirty="0">
                <a:latin typeface="Arial" charset="0"/>
              </a:rPr>
              <a:t> (confusion)</a:t>
            </a:r>
            <a:r>
              <a:rPr lang="sl-SI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m</a:t>
            </a:r>
            <a:r>
              <a:rPr lang="sl-SI" dirty="0">
                <a:latin typeface="Arial" charset="0"/>
              </a:rPr>
              <a:t>atrix</a:t>
            </a:r>
            <a:r>
              <a:rPr lang="en-US" dirty="0">
                <a:latin typeface="Arial" charset="0"/>
              </a:rPr>
              <a:t> and derivatives</a:t>
            </a:r>
          </a:p>
          <a:p>
            <a:endParaRPr lang="en-US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7771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3E448EB5-774B-461A-8124-EA406C713B1A}" vid="{5CF9D57A-5E5F-4F1B-94EE-8D3CA1AFF2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C96A798680742B33A0ADD32F14451" ma:contentTypeVersion="8" ma:contentTypeDescription="Create a new document." ma:contentTypeScope="" ma:versionID="fd99cba440b4434c804831024b4190c5">
  <xsd:schema xmlns:xsd="http://www.w3.org/2001/XMLSchema" xmlns:xs="http://www.w3.org/2001/XMLSchema" xmlns:p="http://schemas.microsoft.com/office/2006/metadata/properties" xmlns:ns2="1e38a84a-0a9d-4fd2-8f3e-b3572424a079" xmlns:ns3="1f0a140a-8aea-4c2f-8328-a34ab5a9c708" targetNamespace="http://schemas.microsoft.com/office/2006/metadata/properties" ma:root="true" ma:fieldsID="5854e30a67b484665d9f319270189fcd" ns2:_="" ns3:_="">
    <xsd:import namespace="1e38a84a-0a9d-4fd2-8f3e-b3572424a079"/>
    <xsd:import namespace="1f0a140a-8aea-4c2f-8328-a34ab5a9c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8a84a-0a9d-4fd2-8f3e-b3572424a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a140a-8aea-4c2f-8328-a34ab5a9c7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86318C-7226-4C5D-BDBA-D081C45FFE86}"/>
</file>

<file path=customXml/itemProps2.xml><?xml version="1.0" encoding="utf-8"?>
<ds:datastoreItem xmlns:ds="http://schemas.openxmlformats.org/officeDocument/2006/customXml" ds:itemID="{A77C24A9-5D04-4D9E-984E-B78EB5E163BD}"/>
</file>

<file path=customXml/itemProps3.xml><?xml version="1.0" encoding="utf-8"?>
<ds:datastoreItem xmlns:ds="http://schemas.openxmlformats.org/officeDocument/2006/customXml" ds:itemID="{A51BA965-A29A-4D83-9E7C-F450876F52E2}"/>
</file>

<file path=docProps/app.xml><?xml version="1.0" encoding="utf-8"?>
<Properties xmlns="http://schemas.openxmlformats.org/officeDocument/2006/extended-properties" xmlns:vt="http://schemas.openxmlformats.org/officeDocument/2006/docPropsVTypes">
  <Template>Prezentacja4_3</Template>
  <TotalTime>3381</TotalTime>
  <Words>677</Words>
  <Application>Microsoft Office PowerPoint</Application>
  <PresentationFormat>On-screen Show (4:3)</PresentationFormat>
  <Paragraphs>129</Paragraphs>
  <Slides>19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ＭＳ Ｐゴシック</vt:lpstr>
      <vt:lpstr>Arial</vt:lpstr>
      <vt:lpstr>Calibri</vt:lpstr>
      <vt:lpstr>Franklin Gothic Book</vt:lpstr>
      <vt:lpstr>Wingdings</vt:lpstr>
      <vt:lpstr>Motyw2</vt:lpstr>
      <vt:lpstr>Equation</vt:lpstr>
      <vt:lpstr>PowerPoint Presentation</vt:lpstr>
      <vt:lpstr>Comparing Predictive Mining Models from R, Python, SSAS, and Azure ML</vt:lpstr>
      <vt:lpstr>Introduction</vt:lpstr>
      <vt:lpstr>Agenda</vt:lpstr>
      <vt:lpstr>Advanced Analysis Virtual Cycle</vt:lpstr>
      <vt:lpstr>The CRISP Model</vt:lpstr>
      <vt:lpstr>Training and Test Sets</vt:lpstr>
      <vt:lpstr>Testing the Sampling</vt:lpstr>
      <vt:lpstr>Evaluating Predictive Models</vt:lpstr>
      <vt:lpstr>Lift Chart</vt:lpstr>
      <vt:lpstr>Cross Validation</vt:lpstr>
      <vt:lpstr>Classification (Confusion) Matrix</vt:lpstr>
      <vt:lpstr>Derivatives from Confusion Matrix</vt:lpstr>
      <vt:lpstr>Derivatives from Confusion Matrix</vt:lpstr>
      <vt:lpstr>Derivatives from Confusion Matrix</vt:lpstr>
      <vt:lpstr>Derivatives from Confusion Matrix</vt:lpstr>
      <vt:lpstr>Evaluating in SSAS, R, and Azure ML</vt:lpstr>
      <vt:lpstr>Bringing It All Together</vt:lpstr>
      <vt:lpstr>Bringing It All Together</vt:lpstr>
    </vt:vector>
  </TitlesOfParts>
  <Company>PLSSUG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Kulgan</dc:creator>
  <cp:lastModifiedBy>Dejan Sarka</cp:lastModifiedBy>
  <cp:revision>219</cp:revision>
  <dcterms:created xsi:type="dcterms:W3CDTF">2011-11-24T02:19:03Z</dcterms:created>
  <dcterms:modified xsi:type="dcterms:W3CDTF">2018-05-09T08:24:50Z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0x010100F11C96A798680742B33A0ADD32F14451</vt:lpwstr>
  </property>
</Properties>
</file>