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93" r:id="rId2"/>
    <p:sldId id="290" r:id="rId3"/>
    <p:sldId id="272" r:id="rId4"/>
    <p:sldId id="273" r:id="rId5"/>
    <p:sldId id="274" r:id="rId6"/>
    <p:sldId id="275" r:id="rId7"/>
    <p:sldId id="300" r:id="rId8"/>
    <p:sldId id="276" r:id="rId9"/>
    <p:sldId id="277" r:id="rId10"/>
    <p:sldId id="278" r:id="rId11"/>
    <p:sldId id="279" r:id="rId12"/>
    <p:sldId id="280" r:id="rId13"/>
    <p:sldId id="294" r:id="rId14"/>
    <p:sldId id="295" r:id="rId15"/>
    <p:sldId id="296" r:id="rId16"/>
    <p:sldId id="297" r:id="rId17"/>
    <p:sldId id="298" r:id="rId18"/>
    <p:sldId id="281" r:id="rId19"/>
    <p:sldId id="301" r:id="rId20"/>
    <p:sldId id="282" r:id="rId21"/>
    <p:sldId id="283" r:id="rId22"/>
    <p:sldId id="299" r:id="rId23"/>
    <p:sldId id="284" r:id="rId24"/>
    <p:sldId id="285" r:id="rId25"/>
    <p:sldId id="286" r:id="rId26"/>
    <p:sldId id="302" r:id="rId27"/>
    <p:sldId id="303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2394" autoAdjust="0"/>
  </p:normalViewPr>
  <p:slideViewPr>
    <p:cSldViewPr>
      <p:cViewPr varScale="1">
        <p:scale>
          <a:sx n="79" d="100"/>
          <a:sy n="79" d="100"/>
        </p:scale>
        <p:origin x="6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13" y="212874"/>
            <a:ext cx="2798573" cy="107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266560"/>
            <a:ext cx="2970205" cy="9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3900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5833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4172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944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49155411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2331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9876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911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08502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7821960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64774101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4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qlblog.com/blogs/dejan_sarka/image_4D535195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qlblog.com/blogs/dejan_sarka/image_7772D9B0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sarka@siol.net" TargetMode="External"/><Relationship Id="rId2" Type="http://schemas.openxmlformats.org/officeDocument/2006/relationships/hyperlink" Target="mailto:dsarka@solidq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94D01C2-120F-479C-A270-E9F69142D0AA}"/>
              </a:ext>
            </a:extLst>
          </p:cNvPr>
          <p:cNvSpPr txBox="1"/>
          <p:nvPr/>
        </p:nvSpPr>
        <p:spPr>
          <a:xfrm>
            <a:off x="5023363" y="1136456"/>
            <a:ext cx="214526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GOLD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SILVER SPONSORS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BRONZE SPONSOR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24F526B-1527-4859-B087-8F11DA33A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1" y="5466928"/>
            <a:ext cx="1604211" cy="914400"/>
          </a:xfrm>
          <a:prstGeom prst="rect">
            <a:avLst/>
          </a:prstGeom>
        </p:spPr>
      </p:pic>
      <p:grpSp>
        <p:nvGrpSpPr>
          <p:cNvPr id="25" name="Grupa 24">
            <a:extLst>
              <a:ext uri="{FF2B5EF4-FFF2-40B4-BE49-F238E27FC236}">
                <a16:creationId xmlns:a16="http://schemas.microsoft.com/office/drawing/2014/main" id="{0C4F834A-3256-4163-BEA4-825B63767178}"/>
              </a:ext>
            </a:extLst>
          </p:cNvPr>
          <p:cNvGrpSpPr>
            <a:grpSpLocks noChangeAspect="1"/>
          </p:cNvGrpSpPr>
          <p:nvPr/>
        </p:nvGrpSpPr>
        <p:grpSpPr>
          <a:xfrm>
            <a:off x="1657142" y="1159670"/>
            <a:ext cx="9014159" cy="1453896"/>
            <a:chOff x="3419155" y="1866528"/>
            <a:chExt cx="5667798" cy="914400"/>
          </a:xfrm>
        </p:grpSpPr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0D159CA8-208C-493D-AA9A-F84513E1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155" y="1866528"/>
              <a:ext cx="1604211" cy="914400"/>
            </a:xfrm>
            <a:prstGeom prst="rect">
              <a:avLst/>
            </a:prstGeom>
          </p:spPr>
        </p:pic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9A18BD7B-1418-478E-8285-E9D928B36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893" y="1866528"/>
              <a:ext cx="1604211" cy="914400"/>
            </a:xfrm>
            <a:prstGeom prst="rect">
              <a:avLst/>
            </a:prstGeom>
          </p:spPr>
        </p:pic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4B5FB1D5-5142-4876-8B19-5216AB0CE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631" y="1866528"/>
              <a:ext cx="1918322" cy="914400"/>
            </a:xfrm>
            <a:prstGeom prst="rect">
              <a:avLst/>
            </a:prstGeom>
          </p:spPr>
        </p:pic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B410FC84-9331-4E0F-9DFF-DCDF6F318B72}"/>
              </a:ext>
            </a:extLst>
          </p:cNvPr>
          <p:cNvGrpSpPr>
            <a:grpSpLocks noChangeAspect="1"/>
          </p:cNvGrpSpPr>
          <p:nvPr/>
        </p:nvGrpSpPr>
        <p:grpSpPr>
          <a:xfrm>
            <a:off x="2002776" y="2769666"/>
            <a:ext cx="8186440" cy="886968"/>
            <a:chOff x="1814944" y="2840031"/>
            <a:chExt cx="8439628" cy="914400"/>
          </a:xfrm>
        </p:grpSpPr>
        <p:pic>
          <p:nvPicPr>
            <p:cNvPr id="17" name="Obraz 16">
              <a:extLst>
                <a:ext uri="{FF2B5EF4-FFF2-40B4-BE49-F238E27FC236}">
                  <a16:creationId xmlns:a16="http://schemas.microsoft.com/office/drawing/2014/main" id="{D1ABD5C0-16CA-45F5-8FE2-00E81F807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944" y="2840031"/>
              <a:ext cx="1604211" cy="914400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5CDA0FA1-6967-4483-A5D1-9FFB0A6ED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291" y="2931471"/>
              <a:ext cx="2551814" cy="731520"/>
            </a:xfrm>
            <a:prstGeom prst="rect">
              <a:avLst/>
            </a:prstGeom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0BB3ADFB-BF3F-4758-B9B1-249C356B4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241" y="3045771"/>
              <a:ext cx="1381855" cy="502920"/>
            </a:xfrm>
            <a:prstGeom prst="rect">
              <a:avLst/>
            </a:prstGeom>
          </p:spPr>
        </p:pic>
        <p:pic>
          <p:nvPicPr>
            <p:cNvPr id="23" name="Obraz 22">
              <a:extLst>
                <a:ext uri="{FF2B5EF4-FFF2-40B4-BE49-F238E27FC236}">
                  <a16:creationId xmlns:a16="http://schemas.microsoft.com/office/drawing/2014/main" id="{F33DC374-40C9-42BF-B257-EC4A0CE12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4232" y="3114351"/>
              <a:ext cx="2070340" cy="365760"/>
            </a:xfrm>
            <a:prstGeom prst="rect">
              <a:avLst/>
            </a:prstGeom>
          </p:spPr>
        </p:pic>
      </p:grpSp>
      <p:pic>
        <p:nvPicPr>
          <p:cNvPr id="27" name="Obraz 26">
            <a:extLst>
              <a:ext uri="{FF2B5EF4-FFF2-40B4-BE49-F238E27FC236}">
                <a16:creationId xmlns:a16="http://schemas.microsoft.com/office/drawing/2014/main" id="{675EDD46-5C48-4284-AB21-ADF3654C20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28" y="4005064"/>
            <a:ext cx="2085475" cy="1188720"/>
          </a:xfrm>
          <a:prstGeom prst="rect">
            <a:avLst/>
          </a:prstGeom>
        </p:spPr>
      </p:pic>
      <p:sp>
        <p:nvSpPr>
          <p:cNvPr id="28" name="Prostokąt 27">
            <a:extLst>
              <a:ext uri="{FF2B5EF4-FFF2-40B4-BE49-F238E27FC236}">
                <a16:creationId xmlns:a16="http://schemas.microsoft.com/office/drawing/2014/main" id="{3EF17813-9DED-4BFA-BB89-8719B5088ABA}"/>
              </a:ext>
            </a:extLst>
          </p:cNvPr>
          <p:cNvSpPr/>
          <p:nvPr/>
        </p:nvSpPr>
        <p:spPr>
          <a:xfrm>
            <a:off x="1876182" y="2420888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81A07A0F-0157-48BB-8655-DFC56F69007A}"/>
              </a:ext>
            </a:extLst>
          </p:cNvPr>
          <p:cNvSpPr/>
          <p:nvPr/>
        </p:nvSpPr>
        <p:spPr>
          <a:xfrm>
            <a:off x="1944408" y="3812733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ADC713D5-AE0A-46EF-8755-DCA93FAB7F46}"/>
              </a:ext>
            </a:extLst>
          </p:cNvPr>
          <p:cNvSpPr/>
          <p:nvPr/>
        </p:nvSpPr>
        <p:spPr>
          <a:xfrm>
            <a:off x="1876182" y="5210649"/>
            <a:ext cx="8439628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0000">
                <a:schemeClr val="accent6"/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84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Natural Keys Myth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you do not have a natural key, you do not have a set</a:t>
            </a:r>
          </a:p>
          <a:p>
            <a:r>
              <a:rPr lang="en-US" altLang="en-US"/>
              <a:t>WRONG!</a:t>
            </a:r>
          </a:p>
          <a:p>
            <a:r>
              <a:rPr lang="en-US" altLang="en-US"/>
              <a:t>Just give me a set, any set!</a:t>
            </a:r>
          </a:p>
          <a:p>
            <a:r>
              <a:rPr lang="en-US" altLang="en-US"/>
              <a:t>A set is purely logical and abstract term</a:t>
            </a:r>
          </a:p>
          <a:p>
            <a:pPr lvl="1"/>
            <a:r>
              <a:rPr lang="en-US" altLang="en-US"/>
              <a:t>The one who defines the set, defines what makes elements unique as well</a:t>
            </a:r>
          </a:p>
          <a:p>
            <a:pPr lvl="1"/>
            <a:r>
              <a:rPr lang="en-US" altLang="en-US"/>
              <a:t>Also, do not forget on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AAF674-21A3-4587-8DBF-BC1348C6A4CF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1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Redundancy Myth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Normalization is about eliminating redundancy</a:t>
            </a:r>
          </a:p>
          <a:p>
            <a:r>
              <a:rPr lang="en-US" altLang="en-US"/>
              <a:t>Partially wrong</a:t>
            </a:r>
          </a:p>
          <a:p>
            <a:r>
              <a:rPr lang="en-US" altLang="en-US"/>
              <a:t>Normalization is about eliminating redundancy and incompleteness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C91CB3-3975-4494-BAC4-F55A3B8EF603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8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 Language Myth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 language is essential for relational databases</a:t>
            </a:r>
          </a:p>
          <a:p>
            <a:r>
              <a:rPr lang="en-US" altLang="en-US" dirty="0"/>
              <a:t>WRONG!</a:t>
            </a:r>
          </a:p>
          <a:p>
            <a:r>
              <a:rPr lang="en-US" altLang="en-US" dirty="0"/>
              <a:t>The question of using relational model in a database is orthogonal to the question which language is supported by the RDBMS</a:t>
            </a:r>
          </a:p>
          <a:p>
            <a:pPr lvl="1"/>
            <a:r>
              <a:rPr lang="en-US" altLang="en-US" dirty="0"/>
              <a:t>The “D” language proposal (Date, </a:t>
            </a:r>
            <a:r>
              <a:rPr lang="en-US" altLang="en-US" dirty="0" err="1"/>
              <a:t>Darwen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Query By Example (QBE)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4FFF18-6E81-4016-8774-222161CDB090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71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Truncate Table – DDL or DML?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Wikipedia: “In SQL, the TRUNCATE TABLE statement is a Data Definition Language (DDL) operation that marks the extents of a table for deallocation (empty for reuse)”</a:t>
            </a:r>
          </a:p>
          <a:p>
            <a:pPr lvl="1"/>
            <a:r>
              <a:rPr lang="en-US" altLang="en-US" sz="2400" dirty="0"/>
              <a:t>So it is DDL?</a:t>
            </a:r>
          </a:p>
          <a:p>
            <a:r>
              <a:rPr lang="en-US" altLang="en-US" sz="2800" dirty="0"/>
              <a:t>WRONG!</a:t>
            </a:r>
          </a:p>
          <a:p>
            <a:r>
              <a:rPr lang="en-US" altLang="en-US" sz="2800" dirty="0"/>
              <a:t>However: “The TRUNCATE TABLE </a:t>
            </a:r>
            <a:r>
              <a:rPr lang="en-US" altLang="en-US" sz="2800" dirty="0" err="1"/>
              <a:t>mytable</a:t>
            </a:r>
            <a:r>
              <a:rPr lang="en-US" altLang="en-US" sz="2800" dirty="0"/>
              <a:t> statement is logically (though not physically) equivalent to the DELETE FROM </a:t>
            </a:r>
            <a:r>
              <a:rPr lang="en-US" altLang="en-US" sz="2800" dirty="0" err="1"/>
              <a:t>mytable</a:t>
            </a:r>
            <a:r>
              <a:rPr lang="en-US" altLang="en-US" sz="2800" dirty="0"/>
              <a:t> statement (without a WHERE clause)”</a:t>
            </a:r>
          </a:p>
          <a:p>
            <a:pPr lvl="1"/>
            <a:r>
              <a:rPr lang="en-US" altLang="en-US" sz="2400" dirty="0"/>
              <a:t>In a relational model, w</a:t>
            </a:r>
            <a:r>
              <a:rPr lang="en-US" sz="2400" dirty="0"/>
              <a:t>e are manipulating with data on the logical level; the physical implementation is left to the database management system</a:t>
            </a:r>
            <a:endParaRPr lang="en-US" altLang="en-US" sz="2400" dirty="0"/>
          </a:p>
          <a:p>
            <a:r>
              <a:rPr lang="en-US" altLang="en-US" sz="2800" dirty="0"/>
              <a:t>So TRUNCATE TABLE is DML!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4FFF18-6E81-4016-8774-222161CDB090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26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 TABLE SWITCH – DDL or DML?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Syntax is DDL</a:t>
            </a:r>
          </a:p>
          <a:p>
            <a:pPr lvl="1"/>
            <a:r>
              <a:rPr lang="en-US" altLang="en-US" dirty="0"/>
              <a:t>SQL Server changes system pages</a:t>
            </a:r>
          </a:p>
          <a:p>
            <a:pPr lvl="1"/>
            <a:r>
              <a:rPr lang="en-US" altLang="en-US" dirty="0"/>
              <a:t>So it is DDL?</a:t>
            </a:r>
          </a:p>
          <a:p>
            <a:r>
              <a:rPr lang="en-US" altLang="en-US" dirty="0"/>
              <a:t>WRONG!</a:t>
            </a:r>
          </a:p>
          <a:p>
            <a:r>
              <a:rPr lang="en-US" altLang="en-US" dirty="0"/>
              <a:t>However, </a:t>
            </a:r>
            <a:r>
              <a:rPr lang="en-US" dirty="0"/>
              <a:t>logically, you just move the data from one table or partition to another table or partition</a:t>
            </a:r>
            <a:endParaRPr lang="en-US" altLang="en-US" dirty="0"/>
          </a:p>
          <a:p>
            <a:pPr lvl="1"/>
            <a:r>
              <a:rPr lang="en-US" dirty="0"/>
              <a:t>You do not change the schema at all</a:t>
            </a:r>
          </a:p>
          <a:p>
            <a:r>
              <a:rPr lang="en-US" dirty="0"/>
              <a:t>Therefore, semantically, this is a DML statement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4FFF18-6E81-4016-8774-222161CDB090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2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Operators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415"/>
            <a:ext cx="10972800" cy="5056186"/>
          </a:xfrm>
        </p:spPr>
        <p:txBody>
          <a:bodyPr/>
          <a:lstStyle/>
          <a:p>
            <a:r>
              <a:rPr lang="en-US" dirty="0"/>
              <a:t>UNION, INTERSECT and EXCEPT operators are commonly called Set Operators</a:t>
            </a:r>
          </a:p>
          <a:p>
            <a:pPr lvl="1"/>
            <a:r>
              <a:rPr lang="en-US" dirty="0"/>
              <a:t>Represented by Venn diagrams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Partially WRONG!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4FFF18-6E81-4016-8774-222161CDB090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17410" name="Picture 2" descr="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11514"/>
            <a:ext cx="79724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08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Operators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415"/>
            <a:ext cx="10972800" cy="5056186"/>
          </a:xfrm>
        </p:spPr>
        <p:txBody>
          <a:bodyPr/>
          <a:lstStyle/>
          <a:p>
            <a:r>
              <a:rPr lang="en-US" dirty="0"/>
              <a:t>Set operators work on sets and produce a set</a:t>
            </a:r>
          </a:p>
          <a:p>
            <a:r>
              <a:rPr lang="en-US" dirty="0"/>
              <a:t>Relational operators work on relations and produce a relation; SQL operators UNION, INTERSECT and EXCEPT produce relations</a:t>
            </a:r>
          </a:p>
          <a:p>
            <a:r>
              <a:rPr lang="en-US" dirty="0"/>
              <a:t>So they are relational operators!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4FFF18-6E81-4016-8774-222161CDB090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3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 Operators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415"/>
            <a:ext cx="10972800" cy="5056186"/>
          </a:xfrm>
        </p:spPr>
        <p:txBody>
          <a:bodyPr/>
          <a:lstStyle/>
          <a:p>
            <a:r>
              <a:rPr lang="en-US" dirty="0"/>
              <a:t>Need to change the presentation!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4FFF18-6E81-4016-8774-222161CDB090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20482" name="Picture 2" descr="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78962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3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Denormalization Myth</a:t>
            </a:r>
            <a:r>
              <a:rPr lang="sl-SI" altLang="en-US" dirty="0"/>
              <a:t> (1)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4766320" cy="4525963"/>
          </a:xfrm>
        </p:spPr>
        <p:txBody>
          <a:bodyPr/>
          <a:lstStyle/>
          <a:p>
            <a:r>
              <a:rPr lang="en-US" altLang="en-US" dirty="0"/>
              <a:t>Star schema is denormalized</a:t>
            </a:r>
          </a:p>
          <a:p>
            <a:r>
              <a:rPr lang="en-US" altLang="en-US" dirty="0"/>
              <a:t>Not necessary</a:t>
            </a:r>
          </a:p>
          <a:p>
            <a:r>
              <a:rPr lang="en-US" altLang="en-US" dirty="0"/>
              <a:t>Dimension are denormalized only if you have rigid attribute relationships in natural hierarchies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767166-938A-4296-AF63-BD2E227EB2FF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6400A-8FE7-4AB8-ABC6-069A6D83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106128"/>
            <a:ext cx="5904656" cy="502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Denormalization Myth</a:t>
            </a:r>
            <a:r>
              <a:rPr lang="sl-SI" altLang="en-US" dirty="0"/>
              <a:t> (2)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4910336" cy="4525963"/>
          </a:xfrm>
        </p:spPr>
        <p:txBody>
          <a:bodyPr/>
          <a:lstStyle/>
          <a:p>
            <a:r>
              <a:rPr lang="en-US" altLang="en-US" dirty="0"/>
              <a:t>Star schema is denormalized</a:t>
            </a:r>
          </a:p>
          <a:p>
            <a:r>
              <a:rPr lang="en-US" altLang="en-US" dirty="0"/>
              <a:t>Not necessary</a:t>
            </a:r>
          </a:p>
          <a:p>
            <a:r>
              <a:rPr lang="en-US" altLang="en-US" dirty="0"/>
              <a:t>Transaction fact tables are denormalized only if you include degenerate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767166-938A-4296-AF63-BD2E227EB2FF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587F9-7E1A-4EC3-8107-AC5701D1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58516"/>
            <a:ext cx="3816424" cy="612711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2E4CC0-6278-4207-A9A8-EA9BBE0DA156}"/>
              </a:ext>
            </a:extLst>
          </p:cNvPr>
          <p:cNvSpPr/>
          <p:nvPr/>
        </p:nvSpPr>
        <p:spPr>
          <a:xfrm>
            <a:off x="7968208" y="3573016"/>
            <a:ext cx="2664296" cy="64807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Design </a:t>
            </a:r>
            <a:r>
              <a:rPr lang="sl-SI" dirty="0" err="1"/>
              <a:t>Myths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Dejan Sarka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 Table Myth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Fact table is called fact table because it holds facts</a:t>
            </a:r>
          </a:p>
          <a:p>
            <a:r>
              <a:rPr lang="en-US" altLang="en-US" dirty="0"/>
              <a:t>Yes, but... but... but...</a:t>
            </a:r>
          </a:p>
          <a:p>
            <a:r>
              <a:rPr lang="en-US" altLang="en-US" dirty="0"/>
              <a:t>Don’t all tables hold facts?</a:t>
            </a:r>
          </a:p>
          <a:p>
            <a:pPr lvl="1"/>
            <a:r>
              <a:rPr lang="en-US" altLang="en-US" dirty="0"/>
              <a:t>Fact tables should have different name</a:t>
            </a:r>
          </a:p>
          <a:p>
            <a:pPr lvl="1"/>
            <a:r>
              <a:rPr lang="en-US" altLang="en-US" dirty="0"/>
              <a:t>Central tables, 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B1A095-93AE-41D6-B50E-C739C10DEEB9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52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SCD Myth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three solutions for the SCD problem (type 1, type 2, type 3)</a:t>
            </a:r>
          </a:p>
          <a:p>
            <a:r>
              <a:rPr lang="en-US" altLang="en-US"/>
              <a:t>WRONG!</a:t>
            </a:r>
          </a:p>
          <a:p>
            <a:r>
              <a:rPr lang="en-US" altLang="en-US"/>
              <a:t>There are more and better solution</a:t>
            </a:r>
            <a:r>
              <a:rPr lang="sl-SI" altLang="en-US"/>
              <a:t>s</a:t>
            </a:r>
            <a:endParaRPr lang="en-US" altLang="en-US"/>
          </a:p>
          <a:p>
            <a:pPr lvl="1"/>
            <a:r>
              <a:rPr lang="en-US" altLang="en-US"/>
              <a:t>Create another dimension from the type 2 attributes, and leave them in the original dimension as well</a:t>
            </a:r>
          </a:p>
          <a:p>
            <a:pPr lvl="1"/>
            <a:r>
              <a:rPr lang="en-US" altLang="en-US"/>
              <a:t>Scalable solution that encompasses both type 1 and type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080A51-A8BB-407F-93F2-6068A2E7EBEC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12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0C22DF-8BD9-4D79-A3E0-8D74B3EE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SCD 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A16B6-55F5-447B-A774-AAAF7422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00599"/>
            <a:ext cx="10972800" cy="1524001"/>
          </a:xfrm>
        </p:spPr>
        <p:txBody>
          <a:bodyPr/>
          <a:lstStyle/>
          <a:p>
            <a:r>
              <a:rPr lang="en-US" dirty="0"/>
              <a:t>Gives possibility to analyze the data as if you would have type 1 (through original dimension) or type 2 (through new dimension)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FD203CC-AEB9-4C68-9D3E-F8CA3A0FEF5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76400" y="1295400"/>
          <a:ext cx="8839200" cy="3287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3" imgW="5172178" imgH="1924067" progId="Visio.Drawing.11">
                  <p:embed/>
                </p:oleObj>
              </mc:Choice>
              <mc:Fallback>
                <p:oleObj name="Visio" r:id="rId3" imgW="5172178" imgH="1924067" progId="Visio.Drawing.11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FD203CC-AEB9-4C68-9D3E-F8CA3A0FEF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95400"/>
                        <a:ext cx="8839200" cy="3287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7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Class-Table Myth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class is the same thing as a table</a:t>
            </a:r>
          </a:p>
          <a:p>
            <a:r>
              <a:rPr lang="en-US" altLang="en-US"/>
              <a:t>WRONG!</a:t>
            </a:r>
          </a:p>
          <a:p>
            <a:r>
              <a:rPr lang="en-US" altLang="en-US"/>
              <a:t>A class is the same thing as a domain (data type)</a:t>
            </a:r>
          </a:p>
          <a:p>
            <a:pPr lvl="1"/>
            <a:r>
              <a:rPr lang="en-US" altLang="en-US"/>
              <a:t>The definitions are the same</a:t>
            </a:r>
          </a:p>
          <a:p>
            <a:pPr lvl="1"/>
            <a:r>
              <a:rPr lang="en-US" altLang="en-US"/>
              <a:t>Relational model is not limited to “simple” types</a:t>
            </a:r>
          </a:p>
          <a:p>
            <a:pPr lvl="1"/>
            <a:r>
              <a:rPr lang="en-US" altLang="en-US"/>
              <a:t>Relational model allows “typed”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ED437DA-C97D-47FF-979E-EACFCEFA3C45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66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Table-Class Myth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table is the same thing as a class</a:t>
            </a:r>
          </a:p>
          <a:p>
            <a:r>
              <a:rPr lang="en-US" altLang="en-US" dirty="0"/>
              <a:t>WRONG!</a:t>
            </a:r>
          </a:p>
          <a:p>
            <a:r>
              <a:rPr lang="en-US" altLang="en-US" dirty="0"/>
              <a:t>A table is a variable</a:t>
            </a:r>
          </a:p>
          <a:p>
            <a:pPr lvl="1"/>
            <a:r>
              <a:rPr lang="en-US" altLang="en-US" dirty="0"/>
              <a:t>It behaves like a variable (logically, of course)</a:t>
            </a:r>
          </a:p>
          <a:p>
            <a:pPr lvl="1"/>
            <a:r>
              <a:rPr lang="en-US" altLang="en-US" dirty="0"/>
              <a:t>Update means replacing on set with another</a:t>
            </a:r>
          </a:p>
          <a:p>
            <a:pPr lvl="1"/>
            <a:r>
              <a:rPr lang="en-US" altLang="en-US" dirty="0"/>
              <a:t>Set equality</a:t>
            </a:r>
            <a:r>
              <a:rPr lang="sl-SI" altLang="en-US" dirty="0"/>
              <a:t>: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92ABAC-06E9-45F1-9B54-6F0AFE91CBD2}" type="slidenum">
              <a:rPr lang="en-US" altLang="en-US"/>
              <a:pPr/>
              <a:t>24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B54AF4-AA29-42DD-8530-CB71A3E16FA3}"/>
                  </a:ext>
                </a:extLst>
              </p:cNvPr>
              <p:cNvSpPr txBox="1"/>
              <p:nvPr/>
            </p:nvSpPr>
            <p:spPr>
              <a:xfrm>
                <a:off x="3431704" y="4149080"/>
                <a:ext cx="4752528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l-SI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l-SI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l-SI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⟺∀</m:t>
                    </m:r>
                    <m:r>
                      <a:rPr lang="sl-SI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l-SI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:(</m:t>
                    </m:r>
                    <m:r>
                      <a:rPr lang="sl-SI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l-SI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l-SI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sl-SI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sl-SI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l-SI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l-SI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l-SI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sl-SI" sz="28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l-SI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l-SI" sz="28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l-SI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l-SI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sl-SI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sl-SI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sl-SI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sl-SI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sl-SI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sl-SI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sl-SI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sl-SI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B54AF4-AA29-42DD-8530-CB71A3E16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4149080"/>
                <a:ext cx="4752528" cy="861774"/>
              </a:xfrm>
              <a:prstGeom prst="rect">
                <a:avLst/>
              </a:prstGeom>
              <a:blipFill>
                <a:blip r:embed="rId2"/>
                <a:stretch>
                  <a:fillRect l="-128" t="-12057" r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18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Subtype Myth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subtype is the same thing as a subclass</a:t>
            </a:r>
          </a:p>
          <a:p>
            <a:r>
              <a:rPr lang="en-US" altLang="en-US" dirty="0"/>
              <a:t>WRONG!</a:t>
            </a:r>
          </a:p>
          <a:p>
            <a:r>
              <a:rPr lang="en-US" altLang="en-US" dirty="0"/>
              <a:t>What is inherited by a subclass?</a:t>
            </a:r>
          </a:p>
          <a:p>
            <a:r>
              <a:rPr lang="en-US" altLang="en-US" dirty="0"/>
              <a:t>What is inherited by a subtype?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0BCA58-45C5-4546-82AC-CF90DE1D04EA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45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FF18-05D9-47B1-9DEB-68766CA1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Set Oriented – Running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D844-9F28-400D-A0DF-B78CC53F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774432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does set oriented mean for a running total?</a:t>
            </a:r>
          </a:p>
          <a:p>
            <a:pPr lvl="1"/>
            <a:r>
              <a:rPr lang="en-US" dirty="0"/>
              <a:t>Cursor</a:t>
            </a:r>
          </a:p>
          <a:p>
            <a:pPr lvl="1"/>
            <a:r>
              <a:rPr lang="en-US" dirty="0"/>
              <a:t>Self join</a:t>
            </a:r>
          </a:p>
          <a:p>
            <a:pPr lvl="1"/>
            <a:r>
              <a:rPr lang="en-US" dirty="0"/>
              <a:t>Window aggregate function</a:t>
            </a:r>
          </a:p>
          <a:p>
            <a:r>
              <a:rPr lang="en-US" dirty="0"/>
              <a:t>Which of that is set oriented?</a:t>
            </a:r>
          </a:p>
          <a:p>
            <a:r>
              <a:rPr lang="en-US" dirty="0"/>
              <a:t>Which of that is good?</a:t>
            </a:r>
          </a:p>
          <a:p>
            <a:pPr lvl="1"/>
            <a:r>
              <a:rPr lang="en-US" dirty="0"/>
              <a:t>A cursor is better than a self join</a:t>
            </a:r>
          </a:p>
          <a:p>
            <a:pPr lvl="1"/>
            <a:r>
              <a:rPr lang="en-US" dirty="0"/>
              <a:t>WAF syntax is leading to an inefficient thinking!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6B77FC-DFC2-4358-9FBB-EEAB38A03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44873"/>
              </p:ext>
            </p:extLst>
          </p:nvPr>
        </p:nvGraphicFramePr>
        <p:xfrm>
          <a:off x="6168008" y="1600201"/>
          <a:ext cx="525658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37242148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34315572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55716401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78836707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Running 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134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3702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78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1751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383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191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029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1567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965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90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5138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F4908-E28F-487E-874C-5F2E4EEC5D09}"/>
              </a:ext>
            </a:extLst>
          </p:cNvPr>
          <p:cNvCxnSpPr/>
          <p:nvPr/>
        </p:nvCxnSpPr>
        <p:spPr>
          <a:xfrm>
            <a:off x="10200456" y="1949200"/>
            <a:ext cx="0" cy="365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64552B-EC8E-4F56-B9E2-F5C54E0BF4AB}"/>
              </a:ext>
            </a:extLst>
          </p:cNvPr>
          <p:cNvCxnSpPr/>
          <p:nvPr/>
        </p:nvCxnSpPr>
        <p:spPr>
          <a:xfrm>
            <a:off x="10203599" y="3789040"/>
            <a:ext cx="0" cy="365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FB0AE8-EE28-482E-A842-9C75DAAA8F45}"/>
              </a:ext>
            </a:extLst>
          </p:cNvPr>
          <p:cNvCxnSpPr/>
          <p:nvPr/>
        </p:nvCxnSpPr>
        <p:spPr>
          <a:xfrm>
            <a:off x="10416480" y="194920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05311E-B941-415B-AB62-226FDE3A0B0E}"/>
              </a:ext>
            </a:extLst>
          </p:cNvPr>
          <p:cNvCxnSpPr/>
          <p:nvPr/>
        </p:nvCxnSpPr>
        <p:spPr>
          <a:xfrm>
            <a:off x="10416480" y="378904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95298A-2FBF-4AC1-8499-7EE8F220FD07}"/>
              </a:ext>
            </a:extLst>
          </p:cNvPr>
          <p:cNvCxnSpPr/>
          <p:nvPr/>
        </p:nvCxnSpPr>
        <p:spPr>
          <a:xfrm>
            <a:off x="10632504" y="1949200"/>
            <a:ext cx="0" cy="1097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D72CD1-CC9A-42CF-8D46-7ACC2EB41988}"/>
              </a:ext>
            </a:extLst>
          </p:cNvPr>
          <p:cNvCxnSpPr/>
          <p:nvPr/>
        </p:nvCxnSpPr>
        <p:spPr>
          <a:xfrm>
            <a:off x="10623981" y="3789040"/>
            <a:ext cx="0" cy="1097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B8BB30-8CDD-41D3-95FD-F163DF9A414F}"/>
              </a:ext>
            </a:extLst>
          </p:cNvPr>
          <p:cNvCxnSpPr/>
          <p:nvPr/>
        </p:nvCxnSpPr>
        <p:spPr>
          <a:xfrm>
            <a:off x="10848528" y="1965960"/>
            <a:ext cx="0" cy="1463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5DE434-DC4F-405A-B090-476E2D5C9B97}"/>
              </a:ext>
            </a:extLst>
          </p:cNvPr>
          <p:cNvCxnSpPr/>
          <p:nvPr/>
        </p:nvCxnSpPr>
        <p:spPr>
          <a:xfrm>
            <a:off x="10844288" y="3789040"/>
            <a:ext cx="0" cy="1463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5048FC-8211-4D11-8E01-FC595F7DF0A6}"/>
              </a:ext>
            </a:extLst>
          </p:cNvPr>
          <p:cNvCxnSpPr/>
          <p:nvPr/>
        </p:nvCxnSpPr>
        <p:spPr>
          <a:xfrm>
            <a:off x="11064552" y="1965960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ACABBC-4DE8-4B7A-8AA7-A63CB06B9675}"/>
              </a:ext>
            </a:extLst>
          </p:cNvPr>
          <p:cNvCxnSpPr/>
          <p:nvPr/>
        </p:nvCxnSpPr>
        <p:spPr>
          <a:xfrm>
            <a:off x="11064552" y="3789040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3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0E85-21DA-43DF-BFED-EB693C3F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Set Oriented – For 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2B647-440E-41DA-9687-FDF037B7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an action for each row in a rowset is not set oriented</a:t>
            </a:r>
          </a:p>
          <a:p>
            <a:pPr lvl="1"/>
            <a:r>
              <a:rPr lang="en-US" dirty="0"/>
              <a:t>That is why we don‘t have this loop in T-SQL</a:t>
            </a:r>
          </a:p>
          <a:p>
            <a:r>
              <a:rPr lang="en-US" dirty="0"/>
              <a:t>But… but… but…</a:t>
            </a:r>
          </a:p>
          <a:p>
            <a:r>
              <a:rPr lang="en-US" dirty="0"/>
              <a:t>The APPLY operator does something for each row from the left rowset input!</a:t>
            </a:r>
          </a:p>
        </p:txBody>
      </p:sp>
    </p:spTree>
    <p:extLst>
      <p:ext uri="{BB962C8B-B14F-4D97-AF65-F5344CB8AC3E}">
        <p14:creationId xmlns:p14="http://schemas.microsoft.com/office/powerpoint/2010/main" val="1245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Myth above All Myths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room, there are people who can drink more beer and schnapps than your speaker</a:t>
            </a:r>
          </a:p>
          <a:p>
            <a:r>
              <a:rPr lang="en-US" altLang="en-US" dirty="0" err="1"/>
              <a:t>Maybeeee</a:t>
            </a:r>
            <a:r>
              <a:rPr lang="en-US" altLang="en-US" dirty="0"/>
              <a:t>......</a:t>
            </a:r>
          </a:p>
          <a:p>
            <a:r>
              <a:rPr lang="en-US" altLang="en-US" dirty="0"/>
              <a:t>But it has to be proven!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Thank you and see you with the beer!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E126B1-A04A-4C6D-9A4B-292F7DAADB00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33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Dejan Sarka (</a:t>
            </a:r>
            <a:r>
              <a:rPr lang="en-US" sz="3600" dirty="0">
                <a:hlinkClick r:id="rId2"/>
              </a:rPr>
              <a:t>dsarka@solidq.com</a:t>
            </a:r>
            <a:r>
              <a:rPr lang="en-US" sz="3600" dirty="0"/>
              <a:t>, </a:t>
            </a:r>
            <a:r>
              <a:rPr lang="en-US" sz="3600" dirty="0">
                <a:hlinkClick r:id="rId3"/>
              </a:rPr>
              <a:t>dsarka@siol.net</a:t>
            </a:r>
            <a:r>
              <a:rPr lang="en-US" sz="3600" dirty="0"/>
              <a:t>, @</a:t>
            </a:r>
            <a:r>
              <a:rPr lang="en-US" sz="3600" dirty="0" err="1"/>
              <a:t>DejanSarka</a:t>
            </a:r>
            <a:r>
              <a:rPr lang="en-US" sz="36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30 years of experience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MVP, MCT,…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16 books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15+ courses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Focus: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Data modeling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Data mining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426208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Storage Myth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Relational database is just a storage system</a:t>
            </a:r>
          </a:p>
          <a:p>
            <a:r>
              <a:rPr lang="en-US" altLang="en-US"/>
              <a:t>WRONG!</a:t>
            </a:r>
          </a:p>
          <a:p>
            <a:r>
              <a:rPr lang="en-US" altLang="en-US"/>
              <a:t>Relational database is the heart of IT systems</a:t>
            </a:r>
          </a:p>
          <a:p>
            <a:pPr lvl="1"/>
            <a:r>
              <a:rPr lang="en-US" altLang="en-US"/>
              <a:t>Relational model is about data integrity</a:t>
            </a:r>
          </a:p>
          <a:p>
            <a:pPr lvl="1"/>
            <a:r>
              <a:rPr lang="en-US" altLang="en-US"/>
              <a:t>A RDBMS enforces data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548285-04FC-4C0D-AE6C-C9E069DBE18A}" type="slidenum">
              <a:rPr lang="en-US" altLang="en-US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28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Physical Myth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Knowing details of a RDBMS is very important</a:t>
            </a:r>
          </a:p>
          <a:p>
            <a:pPr lvl="1"/>
            <a:r>
              <a:rPr lang="en-US" altLang="en-US"/>
              <a:t>Design for performance, not for theory</a:t>
            </a:r>
          </a:p>
          <a:p>
            <a:r>
              <a:rPr lang="en-US" altLang="en-US"/>
              <a:t>WRONG!</a:t>
            </a:r>
          </a:p>
          <a:p>
            <a:r>
              <a:rPr lang="en-US" altLang="en-US"/>
              <a:t>Logical problems are more important that physical ones</a:t>
            </a:r>
          </a:p>
          <a:p>
            <a:pPr lvl="1"/>
            <a:r>
              <a:rPr lang="en-US" altLang="en-US"/>
              <a:t>Physical problems pass over</a:t>
            </a:r>
          </a:p>
          <a:p>
            <a:pPr lvl="1"/>
            <a:r>
              <a:rPr lang="en-US" altLang="en-US"/>
              <a:t>Relational model is a logical model</a:t>
            </a:r>
          </a:p>
          <a:p>
            <a:pPr lvl="1"/>
            <a:r>
              <a:rPr lang="en-US" altLang="en-US"/>
              <a:t>A good logical design should perform well; the opposite is not always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FA18C3C-E6BC-49A0-8FCB-6EDDBD04B56C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2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Repeating Group Myth</a:t>
            </a:r>
            <a:r>
              <a:rPr lang="sl-SI" altLang="en-US" dirty="0"/>
              <a:t> (1)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table with repeating group of columns needs normalization (1</a:t>
            </a:r>
            <a:r>
              <a:rPr lang="en-US" altLang="en-US" baseline="30000" dirty="0"/>
              <a:t>st</a:t>
            </a:r>
            <a:r>
              <a:rPr lang="en-US" altLang="en-US" dirty="0"/>
              <a:t> NF)</a:t>
            </a:r>
          </a:p>
          <a:p>
            <a:pPr lvl="1"/>
            <a:r>
              <a:rPr lang="en-US" altLang="en-US" dirty="0"/>
              <a:t>EMPLOYEES(</a:t>
            </a:r>
            <a:r>
              <a:rPr lang="en-US" altLang="en-US" u="sng" dirty="0" err="1"/>
              <a:t>EmpId</a:t>
            </a:r>
            <a:r>
              <a:rPr lang="en-US" altLang="en-US" dirty="0"/>
              <a:t>, </a:t>
            </a:r>
            <a:r>
              <a:rPr lang="en-US" altLang="en-US" dirty="0" err="1"/>
              <a:t>EmpName</a:t>
            </a:r>
            <a:r>
              <a:rPr lang="en-US" altLang="en-US" dirty="0"/>
              <a:t>, Child1Name, Child2Name, Child3Name,...)</a:t>
            </a:r>
          </a:p>
          <a:p>
            <a:r>
              <a:rPr lang="en-US" altLang="en-US" dirty="0"/>
              <a:t>WRONG! Let‘s rename the table and the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8DDD03-ADB2-4D12-B5ED-1398ACDD82E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EF8BE4-A84A-4EB0-8E92-930FA8CCD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34234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89506E6-4FFD-4454-99AE-E7BD04722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436328"/>
              </p:ext>
            </p:extLst>
          </p:nvPr>
        </p:nvGraphicFramePr>
        <p:xfrm>
          <a:off x="1703512" y="3160786"/>
          <a:ext cx="3207721" cy="300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r:id="rId3" imgW="1402800" imgH="1317017" progId="Visio.Drawing.11">
                  <p:embed/>
                </p:oleObj>
              </mc:Choice>
              <mc:Fallback>
                <p:oleObj r:id="rId3" imgW="1402800" imgH="131701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3160786"/>
                        <a:ext cx="3207721" cy="30045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A4CC581E-9643-4CBE-85D4-3E0DE07ED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6" y="34345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356DD04-3870-4E8D-8345-A63E5C84E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450858"/>
              </p:ext>
            </p:extLst>
          </p:nvPr>
        </p:nvGraphicFramePr>
        <p:xfrm>
          <a:off x="6190651" y="3160786"/>
          <a:ext cx="2641653" cy="3004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r:id="rId5" imgW="1155629" imgH="1317017" progId="Visio.Drawing.11">
                  <p:embed/>
                </p:oleObj>
              </mc:Choice>
              <mc:Fallback>
                <p:oleObj r:id="rId5" imgW="1155629" imgH="131701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651" y="3160786"/>
                        <a:ext cx="2641653" cy="3004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F6C31CDB-18D9-49F4-BA9B-8ECB32589B2A}"/>
              </a:ext>
            </a:extLst>
          </p:cNvPr>
          <p:cNvSpPr/>
          <p:nvPr/>
        </p:nvSpPr>
        <p:spPr>
          <a:xfrm>
            <a:off x="5149898" y="4483038"/>
            <a:ext cx="792088" cy="36001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Repeating Group Myth</a:t>
            </a:r>
            <a:r>
              <a:rPr lang="sl-SI" altLang="en-US" dirty="0"/>
              <a:t> (2)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Repeating columns with similar names is not a repeating group!</a:t>
            </a:r>
          </a:p>
          <a:p>
            <a:pPr lvl="1"/>
            <a:r>
              <a:rPr lang="en-US" altLang="en-US" dirty="0"/>
              <a:t>Just a constraint built in the model</a:t>
            </a:r>
          </a:p>
          <a:p>
            <a:pPr lvl="1"/>
            <a:r>
              <a:rPr lang="en-US" altLang="en-US" dirty="0"/>
              <a:t>This is normalized:</a:t>
            </a:r>
          </a:p>
          <a:p>
            <a:pPr marL="457200" lvl="1" indent="0">
              <a:buNone/>
            </a:pPr>
            <a:r>
              <a:rPr lang="en-US" altLang="en-US" dirty="0"/>
              <a:t>ORDERS(</a:t>
            </a:r>
            <a:r>
              <a:rPr lang="en-US" altLang="en-US" u="sng" dirty="0"/>
              <a:t>Ord</a:t>
            </a:r>
            <a:r>
              <a:rPr lang="sl-SI" altLang="en-US" u="sng" dirty="0"/>
              <a:t>er</a:t>
            </a:r>
            <a:r>
              <a:rPr lang="en-US" altLang="en-US" u="sng" dirty="0"/>
              <a:t>Id</a:t>
            </a:r>
            <a:r>
              <a:rPr lang="en-US" altLang="en-US" dirty="0"/>
              <a:t>, </a:t>
            </a:r>
            <a:r>
              <a:rPr lang="sl-SI" altLang="en-US" dirty="0" err="1"/>
              <a:t>CustomerId</a:t>
            </a:r>
            <a:r>
              <a:rPr lang="en-US" altLang="en-US" dirty="0"/>
              <a:t>, OrderDate, </a:t>
            </a:r>
            <a:r>
              <a:rPr lang="en-US" altLang="en-US" dirty="0" err="1"/>
              <a:t>DueDate</a:t>
            </a:r>
            <a:r>
              <a:rPr lang="en-US" altLang="en-US" dirty="0"/>
              <a:t>, </a:t>
            </a:r>
            <a:r>
              <a:rPr lang="en-US" altLang="en-US" dirty="0" err="1"/>
              <a:t>ShipDate</a:t>
            </a:r>
            <a:r>
              <a:rPr lang="en-US" altLang="en-US" dirty="0"/>
              <a:t>,...)</a:t>
            </a:r>
          </a:p>
          <a:p>
            <a:pPr lvl="1"/>
            <a:r>
              <a:rPr lang="en-US" altLang="en-US" dirty="0"/>
              <a:t>And this not?</a:t>
            </a:r>
          </a:p>
          <a:p>
            <a:pPr marL="457200" lvl="1" indent="0">
              <a:buNone/>
            </a:pPr>
            <a:r>
              <a:rPr lang="en-US" altLang="en-US" dirty="0"/>
              <a:t>EMPLOYEES(</a:t>
            </a:r>
            <a:r>
              <a:rPr lang="en-US" altLang="en-US" u="sng" dirty="0" err="1"/>
              <a:t>EmpId</a:t>
            </a:r>
            <a:r>
              <a:rPr lang="en-US" altLang="en-US" dirty="0"/>
              <a:t>, </a:t>
            </a:r>
            <a:r>
              <a:rPr lang="en-US" altLang="en-US" dirty="0" err="1"/>
              <a:t>EmpName</a:t>
            </a:r>
            <a:r>
              <a:rPr lang="en-US" altLang="en-US" dirty="0"/>
              <a:t>, Child1</a:t>
            </a:r>
            <a:r>
              <a:rPr lang="sl-SI" altLang="en-US" dirty="0"/>
              <a:t>Name</a:t>
            </a:r>
            <a:r>
              <a:rPr lang="en-US" altLang="en-US" dirty="0"/>
              <a:t>, Child2</a:t>
            </a:r>
            <a:r>
              <a:rPr lang="sl-SI" altLang="en-US" dirty="0"/>
              <a:t>Name</a:t>
            </a:r>
            <a:r>
              <a:rPr lang="en-US" altLang="en-US" dirty="0"/>
              <a:t>, Child3</a:t>
            </a:r>
            <a:r>
              <a:rPr lang="sl-SI" altLang="en-US" dirty="0"/>
              <a:t>Name</a:t>
            </a:r>
            <a:r>
              <a:rPr lang="en-US" altLang="en-US" dirty="0"/>
              <a:t>,...)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8DDD03-ADB2-4D12-B5ED-1398ACDD82E0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92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Atomicity Myth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 collection in a single column of a single row is a repeating group, is not atomic</a:t>
            </a:r>
          </a:p>
          <a:p>
            <a:r>
              <a:rPr lang="en-US" altLang="en-US"/>
              <a:t>WRONG!</a:t>
            </a:r>
          </a:p>
          <a:p>
            <a:r>
              <a:rPr lang="en-US" altLang="en-US"/>
              <a:t>We need to know the correct definition of atomicity</a:t>
            </a:r>
          </a:p>
          <a:p>
            <a:pPr lvl="1"/>
            <a:r>
              <a:rPr lang="en-US" altLang="en-US"/>
              <a:t>A value is atomic as long as you operate with it only with methods defined on the data type of the value</a:t>
            </a:r>
            <a:r>
              <a:rPr lang="sl-SI" altLang="en-US"/>
              <a:t> (e</a:t>
            </a:r>
            <a:r>
              <a:rPr lang="en-US" altLang="en-US"/>
              <a:t>.g. Datetime data</a:t>
            </a:r>
            <a:r>
              <a:rPr lang="sl-SI" altLang="en-US"/>
              <a:t>)</a:t>
            </a:r>
          </a:p>
          <a:p>
            <a:pPr lvl="1"/>
            <a:r>
              <a:rPr lang="sl-SI" altLang="en-US"/>
              <a:t>XML and UDTs with collections are atomic!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5EA660-E1BD-4AF0-BECD-418247A7ED46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89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Keys Myth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Natural and Surrogate key</a:t>
            </a:r>
          </a:p>
          <a:p>
            <a:r>
              <a:rPr lang="en-US" altLang="en-US" dirty="0"/>
              <a:t>WRONG!</a:t>
            </a:r>
          </a:p>
          <a:p>
            <a:r>
              <a:rPr lang="en-US" altLang="en-US" dirty="0"/>
              <a:t>There are only keys</a:t>
            </a:r>
          </a:p>
          <a:p>
            <a:pPr lvl="1"/>
            <a:r>
              <a:rPr lang="en-US" altLang="en-US" dirty="0"/>
              <a:t>Who defines what is natural, and what is not natural?</a:t>
            </a:r>
          </a:p>
          <a:p>
            <a:pPr lvl="1"/>
            <a:r>
              <a:rPr lang="en-US" altLang="en-US" dirty="0"/>
              <a:t>Slightly better definition: “A key is natural if it is used outside the database and application, in real life” </a:t>
            </a:r>
          </a:p>
          <a:p>
            <a:pPr lvl="1"/>
            <a:r>
              <a:rPr lang="en-US" altLang="en-US" dirty="0" err="1"/>
              <a:t>Stil</a:t>
            </a:r>
            <a:r>
              <a:rPr lang="en-US" altLang="en-US" dirty="0"/>
              <a:t> not mathematical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682515-7C9D-494F-9D4E-4B41EC78DB54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56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yw1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1" id="{78C563CD-E72D-43CA-AC96-6ED81390447C}" vid="{1DFF84F5-054D-4DE0-AE70-1B957724EF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1C96A798680742B33A0ADD32F14451" ma:contentTypeVersion="8" ma:contentTypeDescription="Create a new document." ma:contentTypeScope="" ma:versionID="fd99cba440b4434c804831024b4190c5">
  <xsd:schema xmlns:xsd="http://www.w3.org/2001/XMLSchema" xmlns:xs="http://www.w3.org/2001/XMLSchema" xmlns:p="http://schemas.microsoft.com/office/2006/metadata/properties" xmlns:ns2="1e38a84a-0a9d-4fd2-8f3e-b3572424a079" xmlns:ns3="1f0a140a-8aea-4c2f-8328-a34ab5a9c708" targetNamespace="http://schemas.microsoft.com/office/2006/metadata/properties" ma:root="true" ma:fieldsID="5854e30a67b484665d9f319270189fcd" ns2:_="" ns3:_="">
    <xsd:import namespace="1e38a84a-0a9d-4fd2-8f3e-b3572424a079"/>
    <xsd:import namespace="1f0a140a-8aea-4c2f-8328-a34ab5a9c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8a84a-0a9d-4fd2-8f3e-b3572424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0a140a-8aea-4c2f-8328-a34ab5a9c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F66CFD-FD4E-4802-B7E7-203E39E64D4D}"/>
</file>

<file path=customXml/itemProps2.xml><?xml version="1.0" encoding="utf-8"?>
<ds:datastoreItem xmlns:ds="http://schemas.openxmlformats.org/officeDocument/2006/customXml" ds:itemID="{2BAE99BB-D614-43D9-BF32-5F92F795CEC1}"/>
</file>

<file path=customXml/itemProps3.xml><?xml version="1.0" encoding="utf-8"?>
<ds:datastoreItem xmlns:ds="http://schemas.openxmlformats.org/officeDocument/2006/customXml" ds:itemID="{E0DC3E24-85DD-4E8A-ADE5-B2DDDAFC6342}"/>
</file>

<file path=docProps/app.xml><?xml version="1.0" encoding="utf-8"?>
<Properties xmlns="http://schemas.openxmlformats.org/officeDocument/2006/extended-properties" xmlns:vt="http://schemas.openxmlformats.org/officeDocument/2006/docPropsVTypes">
  <Template>Prezentacja10</Template>
  <TotalTime>3352</TotalTime>
  <Words>1233</Words>
  <Application>Microsoft Office PowerPoint</Application>
  <PresentationFormat>Widescreen</PresentationFormat>
  <Paragraphs>232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Calibri</vt:lpstr>
      <vt:lpstr>Cambria Math</vt:lpstr>
      <vt:lpstr>Motyw1</vt:lpstr>
      <vt:lpstr>Visio.Drawing.11</vt:lpstr>
      <vt:lpstr>Visio</vt:lpstr>
      <vt:lpstr>PowerPoint Presentation</vt:lpstr>
      <vt:lpstr>Design Myths</vt:lpstr>
      <vt:lpstr>Introduction</vt:lpstr>
      <vt:lpstr>Storage Myth</vt:lpstr>
      <vt:lpstr>Physical Myth</vt:lpstr>
      <vt:lpstr>Repeating Group Myth (1)</vt:lpstr>
      <vt:lpstr>Repeating Group Myth (2)</vt:lpstr>
      <vt:lpstr>Atomicity Myth</vt:lpstr>
      <vt:lpstr>Keys Myth</vt:lpstr>
      <vt:lpstr>Natural Keys Myth</vt:lpstr>
      <vt:lpstr>Redundancy Myth</vt:lpstr>
      <vt:lpstr>SQL Language Myth</vt:lpstr>
      <vt:lpstr>Truncate Table – DDL or DML?</vt:lpstr>
      <vt:lpstr>ALTER TABLE SWITCH – DDL or DML?</vt:lpstr>
      <vt:lpstr>Set Operators (1)</vt:lpstr>
      <vt:lpstr>Set Operators (2)</vt:lpstr>
      <vt:lpstr>Set Operators (3)</vt:lpstr>
      <vt:lpstr>Denormalization Myth (1)</vt:lpstr>
      <vt:lpstr>Denormalization Myth (2)</vt:lpstr>
      <vt:lpstr>Fact Table Myth</vt:lpstr>
      <vt:lpstr>SCD Myth</vt:lpstr>
      <vt:lpstr>Another SCD Solution</vt:lpstr>
      <vt:lpstr>Class-Table Myth</vt:lpstr>
      <vt:lpstr>Table-Class Myth</vt:lpstr>
      <vt:lpstr>Subtype Myth</vt:lpstr>
      <vt:lpstr>Think Set Oriented – Running Total</vt:lpstr>
      <vt:lpstr>Thing Set Oriented – For Each Loop</vt:lpstr>
      <vt:lpstr>Myth above All Myths</vt:lpstr>
    </vt:vector>
  </TitlesOfParts>
  <Company>PLSSUG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Dejan Sarka</dc:creator>
  <cp:lastModifiedBy>Dejan Sarka</cp:lastModifiedBy>
  <cp:revision>237</cp:revision>
  <dcterms:created xsi:type="dcterms:W3CDTF">2011-11-24T02:19:03Z</dcterms:created>
  <dcterms:modified xsi:type="dcterms:W3CDTF">2018-05-12T17:16:22Z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0x010100F11C96A798680742B33A0ADD32F14451</vt:lpwstr>
  </property>
</Properties>
</file>