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93" r:id="rId2"/>
    <p:sldId id="290" r:id="rId3"/>
    <p:sldId id="259" r:id="rId4"/>
    <p:sldId id="345" r:id="rId5"/>
    <p:sldId id="346" r:id="rId6"/>
    <p:sldId id="376" r:id="rId7"/>
    <p:sldId id="375" r:id="rId8"/>
    <p:sldId id="347" r:id="rId9"/>
    <p:sldId id="374" r:id="rId10"/>
    <p:sldId id="373" r:id="rId11"/>
    <p:sldId id="351" r:id="rId12"/>
    <p:sldId id="352" r:id="rId13"/>
    <p:sldId id="353" r:id="rId14"/>
    <p:sldId id="372" r:id="rId15"/>
    <p:sldId id="357" r:id="rId16"/>
    <p:sldId id="371" r:id="rId17"/>
    <p:sldId id="359" r:id="rId18"/>
    <p:sldId id="370" r:id="rId19"/>
    <p:sldId id="361" r:id="rId20"/>
    <p:sldId id="377" r:id="rId21"/>
    <p:sldId id="369" r:id="rId22"/>
    <p:sldId id="363" r:id="rId23"/>
    <p:sldId id="364" r:id="rId24"/>
    <p:sldId id="365" r:id="rId25"/>
    <p:sldId id="366" r:id="rId26"/>
    <p:sldId id="291" r:id="rId27"/>
    <p:sldId id="378" r:id="rId28"/>
    <p:sldId id="257" r:id="rId29"/>
    <p:sldId id="379" r:id="rId30"/>
    <p:sldId id="380" r:id="rId31"/>
    <p:sldId id="368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01" autoAdjust="0"/>
  </p:normalViewPr>
  <p:slideViewPr>
    <p:cSldViewPr>
      <p:cViewPr varScale="1">
        <p:scale>
          <a:sx n="82" d="100"/>
          <a:sy n="82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znik.uneta.com.u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a.linkedin.com/pub/denis-reznik/3/502/234" TargetMode="External"/><Relationship Id="rId4" Type="http://schemas.openxmlformats.org/officeDocument/2006/relationships/hyperlink" Target="https://www.facebook.com/denis.reznik.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91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Lazy Load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3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Seek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267737" y="1660007"/>
            <a:ext cx="608528" cy="676141"/>
            <a:chOff x="5357609" y="1466407"/>
            <a:chExt cx="811371" cy="901521"/>
          </a:xfrm>
        </p:grpSpPr>
        <p:sp>
          <p:nvSpPr>
            <p:cNvPr id="133" name="Folded Corner 13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4" name="Minus 13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Minus 13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Minus 13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Minus 13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Minus 13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42935" y="3002685"/>
            <a:ext cx="608528" cy="676141"/>
            <a:chOff x="5357609" y="1466407"/>
            <a:chExt cx="811371" cy="901521"/>
          </a:xfrm>
        </p:grpSpPr>
        <p:sp>
          <p:nvSpPr>
            <p:cNvPr id="140" name="Folded Corner 13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1" name="Minus 14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Minus 14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Minus 14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409680" y="2970766"/>
            <a:ext cx="608528" cy="676141"/>
            <a:chOff x="5357609" y="1466407"/>
            <a:chExt cx="811371" cy="901521"/>
          </a:xfrm>
        </p:grpSpPr>
        <p:sp>
          <p:nvSpPr>
            <p:cNvPr id="147" name="Folded Corner 14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Minus 15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Minus 15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943159" y="2957302"/>
            <a:ext cx="608528" cy="676141"/>
            <a:chOff x="5357609" y="1466407"/>
            <a:chExt cx="811371" cy="901521"/>
          </a:xfrm>
        </p:grpSpPr>
        <p:sp>
          <p:nvSpPr>
            <p:cNvPr id="154" name="Folded Corner 15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Minus 15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Minus 15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Minus 158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24387" y="4678482"/>
            <a:ext cx="608528" cy="676141"/>
            <a:chOff x="5357609" y="1466407"/>
            <a:chExt cx="811371" cy="901521"/>
          </a:xfrm>
        </p:grpSpPr>
        <p:sp>
          <p:nvSpPr>
            <p:cNvPr id="161" name="Folded Corner 160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2" name="Minus 161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6" name="Minus 165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091130" y="4681118"/>
            <a:ext cx="608528" cy="676141"/>
            <a:chOff x="5357609" y="1466407"/>
            <a:chExt cx="811371" cy="901521"/>
          </a:xfrm>
        </p:grpSpPr>
        <p:sp>
          <p:nvSpPr>
            <p:cNvPr id="168" name="Folded Corner 167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Minus 170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2" name="Minus 171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3" name="Minus 172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878455" y="4667165"/>
            <a:ext cx="608528" cy="676141"/>
            <a:chOff x="5357609" y="1466407"/>
            <a:chExt cx="811371" cy="901521"/>
          </a:xfrm>
        </p:grpSpPr>
        <p:sp>
          <p:nvSpPr>
            <p:cNvPr id="175" name="Folded Corner 17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6" name="Minus 17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0" name="Minus 17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623728" y="4661243"/>
            <a:ext cx="608528" cy="676141"/>
            <a:chOff x="5357609" y="1466407"/>
            <a:chExt cx="811371" cy="901521"/>
          </a:xfrm>
        </p:grpSpPr>
        <p:sp>
          <p:nvSpPr>
            <p:cNvPr id="182" name="Folded Corner 181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Minus 185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7" name="Minus 186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214428" y="4681119"/>
            <a:ext cx="608528" cy="676141"/>
            <a:chOff x="5357609" y="1466407"/>
            <a:chExt cx="811371" cy="901521"/>
          </a:xfrm>
        </p:grpSpPr>
        <p:sp>
          <p:nvSpPr>
            <p:cNvPr id="189" name="Folded Corner 18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Minus 19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80738" y="4675197"/>
            <a:ext cx="608528" cy="676141"/>
            <a:chOff x="5357609" y="1466407"/>
            <a:chExt cx="811371" cy="901521"/>
          </a:xfrm>
        </p:grpSpPr>
        <p:sp>
          <p:nvSpPr>
            <p:cNvPr id="196" name="Folded Corner 19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Minus 19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1" name="Minus 20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754908" y="4661243"/>
            <a:ext cx="608528" cy="676141"/>
            <a:chOff x="5357609" y="1466407"/>
            <a:chExt cx="811371" cy="901521"/>
          </a:xfrm>
        </p:grpSpPr>
        <p:sp>
          <p:nvSpPr>
            <p:cNvPr id="203" name="Folded Corner 20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8" name="Minus 20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391350" y="4648084"/>
            <a:ext cx="608528" cy="676141"/>
            <a:chOff x="5357609" y="1466407"/>
            <a:chExt cx="811371" cy="901521"/>
          </a:xfrm>
        </p:grpSpPr>
        <p:sp>
          <p:nvSpPr>
            <p:cNvPr id="210" name="Folded Corner 20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1" name="Minus 21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Minus 21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5" name="Minus 21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81185" y="4653212"/>
            <a:ext cx="608528" cy="676141"/>
            <a:chOff x="5357609" y="1466407"/>
            <a:chExt cx="811371" cy="901521"/>
          </a:xfrm>
        </p:grpSpPr>
        <p:sp>
          <p:nvSpPr>
            <p:cNvPr id="217" name="Folded Corner 21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Minus 22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5179602" y="2783281"/>
            <a:ext cx="60215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521444" y="4491481"/>
            <a:ext cx="60215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5" name="Down Arrow 224"/>
          <p:cNvSpPr/>
          <p:nvPr/>
        </p:nvSpPr>
        <p:spPr>
          <a:xfrm rot="3823444">
            <a:off x="3100326" y="1598186"/>
            <a:ext cx="304264" cy="1750931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6" name="Straight Arrow Connector 225"/>
          <p:cNvCxnSpPr>
            <a:stCxn id="133" idx="2"/>
            <a:endCxn id="140" idx="0"/>
          </p:cNvCxnSpPr>
          <p:nvPr/>
        </p:nvCxnSpPr>
        <p:spPr>
          <a:xfrm flipH="1">
            <a:off x="1947197" y="2336147"/>
            <a:ext cx="2624802" cy="6665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7" name="Straight Arrow Connector 226"/>
          <p:cNvCxnSpPr>
            <a:stCxn id="133" idx="2"/>
            <a:endCxn id="147" idx="0"/>
          </p:cNvCxnSpPr>
          <p:nvPr/>
        </p:nvCxnSpPr>
        <p:spPr>
          <a:xfrm flipH="1">
            <a:off x="3713942" y="2336147"/>
            <a:ext cx="858057" cy="63461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8" name="Straight Arrow Connector 227"/>
          <p:cNvCxnSpPr>
            <a:stCxn id="133" idx="2"/>
            <a:endCxn id="154" idx="0"/>
          </p:cNvCxnSpPr>
          <p:nvPr/>
        </p:nvCxnSpPr>
        <p:spPr>
          <a:xfrm>
            <a:off x="4572000" y="2336147"/>
            <a:ext cx="2675423" cy="621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9" name="Straight Arrow Connector 228"/>
          <p:cNvCxnSpPr>
            <a:stCxn id="140" idx="3"/>
            <a:endCxn id="147" idx="1"/>
          </p:cNvCxnSpPr>
          <p:nvPr/>
        </p:nvCxnSpPr>
        <p:spPr>
          <a:xfrm flipV="1">
            <a:off x="2251462" y="3308837"/>
            <a:ext cx="1158218" cy="3191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0" name="Straight Arrow Connector 229"/>
          <p:cNvCxnSpPr>
            <a:stCxn id="147" idx="3"/>
            <a:endCxn id="223" idx="1"/>
          </p:cNvCxnSpPr>
          <p:nvPr/>
        </p:nvCxnSpPr>
        <p:spPr>
          <a:xfrm flipV="1">
            <a:off x="4018207" y="3258796"/>
            <a:ext cx="1161395" cy="500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1" name="Straight Arrow Connector 230"/>
          <p:cNvCxnSpPr>
            <a:stCxn id="223" idx="3"/>
            <a:endCxn id="154" idx="1"/>
          </p:cNvCxnSpPr>
          <p:nvPr/>
        </p:nvCxnSpPr>
        <p:spPr>
          <a:xfrm>
            <a:off x="5781754" y="3258796"/>
            <a:ext cx="1161405" cy="365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2" name="Straight Arrow Connector 231"/>
          <p:cNvCxnSpPr>
            <a:stCxn id="140" idx="2"/>
          </p:cNvCxnSpPr>
          <p:nvPr/>
        </p:nvCxnSpPr>
        <p:spPr>
          <a:xfrm flipH="1">
            <a:off x="708286" y="3678826"/>
            <a:ext cx="1238912" cy="9536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3" name="Straight Arrow Connector 232"/>
          <p:cNvCxnSpPr>
            <a:stCxn id="140" idx="2"/>
            <a:endCxn id="189" idx="0"/>
          </p:cNvCxnSpPr>
          <p:nvPr/>
        </p:nvCxnSpPr>
        <p:spPr>
          <a:xfrm flipH="1">
            <a:off x="1518692" y="3678826"/>
            <a:ext cx="428507" cy="10022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4" name="Straight Arrow Connector 233"/>
          <p:cNvCxnSpPr>
            <a:stCxn id="140" idx="2"/>
            <a:endCxn id="168" idx="0"/>
          </p:cNvCxnSpPr>
          <p:nvPr/>
        </p:nvCxnSpPr>
        <p:spPr>
          <a:xfrm>
            <a:off x="1947198" y="3678825"/>
            <a:ext cx="448196" cy="10022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Straight Arrow Connector 234"/>
          <p:cNvCxnSpPr>
            <a:stCxn id="140" idx="2"/>
            <a:endCxn id="196" idx="0"/>
          </p:cNvCxnSpPr>
          <p:nvPr/>
        </p:nvCxnSpPr>
        <p:spPr>
          <a:xfrm>
            <a:off x="1947199" y="3678826"/>
            <a:ext cx="1337803" cy="9963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6" name="Straight Arrow Connector 235"/>
          <p:cNvCxnSpPr>
            <a:stCxn id="147" idx="2"/>
            <a:endCxn id="175" idx="0"/>
          </p:cNvCxnSpPr>
          <p:nvPr/>
        </p:nvCxnSpPr>
        <p:spPr>
          <a:xfrm>
            <a:off x="3713944" y="3646906"/>
            <a:ext cx="468775" cy="10202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7" name="Straight Arrow Connector 236"/>
          <p:cNvCxnSpPr>
            <a:stCxn id="147" idx="2"/>
            <a:endCxn id="203" idx="0"/>
          </p:cNvCxnSpPr>
          <p:nvPr/>
        </p:nvCxnSpPr>
        <p:spPr>
          <a:xfrm>
            <a:off x="3713943" y="3646906"/>
            <a:ext cx="1345228" cy="10143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stCxn id="147" idx="2"/>
            <a:endCxn id="182" idx="0"/>
          </p:cNvCxnSpPr>
          <p:nvPr/>
        </p:nvCxnSpPr>
        <p:spPr>
          <a:xfrm>
            <a:off x="3713942" y="3646906"/>
            <a:ext cx="2214048" cy="10143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9" name="Straight Arrow Connector 238"/>
          <p:cNvCxnSpPr>
            <a:stCxn id="154" idx="2"/>
            <a:endCxn id="210" idx="0"/>
          </p:cNvCxnSpPr>
          <p:nvPr/>
        </p:nvCxnSpPr>
        <p:spPr>
          <a:xfrm>
            <a:off x="7247423" y="3633443"/>
            <a:ext cx="448191" cy="1014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Straight Arrow Connector 239"/>
          <p:cNvCxnSpPr>
            <a:stCxn id="154" idx="2"/>
            <a:endCxn id="217" idx="0"/>
          </p:cNvCxnSpPr>
          <p:nvPr/>
        </p:nvCxnSpPr>
        <p:spPr>
          <a:xfrm>
            <a:off x="7247422" y="3633443"/>
            <a:ext cx="1338026" cy="10197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1" name="Straight Arrow Connector 240"/>
          <p:cNvCxnSpPr>
            <a:stCxn id="161" idx="3"/>
            <a:endCxn id="189" idx="1"/>
          </p:cNvCxnSpPr>
          <p:nvPr/>
        </p:nvCxnSpPr>
        <p:spPr>
          <a:xfrm>
            <a:off x="932912" y="5016551"/>
            <a:ext cx="281514" cy="26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2" name="Straight Arrow Connector 241"/>
          <p:cNvCxnSpPr>
            <a:stCxn id="189" idx="3"/>
            <a:endCxn id="168" idx="1"/>
          </p:cNvCxnSpPr>
          <p:nvPr/>
        </p:nvCxnSpPr>
        <p:spPr>
          <a:xfrm flipV="1">
            <a:off x="1822953" y="5019189"/>
            <a:ext cx="2681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3" name="Straight Arrow Connector 242"/>
          <p:cNvCxnSpPr>
            <a:stCxn id="168" idx="3"/>
            <a:endCxn id="196" idx="1"/>
          </p:cNvCxnSpPr>
          <p:nvPr/>
        </p:nvCxnSpPr>
        <p:spPr>
          <a:xfrm flipV="1">
            <a:off x="2699657" y="5013268"/>
            <a:ext cx="281081" cy="59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>
            <a:stCxn id="196" idx="3"/>
            <a:endCxn id="175" idx="1"/>
          </p:cNvCxnSpPr>
          <p:nvPr/>
        </p:nvCxnSpPr>
        <p:spPr>
          <a:xfrm flipV="1">
            <a:off x="3589264" y="5005236"/>
            <a:ext cx="289190" cy="80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5" name="Straight Arrow Connector 244"/>
          <p:cNvCxnSpPr>
            <a:stCxn id="175" idx="3"/>
            <a:endCxn id="203" idx="1"/>
          </p:cNvCxnSpPr>
          <p:nvPr/>
        </p:nvCxnSpPr>
        <p:spPr>
          <a:xfrm flipV="1">
            <a:off x="4486981" y="4999313"/>
            <a:ext cx="267926" cy="59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6" name="Straight Arrow Connector 245"/>
          <p:cNvCxnSpPr>
            <a:stCxn id="203" idx="3"/>
            <a:endCxn id="182" idx="1"/>
          </p:cNvCxnSpPr>
          <p:nvPr/>
        </p:nvCxnSpPr>
        <p:spPr>
          <a:xfrm>
            <a:off x="5363434" y="4999313"/>
            <a:ext cx="260294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Straight Arrow Connector 246"/>
          <p:cNvCxnSpPr>
            <a:stCxn id="182" idx="3"/>
            <a:endCxn id="224" idx="1"/>
          </p:cNvCxnSpPr>
          <p:nvPr/>
        </p:nvCxnSpPr>
        <p:spPr>
          <a:xfrm flipV="1">
            <a:off x="6232255" y="4966996"/>
            <a:ext cx="289189" cy="323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Straight Arrow Connector 247"/>
          <p:cNvCxnSpPr>
            <a:stCxn id="224" idx="3"/>
            <a:endCxn id="210" idx="1"/>
          </p:cNvCxnSpPr>
          <p:nvPr/>
        </p:nvCxnSpPr>
        <p:spPr>
          <a:xfrm>
            <a:off x="7123596" y="4966996"/>
            <a:ext cx="267754" cy="191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9" name="Straight Arrow Connector 248"/>
          <p:cNvCxnSpPr>
            <a:stCxn id="210" idx="3"/>
            <a:endCxn id="217" idx="1"/>
          </p:cNvCxnSpPr>
          <p:nvPr/>
        </p:nvCxnSpPr>
        <p:spPr>
          <a:xfrm>
            <a:off x="7999877" y="4986155"/>
            <a:ext cx="281308" cy="512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0" name="TextBox 249"/>
          <p:cNvSpPr txBox="1"/>
          <p:nvPr/>
        </p:nvSpPr>
        <p:spPr>
          <a:xfrm>
            <a:off x="4176282" y="1352432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1M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552949" y="2704147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2K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299915" y="2672110"/>
            <a:ext cx="82805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2K+1 .. 4K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750778" y="2661980"/>
            <a:ext cx="100544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1M-2K .. 1M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30314" y="4391741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1 .. 300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156293" y="4382627"/>
            <a:ext cx="846036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301 .. 800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954362" y="4385627"/>
            <a:ext cx="89148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801 .. 1,5K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763478" y="4375259"/>
            <a:ext cx="1043048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1,5K+1 .. 2K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5781754" y="710766"/>
            <a:ext cx="2709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523</a:t>
            </a:r>
          </a:p>
        </p:txBody>
      </p:sp>
      <p:sp>
        <p:nvSpPr>
          <p:cNvPr id="259" name="Down Arrow 258"/>
          <p:cNvSpPr/>
          <p:nvPr/>
        </p:nvSpPr>
        <p:spPr>
          <a:xfrm rot="1580072">
            <a:off x="1580595" y="3792156"/>
            <a:ext cx="304264" cy="71038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79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58" grpId="0"/>
      <p:bldP spid="2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267737" y="1660007"/>
            <a:ext cx="608528" cy="676141"/>
            <a:chOff x="5357609" y="1466407"/>
            <a:chExt cx="811371" cy="901521"/>
          </a:xfrm>
        </p:grpSpPr>
        <p:sp>
          <p:nvSpPr>
            <p:cNvPr id="139" name="Folded Corner 13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0" name="Minus 13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Minus 14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Minus 14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Minus 14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Minus 14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642935" y="3002685"/>
            <a:ext cx="608528" cy="676141"/>
            <a:chOff x="5357609" y="1466407"/>
            <a:chExt cx="811371" cy="901521"/>
          </a:xfrm>
        </p:grpSpPr>
        <p:sp>
          <p:nvSpPr>
            <p:cNvPr id="146" name="Folded Corner 14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7" name="Minus 14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Minus 14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Minus 14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Minus 14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Minus 15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409680" y="2970766"/>
            <a:ext cx="608528" cy="676141"/>
            <a:chOff x="5357609" y="1466407"/>
            <a:chExt cx="811371" cy="901521"/>
          </a:xfrm>
        </p:grpSpPr>
        <p:sp>
          <p:nvSpPr>
            <p:cNvPr id="153" name="Folded Corner 15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Minus 15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Minus 15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Minus 15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Minus 15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8" name="Minus 15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943159" y="2957302"/>
            <a:ext cx="608528" cy="676141"/>
            <a:chOff x="5357609" y="1466407"/>
            <a:chExt cx="811371" cy="901521"/>
          </a:xfrm>
        </p:grpSpPr>
        <p:sp>
          <p:nvSpPr>
            <p:cNvPr id="160" name="Folded Corner 159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Minus 160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Minus 161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Minus 162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Minus 163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Minus 164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4387" y="4678482"/>
            <a:ext cx="608528" cy="676141"/>
            <a:chOff x="5357609" y="1466407"/>
            <a:chExt cx="811371" cy="901521"/>
          </a:xfrm>
        </p:grpSpPr>
        <p:sp>
          <p:nvSpPr>
            <p:cNvPr id="167" name="Folded Corner 166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Minus 167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9" name="Minus 168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Minus 169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Minus 170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2" name="Minus 171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091130" y="4681118"/>
            <a:ext cx="608528" cy="676141"/>
            <a:chOff x="5357609" y="1466407"/>
            <a:chExt cx="811371" cy="901521"/>
          </a:xfrm>
        </p:grpSpPr>
        <p:sp>
          <p:nvSpPr>
            <p:cNvPr id="174" name="Folded Corner 173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Minus 174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6" name="Minus 175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7" name="Minus 176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8" name="Minus 177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9" name="Minus 178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878455" y="4667165"/>
            <a:ext cx="608528" cy="676141"/>
            <a:chOff x="5357609" y="1466407"/>
            <a:chExt cx="811371" cy="901521"/>
          </a:xfrm>
        </p:grpSpPr>
        <p:sp>
          <p:nvSpPr>
            <p:cNvPr id="181" name="Folded Corner 180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Minus 181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Minus 182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Minus 183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Minus 184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Minus 185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623728" y="4661243"/>
            <a:ext cx="608528" cy="676141"/>
            <a:chOff x="5357609" y="1466407"/>
            <a:chExt cx="811371" cy="901521"/>
          </a:xfrm>
        </p:grpSpPr>
        <p:sp>
          <p:nvSpPr>
            <p:cNvPr id="188" name="Folded Corner 187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9" name="Minus 188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0" name="Minus 189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Minus 190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Minus 191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Minus 192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214428" y="4681119"/>
            <a:ext cx="608528" cy="676141"/>
            <a:chOff x="5357609" y="1466407"/>
            <a:chExt cx="811371" cy="901521"/>
          </a:xfrm>
        </p:grpSpPr>
        <p:sp>
          <p:nvSpPr>
            <p:cNvPr id="195" name="Folded Corner 194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6" name="Minus 195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7" name="Minus 196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8" name="Minus 197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9" name="Minus 198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Minus 199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80738" y="4675197"/>
            <a:ext cx="608528" cy="676141"/>
            <a:chOff x="5357609" y="1466407"/>
            <a:chExt cx="811371" cy="901521"/>
          </a:xfrm>
        </p:grpSpPr>
        <p:sp>
          <p:nvSpPr>
            <p:cNvPr id="202" name="Folded Corner 201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Minus 202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4" name="Minus 203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5" name="Minus 204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Minus 205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7" name="Minus 206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754908" y="4661243"/>
            <a:ext cx="608528" cy="676141"/>
            <a:chOff x="5357609" y="1466407"/>
            <a:chExt cx="811371" cy="901521"/>
          </a:xfrm>
        </p:grpSpPr>
        <p:sp>
          <p:nvSpPr>
            <p:cNvPr id="209" name="Folded Corner 208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Minus 209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1" name="Minus 210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2" name="Minus 211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3" name="Minus 212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4" name="Minus 213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7391350" y="4648084"/>
            <a:ext cx="608528" cy="676141"/>
            <a:chOff x="5357609" y="1466407"/>
            <a:chExt cx="811371" cy="901521"/>
          </a:xfrm>
        </p:grpSpPr>
        <p:sp>
          <p:nvSpPr>
            <p:cNvPr id="216" name="Folded Corner 215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7" name="Minus 216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8" name="Minus 217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Minus 218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0" name="Minus 219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Minus 220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281185" y="4653212"/>
            <a:ext cx="608528" cy="676141"/>
            <a:chOff x="5357609" y="1466407"/>
            <a:chExt cx="811371" cy="901521"/>
          </a:xfrm>
        </p:grpSpPr>
        <p:sp>
          <p:nvSpPr>
            <p:cNvPr id="223" name="Folded Corner 222"/>
            <p:cNvSpPr/>
            <p:nvPr/>
          </p:nvSpPr>
          <p:spPr>
            <a:xfrm>
              <a:off x="5357609" y="1466407"/>
              <a:ext cx="811369" cy="901521"/>
            </a:xfrm>
            <a:prstGeom prst="foldedCorner">
              <a:avLst/>
            </a:prstGeom>
            <a:solidFill>
              <a:sysClr val="window" lastClr="FFFFFF">
                <a:lumMod val="85000"/>
              </a:sysClr>
            </a:solidFill>
            <a:ln w="41275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Minus 223"/>
            <p:cNvSpPr/>
            <p:nvPr/>
          </p:nvSpPr>
          <p:spPr>
            <a:xfrm>
              <a:off x="5357611" y="1493949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Minus 224"/>
            <p:cNvSpPr/>
            <p:nvPr/>
          </p:nvSpPr>
          <p:spPr>
            <a:xfrm>
              <a:off x="5357611" y="1647072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Minus 225"/>
            <p:cNvSpPr/>
            <p:nvPr/>
          </p:nvSpPr>
          <p:spPr>
            <a:xfrm>
              <a:off x="5357611" y="1800195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7" name="Minus 226"/>
            <p:cNvSpPr/>
            <p:nvPr/>
          </p:nvSpPr>
          <p:spPr>
            <a:xfrm>
              <a:off x="5357610" y="1953318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8" name="Minus 227"/>
            <p:cNvSpPr/>
            <p:nvPr/>
          </p:nvSpPr>
          <p:spPr>
            <a:xfrm>
              <a:off x="5357609" y="2093820"/>
              <a:ext cx="811369" cy="196739"/>
            </a:xfrm>
            <a:prstGeom prst="mathMin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8">
                <a:defRPr/>
              </a:pPr>
              <a:endParaRPr lang="en-US" sz="12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5180406" y="2783281"/>
            <a:ext cx="60215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517098" y="4464370"/>
            <a:ext cx="60215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1" name="Straight Arrow Connector 230"/>
          <p:cNvCxnSpPr>
            <a:stCxn id="139" idx="2"/>
            <a:endCxn id="146" idx="0"/>
          </p:cNvCxnSpPr>
          <p:nvPr/>
        </p:nvCxnSpPr>
        <p:spPr>
          <a:xfrm flipH="1">
            <a:off x="1947197" y="2336147"/>
            <a:ext cx="2624802" cy="6665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2" name="Straight Arrow Connector 231"/>
          <p:cNvCxnSpPr>
            <a:stCxn id="139" idx="2"/>
            <a:endCxn id="153" idx="0"/>
          </p:cNvCxnSpPr>
          <p:nvPr/>
        </p:nvCxnSpPr>
        <p:spPr>
          <a:xfrm flipH="1">
            <a:off x="3713942" y="2336147"/>
            <a:ext cx="858057" cy="63461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3" name="Straight Arrow Connector 232"/>
          <p:cNvCxnSpPr>
            <a:stCxn id="139" idx="2"/>
            <a:endCxn id="160" idx="0"/>
          </p:cNvCxnSpPr>
          <p:nvPr/>
        </p:nvCxnSpPr>
        <p:spPr>
          <a:xfrm>
            <a:off x="4572000" y="2336147"/>
            <a:ext cx="2675423" cy="621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4" name="Straight Arrow Connector 233"/>
          <p:cNvCxnSpPr>
            <a:stCxn id="146" idx="3"/>
            <a:endCxn id="153" idx="1"/>
          </p:cNvCxnSpPr>
          <p:nvPr/>
        </p:nvCxnSpPr>
        <p:spPr>
          <a:xfrm flipV="1">
            <a:off x="2251462" y="3308837"/>
            <a:ext cx="1158218" cy="3191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Straight Arrow Connector 234"/>
          <p:cNvCxnSpPr>
            <a:stCxn id="153" idx="3"/>
            <a:endCxn id="229" idx="1"/>
          </p:cNvCxnSpPr>
          <p:nvPr/>
        </p:nvCxnSpPr>
        <p:spPr>
          <a:xfrm flipV="1">
            <a:off x="4018207" y="3258796"/>
            <a:ext cx="1162199" cy="500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6" name="Straight Arrow Connector 235"/>
          <p:cNvCxnSpPr>
            <a:stCxn id="229" idx="3"/>
            <a:endCxn id="160" idx="1"/>
          </p:cNvCxnSpPr>
          <p:nvPr/>
        </p:nvCxnSpPr>
        <p:spPr>
          <a:xfrm>
            <a:off x="5782558" y="3258796"/>
            <a:ext cx="1160601" cy="365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7" name="Straight Arrow Connector 236"/>
          <p:cNvCxnSpPr>
            <a:stCxn id="146" idx="2"/>
          </p:cNvCxnSpPr>
          <p:nvPr/>
        </p:nvCxnSpPr>
        <p:spPr>
          <a:xfrm flipH="1">
            <a:off x="708286" y="3678826"/>
            <a:ext cx="1238912" cy="9536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stCxn id="146" idx="2"/>
            <a:endCxn id="195" idx="0"/>
          </p:cNvCxnSpPr>
          <p:nvPr/>
        </p:nvCxnSpPr>
        <p:spPr>
          <a:xfrm flipH="1">
            <a:off x="1518692" y="3678826"/>
            <a:ext cx="428507" cy="10022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9" name="Straight Arrow Connector 238"/>
          <p:cNvCxnSpPr>
            <a:stCxn id="146" idx="2"/>
            <a:endCxn id="174" idx="0"/>
          </p:cNvCxnSpPr>
          <p:nvPr/>
        </p:nvCxnSpPr>
        <p:spPr>
          <a:xfrm>
            <a:off x="1947198" y="3678825"/>
            <a:ext cx="448196" cy="10022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Straight Arrow Connector 239"/>
          <p:cNvCxnSpPr>
            <a:stCxn id="146" idx="2"/>
            <a:endCxn id="202" idx="0"/>
          </p:cNvCxnSpPr>
          <p:nvPr/>
        </p:nvCxnSpPr>
        <p:spPr>
          <a:xfrm>
            <a:off x="1947199" y="3678826"/>
            <a:ext cx="1337803" cy="9963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1" name="Straight Arrow Connector 240"/>
          <p:cNvCxnSpPr>
            <a:stCxn id="153" idx="2"/>
            <a:endCxn id="181" idx="0"/>
          </p:cNvCxnSpPr>
          <p:nvPr/>
        </p:nvCxnSpPr>
        <p:spPr>
          <a:xfrm>
            <a:off x="3713944" y="3646906"/>
            <a:ext cx="468775" cy="102025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2" name="Straight Arrow Connector 241"/>
          <p:cNvCxnSpPr>
            <a:stCxn id="153" idx="2"/>
            <a:endCxn id="209" idx="0"/>
          </p:cNvCxnSpPr>
          <p:nvPr/>
        </p:nvCxnSpPr>
        <p:spPr>
          <a:xfrm>
            <a:off x="3713943" y="3646906"/>
            <a:ext cx="1345228" cy="10143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3" name="Straight Arrow Connector 242"/>
          <p:cNvCxnSpPr>
            <a:stCxn id="153" idx="2"/>
            <a:endCxn id="188" idx="0"/>
          </p:cNvCxnSpPr>
          <p:nvPr/>
        </p:nvCxnSpPr>
        <p:spPr>
          <a:xfrm>
            <a:off x="3713942" y="3646906"/>
            <a:ext cx="2214048" cy="101433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>
            <a:stCxn id="160" idx="2"/>
            <a:endCxn id="216" idx="0"/>
          </p:cNvCxnSpPr>
          <p:nvPr/>
        </p:nvCxnSpPr>
        <p:spPr>
          <a:xfrm>
            <a:off x="7247423" y="3633443"/>
            <a:ext cx="448191" cy="1014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5" name="Straight Arrow Connector 244"/>
          <p:cNvCxnSpPr>
            <a:stCxn id="160" idx="2"/>
            <a:endCxn id="223" idx="0"/>
          </p:cNvCxnSpPr>
          <p:nvPr/>
        </p:nvCxnSpPr>
        <p:spPr>
          <a:xfrm>
            <a:off x="7247422" y="3633443"/>
            <a:ext cx="1338026" cy="10197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6" name="Straight Arrow Connector 245"/>
          <p:cNvCxnSpPr>
            <a:stCxn id="167" idx="3"/>
            <a:endCxn id="195" idx="1"/>
          </p:cNvCxnSpPr>
          <p:nvPr/>
        </p:nvCxnSpPr>
        <p:spPr>
          <a:xfrm>
            <a:off x="932912" y="5016551"/>
            <a:ext cx="281514" cy="26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Straight Arrow Connector 246"/>
          <p:cNvCxnSpPr>
            <a:stCxn id="195" idx="3"/>
            <a:endCxn id="174" idx="1"/>
          </p:cNvCxnSpPr>
          <p:nvPr/>
        </p:nvCxnSpPr>
        <p:spPr>
          <a:xfrm flipV="1">
            <a:off x="1822953" y="5019189"/>
            <a:ext cx="2681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8" name="Straight Arrow Connector 247"/>
          <p:cNvCxnSpPr>
            <a:stCxn id="174" idx="3"/>
            <a:endCxn id="202" idx="1"/>
          </p:cNvCxnSpPr>
          <p:nvPr/>
        </p:nvCxnSpPr>
        <p:spPr>
          <a:xfrm flipV="1">
            <a:off x="2699657" y="5013268"/>
            <a:ext cx="281081" cy="59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9" name="Straight Arrow Connector 248"/>
          <p:cNvCxnSpPr>
            <a:stCxn id="202" idx="3"/>
            <a:endCxn id="181" idx="1"/>
          </p:cNvCxnSpPr>
          <p:nvPr/>
        </p:nvCxnSpPr>
        <p:spPr>
          <a:xfrm flipV="1">
            <a:off x="3589264" y="5005236"/>
            <a:ext cx="289190" cy="80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0" name="Straight Arrow Connector 249"/>
          <p:cNvCxnSpPr>
            <a:stCxn id="181" idx="3"/>
            <a:endCxn id="209" idx="1"/>
          </p:cNvCxnSpPr>
          <p:nvPr/>
        </p:nvCxnSpPr>
        <p:spPr>
          <a:xfrm flipV="1">
            <a:off x="4486981" y="4999313"/>
            <a:ext cx="267926" cy="59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1" name="Straight Arrow Connector 250"/>
          <p:cNvCxnSpPr>
            <a:stCxn id="209" idx="3"/>
            <a:endCxn id="188" idx="1"/>
          </p:cNvCxnSpPr>
          <p:nvPr/>
        </p:nvCxnSpPr>
        <p:spPr>
          <a:xfrm>
            <a:off x="5363434" y="4999313"/>
            <a:ext cx="260294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/>
          <p:cNvCxnSpPr>
            <a:stCxn id="188" idx="3"/>
            <a:endCxn id="230" idx="1"/>
          </p:cNvCxnSpPr>
          <p:nvPr/>
        </p:nvCxnSpPr>
        <p:spPr>
          <a:xfrm flipV="1">
            <a:off x="6232255" y="4939885"/>
            <a:ext cx="284843" cy="594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/>
          <p:cNvCxnSpPr>
            <a:stCxn id="230" idx="3"/>
            <a:endCxn id="216" idx="1"/>
          </p:cNvCxnSpPr>
          <p:nvPr/>
        </p:nvCxnSpPr>
        <p:spPr>
          <a:xfrm>
            <a:off x="7119250" y="4939885"/>
            <a:ext cx="272100" cy="4627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4" name="Straight Arrow Connector 253"/>
          <p:cNvCxnSpPr>
            <a:stCxn id="216" idx="3"/>
            <a:endCxn id="223" idx="1"/>
          </p:cNvCxnSpPr>
          <p:nvPr/>
        </p:nvCxnSpPr>
        <p:spPr>
          <a:xfrm>
            <a:off x="7999877" y="4986155"/>
            <a:ext cx="281308" cy="512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4176282" y="1352432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1M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552949" y="2704147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2K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299915" y="2672110"/>
            <a:ext cx="82805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2K+1 .. 4K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750778" y="2661980"/>
            <a:ext cx="100544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1M-2K .. 1M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30314" y="4391741"/>
            <a:ext cx="79143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1 .. 300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156293" y="4382627"/>
            <a:ext cx="846036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301 .. 800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4362" y="4385627"/>
            <a:ext cx="891484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801 .. 1,5K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763478" y="4375259"/>
            <a:ext cx="1043048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1,5K+1 .. 2K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5363434" y="726614"/>
            <a:ext cx="2709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Users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Down Arrow 263"/>
          <p:cNvSpPr/>
          <p:nvPr/>
        </p:nvSpPr>
        <p:spPr>
          <a:xfrm rot="16200000">
            <a:off x="910928" y="4752163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5" name="Down Arrow 264"/>
          <p:cNvSpPr/>
          <p:nvPr/>
        </p:nvSpPr>
        <p:spPr>
          <a:xfrm rot="16200000">
            <a:off x="1802232" y="4742584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" name="Down Arrow 265"/>
          <p:cNvSpPr/>
          <p:nvPr/>
        </p:nvSpPr>
        <p:spPr>
          <a:xfrm rot="16200000">
            <a:off x="2674968" y="4756177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7" name="Down Arrow 266"/>
          <p:cNvSpPr/>
          <p:nvPr/>
        </p:nvSpPr>
        <p:spPr>
          <a:xfrm rot="16200000">
            <a:off x="3557579" y="4757266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8" name="Down Arrow 267"/>
          <p:cNvSpPr/>
          <p:nvPr/>
        </p:nvSpPr>
        <p:spPr>
          <a:xfrm rot="16200000">
            <a:off x="4449005" y="4746472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9" name="Down Arrow 268"/>
          <p:cNvSpPr/>
          <p:nvPr/>
        </p:nvSpPr>
        <p:spPr>
          <a:xfrm rot="16200000">
            <a:off x="5330670" y="4757266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0" name="Down Arrow 269"/>
          <p:cNvSpPr/>
          <p:nvPr/>
        </p:nvSpPr>
        <p:spPr>
          <a:xfrm rot="16200000">
            <a:off x="6219357" y="4746472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1" name="Down Arrow 270"/>
          <p:cNvSpPr/>
          <p:nvPr/>
        </p:nvSpPr>
        <p:spPr>
          <a:xfrm rot="16200000">
            <a:off x="7080956" y="4757266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Down Arrow 271"/>
          <p:cNvSpPr/>
          <p:nvPr/>
        </p:nvSpPr>
        <p:spPr>
          <a:xfrm rot="16200000">
            <a:off x="7991598" y="4746472"/>
            <a:ext cx="304264" cy="50614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3" name="Down Arrow 272"/>
          <p:cNvSpPr/>
          <p:nvPr/>
        </p:nvSpPr>
        <p:spPr>
          <a:xfrm rot="3823444">
            <a:off x="3100326" y="1598186"/>
            <a:ext cx="304264" cy="1750931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Down Arrow 273"/>
          <p:cNvSpPr/>
          <p:nvPr/>
        </p:nvSpPr>
        <p:spPr>
          <a:xfrm rot="2729533">
            <a:off x="940076" y="3560405"/>
            <a:ext cx="304264" cy="966704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US" sz="1200" b="1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71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Lazy Load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348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2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864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Data Modification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Modification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275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Complex Query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 vs ORM</a:t>
            </a:r>
            <a:br>
              <a:rPr lang="en-US" dirty="0"/>
            </a:br>
            <a:r>
              <a:rPr lang="en-US" sz="2400" dirty="0"/>
              <a:t>or why should I care about SQL, if I have ORM?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Denis Reznik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58C9-E32A-48C6-871C-59B3231B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“Complex Query”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AFD5B-1089-4584-A91C-8D54CA018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13"/>
          <a:stretch/>
        </p:blipFill>
        <p:spPr>
          <a:xfrm>
            <a:off x="521804" y="1628800"/>
            <a:ext cx="8100392" cy="39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830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Parameter Sniffing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3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0347" y="344488"/>
            <a:ext cx="8448853" cy="11795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4000" dirty="0"/>
              <a:t>Parameter Sniffing - Stored Procedure</a:t>
            </a:r>
          </a:p>
        </p:txBody>
      </p:sp>
      <p:sp>
        <p:nvSpPr>
          <p:cNvPr id="11" name="Прямоугольник 12"/>
          <p:cNvSpPr/>
          <p:nvPr/>
        </p:nvSpPr>
        <p:spPr>
          <a:xfrm>
            <a:off x="5923292" y="4012890"/>
            <a:ext cx="2819400" cy="1573275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5" name="Прямоугольник 2"/>
          <p:cNvSpPr/>
          <p:nvPr/>
        </p:nvSpPr>
        <p:spPr>
          <a:xfrm>
            <a:off x="470680" y="1951262"/>
            <a:ext cx="3278757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EXEC </a:t>
            </a:r>
            <a:r>
              <a:rPr lang="en-US" sz="1400" kern="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ReportCheckSecurityRequest</a:t>
            </a: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@</a:t>
            </a:r>
            <a:r>
              <a:rPr lang="en-US" sz="1400" b="1" kern="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UserId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= 1</a:t>
            </a:r>
          </a:p>
        </p:txBody>
      </p:sp>
      <p:sp>
        <p:nvSpPr>
          <p:cNvPr id="16" name="Стрелка вправо 10"/>
          <p:cNvSpPr/>
          <p:nvPr/>
        </p:nvSpPr>
        <p:spPr>
          <a:xfrm>
            <a:off x="4087444" y="2047732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17" name="Блок-схема: ИЛИ 11"/>
          <p:cNvSpPr/>
          <p:nvPr/>
        </p:nvSpPr>
        <p:spPr>
          <a:xfrm>
            <a:off x="5582548" y="2094079"/>
            <a:ext cx="1298151" cy="1299738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83" y="1364165"/>
            <a:ext cx="1795079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52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7040" y="3519020"/>
            <a:ext cx="2019069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52"/>
            <a:r>
              <a:rPr lang="en-US" sz="1600" dirty="0"/>
              <a:t>SQL Server Cache</a:t>
            </a:r>
          </a:p>
        </p:txBody>
      </p:sp>
      <p:sp>
        <p:nvSpPr>
          <p:cNvPr id="20" name="Прямоугольник 14"/>
          <p:cNvSpPr/>
          <p:nvPr/>
        </p:nvSpPr>
        <p:spPr>
          <a:xfrm>
            <a:off x="6186394" y="4385040"/>
            <a:ext cx="2351899" cy="64977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21" name="Выгнутая влево стрелка 15"/>
          <p:cNvSpPr/>
          <p:nvPr/>
        </p:nvSpPr>
        <p:spPr>
          <a:xfrm rot="8277481" flipV="1">
            <a:off x="7419142" y="1557807"/>
            <a:ext cx="972971" cy="2568339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Прямоугольник 17"/>
          <p:cNvSpPr/>
          <p:nvPr/>
        </p:nvSpPr>
        <p:spPr>
          <a:xfrm>
            <a:off x="741693" y="4846512"/>
            <a:ext cx="509760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Plan created and cached for the </a:t>
            </a:r>
          </a:p>
          <a:p>
            <a:pPr defTabSz="449252"/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@</a:t>
            </a:r>
            <a:r>
              <a:rPr lang="en-US" b="1" dirty="0" err="1">
                <a:solidFill>
                  <a:srgbClr val="E7E6E6">
                    <a:lumMod val="10000"/>
                  </a:srgbClr>
                </a:solidFill>
              </a:rPr>
              <a:t>UserId</a:t>
            </a:r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 = 1</a:t>
            </a:r>
          </a:p>
        </p:txBody>
      </p:sp>
      <p:sp>
        <p:nvSpPr>
          <p:cNvPr id="23" name="Прямоугольник 14"/>
          <p:cNvSpPr/>
          <p:nvPr/>
        </p:nvSpPr>
        <p:spPr>
          <a:xfrm>
            <a:off x="6102398" y="4286427"/>
            <a:ext cx="2519893" cy="83955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24" name="Прямоугольник 2"/>
          <p:cNvSpPr/>
          <p:nvPr/>
        </p:nvSpPr>
        <p:spPr>
          <a:xfrm>
            <a:off x="466963" y="2958439"/>
            <a:ext cx="3278757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EXEC </a:t>
            </a:r>
            <a:r>
              <a:rPr lang="en-US" sz="1400" kern="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ReportCheckSecurityRequest</a:t>
            </a: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@</a:t>
            </a:r>
            <a:r>
              <a:rPr lang="en-US" sz="1400" b="1" kern="0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UserId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= 22</a:t>
            </a:r>
          </a:p>
        </p:txBody>
      </p:sp>
      <p:sp>
        <p:nvSpPr>
          <p:cNvPr id="25" name="Стрелка вправо 10"/>
          <p:cNvSpPr/>
          <p:nvPr/>
        </p:nvSpPr>
        <p:spPr>
          <a:xfrm>
            <a:off x="4088981" y="3054908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6" name="Стрелка вправо 10"/>
          <p:cNvSpPr/>
          <p:nvPr/>
        </p:nvSpPr>
        <p:spPr>
          <a:xfrm rot="16200000">
            <a:off x="5663187" y="3329705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7" name="Прямоугольник 17"/>
          <p:cNvSpPr/>
          <p:nvPr/>
        </p:nvSpPr>
        <p:spPr>
          <a:xfrm>
            <a:off x="736137" y="4846512"/>
            <a:ext cx="5097603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Query executes using the query plan created for </a:t>
            </a:r>
          </a:p>
          <a:p>
            <a:pPr defTabSz="449252"/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@</a:t>
            </a:r>
            <a:r>
              <a:rPr lang="en-US" b="1" dirty="0" err="1">
                <a:solidFill>
                  <a:srgbClr val="E7E6E6">
                    <a:lumMod val="10000"/>
                  </a:srgbClr>
                </a:solidFill>
              </a:rPr>
              <a:t>UserId</a:t>
            </a:r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351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21" grpId="0" animBg="1"/>
      <p:bldP spid="22" grpId="0"/>
      <p:bldP spid="22" grpId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0347" y="344488"/>
            <a:ext cx="8448853" cy="11795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600" dirty="0"/>
              <a:t>Parameter Sniffing – Parametrized Query</a:t>
            </a:r>
          </a:p>
        </p:txBody>
      </p:sp>
      <p:sp>
        <p:nvSpPr>
          <p:cNvPr id="28" name="Прямоугольник 2"/>
          <p:cNvSpPr/>
          <p:nvPr/>
        </p:nvSpPr>
        <p:spPr>
          <a:xfrm>
            <a:off x="715872" y="3020820"/>
            <a:ext cx="3331660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SELECT * FROM Users WHERE Id = </a:t>
            </a:r>
            <a:r>
              <a:rPr lang="en-US" sz="12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@Id</a:t>
            </a:r>
          </a:p>
        </p:txBody>
      </p:sp>
      <p:sp>
        <p:nvSpPr>
          <p:cNvPr id="29" name="Прямоугольник 12"/>
          <p:cNvSpPr/>
          <p:nvPr/>
        </p:nvSpPr>
        <p:spPr>
          <a:xfrm>
            <a:off x="6172200" y="4075271"/>
            <a:ext cx="2819400" cy="1573275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0" name="Стрелка вправо 10"/>
          <p:cNvSpPr/>
          <p:nvPr/>
        </p:nvSpPr>
        <p:spPr>
          <a:xfrm>
            <a:off x="4343400" y="2110113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31" name="Блок-схема: ИЛИ 11"/>
          <p:cNvSpPr/>
          <p:nvPr/>
        </p:nvSpPr>
        <p:spPr>
          <a:xfrm>
            <a:off x="5831456" y="2156460"/>
            <a:ext cx="1298151" cy="1299738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2991" y="1444836"/>
            <a:ext cx="1795079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52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65948" y="3581401"/>
            <a:ext cx="2019069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52"/>
            <a:r>
              <a:rPr lang="en-US" sz="1600" dirty="0"/>
              <a:t>SQL Server Cache</a:t>
            </a:r>
          </a:p>
        </p:txBody>
      </p:sp>
      <p:sp>
        <p:nvSpPr>
          <p:cNvPr id="34" name="Прямоугольник 14"/>
          <p:cNvSpPr/>
          <p:nvPr/>
        </p:nvSpPr>
        <p:spPr>
          <a:xfrm>
            <a:off x="6435302" y="4447421"/>
            <a:ext cx="2351899" cy="64977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5" name="Выгнутая влево стрелка 15"/>
          <p:cNvSpPr/>
          <p:nvPr/>
        </p:nvSpPr>
        <p:spPr>
          <a:xfrm rot="8277481" flipV="1">
            <a:off x="7668050" y="1620188"/>
            <a:ext cx="972971" cy="2568339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Прямоугольник 17"/>
          <p:cNvSpPr/>
          <p:nvPr/>
        </p:nvSpPr>
        <p:spPr>
          <a:xfrm>
            <a:off x="990601" y="4908893"/>
            <a:ext cx="509760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Plan created and cached for the </a:t>
            </a:r>
          </a:p>
          <a:p>
            <a:pPr defTabSz="449252"/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@Id = 1</a:t>
            </a:r>
          </a:p>
        </p:txBody>
      </p:sp>
      <p:sp>
        <p:nvSpPr>
          <p:cNvPr id="37" name="Прямоугольник 14"/>
          <p:cNvSpPr/>
          <p:nvPr/>
        </p:nvSpPr>
        <p:spPr>
          <a:xfrm>
            <a:off x="6351306" y="4348808"/>
            <a:ext cx="2519893" cy="83955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38" name="Стрелка вправо 10"/>
          <p:cNvSpPr/>
          <p:nvPr/>
        </p:nvSpPr>
        <p:spPr>
          <a:xfrm>
            <a:off x="4337889" y="3126895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39" name="Стрелка вправо 10"/>
          <p:cNvSpPr/>
          <p:nvPr/>
        </p:nvSpPr>
        <p:spPr>
          <a:xfrm rot="16200000">
            <a:off x="5912095" y="3392086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0" name="Прямоугольник 17"/>
          <p:cNvSpPr/>
          <p:nvPr/>
        </p:nvSpPr>
        <p:spPr>
          <a:xfrm>
            <a:off x="990601" y="4911833"/>
            <a:ext cx="5097603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Query executes using the query plan created for </a:t>
            </a:r>
          </a:p>
          <a:p>
            <a:pPr defTabSz="449252"/>
            <a:r>
              <a:rPr lang="en-US" b="1" dirty="0">
                <a:solidFill>
                  <a:srgbClr val="E7E6E6">
                    <a:lumMod val="10000"/>
                  </a:srgbClr>
                </a:solidFill>
              </a:rPr>
              <a:t>@Id = 1</a:t>
            </a:r>
          </a:p>
        </p:txBody>
      </p:sp>
      <p:sp>
        <p:nvSpPr>
          <p:cNvPr id="41" name="Прямоугольник 2"/>
          <p:cNvSpPr/>
          <p:nvPr/>
        </p:nvSpPr>
        <p:spPr>
          <a:xfrm>
            <a:off x="721448" y="2006791"/>
            <a:ext cx="3337235" cy="71983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SELECT * FROM Users WHERE Id = @Id</a:t>
            </a:r>
            <a:endParaRPr lang="en-US" sz="1200" b="1" kern="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Прямоугольник 2"/>
          <p:cNvSpPr/>
          <p:nvPr/>
        </p:nvSpPr>
        <p:spPr>
          <a:xfrm>
            <a:off x="719589" y="2013643"/>
            <a:ext cx="3339094" cy="71298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43" name="Прямоугольник 2"/>
          <p:cNvSpPr/>
          <p:nvPr/>
        </p:nvSpPr>
        <p:spPr>
          <a:xfrm>
            <a:off x="708438" y="3030425"/>
            <a:ext cx="3339094" cy="712981"/>
          </a:xfrm>
          <a:prstGeom prst="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N'SELECT * FROM Users WHERE Id = @Id'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N'@Id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22</a:t>
            </a:r>
            <a:endParaRPr lang="en-US" sz="12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5" grpId="0" animBg="1"/>
      <p:bldP spid="36" grpId="0"/>
      <p:bldP spid="36" grpId="1"/>
      <p:bldP spid="37" grpId="0" animBg="1"/>
      <p:bldP spid="38" grpId="0" animBg="1"/>
      <p:bldP spid="39" grpId="0" animBg="1"/>
      <p:bldP spid="40" grpId="0"/>
      <p:bldP spid="41" grpId="0" animBg="1"/>
      <p:bldP spid="41" grpId="1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0347" y="344488"/>
            <a:ext cx="8448853" cy="11795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3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600" dirty="0"/>
              <a:t>Dynamic SQL – Multiple Plans</a:t>
            </a:r>
          </a:p>
        </p:txBody>
      </p:sp>
      <p:sp>
        <p:nvSpPr>
          <p:cNvPr id="19" name="Прямоугольник 12"/>
          <p:cNvSpPr/>
          <p:nvPr/>
        </p:nvSpPr>
        <p:spPr>
          <a:xfrm>
            <a:off x="5943600" y="4075271"/>
            <a:ext cx="3101340" cy="1573275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0" name="Прямоугольник 2"/>
          <p:cNvSpPr/>
          <p:nvPr/>
        </p:nvSpPr>
        <p:spPr>
          <a:xfrm>
            <a:off x="719589" y="2013643"/>
            <a:ext cx="3471412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SELECT * FROM Users WHERE Id = 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" name="Стрелка вправо 10"/>
          <p:cNvSpPr/>
          <p:nvPr/>
        </p:nvSpPr>
        <p:spPr>
          <a:xfrm>
            <a:off x="4282251" y="2110113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22" name="Блок-схема: ИЛИ 11"/>
          <p:cNvSpPr/>
          <p:nvPr/>
        </p:nvSpPr>
        <p:spPr>
          <a:xfrm>
            <a:off x="5831456" y="2156460"/>
            <a:ext cx="1298151" cy="1299738"/>
          </a:xfrm>
          <a:prstGeom prst="flowChartOr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  <a:cs typeface="Arial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9278" y="1351956"/>
            <a:ext cx="1795079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52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Query Processor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318" y="3581401"/>
            <a:ext cx="2019069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52"/>
            <a:r>
              <a:rPr lang="en-US" sz="1600" dirty="0"/>
              <a:t>SQL Server Cache</a:t>
            </a:r>
          </a:p>
        </p:txBody>
      </p:sp>
      <p:sp>
        <p:nvSpPr>
          <p:cNvPr id="25" name="Прямоугольник 14"/>
          <p:cNvSpPr/>
          <p:nvPr/>
        </p:nvSpPr>
        <p:spPr>
          <a:xfrm>
            <a:off x="6347672" y="4447421"/>
            <a:ext cx="2351899" cy="64977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26" name="Выгнутая влево стрелка 15"/>
          <p:cNvSpPr/>
          <p:nvPr/>
        </p:nvSpPr>
        <p:spPr>
          <a:xfrm rot="8277481" flipV="1">
            <a:off x="7668050" y="1620188"/>
            <a:ext cx="972971" cy="2568339"/>
          </a:xfrm>
          <a:prstGeom prst="curvedRightArrow">
            <a:avLst>
              <a:gd name="adj1" fmla="val 25000"/>
              <a:gd name="adj2" fmla="val 50000"/>
              <a:gd name="adj3" fmla="val 39515"/>
            </a:avLst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endParaRPr lang="en-US" sz="2646" ker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Прямоугольник 17"/>
          <p:cNvSpPr/>
          <p:nvPr/>
        </p:nvSpPr>
        <p:spPr>
          <a:xfrm>
            <a:off x="990601" y="4908893"/>
            <a:ext cx="509760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New query plan created and cached. Query executed using newly created plan.</a:t>
            </a:r>
            <a:endParaRPr lang="en-US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44" name="Прямоугольник 14"/>
          <p:cNvSpPr/>
          <p:nvPr/>
        </p:nvSpPr>
        <p:spPr>
          <a:xfrm>
            <a:off x="6263676" y="4348808"/>
            <a:ext cx="2519893" cy="839554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  <p:sp>
        <p:nvSpPr>
          <p:cNvPr id="45" name="Прямоугольник 2"/>
          <p:cNvSpPr/>
          <p:nvPr/>
        </p:nvSpPr>
        <p:spPr>
          <a:xfrm>
            <a:off x="715872" y="3020820"/>
            <a:ext cx="3475129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SELECT * FROM Users WHERE Id = 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22</a:t>
            </a:r>
          </a:p>
        </p:txBody>
      </p:sp>
      <p:sp>
        <p:nvSpPr>
          <p:cNvPr id="46" name="Стрелка вправо 10"/>
          <p:cNvSpPr/>
          <p:nvPr/>
        </p:nvSpPr>
        <p:spPr>
          <a:xfrm>
            <a:off x="4282251" y="3116875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7" name="Стрелка вправо 10"/>
          <p:cNvSpPr/>
          <p:nvPr/>
        </p:nvSpPr>
        <p:spPr>
          <a:xfrm rot="16200000">
            <a:off x="5912095" y="3392086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48" name="Прямоугольник 17"/>
          <p:cNvSpPr/>
          <p:nvPr/>
        </p:nvSpPr>
        <p:spPr>
          <a:xfrm>
            <a:off x="990601" y="4908893"/>
            <a:ext cx="5097603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New query plan again created and cached. Query executed using newly created plan.</a:t>
            </a:r>
            <a:endParaRPr lang="en-US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49" name="Прямоугольник 2"/>
          <p:cNvSpPr/>
          <p:nvPr/>
        </p:nvSpPr>
        <p:spPr>
          <a:xfrm>
            <a:off x="715872" y="4027997"/>
            <a:ext cx="3471412" cy="71298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1400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SELECT * FROM Users WHERE Id = 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0" name="Стрелка вправо 10"/>
          <p:cNvSpPr/>
          <p:nvPr/>
        </p:nvSpPr>
        <p:spPr>
          <a:xfrm>
            <a:off x="4283181" y="4124467"/>
            <a:ext cx="1143000" cy="520040"/>
          </a:xfrm>
          <a:prstGeom prst="rightArrow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43858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cs typeface="Arial"/>
            </a:endParaRPr>
          </a:p>
        </p:txBody>
      </p:sp>
      <p:sp>
        <p:nvSpPr>
          <p:cNvPr id="51" name="Прямоугольник 17"/>
          <p:cNvSpPr/>
          <p:nvPr/>
        </p:nvSpPr>
        <p:spPr>
          <a:xfrm>
            <a:off x="990599" y="4908893"/>
            <a:ext cx="5097603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52"/>
            <a:r>
              <a:rPr lang="en-US" dirty="0">
                <a:solidFill>
                  <a:srgbClr val="E7E6E6">
                    <a:lumMod val="10000"/>
                  </a:srgbClr>
                </a:solidFill>
              </a:rPr>
              <a:t>Query executed using the query plan, created for the first query.</a:t>
            </a:r>
            <a:endParaRPr lang="en-US" b="1" dirty="0">
              <a:solidFill>
                <a:srgbClr val="E7E6E6">
                  <a:lumMod val="10000"/>
                </a:srgbClr>
              </a:solidFill>
            </a:endParaRPr>
          </a:p>
        </p:txBody>
      </p:sp>
      <p:sp>
        <p:nvSpPr>
          <p:cNvPr id="52" name="Прямоугольник 14"/>
          <p:cNvSpPr/>
          <p:nvPr/>
        </p:nvSpPr>
        <p:spPr>
          <a:xfrm>
            <a:off x="6113503" y="4278394"/>
            <a:ext cx="2771882" cy="923509"/>
          </a:xfrm>
          <a:prstGeom prst="rect">
            <a:avLst/>
          </a:prstGeom>
          <a:solidFill>
            <a:srgbClr val="4472C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49252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cs typeface="Arial"/>
              </a:rPr>
              <a:t>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26421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2" grpId="1" animBg="1"/>
      <p:bldP spid="22" grpId="2" animBg="1"/>
      <p:bldP spid="26" grpId="0" animBg="1"/>
      <p:bldP spid="26" grpId="1" animBg="1"/>
      <p:bldP spid="26" grpId="2" animBg="1"/>
      <p:bldP spid="26" grpId="3" animBg="1"/>
      <p:bldP spid="27" grpId="0"/>
      <p:bldP spid="27" grpId="1"/>
      <p:bldP spid="44" grpId="0" animBg="1"/>
      <p:bldP spid="45" grpId="0" animBg="1"/>
      <p:bldP spid="46" grpId="0" animBg="1"/>
      <p:bldP spid="47" grpId="0" animBg="1"/>
      <p:bldP spid="48" grpId="0"/>
      <p:bldP spid="48" grpId="1"/>
      <p:bldP spid="49" grpId="0" animBg="1"/>
      <p:bldP spid="50" grpId="0" animBg="1"/>
      <p:bldP spid="51" grpId="0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Sniffing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6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 Main Thing to Keep in Mind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9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ORM (Entity Framework)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128609" y="5036572"/>
            <a:ext cx="296858" cy="205383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z="619"/>
              <a:pPr/>
              <a:t>28</a:t>
            </a:fld>
            <a:r>
              <a:rPr lang="en-US" sz="619"/>
              <a:t>  |  </a:t>
            </a:r>
            <a:endParaRPr lang="en-US" sz="619" dirty="0"/>
          </a:p>
        </p:txBody>
      </p:sp>
      <p:sp>
        <p:nvSpPr>
          <p:cNvPr id="3" name="Arrow: Right 2"/>
          <p:cNvSpPr/>
          <p:nvPr/>
        </p:nvSpPr>
        <p:spPr>
          <a:xfrm>
            <a:off x="628650" y="3217445"/>
            <a:ext cx="1618488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Arrow: Right 7"/>
          <p:cNvSpPr/>
          <p:nvPr/>
        </p:nvSpPr>
        <p:spPr>
          <a:xfrm>
            <a:off x="6896862" y="3217445"/>
            <a:ext cx="1618488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2411730" y="2521358"/>
            <a:ext cx="4320540" cy="2119122"/>
          </a:xfrm>
          <a:prstGeom prst="rect">
            <a:avLst/>
          </a:prstGeom>
          <a:solidFill>
            <a:schemeClr val="accent3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Some Magic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048" y="2871194"/>
            <a:ext cx="10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8264" y="2871194"/>
            <a:ext cx="112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Set</a:t>
            </a:r>
          </a:p>
        </p:txBody>
      </p:sp>
    </p:spTree>
    <p:extLst>
      <p:ext uri="{BB962C8B-B14F-4D97-AF65-F5344CB8AC3E}">
        <p14:creationId xmlns:p14="http://schemas.microsoft.com/office/powerpoint/2010/main" val="2861891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ORM (Entity Framework)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128609" y="5036572"/>
            <a:ext cx="296858" cy="205383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z="619"/>
              <a:pPr/>
              <a:t>29</a:t>
            </a:fld>
            <a:r>
              <a:rPr lang="en-US" sz="619"/>
              <a:t>  |  </a:t>
            </a:r>
            <a:endParaRPr lang="en-US" sz="619" dirty="0"/>
          </a:p>
        </p:txBody>
      </p:sp>
      <p:sp>
        <p:nvSpPr>
          <p:cNvPr id="8" name="Arrow: Right 7"/>
          <p:cNvSpPr/>
          <p:nvPr/>
        </p:nvSpPr>
        <p:spPr>
          <a:xfrm rot="10800000">
            <a:off x="6372200" y="1964847"/>
            <a:ext cx="2143150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1979712" y="1268760"/>
            <a:ext cx="4320540" cy="211912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Some Magic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601" y="3307851"/>
            <a:ext cx="116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0910" y="1659378"/>
            <a:ext cx="18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CD5F1-22FC-450C-BD12-142982D55B58}"/>
              </a:ext>
            </a:extLst>
          </p:cNvPr>
          <p:cNvSpPr/>
          <p:nvPr/>
        </p:nvSpPr>
        <p:spPr>
          <a:xfrm>
            <a:off x="6300252" y="4401288"/>
            <a:ext cx="2228835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F8A3D-F172-46DD-A23C-5CA6EB200192}"/>
              </a:ext>
            </a:extLst>
          </p:cNvPr>
          <p:cNvSpPr/>
          <p:nvPr/>
        </p:nvSpPr>
        <p:spPr>
          <a:xfrm>
            <a:off x="1979712" y="3749332"/>
            <a:ext cx="4320540" cy="2119122"/>
          </a:xfrm>
          <a:prstGeom prst="rect">
            <a:avLst/>
          </a:prstGeom>
          <a:solidFill>
            <a:schemeClr val="accent3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Some Magic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7B2A0-41F0-41C1-AAEA-F3AEDF990525}"/>
              </a:ext>
            </a:extLst>
          </p:cNvPr>
          <p:cNvSpPr txBox="1"/>
          <p:nvPr/>
        </p:nvSpPr>
        <p:spPr>
          <a:xfrm>
            <a:off x="6710910" y="4077111"/>
            <a:ext cx="112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Set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ADA975B-BE85-4C14-9EF2-52DF5254D3A7}"/>
              </a:ext>
            </a:extLst>
          </p:cNvPr>
          <p:cNvSpPr/>
          <p:nvPr/>
        </p:nvSpPr>
        <p:spPr>
          <a:xfrm rot="5400000" flipV="1">
            <a:off x="315658" y="2187838"/>
            <a:ext cx="3216774" cy="288635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Denis Reznik, Kyiv, Ukraine</a:t>
            </a:r>
          </a:p>
          <a:p>
            <a:r>
              <a:rPr lang="en-US" sz="2400" dirty="0"/>
              <a:t>2002 – Started education in a university</a:t>
            </a:r>
          </a:p>
          <a:p>
            <a:r>
              <a:rPr lang="en-US" sz="2400" dirty="0"/>
              <a:t>2006 – Started working as a software developer</a:t>
            </a:r>
          </a:p>
          <a:p>
            <a:r>
              <a:rPr lang="en-US" sz="2400" dirty="0"/>
              <a:t>2007 – Graduated from a university</a:t>
            </a:r>
          </a:p>
          <a:p>
            <a:r>
              <a:rPr lang="en-US" sz="2400" dirty="0"/>
              <a:t>2006 – 2015 – Worked in software development companies and improve databases (SQL Server) knowledge</a:t>
            </a:r>
          </a:p>
          <a:p>
            <a:r>
              <a:rPr lang="en-US" sz="2400" dirty="0"/>
              <a:t>2015 – Switched primary responsibility from software development to databases</a:t>
            </a:r>
          </a:p>
          <a:p>
            <a:r>
              <a:rPr lang="en-US" sz="2400" dirty="0"/>
              <a:t>Nowadays – Work as a Data Architect at </a:t>
            </a:r>
            <a:r>
              <a:rPr lang="en-US" sz="2400" dirty="0" err="1"/>
              <a:t>Intapp</a:t>
            </a:r>
            <a:r>
              <a:rPr lang="en-US" sz="2400" dirty="0"/>
              <a:t>, Inc.</a:t>
            </a:r>
          </a:p>
          <a:p>
            <a:r>
              <a:rPr lang="en-US" sz="2400" dirty="0"/>
              <a:t>2016 – Came to SQL Day for the </a:t>
            </a:r>
            <a:r>
              <a:rPr lang="en-US" sz="2400"/>
              <a:t>first time</a:t>
            </a:r>
            <a:endParaRPr lang="en-US" sz="2400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314147" y="5572430"/>
            <a:ext cx="39581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z="825"/>
              <a:pPr/>
              <a:t>3</a:t>
            </a:fld>
            <a:r>
              <a:rPr lang="en-US" sz="825"/>
              <a:t>  |  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8656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micro-ORM (Dapper)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128609" y="5036572"/>
            <a:ext cx="296858" cy="205383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z="619"/>
              <a:pPr/>
              <a:t>30</a:t>
            </a:fld>
            <a:r>
              <a:rPr lang="en-US" sz="619"/>
              <a:t>  |  </a:t>
            </a:r>
            <a:endParaRPr lang="en-US" sz="619" dirty="0"/>
          </a:p>
        </p:txBody>
      </p:sp>
      <p:sp>
        <p:nvSpPr>
          <p:cNvPr id="3" name="Arrow: Right 2"/>
          <p:cNvSpPr/>
          <p:nvPr/>
        </p:nvSpPr>
        <p:spPr>
          <a:xfrm>
            <a:off x="628650" y="3217445"/>
            <a:ext cx="1618488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Arrow: Right 7"/>
          <p:cNvSpPr/>
          <p:nvPr/>
        </p:nvSpPr>
        <p:spPr>
          <a:xfrm>
            <a:off x="6896862" y="3217445"/>
            <a:ext cx="1618488" cy="72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2411730" y="2521358"/>
            <a:ext cx="4320540" cy="2119122"/>
          </a:xfrm>
          <a:prstGeom prst="rect">
            <a:avLst/>
          </a:prstGeom>
          <a:solidFill>
            <a:schemeClr val="accent3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50" dirty="0"/>
              <a:t>Some Magic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048" y="2871194"/>
            <a:ext cx="10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8264" y="2871194"/>
            <a:ext cx="112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Set</a:t>
            </a:r>
          </a:p>
        </p:txBody>
      </p:sp>
    </p:spTree>
    <p:extLst>
      <p:ext uri="{BB962C8B-B14F-4D97-AF65-F5344CB8AC3E}">
        <p14:creationId xmlns:p14="http://schemas.microsoft.com/office/powerpoint/2010/main" val="4031761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is really a nice thing</a:t>
            </a:r>
          </a:p>
          <a:p>
            <a:r>
              <a:rPr lang="en-US" dirty="0"/>
              <a:t>But it still requires strong SQL background</a:t>
            </a:r>
          </a:p>
          <a:p>
            <a:r>
              <a:rPr lang="en-US" dirty="0"/>
              <a:t>Databases and ORMs are changing very fast</a:t>
            </a:r>
          </a:p>
          <a:p>
            <a:r>
              <a:rPr lang="en-US" dirty="0"/>
              <a:t>Few Advices</a:t>
            </a:r>
          </a:p>
          <a:p>
            <a:pPr lvl="1"/>
            <a:r>
              <a:rPr lang="en-US" dirty="0"/>
              <a:t>Sometimes check the generated SQL and its query plan</a:t>
            </a:r>
          </a:p>
          <a:p>
            <a:pPr lvl="1"/>
            <a:r>
              <a:rPr lang="en-US" dirty="0"/>
              <a:t>For complex queries consider raw SQL anyway</a:t>
            </a:r>
          </a:p>
          <a:p>
            <a:pPr lvl="1"/>
            <a:r>
              <a:rPr lang="en-US" dirty="0"/>
              <a:t>Consider using Dapper</a:t>
            </a:r>
          </a:p>
          <a:p>
            <a:pPr lvl="1"/>
            <a:r>
              <a:rPr lang="en-US" dirty="0"/>
              <a:t>Invest your time to learn database internals</a:t>
            </a:r>
          </a:p>
          <a:p>
            <a:r>
              <a:rPr lang="en-US" dirty="0"/>
              <a:t>There is no Silver Bullet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38939"/>
            <a:ext cx="7886700" cy="287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Denis Reznik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Twitter: @</a:t>
            </a:r>
            <a:r>
              <a:rPr lang="en-US" sz="2400" dirty="0" err="1">
                <a:solidFill>
                  <a:schemeClr val="accent1"/>
                </a:solidFill>
              </a:rPr>
              <a:t>denisreznik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Email: denisreznik@gmail.com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Blog: </a:t>
            </a:r>
            <a:r>
              <a:rPr lang="en-US" sz="2400" dirty="0">
                <a:solidFill>
                  <a:schemeClr val="accent1"/>
                </a:solidFill>
                <a:hlinkClick r:id="rId3"/>
              </a:rPr>
              <a:t>http://reznik.uneta.com.ua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Facebook: </a:t>
            </a:r>
            <a:r>
              <a:rPr lang="en-US" sz="2400" dirty="0">
                <a:hlinkClick r:id="rId4"/>
              </a:rPr>
              <a:t>https://www.facebook.com/denis.reznik.5</a:t>
            </a:r>
            <a:endParaRPr lang="ru-RU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LinkedIn: </a:t>
            </a:r>
            <a:r>
              <a:rPr lang="en-US" sz="2400" dirty="0">
                <a:solidFill>
                  <a:schemeClr val="accent1"/>
                </a:solidFill>
                <a:hlinkClick r:id="rId5"/>
              </a:rPr>
              <a:t>http://ua.linkedin.com/pub/denis-reznik/3/502/234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ORM History (which I remember)</a:t>
            </a:r>
          </a:p>
          <a:p>
            <a:r>
              <a:rPr lang="en-US" dirty="0"/>
              <a:t>Simple Queries</a:t>
            </a:r>
          </a:p>
          <a:p>
            <a:r>
              <a:rPr lang="en-US" dirty="0"/>
              <a:t>Column List</a:t>
            </a:r>
          </a:p>
          <a:p>
            <a:r>
              <a:rPr lang="en-US" dirty="0"/>
              <a:t>Lazy Load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Modification</a:t>
            </a:r>
          </a:p>
          <a:p>
            <a:r>
              <a:rPr lang="en-US" dirty="0"/>
              <a:t>Complex Query</a:t>
            </a:r>
          </a:p>
          <a:p>
            <a:r>
              <a:rPr lang="en-US" dirty="0"/>
              <a:t>Parameter Sniffing</a:t>
            </a:r>
          </a:p>
          <a:p>
            <a:r>
              <a:rPr lang="en-US" dirty="0"/>
              <a:t>The Main Thing to Keep in Mind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History which I remember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  <a:p>
            <a:r>
              <a:rPr lang="en-US" dirty="0"/>
              <a:t>Data Sets (not too bad)</a:t>
            </a:r>
          </a:p>
          <a:p>
            <a:r>
              <a:rPr lang="en-US" dirty="0"/>
              <a:t>LLBL Gen, NHibernate (better than data sets)</a:t>
            </a:r>
          </a:p>
          <a:p>
            <a:r>
              <a:rPr lang="en-US" dirty="0"/>
              <a:t>LINQ to SQL (Awesome!)</a:t>
            </a:r>
          </a:p>
          <a:p>
            <a:r>
              <a:rPr lang="en-US" dirty="0"/>
              <a:t>Entity Framework. Should be even more awesome!</a:t>
            </a:r>
          </a:p>
          <a:p>
            <a:r>
              <a:rPr lang="en-US" dirty="0"/>
              <a:t>Entity Framework is more powerful than L2S</a:t>
            </a:r>
          </a:p>
          <a:p>
            <a:r>
              <a:rPr lang="en-US" dirty="0"/>
              <a:t>Entity Framework Code First</a:t>
            </a:r>
          </a:p>
          <a:p>
            <a:r>
              <a:rPr lang="en-US" dirty="0"/>
              <a:t>Entity Framework is no so good, so what?</a:t>
            </a:r>
          </a:p>
        </p:txBody>
      </p:sp>
    </p:spTree>
    <p:extLst>
      <p:ext uri="{BB962C8B-B14F-4D97-AF65-F5344CB8AC3E}">
        <p14:creationId xmlns:p14="http://schemas.microsoft.com/office/powerpoint/2010/main" val="22859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BE6D-AA27-451F-A420-5AB3E214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Index (by Bing)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B2905-FC7C-402F-8480-4C4E7B44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" y="1417638"/>
            <a:ext cx="9144000" cy="175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09196-26AE-4572-A1CB-8777722A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4000" cy="18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C194AC-1ED6-4A7C-B6D1-DE8A2BB6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" y="2675080"/>
            <a:ext cx="9144000" cy="331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BBE6D-AA27-451F-A420-5AB3E214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1DDB4-E64F-4A7F-B8BA-91D96BD4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3" y="1196752"/>
            <a:ext cx="9144000" cy="1478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C42EC-97DE-4D4E-A900-13EDE1252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370"/>
          <a:stretch/>
        </p:blipFill>
        <p:spPr>
          <a:xfrm>
            <a:off x="4463" y="2675080"/>
            <a:ext cx="9144000" cy="1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592" y="1752777"/>
            <a:ext cx="7466816" cy="2852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Simple Query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13538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CC0F84-AEB0-486D-A85C-B6905A983FC6}"/>
</file>

<file path=customXml/itemProps2.xml><?xml version="1.0" encoding="utf-8"?>
<ds:datastoreItem xmlns:ds="http://schemas.openxmlformats.org/officeDocument/2006/customXml" ds:itemID="{CD25633A-406C-4F96-94EA-755E68CFF8CC}"/>
</file>

<file path=customXml/itemProps3.xml><?xml version="1.0" encoding="utf-8"?>
<ds:datastoreItem xmlns:ds="http://schemas.openxmlformats.org/officeDocument/2006/customXml" ds:itemID="{9EABE660-02F1-4485-A60B-189ACBBDE75D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3434</TotalTime>
  <Words>705</Words>
  <Application>Microsoft Office PowerPoint</Application>
  <PresentationFormat>On-screen Show (4:3)</PresentationFormat>
  <Paragraphs>169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Motyw2</vt:lpstr>
      <vt:lpstr>PowerPoint Presentation</vt:lpstr>
      <vt:lpstr>SQL vs ORM or why should I care about SQL, if I have ORM?</vt:lpstr>
      <vt:lpstr>About me</vt:lpstr>
      <vt:lpstr>Agenda </vt:lpstr>
      <vt:lpstr>ORM History which I remember </vt:lpstr>
      <vt:lpstr>Entity Framework Index (by Bing)</vt:lpstr>
      <vt:lpstr>Entity Framework Index</vt:lpstr>
      <vt:lpstr>Simple Query</vt:lpstr>
      <vt:lpstr>DEMO</vt:lpstr>
      <vt:lpstr>DEMO</vt:lpstr>
      <vt:lpstr>Lazy Load</vt:lpstr>
      <vt:lpstr>Index Seek</vt:lpstr>
      <vt:lpstr>Index Scan</vt:lpstr>
      <vt:lpstr>DEMO</vt:lpstr>
      <vt:lpstr>Data Types</vt:lpstr>
      <vt:lpstr>DEMO</vt:lpstr>
      <vt:lpstr>Data Modification</vt:lpstr>
      <vt:lpstr>DEMO</vt:lpstr>
      <vt:lpstr>Complex Query</vt:lpstr>
      <vt:lpstr>What does it mean “Complex Query” ?</vt:lpstr>
      <vt:lpstr>DEMO</vt:lpstr>
      <vt:lpstr>Parameter Sniffing</vt:lpstr>
      <vt:lpstr>PowerPoint Presentation</vt:lpstr>
      <vt:lpstr>PowerPoint Presentation</vt:lpstr>
      <vt:lpstr>PowerPoint Presentation</vt:lpstr>
      <vt:lpstr>DEMO</vt:lpstr>
      <vt:lpstr>The Main Thing to Keep in Mind</vt:lpstr>
      <vt:lpstr>Life without ORM (Entity Framework)</vt:lpstr>
      <vt:lpstr>Life with ORM (Entity Framework)</vt:lpstr>
      <vt:lpstr>Life without micro-ORM (Dapper)</vt:lpstr>
      <vt:lpstr>Summary </vt:lpstr>
      <vt:lpstr>Thank you!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Denis Reznik</cp:lastModifiedBy>
  <cp:revision>250</cp:revision>
  <dcterms:created xsi:type="dcterms:W3CDTF">2011-11-24T02:19:03Z</dcterms:created>
  <dcterms:modified xsi:type="dcterms:W3CDTF">2018-05-16T06:38:50Z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