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93" r:id="rId2"/>
    <p:sldId id="290" r:id="rId3"/>
    <p:sldId id="313" r:id="rId4"/>
    <p:sldId id="289" r:id="rId5"/>
    <p:sldId id="28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10" r:id="rId22"/>
    <p:sldId id="291" r:id="rId23"/>
    <p:sldId id="311" r:id="rId24"/>
    <p:sldId id="312" r:id="rId25"/>
    <p:sldId id="29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4" autoAdjust="0"/>
    <p:restoredTop sz="95495" autoAdjust="0"/>
  </p:normalViewPr>
  <p:slideViewPr>
    <p:cSldViewPr>
      <p:cViewPr varScale="1">
        <p:scale>
          <a:sx n="115" d="100"/>
          <a:sy n="115" d="100"/>
        </p:scale>
        <p:origin x="1560"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9CA49-2710-433E-ABB8-A4798B0CF6D4}" type="datetimeFigureOut">
              <a:rPr lang="en-US" smtClean="0"/>
              <a:t>5/15/18</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06ACD-4EAD-4FD8-AE30-F01FC7A2A51E}" type="slidenum">
              <a:rPr lang="en-US" smtClean="0"/>
              <a:t>‹#›</a:t>
            </a:fld>
            <a:endParaRPr lang="en-US"/>
          </a:p>
        </p:txBody>
      </p:sp>
    </p:spTree>
    <p:extLst>
      <p:ext uri="{BB962C8B-B14F-4D97-AF65-F5344CB8AC3E}">
        <p14:creationId xmlns:p14="http://schemas.microsoft.com/office/powerpoint/2010/main" val="2295796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5/15/18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a:t>
            </a:fld>
            <a:endParaRPr lang="en-US" dirty="0"/>
          </a:p>
        </p:txBody>
      </p:sp>
    </p:spTree>
    <p:extLst>
      <p:ext uri="{BB962C8B-B14F-4D97-AF65-F5344CB8AC3E}">
        <p14:creationId xmlns:p14="http://schemas.microsoft.com/office/powerpoint/2010/main" val="852106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normAutofit/>
          </a:bodyPr>
          <a:lstStyle>
            <a:lvl1pPr algn="ctr">
              <a:defRPr sz="3200" b="1">
                <a:solidFill>
                  <a:schemeClr val="tx1"/>
                </a:solidFill>
              </a:defRPr>
            </a:lvl1pPr>
          </a:lstStyle>
          <a:p>
            <a:r>
              <a:rPr lang="pl-PL"/>
              <a:t>Kliknij, aby edytować styl</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chemeClr val="tx1"/>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pl-PL"/>
              <a:t>Kliknij, aby edytować styl wzorca podtytułu</a:t>
            </a:r>
            <a:endParaRPr lang="en-US" dirty="0"/>
          </a:p>
        </p:txBody>
      </p:sp>
      <p:pic>
        <p:nvPicPr>
          <p:cNvPr id="8" name="Picture 3">
            <a:extLst>
              <a:ext uri="{FF2B5EF4-FFF2-40B4-BE49-F238E27FC236}">
                <a16:creationId xmlns:a16="http://schemas.microsoft.com/office/drawing/2014/main" id="{65688304-4233-4606-BD41-CC1DFAB7A5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0" y="413094"/>
            <a:ext cx="2184478" cy="83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Obraz 8">
            <a:extLst>
              <a:ext uri="{FF2B5EF4-FFF2-40B4-BE49-F238E27FC236}">
                <a16:creationId xmlns:a16="http://schemas.microsoft.com/office/drawing/2014/main" id="{0E7E0C27-6E78-41BD-A002-F7B1AB074A3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5327" y="511021"/>
            <a:ext cx="1972873" cy="639642"/>
          </a:xfrm>
          <a:prstGeom prst="rect">
            <a:avLst/>
          </a:prstGeom>
        </p:spPr>
      </p:pic>
    </p:spTree>
    <p:extLst>
      <p:ext uri="{BB962C8B-B14F-4D97-AF65-F5344CB8AC3E}">
        <p14:creationId xmlns:p14="http://schemas.microsoft.com/office/powerpoint/2010/main" val="426097478"/>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73068269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75514480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4350" y="685801"/>
            <a:ext cx="81153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514350" y="2057400"/>
            <a:ext cx="8115300" cy="3429000"/>
          </a:xfrm>
          <a:prstGeom prst="rect">
            <a:avLst/>
          </a:prstGeom>
        </p:spPr>
        <p:txBody>
          <a:bodyPr lIns="0"/>
          <a:lstStyle>
            <a:lvl1pPr marL="0" indent="0">
              <a:lnSpc>
                <a:spcPct val="100000"/>
              </a:lnSpc>
              <a:buNone/>
              <a:defRPr sz="1500">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1350">
                <a:latin typeface="Open Sans" panose="020B0606030504020204" pitchFamily="34" charset="0"/>
                <a:ea typeface="Open Sans" panose="020B0606030504020204" pitchFamily="34" charset="0"/>
                <a:cs typeface="Open Sans" panose="020B0606030504020204" pitchFamily="34" charset="0"/>
              </a:defRPr>
            </a:lvl2pPr>
            <a:lvl3pPr marL="685800" indent="0">
              <a:buNone/>
              <a:defRPr sz="1200">
                <a:latin typeface="Open Sans" panose="020B0606030504020204" pitchFamily="34" charset="0"/>
                <a:ea typeface="Open Sans" panose="020B0606030504020204" pitchFamily="34" charset="0"/>
                <a:cs typeface="Open Sans" panose="020B0606030504020204" pitchFamily="34" charset="0"/>
              </a:defRPr>
            </a:lvl3pPr>
            <a:lvl4pPr marL="1028700" indent="0">
              <a:buNone/>
              <a:defRPr sz="1050">
                <a:latin typeface="Open Sans" panose="020B0606030504020204" pitchFamily="34" charset="0"/>
                <a:ea typeface="Open Sans" panose="020B0606030504020204" pitchFamily="34" charset="0"/>
                <a:cs typeface="Open Sans" panose="020B0606030504020204" pitchFamily="34" charset="0"/>
              </a:defRPr>
            </a:lvl4pPr>
            <a:lvl5pPr marL="1371600" indent="0">
              <a:buNone/>
              <a:defRPr sz="9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378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8121926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1800">
                <a:solidFill>
                  <a:schemeClr val="accent6">
                    <a:lumMod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pl-PL"/>
              <a:t>Kliknij, aby edytować style wzorca tekstu</a:t>
            </a:r>
          </a:p>
        </p:txBody>
      </p:sp>
    </p:spTree>
    <p:extLst>
      <p:ext uri="{BB962C8B-B14F-4D97-AF65-F5344CB8AC3E}">
        <p14:creationId xmlns:p14="http://schemas.microsoft.com/office/powerpoint/2010/main" val="285795954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1690079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67110442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Tree>
    <p:extLst>
      <p:ext uri="{BB962C8B-B14F-4D97-AF65-F5344CB8AC3E}">
        <p14:creationId xmlns:p14="http://schemas.microsoft.com/office/powerpoint/2010/main" val="26099341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4912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solidFill>
                  <a:schemeClr val="tx1"/>
                </a:solidFill>
              </a:defRPr>
            </a:lvl1pPr>
          </a:lstStyle>
          <a:p>
            <a:r>
              <a:rPr lang="pl-PL"/>
              <a:t>Kliknij, aby edytować styl</a:t>
            </a:r>
            <a:endParaRPr lang="en-US"/>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254664731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solidFill>
                  <a:schemeClr val="tx1"/>
                </a:solidFill>
              </a:defRPr>
            </a:lvl1pPr>
          </a:lstStyle>
          <a:p>
            <a:r>
              <a:rPr lang="pl-PL"/>
              <a:t>Kliknij, aby edytować styl</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pl-PL"/>
              <a:t>Kliknij ikonę, aby dodać obraz</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7938787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grpSp>
        <p:nvGrpSpPr>
          <p:cNvPr id="23" name="Grupa 22">
            <a:extLst>
              <a:ext uri="{FF2B5EF4-FFF2-40B4-BE49-F238E27FC236}">
                <a16:creationId xmlns:a16="http://schemas.microsoft.com/office/drawing/2014/main" id="{B12AD403-5989-4AB5-B610-AC8A2C9F7B3D}"/>
              </a:ext>
            </a:extLst>
          </p:cNvPr>
          <p:cNvGrpSpPr/>
          <p:nvPr userDrawn="1"/>
        </p:nvGrpSpPr>
        <p:grpSpPr>
          <a:xfrm>
            <a:off x="294910" y="6405749"/>
            <a:ext cx="8491838" cy="473873"/>
            <a:chOff x="294910" y="6405749"/>
            <a:chExt cx="8491838" cy="473873"/>
          </a:xfrm>
        </p:grpSpPr>
        <p:pic>
          <p:nvPicPr>
            <p:cNvPr id="24" name="Obraz 23">
              <a:extLst>
                <a:ext uri="{FF2B5EF4-FFF2-40B4-BE49-F238E27FC236}">
                  <a16:creationId xmlns:a16="http://schemas.microsoft.com/office/drawing/2014/main" id="{5B5B2B36-AE7B-4829-A8D9-A77C02CDC68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94910" y="6405749"/>
              <a:ext cx="1238980" cy="473873"/>
            </a:xfrm>
            <a:prstGeom prst="rect">
              <a:avLst/>
            </a:prstGeom>
          </p:spPr>
        </p:pic>
        <p:pic>
          <p:nvPicPr>
            <p:cNvPr id="25" name="Obraz 24">
              <a:extLst>
                <a:ext uri="{FF2B5EF4-FFF2-40B4-BE49-F238E27FC236}">
                  <a16:creationId xmlns:a16="http://schemas.microsoft.com/office/drawing/2014/main" id="{CCDFEB4F-A4AF-4D4E-9F4B-F4E4E8A40F3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32767" y="6436650"/>
              <a:ext cx="953981" cy="309299"/>
            </a:xfrm>
            <a:prstGeom prst="rect">
              <a:avLst/>
            </a:prstGeom>
          </p:spPr>
        </p:pic>
        <p:sp>
          <p:nvSpPr>
            <p:cNvPr id="26" name="Footer Placeholder 4">
              <a:extLst>
                <a:ext uri="{FF2B5EF4-FFF2-40B4-BE49-F238E27FC236}">
                  <a16:creationId xmlns:a16="http://schemas.microsoft.com/office/drawing/2014/main" id="{F2BCE362-9B94-4E90-9291-03900C5A899D}"/>
                </a:ext>
              </a:extLst>
            </p:cNvPr>
            <p:cNvSpPr txBox="1">
              <a:spLocks/>
            </p:cNvSpPr>
            <p:nvPr userDrawn="1"/>
          </p:nvSpPr>
          <p:spPr>
            <a:xfrm>
              <a:off x="2005357" y="6452185"/>
              <a:ext cx="5384800" cy="381000"/>
            </a:xfrm>
            <a:prstGeom prst="rect">
              <a:avLst/>
            </a:prstGeom>
          </p:spPr>
          <p:txBody>
            <a:bodyPr vert="horz" lIns="91440" tIns="45720" rIns="91440" bIns="45720" rtlCol="0" anchor="ctr"/>
            <a:lstStyle>
              <a:lvl1pPr>
                <a:defRPr sz="14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1" i="0" u="none" strike="noStrike" kern="1200" cap="none" spc="0" normalizeH="0" baseline="0" noProof="0" dirty="0" err="1">
                  <a:ln>
                    <a:noFill/>
                  </a:ln>
                  <a:solidFill>
                    <a:schemeClr val="tx1"/>
                  </a:solidFill>
                  <a:effectLst/>
                  <a:uLnTx/>
                  <a:uFillTx/>
                  <a:latin typeface="+mn-lt"/>
                  <a:ea typeface="+mn-ea"/>
                  <a:cs typeface="+mn-cs"/>
                </a:rPr>
                <a:t>SQLDay</a:t>
              </a:r>
              <a:r>
                <a:rPr kumimoji="0" lang="pl-PL" sz="1400" b="1" i="0" u="none" strike="noStrike" kern="1200" cap="none" spc="0" normalizeH="0" baseline="0" noProof="0" dirty="0">
                  <a:ln>
                    <a:noFill/>
                  </a:ln>
                  <a:solidFill>
                    <a:schemeClr val="tx1"/>
                  </a:solidFill>
                  <a:effectLst/>
                  <a:uLnTx/>
                  <a:uFillTx/>
                  <a:latin typeface="+mn-lt"/>
                  <a:ea typeface="+mn-ea"/>
                  <a:cs typeface="+mn-cs"/>
                </a:rPr>
                <a:t> 201</a:t>
              </a:r>
              <a:r>
                <a:rPr kumimoji="0" lang="en-US" sz="1400" b="1" i="0" u="none" strike="noStrike" kern="1200" cap="none" spc="0" normalizeH="0" baseline="0" noProof="0" dirty="0">
                  <a:ln>
                    <a:noFill/>
                  </a:ln>
                  <a:solidFill>
                    <a:schemeClr val="tx1"/>
                  </a:solidFill>
                  <a:effectLst/>
                  <a:uLnTx/>
                  <a:uFillTx/>
                  <a:latin typeface="+mn-lt"/>
                  <a:ea typeface="+mn-ea"/>
                  <a:cs typeface="+mn-cs"/>
                </a:rPr>
                <a:t>8</a:t>
              </a:r>
              <a:endParaRPr kumimoji="0" lang="pl-PL" sz="1400" b="1" i="0" u="none" strike="noStrike" kern="1200" cap="none" spc="0" normalizeH="0" baseline="0" noProof="0" dirty="0">
                <a:ln>
                  <a:noFill/>
                </a:ln>
                <a:solidFill>
                  <a:schemeClr val="tx1"/>
                </a:solidFill>
                <a:effectLst/>
                <a:uLnTx/>
                <a:uFillTx/>
                <a:latin typeface="+mn-lt"/>
                <a:ea typeface="+mn-ea"/>
                <a:cs typeface="+mn-cs"/>
              </a:endParaRPr>
            </a:p>
          </p:txBody>
        </p:sp>
      </p:grpSp>
    </p:spTree>
    <p:extLst>
      <p:ext uri="{BB962C8B-B14F-4D97-AF65-F5344CB8AC3E}">
        <p14:creationId xmlns:p14="http://schemas.microsoft.com/office/powerpoint/2010/main" val="185900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685783" rtl="0" eaLnBrk="1" latinLnBrk="0" hangingPunct="1">
        <a:spcBef>
          <a:spcPct val="0"/>
        </a:spcBef>
        <a:buNone/>
        <a:defRPr sz="3300" b="1"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rifacta.com/products/editions/" TargetMode="External"/><Relationship Id="rId7" Type="http://schemas.openxmlformats.org/officeDocument/2006/relationships/hyperlink" Target="https://aws.amazon.com/marketplace/seller-profile?id=9fe42268-9489-412f-ad50-f8dd98ad24d1&amp;ref=dtl_B076HD1TP4" TargetMode="External"/><Relationship Id="rId2" Type="http://schemas.openxmlformats.org/officeDocument/2006/relationships/hyperlink" Target="https://docs.trifacta.com/display/PE/Product+Documentation" TargetMode="External"/><Relationship Id="rId1" Type="http://schemas.openxmlformats.org/officeDocument/2006/relationships/slideLayout" Target="../slideLayouts/slideLayout2.xml"/><Relationship Id="rId6" Type="http://schemas.openxmlformats.org/officeDocument/2006/relationships/hyperlink" Target="https://azuremarketplace.microsoft.com/en-us/marketplace/apps/trifacta.tr01?tab=Overview" TargetMode="External"/><Relationship Id="rId5" Type="http://schemas.openxmlformats.org/officeDocument/2006/relationships/hyperlink" Target="https://www.trifacta.com/support/articles/topics/125211-online-training/" TargetMode="External"/><Relationship Id="rId4" Type="http://schemas.openxmlformats.org/officeDocument/2006/relationships/hyperlink" Target="https://www.trifacta.com/resource-librar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51DD3F8-3A81-4C35-8BDF-BA17C2B1E0A5}"/>
              </a:ext>
            </a:extLst>
          </p:cNvPr>
          <p:cNvSpPr txBox="1"/>
          <p:nvPr/>
        </p:nvSpPr>
        <p:spPr>
          <a:xfrm>
            <a:off x="3470709" y="1196752"/>
            <a:ext cx="2145266" cy="4616648"/>
          </a:xfrm>
          <a:prstGeom prst="rect">
            <a:avLst/>
          </a:prstGeom>
          <a:noFill/>
        </p:spPr>
        <p:txBody>
          <a:bodyPr wrap="none" rtlCol="0">
            <a:spAutoFit/>
          </a:bodyPr>
          <a:lstStyle/>
          <a:p>
            <a:pPr algn="ctr">
              <a:spcBef>
                <a:spcPts val="600"/>
              </a:spcBef>
            </a:pPr>
            <a:r>
              <a:rPr lang="en-US" b="1" dirty="0">
                <a:solidFill>
                  <a:schemeClr val="accent6">
                    <a:lumMod val="75000"/>
                  </a:schemeClr>
                </a:solidFill>
              </a:rPr>
              <a:t>GOLD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SILVER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BRONZE SPONSOR</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STRATEGIC PARTNER</a:t>
            </a:r>
            <a:endParaRPr lang="pl-PL" b="1" dirty="0">
              <a:solidFill>
                <a:schemeClr val="accent6">
                  <a:lumMod val="75000"/>
                </a:schemeClr>
              </a:solidFill>
            </a:endParaRPr>
          </a:p>
        </p:txBody>
      </p:sp>
      <p:pic>
        <p:nvPicPr>
          <p:cNvPr id="8" name="Obraz 7">
            <a:extLst>
              <a:ext uri="{FF2B5EF4-FFF2-40B4-BE49-F238E27FC236}">
                <a16:creationId xmlns:a16="http://schemas.microsoft.com/office/drawing/2014/main" id="{36C49CA5-F767-4442-9487-1DDE4A22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37" y="5527224"/>
            <a:ext cx="1604211" cy="914400"/>
          </a:xfrm>
          <a:prstGeom prst="rect">
            <a:avLst/>
          </a:prstGeom>
        </p:spPr>
      </p:pic>
      <p:grpSp>
        <p:nvGrpSpPr>
          <p:cNvPr id="9" name="Grupa 8">
            <a:extLst>
              <a:ext uri="{FF2B5EF4-FFF2-40B4-BE49-F238E27FC236}">
                <a16:creationId xmlns:a16="http://schemas.microsoft.com/office/drawing/2014/main" id="{88304CBD-4A4C-4974-9350-38032FC60E0C}"/>
              </a:ext>
            </a:extLst>
          </p:cNvPr>
          <p:cNvGrpSpPr>
            <a:grpSpLocks noChangeAspect="1"/>
          </p:cNvGrpSpPr>
          <p:nvPr/>
        </p:nvGrpSpPr>
        <p:grpSpPr>
          <a:xfrm>
            <a:off x="291381" y="1254199"/>
            <a:ext cx="8503922" cy="1371600"/>
            <a:chOff x="3419155" y="1866528"/>
            <a:chExt cx="5667798" cy="914400"/>
          </a:xfrm>
        </p:grpSpPr>
        <p:pic>
          <p:nvPicPr>
            <p:cNvPr id="19" name="Obraz 18">
              <a:extLst>
                <a:ext uri="{FF2B5EF4-FFF2-40B4-BE49-F238E27FC236}">
                  <a16:creationId xmlns:a16="http://schemas.microsoft.com/office/drawing/2014/main" id="{D38E9E0E-1E3E-4B4F-8741-0714A1BE5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155" y="1866528"/>
              <a:ext cx="1604211" cy="914400"/>
            </a:xfrm>
            <a:prstGeom prst="rect">
              <a:avLst/>
            </a:prstGeom>
          </p:spPr>
        </p:pic>
        <p:pic>
          <p:nvPicPr>
            <p:cNvPr id="20" name="Obraz 19">
              <a:extLst>
                <a:ext uri="{FF2B5EF4-FFF2-40B4-BE49-F238E27FC236}">
                  <a16:creationId xmlns:a16="http://schemas.microsoft.com/office/drawing/2014/main" id="{BC0C29DF-91D7-42F1-8F7F-5F37560D0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893" y="1866528"/>
              <a:ext cx="1604211" cy="914400"/>
            </a:xfrm>
            <a:prstGeom prst="rect">
              <a:avLst/>
            </a:prstGeom>
          </p:spPr>
        </p:pic>
        <p:pic>
          <p:nvPicPr>
            <p:cNvPr id="21" name="Obraz 20">
              <a:extLst>
                <a:ext uri="{FF2B5EF4-FFF2-40B4-BE49-F238E27FC236}">
                  <a16:creationId xmlns:a16="http://schemas.microsoft.com/office/drawing/2014/main" id="{967C8F50-BE96-4AD6-9720-3003E1240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631" y="1866528"/>
              <a:ext cx="1918322" cy="914400"/>
            </a:xfrm>
            <a:prstGeom prst="rect">
              <a:avLst/>
            </a:prstGeom>
          </p:spPr>
        </p:pic>
      </p:grpSp>
      <p:grpSp>
        <p:nvGrpSpPr>
          <p:cNvPr id="10" name="Grupa 9">
            <a:extLst>
              <a:ext uri="{FF2B5EF4-FFF2-40B4-BE49-F238E27FC236}">
                <a16:creationId xmlns:a16="http://schemas.microsoft.com/office/drawing/2014/main" id="{DE69094B-D3B0-4FD0-A3B9-13B29F63FECD}"/>
              </a:ext>
            </a:extLst>
          </p:cNvPr>
          <p:cNvGrpSpPr>
            <a:grpSpLocks noChangeAspect="1"/>
          </p:cNvGrpSpPr>
          <p:nvPr/>
        </p:nvGrpSpPr>
        <p:grpSpPr>
          <a:xfrm>
            <a:off x="612217" y="2811379"/>
            <a:ext cx="8105931" cy="866851"/>
            <a:chOff x="1814944" y="2840031"/>
            <a:chExt cx="8439628" cy="914400"/>
          </a:xfrm>
        </p:grpSpPr>
        <p:pic>
          <p:nvPicPr>
            <p:cNvPr id="15" name="Obraz 14">
              <a:extLst>
                <a:ext uri="{FF2B5EF4-FFF2-40B4-BE49-F238E27FC236}">
                  <a16:creationId xmlns:a16="http://schemas.microsoft.com/office/drawing/2014/main" id="{3DB62CC0-988E-4E1B-93BA-EBE6933A17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4944" y="2840031"/>
              <a:ext cx="1604211" cy="914400"/>
            </a:xfrm>
            <a:prstGeom prst="rect">
              <a:avLst/>
            </a:prstGeom>
          </p:spPr>
        </p:pic>
        <p:pic>
          <p:nvPicPr>
            <p:cNvPr id="16" name="Obraz 15">
              <a:extLst>
                <a:ext uri="{FF2B5EF4-FFF2-40B4-BE49-F238E27FC236}">
                  <a16:creationId xmlns:a16="http://schemas.microsoft.com/office/drawing/2014/main" id="{9017DC9B-B010-42EF-BEEB-65438215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6291" y="2931471"/>
              <a:ext cx="2551814" cy="731520"/>
            </a:xfrm>
            <a:prstGeom prst="rect">
              <a:avLst/>
            </a:prstGeom>
          </p:spPr>
        </p:pic>
        <p:pic>
          <p:nvPicPr>
            <p:cNvPr id="17" name="Obraz 16">
              <a:extLst>
                <a:ext uri="{FF2B5EF4-FFF2-40B4-BE49-F238E27FC236}">
                  <a16:creationId xmlns:a16="http://schemas.microsoft.com/office/drawing/2014/main" id="{27B89ADC-ACE8-4441-A8F9-CBE4087874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5241" y="3045771"/>
              <a:ext cx="1381855" cy="502920"/>
            </a:xfrm>
            <a:prstGeom prst="rect">
              <a:avLst/>
            </a:prstGeom>
          </p:spPr>
        </p:pic>
        <p:pic>
          <p:nvPicPr>
            <p:cNvPr id="18" name="Obraz 17">
              <a:extLst>
                <a:ext uri="{FF2B5EF4-FFF2-40B4-BE49-F238E27FC236}">
                  <a16:creationId xmlns:a16="http://schemas.microsoft.com/office/drawing/2014/main" id="{18590483-CD0E-45CB-912D-44ECD9E949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4232" y="3114351"/>
              <a:ext cx="2070340" cy="365760"/>
            </a:xfrm>
            <a:prstGeom prst="rect">
              <a:avLst/>
            </a:prstGeom>
          </p:spPr>
        </p:pic>
      </p:grpSp>
      <p:pic>
        <p:nvPicPr>
          <p:cNvPr id="11" name="Obraz 10">
            <a:extLst>
              <a:ext uri="{FF2B5EF4-FFF2-40B4-BE49-F238E27FC236}">
                <a16:creationId xmlns:a16="http://schemas.microsoft.com/office/drawing/2014/main" id="{BC7B062E-B62E-490B-A1C7-EAA3BBFDDD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3674" y="4065360"/>
            <a:ext cx="2085475" cy="1188720"/>
          </a:xfrm>
          <a:prstGeom prst="rect">
            <a:avLst/>
          </a:prstGeom>
        </p:spPr>
      </p:pic>
      <p:sp>
        <p:nvSpPr>
          <p:cNvPr id="12" name="Prostokąt 11">
            <a:extLst>
              <a:ext uri="{FF2B5EF4-FFF2-40B4-BE49-F238E27FC236}">
                <a16:creationId xmlns:a16="http://schemas.microsoft.com/office/drawing/2014/main" id="{B146AF01-8973-476F-A47A-B891E8EBCF3B}"/>
              </a:ext>
            </a:extLst>
          </p:cNvPr>
          <p:cNvSpPr/>
          <p:nvPr/>
        </p:nvSpPr>
        <p:spPr>
          <a:xfrm>
            <a:off x="323528" y="2481184"/>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rostokąt 12">
            <a:extLst>
              <a:ext uri="{FF2B5EF4-FFF2-40B4-BE49-F238E27FC236}">
                <a16:creationId xmlns:a16="http://schemas.microsoft.com/office/drawing/2014/main" id="{F5483265-FAB7-4CDE-9DFF-6BE57BC58B56}"/>
              </a:ext>
            </a:extLst>
          </p:cNvPr>
          <p:cNvSpPr/>
          <p:nvPr/>
        </p:nvSpPr>
        <p:spPr>
          <a:xfrm>
            <a:off x="391754" y="3873029"/>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19E670A5-A356-4A9B-B7F0-257FDF118139}"/>
              </a:ext>
            </a:extLst>
          </p:cNvPr>
          <p:cNvSpPr/>
          <p:nvPr/>
        </p:nvSpPr>
        <p:spPr>
          <a:xfrm>
            <a:off x="323528" y="5270945"/>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168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1DF41-8C17-A846-95A1-226AC46BB11C}"/>
              </a:ext>
            </a:extLst>
          </p:cNvPr>
          <p:cNvPicPr>
            <a:picLocks noChangeAspect="1"/>
          </p:cNvPicPr>
          <p:nvPr/>
        </p:nvPicPr>
        <p:blipFill>
          <a:blip r:embed="rId2"/>
          <a:stretch>
            <a:fillRect/>
          </a:stretch>
        </p:blipFill>
        <p:spPr>
          <a:xfrm>
            <a:off x="3851920" y="2420888"/>
            <a:ext cx="1447857" cy="1422231"/>
          </a:xfrm>
          <a:prstGeom prst="rect">
            <a:avLst/>
          </a:prstGeom>
        </p:spPr>
      </p:pic>
    </p:spTree>
    <p:extLst>
      <p:ext uri="{BB962C8B-B14F-4D97-AF65-F5344CB8AC3E}">
        <p14:creationId xmlns:p14="http://schemas.microsoft.com/office/powerpoint/2010/main" val="208699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E6FC-F2E1-724A-973E-C2DADF26EF88}"/>
              </a:ext>
            </a:extLst>
          </p:cNvPr>
          <p:cNvSpPr>
            <a:spLocks noGrp="1"/>
          </p:cNvSpPr>
          <p:nvPr>
            <p:ph type="title"/>
          </p:nvPr>
        </p:nvSpPr>
        <p:spPr/>
        <p:txBody>
          <a:bodyPr/>
          <a:lstStyle/>
          <a:p>
            <a:r>
              <a:rPr lang="en-US" dirty="0"/>
              <a:t>What is </a:t>
            </a:r>
            <a:r>
              <a:rPr lang="en-US" dirty="0" err="1"/>
              <a:t>Trifacta</a:t>
            </a:r>
            <a:r>
              <a:rPr lang="en-US" dirty="0"/>
              <a:t>?</a:t>
            </a:r>
            <a:endParaRPr lang="pl-PL" dirty="0"/>
          </a:p>
        </p:txBody>
      </p:sp>
      <p:sp>
        <p:nvSpPr>
          <p:cNvPr id="3" name="Content Placeholder 2">
            <a:extLst>
              <a:ext uri="{FF2B5EF4-FFF2-40B4-BE49-F238E27FC236}">
                <a16:creationId xmlns:a16="http://schemas.microsoft.com/office/drawing/2014/main" id="{741D866B-343F-D04B-B7D8-05B02ED29496}"/>
              </a:ext>
            </a:extLst>
          </p:cNvPr>
          <p:cNvSpPr>
            <a:spLocks noGrp="1"/>
          </p:cNvSpPr>
          <p:nvPr>
            <p:ph idx="1"/>
          </p:nvPr>
        </p:nvSpPr>
        <p:spPr/>
        <p:txBody>
          <a:bodyPr/>
          <a:lstStyle/>
          <a:p>
            <a:pPr marL="0" indent="0">
              <a:buNone/>
            </a:pPr>
            <a:r>
              <a:rPr lang="en-US" dirty="0"/>
              <a:t>“</a:t>
            </a:r>
            <a:r>
              <a:rPr lang="en-US" dirty="0" err="1"/>
              <a:t>Trifacta</a:t>
            </a:r>
            <a:r>
              <a:rPr lang="en-US" dirty="0"/>
              <a:t> is the global leader in data wrangling software, significantly enhances the value of an enterprise’s big data by enabling users to easily transform and enrich raw, complex data into clean and structured formats for analysis”</a:t>
            </a:r>
          </a:p>
          <a:p>
            <a:endParaRPr lang="pl-PL" dirty="0"/>
          </a:p>
        </p:txBody>
      </p:sp>
      <p:sp>
        <p:nvSpPr>
          <p:cNvPr id="4" name="TextBox 3">
            <a:extLst>
              <a:ext uri="{FF2B5EF4-FFF2-40B4-BE49-F238E27FC236}">
                <a16:creationId xmlns:a16="http://schemas.microsoft.com/office/drawing/2014/main" id="{0ED7F9C8-32FA-A542-8E80-A541030E1EF8}"/>
              </a:ext>
            </a:extLst>
          </p:cNvPr>
          <p:cNvSpPr txBox="1"/>
          <p:nvPr/>
        </p:nvSpPr>
        <p:spPr>
          <a:xfrm>
            <a:off x="4600553" y="3212976"/>
            <a:ext cx="4086247" cy="369332"/>
          </a:xfrm>
          <a:prstGeom prst="rect">
            <a:avLst/>
          </a:prstGeom>
          <a:noFill/>
        </p:spPr>
        <p:txBody>
          <a:bodyPr wrap="none" rtlCol="0">
            <a:spAutoFit/>
          </a:bodyPr>
          <a:lstStyle/>
          <a:p>
            <a:r>
              <a:rPr lang="en-US" dirty="0"/>
              <a:t>by Gartner Data &amp; Analytics Summit 2017</a:t>
            </a:r>
          </a:p>
        </p:txBody>
      </p:sp>
    </p:spTree>
    <p:extLst>
      <p:ext uri="{BB962C8B-B14F-4D97-AF65-F5344CB8AC3E}">
        <p14:creationId xmlns:p14="http://schemas.microsoft.com/office/powerpoint/2010/main" val="58345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0BD3-70AE-D14A-9640-26A6E030A130}"/>
              </a:ext>
            </a:extLst>
          </p:cNvPr>
          <p:cNvSpPr>
            <a:spLocks noGrp="1"/>
          </p:cNvSpPr>
          <p:nvPr>
            <p:ph type="title"/>
          </p:nvPr>
        </p:nvSpPr>
        <p:spPr/>
        <p:txBody>
          <a:bodyPr/>
          <a:lstStyle/>
          <a:p>
            <a:r>
              <a:rPr lang="en-US" dirty="0"/>
              <a:t>Situating in Data Lake</a:t>
            </a:r>
            <a:endParaRPr lang="pl-PL" dirty="0"/>
          </a:p>
        </p:txBody>
      </p:sp>
      <p:pic>
        <p:nvPicPr>
          <p:cNvPr id="4" name="Content Placeholder 7">
            <a:extLst>
              <a:ext uri="{FF2B5EF4-FFF2-40B4-BE49-F238E27FC236}">
                <a16:creationId xmlns:a16="http://schemas.microsoft.com/office/drawing/2014/main" id="{EAFCCCA4-F8D0-C246-B2A4-6BDAC6F1E58A}"/>
              </a:ext>
            </a:extLst>
          </p:cNvPr>
          <p:cNvPicPr>
            <a:picLocks noChangeAspect="1"/>
          </p:cNvPicPr>
          <p:nvPr/>
        </p:nvPicPr>
        <p:blipFill>
          <a:blip r:embed="rId2"/>
          <a:stretch>
            <a:fillRect/>
          </a:stretch>
        </p:blipFill>
        <p:spPr>
          <a:xfrm>
            <a:off x="461753" y="1632214"/>
            <a:ext cx="8276299" cy="3885018"/>
          </a:xfrm>
          <a:prstGeom prst="rect">
            <a:avLst/>
          </a:prstGeom>
        </p:spPr>
      </p:pic>
    </p:spTree>
    <p:extLst>
      <p:ext uri="{BB962C8B-B14F-4D97-AF65-F5344CB8AC3E}">
        <p14:creationId xmlns:p14="http://schemas.microsoft.com/office/powerpoint/2010/main" val="374231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75E3-D4B5-294C-9694-226D0889D2BC}"/>
              </a:ext>
            </a:extLst>
          </p:cNvPr>
          <p:cNvSpPr>
            <a:spLocks noGrp="1"/>
          </p:cNvSpPr>
          <p:nvPr>
            <p:ph type="title"/>
          </p:nvPr>
        </p:nvSpPr>
        <p:spPr>
          <a:xfrm>
            <a:off x="457200" y="557808"/>
            <a:ext cx="8229600" cy="1143000"/>
          </a:xfrm>
        </p:spPr>
        <p:txBody>
          <a:bodyPr/>
          <a:lstStyle/>
          <a:p>
            <a:r>
              <a:rPr lang="en-US" dirty="0"/>
              <a:t>Common Data Wrangling Use Cases with </a:t>
            </a:r>
            <a:r>
              <a:rPr lang="en-US" dirty="0" err="1"/>
              <a:t>Trifacta</a:t>
            </a:r>
            <a:endParaRPr lang="pl-PL" dirty="0"/>
          </a:p>
        </p:txBody>
      </p:sp>
      <p:sp>
        <p:nvSpPr>
          <p:cNvPr id="3" name="Content Placeholder 2">
            <a:extLst>
              <a:ext uri="{FF2B5EF4-FFF2-40B4-BE49-F238E27FC236}">
                <a16:creationId xmlns:a16="http://schemas.microsoft.com/office/drawing/2014/main" id="{987B15AC-F528-FE44-99E2-BB4EF1B0066B}"/>
              </a:ext>
            </a:extLst>
          </p:cNvPr>
          <p:cNvSpPr>
            <a:spLocks noGrp="1"/>
          </p:cNvSpPr>
          <p:nvPr>
            <p:ph idx="1"/>
          </p:nvPr>
        </p:nvSpPr>
        <p:spPr>
          <a:xfrm>
            <a:off x="457200" y="1999381"/>
            <a:ext cx="8229600" cy="4525963"/>
          </a:xfrm>
        </p:spPr>
        <p:txBody>
          <a:bodyPr/>
          <a:lstStyle/>
          <a:p>
            <a:pPr marL="342900" indent="-342900"/>
            <a:r>
              <a:rPr lang="en-US" dirty="0"/>
              <a:t>Self-Service data prep. automation </a:t>
            </a:r>
          </a:p>
          <a:p>
            <a:pPr marL="342900" indent="-342900"/>
            <a:r>
              <a:rPr lang="en-US" dirty="0"/>
              <a:t>Preparation for IT Operationalization </a:t>
            </a:r>
          </a:p>
          <a:p>
            <a:pPr marL="342900" indent="-342900"/>
            <a:r>
              <a:rPr lang="en-US" dirty="0"/>
              <a:t>Exploratory Analytics </a:t>
            </a:r>
          </a:p>
          <a:p>
            <a:pPr marL="342900" indent="-342900"/>
            <a:endParaRPr lang="en-US" dirty="0"/>
          </a:p>
          <a:p>
            <a:endParaRPr lang="pl-PL" dirty="0"/>
          </a:p>
        </p:txBody>
      </p:sp>
    </p:spTree>
    <p:extLst>
      <p:ext uri="{BB962C8B-B14F-4D97-AF65-F5344CB8AC3E}">
        <p14:creationId xmlns:p14="http://schemas.microsoft.com/office/powerpoint/2010/main" val="219346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2B5E-B765-E244-802D-6087A0CBB1D6}"/>
              </a:ext>
            </a:extLst>
          </p:cNvPr>
          <p:cNvSpPr>
            <a:spLocks noGrp="1"/>
          </p:cNvSpPr>
          <p:nvPr>
            <p:ph type="title"/>
          </p:nvPr>
        </p:nvSpPr>
        <p:spPr/>
        <p:txBody>
          <a:bodyPr/>
          <a:lstStyle/>
          <a:p>
            <a:r>
              <a:rPr lang="en-US" dirty="0"/>
              <a:t>Integration with Hadoop</a:t>
            </a:r>
            <a:endParaRPr lang="pl-PL" dirty="0"/>
          </a:p>
        </p:txBody>
      </p:sp>
      <p:pic>
        <p:nvPicPr>
          <p:cNvPr id="4" name="Picture 3">
            <a:extLst>
              <a:ext uri="{FF2B5EF4-FFF2-40B4-BE49-F238E27FC236}">
                <a16:creationId xmlns:a16="http://schemas.microsoft.com/office/drawing/2014/main" id="{81DC1747-0EF1-6D4B-8575-AE6DDB9197C0}"/>
              </a:ext>
            </a:extLst>
          </p:cNvPr>
          <p:cNvPicPr>
            <a:picLocks noChangeAspect="1"/>
          </p:cNvPicPr>
          <p:nvPr/>
        </p:nvPicPr>
        <p:blipFill>
          <a:blip r:embed="rId2"/>
          <a:stretch>
            <a:fillRect/>
          </a:stretch>
        </p:blipFill>
        <p:spPr>
          <a:xfrm>
            <a:off x="1259632" y="1196752"/>
            <a:ext cx="5825205" cy="4840060"/>
          </a:xfrm>
          <a:prstGeom prst="rect">
            <a:avLst/>
          </a:prstGeom>
        </p:spPr>
      </p:pic>
    </p:spTree>
    <p:extLst>
      <p:ext uri="{BB962C8B-B14F-4D97-AF65-F5344CB8AC3E}">
        <p14:creationId xmlns:p14="http://schemas.microsoft.com/office/powerpoint/2010/main" val="40099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F5B0-02F1-754E-9B18-824EB24BD725}"/>
              </a:ext>
            </a:extLst>
          </p:cNvPr>
          <p:cNvSpPr>
            <a:spLocks noGrp="1"/>
          </p:cNvSpPr>
          <p:nvPr>
            <p:ph type="title"/>
          </p:nvPr>
        </p:nvSpPr>
        <p:spPr/>
        <p:txBody>
          <a:bodyPr/>
          <a:lstStyle/>
          <a:p>
            <a:r>
              <a:rPr lang="en-US" dirty="0"/>
              <a:t>Integration in Google Cloud Ecosystem</a:t>
            </a:r>
            <a:endParaRPr lang="pl-PL" dirty="0"/>
          </a:p>
        </p:txBody>
      </p:sp>
      <p:sp>
        <p:nvSpPr>
          <p:cNvPr id="3" name="Content Placeholder 2">
            <a:extLst>
              <a:ext uri="{FF2B5EF4-FFF2-40B4-BE49-F238E27FC236}">
                <a16:creationId xmlns:a16="http://schemas.microsoft.com/office/drawing/2014/main" id="{E5284C7E-FD29-F449-9438-9D744FFCA606}"/>
              </a:ext>
            </a:extLst>
          </p:cNvPr>
          <p:cNvSpPr>
            <a:spLocks noGrp="1"/>
          </p:cNvSpPr>
          <p:nvPr>
            <p:ph idx="1"/>
          </p:nvPr>
        </p:nvSpPr>
        <p:spPr>
          <a:xfrm>
            <a:off x="457200" y="1340768"/>
            <a:ext cx="8229600" cy="4525963"/>
          </a:xfrm>
        </p:spPr>
        <p:txBody>
          <a:bodyPr/>
          <a:lstStyle/>
          <a:p>
            <a:r>
              <a:rPr lang="en-US" dirty="0" err="1">
                <a:solidFill>
                  <a:srgbClr val="666666"/>
                </a:solidFill>
                <a:latin typeface="Gotham"/>
              </a:rPr>
              <a:t>Trifacta</a:t>
            </a:r>
            <a:r>
              <a:rPr lang="en-US" dirty="0">
                <a:solidFill>
                  <a:srgbClr val="666666"/>
                </a:solidFill>
                <a:latin typeface="Gotham"/>
              </a:rPr>
              <a:t> Interface &amp; Photon Engine Integrated within Google Cloud Ecosystem</a:t>
            </a:r>
          </a:p>
          <a:p>
            <a:pPr marL="742950" lvl="1" indent="-285750">
              <a:buFont typeface="Arial" panose="020B0604020202020204" pitchFamily="34" charset="0"/>
              <a:buChar char="•"/>
            </a:pPr>
            <a:r>
              <a:rPr lang="en-US" dirty="0">
                <a:solidFill>
                  <a:srgbClr val="666666"/>
                </a:solidFill>
                <a:latin typeface="Gotham"/>
              </a:rPr>
              <a:t>Access &amp; publish data from/to Google Cloud Storage &amp; </a:t>
            </a:r>
            <a:r>
              <a:rPr lang="en-US" dirty="0" err="1">
                <a:solidFill>
                  <a:srgbClr val="666666"/>
                </a:solidFill>
                <a:latin typeface="Gotham"/>
              </a:rPr>
              <a:t>BigQuery</a:t>
            </a:r>
            <a:endParaRPr lang="en-US" dirty="0">
              <a:solidFill>
                <a:srgbClr val="666666"/>
              </a:solidFill>
              <a:latin typeface="Gotham"/>
            </a:endParaRPr>
          </a:p>
          <a:p>
            <a:pPr marL="742950" lvl="1" indent="-285750">
              <a:buFont typeface="Arial" panose="020B0604020202020204" pitchFamily="34" charset="0"/>
              <a:buChar char="•"/>
            </a:pPr>
            <a:r>
              <a:rPr lang="en-US" dirty="0">
                <a:solidFill>
                  <a:srgbClr val="666666"/>
                </a:solidFill>
                <a:latin typeface="Gotham"/>
              </a:rPr>
              <a:t>Compile recipes to Google Cloud Dataflow for fully-managed auto-scaling execution </a:t>
            </a:r>
            <a:endParaRPr lang="en-US" dirty="0"/>
          </a:p>
          <a:p>
            <a:endParaRPr lang="pl-PL" dirty="0"/>
          </a:p>
        </p:txBody>
      </p:sp>
      <p:pic>
        <p:nvPicPr>
          <p:cNvPr id="4" name="Content Placeholder 6">
            <a:extLst>
              <a:ext uri="{FF2B5EF4-FFF2-40B4-BE49-F238E27FC236}">
                <a16:creationId xmlns:a16="http://schemas.microsoft.com/office/drawing/2014/main" id="{188EBDB9-44B5-8140-9A3D-84AD31D8E2EA}"/>
              </a:ext>
            </a:extLst>
          </p:cNvPr>
          <p:cNvPicPr>
            <a:picLocks noChangeAspect="1"/>
          </p:cNvPicPr>
          <p:nvPr/>
        </p:nvPicPr>
        <p:blipFill>
          <a:blip r:embed="rId2"/>
          <a:stretch>
            <a:fillRect/>
          </a:stretch>
        </p:blipFill>
        <p:spPr>
          <a:xfrm>
            <a:off x="377825" y="3356992"/>
            <a:ext cx="8388350" cy="2963862"/>
          </a:xfrm>
          <a:prstGeom prst="rect">
            <a:avLst/>
          </a:prstGeom>
        </p:spPr>
      </p:pic>
    </p:spTree>
    <p:extLst>
      <p:ext uri="{BB962C8B-B14F-4D97-AF65-F5344CB8AC3E}">
        <p14:creationId xmlns:p14="http://schemas.microsoft.com/office/powerpoint/2010/main" val="128559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12AC-7937-694E-B6C6-54A3570BD9CE}"/>
              </a:ext>
            </a:extLst>
          </p:cNvPr>
          <p:cNvSpPr>
            <a:spLocks noGrp="1"/>
          </p:cNvSpPr>
          <p:nvPr>
            <p:ph type="title"/>
          </p:nvPr>
        </p:nvSpPr>
        <p:spPr/>
        <p:txBody>
          <a:bodyPr/>
          <a:lstStyle/>
          <a:p>
            <a:r>
              <a:rPr lang="en-US" dirty="0" err="1"/>
              <a:t>Trifacta</a:t>
            </a:r>
            <a:r>
              <a:rPr lang="en-US" dirty="0"/>
              <a:t> Architecture on AWS</a:t>
            </a:r>
            <a:endParaRPr lang="pl-PL" dirty="0"/>
          </a:p>
        </p:txBody>
      </p:sp>
      <p:pic>
        <p:nvPicPr>
          <p:cNvPr id="4" name="Content Placeholder 5">
            <a:extLst>
              <a:ext uri="{FF2B5EF4-FFF2-40B4-BE49-F238E27FC236}">
                <a16:creationId xmlns:a16="http://schemas.microsoft.com/office/drawing/2014/main" id="{DB2DBE71-F877-7045-9918-13952258279E}"/>
              </a:ext>
            </a:extLst>
          </p:cNvPr>
          <p:cNvPicPr>
            <a:picLocks noChangeAspect="1"/>
          </p:cNvPicPr>
          <p:nvPr/>
        </p:nvPicPr>
        <p:blipFill>
          <a:blip r:embed="rId2"/>
          <a:stretch>
            <a:fillRect/>
          </a:stretch>
        </p:blipFill>
        <p:spPr>
          <a:xfrm>
            <a:off x="457200" y="2132856"/>
            <a:ext cx="8159258" cy="2800429"/>
          </a:xfrm>
          <a:prstGeom prst="rect">
            <a:avLst/>
          </a:prstGeom>
        </p:spPr>
      </p:pic>
    </p:spTree>
    <p:extLst>
      <p:ext uri="{BB962C8B-B14F-4D97-AF65-F5344CB8AC3E}">
        <p14:creationId xmlns:p14="http://schemas.microsoft.com/office/powerpoint/2010/main" val="83290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F63D-16E4-B241-B075-71F2FF098B02}"/>
              </a:ext>
            </a:extLst>
          </p:cNvPr>
          <p:cNvSpPr>
            <a:spLocks noGrp="1"/>
          </p:cNvSpPr>
          <p:nvPr>
            <p:ph type="title"/>
          </p:nvPr>
        </p:nvSpPr>
        <p:spPr/>
        <p:txBody>
          <a:bodyPr/>
          <a:lstStyle/>
          <a:p>
            <a:r>
              <a:rPr lang="en-US" dirty="0" err="1"/>
              <a:t>Trifacta</a:t>
            </a:r>
            <a:r>
              <a:rPr lang="en-US" dirty="0"/>
              <a:t> Architecture on Microsoft Azure</a:t>
            </a:r>
            <a:endParaRPr lang="pl-PL" dirty="0"/>
          </a:p>
        </p:txBody>
      </p:sp>
      <p:pic>
        <p:nvPicPr>
          <p:cNvPr id="4" name="Content Placeholder 6">
            <a:extLst>
              <a:ext uri="{FF2B5EF4-FFF2-40B4-BE49-F238E27FC236}">
                <a16:creationId xmlns:a16="http://schemas.microsoft.com/office/drawing/2014/main" id="{FA1B7531-D3AD-F347-BD7D-0AD22F3E34F2}"/>
              </a:ext>
            </a:extLst>
          </p:cNvPr>
          <p:cNvPicPr>
            <a:picLocks noChangeAspect="1"/>
          </p:cNvPicPr>
          <p:nvPr/>
        </p:nvPicPr>
        <p:blipFill>
          <a:blip r:embed="rId2"/>
          <a:stretch>
            <a:fillRect/>
          </a:stretch>
        </p:blipFill>
        <p:spPr>
          <a:xfrm>
            <a:off x="539552" y="1628800"/>
            <a:ext cx="7842556" cy="3737371"/>
          </a:xfrm>
          <a:prstGeom prst="rect">
            <a:avLst/>
          </a:prstGeom>
        </p:spPr>
      </p:pic>
    </p:spTree>
    <p:extLst>
      <p:ext uri="{BB962C8B-B14F-4D97-AF65-F5344CB8AC3E}">
        <p14:creationId xmlns:p14="http://schemas.microsoft.com/office/powerpoint/2010/main" val="34223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4C9-CC24-D04D-8543-936536B1C89F}"/>
              </a:ext>
            </a:extLst>
          </p:cNvPr>
          <p:cNvSpPr>
            <a:spLocks noGrp="1"/>
          </p:cNvSpPr>
          <p:nvPr>
            <p:ph type="title"/>
          </p:nvPr>
        </p:nvSpPr>
        <p:spPr/>
        <p:txBody>
          <a:bodyPr/>
          <a:lstStyle/>
          <a:p>
            <a:r>
              <a:rPr lang="en-US" dirty="0"/>
              <a:t>Execution engines</a:t>
            </a:r>
            <a:endParaRPr lang="pl-PL" dirty="0"/>
          </a:p>
        </p:txBody>
      </p:sp>
      <p:pic>
        <p:nvPicPr>
          <p:cNvPr id="4" name="Content Placeholder 5">
            <a:extLst>
              <a:ext uri="{FF2B5EF4-FFF2-40B4-BE49-F238E27FC236}">
                <a16:creationId xmlns:a16="http://schemas.microsoft.com/office/drawing/2014/main" id="{92F325F6-93D2-D14A-B722-46769A0740F5}"/>
              </a:ext>
            </a:extLst>
          </p:cNvPr>
          <p:cNvPicPr>
            <a:picLocks noChangeAspect="1"/>
          </p:cNvPicPr>
          <p:nvPr/>
        </p:nvPicPr>
        <p:blipFill>
          <a:blip r:embed="rId2"/>
          <a:stretch>
            <a:fillRect/>
          </a:stretch>
        </p:blipFill>
        <p:spPr>
          <a:xfrm>
            <a:off x="457200" y="1628800"/>
            <a:ext cx="8336973" cy="4143057"/>
          </a:xfrm>
          <a:prstGeom prst="rect">
            <a:avLst/>
          </a:prstGeom>
        </p:spPr>
      </p:pic>
    </p:spTree>
    <p:extLst>
      <p:ext uri="{BB962C8B-B14F-4D97-AF65-F5344CB8AC3E}">
        <p14:creationId xmlns:p14="http://schemas.microsoft.com/office/powerpoint/2010/main" val="350445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4A2D-5BE3-6D44-A83B-87739536D0B1}"/>
              </a:ext>
            </a:extLst>
          </p:cNvPr>
          <p:cNvSpPr>
            <a:spLocks noGrp="1"/>
          </p:cNvSpPr>
          <p:nvPr>
            <p:ph type="title"/>
          </p:nvPr>
        </p:nvSpPr>
        <p:spPr/>
        <p:txBody>
          <a:bodyPr/>
          <a:lstStyle/>
          <a:p>
            <a:r>
              <a:rPr lang="en-US" dirty="0"/>
              <a:t>Technical Approaches to </a:t>
            </a:r>
            <a:r>
              <a:rPr lang="en-US" dirty="0" err="1"/>
              <a:t>Anyscale</a:t>
            </a:r>
            <a:r>
              <a:rPr lang="en-US" dirty="0"/>
              <a:t> Interactivity</a:t>
            </a:r>
            <a:endParaRPr lang="pl-PL" dirty="0"/>
          </a:p>
        </p:txBody>
      </p:sp>
      <p:pic>
        <p:nvPicPr>
          <p:cNvPr id="4" name="Content Placeholder 8">
            <a:extLst>
              <a:ext uri="{FF2B5EF4-FFF2-40B4-BE49-F238E27FC236}">
                <a16:creationId xmlns:a16="http://schemas.microsoft.com/office/drawing/2014/main" id="{39632328-9B15-9E43-8003-D46B9EC4DC60}"/>
              </a:ext>
            </a:extLst>
          </p:cNvPr>
          <p:cNvPicPr>
            <a:picLocks noChangeAspect="1"/>
          </p:cNvPicPr>
          <p:nvPr/>
        </p:nvPicPr>
        <p:blipFill>
          <a:blip r:embed="rId2"/>
          <a:stretch>
            <a:fillRect/>
          </a:stretch>
        </p:blipFill>
        <p:spPr>
          <a:xfrm>
            <a:off x="2051720" y="1417638"/>
            <a:ext cx="4320480" cy="4829576"/>
          </a:xfrm>
          <a:prstGeom prst="rect">
            <a:avLst/>
          </a:prstGeom>
        </p:spPr>
      </p:pic>
    </p:spTree>
    <p:extLst>
      <p:ext uri="{BB962C8B-B14F-4D97-AF65-F5344CB8AC3E}">
        <p14:creationId xmlns:p14="http://schemas.microsoft.com/office/powerpoint/2010/main" val="318778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a:bodyPr>
          <a:lstStyle/>
          <a:p>
            <a:r>
              <a:rPr lang="pl-PL" dirty="0"/>
              <a:t>Get data </a:t>
            </a:r>
            <a:r>
              <a:rPr lang="pl-PL" dirty="0" err="1"/>
              <a:t>insights</a:t>
            </a:r>
            <a:r>
              <a:rPr lang="pl-PL" dirty="0"/>
              <a:t> </a:t>
            </a:r>
            <a:r>
              <a:rPr lang="pl-PL" dirty="0" err="1"/>
              <a:t>faster</a:t>
            </a:r>
            <a:r>
              <a:rPr lang="pl-PL" dirty="0"/>
              <a:t> with </a:t>
            </a:r>
            <a:br>
              <a:rPr lang="en-US" dirty="0"/>
            </a:br>
            <a:r>
              <a:rPr lang="pl-PL" dirty="0"/>
              <a:t>Data</a:t>
            </a:r>
            <a:r>
              <a:rPr lang="en-US" dirty="0"/>
              <a:t> </a:t>
            </a:r>
            <a:r>
              <a:rPr lang="pl-PL" dirty="0" err="1"/>
              <a:t>Wrangling</a:t>
            </a:r>
            <a:endParaRPr lang="pl-PL" dirty="0"/>
          </a:p>
        </p:txBody>
      </p:sp>
      <p:sp>
        <p:nvSpPr>
          <p:cNvPr id="3" name="Podtytuł 2"/>
          <p:cNvSpPr>
            <a:spLocks noGrp="1"/>
          </p:cNvSpPr>
          <p:nvPr>
            <p:ph type="subTitle" idx="1"/>
          </p:nvPr>
        </p:nvSpPr>
        <p:spPr/>
        <p:txBody>
          <a:bodyPr/>
          <a:lstStyle/>
          <a:p>
            <a:r>
              <a:rPr lang="en-US" dirty="0"/>
              <a:t>Sergiy Lunyakin</a:t>
            </a:r>
            <a:endParaRPr lang="pl-PL" dirty="0"/>
          </a:p>
        </p:txBody>
      </p:sp>
    </p:spTree>
    <p:extLst>
      <p:ext uri="{BB962C8B-B14F-4D97-AF65-F5344CB8AC3E}">
        <p14:creationId xmlns:p14="http://schemas.microsoft.com/office/powerpoint/2010/main" val="300783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DBA1-2459-964F-B193-F260174FD606}"/>
              </a:ext>
            </a:extLst>
          </p:cNvPr>
          <p:cNvSpPr>
            <a:spLocks noGrp="1"/>
          </p:cNvSpPr>
          <p:nvPr>
            <p:ph type="title"/>
          </p:nvPr>
        </p:nvSpPr>
        <p:spPr/>
        <p:txBody>
          <a:bodyPr/>
          <a:lstStyle/>
          <a:p>
            <a:r>
              <a:rPr lang="en-US" dirty="0"/>
              <a:t>Sampling strategy</a:t>
            </a:r>
            <a:endParaRPr lang="pl-PL" dirty="0"/>
          </a:p>
        </p:txBody>
      </p:sp>
      <p:pic>
        <p:nvPicPr>
          <p:cNvPr id="4" name="Picture 3">
            <a:extLst>
              <a:ext uri="{FF2B5EF4-FFF2-40B4-BE49-F238E27FC236}">
                <a16:creationId xmlns:a16="http://schemas.microsoft.com/office/drawing/2014/main" id="{69FCC3CB-4D76-2B45-85CA-82984C254665}"/>
              </a:ext>
            </a:extLst>
          </p:cNvPr>
          <p:cNvPicPr>
            <a:picLocks noChangeAspect="1"/>
          </p:cNvPicPr>
          <p:nvPr/>
        </p:nvPicPr>
        <p:blipFill>
          <a:blip r:embed="rId2"/>
          <a:stretch>
            <a:fillRect/>
          </a:stretch>
        </p:blipFill>
        <p:spPr>
          <a:xfrm>
            <a:off x="539552" y="1619559"/>
            <a:ext cx="2285779" cy="1780270"/>
          </a:xfrm>
          <a:prstGeom prst="rect">
            <a:avLst/>
          </a:prstGeom>
        </p:spPr>
      </p:pic>
      <p:pic>
        <p:nvPicPr>
          <p:cNvPr id="5" name="Picture 4">
            <a:extLst>
              <a:ext uri="{FF2B5EF4-FFF2-40B4-BE49-F238E27FC236}">
                <a16:creationId xmlns:a16="http://schemas.microsoft.com/office/drawing/2014/main" id="{8B6C8FC1-FC30-C645-A5D2-25DCC252829F}"/>
              </a:ext>
            </a:extLst>
          </p:cNvPr>
          <p:cNvPicPr>
            <a:picLocks noChangeAspect="1"/>
          </p:cNvPicPr>
          <p:nvPr/>
        </p:nvPicPr>
        <p:blipFill>
          <a:blip r:embed="rId3"/>
          <a:stretch>
            <a:fillRect/>
          </a:stretch>
        </p:blipFill>
        <p:spPr>
          <a:xfrm>
            <a:off x="3635896" y="1549709"/>
            <a:ext cx="2415689" cy="1831070"/>
          </a:xfrm>
          <a:prstGeom prst="rect">
            <a:avLst/>
          </a:prstGeom>
        </p:spPr>
      </p:pic>
      <p:pic>
        <p:nvPicPr>
          <p:cNvPr id="6" name="Picture 5">
            <a:extLst>
              <a:ext uri="{FF2B5EF4-FFF2-40B4-BE49-F238E27FC236}">
                <a16:creationId xmlns:a16="http://schemas.microsoft.com/office/drawing/2014/main" id="{CC20CA84-3993-274C-A688-ED2115B2332D}"/>
              </a:ext>
            </a:extLst>
          </p:cNvPr>
          <p:cNvPicPr>
            <a:picLocks noChangeAspect="1"/>
          </p:cNvPicPr>
          <p:nvPr/>
        </p:nvPicPr>
        <p:blipFill>
          <a:blip r:embed="rId4"/>
          <a:stretch>
            <a:fillRect/>
          </a:stretch>
        </p:blipFill>
        <p:spPr>
          <a:xfrm>
            <a:off x="6876256" y="3649390"/>
            <a:ext cx="1780411" cy="2249573"/>
          </a:xfrm>
          <a:prstGeom prst="rect">
            <a:avLst/>
          </a:prstGeom>
        </p:spPr>
      </p:pic>
      <p:pic>
        <p:nvPicPr>
          <p:cNvPr id="7" name="Picture 6">
            <a:extLst>
              <a:ext uri="{FF2B5EF4-FFF2-40B4-BE49-F238E27FC236}">
                <a16:creationId xmlns:a16="http://schemas.microsoft.com/office/drawing/2014/main" id="{ADEE2B57-E251-5D4F-A048-DECF9D5FFBBD}"/>
              </a:ext>
            </a:extLst>
          </p:cNvPr>
          <p:cNvPicPr>
            <a:picLocks noChangeAspect="1"/>
          </p:cNvPicPr>
          <p:nvPr/>
        </p:nvPicPr>
        <p:blipFill>
          <a:blip r:embed="rId5"/>
          <a:stretch>
            <a:fillRect/>
          </a:stretch>
        </p:blipFill>
        <p:spPr>
          <a:xfrm>
            <a:off x="3635896" y="3816744"/>
            <a:ext cx="2134967" cy="1914867"/>
          </a:xfrm>
          <a:prstGeom prst="rect">
            <a:avLst/>
          </a:prstGeom>
        </p:spPr>
      </p:pic>
      <p:pic>
        <p:nvPicPr>
          <p:cNvPr id="8" name="Picture 7">
            <a:extLst>
              <a:ext uri="{FF2B5EF4-FFF2-40B4-BE49-F238E27FC236}">
                <a16:creationId xmlns:a16="http://schemas.microsoft.com/office/drawing/2014/main" id="{A1904AED-9A87-4F49-9854-3F1C8BFFFB0D}"/>
              </a:ext>
            </a:extLst>
          </p:cNvPr>
          <p:cNvPicPr>
            <a:picLocks noChangeAspect="1"/>
          </p:cNvPicPr>
          <p:nvPr/>
        </p:nvPicPr>
        <p:blipFill>
          <a:blip r:embed="rId6"/>
          <a:stretch>
            <a:fillRect/>
          </a:stretch>
        </p:blipFill>
        <p:spPr>
          <a:xfrm>
            <a:off x="577652" y="3905644"/>
            <a:ext cx="2247679" cy="1831036"/>
          </a:xfrm>
          <a:prstGeom prst="rect">
            <a:avLst/>
          </a:prstGeom>
        </p:spPr>
      </p:pic>
      <p:pic>
        <p:nvPicPr>
          <p:cNvPr id="9" name="Picture 8">
            <a:extLst>
              <a:ext uri="{FF2B5EF4-FFF2-40B4-BE49-F238E27FC236}">
                <a16:creationId xmlns:a16="http://schemas.microsoft.com/office/drawing/2014/main" id="{DB6E7F0C-497C-024B-9B5B-63875B3B94E9}"/>
              </a:ext>
            </a:extLst>
          </p:cNvPr>
          <p:cNvPicPr>
            <a:picLocks noChangeAspect="1"/>
          </p:cNvPicPr>
          <p:nvPr/>
        </p:nvPicPr>
        <p:blipFill>
          <a:blip r:embed="rId7"/>
          <a:stretch>
            <a:fillRect/>
          </a:stretch>
        </p:blipFill>
        <p:spPr>
          <a:xfrm>
            <a:off x="6804248" y="1385650"/>
            <a:ext cx="1780411" cy="1991835"/>
          </a:xfrm>
          <a:prstGeom prst="rect">
            <a:avLst/>
          </a:prstGeom>
        </p:spPr>
      </p:pic>
    </p:spTree>
    <p:extLst>
      <p:ext uri="{BB962C8B-B14F-4D97-AF65-F5344CB8AC3E}">
        <p14:creationId xmlns:p14="http://schemas.microsoft.com/office/powerpoint/2010/main" val="279361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3B1F-D335-334F-BD75-D39F2AF563A5}"/>
              </a:ext>
            </a:extLst>
          </p:cNvPr>
          <p:cNvSpPr>
            <a:spLocks noGrp="1"/>
          </p:cNvSpPr>
          <p:nvPr>
            <p:ph type="title"/>
          </p:nvPr>
        </p:nvSpPr>
        <p:spPr/>
        <p:txBody>
          <a:bodyPr/>
          <a:lstStyle/>
          <a:p>
            <a:r>
              <a:rPr lang="en-US" dirty="0"/>
              <a:t>Demo scenario</a:t>
            </a:r>
            <a:endParaRPr lang="pl-PL" dirty="0"/>
          </a:p>
        </p:txBody>
      </p:sp>
      <p:sp>
        <p:nvSpPr>
          <p:cNvPr id="3" name="Content Placeholder 2">
            <a:extLst>
              <a:ext uri="{FF2B5EF4-FFF2-40B4-BE49-F238E27FC236}">
                <a16:creationId xmlns:a16="http://schemas.microsoft.com/office/drawing/2014/main" id="{DB731022-1943-5A47-8C0F-15ADCA8430D1}"/>
              </a:ext>
            </a:extLst>
          </p:cNvPr>
          <p:cNvSpPr>
            <a:spLocks noGrp="1"/>
          </p:cNvSpPr>
          <p:nvPr>
            <p:ph idx="1"/>
          </p:nvPr>
        </p:nvSpPr>
        <p:spPr/>
        <p:txBody>
          <a:bodyPr/>
          <a:lstStyle/>
          <a:p>
            <a:pPr marL="457200" lvl="1" indent="0" fontAlgn="base">
              <a:buNone/>
            </a:pPr>
            <a:r>
              <a:rPr lang="en-US" sz="1600" b="1" dirty="0"/>
              <a:t>Input Data – Transactions from sales system, customers, zip codes:</a:t>
            </a:r>
          </a:p>
          <a:p>
            <a:pPr lvl="2" fontAlgn="base"/>
            <a:r>
              <a:rPr lang="en-US" dirty="0"/>
              <a:t>Product</a:t>
            </a:r>
          </a:p>
          <a:p>
            <a:pPr lvl="2" fontAlgn="base"/>
            <a:r>
              <a:rPr lang="en-US" dirty="0"/>
              <a:t>Location</a:t>
            </a:r>
          </a:p>
          <a:p>
            <a:pPr lvl="2" fontAlgn="base"/>
            <a:r>
              <a:rPr lang="en-US" dirty="0"/>
              <a:t>Date/Time</a:t>
            </a:r>
          </a:p>
          <a:p>
            <a:pPr lvl="2" fontAlgn="base"/>
            <a:r>
              <a:rPr lang="en-US" dirty="0"/>
              <a:t>Price</a:t>
            </a:r>
          </a:p>
          <a:p>
            <a:pPr lvl="2" fontAlgn="base"/>
            <a:r>
              <a:rPr lang="en-US" dirty="0"/>
              <a:t>Quantity</a:t>
            </a:r>
          </a:p>
          <a:p>
            <a:pPr marL="457200" lvl="1" indent="0" fontAlgn="base">
              <a:buNone/>
            </a:pPr>
            <a:endParaRPr lang="en-US" sz="1600" dirty="0"/>
          </a:p>
          <a:p>
            <a:pPr marL="457200" lvl="1" indent="0" fontAlgn="base">
              <a:buNone/>
            </a:pPr>
            <a:r>
              <a:rPr lang="en-US" sz="1600" b="1" dirty="0"/>
              <a:t>Goal of the analysis</a:t>
            </a:r>
          </a:p>
          <a:p>
            <a:pPr marL="1200150" lvl="2" indent="-285750" fontAlgn="base"/>
            <a:r>
              <a:rPr lang="pl-PL" dirty="0" err="1"/>
              <a:t>Combine</a:t>
            </a:r>
            <a:r>
              <a:rPr lang="pl-PL" dirty="0"/>
              <a:t> </a:t>
            </a:r>
            <a:r>
              <a:rPr lang="pl-PL" dirty="0" err="1"/>
              <a:t>transaction</a:t>
            </a:r>
            <a:r>
              <a:rPr lang="pl-PL" dirty="0"/>
              <a:t> data from </a:t>
            </a:r>
            <a:r>
              <a:rPr lang="pl-PL" dirty="0" err="1"/>
              <a:t>multiple</a:t>
            </a:r>
            <a:r>
              <a:rPr lang="pl-PL" dirty="0"/>
              <a:t> </a:t>
            </a:r>
            <a:r>
              <a:rPr lang="pl-PL" dirty="0" err="1"/>
              <a:t>year</a:t>
            </a:r>
            <a:r>
              <a:rPr lang="pl-PL" dirty="0"/>
              <a:t> </a:t>
            </a:r>
            <a:r>
              <a:rPr lang="pl-PL" dirty="0" err="1"/>
              <a:t>files</a:t>
            </a:r>
            <a:endParaRPr lang="en-US" dirty="0"/>
          </a:p>
          <a:p>
            <a:pPr marL="1200150" lvl="2" indent="-285750" fontAlgn="base"/>
            <a:r>
              <a:rPr lang="pl-PL" dirty="0" err="1"/>
              <a:t>Join</a:t>
            </a:r>
            <a:r>
              <a:rPr lang="pl-PL" dirty="0"/>
              <a:t> the data with </a:t>
            </a:r>
            <a:r>
              <a:rPr lang="en-US" dirty="0"/>
              <a:t>reference</a:t>
            </a:r>
            <a:r>
              <a:rPr lang="pl-PL" dirty="0"/>
              <a:t> </a:t>
            </a:r>
            <a:r>
              <a:rPr lang="pl-PL" dirty="0" err="1"/>
              <a:t>dataset</a:t>
            </a:r>
            <a:r>
              <a:rPr lang="en-US" dirty="0"/>
              <a:t>s</a:t>
            </a:r>
          </a:p>
          <a:p>
            <a:pPr marL="1200150" lvl="2" indent="-285750" fontAlgn="base"/>
            <a:r>
              <a:rPr lang="pl-PL" dirty="0" err="1"/>
              <a:t>Perform</a:t>
            </a:r>
            <a:r>
              <a:rPr lang="pl-PL" dirty="0"/>
              <a:t> a </a:t>
            </a:r>
            <a:r>
              <a:rPr lang="pl-PL" dirty="0" err="1"/>
              <a:t>lookup</a:t>
            </a:r>
            <a:r>
              <a:rPr lang="pl-PL" dirty="0"/>
              <a:t> to </a:t>
            </a:r>
            <a:r>
              <a:rPr lang="pl-PL" dirty="0" err="1"/>
              <a:t>fill</a:t>
            </a:r>
            <a:r>
              <a:rPr lang="pl-PL" dirty="0"/>
              <a:t> in missing </a:t>
            </a:r>
            <a:r>
              <a:rPr lang="pl-PL" dirty="0" err="1"/>
              <a:t>state</a:t>
            </a:r>
            <a:r>
              <a:rPr lang="pl-PL" dirty="0"/>
              <a:t> </a:t>
            </a:r>
            <a:r>
              <a:rPr lang="pl-PL" dirty="0" err="1"/>
              <a:t>values</a:t>
            </a:r>
            <a:endParaRPr lang="en-US" dirty="0"/>
          </a:p>
          <a:p>
            <a:pPr marL="1200150" lvl="2" indent="-285750" fontAlgn="base"/>
            <a:r>
              <a:rPr lang="en-US" dirty="0"/>
              <a:t>Filter data by date</a:t>
            </a:r>
          </a:p>
          <a:p>
            <a:pPr marL="1200150" lvl="2" indent="-285750" fontAlgn="base"/>
            <a:r>
              <a:rPr lang="en-US" dirty="0"/>
              <a:t>Aggregate prices by product and zip code</a:t>
            </a:r>
          </a:p>
          <a:p>
            <a:endParaRPr lang="pl-PL" dirty="0"/>
          </a:p>
        </p:txBody>
      </p:sp>
    </p:spTree>
    <p:extLst>
      <p:ext uri="{BB962C8B-B14F-4D97-AF65-F5344CB8AC3E}">
        <p14:creationId xmlns:p14="http://schemas.microsoft.com/office/powerpoint/2010/main" val="342234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en-US" dirty="0"/>
              <a:t>Sample demo</a:t>
            </a:r>
            <a:endParaRPr lang="pl-PL" dirty="0"/>
          </a:p>
        </p:txBody>
      </p:sp>
    </p:spTree>
    <p:extLst>
      <p:ext uri="{BB962C8B-B14F-4D97-AF65-F5344CB8AC3E}">
        <p14:creationId xmlns:p14="http://schemas.microsoft.com/office/powerpoint/2010/main" val="104004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25DA-70A8-3848-8E30-EF3742BF1418}"/>
              </a:ext>
            </a:extLst>
          </p:cNvPr>
          <p:cNvSpPr>
            <a:spLocks noGrp="1"/>
          </p:cNvSpPr>
          <p:nvPr>
            <p:ph type="title"/>
          </p:nvPr>
        </p:nvSpPr>
        <p:spPr/>
        <p:txBody>
          <a:bodyPr/>
          <a:lstStyle/>
          <a:p>
            <a:r>
              <a:rPr lang="en-US" dirty="0" err="1"/>
              <a:t>Trifacta</a:t>
            </a:r>
            <a:r>
              <a:rPr lang="en-US" dirty="0"/>
              <a:t> benefits</a:t>
            </a:r>
            <a:endParaRPr lang="pl-PL" dirty="0"/>
          </a:p>
        </p:txBody>
      </p:sp>
      <p:sp>
        <p:nvSpPr>
          <p:cNvPr id="3" name="Content Placeholder 2">
            <a:extLst>
              <a:ext uri="{FF2B5EF4-FFF2-40B4-BE49-F238E27FC236}">
                <a16:creationId xmlns:a16="http://schemas.microsoft.com/office/drawing/2014/main" id="{CECEB697-9E62-F64E-974C-7FA787B6A964}"/>
              </a:ext>
            </a:extLst>
          </p:cNvPr>
          <p:cNvSpPr>
            <a:spLocks noGrp="1"/>
          </p:cNvSpPr>
          <p:nvPr>
            <p:ph idx="1"/>
          </p:nvPr>
        </p:nvSpPr>
        <p:spPr/>
        <p:txBody>
          <a:bodyPr/>
          <a:lstStyle/>
          <a:p>
            <a:pPr marL="342900" indent="-342900" fontAlgn="base"/>
            <a:r>
              <a:rPr lang="en-US" dirty="0"/>
              <a:t>Empower the people who know the data best</a:t>
            </a:r>
          </a:p>
          <a:p>
            <a:pPr marL="342900" indent="-342900" fontAlgn="base"/>
            <a:r>
              <a:rPr lang="en-US" dirty="0"/>
              <a:t>Accelerate time to value</a:t>
            </a:r>
          </a:p>
          <a:p>
            <a:pPr marL="342900" indent="-342900" fontAlgn="base"/>
            <a:r>
              <a:rPr lang="en-US" dirty="0"/>
              <a:t>Lower business risk with more accurate data</a:t>
            </a:r>
          </a:p>
          <a:p>
            <a:pPr marL="342900" indent="-342900" fontAlgn="base"/>
            <a:r>
              <a:rPr lang="en-US" dirty="0"/>
              <a:t>Unlock innovation using a wider variety of data</a:t>
            </a:r>
          </a:p>
          <a:p>
            <a:pPr marL="342900" indent="-342900"/>
            <a:endParaRPr lang="en-US" dirty="0"/>
          </a:p>
          <a:p>
            <a:pPr marL="342900" indent="-342900"/>
            <a:endParaRPr lang="en-US" dirty="0"/>
          </a:p>
          <a:p>
            <a:endParaRPr lang="pl-PL" dirty="0"/>
          </a:p>
        </p:txBody>
      </p:sp>
    </p:spTree>
    <p:extLst>
      <p:ext uri="{BB962C8B-B14F-4D97-AF65-F5344CB8AC3E}">
        <p14:creationId xmlns:p14="http://schemas.microsoft.com/office/powerpoint/2010/main" val="1164713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55D6-6302-9E4F-847E-69873F48FCAC}"/>
              </a:ext>
            </a:extLst>
          </p:cNvPr>
          <p:cNvSpPr>
            <a:spLocks noGrp="1"/>
          </p:cNvSpPr>
          <p:nvPr>
            <p:ph type="title"/>
          </p:nvPr>
        </p:nvSpPr>
        <p:spPr/>
        <p:txBody>
          <a:bodyPr/>
          <a:lstStyle/>
          <a:p>
            <a:r>
              <a:rPr lang="en-US" dirty="0"/>
              <a:t>Useful Links</a:t>
            </a:r>
            <a:endParaRPr lang="pl-PL" dirty="0"/>
          </a:p>
        </p:txBody>
      </p:sp>
      <p:sp>
        <p:nvSpPr>
          <p:cNvPr id="3" name="Content Placeholder 2">
            <a:extLst>
              <a:ext uri="{FF2B5EF4-FFF2-40B4-BE49-F238E27FC236}">
                <a16:creationId xmlns:a16="http://schemas.microsoft.com/office/drawing/2014/main" id="{793F7F5F-0A11-A649-9F4F-5F44EE9A14AD}"/>
              </a:ext>
            </a:extLst>
          </p:cNvPr>
          <p:cNvSpPr>
            <a:spLocks noGrp="1"/>
          </p:cNvSpPr>
          <p:nvPr>
            <p:ph idx="1"/>
          </p:nvPr>
        </p:nvSpPr>
        <p:spPr/>
        <p:txBody>
          <a:bodyPr/>
          <a:lstStyle/>
          <a:p>
            <a:pPr marL="0" indent="0">
              <a:buNone/>
            </a:pPr>
            <a:r>
              <a:rPr lang="en-US" b="1" dirty="0" err="1"/>
              <a:t>Trifacta</a:t>
            </a:r>
            <a:r>
              <a:rPr lang="en-US" b="1" dirty="0"/>
              <a:t> resources:</a:t>
            </a:r>
          </a:p>
          <a:p>
            <a:pPr marL="742950" lvl="1" indent="-285750">
              <a:buFont typeface="Arial" panose="020B0604020202020204" pitchFamily="34" charset="0"/>
              <a:buChar char="•"/>
            </a:pPr>
            <a:r>
              <a:rPr lang="en-US" dirty="0">
                <a:hlinkClick r:id="rId2"/>
              </a:rPr>
              <a:t>Product Documentation</a:t>
            </a:r>
            <a:endParaRPr lang="en-US" dirty="0"/>
          </a:p>
          <a:p>
            <a:pPr marL="742950" lvl="1" indent="-285750">
              <a:buFont typeface="Arial" panose="020B0604020202020204" pitchFamily="34" charset="0"/>
              <a:buChar char="•"/>
            </a:pPr>
            <a:r>
              <a:rPr lang="en-US" dirty="0">
                <a:hlinkClick r:id="rId3"/>
              </a:rPr>
              <a:t>Product editions spec.</a:t>
            </a:r>
            <a:endParaRPr lang="en-US" dirty="0"/>
          </a:p>
          <a:p>
            <a:pPr marL="742950" lvl="1" indent="-285750">
              <a:buFont typeface="Arial" panose="020B0604020202020204" pitchFamily="34" charset="0"/>
              <a:buChar char="•"/>
            </a:pPr>
            <a:r>
              <a:rPr lang="en-US" dirty="0">
                <a:hlinkClick r:id="rId4"/>
              </a:rPr>
              <a:t>Resource library</a:t>
            </a:r>
            <a:endParaRPr lang="en-US" dirty="0"/>
          </a:p>
          <a:p>
            <a:pPr marL="742950" lvl="1" indent="-285750">
              <a:buFont typeface="Arial" panose="020B0604020202020204" pitchFamily="34" charset="0"/>
              <a:buChar char="•"/>
            </a:pPr>
            <a:r>
              <a:rPr lang="en-US" dirty="0">
                <a:hlinkClick r:id="rId5"/>
              </a:rPr>
              <a:t>Online training</a:t>
            </a:r>
            <a:endParaRPr lang="en-US" dirty="0"/>
          </a:p>
          <a:p>
            <a:pPr marL="742950" lvl="1" indent="-285750">
              <a:buFont typeface="Arial" panose="020B0604020202020204" pitchFamily="34" charset="0"/>
              <a:buChar char="•"/>
            </a:pPr>
            <a:r>
              <a:rPr lang="en-US" dirty="0">
                <a:hlinkClick r:id="rId6"/>
              </a:rPr>
              <a:t>Product on Azure Marketplace</a:t>
            </a:r>
            <a:endParaRPr lang="en-US" dirty="0"/>
          </a:p>
          <a:p>
            <a:pPr marL="742950" lvl="1" indent="-285750">
              <a:buFont typeface="Arial" panose="020B0604020202020204" pitchFamily="34" charset="0"/>
              <a:buChar char="•"/>
            </a:pPr>
            <a:r>
              <a:rPr lang="en-US" dirty="0">
                <a:hlinkClick r:id="rId7"/>
              </a:rPr>
              <a:t>Product on AWS Marketplace</a:t>
            </a:r>
            <a:endParaRPr lang="en-US" dirty="0"/>
          </a:p>
          <a:p>
            <a:endParaRPr lang="pl-PL" dirty="0"/>
          </a:p>
        </p:txBody>
      </p:sp>
    </p:spTree>
    <p:extLst>
      <p:ext uri="{BB962C8B-B14F-4D97-AF65-F5344CB8AC3E}">
        <p14:creationId xmlns:p14="http://schemas.microsoft.com/office/powerpoint/2010/main" val="64779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83822-445D-5645-A088-2B37C5AE22D1}"/>
              </a:ext>
            </a:extLst>
          </p:cNvPr>
          <p:cNvSpPr/>
          <p:nvPr/>
        </p:nvSpPr>
        <p:spPr>
          <a:xfrm>
            <a:off x="3779912" y="2780928"/>
            <a:ext cx="1800200" cy="1015663"/>
          </a:xfrm>
          <a:prstGeom prst="rect">
            <a:avLst/>
          </a:prstGeom>
        </p:spPr>
        <p:txBody>
          <a:bodyPr wrap="square">
            <a:spAutoFit/>
          </a:bodyPr>
          <a:lstStyle/>
          <a:p>
            <a:r>
              <a:rPr lang="en-US" sz="6000" dirty="0"/>
              <a:t>Q&amp;A</a:t>
            </a:r>
            <a:endParaRPr lang="pl-PL" sz="6000" dirty="0"/>
          </a:p>
        </p:txBody>
      </p:sp>
    </p:spTree>
    <p:extLst>
      <p:ext uri="{BB962C8B-B14F-4D97-AF65-F5344CB8AC3E}">
        <p14:creationId xmlns:p14="http://schemas.microsoft.com/office/powerpoint/2010/main" val="149829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7D81-196D-DD4E-9FC6-44C514DB30D8}"/>
              </a:ext>
            </a:extLst>
          </p:cNvPr>
          <p:cNvSpPr>
            <a:spLocks noGrp="1"/>
          </p:cNvSpPr>
          <p:nvPr>
            <p:ph type="title"/>
          </p:nvPr>
        </p:nvSpPr>
        <p:spPr/>
        <p:txBody>
          <a:bodyPr/>
          <a:lstStyle/>
          <a:p>
            <a:r>
              <a:rPr lang="pl-PL" dirty="0" err="1"/>
              <a:t>About</a:t>
            </a:r>
            <a:r>
              <a:rPr lang="pl-PL" dirty="0"/>
              <a:t> me</a:t>
            </a:r>
          </a:p>
        </p:txBody>
      </p:sp>
      <p:sp>
        <p:nvSpPr>
          <p:cNvPr id="4" name="Rectangle 28">
            <a:extLst>
              <a:ext uri="{FF2B5EF4-FFF2-40B4-BE49-F238E27FC236}">
                <a16:creationId xmlns:a16="http://schemas.microsoft.com/office/drawing/2014/main" id="{F2EF08B0-42A3-B741-9268-88730CEB6C47}"/>
              </a:ext>
            </a:extLst>
          </p:cNvPr>
          <p:cNvSpPr/>
          <p:nvPr/>
        </p:nvSpPr>
        <p:spPr>
          <a:xfrm>
            <a:off x="1514824" y="1685480"/>
            <a:ext cx="3432185" cy="3231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a:solidFill>
                  <a:srgbClr val="FFFFFF"/>
                </a:solidFill>
                <a:latin typeface="Proxima Nova Bl"/>
                <a:ea typeface="Proxima Nova Bl"/>
                <a:cs typeface="Proxima Nova Bl"/>
                <a:sym typeface="Proxima Nova Bl"/>
              </a:defRPr>
            </a:lvl1pPr>
          </a:lstStyle>
          <a:p>
            <a:r>
              <a:rPr lang="en-US" sz="2100" dirty="0">
                <a:solidFill>
                  <a:schemeClr val="tx1"/>
                </a:solidFill>
                <a:latin typeface="+mn-lt"/>
                <a:ea typeface="+mn-ea"/>
                <a:cs typeface="+mn-cs"/>
              </a:rPr>
              <a:t>SERGIY LUNYAKIN</a:t>
            </a:r>
          </a:p>
        </p:txBody>
      </p:sp>
      <p:pic>
        <p:nvPicPr>
          <p:cNvPr id="5" name="Picture 4">
            <a:extLst>
              <a:ext uri="{FF2B5EF4-FFF2-40B4-BE49-F238E27FC236}">
                <a16:creationId xmlns:a16="http://schemas.microsoft.com/office/drawing/2014/main" id="{429E5211-D4C2-6744-8834-1BD9CC03BE4D}"/>
              </a:ext>
            </a:extLst>
          </p:cNvPr>
          <p:cNvPicPr>
            <a:picLocks noChangeAspect="1"/>
          </p:cNvPicPr>
          <p:nvPr/>
        </p:nvPicPr>
        <p:blipFill>
          <a:blip r:embed="rId2">
            <a:grayscl/>
          </a:blip>
          <a:stretch>
            <a:fillRect/>
          </a:stretch>
        </p:blipFill>
        <p:spPr>
          <a:xfrm>
            <a:off x="1765980" y="2067206"/>
            <a:ext cx="1285787" cy="1285787"/>
          </a:xfrm>
          <a:prstGeom prst="ellipse">
            <a:avLst/>
          </a:prstGeom>
        </p:spPr>
      </p:pic>
      <p:pic>
        <p:nvPicPr>
          <p:cNvPr id="6" name="Picture 5">
            <a:extLst>
              <a:ext uri="{FF2B5EF4-FFF2-40B4-BE49-F238E27FC236}">
                <a16:creationId xmlns:a16="http://schemas.microsoft.com/office/drawing/2014/main" id="{E294989B-BEF3-C54C-81E6-51186C594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251" y="1642307"/>
            <a:ext cx="932568" cy="1463977"/>
          </a:xfrm>
          <a:prstGeom prst="rect">
            <a:avLst/>
          </a:prstGeom>
        </p:spPr>
      </p:pic>
      <p:pic>
        <p:nvPicPr>
          <p:cNvPr id="7" name="Picture 6">
            <a:extLst>
              <a:ext uri="{FF2B5EF4-FFF2-40B4-BE49-F238E27FC236}">
                <a16:creationId xmlns:a16="http://schemas.microsoft.com/office/drawing/2014/main" id="{8CB6EEFC-8296-3946-824E-0C87F4FA2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6470" y="3601118"/>
            <a:ext cx="1034388" cy="853882"/>
          </a:xfrm>
          <a:prstGeom prst="rect">
            <a:avLst/>
          </a:prstGeom>
        </p:spPr>
      </p:pic>
      <p:pic>
        <p:nvPicPr>
          <p:cNvPr id="8" name="Picture 7">
            <a:extLst>
              <a:ext uri="{FF2B5EF4-FFF2-40B4-BE49-F238E27FC236}">
                <a16:creationId xmlns:a16="http://schemas.microsoft.com/office/drawing/2014/main" id="{8FDDCCE6-A0D5-A741-B504-317B1E76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0089" y="3601118"/>
            <a:ext cx="1171769" cy="769232"/>
          </a:xfrm>
          <a:prstGeom prst="rect">
            <a:avLst/>
          </a:prstGeom>
        </p:spPr>
      </p:pic>
      <p:sp>
        <p:nvSpPr>
          <p:cNvPr id="9" name="Rectangle 27">
            <a:extLst>
              <a:ext uri="{FF2B5EF4-FFF2-40B4-BE49-F238E27FC236}">
                <a16:creationId xmlns:a16="http://schemas.microsoft.com/office/drawing/2014/main" id="{E25E58B7-F0B6-F64B-A092-51DBF843C702}"/>
              </a:ext>
            </a:extLst>
          </p:cNvPr>
          <p:cNvSpPr/>
          <p:nvPr/>
        </p:nvSpPr>
        <p:spPr>
          <a:xfrm>
            <a:off x="554360" y="3470115"/>
            <a:ext cx="3709029" cy="984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lgn="ctr"/>
            <a:r>
              <a:rPr lang="en-US" sz="1600" dirty="0"/>
              <a:t>Big Data Architect at </a:t>
            </a:r>
            <a:r>
              <a:rPr lang="en-US" sz="1600" dirty="0" err="1"/>
              <a:t>SoftServe</a:t>
            </a:r>
            <a:r>
              <a:rPr lang="en-US" sz="1600" dirty="0"/>
              <a:t> Inc</a:t>
            </a:r>
          </a:p>
          <a:p>
            <a:pPr algn="ctr"/>
            <a:r>
              <a:rPr lang="en-US" sz="1600" dirty="0"/>
              <a:t>Center of Excellence – Intelligent Enterprise</a:t>
            </a:r>
          </a:p>
          <a:p>
            <a:pPr algn="ctr"/>
            <a:r>
              <a:rPr lang="en-US" sz="1600" dirty="0"/>
              <a:t>MS Data Platform MVP, MCSE Data Analytics, MCSA Cloud Platform</a:t>
            </a:r>
          </a:p>
        </p:txBody>
      </p:sp>
    </p:spTree>
    <p:extLst>
      <p:ext uri="{BB962C8B-B14F-4D97-AF65-F5344CB8AC3E}">
        <p14:creationId xmlns:p14="http://schemas.microsoft.com/office/powerpoint/2010/main" val="42124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p:txBody>
          <a:bodyPr/>
          <a:lstStyle/>
          <a:p>
            <a:r>
              <a:rPr lang="en-US" dirty="0"/>
              <a:t>What is Data Wrangling</a:t>
            </a:r>
          </a:p>
          <a:p>
            <a:r>
              <a:rPr lang="en-US" dirty="0"/>
              <a:t>Place of Data Wrangling</a:t>
            </a:r>
          </a:p>
          <a:p>
            <a:r>
              <a:rPr lang="en-US" dirty="0"/>
              <a:t>Data Wrangling Drivers</a:t>
            </a:r>
          </a:p>
          <a:p>
            <a:r>
              <a:rPr lang="en-US" dirty="0"/>
              <a:t>ETL or Data Wrangling</a:t>
            </a:r>
          </a:p>
          <a:p>
            <a:r>
              <a:rPr lang="en-US" dirty="0" err="1"/>
              <a:t>Trifacta</a:t>
            </a:r>
            <a:endParaRPr lang="en-US" dirty="0"/>
          </a:p>
          <a:p>
            <a:r>
              <a:rPr lang="en-US" dirty="0"/>
              <a:t>Demo</a:t>
            </a:r>
            <a:endParaRPr lang="pl-PL" dirty="0"/>
          </a:p>
        </p:txBody>
      </p:sp>
    </p:spTree>
    <p:extLst>
      <p:ext uri="{BB962C8B-B14F-4D97-AF65-F5344CB8AC3E}">
        <p14:creationId xmlns:p14="http://schemas.microsoft.com/office/powerpoint/2010/main" val="261900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35021CE-A8FC-B843-B62D-0F217B5EE512}"/>
              </a:ext>
            </a:extLst>
          </p:cNvPr>
          <p:cNvSpPr/>
          <p:nvPr/>
        </p:nvSpPr>
        <p:spPr>
          <a:xfrm>
            <a:off x="2084615" y="3056016"/>
            <a:ext cx="3234774" cy="132204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
        <p:nvSpPr>
          <p:cNvPr id="2" name="Title 1">
            <a:extLst>
              <a:ext uri="{FF2B5EF4-FFF2-40B4-BE49-F238E27FC236}">
                <a16:creationId xmlns:a16="http://schemas.microsoft.com/office/drawing/2014/main" id="{990E3B5D-00D2-C447-8F5D-0FFC13ED2FD7}"/>
              </a:ext>
            </a:extLst>
          </p:cNvPr>
          <p:cNvSpPr>
            <a:spLocks noGrp="1"/>
          </p:cNvSpPr>
          <p:nvPr>
            <p:ph type="title"/>
          </p:nvPr>
        </p:nvSpPr>
        <p:spPr>
          <a:xfrm>
            <a:off x="477275" y="804758"/>
            <a:ext cx="8115300" cy="514350"/>
          </a:xfrm>
        </p:spPr>
        <p:txBody>
          <a:bodyPr vert="horz" lIns="91440" tIns="45720" rIns="91440" bIns="45720" rtlCol="0" anchor="ctr">
            <a:normAutofit fontScale="90000"/>
          </a:bodyPr>
          <a:lstStyle/>
          <a:p>
            <a:r>
              <a:rPr lang="en-US" dirty="0">
                <a:latin typeface="+mj-lt"/>
              </a:rPr>
              <a:t>What is Data Wrangling?</a:t>
            </a:r>
            <a:endParaRPr lang="pl-PL" dirty="0">
              <a:latin typeface="+mj-lt"/>
            </a:endParaRPr>
          </a:p>
        </p:txBody>
      </p:sp>
      <p:sp>
        <p:nvSpPr>
          <p:cNvPr id="8" name="Rectangle 7">
            <a:extLst>
              <a:ext uri="{FF2B5EF4-FFF2-40B4-BE49-F238E27FC236}">
                <a16:creationId xmlns:a16="http://schemas.microsoft.com/office/drawing/2014/main" id="{AE8EBED0-072A-CC40-9E11-816A491621AD}"/>
              </a:ext>
            </a:extLst>
          </p:cNvPr>
          <p:cNvSpPr>
            <a:spLocks noChangeAspect="1"/>
          </p:cNvSpPr>
          <p:nvPr/>
        </p:nvSpPr>
        <p:spPr bwMode="auto">
          <a:xfrm>
            <a:off x="2580855" y="3216340"/>
            <a:ext cx="955584" cy="1040309"/>
          </a:xfrm>
          <a:prstGeom prst="rect">
            <a:avLst/>
          </a:prstGeom>
          <a:solidFill>
            <a:schemeClr val="tx1"/>
          </a:solidFill>
          <a:ln w="38100" cap="flat" cmpd="sng" algn="ctr">
            <a:noFill/>
            <a:prstDash val="solid"/>
            <a:headEnd type="none" w="med" len="med"/>
            <a:tailEnd type="none" w="med" len="med"/>
          </a:ln>
          <a:effectLst/>
        </p:spPr>
        <p:txBody>
          <a:bodyPr vert="horz" wrap="square" lIns="68567" tIns="67232" rIns="68567" bIns="67232" numCol="1" rtlCol="0" anchor="t" anchorCtr="0" compatLnSpc="1">
            <a:prstTxWarp prst="textNoShape">
              <a:avLst/>
            </a:prstTxWarp>
          </a:bodyPr>
          <a:lstStyle/>
          <a:p>
            <a:pPr defTabSz="685443" fontAlgn="base">
              <a:lnSpc>
                <a:spcPct val="90000"/>
              </a:lnSpc>
              <a:spcBef>
                <a:spcPct val="0"/>
              </a:spcBef>
              <a:spcAft>
                <a:spcPct val="0"/>
              </a:spcAft>
            </a:pPr>
            <a:r>
              <a:rPr lang="en-US" sz="1324" kern="0" dirty="0">
                <a:gradFill>
                  <a:gsLst>
                    <a:gs pos="0">
                      <a:srgbClr val="FFFFFF"/>
                    </a:gs>
                    <a:gs pos="100000">
                      <a:srgbClr val="FFFFFF"/>
                    </a:gs>
                  </a:gsLst>
                  <a:lin ang="5400000" scaled="0"/>
                </a:gradFill>
              </a:rPr>
              <a:t>Question</a:t>
            </a:r>
          </a:p>
        </p:txBody>
      </p:sp>
      <p:sp>
        <p:nvSpPr>
          <p:cNvPr id="9" name="Rectangle 8">
            <a:extLst>
              <a:ext uri="{FF2B5EF4-FFF2-40B4-BE49-F238E27FC236}">
                <a16:creationId xmlns:a16="http://schemas.microsoft.com/office/drawing/2014/main" id="{4929E28B-0D1C-F547-A63D-6A4B663F2CE5}"/>
              </a:ext>
            </a:extLst>
          </p:cNvPr>
          <p:cNvSpPr/>
          <p:nvPr/>
        </p:nvSpPr>
        <p:spPr bwMode="black">
          <a:xfrm>
            <a:off x="2784524" y="3607093"/>
            <a:ext cx="486200" cy="360413"/>
          </a:xfrm>
          <a:prstGeom prst="rect">
            <a:avLst/>
          </a:prstGeom>
          <a:solidFill>
            <a:srgbClr val="FFFFFF"/>
          </a:solidFill>
          <a:ln w="10795" cap="flat" cmpd="sng" algn="ctr">
            <a:no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defTabSz="544610"/>
            <a:endParaRPr lang="en-US" sz="1350" kern="0" spc="-90" dirty="0">
              <a:gradFill>
                <a:gsLst>
                  <a:gs pos="0">
                    <a:srgbClr val="FFFFFF"/>
                  </a:gs>
                  <a:gs pos="100000">
                    <a:srgbClr val="FFFFFF"/>
                  </a:gs>
                </a:gsLst>
                <a:lin ang="5400000" scaled="0"/>
              </a:gradFill>
              <a:latin typeface="Segoe Light" pitchFamily="34" charset="0"/>
            </a:endParaRPr>
          </a:p>
        </p:txBody>
      </p:sp>
      <p:sp>
        <p:nvSpPr>
          <p:cNvPr id="10" name="Isosceles Triangle 22">
            <a:extLst>
              <a:ext uri="{FF2B5EF4-FFF2-40B4-BE49-F238E27FC236}">
                <a16:creationId xmlns:a16="http://schemas.microsoft.com/office/drawing/2014/main" id="{CB46D95E-45A0-864B-9067-9E0404C90C30}"/>
              </a:ext>
            </a:extLst>
          </p:cNvPr>
          <p:cNvSpPr/>
          <p:nvPr/>
        </p:nvSpPr>
        <p:spPr bwMode="black">
          <a:xfrm flipV="1">
            <a:off x="2814315" y="3989090"/>
            <a:ext cx="170342" cy="168193"/>
          </a:xfrm>
          <a:prstGeom prst="triangle">
            <a:avLst>
              <a:gd name="adj" fmla="val 20000"/>
            </a:avLst>
          </a:prstGeom>
          <a:solidFill>
            <a:srgbClr val="FFFFFF"/>
          </a:solidFill>
          <a:ln w="10795" cap="flat" cmpd="sng" algn="ctr">
            <a:noFill/>
            <a:prstDash val="solid"/>
            <a:headEnd type="none" w="med" len="med"/>
            <a:tailEnd type="none" w="med" len="med"/>
          </a:ln>
          <a:effectLst/>
        </p:spPr>
        <p:txBody>
          <a:bodyPr vert="horz" wrap="square" lIns="67229" tIns="33614" rIns="67229" bIns="33614" numCol="1" rtlCol="0" anchor="ctr" anchorCtr="0" compatLnSpc="1">
            <a:prstTxWarp prst="textNoShape">
              <a:avLst/>
            </a:prstTxWarp>
          </a:bodyPr>
          <a:lstStyle/>
          <a:p>
            <a:pPr defTabSz="544610"/>
            <a:endParaRPr lang="en-US" sz="1350" kern="0" spc="-90" dirty="0">
              <a:gradFill>
                <a:gsLst>
                  <a:gs pos="0">
                    <a:srgbClr val="FFFFFF"/>
                  </a:gs>
                  <a:gs pos="100000">
                    <a:srgbClr val="FFFFFF"/>
                  </a:gs>
                </a:gsLst>
                <a:lin ang="5400000" scaled="0"/>
              </a:gradFill>
              <a:latin typeface="Segoe Light" pitchFamily="34" charset="0"/>
            </a:endParaRPr>
          </a:p>
        </p:txBody>
      </p:sp>
      <p:sp>
        <p:nvSpPr>
          <p:cNvPr id="11" name="TextBox 10">
            <a:extLst>
              <a:ext uri="{FF2B5EF4-FFF2-40B4-BE49-F238E27FC236}">
                <a16:creationId xmlns:a16="http://schemas.microsoft.com/office/drawing/2014/main" id="{9156E5A5-303E-F147-B4BA-0FDA7E3B7FE3}"/>
              </a:ext>
            </a:extLst>
          </p:cNvPr>
          <p:cNvSpPr txBox="1"/>
          <p:nvPr/>
        </p:nvSpPr>
        <p:spPr bwMode="black">
          <a:xfrm>
            <a:off x="2808825" y="3717145"/>
            <a:ext cx="411065" cy="214995"/>
          </a:xfrm>
          <a:prstGeom prst="rect">
            <a:avLst/>
          </a:prstGeom>
          <a:noFill/>
        </p:spPr>
        <p:txBody>
          <a:bodyPr wrap="square" lIns="0" tIns="0" rIns="0" bIns="0" rtlCol="0">
            <a:spAutoFit/>
          </a:bodyPr>
          <a:lstStyle/>
          <a:p>
            <a:r>
              <a:rPr lang="en-US" sz="1397" b="1" kern="0" dirty="0"/>
              <a:t>Q</a:t>
            </a:r>
            <a:r>
              <a:rPr lang="en-US" sz="1397" kern="0" dirty="0"/>
              <a:t>&amp;</a:t>
            </a:r>
            <a:r>
              <a:rPr lang="en-US" sz="1397" b="1" kern="0" dirty="0"/>
              <a:t>A</a:t>
            </a:r>
            <a:endParaRPr lang="en-US" sz="1397" kern="0" spc="-99" dirty="0">
              <a:latin typeface="Arial Black" pitchFamily="34" charset="0"/>
              <a:cs typeface="Arial" pitchFamily="34" charset="0"/>
            </a:endParaRPr>
          </a:p>
        </p:txBody>
      </p:sp>
      <p:sp>
        <p:nvSpPr>
          <p:cNvPr id="15" name="Rectangle 14">
            <a:extLst>
              <a:ext uri="{FF2B5EF4-FFF2-40B4-BE49-F238E27FC236}">
                <a16:creationId xmlns:a16="http://schemas.microsoft.com/office/drawing/2014/main" id="{6377A65D-C1CD-D34B-8430-22D72996CB50}"/>
              </a:ext>
            </a:extLst>
          </p:cNvPr>
          <p:cNvSpPr/>
          <p:nvPr/>
        </p:nvSpPr>
        <p:spPr bwMode="auto">
          <a:xfrm>
            <a:off x="3994615" y="3216340"/>
            <a:ext cx="978305" cy="1035371"/>
          </a:xfrm>
          <a:prstGeom prst="rect">
            <a:avLst/>
          </a:prstGeom>
          <a:solidFill>
            <a:schemeClr val="tx1"/>
          </a:solidFill>
          <a:ln w="38100" cap="flat" cmpd="sng" algn="ctr">
            <a:noFill/>
            <a:prstDash val="solid"/>
            <a:headEnd type="none" w="med" len="med"/>
            <a:tailEnd type="none" w="med" len="med"/>
          </a:ln>
          <a:effectLst/>
        </p:spPr>
        <p:txBody>
          <a:bodyPr vert="horz" wrap="square" lIns="68567" tIns="67232" rIns="68567" bIns="67232" numCol="1" rtlCol="0" anchor="t" anchorCtr="0" compatLnSpc="1">
            <a:prstTxWarp prst="textNoShape">
              <a:avLst/>
            </a:prstTxWarp>
          </a:bodyPr>
          <a:lstStyle/>
          <a:p>
            <a:pPr defTabSz="685443" fontAlgn="base">
              <a:lnSpc>
                <a:spcPct val="90000"/>
              </a:lnSpc>
              <a:spcBef>
                <a:spcPct val="0"/>
              </a:spcBef>
              <a:spcAft>
                <a:spcPct val="0"/>
              </a:spcAft>
            </a:pPr>
            <a:r>
              <a:rPr lang="en-US" sz="1324" kern="0" dirty="0">
                <a:gradFill>
                  <a:gsLst>
                    <a:gs pos="0">
                      <a:srgbClr val="FFFFFF"/>
                    </a:gs>
                    <a:gs pos="100000">
                      <a:srgbClr val="FFFFFF"/>
                    </a:gs>
                  </a:gsLst>
                  <a:lin ang="5400000" scaled="0"/>
                </a:gradFill>
                <a:ea typeface="Segoe UI" pitchFamily="34" charset="0"/>
                <a:cs typeface="Segoe UI" pitchFamily="34" charset="0"/>
              </a:rPr>
              <a:t>Analyze</a:t>
            </a:r>
          </a:p>
        </p:txBody>
      </p:sp>
      <p:sp>
        <p:nvSpPr>
          <p:cNvPr id="16" name="Rectangle 24">
            <a:extLst>
              <a:ext uri="{FF2B5EF4-FFF2-40B4-BE49-F238E27FC236}">
                <a16:creationId xmlns:a16="http://schemas.microsoft.com/office/drawing/2014/main" id="{2B2FFBCB-E889-C24E-8BC3-0B25CF55A026}"/>
              </a:ext>
            </a:extLst>
          </p:cNvPr>
          <p:cNvSpPr/>
          <p:nvPr/>
        </p:nvSpPr>
        <p:spPr>
          <a:xfrm flipH="1">
            <a:off x="4252732" y="3533788"/>
            <a:ext cx="436001" cy="599906"/>
          </a:xfrm>
          <a:custGeom>
            <a:avLst/>
            <a:gdLst/>
            <a:ahLst/>
            <a:cxnLst/>
            <a:rect l="l" t="t" r="r" b="b"/>
            <a:pathLst>
              <a:path w="1518158" h="2102639">
                <a:moveTo>
                  <a:pt x="664962" y="48"/>
                </a:moveTo>
                <a:cubicBezTo>
                  <a:pt x="990735" y="4734"/>
                  <a:pt x="1250103" y="195355"/>
                  <a:pt x="1311820" y="389100"/>
                </a:cubicBezTo>
                <a:cubicBezTo>
                  <a:pt x="1373537" y="582844"/>
                  <a:pt x="1310258" y="419568"/>
                  <a:pt x="1400880" y="656280"/>
                </a:cubicBezTo>
                <a:cubicBezTo>
                  <a:pt x="1411818" y="757059"/>
                  <a:pt x="1339163" y="742996"/>
                  <a:pt x="1358694" y="815651"/>
                </a:cubicBezTo>
                <a:cubicBezTo>
                  <a:pt x="1378225" y="888305"/>
                  <a:pt x="1514158" y="1033614"/>
                  <a:pt x="1518064" y="1092206"/>
                </a:cubicBezTo>
                <a:cubicBezTo>
                  <a:pt x="1521971" y="1150798"/>
                  <a:pt x="1404005" y="1135955"/>
                  <a:pt x="1382130" y="1167204"/>
                </a:cubicBezTo>
                <a:cubicBezTo>
                  <a:pt x="1360256" y="1198453"/>
                  <a:pt x="1390724" y="1255483"/>
                  <a:pt x="1386818" y="1279701"/>
                </a:cubicBezTo>
                <a:cubicBezTo>
                  <a:pt x="1382912" y="1303919"/>
                  <a:pt x="1361038" y="1303137"/>
                  <a:pt x="1358694" y="1312512"/>
                </a:cubicBezTo>
                <a:cubicBezTo>
                  <a:pt x="1356350" y="1321887"/>
                  <a:pt x="1382912" y="1320325"/>
                  <a:pt x="1372756" y="1335949"/>
                </a:cubicBezTo>
                <a:cubicBezTo>
                  <a:pt x="1362600" y="1351574"/>
                  <a:pt x="1313382" y="1359387"/>
                  <a:pt x="1297758" y="1406260"/>
                </a:cubicBezTo>
                <a:cubicBezTo>
                  <a:pt x="1282134" y="1453134"/>
                  <a:pt x="1409474" y="1567974"/>
                  <a:pt x="1279008" y="1617192"/>
                </a:cubicBezTo>
                <a:cubicBezTo>
                  <a:pt x="1148544" y="1666410"/>
                  <a:pt x="978235" y="1565631"/>
                  <a:pt x="936830" y="1645316"/>
                </a:cubicBezTo>
                <a:cubicBezTo>
                  <a:pt x="895425" y="1725002"/>
                  <a:pt x="843864" y="1864060"/>
                  <a:pt x="1030577" y="2095304"/>
                </a:cubicBezTo>
                <a:cubicBezTo>
                  <a:pt x="762616" y="2092179"/>
                  <a:pt x="244660" y="2113272"/>
                  <a:pt x="18105" y="2095304"/>
                </a:cubicBezTo>
                <a:cubicBezTo>
                  <a:pt x="72790" y="1927340"/>
                  <a:pt x="250130" y="1765625"/>
                  <a:pt x="247786" y="1537506"/>
                </a:cubicBezTo>
                <a:cubicBezTo>
                  <a:pt x="245442" y="1309387"/>
                  <a:pt x="51697" y="1118768"/>
                  <a:pt x="4042" y="726591"/>
                </a:cubicBezTo>
                <a:cubicBezTo>
                  <a:pt x="-20283" y="526408"/>
                  <a:pt x="67548" y="340065"/>
                  <a:pt x="203379" y="206900"/>
                </a:cubicBezTo>
                <a:lnTo>
                  <a:pt x="203379" y="206708"/>
                </a:lnTo>
                <a:lnTo>
                  <a:pt x="203605" y="206708"/>
                </a:lnTo>
                <a:cubicBezTo>
                  <a:pt x="332512" y="77755"/>
                  <a:pt x="505564" y="-2246"/>
                  <a:pt x="664962"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324" dirty="0">
              <a:solidFill>
                <a:srgbClr val="FFFFFF"/>
              </a:solidFill>
            </a:endParaRPr>
          </a:p>
        </p:txBody>
      </p:sp>
      <p:sp>
        <p:nvSpPr>
          <p:cNvPr id="17" name="Freeform 16">
            <a:extLst>
              <a:ext uri="{FF2B5EF4-FFF2-40B4-BE49-F238E27FC236}">
                <a16:creationId xmlns:a16="http://schemas.microsoft.com/office/drawing/2014/main" id="{D4257FDB-7E4D-504C-93DD-AE8699E55F8B}"/>
              </a:ext>
            </a:extLst>
          </p:cNvPr>
          <p:cNvSpPr>
            <a:spLocks noEditPoints="1"/>
          </p:cNvSpPr>
          <p:nvPr/>
        </p:nvSpPr>
        <p:spPr bwMode="black">
          <a:xfrm rot="3604394" flipH="1">
            <a:off x="4418610" y="3598084"/>
            <a:ext cx="232630" cy="183872"/>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176" dirty="0">
              <a:ln>
                <a:solidFill>
                  <a:srgbClr val="505050">
                    <a:alpha val="0"/>
                  </a:srgbClr>
                </a:solidFill>
              </a:ln>
              <a:solidFill>
                <a:srgbClr val="505050"/>
              </a:solidFill>
            </a:endParaRPr>
          </a:p>
        </p:txBody>
      </p:sp>
      <p:sp>
        <p:nvSpPr>
          <p:cNvPr id="22" name="Rectangle 21">
            <a:extLst>
              <a:ext uri="{FF2B5EF4-FFF2-40B4-BE49-F238E27FC236}">
                <a16:creationId xmlns:a16="http://schemas.microsoft.com/office/drawing/2014/main" id="{AD2BBEEC-A592-3445-AC61-6EC7A16C27F1}"/>
              </a:ext>
            </a:extLst>
          </p:cNvPr>
          <p:cNvSpPr/>
          <p:nvPr/>
        </p:nvSpPr>
        <p:spPr bwMode="auto">
          <a:xfrm>
            <a:off x="5438950" y="3216340"/>
            <a:ext cx="978305" cy="1035371"/>
          </a:xfrm>
          <a:prstGeom prst="rect">
            <a:avLst/>
          </a:prstGeom>
          <a:solidFill>
            <a:schemeClr val="tx1"/>
          </a:solidFill>
          <a:ln w="38100" cap="flat" cmpd="sng" algn="ctr">
            <a:noFill/>
            <a:prstDash val="solid"/>
            <a:headEnd type="none" w="med" len="med"/>
            <a:tailEnd type="none" w="med" len="med"/>
          </a:ln>
          <a:effectLst/>
        </p:spPr>
        <p:txBody>
          <a:bodyPr vert="horz" wrap="square" lIns="68567" tIns="67232" rIns="68567" bIns="67232" numCol="1" rtlCol="0" anchor="t" anchorCtr="0" compatLnSpc="1">
            <a:prstTxWarp prst="textNoShape">
              <a:avLst/>
            </a:prstTxWarp>
          </a:bodyPr>
          <a:lstStyle/>
          <a:p>
            <a:pPr defTabSz="685443" fontAlgn="base">
              <a:lnSpc>
                <a:spcPct val="90000"/>
              </a:lnSpc>
              <a:spcBef>
                <a:spcPct val="0"/>
              </a:spcBef>
              <a:spcAft>
                <a:spcPct val="0"/>
              </a:spcAft>
            </a:pPr>
            <a:r>
              <a:rPr lang="en-US" sz="1324" kern="0" dirty="0">
                <a:gradFill>
                  <a:gsLst>
                    <a:gs pos="0">
                      <a:srgbClr val="FFFFFF"/>
                    </a:gs>
                    <a:gs pos="100000">
                      <a:srgbClr val="FFFFFF"/>
                    </a:gs>
                  </a:gsLst>
                  <a:lin ang="5400000" scaled="0"/>
                </a:gradFill>
                <a:ea typeface="Segoe UI" pitchFamily="34" charset="0"/>
                <a:cs typeface="Segoe UI" pitchFamily="34" charset="0"/>
              </a:rPr>
              <a:t>Insight</a:t>
            </a:r>
          </a:p>
        </p:txBody>
      </p:sp>
      <p:sp>
        <p:nvSpPr>
          <p:cNvPr id="23" name="Freeform 22">
            <a:extLst>
              <a:ext uri="{FF2B5EF4-FFF2-40B4-BE49-F238E27FC236}">
                <a16:creationId xmlns:a16="http://schemas.microsoft.com/office/drawing/2014/main" id="{241656F3-DF00-A846-A218-B0272D53AED2}"/>
              </a:ext>
            </a:extLst>
          </p:cNvPr>
          <p:cNvSpPr/>
          <p:nvPr>
            <p:custDataLst>
              <p:tags r:id="rId1"/>
            </p:custDataLst>
          </p:nvPr>
        </p:nvSpPr>
        <p:spPr>
          <a:xfrm>
            <a:off x="5664700" y="3540685"/>
            <a:ext cx="559304" cy="558638"/>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a:defRPr/>
            </a:pPr>
            <a:endParaRPr lang="en-US" sz="1324" kern="0">
              <a:solidFill>
                <a:sysClr val="window" lastClr="FFFFFF"/>
              </a:solidFill>
              <a:latin typeface="Arial"/>
            </a:endParaRPr>
          </a:p>
        </p:txBody>
      </p:sp>
      <p:cxnSp>
        <p:nvCxnSpPr>
          <p:cNvPr id="27" name="Straight Arrow Connector 26">
            <a:extLst>
              <a:ext uri="{FF2B5EF4-FFF2-40B4-BE49-F238E27FC236}">
                <a16:creationId xmlns:a16="http://schemas.microsoft.com/office/drawing/2014/main" id="{0F44BA8E-4461-3A45-8748-3D693F0DE149}"/>
              </a:ext>
            </a:extLst>
          </p:cNvPr>
          <p:cNvCxnSpPr/>
          <p:nvPr/>
        </p:nvCxnSpPr>
        <p:spPr>
          <a:xfrm>
            <a:off x="3574011" y="3717145"/>
            <a:ext cx="39199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ABC3B84-F6B7-314F-AF3E-397670759524}"/>
              </a:ext>
            </a:extLst>
          </p:cNvPr>
          <p:cNvCxnSpPr/>
          <p:nvPr/>
        </p:nvCxnSpPr>
        <p:spPr>
          <a:xfrm>
            <a:off x="5006751" y="3717145"/>
            <a:ext cx="39199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B1B16C-FA09-E046-B602-2F714014CF47}"/>
              </a:ext>
            </a:extLst>
          </p:cNvPr>
          <p:cNvSpPr txBox="1"/>
          <p:nvPr/>
        </p:nvSpPr>
        <p:spPr>
          <a:xfrm>
            <a:off x="3464049" y="3584526"/>
            <a:ext cx="939278" cy="300082"/>
          </a:xfrm>
          <a:prstGeom prst="rect">
            <a:avLst/>
          </a:prstGeom>
          <a:noFill/>
        </p:spPr>
        <p:txBody>
          <a:bodyPr wrap="square" rtlCol="0">
            <a:spAutoFit/>
          </a:bodyPr>
          <a:lstStyle/>
          <a:p>
            <a:r>
              <a:rPr lang="en-US" sz="1350" dirty="0"/>
              <a:t>Refine</a:t>
            </a:r>
          </a:p>
        </p:txBody>
      </p:sp>
      <p:sp>
        <p:nvSpPr>
          <p:cNvPr id="42" name="TextBox 41">
            <a:extLst>
              <a:ext uri="{FF2B5EF4-FFF2-40B4-BE49-F238E27FC236}">
                <a16:creationId xmlns:a16="http://schemas.microsoft.com/office/drawing/2014/main" id="{EBF9F025-D380-AC46-A0E8-D9E0F12AC2DE}"/>
              </a:ext>
            </a:extLst>
          </p:cNvPr>
          <p:cNvSpPr txBox="1"/>
          <p:nvPr/>
        </p:nvSpPr>
        <p:spPr>
          <a:xfrm>
            <a:off x="2410096" y="3570707"/>
            <a:ext cx="939278" cy="300082"/>
          </a:xfrm>
          <a:prstGeom prst="rect">
            <a:avLst/>
          </a:prstGeom>
          <a:noFill/>
        </p:spPr>
        <p:txBody>
          <a:bodyPr wrap="square" rtlCol="0">
            <a:spAutoFit/>
          </a:bodyPr>
          <a:lstStyle/>
          <a:p>
            <a:r>
              <a:rPr lang="en-US" sz="1350" dirty="0"/>
              <a:t>Discover</a:t>
            </a:r>
          </a:p>
        </p:txBody>
      </p:sp>
      <p:sp>
        <p:nvSpPr>
          <p:cNvPr id="43" name="TextBox 42">
            <a:extLst>
              <a:ext uri="{FF2B5EF4-FFF2-40B4-BE49-F238E27FC236}">
                <a16:creationId xmlns:a16="http://schemas.microsoft.com/office/drawing/2014/main" id="{C4FD8206-D8E3-2341-85F4-0926B00A4054}"/>
              </a:ext>
            </a:extLst>
          </p:cNvPr>
          <p:cNvSpPr txBox="1"/>
          <p:nvPr/>
        </p:nvSpPr>
        <p:spPr>
          <a:xfrm>
            <a:off x="4307012" y="3594375"/>
            <a:ext cx="710809" cy="300082"/>
          </a:xfrm>
          <a:prstGeom prst="rect">
            <a:avLst/>
          </a:prstGeom>
          <a:noFill/>
        </p:spPr>
        <p:txBody>
          <a:bodyPr wrap="square" rtlCol="0">
            <a:spAutoFit/>
          </a:bodyPr>
          <a:lstStyle/>
          <a:p>
            <a:r>
              <a:rPr lang="en-US" sz="1350" dirty="0"/>
              <a:t>Publish</a:t>
            </a:r>
          </a:p>
        </p:txBody>
      </p:sp>
      <p:cxnSp>
        <p:nvCxnSpPr>
          <p:cNvPr id="45" name="Straight Arrow Connector 44">
            <a:extLst>
              <a:ext uri="{FF2B5EF4-FFF2-40B4-BE49-F238E27FC236}">
                <a16:creationId xmlns:a16="http://schemas.microsoft.com/office/drawing/2014/main" id="{386E059F-0170-874E-9593-C306E6BCF2EF}"/>
              </a:ext>
            </a:extLst>
          </p:cNvPr>
          <p:cNvCxnSpPr/>
          <p:nvPr/>
        </p:nvCxnSpPr>
        <p:spPr>
          <a:xfrm>
            <a:off x="3090724" y="3709207"/>
            <a:ext cx="3733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581C95-3700-344B-90A9-A4F26DD169C2}"/>
              </a:ext>
            </a:extLst>
          </p:cNvPr>
          <p:cNvCxnSpPr/>
          <p:nvPr/>
        </p:nvCxnSpPr>
        <p:spPr>
          <a:xfrm>
            <a:off x="3995371" y="3709207"/>
            <a:ext cx="339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776E490-3F48-B647-8311-D646EEF0896A}"/>
              </a:ext>
            </a:extLst>
          </p:cNvPr>
          <p:cNvCxnSpPr>
            <a:cxnSpLocks/>
          </p:cNvCxnSpPr>
          <p:nvPr/>
        </p:nvCxnSpPr>
        <p:spPr>
          <a:xfrm>
            <a:off x="5475595" y="3709207"/>
            <a:ext cx="39199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2F4642E-26E4-AE4A-BB9C-33AFC0C3CAF6}"/>
              </a:ext>
            </a:extLst>
          </p:cNvPr>
          <p:cNvSpPr txBox="1"/>
          <p:nvPr/>
        </p:nvSpPr>
        <p:spPr>
          <a:xfrm>
            <a:off x="6511815" y="1885951"/>
            <a:ext cx="2389910" cy="923330"/>
          </a:xfrm>
          <a:prstGeom prst="rect">
            <a:avLst/>
          </a:prstGeom>
          <a:noFill/>
        </p:spPr>
        <p:txBody>
          <a:bodyPr wrap="square" rtlCol="0">
            <a:spAutoFit/>
          </a:bodyPr>
          <a:lstStyle/>
          <a:p>
            <a:r>
              <a:rPr lang="en-US" sz="1350" i="1" dirty="0">
                <a:solidFill>
                  <a:schemeClr val="accent2"/>
                </a:solidFill>
              </a:rPr>
              <a:t>Data Wrangling is the process of cleaning, structuring and enriching raw data into a desired output for analysis</a:t>
            </a:r>
          </a:p>
        </p:txBody>
      </p:sp>
      <p:sp>
        <p:nvSpPr>
          <p:cNvPr id="50" name="TextBox 49">
            <a:extLst>
              <a:ext uri="{FF2B5EF4-FFF2-40B4-BE49-F238E27FC236}">
                <a16:creationId xmlns:a16="http://schemas.microsoft.com/office/drawing/2014/main" id="{C559DA11-D17F-7D43-808C-807D159066E9}"/>
              </a:ext>
            </a:extLst>
          </p:cNvPr>
          <p:cNvSpPr txBox="1"/>
          <p:nvPr/>
        </p:nvSpPr>
        <p:spPr>
          <a:xfrm>
            <a:off x="2974093" y="3082957"/>
            <a:ext cx="1429234" cy="300082"/>
          </a:xfrm>
          <a:prstGeom prst="rect">
            <a:avLst/>
          </a:prstGeom>
          <a:noFill/>
        </p:spPr>
        <p:txBody>
          <a:bodyPr wrap="square" rtlCol="0">
            <a:spAutoFit/>
          </a:bodyPr>
          <a:lstStyle/>
          <a:p>
            <a:r>
              <a:rPr lang="en-US" sz="1350" b="1" dirty="0"/>
              <a:t>Data Wrangling</a:t>
            </a:r>
          </a:p>
        </p:txBody>
      </p:sp>
      <p:sp>
        <p:nvSpPr>
          <p:cNvPr id="52" name="Left Brace 51">
            <a:extLst>
              <a:ext uri="{FF2B5EF4-FFF2-40B4-BE49-F238E27FC236}">
                <a16:creationId xmlns:a16="http://schemas.microsoft.com/office/drawing/2014/main" id="{ED16F476-E20E-F443-83CD-04FD3017E496}"/>
              </a:ext>
            </a:extLst>
          </p:cNvPr>
          <p:cNvSpPr/>
          <p:nvPr/>
        </p:nvSpPr>
        <p:spPr>
          <a:xfrm rot="16200000">
            <a:off x="3533495" y="2794945"/>
            <a:ext cx="275072" cy="35023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350" dirty="0"/>
              <a:t>  </a:t>
            </a:r>
            <a:endParaRPr lang="pl-PL" sz="1350" dirty="0"/>
          </a:p>
        </p:txBody>
      </p:sp>
      <p:sp>
        <p:nvSpPr>
          <p:cNvPr id="54" name="Left Brace 53">
            <a:extLst>
              <a:ext uri="{FF2B5EF4-FFF2-40B4-BE49-F238E27FC236}">
                <a16:creationId xmlns:a16="http://schemas.microsoft.com/office/drawing/2014/main" id="{DAAA43C3-B073-354F-BBB5-AD10D790AD44}"/>
              </a:ext>
            </a:extLst>
          </p:cNvPr>
          <p:cNvSpPr/>
          <p:nvPr/>
        </p:nvSpPr>
        <p:spPr>
          <a:xfrm rot="16200000">
            <a:off x="6165444" y="3812025"/>
            <a:ext cx="275072" cy="148533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sz="1350"/>
          </a:p>
        </p:txBody>
      </p:sp>
      <p:sp>
        <p:nvSpPr>
          <p:cNvPr id="55" name="TextBox 54">
            <a:extLst>
              <a:ext uri="{FF2B5EF4-FFF2-40B4-BE49-F238E27FC236}">
                <a16:creationId xmlns:a16="http://schemas.microsoft.com/office/drawing/2014/main" id="{019D66A3-3ABC-A341-A063-34F9B1F6265C}"/>
              </a:ext>
            </a:extLst>
          </p:cNvPr>
          <p:cNvSpPr txBox="1"/>
          <p:nvPr/>
        </p:nvSpPr>
        <p:spPr>
          <a:xfrm>
            <a:off x="3725657" y="4541450"/>
            <a:ext cx="479700" cy="507831"/>
          </a:xfrm>
          <a:prstGeom prst="rect">
            <a:avLst/>
          </a:prstGeom>
          <a:noFill/>
        </p:spPr>
        <p:txBody>
          <a:bodyPr wrap="square" rtlCol="0">
            <a:spAutoFit/>
          </a:bodyPr>
          <a:lstStyle/>
          <a:p>
            <a:r>
              <a:rPr lang="ru-RU" sz="1350" dirty="0">
                <a:solidFill>
                  <a:schemeClr val="accent2"/>
                </a:solidFill>
              </a:rPr>
              <a:t>80 %</a:t>
            </a:r>
            <a:endParaRPr lang="en-US" sz="1350" dirty="0">
              <a:solidFill>
                <a:schemeClr val="accent2"/>
              </a:solidFill>
            </a:endParaRPr>
          </a:p>
        </p:txBody>
      </p:sp>
      <p:sp>
        <p:nvSpPr>
          <p:cNvPr id="56" name="TextBox 55">
            <a:extLst>
              <a:ext uri="{FF2B5EF4-FFF2-40B4-BE49-F238E27FC236}">
                <a16:creationId xmlns:a16="http://schemas.microsoft.com/office/drawing/2014/main" id="{BF3A4FF8-43B9-7841-9356-CF47B6374961}"/>
              </a:ext>
            </a:extLst>
          </p:cNvPr>
          <p:cNvSpPr txBox="1"/>
          <p:nvPr/>
        </p:nvSpPr>
        <p:spPr>
          <a:xfrm>
            <a:off x="6386269" y="4531489"/>
            <a:ext cx="479700" cy="507831"/>
          </a:xfrm>
          <a:prstGeom prst="rect">
            <a:avLst/>
          </a:prstGeom>
          <a:noFill/>
        </p:spPr>
        <p:txBody>
          <a:bodyPr wrap="square" rtlCol="0">
            <a:spAutoFit/>
          </a:bodyPr>
          <a:lstStyle/>
          <a:p>
            <a:r>
              <a:rPr lang="en-US" sz="1350" dirty="0">
                <a:solidFill>
                  <a:schemeClr val="accent2"/>
                </a:solidFill>
              </a:rPr>
              <a:t>2</a:t>
            </a:r>
            <a:r>
              <a:rPr lang="ru-RU" sz="1350" dirty="0">
                <a:solidFill>
                  <a:schemeClr val="accent2"/>
                </a:solidFill>
              </a:rPr>
              <a:t>0 %</a:t>
            </a:r>
            <a:endParaRPr lang="en-US" sz="1350" dirty="0">
              <a:solidFill>
                <a:schemeClr val="accent2"/>
              </a:solidFill>
            </a:endParaRPr>
          </a:p>
        </p:txBody>
      </p:sp>
    </p:spTree>
    <p:extLst>
      <p:ext uri="{BB962C8B-B14F-4D97-AF65-F5344CB8AC3E}">
        <p14:creationId xmlns:p14="http://schemas.microsoft.com/office/powerpoint/2010/main" val="367190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2552 0 " pathEditMode="relative" ptsTypes="AA">
                                      <p:cBhvr>
                                        <p:cTn id="6" dur="2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2552 0 " pathEditMode="relative" ptsTypes="AA">
                                      <p:cBhvr>
                                        <p:cTn id="8" dur="2000" fill="hold"/>
                                        <p:tgtEl>
                                          <p:spTgt spid="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22552 0 " pathEditMode="relative" ptsTypes="AA">
                                      <p:cBhvr>
                                        <p:cTn id="10" dur="2000" fill="hold"/>
                                        <p:tgtEl>
                                          <p:spTgt spid="10"/>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22552 0 " pathEditMode="relative" ptsTypes="AA">
                                      <p:cBhvr>
                                        <p:cTn id="12" dur="2000" fill="hold"/>
                                        <p:tgtEl>
                                          <p:spTgt spid="1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2552 0 " pathEditMode="relative" ptsTypes="AA">
                                      <p:cBhvr>
                                        <p:cTn id="14" dur="2000" fill="hold"/>
                                        <p:tgtEl>
                                          <p:spTgt spid="2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21745 0 " pathEditMode="relative" ptsTypes="AA">
                                      <p:cBhvr>
                                        <p:cTn id="18" dur="2000" fill="hold"/>
                                        <p:tgtEl>
                                          <p:spTgt spid="15"/>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21745 0 " pathEditMode="relative" ptsTypes="AA">
                                      <p:cBhvr>
                                        <p:cTn id="20" dur="2000" fill="hold"/>
                                        <p:tgtEl>
                                          <p:spTgt spid="16"/>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21745 0 " pathEditMode="relative" ptsTypes="AA">
                                      <p:cBhvr>
                                        <p:cTn id="22" dur="2000" fill="hold"/>
                                        <p:tgtEl>
                                          <p:spTgt spid="17"/>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21745 0 " pathEditMode="relative" ptsTypes="AA">
                                      <p:cBhvr>
                                        <p:cTn id="24" dur="2000" fill="hold"/>
                                        <p:tgtEl>
                                          <p:spTgt spid="22"/>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21745 0 " pathEditMode="relative" ptsTypes="AA">
                                      <p:cBhvr>
                                        <p:cTn id="26" dur="2000" fill="hold"/>
                                        <p:tgtEl>
                                          <p:spTgt spid="23"/>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2.08333E-7 1.48148E-6 L 0.21745 1.48148E-6 " pathEditMode="relative" rAng="0" ptsTypes="AA">
                                      <p:cBhvr>
                                        <p:cTn id="28" dur="2000" fill="hold"/>
                                        <p:tgtEl>
                                          <p:spTgt spid="28"/>
                                        </p:tgtEl>
                                        <p:attrNameLst>
                                          <p:attrName>ppt_x</p:attrName>
                                          <p:attrName>ppt_y</p:attrName>
                                        </p:attrNameLst>
                                      </p:cBhvr>
                                      <p:rCtr x="10872"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8" grpId="0" animBg="1"/>
      <p:bldP spid="9" grpId="0" animBg="1"/>
      <p:bldP spid="10" grpId="0" animBg="1"/>
      <p:bldP spid="11" grpId="0"/>
      <p:bldP spid="15" grpId="0" animBg="1"/>
      <p:bldP spid="16" grpId="0" animBg="1"/>
      <p:bldP spid="17" grpId="0" animBg="1"/>
      <p:bldP spid="22" grpId="0" animBg="1"/>
      <p:bldP spid="23" grpId="0" animBg="1"/>
      <p:bldP spid="41" grpId="0"/>
      <p:bldP spid="42" grpId="0"/>
      <p:bldP spid="43" grpId="0"/>
      <p:bldP spid="49" grpId="0"/>
      <p:bldP spid="50" grpId="0"/>
      <p:bldP spid="52" grpId="0" animBg="1"/>
      <p:bldP spid="54" grpId="0" animBg="1"/>
      <p:bldP spid="5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F9B0-73F3-4D4C-AE2C-6677245F52F4}"/>
              </a:ext>
            </a:extLst>
          </p:cNvPr>
          <p:cNvSpPr>
            <a:spLocks noGrp="1"/>
          </p:cNvSpPr>
          <p:nvPr>
            <p:ph type="title"/>
          </p:nvPr>
        </p:nvSpPr>
        <p:spPr/>
        <p:txBody>
          <a:bodyPr/>
          <a:lstStyle/>
          <a:p>
            <a:r>
              <a:rPr lang="en-US" dirty="0"/>
              <a:t>Place of Data Wrangling</a:t>
            </a:r>
            <a:endParaRPr lang="pl-PL" dirty="0"/>
          </a:p>
        </p:txBody>
      </p:sp>
      <p:pic>
        <p:nvPicPr>
          <p:cNvPr id="4" name="Picture 3">
            <a:extLst>
              <a:ext uri="{FF2B5EF4-FFF2-40B4-BE49-F238E27FC236}">
                <a16:creationId xmlns:a16="http://schemas.microsoft.com/office/drawing/2014/main" id="{2EA25AC8-A9D3-A545-B7F7-7469B7DC9EBF}"/>
              </a:ext>
            </a:extLst>
          </p:cNvPr>
          <p:cNvPicPr>
            <a:picLocks noChangeAspect="1"/>
          </p:cNvPicPr>
          <p:nvPr/>
        </p:nvPicPr>
        <p:blipFill>
          <a:blip r:embed="rId2"/>
          <a:stretch>
            <a:fillRect/>
          </a:stretch>
        </p:blipFill>
        <p:spPr>
          <a:xfrm>
            <a:off x="739982" y="1783638"/>
            <a:ext cx="7953664" cy="3672408"/>
          </a:xfrm>
          <a:prstGeom prst="rect">
            <a:avLst/>
          </a:prstGeom>
        </p:spPr>
      </p:pic>
      <p:sp>
        <p:nvSpPr>
          <p:cNvPr id="5" name="Rectangle 4">
            <a:extLst>
              <a:ext uri="{FF2B5EF4-FFF2-40B4-BE49-F238E27FC236}">
                <a16:creationId xmlns:a16="http://schemas.microsoft.com/office/drawing/2014/main" id="{62C19084-EF62-3544-AAC5-93984D4B89F8}"/>
              </a:ext>
            </a:extLst>
          </p:cNvPr>
          <p:cNvSpPr/>
          <p:nvPr/>
        </p:nvSpPr>
        <p:spPr>
          <a:xfrm>
            <a:off x="3203848" y="3573016"/>
            <a:ext cx="3167676" cy="54864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Wrangling</a:t>
            </a:r>
            <a:endParaRPr lang="pl-PL" dirty="0">
              <a:solidFill>
                <a:schemeClr val="tx1"/>
              </a:solidFill>
            </a:endParaRPr>
          </a:p>
        </p:txBody>
      </p:sp>
    </p:spTree>
    <p:extLst>
      <p:ext uri="{BB962C8B-B14F-4D97-AF65-F5344CB8AC3E}">
        <p14:creationId xmlns:p14="http://schemas.microsoft.com/office/powerpoint/2010/main" val="310313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D99F-B761-A046-99B7-AC429B593247}"/>
              </a:ext>
            </a:extLst>
          </p:cNvPr>
          <p:cNvSpPr>
            <a:spLocks noGrp="1"/>
          </p:cNvSpPr>
          <p:nvPr>
            <p:ph type="title"/>
          </p:nvPr>
        </p:nvSpPr>
        <p:spPr/>
        <p:txBody>
          <a:bodyPr/>
          <a:lstStyle/>
          <a:p>
            <a:r>
              <a:rPr lang="en-US" dirty="0"/>
              <a:t>Data Wrangling Drivers</a:t>
            </a:r>
            <a:endParaRPr lang="pl-PL" dirty="0"/>
          </a:p>
        </p:txBody>
      </p:sp>
      <p:sp>
        <p:nvSpPr>
          <p:cNvPr id="3" name="Content Placeholder 2">
            <a:extLst>
              <a:ext uri="{FF2B5EF4-FFF2-40B4-BE49-F238E27FC236}">
                <a16:creationId xmlns:a16="http://schemas.microsoft.com/office/drawing/2014/main" id="{56AA0CC2-2D8B-4A47-98BD-9E32A785A41A}"/>
              </a:ext>
            </a:extLst>
          </p:cNvPr>
          <p:cNvSpPr>
            <a:spLocks noGrp="1"/>
          </p:cNvSpPr>
          <p:nvPr>
            <p:ph idx="1"/>
          </p:nvPr>
        </p:nvSpPr>
        <p:spPr/>
        <p:txBody>
          <a:bodyPr/>
          <a:lstStyle/>
          <a:p>
            <a:r>
              <a:rPr lang="en-US" dirty="0"/>
              <a:t>81% Shorten time to business insight </a:t>
            </a:r>
          </a:p>
          <a:p>
            <a:r>
              <a:rPr lang="en-US" dirty="0"/>
              <a:t>76% Increase data-driven decision making </a:t>
            </a:r>
          </a:p>
          <a:p>
            <a:r>
              <a:rPr lang="en-US" dirty="0"/>
              <a:t>53% Improve reaction time to business conditions </a:t>
            </a:r>
          </a:p>
          <a:p>
            <a:r>
              <a:rPr lang="en-US" dirty="0"/>
              <a:t>49% Operational efficiency for frontline works</a:t>
            </a:r>
          </a:p>
          <a:p>
            <a:r>
              <a:rPr lang="en-US" dirty="0"/>
              <a:t>43% Gain a single, complete view of relevant data</a:t>
            </a:r>
          </a:p>
          <a:p>
            <a:endParaRPr lang="pl-PL" dirty="0"/>
          </a:p>
        </p:txBody>
      </p:sp>
      <p:sp>
        <p:nvSpPr>
          <p:cNvPr id="4" name="Rectangle 3">
            <a:extLst>
              <a:ext uri="{FF2B5EF4-FFF2-40B4-BE49-F238E27FC236}">
                <a16:creationId xmlns:a16="http://schemas.microsoft.com/office/drawing/2014/main" id="{0AA19736-7E61-8C4D-A6F9-69FAD0A560CB}"/>
              </a:ext>
            </a:extLst>
          </p:cNvPr>
          <p:cNvSpPr/>
          <p:nvPr/>
        </p:nvSpPr>
        <p:spPr>
          <a:xfrm>
            <a:off x="827584" y="4005064"/>
            <a:ext cx="7262192" cy="582353"/>
          </a:xfrm>
          <a:prstGeom prst="rect">
            <a:avLst/>
          </a:prstGeom>
        </p:spPr>
        <p:txBody>
          <a:bodyPr vert="horz" lIns="91440" tIns="45720" rIns="91440" bIns="45720" rtlCol="0">
            <a:normAutofit fontScale="85000" lnSpcReduction="20000"/>
          </a:bodyPr>
          <a:lstStyle/>
          <a:p>
            <a:pPr defTabSz="685783">
              <a:spcBef>
                <a:spcPct val="20000"/>
              </a:spcBef>
            </a:pPr>
            <a:r>
              <a:rPr lang="en-US" sz="2100" dirty="0"/>
              <a:t>* According to a TDWI’s Best Practices Report on “Improving Data Preparation for Business Analytics”</a:t>
            </a:r>
          </a:p>
        </p:txBody>
      </p:sp>
    </p:spTree>
    <p:extLst>
      <p:ext uri="{BB962C8B-B14F-4D97-AF65-F5344CB8AC3E}">
        <p14:creationId xmlns:p14="http://schemas.microsoft.com/office/powerpoint/2010/main" val="243074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150E-2444-5B40-98FC-5A7A53CD0422}"/>
              </a:ext>
            </a:extLst>
          </p:cNvPr>
          <p:cNvSpPr>
            <a:spLocks noGrp="1"/>
          </p:cNvSpPr>
          <p:nvPr>
            <p:ph type="title"/>
          </p:nvPr>
        </p:nvSpPr>
        <p:spPr/>
        <p:txBody>
          <a:bodyPr/>
          <a:lstStyle/>
          <a:p>
            <a:r>
              <a:rPr lang="en-US" dirty="0"/>
              <a:t>ETL or Data Wrangling</a:t>
            </a:r>
            <a:endParaRPr lang="pl-PL" dirty="0"/>
          </a:p>
        </p:txBody>
      </p:sp>
      <p:graphicFrame>
        <p:nvGraphicFramePr>
          <p:cNvPr id="4" name="Content Placeholder 4">
            <a:extLst>
              <a:ext uri="{FF2B5EF4-FFF2-40B4-BE49-F238E27FC236}">
                <a16:creationId xmlns:a16="http://schemas.microsoft.com/office/drawing/2014/main" id="{D47EA698-C1AA-EB44-AD2E-29550E138D1A}"/>
              </a:ext>
            </a:extLst>
          </p:cNvPr>
          <p:cNvGraphicFramePr>
            <a:graphicFrameLocks/>
          </p:cNvGraphicFramePr>
          <p:nvPr>
            <p:extLst>
              <p:ext uri="{D42A27DB-BD31-4B8C-83A1-F6EECF244321}">
                <p14:modId xmlns:p14="http://schemas.microsoft.com/office/powerpoint/2010/main" val="91481661"/>
              </p:ext>
            </p:extLst>
          </p:nvPr>
        </p:nvGraphicFramePr>
        <p:xfrm>
          <a:off x="611560" y="1700808"/>
          <a:ext cx="7704856" cy="2324478"/>
        </p:xfrm>
        <a:graphic>
          <a:graphicData uri="http://schemas.openxmlformats.org/drawingml/2006/table">
            <a:tbl>
              <a:tblPr firstRow="1" bandRow="1">
                <a:tableStyleId>{073A0DAA-6AF3-43AB-8588-CEC1D06C72B9}</a:tableStyleId>
              </a:tblPr>
              <a:tblGrid>
                <a:gridCol w="3429479">
                  <a:extLst>
                    <a:ext uri="{9D8B030D-6E8A-4147-A177-3AD203B41FA5}">
                      <a16:colId xmlns:a16="http://schemas.microsoft.com/office/drawing/2014/main" val="20000"/>
                    </a:ext>
                  </a:extLst>
                </a:gridCol>
                <a:gridCol w="4275377">
                  <a:extLst>
                    <a:ext uri="{9D8B030D-6E8A-4147-A177-3AD203B41FA5}">
                      <a16:colId xmlns:a16="http://schemas.microsoft.com/office/drawing/2014/main" val="20001"/>
                    </a:ext>
                  </a:extLst>
                </a:gridCol>
              </a:tblGrid>
              <a:tr h="387413">
                <a:tc>
                  <a:txBody>
                    <a:bodyPr/>
                    <a:lstStyle/>
                    <a:p>
                      <a:pPr algn="ctr"/>
                      <a:r>
                        <a:rPr lang="en-US" dirty="0"/>
                        <a:t>Traditional (ETL)</a:t>
                      </a:r>
                    </a:p>
                  </a:txBody>
                  <a:tcPr marL="98535" marR="98535"/>
                </a:tc>
                <a:tc>
                  <a:txBody>
                    <a:bodyPr/>
                    <a:lstStyle/>
                    <a:p>
                      <a:pPr algn="ctr"/>
                      <a:r>
                        <a:rPr lang="en-US" dirty="0"/>
                        <a:t>Data Wrangling</a:t>
                      </a:r>
                    </a:p>
                  </a:txBody>
                  <a:tcPr marL="98535" marR="98535"/>
                </a:tc>
                <a:extLst>
                  <a:ext uri="{0D108BD9-81ED-4DB2-BD59-A6C34878D82A}">
                    <a16:rowId xmlns:a16="http://schemas.microsoft.com/office/drawing/2014/main" val="10000"/>
                  </a:ext>
                </a:extLst>
              </a:tr>
              <a:tr h="387413">
                <a:tc>
                  <a:txBody>
                    <a:bodyPr/>
                    <a:lstStyle/>
                    <a:p>
                      <a:r>
                        <a:rPr lang="en-US" dirty="0"/>
                        <a:t>Done by IT</a:t>
                      </a:r>
                    </a:p>
                  </a:txBody>
                  <a:tcPr marL="98535" marR="98535"/>
                </a:tc>
                <a:tc>
                  <a:txBody>
                    <a:bodyPr/>
                    <a:lstStyle/>
                    <a:p>
                      <a:r>
                        <a:rPr lang="en-US" dirty="0"/>
                        <a:t>Done by data analysts, data scientists, power users</a:t>
                      </a:r>
                    </a:p>
                  </a:txBody>
                  <a:tcPr marL="98535" marR="98535"/>
                </a:tc>
                <a:extLst>
                  <a:ext uri="{0D108BD9-81ED-4DB2-BD59-A6C34878D82A}">
                    <a16:rowId xmlns:a16="http://schemas.microsoft.com/office/drawing/2014/main" val="2044811846"/>
                  </a:ext>
                </a:extLst>
              </a:tr>
              <a:tr h="387413">
                <a:tc>
                  <a:txBody>
                    <a:bodyPr/>
                    <a:lstStyle/>
                    <a:p>
                      <a:r>
                        <a:rPr lang="en-US" dirty="0"/>
                        <a:t>Enterprise reporting</a:t>
                      </a:r>
                    </a:p>
                  </a:txBody>
                  <a:tcPr marL="98535" marR="98535"/>
                </a:tc>
                <a:tc>
                  <a:txBody>
                    <a:bodyPr/>
                    <a:lstStyle/>
                    <a:p>
                      <a:r>
                        <a:rPr lang="en-US" dirty="0"/>
                        <a:t>Exploratory projects, Data Discovery, Prototyping</a:t>
                      </a:r>
                    </a:p>
                  </a:txBody>
                  <a:tcPr marL="98535" marR="98535"/>
                </a:tc>
                <a:extLst>
                  <a:ext uri="{0D108BD9-81ED-4DB2-BD59-A6C34878D82A}">
                    <a16:rowId xmlns:a16="http://schemas.microsoft.com/office/drawing/2014/main" val="10001"/>
                  </a:ext>
                </a:extLst>
              </a:tr>
              <a:tr h="387413">
                <a:tc>
                  <a:txBody>
                    <a:bodyPr/>
                    <a:lstStyle/>
                    <a:p>
                      <a:r>
                        <a:rPr lang="en-US" dirty="0"/>
                        <a:t>Long</a:t>
                      </a:r>
                      <a:r>
                        <a:rPr lang="en-US" baseline="0" dirty="0"/>
                        <a:t>-term projects</a:t>
                      </a:r>
                      <a:endParaRPr lang="en-US" dirty="0"/>
                    </a:p>
                  </a:txBody>
                  <a:tcPr marL="98535" marR="98535"/>
                </a:tc>
                <a:tc>
                  <a:txBody>
                    <a:bodyPr/>
                    <a:lstStyle/>
                    <a:p>
                      <a:r>
                        <a:rPr lang="en-US" dirty="0"/>
                        <a:t>Quick wins</a:t>
                      </a:r>
                    </a:p>
                  </a:txBody>
                  <a:tcPr marL="98535" marR="98535"/>
                </a:tc>
                <a:extLst>
                  <a:ext uri="{0D108BD9-81ED-4DB2-BD59-A6C34878D82A}">
                    <a16:rowId xmlns:a16="http://schemas.microsoft.com/office/drawing/2014/main" val="10002"/>
                  </a:ext>
                </a:extLst>
              </a:tr>
              <a:tr h="387413">
                <a:tc>
                  <a:txBody>
                    <a:bodyPr/>
                    <a:lstStyle/>
                    <a:p>
                      <a:r>
                        <a:rPr lang="en-US" dirty="0"/>
                        <a:t>Data Standards</a:t>
                      </a:r>
                    </a:p>
                  </a:txBody>
                  <a:tcPr marL="98535" marR="98535"/>
                </a:tc>
                <a:tc>
                  <a:txBody>
                    <a:bodyPr/>
                    <a:lstStyle/>
                    <a:p>
                      <a:r>
                        <a:rPr lang="en-US" dirty="0"/>
                        <a:t>Little documentation and governance</a:t>
                      </a:r>
                    </a:p>
                  </a:txBody>
                  <a:tcPr marL="98535" marR="98535"/>
                </a:tc>
                <a:extLst>
                  <a:ext uri="{0D108BD9-81ED-4DB2-BD59-A6C34878D82A}">
                    <a16:rowId xmlns:a16="http://schemas.microsoft.com/office/drawing/2014/main" val="10003"/>
                  </a:ext>
                </a:extLst>
              </a:tr>
              <a:tr h="387413">
                <a:tc>
                  <a:txBody>
                    <a:bodyPr/>
                    <a:lstStyle/>
                    <a:p>
                      <a:r>
                        <a:rPr lang="en-US" dirty="0"/>
                        <a:t>Metadata &amp; Governance</a:t>
                      </a:r>
                    </a:p>
                  </a:txBody>
                  <a:tcPr marL="98535" marR="98535"/>
                </a:tc>
                <a:tc>
                  <a:txBody>
                    <a:bodyPr/>
                    <a:lstStyle/>
                    <a:p>
                      <a:r>
                        <a:rPr lang="en-US" dirty="0"/>
                        <a:t>Detailing ETL Requirements,</a:t>
                      </a:r>
                      <a:r>
                        <a:rPr lang="en-US" baseline="0" dirty="0"/>
                        <a:t> Precursor to ETL build</a:t>
                      </a:r>
                      <a:endParaRPr lang="en-US" dirty="0"/>
                    </a:p>
                  </a:txBody>
                  <a:tcPr marL="98535" marR="9853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820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A538-F4C3-3047-87DC-247A454E950C}"/>
              </a:ext>
            </a:extLst>
          </p:cNvPr>
          <p:cNvSpPr>
            <a:spLocks noGrp="1"/>
          </p:cNvSpPr>
          <p:nvPr>
            <p:ph type="title"/>
          </p:nvPr>
        </p:nvSpPr>
        <p:spPr/>
        <p:txBody>
          <a:bodyPr/>
          <a:lstStyle/>
          <a:p>
            <a:r>
              <a:rPr lang="en-US" dirty="0"/>
              <a:t>Choosing a Data Wrangling Tool </a:t>
            </a:r>
            <a:endParaRPr lang="pl-PL" dirty="0"/>
          </a:p>
        </p:txBody>
      </p:sp>
      <p:pic>
        <p:nvPicPr>
          <p:cNvPr id="4" name="Content Placeholder 3">
            <a:extLst>
              <a:ext uri="{FF2B5EF4-FFF2-40B4-BE49-F238E27FC236}">
                <a16:creationId xmlns:a16="http://schemas.microsoft.com/office/drawing/2014/main" id="{AE8C7BFF-E2F2-524C-A20D-DD97E36FC270}"/>
              </a:ext>
            </a:extLst>
          </p:cNvPr>
          <p:cNvPicPr>
            <a:picLocks noGrp="1" noChangeAspect="1"/>
          </p:cNvPicPr>
          <p:nvPr>
            <p:ph idx="1"/>
          </p:nvPr>
        </p:nvPicPr>
        <p:blipFill>
          <a:blip r:embed="rId2"/>
          <a:stretch>
            <a:fillRect/>
          </a:stretch>
        </p:blipFill>
        <p:spPr>
          <a:xfrm>
            <a:off x="2397515" y="1600200"/>
            <a:ext cx="4348970" cy="4525963"/>
          </a:xfrm>
          <a:prstGeom prst="rect">
            <a:avLst/>
          </a:prstGeom>
        </p:spPr>
      </p:pic>
      <p:sp>
        <p:nvSpPr>
          <p:cNvPr id="5" name="TextBox 4">
            <a:extLst>
              <a:ext uri="{FF2B5EF4-FFF2-40B4-BE49-F238E27FC236}">
                <a16:creationId xmlns:a16="http://schemas.microsoft.com/office/drawing/2014/main" id="{53D70B26-98FD-B34C-BE2F-F9C8AD91CFA1}"/>
              </a:ext>
            </a:extLst>
          </p:cNvPr>
          <p:cNvSpPr txBox="1"/>
          <p:nvPr/>
        </p:nvSpPr>
        <p:spPr>
          <a:xfrm>
            <a:off x="2267744" y="5974779"/>
            <a:ext cx="4916987" cy="369332"/>
          </a:xfrm>
          <a:prstGeom prst="rect">
            <a:avLst/>
          </a:prstGeom>
          <a:noFill/>
        </p:spPr>
        <p:txBody>
          <a:bodyPr wrap="none" rtlCol="0">
            <a:spAutoFit/>
          </a:bodyPr>
          <a:lstStyle/>
          <a:p>
            <a:pPr algn="ctr"/>
            <a:r>
              <a:rPr lang="en-US" dirty="0"/>
              <a:t>Forrester Wave™: Data Preparation Tools, Q1 2017</a:t>
            </a:r>
          </a:p>
        </p:txBody>
      </p:sp>
    </p:spTree>
    <p:extLst>
      <p:ext uri="{BB962C8B-B14F-4D97-AF65-F5344CB8AC3E}">
        <p14:creationId xmlns:p14="http://schemas.microsoft.com/office/powerpoint/2010/main" val="2275443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Motyw2">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tyw2" id="{3E448EB5-774B-461A-8124-EA406C713B1A}" vid="{5CF9D57A-5E5F-4F1B-94EE-8D3CA1AFF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1C96A798680742B33A0ADD32F14451" ma:contentTypeVersion="8" ma:contentTypeDescription="Create a new document." ma:contentTypeScope="" ma:versionID="fd99cba440b4434c804831024b4190c5">
  <xsd:schema xmlns:xsd="http://www.w3.org/2001/XMLSchema" xmlns:xs="http://www.w3.org/2001/XMLSchema" xmlns:p="http://schemas.microsoft.com/office/2006/metadata/properties" xmlns:ns2="1e38a84a-0a9d-4fd2-8f3e-b3572424a079" xmlns:ns3="1f0a140a-8aea-4c2f-8328-a34ab5a9c708" targetNamespace="http://schemas.microsoft.com/office/2006/metadata/properties" ma:root="true" ma:fieldsID="5854e30a67b484665d9f319270189fcd" ns2:_="" ns3:_="">
    <xsd:import namespace="1e38a84a-0a9d-4fd2-8f3e-b3572424a079"/>
    <xsd:import namespace="1f0a140a-8aea-4c2f-8328-a34ab5a9c7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8a84a-0a9d-4fd2-8f3e-b3572424a0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0a140a-8aea-4c2f-8328-a34ab5a9c70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DF79C9-39EC-4539-8E0B-3F4878888129}"/>
</file>

<file path=customXml/itemProps2.xml><?xml version="1.0" encoding="utf-8"?>
<ds:datastoreItem xmlns:ds="http://schemas.openxmlformats.org/officeDocument/2006/customXml" ds:itemID="{81099842-9FBC-4DFE-8C16-19BF75EEC756}"/>
</file>

<file path=customXml/itemProps3.xml><?xml version="1.0" encoding="utf-8"?>
<ds:datastoreItem xmlns:ds="http://schemas.openxmlformats.org/officeDocument/2006/customXml" ds:itemID="{958BC7F8-9FF6-420D-A9DC-988757D3B2D9}"/>
</file>

<file path=docProps/app.xml><?xml version="1.0" encoding="utf-8"?>
<Properties xmlns="http://schemas.openxmlformats.org/officeDocument/2006/extended-properties" xmlns:vt="http://schemas.openxmlformats.org/officeDocument/2006/docPropsVTypes">
  <Template>Prezentacja4_3</Template>
  <TotalTime>3398</TotalTime>
  <Words>485</Words>
  <Application>Microsoft Macintosh PowerPoint</Application>
  <PresentationFormat>On-screen Show (4:3)</PresentationFormat>
  <Paragraphs>114</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Black</vt:lpstr>
      <vt:lpstr>Calibri</vt:lpstr>
      <vt:lpstr>Gotham</vt:lpstr>
      <vt:lpstr>Open Sans</vt:lpstr>
      <vt:lpstr>Proxima Nova Bl</vt:lpstr>
      <vt:lpstr>Proxima Nova Black</vt:lpstr>
      <vt:lpstr>Segoe Light</vt:lpstr>
      <vt:lpstr>Segoe UI</vt:lpstr>
      <vt:lpstr>Motyw2</vt:lpstr>
      <vt:lpstr>PowerPoint Presentation</vt:lpstr>
      <vt:lpstr>Get data insights faster with  Data Wrangling</vt:lpstr>
      <vt:lpstr>About me</vt:lpstr>
      <vt:lpstr>Agenda</vt:lpstr>
      <vt:lpstr>What is Data Wrangling?</vt:lpstr>
      <vt:lpstr>Place of Data Wrangling</vt:lpstr>
      <vt:lpstr>Data Wrangling Drivers</vt:lpstr>
      <vt:lpstr>ETL or Data Wrangling</vt:lpstr>
      <vt:lpstr>Choosing a Data Wrangling Tool </vt:lpstr>
      <vt:lpstr>PowerPoint Presentation</vt:lpstr>
      <vt:lpstr>What is Trifacta?</vt:lpstr>
      <vt:lpstr>Situating in Data Lake</vt:lpstr>
      <vt:lpstr>Common Data Wrangling Use Cases with Trifacta</vt:lpstr>
      <vt:lpstr>Integration with Hadoop</vt:lpstr>
      <vt:lpstr>Integration in Google Cloud Ecosystem</vt:lpstr>
      <vt:lpstr>Trifacta Architecture on AWS</vt:lpstr>
      <vt:lpstr>Trifacta Architecture on Microsoft Azure</vt:lpstr>
      <vt:lpstr>Execution engines</vt:lpstr>
      <vt:lpstr>Technical Approaches to Anyscale Interactivity</vt:lpstr>
      <vt:lpstr>Sampling strategy</vt:lpstr>
      <vt:lpstr>Demo scenario</vt:lpstr>
      <vt:lpstr>DEMO</vt:lpstr>
      <vt:lpstr>Trifacta benefits</vt:lpstr>
      <vt:lpstr>Useful Links</vt:lpstr>
      <vt:lpstr>PowerPoint Presentation</vt:lpstr>
    </vt:vector>
  </TitlesOfParts>
  <Company>PLSSUG</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Kulgan</dc:creator>
  <cp:lastModifiedBy>Sergiy Lunyakin</cp:lastModifiedBy>
  <cp:revision>219</cp:revision>
  <dcterms:created xsi:type="dcterms:W3CDTF">2011-11-24T02:19:03Z</dcterms:created>
  <dcterms:modified xsi:type="dcterms:W3CDTF">2018-05-15T19:13:08Z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0x010100F11C96A798680742B33A0ADD32F14451</vt:lpwstr>
  </property>
</Properties>
</file>