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4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39.xml" ContentType="application/vnd.openxmlformats-officedocument.presentationml.slide+xml"/>
  <Override PartName="/ppt/slides/slide25.xml" ContentType="application/vnd.openxmlformats-officedocument.presentationml.slide+xml"/>
  <Override PartName="/ppt/slides/slide41.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36.xml" ContentType="application/vnd.openxmlformats-officedocument.presentationml.slide+xml"/>
  <Override PartName="/ppt/slides/slide27.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9.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40.xml" ContentType="application/vnd.openxmlformats-officedocument.presentationml.notesSlide+xml"/>
  <Override PartName="/ppt/notesSlides/notesSlide44.xml" ContentType="application/vnd.openxmlformats-officedocument.presentationml.notesSlide+xml"/>
  <Override PartName="/ppt/notesSlides/notesSlide42.xml" ContentType="application/vnd.openxmlformats-officedocument.presentationml.notesSlide+xml"/>
  <Override PartName="/ppt/notesSlides/notesSlide36.xml" ContentType="application/vnd.openxmlformats-officedocument.presentationml.notesSlide+xml"/>
  <Override PartName="/ppt/notesSlides/notesSlide41.xml" ContentType="application/vnd.openxmlformats-officedocument.presentationml.notesSlide+xml"/>
  <Override PartName="/ppt/notesSlides/notesSlide38.xml" ContentType="application/vnd.openxmlformats-officedocument.presentationml.notesSlide+xml"/>
  <Override PartName="/ppt/notesSlides/notesSlide43.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48.xml" ContentType="application/vnd.openxmlformats-officedocument.presentationml.notesSlide+xml"/>
  <Override PartName="/ppt/notesSlides/notesSlide26.xml" ContentType="application/vnd.openxmlformats-officedocument.presentationml.notesSlide+xml"/>
  <Override PartName="/ppt/notesSlides/notesSlide31.xml" ContentType="application/vnd.openxmlformats-officedocument.presentationml.notesSlide+xml"/>
  <Override PartName="/ppt/notesSlides/notesSlide47.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handoutMasterIdLst>
    <p:handoutMasterId r:id="rId51"/>
  </p:handoutMasterIdLst>
  <p:sldIdLst>
    <p:sldId id="293" r:id="rId2"/>
    <p:sldId id="290" r:id="rId3"/>
    <p:sldId id="289" r:id="rId4"/>
    <p:sldId id="294" r:id="rId5"/>
    <p:sldId id="323" r:id="rId6"/>
    <p:sldId id="336" r:id="rId7"/>
    <p:sldId id="335" r:id="rId8"/>
    <p:sldId id="334" r:id="rId9"/>
    <p:sldId id="297" r:id="rId10"/>
    <p:sldId id="312" r:id="rId11"/>
    <p:sldId id="322" r:id="rId12"/>
    <p:sldId id="324" r:id="rId13"/>
    <p:sldId id="298" r:id="rId14"/>
    <p:sldId id="310" r:id="rId15"/>
    <p:sldId id="311" r:id="rId16"/>
    <p:sldId id="325" r:id="rId17"/>
    <p:sldId id="299" r:id="rId18"/>
    <p:sldId id="316" r:id="rId19"/>
    <p:sldId id="337" r:id="rId20"/>
    <p:sldId id="341" r:id="rId21"/>
    <p:sldId id="321" r:id="rId22"/>
    <p:sldId id="326" r:id="rId23"/>
    <p:sldId id="300" r:id="rId24"/>
    <p:sldId id="317" r:id="rId25"/>
    <p:sldId id="313" r:id="rId26"/>
    <p:sldId id="327" r:id="rId27"/>
    <p:sldId id="301" r:id="rId28"/>
    <p:sldId id="319" r:id="rId29"/>
    <p:sldId id="328" r:id="rId30"/>
    <p:sldId id="302" r:id="rId31"/>
    <p:sldId id="320" r:id="rId32"/>
    <p:sldId id="314" r:id="rId33"/>
    <p:sldId id="339" r:id="rId34"/>
    <p:sldId id="315" r:id="rId35"/>
    <p:sldId id="329" r:id="rId36"/>
    <p:sldId id="303" r:id="rId37"/>
    <p:sldId id="330" r:id="rId38"/>
    <p:sldId id="304" r:id="rId39"/>
    <p:sldId id="331" r:id="rId40"/>
    <p:sldId id="305" r:id="rId41"/>
    <p:sldId id="340" r:id="rId42"/>
    <p:sldId id="332" r:id="rId43"/>
    <p:sldId id="306" r:id="rId44"/>
    <p:sldId id="333" r:id="rId45"/>
    <p:sldId id="307" r:id="rId46"/>
    <p:sldId id="308" r:id="rId47"/>
    <p:sldId id="345" r:id="rId48"/>
    <p:sldId id="309" r:id="rId49"/>
  </p:sldIdLst>
  <p:sldSz cx="9144000" cy="6858000" type="screen4x3"/>
  <p:notesSz cx="6888163" cy="100218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B"/>
    <a:srgbClr val="FCC8A0"/>
    <a:srgbClr val="F79647"/>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 z motywem 1 — Ak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74129" autoAdjust="0"/>
  </p:normalViewPr>
  <p:slideViewPr>
    <p:cSldViewPr>
      <p:cViewPr varScale="1">
        <p:scale>
          <a:sx n="87" d="100"/>
          <a:sy n="87" d="100"/>
        </p:scale>
        <p:origin x="110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84871" cy="502835"/>
          </a:xfrm>
          <a:prstGeom prst="rect">
            <a:avLst/>
          </a:prstGeom>
        </p:spPr>
        <p:txBody>
          <a:bodyPr vert="horz" lIns="96625" tIns="48312" rIns="96625" bIns="48312" rtlCol="0"/>
          <a:lstStyle>
            <a:lvl1pPr algn="l">
              <a:defRPr sz="1300"/>
            </a:lvl1pPr>
          </a:lstStyle>
          <a:p>
            <a:endParaRPr lang="en-US"/>
          </a:p>
        </p:txBody>
      </p:sp>
      <p:sp>
        <p:nvSpPr>
          <p:cNvPr id="3" name="Symbol zastępczy daty 2"/>
          <p:cNvSpPr>
            <a:spLocks noGrp="1"/>
          </p:cNvSpPr>
          <p:nvPr>
            <p:ph type="dt" sz="quarter" idx="1"/>
          </p:nvPr>
        </p:nvSpPr>
        <p:spPr>
          <a:xfrm>
            <a:off x="3901698" y="0"/>
            <a:ext cx="2984871" cy="502835"/>
          </a:xfrm>
          <a:prstGeom prst="rect">
            <a:avLst/>
          </a:prstGeom>
        </p:spPr>
        <p:txBody>
          <a:bodyPr vert="horz" lIns="96625" tIns="48312" rIns="96625" bIns="48312" rtlCol="0"/>
          <a:lstStyle>
            <a:lvl1pPr algn="r">
              <a:defRPr sz="1300"/>
            </a:lvl1pPr>
          </a:lstStyle>
          <a:p>
            <a:fld id="{48B9CA49-2710-433E-ABB8-A4798B0CF6D4}" type="datetimeFigureOut">
              <a:rPr lang="en-US" smtClean="0"/>
              <a:t>5/18/2018</a:t>
            </a:fld>
            <a:endParaRPr lang="en-US"/>
          </a:p>
        </p:txBody>
      </p:sp>
      <p:sp>
        <p:nvSpPr>
          <p:cNvPr id="4" name="Symbol zastępczy stopki 3"/>
          <p:cNvSpPr>
            <a:spLocks noGrp="1"/>
          </p:cNvSpPr>
          <p:nvPr>
            <p:ph type="ftr" sz="quarter" idx="2"/>
          </p:nvPr>
        </p:nvSpPr>
        <p:spPr>
          <a:xfrm>
            <a:off x="0" y="9519055"/>
            <a:ext cx="2984871" cy="502834"/>
          </a:xfrm>
          <a:prstGeom prst="rect">
            <a:avLst/>
          </a:prstGeom>
        </p:spPr>
        <p:txBody>
          <a:bodyPr vert="horz" lIns="96625" tIns="48312" rIns="96625" bIns="48312" rtlCol="0" anchor="b"/>
          <a:lstStyle>
            <a:lvl1pPr algn="l">
              <a:defRPr sz="1300"/>
            </a:lvl1pPr>
          </a:lstStyle>
          <a:p>
            <a:endParaRPr lang="en-US"/>
          </a:p>
        </p:txBody>
      </p:sp>
      <p:sp>
        <p:nvSpPr>
          <p:cNvPr id="5" name="Symbol zastępczy numeru slajdu 4"/>
          <p:cNvSpPr>
            <a:spLocks noGrp="1"/>
          </p:cNvSpPr>
          <p:nvPr>
            <p:ph type="sldNum" sz="quarter" idx="3"/>
          </p:nvPr>
        </p:nvSpPr>
        <p:spPr>
          <a:xfrm>
            <a:off x="3901698" y="9519055"/>
            <a:ext cx="2984871" cy="502834"/>
          </a:xfrm>
          <a:prstGeom prst="rect">
            <a:avLst/>
          </a:prstGeom>
        </p:spPr>
        <p:txBody>
          <a:bodyPr vert="horz" lIns="96625" tIns="48312" rIns="96625" bIns="48312" rtlCol="0" anchor="b"/>
          <a:lstStyle>
            <a:lvl1pPr algn="r">
              <a:defRPr sz="1300"/>
            </a:lvl1pPr>
          </a:lstStyle>
          <a:p>
            <a:fld id="{7C906ACD-4EAD-4FD8-AE30-F01FC7A2A51E}" type="slidenum">
              <a:rPr lang="en-US" smtClean="0"/>
              <a:t>‹#›</a:t>
            </a:fld>
            <a:endParaRPr lang="en-US"/>
          </a:p>
        </p:txBody>
      </p:sp>
    </p:spTree>
    <p:extLst>
      <p:ext uri="{BB962C8B-B14F-4D97-AF65-F5344CB8AC3E}">
        <p14:creationId xmlns:p14="http://schemas.microsoft.com/office/powerpoint/2010/main" val="2295796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1094"/>
          </a:xfrm>
          <a:prstGeom prst="rect">
            <a:avLst/>
          </a:prstGeom>
        </p:spPr>
        <p:txBody>
          <a:bodyPr vert="horz" lIns="96625" tIns="48312" rIns="96625" bIns="48312" rtlCol="0"/>
          <a:lstStyle>
            <a:lvl1pPr algn="l">
              <a:defRPr sz="1300"/>
            </a:lvl1pPr>
          </a:lstStyle>
          <a:p>
            <a:endParaRPr lang="en-US" dirty="0"/>
          </a:p>
        </p:txBody>
      </p:sp>
      <p:sp>
        <p:nvSpPr>
          <p:cNvPr id="3" name="Date Placeholder 2"/>
          <p:cNvSpPr>
            <a:spLocks noGrp="1"/>
          </p:cNvSpPr>
          <p:nvPr>
            <p:ph type="dt" idx="1"/>
          </p:nvPr>
        </p:nvSpPr>
        <p:spPr>
          <a:xfrm>
            <a:off x="3901698" y="0"/>
            <a:ext cx="2984871" cy="501094"/>
          </a:xfrm>
          <a:prstGeom prst="rect">
            <a:avLst/>
          </a:prstGeom>
        </p:spPr>
        <p:txBody>
          <a:bodyPr vert="horz" lIns="96625" tIns="48312" rIns="96625" bIns="48312" rtlCol="0"/>
          <a:lstStyle>
            <a:lvl1pPr algn="r">
              <a:defRPr sz="1300"/>
            </a:lvl1pPr>
          </a:lstStyle>
          <a:p>
            <a:fld id="{21FB4422-3DC8-45BE-B0A0-D87D16501A8D}" type="datetimeFigureOut">
              <a:rPr lang="en-US" smtClean="0"/>
              <a:pPr/>
              <a:t>5/18/2018</a:t>
            </a:fld>
            <a:endParaRPr lang="en-US" dirty="0"/>
          </a:p>
        </p:txBody>
      </p:sp>
      <p:sp>
        <p:nvSpPr>
          <p:cNvPr id="4" name="Slide Image Placeholder 3"/>
          <p:cNvSpPr>
            <a:spLocks noGrp="1" noRot="1" noChangeAspect="1"/>
          </p:cNvSpPr>
          <p:nvPr>
            <p:ph type="sldImg" idx="2"/>
          </p:nvPr>
        </p:nvSpPr>
        <p:spPr>
          <a:xfrm>
            <a:off x="938213" y="750888"/>
            <a:ext cx="5011737" cy="3759200"/>
          </a:xfrm>
          <a:prstGeom prst="rect">
            <a:avLst/>
          </a:prstGeom>
          <a:noFill/>
          <a:ln w="12700">
            <a:solidFill>
              <a:prstClr val="black"/>
            </a:solidFill>
          </a:ln>
        </p:spPr>
        <p:txBody>
          <a:bodyPr vert="horz" lIns="96625" tIns="48312" rIns="96625" bIns="48312" rtlCol="0" anchor="ctr"/>
          <a:lstStyle/>
          <a:p>
            <a:endParaRPr lang="en-US" dirty="0"/>
          </a:p>
        </p:txBody>
      </p:sp>
      <p:sp>
        <p:nvSpPr>
          <p:cNvPr id="5" name="Notes Placeholder 4"/>
          <p:cNvSpPr>
            <a:spLocks noGrp="1"/>
          </p:cNvSpPr>
          <p:nvPr>
            <p:ph type="body" sz="quarter" idx="3"/>
          </p:nvPr>
        </p:nvSpPr>
        <p:spPr>
          <a:xfrm>
            <a:off x="688817" y="4760397"/>
            <a:ext cx="5510530" cy="4509850"/>
          </a:xfrm>
          <a:prstGeom prst="rect">
            <a:avLst/>
          </a:prstGeom>
        </p:spPr>
        <p:txBody>
          <a:bodyPr vert="horz" lIns="96625" tIns="48312" rIns="96625" bIns="4831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9054"/>
            <a:ext cx="2984871" cy="501094"/>
          </a:xfrm>
          <a:prstGeom prst="rect">
            <a:avLst/>
          </a:prstGeom>
        </p:spPr>
        <p:txBody>
          <a:bodyPr vert="horz" lIns="96625" tIns="48312" rIns="96625" bIns="4831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01698" y="9519054"/>
            <a:ext cx="2984871" cy="501094"/>
          </a:xfrm>
          <a:prstGeom prst="rect">
            <a:avLst/>
          </a:prstGeom>
        </p:spPr>
        <p:txBody>
          <a:bodyPr vert="horz" lIns="96625" tIns="48312" rIns="96625" bIns="48312" rtlCol="0" anchor="b"/>
          <a:lstStyle>
            <a:lvl1pPr algn="r">
              <a:defRPr sz="1300"/>
            </a:lvl1pPr>
          </a:lstStyle>
          <a:p>
            <a:fld id="{CE9B941C-C958-4D16-B65B-3FFA13E93F71}" type="slidenum">
              <a:rPr lang="en-US" smtClean="0"/>
              <a:pPr/>
              <a:t>‹#›</a:t>
            </a:fld>
            <a:endParaRPr lang="en-US" dirty="0"/>
          </a:p>
        </p:txBody>
      </p:sp>
    </p:spTree>
    <p:extLst>
      <p:ext uri="{BB962C8B-B14F-4D97-AF65-F5344CB8AC3E}">
        <p14:creationId xmlns:p14="http://schemas.microsoft.com/office/powerpoint/2010/main" val="3306316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cial.msdn.microsoft.com/Forums/en-US/sqlanalysisservices/thread/6e4e0cf3-dd4f-4b5a-92bf-497a2ed4aed4"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www.youtube.com/watch?v=JaJ7IFJtt-E" TargetMode="External"/><Relationship Id="rId5" Type="http://schemas.openxmlformats.org/officeDocument/2006/relationships/hyperlink" Target="http://geekswithblogs.net/darrengosbell/archive/2008/12/02/ssas-are-my-aggregations-processed.aspx" TargetMode="External"/><Relationship Id="rId4" Type="http://schemas.openxmlformats.org/officeDocument/2006/relationships/hyperlink" Target="http://www.crossjoin.co.uk/"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qlbits.com/Sessions/Event8/Automating_SSAS_cube_documentation_using_SSRS_DMV_and_Spatial_Data"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docs.microsoft.com/en-us/azure/data-catalog/data-catalog-dsr"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blogs.prodata.ie/post/Selecting-Hardware-for-Analysis-Services-(10GB-1TB-size).aspx"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Test </a:t>
            </a:r>
            <a:r>
              <a:rPr lang="en-US" dirty="0" err="1"/>
              <a:t>notatek</a:t>
            </a:r>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1</a:t>
            </a:fld>
            <a:endParaRPr lang="en-US" dirty="0"/>
          </a:p>
        </p:txBody>
      </p:sp>
    </p:spTree>
    <p:extLst>
      <p:ext uri="{BB962C8B-B14F-4D97-AF65-F5344CB8AC3E}">
        <p14:creationId xmlns:p14="http://schemas.microsoft.com/office/powerpoint/2010/main" val="763836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10</a:t>
            </a:fld>
            <a:endParaRPr lang="en-US" dirty="0"/>
          </a:p>
        </p:txBody>
      </p:sp>
    </p:spTree>
    <p:extLst>
      <p:ext uri="{BB962C8B-B14F-4D97-AF65-F5344CB8AC3E}">
        <p14:creationId xmlns:p14="http://schemas.microsoft.com/office/powerpoint/2010/main" val="1600115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If you can’t see </a:t>
            </a:r>
            <a:r>
              <a:rPr lang="en-US" dirty="0" err="1"/>
              <a:t>ssas</a:t>
            </a:r>
            <a:r>
              <a:rPr lang="en-US" dirty="0"/>
              <a:t> counters - https://andyhogg.wordpress.com/2014/10/03/repairing-dropped-ssas-performance-counters/</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11</a:t>
            </a:fld>
            <a:endParaRPr lang="en-US" dirty="0"/>
          </a:p>
        </p:txBody>
      </p:sp>
    </p:spTree>
    <p:extLst>
      <p:ext uri="{BB962C8B-B14F-4D97-AF65-F5344CB8AC3E}">
        <p14:creationId xmlns:p14="http://schemas.microsoft.com/office/powerpoint/2010/main" val="2656602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Word cloud - https://worditout.com/word-cloud/create</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12</a:t>
            </a:fld>
            <a:endParaRPr lang="en-US" dirty="0"/>
          </a:p>
        </p:txBody>
      </p:sp>
    </p:spTree>
    <p:extLst>
      <p:ext uri="{BB962C8B-B14F-4D97-AF65-F5344CB8AC3E}">
        <p14:creationId xmlns:p14="http://schemas.microsoft.com/office/powerpoint/2010/main" val="3421045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181171" indent="-181171" defTabSz="966246">
              <a:buFont typeface="Arial" panose="020B0604020202020204" pitchFamily="34" charset="0"/>
              <a:buChar char="•"/>
            </a:pPr>
            <a:r>
              <a:rPr lang="en-US" dirty="0"/>
              <a:t>Re overflow</a:t>
            </a:r>
          </a:p>
          <a:p>
            <a:r>
              <a:rPr lang="en-US" dirty="0"/>
              <a:t>http://geekswithblogs.net/darrengosbell/archive/2006/11/27/99190.aspx</a:t>
            </a:r>
          </a:p>
          <a:p>
            <a:endParaRPr lang="en-US" dirty="0"/>
          </a:p>
          <a:p>
            <a:r>
              <a:rPr lang="en-US" sz="1300" dirty="0"/>
              <a:t>If you set up a 2 record fact table with 2 billion in each amount column and the measure's data type as int, you get the following result. </a:t>
            </a:r>
          </a:p>
          <a:p>
            <a:r>
              <a:rPr lang="en-US" dirty="0">
                <a:effectLst/>
              </a:rPr>
              <a:t>2000000000  Record 1 </a:t>
            </a:r>
          </a:p>
          <a:p>
            <a:r>
              <a:rPr lang="en-US" dirty="0">
                <a:effectLst/>
              </a:rPr>
              <a:t>2000000000  Record 2 </a:t>
            </a:r>
          </a:p>
          <a:p>
            <a:r>
              <a:rPr lang="en-US" dirty="0">
                <a:effectLst/>
              </a:rPr>
              <a:t>-294967296  Total &lt;= Overflow!</a:t>
            </a:r>
          </a:p>
          <a:p>
            <a:r>
              <a:rPr lang="en-US" sz="1300" dirty="0"/>
              <a:t>Whereas when you change the data type of the measure to </a:t>
            </a:r>
            <a:r>
              <a:rPr lang="en-US" sz="1300" dirty="0" err="1"/>
              <a:t>bigint</a:t>
            </a:r>
            <a:r>
              <a:rPr lang="en-US" sz="1300" dirty="0"/>
              <a:t>, you get the following (correct) result </a:t>
            </a:r>
          </a:p>
          <a:p>
            <a:r>
              <a:rPr lang="en-US" dirty="0">
                <a:effectLst/>
              </a:rPr>
              <a:t>2000000000  Record 1 </a:t>
            </a:r>
          </a:p>
          <a:p>
            <a:r>
              <a:rPr lang="en-US" dirty="0">
                <a:effectLst/>
              </a:rPr>
              <a:t>2000000000  Record 2 </a:t>
            </a:r>
          </a:p>
          <a:p>
            <a:r>
              <a:rPr lang="en-US" dirty="0">
                <a:effectLst/>
              </a:rPr>
              <a:t>4000000000  Total </a:t>
            </a:r>
          </a:p>
          <a:p>
            <a:endParaRPr lang="en-US" dirty="0">
              <a:effectLst/>
            </a:endParaRPr>
          </a:p>
          <a:p>
            <a:r>
              <a:rPr lang="en-US" dirty="0">
                <a:effectLst/>
              </a:rPr>
              <a:t>* Re data types: </a:t>
            </a:r>
            <a:r>
              <a:rPr lang="en-US" sz="1300" dirty="0"/>
              <a:t>White Paper: Precision Considerations for Analysis Services Users</a:t>
            </a:r>
            <a:endParaRPr lang="en-US" dirty="0">
              <a:effectLst/>
            </a:endParaRPr>
          </a:p>
          <a:p>
            <a:r>
              <a:rPr lang="en-US" dirty="0">
                <a:effectLst/>
              </a:rPr>
              <a:t>https://www.microsoft.com/en-us/download/details.aspx?id=4106</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13</a:t>
            </a:fld>
            <a:endParaRPr lang="en-US" dirty="0"/>
          </a:p>
        </p:txBody>
      </p:sp>
    </p:spTree>
    <p:extLst>
      <p:ext uri="{BB962C8B-B14F-4D97-AF65-F5344CB8AC3E}">
        <p14:creationId xmlns:p14="http://schemas.microsoft.com/office/powerpoint/2010/main" val="1709612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14</a:t>
            </a:fld>
            <a:endParaRPr lang="en-US" dirty="0"/>
          </a:p>
        </p:txBody>
      </p:sp>
    </p:spTree>
    <p:extLst>
      <p:ext uri="{BB962C8B-B14F-4D97-AF65-F5344CB8AC3E}">
        <p14:creationId xmlns:p14="http://schemas.microsoft.com/office/powerpoint/2010/main" val="4084819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15</a:t>
            </a:fld>
            <a:endParaRPr lang="en-US" dirty="0"/>
          </a:p>
        </p:txBody>
      </p:sp>
    </p:spTree>
    <p:extLst>
      <p:ext uri="{BB962C8B-B14F-4D97-AF65-F5344CB8AC3E}">
        <p14:creationId xmlns:p14="http://schemas.microsoft.com/office/powerpoint/2010/main" val="2809382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Word cloud - https://worditout.com/word-cloud/create</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16</a:t>
            </a:fld>
            <a:endParaRPr lang="en-US" dirty="0"/>
          </a:p>
        </p:txBody>
      </p:sp>
    </p:spTree>
    <p:extLst>
      <p:ext uri="{BB962C8B-B14F-4D97-AF65-F5344CB8AC3E}">
        <p14:creationId xmlns:p14="http://schemas.microsoft.com/office/powerpoint/2010/main" val="2437205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sz="1300" dirty="0"/>
              <a:t>In most cases, you want an attribute to have an explicit ordering. For example, you will want a City attribute to be sorted alphabetically. You should explicitly set the </a:t>
            </a:r>
            <a:r>
              <a:rPr lang="en-US" sz="1300" b="1" dirty="0" err="1"/>
              <a:t>OrderBy</a:t>
            </a:r>
            <a:r>
              <a:rPr lang="en-US" sz="1300" b="1" dirty="0"/>
              <a:t> </a:t>
            </a:r>
            <a:r>
              <a:rPr lang="en-US" sz="1300" dirty="0"/>
              <a:t>or </a:t>
            </a:r>
            <a:r>
              <a:rPr lang="en-US" sz="1300" b="1" dirty="0" err="1"/>
              <a:t>OrderByAttribute</a:t>
            </a:r>
            <a:r>
              <a:rPr lang="en-US" sz="1300" b="1" dirty="0"/>
              <a:t> </a:t>
            </a:r>
            <a:r>
              <a:rPr lang="en-US" sz="1300" dirty="0"/>
              <a:t>property of the attribute to explicitly control this ordering. Typically, this ordering is by attribute name or key, but it may also be another attribute. If you include an attribute only for the purpose of ordering another attribute, make sure you set </a:t>
            </a:r>
            <a:r>
              <a:rPr lang="en-US" sz="1300" b="1" dirty="0" err="1"/>
              <a:t>AttributeHierarchyEnabled</a:t>
            </a:r>
            <a:r>
              <a:rPr lang="en-US" sz="1300" b="1" dirty="0"/>
              <a:t> </a:t>
            </a:r>
            <a:r>
              <a:rPr lang="en-US" sz="1300" dirty="0"/>
              <a:t>= </a:t>
            </a:r>
            <a:r>
              <a:rPr lang="en-US" sz="1300" b="1" dirty="0"/>
              <a:t>false </a:t>
            </a:r>
            <a:r>
              <a:rPr lang="en-US" sz="1300" dirty="0"/>
              <a:t>and </a:t>
            </a:r>
            <a:r>
              <a:rPr lang="en-US" sz="1300" b="1" dirty="0" err="1"/>
              <a:t>AttributeHierarchyOptimizedState</a:t>
            </a:r>
            <a:r>
              <a:rPr lang="en-US" sz="1300" b="1" dirty="0"/>
              <a:t> </a:t>
            </a:r>
            <a:r>
              <a:rPr lang="en-US" sz="1300" dirty="0"/>
              <a:t>= </a:t>
            </a:r>
            <a:r>
              <a:rPr lang="en-US" sz="1300" b="1" dirty="0" err="1"/>
              <a:t>NotOptimized</a:t>
            </a:r>
            <a:r>
              <a:rPr lang="en-US" sz="1300" b="1" dirty="0"/>
              <a:t> </a:t>
            </a:r>
            <a:r>
              <a:rPr lang="en-US" sz="1300" dirty="0"/>
              <a:t>to save on processing operations. </a:t>
            </a:r>
          </a:p>
          <a:p>
            <a:r>
              <a:rPr lang="en-US" sz="1300" dirty="0"/>
              <a:t>There are few cases where you don’t care about the ordering of an attribute, yet the surrogate key is one such case. For such hidden attribute that you used only for implementation purposes, you can set </a:t>
            </a:r>
            <a:r>
              <a:rPr lang="en-US" sz="1300" b="1" dirty="0" err="1"/>
              <a:t>AttributeHierarchyOrdered</a:t>
            </a:r>
            <a:r>
              <a:rPr lang="en-US" sz="1300" b="1" dirty="0"/>
              <a:t> </a:t>
            </a:r>
            <a:r>
              <a:rPr lang="en-US" sz="1300" dirty="0"/>
              <a:t>= </a:t>
            </a:r>
            <a:r>
              <a:rPr lang="en-US" sz="1300" b="1" dirty="0"/>
              <a:t>false </a:t>
            </a:r>
            <a:r>
              <a:rPr lang="en-US" sz="1300" dirty="0"/>
              <a:t>to save time during processing of the dimension. </a:t>
            </a:r>
          </a:p>
          <a:p>
            <a:endParaRPr lang="en-US" sz="1300" dirty="0"/>
          </a:p>
          <a:p>
            <a:r>
              <a:rPr lang="en-US" sz="1300" dirty="0"/>
              <a:t>When a change is detected during process in a flexible relationship, all indexes for partitions referencing the affected dimension (including the indexes for attribute that are not affected) must be invalidated. This is an expensive operation and may cause </a:t>
            </a:r>
            <a:r>
              <a:rPr lang="en-US" sz="1300" b="1" dirty="0"/>
              <a:t>Process Update </a:t>
            </a:r>
            <a:r>
              <a:rPr lang="en-US" sz="1300" dirty="0"/>
              <a:t>operations to take a very long time. Indexes invalidated by changes in flexible relationships must be rebuilt after a </a:t>
            </a:r>
            <a:r>
              <a:rPr lang="en-US" sz="1300" b="1" dirty="0"/>
              <a:t>Process Update </a:t>
            </a:r>
            <a:r>
              <a:rPr lang="en-US" sz="1300" dirty="0"/>
              <a:t>operation with a </a:t>
            </a:r>
            <a:r>
              <a:rPr lang="en-US" sz="1300" b="1" dirty="0"/>
              <a:t>Process Index </a:t>
            </a:r>
            <a:r>
              <a:rPr lang="en-US" sz="1300" dirty="0"/>
              <a:t>on the affected partitions; this adds even more time to cube processing. </a:t>
            </a:r>
          </a:p>
          <a:p>
            <a:endParaRPr lang="en-US" sz="1300" dirty="0"/>
          </a:p>
          <a:p>
            <a:r>
              <a:rPr lang="en-US" sz="1300" dirty="0"/>
              <a:t>In a natural hierarchy, all attributes participating as levels in the hierarchy have direct or indirect attribute relationships from the bottom of the hierarchy to the top of the hierarchy. </a:t>
            </a:r>
          </a:p>
          <a:p>
            <a:r>
              <a:rPr lang="en-US" sz="1300" dirty="0"/>
              <a:t>In an unnatural hierarchy</a:t>
            </a:r>
            <a:r>
              <a:rPr lang="en-US" sz="1300" i="1" dirty="0"/>
              <a:t>, </a:t>
            </a:r>
            <a:r>
              <a:rPr lang="en-US" sz="1300" dirty="0"/>
              <a:t>the hierarchy consists of at least two consecutive levels that have no attribute relationships. Typically these hierarchies are used to create drill-down paths of commonly viewed attributes that do not follow any natural hierarchy. For example, users may want to view a hierarchy of Gender and Education. </a:t>
            </a:r>
          </a:p>
          <a:p>
            <a:endParaRPr lang="en-US" sz="1300" dirty="0"/>
          </a:p>
          <a:p>
            <a:endParaRPr lang="en-US" sz="1300" dirty="0"/>
          </a:p>
          <a:p>
            <a:pPr defTabSz="966246"/>
            <a:r>
              <a:rPr lang="pl-PL" sz="1300" dirty="0" err="1"/>
              <a:t>ProcessingGroup</a:t>
            </a:r>
            <a:r>
              <a:rPr lang="pl-PL" sz="1300" dirty="0"/>
              <a:t> – (</a:t>
            </a:r>
            <a:r>
              <a:rPr lang="pl-PL" sz="1300" dirty="0" err="1"/>
              <a:t>ByAtribute</a:t>
            </a:r>
            <a:r>
              <a:rPr lang="pl-PL" sz="1300" dirty="0"/>
              <a:t>, </a:t>
            </a:r>
            <a:r>
              <a:rPr lang="pl-PL" sz="1300" dirty="0" err="1"/>
              <a:t>ByTable</a:t>
            </a:r>
            <a:r>
              <a:rPr lang="pl-PL" sz="1300" dirty="0"/>
              <a:t>), </a:t>
            </a:r>
            <a:r>
              <a:rPr lang="pl-PL" sz="1300" dirty="0" err="1"/>
              <a:t>default</a:t>
            </a:r>
            <a:r>
              <a:rPr lang="pl-PL" sz="1300" dirty="0"/>
              <a:t> </a:t>
            </a:r>
            <a:r>
              <a:rPr lang="pl-PL" sz="1300" dirty="0" err="1"/>
              <a:t>is</a:t>
            </a:r>
            <a:r>
              <a:rPr lang="pl-PL" sz="1300" dirty="0"/>
              <a:t> to proces by </a:t>
            </a:r>
            <a:r>
              <a:rPr lang="pl-PL" sz="1300" dirty="0" err="1"/>
              <a:t>atribute</a:t>
            </a:r>
            <a:r>
              <a:rPr lang="pl-PL" sz="1300" dirty="0"/>
              <a:t>. In </a:t>
            </a:r>
            <a:r>
              <a:rPr lang="pl-PL" sz="1300" dirty="0" err="1"/>
              <a:t>this</a:t>
            </a:r>
            <a:r>
              <a:rPr lang="pl-PL" sz="1300" dirty="0"/>
              <a:t> </a:t>
            </a:r>
            <a:r>
              <a:rPr lang="pl-PL" sz="1300" dirty="0" err="1"/>
              <a:t>case</a:t>
            </a:r>
            <a:r>
              <a:rPr lang="pl-PL" sz="1300" dirty="0"/>
              <a:t> </a:t>
            </a:r>
            <a:r>
              <a:rPr lang="pl-PL" sz="1300" dirty="0" err="1"/>
              <a:t>all</a:t>
            </a:r>
            <a:r>
              <a:rPr lang="pl-PL" sz="1300" dirty="0"/>
              <a:t> </a:t>
            </a:r>
            <a:r>
              <a:rPr lang="pl-PL" sz="1300" dirty="0" err="1"/>
              <a:t>atribute</a:t>
            </a:r>
            <a:r>
              <a:rPr lang="pl-PL" sz="1300" dirty="0"/>
              <a:t> in </a:t>
            </a:r>
            <a:r>
              <a:rPr lang="pl-PL" sz="1300" dirty="0" err="1"/>
              <a:t>processing</a:t>
            </a:r>
            <a:r>
              <a:rPr lang="pl-PL" sz="1300" dirty="0"/>
              <a:t> </a:t>
            </a:r>
            <a:r>
              <a:rPr lang="pl-PL" sz="1300" dirty="0" err="1"/>
              <a:t>separately</a:t>
            </a:r>
            <a:r>
              <a:rPr lang="pl-PL" sz="1300" dirty="0"/>
              <a:t> with </a:t>
            </a:r>
            <a:r>
              <a:rPr lang="pl-PL" sz="1300" dirty="0" err="1"/>
              <a:t>different</a:t>
            </a:r>
            <a:r>
              <a:rPr lang="pl-PL" sz="1300" dirty="0"/>
              <a:t> SQL </a:t>
            </a:r>
            <a:r>
              <a:rPr lang="pl-PL" sz="1300" dirty="0" err="1"/>
              <a:t>queries</a:t>
            </a:r>
            <a:r>
              <a:rPr lang="pl-PL" sz="1300" dirty="0"/>
              <a:t>. </a:t>
            </a:r>
            <a:r>
              <a:rPr lang="pl-PL" sz="1300" dirty="0" err="1"/>
              <a:t>Changing</a:t>
            </a:r>
            <a:r>
              <a:rPr lang="pl-PL" sz="1300" dirty="0"/>
              <a:t> to proces by </a:t>
            </a:r>
            <a:r>
              <a:rPr lang="pl-PL" sz="1300" dirty="0" err="1"/>
              <a:t>table</a:t>
            </a:r>
            <a:r>
              <a:rPr lang="pl-PL" sz="1300" dirty="0"/>
              <a:t> </a:t>
            </a:r>
            <a:r>
              <a:rPr lang="pl-PL" sz="1300" dirty="0" err="1"/>
              <a:t>can</a:t>
            </a:r>
            <a:r>
              <a:rPr lang="pl-PL" sz="1300" dirty="0"/>
              <a:t> </a:t>
            </a:r>
            <a:r>
              <a:rPr lang="pl-PL" sz="1300" dirty="0" err="1"/>
              <a:t>improve</a:t>
            </a:r>
            <a:r>
              <a:rPr lang="pl-PL" sz="1300" dirty="0"/>
              <a:t> the performance</a:t>
            </a:r>
            <a:endParaRPr lang="en-US" sz="1300" dirty="0"/>
          </a:p>
          <a:p>
            <a:pPr defTabSz="966246"/>
            <a:endParaRPr lang="en-US" sz="1300" dirty="0"/>
          </a:p>
          <a:p>
            <a:pPr defTabSz="966246"/>
            <a:endParaRPr lang="en-US" sz="1300" dirty="0"/>
          </a:p>
          <a:p>
            <a:pPr marL="603904" indent="-603904">
              <a:buFont typeface="Arial" panose="020B0604020202020204" pitchFamily="34" charset="0"/>
              <a:buChar char="•"/>
            </a:pPr>
            <a:r>
              <a:rPr lang="pl-PL" sz="1300" dirty="0" err="1"/>
              <a:t>AtributeHierarchyEnabled</a:t>
            </a:r>
            <a:r>
              <a:rPr lang="pl-PL" sz="1300" dirty="0"/>
              <a:t> - </a:t>
            </a:r>
            <a:r>
              <a:rPr lang="en-US" sz="1300" dirty="0"/>
              <a:t>Determines whether an attribute hierarchy is generated by Analysis Services for the attribute</a:t>
            </a:r>
            <a:r>
              <a:rPr lang="pl-PL" sz="1300" dirty="0"/>
              <a:t>. </a:t>
            </a:r>
            <a:r>
              <a:rPr lang="pl-PL" sz="1300" dirty="0" err="1"/>
              <a:t>If</a:t>
            </a:r>
            <a:r>
              <a:rPr lang="pl-PL" sz="1300" dirty="0"/>
              <a:t> set to </a:t>
            </a:r>
            <a:r>
              <a:rPr lang="pl-PL" sz="1300" dirty="0" err="1"/>
              <a:t>false</a:t>
            </a:r>
            <a:r>
              <a:rPr lang="pl-PL" sz="1300" dirty="0"/>
              <a:t> </a:t>
            </a:r>
            <a:r>
              <a:rPr lang="pl-PL" sz="1300" dirty="0" err="1"/>
              <a:t>will</a:t>
            </a:r>
            <a:r>
              <a:rPr lang="pl-PL" sz="1300" dirty="0"/>
              <a:t> be </a:t>
            </a:r>
            <a:r>
              <a:rPr lang="pl-PL" sz="1300" dirty="0" err="1"/>
              <a:t>avaliable</a:t>
            </a:r>
            <a:r>
              <a:rPr lang="pl-PL" sz="1300" dirty="0"/>
              <a:t> as a </a:t>
            </a:r>
            <a:r>
              <a:rPr lang="pl-PL" sz="1300" dirty="0" err="1"/>
              <a:t>property</a:t>
            </a:r>
            <a:endParaRPr lang="pl-PL" sz="1300" dirty="0"/>
          </a:p>
          <a:p>
            <a:pPr marL="603904" indent="-603904">
              <a:buFont typeface="Arial" panose="020B0604020202020204" pitchFamily="34" charset="0"/>
              <a:buChar char="•"/>
            </a:pPr>
            <a:r>
              <a:rPr lang="pl-PL" sz="1300" dirty="0" err="1"/>
              <a:t>AtributeHierarchyOptimatedStatus</a:t>
            </a:r>
            <a:r>
              <a:rPr lang="pl-PL" sz="1300" dirty="0"/>
              <a:t> - </a:t>
            </a:r>
            <a:r>
              <a:rPr lang="en-US" sz="1300" dirty="0"/>
              <a:t>Determines the level of optimization applied to the attribute hierarchy. By default, an attribute hierarchy is </a:t>
            </a:r>
            <a:r>
              <a:rPr lang="en-US" sz="1300" b="1" dirty="0" err="1"/>
              <a:t>FullyOptimized</a:t>
            </a:r>
            <a:r>
              <a:rPr lang="en-US" sz="1300" dirty="0"/>
              <a:t>, which means that Analysis Services builds indexes for the attribute hierarchy to improve query performance. The other option, </a:t>
            </a:r>
            <a:r>
              <a:rPr lang="en-US" sz="1300" b="1" dirty="0" err="1"/>
              <a:t>NotOptimized</a:t>
            </a:r>
            <a:r>
              <a:rPr lang="en-US" sz="1300" dirty="0"/>
              <a:t>, means that no indexes are built for the attribute hierarchy. Using </a:t>
            </a:r>
            <a:r>
              <a:rPr lang="en-US" sz="1300" b="1" dirty="0" err="1"/>
              <a:t>NotOptimized</a:t>
            </a:r>
            <a:r>
              <a:rPr lang="en-US" sz="1300" dirty="0"/>
              <a:t> is useful if the attribute hierarchy is used for purposes other than querying, because no additional indexes are built for the attribute. Other uses for an attribute hierarchy can be helping to order another attribute.</a:t>
            </a:r>
            <a:endParaRPr lang="pl-PL" sz="1300" dirty="0"/>
          </a:p>
          <a:p>
            <a:pPr defTabSz="966246"/>
            <a:endParaRPr lang="en-US" sz="1300" dirty="0"/>
          </a:p>
          <a:p>
            <a:pPr defTabSz="966246"/>
            <a:endParaRPr lang="en-US" sz="1300" dirty="0"/>
          </a:p>
          <a:p>
            <a:pPr defTabSz="966246"/>
            <a:endParaRPr lang="en-US" sz="1300" dirty="0"/>
          </a:p>
          <a:p>
            <a:r>
              <a:rPr lang="en-US" sz="1300" b="1" dirty="0"/>
              <a:t>Rigid attribute relationships boost performance</a:t>
            </a:r>
          </a:p>
          <a:p>
            <a:r>
              <a:rPr lang="en-US" sz="1300" dirty="0"/>
              <a:t>Whether an attribute relationship is Rigid or Flexible does not actually improve performance at all. Not query performance. A wrong choice here only affects processing of partition indexes. If an attribute relationship is static, setting it to Rigid means that you do not have to process partition indexes when you update the dimension. This is all the benefit you get from Rigid relationships. Going too far and marking changing relationships to Rigid may have a very negative impact as a change will prompt a complete process of the partition data and indexes, which will take much longer than updating just the indexes. Either way, there is no difference during query execution.</a:t>
            </a:r>
          </a:p>
          <a:p>
            <a:pPr defTabSz="966246"/>
            <a:endParaRPr lang="en-US" sz="1300" dirty="0"/>
          </a:p>
          <a:p>
            <a:pPr defTabSz="966246"/>
            <a:endParaRPr lang="en-US" sz="1300" dirty="0"/>
          </a:p>
          <a:p>
            <a:pPr defTabSz="966246"/>
            <a:endParaRPr lang="en-US" sz="1300" dirty="0"/>
          </a:p>
          <a:p>
            <a:pPr defTabSz="966246"/>
            <a:r>
              <a:rPr lang="en-US" sz="1300" dirty="0"/>
              <a:t>Parent-child hierarchies are hierarchies with a variable number of levels, as determined by a recursive relationship between a child attribute and a parent attribute. Parent-child hierarchies are typically used to represent a financial chart of accounts or an organizational chart. In parent-child hierarchies, aggregations are created only for the key attribute and the top attribute, i.e., the All attribute unless it is disabled. As such, refrain from using parent-child hierarchies that contain large numbers of members at intermediate levels of the hierarchy. Additionally, you should limit the number of parent-child hierarchies in your cube.</a:t>
            </a:r>
            <a:r>
              <a:rPr lang="pl-PL" sz="1300" dirty="0"/>
              <a:t> </a:t>
            </a:r>
            <a:r>
              <a:rPr lang="en-US" sz="1300" dirty="0"/>
              <a:t>If you are in a design scenario with a large parent-child hierarchy (greater than 250,000 members), you may want to consider altering the source schema to re-organize part or all of the hierarchy into a user hierarchy with a fixed number of levels. Once the data has been reorganized into the user hierarchy, you can use the Hide Member If property of each level to hide the redundant or missing members.</a:t>
            </a:r>
            <a:r>
              <a:rPr lang="pl-PL" sz="1300" dirty="0"/>
              <a:t>” – SSAS Performance Guide</a:t>
            </a:r>
            <a:endParaRPr lang="pl-PL" dirty="0"/>
          </a:p>
          <a:p>
            <a:pPr defTabSz="966246"/>
            <a:endParaRPr lang="en-US" sz="1300" dirty="0"/>
          </a:p>
          <a:p>
            <a:pPr defTabSz="966246"/>
            <a:endParaRPr lang="en-US" sz="1300" dirty="0"/>
          </a:p>
          <a:p>
            <a:pPr defTabSz="966246"/>
            <a:endParaRPr lang="pl-PL" sz="1300" dirty="0"/>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17</a:t>
            </a:fld>
            <a:endParaRPr lang="en-US" dirty="0"/>
          </a:p>
        </p:txBody>
      </p:sp>
    </p:spTree>
    <p:extLst>
      <p:ext uri="{BB962C8B-B14F-4D97-AF65-F5344CB8AC3E}">
        <p14:creationId xmlns:p14="http://schemas.microsoft.com/office/powerpoint/2010/main" val="3988765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181171" indent="-181171" defTabSz="966246">
              <a:buFont typeface="Arial" panose="020B0604020202020204" pitchFamily="34" charset="0"/>
              <a:buChar char="•"/>
              <a:defRPr/>
            </a:pPr>
            <a:r>
              <a:rPr lang="en-US" dirty="0"/>
              <a:t>Use the date partitioning to selectively delete or merge old partitions. Use the second key to achieve parallelism during partition processing and to restrict certain users to a subset of the partitions. </a:t>
            </a:r>
          </a:p>
          <a:p>
            <a:pPr marL="181171" indent="-181171" defTabSz="966246">
              <a:buFont typeface="Arial" panose="020B0604020202020204" pitchFamily="34" charset="0"/>
              <a:buChar char="•"/>
              <a:defRPr/>
            </a:pPr>
            <a:r>
              <a:rPr lang="en-US" dirty="0"/>
              <a:t>Small cubes might not even need aggregations, because aggregations are not built for partitions with fewer records than the </a:t>
            </a:r>
            <a:r>
              <a:rPr lang="en-US" b="1" dirty="0" err="1"/>
              <a:t>IndexBuildThreshold</a:t>
            </a:r>
            <a:r>
              <a:rPr lang="en-US" dirty="0"/>
              <a:t> (which has a default value of 4096).</a:t>
            </a:r>
          </a:p>
          <a:p>
            <a:r>
              <a:rPr lang="en-US" sz="1300" b="1" dirty="0"/>
              <a:t>&lt;</a:t>
            </a:r>
            <a:r>
              <a:rPr lang="en-US" sz="1300" b="1" dirty="0" err="1"/>
              <a:t>IndexBuildThreshold</a:t>
            </a:r>
            <a:r>
              <a:rPr lang="en-US" sz="1300" b="1" dirty="0"/>
              <a:t>&gt;</a:t>
            </a:r>
            <a:r>
              <a:rPr lang="en-US" sz="1300" dirty="0"/>
              <a:t> Index creation is controlled by the number of rows, specified in the msmdsrv.ini (default location of msmdsrv.ini file – ?:</a:t>
            </a:r>
            <a:r>
              <a:rPr lang="en-US" sz="1300" b="1" dirty="0"/>
              <a:t>\Program Files\Microsoft SQL Server\MSAS10_50.SQL2008R2\OLAP\Config\msmdsrv.ini</a:t>
            </a:r>
            <a:r>
              <a:rPr lang="en-US" sz="1300" dirty="0"/>
              <a:t>) file as &lt;</a:t>
            </a:r>
            <a:r>
              <a:rPr lang="en-US" sz="1300" dirty="0" err="1"/>
              <a:t>IndexBuildThreshold</a:t>
            </a:r>
            <a:r>
              <a:rPr lang="en-US" sz="1300" dirty="0"/>
              <a:t>&gt;, with a default of 4096. Partitions with fewer rows will not have indexes built. Which means if you have less than 4096 records in a Partition you will not see Index for same.</a:t>
            </a:r>
          </a:p>
          <a:p>
            <a:pPr marL="181171" indent="-181171" defTabSz="966246">
              <a:buFont typeface="Arial" panose="020B0604020202020204" pitchFamily="34" charset="0"/>
              <a:buChar char="•"/>
              <a:defRPr/>
            </a:pPr>
            <a:endParaRPr lang="pl-PL"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18</a:t>
            </a:fld>
            <a:endParaRPr lang="en-US" dirty="0"/>
          </a:p>
        </p:txBody>
      </p:sp>
    </p:spTree>
    <p:extLst>
      <p:ext uri="{BB962C8B-B14F-4D97-AF65-F5344CB8AC3E}">
        <p14:creationId xmlns:p14="http://schemas.microsoft.com/office/powerpoint/2010/main" val="2955565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fontAlgn="base"/>
            <a:r>
              <a:rPr lang="en-US" sz="400" b="0" i="0" kern="1200" dirty="0">
                <a:solidFill>
                  <a:schemeClr val="tx1"/>
                </a:solidFill>
                <a:effectLst/>
                <a:latin typeface="+mn-lt"/>
                <a:ea typeface="+mn-ea"/>
                <a:cs typeface="+mn-cs"/>
              </a:rPr>
              <a:t>Measure Group Cache – is a storage engine cache, so data from here would need to be passed back to the formula engine to have any calculations executed.  Hitting this probably means that something in your query or calculations prevents the formula engine from doing any caching. (</a:t>
            </a:r>
            <a:r>
              <a:rPr lang="en-US" sz="400" b="0" i="0" kern="1200" dirty="0" err="1">
                <a:solidFill>
                  <a:schemeClr val="tx1"/>
                </a:solidFill>
                <a:effectLst/>
                <a:latin typeface="+mn-lt"/>
                <a:ea typeface="+mn-ea"/>
                <a:cs typeface="+mn-cs"/>
              </a:rPr>
              <a:t>ie</a:t>
            </a:r>
            <a:r>
              <a:rPr lang="en-US" sz="400" b="0" i="0" kern="1200" dirty="0">
                <a:solidFill>
                  <a:schemeClr val="tx1"/>
                </a:solidFill>
                <a:effectLst/>
                <a:latin typeface="+mn-lt"/>
                <a:ea typeface="+mn-ea"/>
                <a:cs typeface="+mn-cs"/>
              </a:rPr>
              <a:t>. functions like Now() and Username() are non-deterministic and so results from them cannot be cached at the formula engine level).</a:t>
            </a:r>
          </a:p>
          <a:p>
            <a:pPr fontAlgn="base"/>
            <a:endParaRPr lang="en-US" sz="400" b="0" i="0" kern="1200" dirty="0">
              <a:solidFill>
                <a:schemeClr val="tx1"/>
              </a:solidFill>
              <a:effectLst/>
              <a:latin typeface="+mn-lt"/>
              <a:ea typeface="+mn-ea"/>
              <a:cs typeface="+mn-cs"/>
            </a:endParaRPr>
          </a:p>
          <a:p>
            <a:pPr fontAlgn="base"/>
            <a:r>
              <a:rPr lang="en-US" sz="400" b="0" i="0" kern="1200" dirty="0">
                <a:solidFill>
                  <a:schemeClr val="tx1"/>
                </a:solidFill>
                <a:effectLst/>
                <a:latin typeface="+mn-lt"/>
                <a:ea typeface="+mn-ea"/>
                <a:cs typeface="+mn-cs"/>
              </a:rPr>
              <a:t>Flat Cache – this is a formula engine cache, and is used to store individual cell values, but is only used when a query is executing in cell-by-cell mode.  So if you see this it is an indication that your query is not executing in block mode (see description below).  Flat Cache is a better type of cache than the Measure Group Cache.</a:t>
            </a:r>
          </a:p>
          <a:p>
            <a:pPr fontAlgn="base"/>
            <a:endParaRPr lang="en-US" sz="400" b="0" i="0" kern="1200" dirty="0">
              <a:solidFill>
                <a:schemeClr val="tx1"/>
              </a:solidFill>
              <a:effectLst/>
              <a:latin typeface="+mn-lt"/>
              <a:ea typeface="+mn-ea"/>
              <a:cs typeface="+mn-cs"/>
            </a:endParaRPr>
          </a:p>
          <a:p>
            <a:pPr fontAlgn="base"/>
            <a:r>
              <a:rPr lang="en-US" sz="400" b="0" i="0" kern="1200" dirty="0">
                <a:solidFill>
                  <a:schemeClr val="tx1"/>
                </a:solidFill>
                <a:effectLst/>
                <a:latin typeface="+mn-lt"/>
                <a:ea typeface="+mn-ea"/>
                <a:cs typeface="+mn-cs"/>
              </a:rPr>
              <a:t>Calculation Cache – this is a formula engine cache and is probably the best type of cache because it is used in block mode and stores the final results of any calculations.</a:t>
            </a:r>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19</a:t>
            </a:fld>
            <a:endParaRPr lang="en-US" dirty="0"/>
          </a:p>
        </p:txBody>
      </p:sp>
    </p:spTree>
    <p:extLst>
      <p:ext uri="{BB962C8B-B14F-4D97-AF65-F5344CB8AC3E}">
        <p14:creationId xmlns:p14="http://schemas.microsoft.com/office/powerpoint/2010/main" val="1949828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938213" y="750888"/>
            <a:ext cx="5011737" cy="37592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2</a:t>
            </a:fld>
            <a:endParaRPr lang="en-US" dirty="0"/>
          </a:p>
        </p:txBody>
      </p:sp>
    </p:spTree>
    <p:extLst>
      <p:ext uri="{BB962C8B-B14F-4D97-AF65-F5344CB8AC3E}">
        <p14:creationId xmlns:p14="http://schemas.microsoft.com/office/powerpoint/2010/main" val="85210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20</a:t>
            </a:fld>
            <a:endParaRPr lang="en-US" dirty="0"/>
          </a:p>
        </p:txBody>
      </p:sp>
    </p:spTree>
    <p:extLst>
      <p:ext uri="{BB962C8B-B14F-4D97-AF65-F5344CB8AC3E}">
        <p14:creationId xmlns:p14="http://schemas.microsoft.com/office/powerpoint/2010/main" val="352781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defTabSz="966246"/>
            <a:r>
              <a:rPr lang="pl-PL" sz="1300" dirty="0" err="1"/>
              <a:t>StringStreCompabilityLevel</a:t>
            </a:r>
            <a:r>
              <a:rPr lang="pl-PL" sz="1300" dirty="0"/>
              <a:t> – 1050 – 4GB, 1100 – 8GB</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21</a:t>
            </a:fld>
            <a:endParaRPr lang="en-US" dirty="0"/>
          </a:p>
        </p:txBody>
      </p:sp>
    </p:spTree>
    <p:extLst>
      <p:ext uri="{BB962C8B-B14F-4D97-AF65-F5344CB8AC3E}">
        <p14:creationId xmlns:p14="http://schemas.microsoft.com/office/powerpoint/2010/main" val="1663181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Word cloud - https://worditout.com/word-cloud/create</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22</a:t>
            </a:fld>
            <a:endParaRPr lang="en-US" dirty="0"/>
          </a:p>
        </p:txBody>
      </p:sp>
    </p:spTree>
    <p:extLst>
      <p:ext uri="{BB962C8B-B14F-4D97-AF65-F5344CB8AC3E}">
        <p14:creationId xmlns:p14="http://schemas.microsoft.com/office/powerpoint/2010/main" val="2159046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181171" indent="-181171">
              <a:buFont typeface="Arial" panose="020B0604020202020204" pitchFamily="34" charset="0"/>
              <a:buChar char="•"/>
            </a:pPr>
            <a:r>
              <a:rPr lang="pl-PL" dirty="0" err="1"/>
              <a:t>Deploying</a:t>
            </a:r>
            <a:r>
              <a:rPr lang="pl-PL" dirty="0"/>
              <a:t> MDX </a:t>
            </a:r>
            <a:r>
              <a:rPr lang="pl-PL" dirty="0" err="1"/>
              <a:t>script</a:t>
            </a:r>
            <a:r>
              <a:rPr lang="pl-PL" dirty="0"/>
              <a:t> </a:t>
            </a:r>
            <a:r>
              <a:rPr lang="pl-PL" dirty="0" err="1"/>
              <a:t>only</a:t>
            </a:r>
            <a:r>
              <a:rPr lang="pl-PL" dirty="0"/>
              <a:t>: https://www.purplefrogsystems.com/blog/2010/10/deploying-mdx-calculation-scripts-with-xmla/</a:t>
            </a:r>
          </a:p>
          <a:p>
            <a:pPr marL="181171" indent="-181171" defTabSz="966246">
              <a:buFont typeface="Arial" panose="020B0604020202020204" pitchFamily="34" charset="0"/>
              <a:buChar char="•"/>
              <a:defRPr/>
            </a:pPr>
            <a:r>
              <a:rPr lang="en-US" dirty="0"/>
              <a:t>You can use “answer” mode which will generate the config file for you "C:\Program Files (x86)\Microsoft SQL Server\140\Tools\</a:t>
            </a:r>
            <a:r>
              <a:rPr lang="en-US" dirty="0" err="1"/>
              <a:t>Binn</a:t>
            </a:r>
            <a:r>
              <a:rPr lang="en-US" dirty="0"/>
              <a:t>\</a:t>
            </a:r>
            <a:r>
              <a:rPr lang="en-US" dirty="0" err="1"/>
              <a:t>ManagementStudio</a:t>
            </a:r>
            <a:r>
              <a:rPr lang="en-US" dirty="0"/>
              <a:t>\Microsoft.AnalysisServices.Deployment.exe" "C:\code\adventure-works-multidimensional-model-project\Enterprise\AWDW2014Multidimensional-EE\bin\AWDW2014Multidimensional-EE.asdatabase" /a</a:t>
            </a:r>
          </a:p>
          <a:p>
            <a:pPr marL="181171" indent="-181171">
              <a:buFont typeface="Arial" panose="020B0604020202020204" pitchFamily="34" charset="0"/>
              <a:buChar char="•"/>
            </a:pPr>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23</a:t>
            </a:fld>
            <a:endParaRPr lang="en-US" dirty="0"/>
          </a:p>
        </p:txBody>
      </p:sp>
    </p:spTree>
    <p:extLst>
      <p:ext uri="{BB962C8B-B14F-4D97-AF65-F5344CB8AC3E}">
        <p14:creationId xmlns:p14="http://schemas.microsoft.com/office/powerpoint/2010/main" val="2493869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181171" indent="-181171">
              <a:buFont typeface="Arial" panose="020B0604020202020204" pitchFamily="34" charset="0"/>
              <a:buChar char="•"/>
            </a:pPr>
            <a:r>
              <a:rPr lang="pl-PL" dirty="0" err="1"/>
              <a:t>Deploying</a:t>
            </a:r>
            <a:r>
              <a:rPr lang="pl-PL" dirty="0"/>
              <a:t> MDX </a:t>
            </a:r>
            <a:r>
              <a:rPr lang="pl-PL" dirty="0" err="1"/>
              <a:t>script</a:t>
            </a:r>
            <a:r>
              <a:rPr lang="pl-PL" dirty="0"/>
              <a:t> </a:t>
            </a:r>
            <a:r>
              <a:rPr lang="pl-PL" dirty="0" err="1"/>
              <a:t>only</a:t>
            </a:r>
            <a:r>
              <a:rPr lang="pl-PL" dirty="0"/>
              <a:t>: https://www.purplefrogsystems.com/blog/2010/10/deploying-mdx-calculation-scripts-with-xmla/</a:t>
            </a:r>
          </a:p>
          <a:p>
            <a:pPr marL="181171" indent="-181171" defTabSz="966246">
              <a:buFont typeface="Arial" panose="020B0604020202020204" pitchFamily="34" charset="0"/>
              <a:buChar char="•"/>
              <a:defRPr/>
            </a:pPr>
            <a:r>
              <a:rPr lang="en-US" dirty="0"/>
              <a:t>You can use “answer” mode which will generate the config file for you "C:\Program Files (x86)\Microsoft SQL Server\140\Tools\</a:t>
            </a:r>
            <a:r>
              <a:rPr lang="en-US" dirty="0" err="1"/>
              <a:t>Binn</a:t>
            </a:r>
            <a:r>
              <a:rPr lang="en-US" dirty="0"/>
              <a:t>\</a:t>
            </a:r>
            <a:r>
              <a:rPr lang="en-US" dirty="0" err="1"/>
              <a:t>ManagementStudio</a:t>
            </a:r>
            <a:r>
              <a:rPr lang="en-US" dirty="0"/>
              <a:t>\Microsoft.AnalysisServices.Deployment.exe" "C:\code\adventure-works-multidimensional-model-project\Enterprise\AWDW2014Multidimensional-EE\bin\AWDW2014Multidimensional-EE.asdatabase" /a</a:t>
            </a:r>
          </a:p>
          <a:p>
            <a:pPr marL="181171" indent="-181171" defTabSz="966246">
              <a:buFont typeface="Arial" panose="020B0604020202020204" pitchFamily="34" charset="0"/>
              <a:buChar char="•"/>
              <a:defRPr/>
            </a:pPr>
            <a:r>
              <a:rPr lang="en-US" dirty="0"/>
              <a:t>full image path : https://www.atlassian.com/continuous-delivery/ci-vs-ci-vs-cd</a:t>
            </a:r>
          </a:p>
          <a:p>
            <a:r>
              <a:rPr lang="en-US" dirty="0"/>
              <a:t>* Use pipe to Out-Null to force </a:t>
            </a:r>
            <a:r>
              <a:rPr lang="en-US" dirty="0" err="1"/>
              <a:t>powershell</a:t>
            </a:r>
            <a:r>
              <a:rPr lang="en-US" dirty="0"/>
              <a:t> wait when using any windows </a:t>
            </a:r>
            <a:r>
              <a:rPr lang="en-US" dirty="0" err="1"/>
              <a:t>executeables</a:t>
            </a:r>
            <a:r>
              <a:rPr lang="en-US" dirty="0"/>
              <a:t> </a:t>
            </a:r>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24</a:t>
            </a:fld>
            <a:endParaRPr lang="en-US" dirty="0"/>
          </a:p>
        </p:txBody>
      </p:sp>
    </p:spTree>
    <p:extLst>
      <p:ext uri="{BB962C8B-B14F-4D97-AF65-F5344CB8AC3E}">
        <p14:creationId xmlns:p14="http://schemas.microsoft.com/office/powerpoint/2010/main" val="1583960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25</a:t>
            </a:fld>
            <a:endParaRPr lang="en-US" dirty="0"/>
          </a:p>
        </p:txBody>
      </p:sp>
    </p:spTree>
    <p:extLst>
      <p:ext uri="{BB962C8B-B14F-4D97-AF65-F5344CB8AC3E}">
        <p14:creationId xmlns:p14="http://schemas.microsoft.com/office/powerpoint/2010/main" val="1562657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Word cloud - https://worditout.com/word-cloud/create</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26</a:t>
            </a:fld>
            <a:endParaRPr lang="en-US" dirty="0"/>
          </a:p>
        </p:txBody>
      </p:sp>
    </p:spTree>
    <p:extLst>
      <p:ext uri="{BB962C8B-B14F-4D97-AF65-F5344CB8AC3E}">
        <p14:creationId xmlns:p14="http://schemas.microsoft.com/office/powerpoint/2010/main" val="565702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181171" indent="-181171">
              <a:buFont typeface="Arial" panose="020B0604020202020204" pitchFamily="34" charset="0"/>
              <a:buChar char="•"/>
            </a:pPr>
            <a:r>
              <a:rPr lang="en-US" dirty="0"/>
              <a:t>Setting up memory options - http://byobi.com/2014/04/ssas-memory-configurations-for-common-architectures/</a:t>
            </a:r>
          </a:p>
          <a:p>
            <a:pPr marL="181171" indent="-181171">
              <a:buFont typeface="Arial" panose="020B0604020202020204" pitchFamily="34" charset="0"/>
              <a:buChar char="•"/>
            </a:pPr>
            <a:r>
              <a:rPr lang="en-US" dirty="0" err="1"/>
              <a:t>BufferMemoryLimit</a:t>
            </a:r>
            <a:r>
              <a:rPr lang="en-US" dirty="0"/>
              <a:t> and </a:t>
            </a:r>
            <a:r>
              <a:rPr lang="en-US" dirty="0" err="1"/>
              <a:t>BufferRecordLimit</a:t>
            </a:r>
            <a:r>
              <a:rPr lang="en-US" dirty="0"/>
              <a:t> - </a:t>
            </a:r>
            <a:r>
              <a:rPr lang="en-US" sz="1300" b="1" dirty="0"/>
              <a:t>OLAP\Process\</a:t>
            </a:r>
            <a:r>
              <a:rPr lang="en-US" sz="1300" b="1" dirty="0" err="1"/>
              <a:t>BufferMemoryLimit</a:t>
            </a:r>
            <a:r>
              <a:rPr lang="en-US" sz="1300" dirty="0"/>
              <a:t> determines the size of the fact data buffers used during partition data processing. You can use another configuration setting to control this behavior: </a:t>
            </a:r>
            <a:r>
              <a:rPr lang="en-US" sz="1300" b="1" dirty="0" err="1"/>
              <a:t>BufferRecordLimit</a:t>
            </a:r>
            <a:r>
              <a:rPr lang="en-US" sz="1300" dirty="0"/>
              <a:t>. This setting is expressed in received records from the data source instead of a </a:t>
            </a:r>
            <a:r>
              <a:rPr lang="en-US" sz="1300" b="1" dirty="0"/>
              <a:t>Memory %/</a:t>
            </a:r>
            <a:r>
              <a:rPr lang="en-US" sz="1300" b="1" dirty="0" err="1"/>
              <a:t>Kb</a:t>
            </a:r>
            <a:r>
              <a:rPr lang="en-US" sz="1300" dirty="0"/>
              <a:t> size</a:t>
            </a:r>
          </a:p>
          <a:p>
            <a:pPr marL="181171" indent="-181171">
              <a:buFont typeface="Arial" panose="020B0604020202020204" pitchFamily="34" charset="0"/>
              <a:buChar char="•"/>
            </a:pPr>
            <a:r>
              <a:rPr lang="en-US" sz="1300" b="1" dirty="0"/>
              <a:t>Memory</a:t>
            </a:r>
          </a:p>
          <a:p>
            <a:pPr marL="664294" lvl="1" indent="-181171">
              <a:buFont typeface="Arial" panose="020B0604020202020204" pitchFamily="34" charset="0"/>
              <a:buChar char="•"/>
            </a:pPr>
            <a:r>
              <a:rPr lang="en-US" sz="1300" b="1" dirty="0" err="1"/>
              <a:t>LowMemoryLimit</a:t>
            </a:r>
            <a:r>
              <a:rPr lang="en-US" sz="1300" dirty="0"/>
              <a:t> – This is the amount of memory that Analysis Services will hold on to, without trimming its working set. After memory goes above this value, Analysis Services begins to slowly deallocate memory that is not being used. </a:t>
            </a:r>
          </a:p>
          <a:p>
            <a:pPr marL="664294" lvl="1" indent="-181171">
              <a:buFont typeface="Arial" panose="020B0604020202020204" pitchFamily="34" charset="0"/>
              <a:buChar char="•"/>
            </a:pPr>
            <a:r>
              <a:rPr lang="en-US" sz="1300" b="1" dirty="0" err="1"/>
              <a:t>PreAllocate</a:t>
            </a:r>
            <a:r>
              <a:rPr lang="en-US" sz="1300" dirty="0"/>
              <a:t> – This optional parameter (with a default of 0) enables you to </a:t>
            </a:r>
            <a:r>
              <a:rPr lang="en-US" sz="1300" dirty="0" err="1"/>
              <a:t>preallocate</a:t>
            </a:r>
            <a:r>
              <a:rPr lang="en-US" sz="1300" dirty="0"/>
              <a:t> memory at service startup. </a:t>
            </a:r>
          </a:p>
          <a:p>
            <a:pPr marL="664294" lvl="1" indent="-181171">
              <a:buFont typeface="Arial" panose="020B0604020202020204" pitchFamily="34" charset="0"/>
              <a:buChar char="•"/>
            </a:pPr>
            <a:r>
              <a:rPr lang="en-US" sz="1300" b="1" dirty="0" err="1"/>
              <a:t>TotalMemoryLimit</a:t>
            </a:r>
            <a:r>
              <a:rPr lang="en-US" sz="1300" dirty="0"/>
              <a:t> –When Analysis Services exceeds this memory value, it starts deallocating memory aggressively from shrinkable memory and trimming its working set.</a:t>
            </a:r>
          </a:p>
          <a:p>
            <a:pPr marL="664294" lvl="1" indent="-181171">
              <a:buFont typeface="Arial" panose="020B0604020202020204" pitchFamily="34" charset="0"/>
              <a:buChar char="•"/>
            </a:pPr>
            <a:r>
              <a:rPr lang="en-US" sz="1300" dirty="0"/>
              <a:t>If Analysis Services goes above </a:t>
            </a:r>
            <a:r>
              <a:rPr lang="en-US" sz="1300" b="1" dirty="0" err="1"/>
              <a:t>HardMemoryLimit</a:t>
            </a:r>
            <a:r>
              <a:rPr lang="en-US" sz="1300" dirty="0"/>
              <a:t>, user sessions are selectively killed to force memory consumption down. </a:t>
            </a:r>
            <a:endParaRPr lang="en-US" dirty="0"/>
          </a:p>
          <a:p>
            <a:pPr marL="181171" indent="-181171">
              <a:buFont typeface="Arial" panose="020B0604020202020204" pitchFamily="34" charset="0"/>
              <a:buChar char="•"/>
            </a:pPr>
            <a:r>
              <a:rPr lang="en-US" sz="1300" dirty="0"/>
              <a:t>These two settings determine how much memory is allocated for the creation of aggregations and indexes in each partition. When Analysis Services starts partition processing, parallelism is throttled based on the </a:t>
            </a:r>
            <a:r>
              <a:rPr lang="en-US" sz="1300" b="1" dirty="0" err="1"/>
              <a:t>AggregationMemoryMin</a:t>
            </a:r>
            <a:r>
              <a:rPr lang="en-US" sz="1300" b="1" dirty="0"/>
              <a:t>/Max</a:t>
            </a:r>
            <a:r>
              <a:rPr lang="en-US" sz="1300" dirty="0"/>
              <a:t> setting. The setting is per partition. For example, if you start five concurrent partition processing jobs with </a:t>
            </a:r>
            <a:r>
              <a:rPr lang="en-US" sz="1300" b="1" dirty="0" err="1"/>
              <a:t>AggregationMemoryMin</a:t>
            </a:r>
            <a:r>
              <a:rPr lang="en-US" sz="1300" dirty="0"/>
              <a:t> = 10, an estimated 50 percent (5 x 10%) of reserved memory is allocated for processing.</a:t>
            </a:r>
          </a:p>
          <a:p>
            <a:pPr marL="181171" indent="-181171" defTabSz="966246">
              <a:buFont typeface="Arial" panose="020B0604020202020204" pitchFamily="34" charset="0"/>
              <a:buChar char="•"/>
              <a:defRPr/>
            </a:pPr>
            <a:r>
              <a:rPr lang="en-US" sz="1300" dirty="0"/>
              <a:t>Client tools may not always clean up sessions opened on the server. The memory consumed by active sessions is non-shrinkable, and hence is not returned the Analysis Services or operating system process for other purposes. After a session has been idle for some time, Analysis Services considers the session expired and move the memory used to the shrinkable memory space. But the session still consumes memory until it is cleaned up.</a:t>
            </a:r>
          </a:p>
          <a:p>
            <a:pPr marL="181171" indent="-181171">
              <a:buFont typeface="Arial" panose="020B0604020202020204" pitchFamily="34" charset="0"/>
              <a:buChar char="•"/>
            </a:pPr>
            <a:r>
              <a:rPr lang="en-US" sz="1300" b="1" dirty="0" err="1"/>
              <a:t>ThreadPool</a:t>
            </a:r>
            <a:r>
              <a:rPr lang="en-US" sz="1300" b="1" dirty="0"/>
              <a:t>\Process\</a:t>
            </a:r>
            <a:r>
              <a:rPr lang="en-US" sz="1300" b="1" dirty="0" err="1"/>
              <a:t>MaxThreads</a:t>
            </a:r>
            <a:r>
              <a:rPr lang="en-US" sz="1300" dirty="0"/>
              <a:t> determines the maximum number of available threads to Analysis Services during processing and for accessing the I/O system during queries. On large, multiple-CPU machines, the default value in SQL Server 2008 Analysis Services and SQL Server 2008 R2 Analysis Services of 64 or 10 multiplied by the number of CPU cores (whichever is higher) may be too low to take advantage of all CPU cores. In SQL Server 2005 Analysis Services the settings for process thread pool were set to the static value of 64. If you are running an installation of SQL Server 2005 Analysis Services, or if you upgraded from SQL Server 2005 Analysis Services to SQL Server 2008 Analysis Services or SQL Server 2008 R2 Analysis Services, it might be a good idea to increase the thread pool.</a:t>
            </a:r>
          </a:p>
          <a:p>
            <a:pPr marL="181171" indent="-181171">
              <a:buFont typeface="Arial" panose="020B0604020202020204" pitchFamily="34" charset="0"/>
              <a:buChar char="•"/>
            </a:pPr>
            <a:r>
              <a:rPr lang="en-US" sz="1300" b="1" dirty="0" err="1"/>
              <a:t>ThreadPool</a:t>
            </a:r>
            <a:r>
              <a:rPr lang="en-US" sz="1300" b="1" dirty="0"/>
              <a:t>\Query\</a:t>
            </a:r>
            <a:r>
              <a:rPr lang="en-US" sz="1300" b="1" dirty="0" err="1"/>
              <a:t>MaxThreads</a:t>
            </a:r>
            <a:r>
              <a:rPr lang="en-US" sz="1300" dirty="0"/>
              <a:t> determines the maximum number of threads available to the Analysis Services formula engine for answering queries. In SQL Server 2008 Analysis Services and SQL Server 2008 R2 Analysis Services, the default is 2 multiplied by the number of logical CPU or 10, whichever is higher. In SQL Server 2005 Analysis Services, the default value was fixed at 10. Again, if you are running on SQL Server 2005 Analysis Services or an upgraded SQL Server 2005 Analysis Services, you may want to use the new settings.</a:t>
            </a:r>
          </a:p>
          <a:p>
            <a:pPr marL="181171" indent="-181171">
              <a:buFont typeface="Arial" panose="020B0604020202020204" pitchFamily="34" charset="0"/>
              <a:buChar char="•"/>
            </a:pPr>
            <a:r>
              <a:rPr lang="en-US" sz="1300" dirty="0"/>
              <a:t>Shared memory - If Analysis Services is on the same physical machine as the data source, and the data source is SQL Server, you should make sure you are exchanging data over the shared memory protocol. Shared memory is much faster than TCP/IP, as it avoids the overhead of the translation layers in the network stack. After you start processing, you can verify your connection is using shared memory by executing the following SELECT statement. </a:t>
            </a:r>
          </a:p>
          <a:p>
            <a:pPr lvl="1"/>
            <a:r>
              <a:rPr lang="en-US" sz="1300" dirty="0"/>
              <a:t>SELECT </a:t>
            </a:r>
            <a:r>
              <a:rPr lang="en-US" sz="1300" dirty="0" err="1"/>
              <a:t>session_id</a:t>
            </a:r>
            <a:r>
              <a:rPr lang="en-US" sz="1300" dirty="0"/>
              <a:t>, </a:t>
            </a:r>
            <a:r>
              <a:rPr lang="en-US" sz="1300" dirty="0" err="1"/>
              <a:t>net_transport</a:t>
            </a:r>
            <a:r>
              <a:rPr lang="en-US" sz="1300" dirty="0"/>
              <a:t>, </a:t>
            </a:r>
            <a:r>
              <a:rPr lang="en-US" sz="1300" dirty="0" err="1"/>
              <a:t>net_packet_size</a:t>
            </a:r>
            <a:endParaRPr lang="en-US" sz="1700" dirty="0"/>
          </a:p>
          <a:p>
            <a:pPr lvl="1"/>
            <a:r>
              <a:rPr lang="en-US" sz="1300" dirty="0"/>
              <a:t>FROM </a:t>
            </a:r>
            <a:r>
              <a:rPr lang="en-US" sz="1300" dirty="0" err="1"/>
              <a:t>sys.dm_exec_connections</a:t>
            </a:r>
            <a:endParaRPr lang="en-US" sz="1700" dirty="0"/>
          </a:p>
          <a:p>
            <a:pPr marL="181171" indent="-181171">
              <a:buFont typeface="Arial" panose="020B0604020202020204" pitchFamily="34" charset="0"/>
              <a:buChar char="•"/>
            </a:pPr>
            <a:endParaRPr lang="en-US" sz="1300" dirty="0"/>
          </a:p>
          <a:p>
            <a:pPr marL="181171" indent="-181171">
              <a:buFont typeface="Arial" panose="020B0604020202020204" pitchFamily="34" charset="0"/>
              <a:buChar char="•"/>
            </a:pPr>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27</a:t>
            </a:fld>
            <a:endParaRPr lang="en-US" dirty="0"/>
          </a:p>
        </p:txBody>
      </p:sp>
    </p:spTree>
    <p:extLst>
      <p:ext uri="{BB962C8B-B14F-4D97-AF65-F5344CB8AC3E}">
        <p14:creationId xmlns:p14="http://schemas.microsoft.com/office/powerpoint/2010/main" val="845115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lvl="0"/>
            <a:r>
              <a:rPr lang="en-US" dirty="0" err="1"/>
              <a:t>CoordinatorExecutionMode</a:t>
            </a:r>
            <a:r>
              <a:rPr lang="en-US" dirty="0"/>
              <a:t>, </a:t>
            </a:r>
            <a:r>
              <a:rPr lang="en-US" dirty="0" err="1"/>
              <a:t>CoordinatorQueryMaxThreads</a:t>
            </a:r>
            <a:r>
              <a:rPr lang="en-US" dirty="0"/>
              <a:t> - </a:t>
            </a:r>
            <a:r>
              <a:rPr lang="en-US" sz="1200" kern="1200" dirty="0">
                <a:solidFill>
                  <a:schemeClr val="tx1"/>
                </a:solidFill>
                <a:effectLst/>
                <a:latin typeface="+mn-lt"/>
                <a:ea typeface="+mn-ea"/>
                <a:cs typeface="+mn-cs"/>
              </a:rPr>
              <a:t>Setting concurrency of queries in thread pool during query execution</a:t>
            </a:r>
            <a:endParaRPr lang="en-US" dirty="0"/>
          </a:p>
          <a:p>
            <a:pPr lvl="0"/>
            <a:r>
              <a:rPr lang="en-US" dirty="0" err="1"/>
              <a:t>AggregationMemoryMin</a:t>
            </a:r>
            <a:r>
              <a:rPr lang="en-US" dirty="0"/>
              <a:t>, </a:t>
            </a:r>
            <a:r>
              <a:rPr lang="en-US" dirty="0" err="1"/>
              <a:t>AggregationMemoryMax</a:t>
            </a:r>
            <a:r>
              <a:rPr lang="en-US" dirty="0"/>
              <a:t> - </a:t>
            </a:r>
            <a:r>
              <a:rPr lang="en-US" sz="1200" kern="1200" dirty="0">
                <a:solidFill>
                  <a:schemeClr val="tx1"/>
                </a:solidFill>
                <a:effectLst/>
                <a:latin typeface="+mn-lt"/>
                <a:ea typeface="+mn-ea"/>
                <a:cs typeface="+mn-cs"/>
              </a:rPr>
              <a:t>Increasing parallelism of partition processing, </a:t>
            </a:r>
            <a:endParaRPr lang="en-US" dirty="0"/>
          </a:p>
          <a:p>
            <a:pPr lvl="0"/>
            <a:r>
              <a:rPr lang="en-US" dirty="0" err="1"/>
              <a:t>BufferMemoryLimit</a:t>
            </a:r>
            <a:r>
              <a:rPr lang="en-US" dirty="0"/>
              <a:t> and </a:t>
            </a:r>
            <a:r>
              <a:rPr lang="en-US" dirty="0" err="1"/>
              <a:t>BufferRecordLimit</a:t>
            </a:r>
            <a:r>
              <a:rPr lang="en-US" dirty="0"/>
              <a:t> - </a:t>
            </a:r>
            <a:r>
              <a:rPr lang="en-US" sz="1200" kern="1200" dirty="0">
                <a:solidFill>
                  <a:schemeClr val="tx1"/>
                </a:solidFill>
                <a:effectLst/>
                <a:latin typeface="+mn-lt"/>
                <a:ea typeface="+mn-ea"/>
                <a:cs typeface="+mn-cs"/>
              </a:rPr>
              <a:t>Increasing compression during processing, but consuming more memory</a:t>
            </a:r>
            <a:endParaRPr lang="en-US" dirty="0"/>
          </a:p>
          <a:p>
            <a:pPr lvl="0"/>
            <a:r>
              <a:rPr lang="en-US" dirty="0" err="1"/>
              <a:t>MinIdleSessionTimeout</a:t>
            </a:r>
            <a:r>
              <a:rPr lang="en-US" dirty="0"/>
              <a:t>, </a:t>
            </a:r>
            <a:r>
              <a:rPr lang="en-US" dirty="0" err="1"/>
              <a:t>MaxIdleSessionTimeout</a:t>
            </a:r>
            <a:r>
              <a:rPr lang="en-US" dirty="0"/>
              <a:t> - </a:t>
            </a:r>
            <a:r>
              <a:rPr lang="en-US" sz="1200" kern="1200" dirty="0">
                <a:solidFill>
                  <a:schemeClr val="tx1"/>
                </a:solidFill>
                <a:effectLst/>
                <a:latin typeface="+mn-lt"/>
                <a:ea typeface="+mn-ea"/>
                <a:cs typeface="+mn-cs"/>
              </a:rPr>
              <a:t>Cleaning up idle sessions faster on systems that have many connect/disconnects</a:t>
            </a:r>
            <a:endParaRPr lang="en-US" dirty="0"/>
          </a:p>
          <a:p>
            <a:pPr lvl="0"/>
            <a:r>
              <a:rPr lang="en-US" dirty="0" err="1"/>
              <a:t>IdleOrphanSessionTimeout</a:t>
            </a:r>
            <a:r>
              <a:rPr lang="en-US" dirty="0"/>
              <a:t>, </a:t>
            </a:r>
            <a:r>
              <a:rPr lang="en-US" dirty="0" err="1"/>
              <a:t>IdleConnectionTimeout</a:t>
            </a:r>
            <a:r>
              <a:rPr lang="en-US" dirty="0"/>
              <a:t>, Min/Max </a:t>
            </a:r>
            <a:r>
              <a:rPr lang="en-US" dirty="0" err="1"/>
              <a:t>IdleSessionTimeOut</a:t>
            </a:r>
            <a:endParaRPr lang="en-US" dirty="0"/>
          </a:p>
          <a:p>
            <a:pPr lvl="0"/>
            <a:r>
              <a:rPr lang="en-US" dirty="0" err="1"/>
              <a:t>ForceCommitTimeout</a:t>
            </a:r>
            <a:r>
              <a:rPr lang="en-US" dirty="0"/>
              <a:t>, </a:t>
            </a:r>
            <a:r>
              <a:rPr lang="en-US" dirty="0" err="1"/>
              <a:t>CommitTimeout</a:t>
            </a:r>
            <a:r>
              <a:rPr lang="en-US" dirty="0"/>
              <a:t> - </a:t>
            </a:r>
            <a:r>
              <a:rPr lang="en-US" sz="1200" kern="1200" dirty="0">
                <a:solidFill>
                  <a:schemeClr val="tx1"/>
                </a:solidFill>
                <a:effectLst/>
                <a:latin typeface="+mn-lt"/>
                <a:ea typeface="+mn-ea"/>
                <a:cs typeface="+mn-cs"/>
              </a:rPr>
              <a:t>Killing queries that are blocking a processing operation or killing the processing operation</a:t>
            </a:r>
            <a:endParaRPr lang="en-US" dirty="0"/>
          </a:p>
          <a:p>
            <a:pPr lvl="0"/>
            <a:r>
              <a:rPr lang="en-US" b="1" dirty="0" err="1"/>
              <a:t>ThreadPool</a:t>
            </a:r>
            <a:r>
              <a:rPr lang="en-US" b="1" dirty="0"/>
              <a:t>\Process\</a:t>
            </a:r>
            <a:r>
              <a:rPr lang="en-US" b="1" dirty="0" err="1"/>
              <a:t>MaxThreads</a:t>
            </a:r>
            <a:r>
              <a:rPr lang="en-US" dirty="0"/>
              <a:t>  and </a:t>
            </a:r>
            <a:r>
              <a:rPr lang="en-US" b="1" dirty="0" err="1"/>
              <a:t>ThreadPool</a:t>
            </a:r>
            <a:r>
              <a:rPr lang="en-US" b="1" dirty="0"/>
              <a:t>\Query\</a:t>
            </a:r>
            <a:r>
              <a:rPr lang="en-US" b="1" dirty="0" err="1"/>
              <a:t>MaxThreads</a:t>
            </a:r>
            <a:r>
              <a:rPr lang="en-US" dirty="0"/>
              <a:t> - </a:t>
            </a:r>
            <a:r>
              <a:rPr lang="en-US" sz="1200" kern="1200" dirty="0">
                <a:solidFill>
                  <a:schemeClr val="tx1"/>
                </a:solidFill>
                <a:effectLst/>
                <a:latin typeface="+mn-lt"/>
                <a:ea typeface="+mn-ea"/>
                <a:cs typeface="+mn-cs"/>
              </a:rPr>
              <a:t>Increasing thread pools for high concurrency systems</a:t>
            </a:r>
            <a:endParaRPr lang="en-US" dirty="0"/>
          </a:p>
          <a:p>
            <a:pPr marL="0" indent="0">
              <a:buFont typeface="Arial" panose="020B0604020202020204" pitchFamily="34" charset="0"/>
              <a:buNone/>
            </a:pPr>
            <a:endParaRPr lang="en-US" dirty="0"/>
          </a:p>
          <a:p>
            <a:pPr marL="181171" indent="-181171">
              <a:buFont typeface="Arial" panose="020B0604020202020204" pitchFamily="34" charset="0"/>
              <a:buChar char="•"/>
            </a:pPr>
            <a:endParaRPr lang="en-US" dirty="0"/>
          </a:p>
          <a:p>
            <a:pPr marL="181171" indent="-181171">
              <a:buFont typeface="Arial" panose="020B0604020202020204" pitchFamily="34" charset="0"/>
              <a:buChar char="•"/>
            </a:pPr>
            <a:endParaRPr lang="en-US" dirty="0"/>
          </a:p>
          <a:p>
            <a:pPr marL="181171" indent="-181171">
              <a:buFont typeface="Arial" panose="020B0604020202020204" pitchFamily="34" charset="0"/>
              <a:buChar char="•"/>
            </a:pPr>
            <a:r>
              <a:rPr lang="en-US" dirty="0"/>
              <a:t>Setting up memory options - http://byobi.com/2014/04/ssas-memory-configurations-for-common-architectures/</a:t>
            </a:r>
          </a:p>
          <a:p>
            <a:pPr marL="181171" indent="-181171">
              <a:buFont typeface="Arial" panose="020B0604020202020204" pitchFamily="34" charset="0"/>
              <a:buChar char="•"/>
            </a:pPr>
            <a:r>
              <a:rPr lang="en-US" dirty="0" err="1"/>
              <a:t>BufferMemoryLimit</a:t>
            </a:r>
            <a:r>
              <a:rPr lang="en-US" dirty="0"/>
              <a:t> and </a:t>
            </a:r>
            <a:r>
              <a:rPr lang="en-US" dirty="0" err="1"/>
              <a:t>BufferRecordLimit</a:t>
            </a:r>
            <a:r>
              <a:rPr lang="en-US" dirty="0"/>
              <a:t> - </a:t>
            </a:r>
            <a:r>
              <a:rPr lang="en-US" sz="1300" b="1" dirty="0"/>
              <a:t>OLAP\Process\</a:t>
            </a:r>
            <a:r>
              <a:rPr lang="en-US" sz="1300" b="1" dirty="0" err="1"/>
              <a:t>BufferMemoryLimit</a:t>
            </a:r>
            <a:r>
              <a:rPr lang="en-US" sz="1300" dirty="0"/>
              <a:t> determines the size of the fact data buffers used during partition data processing. You can use another configuration setting to control this behavior: </a:t>
            </a:r>
            <a:r>
              <a:rPr lang="en-US" sz="1300" b="1" dirty="0" err="1"/>
              <a:t>BufferRecordLimit</a:t>
            </a:r>
            <a:r>
              <a:rPr lang="en-US" sz="1300" dirty="0"/>
              <a:t>. This setting is expressed in received records from the data source instead of a </a:t>
            </a:r>
            <a:r>
              <a:rPr lang="en-US" sz="1300" b="1" dirty="0"/>
              <a:t>Memory %/</a:t>
            </a:r>
            <a:r>
              <a:rPr lang="en-US" sz="1300" b="1" dirty="0" err="1"/>
              <a:t>Kb</a:t>
            </a:r>
            <a:r>
              <a:rPr lang="en-US" sz="1300" dirty="0"/>
              <a:t> size</a:t>
            </a:r>
          </a:p>
          <a:p>
            <a:pPr marL="181171" indent="-181171">
              <a:buFont typeface="Arial" panose="020B0604020202020204" pitchFamily="34" charset="0"/>
              <a:buChar char="•"/>
            </a:pPr>
            <a:r>
              <a:rPr lang="en-US" sz="1300" b="1" dirty="0"/>
              <a:t>Memory</a:t>
            </a:r>
          </a:p>
          <a:p>
            <a:pPr marL="664294" lvl="1" indent="-181171">
              <a:buFont typeface="Arial" panose="020B0604020202020204" pitchFamily="34" charset="0"/>
              <a:buChar char="•"/>
            </a:pPr>
            <a:r>
              <a:rPr lang="en-US" sz="1300" b="1" dirty="0" err="1"/>
              <a:t>LowMemoryLimit</a:t>
            </a:r>
            <a:r>
              <a:rPr lang="en-US" sz="1300" dirty="0"/>
              <a:t> – This is the amount of memory that Analysis Services will hold on to, without trimming its working set. After memory goes above this value, Analysis Services begins to slowly deallocate memory that is not being used. </a:t>
            </a:r>
          </a:p>
          <a:p>
            <a:pPr marL="664294" lvl="1" indent="-181171">
              <a:buFont typeface="Arial" panose="020B0604020202020204" pitchFamily="34" charset="0"/>
              <a:buChar char="•"/>
            </a:pPr>
            <a:r>
              <a:rPr lang="en-US" sz="1300" b="1" dirty="0" err="1"/>
              <a:t>PreAllocate</a:t>
            </a:r>
            <a:r>
              <a:rPr lang="en-US" sz="1300" dirty="0"/>
              <a:t> – This optional parameter (with a default of 0) enables you to </a:t>
            </a:r>
            <a:r>
              <a:rPr lang="en-US" sz="1300" dirty="0" err="1"/>
              <a:t>preallocate</a:t>
            </a:r>
            <a:r>
              <a:rPr lang="en-US" sz="1300" dirty="0"/>
              <a:t> memory at service startup. </a:t>
            </a:r>
          </a:p>
          <a:p>
            <a:pPr marL="664294" lvl="1" indent="-181171">
              <a:buFont typeface="Arial" panose="020B0604020202020204" pitchFamily="34" charset="0"/>
              <a:buChar char="•"/>
            </a:pPr>
            <a:r>
              <a:rPr lang="en-US" sz="1300" b="1" dirty="0" err="1"/>
              <a:t>TotalMemoryLimit</a:t>
            </a:r>
            <a:r>
              <a:rPr lang="en-US" sz="1300" dirty="0"/>
              <a:t> –When Analysis Services exceeds this memory value, it starts deallocating memory aggressively from shrinkable memory and trimming its working set.</a:t>
            </a:r>
          </a:p>
          <a:p>
            <a:pPr marL="664294" lvl="1" indent="-181171">
              <a:buFont typeface="Arial" panose="020B0604020202020204" pitchFamily="34" charset="0"/>
              <a:buChar char="•"/>
            </a:pPr>
            <a:r>
              <a:rPr lang="en-US" sz="1300" dirty="0"/>
              <a:t>If Analysis Services goes above </a:t>
            </a:r>
            <a:r>
              <a:rPr lang="en-US" sz="1300" b="1" dirty="0" err="1"/>
              <a:t>HardMemoryLimit</a:t>
            </a:r>
            <a:r>
              <a:rPr lang="en-US" sz="1300" dirty="0"/>
              <a:t>, user sessions are selectively killed to force memory consumption down. </a:t>
            </a:r>
            <a:endParaRPr lang="en-US" dirty="0"/>
          </a:p>
          <a:p>
            <a:pPr marL="181171" indent="-181171">
              <a:buFont typeface="Arial" panose="020B0604020202020204" pitchFamily="34" charset="0"/>
              <a:buChar char="•"/>
            </a:pPr>
            <a:r>
              <a:rPr lang="en-US" sz="1300" dirty="0"/>
              <a:t>These two settings determine how much memory is allocated for the creation of aggregations and indexes in each partition. When Analysis Services starts partition processing, parallelism is throttled based on the </a:t>
            </a:r>
            <a:r>
              <a:rPr lang="en-US" sz="1300" b="1" dirty="0" err="1"/>
              <a:t>AggregationMemoryMin</a:t>
            </a:r>
            <a:r>
              <a:rPr lang="en-US" sz="1300" b="1" dirty="0"/>
              <a:t>/Max</a:t>
            </a:r>
            <a:r>
              <a:rPr lang="en-US" sz="1300" dirty="0"/>
              <a:t> setting. The setting is per partition. For example, if you start five concurrent partition processing jobs with </a:t>
            </a:r>
            <a:r>
              <a:rPr lang="en-US" sz="1300" b="1" dirty="0" err="1"/>
              <a:t>AggregationMemoryMin</a:t>
            </a:r>
            <a:r>
              <a:rPr lang="en-US" sz="1300" dirty="0"/>
              <a:t> = 10, an estimated 50 percent (5 x 10%) of reserved memory is allocated for processing.</a:t>
            </a:r>
          </a:p>
          <a:p>
            <a:pPr marL="181171" indent="-181171" defTabSz="966246">
              <a:buFont typeface="Arial" panose="020B0604020202020204" pitchFamily="34" charset="0"/>
              <a:buChar char="•"/>
              <a:defRPr/>
            </a:pPr>
            <a:r>
              <a:rPr lang="en-US" sz="1300" dirty="0"/>
              <a:t>Client tools may not always clean up sessions opened on the server. The memory consumed by active sessions is non-shrinkable, and hence is not returned the Analysis Services or operating system process for other purposes. After a session has been idle for some time, Analysis Services considers the session expired and move the memory used to the shrinkable memory space. But the session still consumes memory until it is cleaned up.</a:t>
            </a:r>
          </a:p>
          <a:p>
            <a:pPr marL="181171" indent="-181171">
              <a:buFont typeface="Arial" panose="020B0604020202020204" pitchFamily="34" charset="0"/>
              <a:buChar char="•"/>
            </a:pPr>
            <a:r>
              <a:rPr lang="en-US" sz="1300" b="1" dirty="0" err="1"/>
              <a:t>ThreadPool</a:t>
            </a:r>
            <a:r>
              <a:rPr lang="en-US" sz="1300" b="1" dirty="0"/>
              <a:t>\Process\</a:t>
            </a:r>
            <a:r>
              <a:rPr lang="en-US" sz="1300" b="1" dirty="0" err="1"/>
              <a:t>MaxThreads</a:t>
            </a:r>
            <a:r>
              <a:rPr lang="en-US" sz="1300" dirty="0"/>
              <a:t> determines the maximum number of available threads to Analysis Services during processing and for accessing the I/O system during queries. On large, multiple-CPU machines, the default value in SQL Server 2008 Analysis Services and SQL Server 2008 R2 Analysis Services of 64 or 10 multiplied by the number of CPU cores (whichever is higher) may be too low to take advantage of all CPU cores. In SQL Server 2005 Analysis Services the settings for process thread pool were set to the static value of 64. If you are running an installation of SQL Server 2005 Analysis Services, or if you upgraded from SQL Server 2005 Analysis Services to SQL Server 2008 Analysis Services or SQL Server 2008 R2 Analysis Services, it might be a good idea to increase the thread pool.</a:t>
            </a:r>
          </a:p>
          <a:p>
            <a:pPr marL="181171" indent="-181171">
              <a:buFont typeface="Arial" panose="020B0604020202020204" pitchFamily="34" charset="0"/>
              <a:buChar char="•"/>
            </a:pPr>
            <a:r>
              <a:rPr lang="en-US" sz="1300" b="1" dirty="0" err="1"/>
              <a:t>ThreadPool</a:t>
            </a:r>
            <a:r>
              <a:rPr lang="en-US" sz="1300" b="1" dirty="0"/>
              <a:t>\Query\</a:t>
            </a:r>
            <a:r>
              <a:rPr lang="en-US" sz="1300" b="1" dirty="0" err="1"/>
              <a:t>MaxThreads</a:t>
            </a:r>
            <a:r>
              <a:rPr lang="en-US" sz="1300" dirty="0"/>
              <a:t> determines the maximum number of threads available to the Analysis Services formula engine for answering queries. In SQL Server 2008 Analysis Services and SQL Server 2008 R2 Analysis Services, the default is 2 multiplied by the number of logical CPU or 10, whichever is higher. In SQL Server 2005 Analysis Services, the default value was fixed at 10. Again, if you are running on SQL Server 2005 Analysis Services or an upgraded SQL Server 2005 Analysis Services, you may want to use the new settings.</a:t>
            </a:r>
          </a:p>
          <a:p>
            <a:pPr marL="181171" indent="-181171">
              <a:buFont typeface="Arial" panose="020B0604020202020204" pitchFamily="34" charset="0"/>
              <a:buChar char="•"/>
            </a:pPr>
            <a:r>
              <a:rPr lang="en-US" sz="1300" dirty="0"/>
              <a:t>Shared memory - If Analysis Services is on the same physical machine as the data source, and the data source is SQL Server, you should make sure you are exchanging data over the shared memory protocol. Shared memory is much faster than TCP/IP, as it avoids the overhead of the translation layers in the network stack. After you start processing, you can verify your connection is using shared memory by executing the following SELECT statement. </a:t>
            </a:r>
          </a:p>
          <a:p>
            <a:pPr lvl="1"/>
            <a:r>
              <a:rPr lang="en-US" sz="1300" dirty="0"/>
              <a:t>SELECT </a:t>
            </a:r>
            <a:r>
              <a:rPr lang="en-US" sz="1300" dirty="0" err="1"/>
              <a:t>session_id</a:t>
            </a:r>
            <a:r>
              <a:rPr lang="en-US" sz="1300" dirty="0"/>
              <a:t>, </a:t>
            </a:r>
            <a:r>
              <a:rPr lang="en-US" sz="1300" dirty="0" err="1"/>
              <a:t>net_transport</a:t>
            </a:r>
            <a:r>
              <a:rPr lang="en-US" sz="1300" dirty="0"/>
              <a:t>, </a:t>
            </a:r>
            <a:r>
              <a:rPr lang="en-US" sz="1300" dirty="0" err="1"/>
              <a:t>net_packet_size</a:t>
            </a:r>
            <a:endParaRPr lang="en-US" sz="1700" dirty="0"/>
          </a:p>
          <a:p>
            <a:pPr lvl="1"/>
            <a:r>
              <a:rPr lang="en-US" sz="1300" dirty="0"/>
              <a:t>FROM </a:t>
            </a:r>
            <a:r>
              <a:rPr lang="en-US" sz="1300" dirty="0" err="1"/>
              <a:t>sys.dm_exec_connections</a:t>
            </a:r>
            <a:endParaRPr lang="en-US" sz="1700" dirty="0"/>
          </a:p>
          <a:p>
            <a:pPr marL="181171" indent="-181171">
              <a:buFont typeface="Arial" panose="020B0604020202020204" pitchFamily="34" charset="0"/>
              <a:buChar char="•"/>
            </a:pPr>
            <a:endParaRPr lang="en-US" sz="130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you are hitting a network bottleneck when you process your cube, you can add additional NICs to increase throughput. There are two basic configurations for using multiple NICs on a server. The first and default option is to use the NICs separately. The second option is to use NIC teaming.</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Multiple NICs</a:t>
            </a:r>
            <a:r>
              <a:rPr lang="en-US" sz="1200" kern="1200" dirty="0">
                <a:solidFill>
                  <a:schemeClr val="tx1"/>
                </a:solidFill>
                <a:effectLst/>
                <a:latin typeface="+mn-lt"/>
                <a:ea typeface="+mn-ea"/>
                <a:cs typeface="+mn-cs"/>
              </a:rPr>
              <a:t> can be used individually to concurrently run many multipartition processing commands. Each partition in Analysis Services can refer to a different data source, and it is this feature you make use of. To use multiple NICs, follow these steps: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Set up NICs with different IP numbers.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Add new data sources.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Change your partition setup to reference the new data sources.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First, set up multiple NICs in the source and the target, each with its own IP number. Match each NIC on the cube server with a corresponding NIC on the relational database. Set up the subnet mask so only the desired NIC on the source can be reached from its partner on the cube server. If you are limited in bandwidth on the switches or want to create a very simple setup, you can use this technique with a crossover cable, which we have done successfully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Second, add a data source for each NIC on the data source, and set up each data source to point to its own source NIC.</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Third, configure partitions in the cube so that they are balanced across all data sources. For example, if you have 16 partitions and 4 data sources per NIC – point 4 partitions to each data source.</a:t>
            </a:r>
          </a:p>
          <a:p>
            <a:pPr marL="181171" indent="-181171">
              <a:buFont typeface="Arial" panose="020B0604020202020204" pitchFamily="34" charset="0"/>
              <a:buChar char="•"/>
            </a:pPr>
            <a:endParaRPr lang="en-US" sz="1300" dirty="0"/>
          </a:p>
          <a:p>
            <a:pPr marL="181171" indent="-181171">
              <a:buFont typeface="Arial" panose="020B0604020202020204" pitchFamily="34" charset="0"/>
              <a:buChar char="•"/>
            </a:pPr>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28</a:t>
            </a:fld>
            <a:endParaRPr lang="en-US" dirty="0"/>
          </a:p>
        </p:txBody>
      </p:sp>
    </p:spTree>
    <p:extLst>
      <p:ext uri="{BB962C8B-B14F-4D97-AF65-F5344CB8AC3E}">
        <p14:creationId xmlns:p14="http://schemas.microsoft.com/office/powerpoint/2010/main" val="27345540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Word cloud - https://worditout.com/word-cloud/create</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29</a:t>
            </a:fld>
            <a:endParaRPr lang="en-US" dirty="0"/>
          </a:p>
        </p:txBody>
      </p:sp>
    </p:spTree>
    <p:extLst>
      <p:ext uri="{BB962C8B-B14F-4D97-AF65-F5344CB8AC3E}">
        <p14:creationId xmlns:p14="http://schemas.microsoft.com/office/powerpoint/2010/main" val="703393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3</a:t>
            </a:fld>
            <a:endParaRPr lang="en-US" dirty="0"/>
          </a:p>
        </p:txBody>
      </p:sp>
    </p:spTree>
    <p:extLst>
      <p:ext uri="{BB962C8B-B14F-4D97-AF65-F5344CB8AC3E}">
        <p14:creationId xmlns:p14="http://schemas.microsoft.com/office/powerpoint/2010/main" val="9151304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Note: check the following blog post series: http://henkvandervalk.com/how-to-process-a-ssas-molap-cube-as-fast-as-possible-part-1</a:t>
            </a:r>
            <a:br>
              <a:rPr lang="en-US" dirty="0"/>
            </a:br>
            <a:r>
              <a:rPr lang="en-US" dirty="0"/>
              <a:t>https://blogs.msdn.microsoft.com/karang/2011/01/25/different-kinds-of-ssas-processing-in-simple-words/</a:t>
            </a:r>
          </a:p>
          <a:p>
            <a:br>
              <a:rPr lang="en-US" dirty="0"/>
            </a:br>
            <a:r>
              <a:rPr lang="en-US" dirty="0"/>
              <a:t>http://www.jamesserra.com/archive/2012/05/being-careful-in-ssas-to-not-make-a-cubedimension-unprocessed/</a:t>
            </a:r>
          </a:p>
          <a:p>
            <a:endParaRPr lang="en-US" dirty="0"/>
          </a:p>
          <a:p>
            <a:endParaRPr lang="en-US" dirty="0"/>
          </a:p>
          <a:p>
            <a:r>
              <a:rPr lang="en-US" sz="1300" b="1" dirty="0" err="1"/>
              <a:t>ProcessFull</a:t>
            </a:r>
            <a:r>
              <a:rPr lang="en-US" sz="1300" b="1" dirty="0"/>
              <a:t> </a:t>
            </a:r>
            <a:r>
              <a:rPr lang="en-US" sz="1300" dirty="0"/>
              <a:t>- Simple to digest, applies all objects which means it discards the storage contents of the object and rebuilds them. It applies to descendants objects as well. </a:t>
            </a:r>
          </a:p>
          <a:p>
            <a:r>
              <a:rPr lang="en-US" sz="1300" b="1" dirty="0" err="1"/>
              <a:t>ProcessDefault</a:t>
            </a:r>
            <a:r>
              <a:rPr lang="en-US" sz="1300" b="1" dirty="0"/>
              <a:t> </a:t>
            </a:r>
            <a:r>
              <a:rPr lang="en-US" sz="1300" dirty="0"/>
              <a:t>- It does the bare minimum task to bring the objects to a fully processed state which means it build only storage contents which are not currently built. For </a:t>
            </a:r>
            <a:r>
              <a:rPr lang="en-US" sz="1300" dirty="0" err="1"/>
              <a:t>eg</a:t>
            </a:r>
            <a:r>
              <a:rPr lang="en-US" sz="1300" dirty="0"/>
              <a:t>, if you have created new project and just deployed to AS server then </a:t>
            </a:r>
            <a:r>
              <a:rPr lang="en-US" sz="1300" dirty="0" err="1"/>
              <a:t>ProcessDefault</a:t>
            </a:r>
            <a:r>
              <a:rPr lang="en-US" sz="1300" dirty="0"/>
              <a:t> on Database will do full processing or take another case where Partition has fact and aggregation data, then </a:t>
            </a:r>
            <a:r>
              <a:rPr lang="en-US" sz="1300" dirty="0" err="1"/>
              <a:t>ProcessDefault</a:t>
            </a:r>
            <a:r>
              <a:rPr lang="en-US" sz="1300" dirty="0"/>
              <a:t> will only build bitmap indexes. </a:t>
            </a:r>
          </a:p>
          <a:p>
            <a:r>
              <a:rPr lang="en-US" sz="1300" dirty="0"/>
              <a:t>But in case if you change the binding of an object(</a:t>
            </a:r>
            <a:r>
              <a:rPr lang="en-US" sz="1300" dirty="0" err="1"/>
              <a:t>eg</a:t>
            </a:r>
            <a:r>
              <a:rPr lang="en-US" sz="1300" dirty="0"/>
              <a:t>, change the structure of an object, like added attribute or removed attribute), in that case </a:t>
            </a:r>
            <a:r>
              <a:rPr lang="en-US" sz="1300" dirty="0" err="1"/>
              <a:t>ProcessDefault</a:t>
            </a:r>
            <a:r>
              <a:rPr lang="en-US" sz="1300" dirty="0"/>
              <a:t> on the object will discard all the storage contents and rebuild them. </a:t>
            </a:r>
          </a:p>
          <a:p>
            <a:r>
              <a:rPr lang="en-US" sz="1300" b="1" dirty="0" err="1"/>
              <a:t>ProcesData</a:t>
            </a:r>
            <a:r>
              <a:rPr lang="en-US" sz="1300" dirty="0"/>
              <a:t> - Applies to dimension, cube, measure group and partition. It discards the storage contents and rebuilds only data. </a:t>
            </a:r>
          </a:p>
          <a:p>
            <a:r>
              <a:rPr lang="en-US" sz="1300" dirty="0"/>
              <a:t>Dimension it builds Hierarchy and Attributes </a:t>
            </a:r>
          </a:p>
          <a:p>
            <a:r>
              <a:rPr lang="en-US" sz="1300" dirty="0"/>
              <a:t>Partitions it builds the fact data. </a:t>
            </a:r>
          </a:p>
          <a:p>
            <a:r>
              <a:rPr lang="en-US" sz="1300" b="1" dirty="0" err="1"/>
              <a:t>ProcessIndexes</a:t>
            </a:r>
            <a:r>
              <a:rPr lang="en-US" sz="1300" b="1" dirty="0"/>
              <a:t> </a:t>
            </a:r>
            <a:r>
              <a:rPr lang="en-US" sz="1300" dirty="0"/>
              <a:t>- Applies to dimension, cube, measure group, and partition. It requires that the object must already have its "data" built; otherwise, it raises an error. </a:t>
            </a:r>
            <a:r>
              <a:rPr lang="en-US" sz="1300" dirty="0" err="1"/>
              <a:t>ProcessIndexes</a:t>
            </a:r>
            <a:r>
              <a:rPr lang="en-US" sz="1300" dirty="0"/>
              <a:t> preserves the data and rebuilds the "indexes". For dimensions, it builds the bitmap indexes. For partitions, it builds the aggregation data and bitmap indexes. </a:t>
            </a:r>
            <a:r>
              <a:rPr lang="en-US" sz="1300" dirty="0" err="1"/>
              <a:t>ProcessIndexes</a:t>
            </a:r>
            <a:r>
              <a:rPr lang="en-US" sz="1300" dirty="0"/>
              <a:t> is recursively applied to all descendants of the object as well. </a:t>
            </a:r>
          </a:p>
          <a:p>
            <a:r>
              <a:rPr lang="en-US" sz="1300" b="1" dirty="0" err="1"/>
              <a:t>ProcessUpdate</a:t>
            </a:r>
            <a:r>
              <a:rPr lang="en-US" sz="1300" b="1" dirty="0"/>
              <a:t> </a:t>
            </a:r>
            <a:r>
              <a:rPr lang="en-US" sz="1300" dirty="0"/>
              <a:t>- Now here is the most confusing part of all. It applies only to Dimension. It is the equivalent of incremental dimension processing in Analysis Services 2000. It sends SQL queries to read the entire dimension table and applies the changes—member updates, additions, deletions. </a:t>
            </a:r>
          </a:p>
          <a:p>
            <a:r>
              <a:rPr lang="en-US" sz="1300" dirty="0"/>
              <a:t>Since </a:t>
            </a:r>
            <a:r>
              <a:rPr lang="en-US" sz="1300" dirty="0" err="1"/>
              <a:t>ProcessUpdate</a:t>
            </a:r>
            <a:r>
              <a:rPr lang="en-US" sz="1300" dirty="0"/>
              <a:t> reads the entire dimension table, it begs the question, "How is it different from </a:t>
            </a:r>
            <a:r>
              <a:rPr lang="en-US" sz="1300" dirty="0" err="1"/>
              <a:t>ProcessFull</a:t>
            </a:r>
            <a:r>
              <a:rPr lang="en-US" sz="1300" dirty="0"/>
              <a:t>?" The difference is that </a:t>
            </a:r>
            <a:r>
              <a:rPr lang="en-US" sz="1300" dirty="0" err="1"/>
              <a:t>ProcessUpdate</a:t>
            </a:r>
            <a:r>
              <a:rPr lang="en-US" sz="1300" dirty="0"/>
              <a:t> does not discard the dimension storage contents. It applies the changes in a "smart" manner that preserves the fact data in dependent partitions. </a:t>
            </a:r>
            <a:r>
              <a:rPr lang="en-US" sz="1300" dirty="0" err="1"/>
              <a:t>ProcessFull</a:t>
            </a:r>
            <a:r>
              <a:rPr lang="en-US" sz="1300" dirty="0"/>
              <a:t>, on the other hand, does an implicit </a:t>
            </a:r>
            <a:r>
              <a:rPr lang="en-US" sz="1300" dirty="0" err="1"/>
              <a:t>ProcessClear</a:t>
            </a:r>
            <a:r>
              <a:rPr lang="en-US" sz="1300" dirty="0"/>
              <a:t> on all dependent partitions. </a:t>
            </a:r>
            <a:r>
              <a:rPr lang="en-US" sz="1300" dirty="0" err="1"/>
              <a:t>ProcessUpdate</a:t>
            </a:r>
            <a:r>
              <a:rPr lang="en-US" sz="1300" dirty="0"/>
              <a:t> is inherently slower than </a:t>
            </a:r>
            <a:r>
              <a:rPr lang="en-US" sz="1300" dirty="0" err="1"/>
              <a:t>ProcessFull</a:t>
            </a:r>
            <a:r>
              <a:rPr lang="en-US" sz="1300" dirty="0"/>
              <a:t> since it is doing additional work to apply the changes. </a:t>
            </a:r>
          </a:p>
          <a:p>
            <a:r>
              <a:rPr lang="en-US" sz="1300" dirty="0"/>
              <a:t>Depending on the nature of the changes in the dimension table, </a:t>
            </a:r>
            <a:r>
              <a:rPr lang="en-US" sz="1300" dirty="0" err="1"/>
              <a:t>ProcessUpdate</a:t>
            </a:r>
            <a:r>
              <a:rPr lang="en-US" sz="1300" dirty="0"/>
              <a:t> can affect dependent partitions. If only new members were added, then the partitions are not affected. But if members were deleted or if member relationships changed (e.g., a Customer moved from Redmond to Seattle), then some of the aggregation data and bitmap indexes on the partitions are dropped. The cube is still available for queries, albeit with lower performance.(with </a:t>
            </a:r>
            <a:r>
              <a:rPr lang="en-US" sz="1300" dirty="0" err="1"/>
              <a:t>ProcessUpdate</a:t>
            </a:r>
            <a:r>
              <a:rPr lang="en-US" sz="1300" dirty="0"/>
              <a:t> Flexible aggregations and indexes on related partitions will be dropped) </a:t>
            </a:r>
          </a:p>
          <a:p>
            <a:r>
              <a:rPr lang="en-US" sz="1300" dirty="0"/>
              <a:t>Which means after </a:t>
            </a:r>
            <a:r>
              <a:rPr lang="en-US" sz="1300" dirty="0" err="1"/>
              <a:t>ProcessUpdate</a:t>
            </a:r>
            <a:r>
              <a:rPr lang="en-US" sz="1300" dirty="0"/>
              <a:t> you need to Process Indexes on the Partitions. The simple approach of dealing with such problem is to do default processing on associated Cubes, default processing will create dropped Aggregations and Bitmap indexes for affected partitions. </a:t>
            </a:r>
          </a:p>
          <a:p>
            <a:r>
              <a:rPr lang="en-US" sz="1300" dirty="0"/>
              <a:t>If you want to check Aggregations which are dropped after Process Update then follow these task (Applies only to SQL 2008) </a:t>
            </a:r>
          </a:p>
          <a:p>
            <a:r>
              <a:rPr lang="en-US" sz="1300" dirty="0"/>
              <a:t>1) Take the output (Save it for later comparison) firing this DMV </a:t>
            </a:r>
          </a:p>
          <a:p>
            <a:r>
              <a:rPr lang="en-US" sz="1300" dirty="0"/>
              <a:t>SELECT * </a:t>
            </a:r>
          </a:p>
          <a:p>
            <a:r>
              <a:rPr lang="en-US" sz="1300" dirty="0"/>
              <a:t>FROM SYSTEMRESTRICTSCHEMA($SYSTEM.DISCOVER_PARTITION_STAT </a:t>
            </a:r>
          </a:p>
          <a:p>
            <a:r>
              <a:rPr lang="en-US" sz="1300" dirty="0"/>
              <a:t>, CUBE_NAME='Adventure Works' </a:t>
            </a:r>
          </a:p>
          <a:p>
            <a:r>
              <a:rPr lang="en-US" sz="1300" dirty="0"/>
              <a:t>, DATABASE_NAME = 'AdventureWorksDW2008' </a:t>
            </a:r>
          </a:p>
          <a:p>
            <a:r>
              <a:rPr lang="en-US" sz="1300" dirty="0"/>
              <a:t>, MEASURE_GROUP_NAME = 'Sales Orders' </a:t>
            </a:r>
          </a:p>
          <a:p>
            <a:r>
              <a:rPr lang="en-US" sz="1300" dirty="0"/>
              <a:t>, PARTITION_NAME='Total_Orders_2004' </a:t>
            </a:r>
          </a:p>
          <a:p>
            <a:r>
              <a:rPr lang="en-US" sz="1300" dirty="0"/>
              <a:t>) </a:t>
            </a:r>
          </a:p>
          <a:p>
            <a:r>
              <a:rPr lang="en-US" sz="1300" dirty="0"/>
              <a:t>2) Process Update Dimension which impacts this Cube </a:t>
            </a:r>
          </a:p>
          <a:p>
            <a:r>
              <a:rPr lang="en-US" sz="1300" dirty="0"/>
              <a:t>3) Again fire the same command as specified in step 1 you will find few aggregations will be dropped. </a:t>
            </a:r>
          </a:p>
          <a:p>
            <a:r>
              <a:rPr lang="en-US" sz="1300" dirty="0"/>
              <a:t>For checking Impacted Indexes follow these steps (Applies only to SQL 2008) </a:t>
            </a:r>
          </a:p>
          <a:p>
            <a:r>
              <a:rPr lang="en-US" sz="1300" dirty="0"/>
              <a:t>1) Take the output (Save it for later comparison) by firing this DMV </a:t>
            </a:r>
          </a:p>
          <a:p>
            <a:r>
              <a:rPr lang="en-US" sz="1300" dirty="0"/>
              <a:t>SELECT * FROM SYSTEMRESTRICTSCHEMA( </a:t>
            </a:r>
          </a:p>
          <a:p>
            <a:r>
              <a:rPr lang="en-US" sz="1300" dirty="0"/>
              <a:t>$SYSTEM.DISCOVER_PARTITION_DIMENSION_STAT </a:t>
            </a:r>
          </a:p>
          <a:p>
            <a:r>
              <a:rPr lang="en-US" sz="1300" dirty="0"/>
              <a:t>, CUBE_NAME = ‘Adventure </a:t>
            </a:r>
            <a:r>
              <a:rPr lang="en-US" sz="1300" dirty="0" err="1"/>
              <a:t>Works’c</a:t>
            </a:r>
            <a:r>
              <a:rPr lang="en-US" sz="1300" dirty="0"/>
              <a:t> </a:t>
            </a:r>
          </a:p>
          <a:p>
            <a:r>
              <a:rPr lang="en-US" sz="1300" dirty="0"/>
              <a:t>, DATABASE_NAME = ‘Adventure Works DW’ </a:t>
            </a:r>
          </a:p>
          <a:p>
            <a:r>
              <a:rPr lang="en-US" sz="1300" dirty="0"/>
              <a:t>, MEASURE_GROUP_NAME = ‘Sales Orders’ </a:t>
            </a:r>
          </a:p>
          <a:p>
            <a:r>
              <a:rPr lang="en-US" sz="1300" dirty="0"/>
              <a:t>, PARTITION_NAME=’Total_Orders_2004' </a:t>
            </a:r>
          </a:p>
          <a:p>
            <a:r>
              <a:rPr lang="en-US" sz="1300" dirty="0"/>
              <a:t>) </a:t>
            </a:r>
          </a:p>
          <a:p>
            <a:r>
              <a:rPr lang="en-US" sz="1300" dirty="0"/>
              <a:t>2) Process Update Dimension which impacts this cube </a:t>
            </a:r>
          </a:p>
          <a:p>
            <a:r>
              <a:rPr lang="en-US" sz="1300" dirty="0"/>
              <a:t>3) Again fire the same command as specified in step 1 and look for </a:t>
            </a:r>
            <a:r>
              <a:rPr lang="en-US" sz="1300" dirty="0" err="1"/>
              <a:t>Attribute_Indexed</a:t>
            </a:r>
            <a:r>
              <a:rPr lang="en-US" sz="1300" dirty="0"/>
              <a:t> Col, do comparisons with output of Step 1 you will find differences </a:t>
            </a:r>
          </a:p>
          <a:p>
            <a:r>
              <a:rPr lang="en-US" sz="1300" b="1" dirty="0" err="1"/>
              <a:t>ProcessAdd</a:t>
            </a:r>
            <a:r>
              <a:rPr lang="en-US" sz="1300" dirty="0"/>
              <a:t> - Applies to Dimensions and Partitions, it didn't existing in SSAS 2000. It essentially optimizes </a:t>
            </a:r>
            <a:r>
              <a:rPr lang="en-US" sz="1300" dirty="0" err="1"/>
              <a:t>ProcessUpdate</a:t>
            </a:r>
            <a:r>
              <a:rPr lang="en-US" sz="1300" dirty="0"/>
              <a:t> in </a:t>
            </a:r>
            <a:r>
              <a:rPr lang="en-US" sz="1300" dirty="0" err="1"/>
              <a:t>scenerios</a:t>
            </a:r>
            <a:r>
              <a:rPr lang="en-US" sz="1300" dirty="0"/>
              <a:t> where you are adding only new records to Dimension and facts. </a:t>
            </a:r>
          </a:p>
          <a:p>
            <a:r>
              <a:rPr lang="en-US" sz="1300" dirty="0"/>
              <a:t>Before using this Processing Type you need to guarantee that only new rows are added. </a:t>
            </a:r>
            <a:r>
              <a:rPr lang="en-US" sz="1300" dirty="0" err="1"/>
              <a:t>ProcessAdd</a:t>
            </a:r>
            <a:r>
              <a:rPr lang="en-US" sz="1300" dirty="0"/>
              <a:t> never deletes or updates existing members. It only adds new members. The users can restrict the dimension table so that </a:t>
            </a:r>
            <a:r>
              <a:rPr lang="en-US" sz="1300" dirty="0" err="1"/>
              <a:t>ProcessAdd</a:t>
            </a:r>
            <a:r>
              <a:rPr lang="en-US" sz="1300" dirty="0"/>
              <a:t> reads only the new rows. </a:t>
            </a:r>
          </a:p>
          <a:p>
            <a:r>
              <a:rPr lang="en-US" sz="1300" dirty="0"/>
              <a:t>Good News unlike </a:t>
            </a:r>
            <a:r>
              <a:rPr lang="en-US" sz="1300" dirty="0" err="1"/>
              <a:t>ProcessUpdate</a:t>
            </a:r>
            <a:r>
              <a:rPr lang="en-US" sz="1300" dirty="0"/>
              <a:t> - </a:t>
            </a:r>
            <a:r>
              <a:rPr lang="en-US" sz="1300" dirty="0" err="1"/>
              <a:t>ProcessAdd</a:t>
            </a:r>
            <a:r>
              <a:rPr lang="en-US" sz="1300" dirty="0"/>
              <a:t> doesn't drop aggregations and indexes. </a:t>
            </a:r>
          </a:p>
          <a:p>
            <a:r>
              <a:rPr lang="en-US" sz="1300" dirty="0"/>
              <a:t>This option is not available in GUI you need to fire it using only XMLA (</a:t>
            </a:r>
            <a:r>
              <a:rPr lang="en-US" sz="1300" dirty="0" err="1"/>
              <a:t>ProcessADD</a:t>
            </a:r>
            <a:r>
              <a:rPr lang="en-US" sz="1300" dirty="0"/>
              <a:t>) </a:t>
            </a:r>
          </a:p>
          <a:p>
            <a:r>
              <a:rPr lang="en-US" sz="1300" b="1" dirty="0" err="1"/>
              <a:t>ProcessClear</a:t>
            </a:r>
            <a:r>
              <a:rPr lang="en-US" sz="1300" dirty="0"/>
              <a:t> - Discards the storage of the object, it applies to all objects and descendants objects as well.</a:t>
            </a:r>
          </a:p>
          <a:p>
            <a:br>
              <a:rPr lang="en-US" dirty="0"/>
            </a:br>
            <a:br>
              <a:rPr lang="en-US" dirty="0"/>
            </a:br>
            <a:r>
              <a:rPr lang="en-US" dirty="0"/>
              <a:t>http://datanit.com/ssas/processing/partition-processing-multidimensional/</a:t>
            </a:r>
          </a:p>
          <a:p>
            <a:r>
              <a:rPr lang="en-US" sz="1300" dirty="0"/>
              <a:t>When we talk about processing a partition, there are two parts to it:</a:t>
            </a:r>
            <a:br>
              <a:rPr lang="en-US" dirty="0"/>
            </a:br>
            <a:r>
              <a:rPr lang="en-US" sz="1300" b="1" dirty="0"/>
              <a:t>1) Processing Data</a:t>
            </a:r>
            <a:r>
              <a:rPr lang="en-US" sz="1300" dirty="0"/>
              <a:t> which rebuilds fact/partition data store by </a:t>
            </a:r>
            <a:r>
              <a:rPr lang="en-US" sz="1300" i="1" dirty="0"/>
              <a:t>Reading</a:t>
            </a:r>
            <a:r>
              <a:rPr lang="en-US" sz="1300" dirty="0"/>
              <a:t> data from relational database and </a:t>
            </a:r>
            <a:r>
              <a:rPr lang="en-US" sz="1300" i="1" dirty="0"/>
              <a:t>Writing</a:t>
            </a:r>
            <a:r>
              <a:rPr lang="en-US" sz="1300" dirty="0"/>
              <a:t> compressed data in fact/partition data store.</a:t>
            </a:r>
            <a:br>
              <a:rPr lang="en-US" dirty="0"/>
            </a:br>
            <a:r>
              <a:rPr lang="en-US" sz="1300" b="1" dirty="0"/>
              <a:t>2) Processing Indexes</a:t>
            </a:r>
            <a:r>
              <a:rPr lang="en-US" sz="1300" dirty="0"/>
              <a:t> which creates bitmap indexes and aggregation defined in the model for that partition.</a:t>
            </a:r>
          </a:p>
          <a:p>
            <a:r>
              <a:rPr lang="en-US" sz="1300" b="1" dirty="0" err="1"/>
              <a:t>ProcessFull</a:t>
            </a:r>
            <a:r>
              <a:rPr lang="en-US" sz="1300" b="1" dirty="0"/>
              <a:t>:</a:t>
            </a:r>
            <a:r>
              <a:rPr lang="en-US" sz="1300" dirty="0"/>
              <a:t> We can execute a single command </a:t>
            </a:r>
            <a:r>
              <a:rPr lang="en-US" sz="1300" b="1" dirty="0" err="1"/>
              <a:t>ProcessFull</a:t>
            </a:r>
            <a:r>
              <a:rPr lang="en-US" sz="1300" dirty="0"/>
              <a:t> to perform above two operations together or execute separate commands </a:t>
            </a:r>
            <a:r>
              <a:rPr lang="en-US" sz="1300" b="1" dirty="0" err="1"/>
              <a:t>ProcessData</a:t>
            </a:r>
            <a:r>
              <a:rPr lang="en-US" sz="1300" dirty="0"/>
              <a:t> and </a:t>
            </a:r>
            <a:r>
              <a:rPr lang="en-US" sz="1300" b="1" dirty="0" err="1"/>
              <a:t>ProcessIndexes</a:t>
            </a:r>
            <a:r>
              <a:rPr lang="en-US" sz="1300" dirty="0"/>
              <a:t> for each of these operations, this way we can identify how much time each operation is taking. </a:t>
            </a:r>
            <a:r>
              <a:rPr lang="en-US" sz="1300" dirty="0" err="1"/>
              <a:t>ProcessFull</a:t>
            </a:r>
            <a:r>
              <a:rPr lang="en-US" sz="1300" dirty="0"/>
              <a:t> or </a:t>
            </a:r>
            <a:r>
              <a:rPr lang="en-US" sz="1300" dirty="0" err="1"/>
              <a:t>ProcessData</a:t>
            </a:r>
            <a:r>
              <a:rPr lang="en-US" sz="1300" dirty="0"/>
              <a:t>/</a:t>
            </a:r>
            <a:r>
              <a:rPr lang="en-US" sz="1300" dirty="0" err="1"/>
              <a:t>ProcessIndexes</a:t>
            </a:r>
            <a:r>
              <a:rPr lang="en-US" sz="1300" dirty="0"/>
              <a:t> both clears existing data in the partition and then reloads it with new data.</a:t>
            </a:r>
          </a:p>
          <a:p>
            <a:r>
              <a:rPr lang="en-US" sz="1300" b="1" dirty="0" err="1"/>
              <a:t>ProcessAdd</a:t>
            </a:r>
            <a:r>
              <a:rPr lang="en-US" sz="1300" b="1" dirty="0"/>
              <a:t>:</a:t>
            </a:r>
            <a:r>
              <a:rPr lang="en-US" sz="1300" dirty="0"/>
              <a:t> In case we want to incrementally update a partition with just new data while keeping old data as it is we can use </a:t>
            </a:r>
            <a:r>
              <a:rPr lang="en-US" sz="1300" b="1" dirty="0" err="1"/>
              <a:t>ProcessAdd</a:t>
            </a:r>
            <a:r>
              <a:rPr lang="en-US" sz="1300" dirty="0"/>
              <a:t>. SSAS actually creates new partition containing only new rows and merges this new partition with old partition. For using </a:t>
            </a:r>
            <a:r>
              <a:rPr lang="en-US" sz="1300" dirty="0" err="1"/>
              <a:t>ProcessAdd</a:t>
            </a:r>
            <a:r>
              <a:rPr lang="en-US" sz="1300" dirty="0"/>
              <a:t> we need to have SQL query created in a such a way that it returns new rows only. For handling Inserts, Updates and Deletes using </a:t>
            </a:r>
            <a:r>
              <a:rPr lang="en-US" sz="1300" dirty="0" err="1"/>
              <a:t>ProcessAdd</a:t>
            </a:r>
            <a:r>
              <a:rPr lang="en-US" sz="1300" dirty="0"/>
              <a:t> we need to have different type of </a:t>
            </a:r>
            <a:r>
              <a:rPr lang="en-US" sz="1300" dirty="0" err="1"/>
              <a:t>of</a:t>
            </a:r>
            <a:r>
              <a:rPr lang="en-US" sz="1300" dirty="0"/>
              <a:t> SQL query for operation as mentioned below</a:t>
            </a:r>
          </a:p>
          <a:p>
            <a:r>
              <a:rPr lang="en-US" sz="1300" dirty="0" err="1"/>
              <a:t>ProcessFull</a:t>
            </a:r>
            <a:r>
              <a:rPr lang="en-US" sz="1300" dirty="0"/>
              <a:t> – caters for them all</a:t>
            </a:r>
          </a:p>
          <a:p>
            <a:r>
              <a:rPr lang="en-US" sz="1300" dirty="0"/>
              <a:t>Handling Inserts with </a:t>
            </a:r>
            <a:r>
              <a:rPr lang="en-US" sz="1300" dirty="0" err="1"/>
              <a:t>ProcessAdd</a:t>
            </a:r>
            <a:r>
              <a:rPr lang="en-US" sz="1300" dirty="0"/>
              <a:t> </a:t>
            </a:r>
          </a:p>
          <a:p>
            <a:pPr lvl="1"/>
            <a:r>
              <a:rPr lang="en-US" sz="1300" dirty="0"/>
              <a:t>SQL query that adds new rows</a:t>
            </a:r>
          </a:p>
          <a:p>
            <a:r>
              <a:rPr lang="en-US" sz="1300" dirty="0"/>
              <a:t>Handling Updates with </a:t>
            </a:r>
            <a:r>
              <a:rPr lang="en-US" sz="1300" dirty="0" err="1"/>
              <a:t>ProcessAdd</a:t>
            </a:r>
            <a:r>
              <a:rPr lang="en-US" sz="1300" dirty="0"/>
              <a:t> </a:t>
            </a:r>
          </a:p>
          <a:p>
            <a:pPr lvl="1"/>
            <a:r>
              <a:rPr lang="en-US" sz="1300" dirty="0"/>
              <a:t>SQL query that negates old rows and adds new rows</a:t>
            </a:r>
          </a:p>
          <a:p>
            <a:r>
              <a:rPr lang="en-US" sz="1300" dirty="0"/>
              <a:t>Handling Deletes with </a:t>
            </a:r>
            <a:r>
              <a:rPr lang="en-US" sz="1300" dirty="0" err="1"/>
              <a:t>ProcessAdd</a:t>
            </a:r>
            <a:r>
              <a:rPr lang="en-US" sz="1300" dirty="0"/>
              <a:t> </a:t>
            </a:r>
          </a:p>
          <a:p>
            <a:pPr lvl="1"/>
            <a:r>
              <a:rPr lang="en-US" sz="1300" dirty="0"/>
              <a:t>SQL query that negates old rows</a:t>
            </a:r>
          </a:p>
          <a:p>
            <a:r>
              <a:rPr lang="en-US" sz="1300" dirty="0"/>
              <a:t>You might choose to do the full process each time or you might do the full process followed by subsequent incremental processes. No matter what approach you use, SSAS uses job based architecture (creates a controller jobs and many other jobs depending on number of attributes, hierarchies, partitions etc.) for processing dimensions and facts.</a:t>
            </a:r>
          </a:p>
          <a:p>
            <a:r>
              <a:rPr lang="en-US" sz="1300" dirty="0"/>
              <a:t>NOTE: During processing, key/value pairs for all dimensions loaded into memory Large dimensions can cause SSAS to process in multiple passes.</a:t>
            </a:r>
          </a:p>
          <a:p>
            <a:endParaRPr lang="en-US" dirty="0"/>
          </a:p>
          <a:p>
            <a:endParaRPr lang="en-US" dirty="0"/>
          </a:p>
          <a:p>
            <a:endParaRPr lang="en-US" dirty="0"/>
          </a:p>
          <a:p>
            <a:endParaRPr lang="en-US" dirty="0"/>
          </a:p>
          <a:p>
            <a:endParaRPr lang="en-US" dirty="0"/>
          </a:p>
          <a:p>
            <a:endParaRPr lang="en-US" dirty="0"/>
          </a:p>
          <a:p>
            <a:endParaRPr lang="en-US" dirty="0"/>
          </a:p>
          <a:p>
            <a:pPr fontAlgn="base"/>
            <a:r>
              <a:rPr lang="en-US" sz="1300" dirty="0"/>
              <a:t>Over the last few days I’ve been involved in an interesting </a:t>
            </a:r>
            <a:r>
              <a:rPr lang="en-US" sz="1300" dirty="0">
                <a:hlinkClick r:id="rId3"/>
              </a:rPr>
              <a:t>thread</a:t>
            </a:r>
            <a:r>
              <a:rPr lang="en-US" sz="1300" dirty="0"/>
              <a:t> on the SSAS forum regarding what happens when you do a Process Update on a dimension. It’s a topic that is not widely understood, and indeed I’ve not known all the details until today, but it’s nonetheless very important: one of the commonest performance-related problems I see in my </a:t>
            </a:r>
            <a:r>
              <a:rPr lang="en-US" sz="1300" dirty="0">
                <a:hlinkClick r:id="rId4"/>
              </a:rPr>
              <a:t>consultancy work</a:t>
            </a:r>
            <a:r>
              <a:rPr lang="en-US" sz="1300" dirty="0"/>
              <a:t> is partitions that have aggregations designed for them, but where those aggregations aren’t in a processed state because a Process Update has been run on one or more dimensions. Anyway, just now </a:t>
            </a:r>
            <a:r>
              <a:rPr lang="en-US" sz="1300" dirty="0" err="1"/>
              <a:t>Akshai</a:t>
            </a:r>
            <a:r>
              <a:rPr lang="en-US" sz="1300" dirty="0"/>
              <a:t> </a:t>
            </a:r>
            <a:r>
              <a:rPr lang="en-US" sz="1300" dirty="0" err="1"/>
              <a:t>Mirchandani</a:t>
            </a:r>
            <a:r>
              <a:rPr lang="en-US" sz="1300" dirty="0"/>
              <a:t> from the dev team posted a really good overview of what actually happens when you run a Process Update on that thread, so I thought I’d copy here to ensure it gets a wider audience:</a:t>
            </a:r>
          </a:p>
          <a:p>
            <a:pPr fontAlgn="base"/>
            <a:r>
              <a:rPr lang="en-US" sz="1300" i="1" dirty="0"/>
              <a:t>Here is a quick summary of what happens when you do </a:t>
            </a:r>
            <a:r>
              <a:rPr lang="en-US" sz="1300" i="1" dirty="0" err="1"/>
              <a:t>ProcessUpdate</a:t>
            </a:r>
            <a:r>
              <a:rPr lang="en-US" sz="1300" i="1" dirty="0"/>
              <a:t>:</a:t>
            </a:r>
            <a:r>
              <a:rPr lang="en-US" sz="1300" dirty="0"/>
              <a:t> </a:t>
            </a:r>
          </a:p>
          <a:p>
            <a:pPr fontAlgn="base"/>
            <a:r>
              <a:rPr lang="en-US" sz="1300" i="1" dirty="0"/>
              <a:t>1. After the dimension has been updated, the server analyzes the changes that occurred to the dimension. In 2005, this analysis was pretty simple and would often incorrectly detect that major changes had occurred that required clearing of indexes and aggregations. In 2008, this code was improved such that it more often would realize that nothing significant has occurred. It’s a fairly small (but useful) optimization — I guess nobody thought it was worth documenting!</a:t>
            </a:r>
            <a:r>
              <a:rPr lang="en-US" sz="1300" dirty="0"/>
              <a:t> </a:t>
            </a:r>
          </a:p>
          <a:p>
            <a:pPr fontAlgn="base"/>
            <a:r>
              <a:rPr lang="en-US" sz="1300" i="1" dirty="0"/>
              <a:t>2. Based on this analysis, the server will decide whether or not indexes and aggregations need to be cleared. If no (e.g. because records were only added and not deleted/updated), then the partitions won’t be affected.</a:t>
            </a:r>
            <a:r>
              <a:rPr lang="en-US" sz="1300" dirty="0"/>
              <a:t> </a:t>
            </a:r>
          </a:p>
          <a:p>
            <a:pPr fontAlgn="base"/>
            <a:r>
              <a:rPr lang="en-US" sz="1300" i="1" dirty="0"/>
              <a:t>3. If indexes/aggregations need to be cleared, then the server will check if </a:t>
            </a:r>
            <a:r>
              <a:rPr lang="en-US" sz="1300" i="1" dirty="0" err="1"/>
              <a:t>ProcessAffectedObjects</a:t>
            </a:r>
            <a:r>
              <a:rPr lang="en-US" sz="1300" i="1" dirty="0"/>
              <a:t> was enabled — if yes, then instead of clearing the indexes/aggregations it will rebuild the indexes/aggregations.</a:t>
            </a:r>
            <a:r>
              <a:rPr lang="en-US" sz="1300" dirty="0"/>
              <a:t> </a:t>
            </a:r>
          </a:p>
          <a:p>
            <a:pPr fontAlgn="base"/>
            <a:r>
              <a:rPr lang="en-US" sz="1300" i="1" dirty="0"/>
              <a:t>4. The act of clearing the indexes/aggregations also shows up as "partition processing operations" in Profiler — that’s one of the things that has been confusing some of you.</a:t>
            </a:r>
            <a:r>
              <a:rPr lang="en-US" sz="1300" dirty="0"/>
              <a:t> </a:t>
            </a:r>
          </a:p>
          <a:p>
            <a:pPr fontAlgn="base"/>
            <a:r>
              <a:rPr lang="en-US" sz="1300" i="1" dirty="0"/>
              <a:t>5. When aggregations are cleared, only the flexible aggregations need to be cleared because we’re guaranteed by the rigid relationships that the members cannot have moved and therefore the rollups cannot have changed. However, indexes can still have changed and therefore you may still see the partition processing jobs kick off to clear the indexes.</a:t>
            </a:r>
            <a:r>
              <a:rPr lang="en-US" sz="1300" dirty="0"/>
              <a:t> </a:t>
            </a:r>
          </a:p>
          <a:p>
            <a:pPr fontAlgn="base"/>
            <a:r>
              <a:rPr lang="en-US" sz="1300" i="1" dirty="0"/>
              <a:t>6. </a:t>
            </a:r>
            <a:r>
              <a:rPr lang="en-US" sz="1300" i="1" dirty="0" err="1"/>
              <a:t>ProcessIndexes</a:t>
            </a:r>
            <a:r>
              <a:rPr lang="en-US" sz="1300" i="1" dirty="0"/>
              <a:t> and </a:t>
            </a:r>
            <a:r>
              <a:rPr lang="en-US" sz="1300" i="1" dirty="0" err="1"/>
              <a:t>ProcessClearIndexes</a:t>
            </a:r>
            <a:r>
              <a:rPr lang="en-US" sz="1300" i="1" dirty="0"/>
              <a:t> take care of building both bitmap indexes (aka map) and aggregations — the context is that both aggregations and bitmap indexes are generically considered "indexes".</a:t>
            </a:r>
            <a:r>
              <a:rPr lang="en-US" sz="1300" dirty="0"/>
              <a:t> </a:t>
            </a:r>
          </a:p>
          <a:p>
            <a:pPr fontAlgn="base"/>
            <a:r>
              <a:rPr lang="en-US" sz="1300" i="1" dirty="0"/>
              <a:t>Really the main takeaway here is that if you </a:t>
            </a:r>
            <a:r>
              <a:rPr lang="en-US" sz="1300" i="1" dirty="0" err="1"/>
              <a:t>ProcessUpdate</a:t>
            </a:r>
            <a:r>
              <a:rPr lang="en-US" sz="1300" i="1" dirty="0"/>
              <a:t> a dimension, you should strongly consider either doing </a:t>
            </a:r>
            <a:r>
              <a:rPr lang="en-US" sz="1300" i="1" dirty="0" err="1"/>
              <a:t>ProcessAffectedObjects</a:t>
            </a:r>
            <a:r>
              <a:rPr lang="en-US" sz="1300" i="1" dirty="0"/>
              <a:t> or an explicit </a:t>
            </a:r>
            <a:r>
              <a:rPr lang="en-US" sz="1300" i="1" dirty="0" err="1"/>
              <a:t>ProcessIndexes</a:t>
            </a:r>
            <a:r>
              <a:rPr lang="en-US" sz="1300" i="1" dirty="0"/>
              <a:t> on the affected partitions so that bitmap indexes and flexible aggregations get rebuilt. The advantage of explicitly doing </a:t>
            </a:r>
            <a:r>
              <a:rPr lang="en-US" sz="1300" i="1" dirty="0" err="1"/>
              <a:t>ProcessIndexes</a:t>
            </a:r>
            <a:r>
              <a:rPr lang="en-US" sz="1300" i="1" dirty="0"/>
              <a:t> is that you can bring your cube online earlier and have the indexes/aggregations get processed more lazily in the background — a number of customers prefer to do that because their processing windows are too small to wait for the indexes to get processed.</a:t>
            </a:r>
            <a:r>
              <a:rPr lang="en-US" sz="1300" dirty="0"/>
              <a:t> </a:t>
            </a:r>
          </a:p>
          <a:p>
            <a:pPr fontAlgn="base"/>
            <a:r>
              <a:rPr lang="en-US" sz="1300" dirty="0"/>
              <a:t>Also related to this topic, I thought I’d also highlight a great post by Darren </a:t>
            </a:r>
            <a:r>
              <a:rPr lang="en-US" sz="1300" dirty="0" err="1"/>
              <a:t>Gosbell</a:t>
            </a:r>
            <a:r>
              <a:rPr lang="en-US" sz="1300" dirty="0"/>
              <a:t> where he shows how to find out if your aggregations are processed or not: </a:t>
            </a:r>
          </a:p>
          <a:p>
            <a:pPr fontAlgn="base"/>
            <a:r>
              <a:rPr lang="en-US" sz="1300" dirty="0">
                <a:hlinkClick r:id="rId5"/>
              </a:rPr>
              <a:t>http://geekswithblogs.net/darrengosbell/archive/2008/12/02/ssas-are-my-aggregations-processed.aspx</a:t>
            </a:r>
            <a:r>
              <a:rPr lang="en-US" sz="1300" dirty="0"/>
              <a:t> </a:t>
            </a:r>
          </a:p>
          <a:p>
            <a:endParaRPr lang="en-US" dirty="0"/>
          </a:p>
          <a:p>
            <a:endParaRPr lang="en-US" dirty="0"/>
          </a:p>
          <a:p>
            <a:endParaRPr lang="en-US" dirty="0"/>
          </a:p>
          <a:p>
            <a:r>
              <a:rPr lang="en-US" sz="1300" dirty="0"/>
              <a:t>If you use </a:t>
            </a:r>
            <a:r>
              <a:rPr lang="en-US" sz="1300" dirty="0" err="1"/>
              <a:t>ProcessUpdate</a:t>
            </a:r>
            <a:r>
              <a:rPr lang="en-US" sz="1300" dirty="0"/>
              <a:t> the flexible aggregations are dropped and they are not recreated automatically.</a:t>
            </a:r>
          </a:p>
          <a:p>
            <a:r>
              <a:rPr lang="en-US" sz="1300" dirty="0"/>
              <a:t>Below you can find a quote from the Analysis Services 2005 performance guide which lists the possibilities you can use to recreate the indexes.</a:t>
            </a:r>
          </a:p>
          <a:p>
            <a:r>
              <a:rPr lang="en-US" sz="1300" dirty="0"/>
              <a:t> </a:t>
            </a:r>
          </a:p>
          <a:p>
            <a:r>
              <a:rPr lang="en-US" sz="1300" b="1" dirty="0"/>
              <a:t>Flexible aggregations</a:t>
            </a:r>
            <a:endParaRPr lang="en-US" sz="1300" dirty="0"/>
          </a:p>
          <a:p>
            <a:r>
              <a:rPr lang="en-US" sz="1300" dirty="0"/>
              <a:t>An aggregation is </a:t>
            </a:r>
            <a:r>
              <a:rPr lang="en-US" sz="1300" i="1" dirty="0"/>
              <a:t>flexible</a:t>
            </a:r>
            <a:r>
              <a:rPr lang="en-US" sz="1300" dirty="0"/>
              <a:t> when one or more of the attributes participating in the aggregation have flexible direct or indirect relationships to the key attribute. </a:t>
            </a:r>
          </a:p>
          <a:p>
            <a:r>
              <a:rPr lang="en-US" sz="1300" dirty="0"/>
              <a:t>If you perform a </a:t>
            </a:r>
            <a:r>
              <a:rPr lang="en-US" sz="1300" b="1" dirty="0" err="1"/>
              <a:t>ProcessUpdate</a:t>
            </a:r>
            <a:r>
              <a:rPr lang="en-US" sz="1300" dirty="0"/>
              <a:t> on a dimension participating in flexible aggregations, whenever deletions or updates are detected for a given attribute, the aggregations for that attribute as well as any related attributes in the attribute chain are automatically dropped. The aggregations are not automatically recreated unless you perform one of the following tasks:</a:t>
            </a:r>
          </a:p>
          <a:p>
            <a:r>
              <a:rPr lang="en-US" sz="1300" dirty="0"/>
              <a:t>·         Perform a </a:t>
            </a:r>
            <a:r>
              <a:rPr lang="en-US" sz="1300" b="1" dirty="0" err="1"/>
              <a:t>ProcessFull</a:t>
            </a:r>
            <a:r>
              <a:rPr lang="en-US" sz="1300" dirty="0"/>
              <a:t> on the cube, measure group, or partition. This is the standard </a:t>
            </a:r>
            <a:r>
              <a:rPr lang="en-US" sz="1300" b="1" dirty="0" err="1"/>
              <a:t>ProcessFull</a:t>
            </a:r>
            <a:r>
              <a:rPr lang="en-US" sz="1300" dirty="0"/>
              <a:t> operation that drops and re-creates the fact data and all aggregations in the partition. </a:t>
            </a:r>
          </a:p>
          <a:p>
            <a:r>
              <a:rPr lang="en-US" sz="1300" dirty="0"/>
              <a:t>·         Perform a </a:t>
            </a:r>
            <a:r>
              <a:rPr lang="en-US" sz="1300" b="1" dirty="0" err="1"/>
              <a:t>ProcessIndexes</a:t>
            </a:r>
            <a:r>
              <a:rPr lang="en-US" sz="1300" b="1" dirty="0"/>
              <a:t> </a:t>
            </a:r>
            <a:r>
              <a:rPr lang="en-US" sz="1300" dirty="0"/>
              <a:t>on the</a:t>
            </a:r>
            <a:r>
              <a:rPr lang="en-US" sz="1300" b="1" dirty="0"/>
              <a:t> </a:t>
            </a:r>
            <a:r>
              <a:rPr lang="en-US" sz="1300" dirty="0"/>
              <a:t>cube, measure group, or partition.</a:t>
            </a:r>
            <a:r>
              <a:rPr lang="en-US" sz="1300" b="1" dirty="0"/>
              <a:t> </a:t>
            </a:r>
            <a:r>
              <a:rPr lang="en-US" sz="1300" dirty="0"/>
              <a:t>By performing </a:t>
            </a:r>
            <a:r>
              <a:rPr lang="en-US" sz="1300" b="1" dirty="0" err="1"/>
              <a:t>ProcessIndexes</a:t>
            </a:r>
            <a:r>
              <a:rPr lang="en-US" sz="1300" dirty="0"/>
              <a:t>, you will only build whatever aggregations or indexes that need to be re-built.</a:t>
            </a:r>
          </a:p>
          <a:p>
            <a:r>
              <a:rPr lang="en-US" sz="1300" dirty="0"/>
              <a:t>·         Configure Lazy Processing for the cube, measure group, or partition. If you configure Lazy Processing, the dropped aggregations are recalculated as a background task. While the flexible aggregations are being recalculated, users can continue to query the cube (without the benefit of the flexible aggregations). While the flexible aggregations are being recalculated, queries that would benefit from the flexible aggregations run slower because Analysis Services resolves these queries by scanning the fact data and then summarizing the data at query time. As the flexible aggregations are recalculated, they become available incrementally on a partition-by-partition basis. For a given cube, Lazy Processing is not enabled by default. You can configure it for a cube, measure group, or partition by changing the </a:t>
            </a:r>
            <a:r>
              <a:rPr lang="en-US" sz="1300" b="1" dirty="0" err="1"/>
              <a:t>ProcessingMode</a:t>
            </a:r>
            <a:r>
              <a:rPr lang="en-US" sz="1300" dirty="0"/>
              <a:t> property from </a:t>
            </a:r>
            <a:r>
              <a:rPr lang="en-US" sz="1300" b="1" dirty="0"/>
              <a:t>Regular</a:t>
            </a:r>
            <a:r>
              <a:rPr lang="en-US" sz="1300" dirty="0"/>
              <a:t> to </a:t>
            </a:r>
            <a:r>
              <a:rPr lang="en-US" sz="1300" b="1" dirty="0" err="1"/>
              <a:t>LazyAggregations</a:t>
            </a:r>
            <a:r>
              <a:rPr lang="en-US" sz="1300" dirty="0"/>
              <a:t>. To manage Lazy Processing, there are a series of server properties such as the </a:t>
            </a:r>
            <a:r>
              <a:rPr lang="en-US" sz="1300" b="1" dirty="0" err="1"/>
              <a:t>LazyProcessing</a:t>
            </a:r>
            <a:r>
              <a:rPr lang="en-US" sz="1300" b="1" dirty="0"/>
              <a:t> \ </a:t>
            </a:r>
            <a:r>
              <a:rPr lang="en-US" sz="1300" b="1" dirty="0" err="1"/>
              <a:t>MaxObjectsInParallel</a:t>
            </a:r>
            <a:r>
              <a:rPr lang="en-US" sz="1300" dirty="0"/>
              <a:t> setting, which controls the number of objects that can be lazy processed at a given time. By default it is set to 2. By increasing this number, you increase the number of objects processed in parallel; however, this also impacts query performance and should therefore be handled with care.</a:t>
            </a:r>
          </a:p>
          <a:p>
            <a:r>
              <a:rPr lang="en-US" sz="1300" dirty="0"/>
              <a:t>·         Process affected objects. When you perform a </a:t>
            </a:r>
            <a:r>
              <a:rPr lang="en-US" sz="1300" b="1" dirty="0" err="1"/>
              <a:t>ProcessUpdate</a:t>
            </a:r>
            <a:r>
              <a:rPr lang="en-US" sz="1300" dirty="0"/>
              <a:t> on a dimension, you can choose whether or not to </a:t>
            </a:r>
            <a:r>
              <a:rPr lang="en-US" sz="1300" b="1" dirty="0"/>
              <a:t>Process Affected Objects</a:t>
            </a:r>
            <a:r>
              <a:rPr lang="en-US" sz="1300" dirty="0"/>
              <a:t>. If you select this option, you can trigger the update of dependent partitions within the same operation. </a:t>
            </a:r>
          </a:p>
          <a:p>
            <a:endParaRPr lang="en-US" dirty="0"/>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a:t>
            </a:r>
            <a:br>
              <a:rPr lang="en-US" dirty="0"/>
            </a:br>
            <a:r>
              <a:rPr lang="pl-PL" dirty="0">
                <a:hlinkClick r:id="rId6"/>
              </a:rPr>
              <a:t>[PL] Procesowanie i partycjonowanie SSAS od podszewki – Adrian Chodkowski</a:t>
            </a:r>
            <a:r>
              <a:rPr lang="en-US" dirty="0"/>
              <a:t> </a:t>
            </a:r>
            <a:endParaRPr lang="pl-PL" dirty="0"/>
          </a:p>
          <a:p>
            <a:endParaRPr lang="en-US" dirty="0"/>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30</a:t>
            </a:fld>
            <a:endParaRPr lang="en-US" dirty="0"/>
          </a:p>
        </p:txBody>
      </p:sp>
    </p:spTree>
    <p:extLst>
      <p:ext uri="{BB962C8B-B14F-4D97-AF65-F5344CB8AC3E}">
        <p14:creationId xmlns:p14="http://schemas.microsoft.com/office/powerpoint/2010/main" val="1463905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31</a:t>
            </a:fld>
            <a:endParaRPr lang="en-US" dirty="0"/>
          </a:p>
        </p:txBody>
      </p:sp>
    </p:spTree>
    <p:extLst>
      <p:ext uri="{BB962C8B-B14F-4D97-AF65-F5344CB8AC3E}">
        <p14:creationId xmlns:p14="http://schemas.microsoft.com/office/powerpoint/2010/main" val="3524363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Improving robocopy - https://blog.calvett.co.uk/2012/07/07/ssas-multithreaded-sync-with-windows-2008-r2/</a:t>
            </a:r>
          </a:p>
          <a:p>
            <a:r>
              <a:rPr lang="en-US" dirty="0"/>
              <a:t>https://docs.microsoft.com/en-us/sql/analysis-services/instances/high-availability-and-scalability-in-analysis-services?view=sql-analysis-services-2017</a:t>
            </a:r>
          </a:p>
          <a:p>
            <a:endParaRPr lang="en-US" dirty="0"/>
          </a:p>
          <a:p>
            <a:r>
              <a:rPr lang="en-US" dirty="0"/>
              <a:t>http://www.jamesserra.com/archive/2017/05/ssas-high-availability/</a:t>
            </a:r>
          </a:p>
          <a:p>
            <a:endParaRPr lang="en-US" dirty="0"/>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32</a:t>
            </a:fld>
            <a:endParaRPr lang="en-US" dirty="0"/>
          </a:p>
        </p:txBody>
      </p:sp>
    </p:spTree>
    <p:extLst>
      <p:ext uri="{BB962C8B-B14F-4D97-AF65-F5344CB8AC3E}">
        <p14:creationId xmlns:p14="http://schemas.microsoft.com/office/powerpoint/2010/main" val="127269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Improving robocopy - https://blog.calvett.co.uk/2012/07/07/ssas-multithreaded-sync-with-windows-2008-r2/</a:t>
            </a:r>
          </a:p>
          <a:p>
            <a:r>
              <a:rPr lang="en-US" dirty="0"/>
              <a:t>https://docs.microsoft.com/en-us/sql/analysis-services/instances/high-availability-and-scalability-in-analysis-services?view=sql-analysis-services-2017</a:t>
            </a:r>
          </a:p>
          <a:p>
            <a:endParaRPr lang="en-US" dirty="0"/>
          </a:p>
          <a:p>
            <a:r>
              <a:rPr lang="en-US" dirty="0"/>
              <a:t>http://www.jamesserra.com/archive/2017/05/ssas-high-availability/</a:t>
            </a:r>
          </a:p>
          <a:p>
            <a:endParaRPr lang="en-US" dirty="0"/>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33</a:t>
            </a:fld>
            <a:endParaRPr lang="en-US" dirty="0"/>
          </a:p>
        </p:txBody>
      </p:sp>
    </p:spTree>
    <p:extLst>
      <p:ext uri="{BB962C8B-B14F-4D97-AF65-F5344CB8AC3E}">
        <p14:creationId xmlns:p14="http://schemas.microsoft.com/office/powerpoint/2010/main" val="4158944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34</a:t>
            </a:fld>
            <a:endParaRPr lang="en-US" dirty="0"/>
          </a:p>
        </p:txBody>
      </p:sp>
    </p:spTree>
    <p:extLst>
      <p:ext uri="{BB962C8B-B14F-4D97-AF65-F5344CB8AC3E}">
        <p14:creationId xmlns:p14="http://schemas.microsoft.com/office/powerpoint/2010/main" val="20099893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Word cloud - https://worditout.com/word-cloud/create</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35</a:t>
            </a:fld>
            <a:endParaRPr lang="en-US" dirty="0"/>
          </a:p>
        </p:txBody>
      </p:sp>
    </p:spTree>
    <p:extLst>
      <p:ext uri="{BB962C8B-B14F-4D97-AF65-F5344CB8AC3E}">
        <p14:creationId xmlns:p14="http://schemas.microsoft.com/office/powerpoint/2010/main" val="37825185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Link to my toolbox https://github.com/seequality/seequality_ssas/tree/master/ssas_tollbox</a:t>
            </a:r>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36</a:t>
            </a:fld>
            <a:endParaRPr lang="en-US" dirty="0"/>
          </a:p>
        </p:txBody>
      </p:sp>
    </p:spTree>
    <p:extLst>
      <p:ext uri="{BB962C8B-B14F-4D97-AF65-F5344CB8AC3E}">
        <p14:creationId xmlns:p14="http://schemas.microsoft.com/office/powerpoint/2010/main" val="2506653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Word cloud - https://worditout.com/word-cloud/create</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37</a:t>
            </a:fld>
            <a:endParaRPr lang="en-US" dirty="0"/>
          </a:p>
        </p:txBody>
      </p:sp>
    </p:spTree>
    <p:extLst>
      <p:ext uri="{BB962C8B-B14F-4D97-AF65-F5344CB8AC3E}">
        <p14:creationId xmlns:p14="http://schemas.microsoft.com/office/powerpoint/2010/main" val="2249359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181171" indent="-181171" defTabSz="966246">
              <a:buFont typeface="Arial" panose="020B0604020202020204" pitchFamily="34" charset="0"/>
              <a:buChar char="•"/>
              <a:defRPr/>
            </a:pPr>
            <a:r>
              <a:rPr lang="en-US" dirty="0"/>
              <a:t>For using DMV to document SSAS take a look at this session -&gt; </a:t>
            </a:r>
            <a:r>
              <a:rPr lang="en-US" dirty="0">
                <a:hlinkClick r:id="rId3"/>
              </a:rPr>
              <a:t>https://sqlbits.com/Sessions/Event8/Automating_SSAS_cube_documentation_using_SSRS_DMV_and_Spatial_Data</a:t>
            </a:r>
            <a:endParaRPr lang="en-US" dirty="0"/>
          </a:p>
          <a:p>
            <a:pPr marL="181171" indent="-181171" defTabSz="966246">
              <a:buFont typeface="Arial" panose="020B0604020202020204" pitchFamily="34" charset="0"/>
              <a:buChar char="•"/>
              <a:defRPr/>
            </a:pPr>
            <a:r>
              <a:rPr lang="en-US" dirty="0"/>
              <a:t>Please note that in order to use the Azure Data Catalog you need to have Azure Active Directory</a:t>
            </a:r>
          </a:p>
          <a:p>
            <a:pPr marL="181171" indent="-181171" defTabSz="966246">
              <a:buFont typeface="Arial" panose="020B0604020202020204" pitchFamily="34" charset="0"/>
              <a:buChar char="•"/>
              <a:defRPr/>
            </a:pPr>
            <a:r>
              <a:rPr lang="en-US" dirty="0"/>
              <a:t>Azure Data Catalog sources -&gt; </a:t>
            </a:r>
            <a:r>
              <a:rPr lang="en-US" dirty="0">
                <a:hlinkClick r:id="rId4"/>
              </a:rPr>
              <a:t>https://docs.microsoft.com/en-us/azure/data-catalog/data-catalog-dsr</a:t>
            </a:r>
            <a:endParaRPr lang="en-US" dirty="0"/>
          </a:p>
          <a:p>
            <a:pPr marL="181171" indent="-181171" defTabSz="966246">
              <a:buFont typeface="Arial" panose="020B0604020202020204" pitchFamily="34" charset="0"/>
              <a:buChar char="•"/>
              <a:defRPr/>
            </a:pPr>
            <a:r>
              <a:rPr lang="en-US" dirty="0"/>
              <a:t>Full funny comments list - https://stackoverflow.com/questions/184618/what-is-the-best-comment-in-source-code-you-have-ever-encountered</a:t>
            </a:r>
          </a:p>
          <a:p>
            <a:pPr marL="181171" indent="-181171" defTabSz="966246">
              <a:buFont typeface="Arial" panose="020B0604020202020204" pitchFamily="34" charset="0"/>
              <a:buChar char="•"/>
              <a:defRPr/>
            </a:pPr>
            <a:r>
              <a:rPr lang="en-US" dirty="0"/>
              <a:t>Data steward photo: </a:t>
            </a:r>
          </a:p>
          <a:p>
            <a:pPr marL="181171" indent="-181171" defTabSz="966246">
              <a:buFont typeface="Arial" panose="020B0604020202020204" pitchFamily="34" charset="0"/>
              <a:buChar char="•"/>
              <a:defRPr/>
            </a:pPr>
            <a:endParaRPr lang="en-US" dirty="0"/>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38</a:t>
            </a:fld>
            <a:endParaRPr lang="en-US" dirty="0"/>
          </a:p>
        </p:txBody>
      </p:sp>
    </p:spTree>
    <p:extLst>
      <p:ext uri="{BB962C8B-B14F-4D97-AF65-F5344CB8AC3E}">
        <p14:creationId xmlns:p14="http://schemas.microsoft.com/office/powerpoint/2010/main" val="13955742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Word cloud - https://worditout.com/word-cloud/create</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39</a:t>
            </a:fld>
            <a:endParaRPr lang="en-US" dirty="0"/>
          </a:p>
        </p:txBody>
      </p:sp>
    </p:spTree>
    <p:extLst>
      <p:ext uri="{BB962C8B-B14F-4D97-AF65-F5344CB8AC3E}">
        <p14:creationId xmlns:p14="http://schemas.microsoft.com/office/powerpoint/2010/main" val="221137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4</a:t>
            </a:fld>
            <a:endParaRPr lang="en-US" dirty="0"/>
          </a:p>
        </p:txBody>
      </p:sp>
    </p:spTree>
    <p:extLst>
      <p:ext uri="{BB962C8B-B14F-4D97-AF65-F5344CB8AC3E}">
        <p14:creationId xmlns:p14="http://schemas.microsoft.com/office/powerpoint/2010/main" val="5769077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40</a:t>
            </a:fld>
            <a:endParaRPr lang="en-US" dirty="0"/>
          </a:p>
        </p:txBody>
      </p:sp>
    </p:spTree>
    <p:extLst>
      <p:ext uri="{BB962C8B-B14F-4D97-AF65-F5344CB8AC3E}">
        <p14:creationId xmlns:p14="http://schemas.microsoft.com/office/powerpoint/2010/main" val="6050003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41</a:t>
            </a:fld>
            <a:endParaRPr lang="en-US" dirty="0"/>
          </a:p>
        </p:txBody>
      </p:sp>
    </p:spTree>
    <p:extLst>
      <p:ext uri="{BB962C8B-B14F-4D97-AF65-F5344CB8AC3E}">
        <p14:creationId xmlns:p14="http://schemas.microsoft.com/office/powerpoint/2010/main" val="32304331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Word cloud - https://worditout.com/word-cloud/create</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42</a:t>
            </a:fld>
            <a:endParaRPr lang="en-US" dirty="0"/>
          </a:p>
        </p:txBody>
      </p:sp>
    </p:spTree>
    <p:extLst>
      <p:ext uri="{BB962C8B-B14F-4D97-AF65-F5344CB8AC3E}">
        <p14:creationId xmlns:p14="http://schemas.microsoft.com/office/powerpoint/2010/main" val="35495033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Extra: hardware: </a:t>
            </a:r>
            <a:r>
              <a:rPr lang="en-IE" dirty="0">
                <a:hlinkClick r:id="rId3"/>
              </a:rPr>
              <a:t>http://blogs.prodata.ie/post/Selecting-Hardware-for-Analysis-Services-(10GB-1TB-size).aspx</a:t>
            </a:r>
            <a:r>
              <a:rPr lang="en-IE" dirty="0"/>
              <a:t> </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43</a:t>
            </a:fld>
            <a:endParaRPr lang="en-US" dirty="0"/>
          </a:p>
        </p:txBody>
      </p:sp>
    </p:spTree>
    <p:extLst>
      <p:ext uri="{BB962C8B-B14F-4D97-AF65-F5344CB8AC3E}">
        <p14:creationId xmlns:p14="http://schemas.microsoft.com/office/powerpoint/2010/main" val="15910850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Word cloud - https://worditout.com/word-cloud/create</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44</a:t>
            </a:fld>
            <a:endParaRPr lang="en-US" dirty="0"/>
          </a:p>
        </p:txBody>
      </p:sp>
    </p:spTree>
    <p:extLst>
      <p:ext uri="{BB962C8B-B14F-4D97-AF65-F5344CB8AC3E}">
        <p14:creationId xmlns:p14="http://schemas.microsoft.com/office/powerpoint/2010/main" val="24476267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45</a:t>
            </a:fld>
            <a:endParaRPr lang="en-US" dirty="0"/>
          </a:p>
        </p:txBody>
      </p:sp>
    </p:spTree>
    <p:extLst>
      <p:ext uri="{BB962C8B-B14F-4D97-AF65-F5344CB8AC3E}">
        <p14:creationId xmlns:p14="http://schemas.microsoft.com/office/powerpoint/2010/main" val="5311272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938213" y="750888"/>
            <a:ext cx="5011737" cy="37592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46</a:t>
            </a:fld>
            <a:endParaRPr lang="en-US" dirty="0"/>
          </a:p>
        </p:txBody>
      </p:sp>
    </p:spTree>
    <p:extLst>
      <p:ext uri="{BB962C8B-B14F-4D97-AF65-F5344CB8AC3E}">
        <p14:creationId xmlns:p14="http://schemas.microsoft.com/office/powerpoint/2010/main" val="3800696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938213" y="750888"/>
            <a:ext cx="5011737" cy="37592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47</a:t>
            </a:fld>
            <a:endParaRPr lang="en-US" dirty="0"/>
          </a:p>
        </p:txBody>
      </p:sp>
    </p:spTree>
    <p:extLst>
      <p:ext uri="{BB962C8B-B14F-4D97-AF65-F5344CB8AC3E}">
        <p14:creationId xmlns:p14="http://schemas.microsoft.com/office/powerpoint/2010/main" val="38063720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48</a:t>
            </a:fld>
            <a:endParaRPr lang="en-US" dirty="0"/>
          </a:p>
        </p:txBody>
      </p:sp>
    </p:spTree>
    <p:extLst>
      <p:ext uri="{BB962C8B-B14F-4D97-AF65-F5344CB8AC3E}">
        <p14:creationId xmlns:p14="http://schemas.microsoft.com/office/powerpoint/2010/main" val="4061555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Word cloud - https://worditout.com/word-cloud/create</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5</a:t>
            </a:fld>
            <a:endParaRPr lang="en-US" dirty="0"/>
          </a:p>
        </p:txBody>
      </p:sp>
    </p:spTree>
    <p:extLst>
      <p:ext uri="{BB962C8B-B14F-4D97-AF65-F5344CB8AC3E}">
        <p14:creationId xmlns:p14="http://schemas.microsoft.com/office/powerpoint/2010/main" val="4196969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6</a:t>
            </a:fld>
            <a:endParaRPr lang="en-US" dirty="0"/>
          </a:p>
        </p:txBody>
      </p:sp>
    </p:spTree>
    <p:extLst>
      <p:ext uri="{BB962C8B-B14F-4D97-AF65-F5344CB8AC3E}">
        <p14:creationId xmlns:p14="http://schemas.microsoft.com/office/powerpoint/2010/main" val="479683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7</a:t>
            </a:fld>
            <a:endParaRPr lang="en-US" dirty="0"/>
          </a:p>
        </p:txBody>
      </p:sp>
    </p:spTree>
    <p:extLst>
      <p:ext uri="{BB962C8B-B14F-4D97-AF65-F5344CB8AC3E}">
        <p14:creationId xmlns:p14="http://schemas.microsoft.com/office/powerpoint/2010/main" val="305960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Word cloud - https://worditout.com/word-cloud/create</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8</a:t>
            </a:fld>
            <a:endParaRPr lang="en-US" dirty="0"/>
          </a:p>
        </p:txBody>
      </p:sp>
    </p:spTree>
    <p:extLst>
      <p:ext uri="{BB962C8B-B14F-4D97-AF65-F5344CB8AC3E}">
        <p14:creationId xmlns:p14="http://schemas.microsoft.com/office/powerpoint/2010/main" val="2798300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If you can’t see </a:t>
            </a:r>
            <a:r>
              <a:rPr lang="en-US" dirty="0" err="1"/>
              <a:t>ssas</a:t>
            </a:r>
            <a:r>
              <a:rPr lang="en-US" dirty="0"/>
              <a:t> counters - https://andyhogg.wordpress.com/2014/10/03/repairing-dropped-ssas-performance-counters/</a:t>
            </a:r>
          </a:p>
          <a:p>
            <a:endParaRPr lang="en-US" dirty="0"/>
          </a:p>
        </p:txBody>
      </p:sp>
      <p:sp>
        <p:nvSpPr>
          <p:cNvPr id="4" name="Symbol zastępczy numeru slajdu 3"/>
          <p:cNvSpPr>
            <a:spLocks noGrp="1"/>
          </p:cNvSpPr>
          <p:nvPr>
            <p:ph type="sldNum" sz="quarter" idx="10"/>
          </p:nvPr>
        </p:nvSpPr>
        <p:spPr/>
        <p:txBody>
          <a:bodyPr/>
          <a:lstStyle/>
          <a:p>
            <a:fld id="{CE9B941C-C958-4D16-B65B-3FFA13E93F71}" type="slidenum">
              <a:rPr lang="en-US" smtClean="0"/>
              <a:pPr/>
              <a:t>9</a:t>
            </a:fld>
            <a:endParaRPr lang="en-US" dirty="0"/>
          </a:p>
        </p:txBody>
      </p:sp>
    </p:spTree>
    <p:extLst>
      <p:ext uri="{BB962C8B-B14F-4D97-AF65-F5344CB8AC3E}">
        <p14:creationId xmlns:p14="http://schemas.microsoft.com/office/powerpoint/2010/main" val="35756531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normAutofit/>
          </a:bodyPr>
          <a:lstStyle>
            <a:lvl1pPr algn="ctr">
              <a:defRPr sz="3200" b="1">
                <a:solidFill>
                  <a:schemeClr val="tx1"/>
                </a:solidFill>
              </a:defRPr>
            </a:lvl1pPr>
          </a:lstStyle>
          <a:p>
            <a:r>
              <a:rPr lang="pl-PL"/>
              <a:t>Kliknij, aby edytować styl</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chemeClr val="tx1"/>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pl-PL"/>
              <a:t>Kliknij, aby edytować styl wzorca podtytułu</a:t>
            </a:r>
            <a:endParaRPr lang="en-US" dirty="0"/>
          </a:p>
        </p:txBody>
      </p:sp>
      <p:pic>
        <p:nvPicPr>
          <p:cNvPr id="8" name="Picture 3">
            <a:extLst>
              <a:ext uri="{FF2B5EF4-FFF2-40B4-BE49-F238E27FC236}">
                <a16:creationId xmlns:a16="http://schemas.microsoft.com/office/drawing/2014/main" id="{65688304-4233-4606-BD41-CC1DFAB7A5F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85800" y="413094"/>
            <a:ext cx="2184478" cy="835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Obraz 8">
            <a:extLst>
              <a:ext uri="{FF2B5EF4-FFF2-40B4-BE49-F238E27FC236}">
                <a16:creationId xmlns:a16="http://schemas.microsoft.com/office/drawing/2014/main" id="{0E7E0C27-6E78-41BD-A002-F7B1AB074A3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85327" y="511021"/>
            <a:ext cx="1972873" cy="639642"/>
          </a:xfrm>
          <a:prstGeom prst="rect">
            <a:avLst/>
          </a:prstGeom>
        </p:spPr>
      </p:pic>
    </p:spTree>
    <p:extLst>
      <p:ext uri="{BB962C8B-B14F-4D97-AF65-F5344CB8AC3E}">
        <p14:creationId xmlns:p14="http://schemas.microsoft.com/office/powerpoint/2010/main" val="426097478"/>
      </p:ext>
    </p:extLst>
  </p:cSld>
  <p:clrMapOvr>
    <a:masterClrMapping/>
  </p:clrMapOvr>
  <p:hf sldNum="0" hdr="0" dt="0"/>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Tree>
    <p:extLst>
      <p:ext uri="{BB962C8B-B14F-4D97-AF65-F5344CB8AC3E}">
        <p14:creationId xmlns:p14="http://schemas.microsoft.com/office/powerpoint/2010/main" val="273068269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lvl1pPr>
              <a:defRPr>
                <a:solidFill>
                  <a:schemeClr val="tx1"/>
                </a:solidFill>
              </a:defRPr>
            </a:lvl1pPr>
          </a:lstStyle>
          <a:p>
            <a:r>
              <a:rPr lang="pl-PL"/>
              <a:t>Kliknij, aby edytować styl</a:t>
            </a:r>
            <a:endParaRPr lang="en-US"/>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75514480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381219261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3000" b="1" cap="all">
                <a:solidFill>
                  <a:schemeClr val="tx1"/>
                </a:solidFill>
              </a:defRPr>
            </a:lvl1pPr>
          </a:lstStyle>
          <a:p>
            <a:r>
              <a:rPr lang="pl-PL"/>
              <a:t>Kliknij, aby edytować styl</a:t>
            </a:r>
            <a:endParaRPr lang="en-US"/>
          </a:p>
        </p:txBody>
      </p:sp>
      <p:sp>
        <p:nvSpPr>
          <p:cNvPr id="3" name="Text Placeholder 2"/>
          <p:cNvSpPr>
            <a:spLocks noGrp="1"/>
          </p:cNvSpPr>
          <p:nvPr>
            <p:ph type="body" idx="1"/>
          </p:nvPr>
        </p:nvSpPr>
        <p:spPr>
          <a:xfrm>
            <a:off x="722313" y="2906713"/>
            <a:ext cx="7772400" cy="1500187"/>
          </a:xfrm>
        </p:spPr>
        <p:txBody>
          <a:bodyPr anchor="b">
            <a:normAutofit/>
          </a:bodyPr>
          <a:lstStyle>
            <a:lvl1pPr marL="0" indent="0">
              <a:buNone/>
              <a:defRPr sz="1800">
                <a:solidFill>
                  <a:schemeClr val="accent6">
                    <a:lumMod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pl-PL"/>
              <a:t>Kliknij, aby edytować style wzorca tekstu</a:t>
            </a:r>
          </a:p>
        </p:txBody>
      </p:sp>
    </p:spTree>
    <p:extLst>
      <p:ext uri="{BB962C8B-B14F-4D97-AF65-F5344CB8AC3E}">
        <p14:creationId xmlns:p14="http://schemas.microsoft.com/office/powerpoint/2010/main" val="2857959542"/>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pl-PL"/>
              <a:t>Kliknij, aby edytować styl</a:t>
            </a:r>
            <a:endParaRPr lang="en-US"/>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Tree>
    <p:extLst>
      <p:ext uri="{BB962C8B-B14F-4D97-AF65-F5344CB8AC3E}">
        <p14:creationId xmlns:p14="http://schemas.microsoft.com/office/powerpoint/2010/main" val="216900796"/>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pl-PL"/>
              <a:t>Kliknij, aby edytować styl</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pl-PL"/>
              <a:t>Kliknij, aby edytować style wzorca tekstu</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pl-PL"/>
              <a:t>Kliknij, aby edytować style wzorca tekstu</a:t>
            </a:r>
          </a:p>
        </p:txBody>
      </p:sp>
      <p:sp>
        <p:nvSpPr>
          <p:cNvPr id="6" name="Content Placeholder 5"/>
          <p:cNvSpPr>
            <a:spLocks noGrp="1"/>
          </p:cNvSpPr>
          <p:nvPr>
            <p:ph sz="quarter" idx="4"/>
          </p:nvPr>
        </p:nvSpPr>
        <p:spPr>
          <a:xfrm>
            <a:off x="4645029"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671104422"/>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pl-PL"/>
              <a:t>Kliknij, aby edytować styl</a:t>
            </a:r>
            <a:endParaRPr lang="en-US"/>
          </a:p>
        </p:txBody>
      </p:sp>
    </p:spTree>
    <p:extLst>
      <p:ext uri="{BB962C8B-B14F-4D97-AF65-F5344CB8AC3E}">
        <p14:creationId xmlns:p14="http://schemas.microsoft.com/office/powerpoint/2010/main" val="2609934172"/>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49127"/>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solidFill>
                  <a:schemeClr val="tx1"/>
                </a:solidFill>
              </a:defRPr>
            </a:lvl1pPr>
          </a:lstStyle>
          <a:p>
            <a:r>
              <a:rPr lang="pl-PL"/>
              <a:t>Kliknij, aby edytować styl</a:t>
            </a:r>
            <a:endParaRPr lang="en-US"/>
          </a:p>
        </p:txBody>
      </p:sp>
      <p:sp>
        <p:nvSpPr>
          <p:cNvPr id="3" name="Content Placeholder 2"/>
          <p:cNvSpPr>
            <a:spLocks noGrp="1"/>
          </p:cNvSpPr>
          <p:nvPr>
            <p:ph idx="1"/>
          </p:nvPr>
        </p:nvSpPr>
        <p:spPr>
          <a:xfrm>
            <a:off x="3575050" y="27305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Kliknij, aby edytować style wzorca tekstu</a:t>
            </a:r>
          </a:p>
        </p:txBody>
      </p:sp>
    </p:spTree>
    <p:extLst>
      <p:ext uri="{BB962C8B-B14F-4D97-AF65-F5344CB8AC3E}">
        <p14:creationId xmlns:p14="http://schemas.microsoft.com/office/powerpoint/2010/main" val="2546647315"/>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solidFill>
                  <a:schemeClr val="tx1"/>
                </a:solidFill>
              </a:defRPr>
            </a:lvl1pPr>
          </a:lstStyle>
          <a:p>
            <a:r>
              <a:rPr lang="pl-PL"/>
              <a:t>Kliknij, aby edytować styl</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pl-PL"/>
              <a:t>Kliknij ikonę, aby dodać obraz</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Kliknij, aby edytować style wzorca tekstu</a:t>
            </a:r>
          </a:p>
        </p:txBody>
      </p:sp>
    </p:spTree>
    <p:extLst>
      <p:ext uri="{BB962C8B-B14F-4D97-AF65-F5344CB8AC3E}">
        <p14:creationId xmlns:p14="http://schemas.microsoft.com/office/powerpoint/2010/main" val="79387878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grpSp>
        <p:nvGrpSpPr>
          <p:cNvPr id="23" name="Grupa 22">
            <a:extLst>
              <a:ext uri="{FF2B5EF4-FFF2-40B4-BE49-F238E27FC236}">
                <a16:creationId xmlns:a16="http://schemas.microsoft.com/office/drawing/2014/main" id="{B12AD403-5989-4AB5-B610-AC8A2C9F7B3D}"/>
              </a:ext>
            </a:extLst>
          </p:cNvPr>
          <p:cNvGrpSpPr/>
          <p:nvPr userDrawn="1"/>
        </p:nvGrpSpPr>
        <p:grpSpPr>
          <a:xfrm>
            <a:off x="294910" y="6405749"/>
            <a:ext cx="8491838" cy="473873"/>
            <a:chOff x="294910" y="6405749"/>
            <a:chExt cx="8491838" cy="473873"/>
          </a:xfrm>
        </p:grpSpPr>
        <p:pic>
          <p:nvPicPr>
            <p:cNvPr id="24" name="Obraz 23">
              <a:extLst>
                <a:ext uri="{FF2B5EF4-FFF2-40B4-BE49-F238E27FC236}">
                  <a16:creationId xmlns:a16="http://schemas.microsoft.com/office/drawing/2014/main" id="{5B5B2B36-AE7B-4829-A8D9-A77C02CDC68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94910" y="6405749"/>
              <a:ext cx="1238980" cy="473873"/>
            </a:xfrm>
            <a:prstGeom prst="rect">
              <a:avLst/>
            </a:prstGeom>
          </p:spPr>
        </p:pic>
        <p:pic>
          <p:nvPicPr>
            <p:cNvPr id="25" name="Obraz 24">
              <a:extLst>
                <a:ext uri="{FF2B5EF4-FFF2-40B4-BE49-F238E27FC236}">
                  <a16:creationId xmlns:a16="http://schemas.microsoft.com/office/drawing/2014/main" id="{CCDFEB4F-A4AF-4D4E-9F4B-F4E4E8A40F3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832767" y="6436650"/>
              <a:ext cx="953981" cy="309299"/>
            </a:xfrm>
            <a:prstGeom prst="rect">
              <a:avLst/>
            </a:prstGeom>
          </p:spPr>
        </p:pic>
        <p:sp>
          <p:nvSpPr>
            <p:cNvPr id="26" name="Footer Placeholder 4">
              <a:extLst>
                <a:ext uri="{FF2B5EF4-FFF2-40B4-BE49-F238E27FC236}">
                  <a16:creationId xmlns:a16="http://schemas.microsoft.com/office/drawing/2014/main" id="{F2BCE362-9B94-4E90-9291-03900C5A899D}"/>
                </a:ext>
              </a:extLst>
            </p:cNvPr>
            <p:cNvSpPr txBox="1">
              <a:spLocks/>
            </p:cNvSpPr>
            <p:nvPr userDrawn="1"/>
          </p:nvSpPr>
          <p:spPr>
            <a:xfrm>
              <a:off x="2005357" y="6452185"/>
              <a:ext cx="5384800" cy="381000"/>
            </a:xfrm>
            <a:prstGeom prst="rect">
              <a:avLst/>
            </a:prstGeom>
          </p:spPr>
          <p:txBody>
            <a:bodyPr vert="horz" lIns="91440" tIns="45720" rIns="91440" bIns="45720" rtlCol="0" anchor="ctr"/>
            <a:lstStyle>
              <a:lvl1pPr>
                <a:defRPr sz="14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1" i="0" u="none" strike="noStrike" kern="1200" cap="none" spc="0" normalizeH="0" baseline="0" noProof="0" dirty="0" err="1">
                  <a:ln>
                    <a:noFill/>
                  </a:ln>
                  <a:solidFill>
                    <a:schemeClr val="tx1"/>
                  </a:solidFill>
                  <a:effectLst/>
                  <a:uLnTx/>
                  <a:uFillTx/>
                  <a:latin typeface="+mn-lt"/>
                  <a:ea typeface="+mn-ea"/>
                  <a:cs typeface="+mn-cs"/>
                </a:rPr>
                <a:t>SQLDay</a:t>
              </a:r>
              <a:r>
                <a:rPr kumimoji="0" lang="pl-PL" sz="1400" b="1" i="0" u="none" strike="noStrike" kern="1200" cap="none" spc="0" normalizeH="0" baseline="0" noProof="0" dirty="0">
                  <a:ln>
                    <a:noFill/>
                  </a:ln>
                  <a:solidFill>
                    <a:schemeClr val="tx1"/>
                  </a:solidFill>
                  <a:effectLst/>
                  <a:uLnTx/>
                  <a:uFillTx/>
                  <a:latin typeface="+mn-lt"/>
                  <a:ea typeface="+mn-ea"/>
                  <a:cs typeface="+mn-cs"/>
                </a:rPr>
                <a:t> 201</a:t>
              </a:r>
              <a:r>
                <a:rPr kumimoji="0" lang="en-US" sz="1400" b="1" i="0" u="none" strike="noStrike" kern="1200" cap="none" spc="0" normalizeH="0" baseline="0" noProof="0" dirty="0">
                  <a:ln>
                    <a:noFill/>
                  </a:ln>
                  <a:solidFill>
                    <a:schemeClr val="tx1"/>
                  </a:solidFill>
                  <a:effectLst/>
                  <a:uLnTx/>
                  <a:uFillTx/>
                  <a:latin typeface="+mn-lt"/>
                  <a:ea typeface="+mn-ea"/>
                  <a:cs typeface="+mn-cs"/>
                </a:rPr>
                <a:t>8</a:t>
              </a:r>
              <a:endParaRPr kumimoji="0" lang="pl-PL" sz="1400" b="1" i="0" u="none" strike="noStrike" kern="1200" cap="none" spc="0" normalizeH="0" baseline="0" noProof="0" dirty="0">
                <a:ln>
                  <a:noFill/>
                </a:ln>
                <a:solidFill>
                  <a:schemeClr val="tx1"/>
                </a:solidFill>
                <a:effectLst/>
                <a:uLnTx/>
                <a:uFillTx/>
                <a:latin typeface="+mn-lt"/>
                <a:ea typeface="+mn-ea"/>
                <a:cs typeface="+mn-cs"/>
              </a:endParaRPr>
            </a:p>
          </p:txBody>
        </p:sp>
      </p:grpSp>
    </p:spTree>
    <p:extLst>
      <p:ext uri="{BB962C8B-B14F-4D97-AF65-F5344CB8AC3E}">
        <p14:creationId xmlns:p14="http://schemas.microsoft.com/office/powerpoint/2010/main" val="1859005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685783" rtl="0" eaLnBrk="1" latinLnBrk="0" hangingPunct="1">
        <a:spcBef>
          <a:spcPct val="0"/>
        </a:spcBef>
        <a:buNone/>
        <a:defRPr sz="3300" b="1" kern="1200">
          <a:solidFill>
            <a:schemeClr val="tx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195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lawomirdrzymala@outloo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twitter.com/SDrzymala"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bimic.blogspot.com/2011/08/ssas-which-change-makes-cubedimension.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sqlbits.com/Sessions/Event5/Cache-warming_strategies_for_Analysis_Services_2008"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qlbits.com/Sessions/Event5/Cache-warming_strategies_for_Analysis_Services_2008"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pl.seequality.net/monitorowanie-optymalizacja-ssa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sqlbits.com/Sessions/Event8/Automating_SSAS_cube_documentation_using_SSRS_DMV_and_Spatial_Data"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social.technet.microsoft.com/Forums/sqlserver/en-US/8cf3890c-031f-4fa6-8d93-216c2cf3562d/multidimensional-data-model-in-azure-analysis-services?forum=sqlanalysisservices"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twitter.com/SDrzymal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mailto:slawomirdrzymala@outlook.com"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ole tekstowe 6">
            <a:extLst>
              <a:ext uri="{FF2B5EF4-FFF2-40B4-BE49-F238E27FC236}">
                <a16:creationId xmlns:a16="http://schemas.microsoft.com/office/drawing/2014/main" id="{D51DD3F8-3A81-4C35-8BDF-BA17C2B1E0A5}"/>
              </a:ext>
            </a:extLst>
          </p:cNvPr>
          <p:cNvSpPr txBox="1"/>
          <p:nvPr/>
        </p:nvSpPr>
        <p:spPr>
          <a:xfrm>
            <a:off x="3470709" y="1196752"/>
            <a:ext cx="2145266" cy="4616648"/>
          </a:xfrm>
          <a:prstGeom prst="rect">
            <a:avLst/>
          </a:prstGeom>
          <a:noFill/>
        </p:spPr>
        <p:txBody>
          <a:bodyPr wrap="none" rtlCol="0">
            <a:spAutoFit/>
          </a:bodyPr>
          <a:lstStyle/>
          <a:p>
            <a:pPr algn="ctr">
              <a:spcBef>
                <a:spcPts val="600"/>
              </a:spcBef>
            </a:pPr>
            <a:r>
              <a:rPr lang="en-US" b="1" dirty="0">
                <a:solidFill>
                  <a:schemeClr val="accent6">
                    <a:lumMod val="75000"/>
                  </a:schemeClr>
                </a:solidFill>
              </a:rPr>
              <a:t>GOLD SPONSORS</a:t>
            </a: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r>
              <a:rPr lang="en-US" b="1" dirty="0">
                <a:solidFill>
                  <a:schemeClr val="accent6">
                    <a:lumMod val="75000"/>
                  </a:schemeClr>
                </a:solidFill>
              </a:rPr>
              <a:t>SILVER SPONSORS</a:t>
            </a: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r>
              <a:rPr lang="en-US" b="1" dirty="0">
                <a:solidFill>
                  <a:schemeClr val="accent6">
                    <a:lumMod val="75000"/>
                  </a:schemeClr>
                </a:solidFill>
              </a:rPr>
              <a:t>BRONZE SPONSOR</a:t>
            </a: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r>
              <a:rPr lang="en-US" b="1" dirty="0">
                <a:solidFill>
                  <a:schemeClr val="accent6">
                    <a:lumMod val="75000"/>
                  </a:schemeClr>
                </a:solidFill>
              </a:rPr>
              <a:t>STRATEGIC PARTNER</a:t>
            </a:r>
            <a:endParaRPr lang="pl-PL" b="1" dirty="0">
              <a:solidFill>
                <a:schemeClr val="accent6">
                  <a:lumMod val="75000"/>
                </a:schemeClr>
              </a:solidFill>
            </a:endParaRPr>
          </a:p>
        </p:txBody>
      </p:sp>
      <p:pic>
        <p:nvPicPr>
          <p:cNvPr id="8" name="Obraz 7">
            <a:extLst>
              <a:ext uri="{FF2B5EF4-FFF2-40B4-BE49-F238E27FC236}">
                <a16:creationId xmlns:a16="http://schemas.microsoft.com/office/drawing/2014/main" id="{36C49CA5-F767-4442-9487-1DDE4A2209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237" y="5527224"/>
            <a:ext cx="1604211" cy="914400"/>
          </a:xfrm>
          <a:prstGeom prst="rect">
            <a:avLst/>
          </a:prstGeom>
        </p:spPr>
      </p:pic>
      <p:grpSp>
        <p:nvGrpSpPr>
          <p:cNvPr id="9" name="Grupa 8">
            <a:extLst>
              <a:ext uri="{FF2B5EF4-FFF2-40B4-BE49-F238E27FC236}">
                <a16:creationId xmlns:a16="http://schemas.microsoft.com/office/drawing/2014/main" id="{88304CBD-4A4C-4974-9350-38032FC60E0C}"/>
              </a:ext>
            </a:extLst>
          </p:cNvPr>
          <p:cNvGrpSpPr>
            <a:grpSpLocks noChangeAspect="1"/>
          </p:cNvGrpSpPr>
          <p:nvPr/>
        </p:nvGrpSpPr>
        <p:grpSpPr>
          <a:xfrm>
            <a:off x="291381" y="1254199"/>
            <a:ext cx="8503922" cy="1371600"/>
            <a:chOff x="3419155" y="1866528"/>
            <a:chExt cx="5667798" cy="914400"/>
          </a:xfrm>
        </p:grpSpPr>
        <p:pic>
          <p:nvPicPr>
            <p:cNvPr id="19" name="Obraz 18">
              <a:extLst>
                <a:ext uri="{FF2B5EF4-FFF2-40B4-BE49-F238E27FC236}">
                  <a16:creationId xmlns:a16="http://schemas.microsoft.com/office/drawing/2014/main" id="{D38E9E0E-1E3E-4B4F-8741-0714A1BE55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155" y="1866528"/>
              <a:ext cx="1604211" cy="914400"/>
            </a:xfrm>
            <a:prstGeom prst="rect">
              <a:avLst/>
            </a:prstGeom>
          </p:spPr>
        </p:pic>
        <p:pic>
          <p:nvPicPr>
            <p:cNvPr id="20" name="Obraz 19">
              <a:extLst>
                <a:ext uri="{FF2B5EF4-FFF2-40B4-BE49-F238E27FC236}">
                  <a16:creationId xmlns:a16="http://schemas.microsoft.com/office/drawing/2014/main" id="{BC0C29DF-91D7-42F1-8F7F-5F37560D0B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3893" y="1866528"/>
              <a:ext cx="1604211" cy="914400"/>
            </a:xfrm>
            <a:prstGeom prst="rect">
              <a:avLst/>
            </a:prstGeom>
          </p:spPr>
        </p:pic>
        <p:pic>
          <p:nvPicPr>
            <p:cNvPr id="21" name="Obraz 20">
              <a:extLst>
                <a:ext uri="{FF2B5EF4-FFF2-40B4-BE49-F238E27FC236}">
                  <a16:creationId xmlns:a16="http://schemas.microsoft.com/office/drawing/2014/main" id="{967C8F50-BE96-4AD6-9720-3003E1240C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8631" y="1866528"/>
              <a:ext cx="1918322" cy="914400"/>
            </a:xfrm>
            <a:prstGeom prst="rect">
              <a:avLst/>
            </a:prstGeom>
          </p:spPr>
        </p:pic>
      </p:grpSp>
      <p:grpSp>
        <p:nvGrpSpPr>
          <p:cNvPr id="10" name="Grupa 9">
            <a:extLst>
              <a:ext uri="{FF2B5EF4-FFF2-40B4-BE49-F238E27FC236}">
                <a16:creationId xmlns:a16="http://schemas.microsoft.com/office/drawing/2014/main" id="{DE69094B-D3B0-4FD0-A3B9-13B29F63FECD}"/>
              </a:ext>
            </a:extLst>
          </p:cNvPr>
          <p:cNvGrpSpPr>
            <a:grpSpLocks noChangeAspect="1"/>
          </p:cNvGrpSpPr>
          <p:nvPr/>
        </p:nvGrpSpPr>
        <p:grpSpPr>
          <a:xfrm>
            <a:off x="612217" y="2811379"/>
            <a:ext cx="8105931" cy="866851"/>
            <a:chOff x="1814944" y="2840031"/>
            <a:chExt cx="8439628" cy="914400"/>
          </a:xfrm>
        </p:grpSpPr>
        <p:pic>
          <p:nvPicPr>
            <p:cNvPr id="15" name="Obraz 14">
              <a:extLst>
                <a:ext uri="{FF2B5EF4-FFF2-40B4-BE49-F238E27FC236}">
                  <a16:creationId xmlns:a16="http://schemas.microsoft.com/office/drawing/2014/main" id="{3DB62CC0-988E-4E1B-93BA-EBE6933A17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14944" y="2840031"/>
              <a:ext cx="1604211" cy="914400"/>
            </a:xfrm>
            <a:prstGeom prst="rect">
              <a:avLst/>
            </a:prstGeom>
          </p:spPr>
        </p:pic>
        <p:pic>
          <p:nvPicPr>
            <p:cNvPr id="16" name="Obraz 15">
              <a:extLst>
                <a:ext uri="{FF2B5EF4-FFF2-40B4-BE49-F238E27FC236}">
                  <a16:creationId xmlns:a16="http://schemas.microsoft.com/office/drawing/2014/main" id="{9017DC9B-B010-42EF-BEEB-6543821521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96291" y="2931471"/>
              <a:ext cx="2551814" cy="731520"/>
            </a:xfrm>
            <a:prstGeom prst="rect">
              <a:avLst/>
            </a:prstGeom>
          </p:spPr>
        </p:pic>
        <p:pic>
          <p:nvPicPr>
            <p:cNvPr id="17" name="Obraz 16">
              <a:extLst>
                <a:ext uri="{FF2B5EF4-FFF2-40B4-BE49-F238E27FC236}">
                  <a16:creationId xmlns:a16="http://schemas.microsoft.com/office/drawing/2014/main" id="{27B89ADC-ACE8-4441-A8F9-CBE4087874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25241" y="3045771"/>
              <a:ext cx="1381855" cy="502920"/>
            </a:xfrm>
            <a:prstGeom prst="rect">
              <a:avLst/>
            </a:prstGeom>
          </p:spPr>
        </p:pic>
        <p:pic>
          <p:nvPicPr>
            <p:cNvPr id="18" name="Obraz 17">
              <a:extLst>
                <a:ext uri="{FF2B5EF4-FFF2-40B4-BE49-F238E27FC236}">
                  <a16:creationId xmlns:a16="http://schemas.microsoft.com/office/drawing/2014/main" id="{18590483-CD0E-45CB-912D-44ECD9E949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84232" y="3114351"/>
              <a:ext cx="2070340" cy="365760"/>
            </a:xfrm>
            <a:prstGeom prst="rect">
              <a:avLst/>
            </a:prstGeom>
          </p:spPr>
        </p:pic>
      </p:grpSp>
      <p:pic>
        <p:nvPicPr>
          <p:cNvPr id="11" name="Obraz 10">
            <a:extLst>
              <a:ext uri="{FF2B5EF4-FFF2-40B4-BE49-F238E27FC236}">
                <a16:creationId xmlns:a16="http://schemas.microsoft.com/office/drawing/2014/main" id="{BC7B062E-B62E-490B-A1C7-EAA3BBFDDD7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3674" y="4065360"/>
            <a:ext cx="2085475" cy="1188720"/>
          </a:xfrm>
          <a:prstGeom prst="rect">
            <a:avLst/>
          </a:prstGeom>
        </p:spPr>
      </p:pic>
      <p:sp>
        <p:nvSpPr>
          <p:cNvPr id="12" name="Prostokąt 11">
            <a:extLst>
              <a:ext uri="{FF2B5EF4-FFF2-40B4-BE49-F238E27FC236}">
                <a16:creationId xmlns:a16="http://schemas.microsoft.com/office/drawing/2014/main" id="{B146AF01-8973-476F-A47A-B891E8EBCF3B}"/>
              </a:ext>
            </a:extLst>
          </p:cNvPr>
          <p:cNvSpPr/>
          <p:nvPr/>
        </p:nvSpPr>
        <p:spPr>
          <a:xfrm>
            <a:off x="323528" y="2481184"/>
            <a:ext cx="8439628" cy="45719"/>
          </a:xfrm>
          <a:prstGeom prst="rect">
            <a:avLst/>
          </a:prstGeom>
          <a:gradFill flip="none" rotWithShape="1">
            <a:gsLst>
              <a:gs pos="0">
                <a:schemeClr val="accent6">
                  <a:lumMod val="0"/>
                  <a:lumOff val="100000"/>
                </a:schemeClr>
              </a:gs>
              <a:gs pos="50000">
                <a:schemeClr val="accent6"/>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Prostokąt 12">
            <a:extLst>
              <a:ext uri="{FF2B5EF4-FFF2-40B4-BE49-F238E27FC236}">
                <a16:creationId xmlns:a16="http://schemas.microsoft.com/office/drawing/2014/main" id="{F5483265-FAB7-4CDE-9DFF-6BE57BC58B56}"/>
              </a:ext>
            </a:extLst>
          </p:cNvPr>
          <p:cNvSpPr/>
          <p:nvPr/>
        </p:nvSpPr>
        <p:spPr>
          <a:xfrm>
            <a:off x="391754" y="3873029"/>
            <a:ext cx="8439628" cy="45719"/>
          </a:xfrm>
          <a:prstGeom prst="rect">
            <a:avLst/>
          </a:prstGeom>
          <a:gradFill flip="none" rotWithShape="1">
            <a:gsLst>
              <a:gs pos="0">
                <a:schemeClr val="accent6">
                  <a:lumMod val="0"/>
                  <a:lumOff val="100000"/>
                </a:schemeClr>
              </a:gs>
              <a:gs pos="50000">
                <a:schemeClr val="accent6"/>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Prostokąt 13">
            <a:extLst>
              <a:ext uri="{FF2B5EF4-FFF2-40B4-BE49-F238E27FC236}">
                <a16:creationId xmlns:a16="http://schemas.microsoft.com/office/drawing/2014/main" id="{19E670A5-A356-4A9B-B7F0-257FDF118139}"/>
              </a:ext>
            </a:extLst>
          </p:cNvPr>
          <p:cNvSpPr/>
          <p:nvPr/>
        </p:nvSpPr>
        <p:spPr>
          <a:xfrm>
            <a:off x="323528" y="5270945"/>
            <a:ext cx="8439628" cy="45719"/>
          </a:xfrm>
          <a:prstGeom prst="rect">
            <a:avLst/>
          </a:prstGeom>
          <a:gradFill flip="none" rotWithShape="1">
            <a:gsLst>
              <a:gs pos="0">
                <a:schemeClr val="accent6">
                  <a:lumMod val="0"/>
                  <a:lumOff val="100000"/>
                </a:schemeClr>
              </a:gs>
              <a:gs pos="50000">
                <a:schemeClr val="accent6"/>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01680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020CE63-0222-4679-A313-A6947B320D08}"/>
              </a:ext>
            </a:extLst>
          </p:cNvPr>
          <p:cNvSpPr>
            <a:spLocks noGrp="1"/>
          </p:cNvSpPr>
          <p:nvPr>
            <p:ph type="title"/>
          </p:nvPr>
        </p:nvSpPr>
        <p:spPr/>
        <p:txBody>
          <a:bodyPr/>
          <a:lstStyle/>
          <a:p>
            <a:r>
              <a:rPr lang="en-US" dirty="0"/>
              <a:t>DEMO</a:t>
            </a:r>
            <a:endParaRPr lang="pl-PL" dirty="0"/>
          </a:p>
        </p:txBody>
      </p:sp>
      <p:sp>
        <p:nvSpPr>
          <p:cNvPr id="5" name="Symbol zastępczy tekstu 4">
            <a:extLst>
              <a:ext uri="{FF2B5EF4-FFF2-40B4-BE49-F238E27FC236}">
                <a16:creationId xmlns:a16="http://schemas.microsoft.com/office/drawing/2014/main" id="{30E54DBC-E9A5-4423-AE6A-4825355BEE4D}"/>
              </a:ext>
            </a:extLst>
          </p:cNvPr>
          <p:cNvSpPr>
            <a:spLocks noGrp="1"/>
          </p:cNvSpPr>
          <p:nvPr>
            <p:ph type="body" idx="1"/>
          </p:nvPr>
        </p:nvSpPr>
        <p:spPr/>
        <p:txBody>
          <a:bodyPr/>
          <a:lstStyle/>
          <a:p>
            <a:r>
              <a:rPr lang="pl-PL" dirty="0" err="1"/>
              <a:t>Analyzing</a:t>
            </a:r>
            <a:r>
              <a:rPr lang="pl-PL" dirty="0"/>
              <a:t> </a:t>
            </a:r>
            <a:r>
              <a:rPr lang="pl-PL" dirty="0" err="1"/>
              <a:t>current</a:t>
            </a:r>
            <a:r>
              <a:rPr lang="pl-PL" dirty="0"/>
              <a:t> </a:t>
            </a:r>
            <a:r>
              <a:rPr lang="pl-PL" dirty="0" err="1"/>
              <a:t>state</a:t>
            </a:r>
            <a:r>
              <a:rPr lang="pl-PL" dirty="0"/>
              <a:t> of SSAS </a:t>
            </a:r>
            <a:r>
              <a:rPr lang="pl-PL" dirty="0" err="1"/>
              <a:t>database</a:t>
            </a:r>
            <a:endParaRPr lang="pl-PL" dirty="0"/>
          </a:p>
        </p:txBody>
      </p:sp>
    </p:spTree>
    <p:extLst>
      <p:ext uri="{BB962C8B-B14F-4D97-AF65-F5344CB8AC3E}">
        <p14:creationId xmlns:p14="http://schemas.microsoft.com/office/powerpoint/2010/main" val="115471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Analyzing the current state</a:t>
            </a:r>
          </a:p>
        </p:txBody>
      </p:sp>
      <p:sp>
        <p:nvSpPr>
          <p:cNvPr id="3" name="Symbol zastępczy zawartości 2"/>
          <p:cNvSpPr>
            <a:spLocks noGrp="1"/>
          </p:cNvSpPr>
          <p:nvPr>
            <p:ph idx="1"/>
          </p:nvPr>
        </p:nvSpPr>
        <p:spPr>
          <a:xfrm>
            <a:off x="457200" y="1600206"/>
            <a:ext cx="5410944" cy="3340962"/>
          </a:xfrm>
        </p:spPr>
        <p:txBody>
          <a:bodyPr>
            <a:normAutofit/>
          </a:bodyPr>
          <a:lstStyle/>
          <a:p>
            <a:r>
              <a:rPr lang="pl-PL" dirty="0" err="1"/>
              <a:t>Combine</a:t>
            </a:r>
            <a:r>
              <a:rPr lang="pl-PL" dirty="0"/>
              <a:t> </a:t>
            </a:r>
            <a:r>
              <a:rPr lang="pl-PL" dirty="0" err="1"/>
              <a:t>results</a:t>
            </a:r>
            <a:endParaRPr lang="pl-PL" dirty="0"/>
          </a:p>
          <a:p>
            <a:r>
              <a:rPr lang="pl-PL" b="1" dirty="0"/>
              <a:t>Talk to business</a:t>
            </a:r>
            <a:endParaRPr lang="en-US" b="1" dirty="0"/>
          </a:p>
          <a:p>
            <a:r>
              <a:rPr lang="en-US" dirty="0"/>
              <a:t>Large cube</a:t>
            </a:r>
          </a:p>
          <a:p>
            <a:pPr lvl="1"/>
            <a:r>
              <a:rPr lang="en-US" sz="2100" dirty="0"/>
              <a:t>Many terabytes of files in hard disk</a:t>
            </a:r>
          </a:p>
          <a:p>
            <a:pPr lvl="1"/>
            <a:r>
              <a:rPr lang="en-US" sz="2100" dirty="0"/>
              <a:t>Many millions files</a:t>
            </a:r>
          </a:p>
          <a:p>
            <a:pPr lvl="1"/>
            <a:r>
              <a:rPr lang="en-US" sz="2100" dirty="0"/>
              <a:t>Many heavy users</a:t>
            </a:r>
          </a:p>
          <a:p>
            <a:pPr lvl="1"/>
            <a:endParaRPr lang="en-US" sz="2100" dirty="0"/>
          </a:p>
          <a:p>
            <a:pPr lvl="1"/>
            <a:endParaRPr lang="en-US" sz="2100" dirty="0"/>
          </a:p>
          <a:p>
            <a:pPr marL="0" indent="0">
              <a:buNone/>
            </a:pPr>
            <a:endParaRPr lang="en-US" dirty="0"/>
          </a:p>
          <a:p>
            <a:pPr marL="0" indent="0">
              <a:buNone/>
            </a:pPr>
            <a:endParaRPr lang="en-US" dirty="0"/>
          </a:p>
        </p:txBody>
      </p:sp>
      <p:sp>
        <p:nvSpPr>
          <p:cNvPr id="4" name="Prostokąt 3">
            <a:extLst>
              <a:ext uri="{FF2B5EF4-FFF2-40B4-BE49-F238E27FC236}">
                <a16:creationId xmlns:a16="http://schemas.microsoft.com/office/drawing/2014/main" id="{D8196286-6B31-49CB-85C4-F803CF6752A2}"/>
              </a:ext>
            </a:extLst>
          </p:cNvPr>
          <p:cNvSpPr/>
          <p:nvPr/>
        </p:nvSpPr>
        <p:spPr>
          <a:xfrm rot="20116124">
            <a:off x="191834" y="3377917"/>
            <a:ext cx="8700843" cy="923330"/>
          </a:xfrm>
          <a:prstGeom prst="rect">
            <a:avLst/>
          </a:prstGeom>
          <a:ln w="38100">
            <a:solidFill>
              <a:srgbClr val="E46C0B"/>
            </a:solidFill>
            <a:prstDash val="dash"/>
          </a:ln>
        </p:spPr>
        <p:txBody>
          <a:bodyPr wrap="none">
            <a:spAutoFit/>
          </a:bodyPr>
          <a:lstStyle/>
          <a:p>
            <a:r>
              <a:rPr lang="pl-PL" sz="5400" b="1" dirty="0" err="1">
                <a:solidFill>
                  <a:srgbClr val="E46C0B"/>
                </a:solidFill>
              </a:rPr>
              <a:t>Delete</a:t>
            </a:r>
            <a:r>
              <a:rPr lang="pl-PL" sz="5400" b="1" dirty="0">
                <a:solidFill>
                  <a:srgbClr val="E46C0B"/>
                </a:solidFill>
              </a:rPr>
              <a:t> </a:t>
            </a:r>
            <a:r>
              <a:rPr lang="pl-PL" sz="5400" b="1" dirty="0" err="1">
                <a:solidFill>
                  <a:srgbClr val="E46C0B"/>
                </a:solidFill>
              </a:rPr>
              <a:t>unnecessary</a:t>
            </a:r>
            <a:r>
              <a:rPr lang="pl-PL" sz="5400" b="1" dirty="0">
                <a:solidFill>
                  <a:srgbClr val="E46C0B"/>
                </a:solidFill>
              </a:rPr>
              <a:t> </a:t>
            </a:r>
            <a:r>
              <a:rPr lang="pl-PL" sz="5400" b="1" dirty="0" err="1">
                <a:solidFill>
                  <a:srgbClr val="E46C0B"/>
                </a:solidFill>
              </a:rPr>
              <a:t>objects</a:t>
            </a:r>
            <a:r>
              <a:rPr lang="pl-PL" sz="5400" b="1" dirty="0">
                <a:solidFill>
                  <a:srgbClr val="E46C0B"/>
                </a:solidFill>
              </a:rPr>
              <a:t>!!!</a:t>
            </a:r>
            <a:endParaRPr lang="en-US" sz="5400" b="1" dirty="0">
              <a:solidFill>
                <a:srgbClr val="E46C0B"/>
              </a:solidFill>
            </a:endParaRPr>
          </a:p>
        </p:txBody>
      </p:sp>
    </p:spTree>
    <p:extLst>
      <p:ext uri="{BB962C8B-B14F-4D97-AF65-F5344CB8AC3E}">
        <p14:creationId xmlns:p14="http://schemas.microsoft.com/office/powerpoint/2010/main" val="123178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Agenda</a:t>
            </a:r>
            <a:endParaRPr lang="pl-PL" dirty="0"/>
          </a:p>
        </p:txBody>
      </p:sp>
      <p:sp>
        <p:nvSpPr>
          <p:cNvPr id="3" name="Symbol zastępczy zawartości 2"/>
          <p:cNvSpPr>
            <a:spLocks noGrp="1"/>
          </p:cNvSpPr>
          <p:nvPr>
            <p:ph idx="1"/>
          </p:nvPr>
        </p:nvSpPr>
        <p:spPr>
          <a:xfrm>
            <a:off x="457200" y="1600206"/>
            <a:ext cx="8229600" cy="4781122"/>
          </a:xfrm>
        </p:spPr>
        <p:txBody>
          <a:bodyPr>
            <a:normAutofit/>
          </a:bodyPr>
          <a:lstStyle/>
          <a:p>
            <a:r>
              <a:rPr lang="en-US" dirty="0"/>
              <a:t>Introduction</a:t>
            </a:r>
          </a:p>
          <a:p>
            <a:r>
              <a:rPr lang="en-US" b="1" dirty="0"/>
              <a:t>Analyzing the current state</a:t>
            </a:r>
          </a:p>
          <a:p>
            <a:r>
              <a:rPr lang="en-US" b="1" dirty="0"/>
              <a:t>Database design</a:t>
            </a:r>
          </a:p>
          <a:p>
            <a:r>
              <a:rPr lang="en-US" b="1" dirty="0"/>
              <a:t>Cube design</a:t>
            </a:r>
          </a:p>
          <a:p>
            <a:r>
              <a:rPr lang="en-US" b="1" dirty="0"/>
              <a:t>Deployment</a:t>
            </a:r>
          </a:p>
          <a:p>
            <a:r>
              <a:rPr lang="en-US" b="1" dirty="0"/>
              <a:t>Server</a:t>
            </a:r>
          </a:p>
          <a:p>
            <a:r>
              <a:rPr lang="en-US" b="1" dirty="0"/>
              <a:t>Processing</a:t>
            </a:r>
          </a:p>
          <a:p>
            <a:r>
              <a:rPr lang="en-US" b="1" dirty="0"/>
              <a:t>Monitoring</a:t>
            </a:r>
          </a:p>
          <a:p>
            <a:r>
              <a:rPr lang="en-US" b="1" dirty="0"/>
              <a:t>Documentation</a:t>
            </a:r>
          </a:p>
          <a:p>
            <a:r>
              <a:rPr lang="en-US" dirty="0"/>
              <a:t>Recap</a:t>
            </a:r>
          </a:p>
          <a:p>
            <a:r>
              <a:rPr lang="en-US" dirty="0"/>
              <a:t>Resources</a:t>
            </a:r>
          </a:p>
          <a:p>
            <a:r>
              <a:rPr lang="en-US" dirty="0"/>
              <a:t>Q&amp;A</a:t>
            </a:r>
            <a:endParaRPr lang="pl-PL" dirty="0"/>
          </a:p>
        </p:txBody>
      </p:sp>
      <p:sp>
        <p:nvSpPr>
          <p:cNvPr id="4" name="Strzałka: pięciokąt 3">
            <a:extLst>
              <a:ext uri="{FF2B5EF4-FFF2-40B4-BE49-F238E27FC236}">
                <a16:creationId xmlns:a16="http://schemas.microsoft.com/office/drawing/2014/main" id="{2A96948E-A7BF-4659-ABE5-38F4FC34CE90}"/>
              </a:ext>
            </a:extLst>
          </p:cNvPr>
          <p:cNvSpPr/>
          <p:nvPr/>
        </p:nvSpPr>
        <p:spPr>
          <a:xfrm>
            <a:off x="-108520" y="2348880"/>
            <a:ext cx="4320480" cy="432048"/>
          </a:xfrm>
          <a:prstGeom prst="homePlate">
            <a:avLst/>
          </a:prstGeom>
          <a:solidFill>
            <a:schemeClr val="bg1">
              <a:alpha val="0"/>
            </a:schemeClr>
          </a:solidFill>
          <a:ln w="38100">
            <a:solidFill>
              <a:srgbClr val="E46C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03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Database design</a:t>
            </a:r>
          </a:p>
        </p:txBody>
      </p:sp>
      <p:sp>
        <p:nvSpPr>
          <p:cNvPr id="3" name="Symbol zastępczy zawartości 2"/>
          <p:cNvSpPr>
            <a:spLocks noGrp="1"/>
          </p:cNvSpPr>
          <p:nvPr>
            <p:ph idx="1"/>
          </p:nvPr>
        </p:nvSpPr>
        <p:spPr/>
        <p:txBody>
          <a:bodyPr/>
          <a:lstStyle/>
          <a:p>
            <a:r>
              <a:rPr lang="pl-PL" dirty="0"/>
              <a:t>Star </a:t>
            </a:r>
            <a:r>
              <a:rPr lang="pl-PL" dirty="0" err="1"/>
              <a:t>schema</a:t>
            </a:r>
            <a:endParaRPr lang="pl-PL" dirty="0"/>
          </a:p>
          <a:p>
            <a:r>
              <a:rPr lang="pl-PL" b="1" dirty="0" err="1"/>
              <a:t>Use</a:t>
            </a:r>
            <a:r>
              <a:rPr lang="pl-PL" b="1" dirty="0"/>
              <a:t> </a:t>
            </a:r>
            <a:r>
              <a:rPr lang="pl-PL" b="1" dirty="0" err="1"/>
              <a:t>numeric</a:t>
            </a:r>
            <a:r>
              <a:rPr lang="pl-PL" b="1" dirty="0"/>
              <a:t> </a:t>
            </a:r>
            <a:r>
              <a:rPr lang="pl-PL" b="1" dirty="0" err="1"/>
              <a:t>values</a:t>
            </a:r>
            <a:r>
              <a:rPr lang="pl-PL" b="1" dirty="0"/>
              <a:t> for </a:t>
            </a:r>
            <a:r>
              <a:rPr lang="pl-PL" b="1" dirty="0" err="1"/>
              <a:t>keys</a:t>
            </a:r>
            <a:endParaRPr lang="pl-PL" b="1" dirty="0"/>
          </a:p>
          <a:p>
            <a:r>
              <a:rPr lang="pl-PL" dirty="0" err="1"/>
              <a:t>Move</a:t>
            </a:r>
            <a:r>
              <a:rPr lang="pl-PL" dirty="0"/>
              <a:t> </a:t>
            </a:r>
            <a:r>
              <a:rPr lang="pl-PL" dirty="0" err="1"/>
              <a:t>everything</a:t>
            </a:r>
            <a:r>
              <a:rPr lang="pl-PL" dirty="0"/>
              <a:t> </a:t>
            </a:r>
            <a:r>
              <a:rPr lang="pl-PL" dirty="0" err="1"/>
              <a:t>you</a:t>
            </a:r>
            <a:r>
              <a:rPr lang="pl-PL" dirty="0"/>
              <a:t> </a:t>
            </a:r>
            <a:r>
              <a:rPr lang="pl-PL" dirty="0" err="1"/>
              <a:t>can</a:t>
            </a:r>
            <a:r>
              <a:rPr lang="pl-PL" dirty="0"/>
              <a:t> to the ETL/DWH </a:t>
            </a:r>
            <a:r>
              <a:rPr lang="pl-PL" dirty="0" err="1"/>
              <a:t>layer</a:t>
            </a:r>
            <a:endParaRPr lang="pl-PL" dirty="0"/>
          </a:p>
          <a:p>
            <a:r>
              <a:rPr lang="pl-PL" dirty="0"/>
              <a:t>Data </a:t>
            </a:r>
            <a:r>
              <a:rPr lang="pl-PL" dirty="0" err="1"/>
              <a:t>types</a:t>
            </a:r>
            <a:r>
              <a:rPr lang="en-US" dirty="0"/>
              <a:t> (money perform well, be </a:t>
            </a:r>
            <a:r>
              <a:rPr lang="en-US" dirty="0" err="1"/>
              <a:t>carefull</a:t>
            </a:r>
            <a:r>
              <a:rPr lang="en-US" dirty="0"/>
              <a:t> for overflow)</a:t>
            </a:r>
            <a:endParaRPr lang="pl-PL" dirty="0"/>
          </a:p>
          <a:p>
            <a:r>
              <a:rPr lang="pl-PL" b="1" dirty="0"/>
              <a:t>Limit </a:t>
            </a:r>
            <a:r>
              <a:rPr lang="pl-PL" b="1" dirty="0" err="1"/>
              <a:t>number</a:t>
            </a:r>
            <a:r>
              <a:rPr lang="pl-PL" b="1" dirty="0"/>
              <a:t> of </a:t>
            </a:r>
            <a:r>
              <a:rPr lang="pl-PL" b="1" dirty="0" err="1"/>
              <a:t>attributes</a:t>
            </a:r>
            <a:endParaRPr lang="pl-PL" b="1" dirty="0"/>
          </a:p>
          <a:p>
            <a:r>
              <a:rPr lang="pl-PL" dirty="0" err="1"/>
              <a:t>Views</a:t>
            </a:r>
            <a:r>
              <a:rPr lang="en-US" dirty="0"/>
              <a:t> (</a:t>
            </a:r>
            <a:r>
              <a:rPr lang="en-US" dirty="0" err="1"/>
              <a:t>nolock</a:t>
            </a:r>
            <a:r>
              <a:rPr lang="en-US" dirty="0"/>
              <a:t>/</a:t>
            </a:r>
            <a:r>
              <a:rPr lang="en-US" dirty="0" err="1"/>
              <a:t>tablock</a:t>
            </a:r>
            <a:r>
              <a:rPr lang="en-US" dirty="0"/>
              <a:t>)</a:t>
            </a:r>
            <a:endParaRPr lang="pl-PL" dirty="0"/>
          </a:p>
          <a:p>
            <a:r>
              <a:rPr lang="pl-PL" dirty="0" err="1"/>
              <a:t>Indexes</a:t>
            </a:r>
            <a:endParaRPr lang="en-US" dirty="0"/>
          </a:p>
          <a:p>
            <a:r>
              <a:rPr lang="pl-PL" b="1" dirty="0" err="1"/>
              <a:t>Null</a:t>
            </a:r>
            <a:r>
              <a:rPr lang="pl-PL" b="1" dirty="0"/>
              <a:t> </a:t>
            </a:r>
            <a:r>
              <a:rPr lang="pl-PL" b="1" dirty="0" err="1"/>
              <a:t>values</a:t>
            </a:r>
            <a:r>
              <a:rPr lang="pl-PL" dirty="0"/>
              <a:t> in </a:t>
            </a:r>
            <a:r>
              <a:rPr lang="pl-PL" dirty="0" err="1"/>
              <a:t>dimensions</a:t>
            </a:r>
            <a:r>
              <a:rPr lang="pl-PL" dirty="0"/>
              <a:t> (not ok</a:t>
            </a:r>
            <a:r>
              <a:rPr lang="en-US" dirty="0"/>
              <a:t> = null processing</a:t>
            </a:r>
            <a:r>
              <a:rPr lang="pl-PL" dirty="0"/>
              <a:t>) and </a:t>
            </a:r>
            <a:r>
              <a:rPr lang="pl-PL" dirty="0" err="1"/>
              <a:t>facts</a:t>
            </a:r>
            <a:r>
              <a:rPr lang="pl-PL" dirty="0"/>
              <a:t> (ok)</a:t>
            </a:r>
          </a:p>
          <a:p>
            <a:endParaRPr lang="pl-PL" dirty="0"/>
          </a:p>
        </p:txBody>
      </p:sp>
    </p:spTree>
    <p:extLst>
      <p:ext uri="{BB962C8B-B14F-4D97-AF65-F5344CB8AC3E}">
        <p14:creationId xmlns:p14="http://schemas.microsoft.com/office/powerpoint/2010/main" val="345615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Database design</a:t>
            </a:r>
          </a:p>
        </p:txBody>
      </p:sp>
      <p:sp>
        <p:nvSpPr>
          <p:cNvPr id="3" name="Symbol zastępczy zawartości 2"/>
          <p:cNvSpPr>
            <a:spLocks noGrp="1"/>
          </p:cNvSpPr>
          <p:nvPr>
            <p:ph idx="1"/>
          </p:nvPr>
        </p:nvSpPr>
        <p:spPr>
          <a:xfrm>
            <a:off x="457200" y="1557164"/>
            <a:ext cx="8229600" cy="1293279"/>
          </a:xfrm>
        </p:spPr>
        <p:txBody>
          <a:bodyPr>
            <a:normAutofit/>
          </a:bodyPr>
          <a:lstStyle/>
          <a:p>
            <a:r>
              <a:rPr lang="pl-PL" dirty="0"/>
              <a:t>Limit </a:t>
            </a:r>
            <a:r>
              <a:rPr lang="pl-PL" dirty="0" err="1"/>
              <a:t>number</a:t>
            </a:r>
            <a:r>
              <a:rPr lang="pl-PL" dirty="0"/>
              <a:t> of </a:t>
            </a:r>
            <a:r>
              <a:rPr lang="pl-PL" dirty="0" err="1"/>
              <a:t>distinct</a:t>
            </a:r>
            <a:r>
              <a:rPr lang="pl-PL" dirty="0"/>
              <a:t> </a:t>
            </a:r>
            <a:r>
              <a:rPr lang="pl-PL" dirty="0" err="1"/>
              <a:t>values</a:t>
            </a:r>
            <a:endParaRPr lang="en-US" b="1" dirty="0"/>
          </a:p>
          <a:p>
            <a:r>
              <a:rPr lang="pl-PL" b="1" dirty="0" err="1"/>
              <a:t>Pre-aggregate</a:t>
            </a:r>
            <a:r>
              <a:rPr lang="pl-PL" b="1" dirty="0"/>
              <a:t> </a:t>
            </a:r>
            <a:r>
              <a:rPr lang="pl-PL" b="1" dirty="0" err="1"/>
              <a:t>large</a:t>
            </a:r>
            <a:r>
              <a:rPr lang="pl-PL" b="1" dirty="0"/>
              <a:t> </a:t>
            </a:r>
            <a:r>
              <a:rPr lang="pl-PL" b="1" dirty="0" err="1"/>
              <a:t>fact</a:t>
            </a:r>
            <a:r>
              <a:rPr lang="pl-PL" b="1" dirty="0"/>
              <a:t> </a:t>
            </a:r>
            <a:r>
              <a:rPr lang="pl-PL" b="1" dirty="0" err="1"/>
              <a:t>tables</a:t>
            </a:r>
            <a:endParaRPr lang="en-US" b="1" dirty="0"/>
          </a:p>
          <a:p>
            <a:endParaRPr lang="pl-PL" dirty="0"/>
          </a:p>
        </p:txBody>
      </p:sp>
      <p:grpSp>
        <p:nvGrpSpPr>
          <p:cNvPr id="18" name="Grupa 17">
            <a:extLst>
              <a:ext uri="{FF2B5EF4-FFF2-40B4-BE49-F238E27FC236}">
                <a16:creationId xmlns:a16="http://schemas.microsoft.com/office/drawing/2014/main" id="{032A18E7-A764-43D8-A567-E20CE3CF4970}"/>
              </a:ext>
            </a:extLst>
          </p:cNvPr>
          <p:cNvGrpSpPr/>
          <p:nvPr/>
        </p:nvGrpSpPr>
        <p:grpSpPr>
          <a:xfrm>
            <a:off x="1308915" y="2851185"/>
            <a:ext cx="1666528" cy="1159010"/>
            <a:chOff x="1331640" y="2433077"/>
            <a:chExt cx="1666528" cy="1159010"/>
          </a:xfrm>
        </p:grpSpPr>
        <p:sp>
          <p:nvSpPr>
            <p:cNvPr id="4" name="Prostokąt 3">
              <a:extLst>
                <a:ext uri="{FF2B5EF4-FFF2-40B4-BE49-F238E27FC236}">
                  <a16:creationId xmlns:a16="http://schemas.microsoft.com/office/drawing/2014/main" id="{8E0398A3-29D3-4715-99FC-3AD987AC3606}"/>
                </a:ext>
              </a:extLst>
            </p:cNvPr>
            <p:cNvSpPr/>
            <p:nvPr/>
          </p:nvSpPr>
          <p:spPr>
            <a:xfrm>
              <a:off x="1331640" y="2433077"/>
              <a:ext cx="1666528" cy="1159010"/>
            </a:xfrm>
            <a:prstGeom prst="rect">
              <a:avLst/>
            </a:prstGeom>
            <a:solidFill>
              <a:srgbClr val="FCC8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pl-PL" dirty="0">
                <a:solidFill>
                  <a:schemeClr val="tx1"/>
                </a:solidFill>
              </a:endParaRPr>
            </a:p>
            <a:p>
              <a:pPr marL="285750" indent="-285750" algn="ctr">
                <a:buFont typeface="Arial" panose="020B0604020202020204" pitchFamily="34" charset="0"/>
                <a:buChar char="•"/>
              </a:pPr>
              <a:r>
                <a:rPr lang="pl-PL" dirty="0" err="1">
                  <a:solidFill>
                    <a:schemeClr val="tx1"/>
                  </a:solidFill>
                </a:rPr>
                <a:t>Fact</a:t>
              </a:r>
              <a:endParaRPr lang="pl-PL" dirty="0">
                <a:solidFill>
                  <a:schemeClr val="tx1"/>
                </a:solidFill>
              </a:endParaRPr>
            </a:p>
            <a:p>
              <a:pPr marL="285750" indent="-285750" algn="ctr">
                <a:buFont typeface="Arial" panose="020B0604020202020204" pitchFamily="34" charset="0"/>
                <a:buChar char="•"/>
              </a:pPr>
              <a:r>
                <a:rPr lang="pl-PL" dirty="0">
                  <a:solidFill>
                    <a:schemeClr val="tx1"/>
                  </a:solidFill>
                </a:rPr>
                <a:t>MOLAP</a:t>
              </a:r>
              <a:endParaRPr lang="en-US" dirty="0">
                <a:solidFill>
                  <a:schemeClr val="tx1"/>
                </a:solidFill>
              </a:endParaRPr>
            </a:p>
          </p:txBody>
        </p:sp>
        <p:sp>
          <p:nvSpPr>
            <p:cNvPr id="5" name="Prostokąt 4">
              <a:extLst>
                <a:ext uri="{FF2B5EF4-FFF2-40B4-BE49-F238E27FC236}">
                  <a16:creationId xmlns:a16="http://schemas.microsoft.com/office/drawing/2014/main" id="{6190C186-BF84-4FCB-BFF0-1AAB6C547322}"/>
                </a:ext>
              </a:extLst>
            </p:cNvPr>
            <p:cNvSpPr/>
            <p:nvPr/>
          </p:nvSpPr>
          <p:spPr>
            <a:xfrm>
              <a:off x="1331640" y="2433077"/>
              <a:ext cx="1666528" cy="393494"/>
            </a:xfrm>
            <a:prstGeom prst="rect">
              <a:avLst/>
            </a:prstGeom>
            <a:solidFill>
              <a:srgbClr val="E46C0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AggregatedFact</a:t>
              </a:r>
              <a:endParaRPr lang="en-US" b="1" dirty="0">
                <a:solidFill>
                  <a:schemeClr val="bg1"/>
                </a:solidFill>
              </a:endParaRPr>
            </a:p>
          </p:txBody>
        </p:sp>
      </p:grpSp>
      <p:grpSp>
        <p:nvGrpSpPr>
          <p:cNvPr id="19" name="Grupa 18">
            <a:extLst>
              <a:ext uri="{FF2B5EF4-FFF2-40B4-BE49-F238E27FC236}">
                <a16:creationId xmlns:a16="http://schemas.microsoft.com/office/drawing/2014/main" id="{0E64F1DB-DCFC-4F67-9722-0E6751726327}"/>
              </a:ext>
            </a:extLst>
          </p:cNvPr>
          <p:cNvGrpSpPr/>
          <p:nvPr/>
        </p:nvGrpSpPr>
        <p:grpSpPr>
          <a:xfrm>
            <a:off x="4743815" y="2834863"/>
            <a:ext cx="2880320" cy="1159010"/>
            <a:chOff x="3707904" y="2433077"/>
            <a:chExt cx="2880320" cy="1159010"/>
          </a:xfrm>
        </p:grpSpPr>
        <p:sp>
          <p:nvSpPr>
            <p:cNvPr id="10" name="Prostokąt 9">
              <a:extLst>
                <a:ext uri="{FF2B5EF4-FFF2-40B4-BE49-F238E27FC236}">
                  <a16:creationId xmlns:a16="http://schemas.microsoft.com/office/drawing/2014/main" id="{2CF04111-B65D-4781-8F49-6A45F8AB216E}"/>
                </a:ext>
              </a:extLst>
            </p:cNvPr>
            <p:cNvSpPr/>
            <p:nvPr/>
          </p:nvSpPr>
          <p:spPr>
            <a:xfrm>
              <a:off x="3707904" y="2433077"/>
              <a:ext cx="2880320" cy="1159010"/>
            </a:xfrm>
            <a:prstGeom prst="rect">
              <a:avLst/>
            </a:prstGeom>
            <a:solidFill>
              <a:srgbClr val="FCC8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pl-PL" dirty="0">
                <a:solidFill>
                  <a:schemeClr val="tx1"/>
                </a:solidFill>
              </a:endParaRPr>
            </a:p>
            <a:p>
              <a:pPr marL="285750" indent="-285750" algn="ctr">
                <a:buFont typeface="Arial" panose="020B0604020202020204" pitchFamily="34" charset="0"/>
                <a:buChar char="•"/>
              </a:pPr>
              <a:r>
                <a:rPr lang="pl-PL" dirty="0" err="1">
                  <a:solidFill>
                    <a:schemeClr val="tx1"/>
                  </a:solidFill>
                </a:rPr>
                <a:t>Fact</a:t>
              </a:r>
              <a:endParaRPr lang="pl-PL" dirty="0">
                <a:solidFill>
                  <a:schemeClr val="tx1"/>
                </a:solidFill>
              </a:endParaRPr>
            </a:p>
            <a:p>
              <a:pPr marL="285750" indent="-285750" algn="ctr">
                <a:buFont typeface="Arial" panose="020B0604020202020204" pitchFamily="34" charset="0"/>
                <a:buChar char="•"/>
              </a:pPr>
              <a:r>
                <a:rPr lang="pl-PL" dirty="0">
                  <a:solidFill>
                    <a:schemeClr val="tx1"/>
                  </a:solidFill>
                </a:rPr>
                <a:t>ROLAP</a:t>
              </a:r>
              <a:endParaRPr lang="en-US" dirty="0">
                <a:solidFill>
                  <a:schemeClr val="tx1"/>
                </a:solidFill>
              </a:endParaRPr>
            </a:p>
          </p:txBody>
        </p:sp>
        <p:sp>
          <p:nvSpPr>
            <p:cNvPr id="11" name="Prostokąt 10">
              <a:extLst>
                <a:ext uri="{FF2B5EF4-FFF2-40B4-BE49-F238E27FC236}">
                  <a16:creationId xmlns:a16="http://schemas.microsoft.com/office/drawing/2014/main" id="{3DD9B6C2-7227-49E6-ADE1-605E04B7C8E0}"/>
                </a:ext>
              </a:extLst>
            </p:cNvPr>
            <p:cNvSpPr/>
            <p:nvPr/>
          </p:nvSpPr>
          <p:spPr>
            <a:xfrm>
              <a:off x="3707904" y="2433077"/>
              <a:ext cx="2880320" cy="393494"/>
            </a:xfrm>
            <a:prstGeom prst="rect">
              <a:avLst/>
            </a:prstGeom>
            <a:solidFill>
              <a:srgbClr val="E46C0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M2M_AggregatedFact_Fact</a:t>
              </a:r>
            </a:p>
          </p:txBody>
        </p:sp>
      </p:grpSp>
      <p:grpSp>
        <p:nvGrpSpPr>
          <p:cNvPr id="21" name="Grupa 20">
            <a:extLst>
              <a:ext uri="{FF2B5EF4-FFF2-40B4-BE49-F238E27FC236}">
                <a16:creationId xmlns:a16="http://schemas.microsoft.com/office/drawing/2014/main" id="{5D40F9E1-0762-4157-84E4-3AF20AF50120}"/>
              </a:ext>
            </a:extLst>
          </p:cNvPr>
          <p:cNvGrpSpPr/>
          <p:nvPr/>
        </p:nvGrpSpPr>
        <p:grpSpPr>
          <a:xfrm>
            <a:off x="1324743" y="4718262"/>
            <a:ext cx="1673425" cy="1159010"/>
            <a:chOff x="3131839" y="4528397"/>
            <a:chExt cx="1673425" cy="1159010"/>
          </a:xfrm>
        </p:grpSpPr>
        <p:sp>
          <p:nvSpPr>
            <p:cNvPr id="12" name="Prostokąt 11">
              <a:extLst>
                <a:ext uri="{FF2B5EF4-FFF2-40B4-BE49-F238E27FC236}">
                  <a16:creationId xmlns:a16="http://schemas.microsoft.com/office/drawing/2014/main" id="{3ABAAD02-5040-4854-8548-28E0AE52BBC5}"/>
                </a:ext>
              </a:extLst>
            </p:cNvPr>
            <p:cNvSpPr/>
            <p:nvPr/>
          </p:nvSpPr>
          <p:spPr>
            <a:xfrm>
              <a:off x="3131839" y="4528397"/>
              <a:ext cx="1673425" cy="1159010"/>
            </a:xfrm>
            <a:prstGeom prst="rect">
              <a:avLst/>
            </a:prstGeom>
            <a:solidFill>
              <a:srgbClr val="FCC8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chemeClr val="tx1"/>
                </a:solidFill>
              </a:endParaRPr>
            </a:p>
            <a:p>
              <a:pPr marL="285750" indent="-285750" algn="ctr">
                <a:buFont typeface="Arial" panose="020B0604020202020204" pitchFamily="34" charset="0"/>
                <a:buChar char="•"/>
              </a:pPr>
              <a:r>
                <a:rPr lang="pl-PL" dirty="0" err="1">
                  <a:solidFill>
                    <a:schemeClr val="tx1"/>
                  </a:solidFill>
                </a:rPr>
                <a:t>Dim</a:t>
              </a:r>
              <a:endParaRPr lang="pl-PL" dirty="0">
                <a:solidFill>
                  <a:schemeClr val="tx1"/>
                </a:solidFill>
              </a:endParaRPr>
            </a:p>
            <a:p>
              <a:pPr marL="285750" indent="-285750" algn="ctr">
                <a:buFont typeface="Arial" panose="020B0604020202020204" pitchFamily="34" charset="0"/>
                <a:buChar char="•"/>
              </a:pPr>
              <a:r>
                <a:rPr lang="pl-PL" dirty="0">
                  <a:solidFill>
                    <a:schemeClr val="tx1"/>
                  </a:solidFill>
                </a:rPr>
                <a:t>ROLAP</a:t>
              </a:r>
              <a:endParaRPr lang="en-US" dirty="0">
                <a:solidFill>
                  <a:schemeClr val="tx1"/>
                </a:solidFill>
              </a:endParaRPr>
            </a:p>
          </p:txBody>
        </p:sp>
        <p:sp>
          <p:nvSpPr>
            <p:cNvPr id="13" name="Prostokąt 12">
              <a:extLst>
                <a:ext uri="{FF2B5EF4-FFF2-40B4-BE49-F238E27FC236}">
                  <a16:creationId xmlns:a16="http://schemas.microsoft.com/office/drawing/2014/main" id="{5CED6BA4-1173-4A77-A18B-1812664BD8FD}"/>
                </a:ext>
              </a:extLst>
            </p:cNvPr>
            <p:cNvSpPr/>
            <p:nvPr/>
          </p:nvSpPr>
          <p:spPr>
            <a:xfrm>
              <a:off x="3131839" y="4528397"/>
              <a:ext cx="1673425" cy="393494"/>
            </a:xfrm>
            <a:prstGeom prst="rect">
              <a:avLst/>
            </a:prstGeom>
            <a:solidFill>
              <a:srgbClr val="E46C0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AggregatedFact</a:t>
              </a:r>
              <a:endParaRPr lang="en-US" b="1" dirty="0">
                <a:solidFill>
                  <a:schemeClr val="bg1"/>
                </a:solidFill>
              </a:endParaRPr>
            </a:p>
          </p:txBody>
        </p:sp>
      </p:grpSp>
      <p:grpSp>
        <p:nvGrpSpPr>
          <p:cNvPr id="20" name="Grupa 19">
            <a:extLst>
              <a:ext uri="{FF2B5EF4-FFF2-40B4-BE49-F238E27FC236}">
                <a16:creationId xmlns:a16="http://schemas.microsoft.com/office/drawing/2014/main" id="{93168E3B-B41F-491E-AEDA-32E505F14A17}"/>
              </a:ext>
            </a:extLst>
          </p:cNvPr>
          <p:cNvGrpSpPr/>
          <p:nvPr/>
        </p:nvGrpSpPr>
        <p:grpSpPr>
          <a:xfrm>
            <a:off x="5335489" y="4718262"/>
            <a:ext cx="1666528" cy="1159010"/>
            <a:chOff x="6228184" y="4528397"/>
            <a:chExt cx="1666528" cy="1401606"/>
          </a:xfrm>
        </p:grpSpPr>
        <p:sp>
          <p:nvSpPr>
            <p:cNvPr id="16" name="Prostokąt 15">
              <a:extLst>
                <a:ext uri="{FF2B5EF4-FFF2-40B4-BE49-F238E27FC236}">
                  <a16:creationId xmlns:a16="http://schemas.microsoft.com/office/drawing/2014/main" id="{399C49C4-D46A-49D4-8187-435A95DB742E}"/>
                </a:ext>
              </a:extLst>
            </p:cNvPr>
            <p:cNvSpPr/>
            <p:nvPr/>
          </p:nvSpPr>
          <p:spPr>
            <a:xfrm>
              <a:off x="6228184" y="4528397"/>
              <a:ext cx="1666528" cy="1401606"/>
            </a:xfrm>
            <a:prstGeom prst="rect">
              <a:avLst/>
            </a:prstGeom>
            <a:solidFill>
              <a:srgbClr val="FCC8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pl-PL" dirty="0">
                <a:solidFill>
                  <a:schemeClr val="tx1"/>
                </a:solidFill>
              </a:endParaRPr>
            </a:p>
            <a:p>
              <a:pPr marL="285750" indent="-285750" algn="ctr">
                <a:buFont typeface="Arial" panose="020B0604020202020204" pitchFamily="34" charset="0"/>
                <a:buChar char="•"/>
              </a:pPr>
              <a:r>
                <a:rPr lang="pl-PL" dirty="0" err="1">
                  <a:solidFill>
                    <a:schemeClr val="tx1"/>
                  </a:solidFill>
                </a:rPr>
                <a:t>Dim</a:t>
              </a:r>
              <a:endParaRPr lang="pl-PL" dirty="0">
                <a:solidFill>
                  <a:schemeClr val="tx1"/>
                </a:solidFill>
              </a:endParaRPr>
            </a:p>
            <a:p>
              <a:pPr marL="285750" indent="-285750" algn="ctr">
                <a:buFont typeface="Arial" panose="020B0604020202020204" pitchFamily="34" charset="0"/>
                <a:buChar char="•"/>
              </a:pPr>
              <a:r>
                <a:rPr lang="pl-PL" dirty="0">
                  <a:solidFill>
                    <a:schemeClr val="tx1"/>
                  </a:solidFill>
                </a:rPr>
                <a:t>ROLAP</a:t>
              </a:r>
              <a:endParaRPr lang="en-US" dirty="0">
                <a:solidFill>
                  <a:schemeClr val="tx1"/>
                </a:solidFill>
              </a:endParaRPr>
            </a:p>
          </p:txBody>
        </p:sp>
        <p:sp>
          <p:nvSpPr>
            <p:cNvPr id="17" name="Prostokąt 16">
              <a:extLst>
                <a:ext uri="{FF2B5EF4-FFF2-40B4-BE49-F238E27FC236}">
                  <a16:creationId xmlns:a16="http://schemas.microsoft.com/office/drawing/2014/main" id="{5FDF1C81-01C4-4336-AF90-115812400C50}"/>
                </a:ext>
              </a:extLst>
            </p:cNvPr>
            <p:cNvSpPr/>
            <p:nvPr/>
          </p:nvSpPr>
          <p:spPr>
            <a:xfrm>
              <a:off x="6228184" y="4528397"/>
              <a:ext cx="1666528" cy="393494"/>
            </a:xfrm>
            <a:prstGeom prst="rect">
              <a:avLst/>
            </a:prstGeom>
            <a:solidFill>
              <a:srgbClr val="E46C0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FactDetails</a:t>
              </a:r>
              <a:endParaRPr lang="en-US" b="1" dirty="0">
                <a:solidFill>
                  <a:schemeClr val="bg1"/>
                </a:solidFill>
              </a:endParaRPr>
            </a:p>
          </p:txBody>
        </p:sp>
      </p:grpSp>
      <p:cxnSp>
        <p:nvCxnSpPr>
          <p:cNvPr id="23" name="Łącznik prosty 22">
            <a:extLst>
              <a:ext uri="{FF2B5EF4-FFF2-40B4-BE49-F238E27FC236}">
                <a16:creationId xmlns:a16="http://schemas.microsoft.com/office/drawing/2014/main" id="{95004A86-CCCC-43AD-92D6-1857A0E06342}"/>
              </a:ext>
            </a:extLst>
          </p:cNvPr>
          <p:cNvCxnSpPr>
            <a:cxnSpLocks/>
            <a:stCxn id="4" idx="3"/>
            <a:endCxn id="10" idx="1"/>
          </p:cNvCxnSpPr>
          <p:nvPr/>
        </p:nvCxnSpPr>
        <p:spPr>
          <a:xfrm flipV="1">
            <a:off x="2975443" y="3414368"/>
            <a:ext cx="1768372" cy="163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Łącznik prosty 23">
            <a:extLst>
              <a:ext uri="{FF2B5EF4-FFF2-40B4-BE49-F238E27FC236}">
                <a16:creationId xmlns:a16="http://schemas.microsoft.com/office/drawing/2014/main" id="{174615AF-3EB4-4AFE-B85E-F7F7A01702E9}"/>
              </a:ext>
            </a:extLst>
          </p:cNvPr>
          <p:cNvCxnSpPr>
            <a:cxnSpLocks/>
            <a:stCxn id="4" idx="2"/>
            <a:endCxn id="13" idx="0"/>
          </p:cNvCxnSpPr>
          <p:nvPr/>
        </p:nvCxnSpPr>
        <p:spPr>
          <a:xfrm>
            <a:off x="2142179" y="4010195"/>
            <a:ext cx="19277" cy="7080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Łącznik prosty 29">
            <a:extLst>
              <a:ext uri="{FF2B5EF4-FFF2-40B4-BE49-F238E27FC236}">
                <a16:creationId xmlns:a16="http://schemas.microsoft.com/office/drawing/2014/main" id="{8DC8FAD8-6816-43A4-A45A-7D2BDD70BC85}"/>
              </a:ext>
            </a:extLst>
          </p:cNvPr>
          <p:cNvCxnSpPr>
            <a:cxnSpLocks/>
            <a:stCxn id="10" idx="2"/>
            <a:endCxn id="17" idx="0"/>
          </p:cNvCxnSpPr>
          <p:nvPr/>
        </p:nvCxnSpPr>
        <p:spPr>
          <a:xfrm flipH="1">
            <a:off x="6168753" y="3993873"/>
            <a:ext cx="15222" cy="7243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pole tekstowe 32">
            <a:extLst>
              <a:ext uri="{FF2B5EF4-FFF2-40B4-BE49-F238E27FC236}">
                <a16:creationId xmlns:a16="http://schemas.microsoft.com/office/drawing/2014/main" id="{1BDCB690-3A7C-4209-9472-3043773376D6}"/>
              </a:ext>
            </a:extLst>
          </p:cNvPr>
          <p:cNvSpPr txBox="1"/>
          <p:nvPr/>
        </p:nvSpPr>
        <p:spPr>
          <a:xfrm>
            <a:off x="1556282" y="4091806"/>
            <a:ext cx="615315" cy="369332"/>
          </a:xfrm>
          <a:prstGeom prst="rect">
            <a:avLst/>
          </a:prstGeom>
          <a:noFill/>
        </p:spPr>
        <p:txBody>
          <a:bodyPr wrap="square" rtlCol="0">
            <a:spAutoFit/>
          </a:bodyPr>
          <a:lstStyle/>
          <a:p>
            <a:r>
              <a:rPr lang="pl-PL" dirty="0" err="1"/>
              <a:t>Fact</a:t>
            </a:r>
            <a:endParaRPr lang="en-US" dirty="0"/>
          </a:p>
        </p:txBody>
      </p:sp>
      <p:sp>
        <p:nvSpPr>
          <p:cNvPr id="34" name="pole tekstowe 33">
            <a:extLst>
              <a:ext uri="{FF2B5EF4-FFF2-40B4-BE49-F238E27FC236}">
                <a16:creationId xmlns:a16="http://schemas.microsoft.com/office/drawing/2014/main" id="{32D73227-53CA-4B8A-B680-B6E7313DCFF8}"/>
              </a:ext>
            </a:extLst>
          </p:cNvPr>
          <p:cNvSpPr txBox="1"/>
          <p:nvPr/>
        </p:nvSpPr>
        <p:spPr>
          <a:xfrm>
            <a:off x="3572928" y="3083188"/>
            <a:ext cx="922972" cy="369332"/>
          </a:xfrm>
          <a:prstGeom prst="rect">
            <a:avLst/>
          </a:prstGeom>
          <a:noFill/>
        </p:spPr>
        <p:txBody>
          <a:bodyPr wrap="square" rtlCol="0">
            <a:spAutoFit/>
          </a:bodyPr>
          <a:lstStyle/>
          <a:p>
            <a:r>
              <a:rPr lang="pl-PL" dirty="0" err="1"/>
              <a:t>Regular</a:t>
            </a:r>
            <a:endParaRPr lang="en-US" dirty="0"/>
          </a:p>
        </p:txBody>
      </p:sp>
      <p:sp>
        <p:nvSpPr>
          <p:cNvPr id="35" name="pole tekstowe 34">
            <a:extLst>
              <a:ext uri="{FF2B5EF4-FFF2-40B4-BE49-F238E27FC236}">
                <a16:creationId xmlns:a16="http://schemas.microsoft.com/office/drawing/2014/main" id="{913BAF75-0A14-4340-8E92-F80240F41D93}"/>
              </a:ext>
            </a:extLst>
          </p:cNvPr>
          <p:cNvSpPr txBox="1"/>
          <p:nvPr/>
        </p:nvSpPr>
        <p:spPr>
          <a:xfrm rot="2244775">
            <a:off x="2942577" y="4041264"/>
            <a:ext cx="1673425" cy="369332"/>
          </a:xfrm>
          <a:prstGeom prst="rect">
            <a:avLst/>
          </a:prstGeom>
          <a:noFill/>
        </p:spPr>
        <p:txBody>
          <a:bodyPr wrap="square" rtlCol="0">
            <a:spAutoFit/>
          </a:bodyPr>
          <a:lstStyle/>
          <a:p>
            <a:r>
              <a:rPr lang="pl-PL" dirty="0"/>
              <a:t>Many to Many</a:t>
            </a:r>
            <a:endParaRPr lang="en-US" dirty="0"/>
          </a:p>
        </p:txBody>
      </p:sp>
      <p:cxnSp>
        <p:nvCxnSpPr>
          <p:cNvPr id="36" name="Łącznik prosty 35">
            <a:extLst>
              <a:ext uri="{FF2B5EF4-FFF2-40B4-BE49-F238E27FC236}">
                <a16:creationId xmlns:a16="http://schemas.microsoft.com/office/drawing/2014/main" id="{0ABCAD0E-E8D9-4B68-B9C6-7142CC4F1F80}"/>
              </a:ext>
            </a:extLst>
          </p:cNvPr>
          <p:cNvCxnSpPr>
            <a:cxnSpLocks/>
            <a:stCxn id="4" idx="3"/>
            <a:endCxn id="16" idx="1"/>
          </p:cNvCxnSpPr>
          <p:nvPr/>
        </p:nvCxnSpPr>
        <p:spPr>
          <a:xfrm>
            <a:off x="2975443" y="3430690"/>
            <a:ext cx="2360046" cy="1867077"/>
          </a:xfrm>
          <a:prstGeom prst="line">
            <a:avLst/>
          </a:prstGeom>
          <a:ln w="38100">
            <a:solidFill>
              <a:srgbClr val="0070C0"/>
            </a:solidFill>
            <a:prstDash val="lgDash"/>
          </a:ln>
        </p:spPr>
        <p:style>
          <a:lnRef idx="1">
            <a:schemeClr val="accent1"/>
          </a:lnRef>
          <a:fillRef idx="0">
            <a:schemeClr val="accent1"/>
          </a:fillRef>
          <a:effectRef idx="0">
            <a:schemeClr val="accent1"/>
          </a:effectRef>
          <a:fontRef idx="minor">
            <a:schemeClr val="tx1"/>
          </a:fontRef>
        </p:style>
      </p:cxnSp>
      <p:sp>
        <p:nvSpPr>
          <p:cNvPr id="39" name="pole tekstowe 38">
            <a:extLst>
              <a:ext uri="{FF2B5EF4-FFF2-40B4-BE49-F238E27FC236}">
                <a16:creationId xmlns:a16="http://schemas.microsoft.com/office/drawing/2014/main" id="{35F1AAFC-59F0-4939-A2A0-8E2B52FC7F43}"/>
              </a:ext>
            </a:extLst>
          </p:cNvPr>
          <p:cNvSpPr txBox="1"/>
          <p:nvPr/>
        </p:nvSpPr>
        <p:spPr>
          <a:xfrm>
            <a:off x="6149476" y="4179562"/>
            <a:ext cx="1089553" cy="369332"/>
          </a:xfrm>
          <a:prstGeom prst="rect">
            <a:avLst/>
          </a:prstGeom>
          <a:noFill/>
        </p:spPr>
        <p:txBody>
          <a:bodyPr wrap="square" rtlCol="0">
            <a:spAutoFit/>
          </a:bodyPr>
          <a:lstStyle/>
          <a:p>
            <a:r>
              <a:rPr lang="pl-PL" dirty="0" err="1"/>
              <a:t>Regular</a:t>
            </a:r>
            <a:endParaRPr lang="en-US" dirty="0"/>
          </a:p>
        </p:txBody>
      </p:sp>
      <p:cxnSp>
        <p:nvCxnSpPr>
          <p:cNvPr id="40" name="Łącznik prosty 39">
            <a:extLst>
              <a:ext uri="{FF2B5EF4-FFF2-40B4-BE49-F238E27FC236}">
                <a16:creationId xmlns:a16="http://schemas.microsoft.com/office/drawing/2014/main" id="{342C5571-5C45-41C8-B273-8B77C0FA0D55}"/>
              </a:ext>
            </a:extLst>
          </p:cNvPr>
          <p:cNvCxnSpPr>
            <a:cxnSpLocks/>
            <a:stCxn id="10" idx="2"/>
            <a:endCxn id="12" idx="3"/>
          </p:cNvCxnSpPr>
          <p:nvPr/>
        </p:nvCxnSpPr>
        <p:spPr>
          <a:xfrm flipH="1">
            <a:off x="2998168" y="3993873"/>
            <a:ext cx="3185807" cy="13038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pole tekstowe 42">
            <a:extLst>
              <a:ext uri="{FF2B5EF4-FFF2-40B4-BE49-F238E27FC236}">
                <a16:creationId xmlns:a16="http://schemas.microsoft.com/office/drawing/2014/main" id="{2E605C7B-526A-4D01-BD13-B34023BF6A41}"/>
              </a:ext>
            </a:extLst>
          </p:cNvPr>
          <p:cNvSpPr txBox="1"/>
          <p:nvPr/>
        </p:nvSpPr>
        <p:spPr>
          <a:xfrm rot="20198203">
            <a:off x="5014986" y="4223365"/>
            <a:ext cx="922972" cy="369332"/>
          </a:xfrm>
          <a:prstGeom prst="rect">
            <a:avLst/>
          </a:prstGeom>
          <a:noFill/>
        </p:spPr>
        <p:txBody>
          <a:bodyPr wrap="square" rtlCol="0">
            <a:spAutoFit/>
          </a:bodyPr>
          <a:lstStyle/>
          <a:p>
            <a:r>
              <a:rPr lang="pl-PL" dirty="0" err="1"/>
              <a:t>Regular</a:t>
            </a:r>
            <a:endParaRPr lang="en-US" dirty="0"/>
          </a:p>
        </p:txBody>
      </p:sp>
      <p:sp>
        <p:nvSpPr>
          <p:cNvPr id="55" name="Prostokąt 54">
            <a:extLst>
              <a:ext uri="{FF2B5EF4-FFF2-40B4-BE49-F238E27FC236}">
                <a16:creationId xmlns:a16="http://schemas.microsoft.com/office/drawing/2014/main" id="{CFC28C45-6AF5-4AA3-89F5-E158010D4EAB}"/>
              </a:ext>
            </a:extLst>
          </p:cNvPr>
          <p:cNvSpPr/>
          <p:nvPr/>
        </p:nvSpPr>
        <p:spPr>
          <a:xfrm>
            <a:off x="4160811" y="417574"/>
            <a:ext cx="2822061" cy="859878"/>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a:solidFill>
                  <a:schemeClr val="tx1"/>
                </a:solidFill>
              </a:rPr>
              <a:t>Optimize</a:t>
            </a:r>
            <a:r>
              <a:rPr lang="pl-PL" dirty="0">
                <a:solidFill>
                  <a:schemeClr val="tx1"/>
                </a:solidFill>
              </a:rPr>
              <a:t> for </a:t>
            </a:r>
            <a:r>
              <a:rPr lang="pl-PL" dirty="0" err="1">
                <a:solidFill>
                  <a:schemeClr val="tx1"/>
                </a:solidFill>
              </a:rPr>
              <a:t>large</a:t>
            </a:r>
            <a:r>
              <a:rPr lang="pl-PL" dirty="0">
                <a:solidFill>
                  <a:schemeClr val="tx1"/>
                </a:solidFill>
              </a:rPr>
              <a:t> DWH</a:t>
            </a:r>
            <a:endParaRPr lang="en-US" dirty="0">
              <a:solidFill>
                <a:schemeClr val="tx1"/>
              </a:solidFill>
            </a:endParaRPr>
          </a:p>
        </p:txBody>
      </p:sp>
      <p:sp>
        <p:nvSpPr>
          <p:cNvPr id="6" name="Prostokąt 5">
            <a:extLst>
              <a:ext uri="{FF2B5EF4-FFF2-40B4-BE49-F238E27FC236}">
                <a16:creationId xmlns:a16="http://schemas.microsoft.com/office/drawing/2014/main" id="{D843A8E9-FC5F-4D0F-B0CC-0E3ACDF9F395}"/>
              </a:ext>
            </a:extLst>
          </p:cNvPr>
          <p:cNvSpPr/>
          <p:nvPr/>
        </p:nvSpPr>
        <p:spPr>
          <a:xfrm>
            <a:off x="440318" y="2334947"/>
            <a:ext cx="8452162" cy="415498"/>
          </a:xfrm>
          <a:prstGeom prst="rect">
            <a:avLst/>
          </a:prstGeom>
        </p:spPr>
        <p:txBody>
          <a:bodyPr wrap="square">
            <a:spAutoFit/>
          </a:bodyPr>
          <a:lstStyle/>
          <a:p>
            <a:pPr marL="285750" indent="-285750">
              <a:buFont typeface="Arial" panose="020B0604020202020204" pitchFamily="34" charset="0"/>
              <a:buChar char="•"/>
            </a:pPr>
            <a:r>
              <a:rPr lang="en-US" sz="2100" dirty="0"/>
              <a:t>If needed… Aggregate the fact tables and use ROLAP for the rest</a:t>
            </a:r>
          </a:p>
        </p:txBody>
      </p:sp>
    </p:spTree>
    <p:extLst>
      <p:ext uri="{BB962C8B-B14F-4D97-AF65-F5344CB8AC3E}">
        <p14:creationId xmlns:p14="http://schemas.microsoft.com/office/powerpoint/2010/main" val="287803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9" grpId="0"/>
      <p:bldP spid="43"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020CE63-0222-4679-A313-A6947B320D08}"/>
              </a:ext>
            </a:extLst>
          </p:cNvPr>
          <p:cNvSpPr>
            <a:spLocks noGrp="1"/>
          </p:cNvSpPr>
          <p:nvPr>
            <p:ph type="title"/>
          </p:nvPr>
        </p:nvSpPr>
        <p:spPr/>
        <p:txBody>
          <a:bodyPr/>
          <a:lstStyle/>
          <a:p>
            <a:r>
              <a:rPr lang="en-US" dirty="0"/>
              <a:t>DEMO</a:t>
            </a:r>
            <a:endParaRPr lang="pl-PL" dirty="0"/>
          </a:p>
        </p:txBody>
      </p:sp>
      <p:sp>
        <p:nvSpPr>
          <p:cNvPr id="5" name="Symbol zastępczy tekstu 4">
            <a:extLst>
              <a:ext uri="{FF2B5EF4-FFF2-40B4-BE49-F238E27FC236}">
                <a16:creationId xmlns:a16="http://schemas.microsoft.com/office/drawing/2014/main" id="{30E54DBC-E9A5-4423-AE6A-4825355BEE4D}"/>
              </a:ext>
            </a:extLst>
          </p:cNvPr>
          <p:cNvSpPr>
            <a:spLocks noGrp="1"/>
          </p:cNvSpPr>
          <p:nvPr>
            <p:ph type="body" idx="1"/>
          </p:nvPr>
        </p:nvSpPr>
        <p:spPr/>
        <p:txBody>
          <a:bodyPr/>
          <a:lstStyle/>
          <a:p>
            <a:r>
              <a:rPr lang="en-US" dirty="0"/>
              <a:t>Aggregate the fact tables and use another ROLAP dimension for details</a:t>
            </a:r>
            <a:endParaRPr lang="pl-PL" dirty="0"/>
          </a:p>
        </p:txBody>
      </p:sp>
    </p:spTree>
    <p:extLst>
      <p:ext uri="{BB962C8B-B14F-4D97-AF65-F5344CB8AC3E}">
        <p14:creationId xmlns:p14="http://schemas.microsoft.com/office/powerpoint/2010/main" val="2604158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Agenda</a:t>
            </a:r>
            <a:endParaRPr lang="pl-PL" dirty="0"/>
          </a:p>
        </p:txBody>
      </p:sp>
      <p:sp>
        <p:nvSpPr>
          <p:cNvPr id="3" name="Symbol zastępczy zawartości 2"/>
          <p:cNvSpPr>
            <a:spLocks noGrp="1"/>
          </p:cNvSpPr>
          <p:nvPr>
            <p:ph idx="1"/>
          </p:nvPr>
        </p:nvSpPr>
        <p:spPr>
          <a:xfrm>
            <a:off x="457200" y="1600206"/>
            <a:ext cx="8229600" cy="4781122"/>
          </a:xfrm>
        </p:spPr>
        <p:txBody>
          <a:bodyPr>
            <a:normAutofit/>
          </a:bodyPr>
          <a:lstStyle/>
          <a:p>
            <a:r>
              <a:rPr lang="en-US" dirty="0"/>
              <a:t>Introduction</a:t>
            </a:r>
          </a:p>
          <a:p>
            <a:r>
              <a:rPr lang="en-US" b="1" dirty="0"/>
              <a:t>Analyzing the current state</a:t>
            </a:r>
          </a:p>
          <a:p>
            <a:r>
              <a:rPr lang="en-US" b="1" dirty="0"/>
              <a:t>Database design</a:t>
            </a:r>
          </a:p>
          <a:p>
            <a:r>
              <a:rPr lang="en-US" b="1" dirty="0"/>
              <a:t>Cube design</a:t>
            </a:r>
          </a:p>
          <a:p>
            <a:r>
              <a:rPr lang="en-US" b="1" dirty="0"/>
              <a:t>Deployment</a:t>
            </a:r>
          </a:p>
          <a:p>
            <a:r>
              <a:rPr lang="en-US" b="1" dirty="0"/>
              <a:t>Server</a:t>
            </a:r>
          </a:p>
          <a:p>
            <a:r>
              <a:rPr lang="en-US" b="1" dirty="0"/>
              <a:t>Processing</a:t>
            </a:r>
          </a:p>
          <a:p>
            <a:r>
              <a:rPr lang="en-US" b="1" dirty="0"/>
              <a:t>Monitoring</a:t>
            </a:r>
          </a:p>
          <a:p>
            <a:r>
              <a:rPr lang="en-US" b="1" dirty="0"/>
              <a:t>Documentation</a:t>
            </a:r>
          </a:p>
          <a:p>
            <a:r>
              <a:rPr lang="en-US" dirty="0"/>
              <a:t>Recap</a:t>
            </a:r>
          </a:p>
          <a:p>
            <a:r>
              <a:rPr lang="en-US" dirty="0"/>
              <a:t>Resources</a:t>
            </a:r>
          </a:p>
          <a:p>
            <a:r>
              <a:rPr lang="en-US" dirty="0"/>
              <a:t>Q&amp;A</a:t>
            </a:r>
            <a:endParaRPr lang="pl-PL" dirty="0"/>
          </a:p>
        </p:txBody>
      </p:sp>
      <p:sp>
        <p:nvSpPr>
          <p:cNvPr id="4" name="Strzałka: pięciokąt 3">
            <a:extLst>
              <a:ext uri="{FF2B5EF4-FFF2-40B4-BE49-F238E27FC236}">
                <a16:creationId xmlns:a16="http://schemas.microsoft.com/office/drawing/2014/main" id="{2A96948E-A7BF-4659-ABE5-38F4FC34CE90}"/>
              </a:ext>
            </a:extLst>
          </p:cNvPr>
          <p:cNvSpPr/>
          <p:nvPr/>
        </p:nvSpPr>
        <p:spPr>
          <a:xfrm>
            <a:off x="-108520" y="2736913"/>
            <a:ext cx="4320480" cy="432048"/>
          </a:xfrm>
          <a:prstGeom prst="homePlate">
            <a:avLst/>
          </a:prstGeom>
          <a:solidFill>
            <a:schemeClr val="bg1">
              <a:alpha val="0"/>
            </a:schemeClr>
          </a:solidFill>
          <a:ln w="38100">
            <a:solidFill>
              <a:srgbClr val="E46C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6118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Cube design - dimensions</a:t>
            </a:r>
            <a:endParaRPr lang="pl-PL" dirty="0"/>
          </a:p>
        </p:txBody>
      </p:sp>
      <p:sp>
        <p:nvSpPr>
          <p:cNvPr id="3" name="Symbol zastępczy zawartości 2"/>
          <p:cNvSpPr>
            <a:spLocks noGrp="1"/>
          </p:cNvSpPr>
          <p:nvPr>
            <p:ph idx="1"/>
          </p:nvPr>
        </p:nvSpPr>
        <p:spPr/>
        <p:txBody>
          <a:bodyPr>
            <a:normAutofit/>
          </a:bodyPr>
          <a:lstStyle/>
          <a:p>
            <a:r>
              <a:rPr lang="en-US" dirty="0"/>
              <a:t>Use </a:t>
            </a:r>
            <a:r>
              <a:rPr lang="en-US" b="1" dirty="0" err="1"/>
              <a:t>KeyColumns</a:t>
            </a:r>
            <a:r>
              <a:rPr lang="en-US" dirty="0"/>
              <a:t>, </a:t>
            </a:r>
            <a:r>
              <a:rPr lang="en-US" b="1" dirty="0" err="1"/>
              <a:t>NameColumn</a:t>
            </a:r>
            <a:r>
              <a:rPr lang="en-US" dirty="0"/>
              <a:t>, </a:t>
            </a:r>
            <a:r>
              <a:rPr lang="en-US" b="1" dirty="0" err="1"/>
              <a:t>ValueColumn</a:t>
            </a:r>
            <a:endParaRPr lang="en-US" b="1" dirty="0"/>
          </a:p>
          <a:p>
            <a:r>
              <a:rPr lang="en-US" b="1" dirty="0" err="1"/>
              <a:t>AttributeHierarchyEnabled</a:t>
            </a:r>
            <a:r>
              <a:rPr lang="en-US" dirty="0"/>
              <a:t> </a:t>
            </a:r>
          </a:p>
          <a:p>
            <a:r>
              <a:rPr lang="en-US" b="1" dirty="0" err="1"/>
              <a:t>AttributeHierarchyVisible</a:t>
            </a:r>
            <a:endParaRPr lang="en-US" dirty="0"/>
          </a:p>
          <a:p>
            <a:r>
              <a:rPr lang="en-US" b="1" dirty="0" err="1"/>
              <a:t>AttributeHierarchyOrdered</a:t>
            </a:r>
            <a:endParaRPr lang="en-US" dirty="0"/>
          </a:p>
          <a:p>
            <a:r>
              <a:rPr lang="en-US" b="1" dirty="0" err="1"/>
              <a:t>IsAggregateable</a:t>
            </a:r>
            <a:endParaRPr lang="en-US" b="1" dirty="0"/>
          </a:p>
          <a:p>
            <a:r>
              <a:rPr lang="en-US" dirty="0"/>
              <a:t>Create hierarchies correctly</a:t>
            </a:r>
          </a:p>
          <a:p>
            <a:pPr lvl="1"/>
            <a:r>
              <a:rPr lang="en-US" dirty="0"/>
              <a:t>Rigid – but only if you are completely sure!!!</a:t>
            </a:r>
          </a:p>
          <a:p>
            <a:pPr lvl="1"/>
            <a:r>
              <a:rPr lang="en-US" dirty="0"/>
              <a:t>Build tree view</a:t>
            </a:r>
          </a:p>
          <a:p>
            <a:pPr lvl="1"/>
            <a:r>
              <a:rPr lang="en-US" dirty="0"/>
              <a:t>Limit unnatural hierarchies, leave natural</a:t>
            </a:r>
          </a:p>
          <a:p>
            <a:r>
              <a:rPr lang="en-US" dirty="0"/>
              <a:t>Avoid reference dimensions and many-to-many</a:t>
            </a:r>
          </a:p>
          <a:p>
            <a:r>
              <a:rPr lang="en-US" b="1" dirty="0"/>
              <a:t>Avoid Parent-Child – parent child = no aggregations</a:t>
            </a:r>
          </a:p>
          <a:p>
            <a:endParaRPr lang="en-US" dirty="0"/>
          </a:p>
        </p:txBody>
      </p:sp>
    </p:spTree>
    <p:extLst>
      <p:ext uri="{BB962C8B-B14F-4D97-AF65-F5344CB8AC3E}">
        <p14:creationId xmlns:p14="http://schemas.microsoft.com/office/powerpoint/2010/main" val="1565163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Cube design – partitions and aggregations</a:t>
            </a:r>
            <a:endParaRPr lang="pl-PL" dirty="0"/>
          </a:p>
        </p:txBody>
      </p:sp>
      <p:sp>
        <p:nvSpPr>
          <p:cNvPr id="3" name="Symbol zastępczy zawartości 2"/>
          <p:cNvSpPr>
            <a:spLocks noGrp="1"/>
          </p:cNvSpPr>
          <p:nvPr>
            <p:ph idx="1"/>
          </p:nvPr>
        </p:nvSpPr>
        <p:spPr>
          <a:xfrm>
            <a:off x="457200" y="1600206"/>
            <a:ext cx="8229600" cy="4781122"/>
          </a:xfrm>
        </p:spPr>
        <p:txBody>
          <a:bodyPr>
            <a:normAutofit/>
          </a:bodyPr>
          <a:lstStyle/>
          <a:p>
            <a:r>
              <a:rPr lang="en-US" b="1" dirty="0"/>
              <a:t>Partitions</a:t>
            </a:r>
          </a:p>
          <a:p>
            <a:pPr lvl="1"/>
            <a:r>
              <a:rPr lang="en-US" dirty="0"/>
              <a:t>Keep partitions relatively small, between 300mb and 3gb, more than 20 million of rows</a:t>
            </a:r>
          </a:p>
          <a:p>
            <a:pPr lvl="1"/>
            <a:r>
              <a:rPr lang="en-US" dirty="0"/>
              <a:t>The number of partitions </a:t>
            </a:r>
            <a:r>
              <a:rPr lang="en-US" dirty="0" err="1"/>
              <a:t>shoudn’t</a:t>
            </a:r>
            <a:r>
              <a:rPr lang="en-US" dirty="0"/>
              <a:t> be more than low thousands per cube 5 000 x 20 </a:t>
            </a:r>
            <a:r>
              <a:rPr lang="en-US" dirty="0" err="1"/>
              <a:t>milions</a:t>
            </a:r>
            <a:r>
              <a:rPr lang="en-US" dirty="0"/>
              <a:t> = 100 </a:t>
            </a:r>
            <a:r>
              <a:rPr lang="en-US" dirty="0" err="1"/>
              <a:t>bilions</a:t>
            </a:r>
            <a:r>
              <a:rPr lang="en-US" dirty="0"/>
              <a:t>, 50 000*50 millions = 500 </a:t>
            </a:r>
            <a:r>
              <a:rPr lang="en-US" dirty="0" err="1"/>
              <a:t>bilions</a:t>
            </a:r>
            <a:endParaRPr lang="en-US" dirty="0"/>
          </a:p>
          <a:p>
            <a:pPr lvl="1"/>
            <a:r>
              <a:rPr lang="en-US" dirty="0"/>
              <a:t>Create a script for removing all partitions for TST/QAS/PRE-PROD</a:t>
            </a:r>
          </a:p>
          <a:p>
            <a:pPr lvl="1"/>
            <a:r>
              <a:rPr lang="en-US" dirty="0"/>
              <a:t>Manual slicers vs auto slice and </a:t>
            </a:r>
            <a:r>
              <a:rPr lang="en-US" b="1" dirty="0" err="1"/>
              <a:t>IndexBuildThreshold</a:t>
            </a:r>
            <a:r>
              <a:rPr lang="en-US" b="1" dirty="0"/>
              <a:t>!</a:t>
            </a:r>
          </a:p>
          <a:p>
            <a:pPr lvl="1"/>
            <a:r>
              <a:rPr lang="en-US" dirty="0"/>
              <a:t>Partition by date/month is quite okay</a:t>
            </a:r>
          </a:p>
          <a:p>
            <a:r>
              <a:rPr lang="en-US" b="1" dirty="0"/>
              <a:t>Aggregations</a:t>
            </a:r>
          </a:p>
          <a:p>
            <a:pPr lvl="1"/>
            <a:r>
              <a:rPr lang="pl-PL" dirty="0" err="1"/>
              <a:t>Can</a:t>
            </a:r>
            <a:r>
              <a:rPr lang="pl-PL" dirty="0"/>
              <a:t> </a:t>
            </a:r>
            <a:r>
              <a:rPr lang="pl-PL" dirty="0" err="1"/>
              <a:t>improve</a:t>
            </a:r>
            <a:r>
              <a:rPr lang="pl-PL" dirty="0"/>
              <a:t> </a:t>
            </a:r>
            <a:r>
              <a:rPr lang="pl-PL" dirty="0" err="1"/>
              <a:t>query</a:t>
            </a:r>
            <a:r>
              <a:rPr lang="pl-PL" dirty="0"/>
              <a:t> </a:t>
            </a:r>
            <a:r>
              <a:rPr lang="pl-PL" dirty="0" err="1"/>
              <a:t>performacne</a:t>
            </a:r>
            <a:r>
              <a:rPr lang="pl-PL" dirty="0"/>
              <a:t>, but </a:t>
            </a:r>
            <a:r>
              <a:rPr lang="pl-PL" dirty="0" err="1"/>
              <a:t>will</a:t>
            </a:r>
            <a:r>
              <a:rPr lang="pl-PL" dirty="0"/>
              <a:t> </a:t>
            </a:r>
            <a:r>
              <a:rPr lang="pl-PL" dirty="0" err="1"/>
              <a:t>reduce</a:t>
            </a:r>
            <a:r>
              <a:rPr lang="pl-PL" dirty="0"/>
              <a:t> </a:t>
            </a:r>
            <a:r>
              <a:rPr lang="pl-PL" dirty="0" err="1"/>
              <a:t>processing</a:t>
            </a:r>
            <a:r>
              <a:rPr lang="pl-PL" dirty="0"/>
              <a:t> </a:t>
            </a:r>
            <a:r>
              <a:rPr lang="pl-PL" dirty="0" err="1"/>
              <a:t>time</a:t>
            </a:r>
            <a:endParaRPr lang="pl-PL" dirty="0"/>
          </a:p>
          <a:p>
            <a:pPr lvl="1"/>
            <a:r>
              <a:rPr lang="pl-PL" dirty="0" err="1"/>
              <a:t>Use</a:t>
            </a:r>
            <a:r>
              <a:rPr lang="pl-PL" dirty="0"/>
              <a:t> </a:t>
            </a:r>
            <a:r>
              <a:rPr lang="pl-PL" b="1" dirty="0" err="1"/>
              <a:t>query-based</a:t>
            </a:r>
            <a:r>
              <a:rPr lang="pl-PL" b="1" dirty="0"/>
              <a:t> </a:t>
            </a:r>
            <a:r>
              <a:rPr lang="pl-PL" b="1" dirty="0" err="1"/>
              <a:t>optimization</a:t>
            </a:r>
            <a:endParaRPr lang="en-US" b="1" dirty="0"/>
          </a:p>
          <a:p>
            <a:pPr lvl="1"/>
            <a:r>
              <a:rPr lang="en-US" dirty="0"/>
              <a:t>Only for natural hierarchies</a:t>
            </a:r>
          </a:p>
          <a:p>
            <a:pPr lvl="1"/>
            <a:r>
              <a:rPr lang="en-US" b="1" dirty="0"/>
              <a:t>Check if they are working</a:t>
            </a:r>
            <a:endParaRPr lang="pl-PL" b="1" dirty="0"/>
          </a:p>
        </p:txBody>
      </p:sp>
    </p:spTree>
    <p:extLst>
      <p:ext uri="{BB962C8B-B14F-4D97-AF65-F5344CB8AC3E}">
        <p14:creationId xmlns:p14="http://schemas.microsoft.com/office/powerpoint/2010/main" val="400380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Cube design - MDX</a:t>
            </a:r>
            <a:endParaRPr lang="pl-PL" dirty="0"/>
          </a:p>
        </p:txBody>
      </p:sp>
      <p:sp>
        <p:nvSpPr>
          <p:cNvPr id="3" name="Symbol zastępczy zawartości 2"/>
          <p:cNvSpPr>
            <a:spLocks noGrp="1"/>
          </p:cNvSpPr>
          <p:nvPr>
            <p:ph idx="1"/>
          </p:nvPr>
        </p:nvSpPr>
        <p:spPr>
          <a:xfrm>
            <a:off x="457200" y="1600206"/>
            <a:ext cx="8686800" cy="4525963"/>
          </a:xfrm>
        </p:spPr>
        <p:txBody>
          <a:bodyPr>
            <a:noAutofit/>
          </a:bodyPr>
          <a:lstStyle/>
          <a:p>
            <a:r>
              <a:rPr lang="en-US" b="1" dirty="0"/>
              <a:t>First of all – simplify calculation script and Secondly, teach business users</a:t>
            </a:r>
          </a:p>
          <a:p>
            <a:r>
              <a:rPr lang="en-US" dirty="0"/>
              <a:t>Follow good practices</a:t>
            </a:r>
          </a:p>
          <a:p>
            <a:pPr lvl="1"/>
            <a:r>
              <a:rPr lang="en-US" sz="2100" dirty="0"/>
              <a:t>Scope</a:t>
            </a:r>
          </a:p>
          <a:p>
            <a:pPr lvl="1"/>
            <a:r>
              <a:rPr lang="en-US" sz="2100" dirty="0" err="1"/>
              <a:t>Non_empty</a:t>
            </a:r>
            <a:r>
              <a:rPr lang="en-US" sz="2100" dirty="0"/>
              <a:t> behavior</a:t>
            </a:r>
          </a:p>
          <a:p>
            <a:pPr lvl="1"/>
            <a:r>
              <a:rPr lang="en-US" sz="2100" dirty="0"/>
              <a:t>Avoid arbitrary shaped sets - sets that cannot be solved with cross join</a:t>
            </a:r>
          </a:p>
          <a:p>
            <a:r>
              <a:rPr lang="en-US" b="1" dirty="0"/>
              <a:t>Performance monitor - MSOLAP:MDX/*</a:t>
            </a:r>
          </a:p>
          <a:p>
            <a:r>
              <a:rPr lang="en-US" b="1" dirty="0"/>
              <a:t>SQL Server Profiler</a:t>
            </a:r>
          </a:p>
          <a:p>
            <a:pPr lvl="1"/>
            <a:r>
              <a:rPr lang="en-US" sz="2100" dirty="0"/>
              <a:t>Total Execution Time = Formula Engine + Storage Engine</a:t>
            </a:r>
          </a:p>
          <a:p>
            <a:pPr marL="342891" lvl="1" indent="0">
              <a:buNone/>
            </a:pPr>
            <a:r>
              <a:rPr lang="en-US" sz="2100" dirty="0"/>
              <a:t>Sum(</a:t>
            </a:r>
            <a:r>
              <a:rPr lang="en-US" sz="2100" dirty="0" err="1"/>
              <a:t>EventClass</a:t>
            </a:r>
            <a:r>
              <a:rPr lang="en-US" sz="2100" dirty="0"/>
              <a:t> 10) = Formula Engine + Sum(</a:t>
            </a:r>
            <a:r>
              <a:rPr lang="en-US" sz="2100" dirty="0" err="1"/>
              <a:t>EventClass</a:t>
            </a:r>
            <a:r>
              <a:rPr lang="en-US" sz="2100" dirty="0"/>
              <a:t> 11)</a:t>
            </a:r>
          </a:p>
          <a:p>
            <a:pPr lvl="1"/>
            <a:r>
              <a:rPr lang="en-US" sz="2100" dirty="0"/>
              <a:t>Measure Group Cache – NOT OK, storage engine cache</a:t>
            </a:r>
          </a:p>
          <a:p>
            <a:pPr lvl="1"/>
            <a:r>
              <a:rPr lang="en-US" sz="2100" dirty="0"/>
              <a:t>Flat Cache – EVEN WORSE, cell by cell</a:t>
            </a:r>
          </a:p>
          <a:p>
            <a:pPr lvl="1"/>
            <a:r>
              <a:rPr lang="en-US" sz="2100" dirty="0"/>
              <a:t>Calculation Cache – OK, formula engine</a:t>
            </a:r>
          </a:p>
        </p:txBody>
      </p:sp>
    </p:spTree>
    <p:extLst>
      <p:ext uri="{BB962C8B-B14F-4D97-AF65-F5344CB8AC3E}">
        <p14:creationId xmlns:p14="http://schemas.microsoft.com/office/powerpoint/2010/main" val="309652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US" dirty="0"/>
              <a:t>SSAS Multidimensional</a:t>
            </a:r>
            <a:br>
              <a:rPr lang="en-US" dirty="0"/>
            </a:br>
            <a:r>
              <a:rPr lang="en-US" dirty="0"/>
              <a:t>optimize for large data warehouse</a:t>
            </a:r>
            <a:endParaRPr lang="pl-PL" dirty="0"/>
          </a:p>
        </p:txBody>
      </p:sp>
      <p:sp>
        <p:nvSpPr>
          <p:cNvPr id="3" name="Podtytuł 2"/>
          <p:cNvSpPr>
            <a:spLocks noGrp="1"/>
          </p:cNvSpPr>
          <p:nvPr>
            <p:ph type="subTitle" idx="1"/>
          </p:nvPr>
        </p:nvSpPr>
        <p:spPr/>
        <p:txBody>
          <a:bodyPr/>
          <a:lstStyle/>
          <a:p>
            <a:r>
              <a:rPr lang="en-US" dirty="0"/>
              <a:t>Sławomir Drzymała</a:t>
            </a:r>
            <a:endParaRPr lang="pl-PL" dirty="0"/>
          </a:p>
        </p:txBody>
      </p:sp>
    </p:spTree>
    <p:extLst>
      <p:ext uri="{BB962C8B-B14F-4D97-AF65-F5344CB8AC3E}">
        <p14:creationId xmlns:p14="http://schemas.microsoft.com/office/powerpoint/2010/main" val="3007831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020CE63-0222-4679-A313-A6947B320D08}"/>
              </a:ext>
            </a:extLst>
          </p:cNvPr>
          <p:cNvSpPr>
            <a:spLocks noGrp="1"/>
          </p:cNvSpPr>
          <p:nvPr>
            <p:ph type="title"/>
          </p:nvPr>
        </p:nvSpPr>
        <p:spPr/>
        <p:txBody>
          <a:bodyPr/>
          <a:lstStyle/>
          <a:p>
            <a:r>
              <a:rPr lang="en-US" dirty="0"/>
              <a:t>DEMO</a:t>
            </a:r>
            <a:endParaRPr lang="pl-PL" dirty="0"/>
          </a:p>
        </p:txBody>
      </p:sp>
      <p:sp>
        <p:nvSpPr>
          <p:cNvPr id="5" name="Symbol zastępczy tekstu 4">
            <a:extLst>
              <a:ext uri="{FF2B5EF4-FFF2-40B4-BE49-F238E27FC236}">
                <a16:creationId xmlns:a16="http://schemas.microsoft.com/office/drawing/2014/main" id="{30E54DBC-E9A5-4423-AE6A-4825355BEE4D}"/>
              </a:ext>
            </a:extLst>
          </p:cNvPr>
          <p:cNvSpPr>
            <a:spLocks noGrp="1"/>
          </p:cNvSpPr>
          <p:nvPr>
            <p:ph type="body" idx="1"/>
          </p:nvPr>
        </p:nvSpPr>
        <p:spPr/>
        <p:txBody>
          <a:bodyPr/>
          <a:lstStyle/>
          <a:p>
            <a:r>
              <a:rPr lang="en-US" dirty="0"/>
              <a:t>Sample MDX profiler troubleshooting</a:t>
            </a:r>
            <a:endParaRPr lang="pl-PL" dirty="0"/>
          </a:p>
        </p:txBody>
      </p:sp>
    </p:spTree>
    <p:extLst>
      <p:ext uri="{BB962C8B-B14F-4D97-AF65-F5344CB8AC3E}">
        <p14:creationId xmlns:p14="http://schemas.microsoft.com/office/powerpoint/2010/main" val="1667995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Cube design</a:t>
            </a:r>
            <a:endParaRPr lang="pl-PL" dirty="0"/>
          </a:p>
        </p:txBody>
      </p:sp>
      <p:sp>
        <p:nvSpPr>
          <p:cNvPr id="3" name="Symbol zastępczy zawartości 2"/>
          <p:cNvSpPr>
            <a:spLocks noGrp="1"/>
          </p:cNvSpPr>
          <p:nvPr>
            <p:ph idx="1"/>
          </p:nvPr>
        </p:nvSpPr>
        <p:spPr/>
        <p:txBody>
          <a:bodyPr/>
          <a:lstStyle/>
          <a:p>
            <a:r>
              <a:rPr lang="en-US" b="1" dirty="0"/>
              <a:t>Matrix partitioning</a:t>
            </a:r>
          </a:p>
          <a:p>
            <a:r>
              <a:rPr lang="en-US" dirty="0"/>
              <a:t>SSASPartitionManager.exe</a:t>
            </a:r>
            <a:endParaRPr lang="en-US" b="1" dirty="0"/>
          </a:p>
          <a:p>
            <a:r>
              <a:rPr lang="en-US" dirty="0"/>
              <a:t>Avoid having long texts </a:t>
            </a:r>
          </a:p>
          <a:p>
            <a:pPr marL="0" indent="0">
              <a:buNone/>
            </a:pPr>
            <a:r>
              <a:rPr lang="en-US" dirty="0"/>
              <a:t>    </a:t>
            </a:r>
            <a:r>
              <a:rPr lang="en-US" dirty="0" err="1"/>
              <a:t>StringStoresCompatibilityLevel</a:t>
            </a:r>
            <a:endParaRPr lang="en-US" dirty="0"/>
          </a:p>
          <a:p>
            <a:r>
              <a:rPr lang="pl-PL" b="1" dirty="0" err="1"/>
              <a:t>ProcessingGroup</a:t>
            </a:r>
            <a:r>
              <a:rPr lang="en-US" b="1" dirty="0"/>
              <a:t> by table</a:t>
            </a:r>
          </a:p>
          <a:p>
            <a:r>
              <a:rPr lang="en-US" dirty="0"/>
              <a:t>Security</a:t>
            </a:r>
          </a:p>
          <a:p>
            <a:pPr lvl="1"/>
            <a:r>
              <a:rPr lang="en-US" dirty="0"/>
              <a:t>Simplify the security</a:t>
            </a:r>
          </a:p>
          <a:p>
            <a:pPr lvl="1"/>
            <a:r>
              <a:rPr lang="en-US" dirty="0"/>
              <a:t>Use custom code to sync (?)</a:t>
            </a:r>
          </a:p>
          <a:p>
            <a:pPr lvl="1"/>
            <a:r>
              <a:rPr lang="en-US" dirty="0"/>
              <a:t>Better group users in active </a:t>
            </a:r>
            <a:br>
              <a:rPr lang="en-US" dirty="0"/>
            </a:br>
            <a:r>
              <a:rPr lang="en-US" dirty="0"/>
              <a:t>directory groups than have </a:t>
            </a:r>
            <a:br>
              <a:rPr lang="en-US" dirty="0"/>
            </a:br>
            <a:r>
              <a:rPr lang="en-US" dirty="0"/>
              <a:t>many users in SSAS roles</a:t>
            </a:r>
          </a:p>
          <a:p>
            <a:endParaRPr lang="en-US" dirty="0"/>
          </a:p>
          <a:p>
            <a:endParaRPr lang="pl-PL" dirty="0"/>
          </a:p>
        </p:txBody>
      </p:sp>
      <p:sp>
        <p:nvSpPr>
          <p:cNvPr id="5" name="Prostokąt 4">
            <a:extLst>
              <a:ext uri="{FF2B5EF4-FFF2-40B4-BE49-F238E27FC236}">
                <a16:creationId xmlns:a16="http://schemas.microsoft.com/office/drawing/2014/main" id="{A40B1059-56EA-46F9-965A-EE500028595A}"/>
              </a:ext>
            </a:extLst>
          </p:cNvPr>
          <p:cNvSpPr/>
          <p:nvPr/>
        </p:nvSpPr>
        <p:spPr>
          <a:xfrm>
            <a:off x="4160811" y="417574"/>
            <a:ext cx="2822061" cy="859878"/>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a:solidFill>
                  <a:schemeClr val="tx1"/>
                </a:solidFill>
              </a:rPr>
              <a:t>Optimize</a:t>
            </a:r>
            <a:r>
              <a:rPr lang="pl-PL" dirty="0">
                <a:solidFill>
                  <a:schemeClr val="tx1"/>
                </a:solidFill>
              </a:rPr>
              <a:t> for </a:t>
            </a:r>
            <a:r>
              <a:rPr lang="pl-PL" dirty="0" err="1">
                <a:solidFill>
                  <a:schemeClr val="tx1"/>
                </a:solidFill>
              </a:rPr>
              <a:t>large</a:t>
            </a:r>
            <a:r>
              <a:rPr lang="pl-PL" dirty="0">
                <a:solidFill>
                  <a:schemeClr val="tx1"/>
                </a:solidFill>
              </a:rPr>
              <a:t> DWH</a:t>
            </a:r>
            <a:endParaRPr lang="en-US" dirty="0">
              <a:solidFill>
                <a:schemeClr val="tx1"/>
              </a:solidFill>
            </a:endParaRPr>
          </a:p>
        </p:txBody>
      </p:sp>
      <p:pic>
        <p:nvPicPr>
          <p:cNvPr id="6" name="Obraz 5">
            <a:extLst>
              <a:ext uri="{FF2B5EF4-FFF2-40B4-BE49-F238E27FC236}">
                <a16:creationId xmlns:a16="http://schemas.microsoft.com/office/drawing/2014/main" id="{7F0D6F31-3BF4-4BD2-9371-57A940CA1C0B}"/>
              </a:ext>
            </a:extLst>
          </p:cNvPr>
          <p:cNvPicPr>
            <a:picLocks noChangeAspect="1"/>
          </p:cNvPicPr>
          <p:nvPr/>
        </p:nvPicPr>
        <p:blipFill>
          <a:blip r:embed="rId3"/>
          <a:stretch>
            <a:fillRect/>
          </a:stretch>
        </p:blipFill>
        <p:spPr>
          <a:xfrm>
            <a:off x="4134047" y="1374606"/>
            <a:ext cx="5009953" cy="4525963"/>
          </a:xfrm>
          <a:prstGeom prst="rect">
            <a:avLst/>
          </a:prstGeom>
        </p:spPr>
      </p:pic>
      <p:sp>
        <p:nvSpPr>
          <p:cNvPr id="8" name="Prostokąt 7">
            <a:extLst>
              <a:ext uri="{FF2B5EF4-FFF2-40B4-BE49-F238E27FC236}">
                <a16:creationId xmlns:a16="http://schemas.microsoft.com/office/drawing/2014/main" id="{336683B8-AF94-4503-81CE-CBCBB5A56ABB}"/>
              </a:ext>
            </a:extLst>
          </p:cNvPr>
          <p:cNvSpPr/>
          <p:nvPr/>
        </p:nvSpPr>
        <p:spPr>
          <a:xfrm>
            <a:off x="5004048" y="5891314"/>
            <a:ext cx="2493118" cy="369332"/>
          </a:xfrm>
          <a:prstGeom prst="rect">
            <a:avLst/>
          </a:prstGeom>
        </p:spPr>
        <p:txBody>
          <a:bodyPr wrap="none">
            <a:spAutoFit/>
          </a:bodyPr>
          <a:lstStyle/>
          <a:p>
            <a:r>
              <a:rPr lang="en-US" dirty="0"/>
              <a:t>SSAS Perf </a:t>
            </a:r>
            <a:r>
              <a:rPr lang="en-US" dirty="0" err="1"/>
              <a:t>Guilde</a:t>
            </a:r>
            <a:r>
              <a:rPr lang="en-US" dirty="0"/>
              <a:t> 2008R2</a:t>
            </a:r>
          </a:p>
        </p:txBody>
      </p:sp>
    </p:spTree>
    <p:extLst>
      <p:ext uri="{BB962C8B-B14F-4D97-AF65-F5344CB8AC3E}">
        <p14:creationId xmlns:p14="http://schemas.microsoft.com/office/powerpoint/2010/main" val="3967144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Agenda</a:t>
            </a:r>
            <a:endParaRPr lang="pl-PL" dirty="0"/>
          </a:p>
        </p:txBody>
      </p:sp>
      <p:sp>
        <p:nvSpPr>
          <p:cNvPr id="3" name="Symbol zastępczy zawartości 2"/>
          <p:cNvSpPr>
            <a:spLocks noGrp="1"/>
          </p:cNvSpPr>
          <p:nvPr>
            <p:ph idx="1"/>
          </p:nvPr>
        </p:nvSpPr>
        <p:spPr>
          <a:xfrm>
            <a:off x="457200" y="1600206"/>
            <a:ext cx="8229600" cy="4781122"/>
          </a:xfrm>
        </p:spPr>
        <p:txBody>
          <a:bodyPr>
            <a:normAutofit/>
          </a:bodyPr>
          <a:lstStyle/>
          <a:p>
            <a:r>
              <a:rPr lang="en-US" dirty="0"/>
              <a:t>Introduction</a:t>
            </a:r>
          </a:p>
          <a:p>
            <a:r>
              <a:rPr lang="en-US" b="1" dirty="0"/>
              <a:t>Analyzing the current state</a:t>
            </a:r>
          </a:p>
          <a:p>
            <a:r>
              <a:rPr lang="en-US" b="1" dirty="0"/>
              <a:t>Database design</a:t>
            </a:r>
          </a:p>
          <a:p>
            <a:r>
              <a:rPr lang="en-US" b="1" dirty="0"/>
              <a:t>Cube design</a:t>
            </a:r>
          </a:p>
          <a:p>
            <a:r>
              <a:rPr lang="en-US" b="1" dirty="0"/>
              <a:t>Deployment</a:t>
            </a:r>
          </a:p>
          <a:p>
            <a:r>
              <a:rPr lang="en-US" b="1" dirty="0"/>
              <a:t>Server</a:t>
            </a:r>
          </a:p>
          <a:p>
            <a:r>
              <a:rPr lang="en-US" b="1" dirty="0"/>
              <a:t>Processing</a:t>
            </a:r>
          </a:p>
          <a:p>
            <a:r>
              <a:rPr lang="en-US" b="1" dirty="0"/>
              <a:t>Monitoring</a:t>
            </a:r>
          </a:p>
          <a:p>
            <a:r>
              <a:rPr lang="en-US" b="1" dirty="0"/>
              <a:t>Documentation</a:t>
            </a:r>
          </a:p>
          <a:p>
            <a:r>
              <a:rPr lang="en-US" dirty="0"/>
              <a:t>Recap</a:t>
            </a:r>
          </a:p>
          <a:p>
            <a:r>
              <a:rPr lang="en-US" dirty="0"/>
              <a:t>Resources</a:t>
            </a:r>
          </a:p>
          <a:p>
            <a:r>
              <a:rPr lang="en-US" dirty="0"/>
              <a:t>Q&amp;A</a:t>
            </a:r>
            <a:endParaRPr lang="pl-PL" dirty="0"/>
          </a:p>
        </p:txBody>
      </p:sp>
      <p:sp>
        <p:nvSpPr>
          <p:cNvPr id="4" name="Strzałka: pięciokąt 3">
            <a:extLst>
              <a:ext uri="{FF2B5EF4-FFF2-40B4-BE49-F238E27FC236}">
                <a16:creationId xmlns:a16="http://schemas.microsoft.com/office/drawing/2014/main" id="{2A96948E-A7BF-4659-ABE5-38F4FC34CE90}"/>
              </a:ext>
            </a:extLst>
          </p:cNvPr>
          <p:cNvSpPr/>
          <p:nvPr/>
        </p:nvSpPr>
        <p:spPr>
          <a:xfrm>
            <a:off x="-108520" y="3131637"/>
            <a:ext cx="4320480" cy="432048"/>
          </a:xfrm>
          <a:prstGeom prst="homePlate">
            <a:avLst/>
          </a:prstGeom>
          <a:solidFill>
            <a:schemeClr val="bg1">
              <a:alpha val="0"/>
            </a:schemeClr>
          </a:solidFill>
          <a:ln w="38100">
            <a:solidFill>
              <a:srgbClr val="E46C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7162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Deployment</a:t>
            </a:r>
            <a:endParaRPr lang="pl-PL" dirty="0"/>
          </a:p>
        </p:txBody>
      </p:sp>
      <p:sp>
        <p:nvSpPr>
          <p:cNvPr id="3" name="Symbol zastępczy zawartości 2"/>
          <p:cNvSpPr>
            <a:spLocks noGrp="1"/>
          </p:cNvSpPr>
          <p:nvPr>
            <p:ph idx="1"/>
          </p:nvPr>
        </p:nvSpPr>
        <p:spPr/>
        <p:txBody>
          <a:bodyPr/>
          <a:lstStyle/>
          <a:p>
            <a:r>
              <a:rPr lang="pl-PL" b="1" dirty="0" err="1"/>
              <a:t>Use</a:t>
            </a:r>
            <a:r>
              <a:rPr lang="pl-PL" b="1" dirty="0"/>
              <a:t> Deployment </a:t>
            </a:r>
            <a:r>
              <a:rPr lang="pl-PL" b="1" dirty="0" err="1"/>
              <a:t>Wizard</a:t>
            </a:r>
            <a:endParaRPr lang="pl-PL" b="1" dirty="0"/>
          </a:p>
          <a:p>
            <a:pPr lvl="1"/>
            <a:r>
              <a:rPr lang="pl-PL" dirty="0" err="1"/>
              <a:t>Retain</a:t>
            </a:r>
            <a:r>
              <a:rPr lang="pl-PL" dirty="0"/>
              <a:t> </a:t>
            </a:r>
            <a:r>
              <a:rPr lang="pl-PL" dirty="0" err="1"/>
              <a:t>roles</a:t>
            </a:r>
            <a:r>
              <a:rPr lang="pl-PL" dirty="0"/>
              <a:t> and </a:t>
            </a:r>
            <a:r>
              <a:rPr lang="pl-PL" dirty="0" err="1"/>
              <a:t>partitions</a:t>
            </a:r>
            <a:r>
              <a:rPr lang="pl-PL" dirty="0"/>
              <a:t> </a:t>
            </a:r>
            <a:r>
              <a:rPr lang="pl-PL" dirty="0" err="1"/>
              <a:t>if</a:t>
            </a:r>
            <a:r>
              <a:rPr lang="pl-PL" dirty="0"/>
              <a:t> </a:t>
            </a:r>
            <a:r>
              <a:rPr lang="pl-PL" dirty="0" err="1"/>
              <a:t>needed</a:t>
            </a:r>
            <a:endParaRPr lang="pl-PL" dirty="0"/>
          </a:p>
          <a:p>
            <a:pPr lvl="1"/>
            <a:r>
              <a:rPr lang="pl-PL" dirty="0" err="1"/>
              <a:t>Retain</a:t>
            </a:r>
            <a:r>
              <a:rPr lang="pl-PL" dirty="0"/>
              <a:t> data </a:t>
            </a:r>
            <a:r>
              <a:rPr lang="pl-PL" dirty="0" err="1"/>
              <a:t>source</a:t>
            </a:r>
            <a:r>
              <a:rPr lang="pl-PL" dirty="0"/>
              <a:t> </a:t>
            </a:r>
            <a:r>
              <a:rPr lang="pl-PL" dirty="0" err="1"/>
              <a:t>configuration</a:t>
            </a:r>
            <a:endParaRPr lang="pl-PL" dirty="0"/>
          </a:p>
          <a:p>
            <a:r>
              <a:rPr lang="en-US" dirty="0"/>
              <a:t>Execute on server</a:t>
            </a:r>
          </a:p>
          <a:p>
            <a:r>
              <a:rPr lang="pl-PL" dirty="0" err="1"/>
              <a:t>Remember</a:t>
            </a:r>
            <a:r>
              <a:rPr lang="pl-PL" dirty="0"/>
              <a:t> </a:t>
            </a:r>
            <a:r>
              <a:rPr lang="pl-PL" dirty="0" err="1"/>
              <a:t>that</a:t>
            </a:r>
            <a:r>
              <a:rPr lang="pl-PL" dirty="0"/>
              <a:t> </a:t>
            </a:r>
            <a:r>
              <a:rPr lang="pl-PL" dirty="0" err="1"/>
              <a:t>you</a:t>
            </a:r>
            <a:r>
              <a:rPr lang="pl-PL" dirty="0"/>
              <a:t> </a:t>
            </a:r>
            <a:r>
              <a:rPr lang="pl-PL" dirty="0" err="1"/>
              <a:t>can</a:t>
            </a:r>
            <a:r>
              <a:rPr lang="pl-PL" dirty="0"/>
              <a:t> </a:t>
            </a:r>
            <a:r>
              <a:rPr lang="pl-PL" b="1" dirty="0" err="1"/>
              <a:t>deploy</a:t>
            </a:r>
            <a:r>
              <a:rPr lang="pl-PL" b="1" dirty="0"/>
              <a:t> MDX </a:t>
            </a:r>
            <a:r>
              <a:rPr lang="pl-PL" b="1" dirty="0" err="1"/>
              <a:t>script</a:t>
            </a:r>
            <a:r>
              <a:rPr lang="pl-PL" b="1" dirty="0"/>
              <a:t> </a:t>
            </a:r>
            <a:r>
              <a:rPr lang="pl-PL" b="1" dirty="0" err="1"/>
              <a:t>only</a:t>
            </a:r>
            <a:endParaRPr lang="en-US" b="1" dirty="0"/>
          </a:p>
          <a:p>
            <a:r>
              <a:rPr lang="en-US" dirty="0"/>
              <a:t>Plan to minimize the impact for business users</a:t>
            </a:r>
          </a:p>
          <a:p>
            <a:r>
              <a:rPr lang="en-US" dirty="0"/>
              <a:t>Use source control</a:t>
            </a:r>
            <a:endParaRPr lang="pl-PL" dirty="0"/>
          </a:p>
          <a:p>
            <a:pPr lvl="1"/>
            <a:endParaRPr lang="pl-PL" dirty="0"/>
          </a:p>
          <a:p>
            <a:pPr lvl="1"/>
            <a:endParaRPr lang="pl-PL" dirty="0"/>
          </a:p>
          <a:p>
            <a:endParaRPr lang="pl-PL" dirty="0"/>
          </a:p>
        </p:txBody>
      </p:sp>
      <p:pic>
        <p:nvPicPr>
          <p:cNvPr id="8" name="Obraz 7">
            <a:extLst>
              <a:ext uri="{FF2B5EF4-FFF2-40B4-BE49-F238E27FC236}">
                <a16:creationId xmlns:a16="http://schemas.microsoft.com/office/drawing/2014/main" id="{C9141245-3D90-436F-8692-7DFA236257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6136" y="3716449"/>
            <a:ext cx="2592288" cy="2592288"/>
          </a:xfrm>
          <a:prstGeom prst="rect">
            <a:avLst/>
          </a:prstGeom>
        </p:spPr>
      </p:pic>
      <p:pic>
        <p:nvPicPr>
          <p:cNvPr id="10" name="Obraz 9">
            <a:extLst>
              <a:ext uri="{FF2B5EF4-FFF2-40B4-BE49-F238E27FC236}">
                <a16:creationId xmlns:a16="http://schemas.microsoft.com/office/drawing/2014/main" id="{C314723B-67B6-40F8-BCB5-DFB39AD21D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4293096"/>
            <a:ext cx="4264391" cy="1316656"/>
          </a:xfrm>
          <a:prstGeom prst="rect">
            <a:avLst/>
          </a:prstGeom>
        </p:spPr>
      </p:pic>
    </p:spTree>
    <p:extLst>
      <p:ext uri="{BB962C8B-B14F-4D97-AF65-F5344CB8AC3E}">
        <p14:creationId xmlns:p14="http://schemas.microsoft.com/office/powerpoint/2010/main" val="2179721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a 10">
            <a:extLst>
              <a:ext uri="{FF2B5EF4-FFF2-40B4-BE49-F238E27FC236}">
                <a16:creationId xmlns:a16="http://schemas.microsoft.com/office/drawing/2014/main" id="{6FC91D1C-18D8-4FB8-83EE-2BCDFC82344B}"/>
              </a:ext>
            </a:extLst>
          </p:cNvPr>
          <p:cNvGrpSpPr/>
          <p:nvPr/>
        </p:nvGrpSpPr>
        <p:grpSpPr>
          <a:xfrm>
            <a:off x="1259632" y="3969273"/>
            <a:ext cx="7344816" cy="2031240"/>
            <a:chOff x="755576" y="4282355"/>
            <a:chExt cx="7344816" cy="2031240"/>
          </a:xfrm>
        </p:grpSpPr>
        <p:pic>
          <p:nvPicPr>
            <p:cNvPr id="9" name="Obraz 8">
              <a:extLst>
                <a:ext uri="{FF2B5EF4-FFF2-40B4-BE49-F238E27FC236}">
                  <a16:creationId xmlns:a16="http://schemas.microsoft.com/office/drawing/2014/main" id="{3FB83A30-485F-46BF-B883-FFB8188BF140}"/>
                </a:ext>
              </a:extLst>
            </p:cNvPr>
            <p:cNvPicPr>
              <a:picLocks noChangeAspect="1"/>
            </p:cNvPicPr>
            <p:nvPr/>
          </p:nvPicPr>
          <p:blipFill>
            <a:blip r:embed="rId3"/>
            <a:stretch>
              <a:fillRect/>
            </a:stretch>
          </p:blipFill>
          <p:spPr>
            <a:xfrm>
              <a:off x="755576" y="4282355"/>
              <a:ext cx="6407696" cy="2031240"/>
            </a:xfrm>
            <a:prstGeom prst="rect">
              <a:avLst/>
            </a:prstGeom>
          </p:spPr>
        </p:pic>
        <p:sp>
          <p:nvSpPr>
            <p:cNvPr id="10" name="pole tekstowe 9">
              <a:extLst>
                <a:ext uri="{FF2B5EF4-FFF2-40B4-BE49-F238E27FC236}">
                  <a16:creationId xmlns:a16="http://schemas.microsoft.com/office/drawing/2014/main" id="{57D23073-3EB1-4A65-AE5A-75F88792565F}"/>
                </a:ext>
              </a:extLst>
            </p:cNvPr>
            <p:cNvSpPr txBox="1"/>
            <p:nvPr/>
          </p:nvSpPr>
          <p:spPr>
            <a:xfrm>
              <a:off x="5652120" y="5955588"/>
              <a:ext cx="2448272" cy="307777"/>
            </a:xfrm>
            <a:prstGeom prst="rect">
              <a:avLst/>
            </a:prstGeom>
            <a:noFill/>
          </p:spPr>
          <p:txBody>
            <a:bodyPr wrap="square" rtlCol="0">
              <a:spAutoFit/>
            </a:bodyPr>
            <a:lstStyle/>
            <a:p>
              <a:r>
                <a:rPr lang="en-US" sz="1400" dirty="0"/>
                <a:t>www.atlassian.com</a:t>
              </a:r>
            </a:p>
          </p:txBody>
        </p:sp>
      </p:grpSp>
      <p:sp>
        <p:nvSpPr>
          <p:cNvPr id="2" name="Tytuł 1"/>
          <p:cNvSpPr>
            <a:spLocks noGrp="1"/>
          </p:cNvSpPr>
          <p:nvPr>
            <p:ph type="title"/>
          </p:nvPr>
        </p:nvSpPr>
        <p:spPr/>
        <p:txBody>
          <a:bodyPr/>
          <a:lstStyle/>
          <a:p>
            <a:r>
              <a:rPr lang="en-US" dirty="0"/>
              <a:t>Deployment</a:t>
            </a:r>
            <a:endParaRPr lang="pl-PL" dirty="0"/>
          </a:p>
        </p:txBody>
      </p:sp>
      <p:sp>
        <p:nvSpPr>
          <p:cNvPr id="3" name="Symbol zastępczy zawartości 2"/>
          <p:cNvSpPr>
            <a:spLocks noGrp="1"/>
          </p:cNvSpPr>
          <p:nvPr>
            <p:ph idx="1"/>
          </p:nvPr>
        </p:nvSpPr>
        <p:spPr>
          <a:xfrm>
            <a:off x="457200" y="1600206"/>
            <a:ext cx="9515400" cy="4983156"/>
          </a:xfrm>
        </p:spPr>
        <p:txBody>
          <a:bodyPr>
            <a:normAutofit/>
          </a:bodyPr>
          <a:lstStyle/>
          <a:p>
            <a:r>
              <a:rPr lang="pl-PL" b="1" dirty="0" err="1"/>
              <a:t>Continuus</a:t>
            </a:r>
            <a:r>
              <a:rPr lang="pl-PL" b="1" dirty="0"/>
              <a:t> </a:t>
            </a:r>
            <a:r>
              <a:rPr lang="pl-PL" b="1" dirty="0" err="1"/>
              <a:t>integration</a:t>
            </a:r>
            <a:r>
              <a:rPr lang="en-US" dirty="0"/>
              <a:t> (maybe deployment)</a:t>
            </a:r>
            <a:endParaRPr lang="pl-PL" dirty="0"/>
          </a:p>
          <a:p>
            <a:pPr lvl="1"/>
            <a:r>
              <a:rPr lang="pl-PL" dirty="0" err="1"/>
              <a:t>Prepare</a:t>
            </a:r>
            <a:r>
              <a:rPr lang="pl-PL" dirty="0"/>
              <a:t> the </a:t>
            </a:r>
            <a:r>
              <a:rPr lang="pl-PL" dirty="0" err="1"/>
              <a:t>templates</a:t>
            </a:r>
            <a:r>
              <a:rPr lang="pl-PL" dirty="0"/>
              <a:t> for </a:t>
            </a:r>
            <a:r>
              <a:rPr lang="pl-PL" dirty="0" err="1"/>
              <a:t>config</a:t>
            </a:r>
            <a:r>
              <a:rPr lang="pl-PL" dirty="0"/>
              <a:t> </a:t>
            </a:r>
            <a:r>
              <a:rPr lang="pl-PL" dirty="0" err="1"/>
              <a:t>files</a:t>
            </a:r>
            <a:r>
              <a:rPr lang="pl-PL" dirty="0"/>
              <a:t> (bin folder)</a:t>
            </a:r>
          </a:p>
          <a:p>
            <a:pPr lvl="2"/>
            <a:r>
              <a:rPr lang="pl-PL" dirty="0" err="1"/>
              <a:t>configsettings</a:t>
            </a:r>
            <a:r>
              <a:rPr lang="pl-PL" dirty="0"/>
              <a:t> –data </a:t>
            </a:r>
            <a:r>
              <a:rPr lang="pl-PL" dirty="0" err="1"/>
              <a:t>source</a:t>
            </a:r>
            <a:endParaRPr lang="pl-PL" dirty="0"/>
          </a:p>
          <a:p>
            <a:pPr lvl="2"/>
            <a:r>
              <a:rPr lang="pl-PL" dirty="0" err="1"/>
              <a:t>deploymenttargets</a:t>
            </a:r>
            <a:r>
              <a:rPr lang="pl-PL" dirty="0"/>
              <a:t> –target </a:t>
            </a:r>
            <a:r>
              <a:rPr lang="pl-PL" dirty="0" err="1"/>
              <a:t>server</a:t>
            </a:r>
            <a:endParaRPr lang="pl-PL" dirty="0"/>
          </a:p>
          <a:p>
            <a:pPr lvl="2"/>
            <a:r>
              <a:rPr lang="pl-PL" dirty="0" err="1"/>
              <a:t>deploymentoptions</a:t>
            </a:r>
            <a:r>
              <a:rPr lang="pl-PL" dirty="0"/>
              <a:t> –</a:t>
            </a:r>
            <a:r>
              <a:rPr lang="pl-PL" dirty="0" err="1"/>
              <a:t>deployment</a:t>
            </a:r>
            <a:r>
              <a:rPr lang="pl-PL" dirty="0"/>
              <a:t> </a:t>
            </a:r>
            <a:r>
              <a:rPr lang="pl-PL" dirty="0" err="1"/>
              <a:t>properties</a:t>
            </a:r>
            <a:r>
              <a:rPr lang="pl-PL" dirty="0"/>
              <a:t>, </a:t>
            </a:r>
            <a:r>
              <a:rPr lang="pl-PL" dirty="0" err="1"/>
              <a:t>use</a:t>
            </a:r>
            <a:r>
              <a:rPr lang="pl-PL" dirty="0"/>
              <a:t> </a:t>
            </a:r>
            <a:r>
              <a:rPr lang="pl-PL" dirty="0" err="1"/>
              <a:t>answer</a:t>
            </a:r>
            <a:r>
              <a:rPr lang="pl-PL" dirty="0"/>
              <a:t> </a:t>
            </a:r>
            <a:r>
              <a:rPr lang="pl-PL" dirty="0" err="1"/>
              <a:t>mode</a:t>
            </a:r>
            <a:r>
              <a:rPr lang="pl-PL" dirty="0"/>
              <a:t> of </a:t>
            </a:r>
            <a:r>
              <a:rPr lang="en-US" dirty="0"/>
              <a:t>Microsoft.AnalysisServices.Deployment.exe</a:t>
            </a:r>
            <a:endParaRPr lang="pl-PL" dirty="0"/>
          </a:p>
          <a:p>
            <a:pPr lvl="1"/>
            <a:r>
              <a:rPr lang="pl-PL" dirty="0" err="1"/>
              <a:t>Use</a:t>
            </a:r>
            <a:r>
              <a:rPr lang="pl-PL" dirty="0"/>
              <a:t> </a:t>
            </a:r>
            <a:r>
              <a:rPr lang="en-US" b="1" dirty="0"/>
              <a:t>Microsoft.AnalysisServices.Deployment.exe</a:t>
            </a:r>
            <a:r>
              <a:rPr lang="pl-PL" b="1" dirty="0"/>
              <a:t> from CMD </a:t>
            </a:r>
            <a:r>
              <a:rPr lang="pl-PL" b="1" dirty="0" err="1"/>
              <a:t>or</a:t>
            </a:r>
            <a:r>
              <a:rPr lang="pl-PL" b="1" dirty="0"/>
              <a:t> PowerShell</a:t>
            </a:r>
          </a:p>
          <a:p>
            <a:pPr lvl="1"/>
            <a:endParaRPr lang="pl-PL" dirty="0"/>
          </a:p>
          <a:p>
            <a:pPr lvl="1"/>
            <a:endParaRPr lang="pl-PL" dirty="0"/>
          </a:p>
          <a:p>
            <a:pPr marL="342891" lvl="1" indent="0">
              <a:buNone/>
            </a:pPr>
            <a:br>
              <a:rPr lang="en-US" dirty="0"/>
            </a:br>
            <a:br>
              <a:rPr lang="en-US" dirty="0"/>
            </a:br>
            <a:endParaRPr lang="en-US" dirty="0"/>
          </a:p>
          <a:p>
            <a:pPr marL="342891" lvl="1" indent="0">
              <a:buNone/>
            </a:pPr>
            <a:endParaRPr lang="pl-PL" dirty="0"/>
          </a:p>
          <a:p>
            <a:r>
              <a:rPr lang="pl-PL" dirty="0" err="1"/>
              <a:t>Keep</a:t>
            </a:r>
            <a:r>
              <a:rPr lang="pl-PL" dirty="0"/>
              <a:t> </a:t>
            </a:r>
            <a:r>
              <a:rPr lang="pl-PL" dirty="0" err="1"/>
              <a:t>only</a:t>
            </a:r>
            <a:r>
              <a:rPr lang="pl-PL" dirty="0"/>
              <a:t> a </a:t>
            </a:r>
            <a:r>
              <a:rPr lang="pl-PL" dirty="0" err="1"/>
              <a:t>few</a:t>
            </a:r>
            <a:r>
              <a:rPr lang="pl-PL" dirty="0"/>
              <a:t> </a:t>
            </a:r>
            <a:r>
              <a:rPr lang="pl-PL" dirty="0" err="1"/>
              <a:t>latests</a:t>
            </a:r>
            <a:r>
              <a:rPr lang="pl-PL" dirty="0"/>
              <a:t> </a:t>
            </a:r>
            <a:r>
              <a:rPr lang="pl-PL" dirty="0" err="1"/>
              <a:t>partitions</a:t>
            </a:r>
            <a:r>
              <a:rPr lang="pl-PL" dirty="0"/>
              <a:t> in </a:t>
            </a:r>
            <a:r>
              <a:rPr lang="pl-PL" dirty="0" err="1"/>
              <a:t>measuge</a:t>
            </a:r>
            <a:r>
              <a:rPr lang="pl-PL" dirty="0"/>
              <a:t> </a:t>
            </a:r>
            <a:r>
              <a:rPr lang="pl-PL" dirty="0" err="1"/>
              <a:t>groups</a:t>
            </a:r>
            <a:r>
              <a:rPr lang="pl-PL" dirty="0"/>
              <a:t> in </a:t>
            </a:r>
            <a:r>
              <a:rPr lang="en-US" dirty="0"/>
              <a:t>TEST/</a:t>
            </a:r>
            <a:r>
              <a:rPr lang="pl-PL" dirty="0"/>
              <a:t>QAS</a:t>
            </a:r>
            <a:r>
              <a:rPr lang="en-US" dirty="0"/>
              <a:t>/PREPROD</a:t>
            </a:r>
            <a:endParaRPr lang="pl-PL" dirty="0"/>
          </a:p>
        </p:txBody>
      </p:sp>
      <p:sp>
        <p:nvSpPr>
          <p:cNvPr id="5" name="Prostokąt 4">
            <a:extLst>
              <a:ext uri="{FF2B5EF4-FFF2-40B4-BE49-F238E27FC236}">
                <a16:creationId xmlns:a16="http://schemas.microsoft.com/office/drawing/2014/main" id="{F1F0A7B0-1BB3-4429-99DA-D250FA5D5314}"/>
              </a:ext>
            </a:extLst>
          </p:cNvPr>
          <p:cNvSpPr/>
          <p:nvPr/>
        </p:nvSpPr>
        <p:spPr>
          <a:xfrm>
            <a:off x="4160811" y="417574"/>
            <a:ext cx="2822061" cy="859878"/>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a:solidFill>
                  <a:schemeClr val="tx1"/>
                </a:solidFill>
              </a:rPr>
              <a:t>Optimize</a:t>
            </a:r>
            <a:r>
              <a:rPr lang="pl-PL" dirty="0">
                <a:solidFill>
                  <a:schemeClr val="tx1"/>
                </a:solidFill>
              </a:rPr>
              <a:t> for </a:t>
            </a:r>
            <a:r>
              <a:rPr lang="pl-PL" dirty="0" err="1">
                <a:solidFill>
                  <a:schemeClr val="tx1"/>
                </a:solidFill>
              </a:rPr>
              <a:t>large</a:t>
            </a:r>
            <a:r>
              <a:rPr lang="pl-PL" dirty="0">
                <a:solidFill>
                  <a:schemeClr val="tx1"/>
                </a:solidFill>
              </a:rPr>
              <a:t> DWH</a:t>
            </a:r>
            <a:endParaRPr lang="en-US" dirty="0">
              <a:solidFill>
                <a:schemeClr val="tx1"/>
              </a:solidFill>
            </a:endParaRPr>
          </a:p>
        </p:txBody>
      </p:sp>
    </p:spTree>
    <p:extLst>
      <p:ext uri="{BB962C8B-B14F-4D97-AF65-F5344CB8AC3E}">
        <p14:creationId xmlns:p14="http://schemas.microsoft.com/office/powerpoint/2010/main" val="1159417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020CE63-0222-4679-A313-A6947B320D08}"/>
              </a:ext>
            </a:extLst>
          </p:cNvPr>
          <p:cNvSpPr>
            <a:spLocks noGrp="1"/>
          </p:cNvSpPr>
          <p:nvPr>
            <p:ph type="title"/>
          </p:nvPr>
        </p:nvSpPr>
        <p:spPr/>
        <p:txBody>
          <a:bodyPr/>
          <a:lstStyle/>
          <a:p>
            <a:r>
              <a:rPr lang="en-US" dirty="0"/>
              <a:t>DEMO</a:t>
            </a:r>
            <a:endParaRPr lang="pl-PL" dirty="0"/>
          </a:p>
        </p:txBody>
      </p:sp>
      <p:sp>
        <p:nvSpPr>
          <p:cNvPr id="5" name="Symbol zastępczy tekstu 4">
            <a:extLst>
              <a:ext uri="{FF2B5EF4-FFF2-40B4-BE49-F238E27FC236}">
                <a16:creationId xmlns:a16="http://schemas.microsoft.com/office/drawing/2014/main" id="{30E54DBC-E9A5-4423-AE6A-4825355BEE4D}"/>
              </a:ext>
            </a:extLst>
          </p:cNvPr>
          <p:cNvSpPr>
            <a:spLocks noGrp="1"/>
          </p:cNvSpPr>
          <p:nvPr>
            <p:ph type="body" idx="1"/>
          </p:nvPr>
        </p:nvSpPr>
        <p:spPr/>
        <p:txBody>
          <a:bodyPr/>
          <a:lstStyle/>
          <a:p>
            <a:r>
              <a:rPr lang="pl-PL" dirty="0" err="1"/>
              <a:t>Continuus</a:t>
            </a:r>
            <a:r>
              <a:rPr lang="pl-PL" dirty="0"/>
              <a:t> </a:t>
            </a:r>
            <a:r>
              <a:rPr lang="pl-PL" dirty="0" err="1"/>
              <a:t>integration</a:t>
            </a:r>
            <a:r>
              <a:rPr lang="pl-PL" dirty="0"/>
              <a:t> for SSAS</a:t>
            </a:r>
          </a:p>
        </p:txBody>
      </p:sp>
    </p:spTree>
    <p:extLst>
      <p:ext uri="{BB962C8B-B14F-4D97-AF65-F5344CB8AC3E}">
        <p14:creationId xmlns:p14="http://schemas.microsoft.com/office/powerpoint/2010/main" val="1828576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Agenda</a:t>
            </a:r>
            <a:endParaRPr lang="pl-PL" dirty="0"/>
          </a:p>
        </p:txBody>
      </p:sp>
      <p:sp>
        <p:nvSpPr>
          <p:cNvPr id="3" name="Symbol zastępczy zawartości 2"/>
          <p:cNvSpPr>
            <a:spLocks noGrp="1"/>
          </p:cNvSpPr>
          <p:nvPr>
            <p:ph idx="1"/>
          </p:nvPr>
        </p:nvSpPr>
        <p:spPr>
          <a:xfrm>
            <a:off x="457200" y="1600206"/>
            <a:ext cx="8229600" cy="4781122"/>
          </a:xfrm>
        </p:spPr>
        <p:txBody>
          <a:bodyPr>
            <a:normAutofit/>
          </a:bodyPr>
          <a:lstStyle/>
          <a:p>
            <a:r>
              <a:rPr lang="en-US" dirty="0"/>
              <a:t>Introduction</a:t>
            </a:r>
          </a:p>
          <a:p>
            <a:r>
              <a:rPr lang="en-US" b="1" dirty="0"/>
              <a:t>Analyzing the current state</a:t>
            </a:r>
          </a:p>
          <a:p>
            <a:r>
              <a:rPr lang="en-US" b="1" dirty="0"/>
              <a:t>Database design</a:t>
            </a:r>
          </a:p>
          <a:p>
            <a:r>
              <a:rPr lang="en-US" b="1" dirty="0"/>
              <a:t>Cube design</a:t>
            </a:r>
          </a:p>
          <a:p>
            <a:r>
              <a:rPr lang="en-US" b="1" dirty="0"/>
              <a:t>Deployment</a:t>
            </a:r>
          </a:p>
          <a:p>
            <a:r>
              <a:rPr lang="en-US" b="1" dirty="0"/>
              <a:t>Server</a:t>
            </a:r>
          </a:p>
          <a:p>
            <a:r>
              <a:rPr lang="en-US" b="1" dirty="0"/>
              <a:t>Processing</a:t>
            </a:r>
          </a:p>
          <a:p>
            <a:r>
              <a:rPr lang="en-US" b="1" dirty="0"/>
              <a:t>Monitoring</a:t>
            </a:r>
          </a:p>
          <a:p>
            <a:r>
              <a:rPr lang="en-US" b="1" dirty="0"/>
              <a:t>Documentation</a:t>
            </a:r>
          </a:p>
          <a:p>
            <a:r>
              <a:rPr lang="en-US" dirty="0"/>
              <a:t>Recap</a:t>
            </a:r>
          </a:p>
          <a:p>
            <a:r>
              <a:rPr lang="en-US" dirty="0"/>
              <a:t>Resources</a:t>
            </a:r>
          </a:p>
          <a:p>
            <a:r>
              <a:rPr lang="en-US" dirty="0"/>
              <a:t>Q&amp;A</a:t>
            </a:r>
            <a:endParaRPr lang="pl-PL" dirty="0"/>
          </a:p>
        </p:txBody>
      </p:sp>
      <p:sp>
        <p:nvSpPr>
          <p:cNvPr id="4" name="Strzałka: pięciokąt 3">
            <a:extLst>
              <a:ext uri="{FF2B5EF4-FFF2-40B4-BE49-F238E27FC236}">
                <a16:creationId xmlns:a16="http://schemas.microsoft.com/office/drawing/2014/main" id="{2A96948E-A7BF-4659-ABE5-38F4FC34CE90}"/>
              </a:ext>
            </a:extLst>
          </p:cNvPr>
          <p:cNvSpPr/>
          <p:nvPr/>
        </p:nvSpPr>
        <p:spPr>
          <a:xfrm>
            <a:off x="-108520" y="3512064"/>
            <a:ext cx="4320480" cy="432048"/>
          </a:xfrm>
          <a:prstGeom prst="homePlate">
            <a:avLst/>
          </a:prstGeom>
          <a:solidFill>
            <a:schemeClr val="bg1">
              <a:alpha val="0"/>
            </a:schemeClr>
          </a:solidFill>
          <a:ln w="38100">
            <a:solidFill>
              <a:srgbClr val="E46C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437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Server</a:t>
            </a:r>
            <a:endParaRPr lang="pl-PL" dirty="0"/>
          </a:p>
        </p:txBody>
      </p:sp>
      <p:sp>
        <p:nvSpPr>
          <p:cNvPr id="3" name="Symbol zastępczy zawartości 2"/>
          <p:cNvSpPr>
            <a:spLocks noGrp="1"/>
          </p:cNvSpPr>
          <p:nvPr>
            <p:ph idx="1"/>
          </p:nvPr>
        </p:nvSpPr>
        <p:spPr>
          <a:xfrm>
            <a:off x="457200" y="1600206"/>
            <a:ext cx="8723312" cy="4525963"/>
          </a:xfrm>
        </p:spPr>
        <p:txBody>
          <a:bodyPr>
            <a:normAutofit/>
          </a:bodyPr>
          <a:lstStyle/>
          <a:p>
            <a:r>
              <a:rPr lang="en-US" dirty="0"/>
              <a:t>Database setting (Data source)</a:t>
            </a:r>
          </a:p>
          <a:p>
            <a:pPr lvl="1"/>
            <a:r>
              <a:rPr lang="en-US" dirty="0"/>
              <a:t>Use the </a:t>
            </a:r>
            <a:r>
              <a:rPr lang="en-US" b="1" dirty="0"/>
              <a:t>Microsoft OLE DB Provider for SQL Server</a:t>
            </a:r>
            <a:r>
              <a:rPr lang="en-US" dirty="0"/>
              <a:t> </a:t>
            </a:r>
          </a:p>
          <a:p>
            <a:pPr lvl="1"/>
            <a:r>
              <a:rPr lang="en-US" dirty="0"/>
              <a:t>Adjust network packet size</a:t>
            </a:r>
          </a:p>
          <a:p>
            <a:pPr lvl="1"/>
            <a:r>
              <a:rPr lang="en-US" b="1" dirty="0"/>
              <a:t>Maximum number of connections</a:t>
            </a:r>
          </a:p>
          <a:p>
            <a:r>
              <a:rPr lang="en-US" dirty="0"/>
              <a:t>Adjust msmdsrv.ini (</a:t>
            </a:r>
            <a:r>
              <a:rPr lang="en-US" b="1" dirty="0"/>
              <a:t>&lt;instance </a:t>
            </a:r>
            <a:r>
              <a:rPr lang="en-US" b="1" dirty="0" err="1"/>
              <a:t>dir</a:t>
            </a:r>
            <a:r>
              <a:rPr lang="en-US" b="1" dirty="0"/>
              <a:t>&gt;/OLAP/Config</a:t>
            </a:r>
            <a:r>
              <a:rPr lang="en-US" dirty="0"/>
              <a:t> ) / basic properties, but be careful!</a:t>
            </a:r>
          </a:p>
          <a:p>
            <a:pPr lvl="1"/>
            <a:r>
              <a:rPr lang="en-US" b="1" dirty="0"/>
              <a:t>Disable flight recorder</a:t>
            </a:r>
          </a:p>
          <a:p>
            <a:pPr lvl="1"/>
            <a:r>
              <a:rPr lang="en-US" dirty="0" err="1"/>
              <a:t>Prealocation</a:t>
            </a:r>
            <a:r>
              <a:rPr lang="en-US" dirty="0"/>
              <a:t> </a:t>
            </a:r>
          </a:p>
          <a:p>
            <a:pPr lvl="1"/>
            <a:r>
              <a:rPr lang="en-US" dirty="0" err="1"/>
              <a:t>LowMemoryLimit</a:t>
            </a:r>
            <a:endParaRPr lang="en-US" dirty="0"/>
          </a:p>
          <a:p>
            <a:pPr lvl="1"/>
            <a:r>
              <a:rPr lang="en-US" dirty="0" err="1"/>
              <a:t>TotalMemoryLimit</a:t>
            </a:r>
            <a:endParaRPr lang="en-US" dirty="0"/>
          </a:p>
          <a:p>
            <a:pPr lvl="1"/>
            <a:r>
              <a:rPr lang="en-US" dirty="0" err="1"/>
              <a:t>HardMemoryLimit</a:t>
            </a:r>
            <a:endParaRPr lang="en-US" dirty="0"/>
          </a:p>
          <a:p>
            <a:endParaRPr lang="pl-PL" dirty="0"/>
          </a:p>
        </p:txBody>
      </p:sp>
      <p:pic>
        <p:nvPicPr>
          <p:cNvPr id="6" name="Obraz 5">
            <a:extLst>
              <a:ext uri="{FF2B5EF4-FFF2-40B4-BE49-F238E27FC236}">
                <a16:creationId xmlns:a16="http://schemas.microsoft.com/office/drawing/2014/main" id="{273D771C-D001-44BD-A603-C47526E60946}"/>
              </a:ext>
            </a:extLst>
          </p:cNvPr>
          <p:cNvPicPr>
            <a:picLocks noChangeAspect="1"/>
          </p:cNvPicPr>
          <p:nvPr/>
        </p:nvPicPr>
        <p:blipFill>
          <a:blip r:embed="rId3"/>
          <a:stretch>
            <a:fillRect/>
          </a:stretch>
        </p:blipFill>
        <p:spPr>
          <a:xfrm>
            <a:off x="3635896" y="3678295"/>
            <a:ext cx="5396243" cy="2447874"/>
          </a:xfrm>
          <a:prstGeom prst="rect">
            <a:avLst/>
          </a:prstGeom>
        </p:spPr>
      </p:pic>
    </p:spTree>
    <p:extLst>
      <p:ext uri="{BB962C8B-B14F-4D97-AF65-F5344CB8AC3E}">
        <p14:creationId xmlns:p14="http://schemas.microsoft.com/office/powerpoint/2010/main" val="3253759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Server</a:t>
            </a:r>
            <a:endParaRPr lang="pl-PL" dirty="0"/>
          </a:p>
        </p:txBody>
      </p:sp>
      <p:sp>
        <p:nvSpPr>
          <p:cNvPr id="3" name="Symbol zastępczy zawartości 2"/>
          <p:cNvSpPr>
            <a:spLocks noGrp="1"/>
          </p:cNvSpPr>
          <p:nvPr>
            <p:ph idx="1"/>
          </p:nvPr>
        </p:nvSpPr>
        <p:spPr>
          <a:xfrm>
            <a:off x="457200" y="1600206"/>
            <a:ext cx="9011344" cy="4840220"/>
          </a:xfrm>
        </p:spPr>
        <p:txBody>
          <a:bodyPr>
            <a:noAutofit/>
          </a:bodyPr>
          <a:lstStyle/>
          <a:p>
            <a:r>
              <a:rPr lang="en-US" dirty="0"/>
              <a:t>Try adjust msmdsrv.ini (</a:t>
            </a:r>
            <a:r>
              <a:rPr lang="en-US" b="1" dirty="0"/>
              <a:t>&lt;instance </a:t>
            </a:r>
            <a:r>
              <a:rPr lang="en-US" b="1" dirty="0" err="1"/>
              <a:t>dir</a:t>
            </a:r>
            <a:r>
              <a:rPr lang="en-US" b="1" dirty="0"/>
              <a:t>&gt;/OLAP/Config</a:t>
            </a:r>
            <a:r>
              <a:rPr lang="en-US" dirty="0"/>
              <a:t> ) / advanced properties</a:t>
            </a:r>
          </a:p>
          <a:p>
            <a:pPr lvl="1"/>
            <a:r>
              <a:rPr lang="en-US" dirty="0" err="1"/>
              <a:t>CoordinatorExecutionMode</a:t>
            </a:r>
            <a:r>
              <a:rPr lang="en-US" dirty="0"/>
              <a:t>, </a:t>
            </a:r>
            <a:r>
              <a:rPr lang="en-US" dirty="0" err="1"/>
              <a:t>CoordinatorQueryMaxThreads</a:t>
            </a:r>
            <a:endParaRPr lang="en-US" dirty="0"/>
          </a:p>
          <a:p>
            <a:pPr lvl="1"/>
            <a:r>
              <a:rPr lang="en-US" sz="2100" dirty="0" err="1"/>
              <a:t>AggregationMemoryMin</a:t>
            </a:r>
            <a:r>
              <a:rPr lang="en-US" sz="2100" dirty="0"/>
              <a:t>, </a:t>
            </a:r>
            <a:r>
              <a:rPr lang="en-US" sz="2100" dirty="0" err="1"/>
              <a:t>AggregationMemoryMax</a:t>
            </a:r>
            <a:endParaRPr lang="en-US" sz="2100" dirty="0"/>
          </a:p>
          <a:p>
            <a:pPr lvl="1"/>
            <a:r>
              <a:rPr lang="en-US" sz="2100" dirty="0" err="1"/>
              <a:t>BufferMemoryLimit</a:t>
            </a:r>
            <a:r>
              <a:rPr lang="en-US" sz="2100" dirty="0"/>
              <a:t> and </a:t>
            </a:r>
            <a:r>
              <a:rPr lang="en-US" sz="2100" dirty="0" err="1"/>
              <a:t>BufferRecordLimit</a:t>
            </a:r>
            <a:endParaRPr lang="en-US" sz="2100" dirty="0"/>
          </a:p>
          <a:p>
            <a:pPr lvl="1"/>
            <a:r>
              <a:rPr lang="en-US" sz="2100" dirty="0" err="1"/>
              <a:t>MinIdleSessionTimeout</a:t>
            </a:r>
            <a:r>
              <a:rPr lang="en-US" sz="2100" dirty="0"/>
              <a:t>, </a:t>
            </a:r>
            <a:r>
              <a:rPr lang="en-US" sz="2100" dirty="0" err="1"/>
              <a:t>MaxIdleSessionTimeout</a:t>
            </a:r>
            <a:endParaRPr lang="en-US" sz="2100" dirty="0"/>
          </a:p>
          <a:p>
            <a:pPr marL="342891" lvl="1" indent="0">
              <a:buNone/>
            </a:pPr>
            <a:r>
              <a:rPr lang="en-US" sz="2100" dirty="0"/>
              <a:t>    </a:t>
            </a:r>
            <a:r>
              <a:rPr lang="en-US" sz="2100" dirty="0" err="1"/>
              <a:t>IdleOrphanSessionTimeout</a:t>
            </a:r>
            <a:r>
              <a:rPr lang="en-US" sz="2100" dirty="0"/>
              <a:t>, </a:t>
            </a:r>
            <a:r>
              <a:rPr lang="en-US" sz="2100" dirty="0" err="1"/>
              <a:t>IdleConnectionTimeout</a:t>
            </a:r>
            <a:r>
              <a:rPr lang="en-US" sz="2100" dirty="0"/>
              <a:t>, </a:t>
            </a:r>
            <a:br>
              <a:rPr lang="en-US" sz="2100" dirty="0"/>
            </a:br>
            <a:r>
              <a:rPr lang="en-US" sz="2100" dirty="0"/>
              <a:t>    Min/Max </a:t>
            </a:r>
            <a:r>
              <a:rPr lang="en-US" sz="2100" dirty="0" err="1"/>
              <a:t>IdleSessionTimeOut</a:t>
            </a:r>
            <a:endParaRPr lang="en-US" sz="2100" dirty="0"/>
          </a:p>
          <a:p>
            <a:pPr lvl="1"/>
            <a:r>
              <a:rPr lang="en-US" sz="2100" dirty="0" err="1"/>
              <a:t>ForceCommitTimeout</a:t>
            </a:r>
            <a:r>
              <a:rPr lang="en-US" sz="2100" dirty="0"/>
              <a:t>, </a:t>
            </a:r>
            <a:r>
              <a:rPr lang="en-US" sz="2100" dirty="0" err="1"/>
              <a:t>CommitTimeout</a:t>
            </a:r>
            <a:endParaRPr lang="en-US" sz="2100" dirty="0"/>
          </a:p>
          <a:p>
            <a:pPr lvl="1"/>
            <a:r>
              <a:rPr lang="en-US" sz="2100" b="1" dirty="0" err="1"/>
              <a:t>ThreadPool</a:t>
            </a:r>
            <a:r>
              <a:rPr lang="en-US" sz="2100" b="1" dirty="0"/>
              <a:t>\Process\</a:t>
            </a:r>
            <a:r>
              <a:rPr lang="en-US" sz="2100" b="1" dirty="0" err="1"/>
              <a:t>MaxThreads</a:t>
            </a:r>
            <a:r>
              <a:rPr lang="en-US" sz="2100" dirty="0"/>
              <a:t>  and </a:t>
            </a:r>
            <a:r>
              <a:rPr lang="en-US" sz="2100" b="1" dirty="0" err="1"/>
              <a:t>ThreadPool</a:t>
            </a:r>
            <a:r>
              <a:rPr lang="en-US" sz="2100" b="1" dirty="0"/>
              <a:t>\Query\</a:t>
            </a:r>
            <a:r>
              <a:rPr lang="en-US" sz="2100" b="1" dirty="0" err="1"/>
              <a:t>MaxThreads</a:t>
            </a:r>
            <a:r>
              <a:rPr lang="en-US" sz="2100" dirty="0"/>
              <a:t> </a:t>
            </a:r>
          </a:p>
          <a:p>
            <a:r>
              <a:rPr lang="en-US" dirty="0"/>
              <a:t>"Disable Prefetch Facts=True; Cache Ratio=1” in client tools</a:t>
            </a:r>
          </a:p>
          <a:p>
            <a:r>
              <a:rPr lang="en-US" b="1" dirty="0"/>
              <a:t>Shared memory</a:t>
            </a:r>
            <a:r>
              <a:rPr lang="en-US" dirty="0"/>
              <a:t>, add </a:t>
            </a:r>
            <a:r>
              <a:rPr lang="en-US" dirty="0" err="1"/>
              <a:t>lpc</a:t>
            </a:r>
            <a:r>
              <a:rPr lang="en-US" dirty="0"/>
              <a:t> to connection string for data source to enforce</a:t>
            </a:r>
          </a:p>
          <a:p>
            <a:r>
              <a:rPr lang="en-US" dirty="0"/>
              <a:t>Using multiple NICs for processing</a:t>
            </a:r>
          </a:p>
          <a:p>
            <a:endParaRPr lang="en-US" dirty="0"/>
          </a:p>
          <a:p>
            <a:pPr lvl="1"/>
            <a:endParaRPr lang="en-US" sz="2100" dirty="0"/>
          </a:p>
          <a:p>
            <a:endParaRPr lang="pl-PL" dirty="0"/>
          </a:p>
        </p:txBody>
      </p:sp>
      <p:sp>
        <p:nvSpPr>
          <p:cNvPr id="5" name="Prostokąt 4">
            <a:extLst>
              <a:ext uri="{FF2B5EF4-FFF2-40B4-BE49-F238E27FC236}">
                <a16:creationId xmlns:a16="http://schemas.microsoft.com/office/drawing/2014/main" id="{8085B728-B971-493F-9CDD-731356E400DE}"/>
              </a:ext>
            </a:extLst>
          </p:cNvPr>
          <p:cNvSpPr/>
          <p:nvPr/>
        </p:nvSpPr>
        <p:spPr>
          <a:xfrm>
            <a:off x="4160811" y="417574"/>
            <a:ext cx="2822061" cy="859878"/>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a:solidFill>
                  <a:schemeClr val="tx1"/>
                </a:solidFill>
              </a:rPr>
              <a:t>Optimize</a:t>
            </a:r>
            <a:r>
              <a:rPr lang="pl-PL" dirty="0">
                <a:solidFill>
                  <a:schemeClr val="tx1"/>
                </a:solidFill>
              </a:rPr>
              <a:t> for </a:t>
            </a:r>
            <a:r>
              <a:rPr lang="pl-PL" dirty="0" err="1">
                <a:solidFill>
                  <a:schemeClr val="tx1"/>
                </a:solidFill>
              </a:rPr>
              <a:t>large</a:t>
            </a:r>
            <a:r>
              <a:rPr lang="pl-PL" dirty="0">
                <a:solidFill>
                  <a:schemeClr val="tx1"/>
                </a:solidFill>
              </a:rPr>
              <a:t> DWH</a:t>
            </a:r>
            <a:endParaRPr lang="en-US" dirty="0">
              <a:solidFill>
                <a:schemeClr val="tx1"/>
              </a:solidFill>
            </a:endParaRPr>
          </a:p>
        </p:txBody>
      </p:sp>
    </p:spTree>
    <p:extLst>
      <p:ext uri="{BB962C8B-B14F-4D97-AF65-F5344CB8AC3E}">
        <p14:creationId xmlns:p14="http://schemas.microsoft.com/office/powerpoint/2010/main" val="1010051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Agenda</a:t>
            </a:r>
            <a:endParaRPr lang="pl-PL" dirty="0"/>
          </a:p>
        </p:txBody>
      </p:sp>
      <p:sp>
        <p:nvSpPr>
          <p:cNvPr id="3" name="Symbol zastępczy zawartości 2"/>
          <p:cNvSpPr>
            <a:spLocks noGrp="1"/>
          </p:cNvSpPr>
          <p:nvPr>
            <p:ph idx="1"/>
          </p:nvPr>
        </p:nvSpPr>
        <p:spPr>
          <a:xfrm>
            <a:off x="457200" y="1600206"/>
            <a:ext cx="8229600" cy="4781122"/>
          </a:xfrm>
        </p:spPr>
        <p:txBody>
          <a:bodyPr>
            <a:normAutofit/>
          </a:bodyPr>
          <a:lstStyle/>
          <a:p>
            <a:r>
              <a:rPr lang="en-US" dirty="0"/>
              <a:t>Introduction</a:t>
            </a:r>
          </a:p>
          <a:p>
            <a:r>
              <a:rPr lang="en-US" b="1" dirty="0"/>
              <a:t>Analyzing the current state</a:t>
            </a:r>
          </a:p>
          <a:p>
            <a:r>
              <a:rPr lang="en-US" b="1" dirty="0"/>
              <a:t>Database design</a:t>
            </a:r>
          </a:p>
          <a:p>
            <a:r>
              <a:rPr lang="en-US" b="1" dirty="0"/>
              <a:t>Cube design</a:t>
            </a:r>
          </a:p>
          <a:p>
            <a:r>
              <a:rPr lang="en-US" b="1" dirty="0"/>
              <a:t>Deployment</a:t>
            </a:r>
          </a:p>
          <a:p>
            <a:r>
              <a:rPr lang="en-US" b="1" dirty="0"/>
              <a:t>Server</a:t>
            </a:r>
          </a:p>
          <a:p>
            <a:r>
              <a:rPr lang="en-US" b="1" dirty="0"/>
              <a:t>Processing</a:t>
            </a:r>
          </a:p>
          <a:p>
            <a:r>
              <a:rPr lang="en-US" b="1" dirty="0"/>
              <a:t>Monitoring</a:t>
            </a:r>
          </a:p>
          <a:p>
            <a:r>
              <a:rPr lang="en-US" b="1" dirty="0"/>
              <a:t>Documentation</a:t>
            </a:r>
          </a:p>
          <a:p>
            <a:r>
              <a:rPr lang="en-US" dirty="0"/>
              <a:t>Recap</a:t>
            </a:r>
          </a:p>
          <a:p>
            <a:r>
              <a:rPr lang="en-US" dirty="0"/>
              <a:t>Resources</a:t>
            </a:r>
          </a:p>
          <a:p>
            <a:r>
              <a:rPr lang="en-US" dirty="0"/>
              <a:t>Q&amp;A</a:t>
            </a:r>
            <a:endParaRPr lang="pl-PL" dirty="0"/>
          </a:p>
        </p:txBody>
      </p:sp>
      <p:sp>
        <p:nvSpPr>
          <p:cNvPr id="4" name="Strzałka: pięciokąt 3">
            <a:extLst>
              <a:ext uri="{FF2B5EF4-FFF2-40B4-BE49-F238E27FC236}">
                <a16:creationId xmlns:a16="http://schemas.microsoft.com/office/drawing/2014/main" id="{2A96948E-A7BF-4659-ABE5-38F4FC34CE90}"/>
              </a:ext>
            </a:extLst>
          </p:cNvPr>
          <p:cNvSpPr/>
          <p:nvPr/>
        </p:nvSpPr>
        <p:spPr>
          <a:xfrm>
            <a:off x="-108520" y="3898372"/>
            <a:ext cx="4320480" cy="432048"/>
          </a:xfrm>
          <a:prstGeom prst="homePlate">
            <a:avLst/>
          </a:prstGeom>
          <a:solidFill>
            <a:schemeClr val="bg1">
              <a:alpha val="0"/>
            </a:schemeClr>
          </a:solidFill>
          <a:ln w="38100">
            <a:solidFill>
              <a:srgbClr val="E46C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34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About me</a:t>
            </a:r>
            <a:endParaRPr lang="pl-PL" dirty="0"/>
          </a:p>
        </p:txBody>
      </p:sp>
      <p:sp>
        <p:nvSpPr>
          <p:cNvPr id="3" name="Symbol zastępczy zawartości 2"/>
          <p:cNvSpPr>
            <a:spLocks noGrp="1"/>
          </p:cNvSpPr>
          <p:nvPr>
            <p:ph idx="1"/>
          </p:nvPr>
        </p:nvSpPr>
        <p:spPr>
          <a:xfrm>
            <a:off x="457200" y="1600206"/>
            <a:ext cx="5915000" cy="4525963"/>
          </a:xfrm>
        </p:spPr>
        <p:txBody>
          <a:bodyPr>
            <a:normAutofit/>
          </a:bodyPr>
          <a:lstStyle/>
          <a:p>
            <a:r>
              <a:rPr lang="pl-PL" b="1" dirty="0"/>
              <a:t>Sławomir Drzymała</a:t>
            </a:r>
          </a:p>
          <a:p>
            <a:r>
              <a:rPr lang="en-US" dirty="0"/>
              <a:t>BI Consultant</a:t>
            </a:r>
            <a:endParaRPr lang="pl-PL" dirty="0"/>
          </a:p>
          <a:p>
            <a:r>
              <a:rPr lang="pl-PL" dirty="0"/>
              <a:t>Past: </a:t>
            </a:r>
            <a:r>
              <a:rPr lang="pl-PL" dirty="0" err="1"/>
              <a:t>Betsson</a:t>
            </a:r>
            <a:r>
              <a:rPr lang="pl-PL" dirty="0"/>
              <a:t> </a:t>
            </a:r>
            <a:r>
              <a:rPr lang="pl-PL" dirty="0" err="1"/>
              <a:t>Group</a:t>
            </a:r>
            <a:r>
              <a:rPr lang="pl-PL" dirty="0"/>
              <a:t>, J</a:t>
            </a:r>
            <a:r>
              <a:rPr lang="en-US" dirty="0"/>
              <a:t>C</a:t>
            </a:r>
            <a:r>
              <a:rPr lang="pl-PL" dirty="0" err="1"/>
              <a:t>ommerce</a:t>
            </a:r>
            <a:r>
              <a:rPr lang="en-US" dirty="0"/>
              <a:t>, </a:t>
            </a:r>
            <a:r>
              <a:rPr lang="en-US" dirty="0" err="1"/>
              <a:t>Kamsoft</a:t>
            </a:r>
            <a:r>
              <a:rPr lang="pl-PL" dirty="0"/>
              <a:t> </a:t>
            </a:r>
            <a:endParaRPr lang="en-US" dirty="0"/>
          </a:p>
          <a:p>
            <a:r>
              <a:rPr lang="en-US" dirty="0"/>
              <a:t>Member and speaker at Data Community</a:t>
            </a:r>
          </a:p>
          <a:p>
            <a:r>
              <a:rPr lang="en-US" dirty="0"/>
              <a:t>Leader and speaker and </a:t>
            </a:r>
            <a:r>
              <a:rPr lang="pl-PL" dirty="0" err="1"/>
              <a:t>at</a:t>
            </a:r>
            <a:r>
              <a:rPr lang="pl-PL" dirty="0"/>
              <a:t> </a:t>
            </a:r>
            <a:r>
              <a:rPr lang="en-US" dirty="0"/>
              <a:t>MMDPUG</a:t>
            </a:r>
          </a:p>
          <a:p>
            <a:r>
              <a:rPr lang="en-US" dirty="0"/>
              <a:t>Cofounder of seequality.net</a:t>
            </a:r>
            <a:endParaRPr lang="pl-PL" dirty="0"/>
          </a:p>
          <a:p>
            <a:r>
              <a:rPr lang="pl-PL" dirty="0" err="1"/>
              <a:t>Blogger</a:t>
            </a:r>
            <a:r>
              <a:rPr lang="pl-PL" dirty="0"/>
              <a:t>, </a:t>
            </a:r>
            <a:r>
              <a:rPr lang="pl-PL" dirty="0" err="1"/>
              <a:t>trainer</a:t>
            </a:r>
            <a:r>
              <a:rPr lang="pl-PL" dirty="0"/>
              <a:t>, </a:t>
            </a:r>
            <a:r>
              <a:rPr lang="pl-PL" dirty="0" err="1"/>
              <a:t>organizer</a:t>
            </a:r>
            <a:endParaRPr lang="en-US" dirty="0"/>
          </a:p>
          <a:p>
            <a:pPr marL="0" indent="0">
              <a:buNone/>
            </a:pPr>
            <a:endParaRPr lang="pl-PL" dirty="0">
              <a:hlinkClick r:id="rId3"/>
            </a:endParaRPr>
          </a:p>
          <a:p>
            <a:endParaRPr lang="pl-PL" dirty="0">
              <a:hlinkClick r:id="rId3"/>
            </a:endParaRPr>
          </a:p>
          <a:p>
            <a:r>
              <a:rPr lang="en-US" dirty="0"/>
              <a:t>Twitter: </a:t>
            </a:r>
            <a:r>
              <a:rPr lang="pl-PL" b="1" dirty="0">
                <a:hlinkClick r:id="rId4"/>
              </a:rPr>
              <a:t>https://twitter.com/SDrzymala</a:t>
            </a:r>
            <a:endParaRPr lang="en-US" b="1" dirty="0"/>
          </a:p>
          <a:p>
            <a:r>
              <a:rPr lang="en-US" dirty="0"/>
              <a:t>Mail: </a:t>
            </a:r>
            <a:r>
              <a:rPr lang="en-US" b="1" dirty="0">
                <a:hlinkClick r:id="rId3"/>
              </a:rPr>
              <a:t>slawomirdrzymala@outlook.com</a:t>
            </a:r>
            <a:endParaRPr lang="en-US" b="1" dirty="0"/>
          </a:p>
        </p:txBody>
      </p:sp>
      <p:pic>
        <p:nvPicPr>
          <p:cNvPr id="5" name="Obraz 4">
            <a:extLst>
              <a:ext uri="{FF2B5EF4-FFF2-40B4-BE49-F238E27FC236}">
                <a16:creationId xmlns:a16="http://schemas.microsoft.com/office/drawing/2014/main" id="{CA956F8E-F9CC-433D-BEDB-C3DA1A7EE2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3574" y="1391878"/>
            <a:ext cx="2973226" cy="2973226"/>
          </a:xfrm>
          <a:prstGeom prst="rect">
            <a:avLst/>
          </a:prstGeom>
        </p:spPr>
      </p:pic>
    </p:spTree>
    <p:extLst>
      <p:ext uri="{BB962C8B-B14F-4D97-AF65-F5344CB8AC3E}">
        <p14:creationId xmlns:p14="http://schemas.microsoft.com/office/powerpoint/2010/main" val="2619000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Processing</a:t>
            </a:r>
            <a:endParaRPr lang="pl-PL" dirty="0"/>
          </a:p>
        </p:txBody>
      </p:sp>
      <p:sp>
        <p:nvSpPr>
          <p:cNvPr id="3" name="Symbol zastępczy zawartości 2"/>
          <p:cNvSpPr>
            <a:spLocks noGrp="1"/>
          </p:cNvSpPr>
          <p:nvPr>
            <p:ph idx="1"/>
          </p:nvPr>
        </p:nvSpPr>
        <p:spPr>
          <a:xfrm>
            <a:off x="457200" y="1600206"/>
            <a:ext cx="8229600" cy="4853130"/>
          </a:xfrm>
        </p:spPr>
        <p:txBody>
          <a:bodyPr>
            <a:noAutofit/>
          </a:bodyPr>
          <a:lstStyle/>
          <a:p>
            <a:r>
              <a:rPr lang="pl-PL" dirty="0"/>
              <a:t>First of </a:t>
            </a:r>
            <a:r>
              <a:rPr lang="pl-PL" dirty="0" err="1"/>
              <a:t>all</a:t>
            </a:r>
            <a:r>
              <a:rPr lang="pl-PL" dirty="0"/>
              <a:t> </a:t>
            </a:r>
            <a:r>
              <a:rPr lang="pl-PL" dirty="0" err="1"/>
              <a:t>learn</a:t>
            </a:r>
            <a:r>
              <a:rPr lang="pl-PL" dirty="0"/>
              <a:t> </a:t>
            </a:r>
            <a:r>
              <a:rPr lang="pl-PL" dirty="0" err="1"/>
              <a:t>how</a:t>
            </a:r>
            <a:r>
              <a:rPr lang="pl-PL" dirty="0"/>
              <a:t> </a:t>
            </a:r>
            <a:r>
              <a:rPr lang="pl-PL" dirty="0" err="1"/>
              <a:t>does</a:t>
            </a:r>
            <a:r>
              <a:rPr lang="pl-PL" dirty="0"/>
              <a:t> the SSAS </a:t>
            </a:r>
            <a:r>
              <a:rPr lang="pl-PL" dirty="0" err="1"/>
              <a:t>is</a:t>
            </a:r>
            <a:r>
              <a:rPr lang="pl-PL" dirty="0"/>
              <a:t> </a:t>
            </a:r>
            <a:r>
              <a:rPr lang="pl-PL" dirty="0" err="1"/>
              <a:t>working</a:t>
            </a:r>
            <a:br>
              <a:rPr lang="pl-PL" dirty="0"/>
            </a:br>
            <a:r>
              <a:rPr lang="en-US" dirty="0">
                <a:hlinkClick r:id="rId3"/>
              </a:rPr>
              <a:t>SSAS: Which change makes the cube/dimension unprocessed? by </a:t>
            </a:r>
            <a:r>
              <a:rPr lang="en-US" dirty="0" err="1">
                <a:hlinkClick r:id="rId3"/>
              </a:rPr>
              <a:t>Mickael</a:t>
            </a:r>
            <a:r>
              <a:rPr lang="pl-PL" dirty="0"/>
              <a:t> </a:t>
            </a:r>
            <a:endParaRPr lang="en-US" dirty="0"/>
          </a:p>
          <a:p>
            <a:r>
              <a:rPr lang="pl-PL" b="1" dirty="0" err="1"/>
              <a:t>Once</a:t>
            </a:r>
            <a:r>
              <a:rPr lang="pl-PL" b="1" dirty="0"/>
              <a:t> a </a:t>
            </a:r>
            <a:r>
              <a:rPr lang="pl-PL" b="1" dirty="0" err="1"/>
              <a:t>week</a:t>
            </a:r>
            <a:r>
              <a:rPr lang="en-US" b="1" dirty="0"/>
              <a:t> - </a:t>
            </a:r>
            <a:r>
              <a:rPr lang="en-US" dirty="0"/>
              <a:t>p</a:t>
            </a:r>
            <a:r>
              <a:rPr lang="pl-PL" sz="2100" dirty="0" err="1"/>
              <a:t>rocess</a:t>
            </a:r>
            <a:r>
              <a:rPr lang="pl-PL" sz="2100" dirty="0"/>
              <a:t> </a:t>
            </a:r>
            <a:r>
              <a:rPr lang="pl-PL" sz="2100" dirty="0" err="1"/>
              <a:t>full</a:t>
            </a:r>
            <a:r>
              <a:rPr lang="pl-PL" sz="2100" dirty="0"/>
              <a:t> </a:t>
            </a:r>
            <a:r>
              <a:rPr lang="pl-PL" sz="2100" dirty="0" err="1"/>
              <a:t>everything</a:t>
            </a:r>
            <a:endParaRPr lang="pl-PL" sz="2100" dirty="0"/>
          </a:p>
          <a:p>
            <a:r>
              <a:rPr lang="pl-PL" b="1" dirty="0"/>
              <a:t>On </a:t>
            </a:r>
            <a:r>
              <a:rPr lang="pl-PL" b="1" dirty="0" err="1"/>
              <a:t>daily</a:t>
            </a:r>
            <a:r>
              <a:rPr lang="pl-PL" b="1" dirty="0"/>
              <a:t> </a:t>
            </a:r>
            <a:r>
              <a:rPr lang="pl-PL" b="1" dirty="0" err="1"/>
              <a:t>basis</a:t>
            </a:r>
            <a:endParaRPr lang="pl-PL" b="1" dirty="0"/>
          </a:p>
          <a:p>
            <a:pPr marL="800091" lvl="1" indent="-457200">
              <a:buFont typeface="+mj-lt"/>
              <a:buAutoNum type="arabicPeriod"/>
            </a:pPr>
            <a:r>
              <a:rPr lang="pl-PL" sz="2100" dirty="0" err="1"/>
              <a:t>Process</a:t>
            </a:r>
            <a:r>
              <a:rPr lang="pl-PL" sz="2100" dirty="0"/>
              <a:t> update </a:t>
            </a:r>
            <a:r>
              <a:rPr lang="pl-PL" sz="2100" dirty="0" err="1"/>
              <a:t>dimensions</a:t>
            </a:r>
            <a:endParaRPr lang="pl-PL" sz="2100" dirty="0"/>
          </a:p>
          <a:p>
            <a:pPr marL="800091" lvl="1" indent="-457200">
              <a:buFont typeface="+mj-lt"/>
              <a:buAutoNum type="arabicPeriod"/>
            </a:pPr>
            <a:r>
              <a:rPr lang="pl-PL" sz="2100" dirty="0" err="1"/>
              <a:t>Process</a:t>
            </a:r>
            <a:r>
              <a:rPr lang="pl-PL" sz="2100" dirty="0"/>
              <a:t> </a:t>
            </a:r>
            <a:r>
              <a:rPr lang="en-US" sz="2100" dirty="0"/>
              <a:t>data new partitions</a:t>
            </a:r>
            <a:endParaRPr lang="pl-PL" sz="2100" dirty="0"/>
          </a:p>
          <a:p>
            <a:pPr marL="800091" lvl="1" indent="-457200">
              <a:buFont typeface="+mj-lt"/>
              <a:buAutoNum type="arabicPeriod"/>
            </a:pPr>
            <a:r>
              <a:rPr lang="pl-PL" sz="2100" dirty="0" err="1"/>
              <a:t>Process</a:t>
            </a:r>
            <a:r>
              <a:rPr lang="pl-PL" sz="2100" dirty="0"/>
              <a:t> </a:t>
            </a:r>
            <a:r>
              <a:rPr lang="en-US" sz="2100" dirty="0"/>
              <a:t>index cube</a:t>
            </a:r>
          </a:p>
          <a:p>
            <a:r>
              <a:rPr lang="pl-PL" b="1" dirty="0" err="1"/>
              <a:t>After</a:t>
            </a:r>
            <a:r>
              <a:rPr lang="pl-PL" b="1" dirty="0"/>
              <a:t> major </a:t>
            </a:r>
            <a:r>
              <a:rPr lang="pl-PL" b="1" dirty="0" err="1"/>
              <a:t>deployment</a:t>
            </a:r>
            <a:endParaRPr lang="pl-PL" b="1" dirty="0"/>
          </a:p>
          <a:p>
            <a:pPr lvl="1"/>
            <a:r>
              <a:rPr lang="pl-PL" sz="2100" dirty="0" err="1"/>
              <a:t>Process</a:t>
            </a:r>
            <a:r>
              <a:rPr lang="pl-PL" sz="2100" dirty="0"/>
              <a:t> </a:t>
            </a:r>
            <a:r>
              <a:rPr lang="pl-PL" sz="2100" dirty="0" err="1"/>
              <a:t>full</a:t>
            </a:r>
            <a:r>
              <a:rPr lang="pl-PL" sz="2100" dirty="0"/>
              <a:t> </a:t>
            </a:r>
            <a:r>
              <a:rPr lang="pl-PL" sz="2100" dirty="0" err="1"/>
              <a:t>dimensions</a:t>
            </a:r>
            <a:endParaRPr lang="pl-PL" sz="2100" dirty="0"/>
          </a:p>
          <a:p>
            <a:pPr lvl="1"/>
            <a:r>
              <a:rPr lang="pl-PL" sz="2100" dirty="0" err="1"/>
              <a:t>Process</a:t>
            </a:r>
            <a:r>
              <a:rPr lang="pl-PL" sz="2100" dirty="0"/>
              <a:t> </a:t>
            </a:r>
            <a:r>
              <a:rPr lang="pl-PL" sz="2100" dirty="0" err="1"/>
              <a:t>structure</a:t>
            </a:r>
            <a:endParaRPr lang="pl-PL" sz="2100" dirty="0"/>
          </a:p>
          <a:p>
            <a:pPr lvl="1"/>
            <a:r>
              <a:rPr lang="pl-PL" sz="2100" dirty="0" err="1"/>
              <a:t>Process</a:t>
            </a:r>
            <a:r>
              <a:rPr lang="pl-PL" sz="2100" dirty="0"/>
              <a:t> </a:t>
            </a:r>
            <a:r>
              <a:rPr lang="pl-PL" sz="2100" dirty="0" err="1"/>
              <a:t>measure</a:t>
            </a:r>
            <a:r>
              <a:rPr lang="pl-PL" sz="2100" dirty="0"/>
              <a:t> </a:t>
            </a:r>
            <a:r>
              <a:rPr lang="pl-PL" sz="2100" dirty="0" err="1"/>
              <a:t>groups</a:t>
            </a:r>
            <a:r>
              <a:rPr lang="en-US" sz="2100" dirty="0"/>
              <a:t> (all)</a:t>
            </a:r>
            <a:endParaRPr lang="pl-PL" sz="2100" dirty="0"/>
          </a:p>
        </p:txBody>
      </p:sp>
      <p:graphicFrame>
        <p:nvGraphicFramePr>
          <p:cNvPr id="4" name="Tabela 3">
            <a:extLst>
              <a:ext uri="{FF2B5EF4-FFF2-40B4-BE49-F238E27FC236}">
                <a16:creationId xmlns:a16="http://schemas.microsoft.com/office/drawing/2014/main" id="{C7491EAB-8925-4CC0-B331-D993CE0A3178}"/>
              </a:ext>
            </a:extLst>
          </p:cNvPr>
          <p:cNvGraphicFramePr>
            <a:graphicFrameLocks noGrp="1"/>
          </p:cNvGraphicFramePr>
          <p:nvPr>
            <p:extLst>
              <p:ext uri="{D42A27DB-BD31-4B8C-83A1-F6EECF244321}">
                <p14:modId xmlns:p14="http://schemas.microsoft.com/office/powerpoint/2010/main" val="555354951"/>
              </p:ext>
            </p:extLst>
          </p:nvPr>
        </p:nvGraphicFramePr>
        <p:xfrm>
          <a:off x="4289648" y="5028609"/>
          <a:ext cx="4680520" cy="1143000"/>
        </p:xfrm>
        <a:graphic>
          <a:graphicData uri="http://schemas.openxmlformats.org/drawingml/2006/table">
            <a:tbl>
              <a:tblPr firstRow="1" bandRow="1">
                <a:tableStyleId>{08FB837D-C827-4EFA-A057-4D05807E0F7C}</a:tableStyleId>
              </a:tblPr>
              <a:tblGrid>
                <a:gridCol w="2080231">
                  <a:extLst>
                    <a:ext uri="{9D8B030D-6E8A-4147-A177-3AD203B41FA5}">
                      <a16:colId xmlns:a16="http://schemas.microsoft.com/office/drawing/2014/main" val="1592731980"/>
                    </a:ext>
                  </a:extLst>
                </a:gridCol>
                <a:gridCol w="2600289">
                  <a:extLst>
                    <a:ext uri="{9D8B030D-6E8A-4147-A177-3AD203B41FA5}">
                      <a16:colId xmlns:a16="http://schemas.microsoft.com/office/drawing/2014/main" val="1807727928"/>
                    </a:ext>
                  </a:extLst>
                </a:gridCol>
              </a:tblGrid>
              <a:tr h="485110">
                <a:tc>
                  <a:txBody>
                    <a:bodyPr/>
                    <a:lstStyle/>
                    <a:p>
                      <a:r>
                        <a:rPr lang="en-US" sz="1600" b="1" dirty="0">
                          <a:solidFill>
                            <a:schemeClr val="tx1"/>
                          </a:solidFill>
                        </a:rPr>
                        <a:t>Process structure</a:t>
                      </a:r>
                    </a:p>
                  </a:txBody>
                  <a:tcPr/>
                </a:tc>
                <a:tc>
                  <a:txBody>
                    <a:bodyPr/>
                    <a:lstStyle/>
                    <a:p>
                      <a:r>
                        <a:rPr lang="en-US" sz="1600" dirty="0">
                          <a:solidFill>
                            <a:schemeClr val="tx1"/>
                          </a:solidFill>
                        </a:rPr>
                        <a:t>Without process structure</a:t>
                      </a:r>
                    </a:p>
                  </a:txBody>
                  <a:tcPr/>
                </a:tc>
                <a:extLst>
                  <a:ext uri="{0D108BD9-81ED-4DB2-BD59-A6C34878D82A}">
                    <a16:rowId xmlns:a16="http://schemas.microsoft.com/office/drawing/2014/main" val="3751757747"/>
                  </a:ext>
                </a:extLst>
              </a:tr>
              <a:tr h="657890">
                <a:tc>
                  <a:txBody>
                    <a:bodyPr/>
                    <a:lstStyle/>
                    <a:p>
                      <a:r>
                        <a:rPr lang="en-US" sz="1600" dirty="0"/>
                        <a:t>At least on partition</a:t>
                      </a:r>
                    </a:p>
                  </a:txBody>
                  <a:tcPr/>
                </a:tc>
                <a:tc>
                  <a:txBody>
                    <a:bodyPr/>
                    <a:lstStyle/>
                    <a:p>
                      <a:r>
                        <a:rPr lang="en-US" sz="1600" dirty="0"/>
                        <a:t>At least one partition</a:t>
                      </a:r>
                      <a:br>
                        <a:rPr lang="en-US" sz="1600" dirty="0"/>
                      </a:br>
                      <a:r>
                        <a:rPr lang="en-US" sz="1600" dirty="0"/>
                        <a:t>For every measure group</a:t>
                      </a:r>
                    </a:p>
                  </a:txBody>
                  <a:tcPr/>
                </a:tc>
                <a:extLst>
                  <a:ext uri="{0D108BD9-81ED-4DB2-BD59-A6C34878D82A}">
                    <a16:rowId xmlns:a16="http://schemas.microsoft.com/office/drawing/2014/main" val="331625599"/>
                  </a:ext>
                </a:extLst>
              </a:tr>
            </a:tbl>
          </a:graphicData>
        </a:graphic>
      </p:graphicFrame>
      <p:sp>
        <p:nvSpPr>
          <p:cNvPr id="6" name="Prostokąt 5">
            <a:extLst>
              <a:ext uri="{FF2B5EF4-FFF2-40B4-BE49-F238E27FC236}">
                <a16:creationId xmlns:a16="http://schemas.microsoft.com/office/drawing/2014/main" id="{4DA26882-749A-47E1-A823-99A643416F02}"/>
              </a:ext>
            </a:extLst>
          </p:cNvPr>
          <p:cNvSpPr/>
          <p:nvPr/>
        </p:nvSpPr>
        <p:spPr>
          <a:xfrm>
            <a:off x="4932040" y="3334273"/>
            <a:ext cx="4211960" cy="1384995"/>
          </a:xfrm>
          <a:prstGeom prst="rect">
            <a:avLst/>
          </a:prstGeom>
        </p:spPr>
        <p:txBody>
          <a:bodyPr wrap="square">
            <a:spAutoFit/>
          </a:bodyPr>
          <a:lstStyle/>
          <a:p>
            <a:pPr marL="457200" indent="-457200">
              <a:buFont typeface="+mj-lt"/>
              <a:buAutoNum type="arabicPeriod"/>
            </a:pPr>
            <a:r>
              <a:rPr lang="pl-PL" sz="2100" dirty="0" err="1"/>
              <a:t>Process</a:t>
            </a:r>
            <a:r>
              <a:rPr lang="pl-PL" sz="2100" dirty="0"/>
              <a:t> update </a:t>
            </a:r>
            <a:r>
              <a:rPr lang="pl-PL" sz="2100" dirty="0" err="1"/>
              <a:t>dimensions</a:t>
            </a:r>
            <a:r>
              <a:rPr lang="en-US" sz="2100" dirty="0"/>
              <a:t> </a:t>
            </a:r>
            <a:br>
              <a:rPr lang="en-US" sz="2100" dirty="0"/>
            </a:br>
            <a:r>
              <a:rPr lang="en-US" sz="2100" dirty="0"/>
              <a:t>(</a:t>
            </a:r>
            <a:r>
              <a:rPr lang="en-US" sz="2100" i="1" dirty="0" err="1"/>
              <a:t>ProcessAffectedObjects</a:t>
            </a:r>
            <a:r>
              <a:rPr lang="en-US" sz="2100" i="1" dirty="0"/>
              <a:t> )</a:t>
            </a:r>
          </a:p>
          <a:p>
            <a:pPr marL="457200" indent="-457200">
              <a:buFont typeface="+mj-lt"/>
              <a:buAutoNum type="arabicPeriod"/>
            </a:pPr>
            <a:r>
              <a:rPr lang="pl-PL" sz="2100" dirty="0" err="1"/>
              <a:t>Process</a:t>
            </a:r>
            <a:r>
              <a:rPr lang="pl-PL" sz="2100" dirty="0"/>
              <a:t> </a:t>
            </a:r>
            <a:r>
              <a:rPr lang="en-US" sz="2100" dirty="0"/>
              <a:t>data new partitions</a:t>
            </a:r>
          </a:p>
          <a:p>
            <a:pPr marL="457200" indent="-457200">
              <a:buFont typeface="+mj-lt"/>
              <a:buAutoNum type="arabicPeriod"/>
            </a:pPr>
            <a:r>
              <a:rPr lang="en-US" sz="2100" dirty="0"/>
              <a:t>Process index new partitions</a:t>
            </a:r>
          </a:p>
        </p:txBody>
      </p:sp>
    </p:spTree>
    <p:extLst>
      <p:ext uri="{BB962C8B-B14F-4D97-AF65-F5344CB8AC3E}">
        <p14:creationId xmlns:p14="http://schemas.microsoft.com/office/powerpoint/2010/main" val="1857227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020CE63-0222-4679-A313-A6947B320D08}"/>
              </a:ext>
            </a:extLst>
          </p:cNvPr>
          <p:cNvSpPr>
            <a:spLocks noGrp="1"/>
          </p:cNvSpPr>
          <p:nvPr>
            <p:ph type="title"/>
          </p:nvPr>
        </p:nvSpPr>
        <p:spPr/>
        <p:txBody>
          <a:bodyPr/>
          <a:lstStyle/>
          <a:p>
            <a:r>
              <a:rPr lang="en-US" dirty="0"/>
              <a:t>DEMO</a:t>
            </a:r>
            <a:endParaRPr lang="pl-PL" dirty="0"/>
          </a:p>
        </p:txBody>
      </p:sp>
      <p:sp>
        <p:nvSpPr>
          <p:cNvPr id="5" name="Symbol zastępczy tekstu 4">
            <a:extLst>
              <a:ext uri="{FF2B5EF4-FFF2-40B4-BE49-F238E27FC236}">
                <a16:creationId xmlns:a16="http://schemas.microsoft.com/office/drawing/2014/main" id="{30E54DBC-E9A5-4423-AE6A-4825355BEE4D}"/>
              </a:ext>
            </a:extLst>
          </p:cNvPr>
          <p:cNvSpPr>
            <a:spLocks noGrp="1"/>
          </p:cNvSpPr>
          <p:nvPr>
            <p:ph type="body" idx="1"/>
          </p:nvPr>
        </p:nvSpPr>
        <p:spPr/>
        <p:txBody>
          <a:bodyPr/>
          <a:lstStyle/>
          <a:p>
            <a:r>
              <a:rPr lang="en-US" dirty="0"/>
              <a:t>Process dimensions – Process structure – Process partitions</a:t>
            </a:r>
            <a:endParaRPr lang="pl-PL" dirty="0"/>
          </a:p>
        </p:txBody>
      </p:sp>
    </p:spTree>
    <p:extLst>
      <p:ext uri="{BB962C8B-B14F-4D97-AF65-F5344CB8AC3E}">
        <p14:creationId xmlns:p14="http://schemas.microsoft.com/office/powerpoint/2010/main" val="3637100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Processing</a:t>
            </a:r>
            <a:endParaRPr lang="pl-PL" dirty="0"/>
          </a:p>
        </p:txBody>
      </p:sp>
      <p:sp>
        <p:nvSpPr>
          <p:cNvPr id="3" name="Symbol zastępczy zawartości 2"/>
          <p:cNvSpPr>
            <a:spLocks noGrp="1"/>
          </p:cNvSpPr>
          <p:nvPr>
            <p:ph idx="1"/>
          </p:nvPr>
        </p:nvSpPr>
        <p:spPr>
          <a:xfrm>
            <a:off x="457200" y="1600206"/>
            <a:ext cx="10883552" cy="2032071"/>
          </a:xfrm>
        </p:spPr>
        <p:txBody>
          <a:bodyPr>
            <a:normAutofit/>
          </a:bodyPr>
          <a:lstStyle/>
          <a:p>
            <a:r>
              <a:rPr lang="pl-PL" b="1" dirty="0"/>
              <a:t>Warming cache </a:t>
            </a:r>
            <a:r>
              <a:rPr lang="en-US" dirty="0">
                <a:hlinkClick r:id="rId3"/>
              </a:rPr>
              <a:t>Cache-warming_strategies_for_AS_2008 by C. Webb</a:t>
            </a:r>
            <a:endParaRPr lang="en-US" dirty="0"/>
          </a:p>
          <a:p>
            <a:r>
              <a:rPr lang="pl-PL" dirty="0"/>
              <a:t>Close </a:t>
            </a:r>
            <a:r>
              <a:rPr lang="pl-PL" dirty="0" err="1"/>
              <a:t>idle</a:t>
            </a:r>
            <a:r>
              <a:rPr lang="pl-PL" dirty="0"/>
              <a:t> </a:t>
            </a:r>
            <a:r>
              <a:rPr lang="en-US" dirty="0"/>
              <a:t>and active </a:t>
            </a:r>
            <a:r>
              <a:rPr lang="pl-PL" dirty="0" err="1"/>
              <a:t>connections</a:t>
            </a:r>
            <a:r>
              <a:rPr lang="en-US" dirty="0"/>
              <a:t> during processing if needed</a:t>
            </a:r>
          </a:p>
          <a:p>
            <a:r>
              <a:rPr lang="en-US" dirty="0" err="1"/>
              <a:t>Avability</a:t>
            </a:r>
            <a:r>
              <a:rPr lang="en-US" dirty="0"/>
              <a:t> and/or </a:t>
            </a:r>
            <a:r>
              <a:rPr lang="en-US" dirty="0" err="1"/>
              <a:t>sacability</a:t>
            </a:r>
            <a:endParaRPr lang="pl-PL" dirty="0"/>
          </a:p>
          <a:p>
            <a:r>
              <a:rPr lang="pl-PL" b="1" dirty="0" err="1"/>
              <a:t>Scaling</a:t>
            </a:r>
            <a:r>
              <a:rPr lang="en-US" dirty="0"/>
              <a:t> / Server consolidation / Load balancing</a:t>
            </a:r>
          </a:p>
          <a:p>
            <a:r>
              <a:rPr lang="en-US" dirty="0"/>
              <a:t>Attach-Detach / Backup-Restore / </a:t>
            </a:r>
            <a:r>
              <a:rPr lang="en-US" b="1" dirty="0"/>
              <a:t>Robocopy </a:t>
            </a:r>
            <a:r>
              <a:rPr lang="en-US" dirty="0"/>
              <a:t>/</a:t>
            </a:r>
            <a:r>
              <a:rPr lang="en-US" b="1" dirty="0"/>
              <a:t> </a:t>
            </a:r>
            <a:r>
              <a:rPr lang="pl-PL" b="1" dirty="0" err="1"/>
              <a:t>Synchronization</a:t>
            </a:r>
            <a:endParaRPr lang="en-US" b="1" dirty="0"/>
          </a:p>
          <a:p>
            <a:endParaRPr lang="pl-PL" dirty="0"/>
          </a:p>
        </p:txBody>
      </p:sp>
      <p:sp>
        <p:nvSpPr>
          <p:cNvPr id="5" name="Prostokąt 4">
            <a:extLst>
              <a:ext uri="{FF2B5EF4-FFF2-40B4-BE49-F238E27FC236}">
                <a16:creationId xmlns:a16="http://schemas.microsoft.com/office/drawing/2014/main" id="{AC490625-BAC3-4195-A4FB-EEB8D306EAA1}"/>
              </a:ext>
            </a:extLst>
          </p:cNvPr>
          <p:cNvSpPr/>
          <p:nvPr/>
        </p:nvSpPr>
        <p:spPr>
          <a:xfrm>
            <a:off x="4160811" y="417574"/>
            <a:ext cx="2822061" cy="859878"/>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a:solidFill>
                  <a:schemeClr val="tx1"/>
                </a:solidFill>
              </a:rPr>
              <a:t>Optimize</a:t>
            </a:r>
            <a:r>
              <a:rPr lang="pl-PL" dirty="0">
                <a:solidFill>
                  <a:schemeClr val="tx1"/>
                </a:solidFill>
              </a:rPr>
              <a:t> for </a:t>
            </a:r>
            <a:r>
              <a:rPr lang="pl-PL" dirty="0" err="1">
                <a:solidFill>
                  <a:schemeClr val="tx1"/>
                </a:solidFill>
              </a:rPr>
              <a:t>large</a:t>
            </a:r>
            <a:r>
              <a:rPr lang="pl-PL" dirty="0">
                <a:solidFill>
                  <a:schemeClr val="tx1"/>
                </a:solidFill>
              </a:rPr>
              <a:t> DWH</a:t>
            </a:r>
            <a:endParaRPr lang="en-US" dirty="0">
              <a:solidFill>
                <a:schemeClr val="tx1"/>
              </a:solidFill>
            </a:endParaRPr>
          </a:p>
        </p:txBody>
      </p:sp>
      <p:sp>
        <p:nvSpPr>
          <p:cNvPr id="9" name="Prostokąt 8">
            <a:extLst>
              <a:ext uri="{FF2B5EF4-FFF2-40B4-BE49-F238E27FC236}">
                <a16:creationId xmlns:a16="http://schemas.microsoft.com/office/drawing/2014/main" id="{5DC67759-C968-46C2-AA75-F87A204EF07E}"/>
              </a:ext>
            </a:extLst>
          </p:cNvPr>
          <p:cNvSpPr/>
          <p:nvPr/>
        </p:nvSpPr>
        <p:spPr>
          <a:xfrm>
            <a:off x="561317" y="3916002"/>
            <a:ext cx="1872208" cy="695967"/>
          </a:xfrm>
          <a:prstGeom prst="rect">
            <a:avLst/>
          </a:prstGeom>
          <a:solidFill>
            <a:srgbClr val="E46C0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SQL Server</a:t>
            </a:r>
          </a:p>
          <a:p>
            <a:pPr algn="ctr"/>
            <a:r>
              <a:rPr lang="en-US" b="1" dirty="0">
                <a:solidFill>
                  <a:schemeClr val="bg1"/>
                </a:solidFill>
              </a:rPr>
              <a:t>DWH</a:t>
            </a:r>
          </a:p>
        </p:txBody>
      </p:sp>
      <p:sp>
        <p:nvSpPr>
          <p:cNvPr id="19" name="Prostokąt 18">
            <a:extLst>
              <a:ext uri="{FF2B5EF4-FFF2-40B4-BE49-F238E27FC236}">
                <a16:creationId xmlns:a16="http://schemas.microsoft.com/office/drawing/2014/main" id="{112C4602-3E6B-45C4-90EC-396964533F5F}"/>
              </a:ext>
            </a:extLst>
          </p:cNvPr>
          <p:cNvSpPr/>
          <p:nvPr/>
        </p:nvSpPr>
        <p:spPr>
          <a:xfrm>
            <a:off x="3297621" y="3916001"/>
            <a:ext cx="1872208" cy="695967"/>
          </a:xfrm>
          <a:prstGeom prst="rect">
            <a:avLst/>
          </a:prstGeom>
          <a:solidFill>
            <a:srgbClr val="E46C0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SSAS</a:t>
            </a:r>
            <a:br>
              <a:rPr lang="en-US" b="1" dirty="0">
                <a:solidFill>
                  <a:schemeClr val="bg1"/>
                </a:solidFill>
              </a:rPr>
            </a:br>
            <a:r>
              <a:rPr lang="en-US" b="1" dirty="0">
                <a:solidFill>
                  <a:schemeClr val="bg1"/>
                </a:solidFill>
              </a:rPr>
              <a:t>Processing Server</a:t>
            </a:r>
          </a:p>
        </p:txBody>
      </p:sp>
      <p:sp>
        <p:nvSpPr>
          <p:cNvPr id="20" name="Prostokąt 19">
            <a:extLst>
              <a:ext uri="{FF2B5EF4-FFF2-40B4-BE49-F238E27FC236}">
                <a16:creationId xmlns:a16="http://schemas.microsoft.com/office/drawing/2014/main" id="{030D68B5-0339-44F6-BF80-2FB9A64B8B23}"/>
              </a:ext>
            </a:extLst>
          </p:cNvPr>
          <p:cNvSpPr/>
          <p:nvPr/>
        </p:nvSpPr>
        <p:spPr>
          <a:xfrm>
            <a:off x="3297622" y="5229752"/>
            <a:ext cx="1872207" cy="695967"/>
          </a:xfrm>
          <a:prstGeom prst="rect">
            <a:avLst/>
          </a:prstGeom>
          <a:solidFill>
            <a:srgbClr val="E46C0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SSAS</a:t>
            </a:r>
            <a:br>
              <a:rPr lang="en-US" b="1" dirty="0">
                <a:solidFill>
                  <a:schemeClr val="bg1"/>
                </a:solidFill>
              </a:rPr>
            </a:br>
            <a:r>
              <a:rPr lang="en-US" b="1" dirty="0">
                <a:solidFill>
                  <a:schemeClr val="bg1"/>
                </a:solidFill>
              </a:rPr>
              <a:t>Querying Server</a:t>
            </a:r>
          </a:p>
        </p:txBody>
      </p:sp>
      <p:sp>
        <p:nvSpPr>
          <p:cNvPr id="21" name="Prostokąt 20">
            <a:extLst>
              <a:ext uri="{FF2B5EF4-FFF2-40B4-BE49-F238E27FC236}">
                <a16:creationId xmlns:a16="http://schemas.microsoft.com/office/drawing/2014/main" id="{FF357819-62B4-48CE-B02F-4C5E1995D5D1}"/>
              </a:ext>
            </a:extLst>
          </p:cNvPr>
          <p:cNvSpPr/>
          <p:nvPr/>
        </p:nvSpPr>
        <p:spPr>
          <a:xfrm>
            <a:off x="6660232" y="5229752"/>
            <a:ext cx="1872207" cy="695967"/>
          </a:xfrm>
          <a:prstGeom prst="rect">
            <a:avLst/>
          </a:prstGeom>
          <a:solidFill>
            <a:srgbClr val="E46C0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Users</a:t>
            </a:r>
          </a:p>
        </p:txBody>
      </p:sp>
      <p:cxnSp>
        <p:nvCxnSpPr>
          <p:cNvPr id="22" name="Łącznik prosty 21">
            <a:extLst>
              <a:ext uri="{FF2B5EF4-FFF2-40B4-BE49-F238E27FC236}">
                <a16:creationId xmlns:a16="http://schemas.microsoft.com/office/drawing/2014/main" id="{617AE3B5-1EE9-4781-9E3D-7AE16616C00D}"/>
              </a:ext>
            </a:extLst>
          </p:cNvPr>
          <p:cNvCxnSpPr>
            <a:cxnSpLocks/>
            <a:stCxn id="9" idx="3"/>
            <a:endCxn id="19" idx="1"/>
          </p:cNvCxnSpPr>
          <p:nvPr/>
        </p:nvCxnSpPr>
        <p:spPr>
          <a:xfrm flipV="1">
            <a:off x="2433525" y="4263985"/>
            <a:ext cx="864096"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Łącznik prosty 24">
            <a:extLst>
              <a:ext uri="{FF2B5EF4-FFF2-40B4-BE49-F238E27FC236}">
                <a16:creationId xmlns:a16="http://schemas.microsoft.com/office/drawing/2014/main" id="{59F316F5-04BD-4693-9717-FBEC90EC2340}"/>
              </a:ext>
            </a:extLst>
          </p:cNvPr>
          <p:cNvCxnSpPr>
            <a:cxnSpLocks/>
            <a:stCxn id="19" idx="2"/>
            <a:endCxn id="20" idx="0"/>
          </p:cNvCxnSpPr>
          <p:nvPr/>
        </p:nvCxnSpPr>
        <p:spPr>
          <a:xfrm>
            <a:off x="4233725" y="4611968"/>
            <a:ext cx="1" cy="6177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Łącznik prosty 27">
            <a:extLst>
              <a:ext uri="{FF2B5EF4-FFF2-40B4-BE49-F238E27FC236}">
                <a16:creationId xmlns:a16="http://schemas.microsoft.com/office/drawing/2014/main" id="{932D9362-20F0-41BD-B2AB-A3DF1363AA31}"/>
              </a:ext>
            </a:extLst>
          </p:cNvPr>
          <p:cNvCxnSpPr>
            <a:cxnSpLocks/>
            <a:stCxn id="20" idx="3"/>
            <a:endCxn id="21" idx="1"/>
          </p:cNvCxnSpPr>
          <p:nvPr/>
        </p:nvCxnSpPr>
        <p:spPr>
          <a:xfrm>
            <a:off x="5169829" y="5577736"/>
            <a:ext cx="149040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Łącznik prosty 32">
            <a:extLst>
              <a:ext uri="{FF2B5EF4-FFF2-40B4-BE49-F238E27FC236}">
                <a16:creationId xmlns:a16="http://schemas.microsoft.com/office/drawing/2014/main" id="{BFFF2E39-ECD5-4354-868D-D8FA3D3602BB}"/>
              </a:ext>
            </a:extLst>
          </p:cNvPr>
          <p:cNvCxnSpPr>
            <a:cxnSpLocks/>
          </p:cNvCxnSpPr>
          <p:nvPr/>
        </p:nvCxnSpPr>
        <p:spPr>
          <a:xfrm flipH="1">
            <a:off x="5955797" y="3549320"/>
            <a:ext cx="19415" cy="2801973"/>
          </a:xfrm>
          <a:prstGeom prst="line">
            <a:avLst/>
          </a:prstGeom>
          <a:ln w="38100">
            <a:solidFill>
              <a:srgbClr val="0070C0"/>
            </a:solidFill>
            <a:prstDash val="lgDash"/>
          </a:ln>
        </p:spPr>
        <p:style>
          <a:lnRef idx="1">
            <a:schemeClr val="accent1"/>
          </a:lnRef>
          <a:fillRef idx="0">
            <a:schemeClr val="accent1"/>
          </a:fillRef>
          <a:effectRef idx="0">
            <a:schemeClr val="accent1"/>
          </a:effectRef>
          <a:fontRef idx="minor">
            <a:schemeClr val="tx1"/>
          </a:fontRef>
        </p:style>
      </p:cxnSp>
      <p:cxnSp>
        <p:nvCxnSpPr>
          <p:cNvPr id="41" name="Łącznik prosty 40">
            <a:extLst>
              <a:ext uri="{FF2B5EF4-FFF2-40B4-BE49-F238E27FC236}">
                <a16:creationId xmlns:a16="http://schemas.microsoft.com/office/drawing/2014/main" id="{AA2C4B55-FF46-4E11-B553-DC2E3D7E89A4}"/>
              </a:ext>
            </a:extLst>
          </p:cNvPr>
          <p:cNvCxnSpPr>
            <a:cxnSpLocks/>
            <a:stCxn id="20" idx="3"/>
          </p:cNvCxnSpPr>
          <p:nvPr/>
        </p:nvCxnSpPr>
        <p:spPr>
          <a:xfrm>
            <a:off x="5169829" y="5577736"/>
            <a:ext cx="1490404" cy="3479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Łącznik prosty 44">
            <a:extLst>
              <a:ext uri="{FF2B5EF4-FFF2-40B4-BE49-F238E27FC236}">
                <a16:creationId xmlns:a16="http://schemas.microsoft.com/office/drawing/2014/main" id="{B7B0AF54-43B0-4D12-99F2-BCA15A79BEE8}"/>
              </a:ext>
            </a:extLst>
          </p:cNvPr>
          <p:cNvCxnSpPr>
            <a:cxnSpLocks/>
            <a:stCxn id="20" idx="3"/>
          </p:cNvCxnSpPr>
          <p:nvPr/>
        </p:nvCxnSpPr>
        <p:spPr>
          <a:xfrm flipV="1">
            <a:off x="5169829" y="5229752"/>
            <a:ext cx="1490404" cy="3479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upa 52">
            <a:extLst>
              <a:ext uri="{FF2B5EF4-FFF2-40B4-BE49-F238E27FC236}">
                <a16:creationId xmlns:a16="http://schemas.microsoft.com/office/drawing/2014/main" id="{34AC9765-186D-4557-AC48-EC78DC1FD7B7}"/>
              </a:ext>
            </a:extLst>
          </p:cNvPr>
          <p:cNvGrpSpPr/>
          <p:nvPr/>
        </p:nvGrpSpPr>
        <p:grpSpPr>
          <a:xfrm>
            <a:off x="4877923" y="3541128"/>
            <a:ext cx="634416" cy="634416"/>
            <a:chOff x="2844800" y="1828800"/>
            <a:chExt cx="2235200" cy="2235200"/>
          </a:xfrm>
          <a:solidFill>
            <a:srgbClr val="E46C0B"/>
          </a:solidFill>
        </p:grpSpPr>
        <p:sp>
          <p:nvSpPr>
            <p:cNvPr id="54" name="Kształt 53">
              <a:extLst>
                <a:ext uri="{FF2B5EF4-FFF2-40B4-BE49-F238E27FC236}">
                  <a16:creationId xmlns:a16="http://schemas.microsoft.com/office/drawing/2014/main" id="{C048858B-9231-483C-B31B-99B5A7FB8C82}"/>
                </a:ext>
              </a:extLst>
            </p:cNvPr>
            <p:cNvSpPr/>
            <p:nvPr/>
          </p:nvSpPr>
          <p:spPr>
            <a:xfrm>
              <a:off x="2844800" y="1828800"/>
              <a:ext cx="2235200" cy="2235200"/>
            </a:xfrm>
            <a:prstGeom prst="gear9">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Kształt 4">
              <a:extLst>
                <a:ext uri="{FF2B5EF4-FFF2-40B4-BE49-F238E27FC236}">
                  <a16:creationId xmlns:a16="http://schemas.microsoft.com/office/drawing/2014/main" id="{8264BD2D-3652-4453-94D9-D47A22E2EC68}"/>
                </a:ext>
              </a:extLst>
            </p:cNvPr>
            <p:cNvSpPr txBox="1"/>
            <p:nvPr/>
          </p:nvSpPr>
          <p:spPr>
            <a:xfrm>
              <a:off x="3294175" y="2352385"/>
              <a:ext cx="1336450" cy="11489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grpSp>
      <p:sp>
        <p:nvSpPr>
          <p:cNvPr id="60" name="Prostokąt 59">
            <a:extLst>
              <a:ext uri="{FF2B5EF4-FFF2-40B4-BE49-F238E27FC236}">
                <a16:creationId xmlns:a16="http://schemas.microsoft.com/office/drawing/2014/main" id="{13AB3F61-0F41-42D8-AF48-8616CF1F0682}"/>
              </a:ext>
            </a:extLst>
          </p:cNvPr>
          <p:cNvSpPr/>
          <p:nvPr/>
        </p:nvSpPr>
        <p:spPr>
          <a:xfrm>
            <a:off x="3549362" y="4736194"/>
            <a:ext cx="611449" cy="369332"/>
          </a:xfrm>
          <a:prstGeom prst="rect">
            <a:avLst/>
          </a:prstGeom>
        </p:spPr>
        <p:txBody>
          <a:bodyPr wrap="none">
            <a:spAutoFit/>
          </a:bodyPr>
          <a:lstStyle/>
          <a:p>
            <a:r>
              <a:rPr lang="en-US" dirty="0"/>
              <a:t>Sync</a:t>
            </a:r>
          </a:p>
        </p:txBody>
      </p:sp>
      <p:sp>
        <p:nvSpPr>
          <p:cNvPr id="23" name="Prostokąt 22">
            <a:extLst>
              <a:ext uri="{FF2B5EF4-FFF2-40B4-BE49-F238E27FC236}">
                <a16:creationId xmlns:a16="http://schemas.microsoft.com/office/drawing/2014/main" id="{57BA3600-C901-45BA-BDED-CAA884E9EACC}"/>
              </a:ext>
            </a:extLst>
          </p:cNvPr>
          <p:cNvSpPr/>
          <p:nvPr/>
        </p:nvSpPr>
        <p:spPr>
          <a:xfrm>
            <a:off x="539552" y="3916001"/>
            <a:ext cx="1872208" cy="695967"/>
          </a:xfrm>
          <a:prstGeom prst="rect">
            <a:avLst/>
          </a:prstGeom>
          <a:solidFill>
            <a:srgbClr val="E46C0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SQL Server</a:t>
            </a:r>
          </a:p>
          <a:p>
            <a:pPr algn="ctr"/>
            <a:r>
              <a:rPr lang="en-US" b="1" dirty="0">
                <a:solidFill>
                  <a:schemeClr val="bg1"/>
                </a:solidFill>
              </a:rPr>
              <a:t>DWH</a:t>
            </a:r>
          </a:p>
        </p:txBody>
      </p:sp>
      <p:cxnSp>
        <p:nvCxnSpPr>
          <p:cNvPr id="24" name="Łącznik prosty 23">
            <a:extLst>
              <a:ext uri="{FF2B5EF4-FFF2-40B4-BE49-F238E27FC236}">
                <a16:creationId xmlns:a16="http://schemas.microsoft.com/office/drawing/2014/main" id="{40D8E929-7FF9-4A2C-8308-9CB9A364DFEA}"/>
              </a:ext>
            </a:extLst>
          </p:cNvPr>
          <p:cNvCxnSpPr>
            <a:cxnSpLocks/>
          </p:cNvCxnSpPr>
          <p:nvPr/>
        </p:nvCxnSpPr>
        <p:spPr>
          <a:xfrm flipH="1">
            <a:off x="2778701" y="3549320"/>
            <a:ext cx="19415" cy="2801973"/>
          </a:xfrm>
          <a:prstGeom prst="line">
            <a:avLst/>
          </a:prstGeom>
          <a:ln w="38100">
            <a:solidFill>
              <a:srgbClr val="0070C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436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Processing</a:t>
            </a:r>
            <a:endParaRPr lang="pl-PL" dirty="0"/>
          </a:p>
        </p:txBody>
      </p:sp>
      <p:sp>
        <p:nvSpPr>
          <p:cNvPr id="3" name="Symbol zastępczy zawartości 2"/>
          <p:cNvSpPr>
            <a:spLocks noGrp="1"/>
          </p:cNvSpPr>
          <p:nvPr>
            <p:ph idx="1"/>
          </p:nvPr>
        </p:nvSpPr>
        <p:spPr>
          <a:xfrm>
            <a:off x="457200" y="1600206"/>
            <a:ext cx="10883552" cy="2032071"/>
          </a:xfrm>
        </p:spPr>
        <p:txBody>
          <a:bodyPr>
            <a:normAutofit/>
          </a:bodyPr>
          <a:lstStyle/>
          <a:p>
            <a:r>
              <a:rPr lang="pl-PL" b="1" dirty="0"/>
              <a:t>Warming cache </a:t>
            </a:r>
            <a:r>
              <a:rPr lang="en-US" dirty="0">
                <a:hlinkClick r:id="rId3"/>
              </a:rPr>
              <a:t>Cache-warming_strategies_for_AS_2008 by C. Webb</a:t>
            </a:r>
            <a:endParaRPr lang="en-US" dirty="0"/>
          </a:p>
          <a:p>
            <a:r>
              <a:rPr lang="pl-PL" dirty="0"/>
              <a:t>Close </a:t>
            </a:r>
            <a:r>
              <a:rPr lang="pl-PL" dirty="0" err="1"/>
              <a:t>idle</a:t>
            </a:r>
            <a:r>
              <a:rPr lang="pl-PL" dirty="0"/>
              <a:t> </a:t>
            </a:r>
            <a:r>
              <a:rPr lang="en-US" dirty="0"/>
              <a:t>and active </a:t>
            </a:r>
            <a:r>
              <a:rPr lang="pl-PL" dirty="0" err="1"/>
              <a:t>connections</a:t>
            </a:r>
            <a:r>
              <a:rPr lang="en-US" dirty="0"/>
              <a:t> during processing if needed</a:t>
            </a:r>
          </a:p>
          <a:p>
            <a:r>
              <a:rPr lang="en-US" dirty="0" err="1"/>
              <a:t>Avability</a:t>
            </a:r>
            <a:r>
              <a:rPr lang="en-US" dirty="0"/>
              <a:t> and/or </a:t>
            </a:r>
            <a:r>
              <a:rPr lang="en-US" dirty="0" err="1"/>
              <a:t>sacability</a:t>
            </a:r>
            <a:endParaRPr lang="pl-PL" dirty="0"/>
          </a:p>
          <a:p>
            <a:r>
              <a:rPr lang="pl-PL" b="1" dirty="0" err="1"/>
              <a:t>Scaling</a:t>
            </a:r>
            <a:r>
              <a:rPr lang="en-US" dirty="0"/>
              <a:t> / Server consolidation / Load balancing</a:t>
            </a:r>
          </a:p>
          <a:p>
            <a:r>
              <a:rPr lang="en-US" dirty="0"/>
              <a:t>Attach-Detach / Backup-Restore / </a:t>
            </a:r>
            <a:r>
              <a:rPr lang="en-US" b="1" dirty="0"/>
              <a:t>Robocopy </a:t>
            </a:r>
            <a:r>
              <a:rPr lang="en-US" dirty="0"/>
              <a:t>/</a:t>
            </a:r>
            <a:r>
              <a:rPr lang="en-US" b="1" dirty="0"/>
              <a:t> </a:t>
            </a:r>
            <a:r>
              <a:rPr lang="pl-PL" b="1" dirty="0" err="1"/>
              <a:t>Synchronization</a:t>
            </a:r>
            <a:endParaRPr lang="en-US" b="1" dirty="0"/>
          </a:p>
          <a:p>
            <a:endParaRPr lang="pl-PL" dirty="0"/>
          </a:p>
        </p:txBody>
      </p:sp>
      <p:sp>
        <p:nvSpPr>
          <p:cNvPr id="5" name="Prostokąt 4">
            <a:extLst>
              <a:ext uri="{FF2B5EF4-FFF2-40B4-BE49-F238E27FC236}">
                <a16:creationId xmlns:a16="http://schemas.microsoft.com/office/drawing/2014/main" id="{AC490625-BAC3-4195-A4FB-EEB8D306EAA1}"/>
              </a:ext>
            </a:extLst>
          </p:cNvPr>
          <p:cNvSpPr/>
          <p:nvPr/>
        </p:nvSpPr>
        <p:spPr>
          <a:xfrm>
            <a:off x="4160811" y="417574"/>
            <a:ext cx="2822061" cy="859878"/>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a:solidFill>
                  <a:schemeClr val="tx1"/>
                </a:solidFill>
              </a:rPr>
              <a:t>Optimize</a:t>
            </a:r>
            <a:r>
              <a:rPr lang="pl-PL" dirty="0">
                <a:solidFill>
                  <a:schemeClr val="tx1"/>
                </a:solidFill>
              </a:rPr>
              <a:t> for </a:t>
            </a:r>
            <a:r>
              <a:rPr lang="pl-PL" dirty="0" err="1">
                <a:solidFill>
                  <a:schemeClr val="tx1"/>
                </a:solidFill>
              </a:rPr>
              <a:t>large</a:t>
            </a:r>
            <a:r>
              <a:rPr lang="pl-PL" dirty="0">
                <a:solidFill>
                  <a:schemeClr val="tx1"/>
                </a:solidFill>
              </a:rPr>
              <a:t> DWH</a:t>
            </a:r>
            <a:endParaRPr lang="en-US" dirty="0">
              <a:solidFill>
                <a:schemeClr val="tx1"/>
              </a:solidFill>
            </a:endParaRPr>
          </a:p>
        </p:txBody>
      </p:sp>
      <p:sp>
        <p:nvSpPr>
          <p:cNvPr id="9" name="Prostokąt 8">
            <a:extLst>
              <a:ext uri="{FF2B5EF4-FFF2-40B4-BE49-F238E27FC236}">
                <a16:creationId xmlns:a16="http://schemas.microsoft.com/office/drawing/2014/main" id="{5DC67759-C968-46C2-AA75-F87A204EF07E}"/>
              </a:ext>
            </a:extLst>
          </p:cNvPr>
          <p:cNvSpPr/>
          <p:nvPr/>
        </p:nvSpPr>
        <p:spPr>
          <a:xfrm>
            <a:off x="561317" y="3916002"/>
            <a:ext cx="1872208" cy="695967"/>
          </a:xfrm>
          <a:prstGeom prst="rect">
            <a:avLst/>
          </a:prstGeom>
          <a:solidFill>
            <a:srgbClr val="E46C0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SQL Server</a:t>
            </a:r>
          </a:p>
          <a:p>
            <a:pPr algn="ctr"/>
            <a:r>
              <a:rPr lang="en-US" b="1" dirty="0">
                <a:solidFill>
                  <a:schemeClr val="bg1"/>
                </a:solidFill>
              </a:rPr>
              <a:t>DWH</a:t>
            </a:r>
          </a:p>
        </p:txBody>
      </p:sp>
      <p:sp>
        <p:nvSpPr>
          <p:cNvPr id="19" name="Prostokąt 18">
            <a:extLst>
              <a:ext uri="{FF2B5EF4-FFF2-40B4-BE49-F238E27FC236}">
                <a16:creationId xmlns:a16="http://schemas.microsoft.com/office/drawing/2014/main" id="{112C4602-3E6B-45C4-90EC-396964533F5F}"/>
              </a:ext>
            </a:extLst>
          </p:cNvPr>
          <p:cNvSpPr/>
          <p:nvPr/>
        </p:nvSpPr>
        <p:spPr>
          <a:xfrm>
            <a:off x="3297621" y="3916001"/>
            <a:ext cx="1872208" cy="695967"/>
          </a:xfrm>
          <a:prstGeom prst="rect">
            <a:avLst/>
          </a:prstGeom>
          <a:solidFill>
            <a:srgbClr val="E46C0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SSAS #1</a:t>
            </a:r>
          </a:p>
        </p:txBody>
      </p:sp>
      <p:sp>
        <p:nvSpPr>
          <p:cNvPr id="20" name="Prostokąt 19">
            <a:extLst>
              <a:ext uri="{FF2B5EF4-FFF2-40B4-BE49-F238E27FC236}">
                <a16:creationId xmlns:a16="http://schemas.microsoft.com/office/drawing/2014/main" id="{030D68B5-0339-44F6-BF80-2FB9A64B8B23}"/>
              </a:ext>
            </a:extLst>
          </p:cNvPr>
          <p:cNvSpPr/>
          <p:nvPr/>
        </p:nvSpPr>
        <p:spPr>
          <a:xfrm>
            <a:off x="3297622" y="5229752"/>
            <a:ext cx="1872207" cy="695967"/>
          </a:xfrm>
          <a:prstGeom prst="rect">
            <a:avLst/>
          </a:prstGeom>
          <a:solidFill>
            <a:srgbClr val="E46C0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SSAS #2</a:t>
            </a:r>
          </a:p>
        </p:txBody>
      </p:sp>
      <p:sp>
        <p:nvSpPr>
          <p:cNvPr id="21" name="Prostokąt 20">
            <a:extLst>
              <a:ext uri="{FF2B5EF4-FFF2-40B4-BE49-F238E27FC236}">
                <a16:creationId xmlns:a16="http://schemas.microsoft.com/office/drawing/2014/main" id="{FF357819-62B4-48CE-B02F-4C5E1995D5D1}"/>
              </a:ext>
            </a:extLst>
          </p:cNvPr>
          <p:cNvSpPr/>
          <p:nvPr/>
        </p:nvSpPr>
        <p:spPr>
          <a:xfrm>
            <a:off x="7116501" y="4561827"/>
            <a:ext cx="1872207" cy="695967"/>
          </a:xfrm>
          <a:prstGeom prst="rect">
            <a:avLst/>
          </a:prstGeom>
          <a:solidFill>
            <a:srgbClr val="E46C0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Users</a:t>
            </a:r>
          </a:p>
        </p:txBody>
      </p:sp>
      <p:cxnSp>
        <p:nvCxnSpPr>
          <p:cNvPr id="22" name="Łącznik prosty 21">
            <a:extLst>
              <a:ext uri="{FF2B5EF4-FFF2-40B4-BE49-F238E27FC236}">
                <a16:creationId xmlns:a16="http://schemas.microsoft.com/office/drawing/2014/main" id="{617AE3B5-1EE9-4781-9E3D-7AE16616C00D}"/>
              </a:ext>
            </a:extLst>
          </p:cNvPr>
          <p:cNvCxnSpPr>
            <a:cxnSpLocks/>
            <a:stCxn id="9" idx="3"/>
            <a:endCxn id="19" idx="1"/>
          </p:cNvCxnSpPr>
          <p:nvPr/>
        </p:nvCxnSpPr>
        <p:spPr>
          <a:xfrm flipV="1">
            <a:off x="2433525" y="4263985"/>
            <a:ext cx="864096"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Łącznik prosty 24">
            <a:extLst>
              <a:ext uri="{FF2B5EF4-FFF2-40B4-BE49-F238E27FC236}">
                <a16:creationId xmlns:a16="http://schemas.microsoft.com/office/drawing/2014/main" id="{59F316F5-04BD-4693-9717-FBEC90EC2340}"/>
              </a:ext>
            </a:extLst>
          </p:cNvPr>
          <p:cNvCxnSpPr>
            <a:cxnSpLocks/>
            <a:stCxn id="19" idx="2"/>
            <a:endCxn id="20" idx="0"/>
          </p:cNvCxnSpPr>
          <p:nvPr/>
        </p:nvCxnSpPr>
        <p:spPr>
          <a:xfrm>
            <a:off x="4233725" y="4611968"/>
            <a:ext cx="1" cy="6177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Łącznik prosty 27">
            <a:extLst>
              <a:ext uri="{FF2B5EF4-FFF2-40B4-BE49-F238E27FC236}">
                <a16:creationId xmlns:a16="http://schemas.microsoft.com/office/drawing/2014/main" id="{932D9362-20F0-41BD-B2AB-A3DF1363AA31}"/>
              </a:ext>
            </a:extLst>
          </p:cNvPr>
          <p:cNvCxnSpPr>
            <a:cxnSpLocks/>
            <a:endCxn id="21" idx="1"/>
          </p:cNvCxnSpPr>
          <p:nvPr/>
        </p:nvCxnSpPr>
        <p:spPr>
          <a:xfrm flipV="1">
            <a:off x="6714780" y="4909811"/>
            <a:ext cx="401721" cy="556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Łącznik prosty 32">
            <a:extLst>
              <a:ext uri="{FF2B5EF4-FFF2-40B4-BE49-F238E27FC236}">
                <a16:creationId xmlns:a16="http://schemas.microsoft.com/office/drawing/2014/main" id="{BFFF2E39-ECD5-4354-868D-D8FA3D3602BB}"/>
              </a:ext>
            </a:extLst>
          </p:cNvPr>
          <p:cNvCxnSpPr>
            <a:cxnSpLocks/>
          </p:cNvCxnSpPr>
          <p:nvPr/>
        </p:nvCxnSpPr>
        <p:spPr>
          <a:xfrm flipH="1">
            <a:off x="5955797" y="3549320"/>
            <a:ext cx="19415" cy="2801973"/>
          </a:xfrm>
          <a:prstGeom prst="line">
            <a:avLst/>
          </a:prstGeom>
          <a:ln w="38100">
            <a:solidFill>
              <a:srgbClr val="0070C0"/>
            </a:solidFill>
            <a:prstDash val="lgDash"/>
          </a:ln>
        </p:spPr>
        <p:style>
          <a:lnRef idx="1">
            <a:schemeClr val="accent1"/>
          </a:lnRef>
          <a:fillRef idx="0">
            <a:schemeClr val="accent1"/>
          </a:fillRef>
          <a:effectRef idx="0">
            <a:schemeClr val="accent1"/>
          </a:effectRef>
          <a:fontRef idx="minor">
            <a:schemeClr val="tx1"/>
          </a:fontRef>
        </p:style>
      </p:cxnSp>
      <p:cxnSp>
        <p:nvCxnSpPr>
          <p:cNvPr id="41" name="Łącznik prosty 40">
            <a:extLst>
              <a:ext uri="{FF2B5EF4-FFF2-40B4-BE49-F238E27FC236}">
                <a16:creationId xmlns:a16="http://schemas.microsoft.com/office/drawing/2014/main" id="{AA2C4B55-FF46-4E11-B553-DC2E3D7E89A4}"/>
              </a:ext>
            </a:extLst>
          </p:cNvPr>
          <p:cNvCxnSpPr>
            <a:cxnSpLocks/>
          </p:cNvCxnSpPr>
          <p:nvPr/>
        </p:nvCxnSpPr>
        <p:spPr>
          <a:xfrm>
            <a:off x="6714780" y="4965492"/>
            <a:ext cx="401722" cy="292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Łącznik prosty 44">
            <a:extLst>
              <a:ext uri="{FF2B5EF4-FFF2-40B4-BE49-F238E27FC236}">
                <a16:creationId xmlns:a16="http://schemas.microsoft.com/office/drawing/2014/main" id="{B7B0AF54-43B0-4D12-99F2-BCA15A79BEE8}"/>
              </a:ext>
            </a:extLst>
          </p:cNvPr>
          <p:cNvCxnSpPr>
            <a:cxnSpLocks/>
          </p:cNvCxnSpPr>
          <p:nvPr/>
        </p:nvCxnSpPr>
        <p:spPr>
          <a:xfrm flipV="1">
            <a:off x="6714780" y="4561828"/>
            <a:ext cx="401722" cy="4036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Prostokąt 59">
            <a:extLst>
              <a:ext uri="{FF2B5EF4-FFF2-40B4-BE49-F238E27FC236}">
                <a16:creationId xmlns:a16="http://schemas.microsoft.com/office/drawing/2014/main" id="{13AB3F61-0F41-42D8-AF48-8616CF1F0682}"/>
              </a:ext>
            </a:extLst>
          </p:cNvPr>
          <p:cNvSpPr/>
          <p:nvPr/>
        </p:nvSpPr>
        <p:spPr>
          <a:xfrm>
            <a:off x="3549362" y="4736194"/>
            <a:ext cx="611449" cy="369332"/>
          </a:xfrm>
          <a:prstGeom prst="rect">
            <a:avLst/>
          </a:prstGeom>
        </p:spPr>
        <p:txBody>
          <a:bodyPr wrap="none">
            <a:spAutoFit/>
          </a:bodyPr>
          <a:lstStyle/>
          <a:p>
            <a:r>
              <a:rPr lang="en-US" dirty="0"/>
              <a:t>Sync</a:t>
            </a:r>
          </a:p>
        </p:txBody>
      </p:sp>
      <p:sp>
        <p:nvSpPr>
          <p:cNvPr id="23" name="Prostokąt 22">
            <a:extLst>
              <a:ext uri="{FF2B5EF4-FFF2-40B4-BE49-F238E27FC236}">
                <a16:creationId xmlns:a16="http://schemas.microsoft.com/office/drawing/2014/main" id="{57BA3600-C901-45BA-BDED-CAA884E9EACC}"/>
              </a:ext>
            </a:extLst>
          </p:cNvPr>
          <p:cNvSpPr/>
          <p:nvPr/>
        </p:nvSpPr>
        <p:spPr>
          <a:xfrm>
            <a:off x="539552" y="3916001"/>
            <a:ext cx="1872208" cy="695967"/>
          </a:xfrm>
          <a:prstGeom prst="rect">
            <a:avLst/>
          </a:prstGeom>
          <a:solidFill>
            <a:srgbClr val="E46C0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SQL Server</a:t>
            </a:r>
          </a:p>
          <a:p>
            <a:pPr algn="ctr"/>
            <a:r>
              <a:rPr lang="en-US" b="1" dirty="0">
                <a:solidFill>
                  <a:schemeClr val="bg1"/>
                </a:solidFill>
              </a:rPr>
              <a:t>DWH</a:t>
            </a:r>
          </a:p>
        </p:txBody>
      </p:sp>
      <p:cxnSp>
        <p:nvCxnSpPr>
          <p:cNvPr id="24" name="Łącznik prosty 23">
            <a:extLst>
              <a:ext uri="{FF2B5EF4-FFF2-40B4-BE49-F238E27FC236}">
                <a16:creationId xmlns:a16="http://schemas.microsoft.com/office/drawing/2014/main" id="{40D8E929-7FF9-4A2C-8308-9CB9A364DFEA}"/>
              </a:ext>
            </a:extLst>
          </p:cNvPr>
          <p:cNvCxnSpPr>
            <a:cxnSpLocks/>
          </p:cNvCxnSpPr>
          <p:nvPr/>
        </p:nvCxnSpPr>
        <p:spPr>
          <a:xfrm flipH="1">
            <a:off x="2778701" y="3549320"/>
            <a:ext cx="19415" cy="2801973"/>
          </a:xfrm>
          <a:prstGeom prst="line">
            <a:avLst/>
          </a:prstGeom>
          <a:ln w="38100">
            <a:solidFill>
              <a:srgbClr val="0070C0"/>
            </a:solidFill>
            <a:prstDash val="lgDash"/>
          </a:ln>
        </p:spPr>
        <p:style>
          <a:lnRef idx="1">
            <a:schemeClr val="accent1"/>
          </a:lnRef>
          <a:fillRef idx="0">
            <a:schemeClr val="accent1"/>
          </a:fillRef>
          <a:effectRef idx="0">
            <a:schemeClr val="accent1"/>
          </a:effectRef>
          <a:fontRef idx="minor">
            <a:schemeClr val="tx1"/>
          </a:fontRef>
        </p:style>
      </p:cxnSp>
      <p:sp>
        <p:nvSpPr>
          <p:cNvPr id="26" name="Prostokąt 25">
            <a:extLst>
              <a:ext uri="{FF2B5EF4-FFF2-40B4-BE49-F238E27FC236}">
                <a16:creationId xmlns:a16="http://schemas.microsoft.com/office/drawing/2014/main" id="{5A247592-0B29-42D6-B8CB-7B28B00BD40B}"/>
              </a:ext>
            </a:extLst>
          </p:cNvPr>
          <p:cNvSpPr/>
          <p:nvPr/>
        </p:nvSpPr>
        <p:spPr>
          <a:xfrm>
            <a:off x="5331092" y="4561827"/>
            <a:ext cx="1373920" cy="695967"/>
          </a:xfrm>
          <a:prstGeom prst="rect">
            <a:avLst/>
          </a:prstGeom>
          <a:solidFill>
            <a:srgbClr val="E46C0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DNS Name</a:t>
            </a:r>
          </a:p>
        </p:txBody>
      </p:sp>
      <p:cxnSp>
        <p:nvCxnSpPr>
          <p:cNvPr id="29" name="Łącznik prosty 28">
            <a:extLst>
              <a:ext uri="{FF2B5EF4-FFF2-40B4-BE49-F238E27FC236}">
                <a16:creationId xmlns:a16="http://schemas.microsoft.com/office/drawing/2014/main" id="{D0DE6E68-1E8A-4BA2-BA6C-D6AAE2C5B90E}"/>
              </a:ext>
            </a:extLst>
          </p:cNvPr>
          <p:cNvCxnSpPr>
            <a:cxnSpLocks/>
            <a:stCxn id="19" idx="3"/>
            <a:endCxn id="26" idx="1"/>
          </p:cNvCxnSpPr>
          <p:nvPr/>
        </p:nvCxnSpPr>
        <p:spPr>
          <a:xfrm>
            <a:off x="5169829" y="4263985"/>
            <a:ext cx="161263" cy="6458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Łącznik prosty 30">
            <a:extLst>
              <a:ext uri="{FF2B5EF4-FFF2-40B4-BE49-F238E27FC236}">
                <a16:creationId xmlns:a16="http://schemas.microsoft.com/office/drawing/2014/main" id="{488105EE-9890-44F2-BEA4-B3762179A6B4}"/>
              </a:ext>
            </a:extLst>
          </p:cNvPr>
          <p:cNvCxnSpPr>
            <a:cxnSpLocks/>
            <a:stCxn id="26" idx="1"/>
            <a:endCxn id="20" idx="3"/>
          </p:cNvCxnSpPr>
          <p:nvPr/>
        </p:nvCxnSpPr>
        <p:spPr>
          <a:xfrm flipH="1">
            <a:off x="5169829" y="4909811"/>
            <a:ext cx="161263" cy="6679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970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020CE63-0222-4679-A313-A6947B320D08}"/>
              </a:ext>
            </a:extLst>
          </p:cNvPr>
          <p:cNvSpPr>
            <a:spLocks noGrp="1"/>
          </p:cNvSpPr>
          <p:nvPr>
            <p:ph type="title"/>
          </p:nvPr>
        </p:nvSpPr>
        <p:spPr/>
        <p:txBody>
          <a:bodyPr/>
          <a:lstStyle/>
          <a:p>
            <a:r>
              <a:rPr lang="en-US" dirty="0"/>
              <a:t>DEMO</a:t>
            </a:r>
            <a:endParaRPr lang="pl-PL" dirty="0"/>
          </a:p>
        </p:txBody>
      </p:sp>
      <p:sp>
        <p:nvSpPr>
          <p:cNvPr id="5" name="Symbol zastępczy tekstu 4">
            <a:extLst>
              <a:ext uri="{FF2B5EF4-FFF2-40B4-BE49-F238E27FC236}">
                <a16:creationId xmlns:a16="http://schemas.microsoft.com/office/drawing/2014/main" id="{30E54DBC-E9A5-4423-AE6A-4825355BEE4D}"/>
              </a:ext>
            </a:extLst>
          </p:cNvPr>
          <p:cNvSpPr>
            <a:spLocks noGrp="1"/>
          </p:cNvSpPr>
          <p:nvPr>
            <p:ph type="body" idx="1"/>
          </p:nvPr>
        </p:nvSpPr>
        <p:spPr/>
        <p:txBody>
          <a:bodyPr/>
          <a:lstStyle/>
          <a:p>
            <a:r>
              <a:rPr lang="pl-PL" dirty="0" err="1"/>
              <a:t>Synchronization</a:t>
            </a:r>
            <a:r>
              <a:rPr lang="en-US" dirty="0"/>
              <a:t> / Robocopy</a:t>
            </a:r>
            <a:endParaRPr lang="pl-PL" dirty="0"/>
          </a:p>
        </p:txBody>
      </p:sp>
    </p:spTree>
    <p:extLst>
      <p:ext uri="{BB962C8B-B14F-4D97-AF65-F5344CB8AC3E}">
        <p14:creationId xmlns:p14="http://schemas.microsoft.com/office/powerpoint/2010/main" val="3915165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Agenda</a:t>
            </a:r>
            <a:endParaRPr lang="pl-PL" dirty="0"/>
          </a:p>
        </p:txBody>
      </p:sp>
      <p:sp>
        <p:nvSpPr>
          <p:cNvPr id="3" name="Symbol zastępczy zawartości 2"/>
          <p:cNvSpPr>
            <a:spLocks noGrp="1"/>
          </p:cNvSpPr>
          <p:nvPr>
            <p:ph idx="1"/>
          </p:nvPr>
        </p:nvSpPr>
        <p:spPr>
          <a:xfrm>
            <a:off x="457200" y="1600206"/>
            <a:ext cx="8229600" cy="4781122"/>
          </a:xfrm>
        </p:spPr>
        <p:txBody>
          <a:bodyPr>
            <a:normAutofit/>
          </a:bodyPr>
          <a:lstStyle/>
          <a:p>
            <a:r>
              <a:rPr lang="en-US" dirty="0"/>
              <a:t>Introduction</a:t>
            </a:r>
          </a:p>
          <a:p>
            <a:r>
              <a:rPr lang="en-US" b="1" dirty="0"/>
              <a:t>Analyzing the current state</a:t>
            </a:r>
          </a:p>
          <a:p>
            <a:r>
              <a:rPr lang="en-US" b="1" dirty="0"/>
              <a:t>Database design</a:t>
            </a:r>
          </a:p>
          <a:p>
            <a:r>
              <a:rPr lang="en-US" b="1" dirty="0"/>
              <a:t>Cube design</a:t>
            </a:r>
          </a:p>
          <a:p>
            <a:r>
              <a:rPr lang="en-US" b="1" dirty="0"/>
              <a:t>Deployment</a:t>
            </a:r>
          </a:p>
          <a:p>
            <a:r>
              <a:rPr lang="en-US" b="1" dirty="0"/>
              <a:t>Server</a:t>
            </a:r>
          </a:p>
          <a:p>
            <a:r>
              <a:rPr lang="en-US" b="1" dirty="0"/>
              <a:t>Processing</a:t>
            </a:r>
          </a:p>
          <a:p>
            <a:r>
              <a:rPr lang="en-US" b="1" dirty="0"/>
              <a:t>Monitoring</a:t>
            </a:r>
          </a:p>
          <a:p>
            <a:r>
              <a:rPr lang="en-US" b="1" dirty="0"/>
              <a:t>Documentation</a:t>
            </a:r>
          </a:p>
          <a:p>
            <a:r>
              <a:rPr lang="en-US" dirty="0"/>
              <a:t>Recap</a:t>
            </a:r>
          </a:p>
          <a:p>
            <a:r>
              <a:rPr lang="en-US" dirty="0"/>
              <a:t>Resources</a:t>
            </a:r>
          </a:p>
          <a:p>
            <a:r>
              <a:rPr lang="en-US" dirty="0"/>
              <a:t>Q&amp;A</a:t>
            </a:r>
            <a:endParaRPr lang="pl-PL" dirty="0"/>
          </a:p>
        </p:txBody>
      </p:sp>
      <p:sp>
        <p:nvSpPr>
          <p:cNvPr id="4" name="Strzałka: pięciokąt 3">
            <a:extLst>
              <a:ext uri="{FF2B5EF4-FFF2-40B4-BE49-F238E27FC236}">
                <a16:creationId xmlns:a16="http://schemas.microsoft.com/office/drawing/2014/main" id="{2A96948E-A7BF-4659-ABE5-38F4FC34CE90}"/>
              </a:ext>
            </a:extLst>
          </p:cNvPr>
          <p:cNvSpPr/>
          <p:nvPr/>
        </p:nvSpPr>
        <p:spPr>
          <a:xfrm>
            <a:off x="-108520" y="4293096"/>
            <a:ext cx="4320480" cy="432048"/>
          </a:xfrm>
          <a:prstGeom prst="homePlate">
            <a:avLst/>
          </a:prstGeom>
          <a:solidFill>
            <a:schemeClr val="bg1">
              <a:alpha val="0"/>
            </a:schemeClr>
          </a:solidFill>
          <a:ln w="38100">
            <a:solidFill>
              <a:srgbClr val="E46C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40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Monitoring</a:t>
            </a:r>
            <a:endParaRPr lang="pl-PL" dirty="0"/>
          </a:p>
        </p:txBody>
      </p:sp>
      <p:sp>
        <p:nvSpPr>
          <p:cNvPr id="3" name="Symbol zastępczy zawartości 2"/>
          <p:cNvSpPr>
            <a:spLocks noGrp="1"/>
          </p:cNvSpPr>
          <p:nvPr>
            <p:ph idx="1"/>
          </p:nvPr>
        </p:nvSpPr>
        <p:spPr>
          <a:xfrm>
            <a:off x="457200" y="1600206"/>
            <a:ext cx="8867328" cy="4525963"/>
          </a:xfrm>
        </p:spPr>
        <p:txBody>
          <a:bodyPr>
            <a:normAutofit/>
          </a:bodyPr>
          <a:lstStyle/>
          <a:p>
            <a:r>
              <a:rPr lang="en-US" dirty="0"/>
              <a:t>Files</a:t>
            </a:r>
          </a:p>
          <a:p>
            <a:r>
              <a:rPr lang="en-US" dirty="0"/>
              <a:t>Server logs, Query Log, Error log</a:t>
            </a:r>
          </a:p>
          <a:p>
            <a:r>
              <a:rPr lang="en-US" dirty="0"/>
              <a:t>Flight recorder</a:t>
            </a:r>
          </a:p>
          <a:p>
            <a:r>
              <a:rPr lang="en-US" dirty="0"/>
              <a:t>SQL Server Profiler</a:t>
            </a:r>
          </a:p>
          <a:p>
            <a:r>
              <a:rPr lang="en-US" dirty="0"/>
              <a:t>Extended Events</a:t>
            </a:r>
          </a:p>
          <a:p>
            <a:r>
              <a:rPr lang="en-US" dirty="0"/>
              <a:t>Performance Monitor</a:t>
            </a:r>
          </a:p>
          <a:p>
            <a:r>
              <a:rPr lang="en-US" b="1" dirty="0"/>
              <a:t>DMV’s</a:t>
            </a:r>
          </a:p>
          <a:p>
            <a:r>
              <a:rPr lang="en-US" dirty="0"/>
              <a:t>Others (BI Sentry for AS, </a:t>
            </a:r>
            <a:r>
              <a:rPr lang="en-US" dirty="0" err="1"/>
              <a:t>SQLSrvAnalysisSrvcs</a:t>
            </a:r>
            <a:r>
              <a:rPr lang="en-US" dirty="0"/>
              <a:t>, SSAS SP, asactivityviewer2012)</a:t>
            </a:r>
          </a:p>
          <a:p>
            <a:r>
              <a:rPr lang="en-US" b="1" dirty="0"/>
              <a:t>Custom </a:t>
            </a:r>
            <a:r>
              <a:rPr lang="en-US" dirty="0"/>
              <a:t>(above + C# / </a:t>
            </a:r>
            <a:r>
              <a:rPr lang="en-US" dirty="0" err="1"/>
              <a:t>Powershell</a:t>
            </a:r>
            <a:r>
              <a:rPr lang="en-US" dirty="0"/>
              <a:t> / whatever ) </a:t>
            </a:r>
            <a:r>
              <a:rPr lang="en-US" dirty="0" err="1"/>
              <a:t>ie</a:t>
            </a:r>
            <a:r>
              <a:rPr lang="en-US" dirty="0"/>
              <a:t> my </a:t>
            </a:r>
            <a:r>
              <a:rPr lang="en-US" dirty="0" err="1"/>
              <a:t>ssas_toolbox</a:t>
            </a:r>
            <a:endParaRPr lang="en-US" dirty="0"/>
          </a:p>
          <a:p>
            <a:r>
              <a:rPr lang="en-US" dirty="0"/>
              <a:t>More details </a:t>
            </a:r>
          </a:p>
          <a:p>
            <a:pPr marL="0" indent="0">
              <a:buNone/>
            </a:pPr>
            <a:r>
              <a:rPr lang="en-US" dirty="0">
                <a:hlinkClick r:id="rId3"/>
              </a:rPr>
              <a:t>[PL] </a:t>
            </a:r>
            <a:r>
              <a:rPr lang="en-US" dirty="0" err="1">
                <a:hlinkClick r:id="rId3"/>
              </a:rPr>
              <a:t>Metody</a:t>
            </a:r>
            <a:r>
              <a:rPr lang="en-US" dirty="0">
                <a:hlinkClick r:id="rId3"/>
              </a:rPr>
              <a:t> </a:t>
            </a:r>
            <a:r>
              <a:rPr lang="en-US" dirty="0" err="1">
                <a:hlinkClick r:id="rId3"/>
              </a:rPr>
              <a:t>monitorowania</a:t>
            </a:r>
            <a:r>
              <a:rPr lang="en-US" dirty="0">
                <a:hlinkClick r:id="rId3"/>
              </a:rPr>
              <a:t> </a:t>
            </a:r>
            <a:r>
              <a:rPr lang="en-US" dirty="0" err="1">
                <a:hlinkClick r:id="rId3"/>
              </a:rPr>
              <a:t>i</a:t>
            </a:r>
            <a:r>
              <a:rPr lang="en-US" dirty="0">
                <a:hlinkClick r:id="rId3"/>
              </a:rPr>
              <a:t> </a:t>
            </a:r>
            <a:r>
              <a:rPr lang="en-US" dirty="0" err="1">
                <a:hlinkClick r:id="rId3"/>
              </a:rPr>
              <a:t>optymalizacji</a:t>
            </a:r>
            <a:r>
              <a:rPr lang="en-US" dirty="0">
                <a:hlinkClick r:id="rId3"/>
              </a:rPr>
              <a:t> SQL Server Analysis Services (SSAS)</a:t>
            </a:r>
            <a:r>
              <a:rPr lang="en-US" dirty="0"/>
              <a:t> </a:t>
            </a:r>
          </a:p>
          <a:p>
            <a:endParaRPr lang="pl-PL" dirty="0"/>
          </a:p>
        </p:txBody>
      </p:sp>
    </p:spTree>
    <p:extLst>
      <p:ext uri="{BB962C8B-B14F-4D97-AF65-F5344CB8AC3E}">
        <p14:creationId xmlns:p14="http://schemas.microsoft.com/office/powerpoint/2010/main" val="3580384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Agenda</a:t>
            </a:r>
            <a:endParaRPr lang="pl-PL" dirty="0"/>
          </a:p>
        </p:txBody>
      </p:sp>
      <p:sp>
        <p:nvSpPr>
          <p:cNvPr id="3" name="Symbol zastępczy zawartości 2"/>
          <p:cNvSpPr>
            <a:spLocks noGrp="1"/>
          </p:cNvSpPr>
          <p:nvPr>
            <p:ph idx="1"/>
          </p:nvPr>
        </p:nvSpPr>
        <p:spPr>
          <a:xfrm>
            <a:off x="457200" y="1600206"/>
            <a:ext cx="8229600" cy="4781122"/>
          </a:xfrm>
        </p:spPr>
        <p:txBody>
          <a:bodyPr>
            <a:normAutofit/>
          </a:bodyPr>
          <a:lstStyle/>
          <a:p>
            <a:r>
              <a:rPr lang="en-US" dirty="0"/>
              <a:t>Introduction</a:t>
            </a:r>
          </a:p>
          <a:p>
            <a:r>
              <a:rPr lang="en-US" b="1" dirty="0"/>
              <a:t>Analyzing the current state</a:t>
            </a:r>
          </a:p>
          <a:p>
            <a:r>
              <a:rPr lang="en-US" b="1" dirty="0"/>
              <a:t>Database design</a:t>
            </a:r>
          </a:p>
          <a:p>
            <a:r>
              <a:rPr lang="en-US" b="1" dirty="0"/>
              <a:t>Cube design</a:t>
            </a:r>
          </a:p>
          <a:p>
            <a:r>
              <a:rPr lang="en-US" b="1" dirty="0"/>
              <a:t>Deployment</a:t>
            </a:r>
          </a:p>
          <a:p>
            <a:r>
              <a:rPr lang="en-US" b="1" dirty="0"/>
              <a:t>Server</a:t>
            </a:r>
          </a:p>
          <a:p>
            <a:r>
              <a:rPr lang="en-US" b="1" dirty="0"/>
              <a:t>Processing</a:t>
            </a:r>
          </a:p>
          <a:p>
            <a:r>
              <a:rPr lang="en-US" b="1" dirty="0"/>
              <a:t>Monitoring</a:t>
            </a:r>
          </a:p>
          <a:p>
            <a:r>
              <a:rPr lang="en-US" b="1" dirty="0"/>
              <a:t>Documentation</a:t>
            </a:r>
          </a:p>
          <a:p>
            <a:r>
              <a:rPr lang="en-US" dirty="0"/>
              <a:t>Recap</a:t>
            </a:r>
          </a:p>
          <a:p>
            <a:r>
              <a:rPr lang="en-US" dirty="0"/>
              <a:t>Resources</a:t>
            </a:r>
          </a:p>
          <a:p>
            <a:r>
              <a:rPr lang="en-US" dirty="0"/>
              <a:t>Q&amp;A</a:t>
            </a:r>
            <a:endParaRPr lang="pl-PL" dirty="0"/>
          </a:p>
        </p:txBody>
      </p:sp>
      <p:sp>
        <p:nvSpPr>
          <p:cNvPr id="4" name="Strzałka: pięciokąt 3">
            <a:extLst>
              <a:ext uri="{FF2B5EF4-FFF2-40B4-BE49-F238E27FC236}">
                <a16:creationId xmlns:a16="http://schemas.microsoft.com/office/drawing/2014/main" id="{2A96948E-A7BF-4659-ABE5-38F4FC34CE90}"/>
              </a:ext>
            </a:extLst>
          </p:cNvPr>
          <p:cNvSpPr/>
          <p:nvPr/>
        </p:nvSpPr>
        <p:spPr>
          <a:xfrm>
            <a:off x="-180528" y="4686232"/>
            <a:ext cx="4320480" cy="432048"/>
          </a:xfrm>
          <a:prstGeom prst="homePlate">
            <a:avLst/>
          </a:prstGeom>
          <a:solidFill>
            <a:schemeClr val="bg1">
              <a:alpha val="0"/>
            </a:schemeClr>
          </a:solidFill>
          <a:ln w="38100">
            <a:solidFill>
              <a:srgbClr val="E46C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4063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Documentation</a:t>
            </a:r>
            <a:endParaRPr lang="pl-PL" dirty="0"/>
          </a:p>
        </p:txBody>
      </p:sp>
      <p:sp>
        <p:nvSpPr>
          <p:cNvPr id="3" name="Symbol zastępczy zawartości 2"/>
          <p:cNvSpPr>
            <a:spLocks noGrp="1"/>
          </p:cNvSpPr>
          <p:nvPr>
            <p:ph idx="1"/>
          </p:nvPr>
        </p:nvSpPr>
        <p:spPr>
          <a:xfrm>
            <a:off x="457200" y="1600206"/>
            <a:ext cx="9155360" cy="4637106"/>
          </a:xfrm>
        </p:spPr>
        <p:txBody>
          <a:bodyPr>
            <a:normAutofit/>
          </a:bodyPr>
          <a:lstStyle/>
          <a:p>
            <a:r>
              <a:rPr lang="en-US" dirty="0"/>
              <a:t>How do you document SSAS/cubes? </a:t>
            </a:r>
          </a:p>
          <a:p>
            <a:r>
              <a:rPr lang="en-US" dirty="0"/>
              <a:t>Technical and/or user documentation? </a:t>
            </a:r>
          </a:p>
          <a:p>
            <a:r>
              <a:rPr lang="en-US" dirty="0"/>
              <a:t>Possibilities:</a:t>
            </a:r>
          </a:p>
          <a:p>
            <a:pPr lvl="1"/>
            <a:r>
              <a:rPr lang="en-US" sz="2100" dirty="0"/>
              <a:t>Handwriting</a:t>
            </a:r>
          </a:p>
          <a:p>
            <a:pPr lvl="1"/>
            <a:r>
              <a:rPr lang="en-US" sz="2100" b="1" dirty="0"/>
              <a:t>Azure Data Catalog</a:t>
            </a:r>
          </a:p>
          <a:p>
            <a:pPr lvl="1"/>
            <a:r>
              <a:rPr lang="en-US" sz="2100" dirty="0"/>
              <a:t>Using </a:t>
            </a:r>
            <a:r>
              <a:rPr lang="en-US" sz="2100" b="1" dirty="0"/>
              <a:t>DMV</a:t>
            </a:r>
            <a:r>
              <a:rPr lang="en-US" sz="2100" dirty="0"/>
              <a:t> </a:t>
            </a:r>
            <a:br>
              <a:rPr lang="en-US" sz="2100" dirty="0"/>
            </a:br>
            <a:r>
              <a:rPr lang="en-US" sz="2100" dirty="0">
                <a:hlinkClick r:id="rId3"/>
              </a:rPr>
              <a:t>Automating SSAS cube documentation using SSRS DMV and Spatial Data</a:t>
            </a:r>
            <a:endParaRPr lang="en-US" sz="2100" dirty="0"/>
          </a:p>
          <a:p>
            <a:pPr lvl="1"/>
            <a:endParaRPr lang="en-US" sz="2100" b="1" dirty="0"/>
          </a:p>
          <a:p>
            <a:endParaRPr lang="pl-PL" dirty="0"/>
          </a:p>
        </p:txBody>
      </p:sp>
      <p:pic>
        <p:nvPicPr>
          <p:cNvPr id="9" name="Obraz 8">
            <a:extLst>
              <a:ext uri="{FF2B5EF4-FFF2-40B4-BE49-F238E27FC236}">
                <a16:creationId xmlns:a16="http://schemas.microsoft.com/office/drawing/2014/main" id="{020227B6-3F91-4822-8CFF-8427379DF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826368"/>
            <a:ext cx="2602632" cy="2602632"/>
          </a:xfrm>
          <a:prstGeom prst="rect">
            <a:avLst/>
          </a:prstGeom>
        </p:spPr>
      </p:pic>
      <p:sp>
        <p:nvSpPr>
          <p:cNvPr id="10" name="Prostokąt 9">
            <a:extLst>
              <a:ext uri="{FF2B5EF4-FFF2-40B4-BE49-F238E27FC236}">
                <a16:creationId xmlns:a16="http://schemas.microsoft.com/office/drawing/2014/main" id="{6F03E9B8-6C34-47DE-8E21-CA3C5084889C}"/>
              </a:ext>
            </a:extLst>
          </p:cNvPr>
          <p:cNvSpPr/>
          <p:nvPr/>
        </p:nvSpPr>
        <p:spPr>
          <a:xfrm>
            <a:off x="6804248" y="3370936"/>
            <a:ext cx="1439946" cy="369332"/>
          </a:xfrm>
          <a:prstGeom prst="rect">
            <a:avLst/>
          </a:prstGeom>
        </p:spPr>
        <p:txBody>
          <a:bodyPr wrap="none">
            <a:spAutoFit/>
          </a:bodyPr>
          <a:lstStyle/>
          <a:p>
            <a:r>
              <a:rPr lang="en-US" dirty="0"/>
              <a:t>Data Steward</a:t>
            </a:r>
          </a:p>
        </p:txBody>
      </p:sp>
    </p:spTree>
    <p:extLst>
      <p:ext uri="{BB962C8B-B14F-4D97-AF65-F5344CB8AC3E}">
        <p14:creationId xmlns:p14="http://schemas.microsoft.com/office/powerpoint/2010/main" val="1083581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Agenda</a:t>
            </a:r>
            <a:endParaRPr lang="pl-PL" dirty="0"/>
          </a:p>
        </p:txBody>
      </p:sp>
      <p:sp>
        <p:nvSpPr>
          <p:cNvPr id="3" name="Symbol zastępczy zawartości 2"/>
          <p:cNvSpPr>
            <a:spLocks noGrp="1"/>
          </p:cNvSpPr>
          <p:nvPr>
            <p:ph idx="1"/>
          </p:nvPr>
        </p:nvSpPr>
        <p:spPr>
          <a:xfrm>
            <a:off x="457200" y="1600206"/>
            <a:ext cx="8229600" cy="4781122"/>
          </a:xfrm>
        </p:spPr>
        <p:txBody>
          <a:bodyPr>
            <a:normAutofit/>
          </a:bodyPr>
          <a:lstStyle/>
          <a:p>
            <a:r>
              <a:rPr lang="en-US" dirty="0"/>
              <a:t>Introduction</a:t>
            </a:r>
          </a:p>
          <a:p>
            <a:r>
              <a:rPr lang="en-US" b="1" dirty="0"/>
              <a:t>Analyzing the current state</a:t>
            </a:r>
          </a:p>
          <a:p>
            <a:r>
              <a:rPr lang="en-US" b="1" dirty="0"/>
              <a:t>Database design</a:t>
            </a:r>
          </a:p>
          <a:p>
            <a:r>
              <a:rPr lang="en-US" b="1" dirty="0"/>
              <a:t>Cube design</a:t>
            </a:r>
          </a:p>
          <a:p>
            <a:r>
              <a:rPr lang="en-US" b="1" dirty="0"/>
              <a:t>Deployment</a:t>
            </a:r>
          </a:p>
          <a:p>
            <a:r>
              <a:rPr lang="en-US" b="1" dirty="0"/>
              <a:t>Server</a:t>
            </a:r>
          </a:p>
          <a:p>
            <a:r>
              <a:rPr lang="en-US" b="1" dirty="0"/>
              <a:t>Processing</a:t>
            </a:r>
          </a:p>
          <a:p>
            <a:r>
              <a:rPr lang="en-US" b="1" dirty="0"/>
              <a:t>Monitoring</a:t>
            </a:r>
          </a:p>
          <a:p>
            <a:r>
              <a:rPr lang="en-US" b="1" dirty="0"/>
              <a:t>Documentation</a:t>
            </a:r>
          </a:p>
          <a:p>
            <a:r>
              <a:rPr lang="en-US" dirty="0"/>
              <a:t>Recap</a:t>
            </a:r>
          </a:p>
          <a:p>
            <a:r>
              <a:rPr lang="en-US" dirty="0"/>
              <a:t>Resources</a:t>
            </a:r>
          </a:p>
          <a:p>
            <a:r>
              <a:rPr lang="en-US" dirty="0"/>
              <a:t>Q&amp;A</a:t>
            </a:r>
            <a:endParaRPr lang="pl-PL" dirty="0"/>
          </a:p>
        </p:txBody>
      </p:sp>
      <p:sp>
        <p:nvSpPr>
          <p:cNvPr id="4" name="Strzałka: pięciokąt 3">
            <a:extLst>
              <a:ext uri="{FF2B5EF4-FFF2-40B4-BE49-F238E27FC236}">
                <a16:creationId xmlns:a16="http://schemas.microsoft.com/office/drawing/2014/main" id="{2A96948E-A7BF-4659-ABE5-38F4FC34CE90}"/>
              </a:ext>
            </a:extLst>
          </p:cNvPr>
          <p:cNvSpPr/>
          <p:nvPr/>
        </p:nvSpPr>
        <p:spPr>
          <a:xfrm>
            <a:off x="-108520" y="5041770"/>
            <a:ext cx="4320480" cy="432048"/>
          </a:xfrm>
          <a:prstGeom prst="homePlate">
            <a:avLst/>
          </a:prstGeom>
          <a:solidFill>
            <a:schemeClr val="bg1">
              <a:alpha val="0"/>
            </a:schemeClr>
          </a:solidFill>
          <a:ln w="38100">
            <a:solidFill>
              <a:srgbClr val="E46C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4502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Why this session / Introduction</a:t>
            </a:r>
            <a:endParaRPr lang="pl-PL" dirty="0"/>
          </a:p>
        </p:txBody>
      </p:sp>
      <p:sp>
        <p:nvSpPr>
          <p:cNvPr id="3" name="Symbol zastępczy zawartości 2"/>
          <p:cNvSpPr>
            <a:spLocks noGrp="1"/>
          </p:cNvSpPr>
          <p:nvPr>
            <p:ph idx="1"/>
          </p:nvPr>
        </p:nvSpPr>
        <p:spPr/>
        <p:txBody>
          <a:bodyPr/>
          <a:lstStyle/>
          <a:p>
            <a:r>
              <a:rPr lang="en-US" dirty="0"/>
              <a:t>I love cubes…</a:t>
            </a:r>
          </a:p>
          <a:p>
            <a:r>
              <a:rPr lang="en-US" dirty="0"/>
              <a:t>I had an experience…</a:t>
            </a:r>
          </a:p>
          <a:p>
            <a:r>
              <a:rPr lang="en-US" dirty="0"/>
              <a:t>I tough I know everything…</a:t>
            </a:r>
          </a:p>
          <a:p>
            <a:r>
              <a:rPr lang="en-US" dirty="0"/>
              <a:t>Large DWH / cube (3TB+)</a:t>
            </a:r>
          </a:p>
          <a:p>
            <a:r>
              <a:rPr lang="en-US" dirty="0"/>
              <a:t>Idea</a:t>
            </a:r>
          </a:p>
          <a:p>
            <a:pPr lvl="1"/>
            <a:r>
              <a:rPr lang="en-US" dirty="0"/>
              <a:t>Best practices</a:t>
            </a:r>
          </a:p>
          <a:p>
            <a:pPr lvl="1"/>
            <a:r>
              <a:rPr lang="en-US" dirty="0"/>
              <a:t>Real case scenarios </a:t>
            </a:r>
          </a:p>
          <a:p>
            <a:r>
              <a:rPr lang="en-US" dirty="0"/>
              <a:t>Rather for advanced users</a:t>
            </a:r>
            <a:endParaRPr lang="pl-PL" dirty="0"/>
          </a:p>
          <a:p>
            <a:r>
              <a:rPr lang="pl-PL" dirty="0" err="1"/>
              <a:t>There</a:t>
            </a:r>
            <a:r>
              <a:rPr lang="pl-PL" dirty="0"/>
              <a:t> </a:t>
            </a:r>
            <a:r>
              <a:rPr lang="pl-PL" dirty="0" err="1"/>
              <a:t>is</a:t>
            </a:r>
            <a:r>
              <a:rPr lang="pl-PL" dirty="0"/>
              <a:t> a lot of </a:t>
            </a:r>
            <a:r>
              <a:rPr lang="pl-PL" dirty="0" err="1"/>
              <a:t>stuff</a:t>
            </a:r>
            <a:r>
              <a:rPr lang="pl-PL" dirty="0"/>
              <a:t>…</a:t>
            </a:r>
            <a:endParaRPr lang="en-US" dirty="0"/>
          </a:p>
        </p:txBody>
      </p:sp>
      <p:pic>
        <p:nvPicPr>
          <p:cNvPr id="1026" name="Picture 2" descr="https://scontent-waw1-1.xx.fbcdn.net/v/t35.18174-12/20883875_10159182079265704_886547327_o.jpg?_nc_cat=0&amp;oh=2c20ca3e56223ecdee31aa2815538c20&amp;oe=5AF1F84F">
            <a:extLst>
              <a:ext uri="{FF2B5EF4-FFF2-40B4-BE49-F238E27FC236}">
                <a16:creationId xmlns:a16="http://schemas.microsoft.com/office/drawing/2014/main" id="{AAB3D767-74C6-4513-89A4-D9353C09AA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9141" y="1600206"/>
            <a:ext cx="5324859" cy="3991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494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Recap</a:t>
            </a:r>
            <a:endParaRPr lang="pl-PL" dirty="0"/>
          </a:p>
        </p:txBody>
      </p:sp>
      <p:sp>
        <p:nvSpPr>
          <p:cNvPr id="3" name="Symbol zastępczy zawartości 2"/>
          <p:cNvSpPr>
            <a:spLocks noGrp="1"/>
          </p:cNvSpPr>
          <p:nvPr>
            <p:ph idx="1"/>
          </p:nvPr>
        </p:nvSpPr>
        <p:spPr/>
        <p:txBody>
          <a:bodyPr>
            <a:normAutofit/>
          </a:bodyPr>
          <a:lstStyle/>
          <a:p>
            <a:r>
              <a:rPr lang="pl-PL" b="1" dirty="0"/>
              <a:t>The </a:t>
            </a:r>
            <a:r>
              <a:rPr lang="pl-PL" b="1" dirty="0" err="1"/>
              <a:t>size</a:t>
            </a:r>
            <a:r>
              <a:rPr lang="pl-PL" b="1" dirty="0"/>
              <a:t> </a:t>
            </a:r>
            <a:r>
              <a:rPr lang="pl-PL" b="1" dirty="0" err="1"/>
              <a:t>really</a:t>
            </a:r>
            <a:r>
              <a:rPr lang="pl-PL" b="1" dirty="0"/>
              <a:t> </a:t>
            </a:r>
            <a:r>
              <a:rPr lang="pl-PL" b="1" dirty="0" err="1"/>
              <a:t>matters</a:t>
            </a:r>
            <a:endParaRPr lang="pl-PL" b="1" dirty="0"/>
          </a:p>
          <a:p>
            <a:r>
              <a:rPr lang="pl-PL" dirty="0"/>
              <a:t>Start with </a:t>
            </a:r>
            <a:r>
              <a:rPr lang="pl-PL" dirty="0" err="1"/>
              <a:t>analyzing</a:t>
            </a:r>
            <a:r>
              <a:rPr lang="pl-PL" dirty="0"/>
              <a:t> the </a:t>
            </a:r>
            <a:r>
              <a:rPr lang="pl-PL" dirty="0" err="1"/>
              <a:t>current</a:t>
            </a:r>
            <a:r>
              <a:rPr lang="pl-PL" dirty="0"/>
              <a:t> </a:t>
            </a:r>
            <a:r>
              <a:rPr lang="pl-PL" dirty="0" err="1"/>
              <a:t>state</a:t>
            </a:r>
            <a:endParaRPr lang="pl-PL" dirty="0"/>
          </a:p>
          <a:p>
            <a:r>
              <a:rPr lang="pl-PL" dirty="0" err="1"/>
              <a:t>Try</a:t>
            </a:r>
            <a:r>
              <a:rPr lang="pl-PL" dirty="0"/>
              <a:t> to </a:t>
            </a:r>
            <a:r>
              <a:rPr lang="pl-PL" dirty="0" err="1"/>
              <a:t>remove</a:t>
            </a:r>
            <a:r>
              <a:rPr lang="pl-PL" dirty="0"/>
              <a:t> </a:t>
            </a:r>
            <a:r>
              <a:rPr lang="pl-PL" dirty="0" err="1"/>
              <a:t>all</a:t>
            </a:r>
            <a:r>
              <a:rPr lang="pl-PL" dirty="0"/>
              <a:t> </a:t>
            </a:r>
            <a:r>
              <a:rPr lang="pl-PL" dirty="0" err="1"/>
              <a:t>unncecesary</a:t>
            </a:r>
            <a:r>
              <a:rPr lang="pl-PL" dirty="0"/>
              <a:t> </a:t>
            </a:r>
            <a:r>
              <a:rPr lang="pl-PL" dirty="0" err="1"/>
              <a:t>objects</a:t>
            </a:r>
            <a:endParaRPr lang="pl-PL" dirty="0"/>
          </a:p>
          <a:p>
            <a:r>
              <a:rPr lang="pl-PL" dirty="0" err="1"/>
              <a:t>Follow</a:t>
            </a:r>
            <a:r>
              <a:rPr lang="pl-PL" dirty="0"/>
              <a:t> </a:t>
            </a:r>
            <a:r>
              <a:rPr lang="pl-PL" dirty="0" err="1"/>
              <a:t>best</a:t>
            </a:r>
            <a:r>
              <a:rPr lang="pl-PL" dirty="0"/>
              <a:t> </a:t>
            </a:r>
            <a:r>
              <a:rPr lang="pl-PL" dirty="0" err="1"/>
              <a:t>practicies</a:t>
            </a:r>
            <a:endParaRPr lang="pl-PL" dirty="0"/>
          </a:p>
          <a:p>
            <a:r>
              <a:rPr lang="pl-PL" dirty="0" err="1"/>
              <a:t>Always</a:t>
            </a:r>
            <a:r>
              <a:rPr lang="pl-PL" dirty="0"/>
              <a:t> monitor</a:t>
            </a:r>
            <a:endParaRPr lang="en-US" dirty="0"/>
          </a:p>
          <a:p>
            <a:r>
              <a:rPr lang="en-US" b="1" dirty="0"/>
              <a:t>Don’t forget to teach, sell and promote the cube to the business users</a:t>
            </a:r>
          </a:p>
          <a:p>
            <a:r>
              <a:rPr lang="en-US" dirty="0"/>
              <a:t>Enjoy developing SSAS</a:t>
            </a:r>
          </a:p>
        </p:txBody>
      </p:sp>
    </p:spTree>
    <p:extLst>
      <p:ext uri="{BB962C8B-B14F-4D97-AF65-F5344CB8AC3E}">
        <p14:creationId xmlns:p14="http://schemas.microsoft.com/office/powerpoint/2010/main" val="2469012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Also…</a:t>
            </a:r>
            <a:endParaRPr lang="pl-PL" dirty="0"/>
          </a:p>
        </p:txBody>
      </p:sp>
      <p:sp>
        <p:nvSpPr>
          <p:cNvPr id="3" name="Symbol zastępczy zawartości 2"/>
          <p:cNvSpPr>
            <a:spLocks noGrp="1"/>
          </p:cNvSpPr>
          <p:nvPr>
            <p:ph idx="1"/>
          </p:nvPr>
        </p:nvSpPr>
        <p:spPr>
          <a:xfrm>
            <a:off x="457200" y="1600206"/>
            <a:ext cx="8229600" cy="4983156"/>
          </a:xfrm>
        </p:spPr>
        <p:txBody>
          <a:bodyPr>
            <a:normAutofit lnSpcReduction="10000"/>
          </a:bodyPr>
          <a:lstStyle/>
          <a:p>
            <a:r>
              <a:rPr lang="en-US" dirty="0"/>
              <a:t>Also, the Multidimensional SSAS in on the roadmap for Azure SSAS!!</a:t>
            </a:r>
            <a:br>
              <a:rPr lang="en-US" dirty="0"/>
            </a:br>
            <a:endParaRPr lang="en-US" dirty="0"/>
          </a:p>
          <a:p>
            <a:endParaRPr lang="en-US" dirty="0">
              <a:hlinkClick r:id="rId3"/>
            </a:endParaRPr>
          </a:p>
          <a:p>
            <a:pPr marL="0" indent="0">
              <a:buNone/>
            </a:pPr>
            <a:endParaRPr lang="en-US" dirty="0">
              <a:hlinkClick r:id="rId3"/>
            </a:endParaRPr>
          </a:p>
          <a:p>
            <a:pPr marL="0" indent="0">
              <a:buNone/>
            </a:pPr>
            <a:endParaRPr lang="en-US" dirty="0">
              <a:hlinkClick r:id="rId3"/>
            </a:endParaRPr>
          </a:p>
          <a:p>
            <a:pPr marL="0" indent="0">
              <a:buNone/>
            </a:pPr>
            <a:endParaRPr lang="en-US" dirty="0">
              <a:hlinkClick r:id="rId3"/>
            </a:endParaRPr>
          </a:p>
          <a:p>
            <a:pPr marL="0" indent="0">
              <a:buNone/>
            </a:pPr>
            <a:endParaRPr lang="en-US" dirty="0">
              <a:hlinkClick r:id="rId3"/>
            </a:endParaRPr>
          </a:p>
          <a:p>
            <a:pPr marL="0" indent="0">
              <a:buNone/>
            </a:pPr>
            <a:endParaRPr lang="en-US" dirty="0">
              <a:hlinkClick r:id="rId3"/>
            </a:endParaRPr>
          </a:p>
          <a:p>
            <a:pPr marL="0" indent="0">
              <a:buNone/>
            </a:pPr>
            <a:endParaRPr lang="en-US" dirty="0">
              <a:hlinkClick r:id="rId3"/>
            </a:endParaRPr>
          </a:p>
          <a:p>
            <a:pPr marL="0" indent="0">
              <a:buNone/>
            </a:pPr>
            <a:endParaRPr lang="en-US" dirty="0">
              <a:hlinkClick r:id="rId3"/>
            </a:endParaRPr>
          </a:p>
          <a:p>
            <a:pPr marL="0" indent="0">
              <a:buNone/>
            </a:pPr>
            <a:endParaRPr lang="en-US" dirty="0">
              <a:hlinkClick r:id="rId3"/>
            </a:endParaRPr>
          </a:p>
          <a:p>
            <a:pPr marL="0" indent="0">
              <a:buNone/>
            </a:pPr>
            <a:endParaRPr lang="en-US" dirty="0">
              <a:hlinkClick r:id="rId3"/>
            </a:endParaRPr>
          </a:p>
          <a:p>
            <a:pPr marL="0" indent="0">
              <a:buNone/>
            </a:pPr>
            <a:r>
              <a:rPr lang="en-US" sz="2300" dirty="0">
                <a:hlinkClick r:id="rId3"/>
              </a:rPr>
              <a:t>[Source]</a:t>
            </a:r>
            <a:endParaRPr lang="pl-PL" sz="2300" dirty="0"/>
          </a:p>
          <a:p>
            <a:endParaRPr lang="en-US" dirty="0"/>
          </a:p>
          <a:p>
            <a:endParaRPr lang="pl-PL" dirty="0"/>
          </a:p>
        </p:txBody>
      </p:sp>
      <p:pic>
        <p:nvPicPr>
          <p:cNvPr id="4" name="Obraz 3">
            <a:extLst>
              <a:ext uri="{FF2B5EF4-FFF2-40B4-BE49-F238E27FC236}">
                <a16:creationId xmlns:a16="http://schemas.microsoft.com/office/drawing/2014/main" id="{B83B6C59-375F-4131-9C23-719DEFCC3180}"/>
              </a:ext>
            </a:extLst>
          </p:cNvPr>
          <p:cNvPicPr>
            <a:picLocks noChangeAspect="1"/>
          </p:cNvPicPr>
          <p:nvPr/>
        </p:nvPicPr>
        <p:blipFill>
          <a:blip r:embed="rId4"/>
          <a:stretch>
            <a:fillRect/>
          </a:stretch>
        </p:blipFill>
        <p:spPr>
          <a:xfrm>
            <a:off x="590550" y="2120112"/>
            <a:ext cx="7962900" cy="3486150"/>
          </a:xfrm>
          <a:prstGeom prst="rect">
            <a:avLst/>
          </a:prstGeom>
        </p:spPr>
      </p:pic>
    </p:spTree>
    <p:extLst>
      <p:ext uri="{BB962C8B-B14F-4D97-AF65-F5344CB8AC3E}">
        <p14:creationId xmlns:p14="http://schemas.microsoft.com/office/powerpoint/2010/main" val="1311440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Agenda</a:t>
            </a:r>
            <a:endParaRPr lang="pl-PL" dirty="0"/>
          </a:p>
        </p:txBody>
      </p:sp>
      <p:sp>
        <p:nvSpPr>
          <p:cNvPr id="3" name="Symbol zastępczy zawartości 2"/>
          <p:cNvSpPr>
            <a:spLocks noGrp="1"/>
          </p:cNvSpPr>
          <p:nvPr>
            <p:ph idx="1"/>
          </p:nvPr>
        </p:nvSpPr>
        <p:spPr>
          <a:xfrm>
            <a:off x="457200" y="1600206"/>
            <a:ext cx="8229600" cy="4781122"/>
          </a:xfrm>
        </p:spPr>
        <p:txBody>
          <a:bodyPr>
            <a:normAutofit/>
          </a:bodyPr>
          <a:lstStyle/>
          <a:p>
            <a:r>
              <a:rPr lang="en-US" dirty="0"/>
              <a:t>Introduction</a:t>
            </a:r>
          </a:p>
          <a:p>
            <a:r>
              <a:rPr lang="en-US" b="1" dirty="0"/>
              <a:t>Analyzing the current state</a:t>
            </a:r>
          </a:p>
          <a:p>
            <a:r>
              <a:rPr lang="en-US" b="1" dirty="0"/>
              <a:t>Database design</a:t>
            </a:r>
          </a:p>
          <a:p>
            <a:r>
              <a:rPr lang="en-US" b="1" dirty="0"/>
              <a:t>Cube design</a:t>
            </a:r>
          </a:p>
          <a:p>
            <a:r>
              <a:rPr lang="en-US" b="1" dirty="0"/>
              <a:t>Deployment</a:t>
            </a:r>
          </a:p>
          <a:p>
            <a:r>
              <a:rPr lang="en-US" b="1" dirty="0"/>
              <a:t>Server</a:t>
            </a:r>
          </a:p>
          <a:p>
            <a:r>
              <a:rPr lang="en-US" b="1" dirty="0"/>
              <a:t>Processing</a:t>
            </a:r>
          </a:p>
          <a:p>
            <a:r>
              <a:rPr lang="en-US" b="1" dirty="0"/>
              <a:t>Monitoring</a:t>
            </a:r>
          </a:p>
          <a:p>
            <a:r>
              <a:rPr lang="en-US" b="1" dirty="0"/>
              <a:t>Documentation</a:t>
            </a:r>
          </a:p>
          <a:p>
            <a:r>
              <a:rPr lang="en-US" dirty="0"/>
              <a:t>Recap</a:t>
            </a:r>
          </a:p>
          <a:p>
            <a:r>
              <a:rPr lang="en-US" dirty="0"/>
              <a:t>Resources</a:t>
            </a:r>
          </a:p>
          <a:p>
            <a:r>
              <a:rPr lang="en-US" dirty="0"/>
              <a:t>Q&amp;A</a:t>
            </a:r>
            <a:endParaRPr lang="pl-PL" dirty="0"/>
          </a:p>
        </p:txBody>
      </p:sp>
      <p:sp>
        <p:nvSpPr>
          <p:cNvPr id="4" name="Strzałka: pięciokąt 3">
            <a:extLst>
              <a:ext uri="{FF2B5EF4-FFF2-40B4-BE49-F238E27FC236}">
                <a16:creationId xmlns:a16="http://schemas.microsoft.com/office/drawing/2014/main" id="{2A96948E-A7BF-4659-ABE5-38F4FC34CE90}"/>
              </a:ext>
            </a:extLst>
          </p:cNvPr>
          <p:cNvSpPr/>
          <p:nvPr/>
        </p:nvSpPr>
        <p:spPr>
          <a:xfrm>
            <a:off x="-108520" y="5426562"/>
            <a:ext cx="4320480" cy="432048"/>
          </a:xfrm>
          <a:prstGeom prst="homePlate">
            <a:avLst/>
          </a:prstGeom>
          <a:solidFill>
            <a:schemeClr val="bg1">
              <a:alpha val="0"/>
            </a:schemeClr>
          </a:solidFill>
          <a:ln w="38100">
            <a:solidFill>
              <a:srgbClr val="E46C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355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Resources</a:t>
            </a:r>
            <a:endParaRPr lang="pl-PL" dirty="0"/>
          </a:p>
        </p:txBody>
      </p:sp>
      <p:sp>
        <p:nvSpPr>
          <p:cNvPr id="3" name="Symbol zastępczy zawartości 2"/>
          <p:cNvSpPr>
            <a:spLocks noGrp="1"/>
          </p:cNvSpPr>
          <p:nvPr>
            <p:ph idx="1"/>
          </p:nvPr>
        </p:nvSpPr>
        <p:spPr>
          <a:xfrm>
            <a:off x="457200" y="1600206"/>
            <a:ext cx="8229600" cy="4781122"/>
          </a:xfrm>
        </p:spPr>
        <p:txBody>
          <a:bodyPr>
            <a:normAutofit lnSpcReduction="10000"/>
          </a:bodyPr>
          <a:lstStyle/>
          <a:p>
            <a:r>
              <a:rPr lang="en-US" dirty="0"/>
              <a:t>This presentation (notes and links)</a:t>
            </a:r>
          </a:p>
          <a:p>
            <a:r>
              <a:rPr lang="en-US" dirty="0"/>
              <a:t>www.pl.seequality.net</a:t>
            </a:r>
          </a:p>
          <a:p>
            <a:r>
              <a:rPr lang="en-US" dirty="0"/>
              <a:t>www.sqlbits.com/content/</a:t>
            </a:r>
          </a:p>
          <a:p>
            <a:r>
              <a:rPr lang="en-US" dirty="0"/>
              <a:t>www.jamesserra.com</a:t>
            </a:r>
          </a:p>
          <a:p>
            <a:r>
              <a:rPr lang="en-US" dirty="0"/>
              <a:t>www.crossjoin.co.uk</a:t>
            </a:r>
          </a:p>
          <a:p>
            <a:r>
              <a:rPr lang="en-US" dirty="0"/>
              <a:t>Dr. John </a:t>
            </a:r>
            <a:r>
              <a:rPr lang="en-US" dirty="0" err="1"/>
              <a:t>Tunnicliffe</a:t>
            </a:r>
            <a:endParaRPr lang="en-US" dirty="0"/>
          </a:p>
          <a:p>
            <a:r>
              <a:rPr lang="en-US" dirty="0"/>
              <a:t>www.sqlshack.com</a:t>
            </a:r>
          </a:p>
          <a:p>
            <a:r>
              <a:rPr lang="en-US" dirty="0"/>
              <a:t>archive.codeplex.com/?p=</a:t>
            </a:r>
            <a:r>
              <a:rPr lang="en-US" dirty="0" err="1"/>
              <a:t>sqlsrvanalysissrvcs</a:t>
            </a:r>
            <a:endParaRPr lang="en-US" dirty="0"/>
          </a:p>
          <a:p>
            <a:r>
              <a:rPr lang="en-US" dirty="0"/>
              <a:t>Book: MSSQL 2008 Analysis Services Unleashed</a:t>
            </a:r>
          </a:p>
          <a:p>
            <a:r>
              <a:rPr lang="en-US" dirty="0"/>
              <a:t>SQLCAT's Guide to BI and Analytics</a:t>
            </a:r>
          </a:p>
          <a:p>
            <a:r>
              <a:rPr lang="en-US" dirty="0"/>
              <a:t>Whitepapers:</a:t>
            </a:r>
          </a:p>
          <a:p>
            <a:pPr lvl="1"/>
            <a:r>
              <a:rPr lang="en-US" dirty="0"/>
              <a:t>Analysis Services 2008 R2 Performance Guide</a:t>
            </a:r>
          </a:p>
          <a:p>
            <a:pPr lvl="1"/>
            <a:r>
              <a:rPr lang="en-US" dirty="0"/>
              <a:t>SQL Server 2008 R2 Analysis Services Operations Guide</a:t>
            </a:r>
          </a:p>
        </p:txBody>
      </p:sp>
      <p:pic>
        <p:nvPicPr>
          <p:cNvPr id="6" name="Obraz 5">
            <a:extLst>
              <a:ext uri="{FF2B5EF4-FFF2-40B4-BE49-F238E27FC236}">
                <a16:creationId xmlns:a16="http://schemas.microsoft.com/office/drawing/2014/main" id="{12F88D15-22F7-4C65-A6ED-F510B1B5D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1268649"/>
            <a:ext cx="2597798" cy="3384599"/>
          </a:xfrm>
          <a:prstGeom prst="rect">
            <a:avLst/>
          </a:prstGeom>
        </p:spPr>
      </p:pic>
    </p:spTree>
    <p:extLst>
      <p:ext uri="{BB962C8B-B14F-4D97-AF65-F5344CB8AC3E}">
        <p14:creationId xmlns:p14="http://schemas.microsoft.com/office/powerpoint/2010/main" val="3590645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Agenda</a:t>
            </a:r>
            <a:endParaRPr lang="pl-PL" dirty="0"/>
          </a:p>
        </p:txBody>
      </p:sp>
      <p:sp>
        <p:nvSpPr>
          <p:cNvPr id="3" name="Symbol zastępczy zawartości 2"/>
          <p:cNvSpPr>
            <a:spLocks noGrp="1"/>
          </p:cNvSpPr>
          <p:nvPr>
            <p:ph idx="1"/>
          </p:nvPr>
        </p:nvSpPr>
        <p:spPr>
          <a:xfrm>
            <a:off x="457200" y="1600206"/>
            <a:ext cx="8229600" cy="4781122"/>
          </a:xfrm>
        </p:spPr>
        <p:txBody>
          <a:bodyPr>
            <a:normAutofit/>
          </a:bodyPr>
          <a:lstStyle/>
          <a:p>
            <a:r>
              <a:rPr lang="en-US" dirty="0"/>
              <a:t>Introduction</a:t>
            </a:r>
          </a:p>
          <a:p>
            <a:r>
              <a:rPr lang="en-US" b="1" dirty="0"/>
              <a:t>Analyzing the current state</a:t>
            </a:r>
          </a:p>
          <a:p>
            <a:r>
              <a:rPr lang="en-US" b="1" dirty="0"/>
              <a:t>Database design</a:t>
            </a:r>
          </a:p>
          <a:p>
            <a:r>
              <a:rPr lang="en-US" b="1" dirty="0"/>
              <a:t>Cube design</a:t>
            </a:r>
          </a:p>
          <a:p>
            <a:r>
              <a:rPr lang="en-US" b="1" dirty="0"/>
              <a:t>Deployment</a:t>
            </a:r>
          </a:p>
          <a:p>
            <a:r>
              <a:rPr lang="en-US" b="1" dirty="0"/>
              <a:t>Server</a:t>
            </a:r>
          </a:p>
          <a:p>
            <a:r>
              <a:rPr lang="en-US" b="1" dirty="0"/>
              <a:t>Processing</a:t>
            </a:r>
          </a:p>
          <a:p>
            <a:r>
              <a:rPr lang="en-US" b="1" dirty="0"/>
              <a:t>Monitoring</a:t>
            </a:r>
          </a:p>
          <a:p>
            <a:r>
              <a:rPr lang="en-US" b="1" dirty="0"/>
              <a:t>Documentation</a:t>
            </a:r>
          </a:p>
          <a:p>
            <a:r>
              <a:rPr lang="en-US" dirty="0"/>
              <a:t>Recap</a:t>
            </a:r>
          </a:p>
          <a:p>
            <a:r>
              <a:rPr lang="en-US" dirty="0"/>
              <a:t>Resources</a:t>
            </a:r>
          </a:p>
          <a:p>
            <a:r>
              <a:rPr lang="en-US" dirty="0"/>
              <a:t>Q&amp;A</a:t>
            </a:r>
            <a:endParaRPr lang="pl-PL" dirty="0"/>
          </a:p>
        </p:txBody>
      </p:sp>
      <p:sp>
        <p:nvSpPr>
          <p:cNvPr id="4" name="Strzałka: pięciokąt 3">
            <a:extLst>
              <a:ext uri="{FF2B5EF4-FFF2-40B4-BE49-F238E27FC236}">
                <a16:creationId xmlns:a16="http://schemas.microsoft.com/office/drawing/2014/main" id="{2A96948E-A7BF-4659-ABE5-38F4FC34CE90}"/>
              </a:ext>
            </a:extLst>
          </p:cNvPr>
          <p:cNvSpPr/>
          <p:nvPr/>
        </p:nvSpPr>
        <p:spPr>
          <a:xfrm>
            <a:off x="-108520" y="5807900"/>
            <a:ext cx="4320480" cy="432048"/>
          </a:xfrm>
          <a:prstGeom prst="homePlate">
            <a:avLst/>
          </a:prstGeom>
          <a:solidFill>
            <a:schemeClr val="bg1">
              <a:alpha val="0"/>
            </a:schemeClr>
          </a:solidFill>
          <a:ln w="38100">
            <a:solidFill>
              <a:srgbClr val="E46C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3286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Q&amp;A</a:t>
            </a:r>
            <a:endParaRPr lang="pl-PL" dirty="0"/>
          </a:p>
        </p:txBody>
      </p:sp>
      <p:sp>
        <p:nvSpPr>
          <p:cNvPr id="3" name="Symbol zastępczy zawartości 2"/>
          <p:cNvSpPr>
            <a:spLocks noGrp="1"/>
          </p:cNvSpPr>
          <p:nvPr>
            <p:ph idx="1"/>
          </p:nvPr>
        </p:nvSpPr>
        <p:spPr>
          <a:xfrm>
            <a:off x="457200" y="4797152"/>
            <a:ext cx="8229600" cy="1329017"/>
          </a:xfrm>
        </p:spPr>
        <p:txBody>
          <a:bodyPr/>
          <a:lstStyle/>
          <a:p>
            <a:pPr marL="0" indent="0">
              <a:buNone/>
            </a:pPr>
            <a:endParaRPr lang="en-US" dirty="0"/>
          </a:p>
          <a:p>
            <a:r>
              <a:rPr lang="en-US" dirty="0"/>
              <a:t>Twitter: </a:t>
            </a:r>
            <a:r>
              <a:rPr lang="pl-PL" b="1" dirty="0">
                <a:hlinkClick r:id="rId3"/>
              </a:rPr>
              <a:t>https://twitter.com/SDrzymala</a:t>
            </a:r>
            <a:endParaRPr lang="en-US" b="1" dirty="0"/>
          </a:p>
          <a:p>
            <a:r>
              <a:rPr lang="en-US" dirty="0"/>
              <a:t>Mail: </a:t>
            </a:r>
            <a:r>
              <a:rPr lang="en-US" b="1" dirty="0">
                <a:hlinkClick r:id="rId4"/>
              </a:rPr>
              <a:t>slawomirdrzymala@outlook.com</a:t>
            </a:r>
            <a:endParaRPr lang="en-US" b="1" dirty="0"/>
          </a:p>
          <a:p>
            <a:endParaRPr lang="pl-PL" dirty="0"/>
          </a:p>
        </p:txBody>
      </p:sp>
      <p:sp>
        <p:nvSpPr>
          <p:cNvPr id="4" name="Prostokąt 3">
            <a:extLst>
              <a:ext uri="{FF2B5EF4-FFF2-40B4-BE49-F238E27FC236}">
                <a16:creationId xmlns:a16="http://schemas.microsoft.com/office/drawing/2014/main" id="{6395815F-C67A-4BB2-828F-389E7E1A003F}"/>
              </a:ext>
            </a:extLst>
          </p:cNvPr>
          <p:cNvSpPr/>
          <p:nvPr/>
        </p:nvSpPr>
        <p:spPr>
          <a:xfrm>
            <a:off x="2123728" y="2492896"/>
            <a:ext cx="5316007" cy="1446550"/>
          </a:xfrm>
          <a:prstGeom prst="rect">
            <a:avLst/>
          </a:prstGeom>
        </p:spPr>
        <p:txBody>
          <a:bodyPr wrap="none">
            <a:spAutoFit/>
          </a:bodyPr>
          <a:lstStyle/>
          <a:p>
            <a:r>
              <a:rPr lang="en-US" sz="8800" dirty="0"/>
              <a:t>Questions?</a:t>
            </a:r>
          </a:p>
        </p:txBody>
      </p:sp>
    </p:spTree>
    <p:extLst>
      <p:ext uri="{BB962C8B-B14F-4D97-AF65-F5344CB8AC3E}">
        <p14:creationId xmlns:p14="http://schemas.microsoft.com/office/powerpoint/2010/main" val="652601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US" dirty="0"/>
              <a:t>SSAS Multidimensional</a:t>
            </a:r>
            <a:br>
              <a:rPr lang="en-US" dirty="0"/>
            </a:br>
            <a:r>
              <a:rPr lang="en-US" dirty="0"/>
              <a:t>optimize for large data warehouse</a:t>
            </a:r>
            <a:endParaRPr lang="pl-PL" dirty="0"/>
          </a:p>
        </p:txBody>
      </p:sp>
      <p:sp>
        <p:nvSpPr>
          <p:cNvPr id="3" name="Podtytuł 2"/>
          <p:cNvSpPr>
            <a:spLocks noGrp="1"/>
          </p:cNvSpPr>
          <p:nvPr>
            <p:ph type="subTitle" idx="1"/>
          </p:nvPr>
        </p:nvSpPr>
        <p:spPr/>
        <p:txBody>
          <a:bodyPr/>
          <a:lstStyle/>
          <a:p>
            <a:r>
              <a:rPr lang="en-US" dirty="0"/>
              <a:t>Sławomir Drzymała</a:t>
            </a:r>
            <a:endParaRPr lang="pl-PL" dirty="0"/>
          </a:p>
        </p:txBody>
      </p:sp>
    </p:spTree>
    <p:extLst>
      <p:ext uri="{BB962C8B-B14F-4D97-AF65-F5344CB8AC3E}">
        <p14:creationId xmlns:p14="http://schemas.microsoft.com/office/powerpoint/2010/main" val="10260914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US" dirty="0"/>
              <a:t>SSAS Multidimensional</a:t>
            </a:r>
            <a:br>
              <a:rPr lang="en-US" dirty="0"/>
            </a:br>
            <a:r>
              <a:rPr lang="en-US" dirty="0"/>
              <a:t>optimize for large data warehouse</a:t>
            </a:r>
            <a:endParaRPr lang="pl-PL" dirty="0"/>
          </a:p>
        </p:txBody>
      </p:sp>
      <p:sp>
        <p:nvSpPr>
          <p:cNvPr id="3" name="Podtytuł 2"/>
          <p:cNvSpPr>
            <a:spLocks noGrp="1"/>
          </p:cNvSpPr>
          <p:nvPr>
            <p:ph type="subTitle" idx="1"/>
          </p:nvPr>
        </p:nvSpPr>
        <p:spPr/>
        <p:txBody>
          <a:bodyPr/>
          <a:lstStyle/>
          <a:p>
            <a:r>
              <a:rPr lang="en-US" dirty="0"/>
              <a:t>Sławomir Drzymała</a:t>
            </a:r>
            <a:endParaRPr lang="pl-PL" dirty="0"/>
          </a:p>
        </p:txBody>
      </p:sp>
    </p:spTree>
    <p:extLst>
      <p:ext uri="{BB962C8B-B14F-4D97-AF65-F5344CB8AC3E}">
        <p14:creationId xmlns:p14="http://schemas.microsoft.com/office/powerpoint/2010/main" val="26562973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ole tekstowe 6">
            <a:extLst>
              <a:ext uri="{FF2B5EF4-FFF2-40B4-BE49-F238E27FC236}">
                <a16:creationId xmlns:a16="http://schemas.microsoft.com/office/drawing/2014/main" id="{D51DD3F8-3A81-4C35-8BDF-BA17C2B1E0A5}"/>
              </a:ext>
            </a:extLst>
          </p:cNvPr>
          <p:cNvSpPr txBox="1"/>
          <p:nvPr/>
        </p:nvSpPr>
        <p:spPr>
          <a:xfrm>
            <a:off x="3470709" y="1196752"/>
            <a:ext cx="2145266" cy="4616648"/>
          </a:xfrm>
          <a:prstGeom prst="rect">
            <a:avLst/>
          </a:prstGeom>
          <a:noFill/>
        </p:spPr>
        <p:txBody>
          <a:bodyPr wrap="none" rtlCol="0">
            <a:spAutoFit/>
          </a:bodyPr>
          <a:lstStyle/>
          <a:p>
            <a:pPr algn="ctr">
              <a:spcBef>
                <a:spcPts val="600"/>
              </a:spcBef>
            </a:pPr>
            <a:r>
              <a:rPr lang="en-US" b="1" dirty="0">
                <a:solidFill>
                  <a:schemeClr val="accent6">
                    <a:lumMod val="75000"/>
                  </a:schemeClr>
                </a:solidFill>
              </a:rPr>
              <a:t>GOLD SPONSORS</a:t>
            </a: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r>
              <a:rPr lang="en-US" b="1" dirty="0">
                <a:solidFill>
                  <a:schemeClr val="accent6">
                    <a:lumMod val="75000"/>
                  </a:schemeClr>
                </a:solidFill>
              </a:rPr>
              <a:t>SILVER SPONSORS</a:t>
            </a: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r>
              <a:rPr lang="en-US" b="1" dirty="0">
                <a:solidFill>
                  <a:schemeClr val="accent6">
                    <a:lumMod val="75000"/>
                  </a:schemeClr>
                </a:solidFill>
              </a:rPr>
              <a:t>BRONZE SPONSOR</a:t>
            </a: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endParaRPr lang="en-US" b="1" dirty="0">
              <a:solidFill>
                <a:schemeClr val="accent6">
                  <a:lumMod val="75000"/>
                </a:schemeClr>
              </a:solidFill>
            </a:endParaRPr>
          </a:p>
          <a:p>
            <a:pPr algn="ctr">
              <a:spcBef>
                <a:spcPts val="600"/>
              </a:spcBef>
            </a:pPr>
            <a:r>
              <a:rPr lang="en-US" b="1" dirty="0">
                <a:solidFill>
                  <a:schemeClr val="accent6">
                    <a:lumMod val="75000"/>
                  </a:schemeClr>
                </a:solidFill>
              </a:rPr>
              <a:t>STRATEGIC PARTNER</a:t>
            </a:r>
            <a:endParaRPr lang="pl-PL" b="1" dirty="0">
              <a:solidFill>
                <a:schemeClr val="accent6">
                  <a:lumMod val="75000"/>
                </a:schemeClr>
              </a:solidFill>
            </a:endParaRPr>
          </a:p>
        </p:txBody>
      </p:sp>
      <p:pic>
        <p:nvPicPr>
          <p:cNvPr id="8" name="Obraz 7">
            <a:extLst>
              <a:ext uri="{FF2B5EF4-FFF2-40B4-BE49-F238E27FC236}">
                <a16:creationId xmlns:a16="http://schemas.microsoft.com/office/drawing/2014/main" id="{36C49CA5-F767-4442-9487-1DDE4A2209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237" y="5527224"/>
            <a:ext cx="1604211" cy="914400"/>
          </a:xfrm>
          <a:prstGeom prst="rect">
            <a:avLst/>
          </a:prstGeom>
        </p:spPr>
      </p:pic>
      <p:grpSp>
        <p:nvGrpSpPr>
          <p:cNvPr id="9" name="Grupa 8">
            <a:extLst>
              <a:ext uri="{FF2B5EF4-FFF2-40B4-BE49-F238E27FC236}">
                <a16:creationId xmlns:a16="http://schemas.microsoft.com/office/drawing/2014/main" id="{88304CBD-4A4C-4974-9350-38032FC60E0C}"/>
              </a:ext>
            </a:extLst>
          </p:cNvPr>
          <p:cNvGrpSpPr>
            <a:grpSpLocks noChangeAspect="1"/>
          </p:cNvGrpSpPr>
          <p:nvPr/>
        </p:nvGrpSpPr>
        <p:grpSpPr>
          <a:xfrm>
            <a:off x="291381" y="1254199"/>
            <a:ext cx="8503922" cy="1371600"/>
            <a:chOff x="3419155" y="1866528"/>
            <a:chExt cx="5667798" cy="914400"/>
          </a:xfrm>
        </p:grpSpPr>
        <p:pic>
          <p:nvPicPr>
            <p:cNvPr id="19" name="Obraz 18">
              <a:extLst>
                <a:ext uri="{FF2B5EF4-FFF2-40B4-BE49-F238E27FC236}">
                  <a16:creationId xmlns:a16="http://schemas.microsoft.com/office/drawing/2014/main" id="{D38E9E0E-1E3E-4B4F-8741-0714A1BE55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155" y="1866528"/>
              <a:ext cx="1604211" cy="914400"/>
            </a:xfrm>
            <a:prstGeom prst="rect">
              <a:avLst/>
            </a:prstGeom>
          </p:spPr>
        </p:pic>
        <p:pic>
          <p:nvPicPr>
            <p:cNvPr id="20" name="Obraz 19">
              <a:extLst>
                <a:ext uri="{FF2B5EF4-FFF2-40B4-BE49-F238E27FC236}">
                  <a16:creationId xmlns:a16="http://schemas.microsoft.com/office/drawing/2014/main" id="{BC0C29DF-91D7-42F1-8F7F-5F37560D0B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3893" y="1866528"/>
              <a:ext cx="1604211" cy="914400"/>
            </a:xfrm>
            <a:prstGeom prst="rect">
              <a:avLst/>
            </a:prstGeom>
          </p:spPr>
        </p:pic>
        <p:pic>
          <p:nvPicPr>
            <p:cNvPr id="21" name="Obraz 20">
              <a:extLst>
                <a:ext uri="{FF2B5EF4-FFF2-40B4-BE49-F238E27FC236}">
                  <a16:creationId xmlns:a16="http://schemas.microsoft.com/office/drawing/2014/main" id="{967C8F50-BE96-4AD6-9720-3003E1240C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8631" y="1866528"/>
              <a:ext cx="1918322" cy="914400"/>
            </a:xfrm>
            <a:prstGeom prst="rect">
              <a:avLst/>
            </a:prstGeom>
          </p:spPr>
        </p:pic>
      </p:grpSp>
      <p:grpSp>
        <p:nvGrpSpPr>
          <p:cNvPr id="10" name="Grupa 9">
            <a:extLst>
              <a:ext uri="{FF2B5EF4-FFF2-40B4-BE49-F238E27FC236}">
                <a16:creationId xmlns:a16="http://schemas.microsoft.com/office/drawing/2014/main" id="{DE69094B-D3B0-4FD0-A3B9-13B29F63FECD}"/>
              </a:ext>
            </a:extLst>
          </p:cNvPr>
          <p:cNvGrpSpPr>
            <a:grpSpLocks noChangeAspect="1"/>
          </p:cNvGrpSpPr>
          <p:nvPr/>
        </p:nvGrpSpPr>
        <p:grpSpPr>
          <a:xfrm>
            <a:off x="612217" y="2811379"/>
            <a:ext cx="8105931" cy="866851"/>
            <a:chOff x="1814944" y="2840031"/>
            <a:chExt cx="8439628" cy="914400"/>
          </a:xfrm>
        </p:grpSpPr>
        <p:pic>
          <p:nvPicPr>
            <p:cNvPr id="15" name="Obraz 14">
              <a:extLst>
                <a:ext uri="{FF2B5EF4-FFF2-40B4-BE49-F238E27FC236}">
                  <a16:creationId xmlns:a16="http://schemas.microsoft.com/office/drawing/2014/main" id="{3DB62CC0-988E-4E1B-93BA-EBE6933A17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14944" y="2840031"/>
              <a:ext cx="1604211" cy="914400"/>
            </a:xfrm>
            <a:prstGeom prst="rect">
              <a:avLst/>
            </a:prstGeom>
          </p:spPr>
        </p:pic>
        <p:pic>
          <p:nvPicPr>
            <p:cNvPr id="16" name="Obraz 15">
              <a:extLst>
                <a:ext uri="{FF2B5EF4-FFF2-40B4-BE49-F238E27FC236}">
                  <a16:creationId xmlns:a16="http://schemas.microsoft.com/office/drawing/2014/main" id="{9017DC9B-B010-42EF-BEEB-6543821521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96291" y="2931471"/>
              <a:ext cx="2551814" cy="731520"/>
            </a:xfrm>
            <a:prstGeom prst="rect">
              <a:avLst/>
            </a:prstGeom>
          </p:spPr>
        </p:pic>
        <p:pic>
          <p:nvPicPr>
            <p:cNvPr id="17" name="Obraz 16">
              <a:extLst>
                <a:ext uri="{FF2B5EF4-FFF2-40B4-BE49-F238E27FC236}">
                  <a16:creationId xmlns:a16="http://schemas.microsoft.com/office/drawing/2014/main" id="{27B89ADC-ACE8-4441-A8F9-CBE4087874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25241" y="3045771"/>
              <a:ext cx="1381855" cy="502920"/>
            </a:xfrm>
            <a:prstGeom prst="rect">
              <a:avLst/>
            </a:prstGeom>
          </p:spPr>
        </p:pic>
        <p:pic>
          <p:nvPicPr>
            <p:cNvPr id="18" name="Obraz 17">
              <a:extLst>
                <a:ext uri="{FF2B5EF4-FFF2-40B4-BE49-F238E27FC236}">
                  <a16:creationId xmlns:a16="http://schemas.microsoft.com/office/drawing/2014/main" id="{18590483-CD0E-45CB-912D-44ECD9E949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84232" y="3114351"/>
              <a:ext cx="2070340" cy="365760"/>
            </a:xfrm>
            <a:prstGeom prst="rect">
              <a:avLst/>
            </a:prstGeom>
          </p:spPr>
        </p:pic>
      </p:grpSp>
      <p:pic>
        <p:nvPicPr>
          <p:cNvPr id="11" name="Obraz 10">
            <a:extLst>
              <a:ext uri="{FF2B5EF4-FFF2-40B4-BE49-F238E27FC236}">
                <a16:creationId xmlns:a16="http://schemas.microsoft.com/office/drawing/2014/main" id="{BC7B062E-B62E-490B-A1C7-EAA3BBFDDD7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43674" y="4065360"/>
            <a:ext cx="2085475" cy="1188720"/>
          </a:xfrm>
          <a:prstGeom prst="rect">
            <a:avLst/>
          </a:prstGeom>
        </p:spPr>
      </p:pic>
      <p:sp>
        <p:nvSpPr>
          <p:cNvPr id="12" name="Prostokąt 11">
            <a:extLst>
              <a:ext uri="{FF2B5EF4-FFF2-40B4-BE49-F238E27FC236}">
                <a16:creationId xmlns:a16="http://schemas.microsoft.com/office/drawing/2014/main" id="{B146AF01-8973-476F-A47A-B891E8EBCF3B}"/>
              </a:ext>
            </a:extLst>
          </p:cNvPr>
          <p:cNvSpPr/>
          <p:nvPr/>
        </p:nvSpPr>
        <p:spPr>
          <a:xfrm>
            <a:off x="323528" y="2481184"/>
            <a:ext cx="8439628" cy="45719"/>
          </a:xfrm>
          <a:prstGeom prst="rect">
            <a:avLst/>
          </a:prstGeom>
          <a:gradFill flip="none" rotWithShape="1">
            <a:gsLst>
              <a:gs pos="0">
                <a:schemeClr val="accent6">
                  <a:lumMod val="0"/>
                  <a:lumOff val="100000"/>
                </a:schemeClr>
              </a:gs>
              <a:gs pos="50000">
                <a:schemeClr val="accent6"/>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Prostokąt 12">
            <a:extLst>
              <a:ext uri="{FF2B5EF4-FFF2-40B4-BE49-F238E27FC236}">
                <a16:creationId xmlns:a16="http://schemas.microsoft.com/office/drawing/2014/main" id="{F5483265-FAB7-4CDE-9DFF-6BE57BC58B56}"/>
              </a:ext>
            </a:extLst>
          </p:cNvPr>
          <p:cNvSpPr/>
          <p:nvPr/>
        </p:nvSpPr>
        <p:spPr>
          <a:xfrm>
            <a:off x="391754" y="3873029"/>
            <a:ext cx="8439628" cy="45719"/>
          </a:xfrm>
          <a:prstGeom prst="rect">
            <a:avLst/>
          </a:prstGeom>
          <a:gradFill flip="none" rotWithShape="1">
            <a:gsLst>
              <a:gs pos="0">
                <a:schemeClr val="accent6">
                  <a:lumMod val="0"/>
                  <a:lumOff val="100000"/>
                </a:schemeClr>
              </a:gs>
              <a:gs pos="50000">
                <a:schemeClr val="accent6"/>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Prostokąt 13">
            <a:extLst>
              <a:ext uri="{FF2B5EF4-FFF2-40B4-BE49-F238E27FC236}">
                <a16:creationId xmlns:a16="http://schemas.microsoft.com/office/drawing/2014/main" id="{19E670A5-A356-4A9B-B7F0-257FDF118139}"/>
              </a:ext>
            </a:extLst>
          </p:cNvPr>
          <p:cNvSpPr/>
          <p:nvPr/>
        </p:nvSpPr>
        <p:spPr>
          <a:xfrm>
            <a:off x="323528" y="5270945"/>
            <a:ext cx="8439628" cy="45719"/>
          </a:xfrm>
          <a:prstGeom prst="rect">
            <a:avLst/>
          </a:prstGeom>
          <a:gradFill flip="none" rotWithShape="1">
            <a:gsLst>
              <a:gs pos="0">
                <a:schemeClr val="accent6">
                  <a:lumMod val="0"/>
                  <a:lumOff val="100000"/>
                </a:schemeClr>
              </a:gs>
              <a:gs pos="50000">
                <a:schemeClr val="accent6"/>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512022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Agenda</a:t>
            </a:r>
            <a:endParaRPr lang="pl-PL" dirty="0"/>
          </a:p>
        </p:txBody>
      </p:sp>
      <p:sp>
        <p:nvSpPr>
          <p:cNvPr id="3" name="Symbol zastępczy zawartości 2"/>
          <p:cNvSpPr>
            <a:spLocks noGrp="1"/>
          </p:cNvSpPr>
          <p:nvPr>
            <p:ph idx="1"/>
          </p:nvPr>
        </p:nvSpPr>
        <p:spPr>
          <a:xfrm>
            <a:off x="457200" y="1600206"/>
            <a:ext cx="8229600" cy="4781122"/>
          </a:xfrm>
        </p:spPr>
        <p:txBody>
          <a:bodyPr>
            <a:normAutofit/>
          </a:bodyPr>
          <a:lstStyle/>
          <a:p>
            <a:r>
              <a:rPr lang="en-US" dirty="0"/>
              <a:t>Introduction</a:t>
            </a:r>
          </a:p>
          <a:p>
            <a:r>
              <a:rPr lang="en-US" b="1" dirty="0"/>
              <a:t>Analyzing the current state</a:t>
            </a:r>
          </a:p>
          <a:p>
            <a:r>
              <a:rPr lang="en-US" b="1" dirty="0"/>
              <a:t>Database design</a:t>
            </a:r>
          </a:p>
          <a:p>
            <a:r>
              <a:rPr lang="en-US" b="1" dirty="0"/>
              <a:t>Cube design</a:t>
            </a:r>
          </a:p>
          <a:p>
            <a:r>
              <a:rPr lang="en-US" b="1" dirty="0"/>
              <a:t>Deployment</a:t>
            </a:r>
          </a:p>
          <a:p>
            <a:r>
              <a:rPr lang="en-US" b="1" dirty="0"/>
              <a:t>Server</a:t>
            </a:r>
          </a:p>
          <a:p>
            <a:r>
              <a:rPr lang="en-US" b="1" dirty="0"/>
              <a:t>Processing</a:t>
            </a:r>
          </a:p>
          <a:p>
            <a:r>
              <a:rPr lang="en-US" b="1" dirty="0"/>
              <a:t>Monitoring</a:t>
            </a:r>
          </a:p>
          <a:p>
            <a:r>
              <a:rPr lang="en-US" b="1" dirty="0"/>
              <a:t>Documentation</a:t>
            </a:r>
          </a:p>
          <a:p>
            <a:r>
              <a:rPr lang="en-US" dirty="0"/>
              <a:t>Recap</a:t>
            </a:r>
          </a:p>
          <a:p>
            <a:r>
              <a:rPr lang="en-US" dirty="0"/>
              <a:t>Resources</a:t>
            </a:r>
          </a:p>
          <a:p>
            <a:r>
              <a:rPr lang="en-US" dirty="0"/>
              <a:t>Q&amp;A</a:t>
            </a:r>
            <a:endParaRPr lang="pl-PL" dirty="0"/>
          </a:p>
        </p:txBody>
      </p:sp>
      <p:pic>
        <p:nvPicPr>
          <p:cNvPr id="6" name="Obraz 5">
            <a:extLst>
              <a:ext uri="{FF2B5EF4-FFF2-40B4-BE49-F238E27FC236}">
                <a16:creationId xmlns:a16="http://schemas.microsoft.com/office/drawing/2014/main" id="{4251FD85-E2BF-4C38-9C1B-2452A447A154}"/>
              </a:ext>
            </a:extLst>
          </p:cNvPr>
          <p:cNvPicPr>
            <a:picLocks noChangeAspect="1"/>
          </p:cNvPicPr>
          <p:nvPr/>
        </p:nvPicPr>
        <p:blipFill>
          <a:blip r:embed="rId3"/>
          <a:stretch>
            <a:fillRect/>
          </a:stretch>
        </p:blipFill>
        <p:spPr>
          <a:xfrm>
            <a:off x="5632520" y="3717032"/>
            <a:ext cx="3511278" cy="2627567"/>
          </a:xfrm>
          <a:prstGeom prst="rect">
            <a:avLst/>
          </a:prstGeom>
        </p:spPr>
      </p:pic>
    </p:spTree>
    <p:extLst>
      <p:ext uri="{BB962C8B-B14F-4D97-AF65-F5344CB8AC3E}">
        <p14:creationId xmlns:p14="http://schemas.microsoft.com/office/powerpoint/2010/main" val="423084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Agenda</a:t>
            </a:r>
            <a:endParaRPr lang="pl-PL" dirty="0"/>
          </a:p>
        </p:txBody>
      </p:sp>
      <p:sp>
        <p:nvSpPr>
          <p:cNvPr id="3" name="Symbol zastępczy zawartości 2"/>
          <p:cNvSpPr>
            <a:spLocks noGrp="1"/>
          </p:cNvSpPr>
          <p:nvPr>
            <p:ph idx="1"/>
          </p:nvPr>
        </p:nvSpPr>
        <p:spPr>
          <a:xfrm>
            <a:off x="457200" y="1600206"/>
            <a:ext cx="8229600" cy="4781122"/>
          </a:xfrm>
        </p:spPr>
        <p:txBody>
          <a:bodyPr>
            <a:normAutofit/>
          </a:bodyPr>
          <a:lstStyle/>
          <a:p>
            <a:r>
              <a:rPr lang="en-US" dirty="0"/>
              <a:t>Introduction</a:t>
            </a:r>
          </a:p>
          <a:p>
            <a:r>
              <a:rPr lang="en-US" b="1" dirty="0"/>
              <a:t>Analyzing the current state</a:t>
            </a:r>
          </a:p>
          <a:p>
            <a:r>
              <a:rPr lang="en-US" b="1" dirty="0"/>
              <a:t>Database design</a:t>
            </a:r>
          </a:p>
          <a:p>
            <a:r>
              <a:rPr lang="en-US" b="1" dirty="0"/>
              <a:t>Cube design</a:t>
            </a:r>
          </a:p>
          <a:p>
            <a:r>
              <a:rPr lang="en-US" b="1" dirty="0"/>
              <a:t>Deployment</a:t>
            </a:r>
          </a:p>
          <a:p>
            <a:r>
              <a:rPr lang="en-US" b="1" dirty="0"/>
              <a:t>Server</a:t>
            </a:r>
          </a:p>
          <a:p>
            <a:r>
              <a:rPr lang="en-US" b="1" dirty="0"/>
              <a:t>Processing</a:t>
            </a:r>
          </a:p>
          <a:p>
            <a:r>
              <a:rPr lang="en-US" b="1" dirty="0"/>
              <a:t>Monitoring</a:t>
            </a:r>
          </a:p>
          <a:p>
            <a:r>
              <a:rPr lang="en-US" b="1" dirty="0"/>
              <a:t>Documentation</a:t>
            </a:r>
          </a:p>
          <a:p>
            <a:r>
              <a:rPr lang="en-US" dirty="0"/>
              <a:t>Recap</a:t>
            </a:r>
          </a:p>
          <a:p>
            <a:r>
              <a:rPr lang="en-US" dirty="0"/>
              <a:t>Resources</a:t>
            </a:r>
          </a:p>
          <a:p>
            <a:r>
              <a:rPr lang="en-US" dirty="0"/>
              <a:t>Q&amp;A</a:t>
            </a:r>
            <a:endParaRPr lang="pl-PL" dirty="0"/>
          </a:p>
        </p:txBody>
      </p:sp>
      <p:sp>
        <p:nvSpPr>
          <p:cNvPr id="4" name="Strzałka: pięciokąt 3">
            <a:extLst>
              <a:ext uri="{FF2B5EF4-FFF2-40B4-BE49-F238E27FC236}">
                <a16:creationId xmlns:a16="http://schemas.microsoft.com/office/drawing/2014/main" id="{2A96948E-A7BF-4659-ABE5-38F4FC34CE90}"/>
              </a:ext>
            </a:extLst>
          </p:cNvPr>
          <p:cNvSpPr/>
          <p:nvPr/>
        </p:nvSpPr>
        <p:spPr>
          <a:xfrm>
            <a:off x="-108520" y="1600206"/>
            <a:ext cx="4320480" cy="432048"/>
          </a:xfrm>
          <a:prstGeom prst="homePlate">
            <a:avLst/>
          </a:prstGeom>
          <a:solidFill>
            <a:schemeClr val="bg1">
              <a:alpha val="0"/>
            </a:schemeClr>
          </a:solidFill>
          <a:ln w="38100">
            <a:solidFill>
              <a:srgbClr val="E46C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31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7243786-58B6-4CA2-AD98-B9EC9CDBD481}"/>
              </a:ext>
            </a:extLst>
          </p:cNvPr>
          <p:cNvSpPr>
            <a:spLocks noGrp="1"/>
          </p:cNvSpPr>
          <p:nvPr>
            <p:ph type="title"/>
          </p:nvPr>
        </p:nvSpPr>
        <p:spPr/>
        <p:txBody>
          <a:bodyPr/>
          <a:lstStyle/>
          <a:p>
            <a:r>
              <a:rPr lang="en-US" dirty="0"/>
              <a:t>Introduction</a:t>
            </a:r>
          </a:p>
        </p:txBody>
      </p:sp>
      <p:sp>
        <p:nvSpPr>
          <p:cNvPr id="3" name="Symbol zastępczy zawartości 2">
            <a:extLst>
              <a:ext uri="{FF2B5EF4-FFF2-40B4-BE49-F238E27FC236}">
                <a16:creationId xmlns:a16="http://schemas.microsoft.com/office/drawing/2014/main" id="{C6BFF4D1-28B9-438F-B6C3-B6AC59CBA32A}"/>
              </a:ext>
            </a:extLst>
          </p:cNvPr>
          <p:cNvSpPr>
            <a:spLocks noGrp="1"/>
          </p:cNvSpPr>
          <p:nvPr>
            <p:ph idx="1"/>
          </p:nvPr>
        </p:nvSpPr>
        <p:spPr/>
        <p:txBody>
          <a:bodyPr>
            <a:normAutofit/>
          </a:bodyPr>
          <a:lstStyle/>
          <a:p>
            <a:r>
              <a:rPr lang="en-US" b="1" dirty="0"/>
              <a:t>SSAS Multidimensional </a:t>
            </a:r>
            <a:r>
              <a:rPr lang="en-US" dirty="0"/>
              <a:t>since SQL Server 7</a:t>
            </a:r>
            <a:endParaRPr lang="en-US" b="1" dirty="0"/>
          </a:p>
          <a:p>
            <a:r>
              <a:rPr lang="en-US" dirty="0"/>
              <a:t>DWH</a:t>
            </a:r>
          </a:p>
          <a:p>
            <a:r>
              <a:rPr lang="en-US" b="1" dirty="0"/>
              <a:t>Cube structure – not a cube!</a:t>
            </a:r>
          </a:p>
          <a:p>
            <a:r>
              <a:rPr lang="en-US" dirty="0"/>
              <a:t>Process</a:t>
            </a:r>
          </a:p>
          <a:p>
            <a:r>
              <a:rPr lang="en-US" dirty="0"/>
              <a:t>MDX</a:t>
            </a:r>
          </a:p>
          <a:p>
            <a:r>
              <a:rPr lang="en-US" dirty="0"/>
              <a:t>Querying</a:t>
            </a:r>
          </a:p>
          <a:p>
            <a:r>
              <a:rPr lang="en-US" dirty="0"/>
              <a:t>Big DWH – big cube – big no files?</a:t>
            </a:r>
          </a:p>
          <a:p>
            <a:r>
              <a:rPr lang="en-US" dirty="0"/>
              <a:t>Good practices matters</a:t>
            </a:r>
          </a:p>
        </p:txBody>
      </p:sp>
      <p:pic>
        <p:nvPicPr>
          <p:cNvPr id="4" name="Obraz 3">
            <a:extLst>
              <a:ext uri="{FF2B5EF4-FFF2-40B4-BE49-F238E27FC236}">
                <a16:creationId xmlns:a16="http://schemas.microsoft.com/office/drawing/2014/main" id="{2DD38C8A-747D-400D-96D3-27E60BC36538}"/>
              </a:ext>
            </a:extLst>
          </p:cNvPr>
          <p:cNvPicPr>
            <a:picLocks noChangeAspect="1"/>
          </p:cNvPicPr>
          <p:nvPr/>
        </p:nvPicPr>
        <p:blipFill>
          <a:blip r:embed="rId3"/>
          <a:stretch>
            <a:fillRect/>
          </a:stretch>
        </p:blipFill>
        <p:spPr>
          <a:xfrm>
            <a:off x="6117680" y="1507353"/>
            <a:ext cx="3026320" cy="3322126"/>
          </a:xfrm>
          <a:prstGeom prst="rect">
            <a:avLst/>
          </a:prstGeom>
        </p:spPr>
      </p:pic>
      <p:pic>
        <p:nvPicPr>
          <p:cNvPr id="5" name="Obraz 4">
            <a:extLst>
              <a:ext uri="{FF2B5EF4-FFF2-40B4-BE49-F238E27FC236}">
                <a16:creationId xmlns:a16="http://schemas.microsoft.com/office/drawing/2014/main" id="{F0142C9B-C726-4260-A129-D22607403776}"/>
              </a:ext>
            </a:extLst>
          </p:cNvPr>
          <p:cNvPicPr>
            <a:picLocks noChangeAspect="1"/>
          </p:cNvPicPr>
          <p:nvPr/>
        </p:nvPicPr>
        <p:blipFill>
          <a:blip r:embed="rId4"/>
          <a:stretch>
            <a:fillRect/>
          </a:stretch>
        </p:blipFill>
        <p:spPr>
          <a:xfrm>
            <a:off x="755576" y="5012047"/>
            <a:ext cx="8030728" cy="1152312"/>
          </a:xfrm>
          <a:prstGeom prst="rect">
            <a:avLst/>
          </a:prstGeom>
        </p:spPr>
      </p:pic>
      <p:cxnSp>
        <p:nvCxnSpPr>
          <p:cNvPr id="8" name="Łącznik: łamany 7">
            <a:extLst>
              <a:ext uri="{FF2B5EF4-FFF2-40B4-BE49-F238E27FC236}">
                <a16:creationId xmlns:a16="http://schemas.microsoft.com/office/drawing/2014/main" id="{A93A580F-2B9D-4AE7-8922-DBF53B52C1CC}"/>
              </a:ext>
            </a:extLst>
          </p:cNvPr>
          <p:cNvCxnSpPr>
            <a:cxnSpLocks/>
          </p:cNvCxnSpPr>
          <p:nvPr/>
        </p:nvCxnSpPr>
        <p:spPr>
          <a:xfrm rot="5400000">
            <a:off x="4243961" y="3115941"/>
            <a:ext cx="2379367" cy="1189859"/>
          </a:xfrm>
          <a:prstGeom prst="bentConnector3">
            <a:avLst>
              <a:gd name="adj1" fmla="val 445"/>
            </a:avLst>
          </a:prstGeom>
          <a:ln w="38100">
            <a:solidFill>
              <a:srgbClr val="E46C0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5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Agenda</a:t>
            </a:r>
            <a:endParaRPr lang="pl-PL" dirty="0"/>
          </a:p>
        </p:txBody>
      </p:sp>
      <p:sp>
        <p:nvSpPr>
          <p:cNvPr id="3" name="Symbol zastępczy zawartości 2"/>
          <p:cNvSpPr>
            <a:spLocks noGrp="1"/>
          </p:cNvSpPr>
          <p:nvPr>
            <p:ph idx="1"/>
          </p:nvPr>
        </p:nvSpPr>
        <p:spPr>
          <a:xfrm>
            <a:off x="457200" y="1600206"/>
            <a:ext cx="8229600" cy="4781122"/>
          </a:xfrm>
        </p:spPr>
        <p:txBody>
          <a:bodyPr>
            <a:normAutofit/>
          </a:bodyPr>
          <a:lstStyle/>
          <a:p>
            <a:r>
              <a:rPr lang="en-US" dirty="0"/>
              <a:t>Introduction</a:t>
            </a:r>
          </a:p>
          <a:p>
            <a:r>
              <a:rPr lang="en-US" b="1" dirty="0"/>
              <a:t>Analyzing the current state</a:t>
            </a:r>
          </a:p>
          <a:p>
            <a:r>
              <a:rPr lang="en-US" b="1" dirty="0"/>
              <a:t>Database design</a:t>
            </a:r>
          </a:p>
          <a:p>
            <a:r>
              <a:rPr lang="en-US" b="1" dirty="0"/>
              <a:t>Cube design</a:t>
            </a:r>
          </a:p>
          <a:p>
            <a:r>
              <a:rPr lang="en-US" b="1" dirty="0"/>
              <a:t>Deployment</a:t>
            </a:r>
          </a:p>
          <a:p>
            <a:r>
              <a:rPr lang="en-US" b="1" dirty="0"/>
              <a:t>Server</a:t>
            </a:r>
          </a:p>
          <a:p>
            <a:r>
              <a:rPr lang="en-US" b="1" dirty="0"/>
              <a:t>Processing</a:t>
            </a:r>
          </a:p>
          <a:p>
            <a:r>
              <a:rPr lang="en-US" b="1" dirty="0"/>
              <a:t>Monitoring</a:t>
            </a:r>
          </a:p>
          <a:p>
            <a:r>
              <a:rPr lang="en-US" b="1" dirty="0"/>
              <a:t>Documentation</a:t>
            </a:r>
          </a:p>
          <a:p>
            <a:r>
              <a:rPr lang="en-US" dirty="0"/>
              <a:t>Recap</a:t>
            </a:r>
          </a:p>
          <a:p>
            <a:r>
              <a:rPr lang="en-US" dirty="0"/>
              <a:t>Resources</a:t>
            </a:r>
          </a:p>
          <a:p>
            <a:r>
              <a:rPr lang="en-US" dirty="0"/>
              <a:t>Q&amp;A</a:t>
            </a:r>
            <a:endParaRPr lang="pl-PL" dirty="0"/>
          </a:p>
        </p:txBody>
      </p:sp>
      <p:sp>
        <p:nvSpPr>
          <p:cNvPr id="4" name="Strzałka: pięciokąt 3">
            <a:extLst>
              <a:ext uri="{FF2B5EF4-FFF2-40B4-BE49-F238E27FC236}">
                <a16:creationId xmlns:a16="http://schemas.microsoft.com/office/drawing/2014/main" id="{2A96948E-A7BF-4659-ABE5-38F4FC34CE90}"/>
              </a:ext>
            </a:extLst>
          </p:cNvPr>
          <p:cNvSpPr/>
          <p:nvPr/>
        </p:nvSpPr>
        <p:spPr>
          <a:xfrm>
            <a:off x="-108520" y="1988840"/>
            <a:ext cx="4320480" cy="432048"/>
          </a:xfrm>
          <a:prstGeom prst="homePlate">
            <a:avLst/>
          </a:prstGeom>
          <a:solidFill>
            <a:schemeClr val="bg1">
              <a:alpha val="0"/>
            </a:schemeClr>
          </a:solidFill>
          <a:ln w="38100">
            <a:solidFill>
              <a:srgbClr val="E46C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17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Analyzing the current state</a:t>
            </a:r>
          </a:p>
        </p:txBody>
      </p:sp>
      <p:sp>
        <p:nvSpPr>
          <p:cNvPr id="3" name="Symbol zastępczy zawartości 2"/>
          <p:cNvSpPr>
            <a:spLocks noGrp="1"/>
          </p:cNvSpPr>
          <p:nvPr>
            <p:ph idx="1"/>
          </p:nvPr>
        </p:nvSpPr>
        <p:spPr>
          <a:xfrm>
            <a:off x="457200" y="1600206"/>
            <a:ext cx="5410944" cy="1828794"/>
          </a:xfrm>
        </p:spPr>
        <p:txBody>
          <a:bodyPr>
            <a:normAutofit/>
          </a:bodyPr>
          <a:lstStyle/>
          <a:p>
            <a:r>
              <a:rPr lang="pl-PL" dirty="0"/>
              <a:t>User </a:t>
            </a:r>
            <a:r>
              <a:rPr lang="pl-PL" dirty="0" err="1"/>
              <a:t>usage</a:t>
            </a:r>
            <a:endParaRPr lang="en-US" dirty="0"/>
          </a:p>
          <a:p>
            <a:r>
              <a:rPr lang="en-US" dirty="0"/>
              <a:t>Object activity</a:t>
            </a:r>
            <a:endParaRPr lang="pl-PL" dirty="0"/>
          </a:p>
          <a:p>
            <a:r>
              <a:rPr lang="pl-PL" dirty="0"/>
              <a:t>SSAS </a:t>
            </a:r>
            <a:r>
              <a:rPr lang="pl-PL" dirty="0" err="1"/>
              <a:t>database</a:t>
            </a:r>
            <a:r>
              <a:rPr lang="pl-PL" dirty="0"/>
              <a:t> </a:t>
            </a:r>
            <a:r>
              <a:rPr lang="pl-PL" dirty="0" err="1"/>
              <a:t>size</a:t>
            </a:r>
            <a:endParaRPr lang="pl-PL" dirty="0"/>
          </a:p>
          <a:p>
            <a:r>
              <a:rPr lang="pl-PL" dirty="0"/>
              <a:t>Processing </a:t>
            </a:r>
            <a:r>
              <a:rPr lang="pl-PL" dirty="0" err="1"/>
              <a:t>time</a:t>
            </a:r>
            <a:endParaRPr lang="en-US" dirty="0"/>
          </a:p>
          <a:p>
            <a:endParaRPr lang="en-US" dirty="0"/>
          </a:p>
          <a:p>
            <a:pPr marL="0" indent="0">
              <a:buNone/>
            </a:pPr>
            <a:endParaRPr lang="en-US" dirty="0"/>
          </a:p>
          <a:p>
            <a:pPr marL="0" indent="0">
              <a:buNone/>
            </a:pPr>
            <a:endParaRPr lang="en-US" dirty="0"/>
          </a:p>
        </p:txBody>
      </p:sp>
      <p:grpSp>
        <p:nvGrpSpPr>
          <p:cNvPr id="4" name="Grupa 3">
            <a:extLst>
              <a:ext uri="{FF2B5EF4-FFF2-40B4-BE49-F238E27FC236}">
                <a16:creationId xmlns:a16="http://schemas.microsoft.com/office/drawing/2014/main" id="{031B39A4-1102-4C78-ACE5-5E71DBC99B1A}"/>
              </a:ext>
            </a:extLst>
          </p:cNvPr>
          <p:cNvGrpSpPr/>
          <p:nvPr/>
        </p:nvGrpSpPr>
        <p:grpSpPr>
          <a:xfrm>
            <a:off x="2843808" y="1417638"/>
            <a:ext cx="6696744" cy="3331248"/>
            <a:chOff x="2987824" y="775994"/>
            <a:chExt cx="6696744" cy="3331248"/>
          </a:xfrm>
        </p:grpSpPr>
        <p:pic>
          <p:nvPicPr>
            <p:cNvPr id="15" name="Obraz 14">
              <a:extLst>
                <a:ext uri="{FF2B5EF4-FFF2-40B4-BE49-F238E27FC236}">
                  <a16:creationId xmlns:a16="http://schemas.microsoft.com/office/drawing/2014/main" id="{09DC5C72-D17F-4567-A6B2-1867B2DC2919}"/>
                </a:ext>
              </a:extLst>
            </p:cNvPr>
            <p:cNvPicPr>
              <a:picLocks noChangeAspect="1"/>
            </p:cNvPicPr>
            <p:nvPr/>
          </p:nvPicPr>
          <p:blipFill>
            <a:blip r:embed="rId3"/>
            <a:stretch>
              <a:fillRect/>
            </a:stretch>
          </p:blipFill>
          <p:spPr>
            <a:xfrm>
              <a:off x="2987824" y="775994"/>
              <a:ext cx="6424228" cy="3147222"/>
            </a:xfrm>
            <a:prstGeom prst="rect">
              <a:avLst/>
            </a:prstGeom>
          </p:spPr>
        </p:pic>
        <p:sp>
          <p:nvSpPr>
            <p:cNvPr id="16" name="pole tekstowe 15">
              <a:extLst>
                <a:ext uri="{FF2B5EF4-FFF2-40B4-BE49-F238E27FC236}">
                  <a16:creationId xmlns:a16="http://schemas.microsoft.com/office/drawing/2014/main" id="{4F02D08B-64D2-4ED7-8F32-A63FDDDFEF01}"/>
                </a:ext>
              </a:extLst>
            </p:cNvPr>
            <p:cNvSpPr txBox="1"/>
            <p:nvPr/>
          </p:nvSpPr>
          <p:spPr>
            <a:xfrm>
              <a:off x="5436096" y="3522467"/>
              <a:ext cx="4248472" cy="584775"/>
            </a:xfrm>
            <a:prstGeom prst="rect">
              <a:avLst/>
            </a:prstGeom>
            <a:noFill/>
          </p:spPr>
          <p:txBody>
            <a:bodyPr wrap="square" rtlCol="0">
              <a:spAutoFit/>
            </a:bodyPr>
            <a:lstStyle/>
            <a:p>
              <a:endParaRPr lang="en-US" sz="1600" dirty="0"/>
            </a:p>
            <a:p>
              <a:r>
                <a:rPr lang="en-US" sz="1600" dirty="0"/>
                <a:t> Analysis Services Performance Guide, p.73 </a:t>
              </a:r>
            </a:p>
          </p:txBody>
        </p:sp>
      </p:grpSp>
      <p:pic>
        <p:nvPicPr>
          <p:cNvPr id="1030" name="Picture 6" descr="Znalezione obrazy dla zapytania sql server integration services">
            <a:extLst>
              <a:ext uri="{FF2B5EF4-FFF2-40B4-BE49-F238E27FC236}">
                <a16:creationId xmlns:a16="http://schemas.microsoft.com/office/drawing/2014/main" id="{052F1DDA-940D-42E6-90D2-04296E363E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1" y="5046844"/>
            <a:ext cx="3635896" cy="124645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Znalezione obrazy dla zapytania power bi">
            <a:extLst>
              <a:ext uri="{FF2B5EF4-FFF2-40B4-BE49-F238E27FC236}">
                <a16:creationId xmlns:a16="http://schemas.microsoft.com/office/drawing/2014/main" id="{221EC54D-A5F5-4555-A801-0F11EC5F6D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0097" y="5060885"/>
            <a:ext cx="1220969" cy="12209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Znalezione obrazy dla zapytania microsoft sql server reporting services">
            <a:extLst>
              <a:ext uri="{FF2B5EF4-FFF2-40B4-BE49-F238E27FC236}">
                <a16:creationId xmlns:a16="http://schemas.microsoft.com/office/drawing/2014/main" id="{B114D15D-DAA3-44B2-9371-9F0BF0E48D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6114" y="5039209"/>
            <a:ext cx="3918250" cy="1242645"/>
          </a:xfrm>
          <a:prstGeom prst="rect">
            <a:avLst/>
          </a:prstGeom>
          <a:noFill/>
          <a:extLst>
            <a:ext uri="{909E8E84-426E-40DD-AFC4-6F175D3DCCD1}">
              <a14:hiddenFill xmlns:a14="http://schemas.microsoft.com/office/drawing/2010/main">
                <a:solidFill>
                  <a:srgbClr val="FFFFFF"/>
                </a:solidFill>
              </a14:hiddenFill>
            </a:ext>
          </a:extLst>
        </p:spPr>
      </p:pic>
      <p:sp>
        <p:nvSpPr>
          <p:cNvPr id="11" name="Prostokąt 10">
            <a:extLst>
              <a:ext uri="{FF2B5EF4-FFF2-40B4-BE49-F238E27FC236}">
                <a16:creationId xmlns:a16="http://schemas.microsoft.com/office/drawing/2014/main" id="{81261FF7-7988-4A09-B4FF-1193B4D20635}"/>
              </a:ext>
            </a:extLst>
          </p:cNvPr>
          <p:cNvSpPr/>
          <p:nvPr/>
        </p:nvSpPr>
        <p:spPr>
          <a:xfrm>
            <a:off x="457200" y="4265786"/>
            <a:ext cx="4572000" cy="738664"/>
          </a:xfrm>
          <a:prstGeom prst="rect">
            <a:avLst/>
          </a:prstGeom>
        </p:spPr>
        <p:txBody>
          <a:bodyPr>
            <a:spAutoFit/>
          </a:bodyPr>
          <a:lstStyle/>
          <a:p>
            <a:pPr marL="342900" indent="-342900">
              <a:buFont typeface="Arial" panose="020B0604020202020204" pitchFamily="34" charset="0"/>
              <a:buChar char="•"/>
            </a:pPr>
            <a:r>
              <a:rPr lang="en-US" sz="2100" b="1" dirty="0"/>
              <a:t>Collect data</a:t>
            </a:r>
          </a:p>
          <a:p>
            <a:pPr marL="342900" indent="-342900">
              <a:buFont typeface="Arial" panose="020B0604020202020204" pitchFamily="34" charset="0"/>
              <a:buChar char="•"/>
            </a:pPr>
            <a:r>
              <a:rPr lang="en-US" sz="2100" b="1" dirty="0"/>
              <a:t>Analyze data</a:t>
            </a:r>
            <a:endParaRPr lang="pl-PL" sz="2100" b="1" dirty="0"/>
          </a:p>
        </p:txBody>
      </p:sp>
    </p:spTree>
    <p:extLst>
      <p:ext uri="{BB962C8B-B14F-4D97-AF65-F5344CB8AC3E}">
        <p14:creationId xmlns:p14="http://schemas.microsoft.com/office/powerpoint/2010/main" val="230998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Motyw2">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tyw2" id="{3E448EB5-774B-461A-8124-EA406C713B1A}" vid="{5CF9D57A-5E5F-4F1B-94EE-8D3CA1AFF2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1C96A798680742B33A0ADD32F14451" ma:contentTypeVersion="8" ma:contentTypeDescription="Create a new document." ma:contentTypeScope="" ma:versionID="fd99cba440b4434c804831024b4190c5">
  <xsd:schema xmlns:xsd="http://www.w3.org/2001/XMLSchema" xmlns:xs="http://www.w3.org/2001/XMLSchema" xmlns:p="http://schemas.microsoft.com/office/2006/metadata/properties" xmlns:ns2="1e38a84a-0a9d-4fd2-8f3e-b3572424a079" xmlns:ns3="1f0a140a-8aea-4c2f-8328-a34ab5a9c708" targetNamespace="http://schemas.microsoft.com/office/2006/metadata/properties" ma:root="true" ma:fieldsID="5854e30a67b484665d9f319270189fcd" ns2:_="" ns3:_="">
    <xsd:import namespace="1e38a84a-0a9d-4fd2-8f3e-b3572424a079"/>
    <xsd:import namespace="1f0a140a-8aea-4c2f-8328-a34ab5a9c7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8a84a-0a9d-4fd2-8f3e-b3572424a0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0a140a-8aea-4c2f-8328-a34ab5a9c70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A0BAC9-9007-47D9-9C98-343CE7ACADAF}"/>
</file>

<file path=customXml/itemProps2.xml><?xml version="1.0" encoding="utf-8"?>
<ds:datastoreItem xmlns:ds="http://schemas.openxmlformats.org/officeDocument/2006/customXml" ds:itemID="{A6B5C2E0-C6FF-4021-8EE5-1600A2B8E16D}"/>
</file>

<file path=customXml/itemProps3.xml><?xml version="1.0" encoding="utf-8"?>
<ds:datastoreItem xmlns:ds="http://schemas.openxmlformats.org/officeDocument/2006/customXml" ds:itemID="{A41D7B62-19A6-4D7A-8DB0-DB887BE95583}"/>
</file>

<file path=docProps/app.xml><?xml version="1.0" encoding="utf-8"?>
<Properties xmlns="http://schemas.openxmlformats.org/officeDocument/2006/extended-properties" xmlns:vt="http://schemas.openxmlformats.org/officeDocument/2006/docPropsVTypes">
  <Template>Prezentacja4_3</Template>
  <TotalTime>10284</TotalTime>
  <Words>4290</Words>
  <Application>Microsoft Office PowerPoint</Application>
  <PresentationFormat>Pokaz na ekranie (4:3)</PresentationFormat>
  <Paragraphs>769</Paragraphs>
  <Slides>48</Slides>
  <Notes>48</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48</vt:i4>
      </vt:variant>
    </vt:vector>
  </HeadingPairs>
  <TitlesOfParts>
    <vt:vector size="51" baseType="lpstr">
      <vt:lpstr>Arial</vt:lpstr>
      <vt:lpstr>Calibri</vt:lpstr>
      <vt:lpstr>Motyw2</vt:lpstr>
      <vt:lpstr>Prezentacja programu PowerPoint</vt:lpstr>
      <vt:lpstr>SSAS Multidimensional optimize for large data warehouse</vt:lpstr>
      <vt:lpstr>About me</vt:lpstr>
      <vt:lpstr>Why this session / Introduction</vt:lpstr>
      <vt:lpstr>Agenda</vt:lpstr>
      <vt:lpstr>Agenda</vt:lpstr>
      <vt:lpstr>Introduction</vt:lpstr>
      <vt:lpstr>Agenda</vt:lpstr>
      <vt:lpstr>Analyzing the current state</vt:lpstr>
      <vt:lpstr>DEMO</vt:lpstr>
      <vt:lpstr>Analyzing the current state</vt:lpstr>
      <vt:lpstr>Agenda</vt:lpstr>
      <vt:lpstr>Database design</vt:lpstr>
      <vt:lpstr>Database design</vt:lpstr>
      <vt:lpstr>DEMO</vt:lpstr>
      <vt:lpstr>Agenda</vt:lpstr>
      <vt:lpstr>Cube design - dimensions</vt:lpstr>
      <vt:lpstr>Cube design – partitions and aggregations</vt:lpstr>
      <vt:lpstr>Cube design - MDX</vt:lpstr>
      <vt:lpstr>DEMO</vt:lpstr>
      <vt:lpstr>Cube design</vt:lpstr>
      <vt:lpstr>Agenda</vt:lpstr>
      <vt:lpstr>Deployment</vt:lpstr>
      <vt:lpstr>Deployment</vt:lpstr>
      <vt:lpstr>DEMO</vt:lpstr>
      <vt:lpstr>Agenda</vt:lpstr>
      <vt:lpstr>Server</vt:lpstr>
      <vt:lpstr>Server</vt:lpstr>
      <vt:lpstr>Agenda</vt:lpstr>
      <vt:lpstr>Processing</vt:lpstr>
      <vt:lpstr>DEMO</vt:lpstr>
      <vt:lpstr>Processing</vt:lpstr>
      <vt:lpstr>Processing</vt:lpstr>
      <vt:lpstr>DEMO</vt:lpstr>
      <vt:lpstr>Agenda</vt:lpstr>
      <vt:lpstr>Monitoring</vt:lpstr>
      <vt:lpstr>Agenda</vt:lpstr>
      <vt:lpstr>Documentation</vt:lpstr>
      <vt:lpstr>Agenda</vt:lpstr>
      <vt:lpstr>Recap</vt:lpstr>
      <vt:lpstr>Also…</vt:lpstr>
      <vt:lpstr>Agenda</vt:lpstr>
      <vt:lpstr>Resources</vt:lpstr>
      <vt:lpstr>Agenda</vt:lpstr>
      <vt:lpstr>Q&amp;A</vt:lpstr>
      <vt:lpstr>SSAS Multidimensional optimize for large data warehouse</vt:lpstr>
      <vt:lpstr>SSAS Multidimensional optimize for large data warehouse</vt:lpstr>
      <vt:lpstr>Prezentacja programu PowerPoint</vt:lpstr>
    </vt:vector>
  </TitlesOfParts>
  <Company>PLSSUG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Kulgan</dc:creator>
  <cp:lastModifiedBy>Sławomir Drzymała</cp:lastModifiedBy>
  <cp:revision>404</cp:revision>
  <cp:lastPrinted>2018-05-12T14:01:23Z</cp:lastPrinted>
  <dcterms:created xsi:type="dcterms:W3CDTF">2011-11-24T02:19:03Z</dcterms:created>
  <dcterms:modified xsi:type="dcterms:W3CDTF">2018-05-18T19:39:16Z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0x010100F11C96A798680742B33A0ADD32F14451</vt:lpwstr>
  </property>
</Properties>
</file>