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0" r:id="rId2"/>
    <p:sldId id="289" r:id="rId3"/>
    <p:sldId id="293" r:id="rId4"/>
    <p:sldId id="294" r:id="rId5"/>
    <p:sldId id="295" r:id="rId6"/>
    <p:sldId id="297" r:id="rId7"/>
    <p:sldId id="296" r:id="rId8"/>
    <p:sldId id="291" r:id="rId9"/>
    <p:sldId id="298" r:id="rId10"/>
    <p:sldId id="303" r:id="rId11"/>
    <p:sldId id="299" r:id="rId12"/>
    <p:sldId id="302" r:id="rId13"/>
    <p:sldId id="305" r:id="rId14"/>
    <p:sldId id="300" r:id="rId15"/>
    <p:sldId id="306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501" autoAdjust="0"/>
  </p:normalViewPr>
  <p:slideViewPr>
    <p:cSldViewPr>
      <p:cViewPr varScale="1">
        <p:scale>
          <a:sx n="71" d="100"/>
          <a:sy n="71" d="100"/>
        </p:scale>
        <p:origin x="11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=""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=""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=""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=""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=""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05357" y="6452185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</a:t>
              </a: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201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epository.tudelft.nl/islandora/object/uuid:3387006b-dd3c-430e-979e-f8a87e57ca11/datastream/OBJ" TargetMode="External"/><Relationship Id="rId3" Type="http://schemas.openxmlformats.org/officeDocument/2006/relationships/hyperlink" Target="http://antipatterns.com/" TargetMode="External"/><Relationship Id="rId7" Type="http://schemas.openxmlformats.org/officeDocument/2006/relationships/hyperlink" Target="https://users.encs.concordia.ca/~shang/pubs/peter_icse2014.pdf" TargetMode="External"/><Relationship Id="rId2" Type="http://schemas.openxmlformats.org/officeDocument/2006/relationships/hyperlink" Target="https://pragprog.com/book/bksqla/sql-anti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dd172133(v=vs.100).aspx" TargetMode="External"/><Relationship Id="rId5" Type="http://schemas.openxmlformats.org/officeDocument/2006/relationships/hyperlink" Target="http://assets.red-gate.com/community/books/sql-code-smells.pdf" TargetMode="External"/><Relationship Id="rId4" Type="http://schemas.openxmlformats.org/officeDocument/2006/relationships/hyperlink" Target="http://wiki.c2.com/?CategoryAntiPatter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aturday.com/SessionDownload.aspx?suid=5445" TargetMode="External"/><Relationship Id="rId2" Type="http://schemas.openxmlformats.org/officeDocument/2006/relationships/hyperlink" Target="http://www.inf.u-szeged.hu/~ncsaba/research/pdfs/2017/Nagy-SCAM201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arvindsh/tag/t-sql-anti-pattern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cgi-bin/wiki?AntiPatte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AmeliorationPatter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Antipatterns: the dark side of the force.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Wojciech Sawicki</a:t>
            </a:r>
          </a:p>
          <a:p>
            <a:r>
              <a:rPr lang="pl-PL" dirty="0"/>
              <a:t>ws@simple.com.pl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Game: rules. Active seeking without waiting for problems.</a:t>
            </a:r>
          </a:p>
          <a:p>
            <a:pPr lvl="2"/>
            <a:r>
              <a:rPr lang="pl-PL" dirty="0" smtClean="0"/>
              <a:t>There is no antipattern – fine. The solution gains our trust. As we can see, we always win. </a:t>
            </a:r>
          </a:p>
          <a:p>
            <a:pPr marL="685782" lvl="2" indent="0">
              <a:buNone/>
            </a:pPr>
            <a:endParaRPr lang="pl-PL" dirty="0" smtClean="0"/>
          </a:p>
          <a:p>
            <a:pPr marL="685782" lvl="2" indent="0">
              <a:buNone/>
            </a:pPr>
            <a:endParaRPr lang="pl-PL" dirty="0" smtClean="0"/>
          </a:p>
          <a:p>
            <a:pPr marL="685782" lvl="2" indent="0">
              <a:buNone/>
            </a:pPr>
            <a:r>
              <a:rPr lang="pl-PL" dirty="0" smtClean="0"/>
              <a:t>What heurestics?</a:t>
            </a:r>
          </a:p>
          <a:p>
            <a:pPr marL="685782" lvl="2" indent="0">
              <a:buNone/>
            </a:pPr>
            <a:r>
              <a:rPr lang="pl-PL" dirty="0" smtClean="0"/>
              <a:t>It is not easy to invent them on one’s own but it is rewarding. Next demo includes some suggestions. </a:t>
            </a:r>
          </a:p>
        </p:txBody>
      </p:sp>
    </p:spTree>
    <p:extLst>
      <p:ext uri="{BB962C8B-B14F-4D97-AF65-F5344CB8AC3E}">
        <p14:creationId xmlns:p14="http://schemas.microsoft.com/office/powerpoint/2010/main" val="23719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=""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76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 bit of statistics.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Bill Karwin [1] </a:t>
            </a:r>
            <a:r>
              <a:rPr lang="pl-PL" dirty="0" smtClean="0"/>
              <a:t>– 24 well-described and named antipatterns. Unrivaled number one in the impact factor ranking.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Red gate code smells [4] </a:t>
            </a:r>
            <a:r>
              <a:rPr lang="pl-PL" dirty="0" smtClean="0"/>
              <a:t>– lists 119 cases. Some are debatable, others are obvious but nevertheless all of them are interesting.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Antipatterns.com [2] </a:t>
            </a:r>
            <a:r>
              <a:rPr lang="pl-PL" dirty="0" smtClean="0"/>
              <a:t>– I counted 50 cases.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Portland Pattern Repository [3] </a:t>
            </a:r>
            <a:r>
              <a:rPr lang="pl-PL" dirty="0" smtClean="0"/>
              <a:t>– 139 well-described cases.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88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Where is it best to start?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2"/>
              </a:rPr>
              <a:t>https://pragprog.com/book/bksqla/sql-antipatterns</a:t>
            </a:r>
            <a:r>
              <a:rPr lang="pl-PL" sz="1600" dirty="0"/>
              <a:t> (</a:t>
            </a:r>
            <a:r>
              <a:rPr lang="pl-PL" sz="1700" dirty="0"/>
              <a:t>Bill Karwin </a:t>
            </a:r>
            <a:r>
              <a:rPr lang="en-US" sz="1700" dirty="0"/>
              <a:t>SQL </a:t>
            </a:r>
            <a:r>
              <a:rPr lang="en-US" sz="1700" dirty="0" err="1"/>
              <a:t>Antipatterns</a:t>
            </a:r>
            <a:r>
              <a:rPr lang="en-US" sz="1700" dirty="0"/>
              <a:t>: Avoiding the Pitfalls of Database Programming (Pragmatic Programmers)</a:t>
            </a:r>
            <a:r>
              <a:rPr lang="pl-PL" sz="1600" dirty="0"/>
              <a:t> </a:t>
            </a:r>
            <a:r>
              <a:rPr lang="pl-PL" sz="1700" dirty="0" smtClean="0"/>
              <a:t>This book is a </a:t>
            </a:r>
            <a:r>
              <a:rPr lang="en-US" sz="1700" dirty="0"/>
              <a:t>number one in the </a:t>
            </a:r>
            <a:r>
              <a:rPr lang="en-US" sz="1700" dirty="0" smtClean="0"/>
              <a:t>impact factor</a:t>
            </a:r>
            <a:r>
              <a:rPr lang="pl-PL" sz="1700" dirty="0" smtClean="0"/>
              <a:t> ranking. There is a Polish translation. </a:t>
            </a:r>
            <a:endParaRPr lang="pl-PL" sz="17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3"/>
              </a:rPr>
              <a:t>http://antipatterns.com/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4"/>
              </a:rPr>
              <a:t>http://wiki.c2.com/?CategoryAntiPattern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5"/>
              </a:rPr>
              <a:t>http://assets.red-gate.com/community/books/sql-code-smells.pdf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6"/>
              </a:rPr>
              <a:t>https://msdn.microsoft.com/en-us/library/dd172133(v=vs.100).aspx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K. </a:t>
            </a:r>
            <a:r>
              <a:rPr lang="en-US" sz="1600" dirty="0" err="1"/>
              <a:t>Poonyanuch</a:t>
            </a:r>
            <a:r>
              <a:rPr lang="en-US" sz="1600" dirty="0"/>
              <a:t> and T. </a:t>
            </a:r>
            <a:r>
              <a:rPr lang="en-US" sz="1600" dirty="0" err="1"/>
              <a:t>Senivongse</a:t>
            </a:r>
            <a:r>
              <a:rPr lang="en-US" sz="1600" dirty="0"/>
              <a:t>, SQL </a:t>
            </a:r>
            <a:r>
              <a:rPr lang="en-US" sz="1600" dirty="0" err="1"/>
              <a:t>Antipatterns</a:t>
            </a:r>
            <a:r>
              <a:rPr lang="en-US" sz="1600" dirty="0"/>
              <a:t> Detection and Database Refactoring Process,2017 18th IEEE/ACIS</a:t>
            </a:r>
            <a:r>
              <a:rPr lang="pl-PL" sz="1600" dirty="0"/>
              <a:t> </a:t>
            </a:r>
            <a:r>
              <a:rPr lang="en-US" sz="1600" dirty="0"/>
              <a:t>International Conference on Software Engineering, Artificial Intelligence, Networking, and Parallel/Distributed Computing,</a:t>
            </a:r>
            <a:r>
              <a:rPr lang="pl-PL" sz="1600" dirty="0"/>
              <a:t> </a:t>
            </a:r>
            <a:r>
              <a:rPr lang="pl-PL" sz="1600" dirty="0" err="1"/>
              <a:t>Ishikawa</a:t>
            </a:r>
            <a:r>
              <a:rPr lang="pl-PL" sz="1600" dirty="0"/>
              <a:t>, Japan,2017</a:t>
            </a:r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7"/>
              </a:rPr>
              <a:t>https://users.encs.concordia.ca/~shang/pubs/peter_icse2014.pdf</a:t>
            </a:r>
            <a:r>
              <a:rPr lang="pl-PL" sz="1600" dirty="0"/>
              <a:t>     </a:t>
            </a:r>
            <a:r>
              <a:rPr lang="en-US" sz="1600" dirty="0"/>
              <a:t>Detecting Performance Anti-patterns for Applications Developed using Object-Relational Mapping </a:t>
            </a:r>
            <a:endParaRPr lang="pl-PL" sz="1600" dirty="0"/>
          </a:p>
          <a:p>
            <a:pPr marL="800100" lvl="1" indent="-342900">
              <a:buFont typeface="+mj-lt"/>
              <a:buAutoNum type="arabicPeriod"/>
            </a:pPr>
            <a:r>
              <a:rPr lang="pl-PL" sz="1600" dirty="0">
                <a:hlinkClick r:id="rId8"/>
              </a:rPr>
              <a:t>https://repository.tudelft.nl/islandora/object/uuid:3387006b-dd3c-430e-979e-f8a87e57ca11/datastream/OBJ</a:t>
            </a:r>
            <a:r>
              <a:rPr lang="pl-PL" sz="1600" dirty="0"/>
              <a:t> </a:t>
            </a:r>
          </a:p>
          <a:p>
            <a:pPr marL="914400" lvl="2" indent="0">
              <a:buNone/>
            </a:pPr>
            <a:r>
              <a:rPr lang="pl-PL" sz="1700" dirty="0"/>
              <a:t>Ruben </a:t>
            </a:r>
            <a:r>
              <a:rPr lang="pl-PL" sz="1700" dirty="0" err="1"/>
              <a:t>Wieman</a:t>
            </a:r>
            <a:r>
              <a:rPr lang="pl-PL" sz="1700" dirty="0"/>
              <a:t> </a:t>
            </a:r>
            <a:r>
              <a:rPr lang="en-US" sz="1700" dirty="0"/>
              <a:t>Software Engineering Research Group Department of Software Technology Faculty EEMCS, Delft University of Technology Delft, the Netherlands</a:t>
            </a:r>
            <a:endParaRPr lang="pl-PL" sz="1700" dirty="0"/>
          </a:p>
          <a:p>
            <a:pPr marL="914400" lvl="2" indent="0">
              <a:buNone/>
            </a:pPr>
            <a:r>
              <a:rPr lang="en-US" sz="1700" dirty="0"/>
              <a:t>Anti-Pattern Scanner: An Approach to Detect Anti-Patterns and Design Violations</a:t>
            </a:r>
            <a:endParaRPr lang="pl-PL" sz="1700" dirty="0"/>
          </a:p>
          <a:p>
            <a:pPr marL="0" indent="0">
              <a:buNone/>
            </a:pPr>
            <a:r>
              <a:rPr lang="pl-PL" sz="1100" dirty="0" smtClean="0"/>
              <a:t>(Accessed on 20.04.2018, all of the above)</a:t>
            </a:r>
            <a:endParaRPr lang="pl-PL" sz="1100" dirty="0"/>
          </a:p>
          <a:p>
            <a:pPr marL="0" indent="0" algn="ctr">
              <a:buNone/>
            </a:pP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7925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Where is it best to start?</a:t>
            </a:r>
          </a:p>
          <a:p>
            <a:pPr marL="457200" lvl="1" indent="0">
              <a:buNone/>
            </a:pPr>
            <a:r>
              <a:rPr lang="pl-PL" sz="1600" dirty="0" smtClean="0">
                <a:hlinkClick r:id="rId2"/>
              </a:rPr>
              <a:t>9</a:t>
            </a:r>
            <a:r>
              <a:rPr lang="pl-PL" sz="1600" dirty="0">
                <a:hlinkClick r:id="rId2"/>
              </a:rPr>
              <a:t>. http://www.inf.u-szeged.hu/~ncsaba/research/pdfs/2017/Nagy-SCAM2017.pdf</a:t>
            </a:r>
            <a:endParaRPr lang="pl-PL" sz="1600" dirty="0"/>
          </a:p>
          <a:p>
            <a:pPr marL="457200" lvl="1" indent="0">
              <a:buNone/>
            </a:pPr>
            <a:r>
              <a:rPr lang="pl-PL" sz="1600" dirty="0"/>
              <a:t>	</a:t>
            </a:r>
            <a:r>
              <a:rPr lang="en-US" sz="1600" dirty="0" err="1"/>
              <a:t>Csaba</a:t>
            </a:r>
            <a:r>
              <a:rPr lang="en-US" sz="1600" dirty="0"/>
              <a:t> Nagy , Anthony Cleve</a:t>
            </a:r>
            <a:r>
              <a:rPr lang="pl-PL" sz="1600" dirty="0"/>
              <a:t> </a:t>
            </a:r>
            <a:r>
              <a:rPr lang="en-US" sz="1600" dirty="0" err="1"/>
              <a:t>PReCISE</a:t>
            </a:r>
            <a:r>
              <a:rPr lang="en-US" sz="1600" dirty="0"/>
              <a:t> Research Center, University of Namur, Belgium</a:t>
            </a:r>
            <a:endParaRPr lang="pl-PL" sz="1600" dirty="0"/>
          </a:p>
          <a:p>
            <a:pPr marL="457200" lvl="1" indent="0">
              <a:buNone/>
            </a:pPr>
            <a:r>
              <a:rPr lang="pl-PL" sz="1600" dirty="0"/>
              <a:t>	</a:t>
            </a:r>
            <a:r>
              <a:rPr lang="en-US" sz="1600" dirty="0"/>
              <a:t>A Static Code Smell Detector for SQL Queries Embedded in Java Code</a:t>
            </a:r>
            <a:endParaRPr lang="pl-PL" sz="1600" dirty="0"/>
          </a:p>
          <a:p>
            <a:pPr marL="457200" lvl="1" indent="0">
              <a:buNone/>
            </a:pPr>
            <a:r>
              <a:rPr lang="pl-PL" sz="1600" dirty="0"/>
              <a:t>10. </a:t>
            </a:r>
            <a:r>
              <a:rPr lang="pl-PL" sz="1600" dirty="0">
                <a:hlinkClick r:id="rId3"/>
              </a:rPr>
              <a:t>https://www.sqlsaturday.com/SessionDownload.aspx?suid=5445</a:t>
            </a:r>
            <a:r>
              <a:rPr lang="pl-PL" sz="1600" dirty="0"/>
              <a:t> </a:t>
            </a:r>
          </a:p>
          <a:p>
            <a:pPr marL="457200" lvl="1" indent="0">
              <a:buNone/>
            </a:pPr>
            <a:r>
              <a:rPr lang="pl-PL" sz="1600" dirty="0"/>
              <a:t>11. </a:t>
            </a:r>
            <a:r>
              <a:rPr lang="pl-PL" sz="1600" dirty="0">
                <a:hlinkClick r:id="rId4"/>
              </a:rPr>
              <a:t>https://blogs.msdn.microsoft.com/arvindsh/tag/t-sql-anti-patterns/</a:t>
            </a:r>
            <a:r>
              <a:rPr lang="pl-PL" sz="1600" dirty="0"/>
              <a:t> </a:t>
            </a:r>
          </a:p>
          <a:p>
            <a:pPr marL="457200" lvl="1" indent="0">
              <a:buNone/>
            </a:pPr>
            <a:r>
              <a:rPr lang="pl-PL" sz="1600" dirty="0"/>
              <a:t>	</a:t>
            </a:r>
            <a:r>
              <a:rPr lang="pl-PL" sz="1600" dirty="0" smtClean="0"/>
              <a:t>I like in particular:</a:t>
            </a:r>
          </a:p>
          <a:p>
            <a:pPr marL="457200" lvl="1" indent="0">
              <a:buNone/>
            </a:pPr>
            <a:r>
              <a:rPr lang="pl-PL" sz="1600" dirty="0" smtClean="0"/>
              <a:t>https</a:t>
            </a:r>
            <a:r>
              <a:rPr lang="pl-PL" sz="1600" dirty="0"/>
              <a:t>://blogs.msdn.microsoft.com/arvindsh/2013/04/03/teched-india-2013-t-sql-horrors-slides/</a:t>
            </a:r>
          </a:p>
          <a:p>
            <a:pPr marL="0" indent="0">
              <a:buNone/>
            </a:pPr>
            <a:r>
              <a:rPr lang="pl-PL" sz="1100" dirty="0"/>
              <a:t>(</a:t>
            </a:r>
            <a:r>
              <a:rPr lang="pl-PL" sz="1100" dirty="0" smtClean="0"/>
              <a:t>Accessed </a:t>
            </a:r>
            <a:r>
              <a:rPr lang="pl-PL" sz="1100" dirty="0"/>
              <a:t>on 20.04.2018, all of the </a:t>
            </a:r>
            <a:r>
              <a:rPr lang="pl-PL" sz="1100" dirty="0" smtClean="0"/>
              <a:t>above)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8620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400" dirty="0" smtClean="0"/>
              <a:t>Any further questions?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3090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4400" dirty="0" smtClean="0"/>
              <a:t>Thank you for your attention.</a:t>
            </a:r>
            <a:endParaRPr lang="pl-PL" sz="4400" dirty="0"/>
          </a:p>
          <a:p>
            <a:pPr marL="0" indent="0">
              <a:buNone/>
            </a:pPr>
            <a:r>
              <a:rPr lang="pl-PL" sz="1000" dirty="0" smtClean="0"/>
              <a:t>Maybe antipatterns will disappear one day.</a:t>
            </a:r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endParaRPr lang="pl-PL" sz="1000" dirty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</a:pPr>
            <a:r>
              <a:rPr lang="pl-PL" sz="2000" dirty="0" smtClean="0"/>
              <a:t>ws@simple.com.pl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8828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Why is it worth to explore this topic?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The identification of bad practices is as valuable as the identification of good practices.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I submitted this topic believing that antipatterns possess a vast educational potential.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lvl="1"/>
            <a:r>
              <a:rPr lang="pl-PL" dirty="0" smtClean="0"/>
              <a:t>Definitions</a:t>
            </a:r>
            <a:endParaRPr lang="pl-PL" dirty="0"/>
          </a:p>
          <a:p>
            <a:pPr lvl="2"/>
            <a:r>
              <a:rPr lang="pl-PL" dirty="0" smtClean="0"/>
              <a:t>Examples for better comprehension</a:t>
            </a:r>
            <a:endParaRPr lang="pl-PL" dirty="0"/>
          </a:p>
          <a:p>
            <a:pPr lvl="1"/>
            <a:r>
              <a:rPr lang="pl-PL" dirty="0" smtClean="0"/>
              <a:t>Areas of presence</a:t>
            </a:r>
            <a:endParaRPr lang="pl-PL" dirty="0"/>
          </a:p>
          <a:p>
            <a:pPr lvl="2"/>
            <a:r>
              <a:rPr lang="pl-PL" dirty="0" smtClean="0"/>
              <a:t>Examples indicating a common presence</a:t>
            </a:r>
            <a:endParaRPr lang="pl-PL" dirty="0"/>
          </a:p>
          <a:p>
            <a:pPr lvl="1"/>
            <a:r>
              <a:rPr lang="pl-PL" dirty="0" smtClean="0"/>
              <a:t>Game </a:t>
            </a:r>
          </a:p>
          <a:p>
            <a:pPr lvl="2"/>
            <a:r>
              <a:rPr lang="pl-PL" dirty="0" smtClean="0"/>
              <a:t>With the whole world – we can only win</a:t>
            </a:r>
          </a:p>
          <a:p>
            <a:pPr lvl="1"/>
            <a:r>
              <a:rPr lang="pl-PL" dirty="0" smtClean="0"/>
              <a:t>Conclusion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0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are they?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A documented bad practice whereas there is another repetitive and effective solution. 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from Portland </a:t>
            </a:r>
            <a:r>
              <a:rPr lang="pl-PL" dirty="0"/>
              <a:t>Pattern Repository</a:t>
            </a:r>
          </a:p>
          <a:p>
            <a:pPr marL="457200" lvl="1" indent="0">
              <a:buNone/>
            </a:pPr>
            <a:r>
              <a:rPr lang="pl-PL" dirty="0">
                <a:hlinkClick r:id="rId2"/>
              </a:rPr>
              <a:t>http://c2.com/cgi-bin/wiki?AntiPattern</a:t>
            </a:r>
            <a:r>
              <a:rPr lang="pl-PL" dirty="0"/>
              <a:t> – ”</a:t>
            </a:r>
            <a:r>
              <a:rPr lang="en-US" dirty="0" smtClean="0"/>
              <a:t>how </a:t>
            </a:r>
            <a:r>
              <a:rPr lang="en-US" dirty="0"/>
              <a:t>to go from a problem to a bad </a:t>
            </a:r>
            <a:r>
              <a:rPr lang="en-US" dirty="0" smtClean="0"/>
              <a:t>solution</a:t>
            </a:r>
            <a:r>
              <a:rPr lang="pl-PL" dirty="0" smtClean="0"/>
              <a:t>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30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Necessary conditions: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marL="914400" lvl="1" indent="-457200">
              <a:buAutoNum type="arabicPeriod"/>
            </a:pPr>
            <a:r>
              <a:rPr lang="pl-PL" dirty="0" smtClean="0"/>
              <a:t>Common presence.</a:t>
            </a:r>
            <a:endParaRPr lang="pl-PL" dirty="0"/>
          </a:p>
          <a:p>
            <a:pPr marL="914400" lvl="1" indent="-457200">
              <a:buAutoNum type="arabicPeriod"/>
            </a:pPr>
            <a:r>
              <a:rPr lang="pl-PL" dirty="0" smtClean="0"/>
              <a:t>More negative than positive consequences.</a:t>
            </a:r>
            <a:endParaRPr lang="pl-PL" dirty="0"/>
          </a:p>
          <a:p>
            <a:pPr marL="914400" lvl="1" indent="-457200">
              <a:buAutoNum type="arabicPeriod"/>
            </a:pPr>
            <a:r>
              <a:rPr lang="pl-PL" dirty="0" smtClean="0"/>
              <a:t>There is an effective, documented and correct solution.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39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Other similar expressions.</a:t>
            </a:r>
            <a:endParaRPr lang="pl-PL" dirty="0"/>
          </a:p>
          <a:p>
            <a:pPr marL="457200" lvl="1" indent="0">
              <a:buNone/>
            </a:pP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smell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Bad </a:t>
            </a:r>
            <a:r>
              <a:rPr lang="pl-PL" dirty="0" smtClean="0"/>
              <a:t>practice</a:t>
            </a:r>
            <a:endParaRPr lang="pl-PL" dirty="0"/>
          </a:p>
          <a:p>
            <a:pPr marL="457200" lvl="1" indent="0">
              <a:buNone/>
            </a:pPr>
            <a:r>
              <a:rPr lang="pl-PL" dirty="0" err="1"/>
              <a:t>Worst</a:t>
            </a:r>
            <a:r>
              <a:rPr lang="pl-PL" dirty="0"/>
              <a:t> </a:t>
            </a:r>
            <a:r>
              <a:rPr lang="pl-PL" dirty="0" err="1"/>
              <a:t>queries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13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if we notice them?</a:t>
            </a:r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There are good practices, bad practices and practices concerning dealing with bad practices. Those are described as </a:t>
            </a:r>
            <a:r>
              <a:rPr lang="pl-PL" dirty="0"/>
              <a:t> </a:t>
            </a:r>
            <a:r>
              <a:rPr lang="pl-PL" dirty="0" smtClean="0">
                <a:hlinkClick r:id="rId2"/>
              </a:rPr>
              <a:t>AmeliorationPattern</a:t>
            </a:r>
            <a:r>
              <a:rPr lang="pl-PL" dirty="0" smtClean="0"/>
              <a:t>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12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=""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Antipatterns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Game: rules. Active seeking without waiting for problems.</a:t>
            </a:r>
          </a:p>
          <a:p>
            <a:pPr lvl="1"/>
            <a:r>
              <a:rPr lang="pl-PL" dirty="0" smtClean="0"/>
              <a:t>We buy a ticket paying in a hard currency: time.</a:t>
            </a:r>
          </a:p>
          <a:p>
            <a:pPr lvl="2"/>
            <a:r>
              <a:rPr lang="pl-PL" dirty="0" smtClean="0"/>
              <a:t>Analysing – where and what antipattern we can encounter. There is no seeking algorithm but there are heurestics.</a:t>
            </a:r>
          </a:p>
          <a:p>
            <a:pPr lvl="2"/>
            <a:r>
              <a:rPr lang="pl-PL" dirty="0" smtClean="0"/>
              <a:t>There is an antipattern – fine. We have found it before it caused problems. What should we do?</a:t>
            </a:r>
          </a:p>
          <a:p>
            <a:pPr marL="1028674" lvl="3" indent="0">
              <a:buNone/>
            </a:pPr>
            <a:endParaRPr lang="pl-PL" dirty="0" smtClean="0"/>
          </a:p>
          <a:p>
            <a:pPr lvl="3"/>
            <a:r>
              <a:rPr lang="pl-PL" dirty="0" smtClean="0"/>
              <a:t>Perhaps it is a case of a </a:t>
            </a:r>
            <a:r>
              <a:rPr lang="pl-PL" smtClean="0"/>
              <a:t>justified </a:t>
            </a:r>
            <a:r>
              <a:rPr lang="pl-PL" smtClean="0"/>
              <a:t>use.</a:t>
            </a:r>
            <a:endParaRPr lang="pl-PL" dirty="0"/>
          </a:p>
          <a:p>
            <a:pPr lvl="3"/>
            <a:r>
              <a:rPr lang="pl-PL" dirty="0" smtClean="0"/>
              <a:t>We can be glad because antipatterns are susceptible to refactoring, migrating, updating and reengineering. </a:t>
            </a:r>
            <a:endParaRPr lang="pl-PL" dirty="0"/>
          </a:p>
          <a:p>
            <a:pPr lvl="3"/>
            <a:r>
              <a:rPr lang="pl-PL" dirty="0" smtClean="0"/>
              <a:t>We describe it for the internal documentation of the company.</a:t>
            </a:r>
            <a:endParaRPr lang="pl-PL" dirty="0"/>
          </a:p>
          <a:p>
            <a:pPr lvl="3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952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2" id="{3E448EB5-774B-461A-8124-EA406C713B1A}" vid="{5CF9D57A-5E5F-4F1B-94EE-8D3CA1AFF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F00BA9-4485-434C-B6A8-742AC3EFE3E1}"/>
</file>

<file path=customXml/itemProps2.xml><?xml version="1.0" encoding="utf-8"?>
<ds:datastoreItem xmlns:ds="http://schemas.openxmlformats.org/officeDocument/2006/customXml" ds:itemID="{F74462D6-BD5A-42DC-8938-2686F1581880}"/>
</file>

<file path=customXml/itemProps3.xml><?xml version="1.0" encoding="utf-8"?>
<ds:datastoreItem xmlns:ds="http://schemas.openxmlformats.org/officeDocument/2006/customXml" ds:itemID="{58086329-6919-4843-B427-58656925FD4A}"/>
</file>

<file path=docProps/app.xml><?xml version="1.0" encoding="utf-8"?>
<Properties xmlns="http://schemas.openxmlformats.org/officeDocument/2006/extended-properties" xmlns:vt="http://schemas.openxmlformats.org/officeDocument/2006/docPropsVTypes">
  <Template>Prezentacja4_3</Template>
  <TotalTime>4737</TotalTime>
  <Words>594</Words>
  <Application>Microsoft Office PowerPoint</Application>
  <PresentationFormat>On-screen Show (4:3)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Motyw2</vt:lpstr>
      <vt:lpstr> Antipatterns: the dark side of the force. </vt:lpstr>
      <vt:lpstr>Antipatterns</vt:lpstr>
      <vt:lpstr>Agenda</vt:lpstr>
      <vt:lpstr>Antipatterns</vt:lpstr>
      <vt:lpstr>Antipatterns</vt:lpstr>
      <vt:lpstr>Antipatterns</vt:lpstr>
      <vt:lpstr>Antipatterns</vt:lpstr>
      <vt:lpstr>DEMO</vt:lpstr>
      <vt:lpstr>Antipatterns</vt:lpstr>
      <vt:lpstr>Antipatterns</vt:lpstr>
      <vt:lpstr>DEMO</vt:lpstr>
      <vt:lpstr>Antipatterns</vt:lpstr>
      <vt:lpstr>Antipatterns</vt:lpstr>
      <vt:lpstr>Antipatterns</vt:lpstr>
      <vt:lpstr>Antipatterns</vt:lpstr>
      <vt:lpstr>Antipatterns</vt:lpstr>
    </vt:vector>
  </TitlesOfParts>
  <Company>PLSSUG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Aleksandra</cp:lastModifiedBy>
  <cp:revision>246</cp:revision>
  <dcterms:created xsi:type="dcterms:W3CDTF">2011-11-24T02:19:03Z</dcterms:created>
  <dcterms:modified xsi:type="dcterms:W3CDTF">2018-04-29T15:30:37Z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