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08" r:id="rId2"/>
    <p:sldId id="290" r:id="rId3"/>
    <p:sldId id="289" r:id="rId4"/>
    <p:sldId id="293" r:id="rId5"/>
    <p:sldId id="294" r:id="rId6"/>
    <p:sldId id="295" r:id="rId7"/>
    <p:sldId id="297" r:id="rId8"/>
    <p:sldId id="296" r:id="rId9"/>
    <p:sldId id="291" r:id="rId10"/>
    <p:sldId id="298" r:id="rId11"/>
    <p:sldId id="303" r:id="rId12"/>
    <p:sldId id="299" r:id="rId13"/>
    <p:sldId id="302" r:id="rId14"/>
    <p:sldId id="305" r:id="rId15"/>
    <p:sldId id="300" r:id="rId16"/>
    <p:sldId id="306" r:id="rId17"/>
    <p:sldId id="30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501" autoAdjust="0"/>
  </p:normalViewPr>
  <p:slideViewPr>
    <p:cSldViewPr>
      <p:cViewPr varScale="1">
        <p:scale>
          <a:sx n="71" d="100"/>
          <a:sy n="71" d="100"/>
        </p:scale>
        <p:origin x="11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xmlns="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xmlns="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xmlns="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xmlns="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xmlns="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05357" y="6452185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</a:t>
              </a: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201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epository.tudelft.nl/islandora/object/uuid:3387006b-dd3c-430e-979e-f8a87e57ca11/datastream/OBJ" TargetMode="External"/><Relationship Id="rId3" Type="http://schemas.openxmlformats.org/officeDocument/2006/relationships/hyperlink" Target="http://antipatterns.com/" TargetMode="External"/><Relationship Id="rId7" Type="http://schemas.openxmlformats.org/officeDocument/2006/relationships/hyperlink" Target="https://users.encs.concordia.ca/~shang/pubs/peter_icse2014.pdf" TargetMode="External"/><Relationship Id="rId2" Type="http://schemas.openxmlformats.org/officeDocument/2006/relationships/hyperlink" Target="https://pragprog.com/book/bksqla/sql-anti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dd172133(v=vs.100).aspx" TargetMode="External"/><Relationship Id="rId5" Type="http://schemas.openxmlformats.org/officeDocument/2006/relationships/hyperlink" Target="http://assets.red-gate.com/community/books/sql-code-smells.pdf" TargetMode="External"/><Relationship Id="rId4" Type="http://schemas.openxmlformats.org/officeDocument/2006/relationships/hyperlink" Target="http://wiki.c2.com/?CategoryAntiPatter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aturday.com/SessionDownload.aspx?suid=5445" TargetMode="External"/><Relationship Id="rId2" Type="http://schemas.openxmlformats.org/officeDocument/2006/relationships/hyperlink" Target="http://www.inf.u-szeged.hu/~ncsaba/research/pdfs/2017/Nagy-SCAM201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arvindsh/tag/t-sql-anti-pattern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WojciechSawicki@simple.com.p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2.com/cgi-bin/wiki?AntiPatter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2.com/?AmeliorationPatter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D51DD3F8-3A81-4C35-8BDF-BA17C2B1E0A5}"/>
              </a:ext>
            </a:extLst>
          </p:cNvPr>
          <p:cNvSpPr txBox="1"/>
          <p:nvPr/>
        </p:nvSpPr>
        <p:spPr>
          <a:xfrm>
            <a:off x="3470709" y="1196752"/>
            <a:ext cx="214526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GOLD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SILVER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BRONZE SPONSOR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xmlns="" id="{36C49CA5-F767-4442-9487-1DDE4A22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37" y="5527224"/>
            <a:ext cx="1604211" cy="914400"/>
          </a:xfrm>
          <a:prstGeom prst="rect">
            <a:avLst/>
          </a:prstGeom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xmlns="" id="{88304CBD-4A4C-4974-9350-38032FC60E0C}"/>
              </a:ext>
            </a:extLst>
          </p:cNvPr>
          <p:cNvGrpSpPr>
            <a:grpSpLocks noChangeAspect="1"/>
          </p:cNvGrpSpPr>
          <p:nvPr/>
        </p:nvGrpSpPr>
        <p:grpSpPr>
          <a:xfrm>
            <a:off x="291381" y="1254199"/>
            <a:ext cx="8503922" cy="1371600"/>
            <a:chOff x="3419155" y="1866528"/>
            <a:chExt cx="5667798" cy="914400"/>
          </a:xfrm>
        </p:grpSpPr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xmlns="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155" y="1866528"/>
              <a:ext cx="1604211" cy="914400"/>
            </a:xfrm>
            <a:prstGeom prst="rect">
              <a:avLst/>
            </a:prstGeom>
          </p:spPr>
        </p:pic>
        <p:pic>
          <p:nvPicPr>
            <p:cNvPr id="20" name="Obraz 19">
              <a:extLst>
                <a:ext uri="{FF2B5EF4-FFF2-40B4-BE49-F238E27FC236}">
                  <a16:creationId xmlns:a16="http://schemas.microsoft.com/office/drawing/2014/main" xmlns="" id="{BC0C29DF-91D7-42F1-8F7F-5F37560D0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893" y="1866528"/>
              <a:ext cx="1604211" cy="914400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xmlns="" id="{967C8F50-BE96-4AD6-9720-3003E1240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631" y="1866528"/>
              <a:ext cx="1918322" cy="914400"/>
            </a:xfrm>
            <a:prstGeom prst="rect">
              <a:avLst/>
            </a:prstGeom>
          </p:spPr>
        </p:pic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xmlns="" id="{DE69094B-D3B0-4FD0-A3B9-13B29F63FECD}"/>
              </a:ext>
            </a:extLst>
          </p:cNvPr>
          <p:cNvGrpSpPr>
            <a:grpSpLocks noChangeAspect="1"/>
          </p:cNvGrpSpPr>
          <p:nvPr/>
        </p:nvGrpSpPr>
        <p:grpSpPr>
          <a:xfrm>
            <a:off x="612217" y="2811379"/>
            <a:ext cx="8105931" cy="866851"/>
            <a:chOff x="1814944" y="2840031"/>
            <a:chExt cx="8439628" cy="914400"/>
          </a:xfrm>
        </p:grpSpPr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xmlns="" id="{3DB62CC0-988E-4E1B-93BA-EBE6933A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944" y="2840031"/>
              <a:ext cx="1604211" cy="914400"/>
            </a:xfrm>
            <a:prstGeom prst="rect">
              <a:avLst/>
            </a:prstGeom>
          </p:spPr>
        </p:pic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xmlns="" id="{9017DC9B-B010-42EF-BEEB-65438215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291" y="2931471"/>
              <a:ext cx="2551814" cy="731520"/>
            </a:xfrm>
            <a:prstGeom prst="rect">
              <a:avLst/>
            </a:prstGeom>
          </p:spPr>
        </p:pic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xmlns="" id="{27B89ADC-ACE8-4441-A8F9-CBE40878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241" y="3045771"/>
              <a:ext cx="1381855" cy="502920"/>
            </a:xfrm>
            <a:prstGeom prst="rect">
              <a:avLst/>
            </a:prstGeom>
          </p:spPr>
        </p:pic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xmlns="" id="{18590483-CD0E-45CB-912D-44ECD9E9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232" y="3114351"/>
              <a:ext cx="2070340" cy="365760"/>
            </a:xfrm>
            <a:prstGeom prst="rect">
              <a:avLst/>
            </a:prstGeom>
          </p:spPr>
        </p:pic>
      </p:grpSp>
      <p:pic>
        <p:nvPicPr>
          <p:cNvPr id="11" name="Obraz 10">
            <a:extLst>
              <a:ext uri="{FF2B5EF4-FFF2-40B4-BE49-F238E27FC236}">
                <a16:creationId xmlns:a16="http://schemas.microsoft.com/office/drawing/2014/main" xmlns="" id="{BC7B062E-B62E-490B-A1C7-EAA3BBFDDD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74" y="4065360"/>
            <a:ext cx="2085475" cy="1188720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xmlns="" id="{B146AF01-8973-476F-A47A-B891E8EBCF3B}"/>
              </a:ext>
            </a:extLst>
          </p:cNvPr>
          <p:cNvSpPr/>
          <p:nvPr/>
        </p:nvSpPr>
        <p:spPr>
          <a:xfrm>
            <a:off x="323528" y="2481184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F5483265-FAB7-4CDE-9DFF-6BE57BC58B56}"/>
              </a:ext>
            </a:extLst>
          </p:cNvPr>
          <p:cNvSpPr/>
          <p:nvPr/>
        </p:nvSpPr>
        <p:spPr>
          <a:xfrm>
            <a:off x="391754" y="3873029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19E670A5-A356-4A9B-B7F0-257FDF118139}"/>
              </a:ext>
            </a:extLst>
          </p:cNvPr>
          <p:cNvSpPr/>
          <p:nvPr/>
        </p:nvSpPr>
        <p:spPr>
          <a:xfrm>
            <a:off x="323528" y="5270945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47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Antywzorce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Gra, zasady. Aktywne szukanie bez czekania na problemy.</a:t>
            </a:r>
          </a:p>
          <a:p>
            <a:pPr lvl="1"/>
            <a:r>
              <a:rPr lang="pl-PL" dirty="0" smtClean="0"/>
              <a:t>Kupujemy bilet, płacąc twardą walutą, czasem.</a:t>
            </a:r>
          </a:p>
          <a:p>
            <a:pPr lvl="2"/>
            <a:r>
              <a:rPr lang="pl-PL" dirty="0" smtClean="0"/>
              <a:t>Analizujemy – gdzie i jaki antywzorzec możemy napotkać. Nie ma algorytmu szukania, ale są heurystyki.</a:t>
            </a:r>
          </a:p>
          <a:p>
            <a:pPr lvl="2"/>
            <a:r>
              <a:rPr lang="pl-PL" dirty="0" smtClean="0"/>
              <a:t>Jest antywzorzec – dobrze. Znaleźliśmy zanim się objawił problemami. </a:t>
            </a:r>
            <a:r>
              <a:rPr lang="pl-PL" dirty="0"/>
              <a:t>Co </a:t>
            </a:r>
            <a:r>
              <a:rPr lang="pl-PL" dirty="0" smtClean="0"/>
              <a:t>robić?</a:t>
            </a:r>
          </a:p>
          <a:p>
            <a:pPr marL="1028674" lvl="3" indent="0">
              <a:buNone/>
            </a:pPr>
            <a:endParaRPr lang="pl-PL" dirty="0" smtClean="0"/>
          </a:p>
          <a:p>
            <a:pPr lvl="3"/>
            <a:r>
              <a:rPr lang="pl-PL" dirty="0"/>
              <a:t>Może to jest przypadek uzasadnionego użycia?</a:t>
            </a:r>
          </a:p>
          <a:p>
            <a:pPr lvl="3"/>
            <a:r>
              <a:rPr lang="pl-PL" dirty="0"/>
              <a:t>Cieszymy się, bo zwykle antywzorce są podatne na </a:t>
            </a:r>
            <a:r>
              <a:rPr lang="pl-PL" dirty="0" err="1"/>
              <a:t>refaktoryzację</a:t>
            </a:r>
            <a:r>
              <a:rPr lang="pl-PL" dirty="0"/>
              <a:t>, migrację, aktualizację i </a:t>
            </a:r>
            <a:r>
              <a:rPr lang="pl-PL" dirty="0" err="1"/>
              <a:t>reinżynierię</a:t>
            </a:r>
            <a:r>
              <a:rPr lang="pl-PL" dirty="0"/>
              <a:t>.</a:t>
            </a:r>
          </a:p>
          <a:p>
            <a:pPr lvl="3"/>
            <a:r>
              <a:rPr lang="pl-PL" dirty="0" smtClean="0"/>
              <a:t>Opisujemy </a:t>
            </a:r>
            <a:r>
              <a:rPr lang="pl-PL" dirty="0"/>
              <a:t>do wewnętrznej dokumentacji firmy. </a:t>
            </a:r>
          </a:p>
          <a:p>
            <a:pPr lvl="3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952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Antywzorce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Gra, zasady. Aktywne szukanie bez czekania na problemy.</a:t>
            </a:r>
          </a:p>
          <a:p>
            <a:pPr lvl="2"/>
            <a:r>
              <a:rPr lang="pl-PL" dirty="0" smtClean="0"/>
              <a:t>Nie ma antywzorca – dobrze. Wzrasta zaufanie do rozwiązania.</a:t>
            </a:r>
          </a:p>
          <a:p>
            <a:pPr marL="685782" lvl="2" indent="0">
              <a:buNone/>
            </a:pPr>
            <a:r>
              <a:rPr lang="pl-PL" dirty="0" smtClean="0"/>
              <a:t>Jak widać zawsze wygrywamy.</a:t>
            </a:r>
          </a:p>
          <a:p>
            <a:pPr marL="685782" lvl="2" indent="0">
              <a:buNone/>
            </a:pPr>
            <a:endParaRPr lang="pl-PL" dirty="0" smtClean="0"/>
          </a:p>
          <a:p>
            <a:pPr marL="685782" lvl="2" indent="0">
              <a:buNone/>
            </a:pPr>
            <a:r>
              <a:rPr lang="pl-PL" dirty="0" smtClean="0"/>
              <a:t>Jakie heurystyki?</a:t>
            </a:r>
          </a:p>
          <a:p>
            <a:pPr marL="685782" lvl="2" indent="0">
              <a:buNone/>
            </a:pPr>
            <a:r>
              <a:rPr lang="pl-PL" dirty="0" smtClean="0"/>
              <a:t>Wymyślenie samemu nie jest łatwe ale satysfakcjonujące. Następne demo zawiera kilka propozycji.</a:t>
            </a:r>
          </a:p>
        </p:txBody>
      </p:sp>
    </p:spTree>
    <p:extLst>
      <p:ext uri="{BB962C8B-B14F-4D97-AF65-F5344CB8AC3E}">
        <p14:creationId xmlns:p14="http://schemas.microsoft.com/office/powerpoint/2010/main" val="23719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xmlns="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76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Antywzorce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Odrobina statystyki.</a:t>
            </a:r>
          </a:p>
          <a:p>
            <a:pPr marL="0" indent="0">
              <a:buNone/>
            </a:pPr>
            <a:r>
              <a:rPr lang="pl-PL" dirty="0"/>
              <a:t>Bill Karwin [1] – 24 dobrze opisane nazwane antywzorce</a:t>
            </a:r>
            <a:r>
              <a:rPr lang="pl-PL" dirty="0" smtClean="0"/>
              <a:t>. Zdecydowany numer jeden w rankingu </a:t>
            </a:r>
            <a:r>
              <a:rPr lang="pl-PL" dirty="0" err="1" smtClean="0"/>
              <a:t>cytowań</a:t>
            </a:r>
            <a:r>
              <a:rPr lang="pl-PL" dirty="0" smtClean="0"/>
              <a:t>.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Red </a:t>
            </a:r>
            <a:r>
              <a:rPr lang="pl-PL" dirty="0" err="1"/>
              <a:t>gate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smells</a:t>
            </a:r>
            <a:r>
              <a:rPr lang="pl-PL" dirty="0"/>
              <a:t> [4] – podaje 119 przypadków. Niektóre dyskusyjne, niektóre oczywiste, ale wszystkie ciekawe.</a:t>
            </a:r>
          </a:p>
          <a:p>
            <a:pPr marL="0" indent="0">
              <a:buNone/>
            </a:pPr>
            <a:r>
              <a:rPr lang="pl-PL" dirty="0"/>
              <a:t>Antipatterns.com [2] – naliczyłem 50 przypadków</a:t>
            </a:r>
          </a:p>
          <a:p>
            <a:pPr marL="0" indent="0">
              <a:buNone/>
            </a:pPr>
            <a:r>
              <a:rPr lang="pl-PL" dirty="0"/>
              <a:t>Portland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 [3] – 139 dobrze opisanych przypadków.</a:t>
            </a:r>
          </a:p>
        </p:txBody>
      </p:sp>
    </p:spTree>
    <p:extLst>
      <p:ext uri="{BB962C8B-B14F-4D97-AF65-F5344CB8AC3E}">
        <p14:creationId xmlns:p14="http://schemas.microsoft.com/office/powerpoint/2010/main" val="37188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Antywzorce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Od czego warto zacząć?</a:t>
            </a:r>
          </a:p>
          <a:p>
            <a:pPr marL="800100" lvl="1" indent="-342900">
              <a:buFont typeface="+mj-lt"/>
              <a:buAutoNum type="arabicPeriod"/>
            </a:pPr>
            <a:r>
              <a:rPr lang="pl-PL" sz="1600" dirty="0">
                <a:hlinkClick r:id="rId2"/>
              </a:rPr>
              <a:t>https://pragprog.com/book/bksqla/sql-antipatterns</a:t>
            </a:r>
            <a:r>
              <a:rPr lang="pl-PL" sz="1600" dirty="0"/>
              <a:t> (</a:t>
            </a:r>
            <a:r>
              <a:rPr lang="pl-PL" sz="1700" dirty="0"/>
              <a:t>Bill Karwin </a:t>
            </a:r>
            <a:r>
              <a:rPr lang="en-US" sz="1700" dirty="0"/>
              <a:t>SQL </a:t>
            </a:r>
            <a:r>
              <a:rPr lang="en-US" sz="1700" dirty="0" err="1"/>
              <a:t>Antipatterns</a:t>
            </a:r>
            <a:r>
              <a:rPr lang="en-US" sz="1700" dirty="0"/>
              <a:t>: Avoiding the Pitfalls of Database Programming (Pragmatic Programmers)</a:t>
            </a:r>
            <a:r>
              <a:rPr lang="pl-PL" sz="1600" dirty="0"/>
              <a:t> </a:t>
            </a:r>
            <a:r>
              <a:rPr lang="pl-PL" sz="1700" dirty="0"/>
              <a:t>Ta książka ma zdecydowanie pierwsze miejsce w rankingu </a:t>
            </a:r>
            <a:r>
              <a:rPr lang="pl-PL" sz="1700" dirty="0" err="1"/>
              <a:t>cytowań</a:t>
            </a:r>
            <a:r>
              <a:rPr lang="pl-PL" sz="1700" dirty="0"/>
              <a:t>. Jest nawet przetłumaczona.</a:t>
            </a:r>
          </a:p>
          <a:p>
            <a:pPr marL="800100" lvl="1" indent="-342900">
              <a:buFont typeface="+mj-lt"/>
              <a:buAutoNum type="arabicPeriod"/>
            </a:pPr>
            <a:r>
              <a:rPr lang="pl-PL" sz="1600" dirty="0">
                <a:hlinkClick r:id="rId3"/>
              </a:rPr>
              <a:t>http://antipatterns.com/</a:t>
            </a:r>
            <a:endParaRPr lang="pl-PL" sz="1600" dirty="0"/>
          </a:p>
          <a:p>
            <a:pPr marL="800100" lvl="1" indent="-342900">
              <a:buFont typeface="+mj-lt"/>
              <a:buAutoNum type="arabicPeriod"/>
            </a:pPr>
            <a:r>
              <a:rPr lang="pl-PL" sz="1600" dirty="0">
                <a:hlinkClick r:id="rId4"/>
              </a:rPr>
              <a:t>http://wiki.c2.com/?CategoryAntiPattern</a:t>
            </a:r>
            <a:endParaRPr lang="pl-PL" sz="1600" dirty="0"/>
          </a:p>
          <a:p>
            <a:pPr marL="800100" lvl="1" indent="-342900">
              <a:buFont typeface="+mj-lt"/>
              <a:buAutoNum type="arabicPeriod"/>
            </a:pPr>
            <a:r>
              <a:rPr lang="pl-PL" sz="1600" dirty="0">
                <a:hlinkClick r:id="rId5"/>
              </a:rPr>
              <a:t>http://assets.red-gate.com/community/books/sql-code-smells.pdf</a:t>
            </a:r>
            <a:endParaRPr lang="pl-PL" sz="1600" dirty="0"/>
          </a:p>
          <a:p>
            <a:pPr marL="800100" lvl="1" indent="-342900">
              <a:buFont typeface="+mj-lt"/>
              <a:buAutoNum type="arabicPeriod"/>
            </a:pPr>
            <a:r>
              <a:rPr lang="pl-PL" sz="1600" dirty="0">
                <a:hlinkClick r:id="rId6"/>
              </a:rPr>
              <a:t>https://msdn.microsoft.com/en-us/library/dd172133(v=vs.100).aspx</a:t>
            </a:r>
            <a:endParaRPr lang="pl-PL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K. </a:t>
            </a:r>
            <a:r>
              <a:rPr lang="en-US" sz="1600" dirty="0" err="1"/>
              <a:t>Poonyanuch</a:t>
            </a:r>
            <a:r>
              <a:rPr lang="en-US" sz="1600" dirty="0"/>
              <a:t> and T. </a:t>
            </a:r>
            <a:r>
              <a:rPr lang="en-US" sz="1600" dirty="0" err="1"/>
              <a:t>Senivongse</a:t>
            </a:r>
            <a:r>
              <a:rPr lang="en-US" sz="1600" dirty="0"/>
              <a:t>, SQL </a:t>
            </a:r>
            <a:r>
              <a:rPr lang="en-US" sz="1600" dirty="0" err="1"/>
              <a:t>Antipatterns</a:t>
            </a:r>
            <a:r>
              <a:rPr lang="en-US" sz="1600" dirty="0"/>
              <a:t> Detection and Database Refactoring Process,2017 18th IEEE/ACIS</a:t>
            </a:r>
            <a:r>
              <a:rPr lang="pl-PL" sz="1600" dirty="0"/>
              <a:t> </a:t>
            </a:r>
            <a:r>
              <a:rPr lang="en-US" sz="1600" dirty="0"/>
              <a:t>International Conference on Software Engineering, Artificial Intelligence, Networking, and Parallel/Distributed Computing,</a:t>
            </a:r>
            <a:r>
              <a:rPr lang="pl-PL" sz="1600" dirty="0"/>
              <a:t> </a:t>
            </a:r>
            <a:r>
              <a:rPr lang="pl-PL" sz="1600" dirty="0" err="1"/>
              <a:t>Ishikawa</a:t>
            </a:r>
            <a:r>
              <a:rPr lang="pl-PL" sz="1600" dirty="0"/>
              <a:t>, Japan,2017</a:t>
            </a:r>
          </a:p>
          <a:p>
            <a:pPr marL="800100" lvl="1" indent="-342900">
              <a:buFont typeface="+mj-lt"/>
              <a:buAutoNum type="arabicPeriod"/>
            </a:pPr>
            <a:r>
              <a:rPr lang="pl-PL" sz="1600" dirty="0">
                <a:hlinkClick r:id="rId7"/>
              </a:rPr>
              <a:t>https://users.encs.concordia.ca/~shang/pubs/peter_icse2014.pdf</a:t>
            </a:r>
            <a:r>
              <a:rPr lang="pl-PL" sz="1600" dirty="0"/>
              <a:t>     </a:t>
            </a:r>
            <a:r>
              <a:rPr lang="en-US" sz="1600" dirty="0"/>
              <a:t>Detecting Performance Anti-patterns for Applications Developed using Object-Relational Mapping </a:t>
            </a:r>
            <a:endParaRPr lang="pl-PL" sz="1600" dirty="0"/>
          </a:p>
          <a:p>
            <a:pPr marL="800100" lvl="1" indent="-342900">
              <a:buFont typeface="+mj-lt"/>
              <a:buAutoNum type="arabicPeriod"/>
            </a:pPr>
            <a:r>
              <a:rPr lang="pl-PL" sz="1600" dirty="0">
                <a:hlinkClick r:id="rId8"/>
              </a:rPr>
              <a:t>https://repository.tudelft.nl/islandora/object/uuid:3387006b-dd3c-430e-979e-f8a87e57ca11/datastream/OBJ</a:t>
            </a:r>
            <a:r>
              <a:rPr lang="pl-PL" sz="1600" dirty="0"/>
              <a:t> </a:t>
            </a:r>
          </a:p>
          <a:p>
            <a:pPr marL="914400" lvl="2" indent="0">
              <a:buNone/>
            </a:pPr>
            <a:r>
              <a:rPr lang="pl-PL" sz="1700" dirty="0"/>
              <a:t>Ruben </a:t>
            </a:r>
            <a:r>
              <a:rPr lang="pl-PL" sz="1700" dirty="0" err="1"/>
              <a:t>Wieman</a:t>
            </a:r>
            <a:r>
              <a:rPr lang="pl-PL" sz="1700" dirty="0"/>
              <a:t> </a:t>
            </a:r>
            <a:r>
              <a:rPr lang="en-US" sz="1700" dirty="0"/>
              <a:t>Software Engineering Research Group Department of Software Technology Faculty EEMCS, Delft University of Technology Delft, the Netherlands</a:t>
            </a:r>
            <a:endParaRPr lang="pl-PL" sz="1700" dirty="0"/>
          </a:p>
          <a:p>
            <a:pPr marL="914400" lvl="2" indent="0">
              <a:buNone/>
            </a:pPr>
            <a:r>
              <a:rPr lang="en-US" sz="1700" dirty="0"/>
              <a:t>Anti-Pattern Scanner: An Approach to Detect Anti-Patterns and Design Violations</a:t>
            </a:r>
            <a:endParaRPr lang="pl-PL" sz="1700" dirty="0"/>
          </a:p>
          <a:p>
            <a:pPr marL="0" indent="0">
              <a:buNone/>
            </a:pPr>
            <a:r>
              <a:rPr lang="pl-PL" sz="1100" dirty="0"/>
              <a:t>(Dostęp 20.04.2018 wszystkich powyższych.)</a:t>
            </a:r>
          </a:p>
          <a:p>
            <a:pPr marL="0" indent="0" algn="ctr">
              <a:buNone/>
            </a:pP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37925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Antywzorce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Od czego warto zacząć?</a:t>
            </a:r>
          </a:p>
          <a:p>
            <a:pPr marL="457200" lvl="1" indent="0">
              <a:buNone/>
            </a:pPr>
            <a:r>
              <a:rPr lang="pl-PL" sz="1600" dirty="0">
                <a:hlinkClick r:id="rId2"/>
              </a:rPr>
              <a:t>9. http://www.inf.u-szeged.hu/~ncsaba/research/pdfs/2017/Nagy-SCAM2017.pdf</a:t>
            </a:r>
            <a:endParaRPr lang="pl-PL" sz="1600" dirty="0"/>
          </a:p>
          <a:p>
            <a:pPr marL="457200" lvl="1" indent="0">
              <a:buNone/>
            </a:pPr>
            <a:r>
              <a:rPr lang="pl-PL" sz="1600" dirty="0"/>
              <a:t>	</a:t>
            </a:r>
            <a:r>
              <a:rPr lang="en-US" sz="1600" dirty="0" err="1"/>
              <a:t>Csaba</a:t>
            </a:r>
            <a:r>
              <a:rPr lang="en-US" sz="1600" dirty="0"/>
              <a:t> Nagy , Anthony Cleve</a:t>
            </a:r>
            <a:r>
              <a:rPr lang="pl-PL" sz="1600" dirty="0"/>
              <a:t> </a:t>
            </a:r>
            <a:r>
              <a:rPr lang="en-US" sz="1600" dirty="0" err="1"/>
              <a:t>PReCISE</a:t>
            </a:r>
            <a:r>
              <a:rPr lang="en-US" sz="1600" dirty="0"/>
              <a:t> Research Center, University of Namur, Belgium</a:t>
            </a:r>
            <a:endParaRPr lang="pl-PL" sz="1600" dirty="0"/>
          </a:p>
          <a:p>
            <a:pPr marL="457200" lvl="1" indent="0">
              <a:buNone/>
            </a:pPr>
            <a:r>
              <a:rPr lang="pl-PL" sz="1600" dirty="0"/>
              <a:t>	</a:t>
            </a:r>
            <a:r>
              <a:rPr lang="en-US" sz="1600" dirty="0"/>
              <a:t>A Static Code Smell Detector for SQL Queries Embedded in Java Code</a:t>
            </a:r>
            <a:endParaRPr lang="pl-PL" sz="1600" dirty="0"/>
          </a:p>
          <a:p>
            <a:pPr marL="457200" lvl="1" indent="0">
              <a:buNone/>
            </a:pPr>
            <a:r>
              <a:rPr lang="pl-PL" sz="1600" dirty="0"/>
              <a:t>10. </a:t>
            </a:r>
            <a:r>
              <a:rPr lang="pl-PL" sz="1600" dirty="0">
                <a:hlinkClick r:id="rId3"/>
              </a:rPr>
              <a:t>https://www.sqlsaturday.com/SessionDownload.aspx?suid=5445</a:t>
            </a:r>
            <a:r>
              <a:rPr lang="pl-PL" sz="1600" dirty="0"/>
              <a:t> </a:t>
            </a:r>
          </a:p>
          <a:p>
            <a:pPr marL="457200" lvl="1" indent="0">
              <a:buNone/>
            </a:pPr>
            <a:r>
              <a:rPr lang="pl-PL" sz="1600" dirty="0"/>
              <a:t>11. </a:t>
            </a:r>
            <a:r>
              <a:rPr lang="pl-PL" sz="1600" dirty="0">
                <a:hlinkClick r:id="rId4"/>
              </a:rPr>
              <a:t>https://blogs.msdn.microsoft.com/arvindsh/tag/t-sql-anti-patterns/</a:t>
            </a:r>
            <a:r>
              <a:rPr lang="pl-PL" sz="1600" dirty="0"/>
              <a:t> </a:t>
            </a:r>
          </a:p>
          <a:p>
            <a:pPr marL="457200" lvl="1" indent="0">
              <a:buNone/>
            </a:pPr>
            <a:r>
              <a:rPr lang="pl-PL" sz="1600" dirty="0"/>
              <a:t>	Zwłaszcza podoba mi się https://blogs.msdn.microsoft.com/arvindsh/2013/04/03/teched-india-2013-t-sql-horrors-slides/</a:t>
            </a:r>
          </a:p>
          <a:p>
            <a:pPr marL="0" indent="0">
              <a:buNone/>
            </a:pPr>
            <a:r>
              <a:rPr lang="pl-PL" sz="1100" dirty="0"/>
              <a:t>(Dostęp 20.04.2018 wszystkich powyższych.)</a:t>
            </a:r>
          </a:p>
        </p:txBody>
      </p:sp>
    </p:spTree>
    <p:extLst>
      <p:ext uri="{BB962C8B-B14F-4D97-AF65-F5344CB8AC3E}">
        <p14:creationId xmlns:p14="http://schemas.microsoft.com/office/powerpoint/2010/main" val="8620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Antywzorce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400" dirty="0" smtClean="0"/>
              <a:t>Pytania?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33090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Antywzorce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4400" dirty="0"/>
              <a:t>Dziękuję za uwagę.</a:t>
            </a:r>
          </a:p>
          <a:p>
            <a:pPr marL="0" indent="0">
              <a:buNone/>
            </a:pPr>
            <a:r>
              <a:rPr lang="pl-PL" sz="1000" dirty="0"/>
              <a:t>Może antywzorce kiedyś znikną</a:t>
            </a:r>
            <a:r>
              <a:rPr lang="pl-PL" sz="1000" dirty="0" smtClean="0"/>
              <a:t>?</a:t>
            </a:r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r>
              <a:rPr lang="pl-PL" sz="2000" dirty="0"/>
              <a:t>WojciechSawicki@simple.com.pl</a:t>
            </a:r>
          </a:p>
        </p:txBody>
      </p:sp>
    </p:spTree>
    <p:extLst>
      <p:ext uri="{BB962C8B-B14F-4D97-AF65-F5344CB8AC3E}">
        <p14:creationId xmlns:p14="http://schemas.microsoft.com/office/powerpoint/2010/main" val="38828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Antywzorce czyli ciemna strona </a:t>
            </a:r>
            <a:r>
              <a:rPr lang="pl-PL" dirty="0" smtClean="0"/>
              <a:t>mocy.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Wojciech Sawicki</a:t>
            </a:r>
          </a:p>
          <a:p>
            <a:r>
              <a:rPr lang="pl-PL" dirty="0" smtClean="0">
                <a:hlinkClick r:id="rId3"/>
              </a:rPr>
              <a:t>WojciechSawicki@simple.com.pl</a:t>
            </a:r>
            <a:endParaRPr lang="pl-PL" dirty="0" smtClean="0"/>
          </a:p>
          <a:p>
            <a:r>
              <a:rPr lang="pl-PL" smtClean="0"/>
              <a:t>ws@simple.com.pl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Antywzorce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Czemu warto zgłębić ten temat?</a:t>
            </a:r>
          </a:p>
          <a:p>
            <a:pPr marL="0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/>
              <a:t>Identyfikacja złych praktyk jest równie cenna, jak identyfikacja dobrych praktyk.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/>
              <a:t>Zgłosiłem ten temat przekonany, że potencjał edukacyjny antywzorców jest </a:t>
            </a:r>
            <a:r>
              <a:rPr lang="pl-PL" dirty="0" smtClean="0"/>
              <a:t>duży.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lvl="1"/>
            <a:r>
              <a:rPr lang="pl-PL" dirty="0"/>
              <a:t>Definicje</a:t>
            </a:r>
          </a:p>
          <a:p>
            <a:pPr lvl="2"/>
            <a:r>
              <a:rPr lang="pl-PL" dirty="0"/>
              <a:t>Przykłady przybliżające zrozumienie</a:t>
            </a:r>
          </a:p>
          <a:p>
            <a:pPr lvl="1"/>
            <a:r>
              <a:rPr lang="pl-PL" dirty="0"/>
              <a:t>Obszary występowania</a:t>
            </a:r>
          </a:p>
          <a:p>
            <a:pPr lvl="2"/>
            <a:r>
              <a:rPr lang="pl-PL" dirty="0"/>
              <a:t>Przykłady wskazujące na powszechność</a:t>
            </a:r>
          </a:p>
          <a:p>
            <a:pPr lvl="1"/>
            <a:r>
              <a:rPr lang="pl-PL" dirty="0"/>
              <a:t>Gra </a:t>
            </a:r>
          </a:p>
          <a:p>
            <a:pPr lvl="2"/>
            <a:r>
              <a:rPr lang="pl-PL" dirty="0"/>
              <a:t>Z całym światem – można tylko wygrać</a:t>
            </a:r>
          </a:p>
          <a:p>
            <a:pPr lvl="1"/>
            <a:r>
              <a:rPr lang="pl-PL" dirty="0" smtClean="0"/>
              <a:t>Podsumowanie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06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Antywzorce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to jest: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/>
              <a:t>Udokumentowana zła praktyka, ze wskazaniem, na inne, powtarzalne i skuteczne rozwiązanie.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/>
              <a:t>Wolne tłumaczenie z Portland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Repository</a:t>
            </a:r>
            <a:endParaRPr lang="pl-PL" dirty="0"/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http://c2.com/cgi-bin/wiki?AntiPattern</a:t>
            </a:r>
            <a:r>
              <a:rPr lang="pl-PL" dirty="0"/>
              <a:t> – jak przejść od problemu do złego rozwiązania.</a:t>
            </a:r>
          </a:p>
        </p:txBody>
      </p:sp>
    </p:spTree>
    <p:extLst>
      <p:ext uri="{BB962C8B-B14F-4D97-AF65-F5344CB8AC3E}">
        <p14:creationId xmlns:p14="http://schemas.microsoft.com/office/powerpoint/2010/main" val="10330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Antywzorce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Warunki konieczne:</a:t>
            </a:r>
          </a:p>
          <a:p>
            <a:pPr marL="457200" lvl="1" indent="0">
              <a:buNone/>
            </a:pPr>
            <a:endParaRPr lang="pl-PL" dirty="0"/>
          </a:p>
          <a:p>
            <a:pPr marL="914400" lvl="1" indent="-457200">
              <a:buAutoNum type="arabicPeriod"/>
            </a:pPr>
            <a:r>
              <a:rPr lang="pl-PL" dirty="0"/>
              <a:t>Powszechność.</a:t>
            </a:r>
          </a:p>
          <a:p>
            <a:pPr marL="914400" lvl="1" indent="-457200">
              <a:buAutoNum type="arabicPeriod"/>
            </a:pPr>
            <a:r>
              <a:rPr lang="pl-PL" dirty="0"/>
              <a:t>Więcej negatywnych niż pozytywnych konsekwencji.</a:t>
            </a:r>
          </a:p>
          <a:p>
            <a:pPr marL="914400" lvl="1" indent="-457200">
              <a:buAutoNum type="arabicPeriod"/>
            </a:pPr>
            <a:r>
              <a:rPr lang="pl-PL" dirty="0"/>
              <a:t>Istnieje skuteczne, udokumentowane, poprawne rozwiązanie.</a:t>
            </a:r>
          </a:p>
        </p:txBody>
      </p:sp>
    </p:spTree>
    <p:extLst>
      <p:ext uri="{BB962C8B-B14F-4D97-AF65-F5344CB8AC3E}">
        <p14:creationId xmlns:p14="http://schemas.microsoft.com/office/powerpoint/2010/main" val="33039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Antywzorce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Inne bliskoznaczne określenia. </a:t>
            </a:r>
          </a:p>
          <a:p>
            <a:pPr marL="457200" lvl="1" indent="0">
              <a:buNone/>
            </a:pP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smell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Bad </a:t>
            </a:r>
            <a:r>
              <a:rPr lang="pl-PL" dirty="0" err="1"/>
              <a:t>practise</a:t>
            </a:r>
            <a:endParaRPr lang="pl-PL" dirty="0"/>
          </a:p>
          <a:p>
            <a:pPr marL="457200" lvl="1" indent="0">
              <a:buNone/>
            </a:pPr>
            <a:r>
              <a:rPr lang="pl-PL" dirty="0" err="1"/>
              <a:t>Worst</a:t>
            </a:r>
            <a:r>
              <a:rPr lang="pl-PL" dirty="0"/>
              <a:t> </a:t>
            </a:r>
            <a:r>
              <a:rPr lang="pl-PL" dirty="0" err="1"/>
              <a:t>queries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13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Antywzorce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 gdy zauważymy?</a:t>
            </a:r>
          </a:p>
          <a:p>
            <a:pPr marL="457200" lvl="1" indent="0">
              <a:buNone/>
            </a:pPr>
            <a:r>
              <a:rPr lang="pl-PL" dirty="0"/>
              <a:t>Są dobre praktyki, złe praktyki i praktyki postępowania ze złymi praktykami. Te ostatnie są opisane jako  </a:t>
            </a:r>
            <a:r>
              <a:rPr lang="pl-PL" dirty="0" err="1">
                <a:hlinkClick r:id="rId2"/>
              </a:rPr>
              <a:t>AmeliorationPattern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2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xmlns="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3E448EB5-774B-461A-8124-EA406C713B1A}" vid="{5CF9D57A-5E5F-4F1B-94EE-8D3CA1AFF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8" ma:contentTypeDescription="Create a new document." ma:contentTypeScope="" ma:versionID="fd99cba440b4434c804831024b4190c5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5854e30a67b484665d9f319270189fcd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FF2581-46CB-4B53-9252-44F7423F5CA4}"/>
</file>

<file path=customXml/itemProps2.xml><?xml version="1.0" encoding="utf-8"?>
<ds:datastoreItem xmlns:ds="http://schemas.openxmlformats.org/officeDocument/2006/customXml" ds:itemID="{6ED161E0-C30A-47F3-B352-78A7EAA95E75}"/>
</file>

<file path=customXml/itemProps3.xml><?xml version="1.0" encoding="utf-8"?>
<ds:datastoreItem xmlns:ds="http://schemas.openxmlformats.org/officeDocument/2006/customXml" ds:itemID="{50EEB1C0-A38E-43CC-A843-5CCD59BC1F67}"/>
</file>

<file path=docProps/app.xml><?xml version="1.0" encoding="utf-8"?>
<Properties xmlns="http://schemas.openxmlformats.org/officeDocument/2006/extended-properties" xmlns:vt="http://schemas.openxmlformats.org/officeDocument/2006/docPropsVTypes">
  <Template>Prezentacja4_3</Template>
  <TotalTime>5598</TotalTime>
  <Words>530</Words>
  <Application>Microsoft Office PowerPoint</Application>
  <PresentationFormat>On-screen Show (4:3)</PresentationFormat>
  <Paragraphs>124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Motyw2</vt:lpstr>
      <vt:lpstr>PowerPoint Presentation</vt:lpstr>
      <vt:lpstr>Antywzorce czyli ciemna strona mocy.  </vt:lpstr>
      <vt:lpstr>Antywzorce</vt:lpstr>
      <vt:lpstr>Agenda</vt:lpstr>
      <vt:lpstr>Antywzorce</vt:lpstr>
      <vt:lpstr>Antywzorce</vt:lpstr>
      <vt:lpstr>Antywzorce</vt:lpstr>
      <vt:lpstr>Antywzorce</vt:lpstr>
      <vt:lpstr>DEMO</vt:lpstr>
      <vt:lpstr>Antywzorce</vt:lpstr>
      <vt:lpstr>Antywzorce</vt:lpstr>
      <vt:lpstr>DEMO</vt:lpstr>
      <vt:lpstr>Antywzorce</vt:lpstr>
      <vt:lpstr>Antywzorce</vt:lpstr>
      <vt:lpstr>Antywzorce</vt:lpstr>
      <vt:lpstr>Antywzorce</vt:lpstr>
      <vt:lpstr>Antywzorce</vt:lpstr>
    </vt:vector>
  </TitlesOfParts>
  <Company>PLSSUG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Aleksandra</cp:lastModifiedBy>
  <cp:revision>224</cp:revision>
  <dcterms:created xsi:type="dcterms:W3CDTF">2011-11-24T02:19:03Z</dcterms:created>
  <dcterms:modified xsi:type="dcterms:W3CDTF">2018-05-15T08:38:13Z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